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43"/>
  </p:notesMasterIdLst>
  <p:sldIdLst>
    <p:sldId id="279" r:id="rId3"/>
    <p:sldId id="323" r:id="rId4"/>
    <p:sldId id="260"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21" r:id="rId37"/>
    <p:sldId id="319" r:id="rId38"/>
    <p:sldId id="320" r:id="rId39"/>
    <p:sldId id="324" r:id="rId40"/>
    <p:sldId id="325" r:id="rId41"/>
    <p:sldId id="32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4118" autoAdjust="0"/>
  </p:normalViewPr>
  <p:slideViewPr>
    <p:cSldViewPr>
      <p:cViewPr>
        <p:scale>
          <a:sx n="58" d="100"/>
          <a:sy n="58" d="100"/>
        </p:scale>
        <p:origin x="-1902" y="-702"/>
      </p:cViewPr>
      <p:guideLst>
        <p:guide orient="horz" pos="2160"/>
        <p:guide pos="2880"/>
      </p:guideLst>
    </p:cSldViewPr>
  </p:slideViewPr>
  <p:outlineViewPr>
    <p:cViewPr>
      <p:scale>
        <a:sx n="33" d="100"/>
        <a:sy n="33" d="100"/>
      </p:scale>
      <p:origin x="0" y="409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1:42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136545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34</a:t>
            </a:fld>
            <a:endParaRPr lang="en-AU" dirty="0"/>
          </a:p>
        </p:txBody>
      </p:sp>
    </p:spTree>
    <p:extLst>
      <p:ext uri="{BB962C8B-B14F-4D97-AF65-F5344CB8AC3E}">
        <p14:creationId xmlns:p14="http://schemas.microsoft.com/office/powerpoint/2010/main" val="2450982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39</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9/2/2011 1:42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technet.microsoft.com/en-au" TargetMode="External"/><Relationship Id="rId10" Type="http://schemas.openxmlformats.org/officeDocument/2006/relationships/image" Target="../media/image1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Sizing Process Overview</a:t>
            </a:r>
            <a:endParaRPr lang="en-AU" dirty="0"/>
          </a:p>
        </p:txBody>
      </p:sp>
      <p:sp>
        <p:nvSpPr>
          <p:cNvPr id="6" name="Content Placeholder 5"/>
          <p:cNvSpPr>
            <a:spLocks noGrp="1"/>
          </p:cNvSpPr>
          <p:nvPr>
            <p:ph idx="1"/>
          </p:nvPr>
        </p:nvSpPr>
        <p:spPr/>
        <p:txBody>
          <a:bodyPr/>
          <a:lstStyle/>
          <a:p>
            <a:r>
              <a:rPr lang="en-US" dirty="0"/>
              <a:t>Start with the physical server sizing process</a:t>
            </a:r>
          </a:p>
          <a:p>
            <a:pPr lvl="1"/>
            <a:r>
              <a:rPr lang="en-US" dirty="0"/>
              <a:t>Calculator &amp; TechNet guidance</a:t>
            </a:r>
          </a:p>
          <a:p>
            <a:r>
              <a:rPr lang="en-US" dirty="0"/>
              <a:t>Account for </a:t>
            </a:r>
            <a:r>
              <a:rPr lang="en-AU" dirty="0" smtClean="0"/>
              <a:t>virtualisation</a:t>
            </a:r>
            <a:r>
              <a:rPr lang="en-US" dirty="0" smtClean="0"/>
              <a:t> </a:t>
            </a:r>
            <a:r>
              <a:rPr lang="en-US" dirty="0"/>
              <a:t>overhead</a:t>
            </a:r>
          </a:p>
          <a:p>
            <a:r>
              <a:rPr lang="en-US" dirty="0"/>
              <a:t>Determine VM placement</a:t>
            </a:r>
          </a:p>
          <a:p>
            <a:pPr lvl="1"/>
            <a:r>
              <a:rPr lang="en-US" dirty="0"/>
              <a:t>Account for VM migration if planned</a:t>
            </a:r>
          </a:p>
          <a:p>
            <a:r>
              <a:rPr lang="en-US" dirty="0"/>
              <a:t>Size root servers, storage, and network infrastructure</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21352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Guest Sizing Rules of Thumb</a:t>
            </a:r>
            <a:endParaRPr lang="en-AU" dirty="0"/>
          </a:p>
        </p:txBody>
      </p:sp>
      <p:sp>
        <p:nvSpPr>
          <p:cNvPr id="3" name="Content Placeholder 2"/>
          <p:cNvSpPr>
            <a:spLocks noGrp="1"/>
          </p:cNvSpPr>
          <p:nvPr>
            <p:ph idx="1"/>
          </p:nvPr>
        </p:nvSpPr>
        <p:spPr/>
        <p:txBody>
          <a:bodyPr/>
          <a:lstStyle/>
          <a:p>
            <a:r>
              <a:rPr lang="en-US" dirty="0"/>
              <a:t>Size Mailbox role first</a:t>
            </a:r>
          </a:p>
          <a:p>
            <a:pPr lvl="1"/>
            <a:r>
              <a:rPr lang="en-US" dirty="0"/>
              <a:t>CPU ratios for other roles based on Mailbox role sizing</a:t>
            </a:r>
          </a:p>
          <a:p>
            <a:pPr lvl="1"/>
            <a:r>
              <a:rPr lang="en-US" dirty="0"/>
              <a:t>Mailbox role performance is key to user experience</a:t>
            </a:r>
          </a:p>
          <a:p>
            <a:pPr lvl="1"/>
            <a:r>
              <a:rPr lang="en-US" dirty="0"/>
              <a:t>High availability design significantly impacts sizing</a:t>
            </a:r>
          </a:p>
          <a:p>
            <a:r>
              <a:rPr lang="en-US" dirty="0"/>
              <a:t>Don’t over-subscribe/over-allocate resources</a:t>
            </a:r>
          </a:p>
          <a:p>
            <a:pPr lvl="1"/>
            <a:r>
              <a:rPr lang="en-US" dirty="0"/>
              <a:t>Size based on anticipated peak workload, don’t under provision physical resources</a:t>
            </a:r>
          </a:p>
          <a:p>
            <a:r>
              <a:rPr lang="en-US" dirty="0"/>
              <a:t>Don’t forget network needs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71970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Guest Sizing for Unified Messaging</a:t>
            </a:r>
            <a:endParaRPr lang="en-AU" dirty="0"/>
          </a:p>
        </p:txBody>
      </p:sp>
      <p:sp>
        <p:nvSpPr>
          <p:cNvPr id="3" name="Content Placeholder 2"/>
          <p:cNvSpPr>
            <a:spLocks noGrp="1"/>
          </p:cNvSpPr>
          <p:nvPr>
            <p:ph idx="1"/>
          </p:nvPr>
        </p:nvSpPr>
        <p:spPr/>
        <p:txBody>
          <a:bodyPr>
            <a:normAutofit fontScale="92500" lnSpcReduction="20000"/>
          </a:bodyPr>
          <a:lstStyle/>
          <a:p>
            <a:r>
              <a:rPr lang="en-US" dirty="0"/>
              <a:t>Newly supported for </a:t>
            </a:r>
            <a:r>
              <a:rPr lang="en-AU" dirty="0" smtClean="0"/>
              <a:t>virtualisation</a:t>
            </a:r>
          </a:p>
          <a:p>
            <a:pPr lvl="1"/>
            <a:r>
              <a:rPr lang="en-US" dirty="0" smtClean="0"/>
              <a:t>Requires </a:t>
            </a:r>
            <a:r>
              <a:rPr lang="en-US" dirty="0"/>
              <a:t>Exchange 2010 SP1 (or greater)</a:t>
            </a:r>
          </a:p>
          <a:p>
            <a:r>
              <a:rPr lang="en-US" dirty="0"/>
              <a:t>Role is susceptible to poor voice quality and/or latency if undersized</a:t>
            </a:r>
          </a:p>
          <a:p>
            <a:r>
              <a:rPr lang="en-US" dirty="0"/>
              <a:t>Requires min. 4 virtual processors</a:t>
            </a:r>
          </a:p>
          <a:p>
            <a:r>
              <a:rPr lang="en-US" dirty="0"/>
              <a:t>UM must be able to </a:t>
            </a:r>
            <a:r>
              <a:rPr lang="en-AU" dirty="0" smtClean="0"/>
              <a:t>utilise</a:t>
            </a:r>
            <a:r>
              <a:rPr lang="en-US" dirty="0" smtClean="0"/>
              <a:t> </a:t>
            </a:r>
            <a:r>
              <a:rPr lang="en-US" dirty="0"/>
              <a:t>physical processors on demand</a:t>
            </a:r>
          </a:p>
          <a:p>
            <a:r>
              <a:rPr lang="en-US" dirty="0"/>
              <a:t>Consider network requirements (low latency, sufficient bandwidth) to meet UM needs</a:t>
            </a:r>
          </a:p>
          <a:p>
            <a:r>
              <a:rPr lang="en-US" dirty="0"/>
              <a:t>Tests show that 4VP/16GB VM can handle 40 concurrent calls with VM Preview and 65 calls without</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51502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Root Server Sizing</a:t>
            </a:r>
            <a:endParaRPr lang="en-AU" dirty="0"/>
          </a:p>
        </p:txBody>
      </p:sp>
      <p:sp>
        <p:nvSpPr>
          <p:cNvPr id="3" name="Content Placeholder 2"/>
          <p:cNvSpPr>
            <a:spLocks noGrp="1"/>
          </p:cNvSpPr>
          <p:nvPr>
            <p:ph idx="1"/>
          </p:nvPr>
        </p:nvSpPr>
        <p:spPr/>
        <p:txBody>
          <a:bodyPr/>
          <a:lstStyle/>
          <a:p>
            <a:r>
              <a:rPr lang="en-US" dirty="0"/>
              <a:t>Root server storage sizing includes space for the OS &amp; required hypervisor components, plus connectivity to storage for guest VMs</a:t>
            </a:r>
          </a:p>
          <a:p>
            <a:pPr lvl="1"/>
            <a:r>
              <a:rPr lang="en-US" dirty="0"/>
              <a:t>Don’t forget about high availability of storage if required (multi-path HBAs or </a:t>
            </a:r>
            <a:r>
              <a:rPr lang="en-US" dirty="0" err="1"/>
              <a:t>iSCSI</a:t>
            </a:r>
            <a:r>
              <a:rPr lang="en-US" dirty="0"/>
              <a:t> NICs, redundant paths, etc.)</a:t>
            </a:r>
          </a:p>
          <a:p>
            <a:r>
              <a:rPr lang="en-US" dirty="0"/>
              <a:t>Network sizing is critical: number of interfaces and bandwidth</a:t>
            </a:r>
          </a:p>
          <a:p>
            <a:pPr lvl="1"/>
            <a:r>
              <a:rPr lang="en-US" dirty="0"/>
              <a:t>Consider app connectivity, storage networking, heartbeats, </a:t>
            </a:r>
            <a:r>
              <a:rPr lang="en-US" dirty="0" smtClean="0"/>
              <a:t>Cluster Shared Volumes, </a:t>
            </a:r>
            <a:r>
              <a:rPr lang="en-US" dirty="0"/>
              <a:t>VM migration</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06335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Root Server Sizing</a:t>
            </a:r>
            <a:endParaRPr lang="en-AU" dirty="0"/>
          </a:p>
        </p:txBody>
      </p:sp>
      <p:sp>
        <p:nvSpPr>
          <p:cNvPr id="3" name="Content Placeholder 2"/>
          <p:cNvSpPr>
            <a:spLocks noGrp="1"/>
          </p:cNvSpPr>
          <p:nvPr>
            <p:ph idx="1"/>
          </p:nvPr>
        </p:nvSpPr>
        <p:spPr/>
        <p:txBody>
          <a:bodyPr>
            <a:normAutofit fontScale="92500" lnSpcReduction="10000"/>
          </a:bodyPr>
          <a:lstStyle/>
          <a:p>
            <a:r>
              <a:rPr lang="en-US" dirty="0"/>
              <a:t>CPU sizing should include root needs plus per-guest overhead</a:t>
            </a:r>
          </a:p>
          <a:p>
            <a:pPr lvl="1"/>
            <a:r>
              <a:rPr lang="en-US" dirty="0"/>
              <a:t>Follow hypervisor vendor recommendations</a:t>
            </a:r>
          </a:p>
          <a:p>
            <a:r>
              <a:rPr lang="en-US" dirty="0"/>
              <a:t>Memory sizing should not assume </a:t>
            </a:r>
            <a:r>
              <a:rPr lang="en-US" dirty="0" smtClean="0"/>
              <a:t>over allocation</a:t>
            </a:r>
            <a:endParaRPr lang="en-US" dirty="0"/>
          </a:p>
          <a:p>
            <a:pPr lvl="1"/>
            <a:r>
              <a:rPr lang="en-US" dirty="0"/>
              <a:t>Follow hypervisor vendor recommendations</a:t>
            </a:r>
          </a:p>
          <a:p>
            <a:pPr lvl="1"/>
            <a:r>
              <a:rPr lang="en-US" dirty="0"/>
              <a:t>Provide memory for root plus sum of running VM requirements</a:t>
            </a:r>
          </a:p>
          <a:p>
            <a:pPr lvl="1"/>
            <a:r>
              <a:rPr lang="en-US" dirty="0"/>
              <a:t>Memory for Hyper-V root = the larger of 512MB or the per-VM value (summed for running VMs) of 32MB for the first 1GB of virtual RAM + 8MB for each additional GB of virtual RAM</a:t>
            </a:r>
          </a:p>
          <a:p>
            <a:pPr lvl="2"/>
            <a:r>
              <a:rPr lang="en-US" dirty="0"/>
              <a:t>Example: 8 VMs running, each with 32GB RAM. Root requires 8 * (32MB + 8MB*31) = 2240MB</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63276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Virtual Processors</a:t>
            </a:r>
            <a:endParaRPr lang="en-AU" dirty="0"/>
          </a:p>
        </p:txBody>
      </p:sp>
      <p:sp>
        <p:nvSpPr>
          <p:cNvPr id="3" name="Content Placeholder 2"/>
          <p:cNvSpPr>
            <a:spLocks noGrp="1"/>
          </p:cNvSpPr>
          <p:nvPr>
            <p:ph idx="1"/>
          </p:nvPr>
        </p:nvSpPr>
        <p:spPr/>
        <p:txBody>
          <a:bodyPr/>
          <a:lstStyle/>
          <a:p>
            <a:r>
              <a:rPr lang="en-US" dirty="0"/>
              <a:t>Scale up CPU on VMs as much as possible</a:t>
            </a:r>
          </a:p>
          <a:p>
            <a:pPr lvl="1"/>
            <a:r>
              <a:rPr lang="en-US" dirty="0"/>
              <a:t>Don’t deploy 4 x 1 </a:t>
            </a:r>
            <a:r>
              <a:rPr lang="en-US" dirty="0" err="1"/>
              <a:t>vCPU</a:t>
            </a:r>
            <a:r>
              <a:rPr lang="en-US" dirty="0"/>
              <a:t> machines vs. 1 x 4 </a:t>
            </a:r>
            <a:r>
              <a:rPr lang="en-US" dirty="0" err="1"/>
              <a:t>vCPU</a:t>
            </a:r>
            <a:r>
              <a:rPr lang="en-US" dirty="0"/>
              <a:t> machine: take advantage of Exchange scalability</a:t>
            </a:r>
          </a:p>
          <a:p>
            <a:r>
              <a:rPr lang="en-US" dirty="0"/>
              <a:t>Don’t over-subscribe CPUs unless consolidating with P2V, or similar scenario</a:t>
            </a:r>
          </a:p>
          <a:p>
            <a:r>
              <a:rPr lang="en-US" dirty="0"/>
              <a:t>Generally assume 1 logical CPU </a:t>
            </a:r>
            <a:r>
              <a:rPr lang="en-US" dirty="0" smtClean="0"/>
              <a:t>= </a:t>
            </a:r>
            <a:r>
              <a:rPr lang="en-US" dirty="0"/>
              <a:t>1 virtual CPU, don’t assume that a </a:t>
            </a:r>
            <a:r>
              <a:rPr lang="en-US" dirty="0" smtClean="0"/>
              <a:t>hyper-threaded </a:t>
            </a:r>
            <a:r>
              <a:rPr lang="en-US" dirty="0"/>
              <a:t>(SMT) CPU counts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87273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Best Practices:</a:t>
            </a:r>
            <a:br>
              <a:rPr lang="en-AU" dirty="0" smtClean="0"/>
            </a:br>
            <a:r>
              <a:rPr lang="en-AU" sz="2800" dirty="0" smtClean="0"/>
              <a:t>Server Deployment</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20856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Locating Virtual Machines</a:t>
            </a:r>
            <a:endParaRPr lang="en-AU" dirty="0"/>
          </a:p>
        </p:txBody>
      </p:sp>
      <p:sp>
        <p:nvSpPr>
          <p:cNvPr id="6" name="Content Placeholder 5"/>
          <p:cNvSpPr>
            <a:spLocks noGrp="1"/>
          </p:cNvSpPr>
          <p:nvPr>
            <p:ph idx="1"/>
          </p:nvPr>
        </p:nvSpPr>
        <p:spPr/>
        <p:txBody>
          <a:bodyPr>
            <a:normAutofit lnSpcReduction="10000"/>
          </a:bodyPr>
          <a:lstStyle/>
          <a:p>
            <a:r>
              <a:rPr lang="en-US" dirty="0"/>
              <a:t>VM placement is important for high availability</a:t>
            </a:r>
          </a:p>
          <a:p>
            <a:r>
              <a:rPr lang="en-US" dirty="0"/>
              <a:t>Don’t co-locate DAG database copies on physical hosts</a:t>
            </a:r>
          </a:p>
          <a:p>
            <a:r>
              <a:rPr lang="en-US" dirty="0"/>
              <a:t>Exchange unaware of VM location relative to other VMs</a:t>
            </a:r>
          </a:p>
          <a:p>
            <a:pPr lvl="1"/>
            <a:r>
              <a:rPr lang="en-US" dirty="0"/>
              <a:t>No path correction in transport to avoid data loss</a:t>
            </a:r>
          </a:p>
          <a:p>
            <a:r>
              <a:rPr lang="en-US" dirty="0"/>
              <a:t>Ensure peak workload can run in standard VM locations</a:t>
            </a:r>
          </a:p>
          <a:p>
            <a:pPr lvl="1"/>
            <a:r>
              <a:rPr lang="en-US" dirty="0"/>
              <a:t>OK to move temporarily for maintenance assuming high availability requirements are met and current workload can be serviced</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7770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Storage Decisions</a:t>
            </a:r>
            <a:endParaRPr lang="en-AU" dirty="0"/>
          </a:p>
        </p:txBody>
      </p:sp>
      <p:sp>
        <p:nvSpPr>
          <p:cNvPr id="3" name="Content Placeholder 2"/>
          <p:cNvSpPr>
            <a:spLocks noGrp="1"/>
          </p:cNvSpPr>
          <p:nvPr>
            <p:ph idx="1"/>
          </p:nvPr>
        </p:nvSpPr>
        <p:spPr/>
        <p:txBody>
          <a:bodyPr>
            <a:normAutofit fontScale="92500"/>
          </a:bodyPr>
          <a:lstStyle/>
          <a:p>
            <a:r>
              <a:rPr lang="en-US" dirty="0"/>
              <a:t>Exchange performance and health highly dependent on availability and performance of storage</a:t>
            </a:r>
          </a:p>
          <a:p>
            <a:r>
              <a:rPr lang="en-US" dirty="0"/>
              <a:t>Many options for presentation of storage to VMs</a:t>
            </a:r>
          </a:p>
          <a:p>
            <a:pPr lvl="1"/>
            <a:r>
              <a:rPr lang="en-US" dirty="0"/>
              <a:t>VHD</a:t>
            </a:r>
          </a:p>
          <a:p>
            <a:pPr lvl="1"/>
            <a:r>
              <a:rPr lang="en-US" dirty="0"/>
              <a:t>FC</a:t>
            </a:r>
          </a:p>
          <a:p>
            <a:pPr lvl="1"/>
            <a:r>
              <a:rPr lang="en-US" dirty="0" err="1"/>
              <a:t>iSCSI</a:t>
            </a:r>
            <a:r>
              <a:rPr lang="en-US" dirty="0"/>
              <a:t>, </a:t>
            </a:r>
            <a:r>
              <a:rPr lang="en-US" dirty="0" err="1"/>
              <a:t>FCoE</a:t>
            </a:r>
            <a:endParaRPr lang="en-US" dirty="0"/>
          </a:p>
          <a:p>
            <a:pPr lvl="1"/>
            <a:r>
              <a:rPr lang="en-US" dirty="0"/>
              <a:t>DAS</a:t>
            </a:r>
          </a:p>
          <a:p>
            <a:r>
              <a:rPr lang="en-AU" dirty="0" smtClean="0"/>
              <a:t>Optimise</a:t>
            </a:r>
            <a:r>
              <a:rPr lang="en-US" dirty="0" smtClean="0"/>
              <a:t> </a:t>
            </a:r>
            <a:r>
              <a:rPr lang="en-US" dirty="0"/>
              <a:t>for performance and general design goals</a:t>
            </a:r>
          </a:p>
          <a:p>
            <a:pPr lvl="1"/>
            <a:r>
              <a:rPr lang="en-US" dirty="0"/>
              <a:t>We recommend looking for options that provide large mailboxes and low cost</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4671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Storage Decisions</a:t>
            </a:r>
            <a:endParaRPr lang="en-AU" dirty="0"/>
          </a:p>
        </p:txBody>
      </p:sp>
      <p:sp>
        <p:nvSpPr>
          <p:cNvPr id="3" name="Content Placeholder 2"/>
          <p:cNvSpPr>
            <a:spLocks noGrp="1"/>
          </p:cNvSpPr>
          <p:nvPr>
            <p:ph idx="1"/>
          </p:nvPr>
        </p:nvSpPr>
        <p:spPr/>
        <p:txBody>
          <a:bodyPr>
            <a:normAutofit fontScale="85000" lnSpcReduction="20000"/>
          </a:bodyPr>
          <a:lstStyle/>
          <a:p>
            <a:r>
              <a:rPr lang="en-US" sz="2400" dirty="0"/>
              <a:t>Exchange storage should be on spindles separate from guest OS VHD physical storage</a:t>
            </a:r>
          </a:p>
          <a:p>
            <a:r>
              <a:rPr lang="en-US" sz="2400" dirty="0"/>
              <a:t>Exchange storage must be fixed VHD, SCSI </a:t>
            </a:r>
            <a:r>
              <a:rPr lang="en-US" sz="2400" dirty="0" smtClean="0"/>
              <a:t>pass-through </a:t>
            </a:r>
            <a:r>
              <a:rPr lang="en-US" sz="2400" dirty="0"/>
              <a:t>or </a:t>
            </a:r>
            <a:r>
              <a:rPr lang="en-US" sz="2400" dirty="0" err="1"/>
              <a:t>iSCSI</a:t>
            </a:r>
            <a:endParaRPr lang="en-US" sz="2400" dirty="0"/>
          </a:p>
          <a:p>
            <a:pPr lvl="1"/>
            <a:r>
              <a:rPr lang="en-US" sz="2000" dirty="0"/>
              <a:t>Preference is to use SCSI </a:t>
            </a:r>
            <a:r>
              <a:rPr lang="en-US" sz="2000" dirty="0" smtClean="0"/>
              <a:t>pass-through </a:t>
            </a:r>
            <a:r>
              <a:rPr lang="en-US" sz="2000" dirty="0"/>
              <a:t>to host queues, DBs, and </a:t>
            </a:r>
            <a:r>
              <a:rPr lang="en-US" sz="2000" dirty="0" smtClean="0"/>
              <a:t>log file </a:t>
            </a:r>
            <a:r>
              <a:rPr lang="en-US" sz="2000" dirty="0"/>
              <a:t>streams</a:t>
            </a:r>
          </a:p>
          <a:p>
            <a:pPr lvl="1"/>
            <a:r>
              <a:rPr lang="en-US" sz="2000" dirty="0"/>
              <a:t>Hyper-V Live Migration suggests Cluster Shared Volumes with fixed VHD (faster “black-out” period)</a:t>
            </a:r>
          </a:p>
          <a:p>
            <a:r>
              <a:rPr lang="en-US" sz="2400" dirty="0"/>
              <a:t>FC/SCSI HBAs must be configured in Root OS with LUNs presented to VMs as </a:t>
            </a:r>
            <a:r>
              <a:rPr lang="en-US" sz="2400" dirty="0" smtClean="0"/>
              <a:t>pass-through </a:t>
            </a:r>
            <a:r>
              <a:rPr lang="en-US" sz="2400" dirty="0"/>
              <a:t>or VHD</a:t>
            </a:r>
          </a:p>
          <a:p>
            <a:r>
              <a:rPr lang="en-US" sz="2400" dirty="0"/>
              <a:t>Internet SCSI (</a:t>
            </a:r>
            <a:r>
              <a:rPr lang="en-US" sz="2400" dirty="0" err="1"/>
              <a:t>iSCSI</a:t>
            </a:r>
            <a:r>
              <a:rPr lang="en-US" sz="2400" dirty="0"/>
              <a:t>)</a:t>
            </a:r>
          </a:p>
          <a:p>
            <a:pPr lvl="1"/>
            <a:r>
              <a:rPr lang="en-US" sz="2000" dirty="0"/>
              <a:t>Standard best practices for </a:t>
            </a:r>
            <a:r>
              <a:rPr lang="en-US" sz="2000" dirty="0" err="1"/>
              <a:t>iSCSI</a:t>
            </a:r>
            <a:r>
              <a:rPr lang="en-US" sz="2000" dirty="0"/>
              <a:t> connected storage apply (dedicated NIC, jumbo frames, offload, etc…)</a:t>
            </a:r>
          </a:p>
          <a:p>
            <a:pPr lvl="1"/>
            <a:r>
              <a:rPr lang="en-US" sz="2000" dirty="0" err="1"/>
              <a:t>iSCSI</a:t>
            </a:r>
            <a:r>
              <a:rPr lang="en-US" sz="2000" dirty="0"/>
              <a:t> initiator in the guest is supported but need to account for reduced performance</a:t>
            </a:r>
          </a:p>
          <a:p>
            <a:r>
              <a:rPr lang="en-US" sz="2400" dirty="0"/>
              <a:t>Exchange storage must be block-level</a:t>
            </a:r>
          </a:p>
          <a:p>
            <a:pPr lvl="1"/>
            <a:r>
              <a:rPr lang="en-US" sz="2000" dirty="0"/>
              <a:t>Network attached storage (NAS) volumes not supported</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14013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Exchange Virtualisation - Is it right for you?</a:t>
            </a:r>
          </a:p>
        </p:txBody>
      </p:sp>
      <p:sp>
        <p:nvSpPr>
          <p:cNvPr id="3" name="Text Placeholder 2"/>
          <p:cNvSpPr>
            <a:spLocks noGrp="1"/>
          </p:cNvSpPr>
          <p:nvPr>
            <p:ph type="body" idx="1"/>
          </p:nvPr>
        </p:nvSpPr>
        <p:spPr/>
        <p:txBody>
          <a:bodyPr/>
          <a:lstStyle/>
          <a:p>
            <a:pPr lvl="0">
              <a:defRPr/>
            </a:pPr>
            <a:r>
              <a:rPr lang="en-US" b="1" dirty="0" smtClean="0"/>
              <a:t>Sandy Millar</a:t>
            </a:r>
          </a:p>
          <a:p>
            <a:pPr lvl="0">
              <a:defRPr/>
            </a:pPr>
            <a:r>
              <a:rPr lang="en-US" dirty="0" smtClean="0"/>
              <a:t>Group Manager</a:t>
            </a:r>
          </a:p>
          <a:p>
            <a:pPr lvl="0">
              <a:defRPr/>
            </a:pPr>
            <a:r>
              <a:rPr lang="en-US" dirty="0" smtClean="0"/>
              <a:t>Avanade Australia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EXL308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534631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Exchange VM Deployment</a:t>
            </a:r>
            <a:endParaRPr lang="en-AU" dirty="0"/>
          </a:p>
        </p:txBody>
      </p:sp>
      <p:sp>
        <p:nvSpPr>
          <p:cNvPr id="3" name="Content Placeholder 2"/>
          <p:cNvSpPr>
            <a:spLocks noGrp="1"/>
          </p:cNvSpPr>
          <p:nvPr>
            <p:ph idx="1"/>
          </p:nvPr>
        </p:nvSpPr>
        <p:spPr/>
        <p:txBody>
          <a:bodyPr/>
          <a:lstStyle/>
          <a:p>
            <a:r>
              <a:rPr lang="en-US" dirty="0"/>
              <a:t>Exchange setup must be run when VM is provisioned</a:t>
            </a:r>
          </a:p>
          <a:p>
            <a:pPr lvl="1"/>
            <a:r>
              <a:rPr lang="en-US" dirty="0"/>
              <a:t>Not “</a:t>
            </a:r>
            <a:r>
              <a:rPr lang="en-US" dirty="0" err="1"/>
              <a:t>sysprep</a:t>
            </a:r>
            <a:r>
              <a:rPr lang="en-US" dirty="0"/>
              <a:t> friendly”</a:t>
            </a:r>
          </a:p>
          <a:p>
            <a:r>
              <a:rPr lang="en-US" dirty="0"/>
              <a:t>Possible to script Exchange setup to fully automate Exchange VM provisioning</a:t>
            </a:r>
          </a:p>
          <a:p>
            <a:r>
              <a:rPr lang="en-US" dirty="0"/>
              <a:t>Build “starter image” with desired OS, patches, pre-</a:t>
            </a:r>
            <a:r>
              <a:rPr lang="en-US" dirty="0" err="1"/>
              <a:t>reqs</a:t>
            </a:r>
            <a:r>
              <a:rPr lang="en-US" dirty="0"/>
              <a:t>, and Exchange install binaries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63650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Best Practices:</a:t>
            </a:r>
            <a:br>
              <a:rPr lang="en-US" dirty="0"/>
            </a:br>
            <a:r>
              <a:rPr lang="en-US" sz="2800" dirty="0"/>
              <a:t>High Availability &amp; VM Migration</a:t>
            </a:r>
            <a:endParaRPr lang="en-AU" sz="2800"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94238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High Availability And Disaster Recovery</a:t>
            </a:r>
            <a:endParaRPr lang="en-AU" dirty="0"/>
          </a:p>
        </p:txBody>
      </p:sp>
      <p:sp>
        <p:nvSpPr>
          <p:cNvPr id="6" name="Content Placeholder 5"/>
          <p:cNvSpPr>
            <a:spLocks noGrp="1"/>
          </p:cNvSpPr>
          <p:nvPr>
            <p:ph idx="1"/>
          </p:nvPr>
        </p:nvSpPr>
        <p:spPr/>
        <p:txBody>
          <a:bodyPr>
            <a:normAutofit lnSpcReduction="10000"/>
          </a:bodyPr>
          <a:lstStyle/>
          <a:p>
            <a:r>
              <a:rPr lang="en-US" dirty="0"/>
              <a:t>Exchange High Availability Definition</a:t>
            </a:r>
          </a:p>
          <a:p>
            <a:pPr lvl="1"/>
            <a:r>
              <a:rPr lang="en-US" dirty="0"/>
              <a:t>Automatic </a:t>
            </a:r>
            <a:r>
              <a:rPr lang="en-US" dirty="0" smtClean="0"/>
              <a:t>fail </a:t>
            </a:r>
            <a:r>
              <a:rPr lang="en-US" dirty="0"/>
              <a:t>over of application services which doesn’t compromise the integrity of application data</a:t>
            </a:r>
          </a:p>
          <a:p>
            <a:pPr lvl="1"/>
            <a:r>
              <a:rPr lang="en-US" dirty="0"/>
              <a:t>Selection of “active” data set occurs within the application automatically</a:t>
            </a:r>
          </a:p>
          <a:p>
            <a:r>
              <a:rPr lang="en-US" dirty="0"/>
              <a:t>Exchange Disaster Recovery Definition</a:t>
            </a:r>
          </a:p>
          <a:p>
            <a:pPr lvl="1"/>
            <a:r>
              <a:rPr lang="en-US" dirty="0"/>
              <a:t>Manual </a:t>
            </a:r>
            <a:r>
              <a:rPr lang="en-US" dirty="0" smtClean="0"/>
              <a:t>switch</a:t>
            </a:r>
            <a:r>
              <a:rPr lang="en-US" dirty="0" smtClean="0"/>
              <a:t> </a:t>
            </a:r>
            <a:r>
              <a:rPr lang="en-US" dirty="0"/>
              <a:t>over of application services with high retention of data integrity</a:t>
            </a:r>
          </a:p>
          <a:p>
            <a:pPr lvl="1"/>
            <a:r>
              <a:rPr lang="en-US" dirty="0"/>
              <a:t>Selection of “active” data set occurs manually outside the application, Exchange application provides support to </a:t>
            </a:r>
            <a:r>
              <a:rPr lang="en-AU" dirty="0" smtClean="0"/>
              <a:t>minimise</a:t>
            </a:r>
            <a:r>
              <a:rPr lang="en-US" dirty="0" smtClean="0"/>
              <a:t> </a:t>
            </a:r>
            <a:r>
              <a:rPr lang="en-US" dirty="0"/>
              <a:t>data loss through replication</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34139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Exchange 2010 High Availability</a:t>
            </a:r>
            <a:endParaRPr lang="en-AU" dirty="0"/>
          </a:p>
        </p:txBody>
      </p:sp>
      <p:sp>
        <p:nvSpPr>
          <p:cNvPr id="3" name="Content Placeholder 2"/>
          <p:cNvSpPr>
            <a:spLocks noGrp="1"/>
          </p:cNvSpPr>
          <p:nvPr>
            <p:ph idx="1"/>
          </p:nvPr>
        </p:nvSpPr>
        <p:spPr/>
        <p:txBody>
          <a:bodyPr>
            <a:normAutofit fontScale="92500" lnSpcReduction="10000"/>
          </a:bodyPr>
          <a:lstStyle/>
          <a:p>
            <a:r>
              <a:rPr lang="en-US" dirty="0"/>
              <a:t>Database Availability Group (DAG)</a:t>
            </a:r>
          </a:p>
          <a:p>
            <a:pPr lvl="1"/>
            <a:r>
              <a:rPr lang="en-US" dirty="0"/>
              <a:t>A group of up to 16 Exchange Server 2010 Mailbox servers that provide automatic database-level recovery</a:t>
            </a:r>
          </a:p>
          <a:p>
            <a:pPr lvl="1"/>
            <a:r>
              <a:rPr lang="en-US" dirty="0"/>
              <a:t>Uses continuous log replication and a subset of Windows Failover Clustering technologies</a:t>
            </a:r>
          </a:p>
          <a:p>
            <a:pPr lvl="1"/>
            <a:r>
              <a:rPr lang="en-US" dirty="0"/>
              <a:t>Can extend across multiple datacenters/AD sites</a:t>
            </a:r>
          </a:p>
          <a:p>
            <a:r>
              <a:rPr lang="en-US" dirty="0"/>
              <a:t>Benefits of Exchange Native Data Protection</a:t>
            </a:r>
          </a:p>
          <a:p>
            <a:pPr lvl="1"/>
            <a:r>
              <a:rPr lang="en-US" dirty="0"/>
              <a:t>Protection from database, server or network failure</a:t>
            </a:r>
          </a:p>
          <a:p>
            <a:pPr lvl="1"/>
            <a:r>
              <a:rPr lang="en-US" dirty="0"/>
              <a:t>Automatic failover protection and manual switchover control is provided at the mailbox database level instead of at the server level.</a:t>
            </a:r>
          </a:p>
          <a:p>
            <a:pPr lvl="1"/>
            <a:r>
              <a:rPr lang="en-US" dirty="0"/>
              <a:t>Support for up to 16 copies, support for lag copies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70708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Host Based Failover Clustering</a:t>
            </a:r>
            <a:endParaRPr lang="en-AU" dirty="0"/>
          </a:p>
        </p:txBody>
      </p:sp>
      <p:sp>
        <p:nvSpPr>
          <p:cNvPr id="3" name="Content Placeholder 2"/>
          <p:cNvSpPr>
            <a:spLocks noGrp="1"/>
          </p:cNvSpPr>
          <p:nvPr>
            <p:ph idx="1"/>
          </p:nvPr>
        </p:nvSpPr>
        <p:spPr/>
        <p:txBody>
          <a:bodyPr>
            <a:normAutofit fontScale="92500" lnSpcReduction="10000"/>
          </a:bodyPr>
          <a:lstStyle/>
          <a:p>
            <a:r>
              <a:rPr lang="en-US" dirty="0"/>
              <a:t>Host Based Failover Clustering HA</a:t>
            </a:r>
          </a:p>
          <a:p>
            <a:pPr lvl="1"/>
            <a:r>
              <a:rPr lang="en-US" dirty="0"/>
              <a:t>Using Host Based Failover Clustering and automatically failing VMs to an alternate cluster node in the event of a critical hardware issue </a:t>
            </a:r>
            <a:r>
              <a:rPr lang="en-US" dirty="0" smtClean="0"/>
              <a:t>(</a:t>
            </a:r>
            <a:r>
              <a:rPr lang="en-AU" dirty="0" smtClean="0"/>
              <a:t>virtualisation</a:t>
            </a:r>
            <a:r>
              <a:rPr lang="en-US" dirty="0" smtClean="0"/>
              <a:t> </a:t>
            </a:r>
            <a:r>
              <a:rPr lang="en-US" dirty="0"/>
              <a:t>platform independent)</a:t>
            </a:r>
          </a:p>
          <a:p>
            <a:r>
              <a:rPr lang="en-US" dirty="0"/>
              <a:t>What you need to be aware of:</a:t>
            </a:r>
          </a:p>
          <a:p>
            <a:pPr lvl="1"/>
            <a:r>
              <a:rPr lang="en-US" dirty="0"/>
              <a:t>Not an Exchange Aware Solution</a:t>
            </a:r>
          </a:p>
          <a:p>
            <a:pPr lvl="1"/>
            <a:r>
              <a:rPr lang="en-US" dirty="0"/>
              <a:t>Only protects against server hardware/network failure</a:t>
            </a:r>
          </a:p>
          <a:p>
            <a:pPr lvl="1"/>
            <a:r>
              <a:rPr lang="en-US" dirty="0"/>
              <a:t>Requires a shared storage deployment</a:t>
            </a:r>
          </a:p>
          <a:p>
            <a:pPr lvl="1"/>
            <a:r>
              <a:rPr lang="en-US" dirty="0" smtClean="0"/>
              <a:t>No </a:t>
            </a:r>
            <a:r>
              <a:rPr lang="en-US" dirty="0"/>
              <a:t>HA in the event of storage failure / data corruption</a:t>
            </a:r>
          </a:p>
          <a:p>
            <a:pPr lvl="1"/>
            <a:r>
              <a:rPr lang="en-US" dirty="0"/>
              <a:t>Trend is larger mailboxes = larger database sizes = longer time to recover from data loss = DAG</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006879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 Migration and Exchange 2010</a:t>
            </a:r>
            <a:endParaRPr lang="en-AU" dirty="0"/>
          </a:p>
        </p:txBody>
      </p:sp>
      <p:sp>
        <p:nvSpPr>
          <p:cNvPr id="3" name="Content Placeholder 2"/>
          <p:cNvSpPr>
            <a:spLocks noGrp="1"/>
          </p:cNvSpPr>
          <p:nvPr>
            <p:ph idx="1"/>
          </p:nvPr>
        </p:nvSpPr>
        <p:spPr/>
        <p:txBody>
          <a:bodyPr/>
          <a:lstStyle/>
          <a:p>
            <a:r>
              <a:rPr lang="en-US" dirty="0"/>
              <a:t>Physical Computer Maintenance</a:t>
            </a:r>
          </a:p>
          <a:p>
            <a:pPr lvl="1"/>
            <a:r>
              <a:rPr lang="en-US" dirty="0"/>
              <a:t>Operating System/Application Updates</a:t>
            </a:r>
          </a:p>
          <a:p>
            <a:pPr lvl="1"/>
            <a:r>
              <a:rPr lang="en-US" dirty="0"/>
              <a:t>Hardware Maintenance</a:t>
            </a:r>
          </a:p>
          <a:p>
            <a:r>
              <a:rPr lang="en-US" dirty="0"/>
              <a:t>Rebalancing Workloads</a:t>
            </a:r>
          </a:p>
          <a:p>
            <a:pPr lvl="1"/>
            <a:r>
              <a:rPr lang="en-US" dirty="0"/>
              <a:t>Dynamic redistribution of VM’s to </a:t>
            </a:r>
            <a:r>
              <a:rPr lang="en-AU" dirty="0" smtClean="0"/>
              <a:t>optimise</a:t>
            </a:r>
            <a:r>
              <a:rPr lang="en-US" dirty="0" smtClean="0"/>
              <a:t> </a:t>
            </a:r>
            <a:r>
              <a:rPr lang="en-US" dirty="0"/>
              <a:t>workload on physical hardware</a:t>
            </a:r>
          </a:p>
          <a:p>
            <a:r>
              <a:rPr lang="en-US" dirty="0"/>
              <a:t>Green IT</a:t>
            </a:r>
          </a:p>
          <a:p>
            <a:pPr lvl="1"/>
            <a:r>
              <a:rPr lang="en-US" dirty="0"/>
              <a:t>‘Off Peak’ Virtual Machine Consolidation </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71100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 Cluster &amp; Migration Considerations</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Minimise</a:t>
            </a:r>
            <a:r>
              <a:rPr lang="en-US" dirty="0" smtClean="0"/>
              <a:t> </a:t>
            </a:r>
            <a:r>
              <a:rPr lang="en-US" dirty="0"/>
              <a:t>“outage” during migration operations</a:t>
            </a:r>
          </a:p>
          <a:p>
            <a:pPr lvl="1"/>
            <a:r>
              <a:rPr lang="en-US" dirty="0"/>
              <a:t>Consider CSV rather than pass-through LUNs for all Mailbox VM storage</a:t>
            </a:r>
          </a:p>
          <a:p>
            <a:r>
              <a:rPr lang="en-US" dirty="0"/>
              <a:t>Disable migration technologies that save state and migrate: always migrate live or completely shut down</a:t>
            </a:r>
          </a:p>
          <a:p>
            <a:r>
              <a:rPr lang="en-US" dirty="0"/>
              <a:t>Consider relaxing cluster heartbeat timeouts</a:t>
            </a:r>
          </a:p>
          <a:p>
            <a:pPr lvl="1"/>
            <a:r>
              <a:rPr lang="en-US" dirty="0"/>
              <a:t>Cluster nodes considered down after 5 seconds by default</a:t>
            </a:r>
          </a:p>
          <a:p>
            <a:r>
              <a:rPr lang="en-US" dirty="0"/>
              <a:t>Be aware of additional network interface requirements for VM migration technologies – size network appropriately</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72780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Best Practices:</a:t>
            </a:r>
            <a:br>
              <a:rPr lang="en-US" dirty="0"/>
            </a:br>
            <a:r>
              <a:rPr lang="en-US" sz="2700" dirty="0"/>
              <a:t>Coexistence With Other Workloads</a:t>
            </a:r>
            <a:endParaRPr lang="en-AU" sz="2700"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768520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Private Cloud Considerations</a:t>
            </a:r>
            <a:endParaRPr lang="en-AU" dirty="0"/>
          </a:p>
        </p:txBody>
      </p:sp>
      <p:sp>
        <p:nvSpPr>
          <p:cNvPr id="6" name="Content Placeholder 5"/>
          <p:cNvSpPr>
            <a:spLocks noGrp="1"/>
          </p:cNvSpPr>
          <p:nvPr>
            <p:ph idx="1"/>
          </p:nvPr>
        </p:nvSpPr>
        <p:spPr/>
        <p:txBody>
          <a:bodyPr>
            <a:normAutofit lnSpcReduction="10000"/>
          </a:bodyPr>
          <a:lstStyle/>
          <a:p>
            <a:r>
              <a:rPr lang="en-US" dirty="0"/>
              <a:t>Given fixed resource requirements, isolate Exchange within private cloud as much as possible</a:t>
            </a:r>
          </a:p>
          <a:p>
            <a:r>
              <a:rPr lang="en-US" dirty="0"/>
              <a:t>Be prepared to apply different resource management polices to Exchange VMs vs. other workloads which may be less mission critical</a:t>
            </a:r>
          </a:p>
          <a:p>
            <a:r>
              <a:rPr lang="en-US" dirty="0"/>
              <a:t>Use private cloud as pre-built infrastructure, not necessarily dynamic</a:t>
            </a:r>
          </a:p>
          <a:p>
            <a:pPr lvl="1"/>
            <a:r>
              <a:rPr lang="en-US" dirty="0"/>
              <a:t>Based on deployment sizing, understand overall resource requirements and allocate accordingly from pool of cloud resources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097151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 Allocation &amp; Balancing</a:t>
            </a:r>
            <a:endParaRPr lang="en-AU" dirty="0"/>
          </a:p>
        </p:txBody>
      </p:sp>
      <p:sp>
        <p:nvSpPr>
          <p:cNvPr id="3" name="Content Placeholder 2"/>
          <p:cNvSpPr>
            <a:spLocks noGrp="1"/>
          </p:cNvSpPr>
          <p:nvPr>
            <p:ph idx="1"/>
          </p:nvPr>
        </p:nvSpPr>
        <p:spPr/>
        <p:txBody>
          <a:bodyPr/>
          <a:lstStyle/>
          <a:p>
            <a:r>
              <a:rPr lang="en-US" dirty="0"/>
              <a:t>Disable hypervisor-based auto tuning features</a:t>
            </a:r>
          </a:p>
          <a:p>
            <a:pPr lvl="1"/>
            <a:r>
              <a:rPr lang="en-US" dirty="0"/>
              <a:t>Dynamic memory</a:t>
            </a:r>
          </a:p>
          <a:p>
            <a:pPr lvl="1"/>
            <a:r>
              <a:rPr lang="en-US" dirty="0"/>
              <a:t>Storage tuning/rebalancing</a:t>
            </a:r>
          </a:p>
          <a:p>
            <a:r>
              <a:rPr lang="en-US" dirty="0"/>
              <a:t>Exchange Mailbox role IOPS heavily dependent on ESE cache, dynamic memory can negatively impact</a:t>
            </a:r>
          </a:p>
          <a:p>
            <a:r>
              <a:rPr lang="en-US" dirty="0"/>
              <a:t>Size for calculated resource requirements – no reliance on dynamic tuning should be needed</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29970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Agenda</a:t>
            </a:r>
            <a:br>
              <a:rPr lang="en-AU" dirty="0" smtClean="0"/>
            </a:br>
            <a:endParaRPr lang="en-AU" dirty="0">
              <a:solidFill>
                <a:schemeClr val="accent2"/>
              </a:solidFill>
            </a:endParaRPr>
          </a:p>
        </p:txBody>
      </p:sp>
      <p:sp>
        <p:nvSpPr>
          <p:cNvPr id="3" name="Text Placeholder 2"/>
          <p:cNvSpPr>
            <a:spLocks noGrp="1"/>
          </p:cNvSpPr>
          <p:nvPr>
            <p:ph idx="1"/>
          </p:nvPr>
        </p:nvSpPr>
        <p:spPr>
          <a:xfrm>
            <a:off x="457200" y="1052736"/>
            <a:ext cx="8229600" cy="5073427"/>
          </a:xfrm>
        </p:spPr>
        <p:txBody>
          <a:bodyPr>
            <a:normAutofit/>
          </a:bodyPr>
          <a:lstStyle/>
          <a:p>
            <a:r>
              <a:rPr lang="en-AU" dirty="0" smtClean="0"/>
              <a:t>Best </a:t>
            </a:r>
            <a:r>
              <a:rPr lang="en-AU" dirty="0" smtClean="0"/>
              <a:t>Practices</a:t>
            </a:r>
          </a:p>
          <a:p>
            <a:pPr lvl="1"/>
            <a:r>
              <a:rPr lang="en-AU" dirty="0" smtClean="0"/>
              <a:t>Basic Exchange Server Considerations</a:t>
            </a:r>
          </a:p>
          <a:p>
            <a:pPr lvl="1"/>
            <a:r>
              <a:rPr lang="en-AU" dirty="0" smtClean="0"/>
              <a:t>Capacity, Sizing and Performance</a:t>
            </a:r>
          </a:p>
          <a:p>
            <a:pPr lvl="1"/>
            <a:r>
              <a:rPr lang="en-AU" dirty="0" smtClean="0"/>
              <a:t>Server Deployment</a:t>
            </a:r>
          </a:p>
          <a:p>
            <a:pPr lvl="1"/>
            <a:r>
              <a:rPr lang="en-AU" dirty="0" smtClean="0"/>
              <a:t>High Availability &amp; VM Migration</a:t>
            </a:r>
          </a:p>
          <a:p>
            <a:pPr lvl="1"/>
            <a:r>
              <a:rPr lang="en-AU" dirty="0" smtClean="0"/>
              <a:t>Coexistence With Other Workloads</a:t>
            </a:r>
          </a:p>
          <a:p>
            <a:r>
              <a:rPr lang="en-AU" dirty="0" smtClean="0"/>
              <a:t>Tools &amp; Resources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Tools &amp; Resources</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62543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Server </a:t>
            </a:r>
            <a:r>
              <a:rPr lang="en-AU" dirty="0" smtClean="0"/>
              <a:t>Virtualisation</a:t>
            </a:r>
            <a:r>
              <a:rPr lang="en-US" dirty="0" smtClean="0"/>
              <a:t> </a:t>
            </a:r>
            <a:r>
              <a:rPr lang="en-US" dirty="0"/>
              <a:t>Validation Program</a:t>
            </a:r>
            <a:endParaRPr lang="en-AU" dirty="0"/>
          </a:p>
        </p:txBody>
      </p:sp>
      <p:sp>
        <p:nvSpPr>
          <p:cNvPr id="6" name="Content Placeholder 5"/>
          <p:cNvSpPr>
            <a:spLocks noGrp="1"/>
          </p:cNvSpPr>
          <p:nvPr>
            <p:ph idx="1"/>
          </p:nvPr>
        </p:nvSpPr>
        <p:spPr/>
        <p:txBody>
          <a:bodyPr/>
          <a:lstStyle/>
          <a:p>
            <a:r>
              <a:rPr lang="en-US" dirty="0"/>
              <a:t>List of validated 3</a:t>
            </a:r>
            <a:r>
              <a:rPr lang="en-US" baseline="30000" dirty="0"/>
              <a:t>rd</a:t>
            </a:r>
            <a:r>
              <a:rPr lang="en-US" dirty="0"/>
              <a:t> party </a:t>
            </a:r>
            <a:r>
              <a:rPr lang="en-AU" dirty="0" smtClean="0"/>
              <a:t>virtualisation</a:t>
            </a:r>
            <a:r>
              <a:rPr lang="en-US" dirty="0" smtClean="0"/>
              <a:t> </a:t>
            </a:r>
            <a:r>
              <a:rPr lang="en-US" dirty="0"/>
              <a:t>solutions</a:t>
            </a:r>
          </a:p>
          <a:p>
            <a:r>
              <a:rPr lang="en-US" dirty="0"/>
              <a:t>Matrix includes:</a:t>
            </a:r>
          </a:p>
          <a:p>
            <a:pPr lvl="1"/>
            <a:r>
              <a:rPr lang="en-US" dirty="0"/>
              <a:t>Vendor</a:t>
            </a:r>
          </a:p>
          <a:p>
            <a:pPr lvl="1"/>
            <a:r>
              <a:rPr lang="en-US" dirty="0"/>
              <a:t>Product &amp; version</a:t>
            </a:r>
          </a:p>
          <a:p>
            <a:pPr lvl="1"/>
            <a:r>
              <a:rPr lang="en-US" dirty="0"/>
              <a:t>OS architecture</a:t>
            </a:r>
          </a:p>
          <a:p>
            <a:pPr lvl="1"/>
            <a:r>
              <a:rPr lang="en-US" dirty="0"/>
              <a:t>Processor architecture</a:t>
            </a:r>
          </a:p>
          <a:p>
            <a:pPr lvl="1"/>
            <a:r>
              <a:rPr lang="en-US" dirty="0"/>
              <a:t>Max supported processors &amp; memory</a:t>
            </a:r>
          </a:p>
          <a:p>
            <a:pPr lvl="1"/>
            <a:endParaRPr lang="en-US" dirty="0"/>
          </a:p>
          <a:p>
            <a:pPr marL="460375" lvl="1" indent="0" algn="ctr">
              <a:buNone/>
            </a:pPr>
            <a:r>
              <a:rPr lang="en-US" sz="2800" dirty="0">
                <a:solidFill>
                  <a:schemeClr val="accent1"/>
                </a:solidFill>
              </a:rPr>
              <a:t>http://www.windowsservercatalog.com/svvp/</a:t>
            </a:r>
            <a:endParaRPr lang="en-US" dirty="0">
              <a:solidFill>
                <a:schemeClr val="accent1"/>
              </a:solidFill>
            </a:endParaRP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931517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Exchange 2010 Solutions (on Hyper-V)</a:t>
            </a:r>
            <a:endParaRPr lang="en-AU" dirty="0"/>
          </a:p>
        </p:txBody>
      </p:sp>
      <p:sp>
        <p:nvSpPr>
          <p:cNvPr id="3" name="Content Placeholder 2"/>
          <p:cNvSpPr>
            <a:spLocks noGrp="1"/>
          </p:cNvSpPr>
          <p:nvPr>
            <p:ph idx="1"/>
          </p:nvPr>
        </p:nvSpPr>
        <p:spPr/>
        <p:txBody>
          <a:bodyPr>
            <a:noAutofit/>
          </a:bodyPr>
          <a:lstStyle/>
          <a:p>
            <a:r>
              <a:rPr lang="en-US" sz="1800" dirty="0"/>
              <a:t>HP configurations </a:t>
            </a:r>
          </a:p>
          <a:p>
            <a:pPr lvl="1"/>
            <a:r>
              <a:rPr lang="en-US" sz="1600" dirty="0"/>
              <a:t>HP </a:t>
            </a:r>
            <a:r>
              <a:rPr lang="en-US" sz="1600" dirty="0" err="1"/>
              <a:t>BladeSystem</a:t>
            </a:r>
            <a:r>
              <a:rPr lang="en-US" sz="1600" dirty="0"/>
              <a:t> Matrix and Microsoft Exchange Server 2010: </a:t>
            </a:r>
            <a:r>
              <a:rPr lang="en-US" sz="1600" dirty="0">
                <a:solidFill>
                  <a:schemeClr val="accent1"/>
                </a:solidFill>
              </a:rPr>
              <a:t>http://bit.ly/jE2yPn</a:t>
            </a:r>
            <a:r>
              <a:rPr lang="en-US" sz="1600" dirty="0"/>
              <a:t> </a:t>
            </a:r>
          </a:p>
          <a:p>
            <a:pPr lvl="1"/>
            <a:r>
              <a:rPr lang="en-US" sz="1600" dirty="0"/>
              <a:t>Exchange Server 2010: HP </a:t>
            </a:r>
            <a:r>
              <a:rPr lang="en-US" sz="1600" dirty="0" err="1"/>
              <a:t>LeftHand</a:t>
            </a:r>
            <a:r>
              <a:rPr lang="en-US" sz="1600" dirty="0"/>
              <a:t> P4000 SAN for 5,000 users: </a:t>
            </a:r>
            <a:r>
              <a:rPr lang="en-US" sz="1600" dirty="0">
                <a:solidFill>
                  <a:schemeClr val="accent1"/>
                </a:solidFill>
              </a:rPr>
              <a:t>http://bit.ly/m7z7B4</a:t>
            </a:r>
            <a:r>
              <a:rPr lang="en-US" sz="1600" dirty="0"/>
              <a:t> </a:t>
            </a:r>
          </a:p>
          <a:p>
            <a:pPr lvl="1"/>
            <a:r>
              <a:rPr lang="en-US" sz="1600" dirty="0"/>
              <a:t>Exchange Server 2010: </a:t>
            </a:r>
            <a:r>
              <a:rPr lang="en-US" sz="1600" dirty="0" err="1"/>
              <a:t>StorageWorks</a:t>
            </a:r>
            <a:r>
              <a:rPr lang="en-US" sz="1600" dirty="0"/>
              <a:t> EVA8400 using CA-EVA and CLX-EVA for 20,000 users: </a:t>
            </a:r>
            <a:r>
              <a:rPr lang="en-US" sz="1600" dirty="0">
                <a:solidFill>
                  <a:schemeClr val="accent1"/>
                </a:solidFill>
              </a:rPr>
              <a:t>http://bit.ly/mNAsDO</a:t>
            </a:r>
            <a:r>
              <a:rPr lang="en-US" sz="1600" dirty="0"/>
              <a:t> </a:t>
            </a:r>
          </a:p>
          <a:p>
            <a:r>
              <a:rPr lang="en-US" sz="1800" dirty="0"/>
              <a:t>Dell configurations</a:t>
            </a:r>
          </a:p>
          <a:p>
            <a:pPr lvl="1"/>
            <a:r>
              <a:rPr lang="en-US" sz="1600" dirty="0"/>
              <a:t>Dell servers running in single site for 500 users: </a:t>
            </a:r>
            <a:r>
              <a:rPr lang="en-US" sz="1600" dirty="0">
                <a:solidFill>
                  <a:schemeClr val="accent1"/>
                </a:solidFill>
              </a:rPr>
              <a:t>http://bit.ly/loEl9r</a:t>
            </a:r>
            <a:r>
              <a:rPr lang="en-US" sz="1600" dirty="0"/>
              <a:t> </a:t>
            </a:r>
          </a:p>
          <a:p>
            <a:pPr lvl="1"/>
            <a:r>
              <a:rPr lang="en-US" sz="1600" dirty="0"/>
              <a:t>Dell M610 servers with Dell </a:t>
            </a:r>
            <a:r>
              <a:rPr lang="en-US" sz="1600" dirty="0" err="1"/>
              <a:t>Equalogic</a:t>
            </a:r>
            <a:r>
              <a:rPr lang="en-US" sz="1600" dirty="0"/>
              <a:t> storage for 9,000 users: </a:t>
            </a:r>
            <a:r>
              <a:rPr lang="en-US" sz="1600" dirty="0">
                <a:solidFill>
                  <a:schemeClr val="accent1"/>
                </a:solidFill>
              </a:rPr>
              <a:t>http://bit.ly/krUecS</a:t>
            </a:r>
            <a:r>
              <a:rPr lang="en-US" sz="1600" dirty="0"/>
              <a:t> </a:t>
            </a:r>
          </a:p>
          <a:p>
            <a:pPr lvl="1"/>
            <a:r>
              <a:rPr lang="en-US" sz="1600" dirty="0"/>
              <a:t>Dell R910 servers with EMC </a:t>
            </a:r>
            <a:r>
              <a:rPr lang="en-US" sz="1600" dirty="0" err="1"/>
              <a:t>CLARiion</a:t>
            </a:r>
            <a:r>
              <a:rPr lang="en-US" sz="1600" dirty="0"/>
              <a:t> storage for 20,000 users: </a:t>
            </a:r>
            <a:r>
              <a:rPr lang="en-US" sz="1600" dirty="0">
                <a:solidFill>
                  <a:schemeClr val="accent1"/>
                </a:solidFill>
              </a:rPr>
              <a:t>http://bit.ly/kWthfD</a:t>
            </a:r>
            <a:r>
              <a:rPr lang="en-US" sz="1600" dirty="0"/>
              <a:t> </a:t>
            </a:r>
          </a:p>
          <a:p>
            <a:r>
              <a:rPr lang="en-US" sz="1800" dirty="0"/>
              <a:t>Unisys configurations</a:t>
            </a:r>
          </a:p>
          <a:p>
            <a:pPr lvl="1"/>
            <a:r>
              <a:rPr lang="en-US" sz="1600" dirty="0"/>
              <a:t>Unisys ES7000 servers for 15,000 users: </a:t>
            </a:r>
            <a:r>
              <a:rPr lang="en-US" sz="1600" dirty="0">
                <a:solidFill>
                  <a:schemeClr val="accent1"/>
                </a:solidFill>
              </a:rPr>
              <a:t>http://bit.ly/kOBSuo</a:t>
            </a:r>
            <a:r>
              <a:rPr lang="en-US" sz="1600" dirty="0"/>
              <a:t> </a:t>
            </a:r>
          </a:p>
          <a:p>
            <a:r>
              <a:rPr lang="en-US" sz="1800" dirty="0"/>
              <a:t>EMC configurations</a:t>
            </a:r>
          </a:p>
          <a:p>
            <a:pPr lvl="1"/>
            <a:r>
              <a:rPr lang="en-US" sz="1600" dirty="0"/>
              <a:t>EMC unified storage and Cisco unified computing system for 32,000 users: </a:t>
            </a:r>
            <a:r>
              <a:rPr lang="en-US" sz="1600" dirty="0">
                <a:solidFill>
                  <a:schemeClr val="accent1"/>
                </a:solidFill>
              </a:rPr>
              <a:t>http://bit.ly/9DBfoB</a:t>
            </a:r>
            <a:r>
              <a:rPr lang="en-US" sz="1600" dirty="0"/>
              <a:t> </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741086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Guidelines</a:t>
            </a:r>
            <a:endParaRPr lang="en-AU" dirty="0"/>
          </a:p>
        </p:txBody>
      </p:sp>
      <p:sp>
        <p:nvSpPr>
          <p:cNvPr id="3" name="Content Placeholder 2"/>
          <p:cNvSpPr>
            <a:spLocks noGrp="1"/>
          </p:cNvSpPr>
          <p:nvPr>
            <p:ph idx="1"/>
          </p:nvPr>
        </p:nvSpPr>
        <p:spPr/>
        <p:txBody>
          <a:bodyPr/>
          <a:lstStyle/>
          <a:p>
            <a:r>
              <a:rPr lang="en-US" dirty="0"/>
              <a:t>TechNet is the </a:t>
            </a:r>
            <a:r>
              <a:rPr lang="en-US" b="1" u="sng" dirty="0"/>
              <a:t>single</a:t>
            </a:r>
            <a:r>
              <a:rPr lang="en-US" dirty="0"/>
              <a:t> source for Exchange support guidelines: </a:t>
            </a:r>
            <a:br>
              <a:rPr lang="en-US" dirty="0"/>
            </a:br>
            <a:r>
              <a:rPr lang="en-US" sz="2000" dirty="0">
                <a:solidFill>
                  <a:schemeClr val="accent1"/>
                </a:solidFill>
              </a:rPr>
              <a:t>http://technet.microsoft.com/en-us/library/aa996719.aspx </a:t>
            </a:r>
            <a:endParaRPr lang="en-US" dirty="0">
              <a:solidFill>
                <a:schemeClr val="accent1"/>
              </a:solidFill>
            </a:endParaRPr>
          </a:p>
          <a:p>
            <a:r>
              <a:rPr lang="en-US" dirty="0"/>
              <a:t>SVVP Support Policy Wizard is a great tool:</a:t>
            </a:r>
            <a:br>
              <a:rPr lang="en-US" dirty="0"/>
            </a:br>
            <a:r>
              <a:rPr lang="en-US" sz="2000" dirty="0">
                <a:solidFill>
                  <a:schemeClr val="accent1"/>
                </a:solidFill>
              </a:rPr>
              <a:t>http://www.windowsservercatalog.com/svvp.aspx?svvppage=svvpwizard.htm</a:t>
            </a:r>
            <a:r>
              <a:rPr lang="en-US" sz="2000" dirty="0"/>
              <a:t> </a:t>
            </a:r>
          </a:p>
          <a:p>
            <a:pPr lvl="1"/>
            <a:r>
              <a:rPr lang="en-US" dirty="0"/>
              <a:t>Always confirm </a:t>
            </a:r>
            <a:r>
              <a:rPr lang="en-US" dirty="0" smtClean="0"/>
              <a:t>SVVP results </a:t>
            </a:r>
            <a:r>
              <a:rPr lang="en-US" dirty="0"/>
              <a:t>with </a:t>
            </a:r>
            <a:r>
              <a:rPr lang="en-US" dirty="0" smtClean="0"/>
              <a:t>Exchange Support TechNet </a:t>
            </a:r>
            <a:r>
              <a:rPr lang="en-US" dirty="0"/>
              <a:t>article</a:t>
            </a:r>
          </a:p>
          <a:p>
            <a:r>
              <a:rPr lang="en-US" dirty="0"/>
              <a:t>Check back for updates</a:t>
            </a:r>
          </a:p>
          <a:p>
            <a:pPr lvl="1"/>
            <a:r>
              <a:rPr lang="en-US" dirty="0"/>
              <a:t>Clarifications published frequently</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613974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Sizing Calculator</a:t>
            </a:r>
            <a:endParaRPr lang="en-AU" dirty="0"/>
          </a:p>
        </p:txBody>
      </p:sp>
      <p:sp>
        <p:nvSpPr>
          <p:cNvPr id="3" name="Content Placeholder 2"/>
          <p:cNvSpPr>
            <a:spLocks noGrp="1"/>
          </p:cNvSpPr>
          <p:nvPr>
            <p:ph idx="1"/>
          </p:nvPr>
        </p:nvSpPr>
        <p:spPr>
          <a:xfrm>
            <a:off x="457200" y="1600201"/>
            <a:ext cx="7931224" cy="2908920"/>
          </a:xfrm>
        </p:spPr>
        <p:txBody>
          <a:bodyPr>
            <a:normAutofit fontScale="92500" lnSpcReduction="10000"/>
          </a:bodyPr>
          <a:lstStyle/>
          <a:p>
            <a:r>
              <a:rPr lang="en-US" dirty="0"/>
              <a:t>Mailbox Role Requirements Calculator</a:t>
            </a:r>
          </a:p>
          <a:p>
            <a:pPr lvl="1"/>
            <a:r>
              <a:rPr lang="en-US" dirty="0"/>
              <a:t>Follows Product Group recommendations on storage configuration, memory, mailbox sizing</a:t>
            </a:r>
          </a:p>
          <a:p>
            <a:pPr lvl="1"/>
            <a:r>
              <a:rPr lang="en-US" dirty="0"/>
              <a:t>Produces I/O and capacity requirements, LUN design, Mailbox server count and processor requirements</a:t>
            </a:r>
          </a:p>
          <a:p>
            <a:pPr lvl="1"/>
            <a:r>
              <a:rPr lang="en-US" dirty="0"/>
              <a:t>Available from </a:t>
            </a:r>
            <a:r>
              <a:rPr lang="en-US" dirty="0">
                <a:solidFill>
                  <a:schemeClr val="accent1"/>
                </a:solidFill>
              </a:rPr>
              <a:t>http://blogs.technet.com/b/exchange/archive/2010/01/22/3409223.aspx</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581128"/>
            <a:ext cx="5781675"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rot="10800000">
            <a:off x="6393235" y="4870732"/>
            <a:ext cx="2232248" cy="561975"/>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08058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Useful Information</a:t>
            </a:r>
            <a:endParaRPr lang="en-AU" dirty="0"/>
          </a:p>
        </p:txBody>
      </p:sp>
      <p:sp>
        <p:nvSpPr>
          <p:cNvPr id="3" name="Content Placeholder 2"/>
          <p:cNvSpPr>
            <a:spLocks noGrp="1"/>
          </p:cNvSpPr>
          <p:nvPr>
            <p:ph idx="1"/>
          </p:nvPr>
        </p:nvSpPr>
        <p:spPr/>
        <p:txBody>
          <a:bodyPr>
            <a:normAutofit/>
          </a:bodyPr>
          <a:lstStyle/>
          <a:p>
            <a:r>
              <a:rPr lang="en-AU" dirty="0"/>
              <a:t>Best Practices for </a:t>
            </a:r>
            <a:r>
              <a:rPr lang="en-AU" dirty="0" smtClean="0"/>
              <a:t>Virtualising </a:t>
            </a:r>
            <a:r>
              <a:rPr lang="en-AU" dirty="0"/>
              <a:t>Exchange Server 2010 with Windows Server® 2008 R2 Hyper V™ </a:t>
            </a:r>
            <a:r>
              <a:rPr lang="en-AU" sz="1800" dirty="0">
                <a:solidFill>
                  <a:schemeClr val="accent1"/>
                </a:solidFill>
              </a:rPr>
              <a:t>(http://</a:t>
            </a:r>
            <a:r>
              <a:rPr lang="en-AU" sz="1800" dirty="0" smtClean="0">
                <a:solidFill>
                  <a:schemeClr val="accent1"/>
                </a:solidFill>
              </a:rPr>
              <a:t>www.microsoft.com/download/en/details.aspx?id=2428)</a:t>
            </a:r>
          </a:p>
          <a:p>
            <a:r>
              <a:rPr lang="en-AU" dirty="0"/>
              <a:t>Exchange 2010 System Requirements </a:t>
            </a:r>
            <a:r>
              <a:rPr lang="en-AU" sz="1800" dirty="0">
                <a:solidFill>
                  <a:schemeClr val="accent1"/>
                </a:solidFill>
              </a:rPr>
              <a:t>(http://</a:t>
            </a:r>
            <a:r>
              <a:rPr lang="en-AU" sz="1800" dirty="0" smtClean="0">
                <a:solidFill>
                  <a:schemeClr val="accent1"/>
                </a:solidFill>
              </a:rPr>
              <a:t>technet.microsoft.com/en-us/library/aa996719.aspx</a:t>
            </a:r>
            <a:r>
              <a:rPr lang="en-AU" dirty="0" smtClean="0">
                <a:solidFill>
                  <a:schemeClr val="accent1"/>
                </a:solidFill>
              </a:rPr>
              <a:t>)</a:t>
            </a:r>
          </a:p>
          <a:p>
            <a:r>
              <a:rPr lang="en-AU" dirty="0" smtClean="0"/>
              <a:t>Infrastructure </a:t>
            </a:r>
            <a:r>
              <a:rPr lang="en-AU" dirty="0"/>
              <a:t>Planning and Design Guide for Exchange Server 2010 with Service Pack 1 </a:t>
            </a:r>
            <a:r>
              <a:rPr lang="en-AU" sz="1800" dirty="0">
                <a:solidFill>
                  <a:schemeClr val="accent1"/>
                </a:solidFill>
              </a:rPr>
              <a:t>(http://</a:t>
            </a:r>
            <a:r>
              <a:rPr lang="en-AU" sz="1800" dirty="0" smtClean="0">
                <a:solidFill>
                  <a:schemeClr val="accent1"/>
                </a:solidFill>
              </a:rPr>
              <a:t>blogs.technet.com/b/exchange/archive/2011/01/04/released-infrastructure-planning-and-design-guide-for-exchange-server-2010-with-service-pack-1.aspx)</a:t>
            </a:r>
            <a:endParaRPr lang="en-AU" dirty="0">
              <a:solidFill>
                <a:schemeClr val="accent1"/>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376575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en-AU" dirty="0"/>
          </a:p>
        </p:txBody>
      </p:sp>
      <p:sp>
        <p:nvSpPr>
          <p:cNvPr id="3" name="Content Placeholder 2"/>
          <p:cNvSpPr>
            <a:spLocks noGrp="1"/>
          </p:cNvSpPr>
          <p:nvPr>
            <p:ph idx="1"/>
          </p:nvPr>
        </p:nvSpPr>
        <p:spPr/>
        <p:txBody>
          <a:bodyPr/>
          <a:lstStyle/>
          <a:p>
            <a:r>
              <a:rPr lang="en-US" dirty="0"/>
              <a:t>Exchange and </a:t>
            </a:r>
            <a:r>
              <a:rPr lang="en-AU" dirty="0" smtClean="0"/>
              <a:t>Virtualisation</a:t>
            </a:r>
          </a:p>
          <a:p>
            <a:r>
              <a:rPr lang="en-US" dirty="0" smtClean="0"/>
              <a:t>Best </a:t>
            </a:r>
            <a:r>
              <a:rPr lang="en-US" dirty="0"/>
              <a:t>Practices</a:t>
            </a:r>
          </a:p>
          <a:p>
            <a:pPr lvl="1"/>
            <a:r>
              <a:rPr lang="en-US" dirty="0"/>
              <a:t>Basic Exchange Server Considerations</a:t>
            </a:r>
          </a:p>
          <a:p>
            <a:pPr lvl="1"/>
            <a:r>
              <a:rPr lang="en-US" dirty="0"/>
              <a:t>Capacity, Sizing and Performance</a:t>
            </a:r>
          </a:p>
          <a:p>
            <a:pPr lvl="1"/>
            <a:r>
              <a:rPr lang="en-US" dirty="0"/>
              <a:t>Server Deployment</a:t>
            </a:r>
          </a:p>
          <a:p>
            <a:pPr lvl="1"/>
            <a:r>
              <a:rPr lang="en-US" dirty="0"/>
              <a:t>High Availability &amp; VM Migration</a:t>
            </a:r>
          </a:p>
          <a:p>
            <a:pPr lvl="1"/>
            <a:r>
              <a:rPr lang="en-US" dirty="0"/>
              <a:t>Coexistence With Other Workloads</a:t>
            </a:r>
          </a:p>
          <a:p>
            <a:r>
              <a:rPr lang="en-US" dirty="0"/>
              <a:t>Tools &amp; Resources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39021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Related Content</a:t>
            </a:r>
            <a:endParaRPr lang="en-AU" dirty="0"/>
          </a:p>
        </p:txBody>
      </p:sp>
      <p:sp>
        <p:nvSpPr>
          <p:cNvPr id="3" name="Content Placeholder 2"/>
          <p:cNvSpPr>
            <a:spLocks noGrp="1"/>
          </p:cNvSpPr>
          <p:nvPr>
            <p:ph idx="1"/>
          </p:nvPr>
        </p:nvSpPr>
        <p:spPr/>
        <p:txBody>
          <a:bodyPr/>
          <a:lstStyle/>
          <a:p>
            <a:r>
              <a:rPr lang="en-US" dirty="0"/>
              <a:t>EXL303 Exchange Server 2010: High Availability </a:t>
            </a:r>
            <a:r>
              <a:rPr lang="en-US" dirty="0" smtClean="0"/>
              <a:t>Concepts </a:t>
            </a:r>
          </a:p>
          <a:p>
            <a:r>
              <a:rPr lang="en-US" dirty="0"/>
              <a:t>EXL407 Exchange Server 2010: High Availability Deep Dive</a:t>
            </a:r>
          </a:p>
          <a:p>
            <a:r>
              <a:rPr lang="en-US" dirty="0"/>
              <a:t>VIR-EXL308 </a:t>
            </a:r>
            <a:r>
              <a:rPr lang="en-AU" dirty="0" smtClean="0"/>
              <a:t>Virtualising</a:t>
            </a:r>
            <a:r>
              <a:rPr lang="en-US" dirty="0" smtClean="0"/>
              <a:t> </a:t>
            </a:r>
            <a:r>
              <a:rPr lang="en-US" dirty="0"/>
              <a:t>Microsoft Exchange Server with Hyper-V</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8620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AU" dirty="0" smtClean="0"/>
              <a:t>Best Practices:</a:t>
            </a:r>
            <a:br>
              <a:rPr lang="en-AU" dirty="0" smtClean="0"/>
            </a:br>
            <a:r>
              <a:rPr lang="en-AU" sz="3100" dirty="0" smtClean="0"/>
              <a:t>Basic Exchange Server Considerations</a:t>
            </a:r>
            <a:endParaRPr lang="en-AU" dirty="0"/>
          </a:p>
        </p:txBody>
      </p:sp>
      <p:sp>
        <p:nvSpPr>
          <p:cNvPr id="8" name="Text Placeholder 7"/>
          <p:cNvSpPr>
            <a:spLocks noGrp="1"/>
          </p:cNvSpPr>
          <p:nvPr>
            <p:ph type="body"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698468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smtClean="0"/>
              <a:t>Does Virtualisation Make Sense for Exchange?</a:t>
            </a:r>
            <a:endParaRPr lang="en-AU" dirty="0"/>
          </a:p>
        </p:txBody>
      </p:sp>
      <p:sp>
        <p:nvSpPr>
          <p:cNvPr id="6" name="Content Placeholder 5"/>
          <p:cNvSpPr>
            <a:spLocks noGrp="1"/>
          </p:cNvSpPr>
          <p:nvPr>
            <p:ph idx="1"/>
          </p:nvPr>
        </p:nvSpPr>
        <p:spPr/>
        <p:txBody>
          <a:bodyPr>
            <a:normAutofit/>
          </a:bodyPr>
          <a:lstStyle/>
          <a:p>
            <a:r>
              <a:rPr lang="en-AU" dirty="0" smtClean="0"/>
              <a:t>No conclusive answer for all customer scenarios</a:t>
            </a:r>
          </a:p>
          <a:p>
            <a:r>
              <a:rPr lang="en-AU" dirty="0" smtClean="0"/>
              <a:t>Many reasons to virtualise</a:t>
            </a:r>
          </a:p>
          <a:p>
            <a:r>
              <a:rPr lang="en-AU" dirty="0" smtClean="0"/>
              <a:t>If virtualising</a:t>
            </a:r>
          </a:p>
          <a:p>
            <a:pPr lvl="1"/>
            <a:r>
              <a:rPr lang="en-AU" dirty="0" smtClean="0"/>
              <a:t>Understand the goals that lead to virtualisation – make sure you get the platform value you designed for</a:t>
            </a:r>
          </a:p>
          <a:p>
            <a:pPr lvl="1"/>
            <a:r>
              <a:rPr lang="en-AU" dirty="0" smtClean="0"/>
              <a:t>Understand the trade-offs that come with virtualisation – there are costs associated with virtualisation, must plan for these costs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49173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Scale Up or Scale Out?</a:t>
            </a:r>
            <a:endParaRPr lang="en-AU" dirty="0"/>
          </a:p>
        </p:txBody>
      </p:sp>
      <p:sp>
        <p:nvSpPr>
          <p:cNvPr id="3" name="Content Placeholder 2"/>
          <p:cNvSpPr>
            <a:spLocks noGrp="1"/>
          </p:cNvSpPr>
          <p:nvPr>
            <p:ph idx="1"/>
          </p:nvPr>
        </p:nvSpPr>
        <p:spPr/>
        <p:txBody>
          <a:bodyPr/>
          <a:lstStyle/>
          <a:p>
            <a:r>
              <a:rPr lang="en-US" dirty="0"/>
              <a:t>Exchange architected for scale out</a:t>
            </a:r>
          </a:p>
          <a:p>
            <a:pPr lvl="1"/>
            <a:r>
              <a:rPr lang="en-US" dirty="0"/>
              <a:t>Large mailboxes, low cost, DAS, redundant inexpensive servers, etc.</a:t>
            </a:r>
          </a:p>
          <a:p>
            <a:r>
              <a:rPr lang="en-AU" dirty="0" smtClean="0"/>
              <a:t>Virtualisation</a:t>
            </a:r>
            <a:r>
              <a:rPr lang="en-US" dirty="0" smtClean="0"/>
              <a:t> </a:t>
            </a:r>
            <a:r>
              <a:rPr lang="en-US" dirty="0"/>
              <a:t>typically implies scale up (root hardware)</a:t>
            </a:r>
          </a:p>
          <a:p>
            <a:r>
              <a:rPr lang="en-US" dirty="0" smtClean="0"/>
              <a:t>Avoid </a:t>
            </a:r>
            <a:r>
              <a:rPr lang="en-US" dirty="0"/>
              <a:t>“all eggs in one basket</a:t>
            </a:r>
            <a:r>
              <a:rPr lang="en-US" dirty="0" smtClean="0"/>
              <a:t>”</a:t>
            </a:r>
            <a:endParaRPr lang="en-US" dirty="0"/>
          </a:p>
          <a:p>
            <a:pPr lvl="1"/>
            <a:r>
              <a:rPr lang="en-US" dirty="0"/>
              <a:t>Where possible, scale out Exchange servers across many root servers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65790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Deployment Reminders</a:t>
            </a:r>
            <a:endParaRPr lang="en-AU" dirty="0"/>
          </a:p>
        </p:txBody>
      </p:sp>
      <p:sp>
        <p:nvSpPr>
          <p:cNvPr id="3" name="Content Placeholder 2"/>
          <p:cNvSpPr>
            <a:spLocks noGrp="1"/>
          </p:cNvSpPr>
          <p:nvPr>
            <p:ph idx="1"/>
          </p:nvPr>
        </p:nvSpPr>
        <p:spPr/>
        <p:txBody>
          <a:bodyPr/>
          <a:lstStyle/>
          <a:p>
            <a:r>
              <a:rPr lang="en-AU" dirty="0" smtClean="0"/>
              <a:t>Exchange isn’t “virtualisation aware”</a:t>
            </a:r>
          </a:p>
          <a:p>
            <a:r>
              <a:rPr lang="en-AU" dirty="0" smtClean="0"/>
              <a:t>Virtualisation isn’t free</a:t>
            </a:r>
          </a:p>
          <a:p>
            <a:pPr lvl="1"/>
            <a:r>
              <a:rPr lang="en-AU" dirty="0" smtClean="0"/>
              <a:t>Hypervisor adds CPU overhead: ~12% in our Exchange 2010 tests</a:t>
            </a:r>
          </a:p>
          <a:p>
            <a:r>
              <a:rPr lang="en-AU" dirty="0" smtClean="0"/>
              <a:t>Virtualisation doesn’t provide resources where they don’t truly exist</a:t>
            </a:r>
          </a:p>
          <a:p>
            <a:pPr lvl="1"/>
            <a:r>
              <a:rPr lang="en-AU" dirty="0" smtClean="0"/>
              <a:t>Size for required physical resources for each VM</a:t>
            </a:r>
          </a:p>
          <a:p>
            <a:pPr lvl="1"/>
            <a:r>
              <a:rPr lang="en-AU" dirty="0" smtClean="0"/>
              <a:t>Make sure you can deliver those resources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191938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Unsupported Configurations</a:t>
            </a:r>
            <a:endParaRPr lang="en-AU" dirty="0"/>
          </a:p>
        </p:txBody>
      </p:sp>
      <p:sp>
        <p:nvSpPr>
          <p:cNvPr id="3" name="Content Placeholder 2"/>
          <p:cNvSpPr>
            <a:spLocks noGrp="1"/>
          </p:cNvSpPr>
          <p:nvPr>
            <p:ph idx="1"/>
          </p:nvPr>
        </p:nvSpPr>
        <p:spPr/>
        <p:txBody>
          <a:bodyPr/>
          <a:lstStyle/>
          <a:p>
            <a:r>
              <a:rPr lang="en-US" dirty="0"/>
              <a:t>Snapshots</a:t>
            </a:r>
          </a:p>
          <a:p>
            <a:r>
              <a:rPr lang="en-US" dirty="0"/>
              <a:t>Differencing/delta disks</a:t>
            </a:r>
          </a:p>
          <a:p>
            <a:r>
              <a:rPr lang="en-US" dirty="0"/>
              <a:t>Processor over-subscription greater than 2:1</a:t>
            </a:r>
          </a:p>
          <a:p>
            <a:r>
              <a:rPr lang="en-US" dirty="0"/>
              <a:t>Apps running on the root</a:t>
            </a:r>
          </a:p>
          <a:p>
            <a:r>
              <a:rPr lang="en-US" dirty="0"/>
              <a:t>VSS backup of root for </a:t>
            </a:r>
            <a:r>
              <a:rPr lang="en-US" dirty="0" smtClean="0"/>
              <a:t>pass-through </a:t>
            </a:r>
            <a:r>
              <a:rPr lang="en-US" dirty="0"/>
              <a:t>disks or </a:t>
            </a:r>
            <a:r>
              <a:rPr lang="en-US" dirty="0" err="1"/>
              <a:t>iSCSI</a:t>
            </a:r>
            <a:r>
              <a:rPr lang="en-US" dirty="0"/>
              <a:t> disks connected to initiator in guest</a:t>
            </a:r>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44063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Best Practises:</a:t>
            </a:r>
            <a:br>
              <a:rPr lang="en-AU" dirty="0" smtClean="0"/>
            </a:br>
            <a:r>
              <a:rPr lang="en-AU" sz="2800" dirty="0" smtClean="0"/>
              <a:t>Capacity, Sizing and performance</a:t>
            </a:r>
            <a:endParaRPr lang="en-AU" dirty="0"/>
          </a:p>
        </p:txBody>
      </p:sp>
      <p:sp>
        <p:nvSpPr>
          <p:cNvPr id="6" name="Text Placeholder 5"/>
          <p:cNvSpPr>
            <a:spLocks noGrp="1"/>
          </p:cNvSpPr>
          <p:nvPr>
            <p:ph type="body"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738178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13815</TotalTime>
  <Words>2432</Words>
  <Application>Microsoft Office PowerPoint</Application>
  <PresentationFormat>On-screen Show (4:3)</PresentationFormat>
  <Paragraphs>294</Paragraphs>
  <Slides>40</Slides>
  <Notes>6</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Office Theme</vt:lpstr>
      <vt:lpstr>1_Office Theme</vt:lpstr>
      <vt:lpstr>PowerPoint Presentation</vt:lpstr>
      <vt:lpstr>Exchange Virtualisation - Is it right for you?</vt:lpstr>
      <vt:lpstr>Agenda </vt:lpstr>
      <vt:lpstr>Best Practices: Basic Exchange Server Considerations</vt:lpstr>
      <vt:lpstr>Does Virtualisation Make Sense for Exchange?</vt:lpstr>
      <vt:lpstr>Scale Up or Scale Out?</vt:lpstr>
      <vt:lpstr>General Deployment Reminders</vt:lpstr>
      <vt:lpstr>Unsupported Configurations</vt:lpstr>
      <vt:lpstr>Best Practises: Capacity, Sizing and performance</vt:lpstr>
      <vt:lpstr>Sizing Process Overview</vt:lpstr>
      <vt:lpstr>Guest Sizing Rules of Thumb</vt:lpstr>
      <vt:lpstr>Guest Sizing for Unified Messaging</vt:lpstr>
      <vt:lpstr>Root Server Sizing</vt:lpstr>
      <vt:lpstr>Root Server Sizing</vt:lpstr>
      <vt:lpstr>Virtual Processors</vt:lpstr>
      <vt:lpstr>Best Practices: Server Deployment</vt:lpstr>
      <vt:lpstr>Locating Virtual Machines</vt:lpstr>
      <vt:lpstr>Storage Decisions</vt:lpstr>
      <vt:lpstr>Storage Decisions</vt:lpstr>
      <vt:lpstr>Exchange VM Deployment</vt:lpstr>
      <vt:lpstr>Best Practices: High Availability &amp; VM Migration</vt:lpstr>
      <vt:lpstr>High Availability And Disaster Recovery</vt:lpstr>
      <vt:lpstr>Exchange 2010 High Availability</vt:lpstr>
      <vt:lpstr>Host Based Failover Clustering</vt:lpstr>
      <vt:lpstr>VM Migration and Exchange 2010</vt:lpstr>
      <vt:lpstr>VM Cluster &amp; Migration Considerations</vt:lpstr>
      <vt:lpstr>Best Practices: Coexistence With Other Workloads</vt:lpstr>
      <vt:lpstr>Private Cloud Considerations</vt:lpstr>
      <vt:lpstr>Resource Allocation &amp; Balancing</vt:lpstr>
      <vt:lpstr>Tools &amp; Resources</vt:lpstr>
      <vt:lpstr>Server Virtualisation Validation Program</vt:lpstr>
      <vt:lpstr>Exchange 2010 Solutions (on Hyper-V)</vt:lpstr>
      <vt:lpstr>Support Guidelines</vt:lpstr>
      <vt:lpstr>Sizing Calculator</vt:lpstr>
      <vt:lpstr>Useful Information</vt:lpstr>
      <vt:lpstr>Summary</vt:lpstr>
      <vt:lpstr>Related Content</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Sandy Millar</cp:lastModifiedBy>
  <cp:revision>308</cp:revision>
  <dcterms:created xsi:type="dcterms:W3CDTF">2011-04-01T05:55:34Z</dcterms:created>
  <dcterms:modified xsi:type="dcterms:W3CDTF">2011-09-02T03:46:28Z</dcterms:modified>
</cp:coreProperties>
</file>