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9" r:id="rId2"/>
    <p:sldMasterId id="2147483686" r:id="rId3"/>
  </p:sldMasterIdLst>
  <p:notesMasterIdLst>
    <p:notesMasterId r:id="rId56"/>
  </p:notesMasterIdLst>
  <p:sldIdLst>
    <p:sldId id="279" r:id="rId4"/>
    <p:sldId id="350" r:id="rId5"/>
    <p:sldId id="351" r:id="rId6"/>
    <p:sldId id="388" r:id="rId7"/>
    <p:sldId id="410" r:id="rId8"/>
    <p:sldId id="412" r:id="rId9"/>
    <p:sldId id="389" r:id="rId10"/>
    <p:sldId id="290" r:id="rId11"/>
    <p:sldId id="291" r:id="rId12"/>
    <p:sldId id="385" r:id="rId13"/>
    <p:sldId id="293" r:id="rId14"/>
    <p:sldId id="294" r:id="rId15"/>
    <p:sldId id="390" r:id="rId16"/>
    <p:sldId id="297" r:id="rId17"/>
    <p:sldId id="299" r:id="rId18"/>
    <p:sldId id="402" r:id="rId19"/>
    <p:sldId id="296" r:id="rId20"/>
    <p:sldId id="387" r:id="rId21"/>
    <p:sldId id="403" r:id="rId22"/>
    <p:sldId id="404" r:id="rId23"/>
    <p:sldId id="405" r:id="rId24"/>
    <p:sldId id="406" r:id="rId25"/>
    <p:sldId id="407" r:id="rId26"/>
    <p:sldId id="408" r:id="rId27"/>
    <p:sldId id="409" r:id="rId28"/>
    <p:sldId id="353" r:id="rId29"/>
    <p:sldId id="304" r:id="rId30"/>
    <p:sldId id="305" r:id="rId31"/>
    <p:sldId id="354" r:id="rId32"/>
    <p:sldId id="355" r:id="rId33"/>
    <p:sldId id="356" r:id="rId34"/>
    <p:sldId id="357" r:id="rId35"/>
    <p:sldId id="391" r:id="rId36"/>
    <p:sldId id="312" r:id="rId37"/>
    <p:sldId id="358" r:id="rId38"/>
    <p:sldId id="359" r:id="rId39"/>
    <p:sldId id="393" r:id="rId40"/>
    <p:sldId id="394" r:id="rId41"/>
    <p:sldId id="360" r:id="rId42"/>
    <p:sldId id="320" r:id="rId43"/>
    <p:sldId id="361" r:id="rId44"/>
    <p:sldId id="362" r:id="rId45"/>
    <p:sldId id="363" r:id="rId46"/>
    <p:sldId id="364" r:id="rId47"/>
    <p:sldId id="395" r:id="rId48"/>
    <p:sldId id="365" r:id="rId49"/>
    <p:sldId id="327" r:id="rId50"/>
    <p:sldId id="411" r:id="rId51"/>
    <p:sldId id="366" r:id="rId52"/>
    <p:sldId id="413" r:id="rId53"/>
    <p:sldId id="414" r:id="rId54"/>
    <p:sldId id="415"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F15C44"/>
    <a:srgbClr val="03C2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000" autoAdjust="0"/>
    <p:restoredTop sz="92411" autoAdjust="0"/>
  </p:normalViewPr>
  <p:slideViewPr>
    <p:cSldViewPr>
      <p:cViewPr>
        <p:scale>
          <a:sx n="90" d="100"/>
          <a:sy n="90" d="100"/>
        </p:scale>
        <p:origin x="-72"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68896E12-D5EE-41CB-8C18-2817BAD2E1E8}" type="slidenum">
              <a:rPr lang="en-US" smtClean="0"/>
              <a:pPr/>
              <a:t>27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68896E12-D5EE-41CB-8C18-2817BAD2E1E8}" type="slidenum">
              <a:rPr lang="en-US" smtClean="0"/>
              <a:pPr/>
              <a:t>28</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2:19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33</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2:19 PM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2:19 PM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51</a:t>
            </a:fld>
            <a:endParaRPr lang="en-US">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2:20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52</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646707-6BBD-41A9-B4DF-0C76A73A2D2A}" type="slidenum">
              <a:rPr lang="en-US" smtClean="0"/>
              <a:pPr/>
              <a:t>8</a:t>
            </a:fld>
            <a:endParaRPr lang="en-US" dirty="0"/>
          </a:p>
        </p:txBody>
      </p:sp>
    </p:spTree>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2:19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C76D3773-7777-4947-9608-8E5FC83C69F8}" type="datetime1">
              <a:rPr lang="en-US" smtClean="0"/>
              <a:pPr/>
              <a:t>9/1/2011</a:t>
            </a:fld>
            <a:endParaRPr lang="en-US" dirty="0"/>
          </a:p>
        </p:txBody>
      </p:sp>
      <p:sp>
        <p:nvSpPr>
          <p:cNvPr id="13" name="Footer Placeholder 12"/>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4" name="Slide Number Placeholder 13"/>
          <p:cNvSpPr>
            <a:spLocks noGrp="1"/>
          </p:cNvSpPr>
          <p:nvPr>
            <p:ph type="sldNum" sz="quarter" idx="12"/>
          </p:nvPr>
        </p:nvSpPr>
        <p:spPr/>
        <p:txBody>
          <a:bodyPr/>
          <a:lstStyle/>
          <a:p>
            <a:fld id="{8B263312-38AA-4E1E-B2B5-0F8F122B24FE}" type="slidenum">
              <a:rPr lang="en-US" smtClean="0"/>
              <a:pPr/>
              <a:t>12</a:t>
            </a:fld>
            <a:endParaRPr lang="en-US" dirty="0"/>
          </a:p>
        </p:txBody>
      </p:sp>
      <p:sp>
        <p:nvSpPr>
          <p:cNvPr id="15" name="Header Placeholder 14"/>
          <p:cNvSpPr>
            <a:spLocks noGrp="1"/>
          </p:cNvSpPr>
          <p:nvPr>
            <p:ph type="hdr" sz="quarter" idx="13"/>
          </p:nvPr>
        </p:nvSpPr>
        <p:spPr/>
        <p:txBody>
          <a:bodyPr/>
          <a:lstStyle/>
          <a:p>
            <a:r>
              <a:rPr lang="en-US" dirty="0" smtClean="0"/>
              <a:t>TechReady12</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9/1/2011</a:t>
            </a:fld>
            <a:endParaRPr lang="en-US" dirty="0"/>
          </a:p>
        </p:txBody>
      </p:sp>
      <p:sp>
        <p:nvSpPr>
          <p:cNvPr id="13" name="Footer Placeholder 12"/>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4" name="Slide Number Placeholder 13"/>
          <p:cNvSpPr>
            <a:spLocks noGrp="1"/>
          </p:cNvSpPr>
          <p:nvPr>
            <p:ph type="sldNum" sz="quarter" idx="12"/>
          </p:nvPr>
        </p:nvSpPr>
        <p:spPr/>
        <p:txBody>
          <a:bodyPr/>
          <a:lstStyle/>
          <a:p>
            <a:fld id="{8B263312-38AA-4E1E-B2B5-0F8F122B24FE}" type="slidenum">
              <a:rPr lang="en-US" smtClean="0"/>
              <a:pPr/>
              <a:t>17</a:t>
            </a:fld>
            <a:endParaRPr lang="en-US" dirty="0"/>
          </a:p>
        </p:txBody>
      </p:sp>
      <p:sp>
        <p:nvSpPr>
          <p:cNvPr id="15" name="Header Placeholder 14"/>
          <p:cNvSpPr>
            <a:spLocks noGrp="1"/>
          </p:cNvSpPr>
          <p:nvPr>
            <p:ph type="hdr" sz="quarter" idx="13"/>
          </p:nvPr>
        </p:nvSpPr>
        <p:spPr/>
        <p:txBody>
          <a:bodyPr/>
          <a:lstStyle/>
          <a:p>
            <a:r>
              <a:rPr lang="en-US" dirty="0" smtClean="0"/>
              <a:t>TechReady12</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675410563"/>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466109656"/>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Title and Content_al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5539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989013"/>
            <a:ext cx="8382000" cy="1945148"/>
          </a:xfrm>
        </p:spPr>
        <p:txBody>
          <a:bodyPr/>
          <a:lstStyle>
            <a:lvl1pPr>
              <a:defRPr sz="2800"/>
            </a:lvl1pPr>
            <a:lvl2pPr>
              <a:defRPr sz="2600"/>
            </a:lvl2pPr>
            <a:lvl4pPr>
              <a:defRPr sz="22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500357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7792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563688"/>
            <a:ext cx="8382000" cy="474157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36433951"/>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65305"/>
            <a:ext cx="4115872"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33600"/>
            <a:ext cx="4114800" cy="1855893"/>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65305"/>
            <a:ext cx="4115872"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7501" y="2133601"/>
            <a:ext cx="4115872" cy="1855893"/>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MSconfidential.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3648367" y="6416070"/>
            <a:ext cx="1838271" cy="365730"/>
          </a:xfrm>
          <a:prstGeom prst="rect">
            <a:avLst/>
          </a:prstGeom>
        </p:spPr>
      </p:pic>
    </p:spTree>
    <p:extLst>
      <p:ext uri="{BB962C8B-B14F-4D97-AF65-F5344CB8AC3E}">
        <p14:creationId xmlns:p14="http://schemas.microsoft.com/office/powerpoint/2010/main" val="2799209961"/>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7480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150877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2524640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6466617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0366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8807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2713817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6003782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797356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8621829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8912032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582772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888062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image" Target="../media/image1.jpeg"/><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theme" Target="../theme/theme2.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image" Target="../media/image1.jpeg"/><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20"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 id="2147483664" r:id="rId15"/>
    <p:sldLayoutId id="2147483666" r:id="rId16"/>
    <p:sldLayoutId id="2147483667" r:id="rId17"/>
    <p:sldLayoutId id="2147483668" r:id="rId18"/>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5421012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3.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3.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9" Type="http://schemas.openxmlformats.org/officeDocument/2006/relationships/image" Target="../media/image38.png"/></Relationships>
</file>

<file path=ppt/slides/_rels/slide1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png"/><Relationship Id="rId9" Type="http://schemas.openxmlformats.org/officeDocument/2006/relationships/image" Target="../media/image4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png"/><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png"/><Relationship Id="rId9" Type="http://schemas.openxmlformats.org/officeDocument/2006/relationships/image" Target="../media/image47.png"/></Relationships>
</file>

<file path=ppt/slides/_rels/slide22.xml.rels><?xml version="1.0" encoding="UTF-8" standalone="yes"?>
<Relationships xmlns="http://schemas.openxmlformats.org/package/2006/relationships"><Relationship Id="rId3" Type="http://schemas.openxmlformats.org/officeDocument/2006/relationships/image" Target="../media/image44.jpeg"/><Relationship Id="rId7" Type="http://schemas.openxmlformats.org/officeDocument/2006/relationships/image" Target="../media/image48.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png"/><Relationship Id="rId9" Type="http://schemas.openxmlformats.org/officeDocument/2006/relationships/image" Target="../media/image47.png"/></Relationships>
</file>

<file path=ppt/slides/_rels/slide24.xml.rels><?xml version="1.0" encoding="UTF-8" standalone="yes"?>
<Relationships xmlns="http://schemas.openxmlformats.org/package/2006/relationships"><Relationship Id="rId3" Type="http://schemas.openxmlformats.org/officeDocument/2006/relationships/image" Target="../media/image44.jpeg"/><Relationship Id="rId7" Type="http://schemas.openxmlformats.org/officeDocument/2006/relationships/image" Target="../media/image42.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image" Target="../media/image44.jpeg"/><Relationship Id="rId7" Type="http://schemas.openxmlformats.org/officeDocument/2006/relationships/image" Target="../media/image48.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2.png"/><Relationship Id="rId11" Type="http://schemas.openxmlformats.org/officeDocument/2006/relationships/image" Target="../media/image57.png"/><Relationship Id="rId5" Type="http://schemas.openxmlformats.org/officeDocument/2006/relationships/image" Target="../media/image51.png"/><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55.png"/></Relationships>
</file>

<file path=ppt/slides/_rels/slide28.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10" Type="http://schemas.openxmlformats.org/officeDocument/2006/relationships/image" Target="../media/image58.png"/><Relationship Id="rId4" Type="http://schemas.openxmlformats.org/officeDocument/2006/relationships/image" Target="../media/image50.png"/><Relationship Id="rId9" Type="http://schemas.openxmlformats.org/officeDocument/2006/relationships/image" Target="../media/image56.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technet.microsoft.com/ucoip"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60.png"/><Relationship Id="rId7" Type="http://schemas.openxmlformats.org/officeDocument/2006/relationships/image" Target="../media/image42.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9.emf"/><Relationship Id="rId5" Type="http://schemas.openxmlformats.org/officeDocument/2006/relationships/oleObject" Target="../embeddings/oleObject1.bin"/><Relationship Id="rId4" Type="http://schemas.openxmlformats.org/officeDocument/2006/relationships/image" Target="../media/image61.emf"/></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8" Type="http://schemas.openxmlformats.org/officeDocument/2006/relationships/image" Target="../media/image59.emf"/><Relationship Id="rId3" Type="http://schemas.openxmlformats.org/officeDocument/2006/relationships/image" Target="../media/image42.png"/><Relationship Id="rId7" Type="http://schemas.openxmlformats.org/officeDocument/2006/relationships/oleObject" Target="../embeddings/oleObject2.bin"/><Relationship Id="rId2" Type="http://schemas.openxmlformats.org/officeDocument/2006/relationships/slideLayout" Target="../slideLayouts/slideLayout16.xml"/><Relationship Id="rId1" Type="http://schemas.openxmlformats.org/officeDocument/2006/relationships/vmlDrawing" Target="../drawings/vmlDrawing2.vml"/><Relationship Id="rId6" Type="http://schemas.openxmlformats.org/officeDocument/2006/relationships/image" Target="../media/image61.emf"/><Relationship Id="rId5" Type="http://schemas.openxmlformats.org/officeDocument/2006/relationships/image" Target="../media/image60.png"/><Relationship Id="rId4" Type="http://schemas.openxmlformats.org/officeDocument/2006/relationships/image" Target="../media/image62.png"/></Relationships>
</file>

<file path=ppt/slides/_rels/slide41.xml.rels><?xml version="1.0" encoding="UTF-8" standalone="yes"?>
<Relationships xmlns="http://schemas.openxmlformats.org/package/2006/relationships"><Relationship Id="rId8" Type="http://schemas.openxmlformats.org/officeDocument/2006/relationships/image" Target="../media/image59.emf"/><Relationship Id="rId3" Type="http://schemas.openxmlformats.org/officeDocument/2006/relationships/image" Target="../media/image42.png"/><Relationship Id="rId7" Type="http://schemas.openxmlformats.org/officeDocument/2006/relationships/oleObject" Target="../embeddings/oleObject3.bin"/><Relationship Id="rId2" Type="http://schemas.openxmlformats.org/officeDocument/2006/relationships/slideLayout" Target="../slideLayouts/slideLayout16.xml"/><Relationship Id="rId1" Type="http://schemas.openxmlformats.org/officeDocument/2006/relationships/vmlDrawing" Target="../drawings/vmlDrawing3.vml"/><Relationship Id="rId6" Type="http://schemas.openxmlformats.org/officeDocument/2006/relationships/image" Target="../media/image61.emf"/><Relationship Id="rId5" Type="http://schemas.openxmlformats.org/officeDocument/2006/relationships/image" Target="../media/image60.png"/><Relationship Id="rId4" Type="http://schemas.openxmlformats.org/officeDocument/2006/relationships/image" Target="../media/image62.png"/></Relationships>
</file>

<file path=ppt/slides/_rels/slide42.xml.rels><?xml version="1.0" encoding="UTF-8" standalone="yes"?>
<Relationships xmlns="http://schemas.openxmlformats.org/package/2006/relationships"><Relationship Id="rId8" Type="http://schemas.openxmlformats.org/officeDocument/2006/relationships/image" Target="../media/image59.emf"/><Relationship Id="rId3" Type="http://schemas.openxmlformats.org/officeDocument/2006/relationships/image" Target="../media/image42.png"/><Relationship Id="rId7" Type="http://schemas.openxmlformats.org/officeDocument/2006/relationships/oleObject" Target="../embeddings/oleObject4.bin"/><Relationship Id="rId2" Type="http://schemas.openxmlformats.org/officeDocument/2006/relationships/slideLayout" Target="../slideLayouts/slideLayout16.xml"/><Relationship Id="rId1" Type="http://schemas.openxmlformats.org/officeDocument/2006/relationships/vmlDrawing" Target="../drawings/vmlDrawing4.vml"/><Relationship Id="rId6" Type="http://schemas.openxmlformats.org/officeDocument/2006/relationships/image" Target="../media/image61.emf"/><Relationship Id="rId5" Type="http://schemas.openxmlformats.org/officeDocument/2006/relationships/image" Target="../media/image60.png"/><Relationship Id="rId4" Type="http://schemas.openxmlformats.org/officeDocument/2006/relationships/image" Target="../media/image62.png"/></Relationships>
</file>

<file path=ppt/slides/_rels/slide43.xml.rels><?xml version="1.0" encoding="UTF-8" standalone="yes"?>
<Relationships xmlns="http://schemas.openxmlformats.org/package/2006/relationships"><Relationship Id="rId8" Type="http://schemas.openxmlformats.org/officeDocument/2006/relationships/image" Target="../media/image59.emf"/><Relationship Id="rId3" Type="http://schemas.openxmlformats.org/officeDocument/2006/relationships/image" Target="../media/image42.png"/><Relationship Id="rId7" Type="http://schemas.openxmlformats.org/officeDocument/2006/relationships/oleObject" Target="../embeddings/oleObject5.bin"/><Relationship Id="rId2" Type="http://schemas.openxmlformats.org/officeDocument/2006/relationships/slideLayout" Target="../slideLayouts/slideLayout16.xml"/><Relationship Id="rId1" Type="http://schemas.openxmlformats.org/officeDocument/2006/relationships/vmlDrawing" Target="../drawings/vmlDrawing5.vml"/><Relationship Id="rId6" Type="http://schemas.openxmlformats.org/officeDocument/2006/relationships/image" Target="../media/image61.emf"/><Relationship Id="rId5" Type="http://schemas.openxmlformats.org/officeDocument/2006/relationships/image" Target="../media/image60.png"/><Relationship Id="rId4" Type="http://schemas.openxmlformats.org/officeDocument/2006/relationships/image" Target="../media/image62.png"/></Relationships>
</file>

<file path=ppt/slides/_rels/slide44.xml.rels><?xml version="1.0" encoding="UTF-8" standalone="yes"?>
<Relationships xmlns="http://schemas.openxmlformats.org/package/2006/relationships"><Relationship Id="rId8" Type="http://schemas.openxmlformats.org/officeDocument/2006/relationships/image" Target="../media/image59.emf"/><Relationship Id="rId3" Type="http://schemas.openxmlformats.org/officeDocument/2006/relationships/image" Target="../media/image42.png"/><Relationship Id="rId7" Type="http://schemas.openxmlformats.org/officeDocument/2006/relationships/oleObject" Target="../embeddings/oleObject6.bin"/><Relationship Id="rId2" Type="http://schemas.openxmlformats.org/officeDocument/2006/relationships/slideLayout" Target="../slideLayouts/slideLayout16.xml"/><Relationship Id="rId1" Type="http://schemas.openxmlformats.org/officeDocument/2006/relationships/vmlDrawing" Target="../drawings/vmlDrawing6.vml"/><Relationship Id="rId6" Type="http://schemas.openxmlformats.org/officeDocument/2006/relationships/image" Target="../media/image61.emf"/><Relationship Id="rId5" Type="http://schemas.openxmlformats.org/officeDocument/2006/relationships/image" Target="../media/image60.png"/><Relationship Id="rId4" Type="http://schemas.openxmlformats.org/officeDocument/2006/relationships/image" Target="../media/image62.png"/><Relationship Id="rId9" Type="http://schemas.openxmlformats.org/officeDocument/2006/relationships/oleObject" Target="../embeddings/oleObject7.bin"/></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62.png"/></Relationships>
</file>

<file path=ppt/slides/_rels/slide4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68.emf"/><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oleObject" Target="../embeddings/oleObject8.bin"/><Relationship Id="rId5" Type="http://schemas.openxmlformats.org/officeDocument/2006/relationships/image" Target="../media/image62.png"/><Relationship Id="rId4" Type="http://schemas.openxmlformats.org/officeDocument/2006/relationships/image" Target="../media/image42.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0.xml"/></Relationships>
</file>

<file path=ppt/slides/_rels/slide51.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70.png"/><Relationship Id="rId7" Type="http://schemas.openxmlformats.org/officeDocument/2006/relationships/image" Target="../media/image72.png"/><Relationship Id="rId2" Type="http://schemas.openxmlformats.org/officeDocument/2006/relationships/notesSlide" Target="../notesSlides/notesSlide24.xml"/><Relationship Id="rId1" Type="http://schemas.openxmlformats.org/officeDocument/2006/relationships/slideLayout" Target="../slideLayouts/slideLayout28.xml"/><Relationship Id="rId6" Type="http://schemas.openxmlformats.org/officeDocument/2006/relationships/image" Target="../media/image71.png"/><Relationship Id="rId11" Type="http://schemas.openxmlformats.org/officeDocument/2006/relationships/image" Target="../media/image74.png"/><Relationship Id="rId5" Type="http://schemas.openxmlformats.org/officeDocument/2006/relationships/hyperlink" Target="http://technet.microsoft.com/en-au" TargetMode="External"/><Relationship Id="rId10" Type="http://schemas.openxmlformats.org/officeDocument/2006/relationships/image" Target="../media/image73.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5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5.xml"/><Relationship Id="rId1" Type="http://schemas.openxmlformats.org/officeDocument/2006/relationships/slideLayout" Target="../slideLayouts/slideLayout42.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18" Type="http://schemas.openxmlformats.org/officeDocument/2006/relationships/image" Target="../media/image25.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17" Type="http://schemas.openxmlformats.org/officeDocument/2006/relationships/image" Target="../media/image24.png"/><Relationship Id="rId2" Type="http://schemas.openxmlformats.org/officeDocument/2006/relationships/image" Target="../media/image9.png"/><Relationship Id="rId16" Type="http://schemas.openxmlformats.org/officeDocument/2006/relationships/image" Target="../media/image23.png"/><Relationship Id="rId1" Type="http://schemas.openxmlformats.org/officeDocument/2006/relationships/slideLayout" Target="../slideLayouts/slideLayout3.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2.png"/><Relationship Id="rId10" Type="http://schemas.openxmlformats.org/officeDocument/2006/relationships/image" Target="../media/image17.png"/><Relationship Id="rId19" Type="http://schemas.openxmlformats.org/officeDocument/2006/relationships/image" Target="../media/image26.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New: Video Interoperability Program</a:t>
            </a:r>
            <a:r>
              <a:rPr lang="en-US" dirty="0" smtClean="0"/>
              <a:t/>
            </a:r>
            <a:br>
              <a:rPr lang="en-US" dirty="0" smtClean="0"/>
            </a:br>
            <a:endParaRPr lang="en-US" dirty="0">
              <a:solidFill>
                <a:schemeClr val="accent2"/>
              </a:solidFill>
            </a:endParaRPr>
          </a:p>
        </p:txBody>
      </p:sp>
      <p:sp>
        <p:nvSpPr>
          <p:cNvPr id="3" name="Text Placeholder 2"/>
          <p:cNvSpPr>
            <a:spLocks noGrp="1"/>
          </p:cNvSpPr>
          <p:nvPr>
            <p:ph idx="1"/>
          </p:nvPr>
        </p:nvSpPr>
        <p:spPr>
          <a:xfrm>
            <a:off x="457200" y="1700808"/>
            <a:ext cx="8229600" cy="4680520"/>
          </a:xfrm>
        </p:spPr>
        <p:txBody>
          <a:bodyPr>
            <a:normAutofit fontScale="92500" lnSpcReduction="10000"/>
          </a:bodyPr>
          <a:lstStyle/>
          <a:p>
            <a:r>
              <a:rPr lang="en-US" sz="2000" dirty="0"/>
              <a:t>Allow partner solutions to make and accept video calls with Lync 2010 (or OCS 2007 R2)</a:t>
            </a:r>
          </a:p>
          <a:p>
            <a:pPr lvl="1"/>
            <a:r>
              <a:rPr lang="en-US" sz="2000" dirty="0"/>
              <a:t>Direct registration to Lync for partner VTC/</a:t>
            </a:r>
            <a:r>
              <a:rPr lang="en-US" sz="2000" dirty="0" err="1"/>
              <a:t>telepresence</a:t>
            </a:r>
            <a:r>
              <a:rPr lang="en-US" sz="2000" dirty="0"/>
              <a:t> and/or MCU</a:t>
            </a:r>
          </a:p>
          <a:p>
            <a:pPr lvl="1"/>
            <a:r>
              <a:rPr lang="en-US" sz="2000" dirty="0"/>
              <a:t>Gateways to connect any industry-standard VTC/</a:t>
            </a:r>
            <a:r>
              <a:rPr lang="en-US" sz="2000" dirty="0" err="1"/>
              <a:t>telepresence</a:t>
            </a:r>
            <a:r>
              <a:rPr lang="en-US" sz="2000" dirty="0"/>
              <a:t> and/or MCU to Lync</a:t>
            </a:r>
          </a:p>
          <a:p>
            <a:pPr lvl="0"/>
            <a:r>
              <a:rPr lang="en-US" sz="2000" dirty="0"/>
              <a:t>Process</a:t>
            </a:r>
          </a:p>
          <a:p>
            <a:pPr lvl="1"/>
            <a:r>
              <a:rPr lang="en-US" sz="2000" dirty="0"/>
              <a:t>Partners submit solutions to Microsoft for qualification</a:t>
            </a:r>
          </a:p>
          <a:p>
            <a:pPr lvl="1"/>
            <a:r>
              <a:rPr lang="en-US" sz="2000" dirty="0"/>
              <a:t>Qualified partner solutions will be listed on the Microsoft website</a:t>
            </a:r>
          </a:p>
          <a:p>
            <a:r>
              <a:rPr lang="en-US" sz="2000" dirty="0"/>
              <a:t>Requirements	</a:t>
            </a:r>
          </a:p>
          <a:p>
            <a:pPr lvl="1"/>
            <a:r>
              <a:rPr lang="en-US" sz="2000" dirty="0"/>
              <a:t>OCS 2007 R2: </a:t>
            </a:r>
          </a:p>
          <a:p>
            <a:pPr lvl="2"/>
            <a:r>
              <a:rPr lang="en-US" dirty="0"/>
              <a:t>Enhanced security, point-to-point video, firewall traversal</a:t>
            </a:r>
          </a:p>
          <a:p>
            <a:pPr lvl="1"/>
            <a:r>
              <a:rPr lang="en-US" sz="2000" dirty="0"/>
              <a:t>Lync 2010: </a:t>
            </a:r>
          </a:p>
          <a:p>
            <a:pPr lvl="2"/>
            <a:r>
              <a:rPr lang="en-US" dirty="0"/>
              <a:t>Enhanced security, point-to-point video, firewall traversal</a:t>
            </a:r>
          </a:p>
          <a:p>
            <a:pPr lvl="2"/>
            <a:r>
              <a:rPr lang="en-US" dirty="0" err="1"/>
              <a:t>RTVideo</a:t>
            </a:r>
            <a:r>
              <a:rPr lang="en-US" dirty="0"/>
              <a:t> (HD), multiparty </a:t>
            </a:r>
            <a:r>
              <a:rPr lang="en-US" dirty="0" smtClean="0"/>
              <a:t>video </a:t>
            </a:r>
            <a:r>
              <a:rPr lang="en-US" dirty="0"/>
              <a:t>on Lync MCU</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75753439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3"/>
          <p:cNvGrpSpPr/>
          <p:nvPr/>
        </p:nvGrpSpPr>
        <p:grpSpPr>
          <a:xfrm>
            <a:off x="-396552" y="908720"/>
            <a:ext cx="10302552" cy="5873083"/>
            <a:chOff x="0" y="1524000"/>
            <a:chExt cx="9066212" cy="4267200"/>
          </a:xfrm>
          <a:scene3d>
            <a:camera prst="perspectiveRight">
              <a:rot lat="0" lon="20399998" rev="600000"/>
            </a:camera>
            <a:lightRig rig="threePt" dir="t"/>
          </a:scene3d>
        </p:grpSpPr>
        <p:sp>
          <p:nvSpPr>
            <p:cNvPr id="27" name="Freeform 19"/>
            <p:cNvSpPr>
              <a:spLocks/>
            </p:cNvSpPr>
            <p:nvPr/>
          </p:nvSpPr>
          <p:spPr bwMode="auto">
            <a:xfrm>
              <a:off x="5760405" y="1524000"/>
              <a:ext cx="3305807" cy="4267200"/>
            </a:xfrm>
            <a:custGeom>
              <a:avLst/>
              <a:gdLst/>
              <a:ahLst/>
              <a:cxnLst>
                <a:cxn ang="0">
                  <a:pos x="1105" y="1614"/>
                </a:cxn>
                <a:cxn ang="0">
                  <a:pos x="96" y="1614"/>
                </a:cxn>
                <a:cxn ang="0">
                  <a:pos x="0" y="863"/>
                </a:cxn>
                <a:cxn ang="0">
                  <a:pos x="124" y="118"/>
                </a:cxn>
                <a:cxn ang="0">
                  <a:pos x="124" y="118"/>
                </a:cxn>
                <a:cxn ang="0">
                  <a:pos x="1105" y="118"/>
                </a:cxn>
                <a:cxn ang="0">
                  <a:pos x="1105" y="118"/>
                </a:cxn>
                <a:cxn ang="0">
                  <a:pos x="1105" y="0"/>
                </a:cxn>
                <a:cxn ang="0">
                  <a:pos x="1496" y="863"/>
                </a:cxn>
                <a:cxn ang="0">
                  <a:pos x="1105" y="1732"/>
                </a:cxn>
                <a:cxn ang="0">
                  <a:pos x="1105" y="1614"/>
                </a:cxn>
              </a:cxnLst>
              <a:rect l="0" t="0" r="r" b="b"/>
              <a:pathLst>
                <a:path w="1496" h="1732">
                  <a:moveTo>
                    <a:pt x="1105" y="1614"/>
                  </a:moveTo>
                  <a:cubicBezTo>
                    <a:pt x="96" y="1614"/>
                    <a:pt x="96" y="1614"/>
                    <a:pt x="96" y="1614"/>
                  </a:cubicBezTo>
                  <a:cubicBezTo>
                    <a:pt x="96" y="1614"/>
                    <a:pt x="0" y="1329"/>
                    <a:pt x="0" y="863"/>
                  </a:cubicBezTo>
                  <a:cubicBezTo>
                    <a:pt x="0" y="477"/>
                    <a:pt x="124" y="118"/>
                    <a:pt x="124" y="118"/>
                  </a:cubicBezTo>
                  <a:cubicBezTo>
                    <a:pt x="124" y="118"/>
                    <a:pt x="124" y="118"/>
                    <a:pt x="124" y="118"/>
                  </a:cubicBezTo>
                  <a:cubicBezTo>
                    <a:pt x="1105" y="118"/>
                    <a:pt x="1105" y="118"/>
                    <a:pt x="1105" y="118"/>
                  </a:cubicBezTo>
                  <a:cubicBezTo>
                    <a:pt x="1105" y="118"/>
                    <a:pt x="1105" y="118"/>
                    <a:pt x="1105" y="118"/>
                  </a:cubicBezTo>
                  <a:cubicBezTo>
                    <a:pt x="1105" y="0"/>
                    <a:pt x="1105" y="0"/>
                    <a:pt x="1105" y="0"/>
                  </a:cubicBezTo>
                  <a:cubicBezTo>
                    <a:pt x="1496" y="863"/>
                    <a:pt x="1496" y="863"/>
                    <a:pt x="1496" y="863"/>
                  </a:cubicBezTo>
                  <a:cubicBezTo>
                    <a:pt x="1105" y="1732"/>
                    <a:pt x="1105" y="1732"/>
                    <a:pt x="1105" y="1732"/>
                  </a:cubicBezTo>
                  <a:lnTo>
                    <a:pt x="1105" y="1614"/>
                  </a:lnTo>
                  <a:close/>
                </a:path>
              </a:pathLst>
            </a:custGeom>
            <a:gradFill flip="none" rotWithShape="1">
              <a:gsLst>
                <a:gs pos="30000">
                  <a:srgbClr val="060E24"/>
                </a:gs>
                <a:gs pos="74000">
                  <a:srgbClr val="D5590D"/>
                </a:gs>
                <a:gs pos="84000">
                  <a:srgbClr val="FFFFFF"/>
                </a:gs>
              </a:gsLst>
              <a:path path="circle">
                <a:fillToRect t="100000" r="100000"/>
              </a:path>
              <a:tileRect l="-100000" b="-100000"/>
            </a:gradFill>
            <a:ln w="12700" cap="flat" cmpd="sng" algn="ctr">
              <a:noFill/>
              <a:prstDash val="solid"/>
              <a:round/>
              <a:headEnd type="none" w="med" len="med"/>
              <a:tailEnd type="none" w="med" len="med"/>
            </a:ln>
            <a:effectLst>
              <a:outerShdw blurRad="584200" dist="393700" dir="16620000" algn="bl" rotWithShape="0">
                <a:prstClr val="black">
                  <a:alpha val="42000"/>
                </a:prstClr>
              </a:outerShdw>
            </a:effectLst>
            <a:sp3d extrusionH="133350">
              <a:bevelB w="184150" h="95250"/>
              <a:extrusionClr>
                <a:srgbClr val="D5590D"/>
              </a:extrusionClr>
              <a:contourClr>
                <a:srgbClr val="00B0F0"/>
              </a:contourClr>
            </a:sp3d>
          </p:spPr>
          <p:txBody>
            <a:bodyPr vert="horz" wrap="none" lIns="0" tIns="182865" rIns="0" bIns="0" numCol="1" rtlCol="0" anchor="ctr" anchorCtr="0" compatLnSpc="1">
              <a:prstTxWarp prst="textNoShape">
                <a:avLst/>
              </a:prstTxWarp>
              <a:flatTx/>
            </a:bodyPr>
            <a:lstStyle/>
            <a:p>
              <a:pPr algn="ctr" fontAlgn="base">
                <a:lnSpc>
                  <a:spcPct val="80000"/>
                </a:lnSpc>
                <a:spcAft>
                  <a:spcPct val="0"/>
                </a:spcAft>
                <a:defRPr/>
              </a:pPr>
              <a:endParaRPr lang="en-US" altLang="zh-CN" sz="6000" b="1" i="1" spc="-150" dirty="0" smtClean="0">
                <a:ln w="19050">
                  <a:noFill/>
                </a:ln>
                <a:gradFill flip="none" rotWithShape="1">
                  <a:gsLst>
                    <a:gs pos="0">
                      <a:srgbClr val="FFD44B"/>
                    </a:gs>
                    <a:gs pos="50000">
                      <a:srgbClr val="FFE07D"/>
                    </a:gs>
                    <a:gs pos="100000">
                      <a:srgbClr val="FFD44B">
                        <a:tint val="23500"/>
                        <a:satMod val="160000"/>
                      </a:srgbClr>
                    </a:gs>
                  </a:gsLst>
                  <a:lin ang="16200000" scaled="1"/>
                  <a:tileRect/>
                </a:gradFill>
                <a:effectLst>
                  <a:outerShdw blurRad="50800" dist="38100" dir="2700000" algn="tl" rotWithShape="0">
                    <a:prstClr val="black">
                      <a:alpha val="40000"/>
                    </a:prstClr>
                  </a:outerShdw>
                </a:effectLst>
                <a:latin typeface="Segoe" pitchFamily="34" charset="0"/>
                <a:cs typeface="Arial" charset="0"/>
              </a:endParaRPr>
            </a:p>
          </p:txBody>
        </p:sp>
        <p:sp>
          <p:nvSpPr>
            <p:cNvPr id="25" name="Freeform 17"/>
            <p:cNvSpPr>
              <a:spLocks/>
            </p:cNvSpPr>
            <p:nvPr/>
          </p:nvSpPr>
          <p:spPr bwMode="auto">
            <a:xfrm>
              <a:off x="0" y="1813829"/>
              <a:ext cx="2866503" cy="3685310"/>
            </a:xfrm>
            <a:custGeom>
              <a:avLst/>
              <a:gdLst/>
              <a:ahLst/>
              <a:cxnLst>
                <a:cxn ang="0">
                  <a:pos x="1172" y="745"/>
                </a:cxn>
                <a:cxn ang="0">
                  <a:pos x="1268" y="1496"/>
                </a:cxn>
                <a:cxn ang="0">
                  <a:pos x="1268" y="1496"/>
                </a:cxn>
                <a:cxn ang="0">
                  <a:pos x="0" y="1496"/>
                </a:cxn>
                <a:cxn ang="0">
                  <a:pos x="0" y="0"/>
                </a:cxn>
                <a:cxn ang="0">
                  <a:pos x="1297" y="0"/>
                </a:cxn>
                <a:cxn ang="0">
                  <a:pos x="1172" y="745"/>
                </a:cxn>
              </a:cxnLst>
              <a:rect l="0" t="0" r="r" b="b"/>
              <a:pathLst>
                <a:path w="1297" h="1496">
                  <a:moveTo>
                    <a:pt x="1172" y="745"/>
                  </a:moveTo>
                  <a:cubicBezTo>
                    <a:pt x="1172" y="1211"/>
                    <a:pt x="1268" y="1496"/>
                    <a:pt x="1268" y="1496"/>
                  </a:cubicBezTo>
                  <a:cubicBezTo>
                    <a:pt x="1268" y="1496"/>
                    <a:pt x="1268" y="1496"/>
                    <a:pt x="1268" y="1496"/>
                  </a:cubicBezTo>
                  <a:cubicBezTo>
                    <a:pt x="0" y="1496"/>
                    <a:pt x="0" y="1496"/>
                    <a:pt x="0" y="1496"/>
                  </a:cubicBezTo>
                  <a:cubicBezTo>
                    <a:pt x="0" y="0"/>
                    <a:pt x="0" y="0"/>
                    <a:pt x="0" y="0"/>
                  </a:cubicBezTo>
                  <a:cubicBezTo>
                    <a:pt x="1297" y="0"/>
                    <a:pt x="1297" y="0"/>
                    <a:pt x="1297" y="0"/>
                  </a:cubicBezTo>
                  <a:cubicBezTo>
                    <a:pt x="1297" y="0"/>
                    <a:pt x="1172" y="359"/>
                    <a:pt x="1172" y="745"/>
                  </a:cubicBezTo>
                  <a:close/>
                </a:path>
              </a:pathLst>
            </a:custGeom>
            <a:gradFill flip="none" rotWithShape="1">
              <a:gsLst>
                <a:gs pos="30000">
                  <a:srgbClr val="060E24"/>
                </a:gs>
                <a:gs pos="90000">
                  <a:srgbClr val="439D23"/>
                </a:gs>
                <a:gs pos="97000">
                  <a:srgbClr val="FFFFFF"/>
                </a:gs>
              </a:gsLst>
              <a:path path="circle">
                <a:fillToRect t="100000" r="100000"/>
              </a:path>
              <a:tileRect l="-100000" b="-100000"/>
            </a:gradFill>
            <a:ln w="12700" cap="flat" cmpd="sng" algn="ctr">
              <a:noFill/>
              <a:prstDash val="solid"/>
              <a:round/>
              <a:headEnd type="none" w="med" len="med"/>
              <a:tailEnd type="none" w="med" len="med"/>
            </a:ln>
            <a:effectLst>
              <a:outerShdw blurRad="584200" dist="393700" dir="16620000" algn="bl" rotWithShape="0">
                <a:prstClr val="black">
                  <a:alpha val="42000"/>
                </a:prstClr>
              </a:outerShdw>
            </a:effectLst>
            <a:sp3d extrusionH="133350">
              <a:bevelB w="184150" h="95250"/>
              <a:extrusionClr>
                <a:srgbClr val="439D23"/>
              </a:extrusionClr>
              <a:contourClr>
                <a:srgbClr val="00B0F0"/>
              </a:contourClr>
            </a:sp3d>
          </p:spPr>
          <p:txBody>
            <a:bodyPr vert="horz" wrap="none" lIns="0" tIns="182865" rIns="0" bIns="0" numCol="1" rtlCol="0" anchor="ctr" anchorCtr="0" compatLnSpc="1">
              <a:prstTxWarp prst="textNoShape">
                <a:avLst/>
              </a:prstTxWarp>
              <a:flatTx/>
            </a:bodyPr>
            <a:lstStyle/>
            <a:p>
              <a:pPr algn="ctr" fontAlgn="base">
                <a:lnSpc>
                  <a:spcPct val="80000"/>
                </a:lnSpc>
                <a:spcAft>
                  <a:spcPct val="0"/>
                </a:spcAft>
                <a:defRPr/>
              </a:pPr>
              <a:endParaRPr lang="en-US" altLang="zh-CN" sz="6000" b="1" i="1" spc="-150" dirty="0" smtClean="0">
                <a:ln w="19050">
                  <a:noFill/>
                </a:ln>
                <a:gradFill flip="none" rotWithShape="1">
                  <a:gsLst>
                    <a:gs pos="0">
                      <a:srgbClr val="FFD44B"/>
                    </a:gs>
                    <a:gs pos="50000">
                      <a:srgbClr val="FFE07D"/>
                    </a:gs>
                    <a:gs pos="100000">
                      <a:srgbClr val="FFD44B">
                        <a:tint val="23500"/>
                        <a:satMod val="160000"/>
                      </a:srgbClr>
                    </a:gs>
                  </a:gsLst>
                  <a:lin ang="16200000" scaled="1"/>
                  <a:tileRect/>
                </a:gradFill>
                <a:effectLst>
                  <a:outerShdw blurRad="50800" dist="38100" dir="2700000" algn="tl" rotWithShape="0">
                    <a:prstClr val="black">
                      <a:alpha val="40000"/>
                    </a:prstClr>
                  </a:outerShdw>
                </a:effectLst>
                <a:latin typeface="Segoe" pitchFamily="34" charset="0"/>
                <a:cs typeface="Arial" charset="0"/>
              </a:endParaRPr>
            </a:p>
          </p:txBody>
        </p:sp>
        <p:sp>
          <p:nvSpPr>
            <p:cNvPr id="26" name="Freeform 18"/>
            <p:cNvSpPr>
              <a:spLocks/>
            </p:cNvSpPr>
            <p:nvPr/>
          </p:nvSpPr>
          <p:spPr bwMode="auto">
            <a:xfrm>
              <a:off x="2733424" y="1813831"/>
              <a:ext cx="3183445" cy="3685310"/>
            </a:xfrm>
            <a:custGeom>
              <a:avLst/>
              <a:gdLst/>
              <a:ahLst/>
              <a:cxnLst>
                <a:cxn ang="0">
                  <a:pos x="1411" y="1496"/>
                </a:cxn>
                <a:cxn ang="0">
                  <a:pos x="96" y="1496"/>
                </a:cxn>
                <a:cxn ang="0">
                  <a:pos x="96" y="1496"/>
                </a:cxn>
                <a:cxn ang="0">
                  <a:pos x="0" y="745"/>
                </a:cxn>
                <a:cxn ang="0">
                  <a:pos x="125" y="0"/>
                </a:cxn>
                <a:cxn ang="0">
                  <a:pos x="125" y="0"/>
                </a:cxn>
                <a:cxn ang="0">
                  <a:pos x="1440" y="0"/>
                </a:cxn>
                <a:cxn ang="0">
                  <a:pos x="1440" y="0"/>
                </a:cxn>
                <a:cxn ang="0">
                  <a:pos x="1315" y="745"/>
                </a:cxn>
                <a:cxn ang="0">
                  <a:pos x="1411" y="1496"/>
                </a:cxn>
              </a:cxnLst>
              <a:rect l="0" t="0" r="r" b="b"/>
              <a:pathLst>
                <a:path w="1440" h="1496">
                  <a:moveTo>
                    <a:pt x="1411" y="1496"/>
                  </a:moveTo>
                  <a:cubicBezTo>
                    <a:pt x="96" y="1496"/>
                    <a:pt x="96" y="1496"/>
                    <a:pt x="96" y="1496"/>
                  </a:cubicBezTo>
                  <a:cubicBezTo>
                    <a:pt x="96" y="1496"/>
                    <a:pt x="96" y="1496"/>
                    <a:pt x="96" y="1496"/>
                  </a:cubicBezTo>
                  <a:cubicBezTo>
                    <a:pt x="96" y="1496"/>
                    <a:pt x="0" y="1211"/>
                    <a:pt x="0" y="745"/>
                  </a:cubicBezTo>
                  <a:cubicBezTo>
                    <a:pt x="0" y="359"/>
                    <a:pt x="125" y="0"/>
                    <a:pt x="125" y="0"/>
                  </a:cubicBezTo>
                  <a:cubicBezTo>
                    <a:pt x="125" y="0"/>
                    <a:pt x="125" y="0"/>
                    <a:pt x="125" y="0"/>
                  </a:cubicBezTo>
                  <a:cubicBezTo>
                    <a:pt x="1440" y="0"/>
                    <a:pt x="1440" y="0"/>
                    <a:pt x="1440" y="0"/>
                  </a:cubicBezTo>
                  <a:cubicBezTo>
                    <a:pt x="1440" y="0"/>
                    <a:pt x="1440" y="0"/>
                    <a:pt x="1440" y="0"/>
                  </a:cubicBezTo>
                  <a:cubicBezTo>
                    <a:pt x="1440" y="0"/>
                    <a:pt x="1315" y="359"/>
                    <a:pt x="1315" y="745"/>
                  </a:cubicBezTo>
                  <a:cubicBezTo>
                    <a:pt x="1315" y="1211"/>
                    <a:pt x="1411" y="1496"/>
                    <a:pt x="1411" y="1496"/>
                  </a:cubicBezTo>
                  <a:close/>
                </a:path>
              </a:pathLst>
            </a:custGeom>
            <a:gradFill flip="none" rotWithShape="1">
              <a:gsLst>
                <a:gs pos="30000">
                  <a:srgbClr val="060E24"/>
                </a:gs>
                <a:gs pos="90000">
                  <a:srgbClr val="1793E7"/>
                </a:gs>
                <a:gs pos="97000">
                  <a:srgbClr val="FFFFFF"/>
                </a:gs>
              </a:gsLst>
              <a:path path="circle">
                <a:fillToRect t="100000" r="100000"/>
              </a:path>
              <a:tileRect l="-100000" b="-100000"/>
            </a:gradFill>
            <a:ln w="12700" cap="flat" cmpd="sng" algn="ctr">
              <a:noFill/>
              <a:prstDash val="solid"/>
              <a:round/>
              <a:headEnd type="none" w="med" len="med"/>
              <a:tailEnd type="none" w="med" len="med"/>
            </a:ln>
            <a:effectLst>
              <a:outerShdw blurRad="584200" dist="393700" dir="16620000" algn="bl" rotWithShape="0">
                <a:prstClr val="black">
                  <a:alpha val="42000"/>
                </a:prstClr>
              </a:outerShdw>
            </a:effectLst>
            <a:sp3d extrusionH="171450">
              <a:bevelB w="184150" h="95250"/>
              <a:extrusionClr>
                <a:srgbClr val="0070C0"/>
              </a:extrusionClr>
              <a:contourClr>
                <a:srgbClr val="00B0F0"/>
              </a:contourClr>
            </a:sp3d>
          </p:spPr>
          <p:txBody>
            <a:bodyPr vert="horz" wrap="none" lIns="0" tIns="182865" rIns="0" bIns="0" numCol="1" rtlCol="0" anchor="ctr" anchorCtr="0" compatLnSpc="1">
              <a:prstTxWarp prst="textNoShape">
                <a:avLst/>
              </a:prstTxWarp>
              <a:flatTx/>
            </a:bodyPr>
            <a:lstStyle/>
            <a:p>
              <a:pPr algn="ctr" fontAlgn="base">
                <a:lnSpc>
                  <a:spcPct val="80000"/>
                </a:lnSpc>
                <a:spcAft>
                  <a:spcPct val="0"/>
                </a:spcAft>
                <a:defRPr/>
              </a:pPr>
              <a:endParaRPr lang="en-US" altLang="zh-CN" sz="6000" b="1" i="1" spc="-150" dirty="0" smtClean="0">
                <a:ln w="19050">
                  <a:noFill/>
                </a:ln>
                <a:gradFill flip="none" rotWithShape="1">
                  <a:gsLst>
                    <a:gs pos="0">
                      <a:srgbClr val="FFD44B"/>
                    </a:gs>
                    <a:gs pos="50000">
                      <a:srgbClr val="FFE07D"/>
                    </a:gs>
                    <a:gs pos="100000">
                      <a:srgbClr val="FFD44B">
                        <a:tint val="23500"/>
                        <a:satMod val="160000"/>
                      </a:srgbClr>
                    </a:gs>
                  </a:gsLst>
                  <a:lin ang="16200000" scaled="1"/>
                  <a:tileRect/>
                </a:gradFill>
                <a:effectLst>
                  <a:outerShdw blurRad="50800" dist="38100" dir="2700000" algn="tl" rotWithShape="0">
                    <a:prstClr val="black">
                      <a:alpha val="40000"/>
                    </a:prstClr>
                  </a:outerShdw>
                </a:effectLst>
                <a:latin typeface="Segoe" pitchFamily="34" charset="0"/>
                <a:cs typeface="Arial" charset="0"/>
              </a:endParaRPr>
            </a:p>
          </p:txBody>
        </p:sp>
      </p:grpSp>
      <p:sp>
        <p:nvSpPr>
          <p:cNvPr id="23" name="TextBox 22"/>
          <p:cNvSpPr txBox="1"/>
          <p:nvPr/>
        </p:nvSpPr>
        <p:spPr>
          <a:xfrm>
            <a:off x="179512" y="3140968"/>
            <a:ext cx="2609408" cy="3385542"/>
          </a:xfrm>
          <a:prstGeom prst="rect">
            <a:avLst/>
          </a:prstGeom>
          <a:noFill/>
        </p:spPr>
        <p:txBody>
          <a:bodyPr wrap="square" lIns="0" tIns="0" rIns="0" bIns="0" rtlCol="0">
            <a:spAutoFit/>
          </a:bodyPr>
          <a:lstStyle/>
          <a:p>
            <a:r>
              <a:rPr lang="en-US" sz="2000" dirty="0" smtClean="0">
                <a:solidFill>
                  <a:schemeClr val="bg2"/>
                </a:solidFill>
              </a:rPr>
              <a:t>Secure registration</a:t>
            </a:r>
          </a:p>
          <a:p>
            <a:r>
              <a:rPr lang="en-US" sz="2000" dirty="0" smtClean="0">
                <a:solidFill>
                  <a:schemeClr val="bg2"/>
                </a:solidFill>
              </a:rPr>
              <a:t>with </a:t>
            </a:r>
            <a:r>
              <a:rPr lang="en-US" sz="2000" dirty="0">
                <a:solidFill>
                  <a:schemeClr val="bg2"/>
                </a:solidFill>
              </a:rPr>
              <a:t>“lowest common denominator” </a:t>
            </a:r>
            <a:r>
              <a:rPr lang="en-US" sz="2000" dirty="0" smtClean="0">
                <a:solidFill>
                  <a:schemeClr val="bg2"/>
                </a:solidFill>
              </a:rPr>
              <a:t>P2P</a:t>
            </a:r>
            <a:endParaRPr lang="en-US" sz="2000" dirty="0">
              <a:solidFill>
                <a:schemeClr val="bg2"/>
              </a:solidFill>
            </a:endParaRPr>
          </a:p>
          <a:p>
            <a:endParaRPr lang="en-US" sz="2000" dirty="0" smtClean="0">
              <a:solidFill>
                <a:schemeClr val="bg2"/>
              </a:solidFill>
            </a:endParaRPr>
          </a:p>
          <a:p>
            <a:r>
              <a:rPr lang="en-US" sz="2000" dirty="0" smtClean="0">
                <a:solidFill>
                  <a:schemeClr val="bg2"/>
                </a:solidFill>
              </a:rPr>
              <a:t>SIP registration</a:t>
            </a:r>
          </a:p>
          <a:p>
            <a:r>
              <a:rPr lang="en-US" sz="2000" dirty="0" smtClean="0">
                <a:solidFill>
                  <a:schemeClr val="bg2"/>
                </a:solidFill>
              </a:rPr>
              <a:t>NTLM authentication or trusted server</a:t>
            </a:r>
          </a:p>
          <a:p>
            <a:r>
              <a:rPr lang="en-US" sz="2000" dirty="0">
                <a:solidFill>
                  <a:schemeClr val="bg2"/>
                </a:solidFill>
              </a:rPr>
              <a:t>Secure signaling (TLS)</a:t>
            </a:r>
          </a:p>
          <a:p>
            <a:r>
              <a:rPr lang="en-US" sz="2000" dirty="0" smtClean="0">
                <a:solidFill>
                  <a:schemeClr val="bg2"/>
                </a:solidFill>
              </a:rPr>
              <a:t>Wideband </a:t>
            </a:r>
            <a:r>
              <a:rPr lang="en-US" sz="2000" dirty="0">
                <a:solidFill>
                  <a:schemeClr val="bg2"/>
                </a:solidFill>
              </a:rPr>
              <a:t>audio</a:t>
            </a:r>
          </a:p>
          <a:p>
            <a:r>
              <a:rPr lang="en-US" sz="2000" dirty="0" smtClean="0">
                <a:solidFill>
                  <a:schemeClr val="bg2"/>
                </a:solidFill>
              </a:rPr>
              <a:t>H.263 (CIF) </a:t>
            </a:r>
            <a:r>
              <a:rPr lang="en-US" sz="2000" dirty="0" err="1">
                <a:solidFill>
                  <a:schemeClr val="bg2"/>
                </a:solidFill>
              </a:rPr>
              <a:t>interop</a:t>
            </a:r>
            <a:endParaRPr lang="en-US" sz="2000" dirty="0">
              <a:solidFill>
                <a:schemeClr val="bg2"/>
              </a:solidFill>
            </a:endParaRPr>
          </a:p>
          <a:p>
            <a:r>
              <a:rPr lang="en-US" sz="2000" dirty="0">
                <a:solidFill>
                  <a:schemeClr val="bg2"/>
                </a:solidFill>
              </a:rPr>
              <a:t>Presence </a:t>
            </a:r>
            <a:r>
              <a:rPr lang="en-US" sz="2000" dirty="0" smtClean="0">
                <a:solidFill>
                  <a:schemeClr val="bg2"/>
                </a:solidFill>
              </a:rPr>
              <a:t>publishing</a:t>
            </a:r>
            <a:endParaRPr lang="en-US" sz="2000" dirty="0">
              <a:solidFill>
                <a:schemeClr val="bg2"/>
              </a:solidFill>
            </a:endParaRPr>
          </a:p>
        </p:txBody>
      </p:sp>
      <p:sp>
        <p:nvSpPr>
          <p:cNvPr id="24" name="Title 28"/>
          <p:cNvSpPr txBox="1">
            <a:spLocks/>
          </p:cNvSpPr>
          <p:nvPr/>
        </p:nvSpPr>
        <p:spPr>
          <a:xfrm>
            <a:off x="342989" y="228600"/>
            <a:ext cx="8382000" cy="941796"/>
          </a:xfrm>
          <a:prstGeom prst="rect">
            <a:avLst/>
          </a:prstGeom>
        </p:spPr>
        <p:txBody>
          <a:bodyPr vert="horz" wrap="square" lIns="0" tIns="0" rIns="0" bIns="0" rtlCol="0" anchor="t">
            <a:spAutoFit/>
          </a:bodyPr>
          <a:lstStyle/>
          <a:p>
            <a:pPr lvl="0">
              <a:lnSpc>
                <a:spcPct val="90000"/>
              </a:lnSpc>
              <a:spcBef>
                <a:spcPct val="0"/>
              </a:spcBef>
              <a:defRPr/>
            </a:pPr>
            <a:r>
              <a:rPr lang="en-US" sz="3600" spc="-150" dirty="0" err="1">
                <a:ln w="3175">
                  <a:noFill/>
                </a:ln>
                <a:solidFill>
                  <a:srgbClr val="03C2F1"/>
                </a:solidFill>
                <a:latin typeface="Segoe UI" pitchFamily="34" charset="0"/>
                <a:ea typeface="Segoe UI" pitchFamily="34" charset="0"/>
                <a:cs typeface="Segoe UI" pitchFamily="34" charset="0"/>
              </a:rPr>
              <a:t>Lync</a:t>
            </a:r>
            <a:r>
              <a:rPr lang="en-US" sz="3600" spc="-150" dirty="0">
                <a:ln w="3175">
                  <a:noFill/>
                </a:ln>
                <a:solidFill>
                  <a:srgbClr val="03C2F1"/>
                </a:solidFill>
                <a:latin typeface="Segoe UI" pitchFamily="34" charset="0"/>
                <a:ea typeface="Segoe UI" pitchFamily="34" charset="0"/>
                <a:cs typeface="Segoe UI" pitchFamily="34" charset="0"/>
              </a:rPr>
              <a:t> 2010: Video Interoperability</a:t>
            </a:r>
            <a:r>
              <a:rPr lang="en-US" sz="4000" spc="-150" dirty="0" smtClean="0">
                <a:ln w="3175">
                  <a:noFill/>
                </a:ln>
                <a:gradFill flip="none" rotWithShape="1">
                  <a:gsLst>
                    <a:gs pos="0">
                      <a:schemeClr val="tx1"/>
                    </a:gs>
                    <a:gs pos="86000">
                      <a:schemeClr val="tx1"/>
                    </a:gs>
                  </a:gsLst>
                  <a:lin ang="5400000" scaled="0"/>
                  <a:tileRect/>
                </a:gradFill>
                <a:cs typeface="Arial" charset="0"/>
              </a:rPr>
              <a:t/>
            </a:r>
            <a:br>
              <a:rPr lang="en-US" sz="4000" spc="-150" dirty="0" smtClean="0">
                <a:ln w="3175">
                  <a:noFill/>
                </a:ln>
                <a:gradFill flip="none" rotWithShape="1">
                  <a:gsLst>
                    <a:gs pos="0">
                      <a:schemeClr val="tx1"/>
                    </a:gs>
                    <a:gs pos="86000">
                      <a:schemeClr val="tx1"/>
                    </a:gs>
                  </a:gsLst>
                  <a:lin ang="5400000" scaled="0"/>
                  <a:tileRect/>
                </a:gradFill>
                <a:cs typeface="Arial" charset="0"/>
              </a:rPr>
            </a:br>
            <a:r>
              <a:rPr lang="en-US" sz="3200" dirty="0">
                <a:solidFill>
                  <a:schemeClr val="accent2"/>
                </a:solidFill>
                <a:latin typeface="Segoe UI" pitchFamily="34" charset="0"/>
                <a:ea typeface="Segoe UI" pitchFamily="34" charset="0"/>
                <a:cs typeface="Segoe UI" pitchFamily="34" charset="0"/>
              </a:rPr>
              <a:t>Technical scope</a:t>
            </a:r>
          </a:p>
        </p:txBody>
      </p:sp>
      <p:sp>
        <p:nvSpPr>
          <p:cNvPr id="29" name="TextBox 28"/>
          <p:cNvSpPr txBox="1"/>
          <p:nvPr/>
        </p:nvSpPr>
        <p:spPr>
          <a:xfrm>
            <a:off x="3131840" y="2780928"/>
            <a:ext cx="2468350" cy="2154436"/>
          </a:xfrm>
          <a:prstGeom prst="rect">
            <a:avLst/>
          </a:prstGeom>
          <a:noFill/>
        </p:spPr>
        <p:txBody>
          <a:bodyPr wrap="square" lIns="0" tIns="0" rIns="0" bIns="0" rtlCol="0">
            <a:spAutoFit/>
          </a:bodyPr>
          <a:lstStyle/>
          <a:p>
            <a:pPr marL="0" lvl="1"/>
            <a:r>
              <a:rPr lang="en-US" sz="2000" dirty="0" smtClean="0">
                <a:solidFill>
                  <a:schemeClr val="bg2"/>
                </a:solidFill>
              </a:rPr>
              <a:t>Firewall </a:t>
            </a:r>
            <a:r>
              <a:rPr lang="en-US" sz="2000" dirty="0">
                <a:solidFill>
                  <a:schemeClr val="bg2"/>
                </a:solidFill>
              </a:rPr>
              <a:t>traversal and secure </a:t>
            </a:r>
            <a:r>
              <a:rPr lang="en-US" sz="2000" dirty="0" smtClean="0">
                <a:solidFill>
                  <a:schemeClr val="bg2"/>
                </a:solidFill>
              </a:rPr>
              <a:t>media for P2P</a:t>
            </a:r>
          </a:p>
          <a:p>
            <a:pPr marL="0" lvl="1"/>
            <a:endParaRPr lang="en-US" sz="2000" dirty="0" smtClean="0">
              <a:solidFill>
                <a:schemeClr val="bg2"/>
              </a:solidFill>
            </a:endParaRPr>
          </a:p>
          <a:p>
            <a:r>
              <a:rPr lang="en-US" sz="2000" dirty="0" smtClean="0">
                <a:solidFill>
                  <a:schemeClr val="bg2"/>
                </a:solidFill>
              </a:rPr>
              <a:t>Firewall transversal</a:t>
            </a:r>
          </a:p>
          <a:p>
            <a:r>
              <a:rPr lang="en-US" sz="2000" dirty="0" smtClean="0">
                <a:solidFill>
                  <a:schemeClr val="bg2"/>
                </a:solidFill>
              </a:rPr>
              <a:t>(</a:t>
            </a:r>
            <a:r>
              <a:rPr lang="en-US" sz="2000" dirty="0">
                <a:solidFill>
                  <a:schemeClr val="bg2"/>
                </a:solidFill>
              </a:rPr>
              <a:t>ICE v19)</a:t>
            </a:r>
          </a:p>
          <a:p>
            <a:endParaRPr lang="en-US" sz="2000" dirty="0" smtClean="0">
              <a:solidFill>
                <a:schemeClr val="bg2"/>
              </a:solidFill>
            </a:endParaRPr>
          </a:p>
          <a:p>
            <a:r>
              <a:rPr lang="en-US" sz="2000" dirty="0" smtClean="0">
                <a:solidFill>
                  <a:schemeClr val="bg2"/>
                </a:solidFill>
              </a:rPr>
              <a:t>Secure </a:t>
            </a:r>
            <a:r>
              <a:rPr lang="en-US" sz="2000" dirty="0">
                <a:solidFill>
                  <a:schemeClr val="bg2"/>
                </a:solidFill>
              </a:rPr>
              <a:t>calls (SRTP)</a:t>
            </a:r>
          </a:p>
        </p:txBody>
      </p:sp>
      <p:sp>
        <p:nvSpPr>
          <p:cNvPr id="31" name="TextBox 30"/>
          <p:cNvSpPr txBox="1"/>
          <p:nvPr/>
        </p:nvSpPr>
        <p:spPr>
          <a:xfrm>
            <a:off x="6149387" y="1628800"/>
            <a:ext cx="2508991" cy="2462213"/>
          </a:xfrm>
          <a:prstGeom prst="rect">
            <a:avLst/>
          </a:prstGeom>
          <a:noFill/>
        </p:spPr>
        <p:txBody>
          <a:bodyPr wrap="square" lIns="0" tIns="0" rIns="0" bIns="0" rtlCol="0">
            <a:spAutoFit/>
          </a:bodyPr>
          <a:lstStyle/>
          <a:p>
            <a:r>
              <a:rPr lang="en-US" sz="2000" dirty="0" smtClean="0">
                <a:solidFill>
                  <a:schemeClr val="bg2"/>
                </a:solidFill>
              </a:rPr>
              <a:t>Seamless </a:t>
            </a:r>
            <a:r>
              <a:rPr lang="en-US" sz="2000" dirty="0" err="1" smtClean="0">
                <a:solidFill>
                  <a:schemeClr val="bg2"/>
                </a:solidFill>
              </a:rPr>
              <a:t>interop</a:t>
            </a:r>
            <a:r>
              <a:rPr lang="en-US" sz="2000" dirty="0">
                <a:solidFill>
                  <a:schemeClr val="bg2"/>
                </a:solidFill>
              </a:rPr>
              <a:t>:</a:t>
            </a:r>
            <a:r>
              <a:rPr lang="en-US" sz="2000" dirty="0" smtClean="0">
                <a:solidFill>
                  <a:schemeClr val="bg2"/>
                </a:solidFill>
              </a:rPr>
              <a:t/>
            </a:r>
            <a:br>
              <a:rPr lang="en-US" sz="2000" dirty="0" smtClean="0">
                <a:solidFill>
                  <a:schemeClr val="bg2"/>
                </a:solidFill>
              </a:rPr>
            </a:br>
            <a:r>
              <a:rPr lang="en-US" sz="2000" dirty="0" smtClean="0">
                <a:solidFill>
                  <a:schemeClr val="bg2"/>
                </a:solidFill>
              </a:rPr>
              <a:t>partner video systems as highly capable Lync endpoints for rich, high quality multiparty calls between </a:t>
            </a:r>
            <a:r>
              <a:rPr lang="en-US" sz="2000" dirty="0">
                <a:solidFill>
                  <a:schemeClr val="bg2"/>
                </a:solidFill>
              </a:rPr>
              <a:t>OC and </a:t>
            </a:r>
            <a:r>
              <a:rPr lang="en-US" sz="2000" dirty="0" smtClean="0">
                <a:solidFill>
                  <a:schemeClr val="bg2"/>
                </a:solidFill>
              </a:rPr>
              <a:t>partner solution</a:t>
            </a:r>
            <a:endParaRPr lang="en-US" sz="2000" dirty="0">
              <a:solidFill>
                <a:schemeClr val="bg2"/>
              </a:solidFill>
            </a:endParaRPr>
          </a:p>
          <a:p>
            <a:endParaRPr lang="en-US" sz="2000" dirty="0" smtClean="0">
              <a:solidFill>
                <a:schemeClr val="bg2"/>
              </a:solidFill>
            </a:endParaRPr>
          </a:p>
        </p:txBody>
      </p:sp>
      <p:sp>
        <p:nvSpPr>
          <p:cNvPr id="10" name="TextBox 9"/>
          <p:cNvSpPr txBox="1"/>
          <p:nvPr/>
        </p:nvSpPr>
        <p:spPr>
          <a:xfrm>
            <a:off x="6383489" y="3873822"/>
            <a:ext cx="2508991" cy="923330"/>
          </a:xfrm>
          <a:prstGeom prst="rect">
            <a:avLst/>
          </a:prstGeom>
          <a:noFill/>
        </p:spPr>
        <p:txBody>
          <a:bodyPr wrap="square" lIns="0" tIns="0" rIns="0" bIns="0" rtlCol="0">
            <a:spAutoFit/>
          </a:bodyPr>
          <a:lstStyle/>
          <a:p>
            <a:r>
              <a:rPr lang="en-US" sz="2000" dirty="0" err="1">
                <a:solidFill>
                  <a:schemeClr val="bg2"/>
                </a:solidFill>
              </a:rPr>
              <a:t>RTVideo</a:t>
            </a:r>
            <a:r>
              <a:rPr lang="en-US" sz="2000" dirty="0">
                <a:solidFill>
                  <a:schemeClr val="bg2"/>
                </a:solidFill>
              </a:rPr>
              <a:t> – CIF, VGA, HD</a:t>
            </a:r>
          </a:p>
          <a:p>
            <a:r>
              <a:rPr lang="en-US" sz="2000" dirty="0">
                <a:solidFill>
                  <a:schemeClr val="bg2"/>
                </a:solidFill>
              </a:rPr>
              <a:t>CCCP for AVMCU support</a:t>
            </a:r>
            <a:endParaRPr lang="en-US" sz="2000" dirty="0" smtClean="0">
              <a:solidFill>
                <a:schemeClr val="bg2"/>
              </a:solidFill>
            </a:endParaRPr>
          </a:p>
        </p:txBody>
      </p:sp>
    </p:spTree>
    <p:extLst>
      <p:ext uri="{BB962C8B-B14F-4D97-AF65-F5344CB8AC3E}">
        <p14:creationId xmlns:p14="http://schemas.microsoft.com/office/powerpoint/2010/main" val="12561523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bwMode="auto">
          <a:xfrm>
            <a:off x="356089" y="1556792"/>
            <a:ext cx="4173548" cy="5900056"/>
          </a:xfrm>
          <a:prstGeom prst="roundRect">
            <a:avLst>
              <a:gd name="adj" fmla="val 4710"/>
            </a:avLst>
          </a:prstGeom>
          <a:gradFill>
            <a:gsLst>
              <a:gs pos="0">
                <a:schemeClr val="accent6">
                  <a:lumMod val="60000"/>
                  <a:lumOff val="40000"/>
                  <a:alpha val="0"/>
                </a:schemeClr>
              </a:gs>
              <a:gs pos="100000">
                <a:schemeClr val="accent6">
                  <a:lumMod val="40000"/>
                  <a:lumOff val="60000"/>
                </a:schemeClr>
              </a:gs>
            </a:gsLs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 name="Title 1"/>
          <p:cNvSpPr>
            <a:spLocks noGrp="1"/>
          </p:cNvSpPr>
          <p:nvPr>
            <p:ph type="title"/>
          </p:nvPr>
        </p:nvSpPr>
        <p:spPr>
          <a:xfrm>
            <a:off x="389436" y="228600"/>
            <a:ext cx="8363938" cy="553998"/>
          </a:xfrm>
        </p:spPr>
        <p:txBody>
          <a:bodyPr>
            <a:normAutofit fontScale="90000"/>
          </a:bodyPr>
          <a:lstStyle/>
          <a:p>
            <a:r>
              <a:rPr lang="en-US" sz="4000" dirty="0" smtClean="0"/>
              <a:t>Partner Approaches</a:t>
            </a:r>
            <a:endParaRPr lang="en-US" sz="4000" dirty="0"/>
          </a:p>
        </p:txBody>
      </p:sp>
      <p:sp>
        <p:nvSpPr>
          <p:cNvPr id="3" name="Text Placeholder 2"/>
          <p:cNvSpPr>
            <a:spLocks noGrp="1"/>
          </p:cNvSpPr>
          <p:nvPr>
            <p:ph type="body" sz="quarter" idx="4294967295"/>
          </p:nvPr>
        </p:nvSpPr>
        <p:spPr>
          <a:xfrm>
            <a:off x="494751" y="1884080"/>
            <a:ext cx="3860672" cy="4118050"/>
          </a:xfrm>
        </p:spPr>
        <p:txBody>
          <a:bodyPr vert="horz" wrap="square" lIns="0" tIns="0" rIns="0" bIns="0" rtlCol="0">
            <a:spAutoFit/>
          </a:bodyPr>
          <a:lstStyle/>
          <a:p>
            <a:pPr marL="0" indent="0">
              <a:buNone/>
            </a:pPr>
            <a:r>
              <a:rPr lang="en-US" sz="2400" dirty="0">
                <a:solidFill>
                  <a:schemeClr val="tx1">
                    <a:lumMod val="75000"/>
                    <a:lumOff val="25000"/>
                  </a:schemeClr>
                </a:solidFill>
              </a:rPr>
              <a:t>VTC Direct Registration</a:t>
            </a:r>
            <a:endParaRPr lang="en-US" sz="2400" dirty="0" smtClean="0">
              <a:solidFill>
                <a:schemeClr val="tx1">
                  <a:lumMod val="75000"/>
                  <a:lumOff val="25000"/>
                </a:schemeClr>
              </a:solidFill>
            </a:endParaRPr>
          </a:p>
          <a:p>
            <a:r>
              <a:rPr lang="en-US" sz="1800" dirty="0" smtClean="0">
                <a:solidFill>
                  <a:schemeClr val="tx1">
                    <a:lumMod val="75000"/>
                    <a:lumOff val="25000"/>
                  </a:schemeClr>
                </a:solidFill>
              </a:rPr>
              <a:t>VTC </a:t>
            </a:r>
            <a:r>
              <a:rPr lang="en-US" sz="1800" dirty="0">
                <a:solidFill>
                  <a:schemeClr val="tx1">
                    <a:lumMod val="75000"/>
                    <a:lumOff val="25000"/>
                  </a:schemeClr>
                </a:solidFill>
              </a:rPr>
              <a:t>register directly to Lync (or </a:t>
            </a:r>
            <a:r>
              <a:rPr lang="en-US" sz="1800" dirty="0" smtClean="0">
                <a:solidFill>
                  <a:schemeClr val="tx1">
                    <a:lumMod val="75000"/>
                    <a:lumOff val="25000"/>
                  </a:schemeClr>
                </a:solidFill>
              </a:rPr>
              <a:t>OCS 2007 R2)</a:t>
            </a:r>
          </a:p>
          <a:p>
            <a:r>
              <a:rPr lang="en-US" sz="1800" dirty="0" smtClean="0">
                <a:solidFill>
                  <a:schemeClr val="tx1">
                    <a:lumMod val="75000"/>
                    <a:lumOff val="25000"/>
                  </a:schemeClr>
                </a:solidFill>
              </a:rPr>
              <a:t>Multiparty calls on Lync AVMCU (where supported)</a:t>
            </a:r>
            <a:endParaRPr lang="en-US" sz="1800" dirty="0">
              <a:solidFill>
                <a:schemeClr val="tx1">
                  <a:lumMod val="75000"/>
                  <a:lumOff val="25000"/>
                </a:schemeClr>
              </a:solidFill>
            </a:endParaRPr>
          </a:p>
          <a:p>
            <a:r>
              <a:rPr lang="en-US" sz="1800" dirty="0">
                <a:solidFill>
                  <a:schemeClr val="tx1">
                    <a:lumMod val="75000"/>
                    <a:lumOff val="25000"/>
                  </a:schemeClr>
                </a:solidFill>
              </a:rPr>
              <a:t>VTC endpoints appear as contacts to Lync users</a:t>
            </a:r>
          </a:p>
          <a:p>
            <a:r>
              <a:rPr lang="en-US" sz="1800" dirty="0">
                <a:solidFill>
                  <a:schemeClr val="tx1">
                    <a:lumMod val="75000"/>
                    <a:lumOff val="25000"/>
                  </a:schemeClr>
                </a:solidFill>
              </a:rPr>
              <a:t>Users can take advantage of existing </a:t>
            </a:r>
            <a:r>
              <a:rPr lang="en-US" sz="1800" dirty="0" smtClean="0">
                <a:solidFill>
                  <a:schemeClr val="tx1">
                    <a:lumMod val="75000"/>
                    <a:lumOff val="25000"/>
                  </a:schemeClr>
                </a:solidFill>
              </a:rPr>
              <a:t>Lync </a:t>
            </a:r>
            <a:r>
              <a:rPr lang="en-US" sz="1800" dirty="0">
                <a:solidFill>
                  <a:schemeClr val="tx1">
                    <a:lumMod val="75000"/>
                    <a:lumOff val="25000"/>
                  </a:schemeClr>
                </a:solidFill>
              </a:rPr>
              <a:t>functionality</a:t>
            </a:r>
          </a:p>
          <a:p>
            <a:pPr lvl="1"/>
            <a:r>
              <a:rPr lang="en-US" sz="1600" dirty="0">
                <a:solidFill>
                  <a:schemeClr val="tx1">
                    <a:lumMod val="75000"/>
                    <a:lumOff val="25000"/>
                  </a:schemeClr>
                </a:solidFill>
              </a:rPr>
              <a:t>Click to call, drag and drop, right-click…</a:t>
            </a:r>
          </a:p>
          <a:p>
            <a:r>
              <a:rPr lang="en-US" sz="1800" dirty="0">
                <a:solidFill>
                  <a:schemeClr val="tx1">
                    <a:lumMod val="75000"/>
                    <a:lumOff val="25000"/>
                  </a:schemeClr>
                </a:solidFill>
              </a:rPr>
              <a:t>Committed partners:</a:t>
            </a:r>
          </a:p>
          <a:p>
            <a:pPr lvl="1"/>
            <a:r>
              <a:rPr lang="en-US" sz="1600" dirty="0">
                <a:solidFill>
                  <a:schemeClr val="tx1">
                    <a:lumMod val="75000"/>
                    <a:lumOff val="25000"/>
                  </a:schemeClr>
                </a:solidFill>
              </a:rPr>
              <a:t>Polycom, </a:t>
            </a:r>
            <a:r>
              <a:rPr lang="en-US" sz="1600" dirty="0" err="1">
                <a:solidFill>
                  <a:schemeClr val="tx1">
                    <a:lumMod val="75000"/>
                    <a:lumOff val="25000"/>
                  </a:schemeClr>
                </a:solidFill>
              </a:rPr>
              <a:t>Lifesize</a:t>
            </a:r>
            <a:endParaRPr lang="en-US" sz="1600" dirty="0">
              <a:solidFill>
                <a:schemeClr val="tx1">
                  <a:lumMod val="75000"/>
                  <a:lumOff val="25000"/>
                </a:schemeClr>
              </a:solidFill>
            </a:endParaRPr>
          </a:p>
        </p:txBody>
      </p:sp>
      <p:sp>
        <p:nvSpPr>
          <p:cNvPr id="12" name="Rounded Rectangle 11"/>
          <p:cNvSpPr/>
          <p:nvPr/>
        </p:nvSpPr>
        <p:spPr bwMode="auto">
          <a:xfrm>
            <a:off x="4673317" y="1549538"/>
            <a:ext cx="4173548" cy="5900056"/>
          </a:xfrm>
          <a:prstGeom prst="roundRect">
            <a:avLst>
              <a:gd name="adj" fmla="val 4710"/>
            </a:avLst>
          </a:prstGeom>
          <a:gradFill>
            <a:gsLst>
              <a:gs pos="0">
                <a:schemeClr val="accent6">
                  <a:lumMod val="60000"/>
                  <a:lumOff val="40000"/>
                  <a:alpha val="0"/>
                </a:schemeClr>
              </a:gs>
              <a:gs pos="100000">
                <a:schemeClr val="accent6">
                  <a:lumMod val="40000"/>
                  <a:lumOff val="60000"/>
                </a:schemeClr>
              </a:gs>
            </a:gsLs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3" name="Text Placeholder 2"/>
          <p:cNvSpPr>
            <a:spLocks noGrp="1"/>
          </p:cNvSpPr>
          <p:nvPr>
            <p:ph type="body" sz="quarter" idx="4294967295"/>
          </p:nvPr>
        </p:nvSpPr>
        <p:spPr>
          <a:xfrm>
            <a:off x="4811978" y="1876826"/>
            <a:ext cx="3860672" cy="4025717"/>
          </a:xfrm>
        </p:spPr>
        <p:txBody>
          <a:bodyPr vert="horz" wrap="square" lIns="0" tIns="0" rIns="0" bIns="0" rtlCol="0">
            <a:spAutoFit/>
          </a:bodyPr>
          <a:lstStyle/>
          <a:p>
            <a:pPr marL="0" indent="0">
              <a:buNone/>
            </a:pPr>
            <a:r>
              <a:rPr lang="en-US" sz="2400" dirty="0" smtClean="0">
                <a:solidFill>
                  <a:schemeClr val="tx1">
                    <a:lumMod val="75000"/>
                    <a:lumOff val="25000"/>
                  </a:schemeClr>
                </a:solidFill>
              </a:rPr>
              <a:t>Gateway/MCU</a:t>
            </a:r>
          </a:p>
          <a:p>
            <a:r>
              <a:rPr lang="en-US" sz="1800" dirty="0">
                <a:solidFill>
                  <a:schemeClr val="tx1">
                    <a:lumMod val="75000"/>
                    <a:lumOff val="25000"/>
                  </a:schemeClr>
                </a:solidFill>
              </a:rPr>
              <a:t>Gateway pass-through, </a:t>
            </a:r>
            <a:r>
              <a:rPr lang="en-US" sz="1800" dirty="0" smtClean="0">
                <a:solidFill>
                  <a:schemeClr val="tx1">
                    <a:lumMod val="75000"/>
                    <a:lumOff val="25000"/>
                  </a:schemeClr>
                </a:solidFill>
              </a:rPr>
              <a:t>Gateway/MCU</a:t>
            </a:r>
            <a:endParaRPr lang="en-US" sz="1800" dirty="0">
              <a:solidFill>
                <a:schemeClr val="tx1">
                  <a:lumMod val="75000"/>
                  <a:lumOff val="25000"/>
                </a:schemeClr>
              </a:solidFill>
            </a:endParaRPr>
          </a:p>
          <a:p>
            <a:r>
              <a:rPr lang="en-US" sz="1800" dirty="0">
                <a:solidFill>
                  <a:schemeClr val="tx1">
                    <a:lumMod val="75000"/>
                    <a:lumOff val="25000"/>
                  </a:schemeClr>
                </a:solidFill>
              </a:rPr>
              <a:t>Users meet in virtual rooms for multiparty calls (hosted on partner MCU)</a:t>
            </a:r>
          </a:p>
          <a:p>
            <a:r>
              <a:rPr lang="en-US" sz="1800" dirty="0">
                <a:solidFill>
                  <a:schemeClr val="tx1">
                    <a:lumMod val="75000"/>
                    <a:lumOff val="25000"/>
                  </a:schemeClr>
                </a:solidFill>
              </a:rPr>
              <a:t>Virtual rooms appear as contacts in Lync</a:t>
            </a:r>
          </a:p>
          <a:p>
            <a:r>
              <a:rPr lang="en-US" sz="1800" dirty="0">
                <a:solidFill>
                  <a:schemeClr val="tx1">
                    <a:lumMod val="75000"/>
                    <a:lumOff val="25000"/>
                  </a:schemeClr>
                </a:solidFill>
              </a:rPr>
              <a:t>Legacy VCS/</a:t>
            </a:r>
            <a:r>
              <a:rPr lang="en-US" sz="1800" dirty="0" err="1">
                <a:solidFill>
                  <a:schemeClr val="tx1">
                    <a:lumMod val="75000"/>
                    <a:lumOff val="25000"/>
                  </a:schemeClr>
                </a:solidFill>
              </a:rPr>
              <a:t>telepresence</a:t>
            </a:r>
            <a:r>
              <a:rPr lang="en-US" sz="1800" dirty="0">
                <a:solidFill>
                  <a:schemeClr val="tx1">
                    <a:lumMod val="75000"/>
                    <a:lumOff val="25000"/>
                  </a:schemeClr>
                </a:solidFill>
              </a:rPr>
              <a:t> interoperability, multiple views, transcoding</a:t>
            </a:r>
          </a:p>
          <a:p>
            <a:r>
              <a:rPr lang="en-US" sz="1800" dirty="0">
                <a:solidFill>
                  <a:schemeClr val="tx1">
                    <a:lumMod val="75000"/>
                    <a:lumOff val="25000"/>
                  </a:schemeClr>
                </a:solidFill>
              </a:rPr>
              <a:t>Committed partners:</a:t>
            </a:r>
          </a:p>
          <a:p>
            <a:pPr lvl="1"/>
            <a:r>
              <a:rPr lang="en-US" sz="1600" dirty="0">
                <a:solidFill>
                  <a:schemeClr val="tx1">
                    <a:lumMod val="75000"/>
                    <a:lumOff val="25000"/>
                  </a:schemeClr>
                </a:solidFill>
              </a:rPr>
              <a:t>Polycom, </a:t>
            </a:r>
            <a:r>
              <a:rPr lang="en-US" sz="1600" dirty="0" err="1" smtClean="0">
                <a:solidFill>
                  <a:schemeClr val="tx1">
                    <a:lumMod val="75000"/>
                    <a:lumOff val="25000"/>
                  </a:schemeClr>
                </a:solidFill>
              </a:rPr>
              <a:t>Lifesize</a:t>
            </a:r>
            <a:r>
              <a:rPr lang="en-US" sz="1600" dirty="0" smtClean="0">
                <a:solidFill>
                  <a:schemeClr val="tx1">
                    <a:lumMod val="75000"/>
                    <a:lumOff val="25000"/>
                  </a:schemeClr>
                </a:solidFill>
              </a:rPr>
              <a:t>, Radvision</a:t>
            </a:r>
            <a:endParaRPr lang="en-US" sz="1600" dirty="0">
              <a:solidFill>
                <a:schemeClr val="tx1">
                  <a:lumMod val="75000"/>
                  <a:lumOff val="25000"/>
                </a:schemeClr>
              </a:solidFill>
            </a:endParaRPr>
          </a:p>
        </p:txBody>
      </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0075" y="6128408"/>
            <a:ext cx="1887692"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650" y="6113895"/>
            <a:ext cx="1897858"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6257" y="6118478"/>
            <a:ext cx="2073922" cy="689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472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a:t>Cisco </a:t>
            </a:r>
            <a:r>
              <a:rPr lang="en-US" dirty="0" err="1"/>
              <a:t>Telepresence</a:t>
            </a:r>
            <a:r>
              <a:rPr lang="en-US" dirty="0"/>
              <a:t> Interoperability</a:t>
            </a:r>
            <a:endParaRPr lang="en-US" dirty="0">
              <a:solidFill>
                <a:schemeClr val="accent2"/>
              </a:solidFill>
            </a:endParaRPr>
          </a:p>
        </p:txBody>
      </p:sp>
      <p:sp>
        <p:nvSpPr>
          <p:cNvPr id="3" name="Text Placeholder 2"/>
          <p:cNvSpPr>
            <a:spLocks noGrp="1"/>
          </p:cNvSpPr>
          <p:nvPr>
            <p:ph idx="1"/>
          </p:nvPr>
        </p:nvSpPr>
        <p:spPr>
          <a:xfrm>
            <a:off x="457200" y="1700808"/>
            <a:ext cx="8229600" cy="4680520"/>
          </a:xfrm>
        </p:spPr>
        <p:txBody>
          <a:bodyPr>
            <a:normAutofit fontScale="92500" lnSpcReduction="20000"/>
          </a:bodyPr>
          <a:lstStyle/>
          <a:p>
            <a:r>
              <a:rPr lang="en-AU" dirty="0"/>
              <a:t>As of today, Cisco does not have any qualified solution</a:t>
            </a:r>
          </a:p>
          <a:p>
            <a:pPr lvl="1"/>
            <a:r>
              <a:rPr lang="en-AU" dirty="0"/>
              <a:t>OCS 2007 R2: in process</a:t>
            </a:r>
          </a:p>
          <a:p>
            <a:pPr lvl="1"/>
            <a:r>
              <a:rPr lang="en-AU" dirty="0"/>
              <a:t>Lync: ask Cisco/Tandberg</a:t>
            </a:r>
          </a:p>
          <a:p>
            <a:r>
              <a:rPr lang="en-AU" dirty="0"/>
              <a:t>Cisco/Tandberg planned </a:t>
            </a:r>
            <a:r>
              <a:rPr lang="en-AU" dirty="0" err="1"/>
              <a:t>interop</a:t>
            </a:r>
            <a:r>
              <a:rPr lang="en-AU" dirty="0"/>
              <a:t> through their gateways</a:t>
            </a:r>
          </a:p>
          <a:p>
            <a:pPr lvl="1"/>
            <a:r>
              <a:rPr lang="en-AU" dirty="0"/>
              <a:t>VCS gateway for </a:t>
            </a:r>
            <a:r>
              <a:rPr lang="en-AU" dirty="0" err="1"/>
              <a:t>signaling</a:t>
            </a:r>
            <a:endParaRPr lang="en-AU" dirty="0"/>
          </a:p>
          <a:p>
            <a:pPr lvl="1"/>
            <a:r>
              <a:rPr lang="en-AU" dirty="0"/>
              <a:t>Tandberg “Advanced Media Gateway” for media transcoding</a:t>
            </a:r>
          </a:p>
          <a:p>
            <a:pPr lvl="2"/>
            <a:r>
              <a:rPr lang="en-AU" dirty="0"/>
              <a:t>Need both to get HD video</a:t>
            </a:r>
          </a:p>
          <a:p>
            <a:pPr lvl="1"/>
            <a:r>
              <a:rPr lang="en-AU" dirty="0"/>
              <a:t>Two more VCS (control, expressway) to work across firewall</a:t>
            </a:r>
          </a:p>
          <a:p>
            <a:r>
              <a:rPr lang="en-AU" dirty="0"/>
              <a:t>Recommended approach: use partner gateway</a:t>
            </a:r>
          </a:p>
          <a:p>
            <a:pPr lvl="1"/>
            <a:r>
              <a:rPr lang="en-AU" dirty="0"/>
              <a:t>Polycom, Radvision</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76777246"/>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Rounded Rectangle 132"/>
          <p:cNvSpPr/>
          <p:nvPr/>
        </p:nvSpPr>
        <p:spPr bwMode="auto">
          <a:xfrm>
            <a:off x="356089" y="5656085"/>
            <a:ext cx="8431821" cy="1157291"/>
          </a:xfrm>
          <a:prstGeom prst="roundRect">
            <a:avLst>
              <a:gd name="adj" fmla="val 4710"/>
            </a:avLst>
          </a:prstGeom>
          <a:gradFill>
            <a:gsLst>
              <a:gs pos="0">
                <a:schemeClr val="accent1">
                  <a:lumMod val="50000"/>
                  <a:alpha val="0"/>
                </a:schemeClr>
              </a:gs>
              <a:gs pos="100000">
                <a:schemeClr val="accent1">
                  <a:lumMod val="50000"/>
                </a:scheme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21" name="Rectangle 120"/>
          <p:cNvSpPr/>
          <p:nvPr/>
        </p:nvSpPr>
        <p:spPr bwMode="auto">
          <a:xfrm rot="10800000">
            <a:off x="6603916" y="2151240"/>
            <a:ext cx="968744" cy="1529160"/>
          </a:xfrm>
          <a:prstGeom prst="rect">
            <a:avLst/>
          </a:prstGeom>
          <a:gradFill>
            <a:gsLst>
              <a:gs pos="0">
                <a:schemeClr val="accent1">
                  <a:alpha val="0"/>
                </a:schemeClr>
              </a:gs>
              <a:gs pos="100000">
                <a:schemeClr val="accent1"/>
              </a:gs>
            </a:gsLs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03" name="Rectangle 102"/>
          <p:cNvSpPr/>
          <p:nvPr/>
        </p:nvSpPr>
        <p:spPr bwMode="auto">
          <a:xfrm rot="10800000">
            <a:off x="5438174" y="1206206"/>
            <a:ext cx="1007914" cy="1080604"/>
          </a:xfrm>
          <a:prstGeom prst="rect">
            <a:avLst/>
          </a:prstGeom>
          <a:gradFill>
            <a:gsLst>
              <a:gs pos="0">
                <a:schemeClr val="accent1">
                  <a:alpha val="0"/>
                </a:schemeClr>
              </a:gs>
              <a:gs pos="100000">
                <a:schemeClr val="accent1"/>
              </a:gs>
            </a:gsLs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 name="Title 1"/>
          <p:cNvSpPr>
            <a:spLocks noGrp="1"/>
          </p:cNvSpPr>
          <p:nvPr>
            <p:ph type="title"/>
          </p:nvPr>
        </p:nvSpPr>
        <p:spPr>
          <a:xfrm>
            <a:off x="389436" y="228600"/>
            <a:ext cx="8363938" cy="553998"/>
          </a:xfrm>
        </p:spPr>
        <p:txBody>
          <a:bodyPr>
            <a:normAutofit fontScale="90000"/>
          </a:bodyPr>
          <a:lstStyle/>
          <a:p>
            <a:r>
              <a:rPr lang="en-US" sz="4000" dirty="0" smtClean="0"/>
              <a:t>Gateway Approach – Point to Point Call</a:t>
            </a:r>
            <a:endParaRPr lang="en-US" sz="4000" dirty="0"/>
          </a:p>
        </p:txBody>
      </p:sp>
      <p:sp>
        <p:nvSpPr>
          <p:cNvPr id="4" name="TextBox 3"/>
          <p:cNvSpPr txBox="1"/>
          <p:nvPr/>
        </p:nvSpPr>
        <p:spPr>
          <a:xfrm>
            <a:off x="6636807" y="3353932"/>
            <a:ext cx="902964" cy="215444"/>
          </a:xfrm>
          <a:prstGeom prst="rect">
            <a:avLst/>
          </a:prstGeom>
          <a:noFill/>
        </p:spPr>
        <p:txBody>
          <a:bodyPr wrap="square" lIns="0" tIns="0" rIns="0" bIns="0" rtlCol="0">
            <a:spAutoFit/>
          </a:bodyPr>
          <a:lstStyle/>
          <a:p>
            <a:pPr algn="ctr"/>
            <a:r>
              <a:rPr lang="en-US" sz="1400" b="1" dirty="0" smtClean="0">
                <a:gradFill>
                  <a:gsLst>
                    <a:gs pos="0">
                      <a:schemeClr val="tx1"/>
                    </a:gs>
                    <a:gs pos="86000">
                      <a:schemeClr val="tx1"/>
                    </a:gs>
                  </a:gsLst>
                  <a:lin ang="5400000" scaled="0"/>
                </a:gradFill>
              </a:rPr>
              <a:t>Lync Server</a:t>
            </a:r>
          </a:p>
        </p:txBody>
      </p:sp>
      <p:pic>
        <p:nvPicPr>
          <p:cNvPr id="3076"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3142" t="13163" r="50000" b="38275"/>
          <a:stretch/>
        </p:blipFill>
        <p:spPr bwMode="auto">
          <a:xfrm>
            <a:off x="5551976" y="1401150"/>
            <a:ext cx="261168" cy="333042"/>
          </a:xfrm>
          <a:prstGeom prst="round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8" name="Elbow Connector 27"/>
          <p:cNvCxnSpPr>
            <a:stCxn id="103" idx="1"/>
            <a:endCxn id="62" idx="0"/>
          </p:cNvCxnSpPr>
          <p:nvPr/>
        </p:nvCxnSpPr>
        <p:spPr>
          <a:xfrm>
            <a:off x="6446088" y="1746508"/>
            <a:ext cx="642374" cy="725078"/>
          </a:xfrm>
          <a:prstGeom prst="bentConnector2">
            <a:avLst/>
          </a:prstGeom>
          <a:ln>
            <a:tailEnd type="arrow"/>
          </a:ln>
        </p:spPr>
        <p:style>
          <a:lnRef idx="2">
            <a:schemeClr val="accent3"/>
          </a:lnRef>
          <a:fillRef idx="0">
            <a:schemeClr val="accent3"/>
          </a:fillRef>
          <a:effectRef idx="1">
            <a:schemeClr val="accent3"/>
          </a:effectRef>
          <a:fontRef idx="minor">
            <a:schemeClr val="tx1"/>
          </a:fontRef>
        </p:style>
      </p:cxnSp>
      <p:cxnSp>
        <p:nvCxnSpPr>
          <p:cNvPr id="75" name="Elbow Connector 74"/>
          <p:cNvCxnSpPr/>
          <p:nvPr/>
        </p:nvCxnSpPr>
        <p:spPr>
          <a:xfrm>
            <a:off x="1421756" y="2305661"/>
            <a:ext cx="2064071" cy="1471733"/>
          </a:xfrm>
          <a:prstGeom prst="bentConnector3">
            <a:avLst>
              <a:gd name="adj1" fmla="val -499"/>
            </a:avLst>
          </a:prstGeom>
          <a:ln>
            <a:tailEnd type="arrow"/>
          </a:ln>
        </p:spPr>
        <p:style>
          <a:lnRef idx="2">
            <a:schemeClr val="accent3"/>
          </a:lnRef>
          <a:fillRef idx="0">
            <a:schemeClr val="accent3"/>
          </a:fillRef>
          <a:effectRef idx="1">
            <a:schemeClr val="accent3"/>
          </a:effectRef>
          <a:fontRef idx="minor">
            <a:schemeClr val="tx1"/>
          </a:fontRef>
        </p:style>
      </p:cxnSp>
      <p:cxnSp>
        <p:nvCxnSpPr>
          <p:cNvPr id="67" name="Elbow Connector 66"/>
          <p:cNvCxnSpPr/>
          <p:nvPr/>
        </p:nvCxnSpPr>
        <p:spPr>
          <a:xfrm>
            <a:off x="1619228" y="2305662"/>
            <a:ext cx="1866599" cy="1155993"/>
          </a:xfrm>
          <a:prstGeom prst="bentConnector3">
            <a:avLst>
              <a:gd name="adj1" fmla="val -59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85" name="Elbow Connector 84"/>
          <p:cNvCxnSpPr/>
          <p:nvPr/>
        </p:nvCxnSpPr>
        <p:spPr>
          <a:xfrm rot="10800000" flipV="1">
            <a:off x="4458082" y="2305660"/>
            <a:ext cx="1326611" cy="1155994"/>
          </a:xfrm>
          <a:prstGeom prst="bentConnector3">
            <a:avLst>
              <a:gd name="adj1" fmla="val -1709"/>
            </a:avLst>
          </a:prstGeom>
          <a:ln>
            <a:tailEnd type="arrow"/>
          </a:ln>
        </p:spPr>
        <p:style>
          <a:lnRef idx="2">
            <a:schemeClr val="accent4"/>
          </a:lnRef>
          <a:fillRef idx="0">
            <a:schemeClr val="accent4"/>
          </a:fillRef>
          <a:effectRef idx="1">
            <a:schemeClr val="accent4"/>
          </a:effectRef>
          <a:fontRef idx="minor">
            <a:schemeClr val="tx1"/>
          </a:fontRef>
        </p:style>
      </p:cxnSp>
      <p:cxnSp>
        <p:nvCxnSpPr>
          <p:cNvPr id="98" name="Elbow Connector 97"/>
          <p:cNvCxnSpPr/>
          <p:nvPr/>
        </p:nvCxnSpPr>
        <p:spPr>
          <a:xfrm rot="10800000" flipV="1">
            <a:off x="4206711" y="2803351"/>
            <a:ext cx="2411999" cy="2213808"/>
          </a:xfrm>
          <a:prstGeom prst="bentConnector3">
            <a:avLst>
              <a:gd name="adj1" fmla="val 23037"/>
            </a:avLst>
          </a:prstGeom>
          <a:ln>
            <a:tailEnd type="arrow"/>
          </a:ln>
        </p:spPr>
        <p:style>
          <a:lnRef idx="2">
            <a:schemeClr val="accent3"/>
          </a:lnRef>
          <a:fillRef idx="0">
            <a:schemeClr val="accent3"/>
          </a:fillRef>
          <a:effectRef idx="1">
            <a:schemeClr val="accent3"/>
          </a:effectRef>
          <a:fontRef idx="minor">
            <a:schemeClr val="tx1"/>
          </a:fontRef>
        </p:style>
      </p:cxnSp>
      <p:cxnSp>
        <p:nvCxnSpPr>
          <p:cNvPr id="86" name="Straight Connector 85"/>
          <p:cNvCxnSpPr/>
          <p:nvPr/>
        </p:nvCxnSpPr>
        <p:spPr>
          <a:xfrm>
            <a:off x="478156" y="6480950"/>
            <a:ext cx="451482"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05" name="Straight Connector 104"/>
          <p:cNvCxnSpPr/>
          <p:nvPr/>
        </p:nvCxnSpPr>
        <p:spPr>
          <a:xfrm>
            <a:off x="4006600" y="6480950"/>
            <a:ext cx="451482" cy="0"/>
          </a:xfrm>
          <a:prstGeom prst="line">
            <a:avLst/>
          </a:prstGeom>
        </p:spPr>
        <p:style>
          <a:lnRef idx="2">
            <a:schemeClr val="accent4"/>
          </a:lnRef>
          <a:fillRef idx="0">
            <a:schemeClr val="accent4"/>
          </a:fillRef>
          <a:effectRef idx="1">
            <a:schemeClr val="accent4"/>
          </a:effectRef>
          <a:fontRef idx="minor">
            <a:schemeClr val="tx1"/>
          </a:fontRef>
        </p:style>
      </p:cxnSp>
      <p:sp>
        <p:nvSpPr>
          <p:cNvPr id="106" name="TextBox 105"/>
          <p:cNvSpPr txBox="1"/>
          <p:nvPr/>
        </p:nvSpPr>
        <p:spPr>
          <a:xfrm>
            <a:off x="1020225" y="6363346"/>
            <a:ext cx="1140422" cy="246221"/>
          </a:xfrm>
          <a:prstGeom prst="rect">
            <a:avLst/>
          </a:prstGeom>
          <a:noFill/>
        </p:spPr>
        <p:txBody>
          <a:bodyPr wrap="square" lIns="0" tIns="0" rIns="0" bIns="0" rtlCol="0">
            <a:spAutoFit/>
          </a:bodyPr>
          <a:lstStyle/>
          <a:p>
            <a:r>
              <a:rPr lang="en-US" sz="1600" b="1" dirty="0" smtClean="0">
                <a:gradFill>
                  <a:gsLst>
                    <a:gs pos="0">
                      <a:schemeClr val="tx1"/>
                    </a:gs>
                    <a:gs pos="86000">
                      <a:schemeClr val="tx1"/>
                    </a:gs>
                  </a:gsLst>
                  <a:lin ang="5400000" scaled="0"/>
                </a:gradFill>
              </a:rPr>
              <a:t>Signaling </a:t>
            </a:r>
          </a:p>
        </p:txBody>
      </p:sp>
      <p:sp>
        <p:nvSpPr>
          <p:cNvPr id="108" name="TextBox 107"/>
          <p:cNvSpPr txBox="1"/>
          <p:nvPr/>
        </p:nvSpPr>
        <p:spPr>
          <a:xfrm>
            <a:off x="4590798" y="6363346"/>
            <a:ext cx="1140422" cy="246221"/>
          </a:xfrm>
          <a:prstGeom prst="rect">
            <a:avLst/>
          </a:prstGeom>
          <a:noFill/>
        </p:spPr>
        <p:txBody>
          <a:bodyPr wrap="square" lIns="0" tIns="0" rIns="0" bIns="0" rtlCol="0">
            <a:spAutoFit/>
          </a:bodyPr>
          <a:lstStyle/>
          <a:p>
            <a:r>
              <a:rPr lang="en-US" sz="1600" b="1" dirty="0" smtClean="0">
                <a:gradFill>
                  <a:gsLst>
                    <a:gs pos="0">
                      <a:schemeClr val="tx1"/>
                    </a:gs>
                    <a:gs pos="86000">
                      <a:schemeClr val="tx1"/>
                    </a:gs>
                  </a:gsLst>
                  <a:lin ang="5400000" scaled="0"/>
                </a:gradFill>
              </a:rPr>
              <a:t>Video Codec</a:t>
            </a:r>
          </a:p>
        </p:txBody>
      </p:sp>
      <p:sp>
        <p:nvSpPr>
          <p:cNvPr id="112" name="TextBox 111"/>
          <p:cNvSpPr txBox="1"/>
          <p:nvPr/>
        </p:nvSpPr>
        <p:spPr>
          <a:xfrm>
            <a:off x="4478895" y="3166637"/>
            <a:ext cx="937917" cy="184666"/>
          </a:xfrm>
          <a:prstGeom prst="rect">
            <a:avLst/>
          </a:prstGeom>
          <a:noFill/>
        </p:spPr>
        <p:txBody>
          <a:bodyPr wrap="square" lIns="0" tIns="0" rIns="0" bIns="0" rtlCol="0">
            <a:spAutoFit/>
          </a:bodyPr>
          <a:lstStyle/>
          <a:p>
            <a:r>
              <a:rPr lang="en-US" sz="1200" b="1" dirty="0" err="1" smtClean="0"/>
              <a:t>RTVideo</a:t>
            </a:r>
            <a:endParaRPr lang="en-US" sz="3200" b="1" dirty="0" smtClean="0"/>
          </a:p>
        </p:txBody>
      </p:sp>
      <p:sp>
        <p:nvSpPr>
          <p:cNvPr id="113" name="TextBox 112"/>
          <p:cNvSpPr txBox="1"/>
          <p:nvPr/>
        </p:nvSpPr>
        <p:spPr>
          <a:xfrm>
            <a:off x="2987825" y="3200225"/>
            <a:ext cx="575008" cy="184666"/>
          </a:xfrm>
          <a:prstGeom prst="rect">
            <a:avLst/>
          </a:prstGeom>
          <a:noFill/>
        </p:spPr>
        <p:txBody>
          <a:bodyPr wrap="square" lIns="0" tIns="0" rIns="0" bIns="0" rtlCol="0">
            <a:spAutoFit/>
          </a:bodyPr>
          <a:lstStyle/>
          <a:p>
            <a:r>
              <a:rPr lang="en-US" sz="1200" b="1" dirty="0" smtClean="0"/>
              <a:t>H.264</a:t>
            </a:r>
            <a:endParaRPr lang="en-US" sz="3200" b="1" dirty="0" smtClean="0"/>
          </a:p>
        </p:txBody>
      </p:sp>
      <p:sp>
        <p:nvSpPr>
          <p:cNvPr id="116" name="TextBox 115"/>
          <p:cNvSpPr txBox="1"/>
          <p:nvPr/>
        </p:nvSpPr>
        <p:spPr>
          <a:xfrm>
            <a:off x="2987825" y="3523927"/>
            <a:ext cx="575007" cy="184666"/>
          </a:xfrm>
          <a:prstGeom prst="rect">
            <a:avLst/>
          </a:prstGeom>
          <a:noFill/>
        </p:spPr>
        <p:txBody>
          <a:bodyPr wrap="square" lIns="0" tIns="0" rIns="0" bIns="0" rtlCol="0">
            <a:spAutoFit/>
          </a:bodyPr>
          <a:lstStyle/>
          <a:p>
            <a:r>
              <a:rPr lang="en-US" sz="1200" b="1" dirty="0" smtClean="0"/>
              <a:t>H.323</a:t>
            </a:r>
            <a:endParaRPr lang="en-US" sz="3200" b="1" dirty="0" smtClean="0"/>
          </a:p>
        </p:txBody>
      </p:sp>
      <p:sp>
        <p:nvSpPr>
          <p:cNvPr id="119" name="TextBox 118"/>
          <p:cNvSpPr txBox="1"/>
          <p:nvPr/>
        </p:nvSpPr>
        <p:spPr>
          <a:xfrm>
            <a:off x="6012160" y="2610794"/>
            <a:ext cx="554563" cy="184666"/>
          </a:xfrm>
          <a:prstGeom prst="rect">
            <a:avLst/>
          </a:prstGeom>
          <a:noFill/>
        </p:spPr>
        <p:txBody>
          <a:bodyPr wrap="square" lIns="0" tIns="0" rIns="0" bIns="0" rtlCol="0">
            <a:spAutoFit/>
          </a:bodyPr>
          <a:lstStyle/>
          <a:p>
            <a:pPr algn="ctr"/>
            <a:r>
              <a:rPr lang="en-US" sz="1200" b="1" dirty="0" smtClean="0"/>
              <a:t>SIP/TLS</a:t>
            </a:r>
            <a:endParaRPr lang="en-US" sz="3200" b="1" dirty="0" smtClean="0"/>
          </a:p>
        </p:txBody>
      </p:sp>
      <p:pic>
        <p:nvPicPr>
          <p:cNvPr id="62" name="Picture 115" descr="SQL sm"/>
          <p:cNvPicPr>
            <a:picLocks noChangeAspect="1" noChangeArrowheads="1"/>
          </p:cNvPicPr>
          <p:nvPr/>
        </p:nvPicPr>
        <p:blipFill>
          <a:blip r:embed="rId3"/>
          <a:srcRect/>
          <a:stretch>
            <a:fillRect/>
          </a:stretch>
        </p:blipFill>
        <p:spPr bwMode="auto">
          <a:xfrm>
            <a:off x="6865350" y="2471587"/>
            <a:ext cx="446223" cy="879717"/>
          </a:xfrm>
          <a:prstGeom prst="rect">
            <a:avLst/>
          </a:prstGeom>
          <a:noFill/>
          <a:ln w="9525">
            <a:noFill/>
            <a:miter lim="800000"/>
            <a:headEnd/>
            <a:tailEnd/>
          </a:ln>
        </p:spPr>
      </p:pic>
      <p:sp>
        <p:nvSpPr>
          <p:cNvPr id="76" name="TextBox 75"/>
          <p:cNvSpPr txBox="1"/>
          <p:nvPr/>
        </p:nvSpPr>
        <p:spPr>
          <a:xfrm>
            <a:off x="808830" y="2028498"/>
            <a:ext cx="1098874" cy="184666"/>
          </a:xfrm>
          <a:prstGeom prst="rect">
            <a:avLst/>
          </a:prstGeom>
          <a:noFill/>
        </p:spPr>
        <p:txBody>
          <a:bodyPr wrap="square" lIns="0" tIns="0" rIns="0" bIns="0" rtlCol="0">
            <a:spAutoFit/>
          </a:bodyPr>
          <a:lstStyle/>
          <a:p>
            <a:pPr algn="ctr"/>
            <a:r>
              <a:rPr lang="en-US" sz="1200" b="1" dirty="0" smtClean="0">
                <a:gradFill>
                  <a:gsLst>
                    <a:gs pos="0">
                      <a:schemeClr val="tx1"/>
                    </a:gs>
                    <a:gs pos="86000">
                      <a:schemeClr val="tx1"/>
                    </a:gs>
                  </a:gsLst>
                  <a:lin ang="5400000" scaled="0"/>
                </a:gradFill>
              </a:rPr>
              <a:t>H.323 Endpoints</a:t>
            </a:r>
          </a:p>
        </p:txBody>
      </p:sp>
      <p:cxnSp>
        <p:nvCxnSpPr>
          <p:cNvPr id="15" name="Straight Connector 14"/>
          <p:cNvCxnSpPr/>
          <p:nvPr/>
        </p:nvCxnSpPr>
        <p:spPr>
          <a:xfrm>
            <a:off x="876518" y="2286611"/>
            <a:ext cx="100920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84" name="Picture 13" descr="C:\Documents and Settings\ashish.joshi\My Documents\My Pictures\Microsoft Clip Organizer\j0432621.png"/>
          <p:cNvPicPr>
            <a:picLocks noChangeAspect="1" noChangeArrowheads="1"/>
          </p:cNvPicPr>
          <p:nvPr/>
        </p:nvPicPr>
        <p:blipFill>
          <a:blip r:embed="rId4"/>
          <a:srcRect/>
          <a:stretch>
            <a:fillRect/>
          </a:stretch>
        </p:blipFill>
        <p:spPr bwMode="auto">
          <a:xfrm>
            <a:off x="5682435" y="1274368"/>
            <a:ext cx="536790" cy="715534"/>
          </a:xfrm>
          <a:prstGeom prst="rect">
            <a:avLst/>
          </a:prstGeom>
          <a:noFill/>
        </p:spPr>
      </p:pic>
      <p:sp>
        <p:nvSpPr>
          <p:cNvPr id="88" name="TextBox 87"/>
          <p:cNvSpPr txBox="1"/>
          <p:nvPr/>
        </p:nvSpPr>
        <p:spPr>
          <a:xfrm>
            <a:off x="5490649" y="1992873"/>
            <a:ext cx="902964" cy="246221"/>
          </a:xfrm>
          <a:prstGeom prst="rect">
            <a:avLst/>
          </a:prstGeom>
          <a:noFill/>
        </p:spPr>
        <p:txBody>
          <a:bodyPr wrap="square" lIns="0" tIns="0" rIns="0" bIns="0" rtlCol="0">
            <a:spAutoFit/>
          </a:bodyPr>
          <a:lstStyle/>
          <a:p>
            <a:pPr algn="ctr"/>
            <a:r>
              <a:rPr lang="en-US" sz="1600" b="1" dirty="0" smtClean="0">
                <a:gradFill>
                  <a:gsLst>
                    <a:gs pos="0">
                      <a:schemeClr val="tx1"/>
                    </a:gs>
                    <a:gs pos="86000">
                      <a:schemeClr val="tx1"/>
                    </a:gs>
                  </a:gsLst>
                  <a:lin ang="5400000" scaled="0"/>
                </a:gradFill>
              </a:rPr>
              <a:t>Lync</a:t>
            </a:r>
          </a:p>
        </p:txBody>
      </p:sp>
      <p:cxnSp>
        <p:nvCxnSpPr>
          <p:cNvPr id="89" name="Straight Connector 88"/>
          <p:cNvCxnSpPr/>
          <p:nvPr/>
        </p:nvCxnSpPr>
        <p:spPr>
          <a:xfrm>
            <a:off x="5437529" y="2286611"/>
            <a:ext cx="100920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9" name="Left-Right Arrow 128"/>
          <p:cNvSpPr/>
          <p:nvPr/>
        </p:nvSpPr>
        <p:spPr bwMode="auto">
          <a:xfrm>
            <a:off x="2745382" y="5799919"/>
            <a:ext cx="2453146" cy="507543"/>
          </a:xfrm>
          <a:prstGeom prst="leftRightArrow">
            <a:avLst>
              <a:gd name="adj1" fmla="val 65013"/>
              <a:gd name="adj2" fmla="val 50000"/>
            </a:avLst>
          </a:prstGeom>
          <a:gradFill>
            <a:gsLst>
              <a:gs pos="0">
                <a:schemeClr val="bg2">
                  <a:lumMod val="20000"/>
                  <a:lumOff val="80000"/>
                </a:schemeClr>
              </a:gs>
              <a:gs pos="60000">
                <a:schemeClr val="accent1"/>
              </a:gs>
              <a:gs pos="100000">
                <a:schemeClr val="bg2">
                  <a:lumMod val="40000"/>
                  <a:lumOff val="60000"/>
                </a:schemeClr>
              </a:gs>
            </a:gsLst>
            <a:lin ang="0" scaled="0"/>
          </a:gradFill>
          <a:ln>
            <a:gradFill>
              <a:gsLst>
                <a:gs pos="42500">
                  <a:schemeClr val="accent1"/>
                </a:gs>
                <a:gs pos="0">
                  <a:schemeClr val="accent1">
                    <a:tint val="66000"/>
                    <a:satMod val="160000"/>
                    <a:alpha val="0"/>
                  </a:schemeClr>
                </a:gs>
                <a:gs pos="100000">
                  <a:schemeClr val="accent1">
                    <a:lumMod val="20000"/>
                    <a:lumOff val="80000"/>
                  </a:schemeClr>
                </a:gs>
              </a:gsLst>
              <a:lin ang="0" scaled="0"/>
            </a:gra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b="1" dirty="0" smtClean="0">
                <a:solidFill>
                  <a:schemeClr val="bg1"/>
                </a:solidFill>
              </a:rPr>
              <a:t>Gateway</a:t>
            </a:r>
            <a:endParaRPr lang="en-US" b="1" dirty="0">
              <a:solidFill>
                <a:schemeClr val="bg1"/>
              </a:solidFill>
            </a:endParaRPr>
          </a:p>
        </p:txBody>
      </p:sp>
      <p:sp>
        <p:nvSpPr>
          <p:cNvPr id="49" name="Left-Right Arrow 48"/>
          <p:cNvSpPr/>
          <p:nvPr/>
        </p:nvSpPr>
        <p:spPr bwMode="auto">
          <a:xfrm>
            <a:off x="357668" y="5799919"/>
            <a:ext cx="2379813" cy="507543"/>
          </a:xfrm>
          <a:prstGeom prst="leftRightArrow">
            <a:avLst>
              <a:gd name="adj1" fmla="val 65013"/>
              <a:gd name="adj2" fmla="val 50000"/>
            </a:avLst>
          </a:prstGeom>
          <a:gradFill>
            <a:gsLst>
              <a:gs pos="0">
                <a:schemeClr val="bg2">
                  <a:lumMod val="20000"/>
                  <a:lumOff val="80000"/>
                </a:schemeClr>
              </a:gs>
              <a:gs pos="60000">
                <a:schemeClr val="accent1"/>
              </a:gs>
              <a:gs pos="100000">
                <a:schemeClr val="bg2">
                  <a:lumMod val="40000"/>
                  <a:lumOff val="60000"/>
                </a:schemeClr>
              </a:gs>
            </a:gsLst>
            <a:lin ang="0" scaled="0"/>
          </a:gradFill>
          <a:ln>
            <a:gradFill>
              <a:gsLst>
                <a:gs pos="42500">
                  <a:schemeClr val="accent1"/>
                </a:gs>
                <a:gs pos="0">
                  <a:schemeClr val="accent1">
                    <a:tint val="66000"/>
                    <a:satMod val="160000"/>
                    <a:alpha val="0"/>
                  </a:schemeClr>
                </a:gs>
                <a:gs pos="100000">
                  <a:schemeClr val="accent1">
                    <a:lumMod val="20000"/>
                    <a:lumOff val="80000"/>
                  </a:schemeClr>
                </a:gs>
              </a:gsLst>
              <a:lin ang="0" scaled="0"/>
            </a:gra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b="1" dirty="0" smtClean="0">
                <a:solidFill>
                  <a:schemeClr val="bg1"/>
                </a:solidFill>
              </a:rPr>
              <a:t>Other</a:t>
            </a:r>
            <a:endParaRPr lang="en-US" sz="3200" b="1" dirty="0">
              <a:solidFill>
                <a:schemeClr val="bg1"/>
              </a:solidFill>
            </a:endParaRPr>
          </a:p>
        </p:txBody>
      </p:sp>
      <p:sp>
        <p:nvSpPr>
          <p:cNvPr id="132" name="Left-Right Arrow 131"/>
          <p:cNvSpPr/>
          <p:nvPr/>
        </p:nvSpPr>
        <p:spPr bwMode="auto">
          <a:xfrm>
            <a:off x="5221136" y="5799919"/>
            <a:ext cx="3510801" cy="507543"/>
          </a:xfrm>
          <a:prstGeom prst="leftRightArrow">
            <a:avLst>
              <a:gd name="adj1" fmla="val 65013"/>
              <a:gd name="adj2" fmla="val 50000"/>
            </a:avLst>
          </a:prstGeom>
          <a:gradFill>
            <a:gsLst>
              <a:gs pos="0">
                <a:schemeClr val="bg2">
                  <a:lumMod val="20000"/>
                  <a:lumOff val="80000"/>
                </a:schemeClr>
              </a:gs>
              <a:gs pos="60000">
                <a:schemeClr val="accent1"/>
              </a:gs>
              <a:gs pos="100000">
                <a:schemeClr val="bg2">
                  <a:lumMod val="40000"/>
                  <a:lumOff val="60000"/>
                </a:schemeClr>
              </a:gs>
            </a:gsLst>
            <a:lin ang="0" scaled="0"/>
          </a:gradFill>
          <a:ln>
            <a:gradFill>
              <a:gsLst>
                <a:gs pos="42500">
                  <a:schemeClr val="accent1"/>
                </a:gs>
                <a:gs pos="0">
                  <a:schemeClr val="accent1">
                    <a:tint val="66000"/>
                    <a:satMod val="160000"/>
                    <a:alpha val="0"/>
                  </a:schemeClr>
                </a:gs>
                <a:gs pos="100000">
                  <a:schemeClr val="accent1">
                    <a:lumMod val="20000"/>
                    <a:lumOff val="80000"/>
                  </a:schemeClr>
                </a:gs>
              </a:gsLst>
              <a:lin ang="0" scaled="0"/>
            </a:gra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b="1" dirty="0" smtClean="0">
                <a:solidFill>
                  <a:schemeClr val="bg1"/>
                </a:solidFill>
              </a:rPr>
              <a:t>Lync</a:t>
            </a:r>
            <a:endParaRPr lang="en-US" b="1" dirty="0">
              <a:solidFill>
                <a:schemeClr val="bg1"/>
              </a:solidFill>
            </a:endParaRPr>
          </a:p>
        </p:txBody>
      </p:sp>
      <p:sp>
        <p:nvSpPr>
          <p:cNvPr id="80" name="TextBox 79"/>
          <p:cNvSpPr txBox="1"/>
          <p:nvPr/>
        </p:nvSpPr>
        <p:spPr>
          <a:xfrm>
            <a:off x="3362429" y="3810225"/>
            <a:ext cx="1185819" cy="215444"/>
          </a:xfrm>
          <a:prstGeom prst="rect">
            <a:avLst/>
          </a:prstGeom>
          <a:noFill/>
        </p:spPr>
        <p:txBody>
          <a:bodyPr wrap="square" lIns="0" tIns="0" rIns="0" bIns="0" rtlCol="0">
            <a:spAutoFit/>
          </a:bodyPr>
          <a:lstStyle/>
          <a:p>
            <a:pPr algn="ctr"/>
            <a:r>
              <a:rPr lang="en-US" sz="1400" b="1" dirty="0" smtClean="0">
                <a:gradFill>
                  <a:gsLst>
                    <a:gs pos="0">
                      <a:schemeClr val="tx1"/>
                    </a:gs>
                    <a:gs pos="86000">
                      <a:schemeClr val="tx1"/>
                    </a:gs>
                  </a:gsLst>
                  <a:lin ang="5400000" scaled="0"/>
                </a:gradFill>
              </a:rPr>
              <a:t>Media GW</a:t>
            </a:r>
          </a:p>
        </p:txBody>
      </p:sp>
      <p:pic>
        <p:nvPicPr>
          <p:cNvPr id="96"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85827" y="3358727"/>
            <a:ext cx="972255" cy="559220"/>
          </a:xfrm>
          <a:prstGeom prst="rect">
            <a:avLst/>
          </a:prstGeom>
          <a:noFill/>
          <a:ln>
            <a:noFill/>
          </a:ln>
          <a:effectLst>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4" name="Rectangle 123"/>
          <p:cNvSpPr/>
          <p:nvPr/>
        </p:nvSpPr>
        <p:spPr>
          <a:xfrm>
            <a:off x="802044" y="1413026"/>
            <a:ext cx="1203790" cy="864741"/>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dirty="0">
              <a:solidFill>
                <a:schemeClr val="tx1"/>
              </a:solidFill>
            </a:endParaRPr>
          </a:p>
        </p:txBody>
      </p:sp>
      <p:pic>
        <p:nvPicPr>
          <p:cNvPr id="134" name="Picture 2" descr="K:\Images &amp; Videos\Illustrations\Icons\Raster\Small\Laptop_with_camera.png"/>
          <p:cNvPicPr>
            <a:picLocks noChangeAspect="1" noChangeArrowheads="1"/>
          </p:cNvPicPr>
          <p:nvPr/>
        </p:nvPicPr>
        <p:blipFill>
          <a:blip r:embed="rId6" cstate="print"/>
          <a:stretch>
            <a:fillRect/>
          </a:stretch>
        </p:blipFill>
        <p:spPr bwMode="auto">
          <a:xfrm>
            <a:off x="1185610" y="1446545"/>
            <a:ext cx="500891" cy="465325"/>
          </a:xfrm>
          <a:prstGeom prst="rect">
            <a:avLst/>
          </a:prstGeom>
          <a:noFill/>
          <a:ln>
            <a:noFill/>
          </a:ln>
        </p:spPr>
        <p:style>
          <a:lnRef idx="1">
            <a:schemeClr val="accent1"/>
          </a:lnRef>
          <a:fillRef idx="2">
            <a:schemeClr val="accent1"/>
          </a:fillRef>
          <a:effectRef idx="1">
            <a:schemeClr val="accent1"/>
          </a:effectRef>
          <a:fontRef idx="minor">
            <a:schemeClr val="dk1"/>
          </a:fontRef>
        </p:style>
      </p:pic>
      <p:sp>
        <p:nvSpPr>
          <p:cNvPr id="135" name="TextBox 134"/>
          <p:cNvSpPr txBox="1"/>
          <p:nvPr/>
        </p:nvSpPr>
        <p:spPr>
          <a:xfrm>
            <a:off x="2553425" y="1401150"/>
            <a:ext cx="1078782" cy="276999"/>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endParaRPr lang="en-US" sz="1200" dirty="0" smtClean="0">
              <a:solidFill>
                <a:schemeClr val="tx1"/>
              </a:solidFill>
              <a:latin typeface="+mn-lt"/>
            </a:endParaRPr>
          </a:p>
        </p:txBody>
      </p:sp>
      <p:sp>
        <p:nvSpPr>
          <p:cNvPr id="136" name="Rectangle 135"/>
          <p:cNvSpPr/>
          <p:nvPr/>
        </p:nvSpPr>
        <p:spPr>
          <a:xfrm>
            <a:off x="808830" y="2091342"/>
            <a:ext cx="1188378" cy="15753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sz="1400" dirty="0">
              <a:solidFill>
                <a:schemeClr val="tx1"/>
              </a:solidFill>
            </a:endParaRPr>
          </a:p>
        </p:txBody>
      </p:sp>
      <p:pic>
        <p:nvPicPr>
          <p:cNvPr id="142" name="Picture 2" descr="K:\Images &amp; Videos\Illustrations\Icons\Raster\Small\Laptop_with_camera.png"/>
          <p:cNvPicPr>
            <a:picLocks noChangeAspect="1" noChangeArrowheads="1"/>
          </p:cNvPicPr>
          <p:nvPr/>
        </p:nvPicPr>
        <p:blipFill>
          <a:blip r:embed="rId7" cstate="print"/>
          <a:stretch>
            <a:fillRect/>
          </a:stretch>
        </p:blipFill>
        <p:spPr bwMode="auto">
          <a:xfrm>
            <a:off x="3758514" y="5017158"/>
            <a:ext cx="393648" cy="418532"/>
          </a:xfrm>
          <a:prstGeom prst="rect">
            <a:avLst/>
          </a:prstGeom>
          <a:noFill/>
        </p:spPr>
      </p:pic>
      <p:sp>
        <p:nvSpPr>
          <p:cNvPr id="143" name="TextBox 142"/>
          <p:cNvSpPr txBox="1"/>
          <p:nvPr/>
        </p:nvSpPr>
        <p:spPr>
          <a:xfrm>
            <a:off x="3554837" y="5419181"/>
            <a:ext cx="902964" cy="430887"/>
          </a:xfrm>
          <a:prstGeom prst="rect">
            <a:avLst/>
          </a:prstGeom>
          <a:noFill/>
        </p:spPr>
        <p:txBody>
          <a:bodyPr wrap="square" lIns="0" tIns="0" rIns="0" bIns="0" rtlCol="0">
            <a:spAutoFit/>
          </a:bodyPr>
          <a:lstStyle/>
          <a:p>
            <a:pPr algn="ctr"/>
            <a:r>
              <a:rPr lang="en-US" sz="1400" b="1" dirty="0" smtClean="0">
                <a:gradFill>
                  <a:gsLst>
                    <a:gs pos="0">
                      <a:schemeClr val="tx1"/>
                    </a:gs>
                    <a:gs pos="86000">
                      <a:schemeClr val="tx1"/>
                    </a:gs>
                  </a:gsLst>
                  <a:lin ang="5400000" scaled="0"/>
                </a:gradFill>
              </a:rPr>
              <a:t>Signaling Server</a:t>
            </a:r>
          </a:p>
        </p:txBody>
      </p:sp>
      <p:cxnSp>
        <p:nvCxnSpPr>
          <p:cNvPr id="144" name="Elbow Connector 143"/>
          <p:cNvCxnSpPr>
            <a:stCxn id="121" idx="3"/>
            <a:endCxn id="142" idx="3"/>
          </p:cNvCxnSpPr>
          <p:nvPr/>
        </p:nvCxnSpPr>
        <p:spPr>
          <a:xfrm rot="10800000" flipV="1">
            <a:off x="4152163" y="2915820"/>
            <a:ext cx="2451755" cy="2310604"/>
          </a:xfrm>
          <a:prstGeom prst="bentConnector3">
            <a:avLst>
              <a:gd name="adj1" fmla="val 11483"/>
            </a:avLst>
          </a:prstGeom>
          <a:ln>
            <a:tailEnd type="arrow"/>
          </a:ln>
        </p:spPr>
        <p:style>
          <a:lnRef idx="2">
            <a:schemeClr val="accent1"/>
          </a:lnRef>
          <a:fillRef idx="0">
            <a:schemeClr val="accent1"/>
          </a:fillRef>
          <a:effectRef idx="1">
            <a:schemeClr val="accent1"/>
          </a:effectRef>
          <a:fontRef idx="minor">
            <a:schemeClr val="tx1"/>
          </a:fontRef>
        </p:style>
      </p:cxnSp>
      <p:sp>
        <p:nvSpPr>
          <p:cNvPr id="145" name="TextBox 144"/>
          <p:cNvSpPr txBox="1"/>
          <p:nvPr/>
        </p:nvSpPr>
        <p:spPr>
          <a:xfrm>
            <a:off x="5745217" y="5378456"/>
            <a:ext cx="1196596" cy="369332"/>
          </a:xfrm>
          <a:prstGeom prst="rect">
            <a:avLst/>
          </a:prstGeom>
          <a:noFill/>
        </p:spPr>
        <p:txBody>
          <a:bodyPr wrap="square" lIns="0" tIns="0" rIns="0" bIns="0" rtlCol="0">
            <a:spAutoFit/>
          </a:bodyPr>
          <a:lstStyle/>
          <a:p>
            <a:pPr algn="ctr"/>
            <a:r>
              <a:rPr lang="en-US" sz="1200" b="1" dirty="0" smtClean="0"/>
              <a:t>Registration, call routing, presence   </a:t>
            </a:r>
            <a:endParaRPr lang="en-US" sz="3200" b="1" dirty="0" smtClean="0"/>
          </a:p>
        </p:txBody>
      </p:sp>
      <p:cxnSp>
        <p:nvCxnSpPr>
          <p:cNvPr id="52" name="Elbow Connector 51"/>
          <p:cNvCxnSpPr>
            <a:endCxn id="72" idx="1"/>
          </p:cNvCxnSpPr>
          <p:nvPr/>
        </p:nvCxnSpPr>
        <p:spPr>
          <a:xfrm rot="16200000" flipH="1">
            <a:off x="5667963" y="2347707"/>
            <a:ext cx="2684907" cy="1124834"/>
          </a:xfrm>
          <a:prstGeom prst="bentConnector4">
            <a:avLst>
              <a:gd name="adj1" fmla="val 377"/>
              <a:gd name="adj2" fmla="val 115246"/>
            </a:avLst>
          </a:prstGeom>
          <a:ln>
            <a:tailEnd type="arrow"/>
          </a:ln>
        </p:spPr>
        <p:style>
          <a:lnRef idx="2">
            <a:schemeClr val="accent4"/>
          </a:lnRef>
          <a:fillRef idx="0">
            <a:schemeClr val="accent4"/>
          </a:fillRef>
          <a:effectRef idx="1">
            <a:schemeClr val="accent4"/>
          </a:effectRef>
          <a:fontRef idx="minor">
            <a:schemeClr val="tx1"/>
          </a:fontRef>
        </p:style>
      </p:cxnSp>
      <p:cxnSp>
        <p:nvCxnSpPr>
          <p:cNvPr id="57" name="Elbow Connector 56"/>
          <p:cNvCxnSpPr/>
          <p:nvPr/>
        </p:nvCxnSpPr>
        <p:spPr>
          <a:xfrm>
            <a:off x="1224536" y="2305661"/>
            <a:ext cx="2533978" cy="2920763"/>
          </a:xfrm>
          <a:prstGeom prst="bentConnector3">
            <a:avLst>
              <a:gd name="adj1" fmla="val 428"/>
            </a:avLst>
          </a:prstGeom>
          <a:ln>
            <a:tailEnd type="arrow"/>
          </a:ln>
        </p:spPr>
        <p:style>
          <a:lnRef idx="2">
            <a:schemeClr val="accent1"/>
          </a:lnRef>
          <a:fillRef idx="0">
            <a:schemeClr val="accent1"/>
          </a:fillRef>
          <a:effectRef idx="1">
            <a:schemeClr val="accent1"/>
          </a:effectRef>
          <a:fontRef idx="minor">
            <a:schemeClr val="tx1"/>
          </a:fontRef>
        </p:style>
      </p:cxnSp>
      <p:grpSp>
        <p:nvGrpSpPr>
          <p:cNvPr id="5" name="Group 4"/>
          <p:cNvGrpSpPr/>
          <p:nvPr/>
        </p:nvGrpSpPr>
        <p:grpSpPr>
          <a:xfrm>
            <a:off x="6575242" y="3487998"/>
            <a:ext cx="1026095" cy="1529160"/>
            <a:chOff x="8764705" y="3257442"/>
            <a:chExt cx="1367771" cy="1529160"/>
          </a:xfrm>
        </p:grpSpPr>
        <p:sp>
          <p:nvSpPr>
            <p:cNvPr id="72" name="Rectangle 71"/>
            <p:cNvSpPr/>
            <p:nvPr/>
          </p:nvSpPr>
          <p:spPr bwMode="auto">
            <a:xfrm rot="10800000">
              <a:off x="8803159" y="3257442"/>
              <a:ext cx="1291322" cy="1529160"/>
            </a:xfrm>
            <a:prstGeom prst="rect">
              <a:avLst/>
            </a:prstGeom>
            <a:gradFill>
              <a:gsLst>
                <a:gs pos="0">
                  <a:schemeClr val="accent1">
                    <a:alpha val="0"/>
                  </a:schemeClr>
                </a:gs>
                <a:gs pos="100000">
                  <a:schemeClr val="accent1"/>
                </a:gs>
              </a:gsLs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74" name="Picture 115" descr="SQL sm"/>
            <p:cNvPicPr>
              <a:picLocks noChangeAspect="1" noChangeArrowheads="1"/>
            </p:cNvPicPr>
            <p:nvPr/>
          </p:nvPicPr>
          <p:blipFill>
            <a:blip r:embed="rId3"/>
            <a:srcRect/>
            <a:stretch>
              <a:fillRect/>
            </a:stretch>
          </p:blipFill>
          <p:spPr bwMode="auto">
            <a:xfrm>
              <a:off x="9202684" y="3523673"/>
              <a:ext cx="594809" cy="879717"/>
            </a:xfrm>
            <a:prstGeom prst="rect">
              <a:avLst/>
            </a:prstGeom>
            <a:noFill/>
            <a:ln w="9525">
              <a:noFill/>
              <a:miter lim="800000"/>
              <a:headEnd/>
              <a:tailEnd/>
            </a:ln>
          </p:spPr>
        </p:pic>
        <p:pic>
          <p:nvPicPr>
            <p:cNvPr id="73" name="Picture 72" descr="Digital Camera.png"/>
            <p:cNvPicPr>
              <a:picLocks noChangeAspect="1"/>
            </p:cNvPicPr>
            <p:nvPr/>
          </p:nvPicPr>
          <p:blipFill>
            <a:blip r:embed="rId8" cstate="print"/>
            <a:stretch>
              <a:fillRect/>
            </a:stretch>
          </p:blipFill>
          <p:spPr>
            <a:xfrm>
              <a:off x="9363116" y="3978824"/>
              <a:ext cx="580346" cy="580346"/>
            </a:xfrm>
            <a:prstGeom prst="rect">
              <a:avLst/>
            </a:prstGeom>
          </p:spPr>
        </p:pic>
        <p:sp>
          <p:nvSpPr>
            <p:cNvPr id="78" name="TextBox 77"/>
            <p:cNvSpPr txBox="1"/>
            <p:nvPr/>
          </p:nvSpPr>
          <p:spPr>
            <a:xfrm>
              <a:off x="8764705" y="4523125"/>
              <a:ext cx="1367771" cy="215444"/>
            </a:xfrm>
            <a:prstGeom prst="rect">
              <a:avLst/>
            </a:prstGeom>
            <a:noFill/>
          </p:spPr>
          <p:txBody>
            <a:bodyPr wrap="square" lIns="0" tIns="0" rIns="0" bIns="0" rtlCol="0">
              <a:spAutoFit/>
            </a:bodyPr>
            <a:lstStyle/>
            <a:p>
              <a:pPr algn="ctr"/>
              <a:r>
                <a:rPr lang="en-US" sz="1400" b="1" dirty="0" smtClean="0">
                  <a:gradFill>
                    <a:gsLst>
                      <a:gs pos="0">
                        <a:schemeClr val="tx1"/>
                      </a:gs>
                      <a:gs pos="86000">
                        <a:schemeClr val="tx1"/>
                      </a:gs>
                    </a:gsLst>
                    <a:lin ang="5400000" scaled="0"/>
                  </a:gradFill>
                </a:rPr>
                <a:t>Lync AVMCU</a:t>
              </a:r>
            </a:p>
          </p:txBody>
        </p:sp>
      </p:grpSp>
      <p:cxnSp>
        <p:nvCxnSpPr>
          <p:cNvPr id="97" name="Elbow Connector 96"/>
          <p:cNvCxnSpPr>
            <a:stCxn id="72" idx="3"/>
          </p:cNvCxnSpPr>
          <p:nvPr/>
        </p:nvCxnSpPr>
        <p:spPr>
          <a:xfrm rot="10800000">
            <a:off x="4457801" y="3461654"/>
            <a:ext cx="2146288" cy="790924"/>
          </a:xfrm>
          <a:prstGeom prst="bentConnector3">
            <a:avLst>
              <a:gd name="adj1" fmla="val 37133"/>
            </a:avLst>
          </a:prstGeom>
          <a:ln>
            <a:tailEnd type="arrow"/>
          </a:ln>
        </p:spPr>
        <p:style>
          <a:lnRef idx="2">
            <a:schemeClr val="accent4"/>
          </a:lnRef>
          <a:fillRef idx="0">
            <a:schemeClr val="accent4"/>
          </a:fillRef>
          <a:effectRef idx="1">
            <a:schemeClr val="accent4"/>
          </a:effectRef>
          <a:fontRef idx="minor">
            <a:schemeClr val="tx1"/>
          </a:fontRef>
        </p:style>
      </p:cxnSp>
      <p:sp>
        <p:nvSpPr>
          <p:cNvPr id="118" name="TextBox 117"/>
          <p:cNvSpPr txBox="1"/>
          <p:nvPr/>
        </p:nvSpPr>
        <p:spPr>
          <a:xfrm>
            <a:off x="2139183" y="5342441"/>
            <a:ext cx="1196596" cy="369332"/>
          </a:xfrm>
          <a:prstGeom prst="rect">
            <a:avLst/>
          </a:prstGeom>
          <a:noFill/>
        </p:spPr>
        <p:txBody>
          <a:bodyPr wrap="square" lIns="0" tIns="0" rIns="0" bIns="0" rtlCol="0">
            <a:spAutoFit/>
          </a:bodyPr>
          <a:lstStyle/>
          <a:p>
            <a:pPr algn="ctr"/>
            <a:r>
              <a:rPr lang="en-US" sz="1200" b="1" dirty="0" smtClean="0"/>
              <a:t>Registration, call routing, presence   </a:t>
            </a:r>
            <a:endParaRPr lang="en-US" sz="3200" b="1" dirty="0" smtClean="0"/>
          </a:p>
        </p:txBody>
      </p:sp>
      <p:cxnSp>
        <p:nvCxnSpPr>
          <p:cNvPr id="128" name="Elbow Connector 127"/>
          <p:cNvCxnSpPr>
            <a:endCxn id="80" idx="2"/>
          </p:cNvCxnSpPr>
          <p:nvPr/>
        </p:nvCxnSpPr>
        <p:spPr>
          <a:xfrm rot="5400000" flipH="1" flipV="1">
            <a:off x="3537471" y="4443537"/>
            <a:ext cx="835734" cy="1"/>
          </a:xfrm>
          <a:prstGeom prst="bentConnector3">
            <a:avLst>
              <a:gd name="adj1" fmla="val 50000"/>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47" name="Straight Connector 146"/>
          <p:cNvCxnSpPr/>
          <p:nvPr/>
        </p:nvCxnSpPr>
        <p:spPr>
          <a:xfrm>
            <a:off x="2101943" y="6486455"/>
            <a:ext cx="451482" cy="0"/>
          </a:xfrm>
          <a:prstGeom prst="line">
            <a:avLst/>
          </a:prstGeom>
        </p:spPr>
        <p:style>
          <a:lnRef idx="2">
            <a:schemeClr val="accent1"/>
          </a:lnRef>
          <a:fillRef idx="0">
            <a:schemeClr val="accent1"/>
          </a:fillRef>
          <a:effectRef idx="1">
            <a:schemeClr val="accent1"/>
          </a:effectRef>
          <a:fontRef idx="minor">
            <a:schemeClr val="tx1"/>
          </a:fontRef>
        </p:style>
      </p:cxnSp>
      <p:sp>
        <p:nvSpPr>
          <p:cNvPr id="149" name="TextBox 148"/>
          <p:cNvSpPr txBox="1"/>
          <p:nvPr/>
        </p:nvSpPr>
        <p:spPr>
          <a:xfrm>
            <a:off x="2737481" y="6363345"/>
            <a:ext cx="1140422" cy="246221"/>
          </a:xfrm>
          <a:prstGeom prst="rect">
            <a:avLst/>
          </a:prstGeom>
          <a:noFill/>
        </p:spPr>
        <p:txBody>
          <a:bodyPr wrap="square" lIns="0" tIns="0" rIns="0" bIns="0" rtlCol="0">
            <a:spAutoFit/>
          </a:bodyPr>
          <a:lstStyle/>
          <a:p>
            <a:r>
              <a:rPr lang="en-US" sz="1600" b="1" dirty="0" smtClean="0">
                <a:gradFill>
                  <a:gsLst>
                    <a:gs pos="0">
                      <a:schemeClr val="tx1"/>
                    </a:gs>
                    <a:gs pos="86000">
                      <a:schemeClr val="tx1"/>
                    </a:gs>
                  </a:gsLst>
                  <a:lin ang="5400000" scaled="0"/>
                </a:gradFill>
              </a:rPr>
              <a:t>Registration</a:t>
            </a:r>
          </a:p>
        </p:txBody>
      </p:sp>
      <p:sp>
        <p:nvSpPr>
          <p:cNvPr id="150" name="TextBox 149"/>
          <p:cNvSpPr txBox="1"/>
          <p:nvPr/>
        </p:nvSpPr>
        <p:spPr>
          <a:xfrm>
            <a:off x="7841655" y="3998442"/>
            <a:ext cx="937917" cy="184666"/>
          </a:xfrm>
          <a:prstGeom prst="rect">
            <a:avLst/>
          </a:prstGeom>
          <a:noFill/>
        </p:spPr>
        <p:txBody>
          <a:bodyPr wrap="square" lIns="0" tIns="0" rIns="0" bIns="0" rtlCol="0">
            <a:spAutoFit/>
          </a:bodyPr>
          <a:lstStyle/>
          <a:p>
            <a:r>
              <a:rPr lang="en-US" sz="1200" b="1" dirty="0" err="1" smtClean="0"/>
              <a:t>RTVideo</a:t>
            </a:r>
            <a:endParaRPr lang="en-US" sz="3200" b="1" dirty="0" smtClean="0"/>
          </a:p>
        </p:txBody>
      </p:sp>
      <p:sp>
        <p:nvSpPr>
          <p:cNvPr id="151" name="TextBox 150"/>
          <p:cNvSpPr txBox="1"/>
          <p:nvPr/>
        </p:nvSpPr>
        <p:spPr>
          <a:xfrm>
            <a:off x="7058127" y="1936165"/>
            <a:ext cx="610217" cy="184666"/>
          </a:xfrm>
          <a:prstGeom prst="rect">
            <a:avLst/>
          </a:prstGeom>
          <a:noFill/>
        </p:spPr>
        <p:txBody>
          <a:bodyPr wrap="square" lIns="0" tIns="0" rIns="0" bIns="0" rtlCol="0">
            <a:spAutoFit/>
          </a:bodyPr>
          <a:lstStyle/>
          <a:p>
            <a:pPr algn="ctr"/>
            <a:r>
              <a:rPr lang="en-US" sz="1200" b="1" dirty="0" smtClean="0"/>
              <a:t>SIP/TLS</a:t>
            </a:r>
            <a:endParaRPr lang="en-US" sz="3200" b="1" dirty="0" smtClean="0"/>
          </a:p>
        </p:txBody>
      </p:sp>
      <p:sp>
        <p:nvSpPr>
          <p:cNvPr id="55" name="TextBox 54"/>
          <p:cNvSpPr txBox="1"/>
          <p:nvPr/>
        </p:nvSpPr>
        <p:spPr>
          <a:xfrm>
            <a:off x="1931211" y="2415931"/>
            <a:ext cx="3458383" cy="1107996"/>
          </a:xfrm>
          <a:prstGeom prst="rect">
            <a:avLst/>
          </a:prstGeom>
          <a:noFill/>
        </p:spPr>
        <p:txBody>
          <a:bodyPr wrap="none" lIns="0" tIns="0" rIns="0" bIns="0" rtlCol="0">
            <a:spAutoFit/>
          </a:bodyPr>
          <a:lstStyle/>
          <a:p>
            <a:r>
              <a:rPr lang="en-US" sz="2400" dirty="0">
                <a:solidFill>
                  <a:srgbClr val="FF0000"/>
                </a:solidFill>
              </a:rPr>
              <a:t>Something is missing here…</a:t>
            </a:r>
            <a:br>
              <a:rPr lang="en-US" sz="2400" dirty="0">
                <a:solidFill>
                  <a:srgbClr val="FF0000"/>
                </a:solidFill>
              </a:rPr>
            </a:br>
            <a:r>
              <a:rPr lang="en-US" sz="2400" dirty="0">
                <a:solidFill>
                  <a:srgbClr val="FF0000"/>
                </a:solidFill>
              </a:rPr>
              <a:t>What is it?</a:t>
            </a:r>
          </a:p>
          <a:p>
            <a:endParaRPr lang="en-US" sz="2400" dirty="0" err="1" smtClean="0">
              <a:solidFill>
                <a:srgbClr val="FF0000"/>
              </a:solidFill>
            </a:endParaRPr>
          </a:p>
        </p:txBody>
      </p:sp>
      <p:sp>
        <p:nvSpPr>
          <p:cNvPr id="56" name="TextBox 55"/>
          <p:cNvSpPr txBox="1"/>
          <p:nvPr/>
        </p:nvSpPr>
        <p:spPr>
          <a:xfrm>
            <a:off x="1686502" y="3991720"/>
            <a:ext cx="1799326" cy="1292662"/>
          </a:xfrm>
          <a:prstGeom prst="rect">
            <a:avLst/>
          </a:prstGeom>
          <a:noFill/>
        </p:spPr>
        <p:txBody>
          <a:bodyPr wrap="square" lIns="0" tIns="0" rIns="0" bIns="0" rtlCol="0">
            <a:spAutoFit/>
          </a:bodyPr>
          <a:lstStyle/>
          <a:p>
            <a:r>
              <a:rPr lang="en-US" sz="2800" dirty="0" smtClean="0">
                <a:solidFill>
                  <a:srgbClr val="FF0000"/>
                </a:solidFill>
              </a:rPr>
              <a:t>That’s right,</a:t>
            </a:r>
          </a:p>
          <a:p>
            <a:r>
              <a:rPr lang="en-US" sz="2800" dirty="0">
                <a:solidFill>
                  <a:srgbClr val="FF0000"/>
                </a:solidFill>
              </a:rPr>
              <a:t>n</a:t>
            </a:r>
            <a:r>
              <a:rPr lang="en-US" sz="2800" dirty="0" smtClean="0">
                <a:solidFill>
                  <a:srgbClr val="FF0000"/>
                </a:solidFill>
              </a:rPr>
              <a:t>o HW MCU</a:t>
            </a:r>
            <a:endParaRPr lang="en-US" sz="2800" dirty="0">
              <a:solidFill>
                <a:srgbClr val="FF0000"/>
              </a:solidFill>
            </a:endParaRPr>
          </a:p>
          <a:p>
            <a:endParaRPr lang="en-US" sz="2800" dirty="0" err="1" smtClean="0">
              <a:solidFill>
                <a:srgbClr val="FF0000"/>
              </a:solidFill>
            </a:endParaRPr>
          </a:p>
        </p:txBody>
      </p:sp>
    </p:spTree>
    <p:extLst>
      <p:ext uri="{BB962C8B-B14F-4D97-AF65-F5344CB8AC3E}">
        <p14:creationId xmlns:p14="http://schemas.microsoft.com/office/powerpoint/2010/main" val="19384052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1"/>
                                        </p:tgtEl>
                                        <p:attrNameLst>
                                          <p:attrName>style.visibility</p:attrName>
                                        </p:attrNameLst>
                                      </p:cBhvr>
                                      <p:to>
                                        <p:strVal val="visible"/>
                                      </p:to>
                                    </p:set>
                                    <p:animEffect transition="in" filter="fade">
                                      <p:cBhvr>
                                        <p:cTn id="10" dur="500"/>
                                        <p:tgtEl>
                                          <p:spTgt spid="151"/>
                                        </p:tgtEl>
                                      </p:cBhvr>
                                    </p:animEffect>
                                  </p:childTnLst>
                                </p:cTn>
                              </p:par>
                              <p:par>
                                <p:cTn id="11" presetID="10" presetClass="entr" presetSubtype="0" fill="hold" nodeType="with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fade">
                                      <p:cBhvr>
                                        <p:cTn id="13" dur="500"/>
                                        <p:tgtEl>
                                          <p:spTgt spid="8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2"/>
                                        </p:tgtEl>
                                        <p:attrNameLst>
                                          <p:attrName>style.visibility</p:attrName>
                                        </p:attrNameLst>
                                      </p:cBhvr>
                                      <p:to>
                                        <p:strVal val="visible"/>
                                      </p:to>
                                    </p:set>
                                    <p:animEffect transition="in" filter="fade">
                                      <p:cBhvr>
                                        <p:cTn id="16" dur="500"/>
                                        <p:tgtEl>
                                          <p:spTgt spid="112"/>
                                        </p:tgtEl>
                                      </p:cBhvr>
                                    </p:animEffect>
                                  </p:childTnLst>
                                </p:cTn>
                              </p:par>
                              <p:par>
                                <p:cTn id="17" presetID="10" presetClass="entr" presetSubtype="0" fill="hold" nodeType="withEffect">
                                  <p:stCondLst>
                                    <p:cond delay="0"/>
                                  </p:stCondLst>
                                  <p:childTnLst>
                                    <p:set>
                                      <p:cBhvr>
                                        <p:cTn id="18" dur="1" fill="hold">
                                          <p:stCondLst>
                                            <p:cond delay="0"/>
                                          </p:stCondLst>
                                        </p:cTn>
                                        <p:tgtEl>
                                          <p:spTgt spid="144"/>
                                        </p:tgtEl>
                                        <p:attrNameLst>
                                          <p:attrName>style.visibility</p:attrName>
                                        </p:attrNameLst>
                                      </p:cBhvr>
                                      <p:to>
                                        <p:strVal val="visible"/>
                                      </p:to>
                                    </p:set>
                                    <p:animEffect transition="in" filter="fade">
                                      <p:cBhvr>
                                        <p:cTn id="19" dur="500"/>
                                        <p:tgtEl>
                                          <p:spTgt spid="14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45"/>
                                        </p:tgtEl>
                                        <p:attrNameLst>
                                          <p:attrName>style.visibility</p:attrName>
                                        </p:attrNameLst>
                                      </p:cBhvr>
                                      <p:to>
                                        <p:strVal val="visible"/>
                                      </p:to>
                                    </p:set>
                                    <p:animEffect transition="in" filter="fade">
                                      <p:cBhvr>
                                        <p:cTn id="22" dur="500"/>
                                        <p:tgtEl>
                                          <p:spTgt spid="145"/>
                                        </p:tgtEl>
                                      </p:cBhvr>
                                    </p:animEffect>
                                  </p:childTnLst>
                                </p:cTn>
                              </p:par>
                              <p:par>
                                <p:cTn id="23" presetID="10" presetClass="entr" presetSubtype="0" fill="hold" nodeType="withEffect">
                                  <p:stCondLst>
                                    <p:cond delay="0"/>
                                  </p:stCondLst>
                                  <p:childTnLst>
                                    <p:set>
                                      <p:cBhvr>
                                        <p:cTn id="24" dur="1" fill="hold">
                                          <p:stCondLst>
                                            <p:cond delay="0"/>
                                          </p:stCondLst>
                                        </p:cTn>
                                        <p:tgtEl>
                                          <p:spTgt spid="98"/>
                                        </p:tgtEl>
                                        <p:attrNameLst>
                                          <p:attrName>style.visibility</p:attrName>
                                        </p:attrNameLst>
                                      </p:cBhvr>
                                      <p:to>
                                        <p:strVal val="visible"/>
                                      </p:to>
                                    </p:set>
                                    <p:animEffect transition="in" filter="fade">
                                      <p:cBhvr>
                                        <p:cTn id="25" dur="500"/>
                                        <p:tgtEl>
                                          <p:spTgt spid="9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9"/>
                                        </p:tgtEl>
                                        <p:attrNameLst>
                                          <p:attrName>style.visibility</p:attrName>
                                        </p:attrNameLst>
                                      </p:cBhvr>
                                      <p:to>
                                        <p:strVal val="visible"/>
                                      </p:to>
                                    </p:set>
                                    <p:animEffect transition="in" filter="fade">
                                      <p:cBhvr>
                                        <p:cTn id="28" dur="500"/>
                                        <p:tgtEl>
                                          <p:spTgt spid="119"/>
                                        </p:tgtEl>
                                      </p:cBhvr>
                                    </p:animEffect>
                                  </p:childTnLst>
                                </p:cTn>
                              </p:par>
                              <p:par>
                                <p:cTn id="29" presetID="10" presetClass="entr" presetSubtype="0" fill="hold" nodeType="withEffect">
                                  <p:stCondLst>
                                    <p:cond delay="0"/>
                                  </p:stCondLst>
                                  <p:childTnLst>
                                    <p:set>
                                      <p:cBhvr>
                                        <p:cTn id="30" dur="1" fill="hold">
                                          <p:stCondLst>
                                            <p:cond delay="0"/>
                                          </p:stCondLst>
                                        </p:cTn>
                                        <p:tgtEl>
                                          <p:spTgt spid="128"/>
                                        </p:tgtEl>
                                        <p:attrNameLst>
                                          <p:attrName>style.visibility</p:attrName>
                                        </p:attrNameLst>
                                      </p:cBhvr>
                                      <p:to>
                                        <p:strVal val="visible"/>
                                      </p:to>
                                    </p:set>
                                    <p:animEffect transition="in" filter="fade">
                                      <p:cBhvr>
                                        <p:cTn id="31" dur="500"/>
                                        <p:tgtEl>
                                          <p:spTgt spid="12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67"/>
                                        </p:tgtEl>
                                        <p:attrNameLst>
                                          <p:attrName>style.visibility</p:attrName>
                                        </p:attrNameLst>
                                      </p:cBhvr>
                                      <p:to>
                                        <p:strVal val="visible"/>
                                      </p:to>
                                    </p:set>
                                    <p:animEffect transition="in" filter="fade">
                                      <p:cBhvr>
                                        <p:cTn id="36" dur="500"/>
                                        <p:tgtEl>
                                          <p:spTgt spid="67"/>
                                        </p:tgtEl>
                                      </p:cBhvr>
                                    </p:animEffect>
                                  </p:childTnLst>
                                </p:cTn>
                              </p:par>
                              <p:par>
                                <p:cTn id="37" presetID="10" presetClass="entr" presetSubtype="0"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fade">
                                      <p:cBhvr>
                                        <p:cTn id="39" dur="500"/>
                                        <p:tgtEl>
                                          <p:spTgt spid="75"/>
                                        </p:tgtEl>
                                      </p:cBhvr>
                                    </p:animEffect>
                                  </p:childTnLst>
                                </p:cTn>
                              </p:par>
                              <p:par>
                                <p:cTn id="40" presetID="10" presetClass="entr" presetSubtype="0" fill="hold" nodeType="with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fade">
                                      <p:cBhvr>
                                        <p:cTn id="42" dur="500"/>
                                        <p:tgtEl>
                                          <p:spTgt spid="5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18"/>
                                        </p:tgtEl>
                                        <p:attrNameLst>
                                          <p:attrName>style.visibility</p:attrName>
                                        </p:attrNameLst>
                                      </p:cBhvr>
                                      <p:to>
                                        <p:strVal val="visible"/>
                                      </p:to>
                                    </p:set>
                                    <p:animEffect transition="in" filter="fade">
                                      <p:cBhvr>
                                        <p:cTn id="45" dur="500"/>
                                        <p:tgtEl>
                                          <p:spTgt spid="11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13"/>
                                        </p:tgtEl>
                                        <p:attrNameLst>
                                          <p:attrName>style.visibility</p:attrName>
                                        </p:attrNameLst>
                                      </p:cBhvr>
                                      <p:to>
                                        <p:strVal val="visible"/>
                                      </p:to>
                                    </p:set>
                                    <p:animEffect transition="in" filter="fade">
                                      <p:cBhvr>
                                        <p:cTn id="48" dur="500"/>
                                        <p:tgtEl>
                                          <p:spTgt spid="11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16"/>
                                        </p:tgtEl>
                                        <p:attrNameLst>
                                          <p:attrName>style.visibility</p:attrName>
                                        </p:attrNameLst>
                                      </p:cBhvr>
                                      <p:to>
                                        <p:strVal val="visible"/>
                                      </p:to>
                                    </p:set>
                                    <p:animEffect transition="in" filter="fade">
                                      <p:cBhvr>
                                        <p:cTn id="51" dur="500"/>
                                        <p:tgtEl>
                                          <p:spTgt spid="116"/>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50"/>
                                        </p:tgtEl>
                                        <p:attrNameLst>
                                          <p:attrName>style.visibility</p:attrName>
                                        </p:attrNameLst>
                                      </p:cBhvr>
                                      <p:to>
                                        <p:strVal val="visible"/>
                                      </p:to>
                                    </p:set>
                                    <p:animEffect transition="in" filter="fade">
                                      <p:cBhvr>
                                        <p:cTn id="56" dur="500"/>
                                        <p:tgtEl>
                                          <p:spTgt spid="150"/>
                                        </p:tgtEl>
                                      </p:cBhvr>
                                    </p:animEffect>
                                  </p:childTnLst>
                                </p:cTn>
                              </p:par>
                              <p:par>
                                <p:cTn id="57" presetID="10" presetClass="entr" presetSubtype="0" fill="hold"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500"/>
                                        <p:tgtEl>
                                          <p:spTgt spid="52"/>
                                        </p:tgtEl>
                                      </p:cBhvr>
                                    </p:animEffect>
                                  </p:childTnLst>
                                </p:cTn>
                              </p:par>
                              <p:par>
                                <p:cTn id="60" presetID="10" presetClass="entr" presetSubtype="0" fill="hold" nodeType="withEffect">
                                  <p:stCondLst>
                                    <p:cond delay="0"/>
                                  </p:stCondLst>
                                  <p:childTnLst>
                                    <p:set>
                                      <p:cBhvr>
                                        <p:cTn id="61" dur="1" fill="hold">
                                          <p:stCondLst>
                                            <p:cond delay="0"/>
                                          </p:stCondLst>
                                        </p:cTn>
                                        <p:tgtEl>
                                          <p:spTgt spid="97"/>
                                        </p:tgtEl>
                                        <p:attrNameLst>
                                          <p:attrName>style.visibility</p:attrName>
                                        </p:attrNameLst>
                                      </p:cBhvr>
                                      <p:to>
                                        <p:strVal val="visible"/>
                                      </p:to>
                                    </p:set>
                                    <p:animEffect transition="in" filter="fade">
                                      <p:cBhvr>
                                        <p:cTn id="62" dur="500"/>
                                        <p:tgtEl>
                                          <p:spTgt spid="97"/>
                                        </p:tgtEl>
                                      </p:cBhvr>
                                    </p:animEffect>
                                  </p:childTnLst>
                                </p:cTn>
                              </p:par>
                              <p:par>
                                <p:cTn id="63" presetID="1" presetClass="exit" presetSubtype="0" fill="hold" nodeType="withEffect">
                                  <p:stCondLst>
                                    <p:cond delay="0"/>
                                  </p:stCondLst>
                                  <p:childTnLst>
                                    <p:set>
                                      <p:cBhvr>
                                        <p:cTn id="64" dur="1" fill="hold">
                                          <p:stCondLst>
                                            <p:cond delay="0"/>
                                          </p:stCondLst>
                                        </p:cTn>
                                        <p:tgtEl>
                                          <p:spTgt spid="85"/>
                                        </p:tgtEl>
                                        <p:attrNameLst>
                                          <p:attrName>style.visibility</p:attrName>
                                        </p:attrNameLst>
                                      </p:cBhvr>
                                      <p:to>
                                        <p:strVal val="hidden"/>
                                      </p:to>
                                    </p:set>
                                  </p:childTnLst>
                                </p:cTn>
                              </p:par>
                              <p:par>
                                <p:cTn id="65" presetID="1" presetClass="entr" presetSubtype="0" fill="hold" nodeType="withEffect">
                                  <p:stCondLst>
                                    <p:cond delay="0"/>
                                  </p:stCondLst>
                                  <p:childTnLst>
                                    <p:set>
                                      <p:cBhvr>
                                        <p:cTn id="66" dur="1" fill="hold">
                                          <p:stCondLst>
                                            <p:cond delay="0"/>
                                          </p:stCondLst>
                                        </p:cTn>
                                        <p:tgtEl>
                                          <p:spTgt spid="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5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3" grpId="0"/>
      <p:bldP spid="116" grpId="0"/>
      <p:bldP spid="119" grpId="0"/>
      <p:bldP spid="145" grpId="0"/>
      <p:bldP spid="118" grpId="0"/>
      <p:bldP spid="150" grpId="0"/>
      <p:bldP spid="151" grpId="0"/>
      <p:bldP spid="55" grpId="0"/>
      <p:bldP spid="5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Freeform 86"/>
          <p:cNvSpPr/>
          <p:nvPr/>
        </p:nvSpPr>
        <p:spPr>
          <a:xfrm flipH="1">
            <a:off x="747450" y="2043889"/>
            <a:ext cx="211351" cy="1579934"/>
          </a:xfrm>
          <a:custGeom>
            <a:avLst/>
            <a:gdLst>
              <a:gd name="connsiteX0" fmla="*/ 1790700 w 1790700"/>
              <a:gd name="connsiteY0" fmla="*/ 0 h 952500"/>
              <a:gd name="connsiteX1" fmla="*/ 444500 w 1790700"/>
              <a:gd name="connsiteY1" fmla="*/ 520700 h 952500"/>
              <a:gd name="connsiteX2" fmla="*/ 0 w 1790700"/>
              <a:gd name="connsiteY2" fmla="*/ 952500 h 952500"/>
            </a:gdLst>
            <a:ahLst/>
            <a:cxnLst>
              <a:cxn ang="0">
                <a:pos x="connsiteX0" y="connsiteY0"/>
              </a:cxn>
              <a:cxn ang="0">
                <a:pos x="connsiteX1" y="connsiteY1"/>
              </a:cxn>
              <a:cxn ang="0">
                <a:pos x="connsiteX2" y="connsiteY2"/>
              </a:cxn>
            </a:cxnLst>
            <a:rect l="l" t="t" r="r" b="b"/>
            <a:pathLst>
              <a:path w="1790700" h="952500">
                <a:moveTo>
                  <a:pt x="1790700" y="0"/>
                </a:moveTo>
                <a:cubicBezTo>
                  <a:pt x="1266825" y="180975"/>
                  <a:pt x="742950" y="361950"/>
                  <a:pt x="444500" y="520700"/>
                </a:cubicBezTo>
                <a:cubicBezTo>
                  <a:pt x="146050" y="679450"/>
                  <a:pt x="73025" y="815975"/>
                  <a:pt x="0" y="952500"/>
                </a:cubicBezTo>
              </a:path>
            </a:pathLst>
          </a:custGeom>
          <a:ln>
            <a:headEnd type="triangle" w="med" len="med"/>
            <a:tailEnd type="triangle" w="med" len="med"/>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133" name="Rounded Rectangle 132"/>
          <p:cNvSpPr/>
          <p:nvPr/>
        </p:nvSpPr>
        <p:spPr bwMode="auto">
          <a:xfrm>
            <a:off x="356089" y="5656085"/>
            <a:ext cx="8431821" cy="1157291"/>
          </a:xfrm>
          <a:prstGeom prst="roundRect">
            <a:avLst>
              <a:gd name="adj" fmla="val 4710"/>
            </a:avLst>
          </a:prstGeom>
          <a:gradFill>
            <a:gsLst>
              <a:gs pos="0">
                <a:schemeClr val="accent1">
                  <a:lumMod val="50000"/>
                  <a:alpha val="0"/>
                </a:schemeClr>
              </a:gs>
              <a:gs pos="100000">
                <a:schemeClr val="accent1">
                  <a:lumMod val="50000"/>
                </a:scheme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21" name="Rectangle 120"/>
          <p:cNvSpPr/>
          <p:nvPr/>
        </p:nvSpPr>
        <p:spPr bwMode="auto">
          <a:xfrm rot="10800000">
            <a:off x="6603916" y="2151240"/>
            <a:ext cx="968744" cy="1529160"/>
          </a:xfrm>
          <a:prstGeom prst="rect">
            <a:avLst/>
          </a:prstGeom>
          <a:gradFill>
            <a:gsLst>
              <a:gs pos="0">
                <a:schemeClr val="accent1">
                  <a:alpha val="0"/>
                </a:schemeClr>
              </a:gs>
              <a:gs pos="100000">
                <a:schemeClr val="accent1"/>
              </a:gs>
            </a:gsLs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03" name="Rectangle 102"/>
          <p:cNvSpPr/>
          <p:nvPr/>
        </p:nvSpPr>
        <p:spPr bwMode="auto">
          <a:xfrm rot="10800000">
            <a:off x="5438174" y="1206206"/>
            <a:ext cx="1007914" cy="1080604"/>
          </a:xfrm>
          <a:prstGeom prst="rect">
            <a:avLst/>
          </a:prstGeom>
          <a:gradFill>
            <a:gsLst>
              <a:gs pos="0">
                <a:schemeClr val="accent1">
                  <a:alpha val="0"/>
                </a:schemeClr>
              </a:gs>
              <a:gs pos="100000">
                <a:schemeClr val="accent1"/>
              </a:gs>
            </a:gsLs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 name="Title 1"/>
          <p:cNvSpPr>
            <a:spLocks noGrp="1"/>
          </p:cNvSpPr>
          <p:nvPr>
            <p:ph type="title"/>
          </p:nvPr>
        </p:nvSpPr>
        <p:spPr>
          <a:xfrm>
            <a:off x="389436" y="228600"/>
            <a:ext cx="8363938" cy="553998"/>
          </a:xfrm>
        </p:spPr>
        <p:txBody>
          <a:bodyPr>
            <a:normAutofit fontScale="90000"/>
          </a:bodyPr>
          <a:lstStyle/>
          <a:p>
            <a:r>
              <a:rPr lang="en-US" sz="4000" dirty="0" smtClean="0"/>
              <a:t>MCU Virtual Room approach</a:t>
            </a:r>
            <a:endParaRPr lang="en-US" sz="4000" dirty="0"/>
          </a:p>
        </p:txBody>
      </p:sp>
      <p:sp>
        <p:nvSpPr>
          <p:cNvPr id="4" name="TextBox 3"/>
          <p:cNvSpPr txBox="1"/>
          <p:nvPr/>
        </p:nvSpPr>
        <p:spPr>
          <a:xfrm>
            <a:off x="6636807" y="3353932"/>
            <a:ext cx="902964" cy="215444"/>
          </a:xfrm>
          <a:prstGeom prst="rect">
            <a:avLst/>
          </a:prstGeom>
          <a:noFill/>
        </p:spPr>
        <p:txBody>
          <a:bodyPr wrap="square" lIns="0" tIns="0" rIns="0" bIns="0" rtlCol="0">
            <a:spAutoFit/>
          </a:bodyPr>
          <a:lstStyle/>
          <a:p>
            <a:pPr algn="ctr"/>
            <a:r>
              <a:rPr lang="en-US" sz="1400" b="1" dirty="0" smtClean="0">
                <a:gradFill>
                  <a:gsLst>
                    <a:gs pos="0">
                      <a:schemeClr val="tx1"/>
                    </a:gs>
                    <a:gs pos="86000">
                      <a:schemeClr val="tx1"/>
                    </a:gs>
                  </a:gsLst>
                  <a:lin ang="5400000" scaled="0"/>
                </a:gradFill>
              </a:rPr>
              <a:t>Lync Server</a:t>
            </a:r>
          </a:p>
        </p:txBody>
      </p:sp>
      <p:pic>
        <p:nvPicPr>
          <p:cNvPr id="3076"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3142" t="13163" r="50000" b="38275"/>
          <a:stretch/>
        </p:blipFill>
        <p:spPr bwMode="auto">
          <a:xfrm>
            <a:off x="5551976" y="1401150"/>
            <a:ext cx="261168" cy="333042"/>
          </a:xfrm>
          <a:prstGeom prst="round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8" name="Elbow Connector 27"/>
          <p:cNvCxnSpPr>
            <a:stCxn id="103" idx="1"/>
            <a:endCxn id="62" idx="0"/>
          </p:cNvCxnSpPr>
          <p:nvPr/>
        </p:nvCxnSpPr>
        <p:spPr>
          <a:xfrm>
            <a:off x="6446088" y="1746508"/>
            <a:ext cx="642374" cy="725078"/>
          </a:xfrm>
          <a:prstGeom prst="bentConnector2">
            <a:avLst/>
          </a:prstGeom>
          <a:ln>
            <a:tailEnd type="arrow"/>
          </a:ln>
        </p:spPr>
        <p:style>
          <a:lnRef idx="2">
            <a:schemeClr val="accent3"/>
          </a:lnRef>
          <a:fillRef idx="0">
            <a:schemeClr val="accent3"/>
          </a:fillRef>
          <a:effectRef idx="1">
            <a:schemeClr val="accent3"/>
          </a:effectRef>
          <a:fontRef idx="minor">
            <a:schemeClr val="tx1"/>
          </a:fontRef>
        </p:style>
      </p:cxnSp>
      <p:cxnSp>
        <p:nvCxnSpPr>
          <p:cNvPr id="98" name="Elbow Connector 97"/>
          <p:cNvCxnSpPr/>
          <p:nvPr/>
        </p:nvCxnSpPr>
        <p:spPr>
          <a:xfrm rot="10800000" flipV="1">
            <a:off x="4206711" y="2803351"/>
            <a:ext cx="2411999" cy="2213808"/>
          </a:xfrm>
          <a:prstGeom prst="bentConnector3">
            <a:avLst>
              <a:gd name="adj1" fmla="val 23037"/>
            </a:avLst>
          </a:prstGeom>
          <a:ln>
            <a:tailEnd type="arrow"/>
          </a:ln>
        </p:spPr>
        <p:style>
          <a:lnRef idx="2">
            <a:schemeClr val="accent3"/>
          </a:lnRef>
          <a:fillRef idx="0">
            <a:schemeClr val="accent3"/>
          </a:fillRef>
          <a:effectRef idx="1">
            <a:schemeClr val="accent3"/>
          </a:effectRef>
          <a:fontRef idx="minor">
            <a:schemeClr val="tx1"/>
          </a:fontRef>
        </p:style>
      </p:cxnSp>
      <p:cxnSp>
        <p:nvCxnSpPr>
          <p:cNvPr id="86" name="Straight Connector 85"/>
          <p:cNvCxnSpPr/>
          <p:nvPr/>
        </p:nvCxnSpPr>
        <p:spPr>
          <a:xfrm>
            <a:off x="478156" y="6480950"/>
            <a:ext cx="451482"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05" name="Straight Connector 104"/>
          <p:cNvCxnSpPr/>
          <p:nvPr/>
        </p:nvCxnSpPr>
        <p:spPr>
          <a:xfrm>
            <a:off x="4006600" y="6480950"/>
            <a:ext cx="451482" cy="0"/>
          </a:xfrm>
          <a:prstGeom prst="line">
            <a:avLst/>
          </a:prstGeom>
        </p:spPr>
        <p:style>
          <a:lnRef idx="2">
            <a:schemeClr val="accent4"/>
          </a:lnRef>
          <a:fillRef idx="0">
            <a:schemeClr val="accent4"/>
          </a:fillRef>
          <a:effectRef idx="1">
            <a:schemeClr val="accent4"/>
          </a:effectRef>
          <a:fontRef idx="minor">
            <a:schemeClr val="tx1"/>
          </a:fontRef>
        </p:style>
      </p:cxnSp>
      <p:sp>
        <p:nvSpPr>
          <p:cNvPr id="106" name="TextBox 105"/>
          <p:cNvSpPr txBox="1"/>
          <p:nvPr/>
        </p:nvSpPr>
        <p:spPr>
          <a:xfrm>
            <a:off x="1020225" y="6363346"/>
            <a:ext cx="1140422" cy="246221"/>
          </a:xfrm>
          <a:prstGeom prst="rect">
            <a:avLst/>
          </a:prstGeom>
          <a:noFill/>
        </p:spPr>
        <p:txBody>
          <a:bodyPr wrap="square" lIns="0" tIns="0" rIns="0" bIns="0" rtlCol="0">
            <a:spAutoFit/>
          </a:bodyPr>
          <a:lstStyle/>
          <a:p>
            <a:r>
              <a:rPr lang="en-US" sz="1600" b="1" dirty="0" smtClean="0">
                <a:gradFill>
                  <a:gsLst>
                    <a:gs pos="0">
                      <a:schemeClr val="tx1"/>
                    </a:gs>
                    <a:gs pos="86000">
                      <a:schemeClr val="tx1"/>
                    </a:gs>
                  </a:gsLst>
                  <a:lin ang="5400000" scaled="0"/>
                </a:gradFill>
              </a:rPr>
              <a:t>Signaling </a:t>
            </a:r>
          </a:p>
        </p:txBody>
      </p:sp>
      <p:sp>
        <p:nvSpPr>
          <p:cNvPr id="108" name="TextBox 107"/>
          <p:cNvSpPr txBox="1"/>
          <p:nvPr/>
        </p:nvSpPr>
        <p:spPr>
          <a:xfrm>
            <a:off x="4590798" y="6363346"/>
            <a:ext cx="1140422" cy="246221"/>
          </a:xfrm>
          <a:prstGeom prst="rect">
            <a:avLst/>
          </a:prstGeom>
          <a:noFill/>
        </p:spPr>
        <p:txBody>
          <a:bodyPr wrap="square" lIns="0" tIns="0" rIns="0" bIns="0" rtlCol="0">
            <a:spAutoFit/>
          </a:bodyPr>
          <a:lstStyle/>
          <a:p>
            <a:r>
              <a:rPr lang="en-US" sz="1600" b="1" dirty="0" smtClean="0">
                <a:gradFill>
                  <a:gsLst>
                    <a:gs pos="0">
                      <a:schemeClr val="tx1"/>
                    </a:gs>
                    <a:gs pos="86000">
                      <a:schemeClr val="tx1"/>
                    </a:gs>
                  </a:gsLst>
                  <a:lin ang="5400000" scaled="0"/>
                </a:gradFill>
              </a:rPr>
              <a:t>Video Codec</a:t>
            </a:r>
          </a:p>
        </p:txBody>
      </p:sp>
      <p:sp>
        <p:nvSpPr>
          <p:cNvPr id="112" name="TextBox 111"/>
          <p:cNvSpPr txBox="1"/>
          <p:nvPr/>
        </p:nvSpPr>
        <p:spPr>
          <a:xfrm>
            <a:off x="4642195" y="3659556"/>
            <a:ext cx="937917" cy="184666"/>
          </a:xfrm>
          <a:prstGeom prst="rect">
            <a:avLst/>
          </a:prstGeom>
          <a:noFill/>
        </p:spPr>
        <p:txBody>
          <a:bodyPr wrap="square" lIns="0" tIns="0" rIns="0" bIns="0" rtlCol="0">
            <a:spAutoFit/>
          </a:bodyPr>
          <a:lstStyle/>
          <a:p>
            <a:r>
              <a:rPr lang="en-US" sz="1200" b="1" dirty="0" err="1" smtClean="0"/>
              <a:t>RTVideo</a:t>
            </a:r>
            <a:endParaRPr lang="en-US" sz="3200" b="1" dirty="0" smtClean="0"/>
          </a:p>
        </p:txBody>
      </p:sp>
      <p:sp>
        <p:nvSpPr>
          <p:cNvPr id="113" name="TextBox 112"/>
          <p:cNvSpPr txBox="1"/>
          <p:nvPr/>
        </p:nvSpPr>
        <p:spPr>
          <a:xfrm>
            <a:off x="2915817" y="3500294"/>
            <a:ext cx="471930" cy="184666"/>
          </a:xfrm>
          <a:prstGeom prst="rect">
            <a:avLst/>
          </a:prstGeom>
          <a:noFill/>
        </p:spPr>
        <p:txBody>
          <a:bodyPr wrap="square" lIns="0" tIns="0" rIns="0" bIns="0" rtlCol="0">
            <a:spAutoFit/>
          </a:bodyPr>
          <a:lstStyle/>
          <a:p>
            <a:r>
              <a:rPr lang="en-US" sz="1200" b="1" dirty="0" smtClean="0"/>
              <a:t>H.264</a:t>
            </a:r>
            <a:endParaRPr lang="en-US" sz="3200" b="1" dirty="0" smtClean="0"/>
          </a:p>
        </p:txBody>
      </p:sp>
      <p:sp>
        <p:nvSpPr>
          <p:cNvPr id="116" name="TextBox 115"/>
          <p:cNvSpPr txBox="1"/>
          <p:nvPr/>
        </p:nvSpPr>
        <p:spPr>
          <a:xfrm>
            <a:off x="2915817" y="3823996"/>
            <a:ext cx="471929" cy="184666"/>
          </a:xfrm>
          <a:prstGeom prst="rect">
            <a:avLst/>
          </a:prstGeom>
          <a:noFill/>
        </p:spPr>
        <p:txBody>
          <a:bodyPr wrap="square" lIns="0" tIns="0" rIns="0" bIns="0" rtlCol="0">
            <a:spAutoFit/>
          </a:bodyPr>
          <a:lstStyle/>
          <a:p>
            <a:r>
              <a:rPr lang="en-US" sz="1200" b="1" dirty="0" smtClean="0"/>
              <a:t>H.323</a:t>
            </a:r>
            <a:endParaRPr lang="en-US" sz="3200" b="1" dirty="0" smtClean="0"/>
          </a:p>
        </p:txBody>
      </p:sp>
      <p:sp>
        <p:nvSpPr>
          <p:cNvPr id="119" name="TextBox 118"/>
          <p:cNvSpPr txBox="1"/>
          <p:nvPr/>
        </p:nvSpPr>
        <p:spPr>
          <a:xfrm>
            <a:off x="6062694" y="2563919"/>
            <a:ext cx="442699" cy="369332"/>
          </a:xfrm>
          <a:prstGeom prst="rect">
            <a:avLst/>
          </a:prstGeom>
          <a:noFill/>
        </p:spPr>
        <p:txBody>
          <a:bodyPr wrap="square" lIns="0" tIns="0" rIns="0" bIns="0" rtlCol="0">
            <a:spAutoFit/>
          </a:bodyPr>
          <a:lstStyle/>
          <a:p>
            <a:pPr algn="ctr"/>
            <a:r>
              <a:rPr lang="en-US" sz="1200" b="1" dirty="0" smtClean="0"/>
              <a:t>SIP/TLS</a:t>
            </a:r>
            <a:endParaRPr lang="en-US" sz="3200" b="1" dirty="0" smtClean="0"/>
          </a:p>
        </p:txBody>
      </p:sp>
      <p:pic>
        <p:nvPicPr>
          <p:cNvPr id="62" name="Picture 115" descr="SQL sm"/>
          <p:cNvPicPr>
            <a:picLocks noChangeAspect="1" noChangeArrowheads="1"/>
          </p:cNvPicPr>
          <p:nvPr/>
        </p:nvPicPr>
        <p:blipFill>
          <a:blip r:embed="rId3"/>
          <a:srcRect/>
          <a:stretch>
            <a:fillRect/>
          </a:stretch>
        </p:blipFill>
        <p:spPr bwMode="auto">
          <a:xfrm>
            <a:off x="6865350" y="2471587"/>
            <a:ext cx="446223" cy="879717"/>
          </a:xfrm>
          <a:prstGeom prst="rect">
            <a:avLst/>
          </a:prstGeom>
          <a:noFill/>
          <a:ln w="9525">
            <a:noFill/>
            <a:miter lim="800000"/>
            <a:headEnd/>
            <a:tailEnd/>
          </a:ln>
        </p:spPr>
      </p:pic>
      <p:cxnSp>
        <p:nvCxnSpPr>
          <p:cNvPr id="15" name="Straight Connector 14"/>
          <p:cNvCxnSpPr/>
          <p:nvPr/>
        </p:nvCxnSpPr>
        <p:spPr>
          <a:xfrm>
            <a:off x="1590435" y="3452901"/>
            <a:ext cx="0" cy="74709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84" name="Picture 13" descr="C:\Documents and Settings\ashish.joshi\My Documents\My Pictures\Microsoft Clip Organizer\j0432621.png"/>
          <p:cNvPicPr>
            <a:picLocks noChangeAspect="1" noChangeArrowheads="1"/>
          </p:cNvPicPr>
          <p:nvPr/>
        </p:nvPicPr>
        <p:blipFill>
          <a:blip r:embed="rId4"/>
          <a:srcRect/>
          <a:stretch>
            <a:fillRect/>
          </a:stretch>
        </p:blipFill>
        <p:spPr bwMode="auto">
          <a:xfrm>
            <a:off x="5682435" y="1274368"/>
            <a:ext cx="536790" cy="715534"/>
          </a:xfrm>
          <a:prstGeom prst="rect">
            <a:avLst/>
          </a:prstGeom>
          <a:noFill/>
        </p:spPr>
      </p:pic>
      <p:sp>
        <p:nvSpPr>
          <p:cNvPr id="88" name="TextBox 87"/>
          <p:cNvSpPr txBox="1"/>
          <p:nvPr/>
        </p:nvSpPr>
        <p:spPr>
          <a:xfrm>
            <a:off x="5490649" y="1992873"/>
            <a:ext cx="902964" cy="246221"/>
          </a:xfrm>
          <a:prstGeom prst="rect">
            <a:avLst/>
          </a:prstGeom>
          <a:noFill/>
        </p:spPr>
        <p:txBody>
          <a:bodyPr wrap="square" lIns="0" tIns="0" rIns="0" bIns="0" rtlCol="0">
            <a:spAutoFit/>
          </a:bodyPr>
          <a:lstStyle/>
          <a:p>
            <a:pPr algn="ctr"/>
            <a:r>
              <a:rPr lang="en-US" sz="1600" b="1" dirty="0" smtClean="0">
                <a:gradFill>
                  <a:gsLst>
                    <a:gs pos="0">
                      <a:schemeClr val="tx1"/>
                    </a:gs>
                    <a:gs pos="86000">
                      <a:schemeClr val="tx1"/>
                    </a:gs>
                  </a:gsLst>
                  <a:lin ang="5400000" scaled="0"/>
                </a:gradFill>
              </a:rPr>
              <a:t>Lync</a:t>
            </a:r>
          </a:p>
        </p:txBody>
      </p:sp>
      <p:cxnSp>
        <p:nvCxnSpPr>
          <p:cNvPr id="89" name="Straight Connector 88"/>
          <p:cNvCxnSpPr/>
          <p:nvPr/>
        </p:nvCxnSpPr>
        <p:spPr>
          <a:xfrm>
            <a:off x="5437529" y="2286611"/>
            <a:ext cx="100920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9" name="Left-Right Arrow 128"/>
          <p:cNvSpPr/>
          <p:nvPr/>
        </p:nvSpPr>
        <p:spPr bwMode="auto">
          <a:xfrm>
            <a:off x="2745382" y="5799919"/>
            <a:ext cx="2453146" cy="507543"/>
          </a:xfrm>
          <a:prstGeom prst="leftRightArrow">
            <a:avLst>
              <a:gd name="adj1" fmla="val 65013"/>
              <a:gd name="adj2" fmla="val 50000"/>
            </a:avLst>
          </a:prstGeom>
          <a:gradFill>
            <a:gsLst>
              <a:gs pos="0">
                <a:schemeClr val="bg2">
                  <a:lumMod val="20000"/>
                  <a:lumOff val="80000"/>
                </a:schemeClr>
              </a:gs>
              <a:gs pos="60000">
                <a:schemeClr val="accent1"/>
              </a:gs>
              <a:gs pos="100000">
                <a:schemeClr val="bg2">
                  <a:lumMod val="40000"/>
                  <a:lumOff val="60000"/>
                </a:schemeClr>
              </a:gs>
            </a:gsLst>
            <a:lin ang="0" scaled="0"/>
          </a:gradFill>
          <a:ln>
            <a:gradFill>
              <a:gsLst>
                <a:gs pos="42500">
                  <a:schemeClr val="accent1"/>
                </a:gs>
                <a:gs pos="0">
                  <a:schemeClr val="accent1">
                    <a:tint val="66000"/>
                    <a:satMod val="160000"/>
                    <a:alpha val="0"/>
                  </a:schemeClr>
                </a:gs>
                <a:gs pos="100000">
                  <a:schemeClr val="accent1">
                    <a:lumMod val="20000"/>
                    <a:lumOff val="80000"/>
                  </a:schemeClr>
                </a:gs>
              </a:gsLst>
              <a:lin ang="0" scaled="0"/>
            </a:gra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b="1" dirty="0" smtClean="0">
                <a:solidFill>
                  <a:schemeClr val="bg1"/>
                </a:solidFill>
              </a:rPr>
              <a:t>Gateway</a:t>
            </a:r>
            <a:endParaRPr lang="en-US" b="1" dirty="0">
              <a:solidFill>
                <a:schemeClr val="bg1"/>
              </a:solidFill>
            </a:endParaRPr>
          </a:p>
        </p:txBody>
      </p:sp>
      <p:sp>
        <p:nvSpPr>
          <p:cNvPr id="49" name="Left-Right Arrow 48"/>
          <p:cNvSpPr/>
          <p:nvPr/>
        </p:nvSpPr>
        <p:spPr bwMode="auto">
          <a:xfrm>
            <a:off x="357668" y="5799919"/>
            <a:ext cx="2379813" cy="507543"/>
          </a:xfrm>
          <a:prstGeom prst="leftRightArrow">
            <a:avLst>
              <a:gd name="adj1" fmla="val 65013"/>
              <a:gd name="adj2" fmla="val 50000"/>
            </a:avLst>
          </a:prstGeom>
          <a:gradFill>
            <a:gsLst>
              <a:gs pos="0">
                <a:schemeClr val="bg2">
                  <a:lumMod val="20000"/>
                  <a:lumOff val="80000"/>
                </a:schemeClr>
              </a:gs>
              <a:gs pos="60000">
                <a:schemeClr val="accent1"/>
              </a:gs>
              <a:gs pos="100000">
                <a:schemeClr val="bg2">
                  <a:lumMod val="40000"/>
                  <a:lumOff val="60000"/>
                </a:schemeClr>
              </a:gs>
            </a:gsLst>
            <a:lin ang="0" scaled="0"/>
          </a:gradFill>
          <a:ln>
            <a:gradFill>
              <a:gsLst>
                <a:gs pos="42500">
                  <a:schemeClr val="accent1"/>
                </a:gs>
                <a:gs pos="0">
                  <a:schemeClr val="accent1">
                    <a:tint val="66000"/>
                    <a:satMod val="160000"/>
                    <a:alpha val="0"/>
                  </a:schemeClr>
                </a:gs>
                <a:gs pos="100000">
                  <a:schemeClr val="accent1">
                    <a:lumMod val="20000"/>
                    <a:lumOff val="80000"/>
                  </a:schemeClr>
                </a:gs>
              </a:gsLst>
              <a:lin ang="0" scaled="0"/>
            </a:gra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b="1" dirty="0" smtClean="0">
                <a:solidFill>
                  <a:schemeClr val="bg1"/>
                </a:solidFill>
              </a:rPr>
              <a:t>Other</a:t>
            </a:r>
            <a:endParaRPr lang="en-US" sz="3200" b="1" dirty="0">
              <a:solidFill>
                <a:schemeClr val="bg1"/>
              </a:solidFill>
            </a:endParaRPr>
          </a:p>
        </p:txBody>
      </p:sp>
      <p:sp>
        <p:nvSpPr>
          <p:cNvPr id="132" name="Left-Right Arrow 131"/>
          <p:cNvSpPr/>
          <p:nvPr/>
        </p:nvSpPr>
        <p:spPr bwMode="auto">
          <a:xfrm>
            <a:off x="5221136" y="5799919"/>
            <a:ext cx="3510801" cy="507543"/>
          </a:xfrm>
          <a:prstGeom prst="leftRightArrow">
            <a:avLst>
              <a:gd name="adj1" fmla="val 65013"/>
              <a:gd name="adj2" fmla="val 50000"/>
            </a:avLst>
          </a:prstGeom>
          <a:gradFill>
            <a:gsLst>
              <a:gs pos="0">
                <a:schemeClr val="bg2">
                  <a:lumMod val="20000"/>
                  <a:lumOff val="80000"/>
                </a:schemeClr>
              </a:gs>
              <a:gs pos="60000">
                <a:schemeClr val="accent1"/>
              </a:gs>
              <a:gs pos="100000">
                <a:schemeClr val="bg2">
                  <a:lumMod val="40000"/>
                  <a:lumOff val="60000"/>
                </a:schemeClr>
              </a:gs>
            </a:gsLst>
            <a:lin ang="0" scaled="0"/>
          </a:gradFill>
          <a:ln>
            <a:gradFill>
              <a:gsLst>
                <a:gs pos="42500">
                  <a:schemeClr val="accent1"/>
                </a:gs>
                <a:gs pos="0">
                  <a:schemeClr val="accent1">
                    <a:tint val="66000"/>
                    <a:satMod val="160000"/>
                    <a:alpha val="0"/>
                  </a:schemeClr>
                </a:gs>
                <a:gs pos="100000">
                  <a:schemeClr val="accent1">
                    <a:lumMod val="20000"/>
                    <a:lumOff val="80000"/>
                  </a:schemeClr>
                </a:gs>
              </a:gsLst>
              <a:lin ang="0" scaled="0"/>
            </a:gra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b="1" dirty="0" smtClean="0">
                <a:solidFill>
                  <a:schemeClr val="bg1"/>
                </a:solidFill>
              </a:rPr>
              <a:t>Lync</a:t>
            </a:r>
            <a:endParaRPr lang="en-US" b="1" dirty="0">
              <a:solidFill>
                <a:schemeClr val="bg1"/>
              </a:solidFill>
            </a:endParaRPr>
          </a:p>
        </p:txBody>
      </p:sp>
      <p:sp>
        <p:nvSpPr>
          <p:cNvPr id="80" name="TextBox 79"/>
          <p:cNvSpPr txBox="1"/>
          <p:nvPr/>
        </p:nvSpPr>
        <p:spPr>
          <a:xfrm>
            <a:off x="3362429" y="3810225"/>
            <a:ext cx="1185819" cy="215444"/>
          </a:xfrm>
          <a:prstGeom prst="rect">
            <a:avLst/>
          </a:prstGeom>
          <a:noFill/>
        </p:spPr>
        <p:txBody>
          <a:bodyPr wrap="square" lIns="0" tIns="0" rIns="0" bIns="0" rtlCol="0">
            <a:spAutoFit/>
          </a:bodyPr>
          <a:lstStyle/>
          <a:p>
            <a:pPr algn="ctr"/>
            <a:r>
              <a:rPr lang="en-US" sz="1400" b="1" dirty="0" smtClean="0">
                <a:gradFill>
                  <a:gsLst>
                    <a:gs pos="0">
                      <a:schemeClr val="tx1"/>
                    </a:gs>
                    <a:gs pos="86000">
                      <a:schemeClr val="tx1"/>
                    </a:gs>
                  </a:gsLst>
                  <a:lin ang="5400000" scaled="0"/>
                </a:gradFill>
              </a:rPr>
              <a:t>Media GW</a:t>
            </a:r>
          </a:p>
        </p:txBody>
      </p:sp>
      <p:pic>
        <p:nvPicPr>
          <p:cNvPr id="96"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85827" y="3358727"/>
            <a:ext cx="972255" cy="559220"/>
          </a:xfrm>
          <a:prstGeom prst="rect">
            <a:avLst/>
          </a:prstGeom>
          <a:noFill/>
          <a:ln>
            <a:noFill/>
          </a:ln>
          <a:effectLst>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2" name="Group 21"/>
          <p:cNvGrpSpPr/>
          <p:nvPr/>
        </p:nvGrpSpPr>
        <p:grpSpPr>
          <a:xfrm>
            <a:off x="216799" y="1664254"/>
            <a:ext cx="1078782" cy="951286"/>
            <a:chOff x="1174344" y="1215988"/>
            <a:chExt cx="1438001" cy="951286"/>
          </a:xfrm>
        </p:grpSpPr>
        <p:sp>
          <p:nvSpPr>
            <p:cNvPr id="76" name="TextBox 75"/>
            <p:cNvSpPr txBox="1"/>
            <p:nvPr/>
          </p:nvSpPr>
          <p:spPr>
            <a:xfrm>
              <a:off x="1215444" y="1797942"/>
              <a:ext cx="1203639" cy="369332"/>
            </a:xfrm>
            <a:prstGeom prst="rect">
              <a:avLst/>
            </a:prstGeom>
            <a:noFill/>
          </p:spPr>
          <p:txBody>
            <a:bodyPr wrap="square" lIns="0" tIns="0" rIns="0" bIns="0" rtlCol="0">
              <a:spAutoFit/>
            </a:bodyPr>
            <a:lstStyle/>
            <a:p>
              <a:pPr algn="ctr"/>
              <a:r>
                <a:rPr lang="en-US" sz="1200" b="1" dirty="0" smtClean="0">
                  <a:gradFill>
                    <a:gsLst>
                      <a:gs pos="0">
                        <a:schemeClr val="tx1"/>
                      </a:gs>
                      <a:gs pos="86000">
                        <a:schemeClr val="tx1"/>
                      </a:gs>
                    </a:gsLst>
                    <a:lin ang="5400000" scaled="0"/>
                  </a:gradFill>
                </a:rPr>
                <a:t>Video  Endpoint</a:t>
              </a:r>
            </a:p>
          </p:txBody>
        </p:sp>
        <p:pic>
          <p:nvPicPr>
            <p:cNvPr id="134" name="Picture 2" descr="K:\Images &amp; Videos\Illustrations\Icons\Raster\Small\Laptop_with_camera.png"/>
            <p:cNvPicPr>
              <a:picLocks noChangeAspect="1" noChangeArrowheads="1"/>
            </p:cNvPicPr>
            <p:nvPr/>
          </p:nvPicPr>
          <p:blipFill>
            <a:blip r:embed="rId6" cstate="print"/>
            <a:stretch>
              <a:fillRect/>
            </a:stretch>
          </p:blipFill>
          <p:spPr bwMode="auto">
            <a:xfrm>
              <a:off x="1507831" y="1215988"/>
              <a:ext cx="667681" cy="465325"/>
            </a:xfrm>
            <a:prstGeom prst="rect">
              <a:avLst/>
            </a:prstGeom>
            <a:noFill/>
            <a:ln>
              <a:noFill/>
            </a:ln>
          </p:spPr>
          <p:style>
            <a:lnRef idx="1">
              <a:schemeClr val="accent1"/>
            </a:lnRef>
            <a:fillRef idx="2">
              <a:schemeClr val="accent1"/>
            </a:fillRef>
            <a:effectRef idx="1">
              <a:schemeClr val="accent1"/>
            </a:effectRef>
            <a:fontRef idx="minor">
              <a:schemeClr val="dk1"/>
            </a:fontRef>
          </p:style>
        </p:pic>
        <p:sp>
          <p:nvSpPr>
            <p:cNvPr id="135" name="TextBox 134"/>
            <p:cNvSpPr txBox="1"/>
            <p:nvPr/>
          </p:nvSpPr>
          <p:spPr>
            <a:xfrm>
              <a:off x="1174344" y="1617391"/>
              <a:ext cx="1438001" cy="276999"/>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endParaRPr lang="en-US" sz="1200" dirty="0" smtClean="0">
                <a:solidFill>
                  <a:schemeClr val="tx1"/>
                </a:solidFill>
                <a:latin typeface="+mn-lt"/>
              </a:endParaRPr>
            </a:p>
          </p:txBody>
        </p:sp>
      </p:grpSp>
      <p:pic>
        <p:nvPicPr>
          <p:cNvPr id="142" name="Picture 2" descr="K:\Images &amp; Videos\Illustrations\Icons\Raster\Small\Laptop_with_camera.png"/>
          <p:cNvPicPr>
            <a:picLocks noChangeAspect="1" noChangeArrowheads="1"/>
          </p:cNvPicPr>
          <p:nvPr/>
        </p:nvPicPr>
        <p:blipFill>
          <a:blip r:embed="rId7" cstate="print"/>
          <a:stretch>
            <a:fillRect/>
          </a:stretch>
        </p:blipFill>
        <p:spPr bwMode="auto">
          <a:xfrm>
            <a:off x="3758514" y="5017158"/>
            <a:ext cx="393648" cy="418532"/>
          </a:xfrm>
          <a:prstGeom prst="rect">
            <a:avLst/>
          </a:prstGeom>
          <a:noFill/>
        </p:spPr>
      </p:pic>
      <p:sp>
        <p:nvSpPr>
          <p:cNvPr id="143" name="TextBox 142"/>
          <p:cNvSpPr txBox="1"/>
          <p:nvPr/>
        </p:nvSpPr>
        <p:spPr>
          <a:xfrm>
            <a:off x="3554837" y="5419181"/>
            <a:ext cx="902964" cy="430887"/>
          </a:xfrm>
          <a:prstGeom prst="rect">
            <a:avLst/>
          </a:prstGeom>
          <a:noFill/>
        </p:spPr>
        <p:txBody>
          <a:bodyPr wrap="square" lIns="0" tIns="0" rIns="0" bIns="0" rtlCol="0">
            <a:spAutoFit/>
          </a:bodyPr>
          <a:lstStyle/>
          <a:p>
            <a:pPr algn="ctr"/>
            <a:r>
              <a:rPr lang="en-US" sz="1400" b="1" dirty="0" smtClean="0">
                <a:gradFill>
                  <a:gsLst>
                    <a:gs pos="0">
                      <a:schemeClr val="tx1"/>
                    </a:gs>
                    <a:gs pos="86000">
                      <a:schemeClr val="tx1"/>
                    </a:gs>
                  </a:gsLst>
                  <a:lin ang="5400000" scaled="0"/>
                </a:gradFill>
              </a:rPr>
              <a:t>Signaling Server</a:t>
            </a:r>
          </a:p>
        </p:txBody>
      </p:sp>
      <p:cxnSp>
        <p:nvCxnSpPr>
          <p:cNvPr id="144" name="Elbow Connector 143"/>
          <p:cNvCxnSpPr>
            <a:stCxn id="121" idx="3"/>
            <a:endCxn id="142" idx="3"/>
          </p:cNvCxnSpPr>
          <p:nvPr/>
        </p:nvCxnSpPr>
        <p:spPr>
          <a:xfrm rot="10800000" flipV="1">
            <a:off x="4152163" y="2915820"/>
            <a:ext cx="2451755" cy="2310604"/>
          </a:xfrm>
          <a:prstGeom prst="bentConnector3">
            <a:avLst>
              <a:gd name="adj1" fmla="val 11483"/>
            </a:avLst>
          </a:prstGeom>
          <a:ln>
            <a:tailEnd type="arrow"/>
          </a:ln>
        </p:spPr>
        <p:style>
          <a:lnRef idx="2">
            <a:schemeClr val="accent1"/>
          </a:lnRef>
          <a:fillRef idx="0">
            <a:schemeClr val="accent1"/>
          </a:fillRef>
          <a:effectRef idx="1">
            <a:schemeClr val="accent1"/>
          </a:effectRef>
          <a:fontRef idx="minor">
            <a:schemeClr val="tx1"/>
          </a:fontRef>
        </p:style>
      </p:cxnSp>
      <p:sp>
        <p:nvSpPr>
          <p:cNvPr id="145" name="TextBox 144"/>
          <p:cNvSpPr txBox="1"/>
          <p:nvPr/>
        </p:nvSpPr>
        <p:spPr>
          <a:xfrm>
            <a:off x="5745217" y="5419180"/>
            <a:ext cx="1196596" cy="369332"/>
          </a:xfrm>
          <a:prstGeom prst="rect">
            <a:avLst/>
          </a:prstGeom>
          <a:noFill/>
        </p:spPr>
        <p:txBody>
          <a:bodyPr wrap="square" lIns="0" tIns="0" rIns="0" bIns="0" rtlCol="0">
            <a:spAutoFit/>
          </a:bodyPr>
          <a:lstStyle/>
          <a:p>
            <a:pPr algn="ctr"/>
            <a:r>
              <a:rPr lang="en-US" sz="1200" b="1" dirty="0" smtClean="0"/>
              <a:t>Registration, call routing, presence   </a:t>
            </a:r>
            <a:endParaRPr lang="en-US" sz="3200" b="1" dirty="0" smtClean="0"/>
          </a:p>
        </p:txBody>
      </p:sp>
      <p:cxnSp>
        <p:nvCxnSpPr>
          <p:cNvPr id="52" name="Elbow Connector 51"/>
          <p:cNvCxnSpPr>
            <a:endCxn id="72" idx="1"/>
          </p:cNvCxnSpPr>
          <p:nvPr/>
        </p:nvCxnSpPr>
        <p:spPr>
          <a:xfrm rot="16200000" flipH="1">
            <a:off x="5667963" y="2347707"/>
            <a:ext cx="2684907" cy="1124834"/>
          </a:xfrm>
          <a:prstGeom prst="bentConnector4">
            <a:avLst>
              <a:gd name="adj1" fmla="val 377"/>
              <a:gd name="adj2" fmla="val 115246"/>
            </a:avLst>
          </a:prstGeom>
          <a:ln>
            <a:tailEnd type="arrow"/>
          </a:ln>
        </p:spPr>
        <p:style>
          <a:lnRef idx="2">
            <a:schemeClr val="accent4"/>
          </a:lnRef>
          <a:fillRef idx="0">
            <a:schemeClr val="accent4"/>
          </a:fillRef>
          <a:effectRef idx="1">
            <a:schemeClr val="accent4"/>
          </a:effectRef>
          <a:fontRef idx="minor">
            <a:schemeClr val="tx1"/>
          </a:fontRef>
        </p:style>
      </p:cxnSp>
      <p:cxnSp>
        <p:nvCxnSpPr>
          <p:cNvPr id="57" name="Elbow Connector 56"/>
          <p:cNvCxnSpPr/>
          <p:nvPr/>
        </p:nvCxnSpPr>
        <p:spPr>
          <a:xfrm>
            <a:off x="1590435" y="3917948"/>
            <a:ext cx="2168079" cy="1308477"/>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grpSp>
        <p:nvGrpSpPr>
          <p:cNvPr id="25" name="Group 24"/>
          <p:cNvGrpSpPr/>
          <p:nvPr/>
        </p:nvGrpSpPr>
        <p:grpSpPr>
          <a:xfrm>
            <a:off x="6575242" y="3487998"/>
            <a:ext cx="1026095" cy="1529160"/>
            <a:chOff x="8764705" y="3257442"/>
            <a:chExt cx="1367771" cy="1529160"/>
          </a:xfrm>
        </p:grpSpPr>
        <p:sp>
          <p:nvSpPr>
            <p:cNvPr id="72" name="Rectangle 71"/>
            <p:cNvSpPr/>
            <p:nvPr/>
          </p:nvSpPr>
          <p:spPr bwMode="auto">
            <a:xfrm rot="10800000">
              <a:off x="8803159" y="3257442"/>
              <a:ext cx="1291322" cy="1529160"/>
            </a:xfrm>
            <a:prstGeom prst="rect">
              <a:avLst/>
            </a:prstGeom>
            <a:gradFill>
              <a:gsLst>
                <a:gs pos="0">
                  <a:schemeClr val="accent1">
                    <a:alpha val="0"/>
                  </a:schemeClr>
                </a:gs>
                <a:gs pos="100000">
                  <a:schemeClr val="accent1"/>
                </a:gs>
              </a:gsLs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24" name="Group 23"/>
            <p:cNvGrpSpPr/>
            <p:nvPr/>
          </p:nvGrpSpPr>
          <p:grpSpPr>
            <a:xfrm>
              <a:off x="8764705" y="3523673"/>
              <a:ext cx="1367771" cy="1214896"/>
              <a:chOff x="8764705" y="3523673"/>
              <a:chExt cx="1367771" cy="1214896"/>
            </a:xfrm>
          </p:grpSpPr>
          <p:pic>
            <p:nvPicPr>
              <p:cNvPr id="74" name="Picture 115" descr="SQL sm"/>
              <p:cNvPicPr>
                <a:picLocks noChangeAspect="1" noChangeArrowheads="1"/>
              </p:cNvPicPr>
              <p:nvPr/>
            </p:nvPicPr>
            <p:blipFill>
              <a:blip r:embed="rId3"/>
              <a:srcRect/>
              <a:stretch>
                <a:fillRect/>
              </a:stretch>
            </p:blipFill>
            <p:spPr bwMode="auto">
              <a:xfrm>
                <a:off x="9202684" y="3523673"/>
                <a:ext cx="594809" cy="879717"/>
              </a:xfrm>
              <a:prstGeom prst="rect">
                <a:avLst/>
              </a:prstGeom>
              <a:noFill/>
              <a:ln w="9525">
                <a:noFill/>
                <a:miter lim="800000"/>
                <a:headEnd/>
                <a:tailEnd/>
              </a:ln>
            </p:spPr>
          </p:pic>
          <p:pic>
            <p:nvPicPr>
              <p:cNvPr id="73" name="Picture 72" descr="Digital Camera.png"/>
              <p:cNvPicPr>
                <a:picLocks noChangeAspect="1"/>
              </p:cNvPicPr>
              <p:nvPr/>
            </p:nvPicPr>
            <p:blipFill>
              <a:blip r:embed="rId8" cstate="print"/>
              <a:stretch>
                <a:fillRect/>
              </a:stretch>
            </p:blipFill>
            <p:spPr>
              <a:xfrm>
                <a:off x="9363116" y="3978824"/>
                <a:ext cx="580346" cy="580346"/>
              </a:xfrm>
              <a:prstGeom prst="rect">
                <a:avLst/>
              </a:prstGeom>
            </p:spPr>
          </p:pic>
          <p:sp>
            <p:nvSpPr>
              <p:cNvPr id="78" name="TextBox 77"/>
              <p:cNvSpPr txBox="1"/>
              <p:nvPr/>
            </p:nvSpPr>
            <p:spPr>
              <a:xfrm>
                <a:off x="8764705" y="4523125"/>
                <a:ext cx="1367771" cy="215444"/>
              </a:xfrm>
              <a:prstGeom prst="rect">
                <a:avLst/>
              </a:prstGeom>
              <a:noFill/>
            </p:spPr>
            <p:txBody>
              <a:bodyPr wrap="square" lIns="0" tIns="0" rIns="0" bIns="0" rtlCol="0">
                <a:spAutoFit/>
              </a:bodyPr>
              <a:lstStyle/>
              <a:p>
                <a:pPr algn="ctr"/>
                <a:r>
                  <a:rPr lang="en-US" sz="1400" b="1" dirty="0" smtClean="0">
                    <a:gradFill>
                      <a:gsLst>
                        <a:gs pos="0">
                          <a:schemeClr val="tx1"/>
                        </a:gs>
                        <a:gs pos="86000">
                          <a:schemeClr val="tx1"/>
                        </a:gs>
                      </a:gsLst>
                      <a:lin ang="5400000" scaled="0"/>
                    </a:gradFill>
                  </a:rPr>
                  <a:t>Lync AVMCU</a:t>
                </a:r>
              </a:p>
            </p:txBody>
          </p:sp>
        </p:grpSp>
      </p:grpSp>
      <p:cxnSp>
        <p:nvCxnSpPr>
          <p:cNvPr id="97" name="Elbow Connector 96"/>
          <p:cNvCxnSpPr>
            <a:stCxn id="72" idx="3"/>
            <a:endCxn id="96" idx="3"/>
          </p:cNvCxnSpPr>
          <p:nvPr/>
        </p:nvCxnSpPr>
        <p:spPr>
          <a:xfrm rot="10800000">
            <a:off x="4458082" y="3638339"/>
            <a:ext cx="2146007" cy="614241"/>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sp>
        <p:nvSpPr>
          <p:cNvPr id="118" name="TextBox 117"/>
          <p:cNvSpPr txBox="1"/>
          <p:nvPr/>
        </p:nvSpPr>
        <p:spPr>
          <a:xfrm>
            <a:off x="2139183" y="5342441"/>
            <a:ext cx="1196596" cy="369332"/>
          </a:xfrm>
          <a:prstGeom prst="rect">
            <a:avLst/>
          </a:prstGeom>
          <a:noFill/>
        </p:spPr>
        <p:txBody>
          <a:bodyPr wrap="square" lIns="0" tIns="0" rIns="0" bIns="0" rtlCol="0">
            <a:spAutoFit/>
          </a:bodyPr>
          <a:lstStyle/>
          <a:p>
            <a:pPr algn="ctr"/>
            <a:r>
              <a:rPr lang="en-US" sz="1200" b="1" dirty="0" smtClean="0"/>
              <a:t>Registration, call routing, presence   </a:t>
            </a:r>
            <a:endParaRPr lang="en-US" sz="3200" b="1" dirty="0" smtClean="0"/>
          </a:p>
        </p:txBody>
      </p:sp>
      <p:cxnSp>
        <p:nvCxnSpPr>
          <p:cNvPr id="128" name="Elbow Connector 127"/>
          <p:cNvCxnSpPr>
            <a:endCxn id="80" idx="2"/>
          </p:cNvCxnSpPr>
          <p:nvPr/>
        </p:nvCxnSpPr>
        <p:spPr>
          <a:xfrm rot="5400000" flipH="1" flipV="1">
            <a:off x="3537471" y="4443537"/>
            <a:ext cx="835734" cy="1"/>
          </a:xfrm>
          <a:prstGeom prst="bentConnector3">
            <a:avLst>
              <a:gd name="adj1" fmla="val 50000"/>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47" name="Straight Connector 146"/>
          <p:cNvCxnSpPr/>
          <p:nvPr/>
        </p:nvCxnSpPr>
        <p:spPr>
          <a:xfrm>
            <a:off x="2101943" y="6486455"/>
            <a:ext cx="451482" cy="0"/>
          </a:xfrm>
          <a:prstGeom prst="line">
            <a:avLst/>
          </a:prstGeom>
        </p:spPr>
        <p:style>
          <a:lnRef idx="2">
            <a:schemeClr val="accent1"/>
          </a:lnRef>
          <a:fillRef idx="0">
            <a:schemeClr val="accent1"/>
          </a:fillRef>
          <a:effectRef idx="1">
            <a:schemeClr val="accent1"/>
          </a:effectRef>
          <a:fontRef idx="minor">
            <a:schemeClr val="tx1"/>
          </a:fontRef>
        </p:style>
      </p:cxnSp>
      <p:sp>
        <p:nvSpPr>
          <p:cNvPr id="149" name="TextBox 148"/>
          <p:cNvSpPr txBox="1"/>
          <p:nvPr/>
        </p:nvSpPr>
        <p:spPr>
          <a:xfrm>
            <a:off x="2737481" y="6363345"/>
            <a:ext cx="1140422" cy="246221"/>
          </a:xfrm>
          <a:prstGeom prst="rect">
            <a:avLst/>
          </a:prstGeom>
          <a:noFill/>
        </p:spPr>
        <p:txBody>
          <a:bodyPr wrap="square" lIns="0" tIns="0" rIns="0" bIns="0" rtlCol="0">
            <a:spAutoFit/>
          </a:bodyPr>
          <a:lstStyle/>
          <a:p>
            <a:r>
              <a:rPr lang="en-US" sz="1600" b="1" dirty="0" smtClean="0">
                <a:gradFill>
                  <a:gsLst>
                    <a:gs pos="0">
                      <a:schemeClr val="tx1"/>
                    </a:gs>
                    <a:gs pos="86000">
                      <a:schemeClr val="tx1"/>
                    </a:gs>
                  </a:gsLst>
                  <a:lin ang="5400000" scaled="0"/>
                </a:gradFill>
              </a:rPr>
              <a:t>Registration</a:t>
            </a:r>
          </a:p>
        </p:txBody>
      </p:sp>
      <p:sp>
        <p:nvSpPr>
          <p:cNvPr id="150" name="TextBox 149"/>
          <p:cNvSpPr txBox="1"/>
          <p:nvPr/>
        </p:nvSpPr>
        <p:spPr>
          <a:xfrm>
            <a:off x="7841655" y="3998442"/>
            <a:ext cx="937917" cy="184666"/>
          </a:xfrm>
          <a:prstGeom prst="rect">
            <a:avLst/>
          </a:prstGeom>
          <a:noFill/>
        </p:spPr>
        <p:txBody>
          <a:bodyPr wrap="square" lIns="0" tIns="0" rIns="0" bIns="0" rtlCol="0">
            <a:spAutoFit/>
          </a:bodyPr>
          <a:lstStyle/>
          <a:p>
            <a:r>
              <a:rPr lang="en-US" sz="1200" b="1" dirty="0" err="1" smtClean="0"/>
              <a:t>RTVideo</a:t>
            </a:r>
            <a:endParaRPr lang="en-US" sz="3200" b="1" dirty="0" smtClean="0"/>
          </a:p>
        </p:txBody>
      </p:sp>
      <p:sp>
        <p:nvSpPr>
          <p:cNvPr id="151" name="TextBox 150"/>
          <p:cNvSpPr txBox="1"/>
          <p:nvPr/>
        </p:nvSpPr>
        <p:spPr>
          <a:xfrm>
            <a:off x="7130135" y="1936165"/>
            <a:ext cx="442699" cy="369332"/>
          </a:xfrm>
          <a:prstGeom prst="rect">
            <a:avLst/>
          </a:prstGeom>
          <a:noFill/>
        </p:spPr>
        <p:txBody>
          <a:bodyPr wrap="square" lIns="0" tIns="0" rIns="0" bIns="0" rtlCol="0">
            <a:spAutoFit/>
          </a:bodyPr>
          <a:lstStyle/>
          <a:p>
            <a:pPr algn="ctr"/>
            <a:r>
              <a:rPr lang="en-US" sz="1200" b="1" dirty="0" smtClean="0"/>
              <a:t>SIP/TLS</a:t>
            </a:r>
            <a:endParaRPr lang="en-US" sz="3200" b="1" dirty="0" smtClean="0"/>
          </a:p>
        </p:txBody>
      </p:sp>
      <p:cxnSp>
        <p:nvCxnSpPr>
          <p:cNvPr id="14" name="Straight Arrow Connector 13"/>
          <p:cNvCxnSpPr/>
          <p:nvPr/>
        </p:nvCxnSpPr>
        <p:spPr>
          <a:xfrm>
            <a:off x="1590435" y="3810225"/>
            <a:ext cx="1921633"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8" name="Straight Arrow Connector 17"/>
          <p:cNvCxnSpPr/>
          <p:nvPr/>
        </p:nvCxnSpPr>
        <p:spPr>
          <a:xfrm>
            <a:off x="1601155" y="3685967"/>
            <a:ext cx="1895392" cy="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pic>
        <p:nvPicPr>
          <p:cNvPr id="69" name="Picture 3" descr="\\172.16.91.101\public\Catalog\imagery\SCOPIA_ELITE\images\3U MEtal Black_PNG.png"/>
          <p:cNvPicPr>
            <a:picLocks noChangeAspect="1" noChangeArrowheads="1"/>
          </p:cNvPicPr>
          <p:nvPr/>
        </p:nvPicPr>
        <p:blipFill>
          <a:blip r:embed="rId9" cstate="print"/>
          <a:srcRect/>
          <a:stretch>
            <a:fillRect/>
          </a:stretch>
        </p:blipFill>
        <p:spPr bwMode="auto">
          <a:xfrm>
            <a:off x="453464" y="3587385"/>
            <a:ext cx="1034328" cy="511008"/>
          </a:xfrm>
          <a:prstGeom prst="rect">
            <a:avLst/>
          </a:prstGeom>
          <a:noFill/>
        </p:spPr>
      </p:pic>
      <p:sp>
        <p:nvSpPr>
          <p:cNvPr id="70" name="TextBox 69"/>
          <p:cNvSpPr txBox="1"/>
          <p:nvPr/>
        </p:nvSpPr>
        <p:spPr>
          <a:xfrm>
            <a:off x="263754" y="4101999"/>
            <a:ext cx="1492392" cy="338554"/>
          </a:xfrm>
          <a:prstGeom prst="rect">
            <a:avLst/>
          </a:prstGeom>
          <a:noFill/>
        </p:spPr>
        <p:txBody>
          <a:bodyPr wrap="square" rtlCol="0">
            <a:spAutoFit/>
          </a:bodyPr>
          <a:lstStyle/>
          <a:p>
            <a:pPr algn="ctr"/>
            <a:r>
              <a:rPr lang="en-US" sz="1600" b="1" dirty="0" smtClean="0">
                <a:latin typeface="Arial" pitchFamily="34" charset="0"/>
                <a:cs typeface="Arial" pitchFamily="34" charset="0"/>
              </a:rPr>
              <a:t>HW MCU</a:t>
            </a:r>
            <a:endParaRPr lang="en-US" sz="1600" b="1" dirty="0">
              <a:latin typeface="Arial" pitchFamily="34" charset="0"/>
              <a:cs typeface="Arial" pitchFamily="34" charset="0"/>
            </a:endParaRPr>
          </a:p>
        </p:txBody>
      </p:sp>
      <p:sp>
        <p:nvSpPr>
          <p:cNvPr id="83" name="Freeform 82"/>
          <p:cNvSpPr/>
          <p:nvPr/>
        </p:nvSpPr>
        <p:spPr>
          <a:xfrm>
            <a:off x="1271278" y="2129580"/>
            <a:ext cx="467674" cy="1495495"/>
          </a:xfrm>
          <a:custGeom>
            <a:avLst/>
            <a:gdLst>
              <a:gd name="connsiteX0" fmla="*/ 1790700 w 1790700"/>
              <a:gd name="connsiteY0" fmla="*/ 0 h 952500"/>
              <a:gd name="connsiteX1" fmla="*/ 444500 w 1790700"/>
              <a:gd name="connsiteY1" fmla="*/ 520700 h 952500"/>
              <a:gd name="connsiteX2" fmla="*/ 0 w 1790700"/>
              <a:gd name="connsiteY2" fmla="*/ 952500 h 952500"/>
            </a:gdLst>
            <a:ahLst/>
            <a:cxnLst>
              <a:cxn ang="0">
                <a:pos x="connsiteX0" y="connsiteY0"/>
              </a:cxn>
              <a:cxn ang="0">
                <a:pos x="connsiteX1" y="connsiteY1"/>
              </a:cxn>
              <a:cxn ang="0">
                <a:pos x="connsiteX2" y="connsiteY2"/>
              </a:cxn>
            </a:cxnLst>
            <a:rect l="l" t="t" r="r" b="b"/>
            <a:pathLst>
              <a:path w="1790700" h="952500">
                <a:moveTo>
                  <a:pt x="1790700" y="0"/>
                </a:moveTo>
                <a:cubicBezTo>
                  <a:pt x="1266825" y="180975"/>
                  <a:pt x="742950" y="361950"/>
                  <a:pt x="444500" y="520700"/>
                </a:cubicBezTo>
                <a:cubicBezTo>
                  <a:pt x="146050" y="679450"/>
                  <a:pt x="73025" y="815975"/>
                  <a:pt x="0" y="952500"/>
                </a:cubicBezTo>
              </a:path>
            </a:pathLst>
          </a:custGeom>
          <a:ln>
            <a:headEnd type="triangle" w="med" len="med"/>
            <a:tailEnd type="triangle" w="med" len="med"/>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grpSp>
        <p:nvGrpSpPr>
          <p:cNvPr id="77" name="Group 76"/>
          <p:cNvGrpSpPr/>
          <p:nvPr/>
        </p:nvGrpSpPr>
        <p:grpSpPr>
          <a:xfrm>
            <a:off x="1256637" y="1657000"/>
            <a:ext cx="1078782" cy="951286"/>
            <a:chOff x="1174344" y="1215988"/>
            <a:chExt cx="1438001" cy="951286"/>
          </a:xfrm>
        </p:grpSpPr>
        <p:sp>
          <p:nvSpPr>
            <p:cNvPr id="79" name="TextBox 78"/>
            <p:cNvSpPr txBox="1"/>
            <p:nvPr/>
          </p:nvSpPr>
          <p:spPr>
            <a:xfrm>
              <a:off x="1215444" y="1797942"/>
              <a:ext cx="1203639" cy="369332"/>
            </a:xfrm>
            <a:prstGeom prst="rect">
              <a:avLst/>
            </a:prstGeom>
            <a:noFill/>
          </p:spPr>
          <p:txBody>
            <a:bodyPr wrap="square" lIns="0" tIns="0" rIns="0" bIns="0" rtlCol="0">
              <a:spAutoFit/>
            </a:bodyPr>
            <a:lstStyle/>
            <a:p>
              <a:pPr algn="ctr"/>
              <a:r>
                <a:rPr lang="en-US" sz="1200" b="1" dirty="0" smtClean="0">
                  <a:gradFill>
                    <a:gsLst>
                      <a:gs pos="0">
                        <a:schemeClr val="tx1"/>
                      </a:gs>
                      <a:gs pos="86000">
                        <a:schemeClr val="tx1"/>
                      </a:gs>
                    </a:gsLst>
                    <a:lin ang="5400000" scaled="0"/>
                  </a:gradFill>
                </a:rPr>
                <a:t>Video  Endpoint</a:t>
              </a:r>
            </a:p>
          </p:txBody>
        </p:sp>
        <p:pic>
          <p:nvPicPr>
            <p:cNvPr id="81" name="Picture 2" descr="K:\Images &amp; Videos\Illustrations\Icons\Raster\Small\Laptop_with_camera.png"/>
            <p:cNvPicPr>
              <a:picLocks noChangeAspect="1" noChangeArrowheads="1"/>
            </p:cNvPicPr>
            <p:nvPr/>
          </p:nvPicPr>
          <p:blipFill>
            <a:blip r:embed="rId6" cstate="print"/>
            <a:stretch>
              <a:fillRect/>
            </a:stretch>
          </p:blipFill>
          <p:spPr bwMode="auto">
            <a:xfrm>
              <a:off x="1507831" y="1215988"/>
              <a:ext cx="667681" cy="465325"/>
            </a:xfrm>
            <a:prstGeom prst="rect">
              <a:avLst/>
            </a:prstGeom>
            <a:noFill/>
            <a:ln>
              <a:noFill/>
            </a:ln>
          </p:spPr>
          <p:style>
            <a:lnRef idx="1">
              <a:schemeClr val="accent1"/>
            </a:lnRef>
            <a:fillRef idx="2">
              <a:schemeClr val="accent1"/>
            </a:fillRef>
            <a:effectRef idx="1">
              <a:schemeClr val="accent1"/>
            </a:effectRef>
            <a:fontRef idx="minor">
              <a:schemeClr val="dk1"/>
            </a:fontRef>
          </p:style>
        </p:pic>
        <p:sp>
          <p:nvSpPr>
            <p:cNvPr id="82" name="TextBox 81"/>
            <p:cNvSpPr txBox="1"/>
            <p:nvPr/>
          </p:nvSpPr>
          <p:spPr>
            <a:xfrm>
              <a:off x="1174344" y="1617391"/>
              <a:ext cx="1438001" cy="276999"/>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endParaRPr lang="en-US" sz="1200" dirty="0" smtClean="0">
                <a:solidFill>
                  <a:schemeClr val="tx1"/>
                </a:solidFill>
                <a:latin typeface="+mn-lt"/>
              </a:endParaRPr>
            </a:p>
          </p:txBody>
        </p:sp>
      </p:grpSp>
      <p:cxnSp>
        <p:nvCxnSpPr>
          <p:cNvPr id="90" name="Elbow Connector 89"/>
          <p:cNvCxnSpPr/>
          <p:nvPr/>
        </p:nvCxnSpPr>
        <p:spPr>
          <a:xfrm rot="10800000" flipV="1">
            <a:off x="4458082" y="2305660"/>
            <a:ext cx="1326611" cy="1155994"/>
          </a:xfrm>
          <a:prstGeom prst="bentConnector3">
            <a:avLst>
              <a:gd name="adj1" fmla="val -1709"/>
            </a:avLst>
          </a:prstGeom>
          <a:ln>
            <a:tailEnd type="arrow"/>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10668834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9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Video Endpoint Call Polycom &amp; Tandberg</a:t>
            </a:r>
            <a:br>
              <a:rPr lang="en-US" dirty="0"/>
            </a:b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ectangle 2"/>
          <p:cNvSpPr txBox="1">
            <a:spLocks noChangeArrowheads="1"/>
          </p:cNvSpPr>
          <p:nvPr/>
        </p:nvSpPr>
        <p:spPr>
          <a:xfrm>
            <a:off x="147091" y="1891294"/>
            <a:ext cx="8150225" cy="399521"/>
          </a:xfrm>
          <a:prstGeom prst="rect">
            <a:avLst/>
          </a:prstGeom>
        </p:spPr>
        <p:txBody>
          <a:bodyPr vert="horz" lIns="91440" tIns="45720" rIns="91440" bIns="45720" rtlCol="0" anchor="ctr">
            <a:normAutofit fontScale="70000" lnSpcReduction="20000"/>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endParaRPr lang="en-US" dirty="0" smtClean="0"/>
          </a:p>
        </p:txBody>
      </p:sp>
      <p:sp>
        <p:nvSpPr>
          <p:cNvPr id="6" name="Rectangle 5"/>
          <p:cNvSpPr/>
          <p:nvPr/>
        </p:nvSpPr>
        <p:spPr>
          <a:xfrm>
            <a:off x="147091" y="2290815"/>
            <a:ext cx="2141868" cy="2031325"/>
          </a:xfrm>
          <a:prstGeom prst="rect">
            <a:avLst/>
          </a:prstGeom>
        </p:spPr>
        <p:txBody>
          <a:bodyPr wrap="none">
            <a:spAutoFit/>
          </a:bodyPr>
          <a:lstStyle/>
          <a:p>
            <a:r>
              <a:rPr lang="en-US" altLang="ko-KR" sz="1400" b="1" dirty="0" smtClean="0">
                <a:solidFill>
                  <a:srgbClr val="000000"/>
                </a:solidFill>
                <a:latin typeface="Arial"/>
              </a:rPr>
              <a:t>Required Components</a:t>
            </a:r>
          </a:p>
          <a:p>
            <a:endParaRPr lang="en-US" sz="1400" dirty="0" smtClean="0">
              <a:solidFill>
                <a:srgbClr val="000000"/>
              </a:solidFill>
              <a:latin typeface="Arial"/>
            </a:endParaRPr>
          </a:p>
          <a:p>
            <a:r>
              <a:rPr lang="en-US" sz="1400" dirty="0" smtClean="0">
                <a:solidFill>
                  <a:srgbClr val="000000"/>
                </a:solidFill>
                <a:latin typeface="Arial"/>
              </a:rPr>
              <a:t>Polycom</a:t>
            </a:r>
          </a:p>
          <a:p>
            <a:pPr marL="285750" indent="-285750">
              <a:buFont typeface="Arial" pitchFamily="34" charset="0"/>
              <a:buChar char="•"/>
            </a:pPr>
            <a:r>
              <a:rPr lang="en-US" sz="1400" dirty="0" smtClean="0">
                <a:solidFill>
                  <a:srgbClr val="000000"/>
                </a:solidFill>
                <a:latin typeface="Arial"/>
              </a:rPr>
              <a:t>HDX</a:t>
            </a:r>
          </a:p>
          <a:p>
            <a:pPr marL="285750" indent="-285750">
              <a:buFont typeface="Arial" pitchFamily="34" charset="0"/>
              <a:buChar char="•"/>
            </a:pPr>
            <a:endParaRPr lang="en-US" sz="1400" dirty="0">
              <a:solidFill>
                <a:srgbClr val="000000"/>
              </a:solidFill>
              <a:latin typeface="Arial"/>
            </a:endParaRPr>
          </a:p>
          <a:p>
            <a:r>
              <a:rPr lang="en-US" sz="1400" dirty="0" smtClean="0">
                <a:solidFill>
                  <a:srgbClr val="000000"/>
                </a:solidFill>
                <a:latin typeface="Arial"/>
              </a:rPr>
              <a:t>Tandberg</a:t>
            </a:r>
          </a:p>
          <a:p>
            <a:pPr marL="285750" indent="-285750">
              <a:buFont typeface="Arial" pitchFamily="34" charset="0"/>
              <a:buChar char="•"/>
            </a:pPr>
            <a:r>
              <a:rPr lang="en-US" sz="1400" dirty="0" smtClean="0">
                <a:solidFill>
                  <a:srgbClr val="000000"/>
                </a:solidFill>
                <a:latin typeface="Arial"/>
              </a:rPr>
              <a:t>Endpoint</a:t>
            </a:r>
          </a:p>
          <a:p>
            <a:pPr marL="285750" indent="-285750">
              <a:buFont typeface="Arial" pitchFamily="34" charset="0"/>
              <a:buChar char="•"/>
            </a:pPr>
            <a:r>
              <a:rPr lang="en-US" sz="1400" dirty="0" smtClean="0">
                <a:solidFill>
                  <a:srgbClr val="000000"/>
                </a:solidFill>
                <a:latin typeface="Arial"/>
              </a:rPr>
              <a:t>VCS</a:t>
            </a:r>
          </a:p>
          <a:p>
            <a:pPr marL="285750" indent="-285750">
              <a:buFont typeface="Arial" pitchFamily="34" charset="0"/>
              <a:buChar char="•"/>
            </a:pPr>
            <a:r>
              <a:rPr lang="en-US" sz="1400" dirty="0" smtClean="0">
                <a:solidFill>
                  <a:srgbClr val="000000"/>
                </a:solidFill>
                <a:latin typeface="Arial"/>
              </a:rPr>
              <a:t>AMG (RTV Support)</a:t>
            </a:r>
            <a:endParaRPr lang="en-US" sz="1400" dirty="0"/>
          </a:p>
        </p:txBody>
      </p:sp>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3728" y="1891294"/>
            <a:ext cx="6837330" cy="4202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12836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1608" y="1763380"/>
            <a:ext cx="6994362" cy="1523494"/>
          </a:xfrm>
        </p:spPr>
        <p:txBody>
          <a:bodyPr/>
          <a:lstStyle/>
          <a:p>
            <a:r>
              <a:rPr lang="en-US" dirty="0" smtClean="0"/>
              <a:t>Polycom: Point-to-Point and MCU based interoperability with Lync</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92594011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IP-PABX </a:t>
            </a:r>
            <a:r>
              <a:rPr lang="en-US" dirty="0"/>
              <a:t>interoperability</a:t>
            </a:r>
            <a:br>
              <a:rPr lang="en-US" dirty="0"/>
            </a:br>
            <a:endParaRPr lang="en-US" dirty="0"/>
          </a:p>
        </p:txBody>
      </p:sp>
      <p:sp>
        <p:nvSpPr>
          <p:cNvPr id="6" name="Text Placeholder 5"/>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6766475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itle 1"/>
          <p:cNvSpPr txBox="1">
            <a:spLocks/>
          </p:cNvSpPr>
          <p:nvPr/>
        </p:nvSpPr>
        <p:spPr>
          <a:xfrm>
            <a:off x="152400" y="76200"/>
            <a:ext cx="8839200" cy="914400"/>
          </a:xfrm>
          <a:prstGeom prst="rect">
            <a:avLst/>
          </a:prstGeom>
        </p:spPr>
        <p:txBody>
          <a:bodyPr/>
          <a:lstStyle/>
          <a:p>
            <a:pPr fontAlgn="base">
              <a:spcBef>
                <a:spcPct val="0"/>
              </a:spcBef>
              <a:spcAft>
                <a:spcPct val="0"/>
              </a:spcAft>
              <a:defRPr/>
            </a:pPr>
            <a:endParaRPr lang="en-US" sz="2400" i="1" kern="0" dirty="0">
              <a:solidFill>
                <a:srgbClr val="FFC000"/>
              </a:solidFill>
            </a:endParaRPr>
          </a:p>
        </p:txBody>
      </p:sp>
      <p:grpSp>
        <p:nvGrpSpPr>
          <p:cNvPr id="34" name="Group 33"/>
          <p:cNvGrpSpPr/>
          <p:nvPr/>
        </p:nvGrpSpPr>
        <p:grpSpPr>
          <a:xfrm>
            <a:off x="4442804" y="1340880"/>
            <a:ext cx="4191000" cy="2316041"/>
            <a:chOff x="4483380" y="1359923"/>
            <a:chExt cx="4191000" cy="2316041"/>
          </a:xfrm>
        </p:grpSpPr>
        <p:grpSp>
          <p:nvGrpSpPr>
            <p:cNvPr id="7" name="Group 51"/>
            <p:cNvGrpSpPr/>
            <p:nvPr/>
          </p:nvGrpSpPr>
          <p:grpSpPr>
            <a:xfrm>
              <a:off x="4483380" y="1359923"/>
              <a:ext cx="4191000" cy="2316041"/>
              <a:chOff x="2971800" y="4139254"/>
              <a:chExt cx="2733040" cy="1544955"/>
            </a:xfrm>
          </p:grpSpPr>
          <p:sp>
            <p:nvSpPr>
              <p:cNvPr id="2" name="Rounded Rectangle 1"/>
              <p:cNvSpPr/>
              <p:nvPr/>
            </p:nvSpPr>
            <p:spPr bwMode="auto">
              <a:xfrm>
                <a:off x="2971800" y="4139254"/>
                <a:ext cx="2733040" cy="1544955"/>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a:solidFill>
                    <a:srgbClr val="FFFFFF"/>
                  </a:solidFill>
                  <a:effectLst>
                    <a:outerShdw blurRad="38100" dist="38100" dir="2700000" algn="tl">
                      <a:srgbClr val="000000">
                        <a:alpha val="43137"/>
                      </a:srgbClr>
                    </a:outerShdw>
                  </a:effectLst>
                </a:endParaRPr>
              </a:p>
            </p:txBody>
          </p:sp>
          <p:sp>
            <p:nvSpPr>
              <p:cNvPr id="8" name="TextBox 7"/>
              <p:cNvSpPr txBox="1"/>
              <p:nvPr/>
            </p:nvSpPr>
            <p:spPr>
              <a:xfrm>
                <a:off x="3071183" y="5270043"/>
                <a:ext cx="274761" cy="143716"/>
              </a:xfrm>
              <a:prstGeom prst="rect">
                <a:avLst/>
              </a:prstGeom>
              <a:noFill/>
            </p:spPr>
            <p:txBody>
              <a:bodyPr wrap="none" lIns="0" tIns="0" rIns="0" bIns="0" rtlCol="0">
                <a:spAutoFit/>
              </a:bodyPr>
              <a:lstStyle/>
              <a:p>
                <a:r>
                  <a:rPr lang="en-US" sz="1400" dirty="0" smtClean="0">
                    <a:solidFill>
                      <a:srgbClr val="FFFFFF"/>
                    </a:solidFill>
                  </a:rPr>
                  <a:t>Lync </a:t>
                </a:r>
                <a:endParaRPr lang="en-US" sz="1400" dirty="0">
                  <a:solidFill>
                    <a:srgbClr val="FFFFFF"/>
                  </a:solidFill>
                </a:endParaRPr>
              </a:p>
            </p:txBody>
          </p:sp>
          <p:sp>
            <p:nvSpPr>
              <p:cNvPr id="9" name="TextBox 8"/>
              <p:cNvSpPr txBox="1"/>
              <p:nvPr/>
            </p:nvSpPr>
            <p:spPr>
              <a:xfrm>
                <a:off x="5356999" y="5206695"/>
                <a:ext cx="241853" cy="143716"/>
              </a:xfrm>
              <a:prstGeom prst="rect">
                <a:avLst/>
              </a:prstGeom>
              <a:noFill/>
            </p:spPr>
            <p:txBody>
              <a:bodyPr wrap="none" lIns="0" tIns="0" rIns="0" bIns="0" rtlCol="0">
                <a:spAutoFit/>
              </a:bodyPr>
              <a:lstStyle/>
              <a:p>
                <a:r>
                  <a:rPr lang="en-US" sz="1400" dirty="0" smtClean="0">
                    <a:solidFill>
                      <a:srgbClr val="FFFFFF"/>
                    </a:solidFill>
                  </a:rPr>
                  <a:t>PABX</a:t>
                </a:r>
                <a:endParaRPr lang="en-US" sz="1400" dirty="0">
                  <a:solidFill>
                    <a:srgbClr val="FFFFFF"/>
                  </a:solidFill>
                </a:endParaRPr>
              </a:p>
            </p:txBody>
          </p:sp>
          <p:cxnSp>
            <p:nvCxnSpPr>
              <p:cNvPr id="26" name="Shape 25"/>
              <p:cNvCxnSpPr>
                <a:stCxn id="30" idx="0"/>
              </p:cNvCxnSpPr>
              <p:nvPr/>
            </p:nvCxnSpPr>
            <p:spPr>
              <a:xfrm rot="5400000" flipH="1" flipV="1">
                <a:off x="3667881" y="4873080"/>
                <a:ext cx="208906" cy="408135"/>
              </a:xfrm>
              <a:prstGeom prst="bentConnector2">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0" name="Picture 106" descr="server_0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381090" y="5181600"/>
                <a:ext cx="374353" cy="418288"/>
              </a:xfrm>
              <a:prstGeom prst="rect">
                <a:avLst/>
              </a:prstGeom>
              <a:noFill/>
              <a:ln w="9525">
                <a:noFill/>
                <a:miter lim="800000"/>
                <a:headEnd/>
                <a:tailEnd/>
              </a:ln>
              <a:effectLst>
                <a:outerShdw blurRad="50800" dist="38100" dir="2700000" algn="tl" rotWithShape="0">
                  <a:prstClr val="black">
                    <a:alpha val="40000"/>
                  </a:prstClr>
                </a:outerShdw>
              </a:effectLst>
            </p:spPr>
          </p:pic>
          <p:cxnSp>
            <p:nvCxnSpPr>
              <p:cNvPr id="31" name="Shape 72"/>
              <p:cNvCxnSpPr/>
              <p:nvPr/>
            </p:nvCxnSpPr>
            <p:spPr>
              <a:xfrm>
                <a:off x="4826455" y="5004396"/>
                <a:ext cx="434890" cy="311041"/>
              </a:xfrm>
              <a:prstGeom prst="bentConnector3">
                <a:avLst>
                  <a:gd name="adj1" fmla="val 50000"/>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2" name="Picture 74" descr="IP_telephon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95800" y="4886630"/>
                <a:ext cx="387895" cy="234093"/>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3" name="Picture 16" descr="PBX"/>
              <p:cNvPicPr>
                <a:picLocks noChangeAspect="1" noChangeArrowheads="1"/>
              </p:cNvPicPr>
              <p:nvPr/>
            </p:nvPicPr>
            <p:blipFill>
              <a:blip r:embed="rId4" cstate="print"/>
              <a:srcRect/>
              <a:stretch>
                <a:fillRect/>
              </a:stretch>
            </p:blipFill>
            <p:spPr bwMode="auto">
              <a:xfrm>
                <a:off x="4790646" y="5105034"/>
                <a:ext cx="566353" cy="568467"/>
              </a:xfrm>
              <a:prstGeom prst="rect">
                <a:avLst/>
              </a:prstGeom>
              <a:noFill/>
              <a:ln w="9525">
                <a:noFill/>
                <a:miter lim="800000"/>
                <a:headEnd/>
                <a:tailEnd/>
              </a:ln>
            </p:spPr>
          </p:pic>
          <p:pic>
            <p:nvPicPr>
              <p:cNvPr id="5" name="Rectangle 1742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65205" y="4871207"/>
                <a:ext cx="327739" cy="278496"/>
              </a:xfrm>
              <a:prstGeom prst="rect">
                <a:avLst/>
              </a:prstGeom>
              <a:noFill/>
              <a:ln w="9525">
                <a:noFill/>
                <a:miter lim="800000"/>
                <a:headEnd/>
                <a:tailEnd/>
              </a:ln>
            </p:spPr>
          </p:pic>
          <p:cxnSp>
            <p:nvCxnSpPr>
              <p:cNvPr id="35" name="Shape 34"/>
              <p:cNvCxnSpPr>
                <a:stCxn id="5" idx="2"/>
              </p:cNvCxnSpPr>
              <p:nvPr/>
            </p:nvCxnSpPr>
            <p:spPr>
              <a:xfrm rot="16200000" flipH="1">
                <a:off x="4082191" y="4996586"/>
                <a:ext cx="184293" cy="490527"/>
              </a:xfrm>
              <a:prstGeom prst="bentConnector2">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hape 72"/>
              <p:cNvCxnSpPr/>
              <p:nvPr/>
            </p:nvCxnSpPr>
            <p:spPr>
              <a:xfrm rot="10800000" flipV="1">
                <a:off x="4419600" y="5105400"/>
                <a:ext cx="304800" cy="228600"/>
              </a:xfrm>
              <a:prstGeom prst="bentConnector3">
                <a:avLst>
                  <a:gd name="adj1" fmla="val -400"/>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4049985" y="5377934"/>
                <a:ext cx="439800" cy="123185"/>
              </a:xfrm>
              <a:prstGeom prst="rect">
                <a:avLst/>
              </a:prstGeom>
              <a:noFill/>
            </p:spPr>
            <p:txBody>
              <a:bodyPr wrap="none" lIns="0" tIns="0" rIns="0" bIns="0" rtlCol="0">
                <a:spAutoFit/>
              </a:bodyPr>
              <a:lstStyle/>
              <a:p>
                <a:r>
                  <a:rPr lang="en-US" sz="1200" dirty="0">
                    <a:solidFill>
                      <a:srgbClr val="FFFFFF"/>
                    </a:solidFill>
                  </a:rPr>
                  <a:t>Client API</a:t>
                </a:r>
              </a:p>
            </p:txBody>
          </p:sp>
          <p:sp>
            <p:nvSpPr>
              <p:cNvPr id="50" name="TextBox 49"/>
              <p:cNvSpPr txBox="1"/>
              <p:nvPr/>
            </p:nvSpPr>
            <p:spPr>
              <a:xfrm>
                <a:off x="3571479" y="4572000"/>
                <a:ext cx="521464" cy="143716"/>
              </a:xfrm>
              <a:prstGeom prst="rect">
                <a:avLst/>
              </a:prstGeom>
              <a:noFill/>
            </p:spPr>
            <p:txBody>
              <a:bodyPr wrap="none" lIns="0" tIns="0" rIns="0" bIns="0" rtlCol="0">
                <a:spAutoFit/>
              </a:bodyPr>
              <a:lstStyle/>
              <a:p>
                <a:r>
                  <a:rPr lang="en-US" sz="1400" dirty="0" smtClean="0">
                    <a:solidFill>
                      <a:srgbClr val="FFFFFF"/>
                    </a:solidFill>
                  </a:rPr>
                  <a:t>Lync User</a:t>
                </a:r>
                <a:endParaRPr lang="en-US" sz="1400" dirty="0">
                  <a:solidFill>
                    <a:srgbClr val="FFFFFF"/>
                  </a:solidFill>
                </a:endParaRPr>
              </a:p>
            </p:txBody>
          </p:sp>
          <p:sp>
            <p:nvSpPr>
              <p:cNvPr id="51" name="TextBox 50"/>
              <p:cNvSpPr txBox="1"/>
              <p:nvPr/>
            </p:nvSpPr>
            <p:spPr>
              <a:xfrm>
                <a:off x="4419600" y="4648200"/>
                <a:ext cx="836282" cy="143716"/>
              </a:xfrm>
              <a:prstGeom prst="rect">
                <a:avLst/>
              </a:prstGeom>
              <a:noFill/>
            </p:spPr>
            <p:txBody>
              <a:bodyPr wrap="none" lIns="0" tIns="0" rIns="0" bIns="0" rtlCol="0">
                <a:spAutoFit/>
              </a:bodyPr>
              <a:lstStyle/>
              <a:p>
                <a:r>
                  <a:rPr lang="en-US" sz="1400" dirty="0">
                    <a:solidFill>
                      <a:srgbClr val="FFFFFF"/>
                    </a:solidFill>
                  </a:rPr>
                  <a:t>3</a:t>
                </a:r>
                <a:r>
                  <a:rPr lang="en-US" sz="1400" baseline="30000" dirty="0">
                    <a:solidFill>
                      <a:srgbClr val="FFFFFF"/>
                    </a:solidFill>
                  </a:rPr>
                  <a:t>rd</a:t>
                </a:r>
                <a:r>
                  <a:rPr lang="en-US" sz="1400" dirty="0">
                    <a:solidFill>
                      <a:srgbClr val="FFFFFF"/>
                    </a:solidFill>
                  </a:rPr>
                  <a:t> Party Plug-in</a:t>
                </a:r>
              </a:p>
            </p:txBody>
          </p:sp>
        </p:grpSp>
        <p:sp>
          <p:nvSpPr>
            <p:cNvPr id="54" name="TextBox 53"/>
            <p:cNvSpPr txBox="1"/>
            <p:nvPr/>
          </p:nvSpPr>
          <p:spPr>
            <a:xfrm>
              <a:off x="5523312" y="1515994"/>
              <a:ext cx="2690865" cy="369332"/>
            </a:xfrm>
            <a:prstGeom prst="rect">
              <a:avLst/>
            </a:prstGeom>
            <a:noFill/>
          </p:spPr>
          <p:txBody>
            <a:bodyPr wrap="none" rtlCol="0">
              <a:spAutoFit/>
            </a:bodyPr>
            <a:lstStyle/>
            <a:p>
              <a:r>
                <a:rPr lang="en-US" b="1" dirty="0">
                  <a:solidFill>
                    <a:srgbClr val="112E58"/>
                  </a:solidFill>
                </a:rPr>
                <a:t>Client Side Integration </a:t>
              </a:r>
            </a:p>
          </p:txBody>
        </p:sp>
        <p:pic>
          <p:nvPicPr>
            <p:cNvPr id="42" name="Picture 30" descr="anyversion-icon-32x32-32bit"/>
            <p:cNvPicPr>
              <a:picLocks noChangeAspect="1" noChangeArrowheads="1"/>
            </p:cNvPicPr>
            <p:nvPr/>
          </p:nvPicPr>
          <p:blipFill>
            <a:blip r:embed="rId6" cstate="print"/>
            <a:srcRect/>
            <a:stretch>
              <a:fillRect/>
            </a:stretch>
          </p:blipFill>
          <p:spPr bwMode="auto">
            <a:xfrm>
              <a:off x="6179766" y="2604479"/>
              <a:ext cx="252924" cy="317553"/>
            </a:xfrm>
            <a:prstGeom prst="rect">
              <a:avLst/>
            </a:prstGeom>
            <a:noFill/>
            <a:ln w="9525">
              <a:noFill/>
              <a:miter lim="800000"/>
              <a:headEnd/>
              <a:tailEnd/>
            </a:ln>
          </p:spPr>
        </p:pic>
      </p:grpSp>
      <p:sp>
        <p:nvSpPr>
          <p:cNvPr id="24" name="Title 23"/>
          <p:cNvSpPr>
            <a:spLocks noGrp="1"/>
          </p:cNvSpPr>
          <p:nvPr>
            <p:ph type="title"/>
          </p:nvPr>
        </p:nvSpPr>
        <p:spPr>
          <a:xfrm>
            <a:off x="414881" y="188640"/>
            <a:ext cx="8229600" cy="1143000"/>
          </a:xfrm>
        </p:spPr>
        <p:txBody>
          <a:bodyPr>
            <a:normAutofit fontScale="90000"/>
          </a:bodyPr>
          <a:lstStyle/>
          <a:p>
            <a:r>
              <a:rPr lang="en-AU" dirty="0" smtClean="0"/>
              <a:t>PABX </a:t>
            </a:r>
            <a:r>
              <a:rPr lang="en-AU" dirty="0"/>
              <a:t>Interoperability – 2 Approaches</a:t>
            </a:r>
            <a:br>
              <a:rPr lang="en-AU" dirty="0"/>
            </a:br>
            <a:r>
              <a:rPr lang="en-AU" dirty="0">
                <a:solidFill>
                  <a:srgbClr val="F15C44"/>
                </a:solidFill>
              </a:rPr>
              <a:t>Client-Side &amp;</a:t>
            </a:r>
            <a:r>
              <a:rPr lang="en-AU" dirty="0" smtClean="0">
                <a:solidFill>
                  <a:srgbClr val="F15C44"/>
                </a:solidFill>
              </a:rPr>
              <a:t> </a:t>
            </a:r>
            <a:r>
              <a:rPr lang="en-AU" dirty="0">
                <a:solidFill>
                  <a:srgbClr val="F15C44"/>
                </a:solidFill>
              </a:rPr>
              <a:t>Server-Side Integration</a:t>
            </a:r>
            <a:endParaRPr lang="en-US" dirty="0">
              <a:solidFill>
                <a:srgbClr val="F15C44"/>
              </a:solidFill>
            </a:endParaRPr>
          </a:p>
        </p:txBody>
      </p:sp>
      <p:grpSp>
        <p:nvGrpSpPr>
          <p:cNvPr id="39" name="Group 38"/>
          <p:cNvGrpSpPr/>
          <p:nvPr/>
        </p:nvGrpSpPr>
        <p:grpSpPr>
          <a:xfrm>
            <a:off x="4442804" y="3702918"/>
            <a:ext cx="4267200" cy="2362200"/>
            <a:chOff x="4463942" y="3716496"/>
            <a:chExt cx="4267200" cy="2362200"/>
          </a:xfrm>
        </p:grpSpPr>
        <p:grpSp>
          <p:nvGrpSpPr>
            <p:cNvPr id="44" name="Group 33"/>
            <p:cNvGrpSpPr/>
            <p:nvPr/>
          </p:nvGrpSpPr>
          <p:grpSpPr>
            <a:xfrm>
              <a:off x="4463942" y="3716496"/>
              <a:ext cx="4267200" cy="2362200"/>
              <a:chOff x="2829560" y="1600200"/>
              <a:chExt cx="2733040" cy="1544955"/>
            </a:xfrm>
          </p:grpSpPr>
          <p:sp>
            <p:nvSpPr>
              <p:cNvPr id="45" name="Rounded Rectangle 44"/>
              <p:cNvSpPr/>
              <p:nvPr/>
            </p:nvSpPr>
            <p:spPr bwMode="auto">
              <a:xfrm>
                <a:off x="2829560" y="1600200"/>
                <a:ext cx="2733040" cy="1544955"/>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a:solidFill>
                    <a:srgbClr val="112E58"/>
                  </a:solidFill>
                  <a:effectLst>
                    <a:outerShdw blurRad="38100" dist="38100" dir="2700000" algn="tl">
                      <a:srgbClr val="000000">
                        <a:alpha val="43137"/>
                      </a:srgbClr>
                    </a:outerShdw>
                  </a:effectLst>
                </a:endParaRPr>
              </a:p>
            </p:txBody>
          </p:sp>
          <p:cxnSp>
            <p:nvCxnSpPr>
              <p:cNvPr id="46" name="Straight Connector 45"/>
              <p:cNvCxnSpPr/>
              <p:nvPr/>
            </p:nvCxnSpPr>
            <p:spPr>
              <a:xfrm rot="5400000">
                <a:off x="3138425" y="2557978"/>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4656113" y="2541742"/>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3534185" y="2774135"/>
                <a:ext cx="15013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2" name="Group 39"/>
              <p:cNvGrpSpPr>
                <a:grpSpLocks/>
              </p:cNvGrpSpPr>
              <p:nvPr/>
            </p:nvGrpSpPr>
            <p:grpSpPr bwMode="auto">
              <a:xfrm>
                <a:off x="3212561" y="2061192"/>
                <a:ext cx="321141" cy="354018"/>
                <a:chOff x="720" y="796"/>
                <a:chExt cx="226" cy="300"/>
              </a:xfrm>
            </p:grpSpPr>
            <p:pic>
              <p:nvPicPr>
                <p:cNvPr id="65" name="Rectangle 1742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20" y="860"/>
                  <a:ext cx="226" cy="236"/>
                </a:xfrm>
                <a:prstGeom prst="rect">
                  <a:avLst/>
                </a:prstGeom>
                <a:noFill/>
                <a:ln w="9525">
                  <a:noFill/>
                  <a:miter lim="800000"/>
                  <a:headEnd/>
                  <a:tailEnd/>
                </a:ln>
              </p:spPr>
            </p:pic>
            <p:pic>
              <p:nvPicPr>
                <p:cNvPr id="66" name="Picture 30" descr="anyversion-icon-32x32-32bit"/>
                <p:cNvPicPr>
                  <a:picLocks noChangeAspect="1" noChangeArrowheads="1"/>
                </p:cNvPicPr>
                <p:nvPr/>
              </p:nvPicPr>
              <p:blipFill>
                <a:blip r:embed="rId6" cstate="print"/>
                <a:srcRect/>
                <a:stretch>
                  <a:fillRect/>
                </a:stretch>
              </p:blipFill>
              <p:spPr bwMode="auto">
                <a:xfrm>
                  <a:off x="811" y="796"/>
                  <a:ext cx="114" cy="176"/>
                </a:xfrm>
                <a:prstGeom prst="rect">
                  <a:avLst/>
                </a:prstGeom>
                <a:noFill/>
                <a:ln w="9525">
                  <a:noFill/>
                  <a:miter lim="800000"/>
                  <a:headEnd/>
                  <a:tailEnd/>
                </a:ln>
              </p:spPr>
            </p:pic>
          </p:grpSp>
          <p:pic>
            <p:nvPicPr>
              <p:cNvPr id="56" name="Picture 16" descr="PBX"/>
              <p:cNvPicPr>
                <a:picLocks noChangeAspect="1" noChangeArrowheads="1"/>
              </p:cNvPicPr>
              <p:nvPr/>
            </p:nvPicPr>
            <p:blipFill>
              <a:blip r:embed="rId4" cstate="print"/>
              <a:srcRect/>
              <a:stretch>
                <a:fillRect/>
              </a:stretch>
            </p:blipFill>
            <p:spPr bwMode="auto">
              <a:xfrm>
                <a:off x="4635319" y="2499853"/>
                <a:ext cx="566353" cy="568467"/>
              </a:xfrm>
              <a:prstGeom prst="rect">
                <a:avLst/>
              </a:prstGeom>
              <a:noFill/>
              <a:ln w="9525">
                <a:noFill/>
                <a:miter lim="800000"/>
                <a:headEnd/>
                <a:tailEnd/>
              </a:ln>
            </p:spPr>
          </p:pic>
          <p:pic>
            <p:nvPicPr>
              <p:cNvPr id="57" name="Picture 74" descr="IP_telephone"/>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681829" y="2114922"/>
                <a:ext cx="387895" cy="234093"/>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58" name="Picture 57" descr="plcm copy.pn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124200" y="2213913"/>
                <a:ext cx="177893" cy="168607"/>
              </a:xfrm>
              <a:prstGeom prst="rect">
                <a:avLst/>
              </a:prstGeom>
            </p:spPr>
          </p:pic>
          <p:sp>
            <p:nvSpPr>
              <p:cNvPr id="59" name="TextBox 58"/>
              <p:cNvSpPr txBox="1"/>
              <p:nvPr/>
            </p:nvSpPr>
            <p:spPr>
              <a:xfrm>
                <a:off x="3952059" y="2625679"/>
                <a:ext cx="443528" cy="120778"/>
              </a:xfrm>
              <a:prstGeom prst="rect">
                <a:avLst/>
              </a:prstGeom>
              <a:noFill/>
            </p:spPr>
            <p:txBody>
              <a:bodyPr wrap="none" lIns="0" tIns="0" rIns="0" bIns="0" rtlCol="0">
                <a:spAutoFit/>
              </a:bodyPr>
              <a:lstStyle/>
              <a:p>
                <a:r>
                  <a:rPr lang="en-US" sz="1200" dirty="0">
                    <a:solidFill>
                      <a:schemeClr val="bg1"/>
                    </a:solidFill>
                  </a:rPr>
                  <a:t>Direct SIP</a:t>
                </a:r>
              </a:p>
            </p:txBody>
          </p:sp>
          <p:sp>
            <p:nvSpPr>
              <p:cNvPr id="60" name="TextBox 59"/>
              <p:cNvSpPr txBox="1"/>
              <p:nvPr/>
            </p:nvSpPr>
            <p:spPr>
              <a:xfrm>
                <a:off x="2929980" y="2638825"/>
                <a:ext cx="238027" cy="140907"/>
              </a:xfrm>
              <a:prstGeom prst="rect">
                <a:avLst/>
              </a:prstGeom>
              <a:noFill/>
            </p:spPr>
            <p:txBody>
              <a:bodyPr wrap="none" lIns="0" tIns="0" rIns="0" bIns="0" rtlCol="0">
                <a:spAutoFit/>
              </a:bodyPr>
              <a:lstStyle/>
              <a:p>
                <a:r>
                  <a:rPr lang="en-US" sz="1400" dirty="0" smtClean="0">
                    <a:solidFill>
                      <a:schemeClr val="bg1"/>
                    </a:solidFill>
                  </a:rPr>
                  <a:t>Lync</a:t>
                </a:r>
                <a:endParaRPr lang="en-US" sz="1400" dirty="0">
                  <a:solidFill>
                    <a:schemeClr val="bg1"/>
                  </a:solidFill>
                </a:endParaRPr>
              </a:p>
            </p:txBody>
          </p:sp>
          <p:sp>
            <p:nvSpPr>
              <p:cNvPr id="61" name="TextBox 60"/>
              <p:cNvSpPr txBox="1"/>
              <p:nvPr/>
            </p:nvSpPr>
            <p:spPr>
              <a:xfrm>
                <a:off x="5177020" y="2660228"/>
                <a:ext cx="237534" cy="140907"/>
              </a:xfrm>
              <a:prstGeom prst="rect">
                <a:avLst/>
              </a:prstGeom>
              <a:noFill/>
            </p:spPr>
            <p:txBody>
              <a:bodyPr wrap="none" lIns="0" tIns="0" rIns="0" bIns="0" rtlCol="0">
                <a:spAutoFit/>
              </a:bodyPr>
              <a:lstStyle/>
              <a:p>
                <a:r>
                  <a:rPr lang="en-US" sz="1400" dirty="0" smtClean="0">
                    <a:solidFill>
                      <a:schemeClr val="bg1"/>
                    </a:solidFill>
                  </a:rPr>
                  <a:t>PABX</a:t>
                </a:r>
                <a:endParaRPr lang="en-US" sz="1400" dirty="0">
                  <a:solidFill>
                    <a:schemeClr val="bg1"/>
                  </a:solidFill>
                </a:endParaRPr>
              </a:p>
            </p:txBody>
          </p:sp>
          <p:pic>
            <p:nvPicPr>
              <p:cNvPr id="62" name="Picture 106" descr="server_0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283247" y="2573832"/>
                <a:ext cx="374353" cy="418288"/>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63" name="TextBox 62"/>
              <p:cNvSpPr txBox="1"/>
              <p:nvPr/>
            </p:nvSpPr>
            <p:spPr>
              <a:xfrm>
                <a:off x="2980308" y="1862276"/>
                <a:ext cx="492645" cy="140907"/>
              </a:xfrm>
              <a:prstGeom prst="rect">
                <a:avLst/>
              </a:prstGeom>
              <a:noFill/>
            </p:spPr>
            <p:txBody>
              <a:bodyPr wrap="none" lIns="0" tIns="0" rIns="0" bIns="0" rtlCol="0">
                <a:spAutoFit/>
              </a:bodyPr>
              <a:lstStyle/>
              <a:p>
                <a:r>
                  <a:rPr lang="en-US" sz="1400" dirty="0" smtClean="0">
                    <a:solidFill>
                      <a:schemeClr val="bg1"/>
                    </a:solidFill>
                  </a:rPr>
                  <a:t>Lync user</a:t>
                </a:r>
                <a:endParaRPr lang="en-US" sz="1400" dirty="0">
                  <a:solidFill>
                    <a:schemeClr val="bg1"/>
                  </a:solidFill>
                </a:endParaRPr>
              </a:p>
            </p:txBody>
          </p:sp>
          <p:sp>
            <p:nvSpPr>
              <p:cNvPr id="64" name="TextBox 63"/>
              <p:cNvSpPr txBox="1"/>
              <p:nvPr/>
            </p:nvSpPr>
            <p:spPr>
              <a:xfrm>
                <a:off x="4955508" y="1851643"/>
                <a:ext cx="581104" cy="281814"/>
              </a:xfrm>
              <a:prstGeom prst="rect">
                <a:avLst/>
              </a:prstGeom>
              <a:noFill/>
            </p:spPr>
            <p:txBody>
              <a:bodyPr wrap="none" lIns="0" tIns="0" rIns="0" bIns="0" rtlCol="0">
                <a:spAutoFit/>
              </a:bodyPr>
              <a:lstStyle/>
              <a:p>
                <a:pPr algn="r"/>
                <a:r>
                  <a:rPr lang="en-US" sz="1400" dirty="0" smtClean="0">
                    <a:solidFill>
                      <a:schemeClr val="bg1"/>
                    </a:solidFill>
                  </a:rPr>
                  <a:t>PABX </a:t>
                </a:r>
                <a:r>
                  <a:rPr lang="en-US" sz="1400" dirty="0">
                    <a:solidFill>
                      <a:schemeClr val="bg1"/>
                    </a:solidFill>
                  </a:rPr>
                  <a:t>phone</a:t>
                </a:r>
              </a:p>
              <a:p>
                <a:pPr algn="r"/>
                <a:r>
                  <a:rPr lang="en-US" sz="1400" dirty="0">
                    <a:solidFill>
                      <a:schemeClr val="bg1"/>
                    </a:solidFill>
                  </a:rPr>
                  <a:t>user</a:t>
                </a:r>
              </a:p>
            </p:txBody>
          </p:sp>
        </p:grpSp>
        <p:sp>
          <p:nvSpPr>
            <p:cNvPr id="67" name="TextBox 66"/>
            <p:cNvSpPr txBox="1"/>
            <p:nvPr/>
          </p:nvSpPr>
          <p:spPr>
            <a:xfrm>
              <a:off x="5552311" y="3855594"/>
              <a:ext cx="2265107" cy="369332"/>
            </a:xfrm>
            <a:prstGeom prst="rect">
              <a:avLst/>
            </a:prstGeom>
            <a:noFill/>
          </p:spPr>
          <p:txBody>
            <a:bodyPr wrap="none" rtlCol="0">
              <a:spAutoFit/>
            </a:bodyPr>
            <a:lstStyle/>
            <a:p>
              <a:r>
                <a:rPr lang="en-US" b="1" dirty="0" smtClean="0">
                  <a:solidFill>
                    <a:srgbClr val="112E58"/>
                  </a:solidFill>
                </a:rPr>
                <a:t>Direct SIP Integration </a:t>
              </a:r>
              <a:endParaRPr lang="en-US" b="1" dirty="0">
                <a:solidFill>
                  <a:srgbClr val="112E58"/>
                </a:solidFill>
              </a:endParaRPr>
            </a:p>
          </p:txBody>
        </p:sp>
      </p:grpSp>
      <p:grpSp>
        <p:nvGrpSpPr>
          <p:cNvPr id="38" name="Group 37"/>
          <p:cNvGrpSpPr/>
          <p:nvPr/>
        </p:nvGrpSpPr>
        <p:grpSpPr>
          <a:xfrm>
            <a:off x="179148" y="3673168"/>
            <a:ext cx="4267200" cy="2432937"/>
            <a:chOff x="216180" y="3686980"/>
            <a:chExt cx="4267200" cy="2432937"/>
          </a:xfrm>
        </p:grpSpPr>
        <p:grpSp>
          <p:nvGrpSpPr>
            <p:cNvPr id="72" name="Group 33"/>
            <p:cNvGrpSpPr/>
            <p:nvPr/>
          </p:nvGrpSpPr>
          <p:grpSpPr>
            <a:xfrm>
              <a:off x="216180" y="3686980"/>
              <a:ext cx="4267200" cy="2432937"/>
              <a:chOff x="2829560" y="1477101"/>
              <a:chExt cx="2733040" cy="1591219"/>
            </a:xfrm>
          </p:grpSpPr>
          <p:sp>
            <p:nvSpPr>
              <p:cNvPr id="73" name="Rounded Rectangle 72"/>
              <p:cNvSpPr/>
              <p:nvPr/>
            </p:nvSpPr>
            <p:spPr bwMode="auto">
              <a:xfrm>
                <a:off x="2829560" y="1477101"/>
                <a:ext cx="2733040" cy="1544955"/>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a:solidFill>
                    <a:srgbClr val="112E58"/>
                  </a:solidFill>
                  <a:effectLst>
                    <a:outerShdw blurRad="38100" dist="38100" dir="2700000" algn="tl">
                      <a:srgbClr val="000000">
                        <a:alpha val="43137"/>
                      </a:srgbClr>
                    </a:outerShdw>
                  </a:effectLst>
                </a:endParaRPr>
              </a:p>
            </p:txBody>
          </p:sp>
          <p:cxnSp>
            <p:nvCxnSpPr>
              <p:cNvPr id="74" name="Straight Connector 73"/>
              <p:cNvCxnSpPr/>
              <p:nvPr/>
            </p:nvCxnSpPr>
            <p:spPr>
              <a:xfrm rot="5400000">
                <a:off x="3138425" y="2557978"/>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5400000">
                <a:off x="4656113" y="2541742"/>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3534185" y="2774135"/>
                <a:ext cx="15013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7" name="Group 39"/>
              <p:cNvGrpSpPr>
                <a:grpSpLocks/>
              </p:cNvGrpSpPr>
              <p:nvPr/>
            </p:nvGrpSpPr>
            <p:grpSpPr bwMode="auto">
              <a:xfrm>
                <a:off x="3212561" y="2061192"/>
                <a:ext cx="321141" cy="354018"/>
                <a:chOff x="720" y="796"/>
                <a:chExt cx="226" cy="300"/>
              </a:xfrm>
            </p:grpSpPr>
            <p:pic>
              <p:nvPicPr>
                <p:cNvPr id="87" name="Rectangle 1742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20" y="860"/>
                  <a:ext cx="226" cy="236"/>
                </a:xfrm>
                <a:prstGeom prst="rect">
                  <a:avLst/>
                </a:prstGeom>
                <a:noFill/>
                <a:ln w="9525">
                  <a:noFill/>
                  <a:miter lim="800000"/>
                  <a:headEnd/>
                  <a:tailEnd/>
                </a:ln>
              </p:spPr>
            </p:pic>
            <p:pic>
              <p:nvPicPr>
                <p:cNvPr id="88" name="Picture 30" descr="anyversion-icon-32x32-32bit"/>
                <p:cNvPicPr>
                  <a:picLocks noChangeAspect="1" noChangeArrowheads="1"/>
                </p:cNvPicPr>
                <p:nvPr/>
              </p:nvPicPr>
              <p:blipFill>
                <a:blip r:embed="rId6" cstate="print"/>
                <a:srcRect/>
                <a:stretch>
                  <a:fillRect/>
                </a:stretch>
              </p:blipFill>
              <p:spPr bwMode="auto">
                <a:xfrm>
                  <a:off x="811" y="796"/>
                  <a:ext cx="114" cy="176"/>
                </a:xfrm>
                <a:prstGeom prst="rect">
                  <a:avLst/>
                </a:prstGeom>
                <a:noFill/>
                <a:ln w="9525">
                  <a:noFill/>
                  <a:miter lim="800000"/>
                  <a:headEnd/>
                  <a:tailEnd/>
                </a:ln>
              </p:spPr>
            </p:pic>
          </p:grpSp>
          <p:pic>
            <p:nvPicPr>
              <p:cNvPr id="78" name="Picture 16" descr="PBX"/>
              <p:cNvPicPr>
                <a:picLocks noChangeAspect="1" noChangeArrowheads="1"/>
              </p:cNvPicPr>
              <p:nvPr/>
            </p:nvPicPr>
            <p:blipFill>
              <a:blip r:embed="rId4" cstate="print"/>
              <a:srcRect/>
              <a:stretch>
                <a:fillRect/>
              </a:stretch>
            </p:blipFill>
            <p:spPr bwMode="auto">
              <a:xfrm>
                <a:off x="4635319" y="2499853"/>
                <a:ext cx="566353" cy="568467"/>
              </a:xfrm>
              <a:prstGeom prst="rect">
                <a:avLst/>
              </a:prstGeom>
              <a:noFill/>
              <a:ln w="9525">
                <a:noFill/>
                <a:miter lim="800000"/>
                <a:headEnd/>
                <a:tailEnd/>
              </a:ln>
            </p:spPr>
          </p:pic>
          <p:pic>
            <p:nvPicPr>
              <p:cNvPr id="79" name="Picture 74" descr="IP_telephone"/>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681829" y="2114922"/>
                <a:ext cx="387895" cy="234093"/>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80" name="Picture 79" descr="plcm copy.pn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124200" y="2213913"/>
                <a:ext cx="177893" cy="168607"/>
              </a:xfrm>
              <a:prstGeom prst="rect">
                <a:avLst/>
              </a:prstGeom>
            </p:spPr>
          </p:pic>
          <p:sp>
            <p:nvSpPr>
              <p:cNvPr id="81" name="TextBox 80"/>
              <p:cNvSpPr txBox="1"/>
              <p:nvPr/>
            </p:nvSpPr>
            <p:spPr>
              <a:xfrm>
                <a:off x="3826080" y="2667543"/>
                <a:ext cx="143736" cy="120778"/>
              </a:xfrm>
              <a:prstGeom prst="rect">
                <a:avLst/>
              </a:prstGeom>
              <a:noFill/>
            </p:spPr>
            <p:txBody>
              <a:bodyPr wrap="none" lIns="0" tIns="0" rIns="0" bIns="0" rtlCol="0">
                <a:spAutoFit/>
              </a:bodyPr>
              <a:lstStyle/>
              <a:p>
                <a:r>
                  <a:rPr lang="en-US" sz="1200" dirty="0" smtClean="0">
                    <a:solidFill>
                      <a:schemeClr val="bg1"/>
                    </a:solidFill>
                  </a:rPr>
                  <a:t> </a:t>
                </a:r>
                <a:r>
                  <a:rPr lang="en-US" sz="1200" dirty="0">
                    <a:solidFill>
                      <a:schemeClr val="bg1"/>
                    </a:solidFill>
                  </a:rPr>
                  <a:t>SIP</a:t>
                </a:r>
              </a:p>
            </p:txBody>
          </p:sp>
          <p:sp>
            <p:nvSpPr>
              <p:cNvPr id="82" name="TextBox 81"/>
              <p:cNvSpPr txBox="1"/>
              <p:nvPr/>
            </p:nvSpPr>
            <p:spPr>
              <a:xfrm>
                <a:off x="2929980" y="2638825"/>
                <a:ext cx="238027" cy="140907"/>
              </a:xfrm>
              <a:prstGeom prst="rect">
                <a:avLst/>
              </a:prstGeom>
              <a:noFill/>
            </p:spPr>
            <p:txBody>
              <a:bodyPr wrap="none" lIns="0" tIns="0" rIns="0" bIns="0" rtlCol="0">
                <a:spAutoFit/>
              </a:bodyPr>
              <a:lstStyle/>
              <a:p>
                <a:r>
                  <a:rPr lang="en-US" sz="1400" dirty="0" smtClean="0">
                    <a:solidFill>
                      <a:schemeClr val="bg1"/>
                    </a:solidFill>
                  </a:rPr>
                  <a:t>Lync</a:t>
                </a:r>
                <a:endParaRPr lang="en-US" sz="1400" dirty="0">
                  <a:solidFill>
                    <a:schemeClr val="bg1"/>
                  </a:solidFill>
                </a:endParaRPr>
              </a:p>
            </p:txBody>
          </p:sp>
          <p:sp>
            <p:nvSpPr>
              <p:cNvPr id="83" name="TextBox 82"/>
              <p:cNvSpPr txBox="1"/>
              <p:nvPr/>
            </p:nvSpPr>
            <p:spPr>
              <a:xfrm>
                <a:off x="5177020" y="2660228"/>
                <a:ext cx="237534" cy="140907"/>
              </a:xfrm>
              <a:prstGeom prst="rect">
                <a:avLst/>
              </a:prstGeom>
              <a:noFill/>
            </p:spPr>
            <p:txBody>
              <a:bodyPr wrap="none" lIns="0" tIns="0" rIns="0" bIns="0" rtlCol="0">
                <a:spAutoFit/>
              </a:bodyPr>
              <a:lstStyle/>
              <a:p>
                <a:r>
                  <a:rPr lang="en-US" sz="1400" dirty="0" smtClean="0">
                    <a:solidFill>
                      <a:schemeClr val="bg1"/>
                    </a:solidFill>
                  </a:rPr>
                  <a:t>PABX</a:t>
                </a:r>
                <a:endParaRPr lang="en-US" sz="1400" dirty="0">
                  <a:solidFill>
                    <a:schemeClr val="bg1"/>
                  </a:solidFill>
                </a:endParaRPr>
              </a:p>
            </p:txBody>
          </p:sp>
          <p:pic>
            <p:nvPicPr>
              <p:cNvPr id="84" name="Picture 106" descr="server_0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283247" y="2573832"/>
                <a:ext cx="374353" cy="418288"/>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85" name="TextBox 84"/>
              <p:cNvSpPr txBox="1"/>
              <p:nvPr/>
            </p:nvSpPr>
            <p:spPr>
              <a:xfrm>
                <a:off x="2980308" y="1862276"/>
                <a:ext cx="492645" cy="140907"/>
              </a:xfrm>
              <a:prstGeom prst="rect">
                <a:avLst/>
              </a:prstGeom>
              <a:noFill/>
            </p:spPr>
            <p:txBody>
              <a:bodyPr wrap="none" lIns="0" tIns="0" rIns="0" bIns="0" rtlCol="0">
                <a:spAutoFit/>
              </a:bodyPr>
              <a:lstStyle/>
              <a:p>
                <a:r>
                  <a:rPr lang="en-US" sz="1400" dirty="0" smtClean="0">
                    <a:solidFill>
                      <a:schemeClr val="bg1"/>
                    </a:solidFill>
                  </a:rPr>
                  <a:t>Lync user</a:t>
                </a:r>
                <a:endParaRPr lang="en-US" sz="1400" dirty="0">
                  <a:solidFill>
                    <a:schemeClr val="bg1"/>
                  </a:solidFill>
                </a:endParaRPr>
              </a:p>
            </p:txBody>
          </p:sp>
          <p:sp>
            <p:nvSpPr>
              <p:cNvPr id="86" name="TextBox 85"/>
              <p:cNvSpPr txBox="1"/>
              <p:nvPr/>
            </p:nvSpPr>
            <p:spPr>
              <a:xfrm>
                <a:off x="4955508" y="1851643"/>
                <a:ext cx="581104" cy="281814"/>
              </a:xfrm>
              <a:prstGeom prst="rect">
                <a:avLst/>
              </a:prstGeom>
              <a:noFill/>
            </p:spPr>
            <p:txBody>
              <a:bodyPr wrap="none" lIns="0" tIns="0" rIns="0" bIns="0" rtlCol="0">
                <a:spAutoFit/>
              </a:bodyPr>
              <a:lstStyle/>
              <a:p>
                <a:pPr algn="r"/>
                <a:r>
                  <a:rPr lang="en-US" sz="1400" dirty="0" smtClean="0">
                    <a:solidFill>
                      <a:schemeClr val="bg1"/>
                    </a:solidFill>
                  </a:rPr>
                  <a:t>PABX </a:t>
                </a:r>
                <a:r>
                  <a:rPr lang="en-US" sz="1400" dirty="0">
                    <a:solidFill>
                      <a:schemeClr val="bg1"/>
                    </a:solidFill>
                  </a:rPr>
                  <a:t>phone</a:t>
                </a:r>
              </a:p>
              <a:p>
                <a:pPr algn="r"/>
                <a:r>
                  <a:rPr lang="en-US" sz="1400" dirty="0">
                    <a:solidFill>
                      <a:schemeClr val="bg1"/>
                    </a:solidFill>
                  </a:rPr>
                  <a:t>user</a:t>
                </a:r>
              </a:p>
            </p:txBody>
          </p:sp>
        </p:grpSp>
        <p:sp>
          <p:nvSpPr>
            <p:cNvPr id="89" name="TextBox 88"/>
            <p:cNvSpPr txBox="1"/>
            <p:nvPr/>
          </p:nvSpPr>
          <p:spPr>
            <a:xfrm>
              <a:off x="1233729" y="3840734"/>
              <a:ext cx="2184381" cy="369332"/>
            </a:xfrm>
            <a:prstGeom prst="rect">
              <a:avLst/>
            </a:prstGeom>
            <a:noFill/>
          </p:spPr>
          <p:txBody>
            <a:bodyPr wrap="none" rtlCol="0">
              <a:spAutoFit/>
            </a:bodyPr>
            <a:lstStyle/>
            <a:p>
              <a:r>
                <a:rPr lang="en-US" b="1" dirty="0" smtClean="0">
                  <a:solidFill>
                    <a:srgbClr val="112E58"/>
                  </a:solidFill>
                </a:rPr>
                <a:t>Gateway Integration </a:t>
              </a:r>
              <a:endParaRPr lang="en-US" b="1" dirty="0">
                <a:solidFill>
                  <a:srgbClr val="112E58"/>
                </a:solidFill>
              </a:endParaRPr>
            </a:p>
          </p:txBody>
        </p:sp>
        <p:pic>
          <p:nvPicPr>
            <p:cNvPr id="90" name="Picture 106" descr="server_0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2235473" y="5533965"/>
              <a:ext cx="228614" cy="352625"/>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2" name="TextBox 91"/>
            <p:cNvSpPr txBox="1"/>
            <p:nvPr/>
          </p:nvSpPr>
          <p:spPr>
            <a:xfrm>
              <a:off x="2498600" y="5495954"/>
              <a:ext cx="609600" cy="369332"/>
            </a:xfrm>
            <a:prstGeom prst="rect">
              <a:avLst/>
            </a:prstGeom>
            <a:noFill/>
          </p:spPr>
          <p:txBody>
            <a:bodyPr wrap="square" lIns="0" tIns="0" rIns="0" bIns="0" rtlCol="0">
              <a:spAutoFit/>
            </a:bodyPr>
            <a:lstStyle/>
            <a:p>
              <a:r>
                <a:rPr lang="en-US" sz="1200" dirty="0" smtClean="0">
                  <a:solidFill>
                    <a:schemeClr val="bg1"/>
                  </a:solidFill>
                </a:rPr>
                <a:t> Legacy Protocol</a:t>
              </a:r>
              <a:endParaRPr lang="en-US" sz="1200" dirty="0">
                <a:solidFill>
                  <a:schemeClr val="bg1"/>
                </a:solidFill>
              </a:endParaRPr>
            </a:p>
          </p:txBody>
        </p:sp>
        <p:sp>
          <p:nvSpPr>
            <p:cNvPr id="93" name="TextBox 92"/>
            <p:cNvSpPr txBox="1"/>
            <p:nvPr/>
          </p:nvSpPr>
          <p:spPr>
            <a:xfrm>
              <a:off x="2040825" y="5288703"/>
              <a:ext cx="544573" cy="184666"/>
            </a:xfrm>
            <a:prstGeom prst="rect">
              <a:avLst/>
            </a:prstGeom>
            <a:noFill/>
          </p:spPr>
          <p:txBody>
            <a:bodyPr wrap="none" lIns="0" tIns="0" rIns="0" bIns="0" rtlCol="0">
              <a:spAutoFit/>
            </a:bodyPr>
            <a:lstStyle/>
            <a:p>
              <a:r>
                <a:rPr lang="en-AU" sz="1200" dirty="0" smtClean="0">
                  <a:solidFill>
                    <a:schemeClr val="bg1"/>
                  </a:solidFill>
                </a:rPr>
                <a:t>Gateway</a:t>
              </a:r>
              <a:endParaRPr lang="en-US" sz="1200" dirty="0">
                <a:solidFill>
                  <a:schemeClr val="bg1"/>
                </a:solidFill>
              </a:endParaRPr>
            </a:p>
          </p:txBody>
        </p:sp>
      </p:grpSp>
      <p:grpSp>
        <p:nvGrpSpPr>
          <p:cNvPr id="29" name="Group 28"/>
          <p:cNvGrpSpPr/>
          <p:nvPr/>
        </p:nvGrpSpPr>
        <p:grpSpPr>
          <a:xfrm>
            <a:off x="163229" y="1274789"/>
            <a:ext cx="4267200" cy="2362200"/>
            <a:chOff x="192319" y="1328835"/>
            <a:chExt cx="4267200" cy="2362200"/>
          </a:xfrm>
        </p:grpSpPr>
        <p:grpSp>
          <p:nvGrpSpPr>
            <p:cNvPr id="18" name="Group 17"/>
            <p:cNvGrpSpPr/>
            <p:nvPr/>
          </p:nvGrpSpPr>
          <p:grpSpPr>
            <a:xfrm>
              <a:off x="192319" y="1328835"/>
              <a:ext cx="4267200" cy="2362200"/>
              <a:chOff x="192319" y="1317308"/>
              <a:chExt cx="4267200" cy="2362200"/>
            </a:xfrm>
          </p:grpSpPr>
          <p:grpSp>
            <p:nvGrpSpPr>
              <p:cNvPr id="10" name="Group 9"/>
              <p:cNvGrpSpPr/>
              <p:nvPr/>
            </p:nvGrpSpPr>
            <p:grpSpPr>
              <a:xfrm>
                <a:off x="192319" y="1317308"/>
                <a:ext cx="4267200" cy="2362200"/>
                <a:chOff x="219737" y="1276093"/>
                <a:chExt cx="4267200" cy="2362200"/>
              </a:xfrm>
            </p:grpSpPr>
            <p:grpSp>
              <p:nvGrpSpPr>
                <p:cNvPr id="3" name="Group 33"/>
                <p:cNvGrpSpPr/>
                <p:nvPr/>
              </p:nvGrpSpPr>
              <p:grpSpPr>
                <a:xfrm>
                  <a:off x="219737" y="1276093"/>
                  <a:ext cx="4267200" cy="2362200"/>
                  <a:chOff x="2829560" y="1600200"/>
                  <a:chExt cx="2733040" cy="1544955"/>
                </a:xfrm>
              </p:grpSpPr>
              <p:sp>
                <p:nvSpPr>
                  <p:cNvPr id="11" name="Rounded Rectangle 10"/>
                  <p:cNvSpPr/>
                  <p:nvPr/>
                </p:nvSpPr>
                <p:spPr bwMode="auto">
                  <a:xfrm>
                    <a:off x="2829560" y="1600200"/>
                    <a:ext cx="2733040" cy="1544955"/>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a:solidFill>
                        <a:srgbClr val="112E58"/>
                      </a:solidFill>
                      <a:effectLst>
                        <a:outerShdw blurRad="38100" dist="38100" dir="2700000" algn="tl">
                          <a:srgbClr val="000000">
                            <a:alpha val="43137"/>
                          </a:srgbClr>
                        </a:outerShdw>
                      </a:effectLst>
                    </a:endParaRPr>
                  </a:p>
                </p:txBody>
              </p:sp>
              <p:cxnSp>
                <p:nvCxnSpPr>
                  <p:cNvPr id="12" name="Straight Connector 11"/>
                  <p:cNvCxnSpPr/>
                  <p:nvPr/>
                </p:nvCxnSpPr>
                <p:spPr>
                  <a:xfrm rot="5400000">
                    <a:off x="3138425" y="2557978"/>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656113" y="2541742"/>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3534185" y="2417354"/>
                    <a:ext cx="586718" cy="35678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 name="Group 39"/>
                  <p:cNvGrpSpPr>
                    <a:grpSpLocks/>
                  </p:cNvGrpSpPr>
                  <p:nvPr/>
                </p:nvGrpSpPr>
                <p:grpSpPr bwMode="auto">
                  <a:xfrm>
                    <a:off x="3212561" y="2061192"/>
                    <a:ext cx="321141" cy="354018"/>
                    <a:chOff x="720" y="796"/>
                    <a:chExt cx="226" cy="300"/>
                  </a:xfrm>
                </p:grpSpPr>
                <p:pic>
                  <p:nvPicPr>
                    <p:cNvPr id="16" name="Rectangle 1742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20" y="860"/>
                      <a:ext cx="226" cy="236"/>
                    </a:xfrm>
                    <a:prstGeom prst="rect">
                      <a:avLst/>
                    </a:prstGeom>
                    <a:noFill/>
                    <a:ln w="9525">
                      <a:noFill/>
                      <a:miter lim="800000"/>
                      <a:headEnd/>
                      <a:tailEnd/>
                    </a:ln>
                  </p:spPr>
                </p:pic>
                <p:pic>
                  <p:nvPicPr>
                    <p:cNvPr id="17" name="Picture 30" descr="anyversion-icon-32x32-32bit"/>
                    <p:cNvPicPr>
                      <a:picLocks noChangeAspect="1" noChangeArrowheads="1"/>
                    </p:cNvPicPr>
                    <p:nvPr/>
                  </p:nvPicPr>
                  <p:blipFill>
                    <a:blip r:embed="rId6" cstate="print"/>
                    <a:srcRect/>
                    <a:stretch>
                      <a:fillRect/>
                    </a:stretch>
                  </p:blipFill>
                  <p:spPr bwMode="auto">
                    <a:xfrm>
                      <a:off x="811" y="796"/>
                      <a:ext cx="114" cy="176"/>
                    </a:xfrm>
                    <a:prstGeom prst="rect">
                      <a:avLst/>
                    </a:prstGeom>
                    <a:noFill/>
                    <a:ln w="9525">
                      <a:noFill/>
                      <a:miter lim="800000"/>
                      <a:headEnd/>
                      <a:tailEnd/>
                    </a:ln>
                  </p:spPr>
                </p:pic>
              </p:grpSp>
              <p:pic>
                <p:nvPicPr>
                  <p:cNvPr id="19" name="Picture 74" descr="IP_telephone"/>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681829" y="2114922"/>
                    <a:ext cx="387895" cy="234093"/>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0" name="Picture 19" descr="plcm copy.pn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124200" y="2213913"/>
                    <a:ext cx="177893" cy="168607"/>
                  </a:xfrm>
                  <a:prstGeom prst="rect">
                    <a:avLst/>
                  </a:prstGeom>
                </p:spPr>
              </p:pic>
              <p:sp>
                <p:nvSpPr>
                  <p:cNvPr id="21" name="TextBox 20"/>
                  <p:cNvSpPr txBox="1"/>
                  <p:nvPr/>
                </p:nvSpPr>
                <p:spPr>
                  <a:xfrm>
                    <a:off x="3936426" y="2111190"/>
                    <a:ext cx="566279" cy="120778"/>
                  </a:xfrm>
                  <a:prstGeom prst="rect">
                    <a:avLst/>
                  </a:prstGeom>
                  <a:noFill/>
                </p:spPr>
                <p:txBody>
                  <a:bodyPr wrap="none" lIns="0" tIns="0" rIns="0" bIns="0" rtlCol="0">
                    <a:spAutoFit/>
                  </a:bodyPr>
                  <a:lstStyle/>
                  <a:p>
                    <a:r>
                      <a:rPr lang="en-AU" sz="1200" dirty="0" smtClean="0">
                        <a:solidFill>
                          <a:schemeClr val="bg1"/>
                        </a:solidFill>
                      </a:rPr>
                      <a:t>CSTA Gateway</a:t>
                    </a:r>
                    <a:endParaRPr lang="en-US" sz="1200" dirty="0">
                      <a:solidFill>
                        <a:schemeClr val="bg1"/>
                      </a:solidFill>
                    </a:endParaRPr>
                  </a:p>
                </p:txBody>
              </p:sp>
              <p:sp>
                <p:nvSpPr>
                  <p:cNvPr id="22" name="TextBox 21"/>
                  <p:cNvSpPr txBox="1"/>
                  <p:nvPr/>
                </p:nvSpPr>
                <p:spPr>
                  <a:xfrm>
                    <a:off x="2929980" y="2638825"/>
                    <a:ext cx="238027" cy="140907"/>
                  </a:xfrm>
                  <a:prstGeom prst="rect">
                    <a:avLst/>
                  </a:prstGeom>
                  <a:noFill/>
                </p:spPr>
                <p:txBody>
                  <a:bodyPr wrap="none" lIns="0" tIns="0" rIns="0" bIns="0" rtlCol="0">
                    <a:spAutoFit/>
                  </a:bodyPr>
                  <a:lstStyle/>
                  <a:p>
                    <a:r>
                      <a:rPr lang="en-US" sz="1400" dirty="0" smtClean="0">
                        <a:solidFill>
                          <a:schemeClr val="bg1"/>
                        </a:solidFill>
                      </a:rPr>
                      <a:t>Lync</a:t>
                    </a:r>
                    <a:endParaRPr lang="en-US" sz="1400" dirty="0">
                      <a:solidFill>
                        <a:schemeClr val="bg1"/>
                      </a:solidFill>
                    </a:endParaRPr>
                  </a:p>
                </p:txBody>
              </p:sp>
              <p:sp>
                <p:nvSpPr>
                  <p:cNvPr id="23" name="TextBox 22"/>
                  <p:cNvSpPr txBox="1"/>
                  <p:nvPr/>
                </p:nvSpPr>
                <p:spPr>
                  <a:xfrm>
                    <a:off x="5177020" y="2660228"/>
                    <a:ext cx="237534" cy="140907"/>
                  </a:xfrm>
                  <a:prstGeom prst="rect">
                    <a:avLst/>
                  </a:prstGeom>
                  <a:noFill/>
                </p:spPr>
                <p:txBody>
                  <a:bodyPr wrap="none" lIns="0" tIns="0" rIns="0" bIns="0" rtlCol="0">
                    <a:spAutoFit/>
                  </a:bodyPr>
                  <a:lstStyle/>
                  <a:p>
                    <a:r>
                      <a:rPr lang="en-US" sz="1400" dirty="0" smtClean="0">
                        <a:solidFill>
                          <a:schemeClr val="bg1"/>
                        </a:solidFill>
                      </a:rPr>
                      <a:t>PABX</a:t>
                    </a:r>
                    <a:endParaRPr lang="en-US" sz="1400" dirty="0">
                      <a:solidFill>
                        <a:schemeClr val="bg1"/>
                      </a:solidFill>
                    </a:endParaRPr>
                  </a:p>
                </p:txBody>
              </p:sp>
              <p:pic>
                <p:nvPicPr>
                  <p:cNvPr id="25" name="Picture 106" descr="server_0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283247" y="2573832"/>
                    <a:ext cx="374353" cy="418288"/>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27" name="TextBox 26"/>
                  <p:cNvSpPr txBox="1"/>
                  <p:nvPr/>
                </p:nvSpPr>
                <p:spPr>
                  <a:xfrm>
                    <a:off x="2980308" y="1862276"/>
                    <a:ext cx="492645" cy="140907"/>
                  </a:xfrm>
                  <a:prstGeom prst="rect">
                    <a:avLst/>
                  </a:prstGeom>
                  <a:noFill/>
                </p:spPr>
                <p:txBody>
                  <a:bodyPr wrap="none" lIns="0" tIns="0" rIns="0" bIns="0" rtlCol="0">
                    <a:spAutoFit/>
                  </a:bodyPr>
                  <a:lstStyle/>
                  <a:p>
                    <a:r>
                      <a:rPr lang="en-US" sz="1400" dirty="0" smtClean="0">
                        <a:solidFill>
                          <a:schemeClr val="bg1"/>
                        </a:solidFill>
                      </a:rPr>
                      <a:t>Lync user</a:t>
                    </a:r>
                    <a:endParaRPr lang="en-US" sz="1400" dirty="0">
                      <a:solidFill>
                        <a:schemeClr val="bg1"/>
                      </a:solidFill>
                    </a:endParaRPr>
                  </a:p>
                </p:txBody>
              </p:sp>
              <p:sp>
                <p:nvSpPr>
                  <p:cNvPr id="28" name="TextBox 27"/>
                  <p:cNvSpPr txBox="1"/>
                  <p:nvPr/>
                </p:nvSpPr>
                <p:spPr>
                  <a:xfrm>
                    <a:off x="4815000" y="1932730"/>
                    <a:ext cx="581104" cy="281814"/>
                  </a:xfrm>
                  <a:prstGeom prst="rect">
                    <a:avLst/>
                  </a:prstGeom>
                  <a:noFill/>
                </p:spPr>
                <p:txBody>
                  <a:bodyPr wrap="none" lIns="0" tIns="0" rIns="0" bIns="0" rtlCol="0">
                    <a:spAutoFit/>
                  </a:bodyPr>
                  <a:lstStyle/>
                  <a:p>
                    <a:pPr algn="r"/>
                    <a:r>
                      <a:rPr lang="en-US" sz="1400" dirty="0" smtClean="0">
                        <a:solidFill>
                          <a:schemeClr val="bg1"/>
                        </a:solidFill>
                      </a:rPr>
                      <a:t>PABX </a:t>
                    </a:r>
                    <a:r>
                      <a:rPr lang="en-US" sz="1400" dirty="0">
                        <a:solidFill>
                          <a:schemeClr val="bg1"/>
                        </a:solidFill>
                      </a:rPr>
                      <a:t>phone</a:t>
                    </a:r>
                  </a:p>
                  <a:p>
                    <a:pPr algn="r"/>
                    <a:r>
                      <a:rPr lang="en-US" sz="1400" dirty="0">
                        <a:solidFill>
                          <a:schemeClr val="bg1"/>
                        </a:solidFill>
                      </a:rPr>
                      <a:t>user</a:t>
                    </a:r>
                  </a:p>
                </p:txBody>
              </p:sp>
            </p:grpSp>
            <p:pic>
              <p:nvPicPr>
                <p:cNvPr id="68" name="Picture 106" descr="server_0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2133353" y="2311355"/>
                  <a:ext cx="416095" cy="455292"/>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70" name="Picture 16" descr="PBX"/>
                <p:cNvPicPr>
                  <a:picLocks noChangeAspect="1" noChangeArrowheads="1"/>
                </p:cNvPicPr>
                <p:nvPr/>
              </p:nvPicPr>
              <p:blipFill>
                <a:blip r:embed="rId4" cstate="print"/>
                <a:srcRect/>
                <a:stretch>
                  <a:fillRect/>
                </a:stretch>
              </p:blipFill>
              <p:spPr bwMode="auto">
                <a:xfrm>
                  <a:off x="2998913" y="2740513"/>
                  <a:ext cx="884269" cy="869173"/>
                </a:xfrm>
                <a:prstGeom prst="rect">
                  <a:avLst/>
                </a:prstGeom>
                <a:noFill/>
                <a:ln w="9525">
                  <a:noFill/>
                  <a:miter lim="800000"/>
                  <a:headEnd/>
                  <a:tailEnd/>
                </a:ln>
              </p:spPr>
            </p:pic>
          </p:grpSp>
          <p:cxnSp>
            <p:nvCxnSpPr>
              <p:cNvPr id="95" name="Straight Connector 94"/>
              <p:cNvCxnSpPr>
                <a:stCxn id="68" idx="3"/>
              </p:cNvCxnSpPr>
              <p:nvPr/>
            </p:nvCxnSpPr>
            <p:spPr>
              <a:xfrm>
                <a:off x="2522030" y="2580216"/>
                <a:ext cx="629508" cy="41554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97" name="TextBox 96"/>
            <p:cNvSpPr txBox="1"/>
            <p:nvPr/>
          </p:nvSpPr>
          <p:spPr>
            <a:xfrm>
              <a:off x="1390422" y="1467933"/>
              <a:ext cx="1717778" cy="369332"/>
            </a:xfrm>
            <a:prstGeom prst="rect">
              <a:avLst/>
            </a:prstGeom>
            <a:noFill/>
          </p:spPr>
          <p:txBody>
            <a:bodyPr wrap="none" rtlCol="0">
              <a:spAutoFit/>
            </a:bodyPr>
            <a:lstStyle/>
            <a:p>
              <a:r>
                <a:rPr lang="en-US" b="1" dirty="0" smtClean="0">
                  <a:solidFill>
                    <a:srgbClr val="112E58"/>
                  </a:solidFill>
                </a:rPr>
                <a:t>RCC Integration </a:t>
              </a:r>
              <a:endParaRPr lang="en-US" b="1" dirty="0">
                <a:solidFill>
                  <a:srgbClr val="112E58"/>
                </a:solidFill>
              </a:endParaRPr>
            </a:p>
          </p:txBody>
        </p:sp>
      </p:grpSp>
    </p:spTree>
    <p:extLst>
      <p:ext uri="{BB962C8B-B14F-4D97-AF65-F5344CB8AC3E}">
        <p14:creationId xmlns:p14="http://schemas.microsoft.com/office/powerpoint/2010/main" val="3255020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Microsoft Lync 2010: Interoperability, Integration with Competition or Legacy</a:t>
            </a:r>
            <a:endParaRPr lang="en-AU" dirty="0"/>
          </a:p>
        </p:txBody>
      </p:sp>
      <p:sp>
        <p:nvSpPr>
          <p:cNvPr id="3" name="Text Placeholder 2"/>
          <p:cNvSpPr>
            <a:spLocks noGrp="1"/>
          </p:cNvSpPr>
          <p:nvPr>
            <p:ph type="body" idx="1"/>
          </p:nvPr>
        </p:nvSpPr>
        <p:spPr>
          <a:xfrm>
            <a:off x="722313" y="2492895"/>
            <a:ext cx="3921695" cy="1914005"/>
          </a:xfrm>
        </p:spPr>
        <p:txBody>
          <a:bodyPr>
            <a:normAutofit fontScale="92500" lnSpcReduction="20000"/>
          </a:bodyPr>
          <a:lstStyle/>
          <a:p>
            <a:pPr>
              <a:defRPr/>
            </a:pPr>
            <a:r>
              <a:rPr lang="en-US" dirty="0"/>
              <a:t>Victor </a:t>
            </a:r>
            <a:r>
              <a:rPr lang="en-US" dirty="0" err="1"/>
              <a:t>Kochetkov</a:t>
            </a:r>
            <a:endParaRPr lang="en-US" dirty="0"/>
          </a:p>
          <a:p>
            <a:pPr>
              <a:defRPr/>
            </a:pPr>
            <a:r>
              <a:rPr lang="en-AU" dirty="0"/>
              <a:t>Voice Architect </a:t>
            </a:r>
          </a:p>
          <a:p>
            <a:pPr>
              <a:defRPr/>
            </a:pPr>
            <a:endParaRPr lang="en-US" dirty="0"/>
          </a:p>
          <a:p>
            <a:pPr lvl="0">
              <a:defRPr/>
            </a:pPr>
            <a:r>
              <a:rPr lang="en-US" dirty="0" smtClean="0"/>
              <a:t>Paul </a:t>
            </a:r>
            <a:r>
              <a:rPr lang="en-US" dirty="0" err="1"/>
              <a:t>Dolley</a:t>
            </a:r>
            <a:endParaRPr lang="en-US" dirty="0"/>
          </a:p>
          <a:p>
            <a:pPr lvl="0">
              <a:defRPr/>
            </a:pPr>
            <a:r>
              <a:rPr lang="en-US" dirty="0"/>
              <a:t>Technology Strategist </a:t>
            </a:r>
            <a:endParaRPr lang="en-US" dirty="0" smtClean="0"/>
          </a:p>
          <a:p>
            <a:pPr lvl="0">
              <a:defRPr/>
            </a:pPr>
            <a:r>
              <a:rPr lang="en-US" dirty="0" smtClean="0"/>
              <a:t>Microsoft </a:t>
            </a:r>
            <a:endParaRPr lang="en-US" dirty="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EXL306</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Text Placeholder 2"/>
          <p:cNvSpPr txBox="1">
            <a:spLocks/>
          </p:cNvSpPr>
          <p:nvPr/>
        </p:nvSpPr>
        <p:spPr>
          <a:xfrm>
            <a:off x="4796408" y="2906713"/>
            <a:ext cx="3921695" cy="1500187"/>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Clr>
                <a:srgbClr val="03C2F1"/>
              </a:buClr>
              <a:buFont typeface="Segoe UI" pitchFamily="34" charset="0"/>
              <a:buNone/>
              <a:defRPr sz="2000" kern="1200">
                <a:solidFill>
                  <a:schemeClr val="bg1"/>
                </a:solidFill>
                <a:latin typeface="Segoe UI" pitchFamily="34" charset="0"/>
                <a:ea typeface="Segoe UI" pitchFamily="34" charset="0"/>
                <a:cs typeface="Segoe UI" pitchFamily="34" charset="0"/>
              </a:defRPr>
            </a:lvl1pPr>
            <a:lvl2pPr marL="457200" indent="0" algn="l"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2pPr>
            <a:lvl3pPr marL="914400" indent="0" algn="l" defTabSz="914400" rtl="0" eaLnBrk="1" latinLnBrk="0" hangingPunct="1">
              <a:spcBef>
                <a:spcPct val="20000"/>
              </a:spcBef>
              <a:buClr>
                <a:srgbClr val="03C2F1"/>
              </a:buClr>
              <a:buFont typeface="Arial" pitchFamily="34" charset="0"/>
              <a:buNone/>
              <a:defRPr sz="1600" kern="1200">
                <a:solidFill>
                  <a:schemeClr val="tx1">
                    <a:tint val="75000"/>
                  </a:schemeClr>
                </a:solidFill>
                <a:latin typeface="Segoe UI" pitchFamily="34" charset="0"/>
                <a:ea typeface="Segoe UI" pitchFamily="34" charset="0"/>
                <a:cs typeface="Segoe UI" pitchFamily="34" charset="0"/>
              </a:defRPr>
            </a:lvl3pPr>
            <a:lvl4pPr marL="13716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8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defRPr/>
            </a:pPr>
            <a:endParaRPr lang="en-US" dirty="0" smtClean="0"/>
          </a:p>
        </p:txBody>
      </p:sp>
    </p:spTree>
    <p:extLst>
      <p:ext uri="{BB962C8B-B14F-4D97-AF65-F5344CB8AC3E}">
        <p14:creationId xmlns:p14="http://schemas.microsoft.com/office/powerpoint/2010/main" val="27109476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itle 1"/>
          <p:cNvSpPr txBox="1">
            <a:spLocks/>
          </p:cNvSpPr>
          <p:nvPr/>
        </p:nvSpPr>
        <p:spPr>
          <a:xfrm>
            <a:off x="152400" y="76200"/>
            <a:ext cx="8839200" cy="914400"/>
          </a:xfrm>
          <a:prstGeom prst="rect">
            <a:avLst/>
          </a:prstGeom>
        </p:spPr>
        <p:txBody>
          <a:bodyPr/>
          <a:lstStyle/>
          <a:p>
            <a:pPr fontAlgn="base">
              <a:spcBef>
                <a:spcPct val="0"/>
              </a:spcBef>
              <a:spcAft>
                <a:spcPct val="0"/>
              </a:spcAft>
              <a:defRPr/>
            </a:pPr>
            <a:endParaRPr lang="en-US" sz="2400" i="1" kern="0" dirty="0">
              <a:solidFill>
                <a:srgbClr val="FFC000"/>
              </a:solidFill>
            </a:endParaRPr>
          </a:p>
        </p:txBody>
      </p:sp>
      <p:grpSp>
        <p:nvGrpSpPr>
          <p:cNvPr id="34" name="Group 33"/>
          <p:cNvGrpSpPr/>
          <p:nvPr/>
        </p:nvGrpSpPr>
        <p:grpSpPr>
          <a:xfrm>
            <a:off x="4442804" y="1340880"/>
            <a:ext cx="4191000" cy="2316041"/>
            <a:chOff x="4483380" y="1359923"/>
            <a:chExt cx="4191000" cy="2316041"/>
          </a:xfrm>
        </p:grpSpPr>
        <p:grpSp>
          <p:nvGrpSpPr>
            <p:cNvPr id="7" name="Group 51"/>
            <p:cNvGrpSpPr/>
            <p:nvPr/>
          </p:nvGrpSpPr>
          <p:grpSpPr>
            <a:xfrm>
              <a:off x="4483380" y="1359923"/>
              <a:ext cx="4191000" cy="2316041"/>
              <a:chOff x="2971800" y="4139254"/>
              <a:chExt cx="2733040" cy="1544955"/>
            </a:xfrm>
          </p:grpSpPr>
          <p:sp>
            <p:nvSpPr>
              <p:cNvPr id="2" name="Rounded Rectangle 1"/>
              <p:cNvSpPr/>
              <p:nvPr/>
            </p:nvSpPr>
            <p:spPr bwMode="auto">
              <a:xfrm>
                <a:off x="2971800" y="4139254"/>
                <a:ext cx="2733040" cy="1544955"/>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a:solidFill>
                    <a:srgbClr val="FFFFFF"/>
                  </a:solidFill>
                  <a:effectLst>
                    <a:outerShdw blurRad="38100" dist="38100" dir="2700000" algn="tl">
                      <a:srgbClr val="000000">
                        <a:alpha val="43137"/>
                      </a:srgbClr>
                    </a:outerShdw>
                  </a:effectLst>
                </a:endParaRPr>
              </a:p>
            </p:txBody>
          </p:sp>
          <p:sp>
            <p:nvSpPr>
              <p:cNvPr id="8" name="TextBox 7"/>
              <p:cNvSpPr txBox="1"/>
              <p:nvPr/>
            </p:nvSpPr>
            <p:spPr>
              <a:xfrm>
                <a:off x="3071183" y="5270043"/>
                <a:ext cx="274761" cy="143716"/>
              </a:xfrm>
              <a:prstGeom prst="rect">
                <a:avLst/>
              </a:prstGeom>
              <a:noFill/>
            </p:spPr>
            <p:txBody>
              <a:bodyPr wrap="none" lIns="0" tIns="0" rIns="0" bIns="0" rtlCol="0">
                <a:spAutoFit/>
              </a:bodyPr>
              <a:lstStyle/>
              <a:p>
                <a:r>
                  <a:rPr lang="en-US" sz="1400" dirty="0" smtClean="0">
                    <a:solidFill>
                      <a:srgbClr val="FFFFFF"/>
                    </a:solidFill>
                  </a:rPr>
                  <a:t>Lync </a:t>
                </a:r>
                <a:endParaRPr lang="en-US" sz="1400" dirty="0">
                  <a:solidFill>
                    <a:srgbClr val="FFFFFF"/>
                  </a:solidFill>
                </a:endParaRPr>
              </a:p>
            </p:txBody>
          </p:sp>
          <p:sp>
            <p:nvSpPr>
              <p:cNvPr id="9" name="TextBox 8"/>
              <p:cNvSpPr txBox="1"/>
              <p:nvPr/>
            </p:nvSpPr>
            <p:spPr>
              <a:xfrm>
                <a:off x="5356999" y="5206695"/>
                <a:ext cx="241853" cy="143716"/>
              </a:xfrm>
              <a:prstGeom prst="rect">
                <a:avLst/>
              </a:prstGeom>
              <a:noFill/>
            </p:spPr>
            <p:txBody>
              <a:bodyPr wrap="none" lIns="0" tIns="0" rIns="0" bIns="0" rtlCol="0">
                <a:spAutoFit/>
              </a:bodyPr>
              <a:lstStyle/>
              <a:p>
                <a:r>
                  <a:rPr lang="en-US" sz="1400" dirty="0" smtClean="0">
                    <a:solidFill>
                      <a:srgbClr val="FFFFFF"/>
                    </a:solidFill>
                  </a:rPr>
                  <a:t>PABX</a:t>
                </a:r>
                <a:endParaRPr lang="en-US" sz="1400" dirty="0">
                  <a:solidFill>
                    <a:srgbClr val="FFFFFF"/>
                  </a:solidFill>
                </a:endParaRPr>
              </a:p>
            </p:txBody>
          </p:sp>
          <p:cxnSp>
            <p:nvCxnSpPr>
              <p:cNvPr id="26" name="Shape 25"/>
              <p:cNvCxnSpPr>
                <a:stCxn id="30" idx="0"/>
              </p:cNvCxnSpPr>
              <p:nvPr/>
            </p:nvCxnSpPr>
            <p:spPr>
              <a:xfrm rot="5400000" flipH="1" flipV="1">
                <a:off x="3667881" y="4873080"/>
                <a:ext cx="208906" cy="408135"/>
              </a:xfrm>
              <a:prstGeom prst="bentConnector2">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0" name="Picture 106" descr="server_0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381090" y="5181600"/>
                <a:ext cx="374353" cy="418288"/>
              </a:xfrm>
              <a:prstGeom prst="rect">
                <a:avLst/>
              </a:prstGeom>
              <a:noFill/>
              <a:ln w="9525">
                <a:noFill/>
                <a:miter lim="800000"/>
                <a:headEnd/>
                <a:tailEnd/>
              </a:ln>
              <a:effectLst>
                <a:outerShdw blurRad="50800" dist="38100" dir="2700000" algn="tl" rotWithShape="0">
                  <a:prstClr val="black">
                    <a:alpha val="40000"/>
                  </a:prstClr>
                </a:outerShdw>
              </a:effectLst>
            </p:spPr>
          </p:pic>
          <p:cxnSp>
            <p:nvCxnSpPr>
              <p:cNvPr id="31" name="Shape 72"/>
              <p:cNvCxnSpPr/>
              <p:nvPr/>
            </p:nvCxnSpPr>
            <p:spPr>
              <a:xfrm>
                <a:off x="4826455" y="5004396"/>
                <a:ext cx="434890" cy="311041"/>
              </a:xfrm>
              <a:prstGeom prst="bentConnector3">
                <a:avLst>
                  <a:gd name="adj1" fmla="val 50000"/>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2" name="Picture 74" descr="IP_telephon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95800" y="4886630"/>
                <a:ext cx="387895" cy="234093"/>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3" name="Picture 16" descr="PBX"/>
              <p:cNvPicPr>
                <a:picLocks noChangeAspect="1" noChangeArrowheads="1"/>
              </p:cNvPicPr>
              <p:nvPr/>
            </p:nvPicPr>
            <p:blipFill>
              <a:blip r:embed="rId4" cstate="print"/>
              <a:srcRect/>
              <a:stretch>
                <a:fillRect/>
              </a:stretch>
            </p:blipFill>
            <p:spPr bwMode="auto">
              <a:xfrm>
                <a:off x="4790646" y="5105034"/>
                <a:ext cx="566353" cy="568467"/>
              </a:xfrm>
              <a:prstGeom prst="rect">
                <a:avLst/>
              </a:prstGeom>
              <a:noFill/>
              <a:ln w="9525">
                <a:noFill/>
                <a:miter lim="800000"/>
                <a:headEnd/>
                <a:tailEnd/>
              </a:ln>
            </p:spPr>
          </p:pic>
          <p:pic>
            <p:nvPicPr>
              <p:cNvPr id="5" name="Rectangle 1742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65205" y="4871207"/>
                <a:ext cx="327739" cy="278496"/>
              </a:xfrm>
              <a:prstGeom prst="rect">
                <a:avLst/>
              </a:prstGeom>
              <a:noFill/>
              <a:ln w="9525">
                <a:noFill/>
                <a:miter lim="800000"/>
                <a:headEnd/>
                <a:tailEnd/>
              </a:ln>
            </p:spPr>
          </p:pic>
          <p:cxnSp>
            <p:nvCxnSpPr>
              <p:cNvPr id="35" name="Shape 34"/>
              <p:cNvCxnSpPr>
                <a:stCxn id="5" idx="2"/>
              </p:cNvCxnSpPr>
              <p:nvPr/>
            </p:nvCxnSpPr>
            <p:spPr>
              <a:xfrm rot="16200000" flipH="1">
                <a:off x="4082191" y="4996586"/>
                <a:ext cx="184293" cy="490527"/>
              </a:xfrm>
              <a:prstGeom prst="bentConnector2">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hape 72"/>
              <p:cNvCxnSpPr/>
              <p:nvPr/>
            </p:nvCxnSpPr>
            <p:spPr>
              <a:xfrm rot="10800000" flipV="1">
                <a:off x="4419600" y="5105400"/>
                <a:ext cx="304800" cy="228600"/>
              </a:xfrm>
              <a:prstGeom prst="bentConnector3">
                <a:avLst>
                  <a:gd name="adj1" fmla="val -400"/>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4049985" y="5377934"/>
                <a:ext cx="439800" cy="123185"/>
              </a:xfrm>
              <a:prstGeom prst="rect">
                <a:avLst/>
              </a:prstGeom>
              <a:noFill/>
            </p:spPr>
            <p:txBody>
              <a:bodyPr wrap="none" lIns="0" tIns="0" rIns="0" bIns="0" rtlCol="0">
                <a:spAutoFit/>
              </a:bodyPr>
              <a:lstStyle/>
              <a:p>
                <a:r>
                  <a:rPr lang="en-US" sz="1200" dirty="0">
                    <a:solidFill>
                      <a:srgbClr val="FFFFFF"/>
                    </a:solidFill>
                  </a:rPr>
                  <a:t>Client API</a:t>
                </a:r>
              </a:p>
            </p:txBody>
          </p:sp>
          <p:sp>
            <p:nvSpPr>
              <p:cNvPr id="50" name="TextBox 49"/>
              <p:cNvSpPr txBox="1"/>
              <p:nvPr/>
            </p:nvSpPr>
            <p:spPr>
              <a:xfrm>
                <a:off x="3571479" y="4572000"/>
                <a:ext cx="521464" cy="143716"/>
              </a:xfrm>
              <a:prstGeom prst="rect">
                <a:avLst/>
              </a:prstGeom>
              <a:noFill/>
            </p:spPr>
            <p:txBody>
              <a:bodyPr wrap="none" lIns="0" tIns="0" rIns="0" bIns="0" rtlCol="0">
                <a:spAutoFit/>
              </a:bodyPr>
              <a:lstStyle/>
              <a:p>
                <a:r>
                  <a:rPr lang="en-US" sz="1400" dirty="0" smtClean="0">
                    <a:solidFill>
                      <a:srgbClr val="FFFFFF"/>
                    </a:solidFill>
                  </a:rPr>
                  <a:t>Lync User</a:t>
                </a:r>
                <a:endParaRPr lang="en-US" sz="1400" dirty="0">
                  <a:solidFill>
                    <a:srgbClr val="FFFFFF"/>
                  </a:solidFill>
                </a:endParaRPr>
              </a:p>
            </p:txBody>
          </p:sp>
          <p:sp>
            <p:nvSpPr>
              <p:cNvPr id="51" name="TextBox 50"/>
              <p:cNvSpPr txBox="1"/>
              <p:nvPr/>
            </p:nvSpPr>
            <p:spPr>
              <a:xfrm>
                <a:off x="4419600" y="4648200"/>
                <a:ext cx="836282" cy="143716"/>
              </a:xfrm>
              <a:prstGeom prst="rect">
                <a:avLst/>
              </a:prstGeom>
              <a:noFill/>
            </p:spPr>
            <p:txBody>
              <a:bodyPr wrap="none" lIns="0" tIns="0" rIns="0" bIns="0" rtlCol="0">
                <a:spAutoFit/>
              </a:bodyPr>
              <a:lstStyle/>
              <a:p>
                <a:r>
                  <a:rPr lang="en-US" sz="1400" dirty="0">
                    <a:solidFill>
                      <a:srgbClr val="FFFFFF"/>
                    </a:solidFill>
                  </a:rPr>
                  <a:t>3</a:t>
                </a:r>
                <a:r>
                  <a:rPr lang="en-US" sz="1400" baseline="30000" dirty="0">
                    <a:solidFill>
                      <a:srgbClr val="FFFFFF"/>
                    </a:solidFill>
                  </a:rPr>
                  <a:t>rd</a:t>
                </a:r>
                <a:r>
                  <a:rPr lang="en-US" sz="1400" dirty="0">
                    <a:solidFill>
                      <a:srgbClr val="FFFFFF"/>
                    </a:solidFill>
                  </a:rPr>
                  <a:t> Party Plug-in</a:t>
                </a:r>
              </a:p>
            </p:txBody>
          </p:sp>
        </p:grpSp>
        <p:sp>
          <p:nvSpPr>
            <p:cNvPr id="54" name="TextBox 53"/>
            <p:cNvSpPr txBox="1"/>
            <p:nvPr/>
          </p:nvSpPr>
          <p:spPr>
            <a:xfrm>
              <a:off x="5523312" y="1515994"/>
              <a:ext cx="2690865" cy="369332"/>
            </a:xfrm>
            <a:prstGeom prst="rect">
              <a:avLst/>
            </a:prstGeom>
            <a:noFill/>
          </p:spPr>
          <p:txBody>
            <a:bodyPr wrap="none" rtlCol="0">
              <a:spAutoFit/>
            </a:bodyPr>
            <a:lstStyle/>
            <a:p>
              <a:r>
                <a:rPr lang="en-US" b="1" dirty="0">
                  <a:solidFill>
                    <a:srgbClr val="112E58"/>
                  </a:solidFill>
                </a:rPr>
                <a:t>Client Side Integration </a:t>
              </a:r>
            </a:p>
          </p:txBody>
        </p:sp>
        <p:pic>
          <p:nvPicPr>
            <p:cNvPr id="42" name="Picture 30" descr="anyversion-icon-32x32-32bit"/>
            <p:cNvPicPr>
              <a:picLocks noChangeAspect="1" noChangeArrowheads="1"/>
            </p:cNvPicPr>
            <p:nvPr/>
          </p:nvPicPr>
          <p:blipFill>
            <a:blip r:embed="rId6" cstate="print"/>
            <a:srcRect/>
            <a:stretch>
              <a:fillRect/>
            </a:stretch>
          </p:blipFill>
          <p:spPr bwMode="auto">
            <a:xfrm>
              <a:off x="6179766" y="2604479"/>
              <a:ext cx="252924" cy="317553"/>
            </a:xfrm>
            <a:prstGeom prst="rect">
              <a:avLst/>
            </a:prstGeom>
            <a:noFill/>
            <a:ln w="9525">
              <a:noFill/>
              <a:miter lim="800000"/>
              <a:headEnd/>
              <a:tailEnd/>
            </a:ln>
          </p:spPr>
        </p:pic>
      </p:grpSp>
      <p:sp>
        <p:nvSpPr>
          <p:cNvPr id="24" name="Title 23"/>
          <p:cNvSpPr>
            <a:spLocks noGrp="1"/>
          </p:cNvSpPr>
          <p:nvPr>
            <p:ph type="title"/>
          </p:nvPr>
        </p:nvSpPr>
        <p:spPr>
          <a:xfrm>
            <a:off x="414881" y="188640"/>
            <a:ext cx="8229600" cy="1143000"/>
          </a:xfrm>
        </p:spPr>
        <p:txBody>
          <a:bodyPr>
            <a:normAutofit fontScale="90000"/>
          </a:bodyPr>
          <a:lstStyle/>
          <a:p>
            <a:r>
              <a:rPr lang="en-AU" dirty="0" smtClean="0"/>
              <a:t>PABX </a:t>
            </a:r>
            <a:r>
              <a:rPr lang="en-AU" dirty="0"/>
              <a:t>Interoperability – 2 Approaches</a:t>
            </a:r>
            <a:br>
              <a:rPr lang="en-AU" dirty="0"/>
            </a:br>
            <a:r>
              <a:rPr lang="en-AU" dirty="0">
                <a:solidFill>
                  <a:srgbClr val="F15C44"/>
                </a:solidFill>
              </a:rPr>
              <a:t>Client-Side &amp;</a:t>
            </a:r>
            <a:r>
              <a:rPr lang="en-AU" dirty="0" smtClean="0">
                <a:solidFill>
                  <a:srgbClr val="F15C44"/>
                </a:solidFill>
              </a:rPr>
              <a:t> </a:t>
            </a:r>
            <a:r>
              <a:rPr lang="en-AU" dirty="0">
                <a:solidFill>
                  <a:srgbClr val="F15C44"/>
                </a:solidFill>
              </a:rPr>
              <a:t>Server-Side Integration</a:t>
            </a:r>
            <a:endParaRPr lang="en-US" dirty="0">
              <a:solidFill>
                <a:srgbClr val="F15C44"/>
              </a:solidFill>
            </a:endParaRPr>
          </a:p>
        </p:txBody>
      </p:sp>
      <p:sp>
        <p:nvSpPr>
          <p:cNvPr id="91" name="Text Placeholder 3"/>
          <p:cNvSpPr>
            <a:spLocks noGrp="1"/>
          </p:cNvSpPr>
          <p:nvPr>
            <p:ph idx="1"/>
          </p:nvPr>
        </p:nvSpPr>
        <p:spPr>
          <a:xfrm>
            <a:off x="152400" y="1496951"/>
            <a:ext cx="4320480" cy="4525963"/>
          </a:xfrm>
        </p:spPr>
        <p:txBody>
          <a:bodyPr>
            <a:normAutofit/>
          </a:bodyPr>
          <a:lstStyle/>
          <a:p>
            <a:pPr marL="231775" indent="-231775">
              <a:lnSpc>
                <a:spcPct val="100000"/>
              </a:lnSpc>
            </a:pPr>
            <a:r>
              <a:rPr lang="en-AU" sz="2400" dirty="0" smtClean="0"/>
              <a:t>No large-scale customer deployments (Pilots only)</a:t>
            </a:r>
            <a:endParaRPr lang="en-AU" sz="2400" dirty="0"/>
          </a:p>
          <a:p>
            <a:pPr marL="231775" indent="-231775">
              <a:lnSpc>
                <a:spcPct val="100000"/>
              </a:lnSpc>
            </a:pPr>
            <a:r>
              <a:rPr lang="en-AU" sz="2400" dirty="0" smtClean="0"/>
              <a:t>Isn’t </a:t>
            </a:r>
            <a:r>
              <a:rPr lang="en-AU" sz="2400" dirty="0"/>
              <a:t>free, </a:t>
            </a:r>
            <a:r>
              <a:rPr lang="en-AU" sz="2400" dirty="0" smtClean="0"/>
              <a:t>additional licenses may be required </a:t>
            </a:r>
            <a:endParaRPr lang="en-AU" sz="2400" dirty="0"/>
          </a:p>
          <a:p>
            <a:pPr marL="231775" indent="-231775">
              <a:lnSpc>
                <a:spcPct val="100000"/>
              </a:lnSpc>
            </a:pPr>
            <a:r>
              <a:rPr lang="en-AU" sz="2400" dirty="0" smtClean="0"/>
              <a:t>Complex Integration</a:t>
            </a:r>
            <a:endParaRPr lang="en-AU" sz="2400" dirty="0"/>
          </a:p>
          <a:p>
            <a:pPr marL="231775" indent="-231775">
              <a:lnSpc>
                <a:spcPct val="100000"/>
              </a:lnSpc>
            </a:pPr>
            <a:r>
              <a:rPr lang="en-AU" sz="2400" dirty="0" smtClean="0"/>
              <a:t>Harder </a:t>
            </a:r>
            <a:r>
              <a:rPr lang="en-AU" sz="2400" dirty="0"/>
              <a:t>to </a:t>
            </a:r>
            <a:r>
              <a:rPr lang="en-AU" sz="2400" dirty="0" smtClean="0"/>
              <a:t>support, higher </a:t>
            </a:r>
            <a:r>
              <a:rPr lang="en-AU" sz="2400" dirty="0"/>
              <a:t>TCO </a:t>
            </a:r>
          </a:p>
          <a:p>
            <a:pPr marL="231775" indent="-231775">
              <a:lnSpc>
                <a:spcPct val="100000"/>
              </a:lnSpc>
            </a:pPr>
            <a:r>
              <a:rPr lang="en-AU" sz="2400" dirty="0" smtClean="0"/>
              <a:t>Disjointed </a:t>
            </a:r>
            <a:r>
              <a:rPr lang="en-AU" sz="2400" dirty="0"/>
              <a:t>user experience, less </a:t>
            </a:r>
            <a:r>
              <a:rPr lang="en-AU" sz="2400" dirty="0" smtClean="0"/>
              <a:t>options</a:t>
            </a:r>
          </a:p>
        </p:txBody>
      </p:sp>
    </p:spTree>
    <p:extLst>
      <p:ext uri="{BB962C8B-B14F-4D97-AF65-F5344CB8AC3E}">
        <p14:creationId xmlns:p14="http://schemas.microsoft.com/office/powerpoint/2010/main" val="17336367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1">
                                            <p:txEl>
                                              <p:pRg st="0" end="0"/>
                                            </p:txEl>
                                          </p:spTgt>
                                        </p:tgtEl>
                                        <p:attrNameLst>
                                          <p:attrName>style.visibility</p:attrName>
                                        </p:attrNameLst>
                                      </p:cBhvr>
                                      <p:to>
                                        <p:strVal val="visible"/>
                                      </p:to>
                                    </p:set>
                                    <p:anim calcmode="lin" valueType="num">
                                      <p:cBhvr additive="base">
                                        <p:cTn id="7" dur="500" fill="hold"/>
                                        <p:tgtEl>
                                          <p:spTgt spid="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1">
                                            <p:txEl>
                                              <p:pRg st="1" end="1"/>
                                            </p:txEl>
                                          </p:spTgt>
                                        </p:tgtEl>
                                        <p:attrNameLst>
                                          <p:attrName>style.visibility</p:attrName>
                                        </p:attrNameLst>
                                      </p:cBhvr>
                                      <p:to>
                                        <p:strVal val="visible"/>
                                      </p:to>
                                    </p:set>
                                    <p:anim calcmode="lin" valueType="num">
                                      <p:cBhvr additive="base">
                                        <p:cTn id="13" dur="500" fill="hold"/>
                                        <p:tgtEl>
                                          <p:spTgt spid="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1">
                                            <p:txEl>
                                              <p:pRg st="2" end="2"/>
                                            </p:txEl>
                                          </p:spTgt>
                                        </p:tgtEl>
                                        <p:attrNameLst>
                                          <p:attrName>style.visibility</p:attrName>
                                        </p:attrNameLst>
                                      </p:cBhvr>
                                      <p:to>
                                        <p:strVal val="visible"/>
                                      </p:to>
                                    </p:set>
                                    <p:anim calcmode="lin" valueType="num">
                                      <p:cBhvr additive="base">
                                        <p:cTn id="19" dur="500" fill="hold"/>
                                        <p:tgtEl>
                                          <p:spTgt spid="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1">
                                            <p:txEl>
                                              <p:pRg st="3" end="3"/>
                                            </p:txEl>
                                          </p:spTgt>
                                        </p:tgtEl>
                                        <p:attrNameLst>
                                          <p:attrName>style.visibility</p:attrName>
                                        </p:attrNameLst>
                                      </p:cBhvr>
                                      <p:to>
                                        <p:strVal val="visible"/>
                                      </p:to>
                                    </p:set>
                                    <p:anim calcmode="lin" valueType="num">
                                      <p:cBhvr additive="base">
                                        <p:cTn id="25" dur="500" fill="hold"/>
                                        <p:tgtEl>
                                          <p:spTgt spid="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1">
                                            <p:txEl>
                                              <p:pRg st="4" end="4"/>
                                            </p:txEl>
                                          </p:spTgt>
                                        </p:tgtEl>
                                        <p:attrNameLst>
                                          <p:attrName>style.visibility</p:attrName>
                                        </p:attrNameLst>
                                      </p:cBhvr>
                                      <p:to>
                                        <p:strVal val="visible"/>
                                      </p:to>
                                    </p:set>
                                    <p:anim calcmode="lin" valueType="num">
                                      <p:cBhvr additive="base">
                                        <p:cTn id="31" dur="500" fill="hold"/>
                                        <p:tgtEl>
                                          <p:spTgt spid="9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itle 1"/>
          <p:cNvSpPr txBox="1">
            <a:spLocks/>
          </p:cNvSpPr>
          <p:nvPr/>
        </p:nvSpPr>
        <p:spPr>
          <a:xfrm>
            <a:off x="152400" y="76200"/>
            <a:ext cx="8839200" cy="914400"/>
          </a:xfrm>
          <a:prstGeom prst="rect">
            <a:avLst/>
          </a:prstGeom>
        </p:spPr>
        <p:txBody>
          <a:bodyPr/>
          <a:lstStyle/>
          <a:p>
            <a:pPr fontAlgn="base">
              <a:spcBef>
                <a:spcPct val="0"/>
              </a:spcBef>
              <a:spcAft>
                <a:spcPct val="0"/>
              </a:spcAft>
              <a:defRPr/>
            </a:pPr>
            <a:endParaRPr lang="en-US" sz="2400" i="1" kern="0" dirty="0">
              <a:solidFill>
                <a:srgbClr val="FFC000"/>
              </a:solidFill>
            </a:endParaRPr>
          </a:p>
        </p:txBody>
      </p:sp>
      <p:grpSp>
        <p:nvGrpSpPr>
          <p:cNvPr id="34" name="Group 33"/>
          <p:cNvGrpSpPr/>
          <p:nvPr/>
        </p:nvGrpSpPr>
        <p:grpSpPr>
          <a:xfrm>
            <a:off x="4442804" y="1340880"/>
            <a:ext cx="4191000" cy="2316041"/>
            <a:chOff x="4483380" y="1359923"/>
            <a:chExt cx="4191000" cy="2316041"/>
          </a:xfrm>
        </p:grpSpPr>
        <p:grpSp>
          <p:nvGrpSpPr>
            <p:cNvPr id="7" name="Group 51"/>
            <p:cNvGrpSpPr/>
            <p:nvPr/>
          </p:nvGrpSpPr>
          <p:grpSpPr>
            <a:xfrm>
              <a:off x="4483380" y="1359923"/>
              <a:ext cx="4191000" cy="2316041"/>
              <a:chOff x="2971800" y="4139254"/>
              <a:chExt cx="2733040" cy="1544955"/>
            </a:xfrm>
          </p:grpSpPr>
          <p:sp>
            <p:nvSpPr>
              <p:cNvPr id="2" name="Rounded Rectangle 1"/>
              <p:cNvSpPr/>
              <p:nvPr/>
            </p:nvSpPr>
            <p:spPr bwMode="auto">
              <a:xfrm>
                <a:off x="2971800" y="4139254"/>
                <a:ext cx="2733040" cy="1544955"/>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a:solidFill>
                    <a:srgbClr val="FFFFFF"/>
                  </a:solidFill>
                  <a:effectLst>
                    <a:outerShdw blurRad="38100" dist="38100" dir="2700000" algn="tl">
                      <a:srgbClr val="000000">
                        <a:alpha val="43137"/>
                      </a:srgbClr>
                    </a:outerShdw>
                  </a:effectLst>
                </a:endParaRPr>
              </a:p>
            </p:txBody>
          </p:sp>
          <p:sp>
            <p:nvSpPr>
              <p:cNvPr id="8" name="TextBox 7"/>
              <p:cNvSpPr txBox="1"/>
              <p:nvPr/>
            </p:nvSpPr>
            <p:spPr>
              <a:xfrm>
                <a:off x="3071183" y="5270043"/>
                <a:ext cx="274761" cy="143716"/>
              </a:xfrm>
              <a:prstGeom prst="rect">
                <a:avLst/>
              </a:prstGeom>
              <a:noFill/>
            </p:spPr>
            <p:txBody>
              <a:bodyPr wrap="none" lIns="0" tIns="0" rIns="0" bIns="0" rtlCol="0">
                <a:spAutoFit/>
              </a:bodyPr>
              <a:lstStyle/>
              <a:p>
                <a:r>
                  <a:rPr lang="en-US" sz="1400" dirty="0" smtClean="0">
                    <a:solidFill>
                      <a:srgbClr val="FFFFFF"/>
                    </a:solidFill>
                  </a:rPr>
                  <a:t>Lync </a:t>
                </a:r>
                <a:endParaRPr lang="en-US" sz="1400" dirty="0">
                  <a:solidFill>
                    <a:srgbClr val="FFFFFF"/>
                  </a:solidFill>
                </a:endParaRPr>
              </a:p>
            </p:txBody>
          </p:sp>
          <p:sp>
            <p:nvSpPr>
              <p:cNvPr id="9" name="TextBox 8"/>
              <p:cNvSpPr txBox="1"/>
              <p:nvPr/>
            </p:nvSpPr>
            <p:spPr>
              <a:xfrm>
                <a:off x="5356999" y="5206695"/>
                <a:ext cx="241853" cy="143716"/>
              </a:xfrm>
              <a:prstGeom prst="rect">
                <a:avLst/>
              </a:prstGeom>
              <a:noFill/>
            </p:spPr>
            <p:txBody>
              <a:bodyPr wrap="none" lIns="0" tIns="0" rIns="0" bIns="0" rtlCol="0">
                <a:spAutoFit/>
              </a:bodyPr>
              <a:lstStyle/>
              <a:p>
                <a:r>
                  <a:rPr lang="en-US" sz="1400" dirty="0" smtClean="0">
                    <a:solidFill>
                      <a:srgbClr val="FFFFFF"/>
                    </a:solidFill>
                  </a:rPr>
                  <a:t>PABX</a:t>
                </a:r>
                <a:endParaRPr lang="en-US" sz="1400" dirty="0">
                  <a:solidFill>
                    <a:srgbClr val="FFFFFF"/>
                  </a:solidFill>
                </a:endParaRPr>
              </a:p>
            </p:txBody>
          </p:sp>
          <p:cxnSp>
            <p:nvCxnSpPr>
              <p:cNvPr id="26" name="Shape 25"/>
              <p:cNvCxnSpPr>
                <a:stCxn id="30" idx="0"/>
              </p:cNvCxnSpPr>
              <p:nvPr/>
            </p:nvCxnSpPr>
            <p:spPr>
              <a:xfrm rot="5400000" flipH="1" flipV="1">
                <a:off x="3667881" y="4873080"/>
                <a:ext cx="208906" cy="408135"/>
              </a:xfrm>
              <a:prstGeom prst="bentConnector2">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0" name="Picture 106" descr="server_0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381090" y="5181600"/>
                <a:ext cx="374353" cy="418288"/>
              </a:xfrm>
              <a:prstGeom prst="rect">
                <a:avLst/>
              </a:prstGeom>
              <a:noFill/>
              <a:ln w="9525">
                <a:noFill/>
                <a:miter lim="800000"/>
                <a:headEnd/>
                <a:tailEnd/>
              </a:ln>
              <a:effectLst>
                <a:outerShdw blurRad="50800" dist="38100" dir="2700000" algn="tl" rotWithShape="0">
                  <a:prstClr val="black">
                    <a:alpha val="40000"/>
                  </a:prstClr>
                </a:outerShdw>
              </a:effectLst>
            </p:spPr>
          </p:pic>
          <p:cxnSp>
            <p:nvCxnSpPr>
              <p:cNvPr id="31" name="Shape 72"/>
              <p:cNvCxnSpPr/>
              <p:nvPr/>
            </p:nvCxnSpPr>
            <p:spPr>
              <a:xfrm>
                <a:off x="4826455" y="5004396"/>
                <a:ext cx="434890" cy="311041"/>
              </a:xfrm>
              <a:prstGeom prst="bentConnector3">
                <a:avLst>
                  <a:gd name="adj1" fmla="val 50000"/>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2" name="Picture 74" descr="IP_telephon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95800" y="4886630"/>
                <a:ext cx="387895" cy="234093"/>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3" name="Picture 16" descr="PBX"/>
              <p:cNvPicPr>
                <a:picLocks noChangeAspect="1" noChangeArrowheads="1"/>
              </p:cNvPicPr>
              <p:nvPr/>
            </p:nvPicPr>
            <p:blipFill>
              <a:blip r:embed="rId4" cstate="print"/>
              <a:srcRect/>
              <a:stretch>
                <a:fillRect/>
              </a:stretch>
            </p:blipFill>
            <p:spPr bwMode="auto">
              <a:xfrm>
                <a:off x="4790646" y="5105034"/>
                <a:ext cx="566353" cy="568467"/>
              </a:xfrm>
              <a:prstGeom prst="rect">
                <a:avLst/>
              </a:prstGeom>
              <a:noFill/>
              <a:ln w="9525">
                <a:noFill/>
                <a:miter lim="800000"/>
                <a:headEnd/>
                <a:tailEnd/>
              </a:ln>
            </p:spPr>
          </p:pic>
          <p:pic>
            <p:nvPicPr>
              <p:cNvPr id="5" name="Rectangle 1742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65205" y="4871207"/>
                <a:ext cx="327739" cy="278496"/>
              </a:xfrm>
              <a:prstGeom prst="rect">
                <a:avLst/>
              </a:prstGeom>
              <a:noFill/>
              <a:ln w="9525">
                <a:noFill/>
                <a:miter lim="800000"/>
                <a:headEnd/>
                <a:tailEnd/>
              </a:ln>
            </p:spPr>
          </p:pic>
          <p:cxnSp>
            <p:nvCxnSpPr>
              <p:cNvPr id="35" name="Shape 34"/>
              <p:cNvCxnSpPr>
                <a:stCxn id="5" idx="2"/>
              </p:cNvCxnSpPr>
              <p:nvPr/>
            </p:nvCxnSpPr>
            <p:spPr>
              <a:xfrm rot="16200000" flipH="1">
                <a:off x="4082191" y="4996586"/>
                <a:ext cx="184293" cy="490527"/>
              </a:xfrm>
              <a:prstGeom prst="bentConnector2">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hape 72"/>
              <p:cNvCxnSpPr/>
              <p:nvPr/>
            </p:nvCxnSpPr>
            <p:spPr>
              <a:xfrm rot="10800000" flipV="1">
                <a:off x="4419600" y="5105400"/>
                <a:ext cx="304800" cy="228600"/>
              </a:xfrm>
              <a:prstGeom prst="bentConnector3">
                <a:avLst>
                  <a:gd name="adj1" fmla="val -400"/>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4049985" y="5377934"/>
                <a:ext cx="439800" cy="123185"/>
              </a:xfrm>
              <a:prstGeom prst="rect">
                <a:avLst/>
              </a:prstGeom>
              <a:noFill/>
            </p:spPr>
            <p:txBody>
              <a:bodyPr wrap="none" lIns="0" tIns="0" rIns="0" bIns="0" rtlCol="0">
                <a:spAutoFit/>
              </a:bodyPr>
              <a:lstStyle/>
              <a:p>
                <a:r>
                  <a:rPr lang="en-US" sz="1200" dirty="0">
                    <a:solidFill>
                      <a:srgbClr val="FFFFFF"/>
                    </a:solidFill>
                  </a:rPr>
                  <a:t>Client API</a:t>
                </a:r>
              </a:p>
            </p:txBody>
          </p:sp>
          <p:sp>
            <p:nvSpPr>
              <p:cNvPr id="50" name="TextBox 49"/>
              <p:cNvSpPr txBox="1"/>
              <p:nvPr/>
            </p:nvSpPr>
            <p:spPr>
              <a:xfrm>
                <a:off x="3571479" y="4572000"/>
                <a:ext cx="521464" cy="143716"/>
              </a:xfrm>
              <a:prstGeom prst="rect">
                <a:avLst/>
              </a:prstGeom>
              <a:noFill/>
            </p:spPr>
            <p:txBody>
              <a:bodyPr wrap="none" lIns="0" tIns="0" rIns="0" bIns="0" rtlCol="0">
                <a:spAutoFit/>
              </a:bodyPr>
              <a:lstStyle/>
              <a:p>
                <a:r>
                  <a:rPr lang="en-US" sz="1400" dirty="0" smtClean="0">
                    <a:solidFill>
                      <a:srgbClr val="FFFFFF"/>
                    </a:solidFill>
                  </a:rPr>
                  <a:t>Lync User</a:t>
                </a:r>
                <a:endParaRPr lang="en-US" sz="1400" dirty="0">
                  <a:solidFill>
                    <a:srgbClr val="FFFFFF"/>
                  </a:solidFill>
                </a:endParaRPr>
              </a:p>
            </p:txBody>
          </p:sp>
          <p:sp>
            <p:nvSpPr>
              <p:cNvPr id="51" name="TextBox 50"/>
              <p:cNvSpPr txBox="1"/>
              <p:nvPr/>
            </p:nvSpPr>
            <p:spPr>
              <a:xfrm>
                <a:off x="4419600" y="4648200"/>
                <a:ext cx="836282" cy="143716"/>
              </a:xfrm>
              <a:prstGeom prst="rect">
                <a:avLst/>
              </a:prstGeom>
              <a:noFill/>
            </p:spPr>
            <p:txBody>
              <a:bodyPr wrap="none" lIns="0" tIns="0" rIns="0" bIns="0" rtlCol="0">
                <a:spAutoFit/>
              </a:bodyPr>
              <a:lstStyle/>
              <a:p>
                <a:r>
                  <a:rPr lang="en-US" sz="1400" dirty="0">
                    <a:solidFill>
                      <a:srgbClr val="FFFFFF"/>
                    </a:solidFill>
                  </a:rPr>
                  <a:t>3</a:t>
                </a:r>
                <a:r>
                  <a:rPr lang="en-US" sz="1400" baseline="30000" dirty="0">
                    <a:solidFill>
                      <a:srgbClr val="FFFFFF"/>
                    </a:solidFill>
                  </a:rPr>
                  <a:t>rd</a:t>
                </a:r>
                <a:r>
                  <a:rPr lang="en-US" sz="1400" dirty="0">
                    <a:solidFill>
                      <a:srgbClr val="FFFFFF"/>
                    </a:solidFill>
                  </a:rPr>
                  <a:t> Party Plug-in</a:t>
                </a:r>
              </a:p>
            </p:txBody>
          </p:sp>
        </p:grpSp>
        <p:sp>
          <p:nvSpPr>
            <p:cNvPr id="54" name="TextBox 53"/>
            <p:cNvSpPr txBox="1"/>
            <p:nvPr/>
          </p:nvSpPr>
          <p:spPr>
            <a:xfrm>
              <a:off x="5523312" y="1515994"/>
              <a:ext cx="2690865" cy="369332"/>
            </a:xfrm>
            <a:prstGeom prst="rect">
              <a:avLst/>
            </a:prstGeom>
            <a:noFill/>
          </p:spPr>
          <p:txBody>
            <a:bodyPr wrap="none" rtlCol="0">
              <a:spAutoFit/>
            </a:bodyPr>
            <a:lstStyle/>
            <a:p>
              <a:r>
                <a:rPr lang="en-US" b="1" dirty="0">
                  <a:solidFill>
                    <a:srgbClr val="112E58"/>
                  </a:solidFill>
                </a:rPr>
                <a:t>Client Side Integration </a:t>
              </a:r>
            </a:p>
          </p:txBody>
        </p:sp>
        <p:pic>
          <p:nvPicPr>
            <p:cNvPr id="42" name="Picture 30" descr="anyversion-icon-32x32-32bit"/>
            <p:cNvPicPr>
              <a:picLocks noChangeAspect="1" noChangeArrowheads="1"/>
            </p:cNvPicPr>
            <p:nvPr/>
          </p:nvPicPr>
          <p:blipFill>
            <a:blip r:embed="rId6" cstate="print"/>
            <a:srcRect/>
            <a:stretch>
              <a:fillRect/>
            </a:stretch>
          </p:blipFill>
          <p:spPr bwMode="auto">
            <a:xfrm>
              <a:off x="6179766" y="2604479"/>
              <a:ext cx="252924" cy="317553"/>
            </a:xfrm>
            <a:prstGeom prst="rect">
              <a:avLst/>
            </a:prstGeom>
            <a:noFill/>
            <a:ln w="9525">
              <a:noFill/>
              <a:miter lim="800000"/>
              <a:headEnd/>
              <a:tailEnd/>
            </a:ln>
          </p:spPr>
        </p:pic>
      </p:grpSp>
      <p:sp>
        <p:nvSpPr>
          <p:cNvPr id="24" name="Title 23"/>
          <p:cNvSpPr>
            <a:spLocks noGrp="1"/>
          </p:cNvSpPr>
          <p:nvPr>
            <p:ph type="title"/>
          </p:nvPr>
        </p:nvSpPr>
        <p:spPr>
          <a:xfrm>
            <a:off x="414881" y="188640"/>
            <a:ext cx="8229600" cy="1143000"/>
          </a:xfrm>
        </p:spPr>
        <p:txBody>
          <a:bodyPr>
            <a:normAutofit fontScale="90000"/>
          </a:bodyPr>
          <a:lstStyle/>
          <a:p>
            <a:r>
              <a:rPr lang="en-AU" dirty="0" smtClean="0"/>
              <a:t>PABX </a:t>
            </a:r>
            <a:r>
              <a:rPr lang="en-AU" dirty="0"/>
              <a:t>Interoperability – 2 Approaches</a:t>
            </a:r>
            <a:br>
              <a:rPr lang="en-AU" dirty="0"/>
            </a:br>
            <a:r>
              <a:rPr lang="en-AU" dirty="0">
                <a:solidFill>
                  <a:srgbClr val="F15C44"/>
                </a:solidFill>
              </a:rPr>
              <a:t>Client-Side &amp;</a:t>
            </a:r>
            <a:r>
              <a:rPr lang="en-AU" dirty="0" smtClean="0">
                <a:solidFill>
                  <a:srgbClr val="F15C44"/>
                </a:solidFill>
              </a:rPr>
              <a:t> </a:t>
            </a:r>
            <a:r>
              <a:rPr lang="en-AU" dirty="0">
                <a:solidFill>
                  <a:srgbClr val="F15C44"/>
                </a:solidFill>
              </a:rPr>
              <a:t>Server-Side Integration</a:t>
            </a:r>
            <a:endParaRPr lang="en-US" dirty="0">
              <a:solidFill>
                <a:srgbClr val="F15C44"/>
              </a:solidFill>
            </a:endParaRPr>
          </a:p>
        </p:txBody>
      </p:sp>
      <p:grpSp>
        <p:nvGrpSpPr>
          <p:cNvPr id="39" name="Group 38"/>
          <p:cNvGrpSpPr/>
          <p:nvPr/>
        </p:nvGrpSpPr>
        <p:grpSpPr>
          <a:xfrm>
            <a:off x="4442804" y="3702918"/>
            <a:ext cx="4267200" cy="2362200"/>
            <a:chOff x="4463942" y="3716496"/>
            <a:chExt cx="4267200" cy="2362200"/>
          </a:xfrm>
        </p:grpSpPr>
        <p:grpSp>
          <p:nvGrpSpPr>
            <p:cNvPr id="44" name="Group 33"/>
            <p:cNvGrpSpPr/>
            <p:nvPr/>
          </p:nvGrpSpPr>
          <p:grpSpPr>
            <a:xfrm>
              <a:off x="4463942" y="3716496"/>
              <a:ext cx="4267200" cy="2362200"/>
              <a:chOff x="2829560" y="1600200"/>
              <a:chExt cx="2733040" cy="1544955"/>
            </a:xfrm>
          </p:grpSpPr>
          <p:sp>
            <p:nvSpPr>
              <p:cNvPr id="45" name="Rounded Rectangle 44"/>
              <p:cNvSpPr/>
              <p:nvPr/>
            </p:nvSpPr>
            <p:spPr bwMode="auto">
              <a:xfrm>
                <a:off x="2829560" y="1600200"/>
                <a:ext cx="2733040" cy="1544955"/>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a:solidFill>
                    <a:srgbClr val="112E58"/>
                  </a:solidFill>
                  <a:effectLst>
                    <a:outerShdw blurRad="38100" dist="38100" dir="2700000" algn="tl">
                      <a:srgbClr val="000000">
                        <a:alpha val="43137"/>
                      </a:srgbClr>
                    </a:outerShdw>
                  </a:effectLst>
                </a:endParaRPr>
              </a:p>
            </p:txBody>
          </p:sp>
          <p:cxnSp>
            <p:nvCxnSpPr>
              <p:cNvPr id="46" name="Straight Connector 45"/>
              <p:cNvCxnSpPr/>
              <p:nvPr/>
            </p:nvCxnSpPr>
            <p:spPr>
              <a:xfrm rot="5400000">
                <a:off x="3138425" y="2557978"/>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4656113" y="2541742"/>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3534185" y="2774135"/>
                <a:ext cx="15013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2" name="Group 39"/>
              <p:cNvGrpSpPr>
                <a:grpSpLocks/>
              </p:cNvGrpSpPr>
              <p:nvPr/>
            </p:nvGrpSpPr>
            <p:grpSpPr bwMode="auto">
              <a:xfrm>
                <a:off x="3212561" y="2061192"/>
                <a:ext cx="321141" cy="354018"/>
                <a:chOff x="720" y="796"/>
                <a:chExt cx="226" cy="300"/>
              </a:xfrm>
            </p:grpSpPr>
            <p:pic>
              <p:nvPicPr>
                <p:cNvPr id="65" name="Rectangle 1742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20" y="860"/>
                  <a:ext cx="226" cy="236"/>
                </a:xfrm>
                <a:prstGeom prst="rect">
                  <a:avLst/>
                </a:prstGeom>
                <a:noFill/>
                <a:ln w="9525">
                  <a:noFill/>
                  <a:miter lim="800000"/>
                  <a:headEnd/>
                  <a:tailEnd/>
                </a:ln>
              </p:spPr>
            </p:pic>
            <p:pic>
              <p:nvPicPr>
                <p:cNvPr id="66" name="Picture 30" descr="anyversion-icon-32x32-32bit"/>
                <p:cNvPicPr>
                  <a:picLocks noChangeAspect="1" noChangeArrowheads="1"/>
                </p:cNvPicPr>
                <p:nvPr/>
              </p:nvPicPr>
              <p:blipFill>
                <a:blip r:embed="rId6" cstate="print"/>
                <a:srcRect/>
                <a:stretch>
                  <a:fillRect/>
                </a:stretch>
              </p:blipFill>
              <p:spPr bwMode="auto">
                <a:xfrm>
                  <a:off x="811" y="796"/>
                  <a:ext cx="114" cy="176"/>
                </a:xfrm>
                <a:prstGeom prst="rect">
                  <a:avLst/>
                </a:prstGeom>
                <a:noFill/>
                <a:ln w="9525">
                  <a:noFill/>
                  <a:miter lim="800000"/>
                  <a:headEnd/>
                  <a:tailEnd/>
                </a:ln>
              </p:spPr>
            </p:pic>
          </p:grpSp>
          <p:pic>
            <p:nvPicPr>
              <p:cNvPr id="56" name="Picture 16" descr="PBX"/>
              <p:cNvPicPr>
                <a:picLocks noChangeAspect="1" noChangeArrowheads="1"/>
              </p:cNvPicPr>
              <p:nvPr/>
            </p:nvPicPr>
            <p:blipFill>
              <a:blip r:embed="rId4" cstate="print"/>
              <a:srcRect/>
              <a:stretch>
                <a:fillRect/>
              </a:stretch>
            </p:blipFill>
            <p:spPr bwMode="auto">
              <a:xfrm>
                <a:off x="4635319" y="2499853"/>
                <a:ext cx="566353" cy="568467"/>
              </a:xfrm>
              <a:prstGeom prst="rect">
                <a:avLst/>
              </a:prstGeom>
              <a:noFill/>
              <a:ln w="9525">
                <a:noFill/>
                <a:miter lim="800000"/>
                <a:headEnd/>
                <a:tailEnd/>
              </a:ln>
            </p:spPr>
          </p:pic>
          <p:pic>
            <p:nvPicPr>
              <p:cNvPr id="57" name="Picture 74" descr="IP_telephone"/>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681829" y="2114922"/>
                <a:ext cx="387895" cy="234093"/>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58" name="Picture 57" descr="plcm copy.pn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124200" y="2213913"/>
                <a:ext cx="177893" cy="168607"/>
              </a:xfrm>
              <a:prstGeom prst="rect">
                <a:avLst/>
              </a:prstGeom>
            </p:spPr>
          </p:pic>
          <p:sp>
            <p:nvSpPr>
              <p:cNvPr id="59" name="TextBox 58"/>
              <p:cNvSpPr txBox="1"/>
              <p:nvPr/>
            </p:nvSpPr>
            <p:spPr>
              <a:xfrm>
                <a:off x="3952059" y="2625679"/>
                <a:ext cx="443528" cy="120778"/>
              </a:xfrm>
              <a:prstGeom prst="rect">
                <a:avLst/>
              </a:prstGeom>
              <a:noFill/>
            </p:spPr>
            <p:txBody>
              <a:bodyPr wrap="none" lIns="0" tIns="0" rIns="0" bIns="0" rtlCol="0">
                <a:spAutoFit/>
              </a:bodyPr>
              <a:lstStyle/>
              <a:p>
                <a:r>
                  <a:rPr lang="en-US" sz="1200" dirty="0">
                    <a:solidFill>
                      <a:schemeClr val="bg1"/>
                    </a:solidFill>
                  </a:rPr>
                  <a:t>Direct SIP</a:t>
                </a:r>
              </a:p>
            </p:txBody>
          </p:sp>
          <p:sp>
            <p:nvSpPr>
              <p:cNvPr id="60" name="TextBox 59"/>
              <p:cNvSpPr txBox="1"/>
              <p:nvPr/>
            </p:nvSpPr>
            <p:spPr>
              <a:xfrm>
                <a:off x="2929980" y="2638825"/>
                <a:ext cx="238027" cy="140907"/>
              </a:xfrm>
              <a:prstGeom prst="rect">
                <a:avLst/>
              </a:prstGeom>
              <a:noFill/>
            </p:spPr>
            <p:txBody>
              <a:bodyPr wrap="none" lIns="0" tIns="0" rIns="0" bIns="0" rtlCol="0">
                <a:spAutoFit/>
              </a:bodyPr>
              <a:lstStyle/>
              <a:p>
                <a:r>
                  <a:rPr lang="en-US" sz="1400" dirty="0" smtClean="0">
                    <a:solidFill>
                      <a:schemeClr val="bg1"/>
                    </a:solidFill>
                  </a:rPr>
                  <a:t>Lync</a:t>
                </a:r>
                <a:endParaRPr lang="en-US" sz="1400" dirty="0">
                  <a:solidFill>
                    <a:schemeClr val="bg1"/>
                  </a:solidFill>
                </a:endParaRPr>
              </a:p>
            </p:txBody>
          </p:sp>
          <p:sp>
            <p:nvSpPr>
              <p:cNvPr id="61" name="TextBox 60"/>
              <p:cNvSpPr txBox="1"/>
              <p:nvPr/>
            </p:nvSpPr>
            <p:spPr>
              <a:xfrm>
                <a:off x="5177020" y="2660228"/>
                <a:ext cx="237534" cy="140907"/>
              </a:xfrm>
              <a:prstGeom prst="rect">
                <a:avLst/>
              </a:prstGeom>
              <a:noFill/>
            </p:spPr>
            <p:txBody>
              <a:bodyPr wrap="none" lIns="0" tIns="0" rIns="0" bIns="0" rtlCol="0">
                <a:spAutoFit/>
              </a:bodyPr>
              <a:lstStyle/>
              <a:p>
                <a:r>
                  <a:rPr lang="en-US" sz="1400" dirty="0" smtClean="0">
                    <a:solidFill>
                      <a:schemeClr val="bg1"/>
                    </a:solidFill>
                  </a:rPr>
                  <a:t>PABX</a:t>
                </a:r>
                <a:endParaRPr lang="en-US" sz="1400" dirty="0">
                  <a:solidFill>
                    <a:schemeClr val="bg1"/>
                  </a:solidFill>
                </a:endParaRPr>
              </a:p>
            </p:txBody>
          </p:sp>
          <p:pic>
            <p:nvPicPr>
              <p:cNvPr id="62" name="Picture 106" descr="server_0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283247" y="2573832"/>
                <a:ext cx="374353" cy="418288"/>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63" name="TextBox 62"/>
              <p:cNvSpPr txBox="1"/>
              <p:nvPr/>
            </p:nvSpPr>
            <p:spPr>
              <a:xfrm>
                <a:off x="2980308" y="1862276"/>
                <a:ext cx="492645" cy="140907"/>
              </a:xfrm>
              <a:prstGeom prst="rect">
                <a:avLst/>
              </a:prstGeom>
              <a:noFill/>
            </p:spPr>
            <p:txBody>
              <a:bodyPr wrap="none" lIns="0" tIns="0" rIns="0" bIns="0" rtlCol="0">
                <a:spAutoFit/>
              </a:bodyPr>
              <a:lstStyle/>
              <a:p>
                <a:r>
                  <a:rPr lang="en-US" sz="1400" dirty="0" smtClean="0">
                    <a:solidFill>
                      <a:schemeClr val="bg1"/>
                    </a:solidFill>
                  </a:rPr>
                  <a:t>Lync user</a:t>
                </a:r>
                <a:endParaRPr lang="en-US" sz="1400" dirty="0">
                  <a:solidFill>
                    <a:schemeClr val="bg1"/>
                  </a:solidFill>
                </a:endParaRPr>
              </a:p>
            </p:txBody>
          </p:sp>
          <p:sp>
            <p:nvSpPr>
              <p:cNvPr id="64" name="TextBox 63"/>
              <p:cNvSpPr txBox="1"/>
              <p:nvPr/>
            </p:nvSpPr>
            <p:spPr>
              <a:xfrm>
                <a:off x="4955508" y="1851643"/>
                <a:ext cx="581104" cy="281814"/>
              </a:xfrm>
              <a:prstGeom prst="rect">
                <a:avLst/>
              </a:prstGeom>
              <a:noFill/>
            </p:spPr>
            <p:txBody>
              <a:bodyPr wrap="none" lIns="0" tIns="0" rIns="0" bIns="0" rtlCol="0">
                <a:spAutoFit/>
              </a:bodyPr>
              <a:lstStyle/>
              <a:p>
                <a:pPr algn="r"/>
                <a:r>
                  <a:rPr lang="en-US" sz="1400" dirty="0" smtClean="0">
                    <a:solidFill>
                      <a:schemeClr val="bg1"/>
                    </a:solidFill>
                  </a:rPr>
                  <a:t>PABX </a:t>
                </a:r>
                <a:r>
                  <a:rPr lang="en-US" sz="1400" dirty="0">
                    <a:solidFill>
                      <a:schemeClr val="bg1"/>
                    </a:solidFill>
                  </a:rPr>
                  <a:t>phone</a:t>
                </a:r>
              </a:p>
              <a:p>
                <a:pPr algn="r"/>
                <a:r>
                  <a:rPr lang="en-US" sz="1400" dirty="0">
                    <a:solidFill>
                      <a:schemeClr val="bg1"/>
                    </a:solidFill>
                  </a:rPr>
                  <a:t>user</a:t>
                </a:r>
              </a:p>
            </p:txBody>
          </p:sp>
        </p:grpSp>
        <p:sp>
          <p:nvSpPr>
            <p:cNvPr id="67" name="TextBox 66"/>
            <p:cNvSpPr txBox="1"/>
            <p:nvPr/>
          </p:nvSpPr>
          <p:spPr>
            <a:xfrm>
              <a:off x="5552311" y="3855594"/>
              <a:ext cx="2265107" cy="369332"/>
            </a:xfrm>
            <a:prstGeom prst="rect">
              <a:avLst/>
            </a:prstGeom>
            <a:noFill/>
          </p:spPr>
          <p:txBody>
            <a:bodyPr wrap="none" rtlCol="0">
              <a:spAutoFit/>
            </a:bodyPr>
            <a:lstStyle/>
            <a:p>
              <a:r>
                <a:rPr lang="en-US" b="1" dirty="0" smtClean="0">
                  <a:solidFill>
                    <a:srgbClr val="112E58"/>
                  </a:solidFill>
                </a:rPr>
                <a:t>Direct SIP Integration </a:t>
              </a:r>
              <a:endParaRPr lang="en-US" b="1" dirty="0">
                <a:solidFill>
                  <a:srgbClr val="112E58"/>
                </a:solidFill>
              </a:endParaRPr>
            </a:p>
          </p:txBody>
        </p:sp>
      </p:grpSp>
      <p:grpSp>
        <p:nvGrpSpPr>
          <p:cNvPr id="38" name="Group 37"/>
          <p:cNvGrpSpPr/>
          <p:nvPr/>
        </p:nvGrpSpPr>
        <p:grpSpPr>
          <a:xfrm>
            <a:off x="179148" y="3673168"/>
            <a:ext cx="4267200" cy="2432937"/>
            <a:chOff x="216180" y="3686980"/>
            <a:chExt cx="4267200" cy="2432937"/>
          </a:xfrm>
        </p:grpSpPr>
        <p:grpSp>
          <p:nvGrpSpPr>
            <p:cNvPr id="72" name="Group 33"/>
            <p:cNvGrpSpPr/>
            <p:nvPr/>
          </p:nvGrpSpPr>
          <p:grpSpPr>
            <a:xfrm>
              <a:off x="216180" y="3686980"/>
              <a:ext cx="4267200" cy="2432937"/>
              <a:chOff x="2829560" y="1477101"/>
              <a:chExt cx="2733040" cy="1591219"/>
            </a:xfrm>
          </p:grpSpPr>
          <p:sp>
            <p:nvSpPr>
              <p:cNvPr id="73" name="Rounded Rectangle 72"/>
              <p:cNvSpPr/>
              <p:nvPr/>
            </p:nvSpPr>
            <p:spPr bwMode="auto">
              <a:xfrm>
                <a:off x="2829560" y="1477101"/>
                <a:ext cx="2733040" cy="1544955"/>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a:solidFill>
                    <a:srgbClr val="112E58"/>
                  </a:solidFill>
                  <a:effectLst>
                    <a:outerShdw blurRad="38100" dist="38100" dir="2700000" algn="tl">
                      <a:srgbClr val="000000">
                        <a:alpha val="43137"/>
                      </a:srgbClr>
                    </a:outerShdw>
                  </a:effectLst>
                </a:endParaRPr>
              </a:p>
            </p:txBody>
          </p:sp>
          <p:cxnSp>
            <p:nvCxnSpPr>
              <p:cNvPr id="74" name="Straight Connector 73"/>
              <p:cNvCxnSpPr/>
              <p:nvPr/>
            </p:nvCxnSpPr>
            <p:spPr>
              <a:xfrm rot="5400000">
                <a:off x="3138425" y="2557978"/>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5400000">
                <a:off x="4656113" y="2541742"/>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3534185" y="2774135"/>
                <a:ext cx="15013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7" name="Group 39"/>
              <p:cNvGrpSpPr>
                <a:grpSpLocks/>
              </p:cNvGrpSpPr>
              <p:nvPr/>
            </p:nvGrpSpPr>
            <p:grpSpPr bwMode="auto">
              <a:xfrm>
                <a:off x="3212561" y="2061192"/>
                <a:ext cx="321141" cy="354018"/>
                <a:chOff x="720" y="796"/>
                <a:chExt cx="226" cy="300"/>
              </a:xfrm>
            </p:grpSpPr>
            <p:pic>
              <p:nvPicPr>
                <p:cNvPr id="87" name="Rectangle 1742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20" y="860"/>
                  <a:ext cx="226" cy="236"/>
                </a:xfrm>
                <a:prstGeom prst="rect">
                  <a:avLst/>
                </a:prstGeom>
                <a:noFill/>
                <a:ln w="9525">
                  <a:noFill/>
                  <a:miter lim="800000"/>
                  <a:headEnd/>
                  <a:tailEnd/>
                </a:ln>
              </p:spPr>
            </p:pic>
            <p:pic>
              <p:nvPicPr>
                <p:cNvPr id="88" name="Picture 30" descr="anyversion-icon-32x32-32bit"/>
                <p:cNvPicPr>
                  <a:picLocks noChangeAspect="1" noChangeArrowheads="1"/>
                </p:cNvPicPr>
                <p:nvPr/>
              </p:nvPicPr>
              <p:blipFill>
                <a:blip r:embed="rId6" cstate="print"/>
                <a:srcRect/>
                <a:stretch>
                  <a:fillRect/>
                </a:stretch>
              </p:blipFill>
              <p:spPr bwMode="auto">
                <a:xfrm>
                  <a:off x="811" y="796"/>
                  <a:ext cx="114" cy="176"/>
                </a:xfrm>
                <a:prstGeom prst="rect">
                  <a:avLst/>
                </a:prstGeom>
                <a:noFill/>
                <a:ln w="9525">
                  <a:noFill/>
                  <a:miter lim="800000"/>
                  <a:headEnd/>
                  <a:tailEnd/>
                </a:ln>
              </p:spPr>
            </p:pic>
          </p:grpSp>
          <p:pic>
            <p:nvPicPr>
              <p:cNvPr id="78" name="Picture 16" descr="PBX"/>
              <p:cNvPicPr>
                <a:picLocks noChangeAspect="1" noChangeArrowheads="1"/>
              </p:cNvPicPr>
              <p:nvPr/>
            </p:nvPicPr>
            <p:blipFill>
              <a:blip r:embed="rId4" cstate="print"/>
              <a:srcRect/>
              <a:stretch>
                <a:fillRect/>
              </a:stretch>
            </p:blipFill>
            <p:spPr bwMode="auto">
              <a:xfrm>
                <a:off x="4635319" y="2499853"/>
                <a:ext cx="566353" cy="568467"/>
              </a:xfrm>
              <a:prstGeom prst="rect">
                <a:avLst/>
              </a:prstGeom>
              <a:noFill/>
              <a:ln w="9525">
                <a:noFill/>
                <a:miter lim="800000"/>
                <a:headEnd/>
                <a:tailEnd/>
              </a:ln>
            </p:spPr>
          </p:pic>
          <p:pic>
            <p:nvPicPr>
              <p:cNvPr id="79" name="Picture 74" descr="IP_telephone"/>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681829" y="2114922"/>
                <a:ext cx="387895" cy="234093"/>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80" name="Picture 79" descr="plcm copy.pn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124200" y="2213913"/>
                <a:ext cx="177893" cy="168607"/>
              </a:xfrm>
              <a:prstGeom prst="rect">
                <a:avLst/>
              </a:prstGeom>
            </p:spPr>
          </p:pic>
          <p:sp>
            <p:nvSpPr>
              <p:cNvPr id="81" name="TextBox 80"/>
              <p:cNvSpPr txBox="1"/>
              <p:nvPr/>
            </p:nvSpPr>
            <p:spPr>
              <a:xfrm>
                <a:off x="3826080" y="2667543"/>
                <a:ext cx="143736" cy="120778"/>
              </a:xfrm>
              <a:prstGeom prst="rect">
                <a:avLst/>
              </a:prstGeom>
              <a:noFill/>
            </p:spPr>
            <p:txBody>
              <a:bodyPr wrap="none" lIns="0" tIns="0" rIns="0" bIns="0" rtlCol="0">
                <a:spAutoFit/>
              </a:bodyPr>
              <a:lstStyle/>
              <a:p>
                <a:r>
                  <a:rPr lang="en-US" sz="1200" dirty="0" smtClean="0">
                    <a:solidFill>
                      <a:schemeClr val="bg1"/>
                    </a:solidFill>
                  </a:rPr>
                  <a:t> </a:t>
                </a:r>
                <a:r>
                  <a:rPr lang="en-US" sz="1200" dirty="0">
                    <a:solidFill>
                      <a:schemeClr val="bg1"/>
                    </a:solidFill>
                  </a:rPr>
                  <a:t>SIP</a:t>
                </a:r>
              </a:p>
            </p:txBody>
          </p:sp>
          <p:sp>
            <p:nvSpPr>
              <p:cNvPr id="82" name="TextBox 81"/>
              <p:cNvSpPr txBox="1"/>
              <p:nvPr/>
            </p:nvSpPr>
            <p:spPr>
              <a:xfrm>
                <a:off x="2929980" y="2638825"/>
                <a:ext cx="238027" cy="140907"/>
              </a:xfrm>
              <a:prstGeom prst="rect">
                <a:avLst/>
              </a:prstGeom>
              <a:noFill/>
            </p:spPr>
            <p:txBody>
              <a:bodyPr wrap="none" lIns="0" tIns="0" rIns="0" bIns="0" rtlCol="0">
                <a:spAutoFit/>
              </a:bodyPr>
              <a:lstStyle/>
              <a:p>
                <a:r>
                  <a:rPr lang="en-US" sz="1400" dirty="0" smtClean="0">
                    <a:solidFill>
                      <a:schemeClr val="bg1"/>
                    </a:solidFill>
                  </a:rPr>
                  <a:t>Lync</a:t>
                </a:r>
                <a:endParaRPr lang="en-US" sz="1400" dirty="0">
                  <a:solidFill>
                    <a:schemeClr val="bg1"/>
                  </a:solidFill>
                </a:endParaRPr>
              </a:p>
            </p:txBody>
          </p:sp>
          <p:sp>
            <p:nvSpPr>
              <p:cNvPr id="83" name="TextBox 82"/>
              <p:cNvSpPr txBox="1"/>
              <p:nvPr/>
            </p:nvSpPr>
            <p:spPr>
              <a:xfrm>
                <a:off x="5177020" y="2660228"/>
                <a:ext cx="237534" cy="140907"/>
              </a:xfrm>
              <a:prstGeom prst="rect">
                <a:avLst/>
              </a:prstGeom>
              <a:noFill/>
            </p:spPr>
            <p:txBody>
              <a:bodyPr wrap="none" lIns="0" tIns="0" rIns="0" bIns="0" rtlCol="0">
                <a:spAutoFit/>
              </a:bodyPr>
              <a:lstStyle/>
              <a:p>
                <a:r>
                  <a:rPr lang="en-US" sz="1400" dirty="0" smtClean="0">
                    <a:solidFill>
                      <a:schemeClr val="bg1"/>
                    </a:solidFill>
                  </a:rPr>
                  <a:t>PABX</a:t>
                </a:r>
                <a:endParaRPr lang="en-US" sz="1400" dirty="0">
                  <a:solidFill>
                    <a:schemeClr val="bg1"/>
                  </a:solidFill>
                </a:endParaRPr>
              </a:p>
            </p:txBody>
          </p:sp>
          <p:pic>
            <p:nvPicPr>
              <p:cNvPr id="84" name="Picture 106" descr="server_0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283247" y="2573832"/>
                <a:ext cx="374353" cy="418288"/>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85" name="TextBox 84"/>
              <p:cNvSpPr txBox="1"/>
              <p:nvPr/>
            </p:nvSpPr>
            <p:spPr>
              <a:xfrm>
                <a:off x="2980308" y="1862276"/>
                <a:ext cx="492645" cy="140907"/>
              </a:xfrm>
              <a:prstGeom prst="rect">
                <a:avLst/>
              </a:prstGeom>
              <a:noFill/>
            </p:spPr>
            <p:txBody>
              <a:bodyPr wrap="none" lIns="0" tIns="0" rIns="0" bIns="0" rtlCol="0">
                <a:spAutoFit/>
              </a:bodyPr>
              <a:lstStyle/>
              <a:p>
                <a:r>
                  <a:rPr lang="en-US" sz="1400" dirty="0" smtClean="0">
                    <a:solidFill>
                      <a:schemeClr val="bg1"/>
                    </a:solidFill>
                  </a:rPr>
                  <a:t>Lync user</a:t>
                </a:r>
                <a:endParaRPr lang="en-US" sz="1400" dirty="0">
                  <a:solidFill>
                    <a:schemeClr val="bg1"/>
                  </a:solidFill>
                </a:endParaRPr>
              </a:p>
            </p:txBody>
          </p:sp>
          <p:sp>
            <p:nvSpPr>
              <p:cNvPr id="86" name="TextBox 85"/>
              <p:cNvSpPr txBox="1"/>
              <p:nvPr/>
            </p:nvSpPr>
            <p:spPr>
              <a:xfrm>
                <a:off x="4955508" y="1851643"/>
                <a:ext cx="581104" cy="281814"/>
              </a:xfrm>
              <a:prstGeom prst="rect">
                <a:avLst/>
              </a:prstGeom>
              <a:noFill/>
            </p:spPr>
            <p:txBody>
              <a:bodyPr wrap="none" lIns="0" tIns="0" rIns="0" bIns="0" rtlCol="0">
                <a:spAutoFit/>
              </a:bodyPr>
              <a:lstStyle/>
              <a:p>
                <a:pPr algn="r"/>
                <a:r>
                  <a:rPr lang="en-US" sz="1400" dirty="0" smtClean="0">
                    <a:solidFill>
                      <a:schemeClr val="bg1"/>
                    </a:solidFill>
                  </a:rPr>
                  <a:t>PABX </a:t>
                </a:r>
                <a:r>
                  <a:rPr lang="en-US" sz="1400" dirty="0">
                    <a:solidFill>
                      <a:schemeClr val="bg1"/>
                    </a:solidFill>
                  </a:rPr>
                  <a:t>phone</a:t>
                </a:r>
              </a:p>
              <a:p>
                <a:pPr algn="r"/>
                <a:r>
                  <a:rPr lang="en-US" sz="1400" dirty="0">
                    <a:solidFill>
                      <a:schemeClr val="bg1"/>
                    </a:solidFill>
                  </a:rPr>
                  <a:t>user</a:t>
                </a:r>
              </a:p>
            </p:txBody>
          </p:sp>
        </p:grpSp>
        <p:sp>
          <p:nvSpPr>
            <p:cNvPr id="89" name="TextBox 88"/>
            <p:cNvSpPr txBox="1"/>
            <p:nvPr/>
          </p:nvSpPr>
          <p:spPr>
            <a:xfrm>
              <a:off x="1233729" y="3840734"/>
              <a:ext cx="2184381" cy="369332"/>
            </a:xfrm>
            <a:prstGeom prst="rect">
              <a:avLst/>
            </a:prstGeom>
            <a:noFill/>
          </p:spPr>
          <p:txBody>
            <a:bodyPr wrap="none" rtlCol="0">
              <a:spAutoFit/>
            </a:bodyPr>
            <a:lstStyle/>
            <a:p>
              <a:r>
                <a:rPr lang="en-US" b="1" dirty="0" smtClean="0">
                  <a:solidFill>
                    <a:srgbClr val="112E58"/>
                  </a:solidFill>
                </a:rPr>
                <a:t>Gateway Integration </a:t>
              </a:r>
              <a:endParaRPr lang="en-US" b="1" dirty="0">
                <a:solidFill>
                  <a:srgbClr val="112E58"/>
                </a:solidFill>
              </a:endParaRPr>
            </a:p>
          </p:txBody>
        </p:sp>
        <p:pic>
          <p:nvPicPr>
            <p:cNvPr id="90" name="Picture 106" descr="server_0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2235473" y="5533965"/>
              <a:ext cx="228614" cy="352625"/>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2" name="TextBox 91"/>
            <p:cNvSpPr txBox="1"/>
            <p:nvPr/>
          </p:nvSpPr>
          <p:spPr>
            <a:xfrm>
              <a:off x="2498600" y="5495954"/>
              <a:ext cx="609600" cy="369332"/>
            </a:xfrm>
            <a:prstGeom prst="rect">
              <a:avLst/>
            </a:prstGeom>
            <a:noFill/>
          </p:spPr>
          <p:txBody>
            <a:bodyPr wrap="square" lIns="0" tIns="0" rIns="0" bIns="0" rtlCol="0">
              <a:spAutoFit/>
            </a:bodyPr>
            <a:lstStyle/>
            <a:p>
              <a:r>
                <a:rPr lang="en-US" sz="1200" dirty="0" smtClean="0">
                  <a:solidFill>
                    <a:schemeClr val="bg1"/>
                  </a:solidFill>
                </a:rPr>
                <a:t> Legacy Protocol</a:t>
              </a:r>
              <a:endParaRPr lang="en-US" sz="1200" dirty="0">
                <a:solidFill>
                  <a:schemeClr val="bg1"/>
                </a:solidFill>
              </a:endParaRPr>
            </a:p>
          </p:txBody>
        </p:sp>
        <p:sp>
          <p:nvSpPr>
            <p:cNvPr id="93" name="TextBox 92"/>
            <p:cNvSpPr txBox="1"/>
            <p:nvPr/>
          </p:nvSpPr>
          <p:spPr>
            <a:xfrm>
              <a:off x="2040825" y="5288703"/>
              <a:ext cx="544573" cy="184666"/>
            </a:xfrm>
            <a:prstGeom prst="rect">
              <a:avLst/>
            </a:prstGeom>
            <a:noFill/>
          </p:spPr>
          <p:txBody>
            <a:bodyPr wrap="none" lIns="0" tIns="0" rIns="0" bIns="0" rtlCol="0">
              <a:spAutoFit/>
            </a:bodyPr>
            <a:lstStyle/>
            <a:p>
              <a:r>
                <a:rPr lang="en-AU" sz="1200" dirty="0" smtClean="0">
                  <a:solidFill>
                    <a:schemeClr val="bg1"/>
                  </a:solidFill>
                </a:rPr>
                <a:t>Gateway</a:t>
              </a:r>
              <a:endParaRPr lang="en-US" sz="1200" dirty="0">
                <a:solidFill>
                  <a:schemeClr val="bg1"/>
                </a:solidFill>
              </a:endParaRPr>
            </a:p>
          </p:txBody>
        </p:sp>
      </p:grpSp>
      <p:grpSp>
        <p:nvGrpSpPr>
          <p:cNvPr id="29" name="Group 28"/>
          <p:cNvGrpSpPr/>
          <p:nvPr/>
        </p:nvGrpSpPr>
        <p:grpSpPr>
          <a:xfrm>
            <a:off x="163229" y="1274789"/>
            <a:ext cx="4267200" cy="2362200"/>
            <a:chOff x="192319" y="1328835"/>
            <a:chExt cx="4267200" cy="2362200"/>
          </a:xfrm>
        </p:grpSpPr>
        <p:grpSp>
          <p:nvGrpSpPr>
            <p:cNvPr id="18" name="Group 17"/>
            <p:cNvGrpSpPr/>
            <p:nvPr/>
          </p:nvGrpSpPr>
          <p:grpSpPr>
            <a:xfrm>
              <a:off x="192319" y="1328835"/>
              <a:ext cx="4267200" cy="2362200"/>
              <a:chOff x="192319" y="1317308"/>
              <a:chExt cx="4267200" cy="2362200"/>
            </a:xfrm>
          </p:grpSpPr>
          <p:grpSp>
            <p:nvGrpSpPr>
              <p:cNvPr id="10" name="Group 9"/>
              <p:cNvGrpSpPr/>
              <p:nvPr/>
            </p:nvGrpSpPr>
            <p:grpSpPr>
              <a:xfrm>
                <a:off x="192319" y="1317308"/>
                <a:ext cx="4267200" cy="2362200"/>
                <a:chOff x="219737" y="1276093"/>
                <a:chExt cx="4267200" cy="2362200"/>
              </a:xfrm>
            </p:grpSpPr>
            <p:grpSp>
              <p:nvGrpSpPr>
                <p:cNvPr id="3" name="Group 33"/>
                <p:cNvGrpSpPr/>
                <p:nvPr/>
              </p:nvGrpSpPr>
              <p:grpSpPr>
                <a:xfrm>
                  <a:off x="219737" y="1276093"/>
                  <a:ext cx="4267200" cy="2362200"/>
                  <a:chOff x="2829560" y="1600200"/>
                  <a:chExt cx="2733040" cy="1544955"/>
                </a:xfrm>
              </p:grpSpPr>
              <p:sp>
                <p:nvSpPr>
                  <p:cNvPr id="11" name="Rounded Rectangle 10"/>
                  <p:cNvSpPr/>
                  <p:nvPr/>
                </p:nvSpPr>
                <p:spPr bwMode="auto">
                  <a:xfrm>
                    <a:off x="2829560" y="1600200"/>
                    <a:ext cx="2733040" cy="1544955"/>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a:solidFill>
                        <a:srgbClr val="112E58"/>
                      </a:solidFill>
                      <a:effectLst>
                        <a:outerShdw blurRad="38100" dist="38100" dir="2700000" algn="tl">
                          <a:srgbClr val="000000">
                            <a:alpha val="43137"/>
                          </a:srgbClr>
                        </a:outerShdw>
                      </a:effectLst>
                    </a:endParaRPr>
                  </a:p>
                </p:txBody>
              </p:sp>
              <p:cxnSp>
                <p:nvCxnSpPr>
                  <p:cNvPr id="12" name="Straight Connector 11"/>
                  <p:cNvCxnSpPr/>
                  <p:nvPr/>
                </p:nvCxnSpPr>
                <p:spPr>
                  <a:xfrm rot="5400000">
                    <a:off x="3138425" y="2557978"/>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656113" y="2541742"/>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3534185" y="2417354"/>
                    <a:ext cx="586718" cy="35678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 name="Group 39"/>
                  <p:cNvGrpSpPr>
                    <a:grpSpLocks/>
                  </p:cNvGrpSpPr>
                  <p:nvPr/>
                </p:nvGrpSpPr>
                <p:grpSpPr bwMode="auto">
                  <a:xfrm>
                    <a:off x="3212561" y="2061192"/>
                    <a:ext cx="321141" cy="354018"/>
                    <a:chOff x="720" y="796"/>
                    <a:chExt cx="226" cy="300"/>
                  </a:xfrm>
                </p:grpSpPr>
                <p:pic>
                  <p:nvPicPr>
                    <p:cNvPr id="16" name="Rectangle 1742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20" y="860"/>
                      <a:ext cx="226" cy="236"/>
                    </a:xfrm>
                    <a:prstGeom prst="rect">
                      <a:avLst/>
                    </a:prstGeom>
                    <a:noFill/>
                    <a:ln w="9525">
                      <a:noFill/>
                      <a:miter lim="800000"/>
                      <a:headEnd/>
                      <a:tailEnd/>
                    </a:ln>
                  </p:spPr>
                </p:pic>
                <p:pic>
                  <p:nvPicPr>
                    <p:cNvPr id="17" name="Picture 30" descr="anyversion-icon-32x32-32bit"/>
                    <p:cNvPicPr>
                      <a:picLocks noChangeAspect="1" noChangeArrowheads="1"/>
                    </p:cNvPicPr>
                    <p:nvPr/>
                  </p:nvPicPr>
                  <p:blipFill>
                    <a:blip r:embed="rId6" cstate="print"/>
                    <a:srcRect/>
                    <a:stretch>
                      <a:fillRect/>
                    </a:stretch>
                  </p:blipFill>
                  <p:spPr bwMode="auto">
                    <a:xfrm>
                      <a:off x="811" y="796"/>
                      <a:ext cx="114" cy="176"/>
                    </a:xfrm>
                    <a:prstGeom prst="rect">
                      <a:avLst/>
                    </a:prstGeom>
                    <a:noFill/>
                    <a:ln w="9525">
                      <a:noFill/>
                      <a:miter lim="800000"/>
                      <a:headEnd/>
                      <a:tailEnd/>
                    </a:ln>
                  </p:spPr>
                </p:pic>
              </p:grpSp>
              <p:pic>
                <p:nvPicPr>
                  <p:cNvPr id="19" name="Picture 74" descr="IP_telephone"/>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681829" y="2114922"/>
                    <a:ext cx="387895" cy="234093"/>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0" name="Picture 19" descr="plcm copy.pn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124200" y="2213913"/>
                    <a:ext cx="177893" cy="168607"/>
                  </a:xfrm>
                  <a:prstGeom prst="rect">
                    <a:avLst/>
                  </a:prstGeom>
                </p:spPr>
              </p:pic>
              <p:sp>
                <p:nvSpPr>
                  <p:cNvPr id="21" name="TextBox 20"/>
                  <p:cNvSpPr txBox="1"/>
                  <p:nvPr/>
                </p:nvSpPr>
                <p:spPr>
                  <a:xfrm>
                    <a:off x="3936426" y="2111190"/>
                    <a:ext cx="566279" cy="120778"/>
                  </a:xfrm>
                  <a:prstGeom prst="rect">
                    <a:avLst/>
                  </a:prstGeom>
                  <a:noFill/>
                </p:spPr>
                <p:txBody>
                  <a:bodyPr wrap="none" lIns="0" tIns="0" rIns="0" bIns="0" rtlCol="0">
                    <a:spAutoFit/>
                  </a:bodyPr>
                  <a:lstStyle/>
                  <a:p>
                    <a:r>
                      <a:rPr lang="en-AU" sz="1200" dirty="0" smtClean="0">
                        <a:solidFill>
                          <a:schemeClr val="bg1"/>
                        </a:solidFill>
                      </a:rPr>
                      <a:t>CSTA Gateway</a:t>
                    </a:r>
                    <a:endParaRPr lang="en-US" sz="1200" dirty="0">
                      <a:solidFill>
                        <a:schemeClr val="bg1"/>
                      </a:solidFill>
                    </a:endParaRPr>
                  </a:p>
                </p:txBody>
              </p:sp>
              <p:sp>
                <p:nvSpPr>
                  <p:cNvPr id="22" name="TextBox 21"/>
                  <p:cNvSpPr txBox="1"/>
                  <p:nvPr/>
                </p:nvSpPr>
                <p:spPr>
                  <a:xfrm>
                    <a:off x="2929980" y="2638825"/>
                    <a:ext cx="238027" cy="140907"/>
                  </a:xfrm>
                  <a:prstGeom prst="rect">
                    <a:avLst/>
                  </a:prstGeom>
                  <a:noFill/>
                </p:spPr>
                <p:txBody>
                  <a:bodyPr wrap="none" lIns="0" tIns="0" rIns="0" bIns="0" rtlCol="0">
                    <a:spAutoFit/>
                  </a:bodyPr>
                  <a:lstStyle/>
                  <a:p>
                    <a:r>
                      <a:rPr lang="en-US" sz="1400" dirty="0" smtClean="0">
                        <a:solidFill>
                          <a:schemeClr val="bg1"/>
                        </a:solidFill>
                      </a:rPr>
                      <a:t>Lync</a:t>
                    </a:r>
                    <a:endParaRPr lang="en-US" sz="1400" dirty="0">
                      <a:solidFill>
                        <a:schemeClr val="bg1"/>
                      </a:solidFill>
                    </a:endParaRPr>
                  </a:p>
                </p:txBody>
              </p:sp>
              <p:sp>
                <p:nvSpPr>
                  <p:cNvPr id="23" name="TextBox 22"/>
                  <p:cNvSpPr txBox="1"/>
                  <p:nvPr/>
                </p:nvSpPr>
                <p:spPr>
                  <a:xfrm>
                    <a:off x="5177020" y="2660228"/>
                    <a:ext cx="237534" cy="140907"/>
                  </a:xfrm>
                  <a:prstGeom prst="rect">
                    <a:avLst/>
                  </a:prstGeom>
                  <a:noFill/>
                </p:spPr>
                <p:txBody>
                  <a:bodyPr wrap="none" lIns="0" tIns="0" rIns="0" bIns="0" rtlCol="0">
                    <a:spAutoFit/>
                  </a:bodyPr>
                  <a:lstStyle/>
                  <a:p>
                    <a:r>
                      <a:rPr lang="en-US" sz="1400" dirty="0" smtClean="0">
                        <a:solidFill>
                          <a:schemeClr val="bg1"/>
                        </a:solidFill>
                      </a:rPr>
                      <a:t>PABX</a:t>
                    </a:r>
                    <a:endParaRPr lang="en-US" sz="1400" dirty="0">
                      <a:solidFill>
                        <a:schemeClr val="bg1"/>
                      </a:solidFill>
                    </a:endParaRPr>
                  </a:p>
                </p:txBody>
              </p:sp>
              <p:pic>
                <p:nvPicPr>
                  <p:cNvPr id="25" name="Picture 106" descr="server_0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283247" y="2573832"/>
                    <a:ext cx="374353" cy="418288"/>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27" name="TextBox 26"/>
                  <p:cNvSpPr txBox="1"/>
                  <p:nvPr/>
                </p:nvSpPr>
                <p:spPr>
                  <a:xfrm>
                    <a:off x="2980308" y="1862276"/>
                    <a:ext cx="492645" cy="140907"/>
                  </a:xfrm>
                  <a:prstGeom prst="rect">
                    <a:avLst/>
                  </a:prstGeom>
                  <a:noFill/>
                </p:spPr>
                <p:txBody>
                  <a:bodyPr wrap="none" lIns="0" tIns="0" rIns="0" bIns="0" rtlCol="0">
                    <a:spAutoFit/>
                  </a:bodyPr>
                  <a:lstStyle/>
                  <a:p>
                    <a:r>
                      <a:rPr lang="en-US" sz="1400" dirty="0" smtClean="0">
                        <a:solidFill>
                          <a:schemeClr val="bg1"/>
                        </a:solidFill>
                      </a:rPr>
                      <a:t>Lync user</a:t>
                    </a:r>
                    <a:endParaRPr lang="en-US" sz="1400" dirty="0">
                      <a:solidFill>
                        <a:schemeClr val="bg1"/>
                      </a:solidFill>
                    </a:endParaRPr>
                  </a:p>
                </p:txBody>
              </p:sp>
              <p:sp>
                <p:nvSpPr>
                  <p:cNvPr id="28" name="TextBox 27"/>
                  <p:cNvSpPr txBox="1"/>
                  <p:nvPr/>
                </p:nvSpPr>
                <p:spPr>
                  <a:xfrm>
                    <a:off x="4815000" y="1932730"/>
                    <a:ext cx="581104" cy="281814"/>
                  </a:xfrm>
                  <a:prstGeom prst="rect">
                    <a:avLst/>
                  </a:prstGeom>
                  <a:noFill/>
                </p:spPr>
                <p:txBody>
                  <a:bodyPr wrap="none" lIns="0" tIns="0" rIns="0" bIns="0" rtlCol="0">
                    <a:spAutoFit/>
                  </a:bodyPr>
                  <a:lstStyle/>
                  <a:p>
                    <a:pPr algn="r"/>
                    <a:r>
                      <a:rPr lang="en-US" sz="1400" dirty="0" smtClean="0">
                        <a:solidFill>
                          <a:schemeClr val="bg1"/>
                        </a:solidFill>
                      </a:rPr>
                      <a:t>PABX </a:t>
                    </a:r>
                    <a:r>
                      <a:rPr lang="en-US" sz="1400" dirty="0">
                        <a:solidFill>
                          <a:schemeClr val="bg1"/>
                        </a:solidFill>
                      </a:rPr>
                      <a:t>phone</a:t>
                    </a:r>
                  </a:p>
                  <a:p>
                    <a:pPr algn="r"/>
                    <a:r>
                      <a:rPr lang="en-US" sz="1400" dirty="0">
                        <a:solidFill>
                          <a:schemeClr val="bg1"/>
                        </a:solidFill>
                      </a:rPr>
                      <a:t>user</a:t>
                    </a:r>
                  </a:p>
                </p:txBody>
              </p:sp>
            </p:grpSp>
            <p:pic>
              <p:nvPicPr>
                <p:cNvPr id="68" name="Picture 106" descr="server_0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2133353" y="2311355"/>
                  <a:ext cx="416095" cy="455292"/>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70" name="Picture 16" descr="PBX"/>
                <p:cNvPicPr>
                  <a:picLocks noChangeAspect="1" noChangeArrowheads="1"/>
                </p:cNvPicPr>
                <p:nvPr/>
              </p:nvPicPr>
              <p:blipFill>
                <a:blip r:embed="rId4" cstate="print"/>
                <a:srcRect/>
                <a:stretch>
                  <a:fillRect/>
                </a:stretch>
              </p:blipFill>
              <p:spPr bwMode="auto">
                <a:xfrm>
                  <a:off x="2998913" y="2740513"/>
                  <a:ext cx="884269" cy="869173"/>
                </a:xfrm>
                <a:prstGeom prst="rect">
                  <a:avLst/>
                </a:prstGeom>
                <a:noFill/>
                <a:ln w="9525">
                  <a:noFill/>
                  <a:miter lim="800000"/>
                  <a:headEnd/>
                  <a:tailEnd/>
                </a:ln>
              </p:spPr>
            </p:pic>
          </p:grpSp>
          <p:cxnSp>
            <p:nvCxnSpPr>
              <p:cNvPr id="95" name="Straight Connector 94"/>
              <p:cNvCxnSpPr>
                <a:stCxn id="68" idx="3"/>
              </p:cNvCxnSpPr>
              <p:nvPr/>
            </p:nvCxnSpPr>
            <p:spPr>
              <a:xfrm>
                <a:off x="2522030" y="2580216"/>
                <a:ext cx="629508" cy="41554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97" name="TextBox 96"/>
            <p:cNvSpPr txBox="1"/>
            <p:nvPr/>
          </p:nvSpPr>
          <p:spPr>
            <a:xfrm>
              <a:off x="1390422" y="1467933"/>
              <a:ext cx="1717778" cy="369332"/>
            </a:xfrm>
            <a:prstGeom prst="rect">
              <a:avLst/>
            </a:prstGeom>
            <a:noFill/>
          </p:spPr>
          <p:txBody>
            <a:bodyPr wrap="none" rtlCol="0">
              <a:spAutoFit/>
            </a:bodyPr>
            <a:lstStyle/>
            <a:p>
              <a:r>
                <a:rPr lang="en-US" b="1" dirty="0" smtClean="0">
                  <a:solidFill>
                    <a:srgbClr val="112E58"/>
                  </a:solidFill>
                </a:rPr>
                <a:t>RCC Integration </a:t>
              </a:r>
              <a:endParaRPr lang="en-US" b="1" dirty="0">
                <a:solidFill>
                  <a:srgbClr val="112E58"/>
                </a:solidFill>
              </a:endParaRPr>
            </a:p>
          </p:txBody>
        </p:sp>
      </p:grpSp>
    </p:spTree>
    <p:extLst>
      <p:ext uri="{BB962C8B-B14F-4D97-AF65-F5344CB8AC3E}">
        <p14:creationId xmlns:p14="http://schemas.microsoft.com/office/powerpoint/2010/main" val="397300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itle 1"/>
          <p:cNvSpPr txBox="1">
            <a:spLocks/>
          </p:cNvSpPr>
          <p:nvPr/>
        </p:nvSpPr>
        <p:spPr>
          <a:xfrm>
            <a:off x="152400" y="76200"/>
            <a:ext cx="8839200" cy="914400"/>
          </a:xfrm>
          <a:prstGeom prst="rect">
            <a:avLst/>
          </a:prstGeom>
        </p:spPr>
        <p:txBody>
          <a:bodyPr/>
          <a:lstStyle/>
          <a:p>
            <a:pPr fontAlgn="base">
              <a:spcBef>
                <a:spcPct val="0"/>
              </a:spcBef>
              <a:spcAft>
                <a:spcPct val="0"/>
              </a:spcAft>
              <a:defRPr/>
            </a:pPr>
            <a:endParaRPr lang="en-US" sz="2400" i="1" kern="0" dirty="0">
              <a:solidFill>
                <a:srgbClr val="FFC000"/>
              </a:solidFill>
            </a:endParaRPr>
          </a:p>
        </p:txBody>
      </p:sp>
      <p:sp>
        <p:nvSpPr>
          <p:cNvPr id="24" name="Title 23"/>
          <p:cNvSpPr>
            <a:spLocks noGrp="1"/>
          </p:cNvSpPr>
          <p:nvPr>
            <p:ph type="title"/>
          </p:nvPr>
        </p:nvSpPr>
        <p:spPr>
          <a:xfrm>
            <a:off x="414881" y="188640"/>
            <a:ext cx="8229600" cy="1143000"/>
          </a:xfrm>
        </p:spPr>
        <p:txBody>
          <a:bodyPr>
            <a:normAutofit fontScale="90000"/>
          </a:bodyPr>
          <a:lstStyle/>
          <a:p>
            <a:r>
              <a:rPr lang="en-AU" dirty="0" smtClean="0"/>
              <a:t>PABX </a:t>
            </a:r>
            <a:r>
              <a:rPr lang="en-AU" dirty="0"/>
              <a:t>Interoperability – 2 Approaches</a:t>
            </a:r>
            <a:br>
              <a:rPr lang="en-AU" dirty="0"/>
            </a:br>
            <a:r>
              <a:rPr lang="en-AU" dirty="0">
                <a:solidFill>
                  <a:srgbClr val="F15C44"/>
                </a:solidFill>
              </a:rPr>
              <a:t>Client-Side &amp;</a:t>
            </a:r>
            <a:r>
              <a:rPr lang="en-AU" dirty="0" smtClean="0">
                <a:solidFill>
                  <a:srgbClr val="F15C44"/>
                </a:solidFill>
              </a:rPr>
              <a:t> </a:t>
            </a:r>
            <a:r>
              <a:rPr lang="en-AU" dirty="0">
                <a:solidFill>
                  <a:srgbClr val="F15C44"/>
                </a:solidFill>
              </a:rPr>
              <a:t>Server-Side Integration</a:t>
            </a:r>
            <a:endParaRPr lang="en-US" dirty="0">
              <a:solidFill>
                <a:srgbClr val="F15C44"/>
              </a:solidFill>
            </a:endParaRPr>
          </a:p>
        </p:txBody>
      </p:sp>
      <p:grpSp>
        <p:nvGrpSpPr>
          <p:cNvPr id="38" name="Group 37"/>
          <p:cNvGrpSpPr/>
          <p:nvPr/>
        </p:nvGrpSpPr>
        <p:grpSpPr>
          <a:xfrm>
            <a:off x="179148" y="3673168"/>
            <a:ext cx="4267200" cy="2432937"/>
            <a:chOff x="216180" y="3686980"/>
            <a:chExt cx="4267200" cy="2432937"/>
          </a:xfrm>
        </p:grpSpPr>
        <p:grpSp>
          <p:nvGrpSpPr>
            <p:cNvPr id="72" name="Group 33"/>
            <p:cNvGrpSpPr/>
            <p:nvPr/>
          </p:nvGrpSpPr>
          <p:grpSpPr>
            <a:xfrm>
              <a:off x="216180" y="3686980"/>
              <a:ext cx="4267200" cy="2432937"/>
              <a:chOff x="2829560" y="1477101"/>
              <a:chExt cx="2733040" cy="1591219"/>
            </a:xfrm>
          </p:grpSpPr>
          <p:sp>
            <p:nvSpPr>
              <p:cNvPr id="73" name="Rounded Rectangle 72"/>
              <p:cNvSpPr/>
              <p:nvPr/>
            </p:nvSpPr>
            <p:spPr bwMode="auto">
              <a:xfrm>
                <a:off x="2829560" y="1477101"/>
                <a:ext cx="2733040" cy="1544955"/>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a:solidFill>
                    <a:srgbClr val="112E58"/>
                  </a:solidFill>
                  <a:effectLst>
                    <a:outerShdw blurRad="38100" dist="38100" dir="2700000" algn="tl">
                      <a:srgbClr val="000000">
                        <a:alpha val="43137"/>
                      </a:srgbClr>
                    </a:outerShdw>
                  </a:effectLst>
                </a:endParaRPr>
              </a:p>
            </p:txBody>
          </p:sp>
          <p:cxnSp>
            <p:nvCxnSpPr>
              <p:cNvPr id="74" name="Straight Connector 73"/>
              <p:cNvCxnSpPr/>
              <p:nvPr/>
            </p:nvCxnSpPr>
            <p:spPr>
              <a:xfrm rot="5400000">
                <a:off x="3138425" y="2557978"/>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5400000">
                <a:off x="4656113" y="2541742"/>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3534185" y="2774135"/>
                <a:ext cx="15013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7" name="Group 39"/>
              <p:cNvGrpSpPr>
                <a:grpSpLocks/>
              </p:cNvGrpSpPr>
              <p:nvPr/>
            </p:nvGrpSpPr>
            <p:grpSpPr bwMode="auto">
              <a:xfrm>
                <a:off x="3212561" y="2061192"/>
                <a:ext cx="321141" cy="354018"/>
                <a:chOff x="720" y="796"/>
                <a:chExt cx="226" cy="300"/>
              </a:xfrm>
            </p:grpSpPr>
            <p:pic>
              <p:nvPicPr>
                <p:cNvPr id="87" name="Rectangle 1742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20" y="860"/>
                  <a:ext cx="226" cy="236"/>
                </a:xfrm>
                <a:prstGeom prst="rect">
                  <a:avLst/>
                </a:prstGeom>
                <a:noFill/>
                <a:ln w="9525">
                  <a:noFill/>
                  <a:miter lim="800000"/>
                  <a:headEnd/>
                  <a:tailEnd/>
                </a:ln>
              </p:spPr>
            </p:pic>
            <p:pic>
              <p:nvPicPr>
                <p:cNvPr id="88" name="Picture 30" descr="anyversion-icon-32x32-32bit"/>
                <p:cNvPicPr>
                  <a:picLocks noChangeAspect="1" noChangeArrowheads="1"/>
                </p:cNvPicPr>
                <p:nvPr/>
              </p:nvPicPr>
              <p:blipFill>
                <a:blip r:embed="rId3" cstate="print"/>
                <a:srcRect/>
                <a:stretch>
                  <a:fillRect/>
                </a:stretch>
              </p:blipFill>
              <p:spPr bwMode="auto">
                <a:xfrm>
                  <a:off x="811" y="796"/>
                  <a:ext cx="114" cy="176"/>
                </a:xfrm>
                <a:prstGeom prst="rect">
                  <a:avLst/>
                </a:prstGeom>
                <a:noFill/>
                <a:ln w="9525">
                  <a:noFill/>
                  <a:miter lim="800000"/>
                  <a:headEnd/>
                  <a:tailEnd/>
                </a:ln>
              </p:spPr>
            </p:pic>
          </p:grpSp>
          <p:pic>
            <p:nvPicPr>
              <p:cNvPr id="78" name="Picture 16" descr="PBX"/>
              <p:cNvPicPr>
                <a:picLocks noChangeAspect="1" noChangeArrowheads="1"/>
              </p:cNvPicPr>
              <p:nvPr/>
            </p:nvPicPr>
            <p:blipFill>
              <a:blip r:embed="rId4" cstate="print"/>
              <a:srcRect/>
              <a:stretch>
                <a:fillRect/>
              </a:stretch>
            </p:blipFill>
            <p:spPr bwMode="auto">
              <a:xfrm>
                <a:off x="4635319" y="2499853"/>
                <a:ext cx="566353" cy="568467"/>
              </a:xfrm>
              <a:prstGeom prst="rect">
                <a:avLst/>
              </a:prstGeom>
              <a:noFill/>
              <a:ln w="9525">
                <a:noFill/>
                <a:miter lim="800000"/>
                <a:headEnd/>
                <a:tailEnd/>
              </a:ln>
            </p:spPr>
          </p:pic>
          <p:pic>
            <p:nvPicPr>
              <p:cNvPr id="79" name="Picture 74" descr="IP_telephone"/>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681829" y="2114922"/>
                <a:ext cx="387895" cy="234093"/>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80" name="Picture 79" descr="plcm copy.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124200" y="2213913"/>
                <a:ext cx="177893" cy="168607"/>
              </a:xfrm>
              <a:prstGeom prst="rect">
                <a:avLst/>
              </a:prstGeom>
            </p:spPr>
          </p:pic>
          <p:sp>
            <p:nvSpPr>
              <p:cNvPr id="81" name="TextBox 80"/>
              <p:cNvSpPr txBox="1"/>
              <p:nvPr/>
            </p:nvSpPr>
            <p:spPr>
              <a:xfrm>
                <a:off x="3826080" y="2667543"/>
                <a:ext cx="143736" cy="120778"/>
              </a:xfrm>
              <a:prstGeom prst="rect">
                <a:avLst/>
              </a:prstGeom>
              <a:noFill/>
            </p:spPr>
            <p:txBody>
              <a:bodyPr wrap="none" lIns="0" tIns="0" rIns="0" bIns="0" rtlCol="0">
                <a:spAutoFit/>
              </a:bodyPr>
              <a:lstStyle/>
              <a:p>
                <a:r>
                  <a:rPr lang="en-US" sz="1200" dirty="0" smtClean="0">
                    <a:solidFill>
                      <a:schemeClr val="bg1"/>
                    </a:solidFill>
                  </a:rPr>
                  <a:t> </a:t>
                </a:r>
                <a:r>
                  <a:rPr lang="en-US" sz="1200" dirty="0">
                    <a:solidFill>
                      <a:schemeClr val="bg1"/>
                    </a:solidFill>
                  </a:rPr>
                  <a:t>SIP</a:t>
                </a:r>
              </a:p>
            </p:txBody>
          </p:sp>
          <p:sp>
            <p:nvSpPr>
              <p:cNvPr id="82" name="TextBox 81"/>
              <p:cNvSpPr txBox="1"/>
              <p:nvPr/>
            </p:nvSpPr>
            <p:spPr>
              <a:xfrm>
                <a:off x="2929980" y="2638825"/>
                <a:ext cx="238027" cy="140907"/>
              </a:xfrm>
              <a:prstGeom prst="rect">
                <a:avLst/>
              </a:prstGeom>
              <a:noFill/>
            </p:spPr>
            <p:txBody>
              <a:bodyPr wrap="none" lIns="0" tIns="0" rIns="0" bIns="0" rtlCol="0">
                <a:spAutoFit/>
              </a:bodyPr>
              <a:lstStyle/>
              <a:p>
                <a:r>
                  <a:rPr lang="en-US" sz="1400" dirty="0" smtClean="0">
                    <a:solidFill>
                      <a:schemeClr val="bg1"/>
                    </a:solidFill>
                  </a:rPr>
                  <a:t>Lync</a:t>
                </a:r>
                <a:endParaRPr lang="en-US" sz="1400" dirty="0">
                  <a:solidFill>
                    <a:schemeClr val="bg1"/>
                  </a:solidFill>
                </a:endParaRPr>
              </a:p>
            </p:txBody>
          </p:sp>
          <p:sp>
            <p:nvSpPr>
              <p:cNvPr id="83" name="TextBox 82"/>
              <p:cNvSpPr txBox="1"/>
              <p:nvPr/>
            </p:nvSpPr>
            <p:spPr>
              <a:xfrm>
                <a:off x="5177020" y="2660228"/>
                <a:ext cx="237534" cy="140907"/>
              </a:xfrm>
              <a:prstGeom prst="rect">
                <a:avLst/>
              </a:prstGeom>
              <a:noFill/>
            </p:spPr>
            <p:txBody>
              <a:bodyPr wrap="none" lIns="0" tIns="0" rIns="0" bIns="0" rtlCol="0">
                <a:spAutoFit/>
              </a:bodyPr>
              <a:lstStyle/>
              <a:p>
                <a:r>
                  <a:rPr lang="en-US" sz="1400" dirty="0" smtClean="0">
                    <a:solidFill>
                      <a:schemeClr val="bg1"/>
                    </a:solidFill>
                  </a:rPr>
                  <a:t>PABX</a:t>
                </a:r>
                <a:endParaRPr lang="en-US" sz="1400" dirty="0">
                  <a:solidFill>
                    <a:schemeClr val="bg1"/>
                  </a:solidFill>
                </a:endParaRPr>
              </a:p>
            </p:txBody>
          </p:sp>
          <p:pic>
            <p:nvPicPr>
              <p:cNvPr id="84" name="Picture 106" descr="server_0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283247" y="2573832"/>
                <a:ext cx="374353" cy="418288"/>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85" name="TextBox 84"/>
              <p:cNvSpPr txBox="1"/>
              <p:nvPr/>
            </p:nvSpPr>
            <p:spPr>
              <a:xfrm>
                <a:off x="2980308" y="1862276"/>
                <a:ext cx="492645" cy="140907"/>
              </a:xfrm>
              <a:prstGeom prst="rect">
                <a:avLst/>
              </a:prstGeom>
              <a:noFill/>
            </p:spPr>
            <p:txBody>
              <a:bodyPr wrap="none" lIns="0" tIns="0" rIns="0" bIns="0" rtlCol="0">
                <a:spAutoFit/>
              </a:bodyPr>
              <a:lstStyle/>
              <a:p>
                <a:r>
                  <a:rPr lang="en-US" sz="1400" dirty="0" smtClean="0">
                    <a:solidFill>
                      <a:schemeClr val="bg1"/>
                    </a:solidFill>
                  </a:rPr>
                  <a:t>Lync user</a:t>
                </a:r>
                <a:endParaRPr lang="en-US" sz="1400" dirty="0">
                  <a:solidFill>
                    <a:schemeClr val="bg1"/>
                  </a:solidFill>
                </a:endParaRPr>
              </a:p>
            </p:txBody>
          </p:sp>
          <p:sp>
            <p:nvSpPr>
              <p:cNvPr id="86" name="TextBox 85"/>
              <p:cNvSpPr txBox="1"/>
              <p:nvPr/>
            </p:nvSpPr>
            <p:spPr>
              <a:xfrm>
                <a:off x="4955508" y="1851643"/>
                <a:ext cx="581104" cy="281814"/>
              </a:xfrm>
              <a:prstGeom prst="rect">
                <a:avLst/>
              </a:prstGeom>
              <a:noFill/>
            </p:spPr>
            <p:txBody>
              <a:bodyPr wrap="none" lIns="0" tIns="0" rIns="0" bIns="0" rtlCol="0">
                <a:spAutoFit/>
              </a:bodyPr>
              <a:lstStyle/>
              <a:p>
                <a:pPr algn="r"/>
                <a:r>
                  <a:rPr lang="en-US" sz="1400" dirty="0" smtClean="0">
                    <a:solidFill>
                      <a:schemeClr val="bg1"/>
                    </a:solidFill>
                  </a:rPr>
                  <a:t>PABX </a:t>
                </a:r>
                <a:r>
                  <a:rPr lang="en-US" sz="1400" dirty="0">
                    <a:solidFill>
                      <a:schemeClr val="bg1"/>
                    </a:solidFill>
                  </a:rPr>
                  <a:t>phone</a:t>
                </a:r>
              </a:p>
              <a:p>
                <a:pPr algn="r"/>
                <a:r>
                  <a:rPr lang="en-US" sz="1400" dirty="0">
                    <a:solidFill>
                      <a:schemeClr val="bg1"/>
                    </a:solidFill>
                  </a:rPr>
                  <a:t>user</a:t>
                </a:r>
              </a:p>
            </p:txBody>
          </p:sp>
        </p:grpSp>
        <p:sp>
          <p:nvSpPr>
            <p:cNvPr id="89" name="TextBox 88"/>
            <p:cNvSpPr txBox="1"/>
            <p:nvPr/>
          </p:nvSpPr>
          <p:spPr>
            <a:xfrm>
              <a:off x="1233729" y="3840734"/>
              <a:ext cx="2184381" cy="369332"/>
            </a:xfrm>
            <a:prstGeom prst="rect">
              <a:avLst/>
            </a:prstGeom>
            <a:noFill/>
          </p:spPr>
          <p:txBody>
            <a:bodyPr wrap="none" rtlCol="0">
              <a:spAutoFit/>
            </a:bodyPr>
            <a:lstStyle/>
            <a:p>
              <a:r>
                <a:rPr lang="en-US" b="1" dirty="0" smtClean="0">
                  <a:solidFill>
                    <a:srgbClr val="112E58"/>
                  </a:solidFill>
                </a:rPr>
                <a:t>Gateway Integration </a:t>
              </a:r>
              <a:endParaRPr lang="en-US" b="1" dirty="0">
                <a:solidFill>
                  <a:srgbClr val="112E58"/>
                </a:solidFill>
              </a:endParaRPr>
            </a:p>
          </p:txBody>
        </p:sp>
        <p:pic>
          <p:nvPicPr>
            <p:cNvPr id="90" name="Picture 106" descr="server_0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235473" y="5533965"/>
              <a:ext cx="228614" cy="352625"/>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2" name="TextBox 91"/>
            <p:cNvSpPr txBox="1"/>
            <p:nvPr/>
          </p:nvSpPr>
          <p:spPr>
            <a:xfrm>
              <a:off x="2498600" y="5495954"/>
              <a:ext cx="609600" cy="369332"/>
            </a:xfrm>
            <a:prstGeom prst="rect">
              <a:avLst/>
            </a:prstGeom>
            <a:noFill/>
          </p:spPr>
          <p:txBody>
            <a:bodyPr wrap="square" lIns="0" tIns="0" rIns="0" bIns="0" rtlCol="0">
              <a:spAutoFit/>
            </a:bodyPr>
            <a:lstStyle/>
            <a:p>
              <a:r>
                <a:rPr lang="en-US" sz="1200" dirty="0" smtClean="0">
                  <a:solidFill>
                    <a:schemeClr val="bg1"/>
                  </a:solidFill>
                </a:rPr>
                <a:t> Legacy Protocol</a:t>
              </a:r>
              <a:endParaRPr lang="en-US" sz="1200" dirty="0">
                <a:solidFill>
                  <a:schemeClr val="bg1"/>
                </a:solidFill>
              </a:endParaRPr>
            </a:p>
          </p:txBody>
        </p:sp>
        <p:sp>
          <p:nvSpPr>
            <p:cNvPr id="93" name="TextBox 92"/>
            <p:cNvSpPr txBox="1"/>
            <p:nvPr/>
          </p:nvSpPr>
          <p:spPr>
            <a:xfrm>
              <a:off x="2040825" y="5288703"/>
              <a:ext cx="544573" cy="184666"/>
            </a:xfrm>
            <a:prstGeom prst="rect">
              <a:avLst/>
            </a:prstGeom>
            <a:noFill/>
          </p:spPr>
          <p:txBody>
            <a:bodyPr wrap="none" lIns="0" tIns="0" rIns="0" bIns="0" rtlCol="0">
              <a:spAutoFit/>
            </a:bodyPr>
            <a:lstStyle/>
            <a:p>
              <a:r>
                <a:rPr lang="en-AU" sz="1200" dirty="0" smtClean="0">
                  <a:solidFill>
                    <a:schemeClr val="bg1"/>
                  </a:solidFill>
                </a:rPr>
                <a:t>Gateway</a:t>
              </a:r>
              <a:endParaRPr lang="en-US" sz="1200" dirty="0">
                <a:solidFill>
                  <a:schemeClr val="bg1"/>
                </a:solidFill>
              </a:endParaRPr>
            </a:p>
          </p:txBody>
        </p:sp>
      </p:grpSp>
      <p:sp>
        <p:nvSpPr>
          <p:cNvPr id="91" name="Text Placeholder 3"/>
          <p:cNvSpPr>
            <a:spLocks noGrp="1"/>
          </p:cNvSpPr>
          <p:nvPr>
            <p:ph idx="1"/>
          </p:nvPr>
        </p:nvSpPr>
        <p:spPr>
          <a:xfrm>
            <a:off x="4572000" y="1748606"/>
            <a:ext cx="4320480" cy="4525963"/>
          </a:xfrm>
        </p:spPr>
        <p:txBody>
          <a:bodyPr>
            <a:normAutofit/>
          </a:bodyPr>
          <a:lstStyle/>
          <a:p>
            <a:pPr marL="231775" indent="-231775">
              <a:lnSpc>
                <a:spcPct val="100000"/>
              </a:lnSpc>
            </a:pPr>
            <a:r>
              <a:rPr lang="en-AU" sz="2400" dirty="0" smtClean="0"/>
              <a:t> Most basic form of interop – useful for </a:t>
            </a:r>
            <a:r>
              <a:rPr lang="en-AU" sz="2400" dirty="0" err="1" smtClean="0"/>
              <a:t>PoC</a:t>
            </a:r>
            <a:r>
              <a:rPr lang="en-AU" sz="2400" dirty="0" smtClean="0"/>
              <a:t>/Pilot</a:t>
            </a:r>
            <a:endParaRPr lang="en-AU" sz="2400" dirty="0"/>
          </a:p>
          <a:p>
            <a:pPr marL="231775" indent="-231775">
              <a:lnSpc>
                <a:spcPct val="100000"/>
              </a:lnSpc>
            </a:pPr>
            <a:r>
              <a:rPr lang="en-AU" sz="2400" dirty="0" smtClean="0"/>
              <a:t>Allows Direct Calling</a:t>
            </a:r>
            <a:endParaRPr lang="en-AU" sz="2400" dirty="0"/>
          </a:p>
          <a:p>
            <a:pPr marL="231775" indent="-231775">
              <a:lnSpc>
                <a:spcPct val="100000"/>
              </a:lnSpc>
            </a:pPr>
            <a:r>
              <a:rPr lang="en-AU" sz="2400" dirty="0" smtClean="0"/>
              <a:t>Not a long term UC solution</a:t>
            </a:r>
            <a:endParaRPr lang="en-AU" sz="2400" dirty="0"/>
          </a:p>
          <a:p>
            <a:pPr marL="231775" indent="-231775">
              <a:lnSpc>
                <a:spcPct val="100000"/>
              </a:lnSpc>
            </a:pPr>
            <a:r>
              <a:rPr lang="en-AU" sz="2400" dirty="0"/>
              <a:t> </a:t>
            </a:r>
            <a:r>
              <a:rPr lang="en-AU" sz="2400" dirty="0" smtClean="0"/>
              <a:t>Also deployed on non SIP capable PABX during migration to Lync</a:t>
            </a:r>
          </a:p>
        </p:txBody>
      </p:sp>
    </p:spTree>
    <p:extLst>
      <p:ext uri="{BB962C8B-B14F-4D97-AF65-F5344CB8AC3E}">
        <p14:creationId xmlns:p14="http://schemas.microsoft.com/office/powerpoint/2010/main" val="20512407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1">
                                            <p:txEl>
                                              <p:pRg st="0" end="0"/>
                                            </p:txEl>
                                          </p:spTgt>
                                        </p:tgtEl>
                                        <p:attrNameLst>
                                          <p:attrName>style.visibility</p:attrName>
                                        </p:attrNameLst>
                                      </p:cBhvr>
                                      <p:to>
                                        <p:strVal val="visible"/>
                                      </p:to>
                                    </p:set>
                                    <p:anim calcmode="lin" valueType="num">
                                      <p:cBhvr additive="base">
                                        <p:cTn id="7" dur="500" fill="hold"/>
                                        <p:tgtEl>
                                          <p:spTgt spid="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1">
                                            <p:txEl>
                                              <p:pRg st="1" end="1"/>
                                            </p:txEl>
                                          </p:spTgt>
                                        </p:tgtEl>
                                        <p:attrNameLst>
                                          <p:attrName>style.visibility</p:attrName>
                                        </p:attrNameLst>
                                      </p:cBhvr>
                                      <p:to>
                                        <p:strVal val="visible"/>
                                      </p:to>
                                    </p:set>
                                    <p:anim calcmode="lin" valueType="num">
                                      <p:cBhvr additive="base">
                                        <p:cTn id="13" dur="500" fill="hold"/>
                                        <p:tgtEl>
                                          <p:spTgt spid="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1">
                                            <p:txEl>
                                              <p:pRg st="2" end="2"/>
                                            </p:txEl>
                                          </p:spTgt>
                                        </p:tgtEl>
                                        <p:attrNameLst>
                                          <p:attrName>style.visibility</p:attrName>
                                        </p:attrNameLst>
                                      </p:cBhvr>
                                      <p:to>
                                        <p:strVal val="visible"/>
                                      </p:to>
                                    </p:set>
                                    <p:anim calcmode="lin" valueType="num">
                                      <p:cBhvr additive="base">
                                        <p:cTn id="19" dur="500" fill="hold"/>
                                        <p:tgtEl>
                                          <p:spTgt spid="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1">
                                            <p:txEl>
                                              <p:pRg st="3" end="3"/>
                                            </p:txEl>
                                          </p:spTgt>
                                        </p:tgtEl>
                                        <p:attrNameLst>
                                          <p:attrName>style.visibility</p:attrName>
                                        </p:attrNameLst>
                                      </p:cBhvr>
                                      <p:to>
                                        <p:strVal val="visible"/>
                                      </p:to>
                                    </p:set>
                                    <p:anim calcmode="lin" valueType="num">
                                      <p:cBhvr additive="base">
                                        <p:cTn id="25" dur="500" fill="hold"/>
                                        <p:tgtEl>
                                          <p:spTgt spid="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itle 1"/>
          <p:cNvSpPr txBox="1">
            <a:spLocks/>
          </p:cNvSpPr>
          <p:nvPr/>
        </p:nvSpPr>
        <p:spPr>
          <a:xfrm>
            <a:off x="152400" y="76200"/>
            <a:ext cx="8839200" cy="914400"/>
          </a:xfrm>
          <a:prstGeom prst="rect">
            <a:avLst/>
          </a:prstGeom>
        </p:spPr>
        <p:txBody>
          <a:bodyPr/>
          <a:lstStyle/>
          <a:p>
            <a:pPr fontAlgn="base">
              <a:spcBef>
                <a:spcPct val="0"/>
              </a:spcBef>
              <a:spcAft>
                <a:spcPct val="0"/>
              </a:spcAft>
              <a:defRPr/>
            </a:pPr>
            <a:endParaRPr lang="en-US" sz="2400" i="1" kern="0" dirty="0">
              <a:solidFill>
                <a:srgbClr val="FFC000"/>
              </a:solidFill>
            </a:endParaRPr>
          </a:p>
        </p:txBody>
      </p:sp>
      <p:grpSp>
        <p:nvGrpSpPr>
          <p:cNvPr id="34" name="Group 33"/>
          <p:cNvGrpSpPr/>
          <p:nvPr/>
        </p:nvGrpSpPr>
        <p:grpSpPr>
          <a:xfrm>
            <a:off x="4442804" y="1340880"/>
            <a:ext cx="4191000" cy="2316041"/>
            <a:chOff x="4483380" y="1359923"/>
            <a:chExt cx="4191000" cy="2316041"/>
          </a:xfrm>
        </p:grpSpPr>
        <p:grpSp>
          <p:nvGrpSpPr>
            <p:cNvPr id="7" name="Group 51"/>
            <p:cNvGrpSpPr/>
            <p:nvPr/>
          </p:nvGrpSpPr>
          <p:grpSpPr>
            <a:xfrm>
              <a:off x="4483380" y="1359923"/>
              <a:ext cx="4191000" cy="2316041"/>
              <a:chOff x="2971800" y="4139254"/>
              <a:chExt cx="2733040" cy="1544955"/>
            </a:xfrm>
          </p:grpSpPr>
          <p:sp>
            <p:nvSpPr>
              <p:cNvPr id="2" name="Rounded Rectangle 1"/>
              <p:cNvSpPr/>
              <p:nvPr/>
            </p:nvSpPr>
            <p:spPr bwMode="auto">
              <a:xfrm>
                <a:off x="2971800" y="4139254"/>
                <a:ext cx="2733040" cy="1544955"/>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a:solidFill>
                    <a:srgbClr val="FFFFFF"/>
                  </a:solidFill>
                  <a:effectLst>
                    <a:outerShdw blurRad="38100" dist="38100" dir="2700000" algn="tl">
                      <a:srgbClr val="000000">
                        <a:alpha val="43137"/>
                      </a:srgbClr>
                    </a:outerShdw>
                  </a:effectLst>
                </a:endParaRPr>
              </a:p>
            </p:txBody>
          </p:sp>
          <p:sp>
            <p:nvSpPr>
              <p:cNvPr id="8" name="TextBox 7"/>
              <p:cNvSpPr txBox="1"/>
              <p:nvPr/>
            </p:nvSpPr>
            <p:spPr>
              <a:xfrm>
                <a:off x="3071183" y="5270043"/>
                <a:ext cx="274761" cy="143716"/>
              </a:xfrm>
              <a:prstGeom prst="rect">
                <a:avLst/>
              </a:prstGeom>
              <a:noFill/>
            </p:spPr>
            <p:txBody>
              <a:bodyPr wrap="none" lIns="0" tIns="0" rIns="0" bIns="0" rtlCol="0">
                <a:spAutoFit/>
              </a:bodyPr>
              <a:lstStyle/>
              <a:p>
                <a:r>
                  <a:rPr lang="en-US" sz="1400" dirty="0" smtClean="0">
                    <a:solidFill>
                      <a:srgbClr val="FFFFFF"/>
                    </a:solidFill>
                  </a:rPr>
                  <a:t>Lync </a:t>
                </a:r>
                <a:endParaRPr lang="en-US" sz="1400" dirty="0">
                  <a:solidFill>
                    <a:srgbClr val="FFFFFF"/>
                  </a:solidFill>
                </a:endParaRPr>
              </a:p>
            </p:txBody>
          </p:sp>
          <p:sp>
            <p:nvSpPr>
              <p:cNvPr id="9" name="TextBox 8"/>
              <p:cNvSpPr txBox="1"/>
              <p:nvPr/>
            </p:nvSpPr>
            <p:spPr>
              <a:xfrm>
                <a:off x="5356999" y="5206695"/>
                <a:ext cx="241853" cy="143716"/>
              </a:xfrm>
              <a:prstGeom prst="rect">
                <a:avLst/>
              </a:prstGeom>
              <a:noFill/>
            </p:spPr>
            <p:txBody>
              <a:bodyPr wrap="none" lIns="0" tIns="0" rIns="0" bIns="0" rtlCol="0">
                <a:spAutoFit/>
              </a:bodyPr>
              <a:lstStyle/>
              <a:p>
                <a:r>
                  <a:rPr lang="en-US" sz="1400" dirty="0" smtClean="0">
                    <a:solidFill>
                      <a:srgbClr val="FFFFFF"/>
                    </a:solidFill>
                  </a:rPr>
                  <a:t>PABX</a:t>
                </a:r>
                <a:endParaRPr lang="en-US" sz="1400" dirty="0">
                  <a:solidFill>
                    <a:srgbClr val="FFFFFF"/>
                  </a:solidFill>
                </a:endParaRPr>
              </a:p>
            </p:txBody>
          </p:sp>
          <p:cxnSp>
            <p:nvCxnSpPr>
              <p:cNvPr id="26" name="Shape 25"/>
              <p:cNvCxnSpPr>
                <a:stCxn id="30" idx="0"/>
              </p:cNvCxnSpPr>
              <p:nvPr/>
            </p:nvCxnSpPr>
            <p:spPr>
              <a:xfrm rot="5400000" flipH="1" flipV="1">
                <a:off x="3667881" y="4873080"/>
                <a:ext cx="208906" cy="408135"/>
              </a:xfrm>
              <a:prstGeom prst="bentConnector2">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0" name="Picture 106" descr="server_0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381090" y="5181600"/>
                <a:ext cx="374353" cy="418288"/>
              </a:xfrm>
              <a:prstGeom prst="rect">
                <a:avLst/>
              </a:prstGeom>
              <a:noFill/>
              <a:ln w="9525">
                <a:noFill/>
                <a:miter lim="800000"/>
                <a:headEnd/>
                <a:tailEnd/>
              </a:ln>
              <a:effectLst>
                <a:outerShdw blurRad="50800" dist="38100" dir="2700000" algn="tl" rotWithShape="0">
                  <a:prstClr val="black">
                    <a:alpha val="40000"/>
                  </a:prstClr>
                </a:outerShdw>
              </a:effectLst>
            </p:spPr>
          </p:pic>
          <p:cxnSp>
            <p:nvCxnSpPr>
              <p:cNvPr id="31" name="Shape 72"/>
              <p:cNvCxnSpPr/>
              <p:nvPr/>
            </p:nvCxnSpPr>
            <p:spPr>
              <a:xfrm>
                <a:off x="4826455" y="5004396"/>
                <a:ext cx="434890" cy="311041"/>
              </a:xfrm>
              <a:prstGeom prst="bentConnector3">
                <a:avLst>
                  <a:gd name="adj1" fmla="val 50000"/>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2" name="Picture 74" descr="IP_telephon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95800" y="4886630"/>
                <a:ext cx="387895" cy="234093"/>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33" name="Picture 16" descr="PBX"/>
              <p:cNvPicPr>
                <a:picLocks noChangeAspect="1" noChangeArrowheads="1"/>
              </p:cNvPicPr>
              <p:nvPr/>
            </p:nvPicPr>
            <p:blipFill>
              <a:blip r:embed="rId4" cstate="print"/>
              <a:srcRect/>
              <a:stretch>
                <a:fillRect/>
              </a:stretch>
            </p:blipFill>
            <p:spPr bwMode="auto">
              <a:xfrm>
                <a:off x="4790646" y="5105034"/>
                <a:ext cx="566353" cy="568467"/>
              </a:xfrm>
              <a:prstGeom prst="rect">
                <a:avLst/>
              </a:prstGeom>
              <a:noFill/>
              <a:ln w="9525">
                <a:noFill/>
                <a:miter lim="800000"/>
                <a:headEnd/>
                <a:tailEnd/>
              </a:ln>
            </p:spPr>
          </p:pic>
          <p:pic>
            <p:nvPicPr>
              <p:cNvPr id="5" name="Rectangle 1742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65205" y="4871207"/>
                <a:ext cx="327739" cy="278496"/>
              </a:xfrm>
              <a:prstGeom prst="rect">
                <a:avLst/>
              </a:prstGeom>
              <a:noFill/>
              <a:ln w="9525">
                <a:noFill/>
                <a:miter lim="800000"/>
                <a:headEnd/>
                <a:tailEnd/>
              </a:ln>
            </p:spPr>
          </p:pic>
          <p:cxnSp>
            <p:nvCxnSpPr>
              <p:cNvPr id="35" name="Shape 34"/>
              <p:cNvCxnSpPr>
                <a:stCxn id="5" idx="2"/>
              </p:cNvCxnSpPr>
              <p:nvPr/>
            </p:nvCxnSpPr>
            <p:spPr>
              <a:xfrm rot="16200000" flipH="1">
                <a:off x="4082191" y="4996586"/>
                <a:ext cx="184293" cy="490527"/>
              </a:xfrm>
              <a:prstGeom prst="bentConnector2">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hape 72"/>
              <p:cNvCxnSpPr/>
              <p:nvPr/>
            </p:nvCxnSpPr>
            <p:spPr>
              <a:xfrm rot="10800000" flipV="1">
                <a:off x="4419600" y="5105400"/>
                <a:ext cx="304800" cy="228600"/>
              </a:xfrm>
              <a:prstGeom prst="bentConnector3">
                <a:avLst>
                  <a:gd name="adj1" fmla="val -400"/>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4049985" y="5377934"/>
                <a:ext cx="439800" cy="123185"/>
              </a:xfrm>
              <a:prstGeom prst="rect">
                <a:avLst/>
              </a:prstGeom>
              <a:noFill/>
            </p:spPr>
            <p:txBody>
              <a:bodyPr wrap="none" lIns="0" tIns="0" rIns="0" bIns="0" rtlCol="0">
                <a:spAutoFit/>
              </a:bodyPr>
              <a:lstStyle/>
              <a:p>
                <a:r>
                  <a:rPr lang="en-US" sz="1200" dirty="0">
                    <a:solidFill>
                      <a:srgbClr val="FFFFFF"/>
                    </a:solidFill>
                  </a:rPr>
                  <a:t>Client API</a:t>
                </a:r>
              </a:p>
            </p:txBody>
          </p:sp>
          <p:sp>
            <p:nvSpPr>
              <p:cNvPr id="50" name="TextBox 49"/>
              <p:cNvSpPr txBox="1"/>
              <p:nvPr/>
            </p:nvSpPr>
            <p:spPr>
              <a:xfrm>
                <a:off x="3571479" y="4572000"/>
                <a:ext cx="521464" cy="143716"/>
              </a:xfrm>
              <a:prstGeom prst="rect">
                <a:avLst/>
              </a:prstGeom>
              <a:noFill/>
            </p:spPr>
            <p:txBody>
              <a:bodyPr wrap="none" lIns="0" tIns="0" rIns="0" bIns="0" rtlCol="0">
                <a:spAutoFit/>
              </a:bodyPr>
              <a:lstStyle/>
              <a:p>
                <a:r>
                  <a:rPr lang="en-US" sz="1400" dirty="0" smtClean="0">
                    <a:solidFill>
                      <a:srgbClr val="FFFFFF"/>
                    </a:solidFill>
                  </a:rPr>
                  <a:t>Lync User</a:t>
                </a:r>
                <a:endParaRPr lang="en-US" sz="1400" dirty="0">
                  <a:solidFill>
                    <a:srgbClr val="FFFFFF"/>
                  </a:solidFill>
                </a:endParaRPr>
              </a:p>
            </p:txBody>
          </p:sp>
          <p:sp>
            <p:nvSpPr>
              <p:cNvPr id="51" name="TextBox 50"/>
              <p:cNvSpPr txBox="1"/>
              <p:nvPr/>
            </p:nvSpPr>
            <p:spPr>
              <a:xfrm>
                <a:off x="4419600" y="4648200"/>
                <a:ext cx="836282" cy="143716"/>
              </a:xfrm>
              <a:prstGeom prst="rect">
                <a:avLst/>
              </a:prstGeom>
              <a:noFill/>
            </p:spPr>
            <p:txBody>
              <a:bodyPr wrap="none" lIns="0" tIns="0" rIns="0" bIns="0" rtlCol="0">
                <a:spAutoFit/>
              </a:bodyPr>
              <a:lstStyle/>
              <a:p>
                <a:r>
                  <a:rPr lang="en-US" sz="1400" dirty="0">
                    <a:solidFill>
                      <a:srgbClr val="FFFFFF"/>
                    </a:solidFill>
                  </a:rPr>
                  <a:t>3</a:t>
                </a:r>
                <a:r>
                  <a:rPr lang="en-US" sz="1400" baseline="30000" dirty="0">
                    <a:solidFill>
                      <a:srgbClr val="FFFFFF"/>
                    </a:solidFill>
                  </a:rPr>
                  <a:t>rd</a:t>
                </a:r>
                <a:r>
                  <a:rPr lang="en-US" sz="1400" dirty="0">
                    <a:solidFill>
                      <a:srgbClr val="FFFFFF"/>
                    </a:solidFill>
                  </a:rPr>
                  <a:t> Party Plug-in</a:t>
                </a:r>
              </a:p>
            </p:txBody>
          </p:sp>
        </p:grpSp>
        <p:sp>
          <p:nvSpPr>
            <p:cNvPr id="54" name="TextBox 53"/>
            <p:cNvSpPr txBox="1"/>
            <p:nvPr/>
          </p:nvSpPr>
          <p:spPr>
            <a:xfrm>
              <a:off x="5523312" y="1515994"/>
              <a:ext cx="2690865" cy="369332"/>
            </a:xfrm>
            <a:prstGeom prst="rect">
              <a:avLst/>
            </a:prstGeom>
            <a:noFill/>
          </p:spPr>
          <p:txBody>
            <a:bodyPr wrap="none" rtlCol="0">
              <a:spAutoFit/>
            </a:bodyPr>
            <a:lstStyle/>
            <a:p>
              <a:r>
                <a:rPr lang="en-US" b="1" dirty="0">
                  <a:solidFill>
                    <a:srgbClr val="112E58"/>
                  </a:solidFill>
                </a:rPr>
                <a:t>Client Side Integration </a:t>
              </a:r>
            </a:p>
          </p:txBody>
        </p:sp>
        <p:pic>
          <p:nvPicPr>
            <p:cNvPr id="42" name="Picture 30" descr="anyversion-icon-32x32-32bit"/>
            <p:cNvPicPr>
              <a:picLocks noChangeAspect="1" noChangeArrowheads="1"/>
            </p:cNvPicPr>
            <p:nvPr/>
          </p:nvPicPr>
          <p:blipFill>
            <a:blip r:embed="rId6" cstate="print"/>
            <a:srcRect/>
            <a:stretch>
              <a:fillRect/>
            </a:stretch>
          </p:blipFill>
          <p:spPr bwMode="auto">
            <a:xfrm>
              <a:off x="6179766" y="2604479"/>
              <a:ext cx="252924" cy="317553"/>
            </a:xfrm>
            <a:prstGeom prst="rect">
              <a:avLst/>
            </a:prstGeom>
            <a:noFill/>
            <a:ln w="9525">
              <a:noFill/>
              <a:miter lim="800000"/>
              <a:headEnd/>
              <a:tailEnd/>
            </a:ln>
          </p:spPr>
        </p:pic>
      </p:grpSp>
      <p:sp>
        <p:nvSpPr>
          <p:cNvPr id="24" name="Title 23"/>
          <p:cNvSpPr>
            <a:spLocks noGrp="1"/>
          </p:cNvSpPr>
          <p:nvPr>
            <p:ph type="title"/>
          </p:nvPr>
        </p:nvSpPr>
        <p:spPr>
          <a:xfrm>
            <a:off x="414881" y="188640"/>
            <a:ext cx="8229600" cy="1143000"/>
          </a:xfrm>
        </p:spPr>
        <p:txBody>
          <a:bodyPr>
            <a:normAutofit fontScale="90000"/>
          </a:bodyPr>
          <a:lstStyle/>
          <a:p>
            <a:r>
              <a:rPr lang="en-AU" dirty="0" smtClean="0"/>
              <a:t>PABX </a:t>
            </a:r>
            <a:r>
              <a:rPr lang="en-AU" dirty="0"/>
              <a:t>Interoperability – 2 Approaches</a:t>
            </a:r>
            <a:br>
              <a:rPr lang="en-AU" dirty="0"/>
            </a:br>
            <a:r>
              <a:rPr lang="en-AU" dirty="0">
                <a:solidFill>
                  <a:srgbClr val="F15C44"/>
                </a:solidFill>
              </a:rPr>
              <a:t>Client-Side &amp;</a:t>
            </a:r>
            <a:r>
              <a:rPr lang="en-AU" dirty="0" smtClean="0">
                <a:solidFill>
                  <a:srgbClr val="F15C44"/>
                </a:solidFill>
              </a:rPr>
              <a:t> </a:t>
            </a:r>
            <a:r>
              <a:rPr lang="en-AU" dirty="0">
                <a:solidFill>
                  <a:srgbClr val="F15C44"/>
                </a:solidFill>
              </a:rPr>
              <a:t>Server-Side Integration</a:t>
            </a:r>
            <a:endParaRPr lang="en-US" dirty="0">
              <a:solidFill>
                <a:srgbClr val="F15C44"/>
              </a:solidFill>
            </a:endParaRPr>
          </a:p>
        </p:txBody>
      </p:sp>
      <p:grpSp>
        <p:nvGrpSpPr>
          <p:cNvPr id="39" name="Group 38"/>
          <p:cNvGrpSpPr/>
          <p:nvPr/>
        </p:nvGrpSpPr>
        <p:grpSpPr>
          <a:xfrm>
            <a:off x="4442804" y="3702918"/>
            <a:ext cx="4267200" cy="2362200"/>
            <a:chOff x="4463942" y="3716496"/>
            <a:chExt cx="4267200" cy="2362200"/>
          </a:xfrm>
        </p:grpSpPr>
        <p:grpSp>
          <p:nvGrpSpPr>
            <p:cNvPr id="44" name="Group 33"/>
            <p:cNvGrpSpPr/>
            <p:nvPr/>
          </p:nvGrpSpPr>
          <p:grpSpPr>
            <a:xfrm>
              <a:off x="4463942" y="3716496"/>
              <a:ext cx="4267200" cy="2362200"/>
              <a:chOff x="2829560" y="1600200"/>
              <a:chExt cx="2733040" cy="1544955"/>
            </a:xfrm>
          </p:grpSpPr>
          <p:sp>
            <p:nvSpPr>
              <p:cNvPr id="45" name="Rounded Rectangle 44"/>
              <p:cNvSpPr/>
              <p:nvPr/>
            </p:nvSpPr>
            <p:spPr bwMode="auto">
              <a:xfrm>
                <a:off x="2829560" y="1600200"/>
                <a:ext cx="2733040" cy="1544955"/>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a:solidFill>
                    <a:srgbClr val="112E58"/>
                  </a:solidFill>
                  <a:effectLst>
                    <a:outerShdw blurRad="38100" dist="38100" dir="2700000" algn="tl">
                      <a:srgbClr val="000000">
                        <a:alpha val="43137"/>
                      </a:srgbClr>
                    </a:outerShdw>
                  </a:effectLst>
                </a:endParaRPr>
              </a:p>
            </p:txBody>
          </p:sp>
          <p:cxnSp>
            <p:nvCxnSpPr>
              <p:cNvPr id="46" name="Straight Connector 45"/>
              <p:cNvCxnSpPr/>
              <p:nvPr/>
            </p:nvCxnSpPr>
            <p:spPr>
              <a:xfrm rot="5400000">
                <a:off x="3138425" y="2557978"/>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4656113" y="2541742"/>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3534185" y="2774135"/>
                <a:ext cx="15013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2" name="Group 39"/>
              <p:cNvGrpSpPr>
                <a:grpSpLocks/>
              </p:cNvGrpSpPr>
              <p:nvPr/>
            </p:nvGrpSpPr>
            <p:grpSpPr bwMode="auto">
              <a:xfrm>
                <a:off x="3212561" y="2061192"/>
                <a:ext cx="321141" cy="354018"/>
                <a:chOff x="720" y="796"/>
                <a:chExt cx="226" cy="300"/>
              </a:xfrm>
            </p:grpSpPr>
            <p:pic>
              <p:nvPicPr>
                <p:cNvPr id="65" name="Rectangle 1742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20" y="860"/>
                  <a:ext cx="226" cy="236"/>
                </a:xfrm>
                <a:prstGeom prst="rect">
                  <a:avLst/>
                </a:prstGeom>
                <a:noFill/>
                <a:ln w="9525">
                  <a:noFill/>
                  <a:miter lim="800000"/>
                  <a:headEnd/>
                  <a:tailEnd/>
                </a:ln>
              </p:spPr>
            </p:pic>
            <p:pic>
              <p:nvPicPr>
                <p:cNvPr id="66" name="Picture 30" descr="anyversion-icon-32x32-32bit"/>
                <p:cNvPicPr>
                  <a:picLocks noChangeAspect="1" noChangeArrowheads="1"/>
                </p:cNvPicPr>
                <p:nvPr/>
              </p:nvPicPr>
              <p:blipFill>
                <a:blip r:embed="rId6" cstate="print"/>
                <a:srcRect/>
                <a:stretch>
                  <a:fillRect/>
                </a:stretch>
              </p:blipFill>
              <p:spPr bwMode="auto">
                <a:xfrm>
                  <a:off x="811" y="796"/>
                  <a:ext cx="114" cy="176"/>
                </a:xfrm>
                <a:prstGeom prst="rect">
                  <a:avLst/>
                </a:prstGeom>
                <a:noFill/>
                <a:ln w="9525">
                  <a:noFill/>
                  <a:miter lim="800000"/>
                  <a:headEnd/>
                  <a:tailEnd/>
                </a:ln>
              </p:spPr>
            </p:pic>
          </p:grpSp>
          <p:pic>
            <p:nvPicPr>
              <p:cNvPr id="56" name="Picture 16" descr="PBX"/>
              <p:cNvPicPr>
                <a:picLocks noChangeAspect="1" noChangeArrowheads="1"/>
              </p:cNvPicPr>
              <p:nvPr/>
            </p:nvPicPr>
            <p:blipFill>
              <a:blip r:embed="rId4" cstate="print"/>
              <a:srcRect/>
              <a:stretch>
                <a:fillRect/>
              </a:stretch>
            </p:blipFill>
            <p:spPr bwMode="auto">
              <a:xfrm>
                <a:off x="4635319" y="2499853"/>
                <a:ext cx="566353" cy="568467"/>
              </a:xfrm>
              <a:prstGeom prst="rect">
                <a:avLst/>
              </a:prstGeom>
              <a:noFill/>
              <a:ln w="9525">
                <a:noFill/>
                <a:miter lim="800000"/>
                <a:headEnd/>
                <a:tailEnd/>
              </a:ln>
            </p:spPr>
          </p:pic>
          <p:pic>
            <p:nvPicPr>
              <p:cNvPr id="57" name="Picture 74" descr="IP_telephone"/>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681829" y="2114922"/>
                <a:ext cx="387895" cy="234093"/>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58" name="Picture 57" descr="plcm copy.pn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124200" y="2213913"/>
                <a:ext cx="177893" cy="168607"/>
              </a:xfrm>
              <a:prstGeom prst="rect">
                <a:avLst/>
              </a:prstGeom>
            </p:spPr>
          </p:pic>
          <p:sp>
            <p:nvSpPr>
              <p:cNvPr id="59" name="TextBox 58"/>
              <p:cNvSpPr txBox="1"/>
              <p:nvPr/>
            </p:nvSpPr>
            <p:spPr>
              <a:xfrm>
                <a:off x="3952059" y="2625679"/>
                <a:ext cx="443528" cy="120778"/>
              </a:xfrm>
              <a:prstGeom prst="rect">
                <a:avLst/>
              </a:prstGeom>
              <a:noFill/>
            </p:spPr>
            <p:txBody>
              <a:bodyPr wrap="none" lIns="0" tIns="0" rIns="0" bIns="0" rtlCol="0">
                <a:spAutoFit/>
              </a:bodyPr>
              <a:lstStyle/>
              <a:p>
                <a:r>
                  <a:rPr lang="en-US" sz="1200" dirty="0">
                    <a:solidFill>
                      <a:schemeClr val="bg1"/>
                    </a:solidFill>
                  </a:rPr>
                  <a:t>Direct SIP</a:t>
                </a:r>
              </a:p>
            </p:txBody>
          </p:sp>
          <p:sp>
            <p:nvSpPr>
              <p:cNvPr id="60" name="TextBox 59"/>
              <p:cNvSpPr txBox="1"/>
              <p:nvPr/>
            </p:nvSpPr>
            <p:spPr>
              <a:xfrm>
                <a:off x="2929980" y="2638825"/>
                <a:ext cx="238027" cy="140907"/>
              </a:xfrm>
              <a:prstGeom prst="rect">
                <a:avLst/>
              </a:prstGeom>
              <a:noFill/>
            </p:spPr>
            <p:txBody>
              <a:bodyPr wrap="none" lIns="0" tIns="0" rIns="0" bIns="0" rtlCol="0">
                <a:spAutoFit/>
              </a:bodyPr>
              <a:lstStyle/>
              <a:p>
                <a:r>
                  <a:rPr lang="en-US" sz="1400" dirty="0" smtClean="0">
                    <a:solidFill>
                      <a:schemeClr val="bg1"/>
                    </a:solidFill>
                  </a:rPr>
                  <a:t>Lync</a:t>
                </a:r>
                <a:endParaRPr lang="en-US" sz="1400" dirty="0">
                  <a:solidFill>
                    <a:schemeClr val="bg1"/>
                  </a:solidFill>
                </a:endParaRPr>
              </a:p>
            </p:txBody>
          </p:sp>
          <p:sp>
            <p:nvSpPr>
              <p:cNvPr id="61" name="TextBox 60"/>
              <p:cNvSpPr txBox="1"/>
              <p:nvPr/>
            </p:nvSpPr>
            <p:spPr>
              <a:xfrm>
                <a:off x="5177020" y="2660228"/>
                <a:ext cx="237534" cy="140907"/>
              </a:xfrm>
              <a:prstGeom prst="rect">
                <a:avLst/>
              </a:prstGeom>
              <a:noFill/>
            </p:spPr>
            <p:txBody>
              <a:bodyPr wrap="none" lIns="0" tIns="0" rIns="0" bIns="0" rtlCol="0">
                <a:spAutoFit/>
              </a:bodyPr>
              <a:lstStyle/>
              <a:p>
                <a:r>
                  <a:rPr lang="en-US" sz="1400" dirty="0" smtClean="0">
                    <a:solidFill>
                      <a:schemeClr val="bg1"/>
                    </a:solidFill>
                  </a:rPr>
                  <a:t>PABX</a:t>
                </a:r>
                <a:endParaRPr lang="en-US" sz="1400" dirty="0">
                  <a:solidFill>
                    <a:schemeClr val="bg1"/>
                  </a:solidFill>
                </a:endParaRPr>
              </a:p>
            </p:txBody>
          </p:sp>
          <p:pic>
            <p:nvPicPr>
              <p:cNvPr id="62" name="Picture 106" descr="server_0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283247" y="2573832"/>
                <a:ext cx="374353" cy="418288"/>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63" name="TextBox 62"/>
              <p:cNvSpPr txBox="1"/>
              <p:nvPr/>
            </p:nvSpPr>
            <p:spPr>
              <a:xfrm>
                <a:off x="2980308" y="1862276"/>
                <a:ext cx="492645" cy="140907"/>
              </a:xfrm>
              <a:prstGeom prst="rect">
                <a:avLst/>
              </a:prstGeom>
              <a:noFill/>
            </p:spPr>
            <p:txBody>
              <a:bodyPr wrap="none" lIns="0" tIns="0" rIns="0" bIns="0" rtlCol="0">
                <a:spAutoFit/>
              </a:bodyPr>
              <a:lstStyle/>
              <a:p>
                <a:r>
                  <a:rPr lang="en-US" sz="1400" dirty="0" smtClean="0">
                    <a:solidFill>
                      <a:schemeClr val="bg1"/>
                    </a:solidFill>
                  </a:rPr>
                  <a:t>Lync user</a:t>
                </a:r>
                <a:endParaRPr lang="en-US" sz="1400" dirty="0">
                  <a:solidFill>
                    <a:schemeClr val="bg1"/>
                  </a:solidFill>
                </a:endParaRPr>
              </a:p>
            </p:txBody>
          </p:sp>
          <p:sp>
            <p:nvSpPr>
              <p:cNvPr id="64" name="TextBox 63"/>
              <p:cNvSpPr txBox="1"/>
              <p:nvPr/>
            </p:nvSpPr>
            <p:spPr>
              <a:xfrm>
                <a:off x="4955508" y="1851643"/>
                <a:ext cx="581104" cy="281814"/>
              </a:xfrm>
              <a:prstGeom prst="rect">
                <a:avLst/>
              </a:prstGeom>
              <a:noFill/>
            </p:spPr>
            <p:txBody>
              <a:bodyPr wrap="none" lIns="0" tIns="0" rIns="0" bIns="0" rtlCol="0">
                <a:spAutoFit/>
              </a:bodyPr>
              <a:lstStyle/>
              <a:p>
                <a:pPr algn="r"/>
                <a:r>
                  <a:rPr lang="en-US" sz="1400" dirty="0" smtClean="0">
                    <a:solidFill>
                      <a:schemeClr val="bg1"/>
                    </a:solidFill>
                  </a:rPr>
                  <a:t>PABX </a:t>
                </a:r>
                <a:r>
                  <a:rPr lang="en-US" sz="1400" dirty="0">
                    <a:solidFill>
                      <a:schemeClr val="bg1"/>
                    </a:solidFill>
                  </a:rPr>
                  <a:t>phone</a:t>
                </a:r>
              </a:p>
              <a:p>
                <a:pPr algn="r"/>
                <a:r>
                  <a:rPr lang="en-US" sz="1400" dirty="0">
                    <a:solidFill>
                      <a:schemeClr val="bg1"/>
                    </a:solidFill>
                  </a:rPr>
                  <a:t>user</a:t>
                </a:r>
              </a:p>
            </p:txBody>
          </p:sp>
        </p:grpSp>
        <p:sp>
          <p:nvSpPr>
            <p:cNvPr id="67" name="TextBox 66"/>
            <p:cNvSpPr txBox="1"/>
            <p:nvPr/>
          </p:nvSpPr>
          <p:spPr>
            <a:xfrm>
              <a:off x="5552311" y="3855594"/>
              <a:ext cx="2265107" cy="369332"/>
            </a:xfrm>
            <a:prstGeom prst="rect">
              <a:avLst/>
            </a:prstGeom>
            <a:noFill/>
          </p:spPr>
          <p:txBody>
            <a:bodyPr wrap="none" rtlCol="0">
              <a:spAutoFit/>
            </a:bodyPr>
            <a:lstStyle/>
            <a:p>
              <a:r>
                <a:rPr lang="en-US" b="1" dirty="0" smtClean="0">
                  <a:solidFill>
                    <a:srgbClr val="112E58"/>
                  </a:solidFill>
                </a:rPr>
                <a:t>Direct SIP Integration </a:t>
              </a:r>
              <a:endParaRPr lang="en-US" b="1" dirty="0">
                <a:solidFill>
                  <a:srgbClr val="112E58"/>
                </a:solidFill>
              </a:endParaRPr>
            </a:p>
          </p:txBody>
        </p:sp>
      </p:grpSp>
      <p:grpSp>
        <p:nvGrpSpPr>
          <p:cNvPr id="38" name="Group 37"/>
          <p:cNvGrpSpPr/>
          <p:nvPr/>
        </p:nvGrpSpPr>
        <p:grpSpPr>
          <a:xfrm>
            <a:off x="179148" y="3673168"/>
            <a:ext cx="4267200" cy="2432937"/>
            <a:chOff x="216180" y="3686980"/>
            <a:chExt cx="4267200" cy="2432937"/>
          </a:xfrm>
        </p:grpSpPr>
        <p:grpSp>
          <p:nvGrpSpPr>
            <p:cNvPr id="72" name="Group 33"/>
            <p:cNvGrpSpPr/>
            <p:nvPr/>
          </p:nvGrpSpPr>
          <p:grpSpPr>
            <a:xfrm>
              <a:off x="216180" y="3686980"/>
              <a:ext cx="4267200" cy="2432937"/>
              <a:chOff x="2829560" y="1477101"/>
              <a:chExt cx="2733040" cy="1591219"/>
            </a:xfrm>
          </p:grpSpPr>
          <p:sp>
            <p:nvSpPr>
              <p:cNvPr id="73" name="Rounded Rectangle 72"/>
              <p:cNvSpPr/>
              <p:nvPr/>
            </p:nvSpPr>
            <p:spPr bwMode="auto">
              <a:xfrm>
                <a:off x="2829560" y="1477101"/>
                <a:ext cx="2733040" cy="1544955"/>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a:solidFill>
                    <a:srgbClr val="112E58"/>
                  </a:solidFill>
                  <a:effectLst>
                    <a:outerShdw blurRad="38100" dist="38100" dir="2700000" algn="tl">
                      <a:srgbClr val="000000">
                        <a:alpha val="43137"/>
                      </a:srgbClr>
                    </a:outerShdw>
                  </a:effectLst>
                </a:endParaRPr>
              </a:p>
            </p:txBody>
          </p:sp>
          <p:cxnSp>
            <p:nvCxnSpPr>
              <p:cNvPr id="74" name="Straight Connector 73"/>
              <p:cNvCxnSpPr/>
              <p:nvPr/>
            </p:nvCxnSpPr>
            <p:spPr>
              <a:xfrm rot="5400000">
                <a:off x="3138425" y="2557978"/>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5400000">
                <a:off x="4656113" y="2541742"/>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3534185" y="2774135"/>
                <a:ext cx="15013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7" name="Group 39"/>
              <p:cNvGrpSpPr>
                <a:grpSpLocks/>
              </p:cNvGrpSpPr>
              <p:nvPr/>
            </p:nvGrpSpPr>
            <p:grpSpPr bwMode="auto">
              <a:xfrm>
                <a:off x="3212561" y="2061192"/>
                <a:ext cx="321141" cy="354018"/>
                <a:chOff x="720" y="796"/>
                <a:chExt cx="226" cy="300"/>
              </a:xfrm>
            </p:grpSpPr>
            <p:pic>
              <p:nvPicPr>
                <p:cNvPr id="87" name="Rectangle 1742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20" y="860"/>
                  <a:ext cx="226" cy="236"/>
                </a:xfrm>
                <a:prstGeom prst="rect">
                  <a:avLst/>
                </a:prstGeom>
                <a:noFill/>
                <a:ln w="9525">
                  <a:noFill/>
                  <a:miter lim="800000"/>
                  <a:headEnd/>
                  <a:tailEnd/>
                </a:ln>
              </p:spPr>
            </p:pic>
            <p:pic>
              <p:nvPicPr>
                <p:cNvPr id="88" name="Picture 30" descr="anyversion-icon-32x32-32bit"/>
                <p:cNvPicPr>
                  <a:picLocks noChangeAspect="1" noChangeArrowheads="1"/>
                </p:cNvPicPr>
                <p:nvPr/>
              </p:nvPicPr>
              <p:blipFill>
                <a:blip r:embed="rId6" cstate="print"/>
                <a:srcRect/>
                <a:stretch>
                  <a:fillRect/>
                </a:stretch>
              </p:blipFill>
              <p:spPr bwMode="auto">
                <a:xfrm>
                  <a:off x="811" y="796"/>
                  <a:ext cx="114" cy="176"/>
                </a:xfrm>
                <a:prstGeom prst="rect">
                  <a:avLst/>
                </a:prstGeom>
                <a:noFill/>
                <a:ln w="9525">
                  <a:noFill/>
                  <a:miter lim="800000"/>
                  <a:headEnd/>
                  <a:tailEnd/>
                </a:ln>
              </p:spPr>
            </p:pic>
          </p:grpSp>
          <p:pic>
            <p:nvPicPr>
              <p:cNvPr id="78" name="Picture 16" descr="PBX"/>
              <p:cNvPicPr>
                <a:picLocks noChangeAspect="1" noChangeArrowheads="1"/>
              </p:cNvPicPr>
              <p:nvPr/>
            </p:nvPicPr>
            <p:blipFill>
              <a:blip r:embed="rId4" cstate="print"/>
              <a:srcRect/>
              <a:stretch>
                <a:fillRect/>
              </a:stretch>
            </p:blipFill>
            <p:spPr bwMode="auto">
              <a:xfrm>
                <a:off x="4635319" y="2499853"/>
                <a:ext cx="566353" cy="568467"/>
              </a:xfrm>
              <a:prstGeom prst="rect">
                <a:avLst/>
              </a:prstGeom>
              <a:noFill/>
              <a:ln w="9525">
                <a:noFill/>
                <a:miter lim="800000"/>
                <a:headEnd/>
                <a:tailEnd/>
              </a:ln>
            </p:spPr>
          </p:pic>
          <p:pic>
            <p:nvPicPr>
              <p:cNvPr id="79" name="Picture 74" descr="IP_telephone"/>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681829" y="2114922"/>
                <a:ext cx="387895" cy="234093"/>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80" name="Picture 79" descr="plcm copy.pn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124200" y="2213913"/>
                <a:ext cx="177893" cy="168607"/>
              </a:xfrm>
              <a:prstGeom prst="rect">
                <a:avLst/>
              </a:prstGeom>
            </p:spPr>
          </p:pic>
          <p:sp>
            <p:nvSpPr>
              <p:cNvPr id="81" name="TextBox 80"/>
              <p:cNvSpPr txBox="1"/>
              <p:nvPr/>
            </p:nvSpPr>
            <p:spPr>
              <a:xfrm>
                <a:off x="3826080" y="2667543"/>
                <a:ext cx="143736" cy="120778"/>
              </a:xfrm>
              <a:prstGeom prst="rect">
                <a:avLst/>
              </a:prstGeom>
              <a:noFill/>
            </p:spPr>
            <p:txBody>
              <a:bodyPr wrap="none" lIns="0" tIns="0" rIns="0" bIns="0" rtlCol="0">
                <a:spAutoFit/>
              </a:bodyPr>
              <a:lstStyle/>
              <a:p>
                <a:r>
                  <a:rPr lang="en-US" sz="1200" dirty="0" smtClean="0">
                    <a:solidFill>
                      <a:schemeClr val="bg1"/>
                    </a:solidFill>
                  </a:rPr>
                  <a:t> </a:t>
                </a:r>
                <a:r>
                  <a:rPr lang="en-US" sz="1200" dirty="0">
                    <a:solidFill>
                      <a:schemeClr val="bg1"/>
                    </a:solidFill>
                  </a:rPr>
                  <a:t>SIP</a:t>
                </a:r>
              </a:p>
            </p:txBody>
          </p:sp>
          <p:sp>
            <p:nvSpPr>
              <p:cNvPr id="82" name="TextBox 81"/>
              <p:cNvSpPr txBox="1"/>
              <p:nvPr/>
            </p:nvSpPr>
            <p:spPr>
              <a:xfrm>
                <a:off x="2929980" y="2638825"/>
                <a:ext cx="238027" cy="140907"/>
              </a:xfrm>
              <a:prstGeom prst="rect">
                <a:avLst/>
              </a:prstGeom>
              <a:noFill/>
            </p:spPr>
            <p:txBody>
              <a:bodyPr wrap="none" lIns="0" tIns="0" rIns="0" bIns="0" rtlCol="0">
                <a:spAutoFit/>
              </a:bodyPr>
              <a:lstStyle/>
              <a:p>
                <a:r>
                  <a:rPr lang="en-US" sz="1400" dirty="0" smtClean="0">
                    <a:solidFill>
                      <a:schemeClr val="bg1"/>
                    </a:solidFill>
                  </a:rPr>
                  <a:t>Lync</a:t>
                </a:r>
                <a:endParaRPr lang="en-US" sz="1400" dirty="0">
                  <a:solidFill>
                    <a:schemeClr val="bg1"/>
                  </a:solidFill>
                </a:endParaRPr>
              </a:p>
            </p:txBody>
          </p:sp>
          <p:sp>
            <p:nvSpPr>
              <p:cNvPr id="83" name="TextBox 82"/>
              <p:cNvSpPr txBox="1"/>
              <p:nvPr/>
            </p:nvSpPr>
            <p:spPr>
              <a:xfrm>
                <a:off x="5177020" y="2660228"/>
                <a:ext cx="237534" cy="140907"/>
              </a:xfrm>
              <a:prstGeom prst="rect">
                <a:avLst/>
              </a:prstGeom>
              <a:noFill/>
            </p:spPr>
            <p:txBody>
              <a:bodyPr wrap="none" lIns="0" tIns="0" rIns="0" bIns="0" rtlCol="0">
                <a:spAutoFit/>
              </a:bodyPr>
              <a:lstStyle/>
              <a:p>
                <a:r>
                  <a:rPr lang="en-US" sz="1400" dirty="0" smtClean="0">
                    <a:solidFill>
                      <a:schemeClr val="bg1"/>
                    </a:solidFill>
                  </a:rPr>
                  <a:t>PABX</a:t>
                </a:r>
                <a:endParaRPr lang="en-US" sz="1400" dirty="0">
                  <a:solidFill>
                    <a:schemeClr val="bg1"/>
                  </a:solidFill>
                </a:endParaRPr>
              </a:p>
            </p:txBody>
          </p:sp>
          <p:pic>
            <p:nvPicPr>
              <p:cNvPr id="84" name="Picture 106" descr="server_0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283247" y="2573832"/>
                <a:ext cx="374353" cy="418288"/>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85" name="TextBox 84"/>
              <p:cNvSpPr txBox="1"/>
              <p:nvPr/>
            </p:nvSpPr>
            <p:spPr>
              <a:xfrm>
                <a:off x="2980308" y="1862276"/>
                <a:ext cx="492645" cy="140907"/>
              </a:xfrm>
              <a:prstGeom prst="rect">
                <a:avLst/>
              </a:prstGeom>
              <a:noFill/>
            </p:spPr>
            <p:txBody>
              <a:bodyPr wrap="none" lIns="0" tIns="0" rIns="0" bIns="0" rtlCol="0">
                <a:spAutoFit/>
              </a:bodyPr>
              <a:lstStyle/>
              <a:p>
                <a:r>
                  <a:rPr lang="en-US" sz="1400" dirty="0" smtClean="0">
                    <a:solidFill>
                      <a:schemeClr val="bg1"/>
                    </a:solidFill>
                  </a:rPr>
                  <a:t>Lync user</a:t>
                </a:r>
                <a:endParaRPr lang="en-US" sz="1400" dirty="0">
                  <a:solidFill>
                    <a:schemeClr val="bg1"/>
                  </a:solidFill>
                </a:endParaRPr>
              </a:p>
            </p:txBody>
          </p:sp>
          <p:sp>
            <p:nvSpPr>
              <p:cNvPr id="86" name="TextBox 85"/>
              <p:cNvSpPr txBox="1"/>
              <p:nvPr/>
            </p:nvSpPr>
            <p:spPr>
              <a:xfrm>
                <a:off x="4955508" y="1851643"/>
                <a:ext cx="581104" cy="281814"/>
              </a:xfrm>
              <a:prstGeom prst="rect">
                <a:avLst/>
              </a:prstGeom>
              <a:noFill/>
            </p:spPr>
            <p:txBody>
              <a:bodyPr wrap="none" lIns="0" tIns="0" rIns="0" bIns="0" rtlCol="0">
                <a:spAutoFit/>
              </a:bodyPr>
              <a:lstStyle/>
              <a:p>
                <a:pPr algn="r"/>
                <a:r>
                  <a:rPr lang="en-US" sz="1400" dirty="0" smtClean="0">
                    <a:solidFill>
                      <a:schemeClr val="bg1"/>
                    </a:solidFill>
                  </a:rPr>
                  <a:t>PABX </a:t>
                </a:r>
                <a:r>
                  <a:rPr lang="en-US" sz="1400" dirty="0">
                    <a:solidFill>
                      <a:schemeClr val="bg1"/>
                    </a:solidFill>
                  </a:rPr>
                  <a:t>phone</a:t>
                </a:r>
              </a:p>
              <a:p>
                <a:pPr algn="r"/>
                <a:r>
                  <a:rPr lang="en-US" sz="1400" dirty="0">
                    <a:solidFill>
                      <a:schemeClr val="bg1"/>
                    </a:solidFill>
                  </a:rPr>
                  <a:t>user</a:t>
                </a:r>
              </a:p>
            </p:txBody>
          </p:sp>
        </p:grpSp>
        <p:sp>
          <p:nvSpPr>
            <p:cNvPr id="89" name="TextBox 88"/>
            <p:cNvSpPr txBox="1"/>
            <p:nvPr/>
          </p:nvSpPr>
          <p:spPr>
            <a:xfrm>
              <a:off x="1233729" y="3840734"/>
              <a:ext cx="2184381" cy="369332"/>
            </a:xfrm>
            <a:prstGeom prst="rect">
              <a:avLst/>
            </a:prstGeom>
            <a:noFill/>
          </p:spPr>
          <p:txBody>
            <a:bodyPr wrap="none" rtlCol="0">
              <a:spAutoFit/>
            </a:bodyPr>
            <a:lstStyle/>
            <a:p>
              <a:r>
                <a:rPr lang="en-US" b="1" dirty="0" smtClean="0">
                  <a:solidFill>
                    <a:srgbClr val="112E58"/>
                  </a:solidFill>
                </a:rPr>
                <a:t>Gateway Integration </a:t>
              </a:r>
              <a:endParaRPr lang="en-US" b="1" dirty="0">
                <a:solidFill>
                  <a:srgbClr val="112E58"/>
                </a:solidFill>
              </a:endParaRPr>
            </a:p>
          </p:txBody>
        </p:sp>
        <p:pic>
          <p:nvPicPr>
            <p:cNvPr id="90" name="Picture 106" descr="server_0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2235473" y="5533965"/>
              <a:ext cx="228614" cy="352625"/>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2" name="TextBox 91"/>
            <p:cNvSpPr txBox="1"/>
            <p:nvPr/>
          </p:nvSpPr>
          <p:spPr>
            <a:xfrm>
              <a:off x="2498600" y="5495954"/>
              <a:ext cx="609600" cy="369332"/>
            </a:xfrm>
            <a:prstGeom prst="rect">
              <a:avLst/>
            </a:prstGeom>
            <a:noFill/>
          </p:spPr>
          <p:txBody>
            <a:bodyPr wrap="square" lIns="0" tIns="0" rIns="0" bIns="0" rtlCol="0">
              <a:spAutoFit/>
            </a:bodyPr>
            <a:lstStyle/>
            <a:p>
              <a:r>
                <a:rPr lang="en-US" sz="1200" dirty="0" smtClean="0">
                  <a:solidFill>
                    <a:schemeClr val="bg1"/>
                  </a:solidFill>
                </a:rPr>
                <a:t> Legacy Protocol</a:t>
              </a:r>
              <a:endParaRPr lang="en-US" sz="1200" dirty="0">
                <a:solidFill>
                  <a:schemeClr val="bg1"/>
                </a:solidFill>
              </a:endParaRPr>
            </a:p>
          </p:txBody>
        </p:sp>
        <p:sp>
          <p:nvSpPr>
            <p:cNvPr id="93" name="TextBox 92"/>
            <p:cNvSpPr txBox="1"/>
            <p:nvPr/>
          </p:nvSpPr>
          <p:spPr>
            <a:xfrm>
              <a:off x="2040825" y="5288703"/>
              <a:ext cx="544573" cy="184666"/>
            </a:xfrm>
            <a:prstGeom prst="rect">
              <a:avLst/>
            </a:prstGeom>
            <a:noFill/>
          </p:spPr>
          <p:txBody>
            <a:bodyPr wrap="none" lIns="0" tIns="0" rIns="0" bIns="0" rtlCol="0">
              <a:spAutoFit/>
            </a:bodyPr>
            <a:lstStyle/>
            <a:p>
              <a:r>
                <a:rPr lang="en-AU" sz="1200" dirty="0" smtClean="0">
                  <a:solidFill>
                    <a:schemeClr val="bg1"/>
                  </a:solidFill>
                </a:rPr>
                <a:t>Gateway</a:t>
              </a:r>
              <a:endParaRPr lang="en-US" sz="1200" dirty="0">
                <a:solidFill>
                  <a:schemeClr val="bg1"/>
                </a:solidFill>
              </a:endParaRPr>
            </a:p>
          </p:txBody>
        </p:sp>
      </p:grpSp>
      <p:grpSp>
        <p:nvGrpSpPr>
          <p:cNvPr id="29" name="Group 28"/>
          <p:cNvGrpSpPr/>
          <p:nvPr/>
        </p:nvGrpSpPr>
        <p:grpSpPr>
          <a:xfrm>
            <a:off x="163229" y="1274789"/>
            <a:ext cx="4267200" cy="2362200"/>
            <a:chOff x="192319" y="1328835"/>
            <a:chExt cx="4267200" cy="2362200"/>
          </a:xfrm>
        </p:grpSpPr>
        <p:grpSp>
          <p:nvGrpSpPr>
            <p:cNvPr id="18" name="Group 17"/>
            <p:cNvGrpSpPr/>
            <p:nvPr/>
          </p:nvGrpSpPr>
          <p:grpSpPr>
            <a:xfrm>
              <a:off x="192319" y="1328835"/>
              <a:ext cx="4267200" cy="2362200"/>
              <a:chOff x="192319" y="1317308"/>
              <a:chExt cx="4267200" cy="2362200"/>
            </a:xfrm>
          </p:grpSpPr>
          <p:grpSp>
            <p:nvGrpSpPr>
              <p:cNvPr id="10" name="Group 9"/>
              <p:cNvGrpSpPr/>
              <p:nvPr/>
            </p:nvGrpSpPr>
            <p:grpSpPr>
              <a:xfrm>
                <a:off x="192319" y="1317308"/>
                <a:ext cx="4267200" cy="2362200"/>
                <a:chOff x="219737" y="1276093"/>
                <a:chExt cx="4267200" cy="2362200"/>
              </a:xfrm>
            </p:grpSpPr>
            <p:grpSp>
              <p:nvGrpSpPr>
                <p:cNvPr id="3" name="Group 33"/>
                <p:cNvGrpSpPr/>
                <p:nvPr/>
              </p:nvGrpSpPr>
              <p:grpSpPr>
                <a:xfrm>
                  <a:off x="219737" y="1276093"/>
                  <a:ext cx="4267200" cy="2362200"/>
                  <a:chOff x="2829560" y="1600200"/>
                  <a:chExt cx="2733040" cy="1544955"/>
                </a:xfrm>
              </p:grpSpPr>
              <p:sp>
                <p:nvSpPr>
                  <p:cNvPr id="11" name="Rounded Rectangle 10"/>
                  <p:cNvSpPr/>
                  <p:nvPr/>
                </p:nvSpPr>
                <p:spPr bwMode="auto">
                  <a:xfrm>
                    <a:off x="2829560" y="1600200"/>
                    <a:ext cx="2733040" cy="1544955"/>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a:solidFill>
                        <a:srgbClr val="112E58"/>
                      </a:solidFill>
                      <a:effectLst>
                        <a:outerShdw blurRad="38100" dist="38100" dir="2700000" algn="tl">
                          <a:srgbClr val="000000">
                            <a:alpha val="43137"/>
                          </a:srgbClr>
                        </a:outerShdw>
                      </a:effectLst>
                    </a:endParaRPr>
                  </a:p>
                </p:txBody>
              </p:sp>
              <p:cxnSp>
                <p:nvCxnSpPr>
                  <p:cNvPr id="12" name="Straight Connector 11"/>
                  <p:cNvCxnSpPr/>
                  <p:nvPr/>
                </p:nvCxnSpPr>
                <p:spPr>
                  <a:xfrm rot="5400000">
                    <a:off x="3138425" y="2557978"/>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656113" y="2541742"/>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3534185" y="2417354"/>
                    <a:ext cx="586718" cy="35678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 name="Group 39"/>
                  <p:cNvGrpSpPr>
                    <a:grpSpLocks/>
                  </p:cNvGrpSpPr>
                  <p:nvPr/>
                </p:nvGrpSpPr>
                <p:grpSpPr bwMode="auto">
                  <a:xfrm>
                    <a:off x="3212561" y="2061192"/>
                    <a:ext cx="321141" cy="354018"/>
                    <a:chOff x="720" y="796"/>
                    <a:chExt cx="226" cy="300"/>
                  </a:xfrm>
                </p:grpSpPr>
                <p:pic>
                  <p:nvPicPr>
                    <p:cNvPr id="16" name="Rectangle 1742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20" y="860"/>
                      <a:ext cx="226" cy="236"/>
                    </a:xfrm>
                    <a:prstGeom prst="rect">
                      <a:avLst/>
                    </a:prstGeom>
                    <a:noFill/>
                    <a:ln w="9525">
                      <a:noFill/>
                      <a:miter lim="800000"/>
                      <a:headEnd/>
                      <a:tailEnd/>
                    </a:ln>
                  </p:spPr>
                </p:pic>
                <p:pic>
                  <p:nvPicPr>
                    <p:cNvPr id="17" name="Picture 30" descr="anyversion-icon-32x32-32bit"/>
                    <p:cNvPicPr>
                      <a:picLocks noChangeAspect="1" noChangeArrowheads="1"/>
                    </p:cNvPicPr>
                    <p:nvPr/>
                  </p:nvPicPr>
                  <p:blipFill>
                    <a:blip r:embed="rId6" cstate="print"/>
                    <a:srcRect/>
                    <a:stretch>
                      <a:fillRect/>
                    </a:stretch>
                  </p:blipFill>
                  <p:spPr bwMode="auto">
                    <a:xfrm>
                      <a:off x="811" y="796"/>
                      <a:ext cx="114" cy="176"/>
                    </a:xfrm>
                    <a:prstGeom prst="rect">
                      <a:avLst/>
                    </a:prstGeom>
                    <a:noFill/>
                    <a:ln w="9525">
                      <a:noFill/>
                      <a:miter lim="800000"/>
                      <a:headEnd/>
                      <a:tailEnd/>
                    </a:ln>
                  </p:spPr>
                </p:pic>
              </p:grpSp>
              <p:pic>
                <p:nvPicPr>
                  <p:cNvPr id="19" name="Picture 74" descr="IP_telephone"/>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681829" y="2114922"/>
                    <a:ext cx="387895" cy="234093"/>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0" name="Picture 19" descr="plcm copy.pn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124200" y="2213913"/>
                    <a:ext cx="177893" cy="168607"/>
                  </a:xfrm>
                  <a:prstGeom prst="rect">
                    <a:avLst/>
                  </a:prstGeom>
                </p:spPr>
              </p:pic>
              <p:sp>
                <p:nvSpPr>
                  <p:cNvPr id="21" name="TextBox 20"/>
                  <p:cNvSpPr txBox="1"/>
                  <p:nvPr/>
                </p:nvSpPr>
                <p:spPr>
                  <a:xfrm>
                    <a:off x="3936426" y="2111190"/>
                    <a:ext cx="566279" cy="120778"/>
                  </a:xfrm>
                  <a:prstGeom prst="rect">
                    <a:avLst/>
                  </a:prstGeom>
                  <a:noFill/>
                </p:spPr>
                <p:txBody>
                  <a:bodyPr wrap="none" lIns="0" tIns="0" rIns="0" bIns="0" rtlCol="0">
                    <a:spAutoFit/>
                  </a:bodyPr>
                  <a:lstStyle/>
                  <a:p>
                    <a:r>
                      <a:rPr lang="en-AU" sz="1200" dirty="0" smtClean="0">
                        <a:solidFill>
                          <a:schemeClr val="bg1"/>
                        </a:solidFill>
                      </a:rPr>
                      <a:t>CSTA Gateway</a:t>
                    </a:r>
                    <a:endParaRPr lang="en-US" sz="1200" dirty="0">
                      <a:solidFill>
                        <a:schemeClr val="bg1"/>
                      </a:solidFill>
                    </a:endParaRPr>
                  </a:p>
                </p:txBody>
              </p:sp>
              <p:sp>
                <p:nvSpPr>
                  <p:cNvPr id="22" name="TextBox 21"/>
                  <p:cNvSpPr txBox="1"/>
                  <p:nvPr/>
                </p:nvSpPr>
                <p:spPr>
                  <a:xfrm>
                    <a:off x="2929980" y="2638825"/>
                    <a:ext cx="238027" cy="140907"/>
                  </a:xfrm>
                  <a:prstGeom prst="rect">
                    <a:avLst/>
                  </a:prstGeom>
                  <a:noFill/>
                </p:spPr>
                <p:txBody>
                  <a:bodyPr wrap="none" lIns="0" tIns="0" rIns="0" bIns="0" rtlCol="0">
                    <a:spAutoFit/>
                  </a:bodyPr>
                  <a:lstStyle/>
                  <a:p>
                    <a:r>
                      <a:rPr lang="en-US" sz="1400" dirty="0" smtClean="0">
                        <a:solidFill>
                          <a:schemeClr val="bg1"/>
                        </a:solidFill>
                      </a:rPr>
                      <a:t>Lync</a:t>
                    </a:r>
                    <a:endParaRPr lang="en-US" sz="1400" dirty="0">
                      <a:solidFill>
                        <a:schemeClr val="bg1"/>
                      </a:solidFill>
                    </a:endParaRPr>
                  </a:p>
                </p:txBody>
              </p:sp>
              <p:sp>
                <p:nvSpPr>
                  <p:cNvPr id="23" name="TextBox 22"/>
                  <p:cNvSpPr txBox="1"/>
                  <p:nvPr/>
                </p:nvSpPr>
                <p:spPr>
                  <a:xfrm>
                    <a:off x="5177020" y="2660228"/>
                    <a:ext cx="237534" cy="140907"/>
                  </a:xfrm>
                  <a:prstGeom prst="rect">
                    <a:avLst/>
                  </a:prstGeom>
                  <a:noFill/>
                </p:spPr>
                <p:txBody>
                  <a:bodyPr wrap="none" lIns="0" tIns="0" rIns="0" bIns="0" rtlCol="0">
                    <a:spAutoFit/>
                  </a:bodyPr>
                  <a:lstStyle/>
                  <a:p>
                    <a:r>
                      <a:rPr lang="en-US" sz="1400" dirty="0" smtClean="0">
                        <a:solidFill>
                          <a:schemeClr val="bg1"/>
                        </a:solidFill>
                      </a:rPr>
                      <a:t>PABX</a:t>
                    </a:r>
                    <a:endParaRPr lang="en-US" sz="1400" dirty="0">
                      <a:solidFill>
                        <a:schemeClr val="bg1"/>
                      </a:solidFill>
                    </a:endParaRPr>
                  </a:p>
                </p:txBody>
              </p:sp>
              <p:pic>
                <p:nvPicPr>
                  <p:cNvPr id="25" name="Picture 106" descr="server_0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283247" y="2573832"/>
                    <a:ext cx="374353" cy="418288"/>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27" name="TextBox 26"/>
                  <p:cNvSpPr txBox="1"/>
                  <p:nvPr/>
                </p:nvSpPr>
                <p:spPr>
                  <a:xfrm>
                    <a:off x="2980308" y="1862276"/>
                    <a:ext cx="492645" cy="140907"/>
                  </a:xfrm>
                  <a:prstGeom prst="rect">
                    <a:avLst/>
                  </a:prstGeom>
                  <a:noFill/>
                </p:spPr>
                <p:txBody>
                  <a:bodyPr wrap="none" lIns="0" tIns="0" rIns="0" bIns="0" rtlCol="0">
                    <a:spAutoFit/>
                  </a:bodyPr>
                  <a:lstStyle/>
                  <a:p>
                    <a:r>
                      <a:rPr lang="en-US" sz="1400" dirty="0" smtClean="0">
                        <a:solidFill>
                          <a:schemeClr val="bg1"/>
                        </a:solidFill>
                      </a:rPr>
                      <a:t>Lync user</a:t>
                    </a:r>
                    <a:endParaRPr lang="en-US" sz="1400" dirty="0">
                      <a:solidFill>
                        <a:schemeClr val="bg1"/>
                      </a:solidFill>
                    </a:endParaRPr>
                  </a:p>
                </p:txBody>
              </p:sp>
              <p:sp>
                <p:nvSpPr>
                  <p:cNvPr id="28" name="TextBox 27"/>
                  <p:cNvSpPr txBox="1"/>
                  <p:nvPr/>
                </p:nvSpPr>
                <p:spPr>
                  <a:xfrm>
                    <a:off x="4815000" y="1932730"/>
                    <a:ext cx="581104" cy="281814"/>
                  </a:xfrm>
                  <a:prstGeom prst="rect">
                    <a:avLst/>
                  </a:prstGeom>
                  <a:noFill/>
                </p:spPr>
                <p:txBody>
                  <a:bodyPr wrap="none" lIns="0" tIns="0" rIns="0" bIns="0" rtlCol="0">
                    <a:spAutoFit/>
                  </a:bodyPr>
                  <a:lstStyle/>
                  <a:p>
                    <a:pPr algn="r"/>
                    <a:r>
                      <a:rPr lang="en-US" sz="1400" dirty="0" smtClean="0">
                        <a:solidFill>
                          <a:schemeClr val="bg1"/>
                        </a:solidFill>
                      </a:rPr>
                      <a:t>PABX </a:t>
                    </a:r>
                    <a:r>
                      <a:rPr lang="en-US" sz="1400" dirty="0">
                        <a:solidFill>
                          <a:schemeClr val="bg1"/>
                        </a:solidFill>
                      </a:rPr>
                      <a:t>phone</a:t>
                    </a:r>
                  </a:p>
                  <a:p>
                    <a:pPr algn="r"/>
                    <a:r>
                      <a:rPr lang="en-US" sz="1400" dirty="0">
                        <a:solidFill>
                          <a:schemeClr val="bg1"/>
                        </a:solidFill>
                      </a:rPr>
                      <a:t>user</a:t>
                    </a:r>
                  </a:p>
                </p:txBody>
              </p:sp>
            </p:grpSp>
            <p:pic>
              <p:nvPicPr>
                <p:cNvPr id="68" name="Picture 106" descr="server_0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2133353" y="2311355"/>
                  <a:ext cx="416095" cy="455292"/>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70" name="Picture 16" descr="PBX"/>
                <p:cNvPicPr>
                  <a:picLocks noChangeAspect="1" noChangeArrowheads="1"/>
                </p:cNvPicPr>
                <p:nvPr/>
              </p:nvPicPr>
              <p:blipFill>
                <a:blip r:embed="rId4" cstate="print"/>
                <a:srcRect/>
                <a:stretch>
                  <a:fillRect/>
                </a:stretch>
              </p:blipFill>
              <p:spPr bwMode="auto">
                <a:xfrm>
                  <a:off x="2998913" y="2740513"/>
                  <a:ext cx="884269" cy="869173"/>
                </a:xfrm>
                <a:prstGeom prst="rect">
                  <a:avLst/>
                </a:prstGeom>
                <a:noFill/>
                <a:ln w="9525">
                  <a:noFill/>
                  <a:miter lim="800000"/>
                  <a:headEnd/>
                  <a:tailEnd/>
                </a:ln>
              </p:spPr>
            </p:pic>
          </p:grpSp>
          <p:cxnSp>
            <p:nvCxnSpPr>
              <p:cNvPr id="95" name="Straight Connector 94"/>
              <p:cNvCxnSpPr>
                <a:stCxn id="68" idx="3"/>
              </p:cNvCxnSpPr>
              <p:nvPr/>
            </p:nvCxnSpPr>
            <p:spPr>
              <a:xfrm>
                <a:off x="2522030" y="2580216"/>
                <a:ext cx="629508" cy="41554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97" name="TextBox 96"/>
            <p:cNvSpPr txBox="1"/>
            <p:nvPr/>
          </p:nvSpPr>
          <p:spPr>
            <a:xfrm>
              <a:off x="1390422" y="1467933"/>
              <a:ext cx="1717778" cy="369332"/>
            </a:xfrm>
            <a:prstGeom prst="rect">
              <a:avLst/>
            </a:prstGeom>
            <a:noFill/>
          </p:spPr>
          <p:txBody>
            <a:bodyPr wrap="none" rtlCol="0">
              <a:spAutoFit/>
            </a:bodyPr>
            <a:lstStyle/>
            <a:p>
              <a:r>
                <a:rPr lang="en-US" b="1" dirty="0" smtClean="0">
                  <a:solidFill>
                    <a:srgbClr val="112E58"/>
                  </a:solidFill>
                </a:rPr>
                <a:t>RCC Integration </a:t>
              </a:r>
              <a:endParaRPr lang="en-US" b="1" dirty="0">
                <a:solidFill>
                  <a:srgbClr val="112E58"/>
                </a:solidFill>
              </a:endParaRPr>
            </a:p>
          </p:txBody>
        </p:sp>
      </p:grpSp>
    </p:spTree>
    <p:extLst>
      <p:ext uri="{BB962C8B-B14F-4D97-AF65-F5344CB8AC3E}">
        <p14:creationId xmlns:p14="http://schemas.microsoft.com/office/powerpoint/2010/main" val="4249881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itle 1"/>
          <p:cNvSpPr txBox="1">
            <a:spLocks/>
          </p:cNvSpPr>
          <p:nvPr/>
        </p:nvSpPr>
        <p:spPr>
          <a:xfrm>
            <a:off x="152400" y="76200"/>
            <a:ext cx="8839200" cy="914400"/>
          </a:xfrm>
          <a:prstGeom prst="rect">
            <a:avLst/>
          </a:prstGeom>
        </p:spPr>
        <p:txBody>
          <a:bodyPr/>
          <a:lstStyle/>
          <a:p>
            <a:pPr fontAlgn="base">
              <a:spcBef>
                <a:spcPct val="0"/>
              </a:spcBef>
              <a:spcAft>
                <a:spcPct val="0"/>
              </a:spcAft>
              <a:defRPr/>
            </a:pPr>
            <a:endParaRPr lang="en-US" sz="2400" i="1" kern="0" dirty="0">
              <a:solidFill>
                <a:srgbClr val="FFC000"/>
              </a:solidFill>
            </a:endParaRPr>
          </a:p>
        </p:txBody>
      </p:sp>
      <p:sp>
        <p:nvSpPr>
          <p:cNvPr id="24" name="Title 23"/>
          <p:cNvSpPr>
            <a:spLocks noGrp="1"/>
          </p:cNvSpPr>
          <p:nvPr>
            <p:ph type="title"/>
          </p:nvPr>
        </p:nvSpPr>
        <p:spPr>
          <a:xfrm>
            <a:off x="414881" y="188640"/>
            <a:ext cx="8229600" cy="1143000"/>
          </a:xfrm>
        </p:spPr>
        <p:txBody>
          <a:bodyPr>
            <a:normAutofit fontScale="90000"/>
          </a:bodyPr>
          <a:lstStyle/>
          <a:p>
            <a:r>
              <a:rPr lang="en-AU" dirty="0" smtClean="0"/>
              <a:t>PABX </a:t>
            </a:r>
            <a:r>
              <a:rPr lang="en-AU" dirty="0"/>
              <a:t>Interoperability – 2 Approaches</a:t>
            </a:r>
            <a:br>
              <a:rPr lang="en-AU" dirty="0"/>
            </a:br>
            <a:r>
              <a:rPr lang="en-AU" dirty="0">
                <a:solidFill>
                  <a:srgbClr val="F15C44"/>
                </a:solidFill>
              </a:rPr>
              <a:t>Client-Side &amp;</a:t>
            </a:r>
            <a:r>
              <a:rPr lang="en-AU" dirty="0" smtClean="0">
                <a:solidFill>
                  <a:srgbClr val="F15C44"/>
                </a:solidFill>
              </a:rPr>
              <a:t> </a:t>
            </a:r>
            <a:r>
              <a:rPr lang="en-AU" dirty="0">
                <a:solidFill>
                  <a:srgbClr val="F15C44"/>
                </a:solidFill>
              </a:rPr>
              <a:t>Server-Side Integration</a:t>
            </a:r>
            <a:endParaRPr lang="en-US" dirty="0">
              <a:solidFill>
                <a:srgbClr val="F15C44"/>
              </a:solidFill>
            </a:endParaRPr>
          </a:p>
        </p:txBody>
      </p:sp>
      <p:grpSp>
        <p:nvGrpSpPr>
          <p:cNvPr id="29" name="Group 28"/>
          <p:cNvGrpSpPr/>
          <p:nvPr/>
        </p:nvGrpSpPr>
        <p:grpSpPr>
          <a:xfrm>
            <a:off x="163229" y="1274789"/>
            <a:ext cx="4267200" cy="2362200"/>
            <a:chOff x="192319" y="1328835"/>
            <a:chExt cx="4267200" cy="2362200"/>
          </a:xfrm>
        </p:grpSpPr>
        <p:grpSp>
          <p:nvGrpSpPr>
            <p:cNvPr id="18" name="Group 17"/>
            <p:cNvGrpSpPr/>
            <p:nvPr/>
          </p:nvGrpSpPr>
          <p:grpSpPr>
            <a:xfrm>
              <a:off x="192319" y="1328835"/>
              <a:ext cx="4267200" cy="2362200"/>
              <a:chOff x="192319" y="1317308"/>
              <a:chExt cx="4267200" cy="2362200"/>
            </a:xfrm>
          </p:grpSpPr>
          <p:grpSp>
            <p:nvGrpSpPr>
              <p:cNvPr id="10" name="Group 9"/>
              <p:cNvGrpSpPr/>
              <p:nvPr/>
            </p:nvGrpSpPr>
            <p:grpSpPr>
              <a:xfrm>
                <a:off x="192319" y="1317308"/>
                <a:ext cx="4267200" cy="2362200"/>
                <a:chOff x="219737" y="1276093"/>
                <a:chExt cx="4267200" cy="2362200"/>
              </a:xfrm>
            </p:grpSpPr>
            <p:grpSp>
              <p:nvGrpSpPr>
                <p:cNvPr id="3" name="Group 33"/>
                <p:cNvGrpSpPr/>
                <p:nvPr/>
              </p:nvGrpSpPr>
              <p:grpSpPr>
                <a:xfrm>
                  <a:off x="219737" y="1276093"/>
                  <a:ext cx="4267200" cy="2362200"/>
                  <a:chOff x="2829560" y="1600200"/>
                  <a:chExt cx="2733040" cy="1544955"/>
                </a:xfrm>
              </p:grpSpPr>
              <p:sp>
                <p:nvSpPr>
                  <p:cNvPr id="11" name="Rounded Rectangle 10"/>
                  <p:cNvSpPr/>
                  <p:nvPr/>
                </p:nvSpPr>
                <p:spPr bwMode="auto">
                  <a:xfrm>
                    <a:off x="2829560" y="1600200"/>
                    <a:ext cx="2733040" cy="1544955"/>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a:solidFill>
                        <a:srgbClr val="112E58"/>
                      </a:solidFill>
                      <a:effectLst>
                        <a:outerShdw blurRad="38100" dist="38100" dir="2700000" algn="tl">
                          <a:srgbClr val="000000">
                            <a:alpha val="43137"/>
                          </a:srgbClr>
                        </a:outerShdw>
                      </a:effectLst>
                    </a:endParaRPr>
                  </a:p>
                </p:txBody>
              </p:sp>
              <p:cxnSp>
                <p:nvCxnSpPr>
                  <p:cNvPr id="12" name="Straight Connector 11"/>
                  <p:cNvCxnSpPr/>
                  <p:nvPr/>
                </p:nvCxnSpPr>
                <p:spPr>
                  <a:xfrm rot="5400000">
                    <a:off x="3138425" y="2557978"/>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656113" y="2541742"/>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3534185" y="2417354"/>
                    <a:ext cx="586718" cy="35678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 name="Group 39"/>
                  <p:cNvGrpSpPr>
                    <a:grpSpLocks/>
                  </p:cNvGrpSpPr>
                  <p:nvPr/>
                </p:nvGrpSpPr>
                <p:grpSpPr bwMode="auto">
                  <a:xfrm>
                    <a:off x="3212561" y="2061192"/>
                    <a:ext cx="321141" cy="354018"/>
                    <a:chOff x="720" y="796"/>
                    <a:chExt cx="226" cy="300"/>
                  </a:xfrm>
                </p:grpSpPr>
                <p:pic>
                  <p:nvPicPr>
                    <p:cNvPr id="16" name="Rectangle 1742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20" y="860"/>
                      <a:ext cx="226" cy="236"/>
                    </a:xfrm>
                    <a:prstGeom prst="rect">
                      <a:avLst/>
                    </a:prstGeom>
                    <a:noFill/>
                    <a:ln w="9525">
                      <a:noFill/>
                      <a:miter lim="800000"/>
                      <a:headEnd/>
                      <a:tailEnd/>
                    </a:ln>
                  </p:spPr>
                </p:pic>
                <p:pic>
                  <p:nvPicPr>
                    <p:cNvPr id="17" name="Picture 30" descr="anyversion-icon-32x32-32bit"/>
                    <p:cNvPicPr>
                      <a:picLocks noChangeAspect="1" noChangeArrowheads="1"/>
                    </p:cNvPicPr>
                    <p:nvPr/>
                  </p:nvPicPr>
                  <p:blipFill>
                    <a:blip r:embed="rId3" cstate="print"/>
                    <a:srcRect/>
                    <a:stretch>
                      <a:fillRect/>
                    </a:stretch>
                  </p:blipFill>
                  <p:spPr bwMode="auto">
                    <a:xfrm>
                      <a:off x="811" y="796"/>
                      <a:ext cx="114" cy="176"/>
                    </a:xfrm>
                    <a:prstGeom prst="rect">
                      <a:avLst/>
                    </a:prstGeom>
                    <a:noFill/>
                    <a:ln w="9525">
                      <a:noFill/>
                      <a:miter lim="800000"/>
                      <a:headEnd/>
                      <a:tailEnd/>
                    </a:ln>
                  </p:spPr>
                </p:pic>
              </p:grpSp>
              <p:pic>
                <p:nvPicPr>
                  <p:cNvPr id="19" name="Picture 74" descr="IP_telephone"/>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681829" y="2114922"/>
                    <a:ext cx="387895" cy="234093"/>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0" name="Picture 19" descr="plcm copy.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124200" y="2213913"/>
                    <a:ext cx="177893" cy="168607"/>
                  </a:xfrm>
                  <a:prstGeom prst="rect">
                    <a:avLst/>
                  </a:prstGeom>
                </p:spPr>
              </p:pic>
              <p:sp>
                <p:nvSpPr>
                  <p:cNvPr id="21" name="TextBox 20"/>
                  <p:cNvSpPr txBox="1"/>
                  <p:nvPr/>
                </p:nvSpPr>
                <p:spPr>
                  <a:xfrm>
                    <a:off x="3936426" y="2111190"/>
                    <a:ext cx="566279" cy="120778"/>
                  </a:xfrm>
                  <a:prstGeom prst="rect">
                    <a:avLst/>
                  </a:prstGeom>
                  <a:noFill/>
                </p:spPr>
                <p:txBody>
                  <a:bodyPr wrap="none" lIns="0" tIns="0" rIns="0" bIns="0" rtlCol="0">
                    <a:spAutoFit/>
                  </a:bodyPr>
                  <a:lstStyle/>
                  <a:p>
                    <a:r>
                      <a:rPr lang="en-AU" sz="1200" dirty="0" smtClean="0">
                        <a:solidFill>
                          <a:schemeClr val="bg1"/>
                        </a:solidFill>
                      </a:rPr>
                      <a:t>CSTA Gateway</a:t>
                    </a:r>
                    <a:endParaRPr lang="en-US" sz="1200" dirty="0">
                      <a:solidFill>
                        <a:schemeClr val="bg1"/>
                      </a:solidFill>
                    </a:endParaRPr>
                  </a:p>
                </p:txBody>
              </p:sp>
              <p:sp>
                <p:nvSpPr>
                  <p:cNvPr id="22" name="TextBox 21"/>
                  <p:cNvSpPr txBox="1"/>
                  <p:nvPr/>
                </p:nvSpPr>
                <p:spPr>
                  <a:xfrm>
                    <a:off x="2929980" y="2638825"/>
                    <a:ext cx="238027" cy="140907"/>
                  </a:xfrm>
                  <a:prstGeom prst="rect">
                    <a:avLst/>
                  </a:prstGeom>
                  <a:noFill/>
                </p:spPr>
                <p:txBody>
                  <a:bodyPr wrap="none" lIns="0" tIns="0" rIns="0" bIns="0" rtlCol="0">
                    <a:spAutoFit/>
                  </a:bodyPr>
                  <a:lstStyle/>
                  <a:p>
                    <a:r>
                      <a:rPr lang="en-US" sz="1400" dirty="0" smtClean="0">
                        <a:solidFill>
                          <a:schemeClr val="bg1"/>
                        </a:solidFill>
                      </a:rPr>
                      <a:t>Lync</a:t>
                    </a:r>
                    <a:endParaRPr lang="en-US" sz="1400" dirty="0">
                      <a:solidFill>
                        <a:schemeClr val="bg1"/>
                      </a:solidFill>
                    </a:endParaRPr>
                  </a:p>
                </p:txBody>
              </p:sp>
              <p:sp>
                <p:nvSpPr>
                  <p:cNvPr id="23" name="TextBox 22"/>
                  <p:cNvSpPr txBox="1"/>
                  <p:nvPr/>
                </p:nvSpPr>
                <p:spPr>
                  <a:xfrm>
                    <a:off x="5177020" y="2660228"/>
                    <a:ext cx="237534" cy="140907"/>
                  </a:xfrm>
                  <a:prstGeom prst="rect">
                    <a:avLst/>
                  </a:prstGeom>
                  <a:noFill/>
                </p:spPr>
                <p:txBody>
                  <a:bodyPr wrap="none" lIns="0" tIns="0" rIns="0" bIns="0" rtlCol="0">
                    <a:spAutoFit/>
                  </a:bodyPr>
                  <a:lstStyle/>
                  <a:p>
                    <a:r>
                      <a:rPr lang="en-US" sz="1400" dirty="0" smtClean="0">
                        <a:solidFill>
                          <a:schemeClr val="bg1"/>
                        </a:solidFill>
                      </a:rPr>
                      <a:t>PABX</a:t>
                    </a:r>
                    <a:endParaRPr lang="en-US" sz="1400" dirty="0">
                      <a:solidFill>
                        <a:schemeClr val="bg1"/>
                      </a:solidFill>
                    </a:endParaRPr>
                  </a:p>
                </p:txBody>
              </p:sp>
              <p:pic>
                <p:nvPicPr>
                  <p:cNvPr id="25" name="Picture 106" descr="server_0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283247" y="2573832"/>
                    <a:ext cx="374353" cy="418288"/>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27" name="TextBox 26"/>
                  <p:cNvSpPr txBox="1"/>
                  <p:nvPr/>
                </p:nvSpPr>
                <p:spPr>
                  <a:xfrm>
                    <a:off x="2980308" y="1862276"/>
                    <a:ext cx="492645" cy="140907"/>
                  </a:xfrm>
                  <a:prstGeom prst="rect">
                    <a:avLst/>
                  </a:prstGeom>
                  <a:noFill/>
                </p:spPr>
                <p:txBody>
                  <a:bodyPr wrap="none" lIns="0" tIns="0" rIns="0" bIns="0" rtlCol="0">
                    <a:spAutoFit/>
                  </a:bodyPr>
                  <a:lstStyle/>
                  <a:p>
                    <a:r>
                      <a:rPr lang="en-US" sz="1400" dirty="0" smtClean="0">
                        <a:solidFill>
                          <a:schemeClr val="bg1"/>
                        </a:solidFill>
                      </a:rPr>
                      <a:t>Lync user</a:t>
                    </a:r>
                    <a:endParaRPr lang="en-US" sz="1400" dirty="0">
                      <a:solidFill>
                        <a:schemeClr val="bg1"/>
                      </a:solidFill>
                    </a:endParaRPr>
                  </a:p>
                </p:txBody>
              </p:sp>
              <p:sp>
                <p:nvSpPr>
                  <p:cNvPr id="28" name="TextBox 27"/>
                  <p:cNvSpPr txBox="1"/>
                  <p:nvPr/>
                </p:nvSpPr>
                <p:spPr>
                  <a:xfrm>
                    <a:off x="4815000" y="1932730"/>
                    <a:ext cx="581104" cy="281814"/>
                  </a:xfrm>
                  <a:prstGeom prst="rect">
                    <a:avLst/>
                  </a:prstGeom>
                  <a:noFill/>
                </p:spPr>
                <p:txBody>
                  <a:bodyPr wrap="none" lIns="0" tIns="0" rIns="0" bIns="0" rtlCol="0">
                    <a:spAutoFit/>
                  </a:bodyPr>
                  <a:lstStyle/>
                  <a:p>
                    <a:pPr algn="r"/>
                    <a:r>
                      <a:rPr lang="en-US" sz="1400" dirty="0" smtClean="0">
                        <a:solidFill>
                          <a:schemeClr val="bg1"/>
                        </a:solidFill>
                      </a:rPr>
                      <a:t>PABX </a:t>
                    </a:r>
                    <a:r>
                      <a:rPr lang="en-US" sz="1400" dirty="0">
                        <a:solidFill>
                          <a:schemeClr val="bg1"/>
                        </a:solidFill>
                      </a:rPr>
                      <a:t>phone</a:t>
                    </a:r>
                  </a:p>
                  <a:p>
                    <a:pPr algn="r"/>
                    <a:r>
                      <a:rPr lang="en-US" sz="1400" dirty="0">
                        <a:solidFill>
                          <a:schemeClr val="bg1"/>
                        </a:solidFill>
                      </a:rPr>
                      <a:t>user</a:t>
                    </a:r>
                  </a:p>
                </p:txBody>
              </p:sp>
            </p:grpSp>
            <p:pic>
              <p:nvPicPr>
                <p:cNvPr id="68" name="Picture 106" descr="server_0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133353" y="2311355"/>
                  <a:ext cx="416095" cy="455292"/>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70" name="Picture 16" descr="PBX"/>
                <p:cNvPicPr>
                  <a:picLocks noChangeAspect="1" noChangeArrowheads="1"/>
                </p:cNvPicPr>
                <p:nvPr/>
              </p:nvPicPr>
              <p:blipFill>
                <a:blip r:embed="rId7" cstate="print"/>
                <a:srcRect/>
                <a:stretch>
                  <a:fillRect/>
                </a:stretch>
              </p:blipFill>
              <p:spPr bwMode="auto">
                <a:xfrm>
                  <a:off x="2998913" y="2740513"/>
                  <a:ext cx="884269" cy="869173"/>
                </a:xfrm>
                <a:prstGeom prst="rect">
                  <a:avLst/>
                </a:prstGeom>
                <a:noFill/>
                <a:ln w="9525">
                  <a:noFill/>
                  <a:miter lim="800000"/>
                  <a:headEnd/>
                  <a:tailEnd/>
                </a:ln>
              </p:spPr>
            </p:pic>
          </p:grpSp>
          <p:cxnSp>
            <p:nvCxnSpPr>
              <p:cNvPr id="95" name="Straight Connector 94"/>
              <p:cNvCxnSpPr>
                <a:stCxn id="68" idx="3"/>
              </p:cNvCxnSpPr>
              <p:nvPr/>
            </p:nvCxnSpPr>
            <p:spPr>
              <a:xfrm>
                <a:off x="2522030" y="2580216"/>
                <a:ext cx="629508" cy="41554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97" name="TextBox 96"/>
            <p:cNvSpPr txBox="1"/>
            <p:nvPr/>
          </p:nvSpPr>
          <p:spPr>
            <a:xfrm>
              <a:off x="1390422" y="1467933"/>
              <a:ext cx="1717778" cy="369332"/>
            </a:xfrm>
            <a:prstGeom prst="rect">
              <a:avLst/>
            </a:prstGeom>
            <a:noFill/>
          </p:spPr>
          <p:txBody>
            <a:bodyPr wrap="none" rtlCol="0">
              <a:spAutoFit/>
            </a:bodyPr>
            <a:lstStyle/>
            <a:p>
              <a:r>
                <a:rPr lang="en-US" b="1" dirty="0" smtClean="0">
                  <a:solidFill>
                    <a:srgbClr val="112E58"/>
                  </a:solidFill>
                </a:rPr>
                <a:t>RCC Integration </a:t>
              </a:r>
              <a:endParaRPr lang="en-US" b="1" dirty="0">
                <a:solidFill>
                  <a:srgbClr val="112E58"/>
                </a:solidFill>
              </a:endParaRPr>
            </a:p>
          </p:txBody>
        </p:sp>
      </p:grpSp>
      <p:sp>
        <p:nvSpPr>
          <p:cNvPr id="91" name="Content Placeholder 3"/>
          <p:cNvSpPr>
            <a:spLocks noGrp="1"/>
          </p:cNvSpPr>
          <p:nvPr>
            <p:ph idx="1"/>
          </p:nvPr>
        </p:nvSpPr>
        <p:spPr>
          <a:xfrm>
            <a:off x="663753" y="4005064"/>
            <a:ext cx="3525330" cy="2611359"/>
          </a:xfrm>
        </p:spPr>
        <p:txBody>
          <a:bodyPr>
            <a:normAutofit/>
          </a:bodyPr>
          <a:lstStyle/>
          <a:p>
            <a:r>
              <a:rPr lang="en-US" sz="2000" dirty="0" smtClean="0"/>
              <a:t>In/Outbound calling (hold, transfer, Caller ID)</a:t>
            </a:r>
          </a:p>
          <a:p>
            <a:r>
              <a:rPr lang="en-US" sz="2000" dirty="0" smtClean="0"/>
              <a:t>Forward </a:t>
            </a:r>
            <a:r>
              <a:rPr lang="en-US" sz="2000" dirty="0" err="1" smtClean="0"/>
              <a:t>deskphone</a:t>
            </a:r>
            <a:r>
              <a:rPr lang="en-US" sz="2000" dirty="0" smtClean="0"/>
              <a:t> via Lync</a:t>
            </a:r>
          </a:p>
          <a:p>
            <a:r>
              <a:rPr lang="en-US" sz="2000" dirty="0" smtClean="0"/>
              <a:t>Call via </a:t>
            </a:r>
            <a:r>
              <a:rPr lang="en-US" sz="2000" dirty="0" err="1" smtClean="0"/>
              <a:t>deskphone</a:t>
            </a:r>
            <a:endParaRPr lang="en-US" sz="2000" dirty="0" smtClean="0"/>
          </a:p>
          <a:p>
            <a:r>
              <a:rPr lang="en-US" sz="2000" dirty="0" smtClean="0"/>
              <a:t>Call via Lync</a:t>
            </a:r>
          </a:p>
          <a:p>
            <a:endParaRPr lang="en-US" sz="2000" dirty="0"/>
          </a:p>
        </p:txBody>
      </p:sp>
      <p:sp>
        <p:nvSpPr>
          <p:cNvPr id="94" name="Text Placeholder 2"/>
          <p:cNvSpPr txBox="1">
            <a:spLocks/>
          </p:cNvSpPr>
          <p:nvPr/>
        </p:nvSpPr>
        <p:spPr>
          <a:xfrm>
            <a:off x="572233" y="3699725"/>
            <a:ext cx="3295975" cy="2075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Segoe UI" pitchFamily="34" charset="0"/>
              <a:buNone/>
            </a:pPr>
            <a:r>
              <a:rPr lang="en-US" sz="1000" dirty="0" smtClean="0"/>
              <a:t>	</a:t>
            </a:r>
            <a:r>
              <a:rPr lang="en-US" sz="1800" b="1" dirty="0" smtClean="0"/>
              <a:t>What You Get</a:t>
            </a:r>
            <a:endParaRPr lang="en-US" sz="1800" b="1" dirty="0"/>
          </a:p>
        </p:txBody>
      </p:sp>
      <p:sp>
        <p:nvSpPr>
          <p:cNvPr id="96" name="Text Placeholder 4"/>
          <p:cNvSpPr txBox="1">
            <a:spLocks/>
          </p:cNvSpPr>
          <p:nvPr/>
        </p:nvSpPr>
        <p:spPr>
          <a:xfrm>
            <a:off x="4572000" y="1498749"/>
            <a:ext cx="4116387" cy="346075"/>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Segoe UI" pitchFamily="34" charset="0"/>
              <a:buNone/>
            </a:pPr>
            <a:r>
              <a:rPr lang="en-US" dirty="0" smtClean="0"/>
              <a:t>	</a:t>
            </a:r>
            <a:r>
              <a:rPr lang="en-US" b="1" dirty="0" smtClean="0"/>
              <a:t>What’s Missing</a:t>
            </a:r>
            <a:endParaRPr lang="en-US" b="1" dirty="0"/>
          </a:p>
        </p:txBody>
      </p:sp>
      <p:sp>
        <p:nvSpPr>
          <p:cNvPr id="98" name="Content Placeholder 5"/>
          <p:cNvSpPr txBox="1">
            <a:spLocks/>
          </p:cNvSpPr>
          <p:nvPr/>
        </p:nvSpPr>
        <p:spPr>
          <a:xfrm>
            <a:off x="4716016" y="1979635"/>
            <a:ext cx="4116387" cy="360997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t>Escalate to multi-party </a:t>
            </a:r>
            <a:r>
              <a:rPr lang="en-US" sz="2000" dirty="0" err="1" smtClean="0"/>
              <a:t>audioconf</a:t>
            </a:r>
            <a:endParaRPr lang="en-US" sz="2000" dirty="0" smtClean="0"/>
          </a:p>
          <a:p>
            <a:r>
              <a:rPr lang="en-US" sz="2000" dirty="0" err="1" smtClean="0"/>
              <a:t>Videoconf</a:t>
            </a:r>
            <a:endParaRPr lang="en-US" sz="2000" dirty="0" smtClean="0"/>
          </a:p>
          <a:p>
            <a:r>
              <a:rPr lang="en-US" sz="2000" dirty="0" smtClean="0"/>
              <a:t>Receive calls at home, on the road</a:t>
            </a:r>
          </a:p>
          <a:p>
            <a:r>
              <a:rPr lang="en-US" sz="2000" dirty="0" smtClean="0"/>
              <a:t>Synchronize Do Not Disturb</a:t>
            </a:r>
          </a:p>
          <a:p>
            <a:r>
              <a:rPr lang="en-US" sz="2000" dirty="0" smtClean="0"/>
              <a:t>Escalate inbound call to desktop sharing</a:t>
            </a:r>
          </a:p>
          <a:p>
            <a:r>
              <a:rPr lang="en-US" sz="2000" dirty="0" smtClean="0"/>
              <a:t>No delegation</a:t>
            </a:r>
            <a:endParaRPr lang="en-US" sz="2000" dirty="0"/>
          </a:p>
        </p:txBody>
      </p:sp>
    </p:spTree>
    <p:extLst>
      <p:ext uri="{BB962C8B-B14F-4D97-AF65-F5344CB8AC3E}">
        <p14:creationId xmlns:p14="http://schemas.microsoft.com/office/powerpoint/2010/main" val="35949806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cBhvr additive="base">
                                        <p:cTn id="7" dur="500" fill="hold"/>
                                        <p:tgtEl>
                                          <p:spTgt spid="94"/>
                                        </p:tgtEl>
                                        <p:attrNameLst>
                                          <p:attrName>ppt_x</p:attrName>
                                        </p:attrNameLst>
                                      </p:cBhvr>
                                      <p:tavLst>
                                        <p:tav tm="0">
                                          <p:val>
                                            <p:strVal val="#ppt_x"/>
                                          </p:val>
                                        </p:tav>
                                        <p:tav tm="100000">
                                          <p:val>
                                            <p:strVal val="#ppt_x"/>
                                          </p:val>
                                        </p:tav>
                                      </p:tavLst>
                                    </p:anim>
                                    <p:anim calcmode="lin" valueType="num">
                                      <p:cBhvr additive="base">
                                        <p:cTn id="8" dur="500" fill="hold"/>
                                        <p:tgtEl>
                                          <p:spTgt spid="9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1">
                                            <p:txEl>
                                              <p:pRg st="0" end="0"/>
                                            </p:txEl>
                                          </p:spTgt>
                                        </p:tgtEl>
                                        <p:attrNameLst>
                                          <p:attrName>style.visibility</p:attrName>
                                        </p:attrNameLst>
                                      </p:cBhvr>
                                      <p:to>
                                        <p:strVal val="visible"/>
                                      </p:to>
                                    </p:set>
                                    <p:anim calcmode="lin" valueType="num">
                                      <p:cBhvr additive="base">
                                        <p:cTn id="13" dur="500" fill="hold"/>
                                        <p:tgtEl>
                                          <p:spTgt spid="9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1">
                                            <p:txEl>
                                              <p:pRg st="1" end="1"/>
                                            </p:txEl>
                                          </p:spTgt>
                                        </p:tgtEl>
                                        <p:attrNameLst>
                                          <p:attrName>style.visibility</p:attrName>
                                        </p:attrNameLst>
                                      </p:cBhvr>
                                      <p:to>
                                        <p:strVal val="visible"/>
                                      </p:to>
                                    </p:set>
                                    <p:anim calcmode="lin" valueType="num">
                                      <p:cBhvr additive="base">
                                        <p:cTn id="19" dur="500" fill="hold"/>
                                        <p:tgtEl>
                                          <p:spTgt spid="91">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1">
                                            <p:txEl>
                                              <p:pRg st="2" end="2"/>
                                            </p:txEl>
                                          </p:spTgt>
                                        </p:tgtEl>
                                        <p:attrNameLst>
                                          <p:attrName>style.visibility</p:attrName>
                                        </p:attrNameLst>
                                      </p:cBhvr>
                                      <p:to>
                                        <p:strVal val="visible"/>
                                      </p:to>
                                    </p:set>
                                    <p:anim calcmode="lin" valueType="num">
                                      <p:cBhvr additive="base">
                                        <p:cTn id="25" dur="500" fill="hold"/>
                                        <p:tgtEl>
                                          <p:spTgt spid="91">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1">
                                            <p:txEl>
                                              <p:pRg st="3" end="3"/>
                                            </p:txEl>
                                          </p:spTgt>
                                        </p:tgtEl>
                                        <p:attrNameLst>
                                          <p:attrName>style.visibility</p:attrName>
                                        </p:attrNameLst>
                                      </p:cBhvr>
                                      <p:to>
                                        <p:strVal val="visible"/>
                                      </p:to>
                                    </p:set>
                                    <p:anim calcmode="lin" valueType="num">
                                      <p:cBhvr additive="base">
                                        <p:cTn id="31" dur="500" fill="hold"/>
                                        <p:tgtEl>
                                          <p:spTgt spid="91">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6"/>
                                        </p:tgtEl>
                                        <p:attrNameLst>
                                          <p:attrName>style.visibility</p:attrName>
                                        </p:attrNameLst>
                                      </p:cBhvr>
                                      <p:to>
                                        <p:strVal val="visible"/>
                                      </p:to>
                                    </p:set>
                                    <p:anim calcmode="lin" valueType="num">
                                      <p:cBhvr additive="base">
                                        <p:cTn id="37" dur="500" fill="hold"/>
                                        <p:tgtEl>
                                          <p:spTgt spid="96"/>
                                        </p:tgtEl>
                                        <p:attrNameLst>
                                          <p:attrName>ppt_x</p:attrName>
                                        </p:attrNameLst>
                                      </p:cBhvr>
                                      <p:tavLst>
                                        <p:tav tm="0">
                                          <p:val>
                                            <p:strVal val="#ppt_x"/>
                                          </p:val>
                                        </p:tav>
                                        <p:tav tm="100000">
                                          <p:val>
                                            <p:strVal val="#ppt_x"/>
                                          </p:val>
                                        </p:tav>
                                      </p:tavLst>
                                    </p:anim>
                                    <p:anim calcmode="lin" valueType="num">
                                      <p:cBhvr additive="base">
                                        <p:cTn id="38" dur="500" fill="hold"/>
                                        <p:tgtEl>
                                          <p:spTgt spid="9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8">
                                            <p:txEl>
                                              <p:pRg st="0" end="0"/>
                                            </p:txEl>
                                          </p:spTgt>
                                        </p:tgtEl>
                                        <p:attrNameLst>
                                          <p:attrName>style.visibility</p:attrName>
                                        </p:attrNameLst>
                                      </p:cBhvr>
                                      <p:to>
                                        <p:strVal val="visible"/>
                                      </p:to>
                                    </p:set>
                                    <p:anim calcmode="lin" valueType="num">
                                      <p:cBhvr additive="base">
                                        <p:cTn id="43" dur="500" fill="hold"/>
                                        <p:tgtEl>
                                          <p:spTgt spid="98">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98">
                                            <p:txEl>
                                              <p:pRg st="1" end="1"/>
                                            </p:txEl>
                                          </p:spTgt>
                                        </p:tgtEl>
                                        <p:attrNameLst>
                                          <p:attrName>style.visibility</p:attrName>
                                        </p:attrNameLst>
                                      </p:cBhvr>
                                      <p:to>
                                        <p:strVal val="visible"/>
                                      </p:to>
                                    </p:set>
                                    <p:anim calcmode="lin" valueType="num">
                                      <p:cBhvr additive="base">
                                        <p:cTn id="49" dur="500" fill="hold"/>
                                        <p:tgtEl>
                                          <p:spTgt spid="98">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98">
                                            <p:txEl>
                                              <p:pRg st="2" end="2"/>
                                            </p:txEl>
                                          </p:spTgt>
                                        </p:tgtEl>
                                        <p:attrNameLst>
                                          <p:attrName>style.visibility</p:attrName>
                                        </p:attrNameLst>
                                      </p:cBhvr>
                                      <p:to>
                                        <p:strVal val="visible"/>
                                      </p:to>
                                    </p:set>
                                    <p:anim calcmode="lin" valueType="num">
                                      <p:cBhvr additive="base">
                                        <p:cTn id="55" dur="500" fill="hold"/>
                                        <p:tgtEl>
                                          <p:spTgt spid="98">
                                            <p:txEl>
                                              <p:pRg st="2" end="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98">
                                            <p:txEl>
                                              <p:pRg st="3" end="3"/>
                                            </p:txEl>
                                          </p:spTgt>
                                        </p:tgtEl>
                                        <p:attrNameLst>
                                          <p:attrName>style.visibility</p:attrName>
                                        </p:attrNameLst>
                                      </p:cBhvr>
                                      <p:to>
                                        <p:strVal val="visible"/>
                                      </p:to>
                                    </p:set>
                                    <p:anim calcmode="lin" valueType="num">
                                      <p:cBhvr additive="base">
                                        <p:cTn id="61" dur="500" fill="hold"/>
                                        <p:tgtEl>
                                          <p:spTgt spid="98">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98">
                                            <p:txEl>
                                              <p:pRg st="4" end="4"/>
                                            </p:txEl>
                                          </p:spTgt>
                                        </p:tgtEl>
                                        <p:attrNameLst>
                                          <p:attrName>style.visibility</p:attrName>
                                        </p:attrNameLst>
                                      </p:cBhvr>
                                      <p:to>
                                        <p:strVal val="visible"/>
                                      </p:to>
                                    </p:set>
                                    <p:anim calcmode="lin" valueType="num">
                                      <p:cBhvr additive="base">
                                        <p:cTn id="67" dur="500" fill="hold"/>
                                        <p:tgtEl>
                                          <p:spTgt spid="98">
                                            <p:txEl>
                                              <p:pRg st="4" end="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98">
                                            <p:txEl>
                                              <p:pRg st="5" end="5"/>
                                            </p:txEl>
                                          </p:spTgt>
                                        </p:tgtEl>
                                        <p:attrNameLst>
                                          <p:attrName>style.visibility</p:attrName>
                                        </p:attrNameLst>
                                      </p:cBhvr>
                                      <p:to>
                                        <p:strVal val="visible"/>
                                      </p:to>
                                    </p:set>
                                    <p:anim calcmode="lin" valueType="num">
                                      <p:cBhvr additive="base">
                                        <p:cTn id="73" dur="500" fill="hold"/>
                                        <p:tgtEl>
                                          <p:spTgt spid="98">
                                            <p:txEl>
                                              <p:pRg st="5" end="5"/>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98">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uiExpand="1" build="p"/>
      <p:bldP spid="94" grpId="0"/>
      <p:bldP spid="9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itle 1"/>
          <p:cNvSpPr txBox="1">
            <a:spLocks/>
          </p:cNvSpPr>
          <p:nvPr/>
        </p:nvSpPr>
        <p:spPr>
          <a:xfrm>
            <a:off x="152400" y="76200"/>
            <a:ext cx="8839200" cy="914400"/>
          </a:xfrm>
          <a:prstGeom prst="rect">
            <a:avLst/>
          </a:prstGeom>
        </p:spPr>
        <p:txBody>
          <a:bodyPr/>
          <a:lstStyle/>
          <a:p>
            <a:pPr fontAlgn="base">
              <a:spcBef>
                <a:spcPct val="0"/>
              </a:spcBef>
              <a:spcAft>
                <a:spcPct val="0"/>
              </a:spcAft>
              <a:defRPr/>
            </a:pPr>
            <a:endParaRPr lang="en-US" sz="2400" i="1" kern="0" dirty="0">
              <a:solidFill>
                <a:srgbClr val="FFC000"/>
              </a:solidFill>
            </a:endParaRPr>
          </a:p>
        </p:txBody>
      </p:sp>
      <p:sp>
        <p:nvSpPr>
          <p:cNvPr id="24" name="Title 23"/>
          <p:cNvSpPr>
            <a:spLocks noGrp="1"/>
          </p:cNvSpPr>
          <p:nvPr>
            <p:ph type="title"/>
          </p:nvPr>
        </p:nvSpPr>
        <p:spPr>
          <a:xfrm>
            <a:off x="414881" y="188640"/>
            <a:ext cx="8229600" cy="1143000"/>
          </a:xfrm>
        </p:spPr>
        <p:txBody>
          <a:bodyPr>
            <a:normAutofit fontScale="90000"/>
          </a:bodyPr>
          <a:lstStyle/>
          <a:p>
            <a:r>
              <a:rPr lang="en-AU" dirty="0" smtClean="0"/>
              <a:t>PABX </a:t>
            </a:r>
            <a:r>
              <a:rPr lang="en-AU" dirty="0"/>
              <a:t>Interoperability – 2 Approaches</a:t>
            </a:r>
            <a:br>
              <a:rPr lang="en-AU" dirty="0"/>
            </a:br>
            <a:r>
              <a:rPr lang="en-AU" dirty="0">
                <a:solidFill>
                  <a:srgbClr val="F15C44"/>
                </a:solidFill>
              </a:rPr>
              <a:t>Client-Side &amp;</a:t>
            </a:r>
            <a:r>
              <a:rPr lang="en-AU" dirty="0" smtClean="0">
                <a:solidFill>
                  <a:srgbClr val="F15C44"/>
                </a:solidFill>
              </a:rPr>
              <a:t> </a:t>
            </a:r>
            <a:r>
              <a:rPr lang="en-AU" dirty="0">
                <a:solidFill>
                  <a:srgbClr val="F15C44"/>
                </a:solidFill>
              </a:rPr>
              <a:t>Server-Side Integration</a:t>
            </a:r>
            <a:endParaRPr lang="en-US" dirty="0">
              <a:solidFill>
                <a:srgbClr val="F15C44"/>
              </a:solidFill>
            </a:endParaRPr>
          </a:p>
        </p:txBody>
      </p:sp>
      <p:grpSp>
        <p:nvGrpSpPr>
          <p:cNvPr id="39" name="Group 38"/>
          <p:cNvGrpSpPr/>
          <p:nvPr/>
        </p:nvGrpSpPr>
        <p:grpSpPr>
          <a:xfrm>
            <a:off x="4442804" y="3702918"/>
            <a:ext cx="4267200" cy="2362200"/>
            <a:chOff x="4463942" y="3716496"/>
            <a:chExt cx="4267200" cy="2362200"/>
          </a:xfrm>
        </p:grpSpPr>
        <p:grpSp>
          <p:nvGrpSpPr>
            <p:cNvPr id="44" name="Group 33"/>
            <p:cNvGrpSpPr/>
            <p:nvPr/>
          </p:nvGrpSpPr>
          <p:grpSpPr>
            <a:xfrm>
              <a:off x="4463942" y="3716496"/>
              <a:ext cx="4267200" cy="2362200"/>
              <a:chOff x="2829560" y="1600200"/>
              <a:chExt cx="2733040" cy="1544955"/>
            </a:xfrm>
          </p:grpSpPr>
          <p:sp>
            <p:nvSpPr>
              <p:cNvPr id="45" name="Rounded Rectangle 44"/>
              <p:cNvSpPr/>
              <p:nvPr/>
            </p:nvSpPr>
            <p:spPr bwMode="auto">
              <a:xfrm>
                <a:off x="2829560" y="1600200"/>
                <a:ext cx="2733040" cy="1544955"/>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a:solidFill>
                    <a:srgbClr val="112E58"/>
                  </a:solidFill>
                  <a:effectLst>
                    <a:outerShdw blurRad="38100" dist="38100" dir="2700000" algn="tl">
                      <a:srgbClr val="000000">
                        <a:alpha val="43137"/>
                      </a:srgbClr>
                    </a:outerShdw>
                  </a:effectLst>
                </a:endParaRPr>
              </a:p>
            </p:txBody>
          </p:sp>
          <p:cxnSp>
            <p:nvCxnSpPr>
              <p:cNvPr id="46" name="Straight Connector 45"/>
              <p:cNvCxnSpPr/>
              <p:nvPr/>
            </p:nvCxnSpPr>
            <p:spPr>
              <a:xfrm rot="5400000">
                <a:off x="3138425" y="2557978"/>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4656113" y="2541742"/>
                <a:ext cx="47084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3534185" y="2774135"/>
                <a:ext cx="15013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2" name="Group 39"/>
              <p:cNvGrpSpPr>
                <a:grpSpLocks/>
              </p:cNvGrpSpPr>
              <p:nvPr/>
            </p:nvGrpSpPr>
            <p:grpSpPr bwMode="auto">
              <a:xfrm>
                <a:off x="3212561" y="2061192"/>
                <a:ext cx="321141" cy="354018"/>
                <a:chOff x="720" y="796"/>
                <a:chExt cx="226" cy="300"/>
              </a:xfrm>
            </p:grpSpPr>
            <p:pic>
              <p:nvPicPr>
                <p:cNvPr id="65" name="Rectangle 1742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20" y="860"/>
                  <a:ext cx="226" cy="236"/>
                </a:xfrm>
                <a:prstGeom prst="rect">
                  <a:avLst/>
                </a:prstGeom>
                <a:noFill/>
                <a:ln w="9525">
                  <a:noFill/>
                  <a:miter lim="800000"/>
                  <a:headEnd/>
                  <a:tailEnd/>
                </a:ln>
              </p:spPr>
            </p:pic>
            <p:pic>
              <p:nvPicPr>
                <p:cNvPr id="66" name="Picture 30" descr="anyversion-icon-32x32-32bit"/>
                <p:cNvPicPr>
                  <a:picLocks noChangeAspect="1" noChangeArrowheads="1"/>
                </p:cNvPicPr>
                <p:nvPr/>
              </p:nvPicPr>
              <p:blipFill>
                <a:blip r:embed="rId3" cstate="print"/>
                <a:srcRect/>
                <a:stretch>
                  <a:fillRect/>
                </a:stretch>
              </p:blipFill>
              <p:spPr bwMode="auto">
                <a:xfrm>
                  <a:off x="811" y="796"/>
                  <a:ext cx="114" cy="176"/>
                </a:xfrm>
                <a:prstGeom prst="rect">
                  <a:avLst/>
                </a:prstGeom>
                <a:noFill/>
                <a:ln w="9525">
                  <a:noFill/>
                  <a:miter lim="800000"/>
                  <a:headEnd/>
                  <a:tailEnd/>
                </a:ln>
              </p:spPr>
            </p:pic>
          </p:grpSp>
          <p:pic>
            <p:nvPicPr>
              <p:cNvPr id="56" name="Picture 16" descr="PBX"/>
              <p:cNvPicPr>
                <a:picLocks noChangeAspect="1" noChangeArrowheads="1"/>
              </p:cNvPicPr>
              <p:nvPr/>
            </p:nvPicPr>
            <p:blipFill>
              <a:blip r:embed="rId4" cstate="print"/>
              <a:srcRect/>
              <a:stretch>
                <a:fillRect/>
              </a:stretch>
            </p:blipFill>
            <p:spPr bwMode="auto">
              <a:xfrm>
                <a:off x="4635319" y="2499853"/>
                <a:ext cx="566353" cy="568467"/>
              </a:xfrm>
              <a:prstGeom prst="rect">
                <a:avLst/>
              </a:prstGeom>
              <a:noFill/>
              <a:ln w="9525">
                <a:noFill/>
                <a:miter lim="800000"/>
                <a:headEnd/>
                <a:tailEnd/>
              </a:ln>
            </p:spPr>
          </p:pic>
          <p:pic>
            <p:nvPicPr>
              <p:cNvPr id="57" name="Picture 74" descr="IP_telephone"/>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681829" y="2114922"/>
                <a:ext cx="387895" cy="234093"/>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58" name="Picture 57" descr="plcm copy.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124200" y="2213913"/>
                <a:ext cx="177893" cy="168607"/>
              </a:xfrm>
              <a:prstGeom prst="rect">
                <a:avLst/>
              </a:prstGeom>
            </p:spPr>
          </p:pic>
          <p:sp>
            <p:nvSpPr>
              <p:cNvPr id="59" name="TextBox 58"/>
              <p:cNvSpPr txBox="1"/>
              <p:nvPr/>
            </p:nvSpPr>
            <p:spPr>
              <a:xfrm>
                <a:off x="3952059" y="2625679"/>
                <a:ext cx="443528" cy="120778"/>
              </a:xfrm>
              <a:prstGeom prst="rect">
                <a:avLst/>
              </a:prstGeom>
              <a:noFill/>
            </p:spPr>
            <p:txBody>
              <a:bodyPr wrap="none" lIns="0" tIns="0" rIns="0" bIns="0" rtlCol="0">
                <a:spAutoFit/>
              </a:bodyPr>
              <a:lstStyle/>
              <a:p>
                <a:r>
                  <a:rPr lang="en-US" sz="1200" dirty="0">
                    <a:solidFill>
                      <a:schemeClr val="bg1"/>
                    </a:solidFill>
                  </a:rPr>
                  <a:t>Direct SIP</a:t>
                </a:r>
              </a:p>
            </p:txBody>
          </p:sp>
          <p:sp>
            <p:nvSpPr>
              <p:cNvPr id="60" name="TextBox 59"/>
              <p:cNvSpPr txBox="1"/>
              <p:nvPr/>
            </p:nvSpPr>
            <p:spPr>
              <a:xfrm>
                <a:off x="2929980" y="2638825"/>
                <a:ext cx="238027" cy="140907"/>
              </a:xfrm>
              <a:prstGeom prst="rect">
                <a:avLst/>
              </a:prstGeom>
              <a:noFill/>
            </p:spPr>
            <p:txBody>
              <a:bodyPr wrap="none" lIns="0" tIns="0" rIns="0" bIns="0" rtlCol="0">
                <a:spAutoFit/>
              </a:bodyPr>
              <a:lstStyle/>
              <a:p>
                <a:r>
                  <a:rPr lang="en-US" sz="1400" dirty="0" smtClean="0">
                    <a:solidFill>
                      <a:schemeClr val="bg1"/>
                    </a:solidFill>
                  </a:rPr>
                  <a:t>Lync</a:t>
                </a:r>
                <a:endParaRPr lang="en-US" sz="1400" dirty="0">
                  <a:solidFill>
                    <a:schemeClr val="bg1"/>
                  </a:solidFill>
                </a:endParaRPr>
              </a:p>
            </p:txBody>
          </p:sp>
          <p:sp>
            <p:nvSpPr>
              <p:cNvPr id="61" name="TextBox 60"/>
              <p:cNvSpPr txBox="1"/>
              <p:nvPr/>
            </p:nvSpPr>
            <p:spPr>
              <a:xfrm>
                <a:off x="5177020" y="2660228"/>
                <a:ext cx="237534" cy="140907"/>
              </a:xfrm>
              <a:prstGeom prst="rect">
                <a:avLst/>
              </a:prstGeom>
              <a:noFill/>
            </p:spPr>
            <p:txBody>
              <a:bodyPr wrap="none" lIns="0" tIns="0" rIns="0" bIns="0" rtlCol="0">
                <a:spAutoFit/>
              </a:bodyPr>
              <a:lstStyle/>
              <a:p>
                <a:r>
                  <a:rPr lang="en-US" sz="1400" dirty="0" smtClean="0">
                    <a:solidFill>
                      <a:schemeClr val="bg1"/>
                    </a:solidFill>
                  </a:rPr>
                  <a:t>PABX</a:t>
                </a:r>
                <a:endParaRPr lang="en-US" sz="1400" dirty="0">
                  <a:solidFill>
                    <a:schemeClr val="bg1"/>
                  </a:solidFill>
                </a:endParaRPr>
              </a:p>
            </p:txBody>
          </p:sp>
          <p:pic>
            <p:nvPicPr>
              <p:cNvPr id="62" name="Picture 106" descr="server_0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283247" y="2573832"/>
                <a:ext cx="374353" cy="418288"/>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63" name="TextBox 62"/>
              <p:cNvSpPr txBox="1"/>
              <p:nvPr/>
            </p:nvSpPr>
            <p:spPr>
              <a:xfrm>
                <a:off x="2980308" y="1862276"/>
                <a:ext cx="492645" cy="140907"/>
              </a:xfrm>
              <a:prstGeom prst="rect">
                <a:avLst/>
              </a:prstGeom>
              <a:noFill/>
            </p:spPr>
            <p:txBody>
              <a:bodyPr wrap="none" lIns="0" tIns="0" rIns="0" bIns="0" rtlCol="0">
                <a:spAutoFit/>
              </a:bodyPr>
              <a:lstStyle/>
              <a:p>
                <a:r>
                  <a:rPr lang="en-US" sz="1400" dirty="0" smtClean="0">
                    <a:solidFill>
                      <a:schemeClr val="bg1"/>
                    </a:solidFill>
                  </a:rPr>
                  <a:t>Lync user</a:t>
                </a:r>
                <a:endParaRPr lang="en-US" sz="1400" dirty="0">
                  <a:solidFill>
                    <a:schemeClr val="bg1"/>
                  </a:solidFill>
                </a:endParaRPr>
              </a:p>
            </p:txBody>
          </p:sp>
          <p:sp>
            <p:nvSpPr>
              <p:cNvPr id="64" name="TextBox 63"/>
              <p:cNvSpPr txBox="1"/>
              <p:nvPr/>
            </p:nvSpPr>
            <p:spPr>
              <a:xfrm>
                <a:off x="4955508" y="1851643"/>
                <a:ext cx="581104" cy="281814"/>
              </a:xfrm>
              <a:prstGeom prst="rect">
                <a:avLst/>
              </a:prstGeom>
              <a:noFill/>
            </p:spPr>
            <p:txBody>
              <a:bodyPr wrap="none" lIns="0" tIns="0" rIns="0" bIns="0" rtlCol="0">
                <a:spAutoFit/>
              </a:bodyPr>
              <a:lstStyle/>
              <a:p>
                <a:pPr algn="r"/>
                <a:r>
                  <a:rPr lang="en-US" sz="1400" dirty="0" smtClean="0">
                    <a:solidFill>
                      <a:schemeClr val="bg1"/>
                    </a:solidFill>
                  </a:rPr>
                  <a:t>PABX </a:t>
                </a:r>
                <a:r>
                  <a:rPr lang="en-US" sz="1400" dirty="0">
                    <a:solidFill>
                      <a:schemeClr val="bg1"/>
                    </a:solidFill>
                  </a:rPr>
                  <a:t>phone</a:t>
                </a:r>
              </a:p>
              <a:p>
                <a:pPr algn="r"/>
                <a:r>
                  <a:rPr lang="en-US" sz="1400" dirty="0">
                    <a:solidFill>
                      <a:schemeClr val="bg1"/>
                    </a:solidFill>
                  </a:rPr>
                  <a:t>user</a:t>
                </a:r>
              </a:p>
            </p:txBody>
          </p:sp>
        </p:grpSp>
        <p:sp>
          <p:nvSpPr>
            <p:cNvPr id="67" name="TextBox 66"/>
            <p:cNvSpPr txBox="1"/>
            <p:nvPr/>
          </p:nvSpPr>
          <p:spPr>
            <a:xfrm>
              <a:off x="5552311" y="3855594"/>
              <a:ext cx="2265107" cy="369332"/>
            </a:xfrm>
            <a:prstGeom prst="rect">
              <a:avLst/>
            </a:prstGeom>
            <a:noFill/>
          </p:spPr>
          <p:txBody>
            <a:bodyPr wrap="none" rtlCol="0">
              <a:spAutoFit/>
            </a:bodyPr>
            <a:lstStyle/>
            <a:p>
              <a:r>
                <a:rPr lang="en-US" b="1" dirty="0" smtClean="0">
                  <a:solidFill>
                    <a:srgbClr val="112E58"/>
                  </a:solidFill>
                </a:rPr>
                <a:t>Direct SIP Integration </a:t>
              </a:r>
              <a:endParaRPr lang="en-US" b="1" dirty="0">
                <a:solidFill>
                  <a:srgbClr val="112E58"/>
                </a:solidFill>
              </a:endParaRPr>
            </a:p>
          </p:txBody>
        </p:sp>
      </p:grpSp>
    </p:spTree>
    <p:extLst>
      <p:ext uri="{BB962C8B-B14F-4D97-AF65-F5344CB8AC3E}">
        <p14:creationId xmlns:p14="http://schemas.microsoft.com/office/powerpoint/2010/main" val="15540100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Direct SIP Integration</a:t>
            </a:r>
            <a:r>
              <a:rPr lang="en-US" dirty="0"/>
              <a:t/>
            </a:r>
            <a:br>
              <a:rPr lang="en-US" dirty="0"/>
            </a:br>
            <a:r>
              <a:rPr lang="en-GB" dirty="0">
                <a:solidFill>
                  <a:srgbClr val="F15C44"/>
                </a:solidFill>
              </a:rPr>
              <a:t>Pain points in OCS 2007 </a:t>
            </a:r>
            <a:r>
              <a:rPr lang="en-GB" dirty="0" smtClean="0">
                <a:solidFill>
                  <a:srgbClr val="F15C44"/>
                </a:solidFill>
              </a:rPr>
              <a:t>R2</a:t>
            </a:r>
            <a:endParaRPr lang="en-US" dirty="0">
              <a:solidFill>
                <a:schemeClr val="accent2"/>
              </a:solidFill>
            </a:endParaRPr>
          </a:p>
        </p:txBody>
      </p:sp>
      <p:sp>
        <p:nvSpPr>
          <p:cNvPr id="3" name="Text Placeholder 2"/>
          <p:cNvSpPr>
            <a:spLocks noGrp="1"/>
          </p:cNvSpPr>
          <p:nvPr>
            <p:ph idx="1"/>
          </p:nvPr>
        </p:nvSpPr>
        <p:spPr>
          <a:xfrm>
            <a:off x="457200" y="1700808"/>
            <a:ext cx="8229600" cy="4680520"/>
          </a:xfrm>
        </p:spPr>
        <p:txBody>
          <a:bodyPr>
            <a:normAutofit/>
          </a:bodyPr>
          <a:lstStyle/>
          <a:p>
            <a:r>
              <a:rPr lang="en-AU" dirty="0"/>
              <a:t>Interoperability via Direct SIP (OIP qualification)</a:t>
            </a:r>
          </a:p>
          <a:p>
            <a:pPr lvl="1"/>
            <a:r>
              <a:rPr lang="en-AU" dirty="0"/>
              <a:t>Very broad range of PSTN gateways, Direct SIP to </a:t>
            </a:r>
            <a:r>
              <a:rPr lang="en-AU" dirty="0" smtClean="0"/>
              <a:t>IP-PABX</a:t>
            </a:r>
            <a:endParaRPr lang="en-AU" dirty="0"/>
          </a:p>
          <a:p>
            <a:r>
              <a:rPr lang="en-AU" dirty="0"/>
              <a:t>However, in R2 Direct SIP requires routing media through Mediation Server</a:t>
            </a:r>
          </a:p>
          <a:p>
            <a:pPr lvl="1"/>
            <a:r>
              <a:rPr lang="en-AU" dirty="0"/>
              <a:t>Not a significant problem for central sites</a:t>
            </a:r>
          </a:p>
          <a:p>
            <a:pPr lvl="1"/>
            <a:r>
              <a:rPr lang="en-AU" dirty="0"/>
              <a:t>But difficult in branches:</a:t>
            </a:r>
          </a:p>
          <a:p>
            <a:pPr lvl="2"/>
            <a:r>
              <a:rPr lang="en-AU" dirty="0"/>
              <a:t>Requires Mediation Servers in branches and/or</a:t>
            </a:r>
          </a:p>
          <a:p>
            <a:pPr lvl="2"/>
            <a:r>
              <a:rPr lang="en-AU" dirty="0"/>
              <a:t>Media </a:t>
            </a:r>
            <a:r>
              <a:rPr lang="en-AU" dirty="0" err="1"/>
              <a:t>tromboning</a:t>
            </a:r>
            <a:r>
              <a:rPr lang="en-AU" dirty="0"/>
              <a:t> (hairpin through the WAN to Mediation Server in central site)</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04896421"/>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3" name="Straight Connector 103"/>
          <p:cNvCxnSpPr/>
          <p:nvPr/>
        </p:nvCxnSpPr>
        <p:spPr bwMode="auto">
          <a:xfrm rot="16200000" flipH="1">
            <a:off x="1438180" y="2999915"/>
            <a:ext cx="1594884" cy="10631"/>
          </a:xfrm>
          <a:prstGeom prst="line">
            <a:avLst/>
          </a:prstGeom>
          <a:noFill/>
          <a:ln w="19050" cap="flat" cmpd="sng" algn="ctr">
            <a:solidFill>
              <a:schemeClr val="accent1">
                <a:lumMod val="60000"/>
                <a:lumOff val="40000"/>
              </a:schemeClr>
            </a:solidFill>
            <a:prstDash val="solid"/>
            <a:round/>
            <a:headEnd type="none" w="med" len="med"/>
            <a:tailEnd type="none" w="med" len="med"/>
          </a:ln>
          <a:effectLst/>
        </p:spPr>
      </p:cxnSp>
      <p:cxnSp>
        <p:nvCxnSpPr>
          <p:cNvPr id="54" name="Straight Connector 100"/>
          <p:cNvCxnSpPr/>
          <p:nvPr/>
        </p:nvCxnSpPr>
        <p:spPr bwMode="auto">
          <a:xfrm rot="16200000" flipH="1">
            <a:off x="1062495" y="3007002"/>
            <a:ext cx="1594884" cy="10631"/>
          </a:xfrm>
          <a:prstGeom prst="line">
            <a:avLst/>
          </a:prstGeom>
          <a:noFill/>
          <a:ln w="19050" cap="flat" cmpd="sng" algn="ctr">
            <a:solidFill>
              <a:schemeClr val="accent1">
                <a:lumMod val="60000"/>
                <a:lumOff val="40000"/>
              </a:schemeClr>
            </a:solidFill>
            <a:prstDash val="solid"/>
            <a:round/>
            <a:headEnd type="none" w="med" len="med"/>
            <a:tailEnd type="none" w="med" len="med"/>
          </a:ln>
          <a:effectLst/>
        </p:spPr>
      </p:cxnSp>
      <p:cxnSp>
        <p:nvCxnSpPr>
          <p:cNvPr id="55" name="Straight Connector 94"/>
          <p:cNvCxnSpPr/>
          <p:nvPr/>
        </p:nvCxnSpPr>
        <p:spPr bwMode="auto">
          <a:xfrm>
            <a:off x="6341570" y="2044759"/>
            <a:ext cx="10633" cy="1743252"/>
          </a:xfrm>
          <a:prstGeom prst="line">
            <a:avLst/>
          </a:prstGeom>
          <a:noFill/>
          <a:ln w="19050" cap="flat" cmpd="sng" algn="ctr">
            <a:solidFill>
              <a:srgbClr val="FF0000"/>
            </a:solidFill>
            <a:prstDash val="solid"/>
            <a:round/>
            <a:headEnd type="none" w="med" len="med"/>
            <a:tailEnd type="none" w="med" len="med"/>
          </a:ln>
          <a:effectLst/>
        </p:spPr>
      </p:cxnSp>
      <p:cxnSp>
        <p:nvCxnSpPr>
          <p:cNvPr id="56" name="Straight Connector 93"/>
          <p:cNvCxnSpPr/>
          <p:nvPr/>
        </p:nvCxnSpPr>
        <p:spPr bwMode="auto">
          <a:xfrm flipV="1">
            <a:off x="4342651" y="1952602"/>
            <a:ext cx="1545265" cy="7098"/>
          </a:xfrm>
          <a:prstGeom prst="line">
            <a:avLst/>
          </a:prstGeom>
          <a:noFill/>
          <a:ln w="19050" cap="flat" cmpd="sng" algn="ctr">
            <a:solidFill>
              <a:srgbClr val="FF0000"/>
            </a:solidFill>
            <a:prstDash val="solid"/>
            <a:round/>
            <a:headEnd type="none" w="med" len="med"/>
            <a:tailEnd type="none" w="med" len="med"/>
          </a:ln>
          <a:effectLst/>
        </p:spPr>
      </p:cxnSp>
      <p:cxnSp>
        <p:nvCxnSpPr>
          <p:cNvPr id="57" name="Straight Connector 90"/>
          <p:cNvCxnSpPr/>
          <p:nvPr/>
        </p:nvCxnSpPr>
        <p:spPr bwMode="auto">
          <a:xfrm flipV="1">
            <a:off x="2361444" y="1949058"/>
            <a:ext cx="1545265" cy="7098"/>
          </a:xfrm>
          <a:prstGeom prst="line">
            <a:avLst/>
          </a:prstGeom>
          <a:noFill/>
          <a:ln w="19050" cap="flat" cmpd="sng" algn="ctr">
            <a:solidFill>
              <a:srgbClr val="FF0000"/>
            </a:solidFill>
            <a:prstDash val="solid"/>
            <a:round/>
            <a:headEnd type="none" w="med" len="med"/>
            <a:tailEnd type="none" w="med" len="med"/>
          </a:ln>
          <a:effectLst/>
        </p:spPr>
      </p:cxnSp>
      <p:cxnSp>
        <p:nvCxnSpPr>
          <p:cNvPr id="59" name="Straight Connector 84"/>
          <p:cNvCxnSpPr/>
          <p:nvPr/>
        </p:nvCxnSpPr>
        <p:spPr bwMode="auto">
          <a:xfrm>
            <a:off x="2386257" y="2087285"/>
            <a:ext cx="1502735" cy="5141"/>
          </a:xfrm>
          <a:prstGeom prst="line">
            <a:avLst/>
          </a:prstGeom>
          <a:noFill/>
          <a:ln w="19050" cap="flat" cmpd="sng" algn="ctr">
            <a:solidFill>
              <a:srgbClr val="FFFF00"/>
            </a:solidFill>
            <a:prstDash val="solid"/>
            <a:round/>
            <a:headEnd type="none" w="med" len="med"/>
            <a:tailEnd type="none" w="med" len="med"/>
          </a:ln>
          <a:effectLst/>
        </p:spPr>
      </p:cxnSp>
      <p:cxnSp>
        <p:nvCxnSpPr>
          <p:cNvPr id="61" name="Straight Connector 74"/>
          <p:cNvCxnSpPr/>
          <p:nvPr/>
        </p:nvCxnSpPr>
        <p:spPr bwMode="auto">
          <a:xfrm flipV="1">
            <a:off x="4948708" y="4231152"/>
            <a:ext cx="639028" cy="3915"/>
          </a:xfrm>
          <a:prstGeom prst="line">
            <a:avLst/>
          </a:prstGeom>
          <a:noFill/>
          <a:ln w="19050" cap="flat" cmpd="sng" algn="ctr">
            <a:solidFill>
              <a:srgbClr val="FFFF00"/>
            </a:solidFill>
            <a:prstDash val="solid"/>
            <a:round/>
            <a:headEnd type="none" w="med" len="med"/>
            <a:tailEnd type="none" w="med" len="med"/>
          </a:ln>
          <a:effectLst/>
        </p:spPr>
      </p:cxnSp>
      <p:pic>
        <p:nvPicPr>
          <p:cNvPr id="62" name="Picture 8" descr="pbx box.png"/>
          <p:cNvPicPr>
            <a:picLocks noChangeAspect="1"/>
          </p:cNvPicPr>
          <p:nvPr/>
        </p:nvPicPr>
        <p:blipFill>
          <a:blip r:embed="rId3" cstate="print"/>
          <a:stretch>
            <a:fillRect/>
          </a:stretch>
        </p:blipFill>
        <p:spPr>
          <a:xfrm>
            <a:off x="1725257" y="1613267"/>
            <a:ext cx="706699" cy="842962"/>
          </a:xfrm>
          <a:prstGeom prst="rect">
            <a:avLst/>
          </a:prstGeom>
        </p:spPr>
      </p:pic>
      <p:sp>
        <p:nvSpPr>
          <p:cNvPr id="64" name="TextBox 29"/>
          <p:cNvSpPr txBox="1"/>
          <p:nvPr/>
        </p:nvSpPr>
        <p:spPr>
          <a:xfrm>
            <a:off x="551097" y="1844827"/>
            <a:ext cx="1096775" cy="1015663"/>
          </a:xfrm>
          <a:prstGeom prst="rect">
            <a:avLst/>
          </a:prstGeom>
          <a:noFill/>
        </p:spPr>
        <p:txBody>
          <a:bodyPr wrap="none" rtlCol="0">
            <a:spAutoFit/>
          </a:bodyPr>
          <a:lstStyle/>
          <a:p>
            <a:pPr algn="ctr"/>
            <a:r>
              <a:rPr lang="fr-FR" sz="2000" dirty="0" smtClean="0">
                <a:solidFill>
                  <a:schemeClr val="bg2"/>
                </a:solidFill>
              </a:rPr>
              <a:t>OIP</a:t>
            </a:r>
            <a:br>
              <a:rPr lang="fr-FR" sz="2000" dirty="0" smtClean="0">
                <a:solidFill>
                  <a:schemeClr val="bg2"/>
                </a:solidFill>
              </a:rPr>
            </a:br>
            <a:r>
              <a:rPr lang="fr-FR" sz="2000" dirty="0" err="1" smtClean="0">
                <a:solidFill>
                  <a:schemeClr val="bg2"/>
                </a:solidFill>
              </a:rPr>
              <a:t>qualified</a:t>
            </a:r>
            <a:r>
              <a:rPr lang="fr-FR" sz="2000" dirty="0" smtClean="0">
                <a:solidFill>
                  <a:schemeClr val="bg2"/>
                </a:solidFill>
              </a:rPr>
              <a:t/>
            </a:r>
            <a:br>
              <a:rPr lang="fr-FR" sz="2000" dirty="0" smtClean="0">
                <a:solidFill>
                  <a:schemeClr val="bg2"/>
                </a:solidFill>
              </a:rPr>
            </a:br>
            <a:r>
              <a:rPr lang="fr-FR" sz="2000" dirty="0" smtClean="0">
                <a:solidFill>
                  <a:schemeClr val="bg2"/>
                </a:solidFill>
              </a:rPr>
              <a:t>IP-PABX </a:t>
            </a:r>
            <a:endParaRPr lang="fr-FR" sz="2000" dirty="0">
              <a:solidFill>
                <a:schemeClr val="bg2"/>
              </a:solidFill>
            </a:endParaRPr>
          </a:p>
        </p:txBody>
      </p:sp>
      <p:pic>
        <p:nvPicPr>
          <p:cNvPr id="66" name="Picture 38" descr="Server.png"/>
          <p:cNvPicPr>
            <a:picLocks noChangeAspect="1"/>
          </p:cNvPicPr>
          <p:nvPr/>
        </p:nvPicPr>
        <p:blipFill>
          <a:blip r:embed="rId4" cstate="print"/>
          <a:stretch>
            <a:fillRect/>
          </a:stretch>
        </p:blipFill>
        <p:spPr>
          <a:xfrm>
            <a:off x="5781840" y="1587549"/>
            <a:ext cx="575663" cy="849151"/>
          </a:xfrm>
          <a:prstGeom prst="rect">
            <a:avLst/>
          </a:prstGeom>
        </p:spPr>
      </p:pic>
      <p:pic>
        <p:nvPicPr>
          <p:cNvPr id="67" name="Picture 43" descr="Server RTC.png"/>
          <p:cNvPicPr>
            <a:picLocks noChangeAspect="1"/>
          </p:cNvPicPr>
          <p:nvPr/>
        </p:nvPicPr>
        <p:blipFill>
          <a:blip r:embed="rId5" cstate="print"/>
          <a:stretch>
            <a:fillRect/>
          </a:stretch>
        </p:blipFill>
        <p:spPr>
          <a:xfrm>
            <a:off x="6047067" y="1593114"/>
            <a:ext cx="652655" cy="923568"/>
          </a:xfrm>
          <a:prstGeom prst="rect">
            <a:avLst/>
          </a:prstGeom>
        </p:spPr>
      </p:pic>
      <p:grpSp>
        <p:nvGrpSpPr>
          <p:cNvPr id="2" name="Group 60"/>
          <p:cNvGrpSpPr/>
          <p:nvPr/>
        </p:nvGrpSpPr>
        <p:grpSpPr>
          <a:xfrm>
            <a:off x="1089081" y="3809759"/>
            <a:ext cx="2115876" cy="1212110"/>
            <a:chOff x="946301" y="4880347"/>
            <a:chExt cx="2115876" cy="1212110"/>
          </a:xfrm>
        </p:grpSpPr>
        <p:pic>
          <p:nvPicPr>
            <p:cNvPr id="69" name="Picture 15" descr="fax machine phone.png"/>
            <p:cNvPicPr>
              <a:picLocks noChangeAspect="1"/>
            </p:cNvPicPr>
            <p:nvPr/>
          </p:nvPicPr>
          <p:blipFill>
            <a:blip r:embed="rId6" cstate="print"/>
            <a:stretch>
              <a:fillRect/>
            </a:stretch>
          </p:blipFill>
          <p:spPr>
            <a:xfrm>
              <a:off x="2144293" y="5108523"/>
              <a:ext cx="556052" cy="484203"/>
            </a:xfrm>
            <a:prstGeom prst="rect">
              <a:avLst/>
            </a:prstGeom>
          </p:spPr>
        </p:pic>
        <p:pic>
          <p:nvPicPr>
            <p:cNvPr id="70" name="Picture 16" descr="standard wireline two line phone.png"/>
            <p:cNvPicPr>
              <a:picLocks noChangeAspect="1"/>
            </p:cNvPicPr>
            <p:nvPr/>
          </p:nvPicPr>
          <p:blipFill>
            <a:blip r:embed="rId7"/>
            <a:stretch>
              <a:fillRect/>
            </a:stretch>
          </p:blipFill>
          <p:spPr>
            <a:xfrm>
              <a:off x="1204510" y="5023132"/>
              <a:ext cx="581825" cy="686553"/>
            </a:xfrm>
            <a:prstGeom prst="rect">
              <a:avLst/>
            </a:prstGeom>
          </p:spPr>
        </p:pic>
        <p:sp>
          <p:nvSpPr>
            <p:cNvPr id="72" name="Rounded Rectangle 47"/>
            <p:cNvSpPr/>
            <p:nvPr/>
          </p:nvSpPr>
          <p:spPr bwMode="auto">
            <a:xfrm>
              <a:off x="946301" y="4880347"/>
              <a:ext cx="2115876" cy="1212110"/>
            </a:xfrm>
            <a:prstGeom prst="roundRect">
              <a:avLst/>
            </a:prstGeom>
            <a:no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fr-FR" sz="4000" b="0" i="0" u="none" strike="noStrike" cap="none" normalizeH="0" baseline="0" smtClean="0">
                <a:ln>
                  <a:noFill/>
                </a:ln>
                <a:solidFill>
                  <a:schemeClr val="bg2"/>
                </a:solidFill>
                <a:effectLst/>
                <a:latin typeface="Times New Roman" pitchFamily="18" charset="0"/>
              </a:endParaRPr>
            </a:p>
          </p:txBody>
        </p:sp>
        <p:sp>
          <p:nvSpPr>
            <p:cNvPr id="73" name="TextBox 48"/>
            <p:cNvSpPr txBox="1"/>
            <p:nvPr/>
          </p:nvSpPr>
          <p:spPr>
            <a:xfrm>
              <a:off x="1015265" y="5688414"/>
              <a:ext cx="1897122" cy="400110"/>
            </a:xfrm>
            <a:prstGeom prst="rect">
              <a:avLst/>
            </a:prstGeom>
            <a:noFill/>
          </p:spPr>
          <p:txBody>
            <a:bodyPr wrap="none" rtlCol="0">
              <a:spAutoFit/>
            </a:bodyPr>
            <a:lstStyle/>
            <a:p>
              <a:r>
                <a:rPr lang="fr-FR" sz="2000" dirty="0" smtClean="0">
                  <a:solidFill>
                    <a:schemeClr val="bg2"/>
                  </a:solidFill>
                </a:rPr>
                <a:t>PABX end-points</a:t>
              </a:r>
              <a:endParaRPr lang="fr-FR" sz="2000" dirty="0">
                <a:solidFill>
                  <a:schemeClr val="bg2"/>
                </a:solidFill>
              </a:endParaRPr>
            </a:p>
          </p:txBody>
        </p:sp>
      </p:grpSp>
      <p:sp>
        <p:nvSpPr>
          <p:cNvPr id="74" name="TextBox 49"/>
          <p:cNvSpPr txBox="1"/>
          <p:nvPr/>
        </p:nvSpPr>
        <p:spPr>
          <a:xfrm>
            <a:off x="6363626" y="2608282"/>
            <a:ext cx="1130439" cy="400110"/>
          </a:xfrm>
          <a:prstGeom prst="rect">
            <a:avLst/>
          </a:prstGeom>
          <a:noFill/>
        </p:spPr>
        <p:txBody>
          <a:bodyPr wrap="none" rtlCol="0">
            <a:spAutoFit/>
          </a:bodyPr>
          <a:lstStyle/>
          <a:p>
            <a:pPr algn="ctr"/>
            <a:r>
              <a:rPr lang="fr-FR" sz="2000" dirty="0" smtClean="0">
                <a:solidFill>
                  <a:schemeClr val="bg2"/>
                </a:solidFill>
              </a:rPr>
              <a:t>OCS pool</a:t>
            </a:r>
            <a:endParaRPr lang="fr-FR" sz="2000" dirty="0">
              <a:solidFill>
                <a:schemeClr val="bg2"/>
              </a:solidFill>
            </a:endParaRPr>
          </a:p>
        </p:txBody>
      </p:sp>
      <p:grpSp>
        <p:nvGrpSpPr>
          <p:cNvPr id="3" name="Group 61"/>
          <p:cNvGrpSpPr/>
          <p:nvPr/>
        </p:nvGrpSpPr>
        <p:grpSpPr>
          <a:xfrm>
            <a:off x="5587737" y="3788015"/>
            <a:ext cx="2296632" cy="1297173"/>
            <a:chOff x="5560828" y="4391246"/>
            <a:chExt cx="2296632" cy="1297173"/>
          </a:xfrm>
        </p:grpSpPr>
        <p:pic>
          <p:nvPicPr>
            <p:cNvPr id="78" name="Picture 13" descr="UCG Phone VoIP Unified Communications.png"/>
            <p:cNvPicPr>
              <a:picLocks noChangeAspect="1"/>
            </p:cNvPicPr>
            <p:nvPr/>
          </p:nvPicPr>
          <p:blipFill>
            <a:blip r:embed="rId8" cstate="print"/>
            <a:stretch>
              <a:fillRect/>
            </a:stretch>
          </p:blipFill>
          <p:spPr>
            <a:xfrm>
              <a:off x="6769557" y="4496485"/>
              <a:ext cx="1014806" cy="828673"/>
            </a:xfrm>
            <a:prstGeom prst="rect">
              <a:avLst/>
            </a:prstGeom>
          </p:spPr>
        </p:pic>
        <p:grpSp>
          <p:nvGrpSpPr>
            <p:cNvPr id="4" name="Group 51"/>
            <p:cNvGrpSpPr/>
            <p:nvPr/>
          </p:nvGrpSpPr>
          <p:grpSpPr>
            <a:xfrm>
              <a:off x="5801831" y="4499352"/>
              <a:ext cx="647329" cy="724409"/>
              <a:chOff x="8077199" y="3180915"/>
              <a:chExt cx="647329" cy="724409"/>
            </a:xfrm>
          </p:grpSpPr>
          <p:pic>
            <p:nvPicPr>
              <p:cNvPr id="83" name="Picture 12" descr="laptop notebook portable Computer.png"/>
              <p:cNvPicPr>
                <a:picLocks noChangeAspect="1"/>
              </p:cNvPicPr>
              <p:nvPr/>
            </p:nvPicPr>
            <p:blipFill>
              <a:blip r:embed="rId9" cstate="print"/>
              <a:stretch>
                <a:fillRect/>
              </a:stretch>
            </p:blipFill>
            <p:spPr>
              <a:xfrm>
                <a:off x="8077199" y="3180915"/>
                <a:ext cx="647329" cy="614133"/>
              </a:xfrm>
              <a:prstGeom prst="rect">
                <a:avLst/>
              </a:prstGeom>
            </p:spPr>
          </p:pic>
          <p:pic>
            <p:nvPicPr>
              <p:cNvPr id="84" name="Picture 46" descr="user blue.png"/>
              <p:cNvPicPr>
                <a:picLocks noChangeAspect="1"/>
              </p:cNvPicPr>
              <p:nvPr/>
            </p:nvPicPr>
            <p:blipFill>
              <a:blip r:embed="rId10" cstate="print"/>
              <a:stretch>
                <a:fillRect/>
              </a:stretch>
            </p:blipFill>
            <p:spPr>
              <a:xfrm>
                <a:off x="8359139" y="3423925"/>
                <a:ext cx="356236" cy="481399"/>
              </a:xfrm>
              <a:prstGeom prst="rect">
                <a:avLst/>
              </a:prstGeom>
            </p:spPr>
          </p:pic>
        </p:grpSp>
        <p:sp>
          <p:nvSpPr>
            <p:cNvPr id="81" name="Rounded Rectangle 57"/>
            <p:cNvSpPr/>
            <p:nvPr/>
          </p:nvSpPr>
          <p:spPr bwMode="auto">
            <a:xfrm>
              <a:off x="5560828" y="4391246"/>
              <a:ext cx="2296632" cy="1297173"/>
            </a:xfrm>
            <a:prstGeom prst="roundRect">
              <a:avLst/>
            </a:prstGeom>
            <a:no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fr-FR" sz="4000" b="0" i="0" u="none" strike="noStrike" cap="none" normalizeH="0" baseline="0" smtClean="0">
                <a:ln>
                  <a:noFill/>
                </a:ln>
                <a:solidFill>
                  <a:schemeClr val="bg2"/>
                </a:solidFill>
                <a:effectLst/>
                <a:latin typeface="Times New Roman" pitchFamily="18" charset="0"/>
              </a:endParaRPr>
            </a:p>
          </p:txBody>
        </p:sp>
        <p:sp>
          <p:nvSpPr>
            <p:cNvPr id="82" name="TextBox 59"/>
            <p:cNvSpPr txBox="1"/>
            <p:nvPr/>
          </p:nvSpPr>
          <p:spPr>
            <a:xfrm>
              <a:off x="5893981" y="5288309"/>
              <a:ext cx="1791709" cy="400110"/>
            </a:xfrm>
            <a:prstGeom prst="rect">
              <a:avLst/>
            </a:prstGeom>
            <a:noFill/>
          </p:spPr>
          <p:txBody>
            <a:bodyPr wrap="none" rtlCol="0">
              <a:spAutoFit/>
            </a:bodyPr>
            <a:lstStyle/>
            <a:p>
              <a:r>
                <a:rPr lang="fr-FR" sz="2000" dirty="0" smtClean="0">
                  <a:solidFill>
                    <a:schemeClr val="bg2"/>
                  </a:solidFill>
                </a:rPr>
                <a:t>OCS end-points</a:t>
              </a:r>
              <a:endParaRPr lang="fr-FR" sz="2000" dirty="0">
                <a:solidFill>
                  <a:schemeClr val="bg2"/>
                </a:solidFill>
              </a:endParaRPr>
            </a:p>
          </p:txBody>
        </p:sp>
      </p:grpSp>
      <p:cxnSp>
        <p:nvCxnSpPr>
          <p:cNvPr id="92" name="Straight Connector 64"/>
          <p:cNvCxnSpPr/>
          <p:nvPr/>
        </p:nvCxnSpPr>
        <p:spPr bwMode="auto">
          <a:xfrm>
            <a:off x="4215061" y="2076657"/>
            <a:ext cx="701749" cy="1588"/>
          </a:xfrm>
          <a:prstGeom prst="line">
            <a:avLst/>
          </a:prstGeom>
          <a:noFill/>
          <a:ln w="19050" cap="flat" cmpd="sng" algn="ctr">
            <a:solidFill>
              <a:srgbClr val="FFFF00"/>
            </a:solidFill>
            <a:prstDash val="solid"/>
            <a:round/>
            <a:headEnd type="none" w="med" len="med"/>
            <a:tailEnd type="none" w="med" len="med"/>
          </a:ln>
          <a:effectLst/>
        </p:spPr>
      </p:cxnSp>
      <p:cxnSp>
        <p:nvCxnSpPr>
          <p:cNvPr id="93" name="Straight Connector 70"/>
          <p:cNvCxnSpPr/>
          <p:nvPr/>
        </p:nvCxnSpPr>
        <p:spPr bwMode="auto">
          <a:xfrm rot="16200000" flipH="1">
            <a:off x="3837605" y="3145223"/>
            <a:ext cx="2179670" cy="21265"/>
          </a:xfrm>
          <a:prstGeom prst="line">
            <a:avLst/>
          </a:prstGeom>
          <a:noFill/>
          <a:ln w="19050" cap="flat" cmpd="sng" algn="ctr">
            <a:solidFill>
              <a:srgbClr val="FFFF00"/>
            </a:solidFill>
            <a:prstDash val="solid"/>
            <a:round/>
            <a:headEnd type="none" w="med" len="med"/>
            <a:tailEnd type="none" w="med" len="med"/>
          </a:ln>
          <a:effectLst/>
        </p:spPr>
      </p:cxnSp>
      <p:grpSp>
        <p:nvGrpSpPr>
          <p:cNvPr id="5" name="Group 52"/>
          <p:cNvGrpSpPr/>
          <p:nvPr/>
        </p:nvGrpSpPr>
        <p:grpSpPr>
          <a:xfrm>
            <a:off x="3606051" y="1597541"/>
            <a:ext cx="1262718" cy="1675006"/>
            <a:chOff x="3867294" y="2434212"/>
            <a:chExt cx="1262719" cy="1675006"/>
          </a:xfrm>
        </p:grpSpPr>
        <p:grpSp>
          <p:nvGrpSpPr>
            <p:cNvPr id="6" name="Group 35"/>
            <p:cNvGrpSpPr/>
            <p:nvPr/>
          </p:nvGrpSpPr>
          <p:grpSpPr>
            <a:xfrm>
              <a:off x="4095567" y="2434212"/>
              <a:ext cx="698914" cy="961674"/>
              <a:chOff x="3967976" y="1743075"/>
              <a:chExt cx="698914" cy="961674"/>
            </a:xfrm>
          </p:grpSpPr>
          <p:pic>
            <p:nvPicPr>
              <p:cNvPr id="102" name="Picture 11" descr="Server.png"/>
              <p:cNvPicPr>
                <a:picLocks noChangeAspect="1"/>
              </p:cNvPicPr>
              <p:nvPr/>
            </p:nvPicPr>
            <p:blipFill>
              <a:blip r:embed="rId4" cstate="print"/>
              <a:stretch>
                <a:fillRect/>
              </a:stretch>
            </p:blipFill>
            <p:spPr>
              <a:xfrm>
                <a:off x="3967976" y="1743075"/>
                <a:ext cx="619659" cy="914048"/>
              </a:xfrm>
              <a:prstGeom prst="rect">
                <a:avLst/>
              </a:prstGeom>
            </p:spPr>
          </p:pic>
          <p:pic>
            <p:nvPicPr>
              <p:cNvPr id="103" name="Picture 34" descr="cell Phone.png"/>
              <p:cNvPicPr>
                <a:picLocks noChangeAspect="1"/>
              </p:cNvPicPr>
              <p:nvPr/>
            </p:nvPicPr>
            <p:blipFill>
              <a:blip r:embed="rId11" cstate="print"/>
              <a:stretch>
                <a:fillRect/>
              </a:stretch>
            </p:blipFill>
            <p:spPr>
              <a:xfrm>
                <a:off x="4267200" y="2315647"/>
                <a:ext cx="399690" cy="389102"/>
              </a:xfrm>
              <a:prstGeom prst="rect">
                <a:avLst/>
              </a:prstGeom>
            </p:spPr>
          </p:pic>
        </p:grpSp>
        <p:sp>
          <p:nvSpPr>
            <p:cNvPr id="99" name="TextBox 36"/>
            <p:cNvSpPr txBox="1"/>
            <p:nvPr/>
          </p:nvSpPr>
          <p:spPr>
            <a:xfrm>
              <a:off x="3867294" y="3401332"/>
              <a:ext cx="1262719" cy="707886"/>
            </a:xfrm>
            <a:prstGeom prst="rect">
              <a:avLst/>
            </a:prstGeom>
            <a:noFill/>
          </p:spPr>
          <p:txBody>
            <a:bodyPr wrap="none" rtlCol="0">
              <a:spAutoFit/>
            </a:bodyPr>
            <a:lstStyle/>
            <a:p>
              <a:pPr algn="ctr"/>
              <a:r>
                <a:rPr lang="fr-FR" sz="2000" dirty="0" err="1" smtClean="0">
                  <a:solidFill>
                    <a:schemeClr val="bg2"/>
                  </a:solidFill>
                </a:rPr>
                <a:t>Mediation</a:t>
              </a:r>
              <a:r>
                <a:rPr lang="fr-FR" sz="2000" dirty="0" smtClean="0">
                  <a:solidFill>
                    <a:schemeClr val="bg2"/>
                  </a:solidFill>
                </a:rPr>
                <a:t/>
              </a:r>
              <a:br>
                <a:rPr lang="fr-FR" sz="2000" dirty="0" smtClean="0">
                  <a:solidFill>
                    <a:schemeClr val="bg2"/>
                  </a:solidFill>
                </a:rPr>
              </a:br>
              <a:r>
                <a:rPr lang="fr-FR" sz="2000" dirty="0" smtClean="0">
                  <a:solidFill>
                    <a:schemeClr val="bg2"/>
                  </a:solidFill>
                </a:rPr>
                <a:t>Server</a:t>
              </a:r>
              <a:endParaRPr lang="fr-FR" sz="2000" dirty="0">
                <a:solidFill>
                  <a:schemeClr val="bg2"/>
                </a:solidFill>
              </a:endParaRPr>
            </a:p>
          </p:txBody>
        </p:sp>
      </p:grpSp>
      <p:cxnSp>
        <p:nvCxnSpPr>
          <p:cNvPr id="105" name="Straight Connector 86"/>
          <p:cNvCxnSpPr/>
          <p:nvPr/>
        </p:nvCxnSpPr>
        <p:spPr bwMode="auto">
          <a:xfrm>
            <a:off x="1941720" y="5715720"/>
            <a:ext cx="701749" cy="1588"/>
          </a:xfrm>
          <a:prstGeom prst="line">
            <a:avLst/>
          </a:prstGeom>
          <a:noFill/>
          <a:ln w="19050" cap="flat" cmpd="sng" algn="ctr">
            <a:solidFill>
              <a:srgbClr val="FFFF00"/>
            </a:solidFill>
            <a:prstDash val="solid"/>
            <a:round/>
            <a:headEnd type="none" w="med" len="med"/>
            <a:tailEnd type="none" w="med" len="med"/>
          </a:ln>
          <a:effectLst/>
        </p:spPr>
      </p:cxnSp>
      <p:cxnSp>
        <p:nvCxnSpPr>
          <p:cNvPr id="106" name="Straight Connector 87"/>
          <p:cNvCxnSpPr/>
          <p:nvPr/>
        </p:nvCxnSpPr>
        <p:spPr bwMode="auto">
          <a:xfrm>
            <a:off x="1952351" y="6034706"/>
            <a:ext cx="701749" cy="1588"/>
          </a:xfrm>
          <a:prstGeom prst="line">
            <a:avLst/>
          </a:prstGeom>
          <a:noFill/>
          <a:ln w="19050" cap="flat" cmpd="sng" algn="ctr">
            <a:solidFill>
              <a:srgbClr val="FF0000"/>
            </a:solidFill>
            <a:prstDash val="solid"/>
            <a:round/>
            <a:headEnd type="none" w="med" len="med"/>
            <a:tailEnd type="none" w="med" len="med"/>
          </a:ln>
          <a:effectLst/>
        </p:spPr>
      </p:cxnSp>
      <p:sp>
        <p:nvSpPr>
          <p:cNvPr id="107" name="TextBox 88"/>
          <p:cNvSpPr txBox="1"/>
          <p:nvPr/>
        </p:nvSpPr>
        <p:spPr>
          <a:xfrm>
            <a:off x="2703717" y="5542058"/>
            <a:ext cx="849913" cy="400110"/>
          </a:xfrm>
          <a:prstGeom prst="rect">
            <a:avLst/>
          </a:prstGeom>
          <a:noFill/>
        </p:spPr>
        <p:txBody>
          <a:bodyPr wrap="none" rtlCol="0">
            <a:spAutoFit/>
          </a:bodyPr>
          <a:lstStyle/>
          <a:p>
            <a:r>
              <a:rPr lang="fr-FR" sz="2000" dirty="0" smtClean="0">
                <a:solidFill>
                  <a:schemeClr val="bg2"/>
                </a:solidFill>
              </a:rPr>
              <a:t>Media</a:t>
            </a:r>
            <a:endParaRPr lang="fr-FR" sz="2000" dirty="0">
              <a:solidFill>
                <a:schemeClr val="bg2"/>
              </a:solidFill>
            </a:endParaRPr>
          </a:p>
        </p:txBody>
      </p:sp>
      <p:sp>
        <p:nvSpPr>
          <p:cNvPr id="108" name="TextBox 89"/>
          <p:cNvSpPr txBox="1"/>
          <p:nvPr/>
        </p:nvSpPr>
        <p:spPr>
          <a:xfrm>
            <a:off x="2682453" y="5850399"/>
            <a:ext cx="1172116" cy="400110"/>
          </a:xfrm>
          <a:prstGeom prst="rect">
            <a:avLst/>
          </a:prstGeom>
          <a:noFill/>
        </p:spPr>
        <p:txBody>
          <a:bodyPr wrap="none" rtlCol="0">
            <a:spAutoFit/>
          </a:bodyPr>
          <a:lstStyle/>
          <a:p>
            <a:r>
              <a:rPr lang="fr-FR" sz="2000" dirty="0" err="1">
                <a:solidFill>
                  <a:schemeClr val="bg2"/>
                </a:solidFill>
              </a:rPr>
              <a:t>Signaling</a:t>
            </a:r>
            <a:r>
              <a:rPr lang="fr-FR" sz="2000" dirty="0">
                <a:solidFill>
                  <a:schemeClr val="bg2"/>
                </a:solidFill>
              </a:rPr>
              <a:t> </a:t>
            </a:r>
          </a:p>
        </p:txBody>
      </p:sp>
      <p:sp>
        <p:nvSpPr>
          <p:cNvPr id="41" name="Title 28"/>
          <p:cNvSpPr txBox="1">
            <a:spLocks/>
          </p:cNvSpPr>
          <p:nvPr/>
        </p:nvSpPr>
        <p:spPr>
          <a:xfrm>
            <a:off x="342989" y="228600"/>
            <a:ext cx="8382000" cy="886397"/>
          </a:xfrm>
          <a:prstGeom prst="rect">
            <a:avLst/>
          </a:prstGeom>
        </p:spPr>
        <p:txBody>
          <a:bodyPr vert="horz" wrap="square" lIns="0" tIns="0" rIns="0" bIns="0" rtlCol="0" anchor="t">
            <a:spAutoFit/>
          </a:bodyPr>
          <a:lstStyle/>
          <a:p>
            <a:pPr marL="0" marR="0" indent="0" fontAlgn="auto">
              <a:lnSpc>
                <a:spcPct val="90000"/>
              </a:lnSpc>
              <a:spcBef>
                <a:spcPct val="0"/>
              </a:spcBef>
              <a:spcAft>
                <a:spcPts val="0"/>
              </a:spcAft>
              <a:buClrTx/>
              <a:buSzTx/>
              <a:tabLst/>
              <a:defRPr/>
            </a:pPr>
            <a:r>
              <a:rPr lang="en-US" sz="3200" dirty="0" smtClean="0">
                <a:solidFill>
                  <a:srgbClr val="03C2F1"/>
                </a:solidFill>
                <a:latin typeface="Segoe UI" pitchFamily="34" charset="0"/>
                <a:ea typeface="Segoe UI" pitchFamily="34" charset="0"/>
                <a:cs typeface="Segoe UI" pitchFamily="34" charset="0"/>
              </a:rPr>
              <a:t>IP-PABX </a:t>
            </a:r>
            <a:r>
              <a:rPr lang="en-US" sz="3200" dirty="0">
                <a:solidFill>
                  <a:srgbClr val="03C2F1"/>
                </a:solidFill>
                <a:latin typeface="Segoe UI" pitchFamily="34" charset="0"/>
                <a:ea typeface="Segoe UI" pitchFamily="34" charset="0"/>
                <a:cs typeface="Segoe UI" pitchFamily="34" charset="0"/>
              </a:rPr>
              <a:t>Interoperability in OCS 2007 R2</a:t>
            </a:r>
            <a:br>
              <a:rPr lang="en-US" sz="3200" dirty="0">
                <a:solidFill>
                  <a:srgbClr val="03C2F1"/>
                </a:solidFill>
                <a:latin typeface="Segoe UI" pitchFamily="34" charset="0"/>
                <a:ea typeface="Segoe UI" pitchFamily="34" charset="0"/>
                <a:cs typeface="Segoe UI" pitchFamily="34" charset="0"/>
              </a:rPr>
            </a:br>
            <a:r>
              <a:rPr lang="en-US" sz="3200" dirty="0">
                <a:solidFill>
                  <a:srgbClr val="F15C44"/>
                </a:solidFill>
                <a:latin typeface="Segoe UI" pitchFamily="34" charset="0"/>
                <a:ea typeface="Segoe UI" pitchFamily="34" charset="0"/>
                <a:cs typeface="Segoe UI" pitchFamily="34" charset="0"/>
              </a:rPr>
              <a:t>Direct SIP to </a:t>
            </a:r>
            <a:r>
              <a:rPr lang="en-US" sz="3200" dirty="0" smtClean="0">
                <a:solidFill>
                  <a:srgbClr val="F15C44"/>
                </a:solidFill>
                <a:latin typeface="Segoe UI" pitchFamily="34" charset="0"/>
                <a:ea typeface="Segoe UI" pitchFamily="34" charset="0"/>
                <a:cs typeface="Segoe UI" pitchFamily="34" charset="0"/>
              </a:rPr>
              <a:t>IP-PABX</a:t>
            </a:r>
            <a:endParaRPr lang="en-US" sz="3200" dirty="0">
              <a:solidFill>
                <a:srgbClr val="F15C44"/>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2108956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3" name="Straight Connector 103"/>
          <p:cNvCxnSpPr/>
          <p:nvPr/>
        </p:nvCxnSpPr>
        <p:spPr bwMode="auto">
          <a:xfrm rot="16200000" flipH="1">
            <a:off x="1438180" y="2999915"/>
            <a:ext cx="1594884" cy="10631"/>
          </a:xfrm>
          <a:prstGeom prst="line">
            <a:avLst/>
          </a:prstGeom>
          <a:noFill/>
          <a:ln w="19050" cap="flat" cmpd="sng" algn="ctr">
            <a:solidFill>
              <a:schemeClr val="accent1">
                <a:lumMod val="60000"/>
                <a:lumOff val="40000"/>
              </a:schemeClr>
            </a:solidFill>
            <a:prstDash val="solid"/>
            <a:round/>
            <a:headEnd type="none" w="med" len="med"/>
            <a:tailEnd type="none" w="med" len="med"/>
          </a:ln>
          <a:effectLst/>
        </p:spPr>
      </p:cxnSp>
      <p:cxnSp>
        <p:nvCxnSpPr>
          <p:cNvPr id="54" name="Straight Connector 100"/>
          <p:cNvCxnSpPr/>
          <p:nvPr/>
        </p:nvCxnSpPr>
        <p:spPr bwMode="auto">
          <a:xfrm rot="16200000" flipH="1">
            <a:off x="1062495" y="3007002"/>
            <a:ext cx="1594884" cy="10631"/>
          </a:xfrm>
          <a:prstGeom prst="line">
            <a:avLst/>
          </a:prstGeom>
          <a:noFill/>
          <a:ln w="19050" cap="flat" cmpd="sng" algn="ctr">
            <a:solidFill>
              <a:schemeClr val="accent1">
                <a:lumMod val="60000"/>
                <a:lumOff val="40000"/>
              </a:schemeClr>
            </a:solidFill>
            <a:prstDash val="solid"/>
            <a:round/>
            <a:headEnd type="none" w="med" len="med"/>
            <a:tailEnd type="none" w="med" len="med"/>
          </a:ln>
          <a:effectLst/>
        </p:spPr>
      </p:cxnSp>
      <p:cxnSp>
        <p:nvCxnSpPr>
          <p:cNvPr id="55" name="Straight Connector 94"/>
          <p:cNvCxnSpPr/>
          <p:nvPr/>
        </p:nvCxnSpPr>
        <p:spPr bwMode="auto">
          <a:xfrm>
            <a:off x="6341570" y="2044759"/>
            <a:ext cx="10633" cy="1743252"/>
          </a:xfrm>
          <a:prstGeom prst="line">
            <a:avLst/>
          </a:prstGeom>
          <a:noFill/>
          <a:ln w="19050" cap="flat" cmpd="sng" algn="ctr">
            <a:solidFill>
              <a:srgbClr val="FF0000"/>
            </a:solidFill>
            <a:prstDash val="solid"/>
            <a:round/>
            <a:headEnd type="none" w="med" len="med"/>
            <a:tailEnd type="none" w="med" len="med"/>
          </a:ln>
          <a:effectLst/>
        </p:spPr>
      </p:cxnSp>
      <p:cxnSp>
        <p:nvCxnSpPr>
          <p:cNvPr id="57" name="Straight Connector 90"/>
          <p:cNvCxnSpPr/>
          <p:nvPr/>
        </p:nvCxnSpPr>
        <p:spPr bwMode="auto">
          <a:xfrm>
            <a:off x="2361443" y="1956156"/>
            <a:ext cx="3559446" cy="0"/>
          </a:xfrm>
          <a:prstGeom prst="line">
            <a:avLst/>
          </a:prstGeom>
          <a:noFill/>
          <a:ln w="19050" cap="flat" cmpd="sng" algn="ctr">
            <a:solidFill>
              <a:srgbClr val="FF0000"/>
            </a:solidFill>
            <a:prstDash val="solid"/>
            <a:round/>
            <a:headEnd type="none" w="med" len="med"/>
            <a:tailEnd type="none" w="med" len="med"/>
          </a:ln>
          <a:effectLst/>
        </p:spPr>
      </p:cxnSp>
      <p:cxnSp>
        <p:nvCxnSpPr>
          <p:cNvPr id="59" name="Straight Connector 84"/>
          <p:cNvCxnSpPr/>
          <p:nvPr/>
        </p:nvCxnSpPr>
        <p:spPr bwMode="auto">
          <a:xfrm flipV="1">
            <a:off x="2147017" y="2066019"/>
            <a:ext cx="2769790" cy="6580"/>
          </a:xfrm>
          <a:prstGeom prst="line">
            <a:avLst/>
          </a:prstGeom>
          <a:noFill/>
          <a:ln w="19050" cap="flat" cmpd="sng" algn="ctr">
            <a:solidFill>
              <a:srgbClr val="FFFF00"/>
            </a:solidFill>
            <a:prstDash val="solid"/>
            <a:round/>
            <a:headEnd type="none" w="med" len="med"/>
            <a:tailEnd type="none" w="med" len="med"/>
          </a:ln>
          <a:effectLst/>
        </p:spPr>
      </p:cxnSp>
      <p:cxnSp>
        <p:nvCxnSpPr>
          <p:cNvPr id="61" name="Straight Connector 74"/>
          <p:cNvCxnSpPr/>
          <p:nvPr/>
        </p:nvCxnSpPr>
        <p:spPr bwMode="auto">
          <a:xfrm flipV="1">
            <a:off x="4948708" y="4231152"/>
            <a:ext cx="639028" cy="3915"/>
          </a:xfrm>
          <a:prstGeom prst="line">
            <a:avLst/>
          </a:prstGeom>
          <a:noFill/>
          <a:ln w="19050" cap="flat" cmpd="sng" algn="ctr">
            <a:solidFill>
              <a:srgbClr val="FFFF00"/>
            </a:solidFill>
            <a:prstDash val="solid"/>
            <a:round/>
            <a:headEnd type="none" w="med" len="med"/>
            <a:tailEnd type="none" w="med" len="med"/>
          </a:ln>
          <a:effectLst/>
        </p:spPr>
      </p:cxnSp>
      <p:pic>
        <p:nvPicPr>
          <p:cNvPr id="62" name="Picture 8" descr="pbx box.png"/>
          <p:cNvPicPr>
            <a:picLocks noChangeAspect="1"/>
          </p:cNvPicPr>
          <p:nvPr/>
        </p:nvPicPr>
        <p:blipFill>
          <a:blip r:embed="rId3" cstate="print"/>
          <a:stretch>
            <a:fillRect/>
          </a:stretch>
        </p:blipFill>
        <p:spPr>
          <a:xfrm>
            <a:off x="1725257" y="1613267"/>
            <a:ext cx="706699" cy="842962"/>
          </a:xfrm>
          <a:prstGeom prst="rect">
            <a:avLst/>
          </a:prstGeom>
        </p:spPr>
      </p:pic>
      <p:sp>
        <p:nvSpPr>
          <p:cNvPr id="64" name="TextBox 29"/>
          <p:cNvSpPr txBox="1"/>
          <p:nvPr/>
        </p:nvSpPr>
        <p:spPr>
          <a:xfrm>
            <a:off x="251519" y="1844824"/>
            <a:ext cx="1613733" cy="1631216"/>
          </a:xfrm>
          <a:prstGeom prst="rect">
            <a:avLst/>
          </a:prstGeom>
          <a:noFill/>
        </p:spPr>
        <p:txBody>
          <a:bodyPr wrap="square" rtlCol="0">
            <a:spAutoFit/>
          </a:bodyPr>
          <a:lstStyle/>
          <a:p>
            <a:pPr algn="ctr"/>
            <a:r>
              <a:rPr lang="fr-FR" sz="2000" dirty="0" smtClean="0">
                <a:solidFill>
                  <a:schemeClr val="bg2"/>
                </a:solidFill>
              </a:rPr>
              <a:t>OIP</a:t>
            </a:r>
            <a:br>
              <a:rPr lang="fr-FR" sz="2000" dirty="0" smtClean="0">
                <a:solidFill>
                  <a:schemeClr val="bg2"/>
                </a:solidFill>
              </a:rPr>
            </a:br>
            <a:r>
              <a:rPr lang="fr-FR" sz="2000" dirty="0" err="1" smtClean="0">
                <a:solidFill>
                  <a:schemeClr val="bg2"/>
                </a:solidFill>
              </a:rPr>
              <a:t>qualified</a:t>
            </a:r>
            <a:r>
              <a:rPr lang="fr-FR" sz="2000" dirty="0" smtClean="0">
                <a:solidFill>
                  <a:schemeClr val="bg2"/>
                </a:solidFill>
              </a:rPr>
              <a:t/>
            </a:r>
            <a:br>
              <a:rPr lang="fr-FR" sz="2000" dirty="0" smtClean="0">
                <a:solidFill>
                  <a:schemeClr val="bg2"/>
                </a:solidFill>
              </a:rPr>
            </a:br>
            <a:r>
              <a:rPr lang="fr-FR" sz="2000" dirty="0" smtClean="0">
                <a:solidFill>
                  <a:schemeClr val="bg2"/>
                </a:solidFill>
              </a:rPr>
              <a:t>IP-PABX</a:t>
            </a:r>
          </a:p>
          <a:p>
            <a:pPr algn="ctr"/>
            <a:r>
              <a:rPr lang="fr-FR" sz="2000" dirty="0" smtClean="0">
                <a:solidFill>
                  <a:schemeClr val="bg2"/>
                </a:solidFill>
              </a:rPr>
              <a:t>capable of</a:t>
            </a:r>
            <a:r>
              <a:rPr lang="fr-FR" sz="2000" dirty="0">
                <a:solidFill>
                  <a:schemeClr val="bg2"/>
                </a:solidFill>
              </a:rPr>
              <a:t/>
            </a:r>
            <a:br>
              <a:rPr lang="fr-FR" sz="2000" dirty="0">
                <a:solidFill>
                  <a:schemeClr val="bg2"/>
                </a:solidFill>
              </a:rPr>
            </a:br>
            <a:r>
              <a:rPr lang="fr-FR" sz="2000" dirty="0" err="1" smtClean="0">
                <a:solidFill>
                  <a:schemeClr val="bg2"/>
                </a:solidFill>
              </a:rPr>
              <a:t>bypass</a:t>
            </a:r>
            <a:endParaRPr lang="fr-FR" sz="2000" dirty="0">
              <a:solidFill>
                <a:schemeClr val="bg2"/>
              </a:solidFill>
            </a:endParaRPr>
          </a:p>
        </p:txBody>
      </p:sp>
      <p:pic>
        <p:nvPicPr>
          <p:cNvPr id="66" name="Picture 38" descr="Server.png"/>
          <p:cNvPicPr>
            <a:picLocks noChangeAspect="1"/>
          </p:cNvPicPr>
          <p:nvPr/>
        </p:nvPicPr>
        <p:blipFill>
          <a:blip r:embed="rId4" cstate="print"/>
          <a:stretch>
            <a:fillRect/>
          </a:stretch>
        </p:blipFill>
        <p:spPr>
          <a:xfrm>
            <a:off x="5781840" y="1587549"/>
            <a:ext cx="575663" cy="849151"/>
          </a:xfrm>
          <a:prstGeom prst="rect">
            <a:avLst/>
          </a:prstGeom>
        </p:spPr>
      </p:pic>
      <p:pic>
        <p:nvPicPr>
          <p:cNvPr id="67" name="Picture 43" descr="Server RTC.png"/>
          <p:cNvPicPr>
            <a:picLocks noChangeAspect="1"/>
          </p:cNvPicPr>
          <p:nvPr/>
        </p:nvPicPr>
        <p:blipFill>
          <a:blip r:embed="rId5" cstate="print"/>
          <a:stretch>
            <a:fillRect/>
          </a:stretch>
        </p:blipFill>
        <p:spPr>
          <a:xfrm>
            <a:off x="6047067" y="1593114"/>
            <a:ext cx="652655" cy="923568"/>
          </a:xfrm>
          <a:prstGeom prst="rect">
            <a:avLst/>
          </a:prstGeom>
        </p:spPr>
      </p:pic>
      <p:grpSp>
        <p:nvGrpSpPr>
          <p:cNvPr id="2" name="Group 60"/>
          <p:cNvGrpSpPr/>
          <p:nvPr/>
        </p:nvGrpSpPr>
        <p:grpSpPr>
          <a:xfrm>
            <a:off x="1089081" y="3809759"/>
            <a:ext cx="2115876" cy="1212110"/>
            <a:chOff x="946301" y="4880347"/>
            <a:chExt cx="2115876" cy="1212110"/>
          </a:xfrm>
        </p:grpSpPr>
        <p:pic>
          <p:nvPicPr>
            <p:cNvPr id="69" name="Picture 15" descr="fax machine phone.png"/>
            <p:cNvPicPr>
              <a:picLocks noChangeAspect="1"/>
            </p:cNvPicPr>
            <p:nvPr/>
          </p:nvPicPr>
          <p:blipFill>
            <a:blip r:embed="rId6" cstate="print"/>
            <a:stretch>
              <a:fillRect/>
            </a:stretch>
          </p:blipFill>
          <p:spPr>
            <a:xfrm>
              <a:off x="2144293" y="5108523"/>
              <a:ext cx="556052" cy="484203"/>
            </a:xfrm>
            <a:prstGeom prst="rect">
              <a:avLst/>
            </a:prstGeom>
          </p:spPr>
        </p:pic>
        <p:pic>
          <p:nvPicPr>
            <p:cNvPr id="70" name="Picture 16" descr="standard wireline two line phone.png"/>
            <p:cNvPicPr>
              <a:picLocks noChangeAspect="1"/>
            </p:cNvPicPr>
            <p:nvPr/>
          </p:nvPicPr>
          <p:blipFill>
            <a:blip r:embed="rId7"/>
            <a:stretch>
              <a:fillRect/>
            </a:stretch>
          </p:blipFill>
          <p:spPr>
            <a:xfrm>
              <a:off x="1204510" y="5023132"/>
              <a:ext cx="581825" cy="686553"/>
            </a:xfrm>
            <a:prstGeom prst="rect">
              <a:avLst/>
            </a:prstGeom>
          </p:spPr>
        </p:pic>
        <p:sp>
          <p:nvSpPr>
            <p:cNvPr id="72" name="Rounded Rectangle 47"/>
            <p:cNvSpPr/>
            <p:nvPr/>
          </p:nvSpPr>
          <p:spPr bwMode="auto">
            <a:xfrm>
              <a:off x="946301" y="4880347"/>
              <a:ext cx="2115876" cy="1212110"/>
            </a:xfrm>
            <a:prstGeom prst="roundRect">
              <a:avLst/>
            </a:prstGeom>
            <a:no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fr-FR" sz="4000" b="0" i="0" u="none" strike="noStrike" cap="none" normalizeH="0" baseline="0" smtClean="0">
                <a:ln>
                  <a:noFill/>
                </a:ln>
                <a:effectLst/>
                <a:latin typeface="Times New Roman" pitchFamily="18" charset="0"/>
              </a:endParaRPr>
            </a:p>
          </p:txBody>
        </p:sp>
        <p:sp>
          <p:nvSpPr>
            <p:cNvPr id="73" name="TextBox 48"/>
            <p:cNvSpPr txBox="1"/>
            <p:nvPr/>
          </p:nvSpPr>
          <p:spPr>
            <a:xfrm>
              <a:off x="1015265" y="5688414"/>
              <a:ext cx="1897122" cy="400110"/>
            </a:xfrm>
            <a:prstGeom prst="rect">
              <a:avLst/>
            </a:prstGeom>
            <a:noFill/>
          </p:spPr>
          <p:txBody>
            <a:bodyPr wrap="none" rtlCol="0">
              <a:spAutoFit/>
            </a:bodyPr>
            <a:lstStyle/>
            <a:p>
              <a:r>
                <a:rPr lang="fr-FR" sz="2000" dirty="0" smtClean="0">
                  <a:solidFill>
                    <a:schemeClr val="bg2"/>
                  </a:solidFill>
                </a:rPr>
                <a:t>PABX end-points</a:t>
              </a:r>
              <a:endParaRPr lang="fr-FR" sz="2000" dirty="0">
                <a:solidFill>
                  <a:schemeClr val="bg2"/>
                </a:solidFill>
              </a:endParaRPr>
            </a:p>
          </p:txBody>
        </p:sp>
      </p:grpSp>
      <p:sp>
        <p:nvSpPr>
          <p:cNvPr id="74" name="TextBox 49"/>
          <p:cNvSpPr txBox="1"/>
          <p:nvPr/>
        </p:nvSpPr>
        <p:spPr>
          <a:xfrm>
            <a:off x="6347724" y="2608285"/>
            <a:ext cx="1162242" cy="1015663"/>
          </a:xfrm>
          <a:prstGeom prst="rect">
            <a:avLst/>
          </a:prstGeom>
          <a:noFill/>
        </p:spPr>
        <p:txBody>
          <a:bodyPr wrap="none" rtlCol="0">
            <a:spAutoFit/>
          </a:bodyPr>
          <a:lstStyle/>
          <a:p>
            <a:pPr algn="ctr"/>
            <a:r>
              <a:rPr lang="fr-FR" sz="2000" dirty="0" smtClean="0">
                <a:solidFill>
                  <a:schemeClr val="bg2"/>
                </a:solidFill>
              </a:rPr>
              <a:t>Lync pool</a:t>
            </a:r>
            <a:br>
              <a:rPr lang="fr-FR" sz="2000" dirty="0" smtClean="0">
                <a:solidFill>
                  <a:schemeClr val="bg2"/>
                </a:solidFill>
              </a:rPr>
            </a:br>
            <a:r>
              <a:rPr lang="fr-FR" sz="2000" dirty="0" err="1" smtClean="0">
                <a:solidFill>
                  <a:schemeClr val="bg2"/>
                </a:solidFill>
              </a:rPr>
              <a:t>with</a:t>
            </a:r>
            <a:r>
              <a:rPr lang="fr-FR" sz="2000" dirty="0">
                <a:solidFill>
                  <a:schemeClr val="bg2"/>
                </a:solidFill>
              </a:rPr>
              <a:t/>
            </a:r>
            <a:br>
              <a:rPr lang="fr-FR" sz="2000" dirty="0">
                <a:solidFill>
                  <a:schemeClr val="bg2"/>
                </a:solidFill>
              </a:rPr>
            </a:br>
            <a:r>
              <a:rPr lang="fr-FR" sz="2000" dirty="0" smtClean="0">
                <a:solidFill>
                  <a:schemeClr val="bg2"/>
                </a:solidFill>
              </a:rPr>
              <a:t>MS </a:t>
            </a:r>
            <a:r>
              <a:rPr lang="fr-FR" sz="2000" dirty="0" err="1" smtClean="0">
                <a:solidFill>
                  <a:schemeClr val="bg2"/>
                </a:solidFill>
              </a:rPr>
              <a:t>role</a:t>
            </a:r>
            <a:endParaRPr lang="fr-FR" sz="2000" dirty="0">
              <a:solidFill>
                <a:schemeClr val="bg2"/>
              </a:solidFill>
            </a:endParaRPr>
          </a:p>
        </p:txBody>
      </p:sp>
      <p:grpSp>
        <p:nvGrpSpPr>
          <p:cNvPr id="3" name="Group 51"/>
          <p:cNvGrpSpPr/>
          <p:nvPr/>
        </p:nvGrpSpPr>
        <p:grpSpPr>
          <a:xfrm>
            <a:off x="5828740" y="3896121"/>
            <a:ext cx="647329" cy="724409"/>
            <a:chOff x="8077199" y="3180915"/>
            <a:chExt cx="647329" cy="724409"/>
          </a:xfrm>
        </p:grpSpPr>
        <p:pic>
          <p:nvPicPr>
            <p:cNvPr id="83" name="Picture 12" descr="laptop notebook portable Computer.png"/>
            <p:cNvPicPr>
              <a:picLocks noChangeAspect="1"/>
            </p:cNvPicPr>
            <p:nvPr/>
          </p:nvPicPr>
          <p:blipFill>
            <a:blip r:embed="rId8" cstate="print"/>
            <a:stretch>
              <a:fillRect/>
            </a:stretch>
          </p:blipFill>
          <p:spPr>
            <a:xfrm>
              <a:off x="8077199" y="3180915"/>
              <a:ext cx="647329" cy="614133"/>
            </a:xfrm>
            <a:prstGeom prst="rect">
              <a:avLst/>
            </a:prstGeom>
          </p:spPr>
        </p:pic>
        <p:pic>
          <p:nvPicPr>
            <p:cNvPr id="84" name="Picture 46" descr="user blue.png"/>
            <p:cNvPicPr>
              <a:picLocks noChangeAspect="1"/>
            </p:cNvPicPr>
            <p:nvPr/>
          </p:nvPicPr>
          <p:blipFill>
            <a:blip r:embed="rId9" cstate="print"/>
            <a:stretch>
              <a:fillRect/>
            </a:stretch>
          </p:blipFill>
          <p:spPr>
            <a:xfrm>
              <a:off x="8359139" y="3423925"/>
              <a:ext cx="356236" cy="481399"/>
            </a:xfrm>
            <a:prstGeom prst="rect">
              <a:avLst/>
            </a:prstGeom>
          </p:spPr>
        </p:pic>
      </p:grpSp>
      <p:sp>
        <p:nvSpPr>
          <p:cNvPr id="81" name="Rounded Rectangle 57"/>
          <p:cNvSpPr/>
          <p:nvPr/>
        </p:nvSpPr>
        <p:spPr bwMode="auto">
          <a:xfrm>
            <a:off x="5587737" y="3788015"/>
            <a:ext cx="2296632" cy="1297173"/>
          </a:xfrm>
          <a:prstGeom prst="roundRect">
            <a:avLst/>
          </a:prstGeom>
          <a:no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fr-FR" sz="4000" b="0" i="0" u="none" strike="noStrike" cap="none" normalizeH="0" baseline="0" smtClean="0">
              <a:ln>
                <a:noFill/>
              </a:ln>
              <a:effectLst/>
              <a:latin typeface="Times New Roman" pitchFamily="18" charset="0"/>
            </a:endParaRPr>
          </a:p>
        </p:txBody>
      </p:sp>
      <p:sp>
        <p:nvSpPr>
          <p:cNvPr id="82" name="TextBox 59"/>
          <p:cNvSpPr txBox="1"/>
          <p:nvPr/>
        </p:nvSpPr>
        <p:spPr>
          <a:xfrm>
            <a:off x="5920890" y="4685077"/>
            <a:ext cx="1823513" cy="400110"/>
          </a:xfrm>
          <a:prstGeom prst="rect">
            <a:avLst/>
          </a:prstGeom>
          <a:noFill/>
        </p:spPr>
        <p:txBody>
          <a:bodyPr wrap="none" rtlCol="0">
            <a:spAutoFit/>
          </a:bodyPr>
          <a:lstStyle/>
          <a:p>
            <a:r>
              <a:rPr lang="fr-FR" sz="2000" dirty="0" err="1" smtClean="0">
                <a:solidFill>
                  <a:schemeClr val="bg2"/>
                </a:solidFill>
              </a:rPr>
              <a:t>Lync</a:t>
            </a:r>
            <a:r>
              <a:rPr lang="fr-FR" sz="2000" dirty="0" smtClean="0">
                <a:solidFill>
                  <a:schemeClr val="bg2"/>
                </a:solidFill>
              </a:rPr>
              <a:t> end-points</a:t>
            </a:r>
            <a:endParaRPr lang="fr-FR" sz="2000" dirty="0">
              <a:solidFill>
                <a:schemeClr val="bg2"/>
              </a:solidFill>
            </a:endParaRPr>
          </a:p>
        </p:txBody>
      </p:sp>
      <p:cxnSp>
        <p:nvCxnSpPr>
          <p:cNvPr id="93" name="Straight Connector 70"/>
          <p:cNvCxnSpPr/>
          <p:nvPr/>
        </p:nvCxnSpPr>
        <p:spPr bwMode="auto">
          <a:xfrm rot="16200000" flipH="1">
            <a:off x="3837605" y="3145223"/>
            <a:ext cx="2179670" cy="21265"/>
          </a:xfrm>
          <a:prstGeom prst="line">
            <a:avLst/>
          </a:prstGeom>
          <a:noFill/>
          <a:ln w="19050" cap="flat" cmpd="sng" algn="ctr">
            <a:solidFill>
              <a:srgbClr val="FFFF00"/>
            </a:solidFill>
            <a:prstDash val="solid"/>
            <a:round/>
            <a:headEnd type="none" w="med" len="med"/>
            <a:tailEnd type="none" w="med" len="med"/>
          </a:ln>
          <a:effectLst/>
        </p:spPr>
      </p:cxnSp>
      <p:cxnSp>
        <p:nvCxnSpPr>
          <p:cNvPr id="105" name="Straight Connector 86"/>
          <p:cNvCxnSpPr/>
          <p:nvPr/>
        </p:nvCxnSpPr>
        <p:spPr bwMode="auto">
          <a:xfrm>
            <a:off x="1941720" y="5715720"/>
            <a:ext cx="701749" cy="1588"/>
          </a:xfrm>
          <a:prstGeom prst="line">
            <a:avLst/>
          </a:prstGeom>
          <a:noFill/>
          <a:ln w="19050" cap="flat" cmpd="sng" algn="ctr">
            <a:solidFill>
              <a:srgbClr val="FFFF00"/>
            </a:solidFill>
            <a:prstDash val="solid"/>
            <a:round/>
            <a:headEnd type="none" w="med" len="med"/>
            <a:tailEnd type="none" w="med" len="med"/>
          </a:ln>
          <a:effectLst/>
        </p:spPr>
      </p:cxnSp>
      <p:cxnSp>
        <p:nvCxnSpPr>
          <p:cNvPr id="106" name="Straight Connector 87"/>
          <p:cNvCxnSpPr/>
          <p:nvPr/>
        </p:nvCxnSpPr>
        <p:spPr bwMode="auto">
          <a:xfrm>
            <a:off x="1952351" y="6034706"/>
            <a:ext cx="701749" cy="1588"/>
          </a:xfrm>
          <a:prstGeom prst="line">
            <a:avLst/>
          </a:prstGeom>
          <a:noFill/>
          <a:ln w="19050" cap="flat" cmpd="sng" algn="ctr">
            <a:solidFill>
              <a:srgbClr val="FF0000"/>
            </a:solidFill>
            <a:prstDash val="solid"/>
            <a:round/>
            <a:headEnd type="none" w="med" len="med"/>
            <a:tailEnd type="none" w="med" len="med"/>
          </a:ln>
          <a:effectLst/>
        </p:spPr>
      </p:cxnSp>
      <p:sp>
        <p:nvSpPr>
          <p:cNvPr id="107" name="TextBox 88"/>
          <p:cNvSpPr txBox="1"/>
          <p:nvPr/>
        </p:nvSpPr>
        <p:spPr>
          <a:xfrm>
            <a:off x="2703717" y="5542058"/>
            <a:ext cx="849913" cy="400110"/>
          </a:xfrm>
          <a:prstGeom prst="rect">
            <a:avLst/>
          </a:prstGeom>
          <a:noFill/>
        </p:spPr>
        <p:txBody>
          <a:bodyPr wrap="none" rtlCol="0">
            <a:spAutoFit/>
          </a:bodyPr>
          <a:lstStyle/>
          <a:p>
            <a:r>
              <a:rPr lang="fr-FR" sz="2000" dirty="0" smtClean="0">
                <a:solidFill>
                  <a:schemeClr val="bg1"/>
                </a:solidFill>
              </a:rPr>
              <a:t>Media</a:t>
            </a:r>
            <a:endParaRPr lang="fr-FR" sz="2000" dirty="0">
              <a:solidFill>
                <a:schemeClr val="bg1"/>
              </a:solidFill>
            </a:endParaRPr>
          </a:p>
        </p:txBody>
      </p:sp>
      <p:sp>
        <p:nvSpPr>
          <p:cNvPr id="108" name="TextBox 89"/>
          <p:cNvSpPr txBox="1"/>
          <p:nvPr/>
        </p:nvSpPr>
        <p:spPr>
          <a:xfrm>
            <a:off x="2682453" y="5850399"/>
            <a:ext cx="1114408" cy="400110"/>
          </a:xfrm>
          <a:prstGeom prst="rect">
            <a:avLst/>
          </a:prstGeom>
          <a:noFill/>
        </p:spPr>
        <p:txBody>
          <a:bodyPr wrap="none" rtlCol="0">
            <a:spAutoFit/>
          </a:bodyPr>
          <a:lstStyle/>
          <a:p>
            <a:r>
              <a:rPr lang="fr-FR" sz="2000" dirty="0" err="1" smtClean="0">
                <a:solidFill>
                  <a:schemeClr val="bg1"/>
                </a:solidFill>
              </a:rPr>
              <a:t>Signaling</a:t>
            </a:r>
            <a:endParaRPr lang="fr-FR" sz="2000" dirty="0">
              <a:solidFill>
                <a:schemeClr val="bg1"/>
              </a:solidFill>
            </a:endParaRPr>
          </a:p>
        </p:txBody>
      </p:sp>
      <p:pic>
        <p:nvPicPr>
          <p:cNvPr id="35" name="Picture 34" descr="cx600.png"/>
          <p:cNvPicPr>
            <a:picLocks noChangeAspect="1"/>
          </p:cNvPicPr>
          <p:nvPr/>
        </p:nvPicPr>
        <p:blipFill>
          <a:blip r:embed="rId10"/>
          <a:stretch>
            <a:fillRect/>
          </a:stretch>
        </p:blipFill>
        <p:spPr>
          <a:xfrm>
            <a:off x="6575647" y="3782454"/>
            <a:ext cx="1194397" cy="1026732"/>
          </a:xfrm>
          <a:prstGeom prst="rect">
            <a:avLst/>
          </a:prstGeom>
          <a:effectLst>
            <a:outerShdw blurRad="88900" dir="4860000" sx="102000" sy="102000" kx="-1200000" algn="bl" rotWithShape="0">
              <a:prstClr val="black">
                <a:alpha val="16000"/>
              </a:prstClr>
            </a:outerShdw>
          </a:effectLst>
        </p:spPr>
      </p:pic>
      <p:sp>
        <p:nvSpPr>
          <p:cNvPr id="4" name="Title 3"/>
          <p:cNvSpPr>
            <a:spLocks noGrp="1"/>
          </p:cNvSpPr>
          <p:nvPr>
            <p:ph type="title"/>
          </p:nvPr>
        </p:nvSpPr>
        <p:spPr/>
        <p:txBody>
          <a:bodyPr>
            <a:normAutofit fontScale="90000"/>
          </a:bodyPr>
          <a:lstStyle/>
          <a:p>
            <a:r>
              <a:rPr lang="en-AU" dirty="0" smtClean="0"/>
              <a:t>IP-PABX </a:t>
            </a:r>
            <a:r>
              <a:rPr lang="en-AU" dirty="0"/>
              <a:t>Interoperability in Lync</a:t>
            </a:r>
            <a:br>
              <a:rPr lang="en-AU" dirty="0"/>
            </a:br>
            <a:r>
              <a:rPr lang="en-AU" dirty="0">
                <a:solidFill>
                  <a:srgbClr val="F15C44"/>
                </a:solidFill>
              </a:rPr>
              <a:t>Direct SIP to </a:t>
            </a:r>
            <a:r>
              <a:rPr lang="en-AU" dirty="0" smtClean="0">
                <a:solidFill>
                  <a:srgbClr val="F15C44"/>
                </a:solidFill>
              </a:rPr>
              <a:t>IP-PABX </a:t>
            </a:r>
            <a:r>
              <a:rPr lang="en-AU" dirty="0">
                <a:solidFill>
                  <a:srgbClr val="F15C44"/>
                </a:solidFill>
              </a:rPr>
              <a:t>with media bypass</a:t>
            </a:r>
            <a:br>
              <a:rPr lang="en-AU" dirty="0">
                <a:solidFill>
                  <a:srgbClr val="F15C44"/>
                </a:solidFill>
              </a:rPr>
            </a:br>
            <a:endParaRPr lang="en-US" dirty="0">
              <a:solidFill>
                <a:srgbClr val="F15C44"/>
              </a:solidFill>
            </a:endParaRPr>
          </a:p>
        </p:txBody>
      </p:sp>
    </p:spTree>
    <p:extLst>
      <p:ext uri="{BB962C8B-B14F-4D97-AF65-F5344CB8AC3E}">
        <p14:creationId xmlns:p14="http://schemas.microsoft.com/office/powerpoint/2010/main" val="29243012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a:t>Lync 2010: Media Bypass</a:t>
            </a:r>
            <a:br>
              <a:rPr lang="en-AU" dirty="0"/>
            </a:br>
            <a:r>
              <a:rPr lang="en-AU" dirty="0">
                <a:solidFill>
                  <a:srgbClr val="F15C44"/>
                </a:solidFill>
              </a:rPr>
              <a:t>What it is and benefits</a:t>
            </a:r>
          </a:p>
        </p:txBody>
      </p:sp>
      <p:sp>
        <p:nvSpPr>
          <p:cNvPr id="3" name="Text Placeholder 2"/>
          <p:cNvSpPr>
            <a:spLocks noGrp="1"/>
          </p:cNvSpPr>
          <p:nvPr>
            <p:ph idx="1"/>
          </p:nvPr>
        </p:nvSpPr>
        <p:spPr>
          <a:xfrm>
            <a:off x="457200" y="1700808"/>
            <a:ext cx="8229600" cy="4680520"/>
          </a:xfrm>
        </p:spPr>
        <p:txBody>
          <a:bodyPr>
            <a:normAutofit fontScale="85000" lnSpcReduction="20000"/>
          </a:bodyPr>
          <a:lstStyle/>
          <a:p>
            <a:r>
              <a:rPr lang="en-GB" dirty="0"/>
              <a:t>Removes need for media transit via a server</a:t>
            </a:r>
          </a:p>
          <a:p>
            <a:pPr lvl="1"/>
            <a:r>
              <a:rPr lang="en-GB" dirty="0"/>
              <a:t>Signaling continues to transit through Mediation</a:t>
            </a:r>
          </a:p>
          <a:p>
            <a:pPr lvl="2"/>
            <a:r>
              <a:rPr lang="en-GB" dirty="0"/>
              <a:t>B2BUA: security </a:t>
            </a:r>
            <a:r>
              <a:rPr lang="en-GB" dirty="0" err="1"/>
              <a:t>demarc</a:t>
            </a:r>
            <a:r>
              <a:rPr lang="en-GB" dirty="0"/>
              <a:t>, </a:t>
            </a:r>
            <a:r>
              <a:rPr lang="en-GB" dirty="0" err="1"/>
              <a:t>interop</a:t>
            </a:r>
            <a:r>
              <a:rPr lang="en-GB" dirty="0"/>
              <a:t>…</a:t>
            </a:r>
          </a:p>
          <a:p>
            <a:pPr lvl="1"/>
            <a:r>
              <a:rPr lang="en-US" dirty="0"/>
              <a:t>Media goes directly from Lync client to next hop </a:t>
            </a:r>
            <a:r>
              <a:rPr lang="en-GB" dirty="0"/>
              <a:t>(gateway, </a:t>
            </a:r>
            <a:r>
              <a:rPr lang="en-GB" dirty="0" smtClean="0"/>
              <a:t>IP-PABX)</a:t>
            </a:r>
            <a:endParaRPr lang="en-GB" dirty="0"/>
          </a:p>
          <a:p>
            <a:pPr lvl="2"/>
            <a:r>
              <a:rPr lang="en-GB" dirty="0"/>
              <a:t>Quality optimization (latency reduction, codec selection, media resiliency)</a:t>
            </a:r>
          </a:p>
          <a:p>
            <a:r>
              <a:rPr lang="en-GB" dirty="0"/>
              <a:t>Based on location of Lync client</a:t>
            </a:r>
          </a:p>
          <a:p>
            <a:pPr lvl="1"/>
            <a:r>
              <a:rPr lang="en-GB" dirty="0"/>
              <a:t>Bypass only occurs if client is “local” to next hop</a:t>
            </a:r>
          </a:p>
          <a:p>
            <a:pPr lvl="2"/>
            <a:r>
              <a:rPr lang="en-GB" dirty="0"/>
              <a:t>G.711 direct – optimized for LAN-like conditions; SRTP supported</a:t>
            </a:r>
          </a:p>
          <a:p>
            <a:pPr lvl="1"/>
            <a:r>
              <a:rPr lang="en-GB" dirty="0"/>
              <a:t>When client is not “local”, media goes through Mediation</a:t>
            </a:r>
          </a:p>
          <a:p>
            <a:pPr lvl="2"/>
            <a:r>
              <a:rPr lang="en-GB" dirty="0"/>
              <a:t>Codec optimized for WAN using per session CAC; RTANB over internet</a:t>
            </a:r>
          </a:p>
          <a:p>
            <a:pPr lvl="2"/>
            <a:r>
              <a:rPr lang="en-GB" dirty="0"/>
              <a:t>Mediation provides audio healing</a:t>
            </a:r>
          </a:p>
          <a:p>
            <a:r>
              <a:rPr lang="en-GB" dirty="0"/>
              <a:t>Enables “lightweight” Mediation (collocation with FE, SBA)</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30034941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endParaRPr lang="en-US" dirty="0">
              <a:solidFill>
                <a:schemeClr val="accent2"/>
              </a:solidFill>
            </a:endParaRPr>
          </a:p>
        </p:txBody>
      </p:sp>
      <p:sp>
        <p:nvSpPr>
          <p:cNvPr id="3" name="Text Placeholder 2"/>
          <p:cNvSpPr>
            <a:spLocks noGrp="1"/>
          </p:cNvSpPr>
          <p:nvPr>
            <p:ph idx="1"/>
          </p:nvPr>
        </p:nvSpPr>
        <p:spPr>
          <a:xfrm>
            <a:off x="457200" y="1700808"/>
            <a:ext cx="8229600" cy="4680520"/>
          </a:xfrm>
        </p:spPr>
        <p:txBody>
          <a:bodyPr>
            <a:normAutofit fontScale="92500"/>
          </a:bodyPr>
          <a:lstStyle/>
          <a:p>
            <a:r>
              <a:rPr lang="en-GB" dirty="0"/>
              <a:t>Brief summary of key principles: </a:t>
            </a:r>
            <a:r>
              <a:rPr lang="en-GB" dirty="0" err="1"/>
              <a:t>interop</a:t>
            </a:r>
            <a:r>
              <a:rPr lang="en-GB" dirty="0"/>
              <a:t> by design</a:t>
            </a:r>
          </a:p>
          <a:p>
            <a:r>
              <a:rPr lang="en-GB" dirty="0"/>
              <a:t>Lync 2010 interoperability in practice</a:t>
            </a:r>
          </a:p>
          <a:p>
            <a:pPr lvl="1"/>
            <a:r>
              <a:rPr lang="en-GB" dirty="0"/>
              <a:t>Video room systems interoperability</a:t>
            </a:r>
          </a:p>
          <a:p>
            <a:pPr lvl="1"/>
            <a:r>
              <a:rPr lang="en-GB" dirty="0" smtClean="0"/>
              <a:t>IP-PABX </a:t>
            </a:r>
            <a:r>
              <a:rPr lang="en-GB" dirty="0"/>
              <a:t>interoperability</a:t>
            </a:r>
          </a:p>
          <a:p>
            <a:pPr lvl="2"/>
            <a:r>
              <a:rPr lang="en-GB" dirty="0"/>
              <a:t>Media bypass support in Lync 2010</a:t>
            </a:r>
          </a:p>
          <a:p>
            <a:pPr lvl="3"/>
            <a:r>
              <a:rPr lang="en-GB" dirty="0"/>
              <a:t>What is it and how does it work</a:t>
            </a:r>
          </a:p>
          <a:p>
            <a:pPr lvl="2"/>
            <a:r>
              <a:rPr lang="en-GB" dirty="0"/>
              <a:t>Example: Interoperability with Cisco </a:t>
            </a:r>
            <a:r>
              <a:rPr lang="en-GB" dirty="0" smtClean="0"/>
              <a:t>Unified Communications </a:t>
            </a:r>
            <a:r>
              <a:rPr lang="en-GB" dirty="0"/>
              <a:t>Manager (</a:t>
            </a:r>
            <a:r>
              <a:rPr lang="en-GB" dirty="0" smtClean="0"/>
              <a:t>formally </a:t>
            </a:r>
            <a:r>
              <a:rPr lang="en-GB" dirty="0" err="1" smtClean="0"/>
              <a:t>CallManager</a:t>
            </a:r>
            <a:r>
              <a:rPr lang="en-GB" dirty="0" smtClean="0"/>
              <a:t>) and/or </a:t>
            </a:r>
            <a:r>
              <a:rPr lang="en-GB" dirty="0"/>
              <a:t>Cisco ISR</a:t>
            </a:r>
          </a:p>
          <a:p>
            <a:pPr lvl="3"/>
            <a:r>
              <a:rPr lang="en-GB" dirty="0"/>
              <a:t>Single site</a:t>
            </a:r>
          </a:p>
          <a:p>
            <a:pPr lvl="3"/>
            <a:r>
              <a:rPr lang="en-GB" dirty="0"/>
              <a:t>Multiple sites, central call control</a:t>
            </a:r>
          </a:p>
          <a:p>
            <a:pPr lvl="2"/>
            <a:r>
              <a:rPr lang="en-GB" dirty="0"/>
              <a:t>Migration approaches</a:t>
            </a:r>
          </a:p>
          <a:p>
            <a:r>
              <a:rPr lang="en-GB" dirty="0"/>
              <a:t>Q&amp;A</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445267494"/>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a:t>Lync 2010: Media Bypass</a:t>
            </a:r>
            <a:br>
              <a:rPr lang="en-AU" dirty="0"/>
            </a:br>
            <a:r>
              <a:rPr lang="en-AU" dirty="0">
                <a:solidFill>
                  <a:srgbClr val="F15C44"/>
                </a:solidFill>
              </a:rPr>
              <a:t>How it works – two approaches</a:t>
            </a:r>
          </a:p>
        </p:txBody>
      </p:sp>
      <p:sp>
        <p:nvSpPr>
          <p:cNvPr id="3" name="Text Placeholder 2"/>
          <p:cNvSpPr>
            <a:spLocks noGrp="1"/>
          </p:cNvSpPr>
          <p:nvPr>
            <p:ph idx="1"/>
          </p:nvPr>
        </p:nvSpPr>
        <p:spPr>
          <a:xfrm>
            <a:off x="457200" y="1700808"/>
            <a:ext cx="8229600" cy="4680520"/>
          </a:xfrm>
        </p:spPr>
        <p:txBody>
          <a:bodyPr>
            <a:normAutofit fontScale="85000" lnSpcReduction="10000"/>
          </a:bodyPr>
          <a:lstStyle/>
          <a:p>
            <a:r>
              <a:rPr lang="en-GB" dirty="0"/>
              <a:t>“Always Bypass” in “Global Settings”</a:t>
            </a:r>
          </a:p>
          <a:p>
            <a:pPr lvl="1"/>
            <a:r>
              <a:rPr lang="en-GB" dirty="0"/>
              <a:t>Treats deployment as a single site, requires good connectivity</a:t>
            </a:r>
          </a:p>
          <a:p>
            <a:pPr lvl="1"/>
            <a:r>
              <a:rPr lang="en-GB" dirty="0"/>
              <a:t>Mutually exclusive with Call Admission Control</a:t>
            </a:r>
          </a:p>
          <a:p>
            <a:pPr lvl="1"/>
            <a:r>
              <a:rPr lang="en-GB" dirty="0"/>
              <a:t>Will always bypass to trunks enabled for bypass</a:t>
            </a:r>
          </a:p>
          <a:p>
            <a:r>
              <a:rPr lang="en-GB" dirty="0"/>
              <a:t>“Use Sites and Region Configuration”</a:t>
            </a:r>
          </a:p>
          <a:p>
            <a:pPr lvl="1"/>
            <a:r>
              <a:rPr lang="en-GB" dirty="0"/>
              <a:t>Leverages topology information in Lync from CAC</a:t>
            </a:r>
          </a:p>
          <a:p>
            <a:pPr lvl="2"/>
            <a:r>
              <a:rPr lang="en-GB" dirty="0"/>
              <a:t>Uses Region/Sites definition, requires a “Bandwidth Policy Profile”</a:t>
            </a:r>
          </a:p>
          <a:p>
            <a:pPr lvl="2"/>
            <a:r>
              <a:rPr lang="en-GB" dirty="0"/>
              <a:t>Associates unique Bypass ID with each Region/Site</a:t>
            </a:r>
          </a:p>
          <a:p>
            <a:pPr lvl="1"/>
            <a:r>
              <a:rPr lang="en-GB" dirty="0"/>
              <a:t>Uses dynamic (real time) client location</a:t>
            </a:r>
          </a:p>
          <a:p>
            <a:pPr lvl="2"/>
            <a:r>
              <a:rPr lang="en-GB" dirty="0"/>
              <a:t>Client IP address </a:t>
            </a:r>
            <a:r>
              <a:rPr lang="en-GB" dirty="0">
                <a:sym typeface="Wingdings" pitchFamily="2" charset="2"/>
              </a:rPr>
              <a:t> Bypass ID associated with client’s location</a:t>
            </a:r>
          </a:p>
          <a:p>
            <a:pPr lvl="2"/>
            <a:r>
              <a:rPr lang="en-GB" dirty="0">
                <a:sym typeface="Wingdings" pitchFamily="2" charset="2"/>
              </a:rPr>
              <a:t>Gateway address (for media)  Bypass ID of the gateway’s location</a:t>
            </a:r>
          </a:p>
          <a:p>
            <a:pPr lvl="1"/>
            <a:r>
              <a:rPr lang="en-GB" dirty="0">
                <a:sym typeface="Wingdings" pitchFamily="2" charset="2"/>
              </a:rPr>
              <a:t>Comparison of the IDs, bypass if the two IDs match</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720736299"/>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a:t>Lync 2010: Media Bypass</a:t>
            </a:r>
            <a:br>
              <a:rPr lang="en-AU" dirty="0"/>
            </a:br>
            <a:r>
              <a:rPr lang="en-AU" dirty="0">
                <a:solidFill>
                  <a:srgbClr val="F15C44"/>
                </a:solidFill>
              </a:rPr>
              <a:t>Inbound and Outbound logics</a:t>
            </a:r>
          </a:p>
        </p:txBody>
      </p:sp>
      <p:sp>
        <p:nvSpPr>
          <p:cNvPr id="3" name="Text Placeholder 2"/>
          <p:cNvSpPr>
            <a:spLocks noGrp="1"/>
          </p:cNvSpPr>
          <p:nvPr>
            <p:ph idx="1"/>
          </p:nvPr>
        </p:nvSpPr>
        <p:spPr>
          <a:xfrm>
            <a:off x="457200" y="1700808"/>
            <a:ext cx="8229600" cy="4680520"/>
          </a:xfrm>
        </p:spPr>
        <p:txBody>
          <a:bodyPr>
            <a:normAutofit fontScale="85000" lnSpcReduction="10000"/>
          </a:bodyPr>
          <a:lstStyle/>
          <a:p>
            <a:r>
              <a:rPr lang="en-GB" dirty="0"/>
              <a:t>Inbound calls (to Lync)</a:t>
            </a:r>
          </a:p>
          <a:p>
            <a:pPr lvl="1"/>
            <a:r>
              <a:rPr lang="en-US" dirty="0"/>
              <a:t>Mediation receives invite; IP address of media gateway in SDP</a:t>
            </a:r>
          </a:p>
          <a:p>
            <a:pPr lvl="2"/>
            <a:r>
              <a:rPr lang="en-US" dirty="0"/>
              <a:t>Potentially different from centralized call management (signaling) IP</a:t>
            </a:r>
          </a:p>
          <a:p>
            <a:pPr lvl="1"/>
            <a:r>
              <a:rPr lang="en-US" dirty="0"/>
              <a:t>Mediation computes gateway Bypass ID, puts it in SDP, forks invite to clients</a:t>
            </a:r>
          </a:p>
          <a:p>
            <a:pPr lvl="1"/>
            <a:r>
              <a:rPr lang="en-GB" dirty="0"/>
              <a:t>Client makes bypass decision</a:t>
            </a:r>
            <a:endParaRPr lang="en-US" dirty="0"/>
          </a:p>
          <a:p>
            <a:r>
              <a:rPr lang="en-GB" dirty="0"/>
              <a:t>Outbound calls (from Lync)</a:t>
            </a:r>
          </a:p>
          <a:p>
            <a:pPr lvl="1"/>
            <a:r>
              <a:rPr lang="en-US" dirty="0"/>
              <a:t>Client puts its Bypass ID (from </a:t>
            </a:r>
            <a:r>
              <a:rPr lang="en-US" dirty="0" err="1"/>
              <a:t>inband</a:t>
            </a:r>
            <a:r>
              <a:rPr lang="en-US" dirty="0"/>
              <a:t>) in SDP, sends to Mediation</a:t>
            </a:r>
          </a:p>
          <a:p>
            <a:pPr lvl="1"/>
            <a:r>
              <a:rPr lang="en-US" dirty="0"/>
              <a:t>Mediation finds gateway, determines gateway Bypass ID</a:t>
            </a:r>
          </a:p>
          <a:p>
            <a:pPr lvl="2"/>
            <a:r>
              <a:rPr lang="en-US" dirty="0"/>
              <a:t>Uses representative (“alternate”) media IP if configured, or uses IP associated with GW FQDN if not (signaling IP used for media – single site)</a:t>
            </a:r>
          </a:p>
          <a:p>
            <a:pPr lvl="1"/>
            <a:r>
              <a:rPr lang="en-US" dirty="0"/>
              <a:t>Mediation Server compares, call is bypassed if matches</a:t>
            </a:r>
          </a:p>
          <a:p>
            <a:pPr marL="457200" lvl="1" indent="0">
              <a:buNone/>
            </a:pPr>
            <a:endParaRPr lang="en-GB"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211210253"/>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a:t>Testing and Qualification for Lync </a:t>
            </a:r>
            <a:r>
              <a:rPr lang="en-AU" dirty="0" err="1"/>
              <a:t>Interop</a:t>
            </a:r>
            <a:r>
              <a:rPr lang="en-AU" dirty="0"/>
              <a:t/>
            </a:r>
            <a:br>
              <a:rPr lang="en-AU" dirty="0"/>
            </a:br>
            <a:r>
              <a:rPr lang="en-AU" dirty="0">
                <a:solidFill>
                  <a:srgbClr val="F15C44"/>
                </a:solidFill>
              </a:rPr>
              <a:t>Open Interoperability </a:t>
            </a:r>
            <a:r>
              <a:rPr lang="en-AU" dirty="0" smtClean="0">
                <a:solidFill>
                  <a:srgbClr val="F15C44"/>
                </a:solidFill>
              </a:rPr>
              <a:t>Program</a:t>
            </a:r>
            <a:endParaRPr lang="en-AU" dirty="0">
              <a:solidFill>
                <a:srgbClr val="F15C44"/>
              </a:solidFill>
            </a:endParaRPr>
          </a:p>
        </p:txBody>
      </p:sp>
      <p:sp>
        <p:nvSpPr>
          <p:cNvPr id="3" name="Text Placeholder 2"/>
          <p:cNvSpPr>
            <a:spLocks noGrp="1"/>
          </p:cNvSpPr>
          <p:nvPr>
            <p:ph idx="1"/>
          </p:nvPr>
        </p:nvSpPr>
        <p:spPr>
          <a:xfrm>
            <a:off x="457200" y="1700808"/>
            <a:ext cx="8229600" cy="4680520"/>
          </a:xfrm>
        </p:spPr>
        <p:txBody>
          <a:bodyPr>
            <a:normAutofit fontScale="92500" lnSpcReduction="20000"/>
          </a:bodyPr>
          <a:lstStyle/>
          <a:p>
            <a:r>
              <a:rPr lang="en-US" dirty="0"/>
              <a:t>Survivable Branch Appliances qualified, all support bypass</a:t>
            </a:r>
          </a:p>
          <a:p>
            <a:pPr lvl="1"/>
            <a:r>
              <a:rPr lang="en-GB" dirty="0"/>
              <a:t>5 partners – </a:t>
            </a:r>
            <a:r>
              <a:rPr lang="en-GB" dirty="0" err="1"/>
              <a:t>Audiocodes</a:t>
            </a:r>
            <a:r>
              <a:rPr lang="en-GB" dirty="0"/>
              <a:t>, Dialogic, Ferrari, HP, NET</a:t>
            </a:r>
          </a:p>
          <a:p>
            <a:r>
              <a:rPr lang="en-GB" dirty="0"/>
              <a:t>Gateways (not all support bypass – see </a:t>
            </a:r>
            <a:r>
              <a:rPr lang="en-GB" dirty="0">
                <a:hlinkClick r:id="rId3"/>
              </a:rPr>
              <a:t>OIP page</a:t>
            </a:r>
            <a:r>
              <a:rPr lang="en-GB" dirty="0"/>
              <a:t>)</a:t>
            </a:r>
          </a:p>
          <a:p>
            <a:pPr lvl="1"/>
            <a:r>
              <a:rPr lang="en-US" dirty="0"/>
              <a:t>Cisco ISR series 28xx, 29xx, 38xx, and 39xx</a:t>
            </a:r>
          </a:p>
          <a:p>
            <a:pPr lvl="1"/>
            <a:r>
              <a:rPr lang="en-US" dirty="0"/>
              <a:t>Avaya 23xx and 41xx</a:t>
            </a:r>
          </a:p>
          <a:p>
            <a:pPr lvl="1"/>
            <a:r>
              <a:rPr lang="en-US" dirty="0"/>
              <a:t>Gateways from Media5, </a:t>
            </a:r>
            <a:r>
              <a:rPr lang="en-US" dirty="0" err="1"/>
              <a:t>Nuera</a:t>
            </a:r>
            <a:r>
              <a:rPr lang="en-US" dirty="0"/>
              <a:t>, and </a:t>
            </a:r>
            <a:r>
              <a:rPr lang="en-US" dirty="0" err="1"/>
              <a:t>Quintum</a:t>
            </a:r>
            <a:endParaRPr lang="en-US" dirty="0"/>
          </a:p>
          <a:p>
            <a:r>
              <a:rPr lang="en-US" dirty="0" smtClean="0"/>
              <a:t>IP-PABX</a:t>
            </a:r>
            <a:r>
              <a:rPr lang="en-GB" dirty="0" smtClean="0"/>
              <a:t> </a:t>
            </a:r>
            <a:r>
              <a:rPr lang="en-GB" dirty="0"/>
              <a:t>(not all support bypass – see </a:t>
            </a:r>
            <a:r>
              <a:rPr lang="en-GB" dirty="0">
                <a:hlinkClick r:id="rId3"/>
              </a:rPr>
              <a:t>OIP page</a:t>
            </a:r>
            <a:r>
              <a:rPr lang="en-GB" dirty="0"/>
              <a:t>)</a:t>
            </a:r>
            <a:endParaRPr lang="en-US" dirty="0"/>
          </a:p>
          <a:p>
            <a:pPr lvl="1"/>
            <a:r>
              <a:rPr lang="en-US" dirty="0"/>
              <a:t>Cisco 4.x, Cisco 6.1, Cisco 7.1 and Cisco 8.x </a:t>
            </a:r>
          </a:p>
          <a:p>
            <a:pPr lvl="1"/>
            <a:r>
              <a:rPr lang="en-US" dirty="0"/>
              <a:t>Avaya CM/Aura 4.x, Avaya CM/Aura 5.x</a:t>
            </a:r>
          </a:p>
          <a:p>
            <a:pPr lvl="1"/>
            <a:r>
              <a:rPr lang="en-US" dirty="0"/>
              <a:t>Avaya CS1k 5.x, Avaya CS1k 6.x </a:t>
            </a:r>
          </a:p>
          <a:p>
            <a:pPr lvl="1"/>
            <a:r>
              <a:rPr lang="en-US" dirty="0"/>
              <a:t>Alcatel Lucent 9.x, Siemens 3.1Rx</a:t>
            </a:r>
          </a:p>
          <a:p>
            <a:pPr lvl="1"/>
            <a:r>
              <a:rPr lang="en-US" dirty="0" err="1"/>
              <a:t>Mitel</a:t>
            </a:r>
            <a:r>
              <a:rPr lang="en-US" dirty="0"/>
              <a:t>, </a:t>
            </a:r>
            <a:r>
              <a:rPr lang="en-US" dirty="0" err="1"/>
              <a:t>Genband</a:t>
            </a:r>
            <a:r>
              <a:rPr lang="en-US" dirty="0"/>
              <a:t>, </a:t>
            </a:r>
            <a:r>
              <a:rPr lang="en-US" dirty="0" err="1"/>
              <a:t>Aastra</a:t>
            </a:r>
            <a:r>
              <a:rPr lang="en-US" dirty="0"/>
              <a:t>, and Huawei</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545637504"/>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Provisioning media bypass with CUCM 4.1.3 SR8</a:t>
            </a:r>
            <a:br>
              <a:rPr lang="en-US" dirty="0" smtClean="0"/>
            </a:br>
            <a:r>
              <a:rPr lang="en-US" dirty="0" smtClean="0"/>
              <a:t>configuration</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3617400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34"/>
          <p:cNvSpPr/>
          <p:nvPr/>
        </p:nvSpPr>
        <p:spPr>
          <a:xfrm rot="10447809">
            <a:off x="3921390" y="3248175"/>
            <a:ext cx="2893318" cy="513348"/>
          </a:xfrm>
          <a:custGeom>
            <a:avLst/>
            <a:gdLst>
              <a:gd name="connsiteX0" fmla="*/ 3481471 w 3481471"/>
              <a:gd name="connsiteY0" fmla="*/ 48104 h 397584"/>
              <a:gd name="connsiteX1" fmla="*/ 1828883 w 3481471"/>
              <a:gd name="connsiteY1" fmla="*/ 24291 h 397584"/>
              <a:gd name="connsiteX2" fmla="*/ 219158 w 3481471"/>
              <a:gd name="connsiteY2" fmla="*/ 348141 h 397584"/>
              <a:gd name="connsiteX3" fmla="*/ 57233 w 3481471"/>
              <a:gd name="connsiteY3" fmla="*/ 391004 h 397584"/>
            </a:gdLst>
            <a:ahLst/>
            <a:cxnLst>
              <a:cxn ang="0">
                <a:pos x="connsiteX0" y="connsiteY0"/>
              </a:cxn>
              <a:cxn ang="0">
                <a:pos x="connsiteX1" y="connsiteY1"/>
              </a:cxn>
              <a:cxn ang="0">
                <a:pos x="connsiteX2" y="connsiteY2"/>
              </a:cxn>
              <a:cxn ang="0">
                <a:pos x="connsiteX3" y="connsiteY3"/>
              </a:cxn>
            </a:cxnLst>
            <a:rect l="l" t="t" r="r" b="b"/>
            <a:pathLst>
              <a:path w="3481471" h="397584">
                <a:moveTo>
                  <a:pt x="3481471" y="48104"/>
                </a:moveTo>
                <a:cubicBezTo>
                  <a:pt x="2927036" y="11194"/>
                  <a:pt x="2372602" y="-25715"/>
                  <a:pt x="1828883" y="24291"/>
                </a:cubicBezTo>
                <a:cubicBezTo>
                  <a:pt x="1285164" y="74297"/>
                  <a:pt x="514433" y="287022"/>
                  <a:pt x="219158" y="348141"/>
                </a:cubicBezTo>
                <a:cubicBezTo>
                  <a:pt x="-76117" y="409260"/>
                  <a:pt x="-9442" y="400132"/>
                  <a:pt x="57233" y="391004"/>
                </a:cubicBezTo>
              </a:path>
            </a:pathLst>
          </a:custGeom>
          <a:ln w="19050">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r>
              <a:rPr lang="en-US" dirty="0"/>
              <a:t>Media Bypass with Cisco </a:t>
            </a:r>
            <a:r>
              <a:rPr lang="en-US" dirty="0" smtClean="0"/>
              <a:t>IP-PABX </a:t>
            </a:r>
            <a:r>
              <a:rPr lang="en-US" dirty="0"/>
              <a:t>(CUCM)</a:t>
            </a:r>
            <a:br>
              <a:rPr lang="en-US" dirty="0"/>
            </a:br>
            <a:r>
              <a:rPr lang="en-US" dirty="0">
                <a:solidFill>
                  <a:srgbClr val="F15C44"/>
                </a:solidFill>
              </a:rPr>
              <a:t>Single site</a:t>
            </a:r>
          </a:p>
        </p:txBody>
      </p:sp>
      <p:sp>
        <p:nvSpPr>
          <p:cNvPr id="48" name="Rounded Rectangle 47"/>
          <p:cNvSpPr/>
          <p:nvPr/>
        </p:nvSpPr>
        <p:spPr bwMode="auto">
          <a:xfrm>
            <a:off x="4685984" y="1712315"/>
            <a:ext cx="1208411" cy="138925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grpSp>
        <p:nvGrpSpPr>
          <p:cNvPr id="5" name="Group 61"/>
          <p:cNvGrpSpPr/>
          <p:nvPr/>
        </p:nvGrpSpPr>
        <p:grpSpPr>
          <a:xfrm>
            <a:off x="1403648" y="3371863"/>
            <a:ext cx="879595" cy="1045066"/>
            <a:chOff x="-1813770" y="4514776"/>
            <a:chExt cx="1061101" cy="1045066"/>
          </a:xfrm>
        </p:grpSpPr>
        <p:sp>
          <p:nvSpPr>
            <p:cNvPr id="61" name="Rounded Rectangle 60"/>
            <p:cNvSpPr/>
            <p:nvPr/>
          </p:nvSpPr>
          <p:spPr bwMode="auto">
            <a:xfrm>
              <a:off x="-1813770" y="4514776"/>
              <a:ext cx="1061101" cy="104506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grpSp>
          <p:nvGrpSpPr>
            <p:cNvPr id="6" name="Group 56"/>
            <p:cNvGrpSpPr/>
            <p:nvPr/>
          </p:nvGrpSpPr>
          <p:grpSpPr>
            <a:xfrm>
              <a:off x="-1753924" y="4575256"/>
              <a:ext cx="941409" cy="945341"/>
              <a:chOff x="510028" y="3327249"/>
              <a:chExt cx="941409" cy="945341"/>
            </a:xfrm>
          </p:grpSpPr>
          <p:pic>
            <p:nvPicPr>
              <p:cNvPr id="52"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3954" y="3327249"/>
                <a:ext cx="633557" cy="486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TextBox 54"/>
              <p:cNvSpPr txBox="1"/>
              <p:nvPr/>
            </p:nvSpPr>
            <p:spPr>
              <a:xfrm>
                <a:off x="510028" y="3780170"/>
                <a:ext cx="941409" cy="492420"/>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Cisco</a:t>
                </a:r>
              </a:p>
              <a:p>
                <a:pPr algn="ctr">
                  <a:defRPr/>
                </a:pPr>
                <a:r>
                  <a:rPr lang="en-US" sz="1200" b="1" dirty="0" smtClean="0">
                    <a:solidFill>
                      <a:schemeClr val="bg1"/>
                    </a:solidFill>
                    <a:latin typeface="Segoe" pitchFamily="34" charset="0"/>
                  </a:rPr>
                  <a:t>phone</a:t>
                </a:r>
                <a:endParaRPr lang="en-US" sz="1200" b="1" dirty="0">
                  <a:solidFill>
                    <a:schemeClr val="bg1"/>
                  </a:solidFill>
                  <a:latin typeface="Segoe" pitchFamily="34" charset="0"/>
                </a:endParaRPr>
              </a:p>
            </p:txBody>
          </p:sp>
        </p:grpSp>
      </p:grpSp>
      <p:grpSp>
        <p:nvGrpSpPr>
          <p:cNvPr id="9" name="Group 72"/>
          <p:cNvGrpSpPr/>
          <p:nvPr/>
        </p:nvGrpSpPr>
        <p:grpSpPr>
          <a:xfrm>
            <a:off x="6650574" y="2214407"/>
            <a:ext cx="996474" cy="922716"/>
            <a:chOff x="1409306" y="3941886"/>
            <a:chExt cx="1202098" cy="922716"/>
          </a:xfrm>
        </p:grpSpPr>
        <p:sp>
          <p:nvSpPr>
            <p:cNvPr id="74" name="Rounded Rectangle 73"/>
            <p:cNvSpPr/>
            <p:nvPr/>
          </p:nvSpPr>
          <p:spPr bwMode="auto">
            <a:xfrm>
              <a:off x="1479802" y="3941886"/>
              <a:ext cx="1061101" cy="887149"/>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pic>
          <p:nvPicPr>
            <p:cNvPr id="75" name="Picture 5"/>
            <p:cNvPicPr>
              <a:picLocks noChangeAspect="1" noChangeArrowheads="1"/>
            </p:cNvPicPr>
            <p:nvPr/>
          </p:nvPicPr>
          <p:blipFill>
            <a:blip r:embed="rId4" cstate="print"/>
            <a:srcRect/>
            <a:stretch>
              <a:fillRect/>
            </a:stretch>
          </p:blipFill>
          <p:spPr bwMode="auto">
            <a:xfrm>
              <a:off x="1836832" y="4054839"/>
              <a:ext cx="347043" cy="342900"/>
            </a:xfrm>
            <a:prstGeom prst="rect">
              <a:avLst/>
            </a:prstGeom>
            <a:ln>
              <a:headEnd type="none" w="med" len="med"/>
              <a:tailEnd type="none" w="med" len="med"/>
            </a:ln>
          </p:spPr>
        </p:pic>
        <p:sp>
          <p:nvSpPr>
            <p:cNvPr id="76" name="TextBox 75"/>
            <p:cNvSpPr txBox="1"/>
            <p:nvPr/>
          </p:nvSpPr>
          <p:spPr>
            <a:xfrm>
              <a:off x="1409306" y="4372182"/>
              <a:ext cx="1202098" cy="492420"/>
            </a:xfrm>
            <a:prstGeom prst="rect">
              <a:avLst/>
            </a:prstGeom>
            <a:noFill/>
            <a:effectLst/>
          </p:spPr>
          <p:txBody>
            <a:bodyPr wrap="none" lIns="121899" tIns="60949" rIns="121899" bIns="60949">
              <a:spAutoFit/>
            </a:bodyPr>
            <a:lstStyle/>
            <a:p>
              <a:pPr algn="ctr">
                <a:defRPr/>
              </a:pPr>
              <a:r>
                <a:rPr lang="en-US" sz="1200" b="1" dirty="0" err="1" smtClean="0">
                  <a:solidFill>
                    <a:schemeClr val="bg1"/>
                  </a:solidFill>
                  <a:latin typeface="Segoe" pitchFamily="34" charset="0"/>
                </a:rPr>
                <a:t>Lync</a:t>
              </a:r>
              <a:endParaRPr lang="en-US" sz="1200" b="1" dirty="0" smtClean="0">
                <a:solidFill>
                  <a:schemeClr val="bg1"/>
                </a:solidFill>
                <a:latin typeface="Segoe" pitchFamily="34" charset="0"/>
              </a:endParaRPr>
            </a:p>
            <a:p>
              <a:pPr algn="ctr">
                <a:defRPr/>
              </a:pPr>
              <a:r>
                <a:rPr lang="en-US" sz="1200" b="1" dirty="0" smtClean="0">
                  <a:solidFill>
                    <a:schemeClr val="bg1"/>
                  </a:solidFill>
                  <a:latin typeface="Segoe" pitchFamily="34" charset="0"/>
                </a:rPr>
                <a:t>Endpoint</a:t>
              </a:r>
              <a:endParaRPr lang="en-US" sz="1200" b="1" dirty="0">
                <a:solidFill>
                  <a:schemeClr val="bg1"/>
                </a:solidFill>
                <a:latin typeface="Segoe" pitchFamily="34" charset="0"/>
              </a:endParaRPr>
            </a:p>
          </p:txBody>
        </p:sp>
      </p:grpSp>
      <p:grpSp>
        <p:nvGrpSpPr>
          <p:cNvPr id="10" name="Group 76"/>
          <p:cNvGrpSpPr/>
          <p:nvPr/>
        </p:nvGrpSpPr>
        <p:grpSpPr>
          <a:xfrm>
            <a:off x="3038535" y="3606304"/>
            <a:ext cx="879596" cy="887165"/>
            <a:chOff x="10094393" y="3069966"/>
            <a:chExt cx="1061101" cy="887165"/>
          </a:xfrm>
        </p:grpSpPr>
        <p:sp>
          <p:nvSpPr>
            <p:cNvPr id="78" name="Rounded Rectangle 77"/>
            <p:cNvSpPr/>
            <p:nvPr/>
          </p:nvSpPr>
          <p:spPr bwMode="auto">
            <a:xfrm>
              <a:off x="10094393" y="3069966"/>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sp>
          <p:nvSpPr>
            <p:cNvPr id="79" name="TextBox 78"/>
            <p:cNvSpPr txBox="1"/>
            <p:nvPr/>
          </p:nvSpPr>
          <p:spPr>
            <a:xfrm>
              <a:off x="10289342" y="3070535"/>
              <a:ext cx="697271" cy="307754"/>
            </a:xfrm>
            <a:prstGeom prst="rect">
              <a:avLst/>
            </a:prstGeom>
            <a:noFill/>
            <a:effectLst/>
          </p:spPr>
          <p:txBody>
            <a:bodyPr wrap="none" lIns="121899" tIns="60949" rIns="121899" bIns="60949">
              <a:spAutoFit/>
            </a:bodyPr>
            <a:lstStyle/>
            <a:p>
              <a:pPr algn="ctr">
                <a:defRPr/>
              </a:pPr>
              <a:r>
                <a:rPr lang="en-US" sz="1200" b="1" dirty="0">
                  <a:solidFill>
                    <a:schemeClr val="bg1"/>
                  </a:solidFill>
                  <a:latin typeface="Segoe" pitchFamily="34" charset="0"/>
                </a:rPr>
                <a:t>MTP</a:t>
              </a:r>
            </a:p>
          </p:txBody>
        </p:sp>
        <p:graphicFrame>
          <p:nvGraphicFramePr>
            <p:cNvPr id="80" name="Object 2"/>
            <p:cNvGraphicFramePr>
              <a:graphicFrameLocks noChangeAspect="1"/>
            </p:cNvGraphicFramePr>
            <p:nvPr>
              <p:extLst>
                <p:ext uri="{D42A27DB-BD31-4B8C-83A1-F6EECF244321}">
                  <p14:modId xmlns:p14="http://schemas.microsoft.com/office/powerpoint/2010/main" val="3379496545"/>
                </p:ext>
              </p:extLst>
            </p:nvPr>
          </p:nvGraphicFramePr>
          <p:xfrm>
            <a:off x="10346923" y="3328588"/>
            <a:ext cx="582098" cy="625475"/>
          </p:xfrm>
          <a:graphic>
            <a:graphicData uri="http://schemas.openxmlformats.org/presentationml/2006/ole">
              <mc:AlternateContent xmlns:mc="http://schemas.openxmlformats.org/markup-compatibility/2006">
                <mc:Choice xmlns:v="urn:schemas-microsoft-com:vml" Requires="v">
                  <p:oleObj spid="_x0000_s38949" name="Visio" r:id="rId5" imgW="311004" imgH="394511" progId="Visio.Drawing.11">
                    <p:embed/>
                  </p:oleObj>
                </mc:Choice>
                <mc:Fallback>
                  <p:oleObj name="Visio" r:id="rId5" imgW="311004" imgH="394511"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46923" y="3328588"/>
                          <a:ext cx="582098" cy="625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19" name="Group 53"/>
          <p:cNvGrpSpPr/>
          <p:nvPr/>
        </p:nvGrpSpPr>
        <p:grpSpPr>
          <a:xfrm>
            <a:off x="3038535" y="2214407"/>
            <a:ext cx="879596" cy="887165"/>
            <a:chOff x="638225" y="3513548"/>
            <a:chExt cx="1061101" cy="887165"/>
          </a:xfrm>
        </p:grpSpPr>
        <p:sp>
          <p:nvSpPr>
            <p:cNvPr id="42" name="Rounded Rectangle 41"/>
            <p:cNvSpPr/>
            <p:nvPr/>
          </p:nvSpPr>
          <p:spPr bwMode="auto">
            <a:xfrm>
              <a:off x="638225" y="3513548"/>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pic>
          <p:nvPicPr>
            <p:cNvPr id="43" name="Picture 16" descr="PBX"/>
            <p:cNvPicPr>
              <a:picLocks noChangeAspect="1" noChangeArrowheads="1"/>
            </p:cNvPicPr>
            <p:nvPr/>
          </p:nvPicPr>
          <p:blipFill>
            <a:blip r:embed="rId7" cstate="print"/>
            <a:srcRect/>
            <a:stretch>
              <a:fillRect/>
            </a:stretch>
          </p:blipFill>
          <p:spPr bwMode="auto">
            <a:xfrm>
              <a:off x="778564" y="3728195"/>
              <a:ext cx="780421" cy="672502"/>
            </a:xfrm>
            <a:prstGeom prst="rect">
              <a:avLst/>
            </a:prstGeom>
            <a:ln>
              <a:headEnd type="none" w="med" len="med"/>
              <a:tailEnd type="none" w="med" len="med"/>
            </a:ln>
          </p:spPr>
        </p:pic>
        <p:sp>
          <p:nvSpPr>
            <p:cNvPr id="47" name="TextBox 46"/>
            <p:cNvSpPr txBox="1"/>
            <p:nvPr/>
          </p:nvSpPr>
          <p:spPr>
            <a:xfrm>
              <a:off x="763235" y="3513548"/>
              <a:ext cx="840371" cy="307754"/>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CUCM</a:t>
              </a:r>
              <a:endParaRPr lang="en-US" sz="1200" b="1" dirty="0">
                <a:solidFill>
                  <a:schemeClr val="bg1"/>
                </a:solidFill>
                <a:latin typeface="Segoe" pitchFamily="34" charset="0"/>
              </a:endParaRPr>
            </a:p>
          </p:txBody>
        </p:sp>
      </p:grpSp>
      <p:sp>
        <p:nvSpPr>
          <p:cNvPr id="99" name="TextBox 98"/>
          <p:cNvSpPr txBox="1"/>
          <p:nvPr/>
        </p:nvSpPr>
        <p:spPr>
          <a:xfrm>
            <a:off x="5126768" y="3525086"/>
            <a:ext cx="763949" cy="369310"/>
          </a:xfrm>
          <a:prstGeom prst="rect">
            <a:avLst/>
          </a:prstGeom>
          <a:solidFill>
            <a:schemeClr val="bg2"/>
          </a:solidFill>
          <a:ln>
            <a:noFill/>
          </a:ln>
        </p:spPr>
        <p:style>
          <a:lnRef idx="2">
            <a:schemeClr val="accent5">
              <a:shade val="50000"/>
            </a:schemeClr>
          </a:lnRef>
          <a:fillRef idx="1">
            <a:schemeClr val="accent5"/>
          </a:fillRef>
          <a:effectRef idx="0">
            <a:schemeClr val="accent5"/>
          </a:effectRef>
          <a:fontRef idx="minor">
            <a:schemeClr val="lt1"/>
          </a:fontRef>
        </p:style>
        <p:txBody>
          <a:bodyPr wrap="none" lIns="121899" tIns="60949" rIns="121899" bIns="60949">
            <a:spAutoFit/>
          </a:bodyPr>
          <a:lstStyle/>
          <a:p>
            <a:pPr algn="ctr">
              <a:defRPr/>
            </a:pPr>
            <a:r>
              <a:rPr lang="en-US" sz="1600" dirty="0" smtClean="0">
                <a:solidFill>
                  <a:schemeClr val="tx1"/>
                </a:solidFill>
                <a:latin typeface="Segoe" pitchFamily="34" charset="0"/>
              </a:rPr>
              <a:t>G.711</a:t>
            </a:r>
            <a:endParaRPr lang="en-US" sz="1600" dirty="0">
              <a:solidFill>
                <a:schemeClr val="tx1"/>
              </a:solidFill>
              <a:latin typeface="Segoe" pitchFamily="34" charset="0"/>
            </a:endParaRPr>
          </a:p>
        </p:txBody>
      </p:sp>
      <p:sp>
        <p:nvSpPr>
          <p:cNvPr id="4" name="Freeform 3"/>
          <p:cNvSpPr/>
          <p:nvPr/>
        </p:nvSpPr>
        <p:spPr>
          <a:xfrm>
            <a:off x="3918131" y="2390228"/>
            <a:ext cx="2790880" cy="362722"/>
          </a:xfrm>
          <a:custGeom>
            <a:avLst/>
            <a:gdLst>
              <a:gd name="connsiteX0" fmla="*/ 3481471 w 3481471"/>
              <a:gd name="connsiteY0" fmla="*/ 48104 h 397584"/>
              <a:gd name="connsiteX1" fmla="*/ 1828883 w 3481471"/>
              <a:gd name="connsiteY1" fmla="*/ 24291 h 397584"/>
              <a:gd name="connsiteX2" fmla="*/ 219158 w 3481471"/>
              <a:gd name="connsiteY2" fmla="*/ 348141 h 397584"/>
              <a:gd name="connsiteX3" fmla="*/ 57233 w 3481471"/>
              <a:gd name="connsiteY3" fmla="*/ 391004 h 397584"/>
            </a:gdLst>
            <a:ahLst/>
            <a:cxnLst>
              <a:cxn ang="0">
                <a:pos x="connsiteX0" y="connsiteY0"/>
              </a:cxn>
              <a:cxn ang="0">
                <a:pos x="connsiteX1" y="connsiteY1"/>
              </a:cxn>
              <a:cxn ang="0">
                <a:pos x="connsiteX2" y="connsiteY2"/>
              </a:cxn>
              <a:cxn ang="0">
                <a:pos x="connsiteX3" y="connsiteY3"/>
              </a:cxn>
            </a:cxnLst>
            <a:rect l="l" t="t" r="r" b="b"/>
            <a:pathLst>
              <a:path w="3481471" h="397584">
                <a:moveTo>
                  <a:pt x="3481471" y="48104"/>
                </a:moveTo>
                <a:cubicBezTo>
                  <a:pt x="2927036" y="11194"/>
                  <a:pt x="2372602" y="-25715"/>
                  <a:pt x="1828883" y="24291"/>
                </a:cubicBezTo>
                <a:cubicBezTo>
                  <a:pt x="1285164" y="74297"/>
                  <a:pt x="514433" y="287022"/>
                  <a:pt x="219158" y="348141"/>
                </a:cubicBezTo>
                <a:cubicBezTo>
                  <a:pt x="-76117" y="409260"/>
                  <a:pt x="-9442" y="400132"/>
                  <a:pt x="57233" y="391004"/>
                </a:cubicBezTo>
              </a:path>
            </a:pathLst>
          </a:custGeom>
          <a:ln w="1905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9" name="Picture 3"/>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901991" y="1819500"/>
            <a:ext cx="544804"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3"/>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27996" y="1862032"/>
            <a:ext cx="544804"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TextBox 32"/>
          <p:cNvSpPr txBox="1"/>
          <p:nvPr/>
        </p:nvSpPr>
        <p:spPr>
          <a:xfrm>
            <a:off x="4146120" y="2707966"/>
            <a:ext cx="2434607" cy="615531"/>
          </a:xfrm>
          <a:prstGeom prst="rect">
            <a:avLst/>
          </a:prstGeom>
          <a:noFill/>
        </p:spPr>
        <p:txBody>
          <a:bodyPr wrap="square" lIns="121899" tIns="60949" rIns="121899" bIns="60949" rtlCol="0">
            <a:spAutoFit/>
          </a:bodyPr>
          <a:lstStyle/>
          <a:p>
            <a:pPr algn="ctr" defTabSz="1218987"/>
            <a:r>
              <a:rPr lang="en-US" sz="1600" b="1" dirty="0" err="1" smtClean="0">
                <a:solidFill>
                  <a:schemeClr val="bg2"/>
                </a:solidFill>
                <a:ea typeface="ＭＳ Ｐゴシック" pitchFamily="-65" charset="-128"/>
              </a:rPr>
              <a:t>Lync</a:t>
            </a:r>
            <a:r>
              <a:rPr lang="en-US" sz="1600" b="1" dirty="0">
                <a:solidFill>
                  <a:schemeClr val="bg2"/>
                </a:solidFill>
                <a:ea typeface="ＭＳ Ｐゴシック" pitchFamily="-65" charset="-128"/>
              </a:rPr>
              <a:t/>
            </a:r>
            <a:br>
              <a:rPr lang="en-US" sz="1600" b="1" dirty="0">
                <a:solidFill>
                  <a:schemeClr val="bg2"/>
                </a:solidFill>
                <a:ea typeface="ＭＳ Ｐゴシック" pitchFamily="-65" charset="-128"/>
              </a:rPr>
            </a:br>
            <a:r>
              <a:rPr lang="en-US" sz="1600" b="1" dirty="0" smtClean="0">
                <a:solidFill>
                  <a:schemeClr val="bg2"/>
                </a:solidFill>
                <a:ea typeface="ＭＳ Ｐゴシック" pitchFamily="-65" charset="-128"/>
              </a:rPr>
              <a:t>(w/ Mediation Service)</a:t>
            </a:r>
            <a:endParaRPr lang="en-US" sz="1600" b="1" dirty="0">
              <a:solidFill>
                <a:schemeClr val="bg2"/>
              </a:solidFill>
              <a:ea typeface="ＭＳ Ｐゴシック" pitchFamily="-65" charset="-128"/>
            </a:endParaRPr>
          </a:p>
        </p:txBody>
      </p:sp>
      <p:sp>
        <p:nvSpPr>
          <p:cNvPr id="41" name="Freeform 40"/>
          <p:cNvSpPr/>
          <p:nvPr/>
        </p:nvSpPr>
        <p:spPr>
          <a:xfrm rot="21004957">
            <a:off x="1925048" y="2787363"/>
            <a:ext cx="1143431" cy="480403"/>
          </a:xfrm>
          <a:custGeom>
            <a:avLst/>
            <a:gdLst>
              <a:gd name="connsiteX0" fmla="*/ 3481471 w 3481471"/>
              <a:gd name="connsiteY0" fmla="*/ 48104 h 397584"/>
              <a:gd name="connsiteX1" fmla="*/ 1828883 w 3481471"/>
              <a:gd name="connsiteY1" fmla="*/ 24291 h 397584"/>
              <a:gd name="connsiteX2" fmla="*/ 219158 w 3481471"/>
              <a:gd name="connsiteY2" fmla="*/ 348141 h 397584"/>
              <a:gd name="connsiteX3" fmla="*/ 57233 w 3481471"/>
              <a:gd name="connsiteY3" fmla="*/ 391004 h 397584"/>
            </a:gdLst>
            <a:ahLst/>
            <a:cxnLst>
              <a:cxn ang="0">
                <a:pos x="connsiteX0" y="connsiteY0"/>
              </a:cxn>
              <a:cxn ang="0">
                <a:pos x="connsiteX1" y="connsiteY1"/>
              </a:cxn>
              <a:cxn ang="0">
                <a:pos x="connsiteX2" y="connsiteY2"/>
              </a:cxn>
              <a:cxn ang="0">
                <a:pos x="connsiteX3" y="connsiteY3"/>
              </a:cxn>
            </a:cxnLst>
            <a:rect l="l" t="t" r="r" b="b"/>
            <a:pathLst>
              <a:path w="3481471" h="397584">
                <a:moveTo>
                  <a:pt x="3481471" y="48104"/>
                </a:moveTo>
                <a:cubicBezTo>
                  <a:pt x="2927036" y="11194"/>
                  <a:pt x="2372602" y="-25715"/>
                  <a:pt x="1828883" y="24291"/>
                </a:cubicBezTo>
                <a:cubicBezTo>
                  <a:pt x="1285164" y="74297"/>
                  <a:pt x="514433" y="287022"/>
                  <a:pt x="219158" y="348141"/>
                </a:cubicBezTo>
                <a:cubicBezTo>
                  <a:pt x="-76117" y="409260"/>
                  <a:pt x="-9442" y="400132"/>
                  <a:pt x="57233" y="391004"/>
                </a:cubicBezTo>
              </a:path>
            </a:pathLst>
          </a:custGeom>
          <a:ln w="1905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Freeform 43"/>
          <p:cNvSpPr/>
          <p:nvPr/>
        </p:nvSpPr>
        <p:spPr>
          <a:xfrm rot="10447809">
            <a:off x="2274608" y="3963055"/>
            <a:ext cx="775577" cy="129098"/>
          </a:xfrm>
          <a:custGeom>
            <a:avLst/>
            <a:gdLst>
              <a:gd name="connsiteX0" fmla="*/ 3481471 w 3481471"/>
              <a:gd name="connsiteY0" fmla="*/ 48104 h 397584"/>
              <a:gd name="connsiteX1" fmla="*/ 1828883 w 3481471"/>
              <a:gd name="connsiteY1" fmla="*/ 24291 h 397584"/>
              <a:gd name="connsiteX2" fmla="*/ 219158 w 3481471"/>
              <a:gd name="connsiteY2" fmla="*/ 348141 h 397584"/>
              <a:gd name="connsiteX3" fmla="*/ 57233 w 3481471"/>
              <a:gd name="connsiteY3" fmla="*/ 391004 h 397584"/>
            </a:gdLst>
            <a:ahLst/>
            <a:cxnLst>
              <a:cxn ang="0">
                <a:pos x="connsiteX0" y="connsiteY0"/>
              </a:cxn>
              <a:cxn ang="0">
                <a:pos x="connsiteX1" y="connsiteY1"/>
              </a:cxn>
              <a:cxn ang="0">
                <a:pos x="connsiteX2" y="connsiteY2"/>
              </a:cxn>
              <a:cxn ang="0">
                <a:pos x="connsiteX3" y="connsiteY3"/>
              </a:cxn>
            </a:cxnLst>
            <a:rect l="l" t="t" r="r" b="b"/>
            <a:pathLst>
              <a:path w="3481471" h="397584">
                <a:moveTo>
                  <a:pt x="3481471" y="48104"/>
                </a:moveTo>
                <a:cubicBezTo>
                  <a:pt x="2927036" y="11194"/>
                  <a:pt x="2372602" y="-25715"/>
                  <a:pt x="1828883" y="24291"/>
                </a:cubicBezTo>
                <a:cubicBezTo>
                  <a:pt x="1285164" y="74297"/>
                  <a:pt x="514433" y="287022"/>
                  <a:pt x="219158" y="348141"/>
                </a:cubicBezTo>
                <a:cubicBezTo>
                  <a:pt x="-76117" y="409260"/>
                  <a:pt x="-9442" y="400132"/>
                  <a:pt x="57233" y="391004"/>
                </a:cubicBezTo>
              </a:path>
            </a:pathLst>
          </a:custGeom>
          <a:ln w="19050">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42417444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10"/>
                                        </p:tgtEl>
                                        <p:attrNameLst>
                                          <p:attrName>style.opacity</p:attrName>
                                        </p:attrNameLst>
                                      </p:cBhvr>
                                      <p:to>
                                        <p:strVal val="0.5"/>
                                      </p:to>
                                    </p:set>
                                    <p:animEffect filter="image" prLst="opacity: 0.5">
                                      <p:cBhvr rctx="IE">
                                        <p:cTn id="7" dur="indefinite"/>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a:t>Step 1: setting up Lync for media bypass </a:t>
            </a:r>
            <a:r>
              <a:rPr lang="en-AU" dirty="0" err="1"/>
              <a:t>interop</a:t>
            </a:r>
            <a:endParaRPr lang="en-AU" dirty="0">
              <a:solidFill>
                <a:srgbClr val="F15C44"/>
              </a:solidFill>
            </a:endParaRPr>
          </a:p>
        </p:txBody>
      </p:sp>
      <p:sp>
        <p:nvSpPr>
          <p:cNvPr id="3" name="Text Placeholder 2"/>
          <p:cNvSpPr>
            <a:spLocks noGrp="1"/>
          </p:cNvSpPr>
          <p:nvPr>
            <p:ph idx="1"/>
          </p:nvPr>
        </p:nvSpPr>
        <p:spPr>
          <a:xfrm>
            <a:off x="457200" y="1700808"/>
            <a:ext cx="8229600" cy="4680520"/>
          </a:xfrm>
        </p:spPr>
        <p:txBody>
          <a:bodyPr>
            <a:normAutofit/>
          </a:bodyPr>
          <a:lstStyle/>
          <a:p>
            <a:r>
              <a:rPr lang="en-GB" dirty="0"/>
              <a:t>Review topology in topology builder</a:t>
            </a:r>
          </a:p>
          <a:p>
            <a:r>
              <a:rPr lang="en-GB" dirty="0"/>
              <a:t>Run </a:t>
            </a:r>
            <a:r>
              <a:rPr lang="en-GB" dirty="0" err="1"/>
              <a:t>Powershell</a:t>
            </a:r>
            <a:r>
              <a:rPr lang="en-GB" dirty="0"/>
              <a:t> script to:</a:t>
            </a:r>
          </a:p>
          <a:p>
            <a:pPr lvl="1"/>
            <a:r>
              <a:rPr lang="en-GB" dirty="0"/>
              <a:t>Create trunk and build route</a:t>
            </a:r>
          </a:p>
          <a:p>
            <a:pPr lvl="1"/>
            <a:r>
              <a:rPr lang="en-GB" dirty="0"/>
              <a:t>Create number normalization</a:t>
            </a:r>
          </a:p>
          <a:p>
            <a:pPr lvl="1"/>
            <a:r>
              <a:rPr lang="en-GB" dirty="0"/>
              <a:t>Assign policies</a:t>
            </a:r>
          </a:p>
          <a:p>
            <a:r>
              <a:rPr lang="en-GB" dirty="0"/>
              <a:t>Verify script results in Lync Control Panel</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543884308"/>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a:t>Step 2: setting up CUCM for media bypass </a:t>
            </a:r>
            <a:r>
              <a:rPr lang="en-AU" dirty="0" err="1"/>
              <a:t>interop</a:t>
            </a:r>
            <a:endParaRPr lang="en-AU" dirty="0">
              <a:solidFill>
                <a:srgbClr val="F15C44"/>
              </a:solidFill>
            </a:endParaRPr>
          </a:p>
        </p:txBody>
      </p:sp>
      <p:sp>
        <p:nvSpPr>
          <p:cNvPr id="3" name="Text Placeholder 2"/>
          <p:cNvSpPr>
            <a:spLocks noGrp="1"/>
          </p:cNvSpPr>
          <p:nvPr>
            <p:ph idx="1"/>
          </p:nvPr>
        </p:nvSpPr>
        <p:spPr>
          <a:xfrm>
            <a:off x="457200" y="1700808"/>
            <a:ext cx="8229600" cy="4680520"/>
          </a:xfrm>
        </p:spPr>
        <p:txBody>
          <a:bodyPr>
            <a:normAutofit/>
          </a:bodyPr>
          <a:lstStyle/>
          <a:p>
            <a:r>
              <a:rPr lang="en-GB" dirty="0" smtClean="0"/>
              <a:t>Configure MTP recourses</a:t>
            </a:r>
          </a:p>
          <a:p>
            <a:r>
              <a:rPr lang="en-GB" dirty="0" smtClean="0"/>
              <a:t>Create </a:t>
            </a:r>
            <a:r>
              <a:rPr lang="en-GB" dirty="0"/>
              <a:t>trunk</a:t>
            </a:r>
          </a:p>
          <a:p>
            <a:r>
              <a:rPr lang="en-GB" dirty="0"/>
              <a:t>Create route pattern and associate to </a:t>
            </a:r>
            <a:r>
              <a:rPr lang="en-GB" dirty="0" smtClean="0"/>
              <a:t>trunk</a:t>
            </a:r>
          </a:p>
          <a:p>
            <a:r>
              <a:rPr lang="en-GB" dirty="0" smtClean="0"/>
              <a:t>Set partition and CSS (optional)</a:t>
            </a:r>
          </a:p>
          <a:p>
            <a:r>
              <a:rPr lang="en-GB" dirty="0" smtClean="0"/>
              <a:t>Create translation rules (optional)</a:t>
            </a:r>
            <a:endParaRPr lang="en-GB"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329538091"/>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CUCM Configuration – SIP Trunk</a:t>
            </a:r>
            <a:endParaRPr lang="en-GB"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6228" y="1289312"/>
            <a:ext cx="3595956" cy="4515952"/>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0678" y="1289628"/>
            <a:ext cx="3963770" cy="4515636"/>
          </a:xfrm>
          <a:prstGeom prst="rect">
            <a:avLst/>
          </a:prstGeom>
        </p:spPr>
      </p:pic>
    </p:spTree>
    <p:extLst>
      <p:ext uri="{BB962C8B-B14F-4D97-AF65-F5344CB8AC3E}">
        <p14:creationId xmlns:p14="http://schemas.microsoft.com/office/powerpoint/2010/main" val="11275053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CUCM Configuration – Route Pattern</a:t>
            </a: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1126676"/>
            <a:ext cx="4046711" cy="4894612"/>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5004" y="1342768"/>
            <a:ext cx="4065468" cy="3886432"/>
          </a:xfrm>
          <a:prstGeom prst="rect">
            <a:avLst/>
          </a:prstGeom>
        </p:spPr>
      </p:pic>
    </p:spTree>
    <p:extLst>
      <p:ext uri="{BB962C8B-B14F-4D97-AF65-F5344CB8AC3E}">
        <p14:creationId xmlns:p14="http://schemas.microsoft.com/office/powerpoint/2010/main" val="14577574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a:t>Media Bypass </a:t>
            </a:r>
            <a:r>
              <a:rPr lang="en-AU" dirty="0" smtClean="0"/>
              <a:t>– Signaling</a:t>
            </a:r>
            <a:r>
              <a:rPr lang="en-AU" dirty="0"/>
              <a:t/>
            </a:r>
            <a:br>
              <a:rPr lang="en-AU" dirty="0"/>
            </a:br>
            <a:r>
              <a:rPr lang="en-AU" dirty="0">
                <a:solidFill>
                  <a:srgbClr val="F15C44"/>
                </a:solidFill>
              </a:rPr>
              <a:t>Multiple Sites, Centralized - </a:t>
            </a:r>
            <a:r>
              <a:rPr lang="en-AU" dirty="0" smtClean="0">
                <a:solidFill>
                  <a:srgbClr val="F15C44"/>
                </a:solidFill>
              </a:rPr>
              <a:t>What’s </a:t>
            </a:r>
            <a:r>
              <a:rPr lang="en-AU" dirty="0">
                <a:solidFill>
                  <a:srgbClr val="F15C44"/>
                </a:solidFill>
              </a:rPr>
              <a:t>different</a:t>
            </a:r>
          </a:p>
        </p:txBody>
      </p:sp>
      <p:sp>
        <p:nvSpPr>
          <p:cNvPr id="3" name="Text Placeholder 2"/>
          <p:cNvSpPr>
            <a:spLocks noGrp="1"/>
          </p:cNvSpPr>
          <p:nvPr>
            <p:ph idx="1"/>
          </p:nvPr>
        </p:nvSpPr>
        <p:spPr>
          <a:xfrm>
            <a:off x="457200" y="1700808"/>
            <a:ext cx="8229600" cy="4680520"/>
          </a:xfrm>
        </p:spPr>
        <p:txBody>
          <a:bodyPr>
            <a:normAutofit fontScale="85000" lnSpcReduction="10000"/>
          </a:bodyPr>
          <a:lstStyle/>
          <a:p>
            <a:r>
              <a:rPr lang="en-GB" dirty="0"/>
              <a:t>Centralized </a:t>
            </a:r>
            <a:r>
              <a:rPr lang="en-GB" dirty="0" smtClean="0"/>
              <a:t>IP-PABX </a:t>
            </a:r>
            <a:r>
              <a:rPr lang="en-GB" dirty="0"/>
              <a:t>with multiple sites</a:t>
            </a:r>
          </a:p>
          <a:p>
            <a:pPr lvl="1"/>
            <a:r>
              <a:rPr lang="en-US" dirty="0" smtClean="0"/>
              <a:t>IP-PABX </a:t>
            </a:r>
            <a:r>
              <a:rPr lang="en-US" dirty="0"/>
              <a:t>centralized in HQ for signaling and call control</a:t>
            </a:r>
          </a:p>
          <a:p>
            <a:pPr lvl="2"/>
            <a:r>
              <a:rPr lang="en-US" dirty="0"/>
              <a:t>Mediation talks to centralized instance</a:t>
            </a:r>
          </a:p>
          <a:p>
            <a:pPr lvl="1"/>
            <a:r>
              <a:rPr lang="en-US" dirty="0"/>
              <a:t>Local media gateways in branch sites (ex: Cisco ISR with MTP)</a:t>
            </a:r>
          </a:p>
          <a:p>
            <a:pPr lvl="2"/>
            <a:r>
              <a:rPr lang="en-US" dirty="0"/>
              <a:t>Want to bypass media to local gateway when Lync is in the branch site</a:t>
            </a:r>
          </a:p>
          <a:p>
            <a:r>
              <a:rPr lang="en-GB" dirty="0"/>
              <a:t>Lync supports media bypass in multiple sites</a:t>
            </a:r>
          </a:p>
          <a:p>
            <a:pPr lvl="1"/>
            <a:r>
              <a:rPr lang="en-US" dirty="0"/>
              <a:t>Define regions and sites in network topology (same as CAC)</a:t>
            </a:r>
          </a:p>
          <a:p>
            <a:pPr lvl="1"/>
            <a:r>
              <a:rPr lang="en-US" dirty="0"/>
              <a:t>Define (virtual) media gateways in topology builder</a:t>
            </a:r>
          </a:p>
          <a:p>
            <a:pPr lvl="2"/>
            <a:r>
              <a:rPr lang="en-US" dirty="0"/>
              <a:t>Associate representative media IP in site to each media gateway</a:t>
            </a:r>
          </a:p>
          <a:p>
            <a:pPr lvl="2"/>
            <a:r>
              <a:rPr lang="en-US" dirty="0"/>
              <a:t>Depending on specific </a:t>
            </a:r>
            <a:r>
              <a:rPr lang="en-US" dirty="0" smtClean="0"/>
              <a:t>IP-PABX </a:t>
            </a:r>
            <a:r>
              <a:rPr lang="en-US" dirty="0"/>
              <a:t>requirements, different listening ports</a:t>
            </a:r>
          </a:p>
          <a:p>
            <a:pPr lvl="1"/>
            <a:r>
              <a:rPr lang="en-US" dirty="0"/>
              <a:t>Establish appropriate routing on both systems</a:t>
            </a:r>
          </a:p>
          <a:p>
            <a:pPr lvl="2"/>
            <a:r>
              <a:rPr lang="en-US" dirty="0" smtClean="0"/>
              <a:t>IP-PABX </a:t>
            </a:r>
            <a:r>
              <a:rPr lang="en-US" dirty="0"/>
              <a:t>unaware of Lync dynamic location; suggest routing to local </a:t>
            </a:r>
            <a:r>
              <a:rPr lang="en-US" dirty="0" smtClean="0"/>
              <a:t>trunk</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169678802"/>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AU" dirty="0"/>
              <a:t>Brief summary of key principles: </a:t>
            </a:r>
            <a:r>
              <a:rPr lang="en-AU" dirty="0" err="1"/>
              <a:t>interop</a:t>
            </a:r>
            <a:r>
              <a:rPr lang="en-AU" dirty="0"/>
              <a:t> by design</a:t>
            </a:r>
            <a:br>
              <a:rPr lang="en-AU" dirty="0"/>
            </a:br>
            <a:endParaRPr lang="en-US" dirty="0"/>
          </a:p>
        </p:txBody>
      </p:sp>
      <p:sp>
        <p:nvSpPr>
          <p:cNvPr id="6" name="Text Placeholder 5"/>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92736998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bwMode="auto">
          <a:xfrm>
            <a:off x="6748116" y="1392866"/>
            <a:ext cx="2233419" cy="5106024"/>
          </a:xfrm>
          <a:prstGeom prst="rect">
            <a:avLst/>
          </a:prstGeom>
          <a:gradFill>
            <a:gsLst>
              <a:gs pos="0">
                <a:schemeClr val="accent3">
                  <a:shade val="51000"/>
                  <a:satMod val="130000"/>
                  <a:alpha val="15000"/>
                </a:schemeClr>
              </a:gs>
              <a:gs pos="80000">
                <a:schemeClr val="accent3">
                  <a:shade val="93000"/>
                  <a:satMod val="130000"/>
                </a:schemeClr>
              </a:gs>
              <a:gs pos="100000">
                <a:schemeClr val="accent3">
                  <a:shade val="94000"/>
                  <a:satMod val="135000"/>
                </a:schemeClr>
              </a:gs>
            </a:gsLst>
            <a:lin ang="16200000" scaled="0"/>
          </a:gradFill>
          <a:ln cap="rnd">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sz="3200" dirty="0">
              <a:gradFill>
                <a:gsLst>
                  <a:gs pos="0">
                    <a:srgbClr val="FFFFFF"/>
                  </a:gs>
                  <a:gs pos="100000">
                    <a:srgbClr val="FFFFFF"/>
                  </a:gs>
                </a:gsLst>
                <a:lin ang="5400000" scaled="0"/>
              </a:gradFill>
            </a:endParaRPr>
          </a:p>
        </p:txBody>
      </p:sp>
      <p:sp>
        <p:nvSpPr>
          <p:cNvPr id="2" name="Title 1"/>
          <p:cNvSpPr>
            <a:spLocks noGrp="1"/>
          </p:cNvSpPr>
          <p:nvPr>
            <p:ph type="title"/>
          </p:nvPr>
        </p:nvSpPr>
        <p:spPr>
          <a:xfrm>
            <a:off x="381000" y="228601"/>
            <a:ext cx="8475502" cy="1164265"/>
          </a:xfrm>
        </p:spPr>
        <p:txBody>
          <a:bodyPr>
            <a:normAutofit/>
          </a:bodyPr>
          <a:lstStyle/>
          <a:p>
            <a:r>
              <a:rPr lang="en-US" dirty="0"/>
              <a:t>Media Bypass with CUCM</a:t>
            </a:r>
            <a:r>
              <a:rPr lang="en-US" sz="4000" spc="-150" dirty="0">
                <a:gradFill flip="none" rotWithShape="1">
                  <a:gsLst>
                    <a:gs pos="0">
                      <a:srgbClr val="FFFFFF"/>
                    </a:gs>
                    <a:gs pos="86000">
                      <a:srgbClr val="FFFFFF"/>
                    </a:gs>
                  </a:gsLst>
                  <a:lin ang="5400000" scaled="0"/>
                  <a:tileRect/>
                </a:gradFill>
                <a:latin typeface="Segoe UI"/>
              </a:rPr>
              <a:t/>
            </a:r>
            <a:br>
              <a:rPr lang="en-US" sz="4000" spc="-150" dirty="0">
                <a:gradFill flip="none" rotWithShape="1">
                  <a:gsLst>
                    <a:gs pos="0">
                      <a:srgbClr val="FFFFFF"/>
                    </a:gs>
                    <a:gs pos="86000">
                      <a:srgbClr val="FFFFFF"/>
                    </a:gs>
                  </a:gsLst>
                  <a:lin ang="5400000" scaled="0"/>
                  <a:tileRect/>
                </a:gradFill>
                <a:latin typeface="Segoe UI"/>
              </a:rPr>
            </a:br>
            <a:r>
              <a:rPr lang="en-US" sz="2000" dirty="0">
                <a:solidFill>
                  <a:srgbClr val="F15C44"/>
                </a:solidFill>
              </a:rPr>
              <a:t>In-branch call between Lync endpoint and Cisco phone via branch MTP</a:t>
            </a:r>
            <a:endParaRPr lang="en-US" dirty="0">
              <a:solidFill>
                <a:srgbClr val="F15C44"/>
              </a:solidFill>
            </a:endParaRPr>
          </a:p>
        </p:txBody>
      </p:sp>
      <p:sp>
        <p:nvSpPr>
          <p:cNvPr id="8" name="Rectangle 7"/>
          <p:cNvSpPr/>
          <p:nvPr/>
        </p:nvSpPr>
        <p:spPr bwMode="auto">
          <a:xfrm>
            <a:off x="143481" y="1392866"/>
            <a:ext cx="3804884" cy="5082362"/>
          </a:xfrm>
          <a:prstGeom prst="rect">
            <a:avLst/>
          </a:prstGeom>
          <a:gradFill>
            <a:gsLst>
              <a:gs pos="0">
                <a:schemeClr val="accent1">
                  <a:shade val="51000"/>
                  <a:satMod val="130000"/>
                  <a:alpha val="15000"/>
                </a:schemeClr>
              </a:gs>
              <a:gs pos="80000">
                <a:schemeClr val="accent1">
                  <a:shade val="93000"/>
                  <a:satMod val="130000"/>
                </a:schemeClr>
              </a:gs>
              <a:gs pos="100000">
                <a:schemeClr val="accent1">
                  <a:shade val="94000"/>
                  <a:satMod val="135000"/>
                </a:schemeClr>
              </a:gs>
            </a:gsLst>
          </a:gra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sz="3200" dirty="0">
              <a:gradFill>
                <a:gsLst>
                  <a:gs pos="0">
                    <a:srgbClr val="FFFFFF"/>
                  </a:gs>
                  <a:gs pos="100000">
                    <a:srgbClr val="FFFFFF"/>
                  </a:gs>
                </a:gsLst>
                <a:lin ang="5400000" scaled="0"/>
              </a:gradFill>
            </a:endParaRPr>
          </a:p>
        </p:txBody>
      </p:sp>
      <p:grpSp>
        <p:nvGrpSpPr>
          <p:cNvPr id="3" name="Group 53"/>
          <p:cNvGrpSpPr/>
          <p:nvPr/>
        </p:nvGrpSpPr>
        <p:grpSpPr>
          <a:xfrm>
            <a:off x="379963" y="2028702"/>
            <a:ext cx="796033" cy="887165"/>
            <a:chOff x="638225" y="3513548"/>
            <a:chExt cx="1061101" cy="887165"/>
          </a:xfrm>
        </p:grpSpPr>
        <p:sp>
          <p:nvSpPr>
            <p:cNvPr id="42" name="Rounded Rectangle 41"/>
            <p:cNvSpPr/>
            <p:nvPr/>
          </p:nvSpPr>
          <p:spPr bwMode="auto">
            <a:xfrm>
              <a:off x="638225" y="3513548"/>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t"/>
            <a:lstStyle/>
            <a:p>
              <a:pPr algn="ctr">
                <a:defRPr/>
              </a:pPr>
              <a:endParaRPr lang="en-US" sz="1300" b="1" dirty="0">
                <a:solidFill>
                  <a:schemeClr val="bg1"/>
                </a:solidFill>
                <a:latin typeface="Segoe" pitchFamily="34" charset="0"/>
              </a:endParaRPr>
            </a:p>
          </p:txBody>
        </p:sp>
        <p:pic>
          <p:nvPicPr>
            <p:cNvPr id="43" name="Picture 16" descr="PBX"/>
            <p:cNvPicPr>
              <a:picLocks noChangeAspect="1" noChangeArrowheads="1"/>
            </p:cNvPicPr>
            <p:nvPr/>
          </p:nvPicPr>
          <p:blipFill>
            <a:blip r:embed="rId3" cstate="print"/>
            <a:srcRect/>
            <a:stretch>
              <a:fillRect/>
            </a:stretch>
          </p:blipFill>
          <p:spPr bwMode="auto">
            <a:xfrm>
              <a:off x="778564" y="3728195"/>
              <a:ext cx="780421" cy="672502"/>
            </a:xfrm>
            <a:prstGeom prst="rect">
              <a:avLst/>
            </a:prstGeom>
            <a:noFill/>
            <a:ln w="9525">
              <a:noFill/>
              <a:miter lim="800000"/>
              <a:headEnd/>
              <a:tailEnd/>
            </a:ln>
            <a:effectLst/>
          </p:spPr>
        </p:pic>
        <p:sp>
          <p:nvSpPr>
            <p:cNvPr id="47" name="TextBox 46"/>
            <p:cNvSpPr txBox="1"/>
            <p:nvPr/>
          </p:nvSpPr>
          <p:spPr>
            <a:xfrm>
              <a:off x="719129" y="3513548"/>
              <a:ext cx="928588" cy="307754"/>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CUCM</a:t>
              </a:r>
              <a:endParaRPr lang="en-US" sz="1200" b="1" dirty="0">
                <a:solidFill>
                  <a:schemeClr val="bg1"/>
                </a:solidFill>
                <a:latin typeface="Segoe" pitchFamily="34" charset="0"/>
              </a:endParaRPr>
            </a:p>
          </p:txBody>
        </p:sp>
      </p:grpSp>
      <p:sp>
        <p:nvSpPr>
          <p:cNvPr id="48" name="Rounded Rectangle 47"/>
          <p:cNvSpPr/>
          <p:nvPr/>
        </p:nvSpPr>
        <p:spPr bwMode="auto">
          <a:xfrm>
            <a:off x="1466919" y="1550688"/>
            <a:ext cx="1093611" cy="138925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sp>
        <p:nvSpPr>
          <p:cNvPr id="33" name="TextBox 32"/>
          <p:cNvSpPr txBox="1"/>
          <p:nvPr/>
        </p:nvSpPr>
        <p:spPr>
          <a:xfrm>
            <a:off x="1647571" y="2546339"/>
            <a:ext cx="663216" cy="400087"/>
          </a:xfrm>
          <a:prstGeom prst="rect">
            <a:avLst/>
          </a:prstGeom>
          <a:noFill/>
        </p:spPr>
        <p:txBody>
          <a:bodyPr wrap="none" lIns="121899" tIns="60949" rIns="121899" bIns="60949" rtlCol="0">
            <a:spAutoFit/>
          </a:bodyPr>
          <a:lstStyle/>
          <a:p>
            <a:pPr defTabSz="1218987"/>
            <a:r>
              <a:rPr lang="en-US" b="1" dirty="0" err="1" smtClean="0">
                <a:solidFill>
                  <a:schemeClr val="bg2"/>
                </a:solidFill>
                <a:ea typeface="ＭＳ Ｐゴシック" pitchFamily="-65" charset="-128"/>
              </a:rPr>
              <a:t>Lync</a:t>
            </a:r>
            <a:endParaRPr lang="en-US" b="1" dirty="0">
              <a:solidFill>
                <a:schemeClr val="bg2"/>
              </a:solidFill>
              <a:ea typeface="ＭＳ Ｐゴシック" pitchFamily="-65" charset="-128"/>
            </a:endParaRPr>
          </a:p>
        </p:txBody>
      </p:sp>
      <p:grpSp>
        <p:nvGrpSpPr>
          <p:cNvPr id="5" name="Group 49"/>
          <p:cNvGrpSpPr/>
          <p:nvPr/>
        </p:nvGrpSpPr>
        <p:grpSpPr>
          <a:xfrm>
            <a:off x="1498671" y="4195906"/>
            <a:ext cx="1129113" cy="1389257"/>
            <a:chOff x="3214838" y="3147894"/>
            <a:chExt cx="1505093" cy="1389257"/>
          </a:xfrm>
        </p:grpSpPr>
        <p:sp>
          <p:nvSpPr>
            <p:cNvPr id="49" name="Rounded Rectangle 48"/>
            <p:cNvSpPr/>
            <p:nvPr/>
          </p:nvSpPr>
          <p:spPr bwMode="auto">
            <a:xfrm>
              <a:off x="3300885" y="3147894"/>
              <a:ext cx="1286864" cy="138925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sp>
          <p:nvSpPr>
            <p:cNvPr id="17" name="TextBox 16"/>
            <p:cNvSpPr txBox="1"/>
            <p:nvPr/>
          </p:nvSpPr>
          <p:spPr>
            <a:xfrm>
              <a:off x="3214838" y="4114689"/>
              <a:ext cx="1505093" cy="369310"/>
            </a:xfrm>
            <a:prstGeom prst="rect">
              <a:avLst/>
            </a:prstGeom>
            <a:noFill/>
          </p:spPr>
          <p:txBody>
            <a:bodyPr wrap="none" lIns="121899" tIns="60949" rIns="121899" bIns="60949" rtlCol="0">
              <a:spAutoFit/>
            </a:bodyPr>
            <a:lstStyle/>
            <a:p>
              <a:pPr defTabSz="1218987"/>
              <a:r>
                <a:rPr lang="en-US" sz="1600" b="1" dirty="0" smtClean="0">
                  <a:solidFill>
                    <a:schemeClr val="bg2"/>
                  </a:solidFill>
                  <a:ea typeface="ＭＳ Ｐゴシック" pitchFamily="-65" charset="-128"/>
                </a:rPr>
                <a:t>Mediation</a:t>
              </a:r>
              <a:endParaRPr lang="en-US" sz="1600" b="1" dirty="0">
                <a:solidFill>
                  <a:schemeClr val="bg2"/>
                </a:solidFill>
                <a:ea typeface="ＭＳ Ｐゴシック" pitchFamily="-65" charset="-128"/>
              </a:endParaRPr>
            </a:p>
          </p:txBody>
        </p:sp>
        <p:pic>
          <p:nvPicPr>
            <p:cNvPr id="38"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08864" y="3242334"/>
              <a:ext cx="65722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3" name="Cloud 52"/>
          <p:cNvSpPr/>
          <p:nvPr/>
        </p:nvSpPr>
        <p:spPr>
          <a:xfrm>
            <a:off x="4648885" y="4072252"/>
            <a:ext cx="1498433" cy="1741820"/>
          </a:xfrm>
          <a:prstGeom prst="cloud">
            <a:avLst/>
          </a:prstGeom>
          <a:ln/>
        </p:spPr>
        <p:style>
          <a:lnRef idx="1">
            <a:schemeClr val="accent3"/>
          </a:lnRef>
          <a:fillRef idx="2">
            <a:schemeClr val="accent3"/>
          </a:fillRef>
          <a:effectRef idx="1">
            <a:schemeClr val="accent3"/>
          </a:effectRef>
          <a:fontRef idx="minor">
            <a:schemeClr val="dk1"/>
          </a:fontRef>
        </p:style>
        <p:txBody>
          <a:bodyPr lIns="121899" tIns="60949" rIns="121899" bIns="60949" anchor="ctr"/>
          <a:lstStyle/>
          <a:p>
            <a:pPr algn="ctr"/>
            <a:r>
              <a:rPr lang="en-US" b="1" dirty="0" smtClean="0">
                <a:solidFill>
                  <a:schemeClr val="tx1"/>
                </a:solidFill>
              </a:rPr>
              <a:t>PSTN</a:t>
            </a:r>
            <a:endParaRPr lang="en-US" b="1" dirty="0">
              <a:solidFill>
                <a:schemeClr val="tx1"/>
              </a:solidFill>
            </a:endParaRPr>
          </a:p>
        </p:txBody>
      </p:sp>
      <p:grpSp>
        <p:nvGrpSpPr>
          <p:cNvPr id="6" name="Group 61"/>
          <p:cNvGrpSpPr/>
          <p:nvPr/>
        </p:nvGrpSpPr>
        <p:grpSpPr>
          <a:xfrm>
            <a:off x="349516" y="4141913"/>
            <a:ext cx="856923" cy="1045066"/>
            <a:chOff x="-1854354" y="4514776"/>
            <a:chExt cx="1142267" cy="1045066"/>
          </a:xfrm>
        </p:grpSpPr>
        <p:sp>
          <p:nvSpPr>
            <p:cNvPr id="61" name="Rounded Rectangle 60"/>
            <p:cNvSpPr/>
            <p:nvPr/>
          </p:nvSpPr>
          <p:spPr bwMode="auto">
            <a:xfrm>
              <a:off x="-1813770" y="4514776"/>
              <a:ext cx="1061101" cy="104506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grpSp>
          <p:nvGrpSpPr>
            <p:cNvPr id="7" name="Group 56"/>
            <p:cNvGrpSpPr/>
            <p:nvPr/>
          </p:nvGrpSpPr>
          <p:grpSpPr>
            <a:xfrm>
              <a:off x="-1854354" y="4575256"/>
              <a:ext cx="1142267" cy="945341"/>
              <a:chOff x="409598" y="3327249"/>
              <a:chExt cx="1142267" cy="945341"/>
            </a:xfrm>
          </p:grpSpPr>
          <p:pic>
            <p:nvPicPr>
              <p:cNvPr id="52" name="Picture 5"/>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3954" y="3327249"/>
                <a:ext cx="633557" cy="486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TextBox 54"/>
              <p:cNvSpPr txBox="1"/>
              <p:nvPr/>
            </p:nvSpPr>
            <p:spPr>
              <a:xfrm>
                <a:off x="409598" y="3780170"/>
                <a:ext cx="1142267" cy="492420"/>
              </a:xfrm>
              <a:prstGeom prst="rect">
                <a:avLst/>
              </a:prstGeom>
              <a:noFill/>
              <a:effectLst/>
            </p:spPr>
            <p:txBody>
              <a:bodyPr wrap="none" lIns="121899" tIns="60949" rIns="121899" bIns="60949">
                <a:spAutoFit/>
              </a:bodyPr>
              <a:lstStyle/>
              <a:p>
                <a:pPr algn="ctr">
                  <a:defRPr/>
                </a:pPr>
                <a:r>
                  <a:rPr lang="en-US" sz="1200" dirty="0" smtClean="0">
                    <a:solidFill>
                      <a:schemeClr val="bg1"/>
                    </a:solidFill>
                    <a:latin typeface="Segoe" pitchFamily="34" charset="0"/>
                  </a:rPr>
                  <a:t>PABX</a:t>
                </a:r>
              </a:p>
              <a:p>
                <a:pPr algn="ctr">
                  <a:defRPr/>
                </a:pPr>
                <a:r>
                  <a:rPr lang="en-US" sz="1200" dirty="0" smtClean="0">
                    <a:solidFill>
                      <a:schemeClr val="bg1"/>
                    </a:solidFill>
                    <a:latin typeface="Segoe" pitchFamily="34" charset="0"/>
                  </a:rPr>
                  <a:t>Endpoint</a:t>
                </a:r>
                <a:endParaRPr lang="en-US" sz="1200" dirty="0">
                  <a:solidFill>
                    <a:schemeClr val="bg1"/>
                  </a:solidFill>
                  <a:latin typeface="Segoe" pitchFamily="34" charset="0"/>
                </a:endParaRPr>
              </a:p>
            </p:txBody>
          </p:sp>
        </p:grpSp>
      </p:grpSp>
      <p:grpSp>
        <p:nvGrpSpPr>
          <p:cNvPr id="9" name="Group 59"/>
          <p:cNvGrpSpPr/>
          <p:nvPr/>
        </p:nvGrpSpPr>
        <p:grpSpPr>
          <a:xfrm>
            <a:off x="7528501" y="1631335"/>
            <a:ext cx="901808" cy="1072991"/>
            <a:chOff x="1409306" y="3871149"/>
            <a:chExt cx="1202098" cy="1072991"/>
          </a:xfrm>
        </p:grpSpPr>
        <p:sp>
          <p:nvSpPr>
            <p:cNvPr id="59" name="Rounded Rectangle 58"/>
            <p:cNvSpPr/>
            <p:nvPr/>
          </p:nvSpPr>
          <p:spPr bwMode="auto">
            <a:xfrm>
              <a:off x="1479802" y="3871149"/>
              <a:ext cx="1061101" cy="1072991"/>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b="1" dirty="0">
                <a:solidFill>
                  <a:schemeClr val="tx1"/>
                </a:solidFill>
                <a:latin typeface="Segoe" pitchFamily="34" charset="0"/>
              </a:endParaRPr>
            </a:p>
          </p:txBody>
        </p:sp>
        <p:pic>
          <p:nvPicPr>
            <p:cNvPr id="15" name="Picture 5"/>
            <p:cNvPicPr>
              <a:picLocks noChangeAspect="1" noChangeArrowheads="1"/>
            </p:cNvPicPr>
            <p:nvPr/>
          </p:nvPicPr>
          <p:blipFill>
            <a:blip r:embed="rId6" cstate="print"/>
            <a:srcRect/>
            <a:stretch>
              <a:fillRect/>
            </a:stretch>
          </p:blipFill>
          <p:spPr bwMode="auto">
            <a:xfrm>
              <a:off x="1836832" y="3991810"/>
              <a:ext cx="347043" cy="342900"/>
            </a:xfrm>
            <a:prstGeom prst="rect">
              <a:avLst/>
            </a:prstGeom>
            <a:noFill/>
            <a:ln w="9525">
              <a:noFill/>
              <a:miter lim="800000"/>
              <a:headEnd/>
              <a:tailEnd/>
            </a:ln>
          </p:spPr>
        </p:pic>
        <p:sp>
          <p:nvSpPr>
            <p:cNvPr id="56" name="TextBox 55"/>
            <p:cNvSpPr txBox="1"/>
            <p:nvPr/>
          </p:nvSpPr>
          <p:spPr>
            <a:xfrm>
              <a:off x="1409306" y="4372182"/>
              <a:ext cx="1202098" cy="492420"/>
            </a:xfrm>
            <a:prstGeom prst="rect">
              <a:avLst/>
            </a:prstGeom>
            <a:noFill/>
            <a:effectLst/>
          </p:spPr>
          <p:txBody>
            <a:bodyPr wrap="none" lIns="121899" tIns="60949" rIns="121899" bIns="60949">
              <a:spAutoFit/>
            </a:bodyPr>
            <a:lstStyle/>
            <a:p>
              <a:pPr algn="ctr">
                <a:defRPr/>
              </a:pPr>
              <a:r>
                <a:rPr lang="en-US" sz="1200" b="1" dirty="0" err="1" smtClean="0">
                  <a:solidFill>
                    <a:schemeClr val="bg1"/>
                  </a:solidFill>
                  <a:latin typeface="Segoe" pitchFamily="34" charset="0"/>
                </a:rPr>
                <a:t>Lync</a:t>
              </a:r>
              <a:endParaRPr lang="en-US" sz="1200" b="1" dirty="0" smtClean="0">
                <a:solidFill>
                  <a:schemeClr val="bg1"/>
                </a:solidFill>
                <a:latin typeface="Segoe" pitchFamily="34" charset="0"/>
              </a:endParaRPr>
            </a:p>
            <a:p>
              <a:pPr algn="ctr">
                <a:defRPr/>
              </a:pPr>
              <a:r>
                <a:rPr lang="en-US" sz="1200" b="1" dirty="0" smtClean="0">
                  <a:solidFill>
                    <a:schemeClr val="bg1"/>
                  </a:solidFill>
                  <a:latin typeface="Segoe" pitchFamily="34" charset="0"/>
                </a:rPr>
                <a:t>Endpoint</a:t>
              </a:r>
              <a:endParaRPr lang="en-US" sz="1200" b="1" dirty="0">
                <a:solidFill>
                  <a:schemeClr val="bg1"/>
                </a:solidFill>
                <a:latin typeface="Segoe" pitchFamily="34" charset="0"/>
              </a:endParaRPr>
            </a:p>
          </p:txBody>
        </p:sp>
      </p:grpSp>
      <p:grpSp>
        <p:nvGrpSpPr>
          <p:cNvPr id="10" name="Group 72"/>
          <p:cNvGrpSpPr/>
          <p:nvPr/>
        </p:nvGrpSpPr>
        <p:grpSpPr>
          <a:xfrm>
            <a:off x="2835775" y="1569099"/>
            <a:ext cx="856923" cy="1072991"/>
            <a:chOff x="1439221" y="3871149"/>
            <a:chExt cx="1142267" cy="1072991"/>
          </a:xfrm>
        </p:grpSpPr>
        <p:sp>
          <p:nvSpPr>
            <p:cNvPr id="74" name="Rounded Rectangle 73"/>
            <p:cNvSpPr/>
            <p:nvPr/>
          </p:nvSpPr>
          <p:spPr bwMode="auto">
            <a:xfrm>
              <a:off x="1479802" y="3871149"/>
              <a:ext cx="1061101" cy="1072991"/>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pic>
          <p:nvPicPr>
            <p:cNvPr id="75" name="Picture 5"/>
            <p:cNvPicPr>
              <a:picLocks noChangeAspect="1" noChangeArrowheads="1"/>
            </p:cNvPicPr>
            <p:nvPr/>
          </p:nvPicPr>
          <p:blipFill>
            <a:blip r:embed="rId6" cstate="print"/>
            <a:srcRect/>
            <a:stretch>
              <a:fillRect/>
            </a:stretch>
          </p:blipFill>
          <p:spPr bwMode="auto">
            <a:xfrm>
              <a:off x="1836832" y="3991810"/>
              <a:ext cx="347043" cy="342900"/>
            </a:xfrm>
            <a:prstGeom prst="rect">
              <a:avLst/>
            </a:prstGeom>
            <a:noFill/>
            <a:ln w="9525">
              <a:noFill/>
              <a:miter lim="800000"/>
              <a:headEnd/>
              <a:tailEnd/>
            </a:ln>
          </p:spPr>
        </p:pic>
        <p:sp>
          <p:nvSpPr>
            <p:cNvPr id="76" name="TextBox 75"/>
            <p:cNvSpPr txBox="1"/>
            <p:nvPr/>
          </p:nvSpPr>
          <p:spPr>
            <a:xfrm>
              <a:off x="1439221" y="4372182"/>
              <a:ext cx="1142267" cy="492420"/>
            </a:xfrm>
            <a:prstGeom prst="rect">
              <a:avLst/>
            </a:prstGeom>
            <a:noFill/>
            <a:effectLst/>
          </p:spPr>
          <p:txBody>
            <a:bodyPr wrap="none" lIns="121899" tIns="60949" rIns="121899" bIns="60949">
              <a:spAutoFit/>
            </a:bodyPr>
            <a:lstStyle/>
            <a:p>
              <a:pPr algn="ctr">
                <a:defRPr/>
              </a:pPr>
              <a:r>
                <a:rPr lang="en-US" sz="1200" dirty="0" err="1" smtClean="0">
                  <a:solidFill>
                    <a:schemeClr val="bg1"/>
                  </a:solidFill>
                  <a:latin typeface="Segoe" pitchFamily="34" charset="0"/>
                </a:rPr>
                <a:t>Lync</a:t>
              </a:r>
              <a:endParaRPr lang="en-US" sz="1200" dirty="0" smtClean="0">
                <a:solidFill>
                  <a:schemeClr val="bg1"/>
                </a:solidFill>
                <a:latin typeface="Segoe" pitchFamily="34" charset="0"/>
              </a:endParaRPr>
            </a:p>
            <a:p>
              <a:pPr algn="ctr">
                <a:defRPr/>
              </a:pPr>
              <a:r>
                <a:rPr lang="en-US" sz="1200" dirty="0" smtClean="0">
                  <a:solidFill>
                    <a:schemeClr val="bg1"/>
                  </a:solidFill>
                  <a:latin typeface="Segoe" pitchFamily="34" charset="0"/>
                </a:rPr>
                <a:t>Endpoint</a:t>
              </a:r>
              <a:endParaRPr lang="en-US" sz="1200" dirty="0">
                <a:solidFill>
                  <a:schemeClr val="bg1"/>
                </a:solidFill>
                <a:latin typeface="Segoe" pitchFamily="34" charset="0"/>
              </a:endParaRPr>
            </a:p>
          </p:txBody>
        </p:sp>
      </p:grpSp>
      <p:grpSp>
        <p:nvGrpSpPr>
          <p:cNvPr id="11" name="Group 76"/>
          <p:cNvGrpSpPr/>
          <p:nvPr/>
        </p:nvGrpSpPr>
        <p:grpSpPr>
          <a:xfrm>
            <a:off x="2838341" y="4202394"/>
            <a:ext cx="871351" cy="887165"/>
            <a:chOff x="10057225" y="3069966"/>
            <a:chExt cx="1161498" cy="887165"/>
          </a:xfrm>
        </p:grpSpPr>
        <p:sp>
          <p:nvSpPr>
            <p:cNvPr id="78" name="Rounded Rectangle 77"/>
            <p:cNvSpPr/>
            <p:nvPr/>
          </p:nvSpPr>
          <p:spPr bwMode="auto">
            <a:xfrm>
              <a:off x="10094393" y="3069966"/>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sp>
          <p:nvSpPr>
            <p:cNvPr id="79" name="TextBox 78"/>
            <p:cNvSpPr txBox="1"/>
            <p:nvPr/>
          </p:nvSpPr>
          <p:spPr>
            <a:xfrm>
              <a:off x="10057225" y="3070535"/>
              <a:ext cx="1161498" cy="307754"/>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Gateway</a:t>
              </a:r>
              <a:endParaRPr lang="en-US" sz="1200" b="1" dirty="0">
                <a:solidFill>
                  <a:schemeClr val="bg1"/>
                </a:solidFill>
                <a:latin typeface="Segoe" pitchFamily="34" charset="0"/>
              </a:endParaRPr>
            </a:p>
          </p:txBody>
        </p:sp>
        <p:graphicFrame>
          <p:nvGraphicFramePr>
            <p:cNvPr id="80" name="Object 2"/>
            <p:cNvGraphicFramePr>
              <a:graphicFrameLocks noChangeAspect="1"/>
            </p:cNvGraphicFramePr>
            <p:nvPr>
              <p:extLst>
                <p:ext uri="{D42A27DB-BD31-4B8C-83A1-F6EECF244321}">
                  <p14:modId xmlns:p14="http://schemas.microsoft.com/office/powerpoint/2010/main" val="680771696"/>
                </p:ext>
              </p:extLst>
            </p:nvPr>
          </p:nvGraphicFramePr>
          <p:xfrm>
            <a:off x="10346923" y="3328588"/>
            <a:ext cx="582098" cy="625475"/>
          </p:xfrm>
          <a:graphic>
            <a:graphicData uri="http://schemas.openxmlformats.org/presentationml/2006/ole">
              <mc:AlternateContent xmlns:mc="http://schemas.openxmlformats.org/markup-compatibility/2006">
                <mc:Choice xmlns:v="urn:schemas-microsoft-com:vml" Requires="v">
                  <p:oleObj spid="_x0000_s39974" name="Visio" r:id="rId7" imgW="311004" imgH="394511" progId="Visio.Drawing.11">
                    <p:embed/>
                  </p:oleObj>
                </mc:Choice>
                <mc:Fallback>
                  <p:oleObj name="Visio" r:id="rId7" imgW="311004" imgH="394511"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346923" y="3328588"/>
                          <a:ext cx="582098" cy="625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81" name="Cloud 80"/>
          <p:cNvSpPr/>
          <p:nvPr/>
        </p:nvSpPr>
        <p:spPr>
          <a:xfrm>
            <a:off x="4593049" y="1785983"/>
            <a:ext cx="1498433" cy="1741820"/>
          </a:xfrm>
          <a:prstGeom prst="cloud">
            <a:avLst/>
          </a:prstGeom>
          <a:ln/>
        </p:spPr>
        <p:style>
          <a:lnRef idx="1">
            <a:schemeClr val="accent6"/>
          </a:lnRef>
          <a:fillRef idx="2">
            <a:schemeClr val="accent6"/>
          </a:fillRef>
          <a:effectRef idx="1">
            <a:schemeClr val="accent6"/>
          </a:effectRef>
          <a:fontRef idx="minor">
            <a:schemeClr val="dk1"/>
          </a:fontRef>
        </p:style>
        <p:txBody>
          <a:bodyPr lIns="121899" tIns="60949" rIns="121899" bIns="60949" anchor="ctr"/>
          <a:lstStyle/>
          <a:p>
            <a:pPr algn="ctr"/>
            <a:r>
              <a:rPr lang="en-US" b="1" dirty="0" smtClean="0">
                <a:solidFill>
                  <a:schemeClr val="tx1"/>
                </a:solidFill>
              </a:rPr>
              <a:t>WAN</a:t>
            </a:r>
            <a:endParaRPr lang="en-US" b="1" dirty="0">
              <a:solidFill>
                <a:schemeClr val="tx1"/>
              </a:solidFill>
            </a:endParaRPr>
          </a:p>
        </p:txBody>
      </p:sp>
      <p:cxnSp>
        <p:nvCxnSpPr>
          <p:cNvPr id="83" name="Elbow Connector 117"/>
          <p:cNvCxnSpPr>
            <a:stCxn id="96" idx="0"/>
          </p:cNvCxnSpPr>
          <p:nvPr/>
        </p:nvCxnSpPr>
        <p:spPr bwMode="auto">
          <a:xfrm flipV="1">
            <a:off x="7349420" y="2712106"/>
            <a:ext cx="657815" cy="778359"/>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1"/>
            </a:solidFill>
            <a:prstDash val="solid"/>
            <a:round/>
            <a:headEnd type="none" w="med" len="med"/>
            <a:tailEnd type="none" w="med" len="med"/>
          </a:ln>
          <a:effectLst/>
        </p:spPr>
      </p:cxnSp>
      <p:grpSp>
        <p:nvGrpSpPr>
          <p:cNvPr id="12" name="Group 87"/>
          <p:cNvGrpSpPr/>
          <p:nvPr/>
        </p:nvGrpSpPr>
        <p:grpSpPr>
          <a:xfrm>
            <a:off x="8060469" y="3444201"/>
            <a:ext cx="796033" cy="1045066"/>
            <a:chOff x="-1813770" y="4514776"/>
            <a:chExt cx="1061101" cy="1045066"/>
          </a:xfrm>
        </p:grpSpPr>
        <p:sp>
          <p:nvSpPr>
            <p:cNvPr id="89" name="Rounded Rectangle 88"/>
            <p:cNvSpPr/>
            <p:nvPr/>
          </p:nvSpPr>
          <p:spPr bwMode="auto">
            <a:xfrm>
              <a:off x="-1813770" y="4514776"/>
              <a:ext cx="1061101" cy="104506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b="1" dirty="0">
                <a:solidFill>
                  <a:schemeClr val="tx1"/>
                </a:solidFill>
                <a:latin typeface="Segoe" pitchFamily="34" charset="0"/>
              </a:endParaRPr>
            </a:p>
          </p:txBody>
        </p:sp>
        <p:grpSp>
          <p:nvGrpSpPr>
            <p:cNvPr id="13" name="Group 89"/>
            <p:cNvGrpSpPr/>
            <p:nvPr/>
          </p:nvGrpSpPr>
          <p:grpSpPr>
            <a:xfrm>
              <a:off x="-1753924" y="4575256"/>
              <a:ext cx="941409" cy="945341"/>
              <a:chOff x="510028" y="3327249"/>
              <a:chExt cx="941409" cy="945341"/>
            </a:xfrm>
          </p:grpSpPr>
          <p:pic>
            <p:nvPicPr>
              <p:cNvPr id="91" name="Picture 5"/>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3954" y="3327249"/>
                <a:ext cx="633557" cy="486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 name="TextBox 91"/>
              <p:cNvSpPr txBox="1"/>
              <p:nvPr/>
            </p:nvSpPr>
            <p:spPr>
              <a:xfrm>
                <a:off x="510028" y="3780170"/>
                <a:ext cx="941409" cy="492420"/>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Cisco</a:t>
                </a:r>
              </a:p>
              <a:p>
                <a:pPr algn="ctr">
                  <a:defRPr/>
                </a:pPr>
                <a:r>
                  <a:rPr lang="en-US" sz="1200" b="1" dirty="0" smtClean="0">
                    <a:solidFill>
                      <a:schemeClr val="bg1"/>
                    </a:solidFill>
                    <a:latin typeface="Segoe" pitchFamily="34" charset="0"/>
                  </a:rPr>
                  <a:t>phone</a:t>
                </a:r>
                <a:endParaRPr lang="en-US" sz="1200" b="1" dirty="0">
                  <a:solidFill>
                    <a:schemeClr val="bg1"/>
                  </a:solidFill>
                  <a:latin typeface="Segoe" pitchFamily="34" charset="0"/>
                </a:endParaRPr>
              </a:p>
            </p:txBody>
          </p:sp>
        </p:grpSp>
      </p:grpSp>
      <p:grpSp>
        <p:nvGrpSpPr>
          <p:cNvPr id="14" name="Group 92"/>
          <p:cNvGrpSpPr/>
          <p:nvPr/>
        </p:nvGrpSpPr>
        <p:grpSpPr>
          <a:xfrm>
            <a:off x="6869662" y="3490465"/>
            <a:ext cx="959516" cy="887165"/>
            <a:chOff x="543914" y="3513548"/>
            <a:chExt cx="1279022" cy="887165"/>
          </a:xfrm>
        </p:grpSpPr>
        <p:sp>
          <p:nvSpPr>
            <p:cNvPr id="94" name="Rounded Rectangle 93"/>
            <p:cNvSpPr/>
            <p:nvPr/>
          </p:nvSpPr>
          <p:spPr bwMode="auto">
            <a:xfrm>
              <a:off x="638225" y="3513548"/>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t"/>
            <a:lstStyle/>
            <a:p>
              <a:pPr algn="ctr">
                <a:defRPr/>
              </a:pPr>
              <a:endParaRPr lang="en-US" sz="1300" b="1" dirty="0">
                <a:solidFill>
                  <a:schemeClr val="bg1"/>
                </a:solidFill>
                <a:latin typeface="Segoe" pitchFamily="34" charset="0"/>
              </a:endParaRPr>
            </a:p>
          </p:txBody>
        </p:sp>
        <p:pic>
          <p:nvPicPr>
            <p:cNvPr id="95" name="Picture 16" descr="PBX"/>
            <p:cNvPicPr>
              <a:picLocks noChangeAspect="1" noChangeArrowheads="1"/>
            </p:cNvPicPr>
            <p:nvPr/>
          </p:nvPicPr>
          <p:blipFill>
            <a:blip r:embed="rId3" cstate="print"/>
            <a:srcRect/>
            <a:stretch>
              <a:fillRect/>
            </a:stretch>
          </p:blipFill>
          <p:spPr bwMode="auto">
            <a:xfrm>
              <a:off x="778564" y="3728195"/>
              <a:ext cx="780421" cy="672502"/>
            </a:xfrm>
            <a:prstGeom prst="rect">
              <a:avLst/>
            </a:prstGeom>
            <a:noFill/>
            <a:ln w="9525">
              <a:noFill/>
              <a:miter lim="800000"/>
              <a:headEnd/>
              <a:tailEnd/>
            </a:ln>
            <a:effectLst/>
          </p:spPr>
        </p:pic>
        <p:sp>
          <p:nvSpPr>
            <p:cNvPr id="96" name="TextBox 95"/>
            <p:cNvSpPr txBox="1"/>
            <p:nvPr/>
          </p:nvSpPr>
          <p:spPr>
            <a:xfrm>
              <a:off x="543914" y="3513548"/>
              <a:ext cx="1279022" cy="307754"/>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ISR (MTP)</a:t>
              </a:r>
              <a:endParaRPr lang="en-US" sz="1200" b="1" dirty="0">
                <a:solidFill>
                  <a:schemeClr val="bg1"/>
                </a:solidFill>
                <a:latin typeface="Segoe" pitchFamily="34" charset="0"/>
              </a:endParaRPr>
            </a:p>
          </p:txBody>
        </p:sp>
      </p:grpSp>
      <p:cxnSp>
        <p:nvCxnSpPr>
          <p:cNvPr id="63" name="Elbow Connector 117"/>
          <p:cNvCxnSpPr>
            <a:stCxn id="94" idx="3"/>
            <a:endCxn id="89" idx="1"/>
          </p:cNvCxnSpPr>
          <p:nvPr/>
        </p:nvCxnSpPr>
        <p:spPr bwMode="auto">
          <a:xfrm>
            <a:off x="7736447" y="3934048"/>
            <a:ext cx="324022" cy="32687"/>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1"/>
            </a:solidFill>
            <a:prstDash val="solid"/>
            <a:round/>
            <a:headEnd type="none" w="med" len="med"/>
            <a:tailEnd type="none" w="med" len="med"/>
          </a:ln>
          <a:effectLst/>
        </p:spPr>
      </p:cxnSp>
      <p:sp>
        <p:nvSpPr>
          <p:cNvPr id="64" name="TextBox 63"/>
          <p:cNvSpPr txBox="1"/>
          <p:nvPr/>
        </p:nvSpPr>
        <p:spPr>
          <a:xfrm>
            <a:off x="7258367" y="2946425"/>
            <a:ext cx="804025" cy="369310"/>
          </a:xfrm>
          <a:prstGeom prst="rect">
            <a:avLst/>
          </a:prstGeom>
          <a:solidFill>
            <a:schemeClr val="bg2"/>
          </a:solidFill>
          <a:ln>
            <a:noFill/>
          </a:ln>
        </p:spPr>
        <p:style>
          <a:lnRef idx="2">
            <a:schemeClr val="accent5">
              <a:shade val="50000"/>
            </a:schemeClr>
          </a:lnRef>
          <a:fillRef idx="1">
            <a:schemeClr val="accent5"/>
          </a:fillRef>
          <a:effectRef idx="0">
            <a:schemeClr val="accent5"/>
          </a:effectRef>
          <a:fontRef idx="minor">
            <a:schemeClr val="lt1"/>
          </a:fontRef>
        </p:style>
        <p:txBody>
          <a:bodyPr wrap="none" lIns="121899" tIns="60949" rIns="121899" bIns="60949">
            <a:spAutoFit/>
          </a:bodyPr>
          <a:lstStyle/>
          <a:p>
            <a:pPr algn="ctr">
              <a:defRPr/>
            </a:pPr>
            <a:r>
              <a:rPr lang="en-US" sz="1600" b="1" dirty="0" smtClean="0">
                <a:solidFill>
                  <a:schemeClr val="tx1"/>
                </a:solidFill>
                <a:latin typeface="Segoe" pitchFamily="34" charset="0"/>
              </a:rPr>
              <a:t>G.711</a:t>
            </a:r>
            <a:endParaRPr lang="en-US" sz="1600" b="1" dirty="0">
              <a:solidFill>
                <a:schemeClr val="tx1"/>
              </a:solidFill>
              <a:latin typeface="Segoe" pitchFamily="34" charset="0"/>
            </a:endParaRPr>
          </a:p>
        </p:txBody>
      </p:sp>
      <p:pic>
        <p:nvPicPr>
          <p:cNvPr id="39"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82926" y="1657873"/>
            <a:ext cx="493047"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8931" y="1700405"/>
            <a:ext cx="493047"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 name="TextBox 50"/>
          <p:cNvSpPr txBox="1"/>
          <p:nvPr/>
        </p:nvSpPr>
        <p:spPr>
          <a:xfrm>
            <a:off x="372136" y="5892625"/>
            <a:ext cx="3352800" cy="415476"/>
          </a:xfrm>
          <a:prstGeom prst="rect">
            <a:avLst/>
          </a:prstGeom>
          <a:noFill/>
        </p:spPr>
        <p:txBody>
          <a:bodyPr wrap="square" lIns="121899" tIns="60949" rIns="121899" bIns="60949" rtlCol="0">
            <a:spAutoFit/>
          </a:bodyPr>
          <a:lstStyle/>
          <a:p>
            <a:pPr algn="ctr" defTabSz="1218987"/>
            <a:r>
              <a:rPr lang="en-US" sz="1900" b="1" dirty="0" smtClean="0">
                <a:solidFill>
                  <a:schemeClr val="bg2"/>
                </a:solidFill>
                <a:ea typeface="ＭＳ Ｐゴシック" pitchFamily="-65" charset="-128"/>
              </a:rPr>
              <a:t>HQ Site</a:t>
            </a:r>
            <a:endParaRPr lang="en-US" sz="1900" b="1" dirty="0">
              <a:solidFill>
                <a:schemeClr val="bg2"/>
              </a:solidFill>
              <a:ea typeface="ＭＳ Ｐゴシック" pitchFamily="-65" charset="-128"/>
            </a:endParaRPr>
          </a:p>
        </p:txBody>
      </p:sp>
      <p:sp>
        <p:nvSpPr>
          <p:cNvPr id="54" name="TextBox 53"/>
          <p:cNvSpPr txBox="1"/>
          <p:nvPr/>
        </p:nvSpPr>
        <p:spPr>
          <a:xfrm>
            <a:off x="6748117" y="5947730"/>
            <a:ext cx="2233417" cy="415476"/>
          </a:xfrm>
          <a:prstGeom prst="rect">
            <a:avLst/>
          </a:prstGeom>
          <a:noFill/>
        </p:spPr>
        <p:txBody>
          <a:bodyPr wrap="square" lIns="121899" tIns="60949" rIns="121899" bIns="60949" rtlCol="0">
            <a:spAutoFit/>
          </a:bodyPr>
          <a:lstStyle/>
          <a:p>
            <a:pPr algn="ctr" defTabSz="1218987"/>
            <a:r>
              <a:rPr lang="en-US" sz="1900" b="1" dirty="0" smtClean="0">
                <a:solidFill>
                  <a:schemeClr val="bg2"/>
                </a:solidFill>
                <a:ea typeface="ＭＳ Ｐゴシック" pitchFamily="-65" charset="-128"/>
              </a:rPr>
              <a:t>Branch</a:t>
            </a:r>
            <a:endParaRPr lang="en-US" sz="1900" b="1" dirty="0">
              <a:solidFill>
                <a:schemeClr val="bg2"/>
              </a:solidFill>
              <a:ea typeface="ＭＳ Ｐゴシック" pitchFamily="-65" charset="-128"/>
            </a:endParaRPr>
          </a:p>
        </p:txBody>
      </p:sp>
      <p:sp>
        <p:nvSpPr>
          <p:cNvPr id="20" name="Freeform 19"/>
          <p:cNvSpPr/>
          <p:nvPr/>
        </p:nvSpPr>
        <p:spPr>
          <a:xfrm>
            <a:off x="705041" y="2091193"/>
            <a:ext cx="6880503" cy="1677725"/>
          </a:xfrm>
          <a:custGeom>
            <a:avLst/>
            <a:gdLst>
              <a:gd name="connsiteX0" fmla="*/ 6880503 w 6880503"/>
              <a:gd name="connsiteY0" fmla="*/ 0 h 1677725"/>
              <a:gd name="connsiteX1" fmla="*/ 2554994 w 6880503"/>
              <a:gd name="connsiteY1" fmla="*/ 675861 h 1677725"/>
              <a:gd name="connsiteX2" fmla="*/ 1266882 w 6880503"/>
              <a:gd name="connsiteY2" fmla="*/ 381663 h 1677725"/>
              <a:gd name="connsiteX3" fmla="*/ 137797 w 6880503"/>
              <a:gd name="connsiteY3" fmla="*/ 636104 h 1677725"/>
              <a:gd name="connsiteX4" fmla="*/ 4606430 w 6880503"/>
              <a:gd name="connsiteY4" fmla="*/ 1232452 h 1677725"/>
              <a:gd name="connsiteX5" fmla="*/ 6236448 w 6880503"/>
              <a:gd name="connsiteY5" fmla="*/ 1677725 h 167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80503" h="1677725">
                <a:moveTo>
                  <a:pt x="6880503" y="0"/>
                </a:moveTo>
                <a:cubicBezTo>
                  <a:pt x="5185550" y="306125"/>
                  <a:pt x="3490597" y="612251"/>
                  <a:pt x="2554994" y="675861"/>
                </a:cubicBezTo>
                <a:cubicBezTo>
                  <a:pt x="1619390" y="739472"/>
                  <a:pt x="1669748" y="388289"/>
                  <a:pt x="1266882" y="381663"/>
                </a:cubicBezTo>
                <a:cubicBezTo>
                  <a:pt x="864016" y="375037"/>
                  <a:pt x="-418794" y="494306"/>
                  <a:pt x="137797" y="636104"/>
                </a:cubicBezTo>
                <a:cubicBezTo>
                  <a:pt x="694388" y="777902"/>
                  <a:pt x="3589988" y="1058849"/>
                  <a:pt x="4606430" y="1232452"/>
                </a:cubicBezTo>
                <a:cubicBezTo>
                  <a:pt x="5622872" y="1406055"/>
                  <a:pt x="5929660" y="1541890"/>
                  <a:pt x="6236448" y="1677725"/>
                </a:cubicBezTo>
              </a:path>
            </a:pathLst>
          </a:custGeom>
          <a:ln w="28575">
            <a:solidFill>
              <a:srgbClr val="FFFF00"/>
            </a:solidFill>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4958820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bwMode="auto">
          <a:xfrm>
            <a:off x="6748116" y="1392866"/>
            <a:ext cx="2233419" cy="5106024"/>
          </a:xfrm>
          <a:prstGeom prst="rect">
            <a:avLst/>
          </a:prstGeom>
          <a:gradFill>
            <a:gsLst>
              <a:gs pos="0">
                <a:schemeClr val="accent3">
                  <a:shade val="51000"/>
                  <a:satMod val="130000"/>
                  <a:alpha val="15000"/>
                </a:schemeClr>
              </a:gs>
              <a:gs pos="80000">
                <a:schemeClr val="accent3">
                  <a:shade val="93000"/>
                  <a:satMod val="130000"/>
                </a:schemeClr>
              </a:gs>
              <a:gs pos="100000">
                <a:schemeClr val="accent3">
                  <a:shade val="94000"/>
                  <a:satMod val="135000"/>
                </a:schemeClr>
              </a:gs>
            </a:gsLst>
            <a:lin ang="16200000" scaled="0"/>
          </a:gradFill>
          <a:ln cap="rnd">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sz="3200" dirty="0">
              <a:gradFill>
                <a:gsLst>
                  <a:gs pos="0">
                    <a:srgbClr val="FFFFFF"/>
                  </a:gs>
                  <a:gs pos="100000">
                    <a:srgbClr val="FFFFFF"/>
                  </a:gs>
                </a:gsLst>
                <a:lin ang="5400000" scaled="0"/>
              </a:gradFill>
            </a:endParaRPr>
          </a:p>
        </p:txBody>
      </p:sp>
      <p:sp>
        <p:nvSpPr>
          <p:cNvPr id="2" name="Title 1"/>
          <p:cNvSpPr>
            <a:spLocks noGrp="1"/>
          </p:cNvSpPr>
          <p:nvPr>
            <p:ph type="title"/>
          </p:nvPr>
        </p:nvSpPr>
        <p:spPr>
          <a:xfrm>
            <a:off x="381000" y="228601"/>
            <a:ext cx="8475502" cy="1164265"/>
          </a:xfrm>
        </p:spPr>
        <p:txBody>
          <a:bodyPr>
            <a:normAutofit/>
          </a:bodyPr>
          <a:lstStyle/>
          <a:p>
            <a:r>
              <a:rPr lang="en-US" dirty="0"/>
              <a:t>Media Bypass with CUCM</a:t>
            </a:r>
            <a:r>
              <a:rPr lang="en-US" sz="4000" spc="-150" dirty="0">
                <a:gradFill flip="none" rotWithShape="1">
                  <a:gsLst>
                    <a:gs pos="0">
                      <a:srgbClr val="FFFFFF"/>
                    </a:gs>
                    <a:gs pos="86000">
                      <a:srgbClr val="FFFFFF"/>
                    </a:gs>
                  </a:gsLst>
                  <a:lin ang="5400000" scaled="0"/>
                  <a:tileRect/>
                </a:gradFill>
                <a:latin typeface="Segoe UI"/>
              </a:rPr>
              <a:t/>
            </a:r>
            <a:br>
              <a:rPr lang="en-US" sz="4000" spc="-150" dirty="0">
                <a:gradFill flip="none" rotWithShape="1">
                  <a:gsLst>
                    <a:gs pos="0">
                      <a:srgbClr val="FFFFFF"/>
                    </a:gs>
                    <a:gs pos="86000">
                      <a:srgbClr val="FFFFFF"/>
                    </a:gs>
                  </a:gsLst>
                  <a:lin ang="5400000" scaled="0"/>
                  <a:tileRect/>
                </a:gradFill>
                <a:latin typeface="Segoe UI"/>
              </a:rPr>
            </a:br>
            <a:r>
              <a:rPr lang="en-US" sz="2000" dirty="0">
                <a:solidFill>
                  <a:srgbClr val="F15C44"/>
                </a:solidFill>
              </a:rPr>
              <a:t>In-branch call between Lync endpoint and Cisco phone via branch MTP</a:t>
            </a:r>
            <a:endParaRPr lang="en-US" dirty="0">
              <a:solidFill>
                <a:srgbClr val="F15C44"/>
              </a:solidFill>
            </a:endParaRPr>
          </a:p>
        </p:txBody>
      </p:sp>
      <p:sp>
        <p:nvSpPr>
          <p:cNvPr id="8" name="Rectangle 7"/>
          <p:cNvSpPr/>
          <p:nvPr/>
        </p:nvSpPr>
        <p:spPr bwMode="auto">
          <a:xfrm>
            <a:off x="143481" y="1392866"/>
            <a:ext cx="3804884" cy="5082362"/>
          </a:xfrm>
          <a:prstGeom prst="rect">
            <a:avLst/>
          </a:prstGeom>
          <a:gradFill>
            <a:gsLst>
              <a:gs pos="0">
                <a:schemeClr val="accent1">
                  <a:shade val="51000"/>
                  <a:satMod val="130000"/>
                  <a:alpha val="15000"/>
                </a:schemeClr>
              </a:gs>
              <a:gs pos="80000">
                <a:schemeClr val="accent1">
                  <a:shade val="93000"/>
                  <a:satMod val="130000"/>
                </a:schemeClr>
              </a:gs>
              <a:gs pos="100000">
                <a:schemeClr val="accent1">
                  <a:shade val="94000"/>
                  <a:satMod val="135000"/>
                </a:schemeClr>
              </a:gs>
            </a:gsLst>
          </a:gra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sz="3200" dirty="0">
              <a:gradFill>
                <a:gsLst>
                  <a:gs pos="0">
                    <a:srgbClr val="FFFFFF"/>
                  </a:gs>
                  <a:gs pos="100000">
                    <a:srgbClr val="FFFFFF"/>
                  </a:gs>
                </a:gsLst>
                <a:lin ang="5400000" scaled="0"/>
              </a:gradFill>
            </a:endParaRPr>
          </a:p>
        </p:txBody>
      </p:sp>
      <p:grpSp>
        <p:nvGrpSpPr>
          <p:cNvPr id="3" name="Group 53"/>
          <p:cNvGrpSpPr/>
          <p:nvPr/>
        </p:nvGrpSpPr>
        <p:grpSpPr>
          <a:xfrm>
            <a:off x="379963" y="2028702"/>
            <a:ext cx="796033" cy="887165"/>
            <a:chOff x="638225" y="3513548"/>
            <a:chExt cx="1061101" cy="887165"/>
          </a:xfrm>
        </p:grpSpPr>
        <p:sp>
          <p:nvSpPr>
            <p:cNvPr id="42" name="Rounded Rectangle 41"/>
            <p:cNvSpPr/>
            <p:nvPr/>
          </p:nvSpPr>
          <p:spPr bwMode="auto">
            <a:xfrm>
              <a:off x="638225" y="3513548"/>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t"/>
            <a:lstStyle/>
            <a:p>
              <a:pPr algn="ctr">
                <a:defRPr/>
              </a:pPr>
              <a:endParaRPr lang="en-US" sz="1300" b="1" dirty="0">
                <a:solidFill>
                  <a:schemeClr val="bg1"/>
                </a:solidFill>
                <a:latin typeface="Segoe" pitchFamily="34" charset="0"/>
              </a:endParaRPr>
            </a:p>
          </p:txBody>
        </p:sp>
        <p:pic>
          <p:nvPicPr>
            <p:cNvPr id="43" name="Picture 16" descr="PBX"/>
            <p:cNvPicPr>
              <a:picLocks noChangeAspect="1" noChangeArrowheads="1"/>
            </p:cNvPicPr>
            <p:nvPr/>
          </p:nvPicPr>
          <p:blipFill>
            <a:blip r:embed="rId3" cstate="print"/>
            <a:srcRect/>
            <a:stretch>
              <a:fillRect/>
            </a:stretch>
          </p:blipFill>
          <p:spPr bwMode="auto">
            <a:xfrm>
              <a:off x="778564" y="3728195"/>
              <a:ext cx="780421" cy="672502"/>
            </a:xfrm>
            <a:prstGeom prst="rect">
              <a:avLst/>
            </a:prstGeom>
            <a:noFill/>
            <a:ln w="9525">
              <a:noFill/>
              <a:miter lim="800000"/>
              <a:headEnd/>
              <a:tailEnd/>
            </a:ln>
            <a:effectLst/>
          </p:spPr>
        </p:pic>
        <p:sp>
          <p:nvSpPr>
            <p:cNvPr id="47" name="TextBox 46"/>
            <p:cNvSpPr txBox="1"/>
            <p:nvPr/>
          </p:nvSpPr>
          <p:spPr>
            <a:xfrm>
              <a:off x="719129" y="3513548"/>
              <a:ext cx="928588" cy="307754"/>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CUCM</a:t>
              </a:r>
              <a:endParaRPr lang="en-US" sz="1200" b="1" dirty="0">
                <a:solidFill>
                  <a:schemeClr val="bg1"/>
                </a:solidFill>
                <a:latin typeface="Segoe" pitchFamily="34" charset="0"/>
              </a:endParaRPr>
            </a:p>
          </p:txBody>
        </p:sp>
      </p:grpSp>
      <p:sp>
        <p:nvSpPr>
          <p:cNvPr id="48" name="Rounded Rectangle 47"/>
          <p:cNvSpPr/>
          <p:nvPr/>
        </p:nvSpPr>
        <p:spPr bwMode="auto">
          <a:xfrm>
            <a:off x="1466919" y="1550688"/>
            <a:ext cx="1093611" cy="138925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sp>
        <p:nvSpPr>
          <p:cNvPr id="33" name="TextBox 32"/>
          <p:cNvSpPr txBox="1"/>
          <p:nvPr/>
        </p:nvSpPr>
        <p:spPr>
          <a:xfrm>
            <a:off x="1647571" y="2546339"/>
            <a:ext cx="663216" cy="400087"/>
          </a:xfrm>
          <a:prstGeom prst="rect">
            <a:avLst/>
          </a:prstGeom>
          <a:noFill/>
        </p:spPr>
        <p:txBody>
          <a:bodyPr wrap="none" lIns="121899" tIns="60949" rIns="121899" bIns="60949" rtlCol="0">
            <a:spAutoFit/>
          </a:bodyPr>
          <a:lstStyle/>
          <a:p>
            <a:pPr defTabSz="1218987"/>
            <a:r>
              <a:rPr lang="en-US" b="1" dirty="0" err="1" smtClean="0">
                <a:solidFill>
                  <a:schemeClr val="bg2"/>
                </a:solidFill>
                <a:ea typeface="ＭＳ Ｐゴシック" pitchFamily="-65" charset="-128"/>
              </a:rPr>
              <a:t>Lync</a:t>
            </a:r>
            <a:endParaRPr lang="en-US" b="1" dirty="0">
              <a:solidFill>
                <a:schemeClr val="bg2"/>
              </a:solidFill>
              <a:ea typeface="ＭＳ Ｐゴシック" pitchFamily="-65" charset="-128"/>
            </a:endParaRPr>
          </a:p>
        </p:txBody>
      </p:sp>
      <p:grpSp>
        <p:nvGrpSpPr>
          <p:cNvPr id="5" name="Group 49"/>
          <p:cNvGrpSpPr/>
          <p:nvPr/>
        </p:nvGrpSpPr>
        <p:grpSpPr>
          <a:xfrm>
            <a:off x="1498671" y="4195906"/>
            <a:ext cx="1129113" cy="1389257"/>
            <a:chOff x="3214838" y="3147894"/>
            <a:chExt cx="1505093" cy="1389257"/>
          </a:xfrm>
        </p:grpSpPr>
        <p:sp>
          <p:nvSpPr>
            <p:cNvPr id="49" name="Rounded Rectangle 48"/>
            <p:cNvSpPr/>
            <p:nvPr/>
          </p:nvSpPr>
          <p:spPr bwMode="auto">
            <a:xfrm>
              <a:off x="3300885" y="3147894"/>
              <a:ext cx="1286864" cy="138925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sp>
          <p:nvSpPr>
            <p:cNvPr id="17" name="TextBox 16"/>
            <p:cNvSpPr txBox="1"/>
            <p:nvPr/>
          </p:nvSpPr>
          <p:spPr>
            <a:xfrm>
              <a:off x="3214838" y="4114689"/>
              <a:ext cx="1505093" cy="369310"/>
            </a:xfrm>
            <a:prstGeom prst="rect">
              <a:avLst/>
            </a:prstGeom>
            <a:noFill/>
          </p:spPr>
          <p:txBody>
            <a:bodyPr wrap="none" lIns="121899" tIns="60949" rIns="121899" bIns="60949" rtlCol="0">
              <a:spAutoFit/>
            </a:bodyPr>
            <a:lstStyle/>
            <a:p>
              <a:pPr defTabSz="1218987"/>
              <a:r>
                <a:rPr lang="en-US" sz="1600" b="1" dirty="0" smtClean="0">
                  <a:solidFill>
                    <a:schemeClr val="bg2"/>
                  </a:solidFill>
                  <a:ea typeface="ＭＳ Ｐゴシック" pitchFamily="-65" charset="-128"/>
                </a:rPr>
                <a:t>Mediation</a:t>
              </a:r>
              <a:endParaRPr lang="en-US" sz="1600" b="1" dirty="0">
                <a:solidFill>
                  <a:schemeClr val="bg2"/>
                </a:solidFill>
                <a:ea typeface="ＭＳ Ｐゴシック" pitchFamily="-65" charset="-128"/>
              </a:endParaRPr>
            </a:p>
          </p:txBody>
        </p:sp>
        <p:pic>
          <p:nvPicPr>
            <p:cNvPr id="38"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08864" y="3242334"/>
              <a:ext cx="65722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3" name="Cloud 52"/>
          <p:cNvSpPr/>
          <p:nvPr/>
        </p:nvSpPr>
        <p:spPr>
          <a:xfrm>
            <a:off x="4648885" y="4072252"/>
            <a:ext cx="1498433" cy="1741820"/>
          </a:xfrm>
          <a:prstGeom prst="cloud">
            <a:avLst/>
          </a:prstGeom>
          <a:ln/>
        </p:spPr>
        <p:style>
          <a:lnRef idx="1">
            <a:schemeClr val="accent3"/>
          </a:lnRef>
          <a:fillRef idx="2">
            <a:schemeClr val="accent3"/>
          </a:fillRef>
          <a:effectRef idx="1">
            <a:schemeClr val="accent3"/>
          </a:effectRef>
          <a:fontRef idx="minor">
            <a:schemeClr val="dk1"/>
          </a:fontRef>
        </p:style>
        <p:txBody>
          <a:bodyPr lIns="121899" tIns="60949" rIns="121899" bIns="60949" anchor="ctr"/>
          <a:lstStyle/>
          <a:p>
            <a:pPr algn="ctr"/>
            <a:r>
              <a:rPr lang="en-US" b="1" dirty="0" smtClean="0">
                <a:solidFill>
                  <a:schemeClr val="tx1"/>
                </a:solidFill>
              </a:rPr>
              <a:t>PSTN</a:t>
            </a:r>
            <a:endParaRPr lang="en-US" b="1" dirty="0">
              <a:solidFill>
                <a:schemeClr val="tx1"/>
              </a:solidFill>
            </a:endParaRPr>
          </a:p>
        </p:txBody>
      </p:sp>
      <p:grpSp>
        <p:nvGrpSpPr>
          <p:cNvPr id="6" name="Group 61"/>
          <p:cNvGrpSpPr/>
          <p:nvPr/>
        </p:nvGrpSpPr>
        <p:grpSpPr>
          <a:xfrm>
            <a:off x="349516" y="4141913"/>
            <a:ext cx="856923" cy="1045066"/>
            <a:chOff x="-1854354" y="4514776"/>
            <a:chExt cx="1142267" cy="1045066"/>
          </a:xfrm>
        </p:grpSpPr>
        <p:sp>
          <p:nvSpPr>
            <p:cNvPr id="61" name="Rounded Rectangle 60"/>
            <p:cNvSpPr/>
            <p:nvPr/>
          </p:nvSpPr>
          <p:spPr bwMode="auto">
            <a:xfrm>
              <a:off x="-1813770" y="4514776"/>
              <a:ext cx="1061101" cy="104506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grpSp>
          <p:nvGrpSpPr>
            <p:cNvPr id="7" name="Group 56"/>
            <p:cNvGrpSpPr/>
            <p:nvPr/>
          </p:nvGrpSpPr>
          <p:grpSpPr>
            <a:xfrm>
              <a:off x="-1854354" y="4575256"/>
              <a:ext cx="1142267" cy="945341"/>
              <a:chOff x="409598" y="3327249"/>
              <a:chExt cx="1142267" cy="945341"/>
            </a:xfrm>
          </p:grpSpPr>
          <p:pic>
            <p:nvPicPr>
              <p:cNvPr id="52" name="Picture 5"/>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3954" y="3327249"/>
                <a:ext cx="633557" cy="486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TextBox 54"/>
              <p:cNvSpPr txBox="1"/>
              <p:nvPr/>
            </p:nvSpPr>
            <p:spPr>
              <a:xfrm>
                <a:off x="409598" y="3780170"/>
                <a:ext cx="1142267" cy="492420"/>
              </a:xfrm>
              <a:prstGeom prst="rect">
                <a:avLst/>
              </a:prstGeom>
              <a:noFill/>
              <a:effectLst/>
            </p:spPr>
            <p:txBody>
              <a:bodyPr wrap="none" lIns="121899" tIns="60949" rIns="121899" bIns="60949">
                <a:spAutoFit/>
              </a:bodyPr>
              <a:lstStyle/>
              <a:p>
                <a:pPr algn="ctr">
                  <a:defRPr/>
                </a:pPr>
                <a:r>
                  <a:rPr lang="en-US" sz="1200" dirty="0" smtClean="0">
                    <a:solidFill>
                      <a:schemeClr val="bg1"/>
                    </a:solidFill>
                    <a:latin typeface="Segoe" pitchFamily="34" charset="0"/>
                  </a:rPr>
                  <a:t>PABX</a:t>
                </a:r>
              </a:p>
              <a:p>
                <a:pPr algn="ctr">
                  <a:defRPr/>
                </a:pPr>
                <a:r>
                  <a:rPr lang="en-US" sz="1200" dirty="0" smtClean="0">
                    <a:solidFill>
                      <a:schemeClr val="bg1"/>
                    </a:solidFill>
                    <a:latin typeface="Segoe" pitchFamily="34" charset="0"/>
                  </a:rPr>
                  <a:t>Endpoint</a:t>
                </a:r>
                <a:endParaRPr lang="en-US" sz="1200" dirty="0">
                  <a:solidFill>
                    <a:schemeClr val="bg1"/>
                  </a:solidFill>
                  <a:latin typeface="Segoe" pitchFamily="34" charset="0"/>
                </a:endParaRPr>
              </a:p>
            </p:txBody>
          </p:sp>
        </p:grpSp>
      </p:grpSp>
      <p:grpSp>
        <p:nvGrpSpPr>
          <p:cNvPr id="9" name="Group 59"/>
          <p:cNvGrpSpPr/>
          <p:nvPr/>
        </p:nvGrpSpPr>
        <p:grpSpPr>
          <a:xfrm>
            <a:off x="7528501" y="1631335"/>
            <a:ext cx="901808" cy="1072991"/>
            <a:chOff x="1409306" y="3871149"/>
            <a:chExt cx="1202098" cy="1072991"/>
          </a:xfrm>
        </p:grpSpPr>
        <p:sp>
          <p:nvSpPr>
            <p:cNvPr id="59" name="Rounded Rectangle 58"/>
            <p:cNvSpPr/>
            <p:nvPr/>
          </p:nvSpPr>
          <p:spPr bwMode="auto">
            <a:xfrm>
              <a:off x="1479802" y="3871149"/>
              <a:ext cx="1061101" cy="1072991"/>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b="1" dirty="0">
                <a:solidFill>
                  <a:schemeClr val="tx1"/>
                </a:solidFill>
                <a:latin typeface="Segoe" pitchFamily="34" charset="0"/>
              </a:endParaRPr>
            </a:p>
          </p:txBody>
        </p:sp>
        <p:pic>
          <p:nvPicPr>
            <p:cNvPr id="15" name="Picture 5"/>
            <p:cNvPicPr>
              <a:picLocks noChangeAspect="1" noChangeArrowheads="1"/>
            </p:cNvPicPr>
            <p:nvPr/>
          </p:nvPicPr>
          <p:blipFill>
            <a:blip r:embed="rId6" cstate="print"/>
            <a:srcRect/>
            <a:stretch>
              <a:fillRect/>
            </a:stretch>
          </p:blipFill>
          <p:spPr bwMode="auto">
            <a:xfrm>
              <a:off x="1836832" y="3991810"/>
              <a:ext cx="347043" cy="342900"/>
            </a:xfrm>
            <a:prstGeom prst="rect">
              <a:avLst/>
            </a:prstGeom>
            <a:noFill/>
            <a:ln w="9525">
              <a:noFill/>
              <a:miter lim="800000"/>
              <a:headEnd/>
              <a:tailEnd/>
            </a:ln>
          </p:spPr>
        </p:pic>
        <p:sp>
          <p:nvSpPr>
            <p:cNvPr id="56" name="TextBox 55"/>
            <p:cNvSpPr txBox="1"/>
            <p:nvPr/>
          </p:nvSpPr>
          <p:spPr>
            <a:xfrm>
              <a:off x="1409306" y="4372182"/>
              <a:ext cx="1202098" cy="492420"/>
            </a:xfrm>
            <a:prstGeom prst="rect">
              <a:avLst/>
            </a:prstGeom>
            <a:noFill/>
            <a:effectLst/>
          </p:spPr>
          <p:txBody>
            <a:bodyPr wrap="none" lIns="121899" tIns="60949" rIns="121899" bIns="60949">
              <a:spAutoFit/>
            </a:bodyPr>
            <a:lstStyle/>
            <a:p>
              <a:pPr algn="ctr">
                <a:defRPr/>
              </a:pPr>
              <a:r>
                <a:rPr lang="en-US" sz="1200" b="1" dirty="0" err="1" smtClean="0">
                  <a:solidFill>
                    <a:schemeClr val="bg1"/>
                  </a:solidFill>
                  <a:latin typeface="Segoe" pitchFamily="34" charset="0"/>
                </a:rPr>
                <a:t>Lync</a:t>
              </a:r>
              <a:endParaRPr lang="en-US" sz="1200" b="1" dirty="0" smtClean="0">
                <a:solidFill>
                  <a:schemeClr val="bg1"/>
                </a:solidFill>
                <a:latin typeface="Segoe" pitchFamily="34" charset="0"/>
              </a:endParaRPr>
            </a:p>
            <a:p>
              <a:pPr algn="ctr">
                <a:defRPr/>
              </a:pPr>
              <a:r>
                <a:rPr lang="en-US" sz="1200" b="1" dirty="0" smtClean="0">
                  <a:solidFill>
                    <a:schemeClr val="bg1"/>
                  </a:solidFill>
                  <a:latin typeface="Segoe" pitchFamily="34" charset="0"/>
                </a:rPr>
                <a:t>Endpoint</a:t>
              </a:r>
              <a:endParaRPr lang="en-US" sz="1200" b="1" dirty="0">
                <a:solidFill>
                  <a:schemeClr val="bg1"/>
                </a:solidFill>
                <a:latin typeface="Segoe" pitchFamily="34" charset="0"/>
              </a:endParaRPr>
            </a:p>
          </p:txBody>
        </p:sp>
      </p:grpSp>
      <p:grpSp>
        <p:nvGrpSpPr>
          <p:cNvPr id="10" name="Group 72"/>
          <p:cNvGrpSpPr/>
          <p:nvPr/>
        </p:nvGrpSpPr>
        <p:grpSpPr>
          <a:xfrm>
            <a:off x="2835775" y="1569099"/>
            <a:ext cx="856923" cy="1072991"/>
            <a:chOff x="1439221" y="3871149"/>
            <a:chExt cx="1142267" cy="1072991"/>
          </a:xfrm>
        </p:grpSpPr>
        <p:sp>
          <p:nvSpPr>
            <p:cNvPr id="74" name="Rounded Rectangle 73"/>
            <p:cNvSpPr/>
            <p:nvPr/>
          </p:nvSpPr>
          <p:spPr bwMode="auto">
            <a:xfrm>
              <a:off x="1479802" y="3871149"/>
              <a:ext cx="1061101" cy="1072991"/>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pic>
          <p:nvPicPr>
            <p:cNvPr id="75" name="Picture 5"/>
            <p:cNvPicPr>
              <a:picLocks noChangeAspect="1" noChangeArrowheads="1"/>
            </p:cNvPicPr>
            <p:nvPr/>
          </p:nvPicPr>
          <p:blipFill>
            <a:blip r:embed="rId6" cstate="print"/>
            <a:srcRect/>
            <a:stretch>
              <a:fillRect/>
            </a:stretch>
          </p:blipFill>
          <p:spPr bwMode="auto">
            <a:xfrm>
              <a:off x="1836832" y="3991810"/>
              <a:ext cx="347043" cy="342900"/>
            </a:xfrm>
            <a:prstGeom prst="rect">
              <a:avLst/>
            </a:prstGeom>
            <a:noFill/>
            <a:ln w="9525">
              <a:noFill/>
              <a:miter lim="800000"/>
              <a:headEnd/>
              <a:tailEnd/>
            </a:ln>
          </p:spPr>
        </p:pic>
        <p:sp>
          <p:nvSpPr>
            <p:cNvPr id="76" name="TextBox 75"/>
            <p:cNvSpPr txBox="1"/>
            <p:nvPr/>
          </p:nvSpPr>
          <p:spPr>
            <a:xfrm>
              <a:off x="1439221" y="4372182"/>
              <a:ext cx="1142267" cy="492420"/>
            </a:xfrm>
            <a:prstGeom prst="rect">
              <a:avLst/>
            </a:prstGeom>
            <a:noFill/>
            <a:effectLst/>
          </p:spPr>
          <p:txBody>
            <a:bodyPr wrap="none" lIns="121899" tIns="60949" rIns="121899" bIns="60949">
              <a:spAutoFit/>
            </a:bodyPr>
            <a:lstStyle/>
            <a:p>
              <a:pPr algn="ctr">
                <a:defRPr/>
              </a:pPr>
              <a:r>
                <a:rPr lang="en-US" sz="1200" dirty="0" err="1" smtClean="0">
                  <a:solidFill>
                    <a:schemeClr val="bg1"/>
                  </a:solidFill>
                  <a:latin typeface="Segoe" pitchFamily="34" charset="0"/>
                </a:rPr>
                <a:t>Lync</a:t>
              </a:r>
              <a:endParaRPr lang="en-US" sz="1200" dirty="0" smtClean="0">
                <a:solidFill>
                  <a:schemeClr val="bg1"/>
                </a:solidFill>
                <a:latin typeface="Segoe" pitchFamily="34" charset="0"/>
              </a:endParaRPr>
            </a:p>
            <a:p>
              <a:pPr algn="ctr">
                <a:defRPr/>
              </a:pPr>
              <a:r>
                <a:rPr lang="en-US" sz="1200" dirty="0" smtClean="0">
                  <a:solidFill>
                    <a:schemeClr val="bg1"/>
                  </a:solidFill>
                  <a:latin typeface="Segoe" pitchFamily="34" charset="0"/>
                </a:rPr>
                <a:t>Endpoint</a:t>
              </a:r>
              <a:endParaRPr lang="en-US" sz="1200" dirty="0">
                <a:solidFill>
                  <a:schemeClr val="bg1"/>
                </a:solidFill>
                <a:latin typeface="Segoe" pitchFamily="34" charset="0"/>
              </a:endParaRPr>
            </a:p>
          </p:txBody>
        </p:sp>
      </p:grpSp>
      <p:grpSp>
        <p:nvGrpSpPr>
          <p:cNvPr id="11" name="Group 76"/>
          <p:cNvGrpSpPr/>
          <p:nvPr/>
        </p:nvGrpSpPr>
        <p:grpSpPr>
          <a:xfrm>
            <a:off x="2838341" y="4202394"/>
            <a:ext cx="871351" cy="887165"/>
            <a:chOff x="10057225" y="3069966"/>
            <a:chExt cx="1161498" cy="887165"/>
          </a:xfrm>
        </p:grpSpPr>
        <p:sp>
          <p:nvSpPr>
            <p:cNvPr id="78" name="Rounded Rectangle 77"/>
            <p:cNvSpPr/>
            <p:nvPr/>
          </p:nvSpPr>
          <p:spPr bwMode="auto">
            <a:xfrm>
              <a:off x="10094393" y="3069966"/>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sp>
          <p:nvSpPr>
            <p:cNvPr id="79" name="TextBox 78"/>
            <p:cNvSpPr txBox="1"/>
            <p:nvPr/>
          </p:nvSpPr>
          <p:spPr>
            <a:xfrm>
              <a:off x="10057225" y="3070535"/>
              <a:ext cx="1161498" cy="307754"/>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Gateway</a:t>
              </a:r>
              <a:endParaRPr lang="en-US" sz="1200" b="1" dirty="0">
                <a:solidFill>
                  <a:schemeClr val="bg1"/>
                </a:solidFill>
                <a:latin typeface="Segoe" pitchFamily="34" charset="0"/>
              </a:endParaRPr>
            </a:p>
          </p:txBody>
        </p:sp>
        <p:graphicFrame>
          <p:nvGraphicFramePr>
            <p:cNvPr id="80" name="Object 2"/>
            <p:cNvGraphicFramePr>
              <a:graphicFrameLocks noChangeAspect="1"/>
            </p:cNvGraphicFramePr>
            <p:nvPr>
              <p:extLst>
                <p:ext uri="{D42A27DB-BD31-4B8C-83A1-F6EECF244321}">
                  <p14:modId xmlns:p14="http://schemas.microsoft.com/office/powerpoint/2010/main" val="2822240866"/>
                </p:ext>
              </p:extLst>
            </p:nvPr>
          </p:nvGraphicFramePr>
          <p:xfrm>
            <a:off x="10346923" y="3328588"/>
            <a:ext cx="582098" cy="625475"/>
          </p:xfrm>
          <a:graphic>
            <a:graphicData uri="http://schemas.openxmlformats.org/presentationml/2006/ole">
              <mc:AlternateContent xmlns:mc="http://schemas.openxmlformats.org/markup-compatibility/2006">
                <mc:Choice xmlns:v="urn:schemas-microsoft-com:vml" Requires="v">
                  <p:oleObj spid="_x0000_s44065" name="Visio" r:id="rId7" imgW="311004" imgH="394511" progId="Visio.Drawing.11">
                    <p:embed/>
                  </p:oleObj>
                </mc:Choice>
                <mc:Fallback>
                  <p:oleObj name="Visio" r:id="rId7" imgW="311004" imgH="394511"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346923" y="3328588"/>
                          <a:ext cx="582098" cy="625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81" name="Cloud 80"/>
          <p:cNvSpPr/>
          <p:nvPr/>
        </p:nvSpPr>
        <p:spPr>
          <a:xfrm>
            <a:off x="4593049" y="1785983"/>
            <a:ext cx="1498433" cy="1741820"/>
          </a:xfrm>
          <a:prstGeom prst="cloud">
            <a:avLst/>
          </a:prstGeom>
          <a:ln/>
        </p:spPr>
        <p:style>
          <a:lnRef idx="1">
            <a:schemeClr val="accent6"/>
          </a:lnRef>
          <a:fillRef idx="2">
            <a:schemeClr val="accent6"/>
          </a:fillRef>
          <a:effectRef idx="1">
            <a:schemeClr val="accent6"/>
          </a:effectRef>
          <a:fontRef idx="minor">
            <a:schemeClr val="dk1"/>
          </a:fontRef>
        </p:style>
        <p:txBody>
          <a:bodyPr lIns="121899" tIns="60949" rIns="121899" bIns="60949" anchor="ctr"/>
          <a:lstStyle/>
          <a:p>
            <a:pPr algn="ctr"/>
            <a:r>
              <a:rPr lang="en-US" b="1" dirty="0" smtClean="0">
                <a:solidFill>
                  <a:schemeClr val="tx1"/>
                </a:solidFill>
              </a:rPr>
              <a:t>WAN</a:t>
            </a:r>
            <a:endParaRPr lang="en-US" b="1" dirty="0">
              <a:solidFill>
                <a:schemeClr val="tx1"/>
              </a:solidFill>
            </a:endParaRPr>
          </a:p>
        </p:txBody>
      </p:sp>
      <p:cxnSp>
        <p:nvCxnSpPr>
          <p:cNvPr id="83" name="Elbow Connector 117"/>
          <p:cNvCxnSpPr>
            <a:stCxn id="96" idx="0"/>
          </p:cNvCxnSpPr>
          <p:nvPr/>
        </p:nvCxnSpPr>
        <p:spPr bwMode="auto">
          <a:xfrm flipV="1">
            <a:off x="7349420" y="2712106"/>
            <a:ext cx="657815" cy="778359"/>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1"/>
            </a:solidFill>
            <a:prstDash val="solid"/>
            <a:round/>
            <a:headEnd type="none" w="med" len="med"/>
            <a:tailEnd type="none" w="med" len="med"/>
          </a:ln>
          <a:effectLst/>
        </p:spPr>
      </p:cxnSp>
      <p:grpSp>
        <p:nvGrpSpPr>
          <p:cNvPr id="12" name="Group 87"/>
          <p:cNvGrpSpPr/>
          <p:nvPr/>
        </p:nvGrpSpPr>
        <p:grpSpPr>
          <a:xfrm>
            <a:off x="8060469" y="3444201"/>
            <a:ext cx="796033" cy="1045066"/>
            <a:chOff x="-1813770" y="4514776"/>
            <a:chExt cx="1061101" cy="1045066"/>
          </a:xfrm>
        </p:grpSpPr>
        <p:sp>
          <p:nvSpPr>
            <p:cNvPr id="89" name="Rounded Rectangle 88"/>
            <p:cNvSpPr/>
            <p:nvPr/>
          </p:nvSpPr>
          <p:spPr bwMode="auto">
            <a:xfrm>
              <a:off x="-1813770" y="4514776"/>
              <a:ext cx="1061101" cy="104506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b="1" dirty="0">
                <a:solidFill>
                  <a:schemeClr val="tx1"/>
                </a:solidFill>
                <a:latin typeface="Segoe" pitchFamily="34" charset="0"/>
              </a:endParaRPr>
            </a:p>
          </p:txBody>
        </p:sp>
        <p:grpSp>
          <p:nvGrpSpPr>
            <p:cNvPr id="13" name="Group 89"/>
            <p:cNvGrpSpPr/>
            <p:nvPr/>
          </p:nvGrpSpPr>
          <p:grpSpPr>
            <a:xfrm>
              <a:off x="-1753924" y="4575256"/>
              <a:ext cx="941409" cy="945341"/>
              <a:chOff x="510028" y="3327249"/>
              <a:chExt cx="941409" cy="945341"/>
            </a:xfrm>
          </p:grpSpPr>
          <p:pic>
            <p:nvPicPr>
              <p:cNvPr id="91" name="Picture 5"/>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3954" y="3327249"/>
                <a:ext cx="633557" cy="486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 name="TextBox 91"/>
              <p:cNvSpPr txBox="1"/>
              <p:nvPr/>
            </p:nvSpPr>
            <p:spPr>
              <a:xfrm>
                <a:off x="510028" y="3780170"/>
                <a:ext cx="941409" cy="492420"/>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Cisco</a:t>
                </a:r>
              </a:p>
              <a:p>
                <a:pPr algn="ctr">
                  <a:defRPr/>
                </a:pPr>
                <a:r>
                  <a:rPr lang="en-US" sz="1200" b="1" dirty="0" smtClean="0">
                    <a:solidFill>
                      <a:schemeClr val="bg1"/>
                    </a:solidFill>
                    <a:latin typeface="Segoe" pitchFamily="34" charset="0"/>
                  </a:rPr>
                  <a:t>phone</a:t>
                </a:r>
                <a:endParaRPr lang="en-US" sz="1200" b="1" dirty="0">
                  <a:solidFill>
                    <a:schemeClr val="bg1"/>
                  </a:solidFill>
                  <a:latin typeface="Segoe" pitchFamily="34" charset="0"/>
                </a:endParaRPr>
              </a:p>
            </p:txBody>
          </p:sp>
        </p:grpSp>
      </p:grpSp>
      <p:grpSp>
        <p:nvGrpSpPr>
          <p:cNvPr id="14" name="Group 92"/>
          <p:cNvGrpSpPr/>
          <p:nvPr/>
        </p:nvGrpSpPr>
        <p:grpSpPr>
          <a:xfrm>
            <a:off x="6869662" y="3490465"/>
            <a:ext cx="959516" cy="887165"/>
            <a:chOff x="543914" y="3513548"/>
            <a:chExt cx="1279022" cy="887165"/>
          </a:xfrm>
        </p:grpSpPr>
        <p:sp>
          <p:nvSpPr>
            <p:cNvPr id="94" name="Rounded Rectangle 93"/>
            <p:cNvSpPr/>
            <p:nvPr/>
          </p:nvSpPr>
          <p:spPr bwMode="auto">
            <a:xfrm>
              <a:off x="638225" y="3513548"/>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t"/>
            <a:lstStyle/>
            <a:p>
              <a:pPr algn="ctr">
                <a:defRPr/>
              </a:pPr>
              <a:endParaRPr lang="en-US" sz="1300" b="1" dirty="0">
                <a:solidFill>
                  <a:schemeClr val="bg1"/>
                </a:solidFill>
                <a:latin typeface="Segoe" pitchFamily="34" charset="0"/>
              </a:endParaRPr>
            </a:p>
          </p:txBody>
        </p:sp>
        <p:pic>
          <p:nvPicPr>
            <p:cNvPr id="95" name="Picture 16" descr="PBX"/>
            <p:cNvPicPr>
              <a:picLocks noChangeAspect="1" noChangeArrowheads="1"/>
            </p:cNvPicPr>
            <p:nvPr/>
          </p:nvPicPr>
          <p:blipFill>
            <a:blip r:embed="rId3" cstate="print"/>
            <a:srcRect/>
            <a:stretch>
              <a:fillRect/>
            </a:stretch>
          </p:blipFill>
          <p:spPr bwMode="auto">
            <a:xfrm>
              <a:off x="778564" y="3728195"/>
              <a:ext cx="780421" cy="672502"/>
            </a:xfrm>
            <a:prstGeom prst="rect">
              <a:avLst/>
            </a:prstGeom>
            <a:noFill/>
            <a:ln w="9525">
              <a:noFill/>
              <a:miter lim="800000"/>
              <a:headEnd/>
              <a:tailEnd/>
            </a:ln>
            <a:effectLst/>
          </p:spPr>
        </p:pic>
        <p:sp>
          <p:nvSpPr>
            <p:cNvPr id="96" name="TextBox 95"/>
            <p:cNvSpPr txBox="1"/>
            <p:nvPr/>
          </p:nvSpPr>
          <p:spPr>
            <a:xfrm>
              <a:off x="543914" y="3513548"/>
              <a:ext cx="1279022" cy="307754"/>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ISR (MTP)</a:t>
              </a:r>
              <a:endParaRPr lang="en-US" sz="1200" b="1" dirty="0">
                <a:solidFill>
                  <a:schemeClr val="bg1"/>
                </a:solidFill>
                <a:latin typeface="Segoe" pitchFamily="34" charset="0"/>
              </a:endParaRPr>
            </a:p>
          </p:txBody>
        </p:sp>
      </p:grpSp>
      <p:cxnSp>
        <p:nvCxnSpPr>
          <p:cNvPr id="63" name="Elbow Connector 117"/>
          <p:cNvCxnSpPr>
            <a:stCxn id="94" idx="3"/>
            <a:endCxn id="89" idx="1"/>
          </p:cNvCxnSpPr>
          <p:nvPr/>
        </p:nvCxnSpPr>
        <p:spPr bwMode="auto">
          <a:xfrm>
            <a:off x="7736447" y="3934048"/>
            <a:ext cx="324022" cy="32687"/>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1"/>
            </a:solidFill>
            <a:prstDash val="solid"/>
            <a:round/>
            <a:headEnd type="none" w="med" len="med"/>
            <a:tailEnd type="none" w="med" len="med"/>
          </a:ln>
          <a:effectLst/>
        </p:spPr>
      </p:cxnSp>
      <p:sp>
        <p:nvSpPr>
          <p:cNvPr id="64" name="TextBox 63"/>
          <p:cNvSpPr txBox="1"/>
          <p:nvPr/>
        </p:nvSpPr>
        <p:spPr>
          <a:xfrm>
            <a:off x="7278405" y="2946425"/>
            <a:ext cx="763949" cy="369310"/>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wrap="none" lIns="121899" tIns="60949" rIns="121899" bIns="60949">
            <a:spAutoFit/>
          </a:bodyPr>
          <a:lstStyle>
            <a:defPPr>
              <a:defRPr lang="en-US"/>
            </a:defPPr>
            <a:lvl1pPr algn="ctr">
              <a:defRPr sz="1600">
                <a:solidFill>
                  <a:schemeClr val="tx1"/>
                </a:solidFill>
                <a:latin typeface="Segoe" pitchFamily="34" charset="0"/>
              </a:defRPr>
            </a:lvl1pPr>
          </a:lstStyle>
          <a:p>
            <a:r>
              <a:rPr lang="en-US" dirty="0"/>
              <a:t>G.711</a:t>
            </a:r>
          </a:p>
        </p:txBody>
      </p:sp>
      <p:pic>
        <p:nvPicPr>
          <p:cNvPr id="39"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82926" y="1657873"/>
            <a:ext cx="493047"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8931" y="1700405"/>
            <a:ext cx="493047"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 name="TextBox 50"/>
          <p:cNvSpPr txBox="1"/>
          <p:nvPr/>
        </p:nvSpPr>
        <p:spPr>
          <a:xfrm>
            <a:off x="372136" y="5892625"/>
            <a:ext cx="3352800" cy="415476"/>
          </a:xfrm>
          <a:prstGeom prst="rect">
            <a:avLst/>
          </a:prstGeom>
          <a:noFill/>
        </p:spPr>
        <p:txBody>
          <a:bodyPr wrap="square" lIns="121899" tIns="60949" rIns="121899" bIns="60949" rtlCol="0">
            <a:spAutoFit/>
          </a:bodyPr>
          <a:lstStyle/>
          <a:p>
            <a:pPr algn="ctr" defTabSz="1218987"/>
            <a:r>
              <a:rPr lang="en-US" sz="1900" b="1" dirty="0" smtClean="0">
                <a:solidFill>
                  <a:schemeClr val="bg2"/>
                </a:solidFill>
                <a:ea typeface="ＭＳ Ｐゴシック" pitchFamily="-65" charset="-128"/>
              </a:rPr>
              <a:t>HQ Site</a:t>
            </a:r>
            <a:endParaRPr lang="en-US" sz="1900" b="1" dirty="0">
              <a:solidFill>
                <a:schemeClr val="bg2"/>
              </a:solidFill>
              <a:ea typeface="ＭＳ Ｐゴシック" pitchFamily="-65" charset="-128"/>
            </a:endParaRPr>
          </a:p>
        </p:txBody>
      </p:sp>
      <p:sp>
        <p:nvSpPr>
          <p:cNvPr id="54" name="TextBox 53"/>
          <p:cNvSpPr txBox="1"/>
          <p:nvPr/>
        </p:nvSpPr>
        <p:spPr>
          <a:xfrm>
            <a:off x="6748117" y="5947730"/>
            <a:ext cx="2233417" cy="415476"/>
          </a:xfrm>
          <a:prstGeom prst="rect">
            <a:avLst/>
          </a:prstGeom>
          <a:noFill/>
        </p:spPr>
        <p:txBody>
          <a:bodyPr wrap="square" lIns="121899" tIns="60949" rIns="121899" bIns="60949" rtlCol="0">
            <a:spAutoFit/>
          </a:bodyPr>
          <a:lstStyle/>
          <a:p>
            <a:pPr algn="ctr" defTabSz="1218987"/>
            <a:r>
              <a:rPr lang="en-US" sz="1900" b="1" dirty="0" smtClean="0">
                <a:solidFill>
                  <a:schemeClr val="bg2"/>
                </a:solidFill>
                <a:ea typeface="ＭＳ Ｐゴシック" pitchFamily="-65" charset="-128"/>
              </a:rPr>
              <a:t>Branch</a:t>
            </a:r>
            <a:endParaRPr lang="en-US" sz="1900" b="1" dirty="0">
              <a:solidFill>
                <a:schemeClr val="bg2"/>
              </a:solidFill>
              <a:ea typeface="ＭＳ Ｐゴシック" pitchFamily="-65" charset="-128"/>
            </a:endParaRPr>
          </a:p>
        </p:txBody>
      </p:sp>
      <p:sp>
        <p:nvSpPr>
          <p:cNvPr id="57" name="&quot;No&quot; Symbol 56"/>
          <p:cNvSpPr/>
          <p:nvPr/>
        </p:nvSpPr>
        <p:spPr bwMode="auto">
          <a:xfrm>
            <a:off x="4716016" y="1844824"/>
            <a:ext cx="1219260" cy="1520755"/>
          </a:xfrm>
          <a:prstGeom prst="noSmoking">
            <a:avLst/>
          </a:prstGeom>
          <a:solidFill>
            <a:srgbClr val="FF0000"/>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58" name="TextBox 57"/>
          <p:cNvSpPr txBox="1"/>
          <p:nvPr/>
        </p:nvSpPr>
        <p:spPr>
          <a:xfrm>
            <a:off x="6940414" y="4627407"/>
            <a:ext cx="1916088" cy="430887"/>
          </a:xfrm>
          <a:prstGeom prst="rect">
            <a:avLst/>
          </a:prstGeom>
          <a:noFill/>
        </p:spPr>
        <p:txBody>
          <a:bodyPr wrap="square" lIns="0" tIns="0" rIns="0" bIns="0" rtlCol="0">
            <a:spAutoFit/>
          </a:bodyPr>
          <a:lstStyle/>
          <a:p>
            <a:r>
              <a:rPr lang="en-US" sz="2800" b="1" dirty="0" smtClean="0">
                <a:solidFill>
                  <a:srgbClr val="FF0000"/>
                </a:solidFill>
                <a:effectLst>
                  <a:outerShdw blurRad="38100" dist="38100" dir="2700000" algn="tl">
                    <a:srgbClr val="000000">
                      <a:alpha val="43137"/>
                    </a:srgbClr>
                  </a:outerShdw>
                </a:effectLst>
              </a:rPr>
              <a:t>Call stays up</a:t>
            </a:r>
          </a:p>
        </p:txBody>
      </p:sp>
    </p:spTree>
    <p:extLst>
      <p:ext uri="{BB962C8B-B14F-4D97-AF65-F5344CB8AC3E}">
        <p14:creationId xmlns:p14="http://schemas.microsoft.com/office/powerpoint/2010/main" val="35414150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bwMode="auto">
          <a:xfrm>
            <a:off x="6748116" y="1392866"/>
            <a:ext cx="2233419" cy="5106024"/>
          </a:xfrm>
          <a:prstGeom prst="rect">
            <a:avLst/>
          </a:prstGeom>
          <a:gradFill>
            <a:gsLst>
              <a:gs pos="0">
                <a:schemeClr val="accent3">
                  <a:shade val="51000"/>
                  <a:satMod val="130000"/>
                  <a:alpha val="15000"/>
                </a:schemeClr>
              </a:gs>
              <a:gs pos="80000">
                <a:schemeClr val="accent3">
                  <a:shade val="93000"/>
                  <a:satMod val="130000"/>
                </a:schemeClr>
              </a:gs>
              <a:gs pos="100000">
                <a:schemeClr val="accent3">
                  <a:shade val="94000"/>
                  <a:satMod val="135000"/>
                </a:schemeClr>
              </a:gs>
            </a:gsLst>
            <a:lin ang="16200000" scaled="0"/>
          </a:gradFill>
          <a:ln cap="rnd">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sz="3200" dirty="0">
              <a:gradFill>
                <a:gsLst>
                  <a:gs pos="0">
                    <a:srgbClr val="FFFFFF"/>
                  </a:gs>
                  <a:gs pos="100000">
                    <a:srgbClr val="FFFFFF"/>
                  </a:gs>
                </a:gsLst>
                <a:lin ang="5400000" scaled="0"/>
              </a:gradFill>
            </a:endParaRPr>
          </a:p>
        </p:txBody>
      </p:sp>
      <p:sp>
        <p:nvSpPr>
          <p:cNvPr id="2" name="Title 1"/>
          <p:cNvSpPr>
            <a:spLocks noGrp="1"/>
          </p:cNvSpPr>
          <p:nvPr>
            <p:ph type="title"/>
          </p:nvPr>
        </p:nvSpPr>
        <p:spPr>
          <a:xfrm>
            <a:off x="381000" y="228601"/>
            <a:ext cx="8475502" cy="1164265"/>
          </a:xfrm>
        </p:spPr>
        <p:txBody>
          <a:bodyPr>
            <a:normAutofit/>
          </a:bodyPr>
          <a:lstStyle/>
          <a:p>
            <a:r>
              <a:rPr lang="en-AU" dirty="0"/>
              <a:t>No Media Bypass for Calls on WAN</a:t>
            </a:r>
            <a:br>
              <a:rPr lang="en-AU" dirty="0"/>
            </a:br>
            <a:r>
              <a:rPr lang="en-AU" sz="2200" dirty="0" err="1">
                <a:solidFill>
                  <a:srgbClr val="F15C44"/>
                </a:solidFill>
              </a:rPr>
              <a:t>WAN</a:t>
            </a:r>
            <a:r>
              <a:rPr lang="en-AU" sz="2200" dirty="0">
                <a:solidFill>
                  <a:srgbClr val="F15C44"/>
                </a:solidFill>
              </a:rPr>
              <a:t> call between Lync in branch and Cisco phone via central MTP</a:t>
            </a:r>
            <a:endParaRPr lang="en-US" sz="2200" dirty="0">
              <a:solidFill>
                <a:srgbClr val="F15C44"/>
              </a:solidFill>
            </a:endParaRPr>
          </a:p>
        </p:txBody>
      </p:sp>
      <p:sp>
        <p:nvSpPr>
          <p:cNvPr id="8" name="Rectangle 7"/>
          <p:cNvSpPr/>
          <p:nvPr/>
        </p:nvSpPr>
        <p:spPr bwMode="auto">
          <a:xfrm>
            <a:off x="143481" y="1392866"/>
            <a:ext cx="3804884" cy="5082362"/>
          </a:xfrm>
          <a:prstGeom prst="rect">
            <a:avLst/>
          </a:prstGeom>
          <a:gradFill>
            <a:gsLst>
              <a:gs pos="0">
                <a:schemeClr val="accent1">
                  <a:shade val="51000"/>
                  <a:satMod val="130000"/>
                  <a:alpha val="15000"/>
                </a:schemeClr>
              </a:gs>
              <a:gs pos="80000">
                <a:schemeClr val="accent1">
                  <a:shade val="93000"/>
                  <a:satMod val="130000"/>
                </a:schemeClr>
              </a:gs>
              <a:gs pos="100000">
                <a:schemeClr val="accent1">
                  <a:shade val="94000"/>
                  <a:satMod val="135000"/>
                </a:schemeClr>
              </a:gs>
            </a:gsLst>
          </a:gra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sz="3200" dirty="0">
              <a:gradFill>
                <a:gsLst>
                  <a:gs pos="0">
                    <a:srgbClr val="FFFFFF"/>
                  </a:gs>
                  <a:gs pos="100000">
                    <a:srgbClr val="FFFFFF"/>
                  </a:gs>
                </a:gsLst>
                <a:lin ang="5400000" scaled="0"/>
              </a:gradFill>
            </a:endParaRPr>
          </a:p>
        </p:txBody>
      </p:sp>
      <p:grpSp>
        <p:nvGrpSpPr>
          <p:cNvPr id="3" name="Group 53"/>
          <p:cNvGrpSpPr/>
          <p:nvPr/>
        </p:nvGrpSpPr>
        <p:grpSpPr>
          <a:xfrm>
            <a:off x="379963" y="2028702"/>
            <a:ext cx="796033" cy="887165"/>
            <a:chOff x="638225" y="3513548"/>
            <a:chExt cx="1061101" cy="887165"/>
          </a:xfrm>
        </p:grpSpPr>
        <p:sp>
          <p:nvSpPr>
            <p:cNvPr id="42" name="Rounded Rectangle 41"/>
            <p:cNvSpPr/>
            <p:nvPr/>
          </p:nvSpPr>
          <p:spPr bwMode="auto">
            <a:xfrm>
              <a:off x="638225" y="3513548"/>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t"/>
            <a:lstStyle/>
            <a:p>
              <a:pPr algn="ctr">
                <a:defRPr/>
              </a:pPr>
              <a:endParaRPr lang="en-US" sz="1300" b="1" dirty="0">
                <a:solidFill>
                  <a:schemeClr val="bg1"/>
                </a:solidFill>
                <a:latin typeface="Segoe" pitchFamily="34" charset="0"/>
              </a:endParaRPr>
            </a:p>
          </p:txBody>
        </p:sp>
        <p:pic>
          <p:nvPicPr>
            <p:cNvPr id="43" name="Picture 16" descr="PBX"/>
            <p:cNvPicPr>
              <a:picLocks noChangeAspect="1" noChangeArrowheads="1"/>
            </p:cNvPicPr>
            <p:nvPr/>
          </p:nvPicPr>
          <p:blipFill>
            <a:blip r:embed="rId3" cstate="print"/>
            <a:srcRect/>
            <a:stretch>
              <a:fillRect/>
            </a:stretch>
          </p:blipFill>
          <p:spPr bwMode="auto">
            <a:xfrm>
              <a:off x="778564" y="3728195"/>
              <a:ext cx="780421" cy="672502"/>
            </a:xfrm>
            <a:prstGeom prst="rect">
              <a:avLst/>
            </a:prstGeom>
            <a:noFill/>
            <a:ln w="9525">
              <a:noFill/>
              <a:miter lim="800000"/>
              <a:headEnd/>
              <a:tailEnd/>
            </a:ln>
            <a:effectLst/>
          </p:spPr>
        </p:pic>
        <p:sp>
          <p:nvSpPr>
            <p:cNvPr id="47" name="TextBox 46"/>
            <p:cNvSpPr txBox="1"/>
            <p:nvPr/>
          </p:nvSpPr>
          <p:spPr>
            <a:xfrm>
              <a:off x="719129" y="3513548"/>
              <a:ext cx="928588" cy="307754"/>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CUCM</a:t>
              </a:r>
              <a:endParaRPr lang="en-US" sz="1200" b="1" dirty="0">
                <a:solidFill>
                  <a:schemeClr val="bg1"/>
                </a:solidFill>
                <a:latin typeface="Segoe" pitchFamily="34" charset="0"/>
              </a:endParaRPr>
            </a:p>
          </p:txBody>
        </p:sp>
      </p:grpSp>
      <p:sp>
        <p:nvSpPr>
          <p:cNvPr id="48" name="Rounded Rectangle 47"/>
          <p:cNvSpPr/>
          <p:nvPr/>
        </p:nvSpPr>
        <p:spPr bwMode="auto">
          <a:xfrm>
            <a:off x="1466919" y="1550688"/>
            <a:ext cx="1093611" cy="138925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sp>
        <p:nvSpPr>
          <p:cNvPr id="33" name="TextBox 32"/>
          <p:cNvSpPr txBox="1"/>
          <p:nvPr/>
        </p:nvSpPr>
        <p:spPr>
          <a:xfrm>
            <a:off x="1647571" y="2546339"/>
            <a:ext cx="663216" cy="400087"/>
          </a:xfrm>
          <a:prstGeom prst="rect">
            <a:avLst/>
          </a:prstGeom>
          <a:noFill/>
        </p:spPr>
        <p:txBody>
          <a:bodyPr wrap="none" lIns="121899" tIns="60949" rIns="121899" bIns="60949" rtlCol="0">
            <a:spAutoFit/>
          </a:bodyPr>
          <a:lstStyle/>
          <a:p>
            <a:pPr defTabSz="1218987"/>
            <a:r>
              <a:rPr lang="en-US" b="1" dirty="0" err="1" smtClean="0">
                <a:solidFill>
                  <a:schemeClr val="bg2"/>
                </a:solidFill>
                <a:ea typeface="ＭＳ Ｐゴシック" pitchFamily="-65" charset="-128"/>
              </a:rPr>
              <a:t>Lync</a:t>
            </a:r>
            <a:endParaRPr lang="en-US" b="1" dirty="0">
              <a:solidFill>
                <a:schemeClr val="bg2"/>
              </a:solidFill>
              <a:ea typeface="ＭＳ Ｐゴシック" pitchFamily="-65" charset="-128"/>
            </a:endParaRPr>
          </a:p>
        </p:txBody>
      </p:sp>
      <p:grpSp>
        <p:nvGrpSpPr>
          <p:cNvPr id="5" name="Group 49"/>
          <p:cNvGrpSpPr/>
          <p:nvPr/>
        </p:nvGrpSpPr>
        <p:grpSpPr>
          <a:xfrm>
            <a:off x="1498671" y="4195906"/>
            <a:ext cx="1129113" cy="1389257"/>
            <a:chOff x="3214838" y="3147894"/>
            <a:chExt cx="1505093" cy="1389257"/>
          </a:xfrm>
        </p:grpSpPr>
        <p:sp>
          <p:nvSpPr>
            <p:cNvPr id="49" name="Rounded Rectangle 48"/>
            <p:cNvSpPr/>
            <p:nvPr/>
          </p:nvSpPr>
          <p:spPr bwMode="auto">
            <a:xfrm>
              <a:off x="3300885" y="3147894"/>
              <a:ext cx="1286864" cy="138925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sp>
          <p:nvSpPr>
            <p:cNvPr id="17" name="TextBox 16"/>
            <p:cNvSpPr txBox="1"/>
            <p:nvPr/>
          </p:nvSpPr>
          <p:spPr>
            <a:xfrm>
              <a:off x="3214838" y="4114689"/>
              <a:ext cx="1505093" cy="369310"/>
            </a:xfrm>
            <a:prstGeom prst="rect">
              <a:avLst/>
            </a:prstGeom>
            <a:noFill/>
          </p:spPr>
          <p:txBody>
            <a:bodyPr wrap="none" lIns="121899" tIns="60949" rIns="121899" bIns="60949" rtlCol="0">
              <a:spAutoFit/>
            </a:bodyPr>
            <a:lstStyle/>
            <a:p>
              <a:pPr defTabSz="1218987"/>
              <a:r>
                <a:rPr lang="en-US" sz="1600" b="1" dirty="0" smtClean="0">
                  <a:solidFill>
                    <a:schemeClr val="bg2"/>
                  </a:solidFill>
                  <a:ea typeface="ＭＳ Ｐゴシック" pitchFamily="-65" charset="-128"/>
                </a:rPr>
                <a:t>Mediation</a:t>
              </a:r>
              <a:endParaRPr lang="en-US" sz="1600" b="1" dirty="0">
                <a:solidFill>
                  <a:schemeClr val="bg2"/>
                </a:solidFill>
                <a:ea typeface="ＭＳ Ｐゴシック" pitchFamily="-65" charset="-128"/>
              </a:endParaRPr>
            </a:p>
          </p:txBody>
        </p:sp>
        <p:pic>
          <p:nvPicPr>
            <p:cNvPr id="38"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08864" y="3242334"/>
              <a:ext cx="65722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3" name="Cloud 52"/>
          <p:cNvSpPr/>
          <p:nvPr/>
        </p:nvSpPr>
        <p:spPr>
          <a:xfrm>
            <a:off x="4648885" y="4072252"/>
            <a:ext cx="1498433" cy="1741820"/>
          </a:xfrm>
          <a:prstGeom prst="cloud">
            <a:avLst/>
          </a:prstGeom>
          <a:ln/>
        </p:spPr>
        <p:style>
          <a:lnRef idx="1">
            <a:schemeClr val="accent3"/>
          </a:lnRef>
          <a:fillRef idx="2">
            <a:schemeClr val="accent3"/>
          </a:fillRef>
          <a:effectRef idx="1">
            <a:schemeClr val="accent3"/>
          </a:effectRef>
          <a:fontRef idx="minor">
            <a:schemeClr val="dk1"/>
          </a:fontRef>
        </p:style>
        <p:txBody>
          <a:bodyPr lIns="121899" tIns="60949" rIns="121899" bIns="60949" anchor="ctr"/>
          <a:lstStyle/>
          <a:p>
            <a:pPr algn="ctr"/>
            <a:r>
              <a:rPr lang="en-US" b="1" dirty="0" smtClean="0">
                <a:solidFill>
                  <a:schemeClr val="tx1"/>
                </a:solidFill>
              </a:rPr>
              <a:t>PSTN</a:t>
            </a:r>
            <a:endParaRPr lang="en-US" b="1" dirty="0">
              <a:solidFill>
                <a:schemeClr val="tx1"/>
              </a:solidFill>
            </a:endParaRPr>
          </a:p>
        </p:txBody>
      </p:sp>
      <p:grpSp>
        <p:nvGrpSpPr>
          <p:cNvPr id="6" name="Group 61"/>
          <p:cNvGrpSpPr/>
          <p:nvPr/>
        </p:nvGrpSpPr>
        <p:grpSpPr>
          <a:xfrm>
            <a:off x="349516" y="4141913"/>
            <a:ext cx="856923" cy="1045066"/>
            <a:chOff x="-1854354" y="4514776"/>
            <a:chExt cx="1142267" cy="1045066"/>
          </a:xfrm>
        </p:grpSpPr>
        <p:sp>
          <p:nvSpPr>
            <p:cNvPr id="61" name="Rounded Rectangle 60"/>
            <p:cNvSpPr/>
            <p:nvPr/>
          </p:nvSpPr>
          <p:spPr bwMode="auto">
            <a:xfrm>
              <a:off x="-1813770" y="4514776"/>
              <a:ext cx="1061101" cy="104506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grpSp>
          <p:nvGrpSpPr>
            <p:cNvPr id="7" name="Group 56"/>
            <p:cNvGrpSpPr/>
            <p:nvPr/>
          </p:nvGrpSpPr>
          <p:grpSpPr>
            <a:xfrm>
              <a:off x="-1854354" y="4575256"/>
              <a:ext cx="1142267" cy="945341"/>
              <a:chOff x="409598" y="3327249"/>
              <a:chExt cx="1142267" cy="945341"/>
            </a:xfrm>
          </p:grpSpPr>
          <p:pic>
            <p:nvPicPr>
              <p:cNvPr id="52" name="Picture 5"/>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3954" y="3327249"/>
                <a:ext cx="633557" cy="486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TextBox 54"/>
              <p:cNvSpPr txBox="1"/>
              <p:nvPr/>
            </p:nvSpPr>
            <p:spPr>
              <a:xfrm>
                <a:off x="409598" y="3780170"/>
                <a:ext cx="1142267" cy="492420"/>
              </a:xfrm>
              <a:prstGeom prst="rect">
                <a:avLst/>
              </a:prstGeom>
              <a:noFill/>
              <a:effectLst/>
            </p:spPr>
            <p:txBody>
              <a:bodyPr wrap="none" lIns="121899" tIns="60949" rIns="121899" bIns="60949">
                <a:spAutoFit/>
              </a:bodyPr>
              <a:lstStyle/>
              <a:p>
                <a:pPr algn="ctr">
                  <a:defRPr/>
                </a:pPr>
                <a:r>
                  <a:rPr lang="en-US" sz="1200" dirty="0" smtClean="0">
                    <a:solidFill>
                      <a:schemeClr val="bg1"/>
                    </a:solidFill>
                    <a:latin typeface="Segoe" pitchFamily="34" charset="0"/>
                  </a:rPr>
                  <a:t>PABX</a:t>
                </a:r>
              </a:p>
              <a:p>
                <a:pPr algn="ctr">
                  <a:defRPr/>
                </a:pPr>
                <a:r>
                  <a:rPr lang="en-US" sz="1200" dirty="0" smtClean="0">
                    <a:solidFill>
                      <a:schemeClr val="bg1"/>
                    </a:solidFill>
                    <a:latin typeface="Segoe" pitchFamily="34" charset="0"/>
                  </a:rPr>
                  <a:t>Endpoint</a:t>
                </a:r>
                <a:endParaRPr lang="en-US" sz="1200" dirty="0">
                  <a:solidFill>
                    <a:schemeClr val="bg1"/>
                  </a:solidFill>
                  <a:latin typeface="Segoe" pitchFamily="34" charset="0"/>
                </a:endParaRPr>
              </a:p>
            </p:txBody>
          </p:sp>
        </p:grpSp>
      </p:grpSp>
      <p:grpSp>
        <p:nvGrpSpPr>
          <p:cNvPr id="9" name="Group 59"/>
          <p:cNvGrpSpPr/>
          <p:nvPr/>
        </p:nvGrpSpPr>
        <p:grpSpPr>
          <a:xfrm>
            <a:off x="7528501" y="1631335"/>
            <a:ext cx="901808" cy="1072991"/>
            <a:chOff x="1409306" y="3871149"/>
            <a:chExt cx="1202098" cy="1072991"/>
          </a:xfrm>
        </p:grpSpPr>
        <p:sp>
          <p:nvSpPr>
            <p:cNvPr id="59" name="Rounded Rectangle 58"/>
            <p:cNvSpPr/>
            <p:nvPr/>
          </p:nvSpPr>
          <p:spPr bwMode="auto">
            <a:xfrm>
              <a:off x="1479802" y="3871149"/>
              <a:ext cx="1061101" cy="1072991"/>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b="1" dirty="0">
                <a:solidFill>
                  <a:schemeClr val="tx1"/>
                </a:solidFill>
                <a:latin typeface="Segoe" pitchFamily="34" charset="0"/>
              </a:endParaRPr>
            </a:p>
          </p:txBody>
        </p:sp>
        <p:pic>
          <p:nvPicPr>
            <p:cNvPr id="15" name="Picture 5"/>
            <p:cNvPicPr>
              <a:picLocks noChangeAspect="1" noChangeArrowheads="1"/>
            </p:cNvPicPr>
            <p:nvPr/>
          </p:nvPicPr>
          <p:blipFill>
            <a:blip r:embed="rId6" cstate="print"/>
            <a:srcRect/>
            <a:stretch>
              <a:fillRect/>
            </a:stretch>
          </p:blipFill>
          <p:spPr bwMode="auto">
            <a:xfrm>
              <a:off x="1836832" y="3991810"/>
              <a:ext cx="347043" cy="342900"/>
            </a:xfrm>
            <a:prstGeom prst="rect">
              <a:avLst/>
            </a:prstGeom>
            <a:noFill/>
            <a:ln w="9525">
              <a:noFill/>
              <a:miter lim="800000"/>
              <a:headEnd/>
              <a:tailEnd/>
            </a:ln>
          </p:spPr>
        </p:pic>
        <p:sp>
          <p:nvSpPr>
            <p:cNvPr id="56" name="TextBox 55"/>
            <p:cNvSpPr txBox="1"/>
            <p:nvPr/>
          </p:nvSpPr>
          <p:spPr>
            <a:xfrm>
              <a:off x="1409306" y="4372182"/>
              <a:ext cx="1202098" cy="492420"/>
            </a:xfrm>
            <a:prstGeom prst="rect">
              <a:avLst/>
            </a:prstGeom>
            <a:noFill/>
            <a:effectLst/>
          </p:spPr>
          <p:txBody>
            <a:bodyPr wrap="none" lIns="121899" tIns="60949" rIns="121899" bIns="60949">
              <a:spAutoFit/>
            </a:bodyPr>
            <a:lstStyle/>
            <a:p>
              <a:pPr algn="ctr">
                <a:defRPr/>
              </a:pPr>
              <a:r>
                <a:rPr lang="en-US" sz="1200" b="1" dirty="0" err="1" smtClean="0">
                  <a:solidFill>
                    <a:schemeClr val="bg1"/>
                  </a:solidFill>
                  <a:latin typeface="Segoe" pitchFamily="34" charset="0"/>
                </a:rPr>
                <a:t>Lync</a:t>
              </a:r>
              <a:endParaRPr lang="en-US" sz="1200" b="1" dirty="0" smtClean="0">
                <a:solidFill>
                  <a:schemeClr val="bg1"/>
                </a:solidFill>
                <a:latin typeface="Segoe" pitchFamily="34" charset="0"/>
              </a:endParaRPr>
            </a:p>
            <a:p>
              <a:pPr algn="ctr">
                <a:defRPr/>
              </a:pPr>
              <a:r>
                <a:rPr lang="en-US" sz="1200" b="1" dirty="0" smtClean="0">
                  <a:solidFill>
                    <a:schemeClr val="bg1"/>
                  </a:solidFill>
                  <a:latin typeface="Segoe" pitchFamily="34" charset="0"/>
                </a:rPr>
                <a:t>Endpoint</a:t>
              </a:r>
              <a:endParaRPr lang="en-US" sz="1200" b="1" dirty="0">
                <a:solidFill>
                  <a:schemeClr val="bg1"/>
                </a:solidFill>
                <a:latin typeface="Segoe" pitchFamily="34" charset="0"/>
              </a:endParaRPr>
            </a:p>
          </p:txBody>
        </p:sp>
      </p:grpSp>
      <p:grpSp>
        <p:nvGrpSpPr>
          <p:cNvPr id="10" name="Group 72"/>
          <p:cNvGrpSpPr/>
          <p:nvPr/>
        </p:nvGrpSpPr>
        <p:grpSpPr>
          <a:xfrm>
            <a:off x="2835775" y="1569099"/>
            <a:ext cx="856923" cy="1072991"/>
            <a:chOff x="1439221" y="3871149"/>
            <a:chExt cx="1142267" cy="1072991"/>
          </a:xfrm>
        </p:grpSpPr>
        <p:sp>
          <p:nvSpPr>
            <p:cNvPr id="74" name="Rounded Rectangle 73"/>
            <p:cNvSpPr/>
            <p:nvPr/>
          </p:nvSpPr>
          <p:spPr bwMode="auto">
            <a:xfrm>
              <a:off x="1479802" y="3871149"/>
              <a:ext cx="1061101" cy="1072991"/>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pic>
          <p:nvPicPr>
            <p:cNvPr id="75" name="Picture 5"/>
            <p:cNvPicPr>
              <a:picLocks noChangeAspect="1" noChangeArrowheads="1"/>
            </p:cNvPicPr>
            <p:nvPr/>
          </p:nvPicPr>
          <p:blipFill>
            <a:blip r:embed="rId6" cstate="print"/>
            <a:srcRect/>
            <a:stretch>
              <a:fillRect/>
            </a:stretch>
          </p:blipFill>
          <p:spPr bwMode="auto">
            <a:xfrm>
              <a:off x="1836832" y="3991810"/>
              <a:ext cx="347043" cy="342900"/>
            </a:xfrm>
            <a:prstGeom prst="rect">
              <a:avLst/>
            </a:prstGeom>
            <a:noFill/>
            <a:ln w="9525">
              <a:noFill/>
              <a:miter lim="800000"/>
              <a:headEnd/>
              <a:tailEnd/>
            </a:ln>
          </p:spPr>
        </p:pic>
        <p:sp>
          <p:nvSpPr>
            <p:cNvPr id="76" name="TextBox 75"/>
            <p:cNvSpPr txBox="1"/>
            <p:nvPr/>
          </p:nvSpPr>
          <p:spPr>
            <a:xfrm>
              <a:off x="1439221" y="4372182"/>
              <a:ext cx="1142267" cy="492420"/>
            </a:xfrm>
            <a:prstGeom prst="rect">
              <a:avLst/>
            </a:prstGeom>
            <a:noFill/>
            <a:effectLst/>
          </p:spPr>
          <p:txBody>
            <a:bodyPr wrap="none" lIns="121899" tIns="60949" rIns="121899" bIns="60949">
              <a:spAutoFit/>
            </a:bodyPr>
            <a:lstStyle/>
            <a:p>
              <a:pPr algn="ctr">
                <a:defRPr/>
              </a:pPr>
              <a:r>
                <a:rPr lang="en-US" sz="1200" dirty="0" err="1" smtClean="0">
                  <a:solidFill>
                    <a:schemeClr val="bg1"/>
                  </a:solidFill>
                  <a:latin typeface="Segoe" pitchFamily="34" charset="0"/>
                </a:rPr>
                <a:t>Lync</a:t>
              </a:r>
              <a:endParaRPr lang="en-US" sz="1200" dirty="0" smtClean="0">
                <a:solidFill>
                  <a:schemeClr val="bg1"/>
                </a:solidFill>
                <a:latin typeface="Segoe" pitchFamily="34" charset="0"/>
              </a:endParaRPr>
            </a:p>
            <a:p>
              <a:pPr algn="ctr">
                <a:defRPr/>
              </a:pPr>
              <a:r>
                <a:rPr lang="en-US" sz="1200" dirty="0" smtClean="0">
                  <a:solidFill>
                    <a:schemeClr val="bg1"/>
                  </a:solidFill>
                  <a:latin typeface="Segoe" pitchFamily="34" charset="0"/>
                </a:rPr>
                <a:t>Endpoint</a:t>
              </a:r>
              <a:endParaRPr lang="en-US" sz="1200" dirty="0">
                <a:solidFill>
                  <a:schemeClr val="bg1"/>
                </a:solidFill>
                <a:latin typeface="Segoe" pitchFamily="34" charset="0"/>
              </a:endParaRPr>
            </a:p>
          </p:txBody>
        </p:sp>
      </p:grpSp>
      <p:grpSp>
        <p:nvGrpSpPr>
          <p:cNvPr id="11" name="Group 76"/>
          <p:cNvGrpSpPr/>
          <p:nvPr/>
        </p:nvGrpSpPr>
        <p:grpSpPr>
          <a:xfrm>
            <a:off x="2838341" y="4202394"/>
            <a:ext cx="871351" cy="887165"/>
            <a:chOff x="10057225" y="3069966"/>
            <a:chExt cx="1161498" cy="887165"/>
          </a:xfrm>
        </p:grpSpPr>
        <p:sp>
          <p:nvSpPr>
            <p:cNvPr id="78" name="Rounded Rectangle 77"/>
            <p:cNvSpPr/>
            <p:nvPr/>
          </p:nvSpPr>
          <p:spPr bwMode="auto">
            <a:xfrm>
              <a:off x="10094393" y="3069966"/>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sp>
          <p:nvSpPr>
            <p:cNvPr id="79" name="TextBox 78"/>
            <p:cNvSpPr txBox="1"/>
            <p:nvPr/>
          </p:nvSpPr>
          <p:spPr>
            <a:xfrm>
              <a:off x="10057225" y="3070535"/>
              <a:ext cx="1161498" cy="307754"/>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Gateway</a:t>
              </a:r>
              <a:endParaRPr lang="en-US" sz="1200" b="1" dirty="0">
                <a:solidFill>
                  <a:schemeClr val="bg1"/>
                </a:solidFill>
                <a:latin typeface="Segoe" pitchFamily="34" charset="0"/>
              </a:endParaRPr>
            </a:p>
          </p:txBody>
        </p:sp>
        <p:graphicFrame>
          <p:nvGraphicFramePr>
            <p:cNvPr id="80" name="Object 2"/>
            <p:cNvGraphicFramePr>
              <a:graphicFrameLocks noChangeAspect="1"/>
            </p:cNvGraphicFramePr>
            <p:nvPr>
              <p:extLst>
                <p:ext uri="{D42A27DB-BD31-4B8C-83A1-F6EECF244321}">
                  <p14:modId xmlns:p14="http://schemas.microsoft.com/office/powerpoint/2010/main" val="2822240866"/>
                </p:ext>
              </p:extLst>
            </p:nvPr>
          </p:nvGraphicFramePr>
          <p:xfrm>
            <a:off x="10346923" y="3328588"/>
            <a:ext cx="582098" cy="625475"/>
          </p:xfrm>
          <a:graphic>
            <a:graphicData uri="http://schemas.openxmlformats.org/presentationml/2006/ole">
              <mc:AlternateContent xmlns:mc="http://schemas.openxmlformats.org/markup-compatibility/2006">
                <mc:Choice xmlns:v="urn:schemas-microsoft-com:vml" Requires="v">
                  <p:oleObj spid="_x0000_s45089" name="Visio" r:id="rId7" imgW="311004" imgH="394511" progId="Visio.Drawing.11">
                    <p:embed/>
                  </p:oleObj>
                </mc:Choice>
                <mc:Fallback>
                  <p:oleObj name="Visio" r:id="rId7" imgW="311004" imgH="394511"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346923" y="3328588"/>
                          <a:ext cx="582098" cy="625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81" name="Cloud 80"/>
          <p:cNvSpPr/>
          <p:nvPr/>
        </p:nvSpPr>
        <p:spPr>
          <a:xfrm>
            <a:off x="4593049" y="1785983"/>
            <a:ext cx="1498433" cy="1741820"/>
          </a:xfrm>
          <a:prstGeom prst="cloud">
            <a:avLst/>
          </a:prstGeom>
          <a:ln/>
        </p:spPr>
        <p:style>
          <a:lnRef idx="1">
            <a:schemeClr val="accent6"/>
          </a:lnRef>
          <a:fillRef idx="2">
            <a:schemeClr val="accent6"/>
          </a:fillRef>
          <a:effectRef idx="1">
            <a:schemeClr val="accent6"/>
          </a:effectRef>
          <a:fontRef idx="minor">
            <a:schemeClr val="dk1"/>
          </a:fontRef>
        </p:style>
        <p:txBody>
          <a:bodyPr lIns="121899" tIns="60949" rIns="121899" bIns="60949" anchor="ctr"/>
          <a:lstStyle/>
          <a:p>
            <a:pPr algn="ctr"/>
            <a:r>
              <a:rPr lang="en-US" b="1" dirty="0" smtClean="0">
                <a:solidFill>
                  <a:schemeClr val="tx1"/>
                </a:solidFill>
              </a:rPr>
              <a:t>WAN</a:t>
            </a:r>
            <a:endParaRPr lang="en-US" b="1" dirty="0">
              <a:solidFill>
                <a:schemeClr val="tx1"/>
              </a:solidFill>
            </a:endParaRPr>
          </a:p>
        </p:txBody>
      </p:sp>
      <p:grpSp>
        <p:nvGrpSpPr>
          <p:cNvPr id="12" name="Group 87"/>
          <p:cNvGrpSpPr/>
          <p:nvPr/>
        </p:nvGrpSpPr>
        <p:grpSpPr>
          <a:xfrm>
            <a:off x="8060469" y="3444201"/>
            <a:ext cx="796033" cy="1045066"/>
            <a:chOff x="-1813770" y="4514776"/>
            <a:chExt cx="1061101" cy="1045066"/>
          </a:xfrm>
        </p:grpSpPr>
        <p:sp>
          <p:nvSpPr>
            <p:cNvPr id="89" name="Rounded Rectangle 88"/>
            <p:cNvSpPr/>
            <p:nvPr/>
          </p:nvSpPr>
          <p:spPr bwMode="auto">
            <a:xfrm>
              <a:off x="-1813770" y="4514776"/>
              <a:ext cx="1061101" cy="104506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b="1" dirty="0">
                <a:solidFill>
                  <a:schemeClr val="tx1"/>
                </a:solidFill>
                <a:latin typeface="Segoe" pitchFamily="34" charset="0"/>
              </a:endParaRPr>
            </a:p>
          </p:txBody>
        </p:sp>
        <p:grpSp>
          <p:nvGrpSpPr>
            <p:cNvPr id="13" name="Group 89"/>
            <p:cNvGrpSpPr/>
            <p:nvPr/>
          </p:nvGrpSpPr>
          <p:grpSpPr>
            <a:xfrm>
              <a:off x="-1753924" y="4575256"/>
              <a:ext cx="941409" cy="945341"/>
              <a:chOff x="510028" y="3327249"/>
              <a:chExt cx="941409" cy="945341"/>
            </a:xfrm>
          </p:grpSpPr>
          <p:pic>
            <p:nvPicPr>
              <p:cNvPr id="91" name="Picture 5"/>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3954" y="3327249"/>
                <a:ext cx="633557" cy="486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 name="TextBox 91"/>
              <p:cNvSpPr txBox="1"/>
              <p:nvPr/>
            </p:nvSpPr>
            <p:spPr>
              <a:xfrm>
                <a:off x="510028" y="3780170"/>
                <a:ext cx="941409" cy="492420"/>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Cisco</a:t>
                </a:r>
              </a:p>
              <a:p>
                <a:pPr algn="ctr">
                  <a:defRPr/>
                </a:pPr>
                <a:r>
                  <a:rPr lang="en-US" sz="1200" b="1" dirty="0" smtClean="0">
                    <a:solidFill>
                      <a:schemeClr val="bg1"/>
                    </a:solidFill>
                    <a:latin typeface="Segoe" pitchFamily="34" charset="0"/>
                  </a:rPr>
                  <a:t>phone</a:t>
                </a:r>
                <a:endParaRPr lang="en-US" sz="1200" b="1" dirty="0">
                  <a:solidFill>
                    <a:schemeClr val="bg1"/>
                  </a:solidFill>
                  <a:latin typeface="Segoe" pitchFamily="34" charset="0"/>
                </a:endParaRPr>
              </a:p>
            </p:txBody>
          </p:sp>
        </p:grpSp>
      </p:grpSp>
      <p:grpSp>
        <p:nvGrpSpPr>
          <p:cNvPr id="14" name="Group 92"/>
          <p:cNvGrpSpPr/>
          <p:nvPr/>
        </p:nvGrpSpPr>
        <p:grpSpPr>
          <a:xfrm>
            <a:off x="6869662" y="3490465"/>
            <a:ext cx="959516" cy="887165"/>
            <a:chOff x="543914" y="3513548"/>
            <a:chExt cx="1279022" cy="887165"/>
          </a:xfrm>
        </p:grpSpPr>
        <p:sp>
          <p:nvSpPr>
            <p:cNvPr id="94" name="Rounded Rectangle 93"/>
            <p:cNvSpPr/>
            <p:nvPr/>
          </p:nvSpPr>
          <p:spPr bwMode="auto">
            <a:xfrm>
              <a:off x="638225" y="3513548"/>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t"/>
            <a:lstStyle/>
            <a:p>
              <a:pPr algn="ctr">
                <a:defRPr/>
              </a:pPr>
              <a:endParaRPr lang="en-US" sz="1300" b="1" dirty="0">
                <a:solidFill>
                  <a:schemeClr val="bg1"/>
                </a:solidFill>
                <a:latin typeface="Segoe" pitchFamily="34" charset="0"/>
              </a:endParaRPr>
            </a:p>
          </p:txBody>
        </p:sp>
        <p:pic>
          <p:nvPicPr>
            <p:cNvPr id="95" name="Picture 16" descr="PBX"/>
            <p:cNvPicPr>
              <a:picLocks noChangeAspect="1" noChangeArrowheads="1"/>
            </p:cNvPicPr>
            <p:nvPr/>
          </p:nvPicPr>
          <p:blipFill>
            <a:blip r:embed="rId3" cstate="print"/>
            <a:srcRect/>
            <a:stretch>
              <a:fillRect/>
            </a:stretch>
          </p:blipFill>
          <p:spPr bwMode="auto">
            <a:xfrm>
              <a:off x="778564" y="3728195"/>
              <a:ext cx="780421" cy="672502"/>
            </a:xfrm>
            <a:prstGeom prst="rect">
              <a:avLst/>
            </a:prstGeom>
            <a:noFill/>
            <a:ln w="9525">
              <a:noFill/>
              <a:miter lim="800000"/>
              <a:headEnd/>
              <a:tailEnd/>
            </a:ln>
            <a:effectLst/>
          </p:spPr>
        </p:pic>
        <p:sp>
          <p:nvSpPr>
            <p:cNvPr id="96" name="TextBox 95"/>
            <p:cNvSpPr txBox="1"/>
            <p:nvPr/>
          </p:nvSpPr>
          <p:spPr>
            <a:xfrm>
              <a:off x="543914" y="3513548"/>
              <a:ext cx="1279022" cy="307754"/>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ISR (MTP)</a:t>
              </a:r>
              <a:endParaRPr lang="en-US" sz="1200" b="1" dirty="0">
                <a:solidFill>
                  <a:schemeClr val="bg1"/>
                </a:solidFill>
                <a:latin typeface="Segoe" pitchFamily="34" charset="0"/>
              </a:endParaRPr>
            </a:p>
          </p:txBody>
        </p:sp>
      </p:grpSp>
      <p:pic>
        <p:nvPicPr>
          <p:cNvPr id="39"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82926" y="1657873"/>
            <a:ext cx="493047"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8931" y="1700405"/>
            <a:ext cx="493047"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 name="TextBox 50"/>
          <p:cNvSpPr txBox="1"/>
          <p:nvPr/>
        </p:nvSpPr>
        <p:spPr>
          <a:xfrm>
            <a:off x="372136" y="5892625"/>
            <a:ext cx="3352800" cy="415476"/>
          </a:xfrm>
          <a:prstGeom prst="rect">
            <a:avLst/>
          </a:prstGeom>
          <a:noFill/>
        </p:spPr>
        <p:txBody>
          <a:bodyPr wrap="square" lIns="121899" tIns="60949" rIns="121899" bIns="60949" rtlCol="0">
            <a:spAutoFit/>
          </a:bodyPr>
          <a:lstStyle/>
          <a:p>
            <a:pPr algn="ctr" defTabSz="1218987"/>
            <a:r>
              <a:rPr lang="en-US" sz="1900" b="1" dirty="0" smtClean="0">
                <a:solidFill>
                  <a:schemeClr val="bg2"/>
                </a:solidFill>
                <a:ea typeface="ＭＳ Ｐゴシック" pitchFamily="-65" charset="-128"/>
              </a:rPr>
              <a:t>HQ Site</a:t>
            </a:r>
            <a:endParaRPr lang="en-US" sz="1900" b="1" dirty="0">
              <a:solidFill>
                <a:schemeClr val="bg2"/>
              </a:solidFill>
              <a:ea typeface="ＭＳ Ｐゴシック" pitchFamily="-65" charset="-128"/>
            </a:endParaRPr>
          </a:p>
        </p:txBody>
      </p:sp>
      <p:sp>
        <p:nvSpPr>
          <p:cNvPr id="54" name="TextBox 53"/>
          <p:cNvSpPr txBox="1"/>
          <p:nvPr/>
        </p:nvSpPr>
        <p:spPr>
          <a:xfrm>
            <a:off x="6748117" y="5947730"/>
            <a:ext cx="2233417" cy="415476"/>
          </a:xfrm>
          <a:prstGeom prst="rect">
            <a:avLst/>
          </a:prstGeom>
          <a:noFill/>
        </p:spPr>
        <p:txBody>
          <a:bodyPr wrap="square" lIns="121899" tIns="60949" rIns="121899" bIns="60949" rtlCol="0">
            <a:spAutoFit/>
          </a:bodyPr>
          <a:lstStyle/>
          <a:p>
            <a:pPr algn="ctr" defTabSz="1218987"/>
            <a:r>
              <a:rPr lang="en-US" sz="1900" b="1" dirty="0" smtClean="0">
                <a:solidFill>
                  <a:schemeClr val="bg2"/>
                </a:solidFill>
                <a:ea typeface="ＭＳ Ｐゴシック" pitchFamily="-65" charset="-128"/>
              </a:rPr>
              <a:t>Branch</a:t>
            </a:r>
            <a:endParaRPr lang="en-US" sz="1900" b="1" dirty="0">
              <a:solidFill>
                <a:schemeClr val="bg2"/>
              </a:solidFill>
              <a:ea typeface="ＭＳ Ｐゴシック" pitchFamily="-65" charset="-128"/>
            </a:endParaRPr>
          </a:p>
        </p:txBody>
      </p:sp>
      <p:cxnSp>
        <p:nvCxnSpPr>
          <p:cNvPr id="57" name="Elbow Connector 117"/>
          <p:cNvCxnSpPr/>
          <p:nvPr/>
        </p:nvCxnSpPr>
        <p:spPr bwMode="auto">
          <a:xfrm flipH="1">
            <a:off x="777977" y="2901118"/>
            <a:ext cx="2" cy="1224379"/>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1"/>
            </a:solidFill>
            <a:prstDash val="solid"/>
            <a:round/>
            <a:headEnd type="none" w="med" len="med"/>
            <a:tailEnd type="none" w="med" len="med"/>
          </a:ln>
          <a:effectLst/>
        </p:spPr>
      </p:cxnSp>
      <p:cxnSp>
        <p:nvCxnSpPr>
          <p:cNvPr id="58" name="Elbow Connector 117"/>
          <p:cNvCxnSpPr/>
          <p:nvPr/>
        </p:nvCxnSpPr>
        <p:spPr bwMode="auto">
          <a:xfrm flipH="1" flipV="1">
            <a:off x="1097001" y="2901119"/>
            <a:ext cx="670694" cy="1369595"/>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1"/>
            </a:solidFill>
            <a:prstDash val="solid"/>
            <a:round/>
            <a:headEnd type="none" w="med" len="med"/>
            <a:tailEnd type="none" w="med" len="med"/>
          </a:ln>
          <a:effectLst/>
        </p:spPr>
      </p:cxnSp>
      <p:cxnSp>
        <p:nvCxnSpPr>
          <p:cNvPr id="60" name="Elbow Connector 117"/>
          <p:cNvCxnSpPr/>
          <p:nvPr/>
        </p:nvCxnSpPr>
        <p:spPr bwMode="auto">
          <a:xfrm flipV="1">
            <a:off x="2401978" y="2656893"/>
            <a:ext cx="2195719" cy="1561263"/>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1"/>
            </a:solidFill>
            <a:prstDash val="solid"/>
            <a:round/>
            <a:headEnd type="none" w="med" len="med"/>
            <a:tailEnd type="none" w="med" len="med"/>
          </a:ln>
          <a:effectLst/>
        </p:spPr>
      </p:cxnSp>
      <p:cxnSp>
        <p:nvCxnSpPr>
          <p:cNvPr id="62" name="Elbow Connector 117"/>
          <p:cNvCxnSpPr/>
          <p:nvPr/>
        </p:nvCxnSpPr>
        <p:spPr bwMode="auto">
          <a:xfrm flipH="1">
            <a:off x="6090234" y="2167830"/>
            <a:ext cx="1491153" cy="60770"/>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1"/>
            </a:solidFill>
            <a:prstDash val="solid"/>
            <a:round/>
            <a:headEnd type="none" w="med" len="med"/>
            <a:tailEnd type="none" w="med" len="med"/>
          </a:ln>
          <a:effectLst/>
        </p:spPr>
      </p:cxnSp>
      <p:sp>
        <p:nvSpPr>
          <p:cNvPr id="4" name="Freeform 3"/>
          <p:cNvSpPr/>
          <p:nvPr/>
        </p:nvSpPr>
        <p:spPr>
          <a:xfrm>
            <a:off x="971550" y="2286000"/>
            <a:ext cx="6600825" cy="2183573"/>
          </a:xfrm>
          <a:custGeom>
            <a:avLst/>
            <a:gdLst>
              <a:gd name="connsiteX0" fmla="*/ 6600825 w 6600825"/>
              <a:gd name="connsiteY0" fmla="*/ 0 h 2183573"/>
              <a:gd name="connsiteX1" fmla="*/ 4429125 w 6600825"/>
              <a:gd name="connsiteY1" fmla="*/ 304800 h 2183573"/>
              <a:gd name="connsiteX2" fmla="*/ 2266950 w 6600825"/>
              <a:gd name="connsiteY2" fmla="*/ 523875 h 2183573"/>
              <a:gd name="connsiteX3" fmla="*/ 1171575 w 6600825"/>
              <a:gd name="connsiteY3" fmla="*/ 247650 h 2183573"/>
              <a:gd name="connsiteX4" fmla="*/ 1076325 w 6600825"/>
              <a:gd name="connsiteY4" fmla="*/ 2181225 h 2183573"/>
              <a:gd name="connsiteX5" fmla="*/ 0 w 6600825"/>
              <a:gd name="connsiteY5" fmla="*/ 647700 h 2183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0825" h="2183573">
                <a:moveTo>
                  <a:pt x="6600825" y="0"/>
                </a:moveTo>
                <a:lnTo>
                  <a:pt x="4429125" y="304800"/>
                </a:lnTo>
                <a:cubicBezTo>
                  <a:pt x="3706813" y="392112"/>
                  <a:pt x="2809875" y="533400"/>
                  <a:pt x="2266950" y="523875"/>
                </a:cubicBezTo>
                <a:cubicBezTo>
                  <a:pt x="1724025" y="514350"/>
                  <a:pt x="1370012" y="-28575"/>
                  <a:pt x="1171575" y="247650"/>
                </a:cubicBezTo>
                <a:cubicBezTo>
                  <a:pt x="973137" y="523875"/>
                  <a:pt x="1271587" y="2114550"/>
                  <a:pt x="1076325" y="2181225"/>
                </a:cubicBezTo>
                <a:cubicBezTo>
                  <a:pt x="881063" y="2247900"/>
                  <a:pt x="15875" y="874713"/>
                  <a:pt x="0" y="647700"/>
                </a:cubicBezTo>
              </a:path>
            </a:pathLst>
          </a:custGeom>
          <a:ln w="28575">
            <a:solidFill>
              <a:srgbClr val="FFFF00"/>
            </a:solidFill>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66" name="TextBox 65"/>
          <p:cNvSpPr txBox="1"/>
          <p:nvPr/>
        </p:nvSpPr>
        <p:spPr>
          <a:xfrm>
            <a:off x="1170899" y="3315735"/>
            <a:ext cx="763949" cy="369310"/>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wrap="none" lIns="121899" tIns="60949" rIns="121899" bIns="60949">
            <a:spAutoFit/>
          </a:bodyPr>
          <a:lstStyle/>
          <a:p>
            <a:pPr algn="ctr">
              <a:defRPr/>
            </a:pPr>
            <a:r>
              <a:rPr lang="en-US" sz="1600" dirty="0" smtClean="0">
                <a:solidFill>
                  <a:schemeClr val="tx1"/>
                </a:solidFill>
                <a:latin typeface="Segoe" pitchFamily="34" charset="0"/>
              </a:rPr>
              <a:t>G.711</a:t>
            </a:r>
            <a:endParaRPr lang="en-US" sz="1600" dirty="0">
              <a:solidFill>
                <a:schemeClr val="tx1"/>
              </a:solidFill>
              <a:latin typeface="Segoe" pitchFamily="34" charset="0"/>
            </a:endParaRPr>
          </a:p>
        </p:txBody>
      </p:sp>
      <p:sp>
        <p:nvSpPr>
          <p:cNvPr id="67" name="TextBox 66"/>
          <p:cNvSpPr txBox="1"/>
          <p:nvPr/>
        </p:nvSpPr>
        <p:spPr>
          <a:xfrm>
            <a:off x="3159213" y="2970384"/>
            <a:ext cx="1373603" cy="615531"/>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wrap="none" lIns="121899" tIns="60949" rIns="121899" bIns="60949">
            <a:spAutoFit/>
          </a:bodyPr>
          <a:lstStyle/>
          <a:p>
            <a:pPr algn="ctr">
              <a:defRPr/>
            </a:pPr>
            <a:r>
              <a:rPr lang="en-US" sz="1600" dirty="0" smtClean="0">
                <a:solidFill>
                  <a:schemeClr val="tx1"/>
                </a:solidFill>
                <a:latin typeface="Segoe" pitchFamily="34" charset="0"/>
              </a:rPr>
              <a:t>RT Audio </a:t>
            </a:r>
            <a:br>
              <a:rPr lang="en-US" sz="1600" dirty="0" smtClean="0">
                <a:solidFill>
                  <a:schemeClr val="tx1"/>
                </a:solidFill>
                <a:latin typeface="Segoe" pitchFamily="34" charset="0"/>
              </a:rPr>
            </a:br>
            <a:r>
              <a:rPr lang="en-US" sz="1600" dirty="0" smtClean="0">
                <a:solidFill>
                  <a:schemeClr val="tx1"/>
                </a:solidFill>
                <a:latin typeface="Segoe" pitchFamily="34" charset="0"/>
              </a:rPr>
              <a:t>Narrowband</a:t>
            </a:r>
            <a:endParaRPr lang="en-US" sz="1600" dirty="0">
              <a:solidFill>
                <a:schemeClr val="tx1"/>
              </a:solidFill>
              <a:latin typeface="Segoe" pitchFamily="34" charset="0"/>
            </a:endParaRPr>
          </a:p>
        </p:txBody>
      </p:sp>
    </p:spTree>
    <p:extLst>
      <p:ext uri="{BB962C8B-B14F-4D97-AF65-F5344CB8AC3E}">
        <p14:creationId xmlns:p14="http://schemas.microsoft.com/office/powerpoint/2010/main" val="35414150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bwMode="auto">
          <a:xfrm>
            <a:off x="6748116" y="1392866"/>
            <a:ext cx="2233419" cy="5106024"/>
          </a:xfrm>
          <a:prstGeom prst="rect">
            <a:avLst/>
          </a:prstGeom>
          <a:gradFill>
            <a:gsLst>
              <a:gs pos="0">
                <a:schemeClr val="accent3">
                  <a:shade val="51000"/>
                  <a:satMod val="130000"/>
                  <a:alpha val="15000"/>
                </a:schemeClr>
              </a:gs>
              <a:gs pos="80000">
                <a:schemeClr val="accent3">
                  <a:shade val="93000"/>
                  <a:satMod val="130000"/>
                </a:schemeClr>
              </a:gs>
              <a:gs pos="100000">
                <a:schemeClr val="accent3">
                  <a:shade val="94000"/>
                  <a:satMod val="135000"/>
                </a:schemeClr>
              </a:gs>
            </a:gsLst>
            <a:lin ang="16200000" scaled="0"/>
          </a:gradFill>
          <a:ln cap="rnd">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sz="3200" dirty="0">
              <a:gradFill>
                <a:gsLst>
                  <a:gs pos="0">
                    <a:srgbClr val="FFFFFF"/>
                  </a:gs>
                  <a:gs pos="100000">
                    <a:srgbClr val="FFFFFF"/>
                  </a:gs>
                </a:gsLst>
                <a:lin ang="5400000" scaled="0"/>
              </a:gradFill>
            </a:endParaRPr>
          </a:p>
        </p:txBody>
      </p:sp>
      <p:sp>
        <p:nvSpPr>
          <p:cNvPr id="2" name="Title 1"/>
          <p:cNvSpPr>
            <a:spLocks noGrp="1"/>
          </p:cNvSpPr>
          <p:nvPr>
            <p:ph type="title"/>
          </p:nvPr>
        </p:nvSpPr>
        <p:spPr>
          <a:xfrm>
            <a:off x="381000" y="228601"/>
            <a:ext cx="8475502" cy="1164265"/>
          </a:xfrm>
        </p:spPr>
        <p:txBody>
          <a:bodyPr>
            <a:normAutofit/>
          </a:bodyPr>
          <a:lstStyle/>
          <a:p>
            <a:r>
              <a:rPr lang="en-AU" dirty="0"/>
              <a:t>No Media Bypass for Calls on WAN</a:t>
            </a:r>
            <a:br>
              <a:rPr lang="en-AU" dirty="0"/>
            </a:br>
            <a:r>
              <a:rPr lang="en-AU" sz="2200" dirty="0" err="1">
                <a:solidFill>
                  <a:srgbClr val="F15C44"/>
                </a:solidFill>
              </a:rPr>
              <a:t>WAN</a:t>
            </a:r>
            <a:r>
              <a:rPr lang="en-AU" sz="2200" dirty="0">
                <a:solidFill>
                  <a:srgbClr val="F15C44"/>
                </a:solidFill>
              </a:rPr>
              <a:t> call between Lync in branch and </a:t>
            </a:r>
            <a:r>
              <a:rPr lang="en-AU" sz="2200" dirty="0" smtClean="0">
                <a:solidFill>
                  <a:srgbClr val="F15C44"/>
                </a:solidFill>
              </a:rPr>
              <a:t>PSTN GW in </a:t>
            </a:r>
            <a:r>
              <a:rPr lang="en-AU" sz="2200" dirty="0">
                <a:solidFill>
                  <a:srgbClr val="F15C44"/>
                </a:solidFill>
              </a:rPr>
              <a:t>central </a:t>
            </a:r>
            <a:r>
              <a:rPr lang="en-AU" sz="2200" dirty="0" smtClean="0">
                <a:solidFill>
                  <a:srgbClr val="F15C44"/>
                </a:solidFill>
              </a:rPr>
              <a:t>location</a:t>
            </a:r>
            <a:endParaRPr lang="en-US" sz="2200" dirty="0">
              <a:solidFill>
                <a:srgbClr val="F15C44"/>
              </a:solidFill>
            </a:endParaRPr>
          </a:p>
        </p:txBody>
      </p:sp>
      <p:sp>
        <p:nvSpPr>
          <p:cNvPr id="8" name="Rectangle 7"/>
          <p:cNvSpPr/>
          <p:nvPr/>
        </p:nvSpPr>
        <p:spPr bwMode="auto">
          <a:xfrm>
            <a:off x="143481" y="1392866"/>
            <a:ext cx="3804884" cy="5082362"/>
          </a:xfrm>
          <a:prstGeom prst="rect">
            <a:avLst/>
          </a:prstGeom>
          <a:gradFill>
            <a:gsLst>
              <a:gs pos="0">
                <a:schemeClr val="accent1">
                  <a:shade val="51000"/>
                  <a:satMod val="130000"/>
                  <a:alpha val="15000"/>
                </a:schemeClr>
              </a:gs>
              <a:gs pos="80000">
                <a:schemeClr val="accent1">
                  <a:shade val="93000"/>
                  <a:satMod val="130000"/>
                </a:schemeClr>
              </a:gs>
              <a:gs pos="100000">
                <a:schemeClr val="accent1">
                  <a:shade val="94000"/>
                  <a:satMod val="135000"/>
                </a:schemeClr>
              </a:gs>
            </a:gsLst>
          </a:gra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sz="3200" dirty="0">
              <a:gradFill>
                <a:gsLst>
                  <a:gs pos="0">
                    <a:srgbClr val="FFFFFF"/>
                  </a:gs>
                  <a:gs pos="100000">
                    <a:srgbClr val="FFFFFF"/>
                  </a:gs>
                </a:gsLst>
                <a:lin ang="5400000" scaled="0"/>
              </a:gradFill>
            </a:endParaRPr>
          </a:p>
        </p:txBody>
      </p:sp>
      <p:grpSp>
        <p:nvGrpSpPr>
          <p:cNvPr id="3" name="Group 53"/>
          <p:cNvGrpSpPr/>
          <p:nvPr/>
        </p:nvGrpSpPr>
        <p:grpSpPr>
          <a:xfrm>
            <a:off x="379963" y="2028702"/>
            <a:ext cx="796033" cy="887165"/>
            <a:chOff x="638225" y="3513548"/>
            <a:chExt cx="1061101" cy="887165"/>
          </a:xfrm>
        </p:grpSpPr>
        <p:sp>
          <p:nvSpPr>
            <p:cNvPr id="42" name="Rounded Rectangle 41"/>
            <p:cNvSpPr/>
            <p:nvPr/>
          </p:nvSpPr>
          <p:spPr bwMode="auto">
            <a:xfrm>
              <a:off x="638225" y="3513548"/>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t"/>
            <a:lstStyle/>
            <a:p>
              <a:pPr algn="ctr">
                <a:defRPr/>
              </a:pPr>
              <a:endParaRPr lang="en-US" sz="1300" b="1" dirty="0">
                <a:solidFill>
                  <a:schemeClr val="bg1"/>
                </a:solidFill>
                <a:latin typeface="Segoe" pitchFamily="34" charset="0"/>
              </a:endParaRPr>
            </a:p>
          </p:txBody>
        </p:sp>
        <p:pic>
          <p:nvPicPr>
            <p:cNvPr id="43" name="Picture 16" descr="PBX"/>
            <p:cNvPicPr>
              <a:picLocks noChangeAspect="1" noChangeArrowheads="1"/>
            </p:cNvPicPr>
            <p:nvPr/>
          </p:nvPicPr>
          <p:blipFill>
            <a:blip r:embed="rId3" cstate="print"/>
            <a:srcRect/>
            <a:stretch>
              <a:fillRect/>
            </a:stretch>
          </p:blipFill>
          <p:spPr bwMode="auto">
            <a:xfrm>
              <a:off x="778564" y="3728195"/>
              <a:ext cx="780421" cy="672502"/>
            </a:xfrm>
            <a:prstGeom prst="rect">
              <a:avLst/>
            </a:prstGeom>
            <a:noFill/>
            <a:ln w="9525">
              <a:noFill/>
              <a:miter lim="800000"/>
              <a:headEnd/>
              <a:tailEnd/>
            </a:ln>
            <a:effectLst/>
          </p:spPr>
        </p:pic>
        <p:sp>
          <p:nvSpPr>
            <p:cNvPr id="47" name="TextBox 46"/>
            <p:cNvSpPr txBox="1"/>
            <p:nvPr/>
          </p:nvSpPr>
          <p:spPr>
            <a:xfrm>
              <a:off x="719129" y="3513548"/>
              <a:ext cx="928588" cy="307754"/>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CUCM</a:t>
              </a:r>
              <a:endParaRPr lang="en-US" sz="1200" b="1" dirty="0">
                <a:solidFill>
                  <a:schemeClr val="bg1"/>
                </a:solidFill>
                <a:latin typeface="Segoe" pitchFamily="34" charset="0"/>
              </a:endParaRPr>
            </a:p>
          </p:txBody>
        </p:sp>
      </p:grpSp>
      <p:sp>
        <p:nvSpPr>
          <p:cNvPr id="48" name="Rounded Rectangle 47"/>
          <p:cNvSpPr/>
          <p:nvPr/>
        </p:nvSpPr>
        <p:spPr bwMode="auto">
          <a:xfrm>
            <a:off x="1466919" y="1550688"/>
            <a:ext cx="1093611" cy="138925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sp>
        <p:nvSpPr>
          <p:cNvPr id="33" name="TextBox 32"/>
          <p:cNvSpPr txBox="1"/>
          <p:nvPr/>
        </p:nvSpPr>
        <p:spPr>
          <a:xfrm>
            <a:off x="1647571" y="2546339"/>
            <a:ext cx="663216" cy="400087"/>
          </a:xfrm>
          <a:prstGeom prst="rect">
            <a:avLst/>
          </a:prstGeom>
          <a:noFill/>
        </p:spPr>
        <p:txBody>
          <a:bodyPr wrap="none" lIns="121899" tIns="60949" rIns="121899" bIns="60949" rtlCol="0">
            <a:spAutoFit/>
          </a:bodyPr>
          <a:lstStyle/>
          <a:p>
            <a:pPr defTabSz="1218987"/>
            <a:r>
              <a:rPr lang="en-US" b="1" dirty="0" err="1" smtClean="0">
                <a:solidFill>
                  <a:schemeClr val="bg2"/>
                </a:solidFill>
                <a:ea typeface="ＭＳ Ｐゴシック" pitchFamily="-65" charset="-128"/>
              </a:rPr>
              <a:t>Lync</a:t>
            </a:r>
            <a:endParaRPr lang="en-US" b="1" dirty="0">
              <a:solidFill>
                <a:schemeClr val="bg2"/>
              </a:solidFill>
              <a:ea typeface="ＭＳ Ｐゴシック" pitchFamily="-65" charset="-128"/>
            </a:endParaRPr>
          </a:p>
        </p:txBody>
      </p:sp>
      <p:grpSp>
        <p:nvGrpSpPr>
          <p:cNvPr id="5" name="Group 49"/>
          <p:cNvGrpSpPr/>
          <p:nvPr/>
        </p:nvGrpSpPr>
        <p:grpSpPr>
          <a:xfrm>
            <a:off x="1498671" y="4195906"/>
            <a:ext cx="1129113" cy="1389257"/>
            <a:chOff x="3214838" y="3147894"/>
            <a:chExt cx="1505093" cy="1389257"/>
          </a:xfrm>
        </p:grpSpPr>
        <p:sp>
          <p:nvSpPr>
            <p:cNvPr id="49" name="Rounded Rectangle 48"/>
            <p:cNvSpPr/>
            <p:nvPr/>
          </p:nvSpPr>
          <p:spPr bwMode="auto">
            <a:xfrm>
              <a:off x="3300885" y="3147894"/>
              <a:ext cx="1286864" cy="138925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sp>
          <p:nvSpPr>
            <p:cNvPr id="17" name="TextBox 16"/>
            <p:cNvSpPr txBox="1"/>
            <p:nvPr/>
          </p:nvSpPr>
          <p:spPr>
            <a:xfrm>
              <a:off x="3214838" y="4114689"/>
              <a:ext cx="1505093" cy="369310"/>
            </a:xfrm>
            <a:prstGeom prst="rect">
              <a:avLst/>
            </a:prstGeom>
            <a:noFill/>
          </p:spPr>
          <p:txBody>
            <a:bodyPr wrap="none" lIns="121899" tIns="60949" rIns="121899" bIns="60949" rtlCol="0">
              <a:spAutoFit/>
            </a:bodyPr>
            <a:lstStyle/>
            <a:p>
              <a:pPr defTabSz="1218987"/>
              <a:r>
                <a:rPr lang="en-US" sz="1600" b="1" dirty="0" smtClean="0">
                  <a:solidFill>
                    <a:schemeClr val="bg2"/>
                  </a:solidFill>
                  <a:ea typeface="ＭＳ Ｐゴシック" pitchFamily="-65" charset="-128"/>
                </a:rPr>
                <a:t>Mediation</a:t>
              </a:r>
              <a:endParaRPr lang="en-US" sz="1600" b="1" dirty="0">
                <a:solidFill>
                  <a:schemeClr val="bg2"/>
                </a:solidFill>
                <a:ea typeface="ＭＳ Ｐゴシック" pitchFamily="-65" charset="-128"/>
              </a:endParaRPr>
            </a:p>
          </p:txBody>
        </p:sp>
        <p:pic>
          <p:nvPicPr>
            <p:cNvPr id="38"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08864" y="3242334"/>
              <a:ext cx="65722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3" name="Cloud 52"/>
          <p:cNvSpPr/>
          <p:nvPr/>
        </p:nvSpPr>
        <p:spPr>
          <a:xfrm>
            <a:off x="4648885" y="4072252"/>
            <a:ext cx="1498433" cy="1741820"/>
          </a:xfrm>
          <a:prstGeom prst="cloud">
            <a:avLst/>
          </a:prstGeom>
          <a:ln/>
        </p:spPr>
        <p:style>
          <a:lnRef idx="1">
            <a:schemeClr val="accent3"/>
          </a:lnRef>
          <a:fillRef idx="2">
            <a:schemeClr val="accent3"/>
          </a:fillRef>
          <a:effectRef idx="1">
            <a:schemeClr val="accent3"/>
          </a:effectRef>
          <a:fontRef idx="minor">
            <a:schemeClr val="dk1"/>
          </a:fontRef>
        </p:style>
        <p:txBody>
          <a:bodyPr lIns="121899" tIns="60949" rIns="121899" bIns="60949" anchor="ctr"/>
          <a:lstStyle/>
          <a:p>
            <a:pPr algn="ctr"/>
            <a:r>
              <a:rPr lang="en-US" b="1" dirty="0" smtClean="0">
                <a:solidFill>
                  <a:schemeClr val="tx1"/>
                </a:solidFill>
              </a:rPr>
              <a:t>PSTN</a:t>
            </a:r>
            <a:endParaRPr lang="en-US" b="1" dirty="0">
              <a:solidFill>
                <a:schemeClr val="tx1"/>
              </a:solidFill>
            </a:endParaRPr>
          </a:p>
        </p:txBody>
      </p:sp>
      <p:grpSp>
        <p:nvGrpSpPr>
          <p:cNvPr id="6" name="Group 61"/>
          <p:cNvGrpSpPr/>
          <p:nvPr/>
        </p:nvGrpSpPr>
        <p:grpSpPr>
          <a:xfrm>
            <a:off x="349516" y="4141913"/>
            <a:ext cx="856923" cy="1045066"/>
            <a:chOff x="-1854354" y="4514776"/>
            <a:chExt cx="1142267" cy="1045066"/>
          </a:xfrm>
        </p:grpSpPr>
        <p:sp>
          <p:nvSpPr>
            <p:cNvPr id="61" name="Rounded Rectangle 60"/>
            <p:cNvSpPr/>
            <p:nvPr/>
          </p:nvSpPr>
          <p:spPr bwMode="auto">
            <a:xfrm>
              <a:off x="-1813770" y="4514776"/>
              <a:ext cx="1061101" cy="104506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grpSp>
          <p:nvGrpSpPr>
            <p:cNvPr id="7" name="Group 56"/>
            <p:cNvGrpSpPr/>
            <p:nvPr/>
          </p:nvGrpSpPr>
          <p:grpSpPr>
            <a:xfrm>
              <a:off x="-1854354" y="4575256"/>
              <a:ext cx="1142267" cy="945341"/>
              <a:chOff x="409598" y="3327249"/>
              <a:chExt cx="1142267" cy="945341"/>
            </a:xfrm>
          </p:grpSpPr>
          <p:pic>
            <p:nvPicPr>
              <p:cNvPr id="52" name="Picture 5"/>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3954" y="3327249"/>
                <a:ext cx="633557" cy="486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TextBox 54"/>
              <p:cNvSpPr txBox="1"/>
              <p:nvPr/>
            </p:nvSpPr>
            <p:spPr>
              <a:xfrm>
                <a:off x="409598" y="3780170"/>
                <a:ext cx="1142267" cy="492420"/>
              </a:xfrm>
              <a:prstGeom prst="rect">
                <a:avLst/>
              </a:prstGeom>
              <a:noFill/>
              <a:effectLst/>
            </p:spPr>
            <p:txBody>
              <a:bodyPr wrap="none" lIns="121899" tIns="60949" rIns="121899" bIns="60949">
                <a:spAutoFit/>
              </a:bodyPr>
              <a:lstStyle/>
              <a:p>
                <a:pPr algn="ctr">
                  <a:defRPr/>
                </a:pPr>
                <a:r>
                  <a:rPr lang="en-US" sz="1200" dirty="0" smtClean="0">
                    <a:solidFill>
                      <a:schemeClr val="bg1"/>
                    </a:solidFill>
                    <a:latin typeface="Segoe" pitchFamily="34" charset="0"/>
                  </a:rPr>
                  <a:t>PABX</a:t>
                </a:r>
              </a:p>
              <a:p>
                <a:pPr algn="ctr">
                  <a:defRPr/>
                </a:pPr>
                <a:r>
                  <a:rPr lang="en-US" sz="1200" dirty="0" smtClean="0">
                    <a:solidFill>
                      <a:schemeClr val="bg1"/>
                    </a:solidFill>
                    <a:latin typeface="Segoe" pitchFamily="34" charset="0"/>
                  </a:rPr>
                  <a:t>Endpoint</a:t>
                </a:r>
                <a:endParaRPr lang="en-US" sz="1200" dirty="0">
                  <a:solidFill>
                    <a:schemeClr val="bg1"/>
                  </a:solidFill>
                  <a:latin typeface="Segoe" pitchFamily="34" charset="0"/>
                </a:endParaRPr>
              </a:p>
            </p:txBody>
          </p:sp>
        </p:grpSp>
      </p:grpSp>
      <p:grpSp>
        <p:nvGrpSpPr>
          <p:cNvPr id="9" name="Group 59"/>
          <p:cNvGrpSpPr/>
          <p:nvPr/>
        </p:nvGrpSpPr>
        <p:grpSpPr>
          <a:xfrm>
            <a:off x="7528501" y="1631335"/>
            <a:ext cx="901808" cy="1072991"/>
            <a:chOff x="1409306" y="3871149"/>
            <a:chExt cx="1202098" cy="1072991"/>
          </a:xfrm>
        </p:grpSpPr>
        <p:sp>
          <p:nvSpPr>
            <p:cNvPr id="59" name="Rounded Rectangle 58"/>
            <p:cNvSpPr/>
            <p:nvPr/>
          </p:nvSpPr>
          <p:spPr bwMode="auto">
            <a:xfrm>
              <a:off x="1479802" y="3871149"/>
              <a:ext cx="1061101" cy="1072991"/>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b="1" dirty="0">
                <a:solidFill>
                  <a:schemeClr val="tx1"/>
                </a:solidFill>
                <a:latin typeface="Segoe" pitchFamily="34" charset="0"/>
              </a:endParaRPr>
            </a:p>
          </p:txBody>
        </p:sp>
        <p:pic>
          <p:nvPicPr>
            <p:cNvPr id="15" name="Picture 5"/>
            <p:cNvPicPr>
              <a:picLocks noChangeAspect="1" noChangeArrowheads="1"/>
            </p:cNvPicPr>
            <p:nvPr/>
          </p:nvPicPr>
          <p:blipFill>
            <a:blip r:embed="rId6" cstate="print"/>
            <a:srcRect/>
            <a:stretch>
              <a:fillRect/>
            </a:stretch>
          </p:blipFill>
          <p:spPr bwMode="auto">
            <a:xfrm>
              <a:off x="1836832" y="3991810"/>
              <a:ext cx="347043" cy="342900"/>
            </a:xfrm>
            <a:prstGeom prst="rect">
              <a:avLst/>
            </a:prstGeom>
            <a:noFill/>
            <a:ln w="9525">
              <a:noFill/>
              <a:miter lim="800000"/>
              <a:headEnd/>
              <a:tailEnd/>
            </a:ln>
          </p:spPr>
        </p:pic>
        <p:sp>
          <p:nvSpPr>
            <p:cNvPr id="56" name="TextBox 55"/>
            <p:cNvSpPr txBox="1"/>
            <p:nvPr/>
          </p:nvSpPr>
          <p:spPr>
            <a:xfrm>
              <a:off x="1409306" y="4372182"/>
              <a:ext cx="1202098" cy="492420"/>
            </a:xfrm>
            <a:prstGeom prst="rect">
              <a:avLst/>
            </a:prstGeom>
            <a:noFill/>
            <a:effectLst/>
          </p:spPr>
          <p:txBody>
            <a:bodyPr wrap="none" lIns="121899" tIns="60949" rIns="121899" bIns="60949">
              <a:spAutoFit/>
            </a:bodyPr>
            <a:lstStyle/>
            <a:p>
              <a:pPr algn="ctr">
                <a:defRPr/>
              </a:pPr>
              <a:r>
                <a:rPr lang="en-US" sz="1200" b="1" dirty="0" err="1" smtClean="0">
                  <a:solidFill>
                    <a:schemeClr val="bg1"/>
                  </a:solidFill>
                  <a:latin typeface="Segoe" pitchFamily="34" charset="0"/>
                </a:rPr>
                <a:t>Lync</a:t>
              </a:r>
              <a:endParaRPr lang="en-US" sz="1200" b="1" dirty="0" smtClean="0">
                <a:solidFill>
                  <a:schemeClr val="bg1"/>
                </a:solidFill>
                <a:latin typeface="Segoe" pitchFamily="34" charset="0"/>
              </a:endParaRPr>
            </a:p>
            <a:p>
              <a:pPr algn="ctr">
                <a:defRPr/>
              </a:pPr>
              <a:r>
                <a:rPr lang="en-US" sz="1200" b="1" dirty="0" smtClean="0">
                  <a:solidFill>
                    <a:schemeClr val="bg1"/>
                  </a:solidFill>
                  <a:latin typeface="Segoe" pitchFamily="34" charset="0"/>
                </a:rPr>
                <a:t>Endpoint</a:t>
              </a:r>
              <a:endParaRPr lang="en-US" sz="1200" b="1" dirty="0">
                <a:solidFill>
                  <a:schemeClr val="bg1"/>
                </a:solidFill>
                <a:latin typeface="Segoe" pitchFamily="34" charset="0"/>
              </a:endParaRPr>
            </a:p>
          </p:txBody>
        </p:sp>
      </p:grpSp>
      <p:grpSp>
        <p:nvGrpSpPr>
          <p:cNvPr id="10" name="Group 72"/>
          <p:cNvGrpSpPr/>
          <p:nvPr/>
        </p:nvGrpSpPr>
        <p:grpSpPr>
          <a:xfrm>
            <a:off x="2835775" y="1569099"/>
            <a:ext cx="856923" cy="1072991"/>
            <a:chOff x="1439221" y="3871149"/>
            <a:chExt cx="1142267" cy="1072991"/>
          </a:xfrm>
        </p:grpSpPr>
        <p:sp>
          <p:nvSpPr>
            <p:cNvPr id="74" name="Rounded Rectangle 73"/>
            <p:cNvSpPr/>
            <p:nvPr/>
          </p:nvSpPr>
          <p:spPr bwMode="auto">
            <a:xfrm>
              <a:off x="1479802" y="3871149"/>
              <a:ext cx="1061101" cy="1072991"/>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pic>
          <p:nvPicPr>
            <p:cNvPr id="75" name="Picture 5"/>
            <p:cNvPicPr>
              <a:picLocks noChangeAspect="1" noChangeArrowheads="1"/>
            </p:cNvPicPr>
            <p:nvPr/>
          </p:nvPicPr>
          <p:blipFill>
            <a:blip r:embed="rId6" cstate="print"/>
            <a:srcRect/>
            <a:stretch>
              <a:fillRect/>
            </a:stretch>
          </p:blipFill>
          <p:spPr bwMode="auto">
            <a:xfrm>
              <a:off x="1836832" y="3991810"/>
              <a:ext cx="347043" cy="342900"/>
            </a:xfrm>
            <a:prstGeom prst="rect">
              <a:avLst/>
            </a:prstGeom>
            <a:noFill/>
            <a:ln w="9525">
              <a:noFill/>
              <a:miter lim="800000"/>
              <a:headEnd/>
              <a:tailEnd/>
            </a:ln>
          </p:spPr>
        </p:pic>
        <p:sp>
          <p:nvSpPr>
            <p:cNvPr id="76" name="TextBox 75"/>
            <p:cNvSpPr txBox="1"/>
            <p:nvPr/>
          </p:nvSpPr>
          <p:spPr>
            <a:xfrm>
              <a:off x="1439221" y="4372182"/>
              <a:ext cx="1142267" cy="492420"/>
            </a:xfrm>
            <a:prstGeom prst="rect">
              <a:avLst/>
            </a:prstGeom>
            <a:noFill/>
            <a:effectLst/>
          </p:spPr>
          <p:txBody>
            <a:bodyPr wrap="none" lIns="121899" tIns="60949" rIns="121899" bIns="60949">
              <a:spAutoFit/>
            </a:bodyPr>
            <a:lstStyle/>
            <a:p>
              <a:pPr algn="ctr">
                <a:defRPr/>
              </a:pPr>
              <a:r>
                <a:rPr lang="en-US" sz="1200" dirty="0" err="1" smtClean="0">
                  <a:solidFill>
                    <a:schemeClr val="bg1"/>
                  </a:solidFill>
                  <a:latin typeface="Segoe" pitchFamily="34" charset="0"/>
                </a:rPr>
                <a:t>Lync</a:t>
              </a:r>
              <a:endParaRPr lang="en-US" sz="1200" dirty="0" smtClean="0">
                <a:solidFill>
                  <a:schemeClr val="bg1"/>
                </a:solidFill>
                <a:latin typeface="Segoe" pitchFamily="34" charset="0"/>
              </a:endParaRPr>
            </a:p>
            <a:p>
              <a:pPr algn="ctr">
                <a:defRPr/>
              </a:pPr>
              <a:r>
                <a:rPr lang="en-US" sz="1200" dirty="0" smtClean="0">
                  <a:solidFill>
                    <a:schemeClr val="bg1"/>
                  </a:solidFill>
                  <a:latin typeface="Segoe" pitchFamily="34" charset="0"/>
                </a:rPr>
                <a:t>Endpoint</a:t>
              </a:r>
              <a:endParaRPr lang="en-US" sz="1200" dirty="0">
                <a:solidFill>
                  <a:schemeClr val="bg1"/>
                </a:solidFill>
                <a:latin typeface="Segoe" pitchFamily="34" charset="0"/>
              </a:endParaRPr>
            </a:p>
          </p:txBody>
        </p:sp>
      </p:grpSp>
      <p:grpSp>
        <p:nvGrpSpPr>
          <p:cNvPr id="11" name="Group 76"/>
          <p:cNvGrpSpPr/>
          <p:nvPr/>
        </p:nvGrpSpPr>
        <p:grpSpPr>
          <a:xfrm>
            <a:off x="2838341" y="4202394"/>
            <a:ext cx="871351" cy="887165"/>
            <a:chOff x="10057225" y="3069966"/>
            <a:chExt cx="1161498" cy="887165"/>
          </a:xfrm>
        </p:grpSpPr>
        <p:sp>
          <p:nvSpPr>
            <p:cNvPr id="78" name="Rounded Rectangle 77"/>
            <p:cNvSpPr/>
            <p:nvPr/>
          </p:nvSpPr>
          <p:spPr bwMode="auto">
            <a:xfrm>
              <a:off x="10094393" y="3069966"/>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sp>
          <p:nvSpPr>
            <p:cNvPr id="79" name="TextBox 78"/>
            <p:cNvSpPr txBox="1"/>
            <p:nvPr/>
          </p:nvSpPr>
          <p:spPr>
            <a:xfrm>
              <a:off x="10057225" y="3070535"/>
              <a:ext cx="1161498" cy="307754"/>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Gateway</a:t>
              </a:r>
              <a:endParaRPr lang="en-US" sz="1200" b="1" dirty="0">
                <a:solidFill>
                  <a:schemeClr val="bg1"/>
                </a:solidFill>
                <a:latin typeface="Segoe" pitchFamily="34" charset="0"/>
              </a:endParaRPr>
            </a:p>
          </p:txBody>
        </p:sp>
        <p:graphicFrame>
          <p:nvGraphicFramePr>
            <p:cNvPr id="80" name="Object 2"/>
            <p:cNvGraphicFramePr>
              <a:graphicFrameLocks noChangeAspect="1"/>
            </p:cNvGraphicFramePr>
            <p:nvPr>
              <p:extLst>
                <p:ext uri="{D42A27DB-BD31-4B8C-83A1-F6EECF244321}">
                  <p14:modId xmlns:p14="http://schemas.microsoft.com/office/powerpoint/2010/main" val="107681985"/>
                </p:ext>
              </p:extLst>
            </p:nvPr>
          </p:nvGraphicFramePr>
          <p:xfrm>
            <a:off x="10346923" y="3328588"/>
            <a:ext cx="582098" cy="625475"/>
          </p:xfrm>
          <a:graphic>
            <a:graphicData uri="http://schemas.openxmlformats.org/presentationml/2006/ole">
              <mc:AlternateContent xmlns:mc="http://schemas.openxmlformats.org/markup-compatibility/2006">
                <mc:Choice xmlns:v="urn:schemas-microsoft-com:vml" Requires="v">
                  <p:oleObj spid="_x0000_s46113" name="Visio" r:id="rId7" imgW="311004" imgH="394511" progId="Visio.Drawing.11">
                    <p:embed/>
                  </p:oleObj>
                </mc:Choice>
                <mc:Fallback>
                  <p:oleObj name="Visio" r:id="rId7" imgW="311004" imgH="394511"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346923" y="3328588"/>
                          <a:ext cx="582098" cy="625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81" name="Cloud 80"/>
          <p:cNvSpPr/>
          <p:nvPr/>
        </p:nvSpPr>
        <p:spPr>
          <a:xfrm>
            <a:off x="4593049" y="1785983"/>
            <a:ext cx="1498433" cy="1741820"/>
          </a:xfrm>
          <a:prstGeom prst="cloud">
            <a:avLst/>
          </a:prstGeom>
          <a:ln/>
        </p:spPr>
        <p:style>
          <a:lnRef idx="1">
            <a:schemeClr val="accent6"/>
          </a:lnRef>
          <a:fillRef idx="2">
            <a:schemeClr val="accent6"/>
          </a:fillRef>
          <a:effectRef idx="1">
            <a:schemeClr val="accent6"/>
          </a:effectRef>
          <a:fontRef idx="minor">
            <a:schemeClr val="dk1"/>
          </a:fontRef>
        </p:style>
        <p:txBody>
          <a:bodyPr lIns="121899" tIns="60949" rIns="121899" bIns="60949" anchor="ctr"/>
          <a:lstStyle/>
          <a:p>
            <a:pPr algn="ctr"/>
            <a:r>
              <a:rPr lang="en-US" b="1" dirty="0" smtClean="0">
                <a:solidFill>
                  <a:schemeClr val="tx1"/>
                </a:solidFill>
              </a:rPr>
              <a:t>WAN</a:t>
            </a:r>
            <a:endParaRPr lang="en-US" b="1" dirty="0">
              <a:solidFill>
                <a:schemeClr val="tx1"/>
              </a:solidFill>
            </a:endParaRPr>
          </a:p>
        </p:txBody>
      </p:sp>
      <p:grpSp>
        <p:nvGrpSpPr>
          <p:cNvPr id="12" name="Group 87"/>
          <p:cNvGrpSpPr/>
          <p:nvPr/>
        </p:nvGrpSpPr>
        <p:grpSpPr>
          <a:xfrm>
            <a:off x="8060469" y="3444201"/>
            <a:ext cx="796033" cy="1045066"/>
            <a:chOff x="-1813770" y="4514776"/>
            <a:chExt cx="1061101" cy="1045066"/>
          </a:xfrm>
        </p:grpSpPr>
        <p:sp>
          <p:nvSpPr>
            <p:cNvPr id="89" name="Rounded Rectangle 88"/>
            <p:cNvSpPr/>
            <p:nvPr/>
          </p:nvSpPr>
          <p:spPr bwMode="auto">
            <a:xfrm>
              <a:off x="-1813770" y="4514776"/>
              <a:ext cx="1061101" cy="104506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b="1" dirty="0">
                <a:solidFill>
                  <a:schemeClr val="tx1"/>
                </a:solidFill>
                <a:latin typeface="Segoe" pitchFamily="34" charset="0"/>
              </a:endParaRPr>
            </a:p>
          </p:txBody>
        </p:sp>
        <p:grpSp>
          <p:nvGrpSpPr>
            <p:cNvPr id="13" name="Group 89"/>
            <p:cNvGrpSpPr/>
            <p:nvPr/>
          </p:nvGrpSpPr>
          <p:grpSpPr>
            <a:xfrm>
              <a:off x="-1753924" y="4575256"/>
              <a:ext cx="941409" cy="945341"/>
              <a:chOff x="510028" y="3327249"/>
              <a:chExt cx="941409" cy="945341"/>
            </a:xfrm>
          </p:grpSpPr>
          <p:pic>
            <p:nvPicPr>
              <p:cNvPr id="91" name="Picture 5"/>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3954" y="3327249"/>
                <a:ext cx="633557" cy="486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 name="TextBox 91"/>
              <p:cNvSpPr txBox="1"/>
              <p:nvPr/>
            </p:nvSpPr>
            <p:spPr>
              <a:xfrm>
                <a:off x="510028" y="3780170"/>
                <a:ext cx="941409" cy="492420"/>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Cisco</a:t>
                </a:r>
              </a:p>
              <a:p>
                <a:pPr algn="ctr">
                  <a:defRPr/>
                </a:pPr>
                <a:r>
                  <a:rPr lang="en-US" sz="1200" b="1" dirty="0" smtClean="0">
                    <a:solidFill>
                      <a:schemeClr val="bg1"/>
                    </a:solidFill>
                    <a:latin typeface="Segoe" pitchFamily="34" charset="0"/>
                  </a:rPr>
                  <a:t>phone</a:t>
                </a:r>
                <a:endParaRPr lang="en-US" sz="1200" b="1" dirty="0">
                  <a:solidFill>
                    <a:schemeClr val="bg1"/>
                  </a:solidFill>
                  <a:latin typeface="Segoe" pitchFamily="34" charset="0"/>
                </a:endParaRPr>
              </a:p>
            </p:txBody>
          </p:sp>
        </p:grpSp>
      </p:grpSp>
      <p:grpSp>
        <p:nvGrpSpPr>
          <p:cNvPr id="14" name="Group 92"/>
          <p:cNvGrpSpPr/>
          <p:nvPr/>
        </p:nvGrpSpPr>
        <p:grpSpPr>
          <a:xfrm>
            <a:off x="6869662" y="3490465"/>
            <a:ext cx="959516" cy="887165"/>
            <a:chOff x="543914" y="3513548"/>
            <a:chExt cx="1279022" cy="887165"/>
          </a:xfrm>
        </p:grpSpPr>
        <p:sp>
          <p:nvSpPr>
            <p:cNvPr id="94" name="Rounded Rectangle 93"/>
            <p:cNvSpPr/>
            <p:nvPr/>
          </p:nvSpPr>
          <p:spPr bwMode="auto">
            <a:xfrm>
              <a:off x="638225" y="3513548"/>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t"/>
            <a:lstStyle/>
            <a:p>
              <a:pPr algn="ctr">
                <a:defRPr/>
              </a:pPr>
              <a:endParaRPr lang="en-US" sz="1300" b="1" dirty="0">
                <a:solidFill>
                  <a:schemeClr val="bg1"/>
                </a:solidFill>
                <a:latin typeface="Segoe" pitchFamily="34" charset="0"/>
              </a:endParaRPr>
            </a:p>
          </p:txBody>
        </p:sp>
        <p:pic>
          <p:nvPicPr>
            <p:cNvPr id="95" name="Picture 16" descr="PBX"/>
            <p:cNvPicPr>
              <a:picLocks noChangeAspect="1" noChangeArrowheads="1"/>
            </p:cNvPicPr>
            <p:nvPr/>
          </p:nvPicPr>
          <p:blipFill>
            <a:blip r:embed="rId3" cstate="print"/>
            <a:srcRect/>
            <a:stretch>
              <a:fillRect/>
            </a:stretch>
          </p:blipFill>
          <p:spPr bwMode="auto">
            <a:xfrm>
              <a:off x="778564" y="3728195"/>
              <a:ext cx="780421" cy="672502"/>
            </a:xfrm>
            <a:prstGeom prst="rect">
              <a:avLst/>
            </a:prstGeom>
            <a:noFill/>
            <a:ln w="9525">
              <a:noFill/>
              <a:miter lim="800000"/>
              <a:headEnd/>
              <a:tailEnd/>
            </a:ln>
            <a:effectLst/>
          </p:spPr>
        </p:pic>
        <p:sp>
          <p:nvSpPr>
            <p:cNvPr id="96" name="TextBox 95"/>
            <p:cNvSpPr txBox="1"/>
            <p:nvPr/>
          </p:nvSpPr>
          <p:spPr>
            <a:xfrm>
              <a:off x="543914" y="3513548"/>
              <a:ext cx="1279022" cy="307754"/>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ISR (MTP)</a:t>
              </a:r>
              <a:endParaRPr lang="en-US" sz="1200" b="1" dirty="0">
                <a:solidFill>
                  <a:schemeClr val="bg1"/>
                </a:solidFill>
                <a:latin typeface="Segoe" pitchFamily="34" charset="0"/>
              </a:endParaRPr>
            </a:p>
          </p:txBody>
        </p:sp>
      </p:grpSp>
      <p:pic>
        <p:nvPicPr>
          <p:cNvPr id="39"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82926" y="1657873"/>
            <a:ext cx="493047"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8931" y="1700405"/>
            <a:ext cx="493047"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 name="TextBox 50"/>
          <p:cNvSpPr txBox="1"/>
          <p:nvPr/>
        </p:nvSpPr>
        <p:spPr>
          <a:xfrm>
            <a:off x="372136" y="5892625"/>
            <a:ext cx="3352800" cy="415476"/>
          </a:xfrm>
          <a:prstGeom prst="rect">
            <a:avLst/>
          </a:prstGeom>
          <a:noFill/>
        </p:spPr>
        <p:txBody>
          <a:bodyPr wrap="square" lIns="121899" tIns="60949" rIns="121899" bIns="60949" rtlCol="0">
            <a:spAutoFit/>
          </a:bodyPr>
          <a:lstStyle/>
          <a:p>
            <a:pPr algn="ctr" defTabSz="1218987"/>
            <a:r>
              <a:rPr lang="en-US" sz="1900" b="1" dirty="0" smtClean="0">
                <a:solidFill>
                  <a:schemeClr val="bg2"/>
                </a:solidFill>
                <a:ea typeface="ＭＳ Ｐゴシック" pitchFamily="-65" charset="-128"/>
              </a:rPr>
              <a:t>HQ Site</a:t>
            </a:r>
            <a:endParaRPr lang="en-US" sz="1900" b="1" dirty="0">
              <a:solidFill>
                <a:schemeClr val="bg2"/>
              </a:solidFill>
              <a:ea typeface="ＭＳ Ｐゴシック" pitchFamily="-65" charset="-128"/>
            </a:endParaRPr>
          </a:p>
        </p:txBody>
      </p:sp>
      <p:sp>
        <p:nvSpPr>
          <p:cNvPr id="54" name="TextBox 53"/>
          <p:cNvSpPr txBox="1"/>
          <p:nvPr/>
        </p:nvSpPr>
        <p:spPr>
          <a:xfrm>
            <a:off x="6748117" y="5947730"/>
            <a:ext cx="2233417" cy="415476"/>
          </a:xfrm>
          <a:prstGeom prst="rect">
            <a:avLst/>
          </a:prstGeom>
          <a:noFill/>
        </p:spPr>
        <p:txBody>
          <a:bodyPr wrap="square" lIns="121899" tIns="60949" rIns="121899" bIns="60949" rtlCol="0">
            <a:spAutoFit/>
          </a:bodyPr>
          <a:lstStyle/>
          <a:p>
            <a:pPr algn="ctr" defTabSz="1218987"/>
            <a:r>
              <a:rPr lang="en-US" sz="1900" b="1" dirty="0" smtClean="0">
                <a:solidFill>
                  <a:schemeClr val="bg2"/>
                </a:solidFill>
                <a:ea typeface="ＭＳ Ｐゴシック" pitchFamily="-65" charset="-128"/>
              </a:rPr>
              <a:t>Branch</a:t>
            </a:r>
            <a:endParaRPr lang="en-US" sz="1900" b="1" dirty="0">
              <a:solidFill>
                <a:schemeClr val="bg2"/>
              </a:solidFill>
              <a:ea typeface="ＭＳ Ｐゴシック" pitchFamily="-65" charset="-128"/>
            </a:endParaRPr>
          </a:p>
        </p:txBody>
      </p:sp>
      <p:cxnSp>
        <p:nvCxnSpPr>
          <p:cNvPr id="58" name="Elbow Connector 117"/>
          <p:cNvCxnSpPr/>
          <p:nvPr/>
        </p:nvCxnSpPr>
        <p:spPr bwMode="auto">
          <a:xfrm>
            <a:off x="2560530" y="4757071"/>
            <a:ext cx="305694" cy="0"/>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1"/>
            </a:solidFill>
            <a:prstDash val="solid"/>
            <a:round/>
            <a:headEnd type="none" w="med" len="med"/>
            <a:tailEnd type="none" w="med" len="med"/>
          </a:ln>
          <a:effectLst/>
        </p:spPr>
      </p:cxnSp>
      <p:cxnSp>
        <p:nvCxnSpPr>
          <p:cNvPr id="60" name="Elbow Connector 117"/>
          <p:cNvCxnSpPr/>
          <p:nvPr/>
        </p:nvCxnSpPr>
        <p:spPr bwMode="auto">
          <a:xfrm flipV="1">
            <a:off x="2401978" y="2656893"/>
            <a:ext cx="2195719" cy="1561263"/>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1"/>
            </a:solidFill>
            <a:prstDash val="solid"/>
            <a:round/>
            <a:headEnd type="none" w="med" len="med"/>
            <a:tailEnd type="none" w="med" len="med"/>
          </a:ln>
          <a:effectLst/>
        </p:spPr>
      </p:cxnSp>
      <p:cxnSp>
        <p:nvCxnSpPr>
          <p:cNvPr id="62" name="Elbow Connector 117"/>
          <p:cNvCxnSpPr/>
          <p:nvPr/>
        </p:nvCxnSpPr>
        <p:spPr bwMode="auto">
          <a:xfrm flipH="1">
            <a:off x="6090234" y="2167830"/>
            <a:ext cx="1491153" cy="60770"/>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1"/>
            </a:solidFill>
            <a:prstDash val="solid"/>
            <a:round/>
            <a:headEnd type="none" w="med" len="med"/>
            <a:tailEnd type="none" w="med" len="med"/>
          </a:ln>
          <a:effectLst/>
        </p:spPr>
      </p:cxnSp>
      <p:sp>
        <p:nvSpPr>
          <p:cNvPr id="66" name="TextBox 65"/>
          <p:cNvSpPr txBox="1"/>
          <p:nvPr/>
        </p:nvSpPr>
        <p:spPr>
          <a:xfrm>
            <a:off x="2331402" y="4859890"/>
            <a:ext cx="763949" cy="369310"/>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wrap="none" lIns="121899" tIns="60949" rIns="121899" bIns="60949">
            <a:spAutoFit/>
          </a:bodyPr>
          <a:lstStyle/>
          <a:p>
            <a:pPr algn="ctr">
              <a:defRPr/>
            </a:pPr>
            <a:r>
              <a:rPr lang="en-US" sz="1600" dirty="0" smtClean="0">
                <a:solidFill>
                  <a:schemeClr val="tx1"/>
                </a:solidFill>
                <a:latin typeface="Segoe" pitchFamily="34" charset="0"/>
              </a:rPr>
              <a:t>G.711</a:t>
            </a:r>
            <a:endParaRPr lang="en-US" sz="1600" dirty="0">
              <a:solidFill>
                <a:schemeClr val="tx1"/>
              </a:solidFill>
              <a:latin typeface="Segoe" pitchFamily="34" charset="0"/>
            </a:endParaRPr>
          </a:p>
        </p:txBody>
      </p:sp>
      <p:sp>
        <p:nvSpPr>
          <p:cNvPr id="67" name="TextBox 66"/>
          <p:cNvSpPr txBox="1"/>
          <p:nvPr/>
        </p:nvSpPr>
        <p:spPr>
          <a:xfrm>
            <a:off x="3159213" y="2970384"/>
            <a:ext cx="1373603" cy="615531"/>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wrap="none" lIns="121899" tIns="60949" rIns="121899" bIns="60949">
            <a:spAutoFit/>
          </a:bodyPr>
          <a:lstStyle/>
          <a:p>
            <a:pPr algn="ctr">
              <a:defRPr/>
            </a:pPr>
            <a:r>
              <a:rPr lang="en-US" sz="1600" dirty="0" smtClean="0">
                <a:solidFill>
                  <a:schemeClr val="tx1"/>
                </a:solidFill>
                <a:latin typeface="Segoe" pitchFamily="34" charset="0"/>
              </a:rPr>
              <a:t>RT Audio </a:t>
            </a:r>
            <a:br>
              <a:rPr lang="en-US" sz="1600" dirty="0" smtClean="0">
                <a:solidFill>
                  <a:schemeClr val="tx1"/>
                </a:solidFill>
                <a:latin typeface="Segoe" pitchFamily="34" charset="0"/>
              </a:rPr>
            </a:br>
            <a:r>
              <a:rPr lang="en-US" sz="1600" dirty="0" smtClean="0">
                <a:solidFill>
                  <a:schemeClr val="tx1"/>
                </a:solidFill>
                <a:latin typeface="Segoe" pitchFamily="34" charset="0"/>
              </a:rPr>
              <a:t>Narrowband</a:t>
            </a:r>
            <a:endParaRPr lang="en-US" sz="1600" dirty="0">
              <a:solidFill>
                <a:schemeClr val="tx1"/>
              </a:solidFill>
              <a:latin typeface="Segoe" pitchFamily="34" charset="0"/>
            </a:endParaRPr>
          </a:p>
        </p:txBody>
      </p:sp>
      <p:sp>
        <p:nvSpPr>
          <p:cNvPr id="16" name="Freeform 15"/>
          <p:cNvSpPr/>
          <p:nvPr/>
        </p:nvSpPr>
        <p:spPr>
          <a:xfrm>
            <a:off x="1875830" y="2257425"/>
            <a:ext cx="5706070" cy="2459783"/>
          </a:xfrm>
          <a:custGeom>
            <a:avLst/>
            <a:gdLst>
              <a:gd name="connsiteX0" fmla="*/ 5706070 w 5706070"/>
              <a:gd name="connsiteY0" fmla="*/ 0 h 2459783"/>
              <a:gd name="connsiteX1" fmla="*/ 3439120 w 5706070"/>
              <a:gd name="connsiteY1" fmla="*/ 371475 h 2459783"/>
              <a:gd name="connsiteX2" fmla="*/ 1419820 w 5706070"/>
              <a:gd name="connsiteY2" fmla="*/ 485775 h 2459783"/>
              <a:gd name="connsiteX3" fmla="*/ 152995 w 5706070"/>
              <a:gd name="connsiteY3" fmla="*/ 209550 h 2459783"/>
              <a:gd name="connsiteX4" fmla="*/ 114895 w 5706070"/>
              <a:gd name="connsiteY4" fmla="*/ 2286000 h 2459783"/>
              <a:gd name="connsiteX5" fmla="*/ 991195 w 5706070"/>
              <a:gd name="connsiteY5" fmla="*/ 2371725 h 2459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06070" h="2459783">
                <a:moveTo>
                  <a:pt x="5706070" y="0"/>
                </a:moveTo>
                <a:cubicBezTo>
                  <a:pt x="4929782" y="145256"/>
                  <a:pt x="4153495" y="290513"/>
                  <a:pt x="3439120" y="371475"/>
                </a:cubicBezTo>
                <a:cubicBezTo>
                  <a:pt x="2724745" y="452437"/>
                  <a:pt x="1967507" y="512762"/>
                  <a:pt x="1419820" y="485775"/>
                </a:cubicBezTo>
                <a:cubicBezTo>
                  <a:pt x="872133" y="458788"/>
                  <a:pt x="370482" y="-90487"/>
                  <a:pt x="152995" y="209550"/>
                </a:cubicBezTo>
                <a:cubicBezTo>
                  <a:pt x="-64492" y="509587"/>
                  <a:pt x="-24805" y="1925638"/>
                  <a:pt x="114895" y="2286000"/>
                </a:cubicBezTo>
                <a:cubicBezTo>
                  <a:pt x="254595" y="2646363"/>
                  <a:pt x="837208" y="2327275"/>
                  <a:pt x="991195" y="2371725"/>
                </a:cubicBezTo>
              </a:path>
            </a:pathLst>
          </a:custGeom>
          <a:ln w="28575">
            <a:solidFill>
              <a:srgbClr val="FFFF00"/>
            </a:solidFill>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cxnSp>
        <p:nvCxnSpPr>
          <p:cNvPr id="65" name="Elbow Connector 117"/>
          <p:cNvCxnSpPr>
            <a:endCxn id="53" idx="2"/>
          </p:cNvCxnSpPr>
          <p:nvPr/>
        </p:nvCxnSpPr>
        <p:spPr bwMode="auto">
          <a:xfrm>
            <a:off x="3662258" y="4757071"/>
            <a:ext cx="991275" cy="186091"/>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2">
                <a:lumMod val="75000"/>
              </a:schemeClr>
            </a:solidFill>
            <a:prstDash val="solid"/>
            <a:round/>
            <a:headEnd type="none" w="med" len="med"/>
            <a:tailEnd type="none" w="med" len="med"/>
          </a:ln>
          <a:effectLst/>
        </p:spPr>
      </p:cxnSp>
    </p:spTree>
    <p:extLst>
      <p:ext uri="{BB962C8B-B14F-4D97-AF65-F5344CB8AC3E}">
        <p14:creationId xmlns:p14="http://schemas.microsoft.com/office/powerpoint/2010/main" val="1922162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bwMode="auto">
          <a:xfrm>
            <a:off x="6748116" y="1392866"/>
            <a:ext cx="2233419" cy="5106024"/>
          </a:xfrm>
          <a:prstGeom prst="rect">
            <a:avLst/>
          </a:prstGeom>
          <a:gradFill>
            <a:gsLst>
              <a:gs pos="0">
                <a:schemeClr val="accent3">
                  <a:shade val="51000"/>
                  <a:satMod val="130000"/>
                  <a:alpha val="15000"/>
                </a:schemeClr>
              </a:gs>
              <a:gs pos="80000">
                <a:schemeClr val="accent3">
                  <a:shade val="93000"/>
                  <a:satMod val="130000"/>
                </a:schemeClr>
              </a:gs>
              <a:gs pos="100000">
                <a:schemeClr val="accent3">
                  <a:shade val="94000"/>
                  <a:satMod val="135000"/>
                </a:schemeClr>
              </a:gs>
            </a:gsLst>
            <a:lin ang="16200000" scaled="0"/>
          </a:gradFill>
          <a:ln cap="rnd">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sz="3200" dirty="0">
              <a:gradFill>
                <a:gsLst>
                  <a:gs pos="0">
                    <a:srgbClr val="FFFFFF"/>
                  </a:gs>
                  <a:gs pos="100000">
                    <a:srgbClr val="FFFFFF"/>
                  </a:gs>
                </a:gsLst>
                <a:lin ang="5400000" scaled="0"/>
              </a:gradFill>
            </a:endParaRPr>
          </a:p>
        </p:txBody>
      </p:sp>
      <p:sp>
        <p:nvSpPr>
          <p:cNvPr id="2" name="Title 1"/>
          <p:cNvSpPr>
            <a:spLocks noGrp="1"/>
          </p:cNvSpPr>
          <p:nvPr>
            <p:ph type="title"/>
          </p:nvPr>
        </p:nvSpPr>
        <p:spPr>
          <a:xfrm>
            <a:off x="381000" y="228601"/>
            <a:ext cx="8475502" cy="1164265"/>
          </a:xfrm>
        </p:spPr>
        <p:txBody>
          <a:bodyPr>
            <a:normAutofit/>
          </a:bodyPr>
          <a:lstStyle/>
          <a:p>
            <a:r>
              <a:rPr lang="en-AU" dirty="0"/>
              <a:t>Media Bypass with </a:t>
            </a:r>
            <a:r>
              <a:rPr lang="en-AU" dirty="0" smtClean="0"/>
              <a:t>IP-PABX</a:t>
            </a:r>
            <a:r>
              <a:rPr lang="en-AU" dirty="0"/>
              <a:t/>
            </a:r>
            <a:br>
              <a:rPr lang="en-AU" dirty="0"/>
            </a:br>
            <a:r>
              <a:rPr lang="en-AU" sz="2200" dirty="0">
                <a:solidFill>
                  <a:srgbClr val="F15C44"/>
                </a:solidFill>
              </a:rPr>
              <a:t>Branch call with local resiliency</a:t>
            </a:r>
            <a:endParaRPr lang="en-US" sz="2200" dirty="0">
              <a:solidFill>
                <a:srgbClr val="F15C44"/>
              </a:solidFill>
            </a:endParaRPr>
          </a:p>
        </p:txBody>
      </p:sp>
      <p:sp>
        <p:nvSpPr>
          <p:cNvPr id="8" name="Rectangle 7"/>
          <p:cNvSpPr/>
          <p:nvPr/>
        </p:nvSpPr>
        <p:spPr bwMode="auto">
          <a:xfrm>
            <a:off x="143481" y="1392866"/>
            <a:ext cx="3804884" cy="5082362"/>
          </a:xfrm>
          <a:prstGeom prst="rect">
            <a:avLst/>
          </a:prstGeom>
          <a:gradFill>
            <a:gsLst>
              <a:gs pos="0">
                <a:schemeClr val="accent1">
                  <a:shade val="51000"/>
                  <a:satMod val="130000"/>
                  <a:alpha val="15000"/>
                </a:schemeClr>
              </a:gs>
              <a:gs pos="80000">
                <a:schemeClr val="accent1">
                  <a:shade val="93000"/>
                  <a:satMod val="130000"/>
                </a:schemeClr>
              </a:gs>
              <a:gs pos="100000">
                <a:schemeClr val="accent1">
                  <a:shade val="94000"/>
                  <a:satMod val="135000"/>
                </a:schemeClr>
              </a:gs>
            </a:gsLst>
          </a:gra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21893" tIns="60947" rIns="121893" bIns="60947" numCol="1" rtlCol="0" anchor="ctr" anchorCtr="0" compatLnSpc="1">
            <a:prstTxWarp prst="textNoShape">
              <a:avLst/>
            </a:prstTxWarp>
          </a:bodyPr>
          <a:lstStyle/>
          <a:p>
            <a:pPr algn="ctr" defTabSz="1218585"/>
            <a:endParaRPr lang="en-US" sz="3200" dirty="0">
              <a:gradFill>
                <a:gsLst>
                  <a:gs pos="0">
                    <a:srgbClr val="FFFFFF"/>
                  </a:gs>
                  <a:gs pos="100000">
                    <a:srgbClr val="FFFFFF"/>
                  </a:gs>
                </a:gsLst>
                <a:lin ang="5400000" scaled="0"/>
              </a:gradFill>
            </a:endParaRPr>
          </a:p>
        </p:txBody>
      </p:sp>
      <p:grpSp>
        <p:nvGrpSpPr>
          <p:cNvPr id="3" name="Group 53"/>
          <p:cNvGrpSpPr/>
          <p:nvPr/>
        </p:nvGrpSpPr>
        <p:grpSpPr>
          <a:xfrm>
            <a:off x="379963" y="2028702"/>
            <a:ext cx="796033" cy="887165"/>
            <a:chOff x="638225" y="3513548"/>
            <a:chExt cx="1061101" cy="887165"/>
          </a:xfrm>
        </p:grpSpPr>
        <p:sp>
          <p:nvSpPr>
            <p:cNvPr id="42" name="Rounded Rectangle 41"/>
            <p:cNvSpPr/>
            <p:nvPr/>
          </p:nvSpPr>
          <p:spPr bwMode="auto">
            <a:xfrm>
              <a:off x="638225" y="3513548"/>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t"/>
            <a:lstStyle/>
            <a:p>
              <a:pPr algn="ctr">
                <a:defRPr/>
              </a:pPr>
              <a:endParaRPr lang="en-US" sz="1300" b="1" dirty="0">
                <a:solidFill>
                  <a:schemeClr val="bg1"/>
                </a:solidFill>
                <a:latin typeface="Segoe" pitchFamily="34" charset="0"/>
              </a:endParaRPr>
            </a:p>
          </p:txBody>
        </p:sp>
        <p:pic>
          <p:nvPicPr>
            <p:cNvPr id="43" name="Picture 16" descr="PBX"/>
            <p:cNvPicPr>
              <a:picLocks noChangeAspect="1" noChangeArrowheads="1"/>
            </p:cNvPicPr>
            <p:nvPr/>
          </p:nvPicPr>
          <p:blipFill>
            <a:blip r:embed="rId3" cstate="print"/>
            <a:srcRect/>
            <a:stretch>
              <a:fillRect/>
            </a:stretch>
          </p:blipFill>
          <p:spPr bwMode="auto">
            <a:xfrm>
              <a:off x="778564" y="3728195"/>
              <a:ext cx="780421" cy="672502"/>
            </a:xfrm>
            <a:prstGeom prst="rect">
              <a:avLst/>
            </a:prstGeom>
            <a:noFill/>
            <a:ln w="9525">
              <a:noFill/>
              <a:miter lim="800000"/>
              <a:headEnd/>
              <a:tailEnd/>
            </a:ln>
            <a:effectLst/>
          </p:spPr>
        </p:pic>
        <p:sp>
          <p:nvSpPr>
            <p:cNvPr id="47" name="TextBox 46"/>
            <p:cNvSpPr txBox="1"/>
            <p:nvPr/>
          </p:nvSpPr>
          <p:spPr>
            <a:xfrm>
              <a:off x="719129" y="3513548"/>
              <a:ext cx="928588" cy="307754"/>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CUCM</a:t>
              </a:r>
              <a:endParaRPr lang="en-US" sz="1200" b="1" dirty="0">
                <a:solidFill>
                  <a:schemeClr val="bg1"/>
                </a:solidFill>
                <a:latin typeface="Segoe" pitchFamily="34" charset="0"/>
              </a:endParaRPr>
            </a:p>
          </p:txBody>
        </p:sp>
      </p:grpSp>
      <p:sp>
        <p:nvSpPr>
          <p:cNvPr id="48" name="Rounded Rectangle 47"/>
          <p:cNvSpPr/>
          <p:nvPr/>
        </p:nvSpPr>
        <p:spPr bwMode="auto">
          <a:xfrm>
            <a:off x="1466919" y="1550688"/>
            <a:ext cx="1093611" cy="138925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sp>
        <p:nvSpPr>
          <p:cNvPr id="33" name="TextBox 32"/>
          <p:cNvSpPr txBox="1"/>
          <p:nvPr/>
        </p:nvSpPr>
        <p:spPr>
          <a:xfrm>
            <a:off x="1647571" y="2546339"/>
            <a:ext cx="663216" cy="400087"/>
          </a:xfrm>
          <a:prstGeom prst="rect">
            <a:avLst/>
          </a:prstGeom>
          <a:noFill/>
        </p:spPr>
        <p:txBody>
          <a:bodyPr wrap="none" lIns="121899" tIns="60949" rIns="121899" bIns="60949" rtlCol="0">
            <a:spAutoFit/>
          </a:bodyPr>
          <a:lstStyle/>
          <a:p>
            <a:pPr defTabSz="1218987"/>
            <a:r>
              <a:rPr lang="en-US" b="1" dirty="0" err="1" smtClean="0">
                <a:solidFill>
                  <a:schemeClr val="bg2"/>
                </a:solidFill>
                <a:ea typeface="ＭＳ Ｐゴシック" pitchFamily="-65" charset="-128"/>
              </a:rPr>
              <a:t>Lync</a:t>
            </a:r>
            <a:endParaRPr lang="en-US" b="1" dirty="0">
              <a:solidFill>
                <a:schemeClr val="bg2"/>
              </a:solidFill>
              <a:ea typeface="ＭＳ Ｐゴシック" pitchFamily="-65" charset="-128"/>
            </a:endParaRPr>
          </a:p>
        </p:txBody>
      </p:sp>
      <p:grpSp>
        <p:nvGrpSpPr>
          <p:cNvPr id="5" name="Group 49"/>
          <p:cNvGrpSpPr/>
          <p:nvPr/>
        </p:nvGrpSpPr>
        <p:grpSpPr>
          <a:xfrm>
            <a:off x="1498671" y="4195906"/>
            <a:ext cx="1129113" cy="1389257"/>
            <a:chOff x="3214838" y="3147894"/>
            <a:chExt cx="1505093" cy="1389257"/>
          </a:xfrm>
        </p:grpSpPr>
        <p:sp>
          <p:nvSpPr>
            <p:cNvPr id="49" name="Rounded Rectangle 48"/>
            <p:cNvSpPr/>
            <p:nvPr/>
          </p:nvSpPr>
          <p:spPr bwMode="auto">
            <a:xfrm>
              <a:off x="3300885" y="3147894"/>
              <a:ext cx="1286864" cy="138925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sp>
          <p:nvSpPr>
            <p:cNvPr id="17" name="TextBox 16"/>
            <p:cNvSpPr txBox="1"/>
            <p:nvPr/>
          </p:nvSpPr>
          <p:spPr>
            <a:xfrm>
              <a:off x="3214838" y="4114689"/>
              <a:ext cx="1505093" cy="369310"/>
            </a:xfrm>
            <a:prstGeom prst="rect">
              <a:avLst/>
            </a:prstGeom>
            <a:noFill/>
          </p:spPr>
          <p:txBody>
            <a:bodyPr wrap="none" lIns="121899" tIns="60949" rIns="121899" bIns="60949" rtlCol="0">
              <a:spAutoFit/>
            </a:bodyPr>
            <a:lstStyle/>
            <a:p>
              <a:pPr defTabSz="1218987"/>
              <a:r>
                <a:rPr lang="en-US" sz="1600" b="1" dirty="0" smtClean="0">
                  <a:solidFill>
                    <a:schemeClr val="bg2"/>
                  </a:solidFill>
                  <a:ea typeface="ＭＳ Ｐゴシック" pitchFamily="-65" charset="-128"/>
                </a:rPr>
                <a:t>Mediation</a:t>
              </a:r>
              <a:endParaRPr lang="en-US" sz="1600" b="1" dirty="0">
                <a:solidFill>
                  <a:schemeClr val="bg2"/>
                </a:solidFill>
                <a:ea typeface="ＭＳ Ｐゴシック" pitchFamily="-65" charset="-128"/>
              </a:endParaRPr>
            </a:p>
          </p:txBody>
        </p:sp>
        <p:pic>
          <p:nvPicPr>
            <p:cNvPr id="38"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08864" y="3242334"/>
              <a:ext cx="65722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3" name="Cloud 52"/>
          <p:cNvSpPr/>
          <p:nvPr/>
        </p:nvSpPr>
        <p:spPr>
          <a:xfrm>
            <a:off x="4648885" y="4072252"/>
            <a:ext cx="1498433" cy="1741820"/>
          </a:xfrm>
          <a:prstGeom prst="cloud">
            <a:avLst/>
          </a:prstGeom>
          <a:ln/>
        </p:spPr>
        <p:style>
          <a:lnRef idx="1">
            <a:schemeClr val="accent3"/>
          </a:lnRef>
          <a:fillRef idx="2">
            <a:schemeClr val="accent3"/>
          </a:fillRef>
          <a:effectRef idx="1">
            <a:schemeClr val="accent3"/>
          </a:effectRef>
          <a:fontRef idx="minor">
            <a:schemeClr val="dk1"/>
          </a:fontRef>
        </p:style>
        <p:txBody>
          <a:bodyPr lIns="121899" tIns="60949" rIns="121899" bIns="60949" anchor="ctr"/>
          <a:lstStyle/>
          <a:p>
            <a:pPr algn="ctr"/>
            <a:r>
              <a:rPr lang="en-US" b="1" dirty="0" smtClean="0">
                <a:solidFill>
                  <a:schemeClr val="tx1"/>
                </a:solidFill>
              </a:rPr>
              <a:t>PSTN</a:t>
            </a:r>
            <a:endParaRPr lang="en-US" b="1" dirty="0">
              <a:solidFill>
                <a:schemeClr val="tx1"/>
              </a:solidFill>
            </a:endParaRPr>
          </a:p>
        </p:txBody>
      </p:sp>
      <p:grpSp>
        <p:nvGrpSpPr>
          <p:cNvPr id="6" name="Group 61"/>
          <p:cNvGrpSpPr/>
          <p:nvPr/>
        </p:nvGrpSpPr>
        <p:grpSpPr>
          <a:xfrm>
            <a:off x="349516" y="4141913"/>
            <a:ext cx="856923" cy="1045066"/>
            <a:chOff x="-1854354" y="4514776"/>
            <a:chExt cx="1142267" cy="1045066"/>
          </a:xfrm>
        </p:grpSpPr>
        <p:sp>
          <p:nvSpPr>
            <p:cNvPr id="61" name="Rounded Rectangle 60"/>
            <p:cNvSpPr/>
            <p:nvPr/>
          </p:nvSpPr>
          <p:spPr bwMode="auto">
            <a:xfrm>
              <a:off x="-1813770" y="4514776"/>
              <a:ext cx="1061101" cy="104506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grpSp>
          <p:nvGrpSpPr>
            <p:cNvPr id="7" name="Group 56"/>
            <p:cNvGrpSpPr/>
            <p:nvPr/>
          </p:nvGrpSpPr>
          <p:grpSpPr>
            <a:xfrm>
              <a:off x="-1854354" y="4575256"/>
              <a:ext cx="1142267" cy="945341"/>
              <a:chOff x="409598" y="3327249"/>
              <a:chExt cx="1142267" cy="945341"/>
            </a:xfrm>
          </p:grpSpPr>
          <p:pic>
            <p:nvPicPr>
              <p:cNvPr id="52" name="Picture 5"/>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3954" y="3327249"/>
                <a:ext cx="633557" cy="486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TextBox 54"/>
              <p:cNvSpPr txBox="1"/>
              <p:nvPr/>
            </p:nvSpPr>
            <p:spPr>
              <a:xfrm>
                <a:off x="409598" y="3780170"/>
                <a:ext cx="1142267" cy="492420"/>
              </a:xfrm>
              <a:prstGeom prst="rect">
                <a:avLst/>
              </a:prstGeom>
              <a:noFill/>
              <a:effectLst/>
            </p:spPr>
            <p:txBody>
              <a:bodyPr wrap="none" lIns="121899" tIns="60949" rIns="121899" bIns="60949">
                <a:spAutoFit/>
              </a:bodyPr>
              <a:lstStyle/>
              <a:p>
                <a:pPr algn="ctr">
                  <a:defRPr/>
                </a:pPr>
                <a:r>
                  <a:rPr lang="en-US" sz="1200" dirty="0" smtClean="0">
                    <a:solidFill>
                      <a:schemeClr val="bg1"/>
                    </a:solidFill>
                    <a:latin typeface="Segoe" pitchFamily="34" charset="0"/>
                  </a:rPr>
                  <a:t>PABX</a:t>
                </a:r>
              </a:p>
              <a:p>
                <a:pPr algn="ctr">
                  <a:defRPr/>
                </a:pPr>
                <a:r>
                  <a:rPr lang="en-US" sz="1200" dirty="0" smtClean="0">
                    <a:solidFill>
                      <a:schemeClr val="bg1"/>
                    </a:solidFill>
                    <a:latin typeface="Segoe" pitchFamily="34" charset="0"/>
                  </a:rPr>
                  <a:t>Endpoint</a:t>
                </a:r>
                <a:endParaRPr lang="en-US" sz="1200" dirty="0">
                  <a:solidFill>
                    <a:schemeClr val="bg1"/>
                  </a:solidFill>
                  <a:latin typeface="Segoe" pitchFamily="34" charset="0"/>
                </a:endParaRPr>
              </a:p>
            </p:txBody>
          </p:sp>
        </p:grpSp>
      </p:grpSp>
      <p:grpSp>
        <p:nvGrpSpPr>
          <p:cNvPr id="9" name="Group 59"/>
          <p:cNvGrpSpPr/>
          <p:nvPr/>
        </p:nvGrpSpPr>
        <p:grpSpPr>
          <a:xfrm>
            <a:off x="7528501" y="1631335"/>
            <a:ext cx="901808" cy="1072991"/>
            <a:chOff x="1409306" y="3871149"/>
            <a:chExt cx="1202098" cy="1072991"/>
          </a:xfrm>
        </p:grpSpPr>
        <p:sp>
          <p:nvSpPr>
            <p:cNvPr id="59" name="Rounded Rectangle 58"/>
            <p:cNvSpPr/>
            <p:nvPr/>
          </p:nvSpPr>
          <p:spPr bwMode="auto">
            <a:xfrm>
              <a:off x="1479802" y="3871149"/>
              <a:ext cx="1061101" cy="1072991"/>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b="1" dirty="0">
                <a:solidFill>
                  <a:schemeClr val="tx1"/>
                </a:solidFill>
                <a:latin typeface="Segoe" pitchFamily="34" charset="0"/>
              </a:endParaRPr>
            </a:p>
          </p:txBody>
        </p:sp>
        <p:pic>
          <p:nvPicPr>
            <p:cNvPr id="15" name="Picture 5"/>
            <p:cNvPicPr>
              <a:picLocks noChangeAspect="1" noChangeArrowheads="1"/>
            </p:cNvPicPr>
            <p:nvPr/>
          </p:nvPicPr>
          <p:blipFill>
            <a:blip r:embed="rId6" cstate="print"/>
            <a:srcRect/>
            <a:stretch>
              <a:fillRect/>
            </a:stretch>
          </p:blipFill>
          <p:spPr bwMode="auto">
            <a:xfrm>
              <a:off x="1836832" y="3991810"/>
              <a:ext cx="347043" cy="342900"/>
            </a:xfrm>
            <a:prstGeom prst="rect">
              <a:avLst/>
            </a:prstGeom>
            <a:noFill/>
            <a:ln w="9525">
              <a:noFill/>
              <a:miter lim="800000"/>
              <a:headEnd/>
              <a:tailEnd/>
            </a:ln>
          </p:spPr>
        </p:pic>
        <p:sp>
          <p:nvSpPr>
            <p:cNvPr id="56" name="TextBox 55"/>
            <p:cNvSpPr txBox="1"/>
            <p:nvPr/>
          </p:nvSpPr>
          <p:spPr>
            <a:xfrm>
              <a:off x="1409306" y="4372182"/>
              <a:ext cx="1202098" cy="492420"/>
            </a:xfrm>
            <a:prstGeom prst="rect">
              <a:avLst/>
            </a:prstGeom>
            <a:noFill/>
            <a:effectLst/>
          </p:spPr>
          <p:txBody>
            <a:bodyPr wrap="none" lIns="121899" tIns="60949" rIns="121899" bIns="60949">
              <a:spAutoFit/>
            </a:bodyPr>
            <a:lstStyle/>
            <a:p>
              <a:pPr algn="ctr">
                <a:defRPr/>
              </a:pPr>
              <a:r>
                <a:rPr lang="en-US" sz="1200" b="1" dirty="0" err="1" smtClean="0">
                  <a:solidFill>
                    <a:schemeClr val="bg1"/>
                  </a:solidFill>
                  <a:latin typeface="Segoe" pitchFamily="34" charset="0"/>
                </a:rPr>
                <a:t>Lync</a:t>
              </a:r>
              <a:endParaRPr lang="en-US" sz="1200" b="1" dirty="0" smtClean="0">
                <a:solidFill>
                  <a:schemeClr val="bg1"/>
                </a:solidFill>
                <a:latin typeface="Segoe" pitchFamily="34" charset="0"/>
              </a:endParaRPr>
            </a:p>
            <a:p>
              <a:pPr algn="ctr">
                <a:defRPr/>
              </a:pPr>
              <a:r>
                <a:rPr lang="en-US" sz="1200" b="1" dirty="0" smtClean="0">
                  <a:solidFill>
                    <a:schemeClr val="bg1"/>
                  </a:solidFill>
                  <a:latin typeface="Segoe" pitchFamily="34" charset="0"/>
                </a:rPr>
                <a:t>Endpoint</a:t>
              </a:r>
              <a:endParaRPr lang="en-US" sz="1200" b="1" dirty="0">
                <a:solidFill>
                  <a:schemeClr val="bg1"/>
                </a:solidFill>
                <a:latin typeface="Segoe" pitchFamily="34" charset="0"/>
              </a:endParaRPr>
            </a:p>
          </p:txBody>
        </p:sp>
      </p:grpSp>
      <p:grpSp>
        <p:nvGrpSpPr>
          <p:cNvPr id="10" name="Group 72"/>
          <p:cNvGrpSpPr/>
          <p:nvPr/>
        </p:nvGrpSpPr>
        <p:grpSpPr>
          <a:xfrm>
            <a:off x="2835775" y="1569099"/>
            <a:ext cx="856923" cy="1072991"/>
            <a:chOff x="1439221" y="3871149"/>
            <a:chExt cx="1142267" cy="1072991"/>
          </a:xfrm>
        </p:grpSpPr>
        <p:sp>
          <p:nvSpPr>
            <p:cNvPr id="74" name="Rounded Rectangle 73"/>
            <p:cNvSpPr/>
            <p:nvPr/>
          </p:nvSpPr>
          <p:spPr bwMode="auto">
            <a:xfrm>
              <a:off x="1479802" y="3871149"/>
              <a:ext cx="1061101" cy="1072991"/>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pic>
          <p:nvPicPr>
            <p:cNvPr id="75" name="Picture 5"/>
            <p:cNvPicPr>
              <a:picLocks noChangeAspect="1" noChangeArrowheads="1"/>
            </p:cNvPicPr>
            <p:nvPr/>
          </p:nvPicPr>
          <p:blipFill>
            <a:blip r:embed="rId6" cstate="print"/>
            <a:srcRect/>
            <a:stretch>
              <a:fillRect/>
            </a:stretch>
          </p:blipFill>
          <p:spPr bwMode="auto">
            <a:xfrm>
              <a:off x="1836832" y="3991810"/>
              <a:ext cx="347043" cy="342900"/>
            </a:xfrm>
            <a:prstGeom prst="rect">
              <a:avLst/>
            </a:prstGeom>
            <a:noFill/>
            <a:ln w="9525">
              <a:noFill/>
              <a:miter lim="800000"/>
              <a:headEnd/>
              <a:tailEnd/>
            </a:ln>
          </p:spPr>
        </p:pic>
        <p:sp>
          <p:nvSpPr>
            <p:cNvPr id="76" name="TextBox 75"/>
            <p:cNvSpPr txBox="1"/>
            <p:nvPr/>
          </p:nvSpPr>
          <p:spPr>
            <a:xfrm>
              <a:off x="1439221" y="4372182"/>
              <a:ext cx="1142267" cy="492420"/>
            </a:xfrm>
            <a:prstGeom prst="rect">
              <a:avLst/>
            </a:prstGeom>
            <a:noFill/>
            <a:effectLst/>
          </p:spPr>
          <p:txBody>
            <a:bodyPr wrap="none" lIns="121899" tIns="60949" rIns="121899" bIns="60949">
              <a:spAutoFit/>
            </a:bodyPr>
            <a:lstStyle/>
            <a:p>
              <a:pPr algn="ctr">
                <a:defRPr/>
              </a:pPr>
              <a:r>
                <a:rPr lang="en-US" sz="1200" dirty="0" err="1" smtClean="0">
                  <a:solidFill>
                    <a:schemeClr val="bg1"/>
                  </a:solidFill>
                  <a:latin typeface="Segoe" pitchFamily="34" charset="0"/>
                </a:rPr>
                <a:t>Lync</a:t>
              </a:r>
              <a:endParaRPr lang="en-US" sz="1200" dirty="0" smtClean="0">
                <a:solidFill>
                  <a:schemeClr val="bg1"/>
                </a:solidFill>
                <a:latin typeface="Segoe" pitchFamily="34" charset="0"/>
              </a:endParaRPr>
            </a:p>
            <a:p>
              <a:pPr algn="ctr">
                <a:defRPr/>
              </a:pPr>
              <a:r>
                <a:rPr lang="en-US" sz="1200" dirty="0" smtClean="0">
                  <a:solidFill>
                    <a:schemeClr val="bg1"/>
                  </a:solidFill>
                  <a:latin typeface="Segoe" pitchFamily="34" charset="0"/>
                </a:rPr>
                <a:t>Endpoint</a:t>
              </a:r>
              <a:endParaRPr lang="en-US" sz="1200" dirty="0">
                <a:solidFill>
                  <a:schemeClr val="bg1"/>
                </a:solidFill>
                <a:latin typeface="Segoe" pitchFamily="34" charset="0"/>
              </a:endParaRPr>
            </a:p>
          </p:txBody>
        </p:sp>
      </p:grpSp>
      <p:grpSp>
        <p:nvGrpSpPr>
          <p:cNvPr id="11" name="Group 76"/>
          <p:cNvGrpSpPr/>
          <p:nvPr/>
        </p:nvGrpSpPr>
        <p:grpSpPr>
          <a:xfrm>
            <a:off x="2838341" y="4202394"/>
            <a:ext cx="871351" cy="887165"/>
            <a:chOff x="10057225" y="3069966"/>
            <a:chExt cx="1161498" cy="887165"/>
          </a:xfrm>
        </p:grpSpPr>
        <p:sp>
          <p:nvSpPr>
            <p:cNvPr id="78" name="Rounded Rectangle 77"/>
            <p:cNvSpPr/>
            <p:nvPr/>
          </p:nvSpPr>
          <p:spPr bwMode="auto">
            <a:xfrm>
              <a:off x="10094393" y="3069966"/>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sp>
          <p:nvSpPr>
            <p:cNvPr id="79" name="TextBox 78"/>
            <p:cNvSpPr txBox="1"/>
            <p:nvPr/>
          </p:nvSpPr>
          <p:spPr>
            <a:xfrm>
              <a:off x="10057225" y="3070535"/>
              <a:ext cx="1161498" cy="307754"/>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Gateway</a:t>
              </a:r>
              <a:endParaRPr lang="en-US" sz="1200" b="1" dirty="0">
                <a:solidFill>
                  <a:schemeClr val="bg1"/>
                </a:solidFill>
                <a:latin typeface="Segoe" pitchFamily="34" charset="0"/>
              </a:endParaRPr>
            </a:p>
          </p:txBody>
        </p:sp>
        <p:graphicFrame>
          <p:nvGraphicFramePr>
            <p:cNvPr id="80" name="Object 2"/>
            <p:cNvGraphicFramePr>
              <a:graphicFrameLocks noChangeAspect="1"/>
            </p:cNvGraphicFramePr>
            <p:nvPr>
              <p:extLst>
                <p:ext uri="{D42A27DB-BD31-4B8C-83A1-F6EECF244321}">
                  <p14:modId xmlns:p14="http://schemas.microsoft.com/office/powerpoint/2010/main" val="564782030"/>
                </p:ext>
              </p:extLst>
            </p:nvPr>
          </p:nvGraphicFramePr>
          <p:xfrm>
            <a:off x="10346923" y="3328588"/>
            <a:ext cx="582098" cy="625475"/>
          </p:xfrm>
          <a:graphic>
            <a:graphicData uri="http://schemas.openxmlformats.org/presentationml/2006/ole">
              <mc:AlternateContent xmlns:mc="http://schemas.openxmlformats.org/markup-compatibility/2006">
                <mc:Choice xmlns:v="urn:schemas-microsoft-com:vml" Requires="v">
                  <p:oleObj spid="_x0000_s47162" name="Visio" r:id="rId7" imgW="311004" imgH="394511" progId="Visio.Drawing.11">
                    <p:embed/>
                  </p:oleObj>
                </mc:Choice>
                <mc:Fallback>
                  <p:oleObj name="Visio" r:id="rId7" imgW="311004" imgH="394511"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346923" y="3328588"/>
                          <a:ext cx="582098" cy="625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81" name="Cloud 80"/>
          <p:cNvSpPr/>
          <p:nvPr/>
        </p:nvSpPr>
        <p:spPr>
          <a:xfrm>
            <a:off x="4593049" y="1785983"/>
            <a:ext cx="1498433" cy="1741820"/>
          </a:xfrm>
          <a:prstGeom prst="cloud">
            <a:avLst/>
          </a:prstGeom>
          <a:ln/>
        </p:spPr>
        <p:style>
          <a:lnRef idx="1">
            <a:schemeClr val="accent6"/>
          </a:lnRef>
          <a:fillRef idx="2">
            <a:schemeClr val="accent6"/>
          </a:fillRef>
          <a:effectRef idx="1">
            <a:schemeClr val="accent6"/>
          </a:effectRef>
          <a:fontRef idx="minor">
            <a:schemeClr val="dk1"/>
          </a:fontRef>
        </p:style>
        <p:txBody>
          <a:bodyPr lIns="121899" tIns="60949" rIns="121899" bIns="60949" anchor="ctr"/>
          <a:lstStyle/>
          <a:p>
            <a:pPr algn="ctr"/>
            <a:r>
              <a:rPr lang="en-US" b="1" dirty="0" smtClean="0">
                <a:solidFill>
                  <a:schemeClr val="tx1"/>
                </a:solidFill>
              </a:rPr>
              <a:t>WAN</a:t>
            </a:r>
            <a:endParaRPr lang="en-US" b="1" dirty="0">
              <a:solidFill>
                <a:schemeClr val="tx1"/>
              </a:solidFill>
            </a:endParaRPr>
          </a:p>
        </p:txBody>
      </p:sp>
      <p:grpSp>
        <p:nvGrpSpPr>
          <p:cNvPr id="12" name="Group 87"/>
          <p:cNvGrpSpPr/>
          <p:nvPr/>
        </p:nvGrpSpPr>
        <p:grpSpPr>
          <a:xfrm>
            <a:off x="8060469" y="4544174"/>
            <a:ext cx="796033" cy="1045066"/>
            <a:chOff x="-1813770" y="4514776"/>
            <a:chExt cx="1061101" cy="1045066"/>
          </a:xfrm>
        </p:grpSpPr>
        <p:sp>
          <p:nvSpPr>
            <p:cNvPr id="89" name="Rounded Rectangle 88"/>
            <p:cNvSpPr/>
            <p:nvPr/>
          </p:nvSpPr>
          <p:spPr bwMode="auto">
            <a:xfrm>
              <a:off x="-1813770" y="4514776"/>
              <a:ext cx="1061101" cy="104506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b="1" dirty="0">
                <a:solidFill>
                  <a:schemeClr val="tx1"/>
                </a:solidFill>
                <a:latin typeface="Segoe" pitchFamily="34" charset="0"/>
              </a:endParaRPr>
            </a:p>
          </p:txBody>
        </p:sp>
        <p:grpSp>
          <p:nvGrpSpPr>
            <p:cNvPr id="13" name="Group 89"/>
            <p:cNvGrpSpPr/>
            <p:nvPr/>
          </p:nvGrpSpPr>
          <p:grpSpPr>
            <a:xfrm>
              <a:off x="-1753924" y="4575256"/>
              <a:ext cx="941409" cy="945341"/>
              <a:chOff x="510028" y="3327249"/>
              <a:chExt cx="941409" cy="945341"/>
            </a:xfrm>
          </p:grpSpPr>
          <p:pic>
            <p:nvPicPr>
              <p:cNvPr id="91" name="Picture 5"/>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3954" y="3327249"/>
                <a:ext cx="633557" cy="486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 name="TextBox 91"/>
              <p:cNvSpPr txBox="1"/>
              <p:nvPr/>
            </p:nvSpPr>
            <p:spPr>
              <a:xfrm>
                <a:off x="510028" y="3780170"/>
                <a:ext cx="941409" cy="492420"/>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Cisco</a:t>
                </a:r>
              </a:p>
              <a:p>
                <a:pPr algn="ctr">
                  <a:defRPr/>
                </a:pPr>
                <a:r>
                  <a:rPr lang="en-US" sz="1200" b="1" dirty="0" smtClean="0">
                    <a:solidFill>
                      <a:schemeClr val="bg1"/>
                    </a:solidFill>
                    <a:latin typeface="Segoe" pitchFamily="34" charset="0"/>
                  </a:rPr>
                  <a:t>phone</a:t>
                </a:r>
                <a:endParaRPr lang="en-US" sz="1200" b="1" dirty="0">
                  <a:solidFill>
                    <a:schemeClr val="bg1"/>
                  </a:solidFill>
                  <a:latin typeface="Segoe" pitchFamily="34" charset="0"/>
                </a:endParaRPr>
              </a:p>
            </p:txBody>
          </p:sp>
        </p:grpSp>
      </p:grpSp>
      <p:grpSp>
        <p:nvGrpSpPr>
          <p:cNvPr id="14" name="Group 92"/>
          <p:cNvGrpSpPr/>
          <p:nvPr/>
        </p:nvGrpSpPr>
        <p:grpSpPr>
          <a:xfrm>
            <a:off x="6869662" y="4590438"/>
            <a:ext cx="959516" cy="887165"/>
            <a:chOff x="543914" y="3513548"/>
            <a:chExt cx="1279022" cy="887165"/>
          </a:xfrm>
        </p:grpSpPr>
        <p:sp>
          <p:nvSpPr>
            <p:cNvPr id="94" name="Rounded Rectangle 93"/>
            <p:cNvSpPr/>
            <p:nvPr/>
          </p:nvSpPr>
          <p:spPr bwMode="auto">
            <a:xfrm>
              <a:off x="638225" y="3513548"/>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t"/>
            <a:lstStyle/>
            <a:p>
              <a:pPr algn="ctr">
                <a:defRPr/>
              </a:pPr>
              <a:endParaRPr lang="en-US" sz="1300" b="1" dirty="0">
                <a:solidFill>
                  <a:schemeClr val="bg1"/>
                </a:solidFill>
                <a:latin typeface="Segoe" pitchFamily="34" charset="0"/>
              </a:endParaRPr>
            </a:p>
          </p:txBody>
        </p:sp>
        <p:pic>
          <p:nvPicPr>
            <p:cNvPr id="95" name="Picture 16" descr="PBX"/>
            <p:cNvPicPr>
              <a:picLocks noChangeAspect="1" noChangeArrowheads="1"/>
            </p:cNvPicPr>
            <p:nvPr/>
          </p:nvPicPr>
          <p:blipFill>
            <a:blip r:embed="rId3" cstate="print"/>
            <a:srcRect/>
            <a:stretch>
              <a:fillRect/>
            </a:stretch>
          </p:blipFill>
          <p:spPr bwMode="auto">
            <a:xfrm>
              <a:off x="778564" y="3728195"/>
              <a:ext cx="780421" cy="672502"/>
            </a:xfrm>
            <a:prstGeom prst="rect">
              <a:avLst/>
            </a:prstGeom>
            <a:noFill/>
            <a:ln w="9525">
              <a:noFill/>
              <a:miter lim="800000"/>
              <a:headEnd/>
              <a:tailEnd/>
            </a:ln>
            <a:effectLst/>
          </p:spPr>
        </p:pic>
        <p:sp>
          <p:nvSpPr>
            <p:cNvPr id="96" name="TextBox 95"/>
            <p:cNvSpPr txBox="1"/>
            <p:nvPr/>
          </p:nvSpPr>
          <p:spPr>
            <a:xfrm>
              <a:off x="543914" y="3513548"/>
              <a:ext cx="1279022" cy="307754"/>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ISR (MTP)</a:t>
              </a:r>
              <a:endParaRPr lang="en-US" sz="1200" b="1" dirty="0">
                <a:solidFill>
                  <a:schemeClr val="bg1"/>
                </a:solidFill>
                <a:latin typeface="Segoe" pitchFamily="34" charset="0"/>
              </a:endParaRPr>
            </a:p>
          </p:txBody>
        </p:sp>
      </p:grpSp>
      <p:pic>
        <p:nvPicPr>
          <p:cNvPr id="39"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82926" y="1657873"/>
            <a:ext cx="493047"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8931" y="1700405"/>
            <a:ext cx="493047"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 name="TextBox 50"/>
          <p:cNvSpPr txBox="1"/>
          <p:nvPr/>
        </p:nvSpPr>
        <p:spPr>
          <a:xfrm>
            <a:off x="372136" y="5892625"/>
            <a:ext cx="3352800" cy="415476"/>
          </a:xfrm>
          <a:prstGeom prst="rect">
            <a:avLst/>
          </a:prstGeom>
          <a:noFill/>
        </p:spPr>
        <p:txBody>
          <a:bodyPr wrap="square" lIns="121899" tIns="60949" rIns="121899" bIns="60949" rtlCol="0">
            <a:spAutoFit/>
          </a:bodyPr>
          <a:lstStyle/>
          <a:p>
            <a:pPr algn="ctr" defTabSz="1218987"/>
            <a:r>
              <a:rPr lang="en-US" sz="1900" b="1" dirty="0" smtClean="0">
                <a:solidFill>
                  <a:schemeClr val="bg2"/>
                </a:solidFill>
                <a:ea typeface="ＭＳ Ｐゴシック" pitchFamily="-65" charset="-128"/>
              </a:rPr>
              <a:t>HQ Site</a:t>
            </a:r>
            <a:endParaRPr lang="en-US" sz="1900" b="1" dirty="0">
              <a:solidFill>
                <a:schemeClr val="bg2"/>
              </a:solidFill>
              <a:ea typeface="ＭＳ Ｐゴシック" pitchFamily="-65" charset="-128"/>
            </a:endParaRPr>
          </a:p>
        </p:txBody>
      </p:sp>
      <p:sp>
        <p:nvSpPr>
          <p:cNvPr id="54" name="TextBox 53"/>
          <p:cNvSpPr txBox="1"/>
          <p:nvPr/>
        </p:nvSpPr>
        <p:spPr>
          <a:xfrm>
            <a:off x="6748117" y="5947730"/>
            <a:ext cx="2233417" cy="415476"/>
          </a:xfrm>
          <a:prstGeom prst="rect">
            <a:avLst/>
          </a:prstGeom>
          <a:noFill/>
        </p:spPr>
        <p:txBody>
          <a:bodyPr wrap="square" lIns="121899" tIns="60949" rIns="121899" bIns="60949" rtlCol="0">
            <a:spAutoFit/>
          </a:bodyPr>
          <a:lstStyle/>
          <a:p>
            <a:pPr algn="ctr" defTabSz="1218987"/>
            <a:r>
              <a:rPr lang="en-US" sz="1900" b="1" dirty="0" smtClean="0">
                <a:solidFill>
                  <a:schemeClr val="bg2"/>
                </a:solidFill>
                <a:ea typeface="ＭＳ Ｐゴシック" pitchFamily="-65" charset="-128"/>
              </a:rPr>
              <a:t>Branch</a:t>
            </a:r>
            <a:endParaRPr lang="en-US" sz="1900" b="1" dirty="0">
              <a:solidFill>
                <a:schemeClr val="bg2"/>
              </a:solidFill>
              <a:ea typeface="ＭＳ Ｐゴシック" pitchFamily="-65" charset="-128"/>
            </a:endParaRPr>
          </a:p>
        </p:txBody>
      </p:sp>
      <p:cxnSp>
        <p:nvCxnSpPr>
          <p:cNvPr id="58" name="Elbow Connector 117"/>
          <p:cNvCxnSpPr/>
          <p:nvPr/>
        </p:nvCxnSpPr>
        <p:spPr bwMode="auto">
          <a:xfrm>
            <a:off x="7754775" y="5135907"/>
            <a:ext cx="305694" cy="0"/>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1"/>
            </a:solidFill>
            <a:prstDash val="solid"/>
            <a:round/>
            <a:headEnd type="none" w="med" len="med"/>
            <a:tailEnd type="none" w="med" len="med"/>
          </a:ln>
          <a:effectLst/>
        </p:spPr>
      </p:cxnSp>
      <p:cxnSp>
        <p:nvCxnSpPr>
          <p:cNvPr id="62" name="Elbow Connector 117"/>
          <p:cNvCxnSpPr/>
          <p:nvPr/>
        </p:nvCxnSpPr>
        <p:spPr bwMode="auto">
          <a:xfrm flipH="1">
            <a:off x="7631163" y="2746382"/>
            <a:ext cx="429306" cy="1858272"/>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1"/>
            </a:solidFill>
            <a:prstDash val="solid"/>
            <a:round/>
            <a:headEnd type="none" w="med" len="med"/>
            <a:tailEnd type="none" w="med" len="med"/>
          </a:ln>
          <a:effectLst/>
        </p:spPr>
      </p:cxnSp>
      <p:grpSp>
        <p:nvGrpSpPr>
          <p:cNvPr id="57" name="Group 76"/>
          <p:cNvGrpSpPr/>
          <p:nvPr/>
        </p:nvGrpSpPr>
        <p:grpSpPr>
          <a:xfrm>
            <a:off x="6912437" y="3185087"/>
            <a:ext cx="873979" cy="887165"/>
            <a:chOff x="10055474" y="3069966"/>
            <a:chExt cx="1165000" cy="887165"/>
          </a:xfrm>
        </p:grpSpPr>
        <p:sp>
          <p:nvSpPr>
            <p:cNvPr id="63" name="Rounded Rectangle 62"/>
            <p:cNvSpPr/>
            <p:nvPr/>
          </p:nvSpPr>
          <p:spPr bwMode="auto">
            <a:xfrm>
              <a:off x="10094393" y="3069966"/>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sp>
          <p:nvSpPr>
            <p:cNvPr id="64" name="TextBox 63"/>
            <p:cNvSpPr txBox="1"/>
            <p:nvPr/>
          </p:nvSpPr>
          <p:spPr>
            <a:xfrm>
              <a:off x="10055474" y="3070535"/>
              <a:ext cx="1165000" cy="307754"/>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Lync SBS</a:t>
              </a:r>
              <a:endParaRPr lang="en-US" sz="1200" b="1" dirty="0">
                <a:solidFill>
                  <a:schemeClr val="bg1"/>
                </a:solidFill>
                <a:latin typeface="Segoe" pitchFamily="34" charset="0"/>
              </a:endParaRPr>
            </a:p>
          </p:txBody>
        </p:sp>
        <p:graphicFrame>
          <p:nvGraphicFramePr>
            <p:cNvPr id="68" name="Object 2"/>
            <p:cNvGraphicFramePr>
              <a:graphicFrameLocks noChangeAspect="1"/>
            </p:cNvGraphicFramePr>
            <p:nvPr>
              <p:extLst>
                <p:ext uri="{D42A27DB-BD31-4B8C-83A1-F6EECF244321}">
                  <p14:modId xmlns:p14="http://schemas.microsoft.com/office/powerpoint/2010/main" val="2791074635"/>
                </p:ext>
              </p:extLst>
            </p:nvPr>
          </p:nvGraphicFramePr>
          <p:xfrm>
            <a:off x="10346923" y="3328588"/>
            <a:ext cx="582098" cy="625475"/>
          </p:xfrm>
          <a:graphic>
            <a:graphicData uri="http://schemas.openxmlformats.org/presentationml/2006/ole">
              <mc:AlternateContent xmlns:mc="http://schemas.openxmlformats.org/markup-compatibility/2006">
                <mc:Choice xmlns:v="urn:schemas-microsoft-com:vml" Requires="v">
                  <p:oleObj spid="_x0000_s47163" name="Visio" r:id="rId9" imgW="311004" imgH="394511" progId="Visio.Drawing.11">
                    <p:embed/>
                  </p:oleObj>
                </mc:Choice>
                <mc:Fallback>
                  <p:oleObj name="Visio" r:id="rId9" imgW="311004" imgH="394511"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346923" y="3328588"/>
                          <a:ext cx="582098" cy="625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20" name="Freeform 19"/>
          <p:cNvSpPr/>
          <p:nvPr/>
        </p:nvSpPr>
        <p:spPr>
          <a:xfrm>
            <a:off x="7353300" y="2724150"/>
            <a:ext cx="514350" cy="1866900"/>
          </a:xfrm>
          <a:custGeom>
            <a:avLst/>
            <a:gdLst>
              <a:gd name="connsiteX0" fmla="*/ 514350 w 514350"/>
              <a:gd name="connsiteY0" fmla="*/ 0 h 1866900"/>
              <a:gd name="connsiteX1" fmla="*/ 57150 w 514350"/>
              <a:gd name="connsiteY1" fmla="*/ 971550 h 1866900"/>
              <a:gd name="connsiteX2" fmla="*/ 0 w 514350"/>
              <a:gd name="connsiteY2" fmla="*/ 1866900 h 1866900"/>
            </a:gdLst>
            <a:ahLst/>
            <a:cxnLst>
              <a:cxn ang="0">
                <a:pos x="connsiteX0" y="connsiteY0"/>
              </a:cxn>
              <a:cxn ang="0">
                <a:pos x="connsiteX1" y="connsiteY1"/>
              </a:cxn>
              <a:cxn ang="0">
                <a:pos x="connsiteX2" y="connsiteY2"/>
              </a:cxn>
            </a:cxnLst>
            <a:rect l="l" t="t" r="r" b="b"/>
            <a:pathLst>
              <a:path w="514350" h="1866900">
                <a:moveTo>
                  <a:pt x="514350" y="0"/>
                </a:moveTo>
                <a:cubicBezTo>
                  <a:pt x="328612" y="330200"/>
                  <a:pt x="142875" y="660400"/>
                  <a:pt x="57150" y="971550"/>
                </a:cubicBezTo>
                <a:cubicBezTo>
                  <a:pt x="-28575" y="1282700"/>
                  <a:pt x="90487" y="1754188"/>
                  <a:pt x="0" y="1866900"/>
                </a:cubicBezTo>
              </a:path>
            </a:pathLst>
          </a:custGeom>
          <a:ln w="28575">
            <a:solidFill>
              <a:srgbClr val="FFFF00"/>
            </a:solidFill>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69" name="TextBox 68"/>
          <p:cNvSpPr txBox="1"/>
          <p:nvPr/>
        </p:nvSpPr>
        <p:spPr>
          <a:xfrm>
            <a:off x="7812360" y="3068960"/>
            <a:ext cx="763949" cy="369310"/>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wrap="none" lIns="121899" tIns="60949" rIns="121899" bIns="60949">
            <a:spAutoFit/>
          </a:bodyPr>
          <a:lstStyle>
            <a:defPPr>
              <a:defRPr lang="en-US"/>
            </a:defPPr>
            <a:lvl1pPr algn="ctr">
              <a:defRPr sz="1600">
                <a:solidFill>
                  <a:schemeClr val="tx1"/>
                </a:solidFill>
                <a:latin typeface="Segoe" pitchFamily="34" charset="0"/>
              </a:defRPr>
            </a:lvl1pPr>
          </a:lstStyle>
          <a:p>
            <a:r>
              <a:rPr lang="en-US" dirty="0"/>
              <a:t>G.711</a:t>
            </a:r>
          </a:p>
        </p:txBody>
      </p:sp>
    </p:spTree>
    <p:extLst>
      <p:ext uri="{BB962C8B-B14F-4D97-AF65-F5344CB8AC3E}">
        <p14:creationId xmlns:p14="http://schemas.microsoft.com/office/powerpoint/2010/main" val="21456937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Migration approaches</a:t>
            </a:r>
            <a:br>
              <a:rPr lang="en-US" dirty="0"/>
            </a:b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4966799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Elbow Connector 117"/>
          <p:cNvCxnSpPr/>
          <p:nvPr/>
        </p:nvCxnSpPr>
        <p:spPr bwMode="auto">
          <a:xfrm>
            <a:off x="5937171" y="4149080"/>
            <a:ext cx="1065757" cy="864096"/>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2">
                <a:lumMod val="75000"/>
              </a:schemeClr>
            </a:solidFill>
            <a:prstDash val="solid"/>
            <a:round/>
            <a:headEnd type="none" w="med" len="med"/>
            <a:tailEnd type="none" w="med" len="med"/>
          </a:ln>
          <a:effectLst/>
        </p:spPr>
      </p:cxnSp>
      <p:cxnSp>
        <p:nvCxnSpPr>
          <p:cNvPr id="40" name="Elbow Connector 117"/>
          <p:cNvCxnSpPr>
            <a:endCxn id="27" idx="0"/>
          </p:cNvCxnSpPr>
          <p:nvPr/>
        </p:nvCxnSpPr>
        <p:spPr bwMode="auto">
          <a:xfrm>
            <a:off x="7403804" y="3006482"/>
            <a:ext cx="17911" cy="1358622"/>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2">
                <a:lumMod val="75000"/>
              </a:schemeClr>
            </a:solidFill>
            <a:prstDash val="solid"/>
            <a:round/>
            <a:headEnd type="none" w="med" len="med"/>
            <a:tailEnd type="none" w="med" len="med"/>
          </a:ln>
          <a:effectLst/>
        </p:spPr>
      </p:cxnSp>
      <p:cxnSp>
        <p:nvCxnSpPr>
          <p:cNvPr id="42" name="Elbow Connector 117"/>
          <p:cNvCxnSpPr/>
          <p:nvPr/>
        </p:nvCxnSpPr>
        <p:spPr bwMode="auto">
          <a:xfrm flipV="1">
            <a:off x="5937171" y="2245242"/>
            <a:ext cx="936104" cy="967735"/>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2">
                <a:lumMod val="75000"/>
              </a:schemeClr>
            </a:solidFill>
            <a:prstDash val="solid"/>
            <a:round/>
            <a:headEnd type="none" w="med" len="med"/>
            <a:tailEnd type="none" w="med" len="med"/>
          </a:ln>
          <a:effectLst/>
        </p:spPr>
      </p:cxnSp>
      <p:sp>
        <p:nvSpPr>
          <p:cNvPr id="2" name="Title 1"/>
          <p:cNvSpPr>
            <a:spLocks noGrp="1"/>
          </p:cNvSpPr>
          <p:nvPr>
            <p:ph type="title"/>
          </p:nvPr>
        </p:nvSpPr>
        <p:spPr/>
        <p:txBody>
          <a:bodyPr>
            <a:normAutofit fontScale="90000"/>
          </a:bodyPr>
          <a:lstStyle/>
          <a:p>
            <a:pPr lvl="0"/>
            <a:r>
              <a:rPr lang="en-AU" dirty="0"/>
              <a:t>A migration and coexistence plan with CUCM and ISR</a:t>
            </a:r>
            <a:endParaRPr lang="en-AU" dirty="0">
              <a:solidFill>
                <a:srgbClr val="F15C44"/>
              </a:solidFill>
            </a:endParaRPr>
          </a:p>
        </p:txBody>
      </p:sp>
      <p:sp>
        <p:nvSpPr>
          <p:cNvPr id="3" name="Text Placeholder 2"/>
          <p:cNvSpPr>
            <a:spLocks noGrp="1"/>
          </p:cNvSpPr>
          <p:nvPr>
            <p:ph sz="half" idx="2"/>
          </p:nvPr>
        </p:nvSpPr>
        <p:spPr>
          <a:xfrm>
            <a:off x="457200" y="1556792"/>
            <a:ext cx="4546848" cy="4569371"/>
          </a:xfrm>
          <a:noFill/>
        </p:spPr>
        <p:txBody>
          <a:bodyPr>
            <a:normAutofit/>
          </a:bodyPr>
          <a:lstStyle/>
          <a:p>
            <a:r>
              <a:rPr lang="en-GB" dirty="0">
                <a:solidFill>
                  <a:schemeClr val="bg1"/>
                </a:solidFill>
              </a:rPr>
              <a:t>Topology with CUCM and ISR</a:t>
            </a:r>
          </a:p>
          <a:p>
            <a:r>
              <a:rPr lang="en-GB" dirty="0">
                <a:solidFill>
                  <a:schemeClr val="bg1"/>
                </a:solidFill>
              </a:rPr>
              <a:t>ISR used as GW by both CUCM and Lync</a:t>
            </a:r>
          </a:p>
          <a:p>
            <a:pPr marL="863600" lvl="2" indent="-460375"/>
            <a:r>
              <a:rPr lang="en-GB" dirty="0">
                <a:solidFill>
                  <a:schemeClr val="bg1"/>
                </a:solidFill>
              </a:rPr>
              <a:t>Used for PSTN calls by both </a:t>
            </a:r>
            <a:r>
              <a:rPr lang="en-GB" dirty="0" smtClean="0">
                <a:solidFill>
                  <a:schemeClr val="bg1"/>
                </a:solidFill>
              </a:rPr>
              <a:t>“PABX”</a:t>
            </a:r>
            <a:endParaRPr lang="en-GB" dirty="0">
              <a:solidFill>
                <a:schemeClr val="bg1"/>
              </a:solidFill>
            </a:endParaRPr>
          </a:p>
          <a:p>
            <a:pPr marL="863600" lvl="2" indent="-460375"/>
            <a:r>
              <a:rPr lang="en-GB" dirty="0">
                <a:solidFill>
                  <a:schemeClr val="bg1"/>
                </a:solidFill>
              </a:rPr>
              <a:t>Including media bypass to ISR</a:t>
            </a:r>
          </a:p>
          <a:p>
            <a:r>
              <a:rPr lang="en-GB" dirty="0">
                <a:solidFill>
                  <a:schemeClr val="bg1"/>
                </a:solidFill>
              </a:rPr>
              <a:t>Direct SIP between CUCM and Lync</a:t>
            </a:r>
          </a:p>
          <a:p>
            <a:pPr marL="863600" lvl="2" indent="-460375"/>
            <a:r>
              <a:rPr lang="en-GB" dirty="0">
                <a:solidFill>
                  <a:schemeClr val="bg1"/>
                </a:solidFill>
              </a:rPr>
              <a:t>Used for extension calls by both </a:t>
            </a:r>
            <a:r>
              <a:rPr lang="en-GB" dirty="0" smtClean="0">
                <a:solidFill>
                  <a:schemeClr val="bg1"/>
                </a:solidFill>
              </a:rPr>
              <a:t>“PABX”</a:t>
            </a:r>
            <a:endParaRPr lang="en-GB" dirty="0">
              <a:solidFill>
                <a:schemeClr val="bg1"/>
              </a:solidFill>
            </a:endParaRPr>
          </a:p>
          <a:p>
            <a:pPr marL="863600" lvl="2" indent="-460375"/>
            <a:r>
              <a:rPr lang="en-GB" dirty="0">
                <a:solidFill>
                  <a:schemeClr val="bg1"/>
                </a:solidFill>
              </a:rPr>
              <a:t>Including media bypass to CUCM </a:t>
            </a:r>
          </a:p>
          <a:p>
            <a:r>
              <a:rPr lang="en-GB" dirty="0">
                <a:solidFill>
                  <a:schemeClr val="bg1"/>
                </a:solidFill>
              </a:rPr>
              <a:t>Migrate users stepwise</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grpSp>
        <p:nvGrpSpPr>
          <p:cNvPr id="24" name="Group 53"/>
          <p:cNvGrpSpPr/>
          <p:nvPr/>
        </p:nvGrpSpPr>
        <p:grpSpPr>
          <a:xfrm>
            <a:off x="6898278" y="4365104"/>
            <a:ext cx="1018747" cy="1082864"/>
            <a:chOff x="638225" y="3513548"/>
            <a:chExt cx="1061101" cy="887165"/>
          </a:xfrm>
        </p:grpSpPr>
        <p:sp>
          <p:nvSpPr>
            <p:cNvPr id="25" name="Rounded Rectangle 24"/>
            <p:cNvSpPr/>
            <p:nvPr/>
          </p:nvSpPr>
          <p:spPr bwMode="auto">
            <a:xfrm>
              <a:off x="638225" y="3513548"/>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t"/>
            <a:lstStyle/>
            <a:p>
              <a:pPr algn="ctr">
                <a:defRPr/>
              </a:pPr>
              <a:endParaRPr lang="en-US" sz="1300" b="1" dirty="0">
                <a:solidFill>
                  <a:schemeClr val="bg1"/>
                </a:solidFill>
                <a:latin typeface="Segoe" pitchFamily="34" charset="0"/>
              </a:endParaRPr>
            </a:p>
          </p:txBody>
        </p:sp>
        <p:pic>
          <p:nvPicPr>
            <p:cNvPr id="26" name="Picture 16" descr="PBX"/>
            <p:cNvPicPr>
              <a:picLocks noChangeAspect="1" noChangeArrowheads="1"/>
            </p:cNvPicPr>
            <p:nvPr/>
          </p:nvPicPr>
          <p:blipFill>
            <a:blip r:embed="rId3" cstate="print"/>
            <a:srcRect/>
            <a:stretch>
              <a:fillRect/>
            </a:stretch>
          </p:blipFill>
          <p:spPr bwMode="auto">
            <a:xfrm>
              <a:off x="778564" y="3728195"/>
              <a:ext cx="780421" cy="672502"/>
            </a:xfrm>
            <a:prstGeom prst="rect">
              <a:avLst/>
            </a:prstGeom>
            <a:noFill/>
            <a:ln w="9525">
              <a:noFill/>
              <a:miter lim="800000"/>
              <a:headEnd/>
              <a:tailEnd/>
            </a:ln>
            <a:effectLst/>
          </p:spPr>
        </p:pic>
        <p:sp>
          <p:nvSpPr>
            <p:cNvPr id="27" name="TextBox 26"/>
            <p:cNvSpPr txBox="1"/>
            <p:nvPr/>
          </p:nvSpPr>
          <p:spPr>
            <a:xfrm>
              <a:off x="719129" y="3513548"/>
              <a:ext cx="928588" cy="307754"/>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CUCM</a:t>
              </a:r>
              <a:endParaRPr lang="en-US" sz="1200" b="1" dirty="0">
                <a:solidFill>
                  <a:schemeClr val="bg1"/>
                </a:solidFill>
                <a:latin typeface="Segoe" pitchFamily="34" charset="0"/>
              </a:endParaRPr>
            </a:p>
          </p:txBody>
        </p:sp>
      </p:grpSp>
      <p:grpSp>
        <p:nvGrpSpPr>
          <p:cNvPr id="30" name="Group 92"/>
          <p:cNvGrpSpPr/>
          <p:nvPr/>
        </p:nvGrpSpPr>
        <p:grpSpPr>
          <a:xfrm>
            <a:off x="5361107" y="3140968"/>
            <a:ext cx="1286215" cy="1074049"/>
            <a:chOff x="543914" y="3513548"/>
            <a:chExt cx="1279022" cy="887165"/>
          </a:xfrm>
        </p:grpSpPr>
        <p:sp>
          <p:nvSpPr>
            <p:cNvPr id="31" name="Rounded Rectangle 30"/>
            <p:cNvSpPr/>
            <p:nvPr/>
          </p:nvSpPr>
          <p:spPr bwMode="auto">
            <a:xfrm>
              <a:off x="638225" y="3513548"/>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t"/>
            <a:lstStyle/>
            <a:p>
              <a:pPr algn="ctr">
                <a:defRPr/>
              </a:pPr>
              <a:endParaRPr lang="en-US" sz="1300" b="1" dirty="0">
                <a:solidFill>
                  <a:schemeClr val="bg1"/>
                </a:solidFill>
                <a:latin typeface="Segoe" pitchFamily="34" charset="0"/>
              </a:endParaRPr>
            </a:p>
          </p:txBody>
        </p:sp>
        <p:pic>
          <p:nvPicPr>
            <p:cNvPr id="32" name="Picture 16" descr="PBX"/>
            <p:cNvPicPr>
              <a:picLocks noChangeAspect="1" noChangeArrowheads="1"/>
            </p:cNvPicPr>
            <p:nvPr/>
          </p:nvPicPr>
          <p:blipFill>
            <a:blip r:embed="rId3" cstate="print"/>
            <a:srcRect/>
            <a:stretch>
              <a:fillRect/>
            </a:stretch>
          </p:blipFill>
          <p:spPr bwMode="auto">
            <a:xfrm>
              <a:off x="778564" y="3728195"/>
              <a:ext cx="780421" cy="672502"/>
            </a:xfrm>
            <a:prstGeom prst="rect">
              <a:avLst/>
            </a:prstGeom>
            <a:noFill/>
            <a:ln w="9525">
              <a:noFill/>
              <a:miter lim="800000"/>
              <a:headEnd/>
              <a:tailEnd/>
            </a:ln>
            <a:effectLst/>
          </p:spPr>
        </p:pic>
        <p:sp>
          <p:nvSpPr>
            <p:cNvPr id="33" name="TextBox 32"/>
            <p:cNvSpPr txBox="1"/>
            <p:nvPr/>
          </p:nvSpPr>
          <p:spPr>
            <a:xfrm>
              <a:off x="543914" y="3513548"/>
              <a:ext cx="1279022" cy="307754"/>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ISR (MTP)</a:t>
              </a:r>
              <a:endParaRPr lang="en-US" sz="1200" b="1" dirty="0">
                <a:solidFill>
                  <a:schemeClr val="bg1"/>
                </a:solidFill>
                <a:latin typeface="Segoe" pitchFamily="34" charset="0"/>
              </a:endParaRPr>
            </a:p>
          </p:txBody>
        </p:sp>
      </p:grpSp>
      <p:grpSp>
        <p:nvGrpSpPr>
          <p:cNvPr id="36" name="Group 35"/>
          <p:cNvGrpSpPr/>
          <p:nvPr/>
        </p:nvGrpSpPr>
        <p:grpSpPr>
          <a:xfrm>
            <a:off x="6786921" y="1628800"/>
            <a:ext cx="1241463" cy="1395738"/>
            <a:chOff x="6498889" y="1619650"/>
            <a:chExt cx="1241463" cy="1395738"/>
          </a:xfrm>
        </p:grpSpPr>
        <p:sp>
          <p:nvSpPr>
            <p:cNvPr id="28" name="Rounded Rectangle 27"/>
            <p:cNvSpPr/>
            <p:nvPr/>
          </p:nvSpPr>
          <p:spPr bwMode="auto">
            <a:xfrm>
              <a:off x="6498889" y="1619650"/>
              <a:ext cx="1241463" cy="138925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sp>
          <p:nvSpPr>
            <p:cNvPr id="29" name="TextBox 28"/>
            <p:cNvSpPr txBox="1"/>
            <p:nvPr/>
          </p:nvSpPr>
          <p:spPr>
            <a:xfrm>
              <a:off x="6771448" y="2615301"/>
              <a:ext cx="752880" cy="400087"/>
            </a:xfrm>
            <a:prstGeom prst="rect">
              <a:avLst/>
            </a:prstGeom>
            <a:noFill/>
          </p:spPr>
          <p:txBody>
            <a:bodyPr wrap="square" lIns="121899" tIns="60949" rIns="121899" bIns="60949" rtlCol="0">
              <a:spAutoFit/>
            </a:bodyPr>
            <a:lstStyle/>
            <a:p>
              <a:pPr defTabSz="1218987"/>
              <a:r>
                <a:rPr lang="en-US" b="1" dirty="0" smtClean="0">
                  <a:solidFill>
                    <a:schemeClr val="bg2"/>
                  </a:solidFill>
                  <a:ea typeface="ＭＳ Ｐゴシック" pitchFamily="-65" charset="-128"/>
                </a:rPr>
                <a:t>Lync</a:t>
              </a:r>
              <a:endParaRPr lang="en-US" b="1" dirty="0">
                <a:solidFill>
                  <a:schemeClr val="bg2"/>
                </a:solidFill>
                <a:ea typeface="ＭＳ Ｐゴシック" pitchFamily="-65" charset="-128"/>
              </a:endParaRPr>
            </a:p>
          </p:txBody>
        </p:sp>
        <p:pic>
          <p:nvPicPr>
            <p:cNvPr id="34"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14896" y="1726835"/>
              <a:ext cx="55970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40901" y="1769367"/>
              <a:ext cx="55970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370516529"/>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 migration</a:t>
            </a:r>
            <a:r>
              <a:rPr lang="en-US" dirty="0" smtClean="0"/>
              <a:t> and coexistence plan with CUCM and ISR</a:t>
            </a:r>
            <a:endParaRPr lang="en-US" dirty="0"/>
          </a:p>
        </p:txBody>
      </p:sp>
      <p:sp>
        <p:nvSpPr>
          <p:cNvPr id="3" name="Content Placeholder 2"/>
          <p:cNvSpPr>
            <a:spLocks noGrp="1"/>
          </p:cNvSpPr>
          <p:nvPr>
            <p:ph idx="1"/>
          </p:nvPr>
        </p:nvSpPr>
        <p:spPr/>
        <p:txBody>
          <a:bodyPr/>
          <a:lstStyle/>
          <a:p>
            <a:endParaRPr lang="en-AU"/>
          </a:p>
        </p:txBody>
      </p:sp>
      <p:pic>
        <p:nvPicPr>
          <p:cNvPr id="13317" name="Picture 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628801"/>
            <a:ext cx="8424936" cy="51826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40083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Elbow Connector 117"/>
          <p:cNvCxnSpPr/>
          <p:nvPr/>
        </p:nvCxnSpPr>
        <p:spPr bwMode="auto">
          <a:xfrm>
            <a:off x="6255035" y="2586009"/>
            <a:ext cx="693229" cy="1213461"/>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2">
                <a:lumMod val="75000"/>
              </a:schemeClr>
            </a:solidFill>
            <a:prstDash val="solid"/>
            <a:round/>
            <a:headEnd type="none" w="med" len="med"/>
            <a:tailEnd type="none" w="med" len="med"/>
          </a:ln>
          <a:effectLst/>
        </p:spPr>
      </p:cxnSp>
      <p:cxnSp>
        <p:nvCxnSpPr>
          <p:cNvPr id="40" name="Elbow Connector 117"/>
          <p:cNvCxnSpPr/>
          <p:nvPr/>
        </p:nvCxnSpPr>
        <p:spPr bwMode="auto">
          <a:xfrm>
            <a:off x="7169824" y="4245826"/>
            <a:ext cx="17911" cy="1358622"/>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2">
                <a:lumMod val="75000"/>
              </a:schemeClr>
            </a:solidFill>
            <a:prstDash val="solid"/>
            <a:round/>
            <a:headEnd type="none" w="med" len="med"/>
            <a:tailEnd type="none" w="med" len="med"/>
          </a:ln>
          <a:effectLst/>
        </p:spPr>
      </p:cxnSp>
      <p:cxnSp>
        <p:nvCxnSpPr>
          <p:cNvPr id="42" name="Elbow Connector 117"/>
          <p:cNvCxnSpPr>
            <a:endCxn id="29" idx="0"/>
          </p:cNvCxnSpPr>
          <p:nvPr/>
        </p:nvCxnSpPr>
        <p:spPr bwMode="auto">
          <a:xfrm flipV="1">
            <a:off x="7290977" y="2624451"/>
            <a:ext cx="648999" cy="1208626"/>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2">
                <a:lumMod val="75000"/>
              </a:schemeClr>
            </a:solidFill>
            <a:prstDash val="solid"/>
            <a:round/>
            <a:headEnd type="none" w="med" len="med"/>
            <a:tailEnd type="none" w="med" len="med"/>
          </a:ln>
          <a:effectLst/>
        </p:spPr>
      </p:cxnSp>
      <p:sp>
        <p:nvSpPr>
          <p:cNvPr id="2" name="Title 1"/>
          <p:cNvSpPr>
            <a:spLocks noGrp="1"/>
          </p:cNvSpPr>
          <p:nvPr>
            <p:ph type="title"/>
          </p:nvPr>
        </p:nvSpPr>
        <p:spPr/>
        <p:txBody>
          <a:bodyPr>
            <a:normAutofit/>
          </a:bodyPr>
          <a:lstStyle/>
          <a:p>
            <a:pPr lvl="0"/>
            <a:r>
              <a:rPr lang="en-AU" dirty="0" smtClean="0"/>
              <a:t>An alterative migration approach</a:t>
            </a:r>
            <a:endParaRPr lang="en-AU" dirty="0">
              <a:solidFill>
                <a:srgbClr val="F15C44"/>
              </a:solidFill>
            </a:endParaRPr>
          </a:p>
        </p:txBody>
      </p:sp>
      <p:sp>
        <p:nvSpPr>
          <p:cNvPr id="3" name="Text Placeholder 2"/>
          <p:cNvSpPr>
            <a:spLocks noGrp="1"/>
          </p:cNvSpPr>
          <p:nvPr>
            <p:ph sz="half" idx="2"/>
          </p:nvPr>
        </p:nvSpPr>
        <p:spPr>
          <a:xfrm>
            <a:off x="457200" y="1556793"/>
            <a:ext cx="4546848" cy="3888432"/>
          </a:xfrm>
        </p:spPr>
        <p:txBody>
          <a:bodyPr>
            <a:normAutofit/>
          </a:bodyPr>
          <a:lstStyle/>
          <a:p>
            <a:r>
              <a:rPr lang="en-GB" dirty="0" smtClean="0"/>
              <a:t>Qualified Gateway</a:t>
            </a:r>
            <a:endParaRPr lang="en-GB" dirty="0"/>
          </a:p>
          <a:p>
            <a:r>
              <a:rPr lang="en-GB" dirty="0" smtClean="0"/>
              <a:t>The gateway can do AD lookup</a:t>
            </a:r>
          </a:p>
          <a:p>
            <a:pPr lvl="1"/>
            <a:r>
              <a:rPr lang="en-GB" dirty="0" smtClean="0"/>
              <a:t>Enable easy migration</a:t>
            </a:r>
          </a:p>
          <a:p>
            <a:pPr lvl="1"/>
            <a:r>
              <a:rPr lang="en-GB" dirty="0" smtClean="0"/>
              <a:t>Can fork call</a:t>
            </a:r>
            <a:endParaRPr lang="en-GB" dirty="0"/>
          </a:p>
          <a:p>
            <a:r>
              <a:rPr lang="en-GB" dirty="0" smtClean="0"/>
              <a:t>SIP to PABX not mandatory</a:t>
            </a:r>
            <a:endParaRPr lang="en-GB" dirty="0"/>
          </a:p>
          <a:p>
            <a:r>
              <a:rPr lang="en-GB" dirty="0" smtClean="0"/>
              <a:t>Minimize PABX configuration and maintains</a:t>
            </a:r>
            <a:endParaRPr lang="en-GB"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grpSp>
        <p:nvGrpSpPr>
          <p:cNvPr id="24" name="Group 53"/>
          <p:cNvGrpSpPr/>
          <p:nvPr/>
        </p:nvGrpSpPr>
        <p:grpSpPr>
          <a:xfrm>
            <a:off x="5713493" y="1770072"/>
            <a:ext cx="1018747" cy="1082864"/>
            <a:chOff x="638225" y="3513548"/>
            <a:chExt cx="1061101" cy="887165"/>
          </a:xfrm>
        </p:grpSpPr>
        <p:sp>
          <p:nvSpPr>
            <p:cNvPr id="25" name="Rounded Rectangle 24"/>
            <p:cNvSpPr/>
            <p:nvPr/>
          </p:nvSpPr>
          <p:spPr bwMode="auto">
            <a:xfrm>
              <a:off x="638225" y="3513548"/>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t"/>
            <a:lstStyle/>
            <a:p>
              <a:pPr algn="ctr">
                <a:defRPr/>
              </a:pPr>
              <a:endParaRPr lang="en-US" sz="1300" b="1" dirty="0">
                <a:solidFill>
                  <a:schemeClr val="bg1"/>
                </a:solidFill>
                <a:latin typeface="Segoe" pitchFamily="34" charset="0"/>
              </a:endParaRPr>
            </a:p>
          </p:txBody>
        </p:sp>
        <p:pic>
          <p:nvPicPr>
            <p:cNvPr id="26" name="Picture 16" descr="PBX"/>
            <p:cNvPicPr>
              <a:picLocks noChangeAspect="1" noChangeArrowheads="1"/>
            </p:cNvPicPr>
            <p:nvPr/>
          </p:nvPicPr>
          <p:blipFill>
            <a:blip r:embed="rId4" cstate="print"/>
            <a:srcRect/>
            <a:stretch>
              <a:fillRect/>
            </a:stretch>
          </p:blipFill>
          <p:spPr bwMode="auto">
            <a:xfrm>
              <a:off x="778564" y="3728195"/>
              <a:ext cx="780421" cy="672502"/>
            </a:xfrm>
            <a:prstGeom prst="rect">
              <a:avLst/>
            </a:prstGeom>
            <a:noFill/>
            <a:ln w="9525">
              <a:noFill/>
              <a:miter lim="800000"/>
              <a:headEnd/>
              <a:tailEnd/>
            </a:ln>
            <a:effectLst/>
          </p:spPr>
        </p:pic>
        <p:sp>
          <p:nvSpPr>
            <p:cNvPr id="27" name="TextBox 26"/>
            <p:cNvSpPr txBox="1"/>
            <p:nvPr/>
          </p:nvSpPr>
          <p:spPr>
            <a:xfrm>
              <a:off x="742725" y="3513548"/>
              <a:ext cx="881397" cy="252136"/>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IP-PABX</a:t>
              </a:r>
              <a:endParaRPr lang="en-US" sz="1200" b="1" dirty="0">
                <a:solidFill>
                  <a:schemeClr val="bg1"/>
                </a:solidFill>
                <a:latin typeface="Segoe" pitchFamily="34" charset="0"/>
              </a:endParaRPr>
            </a:p>
          </p:txBody>
        </p:sp>
      </p:grpSp>
      <p:grpSp>
        <p:nvGrpSpPr>
          <p:cNvPr id="36" name="Group 35"/>
          <p:cNvGrpSpPr/>
          <p:nvPr/>
        </p:nvGrpSpPr>
        <p:grpSpPr>
          <a:xfrm>
            <a:off x="7290977" y="1628800"/>
            <a:ext cx="1241463" cy="1395738"/>
            <a:chOff x="6498889" y="1619650"/>
            <a:chExt cx="1241463" cy="1395738"/>
          </a:xfrm>
        </p:grpSpPr>
        <p:sp>
          <p:nvSpPr>
            <p:cNvPr id="28" name="Rounded Rectangle 27"/>
            <p:cNvSpPr/>
            <p:nvPr/>
          </p:nvSpPr>
          <p:spPr bwMode="auto">
            <a:xfrm>
              <a:off x="6498889" y="1619650"/>
              <a:ext cx="1241463" cy="138925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sp>
          <p:nvSpPr>
            <p:cNvPr id="29" name="TextBox 28"/>
            <p:cNvSpPr txBox="1"/>
            <p:nvPr/>
          </p:nvSpPr>
          <p:spPr>
            <a:xfrm>
              <a:off x="6771448" y="2615301"/>
              <a:ext cx="752880" cy="400087"/>
            </a:xfrm>
            <a:prstGeom prst="rect">
              <a:avLst/>
            </a:prstGeom>
            <a:noFill/>
          </p:spPr>
          <p:txBody>
            <a:bodyPr wrap="square" lIns="121899" tIns="60949" rIns="121899" bIns="60949" rtlCol="0">
              <a:spAutoFit/>
            </a:bodyPr>
            <a:lstStyle/>
            <a:p>
              <a:pPr defTabSz="1218987"/>
              <a:r>
                <a:rPr lang="en-US" b="1" dirty="0" smtClean="0">
                  <a:solidFill>
                    <a:schemeClr val="bg2"/>
                  </a:solidFill>
                  <a:ea typeface="ＭＳ Ｐゴシック" pitchFamily="-65" charset="-128"/>
                </a:rPr>
                <a:t>Lync</a:t>
              </a:r>
              <a:endParaRPr lang="en-US" b="1" dirty="0">
                <a:solidFill>
                  <a:schemeClr val="bg2"/>
                </a:solidFill>
                <a:ea typeface="ＭＳ Ｐゴシック" pitchFamily="-65" charset="-128"/>
              </a:endParaRPr>
            </a:p>
          </p:txBody>
        </p:sp>
        <p:pic>
          <p:nvPicPr>
            <p:cNvPr id="34" name="Picture 3"/>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14896" y="1726835"/>
              <a:ext cx="55970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3"/>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40901" y="1769367"/>
              <a:ext cx="559705"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1" name="Cloud 20"/>
          <p:cNvSpPr/>
          <p:nvPr/>
        </p:nvSpPr>
        <p:spPr>
          <a:xfrm>
            <a:off x="6625337" y="5062663"/>
            <a:ext cx="1498433" cy="1741820"/>
          </a:xfrm>
          <a:prstGeom prst="cloud">
            <a:avLst/>
          </a:prstGeom>
          <a:ln/>
        </p:spPr>
        <p:style>
          <a:lnRef idx="1">
            <a:schemeClr val="accent3"/>
          </a:lnRef>
          <a:fillRef idx="2">
            <a:schemeClr val="accent3"/>
          </a:fillRef>
          <a:effectRef idx="1">
            <a:schemeClr val="accent3"/>
          </a:effectRef>
          <a:fontRef idx="minor">
            <a:schemeClr val="dk1"/>
          </a:fontRef>
        </p:style>
        <p:txBody>
          <a:bodyPr lIns="121899" tIns="60949" rIns="121899" bIns="60949" anchor="ctr"/>
          <a:lstStyle/>
          <a:p>
            <a:pPr algn="ctr"/>
            <a:r>
              <a:rPr lang="en-US" b="1" dirty="0" smtClean="0">
                <a:solidFill>
                  <a:schemeClr val="tx1"/>
                </a:solidFill>
              </a:rPr>
              <a:t>PSTN</a:t>
            </a:r>
            <a:endParaRPr lang="en-US" b="1" dirty="0">
              <a:solidFill>
                <a:schemeClr val="tx1"/>
              </a:solidFill>
            </a:endParaRPr>
          </a:p>
        </p:txBody>
      </p:sp>
      <p:grpSp>
        <p:nvGrpSpPr>
          <p:cNvPr id="22" name="Group 76"/>
          <p:cNvGrpSpPr/>
          <p:nvPr/>
        </p:nvGrpSpPr>
        <p:grpSpPr>
          <a:xfrm>
            <a:off x="6732240" y="3645024"/>
            <a:ext cx="871351" cy="887165"/>
            <a:chOff x="10057225" y="3069966"/>
            <a:chExt cx="1161498" cy="887165"/>
          </a:xfrm>
        </p:grpSpPr>
        <p:sp>
          <p:nvSpPr>
            <p:cNvPr id="23" name="Rounded Rectangle 22"/>
            <p:cNvSpPr/>
            <p:nvPr/>
          </p:nvSpPr>
          <p:spPr bwMode="auto">
            <a:xfrm>
              <a:off x="10094393" y="3069966"/>
              <a:ext cx="1061101" cy="88716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121899" tIns="60949" rIns="121899" bIns="60949" anchor="ctr"/>
            <a:lstStyle/>
            <a:p>
              <a:pPr algn="ctr">
                <a:defRPr/>
              </a:pPr>
              <a:endParaRPr lang="en-US" sz="1300" dirty="0">
                <a:solidFill>
                  <a:schemeClr val="tx1"/>
                </a:solidFill>
                <a:latin typeface="Segoe" pitchFamily="34" charset="0"/>
              </a:endParaRPr>
            </a:p>
          </p:txBody>
        </p:sp>
        <p:sp>
          <p:nvSpPr>
            <p:cNvPr id="38" name="TextBox 37"/>
            <p:cNvSpPr txBox="1"/>
            <p:nvPr/>
          </p:nvSpPr>
          <p:spPr>
            <a:xfrm>
              <a:off x="10057225" y="3070535"/>
              <a:ext cx="1161498" cy="307754"/>
            </a:xfrm>
            <a:prstGeom prst="rect">
              <a:avLst/>
            </a:prstGeom>
            <a:noFill/>
            <a:effectLst/>
          </p:spPr>
          <p:txBody>
            <a:bodyPr wrap="none" lIns="121899" tIns="60949" rIns="121899" bIns="60949">
              <a:spAutoFit/>
            </a:bodyPr>
            <a:lstStyle/>
            <a:p>
              <a:pPr algn="ctr">
                <a:defRPr/>
              </a:pPr>
              <a:r>
                <a:rPr lang="en-US" sz="1200" b="1" dirty="0" smtClean="0">
                  <a:solidFill>
                    <a:schemeClr val="bg1"/>
                  </a:solidFill>
                  <a:latin typeface="Segoe" pitchFamily="34" charset="0"/>
                </a:rPr>
                <a:t>Gateway</a:t>
              </a:r>
              <a:endParaRPr lang="en-US" sz="1200" b="1" dirty="0">
                <a:solidFill>
                  <a:schemeClr val="bg1"/>
                </a:solidFill>
                <a:latin typeface="Segoe" pitchFamily="34" charset="0"/>
              </a:endParaRPr>
            </a:p>
          </p:txBody>
        </p:sp>
        <p:graphicFrame>
          <p:nvGraphicFramePr>
            <p:cNvPr id="39" name="Object 2"/>
            <p:cNvGraphicFramePr>
              <a:graphicFrameLocks noChangeAspect="1"/>
            </p:cNvGraphicFramePr>
            <p:nvPr>
              <p:extLst>
                <p:ext uri="{D42A27DB-BD31-4B8C-83A1-F6EECF244321}">
                  <p14:modId xmlns:p14="http://schemas.microsoft.com/office/powerpoint/2010/main" val="2460475092"/>
                </p:ext>
              </p:extLst>
            </p:nvPr>
          </p:nvGraphicFramePr>
          <p:xfrm>
            <a:off x="10346923" y="3328588"/>
            <a:ext cx="582098" cy="625475"/>
          </p:xfrm>
          <a:graphic>
            <a:graphicData uri="http://schemas.openxmlformats.org/presentationml/2006/ole">
              <mc:AlternateContent xmlns:mc="http://schemas.openxmlformats.org/markup-compatibility/2006">
                <mc:Choice xmlns:v="urn:schemas-microsoft-com:vml" Requires="v">
                  <p:oleObj spid="_x0000_s48134" name="Visio" r:id="rId6" imgW="310972" imgH="394373" progId="Visio.Drawing.11">
                    <p:embed/>
                  </p:oleObj>
                </mc:Choice>
                <mc:Fallback>
                  <p:oleObj name="Visio" r:id="rId6" imgW="310972" imgH="394373" progId="Visio.Drawing.11">
                    <p:embed/>
                    <p:pic>
                      <p:nvPicPr>
                        <p:cNvPr id="0" name=""/>
                        <p:cNvPicPr>
                          <a:picLocks noChangeAspect="1" noChangeArrowheads="1"/>
                        </p:cNvPicPr>
                        <p:nvPr/>
                      </p:nvPicPr>
                      <p:blipFill>
                        <a:blip r:embed="rId7"/>
                        <a:srcRect/>
                        <a:stretch>
                          <a:fillRect/>
                        </a:stretch>
                      </p:blipFill>
                      <p:spPr bwMode="auto">
                        <a:xfrm>
                          <a:off x="10346923" y="3328588"/>
                          <a:ext cx="582098" cy="625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4" name="Isosceles Triangle 3"/>
          <p:cNvSpPr/>
          <p:nvPr/>
        </p:nvSpPr>
        <p:spPr>
          <a:xfrm>
            <a:off x="5372833" y="3671351"/>
            <a:ext cx="864096" cy="792701"/>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5553585" y="4061160"/>
            <a:ext cx="477419" cy="369332"/>
          </a:xfrm>
          <a:prstGeom prst="rect">
            <a:avLst/>
          </a:prstGeom>
          <a:noFill/>
        </p:spPr>
        <p:txBody>
          <a:bodyPr wrap="square" rtlCol="0">
            <a:spAutoFit/>
          </a:bodyPr>
          <a:lstStyle/>
          <a:p>
            <a:r>
              <a:rPr lang="en-AU" b="1" dirty="0" smtClean="0"/>
              <a:t>AD</a:t>
            </a:r>
            <a:endParaRPr lang="en-US" b="1" dirty="0"/>
          </a:p>
        </p:txBody>
      </p:sp>
      <p:cxnSp>
        <p:nvCxnSpPr>
          <p:cNvPr id="41" name="Elbow Connector 117"/>
          <p:cNvCxnSpPr>
            <a:endCxn id="23" idx="1"/>
          </p:cNvCxnSpPr>
          <p:nvPr/>
        </p:nvCxnSpPr>
        <p:spPr bwMode="auto">
          <a:xfrm>
            <a:off x="6031004" y="4088606"/>
            <a:ext cx="729119" cy="1"/>
          </a:xfrm>
          <a:prstGeom prst="straightConnector1">
            <a:avLst/>
          </a:prstGeom>
          <a:gradFill rotWithShape="0">
            <a:gsLst>
              <a:gs pos="0">
                <a:schemeClr val="accent2">
                  <a:gamma/>
                  <a:shade val="63529"/>
                  <a:invGamma/>
                </a:schemeClr>
              </a:gs>
              <a:gs pos="50000">
                <a:schemeClr val="accent2"/>
              </a:gs>
              <a:gs pos="100000">
                <a:schemeClr val="accent2">
                  <a:gamma/>
                  <a:shade val="63529"/>
                  <a:invGamma/>
                </a:schemeClr>
              </a:gs>
            </a:gsLst>
            <a:lin ang="2700000" scaled="1"/>
          </a:gradFill>
          <a:ln w="57150" cap="flat" cmpd="sng" algn="ctr">
            <a:solidFill>
              <a:schemeClr val="bg2">
                <a:lumMod val="75000"/>
              </a:schemeClr>
            </a:solidFill>
            <a:prstDash val="solid"/>
            <a:round/>
            <a:headEnd type="none" w="med" len="med"/>
            <a:tailEnd type="none" w="med" len="med"/>
          </a:ln>
          <a:effectLst/>
        </p:spPr>
      </p:cxnSp>
    </p:spTree>
    <p:extLst>
      <p:ext uri="{BB962C8B-B14F-4D97-AF65-F5344CB8AC3E}">
        <p14:creationId xmlns:p14="http://schemas.microsoft.com/office/powerpoint/2010/main" val="1206839161"/>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AU" dirty="0"/>
              <a:t>Takeaway</a:t>
            </a:r>
            <a:endParaRPr lang="en-AU" dirty="0">
              <a:solidFill>
                <a:srgbClr val="F15C44"/>
              </a:solidFill>
            </a:endParaRPr>
          </a:p>
        </p:txBody>
      </p:sp>
      <p:sp>
        <p:nvSpPr>
          <p:cNvPr id="3" name="Text Placeholder 2"/>
          <p:cNvSpPr>
            <a:spLocks noGrp="1"/>
          </p:cNvSpPr>
          <p:nvPr>
            <p:ph idx="1"/>
          </p:nvPr>
        </p:nvSpPr>
        <p:spPr>
          <a:xfrm>
            <a:off x="457200" y="1700808"/>
            <a:ext cx="8229600" cy="4680520"/>
          </a:xfrm>
        </p:spPr>
        <p:txBody>
          <a:bodyPr>
            <a:normAutofit fontScale="92500" lnSpcReduction="10000"/>
          </a:bodyPr>
          <a:lstStyle/>
          <a:p>
            <a:r>
              <a:rPr lang="en-GB" dirty="0" smtClean="0"/>
              <a:t>Deep Video Integration through Open </a:t>
            </a:r>
            <a:r>
              <a:rPr lang="en-GB" dirty="0" err="1" smtClean="0"/>
              <a:t>Interop</a:t>
            </a:r>
            <a:r>
              <a:rPr lang="en-GB" dirty="0" smtClean="0"/>
              <a:t> Program</a:t>
            </a:r>
          </a:p>
          <a:p>
            <a:r>
              <a:rPr lang="en-GB" dirty="0" smtClean="0"/>
              <a:t>Integrating </a:t>
            </a:r>
            <a:r>
              <a:rPr lang="en-GB" dirty="0"/>
              <a:t>natively with </a:t>
            </a:r>
            <a:r>
              <a:rPr lang="en-GB" dirty="0" smtClean="0"/>
              <a:t>IP-PABXs </a:t>
            </a:r>
            <a:r>
              <a:rPr lang="en-GB" dirty="0"/>
              <a:t>can</a:t>
            </a:r>
          </a:p>
          <a:p>
            <a:pPr lvl="1"/>
            <a:r>
              <a:rPr lang="en-GB" dirty="0"/>
              <a:t>Enable a low cost Proof of Concept</a:t>
            </a:r>
          </a:p>
          <a:p>
            <a:pPr lvl="1"/>
            <a:r>
              <a:rPr lang="en-GB" dirty="0"/>
              <a:t>Provide calling between migrated and non-migrated users</a:t>
            </a:r>
          </a:p>
          <a:p>
            <a:pPr lvl="1"/>
            <a:r>
              <a:rPr lang="en-GB" dirty="0"/>
              <a:t>Allow for long term coexistence with existing </a:t>
            </a:r>
            <a:r>
              <a:rPr lang="en-GB" dirty="0" smtClean="0"/>
              <a:t>IP-PABX </a:t>
            </a:r>
            <a:r>
              <a:rPr lang="en-GB" dirty="0"/>
              <a:t>starting to take advantage of Lync</a:t>
            </a:r>
          </a:p>
          <a:p>
            <a:r>
              <a:rPr lang="en-GB" dirty="0"/>
              <a:t>Native integration with media bypass enables</a:t>
            </a:r>
          </a:p>
          <a:p>
            <a:pPr lvl="1"/>
            <a:r>
              <a:rPr lang="en-GB" dirty="0"/>
              <a:t>CPE-less deployment of Lync in branches coexisting with existing </a:t>
            </a:r>
            <a:r>
              <a:rPr lang="en-GB" dirty="0" smtClean="0"/>
              <a:t>IP-PABX, </a:t>
            </a:r>
            <a:r>
              <a:rPr lang="en-GB" dirty="0"/>
              <a:t>using existing equipment</a:t>
            </a:r>
          </a:p>
          <a:p>
            <a:pPr lvl="1"/>
            <a:r>
              <a:rPr lang="en-GB" dirty="0"/>
              <a:t>Keeping much more of the media local, including in centralized multisite topologies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06772932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AU" dirty="0"/>
              <a:t>Unified Communications Open Interoperability Program</a:t>
            </a:r>
            <a:endParaRPr lang="en-US" dirty="0"/>
          </a:p>
        </p:txBody>
      </p:sp>
      <p:sp>
        <p:nvSpPr>
          <p:cNvPr id="6" name="Content Placeholder 5"/>
          <p:cNvSpPr>
            <a:spLocks noGrp="1"/>
          </p:cNvSpPr>
          <p:nvPr>
            <p:ph idx="1"/>
          </p:nvPr>
        </p:nvSpPr>
        <p:spPr/>
        <p:txBody>
          <a:bodyPr>
            <a:normAutofit fontScale="92500" lnSpcReduction="10000"/>
          </a:bodyPr>
          <a:lstStyle/>
          <a:p>
            <a:r>
              <a:rPr lang="en-AU" dirty="0"/>
              <a:t>Specific requirements for interoperability with Lync Server &amp; Exchange Server Voice Mail</a:t>
            </a:r>
          </a:p>
          <a:p>
            <a:r>
              <a:rPr lang="en-AU" dirty="0"/>
              <a:t>Testing requirements for qualifying interoperability with Lync Server &amp; Exchange Server Voice Mail</a:t>
            </a:r>
          </a:p>
          <a:p>
            <a:r>
              <a:rPr lang="en-AU" dirty="0"/>
              <a:t>Installation, set-up and configuration requirements via a Quick Start Guide</a:t>
            </a:r>
          </a:p>
          <a:p>
            <a:r>
              <a:rPr lang="en-AU" dirty="0"/>
              <a:t>Release Notes with any known issues</a:t>
            </a:r>
          </a:p>
          <a:p>
            <a:r>
              <a:rPr lang="en-AU" dirty="0"/>
              <a:t>Documented support process between Microsoft and the vendor</a:t>
            </a:r>
          </a:p>
          <a:p>
            <a:r>
              <a:rPr lang="en-AU" dirty="0"/>
              <a:t>Enterprise-class standards for audio quality, reliability, and scalability</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13757654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 UCI Forum Members</a:t>
            </a:r>
          </a:p>
        </p:txBody>
      </p:sp>
      <p:sp>
        <p:nvSpPr>
          <p:cNvPr id="6" name="Content Placeholder 5"/>
          <p:cNvSpPr>
            <a:spLocks noGrp="1"/>
          </p:cNvSpPr>
          <p:nvPr>
            <p:ph idx="1"/>
          </p:nvPr>
        </p:nvSpPr>
        <p:spPr/>
        <p:txBody>
          <a:bodyPr/>
          <a:lstStyle/>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491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5950" y="2328863"/>
            <a:ext cx="5372100" cy="220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886075"/>
            <a:ext cx="1143000"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5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5345" y="4941168"/>
            <a:ext cx="1381125" cy="102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5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96336" y="1995487"/>
            <a:ext cx="1133475"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5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4077072"/>
            <a:ext cx="1352550"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5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15638" y="4477122"/>
            <a:ext cx="1352550"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6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69343" y="5530832"/>
            <a:ext cx="123825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61"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58563" y="3410631"/>
            <a:ext cx="1619250"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62"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83768" y="5294446"/>
            <a:ext cx="1666875"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63"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758563" y="1722363"/>
            <a:ext cx="1190625"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64" name="Picture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44008" y="5654657"/>
            <a:ext cx="1152525"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65" name="Picture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067425" y="5558429"/>
            <a:ext cx="119062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66" name="Picture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87612" y="1995487"/>
            <a:ext cx="122872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67" name="Picture 1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425437" y="1726572"/>
            <a:ext cx="1095375" cy="40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68" name="Picture 1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493155" y="3760619"/>
            <a:ext cx="1190625"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69" name="Picture 1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370553" y="4734297"/>
            <a:ext cx="1295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70" name="Picture 18"/>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662737" y="3344620"/>
            <a:ext cx="1095375"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71" name="Picture 1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101527" y="3496356"/>
            <a:ext cx="1162050"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34926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Video room systems interoperability</a:t>
            </a:r>
            <a:br>
              <a:rPr lang="en-US" dirty="0"/>
            </a:br>
            <a:endParaRPr lang="en-US" dirty="0"/>
          </a:p>
        </p:txBody>
      </p:sp>
      <p:sp>
        <p:nvSpPr>
          <p:cNvPr id="6" name="Text Placeholder 5"/>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7460765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779179" y="1726474"/>
            <a:ext cx="1801552" cy="1794813"/>
          </a:xfrm>
          <a:prstGeom prst="ellipse">
            <a:avLst/>
          </a:prstGeom>
          <a:gradFill>
            <a:gsLst>
              <a:gs pos="46000">
                <a:schemeClr val="accent1">
                  <a:shade val="51000"/>
                  <a:satMod val="130000"/>
                  <a:alpha val="70000"/>
                </a:schemeClr>
              </a:gs>
              <a:gs pos="80000">
                <a:schemeClr val="accent1">
                  <a:shade val="93000"/>
                  <a:satMod val="130000"/>
                </a:schemeClr>
              </a:gs>
              <a:gs pos="100000">
                <a:schemeClr val="accent1">
                  <a:shade val="94000"/>
                  <a:satMod val="135000"/>
                </a:schemeClr>
              </a:gs>
            </a:gsLst>
          </a:gra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dirty="0">
                <a:solidFill>
                  <a:srgbClr val="FFFFFF"/>
                </a:solidFill>
                <a:latin typeface="Calibri" pitchFamily="34" charset="0"/>
              </a:rPr>
              <a:t>High quality video in every desktop</a:t>
            </a:r>
          </a:p>
        </p:txBody>
      </p:sp>
      <p:sp>
        <p:nvSpPr>
          <p:cNvPr id="11" name="Oval 10"/>
          <p:cNvSpPr/>
          <p:nvPr/>
        </p:nvSpPr>
        <p:spPr>
          <a:xfrm>
            <a:off x="116351" y="3143349"/>
            <a:ext cx="1801552" cy="1794813"/>
          </a:xfrm>
          <a:prstGeom prst="ellipse">
            <a:avLst/>
          </a:prstGeom>
          <a:gradFill>
            <a:gsLst>
              <a:gs pos="53000">
                <a:schemeClr val="accent2">
                  <a:shade val="51000"/>
                  <a:satMod val="130000"/>
                  <a:alpha val="70000"/>
                </a:schemeClr>
              </a:gs>
              <a:gs pos="80000">
                <a:schemeClr val="accent2">
                  <a:shade val="93000"/>
                  <a:satMod val="130000"/>
                </a:schemeClr>
              </a:gs>
              <a:gs pos="100000">
                <a:schemeClr val="accent2">
                  <a:shade val="94000"/>
                  <a:satMod val="135000"/>
                </a:schemeClr>
              </a:gs>
            </a:gsLst>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dirty="0">
                <a:solidFill>
                  <a:srgbClr val="FFFFFF"/>
                </a:solidFill>
                <a:latin typeface="Calibri" pitchFamily="34" charset="0"/>
              </a:rPr>
              <a:t>Improve the </a:t>
            </a:r>
          </a:p>
          <a:p>
            <a:pPr algn="ctr" defTabSz="914099"/>
            <a:r>
              <a:rPr lang="en-US" dirty="0">
                <a:solidFill>
                  <a:srgbClr val="FFFFFF"/>
                </a:solidFill>
                <a:latin typeface="Calibri" pitchFamily="34" charset="0"/>
              </a:rPr>
              <a:t>meeting room</a:t>
            </a:r>
          </a:p>
          <a:p>
            <a:pPr algn="ctr" defTabSz="914099"/>
            <a:r>
              <a:rPr lang="en-US" dirty="0">
                <a:solidFill>
                  <a:srgbClr val="FFFFFF"/>
                </a:solidFill>
                <a:latin typeface="Calibri" pitchFamily="34" charset="0"/>
              </a:rPr>
              <a:t>experience</a:t>
            </a:r>
          </a:p>
        </p:txBody>
      </p:sp>
      <p:sp>
        <p:nvSpPr>
          <p:cNvPr id="8" name="Title 3"/>
          <p:cNvSpPr txBox="1">
            <a:spLocks/>
          </p:cNvSpPr>
          <p:nvPr/>
        </p:nvSpPr>
        <p:spPr>
          <a:xfrm>
            <a:off x="389436" y="294791"/>
            <a:ext cx="8363938" cy="498598"/>
          </a:xfrm>
          <a:prstGeom prst="rect">
            <a:avLst/>
          </a:prstGeom>
        </p:spPr>
        <p:txBody>
          <a:bodyPr vert="horz" wrap="square" lIns="0" tIns="0" rIns="0" bIns="0" rtlCol="0" anchor="b">
            <a:spAutoFit/>
          </a:bodyPr>
          <a:lstStyle>
            <a:lvl1pPr algn="l" defTabSz="914363" rtl="0" eaLnBrk="1" latinLnBrk="0" hangingPunct="1">
              <a:lnSpc>
                <a:spcPct val="90000"/>
              </a:lnSpc>
              <a:spcBef>
                <a:spcPct val="0"/>
              </a:spcBef>
              <a:buNone/>
              <a:defRPr lang="en-US" sz="2000" b="1" kern="1200" cap="none" spc="-15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3600" b="0" dirty="0">
                <a:solidFill>
                  <a:srgbClr val="03C2F1"/>
                </a:solidFill>
                <a:latin typeface="Segoe UI" pitchFamily="34" charset="0"/>
                <a:ea typeface="Segoe UI" pitchFamily="34" charset="0"/>
                <a:cs typeface="Segoe UI" pitchFamily="34" charset="0"/>
              </a:rPr>
              <a:t>Lync Video Strategy</a:t>
            </a:r>
          </a:p>
        </p:txBody>
      </p:sp>
      <p:sp>
        <p:nvSpPr>
          <p:cNvPr id="7" name="Rounded Rectangle 6"/>
          <p:cNvSpPr/>
          <p:nvPr/>
        </p:nvSpPr>
        <p:spPr bwMode="auto">
          <a:xfrm>
            <a:off x="3458476" y="1188141"/>
            <a:ext cx="5685524" cy="1576206"/>
          </a:xfrm>
          <a:prstGeom prst="roundRect">
            <a:avLst>
              <a:gd name="adj" fmla="val 4710"/>
            </a:avLst>
          </a:prstGeom>
          <a:gradFill>
            <a:gsLst>
              <a:gs pos="0">
                <a:schemeClr val="accent1">
                  <a:lumMod val="50000"/>
                  <a:alpha val="0"/>
                </a:schemeClr>
              </a:gs>
              <a:gs pos="100000">
                <a:schemeClr val="accent1">
                  <a:lumMod val="50000"/>
                </a:schemeClr>
              </a:gs>
            </a:gsLst>
            <a:lin ang="108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274320" bIns="45718" numCol="1" rtlCol="0" anchor="t" anchorCtr="0" compatLnSpc="1">
            <a:prstTxWarp prst="textNoShape">
              <a:avLst/>
            </a:prstTxWarp>
          </a:bodyPr>
          <a:lstStyle/>
          <a:p>
            <a:pPr>
              <a:spcBef>
                <a:spcPct val="20000"/>
              </a:spcBef>
              <a:buClr>
                <a:srgbClr val="03C2F1"/>
              </a:buClr>
            </a:pPr>
            <a:r>
              <a:rPr lang="en-US" sz="2000" dirty="0">
                <a:solidFill>
                  <a:schemeClr val="bg1"/>
                </a:solidFill>
                <a:latin typeface="Segoe UI" pitchFamily="34" charset="0"/>
                <a:ea typeface="Segoe UI" pitchFamily="34" charset="0"/>
                <a:cs typeface="Segoe UI" pitchFamily="34" charset="0"/>
              </a:rPr>
              <a:t>High quality video in every desktop</a:t>
            </a:r>
          </a:p>
          <a:p>
            <a:pPr marL="342900" lvl="1" indent="-342900">
              <a:lnSpc>
                <a:spcPct val="90000"/>
              </a:lnSpc>
              <a:spcBef>
                <a:spcPct val="20000"/>
              </a:spcBef>
              <a:buClr>
                <a:srgbClr val="03C2F1"/>
              </a:buClr>
              <a:buSzPct val="85000"/>
              <a:buFont typeface="Segoe UI" pitchFamily="34" charset="0"/>
              <a:buChar char="►"/>
            </a:pPr>
            <a:r>
              <a:rPr lang="en-US" sz="2000" dirty="0">
                <a:solidFill>
                  <a:schemeClr val="bg1"/>
                </a:solidFill>
                <a:latin typeface="Segoe UI" pitchFamily="34" charset="0"/>
                <a:ea typeface="Segoe UI" pitchFamily="34" charset="0"/>
                <a:cs typeface="Segoe UI" pitchFamily="34" charset="0"/>
              </a:rPr>
              <a:t>High resolution at low cost</a:t>
            </a:r>
          </a:p>
          <a:p>
            <a:pPr marL="342900" lvl="1" indent="-342900">
              <a:lnSpc>
                <a:spcPct val="90000"/>
              </a:lnSpc>
              <a:spcBef>
                <a:spcPct val="20000"/>
              </a:spcBef>
              <a:buClr>
                <a:srgbClr val="03C2F1"/>
              </a:buClr>
              <a:buSzPct val="85000"/>
              <a:buFont typeface="Segoe UI" pitchFamily="34" charset="0"/>
              <a:buChar char="►"/>
            </a:pPr>
            <a:r>
              <a:rPr lang="en-US" sz="2000" dirty="0">
                <a:solidFill>
                  <a:schemeClr val="bg1"/>
                </a:solidFill>
                <a:latin typeface="Segoe UI" pitchFamily="34" charset="0"/>
                <a:ea typeface="Segoe UI" pitchFamily="34" charset="0"/>
                <a:cs typeface="Segoe UI" pitchFamily="34" charset="0"/>
              </a:rPr>
              <a:t>Single client experience</a:t>
            </a:r>
          </a:p>
          <a:p>
            <a:pPr marL="342900" lvl="1" indent="-342900">
              <a:lnSpc>
                <a:spcPct val="90000"/>
              </a:lnSpc>
              <a:spcBef>
                <a:spcPct val="20000"/>
              </a:spcBef>
              <a:buClr>
                <a:srgbClr val="03C2F1"/>
              </a:buClr>
              <a:buSzPct val="85000"/>
              <a:buFont typeface="Segoe UI" pitchFamily="34" charset="0"/>
              <a:buChar char="►"/>
            </a:pPr>
            <a:r>
              <a:rPr lang="en-US" sz="2000" dirty="0">
                <a:solidFill>
                  <a:schemeClr val="bg1"/>
                </a:solidFill>
                <a:latin typeface="Segoe UI" pitchFamily="34" charset="0"/>
                <a:ea typeface="Segoe UI" pitchFamily="34" charset="0"/>
                <a:cs typeface="Segoe UI" pitchFamily="34" charset="0"/>
              </a:rPr>
              <a:t>Integration with applications</a:t>
            </a:r>
          </a:p>
        </p:txBody>
      </p:sp>
      <p:sp>
        <p:nvSpPr>
          <p:cNvPr id="2" name="Oval 1"/>
          <p:cNvSpPr/>
          <p:nvPr/>
        </p:nvSpPr>
        <p:spPr bwMode="auto">
          <a:xfrm>
            <a:off x="3363814" y="1099302"/>
            <a:ext cx="189325" cy="215023"/>
          </a:xfrm>
          <a:prstGeom prst="ellipse">
            <a:avLst/>
          </a:prstGeom>
          <a:solidFill>
            <a:srgbClr val="00C2F1"/>
          </a:solidFill>
          <a:ln w="19050">
            <a:solidFill>
              <a:schemeClr val="tx1">
                <a:alpha val="42000"/>
              </a:schemeClr>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3" name="Group 2"/>
          <p:cNvGrpSpPr/>
          <p:nvPr/>
        </p:nvGrpSpPr>
        <p:grpSpPr>
          <a:xfrm>
            <a:off x="3363814" y="5070116"/>
            <a:ext cx="5780186" cy="1589497"/>
            <a:chOff x="4483917" y="2753966"/>
            <a:chExt cx="7704908" cy="1865548"/>
          </a:xfrm>
        </p:grpSpPr>
        <p:sp>
          <p:nvSpPr>
            <p:cNvPr id="9" name="Rounded Rectangle 8"/>
            <p:cNvSpPr/>
            <p:nvPr/>
          </p:nvSpPr>
          <p:spPr bwMode="auto">
            <a:xfrm>
              <a:off x="4610101" y="2753966"/>
              <a:ext cx="7578724" cy="1865548"/>
            </a:xfrm>
            <a:prstGeom prst="roundRect">
              <a:avLst>
                <a:gd name="adj" fmla="val 4710"/>
              </a:avLst>
            </a:prstGeom>
            <a:gradFill>
              <a:gsLst>
                <a:gs pos="0">
                  <a:schemeClr val="accent1">
                    <a:lumMod val="50000"/>
                    <a:alpha val="0"/>
                  </a:schemeClr>
                </a:gs>
                <a:gs pos="100000">
                  <a:schemeClr val="accent1">
                    <a:lumMod val="50000"/>
                  </a:schemeClr>
                </a:gs>
              </a:gsLst>
              <a:lin ang="108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274320" bIns="45718" numCol="1" rtlCol="0" anchor="t" anchorCtr="0" compatLnSpc="1">
              <a:prstTxWarp prst="textNoShape">
                <a:avLst/>
              </a:prstTxWarp>
            </a:bodyPr>
            <a:lstStyle/>
            <a:p>
              <a:r>
                <a:rPr lang="en-US" sz="1600" dirty="0">
                  <a:solidFill>
                    <a:schemeClr val="bg1"/>
                  </a:solidFill>
                  <a:latin typeface="Segoe UI" pitchFamily="34" charset="0"/>
                  <a:ea typeface="Segoe UI" pitchFamily="34" charset="0"/>
                  <a:cs typeface="Segoe UI" pitchFamily="34" charset="0"/>
                </a:rPr>
                <a:t>Embrace and lead interoperability </a:t>
              </a:r>
            </a:p>
            <a:p>
              <a:pPr marL="342900" lvl="1" indent="-342900">
                <a:lnSpc>
                  <a:spcPct val="90000"/>
                </a:lnSpc>
                <a:spcBef>
                  <a:spcPct val="20000"/>
                </a:spcBef>
                <a:buClr>
                  <a:srgbClr val="03C2F1"/>
                </a:buClr>
                <a:buSzPct val="85000"/>
                <a:buFont typeface="Segoe UI" pitchFamily="34" charset="0"/>
                <a:buChar char="►"/>
              </a:pPr>
              <a:r>
                <a:rPr lang="en-US" sz="1600" dirty="0">
                  <a:solidFill>
                    <a:schemeClr val="bg1"/>
                  </a:solidFill>
                  <a:latin typeface="Segoe UI" pitchFamily="34" charset="0"/>
                  <a:ea typeface="Segoe UI" pitchFamily="34" charset="0"/>
                  <a:cs typeface="Segoe UI" pitchFamily="34" charset="0"/>
                </a:rPr>
                <a:t>Connect and integrate all legacy rooms (via gateways)</a:t>
              </a:r>
            </a:p>
            <a:p>
              <a:pPr marL="342900" lvl="1" indent="-342900">
                <a:lnSpc>
                  <a:spcPct val="90000"/>
                </a:lnSpc>
                <a:spcBef>
                  <a:spcPct val="20000"/>
                </a:spcBef>
                <a:buClr>
                  <a:srgbClr val="03C2F1"/>
                </a:buClr>
                <a:buSzPct val="85000"/>
                <a:buFont typeface="Segoe UI" pitchFamily="34" charset="0"/>
                <a:buChar char="►"/>
              </a:pPr>
              <a:r>
                <a:rPr lang="en-US" sz="1600" dirty="0">
                  <a:solidFill>
                    <a:schemeClr val="bg1"/>
                  </a:solidFill>
                  <a:latin typeface="Segoe UI" pitchFamily="34" charset="0"/>
                  <a:ea typeface="Segoe UI" pitchFamily="34" charset="0"/>
                  <a:cs typeface="Segoe UI" pitchFamily="34" charset="0"/>
                </a:rPr>
                <a:t>Foster innovation in endpoints natively interoperable with </a:t>
              </a:r>
              <a:r>
                <a:rPr lang="en-US" sz="1600" dirty="0" err="1">
                  <a:solidFill>
                    <a:schemeClr val="bg1"/>
                  </a:solidFill>
                  <a:latin typeface="Segoe UI" pitchFamily="34" charset="0"/>
                  <a:ea typeface="Segoe UI" pitchFamily="34" charset="0"/>
                  <a:cs typeface="Segoe UI" pitchFamily="34" charset="0"/>
                </a:rPr>
                <a:t>Lync</a:t>
              </a:r>
              <a:endParaRPr lang="en-US" sz="1600" dirty="0">
                <a:solidFill>
                  <a:schemeClr val="bg1"/>
                </a:solidFill>
                <a:latin typeface="Segoe UI" pitchFamily="34" charset="0"/>
                <a:ea typeface="Segoe UI" pitchFamily="34" charset="0"/>
                <a:cs typeface="Segoe UI" pitchFamily="34" charset="0"/>
              </a:endParaRPr>
            </a:p>
            <a:p>
              <a:pPr marL="342900" lvl="1" indent="-342900">
                <a:lnSpc>
                  <a:spcPct val="90000"/>
                </a:lnSpc>
                <a:spcBef>
                  <a:spcPct val="20000"/>
                </a:spcBef>
                <a:buClr>
                  <a:srgbClr val="03C2F1"/>
                </a:buClr>
                <a:buSzPct val="85000"/>
                <a:buFont typeface="Segoe UI" pitchFamily="34" charset="0"/>
                <a:buChar char="►"/>
              </a:pPr>
              <a:r>
                <a:rPr lang="en-US" sz="1600" dirty="0">
                  <a:solidFill>
                    <a:schemeClr val="bg1"/>
                  </a:solidFill>
                  <a:latin typeface="Segoe UI" pitchFamily="34" charset="0"/>
                  <a:ea typeface="Segoe UI" pitchFamily="34" charset="0"/>
                  <a:cs typeface="Segoe UI" pitchFamily="34" charset="0"/>
                </a:rPr>
                <a:t>Develop on market standards and contribute to success of UCIF</a:t>
              </a:r>
            </a:p>
            <a:p>
              <a:pPr marL="342900" lvl="1" indent="-342900">
                <a:lnSpc>
                  <a:spcPct val="90000"/>
                </a:lnSpc>
                <a:spcBef>
                  <a:spcPts val="1200"/>
                </a:spcBef>
                <a:buSzPct val="85000"/>
                <a:buBlip>
                  <a:blip r:embed="rId3"/>
                </a:buBlip>
              </a:pPr>
              <a:endParaRPr lang="en-US" sz="1100" dirty="0">
                <a:gradFill>
                  <a:gsLst>
                    <a:gs pos="0">
                      <a:schemeClr val="tx1"/>
                    </a:gs>
                    <a:gs pos="86000">
                      <a:schemeClr val="tx1"/>
                    </a:gs>
                  </a:gsLst>
                  <a:lin ang="5400000" scaled="0"/>
                </a:gradFill>
              </a:endParaRPr>
            </a:p>
          </p:txBody>
        </p:sp>
        <p:sp>
          <p:nvSpPr>
            <p:cNvPr id="13" name="Oval 12"/>
            <p:cNvSpPr/>
            <p:nvPr/>
          </p:nvSpPr>
          <p:spPr bwMode="auto">
            <a:xfrm>
              <a:off x="4483917" y="2903999"/>
              <a:ext cx="252367" cy="252367"/>
            </a:xfrm>
            <a:prstGeom prst="ellipse">
              <a:avLst/>
            </a:prstGeom>
            <a:solidFill>
              <a:srgbClr val="92D050"/>
            </a:solidFill>
            <a:ln w="19050">
              <a:solidFill>
                <a:schemeClr val="tx1">
                  <a:alpha val="42000"/>
                </a:schemeClr>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dirty="0" smtClean="0">
                <a:gradFill>
                  <a:gsLst>
                    <a:gs pos="0">
                      <a:srgbClr val="FFFFFF"/>
                    </a:gs>
                    <a:gs pos="100000">
                      <a:srgbClr val="FFFFFF"/>
                    </a:gs>
                  </a:gsLst>
                  <a:lin ang="5400000" scaled="0"/>
                </a:gradFill>
              </a:endParaRPr>
            </a:p>
          </p:txBody>
        </p:sp>
      </p:grpSp>
      <p:grpSp>
        <p:nvGrpSpPr>
          <p:cNvPr id="4" name="Group 3"/>
          <p:cNvGrpSpPr/>
          <p:nvPr/>
        </p:nvGrpSpPr>
        <p:grpSpPr>
          <a:xfrm>
            <a:off x="3363814" y="3103540"/>
            <a:ext cx="5780186" cy="1635346"/>
            <a:chOff x="4483917" y="4695196"/>
            <a:chExt cx="7704908" cy="1919360"/>
          </a:xfrm>
        </p:grpSpPr>
        <p:sp>
          <p:nvSpPr>
            <p:cNvPr id="10" name="Rounded Rectangle 9"/>
            <p:cNvSpPr/>
            <p:nvPr/>
          </p:nvSpPr>
          <p:spPr bwMode="auto">
            <a:xfrm>
              <a:off x="4610101" y="4695196"/>
              <a:ext cx="7578724" cy="1919360"/>
            </a:xfrm>
            <a:prstGeom prst="roundRect">
              <a:avLst>
                <a:gd name="adj" fmla="val 4710"/>
              </a:avLst>
            </a:prstGeom>
            <a:gradFill>
              <a:gsLst>
                <a:gs pos="0">
                  <a:schemeClr val="accent1">
                    <a:lumMod val="50000"/>
                    <a:alpha val="0"/>
                  </a:schemeClr>
                </a:gs>
                <a:gs pos="100000">
                  <a:schemeClr val="accent1">
                    <a:lumMod val="50000"/>
                  </a:schemeClr>
                </a:gs>
              </a:gsLst>
              <a:lin ang="108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274320" bIns="45718" numCol="1" rtlCol="0" anchor="t" anchorCtr="0" compatLnSpc="1">
              <a:prstTxWarp prst="textNoShape">
                <a:avLst/>
              </a:prstTxWarp>
            </a:bodyPr>
            <a:lstStyle/>
            <a:p>
              <a:pPr>
                <a:spcBef>
                  <a:spcPct val="20000"/>
                </a:spcBef>
                <a:buClr>
                  <a:srgbClr val="03C2F1"/>
                </a:buClr>
              </a:pPr>
              <a:r>
                <a:rPr lang="en-US" sz="2000" dirty="0">
                  <a:solidFill>
                    <a:schemeClr val="bg1"/>
                  </a:solidFill>
                  <a:latin typeface="Segoe UI" pitchFamily="34" charset="0"/>
                  <a:ea typeface="Segoe UI" pitchFamily="34" charset="0"/>
                  <a:cs typeface="Segoe UI" pitchFamily="34" charset="0"/>
                </a:rPr>
                <a:t>Improve the meeting room experience</a:t>
              </a:r>
            </a:p>
            <a:p>
              <a:pPr marL="342900" lvl="1" indent="-342900">
                <a:lnSpc>
                  <a:spcPct val="90000"/>
                </a:lnSpc>
                <a:spcBef>
                  <a:spcPct val="20000"/>
                </a:spcBef>
                <a:buClr>
                  <a:srgbClr val="03C2F1"/>
                </a:buClr>
                <a:buSzPct val="85000"/>
                <a:buFont typeface="Segoe UI" pitchFamily="34" charset="0"/>
                <a:buChar char="►"/>
              </a:pPr>
              <a:r>
                <a:rPr lang="en-US" sz="2000" dirty="0">
                  <a:solidFill>
                    <a:schemeClr val="bg1"/>
                  </a:solidFill>
                  <a:latin typeface="Segoe UI" pitchFamily="34" charset="0"/>
                  <a:ea typeface="Segoe UI" pitchFamily="34" charset="0"/>
                  <a:cs typeface="Segoe UI" pitchFamily="34" charset="0"/>
                </a:rPr>
                <a:t>Simplify and enrich user experience</a:t>
              </a:r>
            </a:p>
            <a:p>
              <a:pPr marL="342900" lvl="1" indent="-342900">
                <a:lnSpc>
                  <a:spcPct val="90000"/>
                </a:lnSpc>
                <a:spcBef>
                  <a:spcPct val="20000"/>
                </a:spcBef>
                <a:buClr>
                  <a:srgbClr val="03C2F1"/>
                </a:buClr>
                <a:buSzPct val="85000"/>
                <a:buFont typeface="Segoe UI" pitchFamily="34" charset="0"/>
                <a:buChar char="►"/>
              </a:pPr>
              <a:r>
                <a:rPr lang="en-US" sz="2000" dirty="0">
                  <a:solidFill>
                    <a:schemeClr val="bg1"/>
                  </a:solidFill>
                  <a:latin typeface="Segoe UI" pitchFamily="34" charset="0"/>
                  <a:ea typeface="Segoe UI" pitchFamily="34" charset="0"/>
                  <a:cs typeface="Segoe UI" pitchFamily="34" charset="0"/>
                </a:rPr>
                <a:t>Expand reach and usage</a:t>
              </a:r>
            </a:p>
            <a:p>
              <a:pPr marL="342900" lvl="1" indent="-342900">
                <a:lnSpc>
                  <a:spcPct val="90000"/>
                </a:lnSpc>
                <a:spcBef>
                  <a:spcPct val="20000"/>
                </a:spcBef>
                <a:buClr>
                  <a:srgbClr val="03C2F1"/>
                </a:buClr>
                <a:buSzPct val="85000"/>
                <a:buFont typeface="Segoe UI" pitchFamily="34" charset="0"/>
                <a:buChar char="►"/>
              </a:pPr>
              <a:r>
                <a:rPr lang="en-US" sz="2000" dirty="0">
                  <a:solidFill>
                    <a:schemeClr val="bg1"/>
                  </a:solidFill>
                  <a:latin typeface="Segoe UI" pitchFamily="34" charset="0"/>
                  <a:ea typeface="Segoe UI" pitchFamily="34" charset="0"/>
                  <a:cs typeface="Segoe UI" pitchFamily="34" charset="0"/>
                </a:rPr>
                <a:t>Improve productivity</a:t>
              </a:r>
            </a:p>
          </p:txBody>
        </p:sp>
        <p:sp>
          <p:nvSpPr>
            <p:cNvPr id="14" name="Oval 13"/>
            <p:cNvSpPr/>
            <p:nvPr/>
          </p:nvSpPr>
          <p:spPr bwMode="auto">
            <a:xfrm>
              <a:off x="4483917" y="4827372"/>
              <a:ext cx="252367" cy="252367"/>
            </a:xfrm>
            <a:prstGeom prst="ellipse">
              <a:avLst/>
            </a:prstGeom>
            <a:solidFill>
              <a:srgbClr val="F15C44"/>
            </a:solidFill>
            <a:ln w="19050">
              <a:solidFill>
                <a:schemeClr val="tx1">
                  <a:alpha val="42000"/>
                </a:schemeClr>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grpSp>
      <p:sp>
        <p:nvSpPr>
          <p:cNvPr id="12" name="Oval 11"/>
          <p:cNvSpPr/>
          <p:nvPr/>
        </p:nvSpPr>
        <p:spPr>
          <a:xfrm>
            <a:off x="1474304" y="3149286"/>
            <a:ext cx="1801552" cy="1794813"/>
          </a:xfrm>
          <a:prstGeom prst="ellipse">
            <a:avLst/>
          </a:prstGeom>
          <a:gradFill>
            <a:gsLst>
              <a:gs pos="48000">
                <a:schemeClr val="accent3">
                  <a:shade val="51000"/>
                  <a:satMod val="130000"/>
                  <a:alpha val="70000"/>
                </a:schemeClr>
              </a:gs>
              <a:gs pos="86000">
                <a:schemeClr val="accent3">
                  <a:shade val="93000"/>
                  <a:satMod val="130000"/>
                </a:schemeClr>
              </a:gs>
              <a:gs pos="100000">
                <a:schemeClr val="accent3">
                  <a:shade val="94000"/>
                  <a:satMod val="135000"/>
                </a:schemeClr>
              </a:gs>
            </a:gsLst>
          </a:gradFill>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dirty="0">
                <a:solidFill>
                  <a:srgbClr val="FFFFFF"/>
                </a:solidFill>
                <a:latin typeface="Calibri" pitchFamily="34" charset="0"/>
              </a:rPr>
              <a:t>Embrace </a:t>
            </a:r>
          </a:p>
          <a:p>
            <a:pPr algn="ctr" defTabSz="914099"/>
            <a:r>
              <a:rPr lang="en-US" dirty="0">
                <a:solidFill>
                  <a:srgbClr val="FFFFFF"/>
                </a:solidFill>
                <a:latin typeface="Calibri" pitchFamily="34" charset="0"/>
              </a:rPr>
              <a:t>and Lead </a:t>
            </a:r>
            <a:br>
              <a:rPr lang="en-US" dirty="0">
                <a:solidFill>
                  <a:srgbClr val="FFFFFF"/>
                </a:solidFill>
                <a:latin typeface="Calibri" pitchFamily="34" charset="0"/>
              </a:rPr>
            </a:br>
            <a:r>
              <a:rPr lang="en-US" dirty="0" err="1" smtClean="0">
                <a:solidFill>
                  <a:srgbClr val="FFFFFF"/>
                </a:solidFill>
                <a:latin typeface="Calibri" pitchFamily="34" charset="0"/>
              </a:rPr>
              <a:t>Interop</a:t>
            </a:r>
            <a:endParaRPr lang="en-US" dirty="0">
              <a:solidFill>
                <a:srgbClr val="FFFFFF"/>
              </a:solidFill>
              <a:latin typeface="Calibri" pitchFamily="34" charset="0"/>
            </a:endParaRPr>
          </a:p>
        </p:txBody>
      </p:sp>
    </p:spTree>
    <p:extLst>
      <p:ext uri="{BB962C8B-B14F-4D97-AF65-F5344CB8AC3E}">
        <p14:creationId xmlns:p14="http://schemas.microsoft.com/office/powerpoint/2010/main" val="20809793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Video Interoperability Program</a:t>
            </a:r>
            <a:endParaRPr lang="en-US" dirty="0"/>
          </a:p>
        </p:txBody>
      </p:sp>
      <p:sp>
        <p:nvSpPr>
          <p:cNvPr id="5" name="Text Placeholder 4"/>
          <p:cNvSpPr>
            <a:spLocks noGrp="1"/>
          </p:cNvSpPr>
          <p:nvPr>
            <p:ph type="body" sz="quarter" idx="10"/>
          </p:nvPr>
        </p:nvSpPr>
        <p:spPr/>
        <p:txBody>
          <a:bodyPr/>
          <a:lstStyle/>
          <a:p>
            <a:r>
              <a:rPr lang="en-US" dirty="0" smtClean="0"/>
              <a:t>announcement</a:t>
            </a:r>
            <a:endParaRPr lang="en-US" dirty="0"/>
          </a:p>
        </p:txBody>
      </p:sp>
    </p:spTree>
    <p:extLst>
      <p:ext uri="{BB962C8B-B14F-4D97-AF65-F5344CB8AC3E}">
        <p14:creationId xmlns:p14="http://schemas.microsoft.com/office/powerpoint/2010/main" val="2340547687"/>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9841</TotalTime>
  <Words>4513</Words>
  <Application>Microsoft Office PowerPoint</Application>
  <PresentationFormat>On-screen Show (4:3)</PresentationFormat>
  <Paragraphs>692</Paragraphs>
  <Slides>52</Slides>
  <Notes>25</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52</vt:i4>
      </vt:variant>
    </vt:vector>
  </HeadingPairs>
  <TitlesOfParts>
    <vt:vector size="56" baseType="lpstr">
      <vt:lpstr>Office Theme</vt:lpstr>
      <vt:lpstr>1_Office Theme</vt:lpstr>
      <vt:lpstr>2_Office Theme</vt:lpstr>
      <vt:lpstr>Visio</vt:lpstr>
      <vt:lpstr>PowerPoint Presentation</vt:lpstr>
      <vt:lpstr>Microsoft Lync 2010: Interoperability, Integration with Competition or Legacy</vt:lpstr>
      <vt:lpstr>Agenda </vt:lpstr>
      <vt:lpstr>Brief summary of key principles: interop by design </vt:lpstr>
      <vt:lpstr>Unified Communications Open Interoperability Program</vt:lpstr>
      <vt:lpstr> UCI Forum Members</vt:lpstr>
      <vt:lpstr>Video room systems interoperability </vt:lpstr>
      <vt:lpstr>PowerPoint Presentation</vt:lpstr>
      <vt:lpstr>Video Interoperability Program</vt:lpstr>
      <vt:lpstr>New: Video Interoperability Program </vt:lpstr>
      <vt:lpstr>PowerPoint Presentation</vt:lpstr>
      <vt:lpstr>Partner Approaches</vt:lpstr>
      <vt:lpstr>Cisco Telepresence Interoperability</vt:lpstr>
      <vt:lpstr>Gateway Approach – Point to Point Call</vt:lpstr>
      <vt:lpstr>MCU Virtual Room approach</vt:lpstr>
      <vt:lpstr>Video Endpoint Call Polycom &amp; Tandberg </vt:lpstr>
      <vt:lpstr>Polycom: Point-to-Point and MCU based interoperability with Lync</vt:lpstr>
      <vt:lpstr>IP-PABX interoperability </vt:lpstr>
      <vt:lpstr>PABX Interoperability – 2 Approaches Client-Side &amp; Server-Side Integration</vt:lpstr>
      <vt:lpstr>PABX Interoperability – 2 Approaches Client-Side &amp; Server-Side Integration</vt:lpstr>
      <vt:lpstr>PABX Interoperability – 2 Approaches Client-Side &amp; Server-Side Integration</vt:lpstr>
      <vt:lpstr>PABX Interoperability – 2 Approaches Client-Side &amp; Server-Side Integration</vt:lpstr>
      <vt:lpstr>PABX Interoperability – 2 Approaches Client-Side &amp; Server-Side Integration</vt:lpstr>
      <vt:lpstr>PABX Interoperability – 2 Approaches Client-Side &amp; Server-Side Integration</vt:lpstr>
      <vt:lpstr>PABX Interoperability – 2 Approaches Client-Side &amp; Server-Side Integration</vt:lpstr>
      <vt:lpstr>Direct SIP Integration Pain points in OCS 2007 R2</vt:lpstr>
      <vt:lpstr>PowerPoint Presentation</vt:lpstr>
      <vt:lpstr>IP-PABX Interoperability in Lync Direct SIP to IP-PABX with media bypass </vt:lpstr>
      <vt:lpstr>Lync 2010: Media Bypass What it is and benefits</vt:lpstr>
      <vt:lpstr>Lync 2010: Media Bypass How it works – two approaches</vt:lpstr>
      <vt:lpstr>Lync 2010: Media Bypass Inbound and Outbound logics</vt:lpstr>
      <vt:lpstr>Testing and Qualification for Lync Interop Open Interoperability Program</vt:lpstr>
      <vt:lpstr>Provisioning media bypass with CUCM 4.1.3 SR8 configuration</vt:lpstr>
      <vt:lpstr>Media Bypass with Cisco IP-PABX (CUCM) Single site</vt:lpstr>
      <vt:lpstr>Step 1: setting up Lync for media bypass interop</vt:lpstr>
      <vt:lpstr>Step 2: setting up CUCM for media bypass interop</vt:lpstr>
      <vt:lpstr>CUCM Configuration – SIP Trunk</vt:lpstr>
      <vt:lpstr>CUCM Configuration – Route Pattern</vt:lpstr>
      <vt:lpstr>Media Bypass – Signaling Multiple Sites, Centralized - What’s different</vt:lpstr>
      <vt:lpstr>Media Bypass with CUCM In-branch call between Lync endpoint and Cisco phone via branch MTP</vt:lpstr>
      <vt:lpstr>Media Bypass with CUCM In-branch call between Lync endpoint and Cisco phone via branch MTP</vt:lpstr>
      <vt:lpstr>No Media Bypass for Calls on WAN WAN call between Lync in branch and Cisco phone via central MTP</vt:lpstr>
      <vt:lpstr>No Media Bypass for Calls on WAN WAN call between Lync in branch and PSTN GW in central location</vt:lpstr>
      <vt:lpstr>Media Bypass with IP-PABX Branch call with local resiliency</vt:lpstr>
      <vt:lpstr>Migration approaches </vt:lpstr>
      <vt:lpstr>A migration and coexistence plan with CUCM and ISR</vt:lpstr>
      <vt:lpstr>A migration and coexistence plan with CUCM and ISR</vt:lpstr>
      <vt:lpstr>An alterative migration approach</vt:lpstr>
      <vt:lpstr>Takeaway</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313</cp:revision>
  <dcterms:created xsi:type="dcterms:W3CDTF">2011-04-01T05:55:34Z</dcterms:created>
  <dcterms:modified xsi:type="dcterms:W3CDTF">2011-09-01T04:20:06Z</dcterms:modified>
</cp:coreProperties>
</file>