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53"/>
  </p:notesMasterIdLst>
  <p:sldIdLst>
    <p:sldId id="354" r:id="rId4"/>
    <p:sldId id="355" r:id="rId5"/>
    <p:sldId id="358" r:id="rId6"/>
    <p:sldId id="364" r:id="rId7"/>
    <p:sldId id="348" r:id="rId8"/>
    <p:sldId id="349" r:id="rId9"/>
    <p:sldId id="350" r:id="rId10"/>
    <p:sldId id="351" r:id="rId11"/>
    <p:sldId id="356" r:id="rId12"/>
    <p:sldId id="361" r:id="rId13"/>
    <p:sldId id="305" r:id="rId14"/>
    <p:sldId id="365" r:id="rId15"/>
    <p:sldId id="306" r:id="rId16"/>
    <p:sldId id="307" r:id="rId17"/>
    <p:sldId id="308" r:id="rId18"/>
    <p:sldId id="309" r:id="rId19"/>
    <p:sldId id="310" r:id="rId20"/>
    <p:sldId id="313" r:id="rId21"/>
    <p:sldId id="314" r:id="rId22"/>
    <p:sldId id="315" r:id="rId23"/>
    <p:sldId id="316" r:id="rId24"/>
    <p:sldId id="317" r:id="rId25"/>
    <p:sldId id="318" r:id="rId26"/>
    <p:sldId id="319" r:id="rId27"/>
    <p:sldId id="320" r:id="rId28"/>
    <p:sldId id="321" r:id="rId29"/>
    <p:sldId id="322" r:id="rId30"/>
    <p:sldId id="323" r:id="rId31"/>
    <p:sldId id="324" r:id="rId32"/>
    <p:sldId id="325" r:id="rId33"/>
    <p:sldId id="326" r:id="rId34"/>
    <p:sldId id="362" r:id="rId35"/>
    <p:sldId id="328" r:id="rId36"/>
    <p:sldId id="363" r:id="rId37"/>
    <p:sldId id="330" r:id="rId38"/>
    <p:sldId id="331" r:id="rId39"/>
    <p:sldId id="332" r:id="rId40"/>
    <p:sldId id="333" r:id="rId41"/>
    <p:sldId id="334" r:id="rId42"/>
    <p:sldId id="335" r:id="rId43"/>
    <p:sldId id="336" r:id="rId44"/>
    <p:sldId id="337" r:id="rId45"/>
    <p:sldId id="338" r:id="rId46"/>
    <p:sldId id="339" r:id="rId47"/>
    <p:sldId id="340" r:id="rId48"/>
    <p:sldId id="341" r:id="rId49"/>
    <p:sldId id="366" r:id="rId50"/>
    <p:sldId id="367" r:id="rId51"/>
    <p:sldId id="368"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52" autoAdjust="0"/>
    <p:restoredTop sz="92411" autoAdjust="0"/>
  </p:normalViewPr>
  <p:slideViewPr>
    <p:cSldViewPr>
      <p:cViewPr>
        <p:scale>
          <a:sx n="57" d="100"/>
          <a:sy n="57" d="100"/>
        </p:scale>
        <p:origin x="-456" y="-6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astanb\Desktop\Dogfood%20Asmcu%20Logs\EE-02\AsMcu_20100428.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smtClean="0"/>
              <a:t>Kilobits/sec</a:t>
            </a:r>
            <a:r>
              <a:rPr lang="en-US" sz="1600" baseline="0" dirty="0" smtClean="0"/>
              <a:t> </a:t>
            </a:r>
            <a:r>
              <a:rPr lang="en-US" sz="1600" dirty="0" smtClean="0"/>
              <a:t>sent by Sharer</a:t>
            </a:r>
            <a:endParaRPr lang="en-US" sz="1600" dirty="0"/>
          </a:p>
        </c:rich>
      </c:tx>
      <c:layout>
        <c:manualLayout>
          <c:xMode val="edge"/>
          <c:yMode val="edge"/>
          <c:x val="0.16328657926897011"/>
          <c:y val="1.8574253227449336E-3"/>
        </c:manualLayout>
      </c:layout>
      <c:overlay val="0"/>
    </c:title>
    <c:autoTitleDeleted val="0"/>
    <c:plotArea>
      <c:layout>
        <c:manualLayout>
          <c:layoutTarget val="inner"/>
          <c:xMode val="edge"/>
          <c:yMode val="edge"/>
          <c:x val="5.7716419759796855E-2"/>
          <c:y val="7.8089954664757807E-2"/>
          <c:w val="0.74722804601618198"/>
          <c:h val="0.798910420288374"/>
        </c:manualLayout>
      </c:layout>
      <c:lineChart>
        <c:grouping val="standard"/>
        <c:varyColors val="0"/>
        <c:ser>
          <c:idx val="1"/>
          <c:order val="0"/>
          <c:tx>
            <c:v>Kilobits sent per Sharer</c:v>
          </c:tx>
          <c:marker>
            <c:symbol val="none"/>
          </c:marker>
          <c:cat>
            <c:numRef>
              <c:f>AsMcu_20100428!$A$4500:$A$5500</c:f>
              <c:numCache>
                <c:formatCode>mm:ss.0</c:formatCode>
                <c:ptCount val="1001"/>
                <c:pt idx="0">
                  <c:v>40297.471771979166</c:v>
                </c:pt>
                <c:pt idx="1">
                  <c:v>40297.471945578705</c:v>
                </c:pt>
                <c:pt idx="2">
                  <c:v>40297.472119201389</c:v>
                </c:pt>
                <c:pt idx="3">
                  <c:v>40297.472292800943</c:v>
                </c:pt>
                <c:pt idx="4">
                  <c:v>40297.472466423606</c:v>
                </c:pt>
                <c:pt idx="5">
                  <c:v>40297.472640023145</c:v>
                </c:pt>
                <c:pt idx="6">
                  <c:v>40297.472813645843</c:v>
                </c:pt>
                <c:pt idx="7">
                  <c:v>40297.472987245368</c:v>
                </c:pt>
                <c:pt idx="8">
                  <c:v>40297.473160867929</c:v>
                </c:pt>
                <c:pt idx="9">
                  <c:v>40297.473334467591</c:v>
                </c:pt>
                <c:pt idx="10">
                  <c:v>40297.473508090283</c:v>
                </c:pt>
                <c:pt idx="11">
                  <c:v>40297.473681689669</c:v>
                </c:pt>
                <c:pt idx="12">
                  <c:v>40297.473855312499</c:v>
                </c:pt>
                <c:pt idx="13">
                  <c:v>40297.474028912038</c:v>
                </c:pt>
                <c:pt idx="14">
                  <c:v>40297.474202534722</c:v>
                </c:pt>
                <c:pt idx="15">
                  <c:v>40297.474376134262</c:v>
                </c:pt>
                <c:pt idx="16">
                  <c:v>40297.474549757011</c:v>
                </c:pt>
                <c:pt idx="17">
                  <c:v>40297.474723356492</c:v>
                </c:pt>
                <c:pt idx="18">
                  <c:v>40297.474896979213</c:v>
                </c:pt>
                <c:pt idx="19">
                  <c:v>40297.475070578701</c:v>
                </c:pt>
                <c:pt idx="20">
                  <c:v>40297.475244201385</c:v>
                </c:pt>
                <c:pt idx="21">
                  <c:v>40297.475417800932</c:v>
                </c:pt>
                <c:pt idx="22">
                  <c:v>40297.475591423608</c:v>
                </c:pt>
                <c:pt idx="23">
                  <c:v>40297.475765023126</c:v>
                </c:pt>
                <c:pt idx="24">
                  <c:v>40297.475938645832</c:v>
                </c:pt>
                <c:pt idx="25">
                  <c:v>40297.476112245393</c:v>
                </c:pt>
                <c:pt idx="26">
                  <c:v>40297.476285868062</c:v>
                </c:pt>
                <c:pt idx="27">
                  <c:v>40297.476459467602</c:v>
                </c:pt>
                <c:pt idx="28">
                  <c:v>40297.476633090293</c:v>
                </c:pt>
                <c:pt idx="29">
                  <c:v>40297.476806689818</c:v>
                </c:pt>
                <c:pt idx="30">
                  <c:v>40297.476980312502</c:v>
                </c:pt>
                <c:pt idx="31">
                  <c:v>40297.477153912034</c:v>
                </c:pt>
                <c:pt idx="32">
                  <c:v>40297.477327534725</c:v>
                </c:pt>
                <c:pt idx="33">
                  <c:v>40297.477501134257</c:v>
                </c:pt>
                <c:pt idx="34">
                  <c:v>40297.477674756941</c:v>
                </c:pt>
                <c:pt idx="35">
                  <c:v>40297.477848356612</c:v>
                </c:pt>
                <c:pt idx="36">
                  <c:v>40297.478021979201</c:v>
                </c:pt>
                <c:pt idx="37">
                  <c:v>40297.478195578711</c:v>
                </c:pt>
                <c:pt idx="38">
                  <c:v>40297.478369201388</c:v>
                </c:pt>
                <c:pt idx="39">
                  <c:v>40297.478542800942</c:v>
                </c:pt>
                <c:pt idx="40">
                  <c:v>40297.478716423611</c:v>
                </c:pt>
                <c:pt idx="41">
                  <c:v>40297.478890023202</c:v>
                </c:pt>
                <c:pt idx="42">
                  <c:v>40297.479063645835</c:v>
                </c:pt>
                <c:pt idx="43">
                  <c:v>40297.479237245527</c:v>
                </c:pt>
                <c:pt idx="44">
                  <c:v>40297.479410868058</c:v>
                </c:pt>
                <c:pt idx="45">
                  <c:v>40297.47958446759</c:v>
                </c:pt>
                <c:pt idx="46">
                  <c:v>40297.479758090281</c:v>
                </c:pt>
                <c:pt idx="47">
                  <c:v>40297.479931689806</c:v>
                </c:pt>
                <c:pt idx="48">
                  <c:v>40297.480105312497</c:v>
                </c:pt>
                <c:pt idx="49">
                  <c:v>40297.48027891216</c:v>
                </c:pt>
                <c:pt idx="50">
                  <c:v>40297.480452534721</c:v>
                </c:pt>
                <c:pt idx="51">
                  <c:v>40297.48062613426</c:v>
                </c:pt>
                <c:pt idx="52">
                  <c:v>40297.480799757002</c:v>
                </c:pt>
                <c:pt idx="53">
                  <c:v>40297.480973356644</c:v>
                </c:pt>
                <c:pt idx="54">
                  <c:v>40297.481146979168</c:v>
                </c:pt>
                <c:pt idx="55">
                  <c:v>40297.481320578707</c:v>
                </c:pt>
                <c:pt idx="56">
                  <c:v>40297.481494201384</c:v>
                </c:pt>
                <c:pt idx="57">
                  <c:v>40297.481667800923</c:v>
                </c:pt>
                <c:pt idx="58">
                  <c:v>40297.481841423614</c:v>
                </c:pt>
                <c:pt idx="59">
                  <c:v>40297.482015023212</c:v>
                </c:pt>
                <c:pt idx="60">
                  <c:v>40297.48218864583</c:v>
                </c:pt>
                <c:pt idx="61">
                  <c:v>40297.482362245391</c:v>
                </c:pt>
                <c:pt idx="62">
                  <c:v>40297.482535868221</c:v>
                </c:pt>
                <c:pt idx="63">
                  <c:v>40297.482709467593</c:v>
                </c:pt>
                <c:pt idx="64">
                  <c:v>40297.482883090292</c:v>
                </c:pt>
                <c:pt idx="65">
                  <c:v>40297.483056689816</c:v>
                </c:pt>
                <c:pt idx="66">
                  <c:v>40297.483230312602</c:v>
                </c:pt>
                <c:pt idx="67">
                  <c:v>40297.483403912025</c:v>
                </c:pt>
                <c:pt idx="68">
                  <c:v>40297.483577534731</c:v>
                </c:pt>
                <c:pt idx="69">
                  <c:v>40297.483751134256</c:v>
                </c:pt>
                <c:pt idx="70">
                  <c:v>40297.483924756947</c:v>
                </c:pt>
                <c:pt idx="71">
                  <c:v>40297.484098356676</c:v>
                </c:pt>
                <c:pt idx="72">
                  <c:v>40297.484271979243</c:v>
                </c:pt>
                <c:pt idx="73">
                  <c:v>40297.484445578702</c:v>
                </c:pt>
                <c:pt idx="74">
                  <c:v>40297.48461920151</c:v>
                </c:pt>
                <c:pt idx="75">
                  <c:v>40297.484792800933</c:v>
                </c:pt>
                <c:pt idx="76">
                  <c:v>40297.48496642361</c:v>
                </c:pt>
                <c:pt idx="77">
                  <c:v>40297.485140023135</c:v>
                </c:pt>
                <c:pt idx="78">
                  <c:v>40297.485313645833</c:v>
                </c:pt>
                <c:pt idx="79">
                  <c:v>40297.485487245372</c:v>
                </c:pt>
                <c:pt idx="80">
                  <c:v>40297.485660868057</c:v>
                </c:pt>
                <c:pt idx="81">
                  <c:v>40297.485834467603</c:v>
                </c:pt>
                <c:pt idx="82">
                  <c:v>40297.486008090418</c:v>
                </c:pt>
                <c:pt idx="83">
                  <c:v>40297.486181689805</c:v>
                </c:pt>
                <c:pt idx="84">
                  <c:v>40297.486355312612</c:v>
                </c:pt>
                <c:pt idx="85">
                  <c:v>40297.486528912043</c:v>
                </c:pt>
                <c:pt idx="86">
                  <c:v>40297.486702534705</c:v>
                </c:pt>
                <c:pt idx="87">
                  <c:v>40297.48687613439</c:v>
                </c:pt>
                <c:pt idx="88">
                  <c:v>40297.487049756943</c:v>
                </c:pt>
                <c:pt idx="89">
                  <c:v>40297.487223356613</c:v>
                </c:pt>
                <c:pt idx="90">
                  <c:v>40297.487396979202</c:v>
                </c:pt>
                <c:pt idx="91">
                  <c:v>40297.487570578713</c:v>
                </c:pt>
                <c:pt idx="92">
                  <c:v>40297.487744201375</c:v>
                </c:pt>
                <c:pt idx="93">
                  <c:v>40297.487917800943</c:v>
                </c:pt>
                <c:pt idx="94">
                  <c:v>40297.488091423613</c:v>
                </c:pt>
                <c:pt idx="95">
                  <c:v>40297.488265023203</c:v>
                </c:pt>
                <c:pt idx="96">
                  <c:v>40297.488438645843</c:v>
                </c:pt>
                <c:pt idx="97">
                  <c:v>40297.48861224555</c:v>
                </c:pt>
                <c:pt idx="98">
                  <c:v>40297.488785868052</c:v>
                </c:pt>
                <c:pt idx="99">
                  <c:v>40297.488959467613</c:v>
                </c:pt>
                <c:pt idx="100">
                  <c:v>40297.489133090283</c:v>
                </c:pt>
                <c:pt idx="101">
                  <c:v>40297.489306689815</c:v>
                </c:pt>
                <c:pt idx="102">
                  <c:v>40297.489480312484</c:v>
                </c:pt>
                <c:pt idx="103">
                  <c:v>40297.489653912038</c:v>
                </c:pt>
                <c:pt idx="104">
                  <c:v>40297.489827534722</c:v>
                </c:pt>
                <c:pt idx="105">
                  <c:v>40297.490001134254</c:v>
                </c:pt>
                <c:pt idx="106">
                  <c:v>40297.490174756946</c:v>
                </c:pt>
                <c:pt idx="107">
                  <c:v>40297.490348356492</c:v>
                </c:pt>
                <c:pt idx="108">
                  <c:v>40297.490521979169</c:v>
                </c:pt>
                <c:pt idx="109">
                  <c:v>40297.490695578701</c:v>
                </c:pt>
                <c:pt idx="110">
                  <c:v>40297.490869201385</c:v>
                </c:pt>
                <c:pt idx="111">
                  <c:v>40297.491042800924</c:v>
                </c:pt>
                <c:pt idx="112">
                  <c:v>40297.491216423608</c:v>
                </c:pt>
                <c:pt idx="113">
                  <c:v>40297.491390023126</c:v>
                </c:pt>
                <c:pt idx="114">
                  <c:v>40297.491563645824</c:v>
                </c:pt>
                <c:pt idx="115">
                  <c:v>40297.491737245371</c:v>
                </c:pt>
                <c:pt idx="116">
                  <c:v>40297.491910868055</c:v>
                </c:pt>
                <c:pt idx="117">
                  <c:v>40297.492084467594</c:v>
                </c:pt>
                <c:pt idx="118">
                  <c:v>40297.492258090293</c:v>
                </c:pt>
                <c:pt idx="119">
                  <c:v>40297.492431689774</c:v>
                </c:pt>
                <c:pt idx="120">
                  <c:v>40297.492605312502</c:v>
                </c:pt>
                <c:pt idx="121">
                  <c:v>40297.492778912034</c:v>
                </c:pt>
                <c:pt idx="122">
                  <c:v>40297.492952534725</c:v>
                </c:pt>
                <c:pt idx="123">
                  <c:v>40297.493126134184</c:v>
                </c:pt>
                <c:pt idx="124">
                  <c:v>40297.493299756941</c:v>
                </c:pt>
                <c:pt idx="125">
                  <c:v>40297.493473356481</c:v>
                </c:pt>
                <c:pt idx="126">
                  <c:v>40297.493646979165</c:v>
                </c:pt>
                <c:pt idx="127">
                  <c:v>40297.493820578704</c:v>
                </c:pt>
                <c:pt idx="128">
                  <c:v>40297.493994201264</c:v>
                </c:pt>
                <c:pt idx="129">
                  <c:v>40297.494167800927</c:v>
                </c:pt>
                <c:pt idx="130">
                  <c:v>40297.494341423604</c:v>
                </c:pt>
                <c:pt idx="131">
                  <c:v>40297.494515023202</c:v>
                </c:pt>
                <c:pt idx="132">
                  <c:v>40297.494688645835</c:v>
                </c:pt>
                <c:pt idx="133">
                  <c:v>40297.494862245381</c:v>
                </c:pt>
                <c:pt idx="134">
                  <c:v>40297.495035868058</c:v>
                </c:pt>
                <c:pt idx="135">
                  <c:v>40297.49520946759</c:v>
                </c:pt>
                <c:pt idx="136">
                  <c:v>40297.495383090274</c:v>
                </c:pt>
                <c:pt idx="137">
                  <c:v>40297.495556689806</c:v>
                </c:pt>
                <c:pt idx="138">
                  <c:v>40297.495730312476</c:v>
                </c:pt>
                <c:pt idx="139">
                  <c:v>40297.495903911898</c:v>
                </c:pt>
                <c:pt idx="140">
                  <c:v>40297.496077534721</c:v>
                </c:pt>
                <c:pt idx="141">
                  <c:v>40297.49625113426</c:v>
                </c:pt>
                <c:pt idx="142">
                  <c:v>40297.496424756944</c:v>
                </c:pt>
                <c:pt idx="143">
                  <c:v>40297.496598356644</c:v>
                </c:pt>
                <c:pt idx="144">
                  <c:v>40297.496771979168</c:v>
                </c:pt>
                <c:pt idx="145">
                  <c:v>40297.496945578707</c:v>
                </c:pt>
                <c:pt idx="146">
                  <c:v>40297.497119201384</c:v>
                </c:pt>
                <c:pt idx="147">
                  <c:v>40297.497292800923</c:v>
                </c:pt>
                <c:pt idx="148">
                  <c:v>40297.497466423585</c:v>
                </c:pt>
                <c:pt idx="149">
                  <c:v>40297.497640023124</c:v>
                </c:pt>
                <c:pt idx="150">
                  <c:v>40297.49781364583</c:v>
                </c:pt>
                <c:pt idx="151">
                  <c:v>40297.49798724537</c:v>
                </c:pt>
                <c:pt idx="152">
                  <c:v>40297.498160868054</c:v>
                </c:pt>
                <c:pt idx="153">
                  <c:v>40297.498334467593</c:v>
                </c:pt>
                <c:pt idx="154">
                  <c:v>40297.498508090292</c:v>
                </c:pt>
                <c:pt idx="155">
                  <c:v>40297.4986816897</c:v>
                </c:pt>
                <c:pt idx="156">
                  <c:v>40297.498855312602</c:v>
                </c:pt>
                <c:pt idx="157">
                  <c:v>40297.499028912025</c:v>
                </c:pt>
                <c:pt idx="158">
                  <c:v>40297.499202534724</c:v>
                </c:pt>
                <c:pt idx="159">
                  <c:v>40297.499376134256</c:v>
                </c:pt>
                <c:pt idx="160">
                  <c:v>40297.499549756947</c:v>
                </c:pt>
                <c:pt idx="161">
                  <c:v>40297.499723356479</c:v>
                </c:pt>
                <c:pt idx="162">
                  <c:v>40297.499896979163</c:v>
                </c:pt>
                <c:pt idx="163">
                  <c:v>40297.500070578702</c:v>
                </c:pt>
                <c:pt idx="164">
                  <c:v>40297.500244201387</c:v>
                </c:pt>
                <c:pt idx="165">
                  <c:v>40297.500417800933</c:v>
                </c:pt>
                <c:pt idx="166">
                  <c:v>40297.50059142361</c:v>
                </c:pt>
                <c:pt idx="167">
                  <c:v>40297.500765023135</c:v>
                </c:pt>
                <c:pt idx="168">
                  <c:v>40297.500938645833</c:v>
                </c:pt>
                <c:pt idx="169">
                  <c:v>40297.501112245372</c:v>
                </c:pt>
                <c:pt idx="170">
                  <c:v>40297.501285868057</c:v>
                </c:pt>
                <c:pt idx="171">
                  <c:v>40297.501459467596</c:v>
                </c:pt>
                <c:pt idx="172">
                  <c:v>40297.50163309028</c:v>
                </c:pt>
                <c:pt idx="173">
                  <c:v>40297.501806689805</c:v>
                </c:pt>
                <c:pt idx="174">
                  <c:v>40297.501980312474</c:v>
                </c:pt>
                <c:pt idx="175">
                  <c:v>40297.502153912035</c:v>
                </c:pt>
                <c:pt idx="176">
                  <c:v>40297.502327534705</c:v>
                </c:pt>
                <c:pt idx="177">
                  <c:v>40297.502501134259</c:v>
                </c:pt>
                <c:pt idx="178">
                  <c:v>40297.502674756943</c:v>
                </c:pt>
                <c:pt idx="179">
                  <c:v>40297.502848356613</c:v>
                </c:pt>
                <c:pt idx="180">
                  <c:v>40297.503021979166</c:v>
                </c:pt>
                <c:pt idx="181">
                  <c:v>40297.503195578705</c:v>
                </c:pt>
                <c:pt idx="182">
                  <c:v>40297.503369201375</c:v>
                </c:pt>
                <c:pt idx="183">
                  <c:v>40297.503542800929</c:v>
                </c:pt>
                <c:pt idx="184">
                  <c:v>40297.503716423606</c:v>
                </c:pt>
                <c:pt idx="185">
                  <c:v>40297.503890023145</c:v>
                </c:pt>
                <c:pt idx="186">
                  <c:v>40297.504063645836</c:v>
                </c:pt>
                <c:pt idx="187">
                  <c:v>40297.50423724555</c:v>
                </c:pt>
                <c:pt idx="188">
                  <c:v>40297.504410868052</c:v>
                </c:pt>
                <c:pt idx="189">
                  <c:v>40297.504584467591</c:v>
                </c:pt>
                <c:pt idx="190">
                  <c:v>40297.504758090283</c:v>
                </c:pt>
                <c:pt idx="191">
                  <c:v>40297.504931689815</c:v>
                </c:pt>
                <c:pt idx="192">
                  <c:v>40297.505105312484</c:v>
                </c:pt>
                <c:pt idx="193">
                  <c:v>40297.505278912038</c:v>
                </c:pt>
                <c:pt idx="194">
                  <c:v>40297.505452534584</c:v>
                </c:pt>
                <c:pt idx="195">
                  <c:v>40297.505626134254</c:v>
                </c:pt>
                <c:pt idx="196">
                  <c:v>40297.505799756946</c:v>
                </c:pt>
                <c:pt idx="197">
                  <c:v>40297.505973356492</c:v>
                </c:pt>
                <c:pt idx="198">
                  <c:v>40297.506146979169</c:v>
                </c:pt>
                <c:pt idx="199">
                  <c:v>40297.506320578701</c:v>
                </c:pt>
                <c:pt idx="200">
                  <c:v>40297.506494201385</c:v>
                </c:pt>
                <c:pt idx="201">
                  <c:v>40297.506667800932</c:v>
                </c:pt>
                <c:pt idx="202">
                  <c:v>40297.506841423608</c:v>
                </c:pt>
                <c:pt idx="203">
                  <c:v>40297.507015023148</c:v>
                </c:pt>
                <c:pt idx="204">
                  <c:v>40297.507188645824</c:v>
                </c:pt>
                <c:pt idx="205">
                  <c:v>40297.507362245371</c:v>
                </c:pt>
                <c:pt idx="206">
                  <c:v>40297.507535868062</c:v>
                </c:pt>
                <c:pt idx="207">
                  <c:v>40297.507709467594</c:v>
                </c:pt>
                <c:pt idx="208">
                  <c:v>40297.507883090278</c:v>
                </c:pt>
                <c:pt idx="209">
                  <c:v>40297.508056689818</c:v>
                </c:pt>
                <c:pt idx="210">
                  <c:v>40297.508230312611</c:v>
                </c:pt>
                <c:pt idx="211">
                  <c:v>40297.508403912034</c:v>
                </c:pt>
                <c:pt idx="212">
                  <c:v>40297.508577534732</c:v>
                </c:pt>
                <c:pt idx="213">
                  <c:v>40297.508751134257</c:v>
                </c:pt>
                <c:pt idx="214">
                  <c:v>40297.508924756941</c:v>
                </c:pt>
                <c:pt idx="215">
                  <c:v>40297.509098356612</c:v>
                </c:pt>
                <c:pt idx="216">
                  <c:v>40297.509271979201</c:v>
                </c:pt>
                <c:pt idx="217">
                  <c:v>40297.509445578704</c:v>
                </c:pt>
                <c:pt idx="218">
                  <c:v>40297.509619201388</c:v>
                </c:pt>
                <c:pt idx="219">
                  <c:v>40297.509792800927</c:v>
                </c:pt>
                <c:pt idx="220">
                  <c:v>40297.509966423604</c:v>
                </c:pt>
                <c:pt idx="221">
                  <c:v>40297.510140023151</c:v>
                </c:pt>
                <c:pt idx="222">
                  <c:v>40297.510313645842</c:v>
                </c:pt>
                <c:pt idx="223">
                  <c:v>40297.510487245381</c:v>
                </c:pt>
                <c:pt idx="224">
                  <c:v>40297.510660868058</c:v>
                </c:pt>
                <c:pt idx="225">
                  <c:v>40297.510834467612</c:v>
                </c:pt>
                <c:pt idx="226">
                  <c:v>40297.511008090281</c:v>
                </c:pt>
                <c:pt idx="227">
                  <c:v>40297.511181689617</c:v>
                </c:pt>
                <c:pt idx="228">
                  <c:v>40297.511355312497</c:v>
                </c:pt>
                <c:pt idx="229">
                  <c:v>40297.511528912037</c:v>
                </c:pt>
                <c:pt idx="230">
                  <c:v>40297.511702534575</c:v>
                </c:pt>
                <c:pt idx="231">
                  <c:v>40297.51187613426</c:v>
                </c:pt>
                <c:pt idx="232">
                  <c:v>40297.512049757002</c:v>
                </c:pt>
                <c:pt idx="233">
                  <c:v>40297.512223356644</c:v>
                </c:pt>
                <c:pt idx="234">
                  <c:v>40297.512396979211</c:v>
                </c:pt>
                <c:pt idx="235">
                  <c:v>40297.512570578743</c:v>
                </c:pt>
                <c:pt idx="236">
                  <c:v>40297.512744201384</c:v>
                </c:pt>
                <c:pt idx="237">
                  <c:v>40297.512917801003</c:v>
                </c:pt>
                <c:pt idx="238">
                  <c:v>40297.513091423614</c:v>
                </c:pt>
                <c:pt idx="239">
                  <c:v>40297.513265023146</c:v>
                </c:pt>
                <c:pt idx="240">
                  <c:v>40297.51343864583</c:v>
                </c:pt>
                <c:pt idx="241">
                  <c:v>40297.513612245391</c:v>
                </c:pt>
                <c:pt idx="242">
                  <c:v>40297.513785868054</c:v>
                </c:pt>
                <c:pt idx="243">
                  <c:v>40297.513959467593</c:v>
                </c:pt>
                <c:pt idx="244">
                  <c:v>40297.514133090292</c:v>
                </c:pt>
                <c:pt idx="245">
                  <c:v>40297.514306689816</c:v>
                </c:pt>
                <c:pt idx="246">
                  <c:v>40297.5144803125</c:v>
                </c:pt>
                <c:pt idx="247">
                  <c:v>40297.51465391204</c:v>
                </c:pt>
                <c:pt idx="248">
                  <c:v>40297.514827534731</c:v>
                </c:pt>
                <c:pt idx="249">
                  <c:v>40297.515001134256</c:v>
                </c:pt>
                <c:pt idx="250">
                  <c:v>40297.515174756947</c:v>
                </c:pt>
                <c:pt idx="251">
                  <c:v>40297.515348356603</c:v>
                </c:pt>
                <c:pt idx="252">
                  <c:v>40297.515521979163</c:v>
                </c:pt>
                <c:pt idx="253">
                  <c:v>40297.515695578702</c:v>
                </c:pt>
                <c:pt idx="254">
                  <c:v>40297.515869201387</c:v>
                </c:pt>
                <c:pt idx="255">
                  <c:v>40297.516042800933</c:v>
                </c:pt>
                <c:pt idx="256">
                  <c:v>40297.51621642377</c:v>
                </c:pt>
                <c:pt idx="257">
                  <c:v>40297.516390023149</c:v>
                </c:pt>
                <c:pt idx="258">
                  <c:v>40297.516563645833</c:v>
                </c:pt>
                <c:pt idx="259">
                  <c:v>40297.516737245496</c:v>
                </c:pt>
                <c:pt idx="260">
                  <c:v>40297.516910868093</c:v>
                </c:pt>
                <c:pt idx="261">
                  <c:v>40297.517084467596</c:v>
                </c:pt>
                <c:pt idx="262">
                  <c:v>40297.517258090418</c:v>
                </c:pt>
                <c:pt idx="263">
                  <c:v>40297.517431689805</c:v>
                </c:pt>
                <c:pt idx="264">
                  <c:v>40297.517605312503</c:v>
                </c:pt>
                <c:pt idx="265">
                  <c:v>40297.517778912035</c:v>
                </c:pt>
                <c:pt idx="266">
                  <c:v>40297.517952534705</c:v>
                </c:pt>
                <c:pt idx="267">
                  <c:v>40297.518126134259</c:v>
                </c:pt>
                <c:pt idx="268">
                  <c:v>40297.518299757096</c:v>
                </c:pt>
                <c:pt idx="269">
                  <c:v>40297.518473356613</c:v>
                </c:pt>
                <c:pt idx="270">
                  <c:v>40297.518646979202</c:v>
                </c:pt>
                <c:pt idx="271">
                  <c:v>40297.518820578713</c:v>
                </c:pt>
                <c:pt idx="272">
                  <c:v>40297.518994201389</c:v>
                </c:pt>
                <c:pt idx="273">
                  <c:v>40297.519167800929</c:v>
                </c:pt>
                <c:pt idx="274">
                  <c:v>40297.519341423606</c:v>
                </c:pt>
                <c:pt idx="275">
                  <c:v>40297.519515023203</c:v>
                </c:pt>
                <c:pt idx="276">
                  <c:v>40297.519688645836</c:v>
                </c:pt>
                <c:pt idx="277">
                  <c:v>40297.519862245368</c:v>
                </c:pt>
                <c:pt idx="278">
                  <c:v>40297.520035868052</c:v>
                </c:pt>
                <c:pt idx="279">
                  <c:v>40297.520209467591</c:v>
                </c:pt>
                <c:pt idx="280">
                  <c:v>40297.520383090276</c:v>
                </c:pt>
                <c:pt idx="281">
                  <c:v>40297.520556689815</c:v>
                </c:pt>
                <c:pt idx="282">
                  <c:v>40297.520730312484</c:v>
                </c:pt>
                <c:pt idx="283">
                  <c:v>40297.520903912024</c:v>
                </c:pt>
                <c:pt idx="284">
                  <c:v>40297.521077534584</c:v>
                </c:pt>
                <c:pt idx="285">
                  <c:v>40297.521251134254</c:v>
                </c:pt>
                <c:pt idx="286">
                  <c:v>40297.521424756924</c:v>
                </c:pt>
                <c:pt idx="287">
                  <c:v>40297.521598356492</c:v>
                </c:pt>
                <c:pt idx="288">
                  <c:v>40297.521771979154</c:v>
                </c:pt>
                <c:pt idx="289">
                  <c:v>40297.521945578585</c:v>
                </c:pt>
                <c:pt idx="290">
                  <c:v>40297.522119201385</c:v>
                </c:pt>
                <c:pt idx="291">
                  <c:v>40297.522292800932</c:v>
                </c:pt>
                <c:pt idx="292">
                  <c:v>40297.522466423594</c:v>
                </c:pt>
                <c:pt idx="293">
                  <c:v>40297.522640023126</c:v>
                </c:pt>
                <c:pt idx="294">
                  <c:v>40297.522813645832</c:v>
                </c:pt>
                <c:pt idx="295">
                  <c:v>40297.522987245371</c:v>
                </c:pt>
                <c:pt idx="296">
                  <c:v>40297.523160867844</c:v>
                </c:pt>
                <c:pt idx="297">
                  <c:v>40297.523334467594</c:v>
                </c:pt>
                <c:pt idx="298">
                  <c:v>40297.523508090278</c:v>
                </c:pt>
                <c:pt idx="299">
                  <c:v>40297.523681689592</c:v>
                </c:pt>
                <c:pt idx="300">
                  <c:v>40297.523855312502</c:v>
                </c:pt>
                <c:pt idx="301">
                  <c:v>40297.524028912034</c:v>
                </c:pt>
                <c:pt idx="302">
                  <c:v>40297.524202534725</c:v>
                </c:pt>
                <c:pt idx="303">
                  <c:v>40297.524376134257</c:v>
                </c:pt>
                <c:pt idx="304">
                  <c:v>40297.524549756941</c:v>
                </c:pt>
                <c:pt idx="305">
                  <c:v>40297.524723356481</c:v>
                </c:pt>
                <c:pt idx="306">
                  <c:v>40297.524896979201</c:v>
                </c:pt>
                <c:pt idx="307">
                  <c:v>40297.525070578704</c:v>
                </c:pt>
                <c:pt idx="308">
                  <c:v>40297.525244201264</c:v>
                </c:pt>
                <c:pt idx="309">
                  <c:v>40297.525417800927</c:v>
                </c:pt>
                <c:pt idx="310">
                  <c:v>40297.525591423604</c:v>
                </c:pt>
                <c:pt idx="311">
                  <c:v>40297.525765022998</c:v>
                </c:pt>
                <c:pt idx="312">
                  <c:v>40297.525938645835</c:v>
                </c:pt>
                <c:pt idx="313">
                  <c:v>40297.526112245381</c:v>
                </c:pt>
                <c:pt idx="314">
                  <c:v>40297.526285868058</c:v>
                </c:pt>
                <c:pt idx="315">
                  <c:v>40297.52645946759</c:v>
                </c:pt>
                <c:pt idx="316">
                  <c:v>40297.526633090281</c:v>
                </c:pt>
                <c:pt idx="317">
                  <c:v>40297.526806689806</c:v>
                </c:pt>
                <c:pt idx="318">
                  <c:v>40297.526980312476</c:v>
                </c:pt>
                <c:pt idx="319">
                  <c:v>40297.527153911898</c:v>
                </c:pt>
                <c:pt idx="320">
                  <c:v>40297.527327534575</c:v>
                </c:pt>
                <c:pt idx="321">
                  <c:v>40297.527501134224</c:v>
                </c:pt>
                <c:pt idx="322">
                  <c:v>40297.527674756944</c:v>
                </c:pt>
                <c:pt idx="323">
                  <c:v>40297.527848356483</c:v>
                </c:pt>
                <c:pt idx="324">
                  <c:v>40297.528021979168</c:v>
                </c:pt>
                <c:pt idx="325">
                  <c:v>40297.528195578707</c:v>
                </c:pt>
                <c:pt idx="326">
                  <c:v>40297.528369201384</c:v>
                </c:pt>
                <c:pt idx="327">
                  <c:v>40297.528542800923</c:v>
                </c:pt>
                <c:pt idx="328">
                  <c:v>40297.528716423614</c:v>
                </c:pt>
                <c:pt idx="329">
                  <c:v>40297.528890023146</c:v>
                </c:pt>
                <c:pt idx="330">
                  <c:v>40297.529063645707</c:v>
                </c:pt>
                <c:pt idx="331">
                  <c:v>40297.529237245391</c:v>
                </c:pt>
                <c:pt idx="332">
                  <c:v>40297.529410868054</c:v>
                </c:pt>
                <c:pt idx="333">
                  <c:v>40297.529584467586</c:v>
                </c:pt>
                <c:pt idx="334">
                  <c:v>40297.529758090277</c:v>
                </c:pt>
                <c:pt idx="335">
                  <c:v>40297.5299316897</c:v>
                </c:pt>
                <c:pt idx="336">
                  <c:v>40297.5301053125</c:v>
                </c:pt>
                <c:pt idx="337">
                  <c:v>40297.53027891204</c:v>
                </c:pt>
                <c:pt idx="338">
                  <c:v>40297.530452534724</c:v>
                </c:pt>
                <c:pt idx="339">
                  <c:v>40297.530626134256</c:v>
                </c:pt>
                <c:pt idx="340">
                  <c:v>40297.530799756947</c:v>
                </c:pt>
                <c:pt idx="341">
                  <c:v>40297.530973356603</c:v>
                </c:pt>
                <c:pt idx="342">
                  <c:v>40297.531146979156</c:v>
                </c:pt>
                <c:pt idx="343">
                  <c:v>40297.531320578586</c:v>
                </c:pt>
                <c:pt idx="344">
                  <c:v>40297.531494201248</c:v>
                </c:pt>
                <c:pt idx="345">
                  <c:v>40297.531667800926</c:v>
                </c:pt>
                <c:pt idx="346">
                  <c:v>40297.531841423595</c:v>
                </c:pt>
                <c:pt idx="347">
                  <c:v>40297.532015023149</c:v>
                </c:pt>
                <c:pt idx="348">
                  <c:v>40297.532188645826</c:v>
                </c:pt>
                <c:pt idx="349">
                  <c:v>40297.532362245372</c:v>
                </c:pt>
                <c:pt idx="350">
                  <c:v>40297.532535868093</c:v>
                </c:pt>
                <c:pt idx="351">
                  <c:v>40297.532709467596</c:v>
                </c:pt>
                <c:pt idx="352">
                  <c:v>40297.53288309028</c:v>
                </c:pt>
                <c:pt idx="353">
                  <c:v>40297.533056689805</c:v>
                </c:pt>
                <c:pt idx="354">
                  <c:v>40297.533230312503</c:v>
                </c:pt>
                <c:pt idx="355">
                  <c:v>40297.533403911853</c:v>
                </c:pt>
                <c:pt idx="356">
                  <c:v>40297.533577534705</c:v>
                </c:pt>
                <c:pt idx="357">
                  <c:v>40297.533751134186</c:v>
                </c:pt>
                <c:pt idx="358">
                  <c:v>40297.533924756935</c:v>
                </c:pt>
                <c:pt idx="359">
                  <c:v>40297.534098356613</c:v>
                </c:pt>
                <c:pt idx="360">
                  <c:v>40297.534271979202</c:v>
                </c:pt>
                <c:pt idx="361">
                  <c:v>40297.534445578705</c:v>
                </c:pt>
                <c:pt idx="362">
                  <c:v>40297.534619201389</c:v>
                </c:pt>
                <c:pt idx="363">
                  <c:v>40297.534792800929</c:v>
                </c:pt>
                <c:pt idx="364">
                  <c:v>40297.534966423606</c:v>
                </c:pt>
                <c:pt idx="365">
                  <c:v>40297.535140023021</c:v>
                </c:pt>
                <c:pt idx="366">
                  <c:v>40297.535313645836</c:v>
                </c:pt>
                <c:pt idx="367">
                  <c:v>40297.535487245354</c:v>
                </c:pt>
                <c:pt idx="368">
                  <c:v>40297.535660867929</c:v>
                </c:pt>
                <c:pt idx="369">
                  <c:v>40297.535834467591</c:v>
                </c:pt>
                <c:pt idx="370">
                  <c:v>40297.536008090283</c:v>
                </c:pt>
                <c:pt idx="371">
                  <c:v>40297.536181689669</c:v>
                </c:pt>
                <c:pt idx="372">
                  <c:v>40297.536355312499</c:v>
                </c:pt>
                <c:pt idx="373">
                  <c:v>40297.536528912038</c:v>
                </c:pt>
                <c:pt idx="374">
                  <c:v>40297.536702534584</c:v>
                </c:pt>
                <c:pt idx="375">
                  <c:v>40297.536876134262</c:v>
                </c:pt>
                <c:pt idx="376">
                  <c:v>40297.537049756946</c:v>
                </c:pt>
                <c:pt idx="377">
                  <c:v>40297.537223356492</c:v>
                </c:pt>
                <c:pt idx="378">
                  <c:v>40297.537396979169</c:v>
                </c:pt>
                <c:pt idx="379">
                  <c:v>40297.537570578701</c:v>
                </c:pt>
                <c:pt idx="380">
                  <c:v>40297.537744201203</c:v>
                </c:pt>
                <c:pt idx="381">
                  <c:v>40297.537917800932</c:v>
                </c:pt>
                <c:pt idx="382">
                  <c:v>40297.538091423608</c:v>
                </c:pt>
                <c:pt idx="383">
                  <c:v>40297.538265023148</c:v>
                </c:pt>
                <c:pt idx="384">
                  <c:v>40297.538438645832</c:v>
                </c:pt>
                <c:pt idx="385">
                  <c:v>40297.538612245393</c:v>
                </c:pt>
                <c:pt idx="386">
                  <c:v>40297.538785868055</c:v>
                </c:pt>
                <c:pt idx="387">
                  <c:v>40297.538959467602</c:v>
                </c:pt>
                <c:pt idx="388">
                  <c:v>40297.539133090278</c:v>
                </c:pt>
                <c:pt idx="389">
                  <c:v>40297.539306689774</c:v>
                </c:pt>
                <c:pt idx="390">
                  <c:v>40297.539480312378</c:v>
                </c:pt>
                <c:pt idx="391">
                  <c:v>40297.539653912034</c:v>
                </c:pt>
                <c:pt idx="392">
                  <c:v>40297.539827534725</c:v>
                </c:pt>
                <c:pt idx="393">
                  <c:v>40297.540001134257</c:v>
                </c:pt>
                <c:pt idx="394">
                  <c:v>40297.540174756941</c:v>
                </c:pt>
                <c:pt idx="395">
                  <c:v>40297.540348356612</c:v>
                </c:pt>
                <c:pt idx="396">
                  <c:v>40297.540521979201</c:v>
                </c:pt>
                <c:pt idx="397">
                  <c:v>40297.540695578711</c:v>
                </c:pt>
                <c:pt idx="398">
                  <c:v>40297.540869201388</c:v>
                </c:pt>
                <c:pt idx="399">
                  <c:v>40297.541042800927</c:v>
                </c:pt>
                <c:pt idx="400">
                  <c:v>40297.541216423611</c:v>
                </c:pt>
                <c:pt idx="401">
                  <c:v>40297.541390023151</c:v>
                </c:pt>
                <c:pt idx="402">
                  <c:v>40297.541563645835</c:v>
                </c:pt>
                <c:pt idx="403">
                  <c:v>40297.541737245381</c:v>
                </c:pt>
                <c:pt idx="404">
                  <c:v>40297.541910046297</c:v>
                </c:pt>
                <c:pt idx="405">
                  <c:v>40297.541910833199</c:v>
                </c:pt>
                <c:pt idx="406">
                  <c:v>40297.542083171284</c:v>
                </c:pt>
                <c:pt idx="407">
                  <c:v>40297.542084444591</c:v>
                </c:pt>
                <c:pt idx="408">
                  <c:v>40297.542256782413</c:v>
                </c:pt>
                <c:pt idx="409">
                  <c:v>40297.542258067202</c:v>
                </c:pt>
                <c:pt idx="410">
                  <c:v>40297.542430393543</c:v>
                </c:pt>
                <c:pt idx="411">
                  <c:v>40297.542431666654</c:v>
                </c:pt>
                <c:pt idx="412">
                  <c:v>40297.54260400463</c:v>
                </c:pt>
                <c:pt idx="413">
                  <c:v>40297.542605277791</c:v>
                </c:pt>
                <c:pt idx="414">
                  <c:v>40297.542777615614</c:v>
                </c:pt>
                <c:pt idx="415">
                  <c:v>40297.542778888892</c:v>
                </c:pt>
                <c:pt idx="416">
                  <c:v>40297.542951227006</c:v>
                </c:pt>
                <c:pt idx="417">
                  <c:v>40297.5429525</c:v>
                </c:pt>
                <c:pt idx="418">
                  <c:v>40297.543124837954</c:v>
                </c:pt>
                <c:pt idx="419">
                  <c:v>40297.543126110984</c:v>
                </c:pt>
                <c:pt idx="420">
                  <c:v>40297.543298449244</c:v>
                </c:pt>
                <c:pt idx="421">
                  <c:v>40297.543299733785</c:v>
                </c:pt>
                <c:pt idx="422">
                  <c:v>40297.543472060184</c:v>
                </c:pt>
                <c:pt idx="423">
                  <c:v>40297.543473333324</c:v>
                </c:pt>
                <c:pt idx="424">
                  <c:v>40297.543645671176</c:v>
                </c:pt>
                <c:pt idx="425">
                  <c:v>40297.543646944447</c:v>
                </c:pt>
                <c:pt idx="426">
                  <c:v>40297.543819282524</c:v>
                </c:pt>
                <c:pt idx="427">
                  <c:v>40297.543820555555</c:v>
                </c:pt>
                <c:pt idx="428">
                  <c:v>40297.543992893516</c:v>
                </c:pt>
                <c:pt idx="429">
                  <c:v>40297.54399416667</c:v>
                </c:pt>
                <c:pt idx="430">
                  <c:v>40297.544166504624</c:v>
                </c:pt>
                <c:pt idx="431">
                  <c:v>40297.544167777778</c:v>
                </c:pt>
                <c:pt idx="432">
                  <c:v>40297.544340115724</c:v>
                </c:pt>
                <c:pt idx="433">
                  <c:v>40297.544341400462</c:v>
                </c:pt>
                <c:pt idx="434">
                  <c:v>40297.544513727029</c:v>
                </c:pt>
                <c:pt idx="435">
                  <c:v>40297.544515000125</c:v>
                </c:pt>
                <c:pt idx="436">
                  <c:v>40297.544687337962</c:v>
                </c:pt>
                <c:pt idx="437">
                  <c:v>40297.544688610993</c:v>
                </c:pt>
                <c:pt idx="438">
                  <c:v>40297.544860949092</c:v>
                </c:pt>
                <c:pt idx="439">
                  <c:v>40297.544862222232</c:v>
                </c:pt>
                <c:pt idx="440">
                  <c:v>40297.545034560186</c:v>
                </c:pt>
                <c:pt idx="441">
                  <c:v>40297.545035833326</c:v>
                </c:pt>
                <c:pt idx="442">
                  <c:v>40297.545208171294</c:v>
                </c:pt>
                <c:pt idx="443">
                  <c:v>40297.54520944463</c:v>
                </c:pt>
                <c:pt idx="444">
                  <c:v>40297.545382442142</c:v>
                </c:pt>
                <c:pt idx="445">
                  <c:v>40297.545383067125</c:v>
                </c:pt>
                <c:pt idx="446">
                  <c:v>40297.545556227029</c:v>
                </c:pt>
                <c:pt idx="447">
                  <c:v>40297.545556666664</c:v>
                </c:pt>
                <c:pt idx="448">
                  <c:v>40297.545729837955</c:v>
                </c:pt>
                <c:pt idx="449">
                  <c:v>40297.545730289334</c:v>
                </c:pt>
                <c:pt idx="450">
                  <c:v>40297.545903449092</c:v>
                </c:pt>
                <c:pt idx="451">
                  <c:v>40297.545903900464</c:v>
                </c:pt>
                <c:pt idx="452">
                  <c:v>40297.546077060193</c:v>
                </c:pt>
                <c:pt idx="453">
                  <c:v>40297.546077511572</c:v>
                </c:pt>
                <c:pt idx="454">
                  <c:v>40297.546250671294</c:v>
                </c:pt>
                <c:pt idx="455">
                  <c:v>40297.546251122811</c:v>
                </c:pt>
                <c:pt idx="456">
                  <c:v>40297.546424282409</c:v>
                </c:pt>
                <c:pt idx="457">
                  <c:v>40297.546424733671</c:v>
                </c:pt>
                <c:pt idx="458">
                  <c:v>40297.546597893612</c:v>
                </c:pt>
                <c:pt idx="459">
                  <c:v>40297.546598345121</c:v>
                </c:pt>
                <c:pt idx="460">
                  <c:v>40297.546771504625</c:v>
                </c:pt>
                <c:pt idx="461">
                  <c:v>40297.546771956018</c:v>
                </c:pt>
                <c:pt idx="462">
                  <c:v>40297.546945115726</c:v>
                </c:pt>
                <c:pt idx="463">
                  <c:v>40297.546945567126</c:v>
                </c:pt>
                <c:pt idx="464">
                  <c:v>40297.547118726849</c:v>
                </c:pt>
                <c:pt idx="465">
                  <c:v>40297.547119166666</c:v>
                </c:pt>
                <c:pt idx="466">
                  <c:v>40297.547292337993</c:v>
                </c:pt>
                <c:pt idx="467">
                  <c:v>40297.54729278935</c:v>
                </c:pt>
                <c:pt idx="468">
                  <c:v>40297.547465949072</c:v>
                </c:pt>
                <c:pt idx="469">
                  <c:v>40297.547466400465</c:v>
                </c:pt>
                <c:pt idx="470">
                  <c:v>40297.547639560187</c:v>
                </c:pt>
                <c:pt idx="471">
                  <c:v>40297.547640011449</c:v>
                </c:pt>
                <c:pt idx="472">
                  <c:v>40297.547813171295</c:v>
                </c:pt>
                <c:pt idx="473">
                  <c:v>40297.547813622688</c:v>
                </c:pt>
                <c:pt idx="474">
                  <c:v>40297.547986782374</c:v>
                </c:pt>
                <c:pt idx="475">
                  <c:v>40297.547987233775</c:v>
                </c:pt>
                <c:pt idx="476">
                  <c:v>40297.548160393519</c:v>
                </c:pt>
                <c:pt idx="477">
                  <c:v>40297.548160844912</c:v>
                </c:pt>
                <c:pt idx="478">
                  <c:v>40297.548334004641</c:v>
                </c:pt>
                <c:pt idx="479">
                  <c:v>40297.548334456224</c:v>
                </c:pt>
                <c:pt idx="480">
                  <c:v>40297.548507615735</c:v>
                </c:pt>
                <c:pt idx="481">
                  <c:v>40297.548508067142</c:v>
                </c:pt>
                <c:pt idx="482">
                  <c:v>40297.548681226966</c:v>
                </c:pt>
                <c:pt idx="483">
                  <c:v>40297.548681678236</c:v>
                </c:pt>
                <c:pt idx="484">
                  <c:v>40297.548855081019</c:v>
                </c:pt>
                <c:pt idx="485">
                  <c:v>40297.548855289475</c:v>
                </c:pt>
                <c:pt idx="486">
                  <c:v>40297.549028738431</c:v>
                </c:pt>
                <c:pt idx="487">
                  <c:v>40297.549028900467</c:v>
                </c:pt>
                <c:pt idx="488">
                  <c:v>40297.549202361108</c:v>
                </c:pt>
                <c:pt idx="489">
                  <c:v>40297.549202511575</c:v>
                </c:pt>
                <c:pt idx="490">
                  <c:v>40297.549375960625</c:v>
                </c:pt>
                <c:pt idx="491">
                  <c:v>40297.549376122683</c:v>
                </c:pt>
                <c:pt idx="492">
                  <c:v>40297.549549583324</c:v>
                </c:pt>
                <c:pt idx="493">
                  <c:v>40297.549549733776</c:v>
                </c:pt>
                <c:pt idx="494">
                  <c:v>40297.54972318287</c:v>
                </c:pt>
                <c:pt idx="495">
                  <c:v>40297.549723344913</c:v>
                </c:pt>
                <c:pt idx="496">
                  <c:v>40297.549896805562</c:v>
                </c:pt>
                <c:pt idx="497">
                  <c:v>40297.549896956043</c:v>
                </c:pt>
                <c:pt idx="498">
                  <c:v>40297.550070405203</c:v>
                </c:pt>
                <c:pt idx="499">
                  <c:v>40297.550070567129</c:v>
                </c:pt>
                <c:pt idx="500">
                  <c:v>40297.550244027792</c:v>
                </c:pt>
                <c:pt idx="501">
                  <c:v>40297.550244178376</c:v>
                </c:pt>
                <c:pt idx="502">
                  <c:v>40297.550417627317</c:v>
                </c:pt>
                <c:pt idx="503">
                  <c:v>40297.550417789353</c:v>
                </c:pt>
                <c:pt idx="504">
                  <c:v>40297.550591250125</c:v>
                </c:pt>
                <c:pt idx="505">
                  <c:v>40297.550591400613</c:v>
                </c:pt>
                <c:pt idx="506">
                  <c:v>40297.55076484954</c:v>
                </c:pt>
                <c:pt idx="507">
                  <c:v>40297.550765011576</c:v>
                </c:pt>
                <c:pt idx="508">
                  <c:v>40297.550938472399</c:v>
                </c:pt>
                <c:pt idx="509">
                  <c:v>40297.550938622691</c:v>
                </c:pt>
                <c:pt idx="510">
                  <c:v>40297.551112071757</c:v>
                </c:pt>
                <c:pt idx="511">
                  <c:v>40297.551112233785</c:v>
                </c:pt>
                <c:pt idx="512">
                  <c:v>40297.551285694448</c:v>
                </c:pt>
                <c:pt idx="513">
                  <c:v>40297.551285845002</c:v>
                </c:pt>
                <c:pt idx="514">
                  <c:v>40297.551459294118</c:v>
                </c:pt>
                <c:pt idx="515">
                  <c:v>40297.551459456146</c:v>
                </c:pt>
                <c:pt idx="516">
                  <c:v>40297.551632916664</c:v>
                </c:pt>
                <c:pt idx="517">
                  <c:v>40297.551633067131</c:v>
                </c:pt>
                <c:pt idx="518">
                  <c:v>40297.551806516196</c:v>
                </c:pt>
                <c:pt idx="519">
                  <c:v>40297.551806678239</c:v>
                </c:pt>
                <c:pt idx="520">
                  <c:v>40297.551980138887</c:v>
                </c:pt>
                <c:pt idx="521">
                  <c:v>40297.551980289354</c:v>
                </c:pt>
                <c:pt idx="522">
                  <c:v>40297.552153738441</c:v>
                </c:pt>
                <c:pt idx="523">
                  <c:v>40297.552153900462</c:v>
                </c:pt>
                <c:pt idx="524">
                  <c:v>40297.552327442289</c:v>
                </c:pt>
                <c:pt idx="525">
                  <c:v>40297.552327511577</c:v>
                </c:pt>
                <c:pt idx="526">
                  <c:v>40297.552501076549</c:v>
                </c:pt>
                <c:pt idx="527">
                  <c:v>40297.552501122693</c:v>
                </c:pt>
                <c:pt idx="528">
                  <c:v>40297.552674675942</c:v>
                </c:pt>
                <c:pt idx="529">
                  <c:v>40297.552674733794</c:v>
                </c:pt>
                <c:pt idx="530">
                  <c:v>40297.552848298808</c:v>
                </c:pt>
                <c:pt idx="531">
                  <c:v>40297.552848345098</c:v>
                </c:pt>
                <c:pt idx="532">
                  <c:v>40297.553021898202</c:v>
                </c:pt>
                <c:pt idx="533">
                  <c:v>40297.553021956017</c:v>
                </c:pt>
                <c:pt idx="534">
                  <c:v>40297.553195520835</c:v>
                </c:pt>
                <c:pt idx="535">
                  <c:v>40297.553195567125</c:v>
                </c:pt>
                <c:pt idx="536">
                  <c:v>40297.553369120367</c:v>
                </c:pt>
                <c:pt idx="537">
                  <c:v>40297.55336917824</c:v>
                </c:pt>
                <c:pt idx="538">
                  <c:v>40297.553542743059</c:v>
                </c:pt>
                <c:pt idx="539">
                  <c:v>40297.553542789334</c:v>
                </c:pt>
                <c:pt idx="540">
                  <c:v>40297.553716342612</c:v>
                </c:pt>
                <c:pt idx="541">
                  <c:v>40297.553716400493</c:v>
                </c:pt>
                <c:pt idx="542">
                  <c:v>40297.553889965275</c:v>
                </c:pt>
                <c:pt idx="543">
                  <c:v>40297.553890011572</c:v>
                </c:pt>
                <c:pt idx="544">
                  <c:v>40297.554063564814</c:v>
                </c:pt>
                <c:pt idx="545">
                  <c:v>40297.554063622687</c:v>
                </c:pt>
                <c:pt idx="546">
                  <c:v>40297.554237187658</c:v>
                </c:pt>
                <c:pt idx="547">
                  <c:v>40297.554237233941</c:v>
                </c:pt>
                <c:pt idx="548">
                  <c:v>40297.554410787037</c:v>
                </c:pt>
                <c:pt idx="549">
                  <c:v>40297.554410845012</c:v>
                </c:pt>
                <c:pt idx="550">
                  <c:v>40297.554584409743</c:v>
                </c:pt>
                <c:pt idx="551">
                  <c:v>40297.5545844562</c:v>
                </c:pt>
                <c:pt idx="552">
                  <c:v>40297.554758009261</c:v>
                </c:pt>
                <c:pt idx="553">
                  <c:v>40297.554758067141</c:v>
                </c:pt>
                <c:pt idx="554">
                  <c:v>40297.554931631945</c:v>
                </c:pt>
                <c:pt idx="555">
                  <c:v>40297.554931678242</c:v>
                </c:pt>
                <c:pt idx="556">
                  <c:v>40297.555105231484</c:v>
                </c:pt>
                <c:pt idx="557">
                  <c:v>40297.55510528935</c:v>
                </c:pt>
                <c:pt idx="558">
                  <c:v>40297.555278854212</c:v>
                </c:pt>
                <c:pt idx="559">
                  <c:v>40297.555278900589</c:v>
                </c:pt>
                <c:pt idx="560">
                  <c:v>40297.5554524537</c:v>
                </c:pt>
                <c:pt idx="561">
                  <c:v>40297.555452511449</c:v>
                </c:pt>
                <c:pt idx="562">
                  <c:v>40297.555626076391</c:v>
                </c:pt>
                <c:pt idx="563">
                  <c:v>40297.555626122688</c:v>
                </c:pt>
                <c:pt idx="564">
                  <c:v>40297.555799710586</c:v>
                </c:pt>
                <c:pt idx="565">
                  <c:v>40297.55597332176</c:v>
                </c:pt>
                <c:pt idx="566">
                  <c:v>40297.556146944567</c:v>
                </c:pt>
                <c:pt idx="567">
                  <c:v>40297.556320543983</c:v>
                </c:pt>
                <c:pt idx="568">
                  <c:v>40297.556494166667</c:v>
                </c:pt>
                <c:pt idx="569">
                  <c:v>40297.556667766206</c:v>
                </c:pt>
                <c:pt idx="570">
                  <c:v>40297.556841389043</c:v>
                </c:pt>
                <c:pt idx="571">
                  <c:v>40297.557014988546</c:v>
                </c:pt>
                <c:pt idx="572">
                  <c:v>40297.557188610976</c:v>
                </c:pt>
                <c:pt idx="573">
                  <c:v>40297.557362210624</c:v>
                </c:pt>
                <c:pt idx="574">
                  <c:v>40297.55753583333</c:v>
                </c:pt>
                <c:pt idx="575">
                  <c:v>40297.557709432869</c:v>
                </c:pt>
                <c:pt idx="576">
                  <c:v>40297.557883055553</c:v>
                </c:pt>
                <c:pt idx="577">
                  <c:v>40297.558056655093</c:v>
                </c:pt>
                <c:pt idx="578">
                  <c:v>40297.558230277988</c:v>
                </c:pt>
                <c:pt idx="579">
                  <c:v>40297.558403877316</c:v>
                </c:pt>
                <c:pt idx="580">
                  <c:v>40297.558577500116</c:v>
                </c:pt>
                <c:pt idx="581">
                  <c:v>40297.558751099612</c:v>
                </c:pt>
                <c:pt idx="582">
                  <c:v>40297.558924722223</c:v>
                </c:pt>
                <c:pt idx="583">
                  <c:v>40297.559098321763</c:v>
                </c:pt>
                <c:pt idx="584">
                  <c:v>40297.559271956146</c:v>
                </c:pt>
                <c:pt idx="585">
                  <c:v>40297.559445567007</c:v>
                </c:pt>
                <c:pt idx="586">
                  <c:v>40297.559619178399</c:v>
                </c:pt>
                <c:pt idx="587">
                  <c:v>40297.559792789354</c:v>
                </c:pt>
                <c:pt idx="588">
                  <c:v>40297.559966400462</c:v>
                </c:pt>
                <c:pt idx="589">
                  <c:v>40297.560140011388</c:v>
                </c:pt>
                <c:pt idx="590">
                  <c:v>40297.560313622685</c:v>
                </c:pt>
                <c:pt idx="591">
                  <c:v>40297.560487233663</c:v>
                </c:pt>
                <c:pt idx="592">
                  <c:v>40297.560660844909</c:v>
                </c:pt>
                <c:pt idx="593">
                  <c:v>40297.56083445617</c:v>
                </c:pt>
                <c:pt idx="594">
                  <c:v>40297.561008067125</c:v>
                </c:pt>
                <c:pt idx="595">
                  <c:v>40297.561181678175</c:v>
                </c:pt>
                <c:pt idx="596">
                  <c:v>40297.561355289334</c:v>
                </c:pt>
                <c:pt idx="597">
                  <c:v>40297.561528900464</c:v>
                </c:pt>
                <c:pt idx="598">
                  <c:v>40297.561702511273</c:v>
                </c:pt>
                <c:pt idx="599">
                  <c:v>40297.561876122687</c:v>
                </c:pt>
                <c:pt idx="600">
                  <c:v>40297.562049733671</c:v>
                </c:pt>
                <c:pt idx="601">
                  <c:v>40297.562223345012</c:v>
                </c:pt>
                <c:pt idx="602">
                  <c:v>40297.562396956018</c:v>
                </c:pt>
                <c:pt idx="603">
                  <c:v>40297.562570567126</c:v>
                </c:pt>
                <c:pt idx="604">
                  <c:v>40297.562744178234</c:v>
                </c:pt>
                <c:pt idx="605">
                  <c:v>40297.56291778935</c:v>
                </c:pt>
                <c:pt idx="606">
                  <c:v>40297.563091400465</c:v>
                </c:pt>
                <c:pt idx="607">
                  <c:v>40297.563265011449</c:v>
                </c:pt>
                <c:pt idx="608">
                  <c:v>40297.563438622674</c:v>
                </c:pt>
                <c:pt idx="609">
                  <c:v>40297.563612233775</c:v>
                </c:pt>
                <c:pt idx="610">
                  <c:v>40297.563785844904</c:v>
                </c:pt>
                <c:pt idx="611">
                  <c:v>40297.563959456042</c:v>
                </c:pt>
                <c:pt idx="612">
                  <c:v>40297.564133067128</c:v>
                </c:pt>
                <c:pt idx="613">
                  <c:v>40297.564306678236</c:v>
                </c:pt>
                <c:pt idx="614">
                  <c:v>40297.56448028922</c:v>
                </c:pt>
                <c:pt idx="615">
                  <c:v>40297.564653900467</c:v>
                </c:pt>
                <c:pt idx="616">
                  <c:v>40297.564827511575</c:v>
                </c:pt>
                <c:pt idx="617">
                  <c:v>40297.565001122675</c:v>
                </c:pt>
                <c:pt idx="618">
                  <c:v>40297.565174733587</c:v>
                </c:pt>
                <c:pt idx="619">
                  <c:v>40297.565348344913</c:v>
                </c:pt>
                <c:pt idx="620">
                  <c:v>40297.565521956021</c:v>
                </c:pt>
                <c:pt idx="621">
                  <c:v>40297.565695566991</c:v>
                </c:pt>
                <c:pt idx="622">
                  <c:v>40297.565869178237</c:v>
                </c:pt>
                <c:pt idx="623">
                  <c:v>40297.566042789324</c:v>
                </c:pt>
                <c:pt idx="624">
                  <c:v>40297.566216400613</c:v>
                </c:pt>
                <c:pt idx="625">
                  <c:v>40297.566390011576</c:v>
                </c:pt>
                <c:pt idx="626">
                  <c:v>40297.566563622684</c:v>
                </c:pt>
                <c:pt idx="627">
                  <c:v>40297.566737233785</c:v>
                </c:pt>
                <c:pt idx="628">
                  <c:v>40297.566910845002</c:v>
                </c:pt>
                <c:pt idx="629">
                  <c:v>40297.567084456015</c:v>
                </c:pt>
                <c:pt idx="630">
                  <c:v>40297.567258067131</c:v>
                </c:pt>
                <c:pt idx="631">
                  <c:v>40297.567431678224</c:v>
                </c:pt>
                <c:pt idx="632">
                  <c:v>40297.567605289354</c:v>
                </c:pt>
                <c:pt idx="633">
                  <c:v>40297.567778900455</c:v>
                </c:pt>
                <c:pt idx="634">
                  <c:v>40297.567952511388</c:v>
                </c:pt>
                <c:pt idx="635">
                  <c:v>40297.568126122685</c:v>
                </c:pt>
                <c:pt idx="636">
                  <c:v>40297.568299733794</c:v>
                </c:pt>
                <c:pt idx="637">
                  <c:v>40297.568473345003</c:v>
                </c:pt>
                <c:pt idx="638">
                  <c:v>40297.568646956017</c:v>
                </c:pt>
                <c:pt idx="639">
                  <c:v>40297.568820567125</c:v>
                </c:pt>
                <c:pt idx="640">
                  <c:v>40297.56899417824</c:v>
                </c:pt>
                <c:pt idx="641">
                  <c:v>40297.569167789174</c:v>
                </c:pt>
                <c:pt idx="642">
                  <c:v>40297.569341400464</c:v>
                </c:pt>
                <c:pt idx="643">
                  <c:v>40297.569515011572</c:v>
                </c:pt>
                <c:pt idx="644">
                  <c:v>40297.569688622585</c:v>
                </c:pt>
                <c:pt idx="645">
                  <c:v>40297.569862233671</c:v>
                </c:pt>
                <c:pt idx="646">
                  <c:v>40297.570035845012</c:v>
                </c:pt>
                <c:pt idx="647">
                  <c:v>40297.5702094562</c:v>
                </c:pt>
                <c:pt idx="648">
                  <c:v>40297.570383067126</c:v>
                </c:pt>
                <c:pt idx="649">
                  <c:v>40297.570556678242</c:v>
                </c:pt>
                <c:pt idx="650">
                  <c:v>40297.57073028935</c:v>
                </c:pt>
                <c:pt idx="651">
                  <c:v>40297.570903900465</c:v>
                </c:pt>
                <c:pt idx="652">
                  <c:v>40297.571077511449</c:v>
                </c:pt>
                <c:pt idx="653">
                  <c:v>40297.571251122688</c:v>
                </c:pt>
                <c:pt idx="654">
                  <c:v>40297.571424733578</c:v>
                </c:pt>
                <c:pt idx="655">
                  <c:v>40297.571598345043</c:v>
                </c:pt>
                <c:pt idx="656">
                  <c:v>40297.57177195602</c:v>
                </c:pt>
                <c:pt idx="657">
                  <c:v>40297.571945566975</c:v>
                </c:pt>
                <c:pt idx="658">
                  <c:v>40297.572119178243</c:v>
                </c:pt>
                <c:pt idx="659">
                  <c:v>40297.572292789351</c:v>
                </c:pt>
                <c:pt idx="660">
                  <c:v>40297.572466400467</c:v>
                </c:pt>
                <c:pt idx="661">
                  <c:v>40297.572640011575</c:v>
                </c:pt>
                <c:pt idx="662">
                  <c:v>40297.572813622683</c:v>
                </c:pt>
                <c:pt idx="663">
                  <c:v>40297.572987233776</c:v>
                </c:pt>
                <c:pt idx="664">
                  <c:v>40297.573160844906</c:v>
                </c:pt>
                <c:pt idx="665">
                  <c:v>40297.573334456043</c:v>
                </c:pt>
                <c:pt idx="666">
                  <c:v>40297.573508067129</c:v>
                </c:pt>
                <c:pt idx="667">
                  <c:v>40297.573681678194</c:v>
                </c:pt>
                <c:pt idx="668">
                  <c:v>40297.573855289353</c:v>
                </c:pt>
                <c:pt idx="669">
                  <c:v>40297.574028900461</c:v>
                </c:pt>
                <c:pt idx="670">
                  <c:v>40297.574202511576</c:v>
                </c:pt>
                <c:pt idx="671">
                  <c:v>40297.574376122691</c:v>
                </c:pt>
                <c:pt idx="672">
                  <c:v>40297.574549733785</c:v>
                </c:pt>
                <c:pt idx="673">
                  <c:v>40297.574723345002</c:v>
                </c:pt>
                <c:pt idx="674">
                  <c:v>40297.574896956146</c:v>
                </c:pt>
                <c:pt idx="675">
                  <c:v>40297.575070567007</c:v>
                </c:pt>
                <c:pt idx="676">
                  <c:v>40297.575244178239</c:v>
                </c:pt>
                <c:pt idx="677">
                  <c:v>40297.575417789354</c:v>
                </c:pt>
                <c:pt idx="678">
                  <c:v>40297.575591400462</c:v>
                </c:pt>
                <c:pt idx="679">
                  <c:v>40297.575765011388</c:v>
                </c:pt>
                <c:pt idx="680">
                  <c:v>40297.575938622685</c:v>
                </c:pt>
                <c:pt idx="681">
                  <c:v>40297.576112233794</c:v>
                </c:pt>
                <c:pt idx="682">
                  <c:v>40297.576285845003</c:v>
                </c:pt>
                <c:pt idx="683">
                  <c:v>40297.57645945617</c:v>
                </c:pt>
                <c:pt idx="684">
                  <c:v>40297.576633067132</c:v>
                </c:pt>
                <c:pt idx="685">
                  <c:v>40297.57680667824</c:v>
                </c:pt>
                <c:pt idx="686">
                  <c:v>40297.576980289334</c:v>
                </c:pt>
                <c:pt idx="687">
                  <c:v>40297.577153900464</c:v>
                </c:pt>
                <c:pt idx="688">
                  <c:v>40297.577327511404</c:v>
                </c:pt>
                <c:pt idx="689">
                  <c:v>40297.577501122687</c:v>
                </c:pt>
                <c:pt idx="690">
                  <c:v>40297.577674733671</c:v>
                </c:pt>
                <c:pt idx="691">
                  <c:v>40297.577848345012</c:v>
                </c:pt>
                <c:pt idx="692">
                  <c:v>40297.578021956018</c:v>
                </c:pt>
                <c:pt idx="693">
                  <c:v>40297.578195567126</c:v>
                </c:pt>
                <c:pt idx="694">
                  <c:v>40297.578369178242</c:v>
                </c:pt>
                <c:pt idx="695">
                  <c:v>40297.57854278935</c:v>
                </c:pt>
                <c:pt idx="696">
                  <c:v>40297.578716400589</c:v>
                </c:pt>
                <c:pt idx="697">
                  <c:v>40297.578890011573</c:v>
                </c:pt>
                <c:pt idx="698">
                  <c:v>40297.579063622674</c:v>
                </c:pt>
                <c:pt idx="699">
                  <c:v>40297.579237233796</c:v>
                </c:pt>
                <c:pt idx="700">
                  <c:v>40297.579410844912</c:v>
                </c:pt>
                <c:pt idx="701">
                  <c:v>40297.579584456042</c:v>
                </c:pt>
                <c:pt idx="702">
                  <c:v>40297.579758067128</c:v>
                </c:pt>
                <c:pt idx="703">
                  <c:v>40297.579931678236</c:v>
                </c:pt>
                <c:pt idx="704">
                  <c:v>40297.580105289351</c:v>
                </c:pt>
                <c:pt idx="705">
                  <c:v>40297.580278900612</c:v>
                </c:pt>
                <c:pt idx="706">
                  <c:v>40297.580452511575</c:v>
                </c:pt>
                <c:pt idx="707">
                  <c:v>40297.580626122683</c:v>
                </c:pt>
                <c:pt idx="708">
                  <c:v>40297.580799733776</c:v>
                </c:pt>
                <c:pt idx="709">
                  <c:v>40297.580973345066</c:v>
                </c:pt>
                <c:pt idx="710">
                  <c:v>40297.581146956021</c:v>
                </c:pt>
                <c:pt idx="711">
                  <c:v>40297.581320566991</c:v>
                </c:pt>
                <c:pt idx="712">
                  <c:v>40297.581494178237</c:v>
                </c:pt>
                <c:pt idx="713">
                  <c:v>40297.581667789324</c:v>
                </c:pt>
                <c:pt idx="714">
                  <c:v>40297.581841400461</c:v>
                </c:pt>
                <c:pt idx="715">
                  <c:v>40297.582015011583</c:v>
                </c:pt>
                <c:pt idx="716">
                  <c:v>40297.582188622684</c:v>
                </c:pt>
                <c:pt idx="717">
                  <c:v>40297.582362233785</c:v>
                </c:pt>
                <c:pt idx="718">
                  <c:v>40297.582535845089</c:v>
                </c:pt>
                <c:pt idx="719">
                  <c:v>40297.582709456146</c:v>
                </c:pt>
                <c:pt idx="720">
                  <c:v>40297.582883067131</c:v>
                </c:pt>
                <c:pt idx="721">
                  <c:v>40297.583056678239</c:v>
                </c:pt>
                <c:pt idx="722">
                  <c:v>40297.583230289361</c:v>
                </c:pt>
                <c:pt idx="723">
                  <c:v>40297.583403900455</c:v>
                </c:pt>
                <c:pt idx="724">
                  <c:v>40297.583577511577</c:v>
                </c:pt>
                <c:pt idx="725">
                  <c:v>40297.583751122685</c:v>
                </c:pt>
                <c:pt idx="726">
                  <c:v>40297.583924733663</c:v>
                </c:pt>
                <c:pt idx="727">
                  <c:v>40297.584098345098</c:v>
                </c:pt>
                <c:pt idx="728">
                  <c:v>40297.58427195617</c:v>
                </c:pt>
                <c:pt idx="729">
                  <c:v>40297.584445567125</c:v>
                </c:pt>
                <c:pt idx="730">
                  <c:v>40297.584619178429</c:v>
                </c:pt>
                <c:pt idx="731">
                  <c:v>40297.584792789334</c:v>
                </c:pt>
                <c:pt idx="732">
                  <c:v>40297.584966400493</c:v>
                </c:pt>
                <c:pt idx="733">
                  <c:v>40297.585140011404</c:v>
                </c:pt>
                <c:pt idx="734">
                  <c:v>40297.585313622687</c:v>
                </c:pt>
                <c:pt idx="735">
                  <c:v>40297.585487233671</c:v>
                </c:pt>
                <c:pt idx="736">
                  <c:v>40297.58566084491</c:v>
                </c:pt>
                <c:pt idx="737">
                  <c:v>40297.5858344562</c:v>
                </c:pt>
                <c:pt idx="738">
                  <c:v>40297.586008067141</c:v>
                </c:pt>
                <c:pt idx="739">
                  <c:v>40297.586181678234</c:v>
                </c:pt>
                <c:pt idx="740">
                  <c:v>40297.586355289393</c:v>
                </c:pt>
                <c:pt idx="741">
                  <c:v>40297.586528900589</c:v>
                </c:pt>
                <c:pt idx="742">
                  <c:v>40297.586702511449</c:v>
                </c:pt>
                <c:pt idx="743">
                  <c:v>40297.586876122841</c:v>
                </c:pt>
                <c:pt idx="744">
                  <c:v>40297.587049733775</c:v>
                </c:pt>
                <c:pt idx="745">
                  <c:v>40297.587223345043</c:v>
                </c:pt>
                <c:pt idx="746">
                  <c:v>40297.587396956042</c:v>
                </c:pt>
                <c:pt idx="747">
                  <c:v>40297.587570567128</c:v>
                </c:pt>
                <c:pt idx="748">
                  <c:v>40297.587744178236</c:v>
                </c:pt>
                <c:pt idx="749">
                  <c:v>40297.587917789351</c:v>
                </c:pt>
                <c:pt idx="750">
                  <c:v>40297.588091400612</c:v>
                </c:pt>
                <c:pt idx="751">
                  <c:v>40297.588265011582</c:v>
                </c:pt>
                <c:pt idx="752">
                  <c:v>40297.588438622683</c:v>
                </c:pt>
                <c:pt idx="753">
                  <c:v>40297.588612233798</c:v>
                </c:pt>
                <c:pt idx="754">
                  <c:v>40297.588785844913</c:v>
                </c:pt>
                <c:pt idx="755">
                  <c:v>40297.58895945624</c:v>
                </c:pt>
                <c:pt idx="756">
                  <c:v>40297.589133067129</c:v>
                </c:pt>
                <c:pt idx="757">
                  <c:v>40297.589306678237</c:v>
                </c:pt>
                <c:pt idx="758">
                  <c:v>40297.589480289324</c:v>
                </c:pt>
                <c:pt idx="759">
                  <c:v>40297.589653900461</c:v>
                </c:pt>
                <c:pt idx="760">
                  <c:v>40297.589827511576</c:v>
                </c:pt>
                <c:pt idx="761">
                  <c:v>40297.590001122684</c:v>
                </c:pt>
                <c:pt idx="762">
                  <c:v>40297.590174733617</c:v>
                </c:pt>
                <c:pt idx="763">
                  <c:v>40297.590348345002</c:v>
                </c:pt>
                <c:pt idx="764">
                  <c:v>40297.590521956015</c:v>
                </c:pt>
                <c:pt idx="765">
                  <c:v>40297.590695567007</c:v>
                </c:pt>
                <c:pt idx="766">
                  <c:v>40297.590869178239</c:v>
                </c:pt>
                <c:pt idx="767">
                  <c:v>40297.591042789165</c:v>
                </c:pt>
                <c:pt idx="768">
                  <c:v>40297.591216400462</c:v>
                </c:pt>
                <c:pt idx="769">
                  <c:v>40297.591390011388</c:v>
                </c:pt>
                <c:pt idx="770">
                  <c:v>40297.591563622584</c:v>
                </c:pt>
                <c:pt idx="771">
                  <c:v>40297.591737233663</c:v>
                </c:pt>
                <c:pt idx="772">
                  <c:v>40297.591910844909</c:v>
                </c:pt>
                <c:pt idx="773">
                  <c:v>40297.592084456017</c:v>
                </c:pt>
                <c:pt idx="774">
                  <c:v>40297.592258067132</c:v>
                </c:pt>
                <c:pt idx="775">
                  <c:v>40297.592431678226</c:v>
                </c:pt>
                <c:pt idx="776">
                  <c:v>40297.592605289334</c:v>
                </c:pt>
                <c:pt idx="777">
                  <c:v>40297.592778900464</c:v>
                </c:pt>
                <c:pt idx="778">
                  <c:v>40297.592952511404</c:v>
                </c:pt>
                <c:pt idx="779">
                  <c:v>40297.593126122585</c:v>
                </c:pt>
                <c:pt idx="780">
                  <c:v>40297.593299733671</c:v>
                </c:pt>
                <c:pt idx="781">
                  <c:v>40297.59347334491</c:v>
                </c:pt>
                <c:pt idx="782">
                  <c:v>40297.593646956004</c:v>
                </c:pt>
                <c:pt idx="783">
                  <c:v>40297.593820566974</c:v>
                </c:pt>
                <c:pt idx="784">
                  <c:v>40297.593994178234</c:v>
                </c:pt>
                <c:pt idx="785">
                  <c:v>40297.594167789182</c:v>
                </c:pt>
                <c:pt idx="786">
                  <c:v>40297.594341400465</c:v>
                </c:pt>
                <c:pt idx="787">
                  <c:v>40297.594515011573</c:v>
                </c:pt>
                <c:pt idx="788">
                  <c:v>40297.594688622674</c:v>
                </c:pt>
                <c:pt idx="789">
                  <c:v>40297.594862233775</c:v>
                </c:pt>
                <c:pt idx="790">
                  <c:v>40297.595035844912</c:v>
                </c:pt>
                <c:pt idx="791">
                  <c:v>40297.595209456042</c:v>
                </c:pt>
                <c:pt idx="792">
                  <c:v>40297.595383066975</c:v>
                </c:pt>
                <c:pt idx="793">
                  <c:v>40297.595556678236</c:v>
                </c:pt>
                <c:pt idx="794">
                  <c:v>40297.59573028922</c:v>
                </c:pt>
                <c:pt idx="795">
                  <c:v>40297.59590390035</c:v>
                </c:pt>
                <c:pt idx="796">
                  <c:v>40297.596077511575</c:v>
                </c:pt>
                <c:pt idx="797">
                  <c:v>40297.596251122683</c:v>
                </c:pt>
                <c:pt idx="798">
                  <c:v>40297.596424733587</c:v>
                </c:pt>
                <c:pt idx="799">
                  <c:v>40297.596598345066</c:v>
                </c:pt>
                <c:pt idx="800">
                  <c:v>40297.596771956021</c:v>
                </c:pt>
                <c:pt idx="801">
                  <c:v>40297.596945566991</c:v>
                </c:pt>
                <c:pt idx="802">
                  <c:v>40297.597119178237</c:v>
                </c:pt>
                <c:pt idx="803">
                  <c:v>40297.597292789324</c:v>
                </c:pt>
                <c:pt idx="804">
                  <c:v>40297.597466400424</c:v>
                </c:pt>
                <c:pt idx="805">
                  <c:v>40297.597640011365</c:v>
                </c:pt>
                <c:pt idx="806">
                  <c:v>40297.597813622684</c:v>
                </c:pt>
                <c:pt idx="807">
                  <c:v>40297.597987233617</c:v>
                </c:pt>
                <c:pt idx="808">
                  <c:v>40297.598160844907</c:v>
                </c:pt>
                <c:pt idx="809">
                  <c:v>40297.598334456146</c:v>
                </c:pt>
                <c:pt idx="810">
                  <c:v>40297.598508101852</c:v>
                </c:pt>
                <c:pt idx="811">
                  <c:v>40297.598681678224</c:v>
                </c:pt>
                <c:pt idx="812">
                  <c:v>40297.598855289361</c:v>
                </c:pt>
                <c:pt idx="813">
                  <c:v>40297.599028900455</c:v>
                </c:pt>
                <c:pt idx="814">
                  <c:v>40297.599202511388</c:v>
                </c:pt>
                <c:pt idx="815">
                  <c:v>40297.599376122685</c:v>
                </c:pt>
                <c:pt idx="816">
                  <c:v>40297.599549733663</c:v>
                </c:pt>
                <c:pt idx="817">
                  <c:v>40297.599723344909</c:v>
                </c:pt>
                <c:pt idx="818">
                  <c:v>40297.599896956017</c:v>
                </c:pt>
                <c:pt idx="819">
                  <c:v>40297.600070567125</c:v>
                </c:pt>
                <c:pt idx="820">
                  <c:v>40297.60024417824</c:v>
                </c:pt>
                <c:pt idx="821">
                  <c:v>40297.600417789334</c:v>
                </c:pt>
                <c:pt idx="822">
                  <c:v>40297.600591400493</c:v>
                </c:pt>
                <c:pt idx="823">
                  <c:v>40297.600765011404</c:v>
                </c:pt>
                <c:pt idx="824">
                  <c:v>40297.600938622687</c:v>
                </c:pt>
                <c:pt idx="825">
                  <c:v>40297.601112233671</c:v>
                </c:pt>
                <c:pt idx="826">
                  <c:v>40297.60128584491</c:v>
                </c:pt>
                <c:pt idx="827">
                  <c:v>40297.601459456018</c:v>
                </c:pt>
                <c:pt idx="828">
                  <c:v>40297.601633067126</c:v>
                </c:pt>
                <c:pt idx="829">
                  <c:v>40297.601806678234</c:v>
                </c:pt>
                <c:pt idx="830">
                  <c:v>40297.601980289182</c:v>
                </c:pt>
                <c:pt idx="831">
                  <c:v>40297.602153900465</c:v>
                </c:pt>
                <c:pt idx="832">
                  <c:v>40297.602327511449</c:v>
                </c:pt>
                <c:pt idx="833">
                  <c:v>40297.602501122688</c:v>
                </c:pt>
                <c:pt idx="834">
                  <c:v>40297.602674733775</c:v>
                </c:pt>
                <c:pt idx="835">
                  <c:v>40297.602848345043</c:v>
                </c:pt>
                <c:pt idx="836">
                  <c:v>40297.60302195602</c:v>
                </c:pt>
                <c:pt idx="837">
                  <c:v>40297.603195566975</c:v>
                </c:pt>
                <c:pt idx="838">
                  <c:v>40297.603369178236</c:v>
                </c:pt>
                <c:pt idx="839">
                  <c:v>40297.60354278922</c:v>
                </c:pt>
                <c:pt idx="840">
                  <c:v>40297.603716400467</c:v>
                </c:pt>
                <c:pt idx="841">
                  <c:v>40297.603890011575</c:v>
                </c:pt>
                <c:pt idx="842">
                  <c:v>40297.604063622675</c:v>
                </c:pt>
                <c:pt idx="843">
                  <c:v>40297.604237233798</c:v>
                </c:pt>
                <c:pt idx="844">
                  <c:v>40297.604410844913</c:v>
                </c:pt>
                <c:pt idx="845">
                  <c:v>40297.604584456043</c:v>
                </c:pt>
                <c:pt idx="846">
                  <c:v>40297.604758067129</c:v>
                </c:pt>
                <c:pt idx="847">
                  <c:v>40297.604931678237</c:v>
                </c:pt>
                <c:pt idx="848">
                  <c:v>40297.605105289324</c:v>
                </c:pt>
                <c:pt idx="849">
                  <c:v>40297.605278900461</c:v>
                </c:pt>
                <c:pt idx="850">
                  <c:v>40297.605452511365</c:v>
                </c:pt>
                <c:pt idx="851">
                  <c:v>40297.605626122684</c:v>
                </c:pt>
                <c:pt idx="852">
                  <c:v>40297.605799733617</c:v>
                </c:pt>
                <c:pt idx="853">
                  <c:v>40297.605973345002</c:v>
                </c:pt>
                <c:pt idx="854">
                  <c:v>40297.606146956015</c:v>
                </c:pt>
                <c:pt idx="855">
                  <c:v>40297.606320567007</c:v>
                </c:pt>
                <c:pt idx="856">
                  <c:v>40297.606494178239</c:v>
                </c:pt>
                <c:pt idx="857">
                  <c:v>40297.606667789354</c:v>
                </c:pt>
                <c:pt idx="858">
                  <c:v>40297.606841400462</c:v>
                </c:pt>
                <c:pt idx="859">
                  <c:v>40297.607015011577</c:v>
                </c:pt>
                <c:pt idx="860">
                  <c:v>40297.607188622584</c:v>
                </c:pt>
                <c:pt idx="861">
                  <c:v>40297.607362233663</c:v>
                </c:pt>
                <c:pt idx="862">
                  <c:v>40297.607535845003</c:v>
                </c:pt>
                <c:pt idx="863">
                  <c:v>40297.607709456017</c:v>
                </c:pt>
                <c:pt idx="864">
                  <c:v>40297.607883067125</c:v>
                </c:pt>
                <c:pt idx="865">
                  <c:v>40297.60805667824</c:v>
                </c:pt>
                <c:pt idx="866">
                  <c:v>40297.608230289348</c:v>
                </c:pt>
                <c:pt idx="867">
                  <c:v>40297.608403900464</c:v>
                </c:pt>
                <c:pt idx="868">
                  <c:v>40297.608577511572</c:v>
                </c:pt>
                <c:pt idx="869">
                  <c:v>40297.608751122687</c:v>
                </c:pt>
                <c:pt idx="870">
                  <c:v>40297.608924733671</c:v>
                </c:pt>
                <c:pt idx="871">
                  <c:v>40297.609098345012</c:v>
                </c:pt>
                <c:pt idx="872">
                  <c:v>40297.609271956018</c:v>
                </c:pt>
                <c:pt idx="873">
                  <c:v>40297.609445566974</c:v>
                </c:pt>
                <c:pt idx="874">
                  <c:v>40297.609619178242</c:v>
                </c:pt>
                <c:pt idx="875">
                  <c:v>40297.609792789182</c:v>
                </c:pt>
                <c:pt idx="876">
                  <c:v>40297.609966400465</c:v>
                </c:pt>
                <c:pt idx="877">
                  <c:v>40297.610140011449</c:v>
                </c:pt>
                <c:pt idx="878">
                  <c:v>40297.610313622688</c:v>
                </c:pt>
                <c:pt idx="879">
                  <c:v>40297.610487233775</c:v>
                </c:pt>
                <c:pt idx="880">
                  <c:v>40297.610660844912</c:v>
                </c:pt>
                <c:pt idx="881">
                  <c:v>40297.610834456224</c:v>
                </c:pt>
                <c:pt idx="882">
                  <c:v>40297.611008067128</c:v>
                </c:pt>
                <c:pt idx="883">
                  <c:v>40297.611181678185</c:v>
                </c:pt>
                <c:pt idx="884">
                  <c:v>40297.611355289351</c:v>
                </c:pt>
                <c:pt idx="885">
                  <c:v>40297.611528900467</c:v>
                </c:pt>
                <c:pt idx="886">
                  <c:v>40297.611702511356</c:v>
                </c:pt>
                <c:pt idx="887">
                  <c:v>40297.611876122683</c:v>
                </c:pt>
                <c:pt idx="888">
                  <c:v>40297.612049733776</c:v>
                </c:pt>
                <c:pt idx="889">
                  <c:v>40297.612223345066</c:v>
                </c:pt>
                <c:pt idx="890">
                  <c:v>40297.612396956043</c:v>
                </c:pt>
                <c:pt idx="891">
                  <c:v>40297.612570567129</c:v>
                </c:pt>
                <c:pt idx="892">
                  <c:v>40297.612744178237</c:v>
                </c:pt>
                <c:pt idx="893">
                  <c:v>40297.612917789353</c:v>
                </c:pt>
                <c:pt idx="894">
                  <c:v>40297.613091400461</c:v>
                </c:pt>
                <c:pt idx="895">
                  <c:v>40297.613265011576</c:v>
                </c:pt>
                <c:pt idx="896">
                  <c:v>40297.613438622684</c:v>
                </c:pt>
                <c:pt idx="897">
                  <c:v>40297.613612233785</c:v>
                </c:pt>
                <c:pt idx="898">
                  <c:v>40297.613785844907</c:v>
                </c:pt>
                <c:pt idx="899">
                  <c:v>40297.613959456146</c:v>
                </c:pt>
                <c:pt idx="900">
                  <c:v>40297.614133067131</c:v>
                </c:pt>
                <c:pt idx="901">
                  <c:v>40297.614306689815</c:v>
                </c:pt>
                <c:pt idx="902">
                  <c:v>40297.614480289354</c:v>
                </c:pt>
                <c:pt idx="903">
                  <c:v>40297.614653900462</c:v>
                </c:pt>
                <c:pt idx="904">
                  <c:v>40297.614827511577</c:v>
                </c:pt>
                <c:pt idx="905">
                  <c:v>40297.615001122685</c:v>
                </c:pt>
                <c:pt idx="906">
                  <c:v>40297.615174733663</c:v>
                </c:pt>
                <c:pt idx="907">
                  <c:v>40297.615348345003</c:v>
                </c:pt>
                <c:pt idx="908">
                  <c:v>40297.615521956017</c:v>
                </c:pt>
                <c:pt idx="909">
                  <c:v>40297.615695567125</c:v>
                </c:pt>
                <c:pt idx="910">
                  <c:v>40297.61586917824</c:v>
                </c:pt>
                <c:pt idx="911">
                  <c:v>40297.616042789334</c:v>
                </c:pt>
                <c:pt idx="912">
                  <c:v>40297.616216400653</c:v>
                </c:pt>
                <c:pt idx="913">
                  <c:v>40297.616390011572</c:v>
                </c:pt>
                <c:pt idx="914">
                  <c:v>40297.616563622687</c:v>
                </c:pt>
                <c:pt idx="915">
                  <c:v>40297.616737233795</c:v>
                </c:pt>
                <c:pt idx="916">
                  <c:v>40297.616910845012</c:v>
                </c:pt>
                <c:pt idx="917">
                  <c:v>40297.617084456018</c:v>
                </c:pt>
                <c:pt idx="918">
                  <c:v>40297.617258067141</c:v>
                </c:pt>
                <c:pt idx="919">
                  <c:v>40297.617431678234</c:v>
                </c:pt>
                <c:pt idx="920">
                  <c:v>40297.61760528935</c:v>
                </c:pt>
                <c:pt idx="921">
                  <c:v>40297.617778900465</c:v>
                </c:pt>
                <c:pt idx="922">
                  <c:v>40297.617952511449</c:v>
                </c:pt>
                <c:pt idx="923">
                  <c:v>40297.618126122688</c:v>
                </c:pt>
                <c:pt idx="924">
                  <c:v>40297.618299733796</c:v>
                </c:pt>
                <c:pt idx="925">
                  <c:v>40297.618473345043</c:v>
                </c:pt>
                <c:pt idx="926">
                  <c:v>40297.618646956042</c:v>
                </c:pt>
                <c:pt idx="927">
                  <c:v>40297.618820567128</c:v>
                </c:pt>
                <c:pt idx="928">
                  <c:v>40297.618994178243</c:v>
                </c:pt>
                <c:pt idx="929">
                  <c:v>40297.61916778922</c:v>
                </c:pt>
                <c:pt idx="930">
                  <c:v>40297.619341400467</c:v>
                </c:pt>
                <c:pt idx="931">
                  <c:v>40297.619515011582</c:v>
                </c:pt>
                <c:pt idx="932">
                  <c:v>40297.619688622675</c:v>
                </c:pt>
                <c:pt idx="933">
                  <c:v>40297.619862233776</c:v>
                </c:pt>
                <c:pt idx="934">
                  <c:v>40297.620035844913</c:v>
                </c:pt>
                <c:pt idx="935">
                  <c:v>40297.620209456043</c:v>
                </c:pt>
                <c:pt idx="936">
                  <c:v>40297.620383066991</c:v>
                </c:pt>
                <c:pt idx="937">
                  <c:v>40297.620556678237</c:v>
                </c:pt>
                <c:pt idx="938">
                  <c:v>40297.620730289324</c:v>
                </c:pt>
                <c:pt idx="939">
                  <c:v>40297.620903900424</c:v>
                </c:pt>
                <c:pt idx="940">
                  <c:v>40297.621077511365</c:v>
                </c:pt>
                <c:pt idx="941">
                  <c:v>40297.621251122684</c:v>
                </c:pt>
                <c:pt idx="942">
                  <c:v>40297.621424733508</c:v>
                </c:pt>
                <c:pt idx="943">
                  <c:v>40297.621598345002</c:v>
                </c:pt>
                <c:pt idx="944">
                  <c:v>40297.621771955884</c:v>
                </c:pt>
                <c:pt idx="945">
                  <c:v>40297.62194556692</c:v>
                </c:pt>
                <c:pt idx="946">
                  <c:v>40297.622119178239</c:v>
                </c:pt>
                <c:pt idx="947">
                  <c:v>40297.622292789354</c:v>
                </c:pt>
                <c:pt idx="948">
                  <c:v>40297.622466400455</c:v>
                </c:pt>
                <c:pt idx="949">
                  <c:v>40297.622640011388</c:v>
                </c:pt>
                <c:pt idx="950">
                  <c:v>40297.622813622685</c:v>
                </c:pt>
                <c:pt idx="951">
                  <c:v>40297.622987233663</c:v>
                </c:pt>
                <c:pt idx="952">
                  <c:v>40297.623160844778</c:v>
                </c:pt>
                <c:pt idx="953">
                  <c:v>40297.623334456017</c:v>
                </c:pt>
                <c:pt idx="954">
                  <c:v>40297.623508067125</c:v>
                </c:pt>
                <c:pt idx="955">
                  <c:v>40297.623681678175</c:v>
                </c:pt>
                <c:pt idx="956">
                  <c:v>40297.623855289334</c:v>
                </c:pt>
                <c:pt idx="957">
                  <c:v>40297.624028900464</c:v>
                </c:pt>
                <c:pt idx="958">
                  <c:v>40297.624202511404</c:v>
                </c:pt>
                <c:pt idx="959">
                  <c:v>40297.624376122687</c:v>
                </c:pt>
                <c:pt idx="960">
                  <c:v>40297.624549733671</c:v>
                </c:pt>
                <c:pt idx="961">
                  <c:v>40297.62472334491</c:v>
                </c:pt>
                <c:pt idx="962">
                  <c:v>40297.624896956018</c:v>
                </c:pt>
                <c:pt idx="963">
                  <c:v>40297.625070566974</c:v>
                </c:pt>
                <c:pt idx="964">
                  <c:v>40297.625244178234</c:v>
                </c:pt>
                <c:pt idx="965">
                  <c:v>40297.625417789182</c:v>
                </c:pt>
                <c:pt idx="966">
                  <c:v>40297.625591400465</c:v>
                </c:pt>
                <c:pt idx="967">
                  <c:v>40297.625765011311</c:v>
                </c:pt>
                <c:pt idx="968">
                  <c:v>40297.625938622674</c:v>
                </c:pt>
                <c:pt idx="969">
                  <c:v>40297.626112233775</c:v>
                </c:pt>
                <c:pt idx="970">
                  <c:v>40297.626285844912</c:v>
                </c:pt>
                <c:pt idx="971">
                  <c:v>40297.626459456042</c:v>
                </c:pt>
                <c:pt idx="972">
                  <c:v>40297.626633067128</c:v>
                </c:pt>
                <c:pt idx="973">
                  <c:v>40297.626806678236</c:v>
                </c:pt>
                <c:pt idx="974">
                  <c:v>40297.62698028922</c:v>
                </c:pt>
                <c:pt idx="975">
                  <c:v>40297.62715390035</c:v>
                </c:pt>
                <c:pt idx="976">
                  <c:v>40297.627327511356</c:v>
                </c:pt>
                <c:pt idx="977">
                  <c:v>40297.627501122675</c:v>
                </c:pt>
                <c:pt idx="978">
                  <c:v>40297.627674733587</c:v>
                </c:pt>
                <c:pt idx="979">
                  <c:v>40297.627848344913</c:v>
                </c:pt>
                <c:pt idx="980">
                  <c:v>40297.628021956021</c:v>
                </c:pt>
                <c:pt idx="981">
                  <c:v>40297.628195566991</c:v>
                </c:pt>
                <c:pt idx="982">
                  <c:v>40297.628369178237</c:v>
                </c:pt>
                <c:pt idx="983">
                  <c:v>40297.628542789324</c:v>
                </c:pt>
                <c:pt idx="984">
                  <c:v>40297.628716400461</c:v>
                </c:pt>
                <c:pt idx="985">
                  <c:v>40297.628890011576</c:v>
                </c:pt>
                <c:pt idx="986">
                  <c:v>40297.629063622575</c:v>
                </c:pt>
                <c:pt idx="987">
                  <c:v>40297.629237233785</c:v>
                </c:pt>
                <c:pt idx="988">
                  <c:v>40297.629410844907</c:v>
                </c:pt>
                <c:pt idx="989">
                  <c:v>40297.629584456015</c:v>
                </c:pt>
                <c:pt idx="990">
                  <c:v>40297.629758067007</c:v>
                </c:pt>
                <c:pt idx="991">
                  <c:v>40297.629931678224</c:v>
                </c:pt>
                <c:pt idx="992">
                  <c:v>40297.630105289354</c:v>
                </c:pt>
                <c:pt idx="993">
                  <c:v>40297.630278900462</c:v>
                </c:pt>
                <c:pt idx="994">
                  <c:v>40297.630452511388</c:v>
                </c:pt>
                <c:pt idx="995">
                  <c:v>40297.630626122685</c:v>
                </c:pt>
                <c:pt idx="996">
                  <c:v>40297.630799733663</c:v>
                </c:pt>
                <c:pt idx="997">
                  <c:v>40297.630973345003</c:v>
                </c:pt>
                <c:pt idx="998">
                  <c:v>40297.6311469559</c:v>
                </c:pt>
                <c:pt idx="999">
                  <c:v>40297.63132056695</c:v>
                </c:pt>
                <c:pt idx="1000">
                  <c:v>40297.631494178226</c:v>
                </c:pt>
              </c:numCache>
            </c:numRef>
          </c:cat>
          <c:val>
            <c:numRef>
              <c:f>AsMcu_20100428!$K$4500:$K$5500</c:f>
              <c:numCache>
                <c:formatCode>General</c:formatCode>
                <c:ptCount val="1001"/>
                <c:pt idx="0">
                  <c:v>247.92576220832959</c:v>
                </c:pt>
                <c:pt idx="1">
                  <c:v>238.54012199346039</c:v>
                </c:pt>
                <c:pt idx="2">
                  <c:v>235.28014857476441</c:v>
                </c:pt>
                <c:pt idx="3">
                  <c:v>253.67350110005188</c:v>
                </c:pt>
                <c:pt idx="4">
                  <c:v>259.18446929000731</c:v>
                </c:pt>
                <c:pt idx="5">
                  <c:v>258.54605544318804</c:v>
                </c:pt>
                <c:pt idx="6">
                  <c:v>244.10669947052878</c:v>
                </c:pt>
                <c:pt idx="7">
                  <c:v>224.99225643082121</c:v>
                </c:pt>
                <c:pt idx="8">
                  <c:v>250.7983973012588</c:v>
                </c:pt>
                <c:pt idx="9">
                  <c:v>266.94147065412761</c:v>
                </c:pt>
                <c:pt idx="10">
                  <c:v>264.5471877088637</c:v>
                </c:pt>
                <c:pt idx="11">
                  <c:v>274.18643980046039</c:v>
                </c:pt>
                <c:pt idx="12">
                  <c:v>287.23916573692759</c:v>
                </c:pt>
                <c:pt idx="13">
                  <c:v>263.14870056968562</c:v>
                </c:pt>
                <c:pt idx="14">
                  <c:v>259.11119667857236</c:v>
                </c:pt>
                <c:pt idx="15">
                  <c:v>268.78312399304559</c:v>
                </c:pt>
                <c:pt idx="16">
                  <c:v>265.16464785937586</c:v>
                </c:pt>
                <c:pt idx="17">
                  <c:v>266.11752776824829</c:v>
                </c:pt>
                <c:pt idx="18">
                  <c:v>256.91560071429194</c:v>
                </c:pt>
                <c:pt idx="19">
                  <c:v>316.78460157638358</c:v>
                </c:pt>
                <c:pt idx="20">
                  <c:v>282.88466310916891</c:v>
                </c:pt>
                <c:pt idx="21">
                  <c:v>279.77558453906772</c:v>
                </c:pt>
                <c:pt idx="22">
                  <c:v>262.71799870684885</c:v>
                </c:pt>
                <c:pt idx="23">
                  <c:v>269.35247525308608</c:v>
                </c:pt>
                <c:pt idx="24">
                  <c:v>275.69710569042962</c:v>
                </c:pt>
                <c:pt idx="25">
                  <c:v>262.50020366998041</c:v>
                </c:pt>
                <c:pt idx="26">
                  <c:v>253.80411543565239</c:v>
                </c:pt>
                <c:pt idx="27">
                  <c:v>250.26847221338559</c:v>
                </c:pt>
                <c:pt idx="28">
                  <c:v>275.54707559044232</c:v>
                </c:pt>
                <c:pt idx="29">
                  <c:v>263.65574161493214</c:v>
                </c:pt>
                <c:pt idx="30">
                  <c:v>289.62113437315043</c:v>
                </c:pt>
                <c:pt idx="31">
                  <c:v>279.58715882834156</c:v>
                </c:pt>
                <c:pt idx="32">
                  <c:v>278.07571019498334</c:v>
                </c:pt>
                <c:pt idx="33">
                  <c:v>285.741091298708</c:v>
                </c:pt>
                <c:pt idx="34">
                  <c:v>274.99329479328287</c:v>
                </c:pt>
                <c:pt idx="35">
                  <c:v>268.33995302122469</c:v>
                </c:pt>
                <c:pt idx="36">
                  <c:v>284.82130286976331</c:v>
                </c:pt>
                <c:pt idx="37">
                  <c:v>286.58186756811563</c:v>
                </c:pt>
                <c:pt idx="38">
                  <c:v>299.16513910379405</c:v>
                </c:pt>
                <c:pt idx="39">
                  <c:v>294.47922815671535</c:v>
                </c:pt>
                <c:pt idx="40">
                  <c:v>294.86361478288569</c:v>
                </c:pt>
                <c:pt idx="41">
                  <c:v>304.14507985524318</c:v>
                </c:pt>
                <c:pt idx="42">
                  <c:v>284.24504492201243</c:v>
                </c:pt>
                <c:pt idx="43">
                  <c:v>274.12359713445431</c:v>
                </c:pt>
                <c:pt idx="44">
                  <c:v>266.00311847288003</c:v>
                </c:pt>
                <c:pt idx="45">
                  <c:v>212.32553534378005</c:v>
                </c:pt>
                <c:pt idx="46">
                  <c:v>99.520995980107458</c:v>
                </c:pt>
                <c:pt idx="47">
                  <c:v>53.412521509752203</c:v>
                </c:pt>
                <c:pt idx="48">
                  <c:v>46.131560185303194</c:v>
                </c:pt>
                <c:pt idx="49">
                  <c:v>61.445489776101994</c:v>
                </c:pt>
                <c:pt idx="50">
                  <c:v>0</c:v>
                </c:pt>
                <c:pt idx="51">
                  <c:v>0</c:v>
                </c:pt>
                <c:pt idx="52">
                  <c:v>0.22908467897909671</c:v>
                </c:pt>
                <c:pt idx="53">
                  <c:v>5.3333913177453354E-2</c:v>
                </c:pt>
                <c:pt idx="54">
                  <c:v>1.5467772162396283E-2</c:v>
                </c:pt>
                <c:pt idx="55">
                  <c:v>0</c:v>
                </c:pt>
                <c:pt idx="56">
                  <c:v>0.34829539982453167</c:v>
                </c:pt>
                <c:pt idx="57">
                  <c:v>2.7466917199862086E-2</c:v>
                </c:pt>
                <c:pt idx="58">
                  <c:v>155.68821795798746</c:v>
                </c:pt>
                <c:pt idx="59">
                  <c:v>219.34833149923566</c:v>
                </c:pt>
                <c:pt idx="60">
                  <c:v>5.9876768725862455</c:v>
                </c:pt>
                <c:pt idx="61">
                  <c:v>0</c:v>
                </c:pt>
                <c:pt idx="62">
                  <c:v>88.483687719274002</c:v>
                </c:pt>
                <c:pt idx="63">
                  <c:v>90.276131213712759</c:v>
                </c:pt>
                <c:pt idx="64">
                  <c:v>249.54470280048278</c:v>
                </c:pt>
                <c:pt idx="65">
                  <c:v>239.8218205244784</c:v>
                </c:pt>
                <c:pt idx="66">
                  <c:v>228.72578408971236</c:v>
                </c:pt>
                <c:pt idx="67">
                  <c:v>238.24419438538118</c:v>
                </c:pt>
                <c:pt idx="68">
                  <c:v>288.8587471554373</c:v>
                </c:pt>
                <c:pt idx="69">
                  <c:v>308.76593943969181</c:v>
                </c:pt>
                <c:pt idx="70">
                  <c:v>317.63854617022827</c:v>
                </c:pt>
                <c:pt idx="71">
                  <c:v>465.08299728449197</c:v>
                </c:pt>
                <c:pt idx="72">
                  <c:v>299.75898147706801</c:v>
                </c:pt>
                <c:pt idx="73">
                  <c:v>360.88523216111929</c:v>
                </c:pt>
                <c:pt idx="74">
                  <c:v>1525.6640847811559</c:v>
                </c:pt>
                <c:pt idx="75">
                  <c:v>1650.7477954298131</c:v>
                </c:pt>
                <c:pt idx="76">
                  <c:v>1000.7833429780168</c:v>
                </c:pt>
                <c:pt idx="77">
                  <c:v>313.02522613994427</c:v>
                </c:pt>
                <c:pt idx="78">
                  <c:v>332.90176647308169</c:v>
                </c:pt>
                <c:pt idx="79">
                  <c:v>406.89792296968369</c:v>
                </c:pt>
                <c:pt idx="80">
                  <c:v>341.72214760801711</c:v>
                </c:pt>
                <c:pt idx="81">
                  <c:v>331.71373609285524</c:v>
                </c:pt>
                <c:pt idx="82">
                  <c:v>434.92659848271433</c:v>
                </c:pt>
                <c:pt idx="83">
                  <c:v>323.19357522914225</c:v>
                </c:pt>
                <c:pt idx="84">
                  <c:v>406.246491723904</c:v>
                </c:pt>
                <c:pt idx="85">
                  <c:v>342.6952012067473</c:v>
                </c:pt>
                <c:pt idx="86">
                  <c:v>325.4719996470788</c:v>
                </c:pt>
                <c:pt idx="87">
                  <c:v>336.76310777151537</c:v>
                </c:pt>
                <c:pt idx="88">
                  <c:v>306.95853140246169</c:v>
                </c:pt>
                <c:pt idx="89">
                  <c:v>443.05460363764126</c:v>
                </c:pt>
                <c:pt idx="90">
                  <c:v>343.55714780472908</c:v>
                </c:pt>
                <c:pt idx="91">
                  <c:v>338.33145463310717</c:v>
                </c:pt>
                <c:pt idx="92">
                  <c:v>328.9382603807428</c:v>
                </c:pt>
                <c:pt idx="93">
                  <c:v>337.09910491177362</c:v>
                </c:pt>
                <c:pt idx="94">
                  <c:v>291.04636340419393</c:v>
                </c:pt>
                <c:pt idx="95">
                  <c:v>409.13732819394903</c:v>
                </c:pt>
                <c:pt idx="96">
                  <c:v>328.69124590422319</c:v>
                </c:pt>
                <c:pt idx="97">
                  <c:v>347.81628291872204</c:v>
                </c:pt>
                <c:pt idx="98">
                  <c:v>302.08449072006437</c:v>
                </c:pt>
                <c:pt idx="99">
                  <c:v>327.1044090084257</c:v>
                </c:pt>
                <c:pt idx="100">
                  <c:v>314.72004828459905</c:v>
                </c:pt>
                <c:pt idx="101">
                  <c:v>568.39460716616395</c:v>
                </c:pt>
                <c:pt idx="102">
                  <c:v>332.54664411675418</c:v>
                </c:pt>
                <c:pt idx="103">
                  <c:v>341.24573503651919</c:v>
                </c:pt>
                <c:pt idx="104">
                  <c:v>316.83857645372223</c:v>
                </c:pt>
                <c:pt idx="105">
                  <c:v>360.78159626465663</c:v>
                </c:pt>
                <c:pt idx="106">
                  <c:v>330.79681270562321</c:v>
                </c:pt>
                <c:pt idx="107">
                  <c:v>317.04762459855732</c:v>
                </c:pt>
                <c:pt idx="108">
                  <c:v>338.23289827816194</c:v>
                </c:pt>
                <c:pt idx="109">
                  <c:v>335.61261390140464</c:v>
                </c:pt>
                <c:pt idx="110">
                  <c:v>336.04964322498932</c:v>
                </c:pt>
                <c:pt idx="111">
                  <c:v>337.91685917684515</c:v>
                </c:pt>
                <c:pt idx="112">
                  <c:v>340.69110924927151</c:v>
                </c:pt>
                <c:pt idx="113">
                  <c:v>286.18400582084888</c:v>
                </c:pt>
                <c:pt idx="114">
                  <c:v>294.56884952347957</c:v>
                </c:pt>
                <c:pt idx="115">
                  <c:v>309.37667290691161</c:v>
                </c:pt>
                <c:pt idx="116">
                  <c:v>328.67684483300445</c:v>
                </c:pt>
                <c:pt idx="117">
                  <c:v>341.30230547277199</c:v>
                </c:pt>
                <c:pt idx="118">
                  <c:v>336.28084095786375</c:v>
                </c:pt>
                <c:pt idx="119">
                  <c:v>326.43131655319468</c:v>
                </c:pt>
                <c:pt idx="120">
                  <c:v>347.41932443601695</c:v>
                </c:pt>
                <c:pt idx="121">
                  <c:v>336.45038912430908</c:v>
                </c:pt>
                <c:pt idx="122">
                  <c:v>342.71004142767163</c:v>
                </c:pt>
                <c:pt idx="123">
                  <c:v>351.27726553071778</c:v>
                </c:pt>
                <c:pt idx="124">
                  <c:v>326.29863559918363</c:v>
                </c:pt>
                <c:pt idx="125">
                  <c:v>337.34016458419671</c:v>
                </c:pt>
                <c:pt idx="126">
                  <c:v>343.78040708062679</c:v>
                </c:pt>
                <c:pt idx="127">
                  <c:v>343.03569240279393</c:v>
                </c:pt>
                <c:pt idx="128">
                  <c:v>326.42728958714429</c:v>
                </c:pt>
                <c:pt idx="129">
                  <c:v>346.77657302609498</c:v>
                </c:pt>
                <c:pt idx="130">
                  <c:v>336.88683673878199</c:v>
                </c:pt>
                <c:pt idx="131">
                  <c:v>331.21903656043321</c:v>
                </c:pt>
                <c:pt idx="132">
                  <c:v>329.68766218561103</c:v>
                </c:pt>
                <c:pt idx="133">
                  <c:v>342.84040813806251</c:v>
                </c:pt>
                <c:pt idx="134">
                  <c:v>346.8812741941328</c:v>
                </c:pt>
                <c:pt idx="135">
                  <c:v>324.99106454776694</c:v>
                </c:pt>
                <c:pt idx="136">
                  <c:v>339.23986071326237</c:v>
                </c:pt>
                <c:pt idx="137">
                  <c:v>325.75186199717899</c:v>
                </c:pt>
                <c:pt idx="138">
                  <c:v>332.32653484605498</c:v>
                </c:pt>
                <c:pt idx="139">
                  <c:v>328.50531737466969</c:v>
                </c:pt>
                <c:pt idx="140">
                  <c:v>348.82058295837169</c:v>
                </c:pt>
                <c:pt idx="141">
                  <c:v>335.13039945519972</c:v>
                </c:pt>
                <c:pt idx="142">
                  <c:v>333.79946718573166</c:v>
                </c:pt>
                <c:pt idx="143">
                  <c:v>1219.7164241203479</c:v>
                </c:pt>
                <c:pt idx="144">
                  <c:v>553.05528384021147</c:v>
                </c:pt>
                <c:pt idx="145">
                  <c:v>635.02122761274165</c:v>
                </c:pt>
                <c:pt idx="146">
                  <c:v>2543.9794395768122</c:v>
                </c:pt>
                <c:pt idx="147">
                  <c:v>2602.969948308064</c:v>
                </c:pt>
                <c:pt idx="148">
                  <c:v>2669.3411398156122</c:v>
                </c:pt>
                <c:pt idx="149">
                  <c:v>2680.7872231154643</c:v>
                </c:pt>
                <c:pt idx="150">
                  <c:v>2578.6649254367912</c:v>
                </c:pt>
                <c:pt idx="151">
                  <c:v>2741.6004547091297</c:v>
                </c:pt>
                <c:pt idx="152">
                  <c:v>2728.9091488983122</c:v>
                </c:pt>
                <c:pt idx="153">
                  <c:v>2692.2393100398122</c:v>
                </c:pt>
                <c:pt idx="154">
                  <c:v>2526.377375166604</c:v>
                </c:pt>
                <c:pt idx="155">
                  <c:v>2592.6629823400917</c:v>
                </c:pt>
                <c:pt idx="156">
                  <c:v>2677.182047346088</c:v>
                </c:pt>
                <c:pt idx="157">
                  <c:v>1011.364880115696</c:v>
                </c:pt>
                <c:pt idx="158">
                  <c:v>361.79558535518498</c:v>
                </c:pt>
                <c:pt idx="159">
                  <c:v>364.64991675698423</c:v>
                </c:pt>
                <c:pt idx="160">
                  <c:v>368.08192740947669</c:v>
                </c:pt>
                <c:pt idx="161">
                  <c:v>360.74517439947118</c:v>
                </c:pt>
                <c:pt idx="162">
                  <c:v>212.21216925072278</c:v>
                </c:pt>
                <c:pt idx="163">
                  <c:v>481.7472893496128</c:v>
                </c:pt>
                <c:pt idx="164">
                  <c:v>0</c:v>
                </c:pt>
                <c:pt idx="165">
                  <c:v>0</c:v>
                </c:pt>
                <c:pt idx="166">
                  <c:v>0</c:v>
                </c:pt>
                <c:pt idx="167">
                  <c:v>0</c:v>
                </c:pt>
                <c:pt idx="168">
                  <c:v>0</c:v>
                </c:pt>
                <c:pt idx="169">
                  <c:v>0</c:v>
                </c:pt>
                <c:pt idx="170">
                  <c:v>0</c:v>
                </c:pt>
                <c:pt idx="171">
                  <c:v>0</c:v>
                </c:pt>
                <c:pt idx="172">
                  <c:v>81.919556273029983</c:v>
                </c:pt>
                <c:pt idx="173">
                  <c:v>23.536975125079966</c:v>
                </c:pt>
                <c:pt idx="174">
                  <c:v>1.2731660431495524</c:v>
                </c:pt>
                <c:pt idx="175">
                  <c:v>57.133487773777063</c:v>
                </c:pt>
                <c:pt idx="176">
                  <c:v>89.072359104298869</c:v>
                </c:pt>
                <c:pt idx="177">
                  <c:v>6.8229740603565272</c:v>
                </c:pt>
                <c:pt idx="178">
                  <c:v>0.22748582641608581</c:v>
                </c:pt>
                <c:pt idx="179">
                  <c:v>4.8842879756031596</c:v>
                </c:pt>
                <c:pt idx="180">
                  <c:v>1.5062572997593762</c:v>
                </c:pt>
                <c:pt idx="181">
                  <c:v>2.0266822178624067E-2</c:v>
                </c:pt>
                <c:pt idx="182">
                  <c:v>0.54164105949261265</c:v>
                </c:pt>
                <c:pt idx="183">
                  <c:v>88.233084048376327</c:v>
                </c:pt>
                <c:pt idx="184">
                  <c:v>0.47541106299584468</c:v>
                </c:pt>
                <c:pt idx="185">
                  <c:v>1.8739782765039439</c:v>
                </c:pt>
                <c:pt idx="186">
                  <c:v>6.4301848365200884</c:v>
                </c:pt>
                <c:pt idx="187">
                  <c:v>30.879207514589599</c:v>
                </c:pt>
                <c:pt idx="188">
                  <c:v>4.9449185242207605</c:v>
                </c:pt>
                <c:pt idx="189">
                  <c:v>0</c:v>
                </c:pt>
                <c:pt idx="190">
                  <c:v>0</c:v>
                </c:pt>
                <c:pt idx="191">
                  <c:v>0.4069370451164</c:v>
                </c:pt>
                <c:pt idx="192">
                  <c:v>0.6821860633629756</c:v>
                </c:pt>
                <c:pt idx="193">
                  <c:v>0</c:v>
                </c:pt>
                <c:pt idx="194">
                  <c:v>0.1893473034392662</c:v>
                </c:pt>
                <c:pt idx="195">
                  <c:v>0.48347155152059201</c:v>
                </c:pt>
                <c:pt idx="196">
                  <c:v>0</c:v>
                </c:pt>
                <c:pt idx="197">
                  <c:v>0</c:v>
                </c:pt>
                <c:pt idx="198">
                  <c:v>218.16639780523477</c:v>
                </c:pt>
                <c:pt idx="199">
                  <c:v>2.4889084040402671E-3</c:v>
                </c:pt>
                <c:pt idx="200">
                  <c:v>14.530873212012068</c:v>
                </c:pt>
                <c:pt idx="201">
                  <c:v>5.3511732753308533E-2</c:v>
                </c:pt>
                <c:pt idx="202">
                  <c:v>22.925941284375718</c:v>
                </c:pt>
                <c:pt idx="203">
                  <c:v>0.33422539994577227</c:v>
                </c:pt>
                <c:pt idx="204">
                  <c:v>0</c:v>
                </c:pt>
                <c:pt idx="205">
                  <c:v>0</c:v>
                </c:pt>
                <c:pt idx="206">
                  <c:v>0.36696083839136101</c:v>
                </c:pt>
                <c:pt idx="207">
                  <c:v>18.880923680368934</c:v>
                </c:pt>
                <c:pt idx="208">
                  <c:v>166.38861781720721</c:v>
                </c:pt>
                <c:pt idx="209">
                  <c:v>7.8400899461692528E-2</c:v>
                </c:pt>
                <c:pt idx="210">
                  <c:v>0</c:v>
                </c:pt>
                <c:pt idx="211">
                  <c:v>0.24302439591498906</c:v>
                </c:pt>
                <c:pt idx="212">
                  <c:v>155.92306282632168</c:v>
                </c:pt>
                <c:pt idx="213">
                  <c:v>0</c:v>
                </c:pt>
                <c:pt idx="214">
                  <c:v>128.46593490128907</c:v>
                </c:pt>
                <c:pt idx="215">
                  <c:v>189.41770744550666</c:v>
                </c:pt>
                <c:pt idx="216">
                  <c:v>0</c:v>
                </c:pt>
                <c:pt idx="217">
                  <c:v>123.17439059202175</c:v>
                </c:pt>
                <c:pt idx="218">
                  <c:v>86.039117479905627</c:v>
                </c:pt>
                <c:pt idx="219">
                  <c:v>168.70859921934635</c:v>
                </c:pt>
                <c:pt idx="220">
                  <c:v>163.5992792772806</c:v>
                </c:pt>
                <c:pt idx="221">
                  <c:v>321.68301812565403</c:v>
                </c:pt>
                <c:pt idx="222">
                  <c:v>5.5014932658985414</c:v>
                </c:pt>
                <c:pt idx="223">
                  <c:v>37.783215336093313</c:v>
                </c:pt>
                <c:pt idx="224">
                  <c:v>183.85908513285671</c:v>
                </c:pt>
                <c:pt idx="225">
                  <c:v>199.4358454925916</c:v>
                </c:pt>
                <c:pt idx="226">
                  <c:v>0.95899920369885805</c:v>
                </c:pt>
                <c:pt idx="227">
                  <c:v>129.1919439181444</c:v>
                </c:pt>
                <c:pt idx="228">
                  <c:v>81.684203427415596</c:v>
                </c:pt>
                <c:pt idx="229">
                  <c:v>160.55425154020361</c:v>
                </c:pt>
                <c:pt idx="230">
                  <c:v>127.86498334061392</c:v>
                </c:pt>
                <c:pt idx="231">
                  <c:v>177.89873378636159</c:v>
                </c:pt>
                <c:pt idx="232">
                  <c:v>229.83085175647361</c:v>
                </c:pt>
                <c:pt idx="233">
                  <c:v>240.321618079095</c:v>
                </c:pt>
                <c:pt idx="234">
                  <c:v>126.62732731940436</c:v>
                </c:pt>
                <c:pt idx="235">
                  <c:v>368.24110463776378</c:v>
                </c:pt>
                <c:pt idx="236">
                  <c:v>197.40236256544321</c:v>
                </c:pt>
                <c:pt idx="237">
                  <c:v>97.959272988273227</c:v>
                </c:pt>
                <c:pt idx="238">
                  <c:v>335.7528053937686</c:v>
                </c:pt>
                <c:pt idx="239">
                  <c:v>69.912984817670079</c:v>
                </c:pt>
                <c:pt idx="240">
                  <c:v>288.18457108289761</c:v>
                </c:pt>
                <c:pt idx="241">
                  <c:v>181.90078736990401</c:v>
                </c:pt>
                <c:pt idx="242">
                  <c:v>284.37988498111531</c:v>
                </c:pt>
                <c:pt idx="243">
                  <c:v>96.967776142226555</c:v>
                </c:pt>
                <c:pt idx="244">
                  <c:v>210.21930998591839</c:v>
                </c:pt>
                <c:pt idx="245">
                  <c:v>203.74029705445119</c:v>
                </c:pt>
                <c:pt idx="246">
                  <c:v>168.86989191071839</c:v>
                </c:pt>
                <c:pt idx="247">
                  <c:v>267.18140523317265</c:v>
                </c:pt>
                <c:pt idx="248">
                  <c:v>52.387888710941404</c:v>
                </c:pt>
                <c:pt idx="249">
                  <c:v>0.230721827317104</c:v>
                </c:pt>
                <c:pt idx="250">
                  <c:v>4.8626767819465764</c:v>
                </c:pt>
                <c:pt idx="251">
                  <c:v>0.23744168153958767</c:v>
                </c:pt>
                <c:pt idx="252">
                  <c:v>108.83280172510624</c:v>
                </c:pt>
                <c:pt idx="253">
                  <c:v>19.534455504475837</c:v>
                </c:pt>
                <c:pt idx="254">
                  <c:v>3.0610162937061918</c:v>
                </c:pt>
                <c:pt idx="255">
                  <c:v>76.734890804470879</c:v>
                </c:pt>
                <c:pt idx="256">
                  <c:v>47.087989897060289</c:v>
                </c:pt>
                <c:pt idx="257">
                  <c:v>138.229487672635</c:v>
                </c:pt>
                <c:pt idx="258">
                  <c:v>156.44514741611837</c:v>
                </c:pt>
                <c:pt idx="259">
                  <c:v>352.51543526695843</c:v>
                </c:pt>
                <c:pt idx="260">
                  <c:v>113.07301846312392</c:v>
                </c:pt>
                <c:pt idx="261">
                  <c:v>14.775693108713071</c:v>
                </c:pt>
                <c:pt idx="262">
                  <c:v>24.483366184133352</c:v>
                </c:pt>
                <c:pt idx="263">
                  <c:v>53.079264452900944</c:v>
                </c:pt>
                <c:pt idx="264">
                  <c:v>218.61791680289281</c:v>
                </c:pt>
                <c:pt idx="265">
                  <c:v>128.66302772245172</c:v>
                </c:pt>
                <c:pt idx="266">
                  <c:v>153.45422480572734</c:v>
                </c:pt>
                <c:pt idx="267">
                  <c:v>90.030069846087045</c:v>
                </c:pt>
                <c:pt idx="268">
                  <c:v>156.74676297564992</c:v>
                </c:pt>
                <c:pt idx="269">
                  <c:v>218.66712736742491</c:v>
                </c:pt>
                <c:pt idx="270">
                  <c:v>156.23976916817733</c:v>
                </c:pt>
                <c:pt idx="271">
                  <c:v>14.734434316160852</c:v>
                </c:pt>
                <c:pt idx="272">
                  <c:v>138.77740981864847</c:v>
                </c:pt>
                <c:pt idx="273">
                  <c:v>0.62998100376968391</c:v>
                </c:pt>
                <c:pt idx="274">
                  <c:v>76.358194426528385</c:v>
                </c:pt>
                <c:pt idx="275">
                  <c:v>32.108848222279363</c:v>
                </c:pt>
                <c:pt idx="276">
                  <c:v>181.26224769438718</c:v>
                </c:pt>
                <c:pt idx="277">
                  <c:v>175.88142307383723</c:v>
                </c:pt>
                <c:pt idx="278">
                  <c:v>204.22061943173762</c:v>
                </c:pt>
                <c:pt idx="279">
                  <c:v>12.838415098583551</c:v>
                </c:pt>
                <c:pt idx="280">
                  <c:v>47.236107938549146</c:v>
                </c:pt>
                <c:pt idx="281">
                  <c:v>182.23282012936735</c:v>
                </c:pt>
                <c:pt idx="282">
                  <c:v>40.578325575100159</c:v>
                </c:pt>
                <c:pt idx="283">
                  <c:v>629.71663287590547</c:v>
                </c:pt>
                <c:pt idx="284">
                  <c:v>87.468197798257123</c:v>
                </c:pt>
                <c:pt idx="285">
                  <c:v>3.6586754824763519</c:v>
                </c:pt>
                <c:pt idx="286">
                  <c:v>296.74232038500202</c:v>
                </c:pt>
                <c:pt idx="287">
                  <c:v>165.14479635797002</c:v>
                </c:pt>
                <c:pt idx="288">
                  <c:v>228.01364957989222</c:v>
                </c:pt>
                <c:pt idx="289">
                  <c:v>134.9070205424787</c:v>
                </c:pt>
                <c:pt idx="290">
                  <c:v>2.6340343971371052</c:v>
                </c:pt>
                <c:pt idx="291">
                  <c:v>24.300483905305889</c:v>
                </c:pt>
                <c:pt idx="292">
                  <c:v>24.69029764279216</c:v>
                </c:pt>
                <c:pt idx="293">
                  <c:v>107.76668215665875</c:v>
                </c:pt>
                <c:pt idx="294">
                  <c:v>145.17988396779234</c:v>
                </c:pt>
                <c:pt idx="295">
                  <c:v>555.86452583494656</c:v>
                </c:pt>
                <c:pt idx="296">
                  <c:v>393.03405152410079</c:v>
                </c:pt>
                <c:pt idx="297">
                  <c:v>78.530195166092952</c:v>
                </c:pt>
                <c:pt idx="298">
                  <c:v>2.9093609197442563</c:v>
                </c:pt>
                <c:pt idx="299">
                  <c:v>0.74699429407222873</c:v>
                </c:pt>
                <c:pt idx="300">
                  <c:v>134.78079221674378</c:v>
                </c:pt>
                <c:pt idx="301">
                  <c:v>166.99588978024119</c:v>
                </c:pt>
                <c:pt idx="302">
                  <c:v>72.812946890428734</c:v>
                </c:pt>
                <c:pt idx="303">
                  <c:v>217.43996302375118</c:v>
                </c:pt>
                <c:pt idx="304">
                  <c:v>126.94921783944758</c:v>
                </c:pt>
                <c:pt idx="305">
                  <c:v>75.263287528196315</c:v>
                </c:pt>
                <c:pt idx="306">
                  <c:v>45.879921078097126</c:v>
                </c:pt>
                <c:pt idx="307">
                  <c:v>4.7862894735254073</c:v>
                </c:pt>
                <c:pt idx="308">
                  <c:v>144.08529799570866</c:v>
                </c:pt>
                <c:pt idx="309">
                  <c:v>133.72427554678958</c:v>
                </c:pt>
                <c:pt idx="310">
                  <c:v>19.338426129050831</c:v>
                </c:pt>
                <c:pt idx="311">
                  <c:v>101.20506020011562</c:v>
                </c:pt>
                <c:pt idx="312">
                  <c:v>102.76912331511647</c:v>
                </c:pt>
                <c:pt idx="313">
                  <c:v>114.347896844449</c:v>
                </c:pt>
                <c:pt idx="314">
                  <c:v>0.6260479768781233</c:v>
                </c:pt>
                <c:pt idx="315">
                  <c:v>26.466435370012402</c:v>
                </c:pt>
                <c:pt idx="316">
                  <c:v>29.174895751888748</c:v>
                </c:pt>
                <c:pt idx="317">
                  <c:v>11.01625976970225</c:v>
                </c:pt>
                <c:pt idx="318">
                  <c:v>0.74472483401796663</c:v>
                </c:pt>
                <c:pt idx="319">
                  <c:v>0.38973666865480178</c:v>
                </c:pt>
                <c:pt idx="320">
                  <c:v>48.379861377855974</c:v>
                </c:pt>
                <c:pt idx="321">
                  <c:v>0.34893579958972293</c:v>
                </c:pt>
                <c:pt idx="322">
                  <c:v>0.36202875359148901</c:v>
                </c:pt>
                <c:pt idx="323">
                  <c:v>210.03239757340845</c:v>
                </c:pt>
                <c:pt idx="324">
                  <c:v>110.19868068890342</c:v>
                </c:pt>
                <c:pt idx="325">
                  <c:v>115.47458016568861</c:v>
                </c:pt>
                <c:pt idx="326">
                  <c:v>39.990266496341974</c:v>
                </c:pt>
                <c:pt idx="327">
                  <c:v>11.241986952373438</c:v>
                </c:pt>
                <c:pt idx="328">
                  <c:v>85.438846255775204</c:v>
                </c:pt>
                <c:pt idx="329">
                  <c:v>213.36425760292201</c:v>
                </c:pt>
                <c:pt idx="330">
                  <c:v>135.11431093713679</c:v>
                </c:pt>
                <c:pt idx="331">
                  <c:v>103.52714415277761</c:v>
                </c:pt>
                <c:pt idx="332">
                  <c:v>8.7465275858439604</c:v>
                </c:pt>
                <c:pt idx="333">
                  <c:v>6.8194005834560603</c:v>
                </c:pt>
                <c:pt idx="334">
                  <c:v>2.9592782792031116</c:v>
                </c:pt>
                <c:pt idx="335">
                  <c:v>38.469691997318471</c:v>
                </c:pt>
                <c:pt idx="336">
                  <c:v>0.20615076430980167</c:v>
                </c:pt>
                <c:pt idx="337">
                  <c:v>0.12480105060046959</c:v>
                </c:pt>
                <c:pt idx="338">
                  <c:v>43.126374647131314</c:v>
                </c:pt>
                <c:pt idx="339">
                  <c:v>1.5144153435133381</c:v>
                </c:pt>
                <c:pt idx="340">
                  <c:v>293.087744358056</c:v>
                </c:pt>
                <c:pt idx="341">
                  <c:v>11.82507879808832</c:v>
                </c:pt>
                <c:pt idx="342">
                  <c:v>8.1182720121060186</c:v>
                </c:pt>
                <c:pt idx="343">
                  <c:v>22.758448580031271</c:v>
                </c:pt>
                <c:pt idx="344">
                  <c:v>44.865452807867811</c:v>
                </c:pt>
                <c:pt idx="345">
                  <c:v>67.871298695771799</c:v>
                </c:pt>
                <c:pt idx="346">
                  <c:v>20.31852997867232</c:v>
                </c:pt>
                <c:pt idx="347">
                  <c:v>85.767850928153422</c:v>
                </c:pt>
                <c:pt idx="348">
                  <c:v>18.564319697259581</c:v>
                </c:pt>
                <c:pt idx="349">
                  <c:v>26.959383366713787</c:v>
                </c:pt>
                <c:pt idx="350">
                  <c:v>23.427566799207401</c:v>
                </c:pt>
                <c:pt idx="351">
                  <c:v>30.461326938328508</c:v>
                </c:pt>
                <c:pt idx="352">
                  <c:v>34.179427018245086</c:v>
                </c:pt>
                <c:pt idx="353">
                  <c:v>2.4345556189233797</c:v>
                </c:pt>
                <c:pt idx="354">
                  <c:v>3.1250377833283802</c:v>
                </c:pt>
                <c:pt idx="355">
                  <c:v>4.0384372493533398</c:v>
                </c:pt>
                <c:pt idx="356">
                  <c:v>148.4097939789946</c:v>
                </c:pt>
                <c:pt idx="357">
                  <c:v>205.69354047462599</c:v>
                </c:pt>
                <c:pt idx="358">
                  <c:v>15.59395640835038</c:v>
                </c:pt>
                <c:pt idx="359">
                  <c:v>188.21453590612282</c:v>
                </c:pt>
                <c:pt idx="360">
                  <c:v>1.951215542986158</c:v>
                </c:pt>
                <c:pt idx="361">
                  <c:v>0.16000124113571129</c:v>
                </c:pt>
                <c:pt idx="362">
                  <c:v>40.367726207507594</c:v>
                </c:pt>
                <c:pt idx="363">
                  <c:v>12.888000183637898</c:v>
                </c:pt>
                <c:pt idx="364">
                  <c:v>81.495531125588855</c:v>
                </c:pt>
                <c:pt idx="365">
                  <c:v>179.2907803975248</c:v>
                </c:pt>
                <c:pt idx="366">
                  <c:v>85.024985601521408</c:v>
                </c:pt>
                <c:pt idx="367">
                  <c:v>20.786247569738908</c:v>
                </c:pt>
                <c:pt idx="368">
                  <c:v>175.38092417408367</c:v>
                </c:pt>
                <c:pt idx="369">
                  <c:v>103.77345429450421</c:v>
                </c:pt>
                <c:pt idx="370">
                  <c:v>252.698840353848</c:v>
                </c:pt>
                <c:pt idx="371">
                  <c:v>162.54756704007698</c:v>
                </c:pt>
                <c:pt idx="372">
                  <c:v>26.375670532265715</c:v>
                </c:pt>
                <c:pt idx="373">
                  <c:v>178.86777015791787</c:v>
                </c:pt>
                <c:pt idx="374">
                  <c:v>112.5161600301556</c:v>
                </c:pt>
                <c:pt idx="375">
                  <c:v>168.86590712249065</c:v>
                </c:pt>
                <c:pt idx="376">
                  <c:v>94.520617394634357</c:v>
                </c:pt>
                <c:pt idx="377">
                  <c:v>113.55286847764432</c:v>
                </c:pt>
                <c:pt idx="378">
                  <c:v>137.09869495811401</c:v>
                </c:pt>
                <c:pt idx="379">
                  <c:v>225.65435064330595</c:v>
                </c:pt>
                <c:pt idx="380">
                  <c:v>40.061305256468202</c:v>
                </c:pt>
                <c:pt idx="381">
                  <c:v>149.74188608868241</c:v>
                </c:pt>
                <c:pt idx="382">
                  <c:v>57.186237994212796</c:v>
                </c:pt>
                <c:pt idx="383">
                  <c:v>117.43728552212762</c:v>
                </c:pt>
                <c:pt idx="384">
                  <c:v>94.861799267092394</c:v>
                </c:pt>
                <c:pt idx="385">
                  <c:v>0.12773434142099449</c:v>
                </c:pt>
                <c:pt idx="386">
                  <c:v>54.9752737555648</c:v>
                </c:pt>
                <c:pt idx="387">
                  <c:v>12.657483216075571</c:v>
                </c:pt>
                <c:pt idx="388">
                  <c:v>59.741077131607071</c:v>
                </c:pt>
                <c:pt idx="389">
                  <c:v>106.36924927102262</c:v>
                </c:pt>
                <c:pt idx="390">
                  <c:v>60.678220063038395</c:v>
                </c:pt>
                <c:pt idx="391">
                  <c:v>183.40848088455385</c:v>
                </c:pt>
                <c:pt idx="392">
                  <c:v>163.89667439626638</c:v>
                </c:pt>
                <c:pt idx="393">
                  <c:v>11.934924865851999</c:v>
                </c:pt>
                <c:pt idx="394">
                  <c:v>46.291433717742194</c:v>
                </c:pt>
                <c:pt idx="395">
                  <c:v>40.515244970634797</c:v>
                </c:pt>
                <c:pt idx="396">
                  <c:v>297.39140818359203</c:v>
                </c:pt>
                <c:pt idx="397">
                  <c:v>223.92158823439198</c:v>
                </c:pt>
                <c:pt idx="398">
                  <c:v>226.45585497982398</c:v>
                </c:pt>
                <c:pt idx="399">
                  <c:v>209.36182602775045</c:v>
                </c:pt>
                <c:pt idx="400">
                  <c:v>120.327569700494</c:v>
                </c:pt>
                <c:pt idx="401">
                  <c:v>25.512952408187399</c:v>
                </c:pt>
                <c:pt idx="402">
                  <c:v>102.68924851411617</c:v>
                </c:pt>
                <c:pt idx="403">
                  <c:v>56.398562022293056</c:v>
                </c:pt>
                <c:pt idx="404">
                  <c:v>132.15641793178528</c:v>
                </c:pt>
                <c:pt idx="405">
                  <c:v>111.82841573523385</c:v>
                </c:pt>
                <c:pt idx="406">
                  <c:v>0</c:v>
                </c:pt>
                <c:pt idx="407">
                  <c:v>12.651210445490117</c:v>
                </c:pt>
                <c:pt idx="408">
                  <c:v>0</c:v>
                </c:pt>
                <c:pt idx="409">
                  <c:v>194.44451332181649</c:v>
                </c:pt>
                <c:pt idx="410">
                  <c:v>1036.6494060861999</c:v>
                </c:pt>
                <c:pt idx="411">
                  <c:v>762.71793620799474</c:v>
                </c:pt>
                <c:pt idx="412">
                  <c:v>59.898352514136114</c:v>
                </c:pt>
                <c:pt idx="413">
                  <c:v>375.11794346863394</c:v>
                </c:pt>
                <c:pt idx="414">
                  <c:v>0</c:v>
                </c:pt>
                <c:pt idx="415">
                  <c:v>28.621936512113603</c:v>
                </c:pt>
                <c:pt idx="416">
                  <c:v>0</c:v>
                </c:pt>
                <c:pt idx="417">
                  <c:v>68.437278388383731</c:v>
                </c:pt>
                <c:pt idx="418">
                  <c:v>67.688490844026006</c:v>
                </c:pt>
                <c:pt idx="419">
                  <c:v>11.687068944645318</c:v>
                </c:pt>
                <c:pt idx="420">
                  <c:v>0</c:v>
                </c:pt>
                <c:pt idx="421">
                  <c:v>0</c:v>
                </c:pt>
                <c:pt idx="422">
                  <c:v>0</c:v>
                </c:pt>
                <c:pt idx="423">
                  <c:v>55.696038463566005</c:v>
                </c:pt>
                <c:pt idx="424">
                  <c:v>0</c:v>
                </c:pt>
                <c:pt idx="425">
                  <c:v>16.791662754431119</c:v>
                </c:pt>
                <c:pt idx="426">
                  <c:v>0</c:v>
                </c:pt>
                <c:pt idx="427">
                  <c:v>16.499862001273588</c:v>
                </c:pt>
                <c:pt idx="428">
                  <c:v>0</c:v>
                </c:pt>
                <c:pt idx="429">
                  <c:v>3.485434794316284</c:v>
                </c:pt>
                <c:pt idx="430">
                  <c:v>0</c:v>
                </c:pt>
                <c:pt idx="431">
                  <c:v>17.01017837810253</c:v>
                </c:pt>
                <c:pt idx="432">
                  <c:v>0</c:v>
                </c:pt>
                <c:pt idx="433">
                  <c:v>42.101577373884801</c:v>
                </c:pt>
                <c:pt idx="434">
                  <c:v>0</c:v>
                </c:pt>
                <c:pt idx="435">
                  <c:v>15.716710663577349</c:v>
                </c:pt>
                <c:pt idx="436">
                  <c:v>0</c:v>
                </c:pt>
                <c:pt idx="437">
                  <c:v>137.65619314176695</c:v>
                </c:pt>
                <c:pt idx="438">
                  <c:v>85.006846063820788</c:v>
                </c:pt>
                <c:pt idx="439">
                  <c:v>162.95684272055919</c:v>
                </c:pt>
                <c:pt idx="440">
                  <c:v>30.0044213029704</c:v>
                </c:pt>
                <c:pt idx="441">
                  <c:v>102.50737472029226</c:v>
                </c:pt>
                <c:pt idx="442">
                  <c:v>181.62436201231463</c:v>
                </c:pt>
                <c:pt idx="443">
                  <c:v>203.24045655149379</c:v>
                </c:pt>
                <c:pt idx="444">
                  <c:v>124.3231402045443</c:v>
                </c:pt>
                <c:pt idx="445">
                  <c:v>45.789478146084313</c:v>
                </c:pt>
                <c:pt idx="446">
                  <c:v>86.062911900186378</c:v>
                </c:pt>
                <c:pt idx="447">
                  <c:v>36.387614176799218</c:v>
                </c:pt>
                <c:pt idx="448">
                  <c:v>0</c:v>
                </c:pt>
                <c:pt idx="449">
                  <c:v>112.44871368215044</c:v>
                </c:pt>
                <c:pt idx="450">
                  <c:v>0</c:v>
                </c:pt>
                <c:pt idx="451">
                  <c:v>50.624332652360202</c:v>
                </c:pt>
                <c:pt idx="452">
                  <c:v>0</c:v>
                </c:pt>
                <c:pt idx="453">
                  <c:v>9.7667847231473068</c:v>
                </c:pt>
                <c:pt idx="454">
                  <c:v>0</c:v>
                </c:pt>
                <c:pt idx="455">
                  <c:v>38.857234450295877</c:v>
                </c:pt>
                <c:pt idx="456">
                  <c:v>0</c:v>
                </c:pt>
                <c:pt idx="457">
                  <c:v>47.293461727056801</c:v>
                </c:pt>
                <c:pt idx="458">
                  <c:v>0</c:v>
                </c:pt>
                <c:pt idx="459">
                  <c:v>6.4892408407312594</c:v>
                </c:pt>
                <c:pt idx="460">
                  <c:v>161.49943893679745</c:v>
                </c:pt>
                <c:pt idx="461">
                  <c:v>159.18616281913879</c:v>
                </c:pt>
                <c:pt idx="462">
                  <c:v>0</c:v>
                </c:pt>
                <c:pt idx="463">
                  <c:v>22.617963024467883</c:v>
                </c:pt>
                <c:pt idx="464">
                  <c:v>0</c:v>
                </c:pt>
                <c:pt idx="465">
                  <c:v>85.748047276687558</c:v>
                </c:pt>
                <c:pt idx="466">
                  <c:v>0</c:v>
                </c:pt>
                <c:pt idx="467">
                  <c:v>31.363197609190188</c:v>
                </c:pt>
                <c:pt idx="468">
                  <c:v>0</c:v>
                </c:pt>
                <c:pt idx="469">
                  <c:v>146.82622240210685</c:v>
                </c:pt>
                <c:pt idx="470">
                  <c:v>0</c:v>
                </c:pt>
                <c:pt idx="471">
                  <c:v>50.136473697062996</c:v>
                </c:pt>
                <c:pt idx="472">
                  <c:v>0</c:v>
                </c:pt>
                <c:pt idx="473">
                  <c:v>8.3048427130434028</c:v>
                </c:pt>
                <c:pt idx="474">
                  <c:v>0</c:v>
                </c:pt>
                <c:pt idx="475">
                  <c:v>19.782710594220315</c:v>
                </c:pt>
                <c:pt idx="476">
                  <c:v>0</c:v>
                </c:pt>
                <c:pt idx="477">
                  <c:v>9.42047807512178</c:v>
                </c:pt>
                <c:pt idx="478">
                  <c:v>0</c:v>
                </c:pt>
                <c:pt idx="479">
                  <c:v>15.60790381221722</c:v>
                </c:pt>
                <c:pt idx="480">
                  <c:v>0</c:v>
                </c:pt>
                <c:pt idx="481">
                  <c:v>18.607072387466101</c:v>
                </c:pt>
                <c:pt idx="482">
                  <c:v>0</c:v>
                </c:pt>
                <c:pt idx="483">
                  <c:v>138.66460688188619</c:v>
                </c:pt>
                <c:pt idx="484">
                  <c:v>0</c:v>
                </c:pt>
                <c:pt idx="485">
                  <c:v>9.113191861156718</c:v>
                </c:pt>
                <c:pt idx="486">
                  <c:v>169.98955176689336</c:v>
                </c:pt>
                <c:pt idx="487">
                  <c:v>18.68722203302492</c:v>
                </c:pt>
                <c:pt idx="488">
                  <c:v>0</c:v>
                </c:pt>
                <c:pt idx="489">
                  <c:v>13.660779342897944</c:v>
                </c:pt>
                <c:pt idx="490">
                  <c:v>0</c:v>
                </c:pt>
                <c:pt idx="491">
                  <c:v>10.544375510134406</c:v>
                </c:pt>
                <c:pt idx="492">
                  <c:v>0</c:v>
                </c:pt>
                <c:pt idx="493">
                  <c:v>17.583370652605186</c:v>
                </c:pt>
                <c:pt idx="494">
                  <c:v>0</c:v>
                </c:pt>
                <c:pt idx="495">
                  <c:v>160.84223500606404</c:v>
                </c:pt>
                <c:pt idx="496">
                  <c:v>476.89096769788796</c:v>
                </c:pt>
                <c:pt idx="497">
                  <c:v>12.15784822049522</c:v>
                </c:pt>
                <c:pt idx="498">
                  <c:v>0</c:v>
                </c:pt>
                <c:pt idx="499">
                  <c:v>24.3103346322644</c:v>
                </c:pt>
                <c:pt idx="500">
                  <c:v>0</c:v>
                </c:pt>
                <c:pt idx="501">
                  <c:v>6.0801779883844</c:v>
                </c:pt>
                <c:pt idx="502">
                  <c:v>0</c:v>
                </c:pt>
                <c:pt idx="503">
                  <c:v>9.8901546894003047</c:v>
                </c:pt>
                <c:pt idx="504">
                  <c:v>0</c:v>
                </c:pt>
                <c:pt idx="505">
                  <c:v>199.43568129101467</c:v>
                </c:pt>
                <c:pt idx="506">
                  <c:v>0</c:v>
                </c:pt>
                <c:pt idx="507">
                  <c:v>27.149819267138199</c:v>
                </c:pt>
                <c:pt idx="508">
                  <c:v>0</c:v>
                </c:pt>
                <c:pt idx="509">
                  <c:v>0.36464548975175198</c:v>
                </c:pt>
                <c:pt idx="510">
                  <c:v>4.28917342462824</c:v>
                </c:pt>
                <c:pt idx="511">
                  <c:v>0.11852689023584712</c:v>
                </c:pt>
                <c:pt idx="512">
                  <c:v>0</c:v>
                </c:pt>
                <c:pt idx="513">
                  <c:v>0.11959317597454669</c:v>
                </c:pt>
                <c:pt idx="514">
                  <c:v>0</c:v>
                </c:pt>
                <c:pt idx="515">
                  <c:v>99.79235317170739</c:v>
                </c:pt>
                <c:pt idx="516">
                  <c:v>0</c:v>
                </c:pt>
                <c:pt idx="517">
                  <c:v>0.35037983591596172</c:v>
                </c:pt>
                <c:pt idx="518">
                  <c:v>0</c:v>
                </c:pt>
                <c:pt idx="519">
                  <c:v>0.11892662043444323</c:v>
                </c:pt>
                <c:pt idx="520">
                  <c:v>0</c:v>
                </c:pt>
                <c:pt idx="521">
                  <c:v>51.040169520605993</c:v>
                </c:pt>
                <c:pt idx="522">
                  <c:v>0</c:v>
                </c:pt>
                <c:pt idx="523">
                  <c:v>27.743198492103787</c:v>
                </c:pt>
                <c:pt idx="524">
                  <c:v>429.72963104820462</c:v>
                </c:pt>
                <c:pt idx="525">
                  <c:v>47.913045578450394</c:v>
                </c:pt>
                <c:pt idx="526">
                  <c:v>0</c:v>
                </c:pt>
                <c:pt idx="527">
                  <c:v>23.875252932410401</c:v>
                </c:pt>
                <c:pt idx="528">
                  <c:v>0</c:v>
                </c:pt>
                <c:pt idx="529">
                  <c:v>100.40239779516398</c:v>
                </c:pt>
                <c:pt idx="530">
                  <c:v>0</c:v>
                </c:pt>
                <c:pt idx="531">
                  <c:v>14.66206332827656</c:v>
                </c:pt>
                <c:pt idx="532">
                  <c:v>0</c:v>
                </c:pt>
                <c:pt idx="533">
                  <c:v>13.46411341004098</c:v>
                </c:pt>
                <c:pt idx="534">
                  <c:v>0</c:v>
                </c:pt>
                <c:pt idx="535">
                  <c:v>26.119912164081835</c:v>
                </c:pt>
                <c:pt idx="536">
                  <c:v>0</c:v>
                </c:pt>
                <c:pt idx="537">
                  <c:v>56.901537260704444</c:v>
                </c:pt>
                <c:pt idx="538">
                  <c:v>0</c:v>
                </c:pt>
                <c:pt idx="539">
                  <c:v>71.694457253151526</c:v>
                </c:pt>
                <c:pt idx="540">
                  <c:v>0</c:v>
                </c:pt>
                <c:pt idx="541">
                  <c:v>39.581221826313744</c:v>
                </c:pt>
                <c:pt idx="542">
                  <c:v>0</c:v>
                </c:pt>
                <c:pt idx="543">
                  <c:v>36.593388351602876</c:v>
                </c:pt>
                <c:pt idx="544">
                  <c:v>0</c:v>
                </c:pt>
                <c:pt idx="545">
                  <c:v>44.094883721370195</c:v>
                </c:pt>
                <c:pt idx="546">
                  <c:v>0</c:v>
                </c:pt>
                <c:pt idx="547">
                  <c:v>32.360729296333758</c:v>
                </c:pt>
                <c:pt idx="548">
                  <c:v>0</c:v>
                </c:pt>
                <c:pt idx="549">
                  <c:v>111.4094698174784</c:v>
                </c:pt>
                <c:pt idx="550">
                  <c:v>0</c:v>
                </c:pt>
                <c:pt idx="551">
                  <c:v>68.227119335147961</c:v>
                </c:pt>
                <c:pt idx="552">
                  <c:v>1672.127584934608</c:v>
                </c:pt>
                <c:pt idx="553">
                  <c:v>429.94428391905882</c:v>
                </c:pt>
                <c:pt idx="554">
                  <c:v>0</c:v>
                </c:pt>
                <c:pt idx="555">
                  <c:v>507.87732977069334</c:v>
                </c:pt>
                <c:pt idx="556">
                  <c:v>0</c:v>
                </c:pt>
                <c:pt idx="557">
                  <c:v>461.98728235521969</c:v>
                </c:pt>
                <c:pt idx="558">
                  <c:v>0</c:v>
                </c:pt>
                <c:pt idx="559">
                  <c:v>190.1921354276416</c:v>
                </c:pt>
                <c:pt idx="560">
                  <c:v>0</c:v>
                </c:pt>
                <c:pt idx="561">
                  <c:v>44.104778504207594</c:v>
                </c:pt>
                <c:pt idx="562">
                  <c:v>0</c:v>
                </c:pt>
                <c:pt idx="563">
                  <c:v>11.95512138050988</c:v>
                </c:pt>
                <c:pt idx="564">
                  <c:v>0</c:v>
                </c:pt>
                <c:pt idx="565">
                  <c:v>0.40970796178521901</c:v>
                </c:pt>
                <c:pt idx="566">
                  <c:v>0.13503951386090471</c:v>
                </c:pt>
                <c:pt idx="567">
                  <c:v>11.875370242573899</c:v>
                </c:pt>
                <c:pt idx="568">
                  <c:v>157.18191751048303</c:v>
                </c:pt>
                <c:pt idx="569">
                  <c:v>315.22491593061523</c:v>
                </c:pt>
                <c:pt idx="570">
                  <c:v>46.675176327814413</c:v>
                </c:pt>
                <c:pt idx="571">
                  <c:v>4.7445795075051755</c:v>
                </c:pt>
                <c:pt idx="572">
                  <c:v>94.868685608341195</c:v>
                </c:pt>
                <c:pt idx="573">
                  <c:v>63.228687282184602</c:v>
                </c:pt>
                <c:pt idx="574">
                  <c:v>90.062773430839371</c:v>
                </c:pt>
                <c:pt idx="575">
                  <c:v>233.57666514262002</c:v>
                </c:pt>
                <c:pt idx="576">
                  <c:v>79.716792227697383</c:v>
                </c:pt>
                <c:pt idx="577">
                  <c:v>4.8640081710673755</c:v>
                </c:pt>
                <c:pt idx="578">
                  <c:v>182.5508188211854</c:v>
                </c:pt>
                <c:pt idx="579">
                  <c:v>4.5459429131058995</c:v>
                </c:pt>
                <c:pt idx="580">
                  <c:v>13.905062293708857</c:v>
                </c:pt>
                <c:pt idx="581">
                  <c:v>17.451750250126189</c:v>
                </c:pt>
                <c:pt idx="582">
                  <c:v>157.24411648726507</c:v>
                </c:pt>
                <c:pt idx="583">
                  <c:v>24.404332168368942</c:v>
                </c:pt>
                <c:pt idx="584">
                  <c:v>77.827933646831198</c:v>
                </c:pt>
                <c:pt idx="585">
                  <c:v>183.59447244933381</c:v>
                </c:pt>
                <c:pt idx="586">
                  <c:v>438.99746763004202</c:v>
                </c:pt>
                <c:pt idx="587">
                  <c:v>283.86713568066205</c:v>
                </c:pt>
                <c:pt idx="588">
                  <c:v>210.31895493281999</c:v>
                </c:pt>
                <c:pt idx="589">
                  <c:v>192.49722983150068</c:v>
                </c:pt>
                <c:pt idx="590">
                  <c:v>71.068304079983179</c:v>
                </c:pt>
                <c:pt idx="591">
                  <c:v>0.90782043295122794</c:v>
                </c:pt>
                <c:pt idx="592">
                  <c:v>0.7142257830172235</c:v>
                </c:pt>
                <c:pt idx="593">
                  <c:v>163.53272951269844</c:v>
                </c:pt>
                <c:pt idx="594">
                  <c:v>241.30167912741601</c:v>
                </c:pt>
                <c:pt idx="595">
                  <c:v>155.38764298853184</c:v>
                </c:pt>
                <c:pt idx="596">
                  <c:v>117.33431538812242</c:v>
                </c:pt>
                <c:pt idx="597">
                  <c:v>13.730758304747219</c:v>
                </c:pt>
                <c:pt idx="598">
                  <c:v>161.24262871901499</c:v>
                </c:pt>
                <c:pt idx="599">
                  <c:v>288.22653282567251</c:v>
                </c:pt>
                <c:pt idx="600">
                  <c:v>108.61153593614081</c:v>
                </c:pt>
                <c:pt idx="601">
                  <c:v>143.8709806831906</c:v>
                </c:pt>
                <c:pt idx="602">
                  <c:v>32.946043322156001</c:v>
                </c:pt>
                <c:pt idx="603">
                  <c:v>65.308056591333198</c:v>
                </c:pt>
                <c:pt idx="604">
                  <c:v>110.95170833793358</c:v>
                </c:pt>
                <c:pt idx="605">
                  <c:v>36.363891945750396</c:v>
                </c:pt>
                <c:pt idx="606">
                  <c:v>6.5029678912019468</c:v>
                </c:pt>
                <c:pt idx="607">
                  <c:v>25.02182350827292</c:v>
                </c:pt>
                <c:pt idx="608">
                  <c:v>0</c:v>
                </c:pt>
                <c:pt idx="609">
                  <c:v>3.9803252477997417</c:v>
                </c:pt>
                <c:pt idx="610">
                  <c:v>4.3258777760058615</c:v>
                </c:pt>
                <c:pt idx="611">
                  <c:v>4.4120181406879455</c:v>
                </c:pt>
                <c:pt idx="612">
                  <c:v>0</c:v>
                </c:pt>
                <c:pt idx="613">
                  <c:v>5.1994423890064398</c:v>
                </c:pt>
                <c:pt idx="614">
                  <c:v>1.6502892213968332</c:v>
                </c:pt>
                <c:pt idx="615">
                  <c:v>3.1545118144994202</c:v>
                </c:pt>
                <c:pt idx="616">
                  <c:v>0.84608092716358274</c:v>
                </c:pt>
                <c:pt idx="617">
                  <c:v>0.57943559763255603</c:v>
                </c:pt>
                <c:pt idx="618">
                  <c:v>0</c:v>
                </c:pt>
                <c:pt idx="619">
                  <c:v>0.60876424330964862</c:v>
                </c:pt>
                <c:pt idx="620">
                  <c:v>0.8674159640400595</c:v>
                </c:pt>
                <c:pt idx="621">
                  <c:v>0.47357566111452937</c:v>
                </c:pt>
                <c:pt idx="622">
                  <c:v>0</c:v>
                </c:pt>
                <c:pt idx="623">
                  <c:v>0</c:v>
                </c:pt>
                <c:pt idx="624">
                  <c:v>0</c:v>
                </c:pt>
                <c:pt idx="625">
                  <c:v>0.49837042579863766</c:v>
                </c:pt>
                <c:pt idx="626">
                  <c:v>0</c:v>
                </c:pt>
                <c:pt idx="627">
                  <c:v>0</c:v>
                </c:pt>
                <c:pt idx="628">
                  <c:v>0</c:v>
                </c:pt>
                <c:pt idx="629">
                  <c:v>0.54610250055560006</c:v>
                </c:pt>
                <c:pt idx="630">
                  <c:v>459.2678827933774</c:v>
                </c:pt>
                <c:pt idx="631">
                  <c:v>748.74997995315971</c:v>
                </c:pt>
                <c:pt idx="632">
                  <c:v>677.66208396901868</c:v>
                </c:pt>
                <c:pt idx="633">
                  <c:v>975.76201871155808</c:v>
                </c:pt>
                <c:pt idx="634">
                  <c:v>0</c:v>
                </c:pt>
                <c:pt idx="635">
                  <c:v>284.30439912707465</c:v>
                </c:pt>
                <c:pt idx="636">
                  <c:v>604.62093175113284</c:v>
                </c:pt>
                <c:pt idx="637">
                  <c:v>606.59941496522663</c:v>
                </c:pt>
                <c:pt idx="638">
                  <c:v>866.68091114475203</c:v>
                </c:pt>
                <c:pt idx="639">
                  <c:v>785.45747761192297</c:v>
                </c:pt>
                <c:pt idx="640">
                  <c:v>0</c:v>
                </c:pt>
                <c:pt idx="641">
                  <c:v>0.49170503151657574</c:v>
                </c:pt>
                <c:pt idx="642">
                  <c:v>0</c:v>
                </c:pt>
                <c:pt idx="643">
                  <c:v>0</c:v>
                </c:pt>
                <c:pt idx="644">
                  <c:v>0</c:v>
                </c:pt>
                <c:pt idx="645">
                  <c:v>0.63382907181152215</c:v>
                </c:pt>
                <c:pt idx="646">
                  <c:v>7.7238625148962399</c:v>
                </c:pt>
                <c:pt idx="647">
                  <c:v>0</c:v>
                </c:pt>
                <c:pt idx="648">
                  <c:v>166.4587010501408</c:v>
                </c:pt>
                <c:pt idx="649">
                  <c:v>841.18158000824053</c:v>
                </c:pt>
                <c:pt idx="650">
                  <c:v>825.80238069722793</c:v>
                </c:pt>
                <c:pt idx="651">
                  <c:v>558.48403676832606</c:v>
                </c:pt>
                <c:pt idx="652">
                  <c:v>0.87567974617395838</c:v>
                </c:pt>
                <c:pt idx="653">
                  <c:v>5.0949347118376949</c:v>
                </c:pt>
                <c:pt idx="654">
                  <c:v>0.24025131346173331</c:v>
                </c:pt>
                <c:pt idx="655">
                  <c:v>296.80501379317161</c:v>
                </c:pt>
                <c:pt idx="656">
                  <c:v>241.32538236247467</c:v>
                </c:pt>
                <c:pt idx="657">
                  <c:v>209.22632853060463</c:v>
                </c:pt>
                <c:pt idx="658">
                  <c:v>119.9583035981336</c:v>
                </c:pt>
                <c:pt idx="659">
                  <c:v>0.59694429406261862</c:v>
                </c:pt>
                <c:pt idx="660">
                  <c:v>437.21482831653071</c:v>
                </c:pt>
                <c:pt idx="661">
                  <c:v>411.24254135363475</c:v>
                </c:pt>
                <c:pt idx="662">
                  <c:v>308.53731139172265</c:v>
                </c:pt>
                <c:pt idx="663">
                  <c:v>24.443739732584085</c:v>
                </c:pt>
                <c:pt idx="664">
                  <c:v>23.890378483252665</c:v>
                </c:pt>
                <c:pt idx="665">
                  <c:v>66.554831220419771</c:v>
                </c:pt>
                <c:pt idx="666">
                  <c:v>0.35677871680655998</c:v>
                </c:pt>
                <c:pt idx="667">
                  <c:v>0.34424855124917592</c:v>
                </c:pt>
                <c:pt idx="668">
                  <c:v>0.82475096562514394</c:v>
                </c:pt>
                <c:pt idx="669">
                  <c:v>7.3291563385776355</c:v>
                </c:pt>
                <c:pt idx="670">
                  <c:v>0.36664722404088318</c:v>
                </c:pt>
                <c:pt idx="671">
                  <c:v>110.2749263246028</c:v>
                </c:pt>
                <c:pt idx="672">
                  <c:v>5.6758152392928745</c:v>
                </c:pt>
                <c:pt idx="673">
                  <c:v>0.63304381465291026</c:v>
                </c:pt>
                <c:pt idx="674">
                  <c:v>0.30984841675654418</c:v>
                </c:pt>
                <c:pt idx="675">
                  <c:v>0.30744925091696168</c:v>
                </c:pt>
                <c:pt idx="676">
                  <c:v>0.81088675427608803</c:v>
                </c:pt>
                <c:pt idx="677">
                  <c:v>0.66049665081245601</c:v>
                </c:pt>
                <c:pt idx="678">
                  <c:v>0.31091417812224503</c:v>
                </c:pt>
                <c:pt idx="679">
                  <c:v>0.3058496049818385</c:v>
                </c:pt>
                <c:pt idx="680">
                  <c:v>0.8023554165425073</c:v>
                </c:pt>
                <c:pt idx="681">
                  <c:v>1.0455411881347398</c:v>
                </c:pt>
                <c:pt idx="682">
                  <c:v>0.2997156830269454</c:v>
                </c:pt>
                <c:pt idx="683">
                  <c:v>0.3322475182377434</c:v>
                </c:pt>
                <c:pt idx="684">
                  <c:v>0.76421828137286396</c:v>
                </c:pt>
                <c:pt idx="685">
                  <c:v>185.7764419747208</c:v>
                </c:pt>
                <c:pt idx="686">
                  <c:v>21.948125317652639</c:v>
                </c:pt>
                <c:pt idx="687">
                  <c:v>3.6909908860059892</c:v>
                </c:pt>
                <c:pt idx="688">
                  <c:v>753.65752237219999</c:v>
                </c:pt>
                <c:pt idx="689">
                  <c:v>100.9538931112784</c:v>
                </c:pt>
                <c:pt idx="690">
                  <c:v>0</c:v>
                </c:pt>
                <c:pt idx="691">
                  <c:v>0.14425874083092632</c:v>
                </c:pt>
                <c:pt idx="692">
                  <c:v>0.49783537878909701</c:v>
                </c:pt>
                <c:pt idx="693">
                  <c:v>0.37891334258457982</c:v>
                </c:pt>
                <c:pt idx="694">
                  <c:v>0</c:v>
                </c:pt>
                <c:pt idx="695">
                  <c:v>0</c:v>
                </c:pt>
                <c:pt idx="696">
                  <c:v>0.54770341492906405</c:v>
                </c:pt>
                <c:pt idx="697">
                  <c:v>0.39490972215862591</c:v>
                </c:pt>
                <c:pt idx="698">
                  <c:v>6.70521842832148</c:v>
                </c:pt>
                <c:pt idx="699">
                  <c:v>0.488239414534056</c:v>
                </c:pt>
                <c:pt idx="700">
                  <c:v>19.646844640646531</c:v>
                </c:pt>
                <c:pt idx="701">
                  <c:v>0.65169471217572827</c:v>
                </c:pt>
                <c:pt idx="702">
                  <c:v>0.70476038664416862</c:v>
                </c:pt>
                <c:pt idx="703">
                  <c:v>0.31998207842793247</c:v>
                </c:pt>
                <c:pt idx="704">
                  <c:v>0.8111538210500201</c:v>
                </c:pt>
                <c:pt idx="705">
                  <c:v>0.63569697146194803</c:v>
                </c:pt>
                <c:pt idx="706">
                  <c:v>1.9689459754719001</c:v>
                </c:pt>
                <c:pt idx="707">
                  <c:v>7.9345052663000244</c:v>
                </c:pt>
                <c:pt idx="708">
                  <c:v>4.63867221286944</c:v>
                </c:pt>
                <c:pt idx="709">
                  <c:v>1.0956665901858118</c:v>
                </c:pt>
                <c:pt idx="710">
                  <c:v>1.5020491505408962</c:v>
                </c:pt>
                <c:pt idx="711">
                  <c:v>0.3122495939801373</c:v>
                </c:pt>
                <c:pt idx="712">
                  <c:v>0.76422334805569203</c:v>
                </c:pt>
                <c:pt idx="713">
                  <c:v>1.375113666715172</c:v>
                </c:pt>
                <c:pt idx="714">
                  <c:v>0.59436846236510865</c:v>
                </c:pt>
                <c:pt idx="715">
                  <c:v>0.7092921475477435</c:v>
                </c:pt>
                <c:pt idx="716">
                  <c:v>0.76209098364973826</c:v>
                </c:pt>
                <c:pt idx="717">
                  <c:v>63.743604914188914</c:v>
                </c:pt>
                <c:pt idx="718">
                  <c:v>0.88128032669300893</c:v>
                </c:pt>
                <c:pt idx="719">
                  <c:v>3.2187424622216922</c:v>
                </c:pt>
                <c:pt idx="720">
                  <c:v>0.69276281893828184</c:v>
                </c:pt>
                <c:pt idx="721">
                  <c:v>1.52737826943606</c:v>
                </c:pt>
                <c:pt idx="722">
                  <c:v>36.256106919792494</c:v>
                </c:pt>
                <c:pt idx="723">
                  <c:v>6.5070915827114</c:v>
                </c:pt>
                <c:pt idx="724">
                  <c:v>0.67489541434752121</c:v>
                </c:pt>
                <c:pt idx="725">
                  <c:v>14.50458635662666</c:v>
                </c:pt>
                <c:pt idx="726">
                  <c:v>161.76019896336192</c:v>
                </c:pt>
                <c:pt idx="727">
                  <c:v>72.429324082830803</c:v>
                </c:pt>
                <c:pt idx="728">
                  <c:v>0.6900963500063596</c:v>
                </c:pt>
                <c:pt idx="729">
                  <c:v>1.7265668378383641</c:v>
                </c:pt>
                <c:pt idx="730">
                  <c:v>1.383652416744052</c:v>
                </c:pt>
                <c:pt idx="731">
                  <c:v>0.31038300769416166</c:v>
                </c:pt>
                <c:pt idx="732">
                  <c:v>0.68342654366551703</c:v>
                </c:pt>
                <c:pt idx="733">
                  <c:v>2.5833145949814762</c:v>
                </c:pt>
                <c:pt idx="734">
                  <c:v>1.7185748696603218</c:v>
                </c:pt>
                <c:pt idx="735">
                  <c:v>0.29624946187509882</c:v>
                </c:pt>
                <c:pt idx="736">
                  <c:v>0.68529124063697855</c:v>
                </c:pt>
                <c:pt idx="737">
                  <c:v>0.31011697648207004</c:v>
                </c:pt>
                <c:pt idx="738">
                  <c:v>0.66209496517044863</c:v>
                </c:pt>
                <c:pt idx="739">
                  <c:v>0.30931519404063584</c:v>
                </c:pt>
                <c:pt idx="740">
                  <c:v>0.66689536080066003</c:v>
                </c:pt>
                <c:pt idx="741">
                  <c:v>0.31224917965303362</c:v>
                </c:pt>
                <c:pt idx="742">
                  <c:v>63.070899257835478</c:v>
                </c:pt>
                <c:pt idx="743">
                  <c:v>149.92245269207444</c:v>
                </c:pt>
                <c:pt idx="744">
                  <c:v>25.565444563973035</c:v>
                </c:pt>
                <c:pt idx="745">
                  <c:v>27.37923734938644</c:v>
                </c:pt>
                <c:pt idx="746">
                  <c:v>1.6673710834161919</c:v>
                </c:pt>
                <c:pt idx="747">
                  <c:v>10.411947708026602</c:v>
                </c:pt>
                <c:pt idx="748">
                  <c:v>4.5389095827565997</c:v>
                </c:pt>
                <c:pt idx="749">
                  <c:v>35.527221100606113</c:v>
                </c:pt>
                <c:pt idx="750">
                  <c:v>11.054852395818974</c:v>
                </c:pt>
                <c:pt idx="751">
                  <c:v>745.248901401956</c:v>
                </c:pt>
                <c:pt idx="752">
                  <c:v>0.83461940441594062</c:v>
                </c:pt>
                <c:pt idx="753">
                  <c:v>6.7726347144198424</c:v>
                </c:pt>
                <c:pt idx="754">
                  <c:v>0.64769772352482802</c:v>
                </c:pt>
                <c:pt idx="755">
                  <c:v>0.30051657054870096</c:v>
                </c:pt>
                <c:pt idx="756">
                  <c:v>0.83861800267833508</c:v>
                </c:pt>
                <c:pt idx="757">
                  <c:v>0.29065073162294525</c:v>
                </c:pt>
                <c:pt idx="758">
                  <c:v>0.71649200970828808</c:v>
                </c:pt>
                <c:pt idx="759">
                  <c:v>0.2975811826640834</c:v>
                </c:pt>
                <c:pt idx="760">
                  <c:v>0.84369018103027604</c:v>
                </c:pt>
                <c:pt idx="761">
                  <c:v>0.28505037903676139</c:v>
                </c:pt>
                <c:pt idx="762">
                  <c:v>1.1681980399060532</c:v>
                </c:pt>
                <c:pt idx="763">
                  <c:v>0.29544999665665445</c:v>
                </c:pt>
                <c:pt idx="764">
                  <c:v>0.76795653056676805</c:v>
                </c:pt>
                <c:pt idx="765">
                  <c:v>0.2882485522102704</c:v>
                </c:pt>
                <c:pt idx="766">
                  <c:v>0.65089882040051661</c:v>
                </c:pt>
                <c:pt idx="767">
                  <c:v>0.46077366519701701</c:v>
                </c:pt>
                <c:pt idx="768">
                  <c:v>0.74502353098132001</c:v>
                </c:pt>
                <c:pt idx="769">
                  <c:v>2.4545312045787582</c:v>
                </c:pt>
                <c:pt idx="770">
                  <c:v>2.141477627115</c:v>
                </c:pt>
                <c:pt idx="771">
                  <c:v>0.93460632728771198</c:v>
                </c:pt>
                <c:pt idx="772">
                  <c:v>59.406881838231975</c:v>
                </c:pt>
                <c:pt idx="773">
                  <c:v>13.953314284016654</c:v>
                </c:pt>
                <c:pt idx="774">
                  <c:v>6.8281380267220664</c:v>
                </c:pt>
                <c:pt idx="775">
                  <c:v>0.36131252998753793</c:v>
                </c:pt>
                <c:pt idx="776">
                  <c:v>0.86315047506827425</c:v>
                </c:pt>
                <c:pt idx="777">
                  <c:v>0.294382595226517</c:v>
                </c:pt>
                <c:pt idx="778">
                  <c:v>0.70102698571528599</c:v>
                </c:pt>
                <c:pt idx="779">
                  <c:v>0.6420954126003332</c:v>
                </c:pt>
                <c:pt idx="780">
                  <c:v>0.90955051467079262</c:v>
                </c:pt>
                <c:pt idx="781">
                  <c:v>0.29305023166333322</c:v>
                </c:pt>
                <c:pt idx="782">
                  <c:v>0.69302751596059042</c:v>
                </c:pt>
                <c:pt idx="783">
                  <c:v>1.1071287955589604</c:v>
                </c:pt>
                <c:pt idx="784">
                  <c:v>0.87408825590252792</c:v>
                </c:pt>
                <c:pt idx="785">
                  <c:v>0.30131598441765201</c:v>
                </c:pt>
                <c:pt idx="786">
                  <c:v>0.65009641720803601</c:v>
                </c:pt>
                <c:pt idx="787">
                  <c:v>0.33464798601170281</c:v>
                </c:pt>
                <c:pt idx="788">
                  <c:v>45.265275045755594</c:v>
                </c:pt>
                <c:pt idx="789">
                  <c:v>40.333640022635997</c:v>
                </c:pt>
                <c:pt idx="790">
                  <c:v>16.103065183718897</c:v>
                </c:pt>
                <c:pt idx="791">
                  <c:v>0.74004736447359265</c:v>
                </c:pt>
                <c:pt idx="792">
                  <c:v>13.725982635934027</c:v>
                </c:pt>
                <c:pt idx="793">
                  <c:v>7.216121075138533</c:v>
                </c:pt>
                <c:pt idx="794">
                  <c:v>5.311312618319814</c:v>
                </c:pt>
                <c:pt idx="795">
                  <c:v>1.1186962435753718</c:v>
                </c:pt>
                <c:pt idx="796">
                  <c:v>3.4113627128213602</c:v>
                </c:pt>
                <c:pt idx="797">
                  <c:v>15.993908145710398</c:v>
                </c:pt>
                <c:pt idx="798">
                  <c:v>27.818815645221868</c:v>
                </c:pt>
                <c:pt idx="799">
                  <c:v>58.070828849671464</c:v>
                </c:pt>
                <c:pt idx="800">
                  <c:v>61.632199368338661</c:v>
                </c:pt>
                <c:pt idx="801">
                  <c:v>9.2805778620058383</c:v>
                </c:pt>
                <c:pt idx="802">
                  <c:v>28.342744907639659</c:v>
                </c:pt>
                <c:pt idx="803">
                  <c:v>87.499424626683762</c:v>
                </c:pt>
                <c:pt idx="804">
                  <c:v>40.398834667105334</c:v>
                </c:pt>
                <c:pt idx="805">
                  <c:v>1.8855812004396313</c:v>
                </c:pt>
                <c:pt idx="806">
                  <c:v>7.6653087354488294</c:v>
                </c:pt>
                <c:pt idx="807">
                  <c:v>84.924624164651732</c:v>
                </c:pt>
                <c:pt idx="808">
                  <c:v>47.9085987066616</c:v>
                </c:pt>
                <c:pt idx="809">
                  <c:v>16.148884376899392</c:v>
                </c:pt>
                <c:pt idx="810">
                  <c:v>24.336792826559702</c:v>
                </c:pt>
                <c:pt idx="811">
                  <c:v>10.71851637235976</c:v>
                </c:pt>
                <c:pt idx="812">
                  <c:v>17.028251799457731</c:v>
                </c:pt>
                <c:pt idx="813">
                  <c:v>26.809991669824861</c:v>
                </c:pt>
                <c:pt idx="814">
                  <c:v>170.12936673984711</c:v>
                </c:pt>
                <c:pt idx="815">
                  <c:v>193.00054290326429</c:v>
                </c:pt>
                <c:pt idx="816">
                  <c:v>1.4425877844300481</c:v>
                </c:pt>
                <c:pt idx="817">
                  <c:v>0.38326818121060996</c:v>
                </c:pt>
                <c:pt idx="818">
                  <c:v>0.80492848650633364</c:v>
                </c:pt>
                <c:pt idx="819">
                  <c:v>456.98999240115199</c:v>
                </c:pt>
                <c:pt idx="820">
                  <c:v>235.29587479921827</c:v>
                </c:pt>
                <c:pt idx="821">
                  <c:v>10.328857044580987</c:v>
                </c:pt>
                <c:pt idx="822">
                  <c:v>57.240345904209185</c:v>
                </c:pt>
                <c:pt idx="823">
                  <c:v>42.400376205096421</c:v>
                </c:pt>
                <c:pt idx="824">
                  <c:v>96.597584993910687</c:v>
                </c:pt>
                <c:pt idx="825">
                  <c:v>12.7070199221492</c:v>
                </c:pt>
                <c:pt idx="826">
                  <c:v>318.62970588415232</c:v>
                </c:pt>
                <c:pt idx="827">
                  <c:v>456.36049060313212</c:v>
                </c:pt>
                <c:pt idx="828">
                  <c:v>106.41955700612961</c:v>
                </c:pt>
                <c:pt idx="829">
                  <c:v>91.322580411473979</c:v>
                </c:pt>
                <c:pt idx="830">
                  <c:v>90.231387269665603</c:v>
                </c:pt>
                <c:pt idx="831">
                  <c:v>162.74502167033972</c:v>
                </c:pt>
                <c:pt idx="832">
                  <c:v>51.441930813696075</c:v>
                </c:pt>
                <c:pt idx="833">
                  <c:v>198.15884603820038</c:v>
                </c:pt>
                <c:pt idx="834">
                  <c:v>337.36138270914671</c:v>
                </c:pt>
                <c:pt idx="835">
                  <c:v>81.071353476356251</c:v>
                </c:pt>
                <c:pt idx="836">
                  <c:v>32.834405660960805</c:v>
                </c:pt>
                <c:pt idx="837">
                  <c:v>44.145388872172539</c:v>
                </c:pt>
                <c:pt idx="838">
                  <c:v>228.4224290041526</c:v>
                </c:pt>
                <c:pt idx="839">
                  <c:v>11.571435892474454</c:v>
                </c:pt>
                <c:pt idx="840">
                  <c:v>14.306891597478506</c:v>
                </c:pt>
                <c:pt idx="841">
                  <c:v>12.250611275730133</c:v>
                </c:pt>
                <c:pt idx="842">
                  <c:v>42.400158457036135</c:v>
                </c:pt>
                <c:pt idx="843">
                  <c:v>8.7217814838627561</c:v>
                </c:pt>
                <c:pt idx="844">
                  <c:v>7.5618865987465265</c:v>
                </c:pt>
                <c:pt idx="845">
                  <c:v>1.2392119408515065</c:v>
                </c:pt>
                <c:pt idx="846">
                  <c:v>16.755886632863689</c:v>
                </c:pt>
                <c:pt idx="847">
                  <c:v>233.41274850223479</c:v>
                </c:pt>
                <c:pt idx="848">
                  <c:v>107.38263886116299</c:v>
                </c:pt>
                <c:pt idx="849">
                  <c:v>11.926972217486854</c:v>
                </c:pt>
                <c:pt idx="850">
                  <c:v>12.284425202836518</c:v>
                </c:pt>
                <c:pt idx="851">
                  <c:v>17.460551309102929</c:v>
                </c:pt>
                <c:pt idx="852">
                  <c:v>18.418812359621889</c:v>
                </c:pt>
                <c:pt idx="853">
                  <c:v>31.458009622323402</c:v>
                </c:pt>
                <c:pt idx="854">
                  <c:v>31.644206990683202</c:v>
                </c:pt>
                <c:pt idx="855">
                  <c:v>19.105420788579007</c:v>
                </c:pt>
                <c:pt idx="856">
                  <c:v>72.50206634474614</c:v>
                </c:pt>
                <c:pt idx="857">
                  <c:v>55.630202616478513</c:v>
                </c:pt>
                <c:pt idx="858">
                  <c:v>62.212616664579578</c:v>
                </c:pt>
                <c:pt idx="859">
                  <c:v>146.33236551890187</c:v>
                </c:pt>
                <c:pt idx="860">
                  <c:v>23.099422355164492</c:v>
                </c:pt>
                <c:pt idx="861">
                  <c:v>14.345851895043372</c:v>
                </c:pt>
                <c:pt idx="862">
                  <c:v>14.136591032450161</c:v>
                </c:pt>
                <c:pt idx="863">
                  <c:v>16.908789019126534</c:v>
                </c:pt>
                <c:pt idx="864">
                  <c:v>18.457726613127555</c:v>
                </c:pt>
                <c:pt idx="865">
                  <c:v>0.43713078369782826</c:v>
                </c:pt>
                <c:pt idx="866">
                  <c:v>0.61489837014249826</c:v>
                </c:pt>
                <c:pt idx="867">
                  <c:v>0.84866318399673057</c:v>
                </c:pt>
                <c:pt idx="868">
                  <c:v>18.282381350601412</c:v>
                </c:pt>
                <c:pt idx="869">
                  <c:v>36.725269655335197</c:v>
                </c:pt>
                <c:pt idx="870">
                  <c:v>76.171702745545858</c:v>
                </c:pt>
                <c:pt idx="871">
                  <c:v>147.71059950384856</c:v>
                </c:pt>
                <c:pt idx="872">
                  <c:v>194.89450359431672</c:v>
                </c:pt>
                <c:pt idx="873">
                  <c:v>225.29776091291814</c:v>
                </c:pt>
                <c:pt idx="874">
                  <c:v>147.70697089396558</c:v>
                </c:pt>
                <c:pt idx="875">
                  <c:v>128.70278032240691</c:v>
                </c:pt>
                <c:pt idx="876">
                  <c:v>184.99292570674837</c:v>
                </c:pt>
                <c:pt idx="877">
                  <c:v>133.94418420497593</c:v>
                </c:pt>
                <c:pt idx="878">
                  <c:v>13.087949500380986</c:v>
                </c:pt>
                <c:pt idx="879">
                  <c:v>201.56224787753851</c:v>
                </c:pt>
                <c:pt idx="880">
                  <c:v>418.38823896911663</c:v>
                </c:pt>
                <c:pt idx="881">
                  <c:v>708.99737385467995</c:v>
                </c:pt>
                <c:pt idx="882">
                  <c:v>3170.5784154484081</c:v>
                </c:pt>
                <c:pt idx="883">
                  <c:v>2989.3414536140522</c:v>
                </c:pt>
                <c:pt idx="884">
                  <c:v>4016.1980311268712</c:v>
                </c:pt>
                <c:pt idx="885">
                  <c:v>2762.1183509760872</c:v>
                </c:pt>
                <c:pt idx="886">
                  <c:v>3183.8619302885822</c:v>
                </c:pt>
                <c:pt idx="887">
                  <c:v>3122.7452980211037</c:v>
                </c:pt>
                <c:pt idx="888">
                  <c:v>3993.4951690022772</c:v>
                </c:pt>
                <c:pt idx="889">
                  <c:v>4538.1207777030804</c:v>
                </c:pt>
                <c:pt idx="890">
                  <c:v>3990.7807436328444</c:v>
                </c:pt>
                <c:pt idx="891">
                  <c:v>4318.9217584996004</c:v>
                </c:pt>
                <c:pt idx="892">
                  <c:v>3907.6302219605996</c:v>
                </c:pt>
                <c:pt idx="893">
                  <c:v>4493.7610124935654</c:v>
                </c:pt>
                <c:pt idx="894">
                  <c:v>3237.7411537862272</c:v>
                </c:pt>
                <c:pt idx="895">
                  <c:v>4204.7908993246765</c:v>
                </c:pt>
                <c:pt idx="896">
                  <c:v>3621.587639260536</c:v>
                </c:pt>
                <c:pt idx="897">
                  <c:v>2611.063586674336</c:v>
                </c:pt>
                <c:pt idx="898">
                  <c:v>1083.6935122098378</c:v>
                </c:pt>
                <c:pt idx="899">
                  <c:v>1.9601459764188309</c:v>
                </c:pt>
                <c:pt idx="900">
                  <c:v>70.548461229926403</c:v>
                </c:pt>
                <c:pt idx="901">
                  <c:v>46.392627344389211</c:v>
                </c:pt>
                <c:pt idx="902">
                  <c:v>9.1184033971430392</c:v>
                </c:pt>
                <c:pt idx="903">
                  <c:v>4.0897057784140802</c:v>
                </c:pt>
                <c:pt idx="904">
                  <c:v>29.589628850000889</c:v>
                </c:pt>
                <c:pt idx="905">
                  <c:v>33.215745877929514</c:v>
                </c:pt>
                <c:pt idx="906">
                  <c:v>0.94661703788309015</c:v>
                </c:pt>
                <c:pt idx="907">
                  <c:v>0.5994335150077611</c:v>
                </c:pt>
                <c:pt idx="908">
                  <c:v>2.2646694275318917</c:v>
                </c:pt>
                <c:pt idx="909">
                  <c:v>10.31889180058548</c:v>
                </c:pt>
                <c:pt idx="910">
                  <c:v>0.963142630121674</c:v>
                </c:pt>
                <c:pt idx="911">
                  <c:v>0.65649291476145599</c:v>
                </c:pt>
                <c:pt idx="912">
                  <c:v>293.95205252908841</c:v>
                </c:pt>
                <c:pt idx="913">
                  <c:v>432.75513349939195</c:v>
                </c:pt>
                <c:pt idx="914">
                  <c:v>261.56508704973703</c:v>
                </c:pt>
                <c:pt idx="915">
                  <c:v>15.81992537397028</c:v>
                </c:pt>
                <c:pt idx="916">
                  <c:v>386.58576489305426</c:v>
                </c:pt>
                <c:pt idx="917">
                  <c:v>667.40315564787818</c:v>
                </c:pt>
                <c:pt idx="918">
                  <c:v>11.566092542894879</c:v>
                </c:pt>
                <c:pt idx="919">
                  <c:v>173.6654440558828</c:v>
                </c:pt>
                <c:pt idx="920">
                  <c:v>540.48614634759792</c:v>
                </c:pt>
                <c:pt idx="921">
                  <c:v>335.38837734005665</c:v>
                </c:pt>
                <c:pt idx="922">
                  <c:v>59.786396765306804</c:v>
                </c:pt>
                <c:pt idx="923">
                  <c:v>62.418368283300801</c:v>
                </c:pt>
                <c:pt idx="924">
                  <c:v>67.372341702280252</c:v>
                </c:pt>
                <c:pt idx="925">
                  <c:v>129.42378852184083</c:v>
                </c:pt>
                <c:pt idx="926">
                  <c:v>268.73096227158851</c:v>
                </c:pt>
                <c:pt idx="927">
                  <c:v>5.7388655643784796</c:v>
                </c:pt>
                <c:pt idx="928">
                  <c:v>288.3091395901356</c:v>
                </c:pt>
                <c:pt idx="929">
                  <c:v>316.40731139837362</c:v>
                </c:pt>
                <c:pt idx="930">
                  <c:v>54.613601595915441</c:v>
                </c:pt>
                <c:pt idx="931">
                  <c:v>63.681773164603996</c:v>
                </c:pt>
                <c:pt idx="932">
                  <c:v>7.7696564950654023</c:v>
                </c:pt>
                <c:pt idx="933">
                  <c:v>0.66689699711061801</c:v>
                </c:pt>
                <c:pt idx="934">
                  <c:v>31.644109797735162</c:v>
                </c:pt>
                <c:pt idx="935">
                  <c:v>2.6990626922370677</c:v>
                </c:pt>
                <c:pt idx="936">
                  <c:v>2.7510432679505992</c:v>
                </c:pt>
                <c:pt idx="937">
                  <c:v>8.0912443310000803</c:v>
                </c:pt>
                <c:pt idx="938">
                  <c:v>11.770544810289206</c:v>
                </c:pt>
                <c:pt idx="939">
                  <c:v>21.377442582838082</c:v>
                </c:pt>
                <c:pt idx="940">
                  <c:v>14.131683350604964</c:v>
                </c:pt>
                <c:pt idx="941">
                  <c:v>20.317560032456395</c:v>
                </c:pt>
                <c:pt idx="942">
                  <c:v>4.0256346759137145</c:v>
                </c:pt>
                <c:pt idx="943">
                  <c:v>15.68819099655744</c:v>
                </c:pt>
                <c:pt idx="944">
                  <c:v>9.2090587489536659</c:v>
                </c:pt>
                <c:pt idx="945">
                  <c:v>8.7970981576027611</c:v>
                </c:pt>
                <c:pt idx="946">
                  <c:v>16.527257898681725</c:v>
                </c:pt>
                <c:pt idx="947">
                  <c:v>3.1073053208860402</c:v>
                </c:pt>
                <c:pt idx="948">
                  <c:v>2.2889313275899297</c:v>
                </c:pt>
                <c:pt idx="949">
                  <c:v>10.496728179660042</c:v>
                </c:pt>
                <c:pt idx="950">
                  <c:v>0.98128052568917601</c:v>
                </c:pt>
                <c:pt idx="951">
                  <c:v>1.4095164945643559</c:v>
                </c:pt>
                <c:pt idx="952">
                  <c:v>71.916370828481178</c:v>
                </c:pt>
                <c:pt idx="953">
                  <c:v>357.01428866627469</c:v>
                </c:pt>
                <c:pt idx="954">
                  <c:v>325.2452898235922</c:v>
                </c:pt>
                <c:pt idx="955">
                  <c:v>52.161490192970945</c:v>
                </c:pt>
                <c:pt idx="956">
                  <c:v>16.97959522585063</c:v>
                </c:pt>
                <c:pt idx="957">
                  <c:v>85.847693708656394</c:v>
                </c:pt>
                <c:pt idx="958">
                  <c:v>68.812440170221606</c:v>
                </c:pt>
                <c:pt idx="959">
                  <c:v>155.25252380099406</c:v>
                </c:pt>
                <c:pt idx="960">
                  <c:v>142.70212006195192</c:v>
                </c:pt>
                <c:pt idx="961">
                  <c:v>69.064316187278806</c:v>
                </c:pt>
                <c:pt idx="962">
                  <c:v>99.669582605389579</c:v>
                </c:pt>
                <c:pt idx="963">
                  <c:v>25.305159475110159</c:v>
                </c:pt>
                <c:pt idx="964">
                  <c:v>708.00563493042</c:v>
                </c:pt>
                <c:pt idx="965">
                  <c:v>351.48793243399399</c:v>
                </c:pt>
                <c:pt idx="966">
                  <c:v>112.89663060846719</c:v>
                </c:pt>
                <c:pt idx="967">
                  <c:v>11.808425587784878</c:v>
                </c:pt>
                <c:pt idx="968">
                  <c:v>224.17039417814752</c:v>
                </c:pt>
                <c:pt idx="969">
                  <c:v>344.55329726610898</c:v>
                </c:pt>
                <c:pt idx="970">
                  <c:v>492.83838055169463</c:v>
                </c:pt>
                <c:pt idx="971">
                  <c:v>443.22010334992763</c:v>
                </c:pt>
                <c:pt idx="972">
                  <c:v>2.3881272081067935</c:v>
                </c:pt>
                <c:pt idx="973">
                  <c:v>1028.6490507943759</c:v>
                </c:pt>
                <c:pt idx="974">
                  <c:v>409.15124602766798</c:v>
                </c:pt>
                <c:pt idx="975">
                  <c:v>67.592411387158378</c:v>
                </c:pt>
                <c:pt idx="976">
                  <c:v>20.189997124115997</c:v>
                </c:pt>
                <c:pt idx="977">
                  <c:v>0.70822720139409723</c:v>
                </c:pt>
                <c:pt idx="978">
                  <c:v>1.5337694227514478</c:v>
                </c:pt>
                <c:pt idx="979">
                  <c:v>0.83995496596432806</c:v>
                </c:pt>
                <c:pt idx="980">
                  <c:v>1.7305710138741734</c:v>
                </c:pt>
                <c:pt idx="981">
                  <c:v>75.074547093478571</c:v>
                </c:pt>
                <c:pt idx="982">
                  <c:v>8.8315421653195614</c:v>
                </c:pt>
                <c:pt idx="983">
                  <c:v>2.6323762408989602</c:v>
                </c:pt>
                <c:pt idx="984">
                  <c:v>0.83568300699291609</c:v>
                </c:pt>
                <c:pt idx="985">
                  <c:v>0.31678334611074432</c:v>
                </c:pt>
                <c:pt idx="986">
                  <c:v>0.65996125153996565</c:v>
                </c:pt>
                <c:pt idx="987">
                  <c:v>56.734242662893486</c:v>
                </c:pt>
                <c:pt idx="988">
                  <c:v>105.73268717410635</c:v>
                </c:pt>
                <c:pt idx="989">
                  <c:v>118.1031925140577</c:v>
                </c:pt>
                <c:pt idx="990">
                  <c:v>71.848535665095227</c:v>
                </c:pt>
                <c:pt idx="991">
                  <c:v>321.44175115860156</c:v>
                </c:pt>
                <c:pt idx="992">
                  <c:v>104.44591775366214</c:v>
                </c:pt>
                <c:pt idx="993">
                  <c:v>57.938052454382124</c:v>
                </c:pt>
                <c:pt idx="994">
                  <c:v>9.5146889413243461</c:v>
                </c:pt>
                <c:pt idx="995">
                  <c:v>0.42521977143529632</c:v>
                </c:pt>
                <c:pt idx="996">
                  <c:v>101.64910924262425</c:v>
                </c:pt>
                <c:pt idx="997">
                  <c:v>81.136100081336522</c:v>
                </c:pt>
                <c:pt idx="998">
                  <c:v>13.822866855755256</c:v>
                </c:pt>
                <c:pt idx="999">
                  <c:v>36.525681928746394</c:v>
                </c:pt>
                <c:pt idx="1000">
                  <c:v>52.769148517740526</c:v>
                </c:pt>
              </c:numCache>
            </c:numRef>
          </c:val>
          <c:smooth val="0"/>
        </c:ser>
        <c:dLbls>
          <c:showLegendKey val="0"/>
          <c:showVal val="0"/>
          <c:showCatName val="0"/>
          <c:showSerName val="0"/>
          <c:showPercent val="0"/>
          <c:showBubbleSize val="0"/>
        </c:dLbls>
        <c:marker val="1"/>
        <c:smooth val="0"/>
        <c:axId val="106795776"/>
        <c:axId val="106797312"/>
      </c:lineChart>
      <c:catAx>
        <c:axId val="106795776"/>
        <c:scaling>
          <c:orientation val="minMax"/>
        </c:scaling>
        <c:delete val="0"/>
        <c:axPos val="b"/>
        <c:numFmt formatCode="mm:ss.0" sourceLinked="1"/>
        <c:majorTickMark val="out"/>
        <c:minorTickMark val="none"/>
        <c:tickLblPos val="nextTo"/>
        <c:crossAx val="106797312"/>
        <c:crosses val="autoZero"/>
        <c:auto val="1"/>
        <c:lblAlgn val="ctr"/>
        <c:lblOffset val="100"/>
        <c:noMultiLvlLbl val="0"/>
      </c:catAx>
      <c:valAx>
        <c:axId val="106797312"/>
        <c:scaling>
          <c:orientation val="minMax"/>
        </c:scaling>
        <c:delete val="0"/>
        <c:axPos val="l"/>
        <c:majorGridlines/>
        <c:numFmt formatCode="General" sourceLinked="1"/>
        <c:majorTickMark val="out"/>
        <c:minorTickMark val="none"/>
        <c:tickLblPos val="nextTo"/>
        <c:crossAx val="106795776"/>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BACF6C9-0417-494D-98A1-F037AE80DE8C}"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1396921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35</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extLst>
      <p:ext uri="{BB962C8B-B14F-4D97-AF65-F5344CB8AC3E}">
        <p14:creationId xmlns:p14="http://schemas.microsoft.com/office/powerpoint/2010/main" val="2617228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38</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41</a:t>
            </a:fld>
            <a:endParaRPr lang="en-US" dirty="0"/>
          </a:p>
        </p:txBody>
      </p:sp>
    </p:spTree>
    <p:extLst>
      <p:ext uri="{BB962C8B-B14F-4D97-AF65-F5344CB8AC3E}">
        <p14:creationId xmlns:p14="http://schemas.microsoft.com/office/powerpoint/2010/main" val="1518400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114300" indent="-114300" eaLnBrk="1" hangingPunct="1">
              <a:spcBef>
                <a:spcPct val="0"/>
              </a:spcBef>
              <a:buFont typeface="Wingdings" pitchFamily="2" charset="2"/>
              <a:buNone/>
            </a:pPr>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B7E13A9-2640-40D7-A8B1-7EFEB934A9D3}" type="datetime1">
              <a:rPr lang="en-US" smtClean="0"/>
              <a:pPr/>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45</a:t>
            </a:fld>
            <a:endParaRPr lang="en-US" dirty="0"/>
          </a:p>
        </p:txBody>
      </p:sp>
    </p:spTree>
    <p:extLst>
      <p:ext uri="{BB962C8B-B14F-4D97-AF65-F5344CB8AC3E}">
        <p14:creationId xmlns:p14="http://schemas.microsoft.com/office/powerpoint/2010/main" val="24638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9/1/2011 2:45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48</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2:45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49</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p:spPr>
        <p:txBody>
          <a:bodyPr/>
          <a:lstStyle/>
          <a:p>
            <a:fld id="{DD300CE1-FDFB-4A0B-BB76-20DE377B5080}" type="slidenum">
              <a:rPr lang="en-AU"/>
              <a:pPr/>
              <a:t>4</a:t>
            </a:fld>
            <a:endParaRPr lang="en-AU"/>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xfrm>
            <a:off x="914400" y="4343400"/>
            <a:ext cx="5029200" cy="4114800"/>
          </a:xfrm>
          <a:noFill/>
          <a:ln/>
        </p:spPr>
        <p:txBody>
          <a:bodyPr/>
          <a:lstStyle/>
          <a:p>
            <a:pPr eaLnBrk="1" hangingPunct="1"/>
            <a:endParaRPr lang="en-A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1524879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BD262C36-E74A-4A6E-BD26-29BFE5AFC980}"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844785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17</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21</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3578065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C5BC0336-1DFE-413B-A473-F91CB8B18857}"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25</a:t>
            </a:fld>
            <a:endParaRPr lang="en-US" dirty="0"/>
          </a:p>
        </p:txBody>
      </p:sp>
    </p:spTree>
    <p:extLst>
      <p:ext uri="{BB962C8B-B14F-4D97-AF65-F5344CB8AC3E}">
        <p14:creationId xmlns:p14="http://schemas.microsoft.com/office/powerpoint/2010/main" val="28146498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2156652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9.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cisco.com/en/US/tech/tk543/tk757/technologies_tech_note09186a00800949f2.s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2.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wmf"/><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hyperlink" Target="http://www.computerworld.com/s/article/9205801/Gartner_slams_Cisco_s_single_vendor_network_vision" TargetMode="External"/><Relationship Id="rId2" Type="http://schemas.openxmlformats.org/officeDocument/2006/relationships/hyperlink" Target="http://my.gartner.com/portal/server.pt?open=512&amp;objID=260&amp;mode=2&amp;PageID=3460702&amp;id=1471937&amp;ref=g_emalert" TargetMode="External"/><Relationship Id="rId1" Type="http://schemas.openxmlformats.org/officeDocument/2006/relationships/slideLayout" Target="../slideLayouts/slideLayout3.xml"/><Relationship Id="rId4" Type="http://schemas.openxmlformats.org/officeDocument/2006/relationships/hyperlink" Target="http://technet.microsoft.com/en-us/lync/gg131923.aspx"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hyperlink" Target="http://technet.microsoft.com/en-us/lync/gg269419"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technet.microsoft.com/en-us/lync/gg131938"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hyperlink" Target="http://www.microsoft.com/downloads/en/details.aspx?FamilyID=80cc5ce7-970d-4fd2-8731-d5d7d0829266" TargetMode="External"/><Relationship Id="rId3" Type="http://schemas.openxmlformats.org/officeDocument/2006/relationships/hyperlink" Target="http://technet.microsoft.com/en-us/lync/gg131923.aspx" TargetMode="External"/><Relationship Id="rId7" Type="http://schemas.openxmlformats.org/officeDocument/2006/relationships/hyperlink" Target="http://www.microsoft.com/downloads/en/details.aspx?FamilyID=6e8342a7-3238-4f37-9f95-7b056525dc1a&amp;displaylang=en"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hyperlink" Target="http://www.microsoft.com/downloads/en/details.aspx?FamilyID=ef6b21c4-68a5-403c-bcae-bf5946eb3d43&amp;utm_source=feedburner&amp;utm_medium=feed&amp;utm_campaign=Feed:+MicrosoftDownloadCenter+(Microsoft+Download+Center)#tm" TargetMode="External"/><Relationship Id="rId5" Type="http://schemas.openxmlformats.org/officeDocument/2006/relationships/hyperlink" Target="http://www.cisco.com/en/US/tech/tk543/tk757/technologies_tech_note09186a00800949f2.shtml" TargetMode="External"/><Relationship Id="rId4" Type="http://schemas.openxmlformats.org/officeDocument/2006/relationships/hyperlink" Target="http://go.microsoft.com/?linkid=9699270" TargetMode="External"/><Relationship Id="rId9" Type="http://schemas.openxmlformats.org/officeDocument/2006/relationships/hyperlink" Target="http://www.arubanetworks.com/pdf/partners/PSB_MicrosoftLync.pdf"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technet.microsoft.com/en-au" TargetMode="External"/><Relationship Id="rId10" Type="http://schemas.openxmlformats.org/officeDocument/2006/relationships/image" Target="../media/image2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026151" cy="1362075"/>
          </a:xfrm>
        </p:spPr>
        <p:txBody>
          <a:bodyPr>
            <a:normAutofit fontScale="90000"/>
          </a:bodyPr>
          <a:lstStyle/>
          <a:p>
            <a:pPr lvl="0"/>
            <a:r>
              <a:rPr lang="en-US" dirty="0" smtClean="0"/>
              <a:t>Microsoft Lync 2010 :</a:t>
            </a:r>
            <a:br>
              <a:rPr lang="en-US" dirty="0" smtClean="0"/>
            </a:br>
            <a:r>
              <a:rPr lang="en-US" dirty="0" smtClean="0"/>
              <a:t>Lync &amp; the Enterprise Network</a:t>
            </a:r>
            <a:endParaRPr lang="en-AU" dirty="0"/>
          </a:p>
        </p:txBody>
      </p:sp>
      <p:sp>
        <p:nvSpPr>
          <p:cNvPr id="3" name="Text Placeholder 2"/>
          <p:cNvSpPr>
            <a:spLocks noGrp="1"/>
          </p:cNvSpPr>
          <p:nvPr>
            <p:ph type="body" idx="1"/>
          </p:nvPr>
        </p:nvSpPr>
        <p:spPr>
          <a:xfrm>
            <a:off x="722313" y="2564904"/>
            <a:ext cx="7772400" cy="1500187"/>
          </a:xfrm>
        </p:spPr>
        <p:txBody>
          <a:bodyPr>
            <a:normAutofit/>
          </a:bodyPr>
          <a:lstStyle/>
          <a:p>
            <a:pPr lvl="0">
              <a:defRPr/>
            </a:pPr>
            <a:r>
              <a:rPr lang="en-US" b="1" dirty="0" smtClean="0"/>
              <a:t>Vakhtang Assatrian</a:t>
            </a:r>
            <a:r>
              <a:rPr lang="en-US" dirty="0" smtClean="0"/>
              <a:t>			</a:t>
            </a:r>
            <a:r>
              <a:rPr lang="en-US" b="1" dirty="0" smtClean="0"/>
              <a:t>Victor Kochetkov</a:t>
            </a:r>
          </a:p>
          <a:p>
            <a:pPr lvl="0">
              <a:defRPr/>
            </a:pPr>
            <a:r>
              <a:rPr lang="en-AU" dirty="0" smtClean="0"/>
              <a:t>Voice TSP, WW Target Accounts		Voice Architect</a:t>
            </a:r>
            <a:endParaRPr lang="en-US" dirty="0" smtClean="0"/>
          </a:p>
          <a:p>
            <a:pPr lvl="0">
              <a:defRPr/>
            </a:pPr>
            <a:r>
              <a:rPr lang="en-US" dirty="0" smtClean="0"/>
              <a:t>Microsoft	</a:t>
            </a:r>
            <a:r>
              <a:rPr lang="en-AU" dirty="0" smtClean="0"/>
              <a:t> 			</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48770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Performance Goals</a:t>
            </a:r>
            <a:endParaRPr lang="en-US" dirty="0"/>
          </a:p>
        </p:txBody>
      </p:sp>
      <p:sp>
        <p:nvSpPr>
          <p:cNvPr id="7" name="Text Placeholder 2"/>
          <p:cNvSpPr>
            <a:spLocks noGrp="1"/>
          </p:cNvSpPr>
          <p:nvPr>
            <p:ph idx="1"/>
          </p:nvPr>
        </p:nvSpPr>
        <p:spPr/>
        <p:txBody>
          <a:bodyPr/>
          <a:lstStyle/>
          <a:p>
            <a:r>
              <a:rPr lang="en-US" sz="2400" dirty="0" smtClean="0"/>
              <a:t>Further performance deviates from these goals the more likely users experience poor voice quality</a:t>
            </a:r>
          </a:p>
          <a:p>
            <a:r>
              <a:rPr lang="en-US" sz="2400" dirty="0" smtClean="0"/>
              <a:t>For great Voice Quality pair good network performance with:</a:t>
            </a:r>
          </a:p>
          <a:p>
            <a:pPr lvl="1"/>
            <a:r>
              <a:rPr lang="en-US" sz="2000" dirty="0" smtClean="0"/>
              <a:t>UC Logo certified Devices and Gateways</a:t>
            </a:r>
          </a:p>
          <a:p>
            <a:pPr lvl="1"/>
            <a:r>
              <a:rPr lang="en-US" sz="2000" dirty="0" smtClean="0"/>
              <a:t>Server roles running on recommended spec hardware </a:t>
            </a:r>
          </a:p>
        </p:txBody>
      </p:sp>
      <p:graphicFrame>
        <p:nvGraphicFramePr>
          <p:cNvPr id="6" name="Table 5"/>
          <p:cNvGraphicFramePr>
            <a:graphicFrameLocks noGrp="1"/>
          </p:cNvGraphicFramePr>
          <p:nvPr>
            <p:extLst>
              <p:ext uri="{D42A27DB-BD31-4B8C-83A1-F6EECF244321}">
                <p14:modId xmlns:p14="http://schemas.microsoft.com/office/powerpoint/2010/main" val="1830287127"/>
              </p:ext>
            </p:extLst>
          </p:nvPr>
        </p:nvGraphicFramePr>
        <p:xfrm>
          <a:off x="387053" y="3547069"/>
          <a:ext cx="8152285" cy="2346225"/>
        </p:xfrm>
        <a:graphic>
          <a:graphicData uri="http://schemas.openxmlformats.org/drawingml/2006/table">
            <a:tbl>
              <a:tblPr firstRow="1" bandRow="1">
                <a:tableStyleId>{5C22544A-7EE6-4342-B048-85BDC9FD1C3A}</a:tableStyleId>
              </a:tblPr>
              <a:tblGrid>
                <a:gridCol w="3580642"/>
                <a:gridCol w="2205839"/>
                <a:gridCol w="2365804"/>
              </a:tblGrid>
              <a:tr h="399925">
                <a:tc>
                  <a:txBody>
                    <a:bodyPr/>
                    <a:lstStyle/>
                    <a:p>
                      <a:pPr marL="0" marR="0" algn="l">
                        <a:spcBef>
                          <a:spcPts val="0"/>
                        </a:spcBef>
                        <a:spcAft>
                          <a:spcPts val="0"/>
                        </a:spcAft>
                      </a:pPr>
                      <a:r>
                        <a:rPr lang="en-US" sz="2000" dirty="0" smtClean="0">
                          <a:latin typeface="+mn-lt"/>
                          <a:ea typeface="MS Mincho"/>
                          <a:cs typeface="Times New Roman"/>
                        </a:rPr>
                        <a:t>Network Conditions</a:t>
                      </a:r>
                      <a:endParaRPr lang="en-US" sz="2000" dirty="0">
                        <a:latin typeface="+mn-lt"/>
                        <a:ea typeface="MS Mincho"/>
                        <a:cs typeface="Times New Roman"/>
                      </a:endParaRPr>
                    </a:p>
                  </a:txBody>
                  <a:tcPr marL="68580" marR="68580" marT="0" marB="0" anchor="ctr"/>
                </a:tc>
                <a:tc>
                  <a:txBody>
                    <a:bodyPr/>
                    <a:lstStyle/>
                    <a:p>
                      <a:pPr marL="0" marR="0" algn="ctr">
                        <a:spcBef>
                          <a:spcPts val="0"/>
                        </a:spcBef>
                        <a:spcAft>
                          <a:spcPts val="0"/>
                        </a:spcAft>
                      </a:pPr>
                      <a:r>
                        <a:rPr lang="en-US" sz="2000" dirty="0">
                          <a:latin typeface="+mn-lt"/>
                          <a:ea typeface="MS Mincho"/>
                          <a:cs typeface="Times New Roman"/>
                        </a:rPr>
                        <a:t>Acceptable Quality</a:t>
                      </a:r>
                    </a:p>
                  </a:txBody>
                  <a:tcPr marL="68580" marR="68580" marT="0" marB="0"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000" dirty="0" smtClean="0">
                          <a:latin typeface="+mn-lt"/>
                          <a:ea typeface="MS Mincho"/>
                          <a:cs typeface="Times New Roman"/>
                        </a:rPr>
                        <a:t>Optimal Quality</a:t>
                      </a:r>
                    </a:p>
                  </a:txBody>
                  <a:tcPr marL="68580" marR="68580" marT="0" marB="0" anchor="ctr"/>
                </a:tc>
              </a:tr>
              <a:tr h="486575">
                <a:tc>
                  <a:txBody>
                    <a:bodyPr/>
                    <a:lstStyle/>
                    <a:p>
                      <a:pPr marL="0" marR="0" algn="l">
                        <a:spcBef>
                          <a:spcPts val="0"/>
                        </a:spcBef>
                        <a:spcAft>
                          <a:spcPts val="0"/>
                        </a:spcAft>
                      </a:pPr>
                      <a:r>
                        <a:rPr lang="en-US" sz="1800" dirty="0" smtClean="0">
                          <a:solidFill>
                            <a:srgbClr val="000000"/>
                          </a:solidFill>
                          <a:latin typeface="Segoe"/>
                          <a:ea typeface="MS Mincho"/>
                          <a:cs typeface="Times New Roman"/>
                        </a:rPr>
                        <a:t>Inter-arrival </a:t>
                      </a:r>
                      <a:r>
                        <a:rPr lang="en-US" sz="1800" dirty="0">
                          <a:solidFill>
                            <a:srgbClr val="000000"/>
                          </a:solidFill>
                          <a:latin typeface="Segoe"/>
                          <a:ea typeface="MS Mincho"/>
                          <a:cs typeface="Times New Roman"/>
                        </a:rPr>
                        <a:t>packet jitter (</a:t>
                      </a:r>
                      <a:r>
                        <a:rPr lang="en-US" sz="1800" dirty="0" err="1">
                          <a:solidFill>
                            <a:srgbClr val="000000"/>
                          </a:solidFill>
                          <a:latin typeface="Segoe"/>
                          <a:ea typeface="MS Mincho"/>
                          <a:cs typeface="Times New Roman"/>
                        </a:rPr>
                        <a:t>avg</a:t>
                      </a:r>
                      <a:r>
                        <a:rPr lang="en-US" sz="1800" dirty="0">
                          <a:solidFill>
                            <a:srgbClr val="000000"/>
                          </a:solidFill>
                          <a:latin typeface="Segoe"/>
                          <a:ea typeface="MS Mincho"/>
                          <a:cs typeface="Times New Roman"/>
                        </a:rPr>
                        <a:t>)</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10ms</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5ms</a:t>
                      </a:r>
                    </a:p>
                  </a:txBody>
                  <a:tcPr marL="68580" marR="68580" marT="0" marB="0" anchor="ctr"/>
                </a:tc>
              </a:tr>
              <a:tr h="486575">
                <a:tc>
                  <a:txBody>
                    <a:bodyPr/>
                    <a:lstStyle/>
                    <a:p>
                      <a:pPr marL="0" marR="0" algn="l">
                        <a:spcBef>
                          <a:spcPts val="0"/>
                        </a:spcBef>
                        <a:spcAft>
                          <a:spcPts val="0"/>
                        </a:spcAft>
                      </a:pPr>
                      <a:r>
                        <a:rPr lang="en-US" sz="1800" dirty="0" smtClean="0">
                          <a:solidFill>
                            <a:srgbClr val="000000"/>
                          </a:solidFill>
                          <a:latin typeface="Segoe"/>
                          <a:ea typeface="MS Mincho"/>
                          <a:cs typeface="Times New Roman"/>
                        </a:rPr>
                        <a:t>Inter-arrival </a:t>
                      </a:r>
                      <a:r>
                        <a:rPr lang="en-US" sz="1800" dirty="0">
                          <a:solidFill>
                            <a:srgbClr val="000000"/>
                          </a:solidFill>
                          <a:latin typeface="Segoe"/>
                          <a:ea typeface="MS Mincho"/>
                          <a:cs typeface="Times New Roman"/>
                        </a:rPr>
                        <a:t>packet </a:t>
                      </a:r>
                      <a:r>
                        <a:rPr lang="en-US" sz="1800" dirty="0" smtClean="0">
                          <a:solidFill>
                            <a:srgbClr val="000000"/>
                          </a:solidFill>
                          <a:latin typeface="Segoe"/>
                          <a:ea typeface="MS Mincho"/>
                          <a:cs typeface="Times New Roman"/>
                        </a:rPr>
                        <a:t>jitter (</a:t>
                      </a:r>
                      <a:r>
                        <a:rPr lang="en-US" sz="1800" dirty="0">
                          <a:solidFill>
                            <a:srgbClr val="000000"/>
                          </a:solidFill>
                          <a:latin typeface="Segoe"/>
                          <a:ea typeface="MS Mincho"/>
                          <a:cs typeface="Times New Roman"/>
                        </a:rPr>
                        <a:t>max)</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80ms</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40ms</a:t>
                      </a:r>
                    </a:p>
                  </a:txBody>
                  <a:tcPr marL="68580" marR="68580" marT="0" marB="0" anchor="ctr"/>
                </a:tc>
              </a:tr>
              <a:tr h="486575">
                <a:tc>
                  <a:txBody>
                    <a:bodyPr/>
                    <a:lstStyle/>
                    <a:p>
                      <a:pPr marL="0" marR="0" algn="l">
                        <a:spcBef>
                          <a:spcPts val="0"/>
                        </a:spcBef>
                        <a:spcAft>
                          <a:spcPts val="0"/>
                        </a:spcAft>
                      </a:pPr>
                      <a:r>
                        <a:rPr lang="en-US" sz="1800" dirty="0">
                          <a:solidFill>
                            <a:srgbClr val="000000"/>
                          </a:solidFill>
                          <a:latin typeface="Segoe"/>
                          <a:ea typeface="MS Mincho"/>
                          <a:cs typeface="Times New Roman"/>
                        </a:rPr>
                        <a:t>Packet loss rate (</a:t>
                      </a:r>
                      <a:r>
                        <a:rPr lang="en-US" sz="1800" dirty="0" err="1">
                          <a:solidFill>
                            <a:srgbClr val="000000"/>
                          </a:solidFill>
                          <a:latin typeface="Segoe"/>
                          <a:ea typeface="MS Mincho"/>
                          <a:cs typeface="Times New Roman"/>
                        </a:rPr>
                        <a:t>avg</a:t>
                      </a:r>
                      <a:r>
                        <a:rPr lang="en-US" sz="1800" dirty="0">
                          <a:solidFill>
                            <a:srgbClr val="000000"/>
                          </a:solidFill>
                          <a:latin typeface="Segoe"/>
                          <a:ea typeface="MS Mincho"/>
                          <a:cs typeface="Times New Roman"/>
                        </a:rPr>
                        <a:t>)</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10%</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2%</a:t>
                      </a:r>
                    </a:p>
                  </a:txBody>
                  <a:tcPr marL="68580" marR="68580" marT="0" marB="0" anchor="ctr"/>
                </a:tc>
              </a:tr>
              <a:tr h="486575">
                <a:tc>
                  <a:txBody>
                    <a:bodyPr/>
                    <a:lstStyle/>
                    <a:p>
                      <a:pPr marL="0" marR="0" algn="l">
                        <a:spcBef>
                          <a:spcPts val="0"/>
                        </a:spcBef>
                        <a:spcAft>
                          <a:spcPts val="0"/>
                        </a:spcAft>
                        <a:tabLst>
                          <a:tab pos="1051560" algn="ctr"/>
                          <a:tab pos="2103120" algn="r"/>
                        </a:tabLst>
                      </a:pPr>
                      <a:r>
                        <a:rPr lang="en-US" sz="1800" dirty="0">
                          <a:solidFill>
                            <a:srgbClr val="000000"/>
                          </a:solidFill>
                          <a:latin typeface="Segoe"/>
                          <a:ea typeface="MS Mincho"/>
                          <a:cs typeface="Times New Roman"/>
                        </a:rPr>
                        <a:t>Network latency RTT </a:t>
                      </a: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a:t>
                      </a:r>
                      <a:r>
                        <a:rPr lang="en-US" sz="1800" dirty="0" smtClean="0">
                          <a:solidFill>
                            <a:srgbClr val="000000"/>
                          </a:solidFill>
                          <a:latin typeface="Segoe"/>
                          <a:ea typeface="MS Mincho"/>
                          <a:cs typeface="Times New Roman"/>
                        </a:rPr>
                        <a:t>200ms</a:t>
                      </a:r>
                      <a:endParaRPr lang="en-US" sz="1800" dirty="0">
                        <a:solidFill>
                          <a:srgbClr val="000000"/>
                        </a:solidFill>
                        <a:latin typeface="Segoe"/>
                        <a:ea typeface="MS Mincho"/>
                        <a:cs typeface="Times New Roman"/>
                      </a:endParaRPr>
                    </a:p>
                  </a:txBody>
                  <a:tcPr marL="68580" marR="68580" marT="0" marB="0" anchor="ctr"/>
                </a:tc>
                <a:tc>
                  <a:txBody>
                    <a:bodyPr/>
                    <a:lstStyle/>
                    <a:p>
                      <a:pPr marL="228600" marR="0" algn="l">
                        <a:spcBef>
                          <a:spcPts val="0"/>
                        </a:spcBef>
                        <a:spcAft>
                          <a:spcPts val="0"/>
                        </a:spcAft>
                      </a:pPr>
                      <a:r>
                        <a:rPr lang="en-US" sz="1800" dirty="0">
                          <a:solidFill>
                            <a:srgbClr val="000000"/>
                          </a:solidFill>
                          <a:latin typeface="Segoe"/>
                          <a:ea typeface="MS Mincho"/>
                          <a:cs typeface="Times New Roman"/>
                        </a:rPr>
                        <a:t>≤ </a:t>
                      </a:r>
                      <a:r>
                        <a:rPr lang="en-US" sz="1800" dirty="0" smtClean="0">
                          <a:solidFill>
                            <a:srgbClr val="000000"/>
                          </a:solidFill>
                          <a:latin typeface="Segoe"/>
                          <a:ea typeface="MS Mincho"/>
                          <a:cs typeface="Times New Roman"/>
                        </a:rPr>
                        <a:t>120</a:t>
                      </a:r>
                      <a:r>
                        <a:rPr lang="en-US" sz="1800" baseline="0" dirty="0" smtClean="0">
                          <a:solidFill>
                            <a:srgbClr val="000000"/>
                          </a:solidFill>
                          <a:latin typeface="Segoe"/>
                          <a:ea typeface="MS Mincho"/>
                          <a:cs typeface="Times New Roman"/>
                        </a:rPr>
                        <a:t>ms</a:t>
                      </a:r>
                      <a:endParaRPr lang="en-US" sz="1800" dirty="0">
                        <a:solidFill>
                          <a:srgbClr val="000000"/>
                        </a:solidFill>
                        <a:latin typeface="Segoe"/>
                        <a:ea typeface="MS Mincho"/>
                        <a:cs typeface="Times New Roman"/>
                      </a:endParaRPr>
                    </a:p>
                  </a:txBody>
                  <a:tcPr marL="68580" marR="68580" marT="0" marB="0" anchor="ctr"/>
                </a:tc>
              </a:tr>
            </a:tbl>
          </a:graphicData>
        </a:graphic>
      </p:graphicFrame>
    </p:spTree>
    <p:extLst>
      <p:ext uri="{BB962C8B-B14F-4D97-AF65-F5344CB8AC3E}">
        <p14:creationId xmlns:p14="http://schemas.microsoft.com/office/powerpoint/2010/main" val="317903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441" y="247261"/>
            <a:ext cx="8698729" cy="609398"/>
          </a:xfrm>
        </p:spPr>
        <p:txBody>
          <a:bodyPr>
            <a:normAutofit fontScale="90000"/>
          </a:bodyPr>
          <a:lstStyle/>
          <a:p>
            <a:r>
              <a:rPr lang="en-US" sz="4400" dirty="0" smtClean="0"/>
              <a:t>The Open Systems Interconnection (OSI) Model</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val="3256697759"/>
              </p:ext>
            </p:extLst>
          </p:nvPr>
        </p:nvGraphicFramePr>
        <p:xfrm>
          <a:off x="467544" y="1556792"/>
          <a:ext cx="3440706" cy="5262632"/>
        </p:xfrm>
        <a:graphic>
          <a:graphicData uri="http://schemas.openxmlformats.org/drawingml/2006/table">
            <a:tbl>
              <a:tblPr firstRow="1" bandRow="1">
                <a:tableStyleId>{93296810-A885-4BE3-A3E7-6D5BEEA58F35}</a:tableStyleId>
              </a:tblPr>
              <a:tblGrid>
                <a:gridCol w="1262788"/>
                <a:gridCol w="2177918"/>
              </a:tblGrid>
              <a:tr h="657829">
                <a:tc>
                  <a:txBody>
                    <a:bodyPr/>
                    <a:lstStyle/>
                    <a:p>
                      <a:pPr algn="ctr" rtl="0" fontAlgn="ctr"/>
                      <a:r>
                        <a:rPr lang="en-US" sz="2400" u="none" strike="noStrike" kern="1200" dirty="0" smtClean="0">
                          <a:effectLst/>
                        </a:rPr>
                        <a:t>Layer</a:t>
                      </a:r>
                      <a:endParaRPr lang="en-US" sz="2400" b="1"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2400" u="none" strike="noStrike" kern="1200" dirty="0" smtClean="0">
                          <a:effectLst/>
                        </a:rPr>
                        <a:t>Definition</a:t>
                      </a:r>
                      <a:endParaRPr lang="en-US" sz="2400" b="1"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Seven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Six</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fr-FR" sz="2400" u="none" strike="noStrike" kern="1200" dirty="0" smtClean="0">
                          <a:effectLst/>
                        </a:rPr>
                        <a:t>Five</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fr-FR"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Four</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Three</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Two</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One</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l" rtl="0" fontAlgn="ctr"/>
                      <a:endParaRPr lang="en-US" sz="2400" b="0" i="0" u="none" strike="noStrike" kern="1200" dirty="0">
                        <a:solidFill>
                          <a:srgbClr val="000000"/>
                        </a:solidFill>
                        <a:effectLst/>
                        <a:latin typeface="+mn-lt"/>
                        <a:ea typeface="+mn-ea"/>
                        <a:cs typeface="+mn-cs"/>
                      </a:endParaRPr>
                    </a:p>
                  </a:txBody>
                  <a:tcPr marL="7146" marR="7146" marT="9525" marB="0" anchor="ctr"/>
                </a:tc>
              </a:tr>
            </a:tbl>
          </a:graphicData>
        </a:graphic>
      </p:graphicFrame>
      <p:sp>
        <p:nvSpPr>
          <p:cNvPr id="5" name="Rectangle 4"/>
          <p:cNvSpPr/>
          <p:nvPr/>
        </p:nvSpPr>
        <p:spPr>
          <a:xfrm>
            <a:off x="2324816" y="6252473"/>
            <a:ext cx="1172180" cy="461665"/>
          </a:xfrm>
          <a:prstGeom prst="rect">
            <a:avLst/>
          </a:prstGeom>
        </p:spPr>
        <p:txBody>
          <a:bodyPr wrap="none">
            <a:spAutoFit/>
          </a:bodyPr>
          <a:lstStyle/>
          <a:p>
            <a:pPr fontAlgn="ctr"/>
            <a:r>
              <a:rPr lang="en-US" sz="2400" dirty="0">
                <a:solidFill>
                  <a:srgbClr val="000000"/>
                </a:solidFill>
              </a:rPr>
              <a:t>Physical</a:t>
            </a:r>
          </a:p>
        </p:txBody>
      </p:sp>
      <p:sp>
        <p:nvSpPr>
          <p:cNvPr id="6" name="Rectangle 5"/>
          <p:cNvSpPr/>
          <p:nvPr/>
        </p:nvSpPr>
        <p:spPr>
          <a:xfrm>
            <a:off x="2244715" y="5600963"/>
            <a:ext cx="1335366" cy="461665"/>
          </a:xfrm>
          <a:prstGeom prst="rect">
            <a:avLst/>
          </a:prstGeom>
        </p:spPr>
        <p:txBody>
          <a:bodyPr wrap="none">
            <a:spAutoFit/>
          </a:bodyPr>
          <a:lstStyle/>
          <a:p>
            <a:pPr fontAlgn="ctr"/>
            <a:r>
              <a:rPr lang="en-US" sz="2400" dirty="0">
                <a:solidFill>
                  <a:srgbClr val="000000"/>
                </a:solidFill>
              </a:rPr>
              <a:t>Data Link</a:t>
            </a:r>
          </a:p>
        </p:txBody>
      </p:sp>
      <p:sp>
        <p:nvSpPr>
          <p:cNvPr id="7" name="Rectangle 6"/>
          <p:cNvSpPr/>
          <p:nvPr/>
        </p:nvSpPr>
        <p:spPr>
          <a:xfrm>
            <a:off x="2267331" y="4960883"/>
            <a:ext cx="1263744" cy="461665"/>
          </a:xfrm>
          <a:prstGeom prst="rect">
            <a:avLst/>
          </a:prstGeom>
        </p:spPr>
        <p:txBody>
          <a:bodyPr wrap="none">
            <a:spAutoFit/>
          </a:bodyPr>
          <a:lstStyle/>
          <a:p>
            <a:pPr fontAlgn="ctr"/>
            <a:r>
              <a:rPr lang="en-US" sz="2400" dirty="0">
                <a:solidFill>
                  <a:srgbClr val="000000"/>
                </a:solidFill>
              </a:rPr>
              <a:t>Network</a:t>
            </a:r>
          </a:p>
        </p:txBody>
      </p:sp>
      <p:sp>
        <p:nvSpPr>
          <p:cNvPr id="8" name="Rectangle 7"/>
          <p:cNvSpPr/>
          <p:nvPr/>
        </p:nvSpPr>
        <p:spPr>
          <a:xfrm>
            <a:off x="2215260" y="4297943"/>
            <a:ext cx="1380763" cy="461665"/>
          </a:xfrm>
          <a:prstGeom prst="rect">
            <a:avLst/>
          </a:prstGeom>
        </p:spPr>
        <p:txBody>
          <a:bodyPr wrap="none">
            <a:spAutoFit/>
          </a:bodyPr>
          <a:lstStyle/>
          <a:p>
            <a:r>
              <a:rPr lang="en-US" sz="2400" dirty="0">
                <a:solidFill>
                  <a:srgbClr val="000000"/>
                </a:solidFill>
              </a:rPr>
              <a:t>Transport</a:t>
            </a:r>
            <a:endParaRPr lang="en-US" sz="2400" dirty="0"/>
          </a:p>
        </p:txBody>
      </p:sp>
      <p:sp>
        <p:nvSpPr>
          <p:cNvPr id="9" name="Rectangle 8"/>
          <p:cNvSpPr/>
          <p:nvPr/>
        </p:nvSpPr>
        <p:spPr>
          <a:xfrm>
            <a:off x="2325104" y="3635003"/>
            <a:ext cx="1114408" cy="461665"/>
          </a:xfrm>
          <a:prstGeom prst="rect">
            <a:avLst/>
          </a:prstGeom>
        </p:spPr>
        <p:txBody>
          <a:bodyPr wrap="none">
            <a:spAutoFit/>
          </a:bodyPr>
          <a:lstStyle/>
          <a:p>
            <a:r>
              <a:rPr lang="fr-FR" sz="2400" dirty="0">
                <a:solidFill>
                  <a:srgbClr val="000000"/>
                </a:solidFill>
              </a:rPr>
              <a:t>Session</a:t>
            </a:r>
            <a:endParaRPr lang="en-US" sz="2400" dirty="0"/>
          </a:p>
        </p:txBody>
      </p:sp>
      <p:sp>
        <p:nvSpPr>
          <p:cNvPr id="10" name="Rectangle 9"/>
          <p:cNvSpPr/>
          <p:nvPr/>
        </p:nvSpPr>
        <p:spPr>
          <a:xfrm>
            <a:off x="2107519" y="2983493"/>
            <a:ext cx="1774075" cy="461665"/>
          </a:xfrm>
          <a:prstGeom prst="rect">
            <a:avLst/>
          </a:prstGeom>
        </p:spPr>
        <p:txBody>
          <a:bodyPr wrap="none">
            <a:spAutoFit/>
          </a:bodyPr>
          <a:lstStyle/>
          <a:p>
            <a:r>
              <a:rPr lang="en-US" sz="2400" dirty="0">
                <a:solidFill>
                  <a:srgbClr val="000000"/>
                </a:solidFill>
              </a:rPr>
              <a:t>Presentation</a:t>
            </a:r>
            <a:endParaRPr lang="en-US" sz="2400" dirty="0"/>
          </a:p>
        </p:txBody>
      </p:sp>
      <p:sp>
        <p:nvSpPr>
          <p:cNvPr id="11" name="Rectangle 10"/>
          <p:cNvSpPr/>
          <p:nvPr/>
        </p:nvSpPr>
        <p:spPr>
          <a:xfrm>
            <a:off x="2163811" y="2297693"/>
            <a:ext cx="1596271" cy="461665"/>
          </a:xfrm>
          <a:prstGeom prst="rect">
            <a:avLst/>
          </a:prstGeom>
        </p:spPr>
        <p:txBody>
          <a:bodyPr wrap="none">
            <a:spAutoFit/>
          </a:bodyPr>
          <a:lstStyle/>
          <a:p>
            <a:r>
              <a:rPr lang="en-US" sz="2400" dirty="0">
                <a:solidFill>
                  <a:srgbClr val="000000"/>
                </a:solidFill>
              </a:rPr>
              <a:t>Application</a:t>
            </a:r>
            <a:endParaRPr lang="en-US" sz="2400" dirty="0"/>
          </a:p>
        </p:txBody>
      </p:sp>
      <p:sp>
        <p:nvSpPr>
          <p:cNvPr id="16" name="Rectangle 15"/>
          <p:cNvSpPr/>
          <p:nvPr/>
        </p:nvSpPr>
        <p:spPr bwMode="auto">
          <a:xfrm>
            <a:off x="6837567" y="2132856"/>
            <a:ext cx="1340219" cy="32004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rgbClr val="F15C44"/>
                </a:solidFill>
              </a:rPr>
              <a:t>“</a:t>
            </a:r>
            <a:r>
              <a:rPr lang="en-US" sz="2200" dirty="0" err="1" smtClean="0">
                <a:solidFill>
                  <a:srgbClr val="F15C44"/>
                </a:solidFill>
              </a:rPr>
              <a:t>lol</a:t>
            </a:r>
            <a:r>
              <a:rPr lang="en-US" sz="2200" dirty="0" smtClean="0">
                <a:solidFill>
                  <a:srgbClr val="F15C44"/>
                </a:solidFill>
              </a:rPr>
              <a:t> </a:t>
            </a:r>
            <a:r>
              <a:rPr lang="en-US" sz="2200" dirty="0" err="1" smtClean="0">
                <a:solidFill>
                  <a:srgbClr val="F15C44"/>
                </a:solidFill>
              </a:rPr>
              <a:t>rofl</a:t>
            </a:r>
            <a:r>
              <a:rPr lang="en-US" sz="2200" dirty="0" smtClean="0">
                <a:solidFill>
                  <a:srgbClr val="F15C44"/>
                </a:solidFill>
              </a:rPr>
              <a:t>”</a:t>
            </a:r>
          </a:p>
        </p:txBody>
      </p:sp>
      <p:sp>
        <p:nvSpPr>
          <p:cNvPr id="19" name="Down Arrow 18"/>
          <p:cNvSpPr/>
          <p:nvPr/>
        </p:nvSpPr>
        <p:spPr bwMode="auto">
          <a:xfrm>
            <a:off x="6904804" y="2462383"/>
            <a:ext cx="218656" cy="422909"/>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6727950" y="2922668"/>
            <a:ext cx="1449835" cy="32004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Rectangle 19"/>
          <p:cNvSpPr/>
          <p:nvPr/>
        </p:nvSpPr>
        <p:spPr bwMode="auto">
          <a:xfrm>
            <a:off x="6739902" y="2132856"/>
            <a:ext cx="31459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4" name="Rectangle 23"/>
          <p:cNvSpPr/>
          <p:nvPr/>
        </p:nvSpPr>
        <p:spPr bwMode="auto">
          <a:xfrm>
            <a:off x="6464277" y="2922668"/>
            <a:ext cx="275626"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5" name="Rectangle 24"/>
          <p:cNvSpPr/>
          <p:nvPr/>
        </p:nvSpPr>
        <p:spPr bwMode="auto">
          <a:xfrm>
            <a:off x="6497849" y="3683613"/>
            <a:ext cx="1679936" cy="32004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6" name="Down Arrow 25"/>
          <p:cNvSpPr/>
          <p:nvPr/>
        </p:nvSpPr>
        <p:spPr bwMode="auto">
          <a:xfrm>
            <a:off x="6900251" y="3248605"/>
            <a:ext cx="218656" cy="422909"/>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7" name="Rectangle 26"/>
          <p:cNvSpPr/>
          <p:nvPr/>
        </p:nvSpPr>
        <p:spPr bwMode="auto">
          <a:xfrm>
            <a:off x="6234176" y="3683613"/>
            <a:ext cx="26367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8" name="Down Arrow 27"/>
          <p:cNvSpPr/>
          <p:nvPr/>
        </p:nvSpPr>
        <p:spPr bwMode="auto">
          <a:xfrm>
            <a:off x="6904803" y="4003653"/>
            <a:ext cx="207401" cy="348380"/>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6249009" y="4352033"/>
            <a:ext cx="1928776" cy="32004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0" name="Rectangle 29"/>
          <p:cNvSpPr/>
          <p:nvPr/>
        </p:nvSpPr>
        <p:spPr bwMode="auto">
          <a:xfrm>
            <a:off x="5987846" y="4352033"/>
            <a:ext cx="26367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1" name="Rectangle 30"/>
          <p:cNvSpPr/>
          <p:nvPr/>
        </p:nvSpPr>
        <p:spPr bwMode="auto">
          <a:xfrm>
            <a:off x="6009282" y="5007565"/>
            <a:ext cx="2183336" cy="32004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2" name="Down Arrow 31"/>
          <p:cNvSpPr/>
          <p:nvPr/>
        </p:nvSpPr>
        <p:spPr bwMode="auto">
          <a:xfrm>
            <a:off x="6879614" y="5333615"/>
            <a:ext cx="221184" cy="348666"/>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3" name="Rectangle 32"/>
          <p:cNvSpPr/>
          <p:nvPr/>
        </p:nvSpPr>
        <p:spPr bwMode="auto">
          <a:xfrm>
            <a:off x="5745609" y="4996966"/>
            <a:ext cx="26367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4" name="Rectangle 33"/>
          <p:cNvSpPr/>
          <p:nvPr/>
        </p:nvSpPr>
        <p:spPr bwMode="auto">
          <a:xfrm>
            <a:off x="5785265" y="5667936"/>
            <a:ext cx="2447009" cy="320040"/>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6" name="Rectangle 35"/>
          <p:cNvSpPr/>
          <p:nvPr/>
        </p:nvSpPr>
        <p:spPr bwMode="auto">
          <a:xfrm>
            <a:off x="5521591" y="5667936"/>
            <a:ext cx="26367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7" name="Rectangle 36"/>
          <p:cNvSpPr/>
          <p:nvPr/>
        </p:nvSpPr>
        <p:spPr bwMode="auto">
          <a:xfrm>
            <a:off x="5504445" y="6305492"/>
            <a:ext cx="3010267"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8" name="Rectangle 37"/>
          <p:cNvSpPr/>
          <p:nvPr/>
        </p:nvSpPr>
        <p:spPr bwMode="auto">
          <a:xfrm>
            <a:off x="8232273" y="5667936"/>
            <a:ext cx="263673" cy="32004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 name="Rectangle 2"/>
          <p:cNvSpPr/>
          <p:nvPr/>
        </p:nvSpPr>
        <p:spPr>
          <a:xfrm>
            <a:off x="3965502" y="1546353"/>
            <a:ext cx="5064694" cy="5262979"/>
          </a:xfrm>
          <a:prstGeom prst="rect">
            <a:avLst/>
          </a:prstGeom>
        </p:spPr>
        <p:txBody>
          <a:bodyPr wrap="square">
            <a:spAutoFit/>
          </a:bodyPr>
          <a:lstStyle/>
          <a:p>
            <a:r>
              <a:rPr lang="en-US" sz="2400" dirty="0" smtClean="0"/>
              <a:t>….a </a:t>
            </a:r>
            <a:r>
              <a:rPr lang="en-US" sz="2400" dirty="0"/>
              <a:t>way of sub-dividing a communications system into smaller parts called layers. </a:t>
            </a:r>
            <a:endParaRPr lang="en-US" sz="2400" dirty="0" smtClean="0"/>
          </a:p>
          <a:p>
            <a:endParaRPr lang="en-US" sz="2400" dirty="0"/>
          </a:p>
          <a:p>
            <a:r>
              <a:rPr lang="en-US" sz="2400" dirty="0" smtClean="0"/>
              <a:t>A </a:t>
            </a:r>
            <a:r>
              <a:rPr lang="en-US" sz="2400" dirty="0"/>
              <a:t>layer is a collection of similar functions that provide services to the layer above it and receives services from the layer below it. </a:t>
            </a:r>
            <a:endParaRPr lang="en-US" sz="2400" dirty="0" smtClean="0"/>
          </a:p>
          <a:p>
            <a:endParaRPr lang="en-US" sz="2400" dirty="0"/>
          </a:p>
          <a:p>
            <a:r>
              <a:rPr lang="en-US" sz="2400" dirty="0" smtClean="0"/>
              <a:t>On </a:t>
            </a:r>
            <a:r>
              <a:rPr lang="en-US" sz="2400" dirty="0"/>
              <a:t>each layer, an instance provides services to the instances at the layer above and requests service from the layer below</a:t>
            </a:r>
            <a:r>
              <a:rPr lang="en-US" sz="2400" dirty="0" smtClean="0"/>
              <a:t>.</a:t>
            </a:r>
            <a:br>
              <a:rPr lang="en-US" sz="2400" dirty="0" smtClean="0"/>
            </a:br>
            <a:r>
              <a:rPr lang="en-US" sz="2400" dirty="0" smtClean="0"/>
              <a:t>			 - Wikipedia</a:t>
            </a:r>
            <a:endParaRPr lang="en-US" sz="2400" dirty="0"/>
          </a:p>
        </p:txBody>
      </p:sp>
      <p:sp>
        <p:nvSpPr>
          <p:cNvPr id="41" name="Down Arrow 40"/>
          <p:cNvSpPr/>
          <p:nvPr/>
        </p:nvSpPr>
        <p:spPr bwMode="auto">
          <a:xfrm>
            <a:off x="6892132" y="5987976"/>
            <a:ext cx="196147" cy="317516"/>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2" name="Down Arrow 41"/>
          <p:cNvSpPr/>
          <p:nvPr/>
        </p:nvSpPr>
        <p:spPr bwMode="auto">
          <a:xfrm>
            <a:off x="6879614" y="4681491"/>
            <a:ext cx="196147" cy="317516"/>
          </a:xfrm>
          <a:prstGeom prst="downArrow">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7" name="Rectangle 46"/>
          <p:cNvSpPr/>
          <p:nvPr/>
        </p:nvSpPr>
        <p:spPr bwMode="auto">
          <a:xfrm>
            <a:off x="5745609" y="4996967"/>
            <a:ext cx="263673" cy="336649"/>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custDataLst>
      <p:tags r:id="rId1"/>
    </p:custDataLst>
    <p:extLst>
      <p:ext uri="{BB962C8B-B14F-4D97-AF65-F5344CB8AC3E}">
        <p14:creationId xmlns:p14="http://schemas.microsoft.com/office/powerpoint/2010/main" val="376656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90"/>
                                          </p:val>
                                        </p:tav>
                                        <p:tav tm="100000">
                                          <p:val>
                                            <p:fltVal val="0"/>
                                          </p:val>
                                        </p:tav>
                                      </p:tavLst>
                                    </p:anim>
                                    <p:animEffect transition="in" filter="fade">
                                      <p:cBhvr>
                                        <p:cTn id="34" dur="1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1000" fill="hold"/>
                                        <p:tgtEl>
                                          <p:spTgt spid="11"/>
                                        </p:tgtEl>
                                        <p:attrNameLst>
                                          <p:attrName>ppt_w</p:attrName>
                                        </p:attrNameLst>
                                      </p:cBhvr>
                                      <p:tavLst>
                                        <p:tav tm="0">
                                          <p:val>
                                            <p:fltVal val="0"/>
                                          </p:val>
                                        </p:tav>
                                        <p:tav tm="100000">
                                          <p:val>
                                            <p:strVal val="#ppt_w"/>
                                          </p:val>
                                        </p:tav>
                                      </p:tavLst>
                                    </p:anim>
                                    <p:anim calcmode="lin" valueType="num">
                                      <p:cBhvr>
                                        <p:cTn id="52" dur="1000" fill="hold"/>
                                        <p:tgtEl>
                                          <p:spTgt spid="11"/>
                                        </p:tgtEl>
                                        <p:attrNameLst>
                                          <p:attrName>ppt_h</p:attrName>
                                        </p:attrNameLst>
                                      </p:cBhvr>
                                      <p:tavLst>
                                        <p:tav tm="0">
                                          <p:val>
                                            <p:fltVal val="0"/>
                                          </p:val>
                                        </p:tav>
                                        <p:tav tm="100000">
                                          <p:val>
                                            <p:strVal val="#ppt_h"/>
                                          </p:val>
                                        </p:tav>
                                      </p:tavLst>
                                    </p:anim>
                                    <p:anim calcmode="lin" valueType="num">
                                      <p:cBhvr>
                                        <p:cTn id="53" dur="1000" fill="hold"/>
                                        <p:tgtEl>
                                          <p:spTgt spid="11"/>
                                        </p:tgtEl>
                                        <p:attrNameLst>
                                          <p:attrName>style.rotation</p:attrName>
                                        </p:attrNameLst>
                                      </p:cBhvr>
                                      <p:tavLst>
                                        <p:tav tm="0">
                                          <p:val>
                                            <p:fltVal val="90"/>
                                          </p:val>
                                        </p:tav>
                                        <p:tav tm="100000">
                                          <p:val>
                                            <p:fltVal val="0"/>
                                          </p:val>
                                        </p:tav>
                                      </p:tavLst>
                                    </p:anim>
                                    <p:animEffect transition="in" filter="fade">
                                      <p:cBhvr>
                                        <p:cTn id="54" dur="1000"/>
                                        <p:tgtEl>
                                          <p:spTgt spid="11"/>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100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childTnLst>
                          </p:cTn>
                        </p:par>
                        <p:par>
                          <p:cTn id="85" fill="hold">
                            <p:stCondLst>
                              <p:cond delay="1000"/>
                            </p:stCondLst>
                            <p:childTnLst>
                              <p:par>
                                <p:cTn id="86" presetID="10" presetClass="entr" presetSubtype="0"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500"/>
                                        <p:tgtEl>
                                          <p:spTgt spid="25"/>
                                        </p:tgtEl>
                                      </p:cBhvr>
                                    </p:animEffec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27"/>
                                        </p:tgtEl>
                                        <p:attrNameLst>
                                          <p:attrName>style.visibility</p:attrName>
                                        </p:attrNameLst>
                                      </p:cBhvr>
                                      <p:to>
                                        <p:strVal val="visible"/>
                                      </p:to>
                                    </p:set>
                                  </p:childTnLst>
                                </p:cTn>
                              </p:par>
                              <p:par>
                                <p:cTn id="93" presetID="1" presetClass="entr" presetSubtype="0" fill="hold" grpId="0" nodeType="withEffect">
                                  <p:stCondLst>
                                    <p:cond delay="500"/>
                                  </p:stCondLst>
                                  <p:childTnLst>
                                    <p:set>
                                      <p:cBhvr>
                                        <p:cTn id="94" dur="1" fill="hold">
                                          <p:stCondLst>
                                            <p:cond delay="0"/>
                                          </p:stCondLst>
                                        </p:cTn>
                                        <p:tgtEl>
                                          <p:spTgt spid="28"/>
                                        </p:tgtEl>
                                        <p:attrNameLst>
                                          <p:attrName>style.visibility</p:attrName>
                                        </p:attrNameLst>
                                      </p:cBhvr>
                                      <p:to>
                                        <p:strVal val="visible"/>
                                      </p:to>
                                    </p:set>
                                  </p:childTnLst>
                                </p:cTn>
                              </p:par>
                              <p:par>
                                <p:cTn id="95" presetID="1" presetClass="entr" presetSubtype="0" fill="hold" grpId="0" nodeType="withEffect">
                                  <p:stCondLst>
                                    <p:cond delay="500"/>
                                  </p:stCondLst>
                                  <p:childTnLst>
                                    <p:set>
                                      <p:cBhvr>
                                        <p:cTn id="96" dur="1" fill="hold">
                                          <p:stCondLst>
                                            <p:cond delay="0"/>
                                          </p:stCondLst>
                                        </p:cTn>
                                        <p:tgtEl>
                                          <p:spTgt spid="29"/>
                                        </p:tgtEl>
                                        <p:attrNameLst>
                                          <p:attrName>style.visibility</p:attrName>
                                        </p:attrNameLst>
                                      </p:cBhvr>
                                      <p:to>
                                        <p:strVal val="visible"/>
                                      </p:to>
                                    </p:set>
                                  </p:childTnLst>
                                </p:cTn>
                              </p:par>
                            </p:childTnLst>
                          </p:cTn>
                        </p:par>
                        <p:par>
                          <p:cTn id="97" fill="hold">
                            <p:stCondLst>
                              <p:cond delay="500"/>
                            </p:stCondLst>
                            <p:childTnLst>
                              <p:par>
                                <p:cTn id="98" presetID="1" presetClass="entr" presetSubtype="0" fill="hold" grpId="0" nodeType="afterEffect">
                                  <p:stCondLst>
                                    <p:cond delay="500"/>
                                  </p:stCondLst>
                                  <p:childTnLst>
                                    <p:set>
                                      <p:cBhvr>
                                        <p:cTn id="99" dur="1" fill="hold">
                                          <p:stCondLst>
                                            <p:cond delay="0"/>
                                          </p:stCondLst>
                                        </p:cTn>
                                        <p:tgtEl>
                                          <p:spTgt spid="30"/>
                                        </p:tgtEl>
                                        <p:attrNameLst>
                                          <p:attrName>style.visibility</p:attrName>
                                        </p:attrNameLst>
                                      </p:cBhvr>
                                      <p:to>
                                        <p:strVal val="visible"/>
                                      </p:to>
                                    </p:set>
                                  </p:childTnLst>
                                </p:cTn>
                              </p:par>
                              <p:par>
                                <p:cTn id="100" presetID="1" presetClass="entr" presetSubtype="0" fill="hold" grpId="0" nodeType="withEffect">
                                  <p:stCondLst>
                                    <p:cond delay="500"/>
                                  </p:stCondLst>
                                  <p:childTnLst>
                                    <p:set>
                                      <p:cBhvr>
                                        <p:cTn id="101" dur="1" fill="hold">
                                          <p:stCondLst>
                                            <p:cond delay="0"/>
                                          </p:stCondLst>
                                        </p:cTn>
                                        <p:tgtEl>
                                          <p:spTgt spid="32"/>
                                        </p:tgtEl>
                                        <p:attrNameLst>
                                          <p:attrName>style.visibility</p:attrName>
                                        </p:attrNameLst>
                                      </p:cBhvr>
                                      <p:to>
                                        <p:strVal val="visible"/>
                                      </p:to>
                                    </p:set>
                                  </p:childTnLst>
                                </p:cTn>
                              </p:par>
                              <p:par>
                                <p:cTn id="102" presetID="1" presetClass="entr" presetSubtype="0" fill="hold" grpId="0" nodeType="withEffect">
                                  <p:stCondLst>
                                    <p:cond delay="500"/>
                                  </p:stCondLst>
                                  <p:childTnLst>
                                    <p:set>
                                      <p:cBhvr>
                                        <p:cTn id="103" dur="1" fill="hold">
                                          <p:stCondLst>
                                            <p:cond delay="0"/>
                                          </p:stCondLst>
                                        </p:cTn>
                                        <p:tgtEl>
                                          <p:spTgt spid="31"/>
                                        </p:tgtEl>
                                        <p:attrNameLst>
                                          <p:attrName>style.visibility</p:attrName>
                                        </p:attrNameLst>
                                      </p:cBhvr>
                                      <p:to>
                                        <p:strVal val="visible"/>
                                      </p:to>
                                    </p:set>
                                  </p:childTnLst>
                                </p:cTn>
                              </p:par>
                            </p:childTnLst>
                          </p:cTn>
                        </p:par>
                        <p:par>
                          <p:cTn id="104" fill="hold">
                            <p:stCondLst>
                              <p:cond delay="1000"/>
                            </p:stCondLst>
                            <p:childTnLst>
                              <p:par>
                                <p:cTn id="105" presetID="1" presetClass="entr" presetSubtype="0" fill="hold" grpId="0" nodeType="afterEffect">
                                  <p:stCondLst>
                                    <p:cond delay="500"/>
                                  </p:stCondLst>
                                  <p:childTnLst>
                                    <p:set>
                                      <p:cBhvr>
                                        <p:cTn id="106" dur="1" fill="hold">
                                          <p:stCondLst>
                                            <p:cond delay="0"/>
                                          </p:stCondLst>
                                        </p:cTn>
                                        <p:tgtEl>
                                          <p:spTgt spid="33"/>
                                        </p:tgtEl>
                                        <p:attrNameLst>
                                          <p:attrName>style.visibility</p:attrName>
                                        </p:attrNameLst>
                                      </p:cBhvr>
                                      <p:to>
                                        <p:strVal val="visible"/>
                                      </p:to>
                                    </p:set>
                                  </p:childTnLst>
                                </p:cTn>
                              </p:par>
                              <p:par>
                                <p:cTn id="107" presetID="1" presetClass="entr" presetSubtype="0" fill="hold" grpId="0" nodeType="withEffect">
                                  <p:stCondLst>
                                    <p:cond delay="500"/>
                                  </p:stCondLst>
                                  <p:childTnLst>
                                    <p:set>
                                      <p:cBhvr>
                                        <p:cTn id="108" dur="1" fill="hold">
                                          <p:stCondLst>
                                            <p:cond delay="0"/>
                                          </p:stCondLst>
                                        </p:cTn>
                                        <p:tgtEl>
                                          <p:spTgt spid="34"/>
                                        </p:tgtEl>
                                        <p:attrNameLst>
                                          <p:attrName>style.visibility</p:attrName>
                                        </p:attrNameLst>
                                      </p:cBhvr>
                                      <p:to>
                                        <p:strVal val="visible"/>
                                      </p:to>
                                    </p:set>
                                  </p:childTnLst>
                                </p:cTn>
                              </p:par>
                            </p:childTnLst>
                          </p:cTn>
                        </p:par>
                        <p:par>
                          <p:cTn id="109" fill="hold">
                            <p:stCondLst>
                              <p:cond delay="1500"/>
                            </p:stCondLst>
                            <p:childTnLst>
                              <p:par>
                                <p:cTn id="110" presetID="1" presetClass="entr" presetSubtype="0" fill="hold" grpId="0" nodeType="afterEffect">
                                  <p:stCondLst>
                                    <p:cond delay="500"/>
                                  </p:stCondLst>
                                  <p:childTnLst>
                                    <p:set>
                                      <p:cBhvr>
                                        <p:cTn id="111" dur="1" fill="hold">
                                          <p:stCondLst>
                                            <p:cond delay="0"/>
                                          </p:stCondLst>
                                        </p:cTn>
                                        <p:tgtEl>
                                          <p:spTgt spid="38"/>
                                        </p:tgtEl>
                                        <p:attrNameLst>
                                          <p:attrName>style.visibility</p:attrName>
                                        </p:attrNameLst>
                                      </p:cBhvr>
                                      <p:to>
                                        <p:strVal val="visible"/>
                                      </p:to>
                                    </p:set>
                                  </p:childTnLst>
                                </p:cTn>
                              </p:par>
                              <p:par>
                                <p:cTn id="112" presetID="1" presetClass="entr" presetSubtype="0" fill="hold" grpId="0" nodeType="withEffect">
                                  <p:stCondLst>
                                    <p:cond delay="500"/>
                                  </p:stCondLst>
                                  <p:childTnLst>
                                    <p:set>
                                      <p:cBhvr>
                                        <p:cTn id="113" dur="1" fill="hold">
                                          <p:stCondLst>
                                            <p:cond delay="0"/>
                                          </p:stCondLst>
                                        </p:cTn>
                                        <p:tgtEl>
                                          <p:spTgt spid="36"/>
                                        </p:tgtEl>
                                        <p:attrNameLst>
                                          <p:attrName>style.visibility</p:attrName>
                                        </p:attrNameLst>
                                      </p:cBhvr>
                                      <p:to>
                                        <p:strVal val="visible"/>
                                      </p:to>
                                    </p:set>
                                  </p:childTnLst>
                                </p:cTn>
                              </p:par>
                              <p:par>
                                <p:cTn id="114" presetID="1" presetClass="entr" presetSubtype="0" fill="hold" grpId="0" nodeType="withEffect">
                                  <p:stCondLst>
                                    <p:cond delay="500"/>
                                  </p:stCondLst>
                                  <p:childTnLst>
                                    <p:set>
                                      <p:cBhvr>
                                        <p:cTn id="115" dur="1" fill="hold">
                                          <p:stCondLst>
                                            <p:cond delay="0"/>
                                          </p:stCondLst>
                                        </p:cTn>
                                        <p:tgtEl>
                                          <p:spTgt spid="37"/>
                                        </p:tgtEl>
                                        <p:attrNameLst>
                                          <p:attrName>style.visibility</p:attrName>
                                        </p:attrNameLst>
                                      </p:cBhvr>
                                      <p:to>
                                        <p:strVal val="visible"/>
                                      </p:to>
                                    </p:set>
                                  </p:childTnLst>
                                </p:cTn>
                              </p:par>
                              <p:par>
                                <p:cTn id="116" presetID="1" presetClass="entr" presetSubtype="0" fill="hold" grpId="0" nodeType="withEffect">
                                  <p:stCondLst>
                                    <p:cond delay="500"/>
                                  </p:stCondLst>
                                  <p:childTnLst>
                                    <p:set>
                                      <p:cBhvr>
                                        <p:cTn id="117" dur="1" fill="hold">
                                          <p:stCondLst>
                                            <p:cond delay="0"/>
                                          </p:stCondLst>
                                        </p:cTn>
                                        <p:tgtEl>
                                          <p:spTgt spid="41"/>
                                        </p:tgtEl>
                                        <p:attrNameLst>
                                          <p:attrName>style.visibility</p:attrName>
                                        </p:attrNameLst>
                                      </p:cBhvr>
                                      <p:to>
                                        <p:strVal val="visible"/>
                                      </p:to>
                                    </p:set>
                                  </p:childTnLst>
                                </p:cTn>
                              </p:par>
                              <p:par>
                                <p:cTn id="118" presetID="1" presetClass="entr" presetSubtype="0" fill="hold" grpId="0" nodeType="withEffect">
                                  <p:stCondLst>
                                    <p:cond delay="500"/>
                                  </p:stCondLst>
                                  <p:childTnLst>
                                    <p:set>
                                      <p:cBhvr>
                                        <p:cTn id="119" dur="1" fill="hold">
                                          <p:stCondLst>
                                            <p:cond delay="0"/>
                                          </p:stCondLst>
                                        </p:cTn>
                                        <p:tgtEl>
                                          <p:spTgt spid="42"/>
                                        </p:tgtEl>
                                        <p:attrNameLst>
                                          <p:attrName>style.visibility</p:attrName>
                                        </p:attrNameLst>
                                      </p:cBhvr>
                                      <p:to>
                                        <p:strVal val="visible"/>
                                      </p:to>
                                    </p:set>
                                  </p:childTnLst>
                                </p:cTn>
                              </p:par>
                            </p:childTnLst>
                          </p:cTn>
                        </p:par>
                        <p:par>
                          <p:cTn id="120" fill="hold">
                            <p:stCondLst>
                              <p:cond delay="2000"/>
                            </p:stCondLst>
                            <p:childTnLst>
                              <p:par>
                                <p:cTn id="121" presetID="1" presetClass="entr" presetSubtype="0" fill="hold" grpId="0" nodeType="afterEffect">
                                  <p:stCondLst>
                                    <p:cond delay="500"/>
                                  </p:stCondLst>
                                  <p:childTnLst>
                                    <p:set>
                                      <p:cBhvr>
                                        <p:cTn id="1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6" grpId="0" animBg="1"/>
      <p:bldP spid="19" grpId="0" animBg="1"/>
      <p:bldP spid="22" grpId="0" animBg="1"/>
      <p:bldP spid="20"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6" grpId="0" animBg="1"/>
      <p:bldP spid="37" grpId="0" animBg="1"/>
      <p:bldP spid="38" grpId="0" animBg="1"/>
      <p:bldP spid="3" grpId="0"/>
      <p:bldP spid="3" grpId="1"/>
      <p:bldP spid="41" grpId="0" animBg="1"/>
      <p:bldP spid="42" grpId="0"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00276516"/>
              </p:ext>
            </p:extLst>
          </p:nvPr>
        </p:nvGraphicFramePr>
        <p:xfrm>
          <a:off x="2483768" y="792743"/>
          <a:ext cx="4248472" cy="4604803"/>
        </p:xfrm>
        <a:graphic>
          <a:graphicData uri="http://schemas.openxmlformats.org/drawingml/2006/table">
            <a:tbl>
              <a:tblPr bandRow="1">
                <a:tableStyleId>{93296810-A885-4BE3-A3E7-6D5BEEA58F35}</a:tableStyleId>
              </a:tblPr>
              <a:tblGrid>
                <a:gridCol w="1654507"/>
                <a:gridCol w="2593965"/>
              </a:tblGrid>
              <a:tr h="657829">
                <a:tc>
                  <a:txBody>
                    <a:bodyPr/>
                    <a:lstStyle/>
                    <a:p>
                      <a:pPr algn="ctr" rtl="0" fontAlgn="ctr"/>
                      <a:r>
                        <a:rPr lang="en-AU" sz="2400" b="0" i="0" u="none" strike="noStrike" kern="1200" dirty="0" smtClean="0">
                          <a:solidFill>
                            <a:srgbClr val="000000"/>
                          </a:solidFill>
                          <a:effectLst/>
                          <a:latin typeface="+mn-lt"/>
                          <a:ea typeface="+mn-ea"/>
                          <a:cs typeface="+mn-cs"/>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AU" sz="3200" b="0" i="0" u="none" strike="noStrike" kern="1200" dirty="0" smtClean="0">
                          <a:solidFill>
                            <a:srgbClr val="000000"/>
                          </a:solidFill>
                          <a:effectLst/>
                          <a:latin typeface="+mn-lt"/>
                          <a:ea typeface="+mn-ea"/>
                          <a:cs typeface="+mn-cs"/>
                        </a:rPr>
                        <a:t>Partners/Apps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Resiliency</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fr-FR" sz="3200" u="none" strike="noStrike" kern="1200" dirty="0" smtClean="0">
                          <a:effectLst/>
                        </a:rPr>
                        <a:t>CAC</a:t>
                      </a:r>
                      <a:endParaRPr lang="fr-FR"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Media Ports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Tree>
    <p:custDataLst>
      <p:tags r:id="rId1"/>
    </p:custDataLst>
    <p:extLst>
      <p:ext uri="{BB962C8B-B14F-4D97-AF65-F5344CB8AC3E}">
        <p14:creationId xmlns:p14="http://schemas.microsoft.com/office/powerpoint/2010/main" val="341837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65087770"/>
              </p:ext>
            </p:extLst>
          </p:nvPr>
        </p:nvGraphicFramePr>
        <p:xfrm>
          <a:off x="2562339" y="980728"/>
          <a:ext cx="4025885" cy="4604803"/>
        </p:xfrm>
        <a:graphic>
          <a:graphicData uri="http://schemas.openxmlformats.org/drawingml/2006/table">
            <a:tbl>
              <a:tblPr bandRow="1">
                <a:tableStyleId>{93296810-A885-4BE3-A3E7-6D5BEEA58F35}</a:tableStyleId>
              </a:tblPr>
              <a:tblGrid>
                <a:gridCol w="1654507"/>
                <a:gridCol w="2371378"/>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fr-FR"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1" i="0" u="none" strike="noStrike" kern="1200" dirty="0">
                        <a:solidFill>
                          <a:schemeClr val="tx1"/>
                        </a:solidFill>
                        <a:effectLst/>
                        <a:latin typeface="+mn-lt"/>
                        <a:ea typeface="+mn-ea"/>
                        <a:cs typeface="+mn-cs"/>
                      </a:endParaRPr>
                    </a:p>
                  </a:txBody>
                  <a:tcPr marL="7146" marR="7146" marT="9525" marB="0" anchor="ctr">
                    <a:solidFill>
                      <a:schemeClr val="accent6">
                        <a:lumMod val="50000"/>
                      </a:schemeClr>
                    </a:solidFill>
                  </a:tcPr>
                </a:tc>
              </a:tr>
            </a:tbl>
          </a:graphicData>
        </a:graphic>
      </p:graphicFrame>
      <p:sp>
        <p:nvSpPr>
          <p:cNvPr id="3" name="Rectangle 2"/>
          <p:cNvSpPr/>
          <p:nvPr/>
        </p:nvSpPr>
        <p:spPr>
          <a:xfrm>
            <a:off x="4223057" y="5013176"/>
            <a:ext cx="2293740" cy="584775"/>
          </a:xfrm>
          <a:prstGeom prst="rect">
            <a:avLst/>
          </a:prstGeom>
          <a:noFill/>
        </p:spPr>
        <p:txBody>
          <a:bodyPr wrap="square">
            <a:spAutoFit/>
          </a:bodyPr>
          <a:lstStyle/>
          <a:p>
            <a:pPr lvl="0" algn="ctr" fontAlgn="ctr"/>
            <a:r>
              <a:rPr lang="en-US" sz="3200" b="1" dirty="0">
                <a:solidFill>
                  <a:schemeClr val="bg1"/>
                </a:solidFill>
              </a:rPr>
              <a:t>Bandwidth</a:t>
            </a:r>
          </a:p>
        </p:txBody>
      </p:sp>
    </p:spTree>
    <p:custDataLst>
      <p:tags r:id="rId1"/>
    </p:custDataLst>
    <p:extLst>
      <p:ext uri="{BB962C8B-B14F-4D97-AF65-F5344CB8AC3E}">
        <p14:creationId xmlns:p14="http://schemas.microsoft.com/office/powerpoint/2010/main" val="1000964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5255142" y="3461047"/>
            <a:ext cx="3637116" cy="330104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9" name="Rectangle 48"/>
          <p:cNvSpPr/>
          <p:nvPr/>
        </p:nvSpPr>
        <p:spPr bwMode="auto">
          <a:xfrm>
            <a:off x="169415" y="2735318"/>
            <a:ext cx="3637116" cy="330104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188640"/>
            <a:ext cx="8363938" cy="1329595"/>
          </a:xfrm>
        </p:spPr>
        <p:txBody>
          <a:bodyPr/>
          <a:lstStyle/>
          <a:p>
            <a:r>
              <a:rPr lang="en-US" dirty="0"/>
              <a:t>Anatomy of a UC Audio Session</a:t>
            </a:r>
            <a:br>
              <a:rPr lang="en-US" dirty="0"/>
            </a:br>
            <a:endParaRPr lang="en-US" dirty="0"/>
          </a:p>
        </p:txBody>
      </p:sp>
      <p:grpSp>
        <p:nvGrpSpPr>
          <p:cNvPr id="5" name="Group 88"/>
          <p:cNvGrpSpPr/>
          <p:nvPr/>
        </p:nvGrpSpPr>
        <p:grpSpPr>
          <a:xfrm>
            <a:off x="317011" y="2885169"/>
            <a:ext cx="3352800" cy="2978498"/>
            <a:chOff x="304800" y="1600200"/>
            <a:chExt cx="3352800" cy="2233874"/>
          </a:xfrm>
        </p:grpSpPr>
        <p:grpSp>
          <p:nvGrpSpPr>
            <p:cNvPr id="6" name="Group 93"/>
            <p:cNvGrpSpPr/>
            <p:nvPr/>
          </p:nvGrpSpPr>
          <p:grpSpPr>
            <a:xfrm>
              <a:off x="533401" y="1600200"/>
              <a:ext cx="2940015" cy="2233874"/>
              <a:chOff x="533400" y="2133600"/>
              <a:chExt cx="2940015" cy="2978499"/>
            </a:xfrm>
          </p:grpSpPr>
          <p:sp>
            <p:nvSpPr>
              <p:cNvPr id="13" name="TextBox 12"/>
              <p:cNvSpPr txBox="1"/>
              <p:nvPr/>
            </p:nvSpPr>
            <p:spPr>
              <a:xfrm>
                <a:off x="533400" y="4724399"/>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14" name="TextBox 13"/>
              <p:cNvSpPr txBox="1"/>
              <p:nvPr/>
            </p:nvSpPr>
            <p:spPr>
              <a:xfrm>
                <a:off x="1143000" y="4727378"/>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15" name="TextBox 14"/>
              <p:cNvSpPr txBox="1"/>
              <p:nvPr/>
            </p:nvSpPr>
            <p:spPr>
              <a:xfrm>
                <a:off x="17526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16" name="TextBox 15"/>
              <p:cNvSpPr txBox="1"/>
              <p:nvPr/>
            </p:nvSpPr>
            <p:spPr>
              <a:xfrm>
                <a:off x="23622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17" name="TextBox 16"/>
              <p:cNvSpPr txBox="1"/>
              <p:nvPr/>
            </p:nvSpPr>
            <p:spPr>
              <a:xfrm>
                <a:off x="29718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cxnSp>
            <p:nvCxnSpPr>
              <p:cNvPr id="18" name="Straight Connector 17"/>
              <p:cNvCxnSpPr/>
              <p:nvPr/>
            </p:nvCxnSpPr>
            <p:spPr>
              <a:xfrm rot="5400000">
                <a:off x="-268794"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19" name="Straight Connector 18"/>
              <p:cNvCxnSpPr/>
              <p:nvPr/>
            </p:nvCxnSpPr>
            <p:spPr>
              <a:xfrm rot="5400000">
                <a:off x="363032"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20" name="Straight Connector 19"/>
              <p:cNvCxnSpPr/>
              <p:nvPr/>
            </p:nvCxnSpPr>
            <p:spPr>
              <a:xfrm rot="5400000">
                <a:off x="996506"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21" name="Straight Connector 20"/>
              <p:cNvCxnSpPr/>
              <p:nvPr/>
            </p:nvCxnSpPr>
            <p:spPr>
              <a:xfrm rot="5400000">
                <a:off x="1628332"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22" name="Straight Connector 21"/>
              <p:cNvCxnSpPr/>
              <p:nvPr/>
            </p:nvCxnSpPr>
            <p:spPr>
              <a:xfrm rot="5400000">
                <a:off x="2254450"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grpSp>
        <p:grpSp>
          <p:nvGrpSpPr>
            <p:cNvPr id="7" name="Group 94"/>
            <p:cNvGrpSpPr/>
            <p:nvPr/>
          </p:nvGrpSpPr>
          <p:grpSpPr>
            <a:xfrm>
              <a:off x="304800" y="1600203"/>
              <a:ext cx="1276191" cy="1827216"/>
              <a:chOff x="304800" y="2134658"/>
              <a:chExt cx="1276191" cy="2436284"/>
            </a:xfrm>
          </p:grpSpPr>
          <p:sp>
            <p:nvSpPr>
              <p:cNvPr id="11" name="Freeform 10"/>
              <p:cNvSpPr/>
              <p:nvPr/>
            </p:nvSpPr>
            <p:spPr>
              <a:xfrm>
                <a:off x="304800" y="3614613"/>
                <a:ext cx="1276191" cy="380190"/>
              </a:xfrm>
              <a:custGeom>
                <a:avLst/>
                <a:gdLst>
                  <a:gd name="connsiteX0" fmla="*/ 0 w 1046603"/>
                  <a:gd name="connsiteY0" fmla="*/ 0 h 201976"/>
                  <a:gd name="connsiteX1" fmla="*/ 528810 w 1046603"/>
                  <a:gd name="connsiteY1" fmla="*/ 187287 h 201976"/>
                  <a:gd name="connsiteX2" fmla="*/ 1046603 w 1046603"/>
                  <a:gd name="connsiteY2" fmla="*/ 88135 h 201976"/>
                  <a:gd name="connsiteX3" fmla="*/ 1046603 w 1046603"/>
                  <a:gd name="connsiteY3" fmla="*/ 88135 h 201976"/>
                </a:gdLst>
                <a:ahLst/>
                <a:cxnLst>
                  <a:cxn ang="0">
                    <a:pos x="connsiteX0" y="connsiteY0"/>
                  </a:cxn>
                  <a:cxn ang="0">
                    <a:pos x="connsiteX1" y="connsiteY1"/>
                  </a:cxn>
                  <a:cxn ang="0">
                    <a:pos x="connsiteX2" y="connsiteY2"/>
                  </a:cxn>
                  <a:cxn ang="0">
                    <a:pos x="connsiteX3" y="connsiteY3"/>
                  </a:cxn>
                </a:cxnLst>
                <a:rect l="l" t="t" r="r" b="b"/>
                <a:pathLst>
                  <a:path w="1046603" h="201976">
                    <a:moveTo>
                      <a:pt x="0" y="0"/>
                    </a:moveTo>
                    <a:cubicBezTo>
                      <a:pt x="177188" y="86299"/>
                      <a:pt x="354376" y="172598"/>
                      <a:pt x="528810" y="187287"/>
                    </a:cubicBezTo>
                    <a:cubicBezTo>
                      <a:pt x="703244" y="201976"/>
                      <a:pt x="1046603" y="88135"/>
                      <a:pt x="1046603" y="88135"/>
                    </a:cubicBezTo>
                    <a:lnTo>
                      <a:pt x="1046603" y="8813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rot="5400000">
                <a:off x="-906330" y="3351977"/>
                <a:ext cx="2436284" cy="1646"/>
              </a:xfrm>
              <a:prstGeom prst="line">
                <a:avLst/>
              </a:prstGeom>
              <a:ln w="254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318346" y="3427413"/>
              <a:ext cx="3339254" cy="1587"/>
            </a:xfrm>
            <a:prstGeom prst="line">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rot="209275">
              <a:off x="2212370" y="2297503"/>
              <a:ext cx="1276190" cy="378462"/>
            </a:xfrm>
            <a:custGeom>
              <a:avLst/>
              <a:gdLst>
                <a:gd name="connsiteX0" fmla="*/ 0 w 1046602"/>
                <a:gd name="connsiteY0" fmla="*/ 179942 h 268077"/>
                <a:gd name="connsiteX1" fmla="*/ 407624 w 1046602"/>
                <a:gd name="connsiteY1" fmla="*/ 14689 h 268077"/>
                <a:gd name="connsiteX2" fmla="*/ 1046602 w 1046602"/>
                <a:gd name="connsiteY2" fmla="*/ 268077 h 268077"/>
              </a:gdLst>
              <a:ahLst/>
              <a:cxnLst>
                <a:cxn ang="0">
                  <a:pos x="connsiteX0" y="connsiteY0"/>
                </a:cxn>
                <a:cxn ang="0">
                  <a:pos x="connsiteX1" y="connsiteY1"/>
                </a:cxn>
                <a:cxn ang="0">
                  <a:pos x="connsiteX2" y="connsiteY2"/>
                </a:cxn>
              </a:cxnLst>
              <a:rect l="l" t="t" r="r" b="b"/>
              <a:pathLst>
                <a:path w="1046602" h="268077">
                  <a:moveTo>
                    <a:pt x="0" y="179942"/>
                  </a:moveTo>
                  <a:cubicBezTo>
                    <a:pt x="116595" y="89971"/>
                    <a:pt x="233190" y="0"/>
                    <a:pt x="407624" y="14689"/>
                  </a:cubicBezTo>
                  <a:cubicBezTo>
                    <a:pt x="582058" y="29378"/>
                    <a:pt x="814330" y="148727"/>
                    <a:pt x="1046602" y="268077"/>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1572806" y="2507877"/>
              <a:ext cx="644602" cy="329453"/>
            </a:xfrm>
            <a:custGeom>
              <a:avLst/>
              <a:gdLst>
                <a:gd name="connsiteX0" fmla="*/ 0 w 528637"/>
                <a:gd name="connsiteY0" fmla="*/ 233362 h 233362"/>
                <a:gd name="connsiteX1" fmla="*/ 295275 w 528637"/>
                <a:gd name="connsiteY1" fmla="*/ 123825 h 233362"/>
                <a:gd name="connsiteX2" fmla="*/ 528637 w 528637"/>
                <a:gd name="connsiteY2" fmla="*/ 0 h 233362"/>
              </a:gdLst>
              <a:ahLst/>
              <a:cxnLst>
                <a:cxn ang="0">
                  <a:pos x="connsiteX0" y="connsiteY0"/>
                </a:cxn>
                <a:cxn ang="0">
                  <a:pos x="connsiteX1" y="connsiteY1"/>
                </a:cxn>
                <a:cxn ang="0">
                  <a:pos x="connsiteX2" y="connsiteY2"/>
                </a:cxn>
              </a:cxnLst>
              <a:rect l="l" t="t" r="r" b="b"/>
              <a:pathLst>
                <a:path w="528637" h="233362">
                  <a:moveTo>
                    <a:pt x="0" y="233362"/>
                  </a:moveTo>
                  <a:cubicBezTo>
                    <a:pt x="103584" y="198040"/>
                    <a:pt x="207169" y="162719"/>
                    <a:pt x="295275" y="123825"/>
                  </a:cubicBezTo>
                  <a:cubicBezTo>
                    <a:pt x="383381" y="84931"/>
                    <a:pt x="456009" y="42465"/>
                    <a:pt x="528637"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4" name="Straight Arrow Connector 23"/>
          <p:cNvCxnSpPr/>
          <p:nvPr/>
        </p:nvCxnSpPr>
        <p:spPr>
          <a:xfrm flipV="1">
            <a:off x="3597400" y="3707733"/>
            <a:ext cx="1965834" cy="1408752"/>
          </a:xfrm>
          <a:prstGeom prst="straightConnector1">
            <a:avLst/>
          </a:prstGeom>
          <a:ln w="76200">
            <a:solidFill>
              <a:srgbClr val="00B0F0"/>
            </a:solidFill>
            <a:tailEnd type="arrow"/>
          </a:ln>
        </p:spPr>
        <p:style>
          <a:lnRef idx="1">
            <a:schemeClr val="accent6"/>
          </a:lnRef>
          <a:fillRef idx="2">
            <a:schemeClr val="accent6"/>
          </a:fillRef>
          <a:effectRef idx="1">
            <a:schemeClr val="accent6"/>
          </a:effectRef>
          <a:fontRef idx="minor">
            <a:schemeClr val="dk1"/>
          </a:fontRef>
        </p:style>
      </p:cxnSp>
      <p:sp>
        <p:nvSpPr>
          <p:cNvPr id="25" name="TextBox 24"/>
          <p:cNvSpPr txBox="1"/>
          <p:nvPr/>
        </p:nvSpPr>
        <p:spPr>
          <a:xfrm>
            <a:off x="5785644" y="3645523"/>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26" name="TextBox 25"/>
          <p:cNvSpPr txBox="1"/>
          <p:nvPr/>
        </p:nvSpPr>
        <p:spPr>
          <a:xfrm>
            <a:off x="7614444" y="3642545"/>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27" name="TextBox 26"/>
          <p:cNvSpPr txBox="1"/>
          <p:nvPr/>
        </p:nvSpPr>
        <p:spPr>
          <a:xfrm>
            <a:off x="6395244" y="3642545"/>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28" name="TextBox 27"/>
          <p:cNvSpPr txBox="1"/>
          <p:nvPr/>
        </p:nvSpPr>
        <p:spPr>
          <a:xfrm>
            <a:off x="8224044" y="3642545"/>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sp>
        <p:nvSpPr>
          <p:cNvPr id="29" name="TextBox 28"/>
          <p:cNvSpPr txBox="1"/>
          <p:nvPr/>
        </p:nvSpPr>
        <p:spPr>
          <a:xfrm>
            <a:off x="7004843" y="3642545"/>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cxnSp>
        <p:nvCxnSpPr>
          <p:cNvPr id="30" name="Straight Connector 29"/>
          <p:cNvCxnSpPr/>
          <p:nvPr/>
        </p:nvCxnSpPr>
        <p:spPr>
          <a:xfrm rot="5400000">
            <a:off x="4983450" y="5242981"/>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31" name="Straight Connector 30"/>
          <p:cNvCxnSpPr/>
          <p:nvPr/>
        </p:nvCxnSpPr>
        <p:spPr>
          <a:xfrm rot="5400000">
            <a:off x="5615277" y="5242981"/>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32" name="Straight Connector 31"/>
          <p:cNvCxnSpPr/>
          <p:nvPr/>
        </p:nvCxnSpPr>
        <p:spPr>
          <a:xfrm rot="5400000">
            <a:off x="6248751" y="5242981"/>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33" name="Straight Connector 32"/>
          <p:cNvCxnSpPr/>
          <p:nvPr/>
        </p:nvCxnSpPr>
        <p:spPr>
          <a:xfrm rot="5400000">
            <a:off x="6880576" y="5242981"/>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34" name="Straight Connector 33"/>
          <p:cNvCxnSpPr/>
          <p:nvPr/>
        </p:nvCxnSpPr>
        <p:spPr>
          <a:xfrm rot="5400000">
            <a:off x="7506695" y="5242981"/>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sp>
        <p:nvSpPr>
          <p:cNvPr id="35" name="Freeform 34"/>
          <p:cNvSpPr/>
          <p:nvPr/>
        </p:nvSpPr>
        <p:spPr>
          <a:xfrm>
            <a:off x="5563353" y="5564857"/>
            <a:ext cx="1276191" cy="380191"/>
          </a:xfrm>
          <a:custGeom>
            <a:avLst/>
            <a:gdLst>
              <a:gd name="connsiteX0" fmla="*/ 0 w 1046603"/>
              <a:gd name="connsiteY0" fmla="*/ 0 h 201976"/>
              <a:gd name="connsiteX1" fmla="*/ 528810 w 1046603"/>
              <a:gd name="connsiteY1" fmla="*/ 187287 h 201976"/>
              <a:gd name="connsiteX2" fmla="*/ 1046603 w 1046603"/>
              <a:gd name="connsiteY2" fmla="*/ 88135 h 201976"/>
              <a:gd name="connsiteX3" fmla="*/ 1046603 w 1046603"/>
              <a:gd name="connsiteY3" fmla="*/ 88135 h 201976"/>
            </a:gdLst>
            <a:ahLst/>
            <a:cxnLst>
              <a:cxn ang="0">
                <a:pos x="connsiteX0" y="connsiteY0"/>
              </a:cxn>
              <a:cxn ang="0">
                <a:pos x="connsiteX1" y="connsiteY1"/>
              </a:cxn>
              <a:cxn ang="0">
                <a:pos x="connsiteX2" y="connsiteY2"/>
              </a:cxn>
              <a:cxn ang="0">
                <a:pos x="connsiteX3" y="connsiteY3"/>
              </a:cxn>
            </a:cxnLst>
            <a:rect l="l" t="t" r="r" b="b"/>
            <a:pathLst>
              <a:path w="1046603" h="201976">
                <a:moveTo>
                  <a:pt x="0" y="0"/>
                </a:moveTo>
                <a:cubicBezTo>
                  <a:pt x="177188" y="86299"/>
                  <a:pt x="354376" y="172598"/>
                  <a:pt x="528810" y="187287"/>
                </a:cubicBezTo>
                <a:cubicBezTo>
                  <a:pt x="703244" y="201976"/>
                  <a:pt x="1046603" y="88135"/>
                  <a:pt x="1046603" y="88135"/>
                </a:cubicBezTo>
                <a:lnTo>
                  <a:pt x="1046603" y="8813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36" name="Freeform 35"/>
          <p:cNvSpPr/>
          <p:nvPr/>
        </p:nvSpPr>
        <p:spPr>
          <a:xfrm rot="209275">
            <a:off x="7470923" y="5014638"/>
            <a:ext cx="1276190" cy="504616"/>
          </a:xfrm>
          <a:custGeom>
            <a:avLst/>
            <a:gdLst>
              <a:gd name="connsiteX0" fmla="*/ 0 w 1046602"/>
              <a:gd name="connsiteY0" fmla="*/ 179942 h 268077"/>
              <a:gd name="connsiteX1" fmla="*/ 407624 w 1046602"/>
              <a:gd name="connsiteY1" fmla="*/ 14689 h 268077"/>
              <a:gd name="connsiteX2" fmla="*/ 1046602 w 1046602"/>
              <a:gd name="connsiteY2" fmla="*/ 268077 h 268077"/>
            </a:gdLst>
            <a:ahLst/>
            <a:cxnLst>
              <a:cxn ang="0">
                <a:pos x="connsiteX0" y="connsiteY0"/>
              </a:cxn>
              <a:cxn ang="0">
                <a:pos x="connsiteX1" y="connsiteY1"/>
              </a:cxn>
              <a:cxn ang="0">
                <a:pos x="connsiteX2" y="connsiteY2"/>
              </a:cxn>
            </a:cxnLst>
            <a:rect l="l" t="t" r="r" b="b"/>
            <a:pathLst>
              <a:path w="1046602" h="268077">
                <a:moveTo>
                  <a:pt x="0" y="179942"/>
                </a:moveTo>
                <a:cubicBezTo>
                  <a:pt x="116595" y="89971"/>
                  <a:pt x="233190" y="0"/>
                  <a:pt x="407624" y="14689"/>
                </a:cubicBezTo>
                <a:cubicBezTo>
                  <a:pt x="582058" y="29378"/>
                  <a:pt x="814330" y="148727"/>
                  <a:pt x="1046602" y="268077"/>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37" name="Freeform 36"/>
          <p:cNvSpPr/>
          <p:nvPr/>
        </p:nvSpPr>
        <p:spPr>
          <a:xfrm>
            <a:off x="6831359" y="5295138"/>
            <a:ext cx="644602" cy="439271"/>
          </a:xfrm>
          <a:custGeom>
            <a:avLst/>
            <a:gdLst>
              <a:gd name="connsiteX0" fmla="*/ 0 w 528637"/>
              <a:gd name="connsiteY0" fmla="*/ 233362 h 233362"/>
              <a:gd name="connsiteX1" fmla="*/ 295275 w 528637"/>
              <a:gd name="connsiteY1" fmla="*/ 123825 h 233362"/>
              <a:gd name="connsiteX2" fmla="*/ 528637 w 528637"/>
              <a:gd name="connsiteY2" fmla="*/ 0 h 233362"/>
            </a:gdLst>
            <a:ahLst/>
            <a:cxnLst>
              <a:cxn ang="0">
                <a:pos x="connsiteX0" y="connsiteY0"/>
              </a:cxn>
              <a:cxn ang="0">
                <a:pos x="connsiteX1" y="connsiteY1"/>
              </a:cxn>
              <a:cxn ang="0">
                <a:pos x="connsiteX2" y="connsiteY2"/>
              </a:cxn>
            </a:cxnLst>
            <a:rect l="l" t="t" r="r" b="b"/>
            <a:pathLst>
              <a:path w="528637" h="233362">
                <a:moveTo>
                  <a:pt x="0" y="233362"/>
                </a:moveTo>
                <a:cubicBezTo>
                  <a:pt x="103584" y="198040"/>
                  <a:pt x="207169" y="162719"/>
                  <a:pt x="295275" y="123825"/>
                </a:cubicBezTo>
                <a:cubicBezTo>
                  <a:pt x="383381" y="84931"/>
                  <a:pt x="456009" y="42465"/>
                  <a:pt x="528637"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cxnSp>
        <p:nvCxnSpPr>
          <p:cNvPr id="38" name="Straight Connector 37"/>
          <p:cNvCxnSpPr/>
          <p:nvPr/>
        </p:nvCxnSpPr>
        <p:spPr>
          <a:xfrm rot="5400000">
            <a:off x="4345914" y="5266265"/>
            <a:ext cx="2436284" cy="1646"/>
          </a:xfrm>
          <a:prstGeom prst="line">
            <a:avLst/>
          </a:prstGeom>
          <a:ln w="254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570590" y="6485229"/>
            <a:ext cx="3339254" cy="2116"/>
          </a:xfrm>
          <a:prstGeom prst="line">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2"/>
          <p:cNvPicPr>
            <a:picLocks noChangeAspect="1" noChangeArrowheads="1"/>
          </p:cNvPicPr>
          <p:nvPr/>
        </p:nvPicPr>
        <p:blipFill rotWithShape="1">
          <a:blip r:embed="rId3">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1366321" y="1699791"/>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2"/>
          <p:cNvPicPr>
            <a:picLocks noChangeAspect="1" noChangeArrowheads="1"/>
          </p:cNvPicPr>
          <p:nvPr/>
        </p:nvPicPr>
        <p:blipFill rotWithShape="1">
          <a:blip r:embed="rId3">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6703095" y="1695048"/>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1" name="Straight Arrow Connector 50"/>
          <p:cNvCxnSpPr/>
          <p:nvPr/>
        </p:nvCxnSpPr>
        <p:spPr>
          <a:xfrm>
            <a:off x="2209800" y="2312566"/>
            <a:ext cx="4332872" cy="1388"/>
          </a:xfrm>
          <a:prstGeom prst="straightConnector1">
            <a:avLst/>
          </a:prstGeom>
          <a:ln w="5080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229619" y="1980306"/>
            <a:ext cx="4327200" cy="400087"/>
          </a:xfrm>
          <a:prstGeom prst="rect">
            <a:avLst/>
          </a:prstGeom>
          <a:noFill/>
        </p:spPr>
        <p:txBody>
          <a:bodyPr wrap="square" lIns="121899" tIns="60949" rIns="121899" bIns="60949" rtlCol="0">
            <a:spAutoFit/>
          </a:bodyPr>
          <a:lstStyle/>
          <a:p>
            <a:pPr algn="ctr"/>
            <a:r>
              <a:rPr lang="en-US" dirty="0" smtClean="0">
                <a:solidFill>
                  <a:schemeClr val="accent6"/>
                </a:solidFill>
              </a:rPr>
              <a:t>SRTP / RTCP</a:t>
            </a:r>
          </a:p>
        </p:txBody>
      </p:sp>
      <p:cxnSp>
        <p:nvCxnSpPr>
          <p:cNvPr id="53" name="Straight Arrow Connector 52"/>
          <p:cNvCxnSpPr/>
          <p:nvPr/>
        </p:nvCxnSpPr>
        <p:spPr>
          <a:xfrm>
            <a:off x="2209800" y="1918314"/>
            <a:ext cx="4332872" cy="1388"/>
          </a:xfrm>
          <a:prstGeom prst="straightConnector1">
            <a:avLst/>
          </a:prstGeom>
          <a:ln w="508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217408" y="1597473"/>
            <a:ext cx="4325264" cy="400087"/>
          </a:xfrm>
          <a:prstGeom prst="rect">
            <a:avLst/>
          </a:prstGeom>
          <a:noFill/>
        </p:spPr>
        <p:txBody>
          <a:bodyPr wrap="square" lIns="121899" tIns="60949" rIns="121899" bIns="60949" rtlCol="0">
            <a:spAutoFit/>
          </a:bodyPr>
          <a:lstStyle/>
          <a:p>
            <a:pPr algn="ctr"/>
            <a:r>
              <a:rPr lang="en-US" dirty="0" smtClean="0"/>
              <a:t>SIP</a:t>
            </a:r>
          </a:p>
        </p:txBody>
      </p:sp>
      <p:sp>
        <p:nvSpPr>
          <p:cNvPr id="55" name="Rectangle 54"/>
          <p:cNvSpPr/>
          <p:nvPr/>
        </p:nvSpPr>
        <p:spPr>
          <a:xfrm>
            <a:off x="3854925" y="4639433"/>
            <a:ext cx="1444178" cy="954107"/>
          </a:xfrm>
          <a:prstGeom prst="rect">
            <a:avLst/>
          </a:prstGeom>
        </p:spPr>
        <p:txBody>
          <a:bodyPr wrap="none">
            <a:spAutoFit/>
          </a:bodyPr>
          <a:lstStyle/>
          <a:p>
            <a:pPr algn="ctr"/>
            <a:r>
              <a:rPr lang="en-US" sz="2800" dirty="0" smtClean="0"/>
              <a:t>Perfect </a:t>
            </a:r>
          </a:p>
          <a:p>
            <a:pPr algn="ctr"/>
            <a:r>
              <a:rPr lang="en-US" sz="2800" dirty="0" smtClean="0"/>
              <a:t>Network</a:t>
            </a:r>
            <a:endParaRPr lang="en-US" sz="2800" dirty="0"/>
          </a:p>
        </p:txBody>
      </p:sp>
    </p:spTree>
    <p:custDataLst>
      <p:tags r:id="rId1"/>
    </p:custDataLst>
    <p:extLst>
      <p:ext uri="{BB962C8B-B14F-4D97-AF65-F5344CB8AC3E}">
        <p14:creationId xmlns:p14="http://schemas.microsoft.com/office/powerpoint/2010/main" val="3116897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10"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par>
                                <p:cTn id="64" presetID="10" presetClass="entr" presetSubtype="0"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9" grpId="0" animBg="1"/>
      <p:bldP spid="25" grpId="0" animBg="1"/>
      <p:bldP spid="26" grpId="0" animBg="1"/>
      <p:bldP spid="27" grpId="0" animBg="1"/>
      <p:bldP spid="28" grpId="0" animBg="1"/>
      <p:bldP spid="29" grpId="0" animBg="1"/>
      <p:bldP spid="35" grpId="0" animBg="1"/>
      <p:bldP spid="36" grpId="0" animBg="1"/>
      <p:bldP spid="37" grpId="0" animBg="1"/>
      <p:bldP spid="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bwMode="auto">
          <a:xfrm>
            <a:off x="109039" y="2780927"/>
            <a:ext cx="3637116" cy="3873774"/>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86" name="Rectangle 85"/>
          <p:cNvSpPr/>
          <p:nvPr/>
        </p:nvSpPr>
        <p:spPr bwMode="auto">
          <a:xfrm>
            <a:off x="5441134" y="2780927"/>
            <a:ext cx="3637116" cy="387377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228601"/>
            <a:ext cx="8363938" cy="664797"/>
          </a:xfrm>
        </p:spPr>
        <p:txBody>
          <a:bodyPr/>
          <a:lstStyle/>
          <a:p>
            <a:r>
              <a:rPr lang="en-US" dirty="0"/>
              <a:t>Anatomy of a UC Audio </a:t>
            </a:r>
            <a:r>
              <a:rPr lang="en-US" dirty="0" smtClean="0"/>
              <a:t>Session</a:t>
            </a:r>
            <a:endParaRPr lang="en-US" dirty="0"/>
          </a:p>
        </p:txBody>
      </p:sp>
      <p:grpSp>
        <p:nvGrpSpPr>
          <p:cNvPr id="7" name="Group 209"/>
          <p:cNvGrpSpPr/>
          <p:nvPr/>
        </p:nvGrpSpPr>
        <p:grpSpPr>
          <a:xfrm>
            <a:off x="561436" y="5179990"/>
            <a:ext cx="2514600" cy="1417362"/>
            <a:chOff x="609600" y="5080568"/>
            <a:chExt cx="2741825" cy="1687152"/>
          </a:xfrm>
        </p:grpSpPr>
        <p:sp>
          <p:nvSpPr>
            <p:cNvPr id="8" name="TextBox 7"/>
            <p:cNvSpPr txBox="1"/>
            <p:nvPr/>
          </p:nvSpPr>
          <p:spPr>
            <a:xfrm>
              <a:off x="6096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9" name="TextBox 8"/>
            <p:cNvSpPr txBox="1"/>
            <p:nvPr/>
          </p:nvSpPr>
          <p:spPr>
            <a:xfrm>
              <a:off x="9144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10" name="TextBox 9"/>
            <p:cNvSpPr txBox="1"/>
            <p:nvPr/>
          </p:nvSpPr>
          <p:spPr>
            <a:xfrm>
              <a:off x="16002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11" name="TextBox 10"/>
            <p:cNvSpPr txBox="1"/>
            <p:nvPr/>
          </p:nvSpPr>
          <p:spPr>
            <a:xfrm>
              <a:off x="22860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12" name="TextBox 11"/>
            <p:cNvSpPr txBox="1"/>
            <p:nvPr/>
          </p:nvSpPr>
          <p:spPr>
            <a:xfrm>
              <a:off x="12954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13" name="TextBox 12"/>
            <p:cNvSpPr txBox="1"/>
            <p:nvPr/>
          </p:nvSpPr>
          <p:spPr>
            <a:xfrm>
              <a:off x="1981201"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14" name="Down Arrow 13"/>
            <p:cNvSpPr/>
            <p:nvPr/>
          </p:nvSpPr>
          <p:spPr bwMode="auto">
            <a:xfrm>
              <a:off x="692686" y="5080568"/>
              <a:ext cx="2658739" cy="1169995"/>
            </a:xfrm>
            <a:prstGeom prst="down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r>
                <a:rPr lang="en-US" sz="1600" b="1" dirty="0" smtClean="0">
                  <a:solidFill>
                    <a:srgbClr val="002060"/>
                  </a:solidFill>
                  <a:effectLst>
                    <a:outerShdw blurRad="38100" dist="38100" dir="2700000" algn="tl">
                      <a:srgbClr val="000000">
                        <a:alpha val="43137"/>
                      </a:srgbClr>
                    </a:outerShdw>
                  </a:effectLst>
                  <a:latin typeface="Segoe" pitchFamily="34" charset="0"/>
                </a:rPr>
                <a:t>F</a:t>
              </a:r>
              <a:r>
                <a:rPr lang="en-US" sz="1600" dirty="0" smtClean="0">
                  <a:solidFill>
                    <a:srgbClr val="002060"/>
                  </a:solidFill>
                  <a:effectLst>
                    <a:outerShdw blurRad="38100" dist="38100" dir="2700000" algn="tl">
                      <a:srgbClr val="000000">
                        <a:alpha val="43137"/>
                      </a:srgbClr>
                    </a:outerShdw>
                  </a:effectLst>
                  <a:latin typeface="Segoe" pitchFamily="34" charset="0"/>
                </a:rPr>
                <a:t>orward</a:t>
              </a:r>
              <a:r>
                <a:rPr lang="en-US" dirty="0" smtClean="0">
                  <a:solidFill>
                    <a:srgbClr val="002060"/>
                  </a:solidFill>
                  <a:effectLst>
                    <a:outerShdw blurRad="38100" dist="38100" dir="2700000" algn="tl">
                      <a:srgbClr val="000000">
                        <a:alpha val="43137"/>
                      </a:srgbClr>
                    </a:outerShdw>
                  </a:effectLst>
                  <a:latin typeface="Segoe" pitchFamily="34" charset="0"/>
                </a:rPr>
                <a:t> </a:t>
              </a:r>
              <a:r>
                <a:rPr lang="en-US" sz="1600" b="1" dirty="0" smtClean="0">
                  <a:solidFill>
                    <a:srgbClr val="002060"/>
                  </a:solidFill>
                  <a:effectLst>
                    <a:outerShdw blurRad="38100" dist="38100" dir="2700000" algn="tl">
                      <a:srgbClr val="000000">
                        <a:alpha val="43137"/>
                      </a:srgbClr>
                    </a:outerShdw>
                  </a:effectLst>
                  <a:latin typeface="Segoe" pitchFamily="34" charset="0"/>
                </a:rPr>
                <a:t>E</a:t>
              </a:r>
              <a:r>
                <a:rPr lang="en-US" sz="1600" dirty="0" smtClean="0">
                  <a:solidFill>
                    <a:srgbClr val="002060"/>
                  </a:solidFill>
                  <a:effectLst>
                    <a:outerShdw blurRad="38100" dist="38100" dir="2700000" algn="tl">
                      <a:srgbClr val="000000">
                        <a:alpha val="43137"/>
                      </a:srgbClr>
                    </a:outerShdw>
                  </a:effectLst>
                  <a:latin typeface="Segoe" pitchFamily="34" charset="0"/>
                </a:rPr>
                <a:t>rror</a:t>
              </a:r>
              <a:r>
                <a:rPr lang="en-US" dirty="0" smtClean="0">
                  <a:solidFill>
                    <a:srgbClr val="002060"/>
                  </a:solidFill>
                  <a:effectLst>
                    <a:outerShdw blurRad="38100" dist="38100" dir="2700000" algn="tl">
                      <a:srgbClr val="000000">
                        <a:alpha val="43137"/>
                      </a:srgbClr>
                    </a:outerShdw>
                  </a:effectLst>
                  <a:latin typeface="Segoe" pitchFamily="34" charset="0"/>
                </a:rPr>
                <a:t> </a:t>
              </a:r>
              <a:r>
                <a:rPr lang="en-US" sz="1600" b="1" dirty="0" smtClean="0">
                  <a:solidFill>
                    <a:srgbClr val="002060"/>
                  </a:solidFill>
                  <a:effectLst>
                    <a:outerShdw blurRad="38100" dist="38100" dir="2700000" algn="tl">
                      <a:srgbClr val="000000">
                        <a:alpha val="43137"/>
                      </a:srgbClr>
                    </a:outerShdw>
                  </a:effectLst>
                  <a:latin typeface="Segoe" pitchFamily="34" charset="0"/>
                </a:rPr>
                <a:t>C</a:t>
              </a:r>
              <a:r>
                <a:rPr lang="en-US" sz="1600" dirty="0" smtClean="0">
                  <a:solidFill>
                    <a:srgbClr val="002060"/>
                  </a:solidFill>
                  <a:effectLst>
                    <a:outerShdw blurRad="38100" dist="38100" dir="2700000" algn="tl">
                      <a:srgbClr val="000000">
                        <a:alpha val="43137"/>
                      </a:srgbClr>
                    </a:outerShdw>
                  </a:effectLst>
                  <a:latin typeface="Segoe" pitchFamily="34" charset="0"/>
                </a:rPr>
                <a:t>orrection</a:t>
              </a:r>
              <a:endParaRPr lang="en-US" sz="1900" dirty="0" smtClean="0">
                <a:solidFill>
                  <a:srgbClr val="002060"/>
                </a:solidFill>
                <a:effectLst>
                  <a:outerShdw blurRad="38100" dist="38100" dir="2700000" algn="tl">
                    <a:srgbClr val="000000">
                      <a:alpha val="43137"/>
                    </a:srgbClr>
                  </a:outerShdw>
                </a:effectLst>
                <a:latin typeface="Segoe" pitchFamily="34" charset="0"/>
              </a:endParaRPr>
            </a:p>
          </p:txBody>
        </p:sp>
        <p:sp>
          <p:nvSpPr>
            <p:cNvPr id="15" name="TextBox 14"/>
            <p:cNvSpPr txBox="1"/>
            <p:nvPr/>
          </p:nvSpPr>
          <p:spPr>
            <a:xfrm>
              <a:off x="26670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16" name="TextBox 15"/>
            <p:cNvSpPr txBox="1"/>
            <p:nvPr/>
          </p:nvSpPr>
          <p:spPr>
            <a:xfrm>
              <a:off x="2971800" y="63275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grpSp>
      <p:cxnSp>
        <p:nvCxnSpPr>
          <p:cNvPr id="22" name="Straight Arrow Connector 21"/>
          <p:cNvCxnSpPr/>
          <p:nvPr/>
        </p:nvCxnSpPr>
        <p:spPr>
          <a:xfrm flipV="1">
            <a:off x="3125766" y="3361491"/>
            <a:ext cx="2950281" cy="2147246"/>
          </a:xfrm>
          <a:prstGeom prst="straightConnector1">
            <a:avLst/>
          </a:prstGeom>
          <a:ln w="76200">
            <a:solidFill>
              <a:srgbClr val="FF0000"/>
            </a:solidFill>
            <a:prstDash val="lgDashDotDot"/>
            <a:tailEnd type="arrow"/>
          </a:ln>
        </p:spPr>
        <p:style>
          <a:lnRef idx="1">
            <a:schemeClr val="accent6"/>
          </a:lnRef>
          <a:fillRef idx="2">
            <a:schemeClr val="accent6"/>
          </a:fillRef>
          <a:effectRef idx="1">
            <a:schemeClr val="accent6"/>
          </a:effectRef>
          <a:fontRef idx="minor">
            <a:schemeClr val="dk1"/>
          </a:fontRef>
        </p:style>
      </p:cxnSp>
      <p:grpSp>
        <p:nvGrpSpPr>
          <p:cNvPr id="89" name="Group 88"/>
          <p:cNvGrpSpPr/>
          <p:nvPr/>
        </p:nvGrpSpPr>
        <p:grpSpPr>
          <a:xfrm rot="21174027">
            <a:off x="3172955" y="3792459"/>
            <a:ext cx="2445976" cy="970207"/>
            <a:chOff x="4367659" y="3799093"/>
            <a:chExt cx="3260452" cy="970207"/>
          </a:xfrm>
        </p:grpSpPr>
        <p:grpSp>
          <p:nvGrpSpPr>
            <p:cNvPr id="23" name="Group 123"/>
            <p:cNvGrpSpPr/>
            <p:nvPr/>
          </p:nvGrpSpPr>
          <p:grpSpPr>
            <a:xfrm rot="19880696">
              <a:off x="4367659" y="4088614"/>
              <a:ext cx="3260452" cy="384722"/>
              <a:chOff x="3505200" y="5417239"/>
              <a:chExt cx="2667000" cy="440145"/>
            </a:xfrm>
          </p:grpSpPr>
          <p:sp>
            <p:nvSpPr>
              <p:cNvPr id="27" name="TextBox 26"/>
              <p:cNvSpPr txBox="1"/>
              <p:nvPr/>
            </p:nvSpPr>
            <p:spPr>
              <a:xfrm>
                <a:off x="35052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28" name="TextBox 27"/>
              <p:cNvSpPr txBox="1"/>
              <p:nvPr/>
            </p:nvSpPr>
            <p:spPr>
              <a:xfrm>
                <a:off x="38100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29" name="TextBox 28"/>
              <p:cNvSpPr txBox="1"/>
              <p:nvPr/>
            </p:nvSpPr>
            <p:spPr>
              <a:xfrm>
                <a:off x="4495800" y="5417240"/>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30" name="TextBox 29"/>
              <p:cNvSpPr txBox="1"/>
              <p:nvPr/>
            </p:nvSpPr>
            <p:spPr>
              <a:xfrm>
                <a:off x="51816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31" name="TextBox 30"/>
              <p:cNvSpPr txBox="1"/>
              <p:nvPr/>
            </p:nvSpPr>
            <p:spPr>
              <a:xfrm>
                <a:off x="41910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32" name="TextBox 31"/>
              <p:cNvSpPr txBox="1"/>
              <p:nvPr/>
            </p:nvSpPr>
            <p:spPr>
              <a:xfrm>
                <a:off x="4876800" y="5417240"/>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33" name="TextBox 32"/>
              <p:cNvSpPr txBox="1"/>
              <p:nvPr/>
            </p:nvSpPr>
            <p:spPr>
              <a:xfrm>
                <a:off x="55626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34" name="TextBox 33"/>
              <p:cNvSpPr txBox="1"/>
              <p:nvPr/>
            </p:nvSpPr>
            <p:spPr>
              <a:xfrm>
                <a:off x="5867400" y="5417239"/>
                <a:ext cx="304800" cy="440144"/>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grpSp>
        <p:grpSp>
          <p:nvGrpSpPr>
            <p:cNvPr id="24" name="Group 107"/>
            <p:cNvGrpSpPr/>
            <p:nvPr/>
          </p:nvGrpSpPr>
          <p:grpSpPr>
            <a:xfrm rot="21411580">
              <a:off x="5160239" y="4169855"/>
              <a:ext cx="931558" cy="599445"/>
              <a:chOff x="4038600" y="3581399"/>
              <a:chExt cx="762000" cy="685800"/>
            </a:xfrm>
          </p:grpSpPr>
          <p:cxnSp>
            <p:nvCxnSpPr>
              <p:cNvPr id="25" name="Straight Connector 24"/>
              <p:cNvCxnSpPr/>
              <p:nvPr/>
            </p:nvCxnSpPr>
            <p:spPr>
              <a:xfrm flipV="1">
                <a:off x="4038600" y="3887787"/>
                <a:ext cx="762000" cy="74612"/>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26" name="Straight Connector 25"/>
              <p:cNvCxnSpPr/>
              <p:nvPr/>
            </p:nvCxnSpPr>
            <p:spPr>
              <a:xfrm rot="5400000" flipH="1" flipV="1">
                <a:off x="4076700" y="3771899"/>
                <a:ext cx="685800" cy="304800"/>
              </a:xfrm>
              <a:prstGeom prst="line">
                <a:avLst/>
              </a:prstGeom>
              <a:ln/>
            </p:spPr>
            <p:style>
              <a:lnRef idx="3">
                <a:schemeClr val="accent5"/>
              </a:lnRef>
              <a:fillRef idx="0">
                <a:schemeClr val="accent5"/>
              </a:fillRef>
              <a:effectRef idx="2">
                <a:schemeClr val="accent5"/>
              </a:effectRef>
              <a:fontRef idx="minor">
                <a:schemeClr val="tx1"/>
              </a:fontRef>
            </p:style>
          </p:cxnSp>
        </p:grpSp>
        <p:grpSp>
          <p:nvGrpSpPr>
            <p:cNvPr id="19" name="Group 108"/>
            <p:cNvGrpSpPr/>
            <p:nvPr/>
          </p:nvGrpSpPr>
          <p:grpSpPr>
            <a:xfrm rot="21388132">
              <a:off x="5859531" y="3799093"/>
              <a:ext cx="931558" cy="599445"/>
              <a:chOff x="4038600" y="3581399"/>
              <a:chExt cx="762000" cy="685800"/>
            </a:xfrm>
          </p:grpSpPr>
          <p:cxnSp>
            <p:nvCxnSpPr>
              <p:cNvPr id="20" name="Straight Connector 19"/>
              <p:cNvCxnSpPr/>
              <p:nvPr/>
            </p:nvCxnSpPr>
            <p:spPr>
              <a:xfrm flipV="1">
                <a:off x="4038600" y="3887787"/>
                <a:ext cx="762000" cy="74612"/>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21" name="Straight Connector 20"/>
              <p:cNvCxnSpPr/>
              <p:nvPr/>
            </p:nvCxnSpPr>
            <p:spPr>
              <a:xfrm rot="5400000" flipH="1" flipV="1">
                <a:off x="4076700" y="3771899"/>
                <a:ext cx="685800" cy="304800"/>
              </a:xfrm>
              <a:prstGeom prst="line">
                <a:avLst/>
              </a:prstGeom>
              <a:ln/>
            </p:spPr>
            <p:style>
              <a:lnRef idx="3">
                <a:schemeClr val="accent5"/>
              </a:lnRef>
              <a:fillRef idx="0">
                <a:schemeClr val="accent5"/>
              </a:fillRef>
              <a:effectRef idx="2">
                <a:schemeClr val="accent5"/>
              </a:effectRef>
              <a:fontRef idx="minor">
                <a:schemeClr val="tx1"/>
              </a:fontRef>
            </p:style>
          </p:cxnSp>
        </p:grpSp>
      </p:grpSp>
      <p:sp>
        <p:nvSpPr>
          <p:cNvPr id="35" name="Freeform 34"/>
          <p:cNvSpPr/>
          <p:nvPr/>
        </p:nvSpPr>
        <p:spPr>
          <a:xfrm>
            <a:off x="6927508" y="5423892"/>
            <a:ext cx="196784" cy="93988"/>
          </a:xfrm>
          <a:custGeom>
            <a:avLst/>
            <a:gdLst>
              <a:gd name="connsiteX0" fmla="*/ 0 w 176212"/>
              <a:gd name="connsiteY0" fmla="*/ 57150 h 57150"/>
              <a:gd name="connsiteX1" fmla="*/ 176212 w 176212"/>
              <a:gd name="connsiteY1" fmla="*/ 0 h 57150"/>
            </a:gdLst>
            <a:ahLst/>
            <a:cxnLst>
              <a:cxn ang="0">
                <a:pos x="connsiteX0" y="connsiteY0"/>
              </a:cxn>
              <a:cxn ang="0">
                <a:pos x="connsiteX1" y="connsiteY1"/>
              </a:cxn>
            </a:cxnLst>
            <a:rect l="l" t="t" r="r" b="b"/>
            <a:pathLst>
              <a:path w="176212" h="57150">
                <a:moveTo>
                  <a:pt x="0" y="57150"/>
                </a:moveTo>
                <a:lnTo>
                  <a:pt x="176212" y="0"/>
                </a:lnTo>
              </a:path>
            </a:pathLst>
          </a:cu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lIns="121899" tIns="60949" rIns="121899" bIns="60949" rtlCol="0" anchor="ctr"/>
          <a:lstStyle/>
          <a:p>
            <a:pPr algn="ctr"/>
            <a:endParaRPr lang="en-US">
              <a:solidFill>
                <a:schemeClr val="bg1"/>
              </a:solidFill>
            </a:endParaRPr>
          </a:p>
        </p:txBody>
      </p:sp>
      <p:sp>
        <p:nvSpPr>
          <p:cNvPr id="36" name="Freeform 35"/>
          <p:cNvSpPr/>
          <p:nvPr/>
        </p:nvSpPr>
        <p:spPr>
          <a:xfrm>
            <a:off x="7154611" y="5264796"/>
            <a:ext cx="178051" cy="141393"/>
          </a:xfrm>
          <a:custGeom>
            <a:avLst/>
            <a:gdLst>
              <a:gd name="connsiteX0" fmla="*/ 0 w 166687"/>
              <a:gd name="connsiteY0" fmla="*/ 66675 h 66675"/>
              <a:gd name="connsiteX1" fmla="*/ 166687 w 166687"/>
              <a:gd name="connsiteY1" fmla="*/ 0 h 66675"/>
            </a:gdLst>
            <a:ahLst/>
            <a:cxnLst>
              <a:cxn ang="0">
                <a:pos x="connsiteX0" y="connsiteY0"/>
              </a:cxn>
              <a:cxn ang="0">
                <a:pos x="connsiteX1" y="connsiteY1"/>
              </a:cxn>
            </a:cxnLst>
            <a:rect l="l" t="t" r="r" b="b"/>
            <a:pathLst>
              <a:path w="166687" h="66675">
                <a:moveTo>
                  <a:pt x="0" y="66675"/>
                </a:moveTo>
                <a:lnTo>
                  <a:pt x="166687" y="0"/>
                </a:lnTo>
              </a:path>
            </a:pathLst>
          </a:custGeom>
          <a:ln w="19050">
            <a:solidFill>
              <a:schemeClr val="bg2"/>
            </a:solidFill>
            <a:prstDash val="sysDot"/>
          </a:ln>
        </p:spPr>
        <p:style>
          <a:lnRef idx="1">
            <a:schemeClr val="accent1"/>
          </a:lnRef>
          <a:fillRef idx="0">
            <a:schemeClr val="accent1"/>
          </a:fillRef>
          <a:effectRef idx="0">
            <a:schemeClr val="accent1"/>
          </a:effectRef>
          <a:fontRef idx="minor">
            <a:schemeClr val="tx1"/>
          </a:fontRef>
        </p:style>
        <p:txBody>
          <a:bodyPr lIns="121899" tIns="60949" rIns="121899" bIns="60949" rtlCol="0" anchor="ctr"/>
          <a:lstStyle/>
          <a:p>
            <a:pPr algn="ctr"/>
            <a:endParaRPr lang="en-US">
              <a:solidFill>
                <a:schemeClr val="bg1"/>
              </a:solidFill>
            </a:endParaRPr>
          </a:p>
        </p:txBody>
      </p:sp>
      <p:sp>
        <p:nvSpPr>
          <p:cNvPr id="37" name="Freeform 36"/>
          <p:cNvSpPr/>
          <p:nvPr/>
        </p:nvSpPr>
        <p:spPr>
          <a:xfrm>
            <a:off x="7336164" y="5105584"/>
            <a:ext cx="180830" cy="148813"/>
          </a:xfrm>
          <a:custGeom>
            <a:avLst/>
            <a:gdLst>
              <a:gd name="connsiteX0" fmla="*/ 0 w 161925"/>
              <a:gd name="connsiteY0" fmla="*/ 90487 h 90487"/>
              <a:gd name="connsiteX1" fmla="*/ 161925 w 161925"/>
              <a:gd name="connsiteY1" fmla="*/ 0 h 90487"/>
            </a:gdLst>
            <a:ahLst/>
            <a:cxnLst>
              <a:cxn ang="0">
                <a:pos x="connsiteX0" y="connsiteY0"/>
              </a:cxn>
              <a:cxn ang="0">
                <a:pos x="connsiteX1" y="connsiteY1"/>
              </a:cxn>
            </a:cxnLst>
            <a:rect l="l" t="t" r="r" b="b"/>
            <a:pathLst>
              <a:path w="161925" h="90487">
                <a:moveTo>
                  <a:pt x="0" y="90487"/>
                </a:moveTo>
                <a:lnTo>
                  <a:pt x="161925" y="0"/>
                </a:lnTo>
              </a:path>
            </a:pathLst>
          </a:cu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lIns="121899" tIns="60949" rIns="121899" bIns="60949" rtlCol="0" anchor="ctr"/>
          <a:lstStyle/>
          <a:p>
            <a:pPr algn="ctr"/>
            <a:endParaRPr lang="en-US">
              <a:solidFill>
                <a:schemeClr val="bg1"/>
              </a:solidFill>
            </a:endParaRPr>
          </a:p>
        </p:txBody>
      </p:sp>
      <p:grpSp>
        <p:nvGrpSpPr>
          <p:cNvPr id="38" name="Group 212"/>
          <p:cNvGrpSpPr/>
          <p:nvPr/>
        </p:nvGrpSpPr>
        <p:grpSpPr>
          <a:xfrm>
            <a:off x="5747718" y="3231802"/>
            <a:ext cx="3070647" cy="2972972"/>
            <a:chOff x="5795882" y="2667000"/>
            <a:chExt cx="3348118" cy="4037476"/>
          </a:xfrm>
        </p:grpSpPr>
        <p:sp>
          <p:nvSpPr>
            <p:cNvPr id="39" name="TextBox 38"/>
            <p:cNvSpPr txBox="1"/>
            <p:nvPr/>
          </p:nvSpPr>
          <p:spPr>
            <a:xfrm>
              <a:off x="6019800" y="3812977"/>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40" name="TextBox 39"/>
            <p:cNvSpPr txBox="1"/>
            <p:nvPr/>
          </p:nvSpPr>
          <p:spPr>
            <a:xfrm>
              <a:off x="7848600" y="3810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41" name="TextBox 40"/>
            <p:cNvSpPr txBox="1"/>
            <p:nvPr/>
          </p:nvSpPr>
          <p:spPr>
            <a:xfrm>
              <a:off x="6629400" y="3810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42" name="TextBox 41"/>
            <p:cNvSpPr txBox="1"/>
            <p:nvPr/>
          </p:nvSpPr>
          <p:spPr>
            <a:xfrm>
              <a:off x="8458200" y="3810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sp>
          <p:nvSpPr>
            <p:cNvPr id="43" name="Down Arrow 42"/>
            <p:cNvSpPr/>
            <p:nvPr/>
          </p:nvSpPr>
          <p:spPr bwMode="auto">
            <a:xfrm>
              <a:off x="7234993" y="3048000"/>
              <a:ext cx="637032" cy="76200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endParaRPr lang="en-US" sz="2700" dirty="0" smtClean="0">
                <a:solidFill>
                  <a:schemeClr val="bg1"/>
                </a:solidFill>
                <a:effectLst>
                  <a:outerShdw blurRad="38100" dist="38100" dir="2700000" algn="tl">
                    <a:srgbClr val="000000">
                      <a:alpha val="43137"/>
                    </a:srgbClr>
                  </a:outerShdw>
                </a:effectLst>
                <a:latin typeface="Segoe" pitchFamily="34" charset="0"/>
              </a:endParaRPr>
            </a:p>
          </p:txBody>
        </p:sp>
        <p:grpSp>
          <p:nvGrpSpPr>
            <p:cNvPr id="44" name="Group 211"/>
            <p:cNvGrpSpPr/>
            <p:nvPr/>
          </p:nvGrpSpPr>
          <p:grpSpPr>
            <a:xfrm>
              <a:off x="5795882" y="4267200"/>
              <a:ext cx="3348118" cy="2437276"/>
              <a:chOff x="5795882" y="4267200"/>
              <a:chExt cx="3348118" cy="2437276"/>
            </a:xfrm>
          </p:grpSpPr>
          <p:cxnSp>
            <p:nvCxnSpPr>
              <p:cNvPr id="49" name="Straight Connector 48"/>
              <p:cNvCxnSpPr/>
              <p:nvPr/>
            </p:nvCxnSpPr>
            <p:spPr>
              <a:xfrm rot="5400000">
                <a:off x="5852893" y="5483959"/>
                <a:ext cx="2435161" cy="1644"/>
              </a:xfrm>
              <a:prstGeom prst="line">
                <a:avLst/>
              </a:prstGeom>
              <a:ln>
                <a:headEnd type="none"/>
                <a:tailEnd type="none"/>
              </a:ln>
            </p:spPr>
            <p:style>
              <a:lnRef idx="1">
                <a:schemeClr val="accent6"/>
              </a:lnRef>
              <a:fillRef idx="0">
                <a:schemeClr val="accent6"/>
              </a:fillRef>
              <a:effectRef idx="0">
                <a:schemeClr val="accent6"/>
              </a:effectRef>
              <a:fontRef idx="minor">
                <a:schemeClr val="tx1"/>
              </a:fontRef>
            </p:style>
          </p:cxnSp>
          <p:sp>
            <p:nvSpPr>
              <p:cNvPr id="50" name="Freeform 49"/>
              <p:cNvSpPr/>
              <p:nvPr/>
            </p:nvSpPr>
            <p:spPr>
              <a:xfrm>
                <a:off x="5795882" y="5747530"/>
                <a:ext cx="1274409" cy="380015"/>
              </a:xfrm>
              <a:custGeom>
                <a:avLst/>
                <a:gdLst>
                  <a:gd name="connsiteX0" fmla="*/ 0 w 1046603"/>
                  <a:gd name="connsiteY0" fmla="*/ 0 h 201976"/>
                  <a:gd name="connsiteX1" fmla="*/ 528810 w 1046603"/>
                  <a:gd name="connsiteY1" fmla="*/ 187287 h 201976"/>
                  <a:gd name="connsiteX2" fmla="*/ 1046603 w 1046603"/>
                  <a:gd name="connsiteY2" fmla="*/ 88135 h 201976"/>
                  <a:gd name="connsiteX3" fmla="*/ 1046603 w 1046603"/>
                  <a:gd name="connsiteY3" fmla="*/ 88135 h 201976"/>
                </a:gdLst>
                <a:ahLst/>
                <a:cxnLst>
                  <a:cxn ang="0">
                    <a:pos x="connsiteX0" y="connsiteY0"/>
                  </a:cxn>
                  <a:cxn ang="0">
                    <a:pos x="connsiteX1" y="connsiteY1"/>
                  </a:cxn>
                  <a:cxn ang="0">
                    <a:pos x="connsiteX2" y="connsiteY2"/>
                  </a:cxn>
                  <a:cxn ang="0">
                    <a:pos x="connsiteX3" y="connsiteY3"/>
                  </a:cxn>
                </a:cxnLst>
                <a:rect l="l" t="t" r="r" b="b"/>
                <a:pathLst>
                  <a:path w="1046603" h="201976">
                    <a:moveTo>
                      <a:pt x="0" y="0"/>
                    </a:moveTo>
                    <a:cubicBezTo>
                      <a:pt x="177188" y="86299"/>
                      <a:pt x="354376" y="172598"/>
                      <a:pt x="528810" y="187287"/>
                    </a:cubicBezTo>
                    <a:cubicBezTo>
                      <a:pt x="703244" y="201976"/>
                      <a:pt x="1046603" y="88135"/>
                      <a:pt x="1046603" y="88135"/>
                    </a:cubicBezTo>
                    <a:lnTo>
                      <a:pt x="1046603" y="8813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cxnSp>
            <p:nvCxnSpPr>
              <p:cNvPr id="51" name="Straight Connector 50"/>
              <p:cNvCxnSpPr/>
              <p:nvPr/>
            </p:nvCxnSpPr>
            <p:spPr>
              <a:xfrm rot="5400000">
                <a:off x="4585304" y="5485016"/>
                <a:ext cx="2435161" cy="1644"/>
              </a:xfrm>
              <a:prstGeom prst="line">
                <a:avLst/>
              </a:prstGeom>
              <a:ln w="254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5809409" y="6702361"/>
                <a:ext cx="3334591" cy="2115"/>
              </a:xfrm>
              <a:prstGeom prst="line">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221949" y="5483959"/>
                <a:ext cx="2435161" cy="1644"/>
              </a:xfrm>
              <a:prstGeom prst="line">
                <a:avLst/>
              </a:prstGeom>
              <a:ln>
                <a:headEnd type="none"/>
                <a:tailEnd type="none"/>
              </a:ln>
            </p:spPr>
            <p:style>
              <a:lnRef idx="1">
                <a:schemeClr val="accent6"/>
              </a:lnRef>
              <a:fillRef idx="0">
                <a:schemeClr val="accent6"/>
              </a:fillRef>
              <a:effectRef idx="0">
                <a:schemeClr val="accent6"/>
              </a:effectRef>
              <a:fontRef idx="minor">
                <a:schemeClr val="tx1"/>
              </a:fontRef>
            </p:style>
          </p:cxnSp>
          <p:cxnSp>
            <p:nvCxnSpPr>
              <p:cNvPr id="54" name="Straight Connector 53"/>
              <p:cNvCxnSpPr/>
              <p:nvPr/>
            </p:nvCxnSpPr>
            <p:spPr>
              <a:xfrm rot="5400000">
                <a:off x="6485483" y="5483959"/>
                <a:ext cx="2435161" cy="1644"/>
              </a:xfrm>
              <a:prstGeom prst="line">
                <a:avLst/>
              </a:prstGeom>
              <a:ln>
                <a:headEnd type="none"/>
                <a:tailEnd type="none"/>
              </a:ln>
            </p:spPr>
            <p:style>
              <a:lnRef idx="1">
                <a:schemeClr val="accent6"/>
              </a:lnRef>
              <a:fillRef idx="0">
                <a:schemeClr val="accent6"/>
              </a:fillRef>
              <a:effectRef idx="0">
                <a:schemeClr val="accent6"/>
              </a:effectRef>
              <a:fontRef idx="minor">
                <a:schemeClr val="tx1"/>
              </a:fontRef>
            </p:style>
          </p:cxnSp>
          <p:cxnSp>
            <p:nvCxnSpPr>
              <p:cNvPr id="55" name="Straight Connector 54"/>
              <p:cNvCxnSpPr/>
              <p:nvPr/>
            </p:nvCxnSpPr>
            <p:spPr>
              <a:xfrm rot="5400000">
                <a:off x="7116427" y="5483959"/>
                <a:ext cx="2435161" cy="1644"/>
              </a:xfrm>
              <a:prstGeom prst="line">
                <a:avLst/>
              </a:prstGeom>
              <a:ln>
                <a:headEnd type="none"/>
                <a:tailEnd type="none"/>
              </a:ln>
            </p:spPr>
            <p:style>
              <a:lnRef idx="1">
                <a:schemeClr val="accent6"/>
              </a:lnRef>
              <a:fillRef idx="0">
                <a:schemeClr val="accent6"/>
              </a:fillRef>
              <a:effectRef idx="0">
                <a:schemeClr val="accent6"/>
              </a:effectRef>
              <a:fontRef idx="minor">
                <a:schemeClr val="tx1"/>
              </a:fontRef>
            </p:style>
          </p:cxnSp>
          <p:cxnSp>
            <p:nvCxnSpPr>
              <p:cNvPr id="56" name="Straight Connector 55"/>
              <p:cNvCxnSpPr/>
              <p:nvPr/>
            </p:nvCxnSpPr>
            <p:spPr>
              <a:xfrm rot="5400000">
                <a:off x="7741670" y="5483959"/>
                <a:ext cx="2435161" cy="1644"/>
              </a:xfrm>
              <a:prstGeom prst="line">
                <a:avLst/>
              </a:prstGeom>
              <a:ln>
                <a:headEnd type="none"/>
                <a:tailEnd type="none"/>
              </a:ln>
            </p:spPr>
            <p:style>
              <a:lnRef idx="1">
                <a:schemeClr val="accent6"/>
              </a:lnRef>
              <a:fillRef idx="0">
                <a:schemeClr val="accent6"/>
              </a:fillRef>
              <a:effectRef idx="0">
                <a:schemeClr val="accent6"/>
              </a:effectRef>
              <a:fontRef idx="minor">
                <a:schemeClr val="tx1"/>
              </a:fontRef>
            </p:style>
          </p:cxnSp>
          <p:sp>
            <p:nvSpPr>
              <p:cNvPr id="57" name="Freeform 56"/>
              <p:cNvSpPr/>
              <p:nvPr/>
            </p:nvSpPr>
            <p:spPr>
              <a:xfrm rot="209275">
                <a:off x="7700789" y="5196509"/>
                <a:ext cx="1274408" cy="504383"/>
              </a:xfrm>
              <a:custGeom>
                <a:avLst/>
                <a:gdLst>
                  <a:gd name="connsiteX0" fmla="*/ 0 w 1046602"/>
                  <a:gd name="connsiteY0" fmla="*/ 179942 h 268077"/>
                  <a:gd name="connsiteX1" fmla="*/ 407624 w 1046602"/>
                  <a:gd name="connsiteY1" fmla="*/ 14689 h 268077"/>
                  <a:gd name="connsiteX2" fmla="*/ 1046602 w 1046602"/>
                  <a:gd name="connsiteY2" fmla="*/ 268077 h 268077"/>
                </a:gdLst>
                <a:ahLst/>
                <a:cxnLst>
                  <a:cxn ang="0">
                    <a:pos x="connsiteX0" y="connsiteY0"/>
                  </a:cxn>
                  <a:cxn ang="0">
                    <a:pos x="connsiteX1" y="connsiteY1"/>
                  </a:cxn>
                  <a:cxn ang="0">
                    <a:pos x="connsiteX2" y="connsiteY2"/>
                  </a:cxn>
                </a:cxnLst>
                <a:rect l="l" t="t" r="r" b="b"/>
                <a:pathLst>
                  <a:path w="1046602" h="268077">
                    <a:moveTo>
                      <a:pt x="0" y="179942"/>
                    </a:moveTo>
                    <a:cubicBezTo>
                      <a:pt x="116595" y="89971"/>
                      <a:pt x="233190" y="0"/>
                      <a:pt x="407624" y="14689"/>
                    </a:cubicBezTo>
                    <a:cubicBezTo>
                      <a:pt x="582058" y="29378"/>
                      <a:pt x="814330" y="148727"/>
                      <a:pt x="1046602" y="268077"/>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grpSp>
        <p:sp>
          <p:nvSpPr>
            <p:cNvPr id="45" name="TextBox 44"/>
            <p:cNvSpPr txBox="1"/>
            <p:nvPr/>
          </p:nvSpPr>
          <p:spPr>
            <a:xfrm>
              <a:off x="6172200" y="2667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46" name="TextBox 45"/>
            <p:cNvSpPr txBox="1"/>
            <p:nvPr/>
          </p:nvSpPr>
          <p:spPr>
            <a:xfrm>
              <a:off x="6477000" y="2667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47" name="TextBox 46"/>
            <p:cNvSpPr txBox="1"/>
            <p:nvPr/>
          </p:nvSpPr>
          <p:spPr>
            <a:xfrm>
              <a:off x="8229600" y="2667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48" name="TextBox 47"/>
            <p:cNvSpPr txBox="1"/>
            <p:nvPr/>
          </p:nvSpPr>
          <p:spPr>
            <a:xfrm>
              <a:off x="8534400" y="2667000"/>
              <a:ext cx="304800" cy="440143"/>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grpSp>
      <p:grpSp>
        <p:nvGrpSpPr>
          <p:cNvPr id="62" name="Group 88"/>
          <p:cNvGrpSpPr/>
          <p:nvPr/>
        </p:nvGrpSpPr>
        <p:grpSpPr>
          <a:xfrm>
            <a:off x="256635" y="2924944"/>
            <a:ext cx="3352800" cy="2195844"/>
            <a:chOff x="304800" y="1600200"/>
            <a:chExt cx="3352800" cy="2233874"/>
          </a:xfrm>
        </p:grpSpPr>
        <p:grpSp>
          <p:nvGrpSpPr>
            <p:cNvPr id="63" name="Group 93"/>
            <p:cNvGrpSpPr/>
            <p:nvPr/>
          </p:nvGrpSpPr>
          <p:grpSpPr>
            <a:xfrm>
              <a:off x="533401" y="1600200"/>
              <a:ext cx="2940015" cy="2233874"/>
              <a:chOff x="533400" y="2133600"/>
              <a:chExt cx="2940015" cy="2978499"/>
            </a:xfrm>
          </p:grpSpPr>
          <p:sp>
            <p:nvSpPr>
              <p:cNvPr id="70" name="TextBox 69"/>
              <p:cNvSpPr txBox="1"/>
              <p:nvPr/>
            </p:nvSpPr>
            <p:spPr>
              <a:xfrm>
                <a:off x="533400" y="4724399"/>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1</a:t>
                </a:r>
              </a:p>
            </p:txBody>
          </p:sp>
          <p:sp>
            <p:nvSpPr>
              <p:cNvPr id="71" name="TextBox 70"/>
              <p:cNvSpPr txBox="1"/>
              <p:nvPr/>
            </p:nvSpPr>
            <p:spPr>
              <a:xfrm>
                <a:off x="1143000" y="4727378"/>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2</a:t>
                </a:r>
              </a:p>
            </p:txBody>
          </p:sp>
          <p:sp>
            <p:nvSpPr>
              <p:cNvPr id="72" name="TextBox 71"/>
              <p:cNvSpPr txBox="1"/>
              <p:nvPr/>
            </p:nvSpPr>
            <p:spPr>
              <a:xfrm>
                <a:off x="17526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3</a:t>
                </a:r>
              </a:p>
            </p:txBody>
          </p:sp>
          <p:sp>
            <p:nvSpPr>
              <p:cNvPr id="73" name="TextBox 72"/>
              <p:cNvSpPr txBox="1"/>
              <p:nvPr/>
            </p:nvSpPr>
            <p:spPr>
              <a:xfrm>
                <a:off x="23622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4</a:t>
                </a:r>
              </a:p>
            </p:txBody>
          </p:sp>
          <p:sp>
            <p:nvSpPr>
              <p:cNvPr id="74" name="TextBox 73"/>
              <p:cNvSpPr txBox="1"/>
              <p:nvPr/>
            </p:nvSpPr>
            <p:spPr>
              <a:xfrm>
                <a:off x="2971800" y="4727377"/>
                <a:ext cx="304800" cy="384721"/>
              </a:xfrm>
              <a:prstGeom prst="rect">
                <a:avLst/>
              </a:prstGeom>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900" dirty="0" smtClean="0">
                    <a:solidFill>
                      <a:schemeClr val="bg1"/>
                    </a:solidFill>
                  </a:rPr>
                  <a:t>5</a:t>
                </a:r>
              </a:p>
            </p:txBody>
          </p:sp>
          <p:cxnSp>
            <p:nvCxnSpPr>
              <p:cNvPr id="75" name="Straight Connector 74"/>
              <p:cNvCxnSpPr/>
              <p:nvPr/>
            </p:nvCxnSpPr>
            <p:spPr>
              <a:xfrm rot="5400000">
                <a:off x="-268794"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76" name="Straight Connector 75"/>
              <p:cNvCxnSpPr/>
              <p:nvPr/>
            </p:nvCxnSpPr>
            <p:spPr>
              <a:xfrm rot="5400000">
                <a:off x="363032"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77" name="Straight Connector 76"/>
              <p:cNvCxnSpPr/>
              <p:nvPr/>
            </p:nvCxnSpPr>
            <p:spPr>
              <a:xfrm rot="5400000">
                <a:off x="996506"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78" name="Straight Connector 77"/>
              <p:cNvCxnSpPr/>
              <p:nvPr/>
            </p:nvCxnSpPr>
            <p:spPr>
              <a:xfrm rot="5400000">
                <a:off x="1628332"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cxnSp>
            <p:nvCxnSpPr>
              <p:cNvPr id="79" name="Straight Connector 78"/>
              <p:cNvCxnSpPr/>
              <p:nvPr/>
            </p:nvCxnSpPr>
            <p:spPr>
              <a:xfrm rot="5400000">
                <a:off x="2254450" y="3350919"/>
                <a:ext cx="2436284" cy="1646"/>
              </a:xfrm>
              <a:prstGeom prst="line">
                <a:avLst/>
              </a:prstGeom>
              <a:ln>
                <a:headEnd type="none"/>
                <a:tailEnd type="none"/>
              </a:ln>
            </p:spPr>
            <p:style>
              <a:lnRef idx="1">
                <a:schemeClr val="accent6"/>
              </a:lnRef>
              <a:fillRef idx="2">
                <a:schemeClr val="accent6"/>
              </a:fillRef>
              <a:effectRef idx="1">
                <a:schemeClr val="accent6"/>
              </a:effectRef>
              <a:fontRef idx="minor">
                <a:schemeClr val="dk1"/>
              </a:fontRef>
            </p:style>
          </p:cxnSp>
        </p:grpSp>
        <p:grpSp>
          <p:nvGrpSpPr>
            <p:cNvPr id="64" name="Group 94"/>
            <p:cNvGrpSpPr/>
            <p:nvPr/>
          </p:nvGrpSpPr>
          <p:grpSpPr>
            <a:xfrm>
              <a:off x="304800" y="1600203"/>
              <a:ext cx="1276191" cy="1827216"/>
              <a:chOff x="304800" y="2134658"/>
              <a:chExt cx="1276191" cy="2436284"/>
            </a:xfrm>
          </p:grpSpPr>
          <p:sp>
            <p:nvSpPr>
              <p:cNvPr id="68" name="Freeform 67"/>
              <p:cNvSpPr/>
              <p:nvPr/>
            </p:nvSpPr>
            <p:spPr>
              <a:xfrm>
                <a:off x="304800" y="3614613"/>
                <a:ext cx="1276191" cy="380190"/>
              </a:xfrm>
              <a:custGeom>
                <a:avLst/>
                <a:gdLst>
                  <a:gd name="connsiteX0" fmla="*/ 0 w 1046603"/>
                  <a:gd name="connsiteY0" fmla="*/ 0 h 201976"/>
                  <a:gd name="connsiteX1" fmla="*/ 528810 w 1046603"/>
                  <a:gd name="connsiteY1" fmla="*/ 187287 h 201976"/>
                  <a:gd name="connsiteX2" fmla="*/ 1046603 w 1046603"/>
                  <a:gd name="connsiteY2" fmla="*/ 88135 h 201976"/>
                  <a:gd name="connsiteX3" fmla="*/ 1046603 w 1046603"/>
                  <a:gd name="connsiteY3" fmla="*/ 88135 h 201976"/>
                </a:gdLst>
                <a:ahLst/>
                <a:cxnLst>
                  <a:cxn ang="0">
                    <a:pos x="connsiteX0" y="connsiteY0"/>
                  </a:cxn>
                  <a:cxn ang="0">
                    <a:pos x="connsiteX1" y="connsiteY1"/>
                  </a:cxn>
                  <a:cxn ang="0">
                    <a:pos x="connsiteX2" y="connsiteY2"/>
                  </a:cxn>
                  <a:cxn ang="0">
                    <a:pos x="connsiteX3" y="connsiteY3"/>
                  </a:cxn>
                </a:cxnLst>
                <a:rect l="l" t="t" r="r" b="b"/>
                <a:pathLst>
                  <a:path w="1046603" h="201976">
                    <a:moveTo>
                      <a:pt x="0" y="0"/>
                    </a:moveTo>
                    <a:cubicBezTo>
                      <a:pt x="177188" y="86299"/>
                      <a:pt x="354376" y="172598"/>
                      <a:pt x="528810" y="187287"/>
                    </a:cubicBezTo>
                    <a:cubicBezTo>
                      <a:pt x="703244" y="201976"/>
                      <a:pt x="1046603" y="88135"/>
                      <a:pt x="1046603" y="88135"/>
                    </a:cubicBezTo>
                    <a:lnTo>
                      <a:pt x="1046603" y="8813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cxnSp>
            <p:nvCxnSpPr>
              <p:cNvPr id="69" name="Straight Connector 68"/>
              <p:cNvCxnSpPr/>
              <p:nvPr/>
            </p:nvCxnSpPr>
            <p:spPr>
              <a:xfrm rot="5400000">
                <a:off x="-906330" y="3351977"/>
                <a:ext cx="2436284" cy="1646"/>
              </a:xfrm>
              <a:prstGeom prst="line">
                <a:avLst/>
              </a:prstGeom>
              <a:ln w="254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grpSp>
        <p:cxnSp>
          <p:nvCxnSpPr>
            <p:cNvPr id="65" name="Straight Connector 64"/>
            <p:cNvCxnSpPr/>
            <p:nvPr/>
          </p:nvCxnSpPr>
          <p:spPr>
            <a:xfrm>
              <a:off x="318346" y="3427413"/>
              <a:ext cx="3339254" cy="1587"/>
            </a:xfrm>
            <a:prstGeom prst="line">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66" name="Freeform 65"/>
            <p:cNvSpPr/>
            <p:nvPr/>
          </p:nvSpPr>
          <p:spPr>
            <a:xfrm rot="209275">
              <a:off x="2212370" y="2297503"/>
              <a:ext cx="1276190" cy="378462"/>
            </a:xfrm>
            <a:custGeom>
              <a:avLst/>
              <a:gdLst>
                <a:gd name="connsiteX0" fmla="*/ 0 w 1046602"/>
                <a:gd name="connsiteY0" fmla="*/ 179942 h 268077"/>
                <a:gd name="connsiteX1" fmla="*/ 407624 w 1046602"/>
                <a:gd name="connsiteY1" fmla="*/ 14689 h 268077"/>
                <a:gd name="connsiteX2" fmla="*/ 1046602 w 1046602"/>
                <a:gd name="connsiteY2" fmla="*/ 268077 h 268077"/>
              </a:gdLst>
              <a:ahLst/>
              <a:cxnLst>
                <a:cxn ang="0">
                  <a:pos x="connsiteX0" y="connsiteY0"/>
                </a:cxn>
                <a:cxn ang="0">
                  <a:pos x="connsiteX1" y="connsiteY1"/>
                </a:cxn>
                <a:cxn ang="0">
                  <a:pos x="connsiteX2" y="connsiteY2"/>
                </a:cxn>
              </a:cxnLst>
              <a:rect l="l" t="t" r="r" b="b"/>
              <a:pathLst>
                <a:path w="1046602" h="268077">
                  <a:moveTo>
                    <a:pt x="0" y="179942"/>
                  </a:moveTo>
                  <a:cubicBezTo>
                    <a:pt x="116595" y="89971"/>
                    <a:pt x="233190" y="0"/>
                    <a:pt x="407624" y="14689"/>
                  </a:cubicBezTo>
                  <a:cubicBezTo>
                    <a:pt x="582058" y="29378"/>
                    <a:pt x="814330" y="148727"/>
                    <a:pt x="1046602" y="268077"/>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67" name="Freeform 66"/>
            <p:cNvSpPr/>
            <p:nvPr/>
          </p:nvSpPr>
          <p:spPr>
            <a:xfrm>
              <a:off x="1572806" y="2507877"/>
              <a:ext cx="644602" cy="329453"/>
            </a:xfrm>
            <a:custGeom>
              <a:avLst/>
              <a:gdLst>
                <a:gd name="connsiteX0" fmla="*/ 0 w 528637"/>
                <a:gd name="connsiteY0" fmla="*/ 233362 h 233362"/>
                <a:gd name="connsiteX1" fmla="*/ 295275 w 528637"/>
                <a:gd name="connsiteY1" fmla="*/ 123825 h 233362"/>
                <a:gd name="connsiteX2" fmla="*/ 528637 w 528637"/>
                <a:gd name="connsiteY2" fmla="*/ 0 h 233362"/>
              </a:gdLst>
              <a:ahLst/>
              <a:cxnLst>
                <a:cxn ang="0">
                  <a:pos x="connsiteX0" y="connsiteY0"/>
                </a:cxn>
                <a:cxn ang="0">
                  <a:pos x="connsiteX1" y="connsiteY1"/>
                </a:cxn>
                <a:cxn ang="0">
                  <a:pos x="connsiteX2" y="connsiteY2"/>
                </a:cxn>
              </a:cxnLst>
              <a:rect l="l" t="t" r="r" b="b"/>
              <a:pathLst>
                <a:path w="528637" h="233362">
                  <a:moveTo>
                    <a:pt x="0" y="233362"/>
                  </a:moveTo>
                  <a:cubicBezTo>
                    <a:pt x="103584" y="198040"/>
                    <a:pt x="207169" y="162719"/>
                    <a:pt x="295275" y="123825"/>
                  </a:cubicBezTo>
                  <a:cubicBezTo>
                    <a:pt x="383381" y="84931"/>
                    <a:pt x="456009" y="42465"/>
                    <a:pt x="528637"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grpSp>
      <p:sp>
        <p:nvSpPr>
          <p:cNvPr id="90" name="Rectangle 89"/>
          <p:cNvSpPr/>
          <p:nvPr/>
        </p:nvSpPr>
        <p:spPr>
          <a:xfrm>
            <a:off x="3916047" y="4858438"/>
            <a:ext cx="1444178" cy="954107"/>
          </a:xfrm>
          <a:prstGeom prst="rect">
            <a:avLst/>
          </a:prstGeom>
        </p:spPr>
        <p:txBody>
          <a:bodyPr wrap="none">
            <a:spAutoFit/>
          </a:bodyPr>
          <a:lstStyle/>
          <a:p>
            <a:pPr algn="ctr"/>
            <a:r>
              <a:rPr lang="en-US" sz="2800" dirty="0" smtClean="0"/>
              <a:t>Poor</a:t>
            </a:r>
          </a:p>
          <a:p>
            <a:pPr algn="ctr"/>
            <a:r>
              <a:rPr lang="en-US" sz="2800" dirty="0" smtClean="0"/>
              <a:t>Network</a:t>
            </a:r>
            <a:endParaRPr lang="en-US" sz="2800" dirty="0"/>
          </a:p>
        </p:txBody>
      </p:sp>
      <p:pic>
        <p:nvPicPr>
          <p:cNvPr id="81" name="Picture 2"/>
          <p:cNvPicPr>
            <a:picLocks noChangeAspect="1" noChangeArrowheads="1"/>
          </p:cNvPicPr>
          <p:nvPr/>
        </p:nvPicPr>
        <p:blipFill rotWithShape="1">
          <a:blip r:embed="rId4">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1366321" y="1731118"/>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 name="Picture 2"/>
          <p:cNvPicPr>
            <a:picLocks noChangeAspect="1" noChangeArrowheads="1"/>
          </p:cNvPicPr>
          <p:nvPr/>
        </p:nvPicPr>
        <p:blipFill rotWithShape="1">
          <a:blip r:embed="rId4">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6703095" y="1726375"/>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2" name="Straight Arrow Connector 91"/>
          <p:cNvCxnSpPr/>
          <p:nvPr/>
        </p:nvCxnSpPr>
        <p:spPr>
          <a:xfrm>
            <a:off x="2209800" y="2343893"/>
            <a:ext cx="4332872" cy="1388"/>
          </a:xfrm>
          <a:prstGeom prst="straightConnector1">
            <a:avLst/>
          </a:prstGeom>
          <a:ln w="5080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2215473" y="1988840"/>
            <a:ext cx="4327200" cy="400087"/>
          </a:xfrm>
          <a:prstGeom prst="rect">
            <a:avLst/>
          </a:prstGeom>
          <a:noFill/>
        </p:spPr>
        <p:txBody>
          <a:bodyPr wrap="square" lIns="121899" tIns="60949" rIns="121899" bIns="60949" rtlCol="0">
            <a:spAutoFit/>
          </a:bodyPr>
          <a:lstStyle/>
          <a:p>
            <a:pPr algn="ctr"/>
            <a:r>
              <a:rPr lang="en-US" dirty="0" smtClean="0">
                <a:solidFill>
                  <a:schemeClr val="accent6"/>
                </a:solidFill>
              </a:rPr>
              <a:t>SRTP / RTCP</a:t>
            </a:r>
          </a:p>
        </p:txBody>
      </p:sp>
      <p:cxnSp>
        <p:nvCxnSpPr>
          <p:cNvPr id="94" name="Straight Arrow Connector 93"/>
          <p:cNvCxnSpPr/>
          <p:nvPr/>
        </p:nvCxnSpPr>
        <p:spPr>
          <a:xfrm>
            <a:off x="2209800" y="1949641"/>
            <a:ext cx="4332872" cy="1388"/>
          </a:xfrm>
          <a:prstGeom prst="straightConnector1">
            <a:avLst/>
          </a:prstGeom>
          <a:ln w="508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2217408" y="1628800"/>
            <a:ext cx="4325264" cy="400087"/>
          </a:xfrm>
          <a:prstGeom prst="rect">
            <a:avLst/>
          </a:prstGeom>
          <a:noFill/>
        </p:spPr>
        <p:txBody>
          <a:bodyPr wrap="square" lIns="121899" tIns="60949" rIns="121899" bIns="60949" rtlCol="0">
            <a:spAutoFit/>
          </a:bodyPr>
          <a:lstStyle/>
          <a:p>
            <a:pPr algn="ctr"/>
            <a:r>
              <a:rPr lang="en-US" dirty="0" smtClean="0"/>
              <a:t>SIP</a:t>
            </a:r>
          </a:p>
        </p:txBody>
      </p:sp>
    </p:spTree>
    <p:custDataLst>
      <p:tags r:id="rId1"/>
    </p:custDataLst>
    <p:extLst>
      <p:ext uri="{BB962C8B-B14F-4D97-AF65-F5344CB8AC3E}">
        <p14:creationId xmlns:p14="http://schemas.microsoft.com/office/powerpoint/2010/main" val="172730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500"/>
                                        <p:tgtEl>
                                          <p:spTgt spid="9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8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right)">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dissolve">
                                      <p:cBhvr>
                                        <p:cTn id="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35" grpId="0" animBg="1"/>
      <p:bldP spid="36" grpId="0" animBg="1"/>
      <p:bldP spid="37" grpId="0" animBg="1"/>
      <p:bldP spid="9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a:t>
            </a:r>
            <a:endParaRPr lang="en-US" dirty="0"/>
          </a:p>
        </p:txBody>
      </p:sp>
      <p:sp>
        <p:nvSpPr>
          <p:cNvPr id="3" name="Text Placeholder 2"/>
          <p:cNvSpPr>
            <a:spLocks noGrp="1"/>
          </p:cNvSpPr>
          <p:nvPr>
            <p:ph type="body" sz="quarter" idx="10"/>
          </p:nvPr>
        </p:nvSpPr>
        <p:spPr>
          <a:xfrm>
            <a:off x="229905" y="1987557"/>
            <a:ext cx="8754565" cy="4105739"/>
          </a:xfrm>
        </p:spPr>
        <p:txBody>
          <a:bodyPr/>
          <a:lstStyle/>
          <a:p>
            <a:r>
              <a:rPr lang="en-US" sz="2800" dirty="0">
                <a:solidFill>
                  <a:srgbClr val="002060"/>
                </a:solidFill>
              </a:rPr>
              <a:t>Media Endpoints </a:t>
            </a:r>
            <a:r>
              <a:rPr lang="en-US" sz="2800" dirty="0" smtClean="0">
                <a:solidFill>
                  <a:srgbClr val="002060"/>
                </a:solidFill>
              </a:rPr>
              <a:t>detect &amp; manage distribution of available BW</a:t>
            </a:r>
            <a:endParaRPr lang="en-US" sz="2800" dirty="0">
              <a:solidFill>
                <a:srgbClr val="002060"/>
              </a:solidFill>
            </a:endParaRPr>
          </a:p>
          <a:p>
            <a:pPr lvl="1"/>
            <a:r>
              <a:rPr lang="en-US" sz="2400" dirty="0" smtClean="0"/>
              <a:t>Prioritize Audio </a:t>
            </a:r>
            <a:r>
              <a:rPr lang="en-US" sz="2400" dirty="0"/>
              <a:t>first and </a:t>
            </a:r>
            <a:r>
              <a:rPr lang="en-US" sz="2400" dirty="0" smtClean="0"/>
              <a:t>distribute </a:t>
            </a:r>
            <a:r>
              <a:rPr lang="en-US" sz="2400" dirty="0"/>
              <a:t>remaining bandwidth to </a:t>
            </a:r>
            <a:r>
              <a:rPr lang="en-US" sz="2400" dirty="0" smtClean="0"/>
              <a:t>Application Sharing, Video, and File Transfer</a:t>
            </a:r>
            <a:endParaRPr lang="en-US" sz="2400" dirty="0"/>
          </a:p>
          <a:p>
            <a:pPr lvl="1"/>
            <a:r>
              <a:rPr lang="en-US" sz="2400" dirty="0" smtClean="0"/>
              <a:t>Choose </a:t>
            </a:r>
            <a:r>
              <a:rPr lang="en-US" sz="2400" dirty="0"/>
              <a:t>best quality </a:t>
            </a:r>
            <a:r>
              <a:rPr lang="en-US" sz="2400" dirty="0" smtClean="0"/>
              <a:t>Audio codec, video resolution/frame rate </a:t>
            </a:r>
            <a:r>
              <a:rPr lang="en-US" sz="2400" dirty="0"/>
              <a:t>for available BW</a:t>
            </a:r>
          </a:p>
          <a:p>
            <a:pPr lvl="1"/>
            <a:r>
              <a:rPr lang="en-US" sz="2400" dirty="0" smtClean="0"/>
              <a:t>Adapt to network &amp; change codecs to optimize experience during </a:t>
            </a:r>
            <a:r>
              <a:rPr lang="en-US" sz="2400" dirty="0"/>
              <a:t>a session</a:t>
            </a:r>
          </a:p>
          <a:p>
            <a:endParaRPr lang="en-US" dirty="0" smtClean="0"/>
          </a:p>
          <a:p>
            <a:r>
              <a:rPr lang="en-US" sz="2800" dirty="0" smtClean="0">
                <a:solidFill>
                  <a:srgbClr val="002060"/>
                </a:solidFill>
              </a:rPr>
              <a:t>Bandwidth requirements determined by</a:t>
            </a:r>
            <a:endParaRPr lang="en-US" sz="2800" dirty="0">
              <a:solidFill>
                <a:srgbClr val="002060"/>
              </a:solidFill>
            </a:endParaRPr>
          </a:p>
          <a:p>
            <a:pPr lvl="1"/>
            <a:r>
              <a:rPr lang="en-US" sz="2400" dirty="0"/>
              <a:t>Codec </a:t>
            </a:r>
            <a:r>
              <a:rPr lang="en-US" sz="2400" dirty="0" smtClean="0"/>
              <a:t>choice: Microsoft RT-Audio &amp; RT-Video, G.711, G.722, etc.</a:t>
            </a:r>
            <a:endParaRPr lang="en-US" sz="2400" dirty="0"/>
          </a:p>
          <a:p>
            <a:pPr lvl="1"/>
            <a:r>
              <a:rPr lang="en-US" sz="2400" dirty="0" smtClean="0"/>
              <a:t>Network performance: Using FEC for redundant audio encoding</a:t>
            </a:r>
            <a:endParaRPr lang="en-US" sz="2000" dirty="0"/>
          </a:p>
          <a:p>
            <a:pPr lvl="1"/>
            <a:r>
              <a:rPr lang="en-US" sz="2400" dirty="0" smtClean="0"/>
              <a:t>Channel Activity: Voice </a:t>
            </a:r>
            <a:r>
              <a:rPr lang="en-US" sz="2400" dirty="0"/>
              <a:t>activity and video </a:t>
            </a:r>
            <a:r>
              <a:rPr lang="en-US" sz="2400" dirty="0" smtClean="0"/>
              <a:t>content</a:t>
            </a:r>
          </a:p>
        </p:txBody>
      </p:sp>
    </p:spTree>
    <p:extLst>
      <p:ext uri="{BB962C8B-B14F-4D97-AF65-F5344CB8AC3E}">
        <p14:creationId xmlns:p14="http://schemas.microsoft.com/office/powerpoint/2010/main" val="1610106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31024"/>
            <a:ext cx="7844659" cy="1523494"/>
          </a:xfrm>
        </p:spPr>
        <p:txBody>
          <a:bodyPr/>
          <a:lstStyle/>
          <a:p>
            <a:r>
              <a:rPr lang="en-US" dirty="0" smtClean="0"/>
              <a:t>Lync</a:t>
            </a:r>
            <a:r>
              <a:rPr lang="en-US" sz="3600" baseline="50000" dirty="0" smtClean="0"/>
              <a:t>™</a:t>
            </a:r>
            <a:r>
              <a:rPr lang="en-US" dirty="0" smtClean="0"/>
              <a:t> 2010 on a bad network</a:t>
            </a:r>
            <a:br>
              <a:rPr lang="en-US" dirty="0" smtClean="0"/>
            </a:br>
            <a:r>
              <a:rPr lang="en-US" dirty="0"/>
              <a:t/>
            </a:r>
            <a:br>
              <a:rPr lang="en-US" dirty="0"/>
            </a:br>
            <a:endParaRPr lang="en-US" sz="3600" u="sng"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ustDataLst>
      <p:tags r:id="rId1"/>
    </p:custDataLst>
    <p:extLst>
      <p:ext uri="{BB962C8B-B14F-4D97-AF65-F5344CB8AC3E}">
        <p14:creationId xmlns:p14="http://schemas.microsoft.com/office/powerpoint/2010/main" val="131879652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 Planning</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32485114"/>
              </p:ext>
            </p:extLst>
          </p:nvPr>
        </p:nvGraphicFramePr>
        <p:xfrm>
          <a:off x="471665" y="1771659"/>
          <a:ext cx="5108447" cy="4249629"/>
        </p:xfrm>
        <a:graphic>
          <a:graphicData uri="http://schemas.openxmlformats.org/drawingml/2006/table">
            <a:tbl>
              <a:tblPr firstRow="1" bandRow="1">
                <a:tableStyleId>{93296810-A885-4BE3-A3E7-6D5BEEA58F35}</a:tableStyleId>
              </a:tblPr>
              <a:tblGrid>
                <a:gridCol w="1207941"/>
                <a:gridCol w="1132662"/>
                <a:gridCol w="751620"/>
                <a:gridCol w="1043092"/>
                <a:gridCol w="973132"/>
              </a:tblGrid>
              <a:tr h="354753">
                <a:tc>
                  <a:txBody>
                    <a:bodyPr/>
                    <a:lstStyle/>
                    <a:p>
                      <a:pPr algn="ctr" fontAlgn="b"/>
                      <a:r>
                        <a:rPr lang="en-US" sz="2000" u="none" strike="noStrike" dirty="0">
                          <a:effectLst/>
                        </a:rPr>
                        <a:t>Modality</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Codec </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Typical BW</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smtClean="0">
                          <a:effectLst/>
                        </a:rPr>
                        <a:t>Max w/o </a:t>
                      </a:r>
                      <a:r>
                        <a:rPr lang="en-US" sz="2000" u="none" strike="noStrike" dirty="0">
                          <a:effectLst/>
                        </a:rPr>
                        <a:t>FEC </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smtClean="0">
                          <a:effectLst/>
                        </a:rPr>
                        <a:t>Max w/FEC </a:t>
                      </a:r>
                      <a:endParaRPr lang="en-US" sz="2000" b="0" i="0" u="none" strike="noStrike" dirty="0">
                        <a:solidFill>
                          <a:srgbClr val="000000"/>
                        </a:solidFill>
                        <a:effectLst/>
                        <a:latin typeface="Calibri"/>
                      </a:endParaRPr>
                    </a:p>
                  </a:txBody>
                  <a:tcPr marL="7146" marR="7146" marT="9525" marB="0" anchor="ctr"/>
                </a:tc>
              </a:tr>
              <a:tr h="354753">
                <a:tc>
                  <a:txBody>
                    <a:bodyPr/>
                    <a:lstStyle/>
                    <a:p>
                      <a:pPr algn="l" fontAlgn="b"/>
                      <a:r>
                        <a:rPr lang="en-US" sz="2000" u="none" strike="noStrike" dirty="0" smtClean="0">
                          <a:effectLst/>
                        </a:rPr>
                        <a:t>P-t-P </a:t>
                      </a:r>
                      <a:r>
                        <a:rPr lang="en-US" sz="2000" u="none" strike="noStrike" baseline="0" dirty="0" smtClean="0">
                          <a:effectLst/>
                        </a:rPr>
                        <a:t>audio</a:t>
                      </a:r>
                      <a:endParaRPr lang="en-US" sz="2000" b="0" i="0" u="none" strike="noStrike" dirty="0">
                        <a:solidFill>
                          <a:srgbClr val="000000"/>
                        </a:solidFill>
                        <a:effectLst/>
                        <a:latin typeface="Calibri"/>
                      </a:endParaRPr>
                    </a:p>
                  </a:txBody>
                  <a:tcPr marL="7146" marR="7146" marT="9525" marB="0" anchor="ctr"/>
                </a:tc>
                <a:tc>
                  <a:txBody>
                    <a:bodyPr/>
                    <a:lstStyle/>
                    <a:p>
                      <a:pPr algn="l" fontAlgn="b"/>
                      <a:r>
                        <a:rPr lang="en-US" sz="2000" u="none" strike="noStrike">
                          <a:effectLst/>
                        </a:rPr>
                        <a:t>RTA-W</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dirty="0">
                          <a:effectLst/>
                        </a:rPr>
                        <a:t>39.8</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62</a:t>
                      </a:r>
                      <a:endParaRPr lang="en-US" sz="2000" b="1"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a:effectLst/>
                        </a:rPr>
                        <a:t>91</a:t>
                      </a:r>
                      <a:endParaRPr lang="en-US" sz="2000" b="0" i="0" u="none" strike="noStrike">
                        <a:solidFill>
                          <a:srgbClr val="000000"/>
                        </a:solidFill>
                        <a:effectLst/>
                        <a:latin typeface="Calibri"/>
                      </a:endParaRPr>
                    </a:p>
                  </a:txBody>
                  <a:tcPr marL="7146" marR="7146" marT="9525" marB="0" anchor="ctr"/>
                </a:tc>
              </a:tr>
              <a:tr h="354753">
                <a:tc>
                  <a:txBody>
                    <a:bodyPr/>
                    <a:lstStyle/>
                    <a:p>
                      <a:pPr algn="l" fontAlgn="b"/>
                      <a:r>
                        <a:rPr lang="en-US" sz="2000" u="none" strike="noStrike" dirty="0" smtClean="0">
                          <a:effectLst/>
                        </a:rPr>
                        <a:t>P-t-P</a:t>
                      </a:r>
                      <a:r>
                        <a:rPr lang="en-US" sz="2000" u="none" strike="noStrike" baseline="0" dirty="0" smtClean="0">
                          <a:effectLst/>
                        </a:rPr>
                        <a:t> audio</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dirty="0">
                          <a:effectLst/>
                        </a:rPr>
                        <a:t>RTA-N</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29.3</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44.8</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56.6</a:t>
                      </a:r>
                      <a:endParaRPr lang="en-US" sz="2000" b="0" i="0" u="none" strike="noStrike" dirty="0">
                        <a:solidFill>
                          <a:srgbClr val="000000"/>
                        </a:solidFill>
                        <a:effectLst/>
                        <a:latin typeface="Calibri"/>
                      </a:endParaRPr>
                    </a:p>
                  </a:txBody>
                  <a:tcPr marL="7146" marR="7146" marT="9525" marB="0" anchor="ctr"/>
                </a:tc>
              </a:tr>
              <a:tr h="354753">
                <a:tc>
                  <a:txBody>
                    <a:bodyPr/>
                    <a:lstStyle/>
                    <a:p>
                      <a:pPr algn="l" fontAlgn="b"/>
                      <a:r>
                        <a:rPr lang="en-US" sz="2000" u="none" strike="noStrike" kern="1200" dirty="0" smtClean="0">
                          <a:effectLst/>
                        </a:rPr>
                        <a:t>PSTN audio</a:t>
                      </a:r>
                      <a:endParaRPr lang="en-US" sz="2000" u="none" strike="noStrike" kern="1200" dirty="0">
                        <a:solidFill>
                          <a:schemeClr val="dk1"/>
                        </a:solidFill>
                        <a:effectLst/>
                        <a:latin typeface="+mn-lt"/>
                        <a:ea typeface="+mn-ea"/>
                        <a:cs typeface="+mn-cs"/>
                      </a:endParaRPr>
                    </a:p>
                  </a:txBody>
                  <a:tcPr marL="7146" marR="7146" marT="9525" marB="0" anchor="ctr"/>
                </a:tc>
                <a:tc>
                  <a:txBody>
                    <a:bodyPr/>
                    <a:lstStyle/>
                    <a:p>
                      <a:pPr algn="l" fontAlgn="b"/>
                      <a:r>
                        <a:rPr lang="en-US" sz="2000" u="none" strike="noStrike" kern="1200" dirty="0" smtClean="0">
                          <a:effectLst/>
                        </a:rPr>
                        <a:t>RTA-N</a:t>
                      </a:r>
                      <a:endParaRPr lang="en-US" sz="2000" u="none" strike="noStrike" kern="1200" dirty="0">
                        <a:solidFill>
                          <a:schemeClr val="dk1"/>
                        </a:solidFill>
                        <a:effectLst/>
                        <a:latin typeface="+mn-lt"/>
                        <a:ea typeface="+mn-ea"/>
                        <a:cs typeface="+mn-cs"/>
                      </a:endParaRPr>
                    </a:p>
                  </a:txBody>
                  <a:tcPr marL="7146" marR="7146" marT="9525" marB="0" anchor="ctr"/>
                </a:tc>
                <a:tc>
                  <a:txBody>
                    <a:bodyPr/>
                    <a:lstStyle/>
                    <a:p>
                      <a:pPr algn="ctr" rtl="0"/>
                      <a:r>
                        <a:rPr lang="en-US" sz="2000" u="none" strike="noStrike" kern="1200" dirty="0">
                          <a:effectLst/>
                        </a:rPr>
                        <a:t>30.9</a:t>
                      </a:r>
                      <a:endParaRPr lang="en-US" sz="2000" u="none" strike="noStrike" kern="1200" dirty="0">
                        <a:solidFill>
                          <a:schemeClr val="dk1"/>
                        </a:solidFill>
                        <a:effectLst/>
                        <a:latin typeface="+mn-lt"/>
                        <a:ea typeface="+mn-ea"/>
                        <a:cs typeface="+mn-cs"/>
                      </a:endParaRPr>
                    </a:p>
                  </a:txBody>
                  <a:tcPr marL="68598" marR="68598" anchor="ctr"/>
                </a:tc>
                <a:tc>
                  <a:txBody>
                    <a:bodyPr/>
                    <a:lstStyle/>
                    <a:p>
                      <a:pPr algn="ctr" rtl="0"/>
                      <a:r>
                        <a:rPr lang="en-US" sz="2000" u="none" strike="noStrike" kern="1200" dirty="0">
                          <a:effectLst/>
                        </a:rPr>
                        <a:t>44.8</a:t>
                      </a:r>
                      <a:endParaRPr lang="en-US" sz="2000" u="none" strike="noStrike" kern="1200" dirty="0">
                        <a:solidFill>
                          <a:schemeClr val="dk1"/>
                        </a:solidFill>
                        <a:effectLst/>
                        <a:latin typeface="+mn-lt"/>
                        <a:ea typeface="+mn-ea"/>
                        <a:cs typeface="+mn-cs"/>
                      </a:endParaRPr>
                    </a:p>
                  </a:txBody>
                  <a:tcPr marL="68598" marR="68598" anchor="ctr"/>
                </a:tc>
                <a:tc>
                  <a:txBody>
                    <a:bodyPr/>
                    <a:lstStyle/>
                    <a:p>
                      <a:pPr algn="ctr" rtl="0"/>
                      <a:r>
                        <a:rPr lang="en-US" sz="2000" u="none" strike="noStrike" kern="1200" dirty="0">
                          <a:effectLst/>
                        </a:rPr>
                        <a:t>56.6</a:t>
                      </a:r>
                      <a:endParaRPr lang="en-US" sz="2000" u="none" strike="noStrike" kern="1200" dirty="0">
                        <a:solidFill>
                          <a:schemeClr val="dk1"/>
                        </a:solidFill>
                        <a:effectLst/>
                        <a:latin typeface="+mn-lt"/>
                        <a:ea typeface="+mn-ea"/>
                        <a:cs typeface="+mn-cs"/>
                      </a:endParaRPr>
                    </a:p>
                  </a:txBody>
                  <a:tcPr marL="68598" marR="68598" anchor="ctr"/>
                </a:tc>
              </a:tr>
              <a:tr h="354753">
                <a:tc>
                  <a:txBody>
                    <a:bodyPr/>
                    <a:lstStyle/>
                    <a:p>
                      <a:pPr algn="l" fontAlgn="b"/>
                      <a:r>
                        <a:rPr lang="en-US" sz="2000" u="none" strike="noStrike" dirty="0" smtClean="0">
                          <a:effectLst/>
                        </a:rPr>
                        <a:t>PSTN audio</a:t>
                      </a:r>
                      <a:endParaRPr lang="en-US" sz="2000" b="0" i="0" u="none" strike="noStrike" dirty="0">
                        <a:solidFill>
                          <a:srgbClr val="000000"/>
                        </a:solidFill>
                        <a:effectLst/>
                        <a:latin typeface="Calibri"/>
                      </a:endParaRPr>
                    </a:p>
                  </a:txBody>
                  <a:tcPr marL="7146" marR="7146" marT="9525" marB="0" anchor="ctr"/>
                </a:tc>
                <a:tc>
                  <a:txBody>
                    <a:bodyPr/>
                    <a:lstStyle/>
                    <a:p>
                      <a:pPr algn="l" fontAlgn="b"/>
                      <a:r>
                        <a:rPr lang="en-US" sz="2000" u="none" strike="noStrike" kern="1200" dirty="0" smtClean="0">
                          <a:effectLst/>
                        </a:rPr>
                        <a:t>G.711</a:t>
                      </a:r>
                      <a:endParaRPr lang="en-US" sz="2000" u="none" strike="noStrike" kern="1200" dirty="0">
                        <a:solidFill>
                          <a:schemeClr val="dk1"/>
                        </a:solidFill>
                        <a:effectLst/>
                        <a:latin typeface="+mn-lt"/>
                        <a:ea typeface="+mn-ea"/>
                        <a:cs typeface="+mn-cs"/>
                      </a:endParaRPr>
                    </a:p>
                  </a:txBody>
                  <a:tcPr marL="7146" marR="7146" marT="9525" marB="0" anchor="ctr"/>
                </a:tc>
                <a:tc>
                  <a:txBody>
                    <a:bodyPr/>
                    <a:lstStyle/>
                    <a:p>
                      <a:pPr algn="ctr" rtl="0"/>
                      <a:r>
                        <a:rPr lang="en-US" sz="2000" u="none" strike="noStrike" kern="1200" dirty="0">
                          <a:effectLst/>
                        </a:rPr>
                        <a:t>64.8</a:t>
                      </a:r>
                      <a:endParaRPr lang="en-US" sz="2000" u="none" strike="noStrike" kern="1200" dirty="0">
                        <a:solidFill>
                          <a:schemeClr val="dk1"/>
                        </a:solidFill>
                        <a:effectLst/>
                        <a:latin typeface="+mn-lt"/>
                        <a:ea typeface="+mn-ea"/>
                        <a:cs typeface="+mn-cs"/>
                      </a:endParaRPr>
                    </a:p>
                  </a:txBody>
                  <a:tcPr marL="68598" marR="68598" anchor="ctr"/>
                </a:tc>
                <a:tc>
                  <a:txBody>
                    <a:bodyPr/>
                    <a:lstStyle/>
                    <a:p>
                      <a:pPr algn="ctr" rtl="0"/>
                      <a:r>
                        <a:rPr lang="en-US" sz="2000" u="none" strike="noStrike" kern="1200" dirty="0">
                          <a:effectLst/>
                        </a:rPr>
                        <a:t>97</a:t>
                      </a:r>
                      <a:endParaRPr lang="en-US" sz="2000" b="1" u="none" strike="noStrike" kern="1200" dirty="0">
                        <a:solidFill>
                          <a:schemeClr val="dk1"/>
                        </a:solidFill>
                        <a:effectLst/>
                        <a:latin typeface="+mn-lt"/>
                        <a:ea typeface="+mn-ea"/>
                        <a:cs typeface="+mn-cs"/>
                      </a:endParaRPr>
                    </a:p>
                  </a:txBody>
                  <a:tcPr marL="68598" marR="68598" anchor="ctr"/>
                </a:tc>
                <a:tc>
                  <a:txBody>
                    <a:bodyPr/>
                    <a:lstStyle/>
                    <a:p>
                      <a:pPr algn="ctr" rtl="0"/>
                      <a:r>
                        <a:rPr lang="en-US" sz="2000" u="none" strike="noStrike" kern="1200" dirty="0">
                          <a:effectLst/>
                        </a:rPr>
                        <a:t>161</a:t>
                      </a:r>
                      <a:endParaRPr lang="en-US" sz="2000" u="none" strike="noStrike" kern="1200" dirty="0">
                        <a:solidFill>
                          <a:schemeClr val="dk1"/>
                        </a:solidFill>
                        <a:effectLst/>
                        <a:latin typeface="+mn-lt"/>
                        <a:ea typeface="+mn-ea"/>
                        <a:cs typeface="+mn-cs"/>
                      </a:endParaRPr>
                    </a:p>
                  </a:txBody>
                  <a:tcPr marL="68598" marR="68598" anchor="ctr"/>
                </a:tc>
              </a:tr>
              <a:tr h="354753">
                <a:tc>
                  <a:txBody>
                    <a:bodyPr/>
                    <a:lstStyle/>
                    <a:p>
                      <a:pPr algn="l" fontAlgn="b"/>
                      <a:r>
                        <a:rPr lang="en-US" sz="2000" u="none" strike="noStrike" dirty="0" smtClean="0">
                          <a:effectLst/>
                        </a:rPr>
                        <a:t>audio conf</a:t>
                      </a:r>
                      <a:endParaRPr lang="en-US" sz="2000" b="0" i="0" u="none" strike="noStrike" dirty="0">
                        <a:solidFill>
                          <a:srgbClr val="000000"/>
                        </a:solidFill>
                        <a:effectLst/>
                        <a:latin typeface="Calibri"/>
                      </a:endParaRPr>
                    </a:p>
                  </a:txBody>
                  <a:tcPr marL="7146" marR="7146" marT="9525" marB="0" anchor="ctr"/>
                </a:tc>
                <a:tc>
                  <a:txBody>
                    <a:bodyPr/>
                    <a:lstStyle/>
                    <a:p>
                      <a:pPr algn="l" fontAlgn="b"/>
                      <a:r>
                        <a:rPr lang="en-US" sz="2000" u="none" strike="noStrike" kern="1200" dirty="0">
                          <a:effectLst/>
                        </a:rPr>
                        <a:t>G.722</a:t>
                      </a:r>
                      <a:endParaRPr lang="en-US" sz="2000" u="none" strike="noStrike" kern="1200" dirty="0">
                        <a:solidFill>
                          <a:schemeClr val="dk1"/>
                        </a:solidFill>
                        <a:effectLst/>
                        <a:latin typeface="+mn-lt"/>
                        <a:ea typeface="+mn-ea"/>
                        <a:cs typeface="+mn-cs"/>
                      </a:endParaRPr>
                    </a:p>
                  </a:txBody>
                  <a:tcPr marL="7146" marR="7146" marT="9525" marB="0" anchor="ctr"/>
                </a:tc>
                <a:tc>
                  <a:txBody>
                    <a:bodyPr/>
                    <a:lstStyle/>
                    <a:p>
                      <a:pPr algn="ctr" fontAlgn="b"/>
                      <a:r>
                        <a:rPr lang="en-US" sz="2000" u="none" strike="noStrike" kern="1200" dirty="0">
                          <a:effectLst/>
                        </a:rPr>
                        <a:t>46.1</a:t>
                      </a:r>
                      <a:endParaRPr lang="en-US" sz="2000" u="none" strike="noStrike" kern="1200" dirty="0">
                        <a:solidFill>
                          <a:schemeClr val="dk1"/>
                        </a:solidFill>
                        <a:effectLst/>
                        <a:latin typeface="+mn-lt"/>
                        <a:ea typeface="+mn-ea"/>
                        <a:cs typeface="+mn-cs"/>
                      </a:endParaRPr>
                    </a:p>
                  </a:txBody>
                  <a:tcPr marL="7146" marR="7146" marT="9525" marB="0" anchor="ctr"/>
                </a:tc>
                <a:tc>
                  <a:txBody>
                    <a:bodyPr/>
                    <a:lstStyle/>
                    <a:p>
                      <a:pPr algn="ctr" fontAlgn="b"/>
                      <a:r>
                        <a:rPr lang="en-US" sz="2000" u="none" strike="noStrike" kern="1200" dirty="0">
                          <a:effectLst/>
                        </a:rPr>
                        <a:t>100.6</a:t>
                      </a:r>
                      <a:endParaRPr lang="en-US" sz="2000" b="1" u="none" strike="noStrike" kern="1200" dirty="0">
                        <a:solidFill>
                          <a:schemeClr val="dk1"/>
                        </a:solidFill>
                        <a:effectLst/>
                        <a:latin typeface="+mn-lt"/>
                        <a:ea typeface="+mn-ea"/>
                        <a:cs typeface="+mn-cs"/>
                      </a:endParaRPr>
                    </a:p>
                  </a:txBody>
                  <a:tcPr marL="7146" marR="7146" marT="9525" marB="0" anchor="ctr"/>
                </a:tc>
                <a:tc>
                  <a:txBody>
                    <a:bodyPr/>
                    <a:lstStyle/>
                    <a:p>
                      <a:pPr algn="ctr" fontAlgn="b"/>
                      <a:r>
                        <a:rPr lang="en-US" sz="2000" u="none" strike="noStrike" kern="1200" dirty="0">
                          <a:effectLst/>
                        </a:rPr>
                        <a:t>164.6</a:t>
                      </a:r>
                      <a:endParaRPr lang="en-US" sz="2000" u="none" strike="noStrike" kern="1200" dirty="0">
                        <a:solidFill>
                          <a:schemeClr val="dk1"/>
                        </a:solidFill>
                        <a:effectLst/>
                        <a:latin typeface="+mn-lt"/>
                        <a:ea typeface="+mn-ea"/>
                        <a:cs typeface="+mn-cs"/>
                      </a:endParaRPr>
                    </a:p>
                  </a:txBody>
                  <a:tcPr marL="7146" marR="7146" marT="9525" marB="0" anchor="ctr"/>
                </a:tc>
              </a:tr>
              <a:tr h="354753">
                <a:tc>
                  <a:txBody>
                    <a:bodyPr/>
                    <a:lstStyle/>
                    <a:p>
                      <a:pPr algn="l" fontAlgn="b"/>
                      <a:r>
                        <a:rPr lang="en-US" sz="2000" u="none" strike="noStrike" dirty="0" smtClean="0">
                          <a:effectLst/>
                        </a:rPr>
                        <a:t>audio conf</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a:effectLst/>
                        </a:rPr>
                        <a:t>Siren</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a:effectLst/>
                        </a:rPr>
                        <a:t>25.5</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dirty="0">
                          <a:effectLst/>
                        </a:rPr>
                        <a:t>52.6</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a:effectLst/>
                        </a:rPr>
                        <a:t>68.6</a:t>
                      </a:r>
                      <a:endParaRPr lang="en-US" sz="2000" b="0" i="0" u="none" strike="noStrike">
                        <a:solidFill>
                          <a:srgbClr val="000000"/>
                        </a:solidFill>
                        <a:effectLst/>
                        <a:latin typeface="Calibri"/>
                      </a:endParaRPr>
                    </a:p>
                  </a:txBody>
                  <a:tcPr marL="7146" marR="7146" marT="9525" marB="0" anchor="ctr"/>
                </a:tc>
              </a:tr>
              <a:tr h="354753">
                <a:tc>
                  <a:txBody>
                    <a:bodyPr/>
                    <a:lstStyle/>
                    <a:p>
                      <a:pPr algn="l" fontAlgn="b"/>
                      <a:r>
                        <a:rPr lang="en-AU" sz="2000" u="none" strike="noStrike" dirty="0" smtClean="0">
                          <a:effectLst/>
                        </a:rPr>
                        <a:t>Video</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dirty="0">
                          <a:effectLst/>
                        </a:rPr>
                        <a:t>RTV - CIF</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220</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260</a:t>
                      </a:r>
                      <a:endParaRPr lang="en-US" sz="2000" b="1" i="0" u="none" strike="noStrike" dirty="0">
                        <a:solidFill>
                          <a:srgbClr val="000000"/>
                        </a:solidFill>
                        <a:effectLst/>
                        <a:latin typeface="Calibri"/>
                      </a:endParaRPr>
                    </a:p>
                  </a:txBody>
                  <a:tcPr marL="7146" marR="7146" marT="9525" marB="0" anchor="ctr"/>
                </a:tc>
                <a:tc>
                  <a:txBody>
                    <a:bodyPr/>
                    <a:lstStyle/>
                    <a:p>
                      <a:pPr algn="ctr" fontAlgn="b"/>
                      <a:endParaRPr lang="en-US" sz="2000" b="0" i="0" u="none" strike="noStrike" dirty="0">
                        <a:solidFill>
                          <a:srgbClr val="000000"/>
                        </a:solidFill>
                        <a:effectLst/>
                        <a:latin typeface="Calibri"/>
                      </a:endParaRPr>
                    </a:p>
                  </a:txBody>
                  <a:tcPr marL="7146" marR="7146" marT="9525" marB="0" anchor="ctr"/>
                </a:tc>
              </a:tr>
              <a:tr h="354753">
                <a:tc>
                  <a:txBody>
                    <a:bodyPr/>
                    <a:lstStyle/>
                    <a:p>
                      <a:pPr algn="l" fontAlgn="b"/>
                      <a:r>
                        <a:rPr lang="en-US" sz="2000" u="none" strike="noStrike" dirty="0" smtClean="0">
                          <a:effectLst/>
                        </a:rPr>
                        <a:t>Video</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a:effectLst/>
                        </a:rPr>
                        <a:t>RTV - VGA</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dirty="0">
                          <a:effectLst/>
                        </a:rPr>
                        <a:t>508</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610</a:t>
                      </a:r>
                      <a:endParaRPr lang="en-US" sz="2000" b="1" i="0" u="none" strike="noStrike" dirty="0">
                        <a:solidFill>
                          <a:srgbClr val="000000"/>
                        </a:solidFill>
                        <a:effectLst/>
                        <a:latin typeface="Calibri"/>
                      </a:endParaRPr>
                    </a:p>
                  </a:txBody>
                  <a:tcPr marL="7146" marR="7146" marT="9525" marB="0" anchor="ctr"/>
                </a:tc>
                <a:tc>
                  <a:txBody>
                    <a:bodyPr/>
                    <a:lstStyle/>
                    <a:p>
                      <a:pPr algn="ctr" fontAlgn="b"/>
                      <a:endParaRPr lang="en-US" sz="2000" b="0" i="0" u="none" strike="noStrike">
                        <a:solidFill>
                          <a:srgbClr val="000000"/>
                        </a:solidFill>
                        <a:effectLst/>
                        <a:latin typeface="Calibri"/>
                      </a:endParaRPr>
                    </a:p>
                  </a:txBody>
                  <a:tcPr marL="7146" marR="7146" marT="9525" marB="0" anchor="ctr"/>
                </a:tc>
              </a:tr>
              <a:tr h="354753">
                <a:tc>
                  <a:txBody>
                    <a:bodyPr/>
                    <a:lstStyle/>
                    <a:p>
                      <a:pPr algn="l" fontAlgn="b"/>
                      <a:r>
                        <a:rPr lang="en-US" sz="2000" u="none" strike="noStrike" dirty="0" smtClean="0">
                          <a:effectLst/>
                        </a:rPr>
                        <a:t>Video</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a:effectLst/>
                        </a:rPr>
                        <a:t>RTV - HD</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a:effectLst/>
                        </a:rPr>
                        <a:t>1210</a:t>
                      </a:r>
                      <a:endParaRPr lang="en-US" sz="2000" b="0" i="0" u="none" strike="noStrike">
                        <a:solidFill>
                          <a:srgbClr val="000000"/>
                        </a:solidFill>
                        <a:effectLst/>
                        <a:latin typeface="Calibri"/>
                      </a:endParaRPr>
                    </a:p>
                  </a:txBody>
                  <a:tcPr marL="7146" marR="7146" marT="9525" marB="0" anchor="ctr"/>
                </a:tc>
                <a:tc>
                  <a:txBody>
                    <a:bodyPr/>
                    <a:lstStyle/>
                    <a:p>
                      <a:pPr algn="ctr" fontAlgn="b"/>
                      <a:r>
                        <a:rPr lang="en-US" sz="2000" u="none" strike="noStrike">
                          <a:effectLst/>
                        </a:rPr>
                        <a:t>1510</a:t>
                      </a:r>
                      <a:endParaRPr lang="en-US" sz="2000" b="0" i="0" u="none" strike="noStrike">
                        <a:solidFill>
                          <a:srgbClr val="000000"/>
                        </a:solidFill>
                        <a:effectLst/>
                        <a:latin typeface="Calibri"/>
                      </a:endParaRPr>
                    </a:p>
                  </a:txBody>
                  <a:tcPr marL="7146" marR="7146" marT="9525" marB="0" anchor="ctr"/>
                </a:tc>
                <a:tc>
                  <a:txBody>
                    <a:bodyPr/>
                    <a:lstStyle/>
                    <a:p>
                      <a:pPr algn="ctr" fontAlgn="b"/>
                      <a:endParaRPr lang="en-US" sz="2000" b="0" i="0" u="none" strike="noStrike">
                        <a:solidFill>
                          <a:srgbClr val="000000"/>
                        </a:solidFill>
                        <a:effectLst/>
                        <a:latin typeface="Calibri"/>
                      </a:endParaRPr>
                    </a:p>
                  </a:txBody>
                  <a:tcPr marL="7146" marR="7146" marT="9525" marB="0" anchor="ctr"/>
                </a:tc>
              </a:tr>
              <a:tr h="354753">
                <a:tc>
                  <a:txBody>
                    <a:bodyPr/>
                    <a:lstStyle/>
                    <a:p>
                      <a:pPr algn="l" fontAlgn="b"/>
                      <a:r>
                        <a:rPr lang="en-US" sz="2000" u="none" strike="noStrike" dirty="0" smtClean="0">
                          <a:effectLst/>
                        </a:rPr>
                        <a:t>Video</a:t>
                      </a:r>
                      <a:endParaRPr lang="en-US" sz="2000" b="0" i="0" u="none" strike="noStrike" dirty="0">
                        <a:solidFill>
                          <a:srgbClr val="000000"/>
                        </a:solidFill>
                        <a:effectLst/>
                        <a:latin typeface="+mn-lt"/>
                      </a:endParaRPr>
                    </a:p>
                  </a:txBody>
                  <a:tcPr marL="7146" marR="7146" marT="9525" marB="0" anchor="ctr"/>
                </a:tc>
                <a:tc>
                  <a:txBody>
                    <a:bodyPr/>
                    <a:lstStyle/>
                    <a:p>
                      <a:pPr algn="l" fontAlgn="b"/>
                      <a:r>
                        <a:rPr lang="en-US" sz="2000" u="none" strike="noStrike" dirty="0">
                          <a:effectLst/>
                        </a:rPr>
                        <a:t>RTV - </a:t>
                      </a:r>
                      <a:r>
                        <a:rPr lang="en-US" sz="2000" u="none" strike="noStrike" dirty="0" err="1">
                          <a:effectLst/>
                        </a:rPr>
                        <a:t>Pano</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dirty="0">
                          <a:effectLst/>
                        </a:rPr>
                        <a:t>269</a:t>
                      </a:r>
                      <a:endParaRPr lang="en-US" sz="2000" b="0" i="0" u="none" strike="noStrike" dirty="0">
                        <a:solidFill>
                          <a:srgbClr val="000000"/>
                        </a:solidFill>
                        <a:effectLst/>
                        <a:latin typeface="Calibri"/>
                      </a:endParaRPr>
                    </a:p>
                  </a:txBody>
                  <a:tcPr marL="7146" marR="7146" marT="9525" marB="0" anchor="ctr"/>
                </a:tc>
                <a:tc>
                  <a:txBody>
                    <a:bodyPr/>
                    <a:lstStyle/>
                    <a:p>
                      <a:pPr algn="ctr" fontAlgn="b"/>
                      <a:r>
                        <a:rPr lang="en-US" sz="2000" u="none" strike="noStrike">
                          <a:effectLst/>
                        </a:rPr>
                        <a:t>360</a:t>
                      </a:r>
                      <a:endParaRPr lang="en-US" sz="2000" b="0" i="0" u="none" strike="noStrike">
                        <a:solidFill>
                          <a:srgbClr val="000000"/>
                        </a:solidFill>
                        <a:effectLst/>
                        <a:latin typeface="Calibri"/>
                      </a:endParaRPr>
                    </a:p>
                  </a:txBody>
                  <a:tcPr marL="7146" marR="7146" marT="9525" marB="0" anchor="ctr"/>
                </a:tc>
                <a:tc>
                  <a:txBody>
                    <a:bodyPr/>
                    <a:lstStyle/>
                    <a:p>
                      <a:pPr algn="ctr" fontAlgn="b"/>
                      <a:endParaRPr lang="en-US" sz="2000" b="0" i="0" u="none" strike="noStrike" dirty="0">
                        <a:solidFill>
                          <a:srgbClr val="000000"/>
                        </a:solidFill>
                        <a:effectLst/>
                        <a:latin typeface="Calibri"/>
                      </a:endParaRPr>
                    </a:p>
                  </a:txBody>
                  <a:tcPr marL="7146" marR="7146" marT="9525" marB="0" anchor="ctr"/>
                </a:tc>
              </a:tr>
            </a:tbl>
          </a:graphicData>
        </a:graphic>
      </p:graphicFrame>
      <p:sp>
        <p:nvSpPr>
          <p:cNvPr id="5" name="TextBox 4"/>
          <p:cNvSpPr txBox="1"/>
          <p:nvPr/>
        </p:nvSpPr>
        <p:spPr>
          <a:xfrm>
            <a:off x="417698" y="6320353"/>
            <a:ext cx="5666470"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One-way traffic including media, typical activity, RTCP.</a:t>
            </a:r>
          </a:p>
        </p:txBody>
      </p:sp>
      <p:sp>
        <p:nvSpPr>
          <p:cNvPr id="6" name="TextBox 5"/>
          <p:cNvSpPr txBox="1"/>
          <p:nvPr/>
        </p:nvSpPr>
        <p:spPr>
          <a:xfrm>
            <a:off x="5796136" y="1692672"/>
            <a:ext cx="3168351" cy="4755148"/>
          </a:xfrm>
          <a:prstGeom prst="rect">
            <a:avLst/>
          </a:prstGeom>
          <a:noFill/>
        </p:spPr>
        <p:txBody>
          <a:bodyPr wrap="square" lIns="0" tIns="0" rIns="0" bIns="0" rtlCol="0">
            <a:spAutoFit/>
          </a:bodyPr>
          <a:lstStyle/>
          <a:p>
            <a:r>
              <a:rPr lang="en-US" dirty="0" smtClean="0"/>
              <a:t>For planning in a well managed, right-sized network, use </a:t>
            </a:r>
            <a:r>
              <a:rPr lang="en-US" u="sng" dirty="0" smtClean="0"/>
              <a:t>Max BW w/o FEC</a:t>
            </a:r>
            <a:r>
              <a:rPr lang="en-US" dirty="0" smtClean="0"/>
              <a:t>.  </a:t>
            </a:r>
            <a:endParaRPr lang="en-US" u="sng" dirty="0" smtClean="0"/>
          </a:p>
          <a:p>
            <a:endParaRPr lang="en-US" sz="700" dirty="0" smtClean="0"/>
          </a:p>
          <a:p>
            <a:r>
              <a:rPr lang="en-US" dirty="0" smtClean="0"/>
              <a:t>If the network will be constrained and you want to preserve quality, use </a:t>
            </a:r>
            <a:r>
              <a:rPr lang="en-US" u="sng" dirty="0" smtClean="0"/>
              <a:t>Max BW with FEC.</a:t>
            </a:r>
          </a:p>
          <a:p>
            <a:endParaRPr lang="en-US" sz="700" dirty="0"/>
          </a:p>
          <a:p>
            <a:r>
              <a:rPr lang="en-US" dirty="0" smtClean="0"/>
              <a:t>When understanding how much bandwidth at any given time is being used, use the </a:t>
            </a:r>
            <a:r>
              <a:rPr lang="en-US" u="sng" dirty="0" smtClean="0"/>
              <a:t>Typical BW numbers.</a:t>
            </a:r>
            <a:r>
              <a:rPr lang="en-US" dirty="0" smtClean="0"/>
              <a:t>  Not for planning,  as usage will be greater at times.</a:t>
            </a:r>
          </a:p>
          <a:p>
            <a:endParaRPr lang="en-US" sz="700" dirty="0" smtClean="0"/>
          </a:p>
          <a:p>
            <a:r>
              <a:rPr lang="en-US" dirty="0" smtClean="0"/>
              <a:t>All voice numbers are based </a:t>
            </a:r>
            <a:r>
              <a:rPr lang="en-US" dirty="0"/>
              <a:t>on 20ms </a:t>
            </a:r>
            <a:r>
              <a:rPr lang="en-US" dirty="0" smtClean="0"/>
              <a:t>sample</a:t>
            </a:r>
          </a:p>
          <a:p>
            <a:endParaRPr lang="en-AU" sz="700" dirty="0" smtClean="0"/>
          </a:p>
          <a:p>
            <a:r>
              <a:rPr lang="en-AU" dirty="0" smtClean="0"/>
              <a:t>For Video: FEC </a:t>
            </a:r>
            <a:r>
              <a:rPr lang="en-AU" dirty="0"/>
              <a:t>built into the payload bitrate </a:t>
            </a:r>
            <a:endParaRPr lang="en-US" u="sng" dirty="0" smtClean="0"/>
          </a:p>
        </p:txBody>
      </p:sp>
    </p:spTree>
    <p:extLst>
      <p:ext uri="{BB962C8B-B14F-4D97-AF65-F5344CB8AC3E}">
        <p14:creationId xmlns:p14="http://schemas.microsoft.com/office/powerpoint/2010/main" val="1985310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 Application Sharing</a:t>
            </a:r>
            <a:endParaRPr lang="en-US" dirty="0"/>
          </a:p>
        </p:txBody>
      </p:sp>
      <p:sp>
        <p:nvSpPr>
          <p:cNvPr id="3" name="Text Placeholder 2"/>
          <p:cNvSpPr>
            <a:spLocks noGrp="1"/>
          </p:cNvSpPr>
          <p:nvPr>
            <p:ph type="body" sz="quarter" idx="10"/>
          </p:nvPr>
        </p:nvSpPr>
        <p:spPr>
          <a:xfrm>
            <a:off x="107504" y="1340768"/>
            <a:ext cx="5009897" cy="3094072"/>
          </a:xfrm>
        </p:spPr>
        <p:txBody>
          <a:bodyPr/>
          <a:lstStyle/>
          <a:p>
            <a:r>
              <a:rPr lang="en-US" sz="2400" dirty="0" smtClean="0">
                <a:solidFill>
                  <a:srgbClr val="002060"/>
                </a:solidFill>
              </a:rPr>
              <a:t>Application sharing bandwidth consumption dependent </a:t>
            </a:r>
            <a:r>
              <a:rPr lang="en-US" sz="2400" dirty="0">
                <a:solidFill>
                  <a:srgbClr val="002060"/>
                </a:solidFill>
              </a:rPr>
              <a:t>on session content and screen resolution</a:t>
            </a:r>
          </a:p>
          <a:p>
            <a:r>
              <a:rPr lang="en-US" sz="2400" dirty="0">
                <a:solidFill>
                  <a:srgbClr val="002060"/>
                </a:solidFill>
              </a:rPr>
              <a:t>TCP based sessions with </a:t>
            </a:r>
            <a:r>
              <a:rPr lang="en-US" sz="2400" dirty="0" smtClean="0">
                <a:solidFill>
                  <a:srgbClr val="002060"/>
                </a:solidFill>
              </a:rPr>
              <a:t>built-in congestion </a:t>
            </a:r>
            <a:r>
              <a:rPr lang="en-US" sz="2400" dirty="0">
                <a:solidFill>
                  <a:srgbClr val="002060"/>
                </a:solidFill>
              </a:rPr>
              <a:t>control</a:t>
            </a:r>
          </a:p>
          <a:p>
            <a:r>
              <a:rPr lang="en-US" sz="2400" dirty="0" smtClean="0">
                <a:solidFill>
                  <a:srgbClr val="002060"/>
                </a:solidFill>
              </a:rPr>
              <a:t>Traffic </a:t>
            </a:r>
            <a:r>
              <a:rPr lang="en-US" sz="2400" dirty="0">
                <a:solidFill>
                  <a:srgbClr val="002060"/>
                </a:solidFill>
              </a:rPr>
              <a:t>is </a:t>
            </a:r>
            <a:r>
              <a:rPr lang="en-US" sz="2400" dirty="0" err="1">
                <a:solidFill>
                  <a:srgbClr val="002060"/>
                </a:solidFill>
              </a:rPr>
              <a:t>bursty</a:t>
            </a:r>
            <a:r>
              <a:rPr lang="en-US" sz="2400" dirty="0">
                <a:solidFill>
                  <a:srgbClr val="002060"/>
                </a:solidFill>
              </a:rPr>
              <a:t> in </a:t>
            </a:r>
            <a:r>
              <a:rPr lang="en-US" sz="2400" dirty="0" smtClean="0">
                <a:solidFill>
                  <a:srgbClr val="002060"/>
                </a:solidFill>
              </a:rPr>
              <a:t>nature</a:t>
            </a:r>
          </a:p>
          <a:p>
            <a:r>
              <a:rPr lang="en-US" sz="2400" dirty="0" smtClean="0">
                <a:solidFill>
                  <a:srgbClr val="002060"/>
                </a:solidFill>
              </a:rPr>
              <a:t>End </a:t>
            </a:r>
            <a:r>
              <a:rPr lang="en-US" sz="2400" dirty="0">
                <a:solidFill>
                  <a:srgbClr val="002060"/>
                </a:solidFill>
              </a:rPr>
              <a:t>user policy limits </a:t>
            </a:r>
            <a:r>
              <a:rPr lang="en-US" sz="2400" dirty="0" smtClean="0">
                <a:solidFill>
                  <a:srgbClr val="002060"/>
                </a:solidFill>
              </a:rPr>
              <a:t>to </a:t>
            </a:r>
            <a:r>
              <a:rPr lang="en-US" sz="2400" dirty="0">
                <a:solidFill>
                  <a:srgbClr val="002060"/>
                </a:solidFill>
              </a:rPr>
              <a:t>cap </a:t>
            </a:r>
            <a:r>
              <a:rPr lang="en-US" sz="2400" dirty="0" smtClean="0">
                <a:solidFill>
                  <a:srgbClr val="002060"/>
                </a:solidFill>
              </a:rPr>
              <a:t>spikes</a:t>
            </a:r>
            <a:endParaRPr lang="en-US" sz="2400" dirty="0">
              <a:solidFill>
                <a:srgbClr val="00206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61382597"/>
              </p:ext>
            </p:extLst>
          </p:nvPr>
        </p:nvGraphicFramePr>
        <p:xfrm>
          <a:off x="179512" y="4546808"/>
          <a:ext cx="8784975" cy="2164080"/>
        </p:xfrm>
        <a:graphic>
          <a:graphicData uri="http://schemas.openxmlformats.org/drawingml/2006/table">
            <a:tbl>
              <a:tblPr firstRow="1" bandRow="1">
                <a:tableStyleId>{10A1B5D5-9B99-4C35-A422-299274C87663}</a:tableStyleId>
              </a:tblPr>
              <a:tblGrid>
                <a:gridCol w="2928325"/>
                <a:gridCol w="2928325"/>
                <a:gridCol w="2928325"/>
              </a:tblGrid>
              <a:tr h="281086">
                <a:tc>
                  <a:txBody>
                    <a:bodyPr/>
                    <a:lstStyle/>
                    <a:p>
                      <a:pPr rtl="0"/>
                      <a:r>
                        <a:rPr lang="en-US" sz="1600" dirty="0"/>
                        <a:t>Modality </a:t>
                      </a:r>
                    </a:p>
                  </a:txBody>
                  <a:tcPr marL="68598" marR="68598" anchor="ctr"/>
                </a:tc>
                <a:tc>
                  <a:txBody>
                    <a:bodyPr/>
                    <a:lstStyle/>
                    <a:p>
                      <a:pPr rtl="0"/>
                      <a:r>
                        <a:rPr lang="en-US" sz="1600" dirty="0"/>
                        <a:t>Average </a:t>
                      </a:r>
                      <a:r>
                        <a:rPr lang="en-US" sz="1600" dirty="0" smtClean="0"/>
                        <a:t>bandwidth </a:t>
                      </a:r>
                      <a:endParaRPr lang="en-US" sz="1600" dirty="0"/>
                    </a:p>
                  </a:txBody>
                  <a:tcPr marL="68598" marR="68598" anchor="ctr"/>
                </a:tc>
                <a:tc>
                  <a:txBody>
                    <a:bodyPr/>
                    <a:lstStyle/>
                    <a:p>
                      <a:pPr rtl="0"/>
                      <a:r>
                        <a:rPr lang="en-US" sz="1600" dirty="0" smtClean="0"/>
                        <a:t>Planned Maximum bandwidth </a:t>
                      </a:r>
                      <a:endParaRPr lang="en-US" sz="1600" dirty="0"/>
                    </a:p>
                  </a:txBody>
                  <a:tcPr marL="68598" marR="68598" anchor="ctr"/>
                </a:tc>
              </a:tr>
              <a:tr h="0">
                <a:tc>
                  <a:txBody>
                    <a:bodyPr/>
                    <a:lstStyle/>
                    <a:p>
                      <a:pPr rtl="0"/>
                      <a:r>
                        <a:rPr lang="en-US" dirty="0"/>
                        <a:t>Application sharing using Remote Desktop Protocol (RDP) </a:t>
                      </a:r>
                    </a:p>
                  </a:txBody>
                  <a:tcPr marL="68598" marR="68598" anchor="ctr"/>
                </a:tc>
                <a:tc>
                  <a:txBody>
                    <a:bodyPr/>
                    <a:lstStyle/>
                    <a:p>
                      <a:pPr rtl="0"/>
                      <a:r>
                        <a:rPr lang="en-US" dirty="0"/>
                        <a:t>434 Kbps sent per sharer</a:t>
                      </a:r>
                    </a:p>
                  </a:txBody>
                  <a:tcPr marL="68598" marR="68598" anchor="ctr"/>
                </a:tc>
                <a:tc>
                  <a:txBody>
                    <a:bodyPr/>
                    <a:lstStyle/>
                    <a:p>
                      <a:pPr rtl="0"/>
                      <a:r>
                        <a:rPr lang="en-US" dirty="0"/>
                        <a:t>938 Kbps sent per sharer</a:t>
                      </a:r>
                    </a:p>
                  </a:txBody>
                  <a:tcPr marL="68598" marR="68598" anchor="ctr"/>
                </a:tc>
              </a:tr>
              <a:tr h="0">
                <a:tc>
                  <a:txBody>
                    <a:bodyPr/>
                    <a:lstStyle/>
                    <a:p>
                      <a:pPr rtl="0"/>
                      <a:r>
                        <a:rPr lang="en-US" dirty="0"/>
                        <a:t>Application sharing using Compatibility Conferencing service </a:t>
                      </a:r>
                    </a:p>
                  </a:txBody>
                  <a:tcPr marL="68598" marR="68598" anchor="ctr"/>
                </a:tc>
                <a:tc>
                  <a:txBody>
                    <a:bodyPr/>
                    <a:lstStyle/>
                    <a:p>
                      <a:pPr rtl="0"/>
                      <a:r>
                        <a:rPr lang="en-US" dirty="0"/>
                        <a:t>713 Kbps sent per sharer</a:t>
                      </a:r>
                    </a:p>
                    <a:p>
                      <a:pPr rtl="0"/>
                      <a:r>
                        <a:rPr lang="en-US" dirty="0"/>
                        <a:t>552 Kbps received per viewer</a:t>
                      </a:r>
                    </a:p>
                  </a:txBody>
                  <a:tcPr marL="68598" marR="68598" anchor="ctr"/>
                </a:tc>
                <a:tc>
                  <a:txBody>
                    <a:bodyPr/>
                    <a:lstStyle/>
                    <a:p>
                      <a:pPr rtl="0"/>
                      <a:r>
                        <a:rPr lang="en-US" dirty="0"/>
                        <a:t>566 Kbps sent per sharer</a:t>
                      </a:r>
                    </a:p>
                    <a:p>
                      <a:pPr rtl="0"/>
                      <a:r>
                        <a:rPr lang="en-US" dirty="0"/>
                        <a:t>730 Kbps received per sharer</a:t>
                      </a:r>
                    </a:p>
                  </a:txBody>
                  <a:tcPr marL="68598" marR="68598" anchor="ctr"/>
                </a:tc>
              </a:tr>
            </a:tbl>
          </a:graphicData>
        </a:graphic>
      </p:graphicFrame>
      <p:graphicFrame>
        <p:nvGraphicFramePr>
          <p:cNvPr id="5" name="Chart 4"/>
          <p:cNvGraphicFramePr/>
          <p:nvPr>
            <p:extLst>
              <p:ext uri="{D42A27DB-BD31-4B8C-83A1-F6EECF244321}">
                <p14:modId xmlns:p14="http://schemas.microsoft.com/office/powerpoint/2010/main" val="1627253331"/>
              </p:ext>
            </p:extLst>
          </p:nvPr>
        </p:nvGraphicFramePr>
        <p:xfrm>
          <a:off x="5148064" y="1556792"/>
          <a:ext cx="3600400" cy="30375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2472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dirty="0">
                <a:solidFill>
                  <a:schemeClr val="accent2"/>
                </a:solidFill>
              </a:rPr>
              <a:t>	</a:t>
            </a:r>
            <a:r>
              <a:rPr lang="en-AU" dirty="0" smtClean="0">
                <a:solidFill>
                  <a:schemeClr val="accent2"/>
                </a:solidFill>
              </a:rPr>
              <a:t>‘what makes this session interesting’</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t>Voice Evolution</a:t>
            </a:r>
            <a:endParaRPr lang="en-US" dirty="0" smtClean="0"/>
          </a:p>
          <a:p>
            <a:r>
              <a:rPr lang="en-US" dirty="0" smtClean="0"/>
              <a:t>Defining </a:t>
            </a:r>
            <a:r>
              <a:rPr lang="en-US" dirty="0"/>
              <a:t>Voice Quality, Success and </a:t>
            </a:r>
            <a:r>
              <a:rPr lang="en-US" dirty="0" smtClean="0"/>
              <a:t>Challenges</a:t>
            </a:r>
          </a:p>
          <a:p>
            <a:r>
              <a:rPr lang="en-US" dirty="0"/>
              <a:t>Network Considerations &amp; </a:t>
            </a:r>
            <a:r>
              <a:rPr lang="en-US" dirty="0" smtClean="0"/>
              <a:t>Impact</a:t>
            </a:r>
            <a:endParaRPr lang="en-US" dirty="0"/>
          </a:p>
          <a:p>
            <a:pPr lvl="1"/>
            <a:r>
              <a:rPr lang="en-US" dirty="0"/>
              <a:t>Bandwidth Requirements</a:t>
            </a:r>
          </a:p>
          <a:p>
            <a:pPr lvl="1"/>
            <a:r>
              <a:rPr lang="en-US" dirty="0"/>
              <a:t>Call Admission Control </a:t>
            </a:r>
          </a:p>
          <a:p>
            <a:pPr lvl="1"/>
            <a:r>
              <a:rPr lang="en-US" dirty="0"/>
              <a:t>QoS, </a:t>
            </a:r>
            <a:r>
              <a:rPr lang="en-US" dirty="0" smtClean="0"/>
              <a:t>VLANs</a:t>
            </a:r>
            <a:endParaRPr lang="en-US" dirty="0"/>
          </a:p>
          <a:p>
            <a:pPr lvl="1"/>
            <a:r>
              <a:rPr lang="en-US" dirty="0"/>
              <a:t>Session Resiliency</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7687628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Audio/Video Bandwidth Controls</a:t>
            </a:r>
            <a:endParaRPr lang="en-US" dirty="0"/>
          </a:p>
        </p:txBody>
      </p:sp>
      <p:sp>
        <p:nvSpPr>
          <p:cNvPr id="3" name="Text Placeholder 2"/>
          <p:cNvSpPr>
            <a:spLocks noGrp="1"/>
          </p:cNvSpPr>
          <p:nvPr>
            <p:ph idx="1"/>
          </p:nvPr>
        </p:nvSpPr>
        <p:spPr>
          <a:xfrm>
            <a:off x="419487" y="1164865"/>
            <a:ext cx="8363938" cy="1391150"/>
          </a:xfrm>
        </p:spPr>
        <p:txBody>
          <a:bodyPr>
            <a:normAutofit fontScale="92500"/>
          </a:bodyPr>
          <a:lstStyle/>
          <a:p>
            <a:r>
              <a:rPr lang="en-US" dirty="0" smtClean="0"/>
              <a:t>End User maximum allowed bandwidth per modality</a:t>
            </a:r>
          </a:p>
          <a:p>
            <a:pPr lvl="1"/>
            <a:r>
              <a:rPr lang="en-US" dirty="0" smtClean="0"/>
              <a:t>Applied whether or not bandwidth is available</a:t>
            </a:r>
          </a:p>
          <a:p>
            <a:pPr lvl="1"/>
            <a:r>
              <a:rPr lang="en-US" dirty="0" smtClean="0"/>
              <a:t>Configured via in-band provisioning at sign-in</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3971357284"/>
              </p:ext>
            </p:extLst>
          </p:nvPr>
        </p:nvGraphicFramePr>
        <p:xfrm>
          <a:off x="574168" y="2500628"/>
          <a:ext cx="8102288" cy="1689892"/>
        </p:xfrm>
        <a:graphic>
          <a:graphicData uri="http://schemas.openxmlformats.org/drawingml/2006/table">
            <a:tbl>
              <a:tblPr firstRow="1" bandRow="1">
                <a:tableStyleId>{93296810-A885-4BE3-A3E7-6D5BEEA58F35}</a:tableStyleId>
              </a:tblPr>
              <a:tblGrid>
                <a:gridCol w="1757310"/>
                <a:gridCol w="1596819"/>
                <a:gridCol w="4748159"/>
              </a:tblGrid>
              <a:tr h="188526">
                <a:tc>
                  <a:txBody>
                    <a:bodyPr/>
                    <a:lstStyle/>
                    <a:p>
                      <a:pPr marL="0" marR="0">
                        <a:spcBef>
                          <a:spcPts val="0"/>
                        </a:spcBef>
                        <a:spcAft>
                          <a:spcPts val="0"/>
                        </a:spcAft>
                      </a:pPr>
                      <a:r>
                        <a:rPr lang="en-US" sz="1400" dirty="0">
                          <a:effectLst/>
                        </a:rPr>
                        <a:t>Parameter</a:t>
                      </a:r>
                      <a:endParaRPr lang="en-US" sz="1600" dirty="0">
                        <a:effectLst/>
                        <a:latin typeface="Calibri"/>
                        <a:ea typeface="Calibri"/>
                      </a:endParaRPr>
                    </a:p>
                  </a:txBody>
                  <a:tcPr marL="68598" marR="68598"/>
                </a:tc>
                <a:tc>
                  <a:txBody>
                    <a:bodyPr/>
                    <a:lstStyle/>
                    <a:p>
                      <a:pPr marL="0" marR="0" algn="ctr">
                        <a:spcBef>
                          <a:spcPts val="0"/>
                        </a:spcBef>
                        <a:spcAft>
                          <a:spcPts val="0"/>
                        </a:spcAft>
                      </a:pPr>
                      <a:r>
                        <a:rPr lang="en-US" sz="1400" dirty="0">
                          <a:effectLst/>
                        </a:rPr>
                        <a:t>Default </a:t>
                      </a:r>
                      <a:r>
                        <a:rPr lang="en-US" sz="1400" dirty="0" smtClean="0">
                          <a:effectLst/>
                        </a:rPr>
                        <a:t>in Kb</a:t>
                      </a:r>
                      <a:endParaRPr lang="en-US" sz="1600" dirty="0">
                        <a:effectLst/>
                        <a:latin typeface="Calibri"/>
                        <a:ea typeface="Calibri"/>
                      </a:endParaRPr>
                    </a:p>
                  </a:txBody>
                  <a:tcPr marL="68598" marR="68598"/>
                </a:tc>
                <a:tc>
                  <a:txBody>
                    <a:bodyPr/>
                    <a:lstStyle/>
                    <a:p>
                      <a:pPr marL="0" marR="0">
                        <a:spcBef>
                          <a:spcPts val="0"/>
                        </a:spcBef>
                        <a:spcAft>
                          <a:spcPts val="0"/>
                        </a:spcAft>
                      </a:pPr>
                      <a:r>
                        <a:rPr lang="en-US" sz="1400" dirty="0">
                          <a:effectLst/>
                        </a:rPr>
                        <a:t>PowerShell Command</a:t>
                      </a:r>
                      <a:endParaRPr lang="en-US" sz="1600" dirty="0">
                        <a:effectLst/>
                        <a:latin typeface="Calibri"/>
                        <a:ea typeface="Calibri"/>
                      </a:endParaRPr>
                    </a:p>
                  </a:txBody>
                  <a:tcPr marL="68598" marR="68598"/>
                </a:tc>
              </a:tr>
              <a:tr h="346273">
                <a:tc>
                  <a:txBody>
                    <a:bodyPr/>
                    <a:lstStyle/>
                    <a:p>
                      <a:pPr marL="0" marR="0">
                        <a:spcBef>
                          <a:spcPts val="0"/>
                        </a:spcBef>
                        <a:spcAft>
                          <a:spcPts val="0"/>
                        </a:spcAft>
                      </a:pPr>
                      <a:r>
                        <a:rPr lang="en-US" sz="1400" dirty="0" smtClean="0">
                          <a:effectLst/>
                        </a:rPr>
                        <a:t>Audio Bit Rate</a:t>
                      </a:r>
                      <a:endParaRPr lang="en-US" sz="1600" dirty="0">
                        <a:effectLst/>
                      </a:endParaRPr>
                    </a:p>
                  </a:txBody>
                  <a:tcPr marL="68598" marR="68598"/>
                </a:tc>
                <a:tc>
                  <a:txBody>
                    <a:bodyPr/>
                    <a:lstStyle/>
                    <a:p>
                      <a:pPr marL="0" marR="0" algn="ctr">
                        <a:spcBef>
                          <a:spcPts val="0"/>
                        </a:spcBef>
                        <a:spcAft>
                          <a:spcPts val="0"/>
                        </a:spcAft>
                      </a:pPr>
                      <a:r>
                        <a:rPr lang="en-US" sz="1400">
                          <a:effectLst/>
                        </a:rPr>
                        <a:t>200</a:t>
                      </a:r>
                      <a:endParaRPr lang="en-US" sz="1600">
                        <a:effectLst/>
                        <a:latin typeface="Calibri"/>
                        <a:ea typeface="Calibri"/>
                      </a:endParaRPr>
                    </a:p>
                  </a:txBody>
                  <a:tcPr marL="68598" marR="68598"/>
                </a:tc>
                <a:tc>
                  <a:txBody>
                    <a:bodyPr/>
                    <a:lstStyle/>
                    <a:p>
                      <a:pPr marL="0" marR="0">
                        <a:spcBef>
                          <a:spcPts val="0"/>
                        </a:spcBef>
                        <a:spcAft>
                          <a:spcPts val="0"/>
                        </a:spcAft>
                      </a:pPr>
                      <a:r>
                        <a:rPr lang="en-US" sz="1400">
                          <a:effectLst/>
                        </a:rPr>
                        <a:t>Set-CsConferencingPolicy (AudioBitRateKb parameter)</a:t>
                      </a:r>
                      <a:endParaRPr lang="en-US" sz="1600">
                        <a:effectLst/>
                        <a:latin typeface="Calibri"/>
                        <a:ea typeface="Calibri"/>
                      </a:endParaRPr>
                    </a:p>
                  </a:txBody>
                  <a:tcPr marL="68598" marR="68598"/>
                </a:tc>
              </a:tr>
              <a:tr h="346273">
                <a:tc>
                  <a:txBody>
                    <a:bodyPr/>
                    <a:lstStyle/>
                    <a:p>
                      <a:pPr marL="0" marR="0">
                        <a:spcBef>
                          <a:spcPts val="0"/>
                        </a:spcBef>
                        <a:spcAft>
                          <a:spcPts val="0"/>
                        </a:spcAft>
                      </a:pPr>
                      <a:r>
                        <a:rPr lang="en-US" sz="1400" dirty="0" smtClean="0">
                          <a:effectLst/>
                        </a:rPr>
                        <a:t>Video Bit Rate</a:t>
                      </a:r>
                      <a:endParaRPr lang="en-US" sz="1600" dirty="0">
                        <a:effectLst/>
                        <a:latin typeface="Calibri"/>
                        <a:ea typeface="Calibri"/>
                      </a:endParaRPr>
                    </a:p>
                  </a:txBody>
                  <a:tcPr marL="68598" marR="68598"/>
                </a:tc>
                <a:tc>
                  <a:txBody>
                    <a:bodyPr/>
                    <a:lstStyle/>
                    <a:p>
                      <a:pPr marL="0" marR="0" algn="ctr">
                        <a:spcBef>
                          <a:spcPts val="0"/>
                        </a:spcBef>
                        <a:spcAft>
                          <a:spcPts val="0"/>
                        </a:spcAft>
                      </a:pPr>
                      <a:r>
                        <a:rPr lang="en-US" sz="1400">
                          <a:effectLst/>
                        </a:rPr>
                        <a:t>50,000</a:t>
                      </a:r>
                      <a:endParaRPr lang="en-US" sz="1600">
                        <a:effectLst/>
                        <a:latin typeface="Calibri"/>
                        <a:ea typeface="Calibri"/>
                      </a:endParaRPr>
                    </a:p>
                  </a:txBody>
                  <a:tcPr marL="68598" marR="68598"/>
                </a:tc>
                <a:tc>
                  <a:txBody>
                    <a:bodyPr/>
                    <a:lstStyle/>
                    <a:p>
                      <a:pPr marL="0" marR="0">
                        <a:spcBef>
                          <a:spcPts val="0"/>
                        </a:spcBef>
                        <a:spcAft>
                          <a:spcPts val="0"/>
                        </a:spcAft>
                      </a:pPr>
                      <a:r>
                        <a:rPr lang="en-US" sz="1400" dirty="0">
                          <a:effectLst/>
                        </a:rPr>
                        <a:t>Set-</a:t>
                      </a:r>
                      <a:r>
                        <a:rPr lang="en-US" sz="1400" dirty="0" err="1">
                          <a:effectLst/>
                        </a:rPr>
                        <a:t>CsConferencingPolicy</a:t>
                      </a:r>
                      <a:r>
                        <a:rPr lang="en-US" sz="1400" dirty="0">
                          <a:effectLst/>
                        </a:rPr>
                        <a:t> (</a:t>
                      </a:r>
                      <a:r>
                        <a:rPr lang="en-US" sz="1400" dirty="0" err="1">
                          <a:effectLst/>
                        </a:rPr>
                        <a:t>VideoBitRateKb</a:t>
                      </a:r>
                      <a:r>
                        <a:rPr lang="en-US" sz="1400" dirty="0">
                          <a:effectLst/>
                        </a:rPr>
                        <a:t> parameter)</a:t>
                      </a:r>
                      <a:endParaRPr lang="en-US" sz="1600" dirty="0">
                        <a:effectLst/>
                        <a:latin typeface="Calibri"/>
                        <a:ea typeface="Calibri"/>
                      </a:endParaRPr>
                    </a:p>
                  </a:txBody>
                  <a:tcPr marL="68598" marR="68598"/>
                </a:tc>
              </a:tr>
              <a:tr h="346273">
                <a:tc>
                  <a:txBody>
                    <a:bodyPr/>
                    <a:lstStyle/>
                    <a:p>
                      <a:pPr marL="0" marR="0">
                        <a:spcBef>
                          <a:spcPts val="0"/>
                        </a:spcBef>
                        <a:spcAft>
                          <a:spcPts val="0"/>
                        </a:spcAft>
                      </a:pPr>
                      <a:r>
                        <a:rPr lang="en-US" sz="1400" dirty="0" smtClean="0">
                          <a:effectLst/>
                        </a:rPr>
                        <a:t>App Sharing Bit Rate</a:t>
                      </a:r>
                      <a:endParaRPr lang="en-US" sz="1600" dirty="0">
                        <a:effectLst/>
                        <a:latin typeface="Calibri"/>
                        <a:ea typeface="Calibri"/>
                      </a:endParaRPr>
                    </a:p>
                  </a:txBody>
                  <a:tcPr marL="68598" marR="68598"/>
                </a:tc>
                <a:tc>
                  <a:txBody>
                    <a:bodyPr/>
                    <a:lstStyle/>
                    <a:p>
                      <a:pPr marL="0" marR="0" algn="ctr">
                        <a:spcBef>
                          <a:spcPts val="0"/>
                        </a:spcBef>
                        <a:spcAft>
                          <a:spcPts val="0"/>
                        </a:spcAft>
                      </a:pPr>
                      <a:r>
                        <a:rPr lang="en-US" sz="1400">
                          <a:effectLst/>
                        </a:rPr>
                        <a:t>50,000</a:t>
                      </a:r>
                      <a:endParaRPr lang="en-US" sz="1600">
                        <a:effectLst/>
                        <a:latin typeface="Calibri"/>
                        <a:ea typeface="Calibri"/>
                      </a:endParaRPr>
                    </a:p>
                  </a:txBody>
                  <a:tcPr marL="68598" marR="68598"/>
                </a:tc>
                <a:tc>
                  <a:txBody>
                    <a:bodyPr/>
                    <a:lstStyle/>
                    <a:p>
                      <a:pPr marL="0" marR="0">
                        <a:spcBef>
                          <a:spcPts val="0"/>
                        </a:spcBef>
                        <a:spcAft>
                          <a:spcPts val="0"/>
                        </a:spcAft>
                      </a:pPr>
                      <a:r>
                        <a:rPr lang="en-US" sz="1400">
                          <a:effectLst/>
                        </a:rPr>
                        <a:t>Set-CsConferencingPolicy (AppSharingBitRate parameter)</a:t>
                      </a:r>
                      <a:endParaRPr lang="en-US" sz="1600">
                        <a:effectLst/>
                        <a:latin typeface="Calibri"/>
                        <a:ea typeface="Calibri"/>
                      </a:endParaRPr>
                    </a:p>
                  </a:txBody>
                  <a:tcPr marL="68598" marR="68598"/>
                </a:tc>
              </a:tr>
              <a:tr h="346273">
                <a:tc>
                  <a:txBody>
                    <a:bodyPr/>
                    <a:lstStyle/>
                    <a:p>
                      <a:pPr marL="0" marR="0">
                        <a:spcBef>
                          <a:spcPts val="0"/>
                        </a:spcBef>
                        <a:spcAft>
                          <a:spcPts val="0"/>
                        </a:spcAft>
                      </a:pPr>
                      <a:r>
                        <a:rPr lang="en-US" sz="1400" dirty="0" smtClean="0">
                          <a:effectLst/>
                        </a:rPr>
                        <a:t>File Transfer Bit Rate</a:t>
                      </a:r>
                      <a:endParaRPr lang="en-US" sz="1600" dirty="0">
                        <a:effectLst/>
                        <a:latin typeface="Calibri"/>
                        <a:ea typeface="Calibri"/>
                      </a:endParaRPr>
                    </a:p>
                  </a:txBody>
                  <a:tcPr marL="68598" marR="68598"/>
                </a:tc>
                <a:tc>
                  <a:txBody>
                    <a:bodyPr/>
                    <a:lstStyle/>
                    <a:p>
                      <a:pPr marL="0" marR="0" algn="ctr">
                        <a:spcBef>
                          <a:spcPts val="0"/>
                        </a:spcBef>
                        <a:spcAft>
                          <a:spcPts val="0"/>
                        </a:spcAft>
                      </a:pPr>
                      <a:r>
                        <a:rPr lang="en-US" sz="1400" dirty="0">
                          <a:effectLst/>
                        </a:rPr>
                        <a:t>50,000</a:t>
                      </a:r>
                      <a:endParaRPr lang="en-US" sz="1600" dirty="0">
                        <a:effectLst/>
                        <a:latin typeface="Calibri"/>
                        <a:ea typeface="Calibri"/>
                      </a:endParaRPr>
                    </a:p>
                  </a:txBody>
                  <a:tcPr marL="68598" marR="68598"/>
                </a:tc>
                <a:tc>
                  <a:txBody>
                    <a:bodyPr/>
                    <a:lstStyle/>
                    <a:p>
                      <a:pPr marL="0" marR="0">
                        <a:spcBef>
                          <a:spcPts val="0"/>
                        </a:spcBef>
                        <a:spcAft>
                          <a:spcPts val="0"/>
                        </a:spcAft>
                      </a:pPr>
                      <a:r>
                        <a:rPr lang="en-US" sz="1400" dirty="0">
                          <a:effectLst/>
                        </a:rPr>
                        <a:t>Set-</a:t>
                      </a:r>
                      <a:r>
                        <a:rPr lang="en-US" sz="1400" dirty="0" err="1">
                          <a:effectLst/>
                        </a:rPr>
                        <a:t>CsConferencingPolicy</a:t>
                      </a:r>
                      <a:r>
                        <a:rPr lang="en-US" sz="1400" dirty="0">
                          <a:effectLst/>
                        </a:rPr>
                        <a:t> (</a:t>
                      </a:r>
                      <a:r>
                        <a:rPr lang="en-US" sz="1400" dirty="0" err="1">
                          <a:effectLst/>
                        </a:rPr>
                        <a:t>FileTransferBitRate</a:t>
                      </a:r>
                      <a:r>
                        <a:rPr lang="en-US" sz="1400" dirty="0">
                          <a:effectLst/>
                        </a:rPr>
                        <a:t> parameter)</a:t>
                      </a:r>
                      <a:endParaRPr lang="en-US" sz="1600" dirty="0">
                        <a:effectLst/>
                        <a:latin typeface="Calibri"/>
                        <a:ea typeface="Calibri"/>
                      </a:endParaRPr>
                    </a:p>
                  </a:txBody>
                  <a:tcPr marL="68598" marR="68598"/>
                </a:tc>
              </a:tr>
            </a:tbl>
          </a:graphicData>
        </a:graphic>
      </p:graphicFrame>
      <p:sp>
        <p:nvSpPr>
          <p:cNvPr id="8" name="Rectangle 2"/>
          <p:cNvSpPr>
            <a:spLocks noChangeArrowheads="1"/>
          </p:cNvSpPr>
          <p:nvPr/>
        </p:nvSpPr>
        <p:spPr bwMode="auto">
          <a:xfrm>
            <a:off x="389437" y="181399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088023319"/>
              </p:ext>
            </p:extLst>
          </p:nvPr>
        </p:nvGraphicFramePr>
        <p:xfrm>
          <a:off x="574168" y="4262224"/>
          <a:ext cx="8102288" cy="822960"/>
        </p:xfrm>
        <a:graphic>
          <a:graphicData uri="http://schemas.openxmlformats.org/drawingml/2006/table">
            <a:tbl>
              <a:tblPr firstRow="1" bandRow="1">
                <a:tableStyleId>{93296810-A885-4BE3-A3E7-6D5BEEA58F35}</a:tableStyleId>
              </a:tblPr>
              <a:tblGrid>
                <a:gridCol w="2629680"/>
                <a:gridCol w="1440160"/>
                <a:gridCol w="4032448"/>
              </a:tblGrid>
              <a:tr h="277497">
                <a:tc>
                  <a:txBody>
                    <a:bodyPr/>
                    <a:lstStyle/>
                    <a:p>
                      <a:pPr marL="0" marR="0">
                        <a:spcBef>
                          <a:spcPts val="0"/>
                        </a:spcBef>
                        <a:spcAft>
                          <a:spcPts val="0"/>
                        </a:spcAft>
                      </a:pPr>
                      <a:r>
                        <a:rPr lang="en-US" sz="1400" dirty="0">
                          <a:effectLst/>
                        </a:rPr>
                        <a:t>Parameter</a:t>
                      </a:r>
                      <a:endParaRPr lang="en-US" sz="1400" dirty="0">
                        <a:effectLst/>
                        <a:latin typeface="Calibri"/>
                        <a:ea typeface="Calibri"/>
                      </a:endParaRPr>
                    </a:p>
                  </a:txBody>
                  <a:tcPr marL="68598" marR="68598"/>
                </a:tc>
                <a:tc>
                  <a:txBody>
                    <a:bodyPr/>
                    <a:lstStyle/>
                    <a:p>
                      <a:pPr marL="0" marR="0" algn="ctr">
                        <a:spcBef>
                          <a:spcPts val="0"/>
                        </a:spcBef>
                        <a:spcAft>
                          <a:spcPts val="0"/>
                        </a:spcAft>
                      </a:pPr>
                      <a:r>
                        <a:rPr lang="en-US" sz="1400">
                          <a:effectLst/>
                        </a:rPr>
                        <a:t>Default Value</a:t>
                      </a:r>
                      <a:endParaRPr lang="en-US" sz="1400">
                        <a:effectLst/>
                        <a:latin typeface="Calibri"/>
                        <a:ea typeface="Calibri"/>
                      </a:endParaRPr>
                    </a:p>
                  </a:txBody>
                  <a:tcPr marL="68598" marR="68598"/>
                </a:tc>
                <a:tc>
                  <a:txBody>
                    <a:bodyPr/>
                    <a:lstStyle/>
                    <a:p>
                      <a:pPr marL="0" marR="0">
                        <a:spcBef>
                          <a:spcPts val="0"/>
                        </a:spcBef>
                        <a:spcAft>
                          <a:spcPts val="0"/>
                        </a:spcAft>
                      </a:pPr>
                      <a:r>
                        <a:rPr lang="en-US" sz="1400" dirty="0">
                          <a:effectLst/>
                        </a:rPr>
                        <a:t>PowerShell Command</a:t>
                      </a:r>
                      <a:endParaRPr lang="en-US" sz="1400" dirty="0">
                        <a:effectLst/>
                        <a:latin typeface="Calibri"/>
                        <a:ea typeface="Calibri"/>
                      </a:endParaRPr>
                    </a:p>
                  </a:txBody>
                  <a:tcPr marL="68598" marR="68598"/>
                </a:tc>
              </a:tr>
              <a:tr h="0">
                <a:tc>
                  <a:txBody>
                    <a:bodyPr/>
                    <a:lstStyle/>
                    <a:p>
                      <a:pPr marL="0" marR="0">
                        <a:spcBef>
                          <a:spcPts val="0"/>
                        </a:spcBef>
                        <a:spcAft>
                          <a:spcPts val="0"/>
                        </a:spcAft>
                      </a:pPr>
                      <a:r>
                        <a:rPr lang="en-US" sz="1400" dirty="0" err="1">
                          <a:effectLst/>
                        </a:rPr>
                        <a:t>MaxVideoConferenceResolution</a:t>
                      </a:r>
                      <a:endParaRPr lang="en-US" sz="1400" dirty="0">
                        <a:effectLst/>
                      </a:endParaRPr>
                    </a:p>
                    <a:p>
                      <a:pPr marL="9525" marR="9525">
                        <a:spcBef>
                          <a:spcPts val="0"/>
                        </a:spcBef>
                        <a:spcAft>
                          <a:spcPts val="0"/>
                        </a:spcAft>
                      </a:pPr>
                      <a:r>
                        <a:rPr lang="en-US" sz="1400" dirty="0" smtClean="0">
                          <a:effectLst/>
                        </a:rPr>
                        <a:t>{CIF</a:t>
                      </a:r>
                      <a:r>
                        <a:rPr lang="en-US" sz="1400" dirty="0">
                          <a:effectLst/>
                        </a:rPr>
                        <a:t>. </a:t>
                      </a:r>
                      <a:r>
                        <a:rPr lang="en-US" sz="1400" dirty="0" smtClean="0">
                          <a:effectLst/>
                        </a:rPr>
                        <a:t> 352 x 288</a:t>
                      </a:r>
                      <a:r>
                        <a:rPr lang="en-US" sz="1400" baseline="0" dirty="0" smtClean="0">
                          <a:effectLst/>
                        </a:rPr>
                        <a:t> or </a:t>
                      </a:r>
                      <a:r>
                        <a:rPr lang="en-US" sz="1400" dirty="0" smtClean="0">
                          <a:effectLst/>
                        </a:rPr>
                        <a:t>VGA 640 x 480}</a:t>
                      </a:r>
                      <a:endParaRPr lang="en-US" sz="1400" dirty="0">
                        <a:effectLst/>
                        <a:latin typeface="Calibri"/>
                        <a:ea typeface="Calibri"/>
                      </a:endParaRPr>
                    </a:p>
                  </a:txBody>
                  <a:tcPr marL="68598" marR="68598"/>
                </a:tc>
                <a:tc>
                  <a:txBody>
                    <a:bodyPr/>
                    <a:lstStyle/>
                    <a:p>
                      <a:pPr marL="0" marR="0" algn="ctr">
                        <a:spcBef>
                          <a:spcPts val="0"/>
                        </a:spcBef>
                        <a:spcAft>
                          <a:spcPts val="0"/>
                        </a:spcAft>
                      </a:pPr>
                      <a:r>
                        <a:rPr lang="en-US" sz="1400" dirty="0">
                          <a:effectLst/>
                        </a:rPr>
                        <a:t>VGA</a:t>
                      </a:r>
                      <a:endParaRPr lang="en-US" sz="1400" dirty="0">
                        <a:effectLst/>
                        <a:latin typeface="Calibri"/>
                        <a:ea typeface="Calibri"/>
                      </a:endParaRPr>
                    </a:p>
                  </a:txBody>
                  <a:tcPr marL="68598" marR="68598"/>
                </a:tc>
                <a:tc>
                  <a:txBody>
                    <a:bodyPr/>
                    <a:lstStyle/>
                    <a:p>
                      <a:pPr marL="0" marR="0">
                        <a:spcBef>
                          <a:spcPts val="0"/>
                        </a:spcBef>
                        <a:spcAft>
                          <a:spcPts val="0"/>
                        </a:spcAft>
                      </a:pPr>
                      <a:r>
                        <a:rPr lang="en-US" sz="1400" dirty="0">
                          <a:effectLst/>
                        </a:rPr>
                        <a:t>Set-</a:t>
                      </a:r>
                      <a:r>
                        <a:rPr lang="en-US" sz="1400" dirty="0" err="1">
                          <a:effectLst/>
                        </a:rPr>
                        <a:t>CsConferencingPolicy</a:t>
                      </a:r>
                      <a:r>
                        <a:rPr lang="en-US" sz="1400" dirty="0">
                          <a:effectLst/>
                        </a:rPr>
                        <a:t> (</a:t>
                      </a:r>
                      <a:r>
                        <a:rPr lang="en-US" sz="1400" dirty="0" err="1" smtClean="0">
                          <a:effectLst/>
                        </a:rPr>
                        <a:t>MaxVideoConferenceResolution</a:t>
                      </a:r>
                      <a:r>
                        <a:rPr lang="en-US" sz="1400" dirty="0" smtClean="0">
                          <a:effectLst/>
                        </a:rPr>
                        <a:t> &lt;CIF </a:t>
                      </a:r>
                      <a:r>
                        <a:rPr lang="en-US" sz="1400" dirty="0">
                          <a:effectLst/>
                        </a:rPr>
                        <a:t>| VGA&gt;)</a:t>
                      </a:r>
                      <a:endParaRPr lang="en-US" sz="1400" dirty="0">
                        <a:effectLst/>
                        <a:latin typeface="Calibri"/>
                        <a:ea typeface="Calibri"/>
                      </a:endParaRPr>
                    </a:p>
                  </a:txBody>
                  <a:tcPr marL="68598" marR="68598"/>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770420483"/>
              </p:ext>
            </p:extLst>
          </p:nvPr>
        </p:nvGraphicFramePr>
        <p:xfrm>
          <a:off x="574168" y="5157192"/>
          <a:ext cx="8102288" cy="1080120"/>
        </p:xfrm>
        <a:graphic>
          <a:graphicData uri="http://schemas.openxmlformats.org/drawingml/2006/table">
            <a:tbl>
              <a:tblPr firstRow="1" bandRow="1">
                <a:tableStyleId>{93296810-A885-4BE3-A3E7-6D5BEEA58F35}</a:tableStyleId>
              </a:tblPr>
              <a:tblGrid>
                <a:gridCol w="1497106"/>
                <a:gridCol w="986977"/>
                <a:gridCol w="5618205"/>
              </a:tblGrid>
              <a:tr h="540060">
                <a:tc>
                  <a:txBody>
                    <a:bodyPr/>
                    <a:lstStyle/>
                    <a:p>
                      <a:pPr marL="0" marR="0">
                        <a:spcBef>
                          <a:spcPts val="0"/>
                        </a:spcBef>
                        <a:spcAft>
                          <a:spcPts val="0"/>
                        </a:spcAft>
                      </a:pPr>
                      <a:r>
                        <a:rPr lang="en-US" sz="1400" dirty="0">
                          <a:effectLst/>
                        </a:rPr>
                        <a:t>Parameter</a:t>
                      </a:r>
                      <a:endParaRPr lang="en-US" sz="1400" dirty="0">
                        <a:effectLst/>
                        <a:latin typeface="Calibri"/>
                        <a:ea typeface="Calibri"/>
                      </a:endParaRPr>
                    </a:p>
                  </a:txBody>
                  <a:tcPr marL="68598" marR="68598"/>
                </a:tc>
                <a:tc>
                  <a:txBody>
                    <a:bodyPr/>
                    <a:lstStyle/>
                    <a:p>
                      <a:pPr marL="0" marR="0" algn="ctr">
                        <a:spcBef>
                          <a:spcPts val="0"/>
                        </a:spcBef>
                        <a:spcAft>
                          <a:spcPts val="0"/>
                        </a:spcAft>
                      </a:pPr>
                      <a:r>
                        <a:rPr lang="en-US" sz="1400" dirty="0">
                          <a:effectLst/>
                        </a:rPr>
                        <a:t>Default Value</a:t>
                      </a:r>
                      <a:endParaRPr lang="en-US" sz="1400" dirty="0">
                        <a:effectLst/>
                        <a:latin typeface="Calibri"/>
                        <a:ea typeface="Calibri"/>
                      </a:endParaRPr>
                    </a:p>
                  </a:txBody>
                  <a:tcPr marL="68598" marR="68598"/>
                </a:tc>
                <a:tc>
                  <a:txBody>
                    <a:bodyPr/>
                    <a:lstStyle/>
                    <a:p>
                      <a:pPr marL="0" marR="0">
                        <a:spcBef>
                          <a:spcPts val="0"/>
                        </a:spcBef>
                        <a:spcAft>
                          <a:spcPts val="0"/>
                        </a:spcAft>
                      </a:pPr>
                      <a:r>
                        <a:rPr lang="en-US" sz="1400" dirty="0">
                          <a:effectLst/>
                        </a:rPr>
                        <a:t>PowerShell Command</a:t>
                      </a:r>
                      <a:endParaRPr lang="en-US" sz="1400" dirty="0">
                        <a:effectLst/>
                        <a:latin typeface="Calibri"/>
                        <a:ea typeface="Calibri"/>
                      </a:endParaRPr>
                    </a:p>
                  </a:txBody>
                  <a:tcPr marL="68598" marR="68598"/>
                </a:tc>
              </a:tr>
              <a:tr h="540060">
                <a:tc>
                  <a:txBody>
                    <a:bodyPr/>
                    <a:lstStyle/>
                    <a:p>
                      <a:pPr marL="0" marR="0">
                        <a:spcBef>
                          <a:spcPts val="0"/>
                        </a:spcBef>
                        <a:spcAft>
                          <a:spcPts val="0"/>
                        </a:spcAft>
                      </a:pPr>
                      <a:r>
                        <a:rPr lang="en-US" sz="1400" dirty="0" err="1" smtClean="0"/>
                        <a:t>MaxVideoRateAllowed</a:t>
                      </a:r>
                      <a:endParaRPr lang="en-US" sz="1400" dirty="0">
                        <a:effectLst/>
                        <a:latin typeface="Calibri"/>
                        <a:ea typeface="Calibri"/>
                      </a:endParaRPr>
                    </a:p>
                  </a:txBody>
                  <a:tcPr marL="68598" marR="68598"/>
                </a:tc>
                <a:tc>
                  <a:txBody>
                    <a:bodyPr/>
                    <a:lstStyle/>
                    <a:p>
                      <a:pPr marL="0" marR="0" algn="ctr">
                        <a:spcBef>
                          <a:spcPts val="0"/>
                        </a:spcBef>
                        <a:spcAft>
                          <a:spcPts val="0"/>
                        </a:spcAft>
                      </a:pPr>
                      <a:r>
                        <a:rPr lang="en-US" sz="1400" dirty="0">
                          <a:effectLst/>
                        </a:rPr>
                        <a:t>VGA</a:t>
                      </a:r>
                      <a:endParaRPr lang="en-US" sz="1400" dirty="0">
                        <a:effectLst/>
                        <a:latin typeface="Calibri"/>
                        <a:ea typeface="Calibri"/>
                      </a:endParaRPr>
                    </a:p>
                  </a:txBody>
                  <a:tcPr marL="68598" marR="68598"/>
                </a:tc>
                <a:tc>
                  <a:txBody>
                    <a:bodyPr/>
                    <a:lstStyle/>
                    <a:p>
                      <a:pPr marL="0" marR="0">
                        <a:spcBef>
                          <a:spcPts val="0"/>
                        </a:spcBef>
                        <a:spcAft>
                          <a:spcPts val="0"/>
                        </a:spcAft>
                      </a:pPr>
                      <a:r>
                        <a:rPr lang="en-US" sz="1400" dirty="0" smtClean="0">
                          <a:effectLst/>
                        </a:rPr>
                        <a:t>Set-</a:t>
                      </a:r>
                      <a:r>
                        <a:rPr lang="en-US" sz="1400" dirty="0" err="1" smtClean="0">
                          <a:effectLst/>
                        </a:rPr>
                        <a:t>CsMediaConfiguration</a:t>
                      </a:r>
                      <a:r>
                        <a:rPr lang="en-US" sz="1400" dirty="0" smtClean="0">
                          <a:effectLst/>
                        </a:rPr>
                        <a:t> (</a:t>
                      </a:r>
                      <a:r>
                        <a:rPr lang="en-US" sz="1400" dirty="0" err="1" smtClean="0">
                          <a:effectLst/>
                        </a:rPr>
                        <a:t>MaxVideoRateAllowed</a:t>
                      </a:r>
                      <a:r>
                        <a:rPr lang="en-US" sz="1400" baseline="0" dirty="0" smtClean="0">
                          <a:effectLst/>
                        </a:rPr>
                        <a:t> </a:t>
                      </a:r>
                      <a:r>
                        <a:rPr lang="en-US" sz="1400" dirty="0" smtClean="0">
                          <a:effectLst/>
                        </a:rPr>
                        <a:t>&lt;CIF250K,</a:t>
                      </a:r>
                      <a:r>
                        <a:rPr lang="en-US" sz="1400" baseline="0" dirty="0" smtClean="0">
                          <a:effectLst/>
                        </a:rPr>
                        <a:t> </a:t>
                      </a:r>
                      <a:r>
                        <a:rPr lang="en-US" sz="1400" dirty="0" smtClean="0">
                          <a:effectLst/>
                        </a:rPr>
                        <a:t>| VGA600K | Hd720p15M &gt;)</a:t>
                      </a:r>
                      <a:endParaRPr lang="en-US" sz="1400" dirty="0">
                        <a:effectLst/>
                        <a:latin typeface="Calibri"/>
                        <a:ea typeface="Calibri"/>
                      </a:endParaRPr>
                    </a:p>
                  </a:txBody>
                  <a:tcPr marL="68598" marR="68598"/>
                </a:tc>
              </a:tr>
            </a:tbl>
          </a:graphicData>
        </a:graphic>
      </p:graphicFrame>
    </p:spTree>
    <p:extLst>
      <p:ext uri="{BB962C8B-B14F-4D97-AF65-F5344CB8AC3E}">
        <p14:creationId xmlns:p14="http://schemas.microsoft.com/office/powerpoint/2010/main" val="1556447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64" y="2442900"/>
            <a:ext cx="7924839" cy="1523494"/>
          </a:xfrm>
        </p:spPr>
        <p:txBody>
          <a:bodyPr/>
          <a:lstStyle/>
          <a:p>
            <a:r>
              <a:rPr lang="en-US" dirty="0" smtClean="0"/>
              <a:t>Lync</a:t>
            </a:r>
            <a:r>
              <a:rPr lang="en-US" sz="3600" baseline="50000" dirty="0" smtClean="0"/>
              <a:t>™</a:t>
            </a:r>
            <a:r>
              <a:rPr lang="en-US" dirty="0" smtClean="0"/>
              <a:t> 2010 Bandwidth Planning Tool</a:t>
            </a:r>
            <a:br>
              <a:rPr lang="en-US" dirty="0" smtClean="0"/>
            </a:br>
            <a:r>
              <a:rPr lang="en-US" dirty="0"/>
              <a:t/>
            </a:r>
            <a:br>
              <a:rPr lang="en-US" dirty="0"/>
            </a:br>
            <a:endParaRPr lang="en-US" sz="3600" u="sng"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ustDataLst>
      <p:tags r:id="rId1"/>
    </p:custDataLst>
    <p:extLst>
      <p:ext uri="{BB962C8B-B14F-4D97-AF65-F5344CB8AC3E}">
        <p14:creationId xmlns:p14="http://schemas.microsoft.com/office/powerpoint/2010/main" val="275464389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15986983"/>
              </p:ext>
            </p:extLst>
          </p:nvPr>
        </p:nvGraphicFramePr>
        <p:xfrm>
          <a:off x="2562339" y="984437"/>
          <a:ext cx="4025885" cy="4604803"/>
        </p:xfrm>
        <a:graphic>
          <a:graphicData uri="http://schemas.openxmlformats.org/drawingml/2006/table">
            <a:tbl>
              <a:tblPr bandRow="1">
                <a:tableStyleId>{93296810-A885-4BE3-A3E7-6D5BEEA58F35}</a:tableStyleId>
              </a:tblPr>
              <a:tblGrid>
                <a:gridCol w="1654507"/>
                <a:gridCol w="2371378"/>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0" i="0" u="none" strike="noStrike" kern="1200" dirty="0">
                        <a:solidFill>
                          <a:schemeClr val="tx1"/>
                        </a:solidFill>
                        <a:effectLst/>
                        <a:latin typeface="+mn-lt"/>
                        <a:ea typeface="+mn-ea"/>
                        <a:cs typeface="+mn-cs"/>
                      </a:endParaRPr>
                    </a:p>
                  </a:txBody>
                  <a:tcPr marL="7146" marR="7146" marT="9525" marB="0" anchor="ctr">
                    <a:solidFill>
                      <a:schemeClr val="accent6">
                        <a:lumMod val="50000"/>
                      </a:schemeClr>
                    </a:solidFill>
                  </a:tcP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3" name="Rectangle 2"/>
          <p:cNvSpPr/>
          <p:nvPr/>
        </p:nvSpPr>
        <p:spPr>
          <a:xfrm>
            <a:off x="4211960" y="4353439"/>
            <a:ext cx="2295504" cy="523220"/>
          </a:xfrm>
          <a:prstGeom prst="rect">
            <a:avLst/>
          </a:prstGeom>
        </p:spPr>
        <p:txBody>
          <a:bodyPr wrap="square">
            <a:spAutoFit/>
          </a:bodyPr>
          <a:lstStyle/>
          <a:p>
            <a:pPr lvl="0" algn="ctr" fontAlgn="ctr"/>
            <a:r>
              <a:rPr lang="en-US" sz="2800" b="1" dirty="0">
                <a:solidFill>
                  <a:srgbClr val="FFFFFF"/>
                </a:solidFill>
              </a:rPr>
              <a:t>LLDP &amp; VLANs</a:t>
            </a:r>
          </a:p>
        </p:txBody>
      </p:sp>
    </p:spTree>
    <p:custDataLst>
      <p:tags r:id="rId1"/>
    </p:custDataLst>
    <p:extLst>
      <p:ext uri="{BB962C8B-B14F-4D97-AF65-F5344CB8AC3E}">
        <p14:creationId xmlns:p14="http://schemas.microsoft.com/office/powerpoint/2010/main" val="1923879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506" y="207335"/>
            <a:ext cx="8363938" cy="609398"/>
          </a:xfrm>
        </p:spPr>
        <p:txBody>
          <a:bodyPr>
            <a:normAutofit fontScale="90000"/>
          </a:bodyPr>
          <a:lstStyle/>
          <a:p>
            <a:r>
              <a:rPr lang="en-US" dirty="0" smtClean="0"/>
              <a:t>LLDP &amp; VLANs</a:t>
            </a:r>
            <a:endParaRPr lang="en-US" dirty="0"/>
          </a:p>
        </p:txBody>
      </p:sp>
      <p:sp>
        <p:nvSpPr>
          <p:cNvPr id="3" name="Text Placeholder 2"/>
          <p:cNvSpPr>
            <a:spLocks noGrp="1"/>
          </p:cNvSpPr>
          <p:nvPr>
            <p:ph type="body" sz="quarter" idx="10"/>
          </p:nvPr>
        </p:nvSpPr>
        <p:spPr>
          <a:xfrm>
            <a:off x="107505" y="1556793"/>
            <a:ext cx="8948754" cy="5112568"/>
          </a:xfrm>
        </p:spPr>
        <p:txBody>
          <a:bodyPr/>
          <a:lstStyle/>
          <a:p>
            <a:r>
              <a:rPr lang="en-US" sz="2800" dirty="0" smtClean="0">
                <a:solidFill>
                  <a:srgbClr val="002060"/>
                </a:solidFill>
              </a:rPr>
              <a:t>LLDP-MED </a:t>
            </a:r>
            <a:r>
              <a:rPr lang="en-US" sz="2800" dirty="0">
                <a:solidFill>
                  <a:srgbClr val="002060"/>
                </a:solidFill>
              </a:rPr>
              <a:t>– Link Layer Discovery </a:t>
            </a:r>
            <a:r>
              <a:rPr lang="en-US" sz="2800" dirty="0" smtClean="0">
                <a:solidFill>
                  <a:srgbClr val="002060"/>
                </a:solidFill>
              </a:rPr>
              <a:t>Protocol for Media Endpoint Devices</a:t>
            </a:r>
            <a:endParaRPr lang="en-US" sz="2000" dirty="0" smtClean="0">
              <a:solidFill>
                <a:srgbClr val="002060"/>
              </a:solidFill>
            </a:endParaRPr>
          </a:p>
          <a:p>
            <a:pPr lvl="1"/>
            <a:r>
              <a:rPr lang="en-US" sz="2400" dirty="0"/>
              <a:t>Delivers Location information (switch and port) &amp; VLAN ID to IP phones</a:t>
            </a:r>
          </a:p>
          <a:p>
            <a:pPr lvl="1"/>
            <a:r>
              <a:rPr lang="en-US" sz="2400" dirty="0"/>
              <a:t>Lookup in Location Information Server for Location (used for E.911)</a:t>
            </a:r>
          </a:p>
          <a:p>
            <a:pPr lvl="1"/>
            <a:r>
              <a:rPr lang="en-US" sz="2400" dirty="0" smtClean="0"/>
              <a:t>Network </a:t>
            </a:r>
            <a:r>
              <a:rPr lang="en-US" sz="2400" dirty="0"/>
              <a:t>switch must support IEEE 802.1AB and </a:t>
            </a:r>
            <a:r>
              <a:rPr lang="en-US" sz="2400" dirty="0" smtClean="0"/>
              <a:t>ANSI/TIA-1057</a:t>
            </a:r>
            <a:endParaRPr lang="en-US" sz="2400" dirty="0"/>
          </a:p>
          <a:p>
            <a:endParaRPr lang="en-US" sz="400" dirty="0" smtClean="0"/>
          </a:p>
          <a:p>
            <a:r>
              <a:rPr lang="en-US" sz="2800" dirty="0" smtClean="0">
                <a:solidFill>
                  <a:srgbClr val="002060"/>
                </a:solidFill>
              </a:rPr>
              <a:t>VLANs</a:t>
            </a:r>
            <a:r>
              <a:rPr lang="en-US" sz="2800" dirty="0" smtClean="0"/>
              <a:t> </a:t>
            </a:r>
          </a:p>
          <a:p>
            <a:pPr lvl="1"/>
            <a:r>
              <a:rPr lang="en-US" sz="2400" dirty="0" smtClean="0"/>
              <a:t>Great for address space management when </a:t>
            </a:r>
            <a:r>
              <a:rPr lang="en-US" sz="2400" dirty="0"/>
              <a:t>deploying large number of </a:t>
            </a:r>
            <a:r>
              <a:rPr lang="en-US" sz="2400" dirty="0" smtClean="0"/>
              <a:t>phones</a:t>
            </a:r>
          </a:p>
          <a:p>
            <a:pPr lvl="1"/>
            <a:r>
              <a:rPr lang="en-US" sz="2400" dirty="0" smtClean="0"/>
              <a:t>Can use DHCP (Corp server or Lync ) if LLDP is not available	</a:t>
            </a:r>
            <a:endParaRPr lang="en-US" sz="2400" dirty="0"/>
          </a:p>
          <a:p>
            <a:r>
              <a:rPr lang="en-US" sz="2800" dirty="0" smtClean="0">
                <a:solidFill>
                  <a:srgbClr val="002060"/>
                </a:solidFill>
              </a:rPr>
              <a:t>Two technologies that are for the IP phones only</a:t>
            </a:r>
          </a:p>
          <a:p>
            <a:pPr lvl="1"/>
            <a:r>
              <a:rPr lang="en-US" sz="2400" dirty="0" smtClean="0"/>
              <a:t>No native Windows driver for LLDP</a:t>
            </a:r>
          </a:p>
          <a:p>
            <a:pPr lvl="1"/>
            <a:r>
              <a:rPr lang="en-US" sz="2400" dirty="0" smtClean="0"/>
              <a:t>VLANs have _all_ traffic go onto the network</a:t>
            </a:r>
          </a:p>
        </p:txBody>
      </p:sp>
    </p:spTree>
    <p:extLst>
      <p:ext uri="{BB962C8B-B14F-4D97-AF65-F5344CB8AC3E}">
        <p14:creationId xmlns:p14="http://schemas.microsoft.com/office/powerpoint/2010/main" val="1234433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01416889"/>
              </p:ext>
            </p:extLst>
          </p:nvPr>
        </p:nvGraphicFramePr>
        <p:xfrm>
          <a:off x="2562339" y="901221"/>
          <a:ext cx="4025885" cy="4604803"/>
        </p:xfrm>
        <a:graphic>
          <a:graphicData uri="http://schemas.openxmlformats.org/drawingml/2006/table">
            <a:tbl>
              <a:tblPr bandRow="1">
                <a:tableStyleId>{93296810-A885-4BE3-A3E7-6D5BEEA58F35}</a:tableStyleId>
              </a:tblPr>
              <a:tblGrid>
                <a:gridCol w="1654507"/>
                <a:gridCol w="2371378"/>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1" i="0" u="none" strike="noStrike" kern="1200" dirty="0">
                        <a:solidFill>
                          <a:schemeClr val="tx1"/>
                        </a:solidFill>
                        <a:effectLst/>
                        <a:latin typeface="+mn-lt"/>
                        <a:ea typeface="+mn-ea"/>
                        <a:cs typeface="+mn-cs"/>
                      </a:endParaRPr>
                    </a:p>
                  </a:txBody>
                  <a:tcPr marL="7146" marR="7146" marT="9525" marB="0" anchor="ctr">
                    <a:solidFill>
                      <a:schemeClr val="accent6">
                        <a:lumMod val="75000"/>
                      </a:schemeClr>
                    </a:solidFill>
                  </a:tcP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2800" kern="1200" dirty="0" smtClean="0"/>
                        <a:t>LLDP</a:t>
                      </a:r>
                      <a:r>
                        <a:rPr lang="en-US" sz="3200" u="none" strike="noStrike" kern="1200" dirty="0" smtClean="0">
                          <a:effectLst/>
                        </a:rPr>
                        <a:t> </a:t>
                      </a:r>
                      <a:r>
                        <a:rPr lang="en-US" sz="2800" kern="1200" dirty="0" smtClean="0"/>
                        <a:t>&amp; VLANs</a:t>
                      </a:r>
                      <a:endParaRPr lang="en-US" sz="2800" b="0" kern="1200" dirty="0">
                        <a:solidFill>
                          <a:schemeClr val="tx1"/>
                        </a:solidFill>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5" name="Rectangle 4"/>
          <p:cNvSpPr/>
          <p:nvPr/>
        </p:nvSpPr>
        <p:spPr>
          <a:xfrm>
            <a:off x="4237348" y="3629211"/>
            <a:ext cx="2272303" cy="584775"/>
          </a:xfrm>
          <a:prstGeom prst="rect">
            <a:avLst/>
          </a:prstGeom>
        </p:spPr>
        <p:txBody>
          <a:bodyPr wrap="square">
            <a:spAutoFit/>
          </a:bodyPr>
          <a:lstStyle/>
          <a:p>
            <a:pPr algn="ctr"/>
            <a:r>
              <a:rPr lang="en-US" sz="3200" b="1" dirty="0">
                <a:solidFill>
                  <a:srgbClr val="FFFFFF"/>
                </a:solidFill>
              </a:rPr>
              <a:t>DSCP</a:t>
            </a:r>
            <a:endParaRPr lang="en-US" dirty="0"/>
          </a:p>
        </p:txBody>
      </p:sp>
    </p:spTree>
    <p:custDataLst>
      <p:tags r:id="rId1"/>
    </p:custDataLst>
    <p:extLst>
      <p:ext uri="{BB962C8B-B14F-4D97-AF65-F5344CB8AC3E}">
        <p14:creationId xmlns:p14="http://schemas.microsoft.com/office/powerpoint/2010/main" val="474755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3203848" y="1628800"/>
            <a:ext cx="5799070" cy="4943475"/>
          </a:xfrm>
          <a:prstGeom prst="rect">
            <a:avLst/>
          </a:prstGeom>
          <a:solidFill>
            <a:schemeClr val="accent6">
              <a:lumMod val="75000"/>
            </a:schemeClr>
          </a:solidFill>
          <a:ln>
            <a:no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228600"/>
            <a:ext cx="8363938" cy="664797"/>
          </a:xfrm>
        </p:spPr>
        <p:txBody>
          <a:bodyPr>
            <a:normAutofit fontScale="90000"/>
          </a:bodyPr>
          <a:lstStyle/>
          <a:p>
            <a:r>
              <a:rPr lang="en-US" dirty="0" smtClean="0"/>
              <a:t>DSCP – </a:t>
            </a:r>
            <a:r>
              <a:rPr lang="en-US" sz="4000" dirty="0" smtClean="0"/>
              <a:t>Differentiated Services Code Point</a:t>
            </a:r>
            <a:endParaRPr lang="en-US" dirty="0"/>
          </a:p>
        </p:txBody>
      </p:sp>
      <p:sp>
        <p:nvSpPr>
          <p:cNvPr id="3" name="Text Placeholder 2"/>
          <p:cNvSpPr>
            <a:spLocks noGrp="1"/>
          </p:cNvSpPr>
          <p:nvPr>
            <p:ph type="body" sz="quarter" idx="10"/>
          </p:nvPr>
        </p:nvSpPr>
        <p:spPr>
          <a:xfrm>
            <a:off x="107504" y="1628800"/>
            <a:ext cx="2952328" cy="4943475"/>
          </a:xfrm>
        </p:spPr>
        <p:txBody>
          <a:bodyPr/>
          <a:lstStyle/>
          <a:p>
            <a:pPr marL="0" indent="0">
              <a:buNone/>
            </a:pPr>
            <a:r>
              <a:rPr lang="en-US" sz="2000" dirty="0" smtClean="0">
                <a:solidFill>
                  <a:srgbClr val="002060"/>
                </a:solidFill>
              </a:rPr>
              <a:t>…AKA </a:t>
            </a:r>
            <a:r>
              <a:rPr lang="en-US" sz="2000" dirty="0" err="1" smtClean="0">
                <a:solidFill>
                  <a:srgbClr val="002060"/>
                </a:solidFill>
              </a:rPr>
              <a:t>DiffServ</a:t>
            </a:r>
            <a:endParaRPr lang="en-US" sz="2000" dirty="0" smtClean="0">
              <a:solidFill>
                <a:srgbClr val="002060"/>
              </a:solidFill>
            </a:endParaRPr>
          </a:p>
          <a:p>
            <a:pPr marL="0" indent="0">
              <a:buNone/>
            </a:pPr>
            <a:endParaRPr lang="en-US" sz="2000" dirty="0">
              <a:solidFill>
                <a:srgbClr val="002060"/>
              </a:solidFill>
            </a:endParaRPr>
          </a:p>
          <a:p>
            <a:pPr marL="0" indent="0">
              <a:buNone/>
            </a:pPr>
            <a:r>
              <a:rPr lang="en-US" sz="2000" dirty="0" smtClean="0">
                <a:solidFill>
                  <a:srgbClr val="002060"/>
                </a:solidFill>
              </a:rPr>
              <a:t>Recommended:</a:t>
            </a:r>
          </a:p>
          <a:p>
            <a:r>
              <a:rPr lang="en-US" sz="2000" dirty="0" smtClean="0">
                <a:solidFill>
                  <a:srgbClr val="002060"/>
                </a:solidFill>
              </a:rPr>
              <a:t>When Right Provisioning not possible and on Constrained WAN Links (pair with WAN bandwidth policies)</a:t>
            </a:r>
          </a:p>
          <a:p>
            <a:pPr marL="0" indent="0">
              <a:buNone/>
            </a:pPr>
            <a:endParaRPr lang="en-US" sz="2000" dirty="0" smtClean="0">
              <a:solidFill>
                <a:srgbClr val="002060"/>
              </a:solidFill>
            </a:endParaRPr>
          </a:p>
          <a:p>
            <a:r>
              <a:rPr lang="en-US" sz="2000" dirty="0" smtClean="0">
                <a:solidFill>
                  <a:srgbClr val="002060"/>
                </a:solidFill>
              </a:rPr>
              <a:t>Prioritization </a:t>
            </a:r>
            <a:r>
              <a:rPr lang="en-US" sz="2000" dirty="0">
                <a:solidFill>
                  <a:srgbClr val="002060"/>
                </a:solidFill>
              </a:rPr>
              <a:t>already deployed for other </a:t>
            </a:r>
            <a:r>
              <a:rPr lang="en-US" sz="2000" dirty="0" smtClean="0">
                <a:solidFill>
                  <a:srgbClr val="002060"/>
                </a:solidFill>
              </a:rPr>
              <a:t>VoIP </a:t>
            </a:r>
            <a:r>
              <a:rPr lang="en-US" sz="2000" dirty="0">
                <a:solidFill>
                  <a:srgbClr val="002060"/>
                </a:solidFill>
              </a:rPr>
              <a:t>solution</a:t>
            </a:r>
          </a:p>
          <a:p>
            <a:endParaRPr lang="en-US" dirty="0"/>
          </a:p>
          <a:p>
            <a:endParaRPr lang="en-US" dirty="0"/>
          </a:p>
        </p:txBody>
      </p:sp>
      <p:grpSp>
        <p:nvGrpSpPr>
          <p:cNvPr id="4" name="Group 3"/>
          <p:cNvGrpSpPr/>
          <p:nvPr/>
        </p:nvGrpSpPr>
        <p:grpSpPr>
          <a:xfrm>
            <a:off x="3347863" y="1771673"/>
            <a:ext cx="5569307" cy="4324350"/>
            <a:chOff x="6896098" y="2400299"/>
            <a:chExt cx="5086351" cy="4324350"/>
          </a:xfrm>
        </p:grpSpPr>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405" t="4458" r="3948" b="5774"/>
            <a:stretch/>
          </p:blipFill>
          <p:spPr bwMode="auto">
            <a:xfrm>
              <a:off x="6896098" y="2409824"/>
              <a:ext cx="5086351"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bwMode="auto">
            <a:xfrm>
              <a:off x="9029700" y="2400299"/>
              <a:ext cx="1190625" cy="638176"/>
            </a:xfrm>
            <a:prstGeom prst="ellipse">
              <a:avLst/>
            </a:prstGeom>
            <a:noFill/>
            <a:ln>
              <a:solidFill>
                <a:srgbClr val="FF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6" name="Rectangle 5"/>
          <p:cNvSpPr/>
          <p:nvPr/>
        </p:nvSpPr>
        <p:spPr>
          <a:xfrm>
            <a:off x="6060442" y="6084004"/>
            <a:ext cx="2505045" cy="369332"/>
          </a:xfrm>
          <a:prstGeom prst="rect">
            <a:avLst/>
          </a:prstGeom>
        </p:spPr>
        <p:txBody>
          <a:bodyPr wrap="none">
            <a:spAutoFit/>
          </a:bodyPr>
          <a:lstStyle/>
          <a:p>
            <a:r>
              <a:rPr lang="en-US" i="1" dirty="0" smtClean="0">
                <a:solidFill>
                  <a:schemeClr val="bg1"/>
                </a:solidFill>
              </a:rPr>
              <a:t>Your Friendly IPv4 packet</a:t>
            </a:r>
            <a:endParaRPr lang="en-US" i="1" dirty="0">
              <a:solidFill>
                <a:schemeClr val="bg1"/>
              </a:solidFill>
            </a:endParaRPr>
          </a:p>
        </p:txBody>
      </p:sp>
    </p:spTree>
    <p:extLst>
      <p:ext uri="{BB962C8B-B14F-4D97-AF65-F5344CB8AC3E}">
        <p14:creationId xmlns:p14="http://schemas.microsoft.com/office/powerpoint/2010/main" val="2511931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52" y="269543"/>
            <a:ext cx="8363938" cy="609398"/>
          </a:xfrm>
        </p:spPr>
        <p:txBody>
          <a:bodyPr>
            <a:normAutofit fontScale="90000"/>
          </a:bodyPr>
          <a:lstStyle/>
          <a:p>
            <a:r>
              <a:rPr lang="en-US" dirty="0" smtClean="0"/>
              <a:t>DSCP</a:t>
            </a:r>
            <a:endParaRPr lang="en-US" dirty="0"/>
          </a:p>
        </p:txBody>
      </p:sp>
      <p:sp>
        <p:nvSpPr>
          <p:cNvPr id="5" name="Text Placeholder 2"/>
          <p:cNvSpPr>
            <a:spLocks noGrp="1"/>
          </p:cNvSpPr>
          <p:nvPr>
            <p:ph type="body" sz="quarter" idx="10"/>
          </p:nvPr>
        </p:nvSpPr>
        <p:spPr>
          <a:xfrm>
            <a:off x="389436" y="1628800"/>
            <a:ext cx="8363938" cy="4824536"/>
          </a:xfrm>
        </p:spPr>
        <p:txBody>
          <a:bodyPr/>
          <a:lstStyle/>
          <a:p>
            <a:r>
              <a:rPr lang="en-US" sz="2800" dirty="0" smtClean="0">
                <a:solidFill>
                  <a:srgbClr val="002060"/>
                </a:solidFill>
              </a:rPr>
              <a:t>Windows</a:t>
            </a:r>
            <a:r>
              <a:rPr lang="en-US" sz="2800" baseline="30000" dirty="0">
                <a:solidFill>
                  <a:srgbClr val="002060"/>
                </a:solidFill>
              </a:rPr>
              <a:t>®</a:t>
            </a:r>
            <a:r>
              <a:rPr lang="en-US" sz="2800" dirty="0">
                <a:solidFill>
                  <a:srgbClr val="002060"/>
                </a:solidFill>
              </a:rPr>
              <a:t> 7 and Windows Vista</a:t>
            </a:r>
            <a:r>
              <a:rPr lang="en-US" sz="2800" baseline="30000" dirty="0">
                <a:solidFill>
                  <a:srgbClr val="002060"/>
                </a:solidFill>
              </a:rPr>
              <a:t> ®</a:t>
            </a:r>
            <a:r>
              <a:rPr lang="en-US" sz="2800" dirty="0">
                <a:solidFill>
                  <a:srgbClr val="002060"/>
                </a:solidFill>
              </a:rPr>
              <a:t> </a:t>
            </a:r>
            <a:endParaRPr lang="en-US" sz="2800" dirty="0" smtClean="0">
              <a:solidFill>
                <a:srgbClr val="002060"/>
              </a:solidFill>
            </a:endParaRPr>
          </a:p>
          <a:p>
            <a:pPr lvl="1"/>
            <a:r>
              <a:rPr lang="en-US" sz="3200" dirty="0" smtClean="0"/>
              <a:t>Lync </a:t>
            </a:r>
            <a:r>
              <a:rPr lang="en-US" sz="3200" dirty="0"/>
              <a:t>users only use Windows Policy based </a:t>
            </a:r>
            <a:r>
              <a:rPr lang="en-US" sz="3200" dirty="0" err="1"/>
              <a:t>QoS</a:t>
            </a:r>
            <a:r>
              <a:rPr lang="en-US" sz="3200" dirty="0"/>
              <a:t> to mark based on application and port ranges</a:t>
            </a:r>
          </a:p>
          <a:p>
            <a:endParaRPr lang="en-US" sz="2000" dirty="0" smtClean="0"/>
          </a:p>
          <a:p>
            <a:r>
              <a:rPr lang="en-US" sz="2800" dirty="0">
                <a:solidFill>
                  <a:srgbClr val="002060"/>
                </a:solidFill>
              </a:rPr>
              <a:t>Lync IP Phones mark </a:t>
            </a:r>
            <a:r>
              <a:rPr lang="en-US" sz="2800" dirty="0" smtClean="0">
                <a:solidFill>
                  <a:srgbClr val="002060"/>
                </a:solidFill>
              </a:rPr>
              <a:t>packets at </a:t>
            </a:r>
            <a:r>
              <a:rPr lang="en-US" sz="2800" dirty="0">
                <a:solidFill>
                  <a:srgbClr val="002060"/>
                </a:solidFill>
              </a:rPr>
              <a:t>endpoints</a:t>
            </a:r>
          </a:p>
          <a:p>
            <a:endParaRPr lang="en-US" sz="2800" dirty="0" smtClean="0">
              <a:solidFill>
                <a:srgbClr val="002060"/>
              </a:solidFill>
            </a:endParaRPr>
          </a:p>
          <a:p>
            <a:r>
              <a:rPr lang="en-US" sz="2800" dirty="0" smtClean="0">
                <a:solidFill>
                  <a:srgbClr val="002060"/>
                </a:solidFill>
              </a:rPr>
              <a:t>Windows XP</a:t>
            </a:r>
            <a:r>
              <a:rPr lang="en-US" sz="2800" baseline="30000" dirty="0" smtClean="0">
                <a:solidFill>
                  <a:srgbClr val="002060"/>
                </a:solidFill>
              </a:rPr>
              <a:t>®</a:t>
            </a:r>
            <a:r>
              <a:rPr lang="en-US" sz="2800" dirty="0" smtClean="0">
                <a:solidFill>
                  <a:srgbClr val="002060"/>
                </a:solidFill>
              </a:rPr>
              <a:t> and Mac</a:t>
            </a:r>
          </a:p>
          <a:p>
            <a:pPr lvl="1"/>
            <a:r>
              <a:rPr lang="en-US" sz="3200" dirty="0" smtClean="0"/>
              <a:t>Mark at </a:t>
            </a:r>
            <a:r>
              <a:rPr lang="en-US" sz="3200" dirty="0"/>
              <a:t>router based on port ranges only </a:t>
            </a:r>
            <a:r>
              <a:rPr lang="en-US" sz="3200" dirty="0" smtClean="0"/>
              <a:t>(</a:t>
            </a:r>
            <a:r>
              <a:rPr lang="en-US" sz="3200" dirty="0"/>
              <a:t>or use Generic </a:t>
            </a:r>
            <a:r>
              <a:rPr lang="en-US" sz="3200" dirty="0" err="1"/>
              <a:t>QoS</a:t>
            </a:r>
            <a:r>
              <a:rPr lang="en-US" sz="3200" dirty="0"/>
              <a:t>) </a:t>
            </a:r>
            <a:endParaRPr lang="en-US" sz="2000" dirty="0" smtClean="0"/>
          </a:p>
        </p:txBody>
      </p:sp>
    </p:spTree>
    <p:extLst>
      <p:ext uri="{BB962C8B-B14F-4D97-AF65-F5344CB8AC3E}">
        <p14:creationId xmlns:p14="http://schemas.microsoft.com/office/powerpoint/2010/main" val="1597232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DSCP</a:t>
            </a:r>
            <a:endParaRPr lang="en-US" dirty="0"/>
          </a:p>
        </p:txBody>
      </p:sp>
      <p:sp>
        <p:nvSpPr>
          <p:cNvPr id="3" name="Text Placeholder 2"/>
          <p:cNvSpPr>
            <a:spLocks noGrp="1"/>
          </p:cNvSpPr>
          <p:nvPr>
            <p:ph type="body" sz="quarter" idx="10"/>
          </p:nvPr>
        </p:nvSpPr>
        <p:spPr>
          <a:xfrm>
            <a:off x="312518" y="1628799"/>
            <a:ext cx="8363938" cy="360041"/>
          </a:xfrm>
        </p:spPr>
        <p:txBody>
          <a:bodyPr/>
          <a:lstStyle/>
          <a:p>
            <a:pPr marL="0" indent="0">
              <a:buNone/>
            </a:pPr>
            <a:r>
              <a:rPr lang="en-US" sz="2000" b="1" dirty="0">
                <a:solidFill>
                  <a:srgbClr val="002060"/>
                </a:solidFill>
              </a:rPr>
              <a:t>Example “Fully Managed” Network Deployment</a:t>
            </a:r>
          </a:p>
          <a:p>
            <a:endParaRPr lang="en-US" dirty="0">
              <a:solidFill>
                <a:srgbClr val="00206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683237126"/>
              </p:ext>
            </p:extLst>
          </p:nvPr>
        </p:nvGraphicFramePr>
        <p:xfrm>
          <a:off x="323528" y="2031072"/>
          <a:ext cx="8568952" cy="4206240"/>
        </p:xfrm>
        <a:graphic>
          <a:graphicData uri="http://schemas.openxmlformats.org/drawingml/2006/table">
            <a:tbl>
              <a:tblPr firstRow="1" bandRow="1">
                <a:tableStyleId>{93296810-A885-4BE3-A3E7-6D5BEEA58F35}</a:tableStyleId>
              </a:tblPr>
              <a:tblGrid>
                <a:gridCol w="1314786"/>
                <a:gridCol w="1260614"/>
                <a:gridCol w="1442298"/>
                <a:gridCol w="4551254"/>
              </a:tblGrid>
              <a:tr h="497840">
                <a:tc>
                  <a:txBody>
                    <a:bodyPr/>
                    <a:lstStyle/>
                    <a:p>
                      <a:r>
                        <a:rPr lang="en-US" sz="1600" dirty="0" smtClean="0"/>
                        <a:t>Media</a:t>
                      </a:r>
                      <a:r>
                        <a:rPr lang="en-US" sz="1600" baseline="0" dirty="0" smtClean="0"/>
                        <a:t> Type</a:t>
                      </a:r>
                      <a:endParaRPr lang="en-US" sz="1600" dirty="0">
                        <a:solidFill>
                          <a:schemeClr val="bg1"/>
                        </a:solidFill>
                      </a:endParaRPr>
                    </a:p>
                  </a:txBody>
                  <a:tcPr/>
                </a:tc>
                <a:tc>
                  <a:txBody>
                    <a:bodyPr/>
                    <a:lstStyle/>
                    <a:p>
                      <a:pPr algn="ctr"/>
                      <a:r>
                        <a:rPr lang="en-US" sz="1600" dirty="0" smtClean="0"/>
                        <a:t>Per Hop Behavior</a:t>
                      </a:r>
                      <a:endParaRPr lang="en-US" sz="1600" dirty="0">
                        <a:solidFill>
                          <a:schemeClr val="bg1"/>
                        </a:solidFill>
                      </a:endParaRPr>
                    </a:p>
                  </a:txBody>
                  <a:tcPr/>
                </a:tc>
                <a:tc>
                  <a:txBody>
                    <a:bodyPr/>
                    <a:lstStyle/>
                    <a:p>
                      <a:r>
                        <a:rPr lang="en-US" sz="1600" dirty="0" smtClean="0"/>
                        <a:t>Queuing and Dropping</a:t>
                      </a:r>
                      <a:endParaRPr lang="en-US" sz="1600" dirty="0">
                        <a:solidFill>
                          <a:schemeClr val="bg1"/>
                        </a:solidFill>
                      </a:endParaRPr>
                    </a:p>
                  </a:txBody>
                  <a:tcPr/>
                </a:tc>
                <a:tc>
                  <a:txBody>
                    <a:bodyPr/>
                    <a:lstStyle/>
                    <a:p>
                      <a:r>
                        <a:rPr lang="en-US" sz="1600" dirty="0" smtClean="0"/>
                        <a:t>Notes:</a:t>
                      </a:r>
                      <a:endParaRPr lang="en-US" sz="1600" dirty="0">
                        <a:solidFill>
                          <a:schemeClr val="bg1"/>
                        </a:solidFill>
                      </a:endParaRPr>
                    </a:p>
                  </a:txBody>
                  <a:tcPr/>
                </a:tc>
              </a:tr>
              <a:tr h="457200">
                <a:tc>
                  <a:txBody>
                    <a:bodyPr/>
                    <a:lstStyle/>
                    <a:p>
                      <a:r>
                        <a:rPr lang="en-US" sz="1600" dirty="0" smtClean="0"/>
                        <a:t>Audio</a:t>
                      </a:r>
                      <a:endParaRPr lang="en-US" sz="1600" dirty="0"/>
                    </a:p>
                  </a:txBody>
                  <a:tcPr anchor="ctr"/>
                </a:tc>
                <a:tc>
                  <a:txBody>
                    <a:bodyPr/>
                    <a:lstStyle/>
                    <a:p>
                      <a:pPr algn="ctr"/>
                      <a:r>
                        <a:rPr lang="en-US" sz="1600" dirty="0" smtClean="0"/>
                        <a:t>EF </a:t>
                      </a:r>
                      <a:r>
                        <a:rPr lang="en-US" sz="1200" dirty="0" smtClean="0"/>
                        <a:t>(DSCP 46)</a:t>
                      </a:r>
                      <a:endParaRPr lang="en-US" sz="1400" dirty="0"/>
                    </a:p>
                  </a:txBody>
                  <a:tcPr anchor="ctr"/>
                </a:tc>
                <a:tc>
                  <a:txBody>
                    <a:bodyPr/>
                    <a:lstStyle/>
                    <a:p>
                      <a:r>
                        <a:rPr lang="en-US" sz="1600" dirty="0" smtClean="0"/>
                        <a:t>Priority Queue</a:t>
                      </a:r>
                      <a:endParaRPr lang="en-US" sz="1600" dirty="0"/>
                    </a:p>
                  </a:txBody>
                  <a:tcPr/>
                </a:tc>
                <a:tc>
                  <a:txBody>
                    <a:bodyPr/>
                    <a:lstStyle/>
                    <a:p>
                      <a:r>
                        <a:rPr lang="en-US" sz="1600" dirty="0" smtClean="0"/>
                        <a:t>Low loss, low latency,</a:t>
                      </a:r>
                      <a:r>
                        <a:rPr lang="en-US" sz="1600" baseline="0" dirty="0" smtClean="0"/>
                        <a:t> low jitter, assured bandwidth</a:t>
                      </a:r>
                      <a:endParaRPr lang="en-US" sz="1600" dirty="0" smtClean="0"/>
                    </a:p>
                    <a:p>
                      <a:r>
                        <a:rPr lang="en-US" sz="1600" dirty="0" smtClean="0"/>
                        <a:t>Pair with WAN</a:t>
                      </a:r>
                      <a:r>
                        <a:rPr lang="en-US" sz="1600" baseline="0" dirty="0" smtClean="0"/>
                        <a:t> Bandwidth Policies on constrained links</a:t>
                      </a:r>
                      <a:endParaRPr lang="en-US" sz="1600" dirty="0"/>
                    </a:p>
                  </a:txBody>
                  <a:tcPr/>
                </a:tc>
              </a:tr>
              <a:tr h="457200">
                <a:tc>
                  <a:txBody>
                    <a:bodyPr/>
                    <a:lstStyle/>
                    <a:p>
                      <a:r>
                        <a:rPr lang="en-US" sz="1600" dirty="0" smtClean="0"/>
                        <a:t>Video</a:t>
                      </a:r>
                      <a:endParaRPr lang="en-US" sz="1600" dirty="0"/>
                    </a:p>
                  </a:txBody>
                  <a:tcPr anchor="ctr"/>
                </a:tc>
                <a:tc>
                  <a:txBody>
                    <a:bodyPr/>
                    <a:lstStyle/>
                    <a:p>
                      <a:pPr algn="ctr"/>
                      <a:r>
                        <a:rPr lang="en-US" sz="1600" dirty="0" smtClean="0"/>
                        <a:t>AF41 </a:t>
                      </a:r>
                      <a:r>
                        <a:rPr lang="en-US" sz="1200" dirty="0" smtClean="0"/>
                        <a:t>(DSCP 34) </a:t>
                      </a:r>
                      <a:endParaRPr lang="en-US" sz="1400" dirty="0"/>
                    </a:p>
                  </a:txBody>
                  <a:tcPr anchor="ctr"/>
                </a:tc>
                <a:tc>
                  <a:txBody>
                    <a:bodyPr/>
                    <a:lstStyle/>
                    <a:p>
                      <a:r>
                        <a:rPr lang="en-US" sz="1600" dirty="0" smtClean="0"/>
                        <a:t>BW Queue</a:t>
                      </a:r>
                      <a:r>
                        <a:rPr lang="en-US" sz="1600" baseline="0" dirty="0" smtClean="0"/>
                        <a:t> + DSCP WRED</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Class 4. Low drop priority.</a:t>
                      </a:r>
                    </a:p>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Pair</a:t>
                      </a:r>
                      <a:r>
                        <a:rPr lang="en-US" sz="1600" baseline="0" dirty="0" smtClean="0"/>
                        <a:t> with </a:t>
                      </a:r>
                      <a:r>
                        <a:rPr lang="en-US" sz="1600" dirty="0" smtClean="0"/>
                        <a:t>WAN</a:t>
                      </a:r>
                      <a:r>
                        <a:rPr lang="en-US" sz="1600" baseline="0" dirty="0" smtClean="0"/>
                        <a:t> Bandwidth Policies on constrained links</a:t>
                      </a:r>
                      <a:endParaRPr lang="en-US" sz="1600" dirty="0" smtClean="0"/>
                    </a:p>
                  </a:txBody>
                  <a:tcPr/>
                </a:tc>
              </a:tr>
              <a:tr h="457200">
                <a:tc>
                  <a:txBody>
                    <a:bodyPr/>
                    <a:lstStyle/>
                    <a:p>
                      <a:r>
                        <a:rPr lang="en-US" sz="1600" dirty="0" smtClean="0"/>
                        <a:t>SIP Signaling</a:t>
                      </a:r>
                      <a:endParaRPr lang="en-US" sz="1600" dirty="0"/>
                    </a:p>
                  </a:txBody>
                  <a:tcPr anchor="ctr"/>
                </a:tc>
                <a:tc>
                  <a:txBody>
                    <a:bodyPr/>
                    <a:lstStyle/>
                    <a:p>
                      <a:pPr algn="ctr"/>
                      <a:r>
                        <a:rPr lang="en-US" sz="1600" dirty="0" smtClean="0"/>
                        <a:t>CS3</a:t>
                      </a:r>
                      <a:endParaRPr lang="en-US" sz="1600" dirty="0"/>
                    </a:p>
                  </a:txBody>
                  <a:tcPr anchor="ctr"/>
                </a:tc>
                <a:tc>
                  <a:txBody>
                    <a:bodyPr/>
                    <a:lstStyle/>
                    <a:p>
                      <a:r>
                        <a:rPr lang="en-US" sz="1600" dirty="0" smtClean="0"/>
                        <a:t>BW Queue</a:t>
                      </a:r>
                      <a:endParaRPr lang="en-US" sz="1600" dirty="0"/>
                    </a:p>
                  </a:txBody>
                  <a:tcPr/>
                </a:tc>
                <a:tc>
                  <a:txBody>
                    <a:bodyPr/>
                    <a:lstStyle/>
                    <a:p>
                      <a:r>
                        <a:rPr lang="en-US" sz="1600" dirty="0" smtClean="0"/>
                        <a:t>Class 3.</a:t>
                      </a:r>
                    </a:p>
                    <a:p>
                      <a:r>
                        <a:rPr lang="en-US" sz="1600" dirty="0" smtClean="0"/>
                        <a:t>Bandwidth allocation should be sufficient to avoid drops</a:t>
                      </a:r>
                      <a:endParaRPr lang="en-US" sz="1600" dirty="0"/>
                    </a:p>
                  </a:txBody>
                  <a:tcPr/>
                </a:tc>
              </a:tr>
              <a:tr h="457200">
                <a:tc>
                  <a:txBody>
                    <a:bodyPr/>
                    <a:lstStyle/>
                    <a:p>
                      <a:r>
                        <a:rPr lang="en-US" sz="1600" dirty="0" smtClean="0"/>
                        <a:t>App Sharing</a:t>
                      </a:r>
                      <a:endParaRPr lang="en-US" sz="1600" dirty="0"/>
                    </a:p>
                  </a:txBody>
                  <a:tcPr anchor="ctr"/>
                </a:tc>
                <a:tc>
                  <a:txBody>
                    <a:bodyPr/>
                    <a:lstStyle/>
                    <a:p>
                      <a:pPr algn="ctr"/>
                      <a:r>
                        <a:rPr lang="en-US" sz="1600" dirty="0" smtClean="0"/>
                        <a:t>AF21 </a:t>
                      </a:r>
                      <a:r>
                        <a:rPr lang="en-US" sz="1200" dirty="0" smtClean="0"/>
                        <a:t>(DCSP</a:t>
                      </a:r>
                      <a:r>
                        <a:rPr lang="en-US" sz="1200" baseline="0" dirty="0" smtClean="0"/>
                        <a:t> 26)</a:t>
                      </a:r>
                      <a:endParaRPr lang="en-US" sz="1200" dirty="0"/>
                    </a:p>
                  </a:txBody>
                  <a:tcPr anchor="ctr"/>
                </a:tc>
                <a:tc>
                  <a:txBody>
                    <a:bodyPr/>
                    <a:lstStyle/>
                    <a:p>
                      <a:r>
                        <a:rPr lang="en-US" sz="1600" dirty="0" smtClean="0"/>
                        <a:t>BW Queue</a:t>
                      </a:r>
                      <a:r>
                        <a:rPr lang="en-US" sz="1600" baseline="0" dirty="0" smtClean="0"/>
                        <a:t> + DSCP WRED</a:t>
                      </a:r>
                      <a:endParaRPr lang="en-US" sz="1600" dirty="0"/>
                    </a:p>
                  </a:txBody>
                  <a:tcPr/>
                </a:tc>
                <a:tc>
                  <a:txBody>
                    <a:bodyPr/>
                    <a:lstStyle/>
                    <a:p>
                      <a:r>
                        <a:rPr lang="en-US" sz="1600" dirty="0" smtClean="0"/>
                        <a:t>Class 2.</a:t>
                      </a:r>
                      <a:r>
                        <a:rPr lang="en-US" sz="1600" baseline="0" dirty="0" smtClean="0"/>
                        <a:t> Low drop priority.</a:t>
                      </a:r>
                      <a:endParaRPr lang="en-US" sz="1600" dirty="0" smtClean="0"/>
                    </a:p>
                    <a:p>
                      <a:r>
                        <a:rPr lang="en-US" sz="1600" dirty="0" smtClean="0"/>
                        <a:t>Pair with End User Policy</a:t>
                      </a:r>
                      <a:r>
                        <a:rPr lang="en-US" sz="1600" baseline="0" dirty="0" smtClean="0"/>
                        <a:t> Caps</a:t>
                      </a:r>
                      <a:endParaRPr lang="en-US" sz="1600" dirty="0"/>
                    </a:p>
                  </a:txBody>
                  <a:tcPr/>
                </a:tc>
              </a:tr>
              <a:tr h="457200">
                <a:tc>
                  <a:txBody>
                    <a:bodyPr/>
                    <a:lstStyle/>
                    <a:p>
                      <a:r>
                        <a:rPr lang="en-US" sz="1600" dirty="0" smtClean="0"/>
                        <a:t>File Transfer</a:t>
                      </a:r>
                      <a:endParaRPr lang="en-US" sz="1600" dirty="0"/>
                    </a:p>
                  </a:txBody>
                  <a:tcPr anchor="ctr"/>
                </a:tc>
                <a:tc>
                  <a:txBody>
                    <a:bodyPr/>
                    <a:lstStyle/>
                    <a:p>
                      <a:pPr algn="ctr"/>
                      <a:r>
                        <a:rPr lang="en-US" sz="1600" dirty="0" smtClean="0"/>
                        <a:t>AF11 </a:t>
                      </a:r>
                      <a:r>
                        <a:rPr lang="en-US" sz="1200" dirty="0" smtClean="0"/>
                        <a:t>(DSCP</a:t>
                      </a:r>
                      <a:r>
                        <a:rPr lang="en-US" sz="1200" baseline="0" dirty="0" smtClean="0"/>
                        <a:t> 10)</a:t>
                      </a:r>
                      <a:endParaRPr lang="en-US" sz="1600" dirty="0"/>
                    </a:p>
                  </a:txBody>
                  <a:tcPr anchor="ctr"/>
                </a:tc>
                <a:tc>
                  <a:txBody>
                    <a:bodyPr/>
                    <a:lstStyle/>
                    <a:p>
                      <a:r>
                        <a:rPr lang="en-US" sz="1600" dirty="0" smtClean="0"/>
                        <a:t>BW Queue</a:t>
                      </a:r>
                      <a:r>
                        <a:rPr lang="en-US" sz="1600" baseline="0" dirty="0" smtClean="0"/>
                        <a:t> + DSCP WRED</a:t>
                      </a:r>
                      <a:endParaRPr lang="en-US" sz="1600" dirty="0"/>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Class 1. Low drop priority.</a:t>
                      </a:r>
                    </a:p>
                    <a:p>
                      <a:pPr marL="0" marR="0" indent="0" algn="l" defTabSz="914363" rtl="0" eaLnBrk="1" fontAlgn="auto" latinLnBrk="0" hangingPunct="1">
                        <a:lnSpc>
                          <a:spcPct val="100000"/>
                        </a:lnSpc>
                        <a:spcBef>
                          <a:spcPts val="0"/>
                        </a:spcBef>
                        <a:spcAft>
                          <a:spcPts val="0"/>
                        </a:spcAft>
                        <a:buClrTx/>
                        <a:buSzTx/>
                        <a:buFontTx/>
                        <a:buNone/>
                        <a:tabLst/>
                        <a:defRPr/>
                      </a:pPr>
                      <a:r>
                        <a:rPr lang="en-US" sz="1600" dirty="0" smtClean="0"/>
                        <a:t>Pair with End User Policy</a:t>
                      </a:r>
                      <a:r>
                        <a:rPr lang="en-US" sz="1600" baseline="0" dirty="0" smtClean="0"/>
                        <a:t> Caps</a:t>
                      </a:r>
                      <a:endParaRPr lang="en-US" sz="1600" dirty="0" smtClean="0"/>
                    </a:p>
                  </a:txBody>
                  <a:tcPr/>
                </a:tc>
              </a:tr>
            </a:tbl>
          </a:graphicData>
        </a:graphic>
      </p:graphicFrame>
      <p:sp>
        <p:nvSpPr>
          <p:cNvPr id="5" name="Rectangle 4"/>
          <p:cNvSpPr/>
          <p:nvPr/>
        </p:nvSpPr>
        <p:spPr>
          <a:xfrm>
            <a:off x="323528" y="6310946"/>
            <a:ext cx="6734792" cy="369332"/>
          </a:xfrm>
          <a:prstGeom prst="rect">
            <a:avLst/>
          </a:prstGeom>
        </p:spPr>
        <p:txBody>
          <a:bodyPr wrap="none">
            <a:spAutoFit/>
          </a:bodyPr>
          <a:lstStyle/>
          <a:p>
            <a:r>
              <a:rPr lang="en-US" dirty="0" smtClean="0"/>
              <a:t>More info @ Cisco </a:t>
            </a:r>
            <a:r>
              <a:rPr lang="en-US" dirty="0" smtClean="0">
                <a:hlinkClick r:id="rId3"/>
              </a:rPr>
              <a:t>Implementing </a:t>
            </a:r>
            <a:r>
              <a:rPr lang="en-US" dirty="0">
                <a:hlinkClick r:id="rId3"/>
              </a:rPr>
              <a:t>Quality of Service Policies with DSCP</a:t>
            </a:r>
            <a:endParaRPr lang="en-US" dirty="0"/>
          </a:p>
        </p:txBody>
      </p:sp>
    </p:spTree>
    <p:extLst>
      <p:ext uri="{BB962C8B-B14F-4D97-AF65-F5344CB8AC3E}">
        <p14:creationId xmlns:p14="http://schemas.microsoft.com/office/powerpoint/2010/main" val="2954542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71236881"/>
              </p:ext>
            </p:extLst>
          </p:nvPr>
        </p:nvGraphicFramePr>
        <p:xfrm>
          <a:off x="2490331" y="836712"/>
          <a:ext cx="4097893" cy="4604803"/>
        </p:xfrm>
        <a:graphic>
          <a:graphicData uri="http://schemas.openxmlformats.org/drawingml/2006/table">
            <a:tbl>
              <a:tblPr bandRow="1">
                <a:tableStyleId>{93296810-A885-4BE3-A3E7-6D5BEEA58F35}</a:tableStyleId>
              </a:tblPr>
              <a:tblGrid>
                <a:gridCol w="1684099"/>
                <a:gridCol w="2413794"/>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1" i="0" u="none" strike="noStrike" kern="1200" dirty="0">
                        <a:solidFill>
                          <a:schemeClr val="tx1"/>
                        </a:solidFill>
                        <a:effectLst/>
                        <a:latin typeface="+mn-lt"/>
                        <a:ea typeface="+mn-ea"/>
                        <a:cs typeface="+mn-cs"/>
                      </a:endParaRPr>
                    </a:p>
                  </a:txBody>
                  <a:tcPr marL="7146" marR="7146" marT="9525" marB="0" anchor="ctr">
                    <a:solidFill>
                      <a:schemeClr val="accent6">
                        <a:lumMod val="75000"/>
                      </a:schemeClr>
                    </a:solidFill>
                  </a:tcP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3" name="Rectangle 2"/>
          <p:cNvSpPr/>
          <p:nvPr/>
        </p:nvSpPr>
        <p:spPr>
          <a:xfrm>
            <a:off x="4194474" y="2858984"/>
            <a:ext cx="2308032" cy="584775"/>
          </a:xfrm>
          <a:prstGeom prst="rect">
            <a:avLst/>
          </a:prstGeom>
        </p:spPr>
        <p:txBody>
          <a:bodyPr wrap="square">
            <a:spAutoFit/>
          </a:bodyPr>
          <a:lstStyle/>
          <a:p>
            <a:pPr lvl="0" algn="ctr" fontAlgn="ctr"/>
            <a:r>
              <a:rPr lang="en-US" sz="3200" b="1" dirty="0">
                <a:solidFill>
                  <a:srgbClr val="FFFFFF"/>
                </a:solidFill>
              </a:rPr>
              <a:t>Media Ports</a:t>
            </a:r>
          </a:p>
        </p:txBody>
      </p:sp>
    </p:spTree>
    <p:custDataLst>
      <p:tags r:id="rId1"/>
    </p:custDataLst>
    <p:extLst>
      <p:ext uri="{BB962C8B-B14F-4D97-AF65-F5344CB8AC3E}">
        <p14:creationId xmlns:p14="http://schemas.microsoft.com/office/powerpoint/2010/main" val="880242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64797"/>
          </a:xfrm>
        </p:spPr>
        <p:txBody>
          <a:bodyPr/>
          <a:lstStyle/>
          <a:p>
            <a:r>
              <a:rPr lang="en-US" dirty="0" smtClean="0"/>
              <a:t>Media Port Separation</a:t>
            </a:r>
            <a:endParaRPr lang="en-US" dirty="0"/>
          </a:p>
        </p:txBody>
      </p:sp>
      <p:sp>
        <p:nvSpPr>
          <p:cNvPr id="3" name="Text Placeholder 2"/>
          <p:cNvSpPr>
            <a:spLocks noGrp="1"/>
          </p:cNvSpPr>
          <p:nvPr>
            <p:ph type="body" sz="quarter" idx="10"/>
          </p:nvPr>
        </p:nvSpPr>
        <p:spPr>
          <a:xfrm>
            <a:off x="245723" y="1628800"/>
            <a:ext cx="8671999" cy="5040560"/>
          </a:xfrm>
        </p:spPr>
        <p:txBody>
          <a:bodyPr/>
          <a:lstStyle/>
          <a:p>
            <a:r>
              <a:rPr lang="en-US" sz="2400" dirty="0">
                <a:solidFill>
                  <a:srgbClr val="002060"/>
                </a:solidFill>
              </a:rPr>
              <a:t>If the client isn’t </a:t>
            </a:r>
            <a:r>
              <a:rPr lang="en-US" sz="2400" dirty="0" smtClean="0">
                <a:solidFill>
                  <a:srgbClr val="002060"/>
                </a:solidFill>
              </a:rPr>
              <a:t>trusted, unique DSCP marking is achievable with non-overlapping port ranges for each modality and marking packets at router.</a:t>
            </a:r>
          </a:p>
          <a:p>
            <a:r>
              <a:rPr lang="en-US" sz="2400" dirty="0" smtClean="0">
                <a:solidFill>
                  <a:srgbClr val="002060"/>
                </a:solidFill>
              </a:rPr>
              <a:t>Monitor network traffic for each modality supported by Lync.</a:t>
            </a:r>
            <a:endParaRPr lang="en-US" sz="2000" dirty="0" smtClean="0">
              <a:solidFill>
                <a:srgbClr val="002060"/>
              </a:solidFill>
            </a:endParaRPr>
          </a:p>
          <a:p>
            <a:endParaRPr lang="en-US" sz="1800" dirty="0" smtClean="0"/>
          </a:p>
          <a:p>
            <a:r>
              <a:rPr lang="en-US" sz="2400" dirty="0" smtClean="0">
                <a:solidFill>
                  <a:srgbClr val="002060"/>
                </a:solidFill>
              </a:rPr>
              <a:t>Lync Servers require separate </a:t>
            </a:r>
            <a:r>
              <a:rPr lang="en-US" sz="2400" dirty="0">
                <a:solidFill>
                  <a:srgbClr val="002060"/>
                </a:solidFill>
              </a:rPr>
              <a:t>port ranges for </a:t>
            </a:r>
            <a:r>
              <a:rPr lang="en-US" sz="2400" dirty="0" smtClean="0">
                <a:solidFill>
                  <a:srgbClr val="002060"/>
                </a:solidFill>
              </a:rPr>
              <a:t>all modalities</a:t>
            </a:r>
            <a:endParaRPr lang="en-US" sz="2400" dirty="0">
              <a:solidFill>
                <a:srgbClr val="002060"/>
              </a:solidFill>
            </a:endParaRPr>
          </a:p>
          <a:p>
            <a:pPr lvl="1"/>
            <a:r>
              <a:rPr lang="en-US" sz="2000" dirty="0" smtClean="0"/>
              <a:t>Audio port </a:t>
            </a:r>
            <a:r>
              <a:rPr lang="en-US" sz="2000" dirty="0"/>
              <a:t>range </a:t>
            </a:r>
            <a:r>
              <a:rPr lang="en-US" sz="2000" dirty="0" smtClean="0"/>
              <a:t>applies to all audio servers; </a:t>
            </a:r>
            <a:r>
              <a:rPr lang="en-US" dirty="0" smtClean="0"/>
              <a:t>AV MCU, Mediation Server, Conferencing Services (CAA/PVA), Response </a:t>
            </a:r>
            <a:r>
              <a:rPr lang="en-US" dirty="0"/>
              <a:t>Group Service (RGS), Call </a:t>
            </a:r>
            <a:r>
              <a:rPr lang="en-US" dirty="0" smtClean="0"/>
              <a:t>Park Server (CPS)</a:t>
            </a:r>
            <a:endParaRPr lang="en-US" dirty="0"/>
          </a:p>
          <a:p>
            <a:pPr lvl="1"/>
            <a:r>
              <a:rPr lang="en-US" dirty="0" smtClean="0"/>
              <a:t>Video Port range applies to AV MCU</a:t>
            </a:r>
            <a:endParaRPr lang="en-US" dirty="0"/>
          </a:p>
          <a:p>
            <a:pPr lvl="1"/>
            <a:r>
              <a:rPr lang="en-US" dirty="0" smtClean="0"/>
              <a:t>Application </a:t>
            </a:r>
            <a:r>
              <a:rPr lang="en-US" dirty="0"/>
              <a:t>sharing </a:t>
            </a:r>
            <a:r>
              <a:rPr lang="en-US" dirty="0" smtClean="0"/>
              <a:t>port range applies to </a:t>
            </a:r>
            <a:r>
              <a:rPr lang="en-US" dirty="0"/>
              <a:t>AS </a:t>
            </a:r>
            <a:r>
              <a:rPr lang="en-US" dirty="0" smtClean="0"/>
              <a:t>MCU</a:t>
            </a:r>
            <a:endParaRPr lang="en-US" sz="2000" dirty="0" smtClean="0"/>
          </a:p>
          <a:p>
            <a:endParaRPr lang="en-US" sz="2000" dirty="0" smtClean="0"/>
          </a:p>
          <a:p>
            <a:r>
              <a:rPr lang="en-US" sz="2000" dirty="0" smtClean="0">
                <a:solidFill>
                  <a:srgbClr val="002060"/>
                </a:solidFill>
              </a:rPr>
              <a:t>Suggest making </a:t>
            </a:r>
            <a:r>
              <a:rPr lang="en-US" sz="2000" dirty="0">
                <a:solidFill>
                  <a:srgbClr val="002060"/>
                </a:solidFill>
              </a:rPr>
              <a:t>Client audio/video port ranges subset of </a:t>
            </a:r>
            <a:r>
              <a:rPr lang="en-US" sz="2000" dirty="0" smtClean="0">
                <a:solidFill>
                  <a:srgbClr val="002060"/>
                </a:solidFill>
              </a:rPr>
              <a:t>Server port range (simplify router configuration)</a:t>
            </a:r>
            <a:endParaRPr lang="en-US" sz="2000" dirty="0">
              <a:solidFill>
                <a:srgbClr val="002060"/>
              </a:solidFill>
            </a:endParaRPr>
          </a:p>
          <a:p>
            <a:pPr lvl="1"/>
            <a:r>
              <a:rPr lang="en-US" dirty="0" smtClean="0"/>
              <a:t>Example: </a:t>
            </a:r>
            <a:r>
              <a:rPr lang="en-US" dirty="0"/>
              <a:t>Server audio port range = 49,152 – </a:t>
            </a:r>
            <a:r>
              <a:rPr lang="en-US" dirty="0" smtClean="0"/>
              <a:t>57,500, Client </a:t>
            </a:r>
            <a:r>
              <a:rPr lang="en-US" dirty="0"/>
              <a:t>audio port range = 57,480 – </a:t>
            </a:r>
            <a:r>
              <a:rPr lang="en-US" dirty="0" smtClean="0"/>
              <a:t>57,500</a:t>
            </a:r>
            <a:endParaRPr lang="en-US" dirty="0"/>
          </a:p>
        </p:txBody>
      </p:sp>
    </p:spTree>
    <p:extLst>
      <p:ext uri="{BB962C8B-B14F-4D97-AF65-F5344CB8AC3E}">
        <p14:creationId xmlns:p14="http://schemas.microsoft.com/office/powerpoint/2010/main" val="1019876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Text Placeholder 2"/>
          <p:cNvSpPr>
            <a:spLocks noGrp="1"/>
          </p:cNvSpPr>
          <p:nvPr>
            <p:ph type="body" sz="quarter" idx="10"/>
          </p:nvPr>
        </p:nvSpPr>
        <p:spPr>
          <a:xfrm>
            <a:off x="389436" y="1447800"/>
            <a:ext cx="8363938" cy="4481227"/>
          </a:xfrm>
        </p:spPr>
        <p:txBody>
          <a:bodyPr/>
          <a:lstStyle/>
          <a:p>
            <a:pPr marL="0" indent="0">
              <a:buNone/>
            </a:pPr>
            <a:r>
              <a:rPr lang="en-US" sz="2400" dirty="0" smtClean="0"/>
              <a:t>Better understand Lync™ 2010 and the Enterprise Network</a:t>
            </a:r>
          </a:p>
          <a:p>
            <a:pPr marL="0" indent="0">
              <a:buNone/>
            </a:pPr>
            <a:endParaRPr lang="en-US" sz="2400" dirty="0" smtClean="0"/>
          </a:p>
          <a:p>
            <a:pPr marL="0" indent="0">
              <a:buNone/>
            </a:pPr>
            <a:r>
              <a:rPr lang="en-US" sz="2400" b="1" dirty="0" smtClean="0"/>
              <a:t>In scope: </a:t>
            </a:r>
            <a:r>
              <a:rPr lang="en-US" sz="2400" dirty="0" err="1" smtClean="0"/>
              <a:t>QoE</a:t>
            </a:r>
            <a:r>
              <a:rPr lang="en-US" sz="2400" dirty="0" smtClean="0"/>
              <a:t>, Bandwidth</a:t>
            </a:r>
            <a:r>
              <a:rPr lang="en-US" sz="2400" dirty="0"/>
              <a:t>, </a:t>
            </a:r>
            <a:r>
              <a:rPr lang="en-US" sz="2400" dirty="0" smtClean="0"/>
              <a:t>Codecs, </a:t>
            </a:r>
            <a:r>
              <a:rPr lang="en-US" sz="2400" dirty="0"/>
              <a:t>Forward Error Correction(FEC), </a:t>
            </a:r>
            <a:r>
              <a:rPr lang="en-US" sz="2400" dirty="0" smtClean="0"/>
              <a:t>Bandwidth Estimation, Call Admission Control (CAC), Differentiated Services Code Point (DSCP), Link Layer Discovery Protocol (LLDP), </a:t>
            </a:r>
            <a:r>
              <a:rPr lang="en-US" sz="2400" dirty="0"/>
              <a:t>Virtual LANs (VLANs) </a:t>
            </a:r>
          </a:p>
          <a:p>
            <a:pPr marL="0" indent="0">
              <a:buNone/>
            </a:pPr>
            <a:r>
              <a:rPr lang="en-US" sz="2400" dirty="0" smtClean="0"/>
              <a:t>Monitoring, Partners, OSI, Resiliency.</a:t>
            </a:r>
          </a:p>
          <a:p>
            <a:pPr marL="0" indent="0">
              <a:buNone/>
            </a:pPr>
            <a:r>
              <a:rPr lang="en-US" sz="2400" dirty="0" smtClean="0"/>
              <a:t> </a:t>
            </a:r>
            <a:endParaRPr lang="en-US" sz="2400" dirty="0"/>
          </a:p>
          <a:p>
            <a:pPr marL="0" indent="0">
              <a:buNone/>
            </a:pPr>
            <a:r>
              <a:rPr lang="en-US" sz="2400" b="1" dirty="0" smtClean="0"/>
              <a:t>Out of Scope: </a:t>
            </a:r>
            <a:r>
              <a:rPr lang="en-US" sz="2400" dirty="0" smtClean="0"/>
              <a:t>Everything Else</a:t>
            </a:r>
          </a:p>
        </p:txBody>
      </p:sp>
    </p:spTree>
    <p:extLst>
      <p:ext uri="{BB962C8B-B14F-4D97-AF65-F5344CB8AC3E}">
        <p14:creationId xmlns:p14="http://schemas.microsoft.com/office/powerpoint/2010/main" val="2211403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15891902"/>
              </p:ext>
            </p:extLst>
          </p:nvPr>
        </p:nvGraphicFramePr>
        <p:xfrm>
          <a:off x="2483768" y="840421"/>
          <a:ext cx="4104456" cy="4604803"/>
        </p:xfrm>
        <a:graphic>
          <a:graphicData uri="http://schemas.openxmlformats.org/drawingml/2006/table">
            <a:tbl>
              <a:tblPr bandRow="1">
                <a:tableStyleId>{93296810-A885-4BE3-A3E7-6D5BEEA58F35}</a:tableStyleId>
              </a:tblPr>
              <a:tblGrid>
                <a:gridCol w="1686797"/>
                <a:gridCol w="2417659"/>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a:p>
                  </a:txBody>
                  <a:tcPr marL="7146" marR="7146" marT="9525" marB="0" anchor="ct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fr-FR" sz="3200" b="1" i="0" u="none" strike="noStrike" kern="1200" dirty="0">
                        <a:solidFill>
                          <a:schemeClr val="tx1"/>
                        </a:solidFill>
                        <a:effectLst/>
                        <a:latin typeface="+mn-lt"/>
                        <a:ea typeface="+mn-ea"/>
                        <a:cs typeface="+mn-cs"/>
                      </a:endParaRPr>
                    </a:p>
                  </a:txBody>
                  <a:tcPr marL="7146" marR="7146" marT="9525" marB="0" anchor="ctr">
                    <a:solidFill>
                      <a:schemeClr val="accent6">
                        <a:lumMod val="75000"/>
                      </a:schemeClr>
                    </a:solidFill>
                  </a:tcP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Media Ports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3" name="Rectangle 2"/>
          <p:cNvSpPr/>
          <p:nvPr/>
        </p:nvSpPr>
        <p:spPr>
          <a:xfrm>
            <a:off x="4236766" y="2196153"/>
            <a:ext cx="2279450" cy="584775"/>
          </a:xfrm>
          <a:prstGeom prst="rect">
            <a:avLst/>
          </a:prstGeom>
        </p:spPr>
        <p:txBody>
          <a:bodyPr wrap="square">
            <a:spAutoFit/>
          </a:bodyPr>
          <a:lstStyle/>
          <a:p>
            <a:pPr algn="ctr"/>
            <a:r>
              <a:rPr lang="fr-FR" sz="3200" b="1" dirty="0">
                <a:solidFill>
                  <a:srgbClr val="FFFFFF"/>
                </a:solidFill>
              </a:rPr>
              <a:t>CAC</a:t>
            </a:r>
            <a:endParaRPr lang="en-US" dirty="0"/>
          </a:p>
        </p:txBody>
      </p:sp>
    </p:spTree>
    <p:custDataLst>
      <p:tags r:id="rId1"/>
    </p:custDataLst>
    <p:extLst>
      <p:ext uri="{BB962C8B-B14F-4D97-AF65-F5344CB8AC3E}">
        <p14:creationId xmlns:p14="http://schemas.microsoft.com/office/powerpoint/2010/main" val="281446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6802438" algn="l"/>
              </a:tabLst>
            </a:pPr>
            <a:r>
              <a:rPr lang="en-US" dirty="0" smtClean="0"/>
              <a:t>Call Admission Control</a:t>
            </a:r>
            <a:endParaRPr lang="en-US" dirty="0"/>
          </a:p>
        </p:txBody>
      </p:sp>
      <p:sp>
        <p:nvSpPr>
          <p:cNvPr id="3" name="Text Placeholder 2"/>
          <p:cNvSpPr>
            <a:spLocks noGrp="1"/>
          </p:cNvSpPr>
          <p:nvPr>
            <p:ph idx="1"/>
          </p:nvPr>
        </p:nvSpPr>
        <p:spPr>
          <a:xfrm>
            <a:off x="251520" y="1628800"/>
            <a:ext cx="8640960" cy="5040560"/>
          </a:xfrm>
        </p:spPr>
        <p:txBody>
          <a:bodyPr>
            <a:normAutofit lnSpcReduction="10000"/>
          </a:bodyPr>
          <a:lstStyle/>
          <a:p>
            <a:pPr marL="0" indent="0">
              <a:buNone/>
            </a:pPr>
            <a:r>
              <a:rPr lang="en-US" sz="2400" dirty="0">
                <a:solidFill>
                  <a:srgbClr val="002060"/>
                </a:solidFill>
              </a:rPr>
              <a:t>Policy Server role in Lync Server implements CAC</a:t>
            </a:r>
          </a:p>
          <a:p>
            <a:pPr marL="457200" lvl="1" indent="0">
              <a:buNone/>
            </a:pPr>
            <a:r>
              <a:rPr lang="en-US" sz="2000" dirty="0">
                <a:solidFill>
                  <a:schemeClr val="tx1"/>
                </a:solidFill>
              </a:rPr>
              <a:t>Admins configure logical sites based on groupings of subnets</a:t>
            </a:r>
          </a:p>
          <a:p>
            <a:pPr marL="457200" lvl="1" indent="0">
              <a:buNone/>
            </a:pPr>
            <a:r>
              <a:rPr lang="en-US" sz="2000" dirty="0">
                <a:solidFill>
                  <a:schemeClr val="tx1"/>
                </a:solidFill>
              </a:rPr>
              <a:t>Enforce policies on links between sites</a:t>
            </a:r>
          </a:p>
          <a:p>
            <a:pPr marL="457200" lvl="1" indent="0">
              <a:buNone/>
            </a:pPr>
            <a:r>
              <a:rPr lang="en-US" sz="2000" dirty="0">
                <a:solidFill>
                  <a:schemeClr val="tx1"/>
                </a:solidFill>
              </a:rPr>
              <a:t>Bandwidth available for audio, video</a:t>
            </a:r>
          </a:p>
          <a:p>
            <a:pPr marL="0" indent="0">
              <a:buNone/>
            </a:pPr>
            <a:r>
              <a:rPr lang="en-US" sz="2400" dirty="0" smtClean="0">
                <a:solidFill>
                  <a:srgbClr val="002060"/>
                </a:solidFill>
              </a:rPr>
              <a:t>WAN </a:t>
            </a:r>
            <a:r>
              <a:rPr lang="en-US" sz="2400" dirty="0">
                <a:solidFill>
                  <a:srgbClr val="002060"/>
                </a:solidFill>
              </a:rPr>
              <a:t>link bandwidth policies</a:t>
            </a:r>
          </a:p>
          <a:p>
            <a:pPr marL="457200" lvl="1" indent="0">
              <a:buNone/>
            </a:pPr>
            <a:r>
              <a:rPr lang="en-US" sz="2000" dirty="0">
                <a:solidFill>
                  <a:schemeClr val="tx1"/>
                </a:solidFill>
              </a:rPr>
              <a:t>Applied dynamically when session crosses network link with policy set</a:t>
            </a:r>
          </a:p>
          <a:p>
            <a:pPr marL="457200" lvl="1" indent="0">
              <a:buNone/>
            </a:pPr>
            <a:r>
              <a:rPr lang="en-US" sz="2000" dirty="0">
                <a:solidFill>
                  <a:schemeClr val="tx1"/>
                </a:solidFill>
              </a:rPr>
              <a:t>Limits </a:t>
            </a:r>
            <a:r>
              <a:rPr lang="en-US" sz="2000" dirty="0" smtClean="0">
                <a:solidFill>
                  <a:schemeClr val="tx1"/>
                </a:solidFill>
              </a:rPr>
              <a:t>the session to a maximum </a:t>
            </a:r>
            <a:r>
              <a:rPr lang="en-US" sz="2000" dirty="0">
                <a:solidFill>
                  <a:schemeClr val="tx1"/>
                </a:solidFill>
              </a:rPr>
              <a:t>allowed </a:t>
            </a:r>
            <a:r>
              <a:rPr lang="en-US" sz="2000" dirty="0" smtClean="0">
                <a:solidFill>
                  <a:schemeClr val="tx1"/>
                </a:solidFill>
              </a:rPr>
              <a:t>bandwidth level</a:t>
            </a:r>
            <a:endParaRPr lang="en-US" sz="2000" dirty="0">
              <a:solidFill>
                <a:schemeClr val="tx1"/>
              </a:solidFill>
            </a:endParaRPr>
          </a:p>
          <a:p>
            <a:pPr marL="457200" lvl="1" indent="0">
              <a:buNone/>
            </a:pPr>
            <a:r>
              <a:rPr lang="en-US" sz="2000" dirty="0" smtClean="0">
                <a:solidFill>
                  <a:schemeClr val="tx1"/>
                </a:solidFill>
              </a:rPr>
              <a:t>Re-route or fail </a:t>
            </a:r>
            <a:r>
              <a:rPr lang="en-US" sz="2000" dirty="0">
                <a:solidFill>
                  <a:schemeClr val="tx1"/>
                </a:solidFill>
              </a:rPr>
              <a:t>session when bandwidth not available</a:t>
            </a:r>
          </a:p>
          <a:p>
            <a:pPr marL="0" indent="0">
              <a:buNone/>
            </a:pPr>
            <a:r>
              <a:rPr lang="en-US" sz="2400" dirty="0" smtClean="0">
                <a:solidFill>
                  <a:srgbClr val="002060"/>
                </a:solidFill>
              </a:rPr>
              <a:t>Seamless support for roaming users on moving between different sites</a:t>
            </a:r>
          </a:p>
          <a:p>
            <a:pPr marL="0" indent="0">
              <a:buNone/>
            </a:pPr>
            <a:r>
              <a:rPr lang="en-US" sz="2400" dirty="0" smtClean="0">
                <a:solidFill>
                  <a:srgbClr val="002060"/>
                </a:solidFill>
              </a:rPr>
              <a:t>Allows Internet to be used for overflow of traffic</a:t>
            </a:r>
          </a:p>
          <a:p>
            <a:pPr marL="457200" lvl="1" indent="0">
              <a:buNone/>
            </a:pPr>
            <a:r>
              <a:rPr lang="en-US" sz="2000" dirty="0" smtClean="0">
                <a:solidFill>
                  <a:schemeClr val="tx1"/>
                </a:solidFill>
              </a:rPr>
              <a:t>Avoid PSTN call charges</a:t>
            </a:r>
          </a:p>
          <a:p>
            <a:pPr marL="457200" lvl="1" indent="0">
              <a:buNone/>
            </a:pPr>
            <a:r>
              <a:rPr lang="en-US" sz="2000" dirty="0" smtClean="0">
                <a:solidFill>
                  <a:schemeClr val="tx1"/>
                </a:solidFill>
              </a:rPr>
              <a:t>Support alternate path &amp; failover of video sessions</a:t>
            </a:r>
          </a:p>
          <a:p>
            <a:endParaRPr lang="en-US" sz="2400" dirty="0"/>
          </a:p>
        </p:txBody>
      </p:sp>
    </p:spTree>
    <p:extLst>
      <p:ext uri="{BB962C8B-B14F-4D97-AF65-F5344CB8AC3E}">
        <p14:creationId xmlns:p14="http://schemas.microsoft.com/office/powerpoint/2010/main" val="1132788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extLst>
              <p:ext uri="{D42A27DB-BD31-4B8C-83A1-F6EECF244321}">
                <p14:modId xmlns:p14="http://schemas.microsoft.com/office/powerpoint/2010/main" val="3051493598"/>
              </p:ext>
            </p:extLst>
          </p:nvPr>
        </p:nvGraphicFramePr>
        <p:xfrm>
          <a:off x="107501" y="980728"/>
          <a:ext cx="8928994" cy="3779520"/>
        </p:xfrm>
        <a:graphic>
          <a:graphicData uri="http://schemas.openxmlformats.org/drawingml/2006/table">
            <a:tbl>
              <a:tblPr firstRow="1" bandRow="1">
                <a:tableStyleId>{93296810-A885-4BE3-A3E7-6D5BEEA58F35}</a:tableStyleId>
              </a:tblPr>
              <a:tblGrid>
                <a:gridCol w="1674186"/>
                <a:gridCol w="1782201"/>
                <a:gridCol w="2016224"/>
                <a:gridCol w="1596176"/>
                <a:gridCol w="1860207"/>
              </a:tblGrid>
              <a:tr h="745835">
                <a:tc>
                  <a:txBody>
                    <a:bodyPr/>
                    <a:lstStyle/>
                    <a:p>
                      <a:pPr algn="ctr"/>
                      <a:r>
                        <a:rPr lang="en-US" sz="1600" dirty="0" smtClean="0"/>
                        <a:t>CAC Profile Type</a:t>
                      </a:r>
                      <a:endParaRPr lang="en-US" sz="1600" dirty="0"/>
                    </a:p>
                  </a:txBody>
                  <a:tcPr/>
                </a:tc>
                <a:tc>
                  <a:txBody>
                    <a:bodyPr/>
                    <a:lstStyle/>
                    <a:p>
                      <a:pPr algn="ctr"/>
                      <a:r>
                        <a:rPr lang="en-US" sz="1600" dirty="0" smtClean="0"/>
                        <a:t>WAN</a:t>
                      </a:r>
                      <a:r>
                        <a:rPr lang="en-US" sz="1600" baseline="0" dirty="0" smtClean="0"/>
                        <a:t> Link  </a:t>
                      </a:r>
                      <a:r>
                        <a:rPr lang="en-US" sz="1600" dirty="0" smtClean="0"/>
                        <a:t>Per Session</a:t>
                      </a:r>
                      <a:r>
                        <a:rPr lang="en-US" sz="1600" baseline="0" dirty="0" smtClean="0"/>
                        <a:t> </a:t>
                      </a:r>
                      <a:r>
                        <a:rPr lang="en-US" sz="1600" dirty="0" smtClean="0"/>
                        <a:t>Audio Limit</a:t>
                      </a:r>
                      <a:endParaRPr lang="en-US" sz="1600" dirty="0"/>
                    </a:p>
                  </a:txBody>
                  <a:tcPr/>
                </a:tc>
                <a:tc>
                  <a:txBody>
                    <a:bodyPr/>
                    <a:lstStyle/>
                    <a:p>
                      <a:pPr algn="ctr"/>
                      <a:r>
                        <a:rPr lang="en-US" sz="1600" dirty="0" smtClean="0"/>
                        <a:t>Available</a:t>
                      </a:r>
                      <a:r>
                        <a:rPr lang="en-US" sz="1600" baseline="0" dirty="0" smtClean="0"/>
                        <a:t> Audio</a:t>
                      </a:r>
                      <a:endParaRPr lang="en-US" sz="1600" dirty="0"/>
                    </a:p>
                  </a:txBody>
                  <a:tcPr/>
                </a:tc>
                <a:tc>
                  <a:txBody>
                    <a:bodyPr/>
                    <a:lstStyle/>
                    <a:p>
                      <a:pPr algn="ctr"/>
                      <a:r>
                        <a:rPr lang="en-US" sz="1600" dirty="0" smtClean="0"/>
                        <a:t>WAN</a:t>
                      </a:r>
                      <a:r>
                        <a:rPr lang="en-US" sz="1600" baseline="0" dirty="0" smtClean="0"/>
                        <a:t> Link p</a:t>
                      </a:r>
                      <a:r>
                        <a:rPr lang="en-US" sz="1600" dirty="0" smtClean="0"/>
                        <a:t>er Session</a:t>
                      </a:r>
                      <a:r>
                        <a:rPr lang="en-US" sz="1600" baseline="0" dirty="0" smtClean="0"/>
                        <a:t> </a:t>
                      </a:r>
                      <a:r>
                        <a:rPr lang="en-US" sz="1600" dirty="0" smtClean="0"/>
                        <a:t>Video Limit</a:t>
                      </a:r>
                      <a:endParaRPr lang="en-US" sz="1600" dirty="0"/>
                    </a:p>
                  </a:txBody>
                  <a:tcPr/>
                </a:tc>
                <a:tc>
                  <a:txBody>
                    <a:bodyPr/>
                    <a:lstStyle/>
                    <a:p>
                      <a:pPr algn="ctr"/>
                      <a:r>
                        <a:rPr lang="en-US" sz="1600" dirty="0" smtClean="0"/>
                        <a:t>Available Video</a:t>
                      </a:r>
                      <a:endParaRPr lang="en-US" sz="1600" dirty="0"/>
                    </a:p>
                  </a:txBody>
                  <a:tcPr/>
                </a:tc>
              </a:tr>
              <a:tr h="966823">
                <a:tc>
                  <a:txBody>
                    <a:bodyPr/>
                    <a:lstStyle/>
                    <a:p>
                      <a:pPr algn="ctr"/>
                      <a:r>
                        <a:rPr lang="en-US" sz="1600" dirty="0" smtClean="0"/>
                        <a:t>Optimized</a:t>
                      </a:r>
                      <a:r>
                        <a:rPr lang="en-US" sz="1600" baseline="0" dirty="0" smtClean="0"/>
                        <a:t> for Session Count</a:t>
                      </a:r>
                      <a:endParaRPr lang="en-US" sz="1600" dirty="0" smtClean="0"/>
                    </a:p>
                    <a:p>
                      <a:pPr algn="ctr"/>
                      <a:r>
                        <a:rPr lang="en-US" sz="1600" dirty="0" smtClean="0"/>
                        <a:t>(w/ Wide Band P2P)</a:t>
                      </a:r>
                    </a:p>
                  </a:txBody>
                  <a:tcPr/>
                </a:tc>
                <a:tc>
                  <a:txBody>
                    <a:bodyPr/>
                    <a:lstStyle/>
                    <a:p>
                      <a:pPr algn="ctr"/>
                      <a:r>
                        <a:rPr lang="en-US" sz="1600" dirty="0" smtClean="0"/>
                        <a:t>60 Kbps</a:t>
                      </a:r>
                      <a:endParaRPr lang="en-US" sz="1600" dirty="0"/>
                    </a:p>
                  </a:txBody>
                  <a:tcPr/>
                </a:tc>
                <a:tc>
                  <a:txBody>
                    <a:bodyPr/>
                    <a:lstStyle/>
                    <a:p>
                      <a:pPr algn="ctr"/>
                      <a:r>
                        <a:rPr lang="en-US" sz="1600" dirty="0" err="1" smtClean="0"/>
                        <a:t>RTAudio</a:t>
                      </a:r>
                      <a:r>
                        <a:rPr lang="en-US" sz="1600" baseline="0" dirty="0" smtClean="0"/>
                        <a:t> NB + FEC</a:t>
                      </a:r>
                    </a:p>
                    <a:p>
                      <a:pPr algn="ctr"/>
                      <a:r>
                        <a:rPr lang="en-US" sz="1600" baseline="0" dirty="0" smtClean="0"/>
                        <a:t>Siren + FEC</a:t>
                      </a:r>
                    </a:p>
                    <a:p>
                      <a:pPr algn="ctr"/>
                      <a:r>
                        <a:rPr lang="en-US" sz="1600" dirty="0" err="1" smtClean="0"/>
                        <a:t>RTAudio</a:t>
                      </a:r>
                      <a:r>
                        <a:rPr lang="en-US" sz="1600" baseline="0" dirty="0" smtClean="0"/>
                        <a:t> WB (no FEC)</a:t>
                      </a:r>
                    </a:p>
                  </a:txBody>
                  <a:tcPr/>
                </a:tc>
                <a:tc>
                  <a:txBody>
                    <a:bodyPr/>
                    <a:lstStyle/>
                    <a:p>
                      <a:pPr algn="ctr"/>
                      <a:r>
                        <a:rPr lang="en-US" sz="1600" dirty="0" smtClean="0"/>
                        <a:t>350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dirty="0" smtClean="0"/>
                        <a:t> –</a:t>
                      </a:r>
                      <a:r>
                        <a:rPr lang="en-US" sz="1600" baseline="0" dirty="0" smtClean="0"/>
                        <a:t> </a:t>
                      </a:r>
                      <a:r>
                        <a:rPr lang="en-US" sz="1600" dirty="0" smtClean="0"/>
                        <a:t>CIF</a:t>
                      </a:r>
                      <a:r>
                        <a:rPr lang="en-US" sz="1600" baseline="0" dirty="0" smtClean="0"/>
                        <a:t> (15fps)</a:t>
                      </a:r>
                      <a:endParaRPr lang="en-US" sz="1600" dirty="0" smtClean="0"/>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a:t>
                      </a:r>
                      <a:r>
                        <a:rPr lang="en-US" sz="1600" baseline="0" dirty="0" err="1" smtClean="0"/>
                        <a:t>Pano</a:t>
                      </a:r>
                      <a:r>
                        <a:rPr lang="en-US" sz="1600" baseline="0" dirty="0" smtClean="0"/>
                        <a:t> (15fps)</a:t>
                      </a:r>
                      <a:endParaRPr lang="en-US" sz="1600" dirty="0" smtClean="0"/>
                    </a:p>
                  </a:txBody>
                  <a:tcPr/>
                </a:tc>
              </a:tr>
              <a:tr h="966823">
                <a:tc>
                  <a:txBody>
                    <a:bodyPr/>
                    <a:lstStyle/>
                    <a:p>
                      <a:pPr algn="ctr"/>
                      <a:r>
                        <a:rPr lang="en-US" sz="1600" dirty="0" smtClean="0"/>
                        <a:t>Balanced</a:t>
                      </a:r>
                      <a:endParaRPr lang="en-US" sz="1600" dirty="0"/>
                    </a:p>
                  </a:txBody>
                  <a:tcPr/>
                </a:tc>
                <a:tc>
                  <a:txBody>
                    <a:bodyPr/>
                    <a:lstStyle/>
                    <a:p>
                      <a:pPr algn="ctr"/>
                      <a:r>
                        <a:rPr lang="en-US" sz="1600" dirty="0" smtClean="0"/>
                        <a:t>95</a:t>
                      </a:r>
                      <a:r>
                        <a:rPr lang="en-US" sz="1600" baseline="0" dirty="0" smtClean="0"/>
                        <a:t> K</a:t>
                      </a:r>
                      <a:r>
                        <a:rPr lang="en-US" sz="1600" dirty="0" smtClean="0"/>
                        <a:t>bps</a:t>
                      </a:r>
                      <a:endParaRPr lang="en-US" sz="1600" dirty="0"/>
                    </a:p>
                  </a:txBody>
                  <a:tcPr/>
                </a:tc>
                <a:tc>
                  <a:txBody>
                    <a:bodyPr/>
                    <a:lstStyle/>
                    <a:p>
                      <a:pPr algn="ctr"/>
                      <a:r>
                        <a:rPr lang="en-US" sz="1600" dirty="0" smtClean="0"/>
                        <a:t>(Above</a:t>
                      </a:r>
                      <a:r>
                        <a:rPr lang="en-US" sz="1600" baseline="0" dirty="0" smtClean="0"/>
                        <a:t> plus) </a:t>
                      </a:r>
                    </a:p>
                    <a:p>
                      <a:pPr algn="ctr"/>
                      <a:r>
                        <a:rPr lang="en-US" sz="1600" baseline="0" dirty="0" err="1" smtClean="0"/>
                        <a:t>RTAudio</a:t>
                      </a:r>
                      <a:r>
                        <a:rPr lang="en-US" sz="1600" baseline="0" dirty="0" smtClean="0"/>
                        <a:t> WB + FEC</a:t>
                      </a:r>
                    </a:p>
                    <a:p>
                      <a:pPr algn="ctr"/>
                      <a:r>
                        <a:rPr lang="en-US" sz="1600" baseline="0" dirty="0" smtClean="0"/>
                        <a:t>G.711 (no FEC)</a:t>
                      </a:r>
                    </a:p>
                    <a:p>
                      <a:pPr algn="ctr"/>
                      <a:r>
                        <a:rPr lang="en-US" sz="1600" baseline="0" dirty="0" smtClean="0"/>
                        <a:t>G.722 (no FEC)</a:t>
                      </a:r>
                    </a:p>
                  </a:txBody>
                  <a:tcPr/>
                </a:tc>
                <a:tc>
                  <a:txBody>
                    <a:bodyPr/>
                    <a:lstStyle/>
                    <a:p>
                      <a:pPr algn="ctr"/>
                      <a:r>
                        <a:rPr lang="en-US" sz="1600" dirty="0" smtClean="0"/>
                        <a:t>600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t>(Above</a:t>
                      </a:r>
                      <a:r>
                        <a:rPr lang="en-US" sz="1600" baseline="0" dirty="0" smtClean="0"/>
                        <a:t> plus) </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VGA (30fps)</a:t>
                      </a:r>
                      <a:endParaRPr lang="en-US" sz="1600" dirty="0" smtClean="0"/>
                    </a:p>
                  </a:txBody>
                  <a:tcPr/>
                </a:tc>
              </a:tr>
              <a:tr h="745835">
                <a:tc>
                  <a:txBody>
                    <a:bodyPr/>
                    <a:lstStyle/>
                    <a:p>
                      <a:pPr algn="ctr"/>
                      <a:r>
                        <a:rPr lang="en-US" sz="1600" dirty="0" smtClean="0"/>
                        <a:t>Optimized</a:t>
                      </a:r>
                      <a:r>
                        <a:rPr lang="en-US" sz="1600" baseline="0" dirty="0" smtClean="0"/>
                        <a:t>  for </a:t>
                      </a:r>
                      <a:r>
                        <a:rPr lang="en-US" sz="1600" dirty="0" smtClean="0"/>
                        <a:t>Quality</a:t>
                      </a:r>
                      <a:endParaRPr lang="en-US" sz="1600" dirty="0"/>
                    </a:p>
                  </a:txBody>
                  <a:tcPr/>
                </a:tc>
                <a:tc>
                  <a:txBody>
                    <a:bodyPr/>
                    <a:lstStyle/>
                    <a:p>
                      <a:pPr algn="ctr"/>
                      <a:r>
                        <a:rPr lang="en-US" sz="1600" dirty="0" smtClean="0"/>
                        <a:t>165 Kbps</a:t>
                      </a:r>
                      <a:endParaRPr lang="en-US" sz="1600" dirty="0"/>
                    </a:p>
                  </a:txBody>
                  <a:tcPr/>
                </a:tc>
                <a:tc>
                  <a:txBody>
                    <a:bodyPr/>
                    <a:lstStyle/>
                    <a:p>
                      <a:pPr algn="ctr"/>
                      <a:r>
                        <a:rPr lang="en-US" sz="1600" baseline="0" dirty="0" smtClean="0"/>
                        <a:t>(All Above plus)</a:t>
                      </a:r>
                    </a:p>
                    <a:p>
                      <a:pPr algn="ctr"/>
                      <a:r>
                        <a:rPr lang="en-US" sz="1600" baseline="0" dirty="0" smtClean="0"/>
                        <a:t>G.711 + FEC</a:t>
                      </a:r>
                    </a:p>
                    <a:p>
                      <a:pPr algn="ctr"/>
                      <a:r>
                        <a:rPr lang="en-US" sz="1600" baseline="0" dirty="0" smtClean="0"/>
                        <a:t>G.722 + FEC</a:t>
                      </a:r>
                      <a:r>
                        <a:rPr lang="en-US" sz="1600" dirty="0" smtClean="0"/>
                        <a:t> </a:t>
                      </a:r>
                      <a:endParaRPr lang="en-US" sz="1600" dirty="0"/>
                    </a:p>
                  </a:txBody>
                  <a:tcPr/>
                </a:tc>
                <a:tc>
                  <a:txBody>
                    <a:bodyPr/>
                    <a:lstStyle/>
                    <a:p>
                      <a:pPr algn="ctr"/>
                      <a:r>
                        <a:rPr lang="en-US" sz="1600" dirty="0" smtClean="0"/>
                        <a:t>1500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aseline="0" dirty="0" smtClean="0"/>
                        <a:t>(All Above plus)</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HD (30fps)</a:t>
                      </a:r>
                      <a:endParaRPr lang="en-US" sz="1600" dirty="0" smtClean="0"/>
                    </a:p>
                  </a:txBody>
                  <a:tcPr/>
                </a:tc>
              </a:tr>
            </a:tbl>
          </a:graphicData>
        </a:graphic>
      </p:graphicFrame>
      <p:sp>
        <p:nvSpPr>
          <p:cNvPr id="2" name="Title 1"/>
          <p:cNvSpPr>
            <a:spLocks noGrp="1"/>
          </p:cNvSpPr>
          <p:nvPr>
            <p:ph type="title"/>
          </p:nvPr>
        </p:nvSpPr>
        <p:spPr>
          <a:xfrm>
            <a:off x="457200" y="260648"/>
            <a:ext cx="8229600" cy="720080"/>
          </a:xfrm>
        </p:spPr>
        <p:txBody>
          <a:bodyPr/>
          <a:lstStyle/>
          <a:p>
            <a:r>
              <a:rPr lang="en-US" dirty="0"/>
              <a:t>Example Scenario</a:t>
            </a:r>
          </a:p>
        </p:txBody>
      </p:sp>
      <p:sp>
        <p:nvSpPr>
          <p:cNvPr id="5" name="Flowchart: Terminator 4"/>
          <p:cNvSpPr/>
          <p:nvPr/>
        </p:nvSpPr>
        <p:spPr bwMode="auto">
          <a:xfrm>
            <a:off x="4343401" y="5143264"/>
            <a:ext cx="2313858" cy="810363"/>
          </a:xfrm>
          <a:prstGeom prst="flowChartTermina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1900" i="1" dirty="0" smtClean="0">
              <a:solidFill>
                <a:schemeClr val="bg1"/>
              </a:solidFill>
            </a:endParaRPr>
          </a:p>
        </p:txBody>
      </p:sp>
      <p:sp>
        <p:nvSpPr>
          <p:cNvPr id="6" name="Oval 5"/>
          <p:cNvSpPr/>
          <p:nvPr/>
        </p:nvSpPr>
        <p:spPr bwMode="auto">
          <a:xfrm>
            <a:off x="2133600" y="4502572"/>
            <a:ext cx="2514600" cy="1905000"/>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p:txBody>
      </p:sp>
      <p:cxnSp>
        <p:nvCxnSpPr>
          <p:cNvPr id="7" name="Straight Connector 6"/>
          <p:cNvCxnSpPr/>
          <p:nvPr/>
        </p:nvCxnSpPr>
        <p:spPr>
          <a:xfrm flipV="1">
            <a:off x="2318175" y="5039226"/>
            <a:ext cx="1034627" cy="455780"/>
          </a:xfrm>
          <a:prstGeom prst="line">
            <a:avLst/>
          </a:prstGeom>
        </p:spPr>
        <p:style>
          <a:lnRef idx="2">
            <a:schemeClr val="dk1"/>
          </a:lnRef>
          <a:fillRef idx="0">
            <a:schemeClr val="dk1"/>
          </a:fillRef>
          <a:effectRef idx="1">
            <a:schemeClr val="dk1"/>
          </a:effectRef>
          <a:fontRef idx="minor">
            <a:schemeClr val="tx1"/>
          </a:fontRef>
        </p:style>
      </p:cxnSp>
      <p:sp>
        <p:nvSpPr>
          <p:cNvPr id="8" name="Oval 7"/>
          <p:cNvSpPr/>
          <p:nvPr/>
        </p:nvSpPr>
        <p:spPr bwMode="auto">
          <a:xfrm>
            <a:off x="6349062" y="4597400"/>
            <a:ext cx="2514600" cy="1905000"/>
          </a:xfrm>
          <a:prstGeom prst="ellipse">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a:p>
            <a:pPr algn="ctr" defTabSz="1218585"/>
            <a:endParaRPr lang="en-US" sz="3200" dirty="0">
              <a:gradFill>
                <a:gsLst>
                  <a:gs pos="0">
                    <a:srgbClr val="FFFFFF"/>
                  </a:gs>
                  <a:gs pos="100000">
                    <a:srgbClr val="FFFFFF"/>
                  </a:gs>
                </a:gsLst>
                <a:lin ang="5400000" scaled="0"/>
              </a:gradFill>
            </a:endParaRPr>
          </a:p>
          <a:p>
            <a:pPr algn="ctr" defTabSz="1218585"/>
            <a:endParaRPr lang="en-US" sz="3200" dirty="0" smtClean="0">
              <a:gradFill>
                <a:gsLst>
                  <a:gs pos="0">
                    <a:srgbClr val="FFFFFF"/>
                  </a:gs>
                  <a:gs pos="100000">
                    <a:srgbClr val="FFFFFF"/>
                  </a:gs>
                </a:gsLst>
                <a:lin ang="5400000" scaled="0"/>
              </a:gradFill>
            </a:endParaRPr>
          </a:p>
          <a:p>
            <a:pPr algn="ctr" defTabSz="1218585"/>
            <a:r>
              <a:rPr lang="en-AU" sz="2700" dirty="0" smtClean="0">
                <a:solidFill>
                  <a:srgbClr val="002060"/>
                </a:solidFill>
              </a:rPr>
              <a:t>Sydney</a:t>
            </a:r>
            <a:endParaRPr lang="en-US" sz="3200" dirty="0" smtClean="0">
              <a:solidFill>
                <a:srgbClr val="002060"/>
              </a:solidFill>
            </a:endParaRPr>
          </a:p>
        </p:txBody>
      </p:sp>
      <p:sp>
        <p:nvSpPr>
          <p:cNvPr id="9" name="Rectangle 8"/>
          <p:cNvSpPr/>
          <p:nvPr/>
        </p:nvSpPr>
        <p:spPr>
          <a:xfrm>
            <a:off x="2471655" y="5816602"/>
            <a:ext cx="1812313" cy="538587"/>
          </a:xfrm>
          <a:prstGeom prst="rect">
            <a:avLst/>
          </a:prstGeom>
        </p:spPr>
        <p:txBody>
          <a:bodyPr wrap="none" lIns="121899" tIns="60949" rIns="121899" bIns="60949">
            <a:spAutoFit/>
          </a:bodyPr>
          <a:lstStyle/>
          <a:p>
            <a:r>
              <a:rPr lang="en-AU" sz="2700" dirty="0" smtClean="0">
                <a:solidFill>
                  <a:srgbClr val="002060"/>
                </a:solidFill>
              </a:rPr>
              <a:t>Melbourne</a:t>
            </a:r>
            <a:endParaRPr lang="en-US" dirty="0">
              <a:solidFill>
                <a:srgbClr val="002060"/>
              </a:solidFill>
            </a:endParaRPr>
          </a:p>
        </p:txBody>
      </p:sp>
      <p:cxnSp>
        <p:nvCxnSpPr>
          <p:cNvPr id="10" name="Straight Connector 9"/>
          <p:cNvCxnSpPr/>
          <p:nvPr/>
        </p:nvCxnSpPr>
        <p:spPr>
          <a:xfrm>
            <a:off x="3581402" y="5191627"/>
            <a:ext cx="4158827" cy="352593"/>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2133600" y="5594174"/>
            <a:ext cx="5638800" cy="54652"/>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pic>
        <p:nvPicPr>
          <p:cNvPr id="14" name="Picture 4"/>
          <p:cNvPicPr>
            <a:picLocks noChangeAspect="1" noChangeArrowheads="1"/>
          </p:cNvPicPr>
          <p:nvPr/>
        </p:nvPicPr>
        <p:blipFill>
          <a:blip r:embed="rId2" cstate="print"/>
          <a:srcRect/>
          <a:stretch>
            <a:fillRect/>
          </a:stretch>
        </p:blipFill>
        <p:spPr bwMode="auto">
          <a:xfrm>
            <a:off x="3200400" y="4810627"/>
            <a:ext cx="571500" cy="669257"/>
          </a:xfrm>
          <a:prstGeom prst="rect">
            <a:avLst/>
          </a:prstGeom>
          <a:noFill/>
          <a:ln w="9525">
            <a:noFill/>
            <a:miter lim="800000"/>
            <a:headEnd/>
            <a:tailEnd/>
          </a:ln>
        </p:spPr>
      </p:pic>
      <p:pic>
        <p:nvPicPr>
          <p:cNvPr id="15" name="Picture 6" descr="C:\Users\francoid\AppData\Local\Microsoft\Windows\Temporary Internet Files\Content.IE5\UFBECIGL\MC9004289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2" y="5344028"/>
            <a:ext cx="260773" cy="361615"/>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3914291" y="5951423"/>
            <a:ext cx="3172044" cy="707864"/>
          </a:xfrm>
          <a:prstGeom prst="rect">
            <a:avLst/>
          </a:prstGeom>
        </p:spPr>
        <p:txBody>
          <a:bodyPr wrap="none" lIns="121899" tIns="60949" rIns="121899" bIns="60949">
            <a:spAutoFit/>
          </a:bodyPr>
          <a:lstStyle/>
          <a:p>
            <a:pPr algn="ctr"/>
            <a:r>
              <a:rPr lang="en-US" sz="1900" dirty="0" smtClean="0">
                <a:solidFill>
                  <a:schemeClr val="bg1"/>
                </a:solidFill>
              </a:rPr>
              <a:t>WAN Link Policy:</a:t>
            </a:r>
          </a:p>
          <a:p>
            <a:pPr algn="ctr"/>
            <a:r>
              <a:rPr lang="en-US" sz="1900" dirty="0" smtClean="0">
                <a:solidFill>
                  <a:schemeClr val="bg1"/>
                </a:solidFill>
              </a:rPr>
              <a:t>Audio Session Limit = 60 Kbps</a:t>
            </a:r>
            <a:endParaRPr lang="en-US" sz="1600" dirty="0">
              <a:solidFill>
                <a:schemeClr val="bg1"/>
              </a:solidFill>
            </a:endParaRPr>
          </a:p>
        </p:txBody>
      </p:sp>
      <p:sp>
        <p:nvSpPr>
          <p:cNvPr id="23" name="Rectangle 22"/>
          <p:cNvSpPr/>
          <p:nvPr/>
        </p:nvSpPr>
        <p:spPr>
          <a:xfrm>
            <a:off x="3480546" y="5533804"/>
            <a:ext cx="2435433" cy="415476"/>
          </a:xfrm>
          <a:prstGeom prst="rect">
            <a:avLst/>
          </a:prstGeom>
        </p:spPr>
        <p:txBody>
          <a:bodyPr wrap="none" lIns="121899" tIns="60949" rIns="121899" bIns="60949">
            <a:spAutoFit/>
          </a:bodyPr>
          <a:lstStyle/>
          <a:p>
            <a:pPr algn="ctr"/>
            <a:r>
              <a:rPr lang="en-US" sz="1900" dirty="0" smtClean="0">
                <a:solidFill>
                  <a:srgbClr val="002060"/>
                </a:solidFill>
              </a:rPr>
              <a:t>RT Audio WB (No FEC)</a:t>
            </a:r>
            <a:endParaRPr lang="en-US" sz="1600" dirty="0">
              <a:solidFill>
                <a:srgbClr val="002060"/>
              </a:solidFill>
            </a:endParaRPr>
          </a:p>
        </p:txBody>
      </p:sp>
      <p:pic>
        <p:nvPicPr>
          <p:cNvPr id="25" name="Picture 6"/>
          <p:cNvPicPr>
            <a:picLocks noChangeAspect="1" noChangeArrowheads="1"/>
          </p:cNvPicPr>
          <p:nvPr/>
        </p:nvPicPr>
        <p:blipFill>
          <a:blip r:embed="rId4" cstate="print"/>
          <a:srcRect/>
          <a:stretch>
            <a:fillRect/>
          </a:stretch>
        </p:blipFill>
        <p:spPr bwMode="auto">
          <a:xfrm>
            <a:off x="7741881" y="5397501"/>
            <a:ext cx="299314" cy="419101"/>
          </a:xfrm>
          <a:prstGeom prst="rect">
            <a:avLst/>
          </a:prstGeom>
          <a:noFill/>
          <a:ln w="9525">
            <a:noFill/>
            <a:miter lim="800000"/>
            <a:headEnd/>
            <a:tailEnd/>
          </a:ln>
          <a:effectLst/>
        </p:spPr>
      </p:pic>
    </p:spTree>
    <p:extLst>
      <p:ext uri="{BB962C8B-B14F-4D97-AF65-F5344CB8AC3E}">
        <p14:creationId xmlns:p14="http://schemas.microsoft.com/office/powerpoint/2010/main" val="1370232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extLst>
              <p:ext uri="{D42A27DB-BD31-4B8C-83A1-F6EECF244321}">
                <p14:modId xmlns:p14="http://schemas.microsoft.com/office/powerpoint/2010/main" val="2201032870"/>
              </p:ext>
            </p:extLst>
          </p:nvPr>
        </p:nvGraphicFramePr>
        <p:xfrm>
          <a:off x="107501" y="980728"/>
          <a:ext cx="8928994" cy="3779520"/>
        </p:xfrm>
        <a:graphic>
          <a:graphicData uri="http://schemas.openxmlformats.org/drawingml/2006/table">
            <a:tbl>
              <a:tblPr firstRow="1" bandRow="1">
                <a:tableStyleId>{93296810-A885-4BE3-A3E7-6D5BEEA58F35}</a:tableStyleId>
              </a:tblPr>
              <a:tblGrid>
                <a:gridCol w="1674186"/>
                <a:gridCol w="1782201"/>
                <a:gridCol w="2016224"/>
                <a:gridCol w="1596176"/>
                <a:gridCol w="1860207"/>
              </a:tblGrid>
              <a:tr h="745835">
                <a:tc>
                  <a:txBody>
                    <a:bodyPr/>
                    <a:lstStyle/>
                    <a:p>
                      <a:pPr algn="ctr"/>
                      <a:r>
                        <a:rPr lang="en-US" sz="1600" dirty="0" smtClean="0"/>
                        <a:t>CAC Profile Type</a:t>
                      </a:r>
                      <a:endParaRPr lang="en-US" sz="1600" dirty="0"/>
                    </a:p>
                  </a:txBody>
                  <a:tcPr/>
                </a:tc>
                <a:tc>
                  <a:txBody>
                    <a:bodyPr/>
                    <a:lstStyle/>
                    <a:p>
                      <a:pPr algn="ctr"/>
                      <a:r>
                        <a:rPr lang="en-US" sz="1600" dirty="0" smtClean="0"/>
                        <a:t>WAN</a:t>
                      </a:r>
                      <a:r>
                        <a:rPr lang="en-US" sz="1600" baseline="0" dirty="0" smtClean="0"/>
                        <a:t> Link  </a:t>
                      </a:r>
                      <a:r>
                        <a:rPr lang="en-US" sz="1600" dirty="0" smtClean="0"/>
                        <a:t>Per Session</a:t>
                      </a:r>
                      <a:r>
                        <a:rPr lang="en-US" sz="1600" baseline="0" dirty="0" smtClean="0"/>
                        <a:t> </a:t>
                      </a:r>
                      <a:r>
                        <a:rPr lang="en-US" sz="1600" dirty="0" smtClean="0"/>
                        <a:t>Audio Limit</a:t>
                      </a:r>
                      <a:endParaRPr lang="en-US" sz="1600" dirty="0"/>
                    </a:p>
                  </a:txBody>
                  <a:tcPr/>
                </a:tc>
                <a:tc>
                  <a:txBody>
                    <a:bodyPr/>
                    <a:lstStyle/>
                    <a:p>
                      <a:pPr algn="ctr"/>
                      <a:r>
                        <a:rPr lang="en-US" sz="1600" dirty="0" smtClean="0"/>
                        <a:t>Available</a:t>
                      </a:r>
                      <a:r>
                        <a:rPr lang="en-US" sz="1600" baseline="0" dirty="0" smtClean="0"/>
                        <a:t> Audio</a:t>
                      </a:r>
                      <a:endParaRPr lang="en-US" sz="1600" dirty="0"/>
                    </a:p>
                  </a:txBody>
                  <a:tcPr/>
                </a:tc>
                <a:tc>
                  <a:txBody>
                    <a:bodyPr/>
                    <a:lstStyle/>
                    <a:p>
                      <a:pPr algn="ctr"/>
                      <a:r>
                        <a:rPr lang="en-US" sz="1600" dirty="0" smtClean="0"/>
                        <a:t>WAN</a:t>
                      </a:r>
                      <a:r>
                        <a:rPr lang="en-US" sz="1600" baseline="0" dirty="0" smtClean="0"/>
                        <a:t> Link p</a:t>
                      </a:r>
                      <a:r>
                        <a:rPr lang="en-US" sz="1600" dirty="0" smtClean="0"/>
                        <a:t>er Session</a:t>
                      </a:r>
                      <a:r>
                        <a:rPr lang="en-US" sz="1600" baseline="0" dirty="0" smtClean="0"/>
                        <a:t> </a:t>
                      </a:r>
                      <a:r>
                        <a:rPr lang="en-US" sz="1600" dirty="0" smtClean="0"/>
                        <a:t>Video Limit</a:t>
                      </a:r>
                      <a:endParaRPr lang="en-US" sz="1600" dirty="0"/>
                    </a:p>
                  </a:txBody>
                  <a:tcPr/>
                </a:tc>
                <a:tc>
                  <a:txBody>
                    <a:bodyPr/>
                    <a:lstStyle/>
                    <a:p>
                      <a:pPr algn="ctr"/>
                      <a:r>
                        <a:rPr lang="en-US" sz="1600" dirty="0" smtClean="0"/>
                        <a:t>Available Video</a:t>
                      </a:r>
                      <a:endParaRPr lang="en-US" sz="1600" dirty="0"/>
                    </a:p>
                  </a:txBody>
                  <a:tcPr/>
                </a:tc>
              </a:tr>
              <a:tr h="966823">
                <a:tc>
                  <a:txBody>
                    <a:bodyPr/>
                    <a:lstStyle/>
                    <a:p>
                      <a:pPr algn="ctr"/>
                      <a:r>
                        <a:rPr lang="en-US" sz="1600" dirty="0" smtClean="0"/>
                        <a:t>Optimized</a:t>
                      </a:r>
                      <a:r>
                        <a:rPr lang="en-US" sz="1600" baseline="0" dirty="0" smtClean="0"/>
                        <a:t> for Session Count</a:t>
                      </a:r>
                      <a:endParaRPr lang="en-US" sz="1600" dirty="0" smtClean="0"/>
                    </a:p>
                    <a:p>
                      <a:pPr algn="ctr"/>
                      <a:r>
                        <a:rPr lang="en-US" sz="1600" dirty="0" smtClean="0"/>
                        <a:t>(w/ Wide Band P2P)</a:t>
                      </a:r>
                    </a:p>
                  </a:txBody>
                  <a:tcPr/>
                </a:tc>
                <a:tc>
                  <a:txBody>
                    <a:bodyPr/>
                    <a:lstStyle/>
                    <a:p>
                      <a:pPr algn="ctr"/>
                      <a:r>
                        <a:rPr lang="en-US" sz="1600" dirty="0" smtClean="0"/>
                        <a:t>60 Kbps</a:t>
                      </a:r>
                      <a:endParaRPr lang="en-US" sz="1600" dirty="0"/>
                    </a:p>
                  </a:txBody>
                  <a:tcPr/>
                </a:tc>
                <a:tc>
                  <a:txBody>
                    <a:bodyPr/>
                    <a:lstStyle/>
                    <a:p>
                      <a:pPr algn="ctr"/>
                      <a:r>
                        <a:rPr lang="en-US" sz="1600" dirty="0" err="1" smtClean="0"/>
                        <a:t>RTAudio</a:t>
                      </a:r>
                      <a:r>
                        <a:rPr lang="en-US" sz="1600" baseline="0" dirty="0" smtClean="0"/>
                        <a:t> NB + FEC</a:t>
                      </a:r>
                    </a:p>
                    <a:p>
                      <a:pPr algn="ctr"/>
                      <a:r>
                        <a:rPr lang="en-US" sz="1600" baseline="0" dirty="0" smtClean="0"/>
                        <a:t>Siren + FEC</a:t>
                      </a:r>
                    </a:p>
                    <a:p>
                      <a:pPr algn="ctr"/>
                      <a:r>
                        <a:rPr lang="en-US" sz="1600" dirty="0" err="1" smtClean="0"/>
                        <a:t>RTAudio</a:t>
                      </a:r>
                      <a:r>
                        <a:rPr lang="en-US" sz="1600" baseline="0" dirty="0" smtClean="0"/>
                        <a:t> WB (no FEC)</a:t>
                      </a:r>
                    </a:p>
                  </a:txBody>
                  <a:tcPr/>
                </a:tc>
                <a:tc>
                  <a:txBody>
                    <a:bodyPr/>
                    <a:lstStyle/>
                    <a:p>
                      <a:pPr algn="ctr"/>
                      <a:r>
                        <a:rPr lang="en-US" sz="1600" dirty="0" smtClean="0"/>
                        <a:t>350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dirty="0" smtClean="0"/>
                        <a:t> –</a:t>
                      </a:r>
                      <a:r>
                        <a:rPr lang="en-US" sz="1600" baseline="0" dirty="0" smtClean="0"/>
                        <a:t> </a:t>
                      </a:r>
                      <a:r>
                        <a:rPr lang="en-US" sz="1600" dirty="0" smtClean="0"/>
                        <a:t>CIF</a:t>
                      </a:r>
                      <a:r>
                        <a:rPr lang="en-US" sz="1600" baseline="0" dirty="0" smtClean="0"/>
                        <a:t> (15fps)</a:t>
                      </a:r>
                      <a:endParaRPr lang="en-US" sz="1600" dirty="0" smtClean="0"/>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a:t>
                      </a:r>
                      <a:r>
                        <a:rPr lang="en-US" sz="1600" baseline="0" dirty="0" err="1" smtClean="0"/>
                        <a:t>Pano</a:t>
                      </a:r>
                      <a:r>
                        <a:rPr lang="en-US" sz="1600" baseline="0" dirty="0" smtClean="0"/>
                        <a:t> (15fps)</a:t>
                      </a:r>
                      <a:endParaRPr lang="en-US" sz="1600" dirty="0" smtClean="0"/>
                    </a:p>
                  </a:txBody>
                  <a:tcPr/>
                </a:tc>
              </a:tr>
              <a:tr h="966823">
                <a:tc>
                  <a:txBody>
                    <a:bodyPr/>
                    <a:lstStyle/>
                    <a:p>
                      <a:pPr algn="ctr"/>
                      <a:r>
                        <a:rPr lang="en-US" sz="1600" dirty="0" smtClean="0"/>
                        <a:t>Balanced</a:t>
                      </a:r>
                      <a:endParaRPr lang="en-US" sz="1600" dirty="0"/>
                    </a:p>
                  </a:txBody>
                  <a:tcPr/>
                </a:tc>
                <a:tc>
                  <a:txBody>
                    <a:bodyPr/>
                    <a:lstStyle/>
                    <a:p>
                      <a:pPr algn="ctr"/>
                      <a:r>
                        <a:rPr lang="en-US" sz="1600" dirty="0" smtClean="0"/>
                        <a:t>95</a:t>
                      </a:r>
                      <a:r>
                        <a:rPr lang="en-US" sz="1600" baseline="0" dirty="0" smtClean="0"/>
                        <a:t> K</a:t>
                      </a:r>
                      <a:r>
                        <a:rPr lang="en-US" sz="1600" dirty="0" smtClean="0"/>
                        <a:t>bps</a:t>
                      </a:r>
                      <a:endParaRPr lang="en-US" sz="1600" dirty="0"/>
                    </a:p>
                  </a:txBody>
                  <a:tcPr/>
                </a:tc>
                <a:tc>
                  <a:txBody>
                    <a:bodyPr/>
                    <a:lstStyle/>
                    <a:p>
                      <a:pPr algn="ctr"/>
                      <a:r>
                        <a:rPr lang="en-US" sz="1600" dirty="0" smtClean="0"/>
                        <a:t>(Above</a:t>
                      </a:r>
                      <a:r>
                        <a:rPr lang="en-US" sz="1600" baseline="0" dirty="0" smtClean="0"/>
                        <a:t> plus) </a:t>
                      </a:r>
                    </a:p>
                    <a:p>
                      <a:pPr algn="ctr"/>
                      <a:r>
                        <a:rPr lang="en-US" sz="1600" baseline="0" dirty="0" err="1" smtClean="0"/>
                        <a:t>RTAudio</a:t>
                      </a:r>
                      <a:r>
                        <a:rPr lang="en-US" sz="1600" baseline="0" dirty="0" smtClean="0"/>
                        <a:t> WB + FEC</a:t>
                      </a:r>
                    </a:p>
                    <a:p>
                      <a:pPr algn="ctr"/>
                      <a:r>
                        <a:rPr lang="en-US" sz="1600" baseline="0" dirty="0" smtClean="0"/>
                        <a:t>G.711 (no FEC)</a:t>
                      </a:r>
                    </a:p>
                    <a:p>
                      <a:pPr algn="ctr"/>
                      <a:r>
                        <a:rPr lang="en-US" sz="1600" baseline="0" dirty="0" smtClean="0"/>
                        <a:t>G.722 (no FEC)</a:t>
                      </a:r>
                    </a:p>
                  </a:txBody>
                  <a:tcPr/>
                </a:tc>
                <a:tc>
                  <a:txBody>
                    <a:bodyPr/>
                    <a:lstStyle/>
                    <a:p>
                      <a:pPr algn="ctr"/>
                      <a:r>
                        <a:rPr lang="en-US" sz="1600" dirty="0" smtClean="0"/>
                        <a:t>600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t>(Above</a:t>
                      </a:r>
                      <a:r>
                        <a:rPr lang="en-US" sz="1600" baseline="0" dirty="0" smtClean="0"/>
                        <a:t> plus) </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VGA (30fps)</a:t>
                      </a:r>
                      <a:endParaRPr lang="en-US" sz="1600" dirty="0" smtClean="0"/>
                    </a:p>
                  </a:txBody>
                  <a:tcPr/>
                </a:tc>
              </a:tr>
              <a:tr h="745835">
                <a:tc>
                  <a:txBody>
                    <a:bodyPr/>
                    <a:lstStyle/>
                    <a:p>
                      <a:pPr algn="ctr"/>
                      <a:r>
                        <a:rPr lang="en-US" sz="1600" dirty="0" smtClean="0"/>
                        <a:t>Optimized</a:t>
                      </a:r>
                      <a:r>
                        <a:rPr lang="en-US" sz="1600" baseline="0" dirty="0" smtClean="0"/>
                        <a:t>  for </a:t>
                      </a:r>
                      <a:r>
                        <a:rPr lang="en-US" sz="1600" dirty="0" smtClean="0"/>
                        <a:t>Quality</a:t>
                      </a:r>
                      <a:endParaRPr lang="en-US" sz="1600" dirty="0"/>
                    </a:p>
                  </a:txBody>
                  <a:tcPr/>
                </a:tc>
                <a:tc>
                  <a:txBody>
                    <a:bodyPr/>
                    <a:lstStyle/>
                    <a:p>
                      <a:pPr algn="ctr"/>
                      <a:r>
                        <a:rPr lang="en-US" sz="1600" dirty="0" smtClean="0"/>
                        <a:t>165 Kbps</a:t>
                      </a:r>
                      <a:endParaRPr lang="en-US" sz="1600" dirty="0"/>
                    </a:p>
                  </a:txBody>
                  <a:tcPr/>
                </a:tc>
                <a:tc>
                  <a:txBody>
                    <a:bodyPr/>
                    <a:lstStyle/>
                    <a:p>
                      <a:pPr algn="ctr"/>
                      <a:r>
                        <a:rPr lang="en-US" sz="1600" baseline="0" dirty="0" smtClean="0"/>
                        <a:t>(All Above plus)</a:t>
                      </a:r>
                    </a:p>
                    <a:p>
                      <a:pPr algn="ctr"/>
                      <a:r>
                        <a:rPr lang="en-US" sz="1600" baseline="0" dirty="0" smtClean="0"/>
                        <a:t>G.711 + FEC</a:t>
                      </a:r>
                    </a:p>
                    <a:p>
                      <a:pPr algn="ctr"/>
                      <a:r>
                        <a:rPr lang="en-US" sz="1600" baseline="0" dirty="0" smtClean="0"/>
                        <a:t>G.722 + FEC</a:t>
                      </a:r>
                      <a:r>
                        <a:rPr lang="en-US" sz="1600" dirty="0" smtClean="0"/>
                        <a:t> </a:t>
                      </a:r>
                      <a:endParaRPr lang="en-US" sz="1600" dirty="0"/>
                    </a:p>
                  </a:txBody>
                  <a:tcPr/>
                </a:tc>
                <a:tc>
                  <a:txBody>
                    <a:bodyPr/>
                    <a:lstStyle/>
                    <a:p>
                      <a:pPr algn="ctr"/>
                      <a:r>
                        <a:rPr lang="en-US" sz="1600" dirty="0" smtClean="0"/>
                        <a:t>1500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aseline="0" dirty="0" smtClean="0"/>
                        <a:t>(All Above plus)</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HD (30fps)</a:t>
                      </a:r>
                      <a:endParaRPr lang="en-US" sz="1600" dirty="0" smtClean="0"/>
                    </a:p>
                  </a:txBody>
                  <a:tcPr/>
                </a:tc>
              </a:tr>
            </a:tbl>
          </a:graphicData>
        </a:graphic>
      </p:graphicFrame>
      <p:sp>
        <p:nvSpPr>
          <p:cNvPr id="2" name="Title 1"/>
          <p:cNvSpPr>
            <a:spLocks noGrp="1"/>
          </p:cNvSpPr>
          <p:nvPr>
            <p:ph type="title"/>
          </p:nvPr>
        </p:nvSpPr>
        <p:spPr>
          <a:xfrm>
            <a:off x="457200" y="260648"/>
            <a:ext cx="8229600" cy="720080"/>
          </a:xfrm>
        </p:spPr>
        <p:txBody>
          <a:bodyPr/>
          <a:lstStyle/>
          <a:p>
            <a:r>
              <a:rPr lang="en-US" dirty="0"/>
              <a:t>Example Scenario</a:t>
            </a:r>
          </a:p>
        </p:txBody>
      </p:sp>
      <p:sp>
        <p:nvSpPr>
          <p:cNvPr id="4" name="Cloud 3"/>
          <p:cNvSpPr/>
          <p:nvPr/>
        </p:nvSpPr>
        <p:spPr bwMode="auto">
          <a:xfrm>
            <a:off x="304800" y="4734425"/>
            <a:ext cx="1676400" cy="1524000"/>
          </a:xfrm>
          <a:prstGeom prst="cloud">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solidFill>
                <a:schemeClr val="tx1"/>
              </a:solidFill>
            </a:endParaRPr>
          </a:p>
        </p:txBody>
      </p:sp>
      <p:sp>
        <p:nvSpPr>
          <p:cNvPr id="5" name="Flowchart: Terminator 4"/>
          <p:cNvSpPr/>
          <p:nvPr/>
        </p:nvSpPr>
        <p:spPr bwMode="auto">
          <a:xfrm>
            <a:off x="4343401" y="5143264"/>
            <a:ext cx="2313858" cy="810363"/>
          </a:xfrm>
          <a:prstGeom prst="flowChartTermina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1900" i="1" dirty="0" smtClean="0">
              <a:solidFill>
                <a:schemeClr val="bg1"/>
              </a:solidFill>
            </a:endParaRPr>
          </a:p>
        </p:txBody>
      </p:sp>
      <p:sp>
        <p:nvSpPr>
          <p:cNvPr id="6" name="Oval 5"/>
          <p:cNvSpPr/>
          <p:nvPr/>
        </p:nvSpPr>
        <p:spPr bwMode="auto">
          <a:xfrm>
            <a:off x="2133600" y="4502572"/>
            <a:ext cx="2514600" cy="1905000"/>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p:txBody>
      </p:sp>
      <p:cxnSp>
        <p:nvCxnSpPr>
          <p:cNvPr id="7" name="Straight Connector 6"/>
          <p:cNvCxnSpPr/>
          <p:nvPr/>
        </p:nvCxnSpPr>
        <p:spPr>
          <a:xfrm flipV="1">
            <a:off x="2318175" y="5039226"/>
            <a:ext cx="1034627" cy="455780"/>
          </a:xfrm>
          <a:prstGeom prst="line">
            <a:avLst/>
          </a:prstGeom>
        </p:spPr>
        <p:style>
          <a:lnRef idx="2">
            <a:schemeClr val="dk1"/>
          </a:lnRef>
          <a:fillRef idx="0">
            <a:schemeClr val="dk1"/>
          </a:fillRef>
          <a:effectRef idx="1">
            <a:schemeClr val="dk1"/>
          </a:effectRef>
          <a:fontRef idx="minor">
            <a:schemeClr val="tx1"/>
          </a:fontRef>
        </p:style>
      </p:cxnSp>
      <p:sp>
        <p:nvSpPr>
          <p:cNvPr id="8" name="Oval 7"/>
          <p:cNvSpPr/>
          <p:nvPr/>
        </p:nvSpPr>
        <p:spPr bwMode="auto">
          <a:xfrm>
            <a:off x="6349062" y="4597400"/>
            <a:ext cx="2514600" cy="1905000"/>
          </a:xfrm>
          <a:prstGeom prst="ellipse">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a:p>
            <a:pPr algn="ctr" defTabSz="1218585"/>
            <a:endParaRPr lang="en-US" sz="3200" dirty="0">
              <a:gradFill>
                <a:gsLst>
                  <a:gs pos="0">
                    <a:srgbClr val="FFFFFF"/>
                  </a:gs>
                  <a:gs pos="100000">
                    <a:srgbClr val="FFFFFF"/>
                  </a:gs>
                </a:gsLst>
                <a:lin ang="5400000" scaled="0"/>
              </a:gradFill>
            </a:endParaRPr>
          </a:p>
          <a:p>
            <a:pPr algn="ctr" defTabSz="1218585"/>
            <a:endParaRPr lang="en-US" sz="3200" dirty="0" smtClean="0">
              <a:gradFill>
                <a:gsLst>
                  <a:gs pos="0">
                    <a:srgbClr val="FFFFFF"/>
                  </a:gs>
                  <a:gs pos="100000">
                    <a:srgbClr val="FFFFFF"/>
                  </a:gs>
                </a:gsLst>
                <a:lin ang="5400000" scaled="0"/>
              </a:gradFill>
            </a:endParaRPr>
          </a:p>
          <a:p>
            <a:pPr algn="ctr" defTabSz="1218585"/>
            <a:r>
              <a:rPr lang="en-AU" sz="2700" dirty="0" smtClean="0">
                <a:solidFill>
                  <a:srgbClr val="002060"/>
                </a:solidFill>
              </a:rPr>
              <a:t>Sydney</a:t>
            </a:r>
            <a:endParaRPr lang="en-US" sz="3200" dirty="0" smtClean="0">
              <a:solidFill>
                <a:srgbClr val="002060"/>
              </a:solidFill>
            </a:endParaRPr>
          </a:p>
        </p:txBody>
      </p:sp>
      <p:sp>
        <p:nvSpPr>
          <p:cNvPr id="9" name="Rectangle 8"/>
          <p:cNvSpPr/>
          <p:nvPr/>
        </p:nvSpPr>
        <p:spPr>
          <a:xfrm>
            <a:off x="2471655" y="5816602"/>
            <a:ext cx="1812313" cy="538587"/>
          </a:xfrm>
          <a:prstGeom prst="rect">
            <a:avLst/>
          </a:prstGeom>
        </p:spPr>
        <p:txBody>
          <a:bodyPr wrap="none" lIns="121899" tIns="60949" rIns="121899" bIns="60949">
            <a:spAutoFit/>
          </a:bodyPr>
          <a:lstStyle/>
          <a:p>
            <a:r>
              <a:rPr lang="en-AU" sz="2700" dirty="0" smtClean="0">
                <a:solidFill>
                  <a:srgbClr val="002060"/>
                </a:solidFill>
              </a:rPr>
              <a:t>Melbourne</a:t>
            </a:r>
            <a:endParaRPr lang="en-US" dirty="0">
              <a:solidFill>
                <a:srgbClr val="002060"/>
              </a:solidFill>
            </a:endParaRPr>
          </a:p>
        </p:txBody>
      </p:sp>
      <p:cxnSp>
        <p:nvCxnSpPr>
          <p:cNvPr id="10" name="Straight Connector 9"/>
          <p:cNvCxnSpPr/>
          <p:nvPr/>
        </p:nvCxnSpPr>
        <p:spPr>
          <a:xfrm>
            <a:off x="3581402" y="5191627"/>
            <a:ext cx="4158827" cy="35259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a:endCxn id="15" idx="1"/>
          </p:cNvCxnSpPr>
          <p:nvPr/>
        </p:nvCxnSpPr>
        <p:spPr>
          <a:xfrm>
            <a:off x="1183105" y="5481739"/>
            <a:ext cx="874297" cy="43097"/>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2133600" y="5594174"/>
            <a:ext cx="5638800" cy="54652"/>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pic>
        <p:nvPicPr>
          <p:cNvPr id="14" name="Picture 4"/>
          <p:cNvPicPr>
            <a:picLocks noChangeAspect="1" noChangeArrowheads="1"/>
          </p:cNvPicPr>
          <p:nvPr/>
        </p:nvPicPr>
        <p:blipFill>
          <a:blip r:embed="rId2" cstate="print"/>
          <a:srcRect/>
          <a:stretch>
            <a:fillRect/>
          </a:stretch>
        </p:blipFill>
        <p:spPr bwMode="auto">
          <a:xfrm>
            <a:off x="3200400" y="4810627"/>
            <a:ext cx="571500" cy="669257"/>
          </a:xfrm>
          <a:prstGeom prst="rect">
            <a:avLst/>
          </a:prstGeom>
          <a:noFill/>
          <a:ln w="9525">
            <a:noFill/>
            <a:miter lim="800000"/>
            <a:headEnd/>
            <a:tailEnd/>
          </a:ln>
        </p:spPr>
      </p:pic>
      <p:pic>
        <p:nvPicPr>
          <p:cNvPr id="15" name="Picture 6" descr="C:\Users\francoid\AppData\Local\Microsoft\Windows\Temporary Internet Files\Content.IE5\UFBECIGL\MC9004289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2" y="5344028"/>
            <a:ext cx="260773" cy="36161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p:nvCxnSpPr>
        <p:spPr>
          <a:xfrm>
            <a:off x="1183105" y="5572627"/>
            <a:ext cx="874297" cy="43097"/>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sp>
        <p:nvSpPr>
          <p:cNvPr id="18" name="Rectangle 17"/>
          <p:cNvSpPr/>
          <p:nvPr/>
        </p:nvSpPr>
        <p:spPr>
          <a:xfrm>
            <a:off x="601363" y="5648825"/>
            <a:ext cx="1380335" cy="538587"/>
          </a:xfrm>
          <a:prstGeom prst="rect">
            <a:avLst/>
          </a:prstGeom>
        </p:spPr>
        <p:txBody>
          <a:bodyPr wrap="none" lIns="121899" tIns="60949" rIns="121899" bIns="60949">
            <a:spAutoFit/>
          </a:bodyPr>
          <a:lstStyle/>
          <a:p>
            <a:r>
              <a:rPr lang="en-US" sz="2700" dirty="0" smtClean="0">
                <a:solidFill>
                  <a:schemeClr val="bg1"/>
                </a:solidFill>
              </a:rPr>
              <a:t>Internet</a:t>
            </a:r>
            <a:endParaRPr lang="en-US" dirty="0">
              <a:solidFill>
                <a:schemeClr val="bg1"/>
              </a:solidFill>
            </a:endParaRPr>
          </a:p>
        </p:txBody>
      </p:sp>
      <p:sp>
        <p:nvSpPr>
          <p:cNvPr id="19" name="Rectangle 18"/>
          <p:cNvSpPr/>
          <p:nvPr/>
        </p:nvSpPr>
        <p:spPr>
          <a:xfrm>
            <a:off x="3914291" y="5951423"/>
            <a:ext cx="3172044" cy="707864"/>
          </a:xfrm>
          <a:prstGeom prst="rect">
            <a:avLst/>
          </a:prstGeom>
        </p:spPr>
        <p:txBody>
          <a:bodyPr wrap="none" lIns="121899" tIns="60949" rIns="121899" bIns="60949">
            <a:spAutoFit/>
          </a:bodyPr>
          <a:lstStyle/>
          <a:p>
            <a:pPr algn="ctr"/>
            <a:r>
              <a:rPr lang="en-US" sz="1900" dirty="0" smtClean="0">
                <a:solidFill>
                  <a:schemeClr val="bg1"/>
                </a:solidFill>
              </a:rPr>
              <a:t>WAN Link Policy:</a:t>
            </a:r>
          </a:p>
          <a:p>
            <a:pPr algn="ctr"/>
            <a:r>
              <a:rPr lang="en-US" sz="1900" dirty="0" smtClean="0">
                <a:solidFill>
                  <a:schemeClr val="bg1"/>
                </a:solidFill>
              </a:rPr>
              <a:t>Audio Session Limit = 60 Kbps</a:t>
            </a:r>
            <a:endParaRPr lang="en-US" sz="1600" dirty="0">
              <a:solidFill>
                <a:schemeClr val="bg1"/>
              </a:solidFill>
            </a:endParaRPr>
          </a:p>
        </p:txBody>
      </p:sp>
      <p:sp>
        <p:nvSpPr>
          <p:cNvPr id="23" name="Rectangle 22"/>
          <p:cNvSpPr/>
          <p:nvPr/>
        </p:nvSpPr>
        <p:spPr>
          <a:xfrm>
            <a:off x="3480546" y="5533804"/>
            <a:ext cx="2435433" cy="415476"/>
          </a:xfrm>
          <a:prstGeom prst="rect">
            <a:avLst/>
          </a:prstGeom>
        </p:spPr>
        <p:txBody>
          <a:bodyPr wrap="none" lIns="121899" tIns="60949" rIns="121899" bIns="60949">
            <a:spAutoFit/>
          </a:bodyPr>
          <a:lstStyle/>
          <a:p>
            <a:pPr algn="ctr"/>
            <a:r>
              <a:rPr lang="en-US" sz="1900" dirty="0" smtClean="0">
                <a:solidFill>
                  <a:srgbClr val="002060"/>
                </a:solidFill>
              </a:rPr>
              <a:t>RT Audio WB (No FEC)</a:t>
            </a:r>
            <a:endParaRPr lang="en-US" sz="1600" dirty="0">
              <a:solidFill>
                <a:srgbClr val="002060"/>
              </a:solidFill>
            </a:endParaRPr>
          </a:p>
        </p:txBody>
      </p:sp>
      <p:pic>
        <p:nvPicPr>
          <p:cNvPr id="24" name="Picture 6"/>
          <p:cNvPicPr>
            <a:picLocks noChangeAspect="1" noChangeArrowheads="1"/>
          </p:cNvPicPr>
          <p:nvPr/>
        </p:nvPicPr>
        <p:blipFill>
          <a:blip r:embed="rId4" cstate="print"/>
          <a:srcRect/>
          <a:stretch>
            <a:fillRect/>
          </a:stretch>
        </p:blipFill>
        <p:spPr bwMode="auto">
          <a:xfrm>
            <a:off x="920204" y="5321301"/>
            <a:ext cx="299314" cy="419101"/>
          </a:xfrm>
          <a:prstGeom prst="rect">
            <a:avLst/>
          </a:prstGeom>
          <a:noFill/>
          <a:ln w="9525">
            <a:noFill/>
            <a:miter lim="800000"/>
            <a:headEnd/>
            <a:tailEnd/>
          </a:ln>
          <a:effectLst/>
        </p:spPr>
      </p:pic>
      <p:pic>
        <p:nvPicPr>
          <p:cNvPr id="25" name="Picture 6"/>
          <p:cNvPicPr>
            <a:picLocks noChangeAspect="1" noChangeArrowheads="1"/>
          </p:cNvPicPr>
          <p:nvPr/>
        </p:nvPicPr>
        <p:blipFill>
          <a:blip r:embed="rId4" cstate="print"/>
          <a:srcRect/>
          <a:stretch>
            <a:fillRect/>
          </a:stretch>
        </p:blipFill>
        <p:spPr bwMode="auto">
          <a:xfrm>
            <a:off x="7741881" y="5397501"/>
            <a:ext cx="299314" cy="419101"/>
          </a:xfrm>
          <a:prstGeom prst="rect">
            <a:avLst/>
          </a:prstGeom>
          <a:noFill/>
          <a:ln w="9525">
            <a:noFill/>
            <a:miter lim="800000"/>
            <a:headEnd/>
            <a:tailEnd/>
          </a:ln>
          <a:effectLst/>
        </p:spPr>
      </p:pic>
    </p:spTree>
    <p:extLst>
      <p:ext uri="{BB962C8B-B14F-4D97-AF65-F5344CB8AC3E}">
        <p14:creationId xmlns:p14="http://schemas.microsoft.com/office/powerpoint/2010/main" val="3460257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extLst>
              <p:ext uri="{D42A27DB-BD31-4B8C-83A1-F6EECF244321}">
                <p14:modId xmlns:p14="http://schemas.microsoft.com/office/powerpoint/2010/main" val="3134483816"/>
              </p:ext>
            </p:extLst>
          </p:nvPr>
        </p:nvGraphicFramePr>
        <p:xfrm>
          <a:off x="107501" y="980728"/>
          <a:ext cx="8928994" cy="3779520"/>
        </p:xfrm>
        <a:graphic>
          <a:graphicData uri="http://schemas.openxmlformats.org/drawingml/2006/table">
            <a:tbl>
              <a:tblPr firstRow="1" bandRow="1">
                <a:tableStyleId>{93296810-A885-4BE3-A3E7-6D5BEEA58F35}</a:tableStyleId>
              </a:tblPr>
              <a:tblGrid>
                <a:gridCol w="1674186"/>
                <a:gridCol w="1782201"/>
                <a:gridCol w="2016224"/>
                <a:gridCol w="1596176"/>
                <a:gridCol w="1860207"/>
              </a:tblGrid>
              <a:tr h="745835">
                <a:tc>
                  <a:txBody>
                    <a:bodyPr/>
                    <a:lstStyle/>
                    <a:p>
                      <a:pPr algn="ctr"/>
                      <a:r>
                        <a:rPr lang="en-US" sz="1600" dirty="0" smtClean="0"/>
                        <a:t>CAC Profile Type</a:t>
                      </a:r>
                      <a:endParaRPr lang="en-US" sz="1600" dirty="0"/>
                    </a:p>
                  </a:txBody>
                  <a:tcPr/>
                </a:tc>
                <a:tc>
                  <a:txBody>
                    <a:bodyPr/>
                    <a:lstStyle/>
                    <a:p>
                      <a:pPr algn="ctr"/>
                      <a:r>
                        <a:rPr lang="en-US" sz="1600" dirty="0" smtClean="0"/>
                        <a:t>WAN</a:t>
                      </a:r>
                      <a:r>
                        <a:rPr lang="en-US" sz="1600" baseline="0" dirty="0" smtClean="0"/>
                        <a:t> Link  </a:t>
                      </a:r>
                      <a:r>
                        <a:rPr lang="en-US" sz="1600" dirty="0" smtClean="0"/>
                        <a:t>Per Session</a:t>
                      </a:r>
                      <a:r>
                        <a:rPr lang="en-US" sz="1600" baseline="0" dirty="0" smtClean="0"/>
                        <a:t> </a:t>
                      </a:r>
                      <a:r>
                        <a:rPr lang="en-US" sz="1600" dirty="0" smtClean="0"/>
                        <a:t>Audio Limit</a:t>
                      </a:r>
                      <a:endParaRPr lang="en-US" sz="1600" dirty="0"/>
                    </a:p>
                  </a:txBody>
                  <a:tcPr/>
                </a:tc>
                <a:tc>
                  <a:txBody>
                    <a:bodyPr/>
                    <a:lstStyle/>
                    <a:p>
                      <a:pPr algn="ctr"/>
                      <a:r>
                        <a:rPr lang="en-US" sz="1600" dirty="0" smtClean="0"/>
                        <a:t>Available</a:t>
                      </a:r>
                      <a:r>
                        <a:rPr lang="en-US" sz="1600" baseline="0" dirty="0" smtClean="0"/>
                        <a:t> Audio</a:t>
                      </a:r>
                      <a:endParaRPr lang="en-US" sz="1600" dirty="0"/>
                    </a:p>
                  </a:txBody>
                  <a:tcPr/>
                </a:tc>
                <a:tc>
                  <a:txBody>
                    <a:bodyPr/>
                    <a:lstStyle/>
                    <a:p>
                      <a:pPr algn="ctr"/>
                      <a:r>
                        <a:rPr lang="en-US" sz="1600" dirty="0" smtClean="0"/>
                        <a:t>WAN</a:t>
                      </a:r>
                      <a:r>
                        <a:rPr lang="en-US" sz="1600" baseline="0" dirty="0" smtClean="0"/>
                        <a:t> Link p</a:t>
                      </a:r>
                      <a:r>
                        <a:rPr lang="en-US" sz="1600" dirty="0" smtClean="0"/>
                        <a:t>er Session</a:t>
                      </a:r>
                      <a:r>
                        <a:rPr lang="en-US" sz="1600" baseline="0" dirty="0" smtClean="0"/>
                        <a:t> </a:t>
                      </a:r>
                      <a:r>
                        <a:rPr lang="en-US" sz="1600" dirty="0" smtClean="0"/>
                        <a:t>Video Limit</a:t>
                      </a:r>
                      <a:endParaRPr lang="en-US" sz="1600" dirty="0"/>
                    </a:p>
                  </a:txBody>
                  <a:tcPr/>
                </a:tc>
                <a:tc>
                  <a:txBody>
                    <a:bodyPr/>
                    <a:lstStyle/>
                    <a:p>
                      <a:pPr algn="ctr"/>
                      <a:r>
                        <a:rPr lang="en-US" sz="1600" dirty="0" smtClean="0"/>
                        <a:t>Available Video</a:t>
                      </a:r>
                      <a:endParaRPr lang="en-US" sz="1600" dirty="0"/>
                    </a:p>
                  </a:txBody>
                  <a:tcPr/>
                </a:tc>
              </a:tr>
              <a:tr h="966823">
                <a:tc>
                  <a:txBody>
                    <a:bodyPr/>
                    <a:lstStyle/>
                    <a:p>
                      <a:pPr algn="ctr"/>
                      <a:r>
                        <a:rPr lang="en-US" sz="1600" dirty="0" smtClean="0"/>
                        <a:t>Optimized</a:t>
                      </a:r>
                      <a:r>
                        <a:rPr lang="en-US" sz="1600" baseline="0" dirty="0" smtClean="0"/>
                        <a:t> for Session Count</a:t>
                      </a:r>
                      <a:endParaRPr lang="en-US" sz="1600" dirty="0" smtClean="0"/>
                    </a:p>
                    <a:p>
                      <a:pPr algn="ctr"/>
                      <a:r>
                        <a:rPr lang="en-US" sz="1600" dirty="0" smtClean="0"/>
                        <a:t>(w/ Wide Band P2P)</a:t>
                      </a:r>
                    </a:p>
                  </a:txBody>
                  <a:tcPr/>
                </a:tc>
                <a:tc>
                  <a:txBody>
                    <a:bodyPr/>
                    <a:lstStyle/>
                    <a:p>
                      <a:pPr algn="ctr"/>
                      <a:r>
                        <a:rPr lang="en-US" sz="1600" dirty="0" smtClean="0"/>
                        <a:t>60 Kbps</a:t>
                      </a:r>
                      <a:endParaRPr lang="en-US" sz="1600" dirty="0"/>
                    </a:p>
                  </a:txBody>
                  <a:tcPr/>
                </a:tc>
                <a:tc>
                  <a:txBody>
                    <a:bodyPr/>
                    <a:lstStyle/>
                    <a:p>
                      <a:pPr algn="ctr"/>
                      <a:r>
                        <a:rPr lang="en-US" sz="1600" dirty="0" err="1" smtClean="0"/>
                        <a:t>RTAudio</a:t>
                      </a:r>
                      <a:r>
                        <a:rPr lang="en-US" sz="1600" baseline="0" dirty="0" smtClean="0"/>
                        <a:t> NB + FEC</a:t>
                      </a:r>
                    </a:p>
                    <a:p>
                      <a:pPr algn="ctr"/>
                      <a:r>
                        <a:rPr lang="en-US" sz="1600" baseline="0" dirty="0" smtClean="0"/>
                        <a:t>Siren + FEC</a:t>
                      </a:r>
                    </a:p>
                    <a:p>
                      <a:pPr algn="ctr"/>
                      <a:r>
                        <a:rPr lang="en-US" sz="1600" dirty="0" err="1" smtClean="0"/>
                        <a:t>RTAudio</a:t>
                      </a:r>
                      <a:r>
                        <a:rPr lang="en-US" sz="1600" baseline="0" dirty="0" smtClean="0"/>
                        <a:t> WB (no FEC)</a:t>
                      </a:r>
                    </a:p>
                  </a:txBody>
                  <a:tcPr/>
                </a:tc>
                <a:tc>
                  <a:txBody>
                    <a:bodyPr/>
                    <a:lstStyle/>
                    <a:p>
                      <a:pPr algn="ctr"/>
                      <a:r>
                        <a:rPr lang="en-US" sz="1600" dirty="0" smtClean="0"/>
                        <a:t>350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dirty="0" smtClean="0"/>
                        <a:t> –</a:t>
                      </a:r>
                      <a:r>
                        <a:rPr lang="en-US" sz="1600" baseline="0" dirty="0" smtClean="0"/>
                        <a:t> </a:t>
                      </a:r>
                      <a:r>
                        <a:rPr lang="en-US" sz="1600" dirty="0" smtClean="0"/>
                        <a:t>CIF</a:t>
                      </a:r>
                      <a:r>
                        <a:rPr lang="en-US" sz="1600" baseline="0" dirty="0" smtClean="0"/>
                        <a:t> (15fps)</a:t>
                      </a:r>
                      <a:endParaRPr lang="en-US" sz="1600" dirty="0" smtClean="0"/>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a:t>
                      </a:r>
                      <a:r>
                        <a:rPr lang="en-US" sz="1600" baseline="0" dirty="0" err="1" smtClean="0"/>
                        <a:t>Pano</a:t>
                      </a:r>
                      <a:r>
                        <a:rPr lang="en-US" sz="1600" baseline="0" dirty="0" smtClean="0"/>
                        <a:t> (15fps)</a:t>
                      </a:r>
                      <a:endParaRPr lang="en-US" sz="1600" dirty="0" smtClean="0"/>
                    </a:p>
                  </a:txBody>
                  <a:tcPr/>
                </a:tc>
              </a:tr>
              <a:tr h="966823">
                <a:tc>
                  <a:txBody>
                    <a:bodyPr/>
                    <a:lstStyle/>
                    <a:p>
                      <a:pPr algn="ctr"/>
                      <a:r>
                        <a:rPr lang="en-US" sz="1600" dirty="0" smtClean="0"/>
                        <a:t>Balanced</a:t>
                      </a:r>
                      <a:endParaRPr lang="en-US" sz="1600" dirty="0"/>
                    </a:p>
                  </a:txBody>
                  <a:tcPr/>
                </a:tc>
                <a:tc>
                  <a:txBody>
                    <a:bodyPr/>
                    <a:lstStyle/>
                    <a:p>
                      <a:pPr algn="ctr"/>
                      <a:r>
                        <a:rPr lang="en-US" sz="1600" dirty="0" smtClean="0"/>
                        <a:t>95</a:t>
                      </a:r>
                      <a:r>
                        <a:rPr lang="en-US" sz="1600" baseline="0" dirty="0" smtClean="0"/>
                        <a:t> K</a:t>
                      </a:r>
                      <a:r>
                        <a:rPr lang="en-US" sz="1600" dirty="0" smtClean="0"/>
                        <a:t>bps</a:t>
                      </a:r>
                      <a:endParaRPr lang="en-US" sz="1600" dirty="0"/>
                    </a:p>
                  </a:txBody>
                  <a:tcPr/>
                </a:tc>
                <a:tc>
                  <a:txBody>
                    <a:bodyPr/>
                    <a:lstStyle/>
                    <a:p>
                      <a:pPr algn="ctr"/>
                      <a:r>
                        <a:rPr lang="en-US" sz="1600" dirty="0" smtClean="0"/>
                        <a:t>(Above</a:t>
                      </a:r>
                      <a:r>
                        <a:rPr lang="en-US" sz="1600" baseline="0" dirty="0" smtClean="0"/>
                        <a:t> plus) </a:t>
                      </a:r>
                    </a:p>
                    <a:p>
                      <a:pPr algn="ctr"/>
                      <a:r>
                        <a:rPr lang="en-US" sz="1600" baseline="0" dirty="0" err="1" smtClean="0"/>
                        <a:t>RTAudio</a:t>
                      </a:r>
                      <a:r>
                        <a:rPr lang="en-US" sz="1600" baseline="0" dirty="0" smtClean="0"/>
                        <a:t> WB + FEC</a:t>
                      </a:r>
                    </a:p>
                    <a:p>
                      <a:pPr algn="ctr"/>
                      <a:r>
                        <a:rPr lang="en-US" sz="1600" baseline="0" dirty="0" smtClean="0"/>
                        <a:t>G.711 (no FEC)</a:t>
                      </a:r>
                    </a:p>
                    <a:p>
                      <a:pPr algn="ctr"/>
                      <a:r>
                        <a:rPr lang="en-US" sz="1600" baseline="0" dirty="0" smtClean="0"/>
                        <a:t>G.722 (no FEC)</a:t>
                      </a:r>
                    </a:p>
                  </a:txBody>
                  <a:tcPr/>
                </a:tc>
                <a:tc>
                  <a:txBody>
                    <a:bodyPr/>
                    <a:lstStyle/>
                    <a:p>
                      <a:pPr algn="ctr"/>
                      <a:r>
                        <a:rPr lang="en-US" sz="1600" dirty="0" smtClean="0"/>
                        <a:t>600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smtClean="0"/>
                        <a:t>(Above</a:t>
                      </a:r>
                      <a:r>
                        <a:rPr lang="en-US" sz="1600" baseline="0" dirty="0" smtClean="0"/>
                        <a:t> plus) </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VGA (30fps)</a:t>
                      </a:r>
                      <a:endParaRPr lang="en-US" sz="1600" dirty="0" smtClean="0"/>
                    </a:p>
                  </a:txBody>
                  <a:tcPr/>
                </a:tc>
              </a:tr>
              <a:tr h="745835">
                <a:tc>
                  <a:txBody>
                    <a:bodyPr/>
                    <a:lstStyle/>
                    <a:p>
                      <a:pPr algn="ctr"/>
                      <a:r>
                        <a:rPr lang="en-US" sz="1600" dirty="0" smtClean="0"/>
                        <a:t>Optimized</a:t>
                      </a:r>
                      <a:r>
                        <a:rPr lang="en-US" sz="1600" baseline="0" dirty="0" smtClean="0"/>
                        <a:t>  for </a:t>
                      </a:r>
                      <a:r>
                        <a:rPr lang="en-US" sz="1600" dirty="0" smtClean="0"/>
                        <a:t>Quality</a:t>
                      </a:r>
                      <a:endParaRPr lang="en-US" sz="1600" dirty="0"/>
                    </a:p>
                  </a:txBody>
                  <a:tcPr/>
                </a:tc>
                <a:tc>
                  <a:txBody>
                    <a:bodyPr/>
                    <a:lstStyle/>
                    <a:p>
                      <a:pPr algn="ctr"/>
                      <a:r>
                        <a:rPr lang="en-US" sz="1600" dirty="0" smtClean="0"/>
                        <a:t>165 Kbps</a:t>
                      </a:r>
                      <a:endParaRPr lang="en-US" sz="1600" dirty="0"/>
                    </a:p>
                  </a:txBody>
                  <a:tcPr/>
                </a:tc>
                <a:tc>
                  <a:txBody>
                    <a:bodyPr/>
                    <a:lstStyle/>
                    <a:p>
                      <a:pPr algn="ctr"/>
                      <a:r>
                        <a:rPr lang="en-US" sz="1600" baseline="0" dirty="0" smtClean="0"/>
                        <a:t>(All Above plus)</a:t>
                      </a:r>
                    </a:p>
                    <a:p>
                      <a:pPr algn="ctr"/>
                      <a:r>
                        <a:rPr lang="en-US" sz="1600" baseline="0" dirty="0" smtClean="0"/>
                        <a:t>G.711 + FEC</a:t>
                      </a:r>
                    </a:p>
                    <a:p>
                      <a:pPr algn="ctr"/>
                      <a:r>
                        <a:rPr lang="en-US" sz="1600" baseline="0" dirty="0" smtClean="0"/>
                        <a:t>G.722 + FEC</a:t>
                      </a:r>
                      <a:r>
                        <a:rPr lang="en-US" sz="1600" dirty="0" smtClean="0"/>
                        <a:t> </a:t>
                      </a:r>
                      <a:endParaRPr lang="en-US" sz="1600" dirty="0"/>
                    </a:p>
                  </a:txBody>
                  <a:tcPr/>
                </a:tc>
                <a:tc>
                  <a:txBody>
                    <a:bodyPr/>
                    <a:lstStyle/>
                    <a:p>
                      <a:pPr algn="ctr"/>
                      <a:r>
                        <a:rPr lang="en-US" sz="1600" dirty="0" smtClean="0"/>
                        <a:t>1500 Kbps</a:t>
                      </a:r>
                      <a:endParaRPr lang="en-US" sz="1600" dirty="0"/>
                    </a:p>
                  </a:txBody>
                  <a:tcP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600" baseline="0" dirty="0" smtClean="0"/>
                        <a:t>(All Above plus)</a:t>
                      </a:r>
                    </a:p>
                    <a:p>
                      <a:pPr marL="0" marR="0" indent="0" algn="ctr" defTabSz="914363" rtl="0" eaLnBrk="1" fontAlgn="auto" latinLnBrk="0" hangingPunct="1">
                        <a:lnSpc>
                          <a:spcPct val="100000"/>
                        </a:lnSpc>
                        <a:spcBef>
                          <a:spcPts val="0"/>
                        </a:spcBef>
                        <a:spcAft>
                          <a:spcPts val="0"/>
                        </a:spcAft>
                        <a:buClrTx/>
                        <a:buSzTx/>
                        <a:buFontTx/>
                        <a:buNone/>
                        <a:tabLst/>
                        <a:defRPr/>
                      </a:pPr>
                      <a:r>
                        <a:rPr lang="en-US" sz="1600" dirty="0" err="1" smtClean="0"/>
                        <a:t>RTVideo</a:t>
                      </a:r>
                      <a:r>
                        <a:rPr lang="en-US" sz="1600" baseline="0" dirty="0" smtClean="0"/>
                        <a:t> – HD (30fps)</a:t>
                      </a:r>
                      <a:endParaRPr lang="en-US" sz="1600" dirty="0" smtClean="0"/>
                    </a:p>
                  </a:txBody>
                  <a:tcPr/>
                </a:tc>
              </a:tr>
            </a:tbl>
          </a:graphicData>
        </a:graphic>
      </p:graphicFrame>
      <p:sp>
        <p:nvSpPr>
          <p:cNvPr id="2" name="Title 1"/>
          <p:cNvSpPr>
            <a:spLocks noGrp="1"/>
          </p:cNvSpPr>
          <p:nvPr>
            <p:ph type="title"/>
          </p:nvPr>
        </p:nvSpPr>
        <p:spPr>
          <a:xfrm>
            <a:off x="457200" y="260648"/>
            <a:ext cx="8229600" cy="720080"/>
          </a:xfrm>
        </p:spPr>
        <p:txBody>
          <a:bodyPr/>
          <a:lstStyle/>
          <a:p>
            <a:r>
              <a:rPr lang="en-US" dirty="0"/>
              <a:t>Example Scenario</a:t>
            </a:r>
          </a:p>
        </p:txBody>
      </p:sp>
      <p:sp>
        <p:nvSpPr>
          <p:cNvPr id="4" name="Cloud 3"/>
          <p:cNvSpPr/>
          <p:nvPr/>
        </p:nvSpPr>
        <p:spPr bwMode="auto">
          <a:xfrm>
            <a:off x="304800" y="4734425"/>
            <a:ext cx="1676400" cy="1524000"/>
          </a:xfrm>
          <a:prstGeom prst="cloud">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solidFill>
                <a:schemeClr val="tx1"/>
              </a:solidFill>
            </a:endParaRPr>
          </a:p>
        </p:txBody>
      </p:sp>
      <p:sp>
        <p:nvSpPr>
          <p:cNvPr id="5" name="Flowchart: Terminator 4"/>
          <p:cNvSpPr/>
          <p:nvPr/>
        </p:nvSpPr>
        <p:spPr bwMode="auto">
          <a:xfrm>
            <a:off x="4343401" y="5143264"/>
            <a:ext cx="2313858" cy="810363"/>
          </a:xfrm>
          <a:prstGeom prst="flowChartTerminato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1900" i="1" dirty="0" smtClean="0">
              <a:solidFill>
                <a:schemeClr val="bg1"/>
              </a:solidFill>
            </a:endParaRPr>
          </a:p>
        </p:txBody>
      </p:sp>
      <p:sp>
        <p:nvSpPr>
          <p:cNvPr id="6" name="Oval 5"/>
          <p:cNvSpPr/>
          <p:nvPr/>
        </p:nvSpPr>
        <p:spPr bwMode="auto">
          <a:xfrm>
            <a:off x="2133600" y="4502572"/>
            <a:ext cx="2514600" cy="1905000"/>
          </a:xfrm>
          <a:prstGeom prst="ellips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p:txBody>
      </p:sp>
      <p:cxnSp>
        <p:nvCxnSpPr>
          <p:cNvPr id="7" name="Straight Connector 6"/>
          <p:cNvCxnSpPr/>
          <p:nvPr/>
        </p:nvCxnSpPr>
        <p:spPr>
          <a:xfrm flipV="1">
            <a:off x="2318175" y="5039226"/>
            <a:ext cx="1034627" cy="455780"/>
          </a:xfrm>
          <a:prstGeom prst="line">
            <a:avLst/>
          </a:prstGeom>
        </p:spPr>
        <p:style>
          <a:lnRef idx="2">
            <a:schemeClr val="dk1"/>
          </a:lnRef>
          <a:fillRef idx="0">
            <a:schemeClr val="dk1"/>
          </a:fillRef>
          <a:effectRef idx="1">
            <a:schemeClr val="dk1"/>
          </a:effectRef>
          <a:fontRef idx="minor">
            <a:schemeClr val="tx1"/>
          </a:fontRef>
        </p:style>
      </p:cxnSp>
      <p:sp>
        <p:nvSpPr>
          <p:cNvPr id="8" name="Oval 7"/>
          <p:cNvSpPr/>
          <p:nvPr/>
        </p:nvSpPr>
        <p:spPr bwMode="auto">
          <a:xfrm>
            <a:off x="6349062" y="4597400"/>
            <a:ext cx="2514600" cy="1905000"/>
          </a:xfrm>
          <a:prstGeom prst="ellipse">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gradFill>
                <a:gsLst>
                  <a:gs pos="0">
                    <a:srgbClr val="FFFFFF"/>
                  </a:gs>
                  <a:gs pos="100000">
                    <a:srgbClr val="FFFFFF"/>
                  </a:gs>
                </a:gsLst>
                <a:lin ang="5400000" scaled="0"/>
              </a:gradFill>
            </a:endParaRPr>
          </a:p>
          <a:p>
            <a:pPr algn="ctr" defTabSz="1218585"/>
            <a:endParaRPr lang="en-US" sz="3200" dirty="0">
              <a:gradFill>
                <a:gsLst>
                  <a:gs pos="0">
                    <a:srgbClr val="FFFFFF"/>
                  </a:gs>
                  <a:gs pos="100000">
                    <a:srgbClr val="FFFFFF"/>
                  </a:gs>
                </a:gsLst>
                <a:lin ang="5400000" scaled="0"/>
              </a:gradFill>
            </a:endParaRPr>
          </a:p>
          <a:p>
            <a:pPr algn="ctr" defTabSz="1218585"/>
            <a:endParaRPr lang="en-US" sz="3200" dirty="0" smtClean="0">
              <a:gradFill>
                <a:gsLst>
                  <a:gs pos="0">
                    <a:srgbClr val="FFFFFF"/>
                  </a:gs>
                  <a:gs pos="100000">
                    <a:srgbClr val="FFFFFF"/>
                  </a:gs>
                </a:gsLst>
                <a:lin ang="5400000" scaled="0"/>
              </a:gradFill>
            </a:endParaRPr>
          </a:p>
          <a:p>
            <a:pPr algn="ctr" defTabSz="1218585"/>
            <a:r>
              <a:rPr lang="en-AU" sz="2700" dirty="0" smtClean="0">
                <a:solidFill>
                  <a:srgbClr val="002060"/>
                </a:solidFill>
              </a:rPr>
              <a:t>Sydney</a:t>
            </a:r>
            <a:endParaRPr lang="en-US" sz="3200" dirty="0" smtClean="0">
              <a:solidFill>
                <a:srgbClr val="002060"/>
              </a:solidFill>
            </a:endParaRPr>
          </a:p>
        </p:txBody>
      </p:sp>
      <p:sp>
        <p:nvSpPr>
          <p:cNvPr id="9" name="Rectangle 8"/>
          <p:cNvSpPr/>
          <p:nvPr/>
        </p:nvSpPr>
        <p:spPr>
          <a:xfrm>
            <a:off x="2471655" y="5816602"/>
            <a:ext cx="1812313" cy="538587"/>
          </a:xfrm>
          <a:prstGeom prst="rect">
            <a:avLst/>
          </a:prstGeom>
        </p:spPr>
        <p:txBody>
          <a:bodyPr wrap="none" lIns="121899" tIns="60949" rIns="121899" bIns="60949">
            <a:spAutoFit/>
          </a:bodyPr>
          <a:lstStyle/>
          <a:p>
            <a:r>
              <a:rPr lang="en-AU" sz="2700" dirty="0" smtClean="0">
                <a:solidFill>
                  <a:srgbClr val="002060"/>
                </a:solidFill>
              </a:rPr>
              <a:t>Melbourne</a:t>
            </a:r>
            <a:endParaRPr lang="en-US" dirty="0">
              <a:solidFill>
                <a:srgbClr val="002060"/>
              </a:solidFill>
            </a:endParaRPr>
          </a:p>
        </p:txBody>
      </p:sp>
      <p:cxnSp>
        <p:nvCxnSpPr>
          <p:cNvPr id="10" name="Straight Connector 9"/>
          <p:cNvCxnSpPr/>
          <p:nvPr/>
        </p:nvCxnSpPr>
        <p:spPr>
          <a:xfrm>
            <a:off x="3581402" y="5191627"/>
            <a:ext cx="4158827" cy="35259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a:endCxn id="15" idx="1"/>
          </p:cNvCxnSpPr>
          <p:nvPr/>
        </p:nvCxnSpPr>
        <p:spPr>
          <a:xfrm>
            <a:off x="1183105" y="5481739"/>
            <a:ext cx="874297" cy="43097"/>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2133600" y="5594174"/>
            <a:ext cx="5638800" cy="54652"/>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pic>
        <p:nvPicPr>
          <p:cNvPr id="14" name="Picture 4"/>
          <p:cNvPicPr>
            <a:picLocks noChangeAspect="1" noChangeArrowheads="1"/>
          </p:cNvPicPr>
          <p:nvPr/>
        </p:nvPicPr>
        <p:blipFill>
          <a:blip r:embed="rId2" cstate="print"/>
          <a:srcRect/>
          <a:stretch>
            <a:fillRect/>
          </a:stretch>
        </p:blipFill>
        <p:spPr bwMode="auto">
          <a:xfrm>
            <a:off x="3200400" y="4810627"/>
            <a:ext cx="571500" cy="669257"/>
          </a:xfrm>
          <a:prstGeom prst="rect">
            <a:avLst/>
          </a:prstGeom>
          <a:noFill/>
          <a:ln w="9525">
            <a:noFill/>
            <a:miter lim="800000"/>
            <a:headEnd/>
            <a:tailEnd/>
          </a:ln>
        </p:spPr>
      </p:pic>
      <p:pic>
        <p:nvPicPr>
          <p:cNvPr id="15" name="Picture 6" descr="C:\Users\francoid\AppData\Local\Microsoft\Windows\Temporary Internet Files\Content.IE5\UFBECIGL\MC9004289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2" y="5344028"/>
            <a:ext cx="260773" cy="36161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p:nvCxnSpPr>
        <p:spPr>
          <a:xfrm>
            <a:off x="1183105" y="5572627"/>
            <a:ext cx="874297" cy="43097"/>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sp>
        <p:nvSpPr>
          <p:cNvPr id="18" name="Rectangle 17"/>
          <p:cNvSpPr/>
          <p:nvPr/>
        </p:nvSpPr>
        <p:spPr>
          <a:xfrm>
            <a:off x="601363" y="5648825"/>
            <a:ext cx="1380335" cy="538587"/>
          </a:xfrm>
          <a:prstGeom prst="rect">
            <a:avLst/>
          </a:prstGeom>
        </p:spPr>
        <p:txBody>
          <a:bodyPr wrap="none" lIns="121899" tIns="60949" rIns="121899" bIns="60949">
            <a:spAutoFit/>
          </a:bodyPr>
          <a:lstStyle/>
          <a:p>
            <a:r>
              <a:rPr lang="en-US" sz="2700" dirty="0" smtClean="0">
                <a:solidFill>
                  <a:schemeClr val="bg1"/>
                </a:solidFill>
              </a:rPr>
              <a:t>Internet</a:t>
            </a:r>
            <a:endParaRPr lang="en-US" dirty="0">
              <a:solidFill>
                <a:schemeClr val="bg1"/>
              </a:solidFill>
            </a:endParaRPr>
          </a:p>
        </p:txBody>
      </p:sp>
      <p:sp>
        <p:nvSpPr>
          <p:cNvPr id="19" name="Rectangle 18"/>
          <p:cNvSpPr/>
          <p:nvPr/>
        </p:nvSpPr>
        <p:spPr>
          <a:xfrm>
            <a:off x="3914291" y="5951423"/>
            <a:ext cx="3172044" cy="707864"/>
          </a:xfrm>
          <a:prstGeom prst="rect">
            <a:avLst/>
          </a:prstGeom>
        </p:spPr>
        <p:txBody>
          <a:bodyPr wrap="none" lIns="121899" tIns="60949" rIns="121899" bIns="60949">
            <a:spAutoFit/>
          </a:bodyPr>
          <a:lstStyle/>
          <a:p>
            <a:pPr algn="ctr"/>
            <a:r>
              <a:rPr lang="en-US" sz="1900" dirty="0" smtClean="0">
                <a:solidFill>
                  <a:schemeClr val="bg1"/>
                </a:solidFill>
              </a:rPr>
              <a:t>WAN Link Policy:</a:t>
            </a:r>
          </a:p>
          <a:p>
            <a:pPr algn="ctr"/>
            <a:r>
              <a:rPr lang="en-US" sz="1900" dirty="0" smtClean="0">
                <a:solidFill>
                  <a:schemeClr val="bg1"/>
                </a:solidFill>
              </a:rPr>
              <a:t>Audio Session Limit = 60 Kbps</a:t>
            </a:r>
            <a:endParaRPr lang="en-US" sz="1600" dirty="0">
              <a:solidFill>
                <a:schemeClr val="bg1"/>
              </a:solidFill>
            </a:endParaRPr>
          </a:p>
        </p:txBody>
      </p:sp>
      <p:sp>
        <p:nvSpPr>
          <p:cNvPr id="23" name="Rectangle 22"/>
          <p:cNvSpPr/>
          <p:nvPr/>
        </p:nvSpPr>
        <p:spPr>
          <a:xfrm>
            <a:off x="3576278" y="5533804"/>
            <a:ext cx="2243969" cy="415476"/>
          </a:xfrm>
          <a:prstGeom prst="rect">
            <a:avLst/>
          </a:prstGeom>
        </p:spPr>
        <p:txBody>
          <a:bodyPr wrap="none" lIns="121899" tIns="60949" rIns="121899" bIns="60949">
            <a:spAutoFit/>
          </a:bodyPr>
          <a:lstStyle/>
          <a:p>
            <a:pPr algn="ctr"/>
            <a:r>
              <a:rPr lang="en-US" sz="1900" b="1" dirty="0">
                <a:solidFill>
                  <a:srgbClr val="FF0000"/>
                </a:solidFill>
              </a:rPr>
              <a:t>RT Audio NB (+ FEC</a:t>
            </a:r>
            <a:r>
              <a:rPr lang="en-US" sz="1900" dirty="0">
                <a:solidFill>
                  <a:srgbClr val="FF0000"/>
                </a:solidFill>
              </a:rPr>
              <a:t>)</a:t>
            </a:r>
            <a:endParaRPr lang="en-US" sz="1600" dirty="0">
              <a:solidFill>
                <a:srgbClr val="FF0000"/>
              </a:solidFill>
            </a:endParaRPr>
          </a:p>
        </p:txBody>
      </p:sp>
      <p:pic>
        <p:nvPicPr>
          <p:cNvPr id="24" name="Picture 6"/>
          <p:cNvPicPr>
            <a:picLocks noChangeAspect="1" noChangeArrowheads="1"/>
          </p:cNvPicPr>
          <p:nvPr/>
        </p:nvPicPr>
        <p:blipFill>
          <a:blip r:embed="rId4" cstate="print"/>
          <a:srcRect/>
          <a:stretch>
            <a:fillRect/>
          </a:stretch>
        </p:blipFill>
        <p:spPr bwMode="auto">
          <a:xfrm>
            <a:off x="920204" y="5321301"/>
            <a:ext cx="299314" cy="419101"/>
          </a:xfrm>
          <a:prstGeom prst="rect">
            <a:avLst/>
          </a:prstGeom>
          <a:noFill/>
          <a:ln w="9525">
            <a:noFill/>
            <a:miter lim="800000"/>
            <a:headEnd/>
            <a:tailEnd/>
          </a:ln>
          <a:effectLst/>
        </p:spPr>
      </p:pic>
      <p:pic>
        <p:nvPicPr>
          <p:cNvPr id="25" name="Picture 6"/>
          <p:cNvPicPr>
            <a:picLocks noChangeAspect="1" noChangeArrowheads="1"/>
          </p:cNvPicPr>
          <p:nvPr/>
        </p:nvPicPr>
        <p:blipFill>
          <a:blip r:embed="rId4" cstate="print"/>
          <a:srcRect/>
          <a:stretch>
            <a:fillRect/>
          </a:stretch>
        </p:blipFill>
        <p:spPr bwMode="auto">
          <a:xfrm>
            <a:off x="7741881" y="5397501"/>
            <a:ext cx="299314" cy="419101"/>
          </a:xfrm>
          <a:prstGeom prst="rect">
            <a:avLst/>
          </a:prstGeom>
          <a:noFill/>
          <a:ln w="9525">
            <a:noFill/>
            <a:miter lim="800000"/>
            <a:headEnd/>
            <a:tailEnd/>
          </a:ln>
          <a:effectLst/>
        </p:spPr>
      </p:pic>
      <p:sp>
        <p:nvSpPr>
          <p:cNvPr id="21" name="Lightning Bolt 20"/>
          <p:cNvSpPr/>
          <p:nvPr/>
        </p:nvSpPr>
        <p:spPr bwMode="auto">
          <a:xfrm>
            <a:off x="1485890" y="5280527"/>
            <a:ext cx="457200" cy="674629"/>
          </a:xfrm>
          <a:prstGeom prst="lightningBolt">
            <a:avLst/>
          </a:prstGeom>
          <a:gradFill>
            <a:gsLst>
              <a:gs pos="0">
                <a:srgbClr val="FFF200"/>
              </a:gs>
              <a:gs pos="45000">
                <a:srgbClr val="FF7A00"/>
              </a:gs>
              <a:gs pos="70000">
                <a:srgbClr val="FF0300"/>
              </a:gs>
              <a:gs pos="100000">
                <a:srgbClr val="4D0808"/>
              </a:gs>
            </a:gsLst>
            <a:lin ang="16200000" scaled="0"/>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smtClean="0">
              <a:solidFill>
                <a:schemeClr val="tx1"/>
              </a:solidFill>
            </a:endParaRPr>
          </a:p>
        </p:txBody>
      </p:sp>
    </p:spTree>
    <p:extLst>
      <p:ext uri="{BB962C8B-B14F-4D97-AF65-F5344CB8AC3E}">
        <p14:creationId xmlns:p14="http://schemas.microsoft.com/office/powerpoint/2010/main" val="235794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CAC demo</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42317984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73212877"/>
              </p:ext>
            </p:extLst>
          </p:nvPr>
        </p:nvGraphicFramePr>
        <p:xfrm>
          <a:off x="2562339" y="908720"/>
          <a:ext cx="4025885" cy="4604803"/>
        </p:xfrm>
        <a:graphic>
          <a:graphicData uri="http://schemas.openxmlformats.org/drawingml/2006/table">
            <a:tbl>
              <a:tblPr bandRow="1">
                <a:tableStyleId>{93296810-A885-4BE3-A3E7-6D5BEEA58F35}</a:tableStyleId>
              </a:tblPr>
              <a:tblGrid>
                <a:gridCol w="1654507"/>
                <a:gridCol w="2371378"/>
              </a:tblGrid>
              <a:tr h="657829">
                <a:tc>
                  <a:txBody>
                    <a:bodyPr/>
                    <a:lstStyle/>
                    <a:p>
                      <a:pPr algn="ctr" rtl="0" fontAlgn="ctr"/>
                      <a:r>
                        <a:rPr lang="en-US" sz="2400" u="none" strike="noStrike" kern="1200" dirty="0" smtClean="0">
                          <a:effectLst/>
                        </a:rPr>
                        <a:t>Application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endParaRPr lang="en-US" dirty="0"/>
                    </a:p>
                  </a:txBody>
                  <a:tcPr marL="7146" marR="7146" marT="9525" marB="0" anchor="ctr"/>
                </a:tc>
              </a:tr>
              <a:tr h="657829">
                <a:tc>
                  <a:txBody>
                    <a:bodyPr/>
                    <a:lstStyle/>
                    <a:p>
                      <a:pPr algn="ctr" rtl="0" fontAlgn="ctr"/>
                      <a:r>
                        <a:rPr lang="en-US" sz="2400" u="none" strike="noStrike" kern="1200" smtClean="0">
                          <a:effectLst/>
                        </a:rPr>
                        <a:t>Presentation</a:t>
                      </a:r>
                      <a:endParaRPr lang="en-US"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1" i="0" u="none" strike="noStrike" kern="1200" dirty="0">
                        <a:solidFill>
                          <a:schemeClr val="tx1"/>
                        </a:solidFill>
                        <a:effectLst/>
                        <a:latin typeface="+mn-lt"/>
                        <a:ea typeface="+mn-ea"/>
                        <a:cs typeface="+mn-cs"/>
                      </a:endParaRPr>
                    </a:p>
                  </a:txBody>
                  <a:tcPr marL="7146" marR="7146" marT="9525" marB="0" anchor="ctr">
                    <a:solidFill>
                      <a:schemeClr val="accent6">
                        <a:lumMod val="75000"/>
                      </a:schemeClr>
                    </a:solidFill>
                  </a:tcP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fr-FR" sz="3200" u="none" strike="noStrike" kern="1200" dirty="0" smtClean="0">
                          <a:effectLst/>
                        </a:rPr>
                        <a:t>CAC</a:t>
                      </a:r>
                      <a:endParaRPr lang="fr-FR"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Media Ports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3" name="Rectangle 2"/>
          <p:cNvSpPr/>
          <p:nvPr/>
        </p:nvSpPr>
        <p:spPr>
          <a:xfrm>
            <a:off x="4497584" y="1582614"/>
            <a:ext cx="1874616" cy="584775"/>
          </a:xfrm>
          <a:prstGeom prst="rect">
            <a:avLst/>
          </a:prstGeom>
        </p:spPr>
        <p:txBody>
          <a:bodyPr wrap="none">
            <a:spAutoFit/>
          </a:bodyPr>
          <a:lstStyle/>
          <a:p>
            <a:r>
              <a:rPr lang="en-US" sz="3200" b="1" dirty="0">
                <a:solidFill>
                  <a:srgbClr val="FFFFFF"/>
                </a:solidFill>
              </a:rPr>
              <a:t>Resiliency</a:t>
            </a:r>
            <a:endParaRPr lang="en-US" dirty="0"/>
          </a:p>
        </p:txBody>
      </p:sp>
    </p:spTree>
    <p:custDataLst>
      <p:tags r:id="rId1"/>
    </p:custDataLst>
    <p:extLst>
      <p:ext uri="{BB962C8B-B14F-4D97-AF65-F5344CB8AC3E}">
        <p14:creationId xmlns:p14="http://schemas.microsoft.com/office/powerpoint/2010/main" val="429211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Dialog Resiliency</a:t>
            </a:r>
            <a:endParaRPr lang="en-US" dirty="0"/>
          </a:p>
        </p:txBody>
      </p:sp>
      <p:sp>
        <p:nvSpPr>
          <p:cNvPr id="3" name="Text Placeholder 2"/>
          <p:cNvSpPr>
            <a:spLocks noGrp="1"/>
          </p:cNvSpPr>
          <p:nvPr>
            <p:ph type="body" sz="quarter" idx="10"/>
          </p:nvPr>
        </p:nvSpPr>
        <p:spPr>
          <a:xfrm>
            <a:off x="380526" y="2611582"/>
            <a:ext cx="8363938" cy="3871829"/>
          </a:xfrm>
        </p:spPr>
        <p:txBody>
          <a:bodyPr/>
          <a:lstStyle/>
          <a:p>
            <a:r>
              <a:rPr lang="en-US" sz="2400" dirty="0" smtClean="0">
                <a:solidFill>
                  <a:srgbClr val="002060"/>
                </a:solidFill>
              </a:rPr>
              <a:t>Session Dialog Resiliency allows </a:t>
            </a:r>
            <a:r>
              <a:rPr lang="en-US" sz="2400" dirty="0">
                <a:solidFill>
                  <a:srgbClr val="002060"/>
                </a:solidFill>
              </a:rPr>
              <a:t>media to continue </a:t>
            </a:r>
            <a:r>
              <a:rPr lang="en-US" sz="2400" dirty="0" smtClean="0">
                <a:solidFill>
                  <a:srgbClr val="002060"/>
                </a:solidFill>
              </a:rPr>
              <a:t>if signaling session is disrupted due to issues with </a:t>
            </a:r>
            <a:r>
              <a:rPr lang="en-US" sz="2400" dirty="0" err="1" smtClean="0">
                <a:solidFill>
                  <a:srgbClr val="002060"/>
                </a:solidFill>
              </a:rPr>
              <a:t>Stateful</a:t>
            </a:r>
            <a:r>
              <a:rPr lang="en-US" sz="2400" dirty="0" smtClean="0">
                <a:solidFill>
                  <a:srgbClr val="002060"/>
                </a:solidFill>
              </a:rPr>
              <a:t> Layer 3 middle boxes like Load Balancers or Signaling proxies.</a:t>
            </a:r>
          </a:p>
          <a:p>
            <a:endParaRPr lang="en-US" sz="1400" dirty="0">
              <a:solidFill>
                <a:srgbClr val="002060"/>
              </a:solidFill>
            </a:endParaRPr>
          </a:p>
          <a:p>
            <a:r>
              <a:rPr lang="en-US" sz="2400" dirty="0" smtClean="0">
                <a:solidFill>
                  <a:srgbClr val="002060"/>
                </a:solidFill>
              </a:rPr>
              <a:t>During </a:t>
            </a:r>
            <a:r>
              <a:rPr lang="en-US" sz="2400" dirty="0">
                <a:solidFill>
                  <a:srgbClr val="002060"/>
                </a:solidFill>
              </a:rPr>
              <a:t>loss of signaling channel endpoint enter resiliency mode</a:t>
            </a:r>
          </a:p>
          <a:p>
            <a:pPr lvl="1"/>
            <a:r>
              <a:rPr lang="en-US" sz="2000" dirty="0"/>
              <a:t>Some loss of functionality, e.g. hold/resume, conference roster, etc.</a:t>
            </a:r>
          </a:p>
          <a:p>
            <a:pPr lvl="1"/>
            <a:r>
              <a:rPr lang="en-US" sz="2000" dirty="0"/>
              <a:t>Media session will continue</a:t>
            </a:r>
          </a:p>
          <a:p>
            <a:endParaRPr lang="en-US" sz="1400" dirty="0" smtClean="0"/>
          </a:p>
          <a:p>
            <a:r>
              <a:rPr lang="en-US" sz="2400" dirty="0" smtClean="0">
                <a:solidFill>
                  <a:srgbClr val="002060"/>
                </a:solidFill>
              </a:rPr>
              <a:t>Automatic </a:t>
            </a:r>
            <a:r>
              <a:rPr lang="en-US" sz="2400" dirty="0">
                <a:solidFill>
                  <a:srgbClr val="002060"/>
                </a:solidFill>
              </a:rPr>
              <a:t>recovery of signaling channel whenever </a:t>
            </a:r>
            <a:r>
              <a:rPr lang="en-US" sz="2400" dirty="0" smtClean="0">
                <a:solidFill>
                  <a:srgbClr val="002060"/>
                </a:solidFill>
              </a:rPr>
              <a:t>possible</a:t>
            </a:r>
            <a:endParaRPr lang="en-US" sz="2400" dirty="0">
              <a:solidFill>
                <a:srgbClr val="002060"/>
              </a:solidFill>
            </a:endParaRPr>
          </a:p>
        </p:txBody>
      </p:sp>
      <p:pic>
        <p:nvPicPr>
          <p:cNvPr id="4" name="Picture 2"/>
          <p:cNvPicPr>
            <a:picLocks noChangeAspect="1" noChangeArrowheads="1"/>
          </p:cNvPicPr>
          <p:nvPr/>
        </p:nvPicPr>
        <p:blipFill rotWithShape="1">
          <a:blip r:embed="rId3">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1366321" y="1803126"/>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clrChange>
              <a:clrFrom>
                <a:srgbClr val="F1F5FB"/>
              </a:clrFrom>
              <a:clrTo>
                <a:srgbClr val="F1F5FB">
                  <a:alpha val="0"/>
                </a:srgbClr>
              </a:clrTo>
            </a:clrChange>
            <a:extLst>
              <a:ext uri="{28A0092B-C50C-407E-A947-70E740481C1C}">
                <a14:useLocalDpi xmlns:a14="http://schemas.microsoft.com/office/drawing/2010/main" val="0"/>
              </a:ext>
            </a:extLst>
          </a:blip>
          <a:srcRect t="2243"/>
          <a:stretch/>
        </p:blipFill>
        <p:spPr bwMode="auto">
          <a:xfrm>
            <a:off x="6703095" y="1798383"/>
            <a:ext cx="621652" cy="79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2209800" y="2415901"/>
            <a:ext cx="4332872" cy="1388"/>
          </a:xfrm>
          <a:prstGeom prst="straightConnector1">
            <a:avLst/>
          </a:prstGeom>
          <a:ln w="508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17409" y="2100894"/>
            <a:ext cx="4325264" cy="400087"/>
          </a:xfrm>
          <a:prstGeom prst="rect">
            <a:avLst/>
          </a:prstGeom>
          <a:noFill/>
        </p:spPr>
        <p:txBody>
          <a:bodyPr wrap="square" lIns="121899" tIns="60949" rIns="121899" bIns="60949" rtlCol="0">
            <a:spAutoFit/>
          </a:bodyPr>
          <a:lstStyle/>
          <a:p>
            <a:pPr algn="ctr"/>
            <a:r>
              <a:rPr lang="en-US" dirty="0" smtClean="0">
                <a:solidFill>
                  <a:schemeClr val="accent6">
                    <a:lumMod val="75000"/>
                  </a:schemeClr>
                </a:solidFill>
              </a:rPr>
              <a:t>(S)RTP/RTCP (UDP/TCP)</a:t>
            </a:r>
          </a:p>
        </p:txBody>
      </p:sp>
      <p:cxnSp>
        <p:nvCxnSpPr>
          <p:cNvPr id="8" name="Straight Arrow Connector 7"/>
          <p:cNvCxnSpPr/>
          <p:nvPr/>
        </p:nvCxnSpPr>
        <p:spPr>
          <a:xfrm>
            <a:off x="2209800" y="2021649"/>
            <a:ext cx="4332872" cy="1388"/>
          </a:xfrm>
          <a:prstGeom prst="straightConnector1">
            <a:avLst/>
          </a:prstGeom>
          <a:ln w="508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17408" y="1700808"/>
            <a:ext cx="4325264" cy="400087"/>
          </a:xfrm>
          <a:prstGeom prst="rect">
            <a:avLst/>
          </a:prstGeom>
          <a:noFill/>
        </p:spPr>
        <p:txBody>
          <a:bodyPr wrap="square" lIns="121899" tIns="60949" rIns="121899" bIns="60949" rtlCol="0">
            <a:spAutoFit/>
          </a:bodyPr>
          <a:lstStyle/>
          <a:p>
            <a:pPr algn="ctr"/>
            <a:r>
              <a:rPr lang="en-US" dirty="0" smtClean="0"/>
              <a:t>SIP (TCP)</a:t>
            </a:r>
          </a:p>
        </p:txBody>
      </p:sp>
    </p:spTree>
    <p:extLst>
      <p:ext uri="{BB962C8B-B14F-4D97-AF65-F5344CB8AC3E}">
        <p14:creationId xmlns:p14="http://schemas.microsoft.com/office/powerpoint/2010/main" val="1873579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Dialog Resiliency</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365803030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090605656"/>
              </p:ext>
            </p:extLst>
          </p:nvPr>
        </p:nvGraphicFramePr>
        <p:xfrm>
          <a:off x="2483768" y="792743"/>
          <a:ext cx="4025885" cy="4604803"/>
        </p:xfrm>
        <a:graphic>
          <a:graphicData uri="http://schemas.openxmlformats.org/drawingml/2006/table">
            <a:tbl>
              <a:tblPr bandRow="1">
                <a:tableStyleId>{93296810-A885-4BE3-A3E7-6D5BEEA58F35}</a:tableStyleId>
              </a:tblPr>
              <a:tblGrid>
                <a:gridCol w="1654507"/>
                <a:gridCol w="2371378"/>
              </a:tblGrid>
              <a:tr h="657829">
                <a:tc>
                  <a:txBody>
                    <a:bodyPr/>
                    <a:lstStyle/>
                    <a:p>
                      <a:pPr algn="ctr" rtl="0" fontAlgn="ctr"/>
                      <a:r>
                        <a:rPr lang="en-US" sz="2400" u="none" strike="noStrike" kern="1200" dirty="0" smtClean="0">
                          <a:effectLst/>
                        </a:rPr>
                        <a:t>Application</a:t>
                      </a:r>
                      <a:endParaRPr lang="en-US" sz="2400" b="0"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endParaRPr lang="en-US" sz="3200" b="1" i="0" u="none" strike="noStrike" kern="1200" dirty="0">
                        <a:solidFill>
                          <a:schemeClr val="tx1"/>
                        </a:solidFill>
                        <a:effectLst/>
                        <a:latin typeface="+mn-lt"/>
                        <a:ea typeface="+mn-ea"/>
                        <a:cs typeface="+mn-cs"/>
                      </a:endParaRPr>
                    </a:p>
                  </a:txBody>
                  <a:tcPr marL="7146" marR="7146" marT="9525" marB="0" anchor="ctr">
                    <a:solidFill>
                      <a:schemeClr val="accent6">
                        <a:lumMod val="75000"/>
                      </a:schemeClr>
                    </a:solidFill>
                  </a:tcPr>
                </a:tc>
              </a:tr>
              <a:tr h="657829">
                <a:tc>
                  <a:txBody>
                    <a:bodyPr/>
                    <a:lstStyle/>
                    <a:p>
                      <a:pPr algn="ctr" rtl="0" fontAlgn="ctr"/>
                      <a:r>
                        <a:rPr lang="en-US" sz="2400" u="none" strike="noStrike" kern="1200" dirty="0" smtClean="0">
                          <a:effectLst/>
                        </a:rPr>
                        <a:t>Presentation</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Resiliency</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fr-FR" sz="2400" u="none" strike="noStrike" kern="1200" dirty="0" smtClean="0">
                          <a:effectLst/>
                        </a:rPr>
                        <a:t>Session</a:t>
                      </a:r>
                      <a:endParaRPr lang="fr-FR"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fr-FR" sz="3200" u="none" strike="noStrike" kern="1200" dirty="0" smtClean="0">
                          <a:effectLst/>
                        </a:rPr>
                        <a:t>CAC</a:t>
                      </a:r>
                      <a:endParaRPr lang="fr-FR"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Transport</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Media Ports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Network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Data Link</a:t>
                      </a:r>
                      <a:endParaRPr lang="en-US" sz="2400" b="0" i="0" u="none" strike="noStrike" kern="1200" dirty="0">
                        <a:solidFill>
                          <a:srgbClr val="000000"/>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7146" marR="7146" marT="9525" marB="0" anchor="ctr"/>
                </a:tc>
              </a:tr>
              <a:tr h="657829">
                <a:tc>
                  <a:txBody>
                    <a:bodyPr/>
                    <a:lstStyle/>
                    <a:p>
                      <a:pPr algn="ctr" rtl="0" fontAlgn="ctr"/>
                      <a:r>
                        <a:rPr lang="en-US" sz="2400" u="none" strike="noStrike" kern="1200" dirty="0" smtClean="0">
                          <a:effectLst/>
                        </a:rPr>
                        <a:t>Physical</a:t>
                      </a:r>
                      <a:endParaRPr lang="en-US" sz="2400" b="1" i="0" u="none" strike="noStrike" kern="1200" dirty="0">
                        <a:solidFill>
                          <a:schemeClr val="tx1"/>
                        </a:solidFill>
                        <a:effectLst/>
                        <a:latin typeface="+mn-lt"/>
                        <a:ea typeface="+mn-ea"/>
                        <a:cs typeface="+mn-cs"/>
                      </a:endParaRPr>
                    </a:p>
                  </a:txBody>
                  <a:tcPr marL="7146" marR="7146" marT="9525" marB="0" anchor="ctr"/>
                </a:tc>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7146" marR="7146" marT="9525" marB="0" anchor="ctr"/>
                </a:tc>
              </a:tr>
            </a:tbl>
          </a:graphicData>
        </a:graphic>
      </p:graphicFrame>
      <p:sp>
        <p:nvSpPr>
          <p:cNvPr id="3" name="Rectangle 2"/>
          <p:cNvSpPr/>
          <p:nvPr/>
        </p:nvSpPr>
        <p:spPr>
          <a:xfrm>
            <a:off x="4223056" y="829570"/>
            <a:ext cx="2293741" cy="461665"/>
          </a:xfrm>
          <a:prstGeom prst="rect">
            <a:avLst/>
          </a:prstGeom>
        </p:spPr>
        <p:txBody>
          <a:bodyPr wrap="square">
            <a:spAutoFit/>
          </a:bodyPr>
          <a:lstStyle/>
          <a:p>
            <a:pPr algn="ctr"/>
            <a:r>
              <a:rPr lang="en-US" sz="2400" b="1" dirty="0" smtClean="0">
                <a:solidFill>
                  <a:srgbClr val="FFFFFF"/>
                </a:solidFill>
              </a:rPr>
              <a:t>Partners/Apps</a:t>
            </a:r>
            <a:endParaRPr lang="en-US" sz="2400" dirty="0"/>
          </a:p>
        </p:txBody>
      </p:sp>
    </p:spTree>
    <p:custDataLst>
      <p:tags r:id="rId1"/>
    </p:custDataLst>
    <p:extLst>
      <p:ext uri="{BB962C8B-B14F-4D97-AF65-F5344CB8AC3E}">
        <p14:creationId xmlns:p14="http://schemas.microsoft.com/office/powerpoint/2010/main" val="1823417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8" name="Line 10"/>
          <p:cNvSpPr>
            <a:spLocks noChangeShapeType="1"/>
          </p:cNvSpPr>
          <p:nvPr/>
        </p:nvSpPr>
        <p:spPr bwMode="auto">
          <a:xfrm>
            <a:off x="1919986" y="5482803"/>
            <a:ext cx="1447800" cy="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59" name="Line 11"/>
          <p:cNvSpPr>
            <a:spLocks noChangeShapeType="1"/>
          </p:cNvSpPr>
          <p:nvPr/>
        </p:nvSpPr>
        <p:spPr bwMode="auto">
          <a:xfrm>
            <a:off x="5044186" y="5482803"/>
            <a:ext cx="1447800" cy="0"/>
          </a:xfrm>
          <a:prstGeom prst="line">
            <a:avLst/>
          </a:prstGeom>
          <a:noFill/>
          <a:ln w="28575">
            <a:solidFill>
              <a:schemeClr val="tx1"/>
            </a:solidFill>
            <a:round/>
            <a:headEnd/>
            <a:tailEnd/>
          </a:ln>
        </p:spPr>
        <p:txBody>
          <a:bodyPr/>
          <a:lstStyle/>
          <a:p>
            <a:endParaRPr lang="en-US">
              <a:solidFill>
                <a:srgbClr val="C00000"/>
              </a:solidFill>
            </a:endParaRPr>
          </a:p>
        </p:txBody>
      </p:sp>
      <p:pic>
        <p:nvPicPr>
          <p:cNvPr id="130060" name="Picture 12"/>
          <p:cNvPicPr>
            <a:picLocks noChangeArrowheads="1"/>
          </p:cNvPicPr>
          <p:nvPr/>
        </p:nvPicPr>
        <p:blipFill>
          <a:blip r:embed="rId3"/>
          <a:srcRect/>
          <a:stretch>
            <a:fillRect/>
          </a:stretch>
        </p:blipFill>
        <p:spPr bwMode="auto">
          <a:xfrm>
            <a:off x="3443986" y="4873203"/>
            <a:ext cx="1676400" cy="1066800"/>
          </a:xfrm>
          <a:prstGeom prst="rect">
            <a:avLst/>
          </a:prstGeom>
          <a:noFill/>
          <a:ln w="9525">
            <a:noFill/>
            <a:miter lim="800000"/>
            <a:headEnd/>
            <a:tailEnd/>
          </a:ln>
        </p:spPr>
      </p:pic>
      <p:sp>
        <p:nvSpPr>
          <p:cNvPr id="130061" name="Line 13"/>
          <p:cNvSpPr>
            <a:spLocks noChangeShapeType="1"/>
          </p:cNvSpPr>
          <p:nvPr/>
        </p:nvSpPr>
        <p:spPr bwMode="auto">
          <a:xfrm flipV="1">
            <a:off x="3443986" y="4949403"/>
            <a:ext cx="914400" cy="4572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62" name="Line 14"/>
          <p:cNvSpPr>
            <a:spLocks noChangeShapeType="1"/>
          </p:cNvSpPr>
          <p:nvPr/>
        </p:nvSpPr>
        <p:spPr bwMode="auto">
          <a:xfrm>
            <a:off x="4282186" y="4949403"/>
            <a:ext cx="914400" cy="4572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63" name="Line 15"/>
          <p:cNvSpPr>
            <a:spLocks noChangeShapeType="1"/>
          </p:cNvSpPr>
          <p:nvPr/>
        </p:nvSpPr>
        <p:spPr bwMode="auto">
          <a:xfrm flipH="1">
            <a:off x="4358386" y="5406603"/>
            <a:ext cx="838200" cy="5334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64" name="Line 16"/>
          <p:cNvSpPr>
            <a:spLocks noChangeShapeType="1"/>
          </p:cNvSpPr>
          <p:nvPr/>
        </p:nvSpPr>
        <p:spPr bwMode="auto">
          <a:xfrm>
            <a:off x="3443986" y="5406603"/>
            <a:ext cx="914400" cy="5334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65" name="Line 17"/>
          <p:cNvSpPr>
            <a:spLocks noChangeShapeType="1"/>
          </p:cNvSpPr>
          <p:nvPr/>
        </p:nvSpPr>
        <p:spPr bwMode="auto">
          <a:xfrm flipH="1" flipV="1">
            <a:off x="6781800" y="2986452"/>
            <a:ext cx="685800" cy="280556"/>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66" name="Line 18"/>
          <p:cNvSpPr>
            <a:spLocks noChangeShapeType="1"/>
          </p:cNvSpPr>
          <p:nvPr/>
        </p:nvSpPr>
        <p:spPr bwMode="auto">
          <a:xfrm flipH="1">
            <a:off x="6781800" y="2872152"/>
            <a:ext cx="776986" cy="114300"/>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67" name="Line 19"/>
          <p:cNvSpPr>
            <a:spLocks noChangeShapeType="1"/>
          </p:cNvSpPr>
          <p:nvPr/>
        </p:nvSpPr>
        <p:spPr bwMode="auto">
          <a:xfrm flipH="1">
            <a:off x="6781800" y="2453052"/>
            <a:ext cx="533400" cy="533400"/>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68" name="Line 20"/>
          <p:cNvSpPr>
            <a:spLocks noChangeShapeType="1"/>
          </p:cNvSpPr>
          <p:nvPr/>
        </p:nvSpPr>
        <p:spPr bwMode="auto">
          <a:xfrm flipV="1">
            <a:off x="825441" y="2986451"/>
            <a:ext cx="774759" cy="339725"/>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69" name="Line 21"/>
          <p:cNvSpPr>
            <a:spLocks noChangeShapeType="1"/>
          </p:cNvSpPr>
          <p:nvPr/>
        </p:nvSpPr>
        <p:spPr bwMode="auto">
          <a:xfrm>
            <a:off x="1066800" y="2834052"/>
            <a:ext cx="533400" cy="152400"/>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70" name="Line 22"/>
          <p:cNvSpPr>
            <a:spLocks noChangeShapeType="1"/>
          </p:cNvSpPr>
          <p:nvPr/>
        </p:nvSpPr>
        <p:spPr bwMode="auto">
          <a:xfrm>
            <a:off x="1066800" y="2453052"/>
            <a:ext cx="533400" cy="533400"/>
          </a:xfrm>
          <a:prstGeom prst="line">
            <a:avLst/>
          </a:prstGeom>
          <a:noFill/>
          <a:ln w="19050">
            <a:solidFill>
              <a:schemeClr val="tx1"/>
            </a:solidFill>
            <a:round/>
            <a:headEnd/>
            <a:tailEnd/>
          </a:ln>
        </p:spPr>
        <p:txBody>
          <a:bodyPr/>
          <a:lstStyle/>
          <a:p>
            <a:endParaRPr lang="en-US">
              <a:solidFill>
                <a:srgbClr val="C00000"/>
              </a:solidFill>
            </a:endParaRPr>
          </a:p>
        </p:txBody>
      </p:sp>
      <p:sp>
        <p:nvSpPr>
          <p:cNvPr id="130071" name="Line 23"/>
          <p:cNvSpPr>
            <a:spLocks noChangeShapeType="1"/>
          </p:cNvSpPr>
          <p:nvPr/>
        </p:nvSpPr>
        <p:spPr bwMode="auto">
          <a:xfrm>
            <a:off x="1676400" y="2945177"/>
            <a:ext cx="1447800" cy="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2" name="Line 24"/>
          <p:cNvSpPr>
            <a:spLocks noChangeShapeType="1"/>
          </p:cNvSpPr>
          <p:nvPr/>
        </p:nvSpPr>
        <p:spPr bwMode="auto">
          <a:xfrm>
            <a:off x="5334000" y="2945177"/>
            <a:ext cx="1447800" cy="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3" name="Line 25"/>
          <p:cNvSpPr>
            <a:spLocks noChangeShapeType="1"/>
          </p:cNvSpPr>
          <p:nvPr/>
        </p:nvSpPr>
        <p:spPr bwMode="auto">
          <a:xfrm flipV="1">
            <a:off x="3352800" y="2487977"/>
            <a:ext cx="914400" cy="4572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4" name="Line 26"/>
          <p:cNvSpPr>
            <a:spLocks noChangeShapeType="1"/>
          </p:cNvSpPr>
          <p:nvPr/>
        </p:nvSpPr>
        <p:spPr bwMode="auto">
          <a:xfrm>
            <a:off x="4267200" y="2487977"/>
            <a:ext cx="914400" cy="4572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5" name="Line 27"/>
          <p:cNvSpPr>
            <a:spLocks noChangeShapeType="1"/>
          </p:cNvSpPr>
          <p:nvPr/>
        </p:nvSpPr>
        <p:spPr bwMode="auto">
          <a:xfrm>
            <a:off x="3352800" y="2945177"/>
            <a:ext cx="914400" cy="5334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6" name="Line 28"/>
          <p:cNvSpPr>
            <a:spLocks noChangeShapeType="1"/>
          </p:cNvSpPr>
          <p:nvPr/>
        </p:nvSpPr>
        <p:spPr bwMode="auto">
          <a:xfrm flipH="1">
            <a:off x="4343400" y="2945177"/>
            <a:ext cx="838200" cy="533400"/>
          </a:xfrm>
          <a:prstGeom prst="line">
            <a:avLst/>
          </a:prstGeom>
          <a:noFill/>
          <a:ln w="28575">
            <a:solidFill>
              <a:schemeClr val="tx1"/>
            </a:solidFill>
            <a:round/>
            <a:headEnd/>
            <a:tailEnd/>
          </a:ln>
        </p:spPr>
        <p:txBody>
          <a:bodyPr/>
          <a:lstStyle/>
          <a:p>
            <a:endParaRPr lang="en-US">
              <a:solidFill>
                <a:srgbClr val="C00000"/>
              </a:solidFill>
            </a:endParaRPr>
          </a:p>
        </p:txBody>
      </p:sp>
      <p:sp>
        <p:nvSpPr>
          <p:cNvPr id="130077" name="Rectangle 29"/>
          <p:cNvSpPr>
            <a:spLocks noGrp="1" noChangeArrowheads="1"/>
          </p:cNvSpPr>
          <p:nvPr>
            <p:ph type="title"/>
          </p:nvPr>
        </p:nvSpPr>
        <p:spPr/>
        <p:txBody>
          <a:bodyPr>
            <a:normAutofit/>
          </a:bodyPr>
          <a:lstStyle/>
          <a:p>
            <a:pPr eaLnBrk="1" hangingPunct="1"/>
            <a:r>
              <a:rPr lang="en-AU" dirty="0" smtClean="0"/>
              <a:t>Evolution of Voice </a:t>
            </a:r>
            <a:r>
              <a:rPr lang="en-AU" dirty="0"/>
              <a:t>T</a:t>
            </a:r>
            <a:r>
              <a:rPr lang="en-AU" dirty="0" smtClean="0"/>
              <a:t>ransport</a:t>
            </a:r>
            <a:endParaRPr lang="en-AU" sz="4000" dirty="0" smtClean="0"/>
          </a:p>
        </p:txBody>
      </p:sp>
      <p:sp>
        <p:nvSpPr>
          <p:cNvPr id="130078" name="Text Box 30"/>
          <p:cNvSpPr txBox="1">
            <a:spLocks noChangeArrowheads="1"/>
          </p:cNvSpPr>
          <p:nvPr/>
        </p:nvSpPr>
        <p:spPr bwMode="auto">
          <a:xfrm>
            <a:off x="1676400" y="1649777"/>
            <a:ext cx="5486400" cy="581025"/>
          </a:xfrm>
          <a:prstGeom prst="rect">
            <a:avLst/>
          </a:prstGeom>
          <a:noFill/>
          <a:ln w="9525">
            <a:noFill/>
            <a:miter lim="800000"/>
            <a:headEnd/>
            <a:tailEnd/>
          </a:ln>
        </p:spPr>
        <p:txBody>
          <a:bodyPr>
            <a:spAutoFit/>
          </a:bodyPr>
          <a:lstStyle/>
          <a:p>
            <a:pPr algn="ctr">
              <a:spcBef>
                <a:spcPct val="50000"/>
              </a:spcBef>
            </a:pPr>
            <a:r>
              <a:rPr lang="en-AU" sz="1600" b="1" dirty="0">
                <a:solidFill>
                  <a:srgbClr val="C00000"/>
                </a:solidFill>
              </a:rPr>
              <a:t>Connection signalled based on destination number. Connection remains up for the duration of call</a:t>
            </a:r>
          </a:p>
        </p:txBody>
      </p:sp>
      <p:grpSp>
        <p:nvGrpSpPr>
          <p:cNvPr id="6" name="Group 65"/>
          <p:cNvGrpSpPr>
            <a:grpSpLocks/>
          </p:cNvGrpSpPr>
          <p:nvPr/>
        </p:nvGrpSpPr>
        <p:grpSpPr bwMode="auto">
          <a:xfrm>
            <a:off x="395536" y="4531022"/>
            <a:ext cx="3130624" cy="338138"/>
            <a:chOff x="1296" y="3072"/>
            <a:chExt cx="1008" cy="213"/>
          </a:xfrm>
        </p:grpSpPr>
        <p:sp>
          <p:nvSpPr>
            <p:cNvPr id="130119" name="Text Box 66"/>
            <p:cNvSpPr txBox="1">
              <a:spLocks noChangeArrowheads="1"/>
            </p:cNvSpPr>
            <p:nvPr/>
          </p:nvSpPr>
          <p:spPr bwMode="auto">
            <a:xfrm>
              <a:off x="1296" y="3072"/>
              <a:ext cx="707" cy="213"/>
            </a:xfrm>
            <a:prstGeom prst="rect">
              <a:avLst/>
            </a:prstGeom>
            <a:solidFill>
              <a:srgbClr val="FF0000"/>
            </a:solidFill>
            <a:ln w="9525">
              <a:noFill/>
              <a:miter lim="800000"/>
              <a:headEnd/>
              <a:tailEnd/>
            </a:ln>
          </p:spPr>
          <p:txBody>
            <a:bodyPr wrap="square">
              <a:spAutoFit/>
            </a:bodyPr>
            <a:lstStyle/>
            <a:p>
              <a:pPr algn="ctr">
                <a:spcBef>
                  <a:spcPct val="50000"/>
                </a:spcBef>
              </a:pPr>
              <a:r>
                <a:rPr lang="en-AU" sz="1600" b="1" dirty="0" smtClean="0">
                  <a:solidFill>
                    <a:schemeClr val="bg1"/>
                  </a:solidFill>
                </a:rPr>
                <a:t>10.1.1.1 | 10.1.2.1</a:t>
              </a:r>
              <a:endParaRPr lang="en-AU" sz="1600" b="1" dirty="0">
                <a:solidFill>
                  <a:schemeClr val="bg1"/>
                </a:solidFill>
              </a:endParaRPr>
            </a:p>
          </p:txBody>
        </p:sp>
        <p:sp>
          <p:nvSpPr>
            <p:cNvPr id="130120" name="Text Box 67"/>
            <p:cNvSpPr txBox="1">
              <a:spLocks noChangeArrowheads="1"/>
            </p:cNvSpPr>
            <p:nvPr/>
          </p:nvSpPr>
          <p:spPr bwMode="auto">
            <a:xfrm>
              <a:off x="1904" y="3072"/>
              <a:ext cx="400" cy="212"/>
            </a:xfrm>
            <a:prstGeom prst="rect">
              <a:avLst/>
            </a:prstGeom>
            <a:solidFill>
              <a:schemeClr val="accent2"/>
            </a:solidFill>
            <a:ln w="9525">
              <a:noFill/>
              <a:miter lim="800000"/>
              <a:headEnd/>
              <a:tailEnd/>
            </a:ln>
          </p:spPr>
          <p:txBody>
            <a:bodyPr wrap="square">
              <a:spAutoFit/>
            </a:bodyPr>
            <a:lstStyle/>
            <a:p>
              <a:pPr algn="ctr">
                <a:spcBef>
                  <a:spcPct val="50000"/>
                </a:spcBef>
              </a:pPr>
              <a:r>
                <a:rPr lang="en-AU" sz="1600" b="1">
                  <a:solidFill>
                    <a:srgbClr val="C00000"/>
                  </a:solidFill>
                </a:rPr>
                <a:t>Voice</a:t>
              </a:r>
            </a:p>
          </p:txBody>
        </p:sp>
      </p:grpSp>
      <p:sp>
        <p:nvSpPr>
          <p:cNvPr id="130107" name="Text Box 71"/>
          <p:cNvSpPr txBox="1">
            <a:spLocks noChangeArrowheads="1"/>
          </p:cNvSpPr>
          <p:nvPr/>
        </p:nvSpPr>
        <p:spPr bwMode="auto">
          <a:xfrm>
            <a:off x="853186" y="3950419"/>
            <a:ext cx="1547114" cy="584775"/>
          </a:xfrm>
          <a:prstGeom prst="rect">
            <a:avLst/>
          </a:prstGeom>
          <a:noFill/>
          <a:ln w="9525">
            <a:noFill/>
            <a:miter lim="800000"/>
            <a:headEnd/>
            <a:tailEnd/>
          </a:ln>
        </p:spPr>
        <p:txBody>
          <a:bodyPr wrap="square">
            <a:spAutoFit/>
          </a:bodyPr>
          <a:lstStyle/>
          <a:p>
            <a:pPr>
              <a:spcBef>
                <a:spcPct val="50000"/>
              </a:spcBef>
            </a:pPr>
            <a:r>
              <a:rPr lang="en-AU" sz="1600" b="1" dirty="0">
                <a:solidFill>
                  <a:srgbClr val="C00000"/>
                </a:solidFill>
              </a:rPr>
              <a:t>Caller: Party A 10.1.1.1</a:t>
            </a:r>
          </a:p>
        </p:txBody>
      </p:sp>
      <p:sp>
        <p:nvSpPr>
          <p:cNvPr id="130108" name="Text Box 72"/>
          <p:cNvSpPr txBox="1">
            <a:spLocks noChangeArrowheads="1"/>
          </p:cNvSpPr>
          <p:nvPr/>
        </p:nvSpPr>
        <p:spPr bwMode="auto">
          <a:xfrm>
            <a:off x="7025386" y="3950419"/>
            <a:ext cx="1435046" cy="584775"/>
          </a:xfrm>
          <a:prstGeom prst="rect">
            <a:avLst/>
          </a:prstGeom>
          <a:noFill/>
          <a:ln w="9525">
            <a:noFill/>
            <a:miter lim="800000"/>
            <a:headEnd/>
            <a:tailEnd/>
          </a:ln>
        </p:spPr>
        <p:txBody>
          <a:bodyPr wrap="square">
            <a:spAutoFit/>
          </a:bodyPr>
          <a:lstStyle/>
          <a:p>
            <a:pPr>
              <a:spcBef>
                <a:spcPct val="50000"/>
              </a:spcBef>
            </a:pPr>
            <a:r>
              <a:rPr lang="en-AU" sz="1600" b="1" dirty="0">
                <a:solidFill>
                  <a:srgbClr val="C00000"/>
                </a:solidFill>
              </a:rPr>
              <a:t>Called: </a:t>
            </a:r>
            <a:r>
              <a:rPr lang="en-AU" sz="1600" b="1" dirty="0" smtClean="0">
                <a:solidFill>
                  <a:srgbClr val="C00000"/>
                </a:solidFill>
              </a:rPr>
              <a:t>Party </a:t>
            </a:r>
            <a:r>
              <a:rPr lang="en-AU" sz="1600" b="1" dirty="0">
                <a:solidFill>
                  <a:srgbClr val="C00000"/>
                </a:solidFill>
              </a:rPr>
              <a:t>B </a:t>
            </a:r>
            <a:r>
              <a:rPr lang="en-AU" sz="1600" b="1" dirty="0" smtClean="0">
                <a:solidFill>
                  <a:srgbClr val="C00000"/>
                </a:solidFill>
              </a:rPr>
              <a:t>10.1.2.1</a:t>
            </a:r>
            <a:endParaRPr lang="en-AU" sz="1600" b="1" dirty="0">
              <a:solidFill>
                <a:srgbClr val="C00000"/>
              </a:solidFill>
            </a:endParaRPr>
          </a:p>
        </p:txBody>
      </p:sp>
      <p:sp>
        <p:nvSpPr>
          <p:cNvPr id="130109" name="Text Box 73"/>
          <p:cNvSpPr txBox="1">
            <a:spLocks noChangeArrowheads="1"/>
          </p:cNvSpPr>
          <p:nvPr/>
        </p:nvSpPr>
        <p:spPr bwMode="auto">
          <a:xfrm>
            <a:off x="395536" y="1884029"/>
            <a:ext cx="1402916"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Caller: Party A</a:t>
            </a:r>
            <a:endParaRPr lang="en-AU" sz="1600" b="1" dirty="0">
              <a:solidFill>
                <a:srgbClr val="C00000"/>
              </a:solidFill>
            </a:endParaRPr>
          </a:p>
        </p:txBody>
      </p:sp>
      <p:sp>
        <p:nvSpPr>
          <p:cNvPr id="130110" name="Text Box 74"/>
          <p:cNvSpPr txBox="1">
            <a:spLocks noChangeArrowheads="1"/>
          </p:cNvSpPr>
          <p:nvPr/>
        </p:nvSpPr>
        <p:spPr bwMode="auto">
          <a:xfrm>
            <a:off x="7010400" y="1872027"/>
            <a:ext cx="1522040"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Called: </a:t>
            </a:r>
            <a:r>
              <a:rPr lang="en-AU" sz="1600" b="1" dirty="0">
                <a:solidFill>
                  <a:srgbClr val="C00000"/>
                </a:solidFill>
              </a:rPr>
              <a:t>Party </a:t>
            </a:r>
            <a:r>
              <a:rPr lang="en-AU" sz="1600" b="1" dirty="0" smtClean="0">
                <a:solidFill>
                  <a:srgbClr val="C00000"/>
                </a:solidFill>
              </a:rPr>
              <a:t>B</a:t>
            </a:r>
            <a:endParaRPr lang="en-AU" sz="1600" b="1" dirty="0">
              <a:solidFill>
                <a:srgbClr val="C00000"/>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696" y="2550138"/>
            <a:ext cx="715511"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085" name="Text Box 45"/>
          <p:cNvSpPr txBox="1">
            <a:spLocks noChangeArrowheads="1"/>
          </p:cNvSpPr>
          <p:nvPr/>
        </p:nvSpPr>
        <p:spPr bwMode="auto">
          <a:xfrm>
            <a:off x="1981200" y="2794323"/>
            <a:ext cx="381000" cy="274637"/>
          </a:xfrm>
          <a:prstGeom prst="rect">
            <a:avLst/>
          </a:prstGeom>
          <a:solidFill>
            <a:srgbClr val="006600"/>
          </a:solidFill>
          <a:ln w="9525">
            <a:noFill/>
            <a:miter lim="800000"/>
            <a:headEnd/>
            <a:tailEnd/>
          </a:ln>
        </p:spPr>
        <p:txBody>
          <a:bodyPr>
            <a:spAutoFit/>
          </a:bodyPr>
          <a:lstStyle/>
          <a:p>
            <a:pPr algn="ctr">
              <a:spcBef>
                <a:spcPct val="50000"/>
              </a:spcBef>
            </a:pPr>
            <a:r>
              <a:rPr lang="en-AU" sz="1200" b="1" dirty="0">
                <a:solidFill>
                  <a:schemeClr val="bg1"/>
                </a:solidFill>
              </a:rPr>
              <a:t>E1</a:t>
            </a:r>
          </a:p>
        </p:txBody>
      </p:sp>
      <p:pic>
        <p:nvPicPr>
          <p:cNvPr id="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1463" y="2501470"/>
            <a:ext cx="715511"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086" name="Text Box 46"/>
          <p:cNvSpPr txBox="1">
            <a:spLocks noChangeArrowheads="1"/>
          </p:cNvSpPr>
          <p:nvPr/>
        </p:nvSpPr>
        <p:spPr bwMode="auto">
          <a:xfrm>
            <a:off x="6019800" y="2794323"/>
            <a:ext cx="381000" cy="274637"/>
          </a:xfrm>
          <a:prstGeom prst="rect">
            <a:avLst/>
          </a:prstGeom>
          <a:solidFill>
            <a:srgbClr val="006600"/>
          </a:solidFill>
          <a:ln w="9525">
            <a:noFill/>
            <a:miter lim="800000"/>
            <a:headEnd/>
            <a:tailEnd/>
          </a:ln>
        </p:spPr>
        <p:txBody>
          <a:bodyPr>
            <a:spAutoFit/>
          </a:bodyPr>
          <a:lstStyle/>
          <a:p>
            <a:pPr algn="ctr">
              <a:spcBef>
                <a:spcPct val="50000"/>
              </a:spcBef>
            </a:pPr>
            <a:r>
              <a:rPr lang="en-AU" sz="1200" b="1">
                <a:solidFill>
                  <a:schemeClr val="bg1"/>
                </a:solidFill>
              </a:rPr>
              <a:t>E1</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634" y="3140968"/>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378" y="2693665"/>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379" y="2193074"/>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6655" y="3167610"/>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4399" y="2720307"/>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2219716"/>
            <a:ext cx="473615" cy="44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7" name="Group 65"/>
          <p:cNvGrpSpPr>
            <a:grpSpLocks/>
          </p:cNvGrpSpPr>
          <p:nvPr/>
        </p:nvGrpSpPr>
        <p:grpSpPr bwMode="auto">
          <a:xfrm>
            <a:off x="5612474" y="4531022"/>
            <a:ext cx="3130624" cy="338138"/>
            <a:chOff x="1296" y="3072"/>
            <a:chExt cx="1008" cy="213"/>
          </a:xfrm>
        </p:grpSpPr>
        <p:sp>
          <p:nvSpPr>
            <p:cNvPr id="98" name="Text Box 66"/>
            <p:cNvSpPr txBox="1">
              <a:spLocks noChangeArrowheads="1"/>
            </p:cNvSpPr>
            <p:nvPr/>
          </p:nvSpPr>
          <p:spPr bwMode="auto">
            <a:xfrm>
              <a:off x="1296" y="3072"/>
              <a:ext cx="707" cy="213"/>
            </a:xfrm>
            <a:prstGeom prst="rect">
              <a:avLst/>
            </a:prstGeom>
            <a:solidFill>
              <a:srgbClr val="FF0000"/>
            </a:solidFill>
            <a:ln w="9525">
              <a:noFill/>
              <a:miter lim="800000"/>
              <a:headEnd/>
              <a:tailEnd/>
            </a:ln>
          </p:spPr>
          <p:txBody>
            <a:bodyPr wrap="square">
              <a:spAutoFit/>
            </a:bodyPr>
            <a:lstStyle/>
            <a:p>
              <a:pPr algn="ctr">
                <a:spcBef>
                  <a:spcPct val="50000"/>
                </a:spcBef>
              </a:pPr>
              <a:r>
                <a:rPr lang="en-AU" sz="1600" b="1" dirty="0" smtClean="0">
                  <a:solidFill>
                    <a:schemeClr val="bg1"/>
                  </a:solidFill>
                </a:rPr>
                <a:t>10.1.2.1 | 10.1.1.1</a:t>
              </a:r>
              <a:endParaRPr lang="en-AU" sz="1600" b="1" dirty="0">
                <a:solidFill>
                  <a:schemeClr val="bg1"/>
                </a:solidFill>
              </a:endParaRPr>
            </a:p>
          </p:txBody>
        </p:sp>
        <p:sp>
          <p:nvSpPr>
            <p:cNvPr id="99" name="Text Box 67"/>
            <p:cNvSpPr txBox="1">
              <a:spLocks noChangeArrowheads="1"/>
            </p:cNvSpPr>
            <p:nvPr/>
          </p:nvSpPr>
          <p:spPr bwMode="auto">
            <a:xfrm>
              <a:off x="1904" y="3072"/>
              <a:ext cx="400" cy="212"/>
            </a:xfrm>
            <a:prstGeom prst="rect">
              <a:avLst/>
            </a:prstGeom>
            <a:solidFill>
              <a:schemeClr val="accent2"/>
            </a:solidFill>
            <a:ln w="9525">
              <a:noFill/>
              <a:miter lim="800000"/>
              <a:headEnd/>
              <a:tailEnd/>
            </a:ln>
          </p:spPr>
          <p:txBody>
            <a:bodyPr wrap="square">
              <a:spAutoFit/>
            </a:bodyPr>
            <a:lstStyle/>
            <a:p>
              <a:pPr algn="ctr">
                <a:spcBef>
                  <a:spcPct val="50000"/>
                </a:spcBef>
              </a:pPr>
              <a:r>
                <a:rPr lang="en-AU" sz="1600" b="1">
                  <a:solidFill>
                    <a:srgbClr val="C00000"/>
                  </a:solidFill>
                </a:rPr>
                <a:t>Voice</a:t>
              </a:r>
            </a:p>
          </p:txBody>
        </p:sp>
      </p:grpSp>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1840" y="5189851"/>
            <a:ext cx="471397" cy="47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0301" y="2594475"/>
            <a:ext cx="731701" cy="731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8243" y="3186473"/>
            <a:ext cx="731701" cy="731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80773" y="2612118"/>
            <a:ext cx="731701" cy="731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84315" y="2193243"/>
            <a:ext cx="731701" cy="731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093" name="Freeform 53"/>
          <p:cNvSpPr>
            <a:spLocks/>
          </p:cNvSpPr>
          <p:nvPr/>
        </p:nvSpPr>
        <p:spPr bwMode="auto">
          <a:xfrm>
            <a:off x="1066800" y="2376852"/>
            <a:ext cx="6324600" cy="495300"/>
          </a:xfrm>
          <a:custGeom>
            <a:avLst/>
            <a:gdLst>
              <a:gd name="T0" fmla="*/ 0 w 3984"/>
              <a:gd name="T1" fmla="*/ 8 h 312"/>
              <a:gd name="T2" fmla="*/ 432 w 3984"/>
              <a:gd name="T3" fmla="*/ 200 h 312"/>
              <a:gd name="T4" fmla="*/ 720 w 3984"/>
              <a:gd name="T5" fmla="*/ 296 h 312"/>
              <a:gd name="T6" fmla="*/ 1200 w 3984"/>
              <a:gd name="T7" fmla="*/ 296 h 312"/>
              <a:gd name="T8" fmla="*/ 1488 w 3984"/>
              <a:gd name="T9" fmla="*/ 296 h 312"/>
              <a:gd name="T10" fmla="*/ 1728 w 3984"/>
              <a:gd name="T11" fmla="*/ 200 h 312"/>
              <a:gd name="T12" fmla="*/ 2064 w 3984"/>
              <a:gd name="T13" fmla="*/ 8 h 312"/>
              <a:gd name="T14" fmla="*/ 2544 w 3984"/>
              <a:gd name="T15" fmla="*/ 248 h 312"/>
              <a:gd name="T16" fmla="*/ 3264 w 3984"/>
              <a:gd name="T17" fmla="*/ 296 h 312"/>
              <a:gd name="T18" fmla="*/ 3648 w 3984"/>
              <a:gd name="T19" fmla="*/ 248 h 312"/>
              <a:gd name="T20" fmla="*/ 3984 w 3984"/>
              <a:gd name="T21" fmla="*/ 8 h 3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84"/>
              <a:gd name="T34" fmla="*/ 0 h 312"/>
              <a:gd name="T35" fmla="*/ 3984 w 3984"/>
              <a:gd name="T36" fmla="*/ 312 h 3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84" h="312">
                <a:moveTo>
                  <a:pt x="0" y="8"/>
                </a:moveTo>
                <a:cubicBezTo>
                  <a:pt x="156" y="80"/>
                  <a:pt x="312" y="152"/>
                  <a:pt x="432" y="200"/>
                </a:cubicBezTo>
                <a:cubicBezTo>
                  <a:pt x="552" y="248"/>
                  <a:pt x="592" y="280"/>
                  <a:pt x="720" y="296"/>
                </a:cubicBezTo>
                <a:cubicBezTo>
                  <a:pt x="848" y="312"/>
                  <a:pt x="1072" y="296"/>
                  <a:pt x="1200" y="296"/>
                </a:cubicBezTo>
                <a:cubicBezTo>
                  <a:pt x="1328" y="296"/>
                  <a:pt x="1400" y="312"/>
                  <a:pt x="1488" y="296"/>
                </a:cubicBezTo>
                <a:cubicBezTo>
                  <a:pt x="1576" y="280"/>
                  <a:pt x="1632" y="248"/>
                  <a:pt x="1728" y="200"/>
                </a:cubicBezTo>
                <a:cubicBezTo>
                  <a:pt x="1824" y="152"/>
                  <a:pt x="1928" y="0"/>
                  <a:pt x="2064" y="8"/>
                </a:cubicBezTo>
                <a:cubicBezTo>
                  <a:pt x="2200" y="16"/>
                  <a:pt x="2344" y="200"/>
                  <a:pt x="2544" y="248"/>
                </a:cubicBezTo>
                <a:cubicBezTo>
                  <a:pt x="2744" y="296"/>
                  <a:pt x="3080" y="296"/>
                  <a:pt x="3264" y="296"/>
                </a:cubicBezTo>
                <a:cubicBezTo>
                  <a:pt x="3448" y="296"/>
                  <a:pt x="3528" y="296"/>
                  <a:pt x="3648" y="248"/>
                </a:cubicBezTo>
                <a:cubicBezTo>
                  <a:pt x="3768" y="200"/>
                  <a:pt x="3876" y="104"/>
                  <a:pt x="3984" y="8"/>
                </a:cubicBezTo>
              </a:path>
            </a:pathLst>
          </a:custGeom>
          <a:noFill/>
          <a:ln w="28575">
            <a:solidFill>
              <a:srgbClr val="000000"/>
            </a:solidFill>
            <a:round/>
            <a:headEnd type="arrow" w="med" len="med"/>
            <a:tailEnd type="arrow" w="med" len="med"/>
          </a:ln>
        </p:spPr>
        <p:txBody>
          <a:bodyPr/>
          <a:lstStyle/>
          <a:p>
            <a:endParaRPr lang="en-US">
              <a:solidFill>
                <a:srgbClr val="C00000"/>
              </a:solidFill>
            </a:endParaRPr>
          </a:p>
        </p:txBody>
      </p:sp>
      <p:sp>
        <p:nvSpPr>
          <p:cNvPr id="107" name="Text Box 73"/>
          <p:cNvSpPr txBox="1">
            <a:spLocks noChangeArrowheads="1"/>
          </p:cNvSpPr>
          <p:nvPr/>
        </p:nvSpPr>
        <p:spPr bwMode="auto">
          <a:xfrm>
            <a:off x="3025068" y="2802414"/>
            <a:ext cx="1402916"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Class 5</a:t>
            </a:r>
            <a:endParaRPr lang="en-AU" sz="1600" b="1" dirty="0">
              <a:solidFill>
                <a:srgbClr val="C00000"/>
              </a:solidFill>
            </a:endParaRPr>
          </a:p>
        </p:txBody>
      </p:sp>
      <p:sp>
        <p:nvSpPr>
          <p:cNvPr id="108" name="Text Box 73"/>
          <p:cNvSpPr txBox="1">
            <a:spLocks noChangeArrowheads="1"/>
          </p:cNvSpPr>
          <p:nvPr/>
        </p:nvSpPr>
        <p:spPr bwMode="auto">
          <a:xfrm>
            <a:off x="4880773" y="2802414"/>
            <a:ext cx="1402916"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Class 5</a:t>
            </a:r>
            <a:endParaRPr lang="en-AU" sz="1600" b="1" dirty="0">
              <a:solidFill>
                <a:srgbClr val="C00000"/>
              </a:solidFill>
            </a:endParaRPr>
          </a:p>
        </p:txBody>
      </p:sp>
      <p:sp>
        <p:nvSpPr>
          <p:cNvPr id="109" name="Text Box 73"/>
          <p:cNvSpPr txBox="1">
            <a:spLocks noChangeArrowheads="1"/>
          </p:cNvSpPr>
          <p:nvPr/>
        </p:nvSpPr>
        <p:spPr bwMode="auto">
          <a:xfrm>
            <a:off x="3995936" y="3405801"/>
            <a:ext cx="1402916"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Class 4</a:t>
            </a:r>
            <a:endParaRPr lang="en-AU" sz="1600" b="1" dirty="0">
              <a:solidFill>
                <a:srgbClr val="C00000"/>
              </a:solidFill>
            </a:endParaRPr>
          </a:p>
        </p:txBody>
      </p:sp>
      <p:sp>
        <p:nvSpPr>
          <p:cNvPr id="110" name="Text Box 73"/>
          <p:cNvSpPr txBox="1">
            <a:spLocks noChangeArrowheads="1"/>
          </p:cNvSpPr>
          <p:nvPr/>
        </p:nvSpPr>
        <p:spPr bwMode="auto">
          <a:xfrm>
            <a:off x="3961172" y="2443367"/>
            <a:ext cx="1402916" cy="338554"/>
          </a:xfrm>
          <a:prstGeom prst="rect">
            <a:avLst/>
          </a:prstGeom>
          <a:noFill/>
          <a:ln w="9525">
            <a:noFill/>
            <a:miter lim="800000"/>
            <a:headEnd/>
            <a:tailEnd/>
          </a:ln>
        </p:spPr>
        <p:txBody>
          <a:bodyPr wrap="square">
            <a:spAutoFit/>
          </a:bodyPr>
          <a:lstStyle/>
          <a:p>
            <a:pPr>
              <a:spcBef>
                <a:spcPct val="50000"/>
              </a:spcBef>
            </a:pPr>
            <a:r>
              <a:rPr lang="en-AU" sz="1600" b="1" dirty="0" smtClean="0">
                <a:solidFill>
                  <a:srgbClr val="C00000"/>
                </a:solidFill>
              </a:rPr>
              <a:t>Class 4</a:t>
            </a:r>
            <a:endParaRPr lang="en-AU" sz="1600" b="1" dirty="0">
              <a:solidFill>
                <a:srgbClr val="C00000"/>
              </a:solidFill>
            </a:endParaRPr>
          </a:p>
        </p:txBody>
      </p:sp>
      <p:pic>
        <p:nvPicPr>
          <p:cNvPr id="112"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5215918"/>
            <a:ext cx="471397" cy="47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466" y="4631873"/>
            <a:ext cx="471397" cy="47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84587" y="5704304"/>
            <a:ext cx="471397" cy="471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115" name="Freeform 79"/>
          <p:cNvSpPr>
            <a:spLocks/>
          </p:cNvSpPr>
          <p:nvPr/>
        </p:nvSpPr>
        <p:spPr bwMode="auto">
          <a:xfrm>
            <a:off x="3596386" y="4949403"/>
            <a:ext cx="1447800" cy="393700"/>
          </a:xfrm>
          <a:custGeom>
            <a:avLst/>
            <a:gdLst>
              <a:gd name="T0" fmla="*/ 0 w 912"/>
              <a:gd name="T1" fmla="*/ 248 h 248"/>
              <a:gd name="T2" fmla="*/ 480 w 912"/>
              <a:gd name="T3" fmla="*/ 8 h 248"/>
              <a:gd name="T4" fmla="*/ 912 w 912"/>
              <a:gd name="T5" fmla="*/ 200 h 248"/>
              <a:gd name="T6" fmla="*/ 0 60000 65536"/>
              <a:gd name="T7" fmla="*/ 0 60000 65536"/>
              <a:gd name="T8" fmla="*/ 0 60000 65536"/>
              <a:gd name="T9" fmla="*/ 0 w 912"/>
              <a:gd name="T10" fmla="*/ 0 h 248"/>
              <a:gd name="T11" fmla="*/ 912 w 912"/>
              <a:gd name="T12" fmla="*/ 248 h 248"/>
            </a:gdLst>
            <a:ahLst/>
            <a:cxnLst>
              <a:cxn ang="T6">
                <a:pos x="T0" y="T1"/>
              </a:cxn>
              <a:cxn ang="T7">
                <a:pos x="T2" y="T3"/>
              </a:cxn>
              <a:cxn ang="T8">
                <a:pos x="T4" y="T5"/>
              </a:cxn>
            </a:cxnLst>
            <a:rect l="T9" t="T10" r="T11" b="T12"/>
            <a:pathLst>
              <a:path w="912" h="248">
                <a:moveTo>
                  <a:pt x="0" y="248"/>
                </a:moveTo>
                <a:cubicBezTo>
                  <a:pt x="164" y="132"/>
                  <a:pt x="328" y="16"/>
                  <a:pt x="480" y="8"/>
                </a:cubicBezTo>
                <a:cubicBezTo>
                  <a:pt x="632" y="0"/>
                  <a:pt x="840" y="168"/>
                  <a:pt x="912" y="200"/>
                </a:cubicBezTo>
              </a:path>
            </a:pathLst>
          </a:custGeom>
          <a:noFill/>
          <a:ln w="28575">
            <a:solidFill>
              <a:srgbClr val="000000"/>
            </a:solidFill>
            <a:round/>
            <a:headEnd/>
            <a:tailEnd type="triangle" w="med" len="med"/>
          </a:ln>
        </p:spPr>
        <p:txBody>
          <a:bodyPr/>
          <a:lstStyle/>
          <a:p>
            <a:endParaRPr lang="en-US">
              <a:solidFill>
                <a:srgbClr val="C00000"/>
              </a:solidFill>
            </a:endParaRPr>
          </a:p>
        </p:txBody>
      </p:sp>
      <p:sp>
        <p:nvSpPr>
          <p:cNvPr id="130116" name="Freeform 80"/>
          <p:cNvSpPr>
            <a:spLocks/>
          </p:cNvSpPr>
          <p:nvPr/>
        </p:nvSpPr>
        <p:spPr bwMode="auto">
          <a:xfrm rot="-10708010">
            <a:off x="3596386" y="5470103"/>
            <a:ext cx="1447800" cy="393700"/>
          </a:xfrm>
          <a:custGeom>
            <a:avLst/>
            <a:gdLst>
              <a:gd name="T0" fmla="*/ 0 w 912"/>
              <a:gd name="T1" fmla="*/ 248 h 248"/>
              <a:gd name="T2" fmla="*/ 480 w 912"/>
              <a:gd name="T3" fmla="*/ 8 h 248"/>
              <a:gd name="T4" fmla="*/ 912 w 912"/>
              <a:gd name="T5" fmla="*/ 200 h 248"/>
              <a:gd name="T6" fmla="*/ 0 60000 65536"/>
              <a:gd name="T7" fmla="*/ 0 60000 65536"/>
              <a:gd name="T8" fmla="*/ 0 60000 65536"/>
              <a:gd name="T9" fmla="*/ 0 w 912"/>
              <a:gd name="T10" fmla="*/ 0 h 248"/>
              <a:gd name="T11" fmla="*/ 912 w 912"/>
              <a:gd name="T12" fmla="*/ 248 h 248"/>
            </a:gdLst>
            <a:ahLst/>
            <a:cxnLst>
              <a:cxn ang="T6">
                <a:pos x="T0" y="T1"/>
              </a:cxn>
              <a:cxn ang="T7">
                <a:pos x="T2" y="T3"/>
              </a:cxn>
              <a:cxn ang="T8">
                <a:pos x="T4" y="T5"/>
              </a:cxn>
            </a:cxnLst>
            <a:rect l="T9" t="T10" r="T11" b="T12"/>
            <a:pathLst>
              <a:path w="912" h="248">
                <a:moveTo>
                  <a:pt x="0" y="248"/>
                </a:moveTo>
                <a:cubicBezTo>
                  <a:pt x="164" y="132"/>
                  <a:pt x="328" y="16"/>
                  <a:pt x="480" y="8"/>
                </a:cubicBezTo>
                <a:cubicBezTo>
                  <a:pt x="632" y="0"/>
                  <a:pt x="840" y="168"/>
                  <a:pt x="912" y="200"/>
                </a:cubicBezTo>
              </a:path>
            </a:pathLst>
          </a:custGeom>
          <a:noFill/>
          <a:ln w="28575">
            <a:solidFill>
              <a:srgbClr val="000000"/>
            </a:solidFill>
            <a:round/>
            <a:headEnd type="triangle" w="med" len="med"/>
            <a:tailEnd/>
          </a:ln>
        </p:spPr>
        <p:txBody>
          <a:bodyPr/>
          <a:lstStyle/>
          <a:p>
            <a:endParaRPr lang="en-US">
              <a:solidFill>
                <a:srgbClr val="C00000"/>
              </a:solidFill>
            </a:endParaRPr>
          </a:p>
        </p:txBody>
      </p:sp>
      <p:sp>
        <p:nvSpPr>
          <p:cNvPr id="121" name="Line 10"/>
          <p:cNvSpPr>
            <a:spLocks noChangeShapeType="1"/>
          </p:cNvSpPr>
          <p:nvPr/>
        </p:nvSpPr>
        <p:spPr bwMode="auto">
          <a:xfrm flipH="1" flipV="1">
            <a:off x="1096994" y="5425549"/>
            <a:ext cx="975392" cy="209654"/>
          </a:xfrm>
          <a:prstGeom prst="line">
            <a:avLst/>
          </a:prstGeom>
          <a:noFill/>
          <a:ln w="28575">
            <a:solidFill>
              <a:schemeClr val="tx1"/>
            </a:solidFill>
            <a:round/>
            <a:headEnd/>
            <a:tailEnd/>
          </a:ln>
        </p:spPr>
        <p:txBody>
          <a:bodyPr/>
          <a:lstStyle/>
          <a:p>
            <a:endParaRPr lang="en-US">
              <a:solidFill>
                <a:srgbClr val="C00000"/>
              </a:solidFill>
            </a:endParaRPr>
          </a:p>
        </p:txBody>
      </p:sp>
      <p:sp>
        <p:nvSpPr>
          <p:cNvPr id="122" name="Line 10"/>
          <p:cNvSpPr>
            <a:spLocks noChangeShapeType="1"/>
          </p:cNvSpPr>
          <p:nvPr/>
        </p:nvSpPr>
        <p:spPr bwMode="auto">
          <a:xfrm flipH="1">
            <a:off x="1096994" y="5635202"/>
            <a:ext cx="975392" cy="386085"/>
          </a:xfrm>
          <a:prstGeom prst="line">
            <a:avLst/>
          </a:prstGeom>
          <a:noFill/>
          <a:ln w="28575">
            <a:solidFill>
              <a:schemeClr val="tx1"/>
            </a:solidFill>
            <a:round/>
            <a:headEnd/>
            <a:tailEnd/>
          </a:ln>
        </p:spPr>
        <p:txBody>
          <a:bodyPr/>
          <a:lstStyle/>
          <a:p>
            <a:endParaRPr lang="en-US">
              <a:solidFill>
                <a:srgbClr val="C00000"/>
              </a:solidFill>
            </a:endParaRPr>
          </a:p>
        </p:txBody>
      </p:sp>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0295" y="5260441"/>
            <a:ext cx="731824"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2217" y="5045334"/>
            <a:ext cx="50006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8570" y="5733256"/>
            <a:ext cx="6381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3" name="Line 10"/>
          <p:cNvSpPr>
            <a:spLocks noChangeShapeType="1"/>
          </p:cNvSpPr>
          <p:nvPr/>
        </p:nvSpPr>
        <p:spPr bwMode="auto">
          <a:xfrm flipH="1">
            <a:off x="6618070" y="5256800"/>
            <a:ext cx="773330" cy="266700"/>
          </a:xfrm>
          <a:prstGeom prst="line">
            <a:avLst/>
          </a:prstGeom>
          <a:noFill/>
          <a:ln w="28575">
            <a:solidFill>
              <a:schemeClr val="tx1"/>
            </a:solidFill>
            <a:round/>
            <a:headEnd/>
            <a:tailEnd/>
          </a:ln>
        </p:spPr>
        <p:txBody>
          <a:bodyPr/>
          <a:lstStyle/>
          <a:p>
            <a:endParaRPr lang="en-US">
              <a:solidFill>
                <a:srgbClr val="C00000"/>
              </a:solidFill>
            </a:endParaRPr>
          </a:p>
        </p:txBody>
      </p:sp>
      <p:sp>
        <p:nvSpPr>
          <p:cNvPr id="124" name="Line 10"/>
          <p:cNvSpPr>
            <a:spLocks noChangeShapeType="1"/>
          </p:cNvSpPr>
          <p:nvPr/>
        </p:nvSpPr>
        <p:spPr bwMode="auto">
          <a:xfrm flipH="1" flipV="1">
            <a:off x="6618070" y="5523499"/>
            <a:ext cx="925730" cy="416503"/>
          </a:xfrm>
          <a:prstGeom prst="line">
            <a:avLst/>
          </a:prstGeom>
          <a:noFill/>
          <a:ln w="28575">
            <a:solidFill>
              <a:schemeClr val="tx1"/>
            </a:solidFill>
            <a:round/>
            <a:headEnd/>
            <a:tailEnd/>
          </a:ln>
        </p:spPr>
        <p:txBody>
          <a:bodyPr/>
          <a:lstStyle/>
          <a:p>
            <a:endParaRPr lang="en-US">
              <a:solidFill>
                <a:srgbClr val="C00000"/>
              </a:solidFill>
            </a:endParaRPr>
          </a:p>
        </p:txBody>
      </p:sp>
      <p:pic>
        <p:nvPicPr>
          <p:cNvPr id="111"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18276" y="5215918"/>
            <a:ext cx="731824"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50755" y="4990100"/>
            <a:ext cx="50006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74374" y="5733255"/>
            <a:ext cx="6381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 name="Text Box 54"/>
          <p:cNvSpPr txBox="1">
            <a:spLocks noChangeArrowheads="1"/>
          </p:cNvSpPr>
          <p:nvPr/>
        </p:nvSpPr>
        <p:spPr bwMode="auto">
          <a:xfrm>
            <a:off x="1758043" y="6197563"/>
            <a:ext cx="5486400" cy="581025"/>
          </a:xfrm>
          <a:prstGeom prst="rect">
            <a:avLst/>
          </a:prstGeom>
          <a:noFill/>
          <a:ln w="9525">
            <a:noFill/>
            <a:miter lim="800000"/>
            <a:headEnd/>
            <a:tailEnd/>
          </a:ln>
        </p:spPr>
        <p:txBody>
          <a:bodyPr>
            <a:spAutoFit/>
          </a:bodyPr>
          <a:lstStyle/>
          <a:p>
            <a:pPr algn="ctr">
              <a:spcBef>
                <a:spcPct val="50000"/>
              </a:spcBef>
            </a:pPr>
            <a:r>
              <a:rPr lang="en-AU" sz="1600" b="1" dirty="0">
                <a:solidFill>
                  <a:srgbClr val="C00000"/>
                </a:solidFill>
              </a:rPr>
              <a:t>Each packet contains </a:t>
            </a:r>
            <a:r>
              <a:rPr lang="en-AU" sz="1600" b="1" dirty="0" smtClean="0">
                <a:solidFill>
                  <a:srgbClr val="C00000"/>
                </a:solidFill>
              </a:rPr>
              <a:t>source + destination addresses                          </a:t>
            </a:r>
            <a:r>
              <a:rPr lang="en-AU" sz="1600" b="1" dirty="0">
                <a:solidFill>
                  <a:srgbClr val="C00000"/>
                </a:solidFill>
              </a:rPr>
              <a:t>packets are routed by hop, flow or </a:t>
            </a:r>
            <a:r>
              <a:rPr lang="en-AU" sz="1600" b="1" dirty="0" smtClean="0">
                <a:solidFill>
                  <a:srgbClr val="C00000"/>
                </a:solidFill>
              </a:rPr>
              <a:t>destination.</a:t>
            </a:r>
            <a:endParaRPr lang="en-AU" sz="1600" b="1" dirty="0">
              <a:solidFill>
                <a:srgbClr val="C00000"/>
              </a:solidFill>
            </a:endParaRPr>
          </a:p>
        </p:txBody>
      </p:sp>
    </p:spTree>
    <p:extLst>
      <p:ext uri="{BB962C8B-B14F-4D97-AF65-F5344CB8AC3E}">
        <p14:creationId xmlns:p14="http://schemas.microsoft.com/office/powerpoint/2010/main" val="2486809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006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006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006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006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007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00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007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007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007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007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007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00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010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01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5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008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008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5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05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009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0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3005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3005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3006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006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006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006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30064"/>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010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0108"/>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053"/>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1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13"/>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14"/>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30115"/>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30116"/>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2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2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2054"/>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2058"/>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205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23"/>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24"/>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11"/>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118"/>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120"/>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8" grpId="0" animBg="1"/>
      <p:bldP spid="130059" grpId="0" animBg="1"/>
      <p:bldP spid="130061" grpId="0" animBg="1"/>
      <p:bldP spid="130062" grpId="0" animBg="1"/>
      <p:bldP spid="130063" grpId="0" animBg="1"/>
      <p:bldP spid="130064" grpId="0" animBg="1"/>
      <p:bldP spid="130065" grpId="0" animBg="1"/>
      <p:bldP spid="130066" grpId="0" animBg="1"/>
      <p:bldP spid="130067" grpId="0" animBg="1"/>
      <p:bldP spid="130068" grpId="0" animBg="1"/>
      <p:bldP spid="130069" grpId="0" animBg="1"/>
      <p:bldP spid="130070" grpId="0" animBg="1"/>
      <p:bldP spid="130071" grpId="0" animBg="1"/>
      <p:bldP spid="130072" grpId="0" animBg="1"/>
      <p:bldP spid="130073" grpId="0" animBg="1"/>
      <p:bldP spid="130074" grpId="0" animBg="1"/>
      <p:bldP spid="130075" grpId="0" animBg="1"/>
      <p:bldP spid="130076" grpId="0" animBg="1"/>
      <p:bldP spid="130078" grpId="0"/>
      <p:bldP spid="130107" grpId="0"/>
      <p:bldP spid="130108" grpId="0"/>
      <p:bldP spid="130109" grpId="0"/>
      <p:bldP spid="130110" grpId="0"/>
      <p:bldP spid="130085" grpId="0" animBg="1"/>
      <p:bldP spid="130086" grpId="0" animBg="1"/>
      <p:bldP spid="130093" grpId="0" animBg="1"/>
      <p:bldP spid="107" grpId="0"/>
      <p:bldP spid="108" grpId="0"/>
      <p:bldP spid="109" grpId="0"/>
      <p:bldP spid="110" grpId="0"/>
      <p:bldP spid="130115" grpId="0" animBg="1"/>
      <p:bldP spid="130116" grpId="0" animBg="1"/>
      <p:bldP spid="121" grpId="0" animBg="1"/>
      <p:bldP spid="122" grpId="0" animBg="1"/>
      <p:bldP spid="123" grpId="0" animBg="1"/>
      <p:bldP spid="124" grpId="0" animBg="1"/>
      <p:bldP spid="12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Partners</a:t>
            </a:r>
            <a:endParaRPr lang="en-US" dirty="0"/>
          </a:p>
        </p:txBody>
      </p:sp>
      <p:sp>
        <p:nvSpPr>
          <p:cNvPr id="3" name="Text Placeholder 2"/>
          <p:cNvSpPr>
            <a:spLocks noGrp="1"/>
          </p:cNvSpPr>
          <p:nvPr>
            <p:ph type="body" sz="quarter" idx="10"/>
          </p:nvPr>
        </p:nvSpPr>
        <p:spPr>
          <a:xfrm>
            <a:off x="399674" y="1628800"/>
            <a:ext cx="8363938" cy="5074238"/>
          </a:xfrm>
        </p:spPr>
        <p:txBody>
          <a:bodyPr anchor="t" anchorCtr="0"/>
          <a:lstStyle/>
          <a:p>
            <a:pPr marL="0" indent="0">
              <a:buNone/>
            </a:pPr>
            <a:r>
              <a:rPr lang="en-US" sz="3200" dirty="0" smtClean="0">
                <a:solidFill>
                  <a:schemeClr val="accent6">
                    <a:lumMod val="50000"/>
                  </a:schemeClr>
                </a:solidFill>
              </a:rPr>
              <a:t>Lync™ 2010 supports broad interoperability with a well partner developed eco-system with</a:t>
            </a:r>
          </a:p>
          <a:p>
            <a:endParaRPr lang="en-US" dirty="0" smtClean="0">
              <a:solidFill>
                <a:srgbClr val="002060"/>
              </a:solidFill>
            </a:endParaRPr>
          </a:p>
          <a:p>
            <a:pPr marL="457200" indent="-457200">
              <a:buFont typeface="Arial" pitchFamily="34" charset="0"/>
              <a:buChar char="•"/>
            </a:pPr>
            <a:r>
              <a:rPr lang="en-US" sz="3200" dirty="0" smtClean="0">
                <a:solidFill>
                  <a:schemeClr val="accent6">
                    <a:lumMod val="75000"/>
                  </a:schemeClr>
                </a:solidFill>
              </a:rPr>
              <a:t>Networking equipment vendors</a:t>
            </a:r>
          </a:p>
          <a:p>
            <a:pPr marL="457200" indent="-457200">
              <a:buFont typeface="Arial" pitchFamily="34" charset="0"/>
              <a:buChar char="•"/>
            </a:pPr>
            <a:r>
              <a:rPr lang="en-US" sz="3200" dirty="0" smtClean="0">
                <a:solidFill>
                  <a:schemeClr val="accent6">
                    <a:lumMod val="75000"/>
                  </a:schemeClr>
                </a:solidFill>
              </a:rPr>
              <a:t>Load Balancer vendors</a:t>
            </a:r>
          </a:p>
          <a:p>
            <a:pPr marL="457200" indent="-457200">
              <a:buFont typeface="Arial" pitchFamily="34" charset="0"/>
              <a:buChar char="•"/>
            </a:pPr>
            <a:r>
              <a:rPr lang="en-US" sz="3200" dirty="0" smtClean="0">
                <a:solidFill>
                  <a:schemeClr val="accent6">
                    <a:lumMod val="75000"/>
                  </a:schemeClr>
                </a:solidFill>
              </a:rPr>
              <a:t>SIP Interoperability</a:t>
            </a:r>
          </a:p>
          <a:p>
            <a:endParaRPr lang="en-US" dirty="0" smtClean="0">
              <a:solidFill>
                <a:srgbClr val="002060"/>
              </a:solidFill>
              <a:latin typeface="Arial" charset="0"/>
              <a:cs typeface="Arial" charset="0"/>
            </a:endParaRPr>
          </a:p>
          <a:p>
            <a:pPr marL="0" indent="0">
              <a:buNone/>
            </a:pPr>
            <a:r>
              <a:rPr lang="en-US" dirty="0" smtClean="0">
                <a:solidFill>
                  <a:srgbClr val="002060"/>
                </a:solidFill>
                <a:latin typeface="Arial" charset="0"/>
                <a:cs typeface="Arial" charset="0"/>
              </a:rPr>
              <a:t>Why </a:t>
            </a:r>
            <a:r>
              <a:rPr lang="en-US" dirty="0">
                <a:solidFill>
                  <a:srgbClr val="002060"/>
                </a:solidFill>
                <a:latin typeface="Arial" charset="0"/>
                <a:cs typeface="Arial" charset="0"/>
              </a:rPr>
              <a:t>Bother? See Gartner’s </a:t>
            </a:r>
            <a:r>
              <a:rPr lang="en-US" dirty="0">
                <a:solidFill>
                  <a:srgbClr val="002060"/>
                </a:solidFill>
                <a:latin typeface="Arial" charset="0"/>
                <a:cs typeface="Arial" charset="0"/>
                <a:hlinkClick r:id="rId2"/>
              </a:rPr>
              <a:t>Debunking the Myth of the Single-vendor Network</a:t>
            </a:r>
            <a:r>
              <a:rPr lang="en-US" dirty="0">
                <a:solidFill>
                  <a:srgbClr val="002060"/>
                </a:solidFill>
                <a:latin typeface="Arial" charset="0"/>
                <a:cs typeface="Arial" charset="0"/>
              </a:rPr>
              <a:t> (public discussion </a:t>
            </a:r>
            <a:r>
              <a:rPr lang="en-US" dirty="0">
                <a:solidFill>
                  <a:srgbClr val="002060"/>
                </a:solidFill>
                <a:latin typeface="Arial" charset="0"/>
                <a:cs typeface="Arial" charset="0"/>
                <a:hlinkClick r:id="rId3"/>
              </a:rPr>
              <a:t>here</a:t>
            </a:r>
            <a:r>
              <a:rPr lang="en-US" dirty="0" smtClean="0">
                <a:solidFill>
                  <a:srgbClr val="002060"/>
                </a:solidFill>
                <a:latin typeface="Arial" charset="0"/>
                <a:cs typeface="Arial" charset="0"/>
              </a:rPr>
              <a:t>).</a:t>
            </a:r>
          </a:p>
          <a:p>
            <a:pPr marL="0" indent="0">
              <a:buNone/>
            </a:pPr>
            <a:endParaRPr lang="en-US" dirty="0">
              <a:solidFill>
                <a:srgbClr val="002060"/>
              </a:solidFill>
              <a:latin typeface="Arial" charset="0"/>
              <a:cs typeface="Arial" charset="0"/>
            </a:endParaRPr>
          </a:p>
          <a:p>
            <a:pPr marL="0" lvl="0" indent="0">
              <a:buNone/>
            </a:pPr>
            <a:r>
              <a:rPr lang="en-US" sz="2800" dirty="0" smtClean="0">
                <a:solidFill>
                  <a:schemeClr val="accent6">
                    <a:lumMod val="50000"/>
                  </a:schemeClr>
                </a:solidFill>
                <a:latin typeface="Arial" charset="0"/>
                <a:cs typeface="Arial" charset="0"/>
              </a:rPr>
              <a:t>All </a:t>
            </a:r>
            <a:r>
              <a:rPr lang="en-US" sz="2800" dirty="0">
                <a:solidFill>
                  <a:schemeClr val="accent6">
                    <a:lumMod val="50000"/>
                  </a:schemeClr>
                </a:solidFill>
                <a:latin typeface="Arial" charset="0"/>
                <a:cs typeface="Arial" charset="0"/>
              </a:rPr>
              <a:t>docs linked from </a:t>
            </a:r>
            <a:r>
              <a:rPr lang="en-US" sz="2800" dirty="0">
                <a:solidFill>
                  <a:srgbClr val="002060"/>
                </a:solidFill>
                <a:latin typeface="Arial" charset="0"/>
                <a:cs typeface="Arial" charset="0"/>
                <a:hlinkClick r:id="rId4"/>
              </a:rPr>
              <a:t>Network Infrastructure </a:t>
            </a:r>
            <a:r>
              <a:rPr lang="en-US" sz="2800" dirty="0" smtClean="0">
                <a:solidFill>
                  <a:srgbClr val="002060"/>
                </a:solidFill>
                <a:latin typeface="Arial" charset="0"/>
                <a:cs typeface="Arial" charset="0"/>
                <a:hlinkClick r:id="rId4"/>
              </a:rPr>
              <a:t>Roadmap</a:t>
            </a:r>
            <a:endParaRPr lang="en-US" sz="2800" dirty="0">
              <a:solidFill>
                <a:srgbClr val="002060"/>
              </a:solidFill>
              <a:latin typeface="Arial" charset="0"/>
              <a:cs typeface="Arial" charset="0"/>
            </a:endParaRPr>
          </a:p>
        </p:txBody>
      </p:sp>
    </p:spTree>
    <p:extLst>
      <p:ext uri="{BB962C8B-B14F-4D97-AF65-F5344CB8AC3E}">
        <p14:creationId xmlns:p14="http://schemas.microsoft.com/office/powerpoint/2010/main" val="2071552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Infrastructure Partners</a:t>
            </a:r>
            <a:endParaRPr lang="en-US" dirty="0"/>
          </a:p>
        </p:txBody>
      </p:sp>
      <p:sp>
        <p:nvSpPr>
          <p:cNvPr id="3" name="Text Placeholder 2"/>
          <p:cNvSpPr>
            <a:spLocks noGrp="1"/>
          </p:cNvSpPr>
          <p:nvPr>
            <p:ph type="body" sz="quarter" idx="10"/>
          </p:nvPr>
        </p:nvSpPr>
        <p:spPr>
          <a:xfrm>
            <a:off x="107504" y="1556792"/>
            <a:ext cx="8928992" cy="1800200"/>
          </a:xfrm>
        </p:spPr>
        <p:txBody>
          <a:bodyPr/>
          <a:lstStyle/>
          <a:p>
            <a:pPr lvl="0"/>
            <a:r>
              <a:rPr lang="en-AU" sz="2000" dirty="0">
                <a:solidFill>
                  <a:schemeClr val="accent6">
                    <a:lumMod val="75000"/>
                  </a:schemeClr>
                </a:solidFill>
              </a:rPr>
              <a:t>Enhance network infra. expertise &amp; credibility of the MS UC solution</a:t>
            </a:r>
          </a:p>
          <a:p>
            <a:pPr lvl="0"/>
            <a:r>
              <a:rPr lang="en-AU" sz="2000" dirty="0">
                <a:solidFill>
                  <a:schemeClr val="accent6">
                    <a:lumMod val="75000"/>
                  </a:schemeClr>
                </a:solidFill>
              </a:rPr>
              <a:t>Bring to market best-in-class integrated UC/Networking solutions </a:t>
            </a:r>
          </a:p>
          <a:p>
            <a:pPr lvl="0"/>
            <a:r>
              <a:rPr lang="en-AU" sz="2000" dirty="0">
                <a:solidFill>
                  <a:schemeClr val="accent6">
                    <a:lumMod val="75000"/>
                  </a:schemeClr>
                </a:solidFill>
              </a:rPr>
              <a:t>Publish documentation to assist in optimization of the network:</a:t>
            </a:r>
          </a:p>
          <a:p>
            <a:pPr lvl="0"/>
            <a:r>
              <a:rPr lang="en-AU" sz="2000" dirty="0">
                <a:solidFill>
                  <a:schemeClr val="accent6">
                    <a:lumMod val="75000"/>
                  </a:schemeClr>
                </a:solidFill>
              </a:rPr>
              <a:t>Deliver differentiated UC + networking solutions through complementary product portfolios</a:t>
            </a:r>
            <a:endParaRPr lang="en-US" sz="2000" dirty="0">
              <a:solidFill>
                <a:schemeClr val="accent6">
                  <a:lumMod val="7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033647463"/>
              </p:ext>
            </p:extLst>
          </p:nvPr>
        </p:nvGraphicFramePr>
        <p:xfrm>
          <a:off x="611560" y="3573016"/>
          <a:ext cx="7920881" cy="3108960"/>
        </p:xfrm>
        <a:graphic>
          <a:graphicData uri="http://schemas.openxmlformats.org/drawingml/2006/table">
            <a:tbl>
              <a:tblPr firstRow="1" bandRow="1">
                <a:tableStyleId>{93296810-A885-4BE3-A3E7-6D5BEEA58F35}</a:tableStyleId>
              </a:tblPr>
              <a:tblGrid>
                <a:gridCol w="1767028"/>
                <a:gridCol w="2359389"/>
                <a:gridCol w="3794464"/>
              </a:tblGrid>
              <a:tr h="137160">
                <a:tc>
                  <a:txBody>
                    <a:bodyPr/>
                    <a:lstStyle/>
                    <a:p>
                      <a:pPr algn="ctr"/>
                      <a:r>
                        <a:rPr lang="en-US" sz="2800" dirty="0" smtClean="0"/>
                        <a:t>Partner</a:t>
                      </a:r>
                      <a:endParaRPr lang="en-US" sz="2800" dirty="0"/>
                    </a:p>
                  </a:txBody>
                  <a:tcPr/>
                </a:tc>
                <a:tc>
                  <a:txBody>
                    <a:bodyPr/>
                    <a:lstStyle/>
                    <a:p>
                      <a:pPr algn="ctr"/>
                      <a:r>
                        <a:rPr lang="en-US" sz="2800" dirty="0" smtClean="0"/>
                        <a:t>OCS 2007 R2</a:t>
                      </a:r>
                      <a:endParaRPr lang="en-US" sz="2800" dirty="0"/>
                    </a:p>
                  </a:txBody>
                  <a:tcPr/>
                </a:tc>
                <a:tc>
                  <a:txBody>
                    <a:bodyPr/>
                    <a:lstStyle/>
                    <a:p>
                      <a:pPr algn="ctr"/>
                      <a:r>
                        <a:rPr lang="en-US" sz="2800" dirty="0" smtClean="0"/>
                        <a:t>Lync</a:t>
                      </a:r>
                      <a:endParaRPr lang="en-US" sz="2800" dirty="0"/>
                    </a:p>
                  </a:txBody>
                  <a:tcPr/>
                </a:tc>
              </a:tr>
              <a:tr h="137160">
                <a:tc>
                  <a:txBody>
                    <a:bodyPr/>
                    <a:lstStyle/>
                    <a:p>
                      <a:pPr algn="ctr"/>
                      <a:r>
                        <a:rPr lang="en-US" sz="2800" dirty="0" smtClean="0"/>
                        <a:t>HP</a:t>
                      </a:r>
                      <a:endParaRPr lang="en-US" sz="2800" dirty="0"/>
                    </a:p>
                  </a:txBody>
                  <a:tcPr/>
                </a:tc>
                <a:tc>
                  <a:txBody>
                    <a:bodyPr/>
                    <a:lstStyle/>
                    <a:p>
                      <a:pPr algn="ctr"/>
                      <a:r>
                        <a:rPr lang="en-US" sz="2800" dirty="0" smtClean="0"/>
                        <a:t>Published</a:t>
                      </a:r>
                      <a:endParaRPr lang="en-US" sz="2800" dirty="0"/>
                    </a:p>
                  </a:txBody>
                  <a:tcPr/>
                </a:tc>
                <a:tc>
                  <a:txBody>
                    <a:bodyPr/>
                    <a:lstStyle/>
                    <a:p>
                      <a:pPr algn="ctr"/>
                      <a:r>
                        <a:rPr lang="en-US" sz="2800" dirty="0" smtClean="0"/>
                        <a:t> Published</a:t>
                      </a:r>
                      <a:endParaRPr lang="en-US" sz="2800" dirty="0"/>
                    </a:p>
                  </a:txBody>
                  <a:tcPr/>
                </a:tc>
              </a:tr>
              <a:tr h="137160">
                <a:tc>
                  <a:txBody>
                    <a:bodyPr/>
                    <a:lstStyle/>
                    <a:p>
                      <a:pPr algn="ctr"/>
                      <a:r>
                        <a:rPr lang="en-US" sz="2800" dirty="0" smtClean="0"/>
                        <a:t>Juniper</a:t>
                      </a:r>
                      <a:endParaRPr lang="en-US" sz="2800" dirty="0"/>
                    </a:p>
                  </a:txBody>
                  <a:tcPr/>
                </a:tc>
                <a:tc>
                  <a:txBody>
                    <a:bodyPr/>
                    <a:lstStyle/>
                    <a:p>
                      <a:pPr algn="ctr"/>
                      <a:r>
                        <a:rPr lang="en-US" sz="2800" dirty="0" smtClean="0"/>
                        <a:t>Published</a:t>
                      </a:r>
                      <a:endParaRPr lang="en-US" sz="2800" dirty="0"/>
                    </a:p>
                  </a:txBody>
                  <a:tcPr/>
                </a:tc>
                <a:tc>
                  <a:txBody>
                    <a:bodyPr/>
                    <a:lstStyle/>
                    <a:p>
                      <a:pPr algn="ctr"/>
                      <a:r>
                        <a:rPr lang="en-US" sz="2800" dirty="0" smtClean="0"/>
                        <a:t>Published</a:t>
                      </a:r>
                      <a:endParaRPr lang="en-US" sz="2800" dirty="0"/>
                    </a:p>
                  </a:txBody>
                  <a:tcPr/>
                </a:tc>
              </a:tr>
              <a:tr h="137160">
                <a:tc>
                  <a:txBody>
                    <a:bodyPr/>
                    <a:lstStyle/>
                    <a:p>
                      <a:pPr algn="ctr"/>
                      <a:r>
                        <a:rPr lang="en-US" sz="2800" dirty="0" smtClean="0"/>
                        <a:t>Brocade</a:t>
                      </a:r>
                      <a:endParaRPr lang="en-US" sz="2800" dirty="0"/>
                    </a:p>
                  </a:txBody>
                  <a:tcPr/>
                </a:tc>
                <a:tc>
                  <a:txBody>
                    <a:bodyPr/>
                    <a:lstStyle/>
                    <a:p>
                      <a:pPr algn="ctr"/>
                      <a:r>
                        <a:rPr lang="en-US" sz="2800" dirty="0" smtClean="0"/>
                        <a:t>Published</a:t>
                      </a:r>
                      <a:endParaRPr lang="en-US" sz="2800" dirty="0"/>
                    </a:p>
                  </a:txBody>
                  <a:tcPr/>
                </a:tc>
                <a:tc>
                  <a:txBody>
                    <a:bodyPr/>
                    <a:lstStyle/>
                    <a:p>
                      <a:pPr algn="ctr"/>
                      <a:r>
                        <a:rPr lang="en-US" sz="2800" dirty="0" smtClean="0"/>
                        <a:t>Published</a:t>
                      </a:r>
                      <a:endParaRPr lang="en-US" sz="2800" dirty="0"/>
                    </a:p>
                  </a:txBody>
                  <a:tcPr/>
                </a:tc>
              </a:tr>
              <a:tr h="137160">
                <a:tc>
                  <a:txBody>
                    <a:bodyPr/>
                    <a:lstStyle/>
                    <a:p>
                      <a:pPr algn="ctr"/>
                      <a:r>
                        <a:rPr lang="en-US" sz="2800" dirty="0" smtClean="0"/>
                        <a:t>Cisco</a:t>
                      </a:r>
                      <a:endParaRPr lang="en-US" sz="2800" dirty="0"/>
                    </a:p>
                  </a:txBody>
                  <a:tcPr/>
                </a:tc>
                <a:tc>
                  <a:txBody>
                    <a:bodyPr/>
                    <a:lstStyle/>
                    <a:p>
                      <a:pPr algn="ctr"/>
                      <a:r>
                        <a:rPr lang="en-US" sz="2800" dirty="0" smtClean="0"/>
                        <a:t>N/A</a:t>
                      </a:r>
                      <a:endParaRPr lang="en-US" sz="2800" dirty="0"/>
                    </a:p>
                  </a:txBody>
                  <a:tcPr/>
                </a:tc>
                <a:tc>
                  <a:txBody>
                    <a:bodyPr/>
                    <a:lstStyle/>
                    <a:p>
                      <a:pPr algn="ctr"/>
                      <a:r>
                        <a:rPr lang="en-US" sz="2800" dirty="0" smtClean="0"/>
                        <a:t>Testing to start July</a:t>
                      </a:r>
                      <a:endParaRPr lang="en-US" sz="2800" baseline="0" dirty="0" smtClean="0"/>
                    </a:p>
                  </a:txBody>
                  <a:tcPr/>
                </a:tc>
              </a:tr>
              <a:tr h="137160">
                <a:tc>
                  <a:txBody>
                    <a:bodyPr/>
                    <a:lstStyle/>
                    <a:p>
                      <a:pPr algn="ctr"/>
                      <a:r>
                        <a:rPr lang="en-US" sz="2800" dirty="0" smtClean="0"/>
                        <a:t>Aruba</a:t>
                      </a:r>
                      <a:endParaRPr lang="en-US" sz="2800" dirty="0"/>
                    </a:p>
                  </a:txBody>
                  <a:tcPr/>
                </a:tc>
                <a:tc>
                  <a:txBody>
                    <a:bodyPr/>
                    <a:lstStyle/>
                    <a:p>
                      <a:pPr algn="ctr"/>
                      <a:r>
                        <a:rPr lang="en-US" sz="2800" dirty="0" smtClean="0"/>
                        <a:t>N/A</a:t>
                      </a:r>
                      <a:endParaRPr lang="en-US" sz="2800" dirty="0"/>
                    </a:p>
                  </a:txBody>
                  <a:tcPr/>
                </a:tc>
                <a:tc>
                  <a:txBody>
                    <a:bodyPr/>
                    <a:lstStyle/>
                    <a:p>
                      <a:pPr algn="ctr"/>
                      <a:r>
                        <a:rPr lang="en-US" sz="2800" baseline="0" dirty="0" smtClean="0"/>
                        <a:t>Published (</a:t>
                      </a:r>
                      <a:r>
                        <a:rPr lang="en-US" sz="2800" baseline="0" dirty="0" err="1" smtClean="0"/>
                        <a:t>WiFi</a:t>
                      </a:r>
                      <a:r>
                        <a:rPr lang="en-US" sz="2800" baseline="0" dirty="0" smtClean="0"/>
                        <a:t>)</a:t>
                      </a:r>
                    </a:p>
                  </a:txBody>
                  <a:tcPr/>
                </a:tc>
              </a:tr>
            </a:tbl>
          </a:graphicData>
        </a:graphic>
      </p:graphicFrame>
    </p:spTree>
    <p:extLst>
      <p:ext uri="{BB962C8B-B14F-4D97-AF65-F5344CB8AC3E}">
        <p14:creationId xmlns:p14="http://schemas.microsoft.com/office/powerpoint/2010/main" val="2420416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Balancer Vendors</a:t>
            </a:r>
            <a:endParaRPr lang="en-US" dirty="0"/>
          </a:p>
        </p:txBody>
      </p:sp>
      <p:sp>
        <p:nvSpPr>
          <p:cNvPr id="3" name="Text Placeholder 2"/>
          <p:cNvSpPr>
            <a:spLocks noGrp="1"/>
          </p:cNvSpPr>
          <p:nvPr>
            <p:ph type="body" sz="quarter" idx="10"/>
          </p:nvPr>
        </p:nvSpPr>
        <p:spPr>
          <a:xfrm>
            <a:off x="251520" y="6165304"/>
            <a:ext cx="8363938" cy="443198"/>
          </a:xfrm>
        </p:spPr>
        <p:txBody>
          <a:bodyPr/>
          <a:lstStyle/>
          <a:p>
            <a:r>
              <a:rPr lang="en-US" dirty="0" smtClean="0"/>
              <a:t>Load balancer vendors qualified to work with Lync (</a:t>
            </a:r>
            <a:r>
              <a:rPr lang="en-US" dirty="0" smtClean="0">
                <a:hlinkClick r:id="rId2"/>
              </a:rPr>
              <a:t>here</a:t>
            </a:r>
            <a:r>
              <a:rPr lang="en-US" dirty="0" smtClean="0"/>
              <a:t>)</a:t>
            </a:r>
          </a:p>
        </p:txBody>
      </p:sp>
      <p:graphicFrame>
        <p:nvGraphicFramePr>
          <p:cNvPr id="4" name="Table 3"/>
          <p:cNvGraphicFramePr>
            <a:graphicFrameLocks noGrp="1"/>
          </p:cNvGraphicFramePr>
          <p:nvPr>
            <p:extLst>
              <p:ext uri="{D42A27DB-BD31-4B8C-83A1-F6EECF244321}">
                <p14:modId xmlns:p14="http://schemas.microsoft.com/office/powerpoint/2010/main" val="3333405595"/>
              </p:ext>
            </p:extLst>
          </p:nvPr>
        </p:nvGraphicFramePr>
        <p:xfrm>
          <a:off x="241397" y="1199272"/>
          <a:ext cx="8795099" cy="4966032"/>
        </p:xfrm>
        <a:graphic>
          <a:graphicData uri="http://schemas.openxmlformats.org/drawingml/2006/table">
            <a:tbl>
              <a:tblPr firstRow="1" bandRow="1">
                <a:tableStyleId>{10A1B5D5-9B99-4C35-A422-299274C87663}</a:tableStyleId>
              </a:tblPr>
              <a:tblGrid>
                <a:gridCol w="2313106"/>
                <a:gridCol w="6481993"/>
              </a:tblGrid>
              <a:tr h="386358">
                <a:tc>
                  <a:txBody>
                    <a:bodyPr/>
                    <a:lstStyle/>
                    <a:p>
                      <a:r>
                        <a:rPr lang="en-US" sz="2000" dirty="0"/>
                        <a:t>Vendor</a:t>
                      </a:r>
                    </a:p>
                  </a:txBody>
                  <a:tcPr marL="6771" marR="6771" marT="9026" marB="9026" anchor="ctr"/>
                </a:tc>
                <a:tc>
                  <a:txBody>
                    <a:bodyPr/>
                    <a:lstStyle/>
                    <a:p>
                      <a:r>
                        <a:rPr lang="en-US" sz="2000" dirty="0"/>
                        <a:t>Vendor’s Lync Page</a:t>
                      </a:r>
                    </a:p>
                  </a:txBody>
                  <a:tcPr marL="6771" marR="6771" marT="9026" marB="9026" anchor="ctr"/>
                </a:tc>
              </a:tr>
              <a:tr h="400173">
                <a:tc>
                  <a:txBody>
                    <a:bodyPr/>
                    <a:lstStyle/>
                    <a:p>
                      <a:pPr algn="l"/>
                      <a:r>
                        <a:rPr lang="en-US" sz="2400" dirty="0" smtClean="0"/>
                        <a:t> A10 </a:t>
                      </a:r>
                      <a:r>
                        <a:rPr lang="en-US" sz="2400" dirty="0"/>
                        <a:t>Networks</a:t>
                      </a:r>
                    </a:p>
                  </a:txBody>
                  <a:tcPr marL="6771" marR="6771" marT="9026" marB="9026"/>
                </a:tc>
                <a:tc>
                  <a:txBody>
                    <a:bodyPr/>
                    <a:lstStyle/>
                    <a:p>
                      <a:pPr algn="l"/>
                      <a:r>
                        <a:rPr lang="en-US" sz="2400" dirty="0"/>
                        <a:t>AX </a:t>
                      </a:r>
                      <a:r>
                        <a:rPr lang="en-US" sz="2400" dirty="0" smtClean="0"/>
                        <a:t>Series for </a:t>
                      </a:r>
                      <a:r>
                        <a:rPr lang="en-US" sz="2400" dirty="0"/>
                        <a:t>Lync 2010 Overview and Deployment </a:t>
                      </a:r>
                      <a:r>
                        <a:rPr lang="en-US" sz="2400" dirty="0" smtClean="0"/>
                        <a:t>Guide (HW and SW LB)</a:t>
                      </a:r>
                      <a:endParaRPr lang="en-US" sz="2400" dirty="0"/>
                    </a:p>
                  </a:txBody>
                  <a:tcPr marL="6771" marR="6771" marT="9026" marB="9026"/>
                </a:tc>
              </a:tr>
              <a:tr h="403761">
                <a:tc>
                  <a:txBody>
                    <a:bodyPr/>
                    <a:lstStyle/>
                    <a:p>
                      <a:pPr algn="l"/>
                      <a:r>
                        <a:rPr lang="en-US" sz="2400" dirty="0" smtClean="0"/>
                        <a:t> AVANU/CAI Networks</a:t>
                      </a:r>
                      <a:endParaRPr lang="en-US" sz="2400" dirty="0"/>
                    </a:p>
                  </a:txBody>
                  <a:tcPr marL="6771" marR="6771" marT="9026" marB="9026"/>
                </a:tc>
                <a:tc>
                  <a:txBody>
                    <a:bodyPr/>
                    <a:lstStyle/>
                    <a:p>
                      <a:pPr algn="l"/>
                      <a:r>
                        <a:rPr lang="en-US" sz="2400" dirty="0"/>
                        <a:t>CAI Networks' </a:t>
                      </a:r>
                      <a:r>
                        <a:rPr lang="en-US" sz="2400" dirty="0" err="1"/>
                        <a:t>WebMux</a:t>
                      </a:r>
                      <a:r>
                        <a:rPr lang="en-US" sz="2400" dirty="0"/>
                        <a:t> and Microsoft </a:t>
                      </a:r>
                      <a:r>
                        <a:rPr lang="en-US" sz="2400" dirty="0" smtClean="0"/>
                        <a:t>OCS </a:t>
                      </a:r>
                      <a:r>
                        <a:rPr lang="en-US" sz="2400" dirty="0"/>
                        <a:t>2007 R2 Solutions</a:t>
                      </a:r>
                    </a:p>
                  </a:txBody>
                  <a:tcPr marL="6771" marR="6771" marT="9026" marB="9026"/>
                </a:tc>
              </a:tr>
              <a:tr h="368135">
                <a:tc>
                  <a:txBody>
                    <a:bodyPr/>
                    <a:lstStyle/>
                    <a:p>
                      <a:pPr algn="l"/>
                      <a:r>
                        <a:rPr lang="en-US" sz="2400" dirty="0" smtClean="0"/>
                        <a:t> Barracuda</a:t>
                      </a:r>
                      <a:endParaRPr lang="en-US" sz="2400" dirty="0"/>
                    </a:p>
                  </a:txBody>
                  <a:tcPr marL="6771" marR="6771" marT="9026" marB="9026"/>
                </a:tc>
                <a:tc>
                  <a:txBody>
                    <a:bodyPr/>
                    <a:lstStyle/>
                    <a:p>
                      <a:pPr algn="l"/>
                      <a:r>
                        <a:rPr lang="en-US" sz="2400" dirty="0"/>
                        <a:t>Barracuda Load Balancer Deployment Guide</a:t>
                      </a:r>
                    </a:p>
                  </a:txBody>
                  <a:tcPr marL="6771" marR="6771" marT="9026" marB="9026"/>
                </a:tc>
              </a:tr>
              <a:tr h="427404">
                <a:tc>
                  <a:txBody>
                    <a:bodyPr/>
                    <a:lstStyle/>
                    <a:p>
                      <a:pPr algn="l"/>
                      <a:r>
                        <a:rPr lang="en-US" sz="2400" dirty="0" smtClean="0"/>
                        <a:t> Brocade</a:t>
                      </a:r>
                      <a:endParaRPr lang="en-US" sz="2400" dirty="0"/>
                    </a:p>
                  </a:txBody>
                  <a:tcPr marL="6771" marR="6771" marT="9026" marB="9026"/>
                </a:tc>
                <a:tc>
                  <a:txBody>
                    <a:bodyPr/>
                    <a:lstStyle/>
                    <a:p>
                      <a:pPr algn="l"/>
                      <a:r>
                        <a:rPr lang="fr-FR" sz="2400" dirty="0" err="1"/>
                        <a:t>Brocade</a:t>
                      </a:r>
                      <a:r>
                        <a:rPr lang="fr-FR" sz="2400" dirty="0"/>
                        <a:t> </a:t>
                      </a:r>
                      <a:r>
                        <a:rPr lang="fr-FR" sz="2400" dirty="0" smtClean="0"/>
                        <a:t>Communications</a:t>
                      </a:r>
                      <a:r>
                        <a:rPr lang="fr-FR" sz="2400" baseline="0" dirty="0" smtClean="0"/>
                        <a:t> </a:t>
                      </a:r>
                      <a:r>
                        <a:rPr lang="fr-FR" sz="2400" dirty="0" smtClean="0"/>
                        <a:t>Microsoft UC </a:t>
                      </a:r>
                      <a:r>
                        <a:rPr lang="fr-FR" sz="2400" dirty="0"/>
                        <a:t>Solutions</a:t>
                      </a:r>
                    </a:p>
                  </a:txBody>
                  <a:tcPr marL="6771" marR="6771" marT="9026" marB="9026"/>
                </a:tc>
              </a:tr>
              <a:tr h="332509">
                <a:tc>
                  <a:txBody>
                    <a:bodyPr/>
                    <a:lstStyle/>
                    <a:p>
                      <a:pPr algn="l"/>
                      <a:r>
                        <a:rPr lang="en-US" sz="2400" dirty="0" smtClean="0"/>
                        <a:t> Cisco</a:t>
                      </a:r>
                      <a:endParaRPr lang="en-US" sz="2400" dirty="0"/>
                    </a:p>
                  </a:txBody>
                  <a:tcPr marL="6771" marR="6771" marT="9026" marB="9026"/>
                </a:tc>
                <a:tc>
                  <a:txBody>
                    <a:bodyPr/>
                    <a:lstStyle/>
                    <a:p>
                      <a:pPr algn="l"/>
                      <a:r>
                        <a:rPr lang="en-US" sz="2400" dirty="0"/>
                        <a:t>Cisco Application </a:t>
                      </a:r>
                      <a:r>
                        <a:rPr lang="en-US" sz="2400" dirty="0" smtClean="0"/>
                        <a:t>Networking</a:t>
                      </a:r>
                      <a:r>
                        <a:rPr lang="en-US" sz="2400" baseline="0" dirty="0" smtClean="0"/>
                        <a:t> </a:t>
                      </a:r>
                      <a:r>
                        <a:rPr lang="en-US" sz="2400" dirty="0" smtClean="0"/>
                        <a:t>for </a:t>
                      </a:r>
                      <a:r>
                        <a:rPr lang="en-US" sz="2400" dirty="0"/>
                        <a:t>Microsoft </a:t>
                      </a:r>
                      <a:r>
                        <a:rPr lang="en-US" sz="2400" dirty="0" smtClean="0"/>
                        <a:t>Office Communications Server </a:t>
                      </a:r>
                      <a:r>
                        <a:rPr lang="en-US" sz="2400" dirty="0"/>
                        <a:t>Deployment Guide</a:t>
                      </a:r>
                      <a:endParaRPr lang="en-US" sz="2400" dirty="0">
                        <a:solidFill>
                          <a:schemeClr val="bg1"/>
                        </a:solidFill>
                      </a:endParaRPr>
                    </a:p>
                  </a:txBody>
                  <a:tcPr marL="6771" marR="6771" marT="9026" marB="9026"/>
                </a:tc>
              </a:tr>
              <a:tr h="386358">
                <a:tc>
                  <a:txBody>
                    <a:bodyPr/>
                    <a:lstStyle/>
                    <a:p>
                      <a:pPr algn="l"/>
                      <a:r>
                        <a:rPr lang="en-US" sz="2400" dirty="0" smtClean="0"/>
                        <a:t> Citrix </a:t>
                      </a:r>
                      <a:r>
                        <a:rPr lang="en-US" sz="2400" dirty="0"/>
                        <a:t>Systems</a:t>
                      </a:r>
                    </a:p>
                  </a:txBody>
                  <a:tcPr marL="6771" marR="6771" marT="9026" marB="9026"/>
                </a:tc>
                <a:tc>
                  <a:txBody>
                    <a:bodyPr/>
                    <a:lstStyle/>
                    <a:p>
                      <a:pPr algn="l"/>
                      <a:r>
                        <a:rPr lang="en-US" sz="2400" dirty="0" err="1"/>
                        <a:t>Netscaler</a:t>
                      </a:r>
                      <a:r>
                        <a:rPr lang="en-US" sz="2400" dirty="0"/>
                        <a:t> Developer </a:t>
                      </a:r>
                      <a:r>
                        <a:rPr lang="en-US" sz="2400" dirty="0" smtClean="0"/>
                        <a:t>Network (HW and SW LB)</a:t>
                      </a:r>
                      <a:endParaRPr lang="en-US" sz="2400" dirty="0">
                        <a:solidFill>
                          <a:schemeClr val="bg1"/>
                        </a:solidFill>
                      </a:endParaRPr>
                    </a:p>
                  </a:txBody>
                  <a:tcPr marL="6771" marR="6771" marT="9026" marB="9026"/>
                </a:tc>
              </a:tr>
              <a:tr h="326161">
                <a:tc>
                  <a:txBody>
                    <a:bodyPr/>
                    <a:lstStyle/>
                    <a:p>
                      <a:pPr algn="l"/>
                      <a:r>
                        <a:rPr lang="en-US" sz="2400" dirty="0" smtClean="0"/>
                        <a:t> F5</a:t>
                      </a:r>
                      <a:endParaRPr lang="en-US" sz="2400" dirty="0"/>
                    </a:p>
                  </a:txBody>
                  <a:tcPr marL="6771" marR="6771" marT="9026" marB="9026"/>
                </a:tc>
                <a:tc>
                  <a:txBody>
                    <a:bodyPr/>
                    <a:lstStyle/>
                    <a:p>
                      <a:pPr algn="l"/>
                      <a:r>
                        <a:rPr lang="en-US" sz="2400" dirty="0"/>
                        <a:t>F5 Solutions</a:t>
                      </a:r>
                    </a:p>
                  </a:txBody>
                  <a:tcPr marL="6771" marR="6771" marT="9026" marB="9026"/>
                </a:tc>
              </a:tr>
              <a:tr h="386358">
                <a:tc>
                  <a:txBody>
                    <a:bodyPr/>
                    <a:lstStyle/>
                    <a:p>
                      <a:pPr algn="l"/>
                      <a:r>
                        <a:rPr lang="en-US" sz="2400" dirty="0" smtClean="0"/>
                        <a:t> </a:t>
                      </a:r>
                      <a:r>
                        <a:rPr lang="en-US" sz="2400" dirty="0" err="1" smtClean="0"/>
                        <a:t>Radware</a:t>
                      </a:r>
                      <a:r>
                        <a:rPr lang="en-US" sz="2400" dirty="0" smtClean="0"/>
                        <a:t> </a:t>
                      </a:r>
                      <a:endParaRPr lang="en-US" sz="2400" dirty="0"/>
                    </a:p>
                  </a:txBody>
                  <a:tcPr marL="6771" marR="6771" marT="9026" marB="9026"/>
                </a:tc>
                <a:tc>
                  <a:txBody>
                    <a:bodyPr/>
                    <a:lstStyle/>
                    <a:p>
                      <a:pPr algn="l"/>
                      <a:r>
                        <a:rPr lang="en-US" sz="2400" dirty="0" err="1"/>
                        <a:t>Radware</a:t>
                      </a:r>
                      <a:r>
                        <a:rPr lang="en-US" sz="2400" dirty="0"/>
                        <a:t>-Microsoft Alliance Highlights and Downloads</a:t>
                      </a:r>
                    </a:p>
                  </a:txBody>
                  <a:tcPr marL="6771" marR="6771" marT="9026" marB="9026"/>
                </a:tc>
              </a:tr>
            </a:tbl>
          </a:graphicData>
        </a:graphic>
      </p:graphicFrame>
    </p:spTree>
    <p:extLst>
      <p:ext uri="{BB962C8B-B14F-4D97-AF65-F5344CB8AC3E}">
        <p14:creationId xmlns:p14="http://schemas.microsoft.com/office/powerpoint/2010/main" val="1790562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30" y="228600"/>
            <a:ext cx="8501560" cy="609398"/>
          </a:xfrm>
        </p:spPr>
        <p:txBody>
          <a:bodyPr>
            <a:normAutofit fontScale="90000"/>
          </a:bodyPr>
          <a:lstStyle/>
          <a:p>
            <a:r>
              <a:rPr lang="en-US" dirty="0" smtClean="0"/>
              <a:t>SIP Interoperability partners</a:t>
            </a:r>
            <a:endParaRPr lang="en-US" dirty="0"/>
          </a:p>
        </p:txBody>
      </p:sp>
      <p:sp>
        <p:nvSpPr>
          <p:cNvPr id="3" name="Text Placeholder 2"/>
          <p:cNvSpPr>
            <a:spLocks noGrp="1"/>
          </p:cNvSpPr>
          <p:nvPr>
            <p:ph type="body" sz="quarter" idx="10"/>
          </p:nvPr>
        </p:nvSpPr>
        <p:spPr>
          <a:xfrm>
            <a:off x="204771" y="1628800"/>
            <a:ext cx="8581978" cy="4968551"/>
          </a:xfrm>
        </p:spPr>
        <p:txBody>
          <a:bodyPr anchor="t" anchorCtr="0"/>
          <a:lstStyle/>
          <a:p>
            <a:r>
              <a:rPr lang="en-US" sz="3200" b="1" dirty="0" smtClean="0">
                <a:solidFill>
                  <a:schemeClr val="accent6">
                    <a:lumMod val="50000"/>
                  </a:schemeClr>
                </a:solidFill>
              </a:rPr>
              <a:t>A broad set of vendors </a:t>
            </a:r>
            <a:r>
              <a:rPr lang="en-US" sz="3200" b="1" dirty="0">
                <a:solidFill>
                  <a:schemeClr val="accent6">
                    <a:lumMod val="50000"/>
                  </a:schemeClr>
                </a:solidFill>
              </a:rPr>
              <a:t>qualified to work with </a:t>
            </a:r>
            <a:r>
              <a:rPr lang="en-US" sz="3200" b="1" dirty="0" smtClean="0">
                <a:solidFill>
                  <a:schemeClr val="accent6">
                    <a:lumMod val="50000"/>
                  </a:schemeClr>
                </a:solidFill>
              </a:rPr>
              <a:t>Lync 2010 (</a:t>
            </a:r>
            <a:r>
              <a:rPr lang="en-US" sz="3200" b="1" dirty="0" smtClean="0">
                <a:solidFill>
                  <a:schemeClr val="accent6">
                    <a:lumMod val="50000"/>
                  </a:schemeClr>
                </a:solidFill>
                <a:hlinkClick r:id="rId2"/>
              </a:rPr>
              <a:t>here</a:t>
            </a:r>
            <a:r>
              <a:rPr lang="en-US" sz="3200" b="1" dirty="0" smtClean="0">
                <a:solidFill>
                  <a:schemeClr val="accent6">
                    <a:lumMod val="50000"/>
                  </a:schemeClr>
                </a:solidFill>
              </a:rPr>
              <a:t>):</a:t>
            </a:r>
          </a:p>
          <a:p>
            <a:pPr marL="914400" lvl="1" indent="-457200">
              <a:buFont typeface="Arial" pitchFamily="34" charset="0"/>
              <a:buChar char="•"/>
            </a:pPr>
            <a:r>
              <a:rPr lang="en-US" sz="2800" b="1" dirty="0" smtClean="0">
                <a:solidFill>
                  <a:schemeClr val="accent6">
                    <a:lumMod val="50000"/>
                  </a:schemeClr>
                </a:solidFill>
              </a:rPr>
              <a:t>Direct SIP: </a:t>
            </a:r>
            <a:r>
              <a:rPr lang="en-US" sz="2800" dirty="0" err="1" smtClean="0"/>
              <a:t>Audiocodes</a:t>
            </a:r>
            <a:r>
              <a:rPr lang="en-US" sz="2800" dirty="0" smtClean="0"/>
              <a:t>, Cisco, Dialogic, Ferrari, </a:t>
            </a:r>
            <a:r>
              <a:rPr lang="en-US" sz="2800" dirty="0" err="1" smtClean="0"/>
              <a:t>Mitel</a:t>
            </a:r>
            <a:r>
              <a:rPr lang="en-US" sz="2800" dirty="0" smtClean="0"/>
              <a:t>, NET</a:t>
            </a:r>
          </a:p>
          <a:p>
            <a:pPr marL="914400" lvl="1" indent="-457200">
              <a:buFont typeface="Arial" pitchFamily="34" charset="0"/>
              <a:buChar char="•"/>
            </a:pPr>
            <a:r>
              <a:rPr lang="en-US" sz="2800" b="1" dirty="0" smtClean="0">
                <a:solidFill>
                  <a:schemeClr val="accent6">
                    <a:lumMod val="50000"/>
                  </a:schemeClr>
                </a:solidFill>
              </a:rPr>
              <a:t>IP-PABX:</a:t>
            </a:r>
            <a:r>
              <a:rPr lang="en-US" sz="2800" dirty="0" smtClean="0">
                <a:solidFill>
                  <a:schemeClr val="accent6">
                    <a:lumMod val="50000"/>
                  </a:schemeClr>
                </a:solidFill>
              </a:rPr>
              <a:t> </a:t>
            </a:r>
            <a:r>
              <a:rPr lang="en-US" sz="2800" dirty="0" smtClean="0"/>
              <a:t>Alcatel-Lucent, Avaya, Cisco</a:t>
            </a:r>
          </a:p>
          <a:p>
            <a:pPr marL="914400" lvl="1" indent="-457200">
              <a:buFont typeface="Arial" pitchFamily="34" charset="0"/>
              <a:buChar char="•"/>
            </a:pPr>
            <a:r>
              <a:rPr lang="en-US" sz="2800" b="1" dirty="0" smtClean="0">
                <a:solidFill>
                  <a:schemeClr val="accent6">
                    <a:lumMod val="50000"/>
                  </a:schemeClr>
                </a:solidFill>
              </a:rPr>
              <a:t>SBA: </a:t>
            </a:r>
            <a:r>
              <a:rPr lang="en-US" sz="2800" dirty="0" err="1" smtClean="0"/>
              <a:t>Audiocodes</a:t>
            </a:r>
            <a:r>
              <a:rPr lang="en-US" sz="2800" dirty="0"/>
              <a:t>, Dialogic, Ferrari, HP, </a:t>
            </a:r>
            <a:r>
              <a:rPr lang="en-US" sz="2800" dirty="0" smtClean="0"/>
              <a:t>NET</a:t>
            </a:r>
            <a:endParaRPr lang="en-US" sz="2800" dirty="0"/>
          </a:p>
          <a:p>
            <a:pPr marL="914400" lvl="1" indent="-457200">
              <a:buFont typeface="Arial" pitchFamily="34" charset="0"/>
              <a:buChar char="•"/>
            </a:pPr>
            <a:r>
              <a:rPr lang="en-US" sz="2800" b="1" dirty="0" smtClean="0">
                <a:solidFill>
                  <a:schemeClr val="accent6">
                    <a:lumMod val="50000"/>
                  </a:schemeClr>
                </a:solidFill>
              </a:rPr>
              <a:t>SIP </a:t>
            </a:r>
            <a:r>
              <a:rPr lang="en-US" sz="2800" b="1" dirty="0" err="1" smtClean="0">
                <a:solidFill>
                  <a:schemeClr val="accent6">
                    <a:lumMod val="50000"/>
                  </a:schemeClr>
                </a:solidFill>
              </a:rPr>
              <a:t>Trunking</a:t>
            </a:r>
            <a:r>
              <a:rPr lang="en-US" sz="2800" b="1" dirty="0" smtClean="0">
                <a:solidFill>
                  <a:schemeClr val="accent6">
                    <a:lumMod val="50000"/>
                  </a:schemeClr>
                </a:solidFill>
              </a:rPr>
              <a:t>: </a:t>
            </a:r>
            <a:r>
              <a:rPr lang="en-US" sz="2800" dirty="0" smtClean="0"/>
              <a:t>BT</a:t>
            </a:r>
            <a:r>
              <a:rPr lang="en-US" sz="2800" dirty="0"/>
              <a:t>, Colt, Global Crossing, </a:t>
            </a:r>
            <a:r>
              <a:rPr lang="en-US" sz="2800" dirty="0" err="1"/>
              <a:t>Intelepeer</a:t>
            </a:r>
            <a:r>
              <a:rPr lang="en-US" sz="2800" dirty="0"/>
              <a:t>, </a:t>
            </a:r>
            <a:r>
              <a:rPr lang="en-US" sz="2800" dirty="0" err="1"/>
              <a:t>Interoute</a:t>
            </a:r>
            <a:r>
              <a:rPr lang="en-US" sz="2800" dirty="0" smtClean="0"/>
              <a:t>, Level 3, </a:t>
            </a:r>
            <a:r>
              <a:rPr lang="en-US" sz="2800" dirty="0" err="1" smtClean="0"/>
              <a:t>MyNetFone</a:t>
            </a:r>
            <a:r>
              <a:rPr lang="en-US" sz="2800" dirty="0" smtClean="0"/>
              <a:t>, Orange business services, Telenor, </a:t>
            </a:r>
            <a:r>
              <a:rPr lang="en-US" sz="2800" dirty="0" err="1" smtClean="0"/>
              <a:t>Speakup</a:t>
            </a:r>
            <a:r>
              <a:rPr lang="en-US" sz="2800" dirty="0" smtClean="0"/>
              <a:t>, Swisscom, </a:t>
            </a:r>
            <a:r>
              <a:rPr lang="en-US" sz="2800" dirty="0" err="1" smtClean="0"/>
              <a:t>Thinktel</a:t>
            </a:r>
            <a:r>
              <a:rPr lang="en-US" sz="2800" dirty="0" smtClean="0"/>
              <a:t>, Verizon Business, TDC</a:t>
            </a:r>
          </a:p>
          <a:p>
            <a:pPr lvl="1"/>
            <a:r>
              <a:rPr lang="en-AU" sz="2800" b="1" dirty="0" smtClean="0"/>
              <a:t>More to come… </a:t>
            </a:r>
            <a:endParaRPr lang="en-US" sz="2800" b="1" dirty="0" smtClean="0"/>
          </a:p>
          <a:p>
            <a:pPr lvl="1"/>
            <a:endParaRPr lang="en-US" sz="2000" dirty="0"/>
          </a:p>
          <a:p>
            <a:pPr marL="460375" lvl="1" indent="0">
              <a:buNone/>
            </a:pPr>
            <a:endParaRPr lang="en-US" sz="2000" dirty="0" smtClean="0"/>
          </a:p>
        </p:txBody>
      </p:sp>
    </p:spTree>
    <p:extLst>
      <p:ext uri="{BB962C8B-B14F-4D97-AF65-F5344CB8AC3E}">
        <p14:creationId xmlns:p14="http://schemas.microsoft.com/office/powerpoint/2010/main" val="2818953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normAutofit fontScale="90000"/>
          </a:bodyPr>
          <a:lstStyle/>
          <a:p>
            <a:r>
              <a:rPr lang="en-US" sz="4400" dirty="0" smtClean="0"/>
              <a:t>In Review: Session Takeaways</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val="3489466761"/>
              </p:ext>
            </p:extLst>
          </p:nvPr>
        </p:nvGraphicFramePr>
        <p:xfrm>
          <a:off x="71670" y="1632509"/>
          <a:ext cx="8999630" cy="4604803"/>
        </p:xfrm>
        <a:graphic>
          <a:graphicData uri="http://schemas.openxmlformats.org/drawingml/2006/table">
            <a:tbl>
              <a:tblPr bandRow="1">
                <a:tableStyleId>{93296810-A885-4BE3-A3E7-6D5BEEA58F35}</a:tableStyleId>
              </a:tblPr>
              <a:tblGrid>
                <a:gridCol w="2628122"/>
                <a:gridCol w="6371508"/>
              </a:tblGrid>
              <a:tr h="657829">
                <a:tc>
                  <a:txBody>
                    <a:bodyPr/>
                    <a:lstStyle/>
                    <a:p>
                      <a:pPr algn="ctr" rtl="0" fontAlgn="ctr"/>
                      <a:r>
                        <a:rPr lang="en-US" sz="3200" u="none" strike="noStrike" kern="1200" dirty="0" smtClean="0">
                          <a:effectLst/>
                        </a:rPr>
                        <a:t>Partners/Apps</a:t>
                      </a:r>
                      <a:endParaRPr lang="en-US" sz="3200" b="0" i="0" u="none" strike="noStrike" kern="1200" dirty="0">
                        <a:solidFill>
                          <a:srgbClr val="000000"/>
                        </a:solidFill>
                        <a:effectLst/>
                        <a:latin typeface="+mn-lt"/>
                        <a:ea typeface="+mn-ea"/>
                        <a:cs typeface="+mn-cs"/>
                      </a:endParaRPr>
                    </a:p>
                  </a:txBody>
                  <a:tcPr marL="68598" marR="6860" marT="9144" marB="0" anchor="ctr"/>
                </a:tc>
                <a:tc>
                  <a:txBody>
                    <a:bodyPr/>
                    <a:lstStyle/>
                    <a:p>
                      <a:pPr algn="l" rtl="0" fontAlgn="ctr"/>
                      <a:r>
                        <a:rPr lang="en-US" sz="2000" u="none" strike="noStrike" kern="1200" dirty="0" smtClean="0">
                          <a:effectLst/>
                        </a:rPr>
                        <a:t>Lync demonstrates broad</a:t>
                      </a:r>
                      <a:r>
                        <a:rPr lang="en-US" sz="2000" u="none" strike="noStrike" kern="1200" baseline="0" dirty="0" smtClean="0">
                          <a:effectLst/>
                        </a:rPr>
                        <a:t> open interoperability and adapts to heterogeneous networks</a:t>
                      </a:r>
                      <a:endParaRPr lang="en-US" sz="2000" b="0" i="0" u="none" strike="noStrike" kern="1200" dirty="0">
                        <a:solidFill>
                          <a:srgbClr val="000000"/>
                        </a:solidFill>
                        <a:effectLst/>
                        <a:latin typeface="+mn-lt"/>
                        <a:ea typeface="+mn-ea"/>
                        <a:cs typeface="+mn-cs"/>
                      </a:endParaRPr>
                    </a:p>
                  </a:txBody>
                  <a:tcPr marL="68598" marR="6860" marT="9144" marB="0" anchor="ctr"/>
                </a:tc>
              </a:tr>
              <a:tr h="657829">
                <a:tc>
                  <a:txBody>
                    <a:bodyPr/>
                    <a:lstStyle/>
                    <a:p>
                      <a:pPr algn="ctr" rtl="0" fontAlgn="ctr"/>
                      <a:r>
                        <a:rPr lang="en-US" sz="3200" u="none" strike="noStrike" kern="1200" dirty="0" smtClean="0">
                          <a:effectLst/>
                        </a:rPr>
                        <a:t>Resiliency</a:t>
                      </a:r>
                      <a:endParaRPr lang="en-US" sz="3200" b="0" i="0" u="none" strike="noStrike" kern="1200" dirty="0">
                        <a:solidFill>
                          <a:srgbClr val="000000"/>
                        </a:solidFill>
                        <a:effectLst/>
                        <a:latin typeface="+mn-lt"/>
                        <a:ea typeface="+mn-ea"/>
                        <a:cs typeface="+mn-cs"/>
                      </a:endParaRPr>
                    </a:p>
                  </a:txBody>
                  <a:tcPr marL="68598" marR="6860" marT="9144" marB="0" anchor="ctr"/>
                </a:tc>
                <a:tc>
                  <a:txBody>
                    <a:bodyPr/>
                    <a:lstStyle/>
                    <a:p>
                      <a:pPr algn="l" rtl="0" fontAlgn="ctr"/>
                      <a:r>
                        <a:rPr lang="en-US" sz="2000" u="none" strike="noStrike" kern="1200" dirty="0" smtClean="0">
                          <a:effectLst/>
                        </a:rPr>
                        <a:t>Recovers from </a:t>
                      </a:r>
                      <a:r>
                        <a:rPr lang="en-US" sz="2000" u="none" strike="noStrike" kern="1200" baseline="0" dirty="0" smtClean="0">
                          <a:effectLst/>
                        </a:rPr>
                        <a:t>bad networking/glitches much better than traditional hard-phone</a:t>
                      </a:r>
                      <a:endParaRPr lang="en-US" sz="2000" b="0" i="0" u="none" strike="noStrike" kern="1200" dirty="0">
                        <a:solidFill>
                          <a:srgbClr val="000000"/>
                        </a:solidFill>
                        <a:effectLst/>
                        <a:latin typeface="+mn-lt"/>
                        <a:ea typeface="+mn-ea"/>
                        <a:cs typeface="+mn-cs"/>
                      </a:endParaRPr>
                    </a:p>
                  </a:txBody>
                  <a:tcPr marL="68598" marR="6860" marT="9144" marB="0" anchor="ctr"/>
                </a:tc>
              </a:tr>
              <a:tr h="657829">
                <a:tc>
                  <a:txBody>
                    <a:bodyPr/>
                    <a:lstStyle/>
                    <a:p>
                      <a:pPr algn="ctr" rtl="0" fontAlgn="ctr"/>
                      <a:r>
                        <a:rPr lang="fr-FR" sz="3200" u="none" strike="noStrike" kern="1200" dirty="0" smtClean="0">
                          <a:effectLst/>
                        </a:rPr>
                        <a:t>CAC</a:t>
                      </a:r>
                      <a:endParaRPr lang="fr-FR" sz="3200" b="0" i="0" u="none" strike="noStrike" kern="1200" dirty="0">
                        <a:solidFill>
                          <a:srgbClr val="000000"/>
                        </a:solidFill>
                        <a:effectLst/>
                        <a:latin typeface="+mn-lt"/>
                        <a:ea typeface="+mn-ea"/>
                        <a:cs typeface="+mn-cs"/>
                      </a:endParaRPr>
                    </a:p>
                  </a:txBody>
                  <a:tcPr marL="68598" marR="6860" marT="9144" marB="0" anchor="ctr"/>
                </a:tc>
                <a:tc>
                  <a:txBody>
                    <a:bodyPr/>
                    <a:lstStyle/>
                    <a:p>
                      <a:pPr marL="0" marR="0" indent="0" algn="l" defTabSz="914363" rtl="0" eaLnBrk="1" fontAlgn="ctr" latinLnBrk="0" hangingPunct="1">
                        <a:lnSpc>
                          <a:spcPct val="100000"/>
                        </a:lnSpc>
                        <a:spcBef>
                          <a:spcPts val="0"/>
                        </a:spcBef>
                        <a:spcAft>
                          <a:spcPts val="0"/>
                        </a:spcAft>
                        <a:buClrTx/>
                        <a:buSzTx/>
                        <a:buFontTx/>
                        <a:buNone/>
                        <a:tabLst/>
                        <a:defRPr/>
                      </a:pPr>
                      <a:r>
                        <a:rPr lang="en-US" sz="2000" u="none" strike="noStrike" kern="1200" dirty="0" smtClean="0">
                          <a:effectLst/>
                        </a:rPr>
                        <a:t>CAC</a:t>
                      </a:r>
                      <a:r>
                        <a:rPr lang="en-US" sz="2000" u="none" strike="noStrike" kern="1200" baseline="0" dirty="0" smtClean="0">
                          <a:effectLst/>
                        </a:rPr>
                        <a:t> + Adaptive Media Stack + Re-routing over the internet</a:t>
                      </a:r>
                      <a:endParaRPr lang="en-US" sz="2000" b="0" i="0" u="none" strike="noStrike" kern="1200" dirty="0" smtClean="0">
                        <a:solidFill>
                          <a:srgbClr val="000000"/>
                        </a:solidFill>
                        <a:effectLst/>
                        <a:latin typeface="+mn-lt"/>
                        <a:ea typeface="+mn-ea"/>
                        <a:cs typeface="+mn-cs"/>
                      </a:endParaRPr>
                    </a:p>
                  </a:txBody>
                  <a:tcPr marL="68598" marR="6860" marT="9144" marB="0" anchor="ctr"/>
                </a:tc>
              </a:tr>
              <a:tr h="657829">
                <a:tc>
                  <a:txBody>
                    <a:bodyPr/>
                    <a:lstStyle/>
                    <a:p>
                      <a:pPr algn="ctr" rtl="0" fontAlgn="ctr"/>
                      <a:r>
                        <a:rPr lang="en-US" sz="3200" u="none" strike="noStrike" kern="1200" dirty="0" smtClean="0">
                          <a:effectLst/>
                        </a:rPr>
                        <a:t>Media Ports</a:t>
                      </a:r>
                      <a:endParaRPr lang="en-US" sz="3200" b="0" i="0" u="none" strike="noStrike" kern="1200" dirty="0">
                        <a:solidFill>
                          <a:srgbClr val="000000"/>
                        </a:solidFill>
                        <a:effectLst/>
                        <a:latin typeface="+mn-lt"/>
                        <a:ea typeface="+mn-ea"/>
                        <a:cs typeface="+mn-cs"/>
                      </a:endParaRPr>
                    </a:p>
                  </a:txBody>
                  <a:tcPr marL="68598" marR="6860" marT="9144" marB="0" anchor="ctr"/>
                </a:tc>
                <a:tc>
                  <a:txBody>
                    <a:bodyPr/>
                    <a:lstStyle/>
                    <a:p>
                      <a:pPr algn="l" rtl="0" fontAlgn="ctr"/>
                      <a:r>
                        <a:rPr lang="en-US" sz="2000" u="none" strike="noStrike" kern="1200" dirty="0" smtClean="0">
                          <a:effectLst/>
                        </a:rPr>
                        <a:t>Optimize traffic at the workstation</a:t>
                      </a:r>
                      <a:r>
                        <a:rPr lang="en-US" sz="2000" u="none" strike="noStrike" kern="1200" baseline="0" dirty="0" smtClean="0">
                          <a:effectLst/>
                        </a:rPr>
                        <a:t> or the router. Separate traffic for modalities</a:t>
                      </a:r>
                      <a:endParaRPr lang="en-US" sz="2000" b="0" i="0" u="none" strike="noStrike" kern="1200" dirty="0">
                        <a:solidFill>
                          <a:srgbClr val="000000"/>
                        </a:solidFill>
                        <a:effectLst/>
                        <a:latin typeface="+mn-lt"/>
                        <a:ea typeface="+mn-ea"/>
                        <a:cs typeface="+mn-cs"/>
                      </a:endParaRPr>
                    </a:p>
                  </a:txBody>
                  <a:tcPr marL="68598" marR="6860" marT="9144" marB="0" anchor="ctr"/>
                </a:tc>
              </a:tr>
              <a:tr h="657829">
                <a:tc>
                  <a:txBody>
                    <a:bodyPr/>
                    <a:lstStyle/>
                    <a:p>
                      <a:pPr algn="ctr" rtl="0" fontAlgn="ctr"/>
                      <a:r>
                        <a:rPr lang="en-US" sz="3200" u="none" strike="noStrike" kern="1200" dirty="0" smtClean="0">
                          <a:effectLst/>
                        </a:rPr>
                        <a:t>DSCP</a:t>
                      </a:r>
                      <a:endParaRPr lang="en-US" sz="3200" b="0" i="0" u="none" strike="noStrike" kern="1200" dirty="0">
                        <a:solidFill>
                          <a:srgbClr val="000000"/>
                        </a:solidFill>
                        <a:effectLst/>
                        <a:latin typeface="+mn-lt"/>
                        <a:ea typeface="+mn-ea"/>
                        <a:cs typeface="+mn-cs"/>
                      </a:endParaRPr>
                    </a:p>
                  </a:txBody>
                  <a:tcPr marL="68598" marR="6860" marT="9144" marB="0" anchor="ctr"/>
                </a:tc>
                <a:tc>
                  <a:txBody>
                    <a:bodyPr/>
                    <a:lstStyle/>
                    <a:p>
                      <a:pPr algn="l" rtl="0" fontAlgn="ctr"/>
                      <a:r>
                        <a:rPr lang="en-US" sz="2000" u="none" strike="noStrike" kern="1200" dirty="0" smtClean="0">
                          <a:effectLst/>
                        </a:rPr>
                        <a:t>Mark</a:t>
                      </a:r>
                      <a:r>
                        <a:rPr lang="en-US" sz="2000" u="none" strike="noStrike" kern="1200" baseline="0" dirty="0" smtClean="0">
                          <a:effectLst/>
                        </a:rPr>
                        <a:t> the packets as they hit the wire from Lync clients</a:t>
                      </a:r>
                      <a:endParaRPr lang="en-US" sz="2000" b="0" i="0" u="none" strike="noStrike" kern="1200" dirty="0">
                        <a:solidFill>
                          <a:srgbClr val="000000"/>
                        </a:solidFill>
                        <a:effectLst/>
                        <a:latin typeface="+mn-lt"/>
                        <a:ea typeface="+mn-ea"/>
                        <a:cs typeface="+mn-cs"/>
                      </a:endParaRPr>
                    </a:p>
                  </a:txBody>
                  <a:tcPr marL="68598" marR="6860" marT="9144" marB="0" anchor="ctr"/>
                </a:tc>
              </a:tr>
              <a:tr h="657829">
                <a:tc>
                  <a:txBody>
                    <a:bodyPr/>
                    <a:lstStyle/>
                    <a:p>
                      <a:pPr algn="ctr" rtl="0" fontAlgn="ctr"/>
                      <a:r>
                        <a:rPr lang="en-US" sz="3200" u="none" strike="noStrike" kern="1200" dirty="0" smtClean="0">
                          <a:effectLst/>
                        </a:rPr>
                        <a:t>LLDP &amp; VLANs</a:t>
                      </a:r>
                      <a:endParaRPr lang="en-US" sz="3200" b="0" i="0" u="none" strike="noStrike" kern="1200" dirty="0">
                        <a:solidFill>
                          <a:srgbClr val="000000"/>
                        </a:solidFill>
                        <a:effectLst/>
                        <a:latin typeface="+mn-lt"/>
                        <a:ea typeface="+mn-ea"/>
                        <a:cs typeface="+mn-cs"/>
                      </a:endParaRPr>
                    </a:p>
                  </a:txBody>
                  <a:tcPr marL="68598" marR="6860" marT="9144" marB="0" anchor="ctr"/>
                </a:tc>
                <a:tc>
                  <a:txBody>
                    <a:bodyPr/>
                    <a:lstStyle/>
                    <a:p>
                      <a:pPr algn="l" rtl="0" fontAlgn="ctr"/>
                      <a:r>
                        <a:rPr lang="en-US" sz="2000" u="none" strike="noStrike" kern="1200" baseline="0" dirty="0" smtClean="0">
                          <a:effectLst/>
                        </a:rPr>
                        <a:t>Working across heterogeneous network architectures  </a:t>
                      </a:r>
                      <a:endParaRPr lang="en-US" sz="2000" b="0" i="0" u="none" strike="noStrike" kern="1200" dirty="0">
                        <a:solidFill>
                          <a:srgbClr val="000000"/>
                        </a:solidFill>
                        <a:effectLst/>
                        <a:latin typeface="+mn-lt"/>
                        <a:ea typeface="+mn-ea"/>
                        <a:cs typeface="+mn-cs"/>
                      </a:endParaRPr>
                    </a:p>
                  </a:txBody>
                  <a:tcPr marL="68598" marR="6860" marT="9144" marB="0" anchor="ctr"/>
                </a:tc>
              </a:tr>
              <a:tr h="657829">
                <a:tc>
                  <a:txBody>
                    <a:bodyPr/>
                    <a:lstStyle/>
                    <a:p>
                      <a:pPr algn="ctr" rtl="0" fontAlgn="ctr"/>
                      <a:r>
                        <a:rPr lang="en-US" sz="3200" u="none" strike="noStrike" kern="1200" dirty="0" smtClean="0">
                          <a:effectLst/>
                        </a:rPr>
                        <a:t>Bandwidth</a:t>
                      </a:r>
                      <a:endParaRPr lang="en-US" sz="3200" b="1" i="0" u="none" strike="noStrike" kern="1200" dirty="0">
                        <a:solidFill>
                          <a:schemeClr val="tx1"/>
                        </a:solidFill>
                        <a:effectLst/>
                        <a:latin typeface="+mn-lt"/>
                        <a:ea typeface="+mn-ea"/>
                        <a:cs typeface="+mn-cs"/>
                      </a:endParaRPr>
                    </a:p>
                  </a:txBody>
                  <a:tcPr marL="68598" marR="6860" marT="9144" marB="0" anchor="ctr"/>
                </a:tc>
                <a:tc>
                  <a:txBody>
                    <a:bodyPr/>
                    <a:lstStyle/>
                    <a:p>
                      <a:pPr marL="0" marR="0" indent="0" algn="l" defTabSz="914363" rtl="0" eaLnBrk="1" fontAlgn="ctr" latinLnBrk="0" hangingPunct="1">
                        <a:lnSpc>
                          <a:spcPct val="100000"/>
                        </a:lnSpc>
                        <a:spcBef>
                          <a:spcPts val="0"/>
                        </a:spcBef>
                        <a:spcAft>
                          <a:spcPts val="0"/>
                        </a:spcAft>
                        <a:buClrTx/>
                        <a:buSzTx/>
                        <a:buFontTx/>
                        <a:buNone/>
                        <a:tabLst/>
                        <a:defRPr/>
                      </a:pPr>
                      <a:r>
                        <a:rPr lang="en-US" sz="2000" u="none" strike="noStrike" kern="1200" baseline="0" dirty="0" smtClean="0">
                          <a:effectLst/>
                        </a:rPr>
                        <a:t>Better quality of experience on any network with smart endpoints, management &amp; monitoring across the network.</a:t>
                      </a:r>
                      <a:endParaRPr lang="en-US" sz="2000" b="1" i="0" u="none" strike="noStrike" kern="1200" dirty="0" smtClean="0">
                        <a:solidFill>
                          <a:schemeClr val="tx1"/>
                        </a:solidFill>
                        <a:effectLst/>
                        <a:latin typeface="+mn-lt"/>
                        <a:ea typeface="+mn-ea"/>
                        <a:cs typeface="+mn-cs"/>
                      </a:endParaRPr>
                    </a:p>
                  </a:txBody>
                  <a:tcPr marL="68598" marR="6860" marT="9144" marB="0" anchor="ctr"/>
                </a:tc>
              </a:tr>
            </a:tbl>
          </a:graphicData>
        </a:graphic>
      </p:graphicFrame>
    </p:spTree>
    <p:extLst>
      <p:ext uri="{BB962C8B-B14F-4D97-AF65-F5344CB8AC3E}">
        <p14:creationId xmlns:p14="http://schemas.microsoft.com/office/powerpoint/2010/main" val="3202232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0"/>
            <a:ext cx="8363938" cy="664797"/>
          </a:xfrm>
        </p:spPr>
        <p:txBody>
          <a:bodyPr/>
          <a:lstStyle/>
          <a:p>
            <a:r>
              <a:rPr lang="en-US" dirty="0"/>
              <a:t>Related Content</a:t>
            </a:r>
          </a:p>
        </p:txBody>
      </p:sp>
      <p:sp>
        <p:nvSpPr>
          <p:cNvPr id="6" name="Text Placeholder 5"/>
          <p:cNvSpPr>
            <a:spLocks noGrp="1"/>
          </p:cNvSpPr>
          <p:nvPr>
            <p:ph type="body" sz="quarter" idx="10"/>
          </p:nvPr>
        </p:nvSpPr>
        <p:spPr>
          <a:xfrm>
            <a:off x="389436" y="1556792"/>
            <a:ext cx="8363938" cy="5082843"/>
          </a:xfrm>
        </p:spPr>
        <p:txBody>
          <a:bodyPr/>
          <a:lstStyle/>
          <a:p>
            <a:pPr marL="287338" indent="-287338"/>
            <a:r>
              <a:rPr lang="en-US" sz="2000" dirty="0" smtClean="0">
                <a:gradFill>
                  <a:gsLst>
                    <a:gs pos="0">
                      <a:srgbClr val="FFFFFF"/>
                    </a:gs>
                    <a:gs pos="86000">
                      <a:srgbClr val="FFFFFF"/>
                    </a:gs>
                  </a:gsLst>
                  <a:lin ang="5400000" scaled="0"/>
                </a:gradFill>
                <a:latin typeface="Arial" charset="0"/>
                <a:cs typeface="Arial" charset="0"/>
                <a:hlinkClick r:id="rId3"/>
              </a:rPr>
              <a:t>Lync </a:t>
            </a:r>
            <a:r>
              <a:rPr lang="en-US" sz="2000" dirty="0">
                <a:gradFill>
                  <a:gsLst>
                    <a:gs pos="0">
                      <a:srgbClr val="FFFFFF"/>
                    </a:gs>
                    <a:gs pos="86000">
                      <a:srgbClr val="FFFFFF"/>
                    </a:gs>
                  </a:gsLst>
                  <a:lin ang="5400000" scaled="0"/>
                </a:gradFill>
                <a:latin typeface="Arial" charset="0"/>
                <a:cs typeface="Arial" charset="0"/>
                <a:hlinkClick r:id="rId3"/>
              </a:rPr>
              <a:t>Server Network Infrastructure </a:t>
            </a:r>
            <a:r>
              <a:rPr lang="en-US" sz="2000" dirty="0" smtClean="0">
                <a:gradFill>
                  <a:gsLst>
                    <a:gs pos="0">
                      <a:srgbClr val="FFFFFF"/>
                    </a:gs>
                    <a:gs pos="86000">
                      <a:srgbClr val="FFFFFF"/>
                    </a:gs>
                  </a:gsLst>
                  <a:lin ang="5400000" scaled="0"/>
                </a:gradFill>
                <a:latin typeface="Arial" charset="0"/>
                <a:cs typeface="Arial" charset="0"/>
                <a:hlinkClick r:id="rId3"/>
              </a:rPr>
              <a:t>Roadmap</a:t>
            </a:r>
            <a:endParaRPr lang="en-US" sz="2000" dirty="0" smtClean="0">
              <a:gradFill>
                <a:gsLst>
                  <a:gs pos="0">
                    <a:srgbClr val="FFFFFF"/>
                  </a:gs>
                  <a:gs pos="86000">
                    <a:srgbClr val="FFFFFF"/>
                  </a:gs>
                </a:gsLst>
                <a:lin ang="5400000" scaled="0"/>
              </a:gradFill>
              <a:latin typeface="Arial" charset="0"/>
              <a:cs typeface="Arial" charset="0"/>
            </a:endParaRPr>
          </a:p>
          <a:p>
            <a:pPr marL="287338" indent="-287338"/>
            <a:endParaRPr lang="en-US" sz="2000" dirty="0" smtClean="0">
              <a:gradFill>
                <a:gsLst>
                  <a:gs pos="0">
                    <a:srgbClr val="FFFFFF"/>
                  </a:gs>
                  <a:gs pos="86000">
                    <a:srgbClr val="FFFFFF"/>
                  </a:gs>
                </a:gsLst>
                <a:lin ang="5400000" scaled="0"/>
              </a:gradFill>
              <a:latin typeface="Arial" charset="0"/>
              <a:cs typeface="Arial" charset="0"/>
              <a:hlinkClick r:id=""/>
            </a:endParaRPr>
          </a:p>
          <a:p>
            <a:pPr marL="287338" indent="-287338"/>
            <a:r>
              <a:rPr lang="en-US" sz="2000" dirty="0" smtClean="0">
                <a:hlinkClick r:id="rId4" tooltip="Yankee Group White Paper: Network Considerations for Office Communications Server"/>
              </a:rPr>
              <a:t>Yankee </a:t>
            </a:r>
            <a:r>
              <a:rPr lang="en-US" sz="2000" dirty="0">
                <a:hlinkClick r:id="rId4" tooltip="Yankee Group White Paper: Network Considerations for Office Communications Server"/>
              </a:rPr>
              <a:t>Group White Paper: </a:t>
            </a:r>
            <a:r>
              <a:rPr lang="en-US" sz="2000">
                <a:hlinkClick r:id="rId4" tooltip="Yankee Group White Paper: Network Considerations for Office Communications Server"/>
              </a:rPr>
              <a:t>Network </a:t>
            </a:r>
            <a:r>
              <a:rPr lang="en-US" sz="2000" smtClean="0">
                <a:hlinkClick r:id="rId4" tooltip="Yankee Group White Paper: Network Considerations for Office Communications Server"/>
              </a:rPr>
              <a:t>Considerations </a:t>
            </a:r>
            <a:r>
              <a:rPr lang="en-US" sz="2000" dirty="0">
                <a:hlinkClick r:id="rId4" tooltip="Yankee Group White Paper: Network Considerations for Office Communications Server"/>
              </a:rPr>
              <a:t>for </a:t>
            </a:r>
            <a:r>
              <a:rPr lang="en-US" sz="2000" dirty="0" smtClean="0">
                <a:hlinkClick r:id="rId4" tooltip="Yankee Group White Paper: Network Considerations for Office Communications Server"/>
              </a:rPr>
              <a:t>OCS</a:t>
            </a:r>
            <a:endParaRPr lang="en-US" sz="2000" dirty="0" smtClean="0"/>
          </a:p>
          <a:p>
            <a:pPr marL="287338" indent="-287338"/>
            <a:endParaRPr lang="en-US" sz="2000" dirty="0"/>
          </a:p>
          <a:p>
            <a:pPr marL="287338" indent="-287338"/>
            <a:r>
              <a:rPr lang="en-US" sz="2000" dirty="0" smtClean="0">
                <a:hlinkClick r:id="rId5"/>
              </a:rPr>
              <a:t>Cisco Implementing </a:t>
            </a:r>
            <a:r>
              <a:rPr lang="en-US" sz="2000" dirty="0">
                <a:hlinkClick r:id="rId5"/>
              </a:rPr>
              <a:t>Quality of Service Policies with </a:t>
            </a:r>
            <a:r>
              <a:rPr lang="en-US" sz="2000" dirty="0" smtClean="0">
                <a:hlinkClick r:id="rId5"/>
              </a:rPr>
              <a:t>DSCP</a:t>
            </a:r>
            <a:endParaRPr lang="en-US" sz="2000" dirty="0" smtClean="0"/>
          </a:p>
          <a:p>
            <a:pPr marL="287338" indent="-287338"/>
            <a:endParaRPr lang="en-US" sz="2000" dirty="0"/>
          </a:p>
          <a:p>
            <a:pPr marL="287338" indent="-287338"/>
            <a:r>
              <a:rPr lang="en-US" sz="2000" dirty="0" smtClean="0">
                <a:hlinkClick r:id="rId6"/>
              </a:rPr>
              <a:t>Lync 2010 Bandwidth Planning tool</a:t>
            </a:r>
            <a:r>
              <a:rPr lang="en-US" sz="2000" dirty="0" smtClean="0"/>
              <a:t>; </a:t>
            </a:r>
            <a:r>
              <a:rPr lang="en-US" sz="2000" dirty="0" smtClean="0">
                <a:hlinkClick r:id="rId7"/>
              </a:rPr>
              <a:t>Lync 2010 Capacity Planning tool</a:t>
            </a:r>
            <a:endParaRPr lang="en-US" sz="2000" dirty="0" smtClean="0"/>
          </a:p>
          <a:p>
            <a:pPr marL="287338" indent="-287338"/>
            <a:endParaRPr lang="en-US" sz="2000" dirty="0"/>
          </a:p>
          <a:p>
            <a:pPr marL="287338" indent="-287338"/>
            <a:r>
              <a:rPr lang="en-US" sz="2000" dirty="0" smtClean="0">
                <a:hlinkClick r:id="rId8"/>
              </a:rPr>
              <a:t>Lync 2010 </a:t>
            </a:r>
            <a:r>
              <a:rPr lang="en-US" sz="2000" dirty="0" err="1" smtClean="0">
                <a:hlinkClick r:id="rId8"/>
              </a:rPr>
              <a:t>Reskit</a:t>
            </a:r>
            <a:r>
              <a:rPr lang="en-US" sz="2000" dirty="0" smtClean="0">
                <a:hlinkClick r:id="rId8"/>
              </a:rPr>
              <a:t> tools</a:t>
            </a:r>
            <a:endParaRPr lang="en-US" sz="2000" dirty="0" smtClean="0"/>
          </a:p>
          <a:p>
            <a:pPr marL="287338" indent="-287338"/>
            <a:endParaRPr lang="en-US" sz="2000" dirty="0" smtClean="0"/>
          </a:p>
          <a:p>
            <a:pPr marL="287338" indent="-287338"/>
            <a:r>
              <a:rPr lang="en-AU" sz="2000" dirty="0" smtClean="0">
                <a:hlinkClick r:id="rId9"/>
              </a:rPr>
              <a:t>Aruba high-performance mobile access networks optimized for </a:t>
            </a:r>
            <a:r>
              <a:rPr lang="en-AU" sz="2000" dirty="0" err="1" smtClean="0">
                <a:hlinkClick r:id="rId9"/>
              </a:rPr>
              <a:t>Lync</a:t>
            </a:r>
            <a:endParaRPr lang="en-US" sz="2000" dirty="0"/>
          </a:p>
        </p:txBody>
      </p:sp>
    </p:spTree>
    <p:extLst>
      <p:ext uri="{BB962C8B-B14F-4D97-AF65-F5344CB8AC3E}">
        <p14:creationId xmlns:p14="http://schemas.microsoft.com/office/powerpoint/2010/main" val="2496330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11" name="Rectangle 10"/>
          <p:cNvSpPr/>
          <p:nvPr/>
        </p:nvSpPr>
        <p:spPr bwMode="auto">
          <a:xfrm>
            <a:off x="288854" y="1126463"/>
            <a:ext cx="8382000" cy="4524315"/>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Blip>
                <a:blip r:embed="rId3"/>
              </a:buBlip>
            </a:pPr>
            <a:r>
              <a:rPr lang="en-AU" sz="2400" dirty="0">
                <a:solidFill>
                  <a:schemeClr val="bg1"/>
                </a:solidFill>
              </a:rPr>
              <a:t>EXL202 | Microsoft Lync 2010: High Availability and Resiliency </a:t>
            </a:r>
          </a:p>
          <a:p>
            <a:pPr marL="460375" indent="-460375">
              <a:lnSpc>
                <a:spcPct val="90000"/>
              </a:lnSpc>
              <a:spcBef>
                <a:spcPct val="20000"/>
              </a:spcBef>
              <a:buSzPct val="90000"/>
              <a:buBlip>
                <a:blip r:embed="rId3"/>
              </a:buBlip>
            </a:pPr>
            <a:endParaRPr lang="en-AU" sz="2400" dirty="0" smtClean="0">
              <a:solidFill>
                <a:schemeClr val="bg1"/>
              </a:solidFill>
            </a:endParaRPr>
          </a:p>
          <a:p>
            <a:pPr marL="460375" indent="-460375">
              <a:lnSpc>
                <a:spcPct val="90000"/>
              </a:lnSpc>
              <a:spcBef>
                <a:spcPct val="20000"/>
              </a:spcBef>
              <a:buSzPct val="90000"/>
              <a:buBlip>
                <a:blip r:embed="rId3"/>
              </a:buBlip>
            </a:pPr>
            <a:r>
              <a:rPr lang="en-AU" sz="2400" dirty="0" smtClean="0">
                <a:solidFill>
                  <a:schemeClr val="bg1"/>
                </a:solidFill>
              </a:rPr>
              <a:t>EXL201 </a:t>
            </a:r>
            <a:r>
              <a:rPr lang="en-AU" sz="2400" dirty="0">
                <a:solidFill>
                  <a:schemeClr val="bg1"/>
                </a:solidFill>
              </a:rPr>
              <a:t>| Audio, Video and Web Conferencing Architecture and Experience </a:t>
            </a:r>
          </a:p>
          <a:p>
            <a:pPr marL="460375" indent="-460375">
              <a:lnSpc>
                <a:spcPct val="90000"/>
              </a:lnSpc>
              <a:spcBef>
                <a:spcPct val="20000"/>
              </a:spcBef>
              <a:buSzPct val="90000"/>
              <a:buBlip>
                <a:blip r:embed="rId3"/>
              </a:buBlip>
            </a:pPr>
            <a:endParaRPr lang="en-AU" sz="2400" dirty="0" smtClean="0">
              <a:solidFill>
                <a:schemeClr val="bg1"/>
              </a:solidFill>
            </a:endParaRPr>
          </a:p>
          <a:p>
            <a:pPr marL="460375" indent="-460375">
              <a:lnSpc>
                <a:spcPct val="90000"/>
              </a:lnSpc>
              <a:spcBef>
                <a:spcPct val="20000"/>
              </a:spcBef>
              <a:buSzPct val="90000"/>
              <a:buBlip>
                <a:blip r:embed="rId3"/>
              </a:buBlip>
            </a:pPr>
            <a:r>
              <a:rPr lang="en-AU" sz="2400" dirty="0" smtClean="0">
                <a:solidFill>
                  <a:schemeClr val="bg1"/>
                </a:solidFill>
              </a:rPr>
              <a:t>EXL306 </a:t>
            </a:r>
            <a:r>
              <a:rPr lang="en-AU" sz="2400" dirty="0">
                <a:solidFill>
                  <a:schemeClr val="bg1"/>
                </a:solidFill>
              </a:rPr>
              <a:t>| Interoperability, Integration with Legacy Systems </a:t>
            </a:r>
          </a:p>
          <a:p>
            <a:pPr marL="460375" indent="-460375">
              <a:lnSpc>
                <a:spcPct val="90000"/>
              </a:lnSpc>
              <a:spcBef>
                <a:spcPct val="20000"/>
              </a:spcBef>
              <a:buSzPct val="90000"/>
              <a:buBlip>
                <a:blip r:embed="rId3"/>
              </a:buBlip>
            </a:pPr>
            <a:endParaRPr lang="en-AU" sz="2400" dirty="0" smtClean="0">
              <a:solidFill>
                <a:schemeClr val="bg1"/>
              </a:solidFill>
            </a:endParaRPr>
          </a:p>
          <a:p>
            <a:pPr marL="460375" indent="-460375">
              <a:lnSpc>
                <a:spcPct val="90000"/>
              </a:lnSpc>
              <a:spcBef>
                <a:spcPct val="20000"/>
              </a:spcBef>
              <a:buSzPct val="90000"/>
              <a:buBlip>
                <a:blip r:embed="rId3"/>
              </a:buBlip>
            </a:pPr>
            <a:r>
              <a:rPr lang="en-AU" sz="2400" dirty="0" smtClean="0">
                <a:solidFill>
                  <a:schemeClr val="bg1"/>
                </a:solidFill>
              </a:rPr>
              <a:t>EXL309 </a:t>
            </a:r>
            <a:r>
              <a:rPr lang="en-AU" sz="2400" dirty="0">
                <a:solidFill>
                  <a:schemeClr val="bg1"/>
                </a:solidFill>
              </a:rPr>
              <a:t>| Microsoft Lync 2010: How to go big with voice </a:t>
            </a:r>
          </a:p>
          <a:p>
            <a:pPr marL="460375" indent="-460375">
              <a:lnSpc>
                <a:spcPct val="90000"/>
              </a:lnSpc>
              <a:spcBef>
                <a:spcPct val="20000"/>
              </a:spcBef>
              <a:buSzPct val="90000"/>
              <a:buBlip>
                <a:blip r:embed="rId3"/>
              </a:buBlip>
            </a:pPr>
            <a:endParaRPr lang="en-AU" sz="2400" dirty="0" smtClean="0">
              <a:solidFill>
                <a:schemeClr val="bg1"/>
              </a:solidFill>
            </a:endParaRPr>
          </a:p>
          <a:p>
            <a:pPr marL="460375" indent="-460375">
              <a:lnSpc>
                <a:spcPct val="90000"/>
              </a:lnSpc>
              <a:spcBef>
                <a:spcPct val="20000"/>
              </a:spcBef>
              <a:buSzPct val="90000"/>
              <a:buBlip>
                <a:blip r:embed="rId3"/>
              </a:buBlip>
            </a:pPr>
            <a:r>
              <a:rPr lang="en-AU" sz="2400" dirty="0" smtClean="0">
                <a:solidFill>
                  <a:schemeClr val="bg1"/>
                </a:solidFill>
              </a:rPr>
              <a:t>EXL312 </a:t>
            </a:r>
            <a:r>
              <a:rPr lang="en-AU" sz="2400" dirty="0">
                <a:solidFill>
                  <a:schemeClr val="bg1"/>
                </a:solidFill>
              </a:rPr>
              <a:t>| Setting Up and Deploying Microsoft Lync Server 2010 Edge </a:t>
            </a:r>
            <a:r>
              <a:rPr lang="en-AU" sz="2400" dirty="0" smtClean="0">
                <a:solidFill>
                  <a:schemeClr val="bg1"/>
                </a:solidFill>
              </a:rPr>
              <a:t>Servers</a:t>
            </a:r>
          </a:p>
        </p:txBody>
      </p:sp>
    </p:spTree>
    <p:extLst>
      <p:ext uri="{BB962C8B-B14F-4D97-AF65-F5344CB8AC3E}">
        <p14:creationId xmlns:p14="http://schemas.microsoft.com/office/powerpoint/2010/main" val="3808448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43000"/>
          </a:xfrm>
        </p:spPr>
        <p:txBody>
          <a:bodyPr/>
          <a:lstStyle/>
          <a:p>
            <a:r>
              <a:rPr lang="en-US" dirty="0"/>
              <a:t>What Defines Voice Quality?</a:t>
            </a:r>
          </a:p>
        </p:txBody>
      </p:sp>
      <p:sp>
        <p:nvSpPr>
          <p:cNvPr id="3" name="Text Placeholder 2"/>
          <p:cNvSpPr>
            <a:spLocks noGrp="1"/>
          </p:cNvSpPr>
          <p:nvPr>
            <p:ph idx="1"/>
          </p:nvPr>
        </p:nvSpPr>
        <p:spPr>
          <a:xfrm>
            <a:off x="388800" y="1422000"/>
            <a:ext cx="8382000" cy="4302716"/>
          </a:xfrm>
        </p:spPr>
        <p:txBody>
          <a:bodyPr>
            <a:normAutofit fontScale="92500" lnSpcReduction="10000"/>
          </a:bodyPr>
          <a:lstStyle/>
          <a:p>
            <a:r>
              <a:rPr lang="en-US" dirty="0" smtClean="0"/>
              <a:t>Call Reliability</a:t>
            </a:r>
          </a:p>
          <a:p>
            <a:pPr lvl="1"/>
            <a:r>
              <a:rPr lang="en-US" sz="2400" dirty="0" smtClean="0"/>
              <a:t>Calls get established as expected</a:t>
            </a:r>
          </a:p>
          <a:p>
            <a:pPr lvl="1"/>
            <a:r>
              <a:rPr lang="en-US" sz="2400" dirty="0" smtClean="0"/>
              <a:t>Calls do not drop mid-way through</a:t>
            </a:r>
          </a:p>
          <a:p>
            <a:r>
              <a:rPr lang="en-US" dirty="0" smtClean="0"/>
              <a:t>Audio Quality</a:t>
            </a:r>
          </a:p>
          <a:p>
            <a:pPr lvl="1"/>
            <a:r>
              <a:rPr lang="en-US" sz="2400" dirty="0" smtClean="0"/>
              <a:t>Meeting users needs for how audio sounds within a call</a:t>
            </a:r>
          </a:p>
          <a:p>
            <a:r>
              <a:rPr lang="en-US" dirty="0" smtClean="0"/>
              <a:t>Who Matters</a:t>
            </a:r>
          </a:p>
          <a:p>
            <a:pPr lvl="1"/>
            <a:r>
              <a:rPr lang="en-US" sz="2400" dirty="0" smtClean="0"/>
              <a:t>End user quality of experience</a:t>
            </a:r>
          </a:p>
          <a:p>
            <a:pPr lvl="2"/>
            <a:r>
              <a:rPr lang="en-US" sz="2000" dirty="0" smtClean="0"/>
              <a:t>Can </a:t>
            </a:r>
            <a:r>
              <a:rPr lang="en-US" sz="2000" dirty="0"/>
              <a:t>I make voice calls </a:t>
            </a:r>
            <a:r>
              <a:rPr lang="en-US" sz="2000" dirty="0" smtClean="0"/>
              <a:t>successfully?</a:t>
            </a:r>
          </a:p>
          <a:p>
            <a:pPr lvl="1"/>
            <a:r>
              <a:rPr lang="en-US" dirty="0" smtClean="0"/>
              <a:t>Admin quality of life </a:t>
            </a:r>
          </a:p>
          <a:p>
            <a:pPr lvl="2"/>
            <a:r>
              <a:rPr lang="en-US" sz="2000" dirty="0" smtClean="0"/>
              <a:t>Can </a:t>
            </a:r>
            <a:r>
              <a:rPr lang="en-US" sz="2000" dirty="0"/>
              <a:t>I discover, diagnose, and resolve voice quality issues effectively</a:t>
            </a:r>
            <a:r>
              <a:rPr lang="en-US" sz="2000" dirty="0" smtClean="0"/>
              <a:t>?</a:t>
            </a:r>
            <a:endParaRPr lang="en-US" sz="2400" dirty="0"/>
          </a:p>
        </p:txBody>
      </p:sp>
    </p:spTree>
    <p:extLst>
      <p:ext uri="{BB962C8B-B14F-4D97-AF65-F5344CB8AC3E}">
        <p14:creationId xmlns:p14="http://schemas.microsoft.com/office/powerpoint/2010/main" val="601600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43000"/>
          </a:xfrm>
        </p:spPr>
        <p:txBody>
          <a:bodyPr/>
          <a:lstStyle/>
          <a:p>
            <a:r>
              <a:rPr lang="en-US" dirty="0" smtClean="0"/>
              <a:t>Mean Opinion Scores (MOS)</a:t>
            </a:r>
            <a:endParaRPr lang="en-US" dirty="0"/>
          </a:p>
        </p:txBody>
      </p:sp>
      <p:sp>
        <p:nvSpPr>
          <p:cNvPr id="3" name="Text Placeholder 2"/>
          <p:cNvSpPr>
            <a:spLocks noGrp="1"/>
          </p:cNvSpPr>
          <p:nvPr>
            <p:ph idx="1"/>
          </p:nvPr>
        </p:nvSpPr>
        <p:spPr>
          <a:xfrm>
            <a:off x="387053" y="1268760"/>
            <a:ext cx="8382000" cy="3293209"/>
          </a:xfrm>
        </p:spPr>
        <p:txBody>
          <a:bodyPr>
            <a:normAutofit fontScale="92500" lnSpcReduction="10000"/>
          </a:bodyPr>
          <a:lstStyle/>
          <a:p>
            <a:r>
              <a:rPr lang="en-US" sz="2800" dirty="0" smtClean="0"/>
              <a:t>Uses humans for the testing (very subjective)</a:t>
            </a:r>
          </a:p>
          <a:p>
            <a:r>
              <a:rPr lang="en-US" sz="2800" dirty="0" smtClean="0"/>
              <a:t>MOS-LQ: Listening Quality</a:t>
            </a:r>
          </a:p>
          <a:p>
            <a:pPr lvl="1"/>
            <a:r>
              <a:rPr lang="en-US" sz="2400" dirty="0" smtClean="0"/>
              <a:t>Measures quality of audio for listening</a:t>
            </a:r>
          </a:p>
          <a:p>
            <a:pPr lvl="1"/>
            <a:r>
              <a:rPr lang="en-US" sz="2400" dirty="0" smtClean="0"/>
              <a:t>Does NOT account for bidirectional effects, such as delay and echo</a:t>
            </a:r>
          </a:p>
          <a:p>
            <a:r>
              <a:rPr lang="en-US" sz="2800" dirty="0" smtClean="0"/>
              <a:t>MOS-CQ: Conversational Quality</a:t>
            </a:r>
          </a:p>
          <a:p>
            <a:pPr lvl="1"/>
            <a:r>
              <a:rPr lang="en-US" sz="2400" dirty="0" smtClean="0"/>
              <a:t>Accounts for listening quality in BOTH directions</a:t>
            </a:r>
          </a:p>
          <a:p>
            <a:pPr lvl="1"/>
            <a:r>
              <a:rPr lang="en-US" sz="2400" dirty="0" smtClean="0"/>
              <a:t>Measures bidirectional effects</a:t>
            </a:r>
          </a:p>
        </p:txBody>
      </p:sp>
      <p:graphicFrame>
        <p:nvGraphicFramePr>
          <p:cNvPr id="4" name="Table 3"/>
          <p:cNvGraphicFramePr>
            <a:graphicFrameLocks noGrp="1"/>
          </p:cNvGraphicFramePr>
          <p:nvPr>
            <p:extLst>
              <p:ext uri="{D42A27DB-BD31-4B8C-83A1-F6EECF244321}">
                <p14:modId xmlns:p14="http://schemas.microsoft.com/office/powerpoint/2010/main" val="3936371636"/>
              </p:ext>
            </p:extLst>
          </p:nvPr>
        </p:nvGraphicFramePr>
        <p:xfrm>
          <a:off x="2123728" y="4377392"/>
          <a:ext cx="6705599" cy="2219960"/>
        </p:xfrm>
        <a:graphic>
          <a:graphicData uri="http://schemas.openxmlformats.org/drawingml/2006/table">
            <a:tbl>
              <a:tblPr firstRow="1" bandRow="1">
                <a:tableStyleId>{5C22544A-7EE6-4342-B048-85BDC9FD1C3A}</a:tableStyleId>
              </a:tblPr>
              <a:tblGrid>
                <a:gridCol w="1142598"/>
                <a:gridCol w="1866098"/>
                <a:gridCol w="3696903"/>
              </a:tblGrid>
              <a:tr h="0">
                <a:tc>
                  <a:txBody>
                    <a:bodyPr/>
                    <a:lstStyle/>
                    <a:p>
                      <a:r>
                        <a:rPr lang="en-US" dirty="0" smtClean="0"/>
                        <a:t>Rating</a:t>
                      </a:r>
                      <a:endParaRPr lang="en-US" dirty="0"/>
                    </a:p>
                  </a:txBody>
                  <a:tcPr/>
                </a:tc>
                <a:tc>
                  <a:txBody>
                    <a:bodyPr/>
                    <a:lstStyle/>
                    <a:p>
                      <a:r>
                        <a:rPr lang="en-US" dirty="0" smtClean="0"/>
                        <a:t>Speech Quality</a:t>
                      </a:r>
                      <a:endParaRPr lang="en-US" dirty="0"/>
                    </a:p>
                  </a:txBody>
                  <a:tcPr/>
                </a:tc>
                <a:tc>
                  <a:txBody>
                    <a:bodyPr/>
                    <a:lstStyle/>
                    <a:p>
                      <a:r>
                        <a:rPr lang="en-US" dirty="0" smtClean="0"/>
                        <a:t>Level of Distortion</a:t>
                      </a:r>
                      <a:endParaRPr lang="en-US" dirty="0"/>
                    </a:p>
                  </a:txBody>
                  <a:tcPr/>
                </a:tc>
              </a:tr>
              <a:tr h="370840">
                <a:tc>
                  <a:txBody>
                    <a:bodyPr/>
                    <a:lstStyle/>
                    <a:p>
                      <a:r>
                        <a:rPr lang="en-US" dirty="0" smtClean="0">
                          <a:solidFill>
                            <a:srgbClr val="000000"/>
                          </a:solidFill>
                        </a:rPr>
                        <a:t>5</a:t>
                      </a:r>
                      <a:endParaRPr lang="en-US" dirty="0">
                        <a:solidFill>
                          <a:srgbClr val="000000"/>
                        </a:solidFill>
                      </a:endParaRPr>
                    </a:p>
                  </a:txBody>
                  <a:tcPr/>
                </a:tc>
                <a:tc>
                  <a:txBody>
                    <a:bodyPr/>
                    <a:lstStyle/>
                    <a:p>
                      <a:r>
                        <a:rPr lang="en-US" dirty="0" smtClean="0">
                          <a:solidFill>
                            <a:srgbClr val="000000"/>
                          </a:solidFill>
                        </a:rPr>
                        <a:t>Excellent</a:t>
                      </a:r>
                      <a:endParaRPr lang="en-US" dirty="0">
                        <a:solidFill>
                          <a:srgbClr val="000000"/>
                        </a:solidFill>
                      </a:endParaRPr>
                    </a:p>
                  </a:txBody>
                  <a:tcPr/>
                </a:tc>
                <a:tc>
                  <a:txBody>
                    <a:bodyPr/>
                    <a:lstStyle/>
                    <a:p>
                      <a:r>
                        <a:rPr lang="en-US" dirty="0" smtClean="0">
                          <a:solidFill>
                            <a:srgbClr val="000000"/>
                          </a:solidFill>
                        </a:rPr>
                        <a:t>Like</a:t>
                      </a:r>
                      <a:r>
                        <a:rPr lang="en-US" baseline="0" dirty="0" smtClean="0">
                          <a:solidFill>
                            <a:srgbClr val="000000"/>
                          </a:solidFill>
                        </a:rPr>
                        <a:t> standing next to the speaker</a:t>
                      </a:r>
                      <a:endParaRPr lang="en-US" dirty="0">
                        <a:solidFill>
                          <a:srgbClr val="000000"/>
                        </a:solidFill>
                      </a:endParaRPr>
                    </a:p>
                  </a:txBody>
                  <a:tcPr/>
                </a:tc>
              </a:tr>
              <a:tr h="370840">
                <a:tc>
                  <a:txBody>
                    <a:bodyPr/>
                    <a:lstStyle/>
                    <a:p>
                      <a:r>
                        <a:rPr lang="en-US" b="1" dirty="0" smtClean="0">
                          <a:solidFill>
                            <a:srgbClr val="000000"/>
                          </a:solidFill>
                        </a:rPr>
                        <a:t>4</a:t>
                      </a:r>
                      <a:endParaRPr lang="en-US" b="1" dirty="0">
                        <a:solidFill>
                          <a:srgbClr val="000000"/>
                        </a:solidFill>
                      </a:endParaRPr>
                    </a:p>
                  </a:txBody>
                  <a:tcPr/>
                </a:tc>
                <a:tc>
                  <a:txBody>
                    <a:bodyPr/>
                    <a:lstStyle/>
                    <a:p>
                      <a:r>
                        <a:rPr lang="en-US" b="1" dirty="0" smtClean="0">
                          <a:solidFill>
                            <a:srgbClr val="000000"/>
                          </a:solidFill>
                        </a:rPr>
                        <a:t>Good</a:t>
                      </a:r>
                      <a:endParaRPr lang="en-US" b="1" dirty="0">
                        <a:solidFill>
                          <a:srgbClr val="000000"/>
                        </a:solidFill>
                      </a:endParaRPr>
                    </a:p>
                  </a:txBody>
                  <a:tcPr/>
                </a:tc>
                <a:tc>
                  <a:txBody>
                    <a:bodyPr/>
                    <a:lstStyle/>
                    <a:p>
                      <a:r>
                        <a:rPr lang="en-US" b="1" dirty="0" smtClean="0">
                          <a:solidFill>
                            <a:srgbClr val="000000"/>
                          </a:solidFill>
                        </a:rPr>
                        <a:t>Just perceptible, not annoying</a:t>
                      </a:r>
                      <a:endParaRPr lang="en-US" b="1" dirty="0">
                        <a:solidFill>
                          <a:srgbClr val="000000"/>
                        </a:solidFill>
                      </a:endParaRPr>
                    </a:p>
                  </a:txBody>
                  <a:tcPr/>
                </a:tc>
              </a:tr>
              <a:tr h="370840">
                <a:tc>
                  <a:txBody>
                    <a:bodyPr/>
                    <a:lstStyle/>
                    <a:p>
                      <a:r>
                        <a:rPr lang="en-US" dirty="0" smtClean="0">
                          <a:solidFill>
                            <a:srgbClr val="000000"/>
                          </a:solidFill>
                        </a:rPr>
                        <a:t>3</a:t>
                      </a:r>
                      <a:endParaRPr lang="en-US" dirty="0">
                        <a:solidFill>
                          <a:srgbClr val="000000"/>
                        </a:solidFill>
                      </a:endParaRPr>
                    </a:p>
                  </a:txBody>
                  <a:tcPr/>
                </a:tc>
                <a:tc>
                  <a:txBody>
                    <a:bodyPr/>
                    <a:lstStyle/>
                    <a:p>
                      <a:r>
                        <a:rPr lang="en-US" dirty="0" smtClean="0">
                          <a:solidFill>
                            <a:srgbClr val="000000"/>
                          </a:solidFill>
                        </a:rPr>
                        <a:t>Fair</a:t>
                      </a:r>
                      <a:endParaRPr lang="en-US" dirty="0">
                        <a:solidFill>
                          <a:srgbClr val="000000"/>
                        </a:solidFill>
                      </a:endParaRPr>
                    </a:p>
                  </a:txBody>
                  <a:tcPr/>
                </a:tc>
                <a:tc>
                  <a:txBody>
                    <a:bodyPr/>
                    <a:lstStyle/>
                    <a:p>
                      <a:r>
                        <a:rPr lang="en-US" dirty="0" smtClean="0">
                          <a:solidFill>
                            <a:srgbClr val="000000"/>
                          </a:solidFill>
                        </a:rPr>
                        <a:t>Perceptible, minor annoyance</a:t>
                      </a:r>
                      <a:endParaRPr lang="en-US" dirty="0">
                        <a:solidFill>
                          <a:srgbClr val="000000"/>
                        </a:solidFill>
                      </a:endParaRPr>
                    </a:p>
                  </a:txBody>
                  <a:tcPr/>
                </a:tc>
              </a:tr>
              <a:tr h="370840">
                <a:tc>
                  <a:txBody>
                    <a:bodyPr/>
                    <a:lstStyle/>
                    <a:p>
                      <a:r>
                        <a:rPr lang="en-US" dirty="0" smtClean="0">
                          <a:solidFill>
                            <a:srgbClr val="000000"/>
                          </a:solidFill>
                        </a:rPr>
                        <a:t>2</a:t>
                      </a:r>
                      <a:endParaRPr lang="en-US" dirty="0">
                        <a:solidFill>
                          <a:srgbClr val="000000"/>
                        </a:solidFill>
                      </a:endParaRPr>
                    </a:p>
                  </a:txBody>
                  <a:tcPr/>
                </a:tc>
                <a:tc>
                  <a:txBody>
                    <a:bodyPr/>
                    <a:lstStyle/>
                    <a:p>
                      <a:r>
                        <a:rPr lang="en-US" dirty="0" smtClean="0">
                          <a:solidFill>
                            <a:srgbClr val="000000"/>
                          </a:solidFill>
                        </a:rPr>
                        <a:t>Poor</a:t>
                      </a:r>
                      <a:endParaRPr lang="en-US" dirty="0">
                        <a:solidFill>
                          <a:srgbClr val="000000"/>
                        </a:solidFill>
                      </a:endParaRPr>
                    </a:p>
                  </a:txBody>
                  <a:tcPr/>
                </a:tc>
                <a:tc>
                  <a:txBody>
                    <a:bodyPr/>
                    <a:lstStyle/>
                    <a:p>
                      <a:r>
                        <a:rPr lang="en-US" dirty="0" smtClean="0">
                          <a:solidFill>
                            <a:srgbClr val="000000"/>
                          </a:solidFill>
                        </a:rPr>
                        <a:t>Annoying but will not hang up</a:t>
                      </a:r>
                      <a:endParaRPr lang="en-US" dirty="0">
                        <a:solidFill>
                          <a:srgbClr val="000000"/>
                        </a:solidFill>
                      </a:endParaRPr>
                    </a:p>
                  </a:txBody>
                  <a:tcPr/>
                </a:tc>
              </a:tr>
              <a:tr h="370840">
                <a:tc>
                  <a:txBody>
                    <a:bodyPr/>
                    <a:lstStyle/>
                    <a:p>
                      <a:r>
                        <a:rPr lang="en-US" dirty="0" smtClean="0">
                          <a:solidFill>
                            <a:srgbClr val="000000"/>
                          </a:solidFill>
                        </a:rPr>
                        <a:t>1</a:t>
                      </a:r>
                      <a:endParaRPr lang="en-US" dirty="0">
                        <a:solidFill>
                          <a:srgbClr val="000000"/>
                        </a:solidFill>
                      </a:endParaRPr>
                    </a:p>
                  </a:txBody>
                  <a:tcPr/>
                </a:tc>
                <a:tc>
                  <a:txBody>
                    <a:bodyPr/>
                    <a:lstStyle/>
                    <a:p>
                      <a:r>
                        <a:rPr lang="en-US" dirty="0" smtClean="0">
                          <a:solidFill>
                            <a:srgbClr val="000000"/>
                          </a:solidFill>
                        </a:rPr>
                        <a:t>Unsatisfactory</a:t>
                      </a:r>
                      <a:endParaRPr lang="en-US" dirty="0">
                        <a:solidFill>
                          <a:srgbClr val="000000"/>
                        </a:solidFill>
                      </a:endParaRPr>
                    </a:p>
                  </a:txBody>
                  <a:tcPr/>
                </a:tc>
                <a:tc>
                  <a:txBody>
                    <a:bodyPr/>
                    <a:lstStyle/>
                    <a:p>
                      <a:r>
                        <a:rPr lang="en-US" dirty="0" smtClean="0">
                          <a:solidFill>
                            <a:srgbClr val="000000"/>
                          </a:solidFill>
                        </a:rPr>
                        <a:t>I would hang up</a:t>
                      </a:r>
                      <a:endParaRPr lang="en-US" dirty="0">
                        <a:solidFill>
                          <a:srgbClr val="000000"/>
                        </a:solidFill>
                      </a:endParaRPr>
                    </a:p>
                  </a:txBody>
                  <a:tcPr/>
                </a:tc>
              </a:tr>
            </a:tbl>
          </a:graphicData>
        </a:graphic>
      </p:graphicFrame>
    </p:spTree>
    <p:extLst>
      <p:ext uri="{BB962C8B-B14F-4D97-AF65-F5344CB8AC3E}">
        <p14:creationId xmlns:p14="http://schemas.microsoft.com/office/powerpoint/2010/main" val="2891130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3" y="570746"/>
            <a:ext cx="8412459" cy="553998"/>
          </a:xfrm>
        </p:spPr>
        <p:txBody>
          <a:bodyPr>
            <a:normAutofit fontScale="90000"/>
          </a:bodyPr>
          <a:lstStyle/>
          <a:p>
            <a:r>
              <a:rPr lang="en-US" dirty="0" smtClean="0"/>
              <a:t>Perceptual Evaluation of Speech Quality</a:t>
            </a:r>
            <a:endParaRPr lang="en-US" dirty="0"/>
          </a:p>
        </p:txBody>
      </p:sp>
      <p:sp>
        <p:nvSpPr>
          <p:cNvPr id="3" name="Text Placeholder 2"/>
          <p:cNvSpPr>
            <a:spLocks noGrp="1"/>
          </p:cNvSpPr>
          <p:nvPr>
            <p:ph idx="1"/>
          </p:nvPr>
        </p:nvSpPr>
        <p:spPr>
          <a:xfrm>
            <a:off x="387053" y="1356853"/>
            <a:ext cx="8382000" cy="2622256"/>
          </a:xfrm>
        </p:spPr>
        <p:txBody>
          <a:bodyPr>
            <a:normAutofit fontScale="92500" lnSpcReduction="10000"/>
          </a:bodyPr>
          <a:lstStyle/>
          <a:p>
            <a:r>
              <a:rPr lang="en-US" sz="2800" dirty="0" smtClean="0"/>
              <a:t>PESQ</a:t>
            </a:r>
          </a:p>
          <a:p>
            <a:r>
              <a:rPr lang="en-US" sz="2800" dirty="0" smtClean="0"/>
              <a:t>PESM – Perceptual Speech Quality Measure </a:t>
            </a:r>
          </a:p>
          <a:p>
            <a:pPr lvl="1"/>
            <a:r>
              <a:rPr lang="en-US" sz="2400" dirty="0" smtClean="0"/>
              <a:t>Predecessor to PESQ</a:t>
            </a:r>
          </a:p>
          <a:p>
            <a:endParaRPr lang="en-US" sz="2800" dirty="0" smtClean="0"/>
          </a:p>
          <a:p>
            <a:r>
              <a:rPr lang="en-US" sz="2800" dirty="0" smtClean="0"/>
              <a:t>Uses algorithms for the testing (consistency)</a:t>
            </a:r>
          </a:p>
          <a:p>
            <a:pPr lvl="1"/>
            <a:r>
              <a:rPr lang="en-US" sz="2400" dirty="0" smtClean="0"/>
              <a:t>Objective – will produce same results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7256" y="4581128"/>
            <a:ext cx="5029200"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2007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US" dirty="0"/>
              <a:t>What Constitutes “Good” Voice Quality?</a:t>
            </a:r>
          </a:p>
        </p:txBody>
      </p:sp>
      <p:sp>
        <p:nvSpPr>
          <p:cNvPr id="3" name="Text Placeholder 2"/>
          <p:cNvSpPr>
            <a:spLocks noGrp="1"/>
          </p:cNvSpPr>
          <p:nvPr>
            <p:ph idx="1"/>
          </p:nvPr>
        </p:nvSpPr>
        <p:spPr>
          <a:xfrm>
            <a:off x="387053" y="1301930"/>
            <a:ext cx="8382000" cy="5439438"/>
          </a:xfrm>
        </p:spPr>
        <p:txBody>
          <a:bodyPr>
            <a:normAutofit/>
          </a:bodyPr>
          <a:lstStyle/>
          <a:p>
            <a:r>
              <a:rPr lang="en-US" sz="2800" dirty="0" smtClean="0"/>
              <a:t>Starting point for expectations for most users is the desktop PABX phone</a:t>
            </a:r>
          </a:p>
          <a:p>
            <a:pPr lvl="1"/>
            <a:r>
              <a:rPr lang="en-US" sz="2400" dirty="0" smtClean="0"/>
              <a:t>High dial-tone availability</a:t>
            </a:r>
          </a:p>
          <a:p>
            <a:pPr lvl="1"/>
            <a:r>
              <a:rPr lang="en-US" sz="2400" dirty="0" smtClean="0"/>
              <a:t>Narrow </a:t>
            </a:r>
            <a:r>
              <a:rPr lang="en-US" sz="2400" dirty="0"/>
              <a:t>band </a:t>
            </a:r>
            <a:r>
              <a:rPr lang="en-US" sz="2400" dirty="0" smtClean="0"/>
              <a:t>audio</a:t>
            </a:r>
          </a:p>
          <a:p>
            <a:r>
              <a:rPr lang="en-US" sz="2800" dirty="0" smtClean="0"/>
              <a:t>“Good” Voice Quality is highly personal and context sensitive</a:t>
            </a:r>
          </a:p>
          <a:p>
            <a:pPr lvl="1"/>
            <a:r>
              <a:rPr lang="en-US" sz="2400" dirty="0" smtClean="0"/>
              <a:t>Up </a:t>
            </a:r>
            <a:r>
              <a:rPr lang="en-US" sz="2400" dirty="0"/>
              <a:t>to a point, users will accept lower Voice Quality given other </a:t>
            </a:r>
            <a:r>
              <a:rPr lang="en-US" sz="2400" dirty="0" smtClean="0"/>
              <a:t>advantage</a:t>
            </a:r>
          </a:p>
          <a:p>
            <a:pPr lvl="2"/>
            <a:r>
              <a:rPr lang="en-US" sz="2000" dirty="0" smtClean="0"/>
              <a:t>Cellular phones trade mobility for lower call reliability</a:t>
            </a:r>
          </a:p>
          <a:p>
            <a:pPr lvl="2"/>
            <a:r>
              <a:rPr lang="en-US" sz="2000" dirty="0" smtClean="0"/>
              <a:t>Internet VoIP users trade price for audio quality</a:t>
            </a:r>
          </a:p>
          <a:p>
            <a:endParaRPr lang="en-US" sz="2800" dirty="0"/>
          </a:p>
        </p:txBody>
      </p:sp>
      <p:sp>
        <p:nvSpPr>
          <p:cNvPr id="5" name="Rectangle 4"/>
          <p:cNvSpPr/>
          <p:nvPr/>
        </p:nvSpPr>
        <p:spPr>
          <a:xfrm>
            <a:off x="2123728" y="5733256"/>
            <a:ext cx="6768752" cy="1077218"/>
          </a:xfrm>
          <a:prstGeom prst="rect">
            <a:avLst/>
          </a:prstGeom>
        </p:spPr>
        <p:txBody>
          <a:bodyPr wrap="square">
            <a:spAutoFit/>
          </a:bodyPr>
          <a:lstStyle/>
          <a:p>
            <a:pPr algn="just">
              <a:spcBef>
                <a:spcPts val="800"/>
              </a:spcBef>
              <a:buNone/>
            </a:pPr>
            <a:r>
              <a:rPr lang="en-US" sz="3200" u="sng" dirty="0">
                <a:solidFill>
                  <a:schemeClr val="bg1"/>
                </a:solidFill>
              </a:rPr>
              <a:t>Bottom Line: Users not noticing Voice Quality issues is what defines success</a:t>
            </a:r>
          </a:p>
        </p:txBody>
      </p:sp>
    </p:spTree>
    <p:extLst>
      <p:ext uri="{BB962C8B-B14F-4D97-AF65-F5344CB8AC3E}">
        <p14:creationId xmlns:p14="http://schemas.microsoft.com/office/powerpoint/2010/main" val="2127622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 name="Group 200"/>
          <p:cNvGrpSpPr/>
          <p:nvPr/>
        </p:nvGrpSpPr>
        <p:grpSpPr>
          <a:xfrm>
            <a:off x="392659" y="3236824"/>
            <a:ext cx="1771075" cy="914400"/>
            <a:chOff x="523408" y="3236824"/>
            <a:chExt cx="2360819" cy="914400"/>
          </a:xfrm>
        </p:grpSpPr>
        <p:sp>
          <p:nvSpPr>
            <p:cNvPr id="160" name="Rectangle 159"/>
            <p:cNvSpPr/>
            <p:nvPr/>
          </p:nvSpPr>
          <p:spPr>
            <a:xfrm>
              <a:off x="1738059" y="3236824"/>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Failed Calls</a:t>
              </a:r>
              <a:endParaRPr lang="en-US" sz="1200" dirty="0">
                <a:solidFill>
                  <a:schemeClr val="bg1"/>
                </a:solidFill>
              </a:endParaRPr>
            </a:p>
          </p:txBody>
        </p:sp>
        <p:sp>
          <p:nvSpPr>
            <p:cNvPr id="159" name="Rectangle 158"/>
            <p:cNvSpPr/>
            <p:nvPr/>
          </p:nvSpPr>
          <p:spPr>
            <a:xfrm>
              <a:off x="523408" y="3236824"/>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Dropped Calls</a:t>
              </a:r>
              <a:endParaRPr lang="en-US" sz="1200" dirty="0">
                <a:solidFill>
                  <a:schemeClr val="bg1"/>
                </a:solidFill>
              </a:endParaRPr>
            </a:p>
          </p:txBody>
        </p:sp>
      </p:grpSp>
      <p:grpSp>
        <p:nvGrpSpPr>
          <p:cNvPr id="202" name="Group 201"/>
          <p:cNvGrpSpPr/>
          <p:nvPr/>
        </p:nvGrpSpPr>
        <p:grpSpPr>
          <a:xfrm>
            <a:off x="2233874" y="3232276"/>
            <a:ext cx="6359630" cy="934873"/>
            <a:chOff x="2977722" y="3232275"/>
            <a:chExt cx="8477299" cy="934873"/>
          </a:xfrm>
        </p:grpSpPr>
        <p:sp>
          <p:nvSpPr>
            <p:cNvPr id="166" name="Rectangle 165"/>
            <p:cNvSpPr/>
            <p:nvPr/>
          </p:nvSpPr>
          <p:spPr>
            <a:xfrm>
              <a:off x="10308853" y="3250473"/>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One Way Audio</a:t>
              </a:r>
              <a:endParaRPr lang="en-US" sz="1200" dirty="0">
                <a:solidFill>
                  <a:schemeClr val="bg1"/>
                </a:solidFill>
              </a:endParaRPr>
            </a:p>
          </p:txBody>
        </p:sp>
        <p:sp>
          <p:nvSpPr>
            <p:cNvPr id="165" name="Rectangle 164"/>
            <p:cNvSpPr/>
            <p:nvPr/>
          </p:nvSpPr>
          <p:spPr>
            <a:xfrm>
              <a:off x="9055534" y="3252748"/>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Echo</a:t>
              </a:r>
              <a:endParaRPr lang="en-US" sz="1200" dirty="0">
                <a:solidFill>
                  <a:schemeClr val="bg1"/>
                </a:solidFill>
              </a:endParaRPr>
            </a:p>
          </p:txBody>
        </p:sp>
        <p:sp>
          <p:nvSpPr>
            <p:cNvPr id="164" name="Rectangle 163"/>
            <p:cNvSpPr/>
            <p:nvPr/>
          </p:nvSpPr>
          <p:spPr>
            <a:xfrm>
              <a:off x="7838608" y="3236825"/>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Noise</a:t>
              </a:r>
              <a:endParaRPr lang="en-US" sz="1200" dirty="0">
                <a:solidFill>
                  <a:schemeClr val="bg1"/>
                </a:solidFill>
              </a:endParaRPr>
            </a:p>
          </p:txBody>
        </p:sp>
        <p:sp>
          <p:nvSpPr>
            <p:cNvPr id="163" name="Rectangle 162"/>
            <p:cNvSpPr/>
            <p:nvPr/>
          </p:nvSpPr>
          <p:spPr>
            <a:xfrm>
              <a:off x="6621682" y="3234550"/>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Low Volume</a:t>
              </a:r>
              <a:endParaRPr lang="en-US" sz="1200" dirty="0">
                <a:solidFill>
                  <a:schemeClr val="bg1"/>
                </a:solidFill>
              </a:endParaRPr>
            </a:p>
          </p:txBody>
        </p:sp>
        <p:sp>
          <p:nvSpPr>
            <p:cNvPr id="162" name="Rectangle 161"/>
            <p:cNvSpPr/>
            <p:nvPr/>
          </p:nvSpPr>
          <p:spPr>
            <a:xfrm>
              <a:off x="4192380" y="3234549"/>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Delayed Audio</a:t>
              </a:r>
              <a:endParaRPr lang="en-US" sz="1200" dirty="0">
                <a:solidFill>
                  <a:schemeClr val="bg1"/>
                </a:solidFill>
              </a:endParaRPr>
            </a:p>
          </p:txBody>
        </p:sp>
        <p:sp>
          <p:nvSpPr>
            <p:cNvPr id="158" name="Rectangle 157"/>
            <p:cNvSpPr/>
            <p:nvPr/>
          </p:nvSpPr>
          <p:spPr>
            <a:xfrm>
              <a:off x="2977722" y="3234549"/>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Broken Up Audio</a:t>
              </a:r>
              <a:endParaRPr lang="en-US" sz="1200" dirty="0">
                <a:solidFill>
                  <a:schemeClr val="bg1"/>
                </a:solidFill>
              </a:endParaRPr>
            </a:p>
          </p:txBody>
        </p:sp>
        <p:sp>
          <p:nvSpPr>
            <p:cNvPr id="153" name="Rectangle 152"/>
            <p:cNvSpPr/>
            <p:nvPr/>
          </p:nvSpPr>
          <p:spPr>
            <a:xfrm>
              <a:off x="5404757" y="3232275"/>
              <a:ext cx="1146168"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200" dirty="0" smtClean="0">
                  <a:solidFill>
                    <a:schemeClr val="bg1"/>
                  </a:solidFill>
                </a:rPr>
                <a:t>Distorted Audio</a:t>
              </a:r>
              <a:endParaRPr lang="en-US" sz="1200" dirty="0">
                <a:solidFill>
                  <a:schemeClr val="bg1"/>
                </a:solidFill>
              </a:endParaRPr>
            </a:p>
          </p:txBody>
        </p:sp>
      </p:grpSp>
      <p:sp>
        <p:nvSpPr>
          <p:cNvPr id="2" name="Title 1"/>
          <p:cNvSpPr>
            <a:spLocks noGrp="1"/>
          </p:cNvSpPr>
          <p:nvPr>
            <p:ph type="title"/>
          </p:nvPr>
        </p:nvSpPr>
        <p:spPr>
          <a:xfrm>
            <a:off x="457200" y="116632"/>
            <a:ext cx="8229600" cy="1143000"/>
          </a:xfrm>
        </p:spPr>
        <p:txBody>
          <a:bodyPr/>
          <a:lstStyle/>
          <a:p>
            <a:r>
              <a:rPr lang="en-US" dirty="0" smtClean="0"/>
              <a:t>Understanding The Challenges</a:t>
            </a:r>
            <a:endParaRPr lang="en-US" dirty="0"/>
          </a:p>
        </p:txBody>
      </p:sp>
      <p:grpSp>
        <p:nvGrpSpPr>
          <p:cNvPr id="196" name="Group 195"/>
          <p:cNvGrpSpPr/>
          <p:nvPr/>
        </p:nvGrpSpPr>
        <p:grpSpPr>
          <a:xfrm>
            <a:off x="851660" y="4230805"/>
            <a:ext cx="3489459" cy="1965308"/>
            <a:chOff x="1135250" y="4230805"/>
            <a:chExt cx="4651401" cy="1965308"/>
          </a:xfrm>
        </p:grpSpPr>
        <p:sp>
          <p:nvSpPr>
            <p:cNvPr id="96" name="Rectangle 95"/>
            <p:cNvSpPr/>
            <p:nvPr/>
          </p:nvSpPr>
          <p:spPr>
            <a:xfrm>
              <a:off x="1135250" y="5281713"/>
              <a:ext cx="2331274"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dirty="0" smtClean="0">
                  <a:solidFill>
                    <a:schemeClr val="bg1"/>
                  </a:solidFill>
                </a:rPr>
                <a:t>Network</a:t>
              </a:r>
              <a:endParaRPr lang="en-US" dirty="0">
                <a:solidFill>
                  <a:schemeClr val="bg1"/>
                </a:solidFill>
              </a:endParaRPr>
            </a:p>
          </p:txBody>
        </p:sp>
        <p:cxnSp>
          <p:nvCxnSpPr>
            <p:cNvPr id="101" name="Straight Arrow Connector 100"/>
            <p:cNvCxnSpPr/>
            <p:nvPr/>
          </p:nvCxnSpPr>
          <p:spPr>
            <a:xfrm rot="16200000" flipH="1">
              <a:off x="1091808" y="4299063"/>
              <a:ext cx="941724" cy="8325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rot="5400000">
              <a:off x="1781021" y="4660728"/>
              <a:ext cx="914427" cy="81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rot="10800000" flipV="1">
              <a:off x="2333766" y="4244453"/>
              <a:ext cx="1214652" cy="9417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rot="10800000" flipV="1">
              <a:off x="2634019" y="4285396"/>
              <a:ext cx="1978925" cy="900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rot="10800000" flipV="1">
              <a:off x="2934269" y="4230805"/>
              <a:ext cx="2852382" cy="9553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p:nvGrpSpPr>
        <p:grpSpPr>
          <a:xfrm>
            <a:off x="1801974" y="4203514"/>
            <a:ext cx="5262584" cy="1994875"/>
            <a:chOff x="2402006" y="4203513"/>
            <a:chExt cx="7014951" cy="1994875"/>
          </a:xfrm>
        </p:grpSpPr>
        <p:sp>
          <p:nvSpPr>
            <p:cNvPr id="97" name="Rectangle 96"/>
            <p:cNvSpPr/>
            <p:nvPr/>
          </p:nvSpPr>
          <p:spPr>
            <a:xfrm>
              <a:off x="3676008" y="5283988"/>
              <a:ext cx="2331274"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dirty="0" smtClean="0">
                  <a:solidFill>
                    <a:schemeClr val="bg1"/>
                  </a:solidFill>
                </a:rPr>
                <a:t>Core Performance</a:t>
              </a:r>
              <a:endParaRPr lang="en-US" dirty="0">
                <a:solidFill>
                  <a:schemeClr val="bg1"/>
                </a:solidFill>
              </a:endParaRPr>
            </a:p>
          </p:txBody>
        </p:sp>
        <p:cxnSp>
          <p:nvCxnSpPr>
            <p:cNvPr id="114" name="Straight Arrow Connector 113"/>
            <p:cNvCxnSpPr/>
            <p:nvPr/>
          </p:nvCxnSpPr>
          <p:spPr>
            <a:xfrm>
              <a:off x="2402006" y="4258101"/>
              <a:ext cx="1910685" cy="941727"/>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rot="16200000" flipH="1">
              <a:off x="3562068" y="4244456"/>
              <a:ext cx="982636" cy="900749"/>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rot="10800000" flipV="1">
              <a:off x="4653887" y="4244453"/>
              <a:ext cx="1337482" cy="928047"/>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10800000" flipV="1">
              <a:off x="4926842" y="4258101"/>
              <a:ext cx="2251880" cy="928048"/>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rot="10800000" flipV="1">
              <a:off x="5227093" y="4258101"/>
              <a:ext cx="2961564" cy="941726"/>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rot="10800000" flipV="1">
              <a:off x="5568287" y="4230805"/>
              <a:ext cx="3848670" cy="955344"/>
            </a:xfrm>
            <a:prstGeom prst="straightConnector1">
              <a:avLst/>
            </a:prstGeom>
            <a:ln>
              <a:solidFill>
                <a:srgbClr val="8CC63F"/>
              </a:solidFill>
              <a:tailEnd type="arrow"/>
            </a:ln>
          </p:spPr>
          <p:style>
            <a:lnRef idx="1">
              <a:schemeClr val="accent1"/>
            </a:lnRef>
            <a:fillRef idx="0">
              <a:schemeClr val="accent1"/>
            </a:fillRef>
            <a:effectRef idx="0">
              <a:schemeClr val="accent1"/>
            </a:effectRef>
            <a:fontRef idx="minor">
              <a:schemeClr val="tx1"/>
            </a:fontRef>
          </p:style>
        </p:cxnSp>
      </p:grpSp>
      <p:sp>
        <p:nvSpPr>
          <p:cNvPr id="167" name="Rectangle 166"/>
          <p:cNvSpPr/>
          <p:nvPr/>
        </p:nvSpPr>
        <p:spPr>
          <a:xfrm>
            <a:off x="394365" y="2215516"/>
            <a:ext cx="1755717"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2800" dirty="0" smtClean="0">
                <a:solidFill>
                  <a:schemeClr val="bg1"/>
                </a:solidFill>
              </a:rPr>
              <a:t>Call Reliability</a:t>
            </a:r>
            <a:endParaRPr lang="en-US" sz="2800" dirty="0">
              <a:solidFill>
                <a:schemeClr val="bg1"/>
              </a:solidFill>
            </a:endParaRPr>
          </a:p>
        </p:txBody>
      </p:sp>
      <p:sp>
        <p:nvSpPr>
          <p:cNvPr id="168" name="Rectangle 167"/>
          <p:cNvSpPr/>
          <p:nvPr/>
        </p:nvSpPr>
        <p:spPr>
          <a:xfrm>
            <a:off x="2238998" y="2217791"/>
            <a:ext cx="6340854"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2800" dirty="0" smtClean="0">
                <a:solidFill>
                  <a:schemeClr val="bg1"/>
                </a:solidFill>
              </a:rPr>
              <a:t>Audio Quality</a:t>
            </a:r>
            <a:endParaRPr lang="en-US" sz="2800" dirty="0">
              <a:solidFill>
                <a:schemeClr val="bg1"/>
              </a:solidFill>
            </a:endParaRPr>
          </a:p>
        </p:txBody>
      </p:sp>
      <p:sp>
        <p:nvSpPr>
          <p:cNvPr id="169" name="Rectangle 168"/>
          <p:cNvSpPr/>
          <p:nvPr/>
        </p:nvSpPr>
        <p:spPr>
          <a:xfrm>
            <a:off x="396070" y="1194208"/>
            <a:ext cx="8163305"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3600" dirty="0" smtClean="0">
                <a:solidFill>
                  <a:schemeClr val="bg1"/>
                </a:solidFill>
              </a:rPr>
              <a:t>Voice Quality Issues</a:t>
            </a:r>
            <a:endParaRPr lang="en-US" sz="3600" dirty="0">
              <a:solidFill>
                <a:schemeClr val="bg1"/>
              </a:solidFill>
            </a:endParaRPr>
          </a:p>
        </p:txBody>
      </p:sp>
      <p:grpSp>
        <p:nvGrpSpPr>
          <p:cNvPr id="210" name="Group 209"/>
          <p:cNvGrpSpPr/>
          <p:nvPr/>
        </p:nvGrpSpPr>
        <p:grpSpPr>
          <a:xfrm>
            <a:off x="1986267" y="4230806"/>
            <a:ext cx="5999753" cy="1953934"/>
            <a:chOff x="2647666" y="4230806"/>
            <a:chExt cx="7997588" cy="1953934"/>
          </a:xfrm>
        </p:grpSpPr>
        <p:sp>
          <p:nvSpPr>
            <p:cNvPr id="98" name="Rectangle 97"/>
            <p:cNvSpPr/>
            <p:nvPr/>
          </p:nvSpPr>
          <p:spPr>
            <a:xfrm>
              <a:off x="6187196" y="5270340"/>
              <a:ext cx="2331274"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dirty="0" smtClean="0">
                  <a:solidFill>
                    <a:schemeClr val="bg1"/>
                  </a:solidFill>
                </a:rPr>
                <a:t>Gateways</a:t>
              </a:r>
              <a:endParaRPr lang="en-US" dirty="0">
                <a:solidFill>
                  <a:schemeClr val="bg1"/>
                </a:solidFill>
              </a:endParaRPr>
            </a:p>
          </p:txBody>
        </p:sp>
        <p:cxnSp>
          <p:nvCxnSpPr>
            <p:cNvPr id="116" name="Straight Arrow Connector 115"/>
            <p:cNvCxnSpPr/>
            <p:nvPr/>
          </p:nvCxnSpPr>
          <p:spPr>
            <a:xfrm>
              <a:off x="2647666" y="4230806"/>
              <a:ext cx="4531055" cy="969022"/>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rot="10800000" flipV="1">
              <a:off x="7547214" y="4244453"/>
              <a:ext cx="3098040" cy="969023"/>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a:off x="6141493" y="4244454"/>
              <a:ext cx="1214650" cy="941695"/>
            </a:xfrm>
            <a:prstGeom prst="straightConnector1">
              <a:avLst/>
            </a:prstGeom>
            <a:ln>
              <a:solidFill>
                <a:srgbClr val="0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p:nvGrpSpPr>
        <p:grpSpPr>
          <a:xfrm>
            <a:off x="4742126" y="4205786"/>
            <a:ext cx="3522033" cy="1978955"/>
            <a:chOff x="6321188" y="4205785"/>
            <a:chExt cx="4694821" cy="1978955"/>
          </a:xfrm>
        </p:grpSpPr>
        <p:sp>
          <p:nvSpPr>
            <p:cNvPr id="99" name="Rectangle 98"/>
            <p:cNvSpPr/>
            <p:nvPr/>
          </p:nvSpPr>
          <p:spPr>
            <a:xfrm>
              <a:off x="8684735" y="5270340"/>
              <a:ext cx="2331274" cy="914400"/>
            </a:xfrm>
            <a:prstGeom prst="rect">
              <a:avLst/>
            </a:prstGeom>
            <a:solidFill>
              <a:schemeClr val="bg2">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dirty="0" smtClean="0">
                  <a:solidFill>
                    <a:schemeClr val="bg1"/>
                  </a:solidFill>
                </a:rPr>
                <a:t>Devices</a:t>
              </a:r>
              <a:endParaRPr lang="en-US" dirty="0">
                <a:solidFill>
                  <a:schemeClr val="bg1"/>
                </a:solidFill>
              </a:endParaRPr>
            </a:p>
          </p:txBody>
        </p:sp>
        <p:cxnSp>
          <p:nvCxnSpPr>
            <p:cNvPr id="136" name="Straight Arrow Connector 135"/>
            <p:cNvCxnSpPr/>
            <p:nvPr/>
          </p:nvCxnSpPr>
          <p:spPr>
            <a:xfrm>
              <a:off x="7301552" y="4258101"/>
              <a:ext cx="2115402" cy="900784"/>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8379725" y="4244457"/>
              <a:ext cx="1296537" cy="914427"/>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16200000" flipH="1">
              <a:off x="9294109" y="4558368"/>
              <a:ext cx="887139" cy="31390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rot="5400000">
              <a:off x="10017442" y="4394594"/>
              <a:ext cx="900782" cy="709685"/>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a:off x="6321188" y="4205785"/>
              <a:ext cx="2822812" cy="939421"/>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65153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102.3|6.8|7.4|4.8|19.6|6.8|2.8|101.2|25.5|4.1|11.7|.5|.5|9.8|.5|.5|7.6|.5|.5|.5"/>
</p:tagLst>
</file>

<file path=ppt/tags/tag10.xml><?xml version="1.0" encoding="utf-8"?>
<p:tagLst xmlns:a="http://schemas.openxmlformats.org/drawingml/2006/main" xmlns:r="http://schemas.openxmlformats.org/officeDocument/2006/relationships" xmlns:p="http://schemas.openxmlformats.org/presentationml/2006/main">
  <p:tag name="TIMING" val="|1.2"/>
</p:tagLst>
</file>

<file path=ppt/tags/tag11.xml><?xml version="1.0" encoding="utf-8"?>
<p:tagLst xmlns:a="http://schemas.openxmlformats.org/drawingml/2006/main" xmlns:r="http://schemas.openxmlformats.org/officeDocument/2006/relationships" xmlns:p="http://schemas.openxmlformats.org/presentationml/2006/main">
  <p:tag name="TIMING" val="|.7"/>
</p:tagLst>
</file>

<file path=ppt/tags/tag12.xml><?xml version="1.0" encoding="utf-8"?>
<p:tagLst xmlns:a="http://schemas.openxmlformats.org/drawingml/2006/main" xmlns:r="http://schemas.openxmlformats.org/officeDocument/2006/relationships" xmlns:p="http://schemas.openxmlformats.org/presentationml/2006/main">
  <p:tag name="TIMING" val="|1.9"/>
</p:tagLst>
</file>

<file path=ppt/tags/tag13.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ags/tag3.xml><?xml version="1.0" encoding="utf-8"?>
<p:tagLst xmlns:a="http://schemas.openxmlformats.org/drawingml/2006/main" xmlns:r="http://schemas.openxmlformats.org/officeDocument/2006/relationships" xmlns:p="http://schemas.openxmlformats.org/presentationml/2006/main">
  <p:tag name="TIMING" val="|7.1"/>
</p:tagLst>
</file>

<file path=ppt/tags/tag4.xml><?xml version="1.0" encoding="utf-8"?>
<p:tagLst xmlns:a="http://schemas.openxmlformats.org/drawingml/2006/main" xmlns:r="http://schemas.openxmlformats.org/officeDocument/2006/relationships" xmlns:p="http://schemas.openxmlformats.org/presentationml/2006/main">
  <p:tag name="TIMING" val="|36.1|31.4|5"/>
</p:tagLst>
</file>

<file path=ppt/tags/tag5.xml><?xml version="1.0" encoding="utf-8"?>
<p:tagLst xmlns:a="http://schemas.openxmlformats.org/drawingml/2006/main" xmlns:r="http://schemas.openxmlformats.org/officeDocument/2006/relationships" xmlns:p="http://schemas.openxmlformats.org/presentationml/2006/main">
  <p:tag name="TIMING" val="|2.9|30.3|28.9|6.1|30|34.5"/>
</p:tagLst>
</file>

<file path=ppt/tags/tag6.xml><?xml version="1.0" encoding="utf-8"?>
<p:tagLst xmlns:a="http://schemas.openxmlformats.org/drawingml/2006/main" xmlns:r="http://schemas.openxmlformats.org/officeDocument/2006/relationships" xmlns:p="http://schemas.openxmlformats.org/presentationml/2006/main">
  <p:tag name="TIMING" val="|282.8"/>
</p:tagLst>
</file>

<file path=ppt/tags/tag7.xml><?xml version="1.0" encoding="utf-8"?>
<p:tagLst xmlns:a="http://schemas.openxmlformats.org/drawingml/2006/main" xmlns:r="http://schemas.openxmlformats.org/officeDocument/2006/relationships" xmlns:p="http://schemas.openxmlformats.org/presentationml/2006/main">
  <p:tag name="TIMING" val="|282.8"/>
</p:tagLst>
</file>

<file path=ppt/tags/tag8.xml><?xml version="1.0" encoding="utf-8"?>
<p:tagLst xmlns:a="http://schemas.openxmlformats.org/drawingml/2006/main" xmlns:r="http://schemas.openxmlformats.org/officeDocument/2006/relationships" xmlns:p="http://schemas.openxmlformats.org/presentationml/2006/main">
  <p:tag name="TIMING" val="|4.9"/>
</p:tagLst>
</file>

<file path=ppt/tags/tag9.xml><?xml version="1.0" encoding="utf-8"?>
<p:tagLst xmlns:a="http://schemas.openxmlformats.org/drawingml/2006/main" xmlns:r="http://schemas.openxmlformats.org/officeDocument/2006/relationships" xmlns:p="http://schemas.openxmlformats.org/presentationml/2006/main">
  <p:tag name="TIMING" val="|2.2"/>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10889</TotalTime>
  <Words>4226</Words>
  <Application>Microsoft Office PowerPoint</Application>
  <PresentationFormat>On-screen Show (4:3)</PresentationFormat>
  <Paragraphs>822</Paragraphs>
  <Slides>49</Slides>
  <Notes>18</Notes>
  <HiddenSlides>0</HiddenSlides>
  <MMClips>0</MMClips>
  <ScaleCrop>false</ScaleCrop>
  <HeadingPairs>
    <vt:vector size="4" baseType="variant">
      <vt:variant>
        <vt:lpstr>Theme</vt:lpstr>
      </vt:variant>
      <vt:variant>
        <vt:i4>3</vt:i4>
      </vt:variant>
      <vt:variant>
        <vt:lpstr>Slide Titles</vt:lpstr>
      </vt:variant>
      <vt:variant>
        <vt:i4>49</vt:i4>
      </vt:variant>
    </vt:vector>
  </HeadingPairs>
  <TitlesOfParts>
    <vt:vector size="52" baseType="lpstr">
      <vt:lpstr>Office Theme</vt:lpstr>
      <vt:lpstr>1_Office Theme</vt:lpstr>
      <vt:lpstr>2_Office Theme</vt:lpstr>
      <vt:lpstr>Microsoft Lync 2010 : Lync &amp; the Enterprise Network</vt:lpstr>
      <vt:lpstr>Agenda  ‘what makes this session interesting’</vt:lpstr>
      <vt:lpstr>Objective</vt:lpstr>
      <vt:lpstr>Evolution of Voice Transport</vt:lpstr>
      <vt:lpstr>What Defines Voice Quality?</vt:lpstr>
      <vt:lpstr>Mean Opinion Scores (MOS)</vt:lpstr>
      <vt:lpstr>Perceptual Evaluation of Speech Quality</vt:lpstr>
      <vt:lpstr>What Constitutes “Good” Voice Quality?</vt:lpstr>
      <vt:lpstr>Understanding The Challenges</vt:lpstr>
      <vt:lpstr>Network Performance Goals</vt:lpstr>
      <vt:lpstr>The Open Systems Interconnection (OSI) Model</vt:lpstr>
      <vt:lpstr>PowerPoint Presentation</vt:lpstr>
      <vt:lpstr>PowerPoint Presentation</vt:lpstr>
      <vt:lpstr>Anatomy of a UC Audio Session </vt:lpstr>
      <vt:lpstr>Anatomy of a UC Audio Session</vt:lpstr>
      <vt:lpstr>Bandwidth</vt:lpstr>
      <vt:lpstr>Lync™ 2010 on a bad network  </vt:lpstr>
      <vt:lpstr>Bandwidth - Planning</vt:lpstr>
      <vt:lpstr>Bandwidth - Application Sharing</vt:lpstr>
      <vt:lpstr>Audio/Video Bandwidth Controls</vt:lpstr>
      <vt:lpstr>Lync™ 2010 Bandwidth Planning Tool  </vt:lpstr>
      <vt:lpstr>PowerPoint Presentation</vt:lpstr>
      <vt:lpstr>LLDP &amp; VLANs</vt:lpstr>
      <vt:lpstr>PowerPoint Presentation</vt:lpstr>
      <vt:lpstr>DSCP – Differentiated Services Code Point</vt:lpstr>
      <vt:lpstr>DSCP</vt:lpstr>
      <vt:lpstr>DSCP</vt:lpstr>
      <vt:lpstr>PowerPoint Presentation</vt:lpstr>
      <vt:lpstr>Media Port Separation</vt:lpstr>
      <vt:lpstr>PowerPoint Presentation</vt:lpstr>
      <vt:lpstr>Call Admission Control</vt:lpstr>
      <vt:lpstr>Example Scenario</vt:lpstr>
      <vt:lpstr>Example Scenario</vt:lpstr>
      <vt:lpstr>Example Scenario</vt:lpstr>
      <vt:lpstr>CAC demo</vt:lpstr>
      <vt:lpstr>PowerPoint Presentation</vt:lpstr>
      <vt:lpstr>Session Dialog Resiliency</vt:lpstr>
      <vt:lpstr>Session Dialog Resiliency</vt:lpstr>
      <vt:lpstr>PowerPoint Presentation</vt:lpstr>
      <vt:lpstr>Partners</vt:lpstr>
      <vt:lpstr>Networking Infrastructure Partners</vt:lpstr>
      <vt:lpstr>Load Balancer Vendors</vt:lpstr>
      <vt:lpstr>SIP Interoperability partners</vt:lpstr>
      <vt:lpstr>In Review: Session Takeaways</vt:lpstr>
      <vt:lpstr>Related Content</vt:lpstr>
      <vt:lpstr>Related Content</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338</cp:revision>
  <dcterms:created xsi:type="dcterms:W3CDTF">2011-04-01T05:55:34Z</dcterms:created>
  <dcterms:modified xsi:type="dcterms:W3CDTF">2011-09-01T04:46:10Z</dcterms:modified>
</cp:coreProperties>
</file>