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3" r:id="rId2"/>
  </p:sldMasterIdLst>
  <p:notesMasterIdLst>
    <p:notesMasterId r:id="rId60"/>
  </p:notesMasterIdLst>
  <p:sldIdLst>
    <p:sldId id="279" r:id="rId3"/>
    <p:sldId id="280" r:id="rId4"/>
    <p:sldId id="260" r:id="rId5"/>
    <p:sldId id="285" r:id="rId6"/>
    <p:sldId id="286" r:id="rId7"/>
    <p:sldId id="321" r:id="rId8"/>
    <p:sldId id="287" r:id="rId9"/>
    <p:sldId id="288" r:id="rId10"/>
    <p:sldId id="289" r:id="rId11"/>
    <p:sldId id="290" r:id="rId12"/>
    <p:sldId id="291" r:id="rId13"/>
    <p:sldId id="292" r:id="rId14"/>
    <p:sldId id="293" r:id="rId15"/>
    <p:sldId id="294" r:id="rId16"/>
    <p:sldId id="295" r:id="rId17"/>
    <p:sldId id="296" r:id="rId18"/>
    <p:sldId id="297" r:id="rId19"/>
    <p:sldId id="298" r:id="rId20"/>
    <p:sldId id="299" r:id="rId21"/>
    <p:sldId id="300" r:id="rId22"/>
    <p:sldId id="301" r:id="rId23"/>
    <p:sldId id="302" r:id="rId24"/>
    <p:sldId id="303" r:id="rId25"/>
    <p:sldId id="304" r:id="rId26"/>
    <p:sldId id="305" r:id="rId27"/>
    <p:sldId id="306" r:id="rId28"/>
    <p:sldId id="307" r:id="rId29"/>
    <p:sldId id="308" r:id="rId30"/>
    <p:sldId id="309" r:id="rId31"/>
    <p:sldId id="310" r:id="rId32"/>
    <p:sldId id="311" r:id="rId33"/>
    <p:sldId id="312" r:id="rId34"/>
    <p:sldId id="313" r:id="rId35"/>
    <p:sldId id="314" r:id="rId36"/>
    <p:sldId id="315" r:id="rId37"/>
    <p:sldId id="322" r:id="rId38"/>
    <p:sldId id="323" r:id="rId39"/>
    <p:sldId id="324" r:id="rId40"/>
    <p:sldId id="326" r:id="rId41"/>
    <p:sldId id="325" r:id="rId42"/>
    <p:sldId id="327" r:id="rId43"/>
    <p:sldId id="328" r:id="rId44"/>
    <p:sldId id="329" r:id="rId45"/>
    <p:sldId id="330" r:id="rId46"/>
    <p:sldId id="316" r:id="rId47"/>
    <p:sldId id="317" r:id="rId48"/>
    <p:sldId id="318" r:id="rId49"/>
    <p:sldId id="319" r:id="rId50"/>
    <p:sldId id="320" r:id="rId51"/>
    <p:sldId id="331" r:id="rId52"/>
    <p:sldId id="332" r:id="rId53"/>
    <p:sldId id="333" r:id="rId54"/>
    <p:sldId id="334" r:id="rId55"/>
    <p:sldId id="335" r:id="rId56"/>
    <p:sldId id="340" r:id="rId57"/>
    <p:sldId id="270" r:id="rId58"/>
    <p:sldId id="271" r:id="rId5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027" autoAdjust="0"/>
    <p:restoredTop sz="92411" autoAdjust="0"/>
  </p:normalViewPr>
  <p:slideViewPr>
    <p:cSldViewPr>
      <p:cViewPr>
        <p:scale>
          <a:sx n="40" d="100"/>
          <a:sy n="40" d="100"/>
        </p:scale>
        <p:origin x="-606" y="-52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31/08/2011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434AC48C-614D-46D0-90EB-1AE9301A1F8C}" type="slidenum">
              <a:rPr lang="en-AU" smtClean="0"/>
              <a:pPr/>
              <a:t>41</a:t>
            </a:fld>
            <a:endParaRPr lang="en-AU" dirty="0"/>
          </a:p>
        </p:txBody>
      </p:sp>
    </p:spTree>
    <p:extLst>
      <p:ext uri="{BB962C8B-B14F-4D97-AF65-F5344CB8AC3E}">
        <p14:creationId xmlns:p14="http://schemas.microsoft.com/office/powerpoint/2010/main" val="13567508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47</a:t>
            </a:fld>
            <a:endParaRPr lang="en-US" dirty="0"/>
          </a:p>
        </p:txBody>
      </p:sp>
    </p:spTree>
    <p:extLst>
      <p:ext uri="{BB962C8B-B14F-4D97-AF65-F5344CB8AC3E}">
        <p14:creationId xmlns:p14="http://schemas.microsoft.com/office/powerpoint/2010/main" val="15808723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6421" y="4344025"/>
            <a:ext cx="5485158" cy="4114488"/>
          </a:xfrm>
          <a:prstGeom prst="rect">
            <a:avLst/>
          </a:prstGeom>
        </p:spPr>
        <p:txBody>
          <a:bodyPr lIns="89730" tIns="44865" rIns="89730" bIns="44865">
            <a:normAutofit fontScale="70000" lnSpcReduction="20000"/>
          </a:bodyPr>
          <a:lstStyle/>
          <a:p>
            <a:pPr defTabSz="914350">
              <a:lnSpc>
                <a:spcPct val="100000"/>
              </a:lnSpc>
              <a:spcAft>
                <a:spcPts val="0"/>
              </a:spcAft>
              <a:defRPr/>
            </a:pPr>
            <a:endParaRPr lang="en-US" sz="2000"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54</a:t>
            </a:fld>
            <a:endParaRPr lang="en-US" dirty="0"/>
          </a:p>
        </p:txBody>
      </p:sp>
      <p:sp>
        <p:nvSpPr>
          <p:cNvPr id="5" name="Header Placeholder 3"/>
          <p:cNvSpPr>
            <a:spLocks noGrp="1"/>
          </p:cNvSpPr>
          <p:nvPr>
            <p:ph type="hdr" sz="quarter"/>
          </p:nvPr>
        </p:nvSpPr>
        <p:spPr>
          <a:xfrm>
            <a:off x="0" y="0"/>
            <a:ext cx="2971800" cy="457200"/>
          </a:xfrm>
        </p:spPr>
        <p:txBody>
          <a:bodyPr/>
          <a:lstStyle/>
          <a:p>
            <a:r>
              <a:rPr lang="en-US" dirty="0" smtClean="0"/>
              <a:t>Tech Ed North America 2010</a:t>
            </a:r>
            <a:endParaRPr lang="en-US" dirty="0"/>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pPr/>
              <a:t>8/31/2011 4:53 PM</a:t>
            </a:fld>
            <a:endParaRPr lang="en-US" dirty="0"/>
          </a:p>
        </p:txBody>
      </p:sp>
      <p:sp>
        <p:nvSpPr>
          <p:cNvPr id="7" name="Footer Placeholder 5"/>
          <p:cNvSpPr>
            <a:spLocks noGrp="1"/>
          </p:cNvSpPr>
          <p:nvPr>
            <p:ph type="ftr" sz="quarter" idx="4"/>
          </p:nvPr>
        </p:nvSpPr>
        <p:spPr>
          <a:xfrm>
            <a:off x="0" y="8685213"/>
            <a:ext cx="6172200" cy="457200"/>
          </a:xfrm>
        </p:spPr>
        <p:txBody>
          <a:bodyPr/>
          <a:lstStyle/>
          <a:p>
            <a:r>
              <a:rPr lang="en-US" dirty="0" smtClean="0"/>
              <a:t>© 2010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4:53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56</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pPr>
                <a:defRPr/>
              </a:pPr>
              <a:t>57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4:53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8</a:t>
            </a:fld>
            <a:endParaRPr lang="en-US" dirty="0"/>
          </a:p>
        </p:txBody>
      </p:sp>
    </p:spTree>
    <p:extLst>
      <p:ext uri="{BB962C8B-B14F-4D97-AF65-F5344CB8AC3E}">
        <p14:creationId xmlns:p14="http://schemas.microsoft.com/office/powerpoint/2010/main" val="20594012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9</a:t>
            </a:fld>
            <a:endParaRPr lang="en-US" dirty="0"/>
          </a:p>
        </p:txBody>
      </p:sp>
    </p:spTree>
    <p:extLst>
      <p:ext uri="{BB962C8B-B14F-4D97-AF65-F5344CB8AC3E}">
        <p14:creationId xmlns:p14="http://schemas.microsoft.com/office/powerpoint/2010/main" val="30547847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14</a:t>
            </a:fld>
            <a:endParaRPr lang="en-US" dirty="0"/>
          </a:p>
        </p:txBody>
      </p:sp>
    </p:spTree>
    <p:extLst>
      <p:ext uri="{BB962C8B-B14F-4D97-AF65-F5344CB8AC3E}">
        <p14:creationId xmlns:p14="http://schemas.microsoft.com/office/powerpoint/2010/main" val="41101844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15</a:t>
            </a:fld>
            <a:endParaRPr lang="en-US" dirty="0"/>
          </a:p>
        </p:txBody>
      </p:sp>
    </p:spTree>
    <p:extLst>
      <p:ext uri="{BB962C8B-B14F-4D97-AF65-F5344CB8AC3E}">
        <p14:creationId xmlns:p14="http://schemas.microsoft.com/office/powerpoint/2010/main" val="41101844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13">
              <a:defRPr/>
            </a:pPr>
            <a:endParaRPr lang="en-US" dirty="0" smtClean="0"/>
          </a:p>
        </p:txBody>
      </p:sp>
      <p:sp>
        <p:nvSpPr>
          <p:cNvPr id="4" name="Slide Number Placeholder 3"/>
          <p:cNvSpPr>
            <a:spLocks noGrp="1"/>
          </p:cNvSpPr>
          <p:nvPr>
            <p:ph type="sldNum" sz="quarter" idx="10"/>
          </p:nvPr>
        </p:nvSpPr>
        <p:spPr/>
        <p:txBody>
          <a:bodyPr/>
          <a:lstStyle/>
          <a:p>
            <a:fld id="{8B263312-38AA-4E1E-B2B5-0F8F122B24FE}" type="slidenum">
              <a:rPr lang="en-US" smtClean="0"/>
              <a:pPr/>
              <a:t>25</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13">
              <a:defRPr/>
            </a:pPr>
            <a:endParaRPr lang="en-US" dirty="0" smtClean="0"/>
          </a:p>
        </p:txBody>
      </p:sp>
      <p:sp>
        <p:nvSpPr>
          <p:cNvPr id="4" name="Slide Number Placeholder 3"/>
          <p:cNvSpPr>
            <a:spLocks noGrp="1"/>
          </p:cNvSpPr>
          <p:nvPr>
            <p:ph type="sldNum" sz="quarter" idx="10"/>
          </p:nvPr>
        </p:nvSpPr>
        <p:spPr/>
        <p:txBody>
          <a:bodyPr/>
          <a:lstStyle/>
          <a:p>
            <a:fld id="{8B263312-38AA-4E1E-B2B5-0F8F122B24FE}" type="slidenum">
              <a:rPr lang="en-US" smtClean="0"/>
              <a:pPr/>
              <a:t>26</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37</a:t>
            </a:fld>
            <a:endParaRPr lang="en-AU" dirty="0"/>
          </a:p>
        </p:txBody>
      </p:sp>
    </p:spTree>
    <p:extLst>
      <p:ext uri="{BB962C8B-B14F-4D97-AF65-F5344CB8AC3E}">
        <p14:creationId xmlns:p14="http://schemas.microsoft.com/office/powerpoint/2010/main" val="180485980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266333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4732004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30487103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40904674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31/08/2011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15574578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8952787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157056249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31/08/2011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60279061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31/08/2011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7380384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402700481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82132603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31/08/2011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96187021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31/08/2011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62520166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43171028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231780623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21293834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31/08/2011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31/08/2011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image" Target="../media/image1.jpe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theme" Target="../theme/theme2.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31/08/2011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608055649"/>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 id="2147483678" r:id="rId15"/>
    <p:sldLayoutId id="2147483679"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hyperlink" Target="http://support.microsoft.com/kb/978790" TargetMode="Externa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hyperlink" Target="http://aka.ms/xh5rah" TargetMode="Externa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hyperlink" Target="http://technet.microsoft.com/en-us/library/dd979786.aspx" TargetMode="External"/><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hyperlink" Target="http://technet.microsoft.com/en-us/library/dd335158.aspx" TargetMode="Externa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13.png"/><Relationship Id="rId4" Type="http://schemas.openxmlformats.org/officeDocument/2006/relationships/image" Target="../media/image12.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15.xml"/></Relationships>
</file>

<file path=ppt/slides/_rels/slide5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57.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17.png"/><Relationship Id="rId7"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18.png"/><Relationship Id="rId11" Type="http://schemas.openxmlformats.org/officeDocument/2006/relationships/image" Target="../media/image21.png"/><Relationship Id="rId5" Type="http://schemas.openxmlformats.org/officeDocument/2006/relationships/hyperlink" Target="http://technet.microsoft.com/en-au" TargetMode="External"/><Relationship Id="rId10" Type="http://schemas.openxmlformats.org/officeDocument/2006/relationships/image" Target="../media/image20.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2"/>
            <a:ext cx="9143999" cy="6858000"/>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
            <a:ext cx="9144000" cy="6858000"/>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
            <a:ext cx="9144000" cy="6858000"/>
          </a:xfrm>
          <a:prstGeom prst="rect">
            <a:avLst/>
          </a:prstGeom>
        </p:spPr>
      </p:pic>
    </p:spTree>
    <p:extLst>
      <p:ext uri="{BB962C8B-B14F-4D97-AF65-F5344CB8AC3E}">
        <p14:creationId xmlns:p14="http://schemas.microsoft.com/office/powerpoint/2010/main" val="5341176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smtClean="0">
                <a:effectLst>
                  <a:outerShdw blurRad="38100" dist="38100" dir="2700000" algn="tl">
                    <a:srgbClr val="000000">
                      <a:alpha val="43137"/>
                    </a:srgbClr>
                  </a:outerShdw>
                </a:effectLst>
              </a:rPr>
              <a:t>Exchange Server 2010 High Availability</a:t>
            </a:r>
            <a:endParaRPr lang="en-US" dirty="0">
              <a:effectLst>
                <a:outerShdw blurRad="38100" dist="38100" dir="2700000" algn="tl">
                  <a:srgbClr val="000000">
                    <a:alpha val="43137"/>
                  </a:srgbClr>
                </a:outerShdw>
              </a:effectLst>
            </a:endParaRPr>
          </a:p>
        </p:txBody>
      </p:sp>
      <p:sp>
        <p:nvSpPr>
          <p:cNvPr id="2" name="Subtitle 1"/>
          <p:cNvSpPr>
            <a:spLocks noGrp="1"/>
          </p:cNvSpPr>
          <p:nvPr>
            <p:ph type="subTitle" idx="1"/>
          </p:nvPr>
        </p:nvSpPr>
        <p:spPr/>
        <p:txBody>
          <a:bodyPr/>
          <a:lstStyle/>
          <a:p>
            <a:r>
              <a:rPr lang="en-US" dirty="0" smtClean="0">
                <a:effectLst>
                  <a:outerShdw blurRad="38100" dist="38100" dir="2700000" algn="tl">
                    <a:srgbClr val="000000">
                      <a:alpha val="43137"/>
                    </a:srgbClr>
                  </a:outerShdw>
                </a:effectLst>
              </a:rPr>
              <a:t>Concept: </a:t>
            </a:r>
            <a:r>
              <a:rPr lang="en-US" dirty="0" smtClean="0">
                <a:solidFill>
                  <a:schemeClr val="accent5"/>
                </a:solidFill>
                <a:effectLst>
                  <a:outerShdw blurRad="38100" dist="38100" dir="2700000" algn="tl">
                    <a:srgbClr val="000000">
                      <a:alpha val="43137"/>
                    </a:srgbClr>
                  </a:outerShdw>
                </a:effectLst>
              </a:rPr>
              <a:t>Witness, Witness Server and Alternate Witness Server</a:t>
            </a:r>
          </a:p>
          <a:p>
            <a:endParaRPr lang="en-US"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1489824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Witness</a:t>
            </a:r>
            <a:endParaRPr lang="en-US" dirty="0"/>
          </a:p>
        </p:txBody>
      </p:sp>
      <p:sp>
        <p:nvSpPr>
          <p:cNvPr id="3" name="Text Placeholder 2"/>
          <p:cNvSpPr>
            <a:spLocks noGrp="1"/>
          </p:cNvSpPr>
          <p:nvPr>
            <p:ph idx="1"/>
          </p:nvPr>
        </p:nvSpPr>
        <p:spPr/>
        <p:txBody>
          <a:bodyPr>
            <a:normAutofit fontScale="92500"/>
          </a:bodyPr>
          <a:lstStyle/>
          <a:p>
            <a:r>
              <a:rPr lang="en-US" dirty="0" smtClean="0"/>
              <a:t>A witness is a share with a file on a server that is external to the DAG that participates in determining quorum by providing a weighted vote for the DAG member that has a lock on the witness.log file</a:t>
            </a:r>
          </a:p>
          <a:p>
            <a:pPr lvl="1"/>
            <a:r>
              <a:rPr lang="en-US" dirty="0" smtClean="0"/>
              <a:t>Configured for all DAGs</a:t>
            </a:r>
          </a:p>
          <a:p>
            <a:pPr lvl="1"/>
            <a:r>
              <a:rPr lang="en-US" dirty="0" smtClean="0"/>
              <a:t>Used only by DAGs that have an even number of members</a:t>
            </a:r>
          </a:p>
          <a:p>
            <a:r>
              <a:rPr lang="en-US" dirty="0" smtClean="0"/>
              <a:t>Witness server does not maintain a copy of quorum data, does not vote, and is not a member of the DAG or cluster</a:t>
            </a:r>
          </a:p>
        </p:txBody>
      </p:sp>
    </p:spTree>
    <p:extLst>
      <p:ext uri="{BB962C8B-B14F-4D97-AF65-F5344CB8AC3E}">
        <p14:creationId xmlns:p14="http://schemas.microsoft.com/office/powerpoint/2010/main" val="19713914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Witness</a:t>
            </a:r>
            <a:endParaRPr lang="en-US" dirty="0"/>
          </a:p>
        </p:txBody>
      </p:sp>
      <p:sp>
        <p:nvSpPr>
          <p:cNvPr id="3" name="Text Placeholder 2"/>
          <p:cNvSpPr>
            <a:spLocks noGrp="1"/>
          </p:cNvSpPr>
          <p:nvPr>
            <p:ph idx="1"/>
          </p:nvPr>
        </p:nvSpPr>
        <p:spPr/>
        <p:txBody>
          <a:bodyPr>
            <a:normAutofit fontScale="92500"/>
          </a:bodyPr>
          <a:lstStyle/>
          <a:p>
            <a:r>
              <a:rPr lang="en-US" dirty="0" smtClean="0"/>
              <a:t>Part of cluster core resource group (Cluster Group)</a:t>
            </a:r>
          </a:p>
          <a:p>
            <a:pPr lvl="1"/>
            <a:r>
              <a:rPr lang="en-US" dirty="0" smtClean="0"/>
              <a:t>Represented by File Share Witness resource (UNC path)</a:t>
            </a:r>
          </a:p>
          <a:p>
            <a:pPr lvl="2"/>
            <a:r>
              <a:rPr lang="en-US" dirty="0" smtClean="0"/>
              <a:t>File share witness cluster resource, directory, and share automatically created and removed as needed</a:t>
            </a:r>
          </a:p>
          <a:p>
            <a:pPr lvl="1"/>
            <a:r>
              <a:rPr lang="en-US" dirty="0" smtClean="0"/>
              <a:t>Uses Cluster </a:t>
            </a:r>
            <a:r>
              <a:rPr lang="en-US" dirty="0" err="1" smtClean="0"/>
              <a:t>IsAlive</a:t>
            </a:r>
            <a:r>
              <a:rPr lang="en-US" dirty="0" smtClean="0"/>
              <a:t> check for monitoring and availability</a:t>
            </a:r>
          </a:p>
          <a:p>
            <a:pPr lvl="2"/>
            <a:r>
              <a:rPr lang="en-US" dirty="0" smtClean="0"/>
              <a:t>If witness </a:t>
            </a:r>
            <a:r>
              <a:rPr lang="en-US" dirty="0" err="1" smtClean="0"/>
              <a:t>IsAlive</a:t>
            </a:r>
            <a:r>
              <a:rPr lang="en-US" dirty="0" smtClean="0"/>
              <a:t> fails, Cluster Group is failed and moved to another DAG member</a:t>
            </a:r>
          </a:p>
          <a:p>
            <a:pPr lvl="2"/>
            <a:r>
              <a:rPr lang="en-US" dirty="0" smtClean="0"/>
              <a:t>If other DAG member cannot bring witness resource online, the resource will remain in a Failed state, with restart attempts every 60 minutes</a:t>
            </a:r>
          </a:p>
          <a:p>
            <a:pPr lvl="2"/>
            <a:r>
              <a:rPr lang="en-US" dirty="0" smtClean="0"/>
              <a:t>See </a:t>
            </a:r>
            <a:r>
              <a:rPr lang="en-US" dirty="0" smtClean="0">
                <a:hlinkClick r:id="rId2"/>
              </a:rPr>
              <a:t>http://support.microsoft.com/kb/978790</a:t>
            </a:r>
            <a:r>
              <a:rPr lang="en-US" dirty="0" smtClean="0"/>
              <a:t> for details</a:t>
            </a:r>
          </a:p>
        </p:txBody>
      </p:sp>
    </p:spTree>
    <p:extLst>
      <p:ext uri="{BB962C8B-B14F-4D97-AF65-F5344CB8AC3E}">
        <p14:creationId xmlns:p14="http://schemas.microsoft.com/office/powerpoint/2010/main" val="27002020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Witness</a:t>
            </a:r>
            <a:endParaRPr lang="en-US" dirty="0"/>
          </a:p>
        </p:txBody>
      </p:sp>
      <p:sp>
        <p:nvSpPr>
          <p:cNvPr id="3" name="Text Placeholder 2"/>
          <p:cNvSpPr>
            <a:spLocks noGrp="1"/>
          </p:cNvSpPr>
          <p:nvPr>
            <p:ph idx="1"/>
          </p:nvPr>
        </p:nvSpPr>
        <p:spPr/>
        <p:txBody>
          <a:bodyPr>
            <a:normAutofit lnSpcReduction="10000"/>
          </a:bodyPr>
          <a:lstStyle/>
          <a:p>
            <a:r>
              <a:rPr lang="en-US" smtClean="0"/>
              <a:t>If Failed and needed for quorum, cluster will try to online File Share Witness resource once</a:t>
            </a:r>
          </a:p>
          <a:p>
            <a:pPr lvl="1"/>
            <a:r>
              <a:rPr lang="en-US" smtClean="0"/>
              <a:t>If witness is Failed and cannot be brought Online, quorum is lost</a:t>
            </a:r>
          </a:p>
          <a:p>
            <a:r>
              <a:rPr lang="en-US" smtClean="0"/>
              <a:t>If witness can be restarted or is already Online:</a:t>
            </a:r>
          </a:p>
          <a:p>
            <a:pPr lvl="1"/>
            <a:r>
              <a:rPr lang="en-US" smtClean="0"/>
              <a:t>An SMB lock is placed on witness.log typically by node that owns Cluster Group (“locking node”)</a:t>
            </a:r>
          </a:p>
          <a:p>
            <a:pPr lvl="1"/>
            <a:r>
              <a:rPr lang="en-US" smtClean="0"/>
              <a:t>The Locking Node increments PAXOS and writes the updated PAXOS tag to the witness.log file</a:t>
            </a:r>
            <a:endParaRPr lang="en-US" dirty="0" smtClean="0"/>
          </a:p>
        </p:txBody>
      </p:sp>
    </p:spTree>
    <p:extLst>
      <p:ext uri="{BB962C8B-B14F-4D97-AF65-F5344CB8AC3E}">
        <p14:creationId xmlns:p14="http://schemas.microsoft.com/office/powerpoint/2010/main" val="26711600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Witness</a:t>
            </a:r>
            <a:endParaRPr lang="en-US" dirty="0"/>
          </a:p>
        </p:txBody>
      </p:sp>
      <p:sp>
        <p:nvSpPr>
          <p:cNvPr id="3" name="Text Placeholder 2"/>
          <p:cNvSpPr>
            <a:spLocks noGrp="1"/>
          </p:cNvSpPr>
          <p:nvPr>
            <p:ph idx="1"/>
          </p:nvPr>
        </p:nvSpPr>
        <p:spPr/>
        <p:txBody>
          <a:bodyPr/>
          <a:lstStyle/>
          <a:p>
            <a:r>
              <a:rPr lang="en-US" smtClean="0"/>
              <a:t>When locked, the Locking Node retains a weighted vote</a:t>
            </a:r>
          </a:p>
          <a:p>
            <a:pPr lvl="1"/>
            <a:r>
              <a:rPr lang="en-US" smtClean="0"/>
              <a:t>Members in contact with locking node are in majority and maintain quorum</a:t>
            </a:r>
          </a:p>
          <a:p>
            <a:pPr lvl="1"/>
            <a:r>
              <a:rPr lang="en-US" smtClean="0"/>
              <a:t>Members not in contact with locking node are in minority and lose quorum</a:t>
            </a:r>
          </a:p>
          <a:p>
            <a:r>
              <a:rPr lang="en-US" smtClean="0"/>
              <a:t>When witness is no longer needed to maintain quorum, SMB lock on witness.log is released</a:t>
            </a:r>
            <a:endParaRPr lang="en-US" dirty="0"/>
          </a:p>
        </p:txBody>
      </p:sp>
    </p:spTree>
    <p:extLst>
      <p:ext uri="{BB962C8B-B14F-4D97-AF65-F5344CB8AC3E}">
        <p14:creationId xmlns:p14="http://schemas.microsoft.com/office/powerpoint/2010/main" val="13609592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t="40613"/>
          <a:stretch/>
        </p:blipFill>
        <p:spPr>
          <a:xfrm>
            <a:off x="-887" y="2785280"/>
            <a:ext cx="9144000" cy="4072719"/>
          </a:xfrm>
          <a:prstGeom prst="rect">
            <a:avLst/>
          </a:prstGeom>
        </p:spPr>
      </p:pic>
      <p:sp>
        <p:nvSpPr>
          <p:cNvPr id="5" name="TextBox 4"/>
          <p:cNvSpPr txBox="1"/>
          <p:nvPr/>
        </p:nvSpPr>
        <p:spPr>
          <a:xfrm>
            <a:off x="5292080" y="2785281"/>
            <a:ext cx="1105756" cy="3062377"/>
          </a:xfrm>
          <a:prstGeom prst="rect">
            <a:avLst/>
          </a:prstGeom>
          <a:noFill/>
        </p:spPr>
        <p:txBody>
          <a:bodyPr wrap="square" lIns="0" tIns="0" rIns="0" bIns="0" rtlCol="0">
            <a:spAutoFit/>
          </a:bodyPr>
          <a:lstStyle/>
          <a:p>
            <a:pPr algn="ctr"/>
            <a:r>
              <a:rPr lang="en-US" sz="19900" dirty="0">
                <a:solidFill>
                  <a:srgbClr val="FF0000"/>
                </a:solidFill>
              </a:rPr>
              <a:t>X</a:t>
            </a:r>
          </a:p>
        </p:txBody>
      </p:sp>
      <p:sp>
        <p:nvSpPr>
          <p:cNvPr id="6" name="TextBox 5"/>
          <p:cNvSpPr txBox="1"/>
          <p:nvPr/>
        </p:nvSpPr>
        <p:spPr>
          <a:xfrm>
            <a:off x="6634596" y="2785281"/>
            <a:ext cx="1105756" cy="3062377"/>
          </a:xfrm>
          <a:prstGeom prst="rect">
            <a:avLst/>
          </a:prstGeom>
          <a:noFill/>
        </p:spPr>
        <p:txBody>
          <a:bodyPr wrap="square" lIns="0" tIns="0" rIns="0" bIns="0" rtlCol="0">
            <a:spAutoFit/>
          </a:bodyPr>
          <a:lstStyle/>
          <a:p>
            <a:pPr algn="ctr"/>
            <a:r>
              <a:rPr lang="en-US" sz="19900" dirty="0">
                <a:solidFill>
                  <a:srgbClr val="FF0000"/>
                </a:solidFill>
              </a:rPr>
              <a:t>X</a:t>
            </a:r>
          </a:p>
        </p:txBody>
      </p:sp>
      <p:sp>
        <p:nvSpPr>
          <p:cNvPr id="7" name="TextBox 6"/>
          <p:cNvSpPr txBox="1"/>
          <p:nvPr/>
        </p:nvSpPr>
        <p:spPr>
          <a:xfrm>
            <a:off x="7858732" y="2785281"/>
            <a:ext cx="1105756" cy="3062377"/>
          </a:xfrm>
          <a:prstGeom prst="rect">
            <a:avLst/>
          </a:prstGeom>
          <a:noFill/>
        </p:spPr>
        <p:txBody>
          <a:bodyPr wrap="square" lIns="0" tIns="0" rIns="0" bIns="0" rtlCol="0">
            <a:spAutoFit/>
          </a:bodyPr>
          <a:lstStyle/>
          <a:p>
            <a:pPr algn="ctr"/>
            <a:r>
              <a:rPr lang="en-US" sz="19900" dirty="0">
                <a:solidFill>
                  <a:srgbClr val="FF0000"/>
                </a:solidFill>
              </a:rPr>
              <a:t>X</a:t>
            </a:r>
          </a:p>
        </p:txBody>
      </p:sp>
      <p:grpSp>
        <p:nvGrpSpPr>
          <p:cNvPr id="16" name="Group 15"/>
          <p:cNvGrpSpPr/>
          <p:nvPr/>
        </p:nvGrpSpPr>
        <p:grpSpPr>
          <a:xfrm>
            <a:off x="467544" y="5085184"/>
            <a:ext cx="1080120" cy="1512168"/>
            <a:chOff x="1691282" y="4929575"/>
            <a:chExt cx="1439785" cy="1512168"/>
          </a:xfrm>
        </p:grpSpPr>
        <p:sp>
          <p:nvSpPr>
            <p:cNvPr id="8" name="Lock"/>
            <p:cNvSpPr>
              <a:spLocks noEditPoints="1" noChangeArrowheads="1"/>
            </p:cNvSpPr>
            <p:nvPr/>
          </p:nvSpPr>
          <p:spPr bwMode="auto">
            <a:xfrm>
              <a:off x="1691282" y="5622499"/>
              <a:ext cx="683428" cy="819244"/>
            </a:xfrm>
            <a:custGeom>
              <a:avLst/>
              <a:gdLst>
                <a:gd name="T0" fmla="*/ 10800 w 21600"/>
                <a:gd name="T1" fmla="*/ 0 h 21600"/>
                <a:gd name="T2" fmla="*/ 21600 w 21600"/>
                <a:gd name="T3" fmla="*/ 9606 h 21600"/>
                <a:gd name="T4" fmla="*/ 10800 w 21600"/>
                <a:gd name="T5" fmla="*/ 21600 h 21600"/>
                <a:gd name="T6" fmla="*/ 0 w 21600"/>
                <a:gd name="T7" fmla="*/ 9606 h 21600"/>
                <a:gd name="T8" fmla="*/ 744 w 21600"/>
                <a:gd name="T9" fmla="*/ 9904 h 21600"/>
                <a:gd name="T10" fmla="*/ 21134 w 21600"/>
                <a:gd name="T11" fmla="*/ 15335 h 21600"/>
              </a:gdLst>
              <a:ahLst/>
              <a:cxnLst>
                <a:cxn ang="0">
                  <a:pos x="T0" y="T1"/>
                </a:cxn>
                <a:cxn ang="0">
                  <a:pos x="T2" y="T3"/>
                </a:cxn>
                <a:cxn ang="0">
                  <a:pos x="T4" y="T5"/>
                </a:cxn>
                <a:cxn ang="0">
                  <a:pos x="T6" y="T7"/>
                </a:cxn>
              </a:cxnLst>
              <a:rect l="T8" t="T9" r="T10" b="T11"/>
              <a:pathLst>
                <a:path w="21600" h="21600" extrusionOk="0">
                  <a:moveTo>
                    <a:pt x="93" y="9606"/>
                  </a:moveTo>
                  <a:lnTo>
                    <a:pt x="2048" y="9606"/>
                  </a:lnTo>
                  <a:lnTo>
                    <a:pt x="2048" y="4713"/>
                  </a:lnTo>
                  <a:lnTo>
                    <a:pt x="2420" y="3818"/>
                  </a:lnTo>
                  <a:lnTo>
                    <a:pt x="2979" y="3028"/>
                  </a:lnTo>
                  <a:lnTo>
                    <a:pt x="3537" y="2446"/>
                  </a:lnTo>
                  <a:lnTo>
                    <a:pt x="3956" y="1998"/>
                  </a:lnTo>
                  <a:lnTo>
                    <a:pt x="4492" y="1581"/>
                  </a:lnTo>
                  <a:lnTo>
                    <a:pt x="5143" y="1238"/>
                  </a:lnTo>
                  <a:lnTo>
                    <a:pt x="5912" y="880"/>
                  </a:lnTo>
                  <a:lnTo>
                    <a:pt x="6587" y="641"/>
                  </a:lnTo>
                  <a:lnTo>
                    <a:pt x="7518" y="372"/>
                  </a:lnTo>
                  <a:lnTo>
                    <a:pt x="8425" y="208"/>
                  </a:lnTo>
                  <a:lnTo>
                    <a:pt x="9496" y="59"/>
                  </a:lnTo>
                  <a:lnTo>
                    <a:pt x="10637" y="14"/>
                  </a:lnTo>
                  <a:lnTo>
                    <a:pt x="11614" y="59"/>
                  </a:lnTo>
                  <a:lnTo>
                    <a:pt x="12382" y="119"/>
                  </a:lnTo>
                  <a:lnTo>
                    <a:pt x="13034" y="253"/>
                  </a:lnTo>
                  <a:lnTo>
                    <a:pt x="13779" y="417"/>
                  </a:lnTo>
                  <a:lnTo>
                    <a:pt x="14500" y="611"/>
                  </a:lnTo>
                  <a:lnTo>
                    <a:pt x="14733" y="686"/>
                  </a:lnTo>
                  <a:lnTo>
                    <a:pt x="14989" y="790"/>
                  </a:lnTo>
                  <a:lnTo>
                    <a:pt x="15175" y="865"/>
                  </a:lnTo>
                  <a:lnTo>
                    <a:pt x="15385" y="954"/>
                  </a:lnTo>
                  <a:lnTo>
                    <a:pt x="15431" y="969"/>
                  </a:lnTo>
                  <a:lnTo>
                    <a:pt x="15594" y="1059"/>
                  </a:lnTo>
                  <a:lnTo>
                    <a:pt x="15757" y="1148"/>
                  </a:lnTo>
                  <a:lnTo>
                    <a:pt x="15920" y="1267"/>
                  </a:lnTo>
                  <a:lnTo>
                    <a:pt x="16106" y="1372"/>
                  </a:lnTo>
                  <a:lnTo>
                    <a:pt x="16665" y="1730"/>
                  </a:lnTo>
                  <a:lnTo>
                    <a:pt x="17014" y="1998"/>
                  </a:lnTo>
                  <a:lnTo>
                    <a:pt x="17480" y="2356"/>
                  </a:lnTo>
                  <a:lnTo>
                    <a:pt x="17852" y="2804"/>
                  </a:lnTo>
                  <a:lnTo>
                    <a:pt x="18178" y="3192"/>
                  </a:lnTo>
                  <a:lnTo>
                    <a:pt x="18527" y="3639"/>
                  </a:lnTo>
                  <a:lnTo>
                    <a:pt x="18806" y="4132"/>
                  </a:lnTo>
                  <a:lnTo>
                    <a:pt x="19086" y="4713"/>
                  </a:lnTo>
                  <a:lnTo>
                    <a:pt x="19272" y="5191"/>
                  </a:lnTo>
                  <a:lnTo>
                    <a:pt x="19295" y="9606"/>
                  </a:lnTo>
                  <a:lnTo>
                    <a:pt x="21600" y="9606"/>
                  </a:lnTo>
                  <a:lnTo>
                    <a:pt x="21600" y="16289"/>
                  </a:lnTo>
                  <a:lnTo>
                    <a:pt x="21413" y="17184"/>
                  </a:lnTo>
                  <a:lnTo>
                    <a:pt x="21041" y="17900"/>
                  </a:lnTo>
                  <a:lnTo>
                    <a:pt x="20668" y="18377"/>
                  </a:lnTo>
                  <a:lnTo>
                    <a:pt x="20343" y="18855"/>
                  </a:lnTo>
                  <a:lnTo>
                    <a:pt x="19924" y="19332"/>
                  </a:lnTo>
                  <a:lnTo>
                    <a:pt x="19388" y="19809"/>
                  </a:lnTo>
                  <a:lnTo>
                    <a:pt x="18806" y="20242"/>
                  </a:lnTo>
                  <a:lnTo>
                    <a:pt x="18062" y="20585"/>
                  </a:lnTo>
                  <a:lnTo>
                    <a:pt x="17270" y="20883"/>
                  </a:lnTo>
                  <a:lnTo>
                    <a:pt x="16525" y="21182"/>
                  </a:lnTo>
                  <a:lnTo>
                    <a:pt x="15548" y="21420"/>
                  </a:lnTo>
                  <a:lnTo>
                    <a:pt x="14803" y="21540"/>
                  </a:lnTo>
                  <a:lnTo>
                    <a:pt x="13662" y="21674"/>
                  </a:lnTo>
                  <a:lnTo>
                    <a:pt x="8379" y="21659"/>
                  </a:lnTo>
                  <a:lnTo>
                    <a:pt x="7168" y="21540"/>
                  </a:lnTo>
                  <a:lnTo>
                    <a:pt x="6098" y="21331"/>
                  </a:lnTo>
                  <a:lnTo>
                    <a:pt x="5050" y="21092"/>
                  </a:lnTo>
                  <a:lnTo>
                    <a:pt x="4003" y="20764"/>
                  </a:lnTo>
                  <a:lnTo>
                    <a:pt x="3258" y="20391"/>
                  </a:lnTo>
                  <a:lnTo>
                    <a:pt x="2769" y="20123"/>
                  </a:lnTo>
                  <a:lnTo>
                    <a:pt x="2281" y="19720"/>
                  </a:lnTo>
                  <a:lnTo>
                    <a:pt x="1862" y="19407"/>
                  </a:lnTo>
                  <a:lnTo>
                    <a:pt x="1489" y="19079"/>
                  </a:lnTo>
                  <a:lnTo>
                    <a:pt x="1070" y="18676"/>
                  </a:lnTo>
                  <a:lnTo>
                    <a:pt x="744" y="18258"/>
                  </a:lnTo>
                  <a:lnTo>
                    <a:pt x="325" y="17661"/>
                  </a:lnTo>
                  <a:lnTo>
                    <a:pt x="162" y="17035"/>
                  </a:lnTo>
                  <a:lnTo>
                    <a:pt x="93" y="16468"/>
                  </a:lnTo>
                  <a:lnTo>
                    <a:pt x="93" y="9606"/>
                  </a:lnTo>
                  <a:close/>
                  <a:moveTo>
                    <a:pt x="6098" y="9591"/>
                  </a:moveTo>
                  <a:lnTo>
                    <a:pt x="6098" y="5220"/>
                  </a:lnTo>
                  <a:lnTo>
                    <a:pt x="6191" y="4907"/>
                  </a:lnTo>
                  <a:lnTo>
                    <a:pt x="6307" y="4639"/>
                  </a:lnTo>
                  <a:lnTo>
                    <a:pt x="6517" y="4370"/>
                  </a:lnTo>
                  <a:lnTo>
                    <a:pt x="6680" y="4087"/>
                  </a:lnTo>
                  <a:lnTo>
                    <a:pt x="6889" y="3878"/>
                  </a:lnTo>
                  <a:lnTo>
                    <a:pt x="7308" y="3520"/>
                  </a:lnTo>
                  <a:lnTo>
                    <a:pt x="7843" y="3281"/>
                  </a:lnTo>
                  <a:lnTo>
                    <a:pt x="8402" y="3013"/>
                  </a:lnTo>
                  <a:lnTo>
                    <a:pt x="9031" y="2834"/>
                  </a:lnTo>
                  <a:lnTo>
                    <a:pt x="9659" y="2700"/>
                  </a:lnTo>
                  <a:lnTo>
                    <a:pt x="10497" y="2625"/>
                  </a:lnTo>
                  <a:lnTo>
                    <a:pt x="11125" y="2655"/>
                  </a:lnTo>
                  <a:lnTo>
                    <a:pt x="11987" y="2789"/>
                  </a:lnTo>
                  <a:lnTo>
                    <a:pt x="12522" y="2893"/>
                  </a:lnTo>
                  <a:lnTo>
                    <a:pt x="13011" y="3028"/>
                  </a:lnTo>
                  <a:lnTo>
                    <a:pt x="13290" y="3192"/>
                  </a:lnTo>
                  <a:lnTo>
                    <a:pt x="13709" y="3371"/>
                  </a:lnTo>
                  <a:lnTo>
                    <a:pt x="13872" y="3505"/>
                  </a:lnTo>
                  <a:lnTo>
                    <a:pt x="14058" y="3639"/>
                  </a:lnTo>
                  <a:lnTo>
                    <a:pt x="14291" y="3788"/>
                  </a:lnTo>
                  <a:lnTo>
                    <a:pt x="14431" y="3953"/>
                  </a:lnTo>
                  <a:lnTo>
                    <a:pt x="14617" y="4102"/>
                  </a:lnTo>
                  <a:lnTo>
                    <a:pt x="14826" y="4311"/>
                  </a:lnTo>
                  <a:lnTo>
                    <a:pt x="14919" y="4534"/>
                  </a:lnTo>
                  <a:lnTo>
                    <a:pt x="15036" y="4773"/>
                  </a:lnTo>
                  <a:lnTo>
                    <a:pt x="15175" y="5027"/>
                  </a:lnTo>
                  <a:lnTo>
                    <a:pt x="15245" y="5220"/>
                  </a:lnTo>
                  <a:lnTo>
                    <a:pt x="15245" y="9591"/>
                  </a:lnTo>
                  <a:lnTo>
                    <a:pt x="6098" y="9591"/>
                  </a:lnTo>
                  <a:close/>
                </a:path>
                <a:path w="21600" h="21600" extrusionOk="0">
                  <a:moveTo>
                    <a:pt x="93" y="9606"/>
                  </a:moveTo>
                  <a:lnTo>
                    <a:pt x="21600" y="9606"/>
                  </a:lnTo>
                  <a:close/>
                </a:path>
                <a:path w="21600" h="21600" extrusionOk="0">
                  <a:moveTo>
                    <a:pt x="11684" y="17109"/>
                  </a:moveTo>
                  <a:lnTo>
                    <a:pt x="12266" y="19317"/>
                  </a:lnTo>
                  <a:lnTo>
                    <a:pt x="9659" y="19317"/>
                  </a:lnTo>
                  <a:lnTo>
                    <a:pt x="10287" y="17124"/>
                  </a:lnTo>
                  <a:lnTo>
                    <a:pt x="10008" y="16975"/>
                  </a:lnTo>
                  <a:lnTo>
                    <a:pt x="9799" y="16722"/>
                  </a:lnTo>
                  <a:lnTo>
                    <a:pt x="9752" y="16408"/>
                  </a:lnTo>
                  <a:lnTo>
                    <a:pt x="9822" y="16170"/>
                  </a:lnTo>
                  <a:lnTo>
                    <a:pt x="10008" y="16006"/>
                  </a:lnTo>
                  <a:lnTo>
                    <a:pt x="10148" y="15871"/>
                  </a:lnTo>
                  <a:lnTo>
                    <a:pt x="10381" y="15782"/>
                  </a:lnTo>
                  <a:lnTo>
                    <a:pt x="10660" y="15692"/>
                  </a:lnTo>
                  <a:lnTo>
                    <a:pt x="11009" y="15677"/>
                  </a:lnTo>
                  <a:lnTo>
                    <a:pt x="11288" y="15722"/>
                  </a:lnTo>
                  <a:lnTo>
                    <a:pt x="11614" y="15782"/>
                  </a:lnTo>
                  <a:lnTo>
                    <a:pt x="11893" y="15946"/>
                  </a:lnTo>
                  <a:lnTo>
                    <a:pt x="12033" y="16080"/>
                  </a:lnTo>
                  <a:lnTo>
                    <a:pt x="12173" y="16229"/>
                  </a:lnTo>
                  <a:lnTo>
                    <a:pt x="12196" y="16408"/>
                  </a:lnTo>
                  <a:lnTo>
                    <a:pt x="12103" y="16722"/>
                  </a:lnTo>
                  <a:lnTo>
                    <a:pt x="11987" y="16856"/>
                  </a:lnTo>
                  <a:lnTo>
                    <a:pt x="11847" y="16975"/>
                  </a:lnTo>
                  <a:lnTo>
                    <a:pt x="11684" y="17109"/>
                  </a:lnTo>
                </a:path>
              </a:pathLst>
            </a:custGeom>
            <a:solidFill>
              <a:srgbClr val="C0C0C0"/>
            </a:solidFill>
            <a:ln w="3810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cxnSp>
          <p:nvCxnSpPr>
            <p:cNvPr id="10" name="Straight Connector 9"/>
            <p:cNvCxnSpPr/>
            <p:nvPr/>
          </p:nvCxnSpPr>
          <p:spPr>
            <a:xfrm flipH="1">
              <a:off x="2216989" y="4929575"/>
              <a:ext cx="914078" cy="747610"/>
            </a:xfrm>
            <a:prstGeom prst="line">
              <a:avLst/>
            </a:prstGeom>
          </p:spPr>
          <p:style>
            <a:lnRef idx="3">
              <a:schemeClr val="dk1"/>
            </a:lnRef>
            <a:fillRef idx="0">
              <a:schemeClr val="dk1"/>
            </a:fillRef>
            <a:effectRef idx="2">
              <a:schemeClr val="dk1"/>
            </a:effectRef>
            <a:fontRef idx="minor">
              <a:schemeClr val="tx1"/>
            </a:fontRef>
          </p:style>
        </p:cxnSp>
      </p:grpSp>
      <p:pic>
        <p:nvPicPr>
          <p:cNvPr id="2" name="Picture 1"/>
          <p:cNvPicPr/>
          <p:nvPr>
            <p:extLst>
              <p:ext uri="{D42A27DB-BD31-4B8C-83A1-F6EECF244321}">
                <p14:modId xmlns:p14="http://schemas.microsoft.com/office/powerpoint/2010/main" val="4189748928"/>
              </p:ext>
            </p:extLst>
          </p:nvPr>
        </p:nvPicPr>
        <p:blipFill>
          <a:blip r:embed="rId3"/>
          <a:stretch>
            <a:fillRect/>
          </a:stretch>
        </p:blipFill>
        <p:spPr>
          <a:xfrm>
            <a:off x="1991587" y="3773891"/>
            <a:ext cx="295904" cy="646113"/>
          </a:xfrm>
          <a:prstGeom prst="rect">
            <a:avLst/>
          </a:prstGeom>
        </p:spPr>
      </p:pic>
      <p:sp>
        <p:nvSpPr>
          <p:cNvPr id="3" name="Title 2"/>
          <p:cNvSpPr>
            <a:spLocks noGrp="1"/>
          </p:cNvSpPr>
          <p:nvPr>
            <p:ph type="title"/>
          </p:nvPr>
        </p:nvSpPr>
        <p:spPr/>
        <p:txBody>
          <a:bodyPr/>
          <a:lstStyle/>
          <a:p>
            <a:r>
              <a:rPr lang="en-US" dirty="0" smtClean="0"/>
              <a:t>Witness</a:t>
            </a:r>
            <a:endParaRPr lang="en-US" dirty="0"/>
          </a:p>
        </p:txBody>
      </p:sp>
      <p:sp>
        <p:nvSpPr>
          <p:cNvPr id="9" name="Content Placeholder 8"/>
          <p:cNvSpPr>
            <a:spLocks noGrp="1"/>
          </p:cNvSpPr>
          <p:nvPr>
            <p:ph idx="1"/>
          </p:nvPr>
        </p:nvSpPr>
        <p:spPr/>
        <p:txBody>
          <a:bodyPr/>
          <a:lstStyle/>
          <a:p>
            <a:r>
              <a:rPr lang="en-US" dirty="0" smtClean="0"/>
              <a:t>Witness used only when needed for quorum</a:t>
            </a:r>
            <a:endParaRPr lang="en-US" dirty="0"/>
          </a:p>
        </p:txBody>
      </p:sp>
    </p:spTree>
    <p:extLst>
      <p:ext uri="{BB962C8B-B14F-4D97-AF65-F5344CB8AC3E}">
        <p14:creationId xmlns:p14="http://schemas.microsoft.com/office/powerpoint/2010/main" val="18152712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par>
                                <p:cTn id="18" presetID="9" presetClass="entr" presetSubtype="0" fill="hold"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dissolve">
                                      <p:cBhvr>
                                        <p:cTn id="20" dur="2000"/>
                                        <p:tgtEl>
                                          <p:spTgt spid="16"/>
                                        </p:tgtEl>
                                      </p:cBhvr>
                                    </p:animEffect>
                                  </p:childTnLst>
                                </p:cTn>
                              </p:par>
                            </p:childTnLst>
                          </p:cTn>
                        </p:par>
                        <p:par>
                          <p:cTn id="21" fill="hold">
                            <p:stCondLst>
                              <p:cond delay="2000"/>
                            </p:stCondLst>
                            <p:childTnLst>
                              <p:par>
                                <p:cTn id="22" presetID="1" presetClass="entr" presetSubtype="0"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t="40613"/>
          <a:stretch/>
        </p:blipFill>
        <p:spPr>
          <a:xfrm>
            <a:off x="-887" y="2785280"/>
            <a:ext cx="9144000" cy="4072719"/>
          </a:xfrm>
          <a:prstGeom prst="rect">
            <a:avLst/>
          </a:prstGeom>
        </p:spPr>
      </p:pic>
      <p:sp>
        <p:nvSpPr>
          <p:cNvPr id="5" name="TextBox 4"/>
          <p:cNvSpPr txBox="1"/>
          <p:nvPr/>
        </p:nvSpPr>
        <p:spPr>
          <a:xfrm>
            <a:off x="6629080" y="2785281"/>
            <a:ext cx="1105756" cy="3062377"/>
          </a:xfrm>
          <a:prstGeom prst="rect">
            <a:avLst/>
          </a:prstGeom>
          <a:noFill/>
        </p:spPr>
        <p:txBody>
          <a:bodyPr wrap="square" lIns="0" tIns="0" rIns="0" bIns="0" rtlCol="0">
            <a:spAutoFit/>
          </a:bodyPr>
          <a:lstStyle/>
          <a:p>
            <a:pPr algn="ctr"/>
            <a:r>
              <a:rPr lang="en-US" sz="19900" dirty="0">
                <a:solidFill>
                  <a:srgbClr val="FF0000"/>
                </a:solidFill>
              </a:rPr>
              <a:t>X</a:t>
            </a:r>
          </a:p>
        </p:txBody>
      </p:sp>
      <p:sp>
        <p:nvSpPr>
          <p:cNvPr id="6" name="TextBox 5"/>
          <p:cNvSpPr txBox="1"/>
          <p:nvPr/>
        </p:nvSpPr>
        <p:spPr>
          <a:xfrm>
            <a:off x="7858732" y="2785281"/>
            <a:ext cx="1105756" cy="3062377"/>
          </a:xfrm>
          <a:prstGeom prst="rect">
            <a:avLst/>
          </a:prstGeom>
          <a:noFill/>
        </p:spPr>
        <p:txBody>
          <a:bodyPr wrap="square" lIns="0" tIns="0" rIns="0" bIns="0" rtlCol="0">
            <a:spAutoFit/>
          </a:bodyPr>
          <a:lstStyle/>
          <a:p>
            <a:pPr algn="ctr"/>
            <a:r>
              <a:rPr lang="en-US" sz="19900" dirty="0">
                <a:solidFill>
                  <a:srgbClr val="FF0000"/>
                </a:solidFill>
              </a:rPr>
              <a:t>X</a:t>
            </a:r>
          </a:p>
        </p:txBody>
      </p:sp>
      <p:sp>
        <p:nvSpPr>
          <p:cNvPr id="2" name="Title 1"/>
          <p:cNvSpPr>
            <a:spLocks noGrp="1"/>
          </p:cNvSpPr>
          <p:nvPr>
            <p:ph type="title"/>
          </p:nvPr>
        </p:nvSpPr>
        <p:spPr/>
        <p:txBody>
          <a:bodyPr/>
          <a:lstStyle/>
          <a:p>
            <a:r>
              <a:rPr lang="en-US" dirty="0" smtClean="0"/>
              <a:t>Witness</a:t>
            </a:r>
            <a:endParaRPr lang="en-US" dirty="0"/>
          </a:p>
        </p:txBody>
      </p:sp>
      <p:sp>
        <p:nvSpPr>
          <p:cNvPr id="3" name="Content Placeholder 2"/>
          <p:cNvSpPr>
            <a:spLocks noGrp="1"/>
          </p:cNvSpPr>
          <p:nvPr>
            <p:ph idx="1"/>
          </p:nvPr>
        </p:nvSpPr>
        <p:spPr/>
        <p:txBody>
          <a:bodyPr/>
          <a:lstStyle/>
          <a:p>
            <a:r>
              <a:rPr lang="en-US" dirty="0" smtClean="0"/>
              <a:t>Witness used only when needed for quorum</a:t>
            </a:r>
            <a:endParaRPr lang="en-US" dirty="0"/>
          </a:p>
        </p:txBody>
      </p:sp>
    </p:spTree>
    <p:extLst>
      <p:ext uri="{BB962C8B-B14F-4D97-AF65-F5344CB8AC3E}">
        <p14:creationId xmlns:p14="http://schemas.microsoft.com/office/powerpoint/2010/main" val="21940813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Witness Server</a:t>
            </a:r>
            <a:endParaRPr lang="en-US" dirty="0"/>
          </a:p>
        </p:txBody>
      </p:sp>
      <p:sp>
        <p:nvSpPr>
          <p:cNvPr id="3" name="Text Placeholder 2"/>
          <p:cNvSpPr>
            <a:spLocks noGrp="1"/>
          </p:cNvSpPr>
          <p:nvPr>
            <p:ph idx="1"/>
          </p:nvPr>
        </p:nvSpPr>
        <p:spPr/>
        <p:txBody>
          <a:bodyPr/>
          <a:lstStyle/>
          <a:p>
            <a:r>
              <a:rPr lang="en-US" smtClean="0"/>
              <a:t>No pre-configuration typically necessary</a:t>
            </a:r>
          </a:p>
          <a:p>
            <a:pPr lvl="1"/>
            <a:r>
              <a:rPr lang="en-US" smtClean="0"/>
              <a:t>Exchange Trusted Subsystem must be member of local Administrators group on Witness Server if Witness Server is not running Exchange 2010</a:t>
            </a:r>
          </a:p>
          <a:p>
            <a:r>
              <a:rPr lang="en-US" smtClean="0"/>
              <a:t>Cannot be a member of the DAG (present or future)</a:t>
            </a:r>
          </a:p>
          <a:p>
            <a:r>
              <a:rPr lang="en-US" smtClean="0"/>
              <a:t>Must be in the same Active Directory forest as DAG</a:t>
            </a:r>
            <a:endParaRPr lang="en-US" dirty="0" smtClean="0"/>
          </a:p>
        </p:txBody>
      </p:sp>
    </p:spTree>
    <p:extLst>
      <p:ext uri="{BB962C8B-B14F-4D97-AF65-F5344CB8AC3E}">
        <p14:creationId xmlns:p14="http://schemas.microsoft.com/office/powerpoint/2010/main" val="6141745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Witness Server</a:t>
            </a:r>
            <a:endParaRPr lang="en-US" dirty="0"/>
          </a:p>
        </p:txBody>
      </p:sp>
      <p:sp>
        <p:nvSpPr>
          <p:cNvPr id="3" name="Text Placeholder 2"/>
          <p:cNvSpPr>
            <a:spLocks noGrp="1"/>
          </p:cNvSpPr>
          <p:nvPr>
            <p:ph idx="1"/>
          </p:nvPr>
        </p:nvSpPr>
        <p:spPr/>
        <p:txBody>
          <a:bodyPr>
            <a:normAutofit fontScale="92500" lnSpcReduction="10000"/>
          </a:bodyPr>
          <a:lstStyle/>
          <a:p>
            <a:r>
              <a:rPr lang="en-US" smtClean="0"/>
              <a:t>Can be Windows Server 2003 or later</a:t>
            </a:r>
          </a:p>
          <a:p>
            <a:pPr lvl="1"/>
            <a:r>
              <a:rPr lang="en-US" smtClean="0"/>
              <a:t>File and Printer Sharing for Microsoft Networks must be enabled</a:t>
            </a:r>
          </a:p>
          <a:p>
            <a:r>
              <a:rPr lang="en-US" smtClean="0"/>
              <a:t>Replicating witness directory/share with DFS not supported</a:t>
            </a:r>
          </a:p>
          <a:p>
            <a:r>
              <a:rPr lang="en-US" smtClean="0"/>
              <a:t>Not necessary to cluster Witness Server</a:t>
            </a:r>
          </a:p>
          <a:p>
            <a:pPr lvl="1"/>
            <a:r>
              <a:rPr lang="en-US" smtClean="0"/>
              <a:t>If you do cluster witness server, you must use Windows 2008</a:t>
            </a:r>
          </a:p>
          <a:p>
            <a:r>
              <a:rPr lang="en-US" smtClean="0"/>
              <a:t>Single witness server can be used for multiple DAGs</a:t>
            </a:r>
          </a:p>
          <a:p>
            <a:pPr lvl="1"/>
            <a:r>
              <a:rPr lang="en-US" smtClean="0"/>
              <a:t>Each DAG requires its own unique Witness Directory/Share</a:t>
            </a:r>
            <a:endParaRPr lang="en-US" dirty="0"/>
          </a:p>
        </p:txBody>
      </p:sp>
    </p:spTree>
    <p:extLst>
      <p:ext uri="{BB962C8B-B14F-4D97-AF65-F5344CB8AC3E}">
        <p14:creationId xmlns:p14="http://schemas.microsoft.com/office/powerpoint/2010/main" val="36356555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Exchange server 2010</a:t>
            </a:r>
            <a:br>
              <a:rPr lang="en-US" dirty="0" smtClean="0"/>
            </a:br>
            <a:r>
              <a:rPr lang="en-US" dirty="0" smtClean="0"/>
              <a:t>high availability concepts</a:t>
            </a:r>
            <a:endParaRPr lang="en-AU" dirty="0"/>
          </a:p>
        </p:txBody>
      </p:sp>
      <p:sp>
        <p:nvSpPr>
          <p:cNvPr id="3" name="Text Placeholder 2"/>
          <p:cNvSpPr>
            <a:spLocks noGrp="1"/>
          </p:cNvSpPr>
          <p:nvPr>
            <p:ph type="body" idx="1"/>
          </p:nvPr>
        </p:nvSpPr>
        <p:spPr/>
        <p:txBody>
          <a:bodyPr/>
          <a:lstStyle/>
          <a:p>
            <a:pPr lvl="0">
              <a:defRPr/>
            </a:pPr>
            <a:r>
              <a:rPr lang="en-US" dirty="0" smtClean="0"/>
              <a:t>Scott Schnoll</a:t>
            </a:r>
          </a:p>
          <a:p>
            <a:pPr lvl="0">
              <a:defRPr/>
            </a:pPr>
            <a:r>
              <a:rPr lang="en-US" dirty="0" smtClean="0"/>
              <a:t>Principal Technical Writer</a:t>
            </a:r>
          </a:p>
          <a:p>
            <a:pPr lvl="0">
              <a:defRPr/>
            </a:pPr>
            <a:r>
              <a:rPr lang="en-US" dirty="0" smtClean="0"/>
              <a:t>Microsoft Corporation</a:t>
            </a: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EXL303</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Witness Server </a:t>
            </a:r>
            <a:endParaRPr lang="en-US" dirty="0"/>
          </a:p>
        </p:txBody>
      </p:sp>
      <p:sp>
        <p:nvSpPr>
          <p:cNvPr id="5" name="Content Placeholder 4"/>
          <p:cNvSpPr>
            <a:spLocks noGrp="1"/>
          </p:cNvSpPr>
          <p:nvPr>
            <p:ph idx="1"/>
          </p:nvPr>
        </p:nvSpPr>
        <p:spPr/>
        <p:txBody>
          <a:bodyPr>
            <a:normAutofit fontScale="92500"/>
          </a:bodyPr>
          <a:lstStyle/>
          <a:p>
            <a:r>
              <a:rPr lang="en-US" dirty="0" smtClean="0"/>
              <a:t>Using a non-Exchange 2010 witness server:</a:t>
            </a:r>
          </a:p>
          <a:p>
            <a:pPr lvl="1"/>
            <a:r>
              <a:rPr lang="en-US" dirty="0" smtClean="0"/>
              <a:t>You will receive a spurious warning when running New-</a:t>
            </a:r>
            <a:r>
              <a:rPr lang="en-US" dirty="0" err="1" smtClean="0"/>
              <a:t>DatabaseAvailabilityGroup</a:t>
            </a:r>
            <a:r>
              <a:rPr lang="en-US" dirty="0" smtClean="0"/>
              <a:t>, Set-</a:t>
            </a:r>
            <a:r>
              <a:rPr lang="en-US" dirty="0" err="1" smtClean="0"/>
              <a:t>DatabaseAvailabilityGroup</a:t>
            </a:r>
            <a:r>
              <a:rPr lang="en-US" dirty="0" smtClean="0"/>
              <a:t> or Restore-</a:t>
            </a:r>
            <a:r>
              <a:rPr lang="en-US" dirty="0" err="1" smtClean="0"/>
              <a:t>DatabaseAvailabilityGroup</a:t>
            </a:r>
            <a:r>
              <a:rPr lang="en-US" dirty="0" smtClean="0"/>
              <a:t/>
            </a:r>
            <a:br>
              <a:rPr lang="en-US" dirty="0" smtClean="0"/>
            </a:br>
            <a:r>
              <a:rPr lang="en-US" dirty="0" smtClean="0"/>
              <a:t/>
            </a:r>
            <a:br>
              <a:rPr lang="en-US" dirty="0" smtClean="0"/>
            </a:br>
            <a:r>
              <a:rPr lang="en-US" i="1" dirty="0" smtClean="0"/>
              <a:t>The Exchange Trusted Subsystem is not a member of the local Administrators group on specified witness server &lt;</a:t>
            </a:r>
            <a:r>
              <a:rPr lang="en-US" i="1" dirty="0" err="1" smtClean="0"/>
              <a:t>ServerName</a:t>
            </a:r>
            <a:r>
              <a:rPr lang="en-US" i="1" dirty="0" smtClean="0"/>
              <a:t>&gt;</a:t>
            </a:r>
            <a:r>
              <a:rPr lang="en-US" dirty="0" smtClean="0"/>
              <a:t>.</a:t>
            </a:r>
          </a:p>
          <a:p>
            <a:pPr lvl="1"/>
            <a:endParaRPr lang="en-US" dirty="0" smtClean="0"/>
          </a:p>
          <a:p>
            <a:pPr lvl="1"/>
            <a:r>
              <a:rPr lang="en-US" dirty="0" smtClean="0"/>
              <a:t>Code bug described at </a:t>
            </a:r>
            <a:r>
              <a:rPr lang="en-US" dirty="0">
                <a:hlinkClick r:id="rId2"/>
              </a:rPr>
              <a:t>http://</a:t>
            </a:r>
            <a:r>
              <a:rPr lang="en-US" dirty="0" smtClean="0">
                <a:hlinkClick r:id="rId2"/>
              </a:rPr>
              <a:t>aka.ms/xh5rah</a:t>
            </a:r>
            <a:endParaRPr lang="en-US" dirty="0">
              <a:solidFill>
                <a:schemeClr val="accent5"/>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2921568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Alternate Witness Server</a:t>
            </a:r>
            <a:endParaRPr lang="en-US" dirty="0"/>
          </a:p>
        </p:txBody>
      </p:sp>
      <p:sp>
        <p:nvSpPr>
          <p:cNvPr id="3" name="Content Placeholder 2"/>
          <p:cNvSpPr>
            <a:spLocks noGrp="1"/>
          </p:cNvSpPr>
          <p:nvPr>
            <p:ph idx="1"/>
          </p:nvPr>
        </p:nvSpPr>
        <p:spPr/>
        <p:txBody>
          <a:bodyPr>
            <a:noAutofit/>
          </a:bodyPr>
          <a:lstStyle/>
          <a:p>
            <a:r>
              <a:rPr lang="en-US" dirty="0" smtClean="0"/>
              <a:t>Witness server used by a DAG </a:t>
            </a:r>
            <a:r>
              <a:rPr lang="en-US" u="sng" dirty="0" smtClean="0"/>
              <a:t>after a datacenter switchover</a:t>
            </a:r>
          </a:p>
          <a:p>
            <a:r>
              <a:rPr lang="en-US" dirty="0" smtClean="0"/>
              <a:t>DAG is configured to use alternate witness server when you run </a:t>
            </a:r>
            <a:r>
              <a:rPr lang="en-US" dirty="0" smtClean="0">
                <a:solidFill>
                  <a:srgbClr val="FFC000"/>
                </a:solidFill>
                <a:effectLst>
                  <a:outerShdw blurRad="38100" dist="38100" dir="2700000" algn="tl">
                    <a:srgbClr val="000000">
                      <a:alpha val="43137"/>
                    </a:srgbClr>
                  </a:outerShdw>
                </a:effectLst>
                <a:latin typeface="Consolas" pitchFamily="49" charset="0"/>
                <a:cs typeface="Consolas" pitchFamily="49" charset="0"/>
              </a:rPr>
              <a:t>Restore-</a:t>
            </a:r>
            <a:r>
              <a:rPr lang="en-US" dirty="0" err="1" smtClean="0">
                <a:solidFill>
                  <a:srgbClr val="FFC000"/>
                </a:solidFill>
                <a:effectLst>
                  <a:outerShdw blurRad="38100" dist="38100" dir="2700000" algn="tl">
                    <a:srgbClr val="000000">
                      <a:alpha val="43137"/>
                    </a:srgbClr>
                  </a:outerShdw>
                </a:effectLst>
                <a:latin typeface="Consolas" pitchFamily="49" charset="0"/>
                <a:cs typeface="Consolas" pitchFamily="49" charset="0"/>
              </a:rPr>
              <a:t>DatabaseAvailabilityGroup</a:t>
            </a:r>
            <a:r>
              <a:rPr lang="en-US" dirty="0" smtClean="0"/>
              <a:t> or ahead of time by using </a:t>
            </a:r>
            <a:r>
              <a:rPr lang="en-US" dirty="0" smtClean="0">
                <a:solidFill>
                  <a:srgbClr val="FFC000"/>
                </a:solidFill>
                <a:effectLst>
                  <a:outerShdw blurRad="38100" dist="38100" dir="2700000" algn="tl">
                    <a:srgbClr val="000000">
                      <a:alpha val="43137"/>
                    </a:srgbClr>
                  </a:outerShdw>
                </a:effectLst>
                <a:latin typeface="Consolas" pitchFamily="49" charset="0"/>
                <a:cs typeface="Consolas" pitchFamily="49" charset="0"/>
              </a:rPr>
              <a:t>Set-</a:t>
            </a:r>
            <a:r>
              <a:rPr lang="en-US" dirty="0" err="1" smtClean="0">
                <a:solidFill>
                  <a:srgbClr val="FFC000"/>
                </a:solidFill>
                <a:effectLst>
                  <a:outerShdw blurRad="38100" dist="38100" dir="2700000" algn="tl">
                    <a:srgbClr val="000000">
                      <a:alpha val="43137"/>
                    </a:srgbClr>
                  </a:outerShdw>
                </a:effectLst>
                <a:latin typeface="Consolas" pitchFamily="49" charset="0"/>
                <a:cs typeface="Consolas" pitchFamily="49" charset="0"/>
              </a:rPr>
              <a:t>DatabaseAvailabilityGroup</a:t>
            </a:r>
            <a:endParaRPr lang="en-US" dirty="0" smtClean="0">
              <a:solidFill>
                <a:srgbClr val="FFC000"/>
              </a:solidFill>
              <a:effectLst>
                <a:outerShdw blurRad="38100" dist="38100" dir="2700000" algn="tl">
                  <a:srgbClr val="000000">
                    <a:alpha val="43137"/>
                  </a:srgbClr>
                </a:outerShdw>
              </a:effectLst>
              <a:latin typeface="Consolas" pitchFamily="49" charset="0"/>
              <a:cs typeface="Consolas" pitchFamily="49" charset="0"/>
            </a:endParaRPr>
          </a:p>
          <a:p>
            <a:r>
              <a:rPr lang="en-US" dirty="0" smtClean="0"/>
              <a:t>DAGs do not dynamically switch witness servers</a:t>
            </a:r>
          </a:p>
          <a:p>
            <a:pPr lvl="1"/>
            <a:r>
              <a:rPr lang="en-US" dirty="0" smtClean="0"/>
              <a:t>Alternate witness server does not provide redundancy for witness server or FSW resource</a:t>
            </a:r>
            <a:endParaRPr lang="en-US" dirty="0"/>
          </a:p>
        </p:txBody>
      </p:sp>
    </p:spTree>
    <p:extLst>
      <p:ext uri="{BB962C8B-B14F-4D97-AF65-F5344CB8AC3E}">
        <p14:creationId xmlns:p14="http://schemas.microsoft.com/office/powerpoint/2010/main" val="15224655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a:effectLst>
                  <a:outerShdw blurRad="38100" dist="38100" dir="2700000" algn="tl">
                    <a:srgbClr val="000000">
                      <a:alpha val="43137"/>
                    </a:srgbClr>
                  </a:outerShdw>
                </a:effectLst>
              </a:rPr>
              <a:t>Exchange Server 2010 High Availability</a:t>
            </a:r>
          </a:p>
        </p:txBody>
      </p:sp>
      <p:sp>
        <p:nvSpPr>
          <p:cNvPr id="5" name="Subtitle 4"/>
          <p:cNvSpPr>
            <a:spLocks noGrp="1"/>
          </p:cNvSpPr>
          <p:nvPr>
            <p:ph type="subTitle" idx="1"/>
          </p:nvPr>
        </p:nvSpPr>
        <p:spPr/>
        <p:txBody>
          <a:bodyPr/>
          <a:lstStyle/>
          <a:p>
            <a:r>
              <a:rPr lang="en-US" dirty="0" smtClean="0">
                <a:effectLst>
                  <a:outerShdw blurRad="38100" dist="38100" dir="2700000" algn="tl">
                    <a:srgbClr val="000000">
                      <a:alpha val="43137"/>
                    </a:srgbClr>
                  </a:outerShdw>
                </a:effectLst>
              </a:rPr>
              <a:t>Concept: </a:t>
            </a:r>
            <a:r>
              <a:rPr lang="en-US" dirty="0" smtClean="0">
                <a:solidFill>
                  <a:schemeClr val="accent5"/>
                </a:solidFill>
                <a:effectLst>
                  <a:outerShdw blurRad="38100" dist="38100" dir="2700000" algn="tl">
                    <a:srgbClr val="000000">
                      <a:alpha val="43137"/>
                    </a:srgbClr>
                  </a:outerShdw>
                </a:effectLst>
              </a:rPr>
              <a:t>Active Manager</a:t>
            </a:r>
            <a:endParaRPr lang="en-US" dirty="0">
              <a:solidFill>
                <a:schemeClr val="accent5"/>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3759867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Active Manager</a:t>
            </a:r>
            <a:endParaRPr lang="en-US" dirty="0"/>
          </a:p>
        </p:txBody>
      </p:sp>
      <p:sp>
        <p:nvSpPr>
          <p:cNvPr id="3" name="Text Placeholder 2"/>
          <p:cNvSpPr>
            <a:spLocks noGrp="1"/>
          </p:cNvSpPr>
          <p:nvPr>
            <p:ph idx="1"/>
          </p:nvPr>
        </p:nvSpPr>
        <p:spPr/>
        <p:txBody>
          <a:bodyPr/>
          <a:lstStyle/>
          <a:p>
            <a:r>
              <a:rPr lang="en-US" smtClean="0"/>
              <a:t>Exchange component that manages high availability platform</a:t>
            </a:r>
          </a:p>
          <a:p>
            <a:pPr lvl="1"/>
            <a:r>
              <a:rPr lang="en-US" smtClean="0"/>
              <a:t>Runs inside the Microsoft Exchange Replication service on every Mailbox server</a:t>
            </a:r>
          </a:p>
          <a:p>
            <a:pPr lvl="1"/>
            <a:r>
              <a:rPr lang="en-US" smtClean="0"/>
              <a:t>Is the definitive source of information on where a database is active</a:t>
            </a:r>
          </a:p>
          <a:p>
            <a:pPr lvl="2"/>
            <a:r>
              <a:rPr lang="en-US" smtClean="0"/>
              <a:t>Stores this information in cluster database</a:t>
            </a:r>
          </a:p>
          <a:p>
            <a:pPr lvl="2"/>
            <a:r>
              <a:rPr lang="en-US" smtClean="0"/>
              <a:t>Provides this information to Active Manager client running on other server roles (Client Access and Hub Transport)</a:t>
            </a:r>
            <a:endParaRPr lang="en-US" dirty="0" smtClean="0"/>
          </a:p>
        </p:txBody>
      </p:sp>
    </p:spTree>
    <p:extLst>
      <p:ext uri="{BB962C8B-B14F-4D97-AF65-F5344CB8AC3E}">
        <p14:creationId xmlns:p14="http://schemas.microsoft.com/office/powerpoint/2010/main" val="10828194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Active Manager Roles</a:t>
            </a:r>
            <a:endParaRPr lang="en-US" dirty="0"/>
          </a:p>
        </p:txBody>
      </p:sp>
      <p:sp>
        <p:nvSpPr>
          <p:cNvPr id="3" name="Text Placeholder 2"/>
          <p:cNvSpPr>
            <a:spLocks noGrp="1"/>
          </p:cNvSpPr>
          <p:nvPr>
            <p:ph idx="1"/>
          </p:nvPr>
        </p:nvSpPr>
        <p:spPr/>
        <p:txBody>
          <a:bodyPr/>
          <a:lstStyle/>
          <a:p>
            <a:r>
              <a:rPr lang="en-US" smtClean="0"/>
              <a:t>Standalone Active Manager</a:t>
            </a:r>
          </a:p>
          <a:p>
            <a:r>
              <a:rPr lang="en-US" smtClean="0"/>
              <a:t>Primary Active Manager (PAM)</a:t>
            </a:r>
          </a:p>
          <a:p>
            <a:r>
              <a:rPr lang="en-US" smtClean="0"/>
              <a:t>Standby Active Manager (SAM)</a:t>
            </a:r>
          </a:p>
          <a:p>
            <a:r>
              <a:rPr lang="en-US" smtClean="0"/>
              <a:t>Active Manager Client</a:t>
            </a:r>
          </a:p>
          <a:p>
            <a:pPr lvl="1"/>
            <a:r>
              <a:rPr lang="en-US" smtClean="0"/>
              <a:t>Runs in RPC Client Access service on CAS and Transport service on Hub</a:t>
            </a:r>
            <a:endParaRPr lang="en-US" dirty="0"/>
          </a:p>
        </p:txBody>
      </p:sp>
    </p:spTree>
    <p:extLst>
      <p:ext uri="{BB962C8B-B14F-4D97-AF65-F5344CB8AC3E}">
        <p14:creationId xmlns:p14="http://schemas.microsoft.com/office/powerpoint/2010/main" val="23254438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Active Manager</a:t>
            </a:r>
            <a:endParaRPr lang="en-US" dirty="0"/>
          </a:p>
        </p:txBody>
      </p:sp>
      <p:sp>
        <p:nvSpPr>
          <p:cNvPr id="3" name="Text Placeholder 2"/>
          <p:cNvSpPr>
            <a:spLocks noGrp="1"/>
          </p:cNvSpPr>
          <p:nvPr>
            <p:ph idx="1"/>
          </p:nvPr>
        </p:nvSpPr>
        <p:spPr/>
        <p:txBody>
          <a:bodyPr/>
          <a:lstStyle/>
          <a:p>
            <a:r>
              <a:rPr lang="en-US" smtClean="0"/>
              <a:t>Primary Active Manager (PAM)</a:t>
            </a:r>
          </a:p>
          <a:p>
            <a:pPr lvl="1"/>
            <a:r>
              <a:rPr lang="en-US" smtClean="0"/>
              <a:t>Runs on the node that owns the cluster core resources (cluster group)</a:t>
            </a:r>
          </a:p>
          <a:p>
            <a:pPr lvl="1"/>
            <a:r>
              <a:rPr lang="en-US" smtClean="0"/>
              <a:t>Gets topology change notifications</a:t>
            </a:r>
          </a:p>
          <a:p>
            <a:pPr lvl="1"/>
            <a:r>
              <a:rPr lang="en-US" smtClean="0"/>
              <a:t>Reacts to server failures</a:t>
            </a:r>
          </a:p>
          <a:p>
            <a:pPr lvl="1"/>
            <a:r>
              <a:rPr lang="en-US" smtClean="0"/>
              <a:t>Selects the best database copy on failovers and targetless switchovers</a:t>
            </a:r>
          </a:p>
          <a:p>
            <a:pPr lvl="1"/>
            <a:r>
              <a:rPr lang="en-US" smtClean="0"/>
              <a:t>Detects failures of local Information Store and local databases</a:t>
            </a:r>
            <a:endParaRPr lang="en-US" dirty="0"/>
          </a:p>
        </p:txBody>
      </p:sp>
    </p:spTree>
    <p:extLst>
      <p:ext uri="{BB962C8B-B14F-4D97-AF65-F5344CB8AC3E}">
        <p14:creationId xmlns:p14="http://schemas.microsoft.com/office/powerpoint/2010/main" val="27232641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Active Manager</a:t>
            </a:r>
            <a:endParaRPr lang="en-US" dirty="0"/>
          </a:p>
        </p:txBody>
      </p:sp>
      <p:sp>
        <p:nvSpPr>
          <p:cNvPr id="3" name="Text Placeholder 2"/>
          <p:cNvSpPr>
            <a:spLocks noGrp="1"/>
          </p:cNvSpPr>
          <p:nvPr>
            <p:ph idx="1"/>
          </p:nvPr>
        </p:nvSpPr>
        <p:spPr/>
        <p:txBody>
          <a:bodyPr>
            <a:normAutofit fontScale="92500" lnSpcReduction="10000"/>
          </a:bodyPr>
          <a:lstStyle/>
          <a:p>
            <a:r>
              <a:rPr lang="en-US" smtClean="0"/>
              <a:t>Standby Active Manager (SAM)</a:t>
            </a:r>
          </a:p>
          <a:p>
            <a:pPr lvl="1"/>
            <a:r>
              <a:rPr lang="en-US" smtClean="0"/>
              <a:t>Runs on every other node in the DAG</a:t>
            </a:r>
          </a:p>
          <a:p>
            <a:pPr lvl="1"/>
            <a:r>
              <a:rPr lang="en-US" smtClean="0"/>
              <a:t>Detects failures of local Information Store and local databases</a:t>
            </a:r>
          </a:p>
          <a:p>
            <a:pPr lvl="2"/>
            <a:r>
              <a:rPr lang="en-US" smtClean="0"/>
              <a:t>Reacts to failures by asking PAM to initiate a failover</a:t>
            </a:r>
          </a:p>
          <a:p>
            <a:pPr lvl="1"/>
            <a:r>
              <a:rPr lang="en-US" smtClean="0"/>
              <a:t>Responds to queries from CAS/Hub about which server hosts the active copy</a:t>
            </a:r>
          </a:p>
          <a:p>
            <a:r>
              <a:rPr lang="en-US" smtClean="0"/>
              <a:t>Both roles are necessary for automatic recovery</a:t>
            </a:r>
          </a:p>
          <a:p>
            <a:pPr lvl="1"/>
            <a:r>
              <a:rPr lang="en-US" smtClean="0"/>
              <a:t>If the Microsoft Exchange Replication service is stopped, automatic recovery will not happen</a:t>
            </a:r>
            <a:endParaRPr lang="en-US" dirty="0"/>
          </a:p>
        </p:txBody>
      </p:sp>
    </p:spTree>
    <p:extLst>
      <p:ext uri="{BB962C8B-B14F-4D97-AF65-F5344CB8AC3E}">
        <p14:creationId xmlns:p14="http://schemas.microsoft.com/office/powerpoint/2010/main" val="20854206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a:effectLst>
                  <a:outerShdw blurRad="38100" dist="38100" dir="2700000" algn="tl">
                    <a:srgbClr val="000000">
                      <a:alpha val="43137"/>
                    </a:srgbClr>
                  </a:outerShdw>
                </a:effectLst>
              </a:rPr>
              <a:t>Exchange Server 2010 High Availability</a:t>
            </a:r>
          </a:p>
        </p:txBody>
      </p:sp>
      <p:sp>
        <p:nvSpPr>
          <p:cNvPr id="5" name="Subtitle 4"/>
          <p:cNvSpPr>
            <a:spLocks noGrp="1"/>
          </p:cNvSpPr>
          <p:nvPr>
            <p:ph type="subTitle" idx="1"/>
          </p:nvPr>
        </p:nvSpPr>
        <p:spPr/>
        <p:txBody>
          <a:bodyPr/>
          <a:lstStyle/>
          <a:p>
            <a:r>
              <a:rPr lang="en-US" dirty="0" smtClean="0">
                <a:effectLst>
                  <a:outerShdw blurRad="38100" dist="38100" dir="2700000" algn="tl">
                    <a:srgbClr val="000000">
                      <a:alpha val="43137"/>
                    </a:srgbClr>
                  </a:outerShdw>
                </a:effectLst>
              </a:rPr>
              <a:t>Concept: </a:t>
            </a:r>
            <a:r>
              <a:rPr lang="en-US" dirty="0" err="1" smtClean="0">
                <a:solidFill>
                  <a:schemeClr val="accent5"/>
                </a:solidFill>
                <a:effectLst>
                  <a:outerShdw blurRad="38100" dist="38100" dir="2700000" algn="tl">
                    <a:srgbClr val="000000">
                      <a:alpha val="43137"/>
                    </a:srgbClr>
                  </a:outerShdw>
                </a:effectLst>
              </a:rPr>
              <a:t>AutoDatabaseMountDial</a:t>
            </a:r>
            <a:endParaRPr lang="en-US" dirty="0">
              <a:solidFill>
                <a:schemeClr val="accent5"/>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8148231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mtClean="0"/>
              <a:t>AutoDatabaseMountDial</a:t>
            </a:r>
            <a:endParaRPr lang="en-US" dirty="0"/>
          </a:p>
        </p:txBody>
      </p:sp>
      <p:sp>
        <p:nvSpPr>
          <p:cNvPr id="8" name="Text Placeholder 7"/>
          <p:cNvSpPr>
            <a:spLocks noGrp="1"/>
          </p:cNvSpPr>
          <p:nvPr>
            <p:ph idx="1"/>
          </p:nvPr>
        </p:nvSpPr>
        <p:spPr/>
        <p:txBody>
          <a:bodyPr>
            <a:normAutofit fontScale="92500" lnSpcReduction="20000"/>
          </a:bodyPr>
          <a:lstStyle/>
          <a:p>
            <a:r>
              <a:rPr lang="en-US" dirty="0" smtClean="0"/>
              <a:t>When a replicated mailbox database is affected by a failure (e.g., disk, network, service, server), what two types of recovery are possible?</a:t>
            </a:r>
          </a:p>
          <a:p>
            <a:r>
              <a:rPr lang="en-US" dirty="0" smtClean="0"/>
              <a:t>Answer:</a:t>
            </a:r>
          </a:p>
          <a:p>
            <a:pPr lvl="1"/>
            <a:r>
              <a:rPr lang="en-US" dirty="0" smtClean="0"/>
              <a:t>Manual – the Administrator performs recovery (switchover)</a:t>
            </a:r>
          </a:p>
          <a:p>
            <a:pPr lvl="1"/>
            <a:r>
              <a:rPr lang="en-US" dirty="0" smtClean="0"/>
              <a:t>Automatic – Exchange 2010 performs recovery (failover)</a:t>
            </a:r>
          </a:p>
          <a:p>
            <a:r>
              <a:rPr lang="en-US" dirty="0" smtClean="0"/>
              <a:t>Exchange 2010 uses </a:t>
            </a:r>
            <a:r>
              <a:rPr lang="en-US" dirty="0" err="1" smtClean="0"/>
              <a:t>AutoDatabaseMountDial</a:t>
            </a:r>
            <a:r>
              <a:rPr lang="en-US" dirty="0" smtClean="0"/>
              <a:t> setting as part of its automatic recovery logic</a:t>
            </a:r>
          </a:p>
          <a:p>
            <a:r>
              <a:rPr lang="en-US" dirty="0" err="1" smtClean="0"/>
              <a:t>AutoDatabaseMountDial</a:t>
            </a:r>
            <a:r>
              <a:rPr lang="en-US" dirty="0" smtClean="0"/>
              <a:t> is configured using Set-</a:t>
            </a:r>
            <a:r>
              <a:rPr lang="en-US" dirty="0" err="1" smtClean="0"/>
              <a:t>MailboxServer</a:t>
            </a:r>
            <a:endParaRPr lang="en-US" dirty="0"/>
          </a:p>
        </p:txBody>
      </p:sp>
    </p:spTree>
    <p:extLst>
      <p:ext uri="{BB962C8B-B14F-4D97-AF65-F5344CB8AC3E}">
        <p14:creationId xmlns:p14="http://schemas.microsoft.com/office/powerpoint/2010/main" val="36974733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AutoDatabaseMountDial</a:t>
            </a:r>
            <a:endParaRPr lang="en-US" dirty="0"/>
          </a:p>
        </p:txBody>
      </p:sp>
      <p:sp>
        <p:nvSpPr>
          <p:cNvPr id="3" name="Content Placeholder 2"/>
          <p:cNvSpPr>
            <a:spLocks noGrp="1"/>
          </p:cNvSpPr>
          <p:nvPr>
            <p:ph idx="1"/>
          </p:nvPr>
        </p:nvSpPr>
        <p:spPr>
          <a:xfrm>
            <a:off x="457200" y="2276872"/>
            <a:ext cx="4978896" cy="3849291"/>
          </a:xfrm>
        </p:spPr>
        <p:txBody>
          <a:bodyPr>
            <a:normAutofit lnSpcReduction="10000"/>
          </a:bodyPr>
          <a:lstStyle/>
          <a:p>
            <a:r>
              <a:rPr lang="en-US" dirty="0"/>
              <a:t>Configured on a per-Mailbox server basis</a:t>
            </a:r>
          </a:p>
          <a:p>
            <a:r>
              <a:rPr lang="en-US" dirty="0"/>
              <a:t>Used to determine if activating passive copy can </a:t>
            </a:r>
            <a:r>
              <a:rPr lang="en-US" dirty="0" smtClean="0"/>
              <a:t>be mounted, </a:t>
            </a:r>
            <a:r>
              <a:rPr lang="en-US" dirty="0"/>
              <a:t>based on number of missing log files</a:t>
            </a:r>
          </a:p>
          <a:p>
            <a:r>
              <a:rPr lang="en-US" dirty="0"/>
              <a:t>Can be overridden by an administrator performing a </a:t>
            </a:r>
            <a:r>
              <a:rPr lang="en-US" dirty="0" smtClean="0"/>
              <a:t>switchover</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90220" y="1556792"/>
            <a:ext cx="3439560" cy="5301208"/>
          </a:xfrm>
          <a:prstGeom prst="rect">
            <a:avLst/>
          </a:prstGeom>
        </p:spPr>
      </p:pic>
    </p:spTree>
    <p:extLst>
      <p:ext uri="{BB962C8B-B14F-4D97-AF65-F5344CB8AC3E}">
        <p14:creationId xmlns:p14="http://schemas.microsoft.com/office/powerpoint/2010/main" val="5890953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Agenda</a:t>
            </a:r>
            <a:endParaRPr lang="en-US" dirty="0">
              <a:solidFill>
                <a:schemeClr val="accent2"/>
              </a:solidFill>
            </a:endParaRPr>
          </a:p>
        </p:txBody>
      </p:sp>
      <p:sp>
        <p:nvSpPr>
          <p:cNvPr id="3" name="Text Placeholder 2"/>
          <p:cNvSpPr>
            <a:spLocks noGrp="1"/>
          </p:cNvSpPr>
          <p:nvPr>
            <p:ph idx="1"/>
          </p:nvPr>
        </p:nvSpPr>
        <p:spPr/>
        <p:txBody>
          <a:bodyPr>
            <a:normAutofit fontScale="92500" lnSpcReduction="10000"/>
          </a:bodyPr>
          <a:lstStyle/>
          <a:p>
            <a:r>
              <a:rPr lang="en-US" dirty="0"/>
              <a:t>Exchange Server 2010 High </a:t>
            </a:r>
            <a:r>
              <a:rPr lang="en-US" dirty="0" smtClean="0"/>
              <a:t>Availability Concepts</a:t>
            </a:r>
            <a:endParaRPr lang="en-US" dirty="0"/>
          </a:p>
          <a:p>
            <a:pPr lvl="1"/>
            <a:r>
              <a:rPr lang="en-US" dirty="0"/>
              <a:t>Terminology</a:t>
            </a:r>
          </a:p>
          <a:p>
            <a:pPr lvl="1"/>
            <a:r>
              <a:rPr lang="en-US" dirty="0"/>
              <a:t>Quorum</a:t>
            </a:r>
          </a:p>
          <a:p>
            <a:pPr lvl="1"/>
            <a:r>
              <a:rPr lang="en-US" dirty="0"/>
              <a:t>Witness, Witness Server and Alternate Witness Server</a:t>
            </a:r>
          </a:p>
          <a:p>
            <a:pPr lvl="1"/>
            <a:r>
              <a:rPr lang="en-US" dirty="0"/>
              <a:t>Active Manager</a:t>
            </a:r>
          </a:p>
          <a:p>
            <a:pPr lvl="1"/>
            <a:r>
              <a:rPr lang="en-US" dirty="0" err="1"/>
              <a:t>AutoDatabaseMountDial</a:t>
            </a:r>
            <a:endParaRPr lang="en-US" dirty="0"/>
          </a:p>
          <a:p>
            <a:pPr lvl="1"/>
            <a:r>
              <a:rPr lang="en-US" dirty="0"/>
              <a:t>Activation Preference</a:t>
            </a:r>
          </a:p>
          <a:p>
            <a:pPr lvl="1"/>
            <a:r>
              <a:rPr lang="en-US" dirty="0"/>
              <a:t>Circular Logging and Continuous </a:t>
            </a:r>
            <a:r>
              <a:rPr lang="en-US" dirty="0" smtClean="0"/>
              <a:t>Replication</a:t>
            </a:r>
          </a:p>
          <a:p>
            <a:pPr lvl="1"/>
            <a:r>
              <a:rPr lang="en-US" dirty="0" smtClean="0"/>
              <a:t>Replay </a:t>
            </a:r>
            <a:r>
              <a:rPr lang="en-US" dirty="0"/>
              <a:t>Lag and Truncation </a:t>
            </a:r>
            <a:r>
              <a:rPr lang="en-US" dirty="0" smtClean="0"/>
              <a:t>Lag</a:t>
            </a:r>
          </a:p>
          <a:p>
            <a:pPr lvl="1"/>
            <a:r>
              <a:rPr lang="en-US" dirty="0" smtClean="0"/>
              <a:t>Continuous Replication Modes</a:t>
            </a:r>
            <a:endParaRPr lang="en-US"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AutoDatabaseMountDial</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Best Availability – 12 or fewer missing log files</a:t>
            </a:r>
          </a:p>
          <a:p>
            <a:r>
              <a:rPr lang="en-US" dirty="0" smtClean="0"/>
              <a:t>Good Availability – 6 or fewer missing log files (Default)</a:t>
            </a:r>
          </a:p>
          <a:p>
            <a:r>
              <a:rPr lang="en-US" dirty="0" smtClean="0"/>
              <a:t>Lossless – 0 missing log files</a:t>
            </a:r>
          </a:p>
          <a:p>
            <a:r>
              <a:rPr lang="en-US" dirty="0" smtClean="0"/>
              <a:t>Best Effort – Boundless; available for switchovers only</a:t>
            </a:r>
          </a:p>
          <a:p>
            <a:r>
              <a:rPr lang="en-US" dirty="0" smtClean="0"/>
              <a:t>Custom value – Configured using </a:t>
            </a:r>
            <a:r>
              <a:rPr lang="en-US" dirty="0" err="1" smtClean="0"/>
              <a:t>ADSIEdit</a:t>
            </a:r>
            <a:endParaRPr lang="en-US" dirty="0" smtClean="0"/>
          </a:p>
          <a:p>
            <a:pPr lvl="1"/>
            <a:r>
              <a:rPr lang="en-US" dirty="0" err="1" smtClean="0">
                <a:effectLst>
                  <a:outerShdw blurRad="38100" dist="38100" dir="2700000" algn="tl">
                    <a:srgbClr val="000000">
                      <a:alpha val="43137"/>
                    </a:srgbClr>
                  </a:outerShdw>
                </a:effectLst>
              </a:rPr>
              <a:t>msExchDataLossForAutoDatabaseMount</a:t>
            </a:r>
            <a:r>
              <a:rPr lang="en-US" dirty="0" smtClean="0">
                <a:effectLst>
                  <a:outerShdw blurRad="38100" dist="38100" dir="2700000" algn="tl">
                    <a:srgbClr val="000000">
                      <a:alpha val="43137"/>
                    </a:srgbClr>
                  </a:outerShdw>
                </a:effectLst>
              </a:rPr>
              <a:t> </a:t>
            </a:r>
            <a:r>
              <a:rPr lang="en-US" dirty="0" smtClean="0"/>
              <a:t>attribute of Mailbox server object</a:t>
            </a:r>
          </a:p>
          <a:p>
            <a:pPr lvl="1"/>
            <a:r>
              <a:rPr lang="en-US" dirty="0"/>
              <a:t>if custom value &gt;12 is used, increase transport dumpster size accordingly</a:t>
            </a:r>
          </a:p>
        </p:txBody>
      </p:sp>
    </p:spTree>
    <p:extLst>
      <p:ext uri="{BB962C8B-B14F-4D97-AF65-F5344CB8AC3E}">
        <p14:creationId xmlns:p14="http://schemas.microsoft.com/office/powerpoint/2010/main" val="29572401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AutoDatabaseMountDial</a:t>
            </a:r>
            <a:endParaRPr lang="en-US" dirty="0"/>
          </a:p>
        </p:txBody>
      </p:sp>
      <p:sp>
        <p:nvSpPr>
          <p:cNvPr id="3" name="Content Placeholder 2"/>
          <p:cNvSpPr>
            <a:spLocks noGrp="1"/>
          </p:cNvSpPr>
          <p:nvPr>
            <p:ph idx="1"/>
          </p:nvPr>
        </p:nvSpPr>
        <p:spPr/>
        <p:txBody>
          <a:bodyPr>
            <a:normAutofit fontScale="85000" lnSpcReduction="10000"/>
          </a:bodyPr>
          <a:lstStyle/>
          <a:p>
            <a:r>
              <a:rPr lang="en-US" smtClean="0"/>
              <a:t>Dial setting consulted as part of a failover or targetless switchover during Best Copy Selection (BCS)</a:t>
            </a:r>
          </a:p>
          <a:p>
            <a:r>
              <a:rPr lang="en-US" smtClean="0"/>
              <a:t>During a failover, the passive copy being activated attempts to copy any missing log files from previous active</a:t>
            </a:r>
          </a:p>
          <a:p>
            <a:pPr lvl="1"/>
            <a:r>
              <a:rPr lang="en-US" smtClean="0"/>
              <a:t>If successful, then the database will mount with zero data loss</a:t>
            </a:r>
          </a:p>
          <a:p>
            <a:pPr lvl="1"/>
            <a:r>
              <a:rPr lang="en-US" smtClean="0"/>
              <a:t>If unsuccessful (lossy failure), then the database will mount based on the AutoDatabaseMountDial setting</a:t>
            </a:r>
          </a:p>
          <a:p>
            <a:r>
              <a:rPr lang="en-US" smtClean="0"/>
              <a:t>If data loss is outside of AutoDatabaseMountDial setting, another copy (if available) will be tried</a:t>
            </a:r>
          </a:p>
          <a:p>
            <a:pPr lvl="1"/>
            <a:r>
              <a:rPr lang="en-US" smtClean="0"/>
              <a:t>If another copy is not available, administrator must intervene</a:t>
            </a:r>
            <a:endParaRPr lang="en-US" dirty="0"/>
          </a:p>
        </p:txBody>
      </p:sp>
    </p:spTree>
    <p:extLst>
      <p:ext uri="{BB962C8B-B14F-4D97-AF65-F5344CB8AC3E}">
        <p14:creationId xmlns:p14="http://schemas.microsoft.com/office/powerpoint/2010/main" val="30773079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effectLst>
                  <a:outerShdw blurRad="38100" dist="38100" dir="2700000" algn="tl">
                    <a:srgbClr val="000000">
                      <a:alpha val="43137"/>
                    </a:srgbClr>
                  </a:outerShdw>
                </a:effectLst>
              </a:rPr>
              <a:t>Exchange Server 2010 High Availability</a:t>
            </a:r>
            <a:endParaRPr lang="en-US" dirty="0">
              <a:effectLst>
                <a:outerShdw blurRad="38100" dist="38100" dir="2700000" algn="tl">
                  <a:srgbClr val="000000">
                    <a:alpha val="43137"/>
                  </a:srgbClr>
                </a:outerShdw>
              </a:effectLst>
            </a:endParaRPr>
          </a:p>
        </p:txBody>
      </p:sp>
      <p:sp>
        <p:nvSpPr>
          <p:cNvPr id="5" name="Subtitle 4"/>
          <p:cNvSpPr>
            <a:spLocks noGrp="1"/>
          </p:cNvSpPr>
          <p:nvPr>
            <p:ph type="subTitle" idx="1"/>
          </p:nvPr>
        </p:nvSpPr>
        <p:spPr/>
        <p:txBody>
          <a:bodyPr/>
          <a:lstStyle/>
          <a:p>
            <a:r>
              <a:rPr lang="en-US" dirty="0" smtClean="0">
                <a:effectLst>
                  <a:outerShdw blurRad="38100" dist="38100" dir="2700000" algn="tl">
                    <a:srgbClr val="000000">
                      <a:alpha val="43137"/>
                    </a:srgbClr>
                  </a:outerShdw>
                </a:effectLst>
              </a:rPr>
              <a:t>Concept: </a:t>
            </a:r>
            <a:r>
              <a:rPr lang="en-US" dirty="0" smtClean="0">
                <a:solidFill>
                  <a:schemeClr val="accent5"/>
                </a:solidFill>
                <a:effectLst>
                  <a:outerShdw blurRad="38100" dist="38100" dir="2700000" algn="tl">
                    <a:srgbClr val="000000">
                      <a:alpha val="43137"/>
                    </a:srgbClr>
                  </a:outerShdw>
                </a:effectLst>
              </a:rPr>
              <a:t>Activation Preference</a:t>
            </a:r>
            <a:endParaRPr lang="en-US" dirty="0">
              <a:solidFill>
                <a:schemeClr val="accent5"/>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3902133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Activation Preference</a:t>
            </a:r>
            <a:endParaRPr lang="en-US" dirty="0"/>
          </a:p>
        </p:txBody>
      </p:sp>
      <p:sp>
        <p:nvSpPr>
          <p:cNvPr id="3" name="Content Placeholder 2"/>
          <p:cNvSpPr>
            <a:spLocks noGrp="1"/>
          </p:cNvSpPr>
          <p:nvPr>
            <p:ph idx="1"/>
          </p:nvPr>
        </p:nvSpPr>
        <p:spPr/>
        <p:txBody>
          <a:bodyPr>
            <a:normAutofit fontScale="92500"/>
          </a:bodyPr>
          <a:lstStyle/>
          <a:p>
            <a:r>
              <a:rPr lang="en-US" smtClean="0"/>
              <a:t>A whole number value assigned to each copy of a given database (e.g., 1, 2, 3, 4, etc.), where 1 is at the top of the preference order</a:t>
            </a:r>
          </a:p>
          <a:p>
            <a:r>
              <a:rPr lang="en-US" smtClean="0"/>
              <a:t>Different use in Exchange 2010 RTM vs. SP1 and later</a:t>
            </a:r>
          </a:p>
          <a:p>
            <a:pPr lvl="1"/>
            <a:r>
              <a:rPr lang="en-US" smtClean="0"/>
              <a:t>RTM uses it as tie-breaking mechanism when multiple activation targets have the same copy queue length</a:t>
            </a:r>
          </a:p>
          <a:p>
            <a:pPr lvl="1"/>
            <a:r>
              <a:rPr lang="en-US" smtClean="0"/>
              <a:t>SP1 uses it for sorting initial list of potential activation targets when AutoDatabaseMountDial is set to Lossless on all servers that host a copy of the database</a:t>
            </a:r>
            <a:endParaRPr lang="en-US" dirty="0"/>
          </a:p>
        </p:txBody>
      </p:sp>
    </p:spTree>
    <p:extLst>
      <p:ext uri="{BB962C8B-B14F-4D97-AF65-F5344CB8AC3E}">
        <p14:creationId xmlns:p14="http://schemas.microsoft.com/office/powerpoint/2010/main" val="32485557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Activation Preference</a:t>
            </a:r>
            <a:endParaRPr lang="en-US" dirty="0"/>
          </a:p>
        </p:txBody>
      </p:sp>
      <p:sp>
        <p:nvSpPr>
          <p:cNvPr id="3" name="Content Placeholder 2"/>
          <p:cNvSpPr>
            <a:spLocks noGrp="1"/>
          </p:cNvSpPr>
          <p:nvPr>
            <p:ph idx="1"/>
          </p:nvPr>
        </p:nvSpPr>
        <p:spPr>
          <a:xfrm>
            <a:off x="389436" y="1447799"/>
            <a:ext cx="8363938" cy="917174"/>
          </a:xfrm>
        </p:spPr>
        <p:txBody>
          <a:bodyPr>
            <a:normAutofit lnSpcReduction="10000"/>
          </a:bodyPr>
          <a:lstStyle/>
          <a:p>
            <a:r>
              <a:rPr lang="en-US" dirty="0" smtClean="0"/>
              <a:t>Simple example</a:t>
            </a:r>
          </a:p>
          <a:p>
            <a:pPr lvl="1"/>
            <a:r>
              <a:rPr lang="en-US" dirty="0" smtClean="0"/>
              <a:t>Multiple copies of a database in multiple datacenters</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275785"/>
            <a:ext cx="8640960" cy="6306431"/>
          </a:xfrm>
          <a:prstGeom prst="rect">
            <a:avLst/>
          </a:prstGeom>
        </p:spPr>
      </p:pic>
      <p:sp>
        <p:nvSpPr>
          <p:cNvPr id="5" name="TextBox 4"/>
          <p:cNvSpPr txBox="1"/>
          <p:nvPr/>
        </p:nvSpPr>
        <p:spPr>
          <a:xfrm>
            <a:off x="1331640" y="3111056"/>
            <a:ext cx="286677" cy="553998"/>
          </a:xfrm>
          <a:prstGeom prst="rect">
            <a:avLst/>
          </a:prstGeom>
          <a:noFill/>
        </p:spPr>
        <p:txBody>
          <a:bodyPr wrap="square" lIns="0" tIns="0" rIns="0" bIns="0" rtlCol="0">
            <a:spAutoFit/>
          </a:bodyPr>
          <a:lstStyle/>
          <a:p>
            <a:pPr algn="ctr"/>
            <a:r>
              <a:rPr lang="en-US" sz="3600" b="1" dirty="0" smtClean="0">
                <a:gradFill>
                  <a:gsLst>
                    <a:gs pos="0">
                      <a:schemeClr val="tx1"/>
                    </a:gs>
                    <a:gs pos="86000">
                      <a:schemeClr val="tx1"/>
                    </a:gs>
                  </a:gsLst>
                  <a:lin ang="5400000" scaled="0"/>
                </a:gradFill>
              </a:rPr>
              <a:t>1</a:t>
            </a:r>
          </a:p>
        </p:txBody>
      </p:sp>
      <p:sp>
        <p:nvSpPr>
          <p:cNvPr id="6" name="TextBox 5"/>
          <p:cNvSpPr txBox="1"/>
          <p:nvPr/>
        </p:nvSpPr>
        <p:spPr>
          <a:xfrm>
            <a:off x="2367437" y="3111056"/>
            <a:ext cx="286677" cy="553998"/>
          </a:xfrm>
          <a:prstGeom prst="rect">
            <a:avLst/>
          </a:prstGeom>
          <a:noFill/>
        </p:spPr>
        <p:txBody>
          <a:bodyPr wrap="square" lIns="0" tIns="0" rIns="0" bIns="0" rtlCol="0">
            <a:spAutoFit/>
          </a:bodyPr>
          <a:lstStyle/>
          <a:p>
            <a:pPr algn="ctr"/>
            <a:r>
              <a:rPr lang="en-US" sz="3600" b="1" dirty="0" smtClean="0">
                <a:gradFill>
                  <a:gsLst>
                    <a:gs pos="0">
                      <a:schemeClr val="tx1"/>
                    </a:gs>
                    <a:gs pos="86000">
                      <a:schemeClr val="tx1"/>
                    </a:gs>
                  </a:gsLst>
                  <a:lin ang="5400000" scaled="0"/>
                </a:gradFill>
              </a:rPr>
              <a:t>2</a:t>
            </a:r>
          </a:p>
        </p:txBody>
      </p:sp>
      <p:sp>
        <p:nvSpPr>
          <p:cNvPr id="7" name="TextBox 6"/>
          <p:cNvSpPr txBox="1"/>
          <p:nvPr/>
        </p:nvSpPr>
        <p:spPr>
          <a:xfrm>
            <a:off x="7406884" y="3111056"/>
            <a:ext cx="286677" cy="553998"/>
          </a:xfrm>
          <a:prstGeom prst="rect">
            <a:avLst/>
          </a:prstGeom>
          <a:noFill/>
        </p:spPr>
        <p:txBody>
          <a:bodyPr wrap="square" lIns="0" tIns="0" rIns="0" bIns="0" rtlCol="0">
            <a:spAutoFit/>
          </a:bodyPr>
          <a:lstStyle/>
          <a:p>
            <a:pPr algn="ctr"/>
            <a:r>
              <a:rPr lang="en-US" sz="3600" b="1" dirty="0">
                <a:gradFill>
                  <a:gsLst>
                    <a:gs pos="0">
                      <a:schemeClr val="tx1"/>
                    </a:gs>
                    <a:gs pos="86000">
                      <a:schemeClr val="tx1"/>
                    </a:gs>
                  </a:gsLst>
                  <a:lin ang="5400000" scaled="0"/>
                </a:gradFill>
              </a:rPr>
              <a:t>3</a:t>
            </a:r>
            <a:endParaRPr lang="en-US" sz="3600" b="1" dirty="0" smtClean="0">
              <a:gradFill>
                <a:gsLst>
                  <a:gs pos="0">
                    <a:schemeClr val="tx1"/>
                  </a:gs>
                  <a:gs pos="86000">
                    <a:schemeClr val="tx1"/>
                  </a:gs>
                </a:gsLst>
                <a:lin ang="5400000" scaled="0"/>
              </a:gradFill>
            </a:endParaRPr>
          </a:p>
        </p:txBody>
      </p:sp>
      <p:sp>
        <p:nvSpPr>
          <p:cNvPr id="8" name="TextBox 7"/>
          <p:cNvSpPr txBox="1"/>
          <p:nvPr/>
        </p:nvSpPr>
        <p:spPr>
          <a:xfrm>
            <a:off x="8389779" y="3111056"/>
            <a:ext cx="286677" cy="553998"/>
          </a:xfrm>
          <a:prstGeom prst="rect">
            <a:avLst/>
          </a:prstGeom>
          <a:noFill/>
        </p:spPr>
        <p:txBody>
          <a:bodyPr wrap="square" lIns="0" tIns="0" rIns="0" bIns="0" rtlCol="0">
            <a:spAutoFit/>
          </a:bodyPr>
          <a:lstStyle/>
          <a:p>
            <a:pPr algn="ctr"/>
            <a:r>
              <a:rPr lang="en-US" sz="3600" b="1" dirty="0">
                <a:gradFill>
                  <a:gsLst>
                    <a:gs pos="0">
                      <a:schemeClr val="tx1"/>
                    </a:gs>
                    <a:gs pos="86000">
                      <a:schemeClr val="tx1"/>
                    </a:gs>
                  </a:gsLst>
                  <a:lin ang="5400000" scaled="0"/>
                </a:gradFill>
              </a:rPr>
              <a:t>4</a:t>
            </a:r>
            <a:endParaRPr lang="en-US" sz="3600" b="1" dirty="0" smtClean="0">
              <a:gradFill>
                <a:gsLst>
                  <a:gs pos="0">
                    <a:schemeClr val="tx1"/>
                  </a:gs>
                  <a:gs pos="86000">
                    <a:schemeClr val="tx1"/>
                  </a:gs>
                </a:gsLst>
                <a:lin ang="5400000" scaled="0"/>
              </a:gradFill>
            </a:endParaRPr>
          </a:p>
        </p:txBody>
      </p:sp>
    </p:spTree>
    <p:extLst>
      <p:ext uri="{BB962C8B-B14F-4D97-AF65-F5344CB8AC3E}">
        <p14:creationId xmlns:p14="http://schemas.microsoft.com/office/powerpoint/2010/main" val="3682364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Activation Preference</a:t>
            </a:r>
            <a:endParaRPr lang="en-US" dirty="0"/>
          </a:p>
        </p:txBody>
      </p:sp>
      <p:sp>
        <p:nvSpPr>
          <p:cNvPr id="3" name="Content Placeholder 2"/>
          <p:cNvSpPr>
            <a:spLocks noGrp="1"/>
          </p:cNvSpPr>
          <p:nvPr>
            <p:ph idx="1"/>
          </p:nvPr>
        </p:nvSpPr>
        <p:spPr/>
        <p:txBody>
          <a:bodyPr>
            <a:normAutofit lnSpcReduction="10000"/>
          </a:bodyPr>
          <a:lstStyle/>
          <a:p>
            <a:r>
              <a:rPr lang="en-US" smtClean="0"/>
              <a:t>Activation preference is not a guarantee</a:t>
            </a:r>
          </a:p>
          <a:p>
            <a:r>
              <a:rPr lang="en-US" smtClean="0"/>
              <a:t>Based on nature of the failure and health and status of passive copies</a:t>
            </a:r>
          </a:p>
          <a:p>
            <a:r>
              <a:rPr lang="en-US" smtClean="0"/>
              <a:t>Can be reconfigured on the fly</a:t>
            </a:r>
          </a:p>
          <a:p>
            <a:pPr lvl="1"/>
            <a:r>
              <a:rPr lang="en-US" smtClean="0"/>
              <a:t>Use Set-MailboxDatabaseCopy</a:t>
            </a:r>
          </a:p>
          <a:p>
            <a:pPr lvl="1"/>
            <a:r>
              <a:rPr lang="en-US" smtClean="0"/>
              <a:t>Does not require any restarts</a:t>
            </a:r>
          </a:p>
          <a:p>
            <a:pPr lvl="1"/>
            <a:r>
              <a:rPr lang="en-US" smtClean="0"/>
              <a:t>The number cannot be larger than the number of copies of the mailbox database</a:t>
            </a:r>
          </a:p>
          <a:p>
            <a:r>
              <a:rPr lang="en-US" smtClean="0"/>
              <a:t>Also used as part of DAG re-balancing</a:t>
            </a:r>
            <a:endParaRPr lang="en-US" dirty="0" smtClean="0"/>
          </a:p>
        </p:txBody>
      </p:sp>
    </p:spTree>
    <p:extLst>
      <p:ext uri="{BB962C8B-B14F-4D97-AF65-F5344CB8AC3E}">
        <p14:creationId xmlns:p14="http://schemas.microsoft.com/office/powerpoint/2010/main" val="2098574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effectLst>
                  <a:outerShdw blurRad="38100" dist="38100" dir="2700000" algn="tl">
                    <a:srgbClr val="000000">
                      <a:alpha val="43137"/>
                    </a:srgbClr>
                  </a:outerShdw>
                </a:effectLst>
              </a:rPr>
              <a:t>Exchange Server 2010 High Availability</a:t>
            </a:r>
            <a:endParaRPr lang="en-US" dirty="0">
              <a:effectLst>
                <a:outerShdw blurRad="38100" dist="38100" dir="2700000" algn="tl">
                  <a:srgbClr val="000000">
                    <a:alpha val="43137"/>
                  </a:srgbClr>
                </a:outerShdw>
              </a:effectLst>
            </a:endParaRPr>
          </a:p>
        </p:txBody>
      </p:sp>
      <p:sp>
        <p:nvSpPr>
          <p:cNvPr id="5" name="Subtitle 4"/>
          <p:cNvSpPr>
            <a:spLocks noGrp="1"/>
          </p:cNvSpPr>
          <p:nvPr>
            <p:ph type="subTitle" idx="1"/>
          </p:nvPr>
        </p:nvSpPr>
        <p:spPr/>
        <p:txBody>
          <a:bodyPr/>
          <a:lstStyle/>
          <a:p>
            <a:r>
              <a:rPr lang="en-US" dirty="0" smtClean="0">
                <a:effectLst>
                  <a:outerShdw blurRad="38100" dist="38100" dir="2700000" algn="tl">
                    <a:srgbClr val="000000">
                      <a:alpha val="43137"/>
                    </a:srgbClr>
                  </a:outerShdw>
                </a:effectLst>
              </a:rPr>
              <a:t>Concept: </a:t>
            </a:r>
            <a:r>
              <a:rPr lang="en-US" dirty="0">
                <a:solidFill>
                  <a:schemeClr val="accent5"/>
                </a:solidFill>
                <a:effectLst>
                  <a:outerShdw blurRad="38100" dist="38100" dir="2700000" algn="tl">
                    <a:srgbClr val="000000">
                      <a:alpha val="43137"/>
                    </a:srgbClr>
                  </a:outerShdw>
                </a:effectLst>
              </a:rPr>
              <a:t>Circular Logging and Continuous Replication</a:t>
            </a:r>
          </a:p>
        </p:txBody>
      </p:sp>
    </p:spTree>
    <p:extLst>
      <p:ext uri="{BB962C8B-B14F-4D97-AF65-F5344CB8AC3E}">
        <p14:creationId xmlns:p14="http://schemas.microsoft.com/office/powerpoint/2010/main" val="26741293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Circular Logging and Continuous Replication</a:t>
            </a:r>
            <a:endParaRPr lang="en-US" dirty="0"/>
          </a:p>
        </p:txBody>
      </p:sp>
      <p:sp>
        <p:nvSpPr>
          <p:cNvPr id="6" name="Content Placeholder 5"/>
          <p:cNvSpPr>
            <a:spLocks noGrp="1"/>
          </p:cNvSpPr>
          <p:nvPr>
            <p:ph idx="1"/>
          </p:nvPr>
        </p:nvSpPr>
        <p:spPr/>
        <p:txBody>
          <a:bodyPr>
            <a:normAutofit fontScale="92500" lnSpcReduction="10000"/>
          </a:bodyPr>
          <a:lstStyle/>
          <a:p>
            <a:r>
              <a:rPr lang="en-US" dirty="0" smtClean="0"/>
              <a:t>Exchange 2010 includes two forms of circular logging</a:t>
            </a:r>
          </a:p>
          <a:p>
            <a:pPr lvl="1"/>
            <a:r>
              <a:rPr lang="en-US" dirty="0" smtClean="0"/>
              <a:t>ESE (aka JET) circular logging (CL)</a:t>
            </a:r>
          </a:p>
          <a:p>
            <a:pPr lvl="1"/>
            <a:r>
              <a:rPr lang="en-US" dirty="0" smtClean="0"/>
              <a:t>Continuous replication circular logging (CRCL)</a:t>
            </a:r>
          </a:p>
          <a:p>
            <a:r>
              <a:rPr lang="en-US" dirty="0" smtClean="0"/>
              <a:t>Over time, each Exchange </a:t>
            </a:r>
            <a:r>
              <a:rPr lang="en-US" dirty="0"/>
              <a:t>database generates </a:t>
            </a:r>
            <a:r>
              <a:rPr lang="en-US" dirty="0" smtClean="0"/>
              <a:t>a </a:t>
            </a:r>
            <a:r>
              <a:rPr lang="en-US" dirty="0"/>
              <a:t>set of log files known as the log </a:t>
            </a:r>
            <a:r>
              <a:rPr lang="en-US" dirty="0" smtClean="0"/>
              <a:t>stream</a:t>
            </a:r>
          </a:p>
          <a:p>
            <a:r>
              <a:rPr lang="en-US" dirty="0" smtClean="0"/>
              <a:t>When </a:t>
            </a:r>
            <a:r>
              <a:rPr lang="en-US" dirty="0"/>
              <a:t>enabled, circular logging allows Exchange to overwrite transaction log files after the data contained in the log files is committed to the database</a:t>
            </a:r>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41393228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Circular Logging and Continuous Replication</a:t>
            </a:r>
          </a:p>
        </p:txBody>
      </p:sp>
      <p:sp>
        <p:nvSpPr>
          <p:cNvPr id="3" name="Content Placeholder 2"/>
          <p:cNvSpPr>
            <a:spLocks noGrp="1"/>
          </p:cNvSpPr>
          <p:nvPr>
            <p:ph idx="1"/>
          </p:nvPr>
        </p:nvSpPr>
        <p:spPr/>
        <p:txBody>
          <a:bodyPr/>
          <a:lstStyle/>
          <a:p>
            <a:r>
              <a:rPr lang="en-US" dirty="0" smtClean="0"/>
              <a:t>Exchange 2007 continuous replication also included CRCL, which is different from CL</a:t>
            </a:r>
          </a:p>
          <a:p>
            <a:pPr lvl="1"/>
            <a:r>
              <a:rPr lang="en-US" dirty="0" smtClean="0"/>
              <a:t>CL is a function of JET and is performed by the Information Store service (store.exe)</a:t>
            </a:r>
          </a:p>
          <a:p>
            <a:pPr lvl="1"/>
            <a:r>
              <a:rPr lang="en-US" dirty="0" smtClean="0"/>
              <a:t>CRCL is a function of continuous replication and is performed by the Exchange Replication service (msexchangerepl.exe)</a:t>
            </a:r>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4226811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Circular Logging and Continuous Replication</a:t>
            </a:r>
          </a:p>
        </p:txBody>
      </p:sp>
      <p:sp>
        <p:nvSpPr>
          <p:cNvPr id="3" name="Content Placeholder 2"/>
          <p:cNvSpPr>
            <a:spLocks noGrp="1"/>
          </p:cNvSpPr>
          <p:nvPr>
            <p:ph idx="1"/>
          </p:nvPr>
        </p:nvSpPr>
        <p:spPr/>
        <p:txBody>
          <a:bodyPr>
            <a:normAutofit fontScale="77500" lnSpcReduction="20000"/>
          </a:bodyPr>
          <a:lstStyle/>
          <a:p>
            <a:r>
              <a:rPr lang="en-US" dirty="0"/>
              <a:t>For truncation to occur on highly available (non-lagged) mailbox database copies, the answer must be "Yes" to the following questions:</a:t>
            </a:r>
          </a:p>
          <a:p>
            <a:pPr lvl="1"/>
            <a:r>
              <a:rPr lang="en-US" dirty="0" smtClean="0"/>
              <a:t>Has </a:t>
            </a:r>
            <a:r>
              <a:rPr lang="en-US" dirty="0"/>
              <a:t>the log file been backed up, or is CRCL enabled? </a:t>
            </a:r>
          </a:p>
          <a:p>
            <a:pPr lvl="1"/>
            <a:r>
              <a:rPr lang="en-US" dirty="0"/>
              <a:t>Is the log file below the checkpoint? </a:t>
            </a:r>
          </a:p>
          <a:p>
            <a:pPr lvl="1"/>
            <a:r>
              <a:rPr lang="en-US" dirty="0"/>
              <a:t>Do the other non-lagged copies of the database agree with deletion? </a:t>
            </a:r>
          </a:p>
          <a:p>
            <a:pPr lvl="1"/>
            <a:r>
              <a:rPr lang="en-US" dirty="0"/>
              <a:t>Has the log file been inspected by all lagged copies of the database? </a:t>
            </a:r>
          </a:p>
          <a:p>
            <a:r>
              <a:rPr lang="en-US" dirty="0"/>
              <a:t>For truncation to occur on lagged database copies, the answer must be "Yes" to the following questions:</a:t>
            </a:r>
          </a:p>
          <a:p>
            <a:pPr lvl="1"/>
            <a:r>
              <a:rPr lang="en-US" dirty="0" smtClean="0"/>
              <a:t>Is </a:t>
            </a:r>
            <a:r>
              <a:rPr lang="en-US" dirty="0"/>
              <a:t>the log file below the checkpoint? </a:t>
            </a:r>
          </a:p>
          <a:p>
            <a:pPr lvl="1"/>
            <a:r>
              <a:rPr lang="en-US" dirty="0"/>
              <a:t>Is the log file older than </a:t>
            </a:r>
            <a:r>
              <a:rPr lang="en-US" dirty="0" err="1"/>
              <a:t>ReplayLagTime</a:t>
            </a:r>
            <a:r>
              <a:rPr lang="en-US" dirty="0"/>
              <a:t> + </a:t>
            </a:r>
            <a:r>
              <a:rPr lang="en-US" dirty="0" err="1"/>
              <a:t>TruncationLagTime</a:t>
            </a:r>
            <a:r>
              <a:rPr lang="en-US" dirty="0"/>
              <a:t>? </a:t>
            </a:r>
          </a:p>
          <a:p>
            <a:pPr lvl="1"/>
            <a:r>
              <a:rPr lang="en-US" dirty="0"/>
              <a:t>Is the log file deleted on the active copy of the database? </a:t>
            </a:r>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8435678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effectLst>
                  <a:outerShdw blurRad="38100" dist="38100" dir="2700000" algn="tl">
                    <a:srgbClr val="000000">
                      <a:alpha val="43137"/>
                    </a:srgbClr>
                  </a:outerShdw>
                </a:effectLst>
              </a:rPr>
              <a:t>Exchange Server 2010 High Availability</a:t>
            </a:r>
            <a:endParaRPr lang="en-US" dirty="0">
              <a:effectLst>
                <a:outerShdw blurRad="38100" dist="38100" dir="2700000" algn="tl">
                  <a:srgbClr val="000000">
                    <a:alpha val="43137"/>
                  </a:srgbClr>
                </a:outerShdw>
              </a:effectLst>
            </a:endParaRPr>
          </a:p>
        </p:txBody>
      </p:sp>
      <p:sp>
        <p:nvSpPr>
          <p:cNvPr id="5" name="Subtitle 4"/>
          <p:cNvSpPr>
            <a:spLocks noGrp="1"/>
          </p:cNvSpPr>
          <p:nvPr>
            <p:ph type="subTitle" idx="1"/>
          </p:nvPr>
        </p:nvSpPr>
        <p:spPr/>
        <p:txBody>
          <a:bodyPr/>
          <a:lstStyle/>
          <a:p>
            <a:r>
              <a:rPr lang="en-US" dirty="0" smtClean="0">
                <a:effectLst>
                  <a:outerShdw blurRad="38100" dist="38100" dir="2700000" algn="tl">
                    <a:srgbClr val="000000">
                      <a:alpha val="43137"/>
                    </a:srgbClr>
                  </a:outerShdw>
                </a:effectLst>
              </a:rPr>
              <a:t>Concept: </a:t>
            </a:r>
            <a:r>
              <a:rPr lang="en-US" dirty="0" smtClean="0">
                <a:solidFill>
                  <a:schemeClr val="accent5"/>
                </a:solidFill>
                <a:effectLst>
                  <a:outerShdw blurRad="38100" dist="38100" dir="2700000" algn="tl">
                    <a:srgbClr val="000000">
                      <a:alpha val="43137"/>
                    </a:srgbClr>
                  </a:outerShdw>
                </a:effectLst>
              </a:rPr>
              <a:t>Terminology</a:t>
            </a:r>
            <a:endParaRPr lang="en-US" dirty="0">
              <a:solidFill>
                <a:schemeClr val="accent5"/>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0800580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Circular Logging and Continuous Replication</a:t>
            </a:r>
          </a:p>
        </p:txBody>
      </p:sp>
      <p:sp>
        <p:nvSpPr>
          <p:cNvPr id="3" name="Content Placeholder 2"/>
          <p:cNvSpPr>
            <a:spLocks noGrp="1"/>
          </p:cNvSpPr>
          <p:nvPr>
            <p:ph idx="1"/>
          </p:nvPr>
        </p:nvSpPr>
        <p:spPr/>
        <p:txBody>
          <a:bodyPr>
            <a:normAutofit/>
          </a:bodyPr>
          <a:lstStyle/>
          <a:p>
            <a:r>
              <a:rPr lang="en-US" dirty="0" err="1" smtClean="0"/>
              <a:t>MSExchangeRepl</a:t>
            </a:r>
            <a:r>
              <a:rPr lang="en-US" dirty="0" smtClean="0"/>
              <a:t> manages </a:t>
            </a:r>
            <a:r>
              <a:rPr lang="en-US" dirty="0"/>
              <a:t>CRCL so that log continuity is maintained and logs are not deleted if they are still needed for </a:t>
            </a:r>
            <a:r>
              <a:rPr lang="en-US" dirty="0" smtClean="0"/>
              <a:t>replication</a:t>
            </a:r>
          </a:p>
          <a:p>
            <a:r>
              <a:rPr lang="en-US" dirty="0" err="1" smtClean="0"/>
              <a:t>MSExchangeRepl</a:t>
            </a:r>
            <a:r>
              <a:rPr lang="en-US" dirty="0" smtClean="0"/>
              <a:t> and Store communicate via RPCs </a:t>
            </a:r>
            <a:r>
              <a:rPr lang="en-US" dirty="0"/>
              <a:t>regarding which log files can be </a:t>
            </a:r>
            <a:r>
              <a:rPr lang="en-US" dirty="0" smtClean="0"/>
              <a:t>deleted</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58593463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Circular Logging and Continuous Replication</a:t>
            </a:r>
          </a:p>
        </p:txBody>
      </p:sp>
      <p:sp>
        <p:nvSpPr>
          <p:cNvPr id="3" name="Content Placeholder 2"/>
          <p:cNvSpPr>
            <a:spLocks noGrp="1"/>
          </p:cNvSpPr>
          <p:nvPr>
            <p:ph idx="1"/>
          </p:nvPr>
        </p:nvSpPr>
        <p:spPr/>
        <p:txBody>
          <a:bodyPr>
            <a:normAutofit/>
          </a:bodyPr>
          <a:lstStyle/>
          <a:p>
            <a:r>
              <a:rPr lang="en-US" dirty="0" smtClean="0"/>
              <a:t>Both features enabled </a:t>
            </a:r>
            <a:r>
              <a:rPr lang="en-US" dirty="0"/>
              <a:t>and </a:t>
            </a:r>
            <a:r>
              <a:rPr lang="en-US" dirty="0" smtClean="0"/>
              <a:t>disabled same way</a:t>
            </a:r>
          </a:p>
          <a:p>
            <a:pPr lvl="1"/>
            <a:r>
              <a:rPr lang="en-US" dirty="0" smtClean="0"/>
              <a:t>By </a:t>
            </a:r>
            <a:r>
              <a:rPr lang="en-US" dirty="0"/>
              <a:t>using the checkbox on the Maintenance tab of the database Properties dialog that says Enable circular </a:t>
            </a:r>
            <a:r>
              <a:rPr lang="en-US" dirty="0" smtClean="0"/>
              <a:t>logging</a:t>
            </a:r>
          </a:p>
          <a:p>
            <a:pPr lvl="1"/>
            <a:r>
              <a:rPr lang="en-US" dirty="0" smtClean="0"/>
              <a:t>By </a:t>
            </a:r>
            <a:r>
              <a:rPr lang="en-US" dirty="0"/>
              <a:t>using the </a:t>
            </a:r>
            <a:r>
              <a:rPr lang="en-US" b="1" dirty="0"/>
              <a:t>Set-</a:t>
            </a:r>
            <a:r>
              <a:rPr lang="en-US" b="1" dirty="0" err="1"/>
              <a:t>MailboxDatabase</a:t>
            </a:r>
            <a:r>
              <a:rPr lang="en-US" dirty="0"/>
              <a:t> </a:t>
            </a:r>
            <a:r>
              <a:rPr lang="en-US" dirty="0" err="1"/>
              <a:t>cmdlet</a:t>
            </a:r>
            <a:r>
              <a:rPr lang="en-US" dirty="0"/>
              <a:t> with the </a:t>
            </a:r>
            <a:r>
              <a:rPr lang="en-US" dirty="0" smtClean="0"/>
              <a:t/>
            </a:r>
            <a:br>
              <a:rPr lang="en-US" dirty="0" smtClean="0"/>
            </a:br>
            <a:r>
              <a:rPr lang="en-US" dirty="0" smtClean="0"/>
              <a:t>-</a:t>
            </a:r>
            <a:r>
              <a:rPr lang="en-US" i="1" dirty="0" err="1"/>
              <a:t>CircularLoggingEnabled</a:t>
            </a:r>
            <a:r>
              <a:rPr lang="en-US" dirty="0"/>
              <a:t> </a:t>
            </a:r>
            <a:r>
              <a:rPr lang="en-US" dirty="0" smtClean="0"/>
              <a:t>parameter set to $true</a:t>
            </a:r>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33239646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Circular Logging and Continuous Replication</a:t>
            </a:r>
          </a:p>
        </p:txBody>
      </p:sp>
      <p:sp>
        <p:nvSpPr>
          <p:cNvPr id="3" name="Content Placeholder 2"/>
          <p:cNvSpPr>
            <a:spLocks noGrp="1"/>
          </p:cNvSpPr>
          <p:nvPr>
            <p:ph idx="1"/>
          </p:nvPr>
        </p:nvSpPr>
        <p:spPr/>
        <p:txBody>
          <a:bodyPr>
            <a:normAutofit lnSpcReduction="10000"/>
          </a:bodyPr>
          <a:lstStyle/>
          <a:p>
            <a:r>
              <a:rPr lang="en-US" dirty="0"/>
              <a:t>Once enabled, the feature you get depends on whether or not database is replicated</a:t>
            </a:r>
          </a:p>
          <a:p>
            <a:pPr lvl="1"/>
            <a:r>
              <a:rPr lang="en-US" dirty="0"/>
              <a:t>If the mailbox database is not replicated, it will use JET circular logging. In this case, enabling or disabling JET circular logging will require a dismount and mount of the </a:t>
            </a:r>
            <a:r>
              <a:rPr lang="en-US" dirty="0" smtClean="0"/>
              <a:t>database</a:t>
            </a:r>
            <a:endParaRPr lang="en-US" dirty="0"/>
          </a:p>
          <a:p>
            <a:pPr lvl="1"/>
            <a:r>
              <a:rPr lang="en-US" dirty="0"/>
              <a:t>If the mailbox database is replicated, it will use CRCL. In this case, enabling or disabling CRCL takes effect dynamically; there is no need to dismount and re-mount the </a:t>
            </a:r>
            <a:r>
              <a:rPr lang="en-US" dirty="0" smtClean="0"/>
              <a:t>database</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25570512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Circular Logging and Continuous Replication</a:t>
            </a:r>
          </a:p>
        </p:txBody>
      </p:sp>
      <p:sp>
        <p:nvSpPr>
          <p:cNvPr id="3" name="Content Placeholder 2"/>
          <p:cNvSpPr>
            <a:spLocks noGrp="1"/>
          </p:cNvSpPr>
          <p:nvPr>
            <p:ph idx="1"/>
          </p:nvPr>
        </p:nvSpPr>
        <p:spPr/>
        <p:txBody>
          <a:bodyPr>
            <a:normAutofit fontScale="92500" lnSpcReduction="20000"/>
          </a:bodyPr>
          <a:lstStyle/>
          <a:p>
            <a:r>
              <a:rPr lang="en-US" dirty="0" smtClean="0"/>
              <a:t>No way to transition a database from CL to CRCL or vice versa</a:t>
            </a:r>
          </a:p>
          <a:p>
            <a:pPr lvl="1"/>
            <a:r>
              <a:rPr lang="en-US" dirty="0"/>
              <a:t>If you have circular logging enabled for a non-replicated database and you add your first passive copy, Exchange will block that action to prevent switching from JET CL to </a:t>
            </a:r>
            <a:r>
              <a:rPr lang="en-US" dirty="0" smtClean="0"/>
              <a:t>CRCL</a:t>
            </a:r>
          </a:p>
          <a:p>
            <a:pPr lvl="2"/>
            <a:r>
              <a:rPr lang="en-US" dirty="0" smtClean="0"/>
              <a:t>This is to </a:t>
            </a:r>
            <a:r>
              <a:rPr lang="en-US" dirty="0"/>
              <a:t>prevent logs from being truncated while the new copy seed </a:t>
            </a:r>
            <a:r>
              <a:rPr lang="en-US" dirty="0" smtClean="0"/>
              <a:t>starts (the </a:t>
            </a:r>
            <a:r>
              <a:rPr lang="en-US" dirty="0"/>
              <a:t>newly added passive copy would not seed correctly if required logs were </a:t>
            </a:r>
            <a:r>
              <a:rPr lang="en-US" dirty="0" smtClean="0"/>
              <a:t>removed)</a:t>
            </a:r>
            <a:endParaRPr lang="en-US" dirty="0"/>
          </a:p>
          <a:p>
            <a:pPr lvl="1"/>
            <a:r>
              <a:rPr lang="en-US" dirty="0" smtClean="0"/>
              <a:t>When </a:t>
            </a:r>
            <a:r>
              <a:rPr lang="en-US" dirty="0"/>
              <a:t>you try to remove the last passive copy, that would result in a transition from CRCL to CL, </a:t>
            </a:r>
            <a:r>
              <a:rPr lang="en-US" dirty="0" smtClean="0"/>
              <a:t>and is blocked because </a:t>
            </a:r>
            <a:r>
              <a:rPr lang="en-US" dirty="0"/>
              <a:t>that transition would require a dismounting and re-mounting of the active copy of the </a:t>
            </a:r>
            <a:r>
              <a:rPr lang="en-US" dirty="0" smtClean="0"/>
              <a:t>database</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55213374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Circular Logging and Continuous Replication</a:t>
            </a:r>
          </a:p>
        </p:txBody>
      </p:sp>
      <p:sp>
        <p:nvSpPr>
          <p:cNvPr id="3" name="Content Placeholder 2"/>
          <p:cNvSpPr>
            <a:spLocks noGrp="1"/>
          </p:cNvSpPr>
          <p:nvPr>
            <p:ph idx="1"/>
          </p:nvPr>
        </p:nvSpPr>
        <p:spPr/>
        <p:txBody>
          <a:bodyPr>
            <a:normAutofit/>
          </a:bodyPr>
          <a:lstStyle/>
          <a:p>
            <a:r>
              <a:rPr lang="en-US" dirty="0" smtClean="0"/>
              <a:t>You must therefore disable CRCL/CL when</a:t>
            </a:r>
          </a:p>
          <a:p>
            <a:pPr lvl="1"/>
            <a:r>
              <a:rPr lang="en-US" dirty="0" smtClean="0"/>
              <a:t>You </a:t>
            </a:r>
            <a:r>
              <a:rPr lang="en-US" dirty="0"/>
              <a:t>add the second copy of a database (e.g., add the first passive </a:t>
            </a:r>
            <a:r>
              <a:rPr lang="en-US" dirty="0" smtClean="0"/>
              <a:t>copy)</a:t>
            </a:r>
          </a:p>
          <a:p>
            <a:pPr lvl="1"/>
            <a:r>
              <a:rPr lang="en-US" dirty="0" smtClean="0"/>
              <a:t>You </a:t>
            </a:r>
            <a:r>
              <a:rPr lang="en-US" dirty="0"/>
              <a:t>are trying to remove the last passive copy of a </a:t>
            </a:r>
            <a:r>
              <a:rPr lang="en-US" dirty="0" smtClean="0"/>
              <a:t>database</a:t>
            </a:r>
          </a:p>
          <a:p>
            <a:pPr marL="457200" lvl="1" indent="0">
              <a:buNone/>
            </a:pPr>
            <a:r>
              <a:rPr lang="en-US" i="1" dirty="0" smtClean="0"/>
              <a:t>Database </a:t>
            </a:r>
            <a:r>
              <a:rPr lang="en-US" i="1" dirty="0"/>
              <a:t>"{0}" has circular logging enabled. It is not possible to add or remove database copies while circular logging is enabled. Please disable circular logging before adding or removing mailbox database copies</a:t>
            </a:r>
            <a:r>
              <a:rPr lang="en-US" i="1" dirty="0" smtClean="0"/>
              <a:t>.</a:t>
            </a:r>
            <a:endParaRPr lang="en-US" i="1"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37187696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effectLst>
                  <a:outerShdw blurRad="38100" dist="38100" dir="2700000" algn="tl">
                    <a:srgbClr val="000000">
                      <a:alpha val="43137"/>
                    </a:srgbClr>
                  </a:outerShdw>
                </a:effectLst>
              </a:rPr>
              <a:t>Exchange Server 2010 High Availability</a:t>
            </a:r>
            <a:endParaRPr lang="en-US" dirty="0">
              <a:effectLst>
                <a:outerShdw blurRad="38100" dist="38100" dir="2700000" algn="tl">
                  <a:srgbClr val="000000">
                    <a:alpha val="43137"/>
                  </a:srgbClr>
                </a:outerShdw>
              </a:effectLst>
            </a:endParaRPr>
          </a:p>
        </p:txBody>
      </p:sp>
      <p:sp>
        <p:nvSpPr>
          <p:cNvPr id="5" name="Subtitle 4"/>
          <p:cNvSpPr>
            <a:spLocks noGrp="1"/>
          </p:cNvSpPr>
          <p:nvPr>
            <p:ph type="subTitle" idx="1"/>
          </p:nvPr>
        </p:nvSpPr>
        <p:spPr/>
        <p:txBody>
          <a:bodyPr/>
          <a:lstStyle/>
          <a:p>
            <a:r>
              <a:rPr lang="en-US" dirty="0" smtClean="0">
                <a:effectLst>
                  <a:outerShdw blurRad="38100" dist="38100" dir="2700000" algn="tl">
                    <a:srgbClr val="000000">
                      <a:alpha val="43137"/>
                    </a:srgbClr>
                  </a:outerShdw>
                </a:effectLst>
              </a:rPr>
              <a:t>Concept: </a:t>
            </a:r>
            <a:r>
              <a:rPr lang="en-US" dirty="0" smtClean="0">
                <a:solidFill>
                  <a:schemeClr val="accent5"/>
                </a:solidFill>
                <a:effectLst>
                  <a:outerShdw blurRad="38100" dist="38100" dir="2700000" algn="tl">
                    <a:srgbClr val="000000">
                      <a:alpha val="43137"/>
                    </a:srgbClr>
                  </a:outerShdw>
                </a:effectLst>
              </a:rPr>
              <a:t>Replay Lag and Truncation Lag</a:t>
            </a:r>
            <a:endParaRPr lang="en-US" dirty="0">
              <a:solidFill>
                <a:schemeClr val="accent5"/>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9932138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Replay Lag Time</a:t>
            </a:r>
            <a:endParaRPr lang="en-US" dirty="0"/>
          </a:p>
        </p:txBody>
      </p:sp>
      <p:sp>
        <p:nvSpPr>
          <p:cNvPr id="3" name="Content Placeholder 2"/>
          <p:cNvSpPr>
            <a:spLocks noGrp="1"/>
          </p:cNvSpPr>
          <p:nvPr>
            <p:ph idx="1"/>
          </p:nvPr>
        </p:nvSpPr>
        <p:spPr/>
        <p:txBody>
          <a:bodyPr>
            <a:normAutofit fontScale="85000" lnSpcReduction="10000"/>
          </a:bodyPr>
          <a:lstStyle/>
          <a:p>
            <a:r>
              <a:rPr lang="en-US" smtClean="0"/>
              <a:t>Enables you to take a database copy back to a specific point in time</a:t>
            </a:r>
          </a:p>
          <a:p>
            <a:r>
              <a:rPr lang="en-US" smtClean="0"/>
              <a:t>Configure a Replay Lag Time &gt;0</a:t>
            </a:r>
          </a:p>
          <a:p>
            <a:pPr lvl="1"/>
            <a:r>
              <a:rPr lang="en-US" smtClean="0"/>
              <a:t>Configure using Set-MailboxDatabaseCopy</a:t>
            </a:r>
          </a:p>
          <a:p>
            <a:pPr lvl="1"/>
            <a:r>
              <a:rPr lang="en-US" smtClean="0"/>
              <a:t>Any database copy configured with a replay lag time &gt;0 is considered a “lagged copy”</a:t>
            </a:r>
          </a:p>
          <a:p>
            <a:r>
              <a:rPr lang="en-US" smtClean="0"/>
              <a:t>Lagged copies are only for point-in-time protection, but they are not a replacement for point-in-time backups</a:t>
            </a:r>
          </a:p>
          <a:p>
            <a:pPr lvl="1"/>
            <a:r>
              <a:rPr lang="en-US" smtClean="0"/>
              <a:t>Logical corruption and/or mailbox deletion prevention scenarios</a:t>
            </a:r>
          </a:p>
          <a:p>
            <a:pPr lvl="1"/>
            <a:r>
              <a:rPr lang="en-US" smtClean="0"/>
              <a:t>Provide a maximum of 14 days protection</a:t>
            </a:r>
            <a:endParaRPr lang="en-US" dirty="0"/>
          </a:p>
        </p:txBody>
      </p:sp>
    </p:spTree>
    <p:extLst>
      <p:ext uri="{BB962C8B-B14F-4D97-AF65-F5344CB8AC3E}">
        <p14:creationId xmlns:p14="http://schemas.microsoft.com/office/powerpoint/2010/main" val="39642882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Replay Lag Time</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When should you deploy a lagged copy?</a:t>
            </a:r>
          </a:p>
          <a:p>
            <a:pPr lvl="1"/>
            <a:r>
              <a:rPr lang="en-US" dirty="0" smtClean="0"/>
              <a:t>Useful only to mitigate a risk</a:t>
            </a:r>
          </a:p>
          <a:p>
            <a:pPr lvl="1"/>
            <a:r>
              <a:rPr lang="en-US" dirty="0" smtClean="0"/>
              <a:t>Might not be needed if deploying a backup solution</a:t>
            </a:r>
          </a:p>
          <a:p>
            <a:r>
              <a:rPr lang="en-US" dirty="0" smtClean="0"/>
              <a:t>Lagged copies are not HA database copies</a:t>
            </a:r>
          </a:p>
          <a:p>
            <a:pPr lvl="1"/>
            <a:r>
              <a:rPr lang="en-US" dirty="0" smtClean="0"/>
              <a:t>Lagged copies should never be automatically activated!</a:t>
            </a:r>
          </a:p>
          <a:p>
            <a:pPr lvl="1"/>
            <a:r>
              <a:rPr lang="en-US" dirty="0" smtClean="0"/>
              <a:t>Steps for manual activation documented at </a:t>
            </a:r>
            <a:r>
              <a:rPr lang="en-US" dirty="0">
                <a:hlinkClick r:id="rId3"/>
              </a:rPr>
              <a:t>http://</a:t>
            </a:r>
            <a:r>
              <a:rPr lang="en-US" dirty="0" smtClean="0">
                <a:hlinkClick r:id="rId3"/>
              </a:rPr>
              <a:t>technet.microsoft.com/en-us/library/dd979786.aspx</a:t>
            </a:r>
            <a:endParaRPr lang="en-US" dirty="0" smtClean="0">
              <a:solidFill>
                <a:schemeClr val="accent5"/>
              </a:solidFill>
              <a:effectLst>
                <a:outerShdw blurRad="38100" dist="38100" dir="2700000" algn="tl">
                  <a:srgbClr val="000000">
                    <a:alpha val="43137"/>
                  </a:srgbClr>
                </a:outerShdw>
              </a:effectLst>
            </a:endParaRPr>
          </a:p>
          <a:p>
            <a:r>
              <a:rPr lang="en-US" dirty="0" smtClean="0"/>
              <a:t>ESE single page restore feature does not support lagged copies</a:t>
            </a:r>
          </a:p>
          <a:p>
            <a:pPr lvl="1"/>
            <a:r>
              <a:rPr lang="en-US" dirty="0" smtClean="0"/>
              <a:t>If a lagged copy has database page corruption, it will have to be reseeded (which will lose the lagged aspect of the copy)</a:t>
            </a:r>
            <a:endParaRPr lang="en-US" dirty="0"/>
          </a:p>
        </p:txBody>
      </p:sp>
    </p:spTree>
    <p:extLst>
      <p:ext uri="{BB962C8B-B14F-4D97-AF65-F5344CB8AC3E}">
        <p14:creationId xmlns:p14="http://schemas.microsoft.com/office/powerpoint/2010/main" val="15461973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Truncation Lag Time</a:t>
            </a:r>
            <a:endParaRPr lang="en-US" dirty="0"/>
          </a:p>
        </p:txBody>
      </p:sp>
      <p:sp>
        <p:nvSpPr>
          <p:cNvPr id="3" name="Text Placeholder 2"/>
          <p:cNvSpPr>
            <a:spLocks noGrp="1"/>
          </p:cNvSpPr>
          <p:nvPr>
            <p:ph idx="1"/>
          </p:nvPr>
        </p:nvSpPr>
        <p:spPr/>
        <p:txBody>
          <a:bodyPr/>
          <a:lstStyle/>
          <a:p>
            <a:r>
              <a:rPr lang="en-US" smtClean="0"/>
              <a:t>Enables you to use the logs on a passive database copy to recover from the loss of log files on the active database copy</a:t>
            </a:r>
          </a:p>
          <a:p>
            <a:r>
              <a:rPr lang="en-US" smtClean="0"/>
              <a:t>Configure a Truncation Lag Time &gt;0</a:t>
            </a:r>
          </a:p>
          <a:p>
            <a:pPr lvl="1"/>
            <a:r>
              <a:rPr lang="en-US" smtClean="0"/>
              <a:t>Configure using Set-MailboxDatabaseCopy</a:t>
            </a:r>
            <a:endParaRPr lang="en-US" dirty="0"/>
          </a:p>
        </p:txBody>
      </p:sp>
    </p:spTree>
    <p:extLst>
      <p:ext uri="{BB962C8B-B14F-4D97-AF65-F5344CB8AC3E}">
        <p14:creationId xmlns:p14="http://schemas.microsoft.com/office/powerpoint/2010/main" val="28173844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Replay Lag or Truncation Lag</a:t>
            </a:r>
            <a:endParaRPr lang="en-US" dirty="0"/>
          </a:p>
        </p:txBody>
      </p:sp>
      <p:sp>
        <p:nvSpPr>
          <p:cNvPr id="3" name="Text Placeholder 2"/>
          <p:cNvSpPr>
            <a:spLocks noGrp="1"/>
          </p:cNvSpPr>
          <p:nvPr>
            <p:ph idx="1"/>
          </p:nvPr>
        </p:nvSpPr>
        <p:spPr/>
        <p:txBody>
          <a:bodyPr/>
          <a:lstStyle/>
          <a:p>
            <a:r>
              <a:rPr lang="en-US" dirty="0" smtClean="0"/>
              <a:t>Using Replay Lag or Truncation Lag affects your storage design</a:t>
            </a:r>
          </a:p>
          <a:p>
            <a:r>
              <a:rPr lang="en-US" dirty="0" smtClean="0"/>
              <a:t>By design, both cause logs to build up, even when continuous replication circular logging (CRCL) is enabled</a:t>
            </a:r>
          </a:p>
          <a:p>
            <a:r>
              <a:rPr lang="en-US" dirty="0" smtClean="0"/>
              <a:t>Plan your storage design accordingly</a:t>
            </a:r>
          </a:p>
          <a:p>
            <a:r>
              <a:rPr lang="en-US" dirty="0"/>
              <a:t>See </a:t>
            </a:r>
            <a:r>
              <a:rPr lang="en-US" dirty="0">
                <a:hlinkClick r:id="rId2"/>
              </a:rPr>
              <a:t>http://</a:t>
            </a:r>
            <a:r>
              <a:rPr lang="en-US" dirty="0" smtClean="0">
                <a:hlinkClick r:id="rId2"/>
              </a:rPr>
              <a:t>technet.microsoft.com/en-us/library/dd335158.aspx</a:t>
            </a:r>
            <a:r>
              <a:rPr lang="en-US" dirty="0" smtClean="0"/>
              <a:t> for more info</a:t>
            </a:r>
          </a:p>
        </p:txBody>
      </p:sp>
    </p:spTree>
    <p:extLst>
      <p:ext uri="{BB962C8B-B14F-4D97-AF65-F5344CB8AC3E}">
        <p14:creationId xmlns:p14="http://schemas.microsoft.com/office/powerpoint/2010/main" val="9407586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Exchange Server High Availability Terminology</a:t>
            </a:r>
            <a:endParaRPr lang="en-US" dirty="0"/>
          </a:p>
        </p:txBody>
      </p:sp>
      <p:sp>
        <p:nvSpPr>
          <p:cNvPr id="8" name="Content Placeholder 7"/>
          <p:cNvSpPr>
            <a:spLocks noGrp="1"/>
          </p:cNvSpPr>
          <p:nvPr>
            <p:ph idx="1"/>
          </p:nvPr>
        </p:nvSpPr>
        <p:spPr/>
        <p:txBody>
          <a:bodyPr>
            <a:normAutofit lnSpcReduction="10000"/>
          </a:bodyPr>
          <a:lstStyle/>
          <a:p>
            <a:r>
              <a:rPr lang="en-US" dirty="0" smtClean="0"/>
              <a:t>High Availability must meet three criteria</a:t>
            </a:r>
          </a:p>
          <a:p>
            <a:pPr lvl="1"/>
            <a:r>
              <a:rPr lang="en-US" dirty="0" smtClean="0"/>
              <a:t>Service Availability</a:t>
            </a:r>
          </a:p>
          <a:p>
            <a:pPr lvl="1"/>
            <a:r>
              <a:rPr lang="en-US" dirty="0" smtClean="0"/>
              <a:t>Data Availability</a:t>
            </a:r>
          </a:p>
          <a:p>
            <a:pPr lvl="1"/>
            <a:r>
              <a:rPr lang="en-US" dirty="0" smtClean="0"/>
              <a:t>Automatic recovery from most failures</a:t>
            </a:r>
          </a:p>
          <a:p>
            <a:r>
              <a:rPr lang="en-US" dirty="0" smtClean="0"/>
              <a:t>Site Resilience</a:t>
            </a:r>
          </a:p>
          <a:p>
            <a:pPr lvl="1"/>
            <a:r>
              <a:rPr lang="en-US" dirty="0" smtClean="0"/>
              <a:t>Manual switchover process (datacenter switchover) used to activate service and data access in an alternate datacenter when the primary datacenter can no longer provide the required level of service</a:t>
            </a:r>
            <a:endParaRPr lang="en-US" dirty="0"/>
          </a:p>
        </p:txBody>
      </p:sp>
    </p:spTree>
    <p:extLst>
      <p:ext uri="{BB962C8B-B14F-4D97-AF65-F5344CB8AC3E}">
        <p14:creationId xmlns:p14="http://schemas.microsoft.com/office/powerpoint/2010/main" val="30604702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effectLst>
                  <a:outerShdw blurRad="38100" dist="38100" dir="2700000" algn="tl">
                    <a:srgbClr val="000000">
                      <a:alpha val="43137"/>
                    </a:srgbClr>
                  </a:outerShdw>
                </a:effectLst>
              </a:rPr>
              <a:t>Exchange Server 2010 High Availability</a:t>
            </a:r>
            <a:endParaRPr lang="en-US" dirty="0">
              <a:effectLst>
                <a:outerShdw blurRad="38100" dist="38100" dir="2700000" algn="tl">
                  <a:srgbClr val="000000">
                    <a:alpha val="43137"/>
                  </a:srgbClr>
                </a:outerShdw>
              </a:effectLst>
            </a:endParaRPr>
          </a:p>
        </p:txBody>
      </p:sp>
      <p:sp>
        <p:nvSpPr>
          <p:cNvPr id="5" name="Subtitle 4"/>
          <p:cNvSpPr>
            <a:spLocks noGrp="1"/>
          </p:cNvSpPr>
          <p:nvPr>
            <p:ph type="subTitle" idx="1"/>
          </p:nvPr>
        </p:nvSpPr>
        <p:spPr/>
        <p:txBody>
          <a:bodyPr/>
          <a:lstStyle/>
          <a:p>
            <a:r>
              <a:rPr lang="en-US" dirty="0" smtClean="0">
                <a:effectLst>
                  <a:outerShdw blurRad="38100" dist="38100" dir="2700000" algn="tl">
                    <a:srgbClr val="000000">
                      <a:alpha val="43137"/>
                    </a:srgbClr>
                  </a:outerShdw>
                </a:effectLst>
              </a:rPr>
              <a:t>Concept: </a:t>
            </a:r>
            <a:r>
              <a:rPr lang="en-US" dirty="0" smtClean="0">
                <a:solidFill>
                  <a:schemeClr val="accent5"/>
                </a:solidFill>
                <a:effectLst>
                  <a:outerShdw blurRad="38100" dist="38100" dir="2700000" algn="tl">
                    <a:srgbClr val="000000">
                      <a:alpha val="43137"/>
                    </a:srgbClr>
                  </a:outerShdw>
                </a:effectLst>
              </a:rPr>
              <a:t>Continuous Replication Modes</a:t>
            </a:r>
            <a:endParaRPr lang="en-US" dirty="0">
              <a:solidFill>
                <a:schemeClr val="accent5"/>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2384887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Continuous Replication Modes</a:t>
            </a:r>
            <a:endParaRPr lang="en-US" dirty="0"/>
          </a:p>
        </p:txBody>
      </p:sp>
      <p:sp>
        <p:nvSpPr>
          <p:cNvPr id="6" name="Content Placeholder 5"/>
          <p:cNvSpPr>
            <a:spLocks noGrp="1"/>
          </p:cNvSpPr>
          <p:nvPr>
            <p:ph idx="1"/>
          </p:nvPr>
        </p:nvSpPr>
        <p:spPr/>
        <p:txBody>
          <a:bodyPr>
            <a:normAutofit lnSpcReduction="10000"/>
          </a:bodyPr>
          <a:lstStyle/>
          <a:p>
            <a:r>
              <a:rPr lang="en-US" dirty="0" smtClean="0"/>
              <a:t>Two Modes of Continuous Replication in SP1</a:t>
            </a:r>
          </a:p>
          <a:p>
            <a:pPr lvl="1"/>
            <a:r>
              <a:rPr lang="en-US" dirty="0" smtClean="0"/>
              <a:t>File Mode (traditional log shipping)</a:t>
            </a:r>
          </a:p>
          <a:p>
            <a:pPr lvl="1"/>
            <a:r>
              <a:rPr lang="en-US" dirty="0" smtClean="0"/>
              <a:t>Block Mode (ESE log buffer data shipping)</a:t>
            </a:r>
          </a:p>
          <a:p>
            <a:r>
              <a:rPr lang="en-US" dirty="0" smtClean="0"/>
              <a:t>Operates on a per-database level</a:t>
            </a:r>
          </a:p>
          <a:p>
            <a:r>
              <a:rPr lang="en-US" dirty="0" smtClean="0"/>
              <a:t>Initial Mode is File Mode</a:t>
            </a:r>
          </a:p>
          <a:p>
            <a:r>
              <a:rPr lang="en-US" dirty="0" smtClean="0"/>
              <a:t>Block Mode triggered when copy queue length is 0</a:t>
            </a:r>
          </a:p>
          <a:p>
            <a:r>
              <a:rPr lang="en-US" dirty="0" smtClean="0"/>
              <a:t>Reverts to File Mode if copy queue length grows</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65640723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ight Arrow 15"/>
          <p:cNvSpPr/>
          <p:nvPr/>
        </p:nvSpPr>
        <p:spPr bwMode="auto">
          <a:xfrm>
            <a:off x="2640622" y="1203134"/>
            <a:ext cx="3798014" cy="1314226"/>
          </a:xfrm>
          <a:prstGeom prst="rightArrow">
            <a:avLst/>
          </a:prstGeom>
          <a:gradFill>
            <a:gsLst>
              <a:gs pos="0">
                <a:schemeClr val="accent1">
                  <a:lumMod val="50000"/>
                </a:schemeClr>
              </a:gs>
              <a:gs pos="80000">
                <a:schemeClr val="accent1"/>
              </a:gs>
              <a:gs pos="100000">
                <a:schemeClr val="accent1"/>
              </a:gs>
            </a:gsLst>
          </a:gra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bg1"/>
              </a:solidFill>
              <a:effectLst>
                <a:outerShdw blurRad="38100" dist="38100" dir="2700000" algn="tl">
                  <a:srgbClr val="000000">
                    <a:alpha val="43137"/>
                  </a:srgbClr>
                </a:outerShdw>
              </a:effectLst>
              <a:latin typeface="Segoe" pitchFamily="34" charset="0"/>
            </a:endParaRPr>
          </a:p>
        </p:txBody>
      </p:sp>
      <p:pic>
        <p:nvPicPr>
          <p:cNvPr id="125" name="Picture 3" descr="C:\Users\aglick\Documents\Clipart\Server Exchange.png"/>
          <p:cNvPicPr>
            <a:picLocks noChangeAspect="1" noChangeArrowheads="1"/>
          </p:cNvPicPr>
          <p:nvPr/>
        </p:nvPicPr>
        <p:blipFill>
          <a:blip r:embed="rId3" cstate="print"/>
          <a:srcRect/>
          <a:stretch>
            <a:fillRect/>
          </a:stretch>
        </p:blipFill>
        <p:spPr bwMode="auto">
          <a:xfrm>
            <a:off x="1430587" y="1085626"/>
            <a:ext cx="1066800" cy="1530196"/>
          </a:xfrm>
          <a:prstGeom prst="rect">
            <a:avLst/>
          </a:prstGeom>
          <a:noFill/>
        </p:spPr>
      </p:pic>
      <p:pic>
        <p:nvPicPr>
          <p:cNvPr id="126" name="Picture 3" descr="C:\Users\aglick\Documents\Clipart\Server Exchange.png"/>
          <p:cNvPicPr>
            <a:picLocks noChangeAspect="1" noChangeArrowheads="1"/>
          </p:cNvPicPr>
          <p:nvPr/>
        </p:nvPicPr>
        <p:blipFill>
          <a:blip r:embed="rId3" cstate="print"/>
          <a:srcRect/>
          <a:stretch>
            <a:fillRect/>
          </a:stretch>
        </p:blipFill>
        <p:spPr bwMode="auto">
          <a:xfrm>
            <a:off x="6548636" y="1068041"/>
            <a:ext cx="1066800" cy="1530196"/>
          </a:xfrm>
          <a:prstGeom prst="rect">
            <a:avLst/>
          </a:prstGeom>
          <a:noFill/>
        </p:spPr>
      </p:pic>
      <p:sp>
        <p:nvSpPr>
          <p:cNvPr id="134" name="Can 133"/>
          <p:cNvSpPr/>
          <p:nvPr/>
        </p:nvSpPr>
        <p:spPr bwMode="auto">
          <a:xfrm>
            <a:off x="838199" y="3027888"/>
            <a:ext cx="2511315" cy="2991912"/>
          </a:xfrm>
          <a:prstGeom prst="can">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800" dirty="0" smtClean="0">
              <a:solidFill>
                <a:srgbClr val="000000"/>
              </a:solidFill>
              <a:latin typeface="Segoe" pitchFamily="34" charset="0"/>
            </a:endParaRPr>
          </a:p>
        </p:txBody>
      </p:sp>
      <p:sp>
        <p:nvSpPr>
          <p:cNvPr id="140" name="Can 139"/>
          <p:cNvSpPr/>
          <p:nvPr/>
        </p:nvSpPr>
        <p:spPr bwMode="auto">
          <a:xfrm>
            <a:off x="5688664" y="3013039"/>
            <a:ext cx="2550794" cy="3006763"/>
          </a:xfrm>
          <a:prstGeom prst="can">
            <a:avLst/>
          </a:prstGeom>
          <a:solidFill>
            <a:srgbClr val="0070C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400" dirty="0" smtClean="0">
              <a:solidFill>
                <a:srgbClr val="000000"/>
              </a:solidFill>
              <a:latin typeface="Segoe" pitchFamily="34" charset="0"/>
            </a:endParaRPr>
          </a:p>
        </p:txBody>
      </p:sp>
      <p:grpSp>
        <p:nvGrpSpPr>
          <p:cNvPr id="9" name="Group 8"/>
          <p:cNvGrpSpPr/>
          <p:nvPr/>
        </p:nvGrpSpPr>
        <p:grpSpPr>
          <a:xfrm>
            <a:off x="2067791" y="5281383"/>
            <a:ext cx="626813" cy="609600"/>
            <a:chOff x="1201986" y="5257800"/>
            <a:chExt cx="626813" cy="609600"/>
          </a:xfrm>
        </p:grpSpPr>
        <p:pic>
          <p:nvPicPr>
            <p:cNvPr id="1026" name="Picture 2" descr="\\eventsql\dvd\Online_ART\DVD_ART36\Artwork_Imagery\Icons - Illustrations\_ WINDOWS SERVER ICONS\Documents\Document paper file Blan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01986" y="5257800"/>
              <a:ext cx="560331" cy="60960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1201986" y="5334000"/>
              <a:ext cx="626813" cy="461665"/>
            </a:xfrm>
            <a:prstGeom prst="rect">
              <a:avLst/>
            </a:prstGeom>
            <a:noFill/>
          </p:spPr>
          <p:txBody>
            <a:bodyPr wrap="square" rtlCol="0">
              <a:spAutoFit/>
            </a:bodyPr>
            <a:lstStyle/>
            <a:p>
              <a:r>
                <a:rPr lang="en-US" sz="1200" dirty="0" smtClean="0">
                  <a:solidFill>
                    <a:srgbClr val="000000"/>
                  </a:solidFill>
                </a:rPr>
                <a:t>Log File 2</a:t>
              </a:r>
            </a:p>
          </p:txBody>
        </p:sp>
      </p:grpSp>
      <p:grpSp>
        <p:nvGrpSpPr>
          <p:cNvPr id="144" name="Group 143"/>
          <p:cNvGrpSpPr/>
          <p:nvPr/>
        </p:nvGrpSpPr>
        <p:grpSpPr>
          <a:xfrm>
            <a:off x="1416417" y="5266031"/>
            <a:ext cx="626813" cy="609600"/>
            <a:chOff x="1201986" y="5257800"/>
            <a:chExt cx="626813" cy="609600"/>
          </a:xfrm>
        </p:grpSpPr>
        <p:pic>
          <p:nvPicPr>
            <p:cNvPr id="145" name="Picture 2" descr="\\eventsql\dvd\Online_ART\DVD_ART36\Artwork_Imagery\Icons - Illustrations\_ WINDOWS SERVER ICONS\Documents\Document paper file Blan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01986" y="5257800"/>
              <a:ext cx="560331" cy="609600"/>
            </a:xfrm>
            <a:prstGeom prst="rect">
              <a:avLst/>
            </a:prstGeom>
            <a:noFill/>
            <a:extLst>
              <a:ext uri="{909E8E84-426E-40DD-AFC4-6F175D3DCCD1}">
                <a14:hiddenFill xmlns:a14="http://schemas.microsoft.com/office/drawing/2010/main">
                  <a:solidFill>
                    <a:srgbClr val="FFFFFF"/>
                  </a:solidFill>
                </a14:hiddenFill>
              </a:ext>
            </a:extLst>
          </p:spPr>
        </p:pic>
        <p:sp>
          <p:nvSpPr>
            <p:cNvPr id="146" name="TextBox 145"/>
            <p:cNvSpPr txBox="1"/>
            <p:nvPr/>
          </p:nvSpPr>
          <p:spPr>
            <a:xfrm>
              <a:off x="1201986" y="5334000"/>
              <a:ext cx="626813" cy="461665"/>
            </a:xfrm>
            <a:prstGeom prst="rect">
              <a:avLst/>
            </a:prstGeom>
            <a:noFill/>
          </p:spPr>
          <p:txBody>
            <a:bodyPr wrap="square" rtlCol="0">
              <a:spAutoFit/>
            </a:bodyPr>
            <a:lstStyle/>
            <a:p>
              <a:r>
                <a:rPr lang="en-US" sz="1200" dirty="0" smtClean="0">
                  <a:solidFill>
                    <a:srgbClr val="000000"/>
                  </a:solidFill>
                </a:rPr>
                <a:t>Log File 1</a:t>
              </a:r>
            </a:p>
          </p:txBody>
        </p:sp>
      </p:grpSp>
      <p:grpSp>
        <p:nvGrpSpPr>
          <p:cNvPr id="147" name="Group 146"/>
          <p:cNvGrpSpPr/>
          <p:nvPr/>
        </p:nvGrpSpPr>
        <p:grpSpPr>
          <a:xfrm>
            <a:off x="6988624" y="5281383"/>
            <a:ext cx="626813" cy="609600"/>
            <a:chOff x="1201986" y="5257800"/>
            <a:chExt cx="626813" cy="609600"/>
          </a:xfrm>
        </p:grpSpPr>
        <p:pic>
          <p:nvPicPr>
            <p:cNvPr id="148" name="Picture 2" descr="\\eventsql\dvd\Online_ART\DVD_ART36\Artwork_Imagery\Icons - Illustrations\_ WINDOWS SERVER ICONS\Documents\Document paper file Blan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01986" y="5257800"/>
              <a:ext cx="560331" cy="609600"/>
            </a:xfrm>
            <a:prstGeom prst="rect">
              <a:avLst/>
            </a:prstGeom>
            <a:noFill/>
            <a:extLst>
              <a:ext uri="{909E8E84-426E-40DD-AFC4-6F175D3DCCD1}">
                <a14:hiddenFill xmlns:a14="http://schemas.microsoft.com/office/drawing/2010/main">
                  <a:solidFill>
                    <a:srgbClr val="FFFFFF"/>
                  </a:solidFill>
                </a14:hiddenFill>
              </a:ext>
            </a:extLst>
          </p:spPr>
        </p:pic>
        <p:sp>
          <p:nvSpPr>
            <p:cNvPr id="149" name="TextBox 148"/>
            <p:cNvSpPr txBox="1"/>
            <p:nvPr/>
          </p:nvSpPr>
          <p:spPr>
            <a:xfrm>
              <a:off x="1201986" y="5334000"/>
              <a:ext cx="626813" cy="461665"/>
            </a:xfrm>
            <a:prstGeom prst="rect">
              <a:avLst/>
            </a:prstGeom>
            <a:noFill/>
          </p:spPr>
          <p:txBody>
            <a:bodyPr wrap="square" rtlCol="0">
              <a:spAutoFit/>
            </a:bodyPr>
            <a:lstStyle/>
            <a:p>
              <a:r>
                <a:rPr lang="en-US" sz="1200" dirty="0" smtClean="0">
                  <a:solidFill>
                    <a:srgbClr val="000000"/>
                  </a:solidFill>
                </a:rPr>
                <a:t>Log File 2</a:t>
              </a:r>
            </a:p>
          </p:txBody>
        </p:sp>
      </p:grpSp>
      <p:grpSp>
        <p:nvGrpSpPr>
          <p:cNvPr id="150" name="Group 149"/>
          <p:cNvGrpSpPr/>
          <p:nvPr/>
        </p:nvGrpSpPr>
        <p:grpSpPr>
          <a:xfrm>
            <a:off x="6337250" y="5275521"/>
            <a:ext cx="626813" cy="609600"/>
            <a:chOff x="1201986" y="5257800"/>
            <a:chExt cx="626813" cy="609600"/>
          </a:xfrm>
        </p:grpSpPr>
        <p:pic>
          <p:nvPicPr>
            <p:cNvPr id="151" name="Picture 2" descr="\\eventsql\dvd\Online_ART\DVD_ART36\Artwork_Imagery\Icons - Illustrations\_ WINDOWS SERVER ICONS\Documents\Document paper file Blan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01986" y="5257800"/>
              <a:ext cx="560331" cy="609600"/>
            </a:xfrm>
            <a:prstGeom prst="rect">
              <a:avLst/>
            </a:prstGeom>
            <a:noFill/>
            <a:extLst>
              <a:ext uri="{909E8E84-426E-40DD-AFC4-6F175D3DCCD1}">
                <a14:hiddenFill xmlns:a14="http://schemas.microsoft.com/office/drawing/2010/main">
                  <a:solidFill>
                    <a:srgbClr val="FFFFFF"/>
                  </a:solidFill>
                </a14:hiddenFill>
              </a:ext>
            </a:extLst>
          </p:spPr>
        </p:pic>
        <p:sp>
          <p:nvSpPr>
            <p:cNvPr id="152" name="TextBox 151"/>
            <p:cNvSpPr txBox="1"/>
            <p:nvPr/>
          </p:nvSpPr>
          <p:spPr>
            <a:xfrm>
              <a:off x="1201986" y="5334000"/>
              <a:ext cx="626813" cy="461665"/>
            </a:xfrm>
            <a:prstGeom prst="rect">
              <a:avLst/>
            </a:prstGeom>
            <a:noFill/>
          </p:spPr>
          <p:txBody>
            <a:bodyPr wrap="square" rtlCol="0">
              <a:spAutoFit/>
            </a:bodyPr>
            <a:lstStyle/>
            <a:p>
              <a:r>
                <a:rPr lang="en-US" sz="1200" dirty="0" smtClean="0">
                  <a:solidFill>
                    <a:srgbClr val="000000"/>
                  </a:solidFill>
                </a:rPr>
                <a:t>Log File 1</a:t>
              </a:r>
            </a:p>
          </p:txBody>
        </p:sp>
      </p:grpSp>
      <p:grpSp>
        <p:nvGrpSpPr>
          <p:cNvPr id="155" name="Group 154"/>
          <p:cNvGrpSpPr/>
          <p:nvPr/>
        </p:nvGrpSpPr>
        <p:grpSpPr>
          <a:xfrm>
            <a:off x="1702332" y="4495800"/>
            <a:ext cx="626813" cy="609600"/>
            <a:chOff x="1201986" y="5257800"/>
            <a:chExt cx="626813" cy="609600"/>
          </a:xfrm>
        </p:grpSpPr>
        <p:pic>
          <p:nvPicPr>
            <p:cNvPr id="156" name="Picture 2" descr="\\eventsql\dvd\Online_ART\DVD_ART36\Artwork_Imagery\Icons - Illustrations\_ WINDOWS SERVER ICONS\Documents\Document paper file Blan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01986" y="5257800"/>
              <a:ext cx="560331" cy="609600"/>
            </a:xfrm>
            <a:prstGeom prst="rect">
              <a:avLst/>
            </a:prstGeom>
            <a:noFill/>
            <a:extLst>
              <a:ext uri="{909E8E84-426E-40DD-AFC4-6F175D3DCCD1}">
                <a14:hiddenFill xmlns:a14="http://schemas.microsoft.com/office/drawing/2010/main">
                  <a:solidFill>
                    <a:srgbClr val="FFFFFF"/>
                  </a:solidFill>
                </a14:hiddenFill>
              </a:ext>
            </a:extLst>
          </p:spPr>
        </p:pic>
        <p:sp>
          <p:nvSpPr>
            <p:cNvPr id="157" name="TextBox 156"/>
            <p:cNvSpPr txBox="1"/>
            <p:nvPr/>
          </p:nvSpPr>
          <p:spPr>
            <a:xfrm>
              <a:off x="1201986" y="5334000"/>
              <a:ext cx="626813" cy="461665"/>
            </a:xfrm>
            <a:prstGeom prst="rect">
              <a:avLst/>
            </a:prstGeom>
            <a:noFill/>
          </p:spPr>
          <p:txBody>
            <a:bodyPr wrap="square" rtlCol="0">
              <a:spAutoFit/>
            </a:bodyPr>
            <a:lstStyle/>
            <a:p>
              <a:r>
                <a:rPr lang="en-US" sz="1200" dirty="0" smtClean="0">
                  <a:solidFill>
                    <a:srgbClr val="000000"/>
                  </a:solidFill>
                </a:rPr>
                <a:t>Log File 4</a:t>
              </a:r>
            </a:p>
          </p:txBody>
        </p:sp>
      </p:grpSp>
      <p:grpSp>
        <p:nvGrpSpPr>
          <p:cNvPr id="158" name="Group 157"/>
          <p:cNvGrpSpPr/>
          <p:nvPr/>
        </p:nvGrpSpPr>
        <p:grpSpPr>
          <a:xfrm>
            <a:off x="1021240" y="4487705"/>
            <a:ext cx="626813" cy="609600"/>
            <a:chOff x="1201986" y="5257800"/>
            <a:chExt cx="626813" cy="609600"/>
          </a:xfrm>
        </p:grpSpPr>
        <p:pic>
          <p:nvPicPr>
            <p:cNvPr id="159" name="Picture 2" descr="\\eventsql\dvd\Online_ART\DVD_ART36\Artwork_Imagery\Icons - Illustrations\_ WINDOWS SERVER ICONS\Documents\Document paper file Blan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01986" y="5257800"/>
              <a:ext cx="560331" cy="609600"/>
            </a:xfrm>
            <a:prstGeom prst="rect">
              <a:avLst/>
            </a:prstGeom>
            <a:noFill/>
            <a:extLst>
              <a:ext uri="{909E8E84-426E-40DD-AFC4-6F175D3DCCD1}">
                <a14:hiddenFill xmlns:a14="http://schemas.microsoft.com/office/drawing/2010/main">
                  <a:solidFill>
                    <a:srgbClr val="FFFFFF"/>
                  </a:solidFill>
                </a14:hiddenFill>
              </a:ext>
            </a:extLst>
          </p:spPr>
        </p:pic>
        <p:sp>
          <p:nvSpPr>
            <p:cNvPr id="160" name="TextBox 159"/>
            <p:cNvSpPr txBox="1"/>
            <p:nvPr/>
          </p:nvSpPr>
          <p:spPr>
            <a:xfrm>
              <a:off x="1201986" y="5334000"/>
              <a:ext cx="626813" cy="461665"/>
            </a:xfrm>
            <a:prstGeom prst="rect">
              <a:avLst/>
            </a:prstGeom>
            <a:noFill/>
          </p:spPr>
          <p:txBody>
            <a:bodyPr wrap="square" rtlCol="0">
              <a:spAutoFit/>
            </a:bodyPr>
            <a:lstStyle/>
            <a:p>
              <a:r>
                <a:rPr lang="en-US" sz="1200" dirty="0" smtClean="0">
                  <a:solidFill>
                    <a:srgbClr val="000000"/>
                  </a:solidFill>
                </a:rPr>
                <a:t>Log File 3</a:t>
              </a:r>
            </a:p>
          </p:txBody>
        </p:sp>
      </p:grpSp>
      <p:sp>
        <p:nvSpPr>
          <p:cNvPr id="14" name="Left Arrow 13"/>
          <p:cNvSpPr/>
          <p:nvPr/>
        </p:nvSpPr>
        <p:spPr bwMode="auto">
          <a:xfrm>
            <a:off x="2595772" y="1068041"/>
            <a:ext cx="3709238" cy="1565365"/>
          </a:xfrm>
          <a:prstGeom prst="leftArrow">
            <a:avLst/>
          </a:prstGeom>
          <a:gradFill>
            <a:gsLst>
              <a:gs pos="0">
                <a:schemeClr val="accent1">
                  <a:lumMod val="50000"/>
                </a:schemeClr>
              </a:gs>
              <a:gs pos="80000">
                <a:schemeClr val="accent1"/>
              </a:gs>
              <a:gs pos="100000">
                <a:schemeClr val="accent1"/>
              </a:gs>
            </a:gsLst>
          </a:gra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bg1"/>
              </a:solidFill>
              <a:effectLst>
                <a:outerShdw blurRad="38100" dist="38100" dir="2700000" algn="tl">
                  <a:srgbClr val="000000">
                    <a:alpha val="43137"/>
                  </a:srgbClr>
                </a:outerShdw>
              </a:effectLst>
              <a:latin typeface="Segoe" pitchFamily="34" charset="0"/>
            </a:endParaRPr>
          </a:p>
        </p:txBody>
      </p:sp>
      <p:sp>
        <p:nvSpPr>
          <p:cNvPr id="13" name="TextBox 12"/>
          <p:cNvSpPr txBox="1"/>
          <p:nvPr/>
        </p:nvSpPr>
        <p:spPr>
          <a:xfrm>
            <a:off x="3410744" y="1506304"/>
            <a:ext cx="2804487" cy="707886"/>
          </a:xfrm>
          <a:prstGeom prst="rect">
            <a:avLst/>
          </a:prstGeom>
          <a:noFill/>
        </p:spPr>
        <p:txBody>
          <a:bodyPr wrap="square" rtlCol="0">
            <a:spAutoFit/>
          </a:bodyPr>
          <a:lstStyle/>
          <a:p>
            <a:r>
              <a:rPr lang="en-US" sz="2000" dirty="0" smtClean="0"/>
              <a:t>Send me the latest </a:t>
            </a:r>
            <a:r>
              <a:rPr lang="en-US" sz="2000" dirty="0"/>
              <a:t>log files … I have log </a:t>
            </a:r>
            <a:r>
              <a:rPr lang="en-US" sz="2000" dirty="0" smtClean="0"/>
              <a:t>2</a:t>
            </a:r>
          </a:p>
        </p:txBody>
      </p:sp>
      <p:grpSp>
        <p:nvGrpSpPr>
          <p:cNvPr id="170" name="Group 169"/>
          <p:cNvGrpSpPr/>
          <p:nvPr/>
        </p:nvGrpSpPr>
        <p:grpSpPr>
          <a:xfrm>
            <a:off x="2442075" y="4489937"/>
            <a:ext cx="626813" cy="609600"/>
            <a:chOff x="1201986" y="5257800"/>
            <a:chExt cx="626813" cy="609600"/>
          </a:xfrm>
        </p:grpSpPr>
        <p:pic>
          <p:nvPicPr>
            <p:cNvPr id="171" name="Picture 2" descr="\\eventsql\dvd\Online_ART\DVD_ART36\Artwork_Imagery\Icons - Illustrations\_ WINDOWS SERVER ICONS\Documents\Document paper file Blan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01986" y="5257800"/>
              <a:ext cx="560331" cy="609600"/>
            </a:xfrm>
            <a:prstGeom prst="rect">
              <a:avLst/>
            </a:prstGeom>
            <a:noFill/>
            <a:extLst>
              <a:ext uri="{909E8E84-426E-40DD-AFC4-6F175D3DCCD1}">
                <a14:hiddenFill xmlns:a14="http://schemas.microsoft.com/office/drawing/2010/main">
                  <a:solidFill>
                    <a:srgbClr val="FFFFFF"/>
                  </a:solidFill>
                </a14:hiddenFill>
              </a:ext>
            </a:extLst>
          </p:spPr>
        </p:pic>
        <p:sp>
          <p:nvSpPr>
            <p:cNvPr id="172" name="TextBox 171"/>
            <p:cNvSpPr txBox="1"/>
            <p:nvPr/>
          </p:nvSpPr>
          <p:spPr>
            <a:xfrm>
              <a:off x="1201986" y="5334000"/>
              <a:ext cx="626813" cy="461665"/>
            </a:xfrm>
            <a:prstGeom prst="rect">
              <a:avLst/>
            </a:prstGeom>
            <a:noFill/>
          </p:spPr>
          <p:txBody>
            <a:bodyPr wrap="square" rtlCol="0">
              <a:spAutoFit/>
            </a:bodyPr>
            <a:lstStyle/>
            <a:p>
              <a:r>
                <a:rPr lang="en-US" sz="1200" dirty="0" smtClean="0">
                  <a:solidFill>
                    <a:srgbClr val="000000"/>
                  </a:solidFill>
                </a:rPr>
                <a:t>Log File 5</a:t>
              </a:r>
            </a:p>
          </p:txBody>
        </p:sp>
      </p:grpSp>
      <p:grpSp>
        <p:nvGrpSpPr>
          <p:cNvPr id="173" name="Group 172"/>
          <p:cNvGrpSpPr/>
          <p:nvPr/>
        </p:nvGrpSpPr>
        <p:grpSpPr>
          <a:xfrm>
            <a:off x="1729824" y="4498031"/>
            <a:ext cx="626813" cy="609600"/>
            <a:chOff x="1201986" y="5257800"/>
            <a:chExt cx="626813" cy="609600"/>
          </a:xfrm>
        </p:grpSpPr>
        <p:pic>
          <p:nvPicPr>
            <p:cNvPr id="174" name="Picture 2" descr="\\eventsql\dvd\Online_ART\DVD_ART36\Artwork_Imagery\Icons - Illustrations\_ WINDOWS SERVER ICONS\Documents\Document paper file Blan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01986" y="5257800"/>
              <a:ext cx="560331" cy="609600"/>
            </a:xfrm>
            <a:prstGeom prst="rect">
              <a:avLst/>
            </a:prstGeom>
            <a:noFill/>
            <a:extLst>
              <a:ext uri="{909E8E84-426E-40DD-AFC4-6F175D3DCCD1}">
                <a14:hiddenFill xmlns:a14="http://schemas.microsoft.com/office/drawing/2010/main">
                  <a:solidFill>
                    <a:srgbClr val="FFFFFF"/>
                  </a:solidFill>
                </a14:hiddenFill>
              </a:ext>
            </a:extLst>
          </p:spPr>
        </p:pic>
        <p:sp>
          <p:nvSpPr>
            <p:cNvPr id="175" name="TextBox 174"/>
            <p:cNvSpPr txBox="1"/>
            <p:nvPr/>
          </p:nvSpPr>
          <p:spPr>
            <a:xfrm>
              <a:off x="1201986" y="5334000"/>
              <a:ext cx="626813" cy="461665"/>
            </a:xfrm>
            <a:prstGeom prst="rect">
              <a:avLst/>
            </a:prstGeom>
            <a:noFill/>
          </p:spPr>
          <p:txBody>
            <a:bodyPr wrap="square" rtlCol="0">
              <a:spAutoFit/>
            </a:bodyPr>
            <a:lstStyle/>
            <a:p>
              <a:r>
                <a:rPr lang="en-US" sz="1200" dirty="0" smtClean="0">
                  <a:solidFill>
                    <a:srgbClr val="000000"/>
                  </a:solidFill>
                </a:rPr>
                <a:t>Log File 4</a:t>
              </a:r>
            </a:p>
          </p:txBody>
        </p:sp>
      </p:grpSp>
      <p:grpSp>
        <p:nvGrpSpPr>
          <p:cNvPr id="176" name="Group 175"/>
          <p:cNvGrpSpPr/>
          <p:nvPr/>
        </p:nvGrpSpPr>
        <p:grpSpPr>
          <a:xfrm>
            <a:off x="2442075" y="4501659"/>
            <a:ext cx="626813" cy="609600"/>
            <a:chOff x="1201986" y="5257800"/>
            <a:chExt cx="626813" cy="609600"/>
          </a:xfrm>
        </p:grpSpPr>
        <p:pic>
          <p:nvPicPr>
            <p:cNvPr id="177" name="Picture 2" descr="\\eventsql\dvd\Online_ART\DVD_ART36\Artwork_Imagery\Icons - Illustrations\_ WINDOWS SERVER ICONS\Documents\Document paper file Blan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01986" y="5257800"/>
              <a:ext cx="560331" cy="609600"/>
            </a:xfrm>
            <a:prstGeom prst="rect">
              <a:avLst/>
            </a:prstGeom>
            <a:noFill/>
            <a:extLst>
              <a:ext uri="{909E8E84-426E-40DD-AFC4-6F175D3DCCD1}">
                <a14:hiddenFill xmlns:a14="http://schemas.microsoft.com/office/drawing/2010/main">
                  <a:solidFill>
                    <a:srgbClr val="FFFFFF"/>
                  </a:solidFill>
                </a14:hiddenFill>
              </a:ext>
            </a:extLst>
          </p:spPr>
        </p:pic>
        <p:sp>
          <p:nvSpPr>
            <p:cNvPr id="178" name="TextBox 177"/>
            <p:cNvSpPr txBox="1"/>
            <p:nvPr/>
          </p:nvSpPr>
          <p:spPr>
            <a:xfrm>
              <a:off x="1201986" y="5334000"/>
              <a:ext cx="626813" cy="461665"/>
            </a:xfrm>
            <a:prstGeom prst="rect">
              <a:avLst/>
            </a:prstGeom>
            <a:noFill/>
          </p:spPr>
          <p:txBody>
            <a:bodyPr wrap="square" rtlCol="0">
              <a:spAutoFit/>
            </a:bodyPr>
            <a:lstStyle/>
            <a:p>
              <a:r>
                <a:rPr lang="en-US" sz="1200" dirty="0" smtClean="0">
                  <a:solidFill>
                    <a:srgbClr val="000000"/>
                  </a:solidFill>
                </a:rPr>
                <a:t>Log File 5</a:t>
              </a:r>
            </a:p>
          </p:txBody>
        </p:sp>
      </p:grpSp>
      <p:grpSp>
        <p:nvGrpSpPr>
          <p:cNvPr id="166" name="Group 165"/>
          <p:cNvGrpSpPr/>
          <p:nvPr/>
        </p:nvGrpSpPr>
        <p:grpSpPr>
          <a:xfrm>
            <a:off x="1016493" y="4495799"/>
            <a:ext cx="626813" cy="609600"/>
            <a:chOff x="1201986" y="5257800"/>
            <a:chExt cx="626813" cy="609600"/>
          </a:xfrm>
        </p:grpSpPr>
        <p:pic>
          <p:nvPicPr>
            <p:cNvPr id="167" name="Picture 2" descr="\\eventsql\dvd\Online_ART\DVD_ART36\Artwork_Imagery\Icons - Illustrations\_ WINDOWS SERVER ICONS\Documents\Document paper file Blan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01986" y="5257800"/>
              <a:ext cx="560331" cy="609600"/>
            </a:xfrm>
            <a:prstGeom prst="rect">
              <a:avLst/>
            </a:prstGeom>
            <a:noFill/>
            <a:extLst>
              <a:ext uri="{909E8E84-426E-40DD-AFC4-6F175D3DCCD1}">
                <a14:hiddenFill xmlns:a14="http://schemas.microsoft.com/office/drawing/2010/main">
                  <a:solidFill>
                    <a:srgbClr val="FFFFFF"/>
                  </a:solidFill>
                </a14:hiddenFill>
              </a:ext>
            </a:extLst>
          </p:spPr>
        </p:pic>
        <p:sp>
          <p:nvSpPr>
            <p:cNvPr id="168" name="TextBox 167"/>
            <p:cNvSpPr txBox="1"/>
            <p:nvPr/>
          </p:nvSpPr>
          <p:spPr>
            <a:xfrm>
              <a:off x="1201986" y="5334000"/>
              <a:ext cx="626813" cy="461665"/>
            </a:xfrm>
            <a:prstGeom prst="rect">
              <a:avLst/>
            </a:prstGeom>
            <a:noFill/>
          </p:spPr>
          <p:txBody>
            <a:bodyPr wrap="square" rtlCol="0">
              <a:spAutoFit/>
            </a:bodyPr>
            <a:lstStyle/>
            <a:p>
              <a:r>
                <a:rPr lang="en-US" sz="1200" dirty="0" smtClean="0">
                  <a:solidFill>
                    <a:srgbClr val="000000"/>
                  </a:solidFill>
                </a:rPr>
                <a:t>Log File 3</a:t>
              </a:r>
            </a:p>
          </p:txBody>
        </p:sp>
      </p:grpSp>
      <p:sp>
        <p:nvSpPr>
          <p:cNvPr id="179" name="Rounded Rectangle 178"/>
          <p:cNvSpPr/>
          <p:nvPr/>
        </p:nvSpPr>
        <p:spPr>
          <a:xfrm>
            <a:off x="3589993" y="3200400"/>
            <a:ext cx="1899271" cy="1143000"/>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85000"/>
              </a:lnSpc>
              <a:spcBef>
                <a:spcPct val="0"/>
              </a:spcBef>
              <a:spcAft>
                <a:spcPct val="0"/>
              </a:spcAft>
              <a:buClr>
                <a:srgbClr val="FFFF99"/>
              </a:buClr>
              <a:buSzPct val="80000"/>
              <a:tabLst>
                <a:tab pos="424590" algn="l"/>
              </a:tabLst>
              <a:defRPr/>
            </a:pPr>
            <a:r>
              <a:rPr lang="en-US" altLang="zh-CN" sz="2800" dirty="0" smtClean="0">
                <a:solidFill>
                  <a:srgbClr val="000000"/>
                </a:solidFill>
                <a:latin typeface="+mj-lt"/>
              </a:rPr>
              <a:t>Database copy up to date</a:t>
            </a:r>
            <a:endParaRPr lang="en-US" altLang="zh-CN" sz="2800" dirty="0">
              <a:solidFill>
                <a:srgbClr val="000000"/>
              </a:solidFill>
              <a:latin typeface="+mj-lt"/>
            </a:endParaRPr>
          </a:p>
        </p:txBody>
      </p:sp>
      <p:sp>
        <p:nvSpPr>
          <p:cNvPr id="180" name="Rounded Rectangle 179"/>
          <p:cNvSpPr/>
          <p:nvPr/>
        </p:nvSpPr>
        <p:spPr>
          <a:xfrm>
            <a:off x="1829524" y="6164873"/>
            <a:ext cx="5884613" cy="557546"/>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a:r>
              <a:rPr lang="en-US" sz="2800" dirty="0"/>
              <a:t>Continuous Replication – File Mode</a:t>
            </a:r>
          </a:p>
        </p:txBody>
      </p:sp>
      <p:sp>
        <p:nvSpPr>
          <p:cNvPr id="181" name="Rounded Rectangle 180"/>
          <p:cNvSpPr/>
          <p:nvPr/>
        </p:nvSpPr>
        <p:spPr>
          <a:xfrm>
            <a:off x="1829524" y="6164873"/>
            <a:ext cx="5884613" cy="557546"/>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a:r>
              <a:rPr lang="en-US" sz="2400" dirty="0">
                <a:solidFill>
                  <a:schemeClr val="tx1"/>
                </a:solidFill>
              </a:rPr>
              <a:t>Continuous Replication – </a:t>
            </a:r>
            <a:r>
              <a:rPr lang="en-US" sz="2400" dirty="0" smtClean="0">
                <a:solidFill>
                  <a:schemeClr val="tx1"/>
                </a:solidFill>
              </a:rPr>
              <a:t>Block </a:t>
            </a:r>
            <a:r>
              <a:rPr lang="en-US" sz="2400" dirty="0">
                <a:solidFill>
                  <a:schemeClr val="tx1"/>
                </a:solidFill>
              </a:rPr>
              <a:t>Mode</a:t>
            </a:r>
          </a:p>
        </p:txBody>
      </p:sp>
      <p:grpSp>
        <p:nvGrpSpPr>
          <p:cNvPr id="19" name="Group 18"/>
          <p:cNvGrpSpPr/>
          <p:nvPr/>
        </p:nvGrpSpPr>
        <p:grpSpPr>
          <a:xfrm>
            <a:off x="356037" y="1435227"/>
            <a:ext cx="1220786" cy="2069975"/>
            <a:chOff x="356037" y="1435225"/>
            <a:chExt cx="1220786" cy="2069975"/>
          </a:xfrm>
        </p:grpSpPr>
        <p:sp>
          <p:nvSpPr>
            <p:cNvPr id="17" name="Rounded Rectangle 16"/>
            <p:cNvSpPr/>
            <p:nvPr/>
          </p:nvSpPr>
          <p:spPr bwMode="auto">
            <a:xfrm>
              <a:off x="685800" y="1600200"/>
              <a:ext cx="891023" cy="1905000"/>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bg1"/>
                </a:solidFill>
                <a:effectLst>
                  <a:outerShdw blurRad="38100" dist="38100" dir="2700000" algn="tl">
                    <a:srgbClr val="000000">
                      <a:alpha val="43137"/>
                    </a:srgbClr>
                  </a:outerShdw>
                </a:effectLst>
                <a:latin typeface="Segoe" pitchFamily="34" charset="0"/>
              </a:endParaRPr>
            </a:p>
          </p:txBody>
        </p:sp>
        <p:pic>
          <p:nvPicPr>
            <p:cNvPr id="1027" name="Picture 3" descr="\\eventsql\dvd\Online_ART\DVD_ART36\Artwork_Imagery\Icons - Illustrations\_ VISTA STYLE\cache memory.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9769" y="1435225"/>
              <a:ext cx="476859" cy="476859"/>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p:cNvSpPr txBox="1"/>
            <p:nvPr/>
          </p:nvSpPr>
          <p:spPr>
            <a:xfrm rot="16200000">
              <a:off x="-351615" y="2388114"/>
              <a:ext cx="1753857" cy="338554"/>
            </a:xfrm>
            <a:prstGeom prst="rect">
              <a:avLst/>
            </a:prstGeom>
            <a:noFill/>
          </p:spPr>
          <p:txBody>
            <a:bodyPr wrap="square" rtlCol="0">
              <a:spAutoFit/>
            </a:bodyPr>
            <a:lstStyle/>
            <a:p>
              <a:r>
                <a:rPr lang="en-US" sz="1600" dirty="0" smtClean="0">
                  <a:solidFill>
                    <a:schemeClr val="bg1"/>
                  </a:solidFill>
                </a:rPr>
                <a:t>ESE Log Buffer</a:t>
              </a:r>
            </a:p>
          </p:txBody>
        </p:sp>
      </p:grpSp>
      <p:grpSp>
        <p:nvGrpSpPr>
          <p:cNvPr id="21" name="Group 20"/>
          <p:cNvGrpSpPr/>
          <p:nvPr/>
        </p:nvGrpSpPr>
        <p:grpSpPr>
          <a:xfrm>
            <a:off x="7284444" y="1295400"/>
            <a:ext cx="1314678" cy="2813158"/>
            <a:chOff x="7467404" y="1606440"/>
            <a:chExt cx="1314678" cy="2813158"/>
          </a:xfrm>
        </p:grpSpPr>
        <p:sp>
          <p:nvSpPr>
            <p:cNvPr id="187" name="TextBox 186"/>
            <p:cNvSpPr txBox="1"/>
            <p:nvPr/>
          </p:nvSpPr>
          <p:spPr>
            <a:xfrm rot="16200000" flipV="1">
              <a:off x="7325441" y="2962957"/>
              <a:ext cx="2574728" cy="338554"/>
            </a:xfrm>
            <a:prstGeom prst="rect">
              <a:avLst/>
            </a:prstGeom>
            <a:noFill/>
          </p:spPr>
          <p:txBody>
            <a:bodyPr wrap="square" rtlCol="0">
              <a:spAutoFit/>
            </a:bodyPr>
            <a:lstStyle/>
            <a:p>
              <a:r>
                <a:rPr lang="en-US" sz="1600" dirty="0" smtClean="0">
                  <a:solidFill>
                    <a:schemeClr val="bg1"/>
                  </a:solidFill>
                </a:rPr>
                <a:t>Replication Log Buffer</a:t>
              </a:r>
            </a:p>
          </p:txBody>
        </p:sp>
        <p:sp>
          <p:nvSpPr>
            <p:cNvPr id="189" name="Rounded Rectangle 188"/>
            <p:cNvSpPr/>
            <p:nvPr/>
          </p:nvSpPr>
          <p:spPr bwMode="auto">
            <a:xfrm>
              <a:off x="7534416" y="1771036"/>
              <a:ext cx="891023" cy="1905000"/>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effectLst>
                  <a:outerShdw blurRad="38100" dist="38100" dir="2700000" algn="tl">
                    <a:srgbClr val="000000">
                      <a:alpha val="43137"/>
                    </a:srgbClr>
                  </a:outerShdw>
                </a:effectLst>
                <a:latin typeface="Segoe" pitchFamily="34" charset="0"/>
              </a:endParaRPr>
            </a:p>
          </p:txBody>
        </p:sp>
        <p:pic>
          <p:nvPicPr>
            <p:cNvPr id="190" name="Picture 3" descr="\\eventsql\dvd\Online_ART\DVD_ART36\Artwork_Imagery\Icons - Illustrations\_ VISTA STYLE\cache memory.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67404" y="1606440"/>
              <a:ext cx="476859" cy="476859"/>
            </a:xfrm>
            <a:prstGeom prst="rect">
              <a:avLst/>
            </a:prstGeom>
            <a:noFill/>
            <a:extLst>
              <a:ext uri="{909E8E84-426E-40DD-AFC4-6F175D3DCCD1}">
                <a14:hiddenFill xmlns:a14="http://schemas.microsoft.com/office/drawing/2010/main">
                  <a:solidFill>
                    <a:srgbClr val="FFFFFF"/>
                  </a:solidFill>
                </a14:hiddenFill>
              </a:ext>
            </a:extLst>
          </p:spPr>
        </p:pic>
      </p:grpSp>
      <p:sp>
        <p:nvSpPr>
          <p:cNvPr id="193" name="Rounded Rectangle 192"/>
          <p:cNvSpPr/>
          <p:nvPr/>
        </p:nvSpPr>
        <p:spPr bwMode="auto">
          <a:xfrm>
            <a:off x="761999" y="1880712"/>
            <a:ext cx="738624" cy="433617"/>
          </a:xfrm>
          <a:prstGeom prst="round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bg1"/>
              </a:solidFill>
              <a:effectLst>
                <a:outerShdw blurRad="38100" dist="38100" dir="2700000" algn="tl">
                  <a:srgbClr val="000000">
                    <a:alpha val="43137"/>
                  </a:srgbClr>
                </a:outerShdw>
              </a:effectLst>
              <a:latin typeface="Segoe" pitchFamily="34" charset="0"/>
            </a:endParaRPr>
          </a:p>
        </p:txBody>
      </p:sp>
      <p:sp>
        <p:nvSpPr>
          <p:cNvPr id="194" name="Rounded Rectangle 193"/>
          <p:cNvSpPr/>
          <p:nvPr/>
        </p:nvSpPr>
        <p:spPr bwMode="auto">
          <a:xfrm>
            <a:off x="767296" y="1860249"/>
            <a:ext cx="738624" cy="433617"/>
          </a:xfrm>
          <a:prstGeom prst="round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effectLst>
                <a:outerShdw blurRad="38100" dist="38100" dir="2700000" algn="tl">
                  <a:srgbClr val="000000">
                    <a:alpha val="43137"/>
                  </a:srgbClr>
                </a:outerShdw>
              </a:effectLst>
              <a:latin typeface="Segoe" pitchFamily="34" charset="0"/>
            </a:endParaRPr>
          </a:p>
        </p:txBody>
      </p:sp>
      <p:sp>
        <p:nvSpPr>
          <p:cNvPr id="195" name="Rounded Rectangle 194"/>
          <p:cNvSpPr/>
          <p:nvPr/>
        </p:nvSpPr>
        <p:spPr bwMode="auto">
          <a:xfrm>
            <a:off x="767296" y="2399013"/>
            <a:ext cx="738624" cy="614024"/>
          </a:xfrm>
          <a:prstGeom prst="round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bg1"/>
              </a:solidFill>
              <a:effectLst>
                <a:outerShdw blurRad="38100" dist="38100" dir="2700000" algn="tl">
                  <a:srgbClr val="000000">
                    <a:alpha val="43137"/>
                  </a:srgbClr>
                </a:outerShdw>
              </a:effectLst>
              <a:latin typeface="Segoe" pitchFamily="34" charset="0"/>
            </a:endParaRPr>
          </a:p>
        </p:txBody>
      </p:sp>
      <p:sp>
        <p:nvSpPr>
          <p:cNvPr id="197" name="Rounded Rectangle 196"/>
          <p:cNvSpPr/>
          <p:nvPr/>
        </p:nvSpPr>
        <p:spPr bwMode="auto">
          <a:xfrm>
            <a:off x="767296" y="3078183"/>
            <a:ext cx="738624" cy="356138"/>
          </a:xfrm>
          <a:prstGeom prst="round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rgbClr val="000000"/>
              </a:solidFill>
              <a:effectLst>
                <a:outerShdw blurRad="38100" dist="38100" dir="2700000" algn="tl">
                  <a:srgbClr val="000000">
                    <a:alpha val="43137"/>
                  </a:srgbClr>
                </a:outerShdw>
              </a:effectLst>
              <a:latin typeface="Segoe" pitchFamily="34" charset="0"/>
            </a:endParaRPr>
          </a:p>
        </p:txBody>
      </p:sp>
      <p:grpSp>
        <p:nvGrpSpPr>
          <p:cNvPr id="199" name="Group 198"/>
          <p:cNvGrpSpPr/>
          <p:nvPr/>
        </p:nvGrpSpPr>
        <p:grpSpPr>
          <a:xfrm>
            <a:off x="1383175" y="3695700"/>
            <a:ext cx="626813" cy="609600"/>
            <a:chOff x="1201986" y="5257800"/>
            <a:chExt cx="626813" cy="609600"/>
          </a:xfrm>
        </p:grpSpPr>
        <p:pic>
          <p:nvPicPr>
            <p:cNvPr id="200" name="Picture 2" descr="\\eventsql\dvd\Online_ART\DVD_ART36\Artwork_Imagery\Icons - Illustrations\_ WINDOWS SERVER ICONS\Documents\Document paper file Blan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01986" y="5257800"/>
              <a:ext cx="560331" cy="609600"/>
            </a:xfrm>
            <a:prstGeom prst="rect">
              <a:avLst/>
            </a:prstGeom>
            <a:noFill/>
            <a:extLst>
              <a:ext uri="{909E8E84-426E-40DD-AFC4-6F175D3DCCD1}">
                <a14:hiddenFill xmlns:a14="http://schemas.microsoft.com/office/drawing/2010/main">
                  <a:solidFill>
                    <a:srgbClr val="FFFFFF"/>
                  </a:solidFill>
                </a14:hiddenFill>
              </a:ext>
            </a:extLst>
          </p:spPr>
        </p:pic>
        <p:sp>
          <p:nvSpPr>
            <p:cNvPr id="201" name="TextBox 200"/>
            <p:cNvSpPr txBox="1"/>
            <p:nvPr/>
          </p:nvSpPr>
          <p:spPr>
            <a:xfrm>
              <a:off x="1201986" y="5334000"/>
              <a:ext cx="626813" cy="461665"/>
            </a:xfrm>
            <a:prstGeom prst="rect">
              <a:avLst/>
            </a:prstGeom>
            <a:noFill/>
          </p:spPr>
          <p:txBody>
            <a:bodyPr wrap="square" rtlCol="0">
              <a:spAutoFit/>
            </a:bodyPr>
            <a:lstStyle/>
            <a:p>
              <a:r>
                <a:rPr lang="en-US" sz="1200" dirty="0" smtClean="0">
                  <a:solidFill>
                    <a:srgbClr val="000000"/>
                  </a:solidFill>
                </a:rPr>
                <a:t>Log File 6</a:t>
              </a:r>
            </a:p>
          </p:txBody>
        </p:sp>
      </p:grpSp>
      <p:grpSp>
        <p:nvGrpSpPr>
          <p:cNvPr id="202" name="Group 201"/>
          <p:cNvGrpSpPr/>
          <p:nvPr/>
        </p:nvGrpSpPr>
        <p:grpSpPr>
          <a:xfrm>
            <a:off x="6304008" y="3695700"/>
            <a:ext cx="626813" cy="609600"/>
            <a:chOff x="1201986" y="5257800"/>
            <a:chExt cx="626813" cy="609600"/>
          </a:xfrm>
        </p:grpSpPr>
        <p:pic>
          <p:nvPicPr>
            <p:cNvPr id="203" name="Picture 2" descr="\\eventsql\dvd\Online_ART\DVD_ART36\Artwork_Imagery\Icons - Illustrations\_ WINDOWS SERVER ICONS\Documents\Document paper file Blan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01986" y="5257800"/>
              <a:ext cx="560331" cy="609600"/>
            </a:xfrm>
            <a:prstGeom prst="rect">
              <a:avLst/>
            </a:prstGeom>
            <a:noFill/>
            <a:extLst>
              <a:ext uri="{909E8E84-426E-40DD-AFC4-6F175D3DCCD1}">
                <a14:hiddenFill xmlns:a14="http://schemas.microsoft.com/office/drawing/2010/main">
                  <a:solidFill>
                    <a:srgbClr val="FFFFFF"/>
                  </a:solidFill>
                </a14:hiddenFill>
              </a:ext>
            </a:extLst>
          </p:spPr>
        </p:pic>
        <p:sp>
          <p:nvSpPr>
            <p:cNvPr id="204" name="TextBox 203"/>
            <p:cNvSpPr txBox="1"/>
            <p:nvPr/>
          </p:nvSpPr>
          <p:spPr>
            <a:xfrm>
              <a:off x="1201986" y="5334000"/>
              <a:ext cx="626813" cy="461665"/>
            </a:xfrm>
            <a:prstGeom prst="rect">
              <a:avLst/>
            </a:prstGeom>
            <a:noFill/>
          </p:spPr>
          <p:txBody>
            <a:bodyPr wrap="square" rtlCol="0">
              <a:spAutoFit/>
            </a:bodyPr>
            <a:lstStyle/>
            <a:p>
              <a:r>
                <a:rPr lang="en-US" sz="1200" dirty="0" smtClean="0">
                  <a:solidFill>
                    <a:srgbClr val="000000"/>
                  </a:solidFill>
                </a:rPr>
                <a:t>Log File 6</a:t>
              </a:r>
            </a:p>
          </p:txBody>
        </p:sp>
      </p:grpSp>
      <p:sp>
        <p:nvSpPr>
          <p:cNvPr id="205" name="Rounded Rectangle 204"/>
          <p:cNvSpPr/>
          <p:nvPr/>
        </p:nvSpPr>
        <p:spPr>
          <a:xfrm>
            <a:off x="3516617" y="3245899"/>
            <a:ext cx="2072293" cy="1611756"/>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85000"/>
              </a:lnSpc>
              <a:spcBef>
                <a:spcPct val="0"/>
              </a:spcBef>
              <a:spcAft>
                <a:spcPct val="0"/>
              </a:spcAft>
              <a:buClr>
                <a:srgbClr val="FFFF99"/>
              </a:buClr>
              <a:buSzPct val="80000"/>
              <a:tabLst>
                <a:tab pos="424590" algn="l"/>
              </a:tabLst>
              <a:defRPr/>
            </a:pPr>
            <a:r>
              <a:rPr lang="en-US" altLang="zh-CN" sz="2800" dirty="0" smtClean="0">
                <a:solidFill>
                  <a:srgbClr val="000000"/>
                </a:solidFill>
                <a:latin typeface="+mj-lt"/>
              </a:rPr>
              <a:t>Log is built and inspected</a:t>
            </a:r>
            <a:endParaRPr lang="en-US" altLang="zh-CN" sz="2800" dirty="0">
              <a:solidFill>
                <a:srgbClr val="000000"/>
              </a:solidFill>
              <a:latin typeface="+mj-lt"/>
            </a:endParaRPr>
          </a:p>
        </p:txBody>
      </p:sp>
      <p:sp>
        <p:nvSpPr>
          <p:cNvPr id="198" name="Rounded Rectangle 197"/>
          <p:cNvSpPr/>
          <p:nvPr/>
        </p:nvSpPr>
        <p:spPr bwMode="auto">
          <a:xfrm>
            <a:off x="759801" y="3067830"/>
            <a:ext cx="738624" cy="356138"/>
          </a:xfrm>
          <a:prstGeom prst="round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rgbClr val="000000"/>
              </a:solidFill>
              <a:effectLst>
                <a:outerShdw blurRad="38100" dist="38100" dir="2700000" algn="tl">
                  <a:srgbClr val="000000">
                    <a:alpha val="43137"/>
                  </a:srgbClr>
                </a:outerShdw>
              </a:effectLst>
              <a:latin typeface="Segoe" pitchFamily="34" charset="0"/>
            </a:endParaRPr>
          </a:p>
        </p:txBody>
      </p:sp>
      <p:sp>
        <p:nvSpPr>
          <p:cNvPr id="196" name="Rounded Rectangle 195"/>
          <p:cNvSpPr/>
          <p:nvPr/>
        </p:nvSpPr>
        <p:spPr bwMode="auto">
          <a:xfrm>
            <a:off x="759801" y="2399013"/>
            <a:ext cx="738624" cy="614024"/>
          </a:xfrm>
          <a:prstGeom prst="round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bg1"/>
              </a:solidFill>
              <a:effectLst>
                <a:outerShdw blurRad="38100" dist="38100" dir="2700000" algn="tl">
                  <a:srgbClr val="000000">
                    <a:alpha val="43137"/>
                  </a:srgbClr>
                </a:outerShdw>
              </a:effectLst>
              <a:latin typeface="Segoe" pitchFamily="34" charset="0"/>
            </a:endParaRPr>
          </a:p>
        </p:txBody>
      </p:sp>
      <p:sp>
        <p:nvSpPr>
          <p:cNvPr id="69" name="Multiply 68"/>
          <p:cNvSpPr/>
          <p:nvPr/>
        </p:nvSpPr>
        <p:spPr bwMode="auto">
          <a:xfrm>
            <a:off x="223494" y="-26582"/>
            <a:ext cx="3434107" cy="6741673"/>
          </a:xfrm>
          <a:prstGeom prst="mathMultiply">
            <a:avLst/>
          </a:prstGeom>
          <a:solidFill>
            <a:schemeClr val="accent4"/>
          </a:solidFill>
          <a:ln>
            <a:headEnd type="none" w="med" len="med"/>
            <a:tailEnd type="none" w="med" len="med"/>
          </a:ln>
          <a:effectLst/>
          <a:scene3d>
            <a:camera prst="orthographicFront">
              <a:rot lat="0" lon="0" rev="0"/>
            </a:camera>
            <a:lightRig rig="threePt" dir="t">
              <a:rot lat="0" lon="0" rev="1200000"/>
            </a:lightRig>
          </a:scene3d>
          <a:sp3d>
            <a:bevelT w="0" h="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tx1">
                  <a:lumMod val="95000"/>
                  <a:lumOff val="5000"/>
                </a:schemeClr>
              </a:solidFill>
              <a:effectLst>
                <a:outerShdw blurRad="38100" dist="38100" dir="2700000" algn="tl">
                  <a:srgbClr val="000000">
                    <a:alpha val="43137"/>
                  </a:srgbClr>
                </a:outerShdw>
              </a:effectLst>
              <a:latin typeface="Segoe" pitchFamily="34" charset="0"/>
            </a:endParaRPr>
          </a:p>
        </p:txBody>
      </p:sp>
      <p:grpSp>
        <p:nvGrpSpPr>
          <p:cNvPr id="70" name="Group 69"/>
          <p:cNvGrpSpPr/>
          <p:nvPr/>
        </p:nvGrpSpPr>
        <p:grpSpPr>
          <a:xfrm>
            <a:off x="7016739" y="3714750"/>
            <a:ext cx="626813" cy="609600"/>
            <a:chOff x="1201986" y="5257800"/>
            <a:chExt cx="626813" cy="609600"/>
          </a:xfrm>
        </p:grpSpPr>
        <p:pic>
          <p:nvPicPr>
            <p:cNvPr id="71" name="Picture 2" descr="\\eventsql\dvd\Online_ART\DVD_ART36\Artwork_Imagery\Icons - Illustrations\_ WINDOWS SERVER ICONS\Documents\Document paper file Blan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01986" y="5257800"/>
              <a:ext cx="560331" cy="609600"/>
            </a:xfrm>
            <a:prstGeom prst="rect">
              <a:avLst/>
            </a:prstGeom>
            <a:noFill/>
            <a:extLst>
              <a:ext uri="{909E8E84-426E-40DD-AFC4-6F175D3DCCD1}">
                <a14:hiddenFill xmlns:a14="http://schemas.microsoft.com/office/drawing/2010/main">
                  <a:solidFill>
                    <a:srgbClr val="FFFFFF"/>
                  </a:solidFill>
                </a14:hiddenFill>
              </a:ext>
            </a:extLst>
          </p:spPr>
        </p:pic>
        <p:sp>
          <p:nvSpPr>
            <p:cNvPr id="72" name="TextBox 71"/>
            <p:cNvSpPr txBox="1"/>
            <p:nvPr/>
          </p:nvSpPr>
          <p:spPr>
            <a:xfrm>
              <a:off x="1201986" y="5334000"/>
              <a:ext cx="626813" cy="461665"/>
            </a:xfrm>
            <a:prstGeom prst="rect">
              <a:avLst/>
            </a:prstGeom>
            <a:noFill/>
          </p:spPr>
          <p:txBody>
            <a:bodyPr wrap="square" rtlCol="0">
              <a:spAutoFit/>
            </a:bodyPr>
            <a:lstStyle/>
            <a:p>
              <a:r>
                <a:rPr lang="en-US" sz="1200" dirty="0" smtClean="0">
                  <a:solidFill>
                    <a:srgbClr val="000000"/>
                  </a:solidFill>
                </a:rPr>
                <a:t>Log File 7</a:t>
              </a:r>
            </a:p>
          </p:txBody>
        </p:sp>
      </p:grpSp>
      <p:sp>
        <p:nvSpPr>
          <p:cNvPr id="73" name="Rounded Rectangle 72"/>
          <p:cNvSpPr/>
          <p:nvPr/>
        </p:nvSpPr>
        <p:spPr>
          <a:xfrm>
            <a:off x="3410745" y="3287105"/>
            <a:ext cx="2207949" cy="2055127"/>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85000"/>
              </a:lnSpc>
              <a:spcBef>
                <a:spcPct val="0"/>
              </a:spcBef>
              <a:spcAft>
                <a:spcPct val="0"/>
              </a:spcAft>
              <a:buClr>
                <a:srgbClr val="FFFF99"/>
              </a:buClr>
              <a:buSzPct val="80000"/>
              <a:tabLst>
                <a:tab pos="424590" algn="l"/>
              </a:tabLst>
              <a:defRPr/>
            </a:pPr>
            <a:r>
              <a:rPr lang="en-US" sz="2400" dirty="0" smtClean="0">
                <a:solidFill>
                  <a:srgbClr val="000000"/>
                </a:solidFill>
              </a:rPr>
              <a:t>Log fragment detected and converted </a:t>
            </a:r>
            <a:r>
              <a:rPr lang="en-US" sz="2400" dirty="0">
                <a:solidFill>
                  <a:srgbClr val="000000"/>
                </a:solidFill>
              </a:rPr>
              <a:t>to complete log</a:t>
            </a:r>
            <a:endParaRPr lang="en-US" altLang="zh-CN" sz="2400" dirty="0">
              <a:solidFill>
                <a:srgbClr val="000000"/>
              </a:solidFill>
              <a:latin typeface="+mj-lt"/>
            </a:endParaRPr>
          </a:p>
        </p:txBody>
      </p:sp>
      <p:sp>
        <p:nvSpPr>
          <p:cNvPr id="4" name="Notched Right Arrow 3"/>
          <p:cNvSpPr/>
          <p:nvPr/>
        </p:nvSpPr>
        <p:spPr bwMode="auto">
          <a:xfrm rot="8611915">
            <a:off x="6604438" y="3103665"/>
            <a:ext cx="1106570" cy="803066"/>
          </a:xfrm>
          <a:prstGeom prst="notchedRightArrow">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rgbClr val="000000"/>
              </a:solidFill>
              <a:effectLst>
                <a:outerShdw blurRad="38100" dist="38100" dir="2700000" algn="tl">
                  <a:srgbClr val="000000">
                    <a:alpha val="43137"/>
                  </a:srgbClr>
                </a:outerShdw>
              </a:effectLst>
              <a:latin typeface="Segoe" pitchFamily="34" charset="0"/>
            </a:endParaRPr>
          </a:p>
        </p:txBody>
      </p:sp>
      <p:sp>
        <p:nvSpPr>
          <p:cNvPr id="77" name="Notched Right Arrow 76"/>
          <p:cNvSpPr/>
          <p:nvPr/>
        </p:nvSpPr>
        <p:spPr bwMode="auto">
          <a:xfrm rot="6173384">
            <a:off x="6799055" y="2611503"/>
            <a:ext cx="1515284" cy="803066"/>
          </a:xfrm>
          <a:prstGeom prst="notchedRightArrow">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bg1"/>
              </a:solidFill>
              <a:effectLst>
                <a:outerShdw blurRad="38100" dist="38100" dir="2700000" algn="tl">
                  <a:srgbClr val="000000">
                    <a:alpha val="43137"/>
                  </a:srgbClr>
                </a:outerShdw>
              </a:effectLst>
              <a:latin typeface="Segoe" pitchFamily="34" charset="0"/>
            </a:endParaRPr>
          </a:p>
        </p:txBody>
      </p:sp>
      <p:sp>
        <p:nvSpPr>
          <p:cNvPr id="5" name="Title 4"/>
          <p:cNvSpPr>
            <a:spLocks noGrp="1"/>
          </p:cNvSpPr>
          <p:nvPr>
            <p:ph type="title"/>
          </p:nvPr>
        </p:nvSpPr>
        <p:spPr/>
        <p:txBody>
          <a:bodyPr/>
          <a:lstStyle/>
          <a:p>
            <a:r>
              <a:rPr lang="en-US" dirty="0" smtClean="0"/>
              <a:t>Continuous Replication Modes</a:t>
            </a:r>
            <a:endParaRPr lang="en-US" dirty="0"/>
          </a:p>
        </p:txBody>
      </p:sp>
    </p:spTree>
    <p:extLst>
      <p:ext uri="{BB962C8B-B14F-4D97-AF65-F5344CB8AC3E}">
        <p14:creationId xmlns:p14="http://schemas.microsoft.com/office/powerpoint/2010/main" val="26039425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8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8"/>
                                        </p:tgtEl>
                                        <p:attrNameLst>
                                          <p:attrName>style.visibility</p:attrName>
                                        </p:attrNameLst>
                                      </p:cBhvr>
                                      <p:to>
                                        <p:strVal val="visible"/>
                                      </p:to>
                                    </p:set>
                                  </p:childTnLst>
                                </p:cTn>
                              </p:par>
                            </p:childTnLst>
                          </p:cTn>
                        </p:par>
                        <p:par>
                          <p:cTn id="11" fill="hold">
                            <p:stCondLst>
                              <p:cond delay="0"/>
                            </p:stCondLst>
                            <p:childTnLst>
                              <p:par>
                                <p:cTn id="12" presetID="1" presetClass="entr" presetSubtype="0" fill="hold" nodeType="afterEffect">
                                  <p:stCondLst>
                                    <p:cond delay="2000"/>
                                  </p:stCondLst>
                                  <p:childTnLst>
                                    <p:set>
                                      <p:cBhvr>
                                        <p:cTn id="13" dur="1" fill="hold">
                                          <p:stCondLst>
                                            <p:cond delay="0"/>
                                          </p:stCondLst>
                                        </p:cTn>
                                        <p:tgtEl>
                                          <p:spTgt spid="155"/>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3"/>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166"/>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16"/>
                                        </p:tgtEl>
                                        <p:attrNameLst>
                                          <p:attrName>style.visibility</p:attrName>
                                        </p:attrNameLst>
                                      </p:cBhvr>
                                      <p:to>
                                        <p:strVal val="visible"/>
                                      </p:to>
                                    </p:set>
                                  </p:childTnLst>
                                </p:cTn>
                              </p:par>
                              <p:par>
                                <p:cTn id="26" presetID="1" presetClass="exit" presetSubtype="0" fill="hold" grpId="1" nodeType="withEffect">
                                  <p:stCondLst>
                                    <p:cond delay="0"/>
                                  </p:stCondLst>
                                  <p:childTnLst>
                                    <p:set>
                                      <p:cBhvr>
                                        <p:cTn id="27" dur="1" fill="hold">
                                          <p:stCondLst>
                                            <p:cond delay="0"/>
                                          </p:stCondLst>
                                        </p:cTn>
                                        <p:tgtEl>
                                          <p:spTgt spid="14"/>
                                        </p:tgtEl>
                                        <p:attrNameLst>
                                          <p:attrName>style.visibility</p:attrName>
                                        </p:attrNameLst>
                                      </p:cBhvr>
                                      <p:to>
                                        <p:strVal val="hidden"/>
                                      </p:to>
                                    </p:set>
                                  </p:childTnLst>
                                </p:cTn>
                              </p:par>
                              <p:par>
                                <p:cTn id="28" presetID="1" presetClass="exit" presetSubtype="0" fill="hold" grpId="1" nodeType="withEffect">
                                  <p:stCondLst>
                                    <p:cond delay="0"/>
                                  </p:stCondLst>
                                  <p:childTnLst>
                                    <p:set>
                                      <p:cBhvr>
                                        <p:cTn id="29" dur="1" fill="hold">
                                          <p:stCondLst>
                                            <p:cond delay="0"/>
                                          </p:stCondLst>
                                        </p:cTn>
                                        <p:tgtEl>
                                          <p:spTgt spid="13"/>
                                        </p:tgtEl>
                                        <p:attrNameLst>
                                          <p:attrName>style.visibility</p:attrName>
                                        </p:attrNameLst>
                                      </p:cBhvr>
                                      <p:to>
                                        <p:strVal val="hidden"/>
                                      </p:to>
                                    </p:set>
                                  </p:childTnLst>
                                </p:cTn>
                              </p:par>
                              <p:par>
                                <p:cTn id="30" presetID="42" presetClass="path" presetSubtype="0" accel="50000" decel="50000" fill="hold" nodeType="withEffect">
                                  <p:stCondLst>
                                    <p:cond delay="0"/>
                                  </p:stCondLst>
                                  <p:childTnLst>
                                    <p:animMotion origin="layout" path="M -2.77778E-7 3.33333E-6 L 0.00608 -0.39792 " pathEditMode="relative" rAng="0" ptsTypes="AA">
                                      <p:cBhvr>
                                        <p:cTn id="31" dur="2000" fill="hold"/>
                                        <p:tgtEl>
                                          <p:spTgt spid="158"/>
                                        </p:tgtEl>
                                        <p:attrNameLst>
                                          <p:attrName>ppt_x</p:attrName>
                                          <p:attrName>ppt_y</p:attrName>
                                        </p:attrNameLst>
                                      </p:cBhvr>
                                      <p:rCtr x="295" y="-19907"/>
                                    </p:animMotion>
                                  </p:childTnLst>
                                </p:cTn>
                              </p:par>
                            </p:childTnLst>
                          </p:cTn>
                        </p:par>
                        <p:par>
                          <p:cTn id="32" fill="hold">
                            <p:stCondLst>
                              <p:cond delay="2000"/>
                            </p:stCondLst>
                            <p:childTnLst>
                              <p:par>
                                <p:cTn id="33" presetID="42" presetClass="path" presetSubtype="0" accel="50000" decel="50000" fill="hold" nodeType="afterEffect">
                                  <p:stCondLst>
                                    <p:cond delay="0"/>
                                  </p:stCondLst>
                                  <p:childTnLst>
                                    <p:animMotion origin="layout" path="M 0.00608 -0.39792 L 0.53941 -0.38681 " pathEditMode="relative" rAng="0" ptsTypes="AA">
                                      <p:cBhvr>
                                        <p:cTn id="34" dur="2000" fill="hold"/>
                                        <p:tgtEl>
                                          <p:spTgt spid="158"/>
                                        </p:tgtEl>
                                        <p:attrNameLst>
                                          <p:attrName>ppt_x</p:attrName>
                                          <p:attrName>ppt_y</p:attrName>
                                        </p:attrNameLst>
                                      </p:cBhvr>
                                      <p:rCtr x="26667" y="556"/>
                                    </p:animMotion>
                                  </p:childTnLst>
                                </p:cTn>
                              </p:par>
                            </p:childTnLst>
                          </p:cTn>
                        </p:par>
                        <p:par>
                          <p:cTn id="35" fill="hold">
                            <p:stCondLst>
                              <p:cond delay="4000"/>
                            </p:stCondLst>
                            <p:childTnLst>
                              <p:par>
                                <p:cTn id="36" presetID="42" presetClass="path" presetSubtype="0" accel="50000" decel="50000" fill="hold" nodeType="afterEffect">
                                  <p:stCondLst>
                                    <p:cond delay="0"/>
                                  </p:stCondLst>
                                  <p:childTnLst>
                                    <p:animMotion origin="layout" path="M 0.53941 -0.3868 L 0.5375 -0.00995 " pathEditMode="relative" rAng="0" ptsTypes="AA">
                                      <p:cBhvr>
                                        <p:cTn id="37" dur="2000" fill="hold"/>
                                        <p:tgtEl>
                                          <p:spTgt spid="158"/>
                                        </p:tgtEl>
                                        <p:attrNameLst>
                                          <p:attrName>ppt_x</p:attrName>
                                          <p:attrName>ppt_y</p:attrName>
                                        </p:attrNameLst>
                                      </p:cBhvr>
                                      <p:rCtr x="-104" y="18843"/>
                                    </p:animMotion>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nodeType="clickEffect">
                                  <p:stCondLst>
                                    <p:cond delay="0"/>
                                  </p:stCondLst>
                                  <p:childTnLst>
                                    <p:set>
                                      <p:cBhvr>
                                        <p:cTn id="41" dur="1" fill="hold">
                                          <p:stCondLst>
                                            <p:cond delay="0"/>
                                          </p:stCondLst>
                                        </p:cTn>
                                        <p:tgtEl>
                                          <p:spTgt spid="170"/>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nodeType="clickEffect">
                                  <p:stCondLst>
                                    <p:cond delay="0"/>
                                  </p:stCondLst>
                                  <p:childTnLst>
                                    <p:set>
                                      <p:cBhvr>
                                        <p:cTn id="45" dur="1" fill="hold">
                                          <p:stCondLst>
                                            <p:cond delay="0"/>
                                          </p:stCondLst>
                                        </p:cTn>
                                        <p:tgtEl>
                                          <p:spTgt spid="173"/>
                                        </p:tgtEl>
                                        <p:attrNameLst>
                                          <p:attrName>style.visibility</p:attrName>
                                        </p:attrNameLst>
                                      </p:cBhvr>
                                      <p:to>
                                        <p:strVal val="visible"/>
                                      </p:to>
                                    </p:set>
                                  </p:childTnLst>
                                </p:cTn>
                              </p:par>
                              <p:par>
                                <p:cTn id="46" presetID="42" presetClass="path" presetSubtype="0" accel="50000" decel="50000" fill="hold" nodeType="withEffect">
                                  <p:stCondLst>
                                    <p:cond delay="0"/>
                                  </p:stCondLst>
                                  <p:childTnLst>
                                    <p:animMotion origin="layout" path="M -8.33333E-7 -1.11111E-6 L -0.00052 -0.3875 " pathEditMode="relative" rAng="0" ptsTypes="AA">
                                      <p:cBhvr>
                                        <p:cTn id="47" dur="1000" fill="hold"/>
                                        <p:tgtEl>
                                          <p:spTgt spid="173"/>
                                        </p:tgtEl>
                                        <p:attrNameLst>
                                          <p:attrName>ppt_x</p:attrName>
                                          <p:attrName>ppt_y</p:attrName>
                                        </p:attrNameLst>
                                      </p:cBhvr>
                                      <p:rCtr x="-35" y="-19375"/>
                                    </p:animMotion>
                                  </p:childTnLst>
                                </p:cTn>
                              </p:par>
                            </p:childTnLst>
                          </p:cTn>
                        </p:par>
                        <p:par>
                          <p:cTn id="48" fill="hold">
                            <p:stCondLst>
                              <p:cond delay="1000"/>
                            </p:stCondLst>
                            <p:childTnLst>
                              <p:par>
                                <p:cTn id="49" presetID="42" presetClass="path" presetSubtype="0" accel="50000" decel="50000" fill="hold" nodeType="afterEffect">
                                  <p:stCondLst>
                                    <p:cond delay="0"/>
                                  </p:stCondLst>
                                  <p:childTnLst>
                                    <p:animMotion origin="layout" path="M -0.00052 -0.3875 L 0.53195 -0.38796 " pathEditMode="relative" rAng="0" ptsTypes="AA">
                                      <p:cBhvr>
                                        <p:cTn id="50" dur="1000" fill="hold"/>
                                        <p:tgtEl>
                                          <p:spTgt spid="173"/>
                                        </p:tgtEl>
                                        <p:attrNameLst>
                                          <p:attrName>ppt_x</p:attrName>
                                          <p:attrName>ppt_y</p:attrName>
                                        </p:attrNameLst>
                                      </p:cBhvr>
                                      <p:rCtr x="26615" y="-23"/>
                                    </p:animMotion>
                                  </p:childTnLst>
                                </p:cTn>
                              </p:par>
                            </p:childTnLst>
                          </p:cTn>
                        </p:par>
                        <p:par>
                          <p:cTn id="51" fill="hold">
                            <p:stCondLst>
                              <p:cond delay="2000"/>
                            </p:stCondLst>
                            <p:childTnLst>
                              <p:par>
                                <p:cTn id="52" presetID="42" presetClass="path" presetSubtype="0" accel="50000" decel="50000" fill="hold" nodeType="afterEffect">
                                  <p:stCondLst>
                                    <p:cond delay="0"/>
                                  </p:stCondLst>
                                  <p:childTnLst>
                                    <p:animMotion origin="layout" path="M 0.53194 -0.38796 L 0.53489 -0.01134 " pathEditMode="relative" rAng="0" ptsTypes="AA">
                                      <p:cBhvr>
                                        <p:cTn id="53" dur="1000" fill="hold"/>
                                        <p:tgtEl>
                                          <p:spTgt spid="173"/>
                                        </p:tgtEl>
                                        <p:attrNameLst>
                                          <p:attrName>ppt_x</p:attrName>
                                          <p:attrName>ppt_y</p:attrName>
                                        </p:attrNameLst>
                                      </p:cBhvr>
                                      <p:rCtr x="139" y="18819"/>
                                    </p:animMotion>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nodeType="clickEffect">
                                  <p:stCondLst>
                                    <p:cond delay="0"/>
                                  </p:stCondLst>
                                  <p:childTnLst>
                                    <p:set>
                                      <p:cBhvr>
                                        <p:cTn id="57" dur="1" fill="hold">
                                          <p:stCondLst>
                                            <p:cond delay="0"/>
                                          </p:stCondLst>
                                        </p:cTn>
                                        <p:tgtEl>
                                          <p:spTgt spid="176"/>
                                        </p:tgtEl>
                                        <p:attrNameLst>
                                          <p:attrName>style.visibility</p:attrName>
                                        </p:attrNameLst>
                                      </p:cBhvr>
                                      <p:to>
                                        <p:strVal val="visible"/>
                                      </p:to>
                                    </p:set>
                                  </p:childTnLst>
                                </p:cTn>
                              </p:par>
                              <p:par>
                                <p:cTn id="58" presetID="42" presetClass="path" presetSubtype="0" accel="50000" decel="50000" fill="hold" nodeType="withEffect">
                                  <p:stCondLst>
                                    <p:cond delay="0"/>
                                  </p:stCondLst>
                                  <p:childTnLst>
                                    <p:animMotion origin="layout" path="M 4.72222E-6 4.07407E-6 L -0.00122 -0.37871 " pathEditMode="relative" rAng="0" ptsTypes="AA">
                                      <p:cBhvr>
                                        <p:cTn id="59" dur="1000" fill="hold"/>
                                        <p:tgtEl>
                                          <p:spTgt spid="176"/>
                                        </p:tgtEl>
                                        <p:attrNameLst>
                                          <p:attrName>ppt_x</p:attrName>
                                          <p:attrName>ppt_y</p:attrName>
                                        </p:attrNameLst>
                                      </p:cBhvr>
                                      <p:rCtr x="-69" y="-18935"/>
                                    </p:animMotion>
                                  </p:childTnLst>
                                </p:cTn>
                              </p:par>
                            </p:childTnLst>
                          </p:cTn>
                        </p:par>
                        <p:par>
                          <p:cTn id="60" fill="hold">
                            <p:stCondLst>
                              <p:cond delay="1000"/>
                            </p:stCondLst>
                            <p:childTnLst>
                              <p:par>
                                <p:cTn id="61" presetID="42" presetClass="path" presetSubtype="0" accel="50000" decel="50000" fill="hold" nodeType="afterEffect">
                                  <p:stCondLst>
                                    <p:cond delay="0"/>
                                  </p:stCondLst>
                                  <p:childTnLst>
                                    <p:animMotion origin="layout" path="M -0.00122 -0.37871 L 0.54045 -0.38982 " pathEditMode="relative" rAng="0" ptsTypes="AA">
                                      <p:cBhvr>
                                        <p:cTn id="62" dur="1000" fill="hold"/>
                                        <p:tgtEl>
                                          <p:spTgt spid="176"/>
                                        </p:tgtEl>
                                        <p:attrNameLst>
                                          <p:attrName>ppt_x</p:attrName>
                                          <p:attrName>ppt_y</p:attrName>
                                        </p:attrNameLst>
                                      </p:cBhvr>
                                      <p:rCtr x="27083" y="-556"/>
                                    </p:animMotion>
                                  </p:childTnLst>
                                </p:cTn>
                              </p:par>
                            </p:childTnLst>
                          </p:cTn>
                        </p:par>
                        <p:par>
                          <p:cTn id="63" fill="hold">
                            <p:stCondLst>
                              <p:cond delay="2000"/>
                            </p:stCondLst>
                            <p:childTnLst>
                              <p:par>
                                <p:cTn id="64" presetID="42" presetClass="path" presetSubtype="0" accel="50000" decel="50000" fill="hold" nodeType="afterEffect">
                                  <p:stCondLst>
                                    <p:cond delay="0"/>
                                  </p:stCondLst>
                                  <p:childTnLst>
                                    <p:animMotion origin="layout" path="M 0.54045 -0.38982 L 0.54045 -0.01204 " pathEditMode="relative" rAng="0" ptsTypes="AA">
                                      <p:cBhvr>
                                        <p:cTn id="65" dur="1000" fill="hold"/>
                                        <p:tgtEl>
                                          <p:spTgt spid="176"/>
                                        </p:tgtEl>
                                        <p:attrNameLst>
                                          <p:attrName>ppt_x</p:attrName>
                                          <p:attrName>ppt_y</p:attrName>
                                        </p:attrNameLst>
                                      </p:cBhvr>
                                      <p:rCtr x="0" y="18889"/>
                                    </p:animMotion>
                                  </p:childTnLst>
                                </p:cTn>
                              </p:par>
                            </p:childTnLst>
                          </p:cTn>
                        </p:par>
                        <p:par>
                          <p:cTn id="66" fill="hold">
                            <p:stCondLst>
                              <p:cond delay="3000"/>
                            </p:stCondLst>
                            <p:childTnLst>
                              <p:par>
                                <p:cTn id="67" presetID="1" presetClass="entr" presetSubtype="0" fill="hold" grpId="0" nodeType="afterEffect">
                                  <p:stCondLst>
                                    <p:cond delay="0"/>
                                  </p:stCondLst>
                                  <p:childTnLst>
                                    <p:set>
                                      <p:cBhvr>
                                        <p:cTn id="68" dur="1" fill="hold">
                                          <p:stCondLst>
                                            <p:cond delay="0"/>
                                          </p:stCondLst>
                                        </p:cTn>
                                        <p:tgtEl>
                                          <p:spTgt spid="179"/>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grpId="0" nodeType="clickEffect">
                                  <p:stCondLst>
                                    <p:cond delay="0"/>
                                  </p:stCondLst>
                                  <p:childTnLst>
                                    <p:set>
                                      <p:cBhvr>
                                        <p:cTn id="72" dur="1" fill="hold">
                                          <p:stCondLst>
                                            <p:cond delay="0"/>
                                          </p:stCondLst>
                                        </p:cTn>
                                        <p:tgtEl>
                                          <p:spTgt spid="181"/>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19"/>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21"/>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xit" presetSubtype="0" fill="hold" grpId="1" nodeType="clickEffect">
                                  <p:stCondLst>
                                    <p:cond delay="0"/>
                                  </p:stCondLst>
                                  <p:childTnLst>
                                    <p:set>
                                      <p:cBhvr>
                                        <p:cTn id="80" dur="1" fill="hold">
                                          <p:stCondLst>
                                            <p:cond delay="0"/>
                                          </p:stCondLst>
                                        </p:cTn>
                                        <p:tgtEl>
                                          <p:spTgt spid="179"/>
                                        </p:tgtEl>
                                        <p:attrNameLst>
                                          <p:attrName>style.visibility</p:attrName>
                                        </p:attrNameLst>
                                      </p:cBhvr>
                                      <p:to>
                                        <p:strVal val="hidden"/>
                                      </p:to>
                                    </p:set>
                                  </p:childTnLst>
                                </p:cTn>
                              </p:par>
                              <p:par>
                                <p:cTn id="81" presetID="1" presetClass="entr" presetSubtype="0" fill="hold" grpId="0" nodeType="withEffect">
                                  <p:stCondLst>
                                    <p:cond delay="0"/>
                                  </p:stCondLst>
                                  <p:childTnLst>
                                    <p:set>
                                      <p:cBhvr>
                                        <p:cTn id="82" dur="1" fill="hold">
                                          <p:stCondLst>
                                            <p:cond delay="0"/>
                                          </p:stCondLst>
                                        </p:cTn>
                                        <p:tgtEl>
                                          <p:spTgt spid="193"/>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194"/>
                                        </p:tgtEl>
                                        <p:attrNameLst>
                                          <p:attrName>style.visibility</p:attrName>
                                        </p:attrNameLst>
                                      </p:cBhvr>
                                      <p:to>
                                        <p:strVal val="visible"/>
                                      </p:to>
                                    </p:set>
                                  </p:childTnLst>
                                </p:cTn>
                              </p:par>
                            </p:childTnLst>
                          </p:cTn>
                        </p:par>
                        <p:par>
                          <p:cTn id="85" fill="hold">
                            <p:stCondLst>
                              <p:cond delay="0"/>
                            </p:stCondLst>
                            <p:childTnLst>
                              <p:par>
                                <p:cTn id="86" presetID="42" presetClass="path" presetSubtype="0" accel="50000" decel="50000" fill="hold" grpId="1" nodeType="afterEffect">
                                  <p:stCondLst>
                                    <p:cond delay="0"/>
                                  </p:stCondLst>
                                  <p:childTnLst>
                                    <p:animMotion origin="layout" path="M 0.0276 -0.00486 L 0.72569 -0.0169 " pathEditMode="relative" rAng="0" ptsTypes="AA">
                                      <p:cBhvr>
                                        <p:cTn id="87" dur="2000" fill="hold"/>
                                        <p:tgtEl>
                                          <p:spTgt spid="194"/>
                                        </p:tgtEl>
                                        <p:attrNameLst>
                                          <p:attrName>ppt_x</p:attrName>
                                          <p:attrName>ppt_y</p:attrName>
                                        </p:attrNameLst>
                                      </p:cBhvr>
                                      <p:rCtr x="34896" y="-602"/>
                                    </p:animMotion>
                                  </p:childTnLst>
                                </p:cTn>
                              </p:par>
                            </p:childTnLst>
                          </p:cTn>
                        </p:par>
                      </p:childTnLst>
                    </p:cTn>
                  </p:par>
                  <p:par>
                    <p:cTn id="88" fill="hold">
                      <p:stCondLst>
                        <p:cond delay="indefinite"/>
                      </p:stCondLst>
                      <p:childTnLst>
                        <p:par>
                          <p:cTn id="89" fill="hold">
                            <p:stCondLst>
                              <p:cond delay="0"/>
                            </p:stCondLst>
                            <p:childTnLst>
                              <p:par>
                                <p:cTn id="90" presetID="1" presetClass="entr" presetSubtype="0" fill="hold" grpId="0" nodeType="clickEffect">
                                  <p:stCondLst>
                                    <p:cond delay="0"/>
                                  </p:stCondLst>
                                  <p:childTnLst>
                                    <p:set>
                                      <p:cBhvr>
                                        <p:cTn id="91" dur="1" fill="hold">
                                          <p:stCondLst>
                                            <p:cond delay="0"/>
                                          </p:stCondLst>
                                        </p:cTn>
                                        <p:tgtEl>
                                          <p:spTgt spid="195"/>
                                        </p:tgtEl>
                                        <p:attrNameLst>
                                          <p:attrName>style.visibility</p:attrName>
                                        </p:attrNameLst>
                                      </p:cBhvr>
                                      <p:to>
                                        <p:strVal val="visible"/>
                                      </p:to>
                                    </p:set>
                                  </p:childTnLst>
                                </p:cTn>
                              </p:par>
                            </p:childTnLst>
                          </p:cTn>
                        </p:par>
                        <p:par>
                          <p:cTn id="92" fill="hold">
                            <p:stCondLst>
                              <p:cond delay="0"/>
                            </p:stCondLst>
                            <p:childTnLst>
                              <p:par>
                                <p:cTn id="93" presetID="42" presetClass="path" presetSubtype="0" accel="50000" decel="50000" fill="hold" grpId="1" nodeType="afterEffect">
                                  <p:stCondLst>
                                    <p:cond delay="0"/>
                                  </p:stCondLst>
                                  <p:childTnLst>
                                    <p:animMotion origin="layout" path="M 0.0276 -0.00486 L 0.72569 -0.0169 " pathEditMode="relative" rAng="0" ptsTypes="AA">
                                      <p:cBhvr>
                                        <p:cTn id="94" dur="2000" fill="hold"/>
                                        <p:tgtEl>
                                          <p:spTgt spid="195"/>
                                        </p:tgtEl>
                                        <p:attrNameLst>
                                          <p:attrName>ppt_x</p:attrName>
                                          <p:attrName>ppt_y</p:attrName>
                                        </p:attrNameLst>
                                      </p:cBhvr>
                                      <p:rCtr x="34896" y="-602"/>
                                    </p:animMotion>
                                  </p:childTnLst>
                                </p:cTn>
                              </p:par>
                              <p:par>
                                <p:cTn id="95" presetID="1" presetClass="entr" presetSubtype="0" fill="hold" grpId="0" nodeType="withEffect">
                                  <p:stCondLst>
                                    <p:cond delay="0"/>
                                  </p:stCondLst>
                                  <p:childTnLst>
                                    <p:set>
                                      <p:cBhvr>
                                        <p:cTn id="96" dur="1" fill="hold">
                                          <p:stCondLst>
                                            <p:cond delay="0"/>
                                          </p:stCondLst>
                                        </p:cTn>
                                        <p:tgtEl>
                                          <p:spTgt spid="196"/>
                                        </p:tgtEl>
                                        <p:attrNameLst>
                                          <p:attrName>style.visibility</p:attrName>
                                        </p:attrNameLst>
                                      </p:cBhvr>
                                      <p:to>
                                        <p:strVal val="visible"/>
                                      </p:to>
                                    </p:set>
                                  </p:childTnLst>
                                </p:cTn>
                              </p:par>
                            </p:childTnLst>
                          </p:cTn>
                        </p:par>
                      </p:childTnLst>
                    </p:cTn>
                  </p:par>
                  <p:par>
                    <p:cTn id="97" fill="hold">
                      <p:stCondLst>
                        <p:cond delay="indefinite"/>
                      </p:stCondLst>
                      <p:childTnLst>
                        <p:par>
                          <p:cTn id="98" fill="hold">
                            <p:stCondLst>
                              <p:cond delay="0"/>
                            </p:stCondLst>
                            <p:childTnLst>
                              <p:par>
                                <p:cTn id="99" presetID="1" presetClass="entr" presetSubtype="0" fill="hold" grpId="0" nodeType="clickEffect">
                                  <p:stCondLst>
                                    <p:cond delay="0"/>
                                  </p:stCondLst>
                                  <p:childTnLst>
                                    <p:set>
                                      <p:cBhvr>
                                        <p:cTn id="100" dur="1" fill="hold">
                                          <p:stCondLst>
                                            <p:cond delay="0"/>
                                          </p:stCondLst>
                                        </p:cTn>
                                        <p:tgtEl>
                                          <p:spTgt spid="197"/>
                                        </p:tgtEl>
                                        <p:attrNameLst>
                                          <p:attrName>style.visibility</p:attrName>
                                        </p:attrNameLst>
                                      </p:cBhvr>
                                      <p:to>
                                        <p:strVal val="visible"/>
                                      </p:to>
                                    </p:set>
                                  </p:childTnLst>
                                </p:cTn>
                              </p:par>
                              <p:par>
                                <p:cTn id="101" presetID="42" presetClass="path" presetSubtype="0" accel="50000" decel="50000" fill="hold" grpId="1" nodeType="withEffect">
                                  <p:stCondLst>
                                    <p:cond delay="0"/>
                                  </p:stCondLst>
                                  <p:childTnLst>
                                    <p:animMotion origin="layout" path="M 0.0276 -0.00486 L 0.72569 -0.0169 " pathEditMode="relative" rAng="0" ptsTypes="AA">
                                      <p:cBhvr>
                                        <p:cTn id="102" dur="2000" fill="hold"/>
                                        <p:tgtEl>
                                          <p:spTgt spid="197"/>
                                        </p:tgtEl>
                                        <p:attrNameLst>
                                          <p:attrName>ppt_x</p:attrName>
                                          <p:attrName>ppt_y</p:attrName>
                                        </p:attrNameLst>
                                      </p:cBhvr>
                                      <p:rCtr x="34896" y="-602"/>
                                    </p:animMotion>
                                  </p:childTnLst>
                                </p:cTn>
                              </p:par>
                              <p:par>
                                <p:cTn id="103" presetID="1" presetClass="entr" presetSubtype="0" fill="hold" grpId="0" nodeType="withEffect">
                                  <p:stCondLst>
                                    <p:cond delay="0"/>
                                  </p:stCondLst>
                                  <p:childTnLst>
                                    <p:set>
                                      <p:cBhvr>
                                        <p:cTn id="104" dur="1" fill="hold">
                                          <p:stCondLst>
                                            <p:cond delay="0"/>
                                          </p:stCondLst>
                                        </p:cTn>
                                        <p:tgtEl>
                                          <p:spTgt spid="198"/>
                                        </p:tgtEl>
                                        <p:attrNameLst>
                                          <p:attrName>style.visibility</p:attrName>
                                        </p:attrNameLst>
                                      </p:cBhvr>
                                      <p:to>
                                        <p:strVal val="visible"/>
                                      </p:to>
                                    </p:set>
                                  </p:childTnLst>
                                </p:cTn>
                              </p:par>
                            </p:childTnLst>
                          </p:cTn>
                        </p:par>
                      </p:childTnLst>
                    </p:cTn>
                  </p:par>
                  <p:par>
                    <p:cTn id="105" fill="hold">
                      <p:stCondLst>
                        <p:cond delay="indefinite"/>
                      </p:stCondLst>
                      <p:childTnLst>
                        <p:par>
                          <p:cTn id="106" fill="hold">
                            <p:stCondLst>
                              <p:cond delay="0"/>
                            </p:stCondLst>
                            <p:childTnLst>
                              <p:par>
                                <p:cTn id="107" presetID="1" presetClass="entr" presetSubtype="0" fill="hold" nodeType="clickEffect">
                                  <p:stCondLst>
                                    <p:cond delay="0"/>
                                  </p:stCondLst>
                                  <p:childTnLst>
                                    <p:set>
                                      <p:cBhvr>
                                        <p:cTn id="108" dur="1" fill="hold">
                                          <p:stCondLst>
                                            <p:cond delay="0"/>
                                          </p:stCondLst>
                                        </p:cTn>
                                        <p:tgtEl>
                                          <p:spTgt spid="199"/>
                                        </p:tgtEl>
                                        <p:attrNameLst>
                                          <p:attrName>style.visibility</p:attrName>
                                        </p:attrNameLst>
                                      </p:cBhvr>
                                      <p:to>
                                        <p:strVal val="visible"/>
                                      </p:to>
                                    </p:set>
                                  </p:childTnLst>
                                </p:cTn>
                              </p:par>
                              <p:par>
                                <p:cTn id="109" presetID="10" presetClass="entr" presetSubtype="0" fill="hold" grpId="0" nodeType="withEffect">
                                  <p:stCondLst>
                                    <p:cond delay="0"/>
                                  </p:stCondLst>
                                  <p:childTnLst>
                                    <p:set>
                                      <p:cBhvr>
                                        <p:cTn id="110" dur="1" fill="hold">
                                          <p:stCondLst>
                                            <p:cond delay="0"/>
                                          </p:stCondLst>
                                        </p:cTn>
                                        <p:tgtEl>
                                          <p:spTgt spid="4"/>
                                        </p:tgtEl>
                                        <p:attrNameLst>
                                          <p:attrName>style.visibility</p:attrName>
                                        </p:attrNameLst>
                                      </p:cBhvr>
                                      <p:to>
                                        <p:strVal val="visible"/>
                                      </p:to>
                                    </p:set>
                                    <p:animEffect transition="in" filter="fade">
                                      <p:cBhvr>
                                        <p:cTn id="111" dur="2000"/>
                                        <p:tgtEl>
                                          <p:spTgt spid="4"/>
                                        </p:tgtEl>
                                      </p:cBhvr>
                                    </p:animEffect>
                                  </p:childTnLst>
                                </p:cTn>
                              </p:par>
                            </p:childTnLst>
                          </p:cTn>
                        </p:par>
                        <p:par>
                          <p:cTn id="112" fill="hold">
                            <p:stCondLst>
                              <p:cond delay="2000"/>
                            </p:stCondLst>
                            <p:childTnLst>
                              <p:par>
                                <p:cTn id="113" presetID="1" presetClass="entr" presetSubtype="0" fill="hold" nodeType="afterEffect">
                                  <p:stCondLst>
                                    <p:cond delay="0"/>
                                  </p:stCondLst>
                                  <p:childTnLst>
                                    <p:set>
                                      <p:cBhvr>
                                        <p:cTn id="114" dur="1" fill="hold">
                                          <p:stCondLst>
                                            <p:cond delay="0"/>
                                          </p:stCondLst>
                                        </p:cTn>
                                        <p:tgtEl>
                                          <p:spTgt spid="202"/>
                                        </p:tgtEl>
                                        <p:attrNameLst>
                                          <p:attrName>style.visibility</p:attrName>
                                        </p:attrNameLst>
                                      </p:cBhvr>
                                      <p:to>
                                        <p:strVal val="visible"/>
                                      </p:to>
                                    </p:set>
                                  </p:childTnLst>
                                </p:cTn>
                              </p:par>
                              <p:par>
                                <p:cTn id="115" presetID="1" presetClass="exit" presetSubtype="0" fill="hold" grpId="1" nodeType="withEffect">
                                  <p:stCondLst>
                                    <p:cond delay="0"/>
                                  </p:stCondLst>
                                  <p:childTnLst>
                                    <p:set>
                                      <p:cBhvr>
                                        <p:cTn id="116" dur="1" fill="hold">
                                          <p:stCondLst>
                                            <p:cond delay="0"/>
                                          </p:stCondLst>
                                        </p:cTn>
                                        <p:tgtEl>
                                          <p:spTgt spid="193"/>
                                        </p:tgtEl>
                                        <p:attrNameLst>
                                          <p:attrName>style.visibility</p:attrName>
                                        </p:attrNameLst>
                                      </p:cBhvr>
                                      <p:to>
                                        <p:strVal val="hidden"/>
                                      </p:to>
                                    </p:set>
                                  </p:childTnLst>
                                </p:cTn>
                              </p:par>
                              <p:par>
                                <p:cTn id="117" presetID="1" presetClass="exit" presetSubtype="0" fill="hold" grpId="2" nodeType="withEffect">
                                  <p:stCondLst>
                                    <p:cond delay="0"/>
                                  </p:stCondLst>
                                  <p:childTnLst>
                                    <p:set>
                                      <p:cBhvr>
                                        <p:cTn id="118" dur="1" fill="hold">
                                          <p:stCondLst>
                                            <p:cond delay="0"/>
                                          </p:stCondLst>
                                        </p:cTn>
                                        <p:tgtEl>
                                          <p:spTgt spid="195"/>
                                        </p:tgtEl>
                                        <p:attrNameLst>
                                          <p:attrName>style.visibility</p:attrName>
                                        </p:attrNameLst>
                                      </p:cBhvr>
                                      <p:to>
                                        <p:strVal val="hidden"/>
                                      </p:to>
                                    </p:set>
                                  </p:childTnLst>
                                </p:cTn>
                              </p:par>
                              <p:par>
                                <p:cTn id="119" presetID="1" presetClass="exit" presetSubtype="0" fill="hold" grpId="2" nodeType="withEffect">
                                  <p:stCondLst>
                                    <p:cond delay="0"/>
                                  </p:stCondLst>
                                  <p:childTnLst>
                                    <p:set>
                                      <p:cBhvr>
                                        <p:cTn id="120" dur="1" fill="hold">
                                          <p:stCondLst>
                                            <p:cond delay="0"/>
                                          </p:stCondLst>
                                        </p:cTn>
                                        <p:tgtEl>
                                          <p:spTgt spid="197"/>
                                        </p:tgtEl>
                                        <p:attrNameLst>
                                          <p:attrName>style.visibility</p:attrName>
                                        </p:attrNameLst>
                                      </p:cBhvr>
                                      <p:to>
                                        <p:strVal val="hidden"/>
                                      </p:to>
                                    </p:set>
                                  </p:childTnLst>
                                </p:cTn>
                              </p:par>
                              <p:par>
                                <p:cTn id="121" presetID="1" presetClass="exit" presetSubtype="0" fill="hold" grpId="2" nodeType="withEffect">
                                  <p:stCondLst>
                                    <p:cond delay="0"/>
                                  </p:stCondLst>
                                  <p:childTnLst>
                                    <p:set>
                                      <p:cBhvr>
                                        <p:cTn id="122" dur="1" fill="hold">
                                          <p:stCondLst>
                                            <p:cond delay="0"/>
                                          </p:stCondLst>
                                        </p:cTn>
                                        <p:tgtEl>
                                          <p:spTgt spid="194"/>
                                        </p:tgtEl>
                                        <p:attrNameLst>
                                          <p:attrName>style.visibility</p:attrName>
                                        </p:attrNameLst>
                                      </p:cBhvr>
                                      <p:to>
                                        <p:strVal val="hidden"/>
                                      </p:to>
                                    </p:set>
                                  </p:childTnLst>
                                </p:cTn>
                              </p:par>
                              <p:par>
                                <p:cTn id="123" presetID="1" presetClass="exit" presetSubtype="0" fill="hold" grpId="1" nodeType="withEffect">
                                  <p:stCondLst>
                                    <p:cond delay="0"/>
                                  </p:stCondLst>
                                  <p:childTnLst>
                                    <p:set>
                                      <p:cBhvr>
                                        <p:cTn id="124" dur="1" fill="hold">
                                          <p:stCondLst>
                                            <p:cond delay="0"/>
                                          </p:stCondLst>
                                        </p:cTn>
                                        <p:tgtEl>
                                          <p:spTgt spid="196"/>
                                        </p:tgtEl>
                                        <p:attrNameLst>
                                          <p:attrName>style.visibility</p:attrName>
                                        </p:attrNameLst>
                                      </p:cBhvr>
                                      <p:to>
                                        <p:strVal val="hidden"/>
                                      </p:to>
                                    </p:set>
                                  </p:childTnLst>
                                </p:cTn>
                              </p:par>
                              <p:par>
                                <p:cTn id="125" presetID="1" presetClass="exit" presetSubtype="0" fill="hold" grpId="1" nodeType="withEffect">
                                  <p:stCondLst>
                                    <p:cond delay="0"/>
                                  </p:stCondLst>
                                  <p:childTnLst>
                                    <p:set>
                                      <p:cBhvr>
                                        <p:cTn id="126" dur="1" fill="hold">
                                          <p:stCondLst>
                                            <p:cond delay="0"/>
                                          </p:stCondLst>
                                        </p:cTn>
                                        <p:tgtEl>
                                          <p:spTgt spid="198"/>
                                        </p:tgtEl>
                                        <p:attrNameLst>
                                          <p:attrName>style.visibility</p:attrName>
                                        </p:attrNameLst>
                                      </p:cBhvr>
                                      <p:to>
                                        <p:strVal val="hidden"/>
                                      </p:to>
                                    </p:set>
                                  </p:childTnLst>
                                </p:cTn>
                              </p:par>
                            </p:childTnLst>
                          </p:cTn>
                        </p:par>
                        <p:par>
                          <p:cTn id="127" fill="hold">
                            <p:stCondLst>
                              <p:cond delay="2000"/>
                            </p:stCondLst>
                            <p:childTnLst>
                              <p:par>
                                <p:cTn id="128" presetID="1" presetClass="exit" presetSubtype="0" fill="hold" grpId="1" nodeType="afterEffect">
                                  <p:stCondLst>
                                    <p:cond delay="0"/>
                                  </p:stCondLst>
                                  <p:childTnLst>
                                    <p:set>
                                      <p:cBhvr>
                                        <p:cTn id="129" dur="1" fill="hold">
                                          <p:stCondLst>
                                            <p:cond delay="0"/>
                                          </p:stCondLst>
                                        </p:cTn>
                                        <p:tgtEl>
                                          <p:spTgt spid="4"/>
                                        </p:tgtEl>
                                        <p:attrNameLst>
                                          <p:attrName>style.visibility</p:attrName>
                                        </p:attrNameLst>
                                      </p:cBhvr>
                                      <p:to>
                                        <p:strVal val="hidden"/>
                                      </p:to>
                                    </p:set>
                                  </p:childTnLst>
                                </p:cTn>
                              </p:par>
                              <p:par>
                                <p:cTn id="130" presetID="1" presetClass="entr" presetSubtype="0" fill="hold" grpId="0" nodeType="withEffect">
                                  <p:stCondLst>
                                    <p:cond delay="0"/>
                                  </p:stCondLst>
                                  <p:childTnLst>
                                    <p:set>
                                      <p:cBhvr>
                                        <p:cTn id="131" dur="1" fill="hold">
                                          <p:stCondLst>
                                            <p:cond delay="0"/>
                                          </p:stCondLst>
                                        </p:cTn>
                                        <p:tgtEl>
                                          <p:spTgt spid="205"/>
                                        </p:tgtEl>
                                        <p:attrNameLst>
                                          <p:attrName>style.visibility</p:attrName>
                                        </p:attrNameLst>
                                      </p:cBhvr>
                                      <p:to>
                                        <p:strVal val="visible"/>
                                      </p:to>
                                    </p:set>
                                  </p:childTnLst>
                                </p:cTn>
                              </p:par>
                            </p:childTnLst>
                          </p:cTn>
                        </p:par>
                      </p:childTnLst>
                    </p:cTn>
                  </p:par>
                  <p:par>
                    <p:cTn id="132" fill="hold">
                      <p:stCondLst>
                        <p:cond delay="indefinite"/>
                      </p:stCondLst>
                      <p:childTnLst>
                        <p:par>
                          <p:cTn id="133" fill="hold">
                            <p:stCondLst>
                              <p:cond delay="0"/>
                            </p:stCondLst>
                            <p:childTnLst>
                              <p:par>
                                <p:cTn id="134" presetID="1" presetClass="entr" presetSubtype="0" fill="hold" grpId="3" nodeType="clickEffect">
                                  <p:stCondLst>
                                    <p:cond delay="0"/>
                                  </p:stCondLst>
                                  <p:childTnLst>
                                    <p:set>
                                      <p:cBhvr>
                                        <p:cTn id="135" dur="1" fill="hold">
                                          <p:stCondLst>
                                            <p:cond delay="0"/>
                                          </p:stCondLst>
                                        </p:cTn>
                                        <p:tgtEl>
                                          <p:spTgt spid="194"/>
                                        </p:tgtEl>
                                        <p:attrNameLst>
                                          <p:attrName>style.visibility</p:attrName>
                                        </p:attrNameLst>
                                      </p:cBhvr>
                                      <p:to>
                                        <p:strVal val="visible"/>
                                      </p:to>
                                    </p:set>
                                  </p:childTnLst>
                                </p:cTn>
                              </p:par>
                              <p:par>
                                <p:cTn id="136" presetID="42" presetClass="path" presetSubtype="0" accel="50000" decel="50000" fill="hold" grpId="4" nodeType="withEffect">
                                  <p:stCondLst>
                                    <p:cond delay="0"/>
                                  </p:stCondLst>
                                  <p:childTnLst>
                                    <p:animMotion origin="layout" path="M 0.0276 -0.0051 L 0.72569 -0.0169 " pathEditMode="relative" rAng="0" ptsTypes="AA">
                                      <p:cBhvr>
                                        <p:cTn id="137" dur="2000" fill="hold"/>
                                        <p:tgtEl>
                                          <p:spTgt spid="194"/>
                                        </p:tgtEl>
                                        <p:attrNameLst>
                                          <p:attrName>ppt_x</p:attrName>
                                          <p:attrName>ppt_y</p:attrName>
                                        </p:attrNameLst>
                                      </p:cBhvr>
                                      <p:rCtr x="34896" y="-602"/>
                                    </p:animMotion>
                                  </p:childTnLst>
                                </p:cTn>
                              </p:par>
                              <p:par>
                                <p:cTn id="138" presetID="1" presetClass="entr" presetSubtype="0" fill="hold" grpId="2" nodeType="withEffect">
                                  <p:stCondLst>
                                    <p:cond delay="0"/>
                                  </p:stCondLst>
                                  <p:childTnLst>
                                    <p:set>
                                      <p:cBhvr>
                                        <p:cTn id="139" dur="1" fill="hold">
                                          <p:stCondLst>
                                            <p:cond delay="0"/>
                                          </p:stCondLst>
                                        </p:cTn>
                                        <p:tgtEl>
                                          <p:spTgt spid="193"/>
                                        </p:tgtEl>
                                        <p:attrNameLst>
                                          <p:attrName>style.visibility</p:attrName>
                                        </p:attrNameLst>
                                      </p:cBhvr>
                                      <p:to>
                                        <p:strVal val="visible"/>
                                      </p:to>
                                    </p:set>
                                  </p:childTnLst>
                                </p:cTn>
                              </p:par>
                              <p:par>
                                <p:cTn id="140" presetID="1" presetClass="exit" presetSubtype="0" fill="hold" grpId="1" nodeType="withEffect">
                                  <p:stCondLst>
                                    <p:cond delay="0"/>
                                  </p:stCondLst>
                                  <p:childTnLst>
                                    <p:set>
                                      <p:cBhvr>
                                        <p:cTn id="141" dur="1" fill="hold">
                                          <p:stCondLst>
                                            <p:cond delay="0"/>
                                          </p:stCondLst>
                                        </p:cTn>
                                        <p:tgtEl>
                                          <p:spTgt spid="205"/>
                                        </p:tgtEl>
                                        <p:attrNameLst>
                                          <p:attrName>style.visibility</p:attrName>
                                        </p:attrNameLst>
                                      </p:cBhvr>
                                      <p:to>
                                        <p:strVal val="hidden"/>
                                      </p:to>
                                    </p:set>
                                  </p:childTnLst>
                                </p:cTn>
                              </p:par>
                            </p:childTnLst>
                          </p:cTn>
                        </p:par>
                      </p:childTnLst>
                    </p:cTn>
                  </p:par>
                  <p:par>
                    <p:cTn id="142" fill="hold">
                      <p:stCondLst>
                        <p:cond delay="indefinite"/>
                      </p:stCondLst>
                      <p:childTnLst>
                        <p:par>
                          <p:cTn id="143" fill="hold">
                            <p:stCondLst>
                              <p:cond delay="0"/>
                            </p:stCondLst>
                            <p:childTnLst>
                              <p:par>
                                <p:cTn id="144" presetID="1" presetClass="entr" presetSubtype="0" fill="hold" grpId="0" nodeType="clickEffect">
                                  <p:stCondLst>
                                    <p:cond delay="0"/>
                                  </p:stCondLst>
                                  <p:childTnLst>
                                    <p:set>
                                      <p:cBhvr>
                                        <p:cTn id="145" dur="1" fill="hold">
                                          <p:stCondLst>
                                            <p:cond delay="0"/>
                                          </p:stCondLst>
                                        </p:cTn>
                                        <p:tgtEl>
                                          <p:spTgt spid="69"/>
                                        </p:tgtEl>
                                        <p:attrNameLst>
                                          <p:attrName>style.visibility</p:attrName>
                                        </p:attrNameLst>
                                      </p:cBhvr>
                                      <p:to>
                                        <p:strVal val="visible"/>
                                      </p:to>
                                    </p:set>
                                  </p:childTnLst>
                                </p:cTn>
                              </p:par>
                              <p:par>
                                <p:cTn id="146" presetID="1" presetClass="exit" presetSubtype="0" fill="hold" grpId="1" nodeType="withEffect">
                                  <p:stCondLst>
                                    <p:cond delay="0"/>
                                  </p:stCondLst>
                                  <p:childTnLst>
                                    <p:set>
                                      <p:cBhvr>
                                        <p:cTn id="147" dur="1" fill="hold">
                                          <p:stCondLst>
                                            <p:cond delay="0"/>
                                          </p:stCondLst>
                                        </p:cTn>
                                        <p:tgtEl>
                                          <p:spTgt spid="16"/>
                                        </p:tgtEl>
                                        <p:attrNameLst>
                                          <p:attrName>style.visibility</p:attrName>
                                        </p:attrNameLst>
                                      </p:cBhvr>
                                      <p:to>
                                        <p:strVal val="hidden"/>
                                      </p:to>
                                    </p:set>
                                  </p:childTnLst>
                                </p:cTn>
                              </p:par>
                            </p:childTnLst>
                          </p:cTn>
                        </p:par>
                      </p:childTnLst>
                    </p:cTn>
                  </p:par>
                  <p:par>
                    <p:cTn id="148" fill="hold">
                      <p:stCondLst>
                        <p:cond delay="indefinite"/>
                      </p:stCondLst>
                      <p:childTnLst>
                        <p:par>
                          <p:cTn id="149" fill="hold">
                            <p:stCondLst>
                              <p:cond delay="0"/>
                            </p:stCondLst>
                            <p:childTnLst>
                              <p:par>
                                <p:cTn id="150" presetID="1" presetClass="entr" presetSubtype="0" fill="hold" grpId="0" nodeType="clickEffect">
                                  <p:stCondLst>
                                    <p:cond delay="0"/>
                                  </p:stCondLst>
                                  <p:childTnLst>
                                    <p:set>
                                      <p:cBhvr>
                                        <p:cTn id="151" dur="1" fill="hold">
                                          <p:stCondLst>
                                            <p:cond delay="0"/>
                                          </p:stCondLst>
                                        </p:cTn>
                                        <p:tgtEl>
                                          <p:spTgt spid="73"/>
                                        </p:tgtEl>
                                        <p:attrNameLst>
                                          <p:attrName>style.visibility</p:attrName>
                                        </p:attrNameLst>
                                      </p:cBhvr>
                                      <p:to>
                                        <p:strVal val="visible"/>
                                      </p:to>
                                    </p:set>
                                  </p:childTnLst>
                                </p:cTn>
                              </p:par>
                              <p:par>
                                <p:cTn id="152" presetID="10" presetClass="entr" presetSubtype="0" fill="hold" grpId="0" nodeType="withEffect">
                                  <p:stCondLst>
                                    <p:cond delay="0"/>
                                  </p:stCondLst>
                                  <p:childTnLst>
                                    <p:set>
                                      <p:cBhvr>
                                        <p:cTn id="153" dur="1" fill="hold">
                                          <p:stCondLst>
                                            <p:cond delay="0"/>
                                          </p:stCondLst>
                                        </p:cTn>
                                        <p:tgtEl>
                                          <p:spTgt spid="77"/>
                                        </p:tgtEl>
                                        <p:attrNameLst>
                                          <p:attrName>style.visibility</p:attrName>
                                        </p:attrNameLst>
                                      </p:cBhvr>
                                      <p:to>
                                        <p:strVal val="visible"/>
                                      </p:to>
                                    </p:set>
                                    <p:animEffect transition="in" filter="fade">
                                      <p:cBhvr>
                                        <p:cTn id="154" dur="2000"/>
                                        <p:tgtEl>
                                          <p:spTgt spid="77"/>
                                        </p:tgtEl>
                                      </p:cBhvr>
                                    </p:animEffect>
                                  </p:childTnLst>
                                </p:cTn>
                              </p:par>
                            </p:childTnLst>
                          </p:cTn>
                        </p:par>
                        <p:par>
                          <p:cTn id="155" fill="hold">
                            <p:stCondLst>
                              <p:cond delay="2000"/>
                            </p:stCondLst>
                            <p:childTnLst>
                              <p:par>
                                <p:cTn id="156" presetID="1" presetClass="entr" presetSubtype="0" fill="hold" nodeType="afterEffect">
                                  <p:stCondLst>
                                    <p:cond delay="0"/>
                                  </p:stCondLst>
                                  <p:childTnLst>
                                    <p:set>
                                      <p:cBhvr>
                                        <p:cTn id="157" dur="1" fill="hold">
                                          <p:stCondLst>
                                            <p:cond delay="0"/>
                                          </p:stCondLst>
                                        </p:cTn>
                                        <p:tgtEl>
                                          <p:spTgt spid="70"/>
                                        </p:tgtEl>
                                        <p:attrNameLst>
                                          <p:attrName>style.visibility</p:attrName>
                                        </p:attrNameLst>
                                      </p:cBhvr>
                                      <p:to>
                                        <p:strVal val="visible"/>
                                      </p:to>
                                    </p:set>
                                  </p:childTnLst>
                                </p:cTn>
                              </p:par>
                            </p:childTnLst>
                          </p:cTn>
                        </p:par>
                        <p:par>
                          <p:cTn id="158" fill="hold">
                            <p:stCondLst>
                              <p:cond delay="2000"/>
                            </p:stCondLst>
                            <p:childTnLst>
                              <p:par>
                                <p:cTn id="159" presetID="1" presetClass="exit" presetSubtype="0" fill="hold" grpId="5" nodeType="afterEffect">
                                  <p:stCondLst>
                                    <p:cond delay="0"/>
                                  </p:stCondLst>
                                  <p:childTnLst>
                                    <p:set>
                                      <p:cBhvr>
                                        <p:cTn id="160" dur="1" fill="hold">
                                          <p:stCondLst>
                                            <p:cond delay="0"/>
                                          </p:stCondLst>
                                        </p:cTn>
                                        <p:tgtEl>
                                          <p:spTgt spid="194"/>
                                        </p:tgtEl>
                                        <p:attrNameLst>
                                          <p:attrName>style.visibility</p:attrName>
                                        </p:attrNameLst>
                                      </p:cBhvr>
                                      <p:to>
                                        <p:strVal val="hidden"/>
                                      </p:to>
                                    </p:set>
                                  </p:childTnLst>
                                </p:cTn>
                              </p:par>
                            </p:childTnLst>
                          </p:cTn>
                        </p:par>
                        <p:par>
                          <p:cTn id="161" fill="hold">
                            <p:stCondLst>
                              <p:cond delay="2000"/>
                            </p:stCondLst>
                            <p:childTnLst>
                              <p:par>
                                <p:cTn id="162" presetID="1" presetClass="exit" presetSubtype="0" fill="hold" grpId="1" nodeType="afterEffect">
                                  <p:stCondLst>
                                    <p:cond delay="0"/>
                                  </p:stCondLst>
                                  <p:childTnLst>
                                    <p:set>
                                      <p:cBhvr>
                                        <p:cTn id="163" dur="1" fill="hold">
                                          <p:stCondLst>
                                            <p:cond delay="0"/>
                                          </p:stCondLst>
                                        </p:cTn>
                                        <p:tgtEl>
                                          <p:spTgt spid="7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6" grpId="1" animBg="1"/>
      <p:bldP spid="14" grpId="0" animBg="1"/>
      <p:bldP spid="14" grpId="1" animBg="1"/>
      <p:bldP spid="13" grpId="0"/>
      <p:bldP spid="13" grpId="1"/>
      <p:bldP spid="179" grpId="0" animBg="1"/>
      <p:bldP spid="179" grpId="1" animBg="1"/>
      <p:bldP spid="180" grpId="0" animBg="1"/>
      <p:bldP spid="181" grpId="0" animBg="1"/>
      <p:bldP spid="193" grpId="0" animBg="1"/>
      <p:bldP spid="193" grpId="1" animBg="1"/>
      <p:bldP spid="193" grpId="2" animBg="1"/>
      <p:bldP spid="194" grpId="0" animBg="1"/>
      <p:bldP spid="194" grpId="1" animBg="1"/>
      <p:bldP spid="194" grpId="2" animBg="1"/>
      <p:bldP spid="194" grpId="3" animBg="1"/>
      <p:bldP spid="194" grpId="4" animBg="1"/>
      <p:bldP spid="194" grpId="5" animBg="1"/>
      <p:bldP spid="195" grpId="0" animBg="1"/>
      <p:bldP spid="195" grpId="1" animBg="1"/>
      <p:bldP spid="195" grpId="2" animBg="1"/>
      <p:bldP spid="197" grpId="0" animBg="1"/>
      <p:bldP spid="197" grpId="1" animBg="1"/>
      <p:bldP spid="197" grpId="2" animBg="1"/>
      <p:bldP spid="205" grpId="0" animBg="1"/>
      <p:bldP spid="205" grpId="1" animBg="1"/>
      <p:bldP spid="198" grpId="0" animBg="1"/>
      <p:bldP spid="198" grpId="1" animBg="1"/>
      <p:bldP spid="196" grpId="0" animBg="1"/>
      <p:bldP spid="196" grpId="1" animBg="1"/>
      <p:bldP spid="69" grpId="0" animBg="1"/>
      <p:bldP spid="73" grpId="0" animBg="1"/>
      <p:bldP spid="4" grpId="0" animBg="1"/>
      <p:bldP spid="4" grpId="1" animBg="1"/>
      <p:bldP spid="77" grpId="0" animBg="1"/>
      <p:bldP spid="77" grpId="1"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Continuous Replication Modes</a:t>
            </a:r>
          </a:p>
        </p:txBody>
      </p:sp>
      <p:sp>
        <p:nvSpPr>
          <p:cNvPr id="3" name="Content Placeholder 2"/>
          <p:cNvSpPr>
            <a:spLocks noGrp="1"/>
          </p:cNvSpPr>
          <p:nvPr>
            <p:ph idx="1"/>
          </p:nvPr>
        </p:nvSpPr>
        <p:spPr>
          <a:xfrm>
            <a:off x="457200" y="2276872"/>
            <a:ext cx="8451776" cy="3849291"/>
          </a:xfrm>
        </p:spPr>
        <p:txBody>
          <a:bodyPr>
            <a:normAutofit/>
          </a:bodyPr>
          <a:lstStyle/>
          <a:p>
            <a:r>
              <a:rPr lang="en-US" dirty="0" smtClean="0"/>
              <a:t>Is database copy in block mode or file mode?</a:t>
            </a:r>
            <a:br>
              <a:rPr lang="en-US" dirty="0" smtClean="0"/>
            </a:br>
            <a:r>
              <a:rPr lang="en-US" sz="2400" dirty="0">
                <a:solidFill>
                  <a:schemeClr val="accent6"/>
                </a:solidFill>
                <a:effectLst>
                  <a:outerShdw blurRad="38100" dist="38100" dir="2700000" algn="tl">
                    <a:srgbClr val="000000">
                      <a:alpha val="43137"/>
                    </a:srgbClr>
                  </a:outerShdw>
                </a:effectLst>
                <a:latin typeface="Consolas" pitchFamily="49" charset="0"/>
                <a:cs typeface="Consolas" pitchFamily="49" charset="0"/>
              </a:rPr>
              <a:t>Get-Counter -</a:t>
            </a:r>
            <a:r>
              <a:rPr lang="en-US" sz="2400" dirty="0" err="1">
                <a:solidFill>
                  <a:schemeClr val="accent6"/>
                </a:solidFill>
                <a:effectLst>
                  <a:outerShdw blurRad="38100" dist="38100" dir="2700000" algn="tl">
                    <a:srgbClr val="000000">
                      <a:alpha val="43137"/>
                    </a:srgbClr>
                  </a:outerShdw>
                </a:effectLst>
                <a:latin typeface="Consolas" pitchFamily="49" charset="0"/>
                <a:cs typeface="Consolas" pitchFamily="49" charset="0"/>
              </a:rPr>
              <a:t>ComputerName</a:t>
            </a:r>
            <a:r>
              <a:rPr lang="en-US" sz="2400" dirty="0">
                <a:solidFill>
                  <a:schemeClr val="accent6"/>
                </a:solidFill>
                <a:effectLst>
                  <a:outerShdw blurRad="38100" dist="38100" dir="2700000" algn="tl">
                    <a:srgbClr val="000000">
                      <a:alpha val="43137"/>
                    </a:srgbClr>
                  </a:outerShdw>
                </a:effectLst>
                <a:latin typeface="Consolas" pitchFamily="49" charset="0"/>
                <a:cs typeface="Consolas" pitchFamily="49" charset="0"/>
              </a:rPr>
              <a:t> </a:t>
            </a:r>
            <a:r>
              <a:rPr lang="en-US" sz="2400" dirty="0" smtClean="0">
                <a:solidFill>
                  <a:schemeClr val="accent6"/>
                </a:solidFill>
                <a:effectLst>
                  <a:outerShdw blurRad="38100" dist="38100" dir="2700000" algn="tl">
                    <a:srgbClr val="000000">
                      <a:alpha val="43137"/>
                    </a:srgbClr>
                  </a:outerShdw>
                </a:effectLst>
                <a:latin typeface="Consolas" pitchFamily="49" charset="0"/>
                <a:cs typeface="Consolas" pitchFamily="49" charset="0"/>
              </a:rPr>
              <a:t>&lt;</a:t>
            </a:r>
            <a:r>
              <a:rPr lang="en-US" sz="2400" dirty="0" err="1" smtClean="0">
                <a:solidFill>
                  <a:schemeClr val="accent6"/>
                </a:solidFill>
                <a:effectLst>
                  <a:outerShdw blurRad="38100" dist="38100" dir="2700000" algn="tl">
                    <a:srgbClr val="000000">
                      <a:alpha val="43137"/>
                    </a:srgbClr>
                  </a:outerShdw>
                </a:effectLst>
                <a:latin typeface="Consolas" pitchFamily="49" charset="0"/>
                <a:cs typeface="Consolas" pitchFamily="49" charset="0"/>
              </a:rPr>
              <a:t>DAGMemberName</a:t>
            </a:r>
            <a:r>
              <a:rPr lang="en-US" sz="2400" dirty="0" smtClean="0">
                <a:solidFill>
                  <a:schemeClr val="accent6"/>
                </a:solidFill>
                <a:effectLst>
                  <a:outerShdw blurRad="38100" dist="38100" dir="2700000" algn="tl">
                    <a:srgbClr val="000000">
                      <a:alpha val="43137"/>
                    </a:srgbClr>
                  </a:outerShdw>
                </a:effectLst>
                <a:latin typeface="Consolas" pitchFamily="49" charset="0"/>
                <a:cs typeface="Consolas" pitchFamily="49" charset="0"/>
              </a:rPr>
              <a:t>&gt; </a:t>
            </a:r>
            <a:r>
              <a:rPr lang="en-US" sz="2400" dirty="0">
                <a:solidFill>
                  <a:schemeClr val="accent6"/>
                </a:solidFill>
                <a:effectLst>
                  <a:outerShdw blurRad="38100" dist="38100" dir="2700000" algn="tl">
                    <a:srgbClr val="000000">
                      <a:alpha val="43137"/>
                    </a:srgbClr>
                  </a:outerShdw>
                </a:effectLst>
                <a:latin typeface="Consolas" pitchFamily="49" charset="0"/>
                <a:cs typeface="Consolas" pitchFamily="49" charset="0"/>
              </a:rPr>
              <a:t>-Counter "\</a:t>
            </a:r>
            <a:r>
              <a:rPr lang="en-US" sz="2400" dirty="0" err="1">
                <a:solidFill>
                  <a:schemeClr val="accent6"/>
                </a:solidFill>
                <a:effectLst>
                  <a:outerShdw blurRad="38100" dist="38100" dir="2700000" algn="tl">
                    <a:srgbClr val="000000">
                      <a:alpha val="43137"/>
                    </a:srgbClr>
                  </a:outerShdw>
                </a:effectLst>
                <a:latin typeface="Consolas" pitchFamily="49" charset="0"/>
                <a:cs typeface="Consolas" pitchFamily="49" charset="0"/>
              </a:rPr>
              <a:t>MSExchange</a:t>
            </a:r>
            <a:r>
              <a:rPr lang="en-US" sz="2400" dirty="0">
                <a:solidFill>
                  <a:schemeClr val="accent6"/>
                </a:solidFill>
                <a:effectLst>
                  <a:outerShdw blurRad="38100" dist="38100" dir="2700000" algn="tl">
                    <a:srgbClr val="000000">
                      <a:alpha val="43137"/>
                    </a:srgbClr>
                  </a:outerShdw>
                </a:effectLst>
                <a:latin typeface="Consolas" pitchFamily="49" charset="0"/>
                <a:cs typeface="Consolas" pitchFamily="49" charset="0"/>
              </a:rPr>
              <a:t> </a:t>
            </a:r>
            <a:r>
              <a:rPr lang="en-US" sz="2400" dirty="0" smtClean="0">
                <a:solidFill>
                  <a:schemeClr val="accent6"/>
                </a:solidFill>
                <a:effectLst>
                  <a:outerShdw blurRad="38100" dist="38100" dir="2700000" algn="tl">
                    <a:srgbClr val="000000">
                      <a:alpha val="43137"/>
                    </a:srgbClr>
                  </a:outerShdw>
                </a:effectLst>
                <a:latin typeface="Consolas" pitchFamily="49" charset="0"/>
                <a:cs typeface="Consolas" pitchFamily="49" charset="0"/>
              </a:rPr>
              <a:t>Replication</a:t>
            </a:r>
            <a:r>
              <a:rPr lang="en-US" sz="2400" dirty="0">
                <a:solidFill>
                  <a:schemeClr val="accent6"/>
                </a:solidFill>
                <a:effectLst>
                  <a:outerShdw blurRad="38100" dist="38100" dir="2700000" algn="tl">
                    <a:srgbClr val="000000">
                      <a:alpha val="43137"/>
                    </a:srgbClr>
                  </a:outerShdw>
                </a:effectLst>
                <a:latin typeface="Consolas" pitchFamily="49" charset="0"/>
                <a:cs typeface="Consolas" pitchFamily="49" charset="0"/>
              </a:rPr>
              <a:t>(*)\Continuous replication - block mode </a:t>
            </a:r>
            <a:r>
              <a:rPr lang="en-US" sz="2400" dirty="0" smtClean="0">
                <a:solidFill>
                  <a:schemeClr val="accent6"/>
                </a:solidFill>
                <a:effectLst>
                  <a:outerShdw blurRad="38100" dist="38100" dir="2700000" algn="tl">
                    <a:srgbClr val="000000">
                      <a:alpha val="43137"/>
                    </a:srgbClr>
                  </a:outerShdw>
                </a:effectLst>
                <a:latin typeface="Consolas" pitchFamily="49" charset="0"/>
                <a:cs typeface="Consolas" pitchFamily="49" charset="0"/>
              </a:rPr>
              <a:t>Active“</a:t>
            </a:r>
            <a:endParaRPr lang="en-US" sz="1000" dirty="0" smtClean="0">
              <a:solidFill>
                <a:schemeClr val="accent6"/>
              </a:solidFill>
              <a:effectLst>
                <a:outerShdw blurRad="38100" dist="38100" dir="2700000" algn="tl">
                  <a:srgbClr val="000000">
                    <a:alpha val="43137"/>
                  </a:srgbClr>
                </a:outerShdw>
              </a:effectLst>
              <a:latin typeface="Consolas" pitchFamily="49" charset="0"/>
              <a:cs typeface="Consolas" pitchFamily="49" charset="0"/>
            </a:endParaRPr>
          </a:p>
        </p:txBody>
      </p:sp>
      <p:sp>
        <p:nvSpPr>
          <p:cNvPr id="4" name="Rectangle 3"/>
          <p:cNvSpPr/>
          <p:nvPr/>
        </p:nvSpPr>
        <p:spPr>
          <a:xfrm>
            <a:off x="379040" y="4041646"/>
            <a:ext cx="8657456" cy="2123658"/>
          </a:xfrm>
          <a:prstGeom prst="rect">
            <a:avLst/>
          </a:prstGeom>
        </p:spPr>
        <p:txBody>
          <a:bodyPr wrap="square">
            <a:spAutoFit/>
          </a:bodyPr>
          <a:lstStyle/>
          <a:p>
            <a:r>
              <a:rPr lang="en-US" sz="1100" b="1" dirty="0">
                <a:effectLst>
                  <a:outerShdw blurRad="38100" dist="38100" dir="2700000" algn="tl">
                    <a:srgbClr val="000000">
                      <a:alpha val="43137"/>
                    </a:srgbClr>
                  </a:outerShdw>
                </a:effectLst>
                <a:latin typeface="Consolas" pitchFamily="49" charset="0"/>
                <a:cs typeface="Consolas" pitchFamily="49" charset="0"/>
              </a:rPr>
              <a:t>Timestamp		</a:t>
            </a:r>
            <a:r>
              <a:rPr lang="en-US" sz="1100" b="1" dirty="0" err="1">
                <a:effectLst>
                  <a:outerShdw blurRad="38100" dist="38100" dir="2700000" algn="tl">
                    <a:srgbClr val="000000">
                      <a:alpha val="43137"/>
                    </a:srgbClr>
                  </a:outerShdw>
                </a:effectLst>
                <a:latin typeface="Consolas" pitchFamily="49" charset="0"/>
                <a:cs typeface="Consolas" pitchFamily="49" charset="0"/>
              </a:rPr>
              <a:t>CounterSamples</a:t>
            </a:r>
            <a:endParaRPr lang="en-US" sz="1100" b="1" dirty="0">
              <a:effectLst>
                <a:outerShdw blurRad="38100" dist="38100" dir="2700000" algn="tl">
                  <a:srgbClr val="000000">
                    <a:alpha val="43137"/>
                  </a:srgbClr>
                </a:outerShdw>
              </a:effectLst>
              <a:latin typeface="Consolas" pitchFamily="49" charset="0"/>
              <a:cs typeface="Consolas" pitchFamily="49" charset="0"/>
            </a:endParaRPr>
          </a:p>
          <a:p>
            <a:r>
              <a:rPr lang="en-US" sz="1100" b="1" dirty="0">
                <a:effectLst>
                  <a:outerShdw blurRad="38100" dist="38100" dir="2700000" algn="tl">
                    <a:srgbClr val="000000">
                      <a:alpha val="43137"/>
                    </a:srgbClr>
                  </a:outerShdw>
                </a:effectLst>
                <a:latin typeface="Consolas" pitchFamily="49" charset="0"/>
                <a:cs typeface="Consolas" pitchFamily="49" charset="0"/>
              </a:rPr>
              <a:t>---------                	--------------</a:t>
            </a:r>
          </a:p>
          <a:p>
            <a:r>
              <a:rPr lang="en-US" sz="1100" b="1" dirty="0" smtClean="0">
                <a:effectLst>
                  <a:outerShdw blurRad="38100" dist="38100" dir="2700000" algn="tl">
                    <a:srgbClr val="000000">
                      <a:alpha val="43137"/>
                    </a:srgbClr>
                  </a:outerShdw>
                </a:effectLst>
                <a:latin typeface="Consolas" pitchFamily="49" charset="0"/>
                <a:cs typeface="Consolas" pitchFamily="49" charset="0"/>
              </a:rPr>
              <a:t>8/21/2011 2:15:29 </a:t>
            </a:r>
            <a:r>
              <a:rPr lang="en-US" sz="1100" b="1" dirty="0">
                <a:effectLst>
                  <a:outerShdw blurRad="38100" dist="38100" dir="2700000" algn="tl">
                    <a:srgbClr val="000000">
                      <a:alpha val="43137"/>
                    </a:srgbClr>
                  </a:outerShdw>
                </a:effectLst>
                <a:latin typeface="Consolas" pitchFamily="49" charset="0"/>
                <a:cs typeface="Consolas" pitchFamily="49" charset="0"/>
              </a:rPr>
              <a:t>PM     \\ex1\\msexchange replication(db9)\continuous replication - block mode active : 1</a:t>
            </a:r>
          </a:p>
          <a:p>
            <a:r>
              <a:rPr lang="en-US" sz="1100" b="1" dirty="0">
                <a:effectLst>
                  <a:outerShdw blurRad="38100" dist="38100" dir="2700000" algn="tl">
                    <a:srgbClr val="000000">
                      <a:alpha val="43137"/>
                    </a:srgbClr>
                  </a:outerShdw>
                </a:effectLst>
                <a:latin typeface="Consolas" pitchFamily="49" charset="0"/>
                <a:cs typeface="Consolas" pitchFamily="49" charset="0"/>
              </a:rPr>
              <a:t>                         \\ex1\\msexchange replication(db8)\continuous replication - block mode active : 1</a:t>
            </a:r>
          </a:p>
          <a:p>
            <a:r>
              <a:rPr lang="en-US" sz="1100" b="1" dirty="0">
                <a:effectLst>
                  <a:outerShdw blurRad="38100" dist="38100" dir="2700000" algn="tl">
                    <a:srgbClr val="000000">
                      <a:alpha val="43137"/>
                    </a:srgbClr>
                  </a:outerShdw>
                </a:effectLst>
                <a:latin typeface="Consolas" pitchFamily="49" charset="0"/>
                <a:cs typeface="Consolas" pitchFamily="49" charset="0"/>
              </a:rPr>
              <a:t>                         \\ex1\\msexchange replication(db6)\continuous replication - block mode active : 1 </a:t>
            </a:r>
          </a:p>
          <a:p>
            <a:r>
              <a:rPr lang="en-US" sz="1100" b="1" dirty="0">
                <a:effectLst>
                  <a:outerShdw blurRad="38100" dist="38100" dir="2700000" algn="tl">
                    <a:srgbClr val="000000">
                      <a:alpha val="43137"/>
                    </a:srgbClr>
                  </a:outerShdw>
                </a:effectLst>
                <a:latin typeface="Consolas" pitchFamily="49" charset="0"/>
                <a:cs typeface="Consolas" pitchFamily="49" charset="0"/>
              </a:rPr>
              <a:t>                         \\ex1\\msexchange replication(db5)\continuous replication - block mode active : 1</a:t>
            </a:r>
          </a:p>
          <a:p>
            <a:r>
              <a:rPr lang="en-US" sz="1100" b="1" dirty="0">
                <a:effectLst>
                  <a:outerShdw blurRad="38100" dist="38100" dir="2700000" algn="tl">
                    <a:srgbClr val="000000">
                      <a:alpha val="43137"/>
                    </a:srgbClr>
                  </a:outerShdw>
                </a:effectLst>
                <a:latin typeface="Consolas" pitchFamily="49" charset="0"/>
                <a:cs typeface="Consolas" pitchFamily="49" charset="0"/>
              </a:rPr>
              <a:t>                         \\ex1\\msexchange replication(db3)\continuous replication - block mode active : 1</a:t>
            </a:r>
          </a:p>
          <a:p>
            <a:r>
              <a:rPr lang="en-US" sz="1100" b="1" dirty="0">
                <a:effectLst>
                  <a:outerShdw blurRad="38100" dist="38100" dir="2700000" algn="tl">
                    <a:srgbClr val="000000">
                      <a:alpha val="43137"/>
                    </a:srgbClr>
                  </a:outerShdw>
                </a:effectLst>
                <a:latin typeface="Consolas" pitchFamily="49" charset="0"/>
                <a:cs typeface="Consolas" pitchFamily="49" charset="0"/>
              </a:rPr>
              <a:t>                         \\ex1\\msexchange replication(db2)\continuous replication - block mode active : 1</a:t>
            </a:r>
          </a:p>
          <a:p>
            <a:r>
              <a:rPr lang="en-US" sz="1100" b="1" dirty="0">
                <a:effectLst>
                  <a:outerShdw blurRad="38100" dist="38100" dir="2700000" algn="tl">
                    <a:srgbClr val="000000">
                      <a:alpha val="43137"/>
                    </a:srgbClr>
                  </a:outerShdw>
                </a:effectLst>
                <a:latin typeface="Consolas" pitchFamily="49" charset="0"/>
                <a:cs typeface="Consolas" pitchFamily="49" charset="0"/>
              </a:rPr>
              <a:t>                         \\ex1\\msexchange replication(db7)\continuous replication - block mode active : 0</a:t>
            </a:r>
          </a:p>
          <a:p>
            <a:r>
              <a:rPr lang="en-US" sz="1100" b="1" dirty="0">
                <a:effectLst>
                  <a:outerShdw blurRad="38100" dist="38100" dir="2700000" algn="tl">
                    <a:srgbClr val="000000">
                      <a:alpha val="43137"/>
                    </a:srgbClr>
                  </a:outerShdw>
                </a:effectLst>
                <a:latin typeface="Consolas" pitchFamily="49" charset="0"/>
                <a:cs typeface="Consolas" pitchFamily="49" charset="0"/>
              </a:rPr>
              <a:t>                         \\ex1\\msexchange replication(db4)\continuous replication - block mode active : 0</a:t>
            </a:r>
          </a:p>
          <a:p>
            <a:r>
              <a:rPr lang="en-US" sz="1100" b="1" dirty="0">
                <a:effectLst>
                  <a:outerShdw blurRad="38100" dist="38100" dir="2700000" algn="tl">
                    <a:srgbClr val="000000">
                      <a:alpha val="43137"/>
                    </a:srgbClr>
                  </a:outerShdw>
                </a:effectLst>
                <a:latin typeface="Consolas" pitchFamily="49" charset="0"/>
                <a:cs typeface="Consolas" pitchFamily="49" charset="0"/>
              </a:rPr>
              <a:t>                         \\ex1\\msexchange replication(db1)\continuous replication - block mode active : 0</a:t>
            </a:r>
          </a:p>
          <a:p>
            <a:r>
              <a:rPr lang="en-US" sz="1100" b="1" dirty="0">
                <a:effectLst>
                  <a:outerShdw blurRad="38100" dist="38100" dir="2700000" algn="tl">
                    <a:srgbClr val="000000">
                      <a:alpha val="43137"/>
                    </a:srgbClr>
                  </a:outerShdw>
                </a:effectLst>
                <a:latin typeface="Consolas" pitchFamily="49" charset="0"/>
                <a:cs typeface="Consolas" pitchFamily="49" charset="0"/>
              </a:rPr>
              <a:t>                         \\ex1\\msexchange replication(_total)\continuous replication - block mode active : 6</a:t>
            </a:r>
          </a:p>
        </p:txBody>
      </p:sp>
    </p:spTree>
    <p:extLst>
      <p:ext uri="{BB962C8B-B14F-4D97-AF65-F5344CB8AC3E}">
        <p14:creationId xmlns:p14="http://schemas.microsoft.com/office/powerpoint/2010/main" val="15902266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idx="4294967295"/>
          </p:nvPr>
        </p:nvSpPr>
        <p:spPr>
          <a:xfrm>
            <a:off x="0" y="333375"/>
            <a:ext cx="8229600" cy="1143000"/>
          </a:xfrm>
        </p:spPr>
        <p:txBody>
          <a:bodyPr/>
          <a:lstStyle/>
          <a:p>
            <a:r>
              <a:rPr lang="en-US" dirty="0" smtClean="0"/>
              <a:t>Resources</a:t>
            </a:r>
            <a:endParaRPr lang="en-US" dirty="0"/>
          </a:p>
        </p:txBody>
      </p:sp>
      <p:sp>
        <p:nvSpPr>
          <p:cNvPr id="13" name="Rectangle 12"/>
          <p:cNvSpPr/>
          <p:nvPr/>
        </p:nvSpPr>
        <p:spPr bwMode="auto">
          <a:xfrm>
            <a:off x="381000" y="1375674"/>
            <a:ext cx="8382000" cy="609398"/>
          </a:xfrm>
          <a:prstGeom prst="rect">
            <a:avLst/>
          </a:prstGeom>
          <a:noFill/>
          <a:ln w="38100">
            <a:solidFill>
              <a:schemeClr val="accent1"/>
            </a:solidFill>
            <a:miter lim="800000"/>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0" indent="-460375">
              <a:lnSpc>
                <a:spcPct val="90000"/>
              </a:lnSpc>
              <a:spcBef>
                <a:spcPct val="20000"/>
              </a:spcBef>
              <a:buSzPct val="90000"/>
              <a:buBlip>
                <a:blip r:embed="rId3"/>
              </a:buBlip>
            </a:pPr>
            <a:r>
              <a:rPr lang="en-US" sz="2400" dirty="0">
                <a:solidFill>
                  <a:schemeClr val="bg1"/>
                </a:solidFill>
              </a:rPr>
              <a:t>Exchange Team Blog - http</a:t>
            </a:r>
            <a:r>
              <a:rPr lang="en-US" sz="2400" dirty="0" smtClean="0">
                <a:solidFill>
                  <a:schemeClr val="bg1"/>
                </a:solidFill>
              </a:rPr>
              <a:t>://aka.ms/ehlo</a:t>
            </a:r>
            <a:endParaRPr lang="en-US" sz="2400" dirty="0">
              <a:solidFill>
                <a:schemeClr val="bg1"/>
              </a:solidFill>
            </a:endParaRPr>
          </a:p>
        </p:txBody>
      </p:sp>
      <p:sp>
        <p:nvSpPr>
          <p:cNvPr id="14" name="Rectangle 13"/>
          <p:cNvSpPr/>
          <p:nvPr/>
        </p:nvSpPr>
        <p:spPr bwMode="auto">
          <a:xfrm>
            <a:off x="381000" y="2208393"/>
            <a:ext cx="8382000" cy="609398"/>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0" indent="-460375">
              <a:lnSpc>
                <a:spcPct val="90000"/>
              </a:lnSpc>
              <a:spcBef>
                <a:spcPct val="20000"/>
              </a:spcBef>
              <a:buSzPct val="90000"/>
              <a:buBlip>
                <a:blip r:embed="rId3"/>
              </a:buBlip>
            </a:pPr>
            <a:r>
              <a:rPr lang="en-US" sz="2400" dirty="0" smtClean="0">
                <a:solidFill>
                  <a:schemeClr val="bg1"/>
                </a:solidFill>
              </a:rPr>
              <a:t>Exchange 2010 Documentation </a:t>
            </a:r>
            <a:r>
              <a:rPr lang="en-US" sz="2400" dirty="0">
                <a:solidFill>
                  <a:schemeClr val="bg1"/>
                </a:solidFill>
              </a:rPr>
              <a:t>- http://</a:t>
            </a:r>
            <a:r>
              <a:rPr lang="en-US" sz="2400" dirty="0" smtClean="0">
                <a:solidFill>
                  <a:schemeClr val="bg1"/>
                </a:solidFill>
              </a:rPr>
              <a:t>aka.ms/ex2010docs</a:t>
            </a:r>
            <a:endParaRPr lang="en-US" sz="2400" dirty="0">
              <a:solidFill>
                <a:schemeClr val="bg1"/>
              </a:solidFill>
            </a:endParaRPr>
          </a:p>
        </p:txBody>
      </p:sp>
      <p:sp>
        <p:nvSpPr>
          <p:cNvPr id="15" name="Rectangle 14"/>
          <p:cNvSpPr/>
          <p:nvPr/>
        </p:nvSpPr>
        <p:spPr bwMode="auto">
          <a:xfrm>
            <a:off x="381000" y="3041112"/>
            <a:ext cx="8382000" cy="609398"/>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0" indent="-460375">
              <a:lnSpc>
                <a:spcPct val="90000"/>
              </a:lnSpc>
              <a:spcBef>
                <a:spcPct val="20000"/>
              </a:spcBef>
              <a:buSzPct val="90000"/>
              <a:buBlip>
                <a:blip r:embed="rId3"/>
              </a:buBlip>
            </a:pPr>
            <a:r>
              <a:rPr lang="en-US" sz="2400" dirty="0" smtClean="0">
                <a:solidFill>
                  <a:schemeClr val="bg1"/>
                </a:solidFill>
              </a:rPr>
              <a:t>My Blog – </a:t>
            </a:r>
            <a:r>
              <a:rPr lang="en-US" sz="2400" dirty="0">
                <a:solidFill>
                  <a:schemeClr val="bg1"/>
                </a:solidFill>
              </a:rPr>
              <a:t>http://aka.ms/schnoll</a:t>
            </a:r>
          </a:p>
        </p:txBody>
      </p:sp>
      <p:sp>
        <p:nvSpPr>
          <p:cNvPr id="17" name="Rectangle 16"/>
          <p:cNvSpPr/>
          <p:nvPr/>
        </p:nvSpPr>
        <p:spPr bwMode="auto">
          <a:xfrm>
            <a:off x="381000" y="3873831"/>
            <a:ext cx="8382000" cy="609398"/>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0" indent="-460375">
              <a:lnSpc>
                <a:spcPct val="90000"/>
              </a:lnSpc>
              <a:spcBef>
                <a:spcPct val="20000"/>
              </a:spcBef>
              <a:buSzPct val="90000"/>
              <a:buBlip>
                <a:blip r:embed="rId3"/>
              </a:buBlip>
            </a:pPr>
            <a:r>
              <a:rPr lang="en-US" sz="2400" dirty="0" smtClean="0">
                <a:solidFill>
                  <a:schemeClr val="bg1"/>
                </a:solidFill>
              </a:rPr>
              <a:t>Twitter: @</a:t>
            </a:r>
            <a:r>
              <a:rPr lang="en-US" sz="2400" dirty="0" err="1" smtClean="0">
                <a:solidFill>
                  <a:schemeClr val="bg1"/>
                </a:solidFill>
              </a:rPr>
              <a:t>schnoll</a:t>
            </a:r>
            <a:endParaRPr lang="en-US" sz="2400" dirty="0">
              <a:solidFill>
                <a:schemeClr val="bg1"/>
              </a:solidFill>
            </a:endParaRPr>
          </a:p>
        </p:txBody>
      </p:sp>
    </p:spTree>
    <p:extLst>
      <p:ext uri="{BB962C8B-B14F-4D97-AF65-F5344CB8AC3E}">
        <p14:creationId xmlns:p14="http://schemas.microsoft.com/office/powerpoint/2010/main" val="17711072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chemeClr val="bg1"/>
                </a:solidFill>
                <a:latin typeface="Segoe UI" pitchFamily="34" charset="0"/>
                <a:cs typeface="Segoe UI" pitchFamily="34" charset="0"/>
              </a:rPr>
              <a:t>Why Enroll, other than it being free?</a:t>
            </a:r>
          </a:p>
          <a:p>
            <a:r>
              <a:rPr lang="en-US" sz="1600" dirty="0" smtClean="0">
                <a:solidFill>
                  <a:schemeClr val="bg1"/>
                </a:solidFill>
                <a:latin typeface="Segoe UI" pitchFamily="34" charset="0"/>
                <a:cs typeface="Segoe UI" pitchFamily="34" charset="0"/>
              </a:rPr>
              <a:t>The MVA helps improve </a:t>
            </a:r>
            <a:r>
              <a:rPr lang="en-US" sz="1600" dirty="0">
                <a:solidFill>
                  <a:schemeClr val="bg1"/>
                </a:solidFill>
                <a:latin typeface="Segoe UI" pitchFamily="34" charset="0"/>
                <a:cs typeface="Segoe UI" pitchFamily="34" charset="0"/>
              </a:rPr>
              <a:t>your IT skill set and advance your career with </a:t>
            </a:r>
            <a:r>
              <a:rPr lang="en-US" sz="1600" dirty="0" smtClean="0">
                <a:solidFill>
                  <a:schemeClr val="bg1"/>
                </a:solidFill>
                <a:latin typeface="Segoe UI" pitchFamily="34" charset="0"/>
                <a:cs typeface="Segoe UI" pitchFamily="34" charset="0"/>
              </a:rPr>
              <a:t>a </a:t>
            </a:r>
            <a:r>
              <a:rPr lang="en-US" sz="1600" dirty="0">
                <a:solidFill>
                  <a:schemeClr val="bg1"/>
                </a:solidFill>
                <a:latin typeface="Segoe UI" pitchFamily="34" charset="0"/>
                <a:cs typeface="Segoe UI" pitchFamily="34" charset="0"/>
              </a:rPr>
              <a:t>free, easy to access training portal that allows you to learn at your own pace, focusing on Microsoft </a:t>
            </a:r>
            <a:r>
              <a:rPr lang="en-US" sz="1600" dirty="0" smtClean="0">
                <a:solidFill>
                  <a:schemeClr val="bg1"/>
                </a:solidFill>
                <a:latin typeface="Segoe UI" pitchFamily="34" charset="0"/>
                <a:cs typeface="Segoe UI" pitchFamily="34" charset="0"/>
              </a:rPr>
              <a:t>technologies.</a:t>
            </a:r>
            <a:endParaRPr lang="en-GB" sz="1600" dirty="0">
              <a:solidFill>
                <a:schemeClr val="bg1"/>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What Do I </a:t>
            </a:r>
            <a:r>
              <a:rPr lang="en-GB" sz="2000" b="1" dirty="0" smtClean="0">
                <a:solidFill>
                  <a:schemeClr val="bg1"/>
                </a:solidFill>
                <a:latin typeface="Segoe UI" pitchFamily="34" charset="0"/>
                <a:cs typeface="Segoe UI" pitchFamily="34" charset="0"/>
              </a:rPr>
              <a:t>get for enrolment?</a:t>
            </a:r>
            <a:r>
              <a:rPr lang="en-GB" sz="2000" b="1" dirty="0">
                <a:solidFill>
                  <a:schemeClr val="bg1"/>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chemeClr val="bg1"/>
                </a:solidFill>
                <a:latin typeface="Segoe UI" pitchFamily="34" charset="0"/>
                <a:cs typeface="Segoe UI" pitchFamily="34" charset="0"/>
              </a:rPr>
              <a:t>Where do I </a:t>
            </a:r>
            <a:r>
              <a:rPr lang="en-GB" b="1" dirty="0" smtClean="0">
                <a:solidFill>
                  <a:schemeClr val="bg1"/>
                </a:solidFill>
                <a:latin typeface="Segoe UI" pitchFamily="34" charset="0"/>
                <a:cs typeface="Segoe UI" pitchFamily="34" charset="0"/>
              </a:rPr>
              <a:t>Enrol?</a:t>
            </a:r>
            <a:endParaRPr lang="en-GB" sz="1600" b="1" dirty="0">
              <a:solidFill>
                <a:schemeClr val="bg1"/>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Then tell us what you </a:t>
            </a:r>
            <a:r>
              <a:rPr lang="en-GB" sz="2000" b="1" dirty="0" smtClean="0">
                <a:solidFill>
                  <a:schemeClr val="bg1"/>
                </a:solidFill>
                <a:latin typeface="Segoe UI" pitchFamily="34" charset="0"/>
                <a:cs typeface="Segoe UI" pitchFamily="34" charset="0"/>
              </a:rPr>
              <a:t>think. </a:t>
            </a:r>
            <a:r>
              <a:rPr lang="en-GB" sz="1600" dirty="0" smtClean="0">
                <a:solidFill>
                  <a:schemeClr val="bg1"/>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281350566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chemeClr val="bg2"/>
                </a:solidFill>
                <a:latin typeface="Calibri" pitchFamily="34" charset="0"/>
                <a:hlinkClick r:id="rId4"/>
              </a:rPr>
              <a:t>www.msteched.com/Australia</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pPr marL="0" lvl="1" indent="0"/>
            <a:r>
              <a:rPr lang="en-US" dirty="0">
                <a:solidFill>
                  <a:schemeClr val="bg2"/>
                </a:solidFill>
                <a:latin typeface="Calibri" pitchFamily="34" charset="0"/>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chemeClr val="bg2"/>
                </a:solidFill>
                <a:latin typeface="Calibri" pitchFamily="34" charset="0"/>
                <a:hlinkClick r:id="rId5"/>
              </a:rPr>
              <a:t>http</a:t>
            </a:r>
            <a:r>
              <a:rPr lang="en-US" sz="2000" dirty="0" smtClean="0">
                <a:solidFill>
                  <a:schemeClr val="bg2"/>
                </a:solidFill>
                <a:latin typeface="Calibri" pitchFamily="34" charset="0"/>
                <a:hlinkClick r:id="rId5"/>
              </a:rPr>
              <a:t>://</a:t>
            </a:r>
            <a:r>
              <a:rPr lang="en-AU" sz="2000" dirty="0" smtClean="0">
                <a:solidFill>
                  <a:schemeClr val="bg2"/>
                </a:solidFill>
                <a:hlinkClick r:id="rId5"/>
              </a:rPr>
              <a:t> technet.microsoft.com/en-au</a:t>
            </a:r>
            <a:r>
              <a:rPr lang="en-US" sz="2400" b="1" dirty="0" smtClean="0">
                <a:solidFill>
                  <a:schemeClr val="bg2"/>
                </a:solidFill>
                <a:latin typeface="Calibri" pitchFamily="34" charset="0"/>
                <a:hlinkClick r:id="rId5"/>
              </a:rPr>
              <a:t>  </a:t>
            </a:r>
            <a:endParaRPr lang="en-US" sz="2400" dirty="0">
              <a:solidFill>
                <a:schemeClr val="bg2"/>
              </a:solidFill>
              <a:latin typeface="Calibri" pitchFamily="34" charset="0"/>
            </a:endParaRPr>
          </a:p>
          <a:p>
            <a:pPr marL="0" lvl="1" indent="0">
              <a:tabLst>
                <a:tab pos="1828800" algn="l"/>
              </a:tabLst>
            </a:pP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chemeClr val="bg2"/>
                </a:solidFill>
                <a:latin typeface="Calibri" pitchFamily="34" charset="0"/>
                <a:hlinkClick r:id="rId8"/>
              </a:rPr>
              <a:t>http</a:t>
            </a:r>
            <a:r>
              <a:rPr lang="en-US" sz="2000" dirty="0" smtClean="0">
                <a:solidFill>
                  <a:schemeClr val="bg2"/>
                </a:solidFill>
                <a:latin typeface="Calibri" pitchFamily="34" charset="0"/>
                <a:hlinkClick r:id="rId8"/>
              </a:rPr>
              <a:t>://</a:t>
            </a:r>
            <a:r>
              <a:rPr lang="en-AU" sz="2000" dirty="0" smtClean="0">
                <a:solidFill>
                  <a:schemeClr val="bg2"/>
                </a:solidFill>
                <a:hlinkClick r:id="rId8"/>
              </a:rPr>
              <a:t>msdn.microsoft.com/en-au</a:t>
            </a:r>
            <a:endParaRPr lang="en-AU" sz="2000" dirty="0" smtClean="0">
              <a:solidFill>
                <a:schemeClr val="bg2"/>
              </a:solidFill>
            </a:endParaRPr>
          </a:p>
          <a:p>
            <a:pPr>
              <a:spcBef>
                <a:spcPts val="600"/>
              </a:spcBef>
              <a:tabLst>
                <a:tab pos="1828800" algn="l"/>
              </a:tabLst>
            </a:pPr>
            <a:r>
              <a:rPr lang="en-US" sz="2400" b="1" dirty="0" smtClean="0">
                <a:solidFill>
                  <a:schemeClr val="bg2"/>
                </a:solidFill>
                <a:latin typeface="Calibri" pitchFamily="34" charset="0"/>
              </a:rPr>
              <a:t> </a:t>
            </a: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chemeClr val="bg2"/>
                </a:solidFill>
                <a:hlinkClick r:id="rId9"/>
              </a:rPr>
              <a:t>www.microsoft.com/australia/learning</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r>
              <a:rPr lang="en-US" dirty="0">
                <a:solidFill>
                  <a:schemeClr val="bg2"/>
                </a:solidFill>
                <a:latin typeface="Calibri" pitchFamily="34" charset="0"/>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Exchange Server High Availability Terminology</a:t>
            </a:r>
          </a:p>
        </p:txBody>
      </p:sp>
      <p:sp>
        <p:nvSpPr>
          <p:cNvPr id="3" name="Content Placeholder 2"/>
          <p:cNvSpPr>
            <a:spLocks noGrp="1"/>
          </p:cNvSpPr>
          <p:nvPr>
            <p:ph idx="1"/>
          </p:nvPr>
        </p:nvSpPr>
        <p:spPr/>
        <p:txBody>
          <a:bodyPr/>
          <a:lstStyle/>
          <a:p>
            <a:r>
              <a:rPr lang="en-US" dirty="0"/>
              <a:t>*overs (pronounced “star overs”)</a:t>
            </a:r>
          </a:p>
          <a:p>
            <a:pPr lvl="1"/>
            <a:r>
              <a:rPr lang="en-US" dirty="0"/>
              <a:t>Short for Failovers and Switchovers</a:t>
            </a:r>
          </a:p>
          <a:p>
            <a:pPr lvl="2"/>
            <a:r>
              <a:rPr lang="en-US" dirty="0"/>
              <a:t>Failover is automatic, performed by the system</a:t>
            </a:r>
          </a:p>
          <a:p>
            <a:pPr lvl="2"/>
            <a:r>
              <a:rPr lang="en-US" dirty="0"/>
              <a:t>Switchover is manual, performed by an </a:t>
            </a:r>
            <a:r>
              <a:rPr lang="en-US" dirty="0" smtClean="0"/>
              <a:t>administrator</a:t>
            </a:r>
          </a:p>
          <a:p>
            <a:pPr lvl="1"/>
            <a:r>
              <a:rPr lang="en-US" dirty="0" smtClean="0"/>
              <a:t>Database *overs</a:t>
            </a:r>
          </a:p>
          <a:p>
            <a:pPr lvl="1"/>
            <a:r>
              <a:rPr lang="en-US" dirty="0" smtClean="0"/>
              <a:t>Server *overs</a:t>
            </a:r>
          </a:p>
          <a:p>
            <a:pPr lvl="1"/>
            <a:r>
              <a:rPr lang="en-US" dirty="0" smtClean="0"/>
              <a:t>Datacenter switchover</a:t>
            </a:r>
            <a:endParaRPr lang="en-US" dirty="0"/>
          </a:p>
          <a:p>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9945885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a:effectLst>
                  <a:outerShdw blurRad="38100" dist="38100" dir="2700000" algn="tl">
                    <a:srgbClr val="000000">
                      <a:alpha val="43137"/>
                    </a:srgbClr>
                  </a:outerShdw>
                </a:effectLst>
              </a:rPr>
              <a:t>Exchange Server 2010 High Availability</a:t>
            </a:r>
          </a:p>
        </p:txBody>
      </p:sp>
      <p:sp>
        <p:nvSpPr>
          <p:cNvPr id="3" name="Subtitle 2"/>
          <p:cNvSpPr>
            <a:spLocks noGrp="1"/>
          </p:cNvSpPr>
          <p:nvPr>
            <p:ph type="subTitle" idx="1"/>
          </p:nvPr>
        </p:nvSpPr>
        <p:spPr/>
        <p:txBody>
          <a:bodyPr/>
          <a:lstStyle/>
          <a:p>
            <a:r>
              <a:rPr lang="en-US" dirty="0" smtClean="0">
                <a:effectLst>
                  <a:outerShdw blurRad="38100" dist="38100" dir="2700000" algn="tl">
                    <a:srgbClr val="000000">
                      <a:alpha val="43137"/>
                    </a:srgbClr>
                  </a:outerShdw>
                </a:effectLst>
              </a:rPr>
              <a:t>Concept: </a:t>
            </a:r>
            <a:r>
              <a:rPr lang="en-US" dirty="0" smtClean="0">
                <a:solidFill>
                  <a:schemeClr val="accent5"/>
                </a:solidFill>
                <a:effectLst>
                  <a:outerShdw blurRad="38100" dist="38100" dir="2700000" algn="tl">
                    <a:srgbClr val="000000">
                      <a:alpha val="43137"/>
                    </a:srgbClr>
                  </a:outerShdw>
                </a:effectLst>
              </a:rPr>
              <a:t>Quorum</a:t>
            </a:r>
            <a:endParaRPr lang="en-US" dirty="0">
              <a:solidFill>
                <a:schemeClr val="accent5"/>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8294326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Quorum</a:t>
            </a:r>
            <a:endParaRPr lang="en-US" dirty="0"/>
          </a:p>
        </p:txBody>
      </p:sp>
      <p:sp>
        <p:nvSpPr>
          <p:cNvPr id="6" name="Text Placeholder 5"/>
          <p:cNvSpPr>
            <a:spLocks noGrp="1"/>
          </p:cNvSpPr>
          <p:nvPr>
            <p:ph idx="1"/>
          </p:nvPr>
        </p:nvSpPr>
        <p:spPr/>
        <p:txBody>
          <a:bodyPr>
            <a:normAutofit fontScale="92500" lnSpcReduction="20000"/>
          </a:bodyPr>
          <a:lstStyle/>
          <a:p>
            <a:r>
              <a:rPr lang="en-US" dirty="0"/>
              <a:t>A</a:t>
            </a:r>
            <a:r>
              <a:rPr lang="en-US" dirty="0" smtClean="0"/>
              <a:t> consensus of voters </a:t>
            </a:r>
            <a:r>
              <a:rPr lang="en-US" dirty="0"/>
              <a:t>u</a:t>
            </a:r>
            <a:r>
              <a:rPr lang="en-US" dirty="0" smtClean="0"/>
              <a:t>sed to ensure that only one subset of members is functioning at one time</a:t>
            </a:r>
          </a:p>
          <a:p>
            <a:r>
              <a:rPr lang="en-US" dirty="0" smtClean="0"/>
              <a:t>A majority of members must be active and have communications with each other</a:t>
            </a:r>
          </a:p>
          <a:p>
            <a:r>
              <a:rPr lang="en-US" dirty="0" smtClean="0"/>
              <a:t>Represents a shared view of members</a:t>
            </a:r>
          </a:p>
          <a:p>
            <a:pPr lvl="1"/>
            <a:r>
              <a:rPr lang="en-US" dirty="0" smtClean="0"/>
              <a:t>Voters and resources</a:t>
            </a:r>
          </a:p>
          <a:p>
            <a:r>
              <a:rPr lang="en-US" dirty="0" smtClean="0"/>
              <a:t>Dual Usage</a:t>
            </a:r>
          </a:p>
          <a:p>
            <a:pPr lvl="1"/>
            <a:r>
              <a:rPr lang="en-US" dirty="0" smtClean="0"/>
              <a:t>Data shared between the voters representing configuration, etc.</a:t>
            </a:r>
          </a:p>
          <a:p>
            <a:pPr lvl="1"/>
            <a:r>
              <a:rPr lang="en-US" dirty="0" smtClean="0"/>
              <a:t>Number of voters required for the solution to stay running (majority)</a:t>
            </a:r>
          </a:p>
        </p:txBody>
      </p:sp>
    </p:spTree>
    <p:extLst>
      <p:ext uri="{BB962C8B-B14F-4D97-AF65-F5344CB8AC3E}">
        <p14:creationId xmlns:p14="http://schemas.microsoft.com/office/powerpoint/2010/main" val="15652402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Quorum</a:t>
            </a:r>
            <a:endParaRPr lang="en-US" dirty="0"/>
          </a:p>
        </p:txBody>
      </p:sp>
      <p:sp>
        <p:nvSpPr>
          <p:cNvPr id="3" name="Text Placeholder 2"/>
          <p:cNvSpPr>
            <a:spLocks noGrp="1"/>
          </p:cNvSpPr>
          <p:nvPr>
            <p:ph idx="1"/>
          </p:nvPr>
        </p:nvSpPr>
        <p:spPr/>
        <p:txBody>
          <a:bodyPr>
            <a:normAutofit fontScale="85000" lnSpcReduction="10000"/>
          </a:bodyPr>
          <a:lstStyle/>
          <a:p>
            <a:r>
              <a:rPr lang="en-US" sz="2700" dirty="0"/>
              <a:t>Quorum is </a:t>
            </a:r>
            <a:r>
              <a:rPr lang="en-US" sz="2700" dirty="0" smtClean="0"/>
              <a:t>necessary </a:t>
            </a:r>
            <a:r>
              <a:rPr lang="en-US" sz="2700" dirty="0"/>
              <a:t>for cluster </a:t>
            </a:r>
            <a:r>
              <a:rPr lang="en-US" sz="2700" dirty="0" smtClean="0"/>
              <a:t>functions and for </a:t>
            </a:r>
            <a:r>
              <a:rPr lang="en-US" sz="2700" dirty="0"/>
              <a:t>DAG functions</a:t>
            </a:r>
          </a:p>
          <a:p>
            <a:r>
              <a:rPr lang="en-US" sz="2700" dirty="0" smtClean="0"/>
              <a:t>Exchange </a:t>
            </a:r>
            <a:r>
              <a:rPr lang="en-US" sz="2700" dirty="0"/>
              <a:t>2010 uses </a:t>
            </a:r>
            <a:r>
              <a:rPr lang="en-US" sz="2700" dirty="0" smtClean="0"/>
              <a:t>two cluster </a:t>
            </a:r>
            <a:r>
              <a:rPr lang="en-US" sz="2700" dirty="0"/>
              <a:t>quorum models</a:t>
            </a:r>
          </a:p>
          <a:p>
            <a:pPr lvl="1"/>
            <a:r>
              <a:rPr lang="en-US" sz="2400" dirty="0"/>
              <a:t>Node Majority (DAGs with an odd number of members)</a:t>
            </a:r>
          </a:p>
          <a:p>
            <a:pPr lvl="1"/>
            <a:r>
              <a:rPr lang="en-US" sz="2400" dirty="0"/>
              <a:t>Node and File Share Majority (DAGs with an even number of members)</a:t>
            </a:r>
          </a:p>
          <a:p>
            <a:r>
              <a:rPr lang="en-US" sz="2700" dirty="0"/>
              <a:t>Quorum = (N/2) + 1 (whole numbers only)</a:t>
            </a:r>
          </a:p>
          <a:p>
            <a:pPr lvl="1"/>
            <a:r>
              <a:rPr lang="en-US" sz="2400" dirty="0"/>
              <a:t>6 members: (6/2) + 1 = 4 votes for quorum (can lose 3 voters)</a:t>
            </a:r>
          </a:p>
          <a:p>
            <a:pPr lvl="1"/>
            <a:r>
              <a:rPr lang="en-US" sz="2400" dirty="0"/>
              <a:t>9 members: (9/2) + 1 = 5 votes for quorum (can lose 4 voters)</a:t>
            </a:r>
          </a:p>
          <a:p>
            <a:pPr lvl="1"/>
            <a:r>
              <a:rPr lang="en-US" sz="2400" dirty="0"/>
              <a:t>13 members: (13/2) + 1 = 7 votes for quorum (can lose 6 voters)</a:t>
            </a:r>
          </a:p>
          <a:p>
            <a:pPr lvl="1"/>
            <a:r>
              <a:rPr lang="en-US" sz="2400" dirty="0"/>
              <a:t>15 members: (15/2) + 1 = 8 votes for quorum (can lose 7 voters)</a:t>
            </a:r>
          </a:p>
        </p:txBody>
      </p:sp>
    </p:spTree>
    <p:extLst>
      <p:ext uri="{BB962C8B-B14F-4D97-AF65-F5344CB8AC3E}">
        <p14:creationId xmlns:p14="http://schemas.microsoft.com/office/powerpoint/2010/main" val="16184279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7289</TotalTime>
  <Words>3283</Words>
  <Application>Microsoft Office PowerPoint</Application>
  <PresentationFormat>On-screen Show (4:3)</PresentationFormat>
  <Paragraphs>375</Paragraphs>
  <Slides>57</Slides>
  <Notes>15</Notes>
  <HiddenSlides>0</HiddenSlides>
  <MMClips>0</MMClips>
  <ScaleCrop>false</ScaleCrop>
  <HeadingPairs>
    <vt:vector size="4" baseType="variant">
      <vt:variant>
        <vt:lpstr>Theme</vt:lpstr>
      </vt:variant>
      <vt:variant>
        <vt:i4>2</vt:i4>
      </vt:variant>
      <vt:variant>
        <vt:lpstr>Slide Titles</vt:lpstr>
      </vt:variant>
      <vt:variant>
        <vt:i4>57</vt:i4>
      </vt:variant>
    </vt:vector>
  </HeadingPairs>
  <TitlesOfParts>
    <vt:vector size="59" baseType="lpstr">
      <vt:lpstr>Office Theme</vt:lpstr>
      <vt:lpstr>1_Office Theme</vt:lpstr>
      <vt:lpstr>PowerPoint Presentation</vt:lpstr>
      <vt:lpstr>Exchange server 2010 high availability concepts</vt:lpstr>
      <vt:lpstr>Agenda</vt:lpstr>
      <vt:lpstr>Exchange Server 2010 High Availability</vt:lpstr>
      <vt:lpstr>Exchange Server High Availability Terminology</vt:lpstr>
      <vt:lpstr>Exchange Server High Availability Terminology</vt:lpstr>
      <vt:lpstr>Exchange Server 2010 High Availability</vt:lpstr>
      <vt:lpstr>Quorum</vt:lpstr>
      <vt:lpstr>Quorum</vt:lpstr>
      <vt:lpstr>PowerPoint Presentation</vt:lpstr>
      <vt:lpstr>Exchange Server 2010 High Availability</vt:lpstr>
      <vt:lpstr>Witness</vt:lpstr>
      <vt:lpstr>Witness</vt:lpstr>
      <vt:lpstr>Witness</vt:lpstr>
      <vt:lpstr>Witness</vt:lpstr>
      <vt:lpstr>Witness</vt:lpstr>
      <vt:lpstr>Witness</vt:lpstr>
      <vt:lpstr>Witness Server</vt:lpstr>
      <vt:lpstr>Witness Server</vt:lpstr>
      <vt:lpstr>Witness Server </vt:lpstr>
      <vt:lpstr>Alternate Witness Server</vt:lpstr>
      <vt:lpstr>Exchange Server 2010 High Availability</vt:lpstr>
      <vt:lpstr>Active Manager</vt:lpstr>
      <vt:lpstr>Active Manager Roles</vt:lpstr>
      <vt:lpstr>Active Manager</vt:lpstr>
      <vt:lpstr>Active Manager</vt:lpstr>
      <vt:lpstr>Exchange Server 2010 High Availability</vt:lpstr>
      <vt:lpstr>AutoDatabaseMountDial</vt:lpstr>
      <vt:lpstr>AutoDatabaseMountDial</vt:lpstr>
      <vt:lpstr>AutoDatabaseMountDial</vt:lpstr>
      <vt:lpstr>AutoDatabaseMountDial</vt:lpstr>
      <vt:lpstr>Exchange Server 2010 High Availability</vt:lpstr>
      <vt:lpstr>Activation Preference</vt:lpstr>
      <vt:lpstr>Activation Preference</vt:lpstr>
      <vt:lpstr>Activation Preference</vt:lpstr>
      <vt:lpstr>Exchange Server 2010 High Availability</vt:lpstr>
      <vt:lpstr>Circular Logging and Continuous Replication</vt:lpstr>
      <vt:lpstr>Circular Logging and Continuous Replication</vt:lpstr>
      <vt:lpstr>Circular Logging and Continuous Replication</vt:lpstr>
      <vt:lpstr>Circular Logging and Continuous Replication</vt:lpstr>
      <vt:lpstr>Circular Logging and Continuous Replication</vt:lpstr>
      <vt:lpstr>Circular Logging and Continuous Replication</vt:lpstr>
      <vt:lpstr>Circular Logging and Continuous Replication</vt:lpstr>
      <vt:lpstr>Circular Logging and Continuous Replication</vt:lpstr>
      <vt:lpstr>Exchange Server 2010 High Availability</vt:lpstr>
      <vt:lpstr>Replay Lag Time</vt:lpstr>
      <vt:lpstr>Replay Lag Time</vt:lpstr>
      <vt:lpstr>Truncation Lag Time</vt:lpstr>
      <vt:lpstr>Using Replay Lag or Truncation Lag</vt:lpstr>
      <vt:lpstr>Exchange Server 2010 High Availability</vt:lpstr>
      <vt:lpstr>Continuous Replication Modes</vt:lpstr>
      <vt:lpstr>Continuous Replication Modes</vt:lpstr>
      <vt:lpstr>Continuous Replication Modes</vt:lpstr>
      <vt:lpstr>Resources</vt:lpstr>
      <vt:lpstr>Enrol in Microsoft Virtual Academy Today</vt:lpstr>
      <vt:lpstr>PowerPoint Presentation</vt:lpstr>
      <vt:lpstr>Resources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Exchange Server 2010: High Availability Concepts</dc:title>
  <dc:subject>Microsoft TechEd Australia 2011</dc:subject>
  <dc:creator>Scott Schnoll</dc:creator>
  <cp:lastModifiedBy>Event Staff</cp:lastModifiedBy>
  <cp:revision>271</cp:revision>
  <dcterms:created xsi:type="dcterms:W3CDTF">2011-04-01T05:55:34Z</dcterms:created>
  <dcterms:modified xsi:type="dcterms:W3CDTF">2011-08-31T06:53:50Z</dcterms:modified>
</cp:coreProperties>
</file>