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tif" ContentType="image/tiff"/>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279" r:id="rId2"/>
    <p:sldId id="280" r:id="rId3"/>
    <p:sldId id="285" r:id="rId4"/>
    <p:sldId id="286" r:id="rId5"/>
    <p:sldId id="287"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24" r:id="rId34"/>
    <p:sldId id="325" r:id="rId35"/>
    <p:sldId id="328" r:id="rId36"/>
    <p:sldId id="27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5" autoAdjust="0"/>
    <p:restoredTop sz="92411" autoAdjust="0"/>
  </p:normalViewPr>
  <p:slideViewPr>
    <p:cSldViewPr>
      <p:cViewPr>
        <p:scale>
          <a:sx n="80" d="100"/>
          <a:sy n="80" d="100"/>
        </p:scale>
        <p:origin x="-2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5.emf"/><Relationship Id="rId2" Type="http://schemas.openxmlformats.org/officeDocument/2006/relationships/image" Target="../media/image39.emf"/><Relationship Id="rId1" Type="http://schemas.openxmlformats.org/officeDocument/2006/relationships/image" Target="../media/image37.emf"/><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5.emf"/><Relationship Id="rId2" Type="http://schemas.openxmlformats.org/officeDocument/2006/relationships/image" Target="../media/image39.emf"/><Relationship Id="rId1" Type="http://schemas.openxmlformats.org/officeDocument/2006/relationships/image" Target="../media/image37.emf"/><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70.emf"/><Relationship Id="rId1" Type="http://schemas.openxmlformats.org/officeDocument/2006/relationships/image" Target="../media/image42.emf"/><Relationship Id="rId5" Type="http://schemas.openxmlformats.org/officeDocument/2006/relationships/image" Target="../media/image44.emf"/><Relationship Id="rId4" Type="http://schemas.openxmlformats.org/officeDocument/2006/relationships/image" Target="../media/image43.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 Id="rId4" Type="http://schemas.openxmlformats.org/officeDocument/2006/relationships/image" Target="../media/image45.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29.emf"/><Relationship Id="rId1" Type="http://schemas.openxmlformats.org/officeDocument/2006/relationships/image" Target="../media/image3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 Id="rId5" Type="http://schemas.openxmlformats.org/officeDocument/2006/relationships/image" Target="../media/image37.emf"/><Relationship Id="rId4" Type="http://schemas.openxmlformats.org/officeDocument/2006/relationships/image" Target="../media/image4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37.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5.emf"/><Relationship Id="rId2" Type="http://schemas.openxmlformats.org/officeDocument/2006/relationships/image" Target="../media/image39.emf"/><Relationship Id="rId1" Type="http://schemas.openxmlformats.org/officeDocument/2006/relationships/image" Target="../media/image37.emf"/><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37.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5.emf"/><Relationship Id="rId2" Type="http://schemas.openxmlformats.org/officeDocument/2006/relationships/image" Target="../media/image39.emf"/><Relationship Id="rId1" Type="http://schemas.openxmlformats.org/officeDocument/2006/relationships/image" Target="../media/image37.emf"/><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5.emf"/><Relationship Id="rId2" Type="http://schemas.openxmlformats.org/officeDocument/2006/relationships/image" Target="../media/image39.emf"/><Relationship Id="rId1" Type="http://schemas.openxmlformats.org/officeDocument/2006/relationships/image" Target="../media/image37.emf"/><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1263550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742661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E200C2-BEEA-4A1B-A8EF-46C08BA47386}" type="slidenum">
              <a:rPr lang="en-US" smtClean="0"/>
              <a:pPr/>
              <a:t>21</a:t>
            </a:fld>
            <a:endParaRPr lang="en-US" dirty="0"/>
          </a:p>
        </p:txBody>
      </p:sp>
    </p:spTree>
    <p:extLst>
      <p:ext uri="{BB962C8B-B14F-4D97-AF65-F5344CB8AC3E}">
        <p14:creationId xmlns:p14="http://schemas.microsoft.com/office/powerpoint/2010/main" val="868601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608366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4231837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4231837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CCAA75-C41F-42C2-8D89-9F6686277F0E}"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CCAA75-C41F-42C2-8D89-9F6686277F0E}"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CCAA75-C41F-42C2-8D89-9F6686277F0E}"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8/31/2011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34</a:t>
            </a:fld>
            <a:endParaRPr lang="en-US" dirty="0"/>
          </a:p>
        </p:txBody>
      </p:sp>
      <p:sp>
        <p:nvSpPr>
          <p:cNvPr id="8" name="Header Placeholder 7"/>
          <p:cNvSpPr>
            <a:spLocks noGrp="1"/>
          </p:cNvSpPr>
          <p:nvPr>
            <p:ph type="hdr" sz="quarter" idx="13"/>
          </p:nvPr>
        </p:nvSpPr>
        <p:spPr/>
        <p:txBody>
          <a:bodyPr/>
          <a:lstStyle/>
          <a:p>
            <a:r>
              <a:rPr lang="en-US" smtClean="0"/>
              <a:t>TechReady13</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05950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8/31/2011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a:t>
            </a:fld>
            <a:endParaRPr lang="en-US" dirty="0"/>
          </a:p>
        </p:txBody>
      </p:sp>
      <p:sp>
        <p:nvSpPr>
          <p:cNvPr id="8" name="Header Placeholder 7"/>
          <p:cNvSpPr>
            <a:spLocks noGrp="1"/>
          </p:cNvSpPr>
          <p:nvPr>
            <p:ph type="hdr" sz="quarter" idx="13"/>
          </p:nvPr>
        </p:nvSpPr>
        <p:spPr/>
        <p:txBody>
          <a:bodyPr/>
          <a:lstStyle/>
          <a:p>
            <a:r>
              <a:rPr lang="en-US" smtClean="0"/>
              <a:t>TechReady13</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443455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38912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FontTx/>
              <a:buChar char="-"/>
            </a:pPr>
            <a:endParaRPr lang="en-US" dirty="0" smtClean="0"/>
          </a:p>
        </p:txBody>
      </p:sp>
      <p:sp>
        <p:nvSpPr>
          <p:cNvPr id="4" name="Date Placeholder 3"/>
          <p:cNvSpPr>
            <a:spLocks noGrp="1"/>
          </p:cNvSpPr>
          <p:nvPr>
            <p:ph type="dt" idx="10"/>
          </p:nvPr>
        </p:nvSpPr>
        <p:spPr/>
        <p:txBody>
          <a:bodyPr/>
          <a:lstStyle/>
          <a:p>
            <a:pPr>
              <a:defRPr/>
            </a:pPr>
            <a:fld id="{D48B6710-06A2-48B2-8BF0-1C97750C7D20}" type="datetime8">
              <a:rPr lang="en-US" smtClean="0"/>
              <a:pPr>
                <a:defRPr/>
              </a:pPr>
              <a:t>8/31/2011 4:52 PM</a:t>
            </a:fld>
            <a:endParaRPr lang="en-US" dirty="0"/>
          </a:p>
        </p:txBody>
      </p:sp>
      <p:sp>
        <p:nvSpPr>
          <p:cNvPr id="6" name="Slide Number Placeholder 5"/>
          <p:cNvSpPr>
            <a:spLocks noGrp="1"/>
          </p:cNvSpPr>
          <p:nvPr>
            <p:ph type="sldNum" sz="quarter" idx="12"/>
          </p:nvPr>
        </p:nvSpPr>
        <p:spPr/>
        <p:txBody>
          <a:bodyPr/>
          <a:lstStyle/>
          <a:p>
            <a:pPr>
              <a:defRPr/>
            </a:pPr>
            <a:fld id="{B27255C6-E62B-47CE-950A-F41C9DAE67FA}" type="slidenum">
              <a:rPr lang="en-US" smtClean="0"/>
              <a:pPr>
                <a:defRPr/>
              </a:pPr>
              <a:t>11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088616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310983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87E618C-2E29-4865-93BF-248A5EAD8DE9}" type="slidenum">
              <a:rPr lang="en-US" smtClean="0"/>
              <a:pPr/>
              <a:t>16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6.png"/><Relationship Id="rId3" Type="http://schemas.openxmlformats.org/officeDocument/2006/relationships/notesSlide" Target="../notesSlides/notesSlide6.xml"/><Relationship Id="rId7" Type="http://schemas.openxmlformats.org/officeDocument/2006/relationships/oleObject" Target="../embeddings/oleObject11.bin"/><Relationship Id="rId12" Type="http://schemas.openxmlformats.org/officeDocument/2006/relationships/image" Target="../media/image35.emf"/><Relationship Id="rId17" Type="http://schemas.openxmlformats.org/officeDocument/2006/relationships/image" Target="../media/image32.png"/><Relationship Id="rId2" Type="http://schemas.openxmlformats.org/officeDocument/2006/relationships/slideLayout" Target="../slideLayouts/slideLayout2.xml"/><Relationship Id="rId16" Type="http://schemas.openxmlformats.org/officeDocument/2006/relationships/image" Target="../media/image31.jpeg"/><Relationship Id="rId1" Type="http://schemas.openxmlformats.org/officeDocument/2006/relationships/vmlDrawing" Target="../drawings/vmlDrawing3.vml"/><Relationship Id="rId6" Type="http://schemas.openxmlformats.org/officeDocument/2006/relationships/image" Target="../media/image38.emf"/><Relationship Id="rId11" Type="http://schemas.openxmlformats.org/officeDocument/2006/relationships/oleObject" Target="../embeddings/oleObject12.bin"/><Relationship Id="rId5" Type="http://schemas.openxmlformats.org/officeDocument/2006/relationships/oleObject" Target="../embeddings/oleObject10.bin"/><Relationship Id="rId15" Type="http://schemas.openxmlformats.org/officeDocument/2006/relationships/image" Target="../media/image30.png"/><Relationship Id="rId10" Type="http://schemas.openxmlformats.org/officeDocument/2006/relationships/image" Target="../media/image40.emf"/><Relationship Id="rId4" Type="http://schemas.openxmlformats.org/officeDocument/2006/relationships/image" Target="../media/image39.emf"/><Relationship Id="rId9" Type="http://schemas.openxmlformats.org/officeDocument/2006/relationships/image" Target="../media/image37.emf"/><Relationship Id="rId14"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45.emf"/><Relationship Id="rId18" Type="http://schemas.openxmlformats.org/officeDocument/2006/relationships/image" Target="../media/image32.png"/><Relationship Id="rId3" Type="http://schemas.openxmlformats.org/officeDocument/2006/relationships/image" Target="../media/image46.png"/><Relationship Id="rId7" Type="http://schemas.openxmlformats.org/officeDocument/2006/relationships/oleObject" Target="../embeddings/oleObject14.bin"/><Relationship Id="rId12" Type="http://schemas.openxmlformats.org/officeDocument/2006/relationships/oleObject" Target="../embeddings/oleObject17.bin"/><Relationship Id="rId17" Type="http://schemas.openxmlformats.org/officeDocument/2006/relationships/image" Target="../media/image31.jpeg"/><Relationship Id="rId2" Type="http://schemas.openxmlformats.org/officeDocument/2006/relationships/slideLayout" Target="../slideLayouts/slideLayout2.xml"/><Relationship Id="rId16" Type="http://schemas.openxmlformats.org/officeDocument/2006/relationships/image" Target="../media/image30.png"/><Relationship Id="rId1" Type="http://schemas.openxmlformats.org/officeDocument/2006/relationships/vmlDrawing" Target="../drawings/vmlDrawing4.vml"/><Relationship Id="rId6" Type="http://schemas.openxmlformats.org/officeDocument/2006/relationships/image" Target="../media/image42.emf"/><Relationship Id="rId11" Type="http://schemas.openxmlformats.org/officeDocument/2006/relationships/image" Target="../media/image44.emf"/><Relationship Id="rId5" Type="http://schemas.openxmlformats.org/officeDocument/2006/relationships/oleObject" Target="../embeddings/oleObject13.bin"/><Relationship Id="rId15" Type="http://schemas.openxmlformats.org/officeDocument/2006/relationships/image" Target="../media/image37.emf"/><Relationship Id="rId10" Type="http://schemas.openxmlformats.org/officeDocument/2006/relationships/oleObject" Target="../embeddings/oleObject16.bin"/><Relationship Id="rId4" Type="http://schemas.openxmlformats.org/officeDocument/2006/relationships/image" Target="../media/image35.emf"/><Relationship Id="rId9" Type="http://schemas.openxmlformats.org/officeDocument/2006/relationships/image" Target="../media/image43.emf"/><Relationship Id="rId14" Type="http://schemas.openxmlformats.org/officeDocument/2006/relationships/oleObject" Target="../embeddings/oleObject18.bin"/></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notesSlide" Target="../notesSlides/notesSlide7.xml"/><Relationship Id="rId7"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49.emf"/><Relationship Id="rId5" Type="http://schemas.openxmlformats.org/officeDocument/2006/relationships/image" Target="../media/image48.jpe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33.png"/><Relationship Id="rId18" Type="http://schemas.openxmlformats.org/officeDocument/2006/relationships/image" Target="../media/image62.wmf"/><Relationship Id="rId3" Type="http://schemas.openxmlformats.org/officeDocument/2006/relationships/notesSlide" Target="../notesSlides/notesSlide8.xml"/><Relationship Id="rId7" Type="http://schemas.openxmlformats.org/officeDocument/2006/relationships/image" Target="../media/image55.png"/><Relationship Id="rId12" Type="http://schemas.openxmlformats.org/officeDocument/2006/relationships/image" Target="../media/image60.jpeg"/><Relationship Id="rId17" Type="http://schemas.openxmlformats.org/officeDocument/2006/relationships/image" Target="../media/image31.jpeg"/><Relationship Id="rId2" Type="http://schemas.openxmlformats.org/officeDocument/2006/relationships/slideLayout" Target="../slideLayouts/slideLayout2.xml"/><Relationship Id="rId16" Type="http://schemas.openxmlformats.org/officeDocument/2006/relationships/image" Target="../media/image30.png"/><Relationship Id="rId1" Type="http://schemas.openxmlformats.org/officeDocument/2006/relationships/tags" Target="../tags/tag3.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32.png"/><Relationship Id="rId10" Type="http://schemas.openxmlformats.org/officeDocument/2006/relationships/image" Target="../media/image58.png"/><Relationship Id="rId19" Type="http://schemas.openxmlformats.org/officeDocument/2006/relationships/image" Target="../media/image63.jpe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1.jpeg"/></Relationships>
</file>

<file path=ppt/slides/_rels/slide1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0.jpe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2.png"/><Relationship Id="rId4" Type="http://schemas.openxmlformats.org/officeDocument/2006/relationships/image" Target="../media/image33.png"/><Relationship Id="rId9" Type="http://schemas.openxmlformats.org/officeDocument/2006/relationships/image" Target="../media/image5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slideLayout" Target="../slideLayouts/slideLayout2.xml"/><Relationship Id="rId7" Type="http://schemas.openxmlformats.org/officeDocument/2006/relationships/image" Target="../media/image67.png"/><Relationship Id="rId12" Type="http://schemas.openxmlformats.org/officeDocument/2006/relationships/image" Target="../media/image43.emf"/><Relationship Id="rId2" Type="http://schemas.openxmlformats.org/officeDocument/2006/relationships/tags" Target="../tags/tag4.xml"/><Relationship Id="rId1" Type="http://schemas.openxmlformats.org/officeDocument/2006/relationships/vmlDrawing" Target="../drawings/vmlDrawing5.vml"/><Relationship Id="rId6" Type="http://schemas.openxmlformats.org/officeDocument/2006/relationships/image" Target="../media/image66.png"/><Relationship Id="rId11" Type="http://schemas.openxmlformats.org/officeDocument/2006/relationships/oleObject" Target="../embeddings/oleObject20.bin"/><Relationship Id="rId5" Type="http://schemas.openxmlformats.org/officeDocument/2006/relationships/image" Target="../media/image37.emf"/><Relationship Id="rId10" Type="http://schemas.openxmlformats.org/officeDocument/2006/relationships/image" Target="../media/image35.emf"/><Relationship Id="rId4" Type="http://schemas.openxmlformats.org/officeDocument/2006/relationships/oleObject" Target="../embeddings/oleObject19.bin"/><Relationship Id="rId9" Type="http://schemas.openxmlformats.org/officeDocument/2006/relationships/image" Target="../media/image6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image" Target="../media/image42.emf"/><Relationship Id="rId18" Type="http://schemas.openxmlformats.org/officeDocument/2006/relationships/image" Target="../media/image44.emf"/><Relationship Id="rId26" Type="http://schemas.openxmlformats.org/officeDocument/2006/relationships/oleObject" Target="../embeddings/oleObject34.bin"/><Relationship Id="rId39" Type="http://schemas.openxmlformats.org/officeDocument/2006/relationships/oleObject" Target="../embeddings/oleObject47.bin"/><Relationship Id="rId3" Type="http://schemas.openxmlformats.org/officeDocument/2006/relationships/slideLayout" Target="../slideLayouts/slideLayout2.xml"/><Relationship Id="rId21" Type="http://schemas.openxmlformats.org/officeDocument/2006/relationships/oleObject" Target="../embeddings/oleObject29.bin"/><Relationship Id="rId34" Type="http://schemas.openxmlformats.org/officeDocument/2006/relationships/oleObject" Target="../embeddings/oleObject42.bin"/><Relationship Id="rId7" Type="http://schemas.openxmlformats.org/officeDocument/2006/relationships/oleObject" Target="../embeddings/oleObject22.bin"/><Relationship Id="rId12" Type="http://schemas.openxmlformats.org/officeDocument/2006/relationships/oleObject" Target="../embeddings/oleObject24.bin"/><Relationship Id="rId17" Type="http://schemas.openxmlformats.org/officeDocument/2006/relationships/oleObject" Target="../embeddings/oleObject27.bin"/><Relationship Id="rId25" Type="http://schemas.openxmlformats.org/officeDocument/2006/relationships/oleObject" Target="../embeddings/oleObject33.bin"/><Relationship Id="rId33" Type="http://schemas.openxmlformats.org/officeDocument/2006/relationships/oleObject" Target="../embeddings/oleObject41.bin"/><Relationship Id="rId38" Type="http://schemas.openxmlformats.org/officeDocument/2006/relationships/oleObject" Target="../embeddings/oleObject46.bin"/><Relationship Id="rId2" Type="http://schemas.openxmlformats.org/officeDocument/2006/relationships/tags" Target="../tags/tag5.xml"/><Relationship Id="rId16" Type="http://schemas.openxmlformats.org/officeDocument/2006/relationships/image" Target="../media/image43.emf"/><Relationship Id="rId20" Type="http://schemas.openxmlformats.org/officeDocument/2006/relationships/image" Target="../media/image45.emf"/><Relationship Id="rId29" Type="http://schemas.openxmlformats.org/officeDocument/2006/relationships/oleObject" Target="../embeddings/oleObject37.bin"/><Relationship Id="rId1" Type="http://schemas.openxmlformats.org/officeDocument/2006/relationships/vmlDrawing" Target="../drawings/vmlDrawing6.vml"/><Relationship Id="rId6" Type="http://schemas.openxmlformats.org/officeDocument/2006/relationships/image" Target="../media/image37.emf"/><Relationship Id="rId11" Type="http://schemas.openxmlformats.org/officeDocument/2006/relationships/image" Target="../media/image35.emf"/><Relationship Id="rId24" Type="http://schemas.openxmlformats.org/officeDocument/2006/relationships/oleObject" Target="../embeddings/oleObject32.bin"/><Relationship Id="rId32" Type="http://schemas.openxmlformats.org/officeDocument/2006/relationships/oleObject" Target="../embeddings/oleObject40.bin"/><Relationship Id="rId37" Type="http://schemas.openxmlformats.org/officeDocument/2006/relationships/oleObject" Target="../embeddings/oleObject45.bin"/><Relationship Id="rId5" Type="http://schemas.openxmlformats.org/officeDocument/2006/relationships/oleObject" Target="../embeddings/oleObject21.bin"/><Relationship Id="rId15" Type="http://schemas.openxmlformats.org/officeDocument/2006/relationships/oleObject" Target="../embeddings/oleObject26.bin"/><Relationship Id="rId23" Type="http://schemas.openxmlformats.org/officeDocument/2006/relationships/oleObject" Target="../embeddings/oleObject31.bin"/><Relationship Id="rId28" Type="http://schemas.openxmlformats.org/officeDocument/2006/relationships/oleObject" Target="../embeddings/oleObject36.bin"/><Relationship Id="rId36" Type="http://schemas.openxmlformats.org/officeDocument/2006/relationships/oleObject" Target="../embeddings/oleObject44.bin"/><Relationship Id="rId10" Type="http://schemas.openxmlformats.org/officeDocument/2006/relationships/image" Target="../media/image40.emf"/><Relationship Id="rId19" Type="http://schemas.openxmlformats.org/officeDocument/2006/relationships/oleObject" Target="../embeddings/oleObject28.bin"/><Relationship Id="rId31" Type="http://schemas.openxmlformats.org/officeDocument/2006/relationships/oleObject" Target="../embeddings/oleObject39.bin"/><Relationship Id="rId4" Type="http://schemas.openxmlformats.org/officeDocument/2006/relationships/notesSlide" Target="../notesSlides/notesSlide11.xml"/><Relationship Id="rId9" Type="http://schemas.openxmlformats.org/officeDocument/2006/relationships/oleObject" Target="../embeddings/oleObject23.bin"/><Relationship Id="rId14" Type="http://schemas.openxmlformats.org/officeDocument/2006/relationships/oleObject" Target="../embeddings/oleObject25.bin"/><Relationship Id="rId22" Type="http://schemas.openxmlformats.org/officeDocument/2006/relationships/oleObject" Target="../embeddings/oleObject30.bin"/><Relationship Id="rId27" Type="http://schemas.openxmlformats.org/officeDocument/2006/relationships/oleObject" Target="../embeddings/oleObject35.bin"/><Relationship Id="rId30" Type="http://schemas.openxmlformats.org/officeDocument/2006/relationships/oleObject" Target="../embeddings/oleObject38.bin"/><Relationship Id="rId35" Type="http://schemas.openxmlformats.org/officeDocument/2006/relationships/oleObject" Target="../embeddings/oleObject43.bin"/></Relationships>
</file>

<file path=ppt/slides/_rels/slide21.xml.rels><?xml version="1.0" encoding="UTF-8" standalone="yes"?>
<Relationships xmlns="http://schemas.openxmlformats.org/package/2006/relationships"><Relationship Id="rId8" Type="http://schemas.openxmlformats.org/officeDocument/2006/relationships/image" Target="../media/image35.emf"/><Relationship Id="rId13" Type="http://schemas.openxmlformats.org/officeDocument/2006/relationships/image" Target="../media/image69.png"/><Relationship Id="rId3" Type="http://schemas.openxmlformats.org/officeDocument/2006/relationships/slideLayout" Target="../slideLayouts/slideLayout2.xml"/><Relationship Id="rId7" Type="http://schemas.openxmlformats.org/officeDocument/2006/relationships/image" Target="../media/image66.png"/><Relationship Id="rId12" Type="http://schemas.openxmlformats.org/officeDocument/2006/relationships/image" Target="../media/image68.png"/><Relationship Id="rId2" Type="http://schemas.openxmlformats.org/officeDocument/2006/relationships/tags" Target="../tags/tag6.xml"/><Relationship Id="rId1" Type="http://schemas.openxmlformats.org/officeDocument/2006/relationships/vmlDrawing" Target="../drawings/vmlDrawing7.vml"/><Relationship Id="rId6" Type="http://schemas.openxmlformats.org/officeDocument/2006/relationships/image" Target="../media/image37.emf"/><Relationship Id="rId11" Type="http://schemas.openxmlformats.org/officeDocument/2006/relationships/image" Target="../media/image67.png"/><Relationship Id="rId5" Type="http://schemas.openxmlformats.org/officeDocument/2006/relationships/oleObject" Target="../embeddings/oleObject48.bin"/><Relationship Id="rId10" Type="http://schemas.openxmlformats.org/officeDocument/2006/relationships/image" Target="../media/image43.emf"/><Relationship Id="rId4" Type="http://schemas.openxmlformats.org/officeDocument/2006/relationships/notesSlide" Target="../notesSlides/notesSlide12.xml"/><Relationship Id="rId9" Type="http://schemas.openxmlformats.org/officeDocument/2006/relationships/oleObject" Target="../embeddings/oleObject49.bin"/></Relationships>
</file>

<file path=ppt/slides/_rels/slide22.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image" Target="../media/image42.emf"/><Relationship Id="rId18" Type="http://schemas.openxmlformats.org/officeDocument/2006/relationships/image" Target="../media/image44.emf"/><Relationship Id="rId26" Type="http://schemas.openxmlformats.org/officeDocument/2006/relationships/oleObject" Target="../embeddings/oleObject63.bin"/><Relationship Id="rId3" Type="http://schemas.openxmlformats.org/officeDocument/2006/relationships/slideLayout" Target="../slideLayouts/slideLayout2.xml"/><Relationship Id="rId21" Type="http://schemas.openxmlformats.org/officeDocument/2006/relationships/oleObject" Target="../embeddings/oleObject58.bin"/><Relationship Id="rId7" Type="http://schemas.openxmlformats.org/officeDocument/2006/relationships/oleObject" Target="../embeddings/oleObject51.bin"/><Relationship Id="rId12" Type="http://schemas.openxmlformats.org/officeDocument/2006/relationships/oleObject" Target="../embeddings/oleObject53.bin"/><Relationship Id="rId17" Type="http://schemas.openxmlformats.org/officeDocument/2006/relationships/oleObject" Target="../embeddings/oleObject56.bin"/><Relationship Id="rId25" Type="http://schemas.openxmlformats.org/officeDocument/2006/relationships/oleObject" Target="../embeddings/oleObject62.bin"/><Relationship Id="rId2" Type="http://schemas.openxmlformats.org/officeDocument/2006/relationships/tags" Target="../tags/tag7.xml"/><Relationship Id="rId16" Type="http://schemas.openxmlformats.org/officeDocument/2006/relationships/image" Target="../media/image43.emf"/><Relationship Id="rId20" Type="http://schemas.openxmlformats.org/officeDocument/2006/relationships/image" Target="../media/image45.emf"/><Relationship Id="rId1" Type="http://schemas.openxmlformats.org/officeDocument/2006/relationships/vmlDrawing" Target="../drawings/vmlDrawing8.vml"/><Relationship Id="rId6" Type="http://schemas.openxmlformats.org/officeDocument/2006/relationships/image" Target="../media/image37.emf"/><Relationship Id="rId11" Type="http://schemas.openxmlformats.org/officeDocument/2006/relationships/image" Target="../media/image35.emf"/><Relationship Id="rId24" Type="http://schemas.openxmlformats.org/officeDocument/2006/relationships/oleObject" Target="../embeddings/oleObject61.bin"/><Relationship Id="rId5" Type="http://schemas.openxmlformats.org/officeDocument/2006/relationships/oleObject" Target="../embeddings/oleObject50.bin"/><Relationship Id="rId15" Type="http://schemas.openxmlformats.org/officeDocument/2006/relationships/oleObject" Target="../embeddings/oleObject55.bin"/><Relationship Id="rId23" Type="http://schemas.openxmlformats.org/officeDocument/2006/relationships/oleObject" Target="../embeddings/oleObject60.bin"/><Relationship Id="rId28" Type="http://schemas.openxmlformats.org/officeDocument/2006/relationships/oleObject" Target="../embeddings/oleObject65.bin"/><Relationship Id="rId10" Type="http://schemas.openxmlformats.org/officeDocument/2006/relationships/image" Target="../media/image40.emf"/><Relationship Id="rId19" Type="http://schemas.openxmlformats.org/officeDocument/2006/relationships/oleObject" Target="../embeddings/oleObject57.bin"/><Relationship Id="rId4" Type="http://schemas.openxmlformats.org/officeDocument/2006/relationships/notesSlide" Target="../notesSlides/notesSlide13.xml"/><Relationship Id="rId9" Type="http://schemas.openxmlformats.org/officeDocument/2006/relationships/oleObject" Target="../embeddings/oleObject52.bin"/><Relationship Id="rId14" Type="http://schemas.openxmlformats.org/officeDocument/2006/relationships/oleObject" Target="../embeddings/oleObject54.bin"/><Relationship Id="rId22" Type="http://schemas.openxmlformats.org/officeDocument/2006/relationships/oleObject" Target="../embeddings/oleObject59.bin"/><Relationship Id="rId27" Type="http://schemas.openxmlformats.org/officeDocument/2006/relationships/oleObject" Target="../embeddings/oleObject64.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68.bin"/><Relationship Id="rId13" Type="http://schemas.openxmlformats.org/officeDocument/2006/relationships/oleObject" Target="../embeddings/oleObject70.bin"/><Relationship Id="rId18" Type="http://schemas.openxmlformats.org/officeDocument/2006/relationships/oleObject" Target="../embeddings/oleObject73.bin"/><Relationship Id="rId26" Type="http://schemas.openxmlformats.org/officeDocument/2006/relationships/oleObject" Target="../embeddings/oleObject79.bin"/><Relationship Id="rId3" Type="http://schemas.openxmlformats.org/officeDocument/2006/relationships/slideLayout" Target="../slideLayouts/slideLayout2.xml"/><Relationship Id="rId21" Type="http://schemas.openxmlformats.org/officeDocument/2006/relationships/oleObject" Target="../embeddings/oleObject74.bin"/><Relationship Id="rId7" Type="http://schemas.openxmlformats.org/officeDocument/2006/relationships/image" Target="../media/image39.emf"/><Relationship Id="rId12" Type="http://schemas.openxmlformats.org/officeDocument/2006/relationships/image" Target="../media/image42.emf"/><Relationship Id="rId17" Type="http://schemas.openxmlformats.org/officeDocument/2006/relationships/image" Target="../media/image44.emf"/><Relationship Id="rId25" Type="http://schemas.openxmlformats.org/officeDocument/2006/relationships/oleObject" Target="../embeddings/oleObject78.bin"/><Relationship Id="rId2" Type="http://schemas.openxmlformats.org/officeDocument/2006/relationships/tags" Target="../tags/tag8.xml"/><Relationship Id="rId16" Type="http://schemas.openxmlformats.org/officeDocument/2006/relationships/oleObject" Target="../embeddings/oleObject72.bin"/><Relationship Id="rId20" Type="http://schemas.openxmlformats.org/officeDocument/2006/relationships/image" Target="../media/image32.png"/><Relationship Id="rId29" Type="http://schemas.openxmlformats.org/officeDocument/2006/relationships/oleObject" Target="../embeddings/oleObject82.bin"/><Relationship Id="rId1" Type="http://schemas.openxmlformats.org/officeDocument/2006/relationships/vmlDrawing" Target="../drawings/vmlDrawing9.vml"/><Relationship Id="rId6" Type="http://schemas.openxmlformats.org/officeDocument/2006/relationships/oleObject" Target="../embeddings/oleObject67.bin"/><Relationship Id="rId11" Type="http://schemas.openxmlformats.org/officeDocument/2006/relationships/oleObject" Target="../embeddings/oleObject69.bin"/><Relationship Id="rId24" Type="http://schemas.openxmlformats.org/officeDocument/2006/relationships/oleObject" Target="../embeddings/oleObject77.bin"/><Relationship Id="rId5" Type="http://schemas.openxmlformats.org/officeDocument/2006/relationships/image" Target="../media/image37.emf"/><Relationship Id="rId15" Type="http://schemas.openxmlformats.org/officeDocument/2006/relationships/image" Target="../media/image43.emf"/><Relationship Id="rId23" Type="http://schemas.openxmlformats.org/officeDocument/2006/relationships/oleObject" Target="../embeddings/oleObject76.bin"/><Relationship Id="rId28" Type="http://schemas.openxmlformats.org/officeDocument/2006/relationships/oleObject" Target="../embeddings/oleObject81.bin"/><Relationship Id="rId10" Type="http://schemas.openxmlformats.org/officeDocument/2006/relationships/image" Target="../media/image35.emf"/><Relationship Id="rId19" Type="http://schemas.openxmlformats.org/officeDocument/2006/relationships/image" Target="../media/image45.emf"/><Relationship Id="rId4" Type="http://schemas.openxmlformats.org/officeDocument/2006/relationships/oleObject" Target="../embeddings/oleObject66.bin"/><Relationship Id="rId9" Type="http://schemas.openxmlformats.org/officeDocument/2006/relationships/image" Target="../media/image40.emf"/><Relationship Id="rId14" Type="http://schemas.openxmlformats.org/officeDocument/2006/relationships/oleObject" Target="../embeddings/oleObject71.bin"/><Relationship Id="rId22" Type="http://schemas.openxmlformats.org/officeDocument/2006/relationships/oleObject" Target="../embeddings/oleObject75.bin"/><Relationship Id="rId27" Type="http://schemas.openxmlformats.org/officeDocument/2006/relationships/oleObject" Target="../embeddings/oleObject80.bin"/></Relationships>
</file>

<file path=ppt/slides/_rels/slide24.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image" Target="../media/image42.emf"/><Relationship Id="rId18" Type="http://schemas.openxmlformats.org/officeDocument/2006/relationships/image" Target="../media/image44.emf"/><Relationship Id="rId26" Type="http://schemas.openxmlformats.org/officeDocument/2006/relationships/oleObject" Target="../embeddings/oleObject95.bin"/><Relationship Id="rId3" Type="http://schemas.openxmlformats.org/officeDocument/2006/relationships/slideLayout" Target="../slideLayouts/slideLayout2.xml"/><Relationship Id="rId21" Type="http://schemas.openxmlformats.org/officeDocument/2006/relationships/image" Target="../media/image32.png"/><Relationship Id="rId7" Type="http://schemas.openxmlformats.org/officeDocument/2006/relationships/oleObject" Target="../embeddings/oleObject84.bin"/><Relationship Id="rId12" Type="http://schemas.openxmlformats.org/officeDocument/2006/relationships/oleObject" Target="../embeddings/oleObject86.bin"/><Relationship Id="rId17" Type="http://schemas.openxmlformats.org/officeDocument/2006/relationships/oleObject" Target="../embeddings/oleObject89.bin"/><Relationship Id="rId25" Type="http://schemas.openxmlformats.org/officeDocument/2006/relationships/oleObject" Target="../embeddings/oleObject94.bin"/><Relationship Id="rId2" Type="http://schemas.openxmlformats.org/officeDocument/2006/relationships/tags" Target="../tags/tag9.xml"/><Relationship Id="rId16" Type="http://schemas.openxmlformats.org/officeDocument/2006/relationships/image" Target="../media/image43.emf"/><Relationship Id="rId20" Type="http://schemas.openxmlformats.org/officeDocument/2006/relationships/image" Target="../media/image45.emf"/><Relationship Id="rId29" Type="http://schemas.openxmlformats.org/officeDocument/2006/relationships/oleObject" Target="../embeddings/oleObject98.bin"/><Relationship Id="rId1" Type="http://schemas.openxmlformats.org/officeDocument/2006/relationships/vmlDrawing" Target="../drawings/vmlDrawing10.vml"/><Relationship Id="rId6" Type="http://schemas.openxmlformats.org/officeDocument/2006/relationships/image" Target="../media/image37.emf"/><Relationship Id="rId11" Type="http://schemas.openxmlformats.org/officeDocument/2006/relationships/image" Target="../media/image35.emf"/><Relationship Id="rId24" Type="http://schemas.openxmlformats.org/officeDocument/2006/relationships/oleObject" Target="../embeddings/oleObject93.bin"/><Relationship Id="rId5" Type="http://schemas.openxmlformats.org/officeDocument/2006/relationships/oleObject" Target="../embeddings/oleObject83.bin"/><Relationship Id="rId15" Type="http://schemas.openxmlformats.org/officeDocument/2006/relationships/oleObject" Target="../embeddings/oleObject88.bin"/><Relationship Id="rId23" Type="http://schemas.openxmlformats.org/officeDocument/2006/relationships/oleObject" Target="../embeddings/oleObject92.bin"/><Relationship Id="rId28" Type="http://schemas.openxmlformats.org/officeDocument/2006/relationships/oleObject" Target="../embeddings/oleObject97.bin"/><Relationship Id="rId10" Type="http://schemas.openxmlformats.org/officeDocument/2006/relationships/image" Target="../media/image40.emf"/><Relationship Id="rId19" Type="http://schemas.openxmlformats.org/officeDocument/2006/relationships/oleObject" Target="../embeddings/oleObject90.bin"/><Relationship Id="rId4" Type="http://schemas.openxmlformats.org/officeDocument/2006/relationships/notesSlide" Target="../notesSlides/notesSlide14.xml"/><Relationship Id="rId9" Type="http://schemas.openxmlformats.org/officeDocument/2006/relationships/oleObject" Target="../embeddings/oleObject85.bin"/><Relationship Id="rId14" Type="http://schemas.openxmlformats.org/officeDocument/2006/relationships/oleObject" Target="../embeddings/oleObject87.bin"/><Relationship Id="rId22" Type="http://schemas.openxmlformats.org/officeDocument/2006/relationships/oleObject" Target="../embeddings/oleObject91.bin"/><Relationship Id="rId27" Type="http://schemas.openxmlformats.org/officeDocument/2006/relationships/oleObject" Target="../embeddings/oleObject96.bin"/></Relationships>
</file>

<file path=ppt/slides/_rels/slide25.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image" Target="../media/image42.emf"/><Relationship Id="rId18" Type="http://schemas.openxmlformats.org/officeDocument/2006/relationships/image" Target="../media/image44.emf"/><Relationship Id="rId26" Type="http://schemas.openxmlformats.org/officeDocument/2006/relationships/oleObject" Target="../embeddings/oleObject111.bin"/><Relationship Id="rId3" Type="http://schemas.openxmlformats.org/officeDocument/2006/relationships/slideLayout" Target="../slideLayouts/slideLayout2.xml"/><Relationship Id="rId21" Type="http://schemas.openxmlformats.org/officeDocument/2006/relationships/image" Target="../media/image32.png"/><Relationship Id="rId7" Type="http://schemas.openxmlformats.org/officeDocument/2006/relationships/oleObject" Target="../embeddings/oleObject100.bin"/><Relationship Id="rId12" Type="http://schemas.openxmlformats.org/officeDocument/2006/relationships/oleObject" Target="../embeddings/oleObject102.bin"/><Relationship Id="rId17" Type="http://schemas.openxmlformats.org/officeDocument/2006/relationships/oleObject" Target="../embeddings/oleObject105.bin"/><Relationship Id="rId25" Type="http://schemas.openxmlformats.org/officeDocument/2006/relationships/oleObject" Target="../embeddings/oleObject110.bin"/><Relationship Id="rId2" Type="http://schemas.openxmlformats.org/officeDocument/2006/relationships/tags" Target="../tags/tag10.xml"/><Relationship Id="rId16" Type="http://schemas.openxmlformats.org/officeDocument/2006/relationships/image" Target="../media/image43.emf"/><Relationship Id="rId20" Type="http://schemas.openxmlformats.org/officeDocument/2006/relationships/image" Target="../media/image45.emf"/><Relationship Id="rId29" Type="http://schemas.openxmlformats.org/officeDocument/2006/relationships/oleObject" Target="../embeddings/oleObject114.bin"/><Relationship Id="rId1" Type="http://schemas.openxmlformats.org/officeDocument/2006/relationships/vmlDrawing" Target="../drawings/vmlDrawing11.vml"/><Relationship Id="rId6" Type="http://schemas.openxmlformats.org/officeDocument/2006/relationships/image" Target="../media/image37.emf"/><Relationship Id="rId11" Type="http://schemas.openxmlformats.org/officeDocument/2006/relationships/image" Target="../media/image35.emf"/><Relationship Id="rId24" Type="http://schemas.openxmlformats.org/officeDocument/2006/relationships/oleObject" Target="../embeddings/oleObject109.bin"/><Relationship Id="rId5" Type="http://schemas.openxmlformats.org/officeDocument/2006/relationships/oleObject" Target="../embeddings/oleObject99.bin"/><Relationship Id="rId15" Type="http://schemas.openxmlformats.org/officeDocument/2006/relationships/oleObject" Target="../embeddings/oleObject104.bin"/><Relationship Id="rId23" Type="http://schemas.openxmlformats.org/officeDocument/2006/relationships/oleObject" Target="../embeddings/oleObject108.bin"/><Relationship Id="rId28" Type="http://schemas.openxmlformats.org/officeDocument/2006/relationships/oleObject" Target="../embeddings/oleObject113.bin"/><Relationship Id="rId10" Type="http://schemas.openxmlformats.org/officeDocument/2006/relationships/image" Target="../media/image40.emf"/><Relationship Id="rId19" Type="http://schemas.openxmlformats.org/officeDocument/2006/relationships/oleObject" Target="../embeddings/oleObject106.bin"/><Relationship Id="rId4" Type="http://schemas.openxmlformats.org/officeDocument/2006/relationships/notesSlide" Target="../notesSlides/notesSlide15.xml"/><Relationship Id="rId9" Type="http://schemas.openxmlformats.org/officeDocument/2006/relationships/oleObject" Target="../embeddings/oleObject101.bin"/><Relationship Id="rId14" Type="http://schemas.openxmlformats.org/officeDocument/2006/relationships/oleObject" Target="../embeddings/oleObject103.bin"/><Relationship Id="rId22" Type="http://schemas.openxmlformats.org/officeDocument/2006/relationships/oleObject" Target="../embeddings/oleObject107.bin"/><Relationship Id="rId27" Type="http://schemas.openxmlformats.org/officeDocument/2006/relationships/oleObject" Target="../embeddings/oleObject112.bin"/><Relationship Id="rId30" Type="http://schemas.openxmlformats.org/officeDocument/2006/relationships/oleObject" Target="../embeddings/oleObject115.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17.bin"/><Relationship Id="rId13" Type="http://schemas.openxmlformats.org/officeDocument/2006/relationships/image" Target="../media/image71.png"/><Relationship Id="rId18" Type="http://schemas.openxmlformats.org/officeDocument/2006/relationships/oleObject" Target="../embeddings/oleObject121.bin"/><Relationship Id="rId3" Type="http://schemas.openxmlformats.org/officeDocument/2006/relationships/slideLayout" Target="../slideLayouts/slideLayout2.xml"/><Relationship Id="rId21" Type="http://schemas.openxmlformats.org/officeDocument/2006/relationships/oleObject" Target="../embeddings/oleObject123.bin"/><Relationship Id="rId7" Type="http://schemas.openxmlformats.org/officeDocument/2006/relationships/image" Target="../media/image42.emf"/><Relationship Id="rId12" Type="http://schemas.openxmlformats.org/officeDocument/2006/relationships/image" Target="../media/image45.emf"/><Relationship Id="rId17" Type="http://schemas.openxmlformats.org/officeDocument/2006/relationships/oleObject" Target="../embeddings/oleObject120.bin"/><Relationship Id="rId2" Type="http://schemas.openxmlformats.org/officeDocument/2006/relationships/tags" Target="../tags/tag11.xml"/><Relationship Id="rId16" Type="http://schemas.openxmlformats.org/officeDocument/2006/relationships/image" Target="../media/image31.jpeg"/><Relationship Id="rId20" Type="http://schemas.openxmlformats.org/officeDocument/2006/relationships/image" Target="../media/image43.emf"/><Relationship Id="rId1" Type="http://schemas.openxmlformats.org/officeDocument/2006/relationships/vmlDrawing" Target="../drawings/vmlDrawing12.vml"/><Relationship Id="rId6" Type="http://schemas.openxmlformats.org/officeDocument/2006/relationships/oleObject" Target="../embeddings/oleObject116.bin"/><Relationship Id="rId11" Type="http://schemas.openxmlformats.org/officeDocument/2006/relationships/oleObject" Target="../embeddings/oleObject119.bin"/><Relationship Id="rId5" Type="http://schemas.openxmlformats.org/officeDocument/2006/relationships/image" Target="../media/image35.emf"/><Relationship Id="rId15" Type="http://schemas.openxmlformats.org/officeDocument/2006/relationships/image" Target="../media/image30.png"/><Relationship Id="rId23" Type="http://schemas.openxmlformats.org/officeDocument/2006/relationships/oleObject" Target="../embeddings/oleObject124.bin"/><Relationship Id="rId10" Type="http://schemas.openxmlformats.org/officeDocument/2006/relationships/image" Target="../media/image70.emf"/><Relationship Id="rId19" Type="http://schemas.openxmlformats.org/officeDocument/2006/relationships/oleObject" Target="../embeddings/oleObject122.bin"/><Relationship Id="rId4" Type="http://schemas.openxmlformats.org/officeDocument/2006/relationships/notesSlide" Target="../notesSlides/notesSlide16.xml"/><Relationship Id="rId9" Type="http://schemas.openxmlformats.org/officeDocument/2006/relationships/oleObject" Target="../embeddings/oleObject118.bin"/><Relationship Id="rId14" Type="http://schemas.openxmlformats.org/officeDocument/2006/relationships/image" Target="../media/image28.png"/><Relationship Id="rId22" Type="http://schemas.openxmlformats.org/officeDocument/2006/relationships/image" Target="../media/image44.emf"/></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27.bin"/><Relationship Id="rId13" Type="http://schemas.openxmlformats.org/officeDocument/2006/relationships/image" Target="../media/image45.emf"/><Relationship Id="rId18" Type="http://schemas.openxmlformats.org/officeDocument/2006/relationships/oleObject" Target="../embeddings/oleObject134.bin"/><Relationship Id="rId3" Type="http://schemas.openxmlformats.org/officeDocument/2006/relationships/notesSlide" Target="../notesSlides/notesSlide17.xml"/><Relationship Id="rId21" Type="http://schemas.openxmlformats.org/officeDocument/2006/relationships/image" Target="../media/image32.png"/><Relationship Id="rId7" Type="http://schemas.openxmlformats.org/officeDocument/2006/relationships/oleObject" Target="../embeddings/oleObject126.bin"/><Relationship Id="rId12" Type="http://schemas.openxmlformats.org/officeDocument/2006/relationships/oleObject" Target="../embeddings/oleObject129.bin"/><Relationship Id="rId17" Type="http://schemas.openxmlformats.org/officeDocument/2006/relationships/oleObject" Target="../embeddings/oleObject133.bin"/><Relationship Id="rId2" Type="http://schemas.openxmlformats.org/officeDocument/2006/relationships/slideLayout" Target="../slideLayouts/slideLayout2.xml"/><Relationship Id="rId16" Type="http://schemas.openxmlformats.org/officeDocument/2006/relationships/oleObject" Target="../embeddings/oleObject132.bin"/><Relationship Id="rId20" Type="http://schemas.openxmlformats.org/officeDocument/2006/relationships/image" Target="../media/image31.jpeg"/><Relationship Id="rId1" Type="http://schemas.openxmlformats.org/officeDocument/2006/relationships/vmlDrawing" Target="../drawings/vmlDrawing13.vml"/><Relationship Id="rId6" Type="http://schemas.openxmlformats.org/officeDocument/2006/relationships/image" Target="../media/image42.emf"/><Relationship Id="rId11" Type="http://schemas.openxmlformats.org/officeDocument/2006/relationships/image" Target="../media/image44.emf"/><Relationship Id="rId5" Type="http://schemas.openxmlformats.org/officeDocument/2006/relationships/oleObject" Target="../embeddings/oleObject125.bin"/><Relationship Id="rId15" Type="http://schemas.openxmlformats.org/officeDocument/2006/relationships/oleObject" Target="../embeddings/oleObject131.bin"/><Relationship Id="rId10" Type="http://schemas.openxmlformats.org/officeDocument/2006/relationships/oleObject" Target="../embeddings/oleObject128.bin"/><Relationship Id="rId19" Type="http://schemas.openxmlformats.org/officeDocument/2006/relationships/image" Target="../media/image30.png"/><Relationship Id="rId4" Type="http://schemas.openxmlformats.org/officeDocument/2006/relationships/image" Target="../media/image35.emf"/><Relationship Id="rId9" Type="http://schemas.openxmlformats.org/officeDocument/2006/relationships/image" Target="../media/image43.emf"/><Relationship Id="rId14" Type="http://schemas.openxmlformats.org/officeDocument/2006/relationships/oleObject" Target="../embeddings/oleObject130.bin"/></Relationships>
</file>

<file path=ppt/slides/_rels/slide3.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tiff"/><Relationship Id="rId3" Type="http://schemas.openxmlformats.org/officeDocument/2006/relationships/image" Target="../media/image5.jpeg"/><Relationship Id="rId21" Type="http://schemas.openxmlformats.org/officeDocument/2006/relationships/image" Target="../media/image22.tiff"/><Relationship Id="rId7" Type="http://schemas.openxmlformats.org/officeDocument/2006/relationships/image" Target="../media/image8.jpeg"/><Relationship Id="rId12" Type="http://schemas.openxmlformats.org/officeDocument/2006/relationships/image" Target="../media/image13.png"/><Relationship Id="rId17" Type="http://schemas.openxmlformats.org/officeDocument/2006/relationships/image" Target="../media/image18.tif"/><Relationship Id="rId25" Type="http://schemas.openxmlformats.org/officeDocument/2006/relationships/image" Target="../media/image26.jpg"/><Relationship Id="rId2" Type="http://schemas.openxmlformats.org/officeDocument/2006/relationships/notesSlide" Target="../notesSlides/notesSlide2.xml"/><Relationship Id="rId16" Type="http://schemas.openxmlformats.org/officeDocument/2006/relationships/image" Target="../media/image17.jpeg"/><Relationship Id="rId20" Type="http://schemas.openxmlformats.org/officeDocument/2006/relationships/image" Target="../media/image21.jp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24" Type="http://schemas.openxmlformats.org/officeDocument/2006/relationships/image" Target="../media/image25.tiff"/><Relationship Id="rId5" Type="http://schemas.openxmlformats.org/officeDocument/2006/relationships/hyperlink" Target="http://www.sprint.com/" TargetMode="External"/><Relationship Id="rId15" Type="http://schemas.openxmlformats.org/officeDocument/2006/relationships/image" Target="../media/image16.jpeg"/><Relationship Id="rId23" Type="http://schemas.openxmlformats.org/officeDocument/2006/relationships/image" Target="../media/image24.tif"/><Relationship Id="rId10" Type="http://schemas.openxmlformats.org/officeDocument/2006/relationships/image" Target="../media/image11.jpeg"/><Relationship Id="rId19"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45.emf"/><Relationship Id="rId18" Type="http://schemas.openxmlformats.org/officeDocument/2006/relationships/image" Target="../media/image32.png"/><Relationship Id="rId3" Type="http://schemas.openxmlformats.org/officeDocument/2006/relationships/slideLayout" Target="../slideLayouts/slideLayout3.xml"/><Relationship Id="rId7" Type="http://schemas.openxmlformats.org/officeDocument/2006/relationships/image" Target="../media/image72.png"/><Relationship Id="rId12" Type="http://schemas.openxmlformats.org/officeDocument/2006/relationships/oleObject" Target="../embeddings/oleObject137.bin"/><Relationship Id="rId17" Type="http://schemas.openxmlformats.org/officeDocument/2006/relationships/image" Target="../media/image41.png"/><Relationship Id="rId2" Type="http://schemas.openxmlformats.org/officeDocument/2006/relationships/tags" Target="../tags/tag12.xml"/><Relationship Id="rId16" Type="http://schemas.openxmlformats.org/officeDocument/2006/relationships/oleObject" Target="../embeddings/oleObject140.bin"/><Relationship Id="rId1" Type="http://schemas.openxmlformats.org/officeDocument/2006/relationships/vmlDrawing" Target="../drawings/vmlDrawing14.vml"/><Relationship Id="rId6" Type="http://schemas.openxmlformats.org/officeDocument/2006/relationships/image" Target="../media/image31.jpeg"/><Relationship Id="rId11" Type="http://schemas.openxmlformats.org/officeDocument/2006/relationships/oleObject" Target="../embeddings/oleObject136.bin"/><Relationship Id="rId5" Type="http://schemas.openxmlformats.org/officeDocument/2006/relationships/image" Target="../media/image30.png"/><Relationship Id="rId15" Type="http://schemas.openxmlformats.org/officeDocument/2006/relationships/oleObject" Target="../embeddings/oleObject139.bin"/><Relationship Id="rId10" Type="http://schemas.openxmlformats.org/officeDocument/2006/relationships/image" Target="../media/image42.emf"/><Relationship Id="rId4" Type="http://schemas.openxmlformats.org/officeDocument/2006/relationships/notesSlide" Target="../notesSlides/notesSlide18.xml"/><Relationship Id="rId9" Type="http://schemas.openxmlformats.org/officeDocument/2006/relationships/oleObject" Target="../embeddings/oleObject135.bin"/><Relationship Id="rId14" Type="http://schemas.openxmlformats.org/officeDocument/2006/relationships/oleObject" Target="../embeddings/oleObject138.bin"/></Relationships>
</file>

<file path=ppt/slides/_rels/slide32.xml.rels><?xml version="1.0" encoding="UTF-8" standalone="yes"?>
<Relationships xmlns="http://schemas.openxmlformats.org/package/2006/relationships"><Relationship Id="rId2" Type="http://schemas.openxmlformats.org/officeDocument/2006/relationships/hyperlink" Target="http://technet.microsoft.com/en-us/library/gg398616.asp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4.xml"/><Relationship Id="rId7" Type="http://schemas.openxmlformats.org/officeDocument/2006/relationships/oleObject" Target="../embeddings/oleObject3.bin"/><Relationship Id="rId12"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3.png"/><Relationship Id="rId5" Type="http://schemas.openxmlformats.org/officeDocument/2006/relationships/image" Target="../media/image29.emf"/><Relationship Id="rId10" Type="http://schemas.openxmlformats.org/officeDocument/2006/relationships/image" Target="../media/image32.png"/><Relationship Id="rId4" Type="http://schemas.openxmlformats.org/officeDocument/2006/relationships/oleObject" Target="../embeddings/oleObject1.bin"/><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34.png"/><Relationship Id="rId3" Type="http://schemas.openxmlformats.org/officeDocument/2006/relationships/slideLayout" Target="../slideLayouts/slideLayout2.xml"/><Relationship Id="rId7" Type="http://schemas.openxmlformats.org/officeDocument/2006/relationships/image" Target="../media/image29.emf"/><Relationship Id="rId12" Type="http://schemas.openxmlformats.org/officeDocument/2006/relationships/image" Target="../media/image33.png"/><Relationship Id="rId17" Type="http://schemas.openxmlformats.org/officeDocument/2006/relationships/oleObject" Target="../embeddings/oleObject9.bin"/><Relationship Id="rId2" Type="http://schemas.openxmlformats.org/officeDocument/2006/relationships/tags" Target="../tags/tag1.xml"/><Relationship Id="rId16" Type="http://schemas.openxmlformats.org/officeDocument/2006/relationships/image" Target="../media/image37.emf"/><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36.png"/><Relationship Id="rId5" Type="http://schemas.openxmlformats.org/officeDocument/2006/relationships/image" Target="../media/image32.png"/><Relationship Id="rId15" Type="http://schemas.openxmlformats.org/officeDocument/2006/relationships/oleObject" Target="../embeddings/oleObject8.bin"/><Relationship Id="rId10" Type="http://schemas.openxmlformats.org/officeDocument/2006/relationships/image" Target="../media/image35.emf"/><Relationship Id="rId4" Type="http://schemas.openxmlformats.org/officeDocument/2006/relationships/notesSlide" Target="../notesSlides/notesSlide5.xml"/><Relationship Id="rId9" Type="http://schemas.openxmlformats.org/officeDocument/2006/relationships/oleObject" Target="../embeddings/oleObject6.bin"/><Relationship Id="rId1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4294967295"/>
          </p:nvPr>
        </p:nvSpPr>
        <p:spPr>
          <a:xfrm>
            <a:off x="0" y="1273175"/>
            <a:ext cx="8381802" cy="6592574"/>
          </a:xfrm>
        </p:spPr>
        <p:txBody>
          <a:bodyPr>
            <a:normAutofit/>
          </a:bodyPr>
          <a:lstStyle/>
          <a:p>
            <a:pPr marL="854075" indent="-396875"/>
            <a:r>
              <a:rPr lang="en-US" dirty="0">
                <a:solidFill>
                  <a:schemeClr val="tx1">
                    <a:lumMod val="50000"/>
                  </a:schemeClr>
                </a:solidFill>
              </a:rPr>
              <a:t>High </a:t>
            </a:r>
            <a:r>
              <a:rPr lang="en-US" dirty="0" smtClean="0">
                <a:solidFill>
                  <a:schemeClr val="tx1">
                    <a:lumMod val="50000"/>
                  </a:schemeClr>
                </a:solidFill>
              </a:rPr>
              <a:t>Availability &amp; Resiliency Architecture</a:t>
            </a:r>
          </a:p>
          <a:p>
            <a:pPr marL="854075" indent="-396875">
              <a:buNone/>
            </a:pPr>
            <a:endParaRPr lang="en-US" dirty="0">
              <a:solidFill>
                <a:schemeClr val="tx1">
                  <a:lumMod val="50000"/>
                </a:schemeClr>
              </a:solidFill>
            </a:endParaRPr>
          </a:p>
          <a:p>
            <a:pPr marL="854075" indent="-396875"/>
            <a:r>
              <a:rPr lang="en-US" b="1" dirty="0"/>
              <a:t>Branch Office Resiliency</a:t>
            </a:r>
          </a:p>
          <a:p>
            <a:pPr marL="457200" indent="0">
              <a:buNone/>
            </a:pPr>
            <a:endParaRPr lang="en-US" dirty="0"/>
          </a:p>
          <a:p>
            <a:pPr marL="854075" indent="-396875"/>
            <a:r>
              <a:rPr lang="en-US" dirty="0">
                <a:solidFill>
                  <a:schemeClr val="tx1">
                    <a:lumMod val="50000"/>
                  </a:schemeClr>
                </a:solidFill>
              </a:rPr>
              <a:t>Data Center Voice Resiliency</a:t>
            </a:r>
          </a:p>
          <a:p>
            <a:pPr marL="854075" indent="-396875"/>
            <a:endParaRPr lang="en-US" b="1" dirty="0"/>
          </a:p>
          <a:p>
            <a:pPr marL="854075" indent="-396875"/>
            <a:r>
              <a:rPr lang="en-US" dirty="0">
                <a:solidFill>
                  <a:schemeClr val="tx1">
                    <a:lumMod val="50000"/>
                  </a:schemeClr>
                </a:solidFill>
              </a:rPr>
              <a:t>Metropolitan Data Center </a:t>
            </a:r>
            <a:r>
              <a:rPr lang="en-US" dirty="0" smtClean="0">
                <a:solidFill>
                  <a:schemeClr val="tx1">
                    <a:lumMod val="50000"/>
                  </a:schemeClr>
                </a:solidFill>
              </a:rPr>
              <a:t>Resiliency</a:t>
            </a:r>
          </a:p>
          <a:p>
            <a:pPr marL="854075" indent="-396875"/>
            <a:endParaRPr lang="en-US" dirty="0">
              <a:solidFill>
                <a:schemeClr val="tx1">
                  <a:lumMod val="50000"/>
                </a:schemeClr>
              </a:solidFill>
            </a:endParaRPr>
          </a:p>
          <a:p>
            <a:pPr marL="854075" indent="-396875"/>
            <a:r>
              <a:rPr lang="en-US" dirty="0" err="1">
                <a:solidFill>
                  <a:schemeClr val="tx1">
                    <a:lumMod val="50000"/>
                  </a:schemeClr>
                </a:solidFill>
              </a:rPr>
              <a:t>Lync</a:t>
            </a:r>
            <a:r>
              <a:rPr lang="en-US" dirty="0">
                <a:solidFill>
                  <a:schemeClr val="tx1">
                    <a:lumMod val="50000"/>
                  </a:schemeClr>
                </a:solidFill>
              </a:rPr>
              <a:t> Online resiliency</a:t>
            </a:r>
          </a:p>
          <a:p>
            <a:pPr marL="457200" indent="0">
              <a:buNone/>
            </a:pPr>
            <a:endParaRPr lang="en-US" dirty="0">
              <a:solidFill>
                <a:schemeClr val="tx1">
                  <a:lumMod val="50000"/>
                </a:schemeClr>
              </a:solidFill>
            </a:endParaRPr>
          </a:p>
          <a:p>
            <a:endParaRPr lang="en-US" dirty="0">
              <a:solidFill>
                <a:schemeClr val="tx1">
                  <a:lumMod val="50000"/>
                </a:schemeClr>
              </a:solidFill>
            </a:endParaRPr>
          </a:p>
        </p:txBody>
      </p:sp>
    </p:spTree>
    <p:extLst>
      <p:ext uri="{BB962C8B-B14F-4D97-AF65-F5344CB8AC3E}">
        <p14:creationId xmlns:p14="http://schemas.microsoft.com/office/powerpoint/2010/main" val="339907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8531703" y="486053"/>
            <a:ext cx="484208" cy="6139069"/>
          </a:xfrm>
          <a:prstGeom prst="rect">
            <a:avLst/>
          </a:prstGeom>
          <a:ln/>
        </p:spPr>
        <p:style>
          <a:lnRef idx="1">
            <a:schemeClr val="accent5"/>
          </a:lnRef>
          <a:fillRef idx="2">
            <a:schemeClr val="accent5"/>
          </a:fillRef>
          <a:effectRef idx="1">
            <a:schemeClr val="accent5"/>
          </a:effectRef>
          <a:fontRef idx="minor">
            <a:schemeClr val="dk1"/>
          </a:fontRef>
        </p:style>
        <p:txBody>
          <a:bodyPr wrap="none" lIns="121899" tIns="60949" rIns="121899" bIns="60949" rtlCol="0">
            <a:noAutofit/>
          </a:bodyPr>
          <a:lstStyle/>
          <a:p>
            <a:pPr algn="ctr"/>
            <a:r>
              <a:rPr lang="en-US" sz="1900" b="1" dirty="0">
                <a:solidFill>
                  <a:schemeClr val="tx1"/>
                </a:solidFill>
              </a:rPr>
              <a:t>Users</a:t>
            </a:r>
          </a:p>
        </p:txBody>
      </p:sp>
      <p:sp>
        <p:nvSpPr>
          <p:cNvPr id="52" name="AutoShape 2"/>
          <p:cNvSpPr>
            <a:spLocks noChangeArrowheads="1"/>
          </p:cNvSpPr>
          <p:nvPr/>
        </p:nvSpPr>
        <p:spPr bwMode="auto">
          <a:xfrm>
            <a:off x="4953003" y="4648207"/>
            <a:ext cx="3335397" cy="1819547"/>
          </a:xfrm>
          <a:prstGeom prst="roundRect">
            <a:avLst>
              <a:gd name="adj" fmla="val 12106"/>
            </a:avLst>
          </a:prstGeom>
          <a:solidFill>
            <a:schemeClr val="tx1"/>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t"/>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18987"/>
            <a:r>
              <a:rPr lang="en-US" b="1" u="sng" dirty="0">
                <a:solidFill>
                  <a:schemeClr val="bg1">
                    <a:lumMod val="95000"/>
                    <a:lumOff val="5000"/>
                  </a:schemeClr>
                </a:solidFill>
              </a:rPr>
              <a:t>Large Branch (&gt;1000 users)</a:t>
            </a:r>
          </a:p>
        </p:txBody>
      </p:sp>
      <p:sp>
        <p:nvSpPr>
          <p:cNvPr id="62" name="AutoShape 2"/>
          <p:cNvSpPr>
            <a:spLocks noChangeArrowheads="1"/>
          </p:cNvSpPr>
          <p:nvPr/>
        </p:nvSpPr>
        <p:spPr bwMode="auto">
          <a:xfrm>
            <a:off x="4985720" y="2529486"/>
            <a:ext cx="3331262" cy="1594841"/>
          </a:xfrm>
          <a:prstGeom prst="roundRect">
            <a:avLst>
              <a:gd name="adj" fmla="val 12106"/>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t"/>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18987"/>
            <a:r>
              <a:rPr lang="en-US" b="1" u="sng" dirty="0">
                <a:solidFill>
                  <a:schemeClr val="tx1"/>
                </a:solidFill>
              </a:rPr>
              <a:t>Medium </a:t>
            </a:r>
            <a:r>
              <a:rPr lang="en-US" b="1" u="sng" dirty="0" smtClean="0">
                <a:solidFill>
                  <a:schemeClr val="tx1"/>
                </a:solidFill>
              </a:rPr>
              <a:t>Branch -  </a:t>
            </a:r>
            <a:r>
              <a:rPr lang="en-US" b="1" u="sng" dirty="0">
                <a:solidFill>
                  <a:schemeClr val="tx1"/>
                </a:solidFill>
              </a:rPr>
              <a:t>(25-1000 users)</a:t>
            </a:r>
          </a:p>
        </p:txBody>
      </p:sp>
      <p:sp>
        <p:nvSpPr>
          <p:cNvPr id="2" name="Title 1"/>
          <p:cNvSpPr>
            <a:spLocks noGrp="1"/>
          </p:cNvSpPr>
          <p:nvPr>
            <p:ph type="title"/>
          </p:nvPr>
        </p:nvSpPr>
        <p:spPr>
          <a:xfrm>
            <a:off x="273520" y="43975"/>
            <a:ext cx="8229600" cy="1143000"/>
          </a:xfrm>
        </p:spPr>
        <p:txBody>
          <a:bodyPr>
            <a:normAutofit/>
          </a:bodyPr>
          <a:lstStyle/>
          <a:p>
            <a:r>
              <a:rPr lang="en-US" dirty="0"/>
              <a:t>Branch Resiliency Options</a:t>
            </a:r>
          </a:p>
        </p:txBody>
      </p:sp>
      <p:sp>
        <p:nvSpPr>
          <p:cNvPr id="15" name="TextBox 14"/>
          <p:cNvSpPr txBox="1"/>
          <p:nvPr/>
        </p:nvSpPr>
        <p:spPr>
          <a:xfrm>
            <a:off x="8531703" y="2150405"/>
            <a:ext cx="484208" cy="292366"/>
          </a:xfrm>
          <a:prstGeom prst="rect">
            <a:avLst/>
          </a:prstGeom>
          <a:noFill/>
        </p:spPr>
        <p:txBody>
          <a:bodyPr wrap="square" lIns="121899" tIns="60949" rIns="121899" bIns="60949" rtlCol="0">
            <a:spAutoFit/>
          </a:bodyPr>
          <a:lstStyle/>
          <a:p>
            <a:pPr algn="ctr"/>
            <a:r>
              <a:rPr lang="en-US" sz="1100" b="1" dirty="0"/>
              <a:t>25</a:t>
            </a:r>
          </a:p>
        </p:txBody>
      </p:sp>
      <p:sp>
        <p:nvSpPr>
          <p:cNvPr id="18" name="TextBox 17"/>
          <p:cNvSpPr txBox="1"/>
          <p:nvPr/>
        </p:nvSpPr>
        <p:spPr>
          <a:xfrm>
            <a:off x="8519113" y="3115285"/>
            <a:ext cx="496798" cy="292366"/>
          </a:xfrm>
          <a:prstGeom prst="rect">
            <a:avLst/>
          </a:prstGeom>
          <a:noFill/>
        </p:spPr>
        <p:txBody>
          <a:bodyPr wrap="square" lIns="121899" tIns="60949" rIns="121899" bIns="60949" rtlCol="0">
            <a:spAutoFit/>
          </a:bodyPr>
          <a:lstStyle/>
          <a:p>
            <a:pPr algn="ctr"/>
            <a:r>
              <a:rPr lang="en-US" sz="1100" b="1" dirty="0"/>
              <a:t>500</a:t>
            </a:r>
          </a:p>
        </p:txBody>
      </p:sp>
      <p:sp>
        <p:nvSpPr>
          <p:cNvPr id="24" name="TextBox 23"/>
          <p:cNvSpPr txBox="1"/>
          <p:nvPr/>
        </p:nvSpPr>
        <p:spPr>
          <a:xfrm>
            <a:off x="5410942" y="970575"/>
            <a:ext cx="246243" cy="323143"/>
          </a:xfrm>
          <a:prstGeom prst="rect">
            <a:avLst/>
          </a:prstGeom>
          <a:noFill/>
        </p:spPr>
        <p:txBody>
          <a:bodyPr wrap="none" lIns="121899" tIns="60949" rIns="121899" bIns="60949" rtlCol="0">
            <a:spAutoFit/>
          </a:bodyPr>
          <a:lstStyle/>
          <a:p>
            <a:endParaRPr lang="en-US" sz="1300" b="1" dirty="0">
              <a:solidFill>
                <a:schemeClr val="bg1"/>
              </a:solidFill>
            </a:endParaRPr>
          </a:p>
        </p:txBody>
      </p:sp>
      <p:sp>
        <p:nvSpPr>
          <p:cNvPr id="25" name="TextBox 24"/>
          <p:cNvSpPr txBox="1"/>
          <p:nvPr/>
        </p:nvSpPr>
        <p:spPr>
          <a:xfrm>
            <a:off x="3720208" y="983571"/>
            <a:ext cx="246243" cy="323143"/>
          </a:xfrm>
          <a:prstGeom prst="rect">
            <a:avLst/>
          </a:prstGeom>
          <a:noFill/>
        </p:spPr>
        <p:txBody>
          <a:bodyPr wrap="none" lIns="121899" tIns="60949" rIns="121899" bIns="60949" rtlCol="0">
            <a:spAutoFit/>
          </a:bodyPr>
          <a:lstStyle/>
          <a:p>
            <a:endParaRPr lang="en-US" sz="1300" b="1" dirty="0"/>
          </a:p>
        </p:txBody>
      </p:sp>
      <p:cxnSp>
        <p:nvCxnSpPr>
          <p:cNvPr id="32" name="Straight Connector 31"/>
          <p:cNvCxnSpPr/>
          <p:nvPr/>
        </p:nvCxnSpPr>
        <p:spPr>
          <a:xfrm flipH="1">
            <a:off x="4911784" y="2362200"/>
            <a:ext cx="3607329" cy="0"/>
          </a:xfrm>
          <a:prstGeom prst="line">
            <a:avLst/>
          </a:prstGeom>
          <a:ln w="25400">
            <a:solidFill>
              <a:schemeClr val="accent3">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503120" y="4171951"/>
            <a:ext cx="550369" cy="292366"/>
          </a:xfrm>
          <a:prstGeom prst="rect">
            <a:avLst/>
          </a:prstGeom>
          <a:noFill/>
        </p:spPr>
        <p:txBody>
          <a:bodyPr wrap="square" lIns="121899" tIns="60949" rIns="121899" bIns="60949" rtlCol="0">
            <a:spAutoFit/>
          </a:bodyPr>
          <a:lstStyle/>
          <a:p>
            <a:r>
              <a:rPr lang="en-US" sz="1100" b="1" dirty="0"/>
              <a:t>1000</a:t>
            </a:r>
          </a:p>
        </p:txBody>
      </p:sp>
      <p:sp>
        <p:nvSpPr>
          <p:cNvPr id="29" name="TextBox 28"/>
          <p:cNvSpPr txBox="1"/>
          <p:nvPr/>
        </p:nvSpPr>
        <p:spPr>
          <a:xfrm>
            <a:off x="6968629" y="988222"/>
            <a:ext cx="246243" cy="323143"/>
          </a:xfrm>
          <a:prstGeom prst="rect">
            <a:avLst/>
          </a:prstGeom>
          <a:noFill/>
        </p:spPr>
        <p:txBody>
          <a:bodyPr wrap="none" lIns="121899" tIns="60949" rIns="121899" bIns="60949" rtlCol="0">
            <a:spAutoFit/>
          </a:bodyPr>
          <a:lstStyle/>
          <a:p>
            <a:endParaRPr lang="en-US" sz="1300" b="1" dirty="0">
              <a:solidFill>
                <a:schemeClr val="bg1"/>
              </a:solidFill>
            </a:endParaRPr>
          </a:p>
        </p:txBody>
      </p:sp>
      <p:cxnSp>
        <p:nvCxnSpPr>
          <p:cNvPr id="85" name="Curved Connector 84"/>
          <p:cNvCxnSpPr/>
          <p:nvPr/>
        </p:nvCxnSpPr>
        <p:spPr>
          <a:xfrm flipV="1">
            <a:off x="4197472" y="1803401"/>
            <a:ext cx="831728" cy="800791"/>
          </a:xfrm>
          <a:prstGeom prst="curvedConnector3">
            <a:avLst>
              <a:gd name="adj1" fmla="val 50000"/>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bg2">
                <a:lumMod val="60000"/>
                <a:lumOff val="40000"/>
              </a:schemeClr>
            </a:solidFill>
            <a:prstDash val="solid"/>
            <a:round/>
            <a:headEnd type="triangle" w="med" len="med"/>
            <a:tailEnd type="triangle" w="med" len="med"/>
          </a:ln>
          <a:effectLst/>
        </p:spPr>
      </p:cxnSp>
      <p:cxnSp>
        <p:nvCxnSpPr>
          <p:cNvPr id="100" name="Straight Arrow Connector 99"/>
          <p:cNvCxnSpPr/>
          <p:nvPr/>
        </p:nvCxnSpPr>
        <p:spPr>
          <a:xfrm flipV="1">
            <a:off x="4197472" y="1943830"/>
            <a:ext cx="807204" cy="1862786"/>
          </a:xfrm>
          <a:prstGeom prst="straightConnector1">
            <a:avLst/>
          </a:prstGeom>
          <a:ln w="381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AutoShape 2"/>
          <p:cNvSpPr>
            <a:spLocks noChangeArrowheads="1"/>
          </p:cNvSpPr>
          <p:nvPr/>
        </p:nvSpPr>
        <p:spPr bwMode="auto">
          <a:xfrm>
            <a:off x="5015859" y="970574"/>
            <a:ext cx="3337360" cy="1233221"/>
          </a:xfrm>
          <a:prstGeom prst="roundRect">
            <a:avLst>
              <a:gd name="adj" fmla="val 12106"/>
            </a:avLst>
          </a:prstGeom>
          <a:solidFill>
            <a:schemeClr val="tx1">
              <a:lumMod val="95000"/>
            </a:schemeClr>
          </a:solidFill>
          <a:ln>
            <a:noFill/>
            <a:headEnd type="none" w="sm" len="sm"/>
            <a:tailEnd type="none" w="sm" len="sm"/>
          </a:ln>
        </p:spPr>
        <p:style>
          <a:lnRef idx="1">
            <a:schemeClr val="accent1"/>
          </a:lnRef>
          <a:fillRef idx="2">
            <a:schemeClr val="accent1"/>
          </a:fillRef>
          <a:effectRef idx="1">
            <a:schemeClr val="accent1"/>
          </a:effectRef>
          <a:fontRef idx="minor">
            <a:schemeClr val="dk1"/>
          </a:fontRef>
        </p:style>
        <p:txBody>
          <a:bodyPr wrap="none" anchor="t">
            <a:scene3d>
              <a:camera prst="orthographicFront"/>
              <a:lightRig rig="threePt" dir="t"/>
            </a:scene3d>
            <a:sp3d extrusionH="57150">
              <a:bevelT w="38100" h="38100" prst="angle"/>
            </a:sp3d>
          </a:bodyPr>
          <a:lstStyle/>
          <a:p>
            <a:pPr algn="ctr" defTabSz="1218987"/>
            <a:r>
              <a:rPr lang="en-US" b="1" u="sng" dirty="0">
                <a:solidFill>
                  <a:schemeClr val="bg1"/>
                </a:solidFill>
              </a:rPr>
              <a:t>Small Branch (&lt;25 users)</a:t>
            </a:r>
          </a:p>
        </p:txBody>
      </p:sp>
      <p:sp>
        <p:nvSpPr>
          <p:cNvPr id="107" name="TextBox 50"/>
          <p:cNvSpPr txBox="1"/>
          <p:nvPr/>
        </p:nvSpPr>
        <p:spPr>
          <a:xfrm>
            <a:off x="6316088" y="1429177"/>
            <a:ext cx="2078575" cy="923330"/>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b="1" dirty="0" smtClean="0">
                <a:solidFill>
                  <a:schemeClr val="bg1"/>
                </a:solidFill>
              </a:rPr>
              <a:t>No </a:t>
            </a:r>
            <a:r>
              <a:rPr lang="en-US" b="1" dirty="0">
                <a:solidFill>
                  <a:schemeClr val="bg1"/>
                </a:solidFill>
              </a:rPr>
              <a:t>Local Infrastructure</a:t>
            </a:r>
          </a:p>
          <a:p>
            <a:pPr defTabSz="1218987"/>
            <a:r>
              <a:rPr lang="en-US" b="1" dirty="0">
                <a:solidFill>
                  <a:schemeClr val="bg1"/>
                </a:solidFill>
              </a:rPr>
              <a:t>o</a:t>
            </a:r>
            <a:r>
              <a:rPr lang="en-US" b="1" dirty="0" smtClean="0">
                <a:solidFill>
                  <a:schemeClr val="bg1"/>
                </a:solidFill>
              </a:rPr>
              <a:t>r </a:t>
            </a:r>
            <a:r>
              <a:rPr lang="en-US" b="1" dirty="0">
                <a:solidFill>
                  <a:schemeClr val="bg1"/>
                </a:solidFill>
              </a:rPr>
              <a:t>gateway o</a:t>
            </a:r>
            <a:r>
              <a:rPr lang="en-US" b="1" dirty="0" smtClean="0">
                <a:solidFill>
                  <a:schemeClr val="bg1"/>
                </a:solidFill>
              </a:rPr>
              <a:t>nly</a:t>
            </a:r>
            <a:endParaRPr lang="en-US" b="1" dirty="0">
              <a:solidFill>
                <a:schemeClr val="bg1"/>
              </a:solidFill>
            </a:endParaRPr>
          </a:p>
        </p:txBody>
      </p:sp>
      <p:cxnSp>
        <p:nvCxnSpPr>
          <p:cNvPr id="59" name="Curved Connector 58"/>
          <p:cNvCxnSpPr/>
          <p:nvPr/>
        </p:nvCxnSpPr>
        <p:spPr>
          <a:xfrm rot="16200000" flipH="1">
            <a:off x="3831177" y="3450177"/>
            <a:ext cx="1622454" cy="773595"/>
          </a:xfrm>
          <a:prstGeom prst="curvedConnector3">
            <a:avLst>
              <a:gd name="adj1" fmla="val 50000"/>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bg2">
                <a:lumMod val="60000"/>
                <a:lumOff val="40000"/>
              </a:schemeClr>
            </a:solidFill>
            <a:prstDash val="solid"/>
            <a:round/>
            <a:headEnd type="triangle" w="med" len="med"/>
            <a:tailEnd type="triangle" w="med" len="med"/>
          </a:ln>
          <a:effectLst/>
        </p:spPr>
      </p:cxnSp>
      <p:sp>
        <p:nvSpPr>
          <p:cNvPr id="54" name="TextBox 50"/>
          <p:cNvSpPr txBox="1"/>
          <p:nvPr/>
        </p:nvSpPr>
        <p:spPr>
          <a:xfrm>
            <a:off x="5954003" y="5253495"/>
            <a:ext cx="2363488" cy="107721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600" b="1" dirty="0" smtClean="0">
                <a:solidFill>
                  <a:schemeClr val="bg1">
                    <a:lumMod val="95000"/>
                    <a:lumOff val="5000"/>
                  </a:schemeClr>
                </a:solidFill>
              </a:rPr>
              <a:t>Survivable </a:t>
            </a:r>
            <a:r>
              <a:rPr lang="en-US" sz="1600" b="1" dirty="0">
                <a:solidFill>
                  <a:schemeClr val="bg1">
                    <a:lumMod val="95000"/>
                    <a:lumOff val="5000"/>
                  </a:schemeClr>
                </a:solidFill>
              </a:rPr>
              <a:t>Branch Server </a:t>
            </a:r>
            <a:r>
              <a:rPr lang="en-US" sz="1600" b="1" dirty="0" smtClean="0">
                <a:solidFill>
                  <a:schemeClr val="bg1">
                    <a:lumMod val="95000"/>
                    <a:lumOff val="5000"/>
                  </a:schemeClr>
                </a:solidFill>
              </a:rPr>
              <a:t/>
            </a:r>
            <a:br>
              <a:rPr lang="en-US" sz="1600" b="1" dirty="0" smtClean="0">
                <a:solidFill>
                  <a:schemeClr val="bg1">
                    <a:lumMod val="95000"/>
                    <a:lumOff val="5000"/>
                  </a:schemeClr>
                </a:solidFill>
              </a:rPr>
            </a:br>
            <a:r>
              <a:rPr lang="en-US" sz="1600" b="1" dirty="0" smtClean="0">
                <a:solidFill>
                  <a:schemeClr val="bg1">
                    <a:lumMod val="95000"/>
                    <a:lumOff val="5000"/>
                  </a:schemeClr>
                </a:solidFill>
              </a:rPr>
              <a:t>or Standard Edition Server and Separate </a:t>
            </a:r>
            <a:r>
              <a:rPr lang="en-US" sz="1600" b="1" dirty="0">
                <a:solidFill>
                  <a:schemeClr val="bg1">
                    <a:lumMod val="95000"/>
                    <a:lumOff val="5000"/>
                  </a:schemeClr>
                </a:solidFill>
              </a:rPr>
              <a:t>Media Gateway</a:t>
            </a:r>
          </a:p>
        </p:txBody>
      </p:sp>
      <p:pic>
        <p:nvPicPr>
          <p:cNvPr id="56" name="Object 958"/>
          <p:cNvPicPr>
            <a:picLocks noChangeAspect="1" noChangeArrowheads="1"/>
          </p:cNvPicPr>
          <p:nvPr/>
        </p:nvPicPr>
        <p:blipFill>
          <a:blip r:embed="rId4"/>
          <a:srcRect/>
          <a:stretch>
            <a:fillRect/>
          </a:stretch>
        </p:blipFill>
        <p:spPr bwMode="auto">
          <a:xfrm>
            <a:off x="5562311" y="6049326"/>
            <a:ext cx="288819" cy="252078"/>
          </a:xfrm>
          <a:prstGeom prst="rect">
            <a:avLst/>
          </a:prstGeom>
          <a:noFill/>
        </p:spPr>
      </p:pic>
      <p:graphicFrame>
        <p:nvGraphicFramePr>
          <p:cNvPr id="28689" name="Object 17"/>
          <p:cNvGraphicFramePr>
            <a:graphicFrameLocks noChangeAspect="1"/>
          </p:cNvGraphicFramePr>
          <p:nvPr>
            <p:extLst>
              <p:ext uri="{D42A27DB-BD31-4B8C-83A1-F6EECF244321}">
                <p14:modId xmlns:p14="http://schemas.microsoft.com/office/powerpoint/2010/main" val="2648247110"/>
              </p:ext>
            </p:extLst>
          </p:nvPr>
        </p:nvGraphicFramePr>
        <p:xfrm>
          <a:off x="5101884" y="5449929"/>
          <a:ext cx="296466" cy="240689"/>
        </p:xfrm>
        <a:graphic>
          <a:graphicData uri="http://schemas.openxmlformats.org/presentationml/2006/ole">
            <mc:AlternateContent xmlns:mc="http://schemas.openxmlformats.org/markup-compatibility/2006">
              <mc:Choice xmlns:v="urn:schemas-microsoft-com:vml" Requires="v">
                <p:oleObj spid="_x0000_s40977" name="Visio" r:id="rId5" imgW="776566" imgH="630947" progId="Visio.Drawing.11">
                  <p:embed/>
                </p:oleObj>
              </mc:Choice>
              <mc:Fallback>
                <p:oleObj name="Visio" r:id="rId5" imgW="776566" imgH="63094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1884" y="5449929"/>
                        <a:ext cx="296466" cy="240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688" name="Object 16"/>
          <p:cNvGraphicFramePr>
            <a:graphicFrameLocks noChangeAspect="1"/>
          </p:cNvGraphicFramePr>
          <p:nvPr>
            <p:extLst>
              <p:ext uri="{D42A27DB-BD31-4B8C-83A1-F6EECF244321}">
                <p14:modId xmlns:p14="http://schemas.microsoft.com/office/powerpoint/2010/main" val="2740937256"/>
              </p:ext>
            </p:extLst>
          </p:nvPr>
        </p:nvGraphicFramePr>
        <p:xfrm>
          <a:off x="5522121" y="5262443"/>
          <a:ext cx="371531" cy="591073"/>
        </p:xfrm>
        <a:graphic>
          <a:graphicData uri="http://schemas.openxmlformats.org/presentationml/2006/ole">
            <mc:AlternateContent xmlns:mc="http://schemas.openxmlformats.org/markup-compatibility/2006">
              <mc:Choice xmlns:v="urn:schemas-microsoft-com:vml" Requires="v">
                <p:oleObj spid="_x0000_s40978" name="Visio" r:id="rId7" imgW="558081" imgH="888730" progId="Visio.Drawing.11">
                  <p:embed/>
                </p:oleObj>
              </mc:Choice>
              <mc:Fallback>
                <p:oleObj name="Visio" r:id="rId7" imgW="558081" imgH="888730"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2121" y="5262443"/>
                        <a:ext cx="371531" cy="591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86" name="Curved Connector 85"/>
          <p:cNvCxnSpPr>
            <a:stCxn id="118" idx="0"/>
          </p:cNvCxnSpPr>
          <p:nvPr/>
        </p:nvCxnSpPr>
        <p:spPr>
          <a:xfrm>
            <a:off x="4254357" y="2851608"/>
            <a:ext cx="698643" cy="577392"/>
          </a:xfrm>
          <a:prstGeom prst="curvedConnector3">
            <a:avLst>
              <a:gd name="adj1" fmla="val 50000"/>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bg2">
                <a:lumMod val="60000"/>
                <a:lumOff val="40000"/>
              </a:schemeClr>
            </a:solidFill>
            <a:prstDash val="solid"/>
            <a:round/>
            <a:headEnd type="triangle" w="med" len="med"/>
            <a:tailEnd type="triangle" w="med" len="med"/>
          </a:ln>
          <a:effectLst/>
        </p:spPr>
      </p:cxnSp>
      <p:cxnSp>
        <p:nvCxnSpPr>
          <p:cNvPr id="98" name="Straight Arrow Connector 97"/>
          <p:cNvCxnSpPr>
            <a:stCxn id="117" idx="0"/>
          </p:cNvCxnSpPr>
          <p:nvPr/>
        </p:nvCxnSpPr>
        <p:spPr>
          <a:xfrm flipV="1">
            <a:off x="4254357" y="3543301"/>
            <a:ext cx="750318" cy="586744"/>
          </a:xfrm>
          <a:prstGeom prst="straightConnector1">
            <a:avLst/>
          </a:prstGeom>
          <a:ln w="381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9" name="TextBox 50"/>
          <p:cNvSpPr txBox="1"/>
          <p:nvPr/>
        </p:nvSpPr>
        <p:spPr>
          <a:xfrm>
            <a:off x="6631240" y="3014560"/>
            <a:ext cx="1329408" cy="1200329"/>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b="1" dirty="0" smtClean="0"/>
              <a:t>Survivable </a:t>
            </a:r>
            <a:r>
              <a:rPr lang="en-US" b="1" dirty="0"/>
              <a:t>Branch </a:t>
            </a:r>
            <a:r>
              <a:rPr lang="en-US" b="1" dirty="0" smtClean="0"/>
              <a:t>Appliance(s)</a:t>
            </a:r>
            <a:endParaRPr lang="en-US" b="1" dirty="0"/>
          </a:p>
        </p:txBody>
      </p:sp>
      <p:pic>
        <p:nvPicPr>
          <p:cNvPr id="64" name="Object 957"/>
          <p:cNvPicPr>
            <a:picLocks noChangeAspect="1" noChangeArrowheads="1"/>
          </p:cNvPicPr>
          <p:nvPr/>
        </p:nvPicPr>
        <p:blipFill>
          <a:blip r:embed="rId9"/>
          <a:srcRect/>
          <a:stretch>
            <a:fillRect/>
          </a:stretch>
        </p:blipFill>
        <p:spPr bwMode="auto">
          <a:xfrm>
            <a:off x="5311459" y="3171961"/>
            <a:ext cx="843786" cy="640210"/>
          </a:xfrm>
          <a:prstGeom prst="rect">
            <a:avLst/>
          </a:prstGeom>
          <a:noFill/>
        </p:spPr>
      </p:pic>
      <p:pic>
        <p:nvPicPr>
          <p:cNvPr id="65" name="Object 958"/>
          <p:cNvPicPr>
            <a:picLocks noChangeAspect="1" noChangeArrowheads="1"/>
          </p:cNvPicPr>
          <p:nvPr/>
        </p:nvPicPr>
        <p:blipFill>
          <a:blip r:embed="rId4"/>
          <a:srcRect/>
          <a:stretch>
            <a:fillRect/>
          </a:stretch>
        </p:blipFill>
        <p:spPr bwMode="auto">
          <a:xfrm>
            <a:off x="5502664" y="3756569"/>
            <a:ext cx="253931" cy="239625"/>
          </a:xfrm>
          <a:prstGeom prst="rect">
            <a:avLst/>
          </a:prstGeom>
          <a:noFill/>
        </p:spPr>
      </p:pic>
      <p:sp>
        <p:nvSpPr>
          <p:cNvPr id="66" name="TextBox 40"/>
          <p:cNvSpPr txBox="1"/>
          <p:nvPr/>
        </p:nvSpPr>
        <p:spPr>
          <a:xfrm>
            <a:off x="5915511" y="2997279"/>
            <a:ext cx="520912" cy="338554"/>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600" b="1" dirty="0"/>
              <a:t>SBA</a:t>
            </a:r>
            <a:endParaRPr lang="en-US" b="1" dirty="0"/>
          </a:p>
        </p:txBody>
      </p:sp>
      <p:pic>
        <p:nvPicPr>
          <p:cNvPr id="67" name="Object 965"/>
          <p:cNvPicPr>
            <a:picLocks noChangeAspect="1" noChangeArrowheads="1"/>
          </p:cNvPicPr>
          <p:nvPr/>
        </p:nvPicPr>
        <p:blipFill>
          <a:blip r:embed="rId10"/>
          <a:srcRect/>
          <a:stretch>
            <a:fillRect/>
          </a:stretch>
        </p:blipFill>
        <p:spPr bwMode="auto">
          <a:xfrm>
            <a:off x="5893034" y="3615321"/>
            <a:ext cx="189327" cy="246415"/>
          </a:xfrm>
          <a:prstGeom prst="rect">
            <a:avLst/>
          </a:prstGeom>
          <a:noFill/>
        </p:spPr>
      </p:pic>
      <p:graphicFrame>
        <p:nvGraphicFramePr>
          <p:cNvPr id="28690" name="Object 958"/>
          <p:cNvGraphicFramePr>
            <a:graphicFrameLocks noChangeAspect="1"/>
          </p:cNvGraphicFramePr>
          <p:nvPr>
            <p:extLst>
              <p:ext uri="{D42A27DB-BD31-4B8C-83A1-F6EECF244321}">
                <p14:modId xmlns:p14="http://schemas.microsoft.com/office/powerpoint/2010/main" val="342846457"/>
              </p:ext>
            </p:extLst>
          </p:nvPr>
        </p:nvGraphicFramePr>
        <p:xfrm>
          <a:off x="5323192" y="3560287"/>
          <a:ext cx="220663" cy="192088"/>
        </p:xfrm>
        <a:graphic>
          <a:graphicData uri="http://schemas.openxmlformats.org/presentationml/2006/ole">
            <mc:AlternateContent xmlns:mc="http://schemas.openxmlformats.org/markup-compatibility/2006">
              <mc:Choice xmlns:v="urn:schemas-microsoft-com:vml" Requires="v">
                <p:oleObj spid="_x0000_s40979" name="Visio" r:id="rId11" imgW="449567" imgH="392752" progId="Visio.Drawing.11">
                  <p:embed/>
                </p:oleObj>
              </mc:Choice>
              <mc:Fallback>
                <p:oleObj name="Visio" r:id="rId11" imgW="449567" imgH="39275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3192" y="3560287"/>
                        <a:ext cx="220663" cy="192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3" name="Straight Connector 82"/>
          <p:cNvCxnSpPr>
            <a:stCxn id="27" idx="1"/>
          </p:cNvCxnSpPr>
          <p:nvPr/>
        </p:nvCxnSpPr>
        <p:spPr>
          <a:xfrm flipH="1">
            <a:off x="4949992" y="4318134"/>
            <a:ext cx="3553128" cy="66751"/>
          </a:xfrm>
          <a:prstGeom prst="line">
            <a:avLst/>
          </a:prstGeom>
          <a:ln w="25400">
            <a:solidFill>
              <a:schemeClr val="accent3">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Rounded Rectangle 86"/>
          <p:cNvSpPr/>
          <p:nvPr/>
        </p:nvSpPr>
        <p:spPr bwMode="auto">
          <a:xfrm>
            <a:off x="62609" y="2211575"/>
            <a:ext cx="2259715" cy="2663450"/>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sp>
        <p:nvSpPr>
          <p:cNvPr id="92" name="TextBox 50"/>
          <p:cNvSpPr txBox="1"/>
          <p:nvPr/>
        </p:nvSpPr>
        <p:spPr>
          <a:xfrm>
            <a:off x="98416" y="2234859"/>
            <a:ext cx="2223908" cy="3693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b="1" dirty="0">
                <a:solidFill>
                  <a:schemeClr val="bg1"/>
                </a:solidFill>
              </a:rPr>
              <a:t>Data </a:t>
            </a:r>
            <a:r>
              <a:rPr lang="en-US" b="1" dirty="0" smtClean="0">
                <a:solidFill>
                  <a:schemeClr val="bg1"/>
                </a:solidFill>
              </a:rPr>
              <a:t>Center</a:t>
            </a:r>
            <a:endParaRPr lang="en-US" b="1" dirty="0">
              <a:solidFill>
                <a:schemeClr val="bg1"/>
              </a:solidFill>
            </a:endParaRPr>
          </a:p>
        </p:txBody>
      </p:sp>
      <p:pic>
        <p:nvPicPr>
          <p:cNvPr id="101"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704669" y="4174094"/>
            <a:ext cx="383296" cy="3318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102" name="TextBox 101"/>
          <p:cNvSpPr txBox="1"/>
          <p:nvPr/>
        </p:nvSpPr>
        <p:spPr>
          <a:xfrm>
            <a:off x="1555815" y="4453205"/>
            <a:ext cx="825867" cy="276999"/>
          </a:xfrm>
          <a:prstGeom prst="rect">
            <a:avLst/>
          </a:prstGeom>
          <a:noFill/>
          <a:effectLst/>
        </p:spPr>
        <p:txBody>
          <a:bodyPr wrap="none" rtlCol="0">
            <a:spAutoFit/>
          </a:bodyPr>
          <a:lstStyle/>
          <a:p>
            <a:r>
              <a:rPr lang="en-US" sz="1200" b="1" dirty="0"/>
              <a:t>AD &amp; DNS</a:t>
            </a:r>
          </a:p>
        </p:txBody>
      </p:sp>
      <p:pic>
        <p:nvPicPr>
          <p:cNvPr id="103" name="Picture 12"/>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395" y="4135993"/>
            <a:ext cx="1106539"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9" name="Picture 3"/>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783" y="2735444"/>
            <a:ext cx="493047"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0" name="Picture 3"/>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0636" y="2748560"/>
            <a:ext cx="493047"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 name="Picture 3"/>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05718" y="2765883"/>
            <a:ext cx="493047"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3" name="Group 112"/>
          <p:cNvGrpSpPr/>
          <p:nvPr/>
        </p:nvGrpSpPr>
        <p:grpSpPr>
          <a:xfrm>
            <a:off x="1704669" y="5677342"/>
            <a:ext cx="2062796" cy="705670"/>
            <a:chOff x="9957173" y="5847530"/>
            <a:chExt cx="2055778" cy="705670"/>
          </a:xfrm>
        </p:grpSpPr>
        <p:sp>
          <p:nvSpPr>
            <p:cNvPr id="114" name="TextBox 113"/>
            <p:cNvSpPr txBox="1"/>
            <p:nvPr/>
          </p:nvSpPr>
          <p:spPr>
            <a:xfrm>
              <a:off x="9957173" y="5847530"/>
              <a:ext cx="2055778" cy="70567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0" tIns="0" rIns="182880" bIns="0" rtlCol="0" anchor="ctr">
              <a:noAutofit/>
            </a:bodyPr>
            <a:lstStyle>
              <a:defPPr>
                <a:defRPr lang="en-US"/>
              </a:defPPr>
              <a:lvl1pPr algn="ctr">
                <a:defRPr sz="1600" b="1">
                  <a:gradFill>
                    <a:gsLst>
                      <a:gs pos="0">
                        <a:schemeClr val="tx1"/>
                      </a:gs>
                      <a:gs pos="86000">
                        <a:schemeClr val="tx1"/>
                      </a:gs>
                    </a:gsLst>
                    <a:lin ang="5400000" scaled="0"/>
                  </a:gradFill>
                </a:defRPr>
              </a:lvl1pPr>
            </a:lstStyle>
            <a:p>
              <a:pPr algn="r"/>
              <a:r>
                <a:rPr lang="en-US" dirty="0" smtClean="0">
                  <a:solidFill>
                    <a:schemeClr val="bg1"/>
                  </a:solidFill>
                </a:rPr>
                <a:t>Circuit</a:t>
              </a:r>
            </a:p>
            <a:p>
              <a:pPr algn="r"/>
              <a:r>
                <a:rPr lang="en-US" dirty="0" smtClean="0">
                  <a:solidFill>
                    <a:schemeClr val="bg1"/>
                  </a:solidFill>
                </a:rPr>
                <a:t>Packet</a:t>
              </a:r>
              <a:endParaRPr lang="en-US" dirty="0">
                <a:solidFill>
                  <a:schemeClr val="bg1"/>
                </a:solidFill>
              </a:endParaRPr>
            </a:p>
          </p:txBody>
        </p:sp>
        <p:cxnSp>
          <p:nvCxnSpPr>
            <p:cNvPr id="115" name="Elbow Connector 116"/>
            <p:cNvCxnSpPr/>
            <p:nvPr/>
          </p:nvCxnSpPr>
          <p:spPr bwMode="auto">
            <a:xfrm flipV="1">
              <a:off x="10031360" y="6080150"/>
              <a:ext cx="1072731" cy="1"/>
            </a:xfrm>
            <a:prstGeom prst="straightConnector1">
              <a:avLst/>
            </a:prstGeom>
            <a:noFill/>
            <a:ln w="38100" algn="ctr">
              <a:solidFill>
                <a:srgbClr val="FFFF00"/>
              </a:solidFill>
              <a:round/>
              <a:headEnd/>
              <a:tailEnd/>
            </a:ln>
            <a:effectLst/>
          </p:spPr>
        </p:cxnSp>
        <p:cxnSp>
          <p:nvCxnSpPr>
            <p:cNvPr id="116" name="Elbow Connector 116"/>
            <p:cNvCxnSpPr/>
            <p:nvPr/>
          </p:nvCxnSpPr>
          <p:spPr bwMode="auto">
            <a:xfrm flipV="1">
              <a:off x="10026335" y="6331339"/>
              <a:ext cx="1072731" cy="1"/>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bg2">
                  <a:lumMod val="60000"/>
                  <a:lumOff val="40000"/>
                </a:schemeClr>
              </a:solidFill>
              <a:prstDash val="solid"/>
              <a:round/>
              <a:headEnd type="none" w="med" len="med"/>
              <a:tailEnd type="none" w="med" len="med"/>
            </a:ln>
            <a:effectLst/>
          </p:spPr>
        </p:cxnSp>
      </p:grpSp>
      <p:sp>
        <p:nvSpPr>
          <p:cNvPr id="117" name="Cloud 116"/>
          <p:cNvSpPr/>
          <p:nvPr/>
        </p:nvSpPr>
        <p:spPr>
          <a:xfrm>
            <a:off x="2757172" y="3547534"/>
            <a:ext cx="1498433" cy="1165022"/>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dirty="0" smtClean="0">
                <a:solidFill>
                  <a:schemeClr val="tx1"/>
                </a:solidFill>
              </a:rPr>
              <a:t>PSTN</a:t>
            </a:r>
            <a:endParaRPr lang="en-US" dirty="0">
              <a:solidFill>
                <a:schemeClr val="tx1"/>
              </a:solidFill>
            </a:endParaRPr>
          </a:p>
        </p:txBody>
      </p:sp>
      <p:sp>
        <p:nvSpPr>
          <p:cNvPr id="118" name="Cloud 117"/>
          <p:cNvSpPr/>
          <p:nvPr/>
        </p:nvSpPr>
        <p:spPr>
          <a:xfrm>
            <a:off x="2757172" y="2269097"/>
            <a:ext cx="1498433" cy="1165022"/>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dirty="0" smtClean="0">
                <a:solidFill>
                  <a:schemeClr val="tx1"/>
                </a:solidFill>
              </a:rPr>
              <a:t>WAN</a:t>
            </a:r>
            <a:endParaRPr lang="en-US" dirty="0">
              <a:solidFill>
                <a:schemeClr val="tx1"/>
              </a:solidFill>
            </a:endParaRPr>
          </a:p>
        </p:txBody>
      </p:sp>
      <p:cxnSp>
        <p:nvCxnSpPr>
          <p:cNvPr id="119" name="Curved Connector 118"/>
          <p:cNvCxnSpPr/>
          <p:nvPr/>
        </p:nvCxnSpPr>
        <p:spPr>
          <a:xfrm>
            <a:off x="2314575" y="4128457"/>
            <a:ext cx="450776" cy="1588"/>
          </a:xfrm>
          <a:prstGeom prst="curvedConnector3">
            <a:avLst>
              <a:gd name="adj1" fmla="val 50000"/>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rgbClr val="FFFF00"/>
            </a:solidFill>
            <a:prstDash val="solid"/>
            <a:round/>
            <a:headEnd type="triangle" w="med" len="med"/>
            <a:tailEnd type="triangle" w="med" len="med"/>
          </a:ln>
          <a:effectLst/>
        </p:spPr>
      </p:cxnSp>
      <p:grpSp>
        <p:nvGrpSpPr>
          <p:cNvPr id="120" name="Group 39"/>
          <p:cNvGrpSpPr>
            <a:grpSpLocks/>
          </p:cNvGrpSpPr>
          <p:nvPr/>
        </p:nvGrpSpPr>
        <p:grpSpPr bwMode="auto">
          <a:xfrm>
            <a:off x="5101884" y="1691675"/>
            <a:ext cx="604837" cy="374651"/>
            <a:chOff x="720" y="816"/>
            <a:chExt cx="381" cy="236"/>
          </a:xfrm>
          <a:effectLst/>
        </p:grpSpPr>
        <p:pic>
          <p:nvPicPr>
            <p:cNvPr id="121" name="Rectangle 17421"/>
            <p:cNvPicPr>
              <a:picLocks noChangeAspect="1" noChangeArrowheads="1"/>
            </p:cNvPicPr>
            <p:nvPr/>
          </p:nvPicPr>
          <p:blipFill>
            <a:blip r:embed="rId15" cstate="print"/>
            <a:srcRect/>
            <a:stretch>
              <a:fillRect/>
            </a:stretch>
          </p:blipFill>
          <p:spPr bwMode="auto">
            <a:xfrm>
              <a:off x="720" y="816"/>
              <a:ext cx="381" cy="236"/>
            </a:xfrm>
            <a:prstGeom prst="rect">
              <a:avLst/>
            </a:prstGeom>
            <a:noFill/>
            <a:ln w="9525">
              <a:noFill/>
              <a:miter lim="800000"/>
              <a:headEnd/>
              <a:tailEnd/>
            </a:ln>
          </p:spPr>
        </p:pic>
        <p:pic>
          <p:nvPicPr>
            <p:cNvPr id="122" name="Picture 30" descr="anyversion-icon-32x32-32bit"/>
            <p:cNvPicPr>
              <a:picLocks noChangeAspect="1" noChangeArrowheads="1"/>
            </p:cNvPicPr>
            <p:nvPr/>
          </p:nvPicPr>
          <p:blipFill>
            <a:blip r:embed="rId16" cstate="print"/>
            <a:srcRect/>
            <a:stretch>
              <a:fillRect/>
            </a:stretch>
          </p:blipFill>
          <p:spPr bwMode="auto">
            <a:xfrm>
              <a:off x="789" y="824"/>
              <a:ext cx="144" cy="144"/>
            </a:xfrm>
            <a:prstGeom prst="rect">
              <a:avLst/>
            </a:prstGeom>
            <a:noFill/>
            <a:ln w="9525">
              <a:noFill/>
              <a:miter lim="800000"/>
              <a:headEnd/>
              <a:tailEnd/>
            </a:ln>
          </p:spPr>
        </p:pic>
      </p:grpSp>
      <p:pic>
        <p:nvPicPr>
          <p:cNvPr id="123" name="Picture 4"/>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8696" y="1521598"/>
            <a:ext cx="460838" cy="491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4" name="Curved Connector 123"/>
          <p:cNvCxnSpPr/>
          <p:nvPr/>
        </p:nvCxnSpPr>
        <p:spPr>
          <a:xfrm>
            <a:off x="2322324" y="2850780"/>
            <a:ext cx="450776" cy="1588"/>
          </a:xfrm>
          <a:prstGeom prst="curvedConnector3">
            <a:avLst>
              <a:gd name="adj1" fmla="val 50000"/>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bg2">
                <a:lumMod val="60000"/>
                <a:lumOff val="40000"/>
              </a:schemeClr>
            </a:solidFill>
            <a:prstDash val="solid"/>
            <a:round/>
            <a:headEnd type="triangle" w="med" len="med"/>
            <a:tailEnd type="triangle" w="med" len="med"/>
          </a:ln>
          <a:effectLst/>
        </p:spPr>
      </p:cxnSp>
      <p:pic>
        <p:nvPicPr>
          <p:cNvPr id="125" name="Picture 4"/>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62381" y="5993137"/>
            <a:ext cx="298080" cy="317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6" name="Straight Arrow Connector 95"/>
          <p:cNvCxnSpPr/>
          <p:nvPr/>
        </p:nvCxnSpPr>
        <p:spPr>
          <a:xfrm>
            <a:off x="4197472" y="4267201"/>
            <a:ext cx="759667" cy="1066807"/>
          </a:xfrm>
          <a:prstGeom prst="straightConnector1">
            <a:avLst/>
          </a:prstGeom>
          <a:ln w="381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9663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113" y="692696"/>
            <a:ext cx="8229600" cy="1143000"/>
          </a:xfrm>
        </p:spPr>
        <p:txBody>
          <a:bodyPr>
            <a:normAutofit fontScale="90000"/>
          </a:bodyPr>
          <a:lstStyle/>
          <a:p>
            <a:pPr lvl="0">
              <a:spcBef>
                <a:spcPct val="20000"/>
              </a:spcBef>
            </a:pPr>
            <a:r>
              <a:rPr lang="en-US" dirty="0" smtClean="0"/>
              <a:t>Survivable Branch Appliance (SBA)</a:t>
            </a:r>
            <a:br>
              <a:rPr lang="en-US" dirty="0" smtClean="0"/>
            </a:br>
            <a:r>
              <a:rPr lang="en-US" sz="2800" spc="0" dirty="0" smtClean="0">
                <a:ln>
                  <a:noFill/>
                </a:ln>
                <a:solidFill>
                  <a:srgbClr val="D6E032">
                    <a:alpha val="99000"/>
                  </a:srgbClr>
                </a:solidFill>
                <a:cs typeface="+mn-cs"/>
              </a:rPr>
              <a:t>Purpose-built </a:t>
            </a:r>
            <a:r>
              <a:rPr lang="en-US" sz="2800" spc="0" dirty="0">
                <a:ln>
                  <a:noFill/>
                </a:ln>
                <a:solidFill>
                  <a:srgbClr val="D6E032">
                    <a:alpha val="99000"/>
                  </a:srgbClr>
                </a:solidFill>
                <a:cs typeface="+mn-cs"/>
              </a:rPr>
              <a:t>appliance optimized to provide resilient multi-modal communication for maximizing branch office user productivity</a:t>
            </a:r>
            <a:br>
              <a:rPr lang="en-US" sz="2800" spc="0" dirty="0">
                <a:ln>
                  <a:noFill/>
                </a:ln>
                <a:solidFill>
                  <a:srgbClr val="D6E032">
                    <a:alpha val="99000"/>
                  </a:srgbClr>
                </a:solidFill>
                <a:cs typeface="+mn-cs"/>
              </a:rPr>
            </a:br>
            <a:endParaRPr lang="en-US" dirty="0"/>
          </a:p>
        </p:txBody>
      </p:sp>
      <p:pic>
        <p:nvPicPr>
          <p:cNvPr id="7" name="Picture 43" descr="route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103452" y="2972768"/>
            <a:ext cx="457200" cy="342924"/>
          </a:xfrm>
          <a:prstGeom prst="rect">
            <a:avLst/>
          </a:prstGeom>
          <a:noFill/>
          <a:ln w="9525">
            <a:noFill/>
            <a:miter lim="800000"/>
            <a:headEnd/>
            <a:tailEnd/>
          </a:ln>
        </p:spPr>
      </p:pic>
      <p:cxnSp>
        <p:nvCxnSpPr>
          <p:cNvPr id="10" name="Straight Arrow Connector 9"/>
          <p:cNvCxnSpPr/>
          <p:nvPr/>
        </p:nvCxnSpPr>
        <p:spPr>
          <a:xfrm>
            <a:off x="3088417" y="4146323"/>
            <a:ext cx="938165" cy="0"/>
          </a:xfrm>
          <a:prstGeom prst="straightConnector1">
            <a:avLst/>
          </a:prstGeom>
          <a:ln>
            <a:solidFill>
              <a:srgbClr val="FFFF00"/>
            </a:solidFill>
            <a:headEnd type="triangle"/>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p:cNvCxnSpPr/>
          <p:nvPr/>
        </p:nvCxnSpPr>
        <p:spPr>
          <a:xfrm>
            <a:off x="5542902" y="4119654"/>
            <a:ext cx="1145403" cy="11430"/>
          </a:xfrm>
          <a:prstGeom prst="straightConnector1">
            <a:avLst/>
          </a:prstGeom>
          <a:ln>
            <a:solidFill>
              <a:srgbClr val="FFFF00"/>
            </a:solidFill>
            <a:headEnd type="triangle"/>
            <a:tailEnd type="triangle"/>
          </a:ln>
        </p:spPr>
        <p:style>
          <a:lnRef idx="3">
            <a:schemeClr val="dk1"/>
          </a:lnRef>
          <a:fillRef idx="0">
            <a:schemeClr val="dk1"/>
          </a:fillRef>
          <a:effectRef idx="2">
            <a:schemeClr val="dk1"/>
          </a:effectRef>
          <a:fontRef idx="minor">
            <a:schemeClr val="tx1"/>
          </a:fontRef>
        </p:style>
      </p:cxnSp>
      <p:sp>
        <p:nvSpPr>
          <p:cNvPr id="13" name="AutoShape 2"/>
          <p:cNvSpPr>
            <a:spLocks noChangeArrowheads="1"/>
          </p:cNvSpPr>
          <p:nvPr/>
        </p:nvSpPr>
        <p:spPr bwMode="auto">
          <a:xfrm>
            <a:off x="523203" y="2460196"/>
            <a:ext cx="2527935" cy="2181827"/>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dirty="0">
              <a:solidFill>
                <a:prstClr val="black"/>
              </a:solidFill>
              <a:latin typeface="Arial" charset="0"/>
            </a:endParaRPr>
          </a:p>
        </p:txBody>
      </p:sp>
      <p:pic>
        <p:nvPicPr>
          <p:cNvPr id="15" name="Picture 3"/>
          <p:cNvPicPr>
            <a:picLocks noChangeAspect="1" noChangeArrowheads="1"/>
          </p:cNvPicPr>
          <p:nvPr/>
        </p:nvPicPr>
        <p:blipFill>
          <a:blip r:embed="rId4"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2485757" y="2866406"/>
            <a:ext cx="413279"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6" name="TextBox 15"/>
          <p:cNvSpPr txBox="1"/>
          <p:nvPr/>
        </p:nvSpPr>
        <p:spPr>
          <a:xfrm>
            <a:off x="523204" y="4250953"/>
            <a:ext cx="2540376" cy="38472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900" dirty="0">
                <a:solidFill>
                  <a:prstClr val="black"/>
                </a:solidFill>
              </a:rPr>
              <a:t>Data Center</a:t>
            </a:r>
          </a:p>
        </p:txBody>
      </p:sp>
      <p:sp>
        <p:nvSpPr>
          <p:cNvPr id="17" name="TextBox 16"/>
          <p:cNvSpPr txBox="1"/>
          <p:nvPr/>
        </p:nvSpPr>
        <p:spPr>
          <a:xfrm>
            <a:off x="1435300" y="2460196"/>
            <a:ext cx="900347" cy="7386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400" b="1" dirty="0" smtClean="0">
                <a:solidFill>
                  <a:prstClr val="black">
                    <a:lumMod val="85000"/>
                    <a:lumOff val="15000"/>
                  </a:prstClr>
                </a:solidFill>
              </a:rPr>
              <a:t>Lync Server  Pool</a:t>
            </a:r>
            <a:endParaRPr lang="en-US" sz="2000" b="1" dirty="0">
              <a:solidFill>
                <a:prstClr val="black">
                  <a:lumMod val="85000"/>
                  <a:lumOff val="15000"/>
                </a:prstClr>
              </a:solidFill>
            </a:endParaRPr>
          </a:p>
        </p:txBody>
      </p:sp>
      <p:sp>
        <p:nvSpPr>
          <p:cNvPr id="18" name="TextBox 17"/>
          <p:cNvSpPr txBox="1"/>
          <p:nvPr/>
        </p:nvSpPr>
        <p:spPr>
          <a:xfrm>
            <a:off x="705513" y="2959620"/>
            <a:ext cx="533400"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prstClr val="black">
                    <a:lumMod val="85000"/>
                    <a:lumOff val="15000"/>
                  </a:prstClr>
                </a:solidFill>
              </a:rPr>
              <a:t>Edge</a:t>
            </a:r>
          </a:p>
          <a:p>
            <a:pPr algn="ctr" defTabSz="1218987"/>
            <a:r>
              <a:rPr lang="en-US" sz="1100" b="1" dirty="0">
                <a:solidFill>
                  <a:prstClr val="black">
                    <a:lumMod val="85000"/>
                    <a:lumOff val="15000"/>
                  </a:prstClr>
                </a:solidFill>
              </a:rPr>
              <a:t>Server</a:t>
            </a:r>
            <a:endParaRPr lang="en-US" sz="1600" b="1" dirty="0">
              <a:solidFill>
                <a:prstClr val="black">
                  <a:lumMod val="85000"/>
                  <a:lumOff val="15000"/>
                </a:prstClr>
              </a:solidFill>
            </a:endParaRPr>
          </a:p>
        </p:txBody>
      </p:sp>
      <p:graphicFrame>
        <p:nvGraphicFramePr>
          <p:cNvPr id="19" name="Object 32"/>
          <p:cNvGraphicFramePr>
            <a:graphicFrameLocks noChangeAspect="1"/>
          </p:cNvGraphicFramePr>
          <p:nvPr>
            <p:extLst>
              <p:ext uri="{D42A27DB-BD31-4B8C-83A1-F6EECF244321}">
                <p14:modId xmlns:p14="http://schemas.microsoft.com/office/powerpoint/2010/main" val="4146343958"/>
              </p:ext>
            </p:extLst>
          </p:nvPr>
        </p:nvGraphicFramePr>
        <p:xfrm>
          <a:off x="1162713" y="2832619"/>
          <a:ext cx="228600" cy="1371600"/>
        </p:xfrm>
        <a:graphic>
          <a:graphicData uri="http://schemas.openxmlformats.org/presentationml/2006/ole">
            <mc:AlternateContent xmlns:mc="http://schemas.openxmlformats.org/markup-compatibility/2006">
              <mc:Choice xmlns:v="urn:schemas-microsoft-com:vml" Requires="v">
                <p:oleObj spid="_x0000_s42016" name="Visio" r:id="rId5" imgW="574804" imgH="838470" progId="Visio.Drawing.11">
                  <p:embed/>
                </p:oleObj>
              </mc:Choice>
              <mc:Fallback>
                <p:oleObj name="Visio" r:id="rId5"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2713" y="283261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33"/>
          <p:cNvGraphicFramePr>
            <a:graphicFrameLocks noChangeAspect="1"/>
          </p:cNvGraphicFramePr>
          <p:nvPr>
            <p:extLst>
              <p:ext uri="{D42A27DB-BD31-4B8C-83A1-F6EECF244321}">
                <p14:modId xmlns:p14="http://schemas.microsoft.com/office/powerpoint/2010/main" val="27044449"/>
              </p:ext>
            </p:extLst>
          </p:nvPr>
        </p:nvGraphicFramePr>
        <p:xfrm>
          <a:off x="629313" y="2908819"/>
          <a:ext cx="228600" cy="1371600"/>
        </p:xfrm>
        <a:graphic>
          <a:graphicData uri="http://schemas.openxmlformats.org/presentationml/2006/ole">
            <mc:AlternateContent xmlns:mc="http://schemas.openxmlformats.org/markup-compatibility/2006">
              <mc:Choice xmlns:v="urn:schemas-microsoft-com:vml" Requires="v">
                <p:oleObj spid="_x0000_s42017" name="Visio" r:id="rId7" imgW="574804" imgH="838470" progId="Visio.Drawing.11">
                  <p:embed/>
                </p:oleObj>
              </mc:Choice>
              <mc:Fallback>
                <p:oleObj name="Visio" r:id="rId7"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313" y="290881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35"/>
          <p:cNvGraphicFramePr>
            <a:graphicFrameLocks noChangeAspect="1"/>
          </p:cNvGraphicFramePr>
          <p:nvPr>
            <p:extLst>
              <p:ext uri="{D42A27DB-BD31-4B8C-83A1-F6EECF244321}">
                <p14:modId xmlns:p14="http://schemas.microsoft.com/office/powerpoint/2010/main" val="342844556"/>
              </p:ext>
            </p:extLst>
          </p:nvPr>
        </p:nvGraphicFramePr>
        <p:xfrm>
          <a:off x="1454418" y="3104759"/>
          <a:ext cx="855362" cy="979259"/>
        </p:xfrm>
        <a:graphic>
          <a:graphicData uri="http://schemas.openxmlformats.org/presentationml/2006/ole">
            <mc:AlternateContent xmlns:mc="http://schemas.openxmlformats.org/markup-compatibility/2006">
              <mc:Choice xmlns:v="urn:schemas-microsoft-com:vml" Requires="v">
                <p:oleObj spid="_x0000_s42018" name="Visio" r:id="rId8" imgW="835638" imgH="848468" progId="Visio.Drawing.11">
                  <p:embed/>
                </p:oleObj>
              </mc:Choice>
              <mc:Fallback>
                <p:oleObj name="Visio" r:id="rId8" imgW="835638" imgH="848468"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4418" y="3104759"/>
                        <a:ext cx="855362" cy="979259"/>
                      </a:xfrm>
                      <a:prstGeom prst="rect">
                        <a:avLst/>
                      </a:prstGeom>
                      <a:noFill/>
                      <a:ln>
                        <a:noFill/>
                      </a:ln>
                      <a:effectLst/>
                      <a:extLst/>
                    </p:spPr>
                  </p:pic>
                </p:oleObj>
              </mc:Fallback>
            </mc:AlternateContent>
          </a:graphicData>
        </a:graphic>
      </p:graphicFrame>
      <p:graphicFrame>
        <p:nvGraphicFramePr>
          <p:cNvPr id="23" name="Object 37"/>
          <p:cNvGraphicFramePr>
            <a:graphicFrameLocks noChangeAspect="1"/>
          </p:cNvGraphicFramePr>
          <p:nvPr>
            <p:extLst>
              <p:ext uri="{D42A27DB-BD31-4B8C-83A1-F6EECF244321}">
                <p14:modId xmlns:p14="http://schemas.microsoft.com/office/powerpoint/2010/main" val="225657331"/>
              </p:ext>
            </p:extLst>
          </p:nvPr>
        </p:nvGraphicFramePr>
        <p:xfrm>
          <a:off x="2418552" y="3752129"/>
          <a:ext cx="547687" cy="444646"/>
        </p:xfrm>
        <a:graphic>
          <a:graphicData uri="http://schemas.openxmlformats.org/presentationml/2006/ole">
            <mc:AlternateContent xmlns:mc="http://schemas.openxmlformats.org/markup-compatibility/2006">
              <mc:Choice xmlns:v="urn:schemas-microsoft-com:vml" Requires="v">
                <p:oleObj spid="_x0000_s42019" name="Visio" r:id="rId10" imgW="776566" imgH="630947" progId="Visio.Drawing.11">
                  <p:embed/>
                </p:oleObj>
              </mc:Choice>
              <mc:Fallback>
                <p:oleObj name="Visio" r:id="rId10" imgW="776566" imgH="630947"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18552" y="3752129"/>
                        <a:ext cx="547687"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38"/>
          <p:cNvGraphicFramePr>
            <a:graphicFrameLocks noChangeAspect="1"/>
          </p:cNvGraphicFramePr>
          <p:nvPr>
            <p:extLst>
              <p:ext uri="{D42A27DB-BD31-4B8C-83A1-F6EECF244321}">
                <p14:modId xmlns:p14="http://schemas.microsoft.com/office/powerpoint/2010/main" val="1504640811"/>
              </p:ext>
            </p:extLst>
          </p:nvPr>
        </p:nvGraphicFramePr>
        <p:xfrm>
          <a:off x="857912" y="3366020"/>
          <a:ext cx="381000" cy="521721"/>
        </p:xfrm>
        <a:graphic>
          <a:graphicData uri="http://schemas.openxmlformats.org/presentationml/2006/ole">
            <mc:AlternateContent xmlns:mc="http://schemas.openxmlformats.org/markup-compatibility/2006">
              <mc:Choice xmlns:v="urn:schemas-microsoft-com:vml" Requires="v">
                <p:oleObj spid="_x0000_s42020" name="Visio" r:id="rId12" imgW="836177" imgH="820366" progId="Visio.Drawing.11">
                  <p:embed/>
                </p:oleObj>
              </mc:Choice>
              <mc:Fallback>
                <p:oleObj name="Visio" r:id="rId12" imgW="836177" imgH="820366"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7912" y="3366020"/>
                        <a:ext cx="381000"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AutoShape 2"/>
          <p:cNvSpPr>
            <a:spLocks noChangeArrowheads="1"/>
          </p:cNvSpPr>
          <p:nvPr/>
        </p:nvSpPr>
        <p:spPr bwMode="auto">
          <a:xfrm>
            <a:off x="6688305" y="2654226"/>
            <a:ext cx="1752600" cy="1999456"/>
          </a:xfrm>
          <a:prstGeom prst="roundRect">
            <a:avLst>
              <a:gd name="adj" fmla="val 12106"/>
            </a:avLst>
          </a:prstGeom>
          <a:ln>
            <a:headEnd type="none" w="sm" len="sm"/>
            <a:tailEnd type="none" w="sm" len="sm"/>
          </a:ln>
        </p:spPr>
        <p:style>
          <a:lnRef idx="1">
            <a:schemeClr val="accent6"/>
          </a:lnRef>
          <a:fillRef idx="2">
            <a:schemeClr val="accent6"/>
          </a:fillRef>
          <a:effectRef idx="1">
            <a:schemeClr val="accent6"/>
          </a:effectRef>
          <a:fontRef idx="minor">
            <a:schemeClr val="dk1"/>
          </a:fontRef>
        </p:style>
        <p:txBody>
          <a:bodyPr wrap="none" lIns="121899" tIns="60949" rIns="121899" bIns="60949" anchor="ctr"/>
          <a:lstStyle/>
          <a:p>
            <a:pPr defTabSz="1218987">
              <a:defRPr/>
            </a:pPr>
            <a:endParaRPr lang="en-US" dirty="0">
              <a:solidFill>
                <a:schemeClr val="tx1"/>
              </a:solidFill>
              <a:latin typeface="Arial" charset="0"/>
            </a:endParaRPr>
          </a:p>
        </p:txBody>
      </p:sp>
      <p:graphicFrame>
        <p:nvGraphicFramePr>
          <p:cNvPr id="27" name="Object 26"/>
          <p:cNvGraphicFramePr>
            <a:graphicFrameLocks noChangeAspect="1"/>
          </p:cNvGraphicFramePr>
          <p:nvPr>
            <p:extLst>
              <p:ext uri="{D42A27DB-BD31-4B8C-83A1-F6EECF244321}">
                <p14:modId xmlns:p14="http://schemas.microsoft.com/office/powerpoint/2010/main" val="3860804764"/>
              </p:ext>
            </p:extLst>
          </p:nvPr>
        </p:nvGraphicFramePr>
        <p:xfrm>
          <a:off x="7031384" y="2747323"/>
          <a:ext cx="1086114" cy="762000"/>
        </p:xfrm>
        <a:graphic>
          <a:graphicData uri="http://schemas.openxmlformats.org/presentationml/2006/ole">
            <mc:AlternateContent xmlns:mc="http://schemas.openxmlformats.org/markup-compatibility/2006">
              <mc:Choice xmlns:v="urn:schemas-microsoft-com:vml" Requires="v">
                <p:oleObj spid="_x0000_s42021" name="Visio" r:id="rId14" imgW="1692758" imgH="863351" progId="Visio.Drawing.11">
                  <p:embed/>
                </p:oleObj>
              </mc:Choice>
              <mc:Fallback>
                <p:oleObj name="Visio" r:id="rId14" imgW="1692758" imgH="863351"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31384" y="2747323"/>
                        <a:ext cx="1086114"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Box 28"/>
          <p:cNvSpPr txBox="1"/>
          <p:nvPr/>
        </p:nvSpPr>
        <p:spPr>
          <a:xfrm>
            <a:off x="7876327" y="2991122"/>
            <a:ext cx="642954" cy="415476"/>
          </a:xfrm>
          <a:prstGeom prst="rect">
            <a:avLst/>
          </a:prstGeom>
          <a:noFill/>
        </p:spPr>
        <p:txBody>
          <a:bodyPr wrap="none" lIns="121899" tIns="60949" rIns="121899" bIns="60949" rtlCol="0">
            <a:spAutoFit/>
          </a:bodyPr>
          <a:lstStyle/>
          <a:p>
            <a:pPr defTabSz="1218987"/>
            <a:r>
              <a:rPr lang="en-US" sz="1900" b="1" dirty="0"/>
              <a:t>SBA</a:t>
            </a:r>
          </a:p>
        </p:txBody>
      </p:sp>
      <p:sp>
        <p:nvSpPr>
          <p:cNvPr id="32" name="TextBox 31"/>
          <p:cNvSpPr txBox="1"/>
          <p:nvPr/>
        </p:nvSpPr>
        <p:spPr>
          <a:xfrm>
            <a:off x="6688305" y="4238206"/>
            <a:ext cx="1752600" cy="415476"/>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lIns="121899" tIns="60949" rIns="121899" bIns="60949" rtlCol="0">
            <a:spAutoFit/>
          </a:bodyPr>
          <a:lstStyle/>
          <a:p>
            <a:pPr algn="ctr" defTabSz="1218987"/>
            <a:r>
              <a:rPr lang="en-US" sz="1900" dirty="0">
                <a:solidFill>
                  <a:schemeClr val="tx1"/>
                </a:solidFill>
              </a:rPr>
              <a:t>Branch Office</a:t>
            </a:r>
          </a:p>
        </p:txBody>
      </p:sp>
      <p:sp>
        <p:nvSpPr>
          <p:cNvPr id="36" name="Cloud 35"/>
          <p:cNvSpPr/>
          <p:nvPr/>
        </p:nvSpPr>
        <p:spPr>
          <a:xfrm>
            <a:off x="4044470" y="3724666"/>
            <a:ext cx="1498433" cy="934066"/>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dirty="0" smtClean="0">
                <a:solidFill>
                  <a:schemeClr val="tx1"/>
                </a:solidFill>
              </a:rPr>
              <a:t>PSTN</a:t>
            </a:r>
            <a:endParaRPr lang="en-US" dirty="0">
              <a:solidFill>
                <a:schemeClr val="tx1"/>
              </a:solidFill>
            </a:endParaRPr>
          </a:p>
        </p:txBody>
      </p:sp>
      <p:sp>
        <p:nvSpPr>
          <p:cNvPr id="37" name="Cloud 36"/>
          <p:cNvSpPr/>
          <p:nvPr/>
        </p:nvSpPr>
        <p:spPr>
          <a:xfrm>
            <a:off x="4040873" y="2682801"/>
            <a:ext cx="1498433" cy="869556"/>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dirty="0" smtClean="0">
                <a:solidFill>
                  <a:schemeClr val="tx1"/>
                </a:solidFill>
              </a:rPr>
              <a:t>WAN</a:t>
            </a:r>
            <a:endParaRPr lang="en-US" dirty="0">
              <a:solidFill>
                <a:schemeClr val="tx1"/>
              </a:solidFill>
            </a:endParaRPr>
          </a:p>
        </p:txBody>
      </p:sp>
      <p:grpSp>
        <p:nvGrpSpPr>
          <p:cNvPr id="38" name="Group 39"/>
          <p:cNvGrpSpPr>
            <a:grpSpLocks/>
          </p:cNvGrpSpPr>
          <p:nvPr/>
        </p:nvGrpSpPr>
        <p:grpSpPr bwMode="auto">
          <a:xfrm>
            <a:off x="6959767" y="3772609"/>
            <a:ext cx="604837" cy="374651"/>
            <a:chOff x="720" y="816"/>
            <a:chExt cx="381" cy="236"/>
          </a:xfrm>
          <a:effectLst/>
        </p:grpSpPr>
        <p:pic>
          <p:nvPicPr>
            <p:cNvPr id="39" name="Rectangle 17421"/>
            <p:cNvPicPr>
              <a:picLocks noChangeAspect="1" noChangeArrowheads="1"/>
            </p:cNvPicPr>
            <p:nvPr/>
          </p:nvPicPr>
          <p:blipFill>
            <a:blip r:embed="rId16" cstate="print"/>
            <a:srcRect/>
            <a:stretch>
              <a:fillRect/>
            </a:stretch>
          </p:blipFill>
          <p:spPr bwMode="auto">
            <a:xfrm>
              <a:off x="720" y="816"/>
              <a:ext cx="381" cy="236"/>
            </a:xfrm>
            <a:prstGeom prst="rect">
              <a:avLst/>
            </a:prstGeom>
            <a:noFill/>
            <a:ln w="9525">
              <a:noFill/>
              <a:miter lim="800000"/>
              <a:headEnd/>
              <a:tailEnd/>
            </a:ln>
          </p:spPr>
        </p:pic>
        <p:pic>
          <p:nvPicPr>
            <p:cNvPr id="40" name="Picture 30" descr="anyversion-icon-32x32-32bit"/>
            <p:cNvPicPr>
              <a:picLocks noChangeAspect="1" noChangeArrowheads="1"/>
            </p:cNvPicPr>
            <p:nvPr/>
          </p:nvPicPr>
          <p:blipFill>
            <a:blip r:embed="rId17" cstate="print"/>
            <a:srcRect/>
            <a:stretch>
              <a:fillRect/>
            </a:stretch>
          </p:blipFill>
          <p:spPr bwMode="auto">
            <a:xfrm>
              <a:off x="789" y="824"/>
              <a:ext cx="144" cy="144"/>
            </a:xfrm>
            <a:prstGeom prst="rect">
              <a:avLst/>
            </a:prstGeom>
            <a:noFill/>
            <a:ln w="9525">
              <a:noFill/>
              <a:miter lim="800000"/>
              <a:headEnd/>
              <a:tailEnd/>
            </a:ln>
          </p:spPr>
        </p:pic>
      </p:grpSp>
      <p:pic>
        <p:nvPicPr>
          <p:cNvPr id="41" name="Picture 4"/>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83203" y="3655826"/>
            <a:ext cx="460838" cy="491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5539306" y="3093418"/>
            <a:ext cx="685800" cy="1588"/>
          </a:xfrm>
          <a:prstGeom prst="straightConnector1">
            <a:avLst/>
          </a:prstGeom>
          <a:ln>
            <a:solidFill>
              <a:schemeClr val="bg2">
                <a:lumMod val="60000"/>
                <a:lumOff val="40000"/>
              </a:schemeClr>
            </a:solidFill>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6" name="Straight Arrow Connector 5"/>
          <p:cNvCxnSpPr>
            <a:endCxn id="37" idx="2"/>
          </p:cNvCxnSpPr>
          <p:nvPr/>
        </p:nvCxnSpPr>
        <p:spPr>
          <a:xfrm>
            <a:off x="3560652" y="3117579"/>
            <a:ext cx="484869" cy="0"/>
          </a:xfrm>
          <a:prstGeom prst="straightConnector1">
            <a:avLst/>
          </a:prstGeom>
          <a:ln>
            <a:solidFill>
              <a:schemeClr val="bg2">
                <a:lumMod val="60000"/>
                <a:lumOff val="40000"/>
              </a:schemeClr>
            </a:solidFill>
            <a:headEnd type="triangle"/>
            <a:tailEnd type="triangle"/>
          </a:ln>
        </p:spPr>
        <p:style>
          <a:lnRef idx="3">
            <a:schemeClr val="accent1"/>
          </a:lnRef>
          <a:fillRef idx="0">
            <a:schemeClr val="accent1"/>
          </a:fillRef>
          <a:effectRef idx="2">
            <a:schemeClr val="accent1"/>
          </a:effectRef>
          <a:fontRef idx="minor">
            <a:schemeClr val="tx1"/>
          </a:fontRef>
        </p:style>
      </p:cxnSp>
      <p:pic>
        <p:nvPicPr>
          <p:cNvPr id="45" name="Picture 43" descr="route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6225106" y="2972768"/>
            <a:ext cx="457200" cy="342924"/>
          </a:xfrm>
          <a:prstGeom prst="rect">
            <a:avLst/>
          </a:prstGeom>
          <a:noFill/>
          <a:ln w="9525">
            <a:noFill/>
            <a:miter lim="800000"/>
            <a:headEnd/>
            <a:tailEnd/>
          </a:ln>
        </p:spPr>
      </p:pic>
    </p:spTree>
    <p:extLst>
      <p:ext uri="{BB962C8B-B14F-4D97-AF65-F5344CB8AC3E}">
        <p14:creationId xmlns:p14="http://schemas.microsoft.com/office/powerpoint/2010/main" val="1597234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spcBef>
                <a:spcPct val="20000"/>
              </a:spcBef>
            </a:pPr>
            <a:r>
              <a:rPr lang="en-US" dirty="0" smtClean="0"/>
              <a:t>Survivable Branch Appliance (SBA)</a:t>
            </a:r>
            <a:br>
              <a:rPr lang="en-US" dirty="0" smtClean="0"/>
            </a:br>
            <a:r>
              <a:rPr lang="en-US" sz="2800" spc="0" dirty="0">
                <a:ln>
                  <a:noFill/>
                </a:ln>
                <a:solidFill>
                  <a:srgbClr val="D6E032">
                    <a:alpha val="99000"/>
                  </a:srgbClr>
                </a:solidFill>
                <a:cs typeface="+mn-cs"/>
              </a:rPr>
              <a:t/>
            </a:r>
            <a:br>
              <a:rPr lang="en-US" sz="2800" spc="0" dirty="0">
                <a:ln>
                  <a:noFill/>
                </a:ln>
                <a:solidFill>
                  <a:srgbClr val="D6E032">
                    <a:alpha val="99000"/>
                  </a:srgbClr>
                </a:solidFill>
                <a:cs typeface="+mn-cs"/>
              </a:rPr>
            </a:br>
            <a:endParaRPr lang="en-US" dirty="0"/>
          </a:p>
        </p:txBody>
      </p:sp>
      <p:graphicFrame>
        <p:nvGraphicFramePr>
          <p:cNvPr id="33" name="Table 32"/>
          <p:cNvGraphicFramePr>
            <a:graphicFrameLocks noGrp="1"/>
          </p:cNvGraphicFramePr>
          <p:nvPr>
            <p:extLst>
              <p:ext uri="{D42A27DB-BD31-4B8C-83A1-F6EECF244321}">
                <p14:modId xmlns:p14="http://schemas.microsoft.com/office/powerpoint/2010/main" val="3545832832"/>
              </p:ext>
            </p:extLst>
          </p:nvPr>
        </p:nvGraphicFramePr>
        <p:xfrm>
          <a:off x="278679" y="2928100"/>
          <a:ext cx="8560442" cy="3312795"/>
        </p:xfrm>
        <a:graphic>
          <a:graphicData uri="http://schemas.openxmlformats.org/drawingml/2006/table">
            <a:tbl>
              <a:tblPr firstRow="1" bandRow="1">
                <a:tableStyleId>{21E4AEA4-8DFA-4A89-87EB-49C32662AFE0}</a:tableStyleId>
              </a:tblPr>
              <a:tblGrid>
                <a:gridCol w="2943991"/>
                <a:gridCol w="2937936"/>
                <a:gridCol w="2678515"/>
              </a:tblGrid>
              <a:tr h="447675">
                <a:tc>
                  <a:txBody>
                    <a:bodyPr/>
                    <a:lstStyle/>
                    <a:p>
                      <a:pPr algn="ctr"/>
                      <a:r>
                        <a:rPr lang="en-US" sz="1800" dirty="0" smtClean="0"/>
                        <a:t>Components</a:t>
                      </a:r>
                      <a:endParaRPr lang="en-US" sz="1800" dirty="0"/>
                    </a:p>
                  </a:txBody>
                  <a:tcPr marT="60960" marB="60960"/>
                </a:tc>
                <a:tc>
                  <a:txBody>
                    <a:bodyPr/>
                    <a:lstStyle/>
                    <a:p>
                      <a:pPr algn="ctr"/>
                      <a:r>
                        <a:rPr lang="en-US" sz="1800" dirty="0" smtClean="0"/>
                        <a:t>Functionality</a:t>
                      </a:r>
                      <a:endParaRPr lang="en-US" sz="1800" dirty="0"/>
                    </a:p>
                  </a:txBody>
                  <a:tcPr marT="60960" marB="60960"/>
                </a:tc>
                <a:tc>
                  <a:txBody>
                    <a:bodyPr/>
                    <a:lstStyle/>
                    <a:p>
                      <a:pPr algn="ctr"/>
                      <a:r>
                        <a:rPr lang="en-US" sz="1800" dirty="0" smtClean="0"/>
                        <a:t>Go-To</a:t>
                      </a:r>
                      <a:r>
                        <a:rPr lang="en-US" sz="1800" baseline="0" dirty="0" smtClean="0"/>
                        <a:t> Market</a:t>
                      </a:r>
                      <a:endParaRPr lang="en-US" sz="1800" dirty="0"/>
                    </a:p>
                  </a:txBody>
                  <a:tcPr marT="60960" marB="60960"/>
                </a:tc>
              </a:tr>
              <a:tr h="2686050">
                <a:tc>
                  <a:txBody>
                    <a:bodyPr/>
                    <a:lstStyle/>
                    <a:p>
                      <a:pPr marL="342900" indent="-342900">
                        <a:buFont typeface="Arial" pitchFamily="34" charset="0"/>
                        <a:buChar char="•"/>
                      </a:pPr>
                      <a:r>
                        <a:rPr lang="en-US" sz="1800" dirty="0" smtClean="0"/>
                        <a:t>Windows Server® 2008 R2</a:t>
                      </a:r>
                    </a:p>
                    <a:p>
                      <a:pPr marL="342900" indent="-342900">
                        <a:buFont typeface="Arial" pitchFamily="34" charset="0"/>
                        <a:buChar char="•"/>
                      </a:pPr>
                      <a:endParaRPr lang="en-US" sz="1800" dirty="0" smtClean="0"/>
                    </a:p>
                    <a:p>
                      <a:pPr marL="342900" indent="-342900">
                        <a:buFont typeface="Arial" pitchFamily="34" charset="0"/>
                        <a:buChar char="•"/>
                      </a:pPr>
                      <a:r>
                        <a:rPr lang="en-US" sz="1800" dirty="0" smtClean="0"/>
                        <a:t>Mediation Server</a:t>
                      </a:r>
                    </a:p>
                    <a:p>
                      <a:pPr marL="342900" indent="-342900">
                        <a:buFont typeface="Arial" pitchFamily="34" charset="0"/>
                        <a:buChar char="•"/>
                      </a:pPr>
                      <a:endParaRPr lang="en-US" sz="1800" dirty="0" smtClean="0"/>
                    </a:p>
                    <a:p>
                      <a:pPr marL="342900" indent="-342900">
                        <a:buFont typeface="Arial" pitchFamily="34" charset="0"/>
                        <a:buChar char="•"/>
                      </a:pPr>
                      <a:r>
                        <a:rPr lang="en-US" sz="1800" dirty="0" smtClean="0"/>
                        <a:t>Registrar </a:t>
                      </a:r>
                    </a:p>
                    <a:p>
                      <a:pPr marL="342900" indent="-342900">
                        <a:buFont typeface="Arial" pitchFamily="34" charset="0"/>
                        <a:buChar char="•"/>
                      </a:pPr>
                      <a:endParaRPr lang="en-US" sz="1800" dirty="0" smtClean="0"/>
                    </a:p>
                    <a:p>
                      <a:pPr marL="342900" indent="-342900">
                        <a:buFont typeface="Arial" pitchFamily="34" charset="0"/>
                        <a:buChar char="•"/>
                      </a:pPr>
                      <a:r>
                        <a:rPr lang="en-US" sz="1800" dirty="0" smtClean="0"/>
                        <a:t>PSTN Gateway</a:t>
                      </a:r>
                    </a:p>
                    <a:p>
                      <a:endParaRPr lang="en-US" sz="3600" dirty="0"/>
                    </a:p>
                  </a:txBody>
                  <a:tcPr marT="60960" marB="60960"/>
                </a:tc>
                <a:tc>
                  <a:txBody>
                    <a:bodyPr/>
                    <a:lstStyle/>
                    <a:p>
                      <a:pPr marL="285750" marR="0" lvl="0" indent="-28575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800" dirty="0" smtClean="0"/>
                        <a:t>SIP Registrar</a:t>
                      </a:r>
                    </a:p>
                    <a:p>
                      <a:pPr marL="742932" lvl="1" indent="-285750">
                        <a:buFont typeface="Arial" pitchFamily="34" charset="0"/>
                        <a:buChar char="•"/>
                      </a:pPr>
                      <a:r>
                        <a:rPr lang="en-US" sz="1800" dirty="0" smtClean="0"/>
                        <a:t>Normal/Failover mode</a:t>
                      </a:r>
                    </a:p>
                    <a:p>
                      <a:pPr marL="285750" lvl="0" indent="-285750">
                        <a:buFont typeface="Arial" pitchFamily="34" charset="0"/>
                        <a:buChar char="•"/>
                      </a:pPr>
                      <a:r>
                        <a:rPr lang="en-US" sz="1800" dirty="0" smtClean="0"/>
                        <a:t>SIP Proxy &amp; Routing engine</a:t>
                      </a:r>
                    </a:p>
                    <a:p>
                      <a:pPr marL="742932" lvl="1" indent="-285750">
                        <a:buFont typeface="Arial" pitchFamily="34" charset="0"/>
                        <a:buChar char="•"/>
                      </a:pPr>
                      <a:r>
                        <a:rPr lang="en-US" sz="1800" dirty="0" smtClean="0"/>
                        <a:t>PSTN connectivity</a:t>
                      </a:r>
                    </a:p>
                    <a:p>
                      <a:pPr marL="742932" lvl="1" indent="-285750">
                        <a:buFont typeface="Arial" pitchFamily="34" charset="0"/>
                        <a:buChar char="•"/>
                      </a:pPr>
                      <a:r>
                        <a:rPr lang="en-US" sz="1800" dirty="0" smtClean="0"/>
                        <a:t>Voicemail routing</a:t>
                      </a:r>
                    </a:p>
                    <a:p>
                      <a:pPr marL="742932" lvl="1" indent="-285750">
                        <a:buFont typeface="Arial" pitchFamily="34" charset="0"/>
                        <a:buChar char="•"/>
                      </a:pPr>
                      <a:r>
                        <a:rPr lang="en-US" sz="1800" dirty="0" smtClean="0"/>
                        <a:t>PSTN re-routing</a:t>
                      </a:r>
                    </a:p>
                    <a:p>
                      <a:pPr marL="285750" lvl="0" indent="-285750">
                        <a:buFont typeface="Arial" pitchFamily="34" charset="0"/>
                        <a:buChar char="•"/>
                      </a:pPr>
                      <a:r>
                        <a:rPr lang="en-US" sz="1800" dirty="0" smtClean="0"/>
                        <a:t>Centrally provisioned</a:t>
                      </a:r>
                    </a:p>
                    <a:p>
                      <a:pPr marL="285750" lvl="0" indent="-285750">
                        <a:buFont typeface="Arial" pitchFamily="34" charset="0"/>
                        <a:buChar char="•"/>
                      </a:pPr>
                      <a:r>
                        <a:rPr lang="en-US" sz="1800" dirty="0" smtClean="0"/>
                        <a:t>Up to 1000 user support</a:t>
                      </a:r>
                    </a:p>
                  </a:txBody>
                  <a:tcPr marT="60960" marB="60960"/>
                </a:tc>
                <a:tc>
                  <a:txBody>
                    <a:bodyPr/>
                    <a:lstStyle/>
                    <a:p>
                      <a:pPr marL="342900" lvl="0" indent="-342900">
                        <a:buFont typeface="Arial" pitchFamily="34" charset="0"/>
                        <a:buChar char="•"/>
                      </a:pPr>
                      <a:r>
                        <a:rPr lang="en-US" sz="1800" dirty="0" smtClean="0"/>
                        <a:t>OEM (Embedded channel) </a:t>
                      </a:r>
                    </a:p>
                    <a:p>
                      <a:pPr lvl="0"/>
                      <a:endParaRPr lang="en-US" sz="1800" dirty="0" smtClean="0"/>
                    </a:p>
                    <a:p>
                      <a:pPr marL="342900" lvl="0" indent="-342900">
                        <a:buFont typeface="Arial" pitchFamily="34" charset="0"/>
                        <a:buChar char="•"/>
                      </a:pPr>
                      <a:r>
                        <a:rPr lang="en-US" sz="1800" dirty="0" smtClean="0"/>
                        <a:t>Some partners:</a:t>
                      </a:r>
                    </a:p>
                    <a:p>
                      <a:pPr marL="800082" lvl="1" indent="-342900">
                        <a:buFont typeface="Arial" pitchFamily="34" charset="0"/>
                        <a:buChar char="•"/>
                      </a:pPr>
                      <a:r>
                        <a:rPr lang="en-US" sz="1800" dirty="0" err="1" smtClean="0"/>
                        <a:t>Audiocodes</a:t>
                      </a:r>
                      <a:endParaRPr lang="en-US" sz="1800" dirty="0" smtClean="0"/>
                    </a:p>
                    <a:p>
                      <a:pPr marL="800082" marR="0" lvl="1" indent="-34290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800" dirty="0" smtClean="0"/>
                        <a:t>Dialogic</a:t>
                      </a:r>
                    </a:p>
                    <a:p>
                      <a:pPr marL="800082" marR="0" lvl="1" indent="-342900" algn="l" defTabSz="914363" rtl="0" eaLnBrk="1" fontAlgn="auto" latinLnBrk="0" hangingPunct="1">
                        <a:lnSpc>
                          <a:spcPct val="100000"/>
                        </a:lnSpc>
                        <a:spcBef>
                          <a:spcPts val="0"/>
                        </a:spcBef>
                        <a:spcAft>
                          <a:spcPts val="0"/>
                        </a:spcAft>
                        <a:buClrTx/>
                        <a:buSzTx/>
                        <a:buFont typeface="Arial" pitchFamily="34" charset="0"/>
                        <a:buChar char="•"/>
                        <a:tabLst/>
                        <a:defRPr/>
                      </a:pPr>
                      <a:r>
                        <a:rPr lang="en-US" sz="1800" dirty="0" smtClean="0"/>
                        <a:t>Ferrari</a:t>
                      </a:r>
                    </a:p>
                    <a:p>
                      <a:pPr marL="800082" lvl="1" indent="-342900">
                        <a:buFont typeface="Arial" pitchFamily="34" charset="0"/>
                        <a:buChar char="•"/>
                      </a:pPr>
                      <a:r>
                        <a:rPr lang="en-US" sz="1800" dirty="0" smtClean="0"/>
                        <a:t>HP</a:t>
                      </a:r>
                    </a:p>
                    <a:p>
                      <a:pPr marL="800082" lvl="1" indent="-342900">
                        <a:buFont typeface="Arial" pitchFamily="34" charset="0"/>
                        <a:buChar char="•"/>
                      </a:pPr>
                      <a:r>
                        <a:rPr lang="en-US" sz="1800" dirty="0" smtClean="0"/>
                        <a:t>NET</a:t>
                      </a:r>
                    </a:p>
                  </a:txBody>
                  <a:tcPr marT="60960" marB="60960"/>
                </a:tc>
              </a:tr>
            </a:tbl>
          </a:graphicData>
        </a:graphic>
      </p:graphicFrame>
      <p:sp>
        <p:nvSpPr>
          <p:cNvPr id="3" name="Rectangle 2"/>
          <p:cNvSpPr/>
          <p:nvPr/>
        </p:nvSpPr>
        <p:spPr>
          <a:xfrm>
            <a:off x="278679" y="1066712"/>
            <a:ext cx="8303200" cy="1643527"/>
          </a:xfrm>
          <a:prstGeom prst="rect">
            <a:avLst/>
          </a:prstGeom>
        </p:spPr>
        <p:txBody>
          <a:bodyPr wrap="square">
            <a:spAutoFit/>
          </a:bodyPr>
          <a:lstStyle/>
          <a:p>
            <a:pPr marL="342900" indent="-342900">
              <a:lnSpc>
                <a:spcPct val="90000"/>
              </a:lnSpc>
              <a:spcBef>
                <a:spcPct val="20000"/>
              </a:spcBef>
              <a:buSzPct val="100000"/>
              <a:buBlip>
                <a:blip r:embed="rId2"/>
              </a:buBlip>
            </a:pPr>
            <a:r>
              <a:rPr lang="en-US" sz="2400" dirty="0">
                <a:solidFill>
                  <a:schemeClr val="bg1"/>
                </a:solidFill>
              </a:rPr>
              <a:t>Voice </a:t>
            </a:r>
            <a:r>
              <a:rPr lang="en-US" sz="2400" u="sng" dirty="0">
                <a:solidFill>
                  <a:schemeClr val="bg1"/>
                </a:solidFill>
              </a:rPr>
              <a:t>high availability</a:t>
            </a:r>
            <a:r>
              <a:rPr lang="en-US" sz="2400" dirty="0">
                <a:solidFill>
                  <a:schemeClr val="bg1"/>
                </a:solidFill>
              </a:rPr>
              <a:t> for branch offices</a:t>
            </a:r>
          </a:p>
          <a:p>
            <a:pPr marL="342900" indent="-342900">
              <a:lnSpc>
                <a:spcPct val="90000"/>
              </a:lnSpc>
              <a:spcBef>
                <a:spcPct val="20000"/>
              </a:spcBef>
              <a:buSzPct val="100000"/>
              <a:buBlip>
                <a:blip r:embed="rId2"/>
              </a:buBlip>
            </a:pPr>
            <a:r>
              <a:rPr lang="en-US" sz="2400" u="sng" dirty="0" smtClean="0">
                <a:solidFill>
                  <a:schemeClr val="bg1"/>
                </a:solidFill>
              </a:rPr>
              <a:t>Appliance</a:t>
            </a:r>
            <a:r>
              <a:rPr lang="en-US" sz="2400" dirty="0" smtClean="0">
                <a:solidFill>
                  <a:schemeClr val="bg1"/>
                </a:solidFill>
              </a:rPr>
              <a:t> </a:t>
            </a:r>
            <a:r>
              <a:rPr lang="en-US" sz="2400" dirty="0">
                <a:solidFill>
                  <a:schemeClr val="bg1"/>
                </a:solidFill>
              </a:rPr>
              <a:t>form factor with Hardened Windows Server 2008 R2</a:t>
            </a:r>
          </a:p>
          <a:p>
            <a:pPr marL="342900" indent="-342900">
              <a:lnSpc>
                <a:spcPct val="90000"/>
              </a:lnSpc>
              <a:spcBef>
                <a:spcPct val="20000"/>
              </a:spcBef>
              <a:buSzPct val="100000"/>
              <a:buBlip>
                <a:blip r:embed="rId2"/>
              </a:buBlip>
            </a:pPr>
            <a:r>
              <a:rPr lang="en-US" sz="2400" dirty="0">
                <a:solidFill>
                  <a:schemeClr val="bg1"/>
                </a:solidFill>
              </a:rPr>
              <a:t>Sold and supported by UC </a:t>
            </a:r>
            <a:r>
              <a:rPr lang="en-US" sz="2400" u="sng" dirty="0">
                <a:solidFill>
                  <a:schemeClr val="bg1"/>
                </a:solidFill>
              </a:rPr>
              <a:t>partners</a:t>
            </a:r>
          </a:p>
          <a:p>
            <a:pPr marL="342900" indent="-342900">
              <a:lnSpc>
                <a:spcPct val="90000"/>
              </a:lnSpc>
              <a:spcBef>
                <a:spcPct val="20000"/>
              </a:spcBef>
              <a:buSzPct val="100000"/>
              <a:buBlip>
                <a:blip r:embed="rId2"/>
              </a:buBlip>
            </a:pPr>
            <a:r>
              <a:rPr lang="en-US" sz="2400" u="sng" dirty="0" smtClean="0">
                <a:solidFill>
                  <a:schemeClr val="bg1"/>
                </a:solidFill>
                <a:latin typeface="+mj-lt"/>
              </a:rPr>
              <a:t>Centrally </a:t>
            </a:r>
            <a:r>
              <a:rPr lang="en-US" sz="2400" u="sng" dirty="0">
                <a:solidFill>
                  <a:schemeClr val="bg1"/>
                </a:solidFill>
                <a:latin typeface="+mj-lt"/>
              </a:rPr>
              <a:t>Managed</a:t>
            </a:r>
            <a:r>
              <a:rPr lang="en-US" sz="2400" dirty="0">
                <a:solidFill>
                  <a:schemeClr val="bg1"/>
                </a:solidFill>
                <a:latin typeface="+mj-lt"/>
              </a:rPr>
              <a:t> from the </a:t>
            </a:r>
            <a:r>
              <a:rPr lang="en-US" sz="2400" dirty="0" smtClean="0">
                <a:solidFill>
                  <a:schemeClr val="bg1"/>
                </a:solidFill>
                <a:latin typeface="+mj-lt"/>
              </a:rPr>
              <a:t>Datacenter</a:t>
            </a:r>
            <a:endParaRPr lang="en-US" sz="2400" dirty="0">
              <a:solidFill>
                <a:schemeClr val="bg1"/>
              </a:solidFill>
              <a:latin typeface="+mj-lt"/>
            </a:endParaRPr>
          </a:p>
        </p:txBody>
      </p:sp>
    </p:spTree>
    <p:extLst>
      <p:ext uri="{BB962C8B-B14F-4D97-AF65-F5344CB8AC3E}">
        <p14:creationId xmlns:p14="http://schemas.microsoft.com/office/powerpoint/2010/main" val="1390979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3135777069"/>
              </p:ext>
            </p:extLst>
          </p:nvPr>
        </p:nvGraphicFramePr>
        <p:xfrm>
          <a:off x="1350110" y="1080348"/>
          <a:ext cx="6395323" cy="5445874"/>
        </p:xfrm>
        <a:graphic>
          <a:graphicData uri="http://schemas.openxmlformats.org/drawingml/2006/table">
            <a:tbl>
              <a:tblPr bandRow="1">
                <a:tableStyleId>{8EC20E35-A176-4012-BC5E-935CFFF8708E}</a:tableStyleId>
              </a:tblPr>
              <a:tblGrid>
                <a:gridCol w="3086905"/>
                <a:gridCol w="3308418"/>
              </a:tblGrid>
              <a:tr h="1530985">
                <a:tc>
                  <a:txBody>
                    <a:bodyPr/>
                    <a:lstStyle/>
                    <a:p>
                      <a:pPr lvl="0"/>
                      <a:r>
                        <a:rPr lang="en-US" sz="1800" b="1" dirty="0" err="1" smtClean="0">
                          <a:solidFill>
                            <a:schemeClr val="bg1"/>
                          </a:solidFill>
                        </a:rPr>
                        <a:t>Audiocodes</a:t>
                      </a:r>
                      <a:endParaRPr lang="en-US" sz="1600" b="1"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lvl="0"/>
                      <a:r>
                        <a:rPr lang="en-US" sz="1600" dirty="0" err="1" smtClean="0">
                          <a:solidFill>
                            <a:schemeClr val="bg1"/>
                          </a:solidFill>
                        </a:rPr>
                        <a:t>Mediant</a:t>
                      </a:r>
                      <a:r>
                        <a:rPr lang="en-US" sz="1600" dirty="0" smtClean="0">
                          <a:solidFill>
                            <a:schemeClr val="bg1"/>
                          </a:solidFill>
                        </a:rPr>
                        <a:t> 1000 –1U, 4E1/T1, redundant power supply,</a:t>
                      </a:r>
                      <a:r>
                        <a:rPr lang="en-US" sz="1600" baseline="0" dirty="0" smtClean="0">
                          <a:solidFill>
                            <a:schemeClr val="bg1"/>
                          </a:solidFill>
                        </a:rPr>
                        <a:t> </a:t>
                      </a:r>
                      <a:r>
                        <a:rPr lang="en-US" sz="1600" dirty="0" smtClean="0">
                          <a:solidFill>
                            <a:schemeClr val="bg1"/>
                          </a:solidFill>
                        </a:rPr>
                        <a:t>MSBG-Firewall, Routing engine</a:t>
                      </a:r>
                    </a:p>
                    <a:p>
                      <a:pPr lvl="0"/>
                      <a:r>
                        <a:rPr lang="en-US" sz="1600" dirty="0" err="1" smtClean="0">
                          <a:solidFill>
                            <a:schemeClr val="bg1"/>
                          </a:solidFill>
                        </a:rPr>
                        <a:t>Mediant</a:t>
                      </a:r>
                      <a:r>
                        <a:rPr lang="en-US" sz="1600" dirty="0" smtClean="0">
                          <a:solidFill>
                            <a:schemeClr val="bg1"/>
                          </a:solidFill>
                        </a:rPr>
                        <a:t> 2000 – 1U,</a:t>
                      </a:r>
                      <a:r>
                        <a:rPr lang="en-US" sz="1600" baseline="0" dirty="0" smtClean="0">
                          <a:solidFill>
                            <a:schemeClr val="bg1"/>
                          </a:solidFill>
                        </a:rPr>
                        <a:t> </a:t>
                      </a:r>
                      <a:r>
                        <a:rPr lang="en-US" sz="1600" dirty="0" smtClean="0">
                          <a:solidFill>
                            <a:schemeClr val="bg1"/>
                          </a:solidFill>
                        </a:rPr>
                        <a:t>redundant power supply</a:t>
                      </a:r>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837670">
                <a:tc>
                  <a:txBody>
                    <a:bodyPr/>
                    <a:lstStyle/>
                    <a:p>
                      <a:pPr lvl="0"/>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DMG 4000, 1U, 4 E1/T1, Redundant power supply</a:t>
                      </a:r>
                    </a:p>
                    <a:p>
                      <a:pPr marL="0" marR="0" lvl="0" indent="0" algn="l" defTabSz="914363" rtl="0" eaLnBrk="1" fontAlgn="auto" latinLnBrk="0" hangingPunct="1">
                        <a:lnSpc>
                          <a:spcPct val="100000"/>
                        </a:lnSpc>
                        <a:spcBef>
                          <a:spcPts val="0"/>
                        </a:spcBef>
                        <a:spcAft>
                          <a:spcPts val="0"/>
                        </a:spcAft>
                        <a:buClrTx/>
                        <a:buSzTx/>
                        <a:buFontTx/>
                        <a:buNone/>
                        <a:tabLst/>
                        <a:defRPr/>
                      </a:pPr>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518557">
                <a:tc>
                  <a:txBody>
                    <a:bodyPr/>
                    <a:lstStyle/>
                    <a:p>
                      <a:pPr lvl="0"/>
                      <a:r>
                        <a:rPr lang="en-US" sz="1800" b="1" dirty="0" smtClean="0">
                          <a:solidFill>
                            <a:schemeClr val="bg1"/>
                          </a:solidFill>
                        </a:rPr>
                        <a:t>Ferrari</a:t>
                      </a:r>
                      <a:endParaRPr lang="en-US" sz="1600" b="1"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1U, 4 E1/T1, Redundant Power supply</a:t>
                      </a:r>
                    </a:p>
                    <a:p>
                      <a:pPr marL="0" marR="0" lvl="1" indent="0" algn="l" defTabSz="914363" rtl="0" eaLnBrk="1" fontAlgn="auto" latinLnBrk="0" hangingPunct="1">
                        <a:lnSpc>
                          <a:spcPct val="100000"/>
                        </a:lnSpc>
                        <a:spcBef>
                          <a:spcPts val="0"/>
                        </a:spcBef>
                        <a:spcAft>
                          <a:spcPts val="0"/>
                        </a:spcAft>
                        <a:buClrTx/>
                        <a:buSzTx/>
                        <a:buFontTx/>
                        <a:buNone/>
                        <a:tabLst/>
                        <a:defRPr/>
                      </a:pPr>
                      <a:endParaRPr lang="en-US" sz="1600" dirty="0" smtClean="0">
                        <a:solidFill>
                          <a:schemeClr val="bg1"/>
                        </a:solidFill>
                      </a:endParaRPr>
                    </a:p>
                    <a:p>
                      <a:pPr marL="0" marR="0" lvl="1" indent="0" algn="l" defTabSz="914363" rtl="0" eaLnBrk="1" fontAlgn="auto" latinLnBrk="0" hangingPunct="1">
                        <a:lnSpc>
                          <a:spcPct val="100000"/>
                        </a:lnSpc>
                        <a:spcBef>
                          <a:spcPts val="0"/>
                        </a:spcBef>
                        <a:spcAft>
                          <a:spcPts val="0"/>
                        </a:spcAft>
                        <a:buClrTx/>
                        <a:buSzTx/>
                        <a:buFontTx/>
                        <a:buNone/>
                        <a:tabLst/>
                        <a:defRPr/>
                      </a:pPr>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1021914">
                <a:tc>
                  <a:txBody>
                    <a:bodyPr/>
                    <a:lstStyle/>
                    <a:p>
                      <a:pPr lvl="0"/>
                      <a:r>
                        <a:rPr lang="en-US" sz="1800" b="1" dirty="0" smtClean="0">
                          <a:solidFill>
                            <a:schemeClr val="bg1"/>
                          </a:solidFill>
                        </a:rPr>
                        <a:t>HP</a:t>
                      </a:r>
                      <a:endParaRPr lang="en-US" sz="1600" b="1"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lvl="0"/>
                      <a:r>
                        <a:rPr lang="en-US" sz="1600" dirty="0" smtClean="0">
                          <a:solidFill>
                            <a:schemeClr val="bg1"/>
                          </a:solidFill>
                        </a:rPr>
                        <a:t>SBA</a:t>
                      </a:r>
                      <a:r>
                        <a:rPr lang="en-US" sz="1600" baseline="0" dirty="0" smtClean="0">
                          <a:solidFill>
                            <a:schemeClr val="bg1"/>
                          </a:solidFill>
                        </a:rPr>
                        <a:t> </a:t>
                      </a:r>
                      <a:r>
                        <a:rPr lang="en-US" sz="1600" dirty="0" smtClean="0">
                          <a:solidFill>
                            <a:schemeClr val="bg1"/>
                          </a:solidFill>
                        </a:rPr>
                        <a:t>Module running on  </a:t>
                      </a:r>
                      <a:r>
                        <a:rPr lang="en-US" sz="1600" dirty="0" err="1" smtClean="0">
                          <a:solidFill>
                            <a:schemeClr val="bg1"/>
                          </a:solidFill>
                        </a:rPr>
                        <a:t>Procurve</a:t>
                      </a:r>
                      <a:r>
                        <a:rPr lang="en-US" sz="1600" dirty="0" smtClean="0">
                          <a:solidFill>
                            <a:schemeClr val="bg1"/>
                          </a:solidFill>
                        </a:rPr>
                        <a:t> 54xx switch Chassis.</a:t>
                      </a:r>
                      <a:r>
                        <a:rPr lang="en-US" sz="1600" baseline="0" dirty="0" smtClean="0">
                          <a:solidFill>
                            <a:schemeClr val="bg1"/>
                          </a:solidFill>
                        </a:rPr>
                        <a:t>  </a:t>
                      </a:r>
                      <a:r>
                        <a:rPr lang="en-US" sz="1600" dirty="0" smtClean="0">
                          <a:solidFill>
                            <a:schemeClr val="bg1"/>
                          </a:solidFill>
                        </a:rPr>
                        <a:t>Redundant Power supply, 8 E1/T1, Layer 2 functionality</a:t>
                      </a:r>
                    </a:p>
                    <a:p>
                      <a:pPr lvl="0"/>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r h="943619">
                <a:tc>
                  <a:txBody>
                    <a:bodyPr/>
                    <a:lstStyle/>
                    <a:p>
                      <a:pPr lvl="0"/>
                      <a:endParaRPr lang="en-US" sz="1800" dirty="0" smtClean="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lvl="0"/>
                      <a:r>
                        <a:rPr lang="en-US" sz="1600" dirty="0" smtClean="0">
                          <a:solidFill>
                            <a:schemeClr val="bg1"/>
                          </a:solidFill>
                        </a:rPr>
                        <a:t>UX Series.  1U, 8 E1/T1, Redundant power supply.  MSBG-Firewall, Routing engine</a:t>
                      </a:r>
                      <a:endParaRPr lang="en-US" sz="1600" dirty="0">
                        <a:solidFill>
                          <a:schemeClr val="bg1"/>
                        </a:solidFill>
                      </a:endParaRPr>
                    </a:p>
                  </a:txBody>
                  <a:tcPr marL="68598" marR="6859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r>
            </a:tbl>
          </a:graphicData>
        </a:graphic>
      </p:graphicFrame>
      <p:sp>
        <p:nvSpPr>
          <p:cNvPr id="2" name="Title 1"/>
          <p:cNvSpPr>
            <a:spLocks noGrp="1"/>
          </p:cNvSpPr>
          <p:nvPr>
            <p:ph type="title"/>
          </p:nvPr>
        </p:nvSpPr>
        <p:spPr>
          <a:xfrm>
            <a:off x="314934" y="147"/>
            <a:ext cx="8229600" cy="1143000"/>
          </a:xfrm>
        </p:spPr>
        <p:txBody>
          <a:bodyPr/>
          <a:lstStyle/>
          <a:p>
            <a:r>
              <a:rPr lang="en-US" dirty="0"/>
              <a:t>SBA </a:t>
            </a:r>
            <a:r>
              <a:rPr lang="en-US" dirty="0" smtClean="0"/>
              <a:t>- Partner </a:t>
            </a:r>
            <a:r>
              <a:rPr lang="en-US" dirty="0"/>
              <a:t>Solutions</a:t>
            </a:r>
          </a:p>
        </p:txBody>
      </p:sp>
      <p:sp>
        <p:nvSpPr>
          <p:cNvPr id="4" name="Rectangular Callout 3"/>
          <p:cNvSpPr/>
          <p:nvPr/>
        </p:nvSpPr>
        <p:spPr bwMode="auto">
          <a:xfrm>
            <a:off x="7867318" y="113665"/>
            <a:ext cx="1143377" cy="2482904"/>
          </a:xfrm>
          <a:prstGeom prst="wedgeRectCallout">
            <a:avLst>
              <a:gd name="adj1" fmla="val -78045"/>
              <a:gd name="adj2" fmla="val 27431"/>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1893" tIns="60947" rIns="121893" bIns="60947" numCol="1" rtlCol="0" anchor="ctr" anchorCtr="0" compatLnSpc="1">
            <a:prstTxWarp prst="textNoShape">
              <a:avLst/>
            </a:prstTxWarp>
          </a:bodyPr>
          <a:lstStyle/>
          <a:p>
            <a:pPr>
              <a:lnSpc>
                <a:spcPct val="90000"/>
              </a:lnSpc>
              <a:spcAft>
                <a:spcPts val="444"/>
              </a:spcAft>
              <a:defRPr/>
            </a:pPr>
            <a:r>
              <a:rPr lang="en-US" sz="1400" dirty="0" err="1">
                <a:solidFill>
                  <a:schemeClr val="tx1"/>
                </a:solidFill>
              </a:rPr>
              <a:t>Audiocodes</a:t>
            </a:r>
            <a:r>
              <a:rPr lang="en-US" sz="1400" dirty="0">
                <a:solidFill>
                  <a:schemeClr val="tx1"/>
                </a:solidFill>
              </a:rPr>
              <a:t>: Existing M1k and M2k gateways can be converted  to SBA</a:t>
            </a:r>
          </a:p>
        </p:txBody>
      </p:sp>
      <p:sp>
        <p:nvSpPr>
          <p:cNvPr id="6" name="Rectangular Callout 5"/>
          <p:cNvSpPr/>
          <p:nvPr/>
        </p:nvSpPr>
        <p:spPr bwMode="auto">
          <a:xfrm>
            <a:off x="52648" y="1727286"/>
            <a:ext cx="1191881" cy="1799711"/>
          </a:xfrm>
          <a:prstGeom prst="wedgeRectCallout">
            <a:avLst>
              <a:gd name="adj1" fmla="val 70407"/>
              <a:gd name="adj2" fmla="val 25495"/>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1893" tIns="60947" rIns="121893" bIns="60947" numCol="1" rtlCol="0" anchor="ctr" anchorCtr="0" compatLnSpc="1">
            <a:prstTxWarp prst="textNoShape">
              <a:avLst/>
            </a:prstTxWarp>
          </a:bodyPr>
          <a:lstStyle/>
          <a:p>
            <a:pPr>
              <a:lnSpc>
                <a:spcPct val="90000"/>
              </a:lnSpc>
              <a:spcAft>
                <a:spcPts val="444"/>
              </a:spcAft>
              <a:defRPr/>
            </a:pPr>
            <a:r>
              <a:rPr lang="en-US" sz="1600" dirty="0">
                <a:solidFill>
                  <a:schemeClr val="tx1"/>
                </a:solidFill>
              </a:rPr>
              <a:t>Dialogic: Existing DMG4000 Hybrid can be converted to SBA</a:t>
            </a:r>
          </a:p>
        </p:txBody>
      </p:sp>
      <p:sp>
        <p:nvSpPr>
          <p:cNvPr id="7" name="Rectangular Callout 6"/>
          <p:cNvSpPr/>
          <p:nvPr/>
        </p:nvSpPr>
        <p:spPr bwMode="auto">
          <a:xfrm>
            <a:off x="7656205" y="4905376"/>
            <a:ext cx="1425867" cy="1824376"/>
          </a:xfrm>
          <a:prstGeom prst="wedgeRectCallout">
            <a:avLst>
              <a:gd name="adj1" fmla="val -63181"/>
              <a:gd name="adj2" fmla="val 19887"/>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1893" tIns="60947" rIns="121893" bIns="60947" numCol="1" rtlCol="0" anchor="ctr" anchorCtr="0" compatLnSpc="1">
            <a:prstTxWarp prst="textNoShape">
              <a:avLst/>
            </a:prstTxWarp>
          </a:bodyPr>
          <a:lstStyle/>
          <a:p>
            <a:r>
              <a:rPr lang="en-US" sz="1400" dirty="0">
                <a:solidFill>
                  <a:schemeClr val="tx1"/>
                </a:solidFill>
              </a:rPr>
              <a:t>NET: New HW to support SBA. Migration plan for customers wanting to move to UX platform.</a:t>
            </a:r>
          </a:p>
        </p:txBody>
      </p:sp>
      <p:sp>
        <p:nvSpPr>
          <p:cNvPr id="8" name="Rectangular Callout 7"/>
          <p:cNvSpPr/>
          <p:nvPr/>
        </p:nvSpPr>
        <p:spPr bwMode="auto">
          <a:xfrm>
            <a:off x="7777283" y="2790939"/>
            <a:ext cx="1304789" cy="1533404"/>
          </a:xfrm>
          <a:prstGeom prst="wedgeRectCallout">
            <a:avLst>
              <a:gd name="adj1" fmla="val -63181"/>
              <a:gd name="adj2" fmla="val 2200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1893" tIns="60947" rIns="121893" bIns="60947" numCol="1" rtlCol="0" anchor="ctr" anchorCtr="0" compatLnSpc="1">
            <a:prstTxWarp prst="textNoShape">
              <a:avLst/>
            </a:prstTxWarp>
          </a:bodyPr>
          <a:lstStyle/>
          <a:p>
            <a:pPr>
              <a:lnSpc>
                <a:spcPct val="90000"/>
              </a:lnSpc>
              <a:spcAft>
                <a:spcPts val="444"/>
              </a:spcAft>
              <a:defRPr/>
            </a:pPr>
            <a:r>
              <a:rPr lang="en-US" sz="1400" dirty="0">
                <a:solidFill>
                  <a:schemeClr val="tx1"/>
                </a:solidFill>
              </a:rPr>
              <a:t>Ferrari: Existing R2 Hybrid gateway can be converted into SBA </a:t>
            </a:r>
          </a:p>
        </p:txBody>
      </p:sp>
      <p:sp>
        <p:nvSpPr>
          <p:cNvPr id="9" name="Rectangular Callout 8"/>
          <p:cNvSpPr/>
          <p:nvPr/>
        </p:nvSpPr>
        <p:spPr bwMode="auto">
          <a:xfrm>
            <a:off x="52648" y="3763822"/>
            <a:ext cx="1127571" cy="2577797"/>
          </a:xfrm>
          <a:prstGeom prst="wedgeRectCallout">
            <a:avLst>
              <a:gd name="adj1" fmla="val 78766"/>
              <a:gd name="adj2" fmla="val 1309"/>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1893" tIns="60947" rIns="121893" bIns="60947" numCol="1" rtlCol="0" anchor="ctr" anchorCtr="0" compatLnSpc="1">
            <a:prstTxWarp prst="textNoShape">
              <a:avLst/>
            </a:prstTxWarp>
          </a:bodyPr>
          <a:lstStyle/>
          <a:p>
            <a:pPr>
              <a:lnSpc>
                <a:spcPct val="90000"/>
              </a:lnSpc>
              <a:spcAft>
                <a:spcPts val="444"/>
              </a:spcAft>
              <a:defRPr/>
            </a:pPr>
            <a:r>
              <a:rPr lang="en-US" sz="1600" dirty="0">
                <a:solidFill>
                  <a:schemeClr val="tx1"/>
                </a:solidFill>
              </a:rPr>
              <a:t>HP: Customers using </a:t>
            </a:r>
            <a:r>
              <a:rPr lang="en-US" sz="1600" dirty="0" err="1">
                <a:solidFill>
                  <a:schemeClr val="tx1"/>
                </a:solidFill>
              </a:rPr>
              <a:t>ProCurve</a:t>
            </a:r>
            <a:r>
              <a:rPr lang="en-US" sz="1600" dirty="0">
                <a:solidFill>
                  <a:schemeClr val="tx1"/>
                </a:solidFill>
              </a:rPr>
              <a:t> switches can convert it into a SBA by buying the module </a:t>
            </a:r>
          </a:p>
        </p:txBody>
      </p:sp>
      <p:sp>
        <p:nvSpPr>
          <p:cNvPr id="11" name="Rounded Rectangle 10"/>
          <p:cNvSpPr/>
          <p:nvPr/>
        </p:nvSpPr>
        <p:spPr>
          <a:xfrm>
            <a:off x="1631817" y="1674073"/>
            <a:ext cx="2615837" cy="816262"/>
          </a:xfrm>
          <a:prstGeom prst="roundRect">
            <a:avLst>
              <a:gd name="adj" fmla="val 10000"/>
            </a:avLst>
          </a:prstGeom>
          <a:blipFill rotWithShape="0">
            <a:blip r:embed="rId4"/>
            <a:stretch>
              <a:fillRect/>
            </a:stretch>
          </a:blipFill>
          <a:ln>
            <a:noFill/>
          </a:ln>
        </p:spPr>
        <p:style>
          <a:lnRef idx="2">
            <a:schemeClr val="dk1">
              <a:shade val="80000"/>
              <a:hueOff val="0"/>
              <a:satOff val="0"/>
              <a:lumOff val="0"/>
              <a:alphaOff val="0"/>
            </a:schemeClr>
          </a:lnRef>
          <a:fillRef idx="1">
            <a:scrgbClr r="0" g="0" b="0"/>
          </a:fillRef>
          <a:effectRef idx="0">
            <a:schemeClr val="dk1">
              <a:tint val="40000"/>
              <a:hueOff val="0"/>
              <a:satOff val="0"/>
              <a:lumOff val="0"/>
              <a:alphaOff val="0"/>
            </a:schemeClr>
          </a:effectRef>
          <a:fontRef idx="minor">
            <a:schemeClr val="lt1">
              <a:hueOff val="0"/>
              <a:satOff val="0"/>
              <a:lumOff val="0"/>
              <a:alphaOff val="0"/>
            </a:schemeClr>
          </a:fontRef>
        </p:style>
      </p:sp>
      <p:sp>
        <p:nvSpPr>
          <p:cNvPr id="14" name="Rounded Rectangle 13"/>
          <p:cNvSpPr/>
          <p:nvPr/>
        </p:nvSpPr>
        <p:spPr>
          <a:xfrm>
            <a:off x="1595970" y="3861933"/>
            <a:ext cx="2675921" cy="279575"/>
          </a:xfrm>
          <a:prstGeom prst="roundRect">
            <a:avLst>
              <a:gd name="adj" fmla="val 10000"/>
            </a:avLst>
          </a:prstGeom>
          <a:blipFill rotWithShape="0">
            <a:blip r:embed="rId5"/>
            <a:stretch>
              <a:fillRect/>
            </a:stretch>
          </a:blipFill>
          <a:ln>
            <a:noFill/>
          </a:ln>
        </p:spPr>
        <p:style>
          <a:lnRef idx="2">
            <a:schemeClr val="dk1">
              <a:shade val="80000"/>
              <a:hueOff val="0"/>
              <a:satOff val="0"/>
              <a:lumOff val="0"/>
              <a:alphaOff val="0"/>
            </a:schemeClr>
          </a:lnRef>
          <a:fillRef idx="1">
            <a:scrgbClr r="0" g="0" b="0"/>
          </a:fillRef>
          <a:effectRef idx="0">
            <a:schemeClr val="dk1">
              <a:tint val="40000"/>
              <a:hueOff val="0"/>
              <a:satOff val="0"/>
              <a:lumOff val="0"/>
              <a:alphaOff val="0"/>
            </a:schemeClr>
          </a:effectRef>
          <a:fontRef idx="minor">
            <a:schemeClr val="lt1">
              <a:hueOff val="0"/>
              <a:satOff val="0"/>
              <a:lumOff val="0"/>
              <a:alphaOff val="0"/>
            </a:schemeClr>
          </a:fontRef>
        </p:style>
      </p:sp>
      <p:sp>
        <p:nvSpPr>
          <p:cNvPr id="15" name="Rounded Rectangle 14"/>
          <p:cNvSpPr/>
          <p:nvPr/>
        </p:nvSpPr>
        <p:spPr>
          <a:xfrm>
            <a:off x="1959782" y="4566833"/>
            <a:ext cx="2391350" cy="951674"/>
          </a:xfrm>
          <a:prstGeom prst="roundRect">
            <a:avLst>
              <a:gd name="adj" fmla="val 10000"/>
            </a:avLst>
          </a:prstGeom>
          <a:blipFill rotWithShape="0">
            <a:blip r:embed="rId6"/>
            <a:stretch>
              <a:fillRect/>
            </a:stretch>
          </a:blipFill>
        </p:spPr>
        <p:style>
          <a:lnRef idx="2">
            <a:schemeClr val="dk1">
              <a:shade val="80000"/>
              <a:hueOff val="0"/>
              <a:satOff val="0"/>
              <a:lumOff val="0"/>
              <a:alphaOff val="0"/>
            </a:schemeClr>
          </a:lnRef>
          <a:fillRef idx="1">
            <a:scrgbClr r="0" g="0" b="0"/>
          </a:fillRef>
          <a:effectRef idx="0">
            <a:schemeClr val="dk1">
              <a:tint val="40000"/>
              <a:hueOff val="0"/>
              <a:satOff val="0"/>
              <a:lumOff val="0"/>
              <a:alphaOff val="0"/>
            </a:schemeClr>
          </a:effectRef>
          <a:fontRef idx="minor">
            <a:schemeClr val="lt1">
              <a:hueOff val="0"/>
              <a:satOff val="0"/>
              <a:lumOff val="0"/>
              <a:alphaOff val="0"/>
            </a:schemeClr>
          </a:fontRef>
        </p:style>
      </p:sp>
      <p:grpSp>
        <p:nvGrpSpPr>
          <p:cNvPr id="19" name="Group 18"/>
          <p:cNvGrpSpPr/>
          <p:nvPr/>
        </p:nvGrpSpPr>
        <p:grpSpPr>
          <a:xfrm>
            <a:off x="1474707" y="2596569"/>
            <a:ext cx="2783845" cy="783476"/>
            <a:chOff x="-174811" y="2457918"/>
            <a:chExt cx="4432305" cy="1231957"/>
          </a:xfrm>
        </p:grpSpPr>
        <p:sp>
          <p:nvSpPr>
            <p:cNvPr id="13" name="Rounded Rectangle 12"/>
            <p:cNvSpPr/>
            <p:nvPr/>
          </p:nvSpPr>
          <p:spPr>
            <a:xfrm>
              <a:off x="561793" y="3017611"/>
              <a:ext cx="3695701" cy="672264"/>
            </a:xfrm>
            <a:prstGeom prst="roundRect">
              <a:avLst>
                <a:gd name="adj" fmla="val 10000"/>
              </a:avLst>
            </a:prstGeom>
            <a:blipFill rotWithShape="1">
              <a:blip r:embed="rId7"/>
              <a:srcRect/>
              <a:stretch>
                <a:fillRect l="-3112" t="-20950" r="-6616" b="-15731"/>
              </a:stretch>
            </a:blipFill>
            <a:ln>
              <a:noFill/>
            </a:ln>
          </p:spPr>
          <p:style>
            <a:lnRef idx="2">
              <a:schemeClr val="dk1">
                <a:shade val="80000"/>
                <a:hueOff val="0"/>
                <a:satOff val="0"/>
                <a:lumOff val="0"/>
                <a:alphaOff val="0"/>
              </a:schemeClr>
            </a:lnRef>
            <a:fillRef idx="1">
              <a:scrgbClr r="0" g="0" b="0"/>
            </a:fillRef>
            <a:effectRef idx="0">
              <a:schemeClr val="dk1">
                <a:tint val="40000"/>
                <a:hueOff val="0"/>
                <a:satOff val="0"/>
                <a:lumOff val="0"/>
                <a:alphaOff val="0"/>
              </a:schemeClr>
            </a:effectRef>
            <a:fontRef idx="minor">
              <a:schemeClr val="lt1">
                <a:hueOff val="0"/>
                <a:satOff val="0"/>
                <a:lumOff val="0"/>
                <a:alphaOff val="0"/>
              </a:schemeClr>
            </a:fontRef>
          </p:style>
        </p:sp>
        <p:sp>
          <p:nvSpPr>
            <p:cNvPr id="17" name="Rectangle 16"/>
            <p:cNvSpPr/>
            <p:nvPr/>
          </p:nvSpPr>
          <p:spPr>
            <a:xfrm>
              <a:off x="-174811" y="2457918"/>
              <a:ext cx="1746151" cy="629143"/>
            </a:xfrm>
            <a:prstGeom prst="rect">
              <a:avLst/>
            </a:prstGeom>
          </p:spPr>
          <p:txBody>
            <a:bodyPr wrap="square">
              <a:spAutoFit/>
            </a:bodyPr>
            <a:lstStyle/>
            <a:p>
              <a:r>
                <a:rPr lang="en-US" sz="2000" b="1" dirty="0" smtClean="0">
                  <a:solidFill>
                    <a:schemeClr val="bg1"/>
                  </a:solidFill>
                </a:rPr>
                <a:t>Dialogic</a:t>
              </a:r>
              <a:endParaRPr lang="en-US" sz="2000" b="1" dirty="0">
                <a:solidFill>
                  <a:schemeClr val="bg1"/>
                </a:solidFill>
              </a:endParaRPr>
            </a:p>
          </p:txBody>
        </p:sp>
      </p:grpSp>
      <p:grpSp>
        <p:nvGrpSpPr>
          <p:cNvPr id="20" name="Group 19"/>
          <p:cNvGrpSpPr/>
          <p:nvPr/>
        </p:nvGrpSpPr>
        <p:grpSpPr>
          <a:xfrm>
            <a:off x="1488492" y="5602085"/>
            <a:ext cx="2941241" cy="867093"/>
            <a:chOff x="202535" y="5377872"/>
            <a:chExt cx="4064483" cy="1261275"/>
          </a:xfrm>
        </p:grpSpPr>
        <p:sp>
          <p:nvSpPr>
            <p:cNvPr id="12" name="Rounded Rectangle 11"/>
            <p:cNvSpPr/>
            <p:nvPr/>
          </p:nvSpPr>
          <p:spPr>
            <a:xfrm>
              <a:off x="202535" y="6047120"/>
              <a:ext cx="4064483" cy="592027"/>
            </a:xfrm>
            <a:prstGeom prst="roundRect">
              <a:avLst>
                <a:gd name="adj" fmla="val 10000"/>
              </a:avLst>
            </a:prstGeom>
            <a:blipFill rotWithShape="0">
              <a:blip r:embed="rId8"/>
              <a:stretch>
                <a:fillRect/>
              </a:stretch>
            </a:blipFill>
            <a:ln>
              <a:noFill/>
            </a:ln>
          </p:spPr>
          <p:style>
            <a:lnRef idx="2">
              <a:schemeClr val="dk1">
                <a:shade val="80000"/>
                <a:hueOff val="0"/>
                <a:satOff val="0"/>
                <a:lumOff val="0"/>
                <a:alphaOff val="0"/>
              </a:schemeClr>
            </a:lnRef>
            <a:fillRef idx="1">
              <a:scrgbClr r="0" g="0" b="0"/>
            </a:fillRef>
            <a:effectRef idx="0">
              <a:schemeClr val="dk1">
                <a:tint val="40000"/>
                <a:hueOff val="0"/>
                <a:satOff val="0"/>
                <a:lumOff val="0"/>
                <a:alphaOff val="0"/>
              </a:schemeClr>
            </a:effectRef>
            <a:fontRef idx="minor">
              <a:schemeClr val="lt1">
                <a:hueOff val="0"/>
                <a:satOff val="0"/>
                <a:lumOff val="0"/>
                <a:alphaOff val="0"/>
              </a:schemeClr>
            </a:fontRef>
          </p:style>
        </p:sp>
        <p:sp>
          <p:nvSpPr>
            <p:cNvPr id="18" name="Rectangle 17"/>
            <p:cNvSpPr/>
            <p:nvPr/>
          </p:nvSpPr>
          <p:spPr>
            <a:xfrm>
              <a:off x="235033" y="5377872"/>
              <a:ext cx="805994" cy="400110"/>
            </a:xfrm>
            <a:prstGeom prst="rect">
              <a:avLst/>
            </a:prstGeom>
          </p:spPr>
          <p:txBody>
            <a:bodyPr wrap="none">
              <a:spAutoFit/>
            </a:bodyPr>
            <a:lstStyle/>
            <a:p>
              <a:r>
                <a:rPr lang="en-US" sz="2000" b="1" dirty="0">
                  <a:solidFill>
                    <a:schemeClr val="bg1"/>
                  </a:solidFill>
                </a:rPr>
                <a:t>NET</a:t>
              </a:r>
            </a:p>
          </p:txBody>
        </p:sp>
      </p:grpSp>
    </p:spTree>
    <p:custDataLst>
      <p:tags r:id="rId1"/>
    </p:custDataLst>
    <p:extLst>
      <p:ext uri="{BB962C8B-B14F-4D97-AF65-F5344CB8AC3E}">
        <p14:creationId xmlns:p14="http://schemas.microsoft.com/office/powerpoint/2010/main" val="2464780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63"/>
          <p:cNvSpPr/>
          <p:nvPr/>
        </p:nvSpPr>
        <p:spPr>
          <a:xfrm>
            <a:off x="214369" y="3930828"/>
            <a:ext cx="8624832" cy="2502932"/>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1218987"/>
            <a:endParaRPr lang="en-US" sz="1600" dirty="0">
              <a:solidFill>
                <a:prstClr val="black"/>
              </a:solidFill>
            </a:endParaRPr>
          </a:p>
        </p:txBody>
      </p:sp>
      <p:sp>
        <p:nvSpPr>
          <p:cNvPr id="5" name="Rounded Rectangle 4"/>
          <p:cNvSpPr/>
          <p:nvPr/>
        </p:nvSpPr>
        <p:spPr>
          <a:xfrm>
            <a:off x="214368" y="1514476"/>
            <a:ext cx="8589104" cy="1876425"/>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defTabSz="1218987"/>
            <a:endParaRPr lang="en-US" dirty="0">
              <a:solidFill>
                <a:prstClr val="black"/>
              </a:solidFill>
            </a:endParaRPr>
          </a:p>
        </p:txBody>
      </p:sp>
      <p:sp>
        <p:nvSpPr>
          <p:cNvPr id="2" name="Title 1"/>
          <p:cNvSpPr>
            <a:spLocks noGrp="1"/>
          </p:cNvSpPr>
          <p:nvPr>
            <p:ph type="title"/>
          </p:nvPr>
        </p:nvSpPr>
        <p:spPr>
          <a:xfrm>
            <a:off x="389436" y="228600"/>
            <a:ext cx="8363938" cy="994410"/>
          </a:xfrm>
        </p:spPr>
        <p:txBody>
          <a:bodyPr>
            <a:normAutofit fontScale="90000"/>
          </a:bodyPr>
          <a:lstStyle/>
          <a:p>
            <a:pPr algn="ctr"/>
            <a:r>
              <a:rPr lang="en-US" dirty="0" smtClean="0"/>
              <a:t>SBA - Deployment</a:t>
            </a:r>
            <a:r>
              <a:rPr lang="en-US" dirty="0"/>
              <a:t/>
            </a:r>
            <a:br>
              <a:rPr lang="en-US" dirty="0"/>
            </a:br>
            <a:r>
              <a:rPr lang="en-US" sz="2800" spc="0" dirty="0">
                <a:ln>
                  <a:noFill/>
                </a:ln>
                <a:solidFill>
                  <a:srgbClr val="D6E032">
                    <a:alpha val="99000"/>
                  </a:srgbClr>
                </a:solidFill>
                <a:cs typeface="+mn-cs"/>
              </a:rPr>
              <a:t>Simple, Easy, Repeatable</a:t>
            </a:r>
          </a:p>
        </p:txBody>
      </p:sp>
      <p:sp>
        <p:nvSpPr>
          <p:cNvPr id="7" name="TextBox 6"/>
          <p:cNvSpPr txBox="1"/>
          <p:nvPr/>
        </p:nvSpPr>
        <p:spPr>
          <a:xfrm>
            <a:off x="1946238" y="5323007"/>
            <a:ext cx="1896945" cy="738664"/>
          </a:xfrm>
          <a:prstGeom prst="rect">
            <a:avLst/>
          </a:prstGeom>
          <a:noFill/>
        </p:spPr>
        <p:txBody>
          <a:bodyPr wrap="square" rtlCol="0">
            <a:spAutoFit/>
          </a:bodyPr>
          <a:lstStyle/>
          <a:p>
            <a:pPr defTabSz="1218987"/>
            <a:r>
              <a:rPr lang="en-US" sz="1400" b="1" dirty="0">
                <a:solidFill>
                  <a:srgbClr val="EEECE1">
                    <a:lumMod val="10000"/>
                  </a:srgbClr>
                </a:solidFill>
                <a:cs typeface="Calibri" pitchFamily="34" charset="0"/>
              </a:rPr>
              <a:t>Technician connects </a:t>
            </a:r>
            <a:r>
              <a:rPr lang="en-US" sz="1400" b="1" dirty="0" smtClean="0">
                <a:solidFill>
                  <a:srgbClr val="EEECE1">
                    <a:lumMod val="10000"/>
                  </a:srgbClr>
                </a:solidFill>
                <a:cs typeface="Calibri" pitchFamily="34" charset="0"/>
              </a:rPr>
              <a:t/>
            </a:r>
            <a:br>
              <a:rPr lang="en-US" sz="1400" b="1" dirty="0" smtClean="0">
                <a:solidFill>
                  <a:srgbClr val="EEECE1">
                    <a:lumMod val="10000"/>
                  </a:srgbClr>
                </a:solidFill>
                <a:cs typeface="Calibri" pitchFamily="34" charset="0"/>
              </a:rPr>
            </a:br>
            <a:r>
              <a:rPr lang="en-US" sz="1400" b="1" dirty="0" smtClean="0">
                <a:solidFill>
                  <a:srgbClr val="EEECE1">
                    <a:lumMod val="10000"/>
                  </a:srgbClr>
                </a:solidFill>
                <a:cs typeface="Calibri" pitchFamily="34" charset="0"/>
              </a:rPr>
              <a:t>to WEB </a:t>
            </a:r>
            <a:r>
              <a:rPr lang="en-US" sz="1400" b="1" dirty="0">
                <a:solidFill>
                  <a:srgbClr val="EEECE1">
                    <a:lumMod val="10000"/>
                  </a:srgbClr>
                </a:solidFill>
                <a:cs typeface="Calibri" pitchFamily="34" charset="0"/>
              </a:rPr>
              <a:t>based </a:t>
            </a:r>
            <a:r>
              <a:rPr lang="en-US" sz="1400" b="1" dirty="0" smtClean="0">
                <a:solidFill>
                  <a:srgbClr val="EEECE1">
                    <a:lumMod val="10000"/>
                  </a:srgbClr>
                </a:solidFill>
                <a:cs typeface="Calibri" pitchFamily="34" charset="0"/>
              </a:rPr>
              <a:t>GUI, </a:t>
            </a:r>
            <a:br>
              <a:rPr lang="en-US" sz="1400" b="1" dirty="0" smtClean="0">
                <a:solidFill>
                  <a:srgbClr val="EEECE1">
                    <a:lumMod val="10000"/>
                  </a:srgbClr>
                </a:solidFill>
                <a:cs typeface="Calibri" pitchFamily="34" charset="0"/>
              </a:rPr>
            </a:br>
            <a:r>
              <a:rPr lang="en-US" sz="1400" b="1" dirty="0" smtClean="0">
                <a:solidFill>
                  <a:srgbClr val="EEECE1">
                    <a:lumMod val="10000"/>
                  </a:srgbClr>
                </a:solidFill>
                <a:cs typeface="Calibri" pitchFamily="34" charset="0"/>
              </a:rPr>
              <a:t>IP Configuration.</a:t>
            </a:r>
            <a:endParaRPr lang="en-US" sz="1400" b="1" dirty="0">
              <a:solidFill>
                <a:srgbClr val="EEECE1">
                  <a:lumMod val="10000"/>
                </a:srgbClr>
              </a:solidFill>
              <a:cs typeface="Calibri" pitchFamily="34" charset="0"/>
            </a:endParaRPr>
          </a:p>
        </p:txBody>
      </p:sp>
      <p:sp>
        <p:nvSpPr>
          <p:cNvPr id="9" name="Right Arrow 8"/>
          <p:cNvSpPr/>
          <p:nvPr/>
        </p:nvSpPr>
        <p:spPr>
          <a:xfrm>
            <a:off x="1645456" y="4643707"/>
            <a:ext cx="277657" cy="219021"/>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218987"/>
            <a:endParaRPr lang="en-US" sz="1600" dirty="0">
              <a:solidFill>
                <a:srgbClr val="EEECE1">
                  <a:lumMod val="10000"/>
                </a:srgbClr>
              </a:solidFill>
            </a:endParaRPr>
          </a:p>
        </p:txBody>
      </p:sp>
      <p:sp>
        <p:nvSpPr>
          <p:cNvPr id="13" name="TextBox 12"/>
          <p:cNvSpPr txBox="1"/>
          <p:nvPr/>
        </p:nvSpPr>
        <p:spPr>
          <a:xfrm>
            <a:off x="268236" y="5257796"/>
            <a:ext cx="1654878" cy="923330"/>
          </a:xfrm>
          <a:prstGeom prst="rect">
            <a:avLst/>
          </a:prstGeom>
          <a:noFill/>
        </p:spPr>
        <p:txBody>
          <a:bodyPr wrap="square" rtlCol="0">
            <a:spAutoFit/>
          </a:bodyPr>
          <a:lstStyle/>
          <a:p>
            <a:pPr defTabSz="1218987"/>
            <a:r>
              <a:rPr lang="en-US" sz="1400" b="1" dirty="0">
                <a:solidFill>
                  <a:srgbClr val="EEECE1">
                    <a:lumMod val="10000"/>
                  </a:srgbClr>
                </a:solidFill>
                <a:cs typeface="Calibri" pitchFamily="34" charset="0"/>
              </a:rPr>
              <a:t>SBA Drop Shipped </a:t>
            </a:r>
            <a:r>
              <a:rPr lang="en-US" sz="1400" b="1" dirty="0" smtClean="0">
                <a:solidFill>
                  <a:srgbClr val="EEECE1">
                    <a:lumMod val="10000"/>
                  </a:srgbClr>
                </a:solidFill>
                <a:cs typeface="Calibri" pitchFamily="34" charset="0"/>
              </a:rPr>
              <a:t>to Branch with Software </a:t>
            </a:r>
            <a:r>
              <a:rPr lang="en-US" sz="1400" b="1" dirty="0">
                <a:solidFill>
                  <a:srgbClr val="EEECE1">
                    <a:lumMod val="10000"/>
                  </a:srgbClr>
                </a:solidFill>
                <a:cs typeface="Calibri" pitchFamily="34" charset="0"/>
              </a:rPr>
              <a:t>installed</a:t>
            </a:r>
          </a:p>
          <a:p>
            <a:pPr defTabSz="1218987"/>
            <a:endParaRPr lang="en-US" sz="1100" dirty="0">
              <a:solidFill>
                <a:srgbClr val="EEECE1">
                  <a:lumMod val="10000"/>
                </a:srgbClr>
              </a:solidFill>
              <a:latin typeface="+mj-lt"/>
            </a:endParaRPr>
          </a:p>
        </p:txBody>
      </p:sp>
      <p:pic>
        <p:nvPicPr>
          <p:cNvPr id="14"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06357" y="4362740"/>
            <a:ext cx="1202073" cy="887908"/>
          </a:xfrm>
          <a:prstGeom prst="rect">
            <a:avLst/>
          </a:prstGeom>
          <a:noFill/>
          <a:ln w="9525">
            <a:noFill/>
            <a:miter lim="800000"/>
            <a:headEnd/>
            <a:tailEnd/>
          </a:ln>
          <a:effectLst/>
        </p:spPr>
      </p:pic>
      <p:pic>
        <p:nvPicPr>
          <p:cNvPr id="15" name="Picture 7" descr="C:\Users\jillz\AppData\Local\Microsoft\Windows\Temporary Internet Files\Content.IE5\6KWAYFZ4\MCj04338070000[1].png"/>
          <p:cNvPicPr>
            <a:picLocks noChangeAspect="1" noChangeArrowheads="1"/>
          </p:cNvPicPr>
          <p:nvPr/>
        </p:nvPicPr>
        <p:blipFill>
          <a:blip r:embed="rId5" cstate="print"/>
          <a:srcRect/>
          <a:stretch>
            <a:fillRect/>
          </a:stretch>
        </p:blipFill>
        <p:spPr bwMode="auto">
          <a:xfrm>
            <a:off x="1139215" y="4825266"/>
            <a:ext cx="377714" cy="437410"/>
          </a:xfrm>
          <a:prstGeom prst="rect">
            <a:avLst/>
          </a:prstGeom>
          <a:noFill/>
        </p:spPr>
      </p:pic>
      <p:sp>
        <p:nvSpPr>
          <p:cNvPr id="19" name="TextBox 18"/>
          <p:cNvSpPr txBox="1"/>
          <p:nvPr/>
        </p:nvSpPr>
        <p:spPr>
          <a:xfrm>
            <a:off x="3728870" y="5103114"/>
            <a:ext cx="1273058" cy="1138773"/>
          </a:xfrm>
          <a:prstGeom prst="rect">
            <a:avLst/>
          </a:prstGeom>
          <a:noFill/>
        </p:spPr>
        <p:txBody>
          <a:bodyPr wrap="square" rtlCol="0">
            <a:spAutoFit/>
          </a:bodyPr>
          <a:lstStyle/>
          <a:p>
            <a:pPr defTabSz="1218987"/>
            <a:r>
              <a:rPr lang="en-US" sz="1400" b="1" dirty="0" smtClean="0">
                <a:solidFill>
                  <a:srgbClr val="EEECE1">
                    <a:lumMod val="10000"/>
                  </a:srgbClr>
                </a:solidFill>
                <a:cs typeface="Calibri" pitchFamily="34" charset="0"/>
              </a:rPr>
              <a:t>Join </a:t>
            </a:r>
            <a:r>
              <a:rPr lang="en-US" sz="1400" b="1" dirty="0">
                <a:solidFill>
                  <a:srgbClr val="EEECE1">
                    <a:lumMod val="10000"/>
                  </a:srgbClr>
                </a:solidFill>
                <a:cs typeface="Calibri" pitchFamily="34" charset="0"/>
              </a:rPr>
              <a:t>to </a:t>
            </a:r>
            <a:r>
              <a:rPr lang="en-US" sz="1400" b="1" dirty="0" smtClean="0">
                <a:solidFill>
                  <a:srgbClr val="EEECE1">
                    <a:lumMod val="10000"/>
                  </a:srgbClr>
                </a:solidFill>
                <a:cs typeface="Calibri" pitchFamily="34" charset="0"/>
              </a:rPr>
              <a:t>Domain &amp; </a:t>
            </a:r>
            <a:endParaRPr lang="en-US" sz="1400" b="1" dirty="0">
              <a:solidFill>
                <a:srgbClr val="EEECE1">
                  <a:lumMod val="10000"/>
                </a:srgbClr>
              </a:solidFill>
              <a:cs typeface="Calibri" pitchFamily="34" charset="0"/>
            </a:endParaRPr>
          </a:p>
          <a:p>
            <a:pPr defTabSz="1218987"/>
            <a:r>
              <a:rPr lang="en-US" sz="1400" b="1" dirty="0" smtClean="0">
                <a:solidFill>
                  <a:srgbClr val="EEECE1">
                    <a:lumMod val="10000"/>
                  </a:srgbClr>
                </a:solidFill>
                <a:cs typeface="Calibri" pitchFamily="34" charset="0"/>
              </a:rPr>
              <a:t>complete SW configuration.</a:t>
            </a:r>
            <a:endParaRPr lang="en-US" sz="1400" b="1" dirty="0">
              <a:solidFill>
                <a:srgbClr val="EEECE1">
                  <a:lumMod val="10000"/>
                </a:srgbClr>
              </a:solidFill>
              <a:cs typeface="Calibri" pitchFamily="34" charset="0"/>
            </a:endParaRPr>
          </a:p>
          <a:p>
            <a:pPr defTabSz="1218987"/>
            <a:endParaRPr lang="en-US" sz="1100" b="1" dirty="0">
              <a:solidFill>
                <a:srgbClr val="EEECE1">
                  <a:lumMod val="10000"/>
                </a:srgbClr>
              </a:solidFill>
              <a:latin typeface="+mj-lt"/>
            </a:endParaRPr>
          </a:p>
        </p:txBody>
      </p:sp>
      <p:pic>
        <p:nvPicPr>
          <p:cNvPr id="21"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88274" y="4289855"/>
            <a:ext cx="835331" cy="617016"/>
          </a:xfrm>
          <a:prstGeom prst="rect">
            <a:avLst/>
          </a:prstGeom>
          <a:noFill/>
          <a:ln w="9525">
            <a:noFill/>
            <a:miter lim="800000"/>
            <a:headEnd/>
            <a:tailEnd/>
          </a:ln>
          <a:effectLst/>
        </p:spPr>
      </p:pic>
      <p:pic>
        <p:nvPicPr>
          <p:cNvPr id="22" name="Picture 7" descr="C:\Users\jillz\AppData\Local\Microsoft\Windows\Temporary Internet Files\Content.IE5\6KWAYFZ4\MCj04338070000[1].png"/>
          <p:cNvPicPr>
            <a:picLocks noChangeAspect="1" noChangeArrowheads="1"/>
          </p:cNvPicPr>
          <p:nvPr/>
        </p:nvPicPr>
        <p:blipFill>
          <a:blip r:embed="rId6" cstate="print"/>
          <a:srcRect/>
          <a:stretch>
            <a:fillRect/>
          </a:stretch>
        </p:blipFill>
        <p:spPr bwMode="auto">
          <a:xfrm>
            <a:off x="3770015" y="4802459"/>
            <a:ext cx="206693" cy="239361"/>
          </a:xfrm>
          <a:prstGeom prst="rect">
            <a:avLst/>
          </a:prstGeom>
          <a:noFill/>
        </p:spPr>
      </p:pic>
      <p:pic>
        <p:nvPicPr>
          <p:cNvPr id="23" name="Picture 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161256" y="4404059"/>
            <a:ext cx="248232" cy="232710"/>
          </a:xfrm>
          <a:prstGeom prst="rect">
            <a:avLst/>
          </a:prstGeom>
          <a:noFill/>
          <a:ln w="9525">
            <a:noFill/>
            <a:miter lim="800000"/>
            <a:headEnd/>
            <a:tailEnd/>
          </a:ln>
          <a:effectLst/>
        </p:spPr>
      </p:pic>
      <p:sp>
        <p:nvSpPr>
          <p:cNvPr id="18" name="Right Arrow 17"/>
          <p:cNvSpPr/>
          <p:nvPr/>
        </p:nvSpPr>
        <p:spPr>
          <a:xfrm>
            <a:off x="3475695" y="4630030"/>
            <a:ext cx="277657" cy="219021"/>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218987"/>
            <a:endParaRPr lang="en-US" sz="1600" dirty="0">
              <a:solidFill>
                <a:srgbClr val="EEECE1">
                  <a:lumMod val="10000"/>
                </a:srgbClr>
              </a:solidFill>
            </a:endParaRPr>
          </a:p>
        </p:txBody>
      </p:sp>
      <p:pic>
        <p:nvPicPr>
          <p:cNvPr id="39"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360918" y="4324970"/>
            <a:ext cx="835331" cy="617016"/>
          </a:xfrm>
          <a:prstGeom prst="rect">
            <a:avLst/>
          </a:prstGeom>
          <a:noFill/>
          <a:ln w="9525">
            <a:noFill/>
            <a:miter lim="800000"/>
            <a:headEnd/>
            <a:tailEnd/>
          </a:ln>
          <a:effectLst/>
        </p:spPr>
      </p:pic>
      <p:pic>
        <p:nvPicPr>
          <p:cNvPr id="43" name="Picture 7" descr="C:\Users\jillz\AppData\Local\Microsoft\Windows\Temporary Internet Files\Content.IE5\6KWAYFZ4\MCj04338070000[1].png"/>
          <p:cNvPicPr>
            <a:picLocks noChangeAspect="1" noChangeArrowheads="1"/>
          </p:cNvPicPr>
          <p:nvPr/>
        </p:nvPicPr>
        <p:blipFill>
          <a:blip r:embed="rId6" cstate="print"/>
          <a:srcRect/>
          <a:stretch>
            <a:fillRect/>
          </a:stretch>
        </p:blipFill>
        <p:spPr bwMode="auto">
          <a:xfrm>
            <a:off x="7238636" y="4818935"/>
            <a:ext cx="206693" cy="239361"/>
          </a:xfrm>
          <a:prstGeom prst="rect">
            <a:avLst/>
          </a:prstGeom>
          <a:noFill/>
        </p:spPr>
      </p:pic>
      <p:sp>
        <p:nvSpPr>
          <p:cNvPr id="38" name="TextBox 37"/>
          <p:cNvSpPr txBox="1"/>
          <p:nvPr/>
        </p:nvSpPr>
        <p:spPr>
          <a:xfrm>
            <a:off x="7162798" y="5126454"/>
            <a:ext cx="1676402" cy="1169551"/>
          </a:xfrm>
          <a:prstGeom prst="rect">
            <a:avLst/>
          </a:prstGeom>
          <a:noFill/>
        </p:spPr>
        <p:txBody>
          <a:bodyPr wrap="square" rtlCol="0">
            <a:spAutoFit/>
          </a:bodyPr>
          <a:lstStyle/>
          <a:p>
            <a:pPr defTabSz="1218987"/>
            <a:r>
              <a:rPr lang="en-US" sz="1400" b="1" dirty="0">
                <a:solidFill>
                  <a:srgbClr val="EEECE1">
                    <a:lumMod val="10000"/>
                  </a:srgbClr>
                </a:solidFill>
                <a:cs typeface="Calibri" pitchFamily="34" charset="0"/>
              </a:rPr>
              <a:t>Start CS </a:t>
            </a:r>
            <a:r>
              <a:rPr lang="en-US" sz="1400" b="1" dirty="0" smtClean="0">
                <a:solidFill>
                  <a:srgbClr val="EEECE1">
                    <a:lumMod val="10000"/>
                  </a:srgbClr>
                </a:solidFill>
                <a:cs typeface="Calibri" pitchFamily="34" charset="0"/>
              </a:rPr>
              <a:t>services. </a:t>
            </a:r>
            <a:br>
              <a:rPr lang="en-US" sz="1400" b="1" dirty="0" smtClean="0">
                <a:solidFill>
                  <a:srgbClr val="EEECE1">
                    <a:lumMod val="10000"/>
                  </a:srgbClr>
                </a:solidFill>
                <a:cs typeface="Calibri" pitchFamily="34" charset="0"/>
              </a:rPr>
            </a:br>
            <a:r>
              <a:rPr lang="en-US" sz="1400" b="1" dirty="0" smtClean="0">
                <a:solidFill>
                  <a:srgbClr val="EEECE1">
                    <a:lumMod val="10000"/>
                  </a:srgbClr>
                </a:solidFill>
                <a:cs typeface="Calibri" pitchFamily="34" charset="0"/>
              </a:rPr>
              <a:t>Finish GW </a:t>
            </a:r>
            <a:r>
              <a:rPr lang="en-US" sz="1400" b="1" dirty="0" err="1" smtClean="0">
                <a:solidFill>
                  <a:srgbClr val="EEECE1">
                    <a:lumMod val="10000"/>
                  </a:srgbClr>
                </a:solidFill>
                <a:cs typeface="Calibri" pitchFamily="34" charset="0"/>
              </a:rPr>
              <a:t>Config</a:t>
            </a:r>
            <a:r>
              <a:rPr lang="en-US" sz="1400" b="1" dirty="0" smtClean="0">
                <a:solidFill>
                  <a:srgbClr val="EEECE1">
                    <a:lumMod val="10000"/>
                  </a:srgbClr>
                </a:solidFill>
                <a:cs typeface="Calibri" pitchFamily="34" charset="0"/>
              </a:rPr>
              <a:t> and test </a:t>
            </a:r>
            <a:r>
              <a:rPr lang="en-US" sz="1400" b="1" dirty="0">
                <a:solidFill>
                  <a:srgbClr val="EEECE1">
                    <a:lumMod val="10000"/>
                  </a:srgbClr>
                </a:solidFill>
                <a:cs typeface="Calibri" pitchFamily="34" charset="0"/>
              </a:rPr>
              <a:t>PSTN </a:t>
            </a:r>
            <a:r>
              <a:rPr lang="en-US" sz="1400" b="1" dirty="0" smtClean="0">
                <a:solidFill>
                  <a:srgbClr val="EEECE1">
                    <a:lumMod val="10000"/>
                  </a:srgbClr>
                </a:solidFill>
                <a:cs typeface="Calibri" pitchFamily="34" charset="0"/>
              </a:rPr>
              <a:t>Connectivity with temp user account.</a:t>
            </a:r>
            <a:endParaRPr lang="en-US" sz="1400" b="1" dirty="0">
              <a:solidFill>
                <a:srgbClr val="EEECE1">
                  <a:lumMod val="10000"/>
                </a:srgbClr>
              </a:solidFill>
              <a:cs typeface="Calibri" pitchFamily="34" charset="0"/>
            </a:endParaRPr>
          </a:p>
        </p:txBody>
      </p:sp>
      <p:sp>
        <p:nvSpPr>
          <p:cNvPr id="36" name="Right Arrow 35"/>
          <p:cNvSpPr/>
          <p:nvPr/>
        </p:nvSpPr>
        <p:spPr>
          <a:xfrm>
            <a:off x="6752413" y="4631127"/>
            <a:ext cx="277657" cy="219021"/>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218987"/>
            <a:endParaRPr lang="en-US" sz="1600" dirty="0">
              <a:solidFill>
                <a:srgbClr val="EEECE1">
                  <a:lumMod val="10000"/>
                </a:srgbClr>
              </a:solidFill>
            </a:endParaRPr>
          </a:p>
        </p:txBody>
      </p:sp>
      <p:grpSp>
        <p:nvGrpSpPr>
          <p:cNvPr id="12" name="Group 11"/>
          <p:cNvGrpSpPr/>
          <p:nvPr/>
        </p:nvGrpSpPr>
        <p:grpSpPr>
          <a:xfrm>
            <a:off x="2440566" y="1905509"/>
            <a:ext cx="1142309" cy="1402497"/>
            <a:chOff x="2776524" y="1219200"/>
            <a:chExt cx="1142309" cy="1402497"/>
          </a:xfrm>
        </p:grpSpPr>
        <p:pic>
          <p:nvPicPr>
            <p:cNvPr id="47" name="Picture 2"/>
            <p:cNvPicPr>
              <a:picLocks noChangeAspect="1" noChangeArrowheads="1"/>
            </p:cNvPicPr>
            <p:nvPr/>
          </p:nvPicPr>
          <p:blipFill>
            <a:blip r:embed="rId8" cstate="print"/>
            <a:srcRect/>
            <a:stretch>
              <a:fillRect/>
            </a:stretch>
          </p:blipFill>
          <p:spPr bwMode="auto">
            <a:xfrm>
              <a:off x="3124200" y="1219200"/>
              <a:ext cx="431450" cy="554396"/>
            </a:xfrm>
            <a:prstGeom prst="rect">
              <a:avLst/>
            </a:prstGeom>
            <a:noFill/>
            <a:ln w="9525">
              <a:noFill/>
              <a:miter lim="800000"/>
              <a:headEnd/>
              <a:tailEnd/>
            </a:ln>
            <a:effectLst/>
          </p:spPr>
        </p:pic>
        <p:sp>
          <p:nvSpPr>
            <p:cNvPr id="48" name="TextBox 47"/>
            <p:cNvSpPr txBox="1"/>
            <p:nvPr/>
          </p:nvSpPr>
          <p:spPr>
            <a:xfrm>
              <a:off x="2776524" y="1790700"/>
              <a:ext cx="1142309" cy="830997"/>
            </a:xfrm>
            <a:prstGeom prst="rect">
              <a:avLst/>
            </a:prstGeom>
            <a:noFill/>
          </p:spPr>
          <p:txBody>
            <a:bodyPr wrap="square" rtlCol="0">
              <a:spAutoFit/>
            </a:bodyPr>
            <a:lstStyle/>
            <a:p>
              <a:pPr algn="ctr" defTabSz="1218987"/>
              <a:r>
                <a:rPr lang="en-US" sz="1600" b="1" dirty="0" smtClean="0">
                  <a:solidFill>
                    <a:srgbClr val="EEECE1">
                      <a:lumMod val="10000"/>
                    </a:srgbClr>
                  </a:solidFill>
                  <a:cs typeface="Calibri" pitchFamily="34" charset="0"/>
                </a:rPr>
                <a:t>Active Directory </a:t>
              </a:r>
              <a:r>
                <a:rPr lang="en-US" sz="1600" b="1" dirty="0">
                  <a:solidFill>
                    <a:srgbClr val="EEECE1">
                      <a:lumMod val="10000"/>
                    </a:srgbClr>
                  </a:solidFill>
                  <a:cs typeface="Calibri" pitchFamily="34" charset="0"/>
                </a:rPr>
                <a:t>Computer</a:t>
              </a:r>
            </a:p>
          </p:txBody>
        </p:sp>
      </p:grpSp>
      <p:sp>
        <p:nvSpPr>
          <p:cNvPr id="46" name="Right Arrow 45"/>
          <p:cNvSpPr/>
          <p:nvPr/>
        </p:nvSpPr>
        <p:spPr>
          <a:xfrm>
            <a:off x="2219811" y="2002014"/>
            <a:ext cx="497209" cy="27446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sp>
        <p:nvSpPr>
          <p:cNvPr id="56" name="TextBox 55"/>
          <p:cNvSpPr txBox="1"/>
          <p:nvPr/>
        </p:nvSpPr>
        <p:spPr>
          <a:xfrm>
            <a:off x="3599110" y="2667509"/>
            <a:ext cx="1295400" cy="830993"/>
          </a:xfrm>
          <a:prstGeom prst="rect">
            <a:avLst/>
          </a:prstGeom>
          <a:noFill/>
        </p:spPr>
        <p:txBody>
          <a:bodyPr wrap="square" lIns="91436" tIns="45718" rIns="91436" bIns="45718">
            <a:spAutoFit/>
          </a:bodyPr>
          <a:lstStyle/>
          <a:p>
            <a:pPr algn="ctr" defTabSz="1218987">
              <a:defRPr/>
            </a:pPr>
            <a:r>
              <a:rPr lang="en-US" sz="1600" b="1" dirty="0">
                <a:solidFill>
                  <a:srgbClr val="EEECE1">
                    <a:lumMod val="10000"/>
                  </a:srgbClr>
                </a:solidFill>
              </a:rPr>
              <a:t>Add SBA </a:t>
            </a:r>
            <a:r>
              <a:rPr lang="en-US" sz="1600" b="1" dirty="0" smtClean="0">
                <a:solidFill>
                  <a:srgbClr val="EEECE1">
                    <a:lumMod val="10000"/>
                  </a:srgbClr>
                </a:solidFill>
              </a:rPr>
              <a:t>to </a:t>
            </a:r>
            <a:br>
              <a:rPr lang="en-US" sz="1600" b="1" dirty="0" smtClean="0">
                <a:solidFill>
                  <a:srgbClr val="EEECE1">
                    <a:lumMod val="10000"/>
                  </a:srgbClr>
                </a:solidFill>
              </a:rPr>
            </a:br>
            <a:r>
              <a:rPr lang="en-US" sz="1600" b="1" dirty="0" smtClean="0">
                <a:solidFill>
                  <a:srgbClr val="EEECE1">
                    <a:lumMod val="10000"/>
                  </a:srgbClr>
                </a:solidFill>
              </a:rPr>
              <a:t>the Topology.</a:t>
            </a:r>
            <a:endParaRPr lang="en-US" sz="1600" b="1" dirty="0">
              <a:solidFill>
                <a:srgbClr val="EEECE1">
                  <a:lumMod val="10000"/>
                </a:srgbClr>
              </a:solidFill>
            </a:endParaRPr>
          </a:p>
        </p:txBody>
      </p:sp>
      <p:sp>
        <p:nvSpPr>
          <p:cNvPr id="62" name="Right Arrow 61"/>
          <p:cNvSpPr/>
          <p:nvPr/>
        </p:nvSpPr>
        <p:spPr>
          <a:xfrm>
            <a:off x="3348089" y="2002014"/>
            <a:ext cx="497209" cy="27446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sp>
        <p:nvSpPr>
          <p:cNvPr id="66" name="TextBox 65"/>
          <p:cNvSpPr txBox="1"/>
          <p:nvPr/>
        </p:nvSpPr>
        <p:spPr>
          <a:xfrm>
            <a:off x="5248995" y="2671884"/>
            <a:ext cx="1201279" cy="584775"/>
          </a:xfrm>
          <a:prstGeom prst="rect">
            <a:avLst/>
          </a:prstGeom>
          <a:noFill/>
        </p:spPr>
        <p:txBody>
          <a:bodyPr wrap="square" rtlCol="0">
            <a:spAutoFit/>
          </a:bodyPr>
          <a:lstStyle/>
          <a:p>
            <a:pPr algn="ctr" defTabSz="1218987"/>
            <a:r>
              <a:rPr lang="en-US" sz="1600" b="1" dirty="0">
                <a:solidFill>
                  <a:srgbClr val="EEECE1">
                    <a:lumMod val="10000"/>
                  </a:srgbClr>
                </a:solidFill>
              </a:rPr>
              <a:t>Move </a:t>
            </a:r>
            <a:r>
              <a:rPr lang="en-US" sz="1600" b="1" dirty="0" smtClean="0">
                <a:solidFill>
                  <a:srgbClr val="EEECE1">
                    <a:lumMod val="10000"/>
                  </a:srgbClr>
                </a:solidFill>
              </a:rPr>
              <a:t>Users</a:t>
            </a:r>
            <a:endParaRPr lang="en-US" sz="1600" b="1" dirty="0">
              <a:solidFill>
                <a:srgbClr val="EEECE1">
                  <a:lumMod val="10000"/>
                </a:srgbClr>
              </a:solidFill>
            </a:endParaRPr>
          </a:p>
          <a:p>
            <a:pPr algn="ctr" defTabSz="1218987"/>
            <a:r>
              <a:rPr lang="en-US" sz="1600" b="1" dirty="0" smtClean="0">
                <a:solidFill>
                  <a:srgbClr val="EEECE1">
                    <a:lumMod val="10000"/>
                  </a:srgbClr>
                </a:solidFill>
              </a:rPr>
              <a:t>to the SBA.</a:t>
            </a:r>
            <a:endParaRPr lang="en-US" sz="1600" b="1" dirty="0">
              <a:solidFill>
                <a:srgbClr val="EEECE1">
                  <a:lumMod val="10000"/>
                </a:srgbClr>
              </a:solidFill>
            </a:endParaRPr>
          </a:p>
        </p:txBody>
      </p:sp>
      <p:sp>
        <p:nvSpPr>
          <p:cNvPr id="69" name="Right Arrow 68"/>
          <p:cNvSpPr/>
          <p:nvPr/>
        </p:nvSpPr>
        <p:spPr>
          <a:xfrm>
            <a:off x="4708475" y="1998333"/>
            <a:ext cx="497209" cy="27446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pic>
        <p:nvPicPr>
          <p:cNvPr id="60"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53965" y="4326161"/>
            <a:ext cx="835331" cy="575778"/>
          </a:xfrm>
          <a:prstGeom prst="rect">
            <a:avLst/>
          </a:prstGeom>
          <a:noFill/>
          <a:ln w="9525">
            <a:noFill/>
            <a:miter lim="800000"/>
            <a:headEnd/>
            <a:tailEnd/>
          </a:ln>
          <a:effectLst/>
        </p:spPr>
      </p:pic>
      <p:pic>
        <p:nvPicPr>
          <p:cNvPr id="28" name="Picture 7" descr="C:\Users\jillz\AppData\Local\Microsoft\Windows\Temporary Internet Files\Content.IE5\6KWAYFZ4\MCj04338070000[1].png"/>
          <p:cNvPicPr>
            <a:picLocks noChangeAspect="1" noChangeArrowheads="1"/>
          </p:cNvPicPr>
          <p:nvPr/>
        </p:nvPicPr>
        <p:blipFill>
          <a:blip r:embed="rId9" cstate="print"/>
          <a:srcRect/>
          <a:stretch>
            <a:fillRect/>
          </a:stretch>
        </p:blipFill>
        <p:spPr bwMode="auto">
          <a:xfrm>
            <a:off x="5423634" y="4817550"/>
            <a:ext cx="206693" cy="223364"/>
          </a:xfrm>
          <a:prstGeom prst="rect">
            <a:avLst/>
          </a:prstGeom>
          <a:noFill/>
        </p:spPr>
      </p:pic>
      <p:sp>
        <p:nvSpPr>
          <p:cNvPr id="29" name="TextBox 28"/>
          <p:cNvSpPr txBox="1"/>
          <p:nvPr/>
        </p:nvSpPr>
        <p:spPr>
          <a:xfrm>
            <a:off x="5248995" y="5102225"/>
            <a:ext cx="1913804" cy="1384995"/>
          </a:xfrm>
          <a:prstGeom prst="rect">
            <a:avLst/>
          </a:prstGeom>
          <a:noFill/>
        </p:spPr>
        <p:txBody>
          <a:bodyPr wrap="square" rtlCol="0">
            <a:spAutoFit/>
          </a:bodyPr>
          <a:lstStyle/>
          <a:p>
            <a:pPr defTabSz="1218987"/>
            <a:r>
              <a:rPr lang="en-US" sz="1400" b="1" dirty="0">
                <a:solidFill>
                  <a:srgbClr val="EEECE1">
                    <a:lumMod val="10000"/>
                  </a:srgbClr>
                </a:solidFill>
                <a:cs typeface="Calibri" pitchFamily="34" charset="0"/>
              </a:rPr>
              <a:t>Enable CS </a:t>
            </a:r>
            <a:r>
              <a:rPr lang="en-US" sz="1400" b="1" dirty="0" smtClean="0">
                <a:solidFill>
                  <a:srgbClr val="EEECE1">
                    <a:lumMod val="10000"/>
                  </a:srgbClr>
                </a:solidFill>
                <a:cs typeface="Calibri" pitchFamily="34" charset="0"/>
              </a:rPr>
              <a:t>Replication.</a:t>
            </a:r>
            <a:endParaRPr lang="en-US" sz="1400" b="1" dirty="0">
              <a:solidFill>
                <a:srgbClr val="EEECE1">
                  <a:lumMod val="10000"/>
                </a:srgbClr>
              </a:solidFill>
              <a:cs typeface="Calibri" pitchFamily="34" charset="0"/>
            </a:endParaRPr>
          </a:p>
          <a:p>
            <a:pPr defTabSz="1218987"/>
            <a:r>
              <a:rPr lang="en-US" sz="1400" b="1" dirty="0">
                <a:solidFill>
                  <a:srgbClr val="EEECE1">
                    <a:lumMod val="10000"/>
                  </a:srgbClr>
                </a:solidFill>
                <a:cs typeface="Calibri" pitchFamily="34" charset="0"/>
              </a:rPr>
              <a:t>SBA downloads topology &amp; </a:t>
            </a:r>
            <a:r>
              <a:rPr lang="en-US" sz="1400" b="1" dirty="0" smtClean="0">
                <a:solidFill>
                  <a:srgbClr val="EEECE1">
                    <a:lumMod val="10000"/>
                  </a:srgbClr>
                </a:solidFill>
                <a:cs typeface="Calibri" pitchFamily="34" charset="0"/>
              </a:rPr>
              <a:t>configuration.</a:t>
            </a:r>
            <a:endParaRPr lang="en-US" sz="1400" b="1" dirty="0">
              <a:solidFill>
                <a:srgbClr val="EEECE1">
                  <a:lumMod val="10000"/>
                </a:srgbClr>
              </a:solidFill>
              <a:cs typeface="Calibri" pitchFamily="34" charset="0"/>
            </a:endParaRPr>
          </a:p>
          <a:p>
            <a:pPr defTabSz="1218987"/>
            <a:r>
              <a:rPr lang="en-US" sz="1400" b="1" dirty="0" smtClean="0">
                <a:solidFill>
                  <a:srgbClr val="EEECE1">
                    <a:lumMod val="10000"/>
                  </a:srgbClr>
                </a:solidFill>
                <a:cs typeface="Calibri" pitchFamily="34" charset="0"/>
              </a:rPr>
              <a:t>Request &amp; Assign Certs.</a:t>
            </a:r>
            <a:endParaRPr lang="en-US" sz="1400" b="1" dirty="0">
              <a:solidFill>
                <a:srgbClr val="EEECE1">
                  <a:lumMod val="10000"/>
                </a:srgbClr>
              </a:solidFill>
              <a:cs typeface="Calibri" pitchFamily="34" charset="0"/>
            </a:endParaRPr>
          </a:p>
        </p:txBody>
      </p:sp>
      <p:sp>
        <p:nvSpPr>
          <p:cNvPr id="26" name="Right Arrow 25"/>
          <p:cNvSpPr/>
          <p:nvPr/>
        </p:nvSpPr>
        <p:spPr>
          <a:xfrm>
            <a:off x="4973112" y="4601795"/>
            <a:ext cx="277657" cy="224350"/>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218987"/>
            <a:endParaRPr lang="en-US" sz="1600" dirty="0">
              <a:solidFill>
                <a:srgbClr val="EEECE1">
                  <a:lumMod val="10000"/>
                </a:srgbClr>
              </a:solidFill>
            </a:endParaRPr>
          </a:p>
        </p:txBody>
      </p:sp>
      <p:pic>
        <p:nvPicPr>
          <p:cNvPr id="31" name="Picture 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909617" y="4369202"/>
            <a:ext cx="199921" cy="174894"/>
          </a:xfrm>
          <a:prstGeom prst="rect">
            <a:avLst/>
          </a:prstGeom>
          <a:noFill/>
          <a:ln w="9525">
            <a:noFill/>
            <a:miter lim="800000"/>
            <a:headEnd/>
            <a:tailEnd/>
          </a:ln>
          <a:effectLst/>
        </p:spPr>
      </p:pic>
      <p:pic>
        <p:nvPicPr>
          <p:cNvPr id="32" name="Picture 6"/>
          <p:cNvPicPr>
            <a:picLocks noChangeAspect="1" noChangeArrowheads="1"/>
          </p:cNvPicPr>
          <p:nvPr/>
        </p:nvPicPr>
        <p:blipFill>
          <a:blip r:embed="rId10" cstate="print"/>
          <a:srcRect/>
          <a:stretch>
            <a:fillRect/>
          </a:stretch>
        </p:blipFill>
        <p:spPr bwMode="auto">
          <a:xfrm>
            <a:off x="5734378" y="4498076"/>
            <a:ext cx="170546" cy="192492"/>
          </a:xfrm>
          <a:prstGeom prst="rect">
            <a:avLst/>
          </a:prstGeom>
          <a:noFill/>
          <a:ln w="9525">
            <a:noFill/>
            <a:miter lim="800000"/>
            <a:headEnd/>
            <a:tailEnd/>
          </a:ln>
          <a:effectLst/>
        </p:spPr>
      </p:pic>
      <p:pic>
        <p:nvPicPr>
          <p:cNvPr id="33" name="Picture 7"/>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5918957" y="4645307"/>
            <a:ext cx="130026" cy="159674"/>
          </a:xfrm>
          <a:prstGeom prst="rect">
            <a:avLst/>
          </a:prstGeom>
          <a:noFill/>
          <a:ln w="9525">
            <a:noFill/>
            <a:miter lim="800000"/>
            <a:headEnd/>
            <a:tailEnd/>
          </a:ln>
          <a:effectLst/>
        </p:spPr>
      </p:pic>
      <p:pic>
        <p:nvPicPr>
          <p:cNvPr id="50" name="Picture 29" descr="C:\Users\jillz\AppData\Local\Microsoft\Windows\Temporary Internet Files\Content.IE5\S3JB78UX\MPj04225270000[1].jpg"/>
          <p:cNvPicPr>
            <a:picLocks noChangeAspect="1" noChangeArrowheads="1"/>
          </p:cNvPicPr>
          <p:nvPr/>
        </p:nvPicPr>
        <p:blipFill>
          <a:blip r:embed="rId12" cstate="print"/>
          <a:srcRect/>
          <a:stretch>
            <a:fillRect/>
          </a:stretch>
        </p:blipFill>
        <p:spPr bwMode="auto">
          <a:xfrm>
            <a:off x="333979" y="1624201"/>
            <a:ext cx="1820987" cy="1637923"/>
          </a:xfrm>
          <a:prstGeom prst="rect">
            <a:avLst/>
          </a:prstGeom>
          <a:noFill/>
        </p:spPr>
      </p:pic>
      <p:sp>
        <p:nvSpPr>
          <p:cNvPr id="51" name="TextBox 50"/>
          <p:cNvSpPr txBox="1"/>
          <p:nvPr/>
        </p:nvSpPr>
        <p:spPr>
          <a:xfrm>
            <a:off x="268236" y="2955360"/>
            <a:ext cx="195405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defTabSz="1218987"/>
            <a:r>
              <a:rPr lang="en-US" sz="1400" b="1" dirty="0" smtClean="0">
                <a:solidFill>
                  <a:srgbClr val="EEECE1">
                    <a:lumMod val="10000"/>
                  </a:srgbClr>
                </a:solidFill>
                <a:latin typeface="+mj-lt"/>
              </a:rPr>
              <a:t>Lync Admin (Data </a:t>
            </a:r>
            <a:r>
              <a:rPr lang="en-US" sz="1400" b="1" dirty="0">
                <a:solidFill>
                  <a:srgbClr val="EEECE1">
                    <a:lumMod val="10000"/>
                  </a:srgbClr>
                </a:solidFill>
                <a:latin typeface="+mj-lt"/>
              </a:rPr>
              <a:t>Center)</a:t>
            </a:r>
          </a:p>
        </p:txBody>
      </p:sp>
      <p:pic>
        <p:nvPicPr>
          <p:cNvPr id="68" name="Picture 6"/>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38808" y="1646214"/>
            <a:ext cx="638163" cy="97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3" name="Picture 7" descr="C:\Users\jastark\AppData\Local\Microsoft\Windows\Temporary Internet Files\Content.IE5\Z9V93XRA\MP900400020[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140170" y="1624201"/>
            <a:ext cx="1501755" cy="1601617"/>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2799" y="1790234"/>
            <a:ext cx="460838" cy="491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1" name="Group 39"/>
          <p:cNvGrpSpPr>
            <a:grpSpLocks/>
          </p:cNvGrpSpPr>
          <p:nvPr/>
        </p:nvGrpSpPr>
        <p:grpSpPr bwMode="auto">
          <a:xfrm>
            <a:off x="5332851" y="2182707"/>
            <a:ext cx="604837" cy="374651"/>
            <a:chOff x="720" y="816"/>
            <a:chExt cx="381" cy="236"/>
          </a:xfrm>
          <a:effectLst/>
        </p:grpSpPr>
        <p:pic>
          <p:nvPicPr>
            <p:cNvPr id="72" name="Rectangle 17421"/>
            <p:cNvPicPr>
              <a:picLocks noChangeAspect="1" noChangeArrowheads="1"/>
            </p:cNvPicPr>
            <p:nvPr/>
          </p:nvPicPr>
          <p:blipFill>
            <a:blip r:embed="rId16" cstate="print"/>
            <a:srcRect/>
            <a:stretch>
              <a:fillRect/>
            </a:stretch>
          </p:blipFill>
          <p:spPr bwMode="auto">
            <a:xfrm>
              <a:off x="720" y="816"/>
              <a:ext cx="381" cy="236"/>
            </a:xfrm>
            <a:prstGeom prst="rect">
              <a:avLst/>
            </a:prstGeom>
            <a:noFill/>
            <a:ln w="9525">
              <a:noFill/>
              <a:miter lim="800000"/>
              <a:headEnd/>
              <a:tailEnd/>
            </a:ln>
          </p:spPr>
        </p:pic>
        <p:pic>
          <p:nvPicPr>
            <p:cNvPr id="73" name="Picture 30" descr="anyversion-icon-32x32-32bit"/>
            <p:cNvPicPr>
              <a:picLocks noChangeAspect="1" noChangeArrowheads="1"/>
            </p:cNvPicPr>
            <p:nvPr/>
          </p:nvPicPr>
          <p:blipFill>
            <a:blip r:embed="rId17" cstate="print"/>
            <a:srcRect/>
            <a:stretch>
              <a:fillRect/>
            </a:stretch>
          </p:blipFill>
          <p:spPr bwMode="auto">
            <a:xfrm>
              <a:off x="789" y="824"/>
              <a:ext cx="144" cy="144"/>
            </a:xfrm>
            <a:prstGeom prst="rect">
              <a:avLst/>
            </a:prstGeom>
            <a:noFill/>
            <a:ln w="9525">
              <a:noFill/>
              <a:miter lim="800000"/>
              <a:headEnd/>
              <a:tailEnd/>
            </a:ln>
          </p:spPr>
        </p:pic>
      </p:grpSp>
      <p:sp>
        <p:nvSpPr>
          <p:cNvPr id="74" name="Right Arrow 73"/>
          <p:cNvSpPr/>
          <p:nvPr/>
        </p:nvSpPr>
        <p:spPr>
          <a:xfrm>
            <a:off x="6557458" y="2035951"/>
            <a:ext cx="497209" cy="27446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pic>
        <p:nvPicPr>
          <p:cNvPr id="24589" name="Picture 13" descr="C:\Users\jastark\AppData\Local\Microsoft\Windows\Temporary Internet Files\Content.IE5\Z9V93XRA\MC900057679[1].wmf"/>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990422" y="4085034"/>
            <a:ext cx="1357666" cy="12366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0" descr="C:\Users\jillz\AppData\Local\Microsoft\Windows\Temporary Internet Files\Content.IE5\S3JB78UX\MPj04017970000[1].jpg"/>
          <p:cNvPicPr>
            <a:picLocks noChangeAspect="1" noChangeArrowheads="1"/>
          </p:cNvPicPr>
          <p:nvPr/>
        </p:nvPicPr>
        <p:blipFill>
          <a:blip r:embed="rId19" cstate="print"/>
          <a:srcRect/>
          <a:stretch>
            <a:fillRect/>
          </a:stretch>
        </p:blipFill>
        <p:spPr bwMode="auto">
          <a:xfrm rot="738259">
            <a:off x="2734486" y="4456189"/>
            <a:ext cx="370266" cy="358060"/>
          </a:xfrm>
          <a:prstGeom prst="rect">
            <a:avLst/>
          </a:prstGeom>
          <a:noFill/>
        </p:spPr>
      </p:pic>
      <p:pic>
        <p:nvPicPr>
          <p:cNvPr id="80" name="Picture 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723816" y="4381999"/>
            <a:ext cx="199921" cy="174894"/>
          </a:xfrm>
          <a:prstGeom prst="rect">
            <a:avLst/>
          </a:prstGeom>
          <a:noFill/>
          <a:ln w="9525">
            <a:noFill/>
            <a:miter lim="800000"/>
            <a:headEnd/>
            <a:tailEnd/>
          </a:ln>
          <a:effectLst/>
        </p:spPr>
      </p:pic>
      <p:pic>
        <p:nvPicPr>
          <p:cNvPr id="81" name="Picture 6"/>
          <p:cNvPicPr>
            <a:picLocks noChangeAspect="1" noChangeArrowheads="1"/>
          </p:cNvPicPr>
          <p:nvPr/>
        </p:nvPicPr>
        <p:blipFill>
          <a:blip r:embed="rId10" cstate="print"/>
          <a:srcRect/>
          <a:stretch>
            <a:fillRect/>
          </a:stretch>
        </p:blipFill>
        <p:spPr bwMode="auto">
          <a:xfrm>
            <a:off x="7548578" y="4510873"/>
            <a:ext cx="170546" cy="192492"/>
          </a:xfrm>
          <a:prstGeom prst="rect">
            <a:avLst/>
          </a:prstGeom>
          <a:noFill/>
          <a:ln w="9525">
            <a:noFill/>
            <a:miter lim="800000"/>
            <a:headEnd/>
            <a:tailEnd/>
          </a:ln>
          <a:effectLst/>
        </p:spPr>
      </p:pic>
      <p:pic>
        <p:nvPicPr>
          <p:cNvPr id="82" name="Picture 7"/>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7733157" y="4658104"/>
            <a:ext cx="130026" cy="159674"/>
          </a:xfrm>
          <a:prstGeom prst="rect">
            <a:avLst/>
          </a:prstGeom>
          <a:noFill/>
          <a:ln w="9525">
            <a:noFill/>
            <a:miter lim="800000"/>
            <a:headEnd/>
            <a:tailEnd/>
          </a:ln>
          <a:effectLst/>
        </p:spPr>
      </p:pic>
    </p:spTree>
    <p:custDataLst>
      <p:tags r:id="rId1"/>
    </p:custDataLst>
    <p:extLst>
      <p:ext uri="{BB962C8B-B14F-4D97-AF65-F5344CB8AC3E}">
        <p14:creationId xmlns:p14="http://schemas.microsoft.com/office/powerpoint/2010/main" val="482936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1000"/>
                                        <p:tgtEl>
                                          <p:spTgt spid="51"/>
                                        </p:tgtEl>
                                      </p:cBhvr>
                                    </p:animEffect>
                                    <p:anim calcmode="lin" valueType="num">
                                      <p:cBhvr>
                                        <p:cTn id="17" dur="1000" fill="hold"/>
                                        <p:tgtEl>
                                          <p:spTgt spid="51"/>
                                        </p:tgtEl>
                                        <p:attrNameLst>
                                          <p:attrName>ppt_x</p:attrName>
                                        </p:attrNameLst>
                                      </p:cBhvr>
                                      <p:tavLst>
                                        <p:tav tm="0">
                                          <p:val>
                                            <p:strVal val="#ppt_x"/>
                                          </p:val>
                                        </p:tav>
                                        <p:tav tm="100000">
                                          <p:val>
                                            <p:strVal val="#ppt_x"/>
                                          </p:val>
                                        </p:tav>
                                      </p:tavLst>
                                    </p:anim>
                                    <p:anim calcmode="lin" valueType="num">
                                      <p:cBhvr>
                                        <p:cTn id="1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1000"/>
                                        <p:tgtEl>
                                          <p:spTgt spid="68"/>
                                        </p:tgtEl>
                                      </p:cBhvr>
                                    </p:animEffect>
                                    <p:anim calcmode="lin" valueType="num">
                                      <p:cBhvr>
                                        <p:cTn id="41" dur="1000" fill="hold"/>
                                        <p:tgtEl>
                                          <p:spTgt spid="68"/>
                                        </p:tgtEl>
                                        <p:attrNameLst>
                                          <p:attrName>ppt_x</p:attrName>
                                        </p:attrNameLst>
                                      </p:cBhvr>
                                      <p:tavLst>
                                        <p:tav tm="0">
                                          <p:val>
                                            <p:strVal val="#ppt_x"/>
                                          </p:val>
                                        </p:tav>
                                        <p:tav tm="100000">
                                          <p:val>
                                            <p:strVal val="#ppt_x"/>
                                          </p:val>
                                        </p:tav>
                                      </p:tavLst>
                                    </p:anim>
                                    <p:anim calcmode="lin" valueType="num">
                                      <p:cBhvr>
                                        <p:cTn id="42" dur="1000" fill="hold"/>
                                        <p:tgtEl>
                                          <p:spTgt spid="6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1000"/>
                                        <p:tgtEl>
                                          <p:spTgt spid="56"/>
                                        </p:tgtEl>
                                      </p:cBhvr>
                                    </p:animEffect>
                                    <p:anim calcmode="lin" valueType="num">
                                      <p:cBhvr>
                                        <p:cTn id="46" dur="1000" fill="hold"/>
                                        <p:tgtEl>
                                          <p:spTgt spid="56"/>
                                        </p:tgtEl>
                                        <p:attrNameLst>
                                          <p:attrName>ppt_x</p:attrName>
                                        </p:attrNameLst>
                                      </p:cBhvr>
                                      <p:tavLst>
                                        <p:tav tm="0">
                                          <p:val>
                                            <p:strVal val="#ppt_x"/>
                                          </p:val>
                                        </p:tav>
                                        <p:tav tm="100000">
                                          <p:val>
                                            <p:strVal val="#ppt_x"/>
                                          </p:val>
                                        </p:tav>
                                      </p:tavLst>
                                    </p:anim>
                                    <p:anim calcmode="lin" valueType="num">
                                      <p:cBhvr>
                                        <p:cTn id="4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1000"/>
                                        <p:tgtEl>
                                          <p:spTgt spid="69"/>
                                        </p:tgtEl>
                                      </p:cBhvr>
                                    </p:animEffect>
                                    <p:anim calcmode="lin" valueType="num">
                                      <p:cBhvr>
                                        <p:cTn id="53" dur="1000" fill="hold"/>
                                        <p:tgtEl>
                                          <p:spTgt spid="69"/>
                                        </p:tgtEl>
                                        <p:attrNameLst>
                                          <p:attrName>ppt_x</p:attrName>
                                        </p:attrNameLst>
                                      </p:cBhvr>
                                      <p:tavLst>
                                        <p:tav tm="0">
                                          <p:val>
                                            <p:strVal val="#ppt_x"/>
                                          </p:val>
                                        </p:tav>
                                        <p:tav tm="100000">
                                          <p:val>
                                            <p:strVal val="#ppt_x"/>
                                          </p:val>
                                        </p:tav>
                                      </p:tavLst>
                                    </p:anim>
                                    <p:anim calcmode="lin" valueType="num">
                                      <p:cBhvr>
                                        <p:cTn id="54" dur="1000" fill="hold"/>
                                        <p:tgtEl>
                                          <p:spTgt spid="6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anim calcmode="lin" valueType="num">
                                      <p:cBhvr>
                                        <p:cTn id="58" dur="1000" fill="hold"/>
                                        <p:tgtEl>
                                          <p:spTgt spid="71"/>
                                        </p:tgtEl>
                                        <p:attrNameLst>
                                          <p:attrName>ppt_x</p:attrName>
                                        </p:attrNameLst>
                                      </p:cBhvr>
                                      <p:tavLst>
                                        <p:tav tm="0">
                                          <p:val>
                                            <p:strVal val="#ppt_x"/>
                                          </p:val>
                                        </p:tav>
                                        <p:tav tm="100000">
                                          <p:val>
                                            <p:strVal val="#ppt_x"/>
                                          </p:val>
                                        </p:tav>
                                      </p:tavLst>
                                    </p:anim>
                                    <p:anim calcmode="lin" valueType="num">
                                      <p:cBhvr>
                                        <p:cTn id="59" dur="1000" fill="hold"/>
                                        <p:tgtEl>
                                          <p:spTgt spid="7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1000"/>
                                        <p:tgtEl>
                                          <p:spTgt spid="66"/>
                                        </p:tgtEl>
                                      </p:cBhvr>
                                    </p:animEffect>
                                    <p:anim calcmode="lin" valueType="num">
                                      <p:cBhvr>
                                        <p:cTn id="63" dur="1000" fill="hold"/>
                                        <p:tgtEl>
                                          <p:spTgt spid="66"/>
                                        </p:tgtEl>
                                        <p:attrNameLst>
                                          <p:attrName>ppt_x</p:attrName>
                                        </p:attrNameLst>
                                      </p:cBhvr>
                                      <p:tavLst>
                                        <p:tav tm="0">
                                          <p:val>
                                            <p:strVal val="#ppt_x"/>
                                          </p:val>
                                        </p:tav>
                                        <p:tav tm="100000">
                                          <p:val>
                                            <p:strVal val="#ppt_x"/>
                                          </p:val>
                                        </p:tav>
                                      </p:tavLst>
                                    </p:anim>
                                    <p:anim calcmode="lin" valueType="num">
                                      <p:cBhvr>
                                        <p:cTn id="64" dur="1000" fill="hold"/>
                                        <p:tgtEl>
                                          <p:spTgt spid="6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1000"/>
                                        <p:tgtEl>
                                          <p:spTgt spid="70"/>
                                        </p:tgtEl>
                                      </p:cBhvr>
                                    </p:animEffect>
                                    <p:anim calcmode="lin" valueType="num">
                                      <p:cBhvr>
                                        <p:cTn id="68" dur="1000" fill="hold"/>
                                        <p:tgtEl>
                                          <p:spTgt spid="70"/>
                                        </p:tgtEl>
                                        <p:attrNameLst>
                                          <p:attrName>ppt_x</p:attrName>
                                        </p:attrNameLst>
                                      </p:cBhvr>
                                      <p:tavLst>
                                        <p:tav tm="0">
                                          <p:val>
                                            <p:strVal val="#ppt_x"/>
                                          </p:val>
                                        </p:tav>
                                        <p:tav tm="100000">
                                          <p:val>
                                            <p:strVal val="#ppt_x"/>
                                          </p:val>
                                        </p:tav>
                                      </p:tavLst>
                                    </p:anim>
                                    <p:anim calcmode="lin" valueType="num">
                                      <p:cBhvr>
                                        <p:cTn id="6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fade">
                                      <p:cBhvr>
                                        <p:cTn id="74" dur="500"/>
                                        <p:tgtEl>
                                          <p:spTgt spid="74"/>
                                        </p:tgtEl>
                                      </p:cBhvr>
                                    </p:animEffect>
                                  </p:childTnLst>
                                </p:cTn>
                              </p:par>
                              <p:par>
                                <p:cTn id="75" presetID="10" presetClass="entr" presetSubtype="0" fill="hold" nodeType="withEffect">
                                  <p:stCondLst>
                                    <p:cond delay="0"/>
                                  </p:stCondLst>
                                  <p:childTnLst>
                                    <p:set>
                                      <p:cBhvr>
                                        <p:cTn id="76" dur="1" fill="hold">
                                          <p:stCondLst>
                                            <p:cond delay="0"/>
                                          </p:stCondLst>
                                        </p:cTn>
                                        <p:tgtEl>
                                          <p:spTgt spid="24583"/>
                                        </p:tgtEl>
                                        <p:attrNameLst>
                                          <p:attrName>style.visibility</p:attrName>
                                        </p:attrNameLst>
                                      </p:cBhvr>
                                      <p:to>
                                        <p:strVal val="visible"/>
                                      </p:to>
                                    </p:set>
                                    <p:animEffect transition="in" filter="fade">
                                      <p:cBhvr>
                                        <p:cTn id="77" dur="500"/>
                                        <p:tgtEl>
                                          <p:spTgt spid="24583"/>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64"/>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1000"/>
                                        <p:tgtEl>
                                          <p:spTgt spid="13"/>
                                        </p:tgtEl>
                                      </p:cBhvr>
                                    </p:animEffect>
                                    <p:anim calcmode="lin" valueType="num">
                                      <p:cBhvr>
                                        <p:cTn id="87" dur="1000" fill="hold"/>
                                        <p:tgtEl>
                                          <p:spTgt spid="13"/>
                                        </p:tgtEl>
                                        <p:attrNameLst>
                                          <p:attrName>ppt_x</p:attrName>
                                        </p:attrNameLst>
                                      </p:cBhvr>
                                      <p:tavLst>
                                        <p:tav tm="0">
                                          <p:val>
                                            <p:strVal val="#ppt_x"/>
                                          </p:val>
                                        </p:tav>
                                        <p:tav tm="100000">
                                          <p:val>
                                            <p:strVal val="#ppt_x"/>
                                          </p:val>
                                        </p:tav>
                                      </p:tavLst>
                                    </p:anim>
                                    <p:anim calcmode="lin" valueType="num">
                                      <p:cBhvr>
                                        <p:cTn id="88" dur="1000" fill="hold"/>
                                        <p:tgtEl>
                                          <p:spTgt spid="13"/>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1000"/>
                                        <p:tgtEl>
                                          <p:spTgt spid="14"/>
                                        </p:tgtEl>
                                      </p:cBhvr>
                                    </p:animEffect>
                                    <p:anim calcmode="lin" valueType="num">
                                      <p:cBhvr>
                                        <p:cTn id="92" dur="1000" fill="hold"/>
                                        <p:tgtEl>
                                          <p:spTgt spid="14"/>
                                        </p:tgtEl>
                                        <p:attrNameLst>
                                          <p:attrName>ppt_x</p:attrName>
                                        </p:attrNameLst>
                                      </p:cBhvr>
                                      <p:tavLst>
                                        <p:tav tm="0">
                                          <p:val>
                                            <p:strVal val="#ppt_x"/>
                                          </p:val>
                                        </p:tav>
                                        <p:tav tm="100000">
                                          <p:val>
                                            <p:strVal val="#ppt_x"/>
                                          </p:val>
                                        </p:tav>
                                      </p:tavLst>
                                    </p:anim>
                                    <p:anim calcmode="lin" valueType="num">
                                      <p:cBhvr>
                                        <p:cTn id="93" dur="1000" fill="hold"/>
                                        <p:tgtEl>
                                          <p:spTgt spid="14"/>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1000"/>
                                        <p:tgtEl>
                                          <p:spTgt spid="15"/>
                                        </p:tgtEl>
                                      </p:cBhvr>
                                    </p:animEffect>
                                    <p:anim calcmode="lin" valueType="num">
                                      <p:cBhvr>
                                        <p:cTn id="97" dur="1000" fill="hold"/>
                                        <p:tgtEl>
                                          <p:spTgt spid="15"/>
                                        </p:tgtEl>
                                        <p:attrNameLst>
                                          <p:attrName>ppt_x</p:attrName>
                                        </p:attrNameLst>
                                      </p:cBhvr>
                                      <p:tavLst>
                                        <p:tav tm="0">
                                          <p:val>
                                            <p:strVal val="#ppt_x"/>
                                          </p:val>
                                        </p:tav>
                                        <p:tav tm="100000">
                                          <p:val>
                                            <p:strVal val="#ppt_x"/>
                                          </p:val>
                                        </p:tav>
                                      </p:tavLst>
                                    </p:anim>
                                    <p:anim calcmode="lin" valueType="num">
                                      <p:cBhvr>
                                        <p:cTn id="9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1000"/>
                                        <p:tgtEl>
                                          <p:spTgt spid="9"/>
                                        </p:tgtEl>
                                      </p:cBhvr>
                                    </p:animEffect>
                                    <p:anim calcmode="lin" valueType="num">
                                      <p:cBhvr>
                                        <p:cTn id="104" dur="1000" fill="hold"/>
                                        <p:tgtEl>
                                          <p:spTgt spid="9"/>
                                        </p:tgtEl>
                                        <p:attrNameLst>
                                          <p:attrName>ppt_x</p:attrName>
                                        </p:attrNameLst>
                                      </p:cBhvr>
                                      <p:tavLst>
                                        <p:tav tm="0">
                                          <p:val>
                                            <p:strVal val="#ppt_x"/>
                                          </p:val>
                                        </p:tav>
                                        <p:tav tm="100000">
                                          <p:val>
                                            <p:strVal val="#ppt_x"/>
                                          </p:val>
                                        </p:tav>
                                      </p:tavLst>
                                    </p:anim>
                                    <p:anim calcmode="lin" valueType="num">
                                      <p:cBhvr>
                                        <p:cTn id="105" dur="1000" fill="hold"/>
                                        <p:tgtEl>
                                          <p:spTgt spid="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24589"/>
                                        </p:tgtEl>
                                        <p:attrNameLst>
                                          <p:attrName>style.visibility</p:attrName>
                                        </p:attrNameLst>
                                      </p:cBhvr>
                                      <p:to>
                                        <p:strVal val="visible"/>
                                      </p:to>
                                    </p:set>
                                    <p:animEffect transition="in" filter="fade">
                                      <p:cBhvr>
                                        <p:cTn id="108" dur="1000"/>
                                        <p:tgtEl>
                                          <p:spTgt spid="24589"/>
                                        </p:tgtEl>
                                      </p:cBhvr>
                                    </p:animEffect>
                                    <p:anim calcmode="lin" valueType="num">
                                      <p:cBhvr>
                                        <p:cTn id="109" dur="1000" fill="hold"/>
                                        <p:tgtEl>
                                          <p:spTgt spid="24589"/>
                                        </p:tgtEl>
                                        <p:attrNameLst>
                                          <p:attrName>ppt_x</p:attrName>
                                        </p:attrNameLst>
                                      </p:cBhvr>
                                      <p:tavLst>
                                        <p:tav tm="0">
                                          <p:val>
                                            <p:strVal val="#ppt_x"/>
                                          </p:val>
                                        </p:tav>
                                        <p:tav tm="100000">
                                          <p:val>
                                            <p:strVal val="#ppt_x"/>
                                          </p:val>
                                        </p:tav>
                                      </p:tavLst>
                                    </p:anim>
                                    <p:anim calcmode="lin" valueType="num">
                                      <p:cBhvr>
                                        <p:cTn id="110" dur="1000" fill="hold"/>
                                        <p:tgtEl>
                                          <p:spTgt spid="2458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1000"/>
                                        <p:tgtEl>
                                          <p:spTgt spid="7"/>
                                        </p:tgtEl>
                                      </p:cBhvr>
                                    </p:animEffect>
                                    <p:anim calcmode="lin" valueType="num">
                                      <p:cBhvr>
                                        <p:cTn id="114" dur="1000" fill="hold"/>
                                        <p:tgtEl>
                                          <p:spTgt spid="7"/>
                                        </p:tgtEl>
                                        <p:attrNameLst>
                                          <p:attrName>ppt_x</p:attrName>
                                        </p:attrNameLst>
                                      </p:cBhvr>
                                      <p:tavLst>
                                        <p:tav tm="0">
                                          <p:val>
                                            <p:strVal val="#ppt_x"/>
                                          </p:val>
                                        </p:tav>
                                        <p:tav tm="100000">
                                          <p:val>
                                            <p:strVal val="#ppt_x"/>
                                          </p:val>
                                        </p:tav>
                                      </p:tavLst>
                                    </p:anim>
                                    <p:anim calcmode="lin" valueType="num">
                                      <p:cBhvr>
                                        <p:cTn id="115" dur="1000" fill="hold"/>
                                        <p:tgtEl>
                                          <p:spTgt spid="7"/>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11"/>
                                        </p:tgtEl>
                                        <p:attrNameLst>
                                          <p:attrName>style.visibility</p:attrName>
                                        </p:attrNameLst>
                                      </p:cBhvr>
                                      <p:to>
                                        <p:strVal val="visible"/>
                                      </p:to>
                                    </p:set>
                                    <p:animEffect transition="in" filter="fade">
                                      <p:cBhvr>
                                        <p:cTn id="118" dur="1000"/>
                                        <p:tgtEl>
                                          <p:spTgt spid="11"/>
                                        </p:tgtEl>
                                      </p:cBhvr>
                                    </p:animEffect>
                                    <p:anim calcmode="lin" valueType="num">
                                      <p:cBhvr>
                                        <p:cTn id="119" dur="1000" fill="hold"/>
                                        <p:tgtEl>
                                          <p:spTgt spid="11"/>
                                        </p:tgtEl>
                                        <p:attrNameLst>
                                          <p:attrName>ppt_x</p:attrName>
                                        </p:attrNameLst>
                                      </p:cBhvr>
                                      <p:tavLst>
                                        <p:tav tm="0">
                                          <p:val>
                                            <p:strVal val="#ppt_x"/>
                                          </p:val>
                                        </p:tav>
                                        <p:tav tm="100000">
                                          <p:val>
                                            <p:strVal val="#ppt_x"/>
                                          </p:val>
                                        </p:tav>
                                      </p:tavLst>
                                    </p:anim>
                                    <p:anim calcmode="lin" valueType="num">
                                      <p:cBhvr>
                                        <p:cTn id="1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2" presetClass="entr" presetSubtype="0" fill="hold" grpId="0" nodeType="click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fade">
                                      <p:cBhvr>
                                        <p:cTn id="125" dur="1000"/>
                                        <p:tgtEl>
                                          <p:spTgt spid="18"/>
                                        </p:tgtEl>
                                      </p:cBhvr>
                                    </p:animEffect>
                                    <p:anim calcmode="lin" valueType="num">
                                      <p:cBhvr>
                                        <p:cTn id="126" dur="1000" fill="hold"/>
                                        <p:tgtEl>
                                          <p:spTgt spid="18"/>
                                        </p:tgtEl>
                                        <p:attrNameLst>
                                          <p:attrName>ppt_x</p:attrName>
                                        </p:attrNameLst>
                                      </p:cBhvr>
                                      <p:tavLst>
                                        <p:tav tm="0">
                                          <p:val>
                                            <p:strVal val="#ppt_x"/>
                                          </p:val>
                                        </p:tav>
                                        <p:tav tm="100000">
                                          <p:val>
                                            <p:strVal val="#ppt_x"/>
                                          </p:val>
                                        </p:tav>
                                      </p:tavLst>
                                    </p:anim>
                                    <p:anim calcmode="lin" valueType="num">
                                      <p:cBhvr>
                                        <p:cTn id="127" dur="1000" fill="hold"/>
                                        <p:tgtEl>
                                          <p:spTgt spid="1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22"/>
                                        </p:tgtEl>
                                        <p:attrNameLst>
                                          <p:attrName>style.visibility</p:attrName>
                                        </p:attrNameLst>
                                      </p:cBhvr>
                                      <p:to>
                                        <p:strVal val="visible"/>
                                      </p:to>
                                    </p:set>
                                    <p:animEffect transition="in" filter="fade">
                                      <p:cBhvr>
                                        <p:cTn id="130" dur="1000"/>
                                        <p:tgtEl>
                                          <p:spTgt spid="22"/>
                                        </p:tgtEl>
                                      </p:cBhvr>
                                    </p:animEffect>
                                    <p:anim calcmode="lin" valueType="num">
                                      <p:cBhvr>
                                        <p:cTn id="131" dur="1000" fill="hold"/>
                                        <p:tgtEl>
                                          <p:spTgt spid="22"/>
                                        </p:tgtEl>
                                        <p:attrNameLst>
                                          <p:attrName>ppt_x</p:attrName>
                                        </p:attrNameLst>
                                      </p:cBhvr>
                                      <p:tavLst>
                                        <p:tav tm="0">
                                          <p:val>
                                            <p:strVal val="#ppt_x"/>
                                          </p:val>
                                        </p:tav>
                                        <p:tav tm="100000">
                                          <p:val>
                                            <p:strVal val="#ppt_x"/>
                                          </p:val>
                                        </p:tav>
                                      </p:tavLst>
                                    </p:anim>
                                    <p:anim calcmode="lin" valueType="num">
                                      <p:cBhvr>
                                        <p:cTn id="132" dur="1000" fill="hold"/>
                                        <p:tgtEl>
                                          <p:spTgt spid="22"/>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1000"/>
                                        <p:tgtEl>
                                          <p:spTgt spid="23"/>
                                        </p:tgtEl>
                                      </p:cBhvr>
                                    </p:animEffect>
                                    <p:anim calcmode="lin" valueType="num">
                                      <p:cBhvr>
                                        <p:cTn id="136" dur="1000" fill="hold"/>
                                        <p:tgtEl>
                                          <p:spTgt spid="23"/>
                                        </p:tgtEl>
                                        <p:attrNameLst>
                                          <p:attrName>ppt_x</p:attrName>
                                        </p:attrNameLst>
                                      </p:cBhvr>
                                      <p:tavLst>
                                        <p:tav tm="0">
                                          <p:val>
                                            <p:strVal val="#ppt_x"/>
                                          </p:val>
                                        </p:tav>
                                        <p:tav tm="100000">
                                          <p:val>
                                            <p:strVal val="#ppt_x"/>
                                          </p:val>
                                        </p:tav>
                                      </p:tavLst>
                                    </p:anim>
                                    <p:anim calcmode="lin" valueType="num">
                                      <p:cBhvr>
                                        <p:cTn id="137" dur="1000" fill="hold"/>
                                        <p:tgtEl>
                                          <p:spTgt spid="23"/>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fade">
                                      <p:cBhvr>
                                        <p:cTn id="140" dur="1000"/>
                                        <p:tgtEl>
                                          <p:spTgt spid="21"/>
                                        </p:tgtEl>
                                      </p:cBhvr>
                                    </p:animEffect>
                                    <p:anim calcmode="lin" valueType="num">
                                      <p:cBhvr>
                                        <p:cTn id="141" dur="1000" fill="hold"/>
                                        <p:tgtEl>
                                          <p:spTgt spid="21"/>
                                        </p:tgtEl>
                                        <p:attrNameLst>
                                          <p:attrName>ppt_x</p:attrName>
                                        </p:attrNameLst>
                                      </p:cBhvr>
                                      <p:tavLst>
                                        <p:tav tm="0">
                                          <p:val>
                                            <p:strVal val="#ppt_x"/>
                                          </p:val>
                                        </p:tav>
                                        <p:tav tm="100000">
                                          <p:val>
                                            <p:strVal val="#ppt_x"/>
                                          </p:val>
                                        </p:tav>
                                      </p:tavLst>
                                    </p:anim>
                                    <p:anim calcmode="lin" valueType="num">
                                      <p:cBhvr>
                                        <p:cTn id="142" dur="1000" fill="hold"/>
                                        <p:tgtEl>
                                          <p:spTgt spid="21"/>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1000"/>
                                        <p:tgtEl>
                                          <p:spTgt spid="19"/>
                                        </p:tgtEl>
                                      </p:cBhvr>
                                    </p:animEffect>
                                    <p:anim calcmode="lin" valueType="num">
                                      <p:cBhvr>
                                        <p:cTn id="146" dur="1000" fill="hold"/>
                                        <p:tgtEl>
                                          <p:spTgt spid="19"/>
                                        </p:tgtEl>
                                        <p:attrNameLst>
                                          <p:attrName>ppt_x</p:attrName>
                                        </p:attrNameLst>
                                      </p:cBhvr>
                                      <p:tavLst>
                                        <p:tav tm="0">
                                          <p:val>
                                            <p:strVal val="#ppt_x"/>
                                          </p:val>
                                        </p:tav>
                                        <p:tav tm="100000">
                                          <p:val>
                                            <p:strVal val="#ppt_x"/>
                                          </p:val>
                                        </p:tav>
                                      </p:tavLst>
                                    </p:anim>
                                    <p:anim calcmode="lin" valueType="num">
                                      <p:cBhvr>
                                        <p:cTn id="1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42" presetClass="entr" presetSubtype="0" fill="hold" grpId="0" nodeType="clickEffect">
                                  <p:stCondLst>
                                    <p:cond delay="0"/>
                                  </p:stCondLst>
                                  <p:childTnLst>
                                    <p:set>
                                      <p:cBhvr>
                                        <p:cTn id="151" dur="1" fill="hold">
                                          <p:stCondLst>
                                            <p:cond delay="0"/>
                                          </p:stCondLst>
                                        </p:cTn>
                                        <p:tgtEl>
                                          <p:spTgt spid="26"/>
                                        </p:tgtEl>
                                        <p:attrNameLst>
                                          <p:attrName>style.visibility</p:attrName>
                                        </p:attrNameLst>
                                      </p:cBhvr>
                                      <p:to>
                                        <p:strVal val="visible"/>
                                      </p:to>
                                    </p:set>
                                    <p:animEffect transition="in" filter="fade">
                                      <p:cBhvr>
                                        <p:cTn id="152" dur="1000"/>
                                        <p:tgtEl>
                                          <p:spTgt spid="26"/>
                                        </p:tgtEl>
                                      </p:cBhvr>
                                    </p:animEffect>
                                    <p:anim calcmode="lin" valueType="num">
                                      <p:cBhvr>
                                        <p:cTn id="153" dur="1000" fill="hold"/>
                                        <p:tgtEl>
                                          <p:spTgt spid="26"/>
                                        </p:tgtEl>
                                        <p:attrNameLst>
                                          <p:attrName>ppt_x</p:attrName>
                                        </p:attrNameLst>
                                      </p:cBhvr>
                                      <p:tavLst>
                                        <p:tav tm="0">
                                          <p:val>
                                            <p:strVal val="#ppt_x"/>
                                          </p:val>
                                        </p:tav>
                                        <p:tav tm="100000">
                                          <p:val>
                                            <p:strVal val="#ppt_x"/>
                                          </p:val>
                                        </p:tav>
                                      </p:tavLst>
                                    </p:anim>
                                    <p:anim calcmode="lin" valueType="num">
                                      <p:cBhvr>
                                        <p:cTn id="154" dur="1000" fill="hold"/>
                                        <p:tgtEl>
                                          <p:spTgt spid="26"/>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28"/>
                                        </p:tgtEl>
                                        <p:attrNameLst>
                                          <p:attrName>style.visibility</p:attrName>
                                        </p:attrNameLst>
                                      </p:cBhvr>
                                      <p:to>
                                        <p:strVal val="visible"/>
                                      </p:to>
                                    </p:set>
                                    <p:animEffect transition="in" filter="fade">
                                      <p:cBhvr>
                                        <p:cTn id="157" dur="1000"/>
                                        <p:tgtEl>
                                          <p:spTgt spid="28"/>
                                        </p:tgtEl>
                                      </p:cBhvr>
                                    </p:animEffect>
                                    <p:anim calcmode="lin" valueType="num">
                                      <p:cBhvr>
                                        <p:cTn id="158" dur="1000" fill="hold"/>
                                        <p:tgtEl>
                                          <p:spTgt spid="28"/>
                                        </p:tgtEl>
                                        <p:attrNameLst>
                                          <p:attrName>ppt_x</p:attrName>
                                        </p:attrNameLst>
                                      </p:cBhvr>
                                      <p:tavLst>
                                        <p:tav tm="0">
                                          <p:val>
                                            <p:strVal val="#ppt_x"/>
                                          </p:val>
                                        </p:tav>
                                        <p:tav tm="100000">
                                          <p:val>
                                            <p:strVal val="#ppt_x"/>
                                          </p:val>
                                        </p:tav>
                                      </p:tavLst>
                                    </p:anim>
                                    <p:anim calcmode="lin" valueType="num">
                                      <p:cBhvr>
                                        <p:cTn id="159" dur="1000" fill="hold"/>
                                        <p:tgtEl>
                                          <p:spTgt spid="28"/>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29"/>
                                        </p:tgtEl>
                                        <p:attrNameLst>
                                          <p:attrName>style.visibility</p:attrName>
                                        </p:attrNameLst>
                                      </p:cBhvr>
                                      <p:to>
                                        <p:strVal val="visible"/>
                                      </p:to>
                                    </p:set>
                                    <p:animEffect transition="in" filter="fade">
                                      <p:cBhvr>
                                        <p:cTn id="162" dur="1000"/>
                                        <p:tgtEl>
                                          <p:spTgt spid="29"/>
                                        </p:tgtEl>
                                      </p:cBhvr>
                                    </p:animEffect>
                                    <p:anim calcmode="lin" valueType="num">
                                      <p:cBhvr>
                                        <p:cTn id="163" dur="1000" fill="hold"/>
                                        <p:tgtEl>
                                          <p:spTgt spid="29"/>
                                        </p:tgtEl>
                                        <p:attrNameLst>
                                          <p:attrName>ppt_x</p:attrName>
                                        </p:attrNameLst>
                                      </p:cBhvr>
                                      <p:tavLst>
                                        <p:tav tm="0">
                                          <p:val>
                                            <p:strVal val="#ppt_x"/>
                                          </p:val>
                                        </p:tav>
                                        <p:tav tm="100000">
                                          <p:val>
                                            <p:strVal val="#ppt_x"/>
                                          </p:val>
                                        </p:tav>
                                      </p:tavLst>
                                    </p:anim>
                                    <p:anim calcmode="lin" valueType="num">
                                      <p:cBhvr>
                                        <p:cTn id="164" dur="1000" fill="hold"/>
                                        <p:tgtEl>
                                          <p:spTgt spid="29"/>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60"/>
                                        </p:tgtEl>
                                        <p:attrNameLst>
                                          <p:attrName>style.visibility</p:attrName>
                                        </p:attrNameLst>
                                      </p:cBhvr>
                                      <p:to>
                                        <p:strVal val="visible"/>
                                      </p:to>
                                    </p:set>
                                    <p:animEffect transition="in" filter="fade">
                                      <p:cBhvr>
                                        <p:cTn id="167" dur="1000"/>
                                        <p:tgtEl>
                                          <p:spTgt spid="60"/>
                                        </p:tgtEl>
                                      </p:cBhvr>
                                    </p:animEffect>
                                    <p:anim calcmode="lin" valueType="num">
                                      <p:cBhvr>
                                        <p:cTn id="168" dur="1000" fill="hold"/>
                                        <p:tgtEl>
                                          <p:spTgt spid="60"/>
                                        </p:tgtEl>
                                        <p:attrNameLst>
                                          <p:attrName>ppt_x</p:attrName>
                                        </p:attrNameLst>
                                      </p:cBhvr>
                                      <p:tavLst>
                                        <p:tav tm="0">
                                          <p:val>
                                            <p:strVal val="#ppt_x"/>
                                          </p:val>
                                        </p:tav>
                                        <p:tav tm="100000">
                                          <p:val>
                                            <p:strVal val="#ppt_x"/>
                                          </p:val>
                                        </p:tav>
                                      </p:tavLst>
                                    </p:anim>
                                    <p:anim calcmode="lin" valueType="num">
                                      <p:cBhvr>
                                        <p:cTn id="169" dur="1000" fill="hold"/>
                                        <p:tgtEl>
                                          <p:spTgt spid="60"/>
                                        </p:tgtEl>
                                        <p:attrNameLst>
                                          <p:attrName>ppt_y</p:attrName>
                                        </p:attrNameLst>
                                      </p:cBhvr>
                                      <p:tavLst>
                                        <p:tav tm="0">
                                          <p:val>
                                            <p:strVal val="#ppt_y+.1"/>
                                          </p:val>
                                        </p:tav>
                                        <p:tav tm="100000">
                                          <p:val>
                                            <p:strVal val="#ppt_y"/>
                                          </p:val>
                                        </p:tav>
                                      </p:tavLst>
                                    </p:anim>
                                  </p:childTnLst>
                                </p:cTn>
                              </p:par>
                              <p:par>
                                <p:cTn id="170" presetID="42" presetClass="entr" presetSubtype="0" fill="hold" nodeType="with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fade">
                                      <p:cBhvr>
                                        <p:cTn id="172" dur="1000"/>
                                        <p:tgtEl>
                                          <p:spTgt spid="32"/>
                                        </p:tgtEl>
                                      </p:cBhvr>
                                    </p:animEffect>
                                    <p:anim calcmode="lin" valueType="num">
                                      <p:cBhvr>
                                        <p:cTn id="173" dur="1000" fill="hold"/>
                                        <p:tgtEl>
                                          <p:spTgt spid="32"/>
                                        </p:tgtEl>
                                        <p:attrNameLst>
                                          <p:attrName>ppt_x</p:attrName>
                                        </p:attrNameLst>
                                      </p:cBhvr>
                                      <p:tavLst>
                                        <p:tav tm="0">
                                          <p:val>
                                            <p:strVal val="#ppt_x"/>
                                          </p:val>
                                        </p:tav>
                                        <p:tav tm="100000">
                                          <p:val>
                                            <p:strVal val="#ppt_x"/>
                                          </p:val>
                                        </p:tav>
                                      </p:tavLst>
                                    </p:anim>
                                    <p:anim calcmode="lin" valueType="num">
                                      <p:cBhvr>
                                        <p:cTn id="174" dur="1000" fill="hold"/>
                                        <p:tgtEl>
                                          <p:spTgt spid="32"/>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
                                        </p:tgtEl>
                                        <p:attrNameLst>
                                          <p:attrName>style.visibility</p:attrName>
                                        </p:attrNameLst>
                                      </p:cBhvr>
                                      <p:to>
                                        <p:strVal val="visible"/>
                                      </p:to>
                                    </p:set>
                                    <p:animEffect transition="in" filter="fade">
                                      <p:cBhvr>
                                        <p:cTn id="177" dur="1000"/>
                                        <p:tgtEl>
                                          <p:spTgt spid="31"/>
                                        </p:tgtEl>
                                      </p:cBhvr>
                                    </p:animEffect>
                                    <p:anim calcmode="lin" valueType="num">
                                      <p:cBhvr>
                                        <p:cTn id="178" dur="1000" fill="hold"/>
                                        <p:tgtEl>
                                          <p:spTgt spid="31"/>
                                        </p:tgtEl>
                                        <p:attrNameLst>
                                          <p:attrName>ppt_x</p:attrName>
                                        </p:attrNameLst>
                                      </p:cBhvr>
                                      <p:tavLst>
                                        <p:tav tm="0">
                                          <p:val>
                                            <p:strVal val="#ppt_x"/>
                                          </p:val>
                                        </p:tav>
                                        <p:tav tm="100000">
                                          <p:val>
                                            <p:strVal val="#ppt_x"/>
                                          </p:val>
                                        </p:tav>
                                      </p:tavLst>
                                    </p:anim>
                                    <p:anim calcmode="lin" valueType="num">
                                      <p:cBhvr>
                                        <p:cTn id="179" dur="1000" fill="hold"/>
                                        <p:tgtEl>
                                          <p:spTgt spid="31"/>
                                        </p:tgtEl>
                                        <p:attrNameLst>
                                          <p:attrName>ppt_y</p:attrName>
                                        </p:attrNameLst>
                                      </p:cBhvr>
                                      <p:tavLst>
                                        <p:tav tm="0">
                                          <p:val>
                                            <p:strVal val="#ppt_y+.1"/>
                                          </p:val>
                                        </p:tav>
                                        <p:tav tm="100000">
                                          <p:val>
                                            <p:strVal val="#ppt_y"/>
                                          </p:val>
                                        </p:tav>
                                      </p:tavLst>
                                    </p:anim>
                                  </p:childTnLst>
                                </p:cTn>
                              </p:par>
                              <p:par>
                                <p:cTn id="180" presetID="42" presetClass="entr" presetSubtype="0" fill="hold" nodeType="with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fade">
                                      <p:cBhvr>
                                        <p:cTn id="182" dur="1000"/>
                                        <p:tgtEl>
                                          <p:spTgt spid="33"/>
                                        </p:tgtEl>
                                      </p:cBhvr>
                                    </p:animEffect>
                                    <p:anim calcmode="lin" valueType="num">
                                      <p:cBhvr>
                                        <p:cTn id="183" dur="1000" fill="hold"/>
                                        <p:tgtEl>
                                          <p:spTgt spid="33"/>
                                        </p:tgtEl>
                                        <p:attrNameLst>
                                          <p:attrName>ppt_x</p:attrName>
                                        </p:attrNameLst>
                                      </p:cBhvr>
                                      <p:tavLst>
                                        <p:tav tm="0">
                                          <p:val>
                                            <p:strVal val="#ppt_x"/>
                                          </p:val>
                                        </p:tav>
                                        <p:tav tm="100000">
                                          <p:val>
                                            <p:strVal val="#ppt_x"/>
                                          </p:val>
                                        </p:tav>
                                      </p:tavLst>
                                    </p:anim>
                                    <p:anim calcmode="lin" valueType="num">
                                      <p:cBhvr>
                                        <p:cTn id="18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6"/>
                                        </p:tgtEl>
                                        <p:attrNameLst>
                                          <p:attrName>style.visibility</p:attrName>
                                        </p:attrNameLst>
                                      </p:cBhvr>
                                      <p:to>
                                        <p:strVal val="visible"/>
                                      </p:to>
                                    </p:set>
                                    <p:animEffect transition="in" filter="fade">
                                      <p:cBhvr>
                                        <p:cTn id="189" dur="1000"/>
                                        <p:tgtEl>
                                          <p:spTgt spid="36"/>
                                        </p:tgtEl>
                                      </p:cBhvr>
                                    </p:animEffect>
                                    <p:anim calcmode="lin" valueType="num">
                                      <p:cBhvr>
                                        <p:cTn id="190" dur="1000" fill="hold"/>
                                        <p:tgtEl>
                                          <p:spTgt spid="36"/>
                                        </p:tgtEl>
                                        <p:attrNameLst>
                                          <p:attrName>ppt_x</p:attrName>
                                        </p:attrNameLst>
                                      </p:cBhvr>
                                      <p:tavLst>
                                        <p:tav tm="0">
                                          <p:val>
                                            <p:strVal val="#ppt_x"/>
                                          </p:val>
                                        </p:tav>
                                        <p:tav tm="100000">
                                          <p:val>
                                            <p:strVal val="#ppt_x"/>
                                          </p:val>
                                        </p:tav>
                                      </p:tavLst>
                                    </p:anim>
                                    <p:anim calcmode="lin" valueType="num">
                                      <p:cBhvr>
                                        <p:cTn id="191" dur="1000" fill="hold"/>
                                        <p:tgtEl>
                                          <p:spTgt spid="36"/>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0"/>
                                  </p:stCondLst>
                                  <p:childTnLst>
                                    <p:set>
                                      <p:cBhvr>
                                        <p:cTn id="193" dur="1" fill="hold">
                                          <p:stCondLst>
                                            <p:cond delay="0"/>
                                          </p:stCondLst>
                                        </p:cTn>
                                        <p:tgtEl>
                                          <p:spTgt spid="43"/>
                                        </p:tgtEl>
                                        <p:attrNameLst>
                                          <p:attrName>style.visibility</p:attrName>
                                        </p:attrNameLst>
                                      </p:cBhvr>
                                      <p:to>
                                        <p:strVal val="visible"/>
                                      </p:to>
                                    </p:set>
                                    <p:animEffect transition="in" filter="fade">
                                      <p:cBhvr>
                                        <p:cTn id="194" dur="1000"/>
                                        <p:tgtEl>
                                          <p:spTgt spid="43"/>
                                        </p:tgtEl>
                                      </p:cBhvr>
                                    </p:animEffect>
                                    <p:anim calcmode="lin" valueType="num">
                                      <p:cBhvr>
                                        <p:cTn id="195" dur="1000" fill="hold"/>
                                        <p:tgtEl>
                                          <p:spTgt spid="43"/>
                                        </p:tgtEl>
                                        <p:attrNameLst>
                                          <p:attrName>ppt_x</p:attrName>
                                        </p:attrNameLst>
                                      </p:cBhvr>
                                      <p:tavLst>
                                        <p:tav tm="0">
                                          <p:val>
                                            <p:strVal val="#ppt_x"/>
                                          </p:val>
                                        </p:tav>
                                        <p:tav tm="100000">
                                          <p:val>
                                            <p:strVal val="#ppt_x"/>
                                          </p:val>
                                        </p:tav>
                                      </p:tavLst>
                                    </p:anim>
                                    <p:anim calcmode="lin" valueType="num">
                                      <p:cBhvr>
                                        <p:cTn id="196" dur="1000" fill="hold"/>
                                        <p:tgtEl>
                                          <p:spTgt spid="43"/>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0"/>
                                  </p:stCondLst>
                                  <p:childTnLst>
                                    <p:set>
                                      <p:cBhvr>
                                        <p:cTn id="198" dur="1" fill="hold">
                                          <p:stCondLst>
                                            <p:cond delay="0"/>
                                          </p:stCondLst>
                                        </p:cTn>
                                        <p:tgtEl>
                                          <p:spTgt spid="82"/>
                                        </p:tgtEl>
                                        <p:attrNameLst>
                                          <p:attrName>style.visibility</p:attrName>
                                        </p:attrNameLst>
                                      </p:cBhvr>
                                      <p:to>
                                        <p:strVal val="visible"/>
                                      </p:to>
                                    </p:set>
                                    <p:animEffect transition="in" filter="fade">
                                      <p:cBhvr>
                                        <p:cTn id="199" dur="1000"/>
                                        <p:tgtEl>
                                          <p:spTgt spid="82"/>
                                        </p:tgtEl>
                                      </p:cBhvr>
                                    </p:animEffect>
                                    <p:anim calcmode="lin" valueType="num">
                                      <p:cBhvr>
                                        <p:cTn id="200" dur="1000" fill="hold"/>
                                        <p:tgtEl>
                                          <p:spTgt spid="82"/>
                                        </p:tgtEl>
                                        <p:attrNameLst>
                                          <p:attrName>ppt_x</p:attrName>
                                        </p:attrNameLst>
                                      </p:cBhvr>
                                      <p:tavLst>
                                        <p:tav tm="0">
                                          <p:val>
                                            <p:strVal val="#ppt_x"/>
                                          </p:val>
                                        </p:tav>
                                        <p:tav tm="100000">
                                          <p:val>
                                            <p:strVal val="#ppt_x"/>
                                          </p:val>
                                        </p:tav>
                                      </p:tavLst>
                                    </p:anim>
                                    <p:anim calcmode="lin" valueType="num">
                                      <p:cBhvr>
                                        <p:cTn id="201" dur="1000" fill="hold"/>
                                        <p:tgtEl>
                                          <p:spTgt spid="82"/>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81"/>
                                        </p:tgtEl>
                                        <p:attrNameLst>
                                          <p:attrName>style.visibility</p:attrName>
                                        </p:attrNameLst>
                                      </p:cBhvr>
                                      <p:to>
                                        <p:strVal val="visible"/>
                                      </p:to>
                                    </p:set>
                                    <p:animEffect transition="in" filter="fade">
                                      <p:cBhvr>
                                        <p:cTn id="204" dur="1000"/>
                                        <p:tgtEl>
                                          <p:spTgt spid="81"/>
                                        </p:tgtEl>
                                      </p:cBhvr>
                                    </p:animEffect>
                                    <p:anim calcmode="lin" valueType="num">
                                      <p:cBhvr>
                                        <p:cTn id="205" dur="1000" fill="hold"/>
                                        <p:tgtEl>
                                          <p:spTgt spid="81"/>
                                        </p:tgtEl>
                                        <p:attrNameLst>
                                          <p:attrName>ppt_x</p:attrName>
                                        </p:attrNameLst>
                                      </p:cBhvr>
                                      <p:tavLst>
                                        <p:tav tm="0">
                                          <p:val>
                                            <p:strVal val="#ppt_x"/>
                                          </p:val>
                                        </p:tav>
                                        <p:tav tm="100000">
                                          <p:val>
                                            <p:strVal val="#ppt_x"/>
                                          </p:val>
                                        </p:tav>
                                      </p:tavLst>
                                    </p:anim>
                                    <p:anim calcmode="lin" valueType="num">
                                      <p:cBhvr>
                                        <p:cTn id="206" dur="1000" fill="hold"/>
                                        <p:tgtEl>
                                          <p:spTgt spid="81"/>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0"/>
                                  </p:stCondLst>
                                  <p:childTnLst>
                                    <p:set>
                                      <p:cBhvr>
                                        <p:cTn id="208" dur="1" fill="hold">
                                          <p:stCondLst>
                                            <p:cond delay="0"/>
                                          </p:stCondLst>
                                        </p:cTn>
                                        <p:tgtEl>
                                          <p:spTgt spid="80"/>
                                        </p:tgtEl>
                                        <p:attrNameLst>
                                          <p:attrName>style.visibility</p:attrName>
                                        </p:attrNameLst>
                                      </p:cBhvr>
                                      <p:to>
                                        <p:strVal val="visible"/>
                                      </p:to>
                                    </p:set>
                                    <p:animEffect transition="in" filter="fade">
                                      <p:cBhvr>
                                        <p:cTn id="209" dur="1000"/>
                                        <p:tgtEl>
                                          <p:spTgt spid="80"/>
                                        </p:tgtEl>
                                      </p:cBhvr>
                                    </p:animEffect>
                                    <p:anim calcmode="lin" valueType="num">
                                      <p:cBhvr>
                                        <p:cTn id="210" dur="1000" fill="hold"/>
                                        <p:tgtEl>
                                          <p:spTgt spid="80"/>
                                        </p:tgtEl>
                                        <p:attrNameLst>
                                          <p:attrName>ppt_x</p:attrName>
                                        </p:attrNameLst>
                                      </p:cBhvr>
                                      <p:tavLst>
                                        <p:tav tm="0">
                                          <p:val>
                                            <p:strVal val="#ppt_x"/>
                                          </p:val>
                                        </p:tav>
                                        <p:tav tm="100000">
                                          <p:val>
                                            <p:strVal val="#ppt_x"/>
                                          </p:val>
                                        </p:tav>
                                      </p:tavLst>
                                    </p:anim>
                                    <p:anim calcmode="lin" valueType="num">
                                      <p:cBhvr>
                                        <p:cTn id="211" dur="1000" fill="hold"/>
                                        <p:tgtEl>
                                          <p:spTgt spid="80"/>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0"/>
                                  </p:stCondLst>
                                  <p:childTnLst>
                                    <p:set>
                                      <p:cBhvr>
                                        <p:cTn id="213" dur="1" fill="hold">
                                          <p:stCondLst>
                                            <p:cond delay="0"/>
                                          </p:stCondLst>
                                        </p:cTn>
                                        <p:tgtEl>
                                          <p:spTgt spid="39"/>
                                        </p:tgtEl>
                                        <p:attrNameLst>
                                          <p:attrName>style.visibility</p:attrName>
                                        </p:attrNameLst>
                                      </p:cBhvr>
                                      <p:to>
                                        <p:strVal val="visible"/>
                                      </p:to>
                                    </p:set>
                                    <p:animEffect transition="in" filter="fade">
                                      <p:cBhvr>
                                        <p:cTn id="214" dur="1000"/>
                                        <p:tgtEl>
                                          <p:spTgt spid="39"/>
                                        </p:tgtEl>
                                      </p:cBhvr>
                                    </p:animEffect>
                                    <p:anim calcmode="lin" valueType="num">
                                      <p:cBhvr>
                                        <p:cTn id="215" dur="1000" fill="hold"/>
                                        <p:tgtEl>
                                          <p:spTgt spid="39"/>
                                        </p:tgtEl>
                                        <p:attrNameLst>
                                          <p:attrName>ppt_x</p:attrName>
                                        </p:attrNameLst>
                                      </p:cBhvr>
                                      <p:tavLst>
                                        <p:tav tm="0">
                                          <p:val>
                                            <p:strVal val="#ppt_x"/>
                                          </p:val>
                                        </p:tav>
                                        <p:tav tm="100000">
                                          <p:val>
                                            <p:strVal val="#ppt_x"/>
                                          </p:val>
                                        </p:tav>
                                      </p:tavLst>
                                    </p:anim>
                                    <p:anim calcmode="lin" valueType="num">
                                      <p:cBhvr>
                                        <p:cTn id="216" dur="1000" fill="hold"/>
                                        <p:tgtEl>
                                          <p:spTgt spid="39"/>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38"/>
                                        </p:tgtEl>
                                        <p:attrNameLst>
                                          <p:attrName>style.visibility</p:attrName>
                                        </p:attrNameLst>
                                      </p:cBhvr>
                                      <p:to>
                                        <p:strVal val="visible"/>
                                      </p:to>
                                    </p:set>
                                    <p:animEffect transition="in" filter="fade">
                                      <p:cBhvr>
                                        <p:cTn id="219" dur="1000"/>
                                        <p:tgtEl>
                                          <p:spTgt spid="38"/>
                                        </p:tgtEl>
                                      </p:cBhvr>
                                    </p:animEffect>
                                    <p:anim calcmode="lin" valueType="num">
                                      <p:cBhvr>
                                        <p:cTn id="220" dur="1000" fill="hold"/>
                                        <p:tgtEl>
                                          <p:spTgt spid="38"/>
                                        </p:tgtEl>
                                        <p:attrNameLst>
                                          <p:attrName>ppt_x</p:attrName>
                                        </p:attrNameLst>
                                      </p:cBhvr>
                                      <p:tavLst>
                                        <p:tav tm="0">
                                          <p:val>
                                            <p:strVal val="#ppt_x"/>
                                          </p:val>
                                        </p:tav>
                                        <p:tav tm="100000">
                                          <p:val>
                                            <p:strVal val="#ppt_x"/>
                                          </p:val>
                                        </p:tav>
                                      </p:tavLst>
                                    </p:anim>
                                    <p:anim calcmode="lin" valueType="num">
                                      <p:cBhvr>
                                        <p:cTn id="22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5" grpId="0" animBg="1"/>
      <p:bldP spid="7" grpId="0"/>
      <p:bldP spid="9" grpId="0" animBg="1"/>
      <p:bldP spid="13" grpId="0"/>
      <p:bldP spid="19" grpId="0"/>
      <p:bldP spid="18" grpId="0" animBg="1"/>
      <p:bldP spid="38" grpId="0"/>
      <p:bldP spid="36" grpId="0" animBg="1"/>
      <p:bldP spid="46" grpId="0" animBg="1"/>
      <p:bldP spid="56" grpId="0"/>
      <p:bldP spid="62" grpId="0" animBg="1"/>
      <p:bldP spid="66" grpId="0"/>
      <p:bldP spid="69" grpId="0" animBg="1"/>
      <p:bldP spid="29" grpId="0"/>
      <p:bldP spid="26" grpId="0" animBg="1"/>
      <p:bldP spid="51" grpId="0" animBg="1"/>
      <p:bldP spid="7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63"/>
          <p:cNvSpPr/>
          <p:nvPr/>
        </p:nvSpPr>
        <p:spPr>
          <a:xfrm>
            <a:off x="3674536" y="4299230"/>
            <a:ext cx="3481996" cy="2133600"/>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1218987"/>
            <a:endParaRPr lang="en-US" dirty="0">
              <a:solidFill>
                <a:schemeClr val="tx1"/>
              </a:solidFill>
            </a:endParaRPr>
          </a:p>
        </p:txBody>
      </p:sp>
      <p:sp>
        <p:nvSpPr>
          <p:cNvPr id="62" name="Rounded Rectangle 61"/>
          <p:cNvSpPr/>
          <p:nvPr/>
        </p:nvSpPr>
        <p:spPr>
          <a:xfrm>
            <a:off x="207224" y="1657350"/>
            <a:ext cx="7874462" cy="2209800"/>
          </a:xfrm>
          <a:prstGeom prst="roundRect">
            <a:avLst/>
          </a:prstGeom>
          <a:ln/>
        </p:spPr>
        <p:style>
          <a:lnRef idx="1">
            <a:schemeClr val="accent3"/>
          </a:lnRef>
          <a:fillRef idx="2">
            <a:schemeClr val="accent3"/>
          </a:fillRef>
          <a:effectRef idx="1">
            <a:schemeClr val="accent3"/>
          </a:effectRef>
          <a:fontRef idx="minor">
            <a:schemeClr val="dk1"/>
          </a:fontRef>
        </p:style>
        <p:txBody>
          <a:bodyPr lIns="121899" tIns="60949" rIns="121899" bIns="60949" rtlCol="0" anchor="ctr"/>
          <a:lstStyle/>
          <a:p>
            <a:pPr algn="ctr"/>
            <a:endParaRPr lang="en-US" dirty="0">
              <a:solidFill>
                <a:schemeClr val="bg1"/>
              </a:solidFill>
            </a:endParaRPr>
          </a:p>
        </p:txBody>
      </p:sp>
      <p:sp>
        <p:nvSpPr>
          <p:cNvPr id="7" name="Title 6"/>
          <p:cNvSpPr>
            <a:spLocks noGrp="1"/>
          </p:cNvSpPr>
          <p:nvPr>
            <p:ph type="title"/>
          </p:nvPr>
        </p:nvSpPr>
        <p:spPr/>
        <p:txBody>
          <a:bodyPr>
            <a:noAutofit/>
          </a:bodyPr>
          <a:lstStyle/>
          <a:p>
            <a:r>
              <a:rPr lang="en-US" dirty="0"/>
              <a:t>SBA </a:t>
            </a:r>
            <a:r>
              <a:rPr lang="en-US" dirty="0" smtClean="0"/>
              <a:t>- </a:t>
            </a:r>
            <a:r>
              <a:rPr lang="en-US" dirty="0"/>
              <a:t>Central Management</a:t>
            </a:r>
            <a:r>
              <a:rPr lang="en-US" sz="4300" dirty="0"/>
              <a:t/>
            </a:r>
            <a:br>
              <a:rPr lang="en-US" sz="4300" dirty="0"/>
            </a:br>
            <a:r>
              <a:rPr lang="en-US" sz="2800" spc="0" dirty="0">
                <a:ln>
                  <a:noFill/>
                </a:ln>
                <a:solidFill>
                  <a:srgbClr val="D6E032">
                    <a:alpha val="99000"/>
                  </a:srgbClr>
                </a:solidFill>
                <a:cs typeface="+mn-cs"/>
              </a:rPr>
              <a:t>Centralizing Move, Add, </a:t>
            </a:r>
            <a:r>
              <a:rPr lang="en-US" sz="2800" spc="0" dirty="0" smtClean="0">
                <a:ln>
                  <a:noFill/>
                </a:ln>
                <a:solidFill>
                  <a:srgbClr val="D6E032">
                    <a:alpha val="99000"/>
                  </a:srgbClr>
                </a:solidFill>
                <a:cs typeface="+mn-cs"/>
              </a:rPr>
              <a:t>Changes</a:t>
            </a:r>
            <a:endParaRPr lang="en-US" sz="2800" spc="0" dirty="0">
              <a:ln>
                <a:noFill/>
              </a:ln>
              <a:solidFill>
                <a:srgbClr val="D6E032">
                  <a:alpha val="99000"/>
                </a:srgbClr>
              </a:solidFill>
              <a:cs typeface="+mn-cs"/>
            </a:endParaRPr>
          </a:p>
        </p:txBody>
      </p:sp>
      <p:sp>
        <p:nvSpPr>
          <p:cNvPr id="54" name="TextBox 53"/>
          <p:cNvSpPr txBox="1"/>
          <p:nvPr/>
        </p:nvSpPr>
        <p:spPr>
          <a:xfrm>
            <a:off x="3674536" y="5612579"/>
            <a:ext cx="3481996" cy="584775"/>
          </a:xfrm>
          <a:prstGeom prst="rect">
            <a:avLst/>
          </a:prstGeom>
          <a:noFill/>
        </p:spPr>
        <p:txBody>
          <a:bodyPr wrap="square" rtlCol="0">
            <a:spAutoFit/>
          </a:bodyPr>
          <a:lstStyle/>
          <a:p>
            <a:pPr algn="ctr"/>
            <a:r>
              <a:rPr lang="en-US" sz="1600" dirty="0" smtClean="0">
                <a:latin typeface="Segoe Semibold"/>
              </a:rPr>
              <a:t>Branch Office(s)</a:t>
            </a:r>
            <a:endParaRPr lang="en-US" sz="1600" dirty="0">
              <a:latin typeface="Segoe Semibold"/>
            </a:endParaRPr>
          </a:p>
          <a:p>
            <a:pPr algn="ctr"/>
            <a:r>
              <a:rPr lang="en-US" sz="1600" dirty="0" smtClean="0">
                <a:latin typeface="Segoe Semibold"/>
              </a:rPr>
              <a:t>SBA receives &amp; processes replication</a:t>
            </a:r>
            <a:endParaRPr lang="en-US" sz="1600" dirty="0">
              <a:latin typeface="Segoe Semibold"/>
            </a:endParaRPr>
          </a:p>
        </p:txBody>
      </p:sp>
      <p:sp>
        <p:nvSpPr>
          <p:cNvPr id="59" name="Right Arrow 58"/>
          <p:cNvSpPr/>
          <p:nvPr/>
        </p:nvSpPr>
        <p:spPr>
          <a:xfrm>
            <a:off x="2466850" y="2257761"/>
            <a:ext cx="525546" cy="43109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sp>
        <p:nvSpPr>
          <p:cNvPr id="69" name="TextBox 68"/>
          <p:cNvSpPr txBox="1"/>
          <p:nvPr/>
        </p:nvSpPr>
        <p:spPr>
          <a:xfrm>
            <a:off x="2333320" y="2886609"/>
            <a:ext cx="2572812" cy="830993"/>
          </a:xfrm>
          <a:prstGeom prst="rect">
            <a:avLst/>
          </a:prstGeom>
          <a:noFill/>
        </p:spPr>
        <p:txBody>
          <a:bodyPr wrap="none" lIns="91436" tIns="45718" rIns="91436" bIns="45718">
            <a:spAutoFit/>
          </a:bodyPr>
          <a:lstStyle/>
          <a:p>
            <a:pPr algn="ctr" defTabSz="1218987">
              <a:defRPr/>
            </a:pPr>
            <a:r>
              <a:rPr lang="en-US" sz="1600" b="1" dirty="0">
                <a:solidFill>
                  <a:srgbClr val="EEECE1">
                    <a:lumMod val="10000"/>
                  </a:srgbClr>
                </a:solidFill>
              </a:rPr>
              <a:t>Change Normalization Rules</a:t>
            </a:r>
          </a:p>
          <a:p>
            <a:pPr algn="ctr" defTabSz="1218987">
              <a:defRPr/>
            </a:pPr>
            <a:r>
              <a:rPr lang="en-US" sz="1600" b="1" dirty="0">
                <a:solidFill>
                  <a:srgbClr val="EEECE1">
                    <a:lumMod val="10000"/>
                  </a:srgbClr>
                </a:solidFill>
              </a:rPr>
              <a:t>Change Routing Rules</a:t>
            </a:r>
          </a:p>
          <a:p>
            <a:pPr algn="ctr" defTabSz="1218987">
              <a:defRPr/>
            </a:pPr>
            <a:r>
              <a:rPr lang="en-US" sz="1600" b="1" dirty="0">
                <a:solidFill>
                  <a:srgbClr val="EEECE1">
                    <a:lumMod val="10000"/>
                  </a:srgbClr>
                </a:solidFill>
              </a:rPr>
              <a:t>Change User Policies</a:t>
            </a:r>
          </a:p>
        </p:txBody>
      </p:sp>
      <p:sp>
        <p:nvSpPr>
          <p:cNvPr id="74" name="TextBox 73"/>
          <p:cNvSpPr txBox="1"/>
          <p:nvPr/>
        </p:nvSpPr>
        <p:spPr>
          <a:xfrm>
            <a:off x="4841581" y="2686555"/>
            <a:ext cx="2786787" cy="1277269"/>
          </a:xfrm>
          <a:prstGeom prst="rect">
            <a:avLst/>
          </a:prstGeom>
          <a:noFill/>
        </p:spPr>
        <p:txBody>
          <a:bodyPr wrap="square" lIns="91436" tIns="45718" rIns="91436" bIns="45718">
            <a:spAutoFit/>
          </a:bodyPr>
          <a:lstStyle/>
          <a:p>
            <a:pPr algn="ctr">
              <a:defRPr/>
            </a:pPr>
            <a:endParaRPr lang="en-US" sz="1300" dirty="0">
              <a:solidFill>
                <a:schemeClr val="bg1"/>
              </a:solidFill>
              <a:latin typeface="+mj-lt"/>
            </a:endParaRPr>
          </a:p>
          <a:p>
            <a:pPr algn="ctr">
              <a:defRPr/>
            </a:pPr>
            <a:r>
              <a:rPr lang="en-US" sz="1600" b="1" dirty="0" smtClean="0">
                <a:solidFill>
                  <a:srgbClr val="EEECE1">
                    <a:lumMod val="10000"/>
                  </a:srgbClr>
                </a:solidFill>
              </a:rPr>
              <a:t>Lync Central Management Server</a:t>
            </a:r>
            <a:endParaRPr lang="en-US" sz="1600" b="1" dirty="0">
              <a:solidFill>
                <a:srgbClr val="EEECE1">
                  <a:lumMod val="10000"/>
                </a:srgbClr>
              </a:solidFill>
            </a:endParaRPr>
          </a:p>
          <a:p>
            <a:pPr algn="ctr">
              <a:defRPr/>
            </a:pPr>
            <a:r>
              <a:rPr lang="en-US" sz="1600" b="1" dirty="0">
                <a:solidFill>
                  <a:srgbClr val="EEECE1">
                    <a:lumMod val="10000"/>
                  </a:srgbClr>
                </a:solidFill>
              </a:rPr>
              <a:t>Store Configuration</a:t>
            </a:r>
          </a:p>
          <a:p>
            <a:pPr algn="ctr">
              <a:defRPr/>
            </a:pPr>
            <a:r>
              <a:rPr lang="en-US" sz="1600" b="1" dirty="0">
                <a:solidFill>
                  <a:srgbClr val="EEECE1">
                    <a:lumMod val="10000"/>
                  </a:srgbClr>
                </a:solidFill>
              </a:rPr>
              <a:t>Replicate to SBA</a:t>
            </a:r>
          </a:p>
        </p:txBody>
      </p:sp>
      <p:grpSp>
        <p:nvGrpSpPr>
          <p:cNvPr id="15" name="Group 14"/>
          <p:cNvGrpSpPr/>
          <p:nvPr/>
        </p:nvGrpSpPr>
        <p:grpSpPr>
          <a:xfrm>
            <a:off x="267448" y="1970946"/>
            <a:ext cx="1954050" cy="1854379"/>
            <a:chOff x="357554" y="1624200"/>
            <a:chExt cx="2604721" cy="1854379"/>
          </a:xfrm>
        </p:grpSpPr>
        <p:pic>
          <p:nvPicPr>
            <p:cNvPr id="33" name="Picture 29" descr="C:\Users\jillz\AppData\Local\Microsoft\Windows\Temporary Internet Files\Content.IE5\S3JB78UX\MPj04225270000[1].jpg"/>
            <p:cNvPicPr>
              <a:picLocks noChangeAspect="1" noChangeArrowheads="1"/>
            </p:cNvPicPr>
            <p:nvPr/>
          </p:nvPicPr>
          <p:blipFill>
            <a:blip r:embed="rId3" cstate="print"/>
            <a:srcRect/>
            <a:stretch>
              <a:fillRect/>
            </a:stretch>
          </p:blipFill>
          <p:spPr bwMode="auto">
            <a:xfrm>
              <a:off x="445190" y="1624200"/>
              <a:ext cx="2427350" cy="1637923"/>
            </a:xfrm>
            <a:prstGeom prst="rect">
              <a:avLst/>
            </a:prstGeom>
            <a:noFill/>
          </p:spPr>
        </p:pic>
        <p:sp>
          <p:nvSpPr>
            <p:cNvPr id="34" name="TextBox 33"/>
            <p:cNvSpPr txBox="1"/>
            <p:nvPr/>
          </p:nvSpPr>
          <p:spPr>
            <a:xfrm>
              <a:off x="357554" y="2955359"/>
              <a:ext cx="2604721"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defTabSz="1218987"/>
              <a:r>
                <a:rPr lang="en-US" sz="1400" b="1" dirty="0" smtClean="0">
                  <a:solidFill>
                    <a:srgbClr val="EEECE1">
                      <a:lumMod val="10000"/>
                    </a:srgbClr>
                  </a:solidFill>
                  <a:latin typeface="+mj-lt"/>
                </a:rPr>
                <a:t>Lync Admin (Data </a:t>
              </a:r>
              <a:r>
                <a:rPr lang="en-US" sz="1400" b="1" dirty="0">
                  <a:solidFill>
                    <a:srgbClr val="EEECE1">
                      <a:lumMod val="10000"/>
                    </a:srgbClr>
                  </a:solidFill>
                  <a:latin typeface="+mj-lt"/>
                </a:rPr>
                <a:t>Center)</a:t>
              </a:r>
            </a:p>
          </p:txBody>
        </p:sp>
      </p:grpSp>
      <p:pic>
        <p:nvPicPr>
          <p:cNvPr id="37"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00645" y="1909244"/>
            <a:ext cx="638163" cy="97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ight Arrow 38"/>
          <p:cNvSpPr/>
          <p:nvPr/>
        </p:nvSpPr>
        <p:spPr>
          <a:xfrm>
            <a:off x="4554674" y="2257761"/>
            <a:ext cx="525546" cy="43109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218987"/>
            <a:endParaRPr lang="en-US" dirty="0">
              <a:solidFill>
                <a:srgbClr val="EEECE1">
                  <a:lumMod val="10000"/>
                </a:srgbClr>
              </a:solidFill>
            </a:endParaRPr>
          </a:p>
        </p:txBody>
      </p:sp>
      <p:grpSp>
        <p:nvGrpSpPr>
          <p:cNvPr id="16" name="Group 15"/>
          <p:cNvGrpSpPr/>
          <p:nvPr/>
        </p:nvGrpSpPr>
        <p:grpSpPr>
          <a:xfrm>
            <a:off x="4307052" y="4476245"/>
            <a:ext cx="1793250" cy="1052229"/>
            <a:chOff x="5778046" y="4556893"/>
            <a:chExt cx="1276485" cy="733325"/>
          </a:xfrm>
        </p:grpSpPr>
        <p:pic>
          <p:nvPicPr>
            <p:cNvPr id="40" name="Picture 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941047" y="4556893"/>
              <a:ext cx="1113484" cy="617016"/>
            </a:xfrm>
            <a:prstGeom prst="rect">
              <a:avLst/>
            </a:prstGeom>
            <a:noFill/>
            <a:ln w="9525">
              <a:noFill/>
              <a:miter lim="800000"/>
              <a:headEnd/>
              <a:tailEnd/>
            </a:ln>
            <a:effectLst/>
          </p:spPr>
        </p:pic>
        <p:pic>
          <p:nvPicPr>
            <p:cNvPr id="41" name="Picture 7" descr="C:\Users\jillz\AppData\Local\Microsoft\Windows\Temporary Internet Files\Content.IE5\6KWAYFZ4\MCj04338070000[1].png"/>
            <p:cNvPicPr>
              <a:picLocks noChangeAspect="1" noChangeArrowheads="1"/>
            </p:cNvPicPr>
            <p:nvPr/>
          </p:nvPicPr>
          <p:blipFill>
            <a:blip r:embed="rId6" cstate="print"/>
            <a:srcRect/>
            <a:stretch>
              <a:fillRect/>
            </a:stretch>
          </p:blipFill>
          <p:spPr bwMode="auto">
            <a:xfrm>
              <a:off x="5778046" y="5050857"/>
              <a:ext cx="275519" cy="239361"/>
            </a:xfrm>
            <a:prstGeom prst="rect">
              <a:avLst/>
            </a:prstGeom>
            <a:noFill/>
          </p:spPr>
        </p:pic>
        <p:pic>
          <p:nvPicPr>
            <p:cNvPr id="42" name="Picture 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424785" y="4613922"/>
              <a:ext cx="266492" cy="174894"/>
            </a:xfrm>
            <a:prstGeom prst="rect">
              <a:avLst/>
            </a:prstGeom>
            <a:noFill/>
            <a:ln w="9525">
              <a:noFill/>
              <a:miter lim="800000"/>
              <a:headEnd/>
              <a:tailEnd/>
            </a:ln>
            <a:effectLst/>
          </p:spPr>
        </p:pic>
        <p:pic>
          <p:nvPicPr>
            <p:cNvPr id="43" name="Picture 6"/>
            <p:cNvPicPr>
              <a:picLocks noChangeAspect="1" noChangeArrowheads="1"/>
            </p:cNvPicPr>
            <p:nvPr/>
          </p:nvPicPr>
          <p:blipFill>
            <a:blip r:embed="rId8" cstate="print"/>
            <a:srcRect/>
            <a:stretch>
              <a:fillRect/>
            </a:stretch>
          </p:blipFill>
          <p:spPr bwMode="auto">
            <a:xfrm>
              <a:off x="6191194" y="4742796"/>
              <a:ext cx="227335" cy="192492"/>
            </a:xfrm>
            <a:prstGeom prst="rect">
              <a:avLst/>
            </a:prstGeom>
            <a:noFill/>
            <a:ln w="9525">
              <a:noFill/>
              <a:miter lim="800000"/>
              <a:headEnd/>
              <a:tailEnd/>
            </a:ln>
            <a:effectLst/>
          </p:spPr>
        </p:pic>
        <p:pic>
          <p:nvPicPr>
            <p:cNvPr id="44" name="Picture 7"/>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437235" y="4890027"/>
              <a:ext cx="173323" cy="159674"/>
            </a:xfrm>
            <a:prstGeom prst="rect">
              <a:avLst/>
            </a:prstGeom>
            <a:noFill/>
            <a:ln w="9525">
              <a:noFill/>
              <a:miter lim="800000"/>
              <a:headEnd/>
              <a:tailEnd/>
            </a:ln>
            <a:effectLst/>
          </p:spPr>
        </p:pic>
      </p:grpSp>
      <p:sp>
        <p:nvSpPr>
          <p:cNvPr id="76" name="Curved Left Arrow 75"/>
          <p:cNvSpPr/>
          <p:nvPr/>
        </p:nvSpPr>
        <p:spPr>
          <a:xfrm>
            <a:off x="6316142" y="2152652"/>
            <a:ext cx="1461478" cy="3499647"/>
          </a:xfrm>
          <a:prstGeom prst="curvedLeftArrow">
            <a:avLst>
              <a:gd name="adj1" fmla="val 12188"/>
              <a:gd name="adj2" fmla="val 29943"/>
              <a:gd name="adj3" fmla="val 1124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dirty="0">
              <a:solidFill>
                <a:schemeClr val="bg1"/>
              </a:solidFill>
            </a:endParaRPr>
          </a:p>
        </p:txBody>
      </p:sp>
      <p:pic>
        <p:nvPicPr>
          <p:cNvPr id="38"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3708" y="1909243"/>
            <a:ext cx="638163" cy="97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Rectangle 70"/>
          <p:cNvSpPr/>
          <p:nvPr/>
        </p:nvSpPr>
        <p:spPr>
          <a:xfrm>
            <a:off x="6444764" y="4353190"/>
            <a:ext cx="118360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600" dirty="0">
                <a:solidFill>
                  <a:schemeClr val="tx1"/>
                </a:solidFill>
                <a:latin typeface="Segoe Semibold"/>
              </a:rPr>
              <a:t>Replicated </a:t>
            </a:r>
            <a:endParaRPr lang="en-US" sz="1600" dirty="0" smtClean="0">
              <a:solidFill>
                <a:schemeClr val="tx1"/>
              </a:solidFill>
              <a:latin typeface="Segoe Semibold"/>
            </a:endParaRPr>
          </a:p>
          <a:p>
            <a:r>
              <a:rPr lang="en-US" sz="1600" dirty="0" smtClean="0">
                <a:solidFill>
                  <a:schemeClr val="tx1"/>
                </a:solidFill>
                <a:latin typeface="Segoe Semibold"/>
              </a:rPr>
              <a:t>to </a:t>
            </a:r>
            <a:r>
              <a:rPr lang="en-US" sz="1600" dirty="0">
                <a:solidFill>
                  <a:schemeClr val="tx1"/>
                </a:solidFill>
                <a:latin typeface="Segoe Semibold"/>
              </a:rPr>
              <a:t>the SBA</a:t>
            </a:r>
          </a:p>
        </p:txBody>
      </p:sp>
    </p:spTree>
    <p:extLst>
      <p:ext uri="{BB962C8B-B14F-4D97-AF65-F5344CB8AC3E}">
        <p14:creationId xmlns:p14="http://schemas.microsoft.com/office/powerpoint/2010/main" val="2670074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441" y="188640"/>
            <a:ext cx="8229600" cy="1143000"/>
          </a:xfrm>
        </p:spPr>
        <p:txBody>
          <a:bodyPr/>
          <a:lstStyle/>
          <a:p>
            <a:r>
              <a:rPr lang="en-US" dirty="0"/>
              <a:t>SBA </a:t>
            </a:r>
            <a:r>
              <a:rPr lang="en-US" dirty="0" smtClean="0"/>
              <a:t>- </a:t>
            </a:r>
            <a:r>
              <a:rPr lang="en-US" dirty="0"/>
              <a:t>Support and Service</a:t>
            </a:r>
          </a:p>
        </p:txBody>
      </p:sp>
      <p:sp>
        <p:nvSpPr>
          <p:cNvPr id="3" name="Content Placeholder 2"/>
          <p:cNvSpPr>
            <a:spLocks noGrp="1"/>
          </p:cNvSpPr>
          <p:nvPr>
            <p:ph idx="1"/>
          </p:nvPr>
        </p:nvSpPr>
        <p:spPr>
          <a:xfrm>
            <a:off x="318292" y="1216030"/>
            <a:ext cx="8363938" cy="2880789"/>
          </a:xfrm>
        </p:spPr>
        <p:txBody>
          <a:bodyPr vert="horz" wrap="square" lIns="0" tIns="0" rIns="0" bIns="0" rtlCol="0">
            <a:spAutoFit/>
          </a:bodyPr>
          <a:lstStyle/>
          <a:p>
            <a:r>
              <a:rPr lang="en-US" sz="2800" dirty="0"/>
              <a:t>SBA supported and serviced by the SBA partner</a:t>
            </a:r>
          </a:p>
          <a:p>
            <a:r>
              <a:rPr lang="en-US" sz="2800" dirty="0"/>
              <a:t>Windows Server Updates</a:t>
            </a:r>
          </a:p>
          <a:p>
            <a:pPr lvl="1"/>
            <a:r>
              <a:rPr lang="en-US" sz="2000" dirty="0"/>
              <a:t>SBA partner can act as the gatekeeper OR</a:t>
            </a:r>
          </a:p>
          <a:p>
            <a:pPr lvl="1"/>
            <a:r>
              <a:rPr lang="en-US" sz="2000" dirty="0"/>
              <a:t>Customers can deploy updates</a:t>
            </a:r>
          </a:p>
          <a:p>
            <a:r>
              <a:rPr lang="en-US" sz="2800" dirty="0"/>
              <a:t>Microsoft </a:t>
            </a:r>
            <a:r>
              <a:rPr lang="en-US" sz="2800" dirty="0" smtClean="0"/>
              <a:t>Lync Server 2010 </a:t>
            </a:r>
            <a:r>
              <a:rPr lang="en-US" sz="2800" dirty="0"/>
              <a:t>updates</a:t>
            </a:r>
          </a:p>
          <a:p>
            <a:pPr lvl="1"/>
            <a:r>
              <a:rPr lang="en-US" sz="2000" dirty="0"/>
              <a:t>SBA partner will test and release product notice on </a:t>
            </a:r>
            <a:r>
              <a:rPr lang="en-US" sz="2000" dirty="0" smtClean="0"/>
              <a:t/>
            </a:r>
            <a:br>
              <a:rPr lang="en-US" sz="2000" dirty="0" smtClean="0"/>
            </a:br>
            <a:r>
              <a:rPr lang="en-US" sz="2000" dirty="0" smtClean="0"/>
              <a:t>whether </a:t>
            </a:r>
            <a:r>
              <a:rPr lang="en-US" sz="2000" dirty="0"/>
              <a:t>a particular update can be applied on the SBA</a:t>
            </a:r>
          </a:p>
        </p:txBody>
      </p:sp>
      <p:sp>
        <p:nvSpPr>
          <p:cNvPr id="6" name="Rounded Rectangle 5"/>
          <p:cNvSpPr/>
          <p:nvPr/>
        </p:nvSpPr>
        <p:spPr bwMode="auto">
          <a:xfrm>
            <a:off x="93480" y="4264661"/>
            <a:ext cx="1669774" cy="89154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normAutofit fontScale="92500" lnSpcReduction="10000"/>
          </a:bodyPr>
          <a:lstStyle/>
          <a:p>
            <a:pPr algn="ctr" defTabSz="1218585"/>
            <a:r>
              <a:rPr lang="en-US" sz="1500" dirty="0">
                <a:solidFill>
                  <a:schemeClr val="tx1"/>
                </a:solidFill>
              </a:rPr>
              <a:t>Original equipment manufacturer (OEM) notified about impending CS Update</a:t>
            </a:r>
          </a:p>
        </p:txBody>
      </p:sp>
      <p:sp>
        <p:nvSpPr>
          <p:cNvPr id="7" name="Rounded Rectangle 6"/>
          <p:cNvSpPr/>
          <p:nvPr/>
        </p:nvSpPr>
        <p:spPr bwMode="auto">
          <a:xfrm>
            <a:off x="2133600" y="4251325"/>
            <a:ext cx="1567070" cy="91440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normAutofit/>
          </a:bodyPr>
          <a:lstStyle/>
          <a:p>
            <a:pPr algn="ctr" defTabSz="1218585"/>
            <a:r>
              <a:rPr lang="en-US" sz="1500" dirty="0">
                <a:solidFill>
                  <a:schemeClr val="tx1"/>
                </a:solidFill>
              </a:rPr>
              <a:t>OEM Downloads and tests the update</a:t>
            </a:r>
          </a:p>
        </p:txBody>
      </p:sp>
      <p:sp>
        <p:nvSpPr>
          <p:cNvPr id="8" name="Diamond 7"/>
          <p:cNvSpPr/>
          <p:nvPr/>
        </p:nvSpPr>
        <p:spPr bwMode="auto">
          <a:xfrm>
            <a:off x="4038601" y="4060825"/>
            <a:ext cx="1358348" cy="1295400"/>
          </a:xfrm>
          <a:prstGeom prst="diamond">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0" tIns="0" rIns="0" bIns="0" numCol="1" rtlCol="0" anchor="ctr" anchorCtr="0" compatLnSpc="1">
            <a:prstTxWarp prst="textNoShape">
              <a:avLst/>
            </a:prstTxWarp>
          </a:bodyPr>
          <a:lstStyle/>
          <a:p>
            <a:pPr algn="ctr" defTabSz="1218585"/>
            <a:r>
              <a:rPr lang="en-US" sz="1500" dirty="0">
                <a:solidFill>
                  <a:schemeClr val="tx1"/>
                </a:solidFill>
              </a:rPr>
              <a:t>Compatibility </a:t>
            </a:r>
            <a:br>
              <a:rPr lang="en-US" sz="1500" dirty="0">
                <a:solidFill>
                  <a:schemeClr val="tx1"/>
                </a:solidFill>
              </a:rPr>
            </a:br>
            <a:r>
              <a:rPr lang="en-US" sz="1500" dirty="0">
                <a:solidFill>
                  <a:schemeClr val="tx1"/>
                </a:solidFill>
              </a:rPr>
              <a:t>issues</a:t>
            </a:r>
          </a:p>
        </p:txBody>
      </p:sp>
      <p:sp>
        <p:nvSpPr>
          <p:cNvPr id="9" name="Rounded Rectangle 8"/>
          <p:cNvSpPr/>
          <p:nvPr/>
        </p:nvSpPr>
        <p:spPr bwMode="auto">
          <a:xfrm>
            <a:off x="5715002" y="4234180"/>
            <a:ext cx="1507435" cy="96012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218585"/>
            <a:r>
              <a:rPr lang="en-US" sz="1500" dirty="0">
                <a:solidFill>
                  <a:schemeClr val="tx1"/>
                </a:solidFill>
              </a:rPr>
              <a:t>Partner addresses the issue if any</a:t>
            </a:r>
          </a:p>
        </p:txBody>
      </p:sp>
      <p:sp>
        <p:nvSpPr>
          <p:cNvPr id="10" name="Oval 9"/>
          <p:cNvSpPr/>
          <p:nvPr/>
        </p:nvSpPr>
        <p:spPr bwMode="auto">
          <a:xfrm rot="10800000" flipV="1">
            <a:off x="7543800" y="4000500"/>
            <a:ext cx="1493521" cy="1422400"/>
          </a:xfrm>
          <a:prstGeom prst="ellipse">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218585"/>
            <a:r>
              <a:rPr lang="en-US" sz="1500" dirty="0">
                <a:solidFill>
                  <a:schemeClr val="tx1"/>
                </a:solidFill>
              </a:rPr>
              <a:t>Partner notifies the customer on update compatibility</a:t>
            </a:r>
          </a:p>
        </p:txBody>
      </p:sp>
      <p:sp>
        <p:nvSpPr>
          <p:cNvPr id="18" name="Right Arrow 17"/>
          <p:cNvSpPr/>
          <p:nvPr/>
        </p:nvSpPr>
        <p:spPr bwMode="auto">
          <a:xfrm>
            <a:off x="1808077" y="4556125"/>
            <a:ext cx="304800" cy="30480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tx1"/>
              </a:solidFill>
            </a:endParaRPr>
          </a:p>
        </p:txBody>
      </p:sp>
      <p:cxnSp>
        <p:nvCxnSpPr>
          <p:cNvPr id="21" name="Straight Arrow Connector 20"/>
          <p:cNvCxnSpPr/>
          <p:nvPr/>
        </p:nvCxnSpPr>
        <p:spPr>
          <a:xfrm>
            <a:off x="831055" y="5592764"/>
            <a:ext cx="77724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0" name="Rounded Rectangle 29"/>
          <p:cNvSpPr/>
          <p:nvPr/>
        </p:nvSpPr>
        <p:spPr bwMode="auto">
          <a:xfrm>
            <a:off x="309441" y="5836564"/>
            <a:ext cx="1066800" cy="381000"/>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a:r>
              <a:rPr lang="en-US" sz="1200" dirty="0">
                <a:solidFill>
                  <a:schemeClr val="tx1"/>
                </a:solidFill>
              </a:rPr>
              <a:t>X-5 Biz Days</a:t>
            </a:r>
            <a:endParaRPr lang="en-US" sz="2000" dirty="0">
              <a:solidFill>
                <a:schemeClr val="tx1"/>
              </a:solidFill>
            </a:endParaRPr>
          </a:p>
        </p:txBody>
      </p:sp>
      <p:sp>
        <p:nvSpPr>
          <p:cNvPr id="31" name="Rounded Rectangle 30"/>
          <p:cNvSpPr/>
          <p:nvPr/>
        </p:nvSpPr>
        <p:spPr bwMode="auto">
          <a:xfrm>
            <a:off x="3316355" y="5861965"/>
            <a:ext cx="1143000" cy="54201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a:r>
              <a:rPr lang="en-US" sz="1200" dirty="0">
                <a:solidFill>
                  <a:schemeClr val="tx1"/>
                </a:solidFill>
              </a:rPr>
              <a:t>Date X</a:t>
            </a:r>
          </a:p>
          <a:p>
            <a:pPr algn="ctr" defTabSz="1218585"/>
            <a:r>
              <a:rPr lang="en-US" sz="1200" dirty="0">
                <a:solidFill>
                  <a:schemeClr val="tx1"/>
                </a:solidFill>
              </a:rPr>
              <a:t>MSFT Update</a:t>
            </a:r>
            <a:endParaRPr lang="en-US" sz="2000" dirty="0">
              <a:solidFill>
                <a:schemeClr val="tx1"/>
              </a:solidFill>
            </a:endParaRPr>
          </a:p>
        </p:txBody>
      </p:sp>
      <p:sp>
        <p:nvSpPr>
          <p:cNvPr id="32" name="Rounded Rectangle 31"/>
          <p:cNvSpPr/>
          <p:nvPr/>
        </p:nvSpPr>
        <p:spPr bwMode="auto">
          <a:xfrm>
            <a:off x="7780470" y="5870413"/>
            <a:ext cx="1066800" cy="381000"/>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a:r>
              <a:rPr lang="en-US" sz="1200" dirty="0">
                <a:solidFill>
                  <a:schemeClr val="tx1"/>
                </a:solidFill>
              </a:rPr>
              <a:t>X+30 Days</a:t>
            </a:r>
            <a:endParaRPr lang="en-US" sz="2000" dirty="0">
              <a:solidFill>
                <a:schemeClr val="tx1"/>
              </a:solidFill>
            </a:endParaRPr>
          </a:p>
        </p:txBody>
      </p:sp>
      <p:cxnSp>
        <p:nvCxnSpPr>
          <p:cNvPr id="33" name="Straight Connector 32"/>
          <p:cNvCxnSpPr/>
          <p:nvPr/>
        </p:nvCxnSpPr>
        <p:spPr>
          <a:xfrm rot="5400000">
            <a:off x="3771900" y="5724525"/>
            <a:ext cx="228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8191618" y="5724525"/>
            <a:ext cx="228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723900" y="5705475"/>
            <a:ext cx="228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ight Arrow 25"/>
          <p:cNvSpPr/>
          <p:nvPr/>
        </p:nvSpPr>
        <p:spPr bwMode="auto">
          <a:xfrm>
            <a:off x="3733800" y="4556125"/>
            <a:ext cx="304800" cy="30480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tx1"/>
              </a:solidFill>
            </a:endParaRPr>
          </a:p>
        </p:txBody>
      </p:sp>
      <p:sp>
        <p:nvSpPr>
          <p:cNvPr id="27" name="Right Arrow 26"/>
          <p:cNvSpPr/>
          <p:nvPr/>
        </p:nvSpPr>
        <p:spPr bwMode="auto">
          <a:xfrm>
            <a:off x="5410200" y="4556125"/>
            <a:ext cx="304800" cy="30480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tx1"/>
              </a:solidFill>
            </a:endParaRPr>
          </a:p>
        </p:txBody>
      </p:sp>
      <p:sp>
        <p:nvSpPr>
          <p:cNvPr id="28" name="Right Arrow 27"/>
          <p:cNvSpPr/>
          <p:nvPr/>
        </p:nvSpPr>
        <p:spPr bwMode="auto">
          <a:xfrm>
            <a:off x="7239000" y="4556125"/>
            <a:ext cx="304800" cy="304800"/>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tx1"/>
              </a:solidFill>
            </a:endParaRPr>
          </a:p>
        </p:txBody>
      </p:sp>
    </p:spTree>
    <p:extLst>
      <p:ext uri="{BB962C8B-B14F-4D97-AF65-F5344CB8AC3E}">
        <p14:creationId xmlns:p14="http://schemas.microsoft.com/office/powerpoint/2010/main" val="4035146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264"/>
            <a:ext cx="8229600" cy="1143000"/>
          </a:xfrm>
        </p:spPr>
        <p:txBody>
          <a:bodyPr>
            <a:noAutofit/>
          </a:bodyPr>
          <a:lstStyle/>
          <a:p>
            <a:r>
              <a:rPr lang="en-US" dirty="0"/>
              <a:t>SBA - User </a:t>
            </a:r>
            <a:r>
              <a:rPr lang="en-US" dirty="0" smtClean="0"/>
              <a:t>Experience</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449999782"/>
              </p:ext>
            </p:extLst>
          </p:nvPr>
        </p:nvGraphicFramePr>
        <p:xfrm>
          <a:off x="6047201" y="247639"/>
          <a:ext cx="3042016" cy="4572000"/>
        </p:xfrm>
        <a:graphic>
          <a:graphicData uri="http://schemas.openxmlformats.org/drawingml/2006/table">
            <a:tbl>
              <a:tblPr firstRow="1" bandRow="1">
                <a:tableStyleId>{F5AB1C69-6EDB-4FF4-983F-18BD219EF322}</a:tableStyleId>
              </a:tblPr>
              <a:tblGrid>
                <a:gridCol w="3042016"/>
              </a:tblGrid>
              <a:tr h="294640">
                <a:tc>
                  <a:txBody>
                    <a:bodyPr/>
                    <a:lstStyle/>
                    <a:p>
                      <a:r>
                        <a:rPr lang="en-US" sz="1600" dirty="0" smtClean="0"/>
                        <a:t>Features Available </a:t>
                      </a:r>
                      <a:r>
                        <a:rPr lang="en-US" sz="1600" baseline="0" dirty="0" smtClean="0"/>
                        <a:t>with WAN Down</a:t>
                      </a:r>
                      <a:endParaRPr lang="en-US" sz="1600" b="1" dirty="0">
                        <a:solidFill>
                          <a:schemeClr val="bg2">
                            <a:lumMod val="10000"/>
                          </a:schemeClr>
                        </a:solidFill>
                      </a:endParaRPr>
                    </a:p>
                  </a:txBody>
                  <a:tcPr/>
                </a:tc>
              </a:tr>
              <a:tr h="254000">
                <a:tc>
                  <a:txBody>
                    <a:bodyPr/>
                    <a:lstStyle/>
                    <a:p>
                      <a:r>
                        <a:rPr lang="en-US" sz="1400" baseline="0" dirty="0" smtClean="0"/>
                        <a:t>PSTN Inbound and Outbound calls</a:t>
                      </a:r>
                      <a:endParaRPr lang="en-US" sz="1400" b="0" dirty="0">
                        <a:solidFill>
                          <a:schemeClr val="bg2">
                            <a:lumMod val="10000"/>
                          </a:schemeClr>
                        </a:solidFill>
                      </a:endParaRPr>
                    </a:p>
                  </a:txBody>
                  <a:tcPr/>
                </a:tc>
              </a:tr>
              <a:tr h="302906">
                <a:tc>
                  <a:txBody>
                    <a:bodyPr/>
                    <a:lstStyle/>
                    <a:p>
                      <a:r>
                        <a:rPr lang="en-US" sz="1400" dirty="0" smtClean="0"/>
                        <a:t>Intra-Site calls,</a:t>
                      </a:r>
                      <a:r>
                        <a:rPr lang="en-US" sz="1400" baseline="0" dirty="0" smtClean="0"/>
                        <a:t> </a:t>
                      </a:r>
                      <a:r>
                        <a:rPr lang="en-US" sz="1400" dirty="0" smtClean="0"/>
                        <a:t>Inter site calls (PSTN Rerouting)</a:t>
                      </a:r>
                      <a:endParaRPr lang="en-US" sz="1400" b="0" dirty="0">
                        <a:solidFill>
                          <a:schemeClr val="bg2">
                            <a:lumMod val="10000"/>
                          </a:schemeClr>
                        </a:solidFill>
                      </a:endParaRPr>
                    </a:p>
                  </a:txBody>
                  <a:tcPr/>
                </a:tc>
              </a:tr>
              <a:tr h="254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Hold, Retrieve, Transfer</a:t>
                      </a:r>
                      <a:endParaRPr lang="en-US" sz="1400" b="0" dirty="0" smtClean="0">
                        <a:solidFill>
                          <a:schemeClr val="bg2">
                            <a:lumMod val="10000"/>
                          </a:schemeClr>
                        </a:solidFill>
                      </a:endParaRPr>
                    </a:p>
                  </a:txBody>
                  <a:tcPr/>
                </a:tc>
              </a:tr>
              <a:tr h="254000">
                <a:tc>
                  <a:txBody>
                    <a:bodyPr/>
                    <a:lstStyle/>
                    <a:p>
                      <a:r>
                        <a:rPr lang="en-US" sz="1400" baseline="0" dirty="0" smtClean="0"/>
                        <a:t>Authentication, Authorization</a:t>
                      </a:r>
                      <a:endParaRPr lang="en-US" sz="1400" b="0" dirty="0">
                        <a:solidFill>
                          <a:schemeClr val="bg2">
                            <a:lumMod val="10000"/>
                          </a:schemeClr>
                        </a:solidFill>
                      </a:endParaRPr>
                    </a:p>
                  </a:txBody>
                  <a:tcPr/>
                </a:tc>
              </a:tr>
              <a:tr h="0">
                <a:tc>
                  <a:txBody>
                    <a:bodyPr/>
                    <a:lstStyle/>
                    <a:p>
                      <a:r>
                        <a:rPr lang="en-US" sz="1400" dirty="0" smtClean="0"/>
                        <a:t>Voicemail Deposit (Redirect to </a:t>
                      </a:r>
                      <a:r>
                        <a:rPr lang="en-US" sz="1400" dirty="0" err="1" smtClean="0"/>
                        <a:t>Ex</a:t>
                      </a:r>
                      <a:r>
                        <a:rPr lang="en-US" sz="1400" baseline="0" dirty="0" err="1" smtClean="0"/>
                        <a:t>UM</a:t>
                      </a:r>
                      <a:r>
                        <a:rPr lang="en-US" sz="1400" baseline="0" dirty="0" smtClean="0"/>
                        <a:t> in Data Center)</a:t>
                      </a:r>
                      <a:endParaRPr lang="en-US" sz="1400" b="0" dirty="0" smtClean="0">
                        <a:solidFill>
                          <a:schemeClr val="bg2">
                            <a:lumMod val="10000"/>
                          </a:schemeClr>
                        </a:solidFill>
                      </a:endParaRPr>
                    </a:p>
                  </a:txBody>
                  <a:tcPr/>
                </a:tc>
              </a:tr>
              <a:tr h="2545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Voicemail Retrieve (through</a:t>
                      </a:r>
                      <a:r>
                        <a:rPr lang="en-US" sz="1400" baseline="0" dirty="0" smtClean="0"/>
                        <a:t> PSTN)</a:t>
                      </a:r>
                      <a:endParaRPr lang="en-US" sz="1400" b="0" dirty="0" smtClean="0">
                        <a:solidFill>
                          <a:schemeClr val="bg2">
                            <a:lumMod val="10000"/>
                          </a:schemeClr>
                        </a:solidFill>
                      </a:endParaRPr>
                    </a:p>
                  </a:txBody>
                  <a:tcPr/>
                </a:tc>
              </a:tr>
              <a:tr h="327671">
                <a:tc>
                  <a:txBody>
                    <a:bodyPr/>
                    <a:lstStyle/>
                    <a:p>
                      <a:r>
                        <a:rPr lang="en-US" sz="1400" dirty="0" smtClean="0"/>
                        <a:t>Call Forwarding, </a:t>
                      </a:r>
                      <a:r>
                        <a:rPr lang="en-US" sz="1400" dirty="0" err="1" smtClean="0"/>
                        <a:t>SimulRing</a:t>
                      </a:r>
                      <a:r>
                        <a:rPr lang="en-US" sz="1400" dirty="0" smtClean="0"/>
                        <a:t>, Boss-Admin,</a:t>
                      </a:r>
                      <a:r>
                        <a:rPr lang="en-US" sz="1400" baseline="0" dirty="0" smtClean="0"/>
                        <a:t> Team-call</a:t>
                      </a:r>
                      <a:endParaRPr lang="en-US" sz="1400" b="0" dirty="0">
                        <a:solidFill>
                          <a:schemeClr val="bg2">
                            <a:lumMod val="10000"/>
                          </a:schemeClr>
                        </a:solidFill>
                      </a:endParaRPr>
                    </a:p>
                  </a:txBody>
                  <a:tcPr/>
                </a:tc>
              </a:tr>
              <a:tr h="256272">
                <a:tc>
                  <a:txBody>
                    <a:bodyPr/>
                    <a:lstStyle/>
                    <a:p>
                      <a:r>
                        <a:rPr lang="en-US" sz="1400" dirty="0" smtClean="0"/>
                        <a:t>Call Detail Records (CDR)</a:t>
                      </a:r>
                      <a:endParaRPr lang="en-US" sz="1400" b="0" dirty="0">
                        <a:solidFill>
                          <a:schemeClr val="bg2">
                            <a:lumMod val="10000"/>
                          </a:schemeClr>
                        </a:solidFill>
                      </a:endParaRPr>
                    </a:p>
                  </a:txBody>
                  <a:tcPr/>
                </a:tc>
              </a:tr>
              <a:tr h="256272">
                <a:tc>
                  <a:txBody>
                    <a:bodyPr/>
                    <a:lstStyle/>
                    <a:p>
                      <a:r>
                        <a:rPr lang="en-US" sz="1400" dirty="0" smtClean="0"/>
                        <a:t>All 2 Party Intra Site communications</a:t>
                      </a:r>
                      <a:endParaRPr lang="en-US" sz="1400" b="0" dirty="0" smtClean="0">
                        <a:solidFill>
                          <a:schemeClr val="bg2">
                            <a:lumMod val="10000"/>
                          </a:schemeClr>
                        </a:solidFill>
                      </a:endParaRPr>
                    </a:p>
                  </a:txBody>
                  <a:tcPr/>
                </a:tc>
              </a:tr>
              <a:tr h="254000">
                <a:tc>
                  <a:txBody>
                    <a:bodyPr/>
                    <a:lstStyle/>
                    <a:p>
                      <a:r>
                        <a:rPr lang="en-US" sz="1400" dirty="0" smtClean="0"/>
                        <a:t>Audio Conferencing</a:t>
                      </a:r>
                      <a:r>
                        <a:rPr lang="en-US" sz="1400" baseline="0" dirty="0" smtClean="0"/>
                        <a:t> through PSTN</a:t>
                      </a:r>
                      <a:endParaRPr lang="en-US" sz="1400" b="0" dirty="0">
                        <a:solidFill>
                          <a:schemeClr val="bg2">
                            <a:lumMod val="10000"/>
                          </a:schemeClr>
                        </a:solidFill>
                      </a:endParaRPr>
                    </a:p>
                  </a:txBody>
                  <a:tcPr/>
                </a:tc>
              </a:tr>
              <a:tr h="254000">
                <a:tc>
                  <a:txBody>
                    <a:bodyPr/>
                    <a:lstStyle/>
                    <a:p>
                      <a:r>
                        <a:rPr lang="en-US" sz="1400" dirty="0" smtClean="0"/>
                        <a:t>Contact</a:t>
                      </a:r>
                      <a:r>
                        <a:rPr lang="en-US" sz="1400" baseline="0" dirty="0" smtClean="0"/>
                        <a:t> Search</a:t>
                      </a:r>
                      <a:endParaRPr lang="en-US" sz="1400" b="0" dirty="0">
                        <a:solidFill>
                          <a:schemeClr val="bg2">
                            <a:lumMod val="10000"/>
                          </a:schemeClr>
                        </a:solidFill>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618447338"/>
              </p:ext>
            </p:extLst>
          </p:nvPr>
        </p:nvGraphicFramePr>
        <p:xfrm>
          <a:off x="6047201" y="4017645"/>
          <a:ext cx="3034870" cy="2377440"/>
        </p:xfrm>
        <a:graphic>
          <a:graphicData uri="http://schemas.openxmlformats.org/drawingml/2006/table">
            <a:tbl>
              <a:tblPr firstRow="1" bandRow="1">
                <a:tableStyleId>{21E4AEA4-8DFA-4A89-87EB-49C32662AFE0}</a:tableStyleId>
              </a:tblPr>
              <a:tblGrid>
                <a:gridCol w="3034870"/>
              </a:tblGrid>
              <a:tr h="294640">
                <a:tc>
                  <a:txBody>
                    <a:bodyPr/>
                    <a:lstStyle/>
                    <a:p>
                      <a:r>
                        <a:rPr lang="en-US" sz="1600" dirty="0" smtClean="0"/>
                        <a:t>Features Unavailable</a:t>
                      </a:r>
                      <a:endParaRPr lang="en-US" sz="1600" b="1" dirty="0">
                        <a:solidFill>
                          <a:schemeClr val="tx1"/>
                        </a:solidFill>
                      </a:endParaRPr>
                    </a:p>
                  </a:txBody>
                  <a:tcPr/>
                </a:tc>
              </a:tr>
              <a:tr h="258419">
                <a:tc>
                  <a:txBody>
                    <a:bodyPr/>
                    <a:lstStyle/>
                    <a:p>
                      <a:r>
                        <a:rPr lang="en-US" sz="1400" dirty="0" smtClean="0"/>
                        <a:t>Inter-site Data (IM, App Sharing, etc.)</a:t>
                      </a:r>
                      <a:endParaRPr lang="en-US" sz="1400" b="0" dirty="0">
                        <a:solidFill>
                          <a:schemeClr val="tx1"/>
                        </a:solidFill>
                      </a:endParaRPr>
                    </a:p>
                  </a:txBody>
                  <a:tcPr/>
                </a:tc>
              </a:tr>
              <a:tr h="258419">
                <a:tc>
                  <a:txBody>
                    <a:bodyPr/>
                    <a:lstStyle/>
                    <a:p>
                      <a:r>
                        <a:rPr lang="en-US" sz="1400" dirty="0" smtClean="0"/>
                        <a:t>Conferencing </a:t>
                      </a:r>
                      <a:r>
                        <a:rPr lang="en-US" sz="1400" baseline="0" dirty="0" smtClean="0"/>
                        <a:t> (IM, Video</a:t>
                      </a:r>
                      <a:r>
                        <a:rPr lang="en-US" sz="1400" dirty="0" smtClean="0"/>
                        <a:t> and Web)</a:t>
                      </a:r>
                      <a:endParaRPr lang="en-US" sz="1400" b="0" dirty="0">
                        <a:solidFill>
                          <a:schemeClr val="tx1"/>
                        </a:solidFill>
                      </a:endParaRPr>
                    </a:p>
                  </a:txBody>
                  <a:tcPr/>
                </a:tc>
              </a:tr>
              <a:tr h="254000">
                <a:tc>
                  <a:txBody>
                    <a:bodyPr/>
                    <a:lstStyle/>
                    <a:p>
                      <a:r>
                        <a:rPr lang="en-US" sz="1400" dirty="0" smtClean="0"/>
                        <a:t>Presence &amp; DND based routing</a:t>
                      </a:r>
                      <a:endParaRPr lang="en-US" sz="1400" b="0" dirty="0">
                        <a:solidFill>
                          <a:schemeClr val="tx1"/>
                        </a:solidFill>
                      </a:endParaRPr>
                    </a:p>
                  </a:txBody>
                  <a:tcPr/>
                </a:tc>
              </a:tr>
              <a:tr h="165368">
                <a:tc>
                  <a:txBody>
                    <a:bodyPr/>
                    <a:lstStyle/>
                    <a:p>
                      <a:r>
                        <a:rPr lang="en-US" sz="1400" dirty="0" smtClean="0"/>
                        <a:t>Modify Presence or Change Call Forwarding Settings</a:t>
                      </a:r>
                      <a:endParaRPr lang="en-US" sz="1400" b="0" dirty="0">
                        <a:solidFill>
                          <a:schemeClr val="tx1"/>
                        </a:solidFill>
                      </a:endParaRPr>
                    </a:p>
                  </a:txBody>
                  <a:tcPr/>
                </a:tc>
              </a:tr>
              <a:tr h="0">
                <a:tc>
                  <a:txBody>
                    <a:bodyPr/>
                    <a:lstStyle/>
                    <a:p>
                      <a:r>
                        <a:rPr lang="en-US" sz="1400" dirty="0" smtClean="0"/>
                        <a:t>Contact List</a:t>
                      </a:r>
                      <a:endParaRPr lang="en-US" sz="1400" b="0" dirty="0">
                        <a:solidFill>
                          <a:schemeClr val="tx1"/>
                        </a:solidFill>
                      </a:endParaRPr>
                    </a:p>
                  </a:txBody>
                  <a:tcPr/>
                </a:tc>
              </a:tr>
              <a:tr h="13679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400" dirty="0" smtClean="0"/>
                        <a:t>Response Group and Call Park</a:t>
                      </a:r>
                      <a:endParaRPr lang="en-US" sz="1400" b="0" dirty="0" smtClean="0">
                        <a:solidFill>
                          <a:schemeClr val="tx1"/>
                        </a:solidFill>
                      </a:endParaRPr>
                    </a:p>
                  </a:txBody>
                  <a:tcPr/>
                </a:tc>
              </a:tr>
            </a:tbl>
          </a:graphicData>
        </a:graphic>
      </p:graphicFrame>
      <p:sp>
        <p:nvSpPr>
          <p:cNvPr id="7" name="TextBox 6"/>
          <p:cNvSpPr txBox="1"/>
          <p:nvPr/>
        </p:nvSpPr>
        <p:spPr>
          <a:xfrm>
            <a:off x="121475" y="952500"/>
            <a:ext cx="2772497" cy="5209906"/>
          </a:xfrm>
          <a:prstGeom prst="roundRect">
            <a:avLst/>
          </a:prstGeom>
          <a:ln/>
        </p:spPr>
        <p:style>
          <a:lnRef idx="1">
            <a:schemeClr val="accent3"/>
          </a:lnRef>
          <a:fillRef idx="2">
            <a:schemeClr val="accent3"/>
          </a:fillRef>
          <a:effectRef idx="1">
            <a:schemeClr val="accent3"/>
          </a:effectRef>
          <a:fontRef idx="minor">
            <a:schemeClr val="dk1"/>
          </a:fontRef>
        </p:style>
        <p:txBody>
          <a:bodyPr wrap="square" lIns="0" tIns="0" rIns="0" bIns="0" rtlCol="0">
            <a:noAutofit/>
          </a:bodyPr>
          <a:lstStyle/>
          <a:p>
            <a:pPr algn="ctr"/>
            <a:endParaRPr lang="en-US" dirty="0">
              <a:solidFill>
                <a:schemeClr val="bg1"/>
              </a:solidFill>
            </a:endParaRPr>
          </a:p>
        </p:txBody>
      </p:sp>
      <p:pic>
        <p:nvPicPr>
          <p:cNvPr id="297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7295"/>
          <a:stretch/>
        </p:blipFill>
        <p:spPr bwMode="auto">
          <a:xfrm>
            <a:off x="248631" y="1649227"/>
            <a:ext cx="2473847" cy="4424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21475" y="953186"/>
            <a:ext cx="2772498" cy="646331"/>
          </a:xfrm>
          <a:prstGeom prst="rect">
            <a:avLst/>
          </a:prstGeom>
        </p:spPr>
        <p:txBody>
          <a:bodyPr wrap="square">
            <a:spAutoFit/>
          </a:bodyPr>
          <a:lstStyle/>
          <a:p>
            <a:pPr algn="ctr"/>
            <a:r>
              <a:rPr lang="en-US" dirty="0">
                <a:solidFill>
                  <a:schemeClr val="bg1"/>
                </a:solidFill>
              </a:rPr>
              <a:t>WAN Up</a:t>
            </a:r>
          </a:p>
          <a:p>
            <a:pPr algn="ctr"/>
            <a:r>
              <a:rPr lang="en-US" dirty="0">
                <a:solidFill>
                  <a:schemeClr val="bg1"/>
                </a:solidFill>
              </a:rPr>
              <a:t>All Features </a:t>
            </a:r>
            <a:r>
              <a:rPr lang="en-US" dirty="0" smtClean="0">
                <a:solidFill>
                  <a:schemeClr val="bg1"/>
                </a:solidFill>
              </a:rPr>
              <a:t>Available</a:t>
            </a:r>
            <a:endParaRPr lang="en-US" dirty="0">
              <a:solidFill>
                <a:schemeClr val="bg1"/>
              </a:solidFill>
            </a:endParaRPr>
          </a:p>
        </p:txBody>
      </p:sp>
      <p:grpSp>
        <p:nvGrpSpPr>
          <p:cNvPr id="3" name="Group 2"/>
          <p:cNvGrpSpPr/>
          <p:nvPr/>
        </p:nvGrpSpPr>
        <p:grpSpPr>
          <a:xfrm>
            <a:off x="3029058" y="953185"/>
            <a:ext cx="2812139" cy="5279211"/>
            <a:chOff x="3913867" y="1505635"/>
            <a:chExt cx="3748542" cy="5279211"/>
          </a:xfrm>
        </p:grpSpPr>
        <p:sp>
          <p:nvSpPr>
            <p:cNvPr id="8" name="TextBox 7"/>
            <p:cNvSpPr txBox="1"/>
            <p:nvPr/>
          </p:nvSpPr>
          <p:spPr>
            <a:xfrm>
              <a:off x="3966708" y="1505635"/>
              <a:ext cx="3695700" cy="5279211"/>
            </a:xfrm>
            <a:prstGeom prst="roundRect">
              <a:avLst/>
            </a:prstGeom>
            <a:ln/>
          </p:spPr>
          <p:style>
            <a:lnRef idx="1">
              <a:schemeClr val="accent2"/>
            </a:lnRef>
            <a:fillRef idx="2">
              <a:schemeClr val="accent2"/>
            </a:fillRef>
            <a:effectRef idx="1">
              <a:schemeClr val="accent2"/>
            </a:effectRef>
            <a:fontRef idx="minor">
              <a:schemeClr val="dk1"/>
            </a:fontRef>
          </p:style>
          <p:txBody>
            <a:bodyPr wrap="square" rtlCol="0">
              <a:noAutofit/>
            </a:bodyPr>
            <a:lstStyle/>
            <a:p>
              <a:pPr algn="ctr"/>
              <a:endParaRPr lang="en-US" dirty="0">
                <a:solidFill>
                  <a:schemeClr val="bg1"/>
                </a:solidFill>
              </a:endParaRPr>
            </a:p>
          </p:txBody>
        </p:sp>
        <p:pic>
          <p:nvPicPr>
            <p:cNvPr id="296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17402"/>
            <a:stretch/>
          </p:blipFill>
          <p:spPr bwMode="auto">
            <a:xfrm>
              <a:off x="4116717" y="2230251"/>
              <a:ext cx="3379457" cy="4420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913867" y="1515845"/>
              <a:ext cx="3748542" cy="923330"/>
            </a:xfrm>
            <a:prstGeom prst="rect">
              <a:avLst/>
            </a:prstGeom>
          </p:spPr>
          <p:txBody>
            <a:bodyPr wrap="square">
              <a:spAutoFit/>
            </a:bodyPr>
            <a:lstStyle/>
            <a:p>
              <a:pPr algn="ctr"/>
              <a:r>
                <a:rPr lang="en-US" dirty="0">
                  <a:solidFill>
                    <a:schemeClr val="bg1"/>
                  </a:solidFill>
                </a:rPr>
                <a:t>WAN Down</a:t>
              </a:r>
            </a:p>
            <a:p>
              <a:pPr algn="ctr"/>
              <a:r>
                <a:rPr lang="en-US" dirty="0">
                  <a:solidFill>
                    <a:schemeClr val="bg1"/>
                  </a:solidFill>
                </a:rPr>
                <a:t>Basic Voice Features Available</a:t>
              </a:r>
            </a:p>
          </p:txBody>
        </p:sp>
      </p:grpSp>
      <p:sp>
        <p:nvSpPr>
          <p:cNvPr id="6" name="Rectangle 5"/>
          <p:cNvSpPr/>
          <p:nvPr/>
        </p:nvSpPr>
        <p:spPr>
          <a:xfrm>
            <a:off x="128621" y="6318136"/>
            <a:ext cx="10558831" cy="461665"/>
          </a:xfrm>
          <a:prstGeom prst="rect">
            <a:avLst/>
          </a:prstGeom>
        </p:spPr>
        <p:txBody>
          <a:bodyPr wrap="square">
            <a:spAutoFit/>
          </a:bodyPr>
          <a:lstStyle/>
          <a:p>
            <a:r>
              <a:rPr lang="en-US" sz="2400" dirty="0" smtClean="0">
                <a:sym typeface="Wingdings" pitchFamily="2" charset="2"/>
              </a:rPr>
              <a:t>Resilient Lync clients</a:t>
            </a:r>
            <a:r>
              <a:rPr lang="en-US" sz="2400" dirty="0">
                <a:sym typeface="Wingdings" pitchFamily="2" charset="2"/>
              </a:rPr>
              <a:t>:  </a:t>
            </a:r>
            <a:r>
              <a:rPr lang="en-US" sz="2400" dirty="0" smtClean="0">
                <a:sym typeface="Wingdings" pitchFamily="2" charset="2"/>
              </a:rPr>
              <a:t>Lync, Lync Attendant Console</a:t>
            </a:r>
            <a:r>
              <a:rPr lang="en-US" sz="2400" dirty="0">
                <a:sym typeface="Wingdings" pitchFamily="2" charset="2"/>
              </a:rPr>
              <a:t>, </a:t>
            </a:r>
            <a:r>
              <a:rPr lang="en-US" sz="2400" dirty="0" smtClean="0">
                <a:sym typeface="Wingdings" pitchFamily="2" charset="2"/>
              </a:rPr>
              <a:t>Lync </a:t>
            </a:r>
            <a:r>
              <a:rPr lang="en-US" sz="2400" dirty="0">
                <a:sym typeface="Wingdings" pitchFamily="2" charset="2"/>
              </a:rPr>
              <a:t>Phone Edition</a:t>
            </a:r>
            <a:endParaRPr lang="en-US" sz="2400" dirty="0"/>
          </a:p>
        </p:txBody>
      </p:sp>
    </p:spTree>
    <p:extLst>
      <p:ext uri="{BB962C8B-B14F-4D97-AF65-F5344CB8AC3E}">
        <p14:creationId xmlns:p14="http://schemas.microsoft.com/office/powerpoint/2010/main" val="1298417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Rounded Rectangle 160"/>
          <p:cNvSpPr/>
          <p:nvPr/>
        </p:nvSpPr>
        <p:spPr>
          <a:xfrm>
            <a:off x="321385" y="1076325"/>
            <a:ext cx="2690845" cy="527685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146278" tIns="73139" rIns="146278" bIns="73139" numCol="1" rtlCol="0" anchor="ctr" anchorCtr="0" compatLnSpc="1">
            <a:prstTxWarp prst="textNoShape">
              <a:avLst/>
            </a:prstTxWarp>
          </a:bodyPr>
          <a:lstStyle/>
          <a:p>
            <a:pPr algn="ctr" defTabSz="1462361" fontAlgn="base">
              <a:spcBef>
                <a:spcPct val="0"/>
              </a:spcBef>
              <a:spcAft>
                <a:spcPct val="0"/>
              </a:spcAft>
              <a:defRPr/>
            </a:pPr>
            <a:endParaRPr lang="en-US" sz="3200" dirty="0">
              <a:solidFill>
                <a:schemeClr val="tx1"/>
              </a:solidFill>
              <a:latin typeface="+mj-lt"/>
            </a:endParaRPr>
          </a:p>
        </p:txBody>
      </p:sp>
      <p:sp>
        <p:nvSpPr>
          <p:cNvPr id="63" name="Rounded Rectangle 62"/>
          <p:cNvSpPr/>
          <p:nvPr/>
        </p:nvSpPr>
        <p:spPr>
          <a:xfrm>
            <a:off x="457319" y="2065218"/>
            <a:ext cx="827083" cy="2447114"/>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146278" tIns="73139" rIns="146278" bIns="73139" numCol="1" rtlCol="0" anchor="ctr" anchorCtr="0" compatLnSpc="1">
            <a:prstTxWarp prst="textNoShape">
              <a:avLst/>
            </a:prstTxWarp>
          </a:bodyPr>
          <a:lstStyle/>
          <a:p>
            <a:pPr algn="ctr" defTabSz="1462361" fontAlgn="base">
              <a:spcBef>
                <a:spcPct val="0"/>
              </a:spcBef>
              <a:spcAft>
                <a:spcPct val="0"/>
              </a:spcAft>
              <a:defRPr/>
            </a:pPr>
            <a:endParaRPr lang="en-US" sz="3200" dirty="0">
              <a:solidFill>
                <a:schemeClr val="tx1"/>
              </a:solidFill>
              <a:latin typeface="+mj-lt"/>
            </a:endParaRPr>
          </a:p>
        </p:txBody>
      </p:sp>
      <p:sp>
        <p:nvSpPr>
          <p:cNvPr id="133" name="Rounded Rectangle 132"/>
          <p:cNvSpPr/>
          <p:nvPr/>
        </p:nvSpPr>
        <p:spPr>
          <a:xfrm>
            <a:off x="6705600" y="1076326"/>
            <a:ext cx="2122511" cy="5353049"/>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46278" tIns="73139" rIns="146278" bIns="73139" numCol="1" rtlCol="0" anchor="ctr" anchorCtr="0" compatLnSpc="1">
            <a:prstTxWarp prst="textNoShape">
              <a:avLst/>
            </a:prstTxWarp>
          </a:bodyPr>
          <a:lstStyle/>
          <a:p>
            <a:pPr algn="ctr" defTabSz="1462361" fontAlgn="base">
              <a:spcBef>
                <a:spcPct val="0"/>
              </a:spcBef>
              <a:spcAft>
                <a:spcPct val="0"/>
              </a:spcAft>
              <a:defRPr/>
            </a:pPr>
            <a:endParaRPr lang="en-US" sz="3200" dirty="0">
              <a:solidFill>
                <a:schemeClr val="tx1"/>
              </a:solidFill>
              <a:latin typeface="+mj-lt"/>
            </a:endParaRPr>
          </a:p>
        </p:txBody>
      </p:sp>
      <p:sp>
        <p:nvSpPr>
          <p:cNvPr id="149" name="TextBox 148"/>
          <p:cNvSpPr txBox="1"/>
          <p:nvPr/>
        </p:nvSpPr>
        <p:spPr>
          <a:xfrm>
            <a:off x="6705600" y="1091025"/>
            <a:ext cx="2122511" cy="430861"/>
          </a:xfrm>
          <a:prstGeom prst="rect">
            <a:avLst/>
          </a:prstGeom>
          <a:noFill/>
        </p:spPr>
        <p:txBody>
          <a:bodyPr wrap="square" lIns="121893" tIns="60947" rIns="121893" bIns="60947">
            <a:spAutoFit/>
          </a:bodyPr>
          <a:lstStyle/>
          <a:p>
            <a:pPr algn="ctr"/>
            <a:r>
              <a:rPr lang="en-US" sz="2000" b="1" dirty="0">
                <a:latin typeface="+mj-lt"/>
              </a:rPr>
              <a:t>Data Center</a:t>
            </a:r>
          </a:p>
        </p:txBody>
      </p:sp>
      <p:sp>
        <p:nvSpPr>
          <p:cNvPr id="150" name="TextBox 149"/>
          <p:cNvSpPr txBox="1"/>
          <p:nvPr/>
        </p:nvSpPr>
        <p:spPr>
          <a:xfrm>
            <a:off x="6705600" y="5557860"/>
            <a:ext cx="2115681" cy="523198"/>
          </a:xfrm>
          <a:prstGeom prst="rect">
            <a:avLst/>
          </a:prstGeom>
          <a:noFill/>
          <a:effectLst/>
        </p:spPr>
        <p:txBody>
          <a:bodyPr wrap="square" lIns="121899" tIns="60949" rIns="121899" bIns="60949" rtlCol="0">
            <a:spAutoFit/>
          </a:bodyPr>
          <a:lstStyle/>
          <a:p>
            <a:pPr algn="ctr">
              <a:defRPr/>
            </a:pPr>
            <a:r>
              <a:rPr lang="en-US" sz="1300" b="1" dirty="0" smtClean="0">
                <a:latin typeface="+mj-lt"/>
              </a:rPr>
              <a:t>Lync Server </a:t>
            </a:r>
            <a:r>
              <a:rPr lang="en-US" sz="1300" b="1" dirty="0">
                <a:latin typeface="+mj-lt"/>
              </a:rPr>
              <a:t>Enterprise Edition Pool</a:t>
            </a:r>
          </a:p>
        </p:txBody>
      </p:sp>
      <p:sp>
        <p:nvSpPr>
          <p:cNvPr id="2" name="Title 1"/>
          <p:cNvSpPr>
            <a:spLocks noGrp="1"/>
          </p:cNvSpPr>
          <p:nvPr>
            <p:ph type="title"/>
          </p:nvPr>
        </p:nvSpPr>
        <p:spPr>
          <a:xfrm>
            <a:off x="327616" y="-30079"/>
            <a:ext cx="8229600" cy="1143000"/>
          </a:xfrm>
        </p:spPr>
        <p:txBody>
          <a:bodyPr/>
          <a:lstStyle/>
          <a:p>
            <a:r>
              <a:rPr lang="en-US" dirty="0" smtClean="0"/>
              <a:t>SBA – Lync Server 2010 </a:t>
            </a:r>
            <a:r>
              <a:rPr lang="en-US" dirty="0"/>
              <a:t>Discovery</a:t>
            </a:r>
          </a:p>
        </p:txBody>
      </p:sp>
      <p:graphicFrame>
        <p:nvGraphicFramePr>
          <p:cNvPr id="220" name="Object 219"/>
          <p:cNvGraphicFramePr>
            <a:graphicFrameLocks noChangeAspect="1"/>
          </p:cNvGraphicFramePr>
          <p:nvPr>
            <p:extLst>
              <p:ext uri="{D42A27DB-BD31-4B8C-83A1-F6EECF244321}">
                <p14:modId xmlns:p14="http://schemas.microsoft.com/office/powerpoint/2010/main" val="1880942157"/>
              </p:ext>
            </p:extLst>
          </p:nvPr>
        </p:nvGraphicFramePr>
        <p:xfrm>
          <a:off x="1961578" y="5214638"/>
          <a:ext cx="862503" cy="553064"/>
        </p:xfrm>
        <a:graphic>
          <a:graphicData uri="http://schemas.openxmlformats.org/presentationml/2006/ole">
            <mc:AlternateContent xmlns:mc="http://schemas.openxmlformats.org/markup-compatibility/2006">
              <mc:Choice xmlns:v="urn:schemas-microsoft-com:vml" Requires="v">
                <p:oleObj spid="_x0000_s43020" name="Visio" r:id="rId4" imgW="1692758" imgH="863351" progId="Visio.Drawing.11">
                  <p:embed/>
                </p:oleObj>
              </mc:Choice>
              <mc:Fallback>
                <p:oleObj name="Visio" r:id="rId4" imgW="1692758" imgH="86335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1578" y="5214638"/>
                        <a:ext cx="862503" cy="5530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8" name="Picture 32" descr="Server and XML Web Service sm"/>
          <p:cNvPicPr>
            <a:picLocks noChangeAspect="1" noChangeArrowheads="1"/>
          </p:cNvPicPr>
          <p:nvPr/>
        </p:nvPicPr>
        <p:blipFill>
          <a:blip r:embed="rId6" cstate="print"/>
          <a:srcRect/>
          <a:stretch>
            <a:fillRect/>
          </a:stretch>
        </p:blipFill>
        <p:spPr bwMode="auto">
          <a:xfrm>
            <a:off x="7514562" y="2951457"/>
            <a:ext cx="461934" cy="856415"/>
          </a:xfrm>
          <a:prstGeom prst="rect">
            <a:avLst/>
          </a:prstGeom>
          <a:noFill/>
          <a:ln w="9525">
            <a:noFill/>
            <a:miter lim="800000"/>
            <a:headEnd/>
            <a:tailEnd/>
          </a:ln>
          <a:effectLst/>
        </p:spPr>
      </p:pic>
      <p:sp>
        <p:nvSpPr>
          <p:cNvPr id="159" name="TextBox 158"/>
          <p:cNvSpPr txBox="1"/>
          <p:nvPr/>
        </p:nvSpPr>
        <p:spPr>
          <a:xfrm>
            <a:off x="7273622" y="3807871"/>
            <a:ext cx="1041248" cy="492438"/>
          </a:xfrm>
          <a:prstGeom prst="rect">
            <a:avLst/>
          </a:prstGeom>
          <a:noFill/>
        </p:spPr>
        <p:txBody>
          <a:bodyPr wrap="square" lIns="91436" tIns="45718" rIns="91436" bIns="45718">
            <a:spAutoFit/>
          </a:bodyPr>
          <a:lstStyle/>
          <a:p>
            <a:pPr algn="ctr">
              <a:defRPr/>
            </a:pPr>
            <a:r>
              <a:rPr lang="en-US" sz="1300" b="1" dirty="0" smtClean="0">
                <a:latin typeface="+mj-lt"/>
              </a:rPr>
              <a:t>Lync Server Director</a:t>
            </a:r>
            <a:endParaRPr lang="en-US" sz="1300" b="1" dirty="0">
              <a:latin typeface="+mj-lt"/>
            </a:endParaRPr>
          </a:p>
        </p:txBody>
      </p:sp>
      <p:sp>
        <p:nvSpPr>
          <p:cNvPr id="162" name="TextBox 161"/>
          <p:cNvSpPr txBox="1"/>
          <p:nvPr/>
        </p:nvSpPr>
        <p:spPr>
          <a:xfrm>
            <a:off x="321385" y="1090151"/>
            <a:ext cx="2690844" cy="430861"/>
          </a:xfrm>
          <a:prstGeom prst="rect">
            <a:avLst/>
          </a:prstGeom>
          <a:noFill/>
        </p:spPr>
        <p:txBody>
          <a:bodyPr wrap="square" lIns="121893" tIns="60947" rIns="121893" bIns="60947">
            <a:spAutoFit/>
          </a:bodyPr>
          <a:lstStyle/>
          <a:p>
            <a:pPr algn="ctr"/>
            <a:r>
              <a:rPr lang="en-US" sz="2000" b="1" dirty="0">
                <a:latin typeface="+mj-lt"/>
              </a:rPr>
              <a:t>Branch Office</a:t>
            </a:r>
          </a:p>
        </p:txBody>
      </p:sp>
      <p:sp>
        <p:nvSpPr>
          <p:cNvPr id="163" name="TextBox 162"/>
          <p:cNvSpPr txBox="1"/>
          <p:nvPr/>
        </p:nvSpPr>
        <p:spPr>
          <a:xfrm>
            <a:off x="2173853" y="5557860"/>
            <a:ext cx="582426" cy="369310"/>
          </a:xfrm>
          <a:prstGeom prst="rect">
            <a:avLst/>
          </a:prstGeom>
          <a:noFill/>
          <a:effectLst>
            <a:glow rad="139700">
              <a:schemeClr val="accent5">
                <a:satMod val="175000"/>
                <a:alpha val="40000"/>
              </a:schemeClr>
            </a:glow>
          </a:effectLst>
        </p:spPr>
        <p:txBody>
          <a:bodyPr wrap="none" lIns="121899" tIns="60949" rIns="121899" bIns="60949" rtlCol="0">
            <a:spAutoFit/>
          </a:bodyPr>
          <a:lstStyle/>
          <a:p>
            <a:pPr algn="ctr"/>
            <a:r>
              <a:rPr lang="en-US" sz="1600" b="1" dirty="0"/>
              <a:t>SBA</a:t>
            </a:r>
          </a:p>
        </p:txBody>
      </p:sp>
      <p:grpSp>
        <p:nvGrpSpPr>
          <p:cNvPr id="5" name="Group 150"/>
          <p:cNvGrpSpPr/>
          <p:nvPr/>
        </p:nvGrpSpPr>
        <p:grpSpPr>
          <a:xfrm>
            <a:off x="534476" y="2314012"/>
            <a:ext cx="629827" cy="808922"/>
            <a:chOff x="6629400" y="5486400"/>
            <a:chExt cx="629827" cy="629921"/>
          </a:xfrm>
        </p:grpSpPr>
        <p:pic>
          <p:nvPicPr>
            <p:cNvPr id="237" name="Oval 172"/>
            <p:cNvPicPr>
              <a:picLocks noChangeArrowheads="1"/>
            </p:cNvPicPr>
            <p:nvPr/>
          </p:nvPicPr>
          <p:blipFill>
            <a:blip r:embed="rId7" cstate="print"/>
            <a:srcRect/>
            <a:stretch>
              <a:fillRect/>
            </a:stretch>
          </p:blipFill>
          <p:spPr bwMode="auto">
            <a:xfrm>
              <a:off x="6629400" y="5486400"/>
              <a:ext cx="629827" cy="629921"/>
            </a:xfrm>
            <a:prstGeom prst="rect">
              <a:avLst/>
            </a:prstGeom>
            <a:noFill/>
            <a:ln w="9525">
              <a:noFill/>
              <a:miter lim="800000"/>
              <a:headEnd/>
              <a:tailEnd/>
            </a:ln>
          </p:spPr>
        </p:pic>
        <p:pic>
          <p:nvPicPr>
            <p:cNvPr id="238" name="Picture 1" descr="C:\Program Files\Microsoft Resource DVD Artwork\DVD_ART\Artwork_Imagery\HARDWARE_IMAGERY\Photos - OEM Hardware\VoIP Web Phone\Unified Communications VoIP phone.png"/>
            <p:cNvPicPr>
              <a:picLocks noChangeAspect="1" noChangeArrowheads="1"/>
            </p:cNvPicPr>
            <p:nvPr/>
          </p:nvPicPr>
          <p:blipFill>
            <a:blip r:embed="rId8" cstate="print"/>
            <a:srcRect/>
            <a:stretch>
              <a:fillRect/>
            </a:stretch>
          </p:blipFill>
          <p:spPr bwMode="auto">
            <a:xfrm>
              <a:off x="6629400" y="5562600"/>
              <a:ext cx="533400" cy="435993"/>
            </a:xfrm>
            <a:prstGeom prst="rect">
              <a:avLst/>
            </a:prstGeom>
            <a:noFill/>
            <a:ln w="9525">
              <a:noFill/>
              <a:miter lim="800000"/>
              <a:headEnd/>
              <a:tailEnd/>
            </a:ln>
          </p:spPr>
        </p:pic>
        <p:pic>
          <p:nvPicPr>
            <p:cNvPr id="239" name="Picture 2" descr="C:\Program Files\Microsoft Resource DVD Artwork\DVD_ART\Artwork_Imagery\HARDWARE_IMAGERY\Illustration - Misc Hardware\Windows Vista Illustration Icons\Generic User.png"/>
            <p:cNvPicPr>
              <a:picLocks noChangeAspect="1" noChangeArrowheads="1"/>
            </p:cNvPicPr>
            <p:nvPr/>
          </p:nvPicPr>
          <p:blipFill>
            <a:blip r:embed="rId9" cstate="print"/>
            <a:srcRect/>
            <a:stretch>
              <a:fillRect/>
            </a:stretch>
          </p:blipFill>
          <p:spPr bwMode="auto">
            <a:xfrm>
              <a:off x="6934200" y="5562600"/>
              <a:ext cx="314045" cy="382243"/>
            </a:xfrm>
            <a:prstGeom prst="rect">
              <a:avLst/>
            </a:prstGeom>
            <a:noFill/>
            <a:ln w="9525">
              <a:noFill/>
              <a:miter lim="800000"/>
              <a:headEnd/>
              <a:tailEnd/>
            </a:ln>
          </p:spPr>
        </p:pic>
      </p:grpSp>
      <p:sp>
        <p:nvSpPr>
          <p:cNvPr id="236" name="Text Box 44"/>
          <p:cNvSpPr txBox="1">
            <a:spLocks noChangeArrowheads="1"/>
          </p:cNvSpPr>
          <p:nvPr/>
        </p:nvSpPr>
        <p:spPr bwMode="auto">
          <a:xfrm>
            <a:off x="457319" y="3608202"/>
            <a:ext cx="819960" cy="289294"/>
          </a:xfrm>
          <a:prstGeom prst="rect">
            <a:avLst/>
          </a:prstGeom>
          <a:noFill/>
          <a:ln w="9525">
            <a:noFill/>
            <a:miter lim="800000"/>
            <a:headEnd/>
            <a:tailEnd/>
          </a:ln>
          <a:effectLst>
            <a:outerShdw sx="102000" sy="102000" algn="ctr" rotWithShape="0">
              <a:srgbClr val="000000">
                <a:alpha val="39998"/>
              </a:srgbClr>
            </a:outerShdw>
          </a:effectLst>
        </p:spPr>
        <p:txBody>
          <a:bodyPr wrap="square" lIns="91421" tIns="45712" rIns="91421" bIns="45712">
            <a:spAutoFit/>
          </a:bodyPr>
          <a:lstStyle/>
          <a:p>
            <a:pPr algn="ctr" defTabSz="1015822">
              <a:lnSpc>
                <a:spcPct val="80000"/>
              </a:lnSpc>
              <a:defRPr/>
            </a:pPr>
            <a:r>
              <a:rPr lang="en-US" sz="1600" dirty="0">
                <a:latin typeface="Trebuchet MS" pitchFamily="34" charset="0"/>
              </a:rPr>
              <a:t>Bob</a:t>
            </a:r>
          </a:p>
        </p:txBody>
      </p:sp>
      <p:pic>
        <p:nvPicPr>
          <p:cNvPr id="221"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32239" y="1816424"/>
            <a:ext cx="426581" cy="497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226" name="TextBox 225"/>
          <p:cNvSpPr txBox="1"/>
          <p:nvPr/>
        </p:nvSpPr>
        <p:spPr>
          <a:xfrm>
            <a:off x="6705600" y="2263155"/>
            <a:ext cx="2122511" cy="723253"/>
          </a:xfrm>
          <a:prstGeom prst="rect">
            <a:avLst/>
          </a:prstGeom>
          <a:noFill/>
          <a:effectLst/>
        </p:spPr>
        <p:txBody>
          <a:bodyPr wrap="square" lIns="121899" tIns="60949" rIns="121899" bIns="60949" rtlCol="0">
            <a:spAutoFit/>
          </a:bodyPr>
          <a:lstStyle/>
          <a:p>
            <a:pPr algn="ctr">
              <a:defRPr/>
            </a:pPr>
            <a:r>
              <a:rPr lang="en-US" sz="1300" b="1" dirty="0" smtClean="0">
                <a:latin typeface="+mj-lt"/>
              </a:rPr>
              <a:t>Active Directory Domain Services</a:t>
            </a:r>
          </a:p>
          <a:p>
            <a:pPr algn="ctr">
              <a:defRPr/>
            </a:pPr>
            <a:r>
              <a:rPr lang="en-US" sz="1300" b="1" dirty="0" smtClean="0">
                <a:latin typeface="+mj-lt"/>
              </a:rPr>
              <a:t>Domain Name Server</a:t>
            </a:r>
            <a:endParaRPr lang="en-US" sz="1300" b="1" dirty="0">
              <a:latin typeface="+mj-lt"/>
            </a:endParaRPr>
          </a:p>
        </p:txBody>
      </p:sp>
      <p:cxnSp>
        <p:nvCxnSpPr>
          <p:cNvPr id="234" name="Straight Arrow Connector 233"/>
          <p:cNvCxnSpPr/>
          <p:nvPr/>
        </p:nvCxnSpPr>
        <p:spPr>
          <a:xfrm>
            <a:off x="1284402" y="3013617"/>
            <a:ext cx="5681952"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4" name="TextBox 243"/>
          <p:cNvSpPr txBox="1"/>
          <p:nvPr/>
        </p:nvSpPr>
        <p:spPr>
          <a:xfrm>
            <a:off x="3140784" y="2733717"/>
            <a:ext cx="3564816" cy="292384"/>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2. TLS to Director Pool. SIP Register</a:t>
            </a:r>
          </a:p>
        </p:txBody>
      </p:sp>
      <p:sp>
        <p:nvSpPr>
          <p:cNvPr id="229" name="TextBox 228"/>
          <p:cNvSpPr txBox="1"/>
          <p:nvPr/>
        </p:nvSpPr>
        <p:spPr>
          <a:xfrm>
            <a:off x="3044230" y="1930942"/>
            <a:ext cx="3661370" cy="292384"/>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1. DNS SRV Query</a:t>
            </a:r>
          </a:p>
        </p:txBody>
      </p:sp>
      <p:cxnSp>
        <p:nvCxnSpPr>
          <p:cNvPr id="258" name="Straight Arrow Connector 257"/>
          <p:cNvCxnSpPr/>
          <p:nvPr/>
        </p:nvCxnSpPr>
        <p:spPr>
          <a:xfrm>
            <a:off x="1284402" y="2223326"/>
            <a:ext cx="5637633" cy="17098"/>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284402" y="4158908"/>
            <a:ext cx="5725216" cy="797043"/>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0" name="TextBox 269"/>
          <p:cNvSpPr txBox="1"/>
          <p:nvPr/>
        </p:nvSpPr>
        <p:spPr>
          <a:xfrm>
            <a:off x="4352972" y="4366140"/>
            <a:ext cx="1971628" cy="692493"/>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3. https;//PoolFQDN/CertSvc</a:t>
            </a:r>
          </a:p>
        </p:txBody>
      </p:sp>
      <p:cxnSp>
        <p:nvCxnSpPr>
          <p:cNvPr id="271" name="Straight Arrow Connector 270"/>
          <p:cNvCxnSpPr/>
          <p:nvPr/>
        </p:nvCxnSpPr>
        <p:spPr>
          <a:xfrm>
            <a:off x="1321348" y="3650575"/>
            <a:ext cx="5645006"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2" name="TextBox 271"/>
          <p:cNvSpPr txBox="1"/>
          <p:nvPr/>
        </p:nvSpPr>
        <p:spPr>
          <a:xfrm>
            <a:off x="3302548" y="3383238"/>
            <a:ext cx="2568070" cy="292384"/>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5. SIP Register</a:t>
            </a:r>
          </a:p>
        </p:txBody>
      </p:sp>
      <p:cxnSp>
        <p:nvCxnSpPr>
          <p:cNvPr id="275" name="Curved Connector 274"/>
          <p:cNvCxnSpPr/>
          <p:nvPr/>
        </p:nvCxnSpPr>
        <p:spPr>
          <a:xfrm rot="10800000" flipV="1">
            <a:off x="2829664" y="5351595"/>
            <a:ext cx="4110743" cy="60072"/>
          </a:xfrm>
          <a:prstGeom prst="curved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7" name="TextBox 276"/>
          <p:cNvSpPr txBox="1"/>
          <p:nvPr/>
        </p:nvSpPr>
        <p:spPr>
          <a:xfrm>
            <a:off x="4040361" y="5411668"/>
            <a:ext cx="1689348" cy="492438"/>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4. Certificate Replication</a:t>
            </a:r>
          </a:p>
        </p:txBody>
      </p:sp>
      <p:cxnSp>
        <p:nvCxnSpPr>
          <p:cNvPr id="278" name="Straight Arrow Connector 277"/>
          <p:cNvCxnSpPr/>
          <p:nvPr/>
        </p:nvCxnSpPr>
        <p:spPr>
          <a:xfrm>
            <a:off x="1284402" y="4438651"/>
            <a:ext cx="849198" cy="852871"/>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59" name="TextBox 258"/>
          <p:cNvSpPr txBox="1"/>
          <p:nvPr/>
        </p:nvSpPr>
        <p:spPr>
          <a:xfrm>
            <a:off x="206871" y="4711502"/>
            <a:ext cx="2005156" cy="1092603"/>
          </a:xfrm>
          <a:prstGeom prst="rect">
            <a:avLst/>
          </a:prstGeom>
          <a:noFill/>
        </p:spPr>
        <p:txBody>
          <a:bodyPr wrap="none" lIns="91436" tIns="45718" rIns="91436" bIns="45718">
            <a:spAutoFit/>
          </a:bodyPr>
          <a:lstStyle/>
          <a:p>
            <a:pPr algn="ctr">
              <a:defRPr/>
            </a:pPr>
            <a:r>
              <a:rPr lang="en-US" sz="1300" b="1" dirty="0">
                <a:latin typeface="+mj-lt"/>
              </a:rPr>
              <a:t>6. SIP-TLS* Register</a:t>
            </a:r>
          </a:p>
          <a:p>
            <a:pPr algn="ctr">
              <a:defRPr/>
            </a:pPr>
            <a:r>
              <a:rPr lang="en-US" sz="1300" b="1" dirty="0">
                <a:latin typeface="+mj-lt"/>
              </a:rPr>
              <a:t>200 OK</a:t>
            </a:r>
          </a:p>
          <a:p>
            <a:pPr algn="ctr">
              <a:defRPr/>
            </a:pPr>
            <a:r>
              <a:rPr lang="en-US" sz="1300" b="1" dirty="0">
                <a:latin typeface="+mj-lt"/>
              </a:rPr>
              <a:t>(Cert Auth)</a:t>
            </a:r>
          </a:p>
          <a:p>
            <a:pPr algn="ctr">
              <a:defRPr/>
            </a:pPr>
            <a:r>
              <a:rPr lang="en-US" sz="1300" b="1" dirty="0">
                <a:latin typeface="+mj-lt"/>
              </a:rPr>
              <a:t>Client caches SBA FQDN**</a:t>
            </a:r>
          </a:p>
          <a:p>
            <a:pPr algn="ctr">
              <a:defRPr/>
            </a:pPr>
            <a:r>
              <a:rPr lang="en-US" sz="1300" b="1" dirty="0">
                <a:latin typeface="+mj-lt"/>
              </a:rPr>
              <a:t>And IP Address</a:t>
            </a:r>
          </a:p>
        </p:txBody>
      </p:sp>
      <p:cxnSp>
        <p:nvCxnSpPr>
          <p:cNvPr id="48" name="Straight Arrow Connector 47"/>
          <p:cNvCxnSpPr/>
          <p:nvPr/>
        </p:nvCxnSpPr>
        <p:spPr>
          <a:xfrm>
            <a:off x="1277279" y="2546494"/>
            <a:ext cx="5585307" cy="1"/>
          </a:xfrm>
          <a:prstGeom prst="straightConnector1">
            <a:avLst/>
          </a:prstGeom>
          <a:ln w="38100">
            <a:solidFill>
              <a:schemeClr val="accent2">
                <a:lumMod val="50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012229" y="2235018"/>
            <a:ext cx="3693371" cy="292384"/>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Response: (Multiple) Director Pool FQDN</a:t>
            </a:r>
          </a:p>
        </p:txBody>
      </p:sp>
      <p:cxnSp>
        <p:nvCxnSpPr>
          <p:cNvPr id="51" name="Straight Arrow Connector 50"/>
          <p:cNvCxnSpPr/>
          <p:nvPr/>
        </p:nvCxnSpPr>
        <p:spPr>
          <a:xfrm>
            <a:off x="1284402" y="3314057"/>
            <a:ext cx="5656004" cy="33219"/>
          </a:xfrm>
          <a:prstGeom prst="straightConnector1">
            <a:avLst/>
          </a:prstGeom>
          <a:ln w="38100">
            <a:solidFill>
              <a:schemeClr val="accent2">
                <a:lumMod val="50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3044230" y="3045845"/>
            <a:ext cx="3661370" cy="292384"/>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Response: 401 Redirect to Cert Provisioning</a:t>
            </a:r>
          </a:p>
        </p:txBody>
      </p:sp>
      <p:cxnSp>
        <p:nvCxnSpPr>
          <p:cNvPr id="53" name="Straight Arrow Connector 52"/>
          <p:cNvCxnSpPr/>
          <p:nvPr/>
        </p:nvCxnSpPr>
        <p:spPr>
          <a:xfrm>
            <a:off x="1321348" y="3976240"/>
            <a:ext cx="5568806" cy="1"/>
          </a:xfrm>
          <a:prstGeom prst="straightConnector1">
            <a:avLst/>
          </a:prstGeom>
          <a:ln w="38100">
            <a:solidFill>
              <a:schemeClr val="accent2">
                <a:lumMod val="50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02547" y="3730021"/>
            <a:ext cx="2944127" cy="692493"/>
          </a:xfrm>
          <a:prstGeom prst="rect">
            <a:avLst/>
          </a:prstGeom>
          <a:noFill/>
        </p:spPr>
        <p:txBody>
          <a:bodyPr wrap="square" lIns="91436" tIns="45718" rIns="91436" bIns="45718">
            <a:spAutoFit/>
          </a:bodyPr>
          <a:lstStyle/>
          <a:p>
            <a:pPr algn="ctr">
              <a:defRPr/>
            </a:pPr>
            <a:r>
              <a:rPr lang="en-US" sz="1300" b="1" dirty="0">
                <a:solidFill>
                  <a:schemeClr val="bg1"/>
                </a:solidFill>
              </a:rPr>
              <a:t>Response: 301 Redirect</a:t>
            </a:r>
          </a:p>
          <a:p>
            <a:pPr algn="ctr">
              <a:defRPr/>
            </a:pPr>
            <a:r>
              <a:rPr lang="en-US" sz="1300" b="1" dirty="0">
                <a:solidFill>
                  <a:schemeClr val="bg1"/>
                </a:solidFill>
              </a:rPr>
              <a:t>Primary: SBA FQDN, Backup: EE Pool FQDN</a:t>
            </a:r>
          </a:p>
        </p:txBody>
      </p:sp>
      <p:cxnSp>
        <p:nvCxnSpPr>
          <p:cNvPr id="56" name="Straight Arrow Connector 55"/>
          <p:cNvCxnSpPr/>
          <p:nvPr/>
        </p:nvCxnSpPr>
        <p:spPr>
          <a:xfrm flipH="1" flipV="1">
            <a:off x="1277279" y="4366140"/>
            <a:ext cx="5675176" cy="838972"/>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3012229" y="4658524"/>
            <a:ext cx="3700201" cy="492438"/>
          </a:xfrm>
          <a:prstGeom prst="rect">
            <a:avLst/>
          </a:prstGeom>
          <a:noFill/>
        </p:spPr>
        <p:txBody>
          <a:bodyPr wrap="square" lIns="91436" tIns="45718" rIns="91436" bIns="45718">
            <a:spAutoFit/>
          </a:bodyPr>
          <a:lstStyle/>
          <a:p>
            <a:pPr algn="ctr">
              <a:defRPr/>
            </a:pPr>
            <a:r>
              <a:rPr lang="en-US" sz="1300" b="1" dirty="0">
                <a:solidFill>
                  <a:schemeClr val="bg1"/>
                </a:solidFill>
                <a:latin typeface="+mj-lt"/>
              </a:rPr>
              <a:t>IIS - IWA Auth</a:t>
            </a:r>
          </a:p>
          <a:p>
            <a:pPr algn="ctr">
              <a:defRPr/>
            </a:pPr>
            <a:r>
              <a:rPr lang="en-US" sz="1300" b="1" dirty="0">
                <a:solidFill>
                  <a:schemeClr val="bg1"/>
                </a:solidFill>
                <a:latin typeface="+mj-lt"/>
              </a:rPr>
              <a:t>Get Certificate</a:t>
            </a:r>
          </a:p>
        </p:txBody>
      </p:sp>
      <p:graphicFrame>
        <p:nvGraphicFramePr>
          <p:cNvPr id="6" name="Object 5"/>
          <p:cNvGraphicFramePr>
            <a:graphicFrameLocks noChangeAspect="1"/>
          </p:cNvGraphicFramePr>
          <p:nvPr>
            <p:extLst>
              <p:ext uri="{D42A27DB-BD31-4B8C-83A1-F6EECF244321}">
                <p14:modId xmlns:p14="http://schemas.microsoft.com/office/powerpoint/2010/main" val="2785614164"/>
              </p:ext>
            </p:extLst>
          </p:nvPr>
        </p:nvGraphicFramePr>
        <p:xfrm>
          <a:off x="7335894" y="4632899"/>
          <a:ext cx="855091" cy="979488"/>
        </p:xfrm>
        <a:graphic>
          <a:graphicData uri="http://schemas.openxmlformats.org/presentationml/2006/ole">
            <mc:AlternateContent xmlns:mc="http://schemas.openxmlformats.org/markup-compatibility/2006">
              <mc:Choice xmlns:v="urn:schemas-microsoft-com:vml" Requires="v">
                <p:oleObj spid="_x0000_s43021" name="Visio" r:id="rId11" imgW="835638" imgH="848468" progId="Visio.Drawing.11">
                  <p:embed/>
                </p:oleObj>
              </mc:Choice>
              <mc:Fallback>
                <p:oleObj name="Visio" r:id="rId11" imgW="835638" imgH="848468"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35894" y="4632899"/>
                        <a:ext cx="855091"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ustDataLst>
      <p:tags r:id="rId2"/>
    </p:custDataLst>
    <p:extLst>
      <p:ext uri="{BB962C8B-B14F-4D97-AF65-F5344CB8AC3E}">
        <p14:creationId xmlns:p14="http://schemas.microsoft.com/office/powerpoint/2010/main" val="2568406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4"/>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childTnLst>
                                </p:cTn>
                              </p:par>
                              <p:par>
                                <p:cTn id="26" presetID="1" presetClass="exit" presetSubtype="0" fill="hold" grpId="1" nodeType="withEffect">
                                  <p:stCondLst>
                                    <p:cond delay="0"/>
                                  </p:stCondLst>
                                  <p:childTnLst>
                                    <p:set>
                                      <p:cBhvr>
                                        <p:cTn id="27" dur="1" fill="hold">
                                          <p:stCondLst>
                                            <p:cond delay="0"/>
                                          </p:stCondLst>
                                        </p:cTn>
                                        <p:tgtEl>
                                          <p:spTgt spid="2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258"/>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48"/>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7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234"/>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244"/>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52"/>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5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7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275"/>
                                        </p:tgtEl>
                                        <p:attrNameLst>
                                          <p:attrName>style.visibility</p:attrName>
                                        </p:attrNameLst>
                                      </p:cBhvr>
                                      <p:to>
                                        <p:strVal val="visible"/>
                                      </p:to>
                                    </p:set>
                                  </p:childTnLst>
                                </p:cTn>
                              </p:par>
                              <p:par>
                                <p:cTn id="58" presetID="1" presetClass="exit" presetSubtype="0" fill="hold" grpId="1" nodeType="withEffect">
                                  <p:stCondLst>
                                    <p:cond delay="0"/>
                                  </p:stCondLst>
                                  <p:childTnLst>
                                    <p:set>
                                      <p:cBhvr>
                                        <p:cTn id="59" dur="1" fill="hold">
                                          <p:stCondLst>
                                            <p:cond delay="0"/>
                                          </p:stCondLst>
                                        </p:cTn>
                                        <p:tgtEl>
                                          <p:spTgt spid="270"/>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57"/>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30"/>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56"/>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72"/>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271"/>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53"/>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childTnLst>
                                </p:cTn>
                              </p:par>
                              <p:par>
                                <p:cTn id="76" presetID="1" presetClass="exit" presetSubtype="0" fill="hold" grpId="1" nodeType="withEffect">
                                  <p:stCondLst>
                                    <p:cond delay="0"/>
                                  </p:stCondLst>
                                  <p:childTnLst>
                                    <p:set>
                                      <p:cBhvr>
                                        <p:cTn id="77" dur="1" fill="hold">
                                          <p:stCondLst>
                                            <p:cond delay="0"/>
                                          </p:stCondLst>
                                        </p:cTn>
                                        <p:tgtEl>
                                          <p:spTgt spid="277"/>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7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59"/>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278"/>
                                        </p:tgtEl>
                                        <p:attrNameLst>
                                          <p:attrName>style.visibility</p:attrName>
                                        </p:attrNameLst>
                                      </p:cBhvr>
                                      <p:to>
                                        <p:strVal val="visible"/>
                                      </p:to>
                                    </p:set>
                                  </p:childTnLst>
                                </p:cTn>
                              </p:par>
                              <p:par>
                                <p:cTn id="86" presetID="1" presetClass="exit" presetSubtype="0" fill="hold" grpId="1" nodeType="withEffect">
                                  <p:stCondLst>
                                    <p:cond delay="0"/>
                                  </p:stCondLst>
                                  <p:childTnLst>
                                    <p:set>
                                      <p:cBhvr>
                                        <p:cTn id="87" dur="1" fill="hold">
                                          <p:stCondLst>
                                            <p:cond delay="0"/>
                                          </p:stCondLst>
                                        </p:cTn>
                                        <p:tgtEl>
                                          <p:spTgt spid="27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271"/>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53"/>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5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2" nodeType="clickEffect">
                                  <p:stCondLst>
                                    <p:cond delay="0"/>
                                  </p:stCondLst>
                                  <p:childTnLst>
                                    <p:set>
                                      <p:cBhvr>
                                        <p:cTn id="97" dur="1" fill="hold">
                                          <p:stCondLst>
                                            <p:cond delay="0"/>
                                          </p:stCondLst>
                                        </p:cTn>
                                        <p:tgtEl>
                                          <p:spTgt spid="229"/>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258"/>
                                        </p:tgtEl>
                                        <p:attrNameLst>
                                          <p:attrName>style.visibility</p:attrName>
                                        </p:attrNameLst>
                                      </p:cBhvr>
                                      <p:to>
                                        <p:strVal val="visible"/>
                                      </p:to>
                                    </p:set>
                                  </p:childTnLst>
                                </p:cTn>
                              </p:par>
                              <p:par>
                                <p:cTn id="100" presetID="1" presetClass="entr" presetSubtype="0" fill="hold" grpId="2" nodeType="withEffect">
                                  <p:stCondLst>
                                    <p:cond delay="0"/>
                                  </p:stCondLst>
                                  <p:childTnLst>
                                    <p:set>
                                      <p:cBhvr>
                                        <p:cTn id="101" dur="1" fill="hold">
                                          <p:stCondLst>
                                            <p:cond delay="0"/>
                                          </p:stCondLst>
                                        </p:cTn>
                                        <p:tgtEl>
                                          <p:spTgt spid="49"/>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48"/>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234"/>
                                        </p:tgtEl>
                                        <p:attrNameLst>
                                          <p:attrName>style.visibility</p:attrName>
                                        </p:attrNameLst>
                                      </p:cBhvr>
                                      <p:to>
                                        <p:strVal val="visible"/>
                                      </p:to>
                                    </p:set>
                                  </p:childTnLst>
                                </p:cTn>
                              </p:par>
                              <p:par>
                                <p:cTn id="106" presetID="1" presetClass="entr" presetSubtype="0" fill="hold" grpId="2" nodeType="withEffect">
                                  <p:stCondLst>
                                    <p:cond delay="0"/>
                                  </p:stCondLst>
                                  <p:childTnLst>
                                    <p:set>
                                      <p:cBhvr>
                                        <p:cTn id="107" dur="1" fill="hold">
                                          <p:stCondLst>
                                            <p:cond delay="0"/>
                                          </p:stCondLst>
                                        </p:cTn>
                                        <p:tgtEl>
                                          <p:spTgt spid="244"/>
                                        </p:tgtEl>
                                        <p:attrNameLst>
                                          <p:attrName>style.visibility</p:attrName>
                                        </p:attrNameLst>
                                      </p:cBhvr>
                                      <p:to>
                                        <p:strVal val="visible"/>
                                      </p:to>
                                    </p:set>
                                  </p:childTnLst>
                                </p:cTn>
                              </p:par>
                              <p:par>
                                <p:cTn id="108" presetID="1" presetClass="entr" presetSubtype="0" fill="hold" grpId="2" nodeType="withEffect">
                                  <p:stCondLst>
                                    <p:cond delay="0"/>
                                  </p:stCondLst>
                                  <p:childTnLst>
                                    <p:set>
                                      <p:cBhvr>
                                        <p:cTn id="109" dur="1" fill="hold">
                                          <p:stCondLst>
                                            <p:cond delay="0"/>
                                          </p:stCondLst>
                                        </p:cTn>
                                        <p:tgtEl>
                                          <p:spTgt spid="52"/>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51"/>
                                        </p:tgtEl>
                                        <p:attrNameLst>
                                          <p:attrName>style.visibility</p:attrName>
                                        </p:attrNameLst>
                                      </p:cBhvr>
                                      <p:to>
                                        <p:strVal val="visible"/>
                                      </p:to>
                                    </p:set>
                                  </p:childTnLst>
                                </p:cTn>
                              </p:par>
                              <p:par>
                                <p:cTn id="112" presetID="1" presetClass="entr" presetSubtype="0" fill="hold" grpId="2" nodeType="withEffect">
                                  <p:stCondLst>
                                    <p:cond delay="0"/>
                                  </p:stCondLst>
                                  <p:childTnLst>
                                    <p:set>
                                      <p:cBhvr>
                                        <p:cTn id="113" dur="1" fill="hold">
                                          <p:stCondLst>
                                            <p:cond delay="0"/>
                                          </p:stCondLst>
                                        </p:cTn>
                                        <p:tgtEl>
                                          <p:spTgt spid="270"/>
                                        </p:tgtEl>
                                        <p:attrNameLst>
                                          <p:attrName>style.visibility</p:attrName>
                                        </p:attrNameLst>
                                      </p:cBhvr>
                                      <p:to>
                                        <p:strVal val="visible"/>
                                      </p:to>
                                    </p:set>
                                  </p:childTnLst>
                                </p:cTn>
                              </p:par>
                              <p:par>
                                <p:cTn id="114" presetID="1" presetClass="entr" presetSubtype="0" fill="hold" grpId="2" nodeType="withEffect">
                                  <p:stCondLst>
                                    <p:cond delay="0"/>
                                  </p:stCondLst>
                                  <p:childTnLst>
                                    <p:set>
                                      <p:cBhvr>
                                        <p:cTn id="115" dur="1" fill="hold">
                                          <p:stCondLst>
                                            <p:cond delay="0"/>
                                          </p:stCondLst>
                                        </p:cTn>
                                        <p:tgtEl>
                                          <p:spTgt spid="57"/>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30"/>
                                        </p:tgtEl>
                                        <p:attrNameLst>
                                          <p:attrName>style.visibility</p:attrName>
                                        </p:attrNameLst>
                                      </p:cBhvr>
                                      <p:to>
                                        <p:strVal val="visible"/>
                                      </p:to>
                                    </p:set>
                                  </p:childTnLst>
                                </p:cTn>
                              </p:par>
                              <p:par>
                                <p:cTn id="118" presetID="1" presetClass="entr" presetSubtype="0" fill="hold" nodeType="withEffect">
                                  <p:stCondLst>
                                    <p:cond delay="0"/>
                                  </p:stCondLst>
                                  <p:childTnLst>
                                    <p:set>
                                      <p:cBhvr>
                                        <p:cTn id="119" dur="1" fill="hold">
                                          <p:stCondLst>
                                            <p:cond delay="0"/>
                                          </p:stCondLst>
                                        </p:cTn>
                                        <p:tgtEl>
                                          <p:spTgt spid="56"/>
                                        </p:tgtEl>
                                        <p:attrNameLst>
                                          <p:attrName>style.visibility</p:attrName>
                                        </p:attrNameLst>
                                      </p:cBhvr>
                                      <p:to>
                                        <p:strVal val="visible"/>
                                      </p:to>
                                    </p:set>
                                  </p:childTnLst>
                                </p:cTn>
                              </p:par>
                              <p:par>
                                <p:cTn id="120" presetID="1" presetClass="entr" presetSubtype="0" fill="hold" grpId="2" nodeType="withEffect">
                                  <p:stCondLst>
                                    <p:cond delay="0"/>
                                  </p:stCondLst>
                                  <p:childTnLst>
                                    <p:set>
                                      <p:cBhvr>
                                        <p:cTn id="121" dur="1" fill="hold">
                                          <p:stCondLst>
                                            <p:cond delay="0"/>
                                          </p:stCondLst>
                                        </p:cTn>
                                        <p:tgtEl>
                                          <p:spTgt spid="277"/>
                                        </p:tgtEl>
                                        <p:attrNameLst>
                                          <p:attrName>style.visibility</p:attrName>
                                        </p:attrNameLst>
                                      </p:cBhvr>
                                      <p:to>
                                        <p:strVal val="visible"/>
                                      </p:to>
                                    </p:set>
                                  </p:childTnLst>
                                </p:cTn>
                              </p:par>
                              <p:par>
                                <p:cTn id="122" presetID="1" presetClass="entr" presetSubtype="0" fill="hold" nodeType="withEffect">
                                  <p:stCondLst>
                                    <p:cond delay="0"/>
                                  </p:stCondLst>
                                  <p:childTnLst>
                                    <p:set>
                                      <p:cBhvr>
                                        <p:cTn id="123" dur="1" fill="hold">
                                          <p:stCondLst>
                                            <p:cond delay="0"/>
                                          </p:stCondLst>
                                        </p:cTn>
                                        <p:tgtEl>
                                          <p:spTgt spid="275"/>
                                        </p:tgtEl>
                                        <p:attrNameLst>
                                          <p:attrName>style.visibility</p:attrName>
                                        </p:attrNameLst>
                                      </p:cBhvr>
                                      <p:to>
                                        <p:strVal val="visible"/>
                                      </p:to>
                                    </p:set>
                                  </p:childTnLst>
                                </p:cTn>
                              </p:par>
                              <p:par>
                                <p:cTn id="124" presetID="1" presetClass="entr" presetSubtype="0" fill="hold" grpId="2" nodeType="withEffect">
                                  <p:stCondLst>
                                    <p:cond delay="0"/>
                                  </p:stCondLst>
                                  <p:childTnLst>
                                    <p:set>
                                      <p:cBhvr>
                                        <p:cTn id="125" dur="1" fill="hold">
                                          <p:stCondLst>
                                            <p:cond delay="0"/>
                                          </p:stCondLst>
                                        </p:cTn>
                                        <p:tgtEl>
                                          <p:spTgt spid="272"/>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271"/>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53"/>
                                        </p:tgtEl>
                                        <p:attrNameLst>
                                          <p:attrName>style.visibility</p:attrName>
                                        </p:attrNameLst>
                                      </p:cBhvr>
                                      <p:to>
                                        <p:strVal val="visible"/>
                                      </p:to>
                                    </p:set>
                                  </p:childTnLst>
                                </p:cTn>
                              </p:par>
                              <p:par>
                                <p:cTn id="130" presetID="1" presetClass="entr" presetSubtype="0" fill="hold" grpId="2" nodeType="withEffect">
                                  <p:stCondLst>
                                    <p:cond delay="0"/>
                                  </p:stCondLst>
                                  <p:childTnLst>
                                    <p:set>
                                      <p:cBhvr>
                                        <p:cTn id="131" dur="1" fill="hold">
                                          <p:stCondLst>
                                            <p:cond delay="0"/>
                                          </p:stCondLst>
                                        </p:cTn>
                                        <p:tgtEl>
                                          <p:spTgt spid="54"/>
                                        </p:tgtEl>
                                        <p:attrNameLst>
                                          <p:attrName>style.visibility</p:attrName>
                                        </p:attrNameLst>
                                      </p:cBhvr>
                                      <p:to>
                                        <p:strVal val="visible"/>
                                      </p:to>
                                    </p:set>
                                  </p:childTnLst>
                                </p:cTn>
                              </p:par>
                              <p:par>
                                <p:cTn id="132" presetID="1" presetClass="entr" presetSubtype="0" fill="hold" grpId="1" nodeType="withEffect">
                                  <p:stCondLst>
                                    <p:cond delay="0"/>
                                  </p:stCondLst>
                                  <p:childTnLst>
                                    <p:set>
                                      <p:cBhvr>
                                        <p:cTn id="133" dur="1" fill="hold">
                                          <p:stCondLst>
                                            <p:cond delay="0"/>
                                          </p:stCondLst>
                                        </p:cTn>
                                        <p:tgtEl>
                                          <p:spTgt spid="259"/>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4" grpId="1"/>
      <p:bldP spid="244" grpId="2"/>
      <p:bldP spid="229" grpId="0"/>
      <p:bldP spid="229" grpId="1"/>
      <p:bldP spid="229" grpId="2"/>
      <p:bldP spid="270" grpId="0"/>
      <p:bldP spid="270" grpId="1"/>
      <p:bldP spid="270" grpId="2"/>
      <p:bldP spid="272" grpId="0"/>
      <p:bldP spid="272" grpId="1"/>
      <p:bldP spid="272" grpId="2"/>
      <p:bldP spid="277" grpId="0"/>
      <p:bldP spid="277" grpId="1"/>
      <p:bldP spid="277" grpId="2"/>
      <p:bldP spid="259" grpId="0"/>
      <p:bldP spid="259" grpId="1"/>
      <p:bldP spid="49" grpId="0"/>
      <p:bldP spid="49" grpId="1"/>
      <p:bldP spid="49" grpId="2"/>
      <p:bldP spid="52" grpId="0"/>
      <p:bldP spid="52" grpId="1"/>
      <p:bldP spid="52" grpId="2"/>
      <p:bldP spid="54" grpId="0"/>
      <p:bldP spid="54" grpId="1"/>
      <p:bldP spid="54" grpId="2"/>
      <p:bldP spid="57" grpId="0"/>
      <p:bldP spid="57" grpId="1"/>
      <p:bldP spid="57"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507085"/>
            <a:ext cx="7416824" cy="1362075"/>
          </a:xfrm>
        </p:spPr>
        <p:txBody>
          <a:bodyPr/>
          <a:lstStyle/>
          <a:p>
            <a:pPr lvl="0"/>
            <a:r>
              <a:rPr lang="en-US" dirty="0" err="1" smtClean="0"/>
              <a:t>Lync</a:t>
            </a:r>
            <a:r>
              <a:rPr lang="en-US" dirty="0" smtClean="0"/>
              <a:t> High Availability and Site Resiliency</a:t>
            </a:r>
            <a:endParaRPr lang="en-AU" dirty="0"/>
          </a:p>
        </p:txBody>
      </p:sp>
      <p:sp>
        <p:nvSpPr>
          <p:cNvPr id="3" name="Text Placeholder 2"/>
          <p:cNvSpPr>
            <a:spLocks noGrp="1"/>
          </p:cNvSpPr>
          <p:nvPr>
            <p:ph type="body" idx="1"/>
          </p:nvPr>
        </p:nvSpPr>
        <p:spPr>
          <a:xfrm>
            <a:off x="683568" y="1850901"/>
            <a:ext cx="4032448" cy="1656184"/>
          </a:xfrm>
        </p:spPr>
        <p:txBody>
          <a:bodyPr/>
          <a:lstStyle/>
          <a:p>
            <a:pPr lvl="0">
              <a:spcBef>
                <a:spcPts val="200"/>
              </a:spcBef>
              <a:defRPr/>
            </a:pPr>
            <a:r>
              <a:rPr lang="en-US" b="1" dirty="0" smtClean="0"/>
              <a:t>Andrew Ehrensing</a:t>
            </a:r>
          </a:p>
          <a:p>
            <a:pPr lvl="0">
              <a:spcBef>
                <a:spcPts val="200"/>
              </a:spcBef>
              <a:defRPr/>
            </a:pPr>
            <a:r>
              <a:rPr lang="en-US" dirty="0" smtClean="0"/>
              <a:t>Solution Architect</a:t>
            </a:r>
          </a:p>
          <a:p>
            <a:pPr lvl="0">
              <a:spcBef>
                <a:spcPts val="200"/>
              </a:spcBef>
              <a:defRPr/>
            </a:pPr>
            <a:r>
              <a:rPr lang="en-US" dirty="0" smtClean="0"/>
              <a:t>Microsoft Corporation</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EXL202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ounded Rectangle 83"/>
          <p:cNvSpPr/>
          <p:nvPr/>
        </p:nvSpPr>
        <p:spPr>
          <a:xfrm>
            <a:off x="6283545" y="1083699"/>
            <a:ext cx="2690845" cy="5276850"/>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pPr>
            <a:r>
              <a:rPr lang="en-US" sz="2000" u="sng" dirty="0" smtClean="0">
                <a:solidFill>
                  <a:schemeClr val="tx1"/>
                </a:solidFill>
                <a:latin typeface="+mj-lt"/>
              </a:rPr>
              <a:t>SBA Down</a:t>
            </a:r>
          </a:p>
          <a:p>
            <a:pPr algn="r" defTabSz="1462361" fontAlgn="base">
              <a:spcBef>
                <a:spcPct val="0"/>
              </a:spcBef>
              <a:spcAft>
                <a:spcPct val="0"/>
              </a:spcAft>
            </a:pPr>
            <a:r>
              <a:rPr lang="en-US" sz="1600" dirty="0" smtClean="0">
                <a:solidFill>
                  <a:schemeClr val="tx1"/>
                </a:solidFill>
                <a:latin typeface="+mj-lt"/>
              </a:rPr>
              <a:t>Users register w/Backup registrar in the datacenter</a:t>
            </a:r>
            <a:endParaRPr lang="en-US" dirty="0">
              <a:solidFill>
                <a:schemeClr val="tx1"/>
              </a:solidFill>
              <a:latin typeface="+mj-lt"/>
            </a:endParaRPr>
          </a:p>
        </p:txBody>
      </p:sp>
      <p:sp>
        <p:nvSpPr>
          <p:cNvPr id="83" name="Rounded Rectangle 82"/>
          <p:cNvSpPr/>
          <p:nvPr/>
        </p:nvSpPr>
        <p:spPr>
          <a:xfrm>
            <a:off x="3278302" y="1076325"/>
            <a:ext cx="2690845" cy="5276850"/>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pPr>
            <a:r>
              <a:rPr lang="en-US" sz="2000" u="sng" dirty="0" smtClean="0">
                <a:solidFill>
                  <a:schemeClr val="tx1"/>
                </a:solidFill>
                <a:latin typeface="+mj-lt"/>
              </a:rPr>
              <a:t>WAN Down</a:t>
            </a:r>
          </a:p>
          <a:p>
            <a:pPr algn="r" defTabSz="1462361" fontAlgn="base">
              <a:spcBef>
                <a:spcPct val="0"/>
              </a:spcBef>
              <a:spcAft>
                <a:spcPct val="0"/>
              </a:spcAft>
            </a:pPr>
            <a:r>
              <a:rPr lang="en-US" sz="1600" dirty="0" smtClean="0">
                <a:solidFill>
                  <a:schemeClr val="tx1"/>
                </a:solidFill>
                <a:latin typeface="+mj-lt"/>
              </a:rPr>
              <a:t>Branch user: No change</a:t>
            </a:r>
          </a:p>
          <a:p>
            <a:pPr algn="r" defTabSz="1462361" fontAlgn="base">
              <a:spcBef>
                <a:spcPct val="0"/>
              </a:spcBef>
              <a:spcAft>
                <a:spcPct val="0"/>
              </a:spcAft>
            </a:pPr>
            <a:r>
              <a:rPr lang="en-US" sz="1600" dirty="0" smtClean="0">
                <a:solidFill>
                  <a:schemeClr val="tx1"/>
                </a:solidFill>
                <a:latin typeface="+mj-lt"/>
              </a:rPr>
              <a:t>External: Register to pool</a:t>
            </a:r>
            <a:endParaRPr lang="en-US" sz="1600" dirty="0">
              <a:solidFill>
                <a:schemeClr val="tx1"/>
              </a:solidFill>
              <a:latin typeface="+mj-lt"/>
            </a:endParaRPr>
          </a:p>
        </p:txBody>
      </p:sp>
      <p:sp>
        <p:nvSpPr>
          <p:cNvPr id="82" name="Rounded Rectangle 81"/>
          <p:cNvSpPr/>
          <p:nvPr/>
        </p:nvSpPr>
        <p:spPr>
          <a:xfrm>
            <a:off x="257074" y="1076325"/>
            <a:ext cx="2690845" cy="5276850"/>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sz="2000" u="sng" dirty="0" smtClean="0">
                <a:solidFill>
                  <a:schemeClr val="tx1"/>
                </a:solidFill>
                <a:latin typeface="+mj-lt"/>
              </a:rPr>
              <a:t>Normal Mode</a:t>
            </a:r>
          </a:p>
          <a:p>
            <a:pPr algn="r" defTabSz="1462361" fontAlgn="base">
              <a:spcBef>
                <a:spcPct val="0"/>
              </a:spcBef>
              <a:spcAft>
                <a:spcPct val="0"/>
              </a:spcAft>
              <a:defRPr/>
            </a:pPr>
            <a:r>
              <a:rPr lang="en-US" sz="1600" dirty="0" smtClean="0">
                <a:solidFill>
                  <a:schemeClr val="tx1"/>
                </a:solidFill>
                <a:latin typeface="+mj-lt"/>
              </a:rPr>
              <a:t>User Registers with SBA</a:t>
            </a:r>
            <a:endParaRPr lang="en-US" sz="1600" dirty="0">
              <a:solidFill>
                <a:schemeClr val="tx1"/>
              </a:solidFill>
              <a:latin typeface="+mj-lt"/>
            </a:endParaRPr>
          </a:p>
        </p:txBody>
      </p:sp>
      <p:sp>
        <p:nvSpPr>
          <p:cNvPr id="2" name="Title 1"/>
          <p:cNvSpPr>
            <a:spLocks noGrp="1"/>
          </p:cNvSpPr>
          <p:nvPr>
            <p:ph type="title"/>
          </p:nvPr>
        </p:nvSpPr>
        <p:spPr>
          <a:xfrm>
            <a:off x="310587" y="-66675"/>
            <a:ext cx="8229600" cy="1143000"/>
          </a:xfrm>
        </p:spPr>
        <p:txBody>
          <a:bodyPr>
            <a:normAutofit/>
          </a:bodyPr>
          <a:lstStyle/>
          <a:p>
            <a:r>
              <a:rPr lang="en-US" dirty="0"/>
              <a:t>Branch Client Registration Scenarios</a:t>
            </a:r>
          </a:p>
        </p:txBody>
      </p:sp>
      <p:grpSp>
        <p:nvGrpSpPr>
          <p:cNvPr id="19" name="Group 90"/>
          <p:cNvGrpSpPr/>
          <p:nvPr/>
        </p:nvGrpSpPr>
        <p:grpSpPr>
          <a:xfrm>
            <a:off x="906610" y="5172076"/>
            <a:ext cx="1448234" cy="1019969"/>
            <a:chOff x="6248400" y="2099909"/>
            <a:chExt cx="1823702" cy="1405291"/>
          </a:xfrm>
        </p:grpSpPr>
        <p:sp>
          <p:nvSpPr>
            <p:cNvPr id="101"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600" dirty="0">
                <a:solidFill>
                  <a:schemeClr val="tx1"/>
                </a:solidFill>
                <a:latin typeface="Arial" charset="0"/>
              </a:endParaRPr>
            </a:p>
          </p:txBody>
        </p:sp>
        <p:graphicFrame>
          <p:nvGraphicFramePr>
            <p:cNvPr id="104" name="Object 103"/>
            <p:cNvGraphicFramePr>
              <a:graphicFrameLocks noChangeAspect="1"/>
            </p:cNvGraphicFramePr>
            <p:nvPr>
              <p:extLst>
                <p:ext uri="{D42A27DB-BD31-4B8C-83A1-F6EECF244321}">
                  <p14:modId xmlns:p14="http://schemas.microsoft.com/office/powerpoint/2010/main" val="1995234135"/>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4196" name="Visio" r:id="rId5" imgW="1692758" imgH="863351" progId="Visio.Drawing.11">
                    <p:embed/>
                  </p:oleObj>
                </mc:Choice>
                <mc:Fallback>
                  <p:oleObj name="Visio" r:id="rId5"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2415843806"/>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4197" name="Visio" r:id="rId7" imgW="449567" imgH="392752" progId="Visio.Drawing.11">
                    <p:embed/>
                  </p:oleObj>
                </mc:Choice>
                <mc:Fallback>
                  <p:oleObj name="Visio" r:id="rId7"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6" name="TextBox 105"/>
            <p:cNvSpPr txBox="1"/>
            <p:nvPr/>
          </p:nvSpPr>
          <p:spPr>
            <a:xfrm>
              <a:off x="7365997" y="2099909"/>
              <a:ext cx="706105" cy="508858"/>
            </a:xfrm>
            <a:prstGeom prst="rect">
              <a:avLst/>
            </a:prstGeom>
            <a:noFill/>
          </p:spPr>
          <p:txBody>
            <a:bodyPr wrap="none" rtlCol="0">
              <a:spAutoFit/>
            </a:bodyPr>
            <a:lstStyle/>
            <a:p>
              <a:r>
                <a:rPr lang="en-US" b="1" dirty="0"/>
                <a:t>SBA</a:t>
              </a:r>
            </a:p>
          </p:txBody>
        </p:sp>
        <p:graphicFrame>
          <p:nvGraphicFramePr>
            <p:cNvPr id="107" name="Object 106"/>
            <p:cNvGraphicFramePr>
              <a:graphicFrameLocks noChangeAspect="1"/>
            </p:cNvGraphicFramePr>
            <p:nvPr>
              <p:extLst>
                <p:ext uri="{D42A27DB-BD31-4B8C-83A1-F6EECF244321}">
                  <p14:modId xmlns:p14="http://schemas.microsoft.com/office/powerpoint/2010/main" val="718389872"/>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4198" name="Visio" r:id="rId9" imgW="570189" imgH="685761" progId="Visio.Drawing.11">
                    <p:embed/>
                  </p:oleObj>
                </mc:Choice>
                <mc:Fallback>
                  <p:oleObj name="Visio" r:id="rId9"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cxnSp>
        <p:nvCxnSpPr>
          <p:cNvPr id="119" name="Curved Connector 118"/>
          <p:cNvCxnSpPr/>
          <p:nvPr/>
        </p:nvCxnSpPr>
        <p:spPr>
          <a:xfrm flipV="1">
            <a:off x="1108315" y="5684044"/>
            <a:ext cx="380999" cy="227608"/>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cxnSp>
        <p:nvCxnSpPr>
          <p:cNvPr id="92" name="Curved Connector 91"/>
          <p:cNvCxnSpPr/>
          <p:nvPr/>
        </p:nvCxnSpPr>
        <p:spPr>
          <a:xfrm rot="10800000">
            <a:off x="1584864" y="5733356"/>
            <a:ext cx="437852" cy="230088"/>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grpSp>
        <p:nvGrpSpPr>
          <p:cNvPr id="11" name="Group 10"/>
          <p:cNvGrpSpPr/>
          <p:nvPr/>
        </p:nvGrpSpPr>
        <p:grpSpPr>
          <a:xfrm>
            <a:off x="325115" y="2304016"/>
            <a:ext cx="2540377" cy="2005805"/>
            <a:chOff x="697423" y="2636217"/>
            <a:chExt cx="3386287" cy="2005805"/>
          </a:xfrm>
        </p:grpSpPr>
        <p:sp>
          <p:nvSpPr>
            <p:cNvPr id="85"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600" dirty="0">
                <a:solidFill>
                  <a:schemeClr val="tx1"/>
                </a:solidFill>
                <a:latin typeface="Arial" charset="0"/>
              </a:endParaRPr>
            </a:p>
          </p:txBody>
        </p:sp>
        <p:pic>
          <p:nvPicPr>
            <p:cNvPr id="86"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87" name="TextBox 86"/>
            <p:cNvSpPr txBox="1"/>
            <p:nvPr/>
          </p:nvSpPr>
          <p:spPr>
            <a:xfrm>
              <a:off x="697424" y="4250952"/>
              <a:ext cx="3386286" cy="3693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dirty="0">
                  <a:solidFill>
                    <a:schemeClr val="tx1"/>
                  </a:solidFill>
                </a:rPr>
                <a:t>Data Center</a:t>
              </a:r>
            </a:p>
          </p:txBody>
        </p:sp>
        <p:sp>
          <p:nvSpPr>
            <p:cNvPr id="88" name="TextBox 87"/>
            <p:cNvSpPr txBox="1"/>
            <p:nvPr/>
          </p:nvSpPr>
          <p:spPr>
            <a:xfrm>
              <a:off x="1890008" y="2712417"/>
              <a:ext cx="1208398" cy="461665"/>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200" b="1" dirty="0" smtClean="0">
                  <a:solidFill>
                    <a:schemeClr val="tx1"/>
                  </a:solidFill>
                </a:rPr>
                <a:t>Lync Server Pool</a:t>
              </a:r>
              <a:endParaRPr lang="en-US" b="1" dirty="0">
                <a:solidFill>
                  <a:schemeClr val="tx1"/>
                </a:solidFill>
              </a:endParaRPr>
            </a:p>
          </p:txBody>
        </p:sp>
        <p:sp>
          <p:nvSpPr>
            <p:cNvPr id="90" name="TextBox 89"/>
            <p:cNvSpPr txBox="1"/>
            <p:nvPr/>
          </p:nvSpPr>
          <p:spPr>
            <a:xfrm>
              <a:off x="940438" y="2959619"/>
              <a:ext cx="711015" cy="57708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50" b="1" dirty="0">
                  <a:solidFill>
                    <a:schemeClr val="tx1"/>
                  </a:solidFill>
                </a:rPr>
                <a:t>Edge</a:t>
              </a:r>
            </a:p>
            <a:p>
              <a:pPr algn="ctr" defTabSz="1218987"/>
              <a:r>
                <a:rPr lang="en-US" sz="1050" b="1" dirty="0">
                  <a:solidFill>
                    <a:schemeClr val="tx1"/>
                  </a:solidFill>
                </a:rPr>
                <a:t>Server</a:t>
              </a:r>
              <a:endParaRPr lang="en-US" sz="1400" b="1" dirty="0">
                <a:solidFill>
                  <a:schemeClr val="tx1"/>
                </a:solidFill>
              </a:endParaRPr>
            </a:p>
          </p:txBody>
        </p:sp>
        <p:graphicFrame>
          <p:nvGraphicFramePr>
            <p:cNvPr id="91" name="Object 32"/>
            <p:cNvGraphicFramePr>
              <a:graphicFrameLocks noChangeAspect="1"/>
            </p:cNvGraphicFramePr>
            <p:nvPr>
              <p:extLst>
                <p:ext uri="{D42A27DB-BD31-4B8C-83A1-F6EECF244321}">
                  <p14:modId xmlns:p14="http://schemas.microsoft.com/office/powerpoint/2010/main" val="1725273711"/>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4199" name="Visio" r:id="rId12" imgW="574804" imgH="838470" progId="Visio.Drawing.11">
                    <p:embed/>
                  </p:oleObj>
                </mc:Choice>
                <mc:Fallback>
                  <p:oleObj name="Visio" r:id="rId12"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4" name="Object 33"/>
            <p:cNvGraphicFramePr>
              <a:graphicFrameLocks noChangeAspect="1"/>
            </p:cNvGraphicFramePr>
            <p:nvPr>
              <p:extLst>
                <p:ext uri="{D42A27DB-BD31-4B8C-83A1-F6EECF244321}">
                  <p14:modId xmlns:p14="http://schemas.microsoft.com/office/powerpoint/2010/main" val="801580933"/>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4200"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 name="Object 35"/>
            <p:cNvGraphicFramePr>
              <a:graphicFrameLocks noChangeAspect="1"/>
            </p:cNvGraphicFramePr>
            <p:nvPr>
              <p:extLst>
                <p:ext uri="{D42A27DB-BD31-4B8C-83A1-F6EECF244321}">
                  <p14:modId xmlns:p14="http://schemas.microsoft.com/office/powerpoint/2010/main" val="3459027515"/>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4201" name="Visio" r:id="rId15" imgW="835638" imgH="848468" progId="Visio.Drawing.11">
                    <p:embed/>
                  </p:oleObj>
                </mc:Choice>
                <mc:Fallback>
                  <p:oleObj name="Visio" r:id="rId15"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00" name="Object 37"/>
            <p:cNvGraphicFramePr>
              <a:graphicFrameLocks noChangeAspect="1"/>
            </p:cNvGraphicFramePr>
            <p:nvPr>
              <p:extLst>
                <p:ext uri="{D42A27DB-BD31-4B8C-83A1-F6EECF244321}">
                  <p14:modId xmlns:p14="http://schemas.microsoft.com/office/powerpoint/2010/main" val="818101591"/>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44202" name="Visio" r:id="rId17" imgW="776566" imgH="630947" progId="Visio.Drawing.11">
                    <p:embed/>
                  </p:oleObj>
                </mc:Choice>
                <mc:Fallback>
                  <p:oleObj name="Visio" r:id="rId1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 name="Object 38"/>
            <p:cNvGraphicFramePr>
              <a:graphicFrameLocks noChangeAspect="1"/>
            </p:cNvGraphicFramePr>
            <p:nvPr>
              <p:extLst>
                <p:ext uri="{D42A27DB-BD31-4B8C-83A1-F6EECF244321}">
                  <p14:modId xmlns:p14="http://schemas.microsoft.com/office/powerpoint/2010/main" val="3776105963"/>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4203" name="Visio" r:id="rId19" imgW="836177" imgH="820366" progId="Visio.Drawing.11">
                    <p:embed/>
                  </p:oleObj>
                </mc:Choice>
                <mc:Fallback>
                  <p:oleObj name="Visio" r:id="rId1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3" name="Cloud 102"/>
          <p:cNvSpPr/>
          <p:nvPr/>
        </p:nvSpPr>
        <p:spPr>
          <a:xfrm>
            <a:off x="1820590" y="4485970"/>
            <a:ext cx="955583"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400" dirty="0" smtClean="0">
                <a:solidFill>
                  <a:schemeClr val="tx1"/>
                </a:solidFill>
              </a:rPr>
              <a:t>PSTN</a:t>
            </a:r>
            <a:endParaRPr lang="en-US" sz="1400" dirty="0">
              <a:solidFill>
                <a:schemeClr val="tx1"/>
              </a:solidFill>
            </a:endParaRPr>
          </a:p>
        </p:txBody>
      </p:sp>
      <p:sp>
        <p:nvSpPr>
          <p:cNvPr id="115" name="Cloud 114"/>
          <p:cNvSpPr/>
          <p:nvPr/>
        </p:nvSpPr>
        <p:spPr>
          <a:xfrm>
            <a:off x="494573" y="4535736"/>
            <a:ext cx="955583"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grpSp>
        <p:nvGrpSpPr>
          <p:cNvPr id="120" name="Group 90"/>
          <p:cNvGrpSpPr/>
          <p:nvPr/>
        </p:nvGrpSpPr>
        <p:grpSpPr>
          <a:xfrm>
            <a:off x="3942128" y="5190719"/>
            <a:ext cx="1448234" cy="1019969"/>
            <a:chOff x="6248400" y="2099909"/>
            <a:chExt cx="1823702" cy="1405291"/>
          </a:xfrm>
        </p:grpSpPr>
        <p:sp>
          <p:nvSpPr>
            <p:cNvPr id="121"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600" dirty="0">
                <a:solidFill>
                  <a:schemeClr val="tx1"/>
                </a:solidFill>
                <a:latin typeface="Arial" charset="0"/>
              </a:endParaRPr>
            </a:p>
          </p:txBody>
        </p:sp>
        <p:graphicFrame>
          <p:nvGraphicFramePr>
            <p:cNvPr id="123" name="Object 122"/>
            <p:cNvGraphicFramePr>
              <a:graphicFrameLocks noChangeAspect="1"/>
            </p:cNvGraphicFramePr>
            <p:nvPr>
              <p:extLst>
                <p:ext uri="{D42A27DB-BD31-4B8C-83A1-F6EECF244321}">
                  <p14:modId xmlns:p14="http://schemas.microsoft.com/office/powerpoint/2010/main" val="3222576099"/>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4204" name="Visio" r:id="rId21" imgW="1692758" imgH="863351" progId="Visio.Drawing.11">
                    <p:embed/>
                  </p:oleObj>
                </mc:Choice>
                <mc:Fallback>
                  <p:oleObj name="Visio" r:id="rId21"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4" name="Object 123"/>
            <p:cNvGraphicFramePr>
              <a:graphicFrameLocks noChangeAspect="1"/>
            </p:cNvGraphicFramePr>
            <p:nvPr>
              <p:extLst>
                <p:ext uri="{D42A27DB-BD31-4B8C-83A1-F6EECF244321}">
                  <p14:modId xmlns:p14="http://schemas.microsoft.com/office/powerpoint/2010/main" val="661925027"/>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4205" name="Visio" r:id="rId22" imgW="449567" imgH="392752" progId="Visio.Drawing.11">
                    <p:embed/>
                  </p:oleObj>
                </mc:Choice>
                <mc:Fallback>
                  <p:oleObj name="Visio" r:id="rId22"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 name="TextBox 124"/>
            <p:cNvSpPr txBox="1"/>
            <p:nvPr/>
          </p:nvSpPr>
          <p:spPr>
            <a:xfrm>
              <a:off x="7365997" y="2099909"/>
              <a:ext cx="706105" cy="508858"/>
            </a:xfrm>
            <a:prstGeom prst="rect">
              <a:avLst/>
            </a:prstGeom>
            <a:noFill/>
          </p:spPr>
          <p:txBody>
            <a:bodyPr wrap="none" rtlCol="0">
              <a:spAutoFit/>
            </a:bodyPr>
            <a:lstStyle/>
            <a:p>
              <a:r>
                <a:rPr lang="en-US" b="1" dirty="0"/>
                <a:t>SBA</a:t>
              </a:r>
            </a:p>
          </p:txBody>
        </p:sp>
        <p:graphicFrame>
          <p:nvGraphicFramePr>
            <p:cNvPr id="126" name="Object 125"/>
            <p:cNvGraphicFramePr>
              <a:graphicFrameLocks noChangeAspect="1"/>
            </p:cNvGraphicFramePr>
            <p:nvPr>
              <p:extLst>
                <p:ext uri="{D42A27DB-BD31-4B8C-83A1-F6EECF244321}">
                  <p14:modId xmlns:p14="http://schemas.microsoft.com/office/powerpoint/2010/main" val="828512519"/>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4206" name="Visio" r:id="rId23" imgW="570189" imgH="685761" progId="Visio.Drawing.11">
                    <p:embed/>
                  </p:oleObj>
                </mc:Choice>
                <mc:Fallback>
                  <p:oleObj name="Visio" r:id="rId23"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cxnSp>
        <p:nvCxnSpPr>
          <p:cNvPr id="127" name="Curved Connector 126"/>
          <p:cNvCxnSpPr/>
          <p:nvPr/>
        </p:nvCxnSpPr>
        <p:spPr>
          <a:xfrm flipV="1">
            <a:off x="4143834" y="5702687"/>
            <a:ext cx="380999" cy="227608"/>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cxnSp>
        <p:nvCxnSpPr>
          <p:cNvPr id="128" name="Curved Connector 127"/>
          <p:cNvCxnSpPr/>
          <p:nvPr/>
        </p:nvCxnSpPr>
        <p:spPr>
          <a:xfrm rot="10800000">
            <a:off x="4620382" y="5751999"/>
            <a:ext cx="437852" cy="230088"/>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grpSp>
        <p:nvGrpSpPr>
          <p:cNvPr id="130" name="Group 129"/>
          <p:cNvGrpSpPr/>
          <p:nvPr/>
        </p:nvGrpSpPr>
        <p:grpSpPr>
          <a:xfrm>
            <a:off x="3360634" y="2322659"/>
            <a:ext cx="2540377" cy="2005805"/>
            <a:chOff x="697423" y="2636217"/>
            <a:chExt cx="3386287" cy="2005805"/>
          </a:xfrm>
        </p:grpSpPr>
        <p:sp>
          <p:nvSpPr>
            <p:cNvPr id="131"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600" dirty="0">
                <a:solidFill>
                  <a:schemeClr val="tx1"/>
                </a:solidFill>
                <a:latin typeface="Arial" charset="0"/>
              </a:endParaRPr>
            </a:p>
          </p:txBody>
        </p:sp>
        <p:pic>
          <p:nvPicPr>
            <p:cNvPr id="133"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35" name="TextBox 134"/>
            <p:cNvSpPr txBox="1"/>
            <p:nvPr/>
          </p:nvSpPr>
          <p:spPr>
            <a:xfrm>
              <a:off x="697424" y="4250952"/>
              <a:ext cx="3386286" cy="3693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dirty="0">
                  <a:solidFill>
                    <a:schemeClr val="tx1"/>
                  </a:solidFill>
                </a:rPr>
                <a:t>Data Center</a:t>
              </a:r>
            </a:p>
          </p:txBody>
        </p:sp>
        <p:sp>
          <p:nvSpPr>
            <p:cNvPr id="141" name="TextBox 140"/>
            <p:cNvSpPr txBox="1"/>
            <p:nvPr/>
          </p:nvSpPr>
          <p:spPr>
            <a:xfrm>
              <a:off x="940438" y="2959619"/>
              <a:ext cx="711015" cy="57708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50" b="1" dirty="0">
                  <a:solidFill>
                    <a:schemeClr val="tx1"/>
                  </a:solidFill>
                </a:rPr>
                <a:t>Edge</a:t>
              </a:r>
            </a:p>
            <a:p>
              <a:pPr algn="ctr" defTabSz="1218987"/>
              <a:r>
                <a:rPr lang="en-US" sz="1050" b="1" dirty="0">
                  <a:solidFill>
                    <a:schemeClr val="tx1"/>
                  </a:solidFill>
                </a:rPr>
                <a:t>Server</a:t>
              </a:r>
              <a:endParaRPr lang="en-US" sz="1400" b="1" dirty="0">
                <a:solidFill>
                  <a:schemeClr val="tx1"/>
                </a:solidFill>
              </a:endParaRPr>
            </a:p>
          </p:txBody>
        </p:sp>
        <p:graphicFrame>
          <p:nvGraphicFramePr>
            <p:cNvPr id="153" name="Object 32"/>
            <p:cNvGraphicFramePr>
              <a:graphicFrameLocks noChangeAspect="1"/>
            </p:cNvGraphicFramePr>
            <p:nvPr>
              <p:extLst>
                <p:ext uri="{D42A27DB-BD31-4B8C-83A1-F6EECF244321}">
                  <p14:modId xmlns:p14="http://schemas.microsoft.com/office/powerpoint/2010/main" val="946230904"/>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4207" name="Visio" r:id="rId24" imgW="574804" imgH="838470" progId="Visio.Drawing.11">
                    <p:embed/>
                  </p:oleObj>
                </mc:Choice>
                <mc:Fallback>
                  <p:oleObj name="Visio" r:id="rId2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6" name="Object 33"/>
            <p:cNvGraphicFramePr>
              <a:graphicFrameLocks noChangeAspect="1"/>
            </p:cNvGraphicFramePr>
            <p:nvPr>
              <p:extLst>
                <p:ext uri="{D42A27DB-BD31-4B8C-83A1-F6EECF244321}">
                  <p14:modId xmlns:p14="http://schemas.microsoft.com/office/powerpoint/2010/main" val="4275529157"/>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4208" name="Visio" r:id="rId25" imgW="574804" imgH="838470" progId="Visio.Drawing.11">
                    <p:embed/>
                  </p:oleObj>
                </mc:Choice>
                <mc:Fallback>
                  <p:oleObj name="Visio" r:id="rId25"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7" name="Object 35"/>
            <p:cNvGraphicFramePr>
              <a:graphicFrameLocks noChangeAspect="1"/>
            </p:cNvGraphicFramePr>
            <p:nvPr>
              <p:extLst>
                <p:ext uri="{D42A27DB-BD31-4B8C-83A1-F6EECF244321}">
                  <p14:modId xmlns:p14="http://schemas.microsoft.com/office/powerpoint/2010/main" val="4196906034"/>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4209" name="Visio" r:id="rId26" imgW="835638" imgH="848468" progId="Visio.Drawing.11">
                    <p:embed/>
                  </p:oleObj>
                </mc:Choice>
                <mc:Fallback>
                  <p:oleObj name="Visio" r:id="rId26"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58" name="Object 37"/>
            <p:cNvGraphicFramePr>
              <a:graphicFrameLocks noChangeAspect="1"/>
            </p:cNvGraphicFramePr>
            <p:nvPr>
              <p:extLst>
                <p:ext uri="{D42A27DB-BD31-4B8C-83A1-F6EECF244321}">
                  <p14:modId xmlns:p14="http://schemas.microsoft.com/office/powerpoint/2010/main" val="1369214922"/>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44210" name="Visio" r:id="rId27" imgW="776566" imgH="630947" progId="Visio.Drawing.11">
                    <p:embed/>
                  </p:oleObj>
                </mc:Choice>
                <mc:Fallback>
                  <p:oleObj name="Visio" r:id="rId2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9" name="Object 38"/>
            <p:cNvGraphicFramePr>
              <a:graphicFrameLocks noChangeAspect="1"/>
            </p:cNvGraphicFramePr>
            <p:nvPr>
              <p:extLst>
                <p:ext uri="{D42A27DB-BD31-4B8C-83A1-F6EECF244321}">
                  <p14:modId xmlns:p14="http://schemas.microsoft.com/office/powerpoint/2010/main" val="4099660529"/>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4211" name="Visio" r:id="rId28" imgW="836177" imgH="820366" progId="Visio.Drawing.11">
                    <p:embed/>
                  </p:oleObj>
                </mc:Choice>
                <mc:Fallback>
                  <p:oleObj name="Visio" r:id="rId28"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60" name="Cloud 159"/>
          <p:cNvSpPr/>
          <p:nvPr/>
        </p:nvSpPr>
        <p:spPr>
          <a:xfrm>
            <a:off x="4856109" y="4504613"/>
            <a:ext cx="955583"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400" dirty="0" smtClean="0">
                <a:solidFill>
                  <a:schemeClr val="tx1"/>
                </a:solidFill>
              </a:rPr>
              <a:t>PSTN</a:t>
            </a:r>
            <a:endParaRPr lang="en-US" sz="1400" dirty="0">
              <a:solidFill>
                <a:schemeClr val="tx1"/>
              </a:solidFill>
            </a:endParaRPr>
          </a:p>
        </p:txBody>
      </p:sp>
      <p:sp>
        <p:nvSpPr>
          <p:cNvPr id="161" name="Cloud 160"/>
          <p:cNvSpPr/>
          <p:nvPr/>
        </p:nvSpPr>
        <p:spPr>
          <a:xfrm>
            <a:off x="3530091" y="4554379"/>
            <a:ext cx="955583"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600" dirty="0" smtClean="0">
                <a:solidFill>
                  <a:schemeClr val="tx1"/>
                </a:solidFill>
              </a:rPr>
              <a:t>WAN</a:t>
            </a:r>
            <a:endParaRPr lang="en-US" sz="1600" dirty="0">
              <a:solidFill>
                <a:schemeClr val="tx1"/>
              </a:solidFill>
            </a:endParaRPr>
          </a:p>
        </p:txBody>
      </p:sp>
      <p:sp>
        <p:nvSpPr>
          <p:cNvPr id="95" name="Multiply 94"/>
          <p:cNvSpPr/>
          <p:nvPr/>
        </p:nvSpPr>
        <p:spPr>
          <a:xfrm>
            <a:off x="3518985" y="4338395"/>
            <a:ext cx="914400" cy="9144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600" dirty="0">
              <a:solidFill>
                <a:schemeClr val="tx1"/>
              </a:solidFill>
            </a:endParaRPr>
          </a:p>
        </p:txBody>
      </p:sp>
      <p:grpSp>
        <p:nvGrpSpPr>
          <p:cNvPr id="162" name="Group 90"/>
          <p:cNvGrpSpPr/>
          <p:nvPr/>
        </p:nvGrpSpPr>
        <p:grpSpPr>
          <a:xfrm>
            <a:off x="6947372" y="5217855"/>
            <a:ext cx="1448234" cy="1019969"/>
            <a:chOff x="6248400" y="2099909"/>
            <a:chExt cx="1823702" cy="1405291"/>
          </a:xfrm>
        </p:grpSpPr>
        <p:sp>
          <p:nvSpPr>
            <p:cNvPr id="166"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600" dirty="0">
                <a:solidFill>
                  <a:schemeClr val="tx1"/>
                </a:solidFill>
                <a:latin typeface="Arial" charset="0"/>
              </a:endParaRPr>
            </a:p>
          </p:txBody>
        </p:sp>
        <p:graphicFrame>
          <p:nvGraphicFramePr>
            <p:cNvPr id="167" name="Object 166"/>
            <p:cNvGraphicFramePr>
              <a:graphicFrameLocks noChangeAspect="1"/>
            </p:cNvGraphicFramePr>
            <p:nvPr>
              <p:extLst>
                <p:ext uri="{D42A27DB-BD31-4B8C-83A1-F6EECF244321}">
                  <p14:modId xmlns:p14="http://schemas.microsoft.com/office/powerpoint/2010/main" val="1471388112"/>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4212" name="Visio" r:id="rId29" imgW="1692758" imgH="863351" progId="Visio.Drawing.11">
                    <p:embed/>
                  </p:oleObj>
                </mc:Choice>
                <mc:Fallback>
                  <p:oleObj name="Visio" r:id="rId29"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8" name="Object 167"/>
            <p:cNvGraphicFramePr>
              <a:graphicFrameLocks noChangeAspect="1"/>
            </p:cNvGraphicFramePr>
            <p:nvPr>
              <p:extLst>
                <p:ext uri="{D42A27DB-BD31-4B8C-83A1-F6EECF244321}">
                  <p14:modId xmlns:p14="http://schemas.microsoft.com/office/powerpoint/2010/main" val="1330029399"/>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4213" name="Visio" r:id="rId30" imgW="449567" imgH="392752" progId="Visio.Drawing.11">
                    <p:embed/>
                  </p:oleObj>
                </mc:Choice>
                <mc:Fallback>
                  <p:oleObj name="Visio" r:id="rId30"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9" name="TextBox 168"/>
            <p:cNvSpPr txBox="1"/>
            <p:nvPr/>
          </p:nvSpPr>
          <p:spPr>
            <a:xfrm>
              <a:off x="7365997" y="2099909"/>
              <a:ext cx="706105" cy="508858"/>
            </a:xfrm>
            <a:prstGeom prst="rect">
              <a:avLst/>
            </a:prstGeom>
            <a:noFill/>
          </p:spPr>
          <p:txBody>
            <a:bodyPr wrap="none" rtlCol="0">
              <a:spAutoFit/>
            </a:bodyPr>
            <a:lstStyle/>
            <a:p>
              <a:r>
                <a:rPr lang="en-US" b="1" dirty="0"/>
                <a:t>SBA</a:t>
              </a:r>
            </a:p>
          </p:txBody>
        </p:sp>
        <p:graphicFrame>
          <p:nvGraphicFramePr>
            <p:cNvPr id="170" name="Object 169"/>
            <p:cNvGraphicFramePr>
              <a:graphicFrameLocks noChangeAspect="1"/>
            </p:cNvGraphicFramePr>
            <p:nvPr>
              <p:extLst>
                <p:ext uri="{D42A27DB-BD31-4B8C-83A1-F6EECF244321}">
                  <p14:modId xmlns:p14="http://schemas.microsoft.com/office/powerpoint/2010/main" val="1525023955"/>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4214" name="Visio" r:id="rId31" imgW="570189" imgH="685761" progId="Visio.Drawing.11">
                    <p:embed/>
                  </p:oleObj>
                </mc:Choice>
                <mc:Fallback>
                  <p:oleObj name="Visio" r:id="rId31"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73" name="Group 172"/>
          <p:cNvGrpSpPr/>
          <p:nvPr/>
        </p:nvGrpSpPr>
        <p:grpSpPr>
          <a:xfrm>
            <a:off x="6365878" y="2349795"/>
            <a:ext cx="2540377" cy="2005805"/>
            <a:chOff x="697423" y="2636217"/>
            <a:chExt cx="3386287" cy="2005805"/>
          </a:xfrm>
        </p:grpSpPr>
        <p:sp>
          <p:nvSpPr>
            <p:cNvPr id="174"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600" dirty="0">
                <a:solidFill>
                  <a:schemeClr val="tx1"/>
                </a:solidFill>
                <a:latin typeface="Arial" charset="0"/>
              </a:endParaRPr>
            </a:p>
          </p:txBody>
        </p:sp>
        <p:pic>
          <p:nvPicPr>
            <p:cNvPr id="175"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76" name="TextBox 175"/>
            <p:cNvSpPr txBox="1"/>
            <p:nvPr/>
          </p:nvSpPr>
          <p:spPr>
            <a:xfrm>
              <a:off x="697424" y="4250952"/>
              <a:ext cx="3386286" cy="3693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dirty="0">
                  <a:solidFill>
                    <a:schemeClr val="tx1"/>
                  </a:solidFill>
                </a:rPr>
                <a:t>Data </a:t>
              </a:r>
              <a:r>
                <a:rPr lang="en-US" dirty="0" smtClean="0">
                  <a:solidFill>
                    <a:schemeClr val="tx1"/>
                  </a:solidFill>
                </a:rPr>
                <a:t> Center</a:t>
              </a:r>
              <a:endParaRPr lang="en-US" dirty="0">
                <a:solidFill>
                  <a:schemeClr val="tx1"/>
                </a:solidFill>
              </a:endParaRPr>
            </a:p>
          </p:txBody>
        </p:sp>
        <p:sp>
          <p:nvSpPr>
            <p:cNvPr id="178" name="TextBox 177"/>
            <p:cNvSpPr txBox="1"/>
            <p:nvPr/>
          </p:nvSpPr>
          <p:spPr>
            <a:xfrm>
              <a:off x="940438" y="2959619"/>
              <a:ext cx="711015" cy="57708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50" b="1" dirty="0">
                  <a:solidFill>
                    <a:schemeClr val="tx1"/>
                  </a:solidFill>
                </a:rPr>
                <a:t>Edge</a:t>
              </a:r>
            </a:p>
            <a:p>
              <a:pPr algn="ctr" defTabSz="1218987"/>
              <a:r>
                <a:rPr lang="en-US" sz="1050" b="1" dirty="0">
                  <a:solidFill>
                    <a:schemeClr val="tx1"/>
                  </a:solidFill>
                </a:rPr>
                <a:t>Server</a:t>
              </a:r>
              <a:endParaRPr lang="en-US" sz="1400" b="1" dirty="0">
                <a:solidFill>
                  <a:schemeClr val="tx1"/>
                </a:solidFill>
              </a:endParaRPr>
            </a:p>
          </p:txBody>
        </p:sp>
        <p:graphicFrame>
          <p:nvGraphicFramePr>
            <p:cNvPr id="179" name="Object 32"/>
            <p:cNvGraphicFramePr>
              <a:graphicFrameLocks noChangeAspect="1"/>
            </p:cNvGraphicFramePr>
            <p:nvPr>
              <p:extLst>
                <p:ext uri="{D42A27DB-BD31-4B8C-83A1-F6EECF244321}">
                  <p14:modId xmlns:p14="http://schemas.microsoft.com/office/powerpoint/2010/main" val="1086367824"/>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4215" name="Visio" r:id="rId32" imgW="574804" imgH="838470" progId="Visio.Drawing.11">
                    <p:embed/>
                  </p:oleObj>
                </mc:Choice>
                <mc:Fallback>
                  <p:oleObj name="Visio" r:id="rId32"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0" name="Object 33"/>
            <p:cNvGraphicFramePr>
              <a:graphicFrameLocks noChangeAspect="1"/>
            </p:cNvGraphicFramePr>
            <p:nvPr>
              <p:extLst>
                <p:ext uri="{D42A27DB-BD31-4B8C-83A1-F6EECF244321}">
                  <p14:modId xmlns:p14="http://schemas.microsoft.com/office/powerpoint/2010/main" val="3411529189"/>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4216" name="Visio" r:id="rId33" imgW="574804" imgH="838470" progId="Visio.Drawing.11">
                    <p:embed/>
                  </p:oleObj>
                </mc:Choice>
                <mc:Fallback>
                  <p:oleObj name="Visio" r:id="rId33"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1" name="Object 35"/>
            <p:cNvGraphicFramePr>
              <a:graphicFrameLocks noChangeAspect="1"/>
            </p:cNvGraphicFramePr>
            <p:nvPr>
              <p:extLst>
                <p:ext uri="{D42A27DB-BD31-4B8C-83A1-F6EECF244321}">
                  <p14:modId xmlns:p14="http://schemas.microsoft.com/office/powerpoint/2010/main" val="17632495"/>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4217" name="Visio" r:id="rId34" imgW="835638" imgH="848468" progId="Visio.Drawing.11">
                    <p:embed/>
                  </p:oleObj>
                </mc:Choice>
                <mc:Fallback>
                  <p:oleObj name="Visio" r:id="rId34"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82" name="Object 37"/>
            <p:cNvGraphicFramePr>
              <a:graphicFrameLocks noChangeAspect="1"/>
            </p:cNvGraphicFramePr>
            <p:nvPr>
              <p:extLst>
                <p:ext uri="{D42A27DB-BD31-4B8C-83A1-F6EECF244321}">
                  <p14:modId xmlns:p14="http://schemas.microsoft.com/office/powerpoint/2010/main" val="4102254890"/>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44218" name="Visio" r:id="rId35" imgW="776566" imgH="630947" progId="Visio.Drawing.11">
                    <p:embed/>
                  </p:oleObj>
                </mc:Choice>
                <mc:Fallback>
                  <p:oleObj name="Visio" r:id="rId35"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3" name="Object 38"/>
            <p:cNvGraphicFramePr>
              <a:graphicFrameLocks noChangeAspect="1"/>
            </p:cNvGraphicFramePr>
            <p:nvPr>
              <p:extLst>
                <p:ext uri="{D42A27DB-BD31-4B8C-83A1-F6EECF244321}">
                  <p14:modId xmlns:p14="http://schemas.microsoft.com/office/powerpoint/2010/main" val="222693958"/>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4219" name="Visio" r:id="rId36" imgW="836177" imgH="820366" progId="Visio.Drawing.11">
                    <p:embed/>
                  </p:oleObj>
                </mc:Choice>
                <mc:Fallback>
                  <p:oleObj name="Visio" r:id="rId36"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84" name="Cloud 183"/>
          <p:cNvSpPr/>
          <p:nvPr/>
        </p:nvSpPr>
        <p:spPr>
          <a:xfrm>
            <a:off x="7861352" y="4531749"/>
            <a:ext cx="955583"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400" dirty="0" smtClean="0">
                <a:solidFill>
                  <a:schemeClr val="tx1"/>
                </a:solidFill>
              </a:rPr>
              <a:t>PSTN</a:t>
            </a:r>
            <a:endParaRPr lang="en-US" sz="1400" dirty="0">
              <a:solidFill>
                <a:schemeClr val="tx1"/>
              </a:solidFill>
            </a:endParaRPr>
          </a:p>
        </p:txBody>
      </p:sp>
      <p:sp>
        <p:nvSpPr>
          <p:cNvPr id="185" name="Cloud 184"/>
          <p:cNvSpPr/>
          <p:nvPr/>
        </p:nvSpPr>
        <p:spPr>
          <a:xfrm>
            <a:off x="6535335" y="4581515"/>
            <a:ext cx="955583"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sp>
        <p:nvSpPr>
          <p:cNvPr id="186" name="Multiply 185"/>
          <p:cNvSpPr/>
          <p:nvPr/>
        </p:nvSpPr>
        <p:spPr>
          <a:xfrm>
            <a:off x="7168426" y="5191125"/>
            <a:ext cx="914400" cy="9144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600" dirty="0">
              <a:solidFill>
                <a:schemeClr val="tx1"/>
              </a:solidFill>
            </a:endParaRPr>
          </a:p>
        </p:txBody>
      </p:sp>
      <p:cxnSp>
        <p:nvCxnSpPr>
          <p:cNvPr id="134" name="Curved Connector 133"/>
          <p:cNvCxnSpPr/>
          <p:nvPr/>
        </p:nvCxnSpPr>
        <p:spPr>
          <a:xfrm rot="5400000" flipH="1" flipV="1">
            <a:off x="6213410" y="4636035"/>
            <a:ext cx="2274847" cy="447029"/>
          </a:xfrm>
          <a:prstGeom prst="curvedConnector3">
            <a:avLst>
              <a:gd name="adj1" fmla="val 50000"/>
            </a:avLst>
          </a:prstGeom>
          <a:ln>
            <a:headEnd type="triangle"/>
            <a:tailEnd type="triangle"/>
          </a:ln>
          <a:effectLst/>
        </p:spPr>
        <p:style>
          <a:lnRef idx="3">
            <a:schemeClr val="dk1"/>
          </a:lnRef>
          <a:fillRef idx="0">
            <a:schemeClr val="dk1"/>
          </a:fillRef>
          <a:effectRef idx="2">
            <a:schemeClr val="dk1"/>
          </a:effectRef>
          <a:fontRef idx="minor">
            <a:schemeClr val="tx1"/>
          </a:fontRef>
        </p:style>
      </p:cxnSp>
      <p:cxnSp>
        <p:nvCxnSpPr>
          <p:cNvPr id="122" name="Curved Connector 121"/>
          <p:cNvCxnSpPr/>
          <p:nvPr/>
        </p:nvCxnSpPr>
        <p:spPr>
          <a:xfrm rot="16200000" flipV="1">
            <a:off x="6675375" y="4621101"/>
            <a:ext cx="2274845" cy="476894"/>
          </a:xfrm>
          <a:prstGeom prst="curvedConnector3">
            <a:avLst>
              <a:gd name="adj1" fmla="val 50000"/>
            </a:avLst>
          </a:prstGeom>
          <a:ln>
            <a:headEnd type="triangle"/>
            <a:tailEnd type="triangle"/>
          </a:ln>
          <a:effectLst/>
        </p:spPr>
        <p:style>
          <a:lnRef idx="3">
            <a:schemeClr val="dk1"/>
          </a:lnRef>
          <a:fillRef idx="0">
            <a:schemeClr val="dk1"/>
          </a:fillRef>
          <a:effectRef idx="2">
            <a:schemeClr val="dk1"/>
          </a:effectRef>
          <a:fontRef idx="minor">
            <a:schemeClr val="tx1"/>
          </a:fontRef>
        </p:style>
      </p:cxnSp>
      <p:graphicFrame>
        <p:nvGraphicFramePr>
          <p:cNvPr id="187" name="Object 186"/>
          <p:cNvGraphicFramePr>
            <a:graphicFrameLocks noChangeAspect="1"/>
          </p:cNvGraphicFramePr>
          <p:nvPr>
            <p:extLst>
              <p:ext uri="{D42A27DB-BD31-4B8C-83A1-F6EECF244321}">
                <p14:modId xmlns:p14="http://schemas.microsoft.com/office/powerpoint/2010/main" val="734590819"/>
              </p:ext>
            </p:extLst>
          </p:nvPr>
        </p:nvGraphicFramePr>
        <p:xfrm>
          <a:off x="343702" y="1927831"/>
          <a:ext cx="356768" cy="376185"/>
        </p:xfrm>
        <a:graphic>
          <a:graphicData uri="http://schemas.openxmlformats.org/presentationml/2006/ole">
            <mc:AlternateContent xmlns:mc="http://schemas.openxmlformats.org/markup-compatibility/2006">
              <mc:Choice xmlns:v="urn:schemas-microsoft-com:vml" Requires="v">
                <p:oleObj spid="_x0000_s44220" name="Visio" r:id="rId37" imgW="449567" imgH="392752" progId="Visio.Drawing.11">
                  <p:embed/>
                </p:oleObj>
              </mc:Choice>
              <mc:Fallback>
                <p:oleObj name="Visio" r:id="rId37"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3702" y="1927831"/>
                        <a:ext cx="356768" cy="376185"/>
                      </a:xfrm>
                      <a:prstGeom prst="rect">
                        <a:avLst/>
                      </a:prstGeom>
                      <a:noFill/>
                      <a:extLst/>
                    </p:spPr>
                  </p:pic>
                </p:oleObj>
              </mc:Fallback>
            </mc:AlternateContent>
          </a:graphicData>
        </a:graphic>
      </p:graphicFrame>
      <p:cxnSp>
        <p:nvCxnSpPr>
          <p:cNvPr id="188" name="Curved Connector 187"/>
          <p:cNvCxnSpPr/>
          <p:nvPr/>
        </p:nvCxnSpPr>
        <p:spPr>
          <a:xfrm rot="16200000" flipV="1">
            <a:off x="-777487" y="3550263"/>
            <a:ext cx="3252781" cy="760286"/>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graphicFrame>
        <p:nvGraphicFramePr>
          <p:cNvPr id="189" name="Object 188"/>
          <p:cNvGraphicFramePr>
            <a:graphicFrameLocks noChangeAspect="1"/>
          </p:cNvGraphicFramePr>
          <p:nvPr>
            <p:extLst>
              <p:ext uri="{D42A27DB-BD31-4B8C-83A1-F6EECF244321}">
                <p14:modId xmlns:p14="http://schemas.microsoft.com/office/powerpoint/2010/main" val="2988370098"/>
              </p:ext>
            </p:extLst>
          </p:nvPr>
        </p:nvGraphicFramePr>
        <p:xfrm>
          <a:off x="3393926" y="1927831"/>
          <a:ext cx="356768" cy="376185"/>
        </p:xfrm>
        <a:graphic>
          <a:graphicData uri="http://schemas.openxmlformats.org/presentationml/2006/ole">
            <mc:AlternateContent xmlns:mc="http://schemas.openxmlformats.org/markup-compatibility/2006">
              <mc:Choice xmlns:v="urn:schemas-microsoft-com:vml" Requires="v">
                <p:oleObj spid="_x0000_s44221" name="Visio" r:id="rId38" imgW="449567" imgH="392752" progId="Visio.Drawing.11">
                  <p:embed/>
                </p:oleObj>
              </mc:Choice>
              <mc:Fallback>
                <p:oleObj name="Visio" r:id="rId38"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3926" y="1927831"/>
                        <a:ext cx="356768" cy="376185"/>
                      </a:xfrm>
                      <a:prstGeom prst="rect">
                        <a:avLst/>
                      </a:prstGeom>
                      <a:noFill/>
                      <a:extLst/>
                    </p:spPr>
                  </p:pic>
                </p:oleObj>
              </mc:Fallback>
            </mc:AlternateContent>
          </a:graphicData>
        </a:graphic>
      </p:graphicFrame>
      <p:cxnSp>
        <p:nvCxnSpPr>
          <p:cNvPr id="190" name="Curved Connector 189"/>
          <p:cNvCxnSpPr/>
          <p:nvPr/>
        </p:nvCxnSpPr>
        <p:spPr>
          <a:xfrm rot="10800000">
            <a:off x="3518985" y="2304016"/>
            <a:ext cx="914400" cy="1048680"/>
          </a:xfrm>
          <a:prstGeom prst="curvedConnector3">
            <a:avLst>
              <a:gd name="adj1" fmla="val 99232"/>
            </a:avLst>
          </a:prstGeom>
          <a:ln>
            <a:headEnd type="triangle"/>
            <a:tailEnd type="triangle"/>
          </a:ln>
          <a:effectLst/>
        </p:spPr>
        <p:style>
          <a:lnRef idx="2">
            <a:schemeClr val="dk1"/>
          </a:lnRef>
          <a:fillRef idx="0">
            <a:schemeClr val="dk1"/>
          </a:fillRef>
          <a:effectRef idx="1">
            <a:schemeClr val="dk1"/>
          </a:effectRef>
          <a:fontRef idx="minor">
            <a:schemeClr val="tx1"/>
          </a:fontRef>
        </p:style>
      </p:cxnSp>
      <p:graphicFrame>
        <p:nvGraphicFramePr>
          <p:cNvPr id="191" name="Object 190"/>
          <p:cNvGraphicFramePr>
            <a:graphicFrameLocks noChangeAspect="1"/>
          </p:cNvGraphicFramePr>
          <p:nvPr>
            <p:extLst>
              <p:ext uri="{D42A27DB-BD31-4B8C-83A1-F6EECF244321}">
                <p14:modId xmlns:p14="http://schemas.microsoft.com/office/powerpoint/2010/main" val="1970670063"/>
              </p:ext>
            </p:extLst>
          </p:nvPr>
        </p:nvGraphicFramePr>
        <p:xfrm>
          <a:off x="6365114" y="1960978"/>
          <a:ext cx="356768" cy="376185"/>
        </p:xfrm>
        <a:graphic>
          <a:graphicData uri="http://schemas.openxmlformats.org/presentationml/2006/ole">
            <mc:AlternateContent xmlns:mc="http://schemas.openxmlformats.org/markup-compatibility/2006">
              <mc:Choice xmlns:v="urn:schemas-microsoft-com:vml" Requires="v">
                <p:oleObj spid="_x0000_s44222" name="Visio" r:id="rId39" imgW="449567" imgH="392752" progId="Visio.Drawing.11">
                  <p:embed/>
                </p:oleObj>
              </mc:Choice>
              <mc:Fallback>
                <p:oleObj name="Visio" r:id="rId39"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5114" y="1960978"/>
                        <a:ext cx="356768" cy="376185"/>
                      </a:xfrm>
                      <a:prstGeom prst="rect">
                        <a:avLst/>
                      </a:prstGeom>
                      <a:noFill/>
                      <a:extLst/>
                    </p:spPr>
                  </p:pic>
                </p:oleObj>
              </mc:Fallback>
            </mc:AlternateContent>
          </a:graphicData>
        </a:graphic>
      </p:graphicFrame>
      <p:cxnSp>
        <p:nvCxnSpPr>
          <p:cNvPr id="192" name="Curved Connector 191"/>
          <p:cNvCxnSpPr/>
          <p:nvPr/>
        </p:nvCxnSpPr>
        <p:spPr>
          <a:xfrm rot="10800000">
            <a:off x="6490172" y="2337163"/>
            <a:ext cx="914400" cy="1048680"/>
          </a:xfrm>
          <a:prstGeom prst="curvedConnector3">
            <a:avLst>
              <a:gd name="adj1" fmla="val 99232"/>
            </a:avLst>
          </a:prstGeom>
          <a:ln>
            <a:headEnd type="triangle"/>
            <a:tailEnd type="triangle"/>
          </a:ln>
          <a:effectLst/>
        </p:spPr>
        <p:style>
          <a:lnRef idx="2">
            <a:schemeClr val="dk1"/>
          </a:lnRef>
          <a:fillRef idx="0">
            <a:schemeClr val="dk1"/>
          </a:fillRef>
          <a:effectRef idx="1">
            <a:schemeClr val="dk1"/>
          </a:effectRef>
          <a:fontRef idx="minor">
            <a:schemeClr val="tx1"/>
          </a:fontRef>
        </p:style>
      </p:cxnSp>
      <p:sp>
        <p:nvSpPr>
          <p:cNvPr id="78" name="TextBox 77"/>
          <p:cNvSpPr txBox="1"/>
          <p:nvPr/>
        </p:nvSpPr>
        <p:spPr>
          <a:xfrm>
            <a:off x="4184747" y="2369376"/>
            <a:ext cx="906535" cy="461665"/>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200" b="1" dirty="0" smtClean="0">
                <a:solidFill>
                  <a:schemeClr val="tx1"/>
                </a:solidFill>
              </a:rPr>
              <a:t>Lync Server Pool</a:t>
            </a:r>
            <a:endParaRPr lang="en-US" b="1" dirty="0">
              <a:solidFill>
                <a:schemeClr val="tx1"/>
              </a:solidFill>
            </a:endParaRPr>
          </a:p>
        </p:txBody>
      </p:sp>
      <p:sp>
        <p:nvSpPr>
          <p:cNvPr id="79" name="TextBox 78"/>
          <p:cNvSpPr txBox="1"/>
          <p:nvPr/>
        </p:nvSpPr>
        <p:spPr>
          <a:xfrm>
            <a:off x="7193228" y="2384450"/>
            <a:ext cx="906535" cy="461665"/>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200" b="1" dirty="0" smtClean="0">
                <a:solidFill>
                  <a:schemeClr val="tx1"/>
                </a:solidFill>
              </a:rPr>
              <a:t>Lync Server Pool</a:t>
            </a:r>
            <a:endParaRPr lang="en-US" b="1" dirty="0">
              <a:solidFill>
                <a:schemeClr val="tx1"/>
              </a:solidFill>
            </a:endParaRPr>
          </a:p>
        </p:txBody>
      </p:sp>
    </p:spTree>
    <p:custDataLst>
      <p:tags r:id="rId2"/>
    </p:custDataLst>
    <p:extLst>
      <p:ext uri="{BB962C8B-B14F-4D97-AF65-F5344CB8AC3E}">
        <p14:creationId xmlns:p14="http://schemas.microsoft.com/office/powerpoint/2010/main" val="487495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P spid="160" grpId="0" animBg="1"/>
      <p:bldP spid="161" grpId="0" animBg="1"/>
      <p:bldP spid="95" grpId="0" animBg="1"/>
      <p:bldP spid="184" grpId="0" animBg="1"/>
      <p:bldP spid="185" grpId="0" animBg="1"/>
      <p:bldP spid="18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Cloud 112"/>
          <p:cNvSpPr/>
          <p:nvPr/>
        </p:nvSpPr>
        <p:spPr>
          <a:xfrm>
            <a:off x="4469610" y="3055847"/>
            <a:ext cx="1498433" cy="1269691"/>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endParaRPr lang="en-US" dirty="0">
              <a:solidFill>
                <a:schemeClr val="tx1"/>
              </a:solidFill>
            </a:endParaRPr>
          </a:p>
        </p:txBody>
      </p:sp>
      <p:sp>
        <p:nvSpPr>
          <p:cNvPr id="123" name="Multiply 122"/>
          <p:cNvSpPr/>
          <p:nvPr/>
        </p:nvSpPr>
        <p:spPr>
          <a:xfrm>
            <a:off x="4469610" y="3101981"/>
            <a:ext cx="1561286" cy="1069445"/>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WAN</a:t>
            </a:r>
          </a:p>
        </p:txBody>
      </p:sp>
      <p:sp>
        <p:nvSpPr>
          <p:cNvPr id="2" name="Title 1"/>
          <p:cNvSpPr>
            <a:spLocks noGrp="1"/>
          </p:cNvSpPr>
          <p:nvPr>
            <p:ph type="title"/>
          </p:nvPr>
        </p:nvSpPr>
        <p:spPr>
          <a:xfrm>
            <a:off x="354810" y="163455"/>
            <a:ext cx="8229600" cy="1143000"/>
          </a:xfrm>
        </p:spPr>
        <p:txBody>
          <a:bodyPr>
            <a:normAutofit fontScale="90000"/>
          </a:bodyPr>
          <a:lstStyle/>
          <a:p>
            <a:r>
              <a:rPr lang="en-US" dirty="0"/>
              <a:t>Branch </a:t>
            </a:r>
            <a:r>
              <a:rPr lang="en-US" dirty="0" smtClean="0"/>
              <a:t>Office: Server </a:t>
            </a:r>
            <a:r>
              <a:rPr lang="en-US" dirty="0"/>
              <a:t>Connectivity when WAN down</a:t>
            </a:r>
          </a:p>
        </p:txBody>
      </p:sp>
      <p:sp>
        <p:nvSpPr>
          <p:cNvPr id="161" name="Rounded Rectangle 160"/>
          <p:cNvSpPr/>
          <p:nvPr/>
        </p:nvSpPr>
        <p:spPr>
          <a:xfrm>
            <a:off x="399655" y="2257426"/>
            <a:ext cx="3428553" cy="233186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109728" tIns="0" rIns="109728" bIns="54864" numCol="1" rtlCol="0" anchor="t" anchorCtr="0" compatLnSpc="1">
            <a:prstTxWarp prst="textNoShape">
              <a:avLst/>
            </a:prstTxWarp>
          </a:bodyPr>
          <a:lstStyle/>
          <a:p>
            <a:pPr algn="ctr" defTabSz="1462361" fontAlgn="base">
              <a:spcBef>
                <a:spcPct val="0"/>
              </a:spcBef>
              <a:spcAft>
                <a:spcPct val="0"/>
              </a:spcAft>
              <a:defRPr/>
            </a:pPr>
            <a:r>
              <a:rPr lang="en-US" sz="2000" b="1" dirty="0" smtClean="0">
                <a:solidFill>
                  <a:schemeClr val="tx1"/>
                </a:solidFill>
                <a:latin typeface="+mj-lt"/>
              </a:rPr>
              <a:t>Branch Office</a:t>
            </a:r>
            <a:endParaRPr lang="en-US" sz="2000" b="1" dirty="0">
              <a:solidFill>
                <a:schemeClr val="tx1"/>
              </a:solidFill>
              <a:latin typeface="+mj-lt"/>
            </a:endParaRPr>
          </a:p>
        </p:txBody>
      </p:sp>
      <p:graphicFrame>
        <p:nvGraphicFramePr>
          <p:cNvPr id="220" name="Object 219"/>
          <p:cNvGraphicFramePr>
            <a:graphicFrameLocks noChangeAspect="1"/>
          </p:cNvGraphicFramePr>
          <p:nvPr>
            <p:extLst>
              <p:ext uri="{D42A27DB-BD31-4B8C-83A1-F6EECF244321}">
                <p14:modId xmlns:p14="http://schemas.microsoft.com/office/powerpoint/2010/main" val="3337521609"/>
              </p:ext>
            </p:extLst>
          </p:nvPr>
        </p:nvGraphicFramePr>
        <p:xfrm>
          <a:off x="2863784" y="3501163"/>
          <a:ext cx="862503" cy="553064"/>
        </p:xfrm>
        <a:graphic>
          <a:graphicData uri="http://schemas.openxmlformats.org/presentationml/2006/ole">
            <mc:AlternateContent xmlns:mc="http://schemas.openxmlformats.org/markup-compatibility/2006">
              <mc:Choice xmlns:v="urn:schemas-microsoft-com:vml" Requires="v">
                <p:oleObj spid="_x0000_s45070" name="Visio" r:id="rId5" imgW="1692758" imgH="863351" progId="Visio.Drawing.11">
                  <p:embed/>
                </p:oleObj>
              </mc:Choice>
              <mc:Fallback>
                <p:oleObj name="Visio" r:id="rId5"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3784" y="3501163"/>
                        <a:ext cx="862503" cy="5530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3" name="TextBox 162"/>
          <p:cNvSpPr txBox="1"/>
          <p:nvPr/>
        </p:nvSpPr>
        <p:spPr>
          <a:xfrm>
            <a:off x="3312140" y="3174999"/>
            <a:ext cx="520913"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sz="1600" b="1" dirty="0">
                <a:solidFill>
                  <a:schemeClr val="tx1"/>
                </a:solidFill>
              </a:rPr>
              <a:t>SBA</a:t>
            </a:r>
          </a:p>
        </p:txBody>
      </p:sp>
      <p:sp>
        <p:nvSpPr>
          <p:cNvPr id="259" name="TextBox 258"/>
          <p:cNvSpPr txBox="1"/>
          <p:nvPr/>
        </p:nvSpPr>
        <p:spPr>
          <a:xfrm>
            <a:off x="1008197" y="3039387"/>
            <a:ext cx="2038755" cy="692493"/>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lIns="91436" tIns="45718" rIns="91436" bIns="45718">
            <a:spAutoFit/>
          </a:bodyPr>
          <a:lstStyle/>
          <a:p>
            <a:pPr algn="ctr">
              <a:defRPr/>
            </a:pPr>
            <a:r>
              <a:rPr lang="en-US" sz="1300" b="1" dirty="0">
                <a:solidFill>
                  <a:schemeClr val="tx1"/>
                </a:solidFill>
                <a:latin typeface="+mj-lt"/>
              </a:rPr>
              <a:t>TLS to cached FQDN and IP</a:t>
            </a:r>
          </a:p>
          <a:p>
            <a:pPr algn="ctr">
              <a:defRPr/>
            </a:pPr>
            <a:r>
              <a:rPr lang="en-US" sz="1300" b="1" dirty="0">
                <a:solidFill>
                  <a:schemeClr val="tx1"/>
                </a:solidFill>
                <a:latin typeface="+mj-lt"/>
              </a:rPr>
              <a:t>SIP Register</a:t>
            </a:r>
          </a:p>
          <a:p>
            <a:pPr algn="ctr">
              <a:defRPr/>
            </a:pPr>
            <a:r>
              <a:rPr lang="en-US" sz="1300" b="1" dirty="0">
                <a:solidFill>
                  <a:schemeClr val="tx1"/>
                </a:solidFill>
                <a:latin typeface="+mj-lt"/>
              </a:rPr>
              <a:t>(Cert Auth)</a:t>
            </a:r>
          </a:p>
        </p:txBody>
      </p:sp>
      <p:cxnSp>
        <p:nvCxnSpPr>
          <p:cNvPr id="278" name="Straight Arrow Connector 277"/>
          <p:cNvCxnSpPr/>
          <p:nvPr/>
        </p:nvCxnSpPr>
        <p:spPr>
          <a:xfrm>
            <a:off x="1627392" y="3276599"/>
            <a:ext cx="856753" cy="0"/>
          </a:xfrm>
          <a:prstGeom prst="straightConnector1">
            <a:avLst/>
          </a:prstGeom>
          <a:ln w="15875">
            <a:noFill/>
            <a:tailEnd type="arrow"/>
          </a:ln>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1707828" y="3844609"/>
            <a:ext cx="681589" cy="292384"/>
          </a:xfrm>
          <a:prstGeom prst="rect">
            <a:avLst/>
          </a:prstGeom>
          <a:noFill/>
          <a:ln>
            <a:noFill/>
            <a:headEnd type="arrow"/>
            <a:tailEnd type="none"/>
          </a:ln>
          <a:effectLst/>
        </p:spPr>
        <p:style>
          <a:lnRef idx="1">
            <a:schemeClr val="accent1"/>
          </a:lnRef>
          <a:fillRef idx="2">
            <a:schemeClr val="accent1"/>
          </a:fillRef>
          <a:effectRef idx="1">
            <a:schemeClr val="accent1"/>
          </a:effectRef>
          <a:fontRef idx="minor">
            <a:schemeClr val="dk1"/>
          </a:fontRef>
        </p:style>
        <p:txBody>
          <a:bodyPr wrap="none" lIns="91436" tIns="45718" rIns="91436" bIns="45718">
            <a:spAutoFit/>
          </a:bodyPr>
          <a:lstStyle/>
          <a:p>
            <a:pPr algn="ctr">
              <a:defRPr/>
            </a:pPr>
            <a:r>
              <a:rPr lang="en-US" sz="1300" b="1" dirty="0">
                <a:solidFill>
                  <a:schemeClr val="tx1"/>
                </a:solidFill>
                <a:latin typeface="+mj-lt"/>
              </a:rPr>
              <a:t>200 OK</a:t>
            </a:r>
          </a:p>
        </p:txBody>
      </p:sp>
      <p:cxnSp>
        <p:nvCxnSpPr>
          <p:cNvPr id="59" name="Straight Arrow Connector 58"/>
          <p:cNvCxnSpPr/>
          <p:nvPr/>
        </p:nvCxnSpPr>
        <p:spPr>
          <a:xfrm>
            <a:off x="1615676" y="4070550"/>
            <a:ext cx="856753" cy="0"/>
          </a:xfrm>
          <a:prstGeom prst="straightConnector1">
            <a:avLst/>
          </a:prstGeom>
          <a:ln w="15875">
            <a:noFill/>
            <a:headEnd type="arrow"/>
            <a:tailEnd type="none"/>
          </a:ln>
        </p:spPr>
        <p:style>
          <a:lnRef idx="1">
            <a:schemeClr val="dk1"/>
          </a:lnRef>
          <a:fillRef idx="0">
            <a:schemeClr val="dk1"/>
          </a:fillRef>
          <a:effectRef idx="0">
            <a:schemeClr val="dk1"/>
          </a:effectRef>
          <a:fontRef idx="minor">
            <a:schemeClr val="tx1"/>
          </a:fontRef>
        </p:style>
      </p:cxnSp>
      <p:cxnSp>
        <p:nvCxnSpPr>
          <p:cNvPr id="66" name="Straight Arrow Connector 65"/>
          <p:cNvCxnSpPr/>
          <p:nvPr/>
        </p:nvCxnSpPr>
        <p:spPr>
          <a:xfrm flipV="1">
            <a:off x="1192575" y="3478186"/>
            <a:ext cx="1726387" cy="25843"/>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1168415" y="3854763"/>
            <a:ext cx="1708029"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4" name="Rounded Rectangle 93"/>
          <p:cNvSpPr/>
          <p:nvPr/>
        </p:nvSpPr>
        <p:spPr>
          <a:xfrm>
            <a:off x="6705600" y="1076326"/>
            <a:ext cx="2122511" cy="5353049"/>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46278" tIns="73139" rIns="146278" bIns="73139" numCol="1" rtlCol="0" anchor="ctr" anchorCtr="0" compatLnSpc="1">
            <a:prstTxWarp prst="textNoShape">
              <a:avLst/>
            </a:prstTxWarp>
          </a:bodyPr>
          <a:lstStyle/>
          <a:p>
            <a:pPr algn="ctr" defTabSz="1462361" fontAlgn="base">
              <a:spcBef>
                <a:spcPct val="0"/>
              </a:spcBef>
              <a:spcAft>
                <a:spcPct val="0"/>
              </a:spcAft>
              <a:defRPr/>
            </a:pPr>
            <a:endParaRPr lang="en-US" sz="3200" dirty="0">
              <a:solidFill>
                <a:schemeClr val="tx1"/>
              </a:solidFill>
              <a:latin typeface="+mj-lt"/>
            </a:endParaRPr>
          </a:p>
        </p:txBody>
      </p:sp>
      <p:sp>
        <p:nvSpPr>
          <p:cNvPr id="95" name="TextBox 94"/>
          <p:cNvSpPr txBox="1"/>
          <p:nvPr/>
        </p:nvSpPr>
        <p:spPr>
          <a:xfrm>
            <a:off x="6705600" y="1091025"/>
            <a:ext cx="2122511" cy="430861"/>
          </a:xfrm>
          <a:prstGeom prst="rect">
            <a:avLst/>
          </a:prstGeom>
          <a:noFill/>
        </p:spPr>
        <p:txBody>
          <a:bodyPr wrap="square" lIns="121893" tIns="60947" rIns="121893" bIns="60947">
            <a:spAutoFit/>
          </a:bodyPr>
          <a:lstStyle/>
          <a:p>
            <a:pPr algn="ctr"/>
            <a:r>
              <a:rPr lang="en-US" sz="2000" b="1" dirty="0">
                <a:latin typeface="+mj-lt"/>
              </a:rPr>
              <a:t>Data Center</a:t>
            </a:r>
          </a:p>
        </p:txBody>
      </p:sp>
      <p:sp>
        <p:nvSpPr>
          <p:cNvPr id="96" name="TextBox 95"/>
          <p:cNvSpPr txBox="1"/>
          <p:nvPr/>
        </p:nvSpPr>
        <p:spPr>
          <a:xfrm>
            <a:off x="6705600" y="5557860"/>
            <a:ext cx="2115681" cy="523198"/>
          </a:xfrm>
          <a:prstGeom prst="rect">
            <a:avLst/>
          </a:prstGeom>
          <a:noFill/>
          <a:effectLst/>
        </p:spPr>
        <p:txBody>
          <a:bodyPr wrap="square" lIns="121899" tIns="60949" rIns="121899" bIns="60949" rtlCol="0">
            <a:spAutoFit/>
          </a:bodyPr>
          <a:lstStyle/>
          <a:p>
            <a:pPr algn="ctr">
              <a:defRPr/>
            </a:pPr>
            <a:r>
              <a:rPr lang="en-US" sz="1300" b="1" dirty="0" smtClean="0">
                <a:latin typeface="+mj-lt"/>
              </a:rPr>
              <a:t>Lync Server Enterprise </a:t>
            </a:r>
            <a:r>
              <a:rPr lang="en-US" sz="1300" b="1" dirty="0">
                <a:latin typeface="+mj-lt"/>
              </a:rPr>
              <a:t>Edition Pool</a:t>
            </a:r>
          </a:p>
        </p:txBody>
      </p:sp>
      <p:pic>
        <p:nvPicPr>
          <p:cNvPr id="97" name="Picture 32" descr="Server and XML Web Service sm"/>
          <p:cNvPicPr>
            <a:picLocks noChangeAspect="1" noChangeArrowheads="1"/>
          </p:cNvPicPr>
          <p:nvPr/>
        </p:nvPicPr>
        <p:blipFill>
          <a:blip r:embed="rId7" cstate="print"/>
          <a:srcRect/>
          <a:stretch>
            <a:fillRect/>
          </a:stretch>
        </p:blipFill>
        <p:spPr bwMode="auto">
          <a:xfrm>
            <a:off x="7514562" y="3094332"/>
            <a:ext cx="461934" cy="856415"/>
          </a:xfrm>
          <a:prstGeom prst="rect">
            <a:avLst/>
          </a:prstGeom>
          <a:noFill/>
          <a:ln w="9525">
            <a:noFill/>
            <a:miter lim="800000"/>
            <a:headEnd/>
            <a:tailEnd/>
          </a:ln>
          <a:effectLst/>
        </p:spPr>
      </p:pic>
      <p:sp>
        <p:nvSpPr>
          <p:cNvPr id="98" name="TextBox 97"/>
          <p:cNvSpPr txBox="1"/>
          <p:nvPr/>
        </p:nvSpPr>
        <p:spPr>
          <a:xfrm>
            <a:off x="6705600" y="3941221"/>
            <a:ext cx="2115681" cy="292384"/>
          </a:xfrm>
          <a:prstGeom prst="rect">
            <a:avLst/>
          </a:prstGeom>
          <a:noFill/>
        </p:spPr>
        <p:txBody>
          <a:bodyPr wrap="square" lIns="91436" tIns="45718" rIns="91436" bIns="45718">
            <a:spAutoFit/>
          </a:bodyPr>
          <a:lstStyle/>
          <a:p>
            <a:pPr algn="ctr">
              <a:defRPr/>
            </a:pPr>
            <a:r>
              <a:rPr lang="en-US" sz="1300" b="1" dirty="0" smtClean="0">
                <a:latin typeface="+mj-lt"/>
              </a:rPr>
              <a:t>Lync Server Director</a:t>
            </a:r>
            <a:endParaRPr lang="en-US" sz="1300" b="1" dirty="0">
              <a:latin typeface="+mj-lt"/>
            </a:endParaRPr>
          </a:p>
        </p:txBody>
      </p:sp>
      <p:pic>
        <p:nvPicPr>
          <p:cNvPr id="99"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32239" y="1816424"/>
            <a:ext cx="426581" cy="497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100" name="TextBox 99"/>
          <p:cNvSpPr txBox="1"/>
          <p:nvPr/>
        </p:nvSpPr>
        <p:spPr>
          <a:xfrm>
            <a:off x="6705600" y="2263155"/>
            <a:ext cx="2122511" cy="723253"/>
          </a:xfrm>
          <a:prstGeom prst="rect">
            <a:avLst/>
          </a:prstGeom>
          <a:noFill/>
          <a:effectLst/>
        </p:spPr>
        <p:txBody>
          <a:bodyPr wrap="square" lIns="121899" tIns="60949" rIns="121899" bIns="60949" rtlCol="0">
            <a:spAutoFit/>
          </a:bodyPr>
          <a:lstStyle/>
          <a:p>
            <a:pPr algn="ctr">
              <a:defRPr/>
            </a:pPr>
            <a:r>
              <a:rPr lang="en-US" sz="1300" b="1" dirty="0" smtClean="0">
                <a:latin typeface="+mj-lt"/>
              </a:rPr>
              <a:t>Active Directory Domain Services</a:t>
            </a:r>
          </a:p>
          <a:p>
            <a:pPr algn="ctr">
              <a:defRPr/>
            </a:pPr>
            <a:r>
              <a:rPr lang="en-US" sz="1300" b="1" dirty="0" smtClean="0">
                <a:latin typeface="+mj-lt"/>
              </a:rPr>
              <a:t>Domain Name Server</a:t>
            </a:r>
            <a:endParaRPr lang="en-US" sz="1300" b="1" dirty="0">
              <a:latin typeface="+mj-lt"/>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2244325485"/>
              </p:ext>
            </p:extLst>
          </p:nvPr>
        </p:nvGraphicFramePr>
        <p:xfrm>
          <a:off x="7335894" y="4632899"/>
          <a:ext cx="855091" cy="979488"/>
        </p:xfrm>
        <a:graphic>
          <a:graphicData uri="http://schemas.openxmlformats.org/presentationml/2006/ole">
            <mc:AlternateContent xmlns:mc="http://schemas.openxmlformats.org/markup-compatibility/2006">
              <mc:Choice xmlns:v="urn:schemas-microsoft-com:vml" Requires="v">
                <p:oleObj spid="_x0000_s45071" name="Visio" r:id="rId9" imgW="835638" imgH="848468" progId="Visio.Drawing.11">
                  <p:embed/>
                </p:oleObj>
              </mc:Choice>
              <mc:Fallback>
                <p:oleObj name="Visio" r:id="rId9" imgW="835638" imgH="848468"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35894" y="4632899"/>
                        <a:ext cx="855091"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2" name="Group 150"/>
          <p:cNvGrpSpPr/>
          <p:nvPr/>
        </p:nvGrpSpPr>
        <p:grpSpPr>
          <a:xfrm>
            <a:off x="509126" y="3140186"/>
            <a:ext cx="629827" cy="808922"/>
            <a:chOff x="6629400" y="5486400"/>
            <a:chExt cx="629827" cy="629921"/>
          </a:xfrm>
        </p:grpSpPr>
        <p:pic>
          <p:nvPicPr>
            <p:cNvPr id="103" name="Oval 172"/>
            <p:cNvPicPr>
              <a:picLocks noChangeArrowheads="1"/>
            </p:cNvPicPr>
            <p:nvPr/>
          </p:nvPicPr>
          <p:blipFill>
            <a:blip r:embed="rId11" cstate="print"/>
            <a:srcRect/>
            <a:stretch>
              <a:fillRect/>
            </a:stretch>
          </p:blipFill>
          <p:spPr bwMode="auto">
            <a:xfrm>
              <a:off x="6629400" y="5486400"/>
              <a:ext cx="629827" cy="629921"/>
            </a:xfrm>
            <a:prstGeom prst="rect">
              <a:avLst/>
            </a:prstGeom>
            <a:noFill/>
            <a:ln w="9525">
              <a:noFill/>
              <a:miter lim="800000"/>
              <a:headEnd/>
              <a:tailEnd/>
            </a:ln>
          </p:spPr>
        </p:pic>
        <p:pic>
          <p:nvPicPr>
            <p:cNvPr id="104" name="Picture 1" descr="C:\Program Files\Microsoft Resource DVD Artwork\DVD_ART\Artwork_Imagery\HARDWARE_IMAGERY\Photos - OEM Hardware\VoIP Web Phone\Unified Communications VoIP phone.png"/>
            <p:cNvPicPr>
              <a:picLocks noChangeAspect="1" noChangeArrowheads="1"/>
            </p:cNvPicPr>
            <p:nvPr/>
          </p:nvPicPr>
          <p:blipFill>
            <a:blip r:embed="rId12" cstate="print"/>
            <a:srcRect/>
            <a:stretch>
              <a:fillRect/>
            </a:stretch>
          </p:blipFill>
          <p:spPr bwMode="auto">
            <a:xfrm>
              <a:off x="6629400" y="5562600"/>
              <a:ext cx="533400" cy="435993"/>
            </a:xfrm>
            <a:prstGeom prst="rect">
              <a:avLst/>
            </a:prstGeom>
            <a:noFill/>
            <a:ln w="9525">
              <a:noFill/>
              <a:miter lim="800000"/>
              <a:headEnd/>
              <a:tailEnd/>
            </a:ln>
          </p:spPr>
        </p:pic>
        <p:pic>
          <p:nvPicPr>
            <p:cNvPr id="105" name="Picture 2" descr="C:\Program Files\Microsoft Resource DVD Artwork\DVD_ART\Artwork_Imagery\HARDWARE_IMAGERY\Illustration - Misc Hardware\Windows Vista Illustration Icons\Generic User.png"/>
            <p:cNvPicPr>
              <a:picLocks noChangeAspect="1" noChangeArrowheads="1"/>
            </p:cNvPicPr>
            <p:nvPr/>
          </p:nvPicPr>
          <p:blipFill>
            <a:blip r:embed="rId13" cstate="print"/>
            <a:srcRect/>
            <a:stretch>
              <a:fillRect/>
            </a:stretch>
          </p:blipFill>
          <p:spPr bwMode="auto">
            <a:xfrm>
              <a:off x="6934200" y="5562600"/>
              <a:ext cx="314045" cy="382243"/>
            </a:xfrm>
            <a:prstGeom prst="rect">
              <a:avLst/>
            </a:prstGeom>
            <a:noFill/>
            <a:ln w="9525">
              <a:noFill/>
              <a:miter lim="800000"/>
              <a:headEnd/>
              <a:tailEnd/>
            </a:ln>
          </p:spPr>
        </p:pic>
      </p:grpSp>
      <p:sp>
        <p:nvSpPr>
          <p:cNvPr id="20" name="Rectangle 19"/>
          <p:cNvSpPr/>
          <p:nvPr/>
        </p:nvSpPr>
        <p:spPr>
          <a:xfrm>
            <a:off x="571845" y="3879334"/>
            <a:ext cx="561372" cy="369332"/>
          </a:xfrm>
          <a:prstGeom prst="rect">
            <a:avLst/>
          </a:prstGeom>
        </p:spPr>
        <p:txBody>
          <a:bodyPr wrap="none">
            <a:spAutoFit/>
          </a:bodyPr>
          <a:lstStyle/>
          <a:p>
            <a:r>
              <a:rPr lang="en-US" b="1" dirty="0"/>
              <a:t>Bob</a:t>
            </a:r>
            <a:endParaRPr lang="en-US" dirty="0"/>
          </a:p>
        </p:txBody>
      </p:sp>
    </p:spTree>
    <p:custDataLst>
      <p:tags r:id="rId2"/>
    </p:custDataLst>
    <p:extLst>
      <p:ext uri="{BB962C8B-B14F-4D97-AF65-F5344CB8AC3E}">
        <p14:creationId xmlns:p14="http://schemas.microsoft.com/office/powerpoint/2010/main" val="1297576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840" y="157296"/>
            <a:ext cx="8229600" cy="1143000"/>
          </a:xfrm>
        </p:spPr>
        <p:txBody>
          <a:bodyPr>
            <a:normAutofit fontScale="90000"/>
          </a:bodyPr>
          <a:lstStyle/>
          <a:p>
            <a:r>
              <a:rPr lang="en-US" dirty="0" smtClean="0"/>
              <a:t>Branch Client Media and Signaling Paths</a:t>
            </a:r>
            <a:br>
              <a:rPr lang="en-US" dirty="0" smtClean="0"/>
            </a:br>
            <a:r>
              <a:rPr lang="en-US" sz="2800" spc="0" dirty="0">
                <a:ln>
                  <a:noFill/>
                </a:ln>
                <a:solidFill>
                  <a:srgbClr val="D6E032">
                    <a:alpha val="99000"/>
                  </a:srgbClr>
                </a:solidFill>
                <a:cs typeface="+mn-cs"/>
              </a:rPr>
              <a:t>WAN </a:t>
            </a:r>
            <a:r>
              <a:rPr lang="en-US" sz="2800" spc="0" dirty="0" smtClean="0">
                <a:ln>
                  <a:noFill/>
                </a:ln>
                <a:solidFill>
                  <a:srgbClr val="D6E032">
                    <a:alpha val="99000"/>
                  </a:srgbClr>
                </a:solidFill>
                <a:cs typeface="+mn-cs"/>
              </a:rPr>
              <a:t>Available</a:t>
            </a:r>
            <a:endParaRPr lang="en-US" sz="2800" spc="0" dirty="0">
              <a:ln>
                <a:noFill/>
              </a:ln>
              <a:solidFill>
                <a:srgbClr val="D6E032">
                  <a:alpha val="99000"/>
                </a:srgbClr>
              </a:solidFill>
              <a:cs typeface="+mn-cs"/>
            </a:endParaRPr>
          </a:p>
        </p:txBody>
      </p:sp>
      <p:grpSp>
        <p:nvGrpSpPr>
          <p:cNvPr id="88" name="Group 87"/>
          <p:cNvGrpSpPr/>
          <p:nvPr/>
        </p:nvGrpSpPr>
        <p:grpSpPr>
          <a:xfrm>
            <a:off x="6999803" y="836712"/>
            <a:ext cx="1879640" cy="705670"/>
            <a:chOff x="9957173" y="5847530"/>
            <a:chExt cx="2055778" cy="705670"/>
          </a:xfrm>
        </p:grpSpPr>
        <p:sp>
          <p:nvSpPr>
            <p:cNvPr id="90" name="TextBox 89"/>
            <p:cNvSpPr txBox="1"/>
            <p:nvPr/>
          </p:nvSpPr>
          <p:spPr>
            <a:xfrm>
              <a:off x="9957173" y="5847530"/>
              <a:ext cx="2055778" cy="70567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0" tIns="0" rIns="182880" bIns="0" rtlCol="0" anchor="ctr">
              <a:noAutofit/>
            </a:bodyPr>
            <a:lstStyle>
              <a:defPPr>
                <a:defRPr lang="en-US"/>
              </a:defPPr>
              <a:lvl1pPr algn="ctr">
                <a:defRPr sz="1600" b="1">
                  <a:gradFill>
                    <a:gsLst>
                      <a:gs pos="0">
                        <a:schemeClr val="tx1"/>
                      </a:gs>
                      <a:gs pos="86000">
                        <a:schemeClr val="tx1"/>
                      </a:gs>
                    </a:gsLst>
                    <a:lin ang="5400000" scaled="0"/>
                  </a:gradFill>
                </a:defRPr>
              </a:lvl1pPr>
            </a:lstStyle>
            <a:p>
              <a:pPr algn="r"/>
              <a:r>
                <a:rPr lang="en-US" dirty="0" smtClean="0">
                  <a:solidFill>
                    <a:schemeClr val="bg1"/>
                  </a:solidFill>
                </a:rPr>
                <a:t>Media</a:t>
              </a:r>
            </a:p>
            <a:p>
              <a:pPr algn="r"/>
              <a:r>
                <a:rPr lang="en-US" dirty="0" smtClean="0">
                  <a:solidFill>
                    <a:schemeClr val="bg1"/>
                  </a:solidFill>
                </a:rPr>
                <a:t>Signaling</a:t>
              </a:r>
              <a:endParaRPr lang="en-US" dirty="0">
                <a:solidFill>
                  <a:schemeClr val="bg1"/>
                </a:solidFill>
              </a:endParaRPr>
            </a:p>
          </p:txBody>
        </p:sp>
        <p:cxnSp>
          <p:nvCxnSpPr>
            <p:cNvPr id="91" name="Elbow Connector 116"/>
            <p:cNvCxnSpPr/>
            <p:nvPr/>
          </p:nvCxnSpPr>
          <p:spPr bwMode="auto">
            <a:xfrm flipV="1">
              <a:off x="10031360" y="6080151"/>
              <a:ext cx="953702" cy="1"/>
            </a:xfrm>
            <a:prstGeom prst="straightConnector1">
              <a:avLst/>
            </a:prstGeom>
            <a:noFill/>
            <a:ln w="38100" algn="ctr">
              <a:solidFill>
                <a:srgbClr val="FFFF00"/>
              </a:solidFill>
              <a:round/>
              <a:headEnd/>
              <a:tailEnd/>
            </a:ln>
            <a:effectLst/>
          </p:spPr>
        </p:cxnSp>
        <p:cxnSp>
          <p:nvCxnSpPr>
            <p:cNvPr id="92" name="Elbow Connector 116"/>
            <p:cNvCxnSpPr/>
            <p:nvPr/>
          </p:nvCxnSpPr>
          <p:spPr bwMode="auto">
            <a:xfrm flipV="1">
              <a:off x="10026335" y="6331340"/>
              <a:ext cx="958727" cy="1"/>
            </a:xfrm>
            <a:prstGeom prst="straightConnector1">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sp>
        <p:nvSpPr>
          <p:cNvPr id="94" name="Rounded Rectangle 93"/>
          <p:cNvSpPr/>
          <p:nvPr/>
        </p:nvSpPr>
        <p:spPr>
          <a:xfrm>
            <a:off x="1018791" y="1294122"/>
            <a:ext cx="29739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Intra-Branch</a:t>
            </a:r>
          </a:p>
          <a:p>
            <a:pPr algn="r"/>
            <a:r>
              <a:rPr lang="en-US" sz="1200" dirty="0">
                <a:solidFill>
                  <a:schemeClr val="tx1"/>
                </a:solidFill>
              </a:rPr>
              <a:t>Signaling/media don’t traverse </a:t>
            </a:r>
            <a:r>
              <a:rPr lang="en-US" sz="1200" dirty="0" smtClean="0">
                <a:solidFill>
                  <a:schemeClr val="tx1"/>
                </a:solidFill>
              </a:rPr>
              <a:t>WAN</a:t>
            </a:r>
          </a:p>
          <a:p>
            <a:pPr algn="r"/>
            <a:r>
              <a:rPr lang="en-US" sz="1200" dirty="0">
                <a:solidFill>
                  <a:schemeClr val="tx1"/>
                </a:solidFill>
              </a:rPr>
              <a:t>SBA routes the call between the users</a:t>
            </a:r>
          </a:p>
          <a:p>
            <a:pPr algn="r"/>
            <a:endParaRPr lang="en-US" sz="1200" dirty="0">
              <a:solidFill>
                <a:schemeClr val="tx1"/>
              </a:solidFill>
            </a:endParaRPr>
          </a:p>
        </p:txBody>
      </p:sp>
      <p:grpSp>
        <p:nvGrpSpPr>
          <p:cNvPr id="95" name="Group 90"/>
          <p:cNvGrpSpPr/>
          <p:nvPr/>
        </p:nvGrpSpPr>
        <p:grpSpPr>
          <a:xfrm>
            <a:off x="1694822" y="5561323"/>
            <a:ext cx="1408416" cy="1019969"/>
            <a:chOff x="6248400" y="2099909"/>
            <a:chExt cx="1773561" cy="1405291"/>
          </a:xfrm>
        </p:grpSpPr>
        <p:sp>
          <p:nvSpPr>
            <p:cNvPr id="96"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98" name="Object 97"/>
            <p:cNvGraphicFramePr>
              <a:graphicFrameLocks noChangeAspect="1"/>
            </p:cNvGraphicFramePr>
            <p:nvPr>
              <p:extLst>
                <p:ext uri="{D42A27DB-BD31-4B8C-83A1-F6EECF244321}">
                  <p14:modId xmlns:p14="http://schemas.microsoft.com/office/powerpoint/2010/main" val="1144764836"/>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6178" name="Visio" r:id="rId5" imgW="1692758" imgH="863351" progId="Visio.Drawing.11">
                    <p:embed/>
                  </p:oleObj>
                </mc:Choice>
                <mc:Fallback>
                  <p:oleObj name="Visio" r:id="rId5"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0" name="Object 99"/>
            <p:cNvGraphicFramePr>
              <a:graphicFrameLocks noChangeAspect="1"/>
            </p:cNvGraphicFramePr>
            <p:nvPr>
              <p:extLst>
                <p:ext uri="{D42A27DB-BD31-4B8C-83A1-F6EECF244321}">
                  <p14:modId xmlns:p14="http://schemas.microsoft.com/office/powerpoint/2010/main" val="394632656"/>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6179" name="Visio" r:id="rId7" imgW="449567" imgH="392752" progId="Visio.Drawing.11">
                    <p:embed/>
                  </p:oleObj>
                </mc:Choice>
                <mc:Fallback>
                  <p:oleObj name="Visio" r:id="rId7"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 name="TextBox 101"/>
            <p:cNvSpPr txBox="1"/>
            <p:nvPr/>
          </p:nvSpPr>
          <p:spPr>
            <a:xfrm>
              <a:off x="7365998" y="2099909"/>
              <a:ext cx="655963" cy="466452"/>
            </a:xfrm>
            <a:prstGeom prst="rect">
              <a:avLst/>
            </a:prstGeom>
            <a:noFill/>
          </p:spPr>
          <p:txBody>
            <a:bodyPr wrap="none" rtlCol="0">
              <a:spAutoFit/>
            </a:bodyPr>
            <a:lstStyle/>
            <a:p>
              <a:r>
                <a:rPr lang="en-US" sz="1600" b="1" dirty="0"/>
                <a:t>SBA</a:t>
              </a:r>
            </a:p>
          </p:txBody>
        </p:sp>
        <p:graphicFrame>
          <p:nvGraphicFramePr>
            <p:cNvPr id="103" name="Object 102"/>
            <p:cNvGraphicFramePr>
              <a:graphicFrameLocks noChangeAspect="1"/>
            </p:cNvGraphicFramePr>
            <p:nvPr>
              <p:extLst>
                <p:ext uri="{D42A27DB-BD31-4B8C-83A1-F6EECF244321}">
                  <p14:modId xmlns:p14="http://schemas.microsoft.com/office/powerpoint/2010/main" val="778660129"/>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6180" name="Visio" r:id="rId9" imgW="570189" imgH="685761" progId="Visio.Drawing.11">
                    <p:embed/>
                  </p:oleObj>
                </mc:Choice>
                <mc:Fallback>
                  <p:oleObj name="Visio" r:id="rId9"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cxnSp>
        <p:nvCxnSpPr>
          <p:cNvPr id="115" name="Curved Connector 114"/>
          <p:cNvCxnSpPr/>
          <p:nvPr/>
        </p:nvCxnSpPr>
        <p:spPr>
          <a:xfrm flipV="1">
            <a:off x="1896529" y="6073291"/>
            <a:ext cx="380999" cy="227608"/>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cxnSp>
        <p:nvCxnSpPr>
          <p:cNvPr id="118" name="Curved Connector 117"/>
          <p:cNvCxnSpPr/>
          <p:nvPr/>
        </p:nvCxnSpPr>
        <p:spPr>
          <a:xfrm rot="10800000">
            <a:off x="2373078" y="6122603"/>
            <a:ext cx="437852" cy="230088"/>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grpSp>
        <p:nvGrpSpPr>
          <p:cNvPr id="120" name="Group 119"/>
          <p:cNvGrpSpPr/>
          <p:nvPr/>
        </p:nvGrpSpPr>
        <p:grpSpPr>
          <a:xfrm>
            <a:off x="1250358" y="2654950"/>
            <a:ext cx="2540377" cy="2005805"/>
            <a:chOff x="697423" y="2636217"/>
            <a:chExt cx="3386287" cy="2005805"/>
          </a:xfrm>
        </p:grpSpPr>
        <p:sp>
          <p:nvSpPr>
            <p:cNvPr id="122"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123"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24" name="TextBox 123"/>
            <p:cNvSpPr txBox="1"/>
            <p:nvPr/>
          </p:nvSpPr>
          <p:spPr>
            <a:xfrm>
              <a:off x="697424" y="4250952"/>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126" name="TextBox 125"/>
            <p:cNvSpPr txBox="1"/>
            <p:nvPr/>
          </p:nvSpPr>
          <p:spPr>
            <a:xfrm>
              <a:off x="1886833" y="2712417"/>
              <a:ext cx="1255196"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a:t>
              </a:r>
              <a:endParaRPr lang="en-US" sz="1100" b="1" dirty="0">
                <a:solidFill>
                  <a:schemeClr val="tx1"/>
                </a:solidFill>
              </a:endParaRPr>
            </a:p>
            <a:p>
              <a:pPr algn="ctr" defTabSz="1218987"/>
              <a:r>
                <a:rPr lang="en-US" sz="1100" b="1" dirty="0">
                  <a:solidFill>
                    <a:schemeClr val="tx1"/>
                  </a:solidFill>
                </a:rPr>
                <a:t>Pool</a:t>
              </a:r>
              <a:endParaRPr lang="en-US" sz="1600" b="1" dirty="0">
                <a:solidFill>
                  <a:schemeClr val="tx1"/>
                </a:solidFill>
              </a:endParaRPr>
            </a:p>
          </p:txBody>
        </p:sp>
        <p:sp>
          <p:nvSpPr>
            <p:cNvPr id="127" name="TextBox 126"/>
            <p:cNvSpPr txBox="1"/>
            <p:nvPr/>
          </p:nvSpPr>
          <p:spPr>
            <a:xfrm>
              <a:off x="940438" y="2959619"/>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128" name="Object 32"/>
            <p:cNvGraphicFramePr>
              <a:graphicFrameLocks noChangeAspect="1"/>
            </p:cNvGraphicFramePr>
            <p:nvPr>
              <p:extLst>
                <p:ext uri="{D42A27DB-BD31-4B8C-83A1-F6EECF244321}">
                  <p14:modId xmlns:p14="http://schemas.microsoft.com/office/powerpoint/2010/main" val="3740717734"/>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6181" name="Visio" r:id="rId12" imgW="574804" imgH="838470" progId="Visio.Drawing.11">
                    <p:embed/>
                  </p:oleObj>
                </mc:Choice>
                <mc:Fallback>
                  <p:oleObj name="Visio" r:id="rId12"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0" name="Object 33"/>
            <p:cNvGraphicFramePr>
              <a:graphicFrameLocks noChangeAspect="1"/>
            </p:cNvGraphicFramePr>
            <p:nvPr>
              <p:extLst>
                <p:ext uri="{D42A27DB-BD31-4B8C-83A1-F6EECF244321}">
                  <p14:modId xmlns:p14="http://schemas.microsoft.com/office/powerpoint/2010/main" val="1963971579"/>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6182"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1" name="Object 35"/>
            <p:cNvGraphicFramePr>
              <a:graphicFrameLocks noChangeAspect="1"/>
            </p:cNvGraphicFramePr>
            <p:nvPr>
              <p:extLst>
                <p:ext uri="{D42A27DB-BD31-4B8C-83A1-F6EECF244321}">
                  <p14:modId xmlns:p14="http://schemas.microsoft.com/office/powerpoint/2010/main" val="54999696"/>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6183" name="Visio" r:id="rId15" imgW="835638" imgH="848468" progId="Visio.Drawing.11">
                    <p:embed/>
                  </p:oleObj>
                </mc:Choice>
                <mc:Fallback>
                  <p:oleObj name="Visio" r:id="rId15"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33" name="Object 37"/>
            <p:cNvGraphicFramePr>
              <a:graphicFrameLocks noChangeAspect="1"/>
            </p:cNvGraphicFramePr>
            <p:nvPr>
              <p:extLst>
                <p:ext uri="{D42A27DB-BD31-4B8C-83A1-F6EECF244321}">
                  <p14:modId xmlns:p14="http://schemas.microsoft.com/office/powerpoint/2010/main" val="3815436152"/>
                </p:ext>
              </p:extLst>
            </p:nvPr>
          </p:nvGraphicFramePr>
          <p:xfrm>
            <a:off x="3223896" y="3469168"/>
            <a:ext cx="730059" cy="444646"/>
          </p:xfrm>
          <a:graphic>
            <a:graphicData uri="http://schemas.openxmlformats.org/presentationml/2006/ole">
              <mc:AlternateContent xmlns:mc="http://schemas.openxmlformats.org/markup-compatibility/2006">
                <mc:Choice xmlns:v="urn:schemas-microsoft-com:vml" Requires="v">
                  <p:oleObj spid="_x0000_s46184" name="Visio" r:id="rId17" imgW="776566" imgH="630947" progId="Visio.Drawing.11">
                    <p:embed/>
                  </p:oleObj>
                </mc:Choice>
                <mc:Fallback>
                  <p:oleObj name="Visio" r:id="rId1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469168"/>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5" name="Object 38"/>
            <p:cNvGraphicFramePr>
              <a:graphicFrameLocks noChangeAspect="1"/>
            </p:cNvGraphicFramePr>
            <p:nvPr>
              <p:extLst>
                <p:ext uri="{D42A27DB-BD31-4B8C-83A1-F6EECF244321}">
                  <p14:modId xmlns:p14="http://schemas.microsoft.com/office/powerpoint/2010/main" val="4060955565"/>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6185" name="Visio" r:id="rId19" imgW="836177" imgH="820366" progId="Visio.Drawing.11">
                    <p:embed/>
                  </p:oleObj>
                </mc:Choice>
                <mc:Fallback>
                  <p:oleObj name="Visio" r:id="rId1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8" name="Cloud 137"/>
          <p:cNvSpPr/>
          <p:nvPr/>
        </p:nvSpPr>
        <p:spPr>
          <a:xfrm>
            <a:off x="2608804" y="4875217"/>
            <a:ext cx="955583"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140" name="Cloud 139"/>
          <p:cNvSpPr/>
          <p:nvPr/>
        </p:nvSpPr>
        <p:spPr>
          <a:xfrm>
            <a:off x="1282786" y="4924983"/>
            <a:ext cx="955583"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162" name="Curved Connector 161"/>
          <p:cNvCxnSpPr/>
          <p:nvPr/>
        </p:nvCxnSpPr>
        <p:spPr>
          <a:xfrm>
            <a:off x="2063858" y="6460358"/>
            <a:ext cx="724600" cy="6068"/>
          </a:xfrm>
          <a:prstGeom prst="curvedConnector3">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10" name="Rounded Rectangle 209"/>
          <p:cNvSpPr/>
          <p:nvPr/>
        </p:nvSpPr>
        <p:spPr>
          <a:xfrm>
            <a:off x="4350000" y="1293557"/>
            <a:ext cx="29739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Branch PSTN Calls</a:t>
            </a:r>
          </a:p>
          <a:p>
            <a:pPr algn="r"/>
            <a:r>
              <a:rPr lang="en-US" sz="1200" dirty="0" smtClean="0">
                <a:solidFill>
                  <a:schemeClr val="tx1"/>
                </a:solidFill>
              </a:rPr>
              <a:t>SBA sends call to the PSTN</a:t>
            </a:r>
          </a:p>
          <a:p>
            <a:pPr algn="r"/>
            <a:r>
              <a:rPr lang="en-US" sz="1200" dirty="0" smtClean="0">
                <a:solidFill>
                  <a:schemeClr val="tx1"/>
                </a:solidFill>
              </a:rPr>
              <a:t>No WAN involved</a:t>
            </a:r>
            <a:endParaRPr lang="en-US" sz="1200" dirty="0">
              <a:solidFill>
                <a:schemeClr val="tx1"/>
              </a:solidFill>
            </a:endParaRPr>
          </a:p>
          <a:p>
            <a:pPr algn="r"/>
            <a:endParaRPr lang="en-US" sz="1200" dirty="0">
              <a:solidFill>
                <a:schemeClr val="tx1"/>
              </a:solidFill>
            </a:endParaRPr>
          </a:p>
        </p:txBody>
      </p:sp>
      <p:grpSp>
        <p:nvGrpSpPr>
          <p:cNvPr id="211" name="Group 90"/>
          <p:cNvGrpSpPr/>
          <p:nvPr/>
        </p:nvGrpSpPr>
        <p:grpSpPr>
          <a:xfrm>
            <a:off x="5026031" y="5560758"/>
            <a:ext cx="1408416" cy="1019969"/>
            <a:chOff x="6248400" y="2099909"/>
            <a:chExt cx="1773561" cy="1405291"/>
          </a:xfrm>
        </p:grpSpPr>
        <p:sp>
          <p:nvSpPr>
            <p:cNvPr id="212"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213" name="Object 212"/>
            <p:cNvGraphicFramePr>
              <a:graphicFrameLocks noChangeAspect="1"/>
            </p:cNvGraphicFramePr>
            <p:nvPr>
              <p:extLst>
                <p:ext uri="{D42A27DB-BD31-4B8C-83A1-F6EECF244321}">
                  <p14:modId xmlns:p14="http://schemas.microsoft.com/office/powerpoint/2010/main" val="2863851601"/>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6186" name="Visio" r:id="rId21" imgW="1692758" imgH="863351" progId="Visio.Drawing.11">
                    <p:embed/>
                  </p:oleObj>
                </mc:Choice>
                <mc:Fallback>
                  <p:oleObj name="Visio" r:id="rId21"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4" name="Object 213"/>
            <p:cNvGraphicFramePr>
              <a:graphicFrameLocks noChangeAspect="1"/>
            </p:cNvGraphicFramePr>
            <p:nvPr>
              <p:extLst>
                <p:ext uri="{D42A27DB-BD31-4B8C-83A1-F6EECF244321}">
                  <p14:modId xmlns:p14="http://schemas.microsoft.com/office/powerpoint/2010/main" val="3133333073"/>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6187" name="Visio" r:id="rId22" imgW="449567" imgH="392752" progId="Visio.Drawing.11">
                    <p:embed/>
                  </p:oleObj>
                </mc:Choice>
                <mc:Fallback>
                  <p:oleObj name="Visio" r:id="rId22"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 name="TextBox 214"/>
            <p:cNvSpPr txBox="1"/>
            <p:nvPr/>
          </p:nvSpPr>
          <p:spPr>
            <a:xfrm>
              <a:off x="7365998" y="2099909"/>
              <a:ext cx="655963" cy="466452"/>
            </a:xfrm>
            <a:prstGeom prst="rect">
              <a:avLst/>
            </a:prstGeom>
            <a:noFill/>
          </p:spPr>
          <p:txBody>
            <a:bodyPr wrap="none" rtlCol="0">
              <a:spAutoFit/>
            </a:bodyPr>
            <a:lstStyle/>
            <a:p>
              <a:r>
                <a:rPr lang="en-US" sz="1600" b="1" dirty="0"/>
                <a:t>SBA</a:t>
              </a:r>
            </a:p>
          </p:txBody>
        </p:sp>
        <p:graphicFrame>
          <p:nvGraphicFramePr>
            <p:cNvPr id="216" name="Object 215"/>
            <p:cNvGraphicFramePr>
              <a:graphicFrameLocks noChangeAspect="1"/>
            </p:cNvGraphicFramePr>
            <p:nvPr>
              <p:extLst>
                <p:ext uri="{D42A27DB-BD31-4B8C-83A1-F6EECF244321}">
                  <p14:modId xmlns:p14="http://schemas.microsoft.com/office/powerpoint/2010/main" val="132469666"/>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6188" name="Visio" r:id="rId23" imgW="570189" imgH="685761" progId="Visio.Drawing.11">
                    <p:embed/>
                  </p:oleObj>
                </mc:Choice>
                <mc:Fallback>
                  <p:oleObj name="Visio" r:id="rId23"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cxnSp>
        <p:nvCxnSpPr>
          <p:cNvPr id="217" name="Curved Connector 216"/>
          <p:cNvCxnSpPr/>
          <p:nvPr/>
        </p:nvCxnSpPr>
        <p:spPr>
          <a:xfrm flipV="1">
            <a:off x="5227738" y="6072726"/>
            <a:ext cx="380999" cy="227608"/>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cxnSp>
        <p:nvCxnSpPr>
          <p:cNvPr id="218" name="Curved Connector 217"/>
          <p:cNvCxnSpPr/>
          <p:nvPr/>
        </p:nvCxnSpPr>
        <p:spPr>
          <a:xfrm rot="10800000" flipV="1">
            <a:off x="5632830" y="5341684"/>
            <a:ext cx="498805" cy="511196"/>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grpSp>
        <p:nvGrpSpPr>
          <p:cNvPr id="219" name="Group 218"/>
          <p:cNvGrpSpPr/>
          <p:nvPr/>
        </p:nvGrpSpPr>
        <p:grpSpPr>
          <a:xfrm>
            <a:off x="4581567" y="2702010"/>
            <a:ext cx="2540377" cy="2005805"/>
            <a:chOff x="697423" y="2636217"/>
            <a:chExt cx="3386287" cy="2005805"/>
          </a:xfrm>
        </p:grpSpPr>
        <p:sp>
          <p:nvSpPr>
            <p:cNvPr id="220"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221"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222" name="TextBox 221"/>
            <p:cNvSpPr txBox="1"/>
            <p:nvPr/>
          </p:nvSpPr>
          <p:spPr>
            <a:xfrm>
              <a:off x="697424" y="4250952"/>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223" name="TextBox 222"/>
            <p:cNvSpPr txBox="1"/>
            <p:nvPr/>
          </p:nvSpPr>
          <p:spPr>
            <a:xfrm>
              <a:off x="1917940" y="2712417"/>
              <a:ext cx="1227162"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224" name="TextBox 223"/>
            <p:cNvSpPr txBox="1"/>
            <p:nvPr/>
          </p:nvSpPr>
          <p:spPr>
            <a:xfrm>
              <a:off x="940438" y="2959619"/>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225" name="Object 32"/>
            <p:cNvGraphicFramePr>
              <a:graphicFrameLocks noChangeAspect="1"/>
            </p:cNvGraphicFramePr>
            <p:nvPr>
              <p:extLst>
                <p:ext uri="{D42A27DB-BD31-4B8C-83A1-F6EECF244321}">
                  <p14:modId xmlns:p14="http://schemas.microsoft.com/office/powerpoint/2010/main" val="3503407781"/>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6189" name="Visio" r:id="rId24" imgW="574804" imgH="838470" progId="Visio.Drawing.11">
                    <p:embed/>
                  </p:oleObj>
                </mc:Choice>
                <mc:Fallback>
                  <p:oleObj name="Visio" r:id="rId2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6" name="Object 33"/>
            <p:cNvGraphicFramePr>
              <a:graphicFrameLocks noChangeAspect="1"/>
            </p:cNvGraphicFramePr>
            <p:nvPr>
              <p:extLst>
                <p:ext uri="{D42A27DB-BD31-4B8C-83A1-F6EECF244321}">
                  <p14:modId xmlns:p14="http://schemas.microsoft.com/office/powerpoint/2010/main" val="1042491058"/>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6190" name="Visio" r:id="rId25" imgW="574804" imgH="838470" progId="Visio.Drawing.11">
                    <p:embed/>
                  </p:oleObj>
                </mc:Choice>
                <mc:Fallback>
                  <p:oleObj name="Visio" r:id="rId25"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7" name="Object 35"/>
            <p:cNvGraphicFramePr>
              <a:graphicFrameLocks noChangeAspect="1"/>
            </p:cNvGraphicFramePr>
            <p:nvPr>
              <p:extLst>
                <p:ext uri="{D42A27DB-BD31-4B8C-83A1-F6EECF244321}">
                  <p14:modId xmlns:p14="http://schemas.microsoft.com/office/powerpoint/2010/main" val="2953742290"/>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6191" name="Visio" r:id="rId26" imgW="835638" imgH="848468" progId="Visio.Drawing.11">
                    <p:embed/>
                  </p:oleObj>
                </mc:Choice>
                <mc:Fallback>
                  <p:oleObj name="Visio" r:id="rId26"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228" name="Object 37"/>
            <p:cNvGraphicFramePr>
              <a:graphicFrameLocks noChangeAspect="1"/>
            </p:cNvGraphicFramePr>
            <p:nvPr>
              <p:extLst>
                <p:ext uri="{D42A27DB-BD31-4B8C-83A1-F6EECF244321}">
                  <p14:modId xmlns:p14="http://schemas.microsoft.com/office/powerpoint/2010/main" val="3186768061"/>
                </p:ext>
              </p:extLst>
            </p:nvPr>
          </p:nvGraphicFramePr>
          <p:xfrm>
            <a:off x="3223896" y="3469168"/>
            <a:ext cx="730059" cy="444646"/>
          </p:xfrm>
          <a:graphic>
            <a:graphicData uri="http://schemas.openxmlformats.org/presentationml/2006/ole">
              <mc:AlternateContent xmlns:mc="http://schemas.openxmlformats.org/markup-compatibility/2006">
                <mc:Choice xmlns:v="urn:schemas-microsoft-com:vml" Requires="v">
                  <p:oleObj spid="_x0000_s46192" name="Visio" r:id="rId27" imgW="776566" imgH="630947" progId="Visio.Drawing.11">
                    <p:embed/>
                  </p:oleObj>
                </mc:Choice>
                <mc:Fallback>
                  <p:oleObj name="Visio" r:id="rId2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469168"/>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9" name="Object 38"/>
            <p:cNvGraphicFramePr>
              <a:graphicFrameLocks noChangeAspect="1"/>
            </p:cNvGraphicFramePr>
            <p:nvPr>
              <p:extLst>
                <p:ext uri="{D42A27DB-BD31-4B8C-83A1-F6EECF244321}">
                  <p14:modId xmlns:p14="http://schemas.microsoft.com/office/powerpoint/2010/main" val="578031453"/>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6193" name="Visio" r:id="rId28" imgW="836177" imgH="820366" progId="Visio.Drawing.11">
                    <p:embed/>
                  </p:oleObj>
                </mc:Choice>
                <mc:Fallback>
                  <p:oleObj name="Visio" r:id="rId28"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30" name="Cloud 229"/>
          <p:cNvSpPr/>
          <p:nvPr/>
        </p:nvSpPr>
        <p:spPr>
          <a:xfrm>
            <a:off x="5940013" y="4874652"/>
            <a:ext cx="955583"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231" name="Cloud 230"/>
          <p:cNvSpPr/>
          <p:nvPr/>
        </p:nvSpPr>
        <p:spPr>
          <a:xfrm>
            <a:off x="4613995" y="4924418"/>
            <a:ext cx="955583"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232" name="Curved Connector 231"/>
          <p:cNvCxnSpPr/>
          <p:nvPr/>
        </p:nvCxnSpPr>
        <p:spPr>
          <a:xfrm flipV="1">
            <a:off x="5409358" y="5359197"/>
            <a:ext cx="940374" cy="1100597"/>
          </a:xfrm>
          <a:prstGeom prst="curvedConnector3">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custDataLst>
      <p:tags r:id="rId2"/>
    </p:custDataLst>
    <p:extLst>
      <p:ext uri="{BB962C8B-B14F-4D97-AF65-F5344CB8AC3E}">
        <p14:creationId xmlns:p14="http://schemas.microsoft.com/office/powerpoint/2010/main" val="3279532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animBg="1"/>
      <p:bldP spid="230" grpId="0" animBg="1"/>
      <p:bldP spid="2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74575" y="1292843"/>
            <a:ext cx="3218680" cy="5491437"/>
            <a:chOff x="6790378" y="1294121"/>
            <a:chExt cx="3964299" cy="5491437"/>
          </a:xfrm>
        </p:grpSpPr>
        <p:sp>
          <p:nvSpPr>
            <p:cNvPr id="84" name="Rounded Rectangle 83"/>
            <p:cNvSpPr/>
            <p:nvPr/>
          </p:nvSpPr>
          <p:spPr>
            <a:xfrm>
              <a:off x="6790378" y="1294121"/>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Inter-Branch / HQ Calls</a:t>
              </a:r>
            </a:p>
            <a:p>
              <a:pPr algn="r"/>
              <a:r>
                <a:rPr lang="en-US" sz="1200" dirty="0">
                  <a:solidFill>
                    <a:schemeClr val="tx1"/>
                  </a:solidFill>
                </a:rPr>
                <a:t>Signaling/media </a:t>
              </a:r>
              <a:r>
                <a:rPr lang="en-US" sz="1200" dirty="0" smtClean="0">
                  <a:solidFill>
                    <a:schemeClr val="tx1"/>
                  </a:solidFill>
                </a:rPr>
                <a:t>traverse WAN</a:t>
              </a:r>
            </a:p>
            <a:p>
              <a:pPr algn="r"/>
              <a:r>
                <a:rPr lang="en-US" sz="1200" dirty="0">
                  <a:solidFill>
                    <a:schemeClr val="tx1"/>
                  </a:solidFill>
                </a:rPr>
                <a:t>SBA routes the call </a:t>
              </a:r>
              <a:r>
                <a:rPr lang="en-US" sz="1200" dirty="0" smtClean="0">
                  <a:solidFill>
                    <a:schemeClr val="tx1"/>
                  </a:solidFill>
                </a:rPr>
                <a:t>to the other pool</a:t>
              </a:r>
              <a:endParaRPr lang="en-US" sz="1200" dirty="0">
                <a:solidFill>
                  <a:schemeClr val="tx1"/>
                </a:solidFill>
              </a:endParaRPr>
            </a:p>
            <a:p>
              <a:pPr algn="r"/>
              <a:endParaRPr lang="en-US" sz="1200" dirty="0">
                <a:solidFill>
                  <a:schemeClr val="tx1"/>
                </a:solidFill>
              </a:endParaRPr>
            </a:p>
          </p:txBody>
        </p:sp>
        <p:grpSp>
          <p:nvGrpSpPr>
            <p:cNvPr id="85" name="Group 90"/>
            <p:cNvGrpSpPr/>
            <p:nvPr/>
          </p:nvGrpSpPr>
          <p:grpSpPr>
            <a:xfrm>
              <a:off x="7689245" y="5514403"/>
              <a:ext cx="1877398" cy="1019969"/>
              <a:chOff x="6248400" y="2099909"/>
              <a:chExt cx="1773559" cy="1405291"/>
            </a:xfrm>
          </p:grpSpPr>
          <p:sp>
            <p:nvSpPr>
              <p:cNvPr id="87"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88" name="Object 87"/>
              <p:cNvGraphicFramePr>
                <a:graphicFrameLocks noChangeAspect="1"/>
              </p:cNvGraphicFramePr>
              <p:nvPr>
                <p:extLst>
                  <p:ext uri="{D42A27DB-BD31-4B8C-83A1-F6EECF244321}">
                    <p14:modId xmlns:p14="http://schemas.microsoft.com/office/powerpoint/2010/main" val="4239183685"/>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7225" name="Visio" r:id="rId4" imgW="1692758" imgH="863351" progId="Visio.Drawing.11">
                      <p:embed/>
                    </p:oleObj>
                  </mc:Choice>
                  <mc:Fallback>
                    <p:oleObj name="Visio" r:id="rId4" imgW="1692758" imgH="86335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 name="Object 88"/>
              <p:cNvGraphicFramePr>
                <a:graphicFrameLocks noChangeAspect="1"/>
              </p:cNvGraphicFramePr>
              <p:nvPr>
                <p:extLst>
                  <p:ext uri="{D42A27DB-BD31-4B8C-83A1-F6EECF244321}">
                    <p14:modId xmlns:p14="http://schemas.microsoft.com/office/powerpoint/2010/main" val="2504549395"/>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7226" name="Visio" r:id="rId6" imgW="449567" imgH="392752" progId="Visio.Drawing.11">
                      <p:embed/>
                    </p:oleObj>
                  </mc:Choice>
                  <mc:Fallback>
                    <p:oleObj name="Visio" r:id="rId6" imgW="449567" imgH="392752"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 name="TextBox 91"/>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93" name="Object 92"/>
              <p:cNvGraphicFramePr>
                <a:graphicFrameLocks noChangeAspect="1"/>
              </p:cNvGraphicFramePr>
              <p:nvPr>
                <p:extLst>
                  <p:ext uri="{D42A27DB-BD31-4B8C-83A1-F6EECF244321}">
                    <p14:modId xmlns:p14="http://schemas.microsoft.com/office/powerpoint/2010/main" val="4287394737"/>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7227" name="Visio" r:id="rId8" imgW="570189" imgH="685761" progId="Visio.Drawing.11">
                      <p:embed/>
                    </p:oleObj>
                  </mc:Choice>
                  <mc:Fallback>
                    <p:oleObj name="Visio" r:id="rId8" imgW="570189" imgH="68576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94" name="Group 93"/>
            <p:cNvGrpSpPr/>
            <p:nvPr/>
          </p:nvGrpSpPr>
          <p:grpSpPr>
            <a:xfrm>
              <a:off x="7096778" y="2655655"/>
              <a:ext cx="3386287" cy="2005805"/>
              <a:chOff x="697423" y="2636217"/>
              <a:chExt cx="3386287" cy="2005805"/>
            </a:xfrm>
          </p:grpSpPr>
          <p:sp>
            <p:nvSpPr>
              <p:cNvPr id="95"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96" name="Picture 3"/>
              <p:cNvPicPr>
                <a:picLocks noChangeAspect="1" noChangeArrowheads="1"/>
              </p:cNvPicPr>
              <p:nvPr/>
            </p:nvPicPr>
            <p:blipFill>
              <a:blip r:embed="rId10"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97" name="TextBox 96"/>
              <p:cNvSpPr txBox="1"/>
              <p:nvPr/>
            </p:nvSpPr>
            <p:spPr>
              <a:xfrm>
                <a:off x="697424" y="4250952"/>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98" name="TextBox 97"/>
              <p:cNvSpPr txBox="1"/>
              <p:nvPr/>
            </p:nvSpPr>
            <p:spPr>
              <a:xfrm>
                <a:off x="1741279" y="2712417"/>
                <a:ext cx="1208537"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99" name="TextBox 98"/>
              <p:cNvSpPr txBox="1"/>
              <p:nvPr/>
            </p:nvSpPr>
            <p:spPr>
              <a:xfrm>
                <a:off x="940438" y="2959619"/>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100" name="Object 32"/>
              <p:cNvGraphicFramePr>
                <a:graphicFrameLocks noChangeAspect="1"/>
              </p:cNvGraphicFramePr>
              <p:nvPr>
                <p:extLst>
                  <p:ext uri="{D42A27DB-BD31-4B8C-83A1-F6EECF244321}">
                    <p14:modId xmlns:p14="http://schemas.microsoft.com/office/powerpoint/2010/main" val="201728838"/>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7228" name="Visio" r:id="rId11" imgW="574804" imgH="838470" progId="Visio.Drawing.11">
                      <p:embed/>
                    </p:oleObj>
                  </mc:Choice>
                  <mc:Fallback>
                    <p:oleObj name="Visio" r:id="rId11" imgW="574804" imgH="838470"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 name="Object 33"/>
              <p:cNvGraphicFramePr>
                <a:graphicFrameLocks noChangeAspect="1"/>
              </p:cNvGraphicFramePr>
              <p:nvPr>
                <p:extLst>
                  <p:ext uri="{D42A27DB-BD31-4B8C-83A1-F6EECF244321}">
                    <p14:modId xmlns:p14="http://schemas.microsoft.com/office/powerpoint/2010/main" val="2071137325"/>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7229" name="Visio" r:id="rId13" imgW="574804" imgH="838470" progId="Visio.Drawing.11">
                      <p:embed/>
                    </p:oleObj>
                  </mc:Choice>
                  <mc:Fallback>
                    <p:oleObj name="Visio" r:id="rId13" imgW="574804" imgH="838470"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 name="Object 35"/>
              <p:cNvGraphicFramePr>
                <a:graphicFrameLocks noChangeAspect="1"/>
              </p:cNvGraphicFramePr>
              <p:nvPr>
                <p:extLst>
                  <p:ext uri="{D42A27DB-BD31-4B8C-83A1-F6EECF244321}">
                    <p14:modId xmlns:p14="http://schemas.microsoft.com/office/powerpoint/2010/main" val="2197519502"/>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7230" name="Visio" r:id="rId14" imgW="835638" imgH="848468" progId="Visio.Drawing.11">
                      <p:embed/>
                    </p:oleObj>
                  </mc:Choice>
                  <mc:Fallback>
                    <p:oleObj name="Visio" r:id="rId14" imgW="835638" imgH="848468"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03" name="Object 37"/>
              <p:cNvGraphicFramePr>
                <a:graphicFrameLocks noChangeAspect="1"/>
              </p:cNvGraphicFramePr>
              <p:nvPr>
                <p:extLst>
                  <p:ext uri="{D42A27DB-BD31-4B8C-83A1-F6EECF244321}">
                    <p14:modId xmlns:p14="http://schemas.microsoft.com/office/powerpoint/2010/main" val="2865001388"/>
                  </p:ext>
                </p:extLst>
              </p:nvPr>
            </p:nvGraphicFramePr>
            <p:xfrm>
              <a:off x="3223896" y="3523383"/>
              <a:ext cx="730059" cy="444646"/>
            </p:xfrm>
            <a:graphic>
              <a:graphicData uri="http://schemas.openxmlformats.org/presentationml/2006/ole">
                <mc:AlternateContent xmlns:mc="http://schemas.openxmlformats.org/markup-compatibility/2006">
                  <mc:Choice xmlns:v="urn:schemas-microsoft-com:vml" Requires="v">
                    <p:oleObj spid="_x0000_s47231" name="Visio" r:id="rId16" imgW="776566" imgH="630947" progId="Visio.Drawing.11">
                      <p:embed/>
                    </p:oleObj>
                  </mc:Choice>
                  <mc:Fallback>
                    <p:oleObj name="Visio" r:id="rId16" imgW="776566" imgH="630947" progId="Visio.Drawing.11">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23896" y="3523383"/>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4" name="Object 38"/>
              <p:cNvGraphicFramePr>
                <a:graphicFrameLocks noChangeAspect="1"/>
              </p:cNvGraphicFramePr>
              <p:nvPr>
                <p:extLst>
                  <p:ext uri="{D42A27DB-BD31-4B8C-83A1-F6EECF244321}">
                    <p14:modId xmlns:p14="http://schemas.microsoft.com/office/powerpoint/2010/main" val="2120793803"/>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7232" name="Visio" r:id="rId18" imgW="836177" imgH="820366" progId="Visio.Drawing.11">
                      <p:embed/>
                    </p:oleObj>
                  </mc:Choice>
                  <mc:Fallback>
                    <p:oleObj name="Visio" r:id="rId18" imgW="836177" imgH="820366" progId="Visio.Drawing.11">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5" name="Cloud 104"/>
            <p:cNvSpPr/>
            <p:nvPr/>
          </p:nvSpPr>
          <p:spPr>
            <a:xfrm>
              <a:off x="8907567" y="4828297"/>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106" name="Cloud 105"/>
            <p:cNvSpPr/>
            <p:nvPr/>
          </p:nvSpPr>
          <p:spPr>
            <a:xfrm>
              <a:off x="7140004" y="4878064"/>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107" name="Curved Connector 106"/>
            <p:cNvCxnSpPr>
              <a:endCxn id="108" idx="1"/>
            </p:cNvCxnSpPr>
            <p:nvPr/>
          </p:nvCxnSpPr>
          <p:spPr>
            <a:xfrm rot="5400000" flipH="1" flipV="1">
              <a:off x="7806488" y="4398060"/>
              <a:ext cx="1954007" cy="1844505"/>
            </a:xfrm>
            <a:prstGeom prst="curvedConnector2">
              <a:avLst/>
            </a:prstGeom>
            <a:ln>
              <a:solidFill>
                <a:srgbClr val="FFFF00"/>
              </a:solidFill>
              <a:headEnd type="triangle"/>
              <a:tailEnd type="triangle"/>
            </a:ln>
            <a:effectLst/>
          </p:spPr>
          <p:style>
            <a:lnRef idx="2">
              <a:schemeClr val="dk1"/>
            </a:lnRef>
            <a:fillRef idx="0">
              <a:schemeClr val="dk1"/>
            </a:fillRef>
            <a:effectRef idx="1">
              <a:schemeClr val="dk1"/>
            </a:effectRef>
            <a:fontRef idx="minor">
              <a:schemeClr val="tx1"/>
            </a:fontRef>
          </p:style>
        </p:cxnSp>
        <p:pic>
          <p:nvPicPr>
            <p:cNvPr id="108" name="Picture 4"/>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05744" y="4117279"/>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9" name="Curved Connector 108"/>
            <p:cNvCxnSpPr>
              <a:stCxn id="89" idx="3"/>
            </p:cNvCxnSpPr>
            <p:nvPr/>
          </p:nvCxnSpPr>
          <p:spPr>
            <a:xfrm flipV="1">
              <a:off x="8230537" y="6077547"/>
              <a:ext cx="236626" cy="314526"/>
            </a:xfrm>
            <a:prstGeom prst="curvedConnector2">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110" name="Curved Connector 109"/>
            <p:cNvCxnSpPr/>
            <p:nvPr/>
          </p:nvCxnSpPr>
          <p:spPr>
            <a:xfrm rot="5400000" flipH="1" flipV="1">
              <a:off x="7608179" y="4662199"/>
              <a:ext cx="1786707" cy="541990"/>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111" name="Curved Connector 110"/>
            <p:cNvCxnSpPr/>
            <p:nvPr/>
          </p:nvCxnSpPr>
          <p:spPr>
            <a:xfrm rot="10800000">
              <a:off x="9237669" y="3947767"/>
              <a:ext cx="439501" cy="328867"/>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grpSp>
      <p:sp>
        <p:nvSpPr>
          <p:cNvPr id="2" name="Title 1"/>
          <p:cNvSpPr>
            <a:spLocks noGrp="1"/>
          </p:cNvSpPr>
          <p:nvPr>
            <p:ph type="title"/>
          </p:nvPr>
        </p:nvSpPr>
        <p:spPr>
          <a:xfrm>
            <a:off x="302840" y="125760"/>
            <a:ext cx="8229600" cy="1143000"/>
          </a:xfrm>
        </p:spPr>
        <p:txBody>
          <a:bodyPr>
            <a:normAutofit fontScale="90000"/>
          </a:bodyPr>
          <a:lstStyle/>
          <a:p>
            <a:r>
              <a:rPr lang="en-US" dirty="0" smtClean="0"/>
              <a:t>Branch Client </a:t>
            </a:r>
            <a:r>
              <a:rPr lang="en-US" dirty="0"/>
              <a:t>Media and Signaling Paths</a:t>
            </a:r>
            <a:br>
              <a:rPr lang="en-US" dirty="0"/>
            </a:br>
            <a:r>
              <a:rPr lang="en-US" sz="2800" spc="0" dirty="0">
                <a:ln>
                  <a:noFill/>
                </a:ln>
                <a:solidFill>
                  <a:srgbClr val="D6E032">
                    <a:alpha val="99000"/>
                  </a:srgbClr>
                </a:solidFill>
              </a:rPr>
              <a:t>WAN </a:t>
            </a:r>
            <a:r>
              <a:rPr lang="en-US" sz="2800" spc="0" dirty="0" smtClean="0">
                <a:ln>
                  <a:noFill/>
                </a:ln>
                <a:solidFill>
                  <a:srgbClr val="D6E032">
                    <a:alpha val="99000"/>
                  </a:srgbClr>
                </a:solidFill>
              </a:rPr>
              <a:t>Available</a:t>
            </a:r>
            <a:endParaRPr lang="en-US" dirty="0"/>
          </a:p>
        </p:txBody>
      </p:sp>
      <p:grpSp>
        <p:nvGrpSpPr>
          <p:cNvPr id="56" name="Group 55"/>
          <p:cNvGrpSpPr/>
          <p:nvPr/>
        </p:nvGrpSpPr>
        <p:grpSpPr>
          <a:xfrm>
            <a:off x="6955320" y="739813"/>
            <a:ext cx="2015616" cy="705670"/>
            <a:chOff x="9957172" y="5847530"/>
            <a:chExt cx="2055778" cy="705670"/>
          </a:xfrm>
        </p:grpSpPr>
        <p:sp>
          <p:nvSpPr>
            <p:cNvPr id="57" name="TextBox 56"/>
            <p:cNvSpPr txBox="1"/>
            <p:nvPr/>
          </p:nvSpPr>
          <p:spPr>
            <a:xfrm>
              <a:off x="9957172" y="5847530"/>
              <a:ext cx="2055778" cy="70567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0" tIns="0" rIns="182880" bIns="0" rtlCol="0" anchor="ctr">
              <a:noAutofit/>
            </a:bodyPr>
            <a:lstStyle>
              <a:defPPr>
                <a:defRPr lang="en-US"/>
              </a:defPPr>
              <a:lvl1pPr algn="ctr">
                <a:defRPr sz="1600" b="1">
                  <a:gradFill>
                    <a:gsLst>
                      <a:gs pos="0">
                        <a:schemeClr val="tx1"/>
                      </a:gs>
                      <a:gs pos="86000">
                        <a:schemeClr val="tx1"/>
                      </a:gs>
                    </a:gsLst>
                    <a:lin ang="5400000" scaled="0"/>
                  </a:gradFill>
                </a:defRPr>
              </a:lvl1pPr>
            </a:lstStyle>
            <a:p>
              <a:pPr algn="r"/>
              <a:r>
                <a:rPr lang="en-US" dirty="0" smtClean="0">
                  <a:solidFill>
                    <a:schemeClr val="bg1"/>
                  </a:solidFill>
                </a:rPr>
                <a:t>Media</a:t>
              </a:r>
            </a:p>
            <a:p>
              <a:pPr algn="r"/>
              <a:r>
                <a:rPr lang="en-US" dirty="0" smtClean="0">
                  <a:solidFill>
                    <a:schemeClr val="bg1"/>
                  </a:solidFill>
                </a:rPr>
                <a:t>Signaling</a:t>
              </a:r>
              <a:endParaRPr lang="en-US" dirty="0">
                <a:solidFill>
                  <a:schemeClr val="bg1"/>
                </a:solidFill>
              </a:endParaRPr>
            </a:p>
          </p:txBody>
        </p:sp>
        <p:cxnSp>
          <p:nvCxnSpPr>
            <p:cNvPr id="58" name="Elbow Connector 116"/>
            <p:cNvCxnSpPr/>
            <p:nvPr/>
          </p:nvCxnSpPr>
          <p:spPr bwMode="auto">
            <a:xfrm flipV="1">
              <a:off x="10031360" y="6080151"/>
              <a:ext cx="953702" cy="1"/>
            </a:xfrm>
            <a:prstGeom prst="straightConnector1">
              <a:avLst/>
            </a:prstGeom>
            <a:noFill/>
            <a:ln w="38100" algn="ctr">
              <a:solidFill>
                <a:srgbClr val="FFFF00"/>
              </a:solidFill>
              <a:round/>
              <a:headEnd/>
              <a:tailEnd/>
            </a:ln>
            <a:effectLst/>
          </p:spPr>
        </p:cxnSp>
        <p:cxnSp>
          <p:nvCxnSpPr>
            <p:cNvPr id="59" name="Elbow Connector 116"/>
            <p:cNvCxnSpPr/>
            <p:nvPr/>
          </p:nvCxnSpPr>
          <p:spPr bwMode="auto">
            <a:xfrm flipV="1">
              <a:off x="10026335" y="6331340"/>
              <a:ext cx="958727" cy="1"/>
            </a:xfrm>
            <a:prstGeom prst="straightConnector1">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grpSp>
      <p:grpSp>
        <p:nvGrpSpPr>
          <p:cNvPr id="3" name="Group 2"/>
          <p:cNvGrpSpPr/>
          <p:nvPr/>
        </p:nvGrpSpPr>
        <p:grpSpPr>
          <a:xfrm>
            <a:off x="4860032" y="1297864"/>
            <a:ext cx="3218680" cy="5491437"/>
            <a:chOff x="1358034" y="1294121"/>
            <a:chExt cx="3964299" cy="5491437"/>
          </a:xfrm>
        </p:grpSpPr>
        <p:sp>
          <p:nvSpPr>
            <p:cNvPr id="31" name="Rounded Rectangle 30"/>
            <p:cNvSpPr/>
            <p:nvPr/>
          </p:nvSpPr>
          <p:spPr>
            <a:xfrm>
              <a:off x="1358034" y="1294121"/>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Branch User through Edge</a:t>
              </a:r>
            </a:p>
            <a:p>
              <a:pPr algn="r"/>
              <a:r>
                <a:rPr lang="en-US" sz="1200" dirty="0" smtClean="0">
                  <a:solidFill>
                    <a:schemeClr val="tx1"/>
                  </a:solidFill>
                </a:rPr>
                <a:t>Call Routing through SBA</a:t>
              </a:r>
            </a:p>
            <a:p>
              <a:pPr algn="r"/>
              <a:r>
                <a:rPr lang="en-US" sz="1200" dirty="0" smtClean="0">
                  <a:solidFill>
                    <a:schemeClr val="tx1"/>
                  </a:solidFill>
                </a:rPr>
                <a:t>WAN used for Signaling, not Media</a:t>
              </a:r>
              <a:endParaRPr lang="en-US" sz="1200" dirty="0">
                <a:solidFill>
                  <a:schemeClr val="tx1"/>
                </a:solidFill>
              </a:endParaRPr>
            </a:p>
            <a:p>
              <a:pPr algn="r"/>
              <a:endParaRPr lang="en-US" sz="1200" dirty="0">
                <a:solidFill>
                  <a:schemeClr val="tx1"/>
                </a:solidFill>
              </a:endParaRPr>
            </a:p>
          </p:txBody>
        </p:sp>
        <p:grpSp>
          <p:nvGrpSpPr>
            <p:cNvPr id="32" name="Group 90"/>
            <p:cNvGrpSpPr/>
            <p:nvPr/>
          </p:nvGrpSpPr>
          <p:grpSpPr>
            <a:xfrm>
              <a:off x="2259177" y="5561322"/>
              <a:ext cx="1877398" cy="1019969"/>
              <a:chOff x="6248400" y="2099909"/>
              <a:chExt cx="1773559" cy="1405291"/>
            </a:xfrm>
          </p:grpSpPr>
          <p:sp>
            <p:nvSpPr>
              <p:cNvPr id="33"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2153212438"/>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7233" name="Visio" r:id="rId21" imgW="1692758" imgH="863351" progId="Visio.Drawing.11">
                      <p:embed/>
                    </p:oleObj>
                  </mc:Choice>
                  <mc:Fallback>
                    <p:oleObj name="Visio" r:id="rId21" imgW="1692758" imgH="86335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511763291"/>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7234" name="Visio" r:id="rId22" imgW="449567" imgH="392752" progId="Visio.Drawing.11">
                      <p:embed/>
                    </p:oleObj>
                  </mc:Choice>
                  <mc:Fallback>
                    <p:oleObj name="Visio" r:id="rId22" imgW="449567" imgH="392752"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TextBox 35"/>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37" name="Object 36"/>
              <p:cNvGraphicFramePr>
                <a:graphicFrameLocks noChangeAspect="1"/>
              </p:cNvGraphicFramePr>
              <p:nvPr>
                <p:extLst>
                  <p:ext uri="{D42A27DB-BD31-4B8C-83A1-F6EECF244321}">
                    <p14:modId xmlns:p14="http://schemas.microsoft.com/office/powerpoint/2010/main" val="1555774037"/>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7235" name="Visio" r:id="rId23" imgW="570189" imgH="685761" progId="Visio.Drawing.11">
                      <p:embed/>
                    </p:oleObj>
                  </mc:Choice>
                  <mc:Fallback>
                    <p:oleObj name="Visio" r:id="rId23" imgW="570189" imgH="68576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0" name="Group 39"/>
            <p:cNvGrpSpPr/>
            <p:nvPr/>
          </p:nvGrpSpPr>
          <p:grpSpPr>
            <a:xfrm>
              <a:off x="1666710" y="2702574"/>
              <a:ext cx="3386287" cy="2005805"/>
              <a:chOff x="697423" y="2636217"/>
              <a:chExt cx="3386287" cy="2005805"/>
            </a:xfrm>
          </p:grpSpPr>
          <p:sp>
            <p:nvSpPr>
              <p:cNvPr id="41"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42" name="Picture 3"/>
              <p:cNvPicPr>
                <a:picLocks noChangeAspect="1" noChangeArrowheads="1"/>
              </p:cNvPicPr>
              <p:nvPr/>
            </p:nvPicPr>
            <p:blipFill>
              <a:blip r:embed="rId10"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43" name="TextBox 42"/>
              <p:cNvSpPr txBox="1"/>
              <p:nvPr/>
            </p:nvSpPr>
            <p:spPr>
              <a:xfrm>
                <a:off x="697424" y="4250952"/>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44" name="TextBox 43"/>
              <p:cNvSpPr txBox="1"/>
              <p:nvPr/>
            </p:nvSpPr>
            <p:spPr>
              <a:xfrm>
                <a:off x="1790975" y="2712417"/>
                <a:ext cx="1490310"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45" name="TextBox 44"/>
              <p:cNvSpPr txBox="1"/>
              <p:nvPr/>
            </p:nvSpPr>
            <p:spPr>
              <a:xfrm>
                <a:off x="940438" y="2959619"/>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46" name="Object 32"/>
              <p:cNvGraphicFramePr>
                <a:graphicFrameLocks noChangeAspect="1"/>
              </p:cNvGraphicFramePr>
              <p:nvPr>
                <p:extLst>
                  <p:ext uri="{D42A27DB-BD31-4B8C-83A1-F6EECF244321}">
                    <p14:modId xmlns:p14="http://schemas.microsoft.com/office/powerpoint/2010/main" val="2771656743"/>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7236" name="Visio" r:id="rId24" imgW="574804" imgH="838470" progId="Visio.Drawing.11">
                      <p:embed/>
                    </p:oleObj>
                  </mc:Choice>
                  <mc:Fallback>
                    <p:oleObj name="Visio" r:id="rId24" imgW="574804" imgH="838470"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 name="Object 33"/>
              <p:cNvGraphicFramePr>
                <a:graphicFrameLocks noChangeAspect="1"/>
              </p:cNvGraphicFramePr>
              <p:nvPr>
                <p:extLst>
                  <p:ext uri="{D42A27DB-BD31-4B8C-83A1-F6EECF244321}">
                    <p14:modId xmlns:p14="http://schemas.microsoft.com/office/powerpoint/2010/main" val="167966485"/>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7237" name="Visio" r:id="rId25" imgW="574804" imgH="838470" progId="Visio.Drawing.11">
                      <p:embed/>
                    </p:oleObj>
                  </mc:Choice>
                  <mc:Fallback>
                    <p:oleObj name="Visio" r:id="rId25" imgW="574804" imgH="838470"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 name="Object 35"/>
              <p:cNvGraphicFramePr>
                <a:graphicFrameLocks noChangeAspect="1"/>
              </p:cNvGraphicFramePr>
              <p:nvPr>
                <p:extLst>
                  <p:ext uri="{D42A27DB-BD31-4B8C-83A1-F6EECF244321}">
                    <p14:modId xmlns:p14="http://schemas.microsoft.com/office/powerpoint/2010/main" val="825847441"/>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7238" name="Visio" r:id="rId26" imgW="835638" imgH="848468" progId="Visio.Drawing.11">
                      <p:embed/>
                    </p:oleObj>
                  </mc:Choice>
                  <mc:Fallback>
                    <p:oleObj name="Visio" r:id="rId26" imgW="835638" imgH="848468"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49" name="Object 37"/>
              <p:cNvGraphicFramePr>
                <a:graphicFrameLocks noChangeAspect="1"/>
              </p:cNvGraphicFramePr>
              <p:nvPr>
                <p:extLst>
                  <p:ext uri="{D42A27DB-BD31-4B8C-83A1-F6EECF244321}">
                    <p14:modId xmlns:p14="http://schemas.microsoft.com/office/powerpoint/2010/main" val="426123845"/>
                  </p:ext>
                </p:extLst>
              </p:nvPr>
            </p:nvGraphicFramePr>
            <p:xfrm>
              <a:off x="3223896" y="3469168"/>
              <a:ext cx="730059" cy="444646"/>
            </p:xfrm>
            <a:graphic>
              <a:graphicData uri="http://schemas.openxmlformats.org/presentationml/2006/ole">
                <mc:AlternateContent xmlns:mc="http://schemas.openxmlformats.org/markup-compatibility/2006">
                  <mc:Choice xmlns:v="urn:schemas-microsoft-com:vml" Requires="v">
                    <p:oleObj spid="_x0000_s47239" name="Visio" r:id="rId27" imgW="776566" imgH="630947" progId="Visio.Drawing.11">
                      <p:embed/>
                    </p:oleObj>
                  </mc:Choice>
                  <mc:Fallback>
                    <p:oleObj name="Visio" r:id="rId27" imgW="776566" imgH="630947" progId="Visio.Drawing.11">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23896" y="3469168"/>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 name="Object 38"/>
              <p:cNvGraphicFramePr>
                <a:graphicFrameLocks noChangeAspect="1"/>
              </p:cNvGraphicFramePr>
              <p:nvPr>
                <p:extLst>
                  <p:ext uri="{D42A27DB-BD31-4B8C-83A1-F6EECF244321}">
                    <p14:modId xmlns:p14="http://schemas.microsoft.com/office/powerpoint/2010/main" val="3052677593"/>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7240" name="Visio" r:id="rId28" imgW="836177" imgH="820366" progId="Visio.Drawing.11">
                      <p:embed/>
                    </p:oleObj>
                  </mc:Choice>
                  <mc:Fallback>
                    <p:oleObj name="Visio" r:id="rId28" imgW="836177" imgH="820366" progId="Visio.Drawing.11">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51" name="Cloud 50"/>
            <p:cNvSpPr/>
            <p:nvPr/>
          </p:nvSpPr>
          <p:spPr>
            <a:xfrm>
              <a:off x="3477499" y="4875216"/>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52" name="Cloud 51"/>
            <p:cNvSpPr/>
            <p:nvPr/>
          </p:nvSpPr>
          <p:spPr>
            <a:xfrm>
              <a:off x="1709936" y="4924983"/>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53" name="Curved Connector 52"/>
            <p:cNvCxnSpPr/>
            <p:nvPr/>
          </p:nvCxnSpPr>
          <p:spPr>
            <a:xfrm>
              <a:off x="1828800" y="2778774"/>
              <a:ext cx="2408421" cy="1545069"/>
            </a:xfrm>
            <a:prstGeom prst="curvedConnector3">
              <a:avLst>
                <a:gd name="adj1" fmla="val 8078"/>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aphicFrame>
          <p:nvGraphicFramePr>
            <p:cNvPr id="83" name="Object 82"/>
            <p:cNvGraphicFramePr>
              <a:graphicFrameLocks noChangeAspect="1"/>
            </p:cNvGraphicFramePr>
            <p:nvPr>
              <p:extLst>
                <p:ext uri="{D42A27DB-BD31-4B8C-83A1-F6EECF244321}">
                  <p14:modId xmlns:p14="http://schemas.microsoft.com/office/powerpoint/2010/main" val="1498289090"/>
                </p:ext>
              </p:extLst>
            </p:nvPr>
          </p:nvGraphicFramePr>
          <p:xfrm>
            <a:off x="1472605" y="2326336"/>
            <a:ext cx="474662" cy="376238"/>
          </p:xfrm>
          <a:graphic>
            <a:graphicData uri="http://schemas.openxmlformats.org/presentationml/2006/ole">
              <mc:AlternateContent xmlns:mc="http://schemas.openxmlformats.org/markup-compatibility/2006">
                <mc:Choice xmlns:v="urn:schemas-microsoft-com:vml" Requires="v">
                  <p:oleObj spid="_x0000_s47241" name="Visio" r:id="rId29" imgW="449567" imgH="392752" progId="Visio.Drawing.11">
                    <p:embed/>
                  </p:oleObj>
                </mc:Choice>
                <mc:Fallback>
                  <p:oleObj name="Visio" r:id="rId29" imgW="449567" imgH="392752"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2605" y="2326336"/>
                          <a:ext cx="47466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8" name="Curved Connector 37"/>
            <p:cNvCxnSpPr/>
            <p:nvPr/>
          </p:nvCxnSpPr>
          <p:spPr>
            <a:xfrm rot="16200000" flipH="1">
              <a:off x="535491" y="3876086"/>
              <a:ext cx="3259694" cy="910804"/>
            </a:xfrm>
            <a:prstGeom prst="curvedConnector3">
              <a:avLst>
                <a:gd name="adj1" fmla="val 44740"/>
              </a:avLst>
            </a:prstGeom>
            <a:ln>
              <a:headEnd type="triangle"/>
              <a:tailEnd type="triangle"/>
            </a:ln>
          </p:spPr>
          <p:style>
            <a:lnRef idx="3">
              <a:schemeClr val="accent2"/>
            </a:lnRef>
            <a:fillRef idx="0">
              <a:schemeClr val="accent2"/>
            </a:fillRef>
            <a:effectRef idx="2">
              <a:schemeClr val="accent2"/>
            </a:effectRef>
            <a:fontRef idx="minor">
              <a:schemeClr val="tx1"/>
            </a:fontRef>
          </p:style>
        </p:cxnSp>
        <p:pic>
          <p:nvPicPr>
            <p:cNvPr id="86" name="Picture 4"/>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8588" y="4106572"/>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0" name="Curved Connector 89"/>
            <p:cNvCxnSpPr/>
            <p:nvPr/>
          </p:nvCxnSpPr>
          <p:spPr>
            <a:xfrm rot="5400000" flipH="1" flipV="1">
              <a:off x="2141793" y="4734558"/>
              <a:ext cx="1786707" cy="541990"/>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91" name="Curved Connector 90"/>
            <p:cNvCxnSpPr/>
            <p:nvPr/>
          </p:nvCxnSpPr>
          <p:spPr>
            <a:xfrm rot="10800000">
              <a:off x="3742708" y="4020126"/>
              <a:ext cx="439501" cy="328867"/>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grpSp>
    </p:spTree>
    <p:custDataLst>
      <p:tags r:id="rId2"/>
    </p:custDataLst>
    <p:extLst>
      <p:ext uri="{BB962C8B-B14F-4D97-AF65-F5344CB8AC3E}">
        <p14:creationId xmlns:p14="http://schemas.microsoft.com/office/powerpoint/2010/main" val="313634911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70414"/>
            <a:ext cx="8229600" cy="1143000"/>
          </a:xfrm>
        </p:spPr>
        <p:txBody>
          <a:bodyPr>
            <a:noAutofit/>
          </a:bodyPr>
          <a:lstStyle/>
          <a:p>
            <a:r>
              <a:rPr lang="en-US" sz="2800" dirty="0" smtClean="0"/>
              <a:t>Branch Client Media </a:t>
            </a:r>
            <a:r>
              <a:rPr lang="en-US" sz="2800" dirty="0"/>
              <a:t>and Signaling Paths</a:t>
            </a:r>
            <a:r>
              <a:rPr lang="en-US" dirty="0">
                <a:latin typeface="Calibri" pitchFamily="34" charset="0"/>
                <a:cs typeface="Calibri" pitchFamily="34" charset="0"/>
              </a:rPr>
              <a:t/>
            </a:r>
            <a:br>
              <a:rPr lang="en-US" dirty="0">
                <a:latin typeface="Calibri" pitchFamily="34" charset="0"/>
                <a:cs typeface="Calibri" pitchFamily="34" charset="0"/>
              </a:rPr>
            </a:br>
            <a:r>
              <a:rPr lang="en-US" sz="2000" spc="0" dirty="0">
                <a:ln>
                  <a:noFill/>
                </a:ln>
                <a:solidFill>
                  <a:srgbClr val="D6E032">
                    <a:alpha val="99000"/>
                  </a:srgbClr>
                </a:solidFill>
              </a:rPr>
              <a:t>Key Failure </a:t>
            </a:r>
            <a:r>
              <a:rPr lang="en-US" sz="2000" spc="0" dirty="0" smtClean="0">
                <a:ln>
                  <a:noFill/>
                </a:ln>
                <a:solidFill>
                  <a:srgbClr val="D6E032">
                    <a:alpha val="99000"/>
                  </a:srgbClr>
                </a:solidFill>
              </a:rPr>
              <a:t>Scenarios: WAN Down</a:t>
            </a:r>
            <a:endParaRPr lang="en-US" sz="2000" spc="0" dirty="0">
              <a:ln>
                <a:noFill/>
              </a:ln>
              <a:solidFill>
                <a:srgbClr val="D6E032">
                  <a:alpha val="99000"/>
                </a:srgbClr>
              </a:solidFill>
            </a:endParaRPr>
          </a:p>
        </p:txBody>
      </p:sp>
      <p:grpSp>
        <p:nvGrpSpPr>
          <p:cNvPr id="179" name="Group 178"/>
          <p:cNvGrpSpPr/>
          <p:nvPr/>
        </p:nvGrpSpPr>
        <p:grpSpPr>
          <a:xfrm>
            <a:off x="6891675" y="233027"/>
            <a:ext cx="2082911" cy="705670"/>
            <a:chOff x="9957173" y="5847530"/>
            <a:chExt cx="2055778" cy="705670"/>
          </a:xfrm>
        </p:grpSpPr>
        <p:sp>
          <p:nvSpPr>
            <p:cNvPr id="180" name="TextBox 179"/>
            <p:cNvSpPr txBox="1"/>
            <p:nvPr/>
          </p:nvSpPr>
          <p:spPr>
            <a:xfrm>
              <a:off x="9957173" y="5847530"/>
              <a:ext cx="2055778" cy="70567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0" tIns="0" rIns="182880" bIns="0" rtlCol="0" anchor="ctr">
              <a:noAutofit/>
            </a:bodyPr>
            <a:lstStyle>
              <a:defPPr>
                <a:defRPr lang="en-US"/>
              </a:defPPr>
              <a:lvl1pPr algn="ctr">
                <a:defRPr sz="1600" b="1">
                  <a:gradFill>
                    <a:gsLst>
                      <a:gs pos="0">
                        <a:schemeClr val="tx1"/>
                      </a:gs>
                      <a:gs pos="86000">
                        <a:schemeClr val="tx1"/>
                      </a:gs>
                    </a:gsLst>
                    <a:lin ang="5400000" scaled="0"/>
                  </a:gradFill>
                </a:defRPr>
              </a:lvl1pPr>
            </a:lstStyle>
            <a:p>
              <a:pPr algn="r"/>
              <a:r>
                <a:rPr lang="en-US" dirty="0" smtClean="0">
                  <a:solidFill>
                    <a:schemeClr val="bg1"/>
                  </a:solidFill>
                </a:rPr>
                <a:t>Media</a:t>
              </a:r>
            </a:p>
            <a:p>
              <a:pPr algn="r"/>
              <a:r>
                <a:rPr lang="en-US" dirty="0" smtClean="0">
                  <a:solidFill>
                    <a:schemeClr val="bg1"/>
                  </a:solidFill>
                </a:rPr>
                <a:t>Signaling</a:t>
              </a:r>
              <a:endParaRPr lang="en-US" dirty="0">
                <a:solidFill>
                  <a:schemeClr val="bg1"/>
                </a:solidFill>
              </a:endParaRPr>
            </a:p>
          </p:txBody>
        </p:sp>
        <p:cxnSp>
          <p:nvCxnSpPr>
            <p:cNvPr id="181" name="Elbow Connector 116"/>
            <p:cNvCxnSpPr/>
            <p:nvPr/>
          </p:nvCxnSpPr>
          <p:spPr bwMode="auto">
            <a:xfrm flipV="1">
              <a:off x="10031360" y="6080151"/>
              <a:ext cx="953702" cy="1"/>
            </a:xfrm>
            <a:prstGeom prst="straightConnector1">
              <a:avLst/>
            </a:prstGeom>
            <a:noFill/>
            <a:ln w="38100" algn="ctr">
              <a:solidFill>
                <a:srgbClr val="FFFF00"/>
              </a:solidFill>
              <a:round/>
              <a:headEnd/>
              <a:tailEnd/>
            </a:ln>
            <a:effectLst/>
          </p:spPr>
        </p:cxnSp>
        <p:cxnSp>
          <p:nvCxnSpPr>
            <p:cNvPr id="182" name="Elbow Connector 116"/>
            <p:cNvCxnSpPr/>
            <p:nvPr/>
          </p:nvCxnSpPr>
          <p:spPr bwMode="auto">
            <a:xfrm flipV="1">
              <a:off x="10026335" y="6331340"/>
              <a:ext cx="958727" cy="1"/>
            </a:xfrm>
            <a:prstGeom prst="straightConnector1">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grpSp>
      <p:grpSp>
        <p:nvGrpSpPr>
          <p:cNvPr id="60" name="Group 59"/>
          <p:cNvGrpSpPr/>
          <p:nvPr/>
        </p:nvGrpSpPr>
        <p:grpSpPr>
          <a:xfrm>
            <a:off x="1018847" y="1298438"/>
            <a:ext cx="3481145" cy="5491437"/>
            <a:chOff x="72233" y="1278149"/>
            <a:chExt cx="3964299" cy="5491437"/>
          </a:xfrm>
        </p:grpSpPr>
        <p:sp>
          <p:nvSpPr>
            <p:cNvPr id="103" name="Rounded Rectangle 102"/>
            <p:cNvSpPr/>
            <p:nvPr/>
          </p:nvSpPr>
          <p:spPr>
            <a:xfrm>
              <a:off x="72233" y="1278149"/>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Intra-Branch Calls</a:t>
              </a:r>
            </a:p>
            <a:p>
              <a:pPr algn="r"/>
              <a:r>
                <a:rPr lang="en-US" sz="1200" dirty="0" smtClean="0">
                  <a:solidFill>
                    <a:schemeClr val="tx1"/>
                  </a:solidFill>
                </a:rPr>
                <a:t>Two-party voice/video/IM/App Sharing</a:t>
              </a:r>
            </a:p>
            <a:p>
              <a:pPr algn="r"/>
              <a:r>
                <a:rPr lang="en-US" sz="1200" dirty="0" smtClean="0">
                  <a:solidFill>
                    <a:schemeClr val="tx1"/>
                  </a:solidFill>
                </a:rPr>
                <a:t>Audio Conferencing through PSTN</a:t>
              </a:r>
            </a:p>
            <a:p>
              <a:pPr algn="r"/>
              <a:r>
                <a:rPr lang="en-US" sz="1200" dirty="0" smtClean="0">
                  <a:solidFill>
                    <a:schemeClr val="tx1"/>
                  </a:solidFill>
                </a:rPr>
                <a:t>No Presence or Video Conferencing</a:t>
              </a:r>
              <a:endParaRPr lang="en-US" sz="1200" dirty="0">
                <a:solidFill>
                  <a:schemeClr val="tx1"/>
                </a:solidFill>
              </a:endParaRPr>
            </a:p>
            <a:p>
              <a:pPr algn="r"/>
              <a:endParaRPr lang="en-US" sz="1200" dirty="0">
                <a:solidFill>
                  <a:schemeClr val="tx1"/>
                </a:solidFill>
              </a:endParaRPr>
            </a:p>
          </p:txBody>
        </p:sp>
        <p:grpSp>
          <p:nvGrpSpPr>
            <p:cNvPr id="118" name="Group 90"/>
            <p:cNvGrpSpPr/>
            <p:nvPr/>
          </p:nvGrpSpPr>
          <p:grpSpPr>
            <a:xfrm>
              <a:off x="971100" y="5498431"/>
              <a:ext cx="1877398" cy="1019969"/>
              <a:chOff x="6248400" y="2099909"/>
              <a:chExt cx="1773559" cy="1405291"/>
            </a:xfrm>
          </p:grpSpPr>
          <p:sp>
            <p:nvSpPr>
              <p:cNvPr id="174"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175" name="Object 174"/>
              <p:cNvGraphicFramePr>
                <a:graphicFrameLocks noChangeAspect="1"/>
              </p:cNvGraphicFramePr>
              <p:nvPr>
                <p:extLst>
                  <p:ext uri="{D42A27DB-BD31-4B8C-83A1-F6EECF244321}">
                    <p14:modId xmlns:p14="http://schemas.microsoft.com/office/powerpoint/2010/main" val="421236935"/>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8226" name="Visio" r:id="rId5" imgW="1692758" imgH="863351" progId="Visio.Drawing.11">
                      <p:embed/>
                    </p:oleObj>
                  </mc:Choice>
                  <mc:Fallback>
                    <p:oleObj name="Visio" r:id="rId5"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6" name="Object 175"/>
              <p:cNvGraphicFramePr>
                <a:graphicFrameLocks noChangeAspect="1"/>
              </p:cNvGraphicFramePr>
              <p:nvPr>
                <p:extLst>
                  <p:ext uri="{D42A27DB-BD31-4B8C-83A1-F6EECF244321}">
                    <p14:modId xmlns:p14="http://schemas.microsoft.com/office/powerpoint/2010/main" val="3305168019"/>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8227" name="Visio" r:id="rId7" imgW="449567" imgH="392752" progId="Visio.Drawing.11">
                      <p:embed/>
                    </p:oleObj>
                  </mc:Choice>
                  <mc:Fallback>
                    <p:oleObj name="Visio" r:id="rId7"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7" name="TextBox 176"/>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178" name="Object 177"/>
              <p:cNvGraphicFramePr>
                <a:graphicFrameLocks noChangeAspect="1"/>
              </p:cNvGraphicFramePr>
              <p:nvPr>
                <p:extLst>
                  <p:ext uri="{D42A27DB-BD31-4B8C-83A1-F6EECF244321}">
                    <p14:modId xmlns:p14="http://schemas.microsoft.com/office/powerpoint/2010/main" val="1398808584"/>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8228" name="Visio" r:id="rId9" imgW="570189" imgH="685761" progId="Visio.Drawing.11">
                      <p:embed/>
                    </p:oleObj>
                  </mc:Choice>
                  <mc:Fallback>
                    <p:oleObj name="Visio" r:id="rId9"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61" name="AutoShape 2"/>
            <p:cNvSpPr>
              <a:spLocks noChangeArrowheads="1"/>
            </p:cNvSpPr>
            <p:nvPr/>
          </p:nvSpPr>
          <p:spPr bwMode="auto">
            <a:xfrm>
              <a:off x="378633" y="2811133"/>
              <a:ext cx="3369702" cy="2005805"/>
            </a:xfrm>
            <a:prstGeom prst="roundRect">
              <a:avLst>
                <a:gd name="adj" fmla="val 12106"/>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162"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2994689" y="2869872"/>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66" name="TextBox 165"/>
            <p:cNvSpPr txBox="1"/>
            <p:nvPr/>
          </p:nvSpPr>
          <p:spPr>
            <a:xfrm>
              <a:off x="378634" y="4254418"/>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167" name="TextBox 166"/>
            <p:cNvSpPr txBox="1"/>
            <p:nvPr/>
          </p:nvSpPr>
          <p:spPr>
            <a:xfrm>
              <a:off x="1571760" y="2761603"/>
              <a:ext cx="1254552"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168" name="TextBox 167"/>
            <p:cNvSpPr txBox="1"/>
            <p:nvPr/>
          </p:nvSpPr>
          <p:spPr>
            <a:xfrm>
              <a:off x="621649" y="2963085"/>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169" name="Object 32"/>
            <p:cNvGraphicFramePr>
              <a:graphicFrameLocks noChangeAspect="1"/>
            </p:cNvGraphicFramePr>
            <p:nvPr>
              <p:extLst>
                <p:ext uri="{D42A27DB-BD31-4B8C-83A1-F6EECF244321}">
                  <p14:modId xmlns:p14="http://schemas.microsoft.com/office/powerpoint/2010/main" val="600881774"/>
                </p:ext>
              </p:extLst>
            </p:nvPr>
          </p:nvGraphicFramePr>
          <p:xfrm>
            <a:off x="1231089" y="2836085"/>
            <a:ext cx="304721" cy="1371600"/>
          </p:xfrm>
          <a:graphic>
            <a:graphicData uri="http://schemas.openxmlformats.org/presentationml/2006/ole">
              <mc:AlternateContent xmlns:mc="http://schemas.openxmlformats.org/markup-compatibility/2006">
                <mc:Choice xmlns:v="urn:schemas-microsoft-com:vml" Requires="v">
                  <p:oleObj spid="_x0000_s48229" name="Visio" r:id="rId12" imgW="574804" imgH="838470" progId="Visio.Drawing.11">
                    <p:embed/>
                  </p:oleObj>
                </mc:Choice>
                <mc:Fallback>
                  <p:oleObj name="Visio" r:id="rId12"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31089" y="2836085"/>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0" name="Object 33"/>
            <p:cNvGraphicFramePr>
              <a:graphicFrameLocks noChangeAspect="1"/>
            </p:cNvGraphicFramePr>
            <p:nvPr>
              <p:extLst>
                <p:ext uri="{D42A27DB-BD31-4B8C-83A1-F6EECF244321}">
                  <p14:modId xmlns:p14="http://schemas.microsoft.com/office/powerpoint/2010/main" val="637299695"/>
                </p:ext>
              </p:extLst>
            </p:nvPr>
          </p:nvGraphicFramePr>
          <p:xfrm>
            <a:off x="520075" y="2912285"/>
            <a:ext cx="304721" cy="1371600"/>
          </p:xfrm>
          <a:graphic>
            <a:graphicData uri="http://schemas.openxmlformats.org/presentationml/2006/ole">
              <mc:AlternateContent xmlns:mc="http://schemas.openxmlformats.org/markup-compatibility/2006">
                <mc:Choice xmlns:v="urn:schemas-microsoft-com:vml" Requires="v">
                  <p:oleObj spid="_x0000_s48230"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0075" y="2912285"/>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1" name="Object 35"/>
            <p:cNvGraphicFramePr>
              <a:graphicFrameLocks noChangeAspect="1"/>
            </p:cNvGraphicFramePr>
            <p:nvPr>
              <p:extLst>
                <p:ext uri="{D42A27DB-BD31-4B8C-83A1-F6EECF244321}">
                  <p14:modId xmlns:p14="http://schemas.microsoft.com/office/powerpoint/2010/main" val="2811479079"/>
                </p:ext>
              </p:extLst>
            </p:nvPr>
          </p:nvGraphicFramePr>
          <p:xfrm>
            <a:off x="1619929" y="3108224"/>
            <a:ext cx="1140185" cy="979259"/>
          </p:xfrm>
          <a:graphic>
            <a:graphicData uri="http://schemas.openxmlformats.org/presentationml/2006/ole">
              <mc:AlternateContent xmlns:mc="http://schemas.openxmlformats.org/markup-compatibility/2006">
                <mc:Choice xmlns:v="urn:schemas-microsoft-com:vml" Requires="v">
                  <p:oleObj spid="_x0000_s48231" name="Visio" r:id="rId15" imgW="835638" imgH="848468" progId="Visio.Drawing.11">
                    <p:embed/>
                  </p:oleObj>
                </mc:Choice>
                <mc:Fallback>
                  <p:oleObj name="Visio" r:id="rId15"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19929" y="3108224"/>
                          <a:ext cx="1140185" cy="979259"/>
                        </a:xfrm>
                        <a:prstGeom prst="rect">
                          <a:avLst/>
                        </a:prstGeom>
                        <a:noFill/>
                        <a:ln>
                          <a:noFill/>
                        </a:ln>
                        <a:effectLst/>
                        <a:extLst/>
                      </p:spPr>
                    </p:pic>
                  </p:oleObj>
                </mc:Fallback>
              </mc:AlternateContent>
            </a:graphicData>
          </a:graphic>
        </p:graphicFrame>
        <p:graphicFrame>
          <p:nvGraphicFramePr>
            <p:cNvPr id="172" name="Object 37"/>
            <p:cNvGraphicFramePr>
              <a:graphicFrameLocks noChangeAspect="1"/>
            </p:cNvGraphicFramePr>
            <p:nvPr>
              <p:extLst>
                <p:ext uri="{D42A27DB-BD31-4B8C-83A1-F6EECF244321}">
                  <p14:modId xmlns:p14="http://schemas.microsoft.com/office/powerpoint/2010/main" val="1414096205"/>
                </p:ext>
              </p:extLst>
            </p:nvPr>
          </p:nvGraphicFramePr>
          <p:xfrm>
            <a:off x="2905106" y="3526849"/>
            <a:ext cx="730059" cy="444646"/>
          </p:xfrm>
          <a:graphic>
            <a:graphicData uri="http://schemas.openxmlformats.org/presentationml/2006/ole">
              <mc:AlternateContent xmlns:mc="http://schemas.openxmlformats.org/markup-compatibility/2006">
                <mc:Choice xmlns:v="urn:schemas-microsoft-com:vml" Requires="v">
                  <p:oleObj spid="_x0000_s48232" name="Visio" r:id="rId17" imgW="776566" imgH="630947" progId="Visio.Drawing.11">
                    <p:embed/>
                  </p:oleObj>
                </mc:Choice>
                <mc:Fallback>
                  <p:oleObj name="Visio" r:id="rId1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05106" y="352684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3" name="Object 38"/>
            <p:cNvGraphicFramePr>
              <a:graphicFrameLocks noChangeAspect="1"/>
            </p:cNvGraphicFramePr>
            <p:nvPr>
              <p:extLst>
                <p:ext uri="{D42A27DB-BD31-4B8C-83A1-F6EECF244321}">
                  <p14:modId xmlns:p14="http://schemas.microsoft.com/office/powerpoint/2010/main" val="1032049206"/>
                </p:ext>
              </p:extLst>
            </p:nvPr>
          </p:nvGraphicFramePr>
          <p:xfrm>
            <a:off x="824795" y="3369485"/>
            <a:ext cx="507868" cy="521721"/>
          </p:xfrm>
          <a:graphic>
            <a:graphicData uri="http://schemas.openxmlformats.org/presentationml/2006/ole">
              <mc:AlternateContent xmlns:mc="http://schemas.openxmlformats.org/markup-compatibility/2006">
                <mc:Choice xmlns:v="urn:schemas-microsoft-com:vml" Requires="v">
                  <p:oleObj spid="_x0000_s48233" name="Visio" r:id="rId19" imgW="836177" imgH="820366" progId="Visio.Drawing.11">
                    <p:embed/>
                  </p:oleObj>
                </mc:Choice>
                <mc:Fallback>
                  <p:oleObj name="Visio" r:id="rId1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4795" y="3369485"/>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1" name="Cloud 140"/>
            <p:cNvSpPr/>
            <p:nvPr/>
          </p:nvSpPr>
          <p:spPr>
            <a:xfrm>
              <a:off x="2189422" y="4812325"/>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153" name="Cloud 152"/>
            <p:cNvSpPr/>
            <p:nvPr/>
          </p:nvSpPr>
          <p:spPr>
            <a:xfrm>
              <a:off x="421859" y="4862092"/>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pic>
          <p:nvPicPr>
            <p:cNvPr id="157"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87599" y="4101307"/>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0" name="Multiply 209"/>
            <p:cNvSpPr/>
            <p:nvPr/>
          </p:nvSpPr>
          <p:spPr>
            <a:xfrm>
              <a:off x="723223" y="4768331"/>
              <a:ext cx="609440" cy="5842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400" dirty="0">
                <a:solidFill>
                  <a:schemeClr val="tx1"/>
                </a:solidFill>
              </a:endParaRPr>
            </a:p>
          </p:txBody>
        </p:sp>
        <p:cxnSp>
          <p:nvCxnSpPr>
            <p:cNvPr id="211" name="Curved Connector 210"/>
            <p:cNvCxnSpPr/>
            <p:nvPr/>
          </p:nvCxnSpPr>
          <p:spPr>
            <a:xfrm flipV="1">
              <a:off x="1317826" y="6058598"/>
              <a:ext cx="507866" cy="227608"/>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12" name="Curved Connector 211"/>
            <p:cNvCxnSpPr/>
            <p:nvPr/>
          </p:nvCxnSpPr>
          <p:spPr>
            <a:xfrm rot="10800000">
              <a:off x="1953058" y="6107910"/>
              <a:ext cx="583651" cy="230088"/>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13" name="Curved Connector 212"/>
            <p:cNvCxnSpPr/>
            <p:nvPr/>
          </p:nvCxnSpPr>
          <p:spPr>
            <a:xfrm>
              <a:off x="1426573" y="6426615"/>
              <a:ext cx="965882" cy="6068"/>
            </a:xfrm>
            <a:prstGeom prst="curvedConnector3">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grpSp>
        <p:nvGrpSpPr>
          <p:cNvPr id="57" name="Group 56"/>
          <p:cNvGrpSpPr/>
          <p:nvPr/>
        </p:nvGrpSpPr>
        <p:grpSpPr>
          <a:xfrm>
            <a:off x="5102704" y="1301392"/>
            <a:ext cx="3285720" cy="5491437"/>
            <a:chOff x="4137511" y="1297863"/>
            <a:chExt cx="3964299" cy="5491437"/>
          </a:xfrm>
        </p:grpSpPr>
        <p:sp>
          <p:nvSpPr>
            <p:cNvPr id="184" name="Rounded Rectangle 183"/>
            <p:cNvSpPr/>
            <p:nvPr/>
          </p:nvSpPr>
          <p:spPr>
            <a:xfrm>
              <a:off x="4137511" y="1297863"/>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Inter-Branch/HQ Calls</a:t>
              </a:r>
            </a:p>
            <a:p>
              <a:pPr algn="r"/>
              <a:r>
                <a:rPr lang="en-US" sz="1200" dirty="0" smtClean="0">
                  <a:solidFill>
                    <a:schemeClr val="tx1"/>
                  </a:solidFill>
                </a:rPr>
                <a:t>SBA Initiates PSTN Rerouting</a:t>
              </a:r>
            </a:p>
            <a:p>
              <a:pPr algn="r"/>
              <a:r>
                <a:rPr lang="en-US" sz="1200" dirty="0" smtClean="0">
                  <a:solidFill>
                    <a:schemeClr val="tx1"/>
                  </a:solidFill>
                </a:rPr>
                <a:t>Media is over PSTN (Voice Only)</a:t>
              </a:r>
              <a:endParaRPr lang="en-US" sz="1200" dirty="0">
                <a:solidFill>
                  <a:schemeClr val="tx1"/>
                </a:solidFill>
              </a:endParaRPr>
            </a:p>
            <a:p>
              <a:pPr algn="r"/>
              <a:endParaRPr lang="en-US" sz="1200" dirty="0">
                <a:solidFill>
                  <a:schemeClr val="tx1"/>
                </a:solidFill>
              </a:endParaRPr>
            </a:p>
          </p:txBody>
        </p:sp>
        <p:grpSp>
          <p:nvGrpSpPr>
            <p:cNvPr id="185" name="Group 90"/>
            <p:cNvGrpSpPr/>
            <p:nvPr/>
          </p:nvGrpSpPr>
          <p:grpSpPr>
            <a:xfrm>
              <a:off x="5038654" y="5565064"/>
              <a:ext cx="1877398" cy="1019969"/>
              <a:chOff x="6248400" y="2099909"/>
              <a:chExt cx="1773559" cy="1405291"/>
            </a:xfrm>
          </p:grpSpPr>
          <p:sp>
            <p:nvSpPr>
              <p:cNvPr id="205"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206" name="Object 205"/>
              <p:cNvGraphicFramePr>
                <a:graphicFrameLocks noChangeAspect="1"/>
              </p:cNvGraphicFramePr>
              <p:nvPr>
                <p:extLst>
                  <p:ext uri="{D42A27DB-BD31-4B8C-83A1-F6EECF244321}">
                    <p14:modId xmlns:p14="http://schemas.microsoft.com/office/powerpoint/2010/main" val="2773382434"/>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8234" name="Visio" r:id="rId22" imgW="1692758" imgH="863351" progId="Visio.Drawing.11">
                      <p:embed/>
                    </p:oleObj>
                  </mc:Choice>
                  <mc:Fallback>
                    <p:oleObj name="Visio" r:id="rId22"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 name="Object 206"/>
              <p:cNvGraphicFramePr>
                <a:graphicFrameLocks noChangeAspect="1"/>
              </p:cNvGraphicFramePr>
              <p:nvPr>
                <p:extLst>
                  <p:ext uri="{D42A27DB-BD31-4B8C-83A1-F6EECF244321}">
                    <p14:modId xmlns:p14="http://schemas.microsoft.com/office/powerpoint/2010/main" val="95593785"/>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8235" name="Visio" r:id="rId23" imgW="449567" imgH="392752" progId="Visio.Drawing.11">
                      <p:embed/>
                    </p:oleObj>
                  </mc:Choice>
                  <mc:Fallback>
                    <p:oleObj name="Visio" r:id="rId23"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8" name="TextBox 207"/>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209" name="Object 208"/>
              <p:cNvGraphicFramePr>
                <a:graphicFrameLocks noChangeAspect="1"/>
              </p:cNvGraphicFramePr>
              <p:nvPr>
                <p:extLst>
                  <p:ext uri="{D42A27DB-BD31-4B8C-83A1-F6EECF244321}">
                    <p14:modId xmlns:p14="http://schemas.microsoft.com/office/powerpoint/2010/main" val="2028814122"/>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8236" name="Visio" r:id="rId24" imgW="570189" imgH="685761" progId="Visio.Drawing.11">
                      <p:embed/>
                    </p:oleObj>
                  </mc:Choice>
                  <mc:Fallback>
                    <p:oleObj name="Visio" r:id="rId24"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5" name="AutoShape 2"/>
            <p:cNvSpPr>
              <a:spLocks noChangeArrowheads="1"/>
            </p:cNvSpPr>
            <p:nvPr/>
          </p:nvSpPr>
          <p:spPr bwMode="auto">
            <a:xfrm>
              <a:off x="4446187" y="2706316"/>
              <a:ext cx="3369702" cy="2005805"/>
            </a:xfrm>
            <a:prstGeom prst="roundRect">
              <a:avLst>
                <a:gd name="adj" fmla="val 12106"/>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196"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7062243" y="2936505"/>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97" name="TextBox 196"/>
            <p:cNvSpPr txBox="1"/>
            <p:nvPr/>
          </p:nvSpPr>
          <p:spPr>
            <a:xfrm>
              <a:off x="4446188" y="4321051"/>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198" name="TextBox 197"/>
            <p:cNvSpPr txBox="1"/>
            <p:nvPr/>
          </p:nvSpPr>
          <p:spPr>
            <a:xfrm>
              <a:off x="5536396" y="2782516"/>
              <a:ext cx="1162184"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199" name="TextBox 198"/>
            <p:cNvSpPr txBox="1"/>
            <p:nvPr/>
          </p:nvSpPr>
          <p:spPr>
            <a:xfrm>
              <a:off x="4689202" y="3029718"/>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200" name="Object 32"/>
            <p:cNvGraphicFramePr>
              <a:graphicFrameLocks noChangeAspect="1"/>
            </p:cNvGraphicFramePr>
            <p:nvPr>
              <p:extLst>
                <p:ext uri="{D42A27DB-BD31-4B8C-83A1-F6EECF244321}">
                  <p14:modId xmlns:p14="http://schemas.microsoft.com/office/powerpoint/2010/main" val="2043112058"/>
                </p:ext>
              </p:extLst>
            </p:nvPr>
          </p:nvGraphicFramePr>
          <p:xfrm>
            <a:off x="5298643" y="2902718"/>
            <a:ext cx="304721" cy="1371600"/>
          </p:xfrm>
          <a:graphic>
            <a:graphicData uri="http://schemas.openxmlformats.org/presentationml/2006/ole">
              <mc:AlternateContent xmlns:mc="http://schemas.openxmlformats.org/markup-compatibility/2006">
                <mc:Choice xmlns:v="urn:schemas-microsoft-com:vml" Requires="v">
                  <p:oleObj spid="_x0000_s48237" name="Visio" r:id="rId25" imgW="574804" imgH="838470" progId="Visio.Drawing.11">
                    <p:embed/>
                  </p:oleObj>
                </mc:Choice>
                <mc:Fallback>
                  <p:oleObj name="Visio" r:id="rId25"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98643" y="2902718"/>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1" name="Object 33"/>
            <p:cNvGraphicFramePr>
              <a:graphicFrameLocks noChangeAspect="1"/>
            </p:cNvGraphicFramePr>
            <p:nvPr>
              <p:extLst>
                <p:ext uri="{D42A27DB-BD31-4B8C-83A1-F6EECF244321}">
                  <p14:modId xmlns:p14="http://schemas.microsoft.com/office/powerpoint/2010/main" val="1256456453"/>
                </p:ext>
              </p:extLst>
            </p:nvPr>
          </p:nvGraphicFramePr>
          <p:xfrm>
            <a:off x="4587629" y="2978918"/>
            <a:ext cx="304721" cy="1371600"/>
          </p:xfrm>
          <a:graphic>
            <a:graphicData uri="http://schemas.openxmlformats.org/presentationml/2006/ole">
              <mc:AlternateContent xmlns:mc="http://schemas.openxmlformats.org/markup-compatibility/2006">
                <mc:Choice xmlns:v="urn:schemas-microsoft-com:vml" Requires="v">
                  <p:oleObj spid="_x0000_s48238" name="Visio" r:id="rId26" imgW="574804" imgH="838470" progId="Visio.Drawing.11">
                    <p:embed/>
                  </p:oleObj>
                </mc:Choice>
                <mc:Fallback>
                  <p:oleObj name="Visio" r:id="rId26"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87629" y="2978918"/>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2" name="Object 35"/>
            <p:cNvGraphicFramePr>
              <a:graphicFrameLocks noChangeAspect="1"/>
            </p:cNvGraphicFramePr>
            <p:nvPr>
              <p:extLst>
                <p:ext uri="{D42A27DB-BD31-4B8C-83A1-F6EECF244321}">
                  <p14:modId xmlns:p14="http://schemas.microsoft.com/office/powerpoint/2010/main" val="1120880537"/>
                </p:ext>
              </p:extLst>
            </p:nvPr>
          </p:nvGraphicFramePr>
          <p:xfrm>
            <a:off x="5687483" y="3174857"/>
            <a:ext cx="1140185" cy="979259"/>
          </p:xfrm>
          <a:graphic>
            <a:graphicData uri="http://schemas.openxmlformats.org/presentationml/2006/ole">
              <mc:AlternateContent xmlns:mc="http://schemas.openxmlformats.org/markup-compatibility/2006">
                <mc:Choice xmlns:v="urn:schemas-microsoft-com:vml" Requires="v">
                  <p:oleObj spid="_x0000_s48239" name="Visio" r:id="rId27" imgW="835638" imgH="848468" progId="Visio.Drawing.11">
                    <p:embed/>
                  </p:oleObj>
                </mc:Choice>
                <mc:Fallback>
                  <p:oleObj name="Visio" r:id="rId27"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87483" y="3174857"/>
                          <a:ext cx="1140185" cy="979259"/>
                        </a:xfrm>
                        <a:prstGeom prst="rect">
                          <a:avLst/>
                        </a:prstGeom>
                        <a:noFill/>
                        <a:ln>
                          <a:noFill/>
                        </a:ln>
                        <a:effectLst/>
                        <a:extLst/>
                      </p:spPr>
                    </p:pic>
                  </p:oleObj>
                </mc:Fallback>
              </mc:AlternateContent>
            </a:graphicData>
          </a:graphic>
        </p:graphicFrame>
        <p:graphicFrame>
          <p:nvGraphicFramePr>
            <p:cNvPr id="203" name="Object 37"/>
            <p:cNvGraphicFramePr>
              <a:graphicFrameLocks noChangeAspect="1"/>
            </p:cNvGraphicFramePr>
            <p:nvPr>
              <p:extLst>
                <p:ext uri="{D42A27DB-BD31-4B8C-83A1-F6EECF244321}">
                  <p14:modId xmlns:p14="http://schemas.microsoft.com/office/powerpoint/2010/main" val="415519046"/>
                </p:ext>
              </p:extLst>
            </p:nvPr>
          </p:nvGraphicFramePr>
          <p:xfrm>
            <a:off x="6972660" y="3539267"/>
            <a:ext cx="730059" cy="444646"/>
          </p:xfrm>
          <a:graphic>
            <a:graphicData uri="http://schemas.openxmlformats.org/presentationml/2006/ole">
              <mc:AlternateContent xmlns:mc="http://schemas.openxmlformats.org/markup-compatibility/2006">
                <mc:Choice xmlns:v="urn:schemas-microsoft-com:vml" Requires="v">
                  <p:oleObj spid="_x0000_s48240" name="Visio" r:id="rId28" imgW="776566" imgH="630947" progId="Visio.Drawing.11">
                    <p:embed/>
                  </p:oleObj>
                </mc:Choice>
                <mc:Fallback>
                  <p:oleObj name="Visio" r:id="rId28"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72660" y="3539267"/>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4" name="Object 38"/>
            <p:cNvGraphicFramePr>
              <a:graphicFrameLocks noChangeAspect="1"/>
            </p:cNvGraphicFramePr>
            <p:nvPr>
              <p:extLst>
                <p:ext uri="{D42A27DB-BD31-4B8C-83A1-F6EECF244321}">
                  <p14:modId xmlns:p14="http://schemas.microsoft.com/office/powerpoint/2010/main" val="4150120531"/>
                </p:ext>
              </p:extLst>
            </p:nvPr>
          </p:nvGraphicFramePr>
          <p:xfrm>
            <a:off x="4892349" y="3436118"/>
            <a:ext cx="507868" cy="521721"/>
          </p:xfrm>
          <a:graphic>
            <a:graphicData uri="http://schemas.openxmlformats.org/presentationml/2006/ole">
              <mc:AlternateContent xmlns:mc="http://schemas.openxmlformats.org/markup-compatibility/2006">
                <mc:Choice xmlns:v="urn:schemas-microsoft-com:vml" Requires="v">
                  <p:oleObj spid="_x0000_s48241" name="Visio" r:id="rId29" imgW="836177" imgH="820366" progId="Visio.Drawing.11">
                    <p:embed/>
                  </p:oleObj>
                </mc:Choice>
                <mc:Fallback>
                  <p:oleObj name="Visio" r:id="rId2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92349" y="3436118"/>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7" name="Cloud 186"/>
            <p:cNvSpPr/>
            <p:nvPr/>
          </p:nvSpPr>
          <p:spPr>
            <a:xfrm>
              <a:off x="6256976" y="4878958"/>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188" name="Cloud 187"/>
            <p:cNvSpPr/>
            <p:nvPr/>
          </p:nvSpPr>
          <p:spPr>
            <a:xfrm>
              <a:off x="4489413" y="4928725"/>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189" name="Curved Connector 188"/>
            <p:cNvCxnSpPr/>
            <p:nvPr/>
          </p:nvCxnSpPr>
          <p:spPr>
            <a:xfrm rot="5400000">
              <a:off x="7113172" y="4021815"/>
              <a:ext cx="434857" cy="45545"/>
            </a:xfrm>
            <a:prstGeom prst="curvedConnector3">
              <a:avLst>
                <a:gd name="adj1" fmla="val 50000"/>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192"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48065" y="4110314"/>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3" name="Curved Connector 192"/>
            <p:cNvCxnSpPr>
              <a:endCxn id="203" idx="3"/>
            </p:cNvCxnSpPr>
            <p:nvPr/>
          </p:nvCxnSpPr>
          <p:spPr>
            <a:xfrm rot="5400000" flipH="1" flipV="1">
              <a:off x="6934679" y="4285066"/>
              <a:ext cx="1291516" cy="244564"/>
            </a:xfrm>
            <a:prstGeom prst="curvedConnector4">
              <a:avLst>
                <a:gd name="adj1" fmla="val 18530"/>
                <a:gd name="adj2" fmla="val 193472"/>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194" name="Curved Connector 193"/>
            <p:cNvCxnSpPr>
              <a:stCxn id="203" idx="1"/>
            </p:cNvCxnSpPr>
            <p:nvPr/>
          </p:nvCxnSpPr>
          <p:spPr>
            <a:xfrm rot="10800000" flipV="1">
              <a:off x="6522186" y="3761590"/>
              <a:ext cx="450475" cy="131138"/>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214" name="Multiply 213"/>
            <p:cNvSpPr/>
            <p:nvPr/>
          </p:nvSpPr>
          <p:spPr>
            <a:xfrm>
              <a:off x="4771727" y="4844367"/>
              <a:ext cx="609440" cy="5842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400" dirty="0">
                <a:solidFill>
                  <a:schemeClr val="tx1"/>
                </a:solidFill>
              </a:endParaRPr>
            </a:p>
          </p:txBody>
        </p:sp>
        <p:cxnSp>
          <p:nvCxnSpPr>
            <p:cNvPr id="242" name="Curved Connector 241"/>
            <p:cNvCxnSpPr/>
            <p:nvPr/>
          </p:nvCxnSpPr>
          <p:spPr>
            <a:xfrm flipV="1">
              <a:off x="5282463" y="6058304"/>
              <a:ext cx="507866" cy="227608"/>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44" name="Curved Connector 243"/>
            <p:cNvCxnSpPr/>
            <p:nvPr/>
          </p:nvCxnSpPr>
          <p:spPr>
            <a:xfrm rot="10800000" flipV="1">
              <a:off x="5853568" y="5317703"/>
              <a:ext cx="664900" cy="511196"/>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45" name="Curved Connector 244"/>
            <p:cNvCxnSpPr/>
            <p:nvPr/>
          </p:nvCxnSpPr>
          <p:spPr>
            <a:xfrm flipV="1">
              <a:off x="5555683" y="5335215"/>
              <a:ext cx="1253506" cy="1100597"/>
            </a:xfrm>
            <a:prstGeom prst="curvedConnector3">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46" name="Curved Connector 245"/>
            <p:cNvCxnSpPr/>
            <p:nvPr/>
          </p:nvCxnSpPr>
          <p:spPr>
            <a:xfrm rot="5400000" flipH="1" flipV="1">
              <a:off x="6883454" y="4431083"/>
              <a:ext cx="1291516" cy="244564"/>
            </a:xfrm>
            <a:prstGeom prst="curvedConnector4">
              <a:avLst>
                <a:gd name="adj1" fmla="val 18530"/>
                <a:gd name="adj2" fmla="val 193472"/>
              </a:avLst>
            </a:prstGeom>
            <a:ln>
              <a:solidFill>
                <a:srgbClr val="FFFF00"/>
              </a:solidFill>
              <a:headEnd type="triangle"/>
              <a:tailEnd type="triangle"/>
            </a:ln>
            <a:effectLst/>
          </p:spPr>
          <p:style>
            <a:lnRef idx="2">
              <a:schemeClr val="dk1"/>
            </a:lnRef>
            <a:fillRef idx="0">
              <a:schemeClr val="dk1"/>
            </a:fillRef>
            <a:effectRef idx="1">
              <a:schemeClr val="dk1"/>
            </a:effectRef>
            <a:fontRef idx="minor">
              <a:schemeClr val="tx1"/>
            </a:fontRef>
          </p:style>
        </p:cxnSp>
        <p:cxnSp>
          <p:nvCxnSpPr>
            <p:cNvPr id="247" name="Curved Connector 246"/>
            <p:cNvCxnSpPr>
              <a:stCxn id="192" idx="1"/>
            </p:cNvCxnSpPr>
            <p:nvPr/>
          </p:nvCxnSpPr>
          <p:spPr>
            <a:xfrm rot="10800000">
              <a:off x="6522185" y="3907607"/>
              <a:ext cx="525880" cy="428736"/>
            </a:xfrm>
            <a:prstGeom prst="curved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grpSp>
    </p:spTree>
    <p:custDataLst>
      <p:tags r:id="rId2"/>
    </p:custDataLst>
    <p:extLst>
      <p:ext uri="{BB962C8B-B14F-4D97-AF65-F5344CB8AC3E}">
        <p14:creationId xmlns:p14="http://schemas.microsoft.com/office/powerpoint/2010/main" val="35728106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229600" cy="1143000"/>
          </a:xfrm>
        </p:spPr>
        <p:txBody>
          <a:bodyPr>
            <a:noAutofit/>
          </a:bodyPr>
          <a:lstStyle/>
          <a:p>
            <a:r>
              <a:rPr lang="en-US" sz="2800" dirty="0" smtClean="0"/>
              <a:t>Branch Client Media </a:t>
            </a:r>
            <a:r>
              <a:rPr lang="en-US" sz="2800" dirty="0"/>
              <a:t>and Signaling Paths</a:t>
            </a:r>
            <a:r>
              <a:rPr lang="en-US" dirty="0">
                <a:latin typeface="Calibri" pitchFamily="34" charset="0"/>
                <a:cs typeface="Calibri" pitchFamily="34" charset="0"/>
              </a:rPr>
              <a:t/>
            </a:r>
            <a:br>
              <a:rPr lang="en-US" dirty="0">
                <a:latin typeface="Calibri" pitchFamily="34" charset="0"/>
                <a:cs typeface="Calibri" pitchFamily="34" charset="0"/>
              </a:rPr>
            </a:br>
            <a:r>
              <a:rPr lang="en-US" sz="2000" spc="0" dirty="0">
                <a:ln>
                  <a:noFill/>
                </a:ln>
                <a:solidFill>
                  <a:srgbClr val="D6E032">
                    <a:alpha val="99000"/>
                  </a:srgbClr>
                </a:solidFill>
              </a:rPr>
              <a:t>Key Failure </a:t>
            </a:r>
            <a:r>
              <a:rPr lang="en-US" sz="2000" spc="0" dirty="0" smtClean="0">
                <a:ln>
                  <a:noFill/>
                </a:ln>
                <a:solidFill>
                  <a:srgbClr val="D6E032">
                    <a:alpha val="99000"/>
                  </a:srgbClr>
                </a:solidFill>
              </a:rPr>
              <a:t>Scenarios: Edge User &amp; SBA Down</a:t>
            </a:r>
            <a:endParaRPr lang="en-US" sz="2000" spc="0" dirty="0">
              <a:ln>
                <a:noFill/>
              </a:ln>
              <a:solidFill>
                <a:srgbClr val="D6E032">
                  <a:alpha val="99000"/>
                </a:srgbClr>
              </a:solidFill>
            </a:endParaRPr>
          </a:p>
        </p:txBody>
      </p:sp>
      <p:grpSp>
        <p:nvGrpSpPr>
          <p:cNvPr id="179" name="Group 178"/>
          <p:cNvGrpSpPr/>
          <p:nvPr/>
        </p:nvGrpSpPr>
        <p:grpSpPr>
          <a:xfrm>
            <a:off x="6956771" y="233027"/>
            <a:ext cx="2017815" cy="705670"/>
            <a:chOff x="9957173" y="5847530"/>
            <a:chExt cx="2055778" cy="705670"/>
          </a:xfrm>
        </p:grpSpPr>
        <p:sp>
          <p:nvSpPr>
            <p:cNvPr id="180" name="TextBox 179"/>
            <p:cNvSpPr txBox="1"/>
            <p:nvPr/>
          </p:nvSpPr>
          <p:spPr>
            <a:xfrm>
              <a:off x="9957173" y="5847530"/>
              <a:ext cx="2055778" cy="70567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0" tIns="0" rIns="182880" bIns="0" rtlCol="0" anchor="ctr">
              <a:noAutofit/>
            </a:bodyPr>
            <a:lstStyle>
              <a:defPPr>
                <a:defRPr lang="en-US"/>
              </a:defPPr>
              <a:lvl1pPr algn="ctr">
                <a:defRPr sz="1600" b="1">
                  <a:gradFill>
                    <a:gsLst>
                      <a:gs pos="0">
                        <a:schemeClr val="tx1"/>
                      </a:gs>
                      <a:gs pos="86000">
                        <a:schemeClr val="tx1"/>
                      </a:gs>
                    </a:gsLst>
                    <a:lin ang="5400000" scaled="0"/>
                  </a:gradFill>
                </a:defRPr>
              </a:lvl1pPr>
            </a:lstStyle>
            <a:p>
              <a:pPr algn="r"/>
              <a:r>
                <a:rPr lang="en-US" dirty="0" smtClean="0">
                  <a:solidFill>
                    <a:schemeClr val="bg1"/>
                  </a:solidFill>
                </a:rPr>
                <a:t>Media</a:t>
              </a:r>
            </a:p>
            <a:p>
              <a:pPr algn="r"/>
              <a:r>
                <a:rPr lang="en-US" dirty="0" smtClean="0">
                  <a:solidFill>
                    <a:schemeClr val="bg1"/>
                  </a:solidFill>
                </a:rPr>
                <a:t>Signaling</a:t>
              </a:r>
              <a:endParaRPr lang="en-US" dirty="0">
                <a:solidFill>
                  <a:schemeClr val="bg1"/>
                </a:solidFill>
              </a:endParaRPr>
            </a:p>
          </p:txBody>
        </p:sp>
        <p:cxnSp>
          <p:nvCxnSpPr>
            <p:cNvPr id="181" name="Elbow Connector 116"/>
            <p:cNvCxnSpPr/>
            <p:nvPr/>
          </p:nvCxnSpPr>
          <p:spPr bwMode="auto">
            <a:xfrm flipV="1">
              <a:off x="10031360" y="6080151"/>
              <a:ext cx="953702" cy="1"/>
            </a:xfrm>
            <a:prstGeom prst="straightConnector1">
              <a:avLst/>
            </a:prstGeom>
            <a:noFill/>
            <a:ln w="38100" algn="ctr">
              <a:solidFill>
                <a:srgbClr val="FFFF00"/>
              </a:solidFill>
              <a:round/>
              <a:headEnd/>
              <a:tailEnd/>
            </a:ln>
            <a:effectLst/>
          </p:spPr>
        </p:cxnSp>
        <p:cxnSp>
          <p:nvCxnSpPr>
            <p:cNvPr id="182" name="Elbow Connector 116"/>
            <p:cNvCxnSpPr/>
            <p:nvPr/>
          </p:nvCxnSpPr>
          <p:spPr bwMode="auto">
            <a:xfrm flipV="1">
              <a:off x="10026335" y="6331340"/>
              <a:ext cx="958727" cy="1"/>
            </a:xfrm>
            <a:prstGeom prst="straightConnector1">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grpSp>
      <p:grpSp>
        <p:nvGrpSpPr>
          <p:cNvPr id="87" name="Group 86"/>
          <p:cNvGrpSpPr/>
          <p:nvPr/>
        </p:nvGrpSpPr>
        <p:grpSpPr>
          <a:xfrm>
            <a:off x="5104221" y="1307503"/>
            <a:ext cx="2973999" cy="5491437"/>
            <a:chOff x="1358654" y="1292842"/>
            <a:chExt cx="3964299" cy="5491437"/>
          </a:xfrm>
        </p:grpSpPr>
        <p:sp>
          <p:nvSpPr>
            <p:cNvPr id="88" name="Rounded Rectangle 87"/>
            <p:cNvSpPr/>
            <p:nvPr/>
          </p:nvSpPr>
          <p:spPr>
            <a:xfrm>
              <a:off x="1358654" y="1292842"/>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SBA Down</a:t>
              </a:r>
            </a:p>
            <a:p>
              <a:pPr algn="r"/>
              <a:r>
                <a:rPr lang="en-US" sz="1200" dirty="0" smtClean="0">
                  <a:solidFill>
                    <a:schemeClr val="tx1"/>
                  </a:solidFill>
                </a:rPr>
                <a:t>Clients register w/Backup Registrar in DC</a:t>
              </a:r>
            </a:p>
            <a:p>
              <a:pPr algn="r"/>
              <a:r>
                <a:rPr lang="en-US" sz="1200" dirty="0" smtClean="0">
                  <a:solidFill>
                    <a:schemeClr val="tx1"/>
                  </a:solidFill>
                </a:rPr>
                <a:t>Functionality driven by pool over WAN No functionality loss</a:t>
              </a:r>
              <a:endParaRPr lang="en-US" sz="1200" dirty="0">
                <a:solidFill>
                  <a:schemeClr val="tx1"/>
                </a:solidFill>
              </a:endParaRPr>
            </a:p>
            <a:p>
              <a:pPr algn="r"/>
              <a:endParaRPr lang="en-US" sz="1200" dirty="0">
                <a:solidFill>
                  <a:schemeClr val="tx1"/>
                </a:solidFill>
              </a:endParaRPr>
            </a:p>
          </p:txBody>
        </p:sp>
        <p:grpSp>
          <p:nvGrpSpPr>
            <p:cNvPr id="89" name="Group 90"/>
            <p:cNvGrpSpPr/>
            <p:nvPr/>
          </p:nvGrpSpPr>
          <p:grpSpPr>
            <a:xfrm>
              <a:off x="2257521" y="5513124"/>
              <a:ext cx="1877398" cy="1019969"/>
              <a:chOff x="6248400" y="2099909"/>
              <a:chExt cx="1773559" cy="1405291"/>
            </a:xfrm>
          </p:grpSpPr>
          <p:sp>
            <p:nvSpPr>
              <p:cNvPr id="110"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111" name="Object 110"/>
              <p:cNvGraphicFramePr>
                <a:graphicFrameLocks noChangeAspect="1"/>
              </p:cNvGraphicFramePr>
              <p:nvPr>
                <p:extLst>
                  <p:ext uri="{D42A27DB-BD31-4B8C-83A1-F6EECF244321}">
                    <p14:modId xmlns:p14="http://schemas.microsoft.com/office/powerpoint/2010/main" val="176895072"/>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9256" name="Visio" r:id="rId5" imgW="1692758" imgH="863351" progId="Visio.Drawing.11">
                      <p:embed/>
                    </p:oleObj>
                  </mc:Choice>
                  <mc:Fallback>
                    <p:oleObj name="Visio" r:id="rId5"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 name="Object 111"/>
              <p:cNvGraphicFramePr>
                <a:graphicFrameLocks noChangeAspect="1"/>
              </p:cNvGraphicFramePr>
              <p:nvPr>
                <p:extLst>
                  <p:ext uri="{D42A27DB-BD31-4B8C-83A1-F6EECF244321}">
                    <p14:modId xmlns:p14="http://schemas.microsoft.com/office/powerpoint/2010/main" val="1576179265"/>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9257" name="Visio" r:id="rId7" imgW="449567" imgH="392752" progId="Visio.Drawing.11">
                      <p:embed/>
                    </p:oleObj>
                  </mc:Choice>
                  <mc:Fallback>
                    <p:oleObj name="Visio" r:id="rId7"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 name="TextBox 112"/>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114" name="Object 113"/>
              <p:cNvGraphicFramePr>
                <a:graphicFrameLocks noChangeAspect="1"/>
              </p:cNvGraphicFramePr>
              <p:nvPr>
                <p:extLst>
                  <p:ext uri="{D42A27DB-BD31-4B8C-83A1-F6EECF244321}">
                    <p14:modId xmlns:p14="http://schemas.microsoft.com/office/powerpoint/2010/main" val="2646327981"/>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9258" name="Visio" r:id="rId9" imgW="570189" imgH="685761" progId="Visio.Drawing.11">
                      <p:embed/>
                    </p:oleObj>
                  </mc:Choice>
                  <mc:Fallback>
                    <p:oleObj name="Visio" r:id="rId9"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90" name="Group 89"/>
            <p:cNvGrpSpPr/>
            <p:nvPr/>
          </p:nvGrpSpPr>
          <p:grpSpPr>
            <a:xfrm>
              <a:off x="1665054" y="2730576"/>
              <a:ext cx="3386287" cy="2066765"/>
              <a:chOff x="697423" y="2712417"/>
              <a:chExt cx="3386287" cy="2066765"/>
            </a:xfrm>
          </p:grpSpPr>
          <p:sp>
            <p:nvSpPr>
              <p:cNvPr id="99" name="AutoShape 2"/>
              <p:cNvSpPr>
                <a:spLocks noChangeArrowheads="1"/>
              </p:cNvSpPr>
              <p:nvPr/>
            </p:nvSpPr>
            <p:spPr bwMode="auto">
              <a:xfrm>
                <a:off x="697423" y="2773377"/>
                <a:ext cx="3369702" cy="2005805"/>
              </a:xfrm>
              <a:prstGeom prst="roundRect">
                <a:avLst>
                  <a:gd name="adj" fmla="val 12106"/>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100"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01" name="TextBox 100"/>
              <p:cNvSpPr txBox="1"/>
              <p:nvPr/>
            </p:nvSpPr>
            <p:spPr>
              <a:xfrm>
                <a:off x="697424" y="4250952"/>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102" name="TextBox 101"/>
              <p:cNvSpPr txBox="1"/>
              <p:nvPr/>
            </p:nvSpPr>
            <p:spPr>
              <a:xfrm>
                <a:off x="1863481" y="2712417"/>
                <a:ext cx="1449997"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104" name="TextBox 103"/>
              <p:cNvSpPr txBox="1"/>
              <p:nvPr/>
            </p:nvSpPr>
            <p:spPr>
              <a:xfrm>
                <a:off x="940438" y="2959619"/>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105" name="Object 32"/>
              <p:cNvGraphicFramePr>
                <a:graphicFrameLocks noChangeAspect="1"/>
              </p:cNvGraphicFramePr>
              <p:nvPr>
                <p:extLst>
                  <p:ext uri="{D42A27DB-BD31-4B8C-83A1-F6EECF244321}">
                    <p14:modId xmlns:p14="http://schemas.microsoft.com/office/powerpoint/2010/main" val="3533311458"/>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49259" name="Visio" r:id="rId12" imgW="574804" imgH="838470" progId="Visio.Drawing.11">
                      <p:embed/>
                    </p:oleObj>
                  </mc:Choice>
                  <mc:Fallback>
                    <p:oleObj name="Visio" r:id="rId12"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 name="Object 33"/>
              <p:cNvGraphicFramePr>
                <a:graphicFrameLocks noChangeAspect="1"/>
              </p:cNvGraphicFramePr>
              <p:nvPr>
                <p:extLst>
                  <p:ext uri="{D42A27DB-BD31-4B8C-83A1-F6EECF244321}">
                    <p14:modId xmlns:p14="http://schemas.microsoft.com/office/powerpoint/2010/main" val="3907937610"/>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49260"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7" name="Object 35"/>
              <p:cNvGraphicFramePr>
                <a:graphicFrameLocks noChangeAspect="1"/>
              </p:cNvGraphicFramePr>
              <p:nvPr>
                <p:extLst>
                  <p:ext uri="{D42A27DB-BD31-4B8C-83A1-F6EECF244321}">
                    <p14:modId xmlns:p14="http://schemas.microsoft.com/office/powerpoint/2010/main" val="1797660874"/>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49261" name="Visio" r:id="rId15" imgW="835638" imgH="848468" progId="Visio.Drawing.11">
                      <p:embed/>
                    </p:oleObj>
                  </mc:Choice>
                  <mc:Fallback>
                    <p:oleObj name="Visio" r:id="rId15"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108" name="Object 37"/>
              <p:cNvGraphicFramePr>
                <a:graphicFrameLocks noChangeAspect="1"/>
              </p:cNvGraphicFramePr>
              <p:nvPr>
                <p:extLst>
                  <p:ext uri="{D42A27DB-BD31-4B8C-83A1-F6EECF244321}">
                    <p14:modId xmlns:p14="http://schemas.microsoft.com/office/powerpoint/2010/main" val="3786104872"/>
                  </p:ext>
                </p:extLst>
              </p:nvPr>
            </p:nvGraphicFramePr>
            <p:xfrm>
              <a:off x="3223896" y="3523383"/>
              <a:ext cx="730059" cy="444646"/>
            </p:xfrm>
            <a:graphic>
              <a:graphicData uri="http://schemas.openxmlformats.org/presentationml/2006/ole">
                <mc:AlternateContent xmlns:mc="http://schemas.openxmlformats.org/markup-compatibility/2006">
                  <mc:Choice xmlns:v="urn:schemas-microsoft-com:vml" Requires="v">
                    <p:oleObj spid="_x0000_s49262" name="Visio" r:id="rId17" imgW="776566" imgH="630947" progId="Visio.Drawing.11">
                      <p:embed/>
                    </p:oleObj>
                  </mc:Choice>
                  <mc:Fallback>
                    <p:oleObj name="Visio" r:id="rId17"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23896" y="3523383"/>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9" name="Object 38"/>
              <p:cNvGraphicFramePr>
                <a:graphicFrameLocks noChangeAspect="1"/>
              </p:cNvGraphicFramePr>
              <p:nvPr>
                <p:extLst>
                  <p:ext uri="{D42A27DB-BD31-4B8C-83A1-F6EECF244321}">
                    <p14:modId xmlns:p14="http://schemas.microsoft.com/office/powerpoint/2010/main" val="1195604436"/>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49263" name="Visio" r:id="rId19" imgW="836177" imgH="820366" progId="Visio.Drawing.11">
                      <p:embed/>
                    </p:oleObj>
                  </mc:Choice>
                  <mc:Fallback>
                    <p:oleObj name="Visio" r:id="rId1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91" name="Cloud 90"/>
            <p:cNvSpPr/>
            <p:nvPr/>
          </p:nvSpPr>
          <p:spPr>
            <a:xfrm>
              <a:off x="3475843" y="4827018"/>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92" name="Cloud 91"/>
            <p:cNvSpPr/>
            <p:nvPr/>
          </p:nvSpPr>
          <p:spPr>
            <a:xfrm>
              <a:off x="1708280" y="4876785"/>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93" name="Curved Connector 92"/>
            <p:cNvCxnSpPr/>
            <p:nvPr/>
          </p:nvCxnSpPr>
          <p:spPr>
            <a:xfrm flipV="1">
              <a:off x="2793012" y="6386761"/>
              <a:ext cx="864311" cy="4033"/>
            </a:xfrm>
            <a:prstGeom prst="curvedConnector3">
              <a:avLst>
                <a:gd name="adj1" fmla="val 50000"/>
              </a:avLst>
            </a:prstGeom>
            <a:ln>
              <a:solidFill>
                <a:srgbClr val="FFFF00"/>
              </a:solidFill>
              <a:headEnd type="triangle"/>
              <a:tailEnd type="triangle"/>
            </a:ln>
            <a:effectLst/>
          </p:spPr>
          <p:style>
            <a:lnRef idx="2">
              <a:schemeClr val="dk1"/>
            </a:lnRef>
            <a:fillRef idx="0">
              <a:schemeClr val="dk1"/>
            </a:fillRef>
            <a:effectRef idx="1">
              <a:schemeClr val="dk1"/>
            </a:effectRef>
            <a:fontRef idx="minor">
              <a:schemeClr val="tx1"/>
            </a:fontRef>
          </p:style>
        </p:cxnSp>
        <p:pic>
          <p:nvPicPr>
            <p:cNvPr id="94"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74020" y="4116000"/>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5" name="Curved Connector 94"/>
            <p:cNvCxnSpPr/>
            <p:nvPr/>
          </p:nvCxnSpPr>
          <p:spPr>
            <a:xfrm rot="5400000" flipH="1" flipV="1">
              <a:off x="1546834" y="4744824"/>
              <a:ext cx="2387333" cy="790663"/>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cxnSp>
          <p:nvCxnSpPr>
            <p:cNvPr id="96" name="Curved Connector 95"/>
            <p:cNvCxnSpPr/>
            <p:nvPr/>
          </p:nvCxnSpPr>
          <p:spPr>
            <a:xfrm rot="16200000" flipV="1">
              <a:off x="2323190" y="4759129"/>
              <a:ext cx="2295398" cy="670118"/>
            </a:xfrm>
            <a:prstGeom prst="curvedConnector3">
              <a:avLst>
                <a:gd name="adj1" fmla="val 36721"/>
              </a:avLst>
            </a:prstGeom>
            <a:ln>
              <a:headEnd type="triangle"/>
              <a:tailEnd type="triangle"/>
            </a:ln>
          </p:spPr>
          <p:style>
            <a:lnRef idx="2">
              <a:schemeClr val="accent2"/>
            </a:lnRef>
            <a:fillRef idx="0">
              <a:schemeClr val="accent2"/>
            </a:fillRef>
            <a:effectRef idx="1">
              <a:schemeClr val="accent2"/>
            </a:effectRef>
            <a:fontRef idx="minor">
              <a:schemeClr val="tx1"/>
            </a:fontRef>
          </p:style>
        </p:cxnSp>
        <p:cxnSp>
          <p:nvCxnSpPr>
            <p:cNvPr id="97" name="Curved Connector 96"/>
            <p:cNvCxnSpPr/>
            <p:nvPr/>
          </p:nvCxnSpPr>
          <p:spPr>
            <a:xfrm rot="10800000">
              <a:off x="3805945" y="3946488"/>
              <a:ext cx="439501" cy="328867"/>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sp>
          <p:nvSpPr>
            <p:cNvPr id="98" name="Multiply 97"/>
            <p:cNvSpPr/>
            <p:nvPr/>
          </p:nvSpPr>
          <p:spPr>
            <a:xfrm>
              <a:off x="2831112" y="5657685"/>
              <a:ext cx="609440" cy="5842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400" dirty="0">
                <a:solidFill>
                  <a:schemeClr val="tx1"/>
                </a:solidFill>
              </a:endParaRPr>
            </a:p>
          </p:txBody>
        </p:sp>
      </p:grpSp>
      <p:grpSp>
        <p:nvGrpSpPr>
          <p:cNvPr id="115" name="Group 114"/>
          <p:cNvGrpSpPr/>
          <p:nvPr/>
        </p:nvGrpSpPr>
        <p:grpSpPr>
          <a:xfrm>
            <a:off x="1025159" y="1297921"/>
            <a:ext cx="2973999" cy="5491437"/>
            <a:chOff x="6794332" y="1364595"/>
            <a:chExt cx="3964299" cy="5491437"/>
          </a:xfrm>
        </p:grpSpPr>
        <p:sp>
          <p:nvSpPr>
            <p:cNvPr id="116" name="Rounded Rectangle 115"/>
            <p:cNvSpPr/>
            <p:nvPr/>
          </p:nvSpPr>
          <p:spPr>
            <a:xfrm>
              <a:off x="6794332" y="1364595"/>
              <a:ext cx="3964299" cy="549143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46278" tIns="0" rIns="146278" bIns="0" numCol="1" rtlCol="0" anchor="t" anchorCtr="0" compatLnSpc="1">
              <a:prstTxWarp prst="textNoShape">
                <a:avLst/>
              </a:prstTxWarp>
            </a:bodyPr>
            <a:lstStyle/>
            <a:p>
              <a:pPr algn="r" defTabSz="1462361" fontAlgn="base">
                <a:spcBef>
                  <a:spcPct val="0"/>
                </a:spcBef>
                <a:spcAft>
                  <a:spcPct val="0"/>
                </a:spcAft>
                <a:defRPr/>
              </a:pPr>
              <a:r>
                <a:rPr lang="en-US" u="sng" dirty="0" smtClean="0">
                  <a:solidFill>
                    <a:schemeClr val="tx1"/>
                  </a:solidFill>
                  <a:latin typeface="+mj-lt"/>
                </a:rPr>
                <a:t>External Branch User</a:t>
              </a:r>
            </a:p>
            <a:p>
              <a:pPr algn="r"/>
              <a:r>
                <a:rPr lang="en-US" sz="1200" dirty="0" smtClean="0">
                  <a:solidFill>
                    <a:schemeClr val="tx1"/>
                  </a:solidFill>
                </a:rPr>
                <a:t>Remote user has full functionality (excepting inbound PSTN) </a:t>
              </a:r>
              <a:br>
                <a:rPr lang="en-US" sz="1200" dirty="0" smtClean="0">
                  <a:solidFill>
                    <a:schemeClr val="tx1"/>
                  </a:solidFill>
                </a:rPr>
              </a:br>
              <a:r>
                <a:rPr lang="en-US" sz="1200" dirty="0" smtClean="0">
                  <a:solidFill>
                    <a:schemeClr val="tx1"/>
                  </a:solidFill>
                </a:rPr>
                <a:t>through data center pool </a:t>
              </a:r>
            </a:p>
            <a:p>
              <a:pPr algn="r"/>
              <a:endParaRPr lang="en-US" sz="1200" dirty="0">
                <a:solidFill>
                  <a:schemeClr val="tx1"/>
                </a:solidFill>
              </a:endParaRPr>
            </a:p>
            <a:p>
              <a:pPr algn="r"/>
              <a:endParaRPr lang="en-US" sz="1200" dirty="0">
                <a:solidFill>
                  <a:schemeClr val="tx1"/>
                </a:solidFill>
              </a:endParaRPr>
            </a:p>
          </p:txBody>
        </p:sp>
        <p:grpSp>
          <p:nvGrpSpPr>
            <p:cNvPr id="117" name="Group 90"/>
            <p:cNvGrpSpPr/>
            <p:nvPr/>
          </p:nvGrpSpPr>
          <p:grpSpPr>
            <a:xfrm>
              <a:off x="7695475" y="5631796"/>
              <a:ext cx="1877398" cy="1019969"/>
              <a:chOff x="6248400" y="2099909"/>
              <a:chExt cx="1773559" cy="1405291"/>
            </a:xfrm>
          </p:grpSpPr>
          <p:sp>
            <p:nvSpPr>
              <p:cNvPr id="138" name="AutoShape 2"/>
              <p:cNvSpPr>
                <a:spLocks noChangeArrowheads="1"/>
              </p:cNvSpPr>
              <p:nvPr/>
            </p:nvSpPr>
            <p:spPr bwMode="auto">
              <a:xfrm>
                <a:off x="6248400" y="2133600"/>
                <a:ext cx="1752600" cy="1371600"/>
              </a:xfrm>
              <a:prstGeom prst="roundRect">
                <a:avLst>
                  <a:gd name="adj" fmla="val 12106"/>
                </a:avLst>
              </a:prstGeom>
              <a:solidFill>
                <a:schemeClr val="bg1">
                  <a:lumMod val="50000"/>
                  <a:lumOff val="50000"/>
                </a:schemeClr>
              </a:solidFill>
              <a:ln>
                <a:headEnd type="none" w="sm" len="sm"/>
                <a:tailEnd type="none" w="sm" len="sm"/>
              </a:ln>
            </p:spPr>
            <p:style>
              <a:lnRef idx="0">
                <a:schemeClr val="dk1"/>
              </a:lnRef>
              <a:fillRef idx="3">
                <a:schemeClr val="dk1"/>
              </a:fillRef>
              <a:effectRef idx="3">
                <a:schemeClr val="dk1"/>
              </a:effectRef>
              <a:fontRef idx="minor">
                <a:schemeClr val="lt1"/>
              </a:fontRef>
            </p:style>
            <p:txBody>
              <a:bodyPr wrap="none" anchor="ctr"/>
              <a:lstStyle/>
              <a:p>
                <a:pPr>
                  <a:defRPr/>
                </a:pPr>
                <a:endParaRPr lang="en-US" sz="1400" dirty="0">
                  <a:solidFill>
                    <a:schemeClr val="tx1"/>
                  </a:solidFill>
                  <a:latin typeface="Arial" charset="0"/>
                </a:endParaRPr>
              </a:p>
            </p:txBody>
          </p:sp>
          <p:graphicFrame>
            <p:nvGraphicFramePr>
              <p:cNvPr id="139" name="Object 138"/>
              <p:cNvGraphicFramePr>
                <a:graphicFrameLocks noChangeAspect="1"/>
              </p:cNvGraphicFramePr>
              <p:nvPr>
                <p:extLst>
                  <p:ext uri="{D42A27DB-BD31-4B8C-83A1-F6EECF244321}">
                    <p14:modId xmlns:p14="http://schemas.microsoft.com/office/powerpoint/2010/main" val="4114963523"/>
                  </p:ext>
                </p:extLst>
              </p:nvPr>
            </p:nvGraphicFramePr>
            <p:xfrm>
              <a:off x="6502398" y="2463236"/>
              <a:ext cx="1086114" cy="761999"/>
            </p:xfrm>
            <a:graphic>
              <a:graphicData uri="http://schemas.openxmlformats.org/presentationml/2006/ole">
                <mc:AlternateContent xmlns:mc="http://schemas.openxmlformats.org/markup-compatibility/2006">
                  <mc:Choice xmlns:v="urn:schemas-microsoft-com:vml" Requires="v">
                    <p:oleObj spid="_x0000_s49264" name="Visio" r:id="rId22" imgW="1692758" imgH="863351" progId="Visio.Drawing.11">
                      <p:embed/>
                    </p:oleObj>
                  </mc:Choice>
                  <mc:Fallback>
                    <p:oleObj name="Visio" r:id="rId22" imgW="1692758" imgH="8633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2398" y="2463236"/>
                            <a:ext cx="1086114" cy="7619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 name="Object 139"/>
              <p:cNvGraphicFramePr>
                <a:graphicFrameLocks noChangeAspect="1"/>
              </p:cNvGraphicFramePr>
              <p:nvPr>
                <p:extLst>
                  <p:ext uri="{D42A27DB-BD31-4B8C-83A1-F6EECF244321}">
                    <p14:modId xmlns:p14="http://schemas.microsoft.com/office/powerpoint/2010/main" val="3533098384"/>
                  </p:ext>
                </p:extLst>
              </p:nvPr>
            </p:nvGraphicFramePr>
            <p:xfrm>
              <a:off x="6310490" y="3113087"/>
              <a:ext cx="449263" cy="392113"/>
            </p:xfrm>
            <a:graphic>
              <a:graphicData uri="http://schemas.openxmlformats.org/presentationml/2006/ole">
                <mc:AlternateContent xmlns:mc="http://schemas.openxmlformats.org/markup-compatibility/2006">
                  <mc:Choice xmlns:v="urn:schemas-microsoft-com:vml" Requires="v">
                    <p:oleObj spid="_x0000_s49265" name="Visio" r:id="rId23" imgW="449567" imgH="392752" progId="Visio.Drawing.11">
                      <p:embed/>
                    </p:oleObj>
                  </mc:Choice>
                  <mc:Fallback>
                    <p:oleObj name="Visio" r:id="rId23"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490" y="3113087"/>
                            <a:ext cx="449263"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2" name="TextBox 141"/>
              <p:cNvSpPr txBox="1"/>
              <p:nvPr/>
            </p:nvSpPr>
            <p:spPr>
              <a:xfrm>
                <a:off x="7365996" y="2099909"/>
                <a:ext cx="655963" cy="466452"/>
              </a:xfrm>
              <a:prstGeom prst="rect">
                <a:avLst/>
              </a:prstGeom>
              <a:noFill/>
            </p:spPr>
            <p:txBody>
              <a:bodyPr wrap="none" rtlCol="0">
                <a:spAutoFit/>
              </a:bodyPr>
              <a:lstStyle/>
              <a:p>
                <a:r>
                  <a:rPr lang="en-US" sz="1600" b="1" dirty="0"/>
                  <a:t>SBA</a:t>
                </a:r>
              </a:p>
            </p:txBody>
          </p:sp>
          <p:graphicFrame>
            <p:nvGraphicFramePr>
              <p:cNvPr id="143" name="Object 142"/>
              <p:cNvGraphicFramePr>
                <a:graphicFrameLocks noChangeAspect="1"/>
              </p:cNvGraphicFramePr>
              <p:nvPr>
                <p:extLst>
                  <p:ext uri="{D42A27DB-BD31-4B8C-83A1-F6EECF244321}">
                    <p14:modId xmlns:p14="http://schemas.microsoft.com/office/powerpoint/2010/main" val="2310630137"/>
                  </p:ext>
                </p:extLst>
              </p:nvPr>
            </p:nvGraphicFramePr>
            <p:xfrm>
              <a:off x="7606771" y="3101975"/>
              <a:ext cx="334963" cy="403225"/>
            </p:xfrm>
            <a:graphic>
              <a:graphicData uri="http://schemas.openxmlformats.org/presentationml/2006/ole">
                <mc:AlternateContent xmlns:mc="http://schemas.openxmlformats.org/markup-compatibility/2006">
                  <mc:Choice xmlns:v="urn:schemas-microsoft-com:vml" Requires="v">
                    <p:oleObj spid="_x0000_s49266" name="Visio" r:id="rId24" imgW="570189" imgH="685761" progId="Visio.Drawing.11">
                      <p:embed/>
                    </p:oleObj>
                  </mc:Choice>
                  <mc:Fallback>
                    <p:oleObj name="Visio" r:id="rId24" imgW="570189" imgH="6857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6771" y="3101975"/>
                            <a:ext cx="334963" cy="40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19" name="AutoShape 2"/>
            <p:cNvSpPr>
              <a:spLocks noChangeArrowheads="1"/>
            </p:cNvSpPr>
            <p:nvPr/>
          </p:nvSpPr>
          <p:spPr bwMode="auto">
            <a:xfrm>
              <a:off x="7103008" y="2773048"/>
              <a:ext cx="3369702" cy="2005805"/>
            </a:xfrm>
            <a:prstGeom prst="roundRect">
              <a:avLst>
                <a:gd name="adj" fmla="val 12106"/>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wrap="none" anchor="ctr"/>
            <a:lstStyle/>
            <a:p>
              <a:pPr defTabSz="1218987">
                <a:defRPr/>
              </a:pPr>
              <a:endParaRPr lang="en-US" sz="1400" dirty="0">
                <a:solidFill>
                  <a:schemeClr val="tx1"/>
                </a:solidFill>
                <a:latin typeface="Arial" charset="0"/>
              </a:endParaRPr>
            </a:p>
          </p:txBody>
        </p:sp>
        <p:pic>
          <p:nvPicPr>
            <p:cNvPr id="120" name="Picture 3"/>
            <p:cNvPicPr>
              <a:picLocks noChangeAspect="1" noChangeArrowheads="1"/>
            </p:cNvPicPr>
            <p:nvPr/>
          </p:nvPicPr>
          <p:blipFill>
            <a:blip r:embed="rId11"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9719064" y="3003237"/>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121" name="TextBox 120"/>
            <p:cNvSpPr txBox="1"/>
            <p:nvPr/>
          </p:nvSpPr>
          <p:spPr>
            <a:xfrm>
              <a:off x="7103009" y="4387783"/>
              <a:ext cx="3386286" cy="33855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600" dirty="0">
                  <a:solidFill>
                    <a:schemeClr val="tx1"/>
                  </a:solidFill>
                </a:rPr>
                <a:t>Data Center</a:t>
              </a:r>
            </a:p>
          </p:txBody>
        </p:sp>
        <p:sp>
          <p:nvSpPr>
            <p:cNvPr id="122" name="TextBox 121"/>
            <p:cNvSpPr txBox="1"/>
            <p:nvPr/>
          </p:nvSpPr>
          <p:spPr>
            <a:xfrm>
              <a:off x="8420012" y="2849248"/>
              <a:ext cx="1299051" cy="43088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smtClean="0">
                  <a:solidFill>
                    <a:schemeClr val="tx1"/>
                  </a:solidFill>
                </a:rPr>
                <a:t>Lync Server pool</a:t>
              </a:r>
              <a:endParaRPr lang="en-US" sz="1600" b="1" dirty="0">
                <a:solidFill>
                  <a:schemeClr val="tx1"/>
                </a:solidFill>
              </a:endParaRPr>
            </a:p>
          </p:txBody>
        </p:sp>
        <p:sp>
          <p:nvSpPr>
            <p:cNvPr id="123" name="TextBox 122"/>
            <p:cNvSpPr txBox="1"/>
            <p:nvPr/>
          </p:nvSpPr>
          <p:spPr>
            <a:xfrm>
              <a:off x="7346023" y="3096450"/>
              <a:ext cx="711015"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000" b="1" dirty="0">
                  <a:solidFill>
                    <a:schemeClr val="tx1"/>
                  </a:solidFill>
                </a:rPr>
                <a:t>Edge</a:t>
              </a:r>
            </a:p>
            <a:p>
              <a:pPr algn="ctr" defTabSz="1218987"/>
              <a:r>
                <a:rPr lang="en-US" sz="1000" b="1" dirty="0">
                  <a:solidFill>
                    <a:schemeClr val="tx1"/>
                  </a:solidFill>
                </a:rPr>
                <a:t>Server</a:t>
              </a:r>
              <a:endParaRPr lang="en-US" sz="1200" b="1" dirty="0">
                <a:solidFill>
                  <a:schemeClr val="tx1"/>
                </a:solidFill>
              </a:endParaRPr>
            </a:p>
          </p:txBody>
        </p:sp>
        <p:graphicFrame>
          <p:nvGraphicFramePr>
            <p:cNvPr id="124" name="Object 32"/>
            <p:cNvGraphicFramePr>
              <a:graphicFrameLocks noChangeAspect="1"/>
            </p:cNvGraphicFramePr>
            <p:nvPr>
              <p:extLst>
                <p:ext uri="{D42A27DB-BD31-4B8C-83A1-F6EECF244321}">
                  <p14:modId xmlns:p14="http://schemas.microsoft.com/office/powerpoint/2010/main" val="4205572641"/>
                </p:ext>
              </p:extLst>
            </p:nvPr>
          </p:nvGraphicFramePr>
          <p:xfrm>
            <a:off x="7955464" y="2969450"/>
            <a:ext cx="304721" cy="1371600"/>
          </p:xfrm>
          <a:graphic>
            <a:graphicData uri="http://schemas.openxmlformats.org/presentationml/2006/ole">
              <mc:AlternateContent xmlns:mc="http://schemas.openxmlformats.org/markup-compatibility/2006">
                <mc:Choice xmlns:v="urn:schemas-microsoft-com:vml" Requires="v">
                  <p:oleObj spid="_x0000_s49267" name="Visio" r:id="rId25" imgW="574804" imgH="838470" progId="Visio.Drawing.11">
                    <p:embed/>
                  </p:oleObj>
                </mc:Choice>
                <mc:Fallback>
                  <p:oleObj name="Visio" r:id="rId25"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55464" y="2969450"/>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5" name="Object 33"/>
            <p:cNvGraphicFramePr>
              <a:graphicFrameLocks noChangeAspect="1"/>
            </p:cNvGraphicFramePr>
            <p:nvPr>
              <p:extLst>
                <p:ext uri="{D42A27DB-BD31-4B8C-83A1-F6EECF244321}">
                  <p14:modId xmlns:p14="http://schemas.microsoft.com/office/powerpoint/2010/main" val="3409349198"/>
                </p:ext>
              </p:extLst>
            </p:nvPr>
          </p:nvGraphicFramePr>
          <p:xfrm>
            <a:off x="7244450" y="3045650"/>
            <a:ext cx="304721" cy="1371600"/>
          </p:xfrm>
          <a:graphic>
            <a:graphicData uri="http://schemas.openxmlformats.org/presentationml/2006/ole">
              <mc:AlternateContent xmlns:mc="http://schemas.openxmlformats.org/markup-compatibility/2006">
                <mc:Choice xmlns:v="urn:schemas-microsoft-com:vml" Requires="v">
                  <p:oleObj spid="_x0000_s49268" name="Visio" r:id="rId26" imgW="574804" imgH="838470" progId="Visio.Drawing.11">
                    <p:embed/>
                  </p:oleObj>
                </mc:Choice>
                <mc:Fallback>
                  <p:oleObj name="Visio" r:id="rId26" imgW="574804" imgH="838470"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44450" y="3045650"/>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6" name="Object 35"/>
            <p:cNvGraphicFramePr>
              <a:graphicFrameLocks noChangeAspect="1"/>
            </p:cNvGraphicFramePr>
            <p:nvPr>
              <p:extLst>
                <p:ext uri="{D42A27DB-BD31-4B8C-83A1-F6EECF244321}">
                  <p14:modId xmlns:p14="http://schemas.microsoft.com/office/powerpoint/2010/main" val="3634291379"/>
                </p:ext>
              </p:extLst>
            </p:nvPr>
          </p:nvGraphicFramePr>
          <p:xfrm>
            <a:off x="8344304" y="3241589"/>
            <a:ext cx="1140185" cy="979259"/>
          </p:xfrm>
          <a:graphic>
            <a:graphicData uri="http://schemas.openxmlformats.org/presentationml/2006/ole">
              <mc:AlternateContent xmlns:mc="http://schemas.openxmlformats.org/markup-compatibility/2006">
                <mc:Choice xmlns:v="urn:schemas-microsoft-com:vml" Requires="v">
                  <p:oleObj spid="_x0000_s49269" name="Visio" r:id="rId27" imgW="835638" imgH="848468" progId="Visio.Drawing.11">
                    <p:embed/>
                  </p:oleObj>
                </mc:Choice>
                <mc:Fallback>
                  <p:oleObj name="Visio" r:id="rId27" imgW="835638" imgH="848468"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44304" y="3241589"/>
                          <a:ext cx="1140185" cy="979259"/>
                        </a:xfrm>
                        <a:prstGeom prst="rect">
                          <a:avLst/>
                        </a:prstGeom>
                        <a:noFill/>
                        <a:ln>
                          <a:noFill/>
                        </a:ln>
                        <a:effectLst/>
                        <a:extLst/>
                      </p:spPr>
                    </p:pic>
                  </p:oleObj>
                </mc:Fallback>
              </mc:AlternateContent>
            </a:graphicData>
          </a:graphic>
        </p:graphicFrame>
        <p:graphicFrame>
          <p:nvGraphicFramePr>
            <p:cNvPr id="127" name="Object 37"/>
            <p:cNvGraphicFramePr>
              <a:graphicFrameLocks noChangeAspect="1"/>
            </p:cNvGraphicFramePr>
            <p:nvPr>
              <p:extLst>
                <p:ext uri="{D42A27DB-BD31-4B8C-83A1-F6EECF244321}">
                  <p14:modId xmlns:p14="http://schemas.microsoft.com/office/powerpoint/2010/main" val="1793442852"/>
                </p:ext>
              </p:extLst>
            </p:nvPr>
          </p:nvGraphicFramePr>
          <p:xfrm>
            <a:off x="9629481" y="3605999"/>
            <a:ext cx="730059" cy="444646"/>
          </p:xfrm>
          <a:graphic>
            <a:graphicData uri="http://schemas.openxmlformats.org/presentationml/2006/ole">
              <mc:AlternateContent xmlns:mc="http://schemas.openxmlformats.org/markup-compatibility/2006">
                <mc:Choice xmlns:v="urn:schemas-microsoft-com:vml" Requires="v">
                  <p:oleObj spid="_x0000_s49270" name="Visio" r:id="rId28" imgW="776566" imgH="630947" progId="Visio.Drawing.11">
                    <p:embed/>
                  </p:oleObj>
                </mc:Choice>
                <mc:Fallback>
                  <p:oleObj name="Visio" r:id="rId28" imgW="776566" imgH="630947"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629481" y="360599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8" name="Object 38"/>
            <p:cNvGraphicFramePr>
              <a:graphicFrameLocks noChangeAspect="1"/>
            </p:cNvGraphicFramePr>
            <p:nvPr>
              <p:extLst>
                <p:ext uri="{D42A27DB-BD31-4B8C-83A1-F6EECF244321}">
                  <p14:modId xmlns:p14="http://schemas.microsoft.com/office/powerpoint/2010/main" val="2636721002"/>
                </p:ext>
              </p:extLst>
            </p:nvPr>
          </p:nvGraphicFramePr>
          <p:xfrm>
            <a:off x="7549170" y="3502850"/>
            <a:ext cx="507868" cy="521721"/>
          </p:xfrm>
          <a:graphic>
            <a:graphicData uri="http://schemas.openxmlformats.org/presentationml/2006/ole">
              <mc:AlternateContent xmlns:mc="http://schemas.openxmlformats.org/markup-compatibility/2006">
                <mc:Choice xmlns:v="urn:schemas-microsoft-com:vml" Requires="v">
                  <p:oleObj spid="_x0000_s49271" name="Visio" r:id="rId29" imgW="836177" imgH="820366" progId="Visio.Drawing.11">
                    <p:embed/>
                  </p:oleObj>
                </mc:Choice>
                <mc:Fallback>
                  <p:oleObj name="Visio" r:id="rId29" imgW="836177" imgH="820366"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549170" y="3502850"/>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9" name="Cloud 128"/>
            <p:cNvSpPr/>
            <p:nvPr/>
          </p:nvSpPr>
          <p:spPr>
            <a:xfrm>
              <a:off x="8913797" y="4945690"/>
              <a:ext cx="1273779" cy="467033"/>
            </a:xfrm>
            <a:prstGeom prst="cloud">
              <a:avLst/>
            </a:prstGeom>
            <a:ln/>
          </p:spPr>
          <p:style>
            <a:lnRef idx="1">
              <a:schemeClr val="accent4"/>
            </a:lnRef>
            <a:fillRef idx="2">
              <a:schemeClr val="accent4"/>
            </a:fillRef>
            <a:effectRef idx="1">
              <a:schemeClr val="accent4"/>
            </a:effectRef>
            <a:fontRef idx="minor">
              <a:schemeClr val="dk1"/>
            </a:fontRef>
          </p:style>
          <p:txBody>
            <a:bodyPr lIns="121899" tIns="60949" rIns="121899" bIns="60949" anchor="ctr"/>
            <a:lstStyle/>
            <a:p>
              <a:pPr algn="ctr"/>
              <a:r>
                <a:rPr lang="en-US" sz="1200" dirty="0" smtClean="0">
                  <a:solidFill>
                    <a:schemeClr val="tx1"/>
                  </a:solidFill>
                </a:rPr>
                <a:t>PSTN</a:t>
              </a:r>
              <a:endParaRPr lang="en-US" sz="1200" dirty="0">
                <a:solidFill>
                  <a:schemeClr val="tx1"/>
                </a:solidFill>
              </a:endParaRPr>
            </a:p>
          </p:txBody>
        </p:sp>
        <p:sp>
          <p:nvSpPr>
            <p:cNvPr id="130" name="Cloud 129"/>
            <p:cNvSpPr/>
            <p:nvPr/>
          </p:nvSpPr>
          <p:spPr>
            <a:xfrm>
              <a:off x="7146234" y="4995457"/>
              <a:ext cx="1273779" cy="434778"/>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400" dirty="0" smtClean="0">
                  <a:solidFill>
                    <a:schemeClr val="tx1"/>
                  </a:solidFill>
                </a:rPr>
                <a:t>WAN</a:t>
              </a:r>
              <a:endParaRPr lang="en-US" sz="1400" dirty="0">
                <a:solidFill>
                  <a:schemeClr val="tx1"/>
                </a:solidFill>
              </a:endParaRPr>
            </a:p>
          </p:txBody>
        </p:sp>
        <p:cxnSp>
          <p:nvCxnSpPr>
            <p:cNvPr id="132" name="Curved Connector 131"/>
            <p:cNvCxnSpPr/>
            <p:nvPr/>
          </p:nvCxnSpPr>
          <p:spPr>
            <a:xfrm>
              <a:off x="7265098" y="2849248"/>
              <a:ext cx="2408421" cy="1545069"/>
            </a:xfrm>
            <a:prstGeom prst="curvedConnector3">
              <a:avLst>
                <a:gd name="adj1" fmla="val 8078"/>
              </a:avLst>
            </a:prstGeom>
            <a:ln>
              <a:solidFill>
                <a:srgbClr val="FFFF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33" name="Curved Connector 132"/>
            <p:cNvCxnSpPr/>
            <p:nvPr/>
          </p:nvCxnSpPr>
          <p:spPr>
            <a:xfrm>
              <a:off x="7346023" y="2706415"/>
              <a:ext cx="1157968" cy="754289"/>
            </a:xfrm>
            <a:prstGeom prst="curvedConnector3">
              <a:avLst>
                <a:gd name="adj1" fmla="val 43420"/>
              </a:avLst>
            </a:prstGeom>
            <a:ln>
              <a:headEnd type="triangle"/>
              <a:tailEnd type="triangle"/>
            </a:ln>
          </p:spPr>
          <p:style>
            <a:lnRef idx="2">
              <a:schemeClr val="accent2"/>
            </a:lnRef>
            <a:fillRef idx="0">
              <a:schemeClr val="accent2"/>
            </a:fillRef>
            <a:effectRef idx="1">
              <a:schemeClr val="accent2"/>
            </a:effectRef>
            <a:fontRef idx="minor">
              <a:schemeClr val="tx1"/>
            </a:fontRef>
          </p:style>
        </p:cxnSp>
        <p:pic>
          <p:nvPicPr>
            <p:cNvPr id="134"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04886" y="4177046"/>
              <a:ext cx="565073" cy="45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5" name="Curved Connector 134"/>
            <p:cNvCxnSpPr>
              <a:stCxn id="134" idx="1"/>
            </p:cNvCxnSpPr>
            <p:nvPr/>
          </p:nvCxnSpPr>
          <p:spPr>
            <a:xfrm rot="10800000">
              <a:off x="9179008" y="4090601"/>
              <a:ext cx="525879" cy="312474"/>
            </a:xfrm>
            <a:prstGeom prst="curvedConnector3">
              <a:avLst>
                <a:gd name="adj1" fmla="val 50000"/>
              </a:avLst>
            </a:prstGeom>
            <a:ln>
              <a:headEnd type="triangle"/>
              <a:tailEnd type="triangle"/>
            </a:ln>
          </p:spPr>
          <p:style>
            <a:lnRef idx="2">
              <a:schemeClr val="accent2"/>
            </a:lnRef>
            <a:fillRef idx="0">
              <a:schemeClr val="accent2"/>
            </a:fillRef>
            <a:effectRef idx="1">
              <a:schemeClr val="accent2"/>
            </a:effectRef>
            <a:fontRef idx="minor">
              <a:schemeClr val="tx1"/>
            </a:fontRef>
          </p:style>
        </p:cxnSp>
        <p:sp>
          <p:nvSpPr>
            <p:cNvPr id="136" name="Multiply 135"/>
            <p:cNvSpPr/>
            <p:nvPr/>
          </p:nvSpPr>
          <p:spPr>
            <a:xfrm>
              <a:off x="7447598" y="4901574"/>
              <a:ext cx="609440" cy="584200"/>
            </a:xfrm>
            <a:prstGeom prst="mathMultiply">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400" dirty="0">
                <a:solidFill>
                  <a:schemeClr val="tx1"/>
                </a:solidFill>
              </a:endParaRPr>
            </a:p>
          </p:txBody>
        </p:sp>
        <p:graphicFrame>
          <p:nvGraphicFramePr>
            <p:cNvPr id="137" name="Object 136"/>
            <p:cNvGraphicFramePr>
              <a:graphicFrameLocks noChangeAspect="1"/>
            </p:cNvGraphicFramePr>
            <p:nvPr>
              <p:extLst>
                <p:ext uri="{D42A27DB-BD31-4B8C-83A1-F6EECF244321}">
                  <p14:modId xmlns:p14="http://schemas.microsoft.com/office/powerpoint/2010/main" val="2657905540"/>
                </p:ext>
              </p:extLst>
            </p:nvPr>
          </p:nvGraphicFramePr>
          <p:xfrm>
            <a:off x="6908903" y="2396810"/>
            <a:ext cx="474662" cy="376238"/>
          </p:xfrm>
          <a:graphic>
            <a:graphicData uri="http://schemas.openxmlformats.org/presentationml/2006/ole">
              <mc:AlternateContent xmlns:mc="http://schemas.openxmlformats.org/markup-compatibility/2006">
                <mc:Choice xmlns:v="urn:schemas-microsoft-com:vml" Requires="v">
                  <p:oleObj spid="_x0000_s49272" name="Visio" r:id="rId30" imgW="449567" imgH="392752" progId="Visio.Drawing.11">
                    <p:embed/>
                  </p:oleObj>
                </mc:Choice>
                <mc:Fallback>
                  <p:oleObj name="Visio" r:id="rId30" imgW="449567" imgH="392752"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8903" y="2396810"/>
                          <a:ext cx="47466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ustDataLst>
      <p:tags r:id="rId2"/>
    </p:custDataLst>
    <p:extLst>
      <p:ext uri="{BB962C8B-B14F-4D97-AF65-F5344CB8AC3E}">
        <p14:creationId xmlns:p14="http://schemas.microsoft.com/office/powerpoint/2010/main" val="17816399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728"/>
            <a:ext cx="8229600" cy="1143000"/>
          </a:xfrm>
        </p:spPr>
        <p:txBody>
          <a:bodyPr/>
          <a:lstStyle/>
          <a:p>
            <a:r>
              <a:rPr lang="en-US" dirty="0" smtClean="0"/>
              <a:t>Agenda</a:t>
            </a:r>
            <a:endParaRPr lang="en-US" dirty="0"/>
          </a:p>
        </p:txBody>
      </p:sp>
      <p:sp>
        <p:nvSpPr>
          <p:cNvPr id="3" name="Text Placeholder 2"/>
          <p:cNvSpPr>
            <a:spLocks noGrp="1"/>
          </p:cNvSpPr>
          <p:nvPr>
            <p:ph type="body" sz="quarter" idx="4294967295"/>
          </p:nvPr>
        </p:nvSpPr>
        <p:spPr>
          <a:xfrm>
            <a:off x="0" y="1052736"/>
            <a:ext cx="8381802" cy="5983176"/>
          </a:xfrm>
        </p:spPr>
        <p:txBody>
          <a:bodyPr>
            <a:normAutofit/>
          </a:bodyPr>
          <a:lstStyle/>
          <a:p>
            <a:pPr marL="854075" indent="-396875"/>
            <a:r>
              <a:rPr lang="en-US" dirty="0">
                <a:solidFill>
                  <a:schemeClr val="tx1">
                    <a:lumMod val="50000"/>
                  </a:schemeClr>
                </a:solidFill>
              </a:rPr>
              <a:t>High </a:t>
            </a:r>
            <a:r>
              <a:rPr lang="en-US" dirty="0" smtClean="0">
                <a:solidFill>
                  <a:schemeClr val="tx1">
                    <a:lumMod val="50000"/>
                  </a:schemeClr>
                </a:solidFill>
              </a:rPr>
              <a:t>Availability &amp; Resiliency Architecture</a:t>
            </a:r>
          </a:p>
          <a:p>
            <a:pPr marL="854075" indent="-396875">
              <a:buNone/>
            </a:pPr>
            <a:endParaRPr lang="en-US" dirty="0">
              <a:solidFill>
                <a:schemeClr val="tx1">
                  <a:lumMod val="50000"/>
                </a:schemeClr>
              </a:solidFill>
            </a:endParaRPr>
          </a:p>
          <a:p>
            <a:pPr marL="854075" indent="-396875"/>
            <a:r>
              <a:rPr lang="en-US" dirty="0">
                <a:solidFill>
                  <a:schemeClr val="tx1">
                    <a:lumMod val="50000"/>
                  </a:schemeClr>
                </a:solidFill>
              </a:rPr>
              <a:t>Branch Office </a:t>
            </a:r>
            <a:r>
              <a:rPr lang="en-US" dirty="0" smtClean="0">
                <a:solidFill>
                  <a:schemeClr val="tx1">
                    <a:lumMod val="50000"/>
                  </a:schemeClr>
                </a:solidFill>
              </a:rPr>
              <a:t>Resiliency</a:t>
            </a:r>
          </a:p>
          <a:p>
            <a:pPr marL="457200" indent="0">
              <a:buNone/>
            </a:pPr>
            <a:endParaRPr lang="en-US" dirty="0"/>
          </a:p>
          <a:p>
            <a:pPr marL="854075" indent="-396875"/>
            <a:r>
              <a:rPr lang="en-US" b="1" dirty="0"/>
              <a:t>Data Center Voice Resiliency</a:t>
            </a:r>
          </a:p>
          <a:p>
            <a:pPr marL="854075" indent="-396875"/>
            <a:endParaRPr lang="en-US" b="1" dirty="0"/>
          </a:p>
          <a:p>
            <a:pPr marL="854075" indent="-396875"/>
            <a:r>
              <a:rPr lang="en-US" dirty="0">
                <a:solidFill>
                  <a:schemeClr val="tx1">
                    <a:lumMod val="50000"/>
                  </a:schemeClr>
                </a:solidFill>
              </a:rPr>
              <a:t>Metropolitan Data Center </a:t>
            </a:r>
            <a:r>
              <a:rPr lang="en-US" dirty="0" smtClean="0">
                <a:solidFill>
                  <a:schemeClr val="tx1">
                    <a:lumMod val="50000"/>
                  </a:schemeClr>
                </a:solidFill>
              </a:rPr>
              <a:t>Resiliency</a:t>
            </a:r>
          </a:p>
          <a:p>
            <a:pPr marL="854075" indent="-396875"/>
            <a:endParaRPr lang="en-US" dirty="0">
              <a:solidFill>
                <a:schemeClr val="tx1">
                  <a:lumMod val="50000"/>
                </a:schemeClr>
              </a:solidFill>
            </a:endParaRPr>
          </a:p>
          <a:p>
            <a:pPr marL="854075" indent="-396875"/>
            <a:r>
              <a:rPr lang="en-US" dirty="0" err="1">
                <a:solidFill>
                  <a:schemeClr val="tx1">
                    <a:lumMod val="50000"/>
                  </a:schemeClr>
                </a:solidFill>
              </a:rPr>
              <a:t>Lync</a:t>
            </a:r>
            <a:r>
              <a:rPr lang="en-US" dirty="0">
                <a:solidFill>
                  <a:schemeClr val="tx1">
                    <a:lumMod val="50000"/>
                  </a:schemeClr>
                </a:solidFill>
              </a:rPr>
              <a:t> Online </a:t>
            </a:r>
            <a:r>
              <a:rPr lang="en-US" dirty="0" smtClean="0">
                <a:solidFill>
                  <a:schemeClr val="tx1">
                    <a:lumMod val="50000"/>
                  </a:schemeClr>
                </a:solidFill>
              </a:rPr>
              <a:t>resiliency</a:t>
            </a:r>
            <a:endParaRPr lang="en-US" dirty="0">
              <a:solidFill>
                <a:schemeClr val="tx1">
                  <a:lumMod val="50000"/>
                </a:schemeClr>
              </a:solidFill>
            </a:endParaRPr>
          </a:p>
          <a:p>
            <a:endParaRPr lang="en-US" dirty="0">
              <a:solidFill>
                <a:schemeClr val="tx1">
                  <a:lumMod val="50000"/>
                </a:schemeClr>
              </a:solidFill>
            </a:endParaRPr>
          </a:p>
        </p:txBody>
      </p:sp>
    </p:spTree>
    <p:extLst>
      <p:ext uri="{BB962C8B-B14F-4D97-AF65-F5344CB8AC3E}">
        <p14:creationId xmlns:p14="http://schemas.microsoft.com/office/powerpoint/2010/main" val="771034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229600" cy="1143000"/>
          </a:xfrm>
        </p:spPr>
        <p:txBody>
          <a:bodyPr/>
          <a:lstStyle/>
          <a:p>
            <a:r>
              <a:rPr lang="en-US" dirty="0" smtClean="0"/>
              <a:t>Data Center Voice Resiliency</a:t>
            </a:r>
            <a:br>
              <a:rPr lang="en-US" dirty="0" smtClean="0"/>
            </a:br>
            <a:r>
              <a:rPr lang="en-US" sz="2800" spc="0" dirty="0">
                <a:ln>
                  <a:noFill/>
                </a:ln>
                <a:solidFill>
                  <a:srgbClr val="D6E032">
                    <a:alpha val="99000"/>
                  </a:srgbClr>
                </a:solidFill>
              </a:rPr>
              <a:t>Failover to Backup Data Center</a:t>
            </a:r>
          </a:p>
        </p:txBody>
      </p:sp>
      <p:sp>
        <p:nvSpPr>
          <p:cNvPr id="3" name="Text Placeholder 2"/>
          <p:cNvSpPr>
            <a:spLocks noGrp="1"/>
          </p:cNvSpPr>
          <p:nvPr>
            <p:ph idx="1"/>
          </p:nvPr>
        </p:nvSpPr>
        <p:spPr>
          <a:xfrm>
            <a:off x="395536" y="1340768"/>
            <a:ext cx="8363938" cy="4561249"/>
          </a:xfrm>
        </p:spPr>
        <p:txBody>
          <a:bodyPr>
            <a:normAutofit fontScale="85000" lnSpcReduction="20000"/>
          </a:bodyPr>
          <a:lstStyle/>
          <a:p>
            <a:r>
              <a:rPr lang="en-US" sz="2800" dirty="0" smtClean="0"/>
              <a:t>Lync Server pools </a:t>
            </a:r>
            <a:r>
              <a:rPr lang="en-US" sz="2800" dirty="0"/>
              <a:t>operate as separate </a:t>
            </a:r>
            <a:r>
              <a:rPr lang="en-US" sz="2800" dirty="0" smtClean="0"/>
              <a:t>systems.</a:t>
            </a:r>
            <a:endParaRPr lang="en-US" sz="2800" dirty="0"/>
          </a:p>
          <a:p>
            <a:r>
              <a:rPr lang="en-US" sz="2800" dirty="0"/>
              <a:t>Client </a:t>
            </a:r>
            <a:r>
              <a:rPr lang="en-US" sz="2800" dirty="0" smtClean="0"/>
              <a:t>DNS SRV </a:t>
            </a:r>
            <a:r>
              <a:rPr lang="en-US" sz="2800" dirty="0"/>
              <a:t>request discovers </a:t>
            </a:r>
            <a:r>
              <a:rPr lang="en-US" sz="2800" dirty="0" smtClean="0"/>
              <a:t>one </a:t>
            </a:r>
            <a:r>
              <a:rPr lang="en-US" sz="2800" dirty="0"/>
              <a:t>or </a:t>
            </a:r>
            <a:r>
              <a:rPr lang="en-US" sz="2800" dirty="0" smtClean="0"/>
              <a:t>multiple Lync Server Pools.  </a:t>
            </a:r>
            <a:br>
              <a:rPr lang="en-US" sz="2800" dirty="0" smtClean="0"/>
            </a:br>
            <a:r>
              <a:rPr lang="en-US" sz="2800" dirty="0" smtClean="0"/>
              <a:t>That Lync Server Pool </a:t>
            </a:r>
            <a:r>
              <a:rPr lang="en-US" sz="2800" dirty="0"/>
              <a:t>directs client to primary and backup SIP </a:t>
            </a:r>
            <a:r>
              <a:rPr lang="en-US" sz="2800" dirty="0" smtClean="0"/>
              <a:t>registrar.</a:t>
            </a:r>
            <a:endParaRPr lang="en-US" sz="2800" dirty="0"/>
          </a:p>
          <a:p>
            <a:r>
              <a:rPr lang="en-US" sz="2800" dirty="0"/>
              <a:t>Client connects to Backup </a:t>
            </a:r>
            <a:r>
              <a:rPr lang="en-US" sz="2800" dirty="0" smtClean="0"/>
              <a:t>if connecting to </a:t>
            </a:r>
            <a:r>
              <a:rPr lang="en-US" sz="2800" dirty="0"/>
              <a:t>Primary Registrar </a:t>
            </a:r>
            <a:r>
              <a:rPr lang="en-US" sz="2800" dirty="0" smtClean="0"/>
              <a:t>Pool fails. </a:t>
            </a:r>
            <a:endParaRPr lang="en-US" sz="2800" dirty="0"/>
          </a:p>
          <a:p>
            <a:pPr lvl="1"/>
            <a:r>
              <a:rPr lang="en-US" sz="2400" dirty="0"/>
              <a:t>Limited feature set available on </a:t>
            </a:r>
            <a:r>
              <a:rPr lang="en-US" sz="2400" dirty="0" smtClean="0"/>
              <a:t>failover.</a:t>
            </a:r>
            <a:endParaRPr lang="en-US" sz="2400" dirty="0"/>
          </a:p>
          <a:p>
            <a:pPr lvl="1"/>
            <a:r>
              <a:rPr lang="en-US" sz="2400" dirty="0"/>
              <a:t>Enable/Disable </a:t>
            </a:r>
            <a:r>
              <a:rPr lang="en-US" sz="2400" dirty="0" smtClean="0"/>
              <a:t>automatic </a:t>
            </a:r>
            <a:r>
              <a:rPr lang="en-US" sz="2400" dirty="0"/>
              <a:t>failover, </a:t>
            </a:r>
            <a:r>
              <a:rPr lang="en-US" sz="2400" dirty="0" smtClean="0"/>
              <a:t>configurable failover interval.</a:t>
            </a:r>
            <a:endParaRPr lang="en-US" sz="2400" dirty="0"/>
          </a:p>
          <a:p>
            <a:pPr lvl="1"/>
            <a:r>
              <a:rPr lang="en-US" sz="2400" dirty="0"/>
              <a:t>Automatic Failback, </a:t>
            </a:r>
            <a:r>
              <a:rPr lang="en-US" sz="2400" dirty="0" smtClean="0"/>
              <a:t>configurable failback interval.  </a:t>
            </a:r>
          </a:p>
          <a:p>
            <a:r>
              <a:rPr lang="en-US" sz="2800" dirty="0" smtClean="0"/>
              <a:t>If Primary Data Center cannot be restored:</a:t>
            </a:r>
          </a:p>
          <a:p>
            <a:pPr lvl="1"/>
            <a:r>
              <a:rPr lang="en-US" sz="2400" dirty="0" smtClean="0"/>
              <a:t>Restore </a:t>
            </a:r>
            <a:r>
              <a:rPr lang="en-US" sz="2400" dirty="0"/>
              <a:t>Central </a:t>
            </a:r>
            <a:r>
              <a:rPr lang="en-US" sz="2400" dirty="0" smtClean="0"/>
              <a:t>Management </a:t>
            </a:r>
            <a:r>
              <a:rPr lang="en-US" sz="2400" dirty="0"/>
              <a:t>Server in backup </a:t>
            </a:r>
            <a:r>
              <a:rPr lang="en-US" sz="2400" dirty="0" smtClean="0"/>
              <a:t>datacenter.</a:t>
            </a:r>
            <a:endParaRPr lang="en-US" sz="2400" dirty="0"/>
          </a:p>
          <a:p>
            <a:pPr lvl="1"/>
            <a:r>
              <a:rPr lang="en-US" sz="2400" dirty="0"/>
              <a:t>Restore other services including Presence, </a:t>
            </a:r>
            <a:r>
              <a:rPr lang="en-US" sz="2400" dirty="0" smtClean="0"/>
              <a:t>Conferencing</a:t>
            </a:r>
            <a:br>
              <a:rPr lang="en-US" sz="2400" dirty="0" smtClean="0"/>
            </a:br>
            <a:r>
              <a:rPr lang="en-US" sz="2400" dirty="0" smtClean="0"/>
              <a:t>by </a:t>
            </a:r>
            <a:r>
              <a:rPr lang="en-US" sz="2400" dirty="0"/>
              <a:t>“moving” users to other </a:t>
            </a:r>
            <a:r>
              <a:rPr lang="en-US" sz="2400" dirty="0" smtClean="0"/>
              <a:t>Pool.</a:t>
            </a:r>
            <a:endParaRPr lang="en-US" sz="2400" dirty="0"/>
          </a:p>
        </p:txBody>
      </p:sp>
    </p:spTree>
    <p:extLst>
      <p:ext uri="{BB962C8B-B14F-4D97-AF65-F5344CB8AC3E}">
        <p14:creationId xmlns:p14="http://schemas.microsoft.com/office/powerpoint/2010/main" val="3057727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AutoShape 2"/>
          <p:cNvSpPr>
            <a:spLocks noChangeArrowheads="1"/>
          </p:cNvSpPr>
          <p:nvPr/>
        </p:nvSpPr>
        <p:spPr bwMode="auto">
          <a:xfrm>
            <a:off x="272911" y="1410478"/>
            <a:ext cx="4424425"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dirty="0">
              <a:solidFill>
                <a:prstClr val="black"/>
              </a:solidFill>
              <a:latin typeface="Arial" charset="0"/>
            </a:endParaRPr>
          </a:p>
        </p:txBody>
      </p:sp>
      <p:pic>
        <p:nvPicPr>
          <p:cNvPr id="98" name="Picture 3"/>
          <p:cNvPicPr>
            <a:picLocks noChangeAspect="1" noChangeArrowheads="1"/>
          </p:cNvPicPr>
          <p:nvPr/>
        </p:nvPicPr>
        <p:blipFill>
          <a:blip r:embed="rId5"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1674836" y="2250272"/>
            <a:ext cx="556385" cy="615515"/>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99" name="TextBox 98"/>
          <p:cNvSpPr txBox="1"/>
          <p:nvPr/>
        </p:nvSpPr>
        <p:spPr>
          <a:xfrm>
            <a:off x="272913" y="1425099"/>
            <a:ext cx="4424423" cy="38472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900" dirty="0" smtClean="0">
                <a:solidFill>
                  <a:prstClr val="black"/>
                </a:solidFill>
              </a:rPr>
              <a:t>Berlin Data </a:t>
            </a:r>
            <a:r>
              <a:rPr lang="en-US" sz="1900" dirty="0">
                <a:solidFill>
                  <a:prstClr val="black"/>
                </a:solidFill>
              </a:rPr>
              <a:t>Center</a:t>
            </a:r>
          </a:p>
        </p:txBody>
      </p:sp>
      <p:sp>
        <p:nvSpPr>
          <p:cNvPr id="100" name="TextBox 99"/>
          <p:cNvSpPr txBox="1"/>
          <p:nvPr/>
        </p:nvSpPr>
        <p:spPr>
          <a:xfrm>
            <a:off x="3712860" y="1795859"/>
            <a:ext cx="868094" cy="7386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400" b="1" dirty="0" smtClean="0">
                <a:solidFill>
                  <a:prstClr val="black">
                    <a:lumMod val="85000"/>
                    <a:lumOff val="15000"/>
                  </a:prstClr>
                </a:solidFill>
              </a:rPr>
              <a:t>Lync Server</a:t>
            </a:r>
            <a:endParaRPr lang="en-US" sz="1400" b="1" dirty="0">
              <a:solidFill>
                <a:prstClr val="black">
                  <a:lumMod val="85000"/>
                  <a:lumOff val="15000"/>
                </a:prstClr>
              </a:solidFill>
            </a:endParaRPr>
          </a:p>
          <a:p>
            <a:pPr algn="ctr" defTabSz="1218987"/>
            <a:r>
              <a:rPr lang="en-US" sz="1400" b="1" dirty="0" smtClean="0">
                <a:solidFill>
                  <a:prstClr val="black">
                    <a:lumMod val="85000"/>
                    <a:lumOff val="15000"/>
                  </a:prstClr>
                </a:solidFill>
              </a:rPr>
              <a:t>Pool One</a:t>
            </a:r>
            <a:endParaRPr lang="en-US" sz="2000" b="1" dirty="0">
              <a:solidFill>
                <a:prstClr val="black">
                  <a:lumMod val="85000"/>
                  <a:lumOff val="15000"/>
                </a:prstClr>
              </a:solidFill>
            </a:endParaRPr>
          </a:p>
        </p:txBody>
      </p:sp>
      <p:sp>
        <p:nvSpPr>
          <p:cNvPr id="101" name="TextBox 100"/>
          <p:cNvSpPr txBox="1"/>
          <p:nvPr/>
        </p:nvSpPr>
        <p:spPr>
          <a:xfrm>
            <a:off x="455221" y="1733880"/>
            <a:ext cx="533400"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schemeClr val="tx1"/>
                </a:solidFill>
              </a:rPr>
              <a:t>Edge</a:t>
            </a:r>
          </a:p>
          <a:p>
            <a:pPr algn="ctr" defTabSz="1218987"/>
            <a:r>
              <a:rPr lang="en-US" sz="1100" b="1" dirty="0">
                <a:solidFill>
                  <a:schemeClr val="tx1"/>
                </a:solidFill>
              </a:rPr>
              <a:t>Server</a:t>
            </a:r>
            <a:endParaRPr lang="en-US" sz="1600" b="1" dirty="0">
              <a:solidFill>
                <a:schemeClr val="tx1"/>
              </a:solidFill>
            </a:endParaRPr>
          </a:p>
        </p:txBody>
      </p:sp>
      <p:graphicFrame>
        <p:nvGraphicFramePr>
          <p:cNvPr id="102" name="Object 32"/>
          <p:cNvGraphicFramePr>
            <a:graphicFrameLocks noChangeAspect="1"/>
          </p:cNvGraphicFramePr>
          <p:nvPr>
            <p:extLst>
              <p:ext uri="{D42A27DB-BD31-4B8C-83A1-F6EECF244321}">
                <p14:modId xmlns:p14="http://schemas.microsoft.com/office/powerpoint/2010/main" val="3441760602"/>
              </p:ext>
            </p:extLst>
          </p:nvPr>
        </p:nvGraphicFramePr>
        <p:xfrm>
          <a:off x="912420" y="1606879"/>
          <a:ext cx="228600" cy="1371600"/>
        </p:xfrm>
        <a:graphic>
          <a:graphicData uri="http://schemas.openxmlformats.org/presentationml/2006/ole">
            <mc:AlternateContent xmlns:mc="http://schemas.openxmlformats.org/markup-compatibility/2006">
              <mc:Choice xmlns:v="urn:schemas-microsoft-com:vml" Requires="v">
                <p:oleObj spid="_x0000_s50232" name="Visio" r:id="rId6" imgW="574804" imgH="838470" progId="Visio.Drawing.11">
                  <p:embed/>
                </p:oleObj>
              </mc:Choice>
              <mc:Fallback>
                <p:oleObj name="Visio" r:id="rId6" imgW="574804" imgH="83847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2420" y="160687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 name="Object 33"/>
          <p:cNvGraphicFramePr>
            <a:graphicFrameLocks noChangeAspect="1"/>
          </p:cNvGraphicFramePr>
          <p:nvPr>
            <p:extLst>
              <p:ext uri="{D42A27DB-BD31-4B8C-83A1-F6EECF244321}">
                <p14:modId xmlns:p14="http://schemas.microsoft.com/office/powerpoint/2010/main" val="205464514"/>
              </p:ext>
            </p:extLst>
          </p:nvPr>
        </p:nvGraphicFramePr>
        <p:xfrm>
          <a:off x="379021" y="1683079"/>
          <a:ext cx="228600" cy="1371600"/>
        </p:xfrm>
        <a:graphic>
          <a:graphicData uri="http://schemas.openxmlformats.org/presentationml/2006/ole">
            <mc:AlternateContent xmlns:mc="http://schemas.openxmlformats.org/markup-compatibility/2006">
              <mc:Choice xmlns:v="urn:schemas-microsoft-com:vml" Requires="v">
                <p:oleObj spid="_x0000_s50233" name="Visio" r:id="rId8" imgW="574804" imgH="838470" progId="Visio.Drawing.11">
                  <p:embed/>
                </p:oleObj>
              </mc:Choice>
              <mc:Fallback>
                <p:oleObj name="Visio" r:id="rId8" imgW="574804" imgH="83847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9021" y="168307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4" name="Object 35"/>
          <p:cNvGraphicFramePr>
            <a:graphicFrameLocks noChangeAspect="1"/>
          </p:cNvGraphicFramePr>
          <p:nvPr>
            <p:extLst>
              <p:ext uri="{D42A27DB-BD31-4B8C-83A1-F6EECF244321}">
                <p14:modId xmlns:p14="http://schemas.microsoft.com/office/powerpoint/2010/main" val="3842177199"/>
              </p:ext>
            </p:extLst>
          </p:nvPr>
        </p:nvGraphicFramePr>
        <p:xfrm>
          <a:off x="3699335" y="2232932"/>
          <a:ext cx="855362" cy="979259"/>
        </p:xfrm>
        <a:graphic>
          <a:graphicData uri="http://schemas.openxmlformats.org/presentationml/2006/ole">
            <mc:AlternateContent xmlns:mc="http://schemas.openxmlformats.org/markup-compatibility/2006">
              <mc:Choice xmlns:v="urn:schemas-microsoft-com:vml" Requires="v">
                <p:oleObj spid="_x0000_s50234" name="Visio" r:id="rId9" imgW="835450" imgH="848484" progId="Visio.Drawing.11">
                  <p:embed/>
                </p:oleObj>
              </mc:Choice>
              <mc:Fallback>
                <p:oleObj name="Visio" r:id="rId9" imgW="835450" imgH="848484" progId="Visio.Drawing.11">
                  <p:embed/>
                  <p:pic>
                    <p:nvPicPr>
                      <p:cNvPr id="0" name=""/>
                      <p:cNvPicPr>
                        <a:picLocks noChangeAspect="1" noChangeArrowheads="1"/>
                      </p:cNvPicPr>
                      <p:nvPr/>
                    </p:nvPicPr>
                    <p:blipFill>
                      <a:blip r:embed="rId10"/>
                      <a:srcRect/>
                      <a:stretch>
                        <a:fillRect/>
                      </a:stretch>
                    </p:blipFill>
                    <p:spPr bwMode="auto">
                      <a:xfrm>
                        <a:off x="3699335" y="2232932"/>
                        <a:ext cx="855362" cy="979259"/>
                      </a:xfrm>
                      <a:prstGeom prst="rect">
                        <a:avLst/>
                      </a:prstGeom>
                      <a:noFill/>
                      <a:ln>
                        <a:noFill/>
                      </a:ln>
                      <a:effectLst/>
                      <a:extLst/>
                    </p:spPr>
                  </p:pic>
                </p:oleObj>
              </mc:Fallback>
            </mc:AlternateContent>
          </a:graphicData>
        </a:graphic>
      </p:graphicFrame>
      <p:graphicFrame>
        <p:nvGraphicFramePr>
          <p:cNvPr id="106" name="Object 38"/>
          <p:cNvGraphicFramePr>
            <a:graphicFrameLocks noChangeAspect="1"/>
          </p:cNvGraphicFramePr>
          <p:nvPr>
            <p:extLst>
              <p:ext uri="{D42A27DB-BD31-4B8C-83A1-F6EECF244321}">
                <p14:modId xmlns:p14="http://schemas.microsoft.com/office/powerpoint/2010/main" val="1534585171"/>
              </p:ext>
            </p:extLst>
          </p:nvPr>
        </p:nvGraphicFramePr>
        <p:xfrm>
          <a:off x="607620" y="2140280"/>
          <a:ext cx="381000" cy="521721"/>
        </p:xfrm>
        <a:graphic>
          <a:graphicData uri="http://schemas.openxmlformats.org/presentationml/2006/ole">
            <mc:AlternateContent xmlns:mc="http://schemas.openxmlformats.org/markup-compatibility/2006">
              <mc:Choice xmlns:v="urn:schemas-microsoft-com:vml" Requires="v">
                <p:oleObj spid="_x0000_s50235" name="Visio" r:id="rId11" imgW="836177" imgH="820366" progId="Visio.Drawing.11">
                  <p:embed/>
                </p:oleObj>
              </mc:Choice>
              <mc:Fallback>
                <p:oleObj name="Visio" r:id="rId11" imgW="836177" imgH="820366"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7620" y="2140280"/>
                        <a:ext cx="381000"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 name="Rectangle 106"/>
          <p:cNvSpPr/>
          <p:nvPr/>
        </p:nvSpPr>
        <p:spPr>
          <a:xfrm>
            <a:off x="2597896" y="1783800"/>
            <a:ext cx="1212671" cy="553976"/>
          </a:xfrm>
          <a:prstGeom prst="rect">
            <a:avLst/>
          </a:prstGeom>
        </p:spPr>
        <p:txBody>
          <a:bodyPr wrap="square" lIns="121899" tIns="60949" rIns="121899" bIns="60949">
            <a:spAutoFit/>
          </a:bodyPr>
          <a:lstStyle/>
          <a:p>
            <a:pPr algn="ctr"/>
            <a:r>
              <a:rPr lang="en-US" sz="1400" b="1" dirty="0" smtClean="0"/>
              <a:t>Lync Server Director</a:t>
            </a:r>
            <a:endParaRPr lang="en-US" sz="1400" dirty="0"/>
          </a:p>
        </p:txBody>
      </p:sp>
      <p:pic>
        <p:nvPicPr>
          <p:cNvPr id="43" name="Picture 2"/>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2911540" y="2355652"/>
            <a:ext cx="349433" cy="609600"/>
          </a:xfrm>
          <a:prstGeom prst="rect">
            <a:avLst/>
          </a:prstGeom>
          <a:noFill/>
          <a:ln w="9525">
            <a:noFill/>
            <a:miter lim="800000"/>
            <a:headEnd/>
            <a:tailEnd/>
          </a:ln>
          <a:effectLst/>
        </p:spPr>
      </p:pic>
      <p:pic>
        <p:nvPicPr>
          <p:cNvPr id="108" name="Picture 2"/>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3123682" y="2384227"/>
            <a:ext cx="349433" cy="609600"/>
          </a:xfrm>
          <a:prstGeom prst="rect">
            <a:avLst/>
          </a:prstGeom>
          <a:noFill/>
          <a:ln w="9525">
            <a:noFill/>
            <a:miter lim="800000"/>
            <a:headEnd/>
            <a:tailEnd/>
          </a:ln>
          <a:effectLst/>
        </p:spPr>
      </p:pic>
      <p:sp>
        <p:nvSpPr>
          <p:cNvPr id="109" name="Rectangle 108"/>
          <p:cNvSpPr/>
          <p:nvPr/>
        </p:nvSpPr>
        <p:spPr>
          <a:xfrm>
            <a:off x="1346694" y="1860742"/>
            <a:ext cx="1212671" cy="553976"/>
          </a:xfrm>
          <a:prstGeom prst="rect">
            <a:avLst/>
          </a:prstGeom>
        </p:spPr>
        <p:txBody>
          <a:bodyPr wrap="square" lIns="121899" tIns="60949" rIns="121899" bIns="60949">
            <a:spAutoFit/>
          </a:bodyPr>
          <a:lstStyle/>
          <a:p>
            <a:pPr algn="ctr"/>
            <a:r>
              <a:rPr lang="en-US" sz="1400" b="1" dirty="0" smtClean="0"/>
              <a:t>AD DS &amp; DNS</a:t>
            </a:r>
            <a:endParaRPr lang="en-US" sz="1400" dirty="0"/>
          </a:p>
        </p:txBody>
      </p:sp>
      <p:sp>
        <p:nvSpPr>
          <p:cNvPr id="27" name="TextBox 26"/>
          <p:cNvSpPr txBox="1"/>
          <p:nvPr/>
        </p:nvSpPr>
        <p:spPr>
          <a:xfrm>
            <a:off x="899592" y="4246974"/>
            <a:ext cx="8876939" cy="1914850"/>
          </a:xfrm>
          <a:prstGeom prst="roundRect">
            <a:avLst/>
          </a:prstGeom>
        </p:spPr>
        <p:txBody>
          <a:bodyPr vert="horz" wrap="square" lIns="0" tIns="0" rIns="0" bIns="0" rtlCol="0">
            <a:spAutoFit/>
          </a:bodyPr>
          <a:lstStyle>
            <a:lvl1pPr marL="460375" indent="-460375">
              <a:lnSpc>
                <a:spcPct val="90000"/>
              </a:lnSpc>
              <a:spcBef>
                <a:spcPct val="20000"/>
              </a:spcBef>
              <a:buSzPct val="100000"/>
              <a:buFontTx/>
              <a:buBlip>
                <a:blip r:embed="rId14"/>
              </a:buBlip>
              <a:defRPr lang="en-US" sz="2800">
                <a:gradFill>
                  <a:gsLst>
                    <a:gs pos="0">
                      <a:schemeClr val="tx1"/>
                    </a:gs>
                    <a:gs pos="86000">
                      <a:schemeClr val="tx1"/>
                    </a:gs>
                  </a:gsLst>
                  <a:lin ang="0" scaled="0"/>
                </a:gradFill>
                <a:latin typeface="+mj-lt"/>
              </a:defRPr>
            </a:lvl1pPr>
            <a:lvl2pPr marL="855663" lvl="1" indent="-395288">
              <a:lnSpc>
                <a:spcPct val="90000"/>
              </a:lnSpc>
              <a:spcBef>
                <a:spcPct val="20000"/>
              </a:spcBef>
              <a:buSzPct val="100000"/>
              <a:buFontTx/>
              <a:buBlip>
                <a:blip r:embed="rId14"/>
              </a:buBlip>
              <a:defRPr lang="en-US" sz="2800">
                <a:gradFill>
                  <a:gsLst>
                    <a:gs pos="0">
                      <a:schemeClr val="tx1"/>
                    </a:gs>
                    <a:gs pos="86000">
                      <a:schemeClr val="tx1"/>
                    </a:gs>
                  </a:gsLst>
                  <a:lin ang="0" scaled="0"/>
                </a:gradFill>
                <a:latin typeface="+mj-lt"/>
              </a:defRPr>
            </a:lvl2pPr>
            <a:lvl3pPr marL="1258888" indent="-403225">
              <a:lnSpc>
                <a:spcPct val="90000"/>
              </a:lnSpc>
              <a:spcBef>
                <a:spcPct val="20000"/>
              </a:spcBef>
              <a:buSzPct val="100000"/>
              <a:buFontTx/>
              <a:buBlip>
                <a:blip r:embed="rId14"/>
              </a:buBlip>
              <a:defRPr lang="en-US" sz="2400" dirty="0" smtClean="0">
                <a:gradFill>
                  <a:gsLst>
                    <a:gs pos="0">
                      <a:schemeClr val="tx1"/>
                    </a:gs>
                    <a:gs pos="86000">
                      <a:schemeClr val="tx1"/>
                    </a:gs>
                  </a:gsLst>
                  <a:lin ang="0" scaled="0"/>
                </a:gradFill>
                <a:latin typeface="+mj-lt"/>
              </a:defRPr>
            </a:lvl3pPr>
            <a:lvl4pPr marL="1604963" indent="-346075">
              <a:lnSpc>
                <a:spcPct val="90000"/>
              </a:lnSpc>
              <a:spcBef>
                <a:spcPct val="20000"/>
              </a:spcBef>
              <a:buSzPct val="100000"/>
              <a:buFontTx/>
              <a:buBlip>
                <a:blip r:embed="rId14"/>
              </a:buBlip>
              <a:defRPr lang="en-US" sz="2200">
                <a:gradFill>
                  <a:gsLst>
                    <a:gs pos="0">
                      <a:schemeClr val="tx1"/>
                    </a:gs>
                    <a:gs pos="86000">
                      <a:schemeClr val="tx1"/>
                    </a:gs>
                  </a:gsLst>
                  <a:lin ang="0" scaled="0"/>
                </a:gradFill>
                <a:latin typeface="+mj-lt"/>
              </a:defRPr>
            </a:lvl4pPr>
            <a:lvl5pPr marL="1941513" indent="-336550">
              <a:lnSpc>
                <a:spcPct val="90000"/>
              </a:lnSpc>
              <a:spcBef>
                <a:spcPct val="20000"/>
              </a:spcBef>
              <a:buSzPct val="100000"/>
              <a:buFontTx/>
              <a:buBlip>
                <a:blip r:embed="rId14"/>
              </a:buBlip>
              <a:defRPr lang="en-US" sz="2000">
                <a:gradFill>
                  <a:gsLst>
                    <a:gs pos="0">
                      <a:schemeClr val="tx1"/>
                    </a:gs>
                    <a:gs pos="86000">
                      <a:schemeClr val="tx1"/>
                    </a:gs>
                  </a:gsLst>
                  <a:lin ang="0" scaled="0"/>
                </a:gradFill>
                <a:latin typeface="+mj-lt"/>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a:spcBef>
                <a:spcPts val="200"/>
              </a:spcBef>
              <a:buFont typeface="+mj-lt"/>
              <a:buAutoNum type="arabicPeriod"/>
            </a:pPr>
            <a:r>
              <a:rPr lang="en-US" sz="1400" dirty="0">
                <a:solidFill>
                  <a:schemeClr val="bg1"/>
                </a:solidFill>
              </a:rPr>
              <a:t>Client DNS SRV request. Example: DNS SRV for _sipinternaltls._tcp.contoso.com</a:t>
            </a:r>
          </a:p>
          <a:p>
            <a:pPr>
              <a:spcBef>
                <a:spcPts val="200"/>
              </a:spcBef>
              <a:buFont typeface="+mj-lt"/>
              <a:buAutoNum type="arabicPeriod"/>
            </a:pPr>
            <a:r>
              <a:rPr lang="en-US" sz="1400" dirty="0">
                <a:solidFill>
                  <a:schemeClr val="bg1"/>
                </a:solidFill>
              </a:rPr>
              <a:t>DNS SRV Response </a:t>
            </a:r>
            <a:r>
              <a:rPr lang="en-US" sz="1400" dirty="0" smtClean="0">
                <a:solidFill>
                  <a:schemeClr val="bg1"/>
                </a:solidFill>
              </a:rPr>
              <a:t>includes:</a:t>
            </a:r>
            <a:endParaRPr lang="en-US" sz="1400" dirty="0">
              <a:solidFill>
                <a:schemeClr val="bg1"/>
              </a:solidFill>
            </a:endParaRPr>
          </a:p>
          <a:p>
            <a:pPr marL="460375" lvl="1" indent="0">
              <a:spcBef>
                <a:spcPts val="200"/>
              </a:spcBef>
              <a:buNone/>
            </a:pPr>
            <a:r>
              <a:rPr lang="en-US" sz="1400" dirty="0" smtClean="0">
                <a:solidFill>
                  <a:schemeClr val="bg1"/>
                </a:solidFill>
              </a:rPr>
              <a:t>	Lync </a:t>
            </a:r>
            <a:r>
              <a:rPr lang="en-US" sz="1400" dirty="0">
                <a:solidFill>
                  <a:schemeClr val="bg1"/>
                </a:solidFill>
              </a:rPr>
              <a:t>Director </a:t>
            </a:r>
            <a:r>
              <a:rPr lang="en-US" sz="1400" dirty="0" smtClean="0">
                <a:solidFill>
                  <a:schemeClr val="bg1"/>
                </a:solidFill>
              </a:rPr>
              <a:t>Pool.contoso.com:5061, Priority=0</a:t>
            </a:r>
            <a:r>
              <a:rPr lang="en-US" sz="1400" dirty="0">
                <a:solidFill>
                  <a:schemeClr val="bg1"/>
                </a:solidFill>
              </a:rPr>
              <a:t>, </a:t>
            </a:r>
            <a:r>
              <a:rPr lang="en-US" sz="1400" dirty="0" smtClean="0">
                <a:solidFill>
                  <a:schemeClr val="bg1"/>
                </a:solidFill>
              </a:rPr>
              <a:t>Weight=10, </a:t>
            </a:r>
          </a:p>
          <a:p>
            <a:pPr marL="460375" lvl="1" indent="0">
              <a:spcBef>
                <a:spcPts val="200"/>
              </a:spcBef>
              <a:buNone/>
            </a:pPr>
            <a:r>
              <a:rPr lang="en-US" sz="1400" dirty="0" smtClean="0">
                <a:solidFill>
                  <a:schemeClr val="bg1"/>
                </a:solidFill>
              </a:rPr>
              <a:t>	LSPool2.contoso.com:5061, Priority=1 , Weight=10</a:t>
            </a:r>
          </a:p>
          <a:p>
            <a:pPr>
              <a:spcBef>
                <a:spcPts val="200"/>
              </a:spcBef>
              <a:buFont typeface="+mj-lt"/>
              <a:buAutoNum type="arabicPeriod"/>
            </a:pPr>
            <a:r>
              <a:rPr lang="en-US" sz="1400" dirty="0" smtClean="0">
                <a:solidFill>
                  <a:schemeClr val="bg1"/>
                </a:solidFill>
              </a:rPr>
              <a:t>Client </a:t>
            </a:r>
            <a:r>
              <a:rPr lang="en-US" sz="1400" dirty="0">
                <a:solidFill>
                  <a:schemeClr val="bg1"/>
                </a:solidFill>
              </a:rPr>
              <a:t>connects via TLS to </a:t>
            </a:r>
            <a:r>
              <a:rPr lang="en-US" sz="1400" dirty="0" smtClean="0">
                <a:solidFill>
                  <a:schemeClr val="bg1"/>
                </a:solidFill>
              </a:rPr>
              <a:t>Lync Server </a:t>
            </a:r>
            <a:r>
              <a:rPr lang="en-US" sz="1400" dirty="0">
                <a:solidFill>
                  <a:schemeClr val="bg1"/>
                </a:solidFill>
              </a:rPr>
              <a:t>Director Pool. Sends SIP Register. Authenticates.</a:t>
            </a:r>
          </a:p>
          <a:p>
            <a:pPr>
              <a:spcBef>
                <a:spcPts val="200"/>
              </a:spcBef>
              <a:buFont typeface="+mj-lt"/>
              <a:buAutoNum type="arabicPeriod"/>
            </a:pPr>
            <a:r>
              <a:rPr lang="en-US" sz="1400" dirty="0" smtClean="0">
                <a:solidFill>
                  <a:schemeClr val="bg1"/>
                </a:solidFill>
              </a:rPr>
              <a:t>Lync Server Director </a:t>
            </a:r>
            <a:r>
              <a:rPr lang="en-US" sz="1400" dirty="0">
                <a:solidFill>
                  <a:schemeClr val="bg1"/>
                </a:solidFill>
              </a:rPr>
              <a:t>Pool redirects client. SIP 301 includes Primary &amp; Backup Registrar pool</a:t>
            </a:r>
          </a:p>
          <a:p>
            <a:pPr>
              <a:spcBef>
                <a:spcPts val="200"/>
              </a:spcBef>
              <a:buFont typeface="+mj-lt"/>
              <a:buAutoNum type="arabicPeriod"/>
            </a:pPr>
            <a:r>
              <a:rPr lang="en-US" sz="1400" dirty="0">
                <a:solidFill>
                  <a:schemeClr val="bg1"/>
                </a:solidFill>
              </a:rPr>
              <a:t>If Primary Registrar Pool is available, client connects and registers with it</a:t>
            </a:r>
          </a:p>
          <a:p>
            <a:pPr>
              <a:spcBef>
                <a:spcPts val="200"/>
              </a:spcBef>
              <a:buFont typeface="+mj-lt"/>
              <a:buAutoNum type="arabicPeriod"/>
            </a:pPr>
            <a:r>
              <a:rPr lang="en-US" sz="1400" dirty="0" smtClean="0">
                <a:solidFill>
                  <a:schemeClr val="bg1"/>
                </a:solidFill>
              </a:rPr>
              <a:t>If unavailable, client </a:t>
            </a:r>
            <a:r>
              <a:rPr lang="en-US" sz="1400" dirty="0">
                <a:solidFill>
                  <a:schemeClr val="bg1"/>
                </a:solidFill>
              </a:rPr>
              <a:t>connects and registers with Backup Registrar Pool </a:t>
            </a:r>
            <a:r>
              <a:rPr lang="en-US" sz="1400" dirty="0" smtClean="0">
                <a:solidFill>
                  <a:schemeClr val="bg1"/>
                </a:solidFill>
              </a:rPr>
              <a:t>(Lync </a:t>
            </a:r>
            <a:r>
              <a:rPr lang="en-US" sz="1400" dirty="0">
                <a:solidFill>
                  <a:schemeClr val="bg1"/>
                </a:solidFill>
              </a:rPr>
              <a:t>Pool 2)</a:t>
            </a:r>
          </a:p>
        </p:txBody>
      </p:sp>
      <p:sp>
        <p:nvSpPr>
          <p:cNvPr id="47" name="Title 5"/>
          <p:cNvSpPr txBox="1">
            <a:spLocks/>
          </p:cNvSpPr>
          <p:nvPr/>
        </p:nvSpPr>
        <p:spPr>
          <a:xfrm>
            <a:off x="228601" y="76202"/>
            <a:ext cx="8503920" cy="482601"/>
          </a:xfrm>
          <a:prstGeom prst="rect">
            <a:avLst/>
          </a:prstGeom>
        </p:spPr>
        <p:txBody>
          <a:bodyPr vert="horz" wrap="square" lIns="0" tIns="0" rIns="0" bIns="0" rtlCol="0" anchor="t">
            <a:noAutofit/>
          </a:bodyPr>
          <a:lstStyle/>
          <a:p>
            <a:pPr defTabSz="1218937">
              <a:lnSpc>
                <a:spcPct val="90000"/>
              </a:lnSpc>
              <a:spcBef>
                <a:spcPct val="0"/>
              </a:spcBef>
              <a:defRPr/>
            </a:pPr>
            <a:endParaRPr lang="en-US" sz="3700" spc="-200" dirty="0">
              <a:ln w="3175">
                <a:noFill/>
              </a:ln>
              <a:solidFill>
                <a:schemeClr val="bg1"/>
              </a:solidFill>
              <a:cs typeface="Arial" charset="0"/>
            </a:endParaRPr>
          </a:p>
        </p:txBody>
      </p:sp>
      <p:grpSp>
        <p:nvGrpSpPr>
          <p:cNvPr id="24" name="Group 23"/>
          <p:cNvGrpSpPr/>
          <p:nvPr/>
        </p:nvGrpSpPr>
        <p:grpSpPr>
          <a:xfrm>
            <a:off x="1245491" y="2777631"/>
            <a:ext cx="409288" cy="673799"/>
            <a:chOff x="886112" y="3248799"/>
            <a:chExt cx="409288" cy="673798"/>
          </a:xfrm>
        </p:grpSpPr>
        <p:cxnSp>
          <p:nvCxnSpPr>
            <p:cNvPr id="55" name="Straight Arrow Connector 54"/>
            <p:cNvCxnSpPr/>
            <p:nvPr/>
          </p:nvCxnSpPr>
          <p:spPr bwMode="auto">
            <a:xfrm flipV="1">
              <a:off x="1295400" y="3248799"/>
              <a:ext cx="0" cy="673798"/>
            </a:xfrm>
            <a:prstGeom prst="straightConnector1">
              <a:avLst/>
            </a:prstGeom>
            <a:solidFill>
              <a:schemeClr val="tx2"/>
            </a:solidFill>
            <a:ln w="28575" cap="flat" cmpd="sng" algn="ctr">
              <a:solidFill>
                <a:schemeClr val="bg1"/>
              </a:solidFill>
              <a:prstDash val="solid"/>
              <a:round/>
              <a:headEnd type="none" w="med" len="med"/>
              <a:tailEnd type="arrow"/>
            </a:ln>
            <a:effectLst/>
          </p:spPr>
        </p:cxnSp>
        <p:sp>
          <p:nvSpPr>
            <p:cNvPr id="72" name="TextBox 50"/>
            <p:cNvSpPr txBox="1"/>
            <p:nvPr/>
          </p:nvSpPr>
          <p:spPr>
            <a:xfrm>
              <a:off x="886112" y="3410062"/>
              <a:ext cx="403866" cy="307777"/>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400" b="1" dirty="0">
                  <a:solidFill>
                    <a:schemeClr val="bg1"/>
                  </a:solidFill>
                </a:rPr>
                <a:t>(1)</a:t>
              </a:r>
            </a:p>
          </p:txBody>
        </p:sp>
      </p:grpSp>
      <p:grpSp>
        <p:nvGrpSpPr>
          <p:cNvPr id="25" name="Group 24"/>
          <p:cNvGrpSpPr/>
          <p:nvPr/>
        </p:nvGrpSpPr>
        <p:grpSpPr>
          <a:xfrm>
            <a:off x="1783569" y="2876797"/>
            <a:ext cx="642657" cy="643009"/>
            <a:chOff x="1600200" y="3319391"/>
            <a:chExt cx="642657" cy="643009"/>
          </a:xfrm>
        </p:grpSpPr>
        <p:cxnSp>
          <p:nvCxnSpPr>
            <p:cNvPr id="80" name="Straight Arrow Connector 79"/>
            <p:cNvCxnSpPr/>
            <p:nvPr/>
          </p:nvCxnSpPr>
          <p:spPr bwMode="auto">
            <a:xfrm>
              <a:off x="1625481" y="3319391"/>
              <a:ext cx="0" cy="643009"/>
            </a:xfrm>
            <a:prstGeom prst="straightConnector1">
              <a:avLst/>
            </a:prstGeom>
            <a:solidFill>
              <a:schemeClr val="tx2"/>
            </a:solidFill>
            <a:ln w="28575" cap="flat" cmpd="sng" algn="ctr">
              <a:solidFill>
                <a:schemeClr val="bg1"/>
              </a:solidFill>
              <a:prstDash val="solid"/>
              <a:round/>
              <a:headEnd type="none" w="med" len="med"/>
              <a:tailEnd type="arrow"/>
            </a:ln>
            <a:effectLst/>
          </p:spPr>
        </p:cxnSp>
        <p:sp>
          <p:nvSpPr>
            <p:cNvPr id="87" name="TextBox 50"/>
            <p:cNvSpPr txBox="1"/>
            <p:nvPr/>
          </p:nvSpPr>
          <p:spPr>
            <a:xfrm>
              <a:off x="1600200" y="3408402"/>
              <a:ext cx="642657" cy="523220"/>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400" b="1" dirty="0">
                  <a:solidFill>
                    <a:schemeClr val="bg1"/>
                  </a:solidFill>
                </a:rPr>
                <a:t>(2)</a:t>
              </a:r>
            </a:p>
            <a:p>
              <a:pPr defTabSz="1218987"/>
              <a:endParaRPr lang="en-US" sz="1400" b="1" dirty="0">
                <a:solidFill>
                  <a:schemeClr val="bg1"/>
                </a:solidFill>
              </a:endParaRPr>
            </a:p>
          </p:txBody>
        </p:sp>
      </p:grpSp>
      <p:grpSp>
        <p:nvGrpSpPr>
          <p:cNvPr id="26" name="Group 25"/>
          <p:cNvGrpSpPr/>
          <p:nvPr/>
        </p:nvGrpSpPr>
        <p:grpSpPr>
          <a:xfrm>
            <a:off x="1926437" y="2614317"/>
            <a:ext cx="928954" cy="1316508"/>
            <a:chOff x="1905000" y="2747667"/>
            <a:chExt cx="928954" cy="1316508"/>
          </a:xfrm>
        </p:grpSpPr>
        <p:cxnSp>
          <p:nvCxnSpPr>
            <p:cNvPr id="52" name="Straight Arrow Connector 51"/>
            <p:cNvCxnSpPr/>
            <p:nvPr/>
          </p:nvCxnSpPr>
          <p:spPr bwMode="auto">
            <a:xfrm flipV="1">
              <a:off x="1905000" y="2747667"/>
              <a:ext cx="928954" cy="1316508"/>
            </a:xfrm>
            <a:prstGeom prst="straightConnector1">
              <a:avLst/>
            </a:prstGeom>
            <a:solidFill>
              <a:schemeClr val="tx2"/>
            </a:solidFill>
            <a:ln w="28575" cap="flat" cmpd="sng" algn="ctr">
              <a:solidFill>
                <a:schemeClr val="bg1"/>
              </a:solidFill>
              <a:prstDash val="solid"/>
              <a:round/>
              <a:headEnd type="none" w="med" len="med"/>
              <a:tailEnd type="arrow"/>
            </a:ln>
            <a:effectLst/>
          </p:spPr>
        </p:cxnSp>
        <p:sp>
          <p:nvSpPr>
            <p:cNvPr id="89" name="TextBox 50"/>
            <p:cNvSpPr txBox="1"/>
            <p:nvPr/>
          </p:nvSpPr>
          <p:spPr>
            <a:xfrm>
              <a:off x="2296800" y="3301147"/>
              <a:ext cx="462384" cy="338554"/>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600" b="1" dirty="0">
                  <a:solidFill>
                    <a:schemeClr val="bg1"/>
                  </a:solidFill>
                </a:rPr>
                <a:t>(3)</a:t>
              </a:r>
            </a:p>
          </p:txBody>
        </p:sp>
      </p:grpSp>
      <p:grpSp>
        <p:nvGrpSpPr>
          <p:cNvPr id="28" name="Group 27"/>
          <p:cNvGrpSpPr/>
          <p:nvPr/>
        </p:nvGrpSpPr>
        <p:grpSpPr>
          <a:xfrm>
            <a:off x="2166795" y="2991097"/>
            <a:ext cx="919461" cy="1031278"/>
            <a:chOff x="2202523" y="2772541"/>
            <a:chExt cx="928954" cy="1316508"/>
          </a:xfrm>
        </p:grpSpPr>
        <p:cxnSp>
          <p:nvCxnSpPr>
            <p:cNvPr id="90" name="Straight Arrow Connector 89"/>
            <p:cNvCxnSpPr/>
            <p:nvPr/>
          </p:nvCxnSpPr>
          <p:spPr bwMode="auto">
            <a:xfrm flipV="1">
              <a:off x="2202523" y="2772541"/>
              <a:ext cx="928954" cy="1316508"/>
            </a:xfrm>
            <a:prstGeom prst="straightConnector1">
              <a:avLst/>
            </a:prstGeom>
            <a:solidFill>
              <a:schemeClr val="tx2"/>
            </a:solidFill>
            <a:ln w="28575" cap="flat" cmpd="sng" algn="ctr">
              <a:solidFill>
                <a:schemeClr val="bg1"/>
              </a:solidFill>
              <a:prstDash val="solid"/>
              <a:round/>
              <a:headEnd type="arrow" w="med" len="med"/>
              <a:tailEnd type="none"/>
            </a:ln>
            <a:effectLst/>
          </p:spPr>
        </p:cxnSp>
        <p:sp>
          <p:nvSpPr>
            <p:cNvPr id="91" name="TextBox 50"/>
            <p:cNvSpPr txBox="1"/>
            <p:nvPr/>
          </p:nvSpPr>
          <p:spPr>
            <a:xfrm>
              <a:off x="2553353" y="3405921"/>
              <a:ext cx="462384" cy="39290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400" b="1" dirty="0">
                  <a:solidFill>
                    <a:schemeClr val="bg1"/>
                  </a:solidFill>
                </a:rPr>
                <a:t>(4)</a:t>
              </a:r>
            </a:p>
          </p:txBody>
        </p:sp>
      </p:grpSp>
      <p:grpSp>
        <p:nvGrpSpPr>
          <p:cNvPr id="29" name="Group 28"/>
          <p:cNvGrpSpPr/>
          <p:nvPr/>
        </p:nvGrpSpPr>
        <p:grpSpPr>
          <a:xfrm>
            <a:off x="2359554" y="3050978"/>
            <a:ext cx="1451013" cy="1080287"/>
            <a:chOff x="2694872" y="2715010"/>
            <a:chExt cx="1317399" cy="1374039"/>
          </a:xfrm>
        </p:grpSpPr>
        <p:cxnSp>
          <p:nvCxnSpPr>
            <p:cNvPr id="92" name="Straight Arrow Connector 91"/>
            <p:cNvCxnSpPr/>
            <p:nvPr/>
          </p:nvCxnSpPr>
          <p:spPr bwMode="auto">
            <a:xfrm flipV="1">
              <a:off x="2694872" y="2715010"/>
              <a:ext cx="1317399" cy="1374039"/>
            </a:xfrm>
            <a:prstGeom prst="straightConnector1">
              <a:avLst/>
            </a:prstGeom>
            <a:solidFill>
              <a:schemeClr val="tx2"/>
            </a:solidFill>
            <a:ln w="28575" cap="flat" cmpd="sng" algn="ctr">
              <a:solidFill>
                <a:schemeClr val="bg1"/>
              </a:solidFill>
              <a:prstDash val="solid"/>
              <a:round/>
              <a:headEnd type="arrow" w="med" len="med"/>
              <a:tailEnd type="arrow"/>
            </a:ln>
            <a:effectLst/>
          </p:spPr>
        </p:cxnSp>
        <p:sp>
          <p:nvSpPr>
            <p:cNvPr id="93" name="TextBox 50"/>
            <p:cNvSpPr txBox="1"/>
            <p:nvPr/>
          </p:nvSpPr>
          <p:spPr>
            <a:xfrm>
              <a:off x="3181379" y="3052732"/>
              <a:ext cx="462384" cy="39146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400" b="1" dirty="0">
                  <a:solidFill>
                    <a:schemeClr val="bg1"/>
                  </a:solidFill>
                </a:rPr>
                <a:t>(5)</a:t>
              </a:r>
            </a:p>
          </p:txBody>
        </p:sp>
      </p:grpSp>
      <p:sp>
        <p:nvSpPr>
          <p:cNvPr id="2" name="Title 1"/>
          <p:cNvSpPr>
            <a:spLocks noGrp="1"/>
          </p:cNvSpPr>
          <p:nvPr>
            <p:ph type="title"/>
          </p:nvPr>
        </p:nvSpPr>
        <p:spPr/>
        <p:txBody>
          <a:bodyPr>
            <a:normAutofit fontScale="90000"/>
          </a:bodyPr>
          <a:lstStyle/>
          <a:p>
            <a:r>
              <a:rPr lang="en-US" dirty="0">
                <a:sym typeface="Wingdings" pitchFamily="2" charset="2"/>
              </a:rPr>
              <a:t>Data Center Voice Resiliency</a:t>
            </a:r>
            <a:r>
              <a:rPr lang="en-US" spc="-200" dirty="0" smtClean="0">
                <a:solidFill>
                  <a:schemeClr val="bg1"/>
                </a:solidFill>
                <a:sym typeface="Wingdings" pitchFamily="2" charset="2"/>
              </a:rPr>
              <a:t/>
            </a:r>
            <a:br>
              <a:rPr lang="en-US" spc="-200" dirty="0" smtClean="0">
                <a:solidFill>
                  <a:schemeClr val="bg1"/>
                </a:solidFill>
                <a:sym typeface="Wingdings" pitchFamily="2" charset="2"/>
              </a:rPr>
            </a:br>
            <a:r>
              <a:rPr lang="en-US" sz="2800" spc="0" dirty="0">
                <a:ln>
                  <a:noFill/>
                </a:ln>
                <a:solidFill>
                  <a:srgbClr val="D6E032">
                    <a:alpha val="99000"/>
                  </a:srgbClr>
                </a:solidFill>
              </a:rPr>
              <a:t>Failover to Backup Data Center (Discovery)</a:t>
            </a:r>
            <a:br>
              <a:rPr lang="en-US" sz="2800" spc="0" dirty="0">
                <a:ln>
                  <a:noFill/>
                </a:ln>
                <a:solidFill>
                  <a:srgbClr val="D6E032">
                    <a:alpha val="99000"/>
                  </a:srgbClr>
                </a:solidFill>
              </a:rPr>
            </a:br>
            <a:r>
              <a:rPr lang="en-US" sz="2800" spc="0" dirty="0">
                <a:ln>
                  <a:noFill/>
                </a:ln>
                <a:solidFill>
                  <a:srgbClr val="D6E032">
                    <a:alpha val="99000"/>
                  </a:srgbClr>
                </a:solidFill>
                <a:sym typeface="Wingdings" pitchFamily="2" charset="2"/>
              </a:rPr>
              <a:t/>
            </a:r>
            <a:br>
              <a:rPr lang="en-US" sz="2800" spc="0" dirty="0">
                <a:ln>
                  <a:noFill/>
                </a:ln>
                <a:solidFill>
                  <a:srgbClr val="D6E032">
                    <a:alpha val="99000"/>
                  </a:srgbClr>
                </a:solidFill>
                <a:sym typeface="Wingdings" pitchFamily="2" charset="2"/>
              </a:rPr>
            </a:br>
            <a:endParaRPr lang="en-US" sz="2800" spc="0" dirty="0">
              <a:ln>
                <a:noFill/>
              </a:ln>
              <a:solidFill>
                <a:srgbClr val="D6E032">
                  <a:alpha val="99000"/>
                </a:srgbClr>
              </a:solidFill>
            </a:endParaRPr>
          </a:p>
        </p:txBody>
      </p:sp>
      <p:cxnSp>
        <p:nvCxnSpPr>
          <p:cNvPr id="3" name="Straight Arrow Connector 2"/>
          <p:cNvCxnSpPr/>
          <p:nvPr/>
        </p:nvCxnSpPr>
        <p:spPr>
          <a:xfrm>
            <a:off x="4564097" y="1996811"/>
            <a:ext cx="2049014" cy="3339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3" name="Group 39"/>
          <p:cNvGrpSpPr>
            <a:grpSpLocks/>
          </p:cNvGrpSpPr>
          <p:nvPr/>
        </p:nvGrpSpPr>
        <p:grpSpPr bwMode="auto">
          <a:xfrm>
            <a:off x="1483505" y="3574277"/>
            <a:ext cx="876049" cy="672543"/>
            <a:chOff x="720" y="816"/>
            <a:chExt cx="381" cy="236"/>
          </a:xfrm>
          <a:effectLst/>
        </p:grpSpPr>
        <p:pic>
          <p:nvPicPr>
            <p:cNvPr id="57" name="Rectangle 17421"/>
            <p:cNvPicPr>
              <a:picLocks noChangeAspect="1" noChangeArrowheads="1"/>
            </p:cNvPicPr>
            <p:nvPr/>
          </p:nvPicPr>
          <p:blipFill>
            <a:blip r:embed="rId15" cstate="print"/>
            <a:srcRect/>
            <a:stretch>
              <a:fillRect/>
            </a:stretch>
          </p:blipFill>
          <p:spPr bwMode="auto">
            <a:xfrm>
              <a:off x="720" y="816"/>
              <a:ext cx="381" cy="236"/>
            </a:xfrm>
            <a:prstGeom prst="rect">
              <a:avLst/>
            </a:prstGeom>
            <a:noFill/>
            <a:ln w="9525">
              <a:noFill/>
              <a:miter lim="800000"/>
              <a:headEnd/>
              <a:tailEnd/>
            </a:ln>
          </p:spPr>
        </p:pic>
        <p:pic>
          <p:nvPicPr>
            <p:cNvPr id="58" name="Picture 30" descr="anyversion-icon-32x32-32bit"/>
            <p:cNvPicPr>
              <a:picLocks noChangeAspect="1" noChangeArrowheads="1"/>
            </p:cNvPicPr>
            <p:nvPr/>
          </p:nvPicPr>
          <p:blipFill>
            <a:blip r:embed="rId16" cstate="print"/>
            <a:srcRect/>
            <a:stretch>
              <a:fillRect/>
            </a:stretch>
          </p:blipFill>
          <p:spPr bwMode="auto">
            <a:xfrm>
              <a:off x="789" y="824"/>
              <a:ext cx="144" cy="144"/>
            </a:xfrm>
            <a:prstGeom prst="rect">
              <a:avLst/>
            </a:prstGeom>
            <a:noFill/>
            <a:ln w="9525">
              <a:noFill/>
              <a:miter lim="800000"/>
              <a:headEnd/>
              <a:tailEnd/>
            </a:ln>
          </p:spPr>
        </p:pic>
      </p:grpSp>
      <p:grpSp>
        <p:nvGrpSpPr>
          <p:cNvPr id="64" name="Group 63"/>
          <p:cNvGrpSpPr/>
          <p:nvPr/>
        </p:nvGrpSpPr>
        <p:grpSpPr>
          <a:xfrm>
            <a:off x="6502573" y="1371602"/>
            <a:ext cx="2540377" cy="2005805"/>
            <a:chOff x="697423" y="2636217"/>
            <a:chExt cx="3386287" cy="2005805"/>
          </a:xfrm>
        </p:grpSpPr>
        <p:sp>
          <p:nvSpPr>
            <p:cNvPr id="65"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dirty="0">
                <a:solidFill>
                  <a:prstClr val="black"/>
                </a:solidFill>
                <a:latin typeface="Arial" charset="0"/>
              </a:endParaRPr>
            </a:p>
          </p:txBody>
        </p:sp>
        <p:pic>
          <p:nvPicPr>
            <p:cNvPr id="73" name="Picture 3"/>
            <p:cNvPicPr>
              <a:picLocks noChangeAspect="1" noChangeArrowheads="1"/>
            </p:cNvPicPr>
            <p:nvPr/>
          </p:nvPicPr>
          <p:blipFill>
            <a:blip r:embed="rId5"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75" name="TextBox 74"/>
            <p:cNvSpPr txBox="1"/>
            <p:nvPr/>
          </p:nvSpPr>
          <p:spPr>
            <a:xfrm>
              <a:off x="697424" y="4250952"/>
              <a:ext cx="3386286" cy="38472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900" dirty="0" smtClean="0">
                  <a:solidFill>
                    <a:prstClr val="black"/>
                  </a:solidFill>
                </a:rPr>
                <a:t>Singapore Data </a:t>
              </a:r>
              <a:r>
                <a:rPr lang="en-US" sz="1900" dirty="0">
                  <a:solidFill>
                    <a:prstClr val="black"/>
                  </a:solidFill>
                </a:rPr>
                <a:t>Center</a:t>
              </a:r>
            </a:p>
          </p:txBody>
        </p:sp>
        <p:sp>
          <p:nvSpPr>
            <p:cNvPr id="77" name="TextBox 76"/>
            <p:cNvSpPr txBox="1"/>
            <p:nvPr/>
          </p:nvSpPr>
          <p:spPr>
            <a:xfrm>
              <a:off x="1847954" y="2712417"/>
              <a:ext cx="1291590" cy="7386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400" b="1" dirty="0" smtClean="0">
                  <a:solidFill>
                    <a:prstClr val="black">
                      <a:lumMod val="85000"/>
                      <a:lumOff val="15000"/>
                    </a:prstClr>
                  </a:solidFill>
                </a:rPr>
                <a:t>Lync Server Pool Two</a:t>
              </a:r>
              <a:endParaRPr lang="en-US" sz="2000" b="1" dirty="0">
                <a:solidFill>
                  <a:prstClr val="black">
                    <a:lumMod val="85000"/>
                    <a:lumOff val="15000"/>
                  </a:prstClr>
                </a:solidFill>
              </a:endParaRPr>
            </a:p>
          </p:txBody>
        </p:sp>
        <p:sp>
          <p:nvSpPr>
            <p:cNvPr id="78" name="TextBox 77"/>
            <p:cNvSpPr txBox="1"/>
            <p:nvPr/>
          </p:nvSpPr>
          <p:spPr>
            <a:xfrm>
              <a:off x="940438" y="2959619"/>
              <a:ext cx="711015"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prstClr val="black">
                      <a:lumMod val="85000"/>
                      <a:lumOff val="15000"/>
                    </a:prstClr>
                  </a:solidFill>
                </a:rPr>
                <a:t>Edge</a:t>
              </a:r>
            </a:p>
            <a:p>
              <a:pPr algn="ctr" defTabSz="1218987"/>
              <a:r>
                <a:rPr lang="en-US" sz="1100" b="1" dirty="0">
                  <a:solidFill>
                    <a:prstClr val="black">
                      <a:lumMod val="85000"/>
                      <a:lumOff val="15000"/>
                    </a:prstClr>
                  </a:solidFill>
                </a:rPr>
                <a:t>Server</a:t>
              </a:r>
              <a:endParaRPr lang="en-US" sz="1600" b="1" dirty="0">
                <a:solidFill>
                  <a:prstClr val="black">
                    <a:lumMod val="85000"/>
                    <a:lumOff val="15000"/>
                  </a:prstClr>
                </a:solidFill>
              </a:endParaRPr>
            </a:p>
          </p:txBody>
        </p:sp>
        <p:graphicFrame>
          <p:nvGraphicFramePr>
            <p:cNvPr id="79" name="Object 32"/>
            <p:cNvGraphicFramePr>
              <a:graphicFrameLocks noChangeAspect="1"/>
            </p:cNvGraphicFramePr>
            <p:nvPr>
              <p:extLst>
                <p:ext uri="{D42A27DB-BD31-4B8C-83A1-F6EECF244321}">
                  <p14:modId xmlns:p14="http://schemas.microsoft.com/office/powerpoint/2010/main" val="2323570627"/>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50236" name="Visio" r:id="rId17" imgW="574804" imgH="838470" progId="Visio.Drawing.11">
                    <p:embed/>
                  </p:oleObj>
                </mc:Choice>
                <mc:Fallback>
                  <p:oleObj name="Visio" r:id="rId17" imgW="574804" imgH="83847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5" name="Object 33"/>
            <p:cNvGraphicFramePr>
              <a:graphicFrameLocks noChangeAspect="1"/>
            </p:cNvGraphicFramePr>
            <p:nvPr>
              <p:extLst>
                <p:ext uri="{D42A27DB-BD31-4B8C-83A1-F6EECF244321}">
                  <p14:modId xmlns:p14="http://schemas.microsoft.com/office/powerpoint/2010/main" val="3029782065"/>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50237" name="Visio" r:id="rId18" imgW="574804" imgH="838470" progId="Visio.Drawing.11">
                    <p:embed/>
                  </p:oleObj>
                </mc:Choice>
                <mc:Fallback>
                  <p:oleObj name="Visio" r:id="rId18" imgW="574804" imgH="83847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 name="Object 35"/>
            <p:cNvGraphicFramePr>
              <a:graphicFrameLocks noChangeAspect="1"/>
            </p:cNvGraphicFramePr>
            <p:nvPr>
              <p:extLst>
                <p:ext uri="{D42A27DB-BD31-4B8C-83A1-F6EECF244321}">
                  <p14:modId xmlns:p14="http://schemas.microsoft.com/office/powerpoint/2010/main" val="625790311"/>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50238" name="Visio" r:id="rId19" imgW="835638" imgH="848468" progId="Visio.Drawing.11">
                    <p:embed/>
                  </p:oleObj>
                </mc:Choice>
                <mc:Fallback>
                  <p:oleObj name="Visio" r:id="rId19" imgW="835638" imgH="848468"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88" name="Object 37"/>
            <p:cNvGraphicFramePr>
              <a:graphicFrameLocks noChangeAspect="1"/>
            </p:cNvGraphicFramePr>
            <p:nvPr>
              <p:extLst>
                <p:ext uri="{D42A27DB-BD31-4B8C-83A1-F6EECF244321}">
                  <p14:modId xmlns:p14="http://schemas.microsoft.com/office/powerpoint/2010/main" val="3261787985"/>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50239" name="Visio" r:id="rId21" imgW="776566" imgH="630947" progId="Visio.Drawing.11">
                    <p:embed/>
                  </p:oleObj>
                </mc:Choice>
                <mc:Fallback>
                  <p:oleObj name="Visio" r:id="rId21" imgW="776566" imgH="630947" progId="Visio.Drawing.11">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5" name="Object 38"/>
            <p:cNvGraphicFramePr>
              <a:graphicFrameLocks noChangeAspect="1"/>
            </p:cNvGraphicFramePr>
            <p:nvPr>
              <p:extLst>
                <p:ext uri="{D42A27DB-BD31-4B8C-83A1-F6EECF244321}">
                  <p14:modId xmlns:p14="http://schemas.microsoft.com/office/powerpoint/2010/main" val="2683080748"/>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50240" name="Visio" r:id="rId23" imgW="836177" imgH="820366" progId="Visio.Drawing.11">
                    <p:embed/>
                  </p:oleObj>
                </mc:Choice>
                <mc:Fallback>
                  <p:oleObj name="Visio" r:id="rId23" imgW="836177" imgH="820366"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10" name="TextBox 50"/>
          <p:cNvSpPr txBox="1"/>
          <p:nvPr/>
        </p:nvSpPr>
        <p:spPr>
          <a:xfrm>
            <a:off x="4973699" y="1424948"/>
            <a:ext cx="1237170" cy="584775"/>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sz="1600" b="1" dirty="0">
                <a:solidFill>
                  <a:schemeClr val="bg1"/>
                </a:solidFill>
              </a:rPr>
              <a:t>Backup</a:t>
            </a:r>
          </a:p>
          <a:p>
            <a:pPr algn="ctr" defTabSz="1218987"/>
            <a:r>
              <a:rPr lang="en-US" sz="1600" b="1" dirty="0">
                <a:solidFill>
                  <a:schemeClr val="bg1"/>
                </a:solidFill>
              </a:rPr>
              <a:t>Registrar</a:t>
            </a:r>
          </a:p>
        </p:txBody>
      </p:sp>
      <p:sp>
        <p:nvSpPr>
          <p:cNvPr id="111" name="Cloud 110"/>
          <p:cNvSpPr/>
          <p:nvPr/>
        </p:nvSpPr>
        <p:spPr>
          <a:xfrm>
            <a:off x="5046259" y="2058990"/>
            <a:ext cx="1164609" cy="1966256"/>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dirty="0" smtClean="0">
                <a:solidFill>
                  <a:schemeClr val="tx1"/>
                </a:solidFill>
              </a:rPr>
              <a:t>WAN</a:t>
            </a:r>
            <a:endParaRPr lang="en-US" dirty="0">
              <a:solidFill>
                <a:schemeClr val="tx1"/>
              </a:solidFill>
            </a:endParaRPr>
          </a:p>
        </p:txBody>
      </p:sp>
      <p:cxnSp>
        <p:nvCxnSpPr>
          <p:cNvPr id="112" name="Straight Arrow Connector 111"/>
          <p:cNvCxnSpPr/>
          <p:nvPr/>
        </p:nvCxnSpPr>
        <p:spPr>
          <a:xfrm flipV="1">
            <a:off x="4784883" y="1695003"/>
            <a:ext cx="1692913" cy="22334"/>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2559365" y="2747667"/>
            <a:ext cx="4043180" cy="1420055"/>
            <a:chOff x="3131477" y="2559109"/>
            <a:chExt cx="3878923" cy="1529941"/>
          </a:xfrm>
        </p:grpSpPr>
        <p:cxnSp>
          <p:nvCxnSpPr>
            <p:cNvPr id="59" name="Straight Arrow Connector 58"/>
            <p:cNvCxnSpPr/>
            <p:nvPr/>
          </p:nvCxnSpPr>
          <p:spPr bwMode="auto">
            <a:xfrm flipV="1">
              <a:off x="3131477" y="2559109"/>
              <a:ext cx="3878923" cy="1529941"/>
            </a:xfrm>
            <a:prstGeom prst="straightConnector1">
              <a:avLst/>
            </a:prstGeom>
            <a:solidFill>
              <a:schemeClr val="tx2"/>
            </a:solidFill>
            <a:ln w="28575" cap="flat" cmpd="sng" algn="ctr">
              <a:solidFill>
                <a:srgbClr val="FF0000"/>
              </a:solidFill>
              <a:prstDash val="dash"/>
              <a:round/>
              <a:headEnd type="none" w="med" len="med"/>
              <a:tailEnd type="arrow"/>
            </a:ln>
            <a:effectLst/>
          </p:spPr>
        </p:cxnSp>
        <p:sp>
          <p:nvSpPr>
            <p:cNvPr id="94" name="TextBox 50"/>
            <p:cNvSpPr txBox="1"/>
            <p:nvPr/>
          </p:nvSpPr>
          <p:spPr>
            <a:xfrm>
              <a:off x="4871616" y="3352799"/>
              <a:ext cx="462384" cy="331593"/>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400" b="1" dirty="0">
                  <a:solidFill>
                    <a:schemeClr val="bg1"/>
                  </a:solidFill>
                </a:rPr>
                <a:t>(6)</a:t>
              </a:r>
            </a:p>
          </p:txBody>
        </p:sp>
      </p:grpSp>
    </p:spTree>
    <p:custDataLst>
      <p:tags r:id="rId2"/>
    </p:custDataLst>
    <p:extLst>
      <p:ext uri="{BB962C8B-B14F-4D97-AF65-F5344CB8AC3E}">
        <p14:creationId xmlns:p14="http://schemas.microsoft.com/office/powerpoint/2010/main" val="29157355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able 40"/>
          <p:cNvGraphicFramePr>
            <a:graphicFrameLocks noGrp="1"/>
          </p:cNvGraphicFramePr>
          <p:nvPr>
            <p:extLst>
              <p:ext uri="{D42A27DB-BD31-4B8C-83A1-F6EECF244321}">
                <p14:modId xmlns:p14="http://schemas.microsoft.com/office/powerpoint/2010/main" val="1900297705"/>
              </p:ext>
            </p:extLst>
          </p:nvPr>
        </p:nvGraphicFramePr>
        <p:xfrm>
          <a:off x="6516797" y="76201"/>
          <a:ext cx="2551003" cy="4093442"/>
        </p:xfrm>
        <a:graphic>
          <a:graphicData uri="http://schemas.openxmlformats.org/drawingml/2006/table">
            <a:tbl>
              <a:tblPr firstRow="1" bandRow="1">
                <a:tableStyleId>{F5AB1C69-6EDB-4FF4-983F-18BD219EF322}</a:tableStyleId>
              </a:tblPr>
              <a:tblGrid>
                <a:gridCol w="2551003"/>
              </a:tblGrid>
              <a:tr h="621392">
                <a:tc>
                  <a:txBody>
                    <a:bodyPr/>
                    <a:lstStyle/>
                    <a:p>
                      <a:r>
                        <a:rPr lang="en-US" sz="1400" dirty="0" smtClean="0"/>
                        <a:t>Features Available to Users </a:t>
                      </a:r>
                    </a:p>
                    <a:p>
                      <a:r>
                        <a:rPr lang="en-US" sz="1400" dirty="0" smtClean="0"/>
                        <a:t>In Case of Data Center Disaster</a:t>
                      </a:r>
                      <a:endParaRPr lang="en-US" sz="1400" b="1" dirty="0">
                        <a:solidFill>
                          <a:schemeClr val="bg1"/>
                        </a:solidFill>
                      </a:endParaRPr>
                    </a:p>
                  </a:txBody>
                  <a:tcPr/>
                </a:tc>
              </a:tr>
              <a:tr h="188232">
                <a:tc>
                  <a:txBody>
                    <a:bodyPr/>
                    <a:lstStyle/>
                    <a:p>
                      <a:r>
                        <a:rPr lang="en-US" sz="1200" baseline="0" dirty="0" smtClean="0"/>
                        <a:t>PSTN Inbound calls (carrier provided)</a:t>
                      </a:r>
                      <a:endParaRPr lang="en-US" sz="1200" b="0" dirty="0">
                        <a:solidFill>
                          <a:schemeClr val="bg1"/>
                        </a:solidFill>
                      </a:endParaRPr>
                    </a:p>
                  </a:txBody>
                  <a:tcPr/>
                </a:tc>
              </a:tr>
              <a:tr h="1406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PSTN Outbound calls</a:t>
                      </a:r>
                      <a:endParaRPr lang="en-US" sz="1200" b="0" dirty="0" smtClean="0">
                        <a:solidFill>
                          <a:schemeClr val="bg1"/>
                        </a:solidFill>
                      </a:endParaRPr>
                    </a:p>
                  </a:txBody>
                  <a:tcPr/>
                </a:tc>
              </a:tr>
              <a:tr h="159657">
                <a:tc>
                  <a:txBody>
                    <a:bodyPr/>
                    <a:lstStyle/>
                    <a:p>
                      <a:r>
                        <a:rPr lang="en-US" sz="1200" dirty="0" smtClean="0"/>
                        <a:t>Intra-Site calls and Inter site calls</a:t>
                      </a:r>
                      <a:endParaRPr lang="en-US" sz="1200" b="0" dirty="0">
                        <a:solidFill>
                          <a:schemeClr val="bg1"/>
                        </a:solidFill>
                      </a:endParaRPr>
                    </a:p>
                  </a:txBody>
                  <a:tcPr/>
                </a:tc>
              </a:tr>
              <a:tr h="3270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Hold, Retrieve, Transfer</a:t>
                      </a:r>
                      <a:endParaRPr lang="en-US" sz="1200" b="0" dirty="0" smtClean="0">
                        <a:solidFill>
                          <a:schemeClr val="bg1"/>
                        </a:solidFill>
                      </a:endParaRPr>
                    </a:p>
                  </a:txBody>
                  <a:tcPr/>
                </a:tc>
              </a:tr>
              <a:tr h="327048">
                <a:tc>
                  <a:txBody>
                    <a:bodyPr/>
                    <a:lstStyle/>
                    <a:p>
                      <a:r>
                        <a:rPr lang="en-US" sz="1200" baseline="0" dirty="0" smtClean="0"/>
                        <a:t>Authentication, Authorization</a:t>
                      </a:r>
                      <a:endParaRPr lang="en-US" sz="1200" b="0" dirty="0">
                        <a:solidFill>
                          <a:schemeClr val="bg1"/>
                        </a:solidFill>
                      </a:endParaRPr>
                    </a:p>
                  </a:txBody>
                  <a:tcPr/>
                </a:tc>
              </a:tr>
              <a:tr h="5559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2 Party Intra Site Instant Messaging (IM)</a:t>
                      </a:r>
                      <a:r>
                        <a:rPr lang="en-US" sz="1200" baseline="0" dirty="0" smtClean="0"/>
                        <a:t> and Audio/Video (A/V)</a:t>
                      </a:r>
                      <a:endParaRPr lang="en-US" sz="1200" b="0" dirty="0" smtClean="0">
                        <a:solidFill>
                          <a:schemeClr val="bg1"/>
                        </a:solidFill>
                      </a:endParaRPr>
                    </a:p>
                  </a:txBody>
                  <a:tcPr/>
                </a:tc>
              </a:tr>
              <a:tr h="3270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Call Detail Records (CDR)</a:t>
                      </a:r>
                      <a:endParaRPr lang="en-US" sz="1200" b="0" dirty="0" smtClean="0">
                        <a:solidFill>
                          <a:schemeClr val="bg1"/>
                        </a:solidFill>
                      </a:endParaRPr>
                    </a:p>
                  </a:txBody>
                  <a:tcPr/>
                </a:tc>
              </a:tr>
              <a:tr h="555982">
                <a:tc>
                  <a:txBody>
                    <a:bodyPr/>
                    <a:lstStyle/>
                    <a:p>
                      <a:r>
                        <a:rPr lang="en-US" sz="1200" dirty="0" smtClean="0"/>
                        <a:t>Call Forwarding, Simultaneous Ringing, Delegation,</a:t>
                      </a:r>
                      <a:r>
                        <a:rPr lang="en-US" sz="1200" baseline="0" dirty="0" smtClean="0"/>
                        <a:t> Team-call</a:t>
                      </a:r>
                      <a:endParaRPr lang="en-US" sz="1200" b="0" dirty="0" smtClean="0">
                        <a:solidFill>
                          <a:schemeClr val="bg1"/>
                        </a:solidFill>
                      </a:endParaRPr>
                    </a:p>
                  </a:txBody>
                  <a:tcPr/>
                </a:tc>
              </a:tr>
              <a:tr h="555982">
                <a:tc>
                  <a:txBody>
                    <a:bodyPr/>
                    <a:lstStyle/>
                    <a:p>
                      <a:r>
                        <a:rPr lang="en-US" sz="1200" dirty="0" smtClean="0"/>
                        <a:t>Join conferences</a:t>
                      </a:r>
                      <a:r>
                        <a:rPr lang="en-US" sz="1200" baseline="0" dirty="0" smtClean="0"/>
                        <a:t> scheduled by users homed on other pool</a:t>
                      </a:r>
                      <a:endParaRPr lang="en-US" sz="1200" b="0" dirty="0" smtClean="0">
                        <a:solidFill>
                          <a:schemeClr val="bg1"/>
                        </a:solidFill>
                      </a:endParaRPr>
                    </a:p>
                  </a:txBody>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3542341472"/>
              </p:ext>
            </p:extLst>
          </p:nvPr>
        </p:nvGraphicFramePr>
        <p:xfrm>
          <a:off x="5425855" y="4280219"/>
          <a:ext cx="3641925" cy="2225040"/>
        </p:xfrm>
        <a:graphic>
          <a:graphicData uri="http://schemas.openxmlformats.org/drawingml/2006/table">
            <a:tbl>
              <a:tblPr firstRow="1" bandRow="1">
                <a:tableStyleId>{21E4AEA4-8DFA-4A89-87EB-49C32662AFE0}</a:tableStyleId>
              </a:tblPr>
              <a:tblGrid>
                <a:gridCol w="3641925"/>
              </a:tblGrid>
              <a:tr h="294640">
                <a:tc>
                  <a:txBody>
                    <a:bodyPr/>
                    <a:lstStyle/>
                    <a:p>
                      <a:r>
                        <a:rPr lang="en-US" sz="1400" baseline="0" dirty="0" smtClean="0"/>
                        <a:t>Features </a:t>
                      </a:r>
                      <a:r>
                        <a:rPr lang="en-US" sz="1400" dirty="0" smtClean="0"/>
                        <a:t>Unavailable</a:t>
                      </a:r>
                      <a:r>
                        <a:rPr lang="en-US" sz="1400" baseline="0" dirty="0" smtClean="0"/>
                        <a:t> </a:t>
                      </a:r>
                      <a:endParaRPr lang="en-US" sz="1400" b="0" dirty="0">
                        <a:solidFill>
                          <a:schemeClr val="tx1"/>
                        </a:solidFill>
                      </a:endParaRPr>
                    </a:p>
                  </a:txBody>
                  <a:tcPr/>
                </a:tc>
              </a:tr>
              <a:tr h="254000">
                <a:tc>
                  <a:txBody>
                    <a:bodyPr/>
                    <a:lstStyle/>
                    <a:p>
                      <a:r>
                        <a:rPr lang="en-US" sz="1200" dirty="0" smtClean="0"/>
                        <a:t>Conferencing  Auto</a:t>
                      </a:r>
                      <a:r>
                        <a:rPr lang="en-US" sz="1200" baseline="0" dirty="0" smtClean="0"/>
                        <a:t> </a:t>
                      </a:r>
                      <a:r>
                        <a:rPr lang="en-US" sz="1200" dirty="0" smtClean="0"/>
                        <a:t>Attendant (AA) (through</a:t>
                      </a:r>
                      <a:r>
                        <a:rPr lang="en-US" sz="1200" baseline="0" dirty="0" smtClean="0"/>
                        <a:t> PSTN)</a:t>
                      </a:r>
                      <a:endParaRPr lang="en-US" sz="1200" b="0" dirty="0">
                        <a:solidFill>
                          <a:schemeClr val="tx1"/>
                        </a:solidFill>
                      </a:endParaRPr>
                    </a:p>
                  </a:txBody>
                  <a:tcPr/>
                </a:tc>
              </a:tr>
              <a:tr h="0">
                <a:tc>
                  <a:txBody>
                    <a:bodyPr/>
                    <a:lstStyle/>
                    <a:p>
                      <a:r>
                        <a:rPr lang="en-US" sz="1200" dirty="0" smtClean="0"/>
                        <a:t>Schedule</a:t>
                      </a:r>
                      <a:r>
                        <a:rPr lang="en-US" sz="1200" baseline="0" dirty="0" smtClean="0"/>
                        <a:t> IM, </a:t>
                      </a:r>
                      <a:r>
                        <a:rPr lang="en-US" sz="1200" dirty="0" smtClean="0"/>
                        <a:t>A/V &amp; Web Conferences</a:t>
                      </a:r>
                      <a:endParaRPr lang="en-US" sz="1200" b="0" dirty="0">
                        <a:solidFill>
                          <a:schemeClr val="tx1"/>
                        </a:solidFill>
                      </a:endParaRPr>
                    </a:p>
                  </a:txBody>
                  <a:tcPr/>
                </a:tc>
              </a:tr>
              <a:tr h="258419">
                <a:tc>
                  <a:txBody>
                    <a:bodyPr/>
                    <a:lstStyle/>
                    <a:p>
                      <a:r>
                        <a:rPr lang="en-US" sz="1200" dirty="0" smtClean="0"/>
                        <a:t>Presence and Do Not Disturb (DND) based routing</a:t>
                      </a:r>
                      <a:endParaRPr lang="en-US" sz="1200" b="0" dirty="0">
                        <a:solidFill>
                          <a:schemeClr val="tx1"/>
                        </a:solidFill>
                      </a:endParaRPr>
                    </a:p>
                  </a:txBody>
                  <a:tcPr/>
                </a:tc>
              </a:tr>
              <a:tr h="254000">
                <a:tc>
                  <a:txBody>
                    <a:bodyPr/>
                    <a:lstStyle/>
                    <a:p>
                      <a:r>
                        <a:rPr lang="en-US" sz="1200" dirty="0" smtClean="0"/>
                        <a:t>Updating Call Forwarding settings</a:t>
                      </a:r>
                      <a:endParaRPr lang="en-US" sz="1200" b="0" dirty="0">
                        <a:solidFill>
                          <a:schemeClr val="tx1"/>
                        </a:solidFill>
                      </a:endParaRPr>
                    </a:p>
                  </a:txBody>
                  <a:tcPr/>
                </a:tc>
              </a:tr>
              <a:tr h="254000">
                <a:tc>
                  <a:txBody>
                    <a:bodyPr/>
                    <a:lstStyle/>
                    <a:p>
                      <a:r>
                        <a:rPr lang="en-US" sz="1200" dirty="0" smtClean="0"/>
                        <a:t>Response Group Service &amp; Call Park</a:t>
                      </a:r>
                      <a:endParaRPr lang="en-US" sz="1200" b="0" dirty="0">
                        <a:solidFill>
                          <a:schemeClr val="tx1"/>
                        </a:solidFill>
                      </a:endParaRPr>
                    </a:p>
                  </a:txBody>
                  <a:tcPr/>
                </a:tc>
              </a:tr>
              <a:tr h="0">
                <a:tc>
                  <a:txBody>
                    <a:bodyPr/>
                    <a:lstStyle/>
                    <a:p>
                      <a:r>
                        <a:rPr lang="en-US" sz="1200" dirty="0" smtClean="0"/>
                        <a:t>Voicemail Deposit (Redirect to Exchange UM in the DC)</a:t>
                      </a:r>
                      <a:endParaRPr lang="en-US" sz="1200" b="0" dirty="0" smtClean="0">
                        <a:solidFill>
                          <a:schemeClr val="tx1"/>
                        </a:solidFill>
                      </a:endParaRPr>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Voicemail Retrieve (through</a:t>
                      </a:r>
                      <a:r>
                        <a:rPr lang="en-US" sz="1200" baseline="0" dirty="0" smtClean="0"/>
                        <a:t> PSTN)</a:t>
                      </a:r>
                      <a:endParaRPr lang="en-US" sz="1200" b="0" dirty="0" smtClean="0">
                        <a:solidFill>
                          <a:schemeClr val="tx1"/>
                        </a:solidFill>
                      </a:endParaRPr>
                    </a:p>
                  </a:txBody>
                  <a:tcPr/>
                </a:tc>
              </a:tr>
            </a:tbl>
          </a:graphicData>
        </a:graphic>
      </p:graphicFrame>
      <p:sp>
        <p:nvSpPr>
          <p:cNvPr id="47" name="Title 5"/>
          <p:cNvSpPr txBox="1">
            <a:spLocks/>
          </p:cNvSpPr>
          <p:nvPr/>
        </p:nvSpPr>
        <p:spPr>
          <a:xfrm>
            <a:off x="228600" y="76202"/>
            <a:ext cx="6400800" cy="482601"/>
          </a:xfrm>
          <a:prstGeom prst="rect">
            <a:avLst/>
          </a:prstGeom>
        </p:spPr>
        <p:txBody>
          <a:bodyPr vert="horz" wrap="square" lIns="0" tIns="0" rIns="0" bIns="0" rtlCol="0" anchor="t">
            <a:noAutofit/>
          </a:bodyPr>
          <a:lstStyle/>
          <a:p>
            <a:pPr>
              <a:lnSpc>
                <a:spcPct val="90000"/>
              </a:lnSpc>
              <a:spcBef>
                <a:spcPct val="0"/>
              </a:spcBef>
              <a:defRPr/>
            </a:pPr>
            <a:endParaRPr lang="en-US" sz="2800" dirty="0">
              <a:solidFill>
                <a:srgbClr val="D6E032">
                  <a:alpha val="99000"/>
                </a:srgbClr>
              </a:solidFill>
              <a:latin typeface="+mj-lt"/>
              <a:cs typeface="Arial" charset="0"/>
            </a:endParaRPr>
          </a:p>
        </p:txBody>
      </p:sp>
      <p:sp>
        <p:nvSpPr>
          <p:cNvPr id="79" name="TextBox 50"/>
          <p:cNvSpPr txBox="1"/>
          <p:nvPr/>
        </p:nvSpPr>
        <p:spPr>
          <a:xfrm>
            <a:off x="2188785" y="4104995"/>
            <a:ext cx="1077169" cy="338554"/>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218987"/>
            <a:r>
              <a:rPr lang="en-US" sz="1600" b="1" dirty="0">
                <a:solidFill>
                  <a:schemeClr val="bg1"/>
                </a:solidFill>
              </a:rPr>
              <a:t>Failover</a:t>
            </a:r>
          </a:p>
        </p:txBody>
      </p:sp>
      <p:cxnSp>
        <p:nvCxnSpPr>
          <p:cNvPr id="52" name="Straight Arrow Connector 51"/>
          <p:cNvCxnSpPr/>
          <p:nvPr/>
        </p:nvCxnSpPr>
        <p:spPr bwMode="auto">
          <a:xfrm flipH="1" flipV="1">
            <a:off x="1805675" y="3752850"/>
            <a:ext cx="171834" cy="1094978"/>
          </a:xfrm>
          <a:prstGeom prst="straightConnector1">
            <a:avLst/>
          </a:prstGeom>
          <a:solidFill>
            <a:schemeClr val="tx2"/>
          </a:solidFill>
          <a:ln w="28575" cap="flat" cmpd="sng" algn="ctr">
            <a:solidFill>
              <a:schemeClr val="bg1"/>
            </a:solidFill>
            <a:prstDash val="solid"/>
            <a:round/>
            <a:headEnd type="none" w="med" len="med"/>
            <a:tailEnd type="arrow"/>
          </a:ln>
          <a:effectLst/>
        </p:spPr>
      </p:cxnSp>
      <p:cxnSp>
        <p:nvCxnSpPr>
          <p:cNvPr id="53" name="Straight Arrow Connector 52"/>
          <p:cNvCxnSpPr/>
          <p:nvPr/>
        </p:nvCxnSpPr>
        <p:spPr bwMode="auto">
          <a:xfrm flipV="1">
            <a:off x="871824" y="3752850"/>
            <a:ext cx="385804" cy="1050412"/>
          </a:xfrm>
          <a:prstGeom prst="straightConnector1">
            <a:avLst/>
          </a:prstGeom>
          <a:solidFill>
            <a:schemeClr val="tx2"/>
          </a:solidFill>
          <a:ln w="28575" cap="flat" cmpd="sng" algn="ctr">
            <a:solidFill>
              <a:schemeClr val="bg1"/>
            </a:solidFill>
            <a:prstDash val="solid"/>
            <a:round/>
            <a:headEnd type="none" w="med" len="med"/>
            <a:tailEnd type="arrow"/>
          </a:ln>
          <a:effectLst/>
        </p:spPr>
      </p:cxnSp>
      <p:sp>
        <p:nvSpPr>
          <p:cNvPr id="69" name="Rectangle 68"/>
          <p:cNvSpPr/>
          <p:nvPr/>
        </p:nvSpPr>
        <p:spPr>
          <a:xfrm>
            <a:off x="3154167" y="2671830"/>
            <a:ext cx="620684" cy="338554"/>
          </a:xfrm>
          <a:prstGeom prst="rect">
            <a:avLst/>
          </a:prstGeom>
        </p:spPr>
        <p:txBody>
          <a:bodyPr wrap="none">
            <a:spAutoFit/>
          </a:bodyPr>
          <a:lstStyle/>
          <a:p>
            <a:pPr algn="ctr"/>
            <a:r>
              <a:rPr lang="en-US" sz="1600" b="1" dirty="0">
                <a:solidFill>
                  <a:srgbClr val="FFFFFF"/>
                </a:solidFill>
                <a:effectLst>
                  <a:outerShdw blurRad="38100" dist="38100" dir="2700000" algn="tl">
                    <a:srgbClr val="000000">
                      <a:alpha val="43137"/>
                    </a:srgbClr>
                  </a:outerShdw>
                </a:effectLst>
              </a:rPr>
              <a:t>WAN</a:t>
            </a:r>
            <a:endParaRPr lang="en-US" sz="1600" dirty="0">
              <a:solidFill>
                <a:srgbClr val="FFFFFF"/>
              </a:solidFill>
            </a:endParaRPr>
          </a:p>
        </p:txBody>
      </p:sp>
      <p:sp>
        <p:nvSpPr>
          <p:cNvPr id="74" name="TextBox 50"/>
          <p:cNvSpPr txBox="1"/>
          <p:nvPr/>
        </p:nvSpPr>
        <p:spPr>
          <a:xfrm>
            <a:off x="2656319" y="1616825"/>
            <a:ext cx="1237170" cy="584775"/>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sz="1600" b="1" dirty="0">
                <a:solidFill>
                  <a:schemeClr val="bg1"/>
                </a:solidFill>
              </a:rPr>
              <a:t>Backup</a:t>
            </a:r>
          </a:p>
          <a:p>
            <a:pPr algn="ctr" defTabSz="1218987"/>
            <a:r>
              <a:rPr lang="en-US" sz="1600" b="1" dirty="0">
                <a:solidFill>
                  <a:schemeClr val="bg1"/>
                </a:solidFill>
              </a:rPr>
              <a:t>Registrar</a:t>
            </a:r>
          </a:p>
        </p:txBody>
      </p:sp>
      <p:cxnSp>
        <p:nvCxnSpPr>
          <p:cNvPr id="12" name="Straight Arrow Connector 11"/>
          <p:cNvCxnSpPr/>
          <p:nvPr/>
        </p:nvCxnSpPr>
        <p:spPr>
          <a:xfrm flipV="1">
            <a:off x="2667000" y="1911565"/>
            <a:ext cx="1252447" cy="1"/>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a:xfrm>
            <a:off x="179713" y="317502"/>
            <a:ext cx="8229600" cy="1143000"/>
          </a:xfrm>
        </p:spPr>
        <p:txBody>
          <a:bodyPr>
            <a:normAutofit fontScale="90000"/>
          </a:bodyPr>
          <a:lstStyle/>
          <a:p>
            <a:r>
              <a:rPr lang="en-US" dirty="0">
                <a:sym typeface="Wingdings" pitchFamily="2" charset="2"/>
              </a:rPr>
              <a:t>Data Center Voice Resiliency</a:t>
            </a:r>
            <a:br>
              <a:rPr lang="en-US" dirty="0">
                <a:sym typeface="Wingdings" pitchFamily="2" charset="2"/>
              </a:rPr>
            </a:br>
            <a:r>
              <a:rPr lang="en-US" sz="2800" spc="0" dirty="0">
                <a:ln>
                  <a:noFill/>
                </a:ln>
                <a:solidFill>
                  <a:srgbClr val="D6E032">
                    <a:alpha val="99000"/>
                  </a:srgbClr>
                </a:solidFill>
              </a:rPr>
              <a:t>Failover to Backup Data Center</a:t>
            </a:r>
            <a:br>
              <a:rPr lang="en-US" sz="2800" spc="0" dirty="0">
                <a:ln>
                  <a:noFill/>
                </a:ln>
                <a:solidFill>
                  <a:srgbClr val="D6E032">
                    <a:alpha val="99000"/>
                  </a:srgbClr>
                </a:solidFill>
              </a:rPr>
            </a:br>
            <a:endParaRPr lang="en-US" sz="2800" spc="0" dirty="0">
              <a:ln>
                <a:noFill/>
              </a:ln>
              <a:solidFill>
                <a:srgbClr val="D6E032">
                  <a:alpha val="99000"/>
                </a:srgbClr>
              </a:solidFill>
            </a:endParaRPr>
          </a:p>
        </p:txBody>
      </p:sp>
      <p:grpSp>
        <p:nvGrpSpPr>
          <p:cNvPr id="54" name="Group 53"/>
          <p:cNvGrpSpPr/>
          <p:nvPr/>
        </p:nvGrpSpPr>
        <p:grpSpPr>
          <a:xfrm>
            <a:off x="115941" y="1635949"/>
            <a:ext cx="2540377" cy="2005805"/>
            <a:chOff x="697423" y="2636217"/>
            <a:chExt cx="3386287" cy="2005805"/>
          </a:xfrm>
        </p:grpSpPr>
        <p:sp>
          <p:nvSpPr>
            <p:cNvPr id="55"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dirty="0">
                <a:solidFill>
                  <a:prstClr val="black"/>
                </a:solidFill>
                <a:latin typeface="Arial" charset="0"/>
              </a:endParaRPr>
            </a:p>
          </p:txBody>
        </p:sp>
        <p:pic>
          <p:nvPicPr>
            <p:cNvPr id="62" name="Picture 3"/>
            <p:cNvPicPr>
              <a:picLocks noChangeAspect="1" noChangeArrowheads="1"/>
            </p:cNvPicPr>
            <p:nvPr/>
          </p:nvPicPr>
          <p:blipFill>
            <a:blip r:embed="rId4"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63" name="TextBox 62"/>
            <p:cNvSpPr txBox="1"/>
            <p:nvPr/>
          </p:nvSpPr>
          <p:spPr>
            <a:xfrm>
              <a:off x="697424" y="4250952"/>
              <a:ext cx="3386286" cy="38472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900" dirty="0" smtClean="0">
                  <a:solidFill>
                    <a:prstClr val="black"/>
                  </a:solidFill>
                </a:rPr>
                <a:t>Berlin Data </a:t>
              </a:r>
              <a:r>
                <a:rPr lang="en-US" sz="1900" dirty="0">
                  <a:solidFill>
                    <a:prstClr val="black"/>
                  </a:solidFill>
                </a:rPr>
                <a:t>Center</a:t>
              </a:r>
            </a:p>
          </p:txBody>
        </p:sp>
        <p:sp>
          <p:nvSpPr>
            <p:cNvPr id="64" name="TextBox 63"/>
            <p:cNvSpPr txBox="1"/>
            <p:nvPr/>
          </p:nvSpPr>
          <p:spPr>
            <a:xfrm>
              <a:off x="1806139" y="2712417"/>
              <a:ext cx="1372729" cy="52322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400" b="1" dirty="0" smtClean="0">
                  <a:solidFill>
                    <a:prstClr val="black">
                      <a:lumMod val="85000"/>
                      <a:lumOff val="15000"/>
                    </a:prstClr>
                  </a:solidFill>
                </a:rPr>
                <a:t>Lync Server Pool</a:t>
              </a:r>
              <a:endParaRPr lang="en-US" sz="2000" b="1" dirty="0">
                <a:solidFill>
                  <a:prstClr val="black">
                    <a:lumMod val="85000"/>
                    <a:lumOff val="15000"/>
                  </a:prstClr>
                </a:solidFill>
              </a:endParaRPr>
            </a:p>
          </p:txBody>
        </p:sp>
        <p:sp>
          <p:nvSpPr>
            <p:cNvPr id="65" name="TextBox 64"/>
            <p:cNvSpPr txBox="1"/>
            <p:nvPr/>
          </p:nvSpPr>
          <p:spPr>
            <a:xfrm>
              <a:off x="940438" y="2959619"/>
              <a:ext cx="711015"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prstClr val="black">
                      <a:lumMod val="85000"/>
                      <a:lumOff val="15000"/>
                    </a:prstClr>
                  </a:solidFill>
                </a:rPr>
                <a:t>Edge</a:t>
              </a:r>
            </a:p>
            <a:p>
              <a:pPr algn="ctr" defTabSz="1218987"/>
              <a:r>
                <a:rPr lang="en-US" sz="1100" b="1" dirty="0">
                  <a:solidFill>
                    <a:prstClr val="black">
                      <a:lumMod val="85000"/>
                      <a:lumOff val="15000"/>
                    </a:prstClr>
                  </a:solidFill>
                </a:rPr>
                <a:t>Server</a:t>
              </a:r>
              <a:endParaRPr lang="en-US" sz="1600" b="1" dirty="0">
                <a:solidFill>
                  <a:prstClr val="black">
                    <a:lumMod val="85000"/>
                    <a:lumOff val="15000"/>
                  </a:prstClr>
                </a:solidFill>
              </a:endParaRPr>
            </a:p>
          </p:txBody>
        </p:sp>
        <p:graphicFrame>
          <p:nvGraphicFramePr>
            <p:cNvPr id="72" name="Object 32"/>
            <p:cNvGraphicFramePr>
              <a:graphicFrameLocks noChangeAspect="1"/>
            </p:cNvGraphicFramePr>
            <p:nvPr>
              <p:extLst>
                <p:ext uri="{D42A27DB-BD31-4B8C-83A1-F6EECF244321}">
                  <p14:modId xmlns:p14="http://schemas.microsoft.com/office/powerpoint/2010/main" val="1047927170"/>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51262" name="Visio" r:id="rId5" imgW="574804" imgH="838470" progId="Visio.Drawing.11">
                    <p:embed/>
                  </p:oleObj>
                </mc:Choice>
                <mc:Fallback>
                  <p:oleObj name="Visio" r:id="rId5"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 name="Object 33"/>
            <p:cNvGraphicFramePr>
              <a:graphicFrameLocks noChangeAspect="1"/>
            </p:cNvGraphicFramePr>
            <p:nvPr>
              <p:extLst>
                <p:ext uri="{D42A27DB-BD31-4B8C-83A1-F6EECF244321}">
                  <p14:modId xmlns:p14="http://schemas.microsoft.com/office/powerpoint/2010/main" val="2557780695"/>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51263" name="Visio" r:id="rId7" imgW="574804" imgH="838470" progId="Visio.Drawing.11">
                    <p:embed/>
                  </p:oleObj>
                </mc:Choice>
                <mc:Fallback>
                  <p:oleObj name="Visio" r:id="rId7"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 name="Object 35"/>
            <p:cNvGraphicFramePr>
              <a:graphicFrameLocks noChangeAspect="1"/>
            </p:cNvGraphicFramePr>
            <p:nvPr>
              <p:extLst>
                <p:ext uri="{D42A27DB-BD31-4B8C-83A1-F6EECF244321}">
                  <p14:modId xmlns:p14="http://schemas.microsoft.com/office/powerpoint/2010/main" val="4024543225"/>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51264" name="Visio" r:id="rId8" imgW="835638" imgH="848468" progId="Visio.Drawing.11">
                    <p:embed/>
                  </p:oleObj>
                </mc:Choice>
                <mc:Fallback>
                  <p:oleObj name="Visio" r:id="rId8" imgW="835638" imgH="848468"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81" name="Object 37"/>
            <p:cNvGraphicFramePr>
              <a:graphicFrameLocks noChangeAspect="1"/>
            </p:cNvGraphicFramePr>
            <p:nvPr>
              <p:extLst>
                <p:ext uri="{D42A27DB-BD31-4B8C-83A1-F6EECF244321}">
                  <p14:modId xmlns:p14="http://schemas.microsoft.com/office/powerpoint/2010/main" val="3187419198"/>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51265" name="Visio" r:id="rId10" imgW="776566" imgH="630947" progId="Visio.Drawing.11">
                    <p:embed/>
                  </p:oleObj>
                </mc:Choice>
                <mc:Fallback>
                  <p:oleObj name="Visio" r:id="rId10" imgW="776566" imgH="630947"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 name="Object 38"/>
            <p:cNvGraphicFramePr>
              <a:graphicFrameLocks noChangeAspect="1"/>
            </p:cNvGraphicFramePr>
            <p:nvPr>
              <p:extLst>
                <p:ext uri="{D42A27DB-BD31-4B8C-83A1-F6EECF244321}">
                  <p14:modId xmlns:p14="http://schemas.microsoft.com/office/powerpoint/2010/main" val="386524430"/>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51266" name="Visio" r:id="rId12" imgW="836177" imgH="820366" progId="Visio.Drawing.11">
                    <p:embed/>
                  </p:oleObj>
                </mc:Choice>
                <mc:Fallback>
                  <p:oleObj name="Visio" r:id="rId12" imgW="836177" imgH="820366"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83" name="Group 82"/>
          <p:cNvGrpSpPr/>
          <p:nvPr/>
        </p:nvGrpSpPr>
        <p:grpSpPr>
          <a:xfrm>
            <a:off x="3919446" y="1629600"/>
            <a:ext cx="2540377" cy="2005805"/>
            <a:chOff x="697423" y="2636217"/>
            <a:chExt cx="3386287" cy="2005805"/>
          </a:xfrm>
        </p:grpSpPr>
        <p:sp>
          <p:nvSpPr>
            <p:cNvPr id="84" name="AutoShape 2"/>
            <p:cNvSpPr>
              <a:spLocks noChangeArrowheads="1"/>
            </p:cNvSpPr>
            <p:nvPr/>
          </p:nvSpPr>
          <p:spPr bwMode="auto">
            <a:xfrm>
              <a:off x="697423" y="2636217"/>
              <a:ext cx="3369702" cy="2005805"/>
            </a:xfrm>
            <a:prstGeom prst="roundRect">
              <a:avLst>
                <a:gd name="adj" fmla="val 12106"/>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defRPr/>
              </a:pPr>
              <a:endParaRPr lang="en-US" dirty="0">
                <a:solidFill>
                  <a:prstClr val="black"/>
                </a:solidFill>
                <a:latin typeface="Arial" charset="0"/>
              </a:endParaRPr>
            </a:p>
          </p:txBody>
        </p:sp>
        <p:pic>
          <p:nvPicPr>
            <p:cNvPr id="85" name="Picture 3"/>
            <p:cNvPicPr>
              <a:picLocks noChangeAspect="1" noChangeArrowheads="1"/>
            </p:cNvPicPr>
            <p:nvPr/>
          </p:nvPicPr>
          <p:blipFill>
            <a:blip r:embed="rId4" cstate="print">
              <a:duotone>
                <a:prstClr val="black"/>
                <a:schemeClr val="tx1">
                  <a:lumMod val="65000"/>
                  <a:lumOff val="35000"/>
                  <a:tint val="45000"/>
                  <a:satMod val="400000"/>
                </a:schemeClr>
              </a:duotone>
              <a:extLst>
                <a:ext uri="{28A0092B-C50C-407E-A947-70E740481C1C}">
                  <a14:useLocalDpi xmlns:a14="http://schemas.microsoft.com/office/drawing/2010/main" val="0"/>
                </a:ext>
              </a:extLst>
            </a:blip>
            <a:srcRect/>
            <a:stretch>
              <a:fillRect/>
            </a:stretch>
          </p:blipFill>
          <p:spPr bwMode="auto">
            <a:xfrm>
              <a:off x="3313479" y="2866406"/>
              <a:ext cx="550895" cy="457200"/>
            </a:xfrm>
            <a:prstGeom prst="rect">
              <a:avLst/>
            </a:prstGeom>
            <a:noFill/>
            <a:ln>
              <a:noFill/>
              <a:headEnd/>
              <a:tailEnd/>
            </a:ln>
            <a:effectLst/>
            <a:extLst/>
          </p:spPr>
          <p:style>
            <a:lnRef idx="1">
              <a:schemeClr val="accent1"/>
            </a:lnRef>
            <a:fillRef idx="2">
              <a:schemeClr val="accent1"/>
            </a:fillRef>
            <a:effectRef idx="1">
              <a:schemeClr val="accent1"/>
            </a:effectRef>
            <a:fontRef idx="minor">
              <a:schemeClr val="dk1"/>
            </a:fontRef>
          </p:style>
        </p:pic>
        <p:sp>
          <p:nvSpPr>
            <p:cNvPr id="86" name="TextBox 85"/>
            <p:cNvSpPr txBox="1"/>
            <p:nvPr/>
          </p:nvSpPr>
          <p:spPr>
            <a:xfrm>
              <a:off x="697424" y="4250952"/>
              <a:ext cx="3386286" cy="38472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900" dirty="0" smtClean="0">
                  <a:solidFill>
                    <a:prstClr val="black"/>
                  </a:solidFill>
                </a:rPr>
                <a:t>Singapore Data </a:t>
              </a:r>
              <a:r>
                <a:rPr lang="en-US" sz="1900" dirty="0">
                  <a:solidFill>
                    <a:prstClr val="black"/>
                  </a:solidFill>
                </a:rPr>
                <a:t>Center</a:t>
              </a:r>
            </a:p>
          </p:txBody>
        </p:sp>
        <p:sp>
          <p:nvSpPr>
            <p:cNvPr id="87" name="TextBox 86"/>
            <p:cNvSpPr txBox="1"/>
            <p:nvPr/>
          </p:nvSpPr>
          <p:spPr>
            <a:xfrm>
              <a:off x="1873657" y="2712417"/>
              <a:ext cx="1314450" cy="7386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400" b="1" dirty="0" smtClean="0">
                  <a:solidFill>
                    <a:prstClr val="black">
                      <a:lumMod val="85000"/>
                      <a:lumOff val="15000"/>
                    </a:prstClr>
                  </a:solidFill>
                </a:rPr>
                <a:t>Lync Server Pool</a:t>
              </a:r>
              <a:endParaRPr lang="en-US" sz="2000" b="1" dirty="0">
                <a:solidFill>
                  <a:prstClr val="black">
                    <a:lumMod val="85000"/>
                    <a:lumOff val="15000"/>
                  </a:prstClr>
                </a:solidFill>
              </a:endParaRPr>
            </a:p>
          </p:txBody>
        </p:sp>
        <p:sp>
          <p:nvSpPr>
            <p:cNvPr id="88" name="TextBox 87"/>
            <p:cNvSpPr txBox="1"/>
            <p:nvPr/>
          </p:nvSpPr>
          <p:spPr>
            <a:xfrm>
              <a:off x="940438" y="2959619"/>
              <a:ext cx="711015"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prstClr val="black">
                      <a:lumMod val="85000"/>
                      <a:lumOff val="15000"/>
                    </a:prstClr>
                  </a:solidFill>
                </a:rPr>
                <a:t>Edge</a:t>
              </a:r>
            </a:p>
            <a:p>
              <a:pPr algn="ctr" defTabSz="1218987"/>
              <a:r>
                <a:rPr lang="en-US" sz="1100" b="1" dirty="0">
                  <a:solidFill>
                    <a:prstClr val="black">
                      <a:lumMod val="85000"/>
                      <a:lumOff val="15000"/>
                    </a:prstClr>
                  </a:solidFill>
                </a:rPr>
                <a:t>Server</a:t>
              </a:r>
              <a:endParaRPr lang="en-US" sz="1600" b="1" dirty="0">
                <a:solidFill>
                  <a:prstClr val="black">
                    <a:lumMod val="85000"/>
                    <a:lumOff val="15000"/>
                  </a:prstClr>
                </a:solidFill>
              </a:endParaRPr>
            </a:p>
          </p:txBody>
        </p:sp>
        <p:graphicFrame>
          <p:nvGraphicFramePr>
            <p:cNvPr id="89" name="Object 32"/>
            <p:cNvGraphicFramePr>
              <a:graphicFrameLocks noChangeAspect="1"/>
            </p:cNvGraphicFramePr>
            <p:nvPr>
              <p:extLst>
                <p:ext uri="{D42A27DB-BD31-4B8C-83A1-F6EECF244321}">
                  <p14:modId xmlns:p14="http://schemas.microsoft.com/office/powerpoint/2010/main" val="1400604017"/>
                </p:ext>
              </p:extLst>
            </p:nvPr>
          </p:nvGraphicFramePr>
          <p:xfrm>
            <a:off x="1549879" y="2832619"/>
            <a:ext cx="304721" cy="1371600"/>
          </p:xfrm>
          <a:graphic>
            <a:graphicData uri="http://schemas.openxmlformats.org/presentationml/2006/ole">
              <mc:AlternateContent xmlns:mc="http://schemas.openxmlformats.org/markup-compatibility/2006">
                <mc:Choice xmlns:v="urn:schemas-microsoft-com:vml" Requires="v">
                  <p:oleObj spid="_x0000_s51267"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9879" y="28326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 name="Object 33"/>
            <p:cNvGraphicFramePr>
              <a:graphicFrameLocks noChangeAspect="1"/>
            </p:cNvGraphicFramePr>
            <p:nvPr>
              <p:extLst>
                <p:ext uri="{D42A27DB-BD31-4B8C-83A1-F6EECF244321}">
                  <p14:modId xmlns:p14="http://schemas.microsoft.com/office/powerpoint/2010/main" val="3559680682"/>
                </p:ext>
              </p:extLst>
            </p:nvPr>
          </p:nvGraphicFramePr>
          <p:xfrm>
            <a:off x="838865" y="2908819"/>
            <a:ext cx="304721" cy="1371600"/>
          </p:xfrm>
          <a:graphic>
            <a:graphicData uri="http://schemas.openxmlformats.org/presentationml/2006/ole">
              <mc:AlternateContent xmlns:mc="http://schemas.openxmlformats.org/markup-compatibility/2006">
                <mc:Choice xmlns:v="urn:schemas-microsoft-com:vml" Requires="v">
                  <p:oleObj spid="_x0000_s51268" name="Visio" r:id="rId15" imgW="574804" imgH="838470" progId="Visio.Drawing.11">
                    <p:embed/>
                  </p:oleObj>
                </mc:Choice>
                <mc:Fallback>
                  <p:oleObj name="Visio" r:id="rId15" imgW="574804" imgH="83847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865" y="2908819"/>
                          <a:ext cx="30472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1" name="Object 35"/>
            <p:cNvGraphicFramePr>
              <a:graphicFrameLocks noChangeAspect="1"/>
            </p:cNvGraphicFramePr>
            <p:nvPr>
              <p:extLst>
                <p:ext uri="{D42A27DB-BD31-4B8C-83A1-F6EECF244321}">
                  <p14:modId xmlns:p14="http://schemas.microsoft.com/office/powerpoint/2010/main" val="1634222326"/>
                </p:ext>
              </p:extLst>
            </p:nvPr>
          </p:nvGraphicFramePr>
          <p:xfrm>
            <a:off x="1938719" y="3104758"/>
            <a:ext cx="1140185" cy="979259"/>
          </p:xfrm>
          <a:graphic>
            <a:graphicData uri="http://schemas.openxmlformats.org/presentationml/2006/ole">
              <mc:AlternateContent xmlns:mc="http://schemas.openxmlformats.org/markup-compatibility/2006">
                <mc:Choice xmlns:v="urn:schemas-microsoft-com:vml" Requires="v">
                  <p:oleObj spid="_x0000_s51269" name="Visio" r:id="rId16" imgW="835638" imgH="848468" progId="Visio.Drawing.11">
                    <p:embed/>
                  </p:oleObj>
                </mc:Choice>
                <mc:Fallback>
                  <p:oleObj name="Visio" r:id="rId16" imgW="835638" imgH="848468"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38719" y="3104758"/>
                          <a:ext cx="1140185" cy="979259"/>
                        </a:xfrm>
                        <a:prstGeom prst="rect">
                          <a:avLst/>
                        </a:prstGeom>
                        <a:noFill/>
                        <a:ln>
                          <a:noFill/>
                        </a:ln>
                        <a:effectLst/>
                        <a:extLst/>
                      </p:spPr>
                    </p:pic>
                  </p:oleObj>
                </mc:Fallback>
              </mc:AlternateContent>
            </a:graphicData>
          </a:graphic>
        </p:graphicFrame>
        <p:graphicFrame>
          <p:nvGraphicFramePr>
            <p:cNvPr id="92" name="Object 37"/>
            <p:cNvGraphicFramePr>
              <a:graphicFrameLocks noChangeAspect="1"/>
            </p:cNvGraphicFramePr>
            <p:nvPr>
              <p:extLst>
                <p:ext uri="{D42A27DB-BD31-4B8C-83A1-F6EECF244321}">
                  <p14:modId xmlns:p14="http://schemas.microsoft.com/office/powerpoint/2010/main" val="3688723461"/>
                </p:ext>
              </p:extLst>
            </p:nvPr>
          </p:nvGraphicFramePr>
          <p:xfrm>
            <a:off x="3223896" y="3752129"/>
            <a:ext cx="730059" cy="444646"/>
          </p:xfrm>
          <a:graphic>
            <a:graphicData uri="http://schemas.openxmlformats.org/presentationml/2006/ole">
              <mc:AlternateContent xmlns:mc="http://schemas.openxmlformats.org/markup-compatibility/2006">
                <mc:Choice xmlns:v="urn:schemas-microsoft-com:vml" Requires="v">
                  <p:oleObj spid="_x0000_s51270" name="Visio" r:id="rId17" imgW="776566" imgH="630947" progId="Visio.Drawing.11">
                    <p:embed/>
                  </p:oleObj>
                </mc:Choice>
                <mc:Fallback>
                  <p:oleObj name="Visio" r:id="rId17" imgW="776566" imgH="630947"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23896" y="3752129"/>
                          <a:ext cx="730059" cy="44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3" name="Object 38"/>
            <p:cNvGraphicFramePr>
              <a:graphicFrameLocks noChangeAspect="1"/>
            </p:cNvGraphicFramePr>
            <p:nvPr>
              <p:extLst>
                <p:ext uri="{D42A27DB-BD31-4B8C-83A1-F6EECF244321}">
                  <p14:modId xmlns:p14="http://schemas.microsoft.com/office/powerpoint/2010/main" val="915727285"/>
                </p:ext>
              </p:extLst>
            </p:nvPr>
          </p:nvGraphicFramePr>
          <p:xfrm>
            <a:off x="1143585" y="3366019"/>
            <a:ext cx="507868" cy="521721"/>
          </p:xfrm>
          <a:graphic>
            <a:graphicData uri="http://schemas.openxmlformats.org/presentationml/2006/ole">
              <mc:AlternateContent xmlns:mc="http://schemas.openxmlformats.org/markup-compatibility/2006">
                <mc:Choice xmlns:v="urn:schemas-microsoft-com:vml" Requires="v">
                  <p:oleObj spid="_x0000_s51271" name="Visio" r:id="rId18" imgW="836177" imgH="820366" progId="Visio.Drawing.11">
                    <p:embed/>
                  </p:oleObj>
                </mc:Choice>
                <mc:Fallback>
                  <p:oleObj name="Visio" r:id="rId18" imgW="836177" imgH="820366"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3585" y="3366019"/>
                          <a:ext cx="507868"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94" name="Group 39"/>
          <p:cNvGrpSpPr>
            <a:grpSpLocks/>
          </p:cNvGrpSpPr>
          <p:nvPr/>
        </p:nvGrpSpPr>
        <p:grpSpPr bwMode="auto">
          <a:xfrm>
            <a:off x="457935" y="4976195"/>
            <a:ext cx="876049" cy="672543"/>
            <a:chOff x="720" y="816"/>
            <a:chExt cx="381" cy="236"/>
          </a:xfrm>
          <a:effectLst/>
        </p:grpSpPr>
        <p:pic>
          <p:nvPicPr>
            <p:cNvPr id="95" name="Rectangle 17421"/>
            <p:cNvPicPr>
              <a:picLocks noChangeAspect="1" noChangeArrowheads="1"/>
            </p:cNvPicPr>
            <p:nvPr/>
          </p:nvPicPr>
          <p:blipFill>
            <a:blip r:embed="rId19" cstate="print"/>
            <a:srcRect/>
            <a:stretch>
              <a:fillRect/>
            </a:stretch>
          </p:blipFill>
          <p:spPr bwMode="auto">
            <a:xfrm>
              <a:off x="720" y="816"/>
              <a:ext cx="381" cy="236"/>
            </a:xfrm>
            <a:prstGeom prst="rect">
              <a:avLst/>
            </a:prstGeom>
            <a:noFill/>
            <a:ln w="9525">
              <a:noFill/>
              <a:miter lim="800000"/>
              <a:headEnd/>
              <a:tailEnd/>
            </a:ln>
          </p:spPr>
        </p:pic>
        <p:pic>
          <p:nvPicPr>
            <p:cNvPr id="96" name="Picture 30" descr="anyversion-icon-32x32-32bit"/>
            <p:cNvPicPr>
              <a:picLocks noChangeAspect="1" noChangeArrowheads="1"/>
            </p:cNvPicPr>
            <p:nvPr/>
          </p:nvPicPr>
          <p:blipFill>
            <a:blip r:embed="rId20" cstate="print"/>
            <a:srcRect/>
            <a:stretch>
              <a:fillRect/>
            </a:stretch>
          </p:blipFill>
          <p:spPr bwMode="auto">
            <a:xfrm>
              <a:off x="789" y="824"/>
              <a:ext cx="144" cy="144"/>
            </a:xfrm>
            <a:prstGeom prst="rect">
              <a:avLst/>
            </a:prstGeom>
            <a:noFill/>
            <a:ln w="9525">
              <a:noFill/>
              <a:miter lim="800000"/>
              <a:headEnd/>
              <a:tailEnd/>
            </a:ln>
          </p:spPr>
        </p:pic>
      </p:grpSp>
      <p:pic>
        <p:nvPicPr>
          <p:cNvPr id="97"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4135" y="4804477"/>
            <a:ext cx="791701" cy="844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 name="Cloud 97"/>
          <p:cNvSpPr/>
          <p:nvPr/>
        </p:nvSpPr>
        <p:spPr>
          <a:xfrm>
            <a:off x="2728879" y="2250866"/>
            <a:ext cx="1084688" cy="1966256"/>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600" dirty="0" smtClean="0">
                <a:solidFill>
                  <a:schemeClr val="tx1"/>
                </a:solidFill>
              </a:rPr>
              <a:t>WAN</a:t>
            </a:r>
            <a:endParaRPr lang="en-US" sz="1600" dirty="0">
              <a:solidFill>
                <a:schemeClr val="tx1"/>
              </a:solidFill>
            </a:endParaRPr>
          </a:p>
        </p:txBody>
      </p:sp>
      <p:cxnSp>
        <p:nvCxnSpPr>
          <p:cNvPr id="99" name="Straight Arrow Connector 98"/>
          <p:cNvCxnSpPr/>
          <p:nvPr/>
        </p:nvCxnSpPr>
        <p:spPr bwMode="auto">
          <a:xfrm flipH="1" flipV="1">
            <a:off x="4801851" y="3752851"/>
            <a:ext cx="197323" cy="1132705"/>
          </a:xfrm>
          <a:prstGeom prst="straightConnector1">
            <a:avLst/>
          </a:prstGeom>
          <a:solidFill>
            <a:schemeClr val="tx2"/>
          </a:solidFill>
          <a:ln w="28575" cap="flat" cmpd="sng" algn="ctr">
            <a:solidFill>
              <a:schemeClr val="bg1"/>
            </a:solidFill>
            <a:prstDash val="solid"/>
            <a:round/>
            <a:headEnd type="none" w="med" len="med"/>
            <a:tailEnd type="arrow"/>
          </a:ln>
          <a:effectLst/>
        </p:spPr>
      </p:cxnSp>
      <p:cxnSp>
        <p:nvCxnSpPr>
          <p:cNvPr id="100" name="Straight Arrow Connector 99"/>
          <p:cNvCxnSpPr/>
          <p:nvPr/>
        </p:nvCxnSpPr>
        <p:spPr bwMode="auto">
          <a:xfrm flipV="1">
            <a:off x="3893489" y="3752851"/>
            <a:ext cx="401024" cy="1088139"/>
          </a:xfrm>
          <a:prstGeom prst="straightConnector1">
            <a:avLst/>
          </a:prstGeom>
          <a:solidFill>
            <a:schemeClr val="tx2"/>
          </a:solidFill>
          <a:ln w="28575" cap="flat" cmpd="sng" algn="ctr">
            <a:solidFill>
              <a:schemeClr val="bg1"/>
            </a:solidFill>
            <a:prstDash val="solid"/>
            <a:round/>
            <a:headEnd type="none" w="med" len="med"/>
            <a:tailEnd type="arrow"/>
          </a:ln>
          <a:effectLst/>
        </p:spPr>
      </p:cxnSp>
      <p:grpSp>
        <p:nvGrpSpPr>
          <p:cNvPr id="101" name="Group 39"/>
          <p:cNvGrpSpPr>
            <a:grpSpLocks/>
          </p:cNvGrpSpPr>
          <p:nvPr/>
        </p:nvGrpSpPr>
        <p:grpSpPr bwMode="auto">
          <a:xfrm>
            <a:off x="3586784" y="5013922"/>
            <a:ext cx="876049" cy="672543"/>
            <a:chOff x="720" y="816"/>
            <a:chExt cx="381" cy="236"/>
          </a:xfrm>
          <a:effectLst/>
        </p:grpSpPr>
        <p:pic>
          <p:nvPicPr>
            <p:cNvPr id="102" name="Rectangle 17421"/>
            <p:cNvPicPr>
              <a:picLocks noChangeAspect="1" noChangeArrowheads="1"/>
            </p:cNvPicPr>
            <p:nvPr/>
          </p:nvPicPr>
          <p:blipFill>
            <a:blip r:embed="rId19" cstate="print"/>
            <a:srcRect/>
            <a:stretch>
              <a:fillRect/>
            </a:stretch>
          </p:blipFill>
          <p:spPr bwMode="auto">
            <a:xfrm>
              <a:off x="720" y="816"/>
              <a:ext cx="381" cy="236"/>
            </a:xfrm>
            <a:prstGeom prst="rect">
              <a:avLst/>
            </a:prstGeom>
            <a:noFill/>
            <a:ln w="9525">
              <a:noFill/>
              <a:miter lim="800000"/>
              <a:headEnd/>
              <a:tailEnd/>
            </a:ln>
          </p:spPr>
        </p:pic>
        <p:pic>
          <p:nvPicPr>
            <p:cNvPr id="103" name="Picture 30" descr="anyversion-icon-32x32-32bit"/>
            <p:cNvPicPr>
              <a:picLocks noChangeAspect="1" noChangeArrowheads="1"/>
            </p:cNvPicPr>
            <p:nvPr/>
          </p:nvPicPr>
          <p:blipFill>
            <a:blip r:embed="rId20" cstate="print"/>
            <a:srcRect/>
            <a:stretch>
              <a:fillRect/>
            </a:stretch>
          </p:blipFill>
          <p:spPr bwMode="auto">
            <a:xfrm>
              <a:off x="789" y="824"/>
              <a:ext cx="144" cy="144"/>
            </a:xfrm>
            <a:prstGeom prst="rect">
              <a:avLst/>
            </a:prstGeom>
            <a:noFill/>
            <a:ln w="9525">
              <a:noFill/>
              <a:miter lim="800000"/>
              <a:headEnd/>
              <a:tailEnd/>
            </a:ln>
          </p:spPr>
        </p:pic>
      </p:grpSp>
      <p:pic>
        <p:nvPicPr>
          <p:cNvPr id="104" name="Picture 4"/>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5800" y="4842204"/>
            <a:ext cx="791701" cy="844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1" name="Straight Arrow Connector 60"/>
          <p:cNvCxnSpPr/>
          <p:nvPr/>
        </p:nvCxnSpPr>
        <p:spPr bwMode="auto">
          <a:xfrm flipV="1">
            <a:off x="2057400" y="3443044"/>
            <a:ext cx="2140888" cy="1354323"/>
          </a:xfrm>
          <a:prstGeom prst="straightConnector1">
            <a:avLst/>
          </a:prstGeom>
          <a:solidFill>
            <a:schemeClr val="tx2"/>
          </a:solidFill>
          <a:ln w="38100" cap="flat" cmpd="sng" algn="ctr">
            <a:solidFill>
              <a:srgbClr val="FFC000"/>
            </a:solidFill>
            <a:prstDash val="dash"/>
            <a:round/>
            <a:headEnd type="none" w="med" len="med"/>
            <a:tailEnd type="arrow"/>
          </a:ln>
          <a:effectLst/>
        </p:spPr>
      </p:cxnSp>
      <p:cxnSp>
        <p:nvCxnSpPr>
          <p:cNvPr id="59" name="Straight Arrow Connector 58"/>
          <p:cNvCxnSpPr/>
          <p:nvPr/>
        </p:nvCxnSpPr>
        <p:spPr bwMode="auto">
          <a:xfrm flipV="1">
            <a:off x="895959" y="3250683"/>
            <a:ext cx="3205796" cy="1552580"/>
          </a:xfrm>
          <a:prstGeom prst="straightConnector1">
            <a:avLst/>
          </a:prstGeom>
          <a:solidFill>
            <a:schemeClr val="tx2"/>
          </a:solidFill>
          <a:ln w="38100" cap="flat" cmpd="sng" algn="ctr">
            <a:solidFill>
              <a:srgbClr val="FFC000"/>
            </a:solidFill>
            <a:prstDash val="dash"/>
            <a:round/>
            <a:headEnd type="none" w="med" len="med"/>
            <a:tailEnd type="arrow"/>
          </a:ln>
          <a:effectLst/>
        </p:spPr>
      </p:cxnSp>
    </p:spTree>
    <p:extLst>
      <p:ext uri="{BB962C8B-B14F-4D97-AF65-F5344CB8AC3E}">
        <p14:creationId xmlns:p14="http://schemas.microsoft.com/office/powerpoint/2010/main" val="610624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Voice Customer Momentum</a:t>
            </a:r>
            <a:endParaRPr lang="en-US" dirty="0"/>
          </a:p>
        </p:txBody>
      </p:sp>
      <p:sp>
        <p:nvSpPr>
          <p:cNvPr id="7" name="Rounded Rectangle 6"/>
          <p:cNvSpPr/>
          <p:nvPr/>
        </p:nvSpPr>
        <p:spPr bwMode="auto">
          <a:xfrm>
            <a:off x="333720" y="1429975"/>
            <a:ext cx="8476561" cy="5070956"/>
          </a:xfrm>
          <a:prstGeom prst="roundRect">
            <a:avLst/>
          </a:prstGeom>
          <a:solidFill>
            <a:schemeClr val="bg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88" tIns="60944" rIns="121888" bIns="60944" numCol="1" rtlCol="0" anchor="ctr" anchorCtr="0" compatLnSpc="1">
            <a:prstTxWarp prst="textNoShape">
              <a:avLst/>
            </a:prstTxWarp>
          </a:bodyPr>
          <a:lstStyle/>
          <a:p>
            <a:pPr algn="ctr" defTabSz="1218535" fontAlgn="base">
              <a:spcBef>
                <a:spcPct val="0"/>
              </a:spcBef>
              <a:spcAft>
                <a:spcPct val="0"/>
              </a:spcAft>
            </a:pPr>
            <a:endParaRPr lang="en-US" sz="2900" dirty="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165" y="1839194"/>
            <a:ext cx="604614" cy="835937"/>
          </a:xfrm>
          <a:prstGeom prst="rect">
            <a:avLst/>
          </a:prstGeom>
        </p:spPr>
      </p:pic>
      <p:pic>
        <p:nvPicPr>
          <p:cNvPr id="36" name="Picture 4"/>
          <p:cNvPicPr>
            <a:picLocks noChangeAspect="1" noChangeArrowheads="1"/>
          </p:cNvPicPr>
          <p:nvPr/>
        </p:nvPicPr>
        <p:blipFill>
          <a:blip r:embed="rId4" cstate="print"/>
          <a:srcRect/>
          <a:stretch>
            <a:fillRect/>
          </a:stretch>
        </p:blipFill>
        <p:spPr bwMode="auto">
          <a:xfrm>
            <a:off x="500316" y="5419349"/>
            <a:ext cx="920946" cy="818619"/>
          </a:xfrm>
          <a:prstGeom prst="rect">
            <a:avLst/>
          </a:prstGeom>
          <a:noFill/>
          <a:ln w="9525">
            <a:noFill/>
            <a:miter lim="800000"/>
            <a:headEnd/>
            <a:tailEnd/>
          </a:ln>
          <a:effectLst/>
        </p:spPr>
      </p:pic>
      <p:pic>
        <p:nvPicPr>
          <p:cNvPr id="39" name="Picture 15" descr="Sprint">
            <a:hlinkClick r:id="rId5"/>
          </p:cNvPr>
          <p:cNvPicPr>
            <a:picLocks noChangeAspect="1" noChangeArrowheads="1"/>
          </p:cNvPicPr>
          <p:nvPr/>
        </p:nvPicPr>
        <p:blipFill>
          <a:blip r:embed="rId6" cstate="print"/>
          <a:srcRect/>
          <a:stretch>
            <a:fillRect/>
          </a:stretch>
        </p:blipFill>
        <p:spPr bwMode="auto">
          <a:xfrm>
            <a:off x="2942199" y="5578433"/>
            <a:ext cx="1251443" cy="878876"/>
          </a:xfrm>
          <a:prstGeom prst="rect">
            <a:avLst/>
          </a:prstGeom>
          <a:noFill/>
        </p:spPr>
      </p:pic>
      <p:pic>
        <p:nvPicPr>
          <p:cNvPr id="42" name="Picture 24" descr="Royal Dutch Shell"/>
          <p:cNvPicPr>
            <a:picLocks noChangeAspect="1" noChangeArrowheads="1"/>
          </p:cNvPicPr>
          <p:nvPr/>
        </p:nvPicPr>
        <p:blipFill>
          <a:blip r:embed="rId7" cstate="print"/>
          <a:srcRect/>
          <a:stretch>
            <a:fillRect/>
          </a:stretch>
        </p:blipFill>
        <p:spPr bwMode="auto">
          <a:xfrm>
            <a:off x="379216" y="3330386"/>
            <a:ext cx="690580" cy="853249"/>
          </a:xfrm>
          <a:prstGeom prst="rect">
            <a:avLst/>
          </a:prstGeom>
          <a:noFill/>
        </p:spPr>
      </p:pic>
      <p:pic>
        <p:nvPicPr>
          <p:cNvPr id="44" name="Picture 2" descr="AstraZeneca International - A global biopharmaceutical compan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6200000">
            <a:off x="1051025" y="4110679"/>
            <a:ext cx="469880" cy="176204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4" descr="http://websrv2.c-lab.de/ubisec/participants/FranceTelecom_Log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32504" y="3187036"/>
            <a:ext cx="725760" cy="97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LA Fitnes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2631" y="3398878"/>
            <a:ext cx="1348674" cy="65649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Western Kentucky Universit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3962" y="4267107"/>
            <a:ext cx="1057674" cy="122676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3"/>
          <p:cNvPicPr>
            <a:picLocks noChangeAspect="1" noChangeArrowheads="1"/>
          </p:cNvPicPr>
          <p:nvPr/>
        </p:nvPicPr>
        <p:blipFill>
          <a:blip r:embed="rId12" cstate="print"/>
          <a:srcRect/>
          <a:stretch>
            <a:fillRect/>
          </a:stretch>
        </p:blipFill>
        <p:spPr bwMode="auto">
          <a:xfrm>
            <a:off x="7392895" y="4529129"/>
            <a:ext cx="948336" cy="799156"/>
          </a:xfrm>
          <a:prstGeom prst="rect">
            <a:avLst/>
          </a:prstGeom>
          <a:noFill/>
          <a:ln w="9525">
            <a:noFill/>
            <a:miter lim="800000"/>
            <a:headEnd/>
            <a:tailEnd/>
          </a:ln>
          <a:effectLst/>
        </p:spPr>
      </p:pic>
      <p:pic>
        <p:nvPicPr>
          <p:cNvPr id="4" name="Picture 4" descr="http://ts4.mm.bing.net/images/thumbnail.aspx?q=414286624731&amp;id=35bb2f2187cb3652e275cb684d67098d"/>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732175" y="3208453"/>
            <a:ext cx="815943" cy="108764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94" descr="SHARP ®"/>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46594" y="2128967"/>
            <a:ext cx="1409196" cy="27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4" descr="Marquette University"/>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51807" y="1815941"/>
            <a:ext cx="1304922" cy="8056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t2.gstatic.com/images?q=tbn:ANd9GcTSuBEX6ddy20wFU1BZhMqEky70cT7YkXSxpz21LHtSSC4p21EMtw"/>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97262" y="1927246"/>
            <a:ext cx="1210857" cy="59167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59608" y="2013876"/>
            <a:ext cx="1435239" cy="425145"/>
          </a:xfrm>
          <a:prstGeom prst="rect">
            <a:avLst/>
          </a:prstGeom>
        </p:spPr>
      </p:pic>
      <p:pic>
        <p:nvPicPr>
          <p:cNvPr id="32" name="Picture 3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387533" y="5667154"/>
            <a:ext cx="1309444" cy="608651"/>
          </a:xfrm>
          <a:prstGeom prst="rect">
            <a:avLst/>
          </a:prstGeom>
        </p:spPr>
      </p:pic>
      <p:pic>
        <p:nvPicPr>
          <p:cNvPr id="46" name="Picture 4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05307" y="3455597"/>
            <a:ext cx="1359518" cy="473443"/>
          </a:xfrm>
          <a:prstGeom prst="rect">
            <a:avLst/>
          </a:prstGeom>
        </p:spPr>
      </p:pic>
      <p:sp>
        <p:nvSpPr>
          <p:cNvPr id="48" name="TextBox 47"/>
          <p:cNvSpPr txBox="1"/>
          <p:nvPr/>
        </p:nvSpPr>
        <p:spPr>
          <a:xfrm>
            <a:off x="1482586" y="3817371"/>
            <a:ext cx="1132729" cy="430885"/>
          </a:xfrm>
          <a:prstGeom prst="rect">
            <a:avLst/>
          </a:prstGeom>
          <a:noFill/>
        </p:spPr>
        <p:txBody>
          <a:bodyPr wrap="square" lIns="91436" tIns="45719" rIns="91436" bIns="45719" rtlCol="0">
            <a:spAutoFit/>
          </a:bodyPr>
          <a:lstStyle/>
          <a:p>
            <a:pPr algn="ctr" defTabSz="914361">
              <a:defRPr/>
            </a:pPr>
            <a:r>
              <a:rPr lang="en-US" sz="1100" b="1" kern="0" dirty="0">
                <a:solidFill>
                  <a:sysClr val="windowText" lastClr="000000"/>
                </a:solidFill>
              </a:rPr>
              <a:t>ChungHwa Telecom</a:t>
            </a:r>
          </a:p>
        </p:txBody>
      </p:sp>
      <p:pic>
        <p:nvPicPr>
          <p:cNvPr id="50" name="Picture 4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569319" y="1612423"/>
            <a:ext cx="850441" cy="1027821"/>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178896" y="4427440"/>
            <a:ext cx="1498085" cy="1168351"/>
          </a:xfrm>
          <a:prstGeom prst="rect">
            <a:avLst/>
          </a:prstGeom>
        </p:spPr>
      </p:pic>
      <p:pic>
        <p:nvPicPr>
          <p:cNvPr id="55" name="Picture 5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251807" y="5376561"/>
            <a:ext cx="1169096" cy="1048728"/>
          </a:xfrm>
          <a:prstGeom prst="rect">
            <a:avLst/>
          </a:prstGeom>
        </p:spPr>
      </p:pic>
      <p:pic>
        <p:nvPicPr>
          <p:cNvPr id="56" name="Picture 5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764775" y="5578434"/>
            <a:ext cx="1990813" cy="875731"/>
          </a:xfrm>
          <a:prstGeom prst="rect">
            <a:avLst/>
          </a:prstGeom>
        </p:spPr>
      </p:pic>
      <p:pic>
        <p:nvPicPr>
          <p:cNvPr id="57" name="Picture 5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942433" y="3355424"/>
            <a:ext cx="1296723" cy="834267"/>
          </a:xfrm>
          <a:prstGeom prst="rect">
            <a:avLst/>
          </a:prstGeom>
        </p:spPr>
      </p:pic>
      <p:pic>
        <p:nvPicPr>
          <p:cNvPr id="58" name="Picture 5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971076" y="4679079"/>
            <a:ext cx="1149425" cy="700687"/>
          </a:xfrm>
          <a:prstGeom prst="rect">
            <a:avLst/>
          </a:prstGeom>
        </p:spPr>
      </p:pic>
    </p:spTree>
    <p:extLst>
      <p:ext uri="{BB962C8B-B14F-4D97-AF65-F5344CB8AC3E}">
        <p14:creationId xmlns:p14="http://schemas.microsoft.com/office/powerpoint/2010/main" val="267818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9392"/>
            <a:ext cx="8229600" cy="1143000"/>
          </a:xfrm>
        </p:spPr>
        <p:txBody>
          <a:bodyPr/>
          <a:lstStyle/>
          <a:p>
            <a:r>
              <a:rPr lang="en-US" dirty="0" smtClean="0"/>
              <a:t>Agenda</a:t>
            </a:r>
            <a:endParaRPr lang="en-US" dirty="0"/>
          </a:p>
        </p:txBody>
      </p:sp>
      <p:sp>
        <p:nvSpPr>
          <p:cNvPr id="3" name="Text Placeholder 2"/>
          <p:cNvSpPr>
            <a:spLocks noGrp="1"/>
          </p:cNvSpPr>
          <p:nvPr>
            <p:ph type="body" sz="quarter" idx="4294967295"/>
          </p:nvPr>
        </p:nvSpPr>
        <p:spPr>
          <a:xfrm>
            <a:off x="251520" y="896675"/>
            <a:ext cx="8381802" cy="5983176"/>
          </a:xfrm>
        </p:spPr>
        <p:txBody>
          <a:bodyPr>
            <a:normAutofit/>
          </a:bodyPr>
          <a:lstStyle/>
          <a:p>
            <a:pPr marL="854075" indent="-396875"/>
            <a:r>
              <a:rPr lang="en-US" dirty="0">
                <a:solidFill>
                  <a:schemeClr val="tx1">
                    <a:lumMod val="50000"/>
                  </a:schemeClr>
                </a:solidFill>
              </a:rPr>
              <a:t>High </a:t>
            </a:r>
            <a:r>
              <a:rPr lang="en-US" dirty="0" smtClean="0">
                <a:solidFill>
                  <a:schemeClr val="tx1">
                    <a:lumMod val="50000"/>
                  </a:schemeClr>
                </a:solidFill>
              </a:rPr>
              <a:t>Availability &amp; Resiliency Architecture</a:t>
            </a:r>
          </a:p>
          <a:p>
            <a:pPr marL="854075" indent="-396875">
              <a:buNone/>
            </a:pPr>
            <a:endParaRPr lang="en-US" dirty="0">
              <a:solidFill>
                <a:schemeClr val="tx1">
                  <a:lumMod val="50000"/>
                </a:schemeClr>
              </a:solidFill>
            </a:endParaRPr>
          </a:p>
          <a:p>
            <a:pPr marL="854075" indent="-396875"/>
            <a:r>
              <a:rPr lang="en-US" dirty="0">
                <a:solidFill>
                  <a:schemeClr val="tx1">
                    <a:lumMod val="50000"/>
                  </a:schemeClr>
                </a:solidFill>
              </a:rPr>
              <a:t>Branch Office </a:t>
            </a:r>
            <a:r>
              <a:rPr lang="en-US" dirty="0" smtClean="0">
                <a:solidFill>
                  <a:schemeClr val="tx1">
                    <a:lumMod val="50000"/>
                  </a:schemeClr>
                </a:solidFill>
              </a:rPr>
              <a:t>Resiliency</a:t>
            </a:r>
          </a:p>
          <a:p>
            <a:pPr marL="457200" indent="0">
              <a:buNone/>
            </a:pPr>
            <a:endParaRPr lang="en-US" dirty="0"/>
          </a:p>
          <a:p>
            <a:pPr marL="854075" indent="-396875"/>
            <a:r>
              <a:rPr lang="en-US" dirty="0">
                <a:solidFill>
                  <a:schemeClr val="tx1">
                    <a:lumMod val="50000"/>
                  </a:schemeClr>
                </a:solidFill>
              </a:rPr>
              <a:t>Data Center Voice Resiliency</a:t>
            </a:r>
          </a:p>
          <a:p>
            <a:pPr marL="854075" indent="-396875"/>
            <a:endParaRPr lang="en-US" b="1" dirty="0"/>
          </a:p>
          <a:p>
            <a:pPr marL="854075" indent="-396875"/>
            <a:r>
              <a:rPr lang="en-US" b="1" dirty="0"/>
              <a:t>Metropolitan Data Center </a:t>
            </a:r>
            <a:r>
              <a:rPr lang="en-US" b="1" dirty="0" smtClean="0"/>
              <a:t>Resiliency</a:t>
            </a:r>
          </a:p>
          <a:p>
            <a:pPr marL="854075" indent="-396875"/>
            <a:endParaRPr lang="en-US" b="1" dirty="0"/>
          </a:p>
          <a:p>
            <a:pPr marL="854075" indent="-396875"/>
            <a:r>
              <a:rPr lang="en-US" dirty="0" err="1">
                <a:solidFill>
                  <a:schemeClr val="tx1">
                    <a:lumMod val="50000"/>
                  </a:schemeClr>
                </a:solidFill>
              </a:rPr>
              <a:t>Lync</a:t>
            </a:r>
            <a:r>
              <a:rPr lang="en-US" dirty="0">
                <a:solidFill>
                  <a:schemeClr val="tx1">
                    <a:lumMod val="50000"/>
                  </a:schemeClr>
                </a:solidFill>
              </a:rPr>
              <a:t> Online </a:t>
            </a:r>
            <a:r>
              <a:rPr lang="en-US" dirty="0" smtClean="0">
                <a:solidFill>
                  <a:schemeClr val="tx1">
                    <a:lumMod val="50000"/>
                  </a:schemeClr>
                </a:solidFill>
              </a:rPr>
              <a:t>resiliency</a:t>
            </a:r>
            <a:endParaRPr lang="en-US" b="1" dirty="0"/>
          </a:p>
          <a:p>
            <a:endParaRPr lang="en-US" dirty="0">
              <a:solidFill>
                <a:schemeClr val="tx1">
                  <a:lumMod val="50000"/>
                </a:schemeClr>
              </a:solidFill>
            </a:endParaRPr>
          </a:p>
        </p:txBody>
      </p:sp>
    </p:spTree>
    <p:extLst>
      <p:ext uri="{BB962C8B-B14F-4D97-AF65-F5344CB8AC3E}">
        <p14:creationId xmlns:p14="http://schemas.microsoft.com/office/powerpoint/2010/main" val="2590524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39"/>
          <p:cNvGrpSpPr>
            <a:grpSpLocks/>
          </p:cNvGrpSpPr>
          <p:nvPr/>
        </p:nvGrpSpPr>
        <p:grpSpPr bwMode="auto">
          <a:xfrm>
            <a:off x="2864423" y="3543301"/>
            <a:ext cx="653487" cy="504825"/>
            <a:chOff x="720" y="816"/>
            <a:chExt cx="381" cy="236"/>
          </a:xfrm>
          <a:effectLst/>
        </p:grpSpPr>
        <p:pic>
          <p:nvPicPr>
            <p:cNvPr id="57" name="Rectangle 17421"/>
            <p:cNvPicPr>
              <a:picLocks noChangeAspect="1" noChangeArrowheads="1"/>
            </p:cNvPicPr>
            <p:nvPr/>
          </p:nvPicPr>
          <p:blipFill>
            <a:blip r:embed="rId5" cstate="print"/>
            <a:srcRect/>
            <a:stretch>
              <a:fillRect/>
            </a:stretch>
          </p:blipFill>
          <p:spPr bwMode="auto">
            <a:xfrm>
              <a:off x="720" y="816"/>
              <a:ext cx="381" cy="236"/>
            </a:xfrm>
            <a:prstGeom prst="rect">
              <a:avLst/>
            </a:prstGeom>
            <a:noFill/>
            <a:ln w="9525">
              <a:noFill/>
              <a:miter lim="800000"/>
              <a:headEnd/>
              <a:tailEnd/>
            </a:ln>
          </p:spPr>
        </p:pic>
        <p:pic>
          <p:nvPicPr>
            <p:cNvPr id="58" name="Picture 30" descr="anyversion-icon-32x32-32bit"/>
            <p:cNvPicPr>
              <a:picLocks noChangeAspect="1" noChangeArrowheads="1"/>
            </p:cNvPicPr>
            <p:nvPr/>
          </p:nvPicPr>
          <p:blipFill>
            <a:blip r:embed="rId6" cstate="print"/>
            <a:srcRect/>
            <a:stretch>
              <a:fillRect/>
            </a:stretch>
          </p:blipFill>
          <p:spPr bwMode="auto">
            <a:xfrm>
              <a:off x="789" y="824"/>
              <a:ext cx="144" cy="144"/>
            </a:xfrm>
            <a:prstGeom prst="rect">
              <a:avLst/>
            </a:prstGeom>
            <a:noFill/>
            <a:ln w="9525">
              <a:noFill/>
              <a:miter lim="800000"/>
              <a:headEnd/>
              <a:tailEnd/>
            </a:ln>
          </p:spPr>
        </p:pic>
      </p:grpSp>
      <p:sp>
        <p:nvSpPr>
          <p:cNvPr id="16" name="Title 5"/>
          <p:cNvSpPr>
            <a:spLocks noGrp="1"/>
          </p:cNvSpPr>
          <p:nvPr>
            <p:ph type="title"/>
          </p:nvPr>
        </p:nvSpPr>
        <p:spPr/>
        <p:txBody>
          <a:bodyPr>
            <a:noAutofit/>
          </a:bodyPr>
          <a:lstStyle/>
          <a:p>
            <a:r>
              <a:rPr lang="en-US" dirty="0" smtClean="0">
                <a:sym typeface="Wingdings" pitchFamily="2" charset="2"/>
              </a:rPr>
              <a:t>Metro </a:t>
            </a:r>
            <a:r>
              <a:rPr lang="en-US" dirty="0">
                <a:sym typeface="Wingdings" pitchFamily="2" charset="2"/>
              </a:rPr>
              <a:t>Data Center </a:t>
            </a:r>
            <a:r>
              <a:rPr lang="en-US" dirty="0" smtClean="0">
                <a:sym typeface="Wingdings" pitchFamily="2" charset="2"/>
              </a:rPr>
              <a:t>Resiliency</a:t>
            </a:r>
            <a:r>
              <a:rPr lang="en-US" sz="4800" dirty="0">
                <a:solidFill>
                  <a:schemeClr val="bg1"/>
                </a:solidFill>
                <a:sym typeface="Wingdings" pitchFamily="2" charset="2"/>
              </a:rPr>
              <a:t/>
            </a:r>
            <a:br>
              <a:rPr lang="en-US" sz="4800" dirty="0">
                <a:solidFill>
                  <a:schemeClr val="bg1"/>
                </a:solidFill>
                <a:sym typeface="Wingdings" pitchFamily="2" charset="2"/>
              </a:rPr>
            </a:br>
            <a:r>
              <a:rPr lang="en-US" sz="2800" spc="0" dirty="0" smtClean="0">
                <a:ln>
                  <a:noFill/>
                </a:ln>
                <a:solidFill>
                  <a:srgbClr val="D6E032">
                    <a:alpha val="99000"/>
                  </a:srgbClr>
                </a:solidFill>
              </a:rPr>
              <a:t>Lync 2010 Pool </a:t>
            </a:r>
            <a:r>
              <a:rPr lang="en-US" sz="2800" spc="0" dirty="0">
                <a:ln>
                  <a:noFill/>
                </a:ln>
                <a:solidFill>
                  <a:srgbClr val="D6E032">
                    <a:alpha val="99000"/>
                  </a:srgbClr>
                </a:solidFill>
              </a:rPr>
              <a:t>Extended Across Two Data Centers</a:t>
            </a:r>
            <a:r>
              <a:rPr lang="en-US" sz="3200" dirty="0">
                <a:solidFill>
                  <a:schemeClr val="bg1"/>
                </a:solidFill>
              </a:rPr>
              <a:t/>
            </a:r>
            <a:br>
              <a:rPr lang="en-US" sz="3200" dirty="0">
                <a:solidFill>
                  <a:schemeClr val="bg1"/>
                </a:solidFill>
              </a:rPr>
            </a:br>
            <a:endParaRPr lang="en-US" sz="3200" dirty="0">
              <a:solidFill>
                <a:schemeClr val="bg1"/>
              </a:solidFill>
            </a:endParaRPr>
          </a:p>
        </p:txBody>
      </p:sp>
      <p:sp>
        <p:nvSpPr>
          <p:cNvPr id="40" name="Rounded Rectangle 39"/>
          <p:cNvSpPr/>
          <p:nvPr/>
        </p:nvSpPr>
        <p:spPr bwMode="auto">
          <a:xfrm>
            <a:off x="4137991" y="1219201"/>
            <a:ext cx="2362200" cy="2184772"/>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0" rIns="0" bIns="0" rtlCol="0" anchor="t" anchorCtr="0" compatLnSpc="1">
            <a:noAutofit/>
          </a:bodyPr>
          <a:lstStyle/>
          <a:p>
            <a:pPr algn="ctr" fontAlgn="base">
              <a:spcBef>
                <a:spcPct val="0"/>
              </a:spcBef>
              <a:spcAft>
                <a:spcPct val="0"/>
              </a:spcAft>
            </a:pPr>
            <a:endParaRPr lang="en-US" sz="1600" b="1" dirty="0">
              <a:solidFill>
                <a:srgbClr val="000000">
                  <a:alpha val="100000"/>
                </a:srgbClr>
              </a:solidFill>
              <a:effectLst>
                <a:outerShdw blurRad="38100" dist="38100" dir="2700000" algn="tl">
                  <a:srgbClr val="000000">
                    <a:alpha val="43137"/>
                  </a:srgbClr>
                </a:outerShdw>
              </a:effectLst>
              <a:latin typeface="Segoe Semibold"/>
            </a:endParaRPr>
          </a:p>
        </p:txBody>
      </p:sp>
      <p:sp>
        <p:nvSpPr>
          <p:cNvPr id="41" name="Rounded Rectangle 40"/>
          <p:cNvSpPr/>
          <p:nvPr/>
        </p:nvSpPr>
        <p:spPr bwMode="auto">
          <a:xfrm>
            <a:off x="416878" y="1219203"/>
            <a:ext cx="2654315" cy="2159727"/>
          </a:xfrm>
          <a:prstGeom prst="round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defTabSz="1218987"/>
            <a:endParaRPr lang="en-US" dirty="0">
              <a:solidFill>
                <a:schemeClr val="tx1"/>
              </a:solidFill>
              <a:latin typeface="Arial" charset="0"/>
            </a:endParaRPr>
          </a:p>
        </p:txBody>
      </p:sp>
      <p:sp>
        <p:nvSpPr>
          <p:cNvPr id="53" name="Rectangle 52"/>
          <p:cNvSpPr/>
          <p:nvPr/>
        </p:nvSpPr>
        <p:spPr>
          <a:xfrm>
            <a:off x="1587399" y="2890681"/>
            <a:ext cx="727081" cy="353921"/>
          </a:xfrm>
          <a:prstGeom prst="rect">
            <a:avLst/>
          </a:prstGeom>
        </p:spPr>
        <p:txBody>
          <a:bodyPr wrap="none" lIns="121899" tIns="60949" rIns="121899" bIns="60949">
            <a:spAutoFit/>
          </a:bodyPr>
          <a:lstStyle/>
          <a:p>
            <a:pPr algn="ctr"/>
            <a:r>
              <a:rPr lang="en-US" sz="1500" b="1" dirty="0"/>
              <a:t>FE 1-2</a:t>
            </a:r>
            <a:endParaRPr lang="en-US" sz="1500" dirty="0"/>
          </a:p>
        </p:txBody>
      </p:sp>
      <p:sp>
        <p:nvSpPr>
          <p:cNvPr id="61" name="Rectangle 60"/>
          <p:cNvSpPr/>
          <p:nvPr/>
        </p:nvSpPr>
        <p:spPr>
          <a:xfrm>
            <a:off x="4395770" y="2890681"/>
            <a:ext cx="727081" cy="353921"/>
          </a:xfrm>
          <a:prstGeom prst="rect">
            <a:avLst/>
          </a:prstGeom>
        </p:spPr>
        <p:txBody>
          <a:bodyPr wrap="none" lIns="121899" tIns="60949" rIns="121899" bIns="60949">
            <a:spAutoFit/>
          </a:bodyPr>
          <a:lstStyle/>
          <a:p>
            <a:pPr algn="ctr"/>
            <a:r>
              <a:rPr lang="en-US" sz="1500" b="1" dirty="0"/>
              <a:t>FE 3-4</a:t>
            </a:r>
            <a:endParaRPr lang="en-US" sz="1500" dirty="0"/>
          </a:p>
        </p:txBody>
      </p:sp>
      <p:sp>
        <p:nvSpPr>
          <p:cNvPr id="67" name="TextBox 66"/>
          <p:cNvSpPr txBox="1"/>
          <p:nvPr/>
        </p:nvSpPr>
        <p:spPr>
          <a:xfrm>
            <a:off x="416878" y="1193801"/>
            <a:ext cx="2664568" cy="369310"/>
          </a:xfrm>
          <a:prstGeom prst="rect">
            <a:avLst/>
          </a:prstGeom>
          <a:noFill/>
        </p:spPr>
        <p:txBody>
          <a:bodyPr wrap="square" lIns="121899" tIns="60949" rIns="121899" bIns="60949" rtlCol="0">
            <a:spAutoFit/>
          </a:bodyPr>
          <a:lstStyle/>
          <a:p>
            <a:pPr algn="ctr"/>
            <a:r>
              <a:rPr lang="en-US" sz="1600" b="1" dirty="0"/>
              <a:t>NY Data Center</a:t>
            </a:r>
          </a:p>
        </p:txBody>
      </p:sp>
      <p:sp>
        <p:nvSpPr>
          <p:cNvPr id="68" name="TextBox 67"/>
          <p:cNvSpPr txBox="1"/>
          <p:nvPr/>
        </p:nvSpPr>
        <p:spPr>
          <a:xfrm>
            <a:off x="4137991" y="1193801"/>
            <a:ext cx="2362200" cy="369310"/>
          </a:xfrm>
          <a:prstGeom prst="rect">
            <a:avLst/>
          </a:prstGeom>
          <a:noFill/>
        </p:spPr>
        <p:txBody>
          <a:bodyPr wrap="square" lIns="121899" tIns="60949" rIns="121899" bIns="60949" rtlCol="0">
            <a:spAutoFit/>
          </a:bodyPr>
          <a:lstStyle/>
          <a:p>
            <a:pPr algn="ctr"/>
            <a:r>
              <a:rPr lang="en-US" sz="1600" b="1" dirty="0"/>
              <a:t>NJ Data Center</a:t>
            </a:r>
          </a:p>
        </p:txBody>
      </p:sp>
      <p:sp>
        <p:nvSpPr>
          <p:cNvPr id="32" name="Rounded Rectangle 31"/>
          <p:cNvSpPr/>
          <p:nvPr/>
        </p:nvSpPr>
        <p:spPr bwMode="auto">
          <a:xfrm>
            <a:off x="1407480" y="1496202"/>
            <a:ext cx="3949713" cy="1789617"/>
          </a:xfrm>
          <a:prstGeom prst="roundRect">
            <a:avLst/>
          </a:prstGeom>
          <a:noFill/>
          <a:ln w="15875">
            <a:solidFill>
              <a:srgbClr val="FF0000"/>
            </a:solidFill>
            <a:prstDash val="dash"/>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0" tIns="0" rIns="0" bIns="0" rtlCol="0" anchor="t" anchorCtr="0" compatLnSpc="1">
            <a:noAutofit/>
          </a:bodyPr>
          <a:lstStyle/>
          <a:p>
            <a:pPr algn="ctr" fontAlgn="base">
              <a:spcBef>
                <a:spcPct val="0"/>
              </a:spcBef>
              <a:spcAft>
                <a:spcPct val="0"/>
              </a:spcAft>
            </a:pPr>
            <a:endParaRPr lang="en-US" sz="1600" b="1" dirty="0">
              <a:solidFill>
                <a:schemeClr val="tx1"/>
              </a:solidFill>
              <a:effectLst>
                <a:outerShdw blurRad="38100" dist="38100" dir="2700000" algn="tl">
                  <a:srgbClr val="000000">
                    <a:alpha val="43137"/>
                  </a:srgbClr>
                </a:outerShdw>
              </a:effectLst>
              <a:latin typeface="Segoe Semibold"/>
            </a:endParaRPr>
          </a:p>
        </p:txBody>
      </p:sp>
      <p:pic>
        <p:nvPicPr>
          <p:cNvPr id="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14143" y="1600202"/>
            <a:ext cx="378136" cy="485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413" y="1602471"/>
            <a:ext cx="378136" cy="485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4"/>
          <p:cNvSpPr/>
          <p:nvPr/>
        </p:nvSpPr>
        <p:spPr>
          <a:xfrm>
            <a:off x="1966290" y="1571627"/>
            <a:ext cx="742918" cy="584753"/>
          </a:xfrm>
          <a:prstGeom prst="rect">
            <a:avLst/>
          </a:prstGeom>
        </p:spPr>
        <p:txBody>
          <a:bodyPr wrap="none" lIns="121899" tIns="60949" rIns="121899" bIns="60949">
            <a:spAutoFit/>
          </a:bodyPr>
          <a:lstStyle/>
          <a:p>
            <a:pPr algn="ctr"/>
            <a:r>
              <a:rPr lang="en-US" sz="1500" b="1" dirty="0" smtClean="0"/>
              <a:t>Active</a:t>
            </a:r>
          </a:p>
          <a:p>
            <a:r>
              <a:rPr lang="en-US" sz="1500" b="1" dirty="0" smtClean="0"/>
              <a:t>SQL</a:t>
            </a:r>
            <a:endParaRPr lang="en-US" sz="1500" dirty="0"/>
          </a:p>
        </p:txBody>
      </p:sp>
      <p:sp>
        <p:nvSpPr>
          <p:cNvPr id="36" name="Rectangle 35"/>
          <p:cNvSpPr/>
          <p:nvPr/>
        </p:nvSpPr>
        <p:spPr>
          <a:xfrm>
            <a:off x="4038847" y="1563112"/>
            <a:ext cx="825696" cy="584753"/>
          </a:xfrm>
          <a:prstGeom prst="rect">
            <a:avLst/>
          </a:prstGeom>
        </p:spPr>
        <p:txBody>
          <a:bodyPr wrap="none" lIns="121899" tIns="60949" rIns="121899" bIns="60949">
            <a:spAutoFit/>
          </a:bodyPr>
          <a:lstStyle/>
          <a:p>
            <a:pPr algn="r"/>
            <a:r>
              <a:rPr lang="en-US" sz="1500" b="1" dirty="0" smtClean="0"/>
              <a:t>Passive</a:t>
            </a:r>
            <a:br>
              <a:rPr lang="en-US" sz="1500" b="1" dirty="0" smtClean="0"/>
            </a:br>
            <a:r>
              <a:rPr lang="en-US" sz="1500" b="1" dirty="0" smtClean="0"/>
              <a:t> </a:t>
            </a:r>
            <a:r>
              <a:rPr lang="en-US" sz="1500" b="1" dirty="0"/>
              <a:t>SQL</a:t>
            </a:r>
            <a:endParaRPr lang="en-US" sz="1500" dirty="0"/>
          </a:p>
        </p:txBody>
      </p:sp>
      <p:graphicFrame>
        <p:nvGraphicFramePr>
          <p:cNvPr id="50" name="Table 49"/>
          <p:cNvGraphicFramePr>
            <a:graphicFrameLocks noGrp="1"/>
          </p:cNvGraphicFramePr>
          <p:nvPr>
            <p:extLst>
              <p:ext uri="{D42A27DB-BD31-4B8C-83A1-F6EECF244321}">
                <p14:modId xmlns:p14="http://schemas.microsoft.com/office/powerpoint/2010/main" val="2132073192"/>
              </p:ext>
            </p:extLst>
          </p:nvPr>
        </p:nvGraphicFramePr>
        <p:xfrm>
          <a:off x="6660232" y="4978099"/>
          <a:ext cx="2362200" cy="1341120"/>
        </p:xfrm>
        <a:graphic>
          <a:graphicData uri="http://schemas.openxmlformats.org/drawingml/2006/table">
            <a:tbl>
              <a:tblPr firstRow="1" bandRow="1">
                <a:tableStyleId>{21E4AEA4-8DFA-4A89-87EB-49C32662AFE0}</a:tableStyleId>
              </a:tblPr>
              <a:tblGrid>
                <a:gridCol w="2362200"/>
              </a:tblGrid>
              <a:tr h="497840">
                <a:tc>
                  <a:txBody>
                    <a:bodyPr/>
                    <a:lstStyle/>
                    <a:p>
                      <a:r>
                        <a:rPr lang="en-US" sz="1400" baseline="0" dirty="0" smtClean="0"/>
                        <a:t>Features Available Depending on Exchange UM Deployment</a:t>
                      </a:r>
                      <a:endParaRPr lang="en-US" sz="1400" b="0" dirty="0">
                        <a:solidFill>
                          <a:schemeClr val="tx1"/>
                        </a:solidFill>
                      </a:endParaRPr>
                    </a:p>
                  </a:txBody>
                  <a:tcPr/>
                </a:tc>
              </a:tr>
              <a:tr h="254000">
                <a:tc>
                  <a:txBody>
                    <a:bodyPr/>
                    <a:lstStyle/>
                    <a:p>
                      <a:r>
                        <a:rPr lang="en-US" sz="1400" kern="1200" dirty="0" smtClean="0">
                          <a:solidFill>
                            <a:schemeClr val="dk1"/>
                          </a:solidFill>
                          <a:latin typeface="+mn-lt"/>
                          <a:ea typeface="+mn-ea"/>
                          <a:cs typeface="+mn-cs"/>
                        </a:rPr>
                        <a:t>Voicemail Deposit </a:t>
                      </a:r>
                    </a:p>
                  </a:txBody>
                  <a:tcPr/>
                </a:tc>
              </a:tr>
              <a:tr h="2683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Voicemail Retrieve</a:t>
                      </a:r>
                    </a:p>
                  </a:txBody>
                  <a:tcPr/>
                </a:tc>
              </a:tr>
            </a:tbl>
          </a:graphicData>
        </a:graphic>
      </p:graphicFrame>
      <p:graphicFrame>
        <p:nvGraphicFramePr>
          <p:cNvPr id="51" name="Table 50"/>
          <p:cNvGraphicFramePr>
            <a:graphicFrameLocks noGrp="1"/>
          </p:cNvGraphicFramePr>
          <p:nvPr>
            <p:extLst>
              <p:ext uri="{D42A27DB-BD31-4B8C-83A1-F6EECF244321}">
                <p14:modId xmlns:p14="http://schemas.microsoft.com/office/powerpoint/2010/main" val="3668950358"/>
              </p:ext>
            </p:extLst>
          </p:nvPr>
        </p:nvGraphicFramePr>
        <p:xfrm>
          <a:off x="6705600" y="456344"/>
          <a:ext cx="2362200" cy="4158871"/>
        </p:xfrm>
        <a:graphic>
          <a:graphicData uri="http://schemas.openxmlformats.org/drawingml/2006/table">
            <a:tbl>
              <a:tblPr firstRow="1" bandRow="1">
                <a:tableStyleId>{F5AB1C69-6EDB-4FF4-983F-18BD219EF322}</a:tableStyleId>
              </a:tblPr>
              <a:tblGrid>
                <a:gridCol w="2362200"/>
              </a:tblGrid>
              <a:tr h="497840">
                <a:tc>
                  <a:txBody>
                    <a:bodyPr/>
                    <a:lstStyle/>
                    <a:p>
                      <a:pPr marL="0" algn="l" defTabSz="914363" rtl="0" eaLnBrk="1" latinLnBrk="0" hangingPunct="1"/>
                      <a:r>
                        <a:rPr lang="en-US" sz="1200" kern="1200" dirty="0" smtClean="0"/>
                        <a:t>Features Available to Users </a:t>
                      </a:r>
                    </a:p>
                    <a:p>
                      <a:pPr marL="0" algn="l" defTabSz="914363" rtl="0" eaLnBrk="1" latinLnBrk="0" hangingPunct="1"/>
                      <a:r>
                        <a:rPr lang="en-US" sz="1200" kern="1200" dirty="0" smtClean="0"/>
                        <a:t>If One Data Center goes Down</a:t>
                      </a:r>
                      <a:endParaRPr lang="en-US" sz="1200" kern="1200" dirty="0">
                        <a:solidFill>
                          <a:schemeClr val="dk1"/>
                        </a:solidFill>
                        <a:latin typeface="+mn-lt"/>
                        <a:ea typeface="+mn-ea"/>
                        <a:cs typeface="+mn-cs"/>
                      </a:endParaRPr>
                    </a:p>
                  </a:txBody>
                  <a:tcPr/>
                </a:tc>
              </a:tr>
              <a:tr h="254000">
                <a:tc>
                  <a:txBody>
                    <a:bodyPr/>
                    <a:lstStyle/>
                    <a:p>
                      <a:pPr marL="0" algn="l" defTabSz="914363" rtl="0" eaLnBrk="1" latinLnBrk="0" hangingPunct="1"/>
                      <a:r>
                        <a:rPr lang="en-US" sz="1200" kern="1200" dirty="0" smtClean="0"/>
                        <a:t>PSTN Inbound calls</a:t>
                      </a:r>
                      <a:endParaRPr lang="en-US" sz="1200" kern="1200" dirty="0">
                        <a:solidFill>
                          <a:schemeClr val="dk1"/>
                        </a:solidFill>
                        <a:latin typeface="+mn-lt"/>
                        <a:ea typeface="+mn-ea"/>
                        <a:cs typeface="+mn-cs"/>
                      </a:endParaRPr>
                    </a:p>
                  </a:txBody>
                  <a:tcPr/>
                </a:tc>
              </a:tr>
              <a:tr h="2540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kern="1200" dirty="0" smtClean="0"/>
                        <a:t>PSTN Outbound calls</a:t>
                      </a:r>
                      <a:endParaRPr lang="en-US" sz="1200" kern="1200" dirty="0" smtClean="0">
                        <a:solidFill>
                          <a:schemeClr val="dk1"/>
                        </a:solidFill>
                        <a:latin typeface="+mn-lt"/>
                        <a:ea typeface="+mn-ea"/>
                        <a:cs typeface="+mn-cs"/>
                      </a:endParaRPr>
                    </a:p>
                  </a:txBody>
                  <a:tcPr/>
                </a:tc>
              </a:tr>
              <a:tr h="270584">
                <a:tc>
                  <a:txBody>
                    <a:bodyPr/>
                    <a:lstStyle/>
                    <a:p>
                      <a:pPr marL="0" algn="l" defTabSz="914363" rtl="0" eaLnBrk="1" latinLnBrk="0" hangingPunct="1"/>
                      <a:r>
                        <a:rPr lang="en-US" sz="1200" kern="1200" dirty="0" smtClean="0"/>
                        <a:t>Intra-Site calls and Inter site calls</a:t>
                      </a:r>
                      <a:endParaRPr lang="en-US" sz="1200" kern="1200" dirty="0">
                        <a:solidFill>
                          <a:schemeClr val="dk1"/>
                        </a:solidFill>
                        <a:latin typeface="+mn-lt"/>
                        <a:ea typeface="+mn-ea"/>
                        <a:cs typeface="+mn-cs"/>
                      </a:endParaRPr>
                    </a:p>
                  </a:txBody>
                  <a:tcPr/>
                </a:tc>
              </a:tr>
              <a:tr h="277751">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kern="1200" dirty="0" smtClean="0"/>
                        <a:t>Hold, Retrieve, Transfer</a:t>
                      </a:r>
                      <a:endParaRPr lang="en-US" sz="1200" kern="1200" dirty="0" smtClean="0">
                        <a:solidFill>
                          <a:schemeClr val="dk1"/>
                        </a:solidFill>
                        <a:latin typeface="+mn-lt"/>
                        <a:ea typeface="+mn-ea"/>
                        <a:cs typeface="+mn-cs"/>
                      </a:endParaRPr>
                    </a:p>
                  </a:txBody>
                  <a:tcPr/>
                </a:tc>
              </a:tr>
              <a:tr h="254000">
                <a:tc>
                  <a:txBody>
                    <a:bodyPr/>
                    <a:lstStyle/>
                    <a:p>
                      <a:pPr marL="0" algn="l" defTabSz="914363" rtl="0" eaLnBrk="1" latinLnBrk="0" hangingPunct="1"/>
                      <a:r>
                        <a:rPr lang="en-US" sz="1200" kern="1200" dirty="0" smtClean="0"/>
                        <a:t>Authentication, Authorization</a:t>
                      </a:r>
                      <a:endParaRPr lang="en-US" sz="1200" kern="1200" dirty="0">
                        <a:solidFill>
                          <a:schemeClr val="dk1"/>
                        </a:solidFill>
                        <a:latin typeface="+mn-lt"/>
                        <a:ea typeface="+mn-ea"/>
                        <a:cs typeface="+mn-cs"/>
                      </a:endParaRPr>
                    </a:p>
                  </a:txBody>
                  <a:tcPr/>
                </a:tc>
              </a:tr>
              <a:tr h="2540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kern="1200" dirty="0" smtClean="0"/>
                        <a:t>2 Party Intra Site IM and A/V</a:t>
                      </a:r>
                      <a:endParaRPr lang="en-US" sz="1200" kern="1200" dirty="0" smtClean="0">
                        <a:solidFill>
                          <a:schemeClr val="dk1"/>
                        </a:solidFill>
                        <a:latin typeface="+mn-lt"/>
                        <a:ea typeface="+mn-ea"/>
                        <a:cs typeface="+mn-cs"/>
                      </a:endParaRPr>
                    </a:p>
                  </a:txBody>
                  <a:tcPr/>
                </a:tc>
              </a:tr>
              <a:tr h="2540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kern="1200" dirty="0" smtClean="0"/>
                        <a:t>Call Detail Records (CDR)</a:t>
                      </a:r>
                      <a:endParaRPr lang="en-US" sz="1200" kern="1200" dirty="0" smtClean="0">
                        <a:solidFill>
                          <a:schemeClr val="dk1"/>
                        </a:solidFill>
                        <a:latin typeface="+mn-lt"/>
                        <a:ea typeface="+mn-ea"/>
                        <a:cs typeface="+mn-cs"/>
                      </a:endParaRPr>
                    </a:p>
                  </a:txBody>
                  <a:tcPr/>
                </a:tc>
              </a:tr>
              <a:tr h="416560">
                <a:tc>
                  <a:txBody>
                    <a:bodyPr/>
                    <a:lstStyle/>
                    <a:p>
                      <a:pPr marL="0" algn="l" defTabSz="914363" rtl="0" eaLnBrk="1" latinLnBrk="0" hangingPunct="1"/>
                      <a:r>
                        <a:rPr lang="en-US" sz="1200" kern="1200" dirty="0" smtClean="0"/>
                        <a:t>Call Forwarding, SimulRing</a:t>
                      </a:r>
                    </a:p>
                    <a:p>
                      <a:pPr marL="0" algn="l" defTabSz="914363" rtl="0" eaLnBrk="1" latinLnBrk="0" hangingPunct="1"/>
                      <a:r>
                        <a:rPr lang="en-US" sz="1200" kern="1200" dirty="0" smtClean="0"/>
                        <a:t>Boss-Admin, Team-call</a:t>
                      </a:r>
                      <a:endParaRPr lang="en-US" sz="1200" kern="1200" dirty="0">
                        <a:solidFill>
                          <a:schemeClr val="dk1"/>
                        </a:solidFill>
                        <a:latin typeface="+mn-lt"/>
                        <a:ea typeface="+mn-ea"/>
                        <a:cs typeface="+mn-cs"/>
                      </a:endParaRPr>
                    </a:p>
                  </a:txBody>
                  <a:tcPr/>
                </a:tc>
              </a:tr>
              <a:tr h="411480">
                <a:tc>
                  <a:txBody>
                    <a:bodyPr/>
                    <a:lstStyle/>
                    <a:p>
                      <a:pPr marL="0" algn="l" defTabSz="914363" rtl="0" eaLnBrk="1" latinLnBrk="0" hangingPunct="1"/>
                      <a:r>
                        <a:rPr lang="en-US" sz="1200" kern="1200" dirty="0" smtClean="0"/>
                        <a:t>Voice Apps (CAA, Response Group, Call Park)</a:t>
                      </a:r>
                      <a:endParaRPr lang="en-US" sz="1200" kern="1200" dirty="0">
                        <a:solidFill>
                          <a:schemeClr val="dk1"/>
                        </a:solidFill>
                        <a:latin typeface="+mn-lt"/>
                        <a:ea typeface="+mn-ea"/>
                        <a:cs typeface="+mn-cs"/>
                      </a:endParaRPr>
                    </a:p>
                  </a:txBody>
                  <a:tcPr/>
                </a:tc>
              </a:tr>
              <a:tr h="254000">
                <a:tc>
                  <a:txBody>
                    <a:bodyPr/>
                    <a:lstStyle/>
                    <a:p>
                      <a:pPr marL="0" algn="l" defTabSz="914363" rtl="0" eaLnBrk="1" latinLnBrk="0" hangingPunct="1"/>
                      <a:r>
                        <a:rPr lang="en-US" sz="1200" kern="1200" dirty="0" smtClean="0"/>
                        <a:t>Conferencing  (IM, A/V and Web)</a:t>
                      </a:r>
                      <a:endParaRPr lang="en-US" sz="1200" kern="1200" dirty="0">
                        <a:solidFill>
                          <a:schemeClr val="dk1"/>
                        </a:solidFill>
                        <a:latin typeface="+mn-lt"/>
                        <a:ea typeface="+mn-ea"/>
                        <a:cs typeface="+mn-cs"/>
                      </a:endParaRPr>
                    </a:p>
                  </a:txBody>
                  <a:tcPr/>
                </a:tc>
              </a:tr>
              <a:tr h="258419">
                <a:tc>
                  <a:txBody>
                    <a:bodyPr/>
                    <a:lstStyle/>
                    <a:p>
                      <a:pPr marL="0" algn="l" defTabSz="914363" rtl="0" eaLnBrk="1" latinLnBrk="0" hangingPunct="1"/>
                      <a:r>
                        <a:rPr lang="en-US" sz="1200" kern="1200" dirty="0" smtClean="0"/>
                        <a:t>Presence and DND based routing</a:t>
                      </a:r>
                      <a:endParaRPr lang="en-US" sz="1200" kern="1200" dirty="0">
                        <a:solidFill>
                          <a:schemeClr val="dk1"/>
                        </a:solidFill>
                        <a:latin typeface="+mn-lt"/>
                        <a:ea typeface="+mn-ea"/>
                        <a:cs typeface="+mn-cs"/>
                      </a:endParaRPr>
                    </a:p>
                  </a:txBody>
                  <a:tcPr/>
                </a:tc>
              </a:tr>
              <a:tr h="254000">
                <a:tc>
                  <a:txBody>
                    <a:bodyPr/>
                    <a:lstStyle/>
                    <a:p>
                      <a:pPr marL="0" algn="l" defTabSz="914363" rtl="0" eaLnBrk="1" latinLnBrk="0" hangingPunct="1"/>
                      <a:r>
                        <a:rPr lang="en-US" sz="1200" kern="1200" dirty="0" smtClean="0"/>
                        <a:t>Updating Call Forwarding settings</a:t>
                      </a:r>
                      <a:endParaRPr lang="en-US" sz="1200" kern="1200" dirty="0">
                        <a:solidFill>
                          <a:schemeClr val="dk1"/>
                        </a:solidFill>
                        <a:latin typeface="+mn-lt"/>
                        <a:ea typeface="+mn-ea"/>
                        <a:cs typeface="+mn-cs"/>
                      </a:endParaRPr>
                    </a:p>
                  </a:txBody>
                  <a:tcPr/>
                </a:tc>
              </a:tr>
            </a:tbl>
          </a:graphicData>
        </a:graphic>
      </p:graphicFrame>
      <p:sp>
        <p:nvSpPr>
          <p:cNvPr id="52" name="Cloud 51"/>
          <p:cNvSpPr/>
          <p:nvPr/>
        </p:nvSpPr>
        <p:spPr>
          <a:xfrm>
            <a:off x="2825516" y="1378456"/>
            <a:ext cx="1384787" cy="1966256"/>
          </a:xfrm>
          <a:prstGeom prst="cloud">
            <a:avLst/>
          </a:prstGeom>
          <a:ln/>
        </p:spPr>
        <p:style>
          <a:lnRef idx="1">
            <a:schemeClr val="accent1"/>
          </a:lnRef>
          <a:fillRef idx="2">
            <a:schemeClr val="accent1"/>
          </a:fillRef>
          <a:effectRef idx="1">
            <a:schemeClr val="accent1"/>
          </a:effectRef>
          <a:fontRef idx="minor">
            <a:schemeClr val="dk1"/>
          </a:fontRef>
        </p:style>
        <p:txBody>
          <a:bodyPr lIns="121899" tIns="60949" rIns="121899" bIns="60949" anchor="ctr"/>
          <a:lstStyle/>
          <a:p>
            <a:pPr algn="ctr"/>
            <a:r>
              <a:rPr lang="en-US" sz="1600" dirty="0" smtClean="0">
                <a:solidFill>
                  <a:schemeClr val="tx1"/>
                </a:solidFill>
              </a:rPr>
              <a:t>Low latency WAN</a:t>
            </a:r>
            <a:endParaRPr lang="en-US" sz="1600" dirty="0">
              <a:solidFill>
                <a:schemeClr val="tx1"/>
              </a:solidFill>
            </a:endParaRPr>
          </a:p>
        </p:txBody>
      </p:sp>
      <p:sp>
        <p:nvSpPr>
          <p:cNvPr id="4" name="Rectangle 3"/>
          <p:cNvSpPr/>
          <p:nvPr/>
        </p:nvSpPr>
        <p:spPr>
          <a:xfrm>
            <a:off x="189267" y="4094442"/>
            <a:ext cx="6380567" cy="2031325"/>
          </a:xfrm>
          <a:prstGeom prst="rect">
            <a:avLst/>
          </a:prstGeom>
        </p:spPr>
        <p:txBody>
          <a:bodyPr wrap="square">
            <a:spAutoFit/>
          </a:bodyPr>
          <a:lstStyle/>
          <a:p>
            <a:pPr marL="457120" indent="-457120">
              <a:buFont typeface="Arial" pitchFamily="34" charset="0"/>
              <a:buChar char="•"/>
            </a:pPr>
            <a:r>
              <a:rPr lang="en-US" sz="1400" dirty="0" smtClean="0">
                <a:gradFill>
                  <a:gsLst>
                    <a:gs pos="0">
                      <a:schemeClr val="tx1"/>
                    </a:gs>
                    <a:gs pos="86000">
                      <a:schemeClr val="tx1"/>
                    </a:gs>
                  </a:gsLst>
                  <a:lin ang="0" scaled="0"/>
                </a:gradFill>
                <a:latin typeface="+mj-lt"/>
              </a:rPr>
              <a:t>Lync server pools </a:t>
            </a:r>
            <a:r>
              <a:rPr lang="en-US" sz="1400" dirty="0">
                <a:gradFill>
                  <a:gsLst>
                    <a:gs pos="0">
                      <a:schemeClr val="tx1"/>
                    </a:gs>
                    <a:gs pos="86000">
                      <a:schemeClr val="tx1"/>
                    </a:gs>
                  </a:gsLst>
                  <a:lin ang="0" scaled="0"/>
                </a:gradFill>
                <a:latin typeface="+mj-lt"/>
              </a:rPr>
              <a:t>operate as one logical system</a:t>
            </a:r>
          </a:p>
          <a:p>
            <a:pPr marL="1066613" lvl="1" indent="-457120">
              <a:buFont typeface="Arial" pitchFamily="34" charset="0"/>
              <a:buChar char="•"/>
            </a:pPr>
            <a:r>
              <a:rPr lang="en-US" sz="1400" dirty="0">
                <a:gradFill>
                  <a:gsLst>
                    <a:gs pos="0">
                      <a:schemeClr val="tx1"/>
                    </a:gs>
                    <a:gs pos="86000">
                      <a:schemeClr val="tx1"/>
                    </a:gs>
                  </a:gsLst>
                  <a:lin ang="0" scaled="0"/>
                </a:gradFill>
                <a:latin typeface="+mj-lt"/>
              </a:rPr>
              <a:t>Split Front End pool across two datacenters (all FEs active)</a:t>
            </a:r>
          </a:p>
          <a:p>
            <a:pPr marL="1066613" lvl="1" indent="-457120">
              <a:buFont typeface="Arial" pitchFamily="34" charset="0"/>
              <a:buChar char="•"/>
            </a:pPr>
            <a:r>
              <a:rPr lang="en-US" sz="1400" dirty="0">
                <a:gradFill>
                  <a:gsLst>
                    <a:gs pos="0">
                      <a:schemeClr val="tx1"/>
                    </a:gs>
                    <a:gs pos="86000">
                      <a:schemeClr val="tx1"/>
                    </a:gs>
                  </a:gsLst>
                  <a:lin ang="0" scaled="0"/>
                </a:gradFill>
                <a:latin typeface="+mj-lt"/>
              </a:rPr>
              <a:t>SQL Geo cluster for backend (Stretched Virtual Local Area Network (VLAN))</a:t>
            </a:r>
          </a:p>
          <a:p>
            <a:pPr marL="1066613" lvl="1" indent="-457120">
              <a:buFont typeface="Arial" pitchFamily="34" charset="0"/>
              <a:buChar char="•"/>
            </a:pPr>
            <a:r>
              <a:rPr lang="en-US" sz="1400" dirty="0">
                <a:gradFill>
                  <a:gsLst>
                    <a:gs pos="0">
                      <a:schemeClr val="tx1"/>
                    </a:gs>
                    <a:gs pos="86000">
                      <a:schemeClr val="tx1"/>
                    </a:gs>
                  </a:gsLst>
                  <a:lin ang="0" scaled="0"/>
                </a:gradFill>
                <a:latin typeface="+mj-lt"/>
              </a:rPr>
              <a:t>Data replication is done by storage arrays (Ex: EMC SRDF, HP CLX EVA)</a:t>
            </a:r>
          </a:p>
          <a:p>
            <a:pPr marL="1066613" lvl="1" indent="-457120">
              <a:buFont typeface="Arial" pitchFamily="34" charset="0"/>
              <a:buChar char="•"/>
            </a:pPr>
            <a:r>
              <a:rPr lang="en-US" sz="1400" dirty="0">
                <a:gradFill>
                  <a:gsLst>
                    <a:gs pos="0">
                      <a:schemeClr val="tx1"/>
                    </a:gs>
                    <a:gs pos="86000">
                      <a:schemeClr val="tx1"/>
                    </a:gs>
                  </a:gsLst>
                  <a:lin ang="0" scaled="0"/>
                </a:gradFill>
                <a:latin typeface="+mj-lt"/>
              </a:rPr>
              <a:t>Requires low latency WAN </a:t>
            </a:r>
            <a:r>
              <a:rPr lang="en-US" sz="1400" dirty="0" smtClean="0">
                <a:gradFill>
                  <a:gsLst>
                    <a:gs pos="0">
                      <a:schemeClr val="tx1"/>
                    </a:gs>
                    <a:gs pos="86000">
                      <a:schemeClr val="tx1"/>
                    </a:gs>
                  </a:gsLst>
                  <a:lin ang="0" scaled="0"/>
                </a:gradFill>
                <a:latin typeface="+mj-lt"/>
              </a:rPr>
              <a:t>(20 milliseconds)</a:t>
            </a:r>
          </a:p>
          <a:p>
            <a:pPr marL="457120" indent="-457120">
              <a:buFont typeface="Arial" pitchFamily="34" charset="0"/>
              <a:buChar char="•"/>
            </a:pPr>
            <a:r>
              <a:rPr lang="en-US" sz="1400" dirty="0" smtClean="0">
                <a:gradFill>
                  <a:gsLst>
                    <a:gs pos="0">
                      <a:schemeClr val="tx1"/>
                    </a:gs>
                    <a:gs pos="86000">
                      <a:schemeClr val="tx1"/>
                    </a:gs>
                  </a:gsLst>
                  <a:lin ang="0" scaled="0"/>
                </a:gradFill>
                <a:latin typeface="+mj-lt"/>
              </a:rPr>
              <a:t>In one site is down, clients are serviced by FEs in other site</a:t>
            </a:r>
          </a:p>
          <a:p>
            <a:pPr marL="457120" indent="-457120">
              <a:buFont typeface="Arial" pitchFamily="34" charset="0"/>
              <a:buChar char="•"/>
            </a:pPr>
            <a:r>
              <a:rPr lang="en-US" sz="1400" dirty="0" smtClean="0">
                <a:gradFill>
                  <a:gsLst>
                    <a:gs pos="0">
                      <a:schemeClr val="tx1"/>
                    </a:gs>
                    <a:gs pos="86000">
                      <a:schemeClr val="tx1"/>
                    </a:gs>
                  </a:gsLst>
                  <a:lin ang="0" scaled="0"/>
                </a:gradFill>
                <a:latin typeface="+mj-lt"/>
              </a:rPr>
              <a:t>Nearly </a:t>
            </a:r>
            <a:r>
              <a:rPr lang="en-US" sz="1400" dirty="0">
                <a:gradFill>
                  <a:gsLst>
                    <a:gs pos="0">
                      <a:schemeClr val="tx1"/>
                    </a:gs>
                    <a:gs pos="86000">
                      <a:schemeClr val="tx1"/>
                    </a:gs>
                  </a:gsLst>
                  <a:lin ang="0" scaled="0"/>
                </a:gradFill>
                <a:latin typeface="+mj-lt"/>
              </a:rPr>
              <a:t>all features available</a:t>
            </a:r>
          </a:p>
          <a:p>
            <a:pPr marL="1066613" lvl="1" indent="-457120">
              <a:buFont typeface="Arial" pitchFamily="34" charset="0"/>
              <a:buChar char="•"/>
            </a:pPr>
            <a:r>
              <a:rPr lang="en-US" sz="1400" dirty="0">
                <a:gradFill>
                  <a:gsLst>
                    <a:gs pos="0">
                      <a:schemeClr val="tx1"/>
                    </a:gs>
                    <a:gs pos="86000">
                      <a:schemeClr val="tx1"/>
                    </a:gs>
                  </a:gsLst>
                  <a:lin ang="0" scaled="0"/>
                </a:gradFill>
                <a:latin typeface="+mj-lt"/>
              </a:rPr>
              <a:t>PSTN termination may affect inbound </a:t>
            </a:r>
            <a:r>
              <a:rPr lang="en-US" sz="1400" dirty="0" smtClean="0">
                <a:gradFill>
                  <a:gsLst>
                    <a:gs pos="0">
                      <a:schemeClr val="tx1"/>
                    </a:gs>
                    <a:gs pos="86000">
                      <a:schemeClr val="tx1"/>
                    </a:gs>
                  </a:gsLst>
                  <a:lin ang="0" scaled="0"/>
                </a:gradFill>
                <a:latin typeface="+mj-lt"/>
              </a:rPr>
              <a:t>calls</a:t>
            </a:r>
            <a:endParaRPr lang="en-US" sz="1400" dirty="0">
              <a:gradFill>
                <a:gsLst>
                  <a:gs pos="0">
                    <a:schemeClr val="tx1"/>
                  </a:gs>
                  <a:gs pos="86000">
                    <a:schemeClr val="tx1"/>
                  </a:gs>
                </a:gsLst>
                <a:lin ang="0" scaled="0"/>
              </a:gradFill>
              <a:latin typeface="+mj-lt"/>
            </a:endParaRPr>
          </a:p>
        </p:txBody>
      </p:sp>
      <p:cxnSp>
        <p:nvCxnSpPr>
          <p:cNvPr id="63" name="Straight Arrow Connector 62"/>
          <p:cNvCxnSpPr/>
          <p:nvPr/>
        </p:nvCxnSpPr>
        <p:spPr bwMode="auto">
          <a:xfrm flipV="1">
            <a:off x="3306136" y="2866492"/>
            <a:ext cx="209181" cy="73524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69" name="TextBox 68"/>
          <p:cNvSpPr txBox="1"/>
          <p:nvPr/>
        </p:nvSpPr>
        <p:spPr>
          <a:xfrm>
            <a:off x="582278" y="1784680"/>
            <a:ext cx="533400"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schemeClr val="tx1"/>
                </a:solidFill>
              </a:rPr>
              <a:t>Edge</a:t>
            </a:r>
          </a:p>
          <a:p>
            <a:pPr algn="ctr" defTabSz="1218987"/>
            <a:r>
              <a:rPr lang="en-US" sz="1100" b="1" dirty="0">
                <a:solidFill>
                  <a:schemeClr val="tx1"/>
                </a:solidFill>
              </a:rPr>
              <a:t>Server</a:t>
            </a:r>
            <a:endParaRPr lang="en-US" sz="1600" b="1" dirty="0">
              <a:solidFill>
                <a:schemeClr val="tx1"/>
              </a:solidFill>
            </a:endParaRPr>
          </a:p>
        </p:txBody>
      </p:sp>
      <p:graphicFrame>
        <p:nvGraphicFramePr>
          <p:cNvPr id="70" name="Object 32"/>
          <p:cNvGraphicFramePr>
            <a:graphicFrameLocks noChangeAspect="1"/>
          </p:cNvGraphicFramePr>
          <p:nvPr>
            <p:extLst>
              <p:ext uri="{D42A27DB-BD31-4B8C-83A1-F6EECF244321}">
                <p14:modId xmlns:p14="http://schemas.microsoft.com/office/powerpoint/2010/main" val="3457391468"/>
              </p:ext>
            </p:extLst>
          </p:nvPr>
        </p:nvGraphicFramePr>
        <p:xfrm>
          <a:off x="1039478" y="1657679"/>
          <a:ext cx="228600" cy="1371600"/>
        </p:xfrm>
        <a:graphic>
          <a:graphicData uri="http://schemas.openxmlformats.org/presentationml/2006/ole">
            <mc:AlternateContent xmlns:mc="http://schemas.openxmlformats.org/markup-compatibility/2006">
              <mc:Choice xmlns:v="urn:schemas-microsoft-com:vml" Requires="v">
                <p:oleObj spid="_x0000_s52262" name="Visio" r:id="rId9" imgW="574804" imgH="838470" progId="Visio.Drawing.11">
                  <p:embed/>
                </p:oleObj>
              </mc:Choice>
              <mc:Fallback>
                <p:oleObj name="Visio" r:id="rId9" imgW="574804" imgH="838470"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9478" y="165767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 name="Object 33"/>
          <p:cNvGraphicFramePr>
            <a:graphicFrameLocks noChangeAspect="1"/>
          </p:cNvGraphicFramePr>
          <p:nvPr>
            <p:extLst>
              <p:ext uri="{D42A27DB-BD31-4B8C-83A1-F6EECF244321}">
                <p14:modId xmlns:p14="http://schemas.microsoft.com/office/powerpoint/2010/main" val="1538068677"/>
              </p:ext>
            </p:extLst>
          </p:nvPr>
        </p:nvGraphicFramePr>
        <p:xfrm>
          <a:off x="506079" y="1733879"/>
          <a:ext cx="228600" cy="1371600"/>
        </p:xfrm>
        <a:graphic>
          <a:graphicData uri="http://schemas.openxmlformats.org/presentationml/2006/ole">
            <mc:AlternateContent xmlns:mc="http://schemas.openxmlformats.org/markup-compatibility/2006">
              <mc:Choice xmlns:v="urn:schemas-microsoft-com:vml" Requires="v">
                <p:oleObj spid="_x0000_s52263" name="Visio" r:id="rId11" imgW="574804" imgH="838470" progId="Visio.Drawing.11">
                  <p:embed/>
                </p:oleObj>
              </mc:Choice>
              <mc:Fallback>
                <p:oleObj name="Visio" r:id="rId11" imgW="574804" imgH="838470"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6079" y="173387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2" name="Object 38"/>
          <p:cNvGraphicFramePr>
            <a:graphicFrameLocks noChangeAspect="1"/>
          </p:cNvGraphicFramePr>
          <p:nvPr>
            <p:extLst>
              <p:ext uri="{D42A27DB-BD31-4B8C-83A1-F6EECF244321}">
                <p14:modId xmlns:p14="http://schemas.microsoft.com/office/powerpoint/2010/main" val="1125757970"/>
              </p:ext>
            </p:extLst>
          </p:nvPr>
        </p:nvGraphicFramePr>
        <p:xfrm>
          <a:off x="734678" y="2191080"/>
          <a:ext cx="381000" cy="521721"/>
        </p:xfrm>
        <a:graphic>
          <a:graphicData uri="http://schemas.openxmlformats.org/presentationml/2006/ole">
            <mc:AlternateContent xmlns:mc="http://schemas.openxmlformats.org/markup-compatibility/2006">
              <mc:Choice xmlns:v="urn:schemas-microsoft-com:vml" Requires="v">
                <p:oleObj spid="_x0000_s52264" name="Visio" r:id="rId12" imgW="836177" imgH="820366" progId="Visio.Drawing.11">
                  <p:embed/>
                </p:oleObj>
              </mc:Choice>
              <mc:Fallback>
                <p:oleObj name="Visio" r:id="rId12" imgW="836177" imgH="820366"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4678" y="2191080"/>
                        <a:ext cx="381000"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 name="TextBox 72"/>
          <p:cNvSpPr txBox="1"/>
          <p:nvPr/>
        </p:nvSpPr>
        <p:spPr>
          <a:xfrm>
            <a:off x="5719972" y="1832210"/>
            <a:ext cx="533400" cy="60016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1218987"/>
            <a:r>
              <a:rPr lang="en-US" sz="1100" b="1" dirty="0">
                <a:solidFill>
                  <a:schemeClr val="tx1"/>
                </a:solidFill>
              </a:rPr>
              <a:t>Edge</a:t>
            </a:r>
          </a:p>
          <a:p>
            <a:pPr algn="ctr" defTabSz="1218987"/>
            <a:r>
              <a:rPr lang="en-US" sz="1100" b="1" dirty="0">
                <a:solidFill>
                  <a:schemeClr val="tx1"/>
                </a:solidFill>
              </a:rPr>
              <a:t>Server</a:t>
            </a:r>
            <a:endParaRPr lang="en-US" sz="1600" b="1" dirty="0">
              <a:solidFill>
                <a:schemeClr val="tx1"/>
              </a:solidFill>
            </a:endParaRPr>
          </a:p>
        </p:txBody>
      </p:sp>
      <p:graphicFrame>
        <p:nvGraphicFramePr>
          <p:cNvPr id="74" name="Object 32"/>
          <p:cNvGraphicFramePr>
            <a:graphicFrameLocks noChangeAspect="1"/>
          </p:cNvGraphicFramePr>
          <p:nvPr>
            <p:extLst>
              <p:ext uri="{D42A27DB-BD31-4B8C-83A1-F6EECF244321}">
                <p14:modId xmlns:p14="http://schemas.microsoft.com/office/powerpoint/2010/main" val="3549010525"/>
              </p:ext>
            </p:extLst>
          </p:nvPr>
        </p:nvGraphicFramePr>
        <p:xfrm>
          <a:off x="6177172" y="1705209"/>
          <a:ext cx="228600" cy="1371600"/>
        </p:xfrm>
        <a:graphic>
          <a:graphicData uri="http://schemas.openxmlformats.org/presentationml/2006/ole">
            <mc:AlternateContent xmlns:mc="http://schemas.openxmlformats.org/markup-compatibility/2006">
              <mc:Choice xmlns:v="urn:schemas-microsoft-com:vml" Requires="v">
                <p:oleObj spid="_x0000_s52265" name="Visio" r:id="rId14" imgW="574804" imgH="838470" progId="Visio.Drawing.11">
                  <p:embed/>
                </p:oleObj>
              </mc:Choice>
              <mc:Fallback>
                <p:oleObj name="Visio" r:id="rId14" imgW="574804" imgH="838470"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7172" y="170520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 name="Object 33"/>
          <p:cNvGraphicFramePr>
            <a:graphicFrameLocks noChangeAspect="1"/>
          </p:cNvGraphicFramePr>
          <p:nvPr>
            <p:extLst>
              <p:ext uri="{D42A27DB-BD31-4B8C-83A1-F6EECF244321}">
                <p14:modId xmlns:p14="http://schemas.microsoft.com/office/powerpoint/2010/main" val="1004186069"/>
              </p:ext>
            </p:extLst>
          </p:nvPr>
        </p:nvGraphicFramePr>
        <p:xfrm>
          <a:off x="5643773" y="1781409"/>
          <a:ext cx="228600" cy="1371600"/>
        </p:xfrm>
        <a:graphic>
          <a:graphicData uri="http://schemas.openxmlformats.org/presentationml/2006/ole">
            <mc:AlternateContent xmlns:mc="http://schemas.openxmlformats.org/markup-compatibility/2006">
              <mc:Choice xmlns:v="urn:schemas-microsoft-com:vml" Requires="v">
                <p:oleObj spid="_x0000_s52266" name="Visio" r:id="rId15" imgW="574804" imgH="838470" progId="Visio.Drawing.11">
                  <p:embed/>
                </p:oleObj>
              </mc:Choice>
              <mc:Fallback>
                <p:oleObj name="Visio" r:id="rId15" imgW="574804" imgH="838470"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43773" y="1781409"/>
                        <a:ext cx="228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6" name="Object 38"/>
          <p:cNvGraphicFramePr>
            <a:graphicFrameLocks noChangeAspect="1"/>
          </p:cNvGraphicFramePr>
          <p:nvPr>
            <p:extLst>
              <p:ext uri="{D42A27DB-BD31-4B8C-83A1-F6EECF244321}">
                <p14:modId xmlns:p14="http://schemas.microsoft.com/office/powerpoint/2010/main" val="614100082"/>
              </p:ext>
            </p:extLst>
          </p:nvPr>
        </p:nvGraphicFramePr>
        <p:xfrm>
          <a:off x="5872372" y="2238610"/>
          <a:ext cx="381000" cy="521721"/>
        </p:xfrm>
        <a:graphic>
          <a:graphicData uri="http://schemas.openxmlformats.org/presentationml/2006/ole">
            <mc:AlternateContent xmlns:mc="http://schemas.openxmlformats.org/markup-compatibility/2006">
              <mc:Choice xmlns:v="urn:schemas-microsoft-com:vml" Requires="v">
                <p:oleObj spid="_x0000_s52267" name="Visio" r:id="rId16" imgW="836177" imgH="820366" progId="Visio.Drawing.11">
                  <p:embed/>
                </p:oleObj>
              </mc:Choice>
              <mc:Fallback>
                <p:oleObj name="Visio" r:id="rId16" imgW="836177" imgH="820366"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72372" y="2238610"/>
                        <a:ext cx="381000" cy="52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7" name="Picture 3"/>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75176" y="2235369"/>
            <a:ext cx="375763" cy="7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3"/>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3354" y="2234522"/>
            <a:ext cx="375763" cy="7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3"/>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40497" y="2219867"/>
            <a:ext cx="375763" cy="7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3"/>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6260" y="2235369"/>
            <a:ext cx="375763" cy="7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2" name="Straight Arrow Connector 61"/>
          <p:cNvCxnSpPr/>
          <p:nvPr/>
        </p:nvCxnSpPr>
        <p:spPr bwMode="auto">
          <a:xfrm flipH="1" flipV="1">
            <a:off x="3744300" y="2866492"/>
            <a:ext cx="206986" cy="786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pic>
        <p:nvPicPr>
          <p:cNvPr id="64" name="Picture 4"/>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66256" y="3371583"/>
            <a:ext cx="634424" cy="67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7146" y="6134553"/>
            <a:ext cx="5727722" cy="369332"/>
          </a:xfrm>
          <a:prstGeom prst="rect">
            <a:avLst/>
          </a:prstGeom>
        </p:spPr>
        <p:txBody>
          <a:bodyPr wrap="none">
            <a:spAutoFit/>
          </a:bodyPr>
          <a:lstStyle/>
          <a:p>
            <a:r>
              <a:rPr lang="en-US" u="sng" dirty="0">
                <a:solidFill>
                  <a:srgbClr val="002060"/>
                </a:solidFill>
              </a:rPr>
              <a:t>http://technet.microsoft.com/en-us/library/gg670905.aspx</a:t>
            </a:r>
            <a:endParaRPr lang="en-US" dirty="0">
              <a:solidFill>
                <a:srgbClr val="002060"/>
              </a:solidFill>
            </a:endParaRPr>
          </a:p>
        </p:txBody>
      </p:sp>
    </p:spTree>
    <p:custDataLst>
      <p:tags r:id="rId2"/>
    </p:custDataLst>
    <p:extLst>
      <p:ext uri="{BB962C8B-B14F-4D97-AF65-F5344CB8AC3E}">
        <p14:creationId xmlns:p14="http://schemas.microsoft.com/office/powerpoint/2010/main" val="1842857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0"/>
            <a:ext cx="8229600" cy="1143000"/>
          </a:xfrm>
        </p:spPr>
        <p:txBody>
          <a:bodyPr/>
          <a:lstStyle/>
          <a:p>
            <a:r>
              <a:rPr lang="en-US" dirty="0" smtClean="0"/>
              <a:t>Backup and Restore</a:t>
            </a:r>
            <a:endParaRPr lang="en-US" dirty="0"/>
          </a:p>
        </p:txBody>
      </p:sp>
      <p:sp>
        <p:nvSpPr>
          <p:cNvPr id="3" name="Content Placeholder 2"/>
          <p:cNvSpPr>
            <a:spLocks noGrp="1"/>
          </p:cNvSpPr>
          <p:nvPr>
            <p:ph idx="1"/>
          </p:nvPr>
        </p:nvSpPr>
        <p:spPr>
          <a:xfrm>
            <a:off x="395536" y="946621"/>
            <a:ext cx="8528286" cy="4760496"/>
          </a:xfrm>
        </p:spPr>
        <p:txBody>
          <a:bodyPr>
            <a:normAutofit fontScale="55000" lnSpcReduction="20000"/>
          </a:bodyPr>
          <a:lstStyle/>
          <a:p>
            <a:pPr>
              <a:lnSpc>
                <a:spcPct val="110000"/>
              </a:lnSpc>
            </a:pPr>
            <a:r>
              <a:rPr lang="en-US" sz="4000" dirty="0"/>
              <a:t>The Backup and Restore document covers the following:</a:t>
            </a:r>
          </a:p>
          <a:p>
            <a:pPr lvl="1">
              <a:lnSpc>
                <a:spcPct val="110000"/>
              </a:lnSpc>
            </a:pPr>
            <a:r>
              <a:rPr lang="en-US" sz="4000" dirty="0"/>
              <a:t>Strategy and best practices to help in planning and prepping for backup and restore – that fit individual customer needs. </a:t>
            </a:r>
          </a:p>
          <a:p>
            <a:pPr lvl="1">
              <a:lnSpc>
                <a:spcPct val="110000"/>
              </a:lnSpc>
            </a:pPr>
            <a:r>
              <a:rPr lang="en-US" sz="4000" dirty="0"/>
              <a:t>Backing up all relevant Server Roles, Lync Databases and data </a:t>
            </a:r>
            <a:r>
              <a:rPr lang="en-US" sz="4000" dirty="0" smtClean="0"/>
              <a:t>stores (core </a:t>
            </a:r>
            <a:r>
              <a:rPr lang="en-US" sz="4000" dirty="0"/>
              <a:t>data and settings, Arch/Mon databases, File </a:t>
            </a:r>
            <a:r>
              <a:rPr lang="en-US" sz="4000" dirty="0" smtClean="0"/>
              <a:t>stores)</a:t>
            </a:r>
            <a:endParaRPr lang="en-US" sz="4000" dirty="0"/>
          </a:p>
          <a:p>
            <a:pPr lvl="1">
              <a:lnSpc>
                <a:spcPct val="110000"/>
              </a:lnSpc>
            </a:pPr>
            <a:r>
              <a:rPr lang="en-US" sz="4000" dirty="0"/>
              <a:t>Restoring Lync servers based on server and failure types.</a:t>
            </a:r>
          </a:p>
          <a:p>
            <a:pPr lvl="2">
              <a:lnSpc>
                <a:spcPct val="110000"/>
              </a:lnSpc>
            </a:pPr>
            <a:r>
              <a:rPr lang="en-US" sz="4000" dirty="0"/>
              <a:t>Restoring Lync Servers (standard and enterprise), Central </a:t>
            </a:r>
            <a:r>
              <a:rPr lang="en-US" sz="4000" dirty="0" smtClean="0"/>
              <a:t>Management </a:t>
            </a:r>
            <a:r>
              <a:rPr lang="en-US" sz="4000" dirty="0"/>
              <a:t>Store, Backend, RGS settings, </a:t>
            </a:r>
          </a:p>
          <a:p>
            <a:pPr lvl="2">
              <a:lnSpc>
                <a:spcPct val="110000"/>
              </a:lnSpc>
            </a:pPr>
            <a:r>
              <a:rPr lang="en-US" sz="4000" dirty="0"/>
              <a:t>P</a:t>
            </a:r>
            <a:r>
              <a:rPr lang="en-US" sz="4000" dirty="0" smtClean="0"/>
              <a:t>rocedures </a:t>
            </a:r>
            <a:r>
              <a:rPr lang="en-US" sz="4000" dirty="0"/>
              <a:t>when backend fails, when entire pool fails</a:t>
            </a:r>
          </a:p>
          <a:p>
            <a:endParaRPr lang="en-US" dirty="0"/>
          </a:p>
        </p:txBody>
      </p:sp>
      <p:sp>
        <p:nvSpPr>
          <p:cNvPr id="5" name="TextBox 4"/>
          <p:cNvSpPr txBox="1"/>
          <p:nvPr/>
        </p:nvSpPr>
        <p:spPr>
          <a:xfrm>
            <a:off x="725401" y="4906898"/>
            <a:ext cx="7591013" cy="800219"/>
          </a:xfrm>
          <a:prstGeom prst="rect">
            <a:avLst/>
          </a:prstGeom>
          <a:noFill/>
        </p:spPr>
        <p:txBody>
          <a:bodyPr wrap="square" lIns="0" tIns="0" rIns="0" bIns="0" rtlCol="0">
            <a:spAutoFit/>
          </a:bodyPr>
          <a:lstStyle/>
          <a:p>
            <a:r>
              <a:rPr lang="en-US" sz="2400" u="sng" dirty="0">
                <a:solidFill>
                  <a:srgbClr val="FFFF00"/>
                </a:solidFill>
                <a:hlinkClick r:id="rId2"/>
              </a:rPr>
              <a:t>http://technet.microsoft.com/en-us/library/gg398616.aspx</a:t>
            </a:r>
            <a:endParaRPr lang="en-US" sz="2400" dirty="0">
              <a:solidFill>
                <a:srgbClr val="FFFF00"/>
              </a:solidFill>
            </a:endParaRPr>
          </a:p>
          <a:p>
            <a:endParaRPr lang="en-US" sz="2800" dirty="0" err="1" smtClean="0">
              <a:solidFill>
                <a:srgbClr val="FFFF00"/>
              </a:solidFill>
            </a:endParaRPr>
          </a:p>
        </p:txBody>
      </p:sp>
    </p:spTree>
    <p:extLst>
      <p:ext uri="{BB962C8B-B14F-4D97-AF65-F5344CB8AC3E}">
        <p14:creationId xmlns:p14="http://schemas.microsoft.com/office/powerpoint/2010/main" val="2812760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Lync 2010 – Expect the Best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4473" y="2484726"/>
            <a:ext cx="1772111" cy="2061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descr="http://www.bidets4sale.com/newspaper-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286" y="1949116"/>
            <a:ext cx="6791465" cy="2981824"/>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7"/>
          <p:cNvSpPr/>
          <p:nvPr/>
        </p:nvSpPr>
        <p:spPr bwMode="auto">
          <a:xfrm>
            <a:off x="258648" y="2689271"/>
            <a:ext cx="6511174" cy="2061149"/>
          </a:xfrm>
          <a:prstGeom prst="roundRect">
            <a:avLst>
              <a:gd name="adj" fmla="val 0"/>
            </a:avLst>
          </a:prstGeom>
          <a:no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r>
              <a:rPr lang="en-US" dirty="0" smtClean="0"/>
              <a:t>“Microsoft </a:t>
            </a:r>
            <a:r>
              <a:rPr lang="en-US" dirty="0"/>
              <a:t>Lync Server 2010 passed </a:t>
            </a:r>
            <a:r>
              <a:rPr lang="en-US" dirty="0" smtClean="0"/>
              <a:t>an </a:t>
            </a:r>
            <a:r>
              <a:rPr lang="en-US" dirty="0"/>
              <a:t>aggressive SIP Load </a:t>
            </a:r>
            <a:r>
              <a:rPr lang="en-US" dirty="0" smtClean="0"/>
              <a:t>Torture Test </a:t>
            </a:r>
            <a:r>
              <a:rPr lang="en-US" dirty="0"/>
              <a:t>without dropping any calls or reporting errors in the </a:t>
            </a:r>
            <a:r>
              <a:rPr lang="en-US" dirty="0" smtClean="0"/>
              <a:t>4,000,000 call </a:t>
            </a:r>
            <a:r>
              <a:rPr lang="en-US" dirty="0"/>
              <a:t>attrition test. </a:t>
            </a:r>
            <a:r>
              <a:rPr lang="en-US" dirty="0" smtClean="0"/>
              <a:t>This sustained </a:t>
            </a:r>
            <a:r>
              <a:rPr lang="en-US" dirty="0"/>
              <a:t>operation without error is the </a:t>
            </a:r>
            <a:r>
              <a:rPr lang="en-US" dirty="0" smtClean="0"/>
              <a:t>best we </a:t>
            </a:r>
            <a:r>
              <a:rPr lang="en-US" dirty="0"/>
              <a:t>have seen to date for any </a:t>
            </a:r>
            <a:r>
              <a:rPr lang="en-US" dirty="0" smtClean="0"/>
              <a:t>Unified Communications </a:t>
            </a:r>
            <a:r>
              <a:rPr lang="en-US" dirty="0"/>
              <a:t>/ IP </a:t>
            </a:r>
            <a:r>
              <a:rPr lang="en-US" dirty="0" smtClean="0"/>
              <a:t>PBX product </a:t>
            </a:r>
            <a:r>
              <a:rPr lang="en-US" dirty="0"/>
              <a:t>we have tested</a:t>
            </a:r>
            <a:r>
              <a:rPr lang="en-US" dirty="0" smtClean="0"/>
              <a:t>.”</a:t>
            </a:r>
          </a:p>
          <a:p>
            <a:endParaRPr lang="en-US" dirty="0">
              <a:gradFill>
                <a:gsLst>
                  <a:gs pos="0">
                    <a:srgbClr val="FFFFFF"/>
                  </a:gs>
                  <a:gs pos="100000">
                    <a:srgbClr val="FFFFFF"/>
                  </a:gs>
                </a:gsLst>
                <a:lin ang="5400000" scaled="0"/>
              </a:gradFill>
            </a:endParaRPr>
          </a:p>
          <a:p>
            <a:r>
              <a:rPr lang="en-US" i="1" dirty="0" err="1" smtClean="0">
                <a:solidFill>
                  <a:schemeClr val="tx2">
                    <a:lumMod val="75000"/>
                  </a:schemeClr>
                </a:solidFill>
              </a:rPr>
              <a:t>Miercom</a:t>
            </a:r>
            <a:r>
              <a:rPr lang="en-US" i="1" dirty="0">
                <a:solidFill>
                  <a:schemeClr val="tx2">
                    <a:lumMod val="75000"/>
                  </a:schemeClr>
                </a:solidFill>
              </a:rPr>
              <a:t> </a:t>
            </a:r>
            <a:r>
              <a:rPr lang="en-US" i="1" dirty="0" smtClean="0">
                <a:solidFill>
                  <a:schemeClr val="tx2">
                    <a:lumMod val="75000"/>
                  </a:schemeClr>
                </a:solidFill>
              </a:rPr>
              <a:t>(January 2011)</a:t>
            </a:r>
          </a:p>
        </p:txBody>
      </p:sp>
    </p:spTree>
    <p:extLst>
      <p:ext uri="{BB962C8B-B14F-4D97-AF65-F5344CB8AC3E}">
        <p14:creationId xmlns:p14="http://schemas.microsoft.com/office/powerpoint/2010/main" val="3244535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nvSpPr>
        <p:spPr>
          <a:xfrm>
            <a:off x="0" y="1628800"/>
            <a:ext cx="8762901" cy="288078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Session </a:t>
            </a:r>
            <a:r>
              <a:rPr lang="en-US" dirty="0"/>
              <a:t>Objectives:  </a:t>
            </a:r>
          </a:p>
          <a:p>
            <a:pPr lvl="1"/>
            <a:r>
              <a:rPr lang="en-US" dirty="0"/>
              <a:t>Resiliency Architecture</a:t>
            </a:r>
          </a:p>
          <a:p>
            <a:pPr lvl="1"/>
            <a:r>
              <a:rPr lang="en-US" dirty="0"/>
              <a:t>Branch </a:t>
            </a:r>
            <a:r>
              <a:rPr lang="en-US" dirty="0" smtClean="0"/>
              <a:t>Office Resiliency</a:t>
            </a:r>
            <a:endParaRPr lang="en-US" dirty="0"/>
          </a:p>
          <a:p>
            <a:pPr lvl="1"/>
            <a:r>
              <a:rPr lang="en-US" dirty="0"/>
              <a:t>Data Center </a:t>
            </a:r>
            <a:r>
              <a:rPr lang="en-US" dirty="0" smtClean="0"/>
              <a:t>Resiliency</a:t>
            </a:r>
          </a:p>
          <a:p>
            <a:pPr lvl="1"/>
            <a:r>
              <a:rPr lang="en-US" dirty="0" err="1" smtClean="0"/>
              <a:t>Lync</a:t>
            </a:r>
            <a:r>
              <a:rPr lang="en-US" dirty="0" smtClean="0"/>
              <a:t> Online resiliency</a:t>
            </a:r>
            <a:endParaRPr lang="en-US" dirty="0"/>
          </a:p>
          <a:p>
            <a:endParaRPr lang="en-US" dirty="0"/>
          </a:p>
        </p:txBody>
      </p:sp>
      <p:sp>
        <p:nvSpPr>
          <p:cNvPr id="9" name="Rectangle 8"/>
          <p:cNvSpPr/>
          <p:nvPr/>
        </p:nvSpPr>
        <p:spPr>
          <a:xfrm>
            <a:off x="3893848" y="1628800"/>
            <a:ext cx="5378263" cy="4912114"/>
          </a:xfrm>
          <a:prstGeom prst="rect">
            <a:avLst/>
          </a:prstGeom>
        </p:spPr>
        <p:txBody>
          <a:bodyPr vert="horz"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460375" indent="-460375">
              <a:lnSpc>
                <a:spcPct val="90000"/>
              </a:lnSpc>
              <a:spcBef>
                <a:spcPct val="20000"/>
              </a:spcBef>
              <a:buSzPct val="100000"/>
              <a:buFontTx/>
              <a:buBlip>
                <a:blip r:embed="rId4"/>
              </a:buBlip>
            </a:pPr>
            <a:r>
              <a:rPr lang="en-US" sz="2800" dirty="0">
                <a:gradFill>
                  <a:gsLst>
                    <a:gs pos="0">
                      <a:schemeClr val="tx1"/>
                    </a:gs>
                    <a:gs pos="86000">
                      <a:schemeClr val="tx1"/>
                    </a:gs>
                  </a:gsLst>
                  <a:lin ang="0" scaled="0"/>
                </a:gradFill>
                <a:latin typeface="+mj-lt"/>
              </a:rPr>
              <a:t>Takeaways</a:t>
            </a:r>
            <a:r>
              <a:rPr lang="en-US" sz="2400" dirty="0">
                <a:gradFill>
                  <a:gsLst>
                    <a:gs pos="0">
                      <a:schemeClr val="tx1"/>
                    </a:gs>
                    <a:gs pos="86000">
                      <a:schemeClr val="tx1"/>
                    </a:gs>
                  </a:gsLst>
                  <a:lin ang="0" scaled="0"/>
                </a:gradFill>
                <a:latin typeface="+mj-lt"/>
              </a:rPr>
              <a:t>:</a:t>
            </a:r>
          </a:p>
          <a:p>
            <a:pPr marL="855663" lvl="1" indent="-395288">
              <a:lnSpc>
                <a:spcPct val="90000"/>
              </a:lnSpc>
              <a:spcBef>
                <a:spcPct val="20000"/>
              </a:spcBef>
              <a:buSzPct val="100000"/>
              <a:buFontTx/>
              <a:buBlip>
                <a:blip r:embed="rId4"/>
              </a:buBlip>
            </a:pPr>
            <a:r>
              <a:rPr lang="en-US" sz="2000" dirty="0">
                <a:gradFill>
                  <a:gsLst>
                    <a:gs pos="0">
                      <a:schemeClr val="tx1"/>
                    </a:gs>
                    <a:gs pos="86000">
                      <a:schemeClr val="tx1"/>
                    </a:gs>
                  </a:gsLst>
                  <a:lin ang="0" scaled="0"/>
                </a:gradFill>
                <a:latin typeface="+mj-lt"/>
              </a:rPr>
              <a:t>Microsoft </a:t>
            </a:r>
            <a:r>
              <a:rPr lang="en-US" sz="2000" dirty="0" smtClean="0">
                <a:gradFill>
                  <a:gsLst>
                    <a:gs pos="0">
                      <a:schemeClr val="tx1"/>
                    </a:gs>
                    <a:gs pos="86000">
                      <a:schemeClr val="tx1"/>
                    </a:gs>
                  </a:gsLst>
                  <a:lin ang="0" scaled="0"/>
                </a:gradFill>
                <a:latin typeface="+mj-lt"/>
              </a:rPr>
              <a:t>Lync</a:t>
            </a:r>
            <a:r>
              <a:rPr lang="en-US" sz="2000" baseline="30000" dirty="0" smtClean="0">
                <a:gradFill>
                  <a:gsLst>
                    <a:gs pos="0">
                      <a:schemeClr val="tx1"/>
                    </a:gs>
                    <a:gs pos="86000">
                      <a:schemeClr val="tx1"/>
                    </a:gs>
                  </a:gsLst>
                  <a:lin ang="0" scaled="0"/>
                </a:gradFill>
                <a:latin typeface="+mj-lt"/>
              </a:rPr>
              <a:t>TM</a:t>
            </a:r>
            <a:r>
              <a:rPr lang="en-US" sz="2000" dirty="0" smtClean="0">
                <a:gradFill>
                  <a:gsLst>
                    <a:gs pos="0">
                      <a:schemeClr val="tx1"/>
                    </a:gs>
                    <a:gs pos="86000">
                      <a:schemeClr val="tx1"/>
                    </a:gs>
                  </a:gsLst>
                  <a:lin ang="0" scaled="0"/>
                </a:gradFill>
                <a:latin typeface="+mj-lt"/>
              </a:rPr>
              <a:t> Server 2010 and online Architecture </a:t>
            </a:r>
            <a:r>
              <a:rPr lang="en-US" sz="2000" dirty="0">
                <a:gradFill>
                  <a:gsLst>
                    <a:gs pos="0">
                      <a:schemeClr val="tx1"/>
                    </a:gs>
                    <a:gs pos="86000">
                      <a:schemeClr val="tx1"/>
                    </a:gs>
                  </a:gsLst>
                  <a:lin ang="0" scaled="0"/>
                </a:gradFill>
                <a:latin typeface="+mj-lt"/>
              </a:rPr>
              <a:t>provides High Availability for </a:t>
            </a:r>
            <a:r>
              <a:rPr lang="en-US" sz="2000" dirty="0" smtClean="0">
                <a:gradFill>
                  <a:gsLst>
                    <a:gs pos="0">
                      <a:schemeClr val="tx1"/>
                    </a:gs>
                    <a:gs pos="86000">
                      <a:schemeClr val="tx1"/>
                    </a:gs>
                  </a:gsLst>
                  <a:lin ang="0" scaled="0"/>
                </a:gradFill>
                <a:latin typeface="+mj-lt"/>
              </a:rPr>
              <a:t>Voice</a:t>
            </a:r>
            <a:endParaRPr lang="en-US" sz="2000" dirty="0">
              <a:gradFill>
                <a:gsLst>
                  <a:gs pos="0">
                    <a:schemeClr val="tx1"/>
                  </a:gs>
                  <a:gs pos="86000">
                    <a:schemeClr val="tx1"/>
                  </a:gs>
                </a:gsLst>
                <a:lin ang="0" scaled="0"/>
              </a:gradFill>
              <a:latin typeface="+mj-lt"/>
            </a:endParaRPr>
          </a:p>
          <a:p>
            <a:pPr marL="855663" lvl="1" indent="-395288">
              <a:lnSpc>
                <a:spcPct val="90000"/>
              </a:lnSpc>
              <a:spcBef>
                <a:spcPct val="20000"/>
              </a:spcBef>
              <a:buSzPct val="100000"/>
              <a:buFontTx/>
              <a:buBlip>
                <a:blip r:embed="rId4"/>
              </a:buBlip>
            </a:pPr>
            <a:r>
              <a:rPr lang="en-US" sz="2000" dirty="0">
                <a:gradFill>
                  <a:gsLst>
                    <a:gs pos="0">
                      <a:schemeClr val="tx1"/>
                    </a:gs>
                    <a:gs pos="86000">
                      <a:schemeClr val="tx1"/>
                    </a:gs>
                  </a:gsLst>
                  <a:lin ang="0" scaled="0"/>
                </a:gradFill>
                <a:latin typeface="+mj-lt"/>
              </a:rPr>
              <a:t>Survivable Branch Appliances </a:t>
            </a:r>
            <a:r>
              <a:rPr lang="en-US" sz="2000" dirty="0" smtClean="0">
                <a:gradFill>
                  <a:gsLst>
                    <a:gs pos="0">
                      <a:schemeClr val="tx1"/>
                    </a:gs>
                    <a:gs pos="86000">
                      <a:schemeClr val="tx1"/>
                    </a:gs>
                  </a:gsLst>
                  <a:lin ang="0" scaled="0"/>
                </a:gradFill>
                <a:latin typeface="+mj-lt"/>
              </a:rPr>
              <a:t>deliver </a:t>
            </a:r>
            <a:r>
              <a:rPr lang="en-US" sz="2000" dirty="0">
                <a:gradFill>
                  <a:gsLst>
                    <a:gs pos="0">
                      <a:schemeClr val="tx1"/>
                    </a:gs>
                    <a:gs pos="86000">
                      <a:schemeClr val="tx1"/>
                    </a:gs>
                  </a:gsLst>
                  <a:lin ang="0" scaled="0"/>
                </a:gradFill>
                <a:latin typeface="+mj-lt"/>
              </a:rPr>
              <a:t>Voice High Availability for branch users</a:t>
            </a:r>
          </a:p>
          <a:p>
            <a:pPr marL="855663" lvl="1" indent="-395288">
              <a:lnSpc>
                <a:spcPct val="90000"/>
              </a:lnSpc>
              <a:spcBef>
                <a:spcPct val="20000"/>
              </a:spcBef>
              <a:buSzPct val="100000"/>
              <a:buBlip>
                <a:blip r:embed="rId4"/>
              </a:buBlip>
            </a:pPr>
            <a:r>
              <a:rPr lang="en-US" sz="2000" dirty="0">
                <a:gradFill>
                  <a:gsLst>
                    <a:gs pos="0">
                      <a:schemeClr val="tx1"/>
                    </a:gs>
                    <a:gs pos="86000">
                      <a:schemeClr val="tx1"/>
                    </a:gs>
                  </a:gsLst>
                  <a:lin ang="0" scaled="0"/>
                </a:gradFill>
              </a:rPr>
              <a:t>Voice Data Center Resiliency delivers Voice High Availability across </a:t>
            </a:r>
            <a:r>
              <a:rPr lang="en-US" sz="2000" dirty="0" smtClean="0">
                <a:gradFill>
                  <a:gsLst>
                    <a:gs pos="0">
                      <a:schemeClr val="tx1"/>
                    </a:gs>
                    <a:gs pos="86000">
                      <a:schemeClr val="tx1"/>
                    </a:gs>
                  </a:gsLst>
                  <a:lin ang="0" scaled="0"/>
                </a:gradFill>
              </a:rPr>
              <a:t>geo locations (DCs)</a:t>
            </a:r>
          </a:p>
          <a:p>
            <a:pPr marL="855663" lvl="1" indent="-395288">
              <a:lnSpc>
                <a:spcPct val="90000"/>
              </a:lnSpc>
              <a:spcBef>
                <a:spcPct val="20000"/>
              </a:spcBef>
              <a:buSzPct val="100000"/>
              <a:buBlip>
                <a:blip r:embed="rId4"/>
              </a:buBlip>
            </a:pPr>
            <a:r>
              <a:rPr lang="en-US" sz="2000" dirty="0" smtClean="0">
                <a:gradFill>
                  <a:gsLst>
                    <a:gs pos="0">
                      <a:schemeClr val="tx1"/>
                    </a:gs>
                    <a:gs pos="86000">
                      <a:schemeClr val="tx1"/>
                    </a:gs>
                  </a:gsLst>
                  <a:lin ang="0" scaled="0"/>
                </a:gradFill>
              </a:rPr>
              <a:t>Metropolitan Data Center Resiliency delivers High Availability for all UC modalities across datacenters separated by high bandwidth &amp; low latency</a:t>
            </a:r>
          </a:p>
          <a:p>
            <a:pPr marL="855663" lvl="1" indent="-395288">
              <a:lnSpc>
                <a:spcPct val="90000"/>
              </a:lnSpc>
              <a:spcBef>
                <a:spcPct val="20000"/>
              </a:spcBef>
              <a:buSzPct val="100000"/>
              <a:buBlip>
                <a:blip r:embed="rId4"/>
              </a:buBlip>
            </a:pPr>
            <a:r>
              <a:rPr lang="en-US" sz="2000" dirty="0" smtClean="0">
                <a:gradFill>
                  <a:gsLst>
                    <a:gs pos="0">
                      <a:schemeClr val="tx1"/>
                    </a:gs>
                    <a:gs pos="86000">
                      <a:schemeClr val="tx1"/>
                    </a:gs>
                  </a:gsLst>
                  <a:lin ang="0" scaled="0"/>
                </a:gradFill>
              </a:rPr>
              <a:t>Backup </a:t>
            </a:r>
            <a:r>
              <a:rPr lang="en-US" sz="2000" dirty="0">
                <a:gradFill>
                  <a:gsLst>
                    <a:gs pos="0">
                      <a:schemeClr val="tx1"/>
                    </a:gs>
                    <a:gs pos="86000">
                      <a:schemeClr val="tx1"/>
                    </a:gs>
                  </a:gsLst>
                  <a:lin ang="0" scaled="0"/>
                </a:gradFill>
              </a:rPr>
              <a:t>and restore procedures allow for expedient service </a:t>
            </a:r>
            <a:r>
              <a:rPr lang="en-US" sz="2000" dirty="0" smtClean="0">
                <a:gradFill>
                  <a:gsLst>
                    <a:gs pos="0">
                      <a:schemeClr val="tx1"/>
                    </a:gs>
                    <a:gs pos="86000">
                      <a:schemeClr val="tx1"/>
                    </a:gs>
                  </a:gsLst>
                  <a:lin ang="0" scaled="0"/>
                </a:gradFill>
              </a:rPr>
              <a:t>restoration</a:t>
            </a:r>
          </a:p>
          <a:p>
            <a:pPr marL="855663" lvl="1" indent="-395288">
              <a:lnSpc>
                <a:spcPct val="90000"/>
              </a:lnSpc>
              <a:spcBef>
                <a:spcPct val="20000"/>
              </a:spcBef>
              <a:buSzPct val="100000"/>
              <a:buBlip>
                <a:blip r:embed="rId4"/>
              </a:buBlip>
            </a:pPr>
            <a:r>
              <a:rPr lang="en-US" sz="2000" dirty="0" smtClean="0">
                <a:gradFill>
                  <a:gsLst>
                    <a:gs pos="0">
                      <a:schemeClr val="tx1"/>
                    </a:gs>
                    <a:gs pos="86000">
                      <a:schemeClr val="tx1"/>
                    </a:gs>
                  </a:gsLst>
                  <a:lin ang="0" scaled="0"/>
                </a:gradFill>
              </a:rPr>
              <a:t>Understand </a:t>
            </a:r>
            <a:r>
              <a:rPr lang="en-US" sz="2000" dirty="0"/>
              <a:t>RTO/RPO numbers for different resiliency scenarios</a:t>
            </a:r>
            <a:endParaRPr lang="en-US" sz="2000" dirty="0">
              <a:gradFill>
                <a:gsLst>
                  <a:gs pos="0">
                    <a:schemeClr val="tx1"/>
                  </a:gs>
                  <a:gs pos="86000">
                    <a:schemeClr val="tx1"/>
                  </a:gs>
                </a:gsLst>
                <a:lin ang="0" scaled="0"/>
              </a:gradFill>
            </a:endParaRPr>
          </a:p>
        </p:txBody>
      </p:sp>
      <p:sp>
        <p:nvSpPr>
          <p:cNvPr id="3" name="Title 2"/>
          <p:cNvSpPr>
            <a:spLocks noGrp="1"/>
          </p:cNvSpPr>
          <p:nvPr>
            <p:ph type="title"/>
          </p:nvPr>
        </p:nvSpPr>
        <p:spPr>
          <a:xfrm>
            <a:off x="389436" y="-2620"/>
            <a:ext cx="8363938" cy="609398"/>
          </a:xfrm>
        </p:spPr>
        <p:txBody>
          <a:bodyPr>
            <a:normAutofit fontScale="90000"/>
          </a:bodyPr>
          <a:lstStyle/>
          <a:p>
            <a:r>
              <a:rPr lang="en-US" dirty="0" smtClean="0"/>
              <a:t>Session objectives and takeaways</a:t>
            </a:r>
            <a:endParaRPr lang="en-US" dirty="0"/>
          </a:p>
        </p:txBody>
      </p:sp>
    </p:spTree>
    <p:extLst>
      <p:ext uri="{BB962C8B-B14F-4D97-AF65-F5344CB8AC3E}">
        <p14:creationId xmlns:p14="http://schemas.microsoft.com/office/powerpoint/2010/main" val="2252857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8135056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nvSpPr>
        <p:spPr>
          <a:xfrm>
            <a:off x="36139" y="1628800"/>
            <a:ext cx="8762901" cy="2486835"/>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Session </a:t>
            </a:r>
            <a:r>
              <a:rPr lang="en-US" sz="2800" dirty="0"/>
              <a:t>Objectives:  </a:t>
            </a:r>
          </a:p>
          <a:p>
            <a:pPr lvl="1"/>
            <a:r>
              <a:rPr lang="en-US" sz="2400" dirty="0"/>
              <a:t>Resiliency Architecture</a:t>
            </a:r>
          </a:p>
          <a:p>
            <a:pPr lvl="1"/>
            <a:r>
              <a:rPr lang="en-US" sz="2400" dirty="0"/>
              <a:t>Branch </a:t>
            </a:r>
            <a:r>
              <a:rPr lang="en-US" sz="2400" dirty="0" smtClean="0"/>
              <a:t>Office Resiliency</a:t>
            </a:r>
            <a:endParaRPr lang="en-US" sz="2400" dirty="0"/>
          </a:p>
          <a:p>
            <a:pPr lvl="1"/>
            <a:r>
              <a:rPr lang="en-US" sz="2400" dirty="0"/>
              <a:t>Data Center </a:t>
            </a:r>
            <a:r>
              <a:rPr lang="en-US" sz="2400" dirty="0" smtClean="0"/>
              <a:t>Resiliency</a:t>
            </a:r>
          </a:p>
          <a:p>
            <a:pPr lvl="1"/>
            <a:r>
              <a:rPr lang="en-US" sz="2400" dirty="0" err="1" smtClean="0"/>
              <a:t>Lync</a:t>
            </a:r>
            <a:r>
              <a:rPr lang="en-US" sz="2400" dirty="0" smtClean="0"/>
              <a:t> Online resiliency</a:t>
            </a:r>
            <a:endParaRPr lang="en-US" sz="2400" dirty="0"/>
          </a:p>
          <a:p>
            <a:endParaRPr lang="en-US" sz="2800" dirty="0"/>
          </a:p>
        </p:txBody>
      </p:sp>
      <p:sp>
        <p:nvSpPr>
          <p:cNvPr id="9" name="Rectangle 8"/>
          <p:cNvSpPr/>
          <p:nvPr/>
        </p:nvSpPr>
        <p:spPr>
          <a:xfrm>
            <a:off x="3893849" y="1628800"/>
            <a:ext cx="5378263" cy="4154984"/>
          </a:xfrm>
          <a:prstGeom prst="rect">
            <a:avLst/>
          </a:prstGeom>
        </p:spPr>
        <p:txBody>
          <a:bodyPr vert="horz"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460375" indent="-460375">
              <a:lnSpc>
                <a:spcPct val="90000"/>
              </a:lnSpc>
              <a:spcBef>
                <a:spcPct val="20000"/>
              </a:spcBef>
              <a:buSzPct val="100000"/>
              <a:buFontTx/>
              <a:buBlip>
                <a:blip r:embed="rId4"/>
              </a:buBlip>
            </a:pPr>
            <a:r>
              <a:rPr lang="en-US" sz="2400" dirty="0">
                <a:gradFill>
                  <a:gsLst>
                    <a:gs pos="0">
                      <a:schemeClr val="tx1"/>
                    </a:gs>
                    <a:gs pos="86000">
                      <a:schemeClr val="tx1"/>
                    </a:gs>
                  </a:gsLst>
                  <a:lin ang="0" scaled="0"/>
                </a:gradFill>
                <a:latin typeface="+mj-lt"/>
              </a:rPr>
              <a:t>Takeaways</a:t>
            </a:r>
            <a:r>
              <a:rPr lang="en-US" sz="2000" dirty="0">
                <a:gradFill>
                  <a:gsLst>
                    <a:gs pos="0">
                      <a:schemeClr val="tx1"/>
                    </a:gs>
                    <a:gs pos="86000">
                      <a:schemeClr val="tx1"/>
                    </a:gs>
                  </a:gsLst>
                  <a:lin ang="0" scaled="0"/>
                </a:gradFill>
                <a:latin typeface="+mj-lt"/>
              </a:rPr>
              <a:t>:</a:t>
            </a:r>
          </a:p>
          <a:p>
            <a:pPr marL="855663" lvl="1" indent="-395288">
              <a:lnSpc>
                <a:spcPct val="90000"/>
              </a:lnSpc>
              <a:spcBef>
                <a:spcPct val="20000"/>
              </a:spcBef>
              <a:buSzPct val="100000"/>
              <a:buFontTx/>
              <a:buBlip>
                <a:blip r:embed="rId4"/>
              </a:buBlip>
            </a:pPr>
            <a:r>
              <a:rPr lang="en-US" dirty="0">
                <a:gradFill>
                  <a:gsLst>
                    <a:gs pos="0">
                      <a:schemeClr val="tx1"/>
                    </a:gs>
                    <a:gs pos="86000">
                      <a:schemeClr val="tx1"/>
                    </a:gs>
                  </a:gsLst>
                  <a:lin ang="0" scaled="0"/>
                </a:gradFill>
                <a:latin typeface="+mj-lt"/>
              </a:rPr>
              <a:t>Microsoft </a:t>
            </a:r>
            <a:r>
              <a:rPr lang="en-US" dirty="0" smtClean="0">
                <a:gradFill>
                  <a:gsLst>
                    <a:gs pos="0">
                      <a:schemeClr val="tx1"/>
                    </a:gs>
                    <a:gs pos="86000">
                      <a:schemeClr val="tx1"/>
                    </a:gs>
                  </a:gsLst>
                  <a:lin ang="0" scaled="0"/>
                </a:gradFill>
                <a:latin typeface="+mj-lt"/>
              </a:rPr>
              <a:t>Lync</a:t>
            </a:r>
            <a:r>
              <a:rPr lang="en-US" baseline="30000" dirty="0" smtClean="0">
                <a:gradFill>
                  <a:gsLst>
                    <a:gs pos="0">
                      <a:schemeClr val="tx1"/>
                    </a:gs>
                    <a:gs pos="86000">
                      <a:schemeClr val="tx1"/>
                    </a:gs>
                  </a:gsLst>
                  <a:lin ang="0" scaled="0"/>
                </a:gradFill>
                <a:latin typeface="+mj-lt"/>
              </a:rPr>
              <a:t>TM</a:t>
            </a:r>
            <a:r>
              <a:rPr lang="en-US" dirty="0" smtClean="0">
                <a:gradFill>
                  <a:gsLst>
                    <a:gs pos="0">
                      <a:schemeClr val="tx1"/>
                    </a:gs>
                    <a:gs pos="86000">
                      <a:schemeClr val="tx1"/>
                    </a:gs>
                  </a:gsLst>
                  <a:lin ang="0" scaled="0"/>
                </a:gradFill>
                <a:latin typeface="+mj-lt"/>
              </a:rPr>
              <a:t> Server 2010 and online Architecture </a:t>
            </a:r>
            <a:r>
              <a:rPr lang="en-US" dirty="0">
                <a:gradFill>
                  <a:gsLst>
                    <a:gs pos="0">
                      <a:schemeClr val="tx1"/>
                    </a:gs>
                    <a:gs pos="86000">
                      <a:schemeClr val="tx1"/>
                    </a:gs>
                  </a:gsLst>
                  <a:lin ang="0" scaled="0"/>
                </a:gradFill>
                <a:latin typeface="+mj-lt"/>
              </a:rPr>
              <a:t>provides High Availability for </a:t>
            </a:r>
            <a:r>
              <a:rPr lang="en-US" dirty="0" smtClean="0">
                <a:gradFill>
                  <a:gsLst>
                    <a:gs pos="0">
                      <a:schemeClr val="tx1"/>
                    </a:gs>
                    <a:gs pos="86000">
                      <a:schemeClr val="tx1"/>
                    </a:gs>
                  </a:gsLst>
                  <a:lin ang="0" scaled="0"/>
                </a:gradFill>
                <a:latin typeface="+mj-lt"/>
              </a:rPr>
              <a:t>Voice</a:t>
            </a:r>
            <a:endParaRPr lang="en-US" dirty="0">
              <a:gradFill>
                <a:gsLst>
                  <a:gs pos="0">
                    <a:schemeClr val="tx1"/>
                  </a:gs>
                  <a:gs pos="86000">
                    <a:schemeClr val="tx1"/>
                  </a:gs>
                </a:gsLst>
                <a:lin ang="0" scaled="0"/>
              </a:gradFill>
              <a:latin typeface="+mj-lt"/>
            </a:endParaRPr>
          </a:p>
          <a:p>
            <a:pPr marL="855663" lvl="1" indent="-395288">
              <a:lnSpc>
                <a:spcPct val="90000"/>
              </a:lnSpc>
              <a:spcBef>
                <a:spcPct val="20000"/>
              </a:spcBef>
              <a:buSzPct val="100000"/>
              <a:buFontTx/>
              <a:buBlip>
                <a:blip r:embed="rId4"/>
              </a:buBlip>
            </a:pPr>
            <a:r>
              <a:rPr lang="en-US" dirty="0">
                <a:gradFill>
                  <a:gsLst>
                    <a:gs pos="0">
                      <a:schemeClr val="tx1"/>
                    </a:gs>
                    <a:gs pos="86000">
                      <a:schemeClr val="tx1"/>
                    </a:gs>
                  </a:gsLst>
                  <a:lin ang="0" scaled="0"/>
                </a:gradFill>
                <a:latin typeface="+mj-lt"/>
              </a:rPr>
              <a:t>Survivable Branch Appliances </a:t>
            </a:r>
            <a:r>
              <a:rPr lang="en-US" dirty="0" smtClean="0">
                <a:gradFill>
                  <a:gsLst>
                    <a:gs pos="0">
                      <a:schemeClr val="tx1"/>
                    </a:gs>
                    <a:gs pos="86000">
                      <a:schemeClr val="tx1"/>
                    </a:gs>
                  </a:gsLst>
                  <a:lin ang="0" scaled="0"/>
                </a:gradFill>
                <a:latin typeface="+mj-lt"/>
              </a:rPr>
              <a:t>deliver </a:t>
            </a:r>
            <a:r>
              <a:rPr lang="en-US" dirty="0">
                <a:gradFill>
                  <a:gsLst>
                    <a:gs pos="0">
                      <a:schemeClr val="tx1"/>
                    </a:gs>
                    <a:gs pos="86000">
                      <a:schemeClr val="tx1"/>
                    </a:gs>
                  </a:gsLst>
                  <a:lin ang="0" scaled="0"/>
                </a:gradFill>
                <a:latin typeface="+mj-lt"/>
              </a:rPr>
              <a:t>Voice High Availability for branch users</a:t>
            </a:r>
          </a:p>
          <a:p>
            <a:pPr marL="855663" lvl="1" indent="-395288">
              <a:lnSpc>
                <a:spcPct val="90000"/>
              </a:lnSpc>
              <a:spcBef>
                <a:spcPct val="20000"/>
              </a:spcBef>
              <a:buSzPct val="100000"/>
              <a:buBlip>
                <a:blip r:embed="rId4"/>
              </a:buBlip>
            </a:pPr>
            <a:r>
              <a:rPr lang="en-US" dirty="0">
                <a:gradFill>
                  <a:gsLst>
                    <a:gs pos="0">
                      <a:schemeClr val="tx1"/>
                    </a:gs>
                    <a:gs pos="86000">
                      <a:schemeClr val="tx1"/>
                    </a:gs>
                  </a:gsLst>
                  <a:lin ang="0" scaled="0"/>
                </a:gradFill>
              </a:rPr>
              <a:t>Voice Data Center Resiliency delivers Voice High Availability across </a:t>
            </a:r>
            <a:r>
              <a:rPr lang="en-US" dirty="0" smtClean="0">
                <a:gradFill>
                  <a:gsLst>
                    <a:gs pos="0">
                      <a:schemeClr val="tx1"/>
                    </a:gs>
                    <a:gs pos="86000">
                      <a:schemeClr val="tx1"/>
                    </a:gs>
                  </a:gsLst>
                  <a:lin ang="0" scaled="0"/>
                </a:gradFill>
              </a:rPr>
              <a:t>geo locations (DCs)</a:t>
            </a:r>
          </a:p>
          <a:p>
            <a:pPr marL="855663" lvl="1" indent="-395288">
              <a:lnSpc>
                <a:spcPct val="90000"/>
              </a:lnSpc>
              <a:spcBef>
                <a:spcPct val="20000"/>
              </a:spcBef>
              <a:buSzPct val="100000"/>
              <a:buBlip>
                <a:blip r:embed="rId4"/>
              </a:buBlip>
            </a:pPr>
            <a:r>
              <a:rPr lang="en-US" dirty="0" smtClean="0">
                <a:gradFill>
                  <a:gsLst>
                    <a:gs pos="0">
                      <a:schemeClr val="tx1"/>
                    </a:gs>
                    <a:gs pos="86000">
                      <a:schemeClr val="tx1"/>
                    </a:gs>
                  </a:gsLst>
                  <a:lin ang="0" scaled="0"/>
                </a:gradFill>
              </a:rPr>
              <a:t>Metropolitan Data Center Resiliency delivers High Availability for all UC modalities across datacenters separated by high bandwidth &amp; low latency</a:t>
            </a:r>
          </a:p>
          <a:p>
            <a:pPr marL="855663" lvl="1" indent="-395288">
              <a:lnSpc>
                <a:spcPct val="90000"/>
              </a:lnSpc>
              <a:spcBef>
                <a:spcPct val="20000"/>
              </a:spcBef>
              <a:buSzPct val="100000"/>
              <a:buBlip>
                <a:blip r:embed="rId4"/>
              </a:buBlip>
            </a:pPr>
            <a:r>
              <a:rPr lang="en-US" dirty="0" smtClean="0">
                <a:gradFill>
                  <a:gsLst>
                    <a:gs pos="0">
                      <a:schemeClr val="tx1"/>
                    </a:gs>
                    <a:gs pos="86000">
                      <a:schemeClr val="tx1"/>
                    </a:gs>
                  </a:gsLst>
                  <a:lin ang="0" scaled="0"/>
                </a:gradFill>
              </a:rPr>
              <a:t>Backup </a:t>
            </a:r>
            <a:r>
              <a:rPr lang="en-US" dirty="0">
                <a:gradFill>
                  <a:gsLst>
                    <a:gs pos="0">
                      <a:schemeClr val="tx1"/>
                    </a:gs>
                    <a:gs pos="86000">
                      <a:schemeClr val="tx1"/>
                    </a:gs>
                  </a:gsLst>
                  <a:lin ang="0" scaled="0"/>
                </a:gradFill>
              </a:rPr>
              <a:t>and restore procedures allow for expedient service </a:t>
            </a:r>
            <a:r>
              <a:rPr lang="en-US" dirty="0" smtClean="0">
                <a:gradFill>
                  <a:gsLst>
                    <a:gs pos="0">
                      <a:schemeClr val="tx1"/>
                    </a:gs>
                    <a:gs pos="86000">
                      <a:schemeClr val="tx1"/>
                    </a:gs>
                  </a:gsLst>
                  <a:lin ang="0" scaled="0"/>
                </a:gradFill>
              </a:rPr>
              <a:t>restoration</a:t>
            </a:r>
          </a:p>
          <a:p>
            <a:pPr marL="855663" lvl="1" indent="-395288">
              <a:lnSpc>
                <a:spcPct val="90000"/>
              </a:lnSpc>
              <a:spcBef>
                <a:spcPct val="20000"/>
              </a:spcBef>
              <a:buSzPct val="100000"/>
              <a:buBlip>
                <a:blip r:embed="rId4"/>
              </a:buBlip>
            </a:pPr>
            <a:r>
              <a:rPr lang="en-US" dirty="0" smtClean="0">
                <a:gradFill>
                  <a:gsLst>
                    <a:gs pos="0">
                      <a:schemeClr val="tx1"/>
                    </a:gs>
                    <a:gs pos="86000">
                      <a:schemeClr val="tx1"/>
                    </a:gs>
                  </a:gsLst>
                  <a:lin ang="0" scaled="0"/>
                </a:gradFill>
              </a:rPr>
              <a:t>Understand </a:t>
            </a:r>
            <a:r>
              <a:rPr lang="en-US" dirty="0"/>
              <a:t>RTO/RPO numbers for different resiliency scenarios</a:t>
            </a:r>
            <a:endParaRPr lang="en-US" dirty="0">
              <a:gradFill>
                <a:gsLst>
                  <a:gs pos="0">
                    <a:schemeClr val="tx1"/>
                  </a:gs>
                  <a:gs pos="86000">
                    <a:schemeClr val="tx1"/>
                  </a:gs>
                </a:gsLst>
                <a:lin ang="0" scaled="0"/>
              </a:gradFill>
            </a:endParaRPr>
          </a:p>
        </p:txBody>
      </p:sp>
      <p:sp>
        <p:nvSpPr>
          <p:cNvPr id="3" name="Title 2"/>
          <p:cNvSpPr>
            <a:spLocks noGrp="1"/>
          </p:cNvSpPr>
          <p:nvPr>
            <p:ph type="title"/>
          </p:nvPr>
        </p:nvSpPr>
        <p:spPr>
          <a:xfrm>
            <a:off x="389436" y="188640"/>
            <a:ext cx="8363938" cy="609398"/>
          </a:xfrm>
        </p:spPr>
        <p:txBody>
          <a:bodyPr>
            <a:normAutofit fontScale="90000"/>
          </a:bodyPr>
          <a:lstStyle/>
          <a:p>
            <a:r>
              <a:rPr lang="en-US" dirty="0" smtClean="0"/>
              <a:t>Session objectives and takeaways</a:t>
            </a:r>
            <a:endParaRPr lang="en-US" dirty="0"/>
          </a:p>
        </p:txBody>
      </p:sp>
    </p:spTree>
    <p:extLst>
      <p:ext uri="{BB962C8B-B14F-4D97-AF65-F5344CB8AC3E}">
        <p14:creationId xmlns:p14="http://schemas.microsoft.com/office/powerpoint/2010/main" val="3618550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84"/>
            <a:ext cx="8229600" cy="1143000"/>
          </a:xfrm>
        </p:spPr>
        <p:txBody>
          <a:bodyPr/>
          <a:lstStyle/>
          <a:p>
            <a:r>
              <a:rPr lang="en-US" dirty="0" smtClean="0"/>
              <a:t>Agenda</a:t>
            </a:r>
            <a:endParaRPr lang="en-US" dirty="0"/>
          </a:p>
        </p:txBody>
      </p:sp>
      <p:sp>
        <p:nvSpPr>
          <p:cNvPr id="3" name="Text Placeholder 2"/>
          <p:cNvSpPr>
            <a:spLocks noGrp="1"/>
          </p:cNvSpPr>
          <p:nvPr>
            <p:ph type="body" sz="quarter" idx="4294967295"/>
          </p:nvPr>
        </p:nvSpPr>
        <p:spPr>
          <a:xfrm>
            <a:off x="0" y="1273175"/>
            <a:ext cx="8381802" cy="4154984"/>
          </a:xfrm>
        </p:spPr>
        <p:txBody>
          <a:bodyPr>
            <a:normAutofit fontScale="92500" lnSpcReduction="20000"/>
          </a:bodyPr>
          <a:lstStyle/>
          <a:p>
            <a:pPr marL="854075" indent="-396875"/>
            <a:r>
              <a:rPr lang="en-US" sz="3600" b="1" dirty="0"/>
              <a:t>High Availability &amp; Resiliency Architecture</a:t>
            </a:r>
          </a:p>
          <a:p>
            <a:pPr marL="854075" indent="-396875">
              <a:buNone/>
            </a:pPr>
            <a:endParaRPr lang="en-US" sz="3600" dirty="0">
              <a:solidFill>
                <a:schemeClr val="tx1">
                  <a:lumMod val="50000"/>
                </a:schemeClr>
              </a:solidFill>
            </a:endParaRPr>
          </a:p>
          <a:p>
            <a:pPr marL="854075" indent="-396875"/>
            <a:r>
              <a:rPr lang="en-US" sz="3600" b="1" dirty="0"/>
              <a:t>Branch Office Resiliency</a:t>
            </a:r>
          </a:p>
          <a:p>
            <a:pPr marL="457200" indent="0">
              <a:buNone/>
            </a:pPr>
            <a:endParaRPr lang="en-US" sz="3600" b="1" dirty="0"/>
          </a:p>
          <a:p>
            <a:pPr marL="854075" indent="-396875"/>
            <a:r>
              <a:rPr lang="en-US" sz="3600" b="1" dirty="0"/>
              <a:t>Data Center Voice Resiliency</a:t>
            </a:r>
          </a:p>
          <a:p>
            <a:pPr marL="854075" indent="-396875"/>
            <a:endParaRPr lang="en-US" sz="3600" b="1" dirty="0"/>
          </a:p>
          <a:p>
            <a:pPr marL="854075" indent="-396875"/>
            <a:r>
              <a:rPr lang="en-US" sz="3600" b="1" dirty="0"/>
              <a:t>Metropolitan Data Center </a:t>
            </a:r>
            <a:r>
              <a:rPr lang="en-US" sz="3600" b="1" dirty="0" smtClean="0"/>
              <a:t>Resiliency</a:t>
            </a:r>
            <a:endParaRPr lang="en-US" sz="3600" dirty="0">
              <a:solidFill>
                <a:schemeClr val="tx1">
                  <a:lumMod val="50000"/>
                </a:schemeClr>
              </a:solidFill>
            </a:endParaRPr>
          </a:p>
        </p:txBody>
      </p:sp>
    </p:spTree>
    <p:extLst>
      <p:ext uri="{BB962C8B-B14F-4D97-AF65-F5344CB8AC3E}">
        <p14:creationId xmlns:p14="http://schemas.microsoft.com/office/powerpoint/2010/main" val="1679775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bwMode="auto">
          <a:xfrm>
            <a:off x="6719694" y="3571875"/>
            <a:ext cx="2004664" cy="2000250"/>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chemeClr val="bg1">
                  <a:alpha val="99000"/>
                </a:schemeClr>
              </a:solidFill>
            </a:endParaRPr>
          </a:p>
        </p:txBody>
      </p:sp>
      <p:sp>
        <p:nvSpPr>
          <p:cNvPr id="2" name="Title 1"/>
          <p:cNvSpPr>
            <a:spLocks noGrp="1"/>
          </p:cNvSpPr>
          <p:nvPr>
            <p:ph type="title"/>
          </p:nvPr>
        </p:nvSpPr>
        <p:spPr>
          <a:xfrm>
            <a:off x="389436" y="-11430"/>
            <a:ext cx="8363938" cy="1218795"/>
          </a:xfrm>
        </p:spPr>
        <p:txBody>
          <a:bodyPr/>
          <a:lstStyle/>
          <a:p>
            <a:r>
              <a:rPr lang="en-US" sz="2800" dirty="0" smtClean="0"/>
              <a:t>Design changes to support</a:t>
            </a:r>
            <a:br>
              <a:rPr lang="en-US" sz="2800" dirty="0" smtClean="0"/>
            </a:br>
            <a:r>
              <a:rPr lang="en-US" sz="2800" dirty="0" smtClean="0"/>
              <a:t>Voice high availability</a:t>
            </a:r>
            <a:endParaRPr lang="en-US" sz="2800" dirty="0"/>
          </a:p>
        </p:txBody>
      </p:sp>
      <p:sp>
        <p:nvSpPr>
          <p:cNvPr id="3" name="Content Placeholder 2"/>
          <p:cNvSpPr>
            <a:spLocks noGrp="1"/>
          </p:cNvSpPr>
          <p:nvPr>
            <p:ph idx="1"/>
          </p:nvPr>
        </p:nvSpPr>
        <p:spPr>
          <a:xfrm>
            <a:off x="381001" y="1491933"/>
            <a:ext cx="8580138" cy="5361468"/>
          </a:xfrm>
        </p:spPr>
        <p:txBody>
          <a:bodyPr/>
          <a:lstStyle/>
          <a:p>
            <a:r>
              <a:rPr lang="en-US" sz="2000" dirty="0" smtClean="0"/>
              <a:t>Registrar Component</a:t>
            </a:r>
          </a:p>
          <a:p>
            <a:pPr lvl="1"/>
            <a:r>
              <a:rPr lang="en-US" sz="1800" dirty="0" smtClean="0"/>
              <a:t>Registration </a:t>
            </a:r>
            <a:r>
              <a:rPr lang="en-US" sz="1800" dirty="0"/>
              <a:t>and </a:t>
            </a:r>
            <a:r>
              <a:rPr lang="en-US" sz="1800" dirty="0" smtClean="0"/>
              <a:t>Routing</a:t>
            </a:r>
          </a:p>
          <a:p>
            <a:pPr lvl="1"/>
            <a:r>
              <a:rPr lang="en-US" sz="1800" dirty="0" smtClean="0"/>
              <a:t>Each </a:t>
            </a:r>
            <a:r>
              <a:rPr lang="en-US" sz="1800" dirty="0"/>
              <a:t>registrar has its </a:t>
            </a:r>
            <a:r>
              <a:rPr lang="en-US" sz="1800" dirty="0" err="1" smtClean="0"/>
              <a:t>SQLExpress</a:t>
            </a:r>
            <a:r>
              <a:rPr lang="en-US" sz="1800" dirty="0" smtClean="0"/>
              <a:t> DB</a:t>
            </a:r>
            <a:endParaRPr lang="en-US" sz="1800" dirty="0"/>
          </a:p>
          <a:p>
            <a:r>
              <a:rPr lang="en-US" sz="2000" dirty="0"/>
              <a:t>User Services </a:t>
            </a:r>
            <a:r>
              <a:rPr lang="en-US" sz="2000" dirty="0" smtClean="0"/>
              <a:t>Component</a:t>
            </a:r>
          </a:p>
          <a:p>
            <a:pPr lvl="1"/>
            <a:r>
              <a:rPr lang="en-US" sz="1800" dirty="0" smtClean="0"/>
              <a:t>Presence &amp; Conferencing</a:t>
            </a:r>
            <a:endParaRPr lang="en-US" sz="1800" dirty="0"/>
          </a:p>
          <a:p>
            <a:r>
              <a:rPr lang="en-US" sz="2000" dirty="0"/>
              <a:t>Registrar and User Services are </a:t>
            </a:r>
            <a:r>
              <a:rPr lang="en-US" sz="2000" dirty="0" smtClean="0"/>
              <a:t/>
            </a:r>
            <a:br>
              <a:rPr lang="en-US" sz="2000" dirty="0" smtClean="0"/>
            </a:br>
            <a:r>
              <a:rPr lang="en-US" sz="2000" dirty="0" smtClean="0"/>
              <a:t>collocated </a:t>
            </a:r>
            <a:r>
              <a:rPr lang="en-US" sz="2000" dirty="0"/>
              <a:t>in </a:t>
            </a:r>
            <a:r>
              <a:rPr lang="en-US" sz="2000" dirty="0" smtClean="0"/>
              <a:t>same physical Front End in the DC</a:t>
            </a:r>
            <a:endParaRPr lang="en-US" sz="2000" dirty="0"/>
          </a:p>
          <a:p>
            <a:r>
              <a:rPr lang="en-US" sz="2000" dirty="0"/>
              <a:t>All user end points register with </a:t>
            </a:r>
            <a:r>
              <a:rPr lang="en-US" sz="2000" dirty="0" smtClean="0"/>
              <a:t>same registrar</a:t>
            </a:r>
            <a:endParaRPr lang="en-US" sz="2000" dirty="0"/>
          </a:p>
          <a:p>
            <a:r>
              <a:rPr lang="en-US" sz="2000" dirty="0"/>
              <a:t>Users are load balanced by Registrars </a:t>
            </a:r>
            <a:r>
              <a:rPr lang="en-US" sz="2000" dirty="0" smtClean="0"/>
              <a:t/>
            </a:r>
            <a:br>
              <a:rPr lang="en-US" sz="2000" dirty="0" smtClean="0"/>
            </a:br>
            <a:r>
              <a:rPr lang="en-US" sz="2000" dirty="0" smtClean="0"/>
              <a:t>using </a:t>
            </a:r>
            <a:r>
              <a:rPr lang="en-US" sz="2000" dirty="0"/>
              <a:t>a Distributed Hash Algorithm</a:t>
            </a:r>
          </a:p>
          <a:p>
            <a:r>
              <a:rPr lang="en-US" sz="2000" dirty="0"/>
              <a:t>Registrar can be installed in remote locations</a:t>
            </a:r>
          </a:p>
          <a:p>
            <a:endParaRPr lang="en-US" sz="2000" dirty="0"/>
          </a:p>
        </p:txBody>
      </p:sp>
      <p:sp>
        <p:nvSpPr>
          <p:cNvPr id="5" name="Rounded Rectangle 4"/>
          <p:cNvSpPr/>
          <p:nvPr/>
        </p:nvSpPr>
        <p:spPr bwMode="auto">
          <a:xfrm>
            <a:off x="4888684" y="277793"/>
            <a:ext cx="4093349" cy="3013167"/>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218585"/>
            <a:endParaRPr lang="en-US" sz="2400" dirty="0">
              <a:solidFill>
                <a:schemeClr val="bg1"/>
              </a:solidFill>
            </a:endParaRPr>
          </a:p>
        </p:txBody>
      </p:sp>
      <p:graphicFrame>
        <p:nvGraphicFramePr>
          <p:cNvPr id="6" name="Object 16"/>
          <p:cNvGraphicFramePr>
            <a:graphicFrameLocks noChangeAspect="1"/>
          </p:cNvGraphicFramePr>
          <p:nvPr>
            <p:extLst>
              <p:ext uri="{D42A27DB-BD31-4B8C-83A1-F6EECF244321}">
                <p14:modId xmlns:p14="http://schemas.microsoft.com/office/powerpoint/2010/main" val="3331000173"/>
              </p:ext>
            </p:extLst>
          </p:nvPr>
        </p:nvGraphicFramePr>
        <p:xfrm>
          <a:off x="5267812" y="1840418"/>
          <a:ext cx="477655" cy="927809"/>
        </p:xfrm>
        <a:graphic>
          <a:graphicData uri="http://schemas.openxmlformats.org/presentationml/2006/ole">
            <mc:AlternateContent xmlns:mc="http://schemas.openxmlformats.org/markup-compatibility/2006">
              <mc:Choice xmlns:v="urn:schemas-microsoft-com:vml" Requires="v">
                <p:oleObj spid="_x0000_s38929" name="Visio" r:id="rId4" imgW="558081" imgH="888730" progId="Visio.Drawing.11">
                  <p:embed/>
                </p:oleObj>
              </mc:Choice>
              <mc:Fallback>
                <p:oleObj name="Visio" r:id="rId4" imgW="558081" imgH="88873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7812" y="1840418"/>
                        <a:ext cx="477655" cy="92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43095315"/>
              </p:ext>
            </p:extLst>
          </p:nvPr>
        </p:nvGraphicFramePr>
        <p:xfrm>
          <a:off x="6162431" y="1840417"/>
          <a:ext cx="477655" cy="927440"/>
        </p:xfrm>
        <a:graphic>
          <a:graphicData uri="http://schemas.openxmlformats.org/presentationml/2006/ole">
            <mc:AlternateContent xmlns:mc="http://schemas.openxmlformats.org/markup-compatibility/2006">
              <mc:Choice xmlns:v="urn:schemas-microsoft-com:vml" Requires="v">
                <p:oleObj spid="_x0000_s38930" name="Visio" r:id="rId6" imgW="558081" imgH="888730" progId="Visio.Drawing.11">
                  <p:embed/>
                </p:oleObj>
              </mc:Choice>
              <mc:Fallback>
                <p:oleObj name="Visio" r:id="rId6" imgW="558081" imgH="88873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2431" y="1840417"/>
                        <a:ext cx="477655" cy="92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846268392"/>
              </p:ext>
            </p:extLst>
          </p:nvPr>
        </p:nvGraphicFramePr>
        <p:xfrm>
          <a:off x="7038133" y="1840417"/>
          <a:ext cx="477655" cy="927440"/>
        </p:xfrm>
        <a:graphic>
          <a:graphicData uri="http://schemas.openxmlformats.org/presentationml/2006/ole">
            <mc:AlternateContent xmlns:mc="http://schemas.openxmlformats.org/markup-compatibility/2006">
              <mc:Choice xmlns:v="urn:schemas-microsoft-com:vml" Requires="v">
                <p:oleObj spid="_x0000_s38931" name="Visio" r:id="rId7" imgW="558081" imgH="888730" progId="Visio.Drawing.11">
                  <p:embed/>
                </p:oleObj>
              </mc:Choice>
              <mc:Fallback>
                <p:oleObj name="Visio" r:id="rId7" imgW="558081" imgH="88873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8133" y="1840417"/>
                        <a:ext cx="477655" cy="92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2" name="Straight Arrow Connector 11"/>
          <p:cNvCxnSpPr/>
          <p:nvPr/>
        </p:nvCxnSpPr>
        <p:spPr>
          <a:xfrm flipV="1">
            <a:off x="5764386" y="1451621"/>
            <a:ext cx="466280" cy="583194"/>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6409787" y="1488071"/>
            <a:ext cx="11375" cy="388796"/>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560477" y="1475922"/>
            <a:ext cx="489030" cy="485995"/>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0800000">
            <a:off x="6606161" y="2687327"/>
            <a:ext cx="1639747" cy="1132620"/>
          </a:xfrm>
          <a:prstGeom prst="curvedConnector3">
            <a:avLst>
              <a:gd name="adj1" fmla="val 9037"/>
            </a:avLst>
          </a:prstGeom>
          <a:ln>
            <a:headEnd type="triangle"/>
            <a:tailEnd type="triangle"/>
          </a:ln>
          <a:effectLst/>
        </p:spPr>
        <p:style>
          <a:lnRef idx="2">
            <a:schemeClr val="dk1"/>
          </a:lnRef>
          <a:fillRef idx="0">
            <a:schemeClr val="dk1"/>
          </a:fillRef>
          <a:effectRef idx="1">
            <a:schemeClr val="dk1"/>
          </a:effectRef>
          <a:fontRef idx="minor">
            <a:schemeClr val="tx1"/>
          </a:fontRef>
        </p:style>
      </p:cxnSp>
      <p:cxnSp>
        <p:nvCxnSpPr>
          <p:cNvPr id="18" name="Curved Connector 17"/>
          <p:cNvCxnSpPr/>
          <p:nvPr/>
        </p:nvCxnSpPr>
        <p:spPr>
          <a:xfrm rot="16200000" flipV="1">
            <a:off x="6217108" y="2899949"/>
            <a:ext cx="1218606" cy="707377"/>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7280238" y="4587533"/>
            <a:ext cx="728405" cy="184666"/>
          </a:xfrm>
          <a:prstGeom prst="rect">
            <a:avLst/>
          </a:prstGeom>
          <a:noFill/>
        </p:spPr>
        <p:txBody>
          <a:bodyPr wrap="none" lIns="0" tIns="0" rIns="0" bIns="0" rtlCol="0">
            <a:spAutoFit/>
          </a:bodyPr>
          <a:lstStyle/>
          <a:p>
            <a:pPr algn="ctr"/>
            <a:r>
              <a:rPr lang="en-US" sz="1200" dirty="0" smtClean="0"/>
              <a:t>Lync Clients</a:t>
            </a:r>
            <a:endParaRPr lang="en-US" sz="1200" dirty="0"/>
          </a:p>
        </p:txBody>
      </p:sp>
      <p:sp>
        <p:nvSpPr>
          <p:cNvPr id="24" name="TextBox 23"/>
          <p:cNvSpPr txBox="1"/>
          <p:nvPr/>
        </p:nvSpPr>
        <p:spPr>
          <a:xfrm>
            <a:off x="6719694" y="660764"/>
            <a:ext cx="1831011" cy="369332"/>
          </a:xfrm>
          <a:prstGeom prst="rect">
            <a:avLst/>
          </a:prstGeom>
          <a:noFill/>
        </p:spPr>
        <p:txBody>
          <a:bodyPr wrap="square" lIns="0" tIns="0" rIns="0" bIns="0" rtlCol="0">
            <a:spAutoFit/>
          </a:bodyPr>
          <a:lstStyle/>
          <a:p>
            <a:r>
              <a:rPr lang="en-US" sz="1200" b="1" dirty="0"/>
              <a:t>User Services </a:t>
            </a:r>
            <a:r>
              <a:rPr lang="en-US" sz="1200" b="1" dirty="0" smtClean="0"/>
              <a:t>Component</a:t>
            </a:r>
            <a:endParaRPr lang="en-US" sz="1200" b="1" dirty="0"/>
          </a:p>
          <a:p>
            <a:r>
              <a:rPr lang="en-US" sz="1200" dirty="0"/>
              <a:t>(Presence </a:t>
            </a:r>
            <a:r>
              <a:rPr lang="en-US" sz="1200" dirty="0" smtClean="0"/>
              <a:t>&amp; Conferencing</a:t>
            </a:r>
            <a:r>
              <a:rPr lang="en-US" sz="1200" dirty="0"/>
              <a:t>)</a:t>
            </a:r>
          </a:p>
        </p:txBody>
      </p:sp>
      <p:grpSp>
        <p:nvGrpSpPr>
          <p:cNvPr id="31" name="Group 39"/>
          <p:cNvGrpSpPr>
            <a:grpSpLocks/>
          </p:cNvGrpSpPr>
          <p:nvPr/>
        </p:nvGrpSpPr>
        <p:grpSpPr bwMode="auto">
          <a:xfrm>
            <a:off x="6956455" y="3929616"/>
            <a:ext cx="604837" cy="374651"/>
            <a:chOff x="720" y="816"/>
            <a:chExt cx="381" cy="236"/>
          </a:xfrm>
          <a:effectLst/>
        </p:grpSpPr>
        <p:pic>
          <p:nvPicPr>
            <p:cNvPr id="32" name="Rectangle 17421"/>
            <p:cNvPicPr>
              <a:picLocks noChangeAspect="1" noChangeArrowheads="1"/>
            </p:cNvPicPr>
            <p:nvPr/>
          </p:nvPicPr>
          <p:blipFill>
            <a:blip r:embed="rId8" cstate="print"/>
            <a:srcRect/>
            <a:stretch>
              <a:fillRect/>
            </a:stretch>
          </p:blipFill>
          <p:spPr bwMode="auto">
            <a:xfrm>
              <a:off x="720" y="816"/>
              <a:ext cx="381" cy="236"/>
            </a:xfrm>
            <a:prstGeom prst="rect">
              <a:avLst/>
            </a:prstGeom>
            <a:noFill/>
            <a:ln w="9525">
              <a:noFill/>
              <a:miter lim="800000"/>
              <a:headEnd/>
              <a:tailEnd/>
            </a:ln>
          </p:spPr>
        </p:pic>
        <p:pic>
          <p:nvPicPr>
            <p:cNvPr id="33" name="Picture 30" descr="anyversion-icon-32x32-32bit"/>
            <p:cNvPicPr>
              <a:picLocks noChangeAspect="1" noChangeArrowheads="1"/>
            </p:cNvPicPr>
            <p:nvPr/>
          </p:nvPicPr>
          <p:blipFill>
            <a:blip r:embed="rId9" cstate="print"/>
            <a:srcRect/>
            <a:stretch>
              <a:fillRect/>
            </a:stretch>
          </p:blipFill>
          <p:spPr bwMode="auto">
            <a:xfrm>
              <a:off x="789" y="824"/>
              <a:ext cx="144" cy="144"/>
            </a:xfrm>
            <a:prstGeom prst="rect">
              <a:avLst/>
            </a:prstGeom>
            <a:noFill/>
            <a:ln w="9525">
              <a:noFill/>
              <a:miter lim="800000"/>
              <a:headEnd/>
              <a:tailEnd/>
            </a:ln>
          </p:spPr>
        </p:pic>
      </p:grpSp>
      <p:pic>
        <p:nvPicPr>
          <p:cNvPr id="34" name="Picture 4"/>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8537" y="3680571"/>
            <a:ext cx="705266" cy="75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6"/>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63263" y="554621"/>
            <a:ext cx="493047"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1" name="Picture 11"/>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52160" y="2254423"/>
            <a:ext cx="22445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1"/>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74324" y="2257227"/>
            <a:ext cx="22445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1"/>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3237" y="2264863"/>
            <a:ext cx="22445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7273600" y="5199009"/>
            <a:ext cx="936218" cy="184666"/>
          </a:xfrm>
          <a:prstGeom prst="rect">
            <a:avLst/>
          </a:prstGeom>
          <a:noFill/>
        </p:spPr>
        <p:txBody>
          <a:bodyPr wrap="none" lIns="0" tIns="0" rIns="0" bIns="0" rtlCol="0">
            <a:spAutoFit/>
          </a:bodyPr>
          <a:lstStyle/>
          <a:p>
            <a:r>
              <a:rPr lang="en-US" sz="1200" dirty="0" smtClean="0"/>
              <a:t>User’s Desktop</a:t>
            </a:r>
          </a:p>
        </p:txBody>
      </p:sp>
      <p:sp>
        <p:nvSpPr>
          <p:cNvPr id="25" name="TextBox 24"/>
          <p:cNvSpPr txBox="1"/>
          <p:nvPr/>
        </p:nvSpPr>
        <p:spPr>
          <a:xfrm>
            <a:off x="7426033" y="1458794"/>
            <a:ext cx="1498909" cy="553998"/>
          </a:xfrm>
          <a:prstGeom prst="rect">
            <a:avLst/>
          </a:prstGeom>
          <a:noFill/>
        </p:spPr>
        <p:txBody>
          <a:bodyPr wrap="square" lIns="0" tIns="0" rIns="0" bIns="0" rtlCol="0">
            <a:spAutoFit/>
          </a:bodyPr>
          <a:lstStyle/>
          <a:p>
            <a:r>
              <a:rPr lang="en-US" sz="1200" b="1" dirty="0" smtClean="0"/>
              <a:t>Registrar Component</a:t>
            </a:r>
          </a:p>
          <a:p>
            <a:r>
              <a:rPr lang="en-US" sz="1200" dirty="0"/>
              <a:t>Registration </a:t>
            </a:r>
            <a:r>
              <a:rPr lang="en-US" sz="1200" dirty="0" smtClean="0"/>
              <a:t>&amp; Routing</a:t>
            </a:r>
            <a:endParaRPr lang="en-US" sz="1200" dirty="0"/>
          </a:p>
          <a:p>
            <a:endParaRPr lang="en-US" sz="1200" b="1" dirty="0"/>
          </a:p>
        </p:txBody>
      </p:sp>
    </p:spTree>
    <p:extLst>
      <p:ext uri="{BB962C8B-B14F-4D97-AF65-F5344CB8AC3E}">
        <p14:creationId xmlns:p14="http://schemas.microsoft.com/office/powerpoint/2010/main" val="2013552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US" dirty="0" smtClean="0"/>
              <a:t>Resiliency Architecture</a:t>
            </a:r>
            <a:endParaRPr lang="en-US" dirty="0"/>
          </a:p>
        </p:txBody>
      </p:sp>
      <p:sp>
        <p:nvSpPr>
          <p:cNvPr id="3" name="Text Placeholder 2"/>
          <p:cNvSpPr>
            <a:spLocks noGrp="1"/>
          </p:cNvSpPr>
          <p:nvPr>
            <p:ph idx="1"/>
          </p:nvPr>
        </p:nvSpPr>
        <p:spPr>
          <a:xfrm>
            <a:off x="395536" y="1196752"/>
            <a:ext cx="8363938" cy="4949047"/>
          </a:xfrm>
        </p:spPr>
        <p:txBody>
          <a:bodyPr>
            <a:normAutofit fontScale="85000" lnSpcReduction="10000"/>
          </a:bodyPr>
          <a:lstStyle/>
          <a:p>
            <a:r>
              <a:rPr lang="en-US" dirty="0" smtClean="0"/>
              <a:t>Each </a:t>
            </a:r>
            <a:r>
              <a:rPr lang="en-US" dirty="0"/>
              <a:t>user has a “Primary Registrar </a:t>
            </a:r>
            <a:r>
              <a:rPr lang="en-US" dirty="0" smtClean="0"/>
              <a:t>Pool”.  </a:t>
            </a:r>
            <a:endParaRPr lang="en-US" dirty="0"/>
          </a:p>
          <a:p>
            <a:pPr lvl="1"/>
            <a:r>
              <a:rPr lang="en-US" sz="2400" dirty="0" smtClean="0"/>
              <a:t>Discovers through </a:t>
            </a:r>
            <a:r>
              <a:rPr lang="en-US" sz="2400" dirty="0"/>
              <a:t>DNS SRV. Directed to “Primary &amp; Backup Registrar Pool”</a:t>
            </a:r>
          </a:p>
          <a:p>
            <a:pPr lvl="1"/>
            <a:r>
              <a:rPr lang="en-US" sz="2400" dirty="0" smtClean="0"/>
              <a:t>For Data Center User = Data Center</a:t>
            </a:r>
          </a:p>
          <a:p>
            <a:pPr lvl="1"/>
            <a:r>
              <a:rPr lang="en-US" sz="2400" dirty="0" smtClean="0"/>
              <a:t>For Branch User = </a:t>
            </a:r>
            <a:r>
              <a:rPr lang="en-US" sz="2400" dirty="0"/>
              <a:t>Survivable Branch Appliance (SBA) </a:t>
            </a:r>
            <a:endParaRPr lang="en-US" sz="2400" dirty="0" smtClean="0"/>
          </a:p>
          <a:p>
            <a:r>
              <a:rPr lang="en-US" dirty="0" smtClean="0"/>
              <a:t>Branch </a:t>
            </a:r>
            <a:r>
              <a:rPr lang="en-US" dirty="0"/>
              <a:t>Users always register with the SBA </a:t>
            </a:r>
            <a:r>
              <a:rPr lang="en-US" dirty="0" smtClean="0"/>
              <a:t>Registrar </a:t>
            </a:r>
            <a:r>
              <a:rPr lang="en-US" dirty="0"/>
              <a:t>unless it is </a:t>
            </a:r>
            <a:r>
              <a:rPr lang="en-US" dirty="0" smtClean="0"/>
              <a:t>unavailable</a:t>
            </a:r>
            <a:endParaRPr lang="en-US" sz="2400" dirty="0" smtClean="0"/>
          </a:p>
          <a:p>
            <a:r>
              <a:rPr lang="en-US" dirty="0"/>
              <a:t>Each Registrar Pool can have a “Backup  Registrar Pool”</a:t>
            </a:r>
          </a:p>
          <a:p>
            <a:pPr lvl="1"/>
            <a:r>
              <a:rPr lang="en-US" sz="2400" dirty="0" smtClean="0"/>
              <a:t>Backup </a:t>
            </a:r>
            <a:r>
              <a:rPr lang="en-US" sz="2400" dirty="0"/>
              <a:t>Registrar Pool = Data Center CS Pool</a:t>
            </a:r>
          </a:p>
          <a:p>
            <a:r>
              <a:rPr lang="en-US" dirty="0" smtClean="0"/>
              <a:t>Backup </a:t>
            </a:r>
            <a:r>
              <a:rPr lang="en-US" dirty="0"/>
              <a:t>Registrar heart-beats Primary </a:t>
            </a:r>
            <a:r>
              <a:rPr lang="en-US" dirty="0" smtClean="0"/>
              <a:t>Registrar. </a:t>
            </a:r>
          </a:p>
          <a:p>
            <a:pPr lvl="1"/>
            <a:r>
              <a:rPr lang="en-US" sz="2400" dirty="0" smtClean="0"/>
              <a:t>If </a:t>
            </a:r>
            <a:r>
              <a:rPr lang="en-US" sz="2400" dirty="0"/>
              <a:t>heart-beat not received within </a:t>
            </a:r>
            <a:r>
              <a:rPr lang="en-US" sz="2400" dirty="0" smtClean="0"/>
              <a:t>Backup </a:t>
            </a:r>
            <a:r>
              <a:rPr lang="en-US" sz="2400" dirty="0"/>
              <a:t>starts accepting client </a:t>
            </a:r>
            <a:r>
              <a:rPr lang="en-US" sz="2400" dirty="0" smtClean="0"/>
              <a:t>registrations</a:t>
            </a:r>
          </a:p>
          <a:p>
            <a:pPr lvl="1"/>
            <a:r>
              <a:rPr lang="en-US" sz="2400" dirty="0"/>
              <a:t>Configurable Failover Interval (default = 120 sec for branch </a:t>
            </a:r>
            <a:r>
              <a:rPr lang="en-US" sz="2400" dirty="0" smtClean="0"/>
              <a:t>offices</a:t>
            </a:r>
            <a:r>
              <a:rPr lang="en-US" sz="2400" dirty="0"/>
              <a:t>)</a:t>
            </a:r>
          </a:p>
        </p:txBody>
      </p:sp>
    </p:spTree>
    <p:extLst>
      <p:ext uri="{BB962C8B-B14F-4D97-AF65-F5344CB8AC3E}">
        <p14:creationId xmlns:p14="http://schemas.microsoft.com/office/powerpoint/2010/main" val="1744962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Arrow Connector 61"/>
          <p:cNvCxnSpPr/>
          <p:nvPr/>
        </p:nvCxnSpPr>
        <p:spPr>
          <a:xfrm flipH="1" flipV="1">
            <a:off x="4794968" y="3597860"/>
            <a:ext cx="712139" cy="1439665"/>
          </a:xfrm>
          <a:prstGeom prst="straightConnector1">
            <a:avLst/>
          </a:prstGeom>
          <a:ln w="50800">
            <a:solidFill>
              <a:srgbClr val="C00000"/>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47089" y="41982"/>
            <a:ext cx="8229600" cy="1143000"/>
          </a:xfrm>
        </p:spPr>
        <p:txBody>
          <a:bodyPr/>
          <a:lstStyle/>
          <a:p>
            <a:r>
              <a:rPr lang="en-US" dirty="0"/>
              <a:t>Resiliency Architecture</a:t>
            </a:r>
          </a:p>
        </p:txBody>
      </p:sp>
      <p:cxnSp>
        <p:nvCxnSpPr>
          <p:cNvPr id="42" name="Straight Arrow Connector 41"/>
          <p:cNvCxnSpPr/>
          <p:nvPr/>
        </p:nvCxnSpPr>
        <p:spPr>
          <a:xfrm flipV="1">
            <a:off x="3899619" y="3597857"/>
            <a:ext cx="762000" cy="1702549"/>
          </a:xfrm>
          <a:prstGeom prst="straightConnector1">
            <a:avLst/>
          </a:prstGeom>
          <a:ln w="50800">
            <a:solidFill>
              <a:srgbClr val="C00000"/>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63" name="TextBox 50"/>
          <p:cNvSpPr txBox="1"/>
          <p:nvPr/>
        </p:nvSpPr>
        <p:spPr>
          <a:xfrm>
            <a:off x="4390973" y="4066417"/>
            <a:ext cx="760064" cy="64633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sz="1200" b="1" dirty="0">
                <a:solidFill>
                  <a:srgbClr val="C00000"/>
                </a:solidFill>
              </a:rPr>
              <a:t>Backup</a:t>
            </a:r>
          </a:p>
          <a:p>
            <a:pPr algn="ctr" defTabSz="1218987"/>
            <a:r>
              <a:rPr lang="en-US" sz="1200" b="1" dirty="0">
                <a:solidFill>
                  <a:srgbClr val="C00000"/>
                </a:solidFill>
              </a:rPr>
              <a:t>Registrar</a:t>
            </a:r>
          </a:p>
          <a:p>
            <a:pPr algn="ctr" defTabSz="1218987"/>
            <a:r>
              <a:rPr lang="en-US" sz="1200" b="1" dirty="0">
                <a:solidFill>
                  <a:srgbClr val="C00000"/>
                </a:solidFill>
              </a:rPr>
              <a:t>Pool</a:t>
            </a:r>
          </a:p>
        </p:txBody>
      </p:sp>
      <p:grpSp>
        <p:nvGrpSpPr>
          <p:cNvPr id="4" name="Group 3"/>
          <p:cNvGrpSpPr/>
          <p:nvPr/>
        </p:nvGrpSpPr>
        <p:grpSpPr>
          <a:xfrm>
            <a:off x="7213169" y="934406"/>
            <a:ext cx="1318690" cy="2578026"/>
            <a:chOff x="9615054" y="934406"/>
            <a:chExt cx="1757795" cy="2578026"/>
          </a:xfrm>
        </p:grpSpPr>
        <p:sp>
          <p:nvSpPr>
            <p:cNvPr id="70" name="Rounded Rectangle 69"/>
            <p:cNvSpPr/>
            <p:nvPr/>
          </p:nvSpPr>
          <p:spPr bwMode="auto">
            <a:xfrm>
              <a:off x="9615054" y="934406"/>
              <a:ext cx="1757795" cy="257802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27" name="TextBox 26"/>
            <p:cNvSpPr txBox="1"/>
            <p:nvPr/>
          </p:nvSpPr>
          <p:spPr>
            <a:xfrm>
              <a:off x="9727637" y="2336733"/>
              <a:ext cx="1597100" cy="984885"/>
            </a:xfrm>
            <a:prstGeom prst="rect">
              <a:avLst/>
            </a:prstGeom>
            <a:noFill/>
          </p:spPr>
          <p:txBody>
            <a:bodyPr wrap="square" lIns="0" tIns="0" rIns="0" bIns="0" rtlCol="0">
              <a:spAutoFit/>
            </a:bodyPr>
            <a:lstStyle/>
            <a:p>
              <a:pPr algn="ctr"/>
              <a:r>
                <a:rPr lang="en-US" sz="1600" dirty="0" smtClean="0"/>
                <a:t>Bob’s Primary  Registrar &amp; </a:t>
              </a:r>
              <a:r>
                <a:rPr lang="en-US" sz="1600" dirty="0"/>
                <a:t>User </a:t>
              </a:r>
              <a:r>
                <a:rPr lang="en-US" sz="1600" dirty="0" smtClean="0"/>
                <a:t>Services:</a:t>
              </a:r>
              <a:br>
                <a:rPr lang="en-US" sz="1600" dirty="0" smtClean="0"/>
              </a:br>
              <a:r>
                <a:rPr lang="en-US" sz="1600" b="1" dirty="0" smtClean="0"/>
                <a:t>EE </a:t>
              </a:r>
              <a:r>
                <a:rPr lang="en-US" sz="1600" b="1" dirty="0"/>
                <a:t>Pool 1</a:t>
              </a:r>
            </a:p>
          </p:txBody>
        </p:sp>
        <p:pic>
          <p:nvPicPr>
            <p:cNvPr id="69"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71264" y="1184982"/>
              <a:ext cx="940110" cy="75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3061419" y="934406"/>
            <a:ext cx="3776646" cy="2663450"/>
            <a:chOff x="4080829" y="934406"/>
            <a:chExt cx="5034217" cy="2663450"/>
          </a:xfrm>
        </p:grpSpPr>
        <p:sp>
          <p:nvSpPr>
            <p:cNvPr id="17" name="Rounded Rectangle 16"/>
            <p:cNvSpPr/>
            <p:nvPr/>
          </p:nvSpPr>
          <p:spPr bwMode="auto">
            <a:xfrm>
              <a:off x="4080829" y="934406"/>
              <a:ext cx="4875530" cy="2663450"/>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sp>
          <p:nvSpPr>
            <p:cNvPr id="18" name="Rounded Rectangle 17"/>
            <p:cNvSpPr/>
            <p:nvPr/>
          </p:nvSpPr>
          <p:spPr bwMode="auto">
            <a:xfrm>
              <a:off x="4220885" y="2115505"/>
              <a:ext cx="4608789" cy="727591"/>
            </a:xfrm>
            <a:prstGeom prst="roundRect">
              <a:avLst/>
            </a:prstGeom>
            <a:solidFill>
              <a:schemeClr val="tx1">
                <a:lumMod val="75000"/>
              </a:schemeClr>
            </a:solidFill>
            <a:ln>
              <a:solidFill>
                <a:schemeClr val="tx1">
                  <a:lumMod val="50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graphicFrame>
          <p:nvGraphicFramePr>
            <p:cNvPr id="19" name="Object 16"/>
            <p:cNvGraphicFramePr>
              <a:graphicFrameLocks noChangeAspect="1"/>
            </p:cNvGraphicFramePr>
            <p:nvPr>
              <p:extLst>
                <p:ext uri="{D42A27DB-BD31-4B8C-83A1-F6EECF244321}">
                  <p14:modId xmlns:p14="http://schemas.microsoft.com/office/powerpoint/2010/main" val="1984238755"/>
                </p:ext>
              </p:extLst>
            </p:nvPr>
          </p:nvGraphicFramePr>
          <p:xfrm>
            <a:off x="4564559" y="2159440"/>
            <a:ext cx="609441" cy="727364"/>
          </p:xfrm>
          <a:graphic>
            <a:graphicData uri="http://schemas.openxmlformats.org/presentationml/2006/ole">
              <mc:AlternateContent xmlns:mc="http://schemas.openxmlformats.org/markup-compatibility/2006">
                <mc:Choice xmlns:v="urn:schemas-microsoft-com:vml" Requires="v">
                  <p:oleObj spid="_x0000_s39968" name="Visio" r:id="rId6" imgW="558081" imgH="888730" progId="Visio.Drawing.11">
                    <p:embed/>
                  </p:oleObj>
                </mc:Choice>
                <mc:Fallback>
                  <p:oleObj name="Visio" r:id="rId6"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4559" y="2159440"/>
                          <a:ext cx="609441" cy="727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355088485"/>
                </p:ext>
              </p:extLst>
            </p:nvPr>
          </p:nvGraphicFramePr>
          <p:xfrm>
            <a:off x="5706006" y="2159440"/>
            <a:ext cx="609441" cy="727075"/>
          </p:xfrm>
          <a:graphic>
            <a:graphicData uri="http://schemas.openxmlformats.org/presentationml/2006/ole">
              <mc:AlternateContent xmlns:mc="http://schemas.openxmlformats.org/markup-compatibility/2006">
                <mc:Choice xmlns:v="urn:schemas-microsoft-com:vml" Requires="v">
                  <p:oleObj spid="_x0000_s39969" name="Visio" r:id="rId8" imgW="558081" imgH="888730" progId="Visio.Drawing.11">
                    <p:embed/>
                  </p:oleObj>
                </mc:Choice>
                <mc:Fallback>
                  <p:oleObj name="Visio" r:id="rId8"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6006" y="2159440"/>
                          <a:ext cx="609441"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342873629"/>
                </p:ext>
              </p:extLst>
            </p:nvPr>
          </p:nvGraphicFramePr>
          <p:xfrm>
            <a:off x="6823315" y="2159440"/>
            <a:ext cx="609441" cy="727075"/>
          </p:xfrm>
          <a:graphic>
            <a:graphicData uri="http://schemas.openxmlformats.org/presentationml/2006/ole">
              <mc:AlternateContent xmlns:mc="http://schemas.openxmlformats.org/markup-compatibility/2006">
                <mc:Choice xmlns:v="urn:schemas-microsoft-com:vml" Requires="v">
                  <p:oleObj spid="_x0000_s39970" name="Visio" r:id="rId9" imgW="558081" imgH="888730" progId="Visio.Drawing.11">
                    <p:embed/>
                  </p:oleObj>
                </mc:Choice>
                <mc:Fallback>
                  <p:oleObj name="Visio" r:id="rId9"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23315" y="2159440"/>
                          <a:ext cx="609441"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TextBox 50"/>
            <p:cNvSpPr txBox="1"/>
            <p:nvPr/>
          </p:nvSpPr>
          <p:spPr>
            <a:xfrm>
              <a:off x="4128561" y="957690"/>
              <a:ext cx="4827800" cy="3693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b="1" dirty="0"/>
                <a:t>Data Center - EE Pool 1</a:t>
              </a:r>
            </a:p>
          </p:txBody>
        </p:sp>
        <p:sp>
          <p:nvSpPr>
            <p:cNvPr id="31" name="TextBox 30"/>
            <p:cNvSpPr txBox="1"/>
            <p:nvPr/>
          </p:nvSpPr>
          <p:spPr>
            <a:xfrm>
              <a:off x="6329032" y="1438592"/>
              <a:ext cx="1195401" cy="400110"/>
            </a:xfrm>
            <a:prstGeom prst="rect">
              <a:avLst/>
            </a:prstGeom>
            <a:noFill/>
          </p:spPr>
          <p:txBody>
            <a:bodyPr wrap="none" lIns="0" tIns="0" rIns="0" bIns="0" rtlCol="0">
              <a:spAutoFit/>
            </a:bodyPr>
            <a:lstStyle/>
            <a:p>
              <a:r>
                <a:rPr lang="en-US" sz="1300" dirty="0"/>
                <a:t>Presence</a:t>
              </a:r>
            </a:p>
            <a:p>
              <a:r>
                <a:rPr lang="en-US" sz="1300" dirty="0"/>
                <a:t>Conferencing</a:t>
              </a:r>
            </a:p>
          </p:txBody>
        </p:sp>
        <p:sp>
          <p:nvSpPr>
            <p:cNvPr id="32" name="TextBox 31"/>
            <p:cNvSpPr txBox="1"/>
            <p:nvPr/>
          </p:nvSpPr>
          <p:spPr>
            <a:xfrm>
              <a:off x="7835155" y="2155223"/>
              <a:ext cx="976510" cy="507831"/>
            </a:xfrm>
            <a:prstGeom prst="rect">
              <a:avLst/>
            </a:prstGeom>
            <a:noFill/>
          </p:spPr>
          <p:txBody>
            <a:bodyPr wrap="none" lIns="0" tIns="0" rIns="0" bIns="0" rtlCol="0">
              <a:spAutoFit/>
            </a:bodyPr>
            <a:lstStyle/>
            <a:p>
              <a:r>
                <a:rPr lang="en-US" sz="1100" b="1" dirty="0">
                  <a:solidFill>
                    <a:schemeClr val="bg1"/>
                  </a:solidFill>
                </a:rPr>
                <a:t>Registrar</a:t>
              </a:r>
            </a:p>
            <a:p>
              <a:r>
                <a:rPr lang="en-US" sz="1100" dirty="0">
                  <a:solidFill>
                    <a:schemeClr val="bg1"/>
                  </a:solidFill>
                </a:rPr>
                <a:t>(Registration</a:t>
              </a:r>
            </a:p>
            <a:p>
              <a:r>
                <a:rPr lang="en-US" sz="1100" dirty="0">
                  <a:solidFill>
                    <a:schemeClr val="bg1"/>
                  </a:solidFill>
                </a:rPr>
                <a:t>&amp; Routing)</a:t>
              </a:r>
            </a:p>
          </p:txBody>
        </p:sp>
        <p:cxnSp>
          <p:nvCxnSpPr>
            <p:cNvPr id="33" name="Straight Arrow Connector 32"/>
            <p:cNvCxnSpPr/>
            <p:nvPr/>
          </p:nvCxnSpPr>
          <p:spPr>
            <a:xfrm flipV="1">
              <a:off x="5198138" y="1854640"/>
              <a:ext cx="594928" cy="457200"/>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6021606" y="1883215"/>
              <a:ext cx="14514" cy="304800"/>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6213873" y="1873690"/>
              <a:ext cx="623955" cy="381000"/>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pic>
          <p:nvPicPr>
            <p:cNvPr id="36"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27048" y="1472727"/>
              <a:ext cx="510928" cy="3318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37" name="TextBox 36"/>
            <p:cNvSpPr txBox="1"/>
            <p:nvPr/>
          </p:nvSpPr>
          <p:spPr>
            <a:xfrm>
              <a:off x="7941526" y="1746546"/>
              <a:ext cx="1173520" cy="292388"/>
            </a:xfrm>
            <a:prstGeom prst="rect">
              <a:avLst/>
            </a:prstGeom>
            <a:noFill/>
            <a:effectLst/>
          </p:spPr>
          <p:txBody>
            <a:bodyPr wrap="none" rtlCol="0">
              <a:spAutoFit/>
            </a:bodyPr>
            <a:lstStyle/>
            <a:p>
              <a:r>
                <a:rPr lang="en-US" sz="1300" b="1" dirty="0"/>
                <a:t>AD &amp; DNS</a:t>
              </a:r>
            </a:p>
          </p:txBody>
        </p:sp>
        <p:pic>
          <p:nvPicPr>
            <p:cNvPr id="66" name="Picture 12"/>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54125" y="2962418"/>
              <a:ext cx="1475001"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6"/>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51623" y="1364381"/>
              <a:ext cx="539965" cy="618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48542" y="2451685"/>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42029" y="2425399"/>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0897" y="2425399"/>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246106" y="1136386"/>
            <a:ext cx="1764018" cy="2578026"/>
            <a:chOff x="328056" y="1136386"/>
            <a:chExt cx="2351412" cy="2578026"/>
          </a:xfrm>
        </p:grpSpPr>
        <p:sp>
          <p:nvSpPr>
            <p:cNvPr id="87" name="Rounded Rectangle 86"/>
            <p:cNvSpPr/>
            <p:nvPr/>
          </p:nvSpPr>
          <p:spPr bwMode="auto">
            <a:xfrm>
              <a:off x="328056" y="1136386"/>
              <a:ext cx="2351412" cy="257802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88" name="TextBox 87"/>
            <p:cNvSpPr txBox="1"/>
            <p:nvPr/>
          </p:nvSpPr>
          <p:spPr>
            <a:xfrm>
              <a:off x="440637" y="2538713"/>
              <a:ext cx="2151601" cy="984885"/>
            </a:xfrm>
            <a:prstGeom prst="rect">
              <a:avLst/>
            </a:prstGeom>
            <a:noFill/>
          </p:spPr>
          <p:txBody>
            <a:bodyPr wrap="square" lIns="0" tIns="0" rIns="0" bIns="0" rtlCol="0">
              <a:spAutoFit/>
            </a:bodyPr>
            <a:lstStyle/>
            <a:p>
              <a:pPr algn="ctr"/>
              <a:r>
                <a:rPr lang="en-US" sz="1600" dirty="0" smtClean="0"/>
                <a:t>Alice’s Primary  Registrar &amp; </a:t>
              </a:r>
              <a:r>
                <a:rPr lang="en-US" sz="1600" dirty="0"/>
                <a:t>User </a:t>
              </a:r>
              <a:r>
                <a:rPr lang="en-US" sz="1600" dirty="0" smtClean="0"/>
                <a:t>Services:</a:t>
              </a:r>
              <a:br>
                <a:rPr lang="en-US" sz="1600" dirty="0" smtClean="0"/>
              </a:br>
              <a:r>
                <a:rPr lang="en-US" sz="1600" b="1" dirty="0" smtClean="0"/>
                <a:t>EE </a:t>
              </a:r>
              <a:r>
                <a:rPr lang="en-US" sz="1600" b="1" dirty="0"/>
                <a:t>Pool </a:t>
              </a:r>
              <a:r>
                <a:rPr lang="en-US" sz="1600" b="1" dirty="0" smtClean="0"/>
                <a:t>2</a:t>
              </a:r>
              <a:endParaRPr lang="en-US" sz="1600" b="1" dirty="0"/>
            </a:p>
          </p:txBody>
        </p:sp>
        <p:pic>
          <p:nvPicPr>
            <p:cNvPr id="89"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4266" y="1386962"/>
              <a:ext cx="940110" cy="75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242019" y="4164915"/>
            <a:ext cx="3675167" cy="2464485"/>
            <a:chOff x="322608" y="4164914"/>
            <a:chExt cx="4898947" cy="2464485"/>
          </a:xfrm>
        </p:grpSpPr>
        <p:sp>
          <p:nvSpPr>
            <p:cNvPr id="43" name="Rounded Rectangle 42"/>
            <p:cNvSpPr/>
            <p:nvPr/>
          </p:nvSpPr>
          <p:spPr bwMode="auto">
            <a:xfrm>
              <a:off x="322608" y="4164914"/>
              <a:ext cx="4875530" cy="2464485"/>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sp>
          <p:nvSpPr>
            <p:cNvPr id="44" name="Rounded Rectangle 43"/>
            <p:cNvSpPr/>
            <p:nvPr/>
          </p:nvSpPr>
          <p:spPr bwMode="auto">
            <a:xfrm>
              <a:off x="462665" y="5279339"/>
              <a:ext cx="4532326" cy="727591"/>
            </a:xfrm>
            <a:prstGeom prst="roundRect">
              <a:avLst/>
            </a:prstGeom>
            <a:solidFill>
              <a:schemeClr val="tx1">
                <a:lumMod val="75000"/>
              </a:schemeClr>
            </a:solidFill>
            <a:ln>
              <a:solidFill>
                <a:schemeClr val="tx1">
                  <a:lumMod val="50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graphicFrame>
          <p:nvGraphicFramePr>
            <p:cNvPr id="45" name="Object 16"/>
            <p:cNvGraphicFramePr>
              <a:graphicFrameLocks noChangeAspect="1"/>
            </p:cNvGraphicFramePr>
            <p:nvPr>
              <p:extLst>
                <p:ext uri="{D42A27DB-BD31-4B8C-83A1-F6EECF244321}">
                  <p14:modId xmlns:p14="http://schemas.microsoft.com/office/powerpoint/2010/main" val="1682543993"/>
                </p:ext>
              </p:extLst>
            </p:nvPr>
          </p:nvGraphicFramePr>
          <p:xfrm>
            <a:off x="1439917" y="5279339"/>
            <a:ext cx="609441" cy="727364"/>
          </p:xfrm>
          <a:graphic>
            <a:graphicData uri="http://schemas.openxmlformats.org/presentationml/2006/ole">
              <mc:AlternateContent xmlns:mc="http://schemas.openxmlformats.org/markup-compatibility/2006">
                <mc:Choice xmlns:v="urn:schemas-microsoft-com:vml" Requires="v">
                  <p:oleObj spid="_x0000_s39971" name="Visio" r:id="rId14" imgW="558081" imgH="888730" progId="Visio.Drawing.11">
                    <p:embed/>
                  </p:oleObj>
                </mc:Choice>
                <mc:Fallback>
                  <p:oleObj name="Visio" r:id="rId14"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9917" y="5279339"/>
                          <a:ext cx="609441" cy="727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1876030478"/>
                </p:ext>
              </p:extLst>
            </p:nvPr>
          </p:nvGraphicFramePr>
          <p:xfrm>
            <a:off x="2431551" y="5323274"/>
            <a:ext cx="609441" cy="727075"/>
          </p:xfrm>
          <a:graphic>
            <a:graphicData uri="http://schemas.openxmlformats.org/presentationml/2006/ole">
              <mc:AlternateContent xmlns:mc="http://schemas.openxmlformats.org/markup-compatibility/2006">
                <mc:Choice xmlns:v="urn:schemas-microsoft-com:vml" Requires="v">
                  <p:oleObj spid="_x0000_s39972" name="Visio" r:id="rId15" imgW="558081" imgH="888730" progId="Visio.Drawing.11">
                    <p:embed/>
                  </p:oleObj>
                </mc:Choice>
                <mc:Fallback>
                  <p:oleObj name="Visio" r:id="rId15"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1551" y="5323274"/>
                          <a:ext cx="609441"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 name="TextBox 50"/>
            <p:cNvSpPr txBox="1"/>
            <p:nvPr/>
          </p:nvSpPr>
          <p:spPr>
            <a:xfrm>
              <a:off x="328056" y="4188199"/>
              <a:ext cx="4870083" cy="338554"/>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sz="1600" b="1" dirty="0"/>
                <a:t>Data Center - EE Pool 2</a:t>
              </a:r>
            </a:p>
          </p:txBody>
        </p:sp>
        <p:sp>
          <p:nvSpPr>
            <p:cNvPr id="52" name="TextBox 51"/>
            <p:cNvSpPr txBox="1"/>
            <p:nvPr/>
          </p:nvSpPr>
          <p:spPr>
            <a:xfrm>
              <a:off x="2609799" y="4497304"/>
              <a:ext cx="1195401" cy="400110"/>
            </a:xfrm>
            <a:prstGeom prst="rect">
              <a:avLst/>
            </a:prstGeom>
            <a:noFill/>
          </p:spPr>
          <p:txBody>
            <a:bodyPr wrap="none" lIns="0" tIns="0" rIns="0" bIns="0" rtlCol="0">
              <a:spAutoFit/>
            </a:bodyPr>
            <a:lstStyle/>
            <a:p>
              <a:r>
                <a:rPr lang="en-US" sz="1300" dirty="0"/>
                <a:t>Presence</a:t>
              </a:r>
            </a:p>
            <a:p>
              <a:r>
                <a:rPr lang="en-US" sz="1300" dirty="0"/>
                <a:t>Conferencing</a:t>
              </a:r>
            </a:p>
          </p:txBody>
        </p:sp>
        <p:sp>
          <p:nvSpPr>
            <p:cNvPr id="53" name="TextBox 52"/>
            <p:cNvSpPr txBox="1"/>
            <p:nvPr/>
          </p:nvSpPr>
          <p:spPr>
            <a:xfrm>
              <a:off x="3416970" y="5310104"/>
              <a:ext cx="1149417" cy="600164"/>
            </a:xfrm>
            <a:prstGeom prst="rect">
              <a:avLst/>
            </a:prstGeom>
            <a:noFill/>
          </p:spPr>
          <p:txBody>
            <a:bodyPr wrap="none" lIns="0" tIns="0" rIns="0" bIns="0" rtlCol="0">
              <a:spAutoFit/>
            </a:bodyPr>
            <a:lstStyle/>
            <a:p>
              <a:r>
                <a:rPr lang="en-US" sz="1300" b="1" dirty="0">
                  <a:solidFill>
                    <a:schemeClr val="bg1"/>
                  </a:solidFill>
                </a:rPr>
                <a:t>Registrar</a:t>
              </a:r>
              <a:endParaRPr lang="en-US" sz="1300" dirty="0">
                <a:solidFill>
                  <a:schemeClr val="bg1"/>
                </a:solidFill>
              </a:endParaRPr>
            </a:p>
            <a:p>
              <a:r>
                <a:rPr lang="en-US" sz="1300" dirty="0">
                  <a:solidFill>
                    <a:schemeClr val="bg1"/>
                  </a:solidFill>
                </a:rPr>
                <a:t>(Registration</a:t>
              </a:r>
            </a:p>
            <a:p>
              <a:r>
                <a:rPr lang="en-US" sz="1300" dirty="0">
                  <a:solidFill>
                    <a:schemeClr val="bg1"/>
                  </a:solidFill>
                </a:rPr>
                <a:t>&amp; Routing)</a:t>
              </a:r>
            </a:p>
          </p:txBody>
        </p:sp>
        <p:cxnSp>
          <p:nvCxnSpPr>
            <p:cNvPr id="54" name="Straight Arrow Connector 53"/>
            <p:cNvCxnSpPr/>
            <p:nvPr/>
          </p:nvCxnSpPr>
          <p:spPr>
            <a:xfrm flipV="1">
              <a:off x="1885198" y="5018474"/>
              <a:ext cx="149646" cy="260866"/>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4" idx="0"/>
            </p:cNvCxnSpPr>
            <p:nvPr/>
          </p:nvCxnSpPr>
          <p:spPr>
            <a:xfrm flipH="1" flipV="1">
              <a:off x="2455653" y="5037524"/>
              <a:ext cx="273175" cy="241815"/>
            </a:xfrm>
            <a:prstGeom prst="straightConnector1">
              <a:avLst/>
            </a:prstGeom>
            <a:ln w="25400">
              <a:solidFill>
                <a:schemeClr val="bg1">
                  <a:lumMod val="50000"/>
                  <a:lumOff val="5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pic>
          <p:nvPicPr>
            <p:cNvPr id="59"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20885" y="4617220"/>
              <a:ext cx="510928" cy="3318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60" name="TextBox 59"/>
            <p:cNvSpPr txBox="1"/>
            <p:nvPr/>
          </p:nvSpPr>
          <p:spPr>
            <a:xfrm>
              <a:off x="4048035" y="4914401"/>
              <a:ext cx="1173520" cy="292388"/>
            </a:xfrm>
            <a:prstGeom prst="rect">
              <a:avLst/>
            </a:prstGeom>
            <a:noFill/>
            <a:effectLst/>
          </p:spPr>
          <p:txBody>
            <a:bodyPr wrap="none" rtlCol="0">
              <a:spAutoFit/>
            </a:bodyPr>
            <a:lstStyle/>
            <a:p>
              <a:r>
                <a:rPr lang="en-US" sz="1300" b="1" dirty="0"/>
                <a:t>AD &amp; DNS</a:t>
              </a:r>
            </a:p>
          </p:txBody>
        </p:sp>
        <p:pic>
          <p:nvPicPr>
            <p:cNvPr id="90" name="Picture 12"/>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41968" y="6035949"/>
              <a:ext cx="1475001"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Picture 6"/>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0865" y="4565727"/>
              <a:ext cx="539965" cy="618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42718" y="5611076"/>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36255" y="5554561"/>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57" name="Curved Connector 56"/>
          <p:cNvCxnSpPr/>
          <p:nvPr/>
        </p:nvCxnSpPr>
        <p:spPr>
          <a:xfrm rot="16200000" flipH="1">
            <a:off x="527084" y="2621177"/>
            <a:ext cx="2310273" cy="777199"/>
          </a:xfrm>
          <a:prstGeom prst="curvedConnector3">
            <a:avLst>
              <a:gd name="adj1" fmla="val -299"/>
            </a:avLst>
          </a:prstGeom>
          <a:ln>
            <a:headEnd type="triangle"/>
            <a:tailEnd type="triangle"/>
          </a:ln>
          <a:effectLst/>
        </p:spPr>
        <p:style>
          <a:lnRef idx="2">
            <a:schemeClr val="dk1"/>
          </a:lnRef>
          <a:fillRef idx="0">
            <a:schemeClr val="dk1"/>
          </a:fillRef>
          <a:effectRef idx="1">
            <a:schemeClr val="dk1"/>
          </a:effectRef>
          <a:fontRef idx="minor">
            <a:schemeClr val="tx1"/>
          </a:fontRef>
        </p:style>
      </p:cxnSp>
      <p:grpSp>
        <p:nvGrpSpPr>
          <p:cNvPr id="9" name="Group 8"/>
          <p:cNvGrpSpPr/>
          <p:nvPr/>
        </p:nvGrpSpPr>
        <p:grpSpPr>
          <a:xfrm>
            <a:off x="5465311" y="4235825"/>
            <a:ext cx="2039186" cy="1976323"/>
            <a:chOff x="7285183" y="4235824"/>
            <a:chExt cx="2718207" cy="1976323"/>
          </a:xfrm>
        </p:grpSpPr>
        <p:sp>
          <p:nvSpPr>
            <p:cNvPr id="6" name="Rounded Rectangle 5"/>
            <p:cNvSpPr/>
            <p:nvPr/>
          </p:nvSpPr>
          <p:spPr bwMode="auto">
            <a:xfrm>
              <a:off x="7285183" y="4235825"/>
              <a:ext cx="2718206" cy="1976322"/>
            </a:xfrm>
            <a:prstGeom prst="roundRect">
              <a:avLst/>
            </a:prstGeom>
            <a:solidFill>
              <a:schemeClr val="tx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ndParaRPr>
            </a:p>
          </p:txBody>
        </p:sp>
        <p:pic>
          <p:nvPicPr>
            <p:cNvPr id="7" name="Object 957"/>
            <p:cNvPicPr>
              <a:picLocks noChangeAspect="1" noChangeArrowheads="1"/>
            </p:cNvPicPr>
            <p:nvPr/>
          </p:nvPicPr>
          <p:blipFill>
            <a:blip r:embed="rId16"/>
            <a:srcRect/>
            <a:stretch>
              <a:fillRect/>
            </a:stretch>
          </p:blipFill>
          <p:spPr bwMode="auto">
            <a:xfrm>
              <a:off x="7535667" y="5459971"/>
              <a:ext cx="2337786" cy="584489"/>
            </a:xfrm>
            <a:prstGeom prst="rect">
              <a:avLst/>
            </a:prstGeom>
            <a:noFill/>
          </p:spPr>
        </p:pic>
        <p:graphicFrame>
          <p:nvGraphicFramePr>
            <p:cNvPr id="8" name="Object 7"/>
            <p:cNvGraphicFramePr>
              <a:graphicFrameLocks noChangeAspect="1"/>
            </p:cNvGraphicFramePr>
            <p:nvPr>
              <p:extLst>
                <p:ext uri="{D42A27DB-BD31-4B8C-83A1-F6EECF244321}">
                  <p14:modId xmlns:p14="http://schemas.microsoft.com/office/powerpoint/2010/main" val="551704674"/>
                </p:ext>
              </p:extLst>
            </p:nvPr>
          </p:nvGraphicFramePr>
          <p:xfrm>
            <a:off x="8302393" y="4701761"/>
            <a:ext cx="609441" cy="727075"/>
          </p:xfrm>
          <a:graphic>
            <a:graphicData uri="http://schemas.openxmlformats.org/presentationml/2006/ole">
              <mc:AlternateContent xmlns:mc="http://schemas.openxmlformats.org/markup-compatibility/2006">
                <mc:Choice xmlns:v="urn:schemas-microsoft-com:vml" Requires="v">
                  <p:oleObj spid="_x0000_s39973" name="Visio" r:id="rId17" imgW="558081" imgH="888730" progId="Visio.Drawing.11">
                    <p:embed/>
                  </p:oleObj>
                </mc:Choice>
                <mc:Fallback>
                  <p:oleObj name="Visio" r:id="rId17" imgW="558081" imgH="888730"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02393" y="4701761"/>
                          <a:ext cx="609441"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TextBox 9"/>
            <p:cNvSpPr txBox="1"/>
            <p:nvPr/>
          </p:nvSpPr>
          <p:spPr>
            <a:xfrm>
              <a:off x="7425918" y="4918446"/>
              <a:ext cx="818472" cy="200055"/>
            </a:xfrm>
            <a:prstGeom prst="rect">
              <a:avLst/>
            </a:prstGeom>
            <a:noFill/>
          </p:spPr>
          <p:txBody>
            <a:bodyPr wrap="none" lIns="0" tIns="0" rIns="0" bIns="0" rtlCol="0">
              <a:spAutoFit/>
            </a:bodyPr>
            <a:lstStyle/>
            <a:p>
              <a:r>
                <a:rPr lang="en-US" sz="1300" b="1" dirty="0">
                  <a:solidFill>
                    <a:schemeClr val="bg1"/>
                  </a:solidFill>
                </a:rPr>
                <a:t>Registrar</a:t>
              </a:r>
            </a:p>
          </p:txBody>
        </p:sp>
        <p:sp>
          <p:nvSpPr>
            <p:cNvPr id="11" name="TextBox 10"/>
            <p:cNvSpPr txBox="1"/>
            <p:nvPr/>
          </p:nvSpPr>
          <p:spPr>
            <a:xfrm>
              <a:off x="7575837" y="5866345"/>
              <a:ext cx="2421657" cy="184666"/>
            </a:xfrm>
            <a:prstGeom prst="rect">
              <a:avLst/>
            </a:prstGeom>
            <a:noFill/>
          </p:spPr>
          <p:txBody>
            <a:bodyPr wrap="none" lIns="0" tIns="0" rIns="0" bIns="0" rtlCol="0">
              <a:spAutoFit/>
            </a:bodyPr>
            <a:lstStyle/>
            <a:p>
              <a:r>
                <a:rPr lang="en-US" sz="1200" b="1" dirty="0" smtClean="0">
                  <a:solidFill>
                    <a:schemeClr val="bg1"/>
                  </a:solidFill>
                </a:rPr>
                <a:t>Survivable Branch Appliance</a:t>
              </a:r>
              <a:endParaRPr lang="en-US" sz="1200" b="1" dirty="0">
                <a:solidFill>
                  <a:schemeClr val="bg1"/>
                </a:solidFill>
              </a:endParaRPr>
            </a:p>
          </p:txBody>
        </p:sp>
        <p:sp>
          <p:nvSpPr>
            <p:cNvPr id="12" name="TextBox 50"/>
            <p:cNvSpPr txBox="1"/>
            <p:nvPr/>
          </p:nvSpPr>
          <p:spPr>
            <a:xfrm>
              <a:off x="7285184" y="4235824"/>
              <a:ext cx="2718206" cy="338554"/>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218987"/>
              <a:r>
                <a:rPr lang="en-US" sz="1600" b="1" dirty="0">
                  <a:solidFill>
                    <a:schemeClr val="bg1"/>
                  </a:solidFill>
                </a:rPr>
                <a:t>Branch Office</a:t>
              </a:r>
            </a:p>
          </p:txBody>
        </p:sp>
        <p:pic>
          <p:nvPicPr>
            <p:cNvPr id="104" name="Picture 1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9674" y="5014899"/>
              <a:ext cx="299192" cy="29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7704929" y="3895671"/>
            <a:ext cx="1318690" cy="2578026"/>
            <a:chOff x="10270563" y="3895671"/>
            <a:chExt cx="1757795" cy="2578026"/>
          </a:xfrm>
        </p:grpSpPr>
        <p:sp>
          <p:nvSpPr>
            <p:cNvPr id="108" name="Rounded Rectangle 107"/>
            <p:cNvSpPr/>
            <p:nvPr/>
          </p:nvSpPr>
          <p:spPr bwMode="auto">
            <a:xfrm>
              <a:off x="10270563" y="3895671"/>
              <a:ext cx="1757795" cy="257802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09" name="TextBox 108"/>
            <p:cNvSpPr txBox="1"/>
            <p:nvPr/>
          </p:nvSpPr>
          <p:spPr>
            <a:xfrm>
              <a:off x="10383146" y="5297998"/>
              <a:ext cx="1597100" cy="984885"/>
            </a:xfrm>
            <a:prstGeom prst="rect">
              <a:avLst/>
            </a:prstGeom>
            <a:noFill/>
          </p:spPr>
          <p:txBody>
            <a:bodyPr wrap="square" lIns="0" tIns="0" rIns="0" bIns="0" rtlCol="0">
              <a:spAutoFit/>
            </a:bodyPr>
            <a:lstStyle/>
            <a:p>
              <a:pPr algn="ctr"/>
              <a:r>
                <a:rPr lang="en-US" sz="1600" dirty="0" smtClean="0"/>
                <a:t>Joe’s Primary  Registrar: </a:t>
              </a:r>
              <a:r>
                <a:rPr lang="en-US" sz="1600" b="1" dirty="0" smtClean="0"/>
                <a:t>SBA</a:t>
              </a:r>
            </a:p>
            <a:p>
              <a:pPr algn="ctr"/>
              <a:r>
                <a:rPr lang="en-US" sz="1600" dirty="0" smtClean="0"/>
                <a:t>User Services:</a:t>
              </a:r>
              <a:br>
                <a:rPr lang="en-US" sz="1600" dirty="0" smtClean="0"/>
              </a:br>
              <a:r>
                <a:rPr lang="en-US" sz="1600" b="1" dirty="0" smtClean="0"/>
                <a:t>EE </a:t>
              </a:r>
              <a:r>
                <a:rPr lang="en-US" sz="1600" b="1" dirty="0"/>
                <a:t>Pool 1</a:t>
              </a:r>
            </a:p>
          </p:txBody>
        </p:sp>
        <p:pic>
          <p:nvPicPr>
            <p:cNvPr id="110"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26773" y="4146247"/>
              <a:ext cx="940110" cy="75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5" name="Curved Connector 14"/>
          <p:cNvCxnSpPr>
            <a:stCxn id="110" idx="1"/>
          </p:cNvCxnSpPr>
          <p:nvPr/>
        </p:nvCxnSpPr>
        <p:spPr>
          <a:xfrm rot="10800000" flipV="1">
            <a:off x="6713541" y="4522291"/>
            <a:ext cx="1333634" cy="538304"/>
          </a:xfrm>
          <a:prstGeom prst="curvedConnector3">
            <a:avLst>
              <a:gd name="adj1" fmla="val 50000"/>
            </a:avLst>
          </a:prstGeom>
          <a:ln>
            <a:headEnd type="triangle"/>
            <a:tailEnd type="triangle"/>
          </a:ln>
          <a:effectLst/>
        </p:spPr>
        <p:style>
          <a:lnRef idx="2">
            <a:schemeClr val="dk1"/>
          </a:lnRef>
          <a:fillRef idx="0">
            <a:schemeClr val="dk1"/>
          </a:fillRef>
          <a:effectRef idx="1">
            <a:schemeClr val="dk1"/>
          </a:effectRef>
          <a:fontRef idx="minor">
            <a:schemeClr val="tx1"/>
          </a:fontRef>
        </p:style>
      </p:cxnSp>
      <p:cxnSp>
        <p:nvCxnSpPr>
          <p:cNvPr id="26" name="Curved Connector 25"/>
          <p:cNvCxnSpPr/>
          <p:nvPr/>
        </p:nvCxnSpPr>
        <p:spPr>
          <a:xfrm rot="10800000" flipV="1">
            <a:off x="5383407" y="1673859"/>
            <a:ext cx="2037786" cy="1633487"/>
          </a:xfrm>
          <a:prstGeom prst="curvedConnector3">
            <a:avLst>
              <a:gd name="adj1" fmla="val 20545"/>
            </a:avLst>
          </a:prstGeom>
          <a:ln>
            <a:headEnd type="triangle"/>
            <a:tailEnd type="triangle"/>
          </a:ln>
          <a:effectLst/>
        </p:spPr>
        <p:style>
          <a:lnRef idx="2">
            <a:schemeClr val="dk1"/>
          </a:lnRef>
          <a:fillRef idx="0">
            <a:schemeClr val="dk1"/>
          </a:fillRef>
          <a:effectRef idx="1">
            <a:schemeClr val="dk1"/>
          </a:effectRef>
          <a:fontRef idx="minor">
            <a:schemeClr val="tx1"/>
          </a:fontRef>
        </p:style>
      </p:cxnSp>
    </p:spTree>
    <p:custDataLst>
      <p:tags r:id="rId2"/>
    </p:custDataLst>
    <p:extLst>
      <p:ext uri="{BB962C8B-B14F-4D97-AF65-F5344CB8AC3E}">
        <p14:creationId xmlns:p14="http://schemas.microsoft.com/office/powerpoint/2010/main" val="1164521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1143000"/>
          </a:xfrm>
        </p:spPr>
        <p:txBody>
          <a:bodyPr/>
          <a:lstStyle/>
          <a:p>
            <a:r>
              <a:rPr lang="en-US" dirty="0" smtClean="0"/>
              <a:t>Other Resiliency enhancements</a:t>
            </a:r>
            <a:endParaRPr lang="en-US" dirty="0"/>
          </a:p>
        </p:txBody>
      </p:sp>
      <p:sp>
        <p:nvSpPr>
          <p:cNvPr id="3" name="Content Placeholder 2"/>
          <p:cNvSpPr>
            <a:spLocks noGrp="1"/>
          </p:cNvSpPr>
          <p:nvPr>
            <p:ph idx="1"/>
          </p:nvPr>
        </p:nvSpPr>
        <p:spPr>
          <a:xfrm>
            <a:off x="395536" y="980728"/>
            <a:ext cx="8363938" cy="4838248"/>
          </a:xfrm>
        </p:spPr>
        <p:txBody>
          <a:bodyPr vert="horz" wrap="square" lIns="0" tIns="0" rIns="0" bIns="0" rtlCol="0">
            <a:spAutoFit/>
          </a:bodyPr>
          <a:lstStyle/>
          <a:p>
            <a:r>
              <a:rPr lang="en-US" sz="2400" dirty="0"/>
              <a:t>DNS Based Load Balancing for Internal Pools</a:t>
            </a:r>
          </a:p>
          <a:p>
            <a:pPr lvl="1"/>
            <a:r>
              <a:rPr lang="en-US" sz="2000" dirty="0"/>
              <a:t>All traffic can be DNS Load Balanced </a:t>
            </a:r>
            <a:r>
              <a:rPr lang="en-US" sz="2000" u="sng" dirty="0" smtClean="0"/>
              <a:t>except</a:t>
            </a:r>
            <a:r>
              <a:rPr lang="en-US" sz="2000" dirty="0" smtClean="0"/>
              <a:t> Client –&gt; </a:t>
            </a:r>
            <a:r>
              <a:rPr lang="en-US" sz="2000" dirty="0"/>
              <a:t>Server </a:t>
            </a:r>
            <a:r>
              <a:rPr lang="en-US" sz="2000" dirty="0" smtClean="0"/>
              <a:t>HTTP</a:t>
            </a:r>
            <a:endParaRPr lang="en-US" sz="2000" dirty="0"/>
          </a:p>
          <a:p>
            <a:pPr lvl="1"/>
            <a:r>
              <a:rPr lang="en-US" sz="2000" dirty="0"/>
              <a:t>Still require </a:t>
            </a:r>
            <a:r>
              <a:rPr lang="en-US" sz="2000" dirty="0" smtClean="0"/>
              <a:t>Hardware Load Balancer (HLB) </a:t>
            </a:r>
            <a:r>
              <a:rPr lang="en-US" sz="2000" dirty="0"/>
              <a:t>for this </a:t>
            </a:r>
            <a:r>
              <a:rPr lang="en-US" sz="2000" dirty="0" smtClean="0"/>
              <a:t>traffic – Windows Network Load Balancing (NLB) not supported for production</a:t>
            </a:r>
            <a:endParaRPr lang="en-US" sz="2000" dirty="0"/>
          </a:p>
          <a:p>
            <a:r>
              <a:rPr lang="en-US" sz="2400" dirty="0"/>
              <a:t>Draining: Ability to drain a “server” before taking the server down</a:t>
            </a:r>
          </a:p>
          <a:p>
            <a:r>
              <a:rPr lang="en-US" sz="2400" dirty="0"/>
              <a:t>Session Dialog Resiliency for Conferencing</a:t>
            </a:r>
          </a:p>
          <a:p>
            <a:pPr lvl="1"/>
            <a:r>
              <a:rPr lang="en-US" sz="2000" dirty="0" smtClean="0"/>
              <a:t>Even </a:t>
            </a:r>
            <a:r>
              <a:rPr lang="en-US" sz="2000" dirty="0"/>
              <a:t>if the </a:t>
            </a:r>
            <a:r>
              <a:rPr lang="en-US" sz="2000" dirty="0" smtClean="0"/>
              <a:t>Front End goes down, </a:t>
            </a:r>
            <a:r>
              <a:rPr lang="en-US" sz="2000" dirty="0"/>
              <a:t>User can still participate in a </a:t>
            </a:r>
            <a:r>
              <a:rPr lang="en-US" sz="2000" dirty="0" smtClean="0"/>
              <a:t>conference</a:t>
            </a:r>
            <a:endParaRPr lang="en-US" sz="2000" dirty="0"/>
          </a:p>
          <a:p>
            <a:r>
              <a:rPr lang="en-US" sz="2400" dirty="0"/>
              <a:t>Client caches successful connections to </a:t>
            </a:r>
            <a:r>
              <a:rPr lang="en-US" sz="2400" dirty="0" smtClean="0"/>
              <a:t>Lync Server 2010</a:t>
            </a:r>
            <a:endParaRPr lang="en-US" sz="2400" dirty="0"/>
          </a:p>
          <a:p>
            <a:pPr lvl="1"/>
            <a:r>
              <a:rPr lang="en-US" sz="2000" dirty="0"/>
              <a:t>FQDN and IP </a:t>
            </a:r>
            <a:r>
              <a:rPr lang="en-US" sz="2000" dirty="0" smtClean="0"/>
              <a:t>of SIP </a:t>
            </a:r>
            <a:r>
              <a:rPr lang="en-US" sz="2000" dirty="0"/>
              <a:t>Registrar, </a:t>
            </a:r>
            <a:r>
              <a:rPr lang="en-US" sz="2000" dirty="0" smtClean="0"/>
              <a:t>Media </a:t>
            </a:r>
            <a:r>
              <a:rPr lang="en-US" sz="2000" dirty="0"/>
              <a:t>Relay </a:t>
            </a:r>
            <a:r>
              <a:rPr lang="en-US" sz="2000" dirty="0" smtClean="0"/>
              <a:t>&amp; </a:t>
            </a:r>
            <a:br>
              <a:rPr lang="en-US" sz="2000" dirty="0" smtClean="0"/>
            </a:br>
            <a:r>
              <a:rPr lang="en-US" sz="2000" dirty="0" smtClean="0"/>
              <a:t>Media </a:t>
            </a:r>
            <a:r>
              <a:rPr lang="en-US" sz="2000" dirty="0"/>
              <a:t>Relay Authentication </a:t>
            </a:r>
            <a:r>
              <a:rPr lang="en-US" sz="2000" dirty="0" smtClean="0"/>
              <a:t>Server</a:t>
            </a:r>
          </a:p>
          <a:p>
            <a:pPr lvl="1"/>
            <a:r>
              <a:rPr lang="en-US" sz="2000" dirty="0" smtClean="0"/>
              <a:t>Reconnections are very fast </a:t>
            </a:r>
            <a:endParaRPr lang="en-US" sz="2000" dirty="0"/>
          </a:p>
        </p:txBody>
      </p:sp>
    </p:spTree>
    <p:extLst>
      <p:ext uri="{BB962C8B-B14F-4D97-AF65-F5344CB8AC3E}">
        <p14:creationId xmlns:p14="http://schemas.microsoft.com/office/powerpoint/2010/main" val="1992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3|8.1|14.2|8.3"/>
</p:tagLst>
</file>

<file path=ppt/tags/tag10.xml><?xml version="1.0" encoding="utf-8"?>
<p:tagLst xmlns:a="http://schemas.openxmlformats.org/drawingml/2006/main" xmlns:r="http://schemas.openxmlformats.org/officeDocument/2006/relationships" xmlns:p="http://schemas.openxmlformats.org/presentationml/2006/main">
  <p:tag name="TIMING" val="|31.2"/>
</p:tagLst>
</file>

<file path=ppt/tags/tag11.xml><?xml version="1.0" encoding="utf-8"?>
<p:tagLst xmlns:a="http://schemas.openxmlformats.org/drawingml/2006/main" xmlns:r="http://schemas.openxmlformats.org/officeDocument/2006/relationships" xmlns:p="http://schemas.openxmlformats.org/presentationml/2006/main">
  <p:tag name="TIMING" val="|3.3|6|2.4"/>
</p:tagLst>
</file>

<file path=ppt/tags/tag12.xml><?xml version="1.0" encoding="utf-8"?>
<p:tagLst xmlns:a="http://schemas.openxmlformats.org/drawingml/2006/main" xmlns:r="http://schemas.openxmlformats.org/officeDocument/2006/relationships" xmlns:p="http://schemas.openxmlformats.org/presentationml/2006/main">
  <p:tag name="TIMING" val="|83.1"/>
</p:tagLst>
</file>

<file path=ppt/tags/tag2.xml><?xml version="1.0" encoding="utf-8"?>
<p:tagLst xmlns:a="http://schemas.openxmlformats.org/drawingml/2006/main" xmlns:r="http://schemas.openxmlformats.org/officeDocument/2006/relationships" xmlns:p="http://schemas.openxmlformats.org/presentationml/2006/main">
  <p:tag name="TIMING" val="|40.2"/>
</p:tagLst>
</file>

<file path=ppt/tags/tag3.xml><?xml version="1.0" encoding="utf-8"?>
<p:tagLst xmlns:a="http://schemas.openxmlformats.org/drawingml/2006/main" xmlns:r="http://schemas.openxmlformats.org/officeDocument/2006/relationships" xmlns:p="http://schemas.openxmlformats.org/presentationml/2006/main">
  <p:tag name="TIMING" val="|1.1|23.5|8.5|8.3|15.1|15.7|6.7|3.3|8.6|17.1|9|30"/>
</p:tagLst>
</file>

<file path=ppt/tags/tag4.xml><?xml version="1.0" encoding="utf-8"?>
<p:tagLst xmlns:a="http://schemas.openxmlformats.org/drawingml/2006/main" xmlns:r="http://schemas.openxmlformats.org/officeDocument/2006/relationships" xmlns:p="http://schemas.openxmlformats.org/presentationml/2006/main">
  <p:tag name="TIMING" val="|13.5|20.5|0|0|0|20.2|7.3|10.9|11.7|19|3.3"/>
</p:tagLst>
</file>

<file path=ppt/tags/tag5.xml><?xml version="1.0" encoding="utf-8"?>
<p:tagLst xmlns:a="http://schemas.openxmlformats.org/drawingml/2006/main" xmlns:r="http://schemas.openxmlformats.org/officeDocument/2006/relationships" xmlns:p="http://schemas.openxmlformats.org/presentationml/2006/main">
  <p:tag name="TIMING" val="|7.4|30.3|23.2"/>
</p:tagLst>
</file>

<file path=ppt/tags/tag6.xml><?xml version="1.0" encoding="utf-8"?>
<p:tagLst xmlns:a="http://schemas.openxmlformats.org/drawingml/2006/main" xmlns:r="http://schemas.openxmlformats.org/officeDocument/2006/relationships" xmlns:p="http://schemas.openxmlformats.org/presentationml/2006/main">
  <p:tag name="TIMING" val="|9.9"/>
</p:tagLst>
</file>

<file path=ppt/tags/tag7.xml><?xml version="1.0" encoding="utf-8"?>
<p:tagLst xmlns:a="http://schemas.openxmlformats.org/drawingml/2006/main" xmlns:r="http://schemas.openxmlformats.org/officeDocument/2006/relationships" xmlns:p="http://schemas.openxmlformats.org/presentationml/2006/main">
  <p:tag name="TIMING" val="|25.3"/>
</p:tagLst>
</file>

<file path=ppt/tags/tag8.xml><?xml version="1.0" encoding="utf-8"?>
<p:tagLst xmlns:a="http://schemas.openxmlformats.org/drawingml/2006/main" xmlns:r="http://schemas.openxmlformats.org/officeDocument/2006/relationships" xmlns:p="http://schemas.openxmlformats.org/presentationml/2006/main">
  <p:tag name="TIMING" val="|18.1"/>
</p:tagLst>
</file>

<file path=ppt/tags/tag9.xml><?xml version="1.0" encoding="utf-8"?>
<p:tagLst xmlns:a="http://schemas.openxmlformats.org/drawingml/2006/main" xmlns:r="http://schemas.openxmlformats.org/officeDocument/2006/relationships" xmlns:p="http://schemas.openxmlformats.org/presentationml/2006/main">
  <p:tag name="TIMING" val="|9.9"/>
</p:tagLst>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7249</TotalTime>
  <Words>2786</Words>
  <Application>Microsoft Office PowerPoint</Application>
  <PresentationFormat>On-screen Show (4:3)</PresentationFormat>
  <Paragraphs>608</Paragraphs>
  <Slides>36</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Visio</vt:lpstr>
      <vt:lpstr>PowerPoint Presentation</vt:lpstr>
      <vt:lpstr>Lync High Availability and Site Resiliency</vt:lpstr>
      <vt:lpstr>Voice Customer Momentum</vt:lpstr>
      <vt:lpstr>Session objectives and takeaways</vt:lpstr>
      <vt:lpstr>Agenda</vt:lpstr>
      <vt:lpstr>Design changes to support Voice high availability</vt:lpstr>
      <vt:lpstr>Resiliency Architecture</vt:lpstr>
      <vt:lpstr>Resiliency Architecture</vt:lpstr>
      <vt:lpstr>Other Resiliency enhancements</vt:lpstr>
      <vt:lpstr>Agenda</vt:lpstr>
      <vt:lpstr>Branch Resiliency Options</vt:lpstr>
      <vt:lpstr>Survivable Branch Appliance (SBA) Purpose-built appliance optimized to provide resilient multi-modal communication for maximizing branch office user productivity </vt:lpstr>
      <vt:lpstr>Survivable Branch Appliance (SBA)  </vt:lpstr>
      <vt:lpstr>SBA - Partner Solutions</vt:lpstr>
      <vt:lpstr>SBA - Deployment Simple, Easy, Repeatable</vt:lpstr>
      <vt:lpstr>SBA - Central Management Centralizing Move, Add, Changes</vt:lpstr>
      <vt:lpstr>SBA - Support and Service</vt:lpstr>
      <vt:lpstr>SBA - User Experience</vt:lpstr>
      <vt:lpstr>SBA – Lync Server 2010 Discovery</vt:lpstr>
      <vt:lpstr>Branch Client Registration Scenarios</vt:lpstr>
      <vt:lpstr>Branch Office: Server Connectivity when WAN down</vt:lpstr>
      <vt:lpstr>Branch Client Media and Signaling Paths WAN Available</vt:lpstr>
      <vt:lpstr>Branch Client Media and Signaling Paths WAN Available</vt:lpstr>
      <vt:lpstr>Branch Client Media and Signaling Paths Key Failure Scenarios: WAN Down</vt:lpstr>
      <vt:lpstr>Branch Client Media and Signaling Paths Key Failure Scenarios: Edge User &amp; SBA Down</vt:lpstr>
      <vt:lpstr>Agenda</vt:lpstr>
      <vt:lpstr>Data Center Voice Resiliency Failover to Backup Data Center</vt:lpstr>
      <vt:lpstr>Data Center Voice Resiliency Failover to Backup Data Center (Discovery)  </vt:lpstr>
      <vt:lpstr>Data Center Voice Resiliency Failover to Backup Data Center </vt:lpstr>
      <vt:lpstr>Agenda</vt:lpstr>
      <vt:lpstr>Metro Data Center Resiliency Lync 2010 Pool Extended Across Two Data Centers </vt:lpstr>
      <vt:lpstr>Backup and Restore</vt:lpstr>
      <vt:lpstr>Lync 2010 – Expect the Best</vt:lpstr>
      <vt:lpstr>Session objectives and takeaways</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266</cp:revision>
  <dcterms:created xsi:type="dcterms:W3CDTF">2011-04-01T05:55:34Z</dcterms:created>
  <dcterms:modified xsi:type="dcterms:W3CDTF">2011-08-31T06:53:08Z</dcterms:modified>
</cp:coreProperties>
</file>