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 id="2147483683" r:id="rId3"/>
  </p:sldMasterIdLst>
  <p:notesMasterIdLst>
    <p:notesMasterId r:id="rId46"/>
  </p:notesMasterIdLst>
  <p:sldIdLst>
    <p:sldId id="279" r:id="rId4"/>
    <p:sldId id="312" r:id="rId5"/>
    <p:sldId id="285" r:id="rId6"/>
    <p:sldId id="286" r:id="rId7"/>
    <p:sldId id="287" r:id="rId8"/>
    <p:sldId id="288"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 id="305" r:id="rId26"/>
    <p:sldId id="306" r:id="rId27"/>
    <p:sldId id="307" r:id="rId28"/>
    <p:sldId id="308" r:id="rId29"/>
    <p:sldId id="309" r:id="rId30"/>
    <p:sldId id="310" r:id="rId31"/>
    <p:sldId id="311" r:id="rId32"/>
    <p:sldId id="282" r:id="rId33"/>
    <p:sldId id="315" r:id="rId34"/>
    <p:sldId id="326" r:id="rId35"/>
    <p:sldId id="317" r:id="rId36"/>
    <p:sldId id="318" r:id="rId37"/>
    <p:sldId id="319" r:id="rId38"/>
    <p:sldId id="320" r:id="rId39"/>
    <p:sldId id="321" r:id="rId40"/>
    <p:sldId id="322" r:id="rId41"/>
    <p:sldId id="323" r:id="rId42"/>
    <p:sldId id="324" r:id="rId43"/>
    <p:sldId id="327" r:id="rId44"/>
    <p:sldId id="270"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viewProps" Target="viewProp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2706987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41088003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40618965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40618965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lvl="1"/>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39683523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1695329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32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p:txBody>
          <a:bodyPr wrap="square" numCol="1" anchor="t" anchorCtr="0" compatLnSpc="1">
            <a:prstTxWarp prst="textNoShape">
              <a:avLst/>
            </a:prstTxWarp>
            <a:normAutofit fontScale="85000" lnSpcReduction="20000"/>
          </a:bodyPr>
          <a:lstStyle/>
          <a:p>
            <a:pPr>
              <a:defRPr/>
            </a:pPr>
            <a:endParaRPr lang="en-US" dirty="0"/>
          </a:p>
        </p:txBody>
      </p:sp>
      <p:sp>
        <p:nvSpPr>
          <p:cNvPr id="47108" name="Slide Number Placeholder 3"/>
          <p:cNvSpPr>
            <a:spLocks noGrp="1"/>
          </p:cNvSpPr>
          <p:nvPr>
            <p:ph type="sldNum" sz="quarter" idx="5"/>
          </p:nvPr>
        </p:nvSpPr>
        <p:spPr bwMode="auto">
          <a:noFill/>
          <a:ln>
            <a:miter lim="800000"/>
            <a:headEnd/>
            <a:tailEnd/>
          </a:ln>
        </p:spPr>
        <p:txBody>
          <a:bodyPr/>
          <a:lstStyle/>
          <a:p>
            <a:fld id="{593C6D49-B983-4680-A914-44207A781CEE}" type="slidenum">
              <a:rPr lang="en-US" smtClean="0">
                <a:solidFill>
                  <a:srgbClr val="000000"/>
                </a:solidFill>
              </a:rPr>
              <a:pPr/>
              <a:t>33</a:t>
            </a:fld>
            <a:endParaRPr lang="en-US" smtClean="0">
              <a:solidFill>
                <a:srgbClr val="00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xfrm>
            <a:off x="1143000" y="687388"/>
            <a:ext cx="4572000" cy="3429000"/>
          </a:xfrm>
          <a:ln/>
        </p:spPr>
      </p:sp>
      <p:sp>
        <p:nvSpPr>
          <p:cNvPr id="2150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787CA12-0C88-4FC3-83B8-6373BB532505}" type="slidenum">
              <a:rPr lang="en-US" smtClean="0"/>
              <a:pPr/>
              <a:t>36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1751355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4:51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6</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8/31/2011 4:51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smtClean="0">
                <a:solidFill>
                  <a:prstClr val="black"/>
                </a:solidFill>
              </a:rPr>
              <a:t>© 2010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2381081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535537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3926451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2178187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4061896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40618965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Header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Content Placeholder 2"/>
          <p:cNvSpPr>
            <a:spLocks noGrp="1"/>
          </p:cNvSpPr>
          <p:nvPr>
            <p:ph sz="half" idx="1"/>
          </p:nvPr>
        </p:nvSpPr>
        <p:spPr>
          <a:xfrm>
            <a:off x="412750" y="1495169"/>
            <a:ext cx="8301038" cy="4684651"/>
          </a:xfrm>
          <a:prstGeom prst="rect">
            <a:avLst/>
          </a:prstGeom>
        </p:spPr>
        <p:txBody>
          <a:bodyPr lIns="0" tIns="0" rIns="0" bIns="0"/>
          <a:lstStyle>
            <a:lvl1pPr marL="342900" indent="-342900">
              <a:spcBef>
                <a:spcPts val="600"/>
              </a:spcBef>
              <a:buFontTx/>
              <a:buBlip>
                <a:blip r:embed="rId2"/>
              </a:buBlip>
              <a:defRPr sz="2400">
                <a:solidFill>
                  <a:schemeClr val="tx1">
                    <a:lumMod val="65000"/>
                    <a:lumOff val="35000"/>
                  </a:schemeClr>
                </a:solidFill>
              </a:defRPr>
            </a:lvl1pPr>
            <a:lvl2pPr marL="571500" indent="-228600">
              <a:spcBef>
                <a:spcPts val="600"/>
              </a:spcBef>
              <a:defRPr sz="2000">
                <a:solidFill>
                  <a:schemeClr val="tx1">
                    <a:lumMod val="65000"/>
                    <a:lumOff val="35000"/>
                  </a:schemeClr>
                </a:solidFill>
              </a:defRPr>
            </a:lvl2pPr>
            <a:lvl3pPr marL="800100" indent="-228600">
              <a:spcBef>
                <a:spcPts val="600"/>
              </a:spcBef>
              <a:defRPr sz="1800">
                <a:solidFill>
                  <a:schemeClr val="tx1">
                    <a:lumMod val="65000"/>
                    <a:lumOff val="35000"/>
                  </a:schemeClr>
                </a:solidFill>
              </a:defRPr>
            </a:lvl3pPr>
            <a:lvl4pPr marL="1028700" indent="-228600">
              <a:spcBef>
                <a:spcPts val="600"/>
              </a:spcBef>
              <a:defRPr sz="1600">
                <a:solidFill>
                  <a:schemeClr val="tx1">
                    <a:lumMod val="65000"/>
                    <a:lumOff val="35000"/>
                  </a:schemeClr>
                </a:solidFill>
              </a:defRPr>
            </a:lvl4pPr>
            <a:lvl5pPr marL="1257300" indent="-228600">
              <a:spcBef>
                <a:spcPts val="600"/>
              </a:spcBef>
              <a:buClr>
                <a:schemeClr val="accent6"/>
              </a:buClr>
              <a:buSzPct val="100000"/>
              <a:buFont typeface="Symbol" pitchFamily="18" charset="2"/>
              <a:buChar char="·"/>
              <a:defRPr sz="1400">
                <a:solidFill>
                  <a:schemeClr val="tx1">
                    <a:lumMod val="65000"/>
                    <a:lumOff val="35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209067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663" y="2265473"/>
            <a:ext cx="7683913"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727662" y="4703873"/>
            <a:ext cx="7683914"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062572948"/>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885313547"/>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55047"/>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89144"/>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416506968"/>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3724133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615189901"/>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39751717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609312874"/>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41851183"/>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799"/>
            <a:ext cx="8363938"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26695409"/>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389436" y="1447799"/>
            <a:ext cx="8363938"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85187619"/>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9436" y="1447801"/>
            <a:ext cx="4115872" cy="2129814"/>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447801"/>
            <a:ext cx="4115872" cy="2129814"/>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22358071"/>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65305"/>
            <a:ext cx="4115872"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33600"/>
            <a:ext cx="4114800" cy="1855893"/>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65305"/>
            <a:ext cx="4115872"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7501" y="2133601"/>
            <a:ext cx="4115872" cy="1855893"/>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05913604"/>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263267342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364006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15951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9490002"/>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7978771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34956961"/>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9015402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123993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45690170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8589910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31/08/2011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6815357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80958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29923463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720870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31/08/2011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2312027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37950509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860357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12470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42882186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93990851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7616198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11399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spTree>
    <p:extLst>
      <p:ext uri="{BB962C8B-B14F-4D97-AF65-F5344CB8AC3E}">
        <p14:creationId xmlns:p14="http://schemas.microsoft.com/office/powerpoint/2010/main" val="142385384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3" Type="http://schemas.openxmlformats.org/officeDocument/2006/relationships/slideLayout" Target="../slideLayouts/slideLayout18.xml"/><Relationship Id="rId21" Type="http://schemas.openxmlformats.org/officeDocument/2006/relationships/image" Target="../media/image7.png"/><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image" Target="../media/image6.jpeg"/><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19" Type="http://schemas.openxmlformats.org/officeDocument/2006/relationships/theme" Target="../theme/theme2.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theme" Target="../theme/theme3.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7"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82" r:id="rId8"/>
    <p:sldLayoutId id="2147483655" r:id="rId9"/>
    <p:sldLayoutId id="2147483656" r:id="rId10"/>
    <p:sldLayoutId id="2147483657" r:id="rId11"/>
    <p:sldLayoutId id="2147483658" r:id="rId12"/>
    <p:sldLayoutId id="2147483659" r:id="rId13"/>
    <p:sldLayoutId id="2147483660" r:id="rId14"/>
    <p:sldLayoutId id="2147483700" r:id="rId15"/>
  </p:sldLayoutIdLst>
  <p:timing>
    <p:tnLst>
      <p:par>
        <p:cTn id="1" dur="indefinite" restart="never" nodeType="tmRoot"/>
      </p:par>
    </p:tnLst>
  </p:timing>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9436" y="228600"/>
            <a:ext cx="8363938"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9436" y="1447800"/>
            <a:ext cx="8363937"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28329728"/>
      </p:ext>
    </p:extLst>
  </p:cSld>
  <p:clrMap bg1="dk1" tx1="lt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1"/>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1"/>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1"/>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1"/>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1"/>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275780211"/>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18" Type="http://schemas.openxmlformats.org/officeDocument/2006/relationships/image" Target="../media/image39.png"/><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33.png"/><Relationship Id="rId17" Type="http://schemas.openxmlformats.org/officeDocument/2006/relationships/image" Target="../media/image38.png"/><Relationship Id="rId2" Type="http://schemas.openxmlformats.org/officeDocument/2006/relationships/notesSlide" Target="../notesSlides/notesSlide17.xml"/><Relationship Id="rId16"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5" Type="http://schemas.openxmlformats.org/officeDocument/2006/relationships/image" Target="../media/image3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15.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1.png"/><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1.png"/><Relationship Id="rId2" Type="http://schemas.openxmlformats.org/officeDocument/2006/relationships/hyperlink" Target="http://blog.schertz.name/wp-content/uploads/2011/05/image5.png" TargetMode="External"/><Relationship Id="rId1" Type="http://schemas.openxmlformats.org/officeDocument/2006/relationships/slideLayout" Target="../slideLayouts/slideLayout7.xml"/><Relationship Id="rId6" Type="http://schemas.openxmlformats.org/officeDocument/2006/relationships/hyperlink" Target="http://blog.schertz.name/wp-content/uploads/2011/05/image6.png" TargetMode="External"/><Relationship Id="rId5" Type="http://schemas.openxmlformats.org/officeDocument/2006/relationships/image" Target="../media/image50.png"/><Relationship Id="rId4" Type="http://schemas.openxmlformats.org/officeDocument/2006/relationships/hyperlink" Target="http://blog.schertz.name/wp-content/uploads/2011/05/image3.png"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780653"/>
          </a:xfrm>
        </p:spPr>
        <p:txBody>
          <a:bodyPr/>
          <a:lstStyle/>
          <a:p>
            <a:r>
              <a:rPr lang="en-US" dirty="0" smtClean="0"/>
              <a:t>Web Conferencing Flow</a:t>
            </a:r>
            <a:endParaRPr lang="en-US" dirty="0"/>
          </a:p>
        </p:txBody>
      </p:sp>
      <p:sp>
        <p:nvSpPr>
          <p:cNvPr id="5" name="Rounded Rectangle 4"/>
          <p:cNvSpPr/>
          <p:nvPr/>
        </p:nvSpPr>
        <p:spPr bwMode="auto">
          <a:xfrm>
            <a:off x="2328548" y="3043517"/>
            <a:ext cx="1162991" cy="906202"/>
          </a:xfrm>
          <a:prstGeom prst="roundRect">
            <a:avLst>
              <a:gd name="adj" fmla="val 9033"/>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1218585"/>
            <a:r>
              <a:rPr lang="en-US" sz="1600" dirty="0">
                <a:solidFill>
                  <a:srgbClr val="000000"/>
                </a:solidFill>
                <a:effectLst>
                  <a:outerShdw blurRad="38100" dist="38100" dir="2700000" algn="tl">
                    <a:srgbClr val="000000">
                      <a:alpha val="43137"/>
                    </a:srgbClr>
                  </a:outerShdw>
                </a:effectLst>
                <a:latin typeface="Segoe" pitchFamily="34" charset="0"/>
              </a:rPr>
              <a:t>Focus</a:t>
            </a:r>
          </a:p>
        </p:txBody>
      </p:sp>
      <p:sp>
        <p:nvSpPr>
          <p:cNvPr id="6" name="Rounded Rectangle 5"/>
          <p:cNvSpPr/>
          <p:nvPr/>
        </p:nvSpPr>
        <p:spPr bwMode="auto">
          <a:xfrm>
            <a:off x="2325389" y="5323155"/>
            <a:ext cx="1172467" cy="1338904"/>
          </a:xfrm>
          <a:prstGeom prst="roundRect">
            <a:avLst>
              <a:gd name="adj" fmla="val 9033"/>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0" tIns="45718" rIns="0" bIns="45718" numCol="1" rtlCol="0" anchor="ctr" anchorCtr="0" compatLnSpc="1">
            <a:prstTxWarp prst="textNoShape">
              <a:avLst/>
            </a:prstTxWarp>
          </a:bodyPr>
          <a:lstStyle/>
          <a:p>
            <a:pPr algn="ctr" defTabSz="1218585"/>
            <a:r>
              <a:rPr lang="en-US" sz="1200" dirty="0" smtClean="0">
                <a:solidFill>
                  <a:srgbClr val="000000"/>
                </a:solidFill>
                <a:effectLst>
                  <a:outerShdw blurRad="38100" dist="38100" dir="2700000" algn="tl">
                    <a:srgbClr val="000000">
                      <a:alpha val="43137"/>
                    </a:srgbClr>
                  </a:outerShdw>
                </a:effectLst>
                <a:latin typeface="Segoe" pitchFamily="34" charset="0"/>
              </a:rPr>
              <a:t>Communicator</a:t>
            </a:r>
          </a:p>
          <a:p>
            <a:pPr algn="ctr" defTabSz="1218585"/>
            <a:r>
              <a:rPr lang="en-US" sz="1200" dirty="0" smtClean="0">
                <a:solidFill>
                  <a:srgbClr val="000000"/>
                </a:solidFill>
                <a:effectLst>
                  <a:outerShdw blurRad="38100" dist="38100" dir="2700000" algn="tl">
                    <a:srgbClr val="000000">
                      <a:alpha val="43137"/>
                    </a:srgbClr>
                  </a:outerShdw>
                </a:effectLst>
                <a:latin typeface="Segoe" pitchFamily="34" charset="0"/>
              </a:rPr>
              <a:t>Client</a:t>
            </a:r>
            <a:endParaRPr lang="en-US" sz="1200" dirty="0">
              <a:solidFill>
                <a:srgbClr val="000000"/>
              </a:solidFill>
              <a:effectLst>
                <a:outerShdw blurRad="38100" dist="38100" dir="2700000" algn="tl">
                  <a:srgbClr val="000000">
                    <a:alpha val="43137"/>
                  </a:srgbClr>
                </a:outerShdw>
              </a:effectLst>
              <a:latin typeface="Segoe" pitchFamily="34" charset="0"/>
            </a:endParaRPr>
          </a:p>
        </p:txBody>
      </p:sp>
      <p:cxnSp>
        <p:nvCxnSpPr>
          <p:cNvPr id="7" name="Elbow Connector 26"/>
          <p:cNvCxnSpPr>
            <a:stCxn id="30" idx="2"/>
            <a:endCxn id="5" idx="0"/>
          </p:cNvCxnSpPr>
          <p:nvPr/>
        </p:nvCxnSpPr>
        <p:spPr>
          <a:xfrm rot="16200000" flipH="1">
            <a:off x="2062149" y="2195627"/>
            <a:ext cx="1165410" cy="530375"/>
          </a:xfrm>
          <a:prstGeom prst="bentConnector3">
            <a:avLst>
              <a:gd name="adj1" fmla="val 50000"/>
            </a:avLst>
          </a:prstGeom>
          <a:ln>
            <a:tailEnd type="arrow"/>
          </a:ln>
        </p:spPr>
        <p:style>
          <a:lnRef idx="2">
            <a:schemeClr val="accent2"/>
          </a:lnRef>
          <a:fillRef idx="0">
            <a:schemeClr val="accent2"/>
          </a:fillRef>
          <a:effectRef idx="1">
            <a:schemeClr val="accent2"/>
          </a:effectRef>
          <a:fontRef idx="minor">
            <a:schemeClr val="tx1"/>
          </a:fontRef>
        </p:style>
      </p:cxnSp>
      <p:cxnSp>
        <p:nvCxnSpPr>
          <p:cNvPr id="8" name="Straight Arrow Connector 7"/>
          <p:cNvCxnSpPr>
            <a:stCxn id="6" idx="0"/>
            <a:endCxn id="5" idx="2"/>
          </p:cNvCxnSpPr>
          <p:nvPr/>
        </p:nvCxnSpPr>
        <p:spPr>
          <a:xfrm flipH="1" flipV="1">
            <a:off x="2910042" y="3949719"/>
            <a:ext cx="1580" cy="1373436"/>
          </a:xfrm>
          <a:prstGeom prst="straightConnector1">
            <a:avLst/>
          </a:prstGeom>
          <a:ln>
            <a:headEnd type="arrow"/>
            <a:tailEnd type="arrow"/>
          </a:ln>
        </p:spPr>
        <p:style>
          <a:lnRef idx="2">
            <a:schemeClr val="accent5"/>
          </a:lnRef>
          <a:fillRef idx="0">
            <a:schemeClr val="accent5"/>
          </a:fillRef>
          <a:effectRef idx="1">
            <a:schemeClr val="accent5"/>
          </a:effectRef>
          <a:fontRef idx="minor">
            <a:schemeClr val="tx1"/>
          </a:fontRef>
        </p:style>
      </p:cxnSp>
      <p:sp>
        <p:nvSpPr>
          <p:cNvPr id="9" name="TextBox 8"/>
          <p:cNvSpPr txBox="1"/>
          <p:nvPr/>
        </p:nvSpPr>
        <p:spPr>
          <a:xfrm rot="16200000">
            <a:off x="2123276" y="4279720"/>
            <a:ext cx="1298759" cy="307777"/>
          </a:xfrm>
          <a:prstGeom prst="rect">
            <a:avLst/>
          </a:prstGeom>
          <a:noFill/>
        </p:spPr>
        <p:txBody>
          <a:bodyPr wrap="square" rtlCol="0">
            <a:spAutoFit/>
          </a:bodyPr>
          <a:lstStyle/>
          <a:p>
            <a:pPr defTabSz="914363"/>
            <a:r>
              <a:rPr lang="en-US" sz="1400" dirty="0">
                <a:solidFill>
                  <a:srgbClr val="FFFFFF"/>
                </a:solidFill>
              </a:rPr>
              <a:t>CCCP/SIP</a:t>
            </a:r>
            <a:endParaRPr lang="en-US" sz="1600" dirty="0">
              <a:solidFill>
                <a:srgbClr val="FFFFFF"/>
              </a:solidFill>
            </a:endParaRPr>
          </a:p>
        </p:txBody>
      </p:sp>
      <p:sp>
        <p:nvSpPr>
          <p:cNvPr id="11" name="Rounded Rectangle 10"/>
          <p:cNvSpPr/>
          <p:nvPr/>
        </p:nvSpPr>
        <p:spPr bwMode="auto">
          <a:xfrm>
            <a:off x="6545988" y="3787962"/>
            <a:ext cx="1150212" cy="728382"/>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1218585" fontAlgn="base">
              <a:spcBef>
                <a:spcPct val="0"/>
              </a:spcBef>
              <a:spcAft>
                <a:spcPct val="0"/>
              </a:spcAft>
            </a:pPr>
            <a:r>
              <a:rPr lang="en-US" sz="1200" dirty="0">
                <a:solidFill>
                  <a:srgbClr val="000000"/>
                </a:solidFill>
                <a:effectLst>
                  <a:outerShdw blurRad="38100" dist="38100" dir="2700000" algn="tl">
                    <a:srgbClr val="000000">
                      <a:alpha val="43137"/>
                    </a:srgbClr>
                  </a:outerShdw>
                </a:effectLst>
                <a:latin typeface="Segoe" pitchFamily="34" charset="0"/>
              </a:rPr>
              <a:t>Web Conf MCU</a:t>
            </a:r>
          </a:p>
        </p:txBody>
      </p:sp>
      <p:sp>
        <p:nvSpPr>
          <p:cNvPr id="12" name="Rounded Rectangle 11"/>
          <p:cNvSpPr/>
          <p:nvPr/>
        </p:nvSpPr>
        <p:spPr bwMode="auto">
          <a:xfrm>
            <a:off x="6545988" y="2913903"/>
            <a:ext cx="1150212" cy="728382"/>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1218585" fontAlgn="base">
              <a:spcBef>
                <a:spcPct val="0"/>
              </a:spcBef>
              <a:spcAft>
                <a:spcPct val="0"/>
              </a:spcAft>
            </a:pPr>
            <a:r>
              <a:rPr lang="en-US" sz="1200" dirty="0">
                <a:solidFill>
                  <a:srgbClr val="000000"/>
                </a:solidFill>
                <a:effectLst>
                  <a:outerShdw blurRad="38100" dist="38100" dir="2700000" algn="tl">
                    <a:srgbClr val="000000">
                      <a:alpha val="43137"/>
                    </a:srgbClr>
                  </a:outerShdw>
                </a:effectLst>
                <a:latin typeface="Segoe" pitchFamily="34" charset="0"/>
              </a:rPr>
              <a:t>IM Conf </a:t>
            </a:r>
            <a:r>
              <a:rPr lang="en-US" sz="1200" dirty="0" smtClean="0">
                <a:solidFill>
                  <a:srgbClr val="000000"/>
                </a:solidFill>
                <a:effectLst>
                  <a:outerShdw blurRad="38100" dist="38100" dir="2700000" algn="tl">
                    <a:srgbClr val="000000">
                      <a:alpha val="43137"/>
                    </a:srgbClr>
                  </a:outerShdw>
                </a:effectLst>
                <a:latin typeface="Segoe" pitchFamily="34" charset="0"/>
              </a:rPr>
              <a:t>MCU</a:t>
            </a:r>
            <a:endParaRPr lang="en-US" sz="1200" dirty="0">
              <a:solidFill>
                <a:srgbClr val="000000"/>
              </a:solidFill>
              <a:effectLst>
                <a:outerShdw blurRad="38100" dist="38100" dir="2700000" algn="tl">
                  <a:srgbClr val="000000">
                    <a:alpha val="43137"/>
                  </a:srgbClr>
                </a:outerShdw>
              </a:effectLst>
              <a:latin typeface="Segoe" pitchFamily="34" charset="0"/>
            </a:endParaRPr>
          </a:p>
        </p:txBody>
      </p:sp>
      <p:sp>
        <p:nvSpPr>
          <p:cNvPr id="13" name="Rounded Rectangle 12"/>
          <p:cNvSpPr/>
          <p:nvPr/>
        </p:nvSpPr>
        <p:spPr bwMode="auto">
          <a:xfrm>
            <a:off x="6545988" y="4662021"/>
            <a:ext cx="1150212" cy="728382"/>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1218585" fontAlgn="base">
              <a:spcBef>
                <a:spcPct val="0"/>
              </a:spcBef>
              <a:spcAft>
                <a:spcPct val="0"/>
              </a:spcAft>
            </a:pPr>
            <a:r>
              <a:rPr lang="en-US" sz="1200" dirty="0">
                <a:solidFill>
                  <a:srgbClr val="000000"/>
                </a:solidFill>
                <a:effectLst>
                  <a:outerShdw blurRad="38100" dist="38100" dir="2700000" algn="tl">
                    <a:srgbClr val="000000">
                      <a:alpha val="43137"/>
                    </a:srgbClr>
                  </a:outerShdw>
                </a:effectLst>
                <a:latin typeface="Segoe" pitchFamily="34" charset="0"/>
              </a:rPr>
              <a:t>AV Conf MCU</a:t>
            </a:r>
          </a:p>
        </p:txBody>
      </p:sp>
      <p:cxnSp>
        <p:nvCxnSpPr>
          <p:cNvPr id="15" name="Elbow Connector 14"/>
          <p:cNvCxnSpPr>
            <a:stCxn id="11" idx="1"/>
          </p:cNvCxnSpPr>
          <p:nvPr/>
        </p:nvCxnSpPr>
        <p:spPr>
          <a:xfrm rot="10800000">
            <a:off x="3478759" y="3655530"/>
            <a:ext cx="3067231" cy="496627"/>
          </a:xfrm>
          <a:prstGeom prst="bentConnector3">
            <a:avLst>
              <a:gd name="adj1" fmla="val 50000"/>
            </a:avLst>
          </a:prstGeom>
          <a:ln>
            <a:headEnd type="arrow"/>
            <a:tailEnd type="arrow"/>
          </a:ln>
        </p:spPr>
        <p:style>
          <a:lnRef idx="2">
            <a:schemeClr val="accent4"/>
          </a:lnRef>
          <a:fillRef idx="0">
            <a:schemeClr val="accent4"/>
          </a:fillRef>
          <a:effectRef idx="1">
            <a:schemeClr val="accent4"/>
          </a:effectRef>
          <a:fontRef idx="minor">
            <a:schemeClr val="tx1"/>
          </a:fontRef>
        </p:style>
      </p:cxnSp>
      <p:cxnSp>
        <p:nvCxnSpPr>
          <p:cNvPr id="16" name="Elbow Connector 15"/>
          <p:cNvCxnSpPr>
            <a:stCxn id="13" idx="1"/>
          </p:cNvCxnSpPr>
          <p:nvPr/>
        </p:nvCxnSpPr>
        <p:spPr>
          <a:xfrm rot="10800000">
            <a:off x="3478759" y="3787962"/>
            <a:ext cx="3067231" cy="1238250"/>
          </a:xfrm>
          <a:prstGeom prst="bentConnector3">
            <a:avLst>
              <a:gd name="adj1" fmla="val 50000"/>
            </a:avLst>
          </a:prstGeom>
          <a:ln>
            <a:headEnd type="arrow"/>
            <a:tailEnd type="arrow"/>
          </a:ln>
        </p:spPr>
        <p:style>
          <a:lnRef idx="2">
            <a:schemeClr val="accent4"/>
          </a:lnRef>
          <a:fillRef idx="0">
            <a:schemeClr val="accent4"/>
          </a:fillRef>
          <a:effectRef idx="1">
            <a:schemeClr val="accent4"/>
          </a:effectRef>
          <a:fontRef idx="minor">
            <a:schemeClr val="tx1"/>
          </a:fontRef>
        </p:style>
      </p:cxnSp>
      <p:cxnSp>
        <p:nvCxnSpPr>
          <p:cNvPr id="17" name="Elbow Connector 16"/>
          <p:cNvCxnSpPr/>
          <p:nvPr/>
        </p:nvCxnSpPr>
        <p:spPr>
          <a:xfrm rot="10800000">
            <a:off x="3497856" y="3505745"/>
            <a:ext cx="3048134" cy="1"/>
          </a:xfrm>
          <a:prstGeom prst="bentConnector3">
            <a:avLst>
              <a:gd name="adj1" fmla="val 50000"/>
            </a:avLst>
          </a:prstGeom>
          <a:ln>
            <a:headEnd type="arrow"/>
            <a:tailEnd type="arrow"/>
          </a:ln>
        </p:spPr>
        <p:style>
          <a:lnRef idx="2">
            <a:schemeClr val="accent4"/>
          </a:lnRef>
          <a:fillRef idx="0">
            <a:schemeClr val="accent4"/>
          </a:fillRef>
          <a:effectRef idx="1">
            <a:schemeClr val="accent4"/>
          </a:effectRef>
          <a:fontRef idx="minor">
            <a:schemeClr val="tx1"/>
          </a:fontRef>
        </p:style>
      </p:cxnSp>
      <p:sp>
        <p:nvSpPr>
          <p:cNvPr id="18" name="TextBox 40"/>
          <p:cNvSpPr txBox="1"/>
          <p:nvPr/>
        </p:nvSpPr>
        <p:spPr>
          <a:xfrm>
            <a:off x="4267202" y="2895604"/>
            <a:ext cx="1232014" cy="307777"/>
          </a:xfrm>
          <a:prstGeom prst="rect">
            <a:avLst/>
          </a:prstGeom>
          <a:noFill/>
        </p:spPr>
        <p:txBody>
          <a:bodyPr wrap="square" rtlCol="0">
            <a:spAutoFit/>
          </a:bodyPr>
          <a:lstStyle/>
          <a:p>
            <a:pPr defTabSz="914363"/>
            <a:r>
              <a:rPr lang="en-US" sz="1400" dirty="0">
                <a:solidFill>
                  <a:srgbClr val="FFFFFF"/>
                </a:solidFill>
              </a:rPr>
              <a:t>C3P/HTTP</a:t>
            </a:r>
            <a:endParaRPr lang="en-US" sz="1600" dirty="0">
              <a:solidFill>
                <a:srgbClr val="FFFFFF"/>
              </a:solidFill>
            </a:endParaRPr>
          </a:p>
        </p:txBody>
      </p:sp>
      <p:cxnSp>
        <p:nvCxnSpPr>
          <p:cNvPr id="20" name="Elbow Connector 19"/>
          <p:cNvCxnSpPr>
            <a:stCxn id="12" idx="3"/>
            <a:endCxn id="6" idx="3"/>
          </p:cNvCxnSpPr>
          <p:nvPr/>
        </p:nvCxnSpPr>
        <p:spPr>
          <a:xfrm flipH="1">
            <a:off x="3497857" y="3278097"/>
            <a:ext cx="4198345" cy="2714513"/>
          </a:xfrm>
          <a:prstGeom prst="bentConnector3">
            <a:avLst>
              <a:gd name="adj1" fmla="val -9418"/>
            </a:avLst>
          </a:prstGeom>
          <a:ln>
            <a:headEnd type="arrow"/>
            <a:tailEnd type="arrow"/>
          </a:ln>
        </p:spPr>
        <p:style>
          <a:lnRef idx="2">
            <a:schemeClr val="accent5"/>
          </a:lnRef>
          <a:fillRef idx="0">
            <a:schemeClr val="accent5"/>
          </a:fillRef>
          <a:effectRef idx="1">
            <a:schemeClr val="accent5"/>
          </a:effectRef>
          <a:fontRef idx="minor">
            <a:schemeClr val="tx1"/>
          </a:fontRef>
        </p:style>
      </p:cxnSp>
      <p:sp>
        <p:nvSpPr>
          <p:cNvPr id="21" name="TextBox 20"/>
          <p:cNvSpPr txBox="1"/>
          <p:nvPr/>
        </p:nvSpPr>
        <p:spPr>
          <a:xfrm>
            <a:off x="4773457" y="5795692"/>
            <a:ext cx="1103181" cy="276999"/>
          </a:xfrm>
          <a:prstGeom prst="rect">
            <a:avLst/>
          </a:prstGeom>
          <a:noFill/>
        </p:spPr>
        <p:txBody>
          <a:bodyPr wrap="square" rtlCol="0">
            <a:spAutoFit/>
          </a:bodyPr>
          <a:lstStyle/>
          <a:p>
            <a:pPr algn="ctr" defTabSz="914363"/>
            <a:r>
              <a:rPr lang="en-US" sz="1200" dirty="0">
                <a:solidFill>
                  <a:srgbClr val="FFFFFF"/>
                </a:solidFill>
              </a:rPr>
              <a:t>SIMPLE/SIP</a:t>
            </a:r>
            <a:endParaRPr lang="en-US" sz="1400" dirty="0">
              <a:solidFill>
                <a:srgbClr val="FFFFFF"/>
              </a:solidFill>
            </a:endParaRPr>
          </a:p>
        </p:txBody>
      </p:sp>
      <p:cxnSp>
        <p:nvCxnSpPr>
          <p:cNvPr id="23" name="Elbow Connector 22"/>
          <p:cNvCxnSpPr/>
          <p:nvPr/>
        </p:nvCxnSpPr>
        <p:spPr>
          <a:xfrm rot="10800000" flipV="1">
            <a:off x="3497857" y="4937314"/>
            <a:ext cx="4198345" cy="582708"/>
          </a:xfrm>
          <a:prstGeom prst="bentConnector3">
            <a:avLst>
              <a:gd name="adj1" fmla="val -4110"/>
            </a:avLst>
          </a:prstGeom>
          <a:ln>
            <a:headEnd type="arrow"/>
            <a:tailEnd type="arrow"/>
          </a:ln>
        </p:spPr>
        <p:style>
          <a:lnRef idx="2">
            <a:schemeClr val="accent5"/>
          </a:lnRef>
          <a:fillRef idx="0">
            <a:schemeClr val="accent5"/>
          </a:fillRef>
          <a:effectRef idx="1">
            <a:schemeClr val="accent5"/>
          </a:effectRef>
          <a:fontRef idx="minor">
            <a:schemeClr val="tx1"/>
          </a:fontRef>
        </p:style>
      </p:cxnSp>
      <p:sp>
        <p:nvSpPr>
          <p:cNvPr id="24" name="TextBox 23"/>
          <p:cNvSpPr txBox="1"/>
          <p:nvPr/>
        </p:nvSpPr>
        <p:spPr>
          <a:xfrm>
            <a:off x="4914424" y="5246618"/>
            <a:ext cx="821247" cy="307777"/>
          </a:xfrm>
          <a:prstGeom prst="rect">
            <a:avLst/>
          </a:prstGeom>
          <a:noFill/>
        </p:spPr>
        <p:txBody>
          <a:bodyPr wrap="square" rtlCol="0">
            <a:spAutoFit/>
          </a:bodyPr>
          <a:lstStyle/>
          <a:p>
            <a:pPr algn="ctr" defTabSz="914363"/>
            <a:r>
              <a:rPr lang="en-US" sz="1400" dirty="0">
                <a:solidFill>
                  <a:srgbClr val="FFFFFF"/>
                </a:solidFill>
              </a:rPr>
              <a:t>(</a:t>
            </a:r>
            <a:r>
              <a:rPr lang="en-US" sz="1200" dirty="0">
                <a:solidFill>
                  <a:srgbClr val="FFFFFF"/>
                </a:solidFill>
              </a:rPr>
              <a:t>S)RTP</a:t>
            </a:r>
            <a:endParaRPr lang="en-US" sz="1400" dirty="0">
              <a:solidFill>
                <a:srgbClr val="FFFFFF"/>
              </a:solidFill>
            </a:endParaRPr>
          </a:p>
        </p:txBody>
      </p:sp>
      <p:cxnSp>
        <p:nvCxnSpPr>
          <p:cNvPr id="26" name="Elbow Connector 25"/>
          <p:cNvCxnSpPr/>
          <p:nvPr/>
        </p:nvCxnSpPr>
        <p:spPr>
          <a:xfrm rot="10800000" flipV="1">
            <a:off x="3478759" y="4200527"/>
            <a:ext cx="4217441" cy="1587761"/>
          </a:xfrm>
          <a:prstGeom prst="bentConnector3">
            <a:avLst>
              <a:gd name="adj1" fmla="val -6426"/>
            </a:avLst>
          </a:prstGeom>
          <a:ln>
            <a:headEnd type="arrow"/>
            <a:tailEnd type="arrow"/>
          </a:ln>
        </p:spPr>
        <p:style>
          <a:lnRef idx="2">
            <a:schemeClr val="accent6"/>
          </a:lnRef>
          <a:fillRef idx="0">
            <a:schemeClr val="accent6"/>
          </a:fillRef>
          <a:effectRef idx="1">
            <a:schemeClr val="accent6"/>
          </a:effectRef>
          <a:fontRef idx="minor">
            <a:schemeClr val="tx1"/>
          </a:fontRef>
        </p:style>
      </p:cxnSp>
      <p:sp>
        <p:nvSpPr>
          <p:cNvPr id="27" name="TextBox 26"/>
          <p:cNvSpPr txBox="1"/>
          <p:nvPr/>
        </p:nvSpPr>
        <p:spPr>
          <a:xfrm>
            <a:off x="4994380" y="5528565"/>
            <a:ext cx="661335" cy="276999"/>
          </a:xfrm>
          <a:prstGeom prst="rect">
            <a:avLst/>
          </a:prstGeom>
          <a:noFill/>
        </p:spPr>
        <p:txBody>
          <a:bodyPr wrap="square" rtlCol="0">
            <a:spAutoFit/>
          </a:bodyPr>
          <a:lstStyle/>
          <a:p>
            <a:pPr algn="ctr" defTabSz="914363"/>
            <a:r>
              <a:rPr lang="en-US" sz="1200" dirty="0">
                <a:solidFill>
                  <a:srgbClr val="FFFFFF"/>
                </a:solidFill>
              </a:rPr>
              <a:t>PSOM</a:t>
            </a:r>
            <a:endParaRPr lang="en-US" sz="1400" dirty="0">
              <a:solidFill>
                <a:srgbClr val="FFFFFF"/>
              </a:solidFill>
            </a:endParaRPr>
          </a:p>
        </p:txBody>
      </p:sp>
      <p:sp>
        <p:nvSpPr>
          <p:cNvPr id="29" name="Rounded Rectangle 8"/>
          <p:cNvSpPr/>
          <p:nvPr/>
        </p:nvSpPr>
        <p:spPr bwMode="auto">
          <a:xfrm>
            <a:off x="1024973" y="3043517"/>
            <a:ext cx="1162992" cy="906202"/>
          </a:xfrm>
          <a:prstGeom prst="roundRect">
            <a:avLst>
              <a:gd name="adj" fmla="val 9033"/>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1218585"/>
            <a:r>
              <a:rPr lang="en-US" sz="1600" dirty="0">
                <a:solidFill>
                  <a:srgbClr val="000000"/>
                </a:solidFill>
                <a:effectLst>
                  <a:outerShdw blurRad="38100" dist="38100" dir="2700000" algn="tl">
                    <a:srgbClr val="000000">
                      <a:alpha val="43137"/>
                    </a:srgbClr>
                  </a:outerShdw>
                </a:effectLst>
                <a:latin typeface="Segoe" pitchFamily="34" charset="0"/>
              </a:rPr>
              <a:t>Focus Factory</a:t>
            </a:r>
          </a:p>
        </p:txBody>
      </p:sp>
      <p:sp>
        <p:nvSpPr>
          <p:cNvPr id="30" name="Rounded Rectangle 29"/>
          <p:cNvSpPr/>
          <p:nvPr/>
        </p:nvSpPr>
        <p:spPr bwMode="auto">
          <a:xfrm>
            <a:off x="1791781" y="1113309"/>
            <a:ext cx="1175772" cy="764801"/>
          </a:xfrm>
          <a:prstGeom prst="roundRect">
            <a:avLst>
              <a:gd name="adj" fmla="val 9033"/>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1218585" fontAlgn="base">
              <a:spcBef>
                <a:spcPct val="0"/>
              </a:spcBef>
              <a:spcAft>
                <a:spcPct val="0"/>
              </a:spcAft>
            </a:pPr>
            <a:r>
              <a:rPr lang="en-US" sz="1600" dirty="0">
                <a:solidFill>
                  <a:srgbClr val="000000"/>
                </a:solidFill>
                <a:effectLst>
                  <a:outerShdw blurRad="38100" dist="38100" dir="2700000" algn="tl">
                    <a:srgbClr val="000000">
                      <a:alpha val="43137"/>
                    </a:srgbClr>
                  </a:outerShdw>
                </a:effectLst>
                <a:latin typeface="Segoe" pitchFamily="34" charset="0"/>
              </a:rPr>
              <a:t>SQL Backend</a:t>
            </a:r>
          </a:p>
        </p:txBody>
      </p:sp>
      <p:sp>
        <p:nvSpPr>
          <p:cNvPr id="31" name="Rounded Rectangle 30"/>
          <p:cNvSpPr/>
          <p:nvPr/>
        </p:nvSpPr>
        <p:spPr bwMode="auto">
          <a:xfrm>
            <a:off x="1024973" y="5323155"/>
            <a:ext cx="1162992" cy="1338904"/>
          </a:xfrm>
          <a:prstGeom prst="roundRect">
            <a:avLst>
              <a:gd name="adj" fmla="val 9033"/>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1218585"/>
            <a:r>
              <a:rPr lang="en-US" sz="1200" dirty="0">
                <a:solidFill>
                  <a:srgbClr val="000000"/>
                </a:solidFill>
                <a:effectLst>
                  <a:outerShdw blurRad="38100" dist="38100" dir="2700000" algn="tl">
                    <a:srgbClr val="000000">
                      <a:alpha val="43137"/>
                    </a:srgbClr>
                  </a:outerShdw>
                </a:effectLst>
                <a:latin typeface="Segoe" pitchFamily="34" charset="0"/>
              </a:rPr>
              <a:t>Scheduling</a:t>
            </a:r>
          </a:p>
          <a:p>
            <a:pPr algn="ctr" defTabSz="1218585"/>
            <a:r>
              <a:rPr lang="en-US" sz="1200" dirty="0">
                <a:solidFill>
                  <a:srgbClr val="000000"/>
                </a:solidFill>
                <a:effectLst>
                  <a:outerShdw blurRad="38100" dist="38100" dir="2700000" algn="tl">
                    <a:srgbClr val="000000">
                      <a:alpha val="43137"/>
                    </a:srgbClr>
                  </a:outerShdw>
                </a:effectLst>
                <a:latin typeface="Segoe" pitchFamily="34" charset="0"/>
              </a:rPr>
              <a:t>Client</a:t>
            </a:r>
          </a:p>
        </p:txBody>
      </p:sp>
      <p:cxnSp>
        <p:nvCxnSpPr>
          <p:cNvPr id="32" name="Elbow Connector 31"/>
          <p:cNvCxnSpPr>
            <a:stCxn id="29" idx="0"/>
            <a:endCxn id="30" idx="2"/>
          </p:cNvCxnSpPr>
          <p:nvPr/>
        </p:nvCxnSpPr>
        <p:spPr>
          <a:xfrm rot="5400000" flipH="1" flipV="1">
            <a:off x="1410363" y="2074213"/>
            <a:ext cx="1165410" cy="773198"/>
          </a:xfrm>
          <a:prstGeom prst="bentConnector3">
            <a:avLst>
              <a:gd name="adj1" fmla="val 50000"/>
            </a:avLst>
          </a:prstGeom>
          <a:ln>
            <a:headEnd type="arrow"/>
            <a:tailEnd type="arrow"/>
          </a:ln>
        </p:spPr>
        <p:style>
          <a:lnRef idx="2">
            <a:schemeClr val="accent2"/>
          </a:lnRef>
          <a:fillRef idx="0">
            <a:schemeClr val="accent2"/>
          </a:fillRef>
          <a:effectRef idx="1">
            <a:schemeClr val="accent2"/>
          </a:effectRef>
          <a:fontRef idx="minor">
            <a:schemeClr val="tx1"/>
          </a:fontRef>
        </p:style>
      </p:cxnSp>
      <p:sp>
        <p:nvSpPr>
          <p:cNvPr id="33" name="TextBox 32"/>
          <p:cNvSpPr txBox="1"/>
          <p:nvPr/>
        </p:nvSpPr>
        <p:spPr>
          <a:xfrm rot="16200000">
            <a:off x="831013" y="4258164"/>
            <a:ext cx="1311088" cy="338554"/>
          </a:xfrm>
          <a:prstGeom prst="rect">
            <a:avLst/>
          </a:prstGeom>
          <a:noFill/>
        </p:spPr>
        <p:txBody>
          <a:bodyPr wrap="square" rtlCol="0">
            <a:spAutoFit/>
          </a:bodyPr>
          <a:lstStyle/>
          <a:p>
            <a:pPr defTabSz="914363"/>
            <a:r>
              <a:rPr lang="en-US" sz="1400" dirty="0">
                <a:solidFill>
                  <a:srgbClr val="FFFFFF"/>
                </a:solidFill>
              </a:rPr>
              <a:t>CCCP/SIP</a:t>
            </a:r>
            <a:r>
              <a:rPr lang="en-US" sz="1600" dirty="0">
                <a:solidFill>
                  <a:srgbClr val="FFFFFF"/>
                </a:solidFill>
              </a:rPr>
              <a:t> </a:t>
            </a:r>
          </a:p>
        </p:txBody>
      </p:sp>
      <p:sp>
        <p:nvSpPr>
          <p:cNvPr id="34" name="TextBox 33"/>
          <p:cNvSpPr txBox="1"/>
          <p:nvPr/>
        </p:nvSpPr>
        <p:spPr>
          <a:xfrm>
            <a:off x="1941312" y="2139737"/>
            <a:ext cx="549546" cy="307777"/>
          </a:xfrm>
          <a:prstGeom prst="rect">
            <a:avLst/>
          </a:prstGeom>
          <a:noFill/>
          <a:ln>
            <a:noFill/>
          </a:ln>
        </p:spPr>
        <p:txBody>
          <a:bodyPr wrap="square" rtlCol="0">
            <a:spAutoFit/>
          </a:bodyPr>
          <a:lstStyle/>
          <a:p>
            <a:pPr algn="ctr" defTabSz="914363"/>
            <a:r>
              <a:rPr lang="en-US" sz="1400" dirty="0">
                <a:solidFill>
                  <a:srgbClr val="FFFFFF"/>
                </a:solidFill>
              </a:rPr>
              <a:t>SQL</a:t>
            </a:r>
            <a:endParaRPr lang="en-US" sz="1600" dirty="0">
              <a:solidFill>
                <a:srgbClr val="FFFFFF"/>
              </a:solidFill>
            </a:endParaRPr>
          </a:p>
        </p:txBody>
      </p:sp>
      <p:cxnSp>
        <p:nvCxnSpPr>
          <p:cNvPr id="35" name="Straight Arrow Connector 34"/>
          <p:cNvCxnSpPr>
            <a:stCxn id="31" idx="0"/>
            <a:endCxn id="29" idx="2"/>
          </p:cNvCxnSpPr>
          <p:nvPr/>
        </p:nvCxnSpPr>
        <p:spPr>
          <a:xfrm flipV="1">
            <a:off x="1606469" y="3949719"/>
            <a:ext cx="0" cy="1373436"/>
          </a:xfrm>
          <a:prstGeom prst="straightConnector1">
            <a:avLst/>
          </a:prstGeom>
          <a:ln>
            <a:headEnd type="arrow"/>
            <a:tailEnd type="arrow"/>
          </a:ln>
        </p:spPr>
        <p:style>
          <a:lnRef idx="2">
            <a:schemeClr val="accent5"/>
          </a:lnRef>
          <a:fillRef idx="0">
            <a:schemeClr val="accent5"/>
          </a:fillRef>
          <a:effectRef idx="1">
            <a:schemeClr val="accent5"/>
          </a:effectRef>
          <a:fontRef idx="minor">
            <a:schemeClr val="tx1"/>
          </a:fontRef>
        </p:style>
      </p:cxnSp>
      <p:sp>
        <p:nvSpPr>
          <p:cNvPr id="37" name="TextBox 14"/>
          <p:cNvSpPr txBox="1"/>
          <p:nvPr/>
        </p:nvSpPr>
        <p:spPr>
          <a:xfrm>
            <a:off x="3478759" y="1280655"/>
            <a:ext cx="480207" cy="523220"/>
          </a:xfrm>
          <a:prstGeom prst="rect">
            <a:avLst/>
          </a:prstGeom>
          <a:noFill/>
          <a:ln>
            <a:noFill/>
          </a:ln>
        </p:spPr>
        <p:txBody>
          <a:bodyPr wrap="square" rtlCol="0">
            <a:spAutoFit/>
          </a:bodyPr>
          <a:lstStyle/>
          <a:p>
            <a:pPr defTabSz="914363"/>
            <a:r>
              <a:rPr lang="en-US" sz="1400" dirty="0">
                <a:solidFill>
                  <a:srgbClr val="FFFFFF"/>
                </a:solidFill>
              </a:rPr>
              <a:t>SQL</a:t>
            </a:r>
            <a:endParaRPr lang="en-US" sz="1600" dirty="0">
              <a:solidFill>
                <a:srgbClr val="FFFFFF"/>
              </a:solidFill>
            </a:endParaRPr>
          </a:p>
        </p:txBody>
      </p:sp>
      <p:sp>
        <p:nvSpPr>
          <p:cNvPr id="38" name="Rounded Rectangle 15"/>
          <p:cNvSpPr/>
          <p:nvPr/>
        </p:nvSpPr>
        <p:spPr bwMode="auto">
          <a:xfrm>
            <a:off x="4168886" y="1878110"/>
            <a:ext cx="1226893" cy="713005"/>
          </a:xfrm>
          <a:prstGeom prst="roundRect">
            <a:avLst>
              <a:gd name="adj" fmla="val 9033"/>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1218585"/>
            <a:r>
              <a:rPr lang="en-US" sz="1200" dirty="0">
                <a:solidFill>
                  <a:srgbClr val="000000"/>
                </a:solidFill>
                <a:effectLst>
                  <a:outerShdw blurRad="38100" dist="38100" dir="2700000" algn="tl">
                    <a:srgbClr val="000000">
                      <a:alpha val="43137"/>
                    </a:srgbClr>
                  </a:outerShdw>
                </a:effectLst>
                <a:latin typeface="Segoe" pitchFamily="34" charset="0"/>
              </a:rPr>
              <a:t>Conferencing Server Factory</a:t>
            </a:r>
          </a:p>
        </p:txBody>
      </p:sp>
      <p:sp>
        <p:nvSpPr>
          <p:cNvPr id="39" name="TextBox 16"/>
          <p:cNvSpPr txBox="1"/>
          <p:nvPr/>
        </p:nvSpPr>
        <p:spPr>
          <a:xfrm>
            <a:off x="3248716" y="2264879"/>
            <a:ext cx="996850" cy="523220"/>
          </a:xfrm>
          <a:prstGeom prst="rect">
            <a:avLst/>
          </a:prstGeom>
          <a:noFill/>
        </p:spPr>
        <p:txBody>
          <a:bodyPr wrap="square" rtlCol="0">
            <a:spAutoFit/>
          </a:bodyPr>
          <a:lstStyle/>
          <a:p>
            <a:pPr defTabSz="914363"/>
            <a:r>
              <a:rPr lang="en-US" sz="1400" dirty="0" smtClean="0">
                <a:solidFill>
                  <a:srgbClr val="FFFFFF"/>
                </a:solidFill>
              </a:rPr>
              <a:t>C3P/HTTP</a:t>
            </a:r>
            <a:endParaRPr lang="en-US" sz="1600" dirty="0">
              <a:solidFill>
                <a:srgbClr val="FFFFFF"/>
              </a:solidFill>
            </a:endParaRPr>
          </a:p>
        </p:txBody>
      </p:sp>
      <p:cxnSp>
        <p:nvCxnSpPr>
          <p:cNvPr id="40" name="Shape 17"/>
          <p:cNvCxnSpPr/>
          <p:nvPr/>
        </p:nvCxnSpPr>
        <p:spPr>
          <a:xfrm rot="16200000" flipV="1">
            <a:off x="3732462" y="828239"/>
            <a:ext cx="291353" cy="1808389"/>
          </a:xfrm>
          <a:prstGeom prst="bentConnector2">
            <a:avLst/>
          </a:prstGeom>
          <a:ln>
            <a:headEnd type="arrow"/>
            <a:tailEnd type="arrow"/>
          </a:ln>
        </p:spPr>
        <p:style>
          <a:lnRef idx="2">
            <a:schemeClr val="accent2"/>
          </a:lnRef>
          <a:fillRef idx="0">
            <a:schemeClr val="accent2"/>
          </a:fillRef>
          <a:effectRef idx="1">
            <a:schemeClr val="accent2"/>
          </a:effectRef>
          <a:fontRef idx="minor">
            <a:schemeClr val="tx1"/>
          </a:fontRef>
        </p:style>
      </p:cxnSp>
      <p:sp>
        <p:nvSpPr>
          <p:cNvPr id="43" name="Oval 43"/>
          <p:cNvSpPr>
            <a:spLocks noChangeArrowheads="1"/>
          </p:cNvSpPr>
          <p:nvPr/>
        </p:nvSpPr>
        <p:spPr bwMode="auto">
          <a:xfrm>
            <a:off x="838203" y="4298414"/>
            <a:ext cx="480207" cy="463027"/>
          </a:xfrm>
          <a:prstGeom prst="ellipse">
            <a:avLst/>
          </a:prstGeom>
          <a:ln>
            <a:headEnd/>
            <a:tailEnd/>
          </a:ln>
        </p:spPr>
        <p:style>
          <a:lnRef idx="1">
            <a:schemeClr val="dk1"/>
          </a:lnRef>
          <a:fillRef idx="2">
            <a:schemeClr val="dk1"/>
          </a:fillRef>
          <a:effectRef idx="1">
            <a:schemeClr val="dk1"/>
          </a:effectRef>
          <a:fontRef idx="minor">
            <a:schemeClr val="dk1"/>
          </a:fontRef>
        </p:style>
        <p:txBody>
          <a:bodyPr wrap="none" lIns="146304" tIns="137160" rIns="121893" bIns="60947" anchor="ctr"/>
          <a:lstStyle/>
          <a:p>
            <a:pPr algn="ctr" defTabSz="914363">
              <a:lnSpc>
                <a:spcPct val="85000"/>
              </a:lnSpc>
              <a:spcBef>
                <a:spcPct val="20000"/>
              </a:spcBef>
              <a:defRPr/>
            </a:pPr>
            <a:r>
              <a:rPr lang="en-US" sz="3600" dirty="0">
                <a:solidFill>
                  <a:srgbClr val="000000"/>
                </a:solidFill>
              </a:rPr>
              <a:t>1</a:t>
            </a:r>
          </a:p>
        </p:txBody>
      </p:sp>
      <p:sp>
        <p:nvSpPr>
          <p:cNvPr id="44" name="Oval 43"/>
          <p:cNvSpPr>
            <a:spLocks noChangeArrowheads="1"/>
          </p:cNvSpPr>
          <p:nvPr/>
        </p:nvSpPr>
        <p:spPr bwMode="auto">
          <a:xfrm>
            <a:off x="1181817" y="1930805"/>
            <a:ext cx="480207" cy="463027"/>
          </a:xfrm>
          <a:prstGeom prst="ellipse">
            <a:avLst/>
          </a:prstGeom>
          <a:ln>
            <a:headEnd/>
            <a:tailEnd/>
          </a:ln>
        </p:spPr>
        <p:style>
          <a:lnRef idx="1">
            <a:schemeClr val="dk1"/>
          </a:lnRef>
          <a:fillRef idx="2">
            <a:schemeClr val="dk1"/>
          </a:fillRef>
          <a:effectRef idx="1">
            <a:schemeClr val="dk1"/>
          </a:effectRef>
          <a:fontRef idx="minor">
            <a:schemeClr val="dk1"/>
          </a:fontRef>
        </p:style>
        <p:txBody>
          <a:bodyPr wrap="none" lIns="146304" tIns="137160" rIns="121893" bIns="60947" anchor="ctr"/>
          <a:lstStyle/>
          <a:p>
            <a:pPr algn="ctr" defTabSz="914363">
              <a:lnSpc>
                <a:spcPct val="85000"/>
              </a:lnSpc>
              <a:spcBef>
                <a:spcPct val="20000"/>
              </a:spcBef>
              <a:defRPr/>
            </a:pPr>
            <a:r>
              <a:rPr lang="en-US" sz="3600" dirty="0">
                <a:solidFill>
                  <a:srgbClr val="000000"/>
                </a:solidFill>
              </a:rPr>
              <a:t>2</a:t>
            </a:r>
          </a:p>
        </p:txBody>
      </p:sp>
      <p:sp>
        <p:nvSpPr>
          <p:cNvPr id="45" name="Oval 43"/>
          <p:cNvSpPr>
            <a:spLocks noChangeArrowheads="1"/>
          </p:cNvSpPr>
          <p:nvPr/>
        </p:nvSpPr>
        <p:spPr bwMode="auto">
          <a:xfrm>
            <a:off x="2147195" y="4298414"/>
            <a:ext cx="480207" cy="463027"/>
          </a:xfrm>
          <a:prstGeom prst="ellipse">
            <a:avLst/>
          </a:prstGeom>
          <a:ln>
            <a:headEnd/>
            <a:tailEnd/>
          </a:ln>
        </p:spPr>
        <p:style>
          <a:lnRef idx="1">
            <a:schemeClr val="dk1"/>
          </a:lnRef>
          <a:fillRef idx="2">
            <a:schemeClr val="dk1"/>
          </a:fillRef>
          <a:effectRef idx="1">
            <a:schemeClr val="dk1"/>
          </a:effectRef>
          <a:fontRef idx="minor">
            <a:schemeClr val="dk1"/>
          </a:fontRef>
        </p:style>
        <p:txBody>
          <a:bodyPr wrap="none" lIns="146304" tIns="137160" rIns="121893" bIns="60947" anchor="ctr"/>
          <a:lstStyle/>
          <a:p>
            <a:pPr algn="ctr" defTabSz="914363">
              <a:lnSpc>
                <a:spcPct val="85000"/>
              </a:lnSpc>
              <a:spcBef>
                <a:spcPct val="20000"/>
              </a:spcBef>
              <a:defRPr/>
            </a:pPr>
            <a:r>
              <a:rPr lang="en-US" sz="3600" dirty="0">
                <a:solidFill>
                  <a:srgbClr val="000000"/>
                </a:solidFill>
              </a:rPr>
              <a:t>3</a:t>
            </a:r>
          </a:p>
        </p:txBody>
      </p:sp>
      <p:sp>
        <p:nvSpPr>
          <p:cNvPr id="46" name="Oval 43"/>
          <p:cNvSpPr>
            <a:spLocks noChangeArrowheads="1"/>
          </p:cNvSpPr>
          <p:nvPr/>
        </p:nvSpPr>
        <p:spPr bwMode="auto">
          <a:xfrm>
            <a:off x="2532551" y="1930805"/>
            <a:ext cx="480207" cy="463027"/>
          </a:xfrm>
          <a:prstGeom prst="ellipse">
            <a:avLst/>
          </a:prstGeom>
          <a:ln>
            <a:headEnd/>
            <a:tailEnd/>
          </a:ln>
        </p:spPr>
        <p:style>
          <a:lnRef idx="1">
            <a:schemeClr val="dk1"/>
          </a:lnRef>
          <a:fillRef idx="2">
            <a:schemeClr val="dk1"/>
          </a:fillRef>
          <a:effectRef idx="1">
            <a:schemeClr val="dk1"/>
          </a:effectRef>
          <a:fontRef idx="minor">
            <a:schemeClr val="dk1"/>
          </a:fontRef>
        </p:style>
        <p:txBody>
          <a:bodyPr wrap="none" lIns="146304" tIns="137160" rIns="121893" bIns="60947" anchor="ctr"/>
          <a:lstStyle/>
          <a:p>
            <a:pPr algn="ctr" defTabSz="914363">
              <a:lnSpc>
                <a:spcPct val="85000"/>
              </a:lnSpc>
              <a:spcBef>
                <a:spcPct val="20000"/>
              </a:spcBef>
              <a:defRPr/>
            </a:pPr>
            <a:r>
              <a:rPr lang="en-US" sz="3600" dirty="0">
                <a:solidFill>
                  <a:srgbClr val="000000"/>
                </a:solidFill>
              </a:rPr>
              <a:t>4</a:t>
            </a:r>
          </a:p>
        </p:txBody>
      </p:sp>
      <p:sp>
        <p:nvSpPr>
          <p:cNvPr id="47" name="Oval 43"/>
          <p:cNvSpPr>
            <a:spLocks noChangeArrowheads="1"/>
          </p:cNvSpPr>
          <p:nvPr/>
        </p:nvSpPr>
        <p:spPr bwMode="auto">
          <a:xfrm>
            <a:off x="3478760" y="1732432"/>
            <a:ext cx="480207" cy="463027"/>
          </a:xfrm>
          <a:prstGeom prst="ellipse">
            <a:avLst/>
          </a:prstGeom>
          <a:ln>
            <a:headEnd/>
            <a:tailEnd/>
          </a:ln>
        </p:spPr>
        <p:style>
          <a:lnRef idx="1">
            <a:schemeClr val="dk1"/>
          </a:lnRef>
          <a:fillRef idx="2">
            <a:schemeClr val="dk1"/>
          </a:fillRef>
          <a:effectRef idx="1">
            <a:schemeClr val="dk1"/>
          </a:effectRef>
          <a:fontRef idx="minor">
            <a:schemeClr val="dk1"/>
          </a:fontRef>
        </p:style>
        <p:txBody>
          <a:bodyPr wrap="none" lIns="146304" tIns="137160" rIns="121893" bIns="60947" anchor="ctr"/>
          <a:lstStyle/>
          <a:p>
            <a:pPr algn="ctr" defTabSz="914363">
              <a:lnSpc>
                <a:spcPct val="85000"/>
              </a:lnSpc>
              <a:spcBef>
                <a:spcPct val="20000"/>
              </a:spcBef>
              <a:defRPr/>
            </a:pPr>
            <a:r>
              <a:rPr lang="en-US" sz="3600" dirty="0">
                <a:solidFill>
                  <a:srgbClr val="000000"/>
                </a:solidFill>
              </a:rPr>
              <a:t>5</a:t>
            </a:r>
          </a:p>
        </p:txBody>
      </p:sp>
      <p:sp>
        <p:nvSpPr>
          <p:cNvPr id="48" name="Oval 43"/>
          <p:cNvSpPr>
            <a:spLocks noChangeArrowheads="1"/>
          </p:cNvSpPr>
          <p:nvPr/>
        </p:nvSpPr>
        <p:spPr bwMode="auto">
          <a:xfrm>
            <a:off x="5539843" y="3655529"/>
            <a:ext cx="480207" cy="463027"/>
          </a:xfrm>
          <a:prstGeom prst="ellipse">
            <a:avLst/>
          </a:prstGeom>
          <a:ln>
            <a:headEnd/>
            <a:tailEnd/>
          </a:ln>
        </p:spPr>
        <p:style>
          <a:lnRef idx="1">
            <a:schemeClr val="dk1"/>
          </a:lnRef>
          <a:fillRef idx="2">
            <a:schemeClr val="dk1"/>
          </a:fillRef>
          <a:effectRef idx="1">
            <a:schemeClr val="dk1"/>
          </a:effectRef>
          <a:fontRef idx="minor">
            <a:schemeClr val="dk1"/>
          </a:fontRef>
        </p:style>
        <p:txBody>
          <a:bodyPr wrap="none" lIns="146304" tIns="137160" rIns="121893" bIns="60947" anchor="ctr"/>
          <a:lstStyle/>
          <a:p>
            <a:pPr algn="ctr" defTabSz="914363">
              <a:lnSpc>
                <a:spcPct val="85000"/>
              </a:lnSpc>
              <a:spcBef>
                <a:spcPct val="20000"/>
              </a:spcBef>
              <a:defRPr/>
            </a:pPr>
            <a:r>
              <a:rPr lang="en-US" sz="3600" dirty="0">
                <a:solidFill>
                  <a:srgbClr val="000000"/>
                </a:solidFill>
              </a:rPr>
              <a:t>6</a:t>
            </a:r>
          </a:p>
        </p:txBody>
      </p:sp>
      <p:sp>
        <p:nvSpPr>
          <p:cNvPr id="49" name="Oval 43"/>
          <p:cNvSpPr>
            <a:spLocks noChangeArrowheads="1"/>
          </p:cNvSpPr>
          <p:nvPr/>
        </p:nvSpPr>
        <p:spPr bwMode="auto">
          <a:xfrm>
            <a:off x="6149196" y="5556776"/>
            <a:ext cx="480207" cy="463027"/>
          </a:xfrm>
          <a:prstGeom prst="ellipse">
            <a:avLst/>
          </a:prstGeom>
          <a:ln>
            <a:headEnd/>
            <a:tailEnd/>
          </a:ln>
        </p:spPr>
        <p:style>
          <a:lnRef idx="1">
            <a:schemeClr val="dk1"/>
          </a:lnRef>
          <a:fillRef idx="2">
            <a:schemeClr val="dk1"/>
          </a:fillRef>
          <a:effectRef idx="1">
            <a:schemeClr val="dk1"/>
          </a:effectRef>
          <a:fontRef idx="minor">
            <a:schemeClr val="dk1"/>
          </a:fontRef>
        </p:style>
        <p:txBody>
          <a:bodyPr wrap="none" lIns="146304" tIns="137160" rIns="121893" bIns="60947" anchor="ctr"/>
          <a:lstStyle/>
          <a:p>
            <a:pPr algn="ctr" defTabSz="914363">
              <a:lnSpc>
                <a:spcPct val="85000"/>
              </a:lnSpc>
              <a:spcBef>
                <a:spcPct val="20000"/>
              </a:spcBef>
              <a:defRPr/>
            </a:pPr>
            <a:r>
              <a:rPr lang="en-US" sz="3600" dirty="0">
                <a:solidFill>
                  <a:srgbClr val="000000"/>
                </a:solidFill>
              </a:rPr>
              <a:t>7</a:t>
            </a:r>
          </a:p>
        </p:txBody>
      </p:sp>
      <p:sp>
        <p:nvSpPr>
          <p:cNvPr id="50" name="Rounded Rectangle 49"/>
          <p:cNvSpPr/>
          <p:nvPr/>
        </p:nvSpPr>
        <p:spPr bwMode="auto">
          <a:xfrm>
            <a:off x="6545992" y="1993902"/>
            <a:ext cx="1150211" cy="728383"/>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fontAlgn="base">
              <a:spcBef>
                <a:spcPct val="0"/>
              </a:spcBef>
              <a:spcAft>
                <a:spcPct val="0"/>
              </a:spcAft>
            </a:pPr>
            <a:r>
              <a:rPr lang="en-US" sz="1200" dirty="0">
                <a:solidFill>
                  <a:srgbClr val="000000"/>
                </a:solidFill>
                <a:effectLst>
                  <a:outerShdw blurRad="38100" dist="38100" dir="2700000" algn="tl">
                    <a:srgbClr val="000000">
                      <a:alpha val="43137"/>
                    </a:srgbClr>
                  </a:outerShdw>
                </a:effectLst>
                <a:latin typeface="Segoe" pitchFamily="34" charset="0"/>
              </a:rPr>
              <a:t>App Sharing Conf </a:t>
            </a:r>
            <a:r>
              <a:rPr lang="en-US" sz="1200" dirty="0" smtClean="0">
                <a:solidFill>
                  <a:srgbClr val="000000"/>
                </a:solidFill>
                <a:effectLst>
                  <a:outerShdw blurRad="38100" dist="38100" dir="2700000" algn="tl">
                    <a:srgbClr val="000000">
                      <a:alpha val="43137"/>
                    </a:srgbClr>
                  </a:outerShdw>
                </a:effectLst>
                <a:latin typeface="Segoe" pitchFamily="34" charset="0"/>
              </a:rPr>
              <a:t>MCU</a:t>
            </a:r>
            <a:endParaRPr lang="en-US" sz="1200" dirty="0">
              <a:solidFill>
                <a:srgbClr val="000000"/>
              </a:solidFill>
              <a:effectLst>
                <a:outerShdw blurRad="38100" dist="38100" dir="2700000" algn="tl">
                  <a:srgbClr val="000000">
                    <a:alpha val="43137"/>
                  </a:srgbClr>
                </a:outerShdw>
              </a:effectLst>
              <a:latin typeface="Segoe" pitchFamily="34" charset="0"/>
            </a:endParaRPr>
          </a:p>
        </p:txBody>
      </p:sp>
      <p:cxnSp>
        <p:nvCxnSpPr>
          <p:cNvPr id="51" name="Elbow Connector 50"/>
          <p:cNvCxnSpPr/>
          <p:nvPr/>
        </p:nvCxnSpPr>
        <p:spPr>
          <a:xfrm rot="10800000" flipV="1">
            <a:off x="3478759" y="2369584"/>
            <a:ext cx="3067238" cy="984807"/>
          </a:xfrm>
          <a:prstGeom prst="bentConnector3">
            <a:avLst>
              <a:gd name="adj1" fmla="val 24684"/>
            </a:avLst>
          </a:prstGeom>
          <a:ln>
            <a:headEnd type="arrow"/>
            <a:tailEnd type="arrow"/>
          </a:ln>
        </p:spPr>
        <p:style>
          <a:lnRef idx="2">
            <a:schemeClr val="accent4"/>
          </a:lnRef>
          <a:fillRef idx="0">
            <a:schemeClr val="accent4"/>
          </a:fillRef>
          <a:effectRef idx="1">
            <a:schemeClr val="accent4"/>
          </a:effectRef>
          <a:fontRef idx="minor">
            <a:schemeClr val="tx1"/>
          </a:fontRef>
        </p:style>
      </p:cxnSp>
      <p:cxnSp>
        <p:nvCxnSpPr>
          <p:cNvPr id="52" name="Elbow Connector 51"/>
          <p:cNvCxnSpPr>
            <a:stCxn id="50" idx="3"/>
          </p:cNvCxnSpPr>
          <p:nvPr/>
        </p:nvCxnSpPr>
        <p:spPr>
          <a:xfrm flipH="1">
            <a:off x="3491539" y="2358093"/>
            <a:ext cx="4204664" cy="3868300"/>
          </a:xfrm>
          <a:prstGeom prst="bentConnector3">
            <a:avLst>
              <a:gd name="adj1" fmla="val -11103"/>
            </a:avLst>
          </a:prstGeom>
          <a:ln>
            <a:headEnd type="arrow"/>
            <a:tailEnd type="arrow"/>
          </a:ln>
        </p:spPr>
        <p:style>
          <a:lnRef idx="2">
            <a:schemeClr val="accent6"/>
          </a:lnRef>
          <a:fillRef idx="0">
            <a:schemeClr val="accent6"/>
          </a:fillRef>
          <a:effectRef idx="1">
            <a:schemeClr val="accent6"/>
          </a:effectRef>
          <a:fontRef idx="minor">
            <a:schemeClr val="tx1"/>
          </a:fontRef>
        </p:style>
      </p:cxnSp>
      <p:sp>
        <p:nvSpPr>
          <p:cNvPr id="53" name="TextBox 52"/>
          <p:cNvSpPr txBox="1"/>
          <p:nvPr/>
        </p:nvSpPr>
        <p:spPr>
          <a:xfrm>
            <a:off x="4884870" y="6003772"/>
            <a:ext cx="942712" cy="307754"/>
          </a:xfrm>
          <a:prstGeom prst="rect">
            <a:avLst/>
          </a:prstGeom>
          <a:noFill/>
        </p:spPr>
        <p:txBody>
          <a:bodyPr wrap="square" lIns="121899" tIns="60949" rIns="121899" bIns="60949" rtlCol="0">
            <a:spAutoFit/>
          </a:bodyPr>
          <a:lstStyle/>
          <a:p>
            <a:pPr algn="ctr" defTabSz="914363"/>
            <a:r>
              <a:rPr lang="en-US" sz="1200" dirty="0">
                <a:solidFill>
                  <a:srgbClr val="FFFFFF"/>
                </a:solidFill>
              </a:rPr>
              <a:t>RDP/RTP</a:t>
            </a:r>
            <a:endParaRPr lang="en-US" sz="1400" dirty="0">
              <a:solidFill>
                <a:srgbClr val="FFFFFF"/>
              </a:solidFill>
            </a:endParaRPr>
          </a:p>
        </p:txBody>
      </p:sp>
      <p:cxnSp>
        <p:nvCxnSpPr>
          <p:cNvPr id="80" name="Elbow Connector 79"/>
          <p:cNvCxnSpPr/>
          <p:nvPr/>
        </p:nvCxnSpPr>
        <p:spPr>
          <a:xfrm flipV="1">
            <a:off x="3118085" y="2306546"/>
            <a:ext cx="1050800" cy="736975"/>
          </a:xfrm>
          <a:prstGeom prst="bentConnector3">
            <a:avLst>
              <a:gd name="adj1" fmla="val -21"/>
            </a:avLst>
          </a:prstGeom>
          <a:ln>
            <a:headEnd type="arrow"/>
            <a:tailEnd type="arrow"/>
          </a:ln>
        </p:spPr>
        <p:style>
          <a:lnRef idx="2">
            <a:schemeClr val="accent4"/>
          </a:lnRef>
          <a:fillRef idx="0">
            <a:schemeClr val="accent4"/>
          </a:fillRef>
          <a:effectRef idx="1">
            <a:schemeClr val="accent4"/>
          </a:effectRef>
          <a:fontRef idx="minor">
            <a:schemeClr val="tx1"/>
          </a:fontRef>
        </p:style>
      </p:cxnSp>
      <p:cxnSp>
        <p:nvCxnSpPr>
          <p:cNvPr id="54" name="Elbow Connector 53"/>
          <p:cNvCxnSpPr>
            <a:stCxn id="68" idx="1"/>
          </p:cNvCxnSpPr>
          <p:nvPr/>
        </p:nvCxnSpPr>
        <p:spPr>
          <a:xfrm rot="10800000" flipV="1">
            <a:off x="3478759" y="1495706"/>
            <a:ext cx="3067237" cy="1693486"/>
          </a:xfrm>
          <a:prstGeom prst="bentConnector3">
            <a:avLst>
              <a:gd name="adj1" fmla="val 31121"/>
            </a:avLst>
          </a:prstGeom>
          <a:ln>
            <a:headEnd type="arrow"/>
            <a:tailEnd type="arrow"/>
          </a:ln>
        </p:spPr>
        <p:style>
          <a:lnRef idx="2">
            <a:schemeClr val="accent4"/>
          </a:lnRef>
          <a:fillRef idx="0">
            <a:schemeClr val="accent4"/>
          </a:fillRef>
          <a:effectRef idx="1">
            <a:schemeClr val="accent4"/>
          </a:effectRef>
          <a:fontRef idx="minor">
            <a:schemeClr val="tx1"/>
          </a:fontRef>
        </p:style>
      </p:cxnSp>
      <p:sp>
        <p:nvSpPr>
          <p:cNvPr id="68" name="Rounded Rectangle 67"/>
          <p:cNvSpPr/>
          <p:nvPr/>
        </p:nvSpPr>
        <p:spPr bwMode="auto">
          <a:xfrm>
            <a:off x="6545997" y="1131517"/>
            <a:ext cx="1150211" cy="728383"/>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fontAlgn="base">
              <a:spcBef>
                <a:spcPct val="0"/>
              </a:spcBef>
              <a:spcAft>
                <a:spcPct val="0"/>
              </a:spcAft>
            </a:pPr>
            <a:r>
              <a:rPr lang="en-US" sz="1200" dirty="0" smtClean="0">
                <a:solidFill>
                  <a:srgbClr val="000000"/>
                </a:solidFill>
                <a:effectLst>
                  <a:outerShdw blurRad="38100" dist="38100" dir="2700000" algn="tl">
                    <a:srgbClr val="000000">
                      <a:alpha val="43137"/>
                    </a:srgbClr>
                  </a:outerShdw>
                </a:effectLst>
                <a:latin typeface="Segoe" pitchFamily="34" charset="0"/>
              </a:rPr>
              <a:t>Audio Conf</a:t>
            </a:r>
          </a:p>
          <a:p>
            <a:pPr algn="ctr" defTabSz="1218585" fontAlgn="base">
              <a:spcBef>
                <a:spcPct val="0"/>
              </a:spcBef>
              <a:spcAft>
                <a:spcPct val="0"/>
              </a:spcAft>
            </a:pPr>
            <a:r>
              <a:rPr lang="en-US" sz="1200" dirty="0" smtClean="0">
                <a:solidFill>
                  <a:srgbClr val="000000"/>
                </a:solidFill>
                <a:effectLst>
                  <a:outerShdw blurRad="38100" dist="38100" dir="2700000" algn="tl">
                    <a:srgbClr val="000000">
                      <a:alpha val="43137"/>
                    </a:srgbClr>
                  </a:outerShdw>
                </a:effectLst>
                <a:latin typeface="Segoe" pitchFamily="34" charset="0"/>
              </a:rPr>
              <a:t>Provider</a:t>
            </a:r>
          </a:p>
          <a:p>
            <a:pPr algn="ctr" defTabSz="1218585" fontAlgn="base">
              <a:spcBef>
                <a:spcPct val="0"/>
              </a:spcBef>
              <a:spcAft>
                <a:spcPct val="0"/>
              </a:spcAft>
            </a:pPr>
            <a:r>
              <a:rPr lang="en-US" sz="1200" dirty="0" smtClean="0">
                <a:solidFill>
                  <a:srgbClr val="000000"/>
                </a:solidFill>
                <a:effectLst>
                  <a:outerShdw blurRad="38100" dist="38100" dir="2700000" algn="tl">
                    <a:srgbClr val="000000">
                      <a:alpha val="43137"/>
                    </a:srgbClr>
                  </a:outerShdw>
                </a:effectLst>
                <a:latin typeface="Segoe" pitchFamily="34" charset="0"/>
              </a:rPr>
              <a:t>MCU</a:t>
            </a:r>
            <a:endParaRPr lang="en-US" sz="1200" dirty="0">
              <a:solidFill>
                <a:srgbClr val="000000"/>
              </a:solidFill>
              <a:effectLst>
                <a:outerShdw blurRad="38100" dist="38100" dir="2700000" algn="tl">
                  <a:srgbClr val="000000">
                    <a:alpha val="43137"/>
                  </a:srgbClr>
                </a:outerShdw>
              </a:effectLst>
              <a:latin typeface="Segoe" pitchFamily="34" charset="0"/>
            </a:endParaRPr>
          </a:p>
        </p:txBody>
      </p:sp>
      <p:sp>
        <p:nvSpPr>
          <p:cNvPr id="71" name="Rounded Rectangle 70"/>
          <p:cNvSpPr/>
          <p:nvPr/>
        </p:nvSpPr>
        <p:spPr bwMode="auto">
          <a:xfrm>
            <a:off x="8320832" y="1131517"/>
            <a:ext cx="638937" cy="728383"/>
          </a:xfrm>
          <a:prstGeom prst="roundRect">
            <a:avLst>
              <a:gd name="adj" fmla="val 9033"/>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fontAlgn="base">
              <a:spcBef>
                <a:spcPct val="0"/>
              </a:spcBef>
              <a:spcAft>
                <a:spcPct val="0"/>
              </a:spcAft>
            </a:pPr>
            <a:r>
              <a:rPr lang="en-US" sz="1200" dirty="0" smtClean="0">
                <a:solidFill>
                  <a:srgbClr val="000000"/>
                </a:solidFill>
                <a:effectLst>
                  <a:outerShdw blurRad="38100" dist="38100" dir="2700000" algn="tl">
                    <a:srgbClr val="000000">
                      <a:alpha val="43137"/>
                    </a:srgbClr>
                  </a:outerShdw>
                </a:effectLst>
                <a:latin typeface="Segoe" pitchFamily="34" charset="0"/>
              </a:rPr>
              <a:t>ACP</a:t>
            </a:r>
            <a:endParaRPr lang="en-US" sz="1200" dirty="0">
              <a:solidFill>
                <a:srgbClr val="000000"/>
              </a:solidFill>
              <a:effectLst>
                <a:outerShdw blurRad="38100" dist="38100" dir="2700000" algn="tl">
                  <a:srgbClr val="000000">
                    <a:alpha val="43137"/>
                  </a:srgbClr>
                </a:outerShdw>
              </a:effectLst>
              <a:latin typeface="Segoe" pitchFamily="34" charset="0"/>
            </a:endParaRPr>
          </a:p>
        </p:txBody>
      </p:sp>
      <p:cxnSp>
        <p:nvCxnSpPr>
          <p:cNvPr id="72" name="Straight Arrow Connector 71"/>
          <p:cNvCxnSpPr>
            <a:stCxn id="68" idx="3"/>
            <a:endCxn id="71" idx="1"/>
          </p:cNvCxnSpPr>
          <p:nvPr/>
        </p:nvCxnSpPr>
        <p:spPr>
          <a:xfrm>
            <a:off x="7696208" y="1495706"/>
            <a:ext cx="624625"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83" name="Elbow Connector 82"/>
          <p:cNvCxnSpPr/>
          <p:nvPr/>
        </p:nvCxnSpPr>
        <p:spPr>
          <a:xfrm rot="10800000" flipV="1">
            <a:off x="3497860" y="1649985"/>
            <a:ext cx="4198349" cy="4776452"/>
          </a:xfrm>
          <a:prstGeom prst="bentConnector3">
            <a:avLst>
              <a:gd name="adj1" fmla="val -13201"/>
            </a:avLst>
          </a:prstGeom>
          <a:ln>
            <a:headEnd type="arrow"/>
            <a:tailEnd type="arrow"/>
          </a:ln>
        </p:spPr>
        <p:style>
          <a:lnRef idx="2">
            <a:schemeClr val="accent6"/>
          </a:lnRef>
          <a:fillRef idx="0">
            <a:schemeClr val="accent6"/>
          </a:fillRef>
          <a:effectRef idx="1">
            <a:schemeClr val="accent6"/>
          </a:effectRef>
          <a:fontRef idx="minor">
            <a:schemeClr val="tx1"/>
          </a:fontRef>
        </p:style>
      </p:cxnSp>
      <p:sp>
        <p:nvSpPr>
          <p:cNvPr id="55" name="TextBox 54"/>
          <p:cNvSpPr txBox="1"/>
          <p:nvPr/>
        </p:nvSpPr>
        <p:spPr>
          <a:xfrm>
            <a:off x="4960504" y="6187876"/>
            <a:ext cx="821247" cy="307777"/>
          </a:xfrm>
          <a:prstGeom prst="rect">
            <a:avLst/>
          </a:prstGeom>
          <a:noFill/>
        </p:spPr>
        <p:txBody>
          <a:bodyPr wrap="square" rtlCol="0">
            <a:spAutoFit/>
          </a:bodyPr>
          <a:lstStyle/>
          <a:p>
            <a:pPr algn="ctr" defTabSz="914363"/>
            <a:r>
              <a:rPr lang="en-US" sz="1400" dirty="0">
                <a:solidFill>
                  <a:srgbClr val="FFFFFF"/>
                </a:solidFill>
              </a:rPr>
              <a:t>(</a:t>
            </a:r>
            <a:r>
              <a:rPr lang="en-US" sz="1200" dirty="0">
                <a:solidFill>
                  <a:srgbClr val="FFFFFF"/>
                </a:solidFill>
              </a:rPr>
              <a:t>S)RTP</a:t>
            </a:r>
            <a:endParaRPr lang="en-US" sz="1400" dirty="0">
              <a:solidFill>
                <a:srgbClr val="FFFFFF"/>
              </a:solidFill>
            </a:endParaRPr>
          </a:p>
        </p:txBody>
      </p:sp>
    </p:spTree>
    <p:extLst>
      <p:ext uri="{BB962C8B-B14F-4D97-AF65-F5344CB8AC3E}">
        <p14:creationId xmlns:p14="http://schemas.microsoft.com/office/powerpoint/2010/main" val="34244262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anim calcmode="lin" valueType="num">
                                      <p:cBhvr>
                                        <p:cTn id="8" dur="500" fill="hold"/>
                                        <p:tgtEl>
                                          <p:spTgt spid="43"/>
                                        </p:tgtEl>
                                        <p:attrNameLst>
                                          <p:attrName>ppt_x</p:attrName>
                                        </p:attrNameLst>
                                      </p:cBhvr>
                                      <p:tavLst>
                                        <p:tav tm="0">
                                          <p:val>
                                            <p:strVal val="#ppt_x"/>
                                          </p:val>
                                        </p:tav>
                                        <p:tav tm="100000">
                                          <p:val>
                                            <p:strVal val="#ppt_x"/>
                                          </p:val>
                                        </p:tav>
                                      </p:tavLst>
                                    </p:anim>
                                    <p:anim calcmode="lin" valueType="num">
                                      <p:cBhvr>
                                        <p:cTn id="9" dur="5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fade">
                                      <p:cBhvr>
                                        <p:cTn id="14" dur="500"/>
                                        <p:tgtEl>
                                          <p:spTgt spid="44"/>
                                        </p:tgtEl>
                                      </p:cBhvr>
                                    </p:animEffect>
                                    <p:anim calcmode="lin" valueType="num">
                                      <p:cBhvr>
                                        <p:cTn id="15" dur="500" fill="hold"/>
                                        <p:tgtEl>
                                          <p:spTgt spid="44"/>
                                        </p:tgtEl>
                                        <p:attrNameLst>
                                          <p:attrName>ppt_x</p:attrName>
                                        </p:attrNameLst>
                                      </p:cBhvr>
                                      <p:tavLst>
                                        <p:tav tm="0">
                                          <p:val>
                                            <p:strVal val="#ppt_x"/>
                                          </p:val>
                                        </p:tav>
                                        <p:tav tm="100000">
                                          <p:val>
                                            <p:strVal val="#ppt_x"/>
                                          </p:val>
                                        </p:tav>
                                      </p:tavLst>
                                    </p:anim>
                                    <p:anim calcmode="lin" valueType="num">
                                      <p:cBhvr>
                                        <p:cTn id="16" dur="5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500"/>
                                        <p:tgtEl>
                                          <p:spTgt spid="45"/>
                                        </p:tgtEl>
                                      </p:cBhvr>
                                    </p:animEffect>
                                    <p:anim calcmode="lin" valueType="num">
                                      <p:cBhvr>
                                        <p:cTn id="22" dur="500" fill="hold"/>
                                        <p:tgtEl>
                                          <p:spTgt spid="45"/>
                                        </p:tgtEl>
                                        <p:attrNameLst>
                                          <p:attrName>ppt_x</p:attrName>
                                        </p:attrNameLst>
                                      </p:cBhvr>
                                      <p:tavLst>
                                        <p:tav tm="0">
                                          <p:val>
                                            <p:strVal val="#ppt_x"/>
                                          </p:val>
                                        </p:tav>
                                        <p:tav tm="100000">
                                          <p:val>
                                            <p:strVal val="#ppt_x"/>
                                          </p:val>
                                        </p:tav>
                                      </p:tavLst>
                                    </p:anim>
                                    <p:anim calcmode="lin" valueType="num">
                                      <p:cBhvr>
                                        <p:cTn id="23" dur="5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anim calcmode="lin" valueType="num">
                                      <p:cBhvr>
                                        <p:cTn id="29" dur="500" fill="hold"/>
                                        <p:tgtEl>
                                          <p:spTgt spid="46"/>
                                        </p:tgtEl>
                                        <p:attrNameLst>
                                          <p:attrName>ppt_x</p:attrName>
                                        </p:attrNameLst>
                                      </p:cBhvr>
                                      <p:tavLst>
                                        <p:tav tm="0">
                                          <p:val>
                                            <p:strVal val="#ppt_x"/>
                                          </p:val>
                                        </p:tav>
                                        <p:tav tm="100000">
                                          <p:val>
                                            <p:strVal val="#ppt_x"/>
                                          </p:val>
                                        </p:tav>
                                      </p:tavLst>
                                    </p:anim>
                                    <p:anim calcmode="lin" valueType="num">
                                      <p:cBhvr>
                                        <p:cTn id="30" dur="5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500"/>
                                        <p:tgtEl>
                                          <p:spTgt spid="47"/>
                                        </p:tgtEl>
                                      </p:cBhvr>
                                    </p:animEffect>
                                    <p:anim calcmode="lin" valueType="num">
                                      <p:cBhvr>
                                        <p:cTn id="36" dur="500" fill="hold"/>
                                        <p:tgtEl>
                                          <p:spTgt spid="47"/>
                                        </p:tgtEl>
                                        <p:attrNameLst>
                                          <p:attrName>ppt_x</p:attrName>
                                        </p:attrNameLst>
                                      </p:cBhvr>
                                      <p:tavLst>
                                        <p:tav tm="0">
                                          <p:val>
                                            <p:strVal val="#ppt_x"/>
                                          </p:val>
                                        </p:tav>
                                        <p:tav tm="100000">
                                          <p:val>
                                            <p:strVal val="#ppt_x"/>
                                          </p:val>
                                        </p:tav>
                                      </p:tavLst>
                                    </p:anim>
                                    <p:anim calcmode="lin" valueType="num">
                                      <p:cBhvr>
                                        <p:cTn id="37" dur="5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anim calcmode="lin" valueType="num">
                                      <p:cBhvr>
                                        <p:cTn id="43" dur="500" fill="hold"/>
                                        <p:tgtEl>
                                          <p:spTgt spid="48"/>
                                        </p:tgtEl>
                                        <p:attrNameLst>
                                          <p:attrName>ppt_x</p:attrName>
                                        </p:attrNameLst>
                                      </p:cBhvr>
                                      <p:tavLst>
                                        <p:tav tm="0">
                                          <p:val>
                                            <p:strVal val="#ppt_x"/>
                                          </p:val>
                                        </p:tav>
                                        <p:tav tm="100000">
                                          <p:val>
                                            <p:strVal val="#ppt_x"/>
                                          </p:val>
                                        </p:tav>
                                      </p:tavLst>
                                    </p:anim>
                                    <p:anim calcmode="lin" valueType="num">
                                      <p:cBhvr>
                                        <p:cTn id="44" dur="5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500"/>
                                        <p:tgtEl>
                                          <p:spTgt spid="49"/>
                                        </p:tgtEl>
                                      </p:cBhvr>
                                    </p:animEffect>
                                    <p:anim calcmode="lin" valueType="num">
                                      <p:cBhvr>
                                        <p:cTn id="50" dur="500" fill="hold"/>
                                        <p:tgtEl>
                                          <p:spTgt spid="49"/>
                                        </p:tgtEl>
                                        <p:attrNameLst>
                                          <p:attrName>ppt_x</p:attrName>
                                        </p:attrNameLst>
                                      </p:cBhvr>
                                      <p:tavLst>
                                        <p:tav tm="0">
                                          <p:val>
                                            <p:strVal val="#ppt_x"/>
                                          </p:val>
                                        </p:tav>
                                        <p:tav tm="100000">
                                          <p:val>
                                            <p:strVal val="#ppt_x"/>
                                          </p:val>
                                        </p:tav>
                                      </p:tavLst>
                                    </p:anim>
                                    <p:anim calcmode="lin" valueType="num">
                                      <p:cBhvr>
                                        <p:cTn id="51" dur="5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P spid="4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Client Details/</a:t>
            </a:r>
            <a:r>
              <a:rPr lang="en-US" dirty="0" err="1"/>
              <a:t>Reqs</a:t>
            </a:r>
            <a:r>
              <a:rPr lang="en-US" dirty="0"/>
              <a:t/>
            </a:r>
            <a:br>
              <a:rPr lang="en-US" dirty="0"/>
            </a:br>
            <a:endParaRPr lang="en-AU" dirty="0"/>
          </a:p>
        </p:txBody>
      </p:sp>
      <p:sp>
        <p:nvSpPr>
          <p:cNvPr id="5" name="Text Placeholder 4"/>
          <p:cNvSpPr>
            <a:spLocks noGrp="1"/>
          </p:cNvSpPr>
          <p:nvPr>
            <p:ph type="body" idx="1"/>
          </p:nvPr>
        </p:nvSpPr>
        <p:spPr/>
        <p:txBody>
          <a:bodyPr/>
          <a:lstStyle/>
          <a:p>
            <a:endParaRPr lang="en-AU"/>
          </a:p>
        </p:txBody>
      </p:sp>
    </p:spTree>
    <p:extLst>
      <p:ext uri="{BB962C8B-B14F-4D97-AF65-F5344CB8AC3E}">
        <p14:creationId xmlns:p14="http://schemas.microsoft.com/office/powerpoint/2010/main" val="23594729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 Details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864796367"/>
              </p:ext>
            </p:extLst>
          </p:nvPr>
        </p:nvGraphicFramePr>
        <p:xfrm>
          <a:off x="387246" y="1245905"/>
          <a:ext cx="8537024" cy="4844548"/>
        </p:xfrm>
        <a:graphic>
          <a:graphicData uri="http://schemas.openxmlformats.org/drawingml/2006/table">
            <a:tbl>
              <a:tblPr firstRow="1" firstCol="1" bandRow="1">
                <a:tableStyleId>{2A488322-F2BA-4B5B-9748-0D474271808F}</a:tableStyleId>
              </a:tblPr>
              <a:tblGrid>
                <a:gridCol w="2134256"/>
                <a:gridCol w="2134256"/>
                <a:gridCol w="2134256"/>
                <a:gridCol w="2134256"/>
              </a:tblGrid>
              <a:tr h="368693">
                <a:tc>
                  <a:txBody>
                    <a:bodyPr/>
                    <a:lstStyle/>
                    <a:p>
                      <a:pPr algn="l"/>
                      <a:endParaRPr lang="en-US" sz="1800" dirty="0"/>
                    </a:p>
                  </a:txBody>
                  <a:tcPr marL="68598" marR="68598"/>
                </a:tc>
                <a:tc>
                  <a:txBody>
                    <a:bodyPr/>
                    <a:lstStyle/>
                    <a:p>
                      <a:pPr algn="ctr"/>
                      <a:r>
                        <a:rPr lang="en-US" sz="1800" dirty="0" smtClean="0"/>
                        <a:t>Lync Client</a:t>
                      </a:r>
                      <a:endParaRPr lang="en-US" sz="1800" dirty="0">
                        <a:solidFill>
                          <a:schemeClr val="bg1"/>
                        </a:solidFill>
                      </a:endParaRPr>
                    </a:p>
                  </a:txBody>
                  <a:tcPr marL="68598" marR="68598"/>
                </a:tc>
                <a:tc>
                  <a:txBody>
                    <a:bodyPr/>
                    <a:lstStyle/>
                    <a:p>
                      <a:pPr algn="ctr"/>
                      <a:r>
                        <a:rPr lang="en-US" sz="1800" dirty="0" smtClean="0"/>
                        <a:t>Lync</a:t>
                      </a:r>
                      <a:r>
                        <a:rPr lang="en-US" sz="1800" baseline="0" dirty="0" smtClean="0"/>
                        <a:t> Attendee Client</a:t>
                      </a:r>
                      <a:endParaRPr lang="en-US" sz="1800" dirty="0">
                        <a:solidFill>
                          <a:schemeClr val="bg1"/>
                        </a:solidFill>
                      </a:endParaRPr>
                    </a:p>
                  </a:txBody>
                  <a:tcPr marL="68598" marR="68598"/>
                </a:tc>
                <a:tc>
                  <a:txBody>
                    <a:bodyPr/>
                    <a:lstStyle/>
                    <a:p>
                      <a:pPr algn="ctr"/>
                      <a:r>
                        <a:rPr lang="en-US" sz="1800" dirty="0" smtClean="0"/>
                        <a:t>Lync Web App</a:t>
                      </a:r>
                      <a:endParaRPr lang="en-US" sz="1800" dirty="0">
                        <a:solidFill>
                          <a:schemeClr val="bg1"/>
                        </a:solidFill>
                      </a:endParaRPr>
                    </a:p>
                  </a:txBody>
                  <a:tcPr marL="68598" marR="68598"/>
                </a:tc>
              </a:tr>
              <a:tr h="938400">
                <a:tc>
                  <a:txBody>
                    <a:bodyPr/>
                    <a:lstStyle/>
                    <a:p>
                      <a:r>
                        <a:rPr lang="en-US" sz="1600" dirty="0" smtClean="0"/>
                        <a:t>Admin Install</a:t>
                      </a:r>
                      <a:endParaRPr lang="en-US" sz="1600" dirty="0">
                        <a:solidFill>
                          <a:schemeClr val="bg1"/>
                        </a:solidFill>
                      </a:endParaRPr>
                    </a:p>
                  </a:txBody>
                  <a:tcPr marL="68598" marR="68598" anchor="ctr"/>
                </a:tc>
                <a:tc>
                  <a:txBody>
                    <a:bodyPr/>
                    <a:lstStyle/>
                    <a:p>
                      <a:r>
                        <a:rPr lang="en-US" sz="1600" dirty="0" smtClean="0"/>
                        <a:t>IT</a:t>
                      </a:r>
                      <a:r>
                        <a:rPr lang="en-US" sz="1600" baseline="0" dirty="0" smtClean="0"/>
                        <a:t> Push, or admin install</a:t>
                      </a:r>
                    </a:p>
                  </a:txBody>
                  <a:tcPr marL="68598" marR="68598"/>
                </a:tc>
                <a:tc>
                  <a:txBody>
                    <a:bodyPr/>
                    <a:lstStyle/>
                    <a:p>
                      <a:r>
                        <a:rPr lang="en-US" sz="1600" dirty="0" smtClean="0"/>
                        <a:t>IT</a:t>
                      </a:r>
                      <a:r>
                        <a:rPr lang="en-US" sz="1600" baseline="0" dirty="0" smtClean="0"/>
                        <a:t> Push, or admin install</a:t>
                      </a:r>
                    </a:p>
                  </a:txBody>
                  <a:tcPr marL="68598" marR="68598"/>
                </a:tc>
                <a:tc>
                  <a:txBody>
                    <a:bodyPr/>
                    <a:lstStyle/>
                    <a:p>
                      <a:pPr algn="l"/>
                      <a:r>
                        <a:rPr lang="en-US" sz="1600" kern="1200" baseline="0" dirty="0" smtClean="0">
                          <a:sym typeface="Wingdings"/>
                        </a:rPr>
                        <a:t>Yes, for Silverlight</a:t>
                      </a:r>
                    </a:p>
                    <a:p>
                      <a:pPr algn="l"/>
                      <a:r>
                        <a:rPr lang="en-US" sz="1600" kern="1200" baseline="0" dirty="0" smtClean="0">
                          <a:sym typeface="Wingdings"/>
                        </a:rPr>
                        <a:t>Also, ActiveX or FF Plugin for screen sharing</a:t>
                      </a:r>
                      <a:endParaRPr lang="en-US" sz="1600" kern="1200" baseline="0" dirty="0">
                        <a:solidFill>
                          <a:schemeClr val="bg1"/>
                        </a:solidFill>
                        <a:latin typeface="+mn-lt"/>
                        <a:ea typeface="+mn-ea"/>
                        <a:cs typeface="+mn-cs"/>
                      </a:endParaRPr>
                    </a:p>
                  </a:txBody>
                  <a:tcPr marL="68598" marR="68598"/>
                </a:tc>
              </a:tr>
              <a:tr h="696335">
                <a:tc>
                  <a:txBody>
                    <a:bodyPr/>
                    <a:lstStyle/>
                    <a:p>
                      <a:r>
                        <a:rPr lang="en-US" sz="1600" dirty="0" smtClean="0"/>
                        <a:t>User mode Install</a:t>
                      </a:r>
                      <a:endParaRPr lang="en-US" sz="1600" dirty="0">
                        <a:solidFill>
                          <a:schemeClr val="bg1"/>
                        </a:solidFill>
                      </a:endParaRPr>
                    </a:p>
                  </a:txBody>
                  <a:tcPr marL="68598" marR="68598" anchor="ctr"/>
                </a:tc>
                <a:tc>
                  <a:txBody>
                    <a:bodyPr/>
                    <a:lstStyle/>
                    <a:p>
                      <a:pPr algn="l"/>
                      <a:r>
                        <a:rPr lang="en-US" sz="1600" kern="1200" baseline="0" dirty="0" smtClean="0"/>
                        <a:t>n/a</a:t>
                      </a:r>
                      <a:endParaRPr lang="en-US" sz="1600" kern="1200" baseline="0" dirty="0">
                        <a:solidFill>
                          <a:schemeClr val="lt1"/>
                        </a:solidFill>
                        <a:latin typeface="+mn-lt"/>
                        <a:ea typeface="+mn-ea"/>
                        <a:cs typeface="+mn-cs"/>
                      </a:endParaRPr>
                    </a:p>
                  </a:txBody>
                  <a:tcPr marL="68598" marR="68598"/>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kern="1200" baseline="0" dirty="0" smtClean="0"/>
                        <a:t>Yes</a:t>
                      </a:r>
                      <a:endParaRPr lang="en-US" sz="1600" kern="1200" baseline="0" dirty="0" smtClean="0">
                        <a:solidFill>
                          <a:schemeClr val="lt1"/>
                        </a:solidFill>
                        <a:latin typeface="+mn-lt"/>
                        <a:ea typeface="+mn-ea"/>
                        <a:cs typeface="+mn-cs"/>
                      </a:endParaRPr>
                    </a:p>
                  </a:txBody>
                  <a:tcPr marL="68598" marR="68598"/>
                </a:tc>
                <a:tc>
                  <a:txBody>
                    <a:bodyPr/>
                    <a:lstStyle/>
                    <a:p>
                      <a:pPr algn="l"/>
                      <a:r>
                        <a:rPr lang="en-US" sz="1600" kern="1200" baseline="0" dirty="0" smtClean="0"/>
                        <a:t>n/a</a:t>
                      </a:r>
                      <a:endParaRPr lang="en-US" sz="1600" kern="1200" baseline="0" dirty="0">
                        <a:solidFill>
                          <a:schemeClr val="lt1"/>
                        </a:solidFill>
                        <a:latin typeface="+mn-lt"/>
                        <a:ea typeface="+mn-ea"/>
                        <a:cs typeface="+mn-cs"/>
                      </a:endParaRPr>
                    </a:p>
                  </a:txBody>
                  <a:tcPr marL="68598" marR="68598"/>
                </a:tc>
              </a:tr>
              <a:tr h="938400">
                <a:tc>
                  <a:txBody>
                    <a:bodyPr/>
                    <a:lstStyle/>
                    <a:p>
                      <a:r>
                        <a:rPr lang="en-US" sz="1600" dirty="0" smtClean="0"/>
                        <a:t>Silverlight</a:t>
                      </a:r>
                      <a:endParaRPr lang="en-US" sz="1600" dirty="0">
                        <a:solidFill>
                          <a:schemeClr val="bg1"/>
                        </a:solidFill>
                      </a:endParaRPr>
                    </a:p>
                  </a:txBody>
                  <a:tcPr marL="68598" marR="68598" anchor="ctr"/>
                </a:tc>
                <a:tc>
                  <a:txBody>
                    <a:bodyPr/>
                    <a:lstStyle/>
                    <a:p>
                      <a:pPr algn="l"/>
                      <a:r>
                        <a:rPr lang="en-US" sz="1600" kern="1200" baseline="0" dirty="0" smtClean="0">
                          <a:sym typeface="Wingdings"/>
                        </a:rPr>
                        <a:t>Yes, installs with client</a:t>
                      </a:r>
                      <a:endParaRPr lang="en-US" sz="1600" kern="1200" baseline="0" dirty="0">
                        <a:solidFill>
                          <a:schemeClr val="lt1"/>
                        </a:solidFill>
                        <a:latin typeface="+mn-lt"/>
                        <a:ea typeface="+mn-ea"/>
                        <a:cs typeface="+mn-cs"/>
                      </a:endParaRPr>
                    </a:p>
                  </a:txBody>
                  <a:tcPr marL="68598" marR="68598"/>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kern="1200" baseline="0" dirty="0" smtClean="0">
                          <a:sym typeface="Wingdings"/>
                        </a:rPr>
                        <a:t>Yes, installs with client</a:t>
                      </a:r>
                      <a:endParaRPr lang="en-US" sz="1600" kern="1200" baseline="0" dirty="0" smtClean="0"/>
                    </a:p>
                    <a:p>
                      <a:pPr marL="0" marR="0" indent="0" algn="l" defTabSz="914363" rtl="0" eaLnBrk="1" fontAlgn="auto" latinLnBrk="0" hangingPunct="1">
                        <a:lnSpc>
                          <a:spcPct val="100000"/>
                        </a:lnSpc>
                        <a:spcBef>
                          <a:spcPts val="0"/>
                        </a:spcBef>
                        <a:spcAft>
                          <a:spcPts val="0"/>
                        </a:spcAft>
                        <a:buClrTx/>
                        <a:buSzTx/>
                        <a:buFontTx/>
                        <a:buNone/>
                        <a:tabLst/>
                        <a:defRPr/>
                      </a:pPr>
                      <a:endParaRPr lang="en-US" sz="1600" kern="1200" baseline="0" dirty="0" smtClean="0">
                        <a:solidFill>
                          <a:schemeClr val="lt1"/>
                        </a:solidFill>
                        <a:latin typeface="+mn-lt"/>
                        <a:ea typeface="+mn-ea"/>
                        <a:cs typeface="+mn-cs"/>
                      </a:endParaRPr>
                    </a:p>
                  </a:txBody>
                  <a:tcPr marL="68598" marR="68598"/>
                </a:tc>
                <a:tc>
                  <a:txBody>
                    <a:bodyPr/>
                    <a:lstStyle/>
                    <a:p>
                      <a:pPr algn="l"/>
                      <a:r>
                        <a:rPr lang="en-US" sz="1600" kern="1200" baseline="0" dirty="0" smtClean="0">
                          <a:sym typeface="Wingdings"/>
                        </a:rPr>
                        <a:t>Yes, can install on the fly</a:t>
                      </a:r>
                    </a:p>
                    <a:p>
                      <a:pPr algn="l"/>
                      <a:r>
                        <a:rPr lang="en-US" sz="1600" kern="1200" baseline="0" dirty="0" smtClean="0">
                          <a:sym typeface="Wingdings"/>
                        </a:rPr>
                        <a:t>On 67% of desktops WW*</a:t>
                      </a:r>
                    </a:p>
                  </a:txBody>
                  <a:tcPr marL="68598" marR="68598"/>
                </a:tc>
              </a:tr>
              <a:tr h="723908">
                <a:tc>
                  <a:txBody>
                    <a:bodyPr/>
                    <a:lstStyle/>
                    <a:p>
                      <a:r>
                        <a:rPr lang="en-US" sz="1600" dirty="0" smtClean="0"/>
                        <a:t>OS Requirements</a:t>
                      </a:r>
                      <a:endParaRPr lang="en-US" sz="1600" dirty="0">
                        <a:solidFill>
                          <a:schemeClr val="bg1"/>
                        </a:solidFill>
                      </a:endParaRPr>
                    </a:p>
                  </a:txBody>
                  <a:tcPr marL="68598" marR="68598" anchor="ctr"/>
                </a:tc>
                <a:tc>
                  <a:txBody>
                    <a:bodyPr/>
                    <a:lstStyle/>
                    <a:p>
                      <a:r>
                        <a:rPr lang="en-US" sz="1600" dirty="0" smtClean="0"/>
                        <a:t>XPSP3, Vista, Win7, 2K8</a:t>
                      </a:r>
                    </a:p>
                  </a:txBody>
                  <a:tcPr marL="68598" marR="68598"/>
                </a:tc>
                <a:tc>
                  <a:txBody>
                    <a:bodyPr/>
                    <a:lstStyle/>
                    <a:p>
                      <a:r>
                        <a:rPr lang="en-US" sz="1600" dirty="0" smtClean="0"/>
                        <a:t>XPSP3,</a:t>
                      </a:r>
                      <a:r>
                        <a:rPr lang="en-US" sz="1600" baseline="0" dirty="0" smtClean="0"/>
                        <a:t> Vista, Win7, 2K8</a:t>
                      </a:r>
                    </a:p>
                    <a:p>
                      <a:r>
                        <a:rPr lang="en-US" sz="1600" baseline="0" dirty="0" smtClean="0"/>
                        <a:t>IT Push</a:t>
                      </a:r>
                      <a:endParaRPr lang="en-US" sz="1600" dirty="0"/>
                    </a:p>
                  </a:txBody>
                  <a:tcPr marL="68598" marR="68598"/>
                </a:tc>
                <a:tc>
                  <a:txBody>
                    <a:bodyPr/>
                    <a:lstStyle/>
                    <a:p>
                      <a:r>
                        <a:rPr lang="en-US" sz="1600" dirty="0" smtClean="0"/>
                        <a:t>XP, Vista, Win7, 2K8,</a:t>
                      </a:r>
                      <a:r>
                        <a:rPr lang="en-US" sz="1600" baseline="0" dirty="0" smtClean="0"/>
                        <a:t> 2K3</a:t>
                      </a:r>
                    </a:p>
                    <a:p>
                      <a:r>
                        <a:rPr lang="en-US" sz="1600" baseline="0" dirty="0" smtClean="0"/>
                        <a:t>Mac 10.4.8</a:t>
                      </a:r>
                    </a:p>
                  </a:txBody>
                  <a:tcPr marL="68598" marR="68598"/>
                </a:tc>
              </a:tr>
              <a:tr h="723908">
                <a:tc>
                  <a:txBody>
                    <a:bodyPr/>
                    <a:lstStyle/>
                    <a:p>
                      <a:r>
                        <a:rPr lang="en-US" sz="1600" dirty="0" smtClean="0"/>
                        <a:t>Browser</a:t>
                      </a:r>
                      <a:endParaRPr lang="en-US" sz="1600" dirty="0">
                        <a:solidFill>
                          <a:schemeClr val="bg1"/>
                        </a:solidFill>
                      </a:endParaRPr>
                    </a:p>
                  </a:txBody>
                  <a:tcPr marL="68598" marR="68598" anchor="ctr"/>
                </a:tc>
                <a:tc>
                  <a:txBody>
                    <a:bodyPr/>
                    <a:lstStyle/>
                    <a:p>
                      <a:r>
                        <a:rPr lang="en-US" sz="1600" baseline="0" dirty="0" smtClean="0"/>
                        <a:t>IE6-9, FF</a:t>
                      </a:r>
                      <a:endParaRPr lang="en-US" sz="1600" dirty="0"/>
                    </a:p>
                  </a:txBody>
                  <a:tcPr marL="68598" marR="68598"/>
                </a:tc>
                <a:tc>
                  <a:txBody>
                    <a:bodyPr/>
                    <a:lstStyle/>
                    <a:p>
                      <a:r>
                        <a:rPr lang="en-US" sz="1600" baseline="0" dirty="0" smtClean="0"/>
                        <a:t>IE6-9, FF</a:t>
                      </a:r>
                      <a:endParaRPr lang="en-US" sz="1600" dirty="0"/>
                    </a:p>
                  </a:txBody>
                  <a:tcPr marL="68598" marR="68598"/>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aseline="0" dirty="0" smtClean="0"/>
                        <a:t>IE6-9 based on Win OS</a:t>
                      </a:r>
                    </a:p>
                    <a:p>
                      <a:pPr marL="0" marR="0" indent="0" algn="l" defTabSz="914363" rtl="0" eaLnBrk="1" fontAlgn="auto" latinLnBrk="0" hangingPunct="1">
                        <a:lnSpc>
                          <a:spcPct val="100000"/>
                        </a:lnSpc>
                        <a:spcBef>
                          <a:spcPts val="0"/>
                        </a:spcBef>
                        <a:spcAft>
                          <a:spcPts val="0"/>
                        </a:spcAft>
                        <a:buClrTx/>
                        <a:buSzTx/>
                        <a:buFontTx/>
                        <a:buNone/>
                        <a:tabLst/>
                        <a:defRPr/>
                      </a:pPr>
                      <a:r>
                        <a:rPr lang="en-US" sz="1600" baseline="0" dirty="0" smtClean="0"/>
                        <a:t>Mac 10.4.8 with FF, Safari</a:t>
                      </a:r>
                      <a:endParaRPr lang="en-US" sz="1600" dirty="0" smtClean="0"/>
                    </a:p>
                  </a:txBody>
                  <a:tcPr marL="68598" marR="68598"/>
                </a:tc>
              </a:tr>
            </a:tbl>
          </a:graphicData>
        </a:graphic>
      </p:graphicFrame>
      <p:sp>
        <p:nvSpPr>
          <p:cNvPr id="3" name="TextBox 2"/>
          <p:cNvSpPr txBox="1"/>
          <p:nvPr/>
        </p:nvSpPr>
        <p:spPr>
          <a:xfrm>
            <a:off x="387246" y="6400805"/>
            <a:ext cx="1910779" cy="276999"/>
          </a:xfrm>
          <a:prstGeom prst="rect">
            <a:avLst/>
          </a:prstGeom>
          <a:noFill/>
        </p:spPr>
        <p:txBody>
          <a:bodyPr wrap="none" lIns="0" tIns="0" rIns="0" bIns="0" rtlCol="0">
            <a:spAutoFit/>
          </a:bodyPr>
          <a:lstStyle/>
          <a:p>
            <a:pPr defTabSz="914363"/>
            <a:r>
              <a:rPr lang="en-US" dirty="0" smtClean="0">
                <a:gradFill>
                  <a:gsLst>
                    <a:gs pos="0">
                      <a:srgbClr val="FFFFFF"/>
                    </a:gs>
                    <a:gs pos="86000">
                      <a:srgbClr val="FFFFFF"/>
                    </a:gs>
                  </a:gsLst>
                  <a:lin ang="5400000" scaled="0"/>
                </a:gradFill>
              </a:rPr>
              <a:t>*http://riastats.com</a:t>
            </a:r>
          </a:p>
        </p:txBody>
      </p:sp>
    </p:spTree>
    <p:extLst>
      <p:ext uri="{BB962C8B-B14F-4D97-AF65-F5344CB8AC3E}">
        <p14:creationId xmlns:p14="http://schemas.microsoft.com/office/powerpoint/2010/main" val="2427240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Conferencing Support in Lync 2010 clients</a:t>
            </a:r>
            <a:endParaRPr lang="en-US" sz="3600" dirty="0"/>
          </a:p>
        </p:txBody>
      </p:sp>
      <p:graphicFrame>
        <p:nvGraphicFramePr>
          <p:cNvPr id="6" name="Table 5"/>
          <p:cNvGraphicFramePr>
            <a:graphicFrameLocks noGrp="1"/>
          </p:cNvGraphicFramePr>
          <p:nvPr>
            <p:extLst>
              <p:ext uri="{D42A27DB-BD31-4B8C-83A1-F6EECF244321}">
                <p14:modId xmlns:p14="http://schemas.microsoft.com/office/powerpoint/2010/main" val="158948713"/>
              </p:ext>
            </p:extLst>
          </p:nvPr>
        </p:nvGraphicFramePr>
        <p:xfrm>
          <a:off x="323528" y="1628800"/>
          <a:ext cx="8496005" cy="4648331"/>
        </p:xfrm>
        <a:graphic>
          <a:graphicData uri="http://schemas.openxmlformats.org/drawingml/2006/table">
            <a:tbl>
              <a:tblPr firstRow="1" firstCol="1" bandRow="1" bandCol="1">
                <a:tableStyleId>{93296810-A885-4BE3-A3E7-6D5BEEA58F35}</a:tableStyleId>
              </a:tblPr>
              <a:tblGrid>
                <a:gridCol w="2304256"/>
                <a:gridCol w="1011785"/>
                <a:gridCol w="1007599"/>
                <a:gridCol w="1019703"/>
                <a:gridCol w="1083986"/>
                <a:gridCol w="951720"/>
                <a:gridCol w="1116956"/>
              </a:tblGrid>
              <a:tr h="446758">
                <a:tc>
                  <a:txBody>
                    <a:bodyPr/>
                    <a:lstStyle/>
                    <a:p>
                      <a:pPr marL="0" marR="0">
                        <a:spcBef>
                          <a:spcPts val="375"/>
                        </a:spcBef>
                        <a:spcAft>
                          <a:spcPts val="375"/>
                        </a:spcAft>
                      </a:pPr>
                      <a:r>
                        <a:rPr lang="en-US" sz="1200" dirty="0">
                          <a:effectLst/>
                        </a:rPr>
                        <a:t>Feature/capability </a:t>
                      </a:r>
                      <a:endParaRPr lang="en-US" sz="1400" dirty="0">
                        <a:solidFill>
                          <a:schemeClr val="bg1"/>
                        </a:solidFill>
                        <a:effectLst/>
                        <a:latin typeface="Calibri"/>
                        <a:ea typeface="MS PGothic"/>
                      </a:endParaRPr>
                    </a:p>
                  </a:txBody>
                  <a:tcPr marL="14296" marR="14296" marT="19057" marB="19057" anchor="b"/>
                </a:tc>
                <a:tc>
                  <a:txBody>
                    <a:bodyPr/>
                    <a:lstStyle/>
                    <a:p>
                      <a:pPr marL="0" marR="0" algn="ctr">
                        <a:spcBef>
                          <a:spcPts val="375"/>
                        </a:spcBef>
                        <a:spcAft>
                          <a:spcPts val="375"/>
                        </a:spcAft>
                      </a:pPr>
                      <a:r>
                        <a:rPr lang="en-US" sz="1200" dirty="0">
                          <a:effectLst/>
                        </a:rPr>
                        <a:t>Lync 2010 </a:t>
                      </a:r>
                      <a:endParaRPr lang="en-US" sz="1400" dirty="0">
                        <a:solidFill>
                          <a:schemeClr val="bg1"/>
                        </a:solidFill>
                        <a:effectLst/>
                        <a:latin typeface="Calibri"/>
                        <a:ea typeface="MS PGothic"/>
                      </a:endParaRPr>
                    </a:p>
                  </a:txBody>
                  <a:tcPr marL="14296" marR="14296" marT="19057" marB="19057" anchor="b"/>
                </a:tc>
                <a:tc>
                  <a:txBody>
                    <a:bodyPr/>
                    <a:lstStyle/>
                    <a:p>
                      <a:pPr marL="0" marR="0" algn="ctr">
                        <a:spcBef>
                          <a:spcPts val="375"/>
                        </a:spcBef>
                        <a:spcAft>
                          <a:spcPts val="375"/>
                        </a:spcAft>
                      </a:pPr>
                      <a:r>
                        <a:rPr lang="en-US" sz="1200" dirty="0">
                          <a:effectLst/>
                        </a:rPr>
                        <a:t>Lync Web App </a:t>
                      </a:r>
                      <a:endParaRPr lang="en-US" sz="1400" dirty="0">
                        <a:solidFill>
                          <a:schemeClr val="bg1"/>
                        </a:solidFill>
                        <a:effectLst/>
                        <a:latin typeface="Calibri"/>
                        <a:ea typeface="MS PGothic"/>
                      </a:endParaRPr>
                    </a:p>
                  </a:txBody>
                  <a:tcPr marL="14296" marR="14296" marT="19057" marB="19057" anchor="b"/>
                </a:tc>
                <a:tc>
                  <a:txBody>
                    <a:bodyPr/>
                    <a:lstStyle/>
                    <a:p>
                      <a:pPr marL="0" marR="0" algn="ctr">
                        <a:spcBef>
                          <a:spcPts val="375"/>
                        </a:spcBef>
                        <a:spcAft>
                          <a:spcPts val="375"/>
                        </a:spcAft>
                      </a:pPr>
                      <a:r>
                        <a:rPr lang="en-US" sz="1200" dirty="0">
                          <a:effectLst/>
                        </a:rPr>
                        <a:t>Lync 2010 Attendee </a:t>
                      </a:r>
                      <a:endParaRPr lang="en-US" sz="1400" dirty="0">
                        <a:solidFill>
                          <a:schemeClr val="bg1"/>
                        </a:solidFill>
                        <a:effectLst/>
                        <a:latin typeface="Calibri"/>
                        <a:ea typeface="MS PGothic"/>
                      </a:endParaRPr>
                    </a:p>
                  </a:txBody>
                  <a:tcPr marL="14296" marR="14296" marT="19057" marB="19057" anchor="b"/>
                </a:tc>
                <a:tc>
                  <a:txBody>
                    <a:bodyPr/>
                    <a:lstStyle/>
                    <a:p>
                      <a:pPr marL="0" marR="0" algn="ctr">
                        <a:spcBef>
                          <a:spcPts val="375"/>
                        </a:spcBef>
                        <a:spcAft>
                          <a:spcPts val="375"/>
                        </a:spcAft>
                      </a:pPr>
                      <a:r>
                        <a:rPr lang="en-US" sz="1200" dirty="0">
                          <a:effectLst/>
                        </a:rPr>
                        <a:t>Lync 2010 Attendant </a:t>
                      </a:r>
                      <a:endParaRPr lang="en-US" sz="1400" dirty="0">
                        <a:solidFill>
                          <a:schemeClr val="bg1"/>
                        </a:solidFill>
                        <a:effectLst/>
                        <a:latin typeface="Calibri"/>
                        <a:ea typeface="MS PGothic"/>
                      </a:endParaRPr>
                    </a:p>
                  </a:txBody>
                  <a:tcPr marL="14296" marR="14296" marT="19057" marB="19057" anchor="b"/>
                </a:tc>
                <a:tc>
                  <a:txBody>
                    <a:bodyPr/>
                    <a:lstStyle/>
                    <a:p>
                      <a:pPr marL="0" marR="0" algn="ctr">
                        <a:spcBef>
                          <a:spcPts val="375"/>
                        </a:spcBef>
                        <a:spcAft>
                          <a:spcPts val="375"/>
                        </a:spcAft>
                      </a:pPr>
                      <a:r>
                        <a:rPr lang="en-US" sz="1200" dirty="0">
                          <a:effectLst/>
                        </a:rPr>
                        <a:t>Lync 2010 Phone Edition </a:t>
                      </a:r>
                      <a:endParaRPr lang="en-US" sz="1400" dirty="0">
                        <a:solidFill>
                          <a:schemeClr val="bg1"/>
                        </a:solidFill>
                        <a:effectLst/>
                        <a:latin typeface="Calibri"/>
                        <a:ea typeface="MS PGothic"/>
                      </a:endParaRPr>
                    </a:p>
                  </a:txBody>
                  <a:tcPr marL="14296" marR="14296" marT="19057" marB="19057" anchor="b"/>
                </a:tc>
                <a:tc>
                  <a:txBody>
                    <a:bodyPr/>
                    <a:lstStyle/>
                    <a:p>
                      <a:pPr marL="0" marR="0" algn="ctr">
                        <a:spcBef>
                          <a:spcPts val="375"/>
                        </a:spcBef>
                        <a:spcAft>
                          <a:spcPts val="375"/>
                        </a:spcAft>
                      </a:pPr>
                      <a:r>
                        <a:rPr lang="en-US" sz="1200" dirty="0">
                          <a:effectLst/>
                        </a:rPr>
                        <a:t>Communicator for Mac 2011 </a:t>
                      </a:r>
                      <a:endParaRPr lang="en-US" sz="1400" dirty="0">
                        <a:solidFill>
                          <a:schemeClr val="bg1"/>
                        </a:solidFill>
                        <a:effectLst/>
                        <a:latin typeface="Calibri"/>
                        <a:ea typeface="MS PGothic"/>
                      </a:endParaRPr>
                    </a:p>
                  </a:txBody>
                  <a:tcPr marL="14296" marR="14296" marT="19057" marB="19057" anchor="b"/>
                </a:tc>
              </a:tr>
              <a:tr h="270989">
                <a:tc>
                  <a:txBody>
                    <a:bodyPr/>
                    <a:lstStyle/>
                    <a:p>
                      <a:pPr marL="9525" marR="9525">
                        <a:spcBef>
                          <a:spcPts val="0"/>
                        </a:spcBef>
                        <a:spcAft>
                          <a:spcPts val="0"/>
                        </a:spcAft>
                      </a:pPr>
                      <a:r>
                        <a:rPr lang="en-US" sz="1200" dirty="0" smtClean="0">
                          <a:effectLst/>
                        </a:rPr>
                        <a:t>Computer </a:t>
                      </a:r>
                      <a:r>
                        <a:rPr lang="en-US" sz="1200" dirty="0">
                          <a:effectLst/>
                        </a:rPr>
                        <a:t>audio</a:t>
                      </a:r>
                      <a:endParaRPr lang="en-US" sz="1400" b="0" dirty="0">
                        <a:solidFill>
                          <a:schemeClr val="bg1"/>
                        </a:solidFill>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c>
                  <a:txBody>
                    <a:bodyPr/>
                    <a:lstStyle/>
                    <a:p>
                      <a:pPr algn="ctr"/>
                      <a:endParaRPr lang="en-US" sz="1400" dirty="0">
                        <a:effectLst/>
                        <a:latin typeface="Times New Roman"/>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r>
              <a:tr h="270989">
                <a:tc>
                  <a:txBody>
                    <a:bodyPr/>
                    <a:lstStyle/>
                    <a:p>
                      <a:pPr marL="9525" marR="9525">
                        <a:spcBef>
                          <a:spcPts val="0"/>
                        </a:spcBef>
                        <a:spcAft>
                          <a:spcPts val="0"/>
                        </a:spcAft>
                      </a:pPr>
                      <a:r>
                        <a:rPr lang="en-US" sz="1200" dirty="0" smtClean="0">
                          <a:effectLst/>
                        </a:rPr>
                        <a:t>Video</a:t>
                      </a:r>
                      <a:endParaRPr lang="en-US" sz="1400" b="0" dirty="0">
                        <a:solidFill>
                          <a:schemeClr val="bg1"/>
                        </a:solidFill>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algn="ctr"/>
                      <a:endParaRPr lang="en-US" sz="1400" dirty="0">
                        <a:effectLst/>
                        <a:latin typeface="Times New Roman"/>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c>
                  <a:txBody>
                    <a:bodyPr/>
                    <a:lstStyle/>
                    <a:p>
                      <a:pPr algn="ctr"/>
                      <a:endParaRPr lang="en-US" sz="1400" dirty="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r>
              <a:tr h="270989">
                <a:tc>
                  <a:txBody>
                    <a:bodyPr/>
                    <a:lstStyle/>
                    <a:p>
                      <a:pPr marL="9525" marR="9525">
                        <a:spcBef>
                          <a:spcPts val="0"/>
                        </a:spcBef>
                        <a:spcAft>
                          <a:spcPts val="0"/>
                        </a:spcAft>
                      </a:pPr>
                      <a:r>
                        <a:rPr lang="en-US" sz="1200" dirty="0" smtClean="0">
                          <a:effectLst/>
                        </a:rPr>
                        <a:t>In-meeting </a:t>
                      </a:r>
                      <a:r>
                        <a:rPr lang="en-US" sz="1200" dirty="0">
                          <a:effectLst/>
                        </a:rPr>
                        <a:t>presenter controls</a:t>
                      </a:r>
                      <a:endParaRPr lang="en-US" sz="1400" b="0" dirty="0">
                        <a:solidFill>
                          <a:schemeClr val="bg1"/>
                        </a:solidFill>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r>
              <a:tr h="270989">
                <a:tc>
                  <a:txBody>
                    <a:bodyPr/>
                    <a:lstStyle/>
                    <a:p>
                      <a:pPr marL="9525" marR="9525">
                        <a:spcBef>
                          <a:spcPts val="0"/>
                        </a:spcBef>
                        <a:spcAft>
                          <a:spcPts val="0"/>
                        </a:spcAft>
                      </a:pPr>
                      <a:r>
                        <a:rPr lang="en-US" sz="1200" dirty="0">
                          <a:effectLst/>
                        </a:rPr>
                        <a:t>Access detailed meeting roster</a:t>
                      </a:r>
                      <a:endParaRPr lang="en-US" sz="1400" b="0" dirty="0">
                        <a:solidFill>
                          <a:schemeClr val="bg1"/>
                        </a:solidFill>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r>
              <a:tr h="270989">
                <a:tc>
                  <a:txBody>
                    <a:bodyPr/>
                    <a:lstStyle/>
                    <a:p>
                      <a:pPr marL="9525" marR="9525">
                        <a:spcBef>
                          <a:spcPts val="0"/>
                        </a:spcBef>
                        <a:spcAft>
                          <a:spcPts val="0"/>
                        </a:spcAft>
                      </a:pPr>
                      <a:r>
                        <a:rPr lang="en-US" sz="1200" dirty="0">
                          <a:effectLst/>
                        </a:rPr>
                        <a:t>Participate in multiparty IM</a:t>
                      </a:r>
                      <a:endParaRPr lang="en-US" sz="1400" b="0" dirty="0">
                        <a:solidFill>
                          <a:schemeClr val="bg1"/>
                        </a:solidFill>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r>
              <a:tr h="358873">
                <a:tc>
                  <a:txBody>
                    <a:bodyPr/>
                    <a:lstStyle/>
                    <a:p>
                      <a:pPr marL="9525" marR="9525">
                        <a:spcBef>
                          <a:spcPts val="0"/>
                        </a:spcBef>
                        <a:spcAft>
                          <a:spcPts val="0"/>
                        </a:spcAft>
                      </a:pPr>
                      <a:r>
                        <a:rPr lang="en-US" sz="1200" dirty="0">
                          <a:effectLst/>
                        </a:rPr>
                        <a:t>Share the </a:t>
                      </a:r>
                      <a:r>
                        <a:rPr lang="en-US" sz="1200" dirty="0" smtClean="0">
                          <a:effectLst/>
                        </a:rPr>
                        <a:t>desktop</a:t>
                      </a:r>
                      <a:endParaRPr lang="en-US" sz="900" b="0" kern="1200" dirty="0">
                        <a:solidFill>
                          <a:schemeClr val="bg1"/>
                        </a:solidFill>
                        <a:effectLst/>
                        <a:latin typeface="+mn-lt"/>
                        <a:ea typeface="+mn-ea"/>
                        <a:cs typeface="+mn-cs"/>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endParaRPr>
                    </a:p>
                    <a:p>
                      <a:pPr marL="9525" marR="9525" algn="ctr">
                        <a:spcBef>
                          <a:spcPts val="0"/>
                        </a:spcBef>
                        <a:spcAft>
                          <a:spcPts val="0"/>
                        </a:spcAft>
                      </a:pPr>
                      <a:r>
                        <a:rPr lang="en-US" sz="700" dirty="0">
                          <a:effectLst/>
                        </a:rPr>
                        <a:t>(requires plug-in)</a:t>
                      </a:r>
                      <a:endParaRPr lang="en-US" sz="800" dirty="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c>
                  <a:txBody>
                    <a:bodyPr/>
                    <a:lstStyle/>
                    <a:p>
                      <a:pPr algn="ctr"/>
                      <a:endParaRPr lang="en-US" sz="1400" dirty="0">
                        <a:effectLst/>
                        <a:latin typeface="Times New Roman"/>
                      </a:endParaRPr>
                    </a:p>
                  </a:txBody>
                  <a:tcPr marL="14296" marR="14296" marT="19057" marB="19057" anchor="ctr"/>
                </a:tc>
                <a:tc>
                  <a:txBody>
                    <a:bodyPr/>
                    <a:lstStyle/>
                    <a:p>
                      <a:pPr algn="ctr"/>
                      <a:endParaRPr lang="en-US" sz="1400" dirty="0">
                        <a:effectLst/>
                        <a:latin typeface="Times New Roman"/>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r>
              <a:tr h="358873">
                <a:tc>
                  <a:txBody>
                    <a:bodyPr/>
                    <a:lstStyle/>
                    <a:p>
                      <a:pPr marL="9525" marR="9525">
                        <a:spcBef>
                          <a:spcPts val="0"/>
                        </a:spcBef>
                        <a:spcAft>
                          <a:spcPts val="0"/>
                        </a:spcAft>
                      </a:pPr>
                      <a:r>
                        <a:rPr lang="en-US" sz="1200" dirty="0">
                          <a:effectLst/>
                        </a:rPr>
                        <a:t>Share a </a:t>
                      </a:r>
                      <a:r>
                        <a:rPr lang="en-US" sz="1200" dirty="0" smtClean="0">
                          <a:effectLst/>
                        </a:rPr>
                        <a:t>program</a:t>
                      </a:r>
                      <a:endParaRPr lang="en-US" sz="900" b="0" kern="1200" dirty="0">
                        <a:solidFill>
                          <a:schemeClr val="bg1"/>
                        </a:solidFill>
                        <a:effectLst/>
                        <a:latin typeface="+mn-lt"/>
                        <a:ea typeface="+mn-ea"/>
                        <a:cs typeface="+mn-cs"/>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endParaRPr>
                    </a:p>
                    <a:p>
                      <a:pPr marL="9525" marR="9525" algn="ctr" defTabSz="914363" rtl="0" eaLnBrk="1" latinLnBrk="0" hangingPunct="1">
                        <a:spcBef>
                          <a:spcPts val="0"/>
                        </a:spcBef>
                        <a:spcAft>
                          <a:spcPts val="0"/>
                        </a:spcAft>
                      </a:pPr>
                      <a:r>
                        <a:rPr lang="en-US" sz="700" kern="1200" dirty="0">
                          <a:effectLst/>
                        </a:rPr>
                        <a:t>(requires plug-in)</a:t>
                      </a:r>
                      <a:endParaRPr lang="en-US" sz="700" kern="1200" dirty="0">
                        <a:solidFill>
                          <a:schemeClr val="dk1"/>
                        </a:solidFill>
                        <a:effectLst/>
                        <a:latin typeface="+mn-lt"/>
                        <a:ea typeface="+mn-ea"/>
                        <a:cs typeface="+mn-cs"/>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c>
                  <a:txBody>
                    <a:bodyPr/>
                    <a:lstStyle/>
                    <a:p>
                      <a:pPr algn="ctr"/>
                      <a:endParaRPr lang="en-US" sz="1400" dirty="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algn="ctr"/>
                      <a:endParaRPr lang="en-US" sz="1400" dirty="0">
                        <a:effectLst/>
                        <a:latin typeface="Times New Roman"/>
                      </a:endParaRPr>
                    </a:p>
                  </a:txBody>
                  <a:tcPr marL="14296" marR="14296" marT="19057" marB="19057" anchor="ctr"/>
                </a:tc>
              </a:tr>
              <a:tr h="270989">
                <a:tc>
                  <a:txBody>
                    <a:bodyPr/>
                    <a:lstStyle/>
                    <a:p>
                      <a:pPr marL="9525" marR="9525">
                        <a:spcBef>
                          <a:spcPts val="0"/>
                        </a:spcBef>
                        <a:spcAft>
                          <a:spcPts val="0"/>
                        </a:spcAft>
                      </a:pPr>
                      <a:r>
                        <a:rPr lang="en-US" sz="1200" dirty="0">
                          <a:effectLst/>
                        </a:rPr>
                        <a:t>Add anonymous </a:t>
                      </a:r>
                      <a:r>
                        <a:rPr lang="en-US" sz="1200" dirty="0" smtClean="0">
                          <a:effectLst/>
                        </a:rPr>
                        <a:t>participants</a:t>
                      </a:r>
                      <a:endParaRPr lang="en-US" sz="1200" b="0" dirty="0" smtClean="0">
                        <a:solidFill>
                          <a:schemeClr val="bg1"/>
                        </a:solidFill>
                        <a:effectLst/>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algn="ctr"/>
                      <a:endParaRPr lang="en-US" sz="1400" dirty="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r>
              <a:tr h="270989">
                <a:tc>
                  <a:txBody>
                    <a:bodyPr/>
                    <a:lstStyle/>
                    <a:p>
                      <a:pPr marL="9525" marR="9525">
                        <a:spcBef>
                          <a:spcPts val="0"/>
                        </a:spcBef>
                        <a:spcAft>
                          <a:spcPts val="0"/>
                        </a:spcAft>
                      </a:pPr>
                      <a:r>
                        <a:rPr lang="en-US" sz="1200" dirty="0">
                          <a:effectLst/>
                        </a:rPr>
                        <a:t>Use dial-in audio conferencing</a:t>
                      </a:r>
                      <a:endParaRPr lang="en-US" sz="1400" b="0" dirty="0">
                        <a:solidFill>
                          <a:schemeClr val="bg1"/>
                        </a:solidFill>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r>
              <a:tr h="270989">
                <a:tc>
                  <a:txBody>
                    <a:bodyPr/>
                    <a:lstStyle/>
                    <a:p>
                      <a:pPr marL="9525" marR="9525">
                        <a:spcBef>
                          <a:spcPts val="0"/>
                        </a:spcBef>
                        <a:spcAft>
                          <a:spcPts val="0"/>
                        </a:spcAft>
                      </a:pPr>
                      <a:r>
                        <a:rPr lang="en-US" sz="1200" dirty="0">
                          <a:effectLst/>
                        </a:rPr>
                        <a:t>Initiate a meeting</a:t>
                      </a:r>
                      <a:endParaRPr lang="en-US" sz="1400" b="0" dirty="0">
                        <a:solidFill>
                          <a:schemeClr val="bg1"/>
                        </a:solidFill>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algn="ctr"/>
                      <a:endParaRPr lang="en-US" sz="1400" dirty="0">
                        <a:effectLst/>
                        <a:latin typeface="Times New Roman"/>
                      </a:endParaRPr>
                    </a:p>
                  </a:txBody>
                  <a:tcPr marL="14296" marR="14296" marT="19057" marB="19057" anchor="ctr"/>
                </a:tc>
                <a:tc>
                  <a:txBody>
                    <a:bodyPr/>
                    <a:lstStyle/>
                    <a:p>
                      <a:pPr algn="ctr"/>
                      <a:endParaRPr lang="en-US" sz="1400" dirty="0">
                        <a:effectLst/>
                        <a:latin typeface="Times New Roman"/>
                      </a:endParaRPr>
                    </a:p>
                  </a:txBody>
                  <a:tcPr marL="14296" marR="14296" marT="19057" marB="19057" anchor="ctr"/>
                </a:tc>
                <a:tc>
                  <a:txBody>
                    <a:bodyPr/>
                    <a:lstStyle/>
                    <a:p>
                      <a:pPr algn="ctr"/>
                      <a:endParaRPr lang="en-US" sz="1400" dirty="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r>
              <a:tr h="172322">
                <a:tc>
                  <a:txBody>
                    <a:bodyPr/>
                    <a:lstStyle/>
                    <a:p>
                      <a:pPr marL="9525" marR="9525">
                        <a:spcBef>
                          <a:spcPts val="0"/>
                        </a:spcBef>
                        <a:spcAft>
                          <a:spcPts val="0"/>
                        </a:spcAft>
                      </a:pPr>
                      <a:r>
                        <a:rPr lang="en-US" sz="1200" dirty="0" smtClean="0">
                          <a:effectLst/>
                        </a:rPr>
                        <a:t>Present PowerPoint</a:t>
                      </a:r>
                      <a:endParaRPr lang="en-US" sz="1400" b="0" dirty="0">
                        <a:solidFill>
                          <a:schemeClr val="bg1"/>
                        </a:solidFill>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r>
              <a:tr h="270989">
                <a:tc>
                  <a:txBody>
                    <a:bodyPr/>
                    <a:lstStyle/>
                    <a:p>
                      <a:pPr marL="9525" marR="9525">
                        <a:spcBef>
                          <a:spcPts val="0"/>
                        </a:spcBef>
                        <a:spcAft>
                          <a:spcPts val="0"/>
                        </a:spcAft>
                      </a:pPr>
                      <a:r>
                        <a:rPr lang="en-US" sz="1200" dirty="0">
                          <a:effectLst/>
                        </a:rPr>
                        <a:t>Use a whiteboard</a:t>
                      </a:r>
                      <a:endParaRPr lang="en-US" sz="1400" b="0" dirty="0">
                        <a:solidFill>
                          <a:schemeClr val="bg1"/>
                        </a:solidFill>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r>
              <a:tr h="270989">
                <a:tc>
                  <a:txBody>
                    <a:bodyPr/>
                    <a:lstStyle/>
                    <a:p>
                      <a:pPr marL="9525" marR="9525">
                        <a:spcBef>
                          <a:spcPts val="0"/>
                        </a:spcBef>
                        <a:spcAft>
                          <a:spcPts val="0"/>
                        </a:spcAft>
                      </a:pPr>
                      <a:r>
                        <a:rPr lang="en-US" sz="1200" dirty="0">
                          <a:effectLst/>
                        </a:rPr>
                        <a:t>Conduct polls</a:t>
                      </a:r>
                      <a:endParaRPr lang="en-US" sz="1400" b="0" dirty="0">
                        <a:solidFill>
                          <a:schemeClr val="bg1"/>
                        </a:solidFill>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r>
              <a:tr h="270989">
                <a:tc>
                  <a:txBody>
                    <a:bodyPr/>
                    <a:lstStyle/>
                    <a:p>
                      <a:pPr marL="9525" marR="9525">
                        <a:spcBef>
                          <a:spcPts val="0"/>
                        </a:spcBef>
                        <a:spcAft>
                          <a:spcPts val="0"/>
                        </a:spcAft>
                      </a:pPr>
                      <a:r>
                        <a:rPr lang="en-US" sz="1200" dirty="0">
                          <a:effectLst/>
                        </a:rPr>
                        <a:t>Share files</a:t>
                      </a:r>
                      <a:endParaRPr lang="en-US" sz="1400" b="0" dirty="0">
                        <a:solidFill>
                          <a:schemeClr val="bg1"/>
                        </a:solidFill>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dirty="0">
                          <a:effectLst/>
                        </a:rPr>
                        <a:t>●</a:t>
                      </a:r>
                      <a:endParaRPr lang="en-US" sz="1400" dirty="0">
                        <a:effectLst/>
                        <a:latin typeface="Calibri"/>
                        <a:ea typeface="MS PGothic"/>
                      </a:endParaRPr>
                    </a:p>
                  </a:txBody>
                  <a:tcPr marL="14296" marR="14296" marT="19057" marB="19057" anchor="ctr"/>
                </a:tc>
                <a:tc>
                  <a:txBody>
                    <a:bodyPr/>
                    <a:lstStyle/>
                    <a:p>
                      <a:pPr marL="9525" marR="9525" algn="ctr">
                        <a:spcBef>
                          <a:spcPts val="0"/>
                        </a:spcBef>
                        <a:spcAft>
                          <a:spcPts val="0"/>
                        </a:spcAft>
                      </a:pPr>
                      <a:r>
                        <a:rPr lang="en-US" sz="1200">
                          <a:effectLst/>
                        </a:rPr>
                        <a:t>●</a:t>
                      </a:r>
                      <a:endParaRPr lang="en-US" sz="1400">
                        <a:effectLst/>
                        <a:latin typeface="Calibri"/>
                        <a:ea typeface="MS PGothic"/>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r>
              <a:tr h="101410">
                <a:tc>
                  <a:txBody>
                    <a:bodyPr/>
                    <a:lstStyle/>
                    <a:p>
                      <a:pPr marL="9525" marR="9525">
                        <a:spcBef>
                          <a:spcPts val="0"/>
                        </a:spcBef>
                        <a:spcAft>
                          <a:spcPts val="0"/>
                        </a:spcAft>
                      </a:pPr>
                      <a:r>
                        <a:rPr lang="en-US" sz="1200" dirty="0">
                          <a:effectLst/>
                        </a:rPr>
                        <a:t>Schedule </a:t>
                      </a:r>
                      <a:r>
                        <a:rPr lang="en-US" sz="1200" dirty="0" smtClean="0">
                          <a:effectLst/>
                        </a:rPr>
                        <a:t>meeting/conference</a:t>
                      </a:r>
                      <a:endParaRPr lang="en-US" sz="1400" b="0" dirty="0">
                        <a:solidFill>
                          <a:schemeClr val="bg1"/>
                        </a:solidFill>
                        <a:effectLst/>
                        <a:latin typeface="Calibri"/>
                        <a:ea typeface="MS PGothic"/>
                      </a:endParaRPr>
                    </a:p>
                  </a:txBody>
                  <a:tcPr marL="14296" marR="14296" marT="19057" marB="19057" anchor="ctr"/>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1200" dirty="0" smtClean="0">
                          <a:effectLst/>
                        </a:rPr>
                        <a:t>●</a:t>
                      </a:r>
                    </a:p>
                  </a:txBody>
                  <a:tcPr marL="14296" marR="14296" marT="19057" marB="19057" anchor="ctr"/>
                </a:tc>
                <a:tc>
                  <a:txBody>
                    <a:bodyPr/>
                    <a:lstStyle/>
                    <a:p>
                      <a:pPr algn="ctr"/>
                      <a:r>
                        <a:rPr lang="en-US" sz="1400" dirty="0" smtClean="0">
                          <a:effectLst/>
                        </a:rPr>
                        <a:t>ResKit</a:t>
                      </a:r>
                      <a:endParaRPr lang="en-US" sz="1400" dirty="0">
                        <a:effectLst/>
                        <a:latin typeface="+mn-lt"/>
                      </a:endParaRPr>
                    </a:p>
                  </a:txBody>
                  <a:tcPr marL="14296" marR="14296" marT="19057" marB="19057" anchor="ctr"/>
                </a:tc>
                <a:tc>
                  <a:txBody>
                    <a:bodyPr/>
                    <a:lstStyle/>
                    <a:p>
                      <a:pPr algn="ctr"/>
                      <a:endParaRPr lang="en-US" sz="1400" dirty="0">
                        <a:effectLst/>
                        <a:latin typeface="Times New Roman"/>
                      </a:endParaRPr>
                    </a:p>
                  </a:txBody>
                  <a:tcPr marL="14296" marR="14296" marT="19057" marB="19057" anchor="ctr"/>
                </a:tc>
                <a:tc>
                  <a:txBody>
                    <a:bodyPr/>
                    <a:lstStyle/>
                    <a:p>
                      <a:pPr algn="ctr"/>
                      <a:endParaRPr lang="en-US" sz="1400">
                        <a:effectLst/>
                        <a:latin typeface="Times New Roman"/>
                      </a:endParaRPr>
                    </a:p>
                  </a:txBody>
                  <a:tcPr marL="14296" marR="14296" marT="19057" marB="19057" anchor="ctr"/>
                </a:tc>
                <a:tc>
                  <a:txBody>
                    <a:bodyPr/>
                    <a:lstStyle/>
                    <a:p>
                      <a:pPr algn="ctr"/>
                      <a:endParaRPr lang="en-US" sz="1400" dirty="0">
                        <a:effectLst/>
                        <a:latin typeface="Times New Roman"/>
                      </a:endParaRPr>
                    </a:p>
                  </a:txBody>
                  <a:tcPr marL="14296" marR="14296" marT="19057" marB="19057" anchor="ctr"/>
                </a:tc>
                <a:tc>
                  <a:txBody>
                    <a:bodyPr/>
                    <a:lstStyle/>
                    <a:p>
                      <a:pPr algn="ctr"/>
                      <a:endParaRPr lang="en-US" sz="1400" dirty="0">
                        <a:effectLst/>
                        <a:latin typeface="Times New Roman"/>
                      </a:endParaRPr>
                    </a:p>
                  </a:txBody>
                  <a:tcPr marL="14296" marR="14296" marT="19057" marB="19057" anchor="ctr"/>
                </a:tc>
              </a:tr>
            </a:tbl>
          </a:graphicData>
        </a:graphic>
      </p:graphicFrame>
    </p:spTree>
    <p:extLst>
      <p:ext uri="{BB962C8B-B14F-4D97-AF65-F5344CB8AC3E}">
        <p14:creationId xmlns:p14="http://schemas.microsoft.com/office/powerpoint/2010/main" val="31704316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 Supported Formats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639425236"/>
              </p:ext>
            </p:extLst>
          </p:nvPr>
        </p:nvGraphicFramePr>
        <p:xfrm>
          <a:off x="971058" y="5354782"/>
          <a:ext cx="6877606" cy="1286256"/>
        </p:xfrm>
        <a:graphic>
          <a:graphicData uri="http://schemas.openxmlformats.org/drawingml/2006/table">
            <a:tbl>
              <a:tblPr firstCol="1" bandRow="1">
                <a:tableStyleId>{93296810-A885-4BE3-A3E7-6D5BEEA58F35}</a:tableStyleId>
              </a:tblPr>
              <a:tblGrid>
                <a:gridCol w="1760756"/>
                <a:gridCol w="5116850"/>
              </a:tblGrid>
              <a:tr h="197907">
                <a:tc>
                  <a:txBody>
                    <a:bodyPr/>
                    <a:lstStyle/>
                    <a:p>
                      <a:pPr marL="0" marR="0">
                        <a:spcBef>
                          <a:spcPts val="0"/>
                        </a:spcBef>
                        <a:spcAft>
                          <a:spcPts val="0"/>
                        </a:spcAft>
                      </a:pPr>
                      <a:r>
                        <a:rPr lang="en-US" sz="1400" dirty="0">
                          <a:effectLst/>
                        </a:rPr>
                        <a:t>Display Resolution</a:t>
                      </a:r>
                      <a:endParaRPr lang="en-US" sz="1200" dirty="0">
                        <a:solidFill>
                          <a:schemeClr val="bg1"/>
                        </a:solidFill>
                        <a:effectLst/>
                        <a:latin typeface="Times New Roman"/>
                        <a:ea typeface="Calibri"/>
                      </a:endParaRPr>
                    </a:p>
                  </a:txBody>
                  <a:tcPr marL="27439" marR="27439" marT="36576" marB="36576"/>
                </a:tc>
                <a:tc>
                  <a:txBody>
                    <a:bodyPr/>
                    <a:lstStyle/>
                    <a:p>
                      <a:pPr marL="0" marR="0" indent="0" algn="l" defTabSz="914363" rtl="0" eaLnBrk="1" fontAlgn="auto" latinLnBrk="0" hangingPunct="1">
                        <a:lnSpc>
                          <a:spcPct val="100000"/>
                        </a:lnSpc>
                        <a:spcBef>
                          <a:spcPts val="0"/>
                        </a:spcBef>
                        <a:spcAft>
                          <a:spcPts val="1200"/>
                        </a:spcAft>
                        <a:buClrTx/>
                        <a:buSzTx/>
                        <a:buFontTx/>
                        <a:buNone/>
                        <a:tabLst/>
                        <a:defRPr/>
                      </a:pPr>
                      <a:r>
                        <a:rPr lang="en-US" sz="1400" dirty="0" smtClean="0">
                          <a:effectLst/>
                        </a:rPr>
                        <a:t>1024x768 or higher required</a:t>
                      </a:r>
                      <a:endParaRPr lang="en-US" sz="1200" dirty="0">
                        <a:effectLst/>
                        <a:latin typeface="Times New Roman"/>
                        <a:ea typeface="Calibri"/>
                      </a:endParaRPr>
                    </a:p>
                  </a:txBody>
                  <a:tcPr marL="27439" marR="27439" marT="36576" marB="36576"/>
                </a:tc>
              </a:tr>
              <a:tr h="197907">
                <a:tc>
                  <a:txBody>
                    <a:bodyPr/>
                    <a:lstStyle/>
                    <a:p>
                      <a:pPr marL="0" marR="0">
                        <a:spcBef>
                          <a:spcPts val="0"/>
                        </a:spcBef>
                        <a:spcAft>
                          <a:spcPts val="0"/>
                        </a:spcAft>
                      </a:pPr>
                      <a:r>
                        <a:rPr lang="en-US" sz="1400" dirty="0">
                          <a:effectLst/>
                        </a:rPr>
                        <a:t>Memory</a:t>
                      </a:r>
                      <a:endParaRPr lang="en-US" sz="1200" dirty="0">
                        <a:solidFill>
                          <a:schemeClr val="bg1"/>
                        </a:solidFill>
                        <a:effectLst/>
                        <a:latin typeface="Times New Roman"/>
                        <a:ea typeface="Calibri"/>
                      </a:endParaRPr>
                    </a:p>
                  </a:txBody>
                  <a:tcPr marL="27439" marR="27439" marT="36576" marB="36576"/>
                </a:tc>
                <a:tc>
                  <a:txBody>
                    <a:bodyPr/>
                    <a:lstStyle/>
                    <a:p>
                      <a:pPr marL="9525" marR="9525">
                        <a:spcBef>
                          <a:spcPts val="0"/>
                        </a:spcBef>
                        <a:spcAft>
                          <a:spcPts val="0"/>
                        </a:spcAft>
                      </a:pPr>
                      <a:r>
                        <a:rPr lang="en-US" sz="1400" dirty="0" smtClean="0">
                          <a:effectLst/>
                        </a:rPr>
                        <a:t>Windows 7 or Windows Vista: 2 gigabytes (GB) of RAM</a:t>
                      </a:r>
                      <a:endParaRPr lang="en-US" sz="1800" dirty="0" smtClean="0">
                        <a:effectLst/>
                      </a:endParaRPr>
                    </a:p>
                    <a:p>
                      <a:pPr marL="9525" marR="9525">
                        <a:spcBef>
                          <a:spcPts val="0"/>
                        </a:spcBef>
                        <a:spcAft>
                          <a:spcPts val="0"/>
                        </a:spcAft>
                      </a:pPr>
                      <a:r>
                        <a:rPr lang="en-US" sz="1400" dirty="0" smtClean="0">
                          <a:effectLst/>
                        </a:rPr>
                        <a:t>Windows XP: 1 GB of RAM</a:t>
                      </a:r>
                      <a:endParaRPr lang="en-US" sz="1800" dirty="0">
                        <a:effectLst/>
                        <a:latin typeface="Calibri"/>
                        <a:ea typeface="MS PGothic"/>
                      </a:endParaRPr>
                    </a:p>
                  </a:txBody>
                  <a:tcPr marL="27439" marR="27439" marT="36576" marB="36576"/>
                </a:tc>
              </a:tr>
              <a:tr h="335690">
                <a:tc>
                  <a:txBody>
                    <a:bodyPr/>
                    <a:lstStyle/>
                    <a:p>
                      <a:pPr marL="0" marR="0">
                        <a:spcBef>
                          <a:spcPts val="0"/>
                        </a:spcBef>
                        <a:spcAft>
                          <a:spcPts val="0"/>
                        </a:spcAft>
                      </a:pPr>
                      <a:r>
                        <a:rPr lang="en-US" sz="1400" dirty="0">
                          <a:effectLst/>
                        </a:rPr>
                        <a:t>Video Memory</a:t>
                      </a:r>
                      <a:endParaRPr lang="en-US" sz="1200" dirty="0">
                        <a:solidFill>
                          <a:schemeClr val="bg1"/>
                        </a:solidFill>
                        <a:effectLst/>
                        <a:latin typeface="Times New Roman"/>
                        <a:ea typeface="Calibri"/>
                      </a:endParaRPr>
                    </a:p>
                  </a:txBody>
                  <a:tcPr marL="27439" marR="27439" marT="36576" marB="36576"/>
                </a:tc>
                <a:tc>
                  <a:txBody>
                    <a:bodyPr/>
                    <a:lstStyle/>
                    <a:p>
                      <a:pPr marL="0" marR="0">
                        <a:spcBef>
                          <a:spcPts val="0"/>
                        </a:spcBef>
                        <a:spcAft>
                          <a:spcPts val="0"/>
                        </a:spcAft>
                      </a:pPr>
                      <a:r>
                        <a:rPr lang="en-US" sz="1400" dirty="0" smtClean="0">
                          <a:effectLst/>
                        </a:rPr>
                        <a:t>128 </a:t>
                      </a:r>
                      <a:r>
                        <a:rPr lang="en-US" sz="1400" dirty="0">
                          <a:effectLst/>
                        </a:rPr>
                        <a:t>MB of </a:t>
                      </a:r>
                      <a:r>
                        <a:rPr lang="en-US" sz="1400" dirty="0" smtClean="0">
                          <a:effectLst/>
                        </a:rPr>
                        <a:t>Video RAM</a:t>
                      </a:r>
                    </a:p>
                    <a:p>
                      <a:pPr marL="0" marR="0">
                        <a:spcBef>
                          <a:spcPts val="0"/>
                        </a:spcBef>
                        <a:spcAft>
                          <a:spcPts val="0"/>
                        </a:spcAft>
                      </a:pPr>
                      <a:r>
                        <a:rPr lang="en-US" sz="1400" dirty="0" smtClean="0">
                          <a:effectLst/>
                        </a:rPr>
                        <a:t>DirectX</a:t>
                      </a:r>
                      <a:r>
                        <a:rPr lang="en-US" sz="1400" dirty="0">
                          <a:effectLst/>
                        </a:rPr>
                        <a:t>®  </a:t>
                      </a:r>
                      <a:r>
                        <a:rPr lang="en-US" sz="1400" dirty="0" smtClean="0">
                          <a:effectLst/>
                        </a:rPr>
                        <a:t>9</a:t>
                      </a:r>
                    </a:p>
                  </a:txBody>
                  <a:tcPr marL="27439" marR="27439" marT="36576" marB="36576"/>
                </a:tc>
              </a:tr>
            </a:tbl>
          </a:graphicData>
        </a:graphic>
      </p:graphicFrame>
      <p:sp>
        <p:nvSpPr>
          <p:cNvPr id="5" name="Rounded Rectangle 4"/>
          <p:cNvSpPr/>
          <p:nvPr/>
        </p:nvSpPr>
        <p:spPr bwMode="auto">
          <a:xfrm>
            <a:off x="971061" y="1484417"/>
            <a:ext cx="3334264" cy="1707076"/>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21893" tIns="60947" rIns="121893" bIns="60947" numCol="1" rtlCol="0" anchor="t" anchorCtr="0" compatLnSpc="1">
            <a:prstTxWarp prst="textNoShape">
              <a:avLst/>
            </a:prstTxWarp>
          </a:bodyPr>
          <a:lstStyle/>
          <a:p>
            <a:pPr algn="ctr" defTabSz="1218585"/>
            <a:r>
              <a:rPr lang="en-US" sz="2000" b="1" dirty="0">
                <a:solidFill>
                  <a:srgbClr val="000000"/>
                </a:solidFill>
              </a:rPr>
              <a:t>CIF </a:t>
            </a:r>
          </a:p>
          <a:p>
            <a:pPr marL="285750" indent="-285750" defTabSz="1218585">
              <a:buFont typeface="Arial" pitchFamily="34" charset="0"/>
              <a:buChar char="•"/>
            </a:pPr>
            <a:r>
              <a:rPr lang="en-US" sz="1600" dirty="0" smtClean="0">
                <a:solidFill>
                  <a:srgbClr val="000000"/>
                </a:solidFill>
              </a:rPr>
              <a:t>Common Interchange Format</a:t>
            </a:r>
          </a:p>
          <a:p>
            <a:pPr marL="285750" indent="-285750" defTabSz="1218585">
              <a:buFont typeface="Arial" pitchFamily="34" charset="0"/>
              <a:buChar char="•"/>
            </a:pPr>
            <a:r>
              <a:rPr lang="en-US" sz="1600" dirty="0" smtClean="0">
                <a:solidFill>
                  <a:srgbClr val="000000"/>
                </a:solidFill>
              </a:rPr>
              <a:t>352x288</a:t>
            </a:r>
            <a:r>
              <a:rPr lang="en-US" sz="1600" dirty="0">
                <a:solidFill>
                  <a:srgbClr val="000000"/>
                </a:solidFill>
              </a:rPr>
              <a:t>, 15 fps, 350 </a:t>
            </a:r>
            <a:r>
              <a:rPr lang="en-US" sz="1600" dirty="0" smtClean="0">
                <a:solidFill>
                  <a:srgbClr val="000000"/>
                </a:solidFill>
              </a:rPr>
              <a:t>kbps</a:t>
            </a:r>
          </a:p>
          <a:p>
            <a:pPr marL="285750" indent="-285750" defTabSz="1218585">
              <a:buFont typeface="Arial" pitchFamily="34" charset="0"/>
              <a:buChar char="•"/>
            </a:pPr>
            <a:r>
              <a:rPr lang="en-US" sz="1600" dirty="0" smtClean="0">
                <a:solidFill>
                  <a:srgbClr val="000000"/>
                </a:solidFill>
              </a:rPr>
              <a:t>Single Core &gt; 1.5GHz </a:t>
            </a:r>
            <a:endParaRPr lang="en-US" sz="1600" dirty="0">
              <a:solidFill>
                <a:srgbClr val="000000"/>
              </a:solidFill>
            </a:endParaRPr>
          </a:p>
          <a:p>
            <a:pPr algn="ctr" defTabSz="1218585"/>
            <a:endParaRPr lang="en-US" sz="1600" b="1" dirty="0">
              <a:solidFill>
                <a:srgbClr val="000000"/>
              </a:solidFill>
            </a:endParaRPr>
          </a:p>
        </p:txBody>
      </p:sp>
      <p:sp>
        <p:nvSpPr>
          <p:cNvPr id="6" name="Rounded Rectangle 5"/>
          <p:cNvSpPr/>
          <p:nvPr/>
        </p:nvSpPr>
        <p:spPr bwMode="auto">
          <a:xfrm>
            <a:off x="971059" y="3319154"/>
            <a:ext cx="3334264" cy="1707076"/>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21893" tIns="60947" rIns="121893" bIns="60947" numCol="1" rtlCol="0" anchor="t" anchorCtr="0" compatLnSpc="1">
            <a:prstTxWarp prst="textNoShape">
              <a:avLst/>
            </a:prstTxWarp>
          </a:bodyPr>
          <a:lstStyle/>
          <a:p>
            <a:pPr algn="ctr" defTabSz="1218585"/>
            <a:r>
              <a:rPr lang="en-US" sz="2000" b="1" dirty="0" smtClean="0">
                <a:solidFill>
                  <a:srgbClr val="000000"/>
                </a:solidFill>
              </a:rPr>
              <a:t>VGA</a:t>
            </a:r>
            <a:endParaRPr lang="en-US" sz="1600" b="1" dirty="0" smtClean="0">
              <a:solidFill>
                <a:srgbClr val="000000"/>
              </a:solidFill>
            </a:endParaRPr>
          </a:p>
          <a:p>
            <a:pPr marL="285750" indent="-285750" defTabSz="1218585">
              <a:buFont typeface="Arial" pitchFamily="34" charset="0"/>
              <a:buChar char="•"/>
            </a:pPr>
            <a:r>
              <a:rPr lang="en-US" sz="1600" dirty="0" smtClean="0">
                <a:solidFill>
                  <a:srgbClr val="000000"/>
                </a:solidFill>
              </a:rPr>
              <a:t>Video </a:t>
            </a:r>
            <a:r>
              <a:rPr lang="en-US" sz="1600" dirty="0">
                <a:solidFill>
                  <a:srgbClr val="000000"/>
                </a:solidFill>
              </a:rPr>
              <a:t>Graphics </a:t>
            </a:r>
            <a:r>
              <a:rPr lang="en-US" sz="1600" dirty="0" smtClean="0">
                <a:solidFill>
                  <a:srgbClr val="000000"/>
                </a:solidFill>
              </a:rPr>
              <a:t>Array</a:t>
            </a:r>
          </a:p>
          <a:p>
            <a:pPr marL="285750" indent="-285750" defTabSz="1218585">
              <a:buFont typeface="Arial" pitchFamily="34" charset="0"/>
              <a:buChar char="•"/>
            </a:pPr>
            <a:r>
              <a:rPr lang="en-US" sz="1600" dirty="0" smtClean="0">
                <a:solidFill>
                  <a:srgbClr val="000000"/>
                </a:solidFill>
              </a:rPr>
              <a:t>640x480</a:t>
            </a:r>
            <a:r>
              <a:rPr lang="en-US" sz="1600" dirty="0">
                <a:solidFill>
                  <a:srgbClr val="000000"/>
                </a:solidFill>
              </a:rPr>
              <a:t>, 25 fps, 700 </a:t>
            </a:r>
            <a:r>
              <a:rPr lang="en-US" sz="1600" dirty="0" smtClean="0">
                <a:solidFill>
                  <a:srgbClr val="000000"/>
                </a:solidFill>
              </a:rPr>
              <a:t>kbps</a:t>
            </a:r>
          </a:p>
          <a:p>
            <a:pPr marL="285750" indent="-285750" defTabSz="1218585">
              <a:buFont typeface="Arial" pitchFamily="34" charset="0"/>
              <a:buChar char="•"/>
            </a:pPr>
            <a:r>
              <a:rPr lang="en-US" sz="1600" dirty="0" smtClean="0">
                <a:solidFill>
                  <a:srgbClr val="000000"/>
                </a:solidFill>
              </a:rPr>
              <a:t>Dual Core &gt; 1.9GHz</a:t>
            </a:r>
            <a:endParaRPr lang="en-US" sz="1600" dirty="0">
              <a:solidFill>
                <a:srgbClr val="000000"/>
              </a:solidFill>
            </a:endParaRPr>
          </a:p>
        </p:txBody>
      </p:sp>
      <p:sp>
        <p:nvSpPr>
          <p:cNvPr id="7" name="Rounded Rectangle 6"/>
          <p:cNvSpPr/>
          <p:nvPr/>
        </p:nvSpPr>
        <p:spPr bwMode="auto">
          <a:xfrm>
            <a:off x="4514401" y="1477490"/>
            <a:ext cx="3334264" cy="1707076"/>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21893" tIns="60947" rIns="121893" bIns="60947" numCol="1" rtlCol="0" anchor="t" anchorCtr="0" compatLnSpc="1">
            <a:prstTxWarp prst="textNoShape">
              <a:avLst/>
            </a:prstTxWarp>
          </a:bodyPr>
          <a:lstStyle/>
          <a:p>
            <a:pPr algn="ctr" defTabSz="1218585"/>
            <a:r>
              <a:rPr lang="en-US" sz="2000" b="1" dirty="0" smtClean="0">
                <a:solidFill>
                  <a:srgbClr val="000000"/>
                </a:solidFill>
              </a:rPr>
              <a:t>HD</a:t>
            </a:r>
            <a:endParaRPr lang="en-US" sz="1600" b="1" dirty="0" smtClean="0">
              <a:solidFill>
                <a:srgbClr val="000000"/>
              </a:solidFill>
            </a:endParaRPr>
          </a:p>
          <a:p>
            <a:pPr marL="285750" indent="-285750" defTabSz="1218585">
              <a:buFont typeface="Arial" pitchFamily="34" charset="0"/>
              <a:buChar char="•"/>
            </a:pPr>
            <a:r>
              <a:rPr lang="en-US" sz="1600" dirty="0" smtClean="0">
                <a:solidFill>
                  <a:srgbClr val="000000"/>
                </a:solidFill>
              </a:rPr>
              <a:t>High </a:t>
            </a:r>
            <a:r>
              <a:rPr lang="en-US" sz="1600" dirty="0">
                <a:solidFill>
                  <a:srgbClr val="000000"/>
                </a:solidFill>
              </a:rPr>
              <a:t>Definition </a:t>
            </a:r>
            <a:endParaRPr lang="en-US" sz="1600" dirty="0" smtClean="0">
              <a:solidFill>
                <a:srgbClr val="000000"/>
              </a:solidFill>
            </a:endParaRPr>
          </a:p>
          <a:p>
            <a:pPr marL="285750" indent="-285750" defTabSz="1218585">
              <a:buFont typeface="Arial" pitchFamily="34" charset="0"/>
              <a:buChar char="•"/>
            </a:pPr>
            <a:r>
              <a:rPr lang="en-US" sz="1600" dirty="0" smtClean="0">
                <a:solidFill>
                  <a:srgbClr val="000000"/>
                </a:solidFill>
              </a:rPr>
              <a:t>1280x720(16:9</a:t>
            </a:r>
            <a:r>
              <a:rPr lang="en-US" sz="1600" dirty="0">
                <a:solidFill>
                  <a:srgbClr val="000000"/>
                </a:solidFill>
              </a:rPr>
              <a:t>), 25 fps, 1.5 </a:t>
            </a:r>
            <a:r>
              <a:rPr lang="en-US" sz="1600" dirty="0" smtClean="0">
                <a:solidFill>
                  <a:srgbClr val="000000"/>
                </a:solidFill>
              </a:rPr>
              <a:t>Mbps</a:t>
            </a:r>
          </a:p>
          <a:p>
            <a:pPr marL="285750" indent="-285750" defTabSz="1218585">
              <a:buFont typeface="Arial" pitchFamily="34" charset="0"/>
              <a:buChar char="•"/>
            </a:pPr>
            <a:r>
              <a:rPr lang="en-US" sz="1600" dirty="0" smtClean="0">
                <a:solidFill>
                  <a:srgbClr val="000000"/>
                </a:solidFill>
              </a:rPr>
              <a:t>Quad Core &gt; 2 GHz</a:t>
            </a:r>
            <a:endParaRPr lang="en-US" sz="1600" dirty="0">
              <a:solidFill>
                <a:srgbClr val="000000"/>
              </a:solidFill>
            </a:endParaRPr>
          </a:p>
        </p:txBody>
      </p:sp>
      <p:sp>
        <p:nvSpPr>
          <p:cNvPr id="8" name="Rounded Rectangle 7"/>
          <p:cNvSpPr/>
          <p:nvPr/>
        </p:nvSpPr>
        <p:spPr bwMode="auto">
          <a:xfrm>
            <a:off x="4514401" y="3339935"/>
            <a:ext cx="3334264" cy="1707076"/>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21893" tIns="60947" rIns="121893" bIns="60947" numCol="1" rtlCol="0" anchor="t" anchorCtr="0" compatLnSpc="1">
            <a:prstTxWarp prst="textNoShape">
              <a:avLst/>
            </a:prstTxWarp>
          </a:bodyPr>
          <a:lstStyle/>
          <a:p>
            <a:pPr algn="ctr" defTabSz="1218585"/>
            <a:r>
              <a:rPr lang="pt-BR" sz="2000" b="1" dirty="0" smtClean="0">
                <a:solidFill>
                  <a:srgbClr val="000000"/>
                </a:solidFill>
              </a:rPr>
              <a:t>Panorama</a:t>
            </a:r>
            <a:endParaRPr lang="pt-BR" sz="1600" b="1" dirty="0" smtClean="0">
              <a:solidFill>
                <a:srgbClr val="000000"/>
              </a:solidFill>
            </a:endParaRPr>
          </a:p>
          <a:p>
            <a:pPr marL="285750" indent="-285750" defTabSz="1218585">
              <a:buFont typeface="Arial" pitchFamily="34" charset="0"/>
              <a:buChar char="•"/>
            </a:pPr>
            <a:r>
              <a:rPr lang="pt-BR" sz="1600" dirty="0" smtClean="0">
                <a:solidFill>
                  <a:srgbClr val="000000"/>
                </a:solidFill>
              </a:rPr>
              <a:t>Polycom CX5000 RoundTable</a:t>
            </a:r>
          </a:p>
          <a:p>
            <a:pPr marL="285750" indent="-285750" defTabSz="1218585">
              <a:buFont typeface="Arial" pitchFamily="34" charset="0"/>
              <a:buChar char="•"/>
            </a:pPr>
            <a:r>
              <a:rPr lang="pt-BR" sz="1600" dirty="0" smtClean="0">
                <a:solidFill>
                  <a:srgbClr val="000000"/>
                </a:solidFill>
              </a:rPr>
              <a:t>1056x144 </a:t>
            </a:r>
            <a:r>
              <a:rPr lang="pt-BR" sz="1600" dirty="0">
                <a:solidFill>
                  <a:srgbClr val="000000"/>
                </a:solidFill>
              </a:rPr>
              <a:t>(22:3), 15 fps, 350 </a:t>
            </a:r>
            <a:r>
              <a:rPr lang="pt-BR" sz="1600" dirty="0" smtClean="0">
                <a:solidFill>
                  <a:srgbClr val="000000"/>
                </a:solidFill>
              </a:rPr>
              <a:t>kbps</a:t>
            </a:r>
          </a:p>
          <a:p>
            <a:pPr marL="285750" indent="-285750" defTabSz="1218585">
              <a:buFont typeface="Arial" pitchFamily="34" charset="0"/>
              <a:buChar char="•"/>
            </a:pPr>
            <a:r>
              <a:rPr lang="pt-BR" sz="1600" dirty="0" smtClean="0">
                <a:solidFill>
                  <a:srgbClr val="000000"/>
                </a:solidFill>
              </a:rPr>
              <a:t>Single Core &gt; 2 GHz</a:t>
            </a:r>
            <a:endParaRPr lang="pt-BR" sz="1600" dirty="0">
              <a:solidFill>
                <a:srgbClr val="000000"/>
              </a:solidFill>
            </a:endParaRPr>
          </a:p>
        </p:txBody>
      </p:sp>
    </p:spTree>
    <p:extLst>
      <p:ext uri="{BB962C8B-B14F-4D97-AF65-F5344CB8AC3E}">
        <p14:creationId xmlns:p14="http://schemas.microsoft.com/office/powerpoint/2010/main" val="2545717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anim calcmode="lin" valueType="num">
                                      <p:cBhvr>
                                        <p:cTn id="15" dur="500" fill="hold"/>
                                        <p:tgtEl>
                                          <p:spTgt spid="6"/>
                                        </p:tgtEl>
                                        <p:attrNameLst>
                                          <p:attrName>ppt_x</p:attrName>
                                        </p:attrNameLst>
                                      </p:cBhvr>
                                      <p:tavLst>
                                        <p:tav tm="0">
                                          <p:val>
                                            <p:strVal val="#ppt_x"/>
                                          </p:val>
                                        </p:tav>
                                        <p:tav tm="100000">
                                          <p:val>
                                            <p:strVal val="#ppt_x"/>
                                          </p:val>
                                        </p:tav>
                                      </p:tavLst>
                                    </p:anim>
                                    <p:anim calcmode="lin" valueType="num">
                                      <p:cBhvr>
                                        <p:cTn id="16" dur="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anim calcmode="lin" valueType="num">
                                      <p:cBhvr>
                                        <p:cTn id="22" dur="500" fill="hold"/>
                                        <p:tgtEl>
                                          <p:spTgt spid="7"/>
                                        </p:tgtEl>
                                        <p:attrNameLst>
                                          <p:attrName>ppt_x</p:attrName>
                                        </p:attrNameLst>
                                      </p:cBhvr>
                                      <p:tavLst>
                                        <p:tav tm="0">
                                          <p:val>
                                            <p:strVal val="#ppt_x"/>
                                          </p:val>
                                        </p:tav>
                                        <p:tav tm="100000">
                                          <p:val>
                                            <p:strVal val="#ppt_x"/>
                                          </p:val>
                                        </p:tav>
                                      </p:tavLst>
                                    </p:anim>
                                    <p:anim calcmode="lin" valueType="num">
                                      <p:cBhvr>
                                        <p:cTn id="23"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anim calcmode="lin" valueType="num">
                                      <p:cBhvr>
                                        <p:cTn id="29" dur="500" fill="hold"/>
                                        <p:tgtEl>
                                          <p:spTgt spid="8"/>
                                        </p:tgtEl>
                                        <p:attrNameLst>
                                          <p:attrName>ppt_x</p:attrName>
                                        </p:attrNameLst>
                                      </p:cBhvr>
                                      <p:tavLst>
                                        <p:tav tm="0">
                                          <p:val>
                                            <p:strVal val="#ppt_x"/>
                                          </p:val>
                                        </p:tav>
                                        <p:tav tm="100000">
                                          <p:val>
                                            <p:strVal val="#ppt_x"/>
                                          </p:val>
                                        </p:tav>
                                      </p:tavLst>
                                    </p:anim>
                                    <p:anim calcmode="lin" valueType="num">
                                      <p:cBhvr>
                                        <p:cTn id="30"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VoIP and Video – Bandwidth Requirements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966986990"/>
              </p:ext>
            </p:extLst>
          </p:nvPr>
        </p:nvGraphicFramePr>
        <p:xfrm>
          <a:off x="2123728" y="1484784"/>
          <a:ext cx="4677127" cy="2522220"/>
        </p:xfrm>
        <a:graphic>
          <a:graphicData uri="http://schemas.openxmlformats.org/drawingml/2006/table">
            <a:tbl>
              <a:tblPr firstRow="1" firstCol="1" bandRow="1">
                <a:tableStyleId>{93296810-A885-4BE3-A3E7-6D5BEEA58F35}</a:tableStyleId>
              </a:tblPr>
              <a:tblGrid>
                <a:gridCol w="1710493"/>
                <a:gridCol w="1550133"/>
                <a:gridCol w="1416501"/>
              </a:tblGrid>
              <a:tr h="566102">
                <a:tc>
                  <a:txBody>
                    <a:bodyPr/>
                    <a:lstStyle/>
                    <a:p>
                      <a:pPr marL="0" marR="0">
                        <a:spcBef>
                          <a:spcPts val="375"/>
                        </a:spcBef>
                        <a:spcAft>
                          <a:spcPts val="375"/>
                        </a:spcAft>
                      </a:pPr>
                      <a:r>
                        <a:rPr lang="en-US" sz="1600" dirty="0">
                          <a:effectLst/>
                        </a:rPr>
                        <a:t>Audio codec </a:t>
                      </a:r>
                      <a:endParaRPr lang="en-US" sz="2800" dirty="0">
                        <a:solidFill>
                          <a:schemeClr val="bg1"/>
                        </a:solidFill>
                        <a:effectLst/>
                        <a:latin typeface="Calibri"/>
                        <a:ea typeface="Calibri"/>
                        <a:cs typeface="Times New Roman"/>
                      </a:endParaRPr>
                    </a:p>
                  </a:txBody>
                  <a:tcPr marL="35728" marR="35728" marT="47625" marB="47625" anchor="b"/>
                </a:tc>
                <a:tc>
                  <a:txBody>
                    <a:bodyPr/>
                    <a:lstStyle/>
                    <a:p>
                      <a:pPr marL="0" marR="0">
                        <a:spcBef>
                          <a:spcPts val="375"/>
                        </a:spcBef>
                        <a:spcAft>
                          <a:spcPts val="375"/>
                        </a:spcAft>
                      </a:pPr>
                      <a:r>
                        <a:rPr lang="en-US" sz="1600" dirty="0">
                          <a:effectLst/>
                        </a:rPr>
                        <a:t>Scenarios </a:t>
                      </a:r>
                      <a:endParaRPr lang="en-US" sz="2800" dirty="0">
                        <a:solidFill>
                          <a:schemeClr val="bg1"/>
                        </a:solidFill>
                        <a:effectLst/>
                        <a:latin typeface="Calibri"/>
                        <a:ea typeface="Calibri"/>
                        <a:cs typeface="Times New Roman"/>
                      </a:endParaRPr>
                    </a:p>
                  </a:txBody>
                  <a:tcPr marL="35728" marR="35728" marT="47625" marB="47625" anchor="b"/>
                </a:tc>
                <a:tc>
                  <a:txBody>
                    <a:bodyPr/>
                    <a:lstStyle/>
                    <a:p>
                      <a:pPr marL="0" marR="0">
                        <a:spcBef>
                          <a:spcPts val="375"/>
                        </a:spcBef>
                        <a:spcAft>
                          <a:spcPts val="375"/>
                        </a:spcAft>
                      </a:pPr>
                      <a:r>
                        <a:rPr lang="en-US" sz="1600" dirty="0">
                          <a:effectLst/>
                        </a:rPr>
                        <a:t>Audio payload bitrate (</a:t>
                      </a:r>
                      <a:r>
                        <a:rPr lang="en-US" sz="1600" dirty="0" smtClean="0">
                          <a:effectLst/>
                        </a:rPr>
                        <a:t>Kbps) </a:t>
                      </a:r>
                      <a:endParaRPr lang="en-US" sz="2800" dirty="0">
                        <a:solidFill>
                          <a:schemeClr val="bg1"/>
                        </a:solidFill>
                        <a:effectLst/>
                        <a:latin typeface="Calibri"/>
                        <a:ea typeface="Calibri"/>
                        <a:cs typeface="Times New Roman"/>
                      </a:endParaRPr>
                    </a:p>
                  </a:txBody>
                  <a:tcPr marL="35728" marR="35728" marT="47625" marB="47625" anchor="b"/>
                </a:tc>
              </a:tr>
              <a:tr h="298229">
                <a:tc>
                  <a:txBody>
                    <a:bodyPr/>
                    <a:lstStyle/>
                    <a:p>
                      <a:pPr marL="9525" marR="9525">
                        <a:spcBef>
                          <a:spcPts val="0"/>
                        </a:spcBef>
                        <a:spcAft>
                          <a:spcPts val="0"/>
                        </a:spcAft>
                      </a:pPr>
                      <a:r>
                        <a:rPr lang="en-US" sz="1600" dirty="0">
                          <a:effectLst/>
                        </a:rPr>
                        <a:t>RTAudio Wideband</a:t>
                      </a:r>
                      <a:endParaRPr lang="en-US" sz="2800" dirty="0">
                        <a:solidFill>
                          <a:schemeClr val="bg1"/>
                        </a:solidFill>
                        <a:effectLst/>
                        <a:latin typeface="Calibri"/>
                        <a:ea typeface="Calibri"/>
                        <a:cs typeface="Times New Roman"/>
                      </a:endParaRPr>
                    </a:p>
                  </a:txBody>
                  <a:tcPr marL="35728" marR="35728" marT="47625" marB="47625"/>
                </a:tc>
                <a:tc>
                  <a:txBody>
                    <a:bodyPr/>
                    <a:lstStyle/>
                    <a:p>
                      <a:pPr marL="9525" marR="9525">
                        <a:spcBef>
                          <a:spcPts val="0"/>
                        </a:spcBef>
                        <a:spcAft>
                          <a:spcPts val="0"/>
                        </a:spcAft>
                      </a:pPr>
                      <a:r>
                        <a:rPr lang="en-US" sz="1600" dirty="0">
                          <a:effectLst/>
                        </a:rPr>
                        <a:t>Peer-to-peer</a:t>
                      </a:r>
                      <a:endParaRPr lang="en-US" sz="2800" dirty="0">
                        <a:effectLst/>
                        <a:latin typeface="Calibri"/>
                        <a:ea typeface="Calibri"/>
                        <a:cs typeface="Times New Roman"/>
                      </a:endParaRPr>
                    </a:p>
                  </a:txBody>
                  <a:tcPr marL="35728" marR="35728" marT="47625" marB="47625"/>
                </a:tc>
                <a:tc>
                  <a:txBody>
                    <a:bodyPr/>
                    <a:lstStyle/>
                    <a:p>
                      <a:pPr marL="9525" marR="9525">
                        <a:spcBef>
                          <a:spcPts val="0"/>
                        </a:spcBef>
                        <a:spcAft>
                          <a:spcPts val="0"/>
                        </a:spcAft>
                      </a:pPr>
                      <a:r>
                        <a:rPr lang="en-US" sz="1600" dirty="0">
                          <a:effectLst/>
                        </a:rPr>
                        <a:t>29.0</a:t>
                      </a:r>
                      <a:endParaRPr lang="en-US" sz="2800" dirty="0">
                        <a:effectLst/>
                        <a:latin typeface="Calibri"/>
                        <a:ea typeface="Calibri"/>
                        <a:cs typeface="Times New Roman"/>
                      </a:endParaRPr>
                    </a:p>
                  </a:txBody>
                  <a:tcPr marL="35728" marR="35728" marT="47625" marB="47625"/>
                </a:tc>
              </a:tr>
              <a:tr h="298229">
                <a:tc>
                  <a:txBody>
                    <a:bodyPr/>
                    <a:lstStyle/>
                    <a:p>
                      <a:pPr marL="9525" marR="9525">
                        <a:spcBef>
                          <a:spcPts val="0"/>
                        </a:spcBef>
                        <a:spcAft>
                          <a:spcPts val="0"/>
                        </a:spcAft>
                      </a:pPr>
                      <a:r>
                        <a:rPr lang="en-US" sz="1600" dirty="0">
                          <a:effectLst/>
                        </a:rPr>
                        <a:t>RTAudio Narrowband</a:t>
                      </a:r>
                      <a:endParaRPr lang="en-US" sz="2800" dirty="0">
                        <a:solidFill>
                          <a:schemeClr val="bg1"/>
                        </a:solidFill>
                        <a:effectLst/>
                        <a:latin typeface="Calibri"/>
                        <a:ea typeface="Calibri"/>
                        <a:cs typeface="Times New Roman"/>
                      </a:endParaRPr>
                    </a:p>
                  </a:txBody>
                  <a:tcPr marL="35728" marR="35728" marT="47625" marB="47625"/>
                </a:tc>
                <a:tc>
                  <a:txBody>
                    <a:bodyPr/>
                    <a:lstStyle/>
                    <a:p>
                      <a:pPr marL="9525" marR="9525">
                        <a:spcBef>
                          <a:spcPts val="0"/>
                        </a:spcBef>
                        <a:spcAft>
                          <a:spcPts val="0"/>
                        </a:spcAft>
                      </a:pPr>
                      <a:r>
                        <a:rPr lang="en-US" sz="1600" dirty="0">
                          <a:effectLst/>
                        </a:rPr>
                        <a:t>Peer-to-peer, PSTN</a:t>
                      </a:r>
                      <a:endParaRPr lang="en-US" sz="2800" dirty="0">
                        <a:effectLst/>
                        <a:latin typeface="Calibri"/>
                        <a:ea typeface="Calibri"/>
                        <a:cs typeface="Times New Roman"/>
                      </a:endParaRPr>
                    </a:p>
                  </a:txBody>
                  <a:tcPr marL="35728" marR="35728" marT="47625" marB="47625"/>
                </a:tc>
                <a:tc>
                  <a:txBody>
                    <a:bodyPr/>
                    <a:lstStyle/>
                    <a:p>
                      <a:pPr marL="9525" marR="9525">
                        <a:spcBef>
                          <a:spcPts val="0"/>
                        </a:spcBef>
                        <a:spcAft>
                          <a:spcPts val="0"/>
                        </a:spcAft>
                      </a:pPr>
                      <a:r>
                        <a:rPr lang="en-US" sz="1600" dirty="0">
                          <a:effectLst/>
                        </a:rPr>
                        <a:t>11.8</a:t>
                      </a:r>
                      <a:endParaRPr lang="en-US" sz="2800" dirty="0">
                        <a:effectLst/>
                        <a:latin typeface="Calibri"/>
                        <a:ea typeface="Calibri"/>
                        <a:cs typeface="Times New Roman"/>
                      </a:endParaRPr>
                    </a:p>
                  </a:txBody>
                  <a:tcPr marL="35728" marR="35728" marT="47625" marB="47625"/>
                </a:tc>
              </a:tr>
              <a:tr h="298229">
                <a:tc>
                  <a:txBody>
                    <a:bodyPr/>
                    <a:lstStyle/>
                    <a:p>
                      <a:pPr marL="9525" marR="9525">
                        <a:spcBef>
                          <a:spcPts val="0"/>
                        </a:spcBef>
                        <a:spcAft>
                          <a:spcPts val="0"/>
                        </a:spcAft>
                      </a:pPr>
                      <a:r>
                        <a:rPr lang="en-US" sz="1600" dirty="0">
                          <a:effectLst/>
                        </a:rPr>
                        <a:t>G.722</a:t>
                      </a:r>
                      <a:endParaRPr lang="en-US" sz="2800" dirty="0">
                        <a:solidFill>
                          <a:schemeClr val="bg1"/>
                        </a:solidFill>
                        <a:effectLst/>
                        <a:latin typeface="Calibri"/>
                        <a:ea typeface="Calibri"/>
                        <a:cs typeface="Times New Roman"/>
                      </a:endParaRPr>
                    </a:p>
                  </a:txBody>
                  <a:tcPr marL="35728" marR="35728" marT="47625" marB="47625"/>
                </a:tc>
                <a:tc>
                  <a:txBody>
                    <a:bodyPr/>
                    <a:lstStyle/>
                    <a:p>
                      <a:pPr marL="9525" marR="9525">
                        <a:spcBef>
                          <a:spcPts val="0"/>
                        </a:spcBef>
                        <a:spcAft>
                          <a:spcPts val="0"/>
                        </a:spcAft>
                      </a:pPr>
                      <a:r>
                        <a:rPr lang="en-US" sz="1600" dirty="0">
                          <a:effectLst/>
                        </a:rPr>
                        <a:t>Conferencing</a:t>
                      </a:r>
                      <a:endParaRPr lang="en-US" sz="2800" dirty="0">
                        <a:effectLst/>
                        <a:latin typeface="Calibri"/>
                        <a:ea typeface="Calibri"/>
                        <a:cs typeface="Times New Roman"/>
                      </a:endParaRPr>
                    </a:p>
                  </a:txBody>
                  <a:tcPr marL="35728" marR="35728" marT="47625" marB="47625"/>
                </a:tc>
                <a:tc>
                  <a:txBody>
                    <a:bodyPr/>
                    <a:lstStyle/>
                    <a:p>
                      <a:pPr marL="9525" marR="9525">
                        <a:spcBef>
                          <a:spcPts val="0"/>
                        </a:spcBef>
                        <a:spcAft>
                          <a:spcPts val="0"/>
                        </a:spcAft>
                      </a:pPr>
                      <a:r>
                        <a:rPr lang="en-US" sz="1600">
                          <a:effectLst/>
                        </a:rPr>
                        <a:t>64.0</a:t>
                      </a:r>
                      <a:endParaRPr lang="en-US" sz="2800">
                        <a:effectLst/>
                        <a:latin typeface="Calibri"/>
                        <a:ea typeface="Calibri"/>
                        <a:cs typeface="Times New Roman"/>
                      </a:endParaRPr>
                    </a:p>
                  </a:txBody>
                  <a:tcPr marL="35728" marR="35728" marT="47625" marB="47625"/>
                </a:tc>
              </a:tr>
              <a:tr h="298229">
                <a:tc>
                  <a:txBody>
                    <a:bodyPr/>
                    <a:lstStyle/>
                    <a:p>
                      <a:pPr marL="9525" marR="9525">
                        <a:spcBef>
                          <a:spcPts val="0"/>
                        </a:spcBef>
                        <a:spcAft>
                          <a:spcPts val="0"/>
                        </a:spcAft>
                      </a:pPr>
                      <a:r>
                        <a:rPr lang="en-US" sz="1600" dirty="0">
                          <a:effectLst/>
                        </a:rPr>
                        <a:t>G.711</a:t>
                      </a:r>
                      <a:endParaRPr lang="en-US" sz="2800" dirty="0">
                        <a:solidFill>
                          <a:schemeClr val="bg1"/>
                        </a:solidFill>
                        <a:effectLst/>
                        <a:latin typeface="Calibri"/>
                        <a:ea typeface="Calibri"/>
                        <a:cs typeface="Times New Roman"/>
                      </a:endParaRPr>
                    </a:p>
                  </a:txBody>
                  <a:tcPr marL="35728" marR="35728" marT="47625" marB="47625"/>
                </a:tc>
                <a:tc>
                  <a:txBody>
                    <a:bodyPr/>
                    <a:lstStyle/>
                    <a:p>
                      <a:pPr marL="9525" marR="9525">
                        <a:spcBef>
                          <a:spcPts val="0"/>
                        </a:spcBef>
                        <a:spcAft>
                          <a:spcPts val="0"/>
                        </a:spcAft>
                      </a:pPr>
                      <a:r>
                        <a:rPr lang="en-US" sz="1600">
                          <a:effectLst/>
                        </a:rPr>
                        <a:t>PSTN</a:t>
                      </a:r>
                      <a:endParaRPr lang="en-US" sz="2800">
                        <a:effectLst/>
                        <a:latin typeface="Calibri"/>
                        <a:ea typeface="Calibri"/>
                        <a:cs typeface="Times New Roman"/>
                      </a:endParaRPr>
                    </a:p>
                  </a:txBody>
                  <a:tcPr marL="35728" marR="35728" marT="47625" marB="47625"/>
                </a:tc>
                <a:tc>
                  <a:txBody>
                    <a:bodyPr/>
                    <a:lstStyle/>
                    <a:p>
                      <a:pPr marL="9525" marR="9525">
                        <a:spcBef>
                          <a:spcPts val="0"/>
                        </a:spcBef>
                        <a:spcAft>
                          <a:spcPts val="0"/>
                        </a:spcAft>
                      </a:pPr>
                      <a:r>
                        <a:rPr lang="en-US" sz="1600" dirty="0">
                          <a:effectLst/>
                        </a:rPr>
                        <a:t>64.0</a:t>
                      </a:r>
                      <a:endParaRPr lang="en-US" sz="2800" dirty="0">
                        <a:effectLst/>
                        <a:latin typeface="Calibri"/>
                        <a:ea typeface="Calibri"/>
                        <a:cs typeface="Times New Roman"/>
                      </a:endParaRPr>
                    </a:p>
                  </a:txBody>
                  <a:tcPr marL="35728" marR="35728" marT="47625" marB="47625"/>
                </a:tc>
              </a:tr>
              <a:tr h="298229">
                <a:tc>
                  <a:txBody>
                    <a:bodyPr/>
                    <a:lstStyle/>
                    <a:p>
                      <a:pPr marL="9525" marR="9525">
                        <a:spcBef>
                          <a:spcPts val="0"/>
                        </a:spcBef>
                        <a:spcAft>
                          <a:spcPts val="0"/>
                        </a:spcAft>
                      </a:pPr>
                      <a:r>
                        <a:rPr lang="en-US" sz="1600" dirty="0">
                          <a:effectLst/>
                        </a:rPr>
                        <a:t>Siren</a:t>
                      </a:r>
                      <a:endParaRPr lang="en-US" sz="2800" dirty="0">
                        <a:solidFill>
                          <a:schemeClr val="bg1"/>
                        </a:solidFill>
                        <a:effectLst/>
                        <a:latin typeface="Calibri"/>
                        <a:ea typeface="Calibri"/>
                        <a:cs typeface="Times New Roman"/>
                      </a:endParaRPr>
                    </a:p>
                  </a:txBody>
                  <a:tcPr marL="35728" marR="35728" marT="47625" marB="47625"/>
                </a:tc>
                <a:tc>
                  <a:txBody>
                    <a:bodyPr/>
                    <a:lstStyle/>
                    <a:p>
                      <a:pPr marL="9525" marR="9525">
                        <a:spcBef>
                          <a:spcPts val="0"/>
                        </a:spcBef>
                        <a:spcAft>
                          <a:spcPts val="0"/>
                        </a:spcAft>
                      </a:pPr>
                      <a:r>
                        <a:rPr lang="en-US" sz="1600" dirty="0">
                          <a:effectLst/>
                        </a:rPr>
                        <a:t>Conferencing</a:t>
                      </a:r>
                      <a:endParaRPr lang="en-US" sz="2800" dirty="0">
                        <a:effectLst/>
                        <a:latin typeface="Calibri"/>
                        <a:ea typeface="Calibri"/>
                        <a:cs typeface="Times New Roman"/>
                      </a:endParaRPr>
                    </a:p>
                  </a:txBody>
                  <a:tcPr marL="35728" marR="35728" marT="47625" marB="47625"/>
                </a:tc>
                <a:tc>
                  <a:txBody>
                    <a:bodyPr/>
                    <a:lstStyle/>
                    <a:p>
                      <a:pPr marL="9525" marR="9525">
                        <a:spcBef>
                          <a:spcPts val="0"/>
                        </a:spcBef>
                        <a:spcAft>
                          <a:spcPts val="0"/>
                        </a:spcAft>
                      </a:pPr>
                      <a:r>
                        <a:rPr lang="en-US" sz="1600" dirty="0">
                          <a:effectLst/>
                        </a:rPr>
                        <a:t>16.0</a:t>
                      </a:r>
                      <a:endParaRPr lang="en-US" sz="2800" dirty="0">
                        <a:effectLst/>
                        <a:latin typeface="Calibri"/>
                        <a:ea typeface="Calibri"/>
                        <a:cs typeface="Times New Roman"/>
                      </a:endParaRPr>
                    </a:p>
                  </a:txBody>
                  <a:tcPr marL="35728" marR="35728" marT="47625" marB="47625"/>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984504950"/>
              </p:ext>
            </p:extLst>
          </p:nvPr>
        </p:nvGraphicFramePr>
        <p:xfrm>
          <a:off x="1259632" y="4293096"/>
          <a:ext cx="6556886" cy="1939290"/>
        </p:xfrm>
        <a:graphic>
          <a:graphicData uri="http://schemas.openxmlformats.org/drawingml/2006/table">
            <a:tbl>
              <a:tblPr firstRow="1" firstCol="1" bandRow="1">
                <a:tableStyleId>{93296810-A885-4BE3-A3E7-6D5BEEA58F35}</a:tableStyleId>
              </a:tblPr>
              <a:tblGrid>
                <a:gridCol w="1185703"/>
                <a:gridCol w="1676303"/>
                <a:gridCol w="1850756"/>
                <a:gridCol w="1844124"/>
              </a:tblGrid>
              <a:tr h="303424">
                <a:tc>
                  <a:txBody>
                    <a:bodyPr/>
                    <a:lstStyle/>
                    <a:p>
                      <a:pPr marL="9525" marR="9525" algn="l" defTabSz="914363" rtl="0" eaLnBrk="1" latinLnBrk="0" hangingPunct="1">
                        <a:spcBef>
                          <a:spcPts val="0"/>
                        </a:spcBef>
                        <a:spcAft>
                          <a:spcPts val="0"/>
                        </a:spcAft>
                      </a:pPr>
                      <a:r>
                        <a:rPr lang="en-US" sz="1600" kern="1200" dirty="0">
                          <a:effectLst/>
                        </a:rPr>
                        <a:t>Video codec </a:t>
                      </a:r>
                      <a:endParaRPr lang="en-US" sz="1600" kern="1200" dirty="0">
                        <a:solidFill>
                          <a:schemeClr val="bg1"/>
                        </a:solidFill>
                        <a:effectLst/>
                        <a:latin typeface="+mn-lt"/>
                        <a:ea typeface="+mn-ea"/>
                        <a:cs typeface="+mn-cs"/>
                      </a:endParaRPr>
                    </a:p>
                  </a:txBody>
                  <a:tcPr marL="35728" marR="35728" marT="47625" marB="47625" anchor="b"/>
                </a:tc>
                <a:tc>
                  <a:txBody>
                    <a:bodyPr/>
                    <a:lstStyle/>
                    <a:p>
                      <a:pPr marL="9525" marR="9525" algn="l" defTabSz="914363" rtl="0" eaLnBrk="1" latinLnBrk="0" hangingPunct="1">
                        <a:spcBef>
                          <a:spcPts val="0"/>
                        </a:spcBef>
                        <a:spcAft>
                          <a:spcPts val="0"/>
                        </a:spcAft>
                      </a:pPr>
                      <a:r>
                        <a:rPr lang="en-US" sz="1600" kern="1200" dirty="0">
                          <a:effectLst/>
                        </a:rPr>
                        <a:t>Resolution </a:t>
                      </a:r>
                      <a:endParaRPr lang="en-US" sz="1600" kern="1200" dirty="0">
                        <a:solidFill>
                          <a:schemeClr val="bg1"/>
                        </a:solidFill>
                        <a:effectLst/>
                        <a:latin typeface="+mn-lt"/>
                        <a:ea typeface="+mn-ea"/>
                        <a:cs typeface="+mn-cs"/>
                      </a:endParaRPr>
                    </a:p>
                  </a:txBody>
                  <a:tcPr marL="35728" marR="35728" marT="47625" marB="47625" anchor="b"/>
                </a:tc>
                <a:tc>
                  <a:txBody>
                    <a:bodyPr/>
                    <a:lstStyle/>
                    <a:p>
                      <a:pPr marL="9525" marR="9525" algn="l" defTabSz="914363" rtl="0" eaLnBrk="1" latinLnBrk="0" hangingPunct="1">
                        <a:spcBef>
                          <a:spcPts val="0"/>
                        </a:spcBef>
                        <a:spcAft>
                          <a:spcPts val="0"/>
                        </a:spcAft>
                      </a:pPr>
                      <a:r>
                        <a:rPr lang="en-US" sz="1600" kern="1200" dirty="0">
                          <a:effectLst/>
                        </a:rPr>
                        <a:t>Maximum </a:t>
                      </a:r>
                      <a:r>
                        <a:rPr lang="en-US" sz="1600" kern="1200" dirty="0" smtClean="0">
                          <a:effectLst/>
                        </a:rPr>
                        <a:t>bitrate (</a:t>
                      </a:r>
                      <a:r>
                        <a:rPr lang="en-US" sz="1600" kern="1200" dirty="0">
                          <a:effectLst/>
                        </a:rPr>
                        <a:t>Kbps) </a:t>
                      </a:r>
                      <a:endParaRPr lang="en-US" sz="1600" kern="1200" dirty="0">
                        <a:solidFill>
                          <a:schemeClr val="bg1"/>
                        </a:solidFill>
                        <a:effectLst/>
                        <a:latin typeface="+mn-lt"/>
                        <a:ea typeface="+mn-ea"/>
                        <a:cs typeface="+mn-cs"/>
                      </a:endParaRPr>
                    </a:p>
                  </a:txBody>
                  <a:tcPr marL="35728" marR="35728" marT="47625" marB="47625" anchor="b"/>
                </a:tc>
                <a:tc>
                  <a:txBody>
                    <a:bodyPr/>
                    <a:lstStyle/>
                    <a:p>
                      <a:pPr marL="9525" marR="9525" algn="l" defTabSz="914363" rtl="0" eaLnBrk="1" latinLnBrk="0" hangingPunct="1">
                        <a:spcBef>
                          <a:spcPts val="0"/>
                        </a:spcBef>
                        <a:spcAft>
                          <a:spcPts val="0"/>
                        </a:spcAft>
                      </a:pPr>
                      <a:r>
                        <a:rPr lang="en-US" sz="1600" kern="1200" dirty="0">
                          <a:effectLst/>
                        </a:rPr>
                        <a:t>Minimum </a:t>
                      </a:r>
                      <a:r>
                        <a:rPr lang="en-US" sz="1600" kern="1200" dirty="0" smtClean="0">
                          <a:effectLst/>
                        </a:rPr>
                        <a:t>bitrate</a:t>
                      </a:r>
                      <a:r>
                        <a:rPr lang="en-US" sz="1600" kern="1200" baseline="0" dirty="0" smtClean="0">
                          <a:effectLst/>
                        </a:rPr>
                        <a:t> </a:t>
                      </a:r>
                      <a:r>
                        <a:rPr lang="en-US" sz="1600" kern="1200" dirty="0" smtClean="0">
                          <a:effectLst/>
                        </a:rPr>
                        <a:t>(Kbps</a:t>
                      </a:r>
                      <a:r>
                        <a:rPr lang="en-US" sz="1600" kern="1200" dirty="0">
                          <a:effectLst/>
                        </a:rPr>
                        <a:t>) </a:t>
                      </a:r>
                      <a:endParaRPr lang="en-US" sz="1600" kern="1200" dirty="0">
                        <a:solidFill>
                          <a:schemeClr val="bg1"/>
                        </a:solidFill>
                        <a:effectLst/>
                        <a:latin typeface="+mn-lt"/>
                        <a:ea typeface="+mn-ea"/>
                        <a:cs typeface="+mn-cs"/>
                      </a:endParaRPr>
                    </a:p>
                  </a:txBody>
                  <a:tcPr marL="35728" marR="35728" marT="47625" marB="47625" anchor="b"/>
                </a:tc>
              </a:tr>
              <a:tr h="214376">
                <a:tc>
                  <a:txBody>
                    <a:bodyPr/>
                    <a:lstStyle/>
                    <a:p>
                      <a:pPr marL="9525" marR="9525" algn="l" defTabSz="914363" rtl="0" eaLnBrk="1" latinLnBrk="0" hangingPunct="1">
                        <a:spcBef>
                          <a:spcPts val="0"/>
                        </a:spcBef>
                        <a:spcAft>
                          <a:spcPts val="0"/>
                        </a:spcAft>
                      </a:pPr>
                      <a:r>
                        <a:rPr lang="en-US" sz="1600" kern="1200" dirty="0">
                          <a:effectLst/>
                        </a:rPr>
                        <a:t>RTVideo</a:t>
                      </a:r>
                      <a:endParaRPr lang="en-US" sz="1600" kern="1200" dirty="0">
                        <a:solidFill>
                          <a:schemeClr val="bg1"/>
                        </a:solidFill>
                        <a:effectLst/>
                        <a:latin typeface="+mn-lt"/>
                        <a:ea typeface="+mn-ea"/>
                        <a:cs typeface="+mn-cs"/>
                      </a:endParaRPr>
                    </a:p>
                  </a:txBody>
                  <a:tcPr marL="35728" marR="35728" marT="47625" marB="47625"/>
                </a:tc>
                <a:tc>
                  <a:txBody>
                    <a:bodyPr/>
                    <a:lstStyle/>
                    <a:p>
                      <a:pPr marL="9525" marR="9525" algn="l" defTabSz="914363" rtl="0" eaLnBrk="1" latinLnBrk="0" hangingPunct="1">
                        <a:spcBef>
                          <a:spcPts val="0"/>
                        </a:spcBef>
                        <a:spcAft>
                          <a:spcPts val="0"/>
                        </a:spcAft>
                      </a:pPr>
                      <a:r>
                        <a:rPr lang="en-US" sz="1600" kern="1200" dirty="0" smtClean="0">
                          <a:effectLst/>
                        </a:rPr>
                        <a:t>CIF</a:t>
                      </a:r>
                      <a:endParaRPr lang="en-US" sz="1600" kern="1200" dirty="0">
                        <a:solidFill>
                          <a:schemeClr val="dk1"/>
                        </a:solidFill>
                        <a:effectLst/>
                        <a:latin typeface="+mn-lt"/>
                        <a:ea typeface="+mn-ea"/>
                        <a:cs typeface="+mn-cs"/>
                      </a:endParaRPr>
                    </a:p>
                  </a:txBody>
                  <a:tcPr marL="35728" marR="35728" marT="47625" marB="47625"/>
                </a:tc>
                <a:tc>
                  <a:txBody>
                    <a:bodyPr/>
                    <a:lstStyle/>
                    <a:p>
                      <a:pPr marL="9525" marR="9525" algn="l" defTabSz="914363" rtl="0" eaLnBrk="1" latinLnBrk="0" hangingPunct="1">
                        <a:spcBef>
                          <a:spcPts val="0"/>
                        </a:spcBef>
                        <a:spcAft>
                          <a:spcPts val="0"/>
                        </a:spcAft>
                      </a:pPr>
                      <a:r>
                        <a:rPr lang="en-US" sz="1600" kern="1200" dirty="0">
                          <a:effectLst/>
                        </a:rPr>
                        <a:t>250</a:t>
                      </a:r>
                      <a:endParaRPr lang="en-US" sz="1600" kern="1200" dirty="0">
                        <a:solidFill>
                          <a:schemeClr val="dk1"/>
                        </a:solidFill>
                        <a:effectLst/>
                        <a:latin typeface="+mn-lt"/>
                        <a:ea typeface="+mn-ea"/>
                        <a:cs typeface="+mn-cs"/>
                      </a:endParaRPr>
                    </a:p>
                  </a:txBody>
                  <a:tcPr marL="35728" marR="35728" marT="47625" marB="47625"/>
                </a:tc>
                <a:tc>
                  <a:txBody>
                    <a:bodyPr/>
                    <a:lstStyle/>
                    <a:p>
                      <a:pPr marL="9525" marR="9525" algn="l" defTabSz="914363" rtl="0" eaLnBrk="1" latinLnBrk="0" hangingPunct="1">
                        <a:spcBef>
                          <a:spcPts val="0"/>
                        </a:spcBef>
                        <a:spcAft>
                          <a:spcPts val="0"/>
                        </a:spcAft>
                      </a:pPr>
                      <a:r>
                        <a:rPr lang="en-US" sz="1600" kern="1200" dirty="0">
                          <a:effectLst/>
                        </a:rPr>
                        <a:t>50</a:t>
                      </a:r>
                      <a:endParaRPr lang="en-US" sz="1600" kern="1200" dirty="0">
                        <a:solidFill>
                          <a:schemeClr val="dk1"/>
                        </a:solidFill>
                        <a:effectLst/>
                        <a:latin typeface="+mn-lt"/>
                        <a:ea typeface="+mn-ea"/>
                        <a:cs typeface="+mn-cs"/>
                      </a:endParaRPr>
                    </a:p>
                  </a:txBody>
                  <a:tcPr marL="35728" marR="35728" marT="47625" marB="47625"/>
                </a:tc>
              </a:tr>
              <a:tr h="214376">
                <a:tc>
                  <a:txBody>
                    <a:bodyPr/>
                    <a:lstStyle/>
                    <a:p>
                      <a:pPr marL="9525" marR="9525" algn="l" defTabSz="914363" rtl="0" eaLnBrk="1" latinLnBrk="0" hangingPunct="1">
                        <a:spcBef>
                          <a:spcPts val="0"/>
                        </a:spcBef>
                        <a:spcAft>
                          <a:spcPts val="0"/>
                        </a:spcAft>
                      </a:pPr>
                      <a:r>
                        <a:rPr lang="en-US" sz="1600" kern="1200" dirty="0">
                          <a:effectLst/>
                        </a:rPr>
                        <a:t>RTVideo</a:t>
                      </a:r>
                      <a:endParaRPr lang="en-US" sz="1600" kern="1200" dirty="0">
                        <a:solidFill>
                          <a:schemeClr val="bg1"/>
                        </a:solidFill>
                        <a:effectLst/>
                        <a:latin typeface="+mn-lt"/>
                        <a:ea typeface="+mn-ea"/>
                        <a:cs typeface="+mn-cs"/>
                      </a:endParaRPr>
                    </a:p>
                  </a:txBody>
                  <a:tcPr marL="35728" marR="35728" marT="47625" marB="47625"/>
                </a:tc>
                <a:tc>
                  <a:txBody>
                    <a:bodyPr/>
                    <a:lstStyle/>
                    <a:p>
                      <a:pPr marL="9525" marR="9525" algn="l" defTabSz="914363" rtl="0" eaLnBrk="1" latinLnBrk="0" hangingPunct="1">
                        <a:spcBef>
                          <a:spcPts val="0"/>
                        </a:spcBef>
                        <a:spcAft>
                          <a:spcPts val="0"/>
                        </a:spcAft>
                      </a:pPr>
                      <a:r>
                        <a:rPr lang="en-US" sz="1600" kern="1200" dirty="0" smtClean="0">
                          <a:effectLst/>
                        </a:rPr>
                        <a:t>VGA</a:t>
                      </a:r>
                      <a:endParaRPr lang="en-US" sz="1600" kern="1200" dirty="0">
                        <a:solidFill>
                          <a:schemeClr val="dk1"/>
                        </a:solidFill>
                        <a:effectLst/>
                        <a:latin typeface="+mn-lt"/>
                        <a:ea typeface="+mn-ea"/>
                        <a:cs typeface="+mn-cs"/>
                      </a:endParaRPr>
                    </a:p>
                  </a:txBody>
                  <a:tcPr marL="35728" marR="35728" marT="47625" marB="47625"/>
                </a:tc>
                <a:tc>
                  <a:txBody>
                    <a:bodyPr/>
                    <a:lstStyle/>
                    <a:p>
                      <a:pPr marL="9525" marR="9525" algn="l" defTabSz="914363" rtl="0" eaLnBrk="1" latinLnBrk="0" hangingPunct="1">
                        <a:spcBef>
                          <a:spcPts val="0"/>
                        </a:spcBef>
                        <a:spcAft>
                          <a:spcPts val="0"/>
                        </a:spcAft>
                      </a:pPr>
                      <a:r>
                        <a:rPr lang="en-US" sz="1600" kern="1200">
                          <a:effectLst/>
                        </a:rPr>
                        <a:t>600</a:t>
                      </a:r>
                      <a:endParaRPr lang="en-US" sz="1600" kern="1200">
                        <a:solidFill>
                          <a:schemeClr val="dk1"/>
                        </a:solidFill>
                        <a:effectLst/>
                        <a:latin typeface="+mn-lt"/>
                        <a:ea typeface="+mn-ea"/>
                        <a:cs typeface="+mn-cs"/>
                      </a:endParaRPr>
                    </a:p>
                  </a:txBody>
                  <a:tcPr marL="35728" marR="35728" marT="47625" marB="47625"/>
                </a:tc>
                <a:tc>
                  <a:txBody>
                    <a:bodyPr/>
                    <a:lstStyle/>
                    <a:p>
                      <a:pPr marL="9525" marR="9525" algn="l" defTabSz="914363" rtl="0" eaLnBrk="1" latinLnBrk="0" hangingPunct="1">
                        <a:spcBef>
                          <a:spcPts val="0"/>
                        </a:spcBef>
                        <a:spcAft>
                          <a:spcPts val="0"/>
                        </a:spcAft>
                      </a:pPr>
                      <a:r>
                        <a:rPr lang="en-US" sz="1600" kern="1200">
                          <a:effectLst/>
                        </a:rPr>
                        <a:t>350</a:t>
                      </a:r>
                      <a:endParaRPr lang="en-US" sz="1600" kern="1200">
                        <a:solidFill>
                          <a:schemeClr val="dk1"/>
                        </a:solidFill>
                        <a:effectLst/>
                        <a:latin typeface="+mn-lt"/>
                        <a:ea typeface="+mn-ea"/>
                        <a:cs typeface="+mn-cs"/>
                      </a:endParaRPr>
                    </a:p>
                  </a:txBody>
                  <a:tcPr marL="35728" marR="35728" marT="47625" marB="47625"/>
                </a:tc>
              </a:tr>
              <a:tr h="214376">
                <a:tc>
                  <a:txBody>
                    <a:bodyPr/>
                    <a:lstStyle/>
                    <a:p>
                      <a:pPr marL="9525" marR="9525" algn="l" defTabSz="914363" rtl="0" eaLnBrk="1" latinLnBrk="0" hangingPunct="1">
                        <a:spcBef>
                          <a:spcPts val="0"/>
                        </a:spcBef>
                        <a:spcAft>
                          <a:spcPts val="0"/>
                        </a:spcAft>
                      </a:pPr>
                      <a:r>
                        <a:rPr lang="en-US" sz="1600" kern="1200" dirty="0">
                          <a:effectLst/>
                        </a:rPr>
                        <a:t>RTVideo</a:t>
                      </a:r>
                      <a:endParaRPr lang="en-US" sz="1600" kern="1200" dirty="0">
                        <a:solidFill>
                          <a:schemeClr val="bg1"/>
                        </a:solidFill>
                        <a:effectLst/>
                        <a:latin typeface="+mn-lt"/>
                        <a:ea typeface="+mn-ea"/>
                        <a:cs typeface="+mn-cs"/>
                      </a:endParaRPr>
                    </a:p>
                  </a:txBody>
                  <a:tcPr marL="35728" marR="35728" marT="47625" marB="47625"/>
                </a:tc>
                <a:tc>
                  <a:txBody>
                    <a:bodyPr/>
                    <a:lstStyle/>
                    <a:p>
                      <a:pPr marL="9525" marR="9525" algn="l" defTabSz="914363" rtl="0" eaLnBrk="1" latinLnBrk="0" hangingPunct="1">
                        <a:spcBef>
                          <a:spcPts val="0"/>
                        </a:spcBef>
                        <a:spcAft>
                          <a:spcPts val="0"/>
                        </a:spcAft>
                      </a:pPr>
                      <a:r>
                        <a:rPr lang="en-US" sz="1600" kern="1200" dirty="0" smtClean="0">
                          <a:effectLst/>
                        </a:rPr>
                        <a:t>HD</a:t>
                      </a:r>
                      <a:endParaRPr lang="en-US" sz="1600" kern="1200" dirty="0">
                        <a:solidFill>
                          <a:schemeClr val="dk1"/>
                        </a:solidFill>
                        <a:effectLst/>
                        <a:latin typeface="+mn-lt"/>
                        <a:ea typeface="+mn-ea"/>
                        <a:cs typeface="+mn-cs"/>
                      </a:endParaRPr>
                    </a:p>
                  </a:txBody>
                  <a:tcPr marL="35728" marR="35728" marT="47625" marB="47625"/>
                </a:tc>
                <a:tc>
                  <a:txBody>
                    <a:bodyPr/>
                    <a:lstStyle/>
                    <a:p>
                      <a:pPr marL="9525" marR="9525" algn="l" defTabSz="914363" rtl="0" eaLnBrk="1" latinLnBrk="0" hangingPunct="1">
                        <a:spcBef>
                          <a:spcPts val="0"/>
                        </a:spcBef>
                        <a:spcAft>
                          <a:spcPts val="0"/>
                        </a:spcAft>
                      </a:pPr>
                      <a:r>
                        <a:rPr lang="en-US" sz="1600" kern="1200" dirty="0">
                          <a:effectLst/>
                        </a:rPr>
                        <a:t>1500</a:t>
                      </a:r>
                      <a:endParaRPr lang="en-US" sz="1600" kern="1200" dirty="0">
                        <a:solidFill>
                          <a:schemeClr val="dk1"/>
                        </a:solidFill>
                        <a:effectLst/>
                        <a:latin typeface="+mn-lt"/>
                        <a:ea typeface="+mn-ea"/>
                        <a:cs typeface="+mn-cs"/>
                      </a:endParaRPr>
                    </a:p>
                  </a:txBody>
                  <a:tcPr marL="35728" marR="35728" marT="47625" marB="47625"/>
                </a:tc>
                <a:tc>
                  <a:txBody>
                    <a:bodyPr/>
                    <a:lstStyle/>
                    <a:p>
                      <a:pPr marL="9525" marR="9525" algn="l" defTabSz="914363" rtl="0" eaLnBrk="1" latinLnBrk="0" hangingPunct="1">
                        <a:spcBef>
                          <a:spcPts val="0"/>
                        </a:spcBef>
                        <a:spcAft>
                          <a:spcPts val="0"/>
                        </a:spcAft>
                      </a:pPr>
                      <a:r>
                        <a:rPr lang="en-US" sz="1600" kern="1200">
                          <a:effectLst/>
                        </a:rPr>
                        <a:t>800</a:t>
                      </a:r>
                      <a:endParaRPr lang="en-US" sz="1600" kern="1200">
                        <a:solidFill>
                          <a:schemeClr val="dk1"/>
                        </a:solidFill>
                        <a:effectLst/>
                        <a:latin typeface="+mn-lt"/>
                        <a:ea typeface="+mn-ea"/>
                        <a:cs typeface="+mn-cs"/>
                      </a:endParaRPr>
                    </a:p>
                  </a:txBody>
                  <a:tcPr marL="35728" marR="35728" marT="47625" marB="47625"/>
                </a:tc>
              </a:tr>
              <a:tr h="214376">
                <a:tc>
                  <a:txBody>
                    <a:bodyPr/>
                    <a:lstStyle/>
                    <a:p>
                      <a:pPr marL="9525" marR="9525" algn="l" defTabSz="914363" rtl="0" eaLnBrk="1" latinLnBrk="0" hangingPunct="1">
                        <a:spcBef>
                          <a:spcPts val="0"/>
                        </a:spcBef>
                        <a:spcAft>
                          <a:spcPts val="0"/>
                        </a:spcAft>
                      </a:pPr>
                      <a:r>
                        <a:rPr lang="en-US" sz="1600" kern="1200" dirty="0">
                          <a:effectLst/>
                        </a:rPr>
                        <a:t>RTVideo</a:t>
                      </a:r>
                      <a:endParaRPr lang="en-US" sz="1600" kern="1200" dirty="0">
                        <a:solidFill>
                          <a:schemeClr val="bg1"/>
                        </a:solidFill>
                        <a:effectLst/>
                        <a:latin typeface="+mn-lt"/>
                        <a:ea typeface="+mn-ea"/>
                        <a:cs typeface="+mn-cs"/>
                      </a:endParaRPr>
                    </a:p>
                  </a:txBody>
                  <a:tcPr marL="35728" marR="35728" marT="47625" marB="47625"/>
                </a:tc>
                <a:tc>
                  <a:txBody>
                    <a:bodyPr/>
                    <a:lstStyle/>
                    <a:p>
                      <a:pPr marL="9525" marR="9525" algn="l" defTabSz="914363" rtl="0" eaLnBrk="1" latinLnBrk="0" hangingPunct="1">
                        <a:spcBef>
                          <a:spcPts val="0"/>
                        </a:spcBef>
                        <a:spcAft>
                          <a:spcPts val="0"/>
                        </a:spcAft>
                      </a:pPr>
                      <a:r>
                        <a:rPr lang="en-US" sz="1600" kern="1200" dirty="0">
                          <a:effectLst/>
                        </a:rPr>
                        <a:t>Panoramic Video</a:t>
                      </a:r>
                      <a:endParaRPr lang="en-US" sz="1600" kern="1200" dirty="0">
                        <a:solidFill>
                          <a:schemeClr val="dk1"/>
                        </a:solidFill>
                        <a:effectLst/>
                        <a:latin typeface="+mn-lt"/>
                        <a:ea typeface="+mn-ea"/>
                        <a:cs typeface="+mn-cs"/>
                      </a:endParaRPr>
                    </a:p>
                  </a:txBody>
                  <a:tcPr marL="35728" marR="35728" marT="47625" marB="47625"/>
                </a:tc>
                <a:tc>
                  <a:txBody>
                    <a:bodyPr/>
                    <a:lstStyle/>
                    <a:p>
                      <a:pPr marL="9525" marR="9525" algn="l" defTabSz="914363" rtl="0" eaLnBrk="1" latinLnBrk="0" hangingPunct="1">
                        <a:spcBef>
                          <a:spcPts val="0"/>
                        </a:spcBef>
                        <a:spcAft>
                          <a:spcPts val="0"/>
                        </a:spcAft>
                      </a:pPr>
                      <a:r>
                        <a:rPr lang="en-US" sz="1600" kern="1200" dirty="0">
                          <a:effectLst/>
                        </a:rPr>
                        <a:t>350</a:t>
                      </a:r>
                      <a:endParaRPr lang="en-US" sz="1600" kern="1200" dirty="0">
                        <a:solidFill>
                          <a:schemeClr val="dk1"/>
                        </a:solidFill>
                        <a:effectLst/>
                        <a:latin typeface="+mn-lt"/>
                        <a:ea typeface="+mn-ea"/>
                        <a:cs typeface="+mn-cs"/>
                      </a:endParaRPr>
                    </a:p>
                  </a:txBody>
                  <a:tcPr marL="35728" marR="35728" marT="47625" marB="47625"/>
                </a:tc>
                <a:tc>
                  <a:txBody>
                    <a:bodyPr/>
                    <a:lstStyle/>
                    <a:p>
                      <a:pPr marL="9525" marR="9525" algn="l" defTabSz="914363" rtl="0" eaLnBrk="1" latinLnBrk="0" hangingPunct="1">
                        <a:spcBef>
                          <a:spcPts val="0"/>
                        </a:spcBef>
                        <a:spcAft>
                          <a:spcPts val="0"/>
                        </a:spcAft>
                      </a:pPr>
                      <a:r>
                        <a:rPr lang="en-US" sz="1600" kern="1200" dirty="0">
                          <a:effectLst/>
                        </a:rPr>
                        <a:t>50</a:t>
                      </a:r>
                      <a:endParaRPr lang="en-US" sz="1600" kern="1200" dirty="0">
                        <a:solidFill>
                          <a:schemeClr val="dk1"/>
                        </a:solidFill>
                        <a:effectLst/>
                        <a:latin typeface="+mn-lt"/>
                        <a:ea typeface="+mn-ea"/>
                        <a:cs typeface="+mn-cs"/>
                      </a:endParaRPr>
                    </a:p>
                  </a:txBody>
                  <a:tcPr marL="35728" marR="35728" marT="47625" marB="47625"/>
                </a:tc>
              </a:tr>
            </a:tbl>
          </a:graphicData>
        </a:graphic>
      </p:graphicFrame>
    </p:spTree>
    <p:extLst>
      <p:ext uri="{BB962C8B-B14F-4D97-AF65-F5344CB8AC3E}">
        <p14:creationId xmlns:p14="http://schemas.microsoft.com/office/powerpoint/2010/main" val="104820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Conferencing Details</a:t>
            </a:r>
            <a:br>
              <a:rPr lang="en-US" dirty="0"/>
            </a:br>
            <a:endParaRPr lang="en-AU" dirty="0"/>
          </a:p>
        </p:txBody>
      </p:sp>
      <p:sp>
        <p:nvSpPr>
          <p:cNvPr id="10" name="Text Placeholder 9"/>
          <p:cNvSpPr>
            <a:spLocks noGrp="1"/>
          </p:cNvSpPr>
          <p:nvPr>
            <p:ph type="body" idx="1"/>
          </p:nvPr>
        </p:nvSpPr>
        <p:spPr/>
        <p:txBody>
          <a:bodyPr>
            <a:normAutofit/>
          </a:bodyPr>
          <a:lstStyle/>
          <a:p>
            <a:endParaRPr lang="en-US" sz="7200" dirty="0"/>
          </a:p>
        </p:txBody>
      </p:sp>
    </p:spTree>
    <p:extLst>
      <p:ext uri="{BB962C8B-B14F-4D97-AF65-F5344CB8AC3E}">
        <p14:creationId xmlns:p14="http://schemas.microsoft.com/office/powerpoint/2010/main" val="12552040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On-premise Audio Conferencing</a:t>
            </a:r>
            <a:endParaRPr lang="en-US" dirty="0"/>
          </a:p>
        </p:txBody>
      </p:sp>
      <p:sp>
        <p:nvSpPr>
          <p:cNvPr id="3" name="Text Placeholder 2"/>
          <p:cNvSpPr>
            <a:spLocks noGrp="1"/>
          </p:cNvSpPr>
          <p:nvPr>
            <p:ph idx="1"/>
          </p:nvPr>
        </p:nvSpPr>
        <p:spPr/>
        <p:txBody>
          <a:bodyPr>
            <a:normAutofit lnSpcReduction="10000"/>
          </a:bodyPr>
          <a:lstStyle/>
          <a:p>
            <a:r>
              <a:rPr lang="en-US" sz="2400" dirty="0" smtClean="0"/>
              <a:t>Replaces ACP for ~85% of calls (Gartner)</a:t>
            </a:r>
          </a:p>
          <a:p>
            <a:r>
              <a:rPr lang="en-US" sz="2400" dirty="0" smtClean="0"/>
              <a:t>Requires PSTN Gateway deployment on premise</a:t>
            </a:r>
          </a:p>
          <a:p>
            <a:r>
              <a:rPr lang="en-US" sz="2400" dirty="0" smtClean="0"/>
              <a:t>Features</a:t>
            </a:r>
          </a:p>
          <a:p>
            <a:pPr lvl="1"/>
            <a:r>
              <a:rPr lang="en-US" sz="2000" dirty="0" smtClean="0"/>
              <a:t>Name Recording, Entry/Exit announcements (default OFF)</a:t>
            </a:r>
          </a:p>
          <a:p>
            <a:pPr lvl="1"/>
            <a:r>
              <a:rPr lang="en-US" sz="2000" dirty="0" smtClean="0"/>
              <a:t>Supports Lobby for easy join (Presenters grant access)</a:t>
            </a:r>
          </a:p>
          <a:p>
            <a:pPr lvl="1"/>
            <a:r>
              <a:rPr lang="en-US" sz="2000" dirty="0" smtClean="0"/>
              <a:t>Easy PIN management, default no expiry</a:t>
            </a:r>
          </a:p>
          <a:p>
            <a:pPr lvl="1"/>
            <a:r>
              <a:rPr lang="en-US" sz="2000" dirty="0" smtClean="0"/>
              <a:t>Recording from </a:t>
            </a:r>
            <a:r>
              <a:rPr lang="en-US" sz="2000" dirty="0" err="1" smtClean="0"/>
              <a:t>Lync</a:t>
            </a:r>
            <a:r>
              <a:rPr lang="en-US" sz="2000" dirty="0" smtClean="0"/>
              <a:t> client</a:t>
            </a:r>
          </a:p>
          <a:p>
            <a:pPr lvl="1"/>
            <a:r>
              <a:rPr lang="en-US" sz="2000" dirty="0" smtClean="0"/>
              <a:t>Rich language support for IVR</a:t>
            </a:r>
          </a:p>
          <a:p>
            <a:r>
              <a:rPr lang="en-US" sz="2400" dirty="0" smtClean="0"/>
              <a:t>Per-pool Limits (10 FEs/pool):80K users/pool, max mtg:250</a:t>
            </a:r>
          </a:p>
          <a:p>
            <a:r>
              <a:rPr lang="en-US" sz="2400" dirty="0" smtClean="0"/>
              <a:t>Limit of 6000 simultaneous users per pool:</a:t>
            </a:r>
          </a:p>
          <a:p>
            <a:pPr lvl="1"/>
            <a:r>
              <a:rPr lang="en-US" sz="2000" dirty="0" smtClean="0"/>
              <a:t>900 PSTN-only meetings, 2100 in VoIP-only, 2400 mixed</a:t>
            </a:r>
          </a:p>
        </p:txBody>
      </p:sp>
    </p:spTree>
    <p:extLst>
      <p:ext uri="{BB962C8B-B14F-4D97-AF65-F5344CB8AC3E}">
        <p14:creationId xmlns:p14="http://schemas.microsoft.com/office/powerpoint/2010/main" val="42076702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Online (ACP) Audio Conferencing</a:t>
            </a:r>
            <a:endParaRPr lang="en-US" dirty="0"/>
          </a:p>
        </p:txBody>
      </p:sp>
      <p:sp>
        <p:nvSpPr>
          <p:cNvPr id="3" name="Text Placeholder 2"/>
          <p:cNvSpPr>
            <a:spLocks noGrp="1"/>
          </p:cNvSpPr>
          <p:nvPr>
            <p:ph idx="1"/>
          </p:nvPr>
        </p:nvSpPr>
        <p:spPr/>
        <p:txBody>
          <a:bodyPr>
            <a:normAutofit fontScale="92500" lnSpcReduction="20000"/>
          </a:bodyPr>
          <a:lstStyle/>
          <a:p>
            <a:r>
              <a:rPr lang="en-US" sz="2800" dirty="0" smtClean="0"/>
              <a:t>Sign up with an ACP partner</a:t>
            </a:r>
          </a:p>
          <a:p>
            <a:pPr lvl="1"/>
            <a:r>
              <a:rPr lang="en-US" sz="2400" dirty="0" smtClean="0"/>
              <a:t>Initially British Telecom, </a:t>
            </a:r>
            <a:r>
              <a:rPr lang="en-US" sz="2400" dirty="0" err="1" smtClean="0"/>
              <a:t>InterCall</a:t>
            </a:r>
            <a:r>
              <a:rPr lang="en-US" sz="2400" dirty="0" smtClean="0"/>
              <a:t>, Premier Global</a:t>
            </a:r>
          </a:p>
          <a:p>
            <a:r>
              <a:rPr lang="en-US" sz="2800" dirty="0" smtClean="0"/>
              <a:t>Integrates automatically with VoIP users via VoIP bridge</a:t>
            </a:r>
          </a:p>
          <a:p>
            <a:r>
              <a:rPr lang="en-US" sz="2800" dirty="0" smtClean="0"/>
              <a:t>Features</a:t>
            </a:r>
          </a:p>
          <a:p>
            <a:pPr lvl="1"/>
            <a:r>
              <a:rPr lang="en-US" sz="2400" dirty="0" smtClean="0"/>
              <a:t>Dial-in from phone (details in invite, and conversation window)</a:t>
            </a:r>
          </a:p>
          <a:p>
            <a:pPr lvl="1"/>
            <a:r>
              <a:rPr lang="en-US" sz="2400" dirty="0" smtClean="0"/>
              <a:t>Dial-out to self and others via ACP</a:t>
            </a:r>
          </a:p>
          <a:p>
            <a:pPr lvl="1"/>
            <a:r>
              <a:rPr lang="en-US" sz="2400" dirty="0" smtClean="0"/>
              <a:t>Mute individuals from </a:t>
            </a:r>
            <a:r>
              <a:rPr lang="en-US" sz="2400" dirty="0" err="1" smtClean="0"/>
              <a:t>Lync</a:t>
            </a:r>
            <a:endParaRPr lang="en-US" sz="2400" dirty="0" smtClean="0"/>
          </a:p>
          <a:p>
            <a:pPr lvl="1"/>
            <a:r>
              <a:rPr lang="en-US" sz="2400" dirty="0" smtClean="0"/>
              <a:t>Eject individuals from </a:t>
            </a:r>
            <a:r>
              <a:rPr lang="en-US" sz="2400" dirty="0" err="1" smtClean="0"/>
              <a:t>Lync</a:t>
            </a:r>
            <a:endParaRPr lang="en-US" sz="2400" dirty="0" smtClean="0"/>
          </a:p>
          <a:p>
            <a:pPr lvl="1"/>
            <a:r>
              <a:rPr lang="en-US" sz="2400" dirty="0" smtClean="0"/>
              <a:t>End conference (ends for all </a:t>
            </a:r>
            <a:r>
              <a:rPr lang="en-US" sz="2400" dirty="0" err="1" smtClean="0"/>
              <a:t>Lync</a:t>
            </a:r>
            <a:r>
              <a:rPr lang="en-US" sz="2400" dirty="0" smtClean="0"/>
              <a:t> and PSTN users)</a:t>
            </a:r>
          </a:p>
          <a:p>
            <a:pPr lvl="1"/>
            <a:r>
              <a:rPr lang="en-US" sz="2400" dirty="0" smtClean="0"/>
              <a:t>DTMF tones via ACP for Mute, Unmute</a:t>
            </a:r>
            <a:endParaRPr lang="en-US" sz="2400" dirty="0"/>
          </a:p>
        </p:txBody>
      </p:sp>
    </p:spTree>
    <p:extLst>
      <p:ext uri="{BB962C8B-B14F-4D97-AF65-F5344CB8AC3E}">
        <p14:creationId xmlns:p14="http://schemas.microsoft.com/office/powerpoint/2010/main" val="23319606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Web Conferencing</a:t>
            </a:r>
            <a:endParaRPr lang="en-US" dirty="0"/>
          </a:p>
        </p:txBody>
      </p:sp>
      <p:sp>
        <p:nvSpPr>
          <p:cNvPr id="3" name="Text Placeholder 2"/>
          <p:cNvSpPr>
            <a:spLocks noGrp="1"/>
          </p:cNvSpPr>
          <p:nvPr>
            <p:ph idx="1"/>
          </p:nvPr>
        </p:nvSpPr>
        <p:spPr/>
        <p:txBody>
          <a:bodyPr>
            <a:normAutofit fontScale="92500"/>
          </a:bodyPr>
          <a:lstStyle/>
          <a:p>
            <a:r>
              <a:rPr lang="en-US" sz="2800" dirty="0" smtClean="0"/>
              <a:t>Scale to 250 users per meeting</a:t>
            </a:r>
          </a:p>
          <a:p>
            <a:r>
              <a:rPr lang="en-US" sz="2800" dirty="0" smtClean="0"/>
              <a:t>Screen sharing (256, 1000, 3500 kbps)</a:t>
            </a:r>
          </a:p>
          <a:p>
            <a:pPr lvl="1"/>
            <a:r>
              <a:rPr lang="en-US" sz="2400" dirty="0" smtClean="0"/>
              <a:t>Supports P2P to reduce server traffic</a:t>
            </a:r>
          </a:p>
          <a:p>
            <a:pPr lvl="1"/>
            <a:r>
              <a:rPr lang="en-US" sz="2400" dirty="0" smtClean="0"/>
              <a:t>Share Desktop, single app, multiple apps</a:t>
            </a:r>
          </a:p>
          <a:p>
            <a:pPr lvl="1"/>
            <a:r>
              <a:rPr lang="en-US" sz="2400" dirty="0" smtClean="0"/>
              <a:t>Controllable via in-band policy settings</a:t>
            </a:r>
          </a:p>
          <a:p>
            <a:r>
              <a:rPr lang="en-US" sz="2800" dirty="0" smtClean="0"/>
              <a:t>PowerPoint (20, 200, 500 kbps)</a:t>
            </a:r>
          </a:p>
          <a:p>
            <a:pPr lvl="1"/>
            <a:r>
              <a:rPr lang="en-US" sz="2400" dirty="0" smtClean="0"/>
              <a:t>Converts to PPT 2003 and DHTML (web app), removes AV</a:t>
            </a:r>
          </a:p>
          <a:p>
            <a:pPr lvl="1"/>
            <a:r>
              <a:rPr lang="en-US" sz="2400" dirty="0" smtClean="0"/>
              <a:t>Rich transitions, asynchronous navigation</a:t>
            </a:r>
          </a:p>
          <a:p>
            <a:r>
              <a:rPr lang="en-US" sz="2800" dirty="0" smtClean="0"/>
              <a:t>Whiteboard/PPT Annotations (20, 200, 500 kbps)</a:t>
            </a:r>
          </a:p>
          <a:p>
            <a:pPr lvl="1"/>
            <a:r>
              <a:rPr lang="en-US" sz="2400" dirty="0" smtClean="0"/>
              <a:t>Text support for note taking, clipboard support, images</a:t>
            </a:r>
          </a:p>
          <a:p>
            <a:endParaRPr lang="en-US" sz="2800" dirty="0"/>
          </a:p>
        </p:txBody>
      </p:sp>
    </p:spTree>
    <p:extLst>
      <p:ext uri="{BB962C8B-B14F-4D97-AF65-F5344CB8AC3E}">
        <p14:creationId xmlns:p14="http://schemas.microsoft.com/office/powerpoint/2010/main" val="35215298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988840"/>
            <a:ext cx="7772400" cy="1362075"/>
          </a:xfrm>
        </p:spPr>
        <p:txBody>
          <a:bodyPr>
            <a:normAutofit fontScale="90000"/>
          </a:bodyPr>
          <a:lstStyle/>
          <a:p>
            <a:pPr lvl="0"/>
            <a:r>
              <a:rPr lang="en-US" dirty="0" smtClean="0"/>
              <a:t>Audio, Video, and Web Conferencing architecture and experience</a:t>
            </a:r>
            <a:endParaRPr lang="en-AU" dirty="0"/>
          </a:p>
        </p:txBody>
      </p:sp>
      <p:sp>
        <p:nvSpPr>
          <p:cNvPr id="3" name="Text Placeholder 2"/>
          <p:cNvSpPr>
            <a:spLocks noGrp="1"/>
          </p:cNvSpPr>
          <p:nvPr>
            <p:ph type="body" idx="1"/>
          </p:nvPr>
        </p:nvSpPr>
        <p:spPr>
          <a:xfrm>
            <a:off x="755576" y="3789040"/>
            <a:ext cx="7772400" cy="1500187"/>
          </a:xfrm>
        </p:spPr>
        <p:txBody>
          <a:bodyPr/>
          <a:lstStyle/>
          <a:p>
            <a:pPr lvl="0">
              <a:defRPr/>
            </a:pPr>
            <a:r>
              <a:rPr lang="en-US" dirty="0" smtClean="0"/>
              <a:t>Andrew Ehrensing</a:t>
            </a:r>
          </a:p>
          <a:p>
            <a:pPr lvl="0">
              <a:defRPr/>
            </a:pPr>
            <a:r>
              <a:rPr lang="en-US" dirty="0" smtClean="0"/>
              <a:t>Solution Architect</a:t>
            </a:r>
          </a:p>
          <a:p>
            <a:pPr lvl="0">
              <a:defRPr/>
            </a:pPr>
            <a:r>
              <a:rPr lang="en-US" dirty="0" smtClean="0"/>
              <a:t>Microsoft Corporation</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EXL201</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9094733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Manageability</a:t>
            </a:r>
            <a:br>
              <a:rPr lang="en-US" dirty="0"/>
            </a:br>
            <a:endParaRPr lang="en-AU" dirty="0"/>
          </a:p>
        </p:txBody>
      </p:sp>
      <p:sp>
        <p:nvSpPr>
          <p:cNvPr id="10" name="Text Placeholder 9"/>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106834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Manageability </a:t>
            </a:r>
            <a:endParaRPr lang="en-US" dirty="0"/>
          </a:p>
        </p:txBody>
      </p:sp>
      <p:sp>
        <p:nvSpPr>
          <p:cNvPr id="3" name="Text Placeholder 2"/>
          <p:cNvSpPr>
            <a:spLocks noGrp="1"/>
          </p:cNvSpPr>
          <p:nvPr>
            <p:ph idx="1"/>
          </p:nvPr>
        </p:nvSpPr>
        <p:spPr/>
        <p:txBody>
          <a:bodyPr/>
          <a:lstStyle/>
          <a:p>
            <a:r>
              <a:rPr lang="en-US" sz="1800" dirty="0" smtClean="0"/>
              <a:t>Clients can now be managed using </a:t>
            </a:r>
            <a:r>
              <a:rPr lang="en-US" sz="1800" dirty="0" err="1" smtClean="0"/>
              <a:t>Lync</a:t>
            </a:r>
            <a:r>
              <a:rPr lang="en-US" sz="1800" dirty="0" smtClean="0"/>
              <a:t> Server Control Panel, the Windows PowerShell command-line interface, or both.  Settings are sent to clients using in-band provisioning as opposed to group policies. </a:t>
            </a:r>
            <a:endParaRPr lang="en-US" sz="1800" dirty="0"/>
          </a:p>
        </p:txBody>
      </p:sp>
      <p:graphicFrame>
        <p:nvGraphicFramePr>
          <p:cNvPr id="4" name="Table 3"/>
          <p:cNvGraphicFramePr>
            <a:graphicFrameLocks noGrp="1"/>
          </p:cNvGraphicFramePr>
          <p:nvPr>
            <p:extLst>
              <p:ext uri="{D42A27DB-BD31-4B8C-83A1-F6EECF244321}">
                <p14:modId xmlns:p14="http://schemas.microsoft.com/office/powerpoint/2010/main" val="859845187"/>
              </p:ext>
            </p:extLst>
          </p:nvPr>
        </p:nvGraphicFramePr>
        <p:xfrm>
          <a:off x="683568" y="2636912"/>
          <a:ext cx="7776914" cy="2618643"/>
        </p:xfrm>
        <a:graphic>
          <a:graphicData uri="http://schemas.openxmlformats.org/drawingml/2006/table">
            <a:tbl>
              <a:tblPr firstRow="1" bandRow="1">
                <a:tableStyleId>{10A1B5D5-9B99-4C35-A422-299274C87663}</a:tableStyleId>
              </a:tblPr>
              <a:tblGrid>
                <a:gridCol w="3888457"/>
                <a:gridCol w="3888457"/>
              </a:tblGrid>
              <a:tr h="354895">
                <a:tc>
                  <a:txBody>
                    <a:bodyPr/>
                    <a:lstStyle/>
                    <a:p>
                      <a:pPr rtl="0"/>
                      <a:r>
                        <a:rPr lang="en-US" sz="1600" dirty="0"/>
                        <a:t>In-band provisioning settings </a:t>
                      </a:r>
                      <a:r>
                        <a:rPr lang="en-US" sz="1600" dirty="0" smtClean="0"/>
                        <a:t>(</a:t>
                      </a:r>
                      <a:r>
                        <a:rPr lang="en-US" sz="1600" baseline="0" dirty="0" smtClean="0"/>
                        <a:t>Lync on-premise)</a:t>
                      </a:r>
                      <a:endParaRPr lang="en-US" sz="1600" dirty="0">
                        <a:solidFill>
                          <a:schemeClr val="bg1"/>
                        </a:solidFill>
                      </a:endParaRPr>
                    </a:p>
                  </a:txBody>
                  <a:tcPr marL="22736" marR="22736" marT="15153" marB="15153"/>
                </a:tc>
                <a:tc>
                  <a:txBody>
                    <a:bodyPr/>
                    <a:lstStyle/>
                    <a:p>
                      <a:pPr rtl="0"/>
                      <a:r>
                        <a:rPr lang="en-US" sz="1600" dirty="0"/>
                        <a:t>Group Policy settings </a:t>
                      </a:r>
                      <a:r>
                        <a:rPr lang="en-US" sz="1600" dirty="0" smtClean="0"/>
                        <a:t>(Communicator</a:t>
                      </a:r>
                      <a:r>
                        <a:rPr lang="en-US" sz="1600" baseline="0" dirty="0" smtClean="0"/>
                        <a:t> 2007/R2)</a:t>
                      </a:r>
                      <a:endParaRPr lang="en-US" sz="1600" dirty="0">
                        <a:solidFill>
                          <a:schemeClr val="bg1"/>
                        </a:solidFill>
                      </a:endParaRPr>
                    </a:p>
                  </a:txBody>
                  <a:tcPr marL="22736" marR="22736" marT="15153" marB="15153"/>
                </a:tc>
              </a:tr>
              <a:tr h="354895">
                <a:tc>
                  <a:txBody>
                    <a:bodyPr/>
                    <a:lstStyle/>
                    <a:p>
                      <a:pPr rtl="0"/>
                      <a:r>
                        <a:rPr lang="en-US" sz="1600" dirty="0" smtClean="0"/>
                        <a:t>Single </a:t>
                      </a:r>
                      <a:r>
                        <a:rPr lang="en-US" sz="1600" dirty="0"/>
                        <a:t>location, using a single user </a:t>
                      </a:r>
                      <a:r>
                        <a:rPr lang="en-US" sz="1600" dirty="0" smtClean="0"/>
                        <a:t>interface</a:t>
                      </a:r>
                      <a:endParaRPr lang="en-US" sz="1600" dirty="0"/>
                    </a:p>
                  </a:txBody>
                  <a:tcPr marL="22736" marR="22736" marT="15153" marB="15153"/>
                </a:tc>
                <a:tc>
                  <a:txBody>
                    <a:bodyPr/>
                    <a:lstStyle/>
                    <a:p>
                      <a:pPr rtl="0"/>
                      <a:r>
                        <a:rPr lang="en-US" sz="1600" dirty="0" smtClean="0"/>
                        <a:t>Use other IT</a:t>
                      </a:r>
                      <a:r>
                        <a:rPr lang="en-US" sz="1600" baseline="0" dirty="0" smtClean="0"/>
                        <a:t> groups to push GPOs</a:t>
                      </a:r>
                      <a:endParaRPr lang="en-US" sz="1600" dirty="0"/>
                    </a:p>
                  </a:txBody>
                  <a:tcPr marL="22736" marR="22736" marT="15153" marB="15153"/>
                </a:tc>
              </a:tr>
              <a:tr h="354895">
                <a:tc>
                  <a:txBody>
                    <a:bodyPr/>
                    <a:lstStyle/>
                    <a:p>
                      <a:pPr rtl="0"/>
                      <a:r>
                        <a:rPr lang="en-US" sz="1600" dirty="0" smtClean="0"/>
                        <a:t>Configured </a:t>
                      </a:r>
                      <a:r>
                        <a:rPr lang="en-US" sz="1600" dirty="0"/>
                        <a:t>at the </a:t>
                      </a:r>
                      <a:r>
                        <a:rPr lang="en-US" sz="1600" dirty="0" smtClean="0"/>
                        <a:t>global,</a:t>
                      </a:r>
                      <a:r>
                        <a:rPr lang="en-US" sz="1600" baseline="0" dirty="0" smtClean="0"/>
                        <a:t> </a:t>
                      </a:r>
                      <a:r>
                        <a:rPr lang="en-US" sz="1600" dirty="0" smtClean="0"/>
                        <a:t>site</a:t>
                      </a:r>
                      <a:r>
                        <a:rPr lang="en-US" sz="1600" dirty="0"/>
                        <a:t>, or tag level</a:t>
                      </a:r>
                      <a:r>
                        <a:rPr lang="en-US" sz="1600" dirty="0" smtClean="0"/>
                        <a:t>.</a:t>
                      </a:r>
                      <a:endParaRPr lang="en-US" sz="1600" dirty="0"/>
                    </a:p>
                  </a:txBody>
                  <a:tcPr marL="22736" marR="22736" marT="15153" marB="15153"/>
                </a:tc>
                <a:tc>
                  <a:txBody>
                    <a:bodyPr/>
                    <a:lstStyle/>
                    <a:p>
                      <a:pPr rtl="0"/>
                      <a:r>
                        <a:rPr lang="en-US" sz="1600" dirty="0" smtClean="0"/>
                        <a:t>Configured</a:t>
                      </a:r>
                      <a:r>
                        <a:rPr lang="en-US" sz="1600" baseline="0" dirty="0" smtClean="0"/>
                        <a:t> at </a:t>
                      </a:r>
                      <a:r>
                        <a:rPr lang="en-US" sz="1600" dirty="0" smtClean="0"/>
                        <a:t>global </a:t>
                      </a:r>
                      <a:r>
                        <a:rPr lang="en-US" sz="1600" dirty="0"/>
                        <a:t>and user </a:t>
                      </a:r>
                      <a:r>
                        <a:rPr lang="en-US" sz="1600" dirty="0" smtClean="0"/>
                        <a:t>levels</a:t>
                      </a:r>
                      <a:r>
                        <a:rPr lang="en-US" sz="1600" baseline="0" dirty="0" smtClean="0"/>
                        <a:t> only</a:t>
                      </a:r>
                      <a:endParaRPr lang="en-US" sz="1600" dirty="0"/>
                    </a:p>
                  </a:txBody>
                  <a:tcPr marL="22736" marR="22736" marT="15153" marB="15153"/>
                </a:tc>
              </a:tr>
              <a:tr h="354895">
                <a:tc>
                  <a:txBody>
                    <a:bodyPr/>
                    <a:lstStyle/>
                    <a:p>
                      <a:pPr rtl="0"/>
                      <a:r>
                        <a:rPr lang="en-US" sz="1600" dirty="0" smtClean="0"/>
                        <a:t>Consistent </a:t>
                      </a:r>
                      <a:r>
                        <a:rPr lang="en-US" sz="1600" baseline="0" dirty="0" smtClean="0"/>
                        <a:t>for all users whether on-premise or remote</a:t>
                      </a:r>
                      <a:endParaRPr lang="en-US" sz="1600" dirty="0"/>
                    </a:p>
                  </a:txBody>
                  <a:tcPr marL="22736" marR="22736" marT="15153" marB="15153"/>
                </a:tc>
                <a:tc>
                  <a:txBody>
                    <a:bodyPr/>
                    <a:lstStyle/>
                    <a:p>
                      <a:pPr rtl="0"/>
                      <a:r>
                        <a:rPr lang="en-US" sz="1600" dirty="0" smtClean="0"/>
                        <a:t>Requires</a:t>
                      </a:r>
                      <a:r>
                        <a:rPr lang="en-US" sz="1600" baseline="0" dirty="0" smtClean="0"/>
                        <a:t> </a:t>
                      </a:r>
                      <a:r>
                        <a:rPr lang="en-US" sz="1600" baseline="0" dirty="0" err="1" smtClean="0"/>
                        <a:t>corp</a:t>
                      </a:r>
                      <a:r>
                        <a:rPr lang="en-US" sz="1600" baseline="0" dirty="0" smtClean="0"/>
                        <a:t> domain connection to get policies</a:t>
                      </a:r>
                      <a:endParaRPr lang="en-US" sz="1600" dirty="0"/>
                    </a:p>
                  </a:txBody>
                  <a:tcPr marL="22736" marR="22736" marT="15153" marB="15153"/>
                </a:tc>
              </a:tr>
              <a:tr h="354895">
                <a:tc>
                  <a:txBody>
                    <a:bodyPr/>
                    <a:lstStyle/>
                    <a:p>
                      <a:pPr rtl="0"/>
                      <a:r>
                        <a:rPr lang="en-US" sz="1600" dirty="0"/>
                        <a:t>Settings take effect </a:t>
                      </a:r>
                      <a:r>
                        <a:rPr lang="en-US" sz="1600" dirty="0" smtClean="0"/>
                        <a:t>immediately</a:t>
                      </a:r>
                      <a:endParaRPr lang="en-US" sz="1600" dirty="0"/>
                    </a:p>
                  </a:txBody>
                  <a:tcPr marL="22736" marR="22736" marT="15153" marB="15153"/>
                </a:tc>
                <a:tc>
                  <a:txBody>
                    <a:bodyPr/>
                    <a:lstStyle/>
                    <a:p>
                      <a:pPr rtl="0"/>
                      <a:r>
                        <a:rPr lang="en-US" sz="1600" dirty="0" smtClean="0"/>
                        <a:t>Requires</a:t>
                      </a:r>
                      <a:r>
                        <a:rPr lang="en-US" sz="1600" baseline="0" dirty="0" smtClean="0"/>
                        <a:t> Windows login to refresh settings</a:t>
                      </a:r>
                      <a:endParaRPr lang="en-US" sz="1600" dirty="0"/>
                    </a:p>
                  </a:txBody>
                  <a:tcPr marL="22736" marR="22736" marT="15153" marB="15153"/>
                </a:tc>
              </a:tr>
              <a:tr h="354895">
                <a:tc>
                  <a:txBody>
                    <a:bodyPr/>
                    <a:lstStyle/>
                    <a:p>
                      <a:pPr rtl="0"/>
                      <a:r>
                        <a:rPr lang="en-US" sz="1600" dirty="0" smtClean="0"/>
                        <a:t>Improved </a:t>
                      </a:r>
                      <a:r>
                        <a:rPr lang="en-US" sz="1600" dirty="0"/>
                        <a:t>client security </a:t>
                      </a:r>
                      <a:r>
                        <a:rPr lang="en-US" sz="1600" dirty="0" smtClean="0"/>
                        <a:t>– users cannot modify registry</a:t>
                      </a:r>
                      <a:endParaRPr lang="en-US" sz="1600" dirty="0"/>
                    </a:p>
                  </a:txBody>
                  <a:tcPr marL="22736" marR="22736" marT="15153" marB="15153"/>
                </a:tc>
                <a:tc>
                  <a:txBody>
                    <a:bodyPr/>
                    <a:lstStyle/>
                    <a:p>
                      <a:pPr rtl="0"/>
                      <a:r>
                        <a:rPr lang="en-US" sz="1600" dirty="0" smtClean="0"/>
                        <a:t>Malicious user can modify</a:t>
                      </a:r>
                      <a:r>
                        <a:rPr lang="en-US" sz="1600" baseline="0" dirty="0" smtClean="0"/>
                        <a:t> registry to override policies</a:t>
                      </a:r>
                      <a:endParaRPr lang="en-US" sz="1600" dirty="0"/>
                    </a:p>
                  </a:txBody>
                  <a:tcPr marL="22736" marR="22736" marT="15153" marB="15153"/>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442366034"/>
              </p:ext>
            </p:extLst>
          </p:nvPr>
        </p:nvGraphicFramePr>
        <p:xfrm>
          <a:off x="683569" y="5373216"/>
          <a:ext cx="7776864" cy="426720"/>
        </p:xfrm>
        <a:graphic>
          <a:graphicData uri="http://schemas.openxmlformats.org/drawingml/2006/table">
            <a:tbl>
              <a:tblPr>
                <a:tableStyleId>{08FB837D-C827-4EFA-A057-4D05807E0F7C}</a:tableStyleId>
              </a:tblPr>
              <a:tblGrid>
                <a:gridCol w="7776864"/>
              </a:tblGrid>
              <a:tr h="124824">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100" dirty="0"/>
                        <a:t>Note: </a:t>
                      </a:r>
                      <a:r>
                        <a:rPr lang="en-US" sz="1100" dirty="0" smtClean="0"/>
                        <a:t>Certain policies are still required for client bootstrapping. These are policies that take effect before the client signs in and begins receiving in-band provisioning settings from the server. </a:t>
                      </a:r>
                      <a:endParaRPr lang="en-US" sz="1100" dirty="0" smtClean="0">
                        <a:solidFill>
                          <a:schemeClr val="bg1"/>
                        </a:solidFill>
                      </a:endParaRPr>
                    </a:p>
                  </a:txBody>
                  <a:tcPr marL="68598" marR="68598" anchor="ctr"/>
                </a:tc>
              </a:tr>
            </a:tbl>
          </a:graphicData>
        </a:graphic>
      </p:graphicFrame>
    </p:spTree>
    <p:extLst>
      <p:ext uri="{BB962C8B-B14F-4D97-AF65-F5344CB8AC3E}">
        <p14:creationId xmlns:p14="http://schemas.microsoft.com/office/powerpoint/2010/main" val="2376780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10" name="Text Placeholder 9"/>
          <p:cNvSpPr>
            <a:spLocks noGrp="1"/>
          </p:cNvSpPr>
          <p:nvPr>
            <p:ph type="body" idx="1"/>
          </p:nvPr>
        </p:nvSpPr>
        <p:spPr/>
        <p:txBody>
          <a:bodyPr>
            <a:normAutofit fontScale="92500"/>
          </a:bodyPr>
          <a:lstStyle/>
          <a:p>
            <a:r>
              <a:rPr lang="en-US" sz="8800" dirty="0" smtClean="0"/>
              <a:t>Troubleshooting</a:t>
            </a:r>
            <a:endParaRPr lang="en-US" sz="8800" dirty="0"/>
          </a:p>
        </p:txBody>
      </p:sp>
    </p:spTree>
    <p:extLst>
      <p:ext uri="{BB962C8B-B14F-4D97-AF65-F5344CB8AC3E}">
        <p14:creationId xmlns:p14="http://schemas.microsoft.com/office/powerpoint/2010/main" val="31276036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Client Troubleshooting</a:t>
            </a:r>
            <a:endParaRPr lang="en-US" dirty="0"/>
          </a:p>
        </p:txBody>
      </p:sp>
      <p:sp>
        <p:nvSpPr>
          <p:cNvPr id="3" name="Text Placeholder 2"/>
          <p:cNvSpPr>
            <a:spLocks noGrp="1"/>
          </p:cNvSpPr>
          <p:nvPr>
            <p:ph idx="1"/>
          </p:nvPr>
        </p:nvSpPr>
        <p:spPr/>
        <p:txBody>
          <a:bodyPr>
            <a:normAutofit fontScale="92500" lnSpcReduction="20000"/>
          </a:bodyPr>
          <a:lstStyle/>
          <a:p>
            <a:r>
              <a:rPr lang="en-US" sz="2800" dirty="0" smtClean="0"/>
              <a:t>Call Quality Notifications to end user (next slides)</a:t>
            </a:r>
          </a:p>
          <a:p>
            <a:r>
              <a:rPr lang="en-US" sz="2800" dirty="0" smtClean="0"/>
              <a:t>Logging</a:t>
            </a:r>
          </a:p>
          <a:p>
            <a:pPr lvl="1"/>
            <a:r>
              <a:rPr lang="en-US" sz="2400" dirty="0" smtClean="0"/>
              <a:t>Enabled/disabled by policy/in-band setting</a:t>
            </a:r>
          </a:p>
          <a:p>
            <a:pPr lvl="1"/>
            <a:r>
              <a:rPr lang="en-US" sz="2400" dirty="0" smtClean="0"/>
              <a:t>User can turn on/off in Options dialog if no policy set</a:t>
            </a:r>
          </a:p>
          <a:p>
            <a:pPr lvl="1"/>
            <a:r>
              <a:rPr lang="en-US" sz="2400" dirty="0" smtClean="0"/>
              <a:t>Written to %</a:t>
            </a:r>
            <a:r>
              <a:rPr lang="en-US" sz="2400" dirty="0" err="1" smtClean="0"/>
              <a:t>userprofile</a:t>
            </a:r>
            <a:r>
              <a:rPr lang="en-US" sz="2400" dirty="0" smtClean="0"/>
              <a:t>%/tracing</a:t>
            </a:r>
          </a:p>
          <a:p>
            <a:pPr lvl="1"/>
            <a:r>
              <a:rPr lang="en-US" sz="2400" dirty="0" smtClean="0"/>
              <a:t>Tools to analyze logs </a:t>
            </a:r>
          </a:p>
          <a:p>
            <a:r>
              <a:rPr lang="en-US" sz="2800" dirty="0" smtClean="0"/>
              <a:t>Collect Logs</a:t>
            </a:r>
          </a:p>
          <a:p>
            <a:pPr lvl="1"/>
            <a:r>
              <a:rPr lang="en-US" sz="2400" dirty="0" smtClean="0"/>
              <a:t>Packages logs into ZIP file with screen shot, voice sample</a:t>
            </a:r>
          </a:p>
          <a:p>
            <a:pPr lvl="1"/>
            <a:r>
              <a:rPr lang="en-US" sz="2400" dirty="0" smtClean="0"/>
              <a:t>Enabled via </a:t>
            </a:r>
            <a:r>
              <a:rPr lang="en-US" sz="2400" dirty="0" err="1" smtClean="0"/>
              <a:t>regkey</a:t>
            </a:r>
            <a:r>
              <a:rPr lang="en-US" sz="2400" dirty="0" smtClean="0"/>
              <a:t> or policy/in-band setting</a:t>
            </a:r>
          </a:p>
          <a:p>
            <a:pPr lvl="1"/>
            <a:r>
              <a:rPr lang="en-US" sz="2400" dirty="0" smtClean="0"/>
              <a:t>User sends to their IT admin on their own</a:t>
            </a:r>
          </a:p>
          <a:p>
            <a:r>
              <a:rPr lang="en-US" sz="2800" dirty="0" smtClean="0"/>
              <a:t>Call Detail Records &amp; Reporting on Server (on-premise)</a:t>
            </a:r>
          </a:p>
        </p:txBody>
      </p:sp>
    </p:spTree>
    <p:extLst>
      <p:ext uri="{BB962C8B-B14F-4D97-AF65-F5344CB8AC3E}">
        <p14:creationId xmlns:p14="http://schemas.microsoft.com/office/powerpoint/2010/main" val="37557392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Quality Notifications</a:t>
            </a:r>
            <a:endParaRPr lang="en-US" dirty="0"/>
          </a:p>
        </p:txBody>
      </p:sp>
      <p:sp>
        <p:nvSpPr>
          <p:cNvPr id="4" name="Text Placeholder 3"/>
          <p:cNvSpPr>
            <a:spLocks noGrp="1"/>
          </p:cNvSpPr>
          <p:nvPr>
            <p:ph type="body" sz="quarter" idx="4294967295"/>
          </p:nvPr>
        </p:nvSpPr>
        <p:spPr>
          <a:xfrm>
            <a:off x="0" y="1227138"/>
            <a:ext cx="7953375" cy="930275"/>
          </a:xfrm>
        </p:spPr>
        <p:txBody>
          <a:bodyPr>
            <a:normAutofit/>
          </a:bodyPr>
          <a:lstStyle/>
          <a:p>
            <a:pPr marL="0" indent="0">
              <a:buNone/>
            </a:pPr>
            <a:r>
              <a:rPr lang="en-US" sz="2400" dirty="0" smtClean="0"/>
              <a:t>Events </a:t>
            </a:r>
            <a:r>
              <a:rPr lang="en-US" sz="2400" dirty="0"/>
              <a:t>and Measurements</a:t>
            </a:r>
          </a:p>
          <a:p>
            <a:endParaRPr lang="en-US" sz="2400" dirty="0"/>
          </a:p>
        </p:txBody>
      </p:sp>
      <p:graphicFrame>
        <p:nvGraphicFramePr>
          <p:cNvPr id="7" name="Table 6"/>
          <p:cNvGraphicFramePr>
            <a:graphicFrameLocks noGrp="1"/>
          </p:cNvGraphicFramePr>
          <p:nvPr>
            <p:extLst>
              <p:ext uri="{D42A27DB-BD31-4B8C-83A1-F6EECF244321}">
                <p14:modId xmlns:p14="http://schemas.microsoft.com/office/powerpoint/2010/main" val="2425232590"/>
              </p:ext>
            </p:extLst>
          </p:nvPr>
        </p:nvGraphicFramePr>
        <p:xfrm>
          <a:off x="478687" y="3183682"/>
          <a:ext cx="8089363" cy="3285744"/>
        </p:xfrm>
        <a:graphic>
          <a:graphicData uri="http://schemas.openxmlformats.org/drawingml/2006/table">
            <a:tbl>
              <a:tblPr firstRow="1" firstCol="1" bandRow="1">
                <a:tableStyleId>{93296810-A885-4BE3-A3E7-6D5BEEA58F35}</a:tableStyleId>
              </a:tblPr>
              <a:tblGrid>
                <a:gridCol w="761399"/>
                <a:gridCol w="1318504"/>
                <a:gridCol w="3110772"/>
                <a:gridCol w="2898688"/>
              </a:tblGrid>
              <a:tr h="210988">
                <a:tc>
                  <a:txBody>
                    <a:bodyPr/>
                    <a:lstStyle/>
                    <a:p>
                      <a:r>
                        <a:rPr lang="en-US" sz="1100" dirty="0" smtClean="0"/>
                        <a:t>Type</a:t>
                      </a:r>
                      <a:endParaRPr lang="en-US" sz="1100" dirty="0">
                        <a:solidFill>
                          <a:schemeClr val="bg1"/>
                        </a:solidFill>
                      </a:endParaRPr>
                    </a:p>
                  </a:txBody>
                  <a:tcPr marL="68598" marR="68598"/>
                </a:tc>
                <a:tc>
                  <a:txBody>
                    <a:bodyPr/>
                    <a:lstStyle/>
                    <a:p>
                      <a:r>
                        <a:rPr lang="en-US" sz="1100" dirty="0" smtClean="0"/>
                        <a:t>Event</a:t>
                      </a:r>
                      <a:endParaRPr lang="en-US" sz="1100" dirty="0">
                        <a:solidFill>
                          <a:schemeClr val="bg1"/>
                        </a:solidFill>
                      </a:endParaRPr>
                    </a:p>
                  </a:txBody>
                  <a:tcPr marL="68598" marR="68598"/>
                </a:tc>
                <a:tc>
                  <a:txBody>
                    <a:bodyPr/>
                    <a:lstStyle/>
                    <a:p>
                      <a:r>
                        <a:rPr lang="en-US" sz="1100" dirty="0" smtClean="0"/>
                        <a:t>Description</a:t>
                      </a:r>
                      <a:endParaRPr lang="en-US" sz="1100" dirty="0">
                        <a:solidFill>
                          <a:schemeClr val="bg1"/>
                        </a:solidFill>
                      </a:endParaRPr>
                    </a:p>
                  </a:txBody>
                  <a:tcPr marL="68598" marR="68598"/>
                </a:tc>
                <a:tc>
                  <a:txBody>
                    <a:bodyPr/>
                    <a:lstStyle/>
                    <a:p>
                      <a:r>
                        <a:rPr lang="en-US" sz="1100" dirty="0" smtClean="0"/>
                        <a:t>Measurements</a:t>
                      </a:r>
                      <a:r>
                        <a:rPr lang="en-US" sz="1100" baseline="0" dirty="0" smtClean="0"/>
                        <a:t> - </a:t>
                      </a:r>
                      <a:r>
                        <a:rPr lang="en-US" sz="1100" dirty="0" smtClean="0"/>
                        <a:t>Thresholds</a:t>
                      </a:r>
                      <a:endParaRPr lang="en-US" sz="1100" dirty="0">
                        <a:solidFill>
                          <a:schemeClr val="bg1"/>
                        </a:solidFill>
                      </a:endParaRPr>
                    </a:p>
                  </a:txBody>
                  <a:tcPr marL="68598" marR="68598"/>
                </a:tc>
              </a:tr>
              <a:tr h="337580">
                <a:tc rowSpan="4">
                  <a:txBody>
                    <a:bodyPr/>
                    <a:lstStyle/>
                    <a:p>
                      <a:pPr marL="0" algn="l" defTabSz="914363" rtl="0" eaLnBrk="1" fontAlgn="t" latinLnBrk="0" hangingPunct="1"/>
                      <a:r>
                        <a:rPr lang="en-US" sz="1100" kern="1200" dirty="0" smtClean="0"/>
                        <a:t>Network</a:t>
                      </a:r>
                      <a:endParaRPr lang="en-US" sz="1100" b="0" kern="1200" dirty="0">
                        <a:solidFill>
                          <a:schemeClr val="bg1"/>
                        </a:solidFill>
                        <a:latin typeface="+mn-lt"/>
                        <a:ea typeface="+mn-ea"/>
                        <a:cs typeface="+mn-cs"/>
                      </a:endParaRPr>
                    </a:p>
                  </a:txBody>
                  <a:tcPr marL="27439" marR="27439" marT="36576" marB="36576"/>
                </a:tc>
                <a:tc>
                  <a:txBody>
                    <a:bodyPr/>
                    <a:lstStyle/>
                    <a:p>
                      <a:pPr algn="l" fontAlgn="t"/>
                      <a:r>
                        <a:rPr lang="en-US" sz="1100" u="none" strike="noStrike" dirty="0">
                          <a:effectLst/>
                        </a:rPr>
                        <a:t>Network Send Quality</a:t>
                      </a:r>
                      <a:endParaRPr lang="en-US" sz="1100" b="0" i="0" u="none" strike="noStrike" dirty="0">
                        <a:solidFill>
                          <a:srgbClr val="000000"/>
                        </a:solidFill>
                        <a:effectLst/>
                        <a:latin typeface="+mn-lt"/>
                      </a:endParaRPr>
                    </a:p>
                  </a:txBody>
                  <a:tcPr marL="27439" marR="27439" marT="36576" marB="36576"/>
                </a:tc>
                <a:tc>
                  <a:txBody>
                    <a:bodyPr/>
                    <a:lstStyle/>
                    <a:p>
                      <a:pPr algn="l" fontAlgn="t"/>
                      <a:r>
                        <a:rPr lang="en-US" sz="1100" u="none" strike="noStrike" dirty="0">
                          <a:effectLst/>
                        </a:rPr>
                        <a:t>Packet loss &amp; </a:t>
                      </a:r>
                      <a:r>
                        <a:rPr lang="en-US" sz="1100" u="none" strike="noStrike" dirty="0" smtClean="0">
                          <a:effectLst/>
                        </a:rPr>
                        <a:t>jitter </a:t>
                      </a:r>
                      <a:r>
                        <a:rPr lang="en-US" sz="1100" u="none" strike="noStrike" dirty="0">
                          <a:effectLst/>
                        </a:rPr>
                        <a:t>on receive stream </a:t>
                      </a:r>
                      <a:r>
                        <a:rPr lang="en-US" sz="1100" u="none" strike="noStrike" dirty="0" smtClean="0">
                          <a:effectLst/>
                        </a:rPr>
                        <a:t>is severe and introducing </a:t>
                      </a:r>
                      <a:r>
                        <a:rPr lang="en-US" sz="1100" u="none" strike="noStrike" dirty="0">
                          <a:effectLst/>
                        </a:rPr>
                        <a:t>distortions</a:t>
                      </a:r>
                      <a:endParaRPr lang="en-US" sz="1100" b="0" i="0" u="none" strike="noStrike" dirty="0">
                        <a:solidFill>
                          <a:srgbClr val="000000"/>
                        </a:solidFill>
                        <a:effectLst/>
                        <a:latin typeface="+mn-lt"/>
                      </a:endParaRPr>
                    </a:p>
                  </a:txBody>
                  <a:tcPr marL="27439" marR="27439" marT="36576" marB="36576"/>
                </a:tc>
                <a:tc>
                  <a:txBody>
                    <a:bodyPr/>
                    <a:lstStyle/>
                    <a:p>
                      <a:pPr algn="l" fontAlgn="t"/>
                      <a:r>
                        <a:rPr lang="en-US" sz="1100" u="none" strike="noStrike" dirty="0" smtClean="0">
                          <a:effectLst/>
                        </a:rPr>
                        <a:t>Jitter - Good </a:t>
                      </a:r>
                      <a:r>
                        <a:rPr lang="en-US" sz="1100" u="none" strike="noStrike" dirty="0">
                          <a:effectLst/>
                        </a:rPr>
                        <a:t>&lt;20ms, Bad &gt;30ms</a:t>
                      </a:r>
                      <a:br>
                        <a:rPr lang="en-US" sz="1100" u="none" strike="noStrike" dirty="0">
                          <a:effectLst/>
                        </a:rPr>
                      </a:br>
                      <a:r>
                        <a:rPr lang="en-US" sz="1100" u="none" strike="noStrike" dirty="0">
                          <a:effectLst/>
                        </a:rPr>
                        <a:t>Packet </a:t>
                      </a:r>
                      <a:r>
                        <a:rPr lang="en-US" sz="1100" u="none" strike="noStrike" dirty="0" smtClean="0">
                          <a:effectLst/>
                        </a:rPr>
                        <a:t>Loss - Good </a:t>
                      </a:r>
                      <a:r>
                        <a:rPr lang="en-US" sz="1100" u="none" strike="noStrike" dirty="0">
                          <a:effectLst/>
                        </a:rPr>
                        <a:t>&lt;3%, Bad &gt;7%</a:t>
                      </a:r>
                      <a:endParaRPr lang="en-US" sz="1100" b="0" i="0" u="none" strike="noStrike" dirty="0">
                        <a:solidFill>
                          <a:srgbClr val="000000"/>
                        </a:solidFill>
                        <a:effectLst/>
                        <a:latin typeface="+mn-lt"/>
                      </a:endParaRPr>
                    </a:p>
                  </a:txBody>
                  <a:tcPr marL="27439" marR="27439" marT="36576" marB="36576"/>
                </a:tc>
              </a:tr>
              <a:tr h="337580">
                <a:tc vMerge="1">
                  <a:txBody>
                    <a:bodyPr/>
                    <a:lstStyle/>
                    <a:p>
                      <a:pPr algn="l" fontAlgn="t"/>
                      <a:endParaRPr lang="en-US" sz="1000" b="0" i="0" u="none" strike="noStrike" dirty="0">
                        <a:solidFill>
                          <a:srgbClr val="000000"/>
                        </a:solidFill>
                        <a:effectLst/>
                        <a:latin typeface="Calibri"/>
                      </a:endParaRPr>
                    </a:p>
                  </a:txBody>
                  <a:tcPr marL="3907" marR="3907" marT="3907" marB="0"/>
                </a:tc>
                <a:tc>
                  <a:txBody>
                    <a:bodyPr/>
                    <a:lstStyle/>
                    <a:p>
                      <a:pPr algn="l" fontAlgn="t"/>
                      <a:r>
                        <a:rPr lang="en-US" sz="1100" u="none" strike="noStrike" dirty="0">
                          <a:effectLst/>
                        </a:rPr>
                        <a:t>Network Receive Quality</a:t>
                      </a:r>
                      <a:endParaRPr lang="en-US" sz="1100" b="0" i="0" u="none" strike="noStrike" dirty="0">
                        <a:solidFill>
                          <a:srgbClr val="000000"/>
                        </a:solidFill>
                        <a:effectLst/>
                        <a:latin typeface="+mn-lt"/>
                      </a:endParaRPr>
                    </a:p>
                  </a:txBody>
                  <a:tcPr marL="27439" marR="27439" marT="36576" marB="36576"/>
                </a:tc>
                <a:tc>
                  <a:txBody>
                    <a:bodyPr/>
                    <a:lstStyle/>
                    <a:p>
                      <a:pPr algn="l" fontAlgn="t"/>
                      <a:r>
                        <a:rPr lang="en-US" sz="1100" u="none" strike="noStrike" dirty="0">
                          <a:effectLst/>
                        </a:rPr>
                        <a:t>Concealed packet ratio on send stream is severe and </a:t>
                      </a:r>
                      <a:r>
                        <a:rPr lang="en-US" sz="1100" u="none" strike="noStrike" dirty="0" smtClean="0">
                          <a:effectLst/>
                        </a:rPr>
                        <a:t>introducing </a:t>
                      </a:r>
                      <a:r>
                        <a:rPr lang="en-US" sz="1100" u="none" strike="noStrike" dirty="0">
                          <a:effectLst/>
                        </a:rPr>
                        <a:t>distortions</a:t>
                      </a:r>
                      <a:endParaRPr lang="en-US" sz="1100" b="0" i="0" u="none" strike="noStrike" dirty="0">
                        <a:solidFill>
                          <a:srgbClr val="000000"/>
                        </a:solidFill>
                        <a:effectLst/>
                        <a:latin typeface="+mn-lt"/>
                      </a:endParaRPr>
                    </a:p>
                  </a:txBody>
                  <a:tcPr marL="27439" marR="27439" marT="36576" marB="36576"/>
                </a:tc>
                <a:tc>
                  <a:txBody>
                    <a:bodyPr/>
                    <a:lstStyle/>
                    <a:p>
                      <a:pPr algn="l" fontAlgn="t"/>
                      <a:r>
                        <a:rPr lang="en-US" sz="1100" u="none" strike="noStrike" dirty="0">
                          <a:effectLst/>
                        </a:rPr>
                        <a:t>Concealed Packet </a:t>
                      </a:r>
                      <a:r>
                        <a:rPr lang="en-US" sz="1100" u="none" strike="noStrike" dirty="0" smtClean="0">
                          <a:effectLst/>
                        </a:rPr>
                        <a:t>Ratio - Good </a:t>
                      </a:r>
                      <a:r>
                        <a:rPr lang="en-US" sz="1100" u="none" strike="noStrike" dirty="0">
                          <a:effectLst/>
                        </a:rPr>
                        <a:t>&lt;2%, Bad &gt;3%</a:t>
                      </a:r>
                      <a:endParaRPr lang="en-US" sz="1100" b="0" i="0" u="none" strike="noStrike" dirty="0">
                        <a:solidFill>
                          <a:srgbClr val="000000"/>
                        </a:solidFill>
                        <a:effectLst/>
                        <a:latin typeface="+mn-lt"/>
                      </a:endParaRPr>
                    </a:p>
                  </a:txBody>
                  <a:tcPr marL="27439" marR="27439" marT="36576" marB="36576"/>
                </a:tc>
              </a:tr>
              <a:tr h="337580">
                <a:tc vMerge="1">
                  <a:txBody>
                    <a:bodyPr/>
                    <a:lstStyle/>
                    <a:p>
                      <a:pPr algn="l" fontAlgn="t"/>
                      <a:endParaRPr lang="en-US" sz="1000" b="0" i="0" u="none" strike="noStrike" dirty="0">
                        <a:solidFill>
                          <a:srgbClr val="000000"/>
                        </a:solidFill>
                        <a:effectLst/>
                        <a:latin typeface="Calibri"/>
                      </a:endParaRPr>
                    </a:p>
                  </a:txBody>
                  <a:tcPr marL="3907" marR="3907" marT="3907" marB="0"/>
                </a:tc>
                <a:tc>
                  <a:txBody>
                    <a:bodyPr/>
                    <a:lstStyle/>
                    <a:p>
                      <a:pPr algn="l" fontAlgn="t"/>
                      <a:r>
                        <a:rPr lang="en-US" sz="1100" u="none" strike="noStrike" dirty="0">
                          <a:effectLst/>
                        </a:rPr>
                        <a:t>Low Bandwidth</a:t>
                      </a:r>
                      <a:endParaRPr lang="en-US" sz="1100" b="0" i="0" u="none" strike="noStrike" dirty="0">
                        <a:solidFill>
                          <a:srgbClr val="000000"/>
                        </a:solidFill>
                        <a:effectLst/>
                        <a:latin typeface="+mn-lt"/>
                      </a:endParaRPr>
                    </a:p>
                  </a:txBody>
                  <a:tcPr marL="27439" marR="27439" marT="36576" marB="36576"/>
                </a:tc>
                <a:tc>
                  <a:txBody>
                    <a:bodyPr/>
                    <a:lstStyle/>
                    <a:p>
                      <a:pPr algn="l" fontAlgn="b"/>
                      <a:r>
                        <a:rPr lang="en-US" sz="1100" u="none" strike="noStrike" dirty="0" smtClean="0">
                          <a:effectLst/>
                        </a:rPr>
                        <a:t>Available </a:t>
                      </a:r>
                      <a:r>
                        <a:rPr lang="en-US" sz="1100" u="none" strike="noStrike" dirty="0">
                          <a:effectLst/>
                        </a:rPr>
                        <a:t>bandwidth is </a:t>
                      </a:r>
                      <a:r>
                        <a:rPr lang="en-US" sz="1100" u="none" strike="noStrike" dirty="0" smtClean="0">
                          <a:effectLst/>
                        </a:rPr>
                        <a:t>insufficient</a:t>
                      </a:r>
                      <a:r>
                        <a:rPr lang="en-US" sz="1100" u="none" strike="noStrike" baseline="0" dirty="0" smtClean="0">
                          <a:effectLst/>
                        </a:rPr>
                        <a:t> </a:t>
                      </a:r>
                      <a:r>
                        <a:rPr lang="en-US" sz="1100" u="none" strike="noStrike" dirty="0" smtClean="0">
                          <a:effectLst/>
                        </a:rPr>
                        <a:t>for acceptable </a:t>
                      </a:r>
                      <a:r>
                        <a:rPr lang="en-US" sz="1100" u="none" strike="noStrike" dirty="0">
                          <a:effectLst/>
                        </a:rPr>
                        <a:t>voice/video experience</a:t>
                      </a:r>
                      <a:endParaRPr lang="en-US" sz="1100" b="0" i="0" u="none" strike="noStrike" dirty="0">
                        <a:solidFill>
                          <a:srgbClr val="000000"/>
                        </a:solidFill>
                        <a:effectLst/>
                        <a:latin typeface="+mn-lt"/>
                      </a:endParaRPr>
                    </a:p>
                  </a:txBody>
                  <a:tcPr marL="27439" marR="27439" marT="36576" marB="36576"/>
                </a:tc>
                <a:tc>
                  <a:txBody>
                    <a:bodyPr/>
                    <a:lstStyle/>
                    <a:p>
                      <a:pPr algn="l" fontAlgn="t"/>
                      <a:r>
                        <a:rPr lang="en-US" sz="1100" u="none" strike="noStrike">
                          <a:effectLst/>
                        </a:rPr>
                        <a:t>Dynamic based on codec</a:t>
                      </a:r>
                      <a:endParaRPr lang="en-US" sz="1100" b="0" i="0" u="none" strike="noStrike">
                        <a:solidFill>
                          <a:srgbClr val="000000"/>
                        </a:solidFill>
                        <a:effectLst/>
                        <a:latin typeface="+mn-lt"/>
                      </a:endParaRPr>
                    </a:p>
                  </a:txBody>
                  <a:tcPr marL="27439" marR="27439" marT="36576" marB="36576"/>
                </a:tc>
              </a:tr>
              <a:tr h="337580">
                <a:tc vMerge="1">
                  <a:txBody>
                    <a:bodyPr/>
                    <a:lstStyle/>
                    <a:p>
                      <a:pPr algn="l" fontAlgn="t"/>
                      <a:endParaRPr lang="en-US" sz="1000" b="0" i="0" u="none" strike="noStrike" dirty="0">
                        <a:solidFill>
                          <a:srgbClr val="000000"/>
                        </a:solidFill>
                        <a:effectLst/>
                        <a:latin typeface="Calibri"/>
                      </a:endParaRPr>
                    </a:p>
                  </a:txBody>
                  <a:tcPr marL="3907" marR="3907" marT="3907" marB="0"/>
                </a:tc>
                <a:tc>
                  <a:txBody>
                    <a:bodyPr/>
                    <a:lstStyle/>
                    <a:p>
                      <a:pPr algn="l" fontAlgn="t"/>
                      <a:r>
                        <a:rPr lang="en-US" sz="1100" u="none" strike="noStrike" dirty="0">
                          <a:effectLst/>
                        </a:rPr>
                        <a:t>High Latency</a:t>
                      </a:r>
                      <a:endParaRPr lang="en-US" sz="1100" b="0" i="0" u="none" strike="noStrike" dirty="0">
                        <a:solidFill>
                          <a:srgbClr val="000000"/>
                        </a:solidFill>
                        <a:effectLst/>
                        <a:latin typeface="+mn-lt"/>
                      </a:endParaRPr>
                    </a:p>
                  </a:txBody>
                  <a:tcPr marL="27439" marR="27439" marT="36576" marB="36576"/>
                </a:tc>
                <a:tc>
                  <a:txBody>
                    <a:bodyPr/>
                    <a:lstStyle/>
                    <a:p>
                      <a:pPr algn="l" fontAlgn="b"/>
                      <a:r>
                        <a:rPr lang="en-US" sz="1100" u="none" strike="noStrike" dirty="0">
                          <a:effectLst/>
                        </a:rPr>
                        <a:t>Network latency is severe and </a:t>
                      </a:r>
                      <a:r>
                        <a:rPr lang="en-US" sz="1100" u="none" strike="noStrike" dirty="0" smtClean="0">
                          <a:effectLst/>
                        </a:rPr>
                        <a:t>preventing </a:t>
                      </a:r>
                      <a:r>
                        <a:rPr lang="en-US" sz="1100" u="none" strike="noStrike" dirty="0">
                          <a:effectLst/>
                        </a:rPr>
                        <a:t>interactive communication</a:t>
                      </a:r>
                      <a:endParaRPr lang="en-US" sz="1100" b="0" i="0" u="none" strike="noStrike" dirty="0">
                        <a:solidFill>
                          <a:srgbClr val="000000"/>
                        </a:solidFill>
                        <a:effectLst/>
                        <a:latin typeface="+mn-lt"/>
                      </a:endParaRPr>
                    </a:p>
                  </a:txBody>
                  <a:tcPr marL="27439" marR="27439" marT="36576" marB="36576"/>
                </a:tc>
                <a:tc>
                  <a:txBody>
                    <a:bodyPr/>
                    <a:lstStyle/>
                    <a:p>
                      <a:pPr algn="l" fontAlgn="t"/>
                      <a:r>
                        <a:rPr lang="en-US" sz="1100" u="none" strike="noStrike" dirty="0" smtClean="0">
                          <a:effectLst/>
                        </a:rPr>
                        <a:t>RTT - Good </a:t>
                      </a:r>
                      <a:r>
                        <a:rPr lang="en-US" sz="1100" u="none" strike="noStrike" dirty="0">
                          <a:effectLst/>
                        </a:rPr>
                        <a:t>&lt;300ms, Bad &gt;500ms</a:t>
                      </a:r>
                      <a:endParaRPr lang="en-US" sz="1100" b="0" i="0" u="none" strike="noStrike" dirty="0">
                        <a:solidFill>
                          <a:srgbClr val="000000"/>
                        </a:solidFill>
                        <a:effectLst/>
                        <a:latin typeface="+mn-lt"/>
                      </a:endParaRPr>
                    </a:p>
                  </a:txBody>
                  <a:tcPr marL="27439" marR="27439" marT="36576" marB="36576"/>
                </a:tc>
              </a:tr>
              <a:tr h="337580">
                <a:tc>
                  <a:txBody>
                    <a:bodyPr/>
                    <a:lstStyle/>
                    <a:p>
                      <a:pPr marL="0" algn="l" defTabSz="914363" rtl="0" eaLnBrk="1" fontAlgn="t" latinLnBrk="0" hangingPunct="1"/>
                      <a:r>
                        <a:rPr lang="en-US" sz="1100" kern="1200" dirty="0" smtClean="0"/>
                        <a:t>Machine</a:t>
                      </a:r>
                      <a:endParaRPr lang="en-US" sz="1100" b="0" kern="1200" dirty="0">
                        <a:solidFill>
                          <a:schemeClr val="bg1"/>
                        </a:solidFill>
                        <a:latin typeface="+mn-lt"/>
                        <a:ea typeface="+mn-ea"/>
                        <a:cs typeface="+mn-cs"/>
                      </a:endParaRPr>
                    </a:p>
                  </a:txBody>
                  <a:tcPr marL="27439" marR="27439" marT="36576" marB="36576"/>
                </a:tc>
                <a:tc>
                  <a:txBody>
                    <a:bodyPr/>
                    <a:lstStyle/>
                    <a:p>
                      <a:pPr algn="l" fontAlgn="t"/>
                      <a:r>
                        <a:rPr lang="en-US" sz="1100" u="none" strike="noStrike" dirty="0">
                          <a:effectLst/>
                        </a:rPr>
                        <a:t>Low CPU cycles</a:t>
                      </a:r>
                      <a:endParaRPr lang="en-US" sz="1100" b="0" i="0" u="none" strike="noStrike" dirty="0">
                        <a:solidFill>
                          <a:srgbClr val="000000"/>
                        </a:solidFill>
                        <a:effectLst/>
                        <a:latin typeface="+mn-lt"/>
                      </a:endParaRPr>
                    </a:p>
                  </a:txBody>
                  <a:tcPr marL="27439" marR="27439" marT="36576" marB="36576"/>
                </a:tc>
                <a:tc>
                  <a:txBody>
                    <a:bodyPr/>
                    <a:lstStyle/>
                    <a:p>
                      <a:pPr algn="l" fontAlgn="b"/>
                      <a:r>
                        <a:rPr lang="en-US" sz="1100" u="none" strike="noStrike" dirty="0" smtClean="0">
                          <a:effectLst/>
                        </a:rPr>
                        <a:t>Insufficient </a:t>
                      </a:r>
                      <a:r>
                        <a:rPr lang="en-US" sz="1100" u="none" strike="noStrike" dirty="0">
                          <a:effectLst/>
                        </a:rPr>
                        <a:t>CPU </a:t>
                      </a:r>
                      <a:r>
                        <a:rPr lang="en-US" sz="1100" u="none" strike="noStrike" dirty="0" smtClean="0">
                          <a:effectLst/>
                        </a:rPr>
                        <a:t>for </a:t>
                      </a:r>
                      <a:r>
                        <a:rPr lang="en-US" sz="1100" u="none" strike="noStrike" dirty="0">
                          <a:effectLst/>
                        </a:rPr>
                        <a:t>processing </a:t>
                      </a:r>
                      <a:r>
                        <a:rPr lang="en-US" sz="1100" u="none" strike="noStrike" dirty="0" smtClean="0">
                          <a:effectLst/>
                        </a:rPr>
                        <a:t>current </a:t>
                      </a:r>
                      <a:r>
                        <a:rPr lang="en-US" sz="1100" u="none" strike="noStrike" dirty="0">
                          <a:effectLst/>
                        </a:rPr>
                        <a:t>modalities </a:t>
                      </a:r>
                      <a:r>
                        <a:rPr lang="en-US" sz="1100" u="none" strike="noStrike" dirty="0" smtClean="0">
                          <a:effectLst/>
                        </a:rPr>
                        <a:t>&amp; apps, causing audio distortions.</a:t>
                      </a:r>
                      <a:endParaRPr lang="en-US" sz="1100" b="0" i="0" u="none" strike="noStrike" dirty="0">
                        <a:solidFill>
                          <a:srgbClr val="000000"/>
                        </a:solidFill>
                        <a:effectLst/>
                        <a:latin typeface="+mn-lt"/>
                      </a:endParaRPr>
                    </a:p>
                  </a:txBody>
                  <a:tcPr marL="27439" marR="27439" marT="36576" marB="36576" anchor="b"/>
                </a:tc>
                <a:tc>
                  <a:txBody>
                    <a:bodyPr/>
                    <a:lstStyle/>
                    <a:p>
                      <a:pPr algn="l" fontAlgn="t"/>
                      <a:r>
                        <a:rPr lang="en-US" sz="1100" u="none" strike="noStrike" dirty="0">
                          <a:effectLst/>
                        </a:rPr>
                        <a:t>Flag the event when audio encoding/decoding engine isn't getting sufficient CPU cycles</a:t>
                      </a:r>
                      <a:endParaRPr lang="en-US" sz="1100" b="0" i="0" u="none" strike="noStrike" dirty="0">
                        <a:solidFill>
                          <a:srgbClr val="000000"/>
                        </a:solidFill>
                        <a:effectLst/>
                        <a:latin typeface="+mn-lt"/>
                      </a:endParaRPr>
                    </a:p>
                  </a:txBody>
                  <a:tcPr marL="27439" marR="27439" marT="36576" marB="36576"/>
                </a:tc>
              </a:tr>
              <a:tr h="337580">
                <a:tc rowSpan="2">
                  <a:txBody>
                    <a:bodyPr/>
                    <a:lstStyle/>
                    <a:p>
                      <a:pPr marL="0" algn="l" defTabSz="914363" rtl="0" eaLnBrk="1" fontAlgn="t" latinLnBrk="0" hangingPunct="1"/>
                      <a:r>
                        <a:rPr lang="en-US" sz="1100" kern="1200" dirty="0" smtClean="0"/>
                        <a:t>Remote User</a:t>
                      </a:r>
                      <a:endParaRPr lang="en-US" sz="1100" b="0" kern="1200" dirty="0">
                        <a:solidFill>
                          <a:schemeClr val="bg1"/>
                        </a:solidFill>
                        <a:latin typeface="+mn-lt"/>
                        <a:ea typeface="+mn-ea"/>
                        <a:cs typeface="+mn-cs"/>
                      </a:endParaRPr>
                    </a:p>
                  </a:txBody>
                  <a:tcPr marL="27439" marR="27439" marT="36576" marB="36576"/>
                </a:tc>
                <a:tc>
                  <a:txBody>
                    <a:bodyPr/>
                    <a:lstStyle/>
                    <a:p>
                      <a:pPr algn="l" fontAlgn="t"/>
                      <a:r>
                        <a:rPr lang="en-US" sz="1100" u="none" strike="noStrike" dirty="0">
                          <a:effectLst/>
                        </a:rPr>
                        <a:t>Low SNR</a:t>
                      </a:r>
                      <a:endParaRPr lang="en-US" sz="1100" b="0" i="0" u="none" strike="noStrike" dirty="0">
                        <a:solidFill>
                          <a:srgbClr val="000000"/>
                        </a:solidFill>
                        <a:effectLst/>
                        <a:latin typeface="+mn-lt"/>
                      </a:endParaRPr>
                    </a:p>
                  </a:txBody>
                  <a:tcPr marL="27439" marR="27439" marT="36576" marB="36576"/>
                </a:tc>
                <a:tc>
                  <a:txBody>
                    <a:bodyPr/>
                    <a:lstStyle/>
                    <a:p>
                      <a:pPr algn="l" fontAlgn="t"/>
                      <a:r>
                        <a:rPr lang="en-US" sz="1100" u="none" strike="noStrike" dirty="0" smtClean="0">
                          <a:effectLst/>
                        </a:rPr>
                        <a:t>Poor capture quality from remote user. </a:t>
                      </a:r>
                      <a:r>
                        <a:rPr lang="en-US" sz="1100" u="none" strike="noStrike" baseline="0" dirty="0" smtClean="0">
                          <a:effectLst/>
                        </a:rPr>
                        <a:t>Distortions from </a:t>
                      </a:r>
                      <a:r>
                        <a:rPr lang="en-US" sz="1100" u="none" strike="noStrike" dirty="0" smtClean="0">
                          <a:effectLst/>
                        </a:rPr>
                        <a:t>noise </a:t>
                      </a:r>
                      <a:r>
                        <a:rPr lang="en-US" sz="1100" u="none" strike="noStrike" dirty="0">
                          <a:effectLst/>
                        </a:rPr>
                        <a:t>or user </a:t>
                      </a:r>
                      <a:r>
                        <a:rPr lang="en-US" sz="1100" u="none" strike="noStrike" dirty="0" smtClean="0">
                          <a:effectLst/>
                        </a:rPr>
                        <a:t>too </a:t>
                      </a:r>
                      <a:r>
                        <a:rPr lang="en-US" sz="1100" u="none" strike="noStrike" dirty="0">
                          <a:effectLst/>
                        </a:rPr>
                        <a:t>far </a:t>
                      </a:r>
                      <a:r>
                        <a:rPr lang="en-US" sz="1100" u="none" strike="noStrike" dirty="0" smtClean="0">
                          <a:effectLst/>
                        </a:rPr>
                        <a:t>from </a:t>
                      </a:r>
                      <a:r>
                        <a:rPr lang="en-US" sz="1100" u="none" strike="noStrike" dirty="0" err="1" smtClean="0">
                          <a:effectLst/>
                        </a:rPr>
                        <a:t>mic.</a:t>
                      </a:r>
                      <a:r>
                        <a:rPr lang="en-US" sz="1100" u="none" strike="noStrike" dirty="0" smtClean="0">
                          <a:effectLst/>
                        </a:rPr>
                        <a:t>  </a:t>
                      </a:r>
                      <a:endParaRPr lang="en-US" sz="1100" b="0" i="0" u="none" strike="noStrike" dirty="0">
                        <a:solidFill>
                          <a:srgbClr val="000000"/>
                        </a:solidFill>
                        <a:effectLst/>
                        <a:latin typeface="+mn-lt"/>
                      </a:endParaRPr>
                    </a:p>
                  </a:txBody>
                  <a:tcPr marL="27439" marR="27439" marT="36576" marB="36576"/>
                </a:tc>
                <a:tc>
                  <a:txBody>
                    <a:bodyPr/>
                    <a:lstStyle/>
                    <a:p>
                      <a:pPr algn="l" fontAlgn="t"/>
                      <a:r>
                        <a:rPr lang="en-US" sz="1100" u="none" strike="noStrike" dirty="0">
                          <a:effectLst/>
                        </a:rPr>
                        <a:t>Flag if participant in the conference has a noisy environment</a:t>
                      </a:r>
                      <a:endParaRPr lang="en-US" sz="1100" b="0" i="0" u="none" strike="noStrike" dirty="0">
                        <a:solidFill>
                          <a:srgbClr val="000000"/>
                        </a:solidFill>
                        <a:effectLst/>
                        <a:latin typeface="+mn-lt"/>
                      </a:endParaRPr>
                    </a:p>
                  </a:txBody>
                  <a:tcPr marL="27439" marR="27439" marT="36576" marB="36576"/>
                </a:tc>
              </a:tr>
              <a:tr h="337580">
                <a:tc vMerge="1">
                  <a:txBody>
                    <a:bodyPr/>
                    <a:lstStyle/>
                    <a:p>
                      <a:pPr algn="l" fontAlgn="t"/>
                      <a:endParaRPr lang="en-US" sz="1000" b="0" i="0" u="none" strike="noStrike" dirty="0">
                        <a:solidFill>
                          <a:srgbClr val="000000"/>
                        </a:solidFill>
                        <a:effectLst/>
                        <a:latin typeface="Calibri"/>
                      </a:endParaRPr>
                    </a:p>
                  </a:txBody>
                  <a:tcPr marL="3907" marR="3907" marT="3907" marB="0"/>
                </a:tc>
                <a:tc>
                  <a:txBody>
                    <a:bodyPr/>
                    <a:lstStyle/>
                    <a:p>
                      <a:pPr algn="l" fontAlgn="t"/>
                      <a:r>
                        <a:rPr lang="en-US" sz="1100" u="none" strike="noStrike" dirty="0">
                          <a:effectLst/>
                        </a:rPr>
                        <a:t>Echo</a:t>
                      </a:r>
                      <a:endParaRPr lang="en-US" sz="1100" b="0" i="0" u="none" strike="noStrike" dirty="0">
                        <a:solidFill>
                          <a:srgbClr val="000000"/>
                        </a:solidFill>
                        <a:effectLst/>
                        <a:latin typeface="+mn-lt"/>
                      </a:endParaRPr>
                    </a:p>
                  </a:txBody>
                  <a:tcPr marL="27439" marR="27439" marT="36576" marB="36576"/>
                </a:tc>
                <a:tc>
                  <a:txBody>
                    <a:bodyPr/>
                    <a:lstStyle/>
                    <a:p>
                      <a:pPr algn="l" fontAlgn="t"/>
                      <a:r>
                        <a:rPr lang="en-US" sz="1100" u="none" strike="noStrike" dirty="0">
                          <a:effectLst/>
                        </a:rPr>
                        <a:t>Remote user's device or setup is causing echo beyond the ability of the system to compensate.</a:t>
                      </a:r>
                      <a:endParaRPr lang="en-US" sz="1100" b="0" i="0" u="none" strike="noStrike" dirty="0">
                        <a:solidFill>
                          <a:srgbClr val="000000"/>
                        </a:solidFill>
                        <a:effectLst/>
                        <a:latin typeface="+mn-lt"/>
                      </a:endParaRPr>
                    </a:p>
                  </a:txBody>
                  <a:tcPr marL="27439" marR="27439" marT="36576" marB="36576"/>
                </a:tc>
                <a:tc>
                  <a:txBody>
                    <a:bodyPr/>
                    <a:lstStyle/>
                    <a:p>
                      <a:pPr algn="l" fontAlgn="t"/>
                      <a:r>
                        <a:rPr lang="en-US" sz="1100" u="none" strike="noStrike" dirty="0">
                          <a:effectLst/>
                        </a:rPr>
                        <a:t>Flag if remote user (or participant in a conference) has a device setup that is injecting echo in the call</a:t>
                      </a:r>
                      <a:endParaRPr lang="en-US" sz="1100" b="0" i="0" u="none" strike="noStrike" dirty="0">
                        <a:solidFill>
                          <a:srgbClr val="000000"/>
                        </a:solidFill>
                        <a:effectLst/>
                        <a:latin typeface="+mn-lt"/>
                      </a:endParaRPr>
                    </a:p>
                  </a:txBody>
                  <a:tcPr marL="27439" marR="27439" marT="36576" marB="36576"/>
                </a:tc>
              </a:tr>
            </a:tbl>
          </a:graphicData>
        </a:graphic>
      </p:graphicFrame>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667" y="1957917"/>
            <a:ext cx="4279162" cy="678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5671" y="1196751"/>
            <a:ext cx="3544223" cy="193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Notched Right Arrow 2"/>
          <p:cNvSpPr/>
          <p:nvPr/>
        </p:nvSpPr>
        <p:spPr bwMode="auto">
          <a:xfrm rot="20789754">
            <a:off x="3574774" y="1474021"/>
            <a:ext cx="1605414" cy="720098"/>
          </a:xfrm>
          <a:prstGeom prst="notched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spTree>
    <p:extLst>
      <p:ext uri="{BB962C8B-B14F-4D97-AF65-F5344CB8AC3E}">
        <p14:creationId xmlns:p14="http://schemas.microsoft.com/office/powerpoint/2010/main" val="1978480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Quality Notifications (cont.)</a:t>
            </a:r>
            <a:endParaRPr lang="en-US" dirty="0"/>
          </a:p>
        </p:txBody>
      </p:sp>
      <p:sp>
        <p:nvSpPr>
          <p:cNvPr id="4" name="Text Placeholder 3"/>
          <p:cNvSpPr>
            <a:spLocks noGrp="1"/>
          </p:cNvSpPr>
          <p:nvPr>
            <p:ph type="body" sz="quarter" idx="4294967295"/>
          </p:nvPr>
        </p:nvSpPr>
        <p:spPr>
          <a:xfrm>
            <a:off x="467544" y="1124744"/>
            <a:ext cx="7896994" cy="930275"/>
          </a:xfrm>
        </p:spPr>
        <p:txBody>
          <a:bodyPr>
            <a:normAutofit/>
          </a:bodyPr>
          <a:lstStyle/>
          <a:p>
            <a:pPr marL="0" indent="0">
              <a:buNone/>
            </a:pPr>
            <a:r>
              <a:rPr lang="en-US" sz="2400" dirty="0" smtClean="0"/>
              <a:t>Events </a:t>
            </a:r>
            <a:r>
              <a:rPr lang="en-US" sz="2400" dirty="0"/>
              <a:t>and Measurements</a:t>
            </a:r>
          </a:p>
          <a:p>
            <a:endParaRPr lang="en-US" sz="2400" dirty="0"/>
          </a:p>
        </p:txBody>
      </p:sp>
      <p:graphicFrame>
        <p:nvGraphicFramePr>
          <p:cNvPr id="5" name="Table 4"/>
          <p:cNvGraphicFramePr>
            <a:graphicFrameLocks noGrp="1"/>
          </p:cNvGraphicFramePr>
          <p:nvPr>
            <p:extLst>
              <p:ext uri="{D42A27DB-BD31-4B8C-83A1-F6EECF244321}">
                <p14:modId xmlns:p14="http://schemas.microsoft.com/office/powerpoint/2010/main" val="1403068266"/>
              </p:ext>
            </p:extLst>
          </p:nvPr>
        </p:nvGraphicFramePr>
        <p:xfrm>
          <a:off x="492660" y="1669448"/>
          <a:ext cx="8113255" cy="4640580"/>
        </p:xfrm>
        <a:graphic>
          <a:graphicData uri="http://schemas.openxmlformats.org/drawingml/2006/table">
            <a:tbl>
              <a:tblPr firstRow="1" firstCol="1" bandRow="1">
                <a:tableStyleId>{93296810-A885-4BE3-A3E7-6D5BEEA58F35}</a:tableStyleId>
              </a:tblPr>
              <a:tblGrid>
                <a:gridCol w="763484"/>
                <a:gridCol w="1086875"/>
                <a:gridCol w="3938531"/>
                <a:gridCol w="2324365"/>
              </a:tblGrid>
              <a:tr h="241957">
                <a:tc>
                  <a:txBody>
                    <a:bodyPr/>
                    <a:lstStyle/>
                    <a:p>
                      <a:r>
                        <a:rPr lang="en-US" sz="1050" dirty="0" smtClean="0"/>
                        <a:t>Type</a:t>
                      </a:r>
                      <a:endParaRPr lang="en-US" sz="1050" dirty="0">
                        <a:solidFill>
                          <a:schemeClr val="bg1"/>
                        </a:solidFill>
                      </a:endParaRPr>
                    </a:p>
                  </a:txBody>
                  <a:tcPr marL="68598" marR="68598"/>
                </a:tc>
                <a:tc>
                  <a:txBody>
                    <a:bodyPr/>
                    <a:lstStyle/>
                    <a:p>
                      <a:r>
                        <a:rPr lang="en-US" sz="1050" dirty="0" smtClean="0"/>
                        <a:t>Event</a:t>
                      </a:r>
                      <a:endParaRPr lang="en-US" sz="1050" dirty="0">
                        <a:solidFill>
                          <a:schemeClr val="bg1"/>
                        </a:solidFill>
                      </a:endParaRPr>
                    </a:p>
                  </a:txBody>
                  <a:tcPr marL="68598" marR="68598"/>
                </a:tc>
                <a:tc>
                  <a:txBody>
                    <a:bodyPr/>
                    <a:lstStyle/>
                    <a:p>
                      <a:r>
                        <a:rPr lang="en-US" sz="1050" dirty="0" smtClean="0"/>
                        <a:t>Description</a:t>
                      </a:r>
                      <a:endParaRPr lang="en-US" sz="1050" dirty="0">
                        <a:solidFill>
                          <a:schemeClr val="bg1"/>
                        </a:solidFill>
                      </a:endParaRPr>
                    </a:p>
                  </a:txBody>
                  <a:tcPr marL="68598" marR="68598"/>
                </a:tc>
                <a:tc>
                  <a:txBody>
                    <a:bodyPr/>
                    <a:lstStyle/>
                    <a:p>
                      <a:r>
                        <a:rPr lang="en-US" sz="1050" dirty="0" smtClean="0"/>
                        <a:t>Measurements</a:t>
                      </a:r>
                      <a:r>
                        <a:rPr lang="en-US" sz="1050" baseline="0" dirty="0" smtClean="0"/>
                        <a:t> - </a:t>
                      </a:r>
                      <a:r>
                        <a:rPr lang="en-US" sz="1050" dirty="0" smtClean="0"/>
                        <a:t>Thresholds</a:t>
                      </a:r>
                      <a:endParaRPr lang="en-US" sz="1050" dirty="0">
                        <a:solidFill>
                          <a:schemeClr val="bg1"/>
                        </a:solidFill>
                      </a:endParaRPr>
                    </a:p>
                  </a:txBody>
                  <a:tcPr marL="68598" marR="68598"/>
                </a:tc>
              </a:tr>
              <a:tr h="668681">
                <a:tc rowSpan="10">
                  <a:txBody>
                    <a:bodyPr/>
                    <a:lstStyle/>
                    <a:p>
                      <a:pPr algn="l" fontAlgn="t"/>
                      <a:r>
                        <a:rPr lang="en-US" sz="1050" u="none" strike="noStrike" dirty="0" smtClean="0">
                          <a:effectLst/>
                        </a:rPr>
                        <a:t>Audio</a:t>
                      </a:r>
                      <a:endParaRPr lang="en-US" sz="1050" b="0" i="0" u="none" strike="noStrike" dirty="0">
                        <a:solidFill>
                          <a:schemeClr val="bg1"/>
                        </a:solidFill>
                        <a:effectLst/>
                        <a:latin typeface="+mj-lt"/>
                      </a:endParaRPr>
                    </a:p>
                  </a:txBody>
                  <a:tcPr marL="20579" marR="20579" marT="27432" marB="27432"/>
                </a:tc>
                <a:tc>
                  <a:txBody>
                    <a:bodyPr/>
                    <a:lstStyle/>
                    <a:p>
                      <a:pPr algn="l" fontAlgn="t"/>
                      <a:r>
                        <a:rPr lang="en-US" sz="1050" u="none" strike="noStrike" dirty="0">
                          <a:effectLst/>
                        </a:rPr>
                        <a:t>Echo</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a:effectLst/>
                        </a:rPr>
                        <a:t>Device or setup is causing echo beyond the ability of the system to compensate.</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a:effectLst/>
                        </a:rPr>
                        <a:t>Timestamp </a:t>
                      </a:r>
                      <a:r>
                        <a:rPr lang="en-US" sz="1050" u="none" strike="noStrike" dirty="0" smtClean="0">
                          <a:effectLst/>
                        </a:rPr>
                        <a:t>noise</a:t>
                      </a:r>
                    </a:p>
                    <a:p>
                      <a:pPr algn="l" fontAlgn="t"/>
                      <a:r>
                        <a:rPr lang="en-US" sz="1050" u="none" strike="noStrike" dirty="0" smtClean="0">
                          <a:effectLst/>
                        </a:rPr>
                        <a:t>Dynamic &amp; Adaptive NLP </a:t>
                      </a:r>
                      <a:r>
                        <a:rPr lang="en-US" sz="1050" u="none" strike="noStrike" dirty="0">
                          <a:effectLst/>
                        </a:rPr>
                        <a:t>attenuation</a:t>
                      </a:r>
                      <a:br>
                        <a:rPr lang="en-US" sz="1050" u="none" strike="noStrike" dirty="0">
                          <a:effectLst/>
                        </a:rPr>
                      </a:br>
                      <a:r>
                        <a:rPr lang="en-US" sz="1050" u="none" strike="noStrike" dirty="0" smtClean="0">
                          <a:effectLst/>
                        </a:rPr>
                        <a:t>Post-AEC </a:t>
                      </a:r>
                      <a:r>
                        <a:rPr lang="en-US" sz="1050" u="none" strike="noStrike" dirty="0">
                          <a:effectLst/>
                        </a:rPr>
                        <a:t>echo percentage</a:t>
                      </a:r>
                      <a:br>
                        <a:rPr lang="en-US" sz="1050" u="none" strike="noStrike" dirty="0">
                          <a:effectLst/>
                        </a:rPr>
                      </a:br>
                      <a:r>
                        <a:rPr lang="en-US" sz="1050" u="none" strike="noStrike" dirty="0" err="1">
                          <a:effectLst/>
                        </a:rPr>
                        <a:t>Mic</a:t>
                      </a:r>
                      <a:r>
                        <a:rPr lang="en-US" sz="1050" u="none" strike="noStrike" dirty="0">
                          <a:effectLst/>
                        </a:rPr>
                        <a:t> clipping due to far-end </a:t>
                      </a:r>
                      <a:r>
                        <a:rPr lang="en-US" sz="1050" u="none" strike="noStrike" dirty="0" smtClean="0">
                          <a:effectLst/>
                        </a:rPr>
                        <a:t>signal</a:t>
                      </a:r>
                      <a:endParaRPr lang="en-US" sz="1050" b="0" i="0" u="none" strike="noStrike" dirty="0">
                        <a:solidFill>
                          <a:srgbClr val="000000"/>
                        </a:solidFill>
                        <a:effectLst/>
                        <a:latin typeface="+mj-lt"/>
                      </a:endParaRPr>
                    </a:p>
                  </a:txBody>
                  <a:tcPr marL="20579" marR="20579" marT="27432" marB="27432"/>
                </a:tc>
              </a:tr>
              <a:tr h="360736">
                <a:tc vMerge="1">
                  <a:txBody>
                    <a:bodyPr/>
                    <a:lstStyle/>
                    <a:p>
                      <a:pPr algn="l" fontAlgn="t"/>
                      <a:endParaRPr lang="en-US" sz="1200" b="0" i="0" u="none" strike="noStrike" dirty="0">
                        <a:solidFill>
                          <a:srgbClr val="000000"/>
                        </a:solidFill>
                        <a:effectLst/>
                        <a:latin typeface="+mj-lt"/>
                      </a:endParaRPr>
                    </a:p>
                  </a:txBody>
                  <a:tcPr marL="27432" marR="27432" marT="27432" marB="27432"/>
                </a:tc>
                <a:tc>
                  <a:txBody>
                    <a:bodyPr/>
                    <a:lstStyle/>
                    <a:p>
                      <a:pPr algn="l" fontAlgn="t"/>
                      <a:r>
                        <a:rPr lang="en-US" sz="1050" u="none" strike="noStrike" dirty="0">
                          <a:effectLst/>
                        </a:rPr>
                        <a:t>Howling</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a:effectLst/>
                        </a:rPr>
                        <a:t>Audio feedback loop detected (caused by multiple endpoints sharing audio path).</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a:effectLst/>
                        </a:rPr>
                        <a:t>Check for howling/screeching from other endpoints in the room</a:t>
                      </a:r>
                      <a:endParaRPr lang="en-US" sz="1050" b="0" i="0" u="none" strike="noStrike" dirty="0">
                        <a:solidFill>
                          <a:srgbClr val="000000"/>
                        </a:solidFill>
                        <a:effectLst/>
                        <a:latin typeface="+mj-lt"/>
                      </a:endParaRPr>
                    </a:p>
                  </a:txBody>
                  <a:tcPr marL="20579" marR="20579" marT="27432" marB="27432"/>
                </a:tc>
              </a:tr>
              <a:tr h="360736">
                <a:tc vMerge="1">
                  <a:txBody>
                    <a:bodyPr/>
                    <a:lstStyle/>
                    <a:p>
                      <a:pPr algn="l" fontAlgn="t"/>
                      <a:endParaRPr lang="en-US" sz="1200" b="0" i="0" u="none" strike="noStrike" dirty="0">
                        <a:solidFill>
                          <a:srgbClr val="000000"/>
                        </a:solidFill>
                        <a:effectLst/>
                        <a:latin typeface="+mj-lt"/>
                      </a:endParaRPr>
                    </a:p>
                  </a:txBody>
                  <a:tcPr marL="27432" marR="27432" marT="27432" marB="27432"/>
                </a:tc>
                <a:tc>
                  <a:txBody>
                    <a:bodyPr/>
                    <a:lstStyle/>
                    <a:p>
                      <a:pPr algn="l" fontAlgn="t"/>
                      <a:r>
                        <a:rPr lang="en-US" sz="1050" u="none" strike="noStrike" dirty="0">
                          <a:effectLst/>
                        </a:rPr>
                        <a:t>Capture </a:t>
                      </a:r>
                      <a:r>
                        <a:rPr lang="en-US" sz="1050" u="none" strike="noStrike" dirty="0" smtClean="0">
                          <a:effectLst/>
                        </a:rPr>
                        <a:t>Device Not Functioning</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smtClean="0">
                          <a:effectLst/>
                        </a:rPr>
                        <a:t>Microphone currently used is not </a:t>
                      </a:r>
                      <a:r>
                        <a:rPr lang="en-US" sz="1050" u="none" strike="noStrike" dirty="0">
                          <a:effectLst/>
                        </a:rPr>
                        <a:t>functioning </a:t>
                      </a:r>
                      <a:r>
                        <a:rPr lang="en-US" sz="1050" u="none" strike="noStrike" dirty="0" smtClean="0">
                          <a:effectLst/>
                        </a:rPr>
                        <a:t>correctly, causing </a:t>
                      </a:r>
                      <a:r>
                        <a:rPr lang="en-US" sz="1050" u="none" strike="noStrike" dirty="0">
                          <a:effectLst/>
                        </a:rPr>
                        <a:t>one-way audio issues.</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a:effectLst/>
                        </a:rPr>
                        <a:t>Check capture buffer status</a:t>
                      </a:r>
                      <a:endParaRPr lang="en-US" sz="1050" b="0" i="0" u="none" strike="noStrike" dirty="0">
                        <a:solidFill>
                          <a:srgbClr val="000000"/>
                        </a:solidFill>
                        <a:effectLst/>
                        <a:latin typeface="+mj-lt"/>
                      </a:endParaRPr>
                    </a:p>
                  </a:txBody>
                  <a:tcPr marL="20579" marR="20579" marT="27432" marB="27432"/>
                </a:tc>
              </a:tr>
              <a:tr h="360736">
                <a:tc vMerge="1">
                  <a:txBody>
                    <a:bodyPr/>
                    <a:lstStyle/>
                    <a:p>
                      <a:pPr algn="l" fontAlgn="t"/>
                      <a:endParaRPr lang="en-US" sz="1200" b="0" i="0" u="none" strike="noStrike" dirty="0">
                        <a:solidFill>
                          <a:srgbClr val="000000"/>
                        </a:solidFill>
                        <a:effectLst/>
                        <a:latin typeface="+mj-lt"/>
                      </a:endParaRPr>
                    </a:p>
                  </a:txBody>
                  <a:tcPr marL="27432" marR="27432" marT="27432" marB="27432"/>
                </a:tc>
                <a:tc>
                  <a:txBody>
                    <a:bodyPr/>
                    <a:lstStyle/>
                    <a:p>
                      <a:pPr algn="l" fontAlgn="t"/>
                      <a:r>
                        <a:rPr lang="en-US" sz="1050" u="none" strike="noStrike" dirty="0">
                          <a:effectLst/>
                        </a:rPr>
                        <a:t>Render </a:t>
                      </a:r>
                      <a:r>
                        <a:rPr lang="en-US" sz="1050" u="none" strike="noStrike" dirty="0" smtClean="0">
                          <a:effectLst/>
                        </a:rPr>
                        <a:t>Device Not </a:t>
                      </a:r>
                    </a:p>
                    <a:p>
                      <a:pPr algn="l" fontAlgn="t"/>
                      <a:r>
                        <a:rPr lang="en-US" sz="1050" u="none" strike="noStrike" dirty="0" smtClean="0">
                          <a:effectLst/>
                        </a:rPr>
                        <a:t>Functioning</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smtClean="0">
                          <a:effectLst/>
                        </a:rPr>
                        <a:t>Speaker currently used is </a:t>
                      </a:r>
                      <a:r>
                        <a:rPr lang="en-US" sz="1050" u="none" strike="noStrike" dirty="0">
                          <a:effectLst/>
                        </a:rPr>
                        <a:t>not functioning </a:t>
                      </a:r>
                      <a:r>
                        <a:rPr lang="en-US" sz="1050" u="none" strike="noStrike" dirty="0" smtClean="0">
                          <a:effectLst/>
                        </a:rPr>
                        <a:t>correctly,</a:t>
                      </a:r>
                      <a:r>
                        <a:rPr lang="en-US" sz="1050" u="none" strike="noStrike" baseline="0" dirty="0" smtClean="0">
                          <a:effectLst/>
                        </a:rPr>
                        <a:t> causing </a:t>
                      </a:r>
                      <a:r>
                        <a:rPr lang="en-US" sz="1050" u="none" strike="noStrike" dirty="0" smtClean="0">
                          <a:effectLst/>
                        </a:rPr>
                        <a:t>one-way </a:t>
                      </a:r>
                      <a:r>
                        <a:rPr lang="en-US" sz="1050" u="none" strike="noStrike" dirty="0">
                          <a:effectLst/>
                        </a:rPr>
                        <a:t>audio issues.</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a:effectLst/>
                        </a:rPr>
                        <a:t>Check render buffer status</a:t>
                      </a:r>
                      <a:endParaRPr lang="en-US" sz="1050" b="0" i="0" u="none" strike="noStrike" dirty="0">
                        <a:solidFill>
                          <a:srgbClr val="000000"/>
                        </a:solidFill>
                        <a:effectLst/>
                        <a:latin typeface="+mj-lt"/>
                      </a:endParaRPr>
                    </a:p>
                  </a:txBody>
                  <a:tcPr marL="20579" marR="20579" marT="27432" marB="27432"/>
                </a:tc>
              </a:tr>
              <a:tr h="360736">
                <a:tc vMerge="1">
                  <a:txBody>
                    <a:bodyPr/>
                    <a:lstStyle/>
                    <a:p>
                      <a:pPr algn="l" fontAlgn="t"/>
                      <a:endParaRPr lang="en-US" sz="1200" b="0" i="0" u="none" strike="noStrike" dirty="0">
                        <a:solidFill>
                          <a:srgbClr val="000000"/>
                        </a:solidFill>
                        <a:effectLst/>
                        <a:latin typeface="+mj-lt"/>
                      </a:endParaRPr>
                    </a:p>
                  </a:txBody>
                  <a:tcPr marL="27432" marR="27432" marT="27432" marB="27432"/>
                </a:tc>
                <a:tc>
                  <a:txBody>
                    <a:bodyPr/>
                    <a:lstStyle/>
                    <a:p>
                      <a:pPr algn="l" fontAlgn="t"/>
                      <a:r>
                        <a:rPr lang="en-US" sz="1050" u="none" strike="noStrike" dirty="0">
                          <a:effectLst/>
                        </a:rPr>
                        <a:t>Render Glitches</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smtClean="0">
                          <a:effectLst/>
                        </a:rPr>
                        <a:t>Severe </a:t>
                      </a:r>
                      <a:r>
                        <a:rPr lang="en-US" sz="1050" u="none" strike="noStrike" dirty="0">
                          <a:effectLst/>
                        </a:rPr>
                        <a:t>glitches in </a:t>
                      </a:r>
                      <a:r>
                        <a:rPr lang="en-US" sz="1050" u="none" strike="noStrike" dirty="0" smtClean="0">
                          <a:effectLst/>
                        </a:rPr>
                        <a:t>audio rendering, causing </a:t>
                      </a:r>
                      <a:r>
                        <a:rPr lang="en-US" sz="1050" u="none" strike="noStrike" dirty="0">
                          <a:effectLst/>
                        </a:rPr>
                        <a:t>distortions. </a:t>
                      </a:r>
                      <a:r>
                        <a:rPr lang="en-US" sz="1050" u="none" strike="noStrike" dirty="0" smtClean="0">
                          <a:effectLst/>
                        </a:rPr>
                        <a:t>Can </a:t>
                      </a:r>
                      <a:r>
                        <a:rPr lang="en-US" sz="1050" u="none" strike="noStrike" dirty="0">
                          <a:effectLst/>
                        </a:rPr>
                        <a:t>be caused by driver issues, DPC storm (drivers), high CPU </a:t>
                      </a:r>
                      <a:r>
                        <a:rPr lang="en-US" sz="1050" u="none" strike="noStrike" dirty="0" smtClean="0">
                          <a:effectLst/>
                        </a:rPr>
                        <a:t>usage.</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a:effectLst/>
                        </a:rPr>
                        <a:t>Look for </a:t>
                      </a:r>
                      <a:r>
                        <a:rPr lang="en-US" sz="1050" u="none" strike="noStrike" dirty="0" smtClean="0">
                          <a:effectLst/>
                        </a:rPr>
                        <a:t>glitches </a:t>
                      </a:r>
                      <a:r>
                        <a:rPr lang="en-US" sz="1050" u="none" strike="noStrike" dirty="0">
                          <a:effectLst/>
                        </a:rPr>
                        <a:t>after adaptive render buffer </a:t>
                      </a:r>
                      <a:endParaRPr lang="en-US" sz="1050" b="0" i="0" u="none" strike="noStrike" dirty="0">
                        <a:solidFill>
                          <a:srgbClr val="000000"/>
                        </a:solidFill>
                        <a:effectLst/>
                        <a:latin typeface="+mj-lt"/>
                      </a:endParaRPr>
                    </a:p>
                  </a:txBody>
                  <a:tcPr marL="20579" marR="20579" marT="27432" marB="27432"/>
                </a:tc>
              </a:tr>
              <a:tr h="360736">
                <a:tc vMerge="1">
                  <a:txBody>
                    <a:bodyPr/>
                    <a:lstStyle/>
                    <a:p>
                      <a:pPr algn="l" fontAlgn="t"/>
                      <a:endParaRPr lang="en-US" sz="1200" b="0" i="0" u="none" strike="noStrike" dirty="0">
                        <a:solidFill>
                          <a:srgbClr val="000000"/>
                        </a:solidFill>
                        <a:effectLst/>
                        <a:latin typeface="+mj-lt"/>
                      </a:endParaRPr>
                    </a:p>
                  </a:txBody>
                  <a:tcPr marL="27432" marR="27432" marT="27432" marB="27432"/>
                </a:tc>
                <a:tc>
                  <a:txBody>
                    <a:bodyPr/>
                    <a:lstStyle/>
                    <a:p>
                      <a:pPr algn="l" fontAlgn="t"/>
                      <a:r>
                        <a:rPr lang="en-US" sz="1050" u="none" strike="noStrike" dirty="0">
                          <a:effectLst/>
                        </a:rPr>
                        <a:t>Low SNR</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smtClean="0">
                          <a:effectLst/>
                        </a:rPr>
                        <a:t>Poor capture quality. </a:t>
                      </a:r>
                      <a:r>
                        <a:rPr lang="en-US" sz="1050" u="none" strike="noStrike" baseline="0" dirty="0" smtClean="0">
                          <a:effectLst/>
                        </a:rPr>
                        <a:t>Distortions from </a:t>
                      </a:r>
                      <a:r>
                        <a:rPr lang="en-US" sz="1050" u="none" strike="noStrike" dirty="0" smtClean="0">
                          <a:effectLst/>
                        </a:rPr>
                        <a:t>noise or user too far from mike. </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a:effectLst/>
                        </a:rPr>
                        <a:t>Low SNR</a:t>
                      </a:r>
                      <a:br>
                        <a:rPr lang="en-US" sz="1050" u="none" strike="noStrike" dirty="0">
                          <a:effectLst/>
                        </a:rPr>
                      </a:br>
                      <a:r>
                        <a:rPr lang="en-US" sz="1050" u="none" strike="noStrike" dirty="0">
                          <a:effectLst/>
                        </a:rPr>
                        <a:t>High absolute noise level after digital AGC</a:t>
                      </a:r>
                      <a:endParaRPr lang="en-US" sz="1050" b="0" i="0" u="none" strike="noStrike" dirty="0">
                        <a:solidFill>
                          <a:srgbClr val="000000"/>
                        </a:solidFill>
                        <a:effectLst/>
                        <a:latin typeface="+mj-lt"/>
                      </a:endParaRPr>
                    </a:p>
                  </a:txBody>
                  <a:tcPr marL="20579" marR="20579" marT="27432" marB="27432"/>
                </a:tc>
              </a:tr>
              <a:tr h="360736">
                <a:tc vMerge="1">
                  <a:txBody>
                    <a:bodyPr/>
                    <a:lstStyle/>
                    <a:p>
                      <a:pPr algn="l" fontAlgn="t"/>
                      <a:endParaRPr lang="en-US" sz="1200" b="0" i="0" u="none" strike="noStrike" dirty="0">
                        <a:solidFill>
                          <a:srgbClr val="000000"/>
                        </a:solidFill>
                        <a:effectLst/>
                        <a:latin typeface="+mj-lt"/>
                      </a:endParaRPr>
                    </a:p>
                  </a:txBody>
                  <a:tcPr marL="27432" marR="27432" marT="27432" marB="27432"/>
                </a:tc>
                <a:tc>
                  <a:txBody>
                    <a:bodyPr/>
                    <a:lstStyle/>
                    <a:p>
                      <a:pPr algn="l" fontAlgn="t"/>
                      <a:r>
                        <a:rPr lang="en-US" sz="1050" u="none" strike="noStrike" dirty="0">
                          <a:effectLst/>
                        </a:rPr>
                        <a:t>Microphone </a:t>
                      </a:r>
                      <a:r>
                        <a:rPr lang="en-US" sz="1050" u="none" strike="noStrike" dirty="0" smtClean="0">
                          <a:effectLst/>
                        </a:rPr>
                        <a:t>Clipping</a:t>
                      </a:r>
                      <a:endParaRPr lang="en-US" sz="1050" b="0" i="0" u="none" strike="noStrike" dirty="0">
                        <a:solidFill>
                          <a:srgbClr val="000000"/>
                        </a:solidFill>
                        <a:effectLst/>
                        <a:latin typeface="+mj-lt"/>
                      </a:endParaRPr>
                    </a:p>
                  </a:txBody>
                  <a:tcPr marL="20579" marR="20579" marT="27432" marB="27432"/>
                </a:tc>
                <a:tc>
                  <a:txBody>
                    <a:bodyPr/>
                    <a:lstStyle/>
                    <a:p>
                      <a:pPr algn="l" fontAlgn="b"/>
                      <a:r>
                        <a:rPr lang="en-US" sz="1050" u="none" strike="noStrike" dirty="0">
                          <a:effectLst/>
                        </a:rPr>
                        <a:t>User’s speech level is too high for the system to handle and is causing distortions.</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smtClean="0">
                          <a:effectLst/>
                        </a:rPr>
                        <a:t>Microphone </a:t>
                      </a:r>
                      <a:r>
                        <a:rPr lang="en-US" sz="1050" u="none" strike="noStrike" dirty="0">
                          <a:effectLst/>
                        </a:rPr>
                        <a:t>clipping during near end only portions </a:t>
                      </a:r>
                      <a:endParaRPr lang="en-US" sz="1050" b="0" i="0" u="none" strike="noStrike" dirty="0">
                        <a:solidFill>
                          <a:srgbClr val="000000"/>
                        </a:solidFill>
                        <a:effectLst/>
                        <a:latin typeface="+mj-lt"/>
                      </a:endParaRPr>
                    </a:p>
                  </a:txBody>
                  <a:tcPr marL="20579" marR="20579" marT="27432" marB="27432"/>
                </a:tc>
              </a:tr>
              <a:tr h="514708">
                <a:tc vMerge="1">
                  <a:txBody>
                    <a:bodyPr/>
                    <a:lstStyle/>
                    <a:p>
                      <a:pPr algn="l" fontAlgn="t"/>
                      <a:endParaRPr lang="en-US" sz="1200" b="0" i="0" u="none" strike="noStrike" dirty="0">
                        <a:solidFill>
                          <a:srgbClr val="000000"/>
                        </a:solidFill>
                        <a:effectLst/>
                        <a:latin typeface="+mj-lt"/>
                      </a:endParaRPr>
                    </a:p>
                  </a:txBody>
                  <a:tcPr marL="27432" marR="27432" marT="27432" marB="27432"/>
                </a:tc>
                <a:tc>
                  <a:txBody>
                    <a:bodyPr/>
                    <a:lstStyle/>
                    <a:p>
                      <a:pPr algn="l" fontAlgn="t"/>
                      <a:r>
                        <a:rPr lang="en-US" sz="1050" u="none" strike="noStrike" dirty="0">
                          <a:effectLst/>
                        </a:rPr>
                        <a:t>Near End to Echo Ratio</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smtClean="0">
                          <a:effectLst/>
                        </a:rPr>
                        <a:t>User’s </a:t>
                      </a:r>
                      <a:r>
                        <a:rPr lang="en-US" sz="1050" u="none" strike="noStrike" dirty="0">
                          <a:effectLst/>
                        </a:rPr>
                        <a:t>speech is too low compared to the echo being </a:t>
                      </a:r>
                      <a:r>
                        <a:rPr lang="en-US" sz="1050" u="none" strike="noStrike" dirty="0" smtClean="0">
                          <a:effectLst/>
                        </a:rPr>
                        <a:t>captured, limits ability to </a:t>
                      </a:r>
                      <a:r>
                        <a:rPr lang="en-US" sz="1050" u="none" strike="noStrike" dirty="0">
                          <a:effectLst/>
                        </a:rPr>
                        <a:t>interrupt a user.  Reduce speaker </a:t>
                      </a:r>
                      <a:r>
                        <a:rPr lang="en-US" sz="1050" u="none" strike="noStrike" dirty="0" smtClean="0">
                          <a:effectLst/>
                        </a:rPr>
                        <a:t>volume</a:t>
                      </a:r>
                      <a:r>
                        <a:rPr lang="en-US" sz="1050" u="none" strike="noStrike" baseline="0" dirty="0" smtClean="0">
                          <a:effectLst/>
                        </a:rPr>
                        <a:t> or </a:t>
                      </a:r>
                      <a:r>
                        <a:rPr lang="en-US" sz="1050" u="none" strike="noStrike" dirty="0" smtClean="0">
                          <a:effectLst/>
                        </a:rPr>
                        <a:t>move closer to </a:t>
                      </a:r>
                      <a:r>
                        <a:rPr lang="en-US" sz="1050" u="none" strike="noStrike" dirty="0" err="1" smtClean="0">
                          <a:effectLst/>
                        </a:rPr>
                        <a:t>mic.</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a:effectLst/>
                        </a:rPr>
                        <a:t>Near-end to echo ratio</a:t>
                      </a:r>
                      <a:endParaRPr lang="en-US" sz="1050" b="0" i="0" u="none" strike="noStrike" dirty="0">
                        <a:solidFill>
                          <a:srgbClr val="000000"/>
                        </a:solidFill>
                        <a:effectLst/>
                        <a:latin typeface="+mj-lt"/>
                      </a:endParaRPr>
                    </a:p>
                  </a:txBody>
                  <a:tcPr marL="20579" marR="20579" marT="27432" marB="27432"/>
                </a:tc>
              </a:tr>
              <a:tr h="514708">
                <a:tc vMerge="1">
                  <a:txBody>
                    <a:bodyPr/>
                    <a:lstStyle/>
                    <a:p>
                      <a:pPr algn="l" fontAlgn="t"/>
                      <a:endParaRPr lang="en-US" sz="1200" b="0" i="0" u="none" strike="noStrike" dirty="0">
                        <a:solidFill>
                          <a:srgbClr val="000000"/>
                        </a:solidFill>
                        <a:effectLst/>
                        <a:latin typeface="+mj-lt"/>
                      </a:endParaRPr>
                    </a:p>
                  </a:txBody>
                  <a:tcPr marL="27432" marR="27432" marT="27432" marB="27432"/>
                </a:tc>
                <a:tc>
                  <a:txBody>
                    <a:bodyPr/>
                    <a:lstStyle/>
                    <a:p>
                      <a:pPr algn="l" fontAlgn="t"/>
                      <a:r>
                        <a:rPr lang="en-US" sz="1050" u="none" strike="noStrike" dirty="0">
                          <a:effectLst/>
                        </a:rPr>
                        <a:t>Half Duplex Mode</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smtClean="0">
                          <a:effectLst/>
                        </a:rPr>
                        <a:t>To prevent echo, system enter </a:t>
                      </a:r>
                      <a:r>
                        <a:rPr lang="en-US" sz="1050" u="none" strike="noStrike" dirty="0">
                          <a:effectLst/>
                        </a:rPr>
                        <a:t>half duplex mode (dynamic switching between render and capture streams</a:t>
                      </a:r>
                      <a:r>
                        <a:rPr lang="en-US" sz="1050" u="none" strike="noStrike" dirty="0" smtClean="0">
                          <a:effectLst/>
                        </a:rPr>
                        <a:t>), which limits ability to </a:t>
                      </a:r>
                      <a:r>
                        <a:rPr lang="en-US" sz="1050" u="none" strike="noStrike" dirty="0">
                          <a:effectLst/>
                        </a:rPr>
                        <a:t>interrupt a user.</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a:effectLst/>
                        </a:rPr>
                        <a:t>Flag the event when device is in "voice switch" mode</a:t>
                      </a:r>
                      <a:endParaRPr lang="en-US" sz="1050" b="0" i="0" u="none" strike="noStrike" dirty="0">
                        <a:solidFill>
                          <a:srgbClr val="000000"/>
                        </a:solidFill>
                        <a:effectLst/>
                        <a:latin typeface="+mj-lt"/>
                      </a:endParaRPr>
                    </a:p>
                  </a:txBody>
                  <a:tcPr marL="20579" marR="20579" marT="27432" marB="27432"/>
                </a:tc>
              </a:tr>
              <a:tr h="360736">
                <a:tc vMerge="1">
                  <a:txBody>
                    <a:bodyPr/>
                    <a:lstStyle/>
                    <a:p>
                      <a:pPr algn="l" fontAlgn="t"/>
                      <a:endParaRPr lang="en-US" sz="1200" b="0" i="0" u="none" strike="noStrike" dirty="0">
                        <a:solidFill>
                          <a:srgbClr val="000000"/>
                        </a:solidFill>
                        <a:effectLst/>
                        <a:latin typeface="+mj-lt"/>
                      </a:endParaRPr>
                    </a:p>
                  </a:txBody>
                  <a:tcPr marL="27432" marR="27432" marT="27432" marB="27432"/>
                </a:tc>
                <a:tc>
                  <a:txBody>
                    <a:bodyPr/>
                    <a:lstStyle/>
                    <a:p>
                      <a:pPr algn="l" fontAlgn="t"/>
                      <a:r>
                        <a:rPr lang="en-US" sz="1050" u="none" strike="noStrike" dirty="0">
                          <a:effectLst/>
                        </a:rPr>
                        <a:t>Multiple Audio Endpoints</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a:effectLst/>
                        </a:rPr>
                        <a:t>Multiple audio endpoints in the same session detected and the system has compensated by reducing render volume.</a:t>
                      </a:r>
                      <a:endParaRPr lang="en-US" sz="1050" b="0" i="0" u="none" strike="noStrike" dirty="0">
                        <a:solidFill>
                          <a:srgbClr val="000000"/>
                        </a:solidFill>
                        <a:effectLst/>
                        <a:latin typeface="+mj-lt"/>
                      </a:endParaRPr>
                    </a:p>
                  </a:txBody>
                  <a:tcPr marL="20579" marR="20579" marT="27432" marB="27432"/>
                </a:tc>
                <a:tc>
                  <a:txBody>
                    <a:bodyPr/>
                    <a:lstStyle/>
                    <a:p>
                      <a:pPr algn="l" fontAlgn="t"/>
                      <a:r>
                        <a:rPr lang="en-US" sz="1050" u="none" strike="noStrike" dirty="0">
                          <a:effectLst/>
                        </a:rPr>
                        <a:t>Detect conference join tone in the room</a:t>
                      </a:r>
                      <a:endParaRPr lang="en-US" sz="1050" b="0" i="0" u="none" strike="noStrike" dirty="0">
                        <a:solidFill>
                          <a:srgbClr val="000000"/>
                        </a:solidFill>
                        <a:effectLst/>
                        <a:latin typeface="+mj-lt"/>
                      </a:endParaRPr>
                    </a:p>
                  </a:txBody>
                  <a:tcPr marL="20579" marR="20579" marT="27432" marB="27432"/>
                </a:tc>
              </a:tr>
            </a:tbl>
          </a:graphicData>
        </a:graphic>
      </p:graphicFrame>
    </p:spTree>
    <p:extLst>
      <p:ext uri="{BB962C8B-B14F-4D97-AF65-F5344CB8AC3E}">
        <p14:creationId xmlns:p14="http://schemas.microsoft.com/office/powerpoint/2010/main" val="2835411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CDR &amp; Reporting improvements</a:t>
            </a:r>
            <a:endParaRPr lang="en-US" dirty="0"/>
          </a:p>
        </p:txBody>
      </p:sp>
      <p:sp>
        <p:nvSpPr>
          <p:cNvPr id="5" name="Content Placeholder 4"/>
          <p:cNvSpPr>
            <a:spLocks noGrp="1"/>
          </p:cNvSpPr>
          <p:nvPr>
            <p:ph idx="1"/>
          </p:nvPr>
        </p:nvSpPr>
        <p:spPr/>
        <p:txBody>
          <a:bodyPr>
            <a:normAutofit fontScale="92500"/>
          </a:bodyPr>
          <a:lstStyle/>
          <a:p>
            <a:r>
              <a:rPr lang="en-US" sz="2400" dirty="0" smtClean="0"/>
              <a:t>MS diagnostics aka “</a:t>
            </a:r>
            <a:r>
              <a:rPr lang="en-US" sz="2400" dirty="0" err="1" smtClean="0"/>
              <a:t>msdiags</a:t>
            </a:r>
            <a:r>
              <a:rPr lang="en-US" sz="2400" dirty="0" smtClean="0"/>
              <a:t>” included with all SIP 4xx, 5xx, 6xx, BYEs</a:t>
            </a:r>
          </a:p>
          <a:p>
            <a:pPr lvl="1"/>
            <a:r>
              <a:rPr lang="en-US" sz="1800" dirty="0" err="1" smtClean="0">
                <a:latin typeface="Courier New" pitchFamily="49" charset="0"/>
                <a:cs typeface="Courier New" pitchFamily="49" charset="0"/>
              </a:rPr>
              <a:t>ms</a:t>
            </a:r>
            <a:r>
              <a:rPr lang="en-US" sz="1800" dirty="0" smtClean="0">
                <a:latin typeface="Courier New" pitchFamily="49" charset="0"/>
                <a:cs typeface="Courier New" pitchFamily="49" charset="0"/>
              </a:rPr>
              <a:t>-diagnostic:&lt;error code&gt;;reason=“</a:t>
            </a:r>
            <a:r>
              <a:rPr lang="en-US" sz="1800" dirty="0" err="1" smtClean="0">
                <a:latin typeface="Courier New" pitchFamily="49" charset="0"/>
                <a:cs typeface="Courier New" pitchFamily="49" charset="0"/>
              </a:rPr>
              <a:t>xxx”;description</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yyy</a:t>
            </a:r>
            <a:r>
              <a:rPr lang="en-US" sz="1800" dirty="0" smtClean="0">
                <a:latin typeface="Courier New" pitchFamily="49" charset="0"/>
                <a:cs typeface="Courier New" pitchFamily="49" charset="0"/>
              </a:rPr>
              <a:t>”;source=“</a:t>
            </a:r>
            <a:r>
              <a:rPr lang="en-US" sz="1800" dirty="0" err="1" smtClean="0">
                <a:latin typeface="Courier New" pitchFamily="49" charset="0"/>
                <a:cs typeface="Courier New" pitchFamily="49" charset="0"/>
              </a:rPr>
              <a:t>zzz</a:t>
            </a:r>
            <a:r>
              <a:rPr lang="en-US" sz="1800" dirty="0" smtClean="0">
                <a:latin typeface="Courier New" pitchFamily="49" charset="0"/>
                <a:cs typeface="Courier New" pitchFamily="49" charset="0"/>
              </a:rPr>
              <a:t>” [;custom-</a:t>
            </a:r>
            <a:r>
              <a:rPr lang="en-US" sz="1800" dirty="0" err="1" smtClean="0">
                <a:latin typeface="Courier New" pitchFamily="49" charset="0"/>
                <a:cs typeface="Courier New" pitchFamily="49" charset="0"/>
              </a:rPr>
              <a:t>param</a:t>
            </a:r>
            <a:r>
              <a:rPr lang="en-US" sz="1800" dirty="0" smtClean="0">
                <a:latin typeface="Courier New" pitchFamily="49" charset="0"/>
                <a:cs typeface="Courier New" pitchFamily="49" charset="0"/>
              </a:rPr>
              <a:t>=“foo”]</a:t>
            </a:r>
          </a:p>
          <a:p>
            <a:r>
              <a:rPr lang="en-US" sz="2400" dirty="0" err="1" smtClean="0"/>
              <a:t>Msdiags</a:t>
            </a:r>
            <a:r>
              <a:rPr lang="en-US" sz="2400" dirty="0" smtClean="0"/>
              <a:t> are:</a:t>
            </a:r>
          </a:p>
          <a:p>
            <a:pPr lvl="1"/>
            <a:r>
              <a:rPr lang="en-US" sz="2000" dirty="0" smtClean="0"/>
              <a:t>Specific – one error code per distinguishable failure case</a:t>
            </a:r>
          </a:p>
          <a:p>
            <a:pPr lvl="1"/>
            <a:r>
              <a:rPr lang="en-US" sz="2000" dirty="0" smtClean="0"/>
              <a:t>Admin Friendly – They describe failure from end user point of view; not in terms of internal implementation details, use official product nomenclature for server names (no hex codes)</a:t>
            </a:r>
          </a:p>
          <a:p>
            <a:pPr lvl="1"/>
            <a:r>
              <a:rPr lang="en-US" sz="2000" dirty="0" smtClean="0"/>
              <a:t>Actionable – Many </a:t>
            </a:r>
            <a:r>
              <a:rPr lang="en-US" sz="2000" dirty="0" err="1" smtClean="0"/>
              <a:t>msdiags</a:t>
            </a:r>
            <a:r>
              <a:rPr lang="en-US" sz="2000" dirty="0" smtClean="0"/>
              <a:t> contain troubleshooting steps</a:t>
            </a:r>
          </a:p>
          <a:p>
            <a:pPr lvl="1"/>
            <a:r>
              <a:rPr lang="en-US" sz="2000" dirty="0" smtClean="0"/>
              <a:t>Categorized – Success, </a:t>
            </a:r>
            <a:r>
              <a:rPr lang="en-US" sz="2000" dirty="0" err="1" smtClean="0"/>
              <a:t>UnExpectedFailure</a:t>
            </a:r>
            <a:r>
              <a:rPr lang="en-US" sz="2000" dirty="0" smtClean="0"/>
              <a:t>, </a:t>
            </a:r>
            <a:r>
              <a:rPr lang="en-US" sz="2000" dirty="0" err="1" smtClean="0"/>
              <a:t>ExpectedFailure</a:t>
            </a:r>
            <a:endParaRPr lang="en-US" sz="2000" dirty="0" smtClean="0"/>
          </a:p>
          <a:p>
            <a:r>
              <a:rPr lang="en-US" sz="2400" dirty="0" smtClean="0"/>
              <a:t>Greatly improved reliability reports on the monitoring server</a:t>
            </a:r>
          </a:p>
        </p:txBody>
      </p:sp>
    </p:spTree>
    <p:extLst>
      <p:ext uri="{BB962C8B-B14F-4D97-AF65-F5344CB8AC3E}">
        <p14:creationId xmlns:p14="http://schemas.microsoft.com/office/powerpoint/2010/main" val="13844979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10" name="Text Placeholder 9"/>
          <p:cNvSpPr>
            <a:spLocks noGrp="1"/>
          </p:cNvSpPr>
          <p:nvPr>
            <p:ph type="body" idx="1"/>
          </p:nvPr>
        </p:nvSpPr>
        <p:spPr/>
        <p:txBody>
          <a:bodyPr>
            <a:normAutofit fontScale="85000" lnSpcReduction="10000"/>
          </a:bodyPr>
          <a:lstStyle/>
          <a:p>
            <a:r>
              <a:rPr lang="en-US" sz="8800" smtClean="0"/>
              <a:t>Lync in Office 365</a:t>
            </a:r>
            <a:endParaRPr lang="en-US" sz="8800" dirty="0"/>
          </a:p>
        </p:txBody>
      </p:sp>
    </p:spTree>
    <p:extLst>
      <p:ext uri="{BB962C8B-B14F-4D97-AF65-F5344CB8AC3E}">
        <p14:creationId xmlns:p14="http://schemas.microsoft.com/office/powerpoint/2010/main" val="357661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vs. On-premise Key Differences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116428929"/>
              </p:ext>
            </p:extLst>
          </p:nvPr>
        </p:nvGraphicFramePr>
        <p:xfrm>
          <a:off x="380703" y="1484784"/>
          <a:ext cx="8477736" cy="5181600"/>
        </p:xfrm>
        <a:graphic>
          <a:graphicData uri="http://schemas.openxmlformats.org/drawingml/2006/table">
            <a:tbl>
              <a:tblPr firstRow="1" bandRow="1">
                <a:tableStyleId>{93296810-A885-4BE3-A3E7-6D5BEEA58F35}</a:tableStyleId>
              </a:tblPr>
              <a:tblGrid>
                <a:gridCol w="2825912"/>
                <a:gridCol w="2825912"/>
                <a:gridCol w="2825912"/>
              </a:tblGrid>
              <a:tr h="275771">
                <a:tc>
                  <a:txBody>
                    <a:bodyPr/>
                    <a:lstStyle/>
                    <a:p>
                      <a:r>
                        <a:rPr lang="en-US" sz="1400" dirty="0" smtClean="0"/>
                        <a:t>Feature</a:t>
                      </a:r>
                      <a:endParaRPr lang="en-US" sz="1400" dirty="0">
                        <a:solidFill>
                          <a:schemeClr val="bg1"/>
                        </a:solidFill>
                      </a:endParaRPr>
                    </a:p>
                  </a:txBody>
                  <a:tcPr marL="68598" marR="68598"/>
                </a:tc>
                <a:tc>
                  <a:txBody>
                    <a:bodyPr/>
                    <a:lstStyle/>
                    <a:p>
                      <a:r>
                        <a:rPr lang="en-US" sz="1400" dirty="0" smtClean="0"/>
                        <a:t>On-premise</a:t>
                      </a:r>
                      <a:endParaRPr lang="en-US" sz="1400" dirty="0">
                        <a:solidFill>
                          <a:schemeClr val="bg1"/>
                        </a:solidFill>
                      </a:endParaRPr>
                    </a:p>
                  </a:txBody>
                  <a:tcPr marL="68598" marR="68598"/>
                </a:tc>
                <a:tc>
                  <a:txBody>
                    <a:bodyPr/>
                    <a:lstStyle/>
                    <a:p>
                      <a:r>
                        <a:rPr lang="en-US" sz="1400" dirty="0" smtClean="0"/>
                        <a:t>Office</a:t>
                      </a:r>
                      <a:r>
                        <a:rPr lang="en-US" sz="1400" baseline="0" dirty="0" smtClean="0"/>
                        <a:t> 365</a:t>
                      </a:r>
                      <a:endParaRPr lang="en-US" sz="1400" dirty="0">
                        <a:solidFill>
                          <a:schemeClr val="bg1"/>
                        </a:solidFill>
                      </a:endParaRPr>
                    </a:p>
                  </a:txBody>
                  <a:tcPr marL="68598" marR="68598"/>
                </a:tc>
              </a:tr>
              <a:tr h="275771">
                <a:tc>
                  <a:txBody>
                    <a:bodyPr/>
                    <a:lstStyle/>
                    <a:p>
                      <a:r>
                        <a:rPr lang="en-US" sz="1400" dirty="0" smtClean="0"/>
                        <a:t>Sign</a:t>
                      </a:r>
                      <a:r>
                        <a:rPr lang="en-US" sz="1400" baseline="0" dirty="0" smtClean="0"/>
                        <a:t> In</a:t>
                      </a:r>
                      <a:endParaRPr lang="en-US" sz="1400" dirty="0"/>
                    </a:p>
                  </a:txBody>
                  <a:tcPr marL="68598" marR="68598"/>
                </a:tc>
                <a:tc>
                  <a:txBody>
                    <a:bodyPr/>
                    <a:lstStyle/>
                    <a:p>
                      <a:r>
                        <a:rPr lang="en-US" sz="1400" dirty="0" smtClean="0"/>
                        <a:t>Corp credentials, or custom</a:t>
                      </a:r>
                      <a:endParaRPr lang="en-US" sz="1400" dirty="0"/>
                    </a:p>
                  </a:txBody>
                  <a:tcPr marL="68598" marR="68598"/>
                </a:tc>
                <a:tc>
                  <a:txBody>
                    <a:bodyPr/>
                    <a:lstStyle/>
                    <a:p>
                      <a:r>
                        <a:rPr lang="en-US" sz="1400" dirty="0" err="1" smtClean="0"/>
                        <a:t>OrgID</a:t>
                      </a:r>
                      <a:r>
                        <a:rPr lang="en-US" sz="1400" dirty="0" smtClean="0"/>
                        <a:t> (Live</a:t>
                      </a:r>
                      <a:r>
                        <a:rPr lang="en-US" sz="1400" baseline="0" dirty="0" smtClean="0"/>
                        <a:t> ID infrastructure)</a:t>
                      </a:r>
                      <a:endParaRPr lang="en-US" sz="1400" dirty="0"/>
                    </a:p>
                  </a:txBody>
                  <a:tcPr marL="68598" marR="68598"/>
                </a:tc>
              </a:tr>
              <a:tr h="275771">
                <a:tc>
                  <a:txBody>
                    <a:bodyPr/>
                    <a:lstStyle/>
                    <a:p>
                      <a:r>
                        <a:rPr lang="en-US" sz="1400" dirty="0" smtClean="0"/>
                        <a:t>Audio Conferencing</a:t>
                      </a:r>
                      <a:endParaRPr lang="en-US" sz="1400" dirty="0"/>
                    </a:p>
                  </a:txBody>
                  <a:tcPr marL="68598" marR="68598"/>
                </a:tc>
                <a:tc>
                  <a:txBody>
                    <a:bodyPr/>
                    <a:lstStyle/>
                    <a:p>
                      <a:r>
                        <a:rPr lang="en-US" sz="1400" dirty="0" smtClean="0"/>
                        <a:t>Included, PSTN GW needed</a:t>
                      </a:r>
                      <a:endParaRPr lang="en-US" sz="1400" dirty="0"/>
                    </a:p>
                  </a:txBody>
                  <a:tcPr marL="68598" marR="68598"/>
                </a:tc>
                <a:tc>
                  <a:txBody>
                    <a:bodyPr/>
                    <a:lstStyle/>
                    <a:p>
                      <a:r>
                        <a:rPr lang="en-US" sz="1400" dirty="0" smtClean="0"/>
                        <a:t>Via ACP</a:t>
                      </a:r>
                      <a:endParaRPr lang="en-US" sz="1400" dirty="0"/>
                    </a:p>
                  </a:txBody>
                  <a:tcPr marL="68598" marR="68598"/>
                </a:tc>
              </a:tr>
              <a:tr h="275771">
                <a:tc>
                  <a:txBody>
                    <a:bodyPr/>
                    <a:lstStyle/>
                    <a:p>
                      <a:r>
                        <a:rPr lang="en-US" sz="1400" dirty="0" smtClean="0"/>
                        <a:t>Lync</a:t>
                      </a:r>
                      <a:r>
                        <a:rPr lang="en-US" sz="1400" baseline="0" dirty="0" smtClean="0"/>
                        <a:t> as soft phone</a:t>
                      </a:r>
                      <a:endParaRPr lang="en-US" sz="1400" dirty="0"/>
                    </a:p>
                  </a:txBody>
                  <a:tcPr marL="68598" marR="68598"/>
                </a:tc>
                <a:tc>
                  <a:txBody>
                    <a:bodyPr/>
                    <a:lstStyle/>
                    <a:p>
                      <a:r>
                        <a:rPr lang="en-US" sz="1400" dirty="0" smtClean="0"/>
                        <a:t>Yes</a:t>
                      </a:r>
                      <a:endParaRPr lang="en-US" sz="1400" dirty="0"/>
                    </a:p>
                  </a:txBody>
                  <a:tcPr marL="68598" marR="68598"/>
                </a:tc>
                <a:tc>
                  <a:txBody>
                    <a:bodyPr/>
                    <a:lstStyle/>
                    <a:p>
                      <a:r>
                        <a:rPr lang="en-US" sz="1400" dirty="0" smtClean="0"/>
                        <a:t>No</a:t>
                      </a:r>
                      <a:endParaRPr lang="en-US" sz="1400" dirty="0"/>
                    </a:p>
                  </a:txBody>
                  <a:tcPr marL="68598" marR="68598"/>
                </a:tc>
              </a:tr>
              <a:tr h="275771">
                <a:tc>
                  <a:txBody>
                    <a:bodyPr/>
                    <a:lstStyle/>
                    <a:p>
                      <a:r>
                        <a:rPr lang="en-US" sz="1400" dirty="0" smtClean="0"/>
                        <a:t>Device integration</a:t>
                      </a:r>
                      <a:endParaRPr lang="en-US" sz="1400" dirty="0"/>
                    </a:p>
                  </a:txBody>
                  <a:tcPr marL="68598" marR="68598"/>
                </a:tc>
                <a:tc>
                  <a:txBody>
                    <a:bodyPr/>
                    <a:lstStyle/>
                    <a:p>
                      <a:r>
                        <a:rPr lang="en-US" sz="1400" dirty="0" smtClean="0"/>
                        <a:t>Yes</a:t>
                      </a:r>
                      <a:endParaRPr lang="en-US" sz="1400" dirty="0"/>
                    </a:p>
                  </a:txBody>
                  <a:tcPr marL="68598" marR="68598"/>
                </a:tc>
                <a:tc>
                  <a:txBody>
                    <a:bodyPr/>
                    <a:lstStyle/>
                    <a:p>
                      <a:r>
                        <a:rPr lang="en-US" sz="1400" dirty="0" smtClean="0"/>
                        <a:t>No</a:t>
                      </a:r>
                      <a:endParaRPr lang="en-US" sz="1400" dirty="0"/>
                    </a:p>
                  </a:txBody>
                  <a:tcPr marL="68598" marR="68598"/>
                </a:tc>
              </a:tr>
              <a:tr h="275771">
                <a:tc>
                  <a:txBody>
                    <a:bodyPr/>
                    <a:lstStyle/>
                    <a:p>
                      <a:r>
                        <a:rPr lang="en-US" sz="1400" dirty="0" smtClean="0"/>
                        <a:t>Skill Search with SP Online</a:t>
                      </a:r>
                      <a:endParaRPr lang="en-US" sz="1400" dirty="0"/>
                    </a:p>
                  </a:txBody>
                  <a:tcPr marL="68598" marR="68598"/>
                </a:tc>
                <a:tc>
                  <a:txBody>
                    <a:bodyPr/>
                    <a:lstStyle/>
                    <a:p>
                      <a:r>
                        <a:rPr lang="en-US" sz="1400" dirty="0" smtClean="0"/>
                        <a:t>Yes</a:t>
                      </a:r>
                      <a:endParaRPr lang="en-US" sz="1400" dirty="0"/>
                    </a:p>
                  </a:txBody>
                  <a:tcPr marL="68598" marR="68598"/>
                </a:tc>
                <a:tc>
                  <a:txBody>
                    <a:bodyPr/>
                    <a:lstStyle/>
                    <a:p>
                      <a:r>
                        <a:rPr lang="en-US" sz="1400" dirty="0" smtClean="0"/>
                        <a:t>No</a:t>
                      </a:r>
                      <a:endParaRPr lang="en-US" sz="1400" dirty="0"/>
                    </a:p>
                  </a:txBody>
                  <a:tcPr marL="68598" marR="68598"/>
                </a:tc>
              </a:tr>
              <a:tr h="275771">
                <a:tc>
                  <a:txBody>
                    <a:bodyPr/>
                    <a:lstStyle/>
                    <a:p>
                      <a:r>
                        <a:rPr lang="en-US" sz="1400" dirty="0" smtClean="0"/>
                        <a:t>Recording</a:t>
                      </a:r>
                      <a:endParaRPr lang="en-US" sz="1400" dirty="0"/>
                    </a:p>
                  </a:txBody>
                  <a:tcPr marL="68598" marR="68598"/>
                </a:tc>
                <a:tc>
                  <a:txBody>
                    <a:bodyPr/>
                    <a:lstStyle/>
                    <a:p>
                      <a:r>
                        <a:rPr lang="en-US" sz="1400" dirty="0" smtClean="0"/>
                        <a:t>Yes</a:t>
                      </a:r>
                      <a:endParaRPr lang="en-US" sz="1400" dirty="0"/>
                    </a:p>
                  </a:txBody>
                  <a:tcPr marL="68598" marR="68598"/>
                </a:tc>
                <a:tc>
                  <a:txBody>
                    <a:bodyPr/>
                    <a:lstStyle/>
                    <a:p>
                      <a:r>
                        <a:rPr lang="en-US" sz="1400" dirty="0" smtClean="0"/>
                        <a:t>No</a:t>
                      </a:r>
                      <a:endParaRPr lang="en-US" sz="1400" dirty="0"/>
                    </a:p>
                  </a:txBody>
                  <a:tcPr marL="68598" marR="68598"/>
                </a:tc>
              </a:tr>
              <a:tr h="275771">
                <a:tc>
                  <a:txBody>
                    <a:bodyPr/>
                    <a:lstStyle/>
                    <a:p>
                      <a:r>
                        <a:rPr lang="en-US" sz="1400" dirty="0" smtClean="0"/>
                        <a:t>Group</a:t>
                      </a:r>
                      <a:r>
                        <a:rPr lang="en-US" sz="1400" baseline="0" dirty="0" smtClean="0"/>
                        <a:t> Chat</a:t>
                      </a:r>
                      <a:endParaRPr lang="en-US" sz="1400" dirty="0"/>
                    </a:p>
                  </a:txBody>
                  <a:tcPr marL="68598" marR="68598"/>
                </a:tc>
                <a:tc>
                  <a:txBody>
                    <a:bodyPr/>
                    <a:lstStyle/>
                    <a:p>
                      <a:r>
                        <a:rPr lang="en-US" sz="1400" dirty="0" smtClean="0"/>
                        <a:t>Yes</a:t>
                      </a:r>
                      <a:endParaRPr lang="en-US" sz="1400" dirty="0"/>
                    </a:p>
                  </a:txBody>
                  <a:tcPr marL="68598" marR="68598"/>
                </a:tc>
                <a:tc>
                  <a:txBody>
                    <a:bodyPr/>
                    <a:lstStyle/>
                    <a:p>
                      <a:r>
                        <a:rPr lang="en-US" sz="1400" dirty="0" smtClean="0"/>
                        <a:t>No</a:t>
                      </a:r>
                      <a:endParaRPr lang="en-US" sz="1400" dirty="0"/>
                    </a:p>
                  </a:txBody>
                  <a:tcPr marL="68598" marR="68598"/>
                </a:tc>
              </a:tr>
              <a:tr h="275771">
                <a:tc>
                  <a:txBody>
                    <a:bodyPr/>
                    <a:lstStyle/>
                    <a:p>
                      <a:r>
                        <a:rPr lang="en-US" sz="1400" dirty="0" err="1" smtClean="0"/>
                        <a:t>Auth</a:t>
                      </a:r>
                      <a:r>
                        <a:rPr lang="en-US" sz="1400" dirty="0" smtClean="0"/>
                        <a:t> join</a:t>
                      </a:r>
                      <a:r>
                        <a:rPr lang="en-US" sz="1400" baseline="0" dirty="0" smtClean="0"/>
                        <a:t> in Attendee and Web App</a:t>
                      </a:r>
                      <a:endParaRPr lang="en-US" sz="1400" dirty="0"/>
                    </a:p>
                  </a:txBody>
                  <a:tcPr marL="68598" marR="68598"/>
                </a:tc>
                <a:tc>
                  <a:txBody>
                    <a:bodyPr/>
                    <a:lstStyle/>
                    <a:p>
                      <a:r>
                        <a:rPr lang="en-US" sz="1400" dirty="0" smtClean="0"/>
                        <a:t>Yes (</a:t>
                      </a:r>
                      <a:r>
                        <a:rPr lang="en-US" sz="1400" dirty="0" err="1" smtClean="0"/>
                        <a:t>corp</a:t>
                      </a:r>
                      <a:r>
                        <a:rPr lang="en-US" sz="1400" dirty="0" smtClean="0"/>
                        <a:t> users </a:t>
                      </a:r>
                      <a:r>
                        <a:rPr lang="en-US" sz="1400" dirty="0" err="1" smtClean="0"/>
                        <a:t>ony</a:t>
                      </a:r>
                      <a:r>
                        <a:rPr lang="en-US" sz="1400" dirty="0" smtClean="0"/>
                        <a:t>)</a:t>
                      </a:r>
                      <a:endParaRPr lang="en-US" sz="1400" dirty="0"/>
                    </a:p>
                  </a:txBody>
                  <a:tcPr marL="68598" marR="68598"/>
                </a:tc>
                <a:tc>
                  <a:txBody>
                    <a:bodyPr/>
                    <a:lstStyle/>
                    <a:p>
                      <a:r>
                        <a:rPr lang="en-US" sz="1400" dirty="0" smtClean="0"/>
                        <a:t>No</a:t>
                      </a:r>
                      <a:endParaRPr lang="en-US" sz="1400" dirty="0"/>
                    </a:p>
                  </a:txBody>
                  <a:tcPr marL="68598" marR="68598"/>
                </a:tc>
              </a:tr>
              <a:tr h="275771">
                <a:tc>
                  <a:txBody>
                    <a:bodyPr/>
                    <a:lstStyle/>
                    <a:p>
                      <a:r>
                        <a:rPr lang="en-US" sz="1400" dirty="0" smtClean="0"/>
                        <a:t>Mute all attendees (audio</a:t>
                      </a:r>
                      <a:r>
                        <a:rPr lang="en-US" sz="1400" baseline="0" dirty="0" smtClean="0"/>
                        <a:t> </a:t>
                      </a:r>
                      <a:r>
                        <a:rPr lang="en-US" sz="1400" baseline="0" dirty="0" err="1" smtClean="0"/>
                        <a:t>conf</a:t>
                      </a:r>
                      <a:r>
                        <a:rPr lang="en-US" sz="1400" baseline="0" dirty="0" smtClean="0"/>
                        <a:t>)</a:t>
                      </a:r>
                      <a:endParaRPr lang="en-US" sz="1400" dirty="0"/>
                    </a:p>
                  </a:txBody>
                  <a:tcPr marL="68598" marR="68598"/>
                </a:tc>
                <a:tc>
                  <a:txBody>
                    <a:bodyPr/>
                    <a:lstStyle/>
                    <a:p>
                      <a:r>
                        <a:rPr lang="en-US" sz="1400" dirty="0" smtClean="0"/>
                        <a:t>Yes</a:t>
                      </a:r>
                      <a:endParaRPr lang="en-US" sz="1400" dirty="0"/>
                    </a:p>
                  </a:txBody>
                  <a:tcPr marL="68598" marR="68598"/>
                </a:tc>
                <a:tc>
                  <a:txBody>
                    <a:bodyPr/>
                    <a:lstStyle/>
                    <a:p>
                      <a:r>
                        <a:rPr lang="en-US" sz="1400" dirty="0" smtClean="0"/>
                        <a:t>No</a:t>
                      </a:r>
                      <a:endParaRPr lang="en-US" sz="1400" dirty="0"/>
                    </a:p>
                  </a:txBody>
                  <a:tcPr marL="68598" marR="68598"/>
                </a:tc>
              </a:tr>
              <a:tr h="275771">
                <a:tc>
                  <a:txBody>
                    <a:bodyPr/>
                    <a:lstStyle/>
                    <a:p>
                      <a:r>
                        <a:rPr lang="en-US" sz="1400" dirty="0" smtClean="0"/>
                        <a:t>Attendant</a:t>
                      </a:r>
                      <a:r>
                        <a:rPr lang="en-US" sz="1400" baseline="0" dirty="0" smtClean="0"/>
                        <a:t> client</a:t>
                      </a:r>
                      <a:endParaRPr lang="en-US" sz="1400" dirty="0"/>
                    </a:p>
                  </a:txBody>
                  <a:tcPr marL="68598" marR="68598"/>
                </a:tc>
                <a:tc>
                  <a:txBody>
                    <a:bodyPr/>
                    <a:lstStyle/>
                    <a:p>
                      <a:r>
                        <a:rPr lang="en-US" sz="1400" dirty="0" smtClean="0"/>
                        <a:t>Yes</a:t>
                      </a:r>
                      <a:endParaRPr lang="en-US" sz="1400" dirty="0"/>
                    </a:p>
                  </a:txBody>
                  <a:tcPr marL="68598" marR="68598"/>
                </a:tc>
                <a:tc>
                  <a:txBody>
                    <a:bodyPr/>
                    <a:lstStyle/>
                    <a:p>
                      <a:r>
                        <a:rPr lang="en-US" sz="1400" dirty="0" smtClean="0"/>
                        <a:t>No</a:t>
                      </a:r>
                      <a:endParaRPr lang="en-US" sz="1400" dirty="0"/>
                    </a:p>
                  </a:txBody>
                  <a:tcPr marL="68598" marR="68598"/>
                </a:tc>
              </a:tr>
              <a:tr h="275771">
                <a:tc>
                  <a:txBody>
                    <a:bodyPr/>
                    <a:lstStyle/>
                    <a:p>
                      <a:r>
                        <a:rPr lang="en-US" sz="1400" dirty="0" smtClean="0"/>
                        <a:t>Virus/malware</a:t>
                      </a:r>
                      <a:r>
                        <a:rPr lang="en-US" sz="1400" baseline="0" dirty="0" smtClean="0"/>
                        <a:t> scanning</a:t>
                      </a:r>
                      <a:endParaRPr lang="en-US" sz="1400" dirty="0"/>
                    </a:p>
                  </a:txBody>
                  <a:tcPr marL="68598" marR="68598"/>
                </a:tc>
                <a:tc>
                  <a:txBody>
                    <a:bodyPr/>
                    <a:lstStyle/>
                    <a:p>
                      <a:r>
                        <a:rPr lang="en-US" sz="1400" dirty="0" smtClean="0"/>
                        <a:t>Yes (from</a:t>
                      </a:r>
                      <a:r>
                        <a:rPr lang="en-US" sz="1400" baseline="0" dirty="0" smtClean="0"/>
                        <a:t> partner)</a:t>
                      </a:r>
                      <a:endParaRPr lang="en-US" sz="1400" dirty="0"/>
                    </a:p>
                  </a:txBody>
                  <a:tcPr marL="68598" marR="68598"/>
                </a:tc>
                <a:tc>
                  <a:txBody>
                    <a:bodyPr/>
                    <a:lstStyle/>
                    <a:p>
                      <a:r>
                        <a:rPr lang="en-US" sz="1400" dirty="0" smtClean="0"/>
                        <a:t>No (use client side scanning)</a:t>
                      </a:r>
                      <a:endParaRPr lang="en-US" sz="1400" dirty="0"/>
                    </a:p>
                  </a:txBody>
                  <a:tcPr marL="68598" marR="68598"/>
                </a:tc>
              </a:tr>
              <a:tr h="275771">
                <a:tc>
                  <a:txBody>
                    <a:bodyPr/>
                    <a:lstStyle/>
                    <a:p>
                      <a:r>
                        <a:rPr lang="en-US" sz="1400" dirty="0" smtClean="0"/>
                        <a:t>IM Archiving</a:t>
                      </a:r>
                      <a:endParaRPr lang="en-US" sz="1400" dirty="0"/>
                    </a:p>
                  </a:txBody>
                  <a:tcPr marL="68598" marR="68598"/>
                </a:tc>
                <a:tc>
                  <a:txBody>
                    <a:bodyPr/>
                    <a:lstStyle/>
                    <a:p>
                      <a:r>
                        <a:rPr lang="en-US" sz="1400" dirty="0" smtClean="0"/>
                        <a:t>Yes</a:t>
                      </a:r>
                      <a:endParaRPr lang="en-US" sz="1400" dirty="0"/>
                    </a:p>
                  </a:txBody>
                  <a:tcPr marL="68598" marR="68598"/>
                </a:tc>
                <a:tc>
                  <a:txBody>
                    <a:bodyPr/>
                    <a:lstStyle/>
                    <a:p>
                      <a:r>
                        <a:rPr lang="en-US" sz="1400" dirty="0" smtClean="0"/>
                        <a:t>No</a:t>
                      </a:r>
                      <a:endParaRPr lang="en-US" sz="1400" dirty="0"/>
                    </a:p>
                  </a:txBody>
                  <a:tcPr marL="68598" marR="68598"/>
                </a:tc>
              </a:tr>
              <a:tr h="275771">
                <a:tc>
                  <a:txBody>
                    <a:bodyPr/>
                    <a:lstStyle/>
                    <a:p>
                      <a:r>
                        <a:rPr lang="en-US" sz="1400" dirty="0" smtClean="0"/>
                        <a:t>Exchange Unified Messaging</a:t>
                      </a:r>
                      <a:endParaRPr lang="en-US" sz="1400" dirty="0"/>
                    </a:p>
                  </a:txBody>
                  <a:tcPr marL="68598" marR="68598"/>
                </a:tc>
                <a:tc>
                  <a:txBody>
                    <a:bodyPr/>
                    <a:lstStyle/>
                    <a:p>
                      <a:r>
                        <a:rPr lang="en-US" sz="1400" dirty="0" smtClean="0"/>
                        <a:t>Yes</a:t>
                      </a:r>
                      <a:endParaRPr lang="en-US" sz="1400" dirty="0"/>
                    </a:p>
                  </a:txBody>
                  <a:tcPr marL="68598" marR="68598"/>
                </a:tc>
                <a:tc>
                  <a:txBody>
                    <a:bodyPr/>
                    <a:lstStyle/>
                    <a:p>
                      <a:r>
                        <a:rPr lang="en-US" sz="1400" dirty="0" smtClean="0"/>
                        <a:t>No</a:t>
                      </a:r>
                      <a:endParaRPr lang="en-US" sz="1400" dirty="0"/>
                    </a:p>
                  </a:txBody>
                  <a:tcPr marL="68598" marR="68598"/>
                </a:tc>
              </a:tr>
              <a:tr h="275771">
                <a:tc>
                  <a:txBody>
                    <a:bodyPr/>
                    <a:lstStyle/>
                    <a:p>
                      <a:r>
                        <a:rPr lang="en-US" sz="1400" dirty="0" smtClean="0"/>
                        <a:t>Admin UI</a:t>
                      </a:r>
                      <a:endParaRPr lang="en-US" sz="1400" dirty="0"/>
                    </a:p>
                  </a:txBody>
                  <a:tcPr marL="68598" marR="68598"/>
                </a:tc>
                <a:tc>
                  <a:txBody>
                    <a:bodyPr/>
                    <a:lstStyle/>
                    <a:p>
                      <a:r>
                        <a:rPr lang="en-US" sz="1400" dirty="0" smtClean="0"/>
                        <a:t>Full</a:t>
                      </a:r>
                      <a:r>
                        <a:rPr lang="en-US" sz="1400" baseline="0" dirty="0" smtClean="0"/>
                        <a:t> web/SL UX</a:t>
                      </a:r>
                      <a:endParaRPr lang="en-US" sz="1400" dirty="0"/>
                    </a:p>
                  </a:txBody>
                  <a:tcPr marL="68598" marR="68598"/>
                </a:tc>
                <a:tc>
                  <a:txBody>
                    <a:bodyPr/>
                    <a:lstStyle/>
                    <a:p>
                      <a:r>
                        <a:rPr lang="en-US" sz="1400" dirty="0" smtClean="0"/>
                        <a:t>Tenant</a:t>
                      </a:r>
                      <a:r>
                        <a:rPr lang="en-US" sz="1400" baseline="0" dirty="0" smtClean="0"/>
                        <a:t> admin UX, limited features</a:t>
                      </a:r>
                      <a:endParaRPr lang="en-US" sz="1400" dirty="0"/>
                    </a:p>
                  </a:txBody>
                  <a:tcPr marL="68598" marR="68598"/>
                </a:tc>
              </a:tr>
              <a:tr h="275771">
                <a:tc>
                  <a:txBody>
                    <a:bodyPr/>
                    <a:lstStyle/>
                    <a:p>
                      <a:r>
                        <a:rPr lang="en-US" sz="1400" dirty="0" err="1" smtClean="0"/>
                        <a:t>Powershell</a:t>
                      </a:r>
                      <a:r>
                        <a:rPr lang="en-US" sz="1400" baseline="0" dirty="0" smtClean="0"/>
                        <a:t> support</a:t>
                      </a:r>
                      <a:endParaRPr lang="en-US" sz="1400" dirty="0"/>
                    </a:p>
                  </a:txBody>
                  <a:tcPr marL="68598" marR="68598"/>
                </a:tc>
                <a:tc>
                  <a:txBody>
                    <a:bodyPr/>
                    <a:lstStyle/>
                    <a:p>
                      <a:r>
                        <a:rPr lang="en-US" sz="1400" dirty="0" smtClean="0"/>
                        <a:t>Yes</a:t>
                      </a:r>
                      <a:endParaRPr lang="en-US" sz="1400" dirty="0"/>
                    </a:p>
                  </a:txBody>
                  <a:tcPr marL="68598" marR="68598"/>
                </a:tc>
                <a:tc>
                  <a:txBody>
                    <a:bodyPr/>
                    <a:lstStyle/>
                    <a:p>
                      <a:r>
                        <a:rPr lang="en-US" sz="1400" dirty="0" smtClean="0"/>
                        <a:t>No</a:t>
                      </a:r>
                      <a:endParaRPr lang="en-US" sz="1400" dirty="0"/>
                    </a:p>
                  </a:txBody>
                  <a:tcPr marL="68598" marR="68598"/>
                </a:tc>
              </a:tr>
              <a:tr h="275771">
                <a:tc>
                  <a:txBody>
                    <a:bodyPr/>
                    <a:lstStyle/>
                    <a:p>
                      <a:r>
                        <a:rPr lang="en-US" sz="1400" dirty="0" smtClean="0"/>
                        <a:t>Client version</a:t>
                      </a:r>
                      <a:r>
                        <a:rPr lang="en-US" sz="1400" baseline="0" dirty="0" smtClean="0"/>
                        <a:t> management</a:t>
                      </a:r>
                      <a:endParaRPr lang="en-US" sz="1400" dirty="0"/>
                    </a:p>
                  </a:txBody>
                  <a:tcPr marL="68598" marR="68598"/>
                </a:tc>
                <a:tc>
                  <a:txBody>
                    <a:bodyPr/>
                    <a:lstStyle/>
                    <a:p>
                      <a:r>
                        <a:rPr lang="en-US" sz="1400" dirty="0" smtClean="0"/>
                        <a:t>Yes</a:t>
                      </a:r>
                      <a:endParaRPr lang="en-US" sz="1400" dirty="0"/>
                    </a:p>
                  </a:txBody>
                  <a:tcPr marL="68598" marR="68598"/>
                </a:tc>
                <a:tc>
                  <a:txBody>
                    <a:bodyPr/>
                    <a:lstStyle/>
                    <a:p>
                      <a:r>
                        <a:rPr lang="en-US" sz="1400" dirty="0" smtClean="0"/>
                        <a:t>No</a:t>
                      </a:r>
                      <a:endParaRPr lang="en-US" sz="1400" dirty="0"/>
                    </a:p>
                  </a:txBody>
                  <a:tcPr marL="68598" marR="68598"/>
                </a:tc>
              </a:tr>
            </a:tbl>
          </a:graphicData>
        </a:graphic>
      </p:graphicFrame>
    </p:spTree>
    <p:extLst>
      <p:ext uri="{BB962C8B-B14F-4D97-AF65-F5344CB8AC3E}">
        <p14:creationId xmlns:p14="http://schemas.microsoft.com/office/powerpoint/2010/main" val="23797719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Top 5 takeaways</a:t>
            </a:r>
            <a:endParaRPr lang="en-US" dirty="0"/>
          </a:p>
        </p:txBody>
      </p:sp>
      <p:sp>
        <p:nvSpPr>
          <p:cNvPr id="3" name="Content Placeholder 2"/>
          <p:cNvSpPr>
            <a:spLocks noGrp="1"/>
          </p:cNvSpPr>
          <p:nvPr>
            <p:ph idx="1"/>
          </p:nvPr>
        </p:nvSpPr>
        <p:spPr/>
        <p:txBody>
          <a:bodyPr>
            <a:normAutofit fontScale="92500" lnSpcReduction="20000"/>
          </a:bodyPr>
          <a:lstStyle/>
          <a:p>
            <a:r>
              <a:rPr lang="en-US" sz="2000" smtClean="0"/>
              <a:t>True Unified Client</a:t>
            </a:r>
          </a:p>
          <a:p>
            <a:pPr lvl="1"/>
            <a:r>
              <a:rPr lang="en-US" sz="1800" smtClean="0"/>
              <a:t>One client for IM/P, Audio, Video, Web Conferencing</a:t>
            </a:r>
          </a:p>
          <a:p>
            <a:pPr lvl="1"/>
            <a:r>
              <a:rPr lang="en-US" sz="1800" smtClean="0"/>
              <a:t>Easy tools to learn once</a:t>
            </a:r>
          </a:p>
          <a:p>
            <a:r>
              <a:rPr lang="en-US" sz="2000" smtClean="0"/>
              <a:t>Improved Meeting Join</a:t>
            </a:r>
          </a:p>
          <a:p>
            <a:pPr lvl="1"/>
            <a:r>
              <a:rPr lang="en-US" sz="1800" smtClean="0"/>
              <a:t>Simple meeting links</a:t>
            </a:r>
          </a:p>
          <a:p>
            <a:pPr lvl="1"/>
            <a:r>
              <a:rPr lang="en-US" sz="1800" smtClean="0"/>
              <a:t>Lobby for presenters to admit/reject attendees</a:t>
            </a:r>
          </a:p>
          <a:p>
            <a:pPr lvl="1"/>
            <a:r>
              <a:rPr lang="en-US" sz="1800" smtClean="0"/>
              <a:t>Click-to-join from mobile phones</a:t>
            </a:r>
          </a:p>
          <a:p>
            <a:r>
              <a:rPr lang="en-US" sz="2000" smtClean="0"/>
              <a:t>PSTN Dial-In and Dial-out Conferencing</a:t>
            </a:r>
          </a:p>
          <a:p>
            <a:pPr lvl="1"/>
            <a:r>
              <a:rPr lang="en-US" sz="1800" smtClean="0"/>
              <a:t>On premise replacement for most audio conferencing needs</a:t>
            </a:r>
          </a:p>
          <a:p>
            <a:pPr lvl="1"/>
            <a:r>
              <a:rPr lang="en-US" sz="1800" smtClean="0"/>
              <a:t>Online ACP partnerships</a:t>
            </a:r>
          </a:p>
          <a:p>
            <a:r>
              <a:rPr lang="en-US" sz="2000" smtClean="0"/>
              <a:t>Call Quality Checks and Diagnostics</a:t>
            </a:r>
          </a:p>
          <a:p>
            <a:pPr lvl="1"/>
            <a:r>
              <a:rPr lang="en-US" sz="1800" smtClean="0"/>
              <a:t>Network health indicator</a:t>
            </a:r>
          </a:p>
          <a:p>
            <a:pPr lvl="1"/>
            <a:r>
              <a:rPr lang="en-US" sz="1800" smtClean="0"/>
              <a:t>Notifications for end user troubleshooting</a:t>
            </a:r>
          </a:p>
          <a:p>
            <a:pPr lvl="1"/>
            <a:r>
              <a:rPr lang="en-US" sz="1800" smtClean="0"/>
              <a:t>Make a test call and check call quality</a:t>
            </a:r>
          </a:p>
          <a:p>
            <a:pPr lvl="1"/>
            <a:r>
              <a:rPr lang="en-US" sz="1800" smtClean="0"/>
              <a:t>IT Tools to analyze issues/logs</a:t>
            </a:r>
          </a:p>
          <a:p>
            <a:r>
              <a:rPr lang="en-US" sz="2000" smtClean="0"/>
              <a:t>Office365 / Lync Online is ready for Beta now, Production in June</a:t>
            </a:r>
          </a:p>
          <a:p>
            <a:endParaRPr lang="en-US" sz="2000" dirty="0" smtClean="0"/>
          </a:p>
        </p:txBody>
      </p:sp>
    </p:spTree>
    <p:extLst>
      <p:ext uri="{BB962C8B-B14F-4D97-AF65-F5344CB8AC3E}">
        <p14:creationId xmlns:p14="http://schemas.microsoft.com/office/powerpoint/2010/main" val="31226805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you’ll learn today</a:t>
            </a:r>
            <a:endParaRPr lang="en-US" dirty="0"/>
          </a:p>
        </p:txBody>
      </p:sp>
      <p:sp>
        <p:nvSpPr>
          <p:cNvPr id="3" name="Text Placeholder 2"/>
          <p:cNvSpPr>
            <a:spLocks noGrp="1"/>
          </p:cNvSpPr>
          <p:nvPr>
            <p:ph idx="1"/>
          </p:nvPr>
        </p:nvSpPr>
        <p:spPr/>
        <p:txBody>
          <a:bodyPr/>
          <a:lstStyle/>
          <a:p>
            <a:r>
              <a:rPr lang="en-US" smtClean="0"/>
              <a:t>Deeper look at audio, video, and web conferencing workloads of the Lync 2010 client</a:t>
            </a:r>
          </a:p>
          <a:p>
            <a:r>
              <a:rPr lang="en-US" smtClean="0"/>
              <a:t>Conferencing Architecture, Call Flows, and Troubleshooting</a:t>
            </a:r>
          </a:p>
          <a:p>
            <a:r>
              <a:rPr lang="en-US" smtClean="0"/>
              <a:t>Details on Features, Requirements, Bandwidth</a:t>
            </a:r>
          </a:p>
          <a:p>
            <a:r>
              <a:rPr lang="en-US" smtClean="0"/>
              <a:t>Lync on-premise and Lync Online differences</a:t>
            </a:r>
            <a:endParaRPr lang="en-US" dirty="0" smtClean="0"/>
          </a:p>
        </p:txBody>
      </p:sp>
    </p:spTree>
    <p:extLst>
      <p:ext uri="{BB962C8B-B14F-4D97-AF65-F5344CB8AC3E}">
        <p14:creationId xmlns:p14="http://schemas.microsoft.com/office/powerpoint/2010/main" val="42588111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&amp; Answer Session</a:t>
            </a:r>
            <a:endParaRPr lang="en-AU" dirty="0"/>
          </a:p>
        </p:txBody>
      </p:sp>
      <p:sp>
        <p:nvSpPr>
          <p:cNvPr id="3" name="Text Placeholder 2"/>
          <p:cNvSpPr>
            <a:spLocks noGrp="1"/>
          </p:cNvSpPr>
          <p:nvPr>
            <p:ph type="body" idx="1"/>
          </p:nvPr>
        </p:nvSpPr>
        <p:spPr/>
        <p:txBody>
          <a:bodyPr/>
          <a:lstStyle/>
          <a:p>
            <a:endParaRPr lang="en-AU"/>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582650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988840"/>
            <a:ext cx="7772400" cy="1362075"/>
          </a:xfrm>
        </p:spPr>
        <p:txBody>
          <a:bodyPr>
            <a:normAutofit fontScale="90000"/>
          </a:bodyPr>
          <a:lstStyle/>
          <a:p>
            <a:pPr lvl="0"/>
            <a:r>
              <a:rPr lang="en-US" dirty="0" err="1"/>
              <a:t>Polycom</a:t>
            </a:r>
            <a:r>
              <a:rPr lang="en-US" dirty="0"/>
              <a:t> Solutions for Microsoft Unified Communications</a:t>
            </a:r>
            <a:endParaRPr lang="en-AU" dirty="0"/>
          </a:p>
        </p:txBody>
      </p:sp>
      <p:sp>
        <p:nvSpPr>
          <p:cNvPr id="3" name="Text Placeholder 2"/>
          <p:cNvSpPr>
            <a:spLocks noGrp="1"/>
          </p:cNvSpPr>
          <p:nvPr>
            <p:ph type="body" idx="1"/>
          </p:nvPr>
        </p:nvSpPr>
        <p:spPr>
          <a:xfrm>
            <a:off x="755576" y="3789040"/>
            <a:ext cx="7772400" cy="1500187"/>
          </a:xfrm>
        </p:spPr>
        <p:txBody>
          <a:bodyPr/>
          <a:lstStyle/>
          <a:p>
            <a:pPr>
              <a:spcBef>
                <a:spcPts val="0"/>
              </a:spcBef>
            </a:pPr>
            <a:r>
              <a:rPr lang="en-US" dirty="0"/>
              <a:t>Michael McLean	</a:t>
            </a:r>
          </a:p>
          <a:p>
            <a:pPr>
              <a:spcBef>
                <a:spcPts val="0"/>
              </a:spcBef>
            </a:pPr>
            <a:r>
              <a:rPr lang="en-US" dirty="0"/>
              <a:t>Sales Engineering Manager </a:t>
            </a:r>
            <a:endParaRPr lang="en-US" dirty="0" smtClean="0"/>
          </a:p>
          <a:p>
            <a:pPr>
              <a:spcBef>
                <a:spcPts val="0"/>
              </a:spcBef>
            </a:pPr>
            <a:r>
              <a:rPr lang="en-US" dirty="0" smtClean="0"/>
              <a:t>ANZ</a:t>
            </a:r>
            <a:endParaRPr lang="en-US"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EXL201</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961679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34"/>
          <p:cNvSpPr>
            <a:spLocks noGrp="1"/>
          </p:cNvSpPr>
          <p:nvPr>
            <p:ph type="title"/>
          </p:nvPr>
        </p:nvSpPr>
        <p:spPr>
          <a:xfrm>
            <a:off x="517527" y="290763"/>
            <a:ext cx="8626475" cy="757438"/>
          </a:xfrm>
        </p:spPr>
        <p:txBody>
          <a:bodyPr numCol="1" anchorCtr="0" compatLnSpc="1">
            <a:prstTxWarp prst="textNoShape">
              <a:avLst/>
            </a:prstTxWarp>
          </a:bodyPr>
          <a:lstStyle/>
          <a:p>
            <a:pPr>
              <a:defRPr/>
            </a:pPr>
            <a:r>
              <a:rPr altLang="ko-KR" sz="3200" dirty="0" smtClean="0">
                <a:ln>
                  <a:noFill/>
                </a:ln>
                <a:latin typeface="Segoe"/>
                <a:ea typeface="Gulim" charset="-127"/>
                <a:cs typeface="Arial" pitchFamily="34" charset="0"/>
              </a:rPr>
              <a:t>Polycom Solutions</a:t>
            </a:r>
            <a:r>
              <a:rPr lang="en-US" altLang="ko-KR" sz="3200" dirty="0">
                <a:latin typeface="Segoe"/>
                <a:ea typeface="Gulim" charset="-127"/>
                <a:cs typeface="Arial" pitchFamily="34" charset="0"/>
              </a:rPr>
              <a:t> </a:t>
            </a:r>
            <a:r>
              <a:rPr lang="en-US" altLang="ko-KR" sz="3200" dirty="0" smtClean="0">
                <a:latin typeface="Segoe"/>
                <a:ea typeface="Gulim" charset="-127"/>
                <a:cs typeface="Arial" pitchFamily="34" charset="0"/>
              </a:rPr>
              <a:t>for </a:t>
            </a:r>
            <a:r>
              <a:rPr altLang="ko-KR" sz="3200" dirty="0" smtClean="0">
                <a:ln>
                  <a:noFill/>
                </a:ln>
                <a:latin typeface="Segoe"/>
                <a:ea typeface="Gulim" charset="-127"/>
                <a:cs typeface="Arial" pitchFamily="34" charset="0"/>
              </a:rPr>
              <a:t>Microsoft UC</a:t>
            </a:r>
          </a:p>
        </p:txBody>
      </p:sp>
      <p:grpSp>
        <p:nvGrpSpPr>
          <p:cNvPr id="2" name="Group 36"/>
          <p:cNvGrpSpPr>
            <a:grpSpLocks/>
          </p:cNvGrpSpPr>
          <p:nvPr/>
        </p:nvGrpSpPr>
        <p:grpSpPr bwMode="auto">
          <a:xfrm>
            <a:off x="4637090" y="1340768"/>
            <a:ext cx="3902059" cy="4210174"/>
            <a:chOff x="4637088" y="990601"/>
            <a:chExt cx="3909022" cy="4964111"/>
          </a:xfrm>
        </p:grpSpPr>
        <p:sp>
          <p:nvSpPr>
            <p:cNvPr id="5" name="Freeform 4"/>
            <p:cNvSpPr/>
            <p:nvPr/>
          </p:nvSpPr>
          <p:spPr bwMode="auto">
            <a:xfrm flipH="1">
              <a:off x="4654553" y="990601"/>
              <a:ext cx="3891557" cy="4964111"/>
            </a:xfrm>
            <a:custGeom>
              <a:avLst/>
              <a:gdLst>
                <a:gd name="connsiteX0" fmla="*/ 0 w 3892061"/>
                <a:gd name="connsiteY0" fmla="*/ 0 h 4478215"/>
                <a:gd name="connsiteX1" fmla="*/ 3892061 w 3892061"/>
                <a:gd name="connsiteY1" fmla="*/ 0 h 4478215"/>
                <a:gd name="connsiteX2" fmla="*/ 3892061 w 3892061"/>
                <a:gd name="connsiteY2" fmla="*/ 2098431 h 4478215"/>
                <a:gd name="connsiteX3" fmla="*/ 0 w 3892061"/>
                <a:gd name="connsiteY3" fmla="*/ 4478215 h 4478215"/>
                <a:gd name="connsiteX4" fmla="*/ 0 w 3892061"/>
                <a:gd name="connsiteY4" fmla="*/ 0 h 4478215"/>
                <a:gd name="connsiteX0" fmla="*/ 0 w 3892061"/>
                <a:gd name="connsiteY0" fmla="*/ 0 h 4736122"/>
                <a:gd name="connsiteX1" fmla="*/ 3892061 w 3892061"/>
                <a:gd name="connsiteY1" fmla="*/ 0 h 4736122"/>
                <a:gd name="connsiteX2" fmla="*/ 3892061 w 3892061"/>
                <a:gd name="connsiteY2" fmla="*/ 2098431 h 4736122"/>
                <a:gd name="connsiteX3" fmla="*/ 0 w 3892061"/>
                <a:gd name="connsiteY3" fmla="*/ 4736122 h 4736122"/>
                <a:gd name="connsiteX4" fmla="*/ 0 w 3892061"/>
                <a:gd name="connsiteY4" fmla="*/ 0 h 473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2061" h="4736122">
                  <a:moveTo>
                    <a:pt x="0" y="0"/>
                  </a:moveTo>
                  <a:lnTo>
                    <a:pt x="3892061" y="0"/>
                  </a:lnTo>
                  <a:lnTo>
                    <a:pt x="3892061" y="2098431"/>
                  </a:lnTo>
                  <a:lnTo>
                    <a:pt x="0" y="4736122"/>
                  </a:lnTo>
                  <a:cubicBezTo>
                    <a:pt x="3908" y="3239476"/>
                    <a:pt x="7815" y="1484923"/>
                    <a:pt x="0" y="0"/>
                  </a:cubicBezTo>
                  <a:close/>
                </a:path>
              </a:pathLst>
            </a:custGeom>
            <a:solidFill>
              <a:srgbClr val="000000">
                <a:alpha val="23000"/>
              </a:srgbClr>
            </a:solidFill>
            <a:ln w="19050" algn="ctr">
              <a:noFill/>
              <a:miter lim="800000"/>
              <a:headEnd/>
              <a:tailEnd/>
            </a:ln>
            <a:effectLst/>
          </p:spPr>
          <p:txBody>
            <a:bodyPr anchor="ctr"/>
            <a:lstStyle/>
            <a:p>
              <a:pPr fontAlgn="auto">
                <a:spcBef>
                  <a:spcPts val="0"/>
                </a:spcBef>
                <a:spcAft>
                  <a:spcPts val="0"/>
                </a:spcAft>
                <a:defRPr/>
              </a:pPr>
              <a:endParaRPr lang="en-US" altLang="ko-KR" sz="1100" dirty="0">
                <a:effectLst>
                  <a:outerShdw blurRad="38100" dist="38100" dir="2700000" algn="tl">
                    <a:srgbClr val="000000">
                      <a:alpha val="43137"/>
                    </a:srgbClr>
                  </a:outerShdw>
                </a:effectLst>
              </a:endParaRPr>
            </a:p>
          </p:txBody>
        </p:sp>
        <p:pic>
          <p:nvPicPr>
            <p:cNvPr id="22561" name="Picture 72" descr="HDX"/>
            <p:cNvPicPr>
              <a:picLocks noChangeAspect="1" noChangeArrowheads="1"/>
            </p:cNvPicPr>
            <p:nvPr/>
          </p:nvPicPr>
          <p:blipFill>
            <a:blip r:embed="rId3"/>
            <a:srcRect/>
            <a:stretch>
              <a:fillRect/>
            </a:stretch>
          </p:blipFill>
          <p:spPr bwMode="auto">
            <a:xfrm>
              <a:off x="6567424" y="2362200"/>
              <a:ext cx="1890776" cy="1049337"/>
            </a:xfrm>
            <a:prstGeom prst="rect">
              <a:avLst/>
            </a:prstGeom>
            <a:noFill/>
            <a:ln w="9525">
              <a:noFill/>
              <a:miter lim="800000"/>
              <a:headEnd/>
              <a:tailEnd/>
            </a:ln>
          </p:spPr>
        </p:pic>
        <p:pic>
          <p:nvPicPr>
            <p:cNvPr id="22562" name="Picture 77" descr="HDX2"/>
            <p:cNvPicPr>
              <a:picLocks noChangeAspect="1" noChangeArrowheads="1"/>
            </p:cNvPicPr>
            <p:nvPr/>
          </p:nvPicPr>
          <p:blipFill>
            <a:blip r:embed="rId4"/>
            <a:srcRect/>
            <a:stretch>
              <a:fillRect/>
            </a:stretch>
          </p:blipFill>
          <p:spPr bwMode="auto">
            <a:xfrm>
              <a:off x="5582937" y="2505354"/>
              <a:ext cx="837322" cy="1267727"/>
            </a:xfrm>
            <a:prstGeom prst="rect">
              <a:avLst/>
            </a:prstGeom>
            <a:noFill/>
            <a:ln w="9525">
              <a:noFill/>
              <a:miter lim="800000"/>
              <a:headEnd/>
              <a:tailEnd/>
            </a:ln>
          </p:spPr>
        </p:pic>
        <p:sp>
          <p:nvSpPr>
            <p:cNvPr id="21541" name="Rectangle 83"/>
            <p:cNvSpPr>
              <a:spLocks noChangeArrowheads="1"/>
            </p:cNvSpPr>
            <p:nvPr/>
          </p:nvSpPr>
          <p:spPr bwMode="auto">
            <a:xfrm>
              <a:off x="4637088" y="990601"/>
              <a:ext cx="3897907" cy="1295399"/>
            </a:xfrm>
            <a:prstGeom prst="rect">
              <a:avLst/>
            </a:prstGeom>
            <a:gradFill>
              <a:gsLst>
                <a:gs pos="72000">
                  <a:srgbClr val="525051"/>
                </a:gs>
                <a:gs pos="100000">
                  <a:schemeClr val="bg1">
                    <a:lumMod val="50000"/>
                  </a:schemeClr>
                </a:gs>
              </a:gsLst>
              <a:lin ang="16200000" scaled="0"/>
            </a:gradFill>
            <a:ln w="19050" algn="ctr">
              <a:noFill/>
              <a:miter lim="800000"/>
              <a:headEnd/>
              <a:tailEnd/>
            </a:ln>
            <a:effectLst/>
          </p:spPr>
          <p:txBody>
            <a:bodyPr lIns="182880" tIns="274320" rIns="182880"/>
            <a:lstStyle/>
            <a:p>
              <a:pPr algn="ctr" defTabSz="914363" fontAlgn="auto">
                <a:lnSpc>
                  <a:spcPct val="80000"/>
                </a:lnSpc>
                <a:spcBef>
                  <a:spcPts val="0"/>
                </a:spcBef>
                <a:spcAft>
                  <a:spcPts val="1000"/>
                </a:spcAft>
                <a:defRPr/>
              </a:pPr>
              <a:r>
                <a:rPr lang="en-US" altLang="ko-KR" sz="1400" dirty="0">
                  <a:solidFill>
                    <a:schemeClr val="accent1"/>
                  </a:solidFill>
                  <a:effectLst>
                    <a:outerShdw blurRad="38100" dist="38100" dir="2700000" algn="tl">
                      <a:srgbClr val="000000">
                        <a:alpha val="43137"/>
                      </a:srgbClr>
                    </a:outerShdw>
                  </a:effectLst>
                  <a:latin typeface="+mn-lt"/>
                </a:rPr>
                <a:t>HDX </a:t>
              </a:r>
              <a:r>
                <a:rPr lang="en-US" altLang="ko-KR" sz="1400" dirty="0">
                  <a:ln cap="flat">
                    <a:noFill/>
                    <a:miter lim="800000"/>
                  </a:ln>
                  <a:solidFill>
                    <a:schemeClr val="bg1"/>
                  </a:solidFill>
                  <a:effectLst>
                    <a:outerShdw blurRad="76200" dist="88900" dir="5400000" algn="t" rotWithShape="0">
                      <a:prstClr val="black">
                        <a:alpha val="40000"/>
                      </a:prstClr>
                    </a:outerShdw>
                  </a:effectLst>
                  <a:latin typeface="+mj-lt"/>
                  <a:cs typeface="Arial" charset="0"/>
                </a:rPr>
                <a:t>family of video systems</a:t>
              </a:r>
            </a:p>
            <a:p>
              <a:pPr algn="ctr" defTabSz="914363" fontAlgn="auto">
                <a:lnSpc>
                  <a:spcPct val="80000"/>
                </a:lnSpc>
                <a:spcBef>
                  <a:spcPts val="0"/>
                </a:spcBef>
                <a:spcAft>
                  <a:spcPts val="1000"/>
                </a:spcAft>
                <a:defRPr/>
              </a:pPr>
              <a:r>
                <a:rPr lang="en-US" altLang="ko-KR" sz="1400" dirty="0">
                  <a:solidFill>
                    <a:schemeClr val="accent1"/>
                  </a:solidFill>
                  <a:effectLst>
                    <a:outerShdw blurRad="38100" dist="38100" dir="2700000" algn="tl">
                      <a:srgbClr val="000000">
                        <a:alpha val="43137"/>
                      </a:srgbClr>
                    </a:outerShdw>
                  </a:effectLst>
                  <a:latin typeface="+mn-lt"/>
                </a:rPr>
                <a:t>RPX, OTX, </a:t>
              </a:r>
              <a:r>
                <a:rPr lang="en-US" altLang="ko-KR" sz="1400" dirty="0" smtClean="0">
                  <a:solidFill>
                    <a:schemeClr val="accent1"/>
                  </a:solidFill>
                  <a:effectLst>
                    <a:outerShdw blurRad="38100" dist="38100" dir="2700000" algn="tl">
                      <a:srgbClr val="000000">
                        <a:alpha val="43137"/>
                      </a:srgbClr>
                    </a:outerShdw>
                  </a:effectLst>
                </a:rPr>
                <a:t>ATX</a:t>
              </a:r>
              <a:r>
                <a:rPr lang="en-US" altLang="ko-KR" sz="1400" dirty="0" smtClean="0">
                  <a:ln cap="flat">
                    <a:noFill/>
                    <a:miter lim="800000"/>
                  </a:ln>
                  <a:solidFill>
                    <a:schemeClr val="bg1"/>
                  </a:solidFill>
                  <a:effectLst>
                    <a:outerShdw blurRad="76200" dist="88900" dir="5400000" algn="t" rotWithShape="0">
                      <a:prstClr val="black">
                        <a:alpha val="40000"/>
                      </a:prstClr>
                    </a:outerShdw>
                  </a:effectLst>
                  <a:latin typeface="+mj-lt"/>
                  <a:cs typeface="Arial" charset="0"/>
                </a:rPr>
                <a:t> </a:t>
              </a:r>
              <a:r>
                <a:rPr lang="en-US" altLang="ko-KR" sz="1400" dirty="0">
                  <a:ln cap="flat">
                    <a:noFill/>
                    <a:miter lim="800000"/>
                  </a:ln>
                  <a:solidFill>
                    <a:schemeClr val="bg1"/>
                  </a:solidFill>
                  <a:effectLst>
                    <a:outerShdw blurRad="76200" dist="88900" dir="5400000" algn="t" rotWithShape="0">
                      <a:prstClr val="black">
                        <a:alpha val="40000"/>
                      </a:prstClr>
                    </a:outerShdw>
                  </a:effectLst>
                  <a:latin typeface="+mj-lt"/>
                  <a:cs typeface="Arial" charset="0"/>
                </a:rPr>
                <a:t>for telepresence</a:t>
              </a:r>
            </a:p>
          </p:txBody>
        </p:sp>
        <p:pic>
          <p:nvPicPr>
            <p:cNvPr id="22564" name="Picture 41"/>
            <p:cNvPicPr>
              <a:picLocks noChangeAspect="1" noChangeArrowheads="1"/>
            </p:cNvPicPr>
            <p:nvPr/>
          </p:nvPicPr>
          <p:blipFill>
            <a:blip r:embed="rId5"/>
            <a:srcRect/>
            <a:stretch>
              <a:fillRect/>
            </a:stretch>
          </p:blipFill>
          <p:spPr bwMode="auto">
            <a:xfrm>
              <a:off x="7010400" y="3829050"/>
              <a:ext cx="1447800" cy="1005166"/>
            </a:xfrm>
            <a:prstGeom prst="rect">
              <a:avLst/>
            </a:prstGeom>
            <a:noFill/>
            <a:ln w="9525">
              <a:noFill/>
              <a:miter lim="800000"/>
              <a:headEnd/>
              <a:tailEnd/>
            </a:ln>
          </p:spPr>
        </p:pic>
      </p:grpSp>
      <p:grpSp>
        <p:nvGrpSpPr>
          <p:cNvPr id="3" name="Group 37"/>
          <p:cNvGrpSpPr>
            <a:grpSpLocks/>
          </p:cNvGrpSpPr>
          <p:nvPr/>
        </p:nvGrpSpPr>
        <p:grpSpPr bwMode="auto">
          <a:xfrm>
            <a:off x="658813" y="3635892"/>
            <a:ext cx="7835817" cy="2276752"/>
            <a:chOff x="658641" y="3411539"/>
            <a:chExt cx="7848600" cy="2684463"/>
          </a:xfrm>
        </p:grpSpPr>
        <p:sp>
          <p:nvSpPr>
            <p:cNvPr id="12" name="Isosceles Triangle 11"/>
            <p:cNvSpPr/>
            <p:nvPr/>
          </p:nvSpPr>
          <p:spPr bwMode="auto">
            <a:xfrm>
              <a:off x="691978" y="3411539"/>
              <a:ext cx="7761288" cy="2660651"/>
            </a:xfrm>
            <a:prstGeom prst="triangle">
              <a:avLst/>
            </a:prstGeom>
            <a:solidFill>
              <a:srgbClr val="000000">
                <a:alpha val="23000"/>
              </a:srgbClr>
            </a:solidFill>
            <a:ln w="19050" algn="ctr">
              <a:noFill/>
              <a:miter lim="800000"/>
              <a:headEnd/>
              <a:tailEnd/>
            </a:ln>
            <a:effectLst/>
          </p:spPr>
          <p:txBody>
            <a:bodyPr anchor="ctr"/>
            <a:lstStyle/>
            <a:p>
              <a:pPr fontAlgn="auto">
                <a:spcBef>
                  <a:spcPct val="50000"/>
                </a:spcBef>
                <a:spcAft>
                  <a:spcPts val="0"/>
                </a:spcAft>
                <a:defRPr/>
              </a:pPr>
              <a:endParaRPr lang="en-US" altLang="ko-KR" sz="1100" dirty="0">
                <a:effectLst>
                  <a:outerShdw blurRad="38100" dist="38100" dir="2700000" algn="tl">
                    <a:srgbClr val="000000">
                      <a:alpha val="43137"/>
                    </a:srgbClr>
                  </a:outerShdw>
                </a:effectLst>
              </a:endParaRPr>
            </a:p>
          </p:txBody>
        </p:sp>
        <p:sp>
          <p:nvSpPr>
            <p:cNvPr id="21512" name="AutoShape 34"/>
            <p:cNvSpPr>
              <a:spLocks noChangeArrowheads="1"/>
            </p:cNvSpPr>
            <p:nvPr/>
          </p:nvSpPr>
          <p:spPr bwMode="auto">
            <a:xfrm>
              <a:off x="658641" y="5583240"/>
              <a:ext cx="7848600" cy="512762"/>
            </a:xfrm>
            <a:custGeom>
              <a:avLst/>
              <a:gdLst>
                <a:gd name="T0" fmla="*/ 0 w 8095932"/>
                <a:gd name="T1" fmla="*/ 4428 h 615842"/>
                <a:gd name="T2" fmla="*/ 172646 w 8095932"/>
                <a:gd name="T3" fmla="*/ 23 h 615842"/>
                <a:gd name="T4" fmla="*/ 919021 w 8095932"/>
                <a:gd name="T5" fmla="*/ 60 h 615842"/>
                <a:gd name="T6" fmla="*/ 1497211 w 8095932"/>
                <a:gd name="T7" fmla="*/ 0 h 615842"/>
                <a:gd name="T8" fmla="*/ 1753847 w 8095932"/>
                <a:gd name="T9" fmla="*/ 4428 h 615842"/>
                <a:gd name="T10" fmla="*/ 1619084 w 8095932"/>
                <a:gd name="T11" fmla="*/ 4302 h 615842"/>
                <a:gd name="T12" fmla="*/ 0 w 8095932"/>
                <a:gd name="T13" fmla="*/ 4428 h 615842"/>
                <a:gd name="T14" fmla="*/ 0 60000 65536"/>
                <a:gd name="T15" fmla="*/ 0 60000 65536"/>
                <a:gd name="T16" fmla="*/ 0 60000 65536"/>
                <a:gd name="T17" fmla="*/ 0 60000 65536"/>
                <a:gd name="T18" fmla="*/ 0 60000 65536"/>
                <a:gd name="T19" fmla="*/ 0 60000 65536"/>
                <a:gd name="T20" fmla="*/ 0 60000 65536"/>
                <a:gd name="T21" fmla="*/ 0 w 8095932"/>
                <a:gd name="T22" fmla="*/ 0 h 615842"/>
                <a:gd name="T23" fmla="*/ 8095932 w 8095932"/>
                <a:gd name="T24" fmla="*/ 615842 h 615842"/>
                <a:gd name="connsiteX0" fmla="*/ 0 w 8095932"/>
                <a:gd name="connsiteY0" fmla="*/ 612773 h 612773"/>
                <a:gd name="connsiteX1" fmla="*/ 796946 w 8095932"/>
                <a:gd name="connsiteY1" fmla="*/ 0 h 612773"/>
                <a:gd name="connsiteX2" fmla="*/ 4242276 w 8095932"/>
                <a:gd name="connsiteY2" fmla="*/ 5354 h 612773"/>
                <a:gd name="connsiteX3" fmla="*/ 7312836 w 8095932"/>
                <a:gd name="connsiteY3" fmla="*/ 7738 h 612773"/>
                <a:gd name="connsiteX4" fmla="*/ 8095932 w 8095932"/>
                <a:gd name="connsiteY4" fmla="*/ 612773 h 612773"/>
                <a:gd name="connsiteX5" fmla="*/ 7473850 w 8095932"/>
                <a:gd name="connsiteY5" fmla="*/ 595250 h 612773"/>
                <a:gd name="connsiteX6" fmla="*/ 0 w 8095932"/>
                <a:gd name="connsiteY6" fmla="*/ 612773 h 612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95932" h="612773">
                  <a:moveTo>
                    <a:pt x="0" y="612773"/>
                  </a:moveTo>
                  <a:lnTo>
                    <a:pt x="796946" y="0"/>
                  </a:lnTo>
                  <a:lnTo>
                    <a:pt x="4242276" y="5354"/>
                  </a:lnTo>
                  <a:lnTo>
                    <a:pt x="7312836" y="7738"/>
                  </a:lnTo>
                  <a:lnTo>
                    <a:pt x="8095932" y="612773"/>
                  </a:lnTo>
                  <a:lnTo>
                    <a:pt x="7473850" y="595250"/>
                  </a:lnTo>
                  <a:lnTo>
                    <a:pt x="0" y="612773"/>
                  </a:lnTo>
                  <a:close/>
                </a:path>
              </a:pathLst>
            </a:custGeom>
            <a:solidFill>
              <a:srgbClr val="000000">
                <a:alpha val="23000"/>
              </a:srgbClr>
            </a:solidFill>
            <a:ln w="19050" algn="ctr">
              <a:noFill/>
              <a:miter lim="800000"/>
              <a:headEnd/>
              <a:tailEnd/>
            </a:ln>
            <a:effectLst/>
          </p:spPr>
          <p:txBody>
            <a:bodyPr anchor="ctr"/>
            <a:lstStyle/>
            <a:p>
              <a:pPr fontAlgn="auto">
                <a:spcBef>
                  <a:spcPts val="0"/>
                </a:spcBef>
                <a:spcAft>
                  <a:spcPts val="0"/>
                </a:spcAft>
                <a:defRPr/>
              </a:pPr>
              <a:endParaRPr lang="en-US" altLang="ko-KR" sz="1100" dirty="0">
                <a:effectLst>
                  <a:outerShdw blurRad="38100" dist="38100" dir="2700000" algn="tl">
                    <a:srgbClr val="000000">
                      <a:alpha val="43137"/>
                    </a:srgbClr>
                  </a:outerShdw>
                </a:effectLst>
              </a:endParaRPr>
            </a:p>
          </p:txBody>
        </p:sp>
        <p:sp>
          <p:nvSpPr>
            <p:cNvPr id="21513" name="Rectangle 85"/>
            <p:cNvSpPr>
              <a:spLocks noChangeArrowheads="1"/>
            </p:cNvSpPr>
            <p:nvPr/>
          </p:nvSpPr>
          <p:spPr bwMode="auto">
            <a:xfrm>
              <a:off x="1381229" y="5576890"/>
              <a:ext cx="6352427" cy="519112"/>
            </a:xfrm>
            <a:prstGeom prst="rect">
              <a:avLst/>
            </a:prstGeom>
            <a:noFill/>
            <a:ln w="19050" algn="ctr">
              <a:noFill/>
              <a:miter lim="800000"/>
              <a:headEnd/>
              <a:tailEnd/>
            </a:ln>
          </p:spPr>
          <p:txBody>
            <a:bodyPr anchor="ctr"/>
            <a:lstStyle/>
            <a:p>
              <a:pPr algn="ctr" fontAlgn="auto">
                <a:spcBef>
                  <a:spcPts val="600"/>
                </a:spcBef>
                <a:spcAft>
                  <a:spcPts val="0"/>
                </a:spcAft>
                <a:buSzPct val="100000"/>
                <a:defRPr/>
              </a:pPr>
              <a:r>
                <a:rPr lang="en-US" altLang="ko-KR" sz="1400" dirty="0">
                  <a:ln w="3175">
                    <a:noFill/>
                  </a:ln>
                  <a:solidFill>
                    <a:srgbClr val="FF9900"/>
                  </a:solidFill>
                  <a:effectLst>
                    <a:outerShdw blurRad="38100" dist="38100" dir="2700000" algn="tl">
                      <a:srgbClr val="000000">
                        <a:alpha val="43137"/>
                      </a:srgbClr>
                    </a:outerShdw>
                  </a:effectLst>
                  <a:latin typeface="+mn-lt"/>
                </a:rPr>
                <a:t>DMA</a:t>
              </a:r>
              <a:r>
                <a:rPr lang="en-US" altLang="ko-KR" sz="1400" dirty="0">
                  <a:solidFill>
                    <a:srgbClr val="FF0000"/>
                  </a:solidFill>
                  <a:effectLst>
                    <a:outerShdw blurRad="38100" dist="38100" dir="2700000" algn="tl">
                      <a:srgbClr val="000000">
                        <a:alpha val="43137"/>
                      </a:srgbClr>
                    </a:outerShdw>
                  </a:effectLst>
                  <a:latin typeface="+mn-lt"/>
                  <a:ea typeface="Segoe UI" pitchFamily="34" charset="0"/>
                </a:rPr>
                <a:t> </a:t>
              </a:r>
              <a:r>
                <a:rPr lang="en-US" altLang="ko-KR" sz="1400" dirty="0">
                  <a:ln cap="flat">
                    <a:noFill/>
                    <a:miter lim="800000"/>
                  </a:ln>
                  <a:solidFill>
                    <a:schemeClr val="bg1"/>
                  </a:solidFill>
                  <a:effectLst>
                    <a:outerShdw blurRad="38100" dist="38100" dir="2700000" algn="tl" rotWithShape="0">
                      <a:srgbClr val="000000">
                        <a:alpha val="43137"/>
                      </a:srgbClr>
                    </a:outerShdw>
                  </a:effectLst>
                  <a:latin typeface="+mj-lt"/>
                  <a:cs typeface="Arial" charset="0"/>
                </a:rPr>
                <a:t>Distributed Media Application Server</a:t>
              </a:r>
              <a:r>
                <a:rPr lang="en-US" altLang="ko-KR" sz="1400" dirty="0">
                  <a:solidFill>
                    <a:srgbClr val="000000"/>
                  </a:solidFill>
                  <a:effectLst>
                    <a:outerShdw blurRad="38100" dist="38100" dir="2700000" algn="tl">
                      <a:srgbClr val="000000">
                        <a:alpha val="43137"/>
                      </a:srgbClr>
                    </a:outerShdw>
                  </a:effectLst>
                  <a:latin typeface="+mn-lt"/>
                  <a:ea typeface="Segoe UI" pitchFamily="34" charset="0"/>
                </a:rPr>
                <a:t/>
              </a:r>
              <a:br>
                <a:rPr lang="en-US" altLang="ko-KR" sz="1400" dirty="0">
                  <a:solidFill>
                    <a:srgbClr val="000000"/>
                  </a:solidFill>
                  <a:effectLst>
                    <a:outerShdw blurRad="38100" dist="38100" dir="2700000" algn="tl">
                      <a:srgbClr val="000000">
                        <a:alpha val="43137"/>
                      </a:srgbClr>
                    </a:outerShdw>
                  </a:effectLst>
                  <a:latin typeface="+mn-lt"/>
                  <a:ea typeface="Segoe UI" pitchFamily="34" charset="0"/>
                </a:rPr>
              </a:br>
              <a:r>
                <a:rPr lang="en-US" altLang="ko-KR" sz="1400" dirty="0">
                  <a:ln w="3175">
                    <a:noFill/>
                  </a:ln>
                  <a:solidFill>
                    <a:srgbClr val="FF9900"/>
                  </a:solidFill>
                  <a:effectLst>
                    <a:outerShdw blurRad="38100" dist="38100" dir="2700000" algn="tl">
                      <a:srgbClr val="000000">
                        <a:alpha val="43137"/>
                      </a:srgbClr>
                    </a:outerShdw>
                  </a:effectLst>
                  <a:latin typeface="+mn-lt"/>
                </a:rPr>
                <a:t>RMX</a:t>
              </a:r>
              <a:r>
                <a:rPr lang="en-US" altLang="ko-KR" sz="1400" dirty="0">
                  <a:solidFill>
                    <a:srgbClr val="FF0000"/>
                  </a:solidFill>
                  <a:effectLst>
                    <a:outerShdw blurRad="38100" dist="38100" dir="2700000" algn="tl">
                      <a:srgbClr val="000000">
                        <a:alpha val="43137"/>
                      </a:srgbClr>
                    </a:outerShdw>
                  </a:effectLst>
                  <a:latin typeface="+mn-lt"/>
                  <a:ea typeface="Segoe UI" pitchFamily="34" charset="0"/>
                </a:rPr>
                <a:t> </a:t>
              </a:r>
              <a:r>
                <a:rPr lang="en-US" altLang="ko-KR" sz="1400" dirty="0">
                  <a:solidFill>
                    <a:srgbClr val="000000"/>
                  </a:solidFill>
                  <a:effectLst>
                    <a:outerShdw blurRad="38100" dist="38100" dir="2700000" algn="tl">
                      <a:srgbClr val="000000">
                        <a:alpha val="43137"/>
                      </a:srgbClr>
                    </a:outerShdw>
                  </a:effectLst>
                  <a:latin typeface="+mn-lt"/>
                  <a:ea typeface="Segoe UI" pitchFamily="34" charset="0"/>
                </a:rPr>
                <a:t> </a:t>
              </a:r>
              <a:r>
                <a:rPr lang="en-US" altLang="ko-KR" sz="1400" dirty="0">
                  <a:ln cap="flat">
                    <a:noFill/>
                    <a:miter lim="800000"/>
                  </a:ln>
                  <a:solidFill>
                    <a:schemeClr val="bg1"/>
                  </a:solidFill>
                  <a:effectLst>
                    <a:outerShdw blurRad="38100" dist="38100" dir="2700000" algn="tl" rotWithShape="0">
                      <a:srgbClr val="000000">
                        <a:alpha val="43137"/>
                      </a:srgbClr>
                    </a:outerShdw>
                  </a:effectLst>
                  <a:latin typeface="+mj-lt"/>
                  <a:cs typeface="Arial" charset="0"/>
                </a:rPr>
                <a:t>Real-time Media Conference Platform</a:t>
              </a:r>
            </a:p>
          </p:txBody>
        </p:sp>
        <p:pic>
          <p:nvPicPr>
            <p:cNvPr id="22558" name="Picture 26" descr="RMX4000_Left.png"/>
            <p:cNvPicPr>
              <a:picLocks noChangeAspect="1"/>
            </p:cNvPicPr>
            <p:nvPr/>
          </p:nvPicPr>
          <p:blipFill>
            <a:blip r:embed="rId6"/>
            <a:srcRect/>
            <a:stretch>
              <a:fillRect/>
            </a:stretch>
          </p:blipFill>
          <p:spPr bwMode="auto">
            <a:xfrm>
              <a:off x="4662488" y="4625964"/>
              <a:ext cx="1277937" cy="869170"/>
            </a:xfrm>
            <a:prstGeom prst="rect">
              <a:avLst/>
            </a:prstGeom>
            <a:noFill/>
            <a:ln w="9525">
              <a:noFill/>
              <a:miter lim="800000"/>
              <a:headEnd/>
              <a:tailEnd/>
            </a:ln>
          </p:spPr>
        </p:pic>
        <p:pic>
          <p:nvPicPr>
            <p:cNvPr id="22559" name="Picture 3"/>
            <p:cNvPicPr>
              <a:picLocks noChangeAspect="1" noChangeArrowheads="1"/>
            </p:cNvPicPr>
            <p:nvPr/>
          </p:nvPicPr>
          <p:blipFill>
            <a:blip r:embed="rId7"/>
            <a:srcRect/>
            <a:stretch>
              <a:fillRect/>
            </a:stretch>
          </p:blipFill>
          <p:spPr bwMode="auto">
            <a:xfrm>
              <a:off x="2844800" y="4834219"/>
              <a:ext cx="1679575" cy="433901"/>
            </a:xfrm>
            <a:prstGeom prst="rect">
              <a:avLst/>
            </a:prstGeom>
            <a:noFill/>
            <a:ln w="9525">
              <a:noFill/>
              <a:miter lim="800000"/>
              <a:headEnd/>
              <a:tailEnd/>
            </a:ln>
          </p:spPr>
        </p:pic>
      </p:grpSp>
      <p:grpSp>
        <p:nvGrpSpPr>
          <p:cNvPr id="4" name="Group 38"/>
          <p:cNvGrpSpPr>
            <a:grpSpLocks/>
          </p:cNvGrpSpPr>
          <p:nvPr/>
        </p:nvGrpSpPr>
        <p:grpSpPr bwMode="auto">
          <a:xfrm>
            <a:off x="3812164" y="2850480"/>
            <a:ext cx="1517984" cy="1551045"/>
            <a:chOff x="3657600" y="2673351"/>
            <a:chExt cx="1828800" cy="1828800"/>
          </a:xfrm>
        </p:grpSpPr>
        <p:sp>
          <p:nvSpPr>
            <p:cNvPr id="24" name="Oval 23"/>
            <p:cNvSpPr/>
            <p:nvPr/>
          </p:nvSpPr>
          <p:spPr bwMode="auto">
            <a:xfrm>
              <a:off x="3657600" y="2673351"/>
              <a:ext cx="1828800" cy="1828800"/>
            </a:xfrm>
            <a:prstGeom prst="ellipse">
              <a:avLst/>
            </a:prstGeom>
            <a:solidFill>
              <a:schemeClr val="tx1">
                <a:alpha val="65000"/>
              </a:schemeClr>
            </a:solidFill>
            <a:ln w="158750">
              <a:gradFill>
                <a:gsLst>
                  <a:gs pos="0">
                    <a:schemeClr val="accent1">
                      <a:lumMod val="75000"/>
                    </a:schemeClr>
                  </a:gs>
                  <a:gs pos="46000">
                    <a:srgbClr val="FFA615"/>
                  </a:gs>
                  <a:gs pos="100000">
                    <a:schemeClr val="accent1">
                      <a:lumMod val="20000"/>
                      <a:lumOff val="80000"/>
                    </a:schemeClr>
                  </a:gs>
                </a:gsLst>
                <a:lin ang="16200000" scaled="0"/>
              </a:gradFill>
              <a:headEnd type="none" w="med" len="med"/>
              <a:tailEnd type="none" w="med" len="med"/>
            </a:ln>
            <a:effectLst>
              <a:outerShdw blurRad="482600" sx="102000" sy="102000" algn="ctr" rotWithShape="0">
                <a:prstClr val="black">
                  <a:alpha val="40000"/>
                </a:prstClr>
              </a:outerShdw>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lIns="0" tIns="0" rIns="0" bIns="0" anchor="ctr" anchorCtr="1"/>
            <a:lstStyle/>
            <a:p>
              <a:pPr fontAlgn="auto">
                <a:spcBef>
                  <a:spcPts val="0"/>
                </a:spcBef>
                <a:spcAft>
                  <a:spcPts val="0"/>
                </a:spcAft>
                <a:defRPr/>
              </a:pPr>
              <a:endParaRPr lang="en-US" dirty="0"/>
            </a:p>
          </p:txBody>
        </p:sp>
        <p:pic>
          <p:nvPicPr>
            <p:cNvPr id="22553" name="Picture 2" descr="C:\Users\harish.thakur\Desktop\Picture1.png"/>
            <p:cNvPicPr>
              <a:picLocks noChangeAspect="1" noChangeArrowheads="1"/>
            </p:cNvPicPr>
            <p:nvPr/>
          </p:nvPicPr>
          <p:blipFill>
            <a:blip r:embed="rId8"/>
            <a:srcRect/>
            <a:stretch>
              <a:fillRect/>
            </a:stretch>
          </p:blipFill>
          <p:spPr bwMode="auto">
            <a:xfrm>
              <a:off x="3762978" y="3538058"/>
              <a:ext cx="1563770" cy="470050"/>
            </a:xfrm>
            <a:prstGeom prst="rect">
              <a:avLst/>
            </a:prstGeom>
            <a:noFill/>
            <a:ln w="9525">
              <a:noFill/>
              <a:miter lim="800000"/>
              <a:headEnd/>
              <a:tailEnd/>
            </a:ln>
          </p:spPr>
        </p:pic>
        <p:pic>
          <p:nvPicPr>
            <p:cNvPr id="22554" name="Picture 3" descr="C:\Users\harish.thakur\Desktop\ExchangeSvr2010_h_rgb_r.png"/>
            <p:cNvPicPr>
              <a:picLocks noChangeAspect="1" noChangeArrowheads="1"/>
            </p:cNvPicPr>
            <p:nvPr/>
          </p:nvPicPr>
          <p:blipFill>
            <a:blip r:embed="rId9"/>
            <a:srcRect/>
            <a:stretch>
              <a:fillRect/>
            </a:stretch>
          </p:blipFill>
          <p:spPr bwMode="auto">
            <a:xfrm>
              <a:off x="3778624" y="3334696"/>
              <a:ext cx="1600200" cy="258618"/>
            </a:xfrm>
            <a:prstGeom prst="rect">
              <a:avLst/>
            </a:prstGeom>
            <a:noFill/>
            <a:ln w="9525">
              <a:noFill/>
              <a:miter lim="800000"/>
              <a:headEnd/>
              <a:tailEnd/>
            </a:ln>
          </p:spPr>
        </p:pic>
      </p:grpSp>
      <p:grpSp>
        <p:nvGrpSpPr>
          <p:cNvPr id="6" name="Group 1"/>
          <p:cNvGrpSpPr>
            <a:grpSpLocks/>
          </p:cNvGrpSpPr>
          <p:nvPr/>
        </p:nvGrpSpPr>
        <p:grpSpPr bwMode="auto">
          <a:xfrm>
            <a:off x="596900" y="1340768"/>
            <a:ext cx="3892550" cy="4210174"/>
            <a:chOff x="597512" y="990601"/>
            <a:chExt cx="3898288" cy="4964115"/>
          </a:xfrm>
        </p:grpSpPr>
        <p:grpSp>
          <p:nvGrpSpPr>
            <p:cNvPr id="22536" name="Group 41"/>
            <p:cNvGrpSpPr>
              <a:grpSpLocks/>
            </p:cNvGrpSpPr>
            <p:nvPr/>
          </p:nvGrpSpPr>
          <p:grpSpPr bwMode="auto">
            <a:xfrm>
              <a:off x="597512" y="990601"/>
              <a:ext cx="3898288" cy="4964115"/>
              <a:chOff x="597512" y="990601"/>
              <a:chExt cx="3898288" cy="4964115"/>
            </a:xfrm>
          </p:grpSpPr>
          <p:grpSp>
            <p:nvGrpSpPr>
              <p:cNvPr id="22538" name="Group 34"/>
              <p:cNvGrpSpPr>
                <a:grpSpLocks/>
              </p:cNvGrpSpPr>
              <p:nvPr/>
            </p:nvGrpSpPr>
            <p:grpSpPr bwMode="auto">
              <a:xfrm>
                <a:off x="597512" y="990601"/>
                <a:ext cx="3898288" cy="4964115"/>
                <a:chOff x="597512" y="990601"/>
                <a:chExt cx="3898288" cy="4964115"/>
              </a:xfrm>
            </p:grpSpPr>
            <p:grpSp>
              <p:nvGrpSpPr>
                <p:cNvPr id="22541" name="Group 37"/>
                <p:cNvGrpSpPr>
                  <a:grpSpLocks/>
                </p:cNvGrpSpPr>
                <p:nvPr/>
              </p:nvGrpSpPr>
              <p:grpSpPr bwMode="auto">
                <a:xfrm>
                  <a:off x="597512" y="990601"/>
                  <a:ext cx="3898288" cy="4964115"/>
                  <a:chOff x="597877" y="1512670"/>
                  <a:chExt cx="3898058" cy="4595055"/>
                </a:xfrm>
              </p:grpSpPr>
              <p:sp>
                <p:nvSpPr>
                  <p:cNvPr id="17" name="Freeform 16"/>
                  <p:cNvSpPr/>
                  <p:nvPr/>
                </p:nvSpPr>
                <p:spPr bwMode="auto">
                  <a:xfrm>
                    <a:off x="597877" y="1512670"/>
                    <a:ext cx="3891709" cy="4595055"/>
                  </a:xfrm>
                  <a:custGeom>
                    <a:avLst/>
                    <a:gdLst>
                      <a:gd name="connsiteX0" fmla="*/ 0 w 3892061"/>
                      <a:gd name="connsiteY0" fmla="*/ 0 h 4478215"/>
                      <a:gd name="connsiteX1" fmla="*/ 3892061 w 3892061"/>
                      <a:gd name="connsiteY1" fmla="*/ 0 h 4478215"/>
                      <a:gd name="connsiteX2" fmla="*/ 3892061 w 3892061"/>
                      <a:gd name="connsiteY2" fmla="*/ 2098431 h 4478215"/>
                      <a:gd name="connsiteX3" fmla="*/ 0 w 3892061"/>
                      <a:gd name="connsiteY3" fmla="*/ 4478215 h 4478215"/>
                      <a:gd name="connsiteX4" fmla="*/ 0 w 3892061"/>
                      <a:gd name="connsiteY4" fmla="*/ 0 h 4478215"/>
                      <a:gd name="connsiteX0" fmla="*/ 0 w 3892061"/>
                      <a:gd name="connsiteY0" fmla="*/ 0 h 4736122"/>
                      <a:gd name="connsiteX1" fmla="*/ 3892061 w 3892061"/>
                      <a:gd name="connsiteY1" fmla="*/ 0 h 4736122"/>
                      <a:gd name="connsiteX2" fmla="*/ 3892061 w 3892061"/>
                      <a:gd name="connsiteY2" fmla="*/ 2098431 h 4736122"/>
                      <a:gd name="connsiteX3" fmla="*/ 0 w 3892061"/>
                      <a:gd name="connsiteY3" fmla="*/ 4736122 h 4736122"/>
                      <a:gd name="connsiteX4" fmla="*/ 0 w 3892061"/>
                      <a:gd name="connsiteY4" fmla="*/ 0 h 473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2061" h="4736122">
                        <a:moveTo>
                          <a:pt x="0" y="0"/>
                        </a:moveTo>
                        <a:lnTo>
                          <a:pt x="3892061" y="0"/>
                        </a:lnTo>
                        <a:lnTo>
                          <a:pt x="3892061" y="2098431"/>
                        </a:lnTo>
                        <a:lnTo>
                          <a:pt x="0" y="4736122"/>
                        </a:lnTo>
                        <a:cubicBezTo>
                          <a:pt x="3908" y="3239476"/>
                          <a:pt x="7815" y="1484923"/>
                          <a:pt x="0" y="0"/>
                        </a:cubicBezTo>
                        <a:close/>
                      </a:path>
                    </a:pathLst>
                  </a:custGeom>
                  <a:solidFill>
                    <a:srgbClr val="000000">
                      <a:alpha val="23000"/>
                    </a:srgbClr>
                  </a:solidFill>
                  <a:ln w="19050" algn="ctr">
                    <a:noFill/>
                    <a:miter lim="800000"/>
                    <a:headEnd/>
                    <a:tailEnd/>
                  </a:ln>
                  <a:effectLst/>
                </p:spPr>
                <p:txBody>
                  <a:bodyPr anchor="ctr"/>
                  <a:lstStyle/>
                  <a:p>
                    <a:pPr fontAlgn="auto">
                      <a:spcBef>
                        <a:spcPct val="50000"/>
                      </a:spcBef>
                      <a:spcAft>
                        <a:spcPts val="0"/>
                      </a:spcAft>
                      <a:defRPr/>
                    </a:pPr>
                    <a:endParaRPr lang="en-US" altLang="ko-KR" sz="1100" dirty="0">
                      <a:effectLst>
                        <a:outerShdw blurRad="38100" dist="38100" dir="2700000" algn="tl">
                          <a:srgbClr val="000000">
                            <a:alpha val="43137"/>
                          </a:srgbClr>
                        </a:outerShdw>
                      </a:effectLst>
                    </a:endParaRPr>
                  </a:p>
                </p:txBody>
              </p:sp>
              <p:pic>
                <p:nvPicPr>
                  <p:cNvPr id="22545" name="Picture 74" descr="CX_200"/>
                  <p:cNvPicPr>
                    <a:picLocks noChangeAspect="1" noChangeArrowheads="1"/>
                  </p:cNvPicPr>
                  <p:nvPr/>
                </p:nvPicPr>
                <p:blipFill>
                  <a:blip r:embed="rId10"/>
                  <a:srcRect/>
                  <a:stretch>
                    <a:fillRect/>
                  </a:stretch>
                </p:blipFill>
                <p:spPr bwMode="auto">
                  <a:xfrm>
                    <a:off x="1450219" y="4178628"/>
                    <a:ext cx="871846" cy="891904"/>
                  </a:xfrm>
                  <a:prstGeom prst="rect">
                    <a:avLst/>
                  </a:prstGeom>
                  <a:noFill/>
                  <a:ln w="9525">
                    <a:noFill/>
                    <a:miter lim="800000"/>
                    <a:headEnd/>
                    <a:tailEnd/>
                  </a:ln>
                </p:spPr>
              </p:pic>
              <p:pic>
                <p:nvPicPr>
                  <p:cNvPr id="22546" name="Picture 75" descr="CX_100"/>
                  <p:cNvPicPr>
                    <a:picLocks noChangeAspect="1" noChangeArrowheads="1"/>
                  </p:cNvPicPr>
                  <p:nvPr/>
                </p:nvPicPr>
                <p:blipFill>
                  <a:blip r:embed="rId11"/>
                  <a:srcRect/>
                  <a:stretch>
                    <a:fillRect/>
                  </a:stretch>
                </p:blipFill>
                <p:spPr bwMode="auto">
                  <a:xfrm>
                    <a:off x="762354" y="4154164"/>
                    <a:ext cx="619854" cy="723596"/>
                  </a:xfrm>
                  <a:prstGeom prst="rect">
                    <a:avLst/>
                  </a:prstGeom>
                  <a:noFill/>
                  <a:ln w="9525">
                    <a:noFill/>
                    <a:miter lim="800000"/>
                    <a:headEnd/>
                    <a:tailEnd/>
                  </a:ln>
                </p:spPr>
              </p:pic>
              <p:sp>
                <p:nvSpPr>
                  <p:cNvPr id="21533" name="Rectangle 80"/>
                  <p:cNvSpPr>
                    <a:spLocks noChangeArrowheads="1"/>
                  </p:cNvSpPr>
                  <p:nvPr/>
                </p:nvSpPr>
                <p:spPr bwMode="auto">
                  <a:xfrm>
                    <a:off x="610574" y="1512670"/>
                    <a:ext cx="3885361" cy="1199093"/>
                  </a:xfrm>
                  <a:prstGeom prst="rect">
                    <a:avLst/>
                  </a:prstGeom>
                  <a:gradFill>
                    <a:gsLst>
                      <a:gs pos="72000">
                        <a:srgbClr val="525051"/>
                      </a:gs>
                      <a:gs pos="100000">
                        <a:schemeClr val="bg1">
                          <a:lumMod val="50000"/>
                        </a:schemeClr>
                      </a:gs>
                    </a:gsLst>
                    <a:lin ang="16200000" scaled="0"/>
                  </a:gradFill>
                  <a:ln w="19050" algn="ctr">
                    <a:noFill/>
                    <a:miter lim="800000"/>
                    <a:headEnd/>
                    <a:tailEnd/>
                  </a:ln>
                  <a:effectLst/>
                </p:spPr>
                <p:txBody>
                  <a:bodyPr lIns="0" tIns="274320" rIns="0"/>
                  <a:lstStyle/>
                  <a:p>
                    <a:pPr algn="ctr" defTabSz="914363" fontAlgn="auto">
                      <a:lnSpc>
                        <a:spcPct val="80000"/>
                      </a:lnSpc>
                      <a:spcBef>
                        <a:spcPts val="0"/>
                      </a:spcBef>
                      <a:spcAft>
                        <a:spcPts val="1000"/>
                      </a:spcAft>
                      <a:defRPr/>
                    </a:pPr>
                    <a:r>
                      <a:rPr lang="en-US" altLang="ko-KR" sz="1400" dirty="0">
                        <a:solidFill>
                          <a:schemeClr val="accent1"/>
                        </a:solidFill>
                        <a:effectLst>
                          <a:outerShdw blurRad="38100" dist="38100" dir="2700000" algn="tl">
                            <a:srgbClr val="000000">
                              <a:alpha val="43137"/>
                            </a:srgbClr>
                          </a:outerShdw>
                        </a:effectLst>
                        <a:latin typeface="+mn-lt"/>
                      </a:rPr>
                      <a:t>CX  IP and USB </a:t>
                    </a:r>
                    <a:r>
                      <a:rPr lang="en-US" altLang="ko-KR" sz="1400" dirty="0">
                        <a:ln cap="flat">
                          <a:noFill/>
                          <a:miter lim="800000"/>
                        </a:ln>
                        <a:solidFill>
                          <a:schemeClr val="bg1"/>
                        </a:solidFill>
                        <a:effectLst>
                          <a:outerShdw blurRad="76200" dist="88900" dir="5400000" algn="t" rotWithShape="0">
                            <a:prstClr val="black">
                              <a:alpha val="40000"/>
                            </a:prstClr>
                          </a:outerShdw>
                        </a:effectLst>
                        <a:latin typeface="+mj-lt"/>
                        <a:cs typeface="Arial" charset="0"/>
                      </a:rPr>
                      <a:t>desk and common area phones</a:t>
                    </a:r>
                  </a:p>
                  <a:p>
                    <a:pPr algn="ctr" defTabSz="914363" fontAlgn="auto">
                      <a:lnSpc>
                        <a:spcPct val="80000"/>
                      </a:lnSpc>
                      <a:spcBef>
                        <a:spcPts val="0"/>
                      </a:spcBef>
                      <a:spcAft>
                        <a:spcPts val="1000"/>
                      </a:spcAft>
                      <a:defRPr/>
                    </a:pPr>
                    <a:r>
                      <a:rPr lang="en-US" altLang="ko-KR" sz="1400" dirty="0">
                        <a:solidFill>
                          <a:schemeClr val="accent1"/>
                        </a:solidFill>
                        <a:effectLst>
                          <a:outerShdw blurRad="38100" dist="38100" dir="2700000" algn="tl">
                            <a:srgbClr val="000000">
                              <a:alpha val="43137"/>
                            </a:srgbClr>
                          </a:outerShdw>
                        </a:effectLst>
                        <a:latin typeface="+mn-lt"/>
                      </a:rPr>
                      <a:t>CX IP and USB </a:t>
                    </a:r>
                    <a:r>
                      <a:rPr lang="en-US" altLang="ko-KR" sz="1400" dirty="0">
                        <a:ln cap="flat">
                          <a:noFill/>
                          <a:miter lim="800000"/>
                        </a:ln>
                        <a:solidFill>
                          <a:schemeClr val="bg1"/>
                        </a:solidFill>
                        <a:effectLst>
                          <a:outerShdw blurRad="76200" dist="88900" dir="5400000" algn="t" rotWithShape="0">
                            <a:prstClr val="black">
                              <a:alpha val="40000"/>
                            </a:prstClr>
                          </a:outerShdw>
                        </a:effectLst>
                        <a:latin typeface="+mj-lt"/>
                        <a:cs typeface="Arial" charset="0"/>
                      </a:rPr>
                      <a:t>Conference Room</a:t>
                    </a:r>
                  </a:p>
                </p:txBody>
              </p:sp>
              <p:pic>
                <p:nvPicPr>
                  <p:cNvPr id="22548" name="Picture 32" descr="cx300transparent.png"/>
                  <p:cNvPicPr>
                    <a:picLocks noChangeAspect="1"/>
                  </p:cNvPicPr>
                  <p:nvPr/>
                </p:nvPicPr>
                <p:blipFill>
                  <a:blip r:embed="rId12"/>
                  <a:srcRect/>
                  <a:stretch>
                    <a:fillRect/>
                  </a:stretch>
                </p:blipFill>
                <p:spPr bwMode="auto">
                  <a:xfrm>
                    <a:off x="666479" y="3282733"/>
                    <a:ext cx="1688568" cy="1023107"/>
                  </a:xfrm>
                  <a:prstGeom prst="rect">
                    <a:avLst/>
                  </a:prstGeom>
                  <a:noFill/>
                  <a:ln w="9525">
                    <a:noFill/>
                    <a:miter lim="800000"/>
                    <a:headEnd/>
                    <a:tailEnd/>
                  </a:ln>
                </p:spPr>
              </p:pic>
              <p:pic>
                <p:nvPicPr>
                  <p:cNvPr id="22549" name="Picture 73" descr="CX_700"/>
                  <p:cNvPicPr>
                    <a:picLocks noChangeAspect="1" noChangeArrowheads="1"/>
                  </p:cNvPicPr>
                  <p:nvPr/>
                </p:nvPicPr>
                <p:blipFill>
                  <a:blip r:embed="rId13"/>
                  <a:srcRect/>
                  <a:stretch>
                    <a:fillRect/>
                  </a:stretch>
                </p:blipFill>
                <p:spPr bwMode="auto">
                  <a:xfrm>
                    <a:off x="2048258" y="3393804"/>
                    <a:ext cx="1237969" cy="1001142"/>
                  </a:xfrm>
                  <a:prstGeom prst="rect">
                    <a:avLst/>
                  </a:prstGeom>
                  <a:noFill/>
                  <a:ln w="9525">
                    <a:noFill/>
                    <a:miter lim="800000"/>
                    <a:headEnd/>
                    <a:tailEnd/>
                  </a:ln>
                </p:spPr>
              </p:pic>
            </p:grpSp>
            <p:pic>
              <p:nvPicPr>
                <p:cNvPr id="22542" name="Picture 2" descr="C:\Documents and Settings\ishimaru\My Documents\Polycom\Image Library\Voice Products\CX600 Rendering.png"/>
                <p:cNvPicPr>
                  <a:picLocks noChangeAspect="1" noChangeArrowheads="1"/>
                </p:cNvPicPr>
                <p:nvPr/>
              </p:nvPicPr>
              <p:blipFill>
                <a:blip r:embed="rId14"/>
                <a:srcRect/>
                <a:stretch>
                  <a:fillRect/>
                </a:stretch>
              </p:blipFill>
              <p:spPr bwMode="auto">
                <a:xfrm>
                  <a:off x="1524000" y="2222452"/>
                  <a:ext cx="1143000" cy="924609"/>
                </a:xfrm>
                <a:prstGeom prst="rect">
                  <a:avLst/>
                </a:prstGeom>
                <a:noFill/>
                <a:ln w="9525">
                  <a:noFill/>
                  <a:miter lim="800000"/>
                  <a:headEnd/>
                  <a:tailEnd/>
                </a:ln>
              </p:spPr>
            </p:pic>
            <p:pic>
              <p:nvPicPr>
                <p:cNvPr id="22543" name="Picture 4" descr="C:\Documents and Settings\ishimaru\My Documents\Polycom\Image Library\Voice Products\CX500 Rendering.png"/>
                <p:cNvPicPr>
                  <a:picLocks noChangeAspect="1" noChangeArrowheads="1"/>
                </p:cNvPicPr>
                <p:nvPr/>
              </p:nvPicPr>
              <p:blipFill>
                <a:blip r:embed="rId15"/>
                <a:srcRect/>
                <a:stretch>
                  <a:fillRect/>
                </a:stretch>
              </p:blipFill>
              <p:spPr bwMode="auto">
                <a:xfrm>
                  <a:off x="614083" y="2232937"/>
                  <a:ext cx="1066800" cy="989876"/>
                </a:xfrm>
                <a:prstGeom prst="rect">
                  <a:avLst/>
                </a:prstGeom>
                <a:noFill/>
                <a:ln w="9525">
                  <a:noFill/>
                  <a:miter lim="800000"/>
                  <a:headEnd/>
                  <a:tailEnd/>
                </a:ln>
              </p:spPr>
            </p:pic>
          </p:grpSp>
          <p:pic>
            <p:nvPicPr>
              <p:cNvPr id="22539" name="Picture 2" descr="C:\Documents and Settings\ishimaru\My Documents\Polycom\Image Library\Voice Products\CX5000.png"/>
              <p:cNvPicPr>
                <a:picLocks noChangeAspect="1" noChangeArrowheads="1"/>
              </p:cNvPicPr>
              <p:nvPr/>
            </p:nvPicPr>
            <p:blipFill>
              <a:blip r:embed="rId16"/>
              <a:srcRect/>
              <a:stretch>
                <a:fillRect/>
              </a:stretch>
            </p:blipFill>
            <p:spPr bwMode="auto">
              <a:xfrm>
                <a:off x="659415" y="4699706"/>
                <a:ext cx="609600" cy="920951"/>
              </a:xfrm>
              <a:prstGeom prst="rect">
                <a:avLst/>
              </a:prstGeom>
              <a:noFill/>
              <a:ln w="9525">
                <a:noFill/>
                <a:miter lim="800000"/>
                <a:headEnd/>
                <a:tailEnd/>
              </a:ln>
            </p:spPr>
          </p:pic>
          <p:pic>
            <p:nvPicPr>
              <p:cNvPr id="22540" name="Picture 2" descr="C:\Documents and Settings\ishimaru\My Documents\Polycom\Image Library\Voice Products\CX3000.png"/>
              <p:cNvPicPr>
                <a:picLocks noChangeAspect="1" noChangeArrowheads="1"/>
              </p:cNvPicPr>
              <p:nvPr/>
            </p:nvPicPr>
            <p:blipFill>
              <a:blip r:embed="rId17"/>
              <a:srcRect/>
              <a:stretch>
                <a:fillRect/>
              </a:stretch>
            </p:blipFill>
            <p:spPr bwMode="auto">
              <a:xfrm>
                <a:off x="2762708" y="2286003"/>
                <a:ext cx="1063983" cy="897680"/>
              </a:xfrm>
              <a:prstGeom prst="rect">
                <a:avLst/>
              </a:prstGeom>
              <a:noFill/>
              <a:ln w="9525">
                <a:noFill/>
                <a:miter lim="800000"/>
                <a:headEnd/>
                <a:tailEnd/>
              </a:ln>
            </p:spPr>
          </p:pic>
        </p:grpSp>
        <p:pic>
          <p:nvPicPr>
            <p:cNvPr id="22537" name="Picture 35"/>
            <p:cNvPicPr>
              <a:picLocks noChangeAspect="1"/>
            </p:cNvPicPr>
            <p:nvPr/>
          </p:nvPicPr>
          <p:blipFill>
            <a:blip r:embed="rId18"/>
            <a:srcRect/>
            <a:stretch>
              <a:fillRect/>
            </a:stretch>
          </p:blipFill>
          <p:spPr bwMode="auto">
            <a:xfrm>
              <a:off x="3515650" y="1914413"/>
              <a:ext cx="693860" cy="338937"/>
            </a:xfrm>
            <a:prstGeom prst="rect">
              <a:avLst/>
            </a:prstGeom>
            <a:noFill/>
            <a:ln w="9525">
              <a:noFill/>
              <a:miter lim="800000"/>
              <a:headEnd/>
              <a:tailEnd/>
            </a:ln>
          </p:spPr>
        </p:pic>
      </p:grpSp>
    </p:spTree>
    <p:extLst>
      <p:ext uri="{BB962C8B-B14F-4D97-AF65-F5344CB8AC3E}">
        <p14:creationId xmlns:p14="http://schemas.microsoft.com/office/powerpoint/2010/main" val="9632489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
                                          </p:val>
                                        </p:tav>
                                        <p:tav tm="100000">
                                          <p:val>
                                            <p:strVal val="#ppt_x"/>
                                          </p:val>
                                        </p:tav>
                                      </p:tavLst>
                                    </p:anim>
                                    <p:animEffect transition="in" filter="wipe(right)">
                                      <p:cBhvr>
                                        <p:cTn id="8" dur="500"/>
                                        <p:tgtEl>
                                          <p:spTgt spid="6"/>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2"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slide(fromRigh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slide(fromBottom)">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d:\Workshop\My Pictures\RMX2000_Left.tiff"/>
          <p:cNvPicPr>
            <a:picLocks noChangeAspect="1" noChangeArrowheads="1"/>
          </p:cNvPicPr>
          <p:nvPr/>
        </p:nvPicPr>
        <p:blipFill>
          <a:blip r:embed="rId3" cstate="print">
            <a:clrChange>
              <a:clrFrom>
                <a:srgbClr val="FCFBFC"/>
              </a:clrFrom>
              <a:clrTo>
                <a:srgbClr val="FCFBFC">
                  <a:alpha val="0"/>
                </a:srgbClr>
              </a:clrTo>
            </a:clrChange>
          </a:blip>
          <a:srcRect/>
          <a:stretch>
            <a:fillRect/>
          </a:stretch>
        </p:blipFill>
        <p:spPr bwMode="auto">
          <a:xfrm>
            <a:off x="3622881" y="4798503"/>
            <a:ext cx="2649473" cy="1388974"/>
          </a:xfrm>
          <a:prstGeom prst="rect">
            <a:avLst/>
          </a:prstGeom>
          <a:noFill/>
          <a:ln w="9525">
            <a:noFill/>
            <a:miter lim="800000"/>
            <a:headEnd/>
            <a:tailEnd/>
          </a:ln>
        </p:spPr>
      </p:pic>
      <p:sp>
        <p:nvSpPr>
          <p:cNvPr id="15363" name="Rectangle 2"/>
          <p:cNvSpPr>
            <a:spLocks noGrp="1" noChangeArrowheads="1"/>
          </p:cNvSpPr>
          <p:nvPr>
            <p:ph type="title"/>
          </p:nvPr>
        </p:nvSpPr>
        <p:spPr/>
        <p:txBody>
          <a:bodyPr/>
          <a:lstStyle/>
          <a:p>
            <a:r>
              <a:rPr lang="en-US" dirty="0" smtClean="0"/>
              <a:t>RMX Integration with OCS/</a:t>
            </a:r>
            <a:r>
              <a:rPr lang="en-US" dirty="0" err="1" smtClean="0"/>
              <a:t>Lync</a:t>
            </a:r>
            <a:r>
              <a:rPr lang="en-US" dirty="0" smtClean="0"/>
              <a:t> Server</a:t>
            </a:r>
          </a:p>
        </p:txBody>
      </p:sp>
      <p:sp>
        <p:nvSpPr>
          <p:cNvPr id="15364" name="Content Placeholder 7"/>
          <p:cNvSpPr>
            <a:spLocks noGrp="1"/>
          </p:cNvSpPr>
          <p:nvPr>
            <p:ph sz="half" idx="1"/>
          </p:nvPr>
        </p:nvSpPr>
        <p:spPr bwMode="auto">
          <a:xfrm>
            <a:off x="388938" y="1333617"/>
            <a:ext cx="5586412" cy="5092700"/>
          </a:xfrm>
        </p:spPr>
        <p:txBody>
          <a:bodyPr vert="horz" lIns="91440" tIns="45720" rIns="91440" bIns="45720" rtlCol="0">
            <a:normAutofit/>
          </a:bodyPr>
          <a:lstStyle/>
          <a:p>
            <a:pPr>
              <a:spcBef>
                <a:spcPct val="20000"/>
              </a:spcBef>
              <a:buFont typeface="Segoe UI" pitchFamily="34" charset="0"/>
              <a:buChar char="►"/>
            </a:pPr>
            <a:r>
              <a:rPr lang="en-US" dirty="0">
                <a:solidFill>
                  <a:schemeClr val="bg1"/>
                </a:solidFill>
              </a:rPr>
              <a:t>Enables OCS/Lync clients to participate in RMX-based conferences</a:t>
            </a:r>
          </a:p>
          <a:p>
            <a:pPr>
              <a:spcBef>
                <a:spcPct val="20000"/>
              </a:spcBef>
              <a:buFont typeface="Segoe UI" pitchFamily="34" charset="0"/>
              <a:buChar char="►"/>
            </a:pPr>
            <a:r>
              <a:rPr lang="en-US" dirty="0">
                <a:solidFill>
                  <a:schemeClr val="bg1"/>
                </a:solidFill>
              </a:rPr>
              <a:t>Extends Continuous Presence to Communicator/Lync</a:t>
            </a:r>
          </a:p>
          <a:p>
            <a:pPr>
              <a:spcBef>
                <a:spcPct val="20000"/>
              </a:spcBef>
              <a:buFont typeface="Segoe UI" pitchFamily="34" charset="0"/>
              <a:buChar char="►"/>
            </a:pPr>
            <a:r>
              <a:rPr lang="en-US" dirty="0">
                <a:solidFill>
                  <a:schemeClr val="bg1"/>
                </a:solidFill>
              </a:rPr>
              <a:t>Provides interconnectivity between SIP clients and H.323 endpoints</a:t>
            </a:r>
          </a:p>
        </p:txBody>
      </p:sp>
      <p:pic>
        <p:nvPicPr>
          <p:cNvPr id="11" name="Picture 4" descr="RMX 4000.gif"/>
          <p:cNvPicPr>
            <a:picLocks noChangeAspect="1"/>
          </p:cNvPicPr>
          <p:nvPr/>
        </p:nvPicPr>
        <p:blipFill>
          <a:blip r:embed="rId4" cstate="print"/>
          <a:srcRect/>
          <a:stretch>
            <a:fillRect/>
          </a:stretch>
        </p:blipFill>
        <p:spPr bwMode="auto">
          <a:xfrm>
            <a:off x="390914" y="4529150"/>
            <a:ext cx="2243887" cy="1579477"/>
          </a:xfrm>
          <a:prstGeom prst="rect">
            <a:avLst/>
          </a:prstGeom>
          <a:noFill/>
          <a:ln w="9525">
            <a:noFill/>
            <a:miter lim="800000"/>
            <a:headEnd/>
            <a:tailEnd/>
          </a:ln>
        </p:spPr>
      </p:pic>
      <p:pic>
        <p:nvPicPr>
          <p:cNvPr id="3074" name="Picture 2"/>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08305" y="5030075"/>
            <a:ext cx="1826458" cy="925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14038" y="1430559"/>
            <a:ext cx="2263835" cy="3098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4621685"/>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MCU Comparison – Different by Design</a:t>
            </a:r>
            <a:endParaRPr lang="en-US" dirty="0"/>
          </a:p>
        </p:txBody>
      </p:sp>
      <p:sp>
        <p:nvSpPr>
          <p:cNvPr id="3" name="Content Placeholder 2"/>
          <p:cNvSpPr>
            <a:spLocks noGrp="1"/>
          </p:cNvSpPr>
          <p:nvPr>
            <p:ph sz="half" idx="1"/>
          </p:nvPr>
        </p:nvSpPr>
        <p:spPr>
          <a:xfrm>
            <a:off x="412750" y="1346386"/>
            <a:ext cx="5208329" cy="4684651"/>
          </a:xfrm>
        </p:spPr>
        <p:txBody>
          <a:bodyPr vert="horz" lIns="91440" tIns="45720" rIns="91440" bIns="45720" rtlCol="0">
            <a:normAutofit fontScale="92500" lnSpcReduction="10000"/>
          </a:bodyPr>
          <a:lstStyle/>
          <a:p>
            <a:pPr>
              <a:spcBef>
                <a:spcPct val="20000"/>
              </a:spcBef>
              <a:buFont typeface="Segoe UI" pitchFamily="34" charset="0"/>
              <a:buChar char="►"/>
            </a:pPr>
            <a:r>
              <a:rPr lang="en-US" sz="2800" dirty="0">
                <a:solidFill>
                  <a:schemeClr val="bg1"/>
                </a:solidFill>
              </a:rPr>
              <a:t>OCS/</a:t>
            </a:r>
            <a:r>
              <a:rPr lang="en-US" sz="2800" dirty="0" err="1">
                <a:solidFill>
                  <a:schemeClr val="bg1"/>
                </a:solidFill>
              </a:rPr>
              <a:t>Lync</a:t>
            </a:r>
            <a:r>
              <a:rPr lang="en-US" sz="2800" dirty="0">
                <a:solidFill>
                  <a:schemeClr val="bg1"/>
                </a:solidFill>
              </a:rPr>
              <a:t> MCU</a:t>
            </a:r>
          </a:p>
          <a:p>
            <a:pPr marL="742950" lvl="1" indent="-285750">
              <a:spcBef>
                <a:spcPct val="20000"/>
              </a:spcBef>
            </a:pPr>
            <a:r>
              <a:rPr lang="en-US" sz="2400" dirty="0">
                <a:solidFill>
                  <a:schemeClr val="bg1"/>
                </a:solidFill>
              </a:rPr>
              <a:t>Integrated into the desktop experience</a:t>
            </a:r>
          </a:p>
          <a:p>
            <a:pPr marL="742950" lvl="1" indent="-285750">
              <a:spcBef>
                <a:spcPct val="20000"/>
              </a:spcBef>
            </a:pPr>
            <a:r>
              <a:rPr lang="en-US" sz="2400" dirty="0">
                <a:solidFill>
                  <a:schemeClr val="bg1"/>
                </a:solidFill>
              </a:rPr>
              <a:t>Active speaker switching</a:t>
            </a:r>
          </a:p>
          <a:p>
            <a:pPr marL="742950" lvl="1" indent="-285750">
              <a:spcBef>
                <a:spcPct val="20000"/>
              </a:spcBef>
            </a:pPr>
            <a:r>
              <a:rPr lang="en-US" sz="2400" dirty="0">
                <a:solidFill>
                  <a:schemeClr val="bg1"/>
                </a:solidFill>
              </a:rPr>
              <a:t>Desktop-quality resolution</a:t>
            </a:r>
          </a:p>
          <a:p>
            <a:pPr marL="742950" lvl="1" indent="-285750">
              <a:spcBef>
                <a:spcPct val="20000"/>
              </a:spcBef>
            </a:pPr>
            <a:endParaRPr lang="en-US" sz="2400" dirty="0">
              <a:solidFill>
                <a:schemeClr val="bg1"/>
              </a:solidFill>
            </a:endParaRPr>
          </a:p>
          <a:p>
            <a:pPr>
              <a:spcBef>
                <a:spcPct val="20000"/>
              </a:spcBef>
              <a:buFont typeface="Segoe UI" pitchFamily="34" charset="0"/>
              <a:buChar char="►"/>
            </a:pPr>
            <a:r>
              <a:rPr lang="en-US" sz="2800" dirty="0">
                <a:solidFill>
                  <a:schemeClr val="bg1"/>
                </a:solidFill>
              </a:rPr>
              <a:t>RMX</a:t>
            </a:r>
          </a:p>
          <a:p>
            <a:pPr marL="742950" lvl="1" indent="-285750">
              <a:spcBef>
                <a:spcPct val="20000"/>
              </a:spcBef>
            </a:pPr>
            <a:r>
              <a:rPr lang="en-US" sz="2400" dirty="0">
                <a:solidFill>
                  <a:schemeClr val="bg1"/>
                </a:solidFill>
              </a:rPr>
              <a:t>Simultaneous integration capability</a:t>
            </a:r>
          </a:p>
          <a:p>
            <a:pPr marL="742950" lvl="1" indent="-285750">
              <a:spcBef>
                <a:spcPct val="20000"/>
              </a:spcBef>
            </a:pPr>
            <a:r>
              <a:rPr lang="en-US" sz="2400" dirty="0">
                <a:solidFill>
                  <a:schemeClr val="bg1"/>
                </a:solidFill>
              </a:rPr>
              <a:t>Numerous layout options</a:t>
            </a:r>
          </a:p>
          <a:p>
            <a:pPr marL="742950" lvl="1" indent="-285750">
              <a:spcBef>
                <a:spcPct val="20000"/>
              </a:spcBef>
            </a:pPr>
            <a:r>
              <a:rPr lang="en-US" sz="2400" dirty="0">
                <a:solidFill>
                  <a:schemeClr val="bg1"/>
                </a:solidFill>
              </a:rPr>
              <a:t>Supports everything from high definition through desktop resolution</a:t>
            </a:r>
          </a:p>
          <a:p>
            <a:pPr marL="742950" lvl="1" indent="-285750">
              <a:spcBef>
                <a:spcPct val="20000"/>
              </a:spcBef>
            </a:pPr>
            <a:endParaRPr lang="en-US" sz="2400" dirty="0">
              <a:solidFill>
                <a:schemeClr val="bg1"/>
              </a:solidFill>
            </a:endParaRPr>
          </a:p>
          <a:p>
            <a:pPr marL="742950" lvl="1" indent="-285750">
              <a:spcBef>
                <a:spcPct val="20000"/>
              </a:spcBef>
            </a:pPr>
            <a:endParaRPr lang="en-US" sz="2400" dirty="0">
              <a:solidFill>
                <a:schemeClr val="bg1"/>
              </a:solidFill>
            </a:endParaRPr>
          </a:p>
        </p:txBody>
      </p:sp>
      <p:pic>
        <p:nvPicPr>
          <p:cNvPr id="4" name="Picture 4" descr="RMX 4000.gif"/>
          <p:cNvPicPr>
            <a:picLocks noChangeAspect="1"/>
          </p:cNvPicPr>
          <p:nvPr/>
        </p:nvPicPr>
        <p:blipFill>
          <a:blip r:embed="rId2" cstate="print"/>
          <a:srcRect/>
          <a:stretch>
            <a:fillRect/>
          </a:stretch>
        </p:blipFill>
        <p:spPr bwMode="auto">
          <a:xfrm>
            <a:off x="6300192" y="4194411"/>
            <a:ext cx="2332532" cy="1579477"/>
          </a:xfrm>
          <a:prstGeom prst="rect">
            <a:avLst/>
          </a:prstGeom>
          <a:noFill/>
          <a:ln w="9525">
            <a:noFill/>
            <a:miter lim="800000"/>
            <a:headEnd/>
            <a:tailEnd/>
          </a:ln>
        </p:spPr>
      </p:pic>
      <p:pic>
        <p:nvPicPr>
          <p:cNvPr id="3075"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168481" y="1346386"/>
            <a:ext cx="857250" cy="106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89322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2749" y="1060683"/>
            <a:ext cx="8560770" cy="4684651"/>
          </a:xfrm>
        </p:spPr>
        <p:txBody>
          <a:bodyPr/>
          <a:lstStyle/>
          <a:p>
            <a:r>
              <a:rPr lang="en-US" dirty="0" smtClean="0"/>
              <a:t>CCCP Protocol</a:t>
            </a:r>
          </a:p>
          <a:p>
            <a:pPr lvl="1"/>
            <a:r>
              <a:rPr lang="en-US" dirty="0" smtClean="0"/>
              <a:t>Signaling protocol used within SIP in multiparty calls</a:t>
            </a:r>
          </a:p>
          <a:p>
            <a:pPr lvl="1"/>
            <a:r>
              <a:rPr lang="en-US" dirty="0" smtClean="0"/>
              <a:t>Developed for OCS, persists in OCS R2 and Lync</a:t>
            </a:r>
          </a:p>
          <a:p>
            <a:pPr lvl="1"/>
            <a:r>
              <a:rPr lang="en-US" dirty="0" smtClean="0"/>
              <a:t>Polycom only supports CCCP with Lync</a:t>
            </a:r>
          </a:p>
          <a:p>
            <a:r>
              <a:rPr lang="en-US" dirty="0" smtClean="0"/>
              <a:t>HDX Support</a:t>
            </a:r>
          </a:p>
          <a:p>
            <a:pPr lvl="1"/>
            <a:r>
              <a:rPr lang="en-US" dirty="0" smtClean="0"/>
              <a:t>Same as RTV</a:t>
            </a:r>
          </a:p>
          <a:p>
            <a:pPr>
              <a:defRPr/>
            </a:pPr>
            <a:r>
              <a:rPr lang="en-US" dirty="0" smtClean="0"/>
              <a:t>Availability – Q2</a:t>
            </a:r>
          </a:p>
          <a:p>
            <a:endParaRPr lang="en-US" dirty="0" smtClean="0"/>
          </a:p>
          <a:p>
            <a:pPr lvl="1"/>
            <a:endParaRPr lang="en-US" dirty="0" smtClean="0"/>
          </a:p>
        </p:txBody>
      </p:sp>
      <p:sp>
        <p:nvSpPr>
          <p:cNvPr id="3" name="Title 2"/>
          <p:cNvSpPr>
            <a:spLocks noGrp="1"/>
          </p:cNvSpPr>
          <p:nvPr>
            <p:ph type="title"/>
          </p:nvPr>
        </p:nvSpPr>
        <p:spPr>
          <a:xfrm>
            <a:off x="563565" y="315573"/>
            <a:ext cx="8150225" cy="479425"/>
          </a:xfrm>
        </p:spPr>
        <p:txBody>
          <a:bodyPr>
            <a:normAutofit fontScale="90000"/>
          </a:bodyPr>
          <a:lstStyle/>
          <a:p>
            <a:r>
              <a:rPr lang="en-US" dirty="0" smtClean="0"/>
              <a:t>Lync A/V MCU Integration</a:t>
            </a:r>
            <a:endParaRPr lang="en-US" dirty="0"/>
          </a:p>
        </p:txBody>
      </p:sp>
      <p:pic>
        <p:nvPicPr>
          <p:cNvPr id="11" name="Picture 2"/>
          <p:cNvPicPr>
            <a:picLocks noChangeAspect="1" noChangeArrowheads="1"/>
          </p:cNvPicPr>
          <p:nvPr/>
        </p:nvPicPr>
        <p:blipFill>
          <a:blip r:embed="rId3" cstate="print"/>
          <a:srcRect l="6967" t="9404" r="6967" b="9404"/>
          <a:stretch>
            <a:fillRect/>
          </a:stretch>
        </p:blipFill>
        <p:spPr bwMode="auto">
          <a:xfrm>
            <a:off x="7012049" y="3821427"/>
            <a:ext cx="2131953" cy="1900238"/>
          </a:xfrm>
          <a:prstGeom prst="rect">
            <a:avLst/>
          </a:prstGeom>
          <a:noFill/>
          <a:ln w="9525">
            <a:noFill/>
            <a:miter lim="800000"/>
            <a:headEnd/>
            <a:tailEnd/>
          </a:ln>
          <a:effectLst/>
        </p:spPr>
      </p:pic>
    </p:spTree>
    <p:extLst>
      <p:ext uri="{BB962C8B-B14F-4D97-AF65-F5344CB8AC3E}">
        <p14:creationId xmlns:p14="http://schemas.microsoft.com/office/powerpoint/2010/main" val="1281919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bwMode="white"/>
        <p:txBody>
          <a:bodyPr>
            <a:normAutofit/>
          </a:bodyPr>
          <a:lstStyle/>
          <a:p>
            <a:pPr eaLnBrk="1" hangingPunct="1"/>
            <a:r>
              <a:rPr lang="en-US" sz="2800" b="1" dirty="0" smtClean="0"/>
              <a:t>Conferencing Through Outlook </a:t>
            </a:r>
            <a:br>
              <a:rPr lang="en-US" sz="2800" b="1" dirty="0" smtClean="0"/>
            </a:br>
            <a:r>
              <a:rPr lang="en-US" sz="2800" b="1" dirty="0" smtClean="0"/>
              <a:t>using PCO or Online Meeting</a:t>
            </a:r>
          </a:p>
        </p:txBody>
      </p:sp>
      <p:sp>
        <p:nvSpPr>
          <p:cNvPr id="2" name="Text Placeholder 1"/>
          <p:cNvSpPr>
            <a:spLocks noGrp="1"/>
          </p:cNvSpPr>
          <p:nvPr>
            <p:ph type="body" idx="1"/>
          </p:nvPr>
        </p:nvSpPr>
        <p:spPr/>
        <p:txBody>
          <a:bodyPr/>
          <a:lstStyle/>
          <a:p>
            <a:endParaRPr lang="en-AU"/>
          </a:p>
        </p:txBody>
      </p:sp>
    </p:spTree>
    <p:extLst>
      <p:ext uri="{BB962C8B-B14F-4D97-AF65-F5344CB8AC3E}">
        <p14:creationId xmlns:p14="http://schemas.microsoft.com/office/powerpoint/2010/main" val="42225533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530226" y="189131"/>
            <a:ext cx="7528079" cy="922339"/>
          </a:xfrm>
        </p:spPr>
        <p:txBody>
          <a:bodyPr>
            <a:normAutofit fontScale="90000"/>
          </a:bodyPr>
          <a:lstStyle/>
          <a:p>
            <a:r>
              <a:rPr lang="en-US" dirty="0" smtClean="0"/>
              <a:t>Using Outlook to Schedule a Video Meeting</a:t>
            </a:r>
          </a:p>
        </p:txBody>
      </p:sp>
      <p:sp>
        <p:nvSpPr>
          <p:cNvPr id="6" name="Content Placeholder 2"/>
          <p:cNvSpPr txBox="1">
            <a:spLocks/>
          </p:cNvSpPr>
          <p:nvPr/>
        </p:nvSpPr>
        <p:spPr bwMode="auto">
          <a:xfrm>
            <a:off x="530225" y="1556792"/>
            <a:ext cx="8613775" cy="2497716"/>
          </a:xfrm>
          <a:prstGeom prst="rect">
            <a:avLst/>
          </a:prstGeom>
        </p:spPr>
        <p:txBody>
          <a:bodyPr vert="horz" lIns="91440" tIns="45720" rIns="91440" bIns="45720" rtlCol="0">
            <a:normAutofit fontScale="55000" lnSpcReduction="20000"/>
          </a:bodyPr>
          <a:lstStyle>
            <a:lvl1pPr marL="342900" indent="-342900">
              <a:spcBef>
                <a:spcPct val="20000"/>
              </a:spcBef>
              <a:buClr>
                <a:srgbClr val="03C2F1"/>
              </a:buClr>
              <a:buFont typeface="Segoe UI" pitchFamily="34" charset="0"/>
              <a:buChar char="►"/>
              <a:defRPr sz="2800">
                <a:solidFill>
                  <a:schemeClr val="bg1"/>
                </a:solidFill>
                <a:latin typeface="Segoe UI" pitchFamily="34" charset="0"/>
                <a:ea typeface="Segoe UI" pitchFamily="34" charset="0"/>
                <a:cs typeface="Segoe UI" pitchFamily="34" charset="0"/>
              </a:defRPr>
            </a:lvl1pPr>
            <a:lvl2pPr marL="742950" lvl="1" indent="-285750">
              <a:spcBef>
                <a:spcPct val="20000"/>
              </a:spcBef>
              <a:buClr>
                <a:srgbClr val="03C2F1"/>
              </a:buClr>
              <a:buFont typeface="Arial" pitchFamily="34" charset="0"/>
              <a:buChar char="–"/>
              <a:defRPr sz="2400">
                <a:solidFill>
                  <a:schemeClr val="bg1"/>
                </a:solidFill>
                <a:latin typeface="Segoe UI" pitchFamily="34" charset="0"/>
                <a:ea typeface="Segoe UI" pitchFamily="34" charset="0"/>
                <a:cs typeface="Segoe UI" pitchFamily="34" charset="0"/>
              </a:defRPr>
            </a:lvl2pPr>
            <a:lvl3pPr marL="1143000" indent="-228600">
              <a:spcBef>
                <a:spcPct val="20000"/>
              </a:spcBef>
              <a:buClr>
                <a:srgbClr val="03C2F1"/>
              </a:buClr>
              <a:buFont typeface="Arial" pitchFamily="34" charset="0"/>
              <a:buChar char="•"/>
              <a:defRPr sz="2000">
                <a:solidFill>
                  <a:schemeClr val="bg1"/>
                </a:solidFill>
                <a:latin typeface="Segoe UI" pitchFamily="34" charset="0"/>
                <a:ea typeface="Segoe UI" pitchFamily="34" charset="0"/>
                <a:cs typeface="Segoe UI" pitchFamily="34" charset="0"/>
              </a:defRPr>
            </a:lvl3pPr>
            <a:lvl4pPr marL="1600200" indent="-228600">
              <a:spcBef>
                <a:spcPct val="20000"/>
              </a:spcBef>
              <a:buClr>
                <a:srgbClr val="03C2F1"/>
              </a:buClr>
              <a:buFont typeface="Arial" pitchFamily="34" charset="0"/>
              <a:buChar char="–"/>
              <a:defRPr>
                <a:solidFill>
                  <a:schemeClr val="bg1"/>
                </a:solidFill>
                <a:latin typeface="Segoe UI" pitchFamily="34" charset="0"/>
                <a:ea typeface="Segoe UI" pitchFamily="34" charset="0"/>
                <a:cs typeface="Segoe UI" pitchFamily="34" charset="0"/>
              </a:defRPr>
            </a:lvl4pPr>
            <a:lvl5pPr marL="2057400" indent="-228600">
              <a:spcBef>
                <a:spcPct val="20000"/>
              </a:spcBef>
              <a:buClr>
                <a:srgbClr val="03C2F1"/>
              </a:buClr>
              <a:buFont typeface="Arial" pitchFamily="34" charset="0"/>
              <a:buChar char="»"/>
              <a:defRPr>
                <a:solidFill>
                  <a:schemeClr val="bg1"/>
                </a:solidFill>
                <a:latin typeface="Segoe UI" pitchFamily="34" charset="0"/>
                <a:ea typeface="Segoe UI" pitchFamily="34" charset="0"/>
                <a:cs typeface="Segoe UI" pitchFamily="34" charset="0"/>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dirty="0"/>
              <a:t>One click to add conferencing to a meeting</a:t>
            </a:r>
          </a:p>
          <a:p>
            <a:r>
              <a:rPr lang="en-US" dirty="0"/>
              <a:t>Meshes with existing workflow</a:t>
            </a:r>
          </a:p>
          <a:p>
            <a:endParaRPr lang="en-US" dirty="0"/>
          </a:p>
          <a:p>
            <a:endParaRPr lang="en-US" dirty="0"/>
          </a:p>
          <a:p>
            <a:endParaRPr lang="en-US" dirty="0"/>
          </a:p>
          <a:p>
            <a:endParaRPr lang="en-US" dirty="0"/>
          </a:p>
          <a:p>
            <a:endParaRPr lang="en-US" dirty="0"/>
          </a:p>
          <a:p>
            <a:endParaRPr lang="en-US" dirty="0"/>
          </a:p>
          <a:p>
            <a:r>
              <a:rPr lang="en-US" dirty="0"/>
              <a:t>No need to remember numbers or settings</a:t>
            </a:r>
          </a:p>
          <a:p>
            <a:r>
              <a:rPr lang="en-US" dirty="0"/>
              <a:t>Fully customizable</a:t>
            </a:r>
          </a:p>
          <a:p>
            <a:endParaRPr lang="en-US" dirty="0"/>
          </a:p>
          <a:p>
            <a:endParaRPr lang="en-US" dirty="0"/>
          </a:p>
          <a:p>
            <a:endParaRPr lang="en-US" dirty="0"/>
          </a:p>
          <a:p>
            <a:pPr lvl="1"/>
            <a:endParaRPr lang="en-US" dirty="0"/>
          </a:p>
          <a:p>
            <a:pPr lvl="1"/>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348880"/>
            <a:ext cx="6775498" cy="3712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48689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HDX Smart Rooms</a:t>
            </a:r>
          </a:p>
        </p:txBody>
      </p:sp>
      <p:pic>
        <p:nvPicPr>
          <p:cNvPr id="13315" name="Content Placeholder 11" descr="Calendar screen.png"/>
          <p:cNvPicPr>
            <a:picLocks noChangeAspect="1"/>
          </p:cNvPicPr>
          <p:nvPr/>
        </p:nvPicPr>
        <p:blipFill>
          <a:blip r:embed="rId2" cstate="print"/>
          <a:srcRect/>
          <a:stretch>
            <a:fillRect/>
          </a:stretch>
        </p:blipFill>
        <p:spPr bwMode="auto">
          <a:xfrm>
            <a:off x="460800" y="1285875"/>
            <a:ext cx="3261600" cy="2602124"/>
          </a:xfrm>
          <a:prstGeom prst="rect">
            <a:avLst/>
          </a:prstGeom>
          <a:noFill/>
          <a:ln w="9525">
            <a:noFill/>
            <a:miter lim="800000"/>
            <a:headEnd/>
            <a:tailEnd/>
          </a:ln>
        </p:spPr>
      </p:pic>
      <p:pic>
        <p:nvPicPr>
          <p:cNvPr id="13316" name="Picture 3" descr="Meeting details.png"/>
          <p:cNvPicPr>
            <a:picLocks noChangeAspect="1"/>
          </p:cNvPicPr>
          <p:nvPr/>
        </p:nvPicPr>
        <p:blipFill>
          <a:blip r:embed="rId3" cstate="print"/>
          <a:srcRect/>
          <a:stretch>
            <a:fillRect/>
          </a:stretch>
        </p:blipFill>
        <p:spPr bwMode="auto">
          <a:xfrm>
            <a:off x="4968000" y="3709989"/>
            <a:ext cx="3297600" cy="2624180"/>
          </a:xfrm>
          <a:prstGeom prst="rect">
            <a:avLst/>
          </a:prstGeom>
          <a:noFill/>
          <a:ln w="9525">
            <a:noFill/>
            <a:miter lim="800000"/>
            <a:headEnd/>
            <a:tailEnd/>
          </a:ln>
        </p:spPr>
      </p:pic>
      <p:sp>
        <p:nvSpPr>
          <p:cNvPr id="5" name="Content Placeholder 2"/>
          <p:cNvSpPr txBox="1">
            <a:spLocks/>
          </p:cNvSpPr>
          <p:nvPr/>
        </p:nvSpPr>
        <p:spPr bwMode="auto">
          <a:xfrm>
            <a:off x="4316710" y="1305719"/>
            <a:ext cx="4429125" cy="1871663"/>
          </a:xfrm>
          <a:prstGeom prst="rect">
            <a:avLst/>
          </a:prstGeom>
        </p:spPr>
        <p:txBody>
          <a:bodyPr vert="horz" lIns="91440" tIns="45720" rIns="91440" bIns="45720" rtlCol="0">
            <a:normAutofit fontScale="70000" lnSpcReduction="20000"/>
          </a:bodyPr>
          <a:lstStyle>
            <a:lvl1pPr marL="342900" indent="-342900">
              <a:spcBef>
                <a:spcPct val="20000"/>
              </a:spcBef>
              <a:buClr>
                <a:srgbClr val="03C2F1"/>
              </a:buClr>
              <a:buFont typeface="Segoe UI" pitchFamily="34" charset="0"/>
              <a:buChar char="►"/>
              <a:defRPr sz="2800">
                <a:solidFill>
                  <a:schemeClr val="bg1"/>
                </a:solidFill>
                <a:latin typeface="Segoe UI" pitchFamily="34" charset="0"/>
                <a:ea typeface="Segoe UI" pitchFamily="34" charset="0"/>
                <a:cs typeface="Segoe UI" pitchFamily="34" charset="0"/>
              </a:defRPr>
            </a:lvl1pPr>
            <a:lvl2pPr marL="742950" lvl="1" indent="-285750">
              <a:spcBef>
                <a:spcPct val="20000"/>
              </a:spcBef>
              <a:buClr>
                <a:srgbClr val="03C2F1"/>
              </a:buClr>
              <a:buFont typeface="Arial" pitchFamily="34" charset="0"/>
              <a:buChar char="–"/>
              <a:defRPr sz="2400">
                <a:solidFill>
                  <a:schemeClr val="bg1"/>
                </a:solidFill>
                <a:latin typeface="Segoe UI" pitchFamily="34" charset="0"/>
                <a:ea typeface="Segoe UI" pitchFamily="34" charset="0"/>
                <a:cs typeface="Segoe UI" pitchFamily="34" charset="0"/>
              </a:defRPr>
            </a:lvl2pPr>
            <a:lvl3pPr marL="1143000" indent="-228600">
              <a:spcBef>
                <a:spcPct val="20000"/>
              </a:spcBef>
              <a:buClr>
                <a:srgbClr val="03C2F1"/>
              </a:buClr>
              <a:buFont typeface="Arial" pitchFamily="34" charset="0"/>
              <a:buChar char="•"/>
              <a:defRPr sz="2000">
                <a:solidFill>
                  <a:schemeClr val="bg1"/>
                </a:solidFill>
                <a:latin typeface="Segoe UI" pitchFamily="34" charset="0"/>
                <a:ea typeface="Segoe UI" pitchFamily="34" charset="0"/>
                <a:cs typeface="Segoe UI" pitchFamily="34" charset="0"/>
              </a:defRPr>
            </a:lvl3pPr>
            <a:lvl4pPr marL="1600200" indent="-228600">
              <a:spcBef>
                <a:spcPct val="20000"/>
              </a:spcBef>
              <a:buClr>
                <a:srgbClr val="03C2F1"/>
              </a:buClr>
              <a:buFont typeface="Arial" pitchFamily="34" charset="0"/>
              <a:buChar char="–"/>
              <a:defRPr>
                <a:solidFill>
                  <a:schemeClr val="bg1"/>
                </a:solidFill>
                <a:latin typeface="Segoe UI" pitchFamily="34" charset="0"/>
                <a:ea typeface="Segoe UI" pitchFamily="34" charset="0"/>
                <a:cs typeface="Segoe UI" pitchFamily="34" charset="0"/>
              </a:defRPr>
            </a:lvl4pPr>
            <a:lvl5pPr marL="2057400" indent="-228600">
              <a:spcBef>
                <a:spcPct val="20000"/>
              </a:spcBef>
              <a:buClr>
                <a:srgbClr val="03C2F1"/>
              </a:buClr>
              <a:buFont typeface="Arial" pitchFamily="34" charset="0"/>
              <a:buChar char="»"/>
              <a:defRPr>
                <a:solidFill>
                  <a:schemeClr val="bg1"/>
                </a:solidFill>
                <a:latin typeface="Segoe UI" pitchFamily="34" charset="0"/>
                <a:ea typeface="Segoe UI" pitchFamily="34" charset="0"/>
                <a:cs typeface="Segoe UI" pitchFamily="34" charset="0"/>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dirty="0"/>
              <a:t>Rooms now display daily calendar from Exchange</a:t>
            </a:r>
          </a:p>
          <a:p>
            <a:r>
              <a:rPr lang="en-US" dirty="0"/>
              <a:t>Immediately know if room is available</a:t>
            </a:r>
          </a:p>
          <a:p>
            <a:r>
              <a:rPr lang="en-US" dirty="0"/>
              <a:t>Enhances room experience</a:t>
            </a:r>
          </a:p>
          <a:p>
            <a:r>
              <a:rPr lang="en-US" dirty="0"/>
              <a:t>Makes video more approachable</a:t>
            </a:r>
          </a:p>
          <a:p>
            <a:endParaRPr lang="en-US" dirty="0"/>
          </a:p>
          <a:p>
            <a:endParaRPr lang="en-US" dirty="0"/>
          </a:p>
          <a:p>
            <a:pPr lvl="1"/>
            <a:endParaRPr lang="en-US" dirty="0"/>
          </a:p>
          <a:p>
            <a:pPr lvl="1"/>
            <a:endParaRPr lang="en-US" dirty="0"/>
          </a:p>
        </p:txBody>
      </p:sp>
      <p:sp>
        <p:nvSpPr>
          <p:cNvPr id="6" name="Content Placeholder 2"/>
          <p:cNvSpPr txBox="1">
            <a:spLocks/>
          </p:cNvSpPr>
          <p:nvPr/>
        </p:nvSpPr>
        <p:spPr bwMode="auto">
          <a:xfrm>
            <a:off x="284163" y="4019551"/>
            <a:ext cx="4430712" cy="1555751"/>
          </a:xfrm>
          <a:prstGeom prst="rect">
            <a:avLst/>
          </a:prstGeom>
        </p:spPr>
        <p:txBody>
          <a:bodyPr vert="horz" lIns="91440" tIns="45720" rIns="91440" bIns="45720" rtlCol="0">
            <a:normAutofit fontScale="70000" lnSpcReduction="20000"/>
          </a:bodyPr>
          <a:lstStyle>
            <a:lvl1pPr marL="342900" indent="-342900">
              <a:spcBef>
                <a:spcPct val="20000"/>
              </a:spcBef>
              <a:buClr>
                <a:srgbClr val="03C2F1"/>
              </a:buClr>
              <a:buFont typeface="Segoe UI" pitchFamily="34" charset="0"/>
              <a:buChar char="►"/>
              <a:defRPr sz="2800">
                <a:solidFill>
                  <a:schemeClr val="bg1"/>
                </a:solidFill>
                <a:latin typeface="Segoe UI" pitchFamily="34" charset="0"/>
                <a:ea typeface="Segoe UI" pitchFamily="34" charset="0"/>
                <a:cs typeface="Segoe UI" pitchFamily="34" charset="0"/>
              </a:defRPr>
            </a:lvl1pPr>
            <a:lvl2pPr marL="742950" lvl="1" indent="-285750">
              <a:spcBef>
                <a:spcPct val="20000"/>
              </a:spcBef>
              <a:buClr>
                <a:srgbClr val="03C2F1"/>
              </a:buClr>
              <a:buFont typeface="Arial" pitchFamily="34" charset="0"/>
              <a:buChar char="–"/>
              <a:defRPr sz="2400">
                <a:solidFill>
                  <a:schemeClr val="bg1"/>
                </a:solidFill>
                <a:latin typeface="Segoe UI" pitchFamily="34" charset="0"/>
                <a:ea typeface="Segoe UI" pitchFamily="34" charset="0"/>
                <a:cs typeface="Segoe UI" pitchFamily="34" charset="0"/>
              </a:defRPr>
            </a:lvl2pPr>
            <a:lvl3pPr marL="1143000" indent="-228600">
              <a:spcBef>
                <a:spcPct val="20000"/>
              </a:spcBef>
              <a:buClr>
                <a:srgbClr val="03C2F1"/>
              </a:buClr>
              <a:buFont typeface="Arial" pitchFamily="34" charset="0"/>
              <a:buChar char="•"/>
              <a:defRPr sz="2000">
                <a:solidFill>
                  <a:schemeClr val="bg1"/>
                </a:solidFill>
                <a:latin typeface="Segoe UI" pitchFamily="34" charset="0"/>
                <a:ea typeface="Segoe UI" pitchFamily="34" charset="0"/>
                <a:cs typeface="Segoe UI" pitchFamily="34" charset="0"/>
              </a:defRPr>
            </a:lvl3pPr>
            <a:lvl4pPr marL="1600200" indent="-228600">
              <a:spcBef>
                <a:spcPct val="20000"/>
              </a:spcBef>
              <a:buClr>
                <a:srgbClr val="03C2F1"/>
              </a:buClr>
              <a:buFont typeface="Arial" pitchFamily="34" charset="0"/>
              <a:buChar char="–"/>
              <a:defRPr>
                <a:solidFill>
                  <a:schemeClr val="bg1"/>
                </a:solidFill>
                <a:latin typeface="Segoe UI" pitchFamily="34" charset="0"/>
                <a:ea typeface="Segoe UI" pitchFamily="34" charset="0"/>
                <a:cs typeface="Segoe UI" pitchFamily="34" charset="0"/>
              </a:defRPr>
            </a:lvl4pPr>
            <a:lvl5pPr marL="2057400" indent="-228600">
              <a:spcBef>
                <a:spcPct val="20000"/>
              </a:spcBef>
              <a:buClr>
                <a:srgbClr val="03C2F1"/>
              </a:buClr>
              <a:buFont typeface="Arial" pitchFamily="34" charset="0"/>
              <a:buChar char="»"/>
              <a:defRPr>
                <a:solidFill>
                  <a:schemeClr val="bg1"/>
                </a:solidFill>
                <a:latin typeface="Segoe UI" pitchFamily="34" charset="0"/>
                <a:ea typeface="Segoe UI" pitchFamily="34" charset="0"/>
                <a:cs typeface="Segoe UI" pitchFamily="34" charset="0"/>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dirty="0"/>
              <a:t>Join a meeting with one click</a:t>
            </a:r>
          </a:p>
          <a:p>
            <a:r>
              <a:rPr lang="en-US" dirty="0"/>
              <a:t>No more fumbling for numbers</a:t>
            </a:r>
          </a:p>
          <a:p>
            <a:r>
              <a:rPr lang="en-US" dirty="0"/>
              <a:t>Reminders for upcoming meetings</a:t>
            </a:r>
          </a:p>
          <a:p>
            <a:r>
              <a:rPr lang="en-US" dirty="0"/>
              <a:t>Easy to join from room system or software client</a:t>
            </a:r>
          </a:p>
          <a:p>
            <a:endParaRPr lang="en-US" dirty="0"/>
          </a:p>
          <a:p>
            <a:endParaRPr lang="en-US" dirty="0"/>
          </a:p>
          <a:p>
            <a:pPr lvl="1"/>
            <a:endParaRPr lang="en-US" dirty="0"/>
          </a:p>
          <a:p>
            <a:pPr lvl="1"/>
            <a:endParaRPr lang="en-US" dirty="0"/>
          </a:p>
        </p:txBody>
      </p:sp>
    </p:spTree>
    <p:extLst>
      <p:ext uri="{BB962C8B-B14F-4D97-AF65-F5344CB8AC3E}">
        <p14:creationId xmlns:p14="http://schemas.microsoft.com/office/powerpoint/2010/main" val="11470733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Lync Conferencing Roadmap</a:t>
            </a:r>
            <a:endParaRPr lang="en-US" dirty="0"/>
          </a:p>
        </p:txBody>
      </p:sp>
      <p:sp>
        <p:nvSpPr>
          <p:cNvPr id="4" name="Right Arrow 3"/>
          <p:cNvSpPr/>
          <p:nvPr/>
        </p:nvSpPr>
        <p:spPr>
          <a:xfrm>
            <a:off x="759680" y="1072370"/>
            <a:ext cx="7584702" cy="5342078"/>
          </a:xfrm>
          <a:prstGeom prst="rightArrow">
            <a:avLst/>
          </a:prstGeom>
          <a:effectLst>
            <a:outerShdw blurRad="50800" dist="38100" dir="2700000" algn="tl" rotWithShape="0">
              <a:prstClr val="black">
                <a:alpha val="40000"/>
              </a:prstClr>
            </a:outerShdw>
          </a:effectLst>
        </p:spPr>
        <p:style>
          <a:lnRef idx="3">
            <a:schemeClr val="lt1"/>
          </a:lnRef>
          <a:fillRef idx="1">
            <a:schemeClr val="accent1"/>
          </a:fillRef>
          <a:effectRef idx="1">
            <a:schemeClr val="accent1"/>
          </a:effectRef>
          <a:fontRef idx="minor">
            <a:schemeClr val="lt1"/>
          </a:fontRef>
        </p:style>
      </p:sp>
      <p:sp>
        <p:nvSpPr>
          <p:cNvPr id="5" name="Freeform 4"/>
          <p:cNvSpPr/>
          <p:nvPr/>
        </p:nvSpPr>
        <p:spPr>
          <a:xfrm>
            <a:off x="449455" y="1975558"/>
            <a:ext cx="2336838" cy="3465687"/>
          </a:xfrm>
          <a:custGeom>
            <a:avLst/>
            <a:gdLst>
              <a:gd name="connsiteX0" fmla="*/ 0 w 4355978"/>
              <a:gd name="connsiteY0" fmla="*/ 623344 h 3739988"/>
              <a:gd name="connsiteX1" fmla="*/ 623344 w 4355978"/>
              <a:gd name="connsiteY1" fmla="*/ 0 h 3739988"/>
              <a:gd name="connsiteX2" fmla="*/ 3732634 w 4355978"/>
              <a:gd name="connsiteY2" fmla="*/ 0 h 3739988"/>
              <a:gd name="connsiteX3" fmla="*/ 4355978 w 4355978"/>
              <a:gd name="connsiteY3" fmla="*/ 623344 h 3739988"/>
              <a:gd name="connsiteX4" fmla="*/ 4355978 w 4355978"/>
              <a:gd name="connsiteY4" fmla="*/ 3116644 h 3739988"/>
              <a:gd name="connsiteX5" fmla="*/ 3732634 w 4355978"/>
              <a:gd name="connsiteY5" fmla="*/ 3739988 h 3739988"/>
              <a:gd name="connsiteX6" fmla="*/ 623344 w 4355978"/>
              <a:gd name="connsiteY6" fmla="*/ 3739988 h 3739988"/>
              <a:gd name="connsiteX7" fmla="*/ 0 w 4355978"/>
              <a:gd name="connsiteY7" fmla="*/ 3116644 h 3739988"/>
              <a:gd name="connsiteX8" fmla="*/ 0 w 4355978"/>
              <a:gd name="connsiteY8" fmla="*/ 623344 h 373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5978" h="3739988">
                <a:moveTo>
                  <a:pt x="0" y="623344"/>
                </a:moveTo>
                <a:cubicBezTo>
                  <a:pt x="0" y="279081"/>
                  <a:pt x="279081" y="0"/>
                  <a:pt x="623344" y="0"/>
                </a:cubicBezTo>
                <a:lnTo>
                  <a:pt x="3732634" y="0"/>
                </a:lnTo>
                <a:cubicBezTo>
                  <a:pt x="4076897" y="0"/>
                  <a:pt x="4355978" y="279081"/>
                  <a:pt x="4355978" y="623344"/>
                </a:cubicBezTo>
                <a:lnTo>
                  <a:pt x="4355978" y="3116644"/>
                </a:lnTo>
                <a:cubicBezTo>
                  <a:pt x="4355978" y="3460907"/>
                  <a:pt x="4076897" y="3739988"/>
                  <a:pt x="3732634" y="3739988"/>
                </a:cubicBezTo>
                <a:lnTo>
                  <a:pt x="623344" y="3739988"/>
                </a:lnTo>
                <a:cubicBezTo>
                  <a:pt x="279081" y="3739988"/>
                  <a:pt x="0" y="3460907"/>
                  <a:pt x="0" y="3116644"/>
                </a:cubicBezTo>
                <a:lnTo>
                  <a:pt x="0" y="623344"/>
                </a:lnTo>
                <a:close/>
              </a:path>
            </a:pathLst>
          </a:custGeom>
        </p:spPr>
        <p:style>
          <a:lnRef idx="1">
            <a:schemeClr val="accent1"/>
          </a:lnRef>
          <a:fillRef idx="2">
            <a:schemeClr val="accent1"/>
          </a:fillRef>
          <a:effectRef idx="1">
            <a:schemeClr val="accent1"/>
          </a:effectRef>
          <a:fontRef idx="minor">
            <a:schemeClr val="dk1"/>
          </a:fontRef>
        </p:style>
        <p:txBody>
          <a:bodyPr spcFirstLastPara="0" vert="horz" wrap="square" lIns="274011" tIns="274011" rIns="274011" bIns="274011" numCol="1" spcCol="1270" anchor="t" anchorCtr="0">
            <a:noAutofit/>
          </a:bodyPr>
          <a:lstStyle/>
          <a:p>
            <a:pPr defTabSz="1066800">
              <a:lnSpc>
                <a:spcPct val="90000"/>
              </a:lnSpc>
              <a:spcBef>
                <a:spcPct val="0"/>
              </a:spcBef>
              <a:spcAft>
                <a:spcPct val="35000"/>
              </a:spcAft>
            </a:pPr>
            <a:r>
              <a:rPr lang="en-US" sz="1400" b="1" dirty="0" smtClean="0">
                <a:solidFill>
                  <a:srgbClr val="000000"/>
                </a:solidFill>
              </a:rPr>
              <a:t>OCS 2007 R2 </a:t>
            </a:r>
            <a:endParaRPr lang="en-US" sz="1400" dirty="0">
              <a:solidFill>
                <a:srgbClr val="000000"/>
              </a:solidFill>
            </a:endParaRPr>
          </a:p>
          <a:p>
            <a:pPr marL="171450" lvl="1" indent="-171450" defTabSz="800100">
              <a:lnSpc>
                <a:spcPct val="90000"/>
              </a:lnSpc>
              <a:spcBef>
                <a:spcPct val="0"/>
              </a:spcBef>
              <a:spcAft>
                <a:spcPct val="15000"/>
              </a:spcAft>
              <a:buFontTx/>
              <a:buChar char="••"/>
            </a:pPr>
            <a:r>
              <a:rPr lang="en-US" sz="1400" b="1" dirty="0" smtClean="0">
                <a:solidFill>
                  <a:srgbClr val="000000"/>
                </a:solidFill>
              </a:rPr>
              <a:t>Communicator</a:t>
            </a:r>
            <a:endParaRPr lang="en-US" sz="1200" b="1" dirty="0">
              <a:solidFill>
                <a:srgbClr val="000000"/>
              </a:solidFill>
            </a:endParaRPr>
          </a:p>
          <a:p>
            <a:pPr marL="342900" lvl="2" indent="-171450" defTabSz="800100">
              <a:lnSpc>
                <a:spcPct val="90000"/>
              </a:lnSpc>
              <a:spcBef>
                <a:spcPct val="0"/>
              </a:spcBef>
              <a:spcAft>
                <a:spcPct val="15000"/>
              </a:spcAft>
              <a:buFontTx/>
              <a:buChar char="••"/>
            </a:pPr>
            <a:r>
              <a:rPr lang="en-US" sz="1200" dirty="0" smtClean="0">
                <a:solidFill>
                  <a:srgbClr val="000000"/>
                </a:solidFill>
              </a:rPr>
              <a:t>Audio Conferencing</a:t>
            </a:r>
            <a:endParaRPr lang="en-US" sz="1200" dirty="0">
              <a:solidFill>
                <a:srgbClr val="000000"/>
              </a:solidFill>
            </a:endParaRPr>
          </a:p>
          <a:p>
            <a:pPr marL="342900" lvl="2" indent="-171450" defTabSz="800100">
              <a:lnSpc>
                <a:spcPct val="90000"/>
              </a:lnSpc>
              <a:spcBef>
                <a:spcPct val="0"/>
              </a:spcBef>
              <a:spcAft>
                <a:spcPct val="15000"/>
              </a:spcAft>
              <a:buFontTx/>
              <a:buChar char="••"/>
            </a:pPr>
            <a:r>
              <a:rPr lang="en-US" sz="1200" dirty="0" smtClean="0">
                <a:solidFill>
                  <a:srgbClr val="000000"/>
                </a:solidFill>
              </a:rPr>
              <a:t>Desktop Sharing</a:t>
            </a:r>
            <a:endParaRPr lang="en-US" sz="1200" dirty="0">
              <a:solidFill>
                <a:srgbClr val="000000"/>
              </a:solidFill>
            </a:endParaRPr>
          </a:p>
          <a:p>
            <a:pPr marL="171450" lvl="1" indent="-171450" defTabSz="800100">
              <a:lnSpc>
                <a:spcPct val="90000"/>
              </a:lnSpc>
              <a:spcBef>
                <a:spcPct val="0"/>
              </a:spcBef>
              <a:spcAft>
                <a:spcPct val="15000"/>
              </a:spcAft>
              <a:buFontTx/>
              <a:buChar char="••"/>
            </a:pPr>
            <a:r>
              <a:rPr lang="en-US" sz="1400" b="1" dirty="0" smtClean="0">
                <a:solidFill>
                  <a:srgbClr val="000000"/>
                </a:solidFill>
              </a:rPr>
              <a:t>Live Meeting</a:t>
            </a:r>
            <a:endParaRPr lang="en-US" sz="1400" b="1" dirty="0">
              <a:solidFill>
                <a:srgbClr val="000000"/>
              </a:solidFill>
            </a:endParaRPr>
          </a:p>
          <a:p>
            <a:pPr marL="342900" lvl="2" indent="-171450" defTabSz="800100">
              <a:lnSpc>
                <a:spcPct val="90000"/>
              </a:lnSpc>
              <a:spcBef>
                <a:spcPct val="0"/>
              </a:spcBef>
              <a:spcAft>
                <a:spcPct val="15000"/>
              </a:spcAft>
              <a:buFontTx/>
              <a:buChar char="••"/>
            </a:pPr>
            <a:r>
              <a:rPr lang="en-US" sz="1200" dirty="0" smtClean="0">
                <a:solidFill>
                  <a:srgbClr val="000000"/>
                </a:solidFill>
              </a:rPr>
              <a:t>Audio conferencing</a:t>
            </a:r>
            <a:endParaRPr lang="en-US" sz="1200" dirty="0">
              <a:solidFill>
                <a:srgbClr val="000000"/>
              </a:solidFill>
            </a:endParaRPr>
          </a:p>
          <a:p>
            <a:pPr marL="342900" lvl="2" indent="-171450" defTabSz="800100">
              <a:lnSpc>
                <a:spcPct val="90000"/>
              </a:lnSpc>
              <a:spcBef>
                <a:spcPct val="0"/>
              </a:spcBef>
              <a:spcAft>
                <a:spcPct val="15000"/>
              </a:spcAft>
              <a:buFontTx/>
              <a:buChar char="••"/>
            </a:pPr>
            <a:r>
              <a:rPr lang="en-US" sz="1200" dirty="0" smtClean="0">
                <a:solidFill>
                  <a:srgbClr val="000000"/>
                </a:solidFill>
              </a:rPr>
              <a:t>Desktop &amp; Application Sharing</a:t>
            </a:r>
            <a:endParaRPr lang="en-US" sz="1200" dirty="0">
              <a:solidFill>
                <a:srgbClr val="000000"/>
              </a:solidFill>
            </a:endParaRPr>
          </a:p>
          <a:p>
            <a:pPr marL="342900" lvl="2" indent="-171450" defTabSz="800100">
              <a:lnSpc>
                <a:spcPct val="90000"/>
              </a:lnSpc>
              <a:spcBef>
                <a:spcPct val="0"/>
              </a:spcBef>
              <a:spcAft>
                <a:spcPct val="15000"/>
              </a:spcAft>
              <a:buFontTx/>
              <a:buChar char="••"/>
            </a:pPr>
            <a:r>
              <a:rPr lang="en-US" sz="1200" dirty="0" smtClean="0">
                <a:solidFill>
                  <a:srgbClr val="000000"/>
                </a:solidFill>
              </a:rPr>
              <a:t>PowerPoint Presentations</a:t>
            </a:r>
            <a:endParaRPr lang="en-US" sz="1200" dirty="0">
              <a:solidFill>
                <a:srgbClr val="000000"/>
              </a:solidFill>
            </a:endParaRPr>
          </a:p>
          <a:p>
            <a:pPr marL="342900" lvl="2" indent="-171450" defTabSz="800100">
              <a:lnSpc>
                <a:spcPct val="90000"/>
              </a:lnSpc>
              <a:spcBef>
                <a:spcPct val="0"/>
              </a:spcBef>
              <a:spcAft>
                <a:spcPct val="15000"/>
              </a:spcAft>
              <a:buFontTx/>
              <a:buChar char="••"/>
            </a:pPr>
            <a:r>
              <a:rPr lang="en-US" sz="1200" dirty="0" smtClean="0">
                <a:solidFill>
                  <a:srgbClr val="000000"/>
                </a:solidFill>
              </a:rPr>
              <a:t>Whiteboard</a:t>
            </a:r>
            <a:endParaRPr lang="en-US" sz="1200" dirty="0">
              <a:solidFill>
                <a:srgbClr val="000000"/>
              </a:solidFill>
            </a:endParaRPr>
          </a:p>
          <a:p>
            <a:pPr marL="342900" lvl="2" indent="-171450" defTabSz="800100">
              <a:lnSpc>
                <a:spcPct val="90000"/>
              </a:lnSpc>
              <a:spcBef>
                <a:spcPct val="0"/>
              </a:spcBef>
              <a:spcAft>
                <a:spcPct val="15000"/>
              </a:spcAft>
              <a:buFontTx/>
              <a:buChar char="••"/>
            </a:pPr>
            <a:r>
              <a:rPr lang="en-US" sz="1200" dirty="0" smtClean="0">
                <a:solidFill>
                  <a:srgbClr val="000000"/>
                </a:solidFill>
              </a:rPr>
              <a:t>Polling, Q&amp;A, etc.</a:t>
            </a:r>
            <a:endParaRPr lang="en-US" sz="1200" dirty="0">
              <a:solidFill>
                <a:srgbClr val="000000"/>
              </a:solidFill>
            </a:endParaRPr>
          </a:p>
        </p:txBody>
      </p:sp>
      <p:sp>
        <p:nvSpPr>
          <p:cNvPr id="6" name="Freeform 5"/>
          <p:cNvSpPr/>
          <p:nvPr/>
        </p:nvSpPr>
        <p:spPr>
          <a:xfrm>
            <a:off x="3059961" y="1975558"/>
            <a:ext cx="2336838" cy="3465687"/>
          </a:xfrm>
          <a:custGeom>
            <a:avLst/>
            <a:gdLst>
              <a:gd name="connsiteX0" fmla="*/ 0 w 4355978"/>
              <a:gd name="connsiteY0" fmla="*/ 623344 h 3739988"/>
              <a:gd name="connsiteX1" fmla="*/ 623344 w 4355978"/>
              <a:gd name="connsiteY1" fmla="*/ 0 h 3739988"/>
              <a:gd name="connsiteX2" fmla="*/ 3732634 w 4355978"/>
              <a:gd name="connsiteY2" fmla="*/ 0 h 3739988"/>
              <a:gd name="connsiteX3" fmla="*/ 4355978 w 4355978"/>
              <a:gd name="connsiteY3" fmla="*/ 623344 h 3739988"/>
              <a:gd name="connsiteX4" fmla="*/ 4355978 w 4355978"/>
              <a:gd name="connsiteY4" fmla="*/ 3116644 h 3739988"/>
              <a:gd name="connsiteX5" fmla="*/ 3732634 w 4355978"/>
              <a:gd name="connsiteY5" fmla="*/ 3739988 h 3739988"/>
              <a:gd name="connsiteX6" fmla="*/ 623344 w 4355978"/>
              <a:gd name="connsiteY6" fmla="*/ 3739988 h 3739988"/>
              <a:gd name="connsiteX7" fmla="*/ 0 w 4355978"/>
              <a:gd name="connsiteY7" fmla="*/ 3116644 h 3739988"/>
              <a:gd name="connsiteX8" fmla="*/ 0 w 4355978"/>
              <a:gd name="connsiteY8" fmla="*/ 623344 h 373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5978" h="3739988">
                <a:moveTo>
                  <a:pt x="0" y="623344"/>
                </a:moveTo>
                <a:cubicBezTo>
                  <a:pt x="0" y="279081"/>
                  <a:pt x="279081" y="0"/>
                  <a:pt x="623344" y="0"/>
                </a:cubicBezTo>
                <a:lnTo>
                  <a:pt x="3732634" y="0"/>
                </a:lnTo>
                <a:cubicBezTo>
                  <a:pt x="4076897" y="0"/>
                  <a:pt x="4355978" y="279081"/>
                  <a:pt x="4355978" y="623344"/>
                </a:cubicBezTo>
                <a:lnTo>
                  <a:pt x="4355978" y="3116644"/>
                </a:lnTo>
                <a:cubicBezTo>
                  <a:pt x="4355978" y="3460907"/>
                  <a:pt x="4076897" y="3739988"/>
                  <a:pt x="3732634" y="3739988"/>
                </a:cubicBezTo>
                <a:lnTo>
                  <a:pt x="623344" y="3739988"/>
                </a:lnTo>
                <a:cubicBezTo>
                  <a:pt x="279081" y="3739988"/>
                  <a:pt x="0" y="3460907"/>
                  <a:pt x="0" y="3116644"/>
                </a:cubicBezTo>
                <a:lnTo>
                  <a:pt x="0" y="623344"/>
                </a:lnTo>
                <a:close/>
              </a:path>
            </a:pathLst>
          </a:custGeom>
        </p:spPr>
        <p:style>
          <a:lnRef idx="1">
            <a:schemeClr val="accent1"/>
          </a:lnRef>
          <a:fillRef idx="2">
            <a:schemeClr val="accent1"/>
          </a:fillRef>
          <a:effectRef idx="1">
            <a:schemeClr val="accent1"/>
          </a:effectRef>
          <a:fontRef idx="minor">
            <a:schemeClr val="dk1"/>
          </a:fontRef>
        </p:style>
        <p:txBody>
          <a:bodyPr spcFirstLastPara="0" vert="horz" wrap="square" lIns="274011" tIns="274011" rIns="274011" bIns="274011" numCol="1" spcCol="1270" anchor="t" anchorCtr="0">
            <a:noAutofit/>
          </a:bodyPr>
          <a:lstStyle/>
          <a:p>
            <a:pPr defTabSz="1066800">
              <a:lnSpc>
                <a:spcPct val="90000"/>
              </a:lnSpc>
              <a:spcBef>
                <a:spcPct val="0"/>
              </a:spcBef>
              <a:spcAft>
                <a:spcPct val="35000"/>
              </a:spcAft>
            </a:pPr>
            <a:r>
              <a:rPr lang="en-US" sz="1400" b="1" dirty="0" smtClean="0">
                <a:solidFill>
                  <a:srgbClr val="000000"/>
                </a:solidFill>
              </a:rPr>
              <a:t>Lync 2010 Server</a:t>
            </a:r>
            <a:endParaRPr lang="en-US" sz="1400" dirty="0">
              <a:solidFill>
                <a:srgbClr val="000000"/>
              </a:solidFill>
            </a:endParaRPr>
          </a:p>
          <a:p>
            <a:pPr marL="171450" lvl="1" indent="-171450" defTabSz="800100">
              <a:lnSpc>
                <a:spcPct val="90000"/>
              </a:lnSpc>
              <a:spcBef>
                <a:spcPct val="0"/>
              </a:spcBef>
              <a:spcAft>
                <a:spcPct val="15000"/>
              </a:spcAft>
              <a:buFontTx/>
              <a:buChar char="••"/>
            </a:pPr>
            <a:r>
              <a:rPr lang="en-US" sz="1400" b="1" dirty="0" smtClean="0">
                <a:solidFill>
                  <a:srgbClr val="000000"/>
                </a:solidFill>
              </a:rPr>
              <a:t>Lync 2010</a:t>
            </a:r>
            <a:endParaRPr lang="en-US" sz="1200" b="1" dirty="0" smtClean="0">
              <a:solidFill>
                <a:srgbClr val="000000"/>
              </a:solidFill>
            </a:endParaRPr>
          </a:p>
          <a:p>
            <a:pPr marL="342900" lvl="2" indent="-171450" defTabSz="800100">
              <a:lnSpc>
                <a:spcPct val="90000"/>
              </a:lnSpc>
              <a:spcBef>
                <a:spcPct val="0"/>
              </a:spcBef>
              <a:spcAft>
                <a:spcPct val="15000"/>
              </a:spcAft>
              <a:buFontTx/>
              <a:buChar char="••"/>
            </a:pPr>
            <a:r>
              <a:rPr lang="en-US" sz="1200" dirty="0" smtClean="0">
                <a:solidFill>
                  <a:srgbClr val="000000"/>
                </a:solidFill>
              </a:rPr>
              <a:t>Richer Audio Conferencing</a:t>
            </a:r>
          </a:p>
          <a:p>
            <a:pPr marL="342900" lvl="2" indent="-171450" defTabSz="800100">
              <a:lnSpc>
                <a:spcPct val="90000"/>
              </a:lnSpc>
              <a:spcBef>
                <a:spcPct val="0"/>
              </a:spcBef>
              <a:spcAft>
                <a:spcPct val="15000"/>
              </a:spcAft>
              <a:buFontTx/>
              <a:buChar char="••"/>
            </a:pPr>
            <a:r>
              <a:rPr lang="en-US" sz="1200" dirty="0" smtClean="0">
                <a:solidFill>
                  <a:srgbClr val="000000"/>
                </a:solidFill>
              </a:rPr>
              <a:t>Desktop &amp; Application Sharing</a:t>
            </a:r>
          </a:p>
          <a:p>
            <a:pPr marL="342900" lvl="2" indent="-171450" defTabSz="800100">
              <a:lnSpc>
                <a:spcPct val="90000"/>
              </a:lnSpc>
              <a:spcBef>
                <a:spcPct val="0"/>
              </a:spcBef>
              <a:spcAft>
                <a:spcPct val="15000"/>
              </a:spcAft>
              <a:buFontTx/>
              <a:buChar char="••"/>
            </a:pPr>
            <a:r>
              <a:rPr lang="en-US" sz="1200" dirty="0" smtClean="0">
                <a:solidFill>
                  <a:srgbClr val="000000"/>
                </a:solidFill>
              </a:rPr>
              <a:t>PowerPoint Presentations</a:t>
            </a:r>
          </a:p>
          <a:p>
            <a:pPr marL="342900" lvl="2" indent="-171450" defTabSz="800100">
              <a:lnSpc>
                <a:spcPct val="90000"/>
              </a:lnSpc>
              <a:spcBef>
                <a:spcPct val="0"/>
              </a:spcBef>
              <a:spcAft>
                <a:spcPct val="15000"/>
              </a:spcAft>
              <a:buFontTx/>
              <a:buChar char="••"/>
            </a:pPr>
            <a:r>
              <a:rPr lang="en-US" sz="1200" dirty="0" smtClean="0">
                <a:solidFill>
                  <a:srgbClr val="000000"/>
                </a:solidFill>
              </a:rPr>
              <a:t>Whiteboard</a:t>
            </a:r>
          </a:p>
          <a:p>
            <a:pPr marL="342900" lvl="2" indent="-171450" defTabSz="800100">
              <a:lnSpc>
                <a:spcPct val="90000"/>
              </a:lnSpc>
              <a:spcBef>
                <a:spcPct val="0"/>
              </a:spcBef>
              <a:spcAft>
                <a:spcPct val="15000"/>
              </a:spcAft>
              <a:buFontTx/>
              <a:buChar char="••"/>
            </a:pPr>
            <a:r>
              <a:rPr lang="en-US" sz="1200" dirty="0" smtClean="0">
                <a:solidFill>
                  <a:srgbClr val="000000"/>
                </a:solidFill>
              </a:rPr>
              <a:t>Polling</a:t>
            </a:r>
          </a:p>
          <a:p>
            <a:pPr marL="171450" lvl="1" indent="-171450" defTabSz="800100">
              <a:lnSpc>
                <a:spcPct val="90000"/>
              </a:lnSpc>
              <a:spcBef>
                <a:spcPct val="0"/>
              </a:spcBef>
              <a:spcAft>
                <a:spcPct val="15000"/>
              </a:spcAft>
              <a:buFontTx/>
              <a:buChar char="••"/>
            </a:pPr>
            <a:r>
              <a:rPr lang="en-US" sz="1400" b="1" dirty="0" smtClean="0">
                <a:solidFill>
                  <a:srgbClr val="000000"/>
                </a:solidFill>
              </a:rPr>
              <a:t>Live Meeting</a:t>
            </a:r>
          </a:p>
          <a:p>
            <a:pPr marL="342900" lvl="2" indent="-171450" defTabSz="800100">
              <a:lnSpc>
                <a:spcPct val="90000"/>
              </a:lnSpc>
              <a:spcBef>
                <a:spcPct val="0"/>
              </a:spcBef>
              <a:spcAft>
                <a:spcPct val="15000"/>
              </a:spcAft>
              <a:buFontTx/>
              <a:buChar char="••"/>
            </a:pPr>
            <a:r>
              <a:rPr lang="en-US" sz="1200" dirty="0" smtClean="0">
                <a:solidFill>
                  <a:srgbClr val="000000"/>
                </a:solidFill>
              </a:rPr>
              <a:t>Available during migration to 2010</a:t>
            </a:r>
          </a:p>
          <a:p>
            <a:pPr marL="342900" lvl="2" indent="-171450" defTabSz="800100">
              <a:lnSpc>
                <a:spcPct val="90000"/>
              </a:lnSpc>
              <a:spcBef>
                <a:spcPct val="0"/>
              </a:spcBef>
              <a:spcAft>
                <a:spcPct val="15000"/>
              </a:spcAft>
              <a:buFontTx/>
              <a:buChar char="••"/>
            </a:pPr>
            <a:r>
              <a:rPr lang="en-US" sz="1200" dirty="0" smtClean="0">
                <a:solidFill>
                  <a:srgbClr val="000000"/>
                </a:solidFill>
              </a:rPr>
              <a:t>Use for very large meetings</a:t>
            </a:r>
          </a:p>
        </p:txBody>
      </p:sp>
      <p:sp>
        <p:nvSpPr>
          <p:cNvPr id="7" name="Freeform 6"/>
          <p:cNvSpPr/>
          <p:nvPr/>
        </p:nvSpPr>
        <p:spPr>
          <a:xfrm>
            <a:off x="5670469" y="1975558"/>
            <a:ext cx="2336838" cy="3465687"/>
          </a:xfrm>
          <a:custGeom>
            <a:avLst/>
            <a:gdLst>
              <a:gd name="connsiteX0" fmla="*/ 0 w 4355978"/>
              <a:gd name="connsiteY0" fmla="*/ 623344 h 3739988"/>
              <a:gd name="connsiteX1" fmla="*/ 623344 w 4355978"/>
              <a:gd name="connsiteY1" fmla="*/ 0 h 3739988"/>
              <a:gd name="connsiteX2" fmla="*/ 3732634 w 4355978"/>
              <a:gd name="connsiteY2" fmla="*/ 0 h 3739988"/>
              <a:gd name="connsiteX3" fmla="*/ 4355978 w 4355978"/>
              <a:gd name="connsiteY3" fmla="*/ 623344 h 3739988"/>
              <a:gd name="connsiteX4" fmla="*/ 4355978 w 4355978"/>
              <a:gd name="connsiteY4" fmla="*/ 3116644 h 3739988"/>
              <a:gd name="connsiteX5" fmla="*/ 3732634 w 4355978"/>
              <a:gd name="connsiteY5" fmla="*/ 3739988 h 3739988"/>
              <a:gd name="connsiteX6" fmla="*/ 623344 w 4355978"/>
              <a:gd name="connsiteY6" fmla="*/ 3739988 h 3739988"/>
              <a:gd name="connsiteX7" fmla="*/ 0 w 4355978"/>
              <a:gd name="connsiteY7" fmla="*/ 3116644 h 3739988"/>
              <a:gd name="connsiteX8" fmla="*/ 0 w 4355978"/>
              <a:gd name="connsiteY8" fmla="*/ 623344 h 373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5978" h="3739988">
                <a:moveTo>
                  <a:pt x="0" y="623344"/>
                </a:moveTo>
                <a:cubicBezTo>
                  <a:pt x="0" y="279081"/>
                  <a:pt x="279081" y="0"/>
                  <a:pt x="623344" y="0"/>
                </a:cubicBezTo>
                <a:lnTo>
                  <a:pt x="3732634" y="0"/>
                </a:lnTo>
                <a:cubicBezTo>
                  <a:pt x="4076897" y="0"/>
                  <a:pt x="4355978" y="279081"/>
                  <a:pt x="4355978" y="623344"/>
                </a:cubicBezTo>
                <a:lnTo>
                  <a:pt x="4355978" y="3116644"/>
                </a:lnTo>
                <a:cubicBezTo>
                  <a:pt x="4355978" y="3460907"/>
                  <a:pt x="4076897" y="3739988"/>
                  <a:pt x="3732634" y="3739988"/>
                </a:cubicBezTo>
                <a:lnTo>
                  <a:pt x="623344" y="3739988"/>
                </a:lnTo>
                <a:cubicBezTo>
                  <a:pt x="279081" y="3739988"/>
                  <a:pt x="0" y="3460907"/>
                  <a:pt x="0" y="3116644"/>
                </a:cubicBezTo>
                <a:lnTo>
                  <a:pt x="0" y="623344"/>
                </a:lnTo>
                <a:close/>
              </a:path>
            </a:pathLst>
          </a:custGeom>
        </p:spPr>
        <p:style>
          <a:lnRef idx="1">
            <a:schemeClr val="accent1"/>
          </a:lnRef>
          <a:fillRef idx="2">
            <a:schemeClr val="accent1"/>
          </a:fillRef>
          <a:effectRef idx="1">
            <a:schemeClr val="accent1"/>
          </a:effectRef>
          <a:fontRef idx="minor">
            <a:schemeClr val="dk1"/>
          </a:fontRef>
        </p:style>
        <p:txBody>
          <a:bodyPr spcFirstLastPara="0" vert="horz" wrap="square" lIns="274011" tIns="274011" rIns="274011" bIns="274011" numCol="1" spcCol="1270" anchor="t" anchorCtr="0">
            <a:noAutofit/>
          </a:bodyPr>
          <a:lstStyle/>
          <a:p>
            <a:pPr defTabSz="1066800">
              <a:lnSpc>
                <a:spcPct val="90000"/>
              </a:lnSpc>
              <a:spcBef>
                <a:spcPct val="0"/>
              </a:spcBef>
              <a:spcAft>
                <a:spcPct val="35000"/>
              </a:spcAft>
            </a:pPr>
            <a:r>
              <a:rPr lang="en-US" sz="1400" b="1" dirty="0" smtClean="0">
                <a:solidFill>
                  <a:srgbClr val="000000"/>
                </a:solidFill>
              </a:rPr>
              <a:t>Lync Online / Office 365</a:t>
            </a:r>
            <a:endParaRPr lang="en-US" sz="1400" dirty="0">
              <a:solidFill>
                <a:srgbClr val="000000"/>
              </a:solidFill>
            </a:endParaRPr>
          </a:p>
          <a:p>
            <a:pPr marL="171450" lvl="1" indent="-171450" defTabSz="800100">
              <a:lnSpc>
                <a:spcPct val="90000"/>
              </a:lnSpc>
              <a:spcBef>
                <a:spcPct val="0"/>
              </a:spcBef>
              <a:spcAft>
                <a:spcPct val="15000"/>
              </a:spcAft>
              <a:buFontTx/>
              <a:buChar char="••"/>
            </a:pPr>
            <a:r>
              <a:rPr lang="en-US" sz="1400" b="1" dirty="0" smtClean="0">
                <a:solidFill>
                  <a:srgbClr val="000000"/>
                </a:solidFill>
              </a:rPr>
              <a:t>Lync 2010 CU2+</a:t>
            </a:r>
            <a:endParaRPr lang="en-US" sz="1200" b="1" dirty="0" smtClean="0">
              <a:solidFill>
                <a:srgbClr val="000000"/>
              </a:solidFill>
            </a:endParaRPr>
          </a:p>
          <a:p>
            <a:pPr marL="342900" lvl="2" indent="-171450" defTabSz="800100">
              <a:lnSpc>
                <a:spcPct val="90000"/>
              </a:lnSpc>
              <a:spcBef>
                <a:spcPct val="0"/>
              </a:spcBef>
              <a:spcAft>
                <a:spcPct val="15000"/>
              </a:spcAft>
              <a:buFontTx/>
              <a:buChar char="••"/>
            </a:pPr>
            <a:r>
              <a:rPr lang="en-US" sz="1200" dirty="0" smtClean="0">
                <a:solidFill>
                  <a:srgbClr val="000000"/>
                </a:solidFill>
              </a:rPr>
              <a:t>Public Beta NOW</a:t>
            </a:r>
          </a:p>
          <a:p>
            <a:pPr marL="342900" lvl="2" indent="-171450" defTabSz="800100">
              <a:lnSpc>
                <a:spcPct val="90000"/>
              </a:lnSpc>
              <a:spcBef>
                <a:spcPct val="0"/>
              </a:spcBef>
              <a:spcAft>
                <a:spcPct val="15000"/>
              </a:spcAft>
              <a:buFontTx/>
              <a:buChar char="••"/>
            </a:pPr>
            <a:r>
              <a:rPr lang="en-US" sz="1200" dirty="0" smtClean="0">
                <a:solidFill>
                  <a:srgbClr val="000000"/>
                </a:solidFill>
              </a:rPr>
              <a:t>General Availability in June</a:t>
            </a:r>
          </a:p>
          <a:p>
            <a:pPr marL="342900" lvl="2" indent="-171450" defTabSz="800100">
              <a:lnSpc>
                <a:spcPct val="90000"/>
              </a:lnSpc>
              <a:spcBef>
                <a:spcPct val="0"/>
              </a:spcBef>
              <a:spcAft>
                <a:spcPct val="15000"/>
              </a:spcAft>
              <a:buFontTx/>
              <a:buChar char="••"/>
            </a:pPr>
            <a:r>
              <a:rPr lang="en-US" sz="1200" dirty="0" err="1" smtClean="0">
                <a:solidFill>
                  <a:srgbClr val="000000"/>
                </a:solidFill>
              </a:rPr>
              <a:t>OrgID</a:t>
            </a:r>
            <a:r>
              <a:rPr lang="en-US" sz="1200" dirty="0" smtClean="0">
                <a:solidFill>
                  <a:srgbClr val="000000"/>
                </a:solidFill>
              </a:rPr>
              <a:t> sign-in</a:t>
            </a:r>
          </a:p>
          <a:p>
            <a:pPr marL="342900" lvl="2" indent="-171450" defTabSz="800100">
              <a:lnSpc>
                <a:spcPct val="90000"/>
              </a:lnSpc>
              <a:spcBef>
                <a:spcPct val="0"/>
              </a:spcBef>
              <a:spcAft>
                <a:spcPct val="15000"/>
              </a:spcAft>
              <a:buFontTx/>
              <a:buChar char="••"/>
            </a:pPr>
            <a:r>
              <a:rPr lang="en-US" sz="1200" dirty="0" smtClean="0">
                <a:solidFill>
                  <a:srgbClr val="000000"/>
                </a:solidFill>
              </a:rPr>
              <a:t>Audio Conferencing Partners for PSTN Audio</a:t>
            </a:r>
          </a:p>
          <a:p>
            <a:pPr marL="342900" lvl="2" indent="-171450" defTabSz="800100">
              <a:lnSpc>
                <a:spcPct val="90000"/>
              </a:lnSpc>
              <a:spcBef>
                <a:spcPct val="0"/>
              </a:spcBef>
              <a:spcAft>
                <a:spcPct val="15000"/>
              </a:spcAft>
              <a:buFontTx/>
              <a:buChar char="••"/>
            </a:pPr>
            <a:r>
              <a:rPr lang="en-US" sz="1200" dirty="0" smtClean="0">
                <a:solidFill>
                  <a:srgbClr val="000000"/>
                </a:solidFill>
              </a:rPr>
              <a:t>Not a soft phone</a:t>
            </a:r>
          </a:p>
          <a:p>
            <a:pPr marL="342900" lvl="2" indent="-171450" defTabSz="800100">
              <a:lnSpc>
                <a:spcPct val="90000"/>
              </a:lnSpc>
              <a:spcBef>
                <a:spcPct val="0"/>
              </a:spcBef>
              <a:spcAft>
                <a:spcPct val="15000"/>
              </a:spcAft>
              <a:buFontTx/>
              <a:buChar char="••"/>
            </a:pPr>
            <a:r>
              <a:rPr lang="en-US" sz="1200" dirty="0" smtClean="0">
                <a:solidFill>
                  <a:srgbClr val="000000"/>
                </a:solidFill>
              </a:rPr>
              <a:t>Regular updates and improvements</a:t>
            </a:r>
          </a:p>
          <a:p>
            <a:pPr marL="171450" lvl="1" indent="-171450" defTabSz="800100">
              <a:lnSpc>
                <a:spcPct val="90000"/>
              </a:lnSpc>
              <a:spcBef>
                <a:spcPct val="0"/>
              </a:spcBef>
              <a:spcAft>
                <a:spcPct val="15000"/>
              </a:spcAft>
              <a:buFontTx/>
              <a:buChar char="••"/>
            </a:pPr>
            <a:r>
              <a:rPr lang="en-US" sz="1400" b="1" dirty="0" smtClean="0">
                <a:solidFill>
                  <a:srgbClr val="000000"/>
                </a:solidFill>
              </a:rPr>
              <a:t>Live Meeting</a:t>
            </a:r>
          </a:p>
          <a:p>
            <a:pPr marL="342900" lvl="2" indent="-171450" defTabSz="800100">
              <a:lnSpc>
                <a:spcPct val="90000"/>
              </a:lnSpc>
              <a:spcBef>
                <a:spcPct val="0"/>
              </a:spcBef>
              <a:spcAft>
                <a:spcPct val="15000"/>
              </a:spcAft>
              <a:buFontTx/>
              <a:buChar char="••"/>
            </a:pPr>
            <a:r>
              <a:rPr lang="en-US" sz="1200" dirty="0" smtClean="0">
                <a:solidFill>
                  <a:srgbClr val="000000"/>
                </a:solidFill>
              </a:rPr>
              <a:t>Separate Service only</a:t>
            </a:r>
          </a:p>
        </p:txBody>
      </p:sp>
    </p:spTree>
    <p:extLst>
      <p:ext uri="{BB962C8B-B14F-4D97-AF65-F5344CB8AC3E}">
        <p14:creationId xmlns:p14="http://schemas.microsoft.com/office/powerpoint/2010/main" val="13094523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530226" y="189131"/>
            <a:ext cx="7528079" cy="922339"/>
          </a:xfrm>
        </p:spPr>
        <p:txBody>
          <a:bodyPr>
            <a:normAutofit fontScale="90000"/>
          </a:bodyPr>
          <a:lstStyle/>
          <a:p>
            <a:r>
              <a:rPr lang="en-US" dirty="0" smtClean="0"/>
              <a:t>Using Outlook to </a:t>
            </a:r>
            <a:r>
              <a:rPr lang="en-US" dirty="0"/>
              <a:t>Schedule Online </a:t>
            </a:r>
            <a:r>
              <a:rPr lang="en-US" dirty="0" smtClean="0"/>
              <a:t>Meeting</a:t>
            </a:r>
          </a:p>
        </p:txBody>
      </p:sp>
      <p:sp>
        <p:nvSpPr>
          <p:cNvPr id="6" name="Content Placeholder 2"/>
          <p:cNvSpPr txBox="1">
            <a:spLocks/>
          </p:cNvSpPr>
          <p:nvPr/>
        </p:nvSpPr>
        <p:spPr bwMode="auto">
          <a:xfrm>
            <a:off x="530225" y="1222964"/>
            <a:ext cx="8613775" cy="2831544"/>
          </a:xfrm>
          <a:prstGeom prst="rect">
            <a:avLst/>
          </a:prstGeom>
        </p:spPr>
        <p:txBody>
          <a:bodyPr vert="horz" lIns="91440" tIns="45720" rIns="91440" bIns="45720" rtlCol="0">
            <a:normAutofit fontScale="70000" lnSpcReduction="20000"/>
          </a:bodyPr>
          <a:lstStyle>
            <a:lvl1pPr marL="342900" indent="-342900">
              <a:spcBef>
                <a:spcPct val="20000"/>
              </a:spcBef>
              <a:buClr>
                <a:srgbClr val="03C2F1"/>
              </a:buClr>
              <a:buFont typeface="Segoe UI" pitchFamily="34" charset="0"/>
              <a:buChar char="►"/>
              <a:defRPr sz="2800">
                <a:solidFill>
                  <a:schemeClr val="bg1"/>
                </a:solidFill>
                <a:latin typeface="Segoe UI" pitchFamily="34" charset="0"/>
                <a:ea typeface="Segoe UI" pitchFamily="34" charset="0"/>
                <a:cs typeface="Segoe UI" pitchFamily="34" charset="0"/>
              </a:defRPr>
            </a:lvl1pPr>
            <a:lvl2pPr marL="742950" lvl="1" indent="-285750">
              <a:spcBef>
                <a:spcPct val="20000"/>
              </a:spcBef>
              <a:buClr>
                <a:srgbClr val="03C2F1"/>
              </a:buClr>
              <a:buFont typeface="Arial" pitchFamily="34" charset="0"/>
              <a:buChar char="–"/>
              <a:defRPr sz="2400">
                <a:solidFill>
                  <a:schemeClr val="bg1"/>
                </a:solidFill>
                <a:latin typeface="Segoe UI" pitchFamily="34" charset="0"/>
                <a:ea typeface="Segoe UI" pitchFamily="34" charset="0"/>
                <a:cs typeface="Segoe UI" pitchFamily="34" charset="0"/>
              </a:defRPr>
            </a:lvl2pPr>
            <a:lvl3pPr marL="1143000" indent="-228600">
              <a:spcBef>
                <a:spcPct val="20000"/>
              </a:spcBef>
              <a:buClr>
                <a:srgbClr val="03C2F1"/>
              </a:buClr>
              <a:buFont typeface="Arial" pitchFamily="34" charset="0"/>
              <a:buChar char="•"/>
              <a:defRPr sz="2000">
                <a:solidFill>
                  <a:schemeClr val="bg1"/>
                </a:solidFill>
                <a:latin typeface="Segoe UI" pitchFamily="34" charset="0"/>
                <a:ea typeface="Segoe UI" pitchFamily="34" charset="0"/>
                <a:cs typeface="Segoe UI" pitchFamily="34" charset="0"/>
              </a:defRPr>
            </a:lvl3pPr>
            <a:lvl4pPr marL="1600200" indent="-228600">
              <a:spcBef>
                <a:spcPct val="20000"/>
              </a:spcBef>
              <a:buClr>
                <a:srgbClr val="03C2F1"/>
              </a:buClr>
              <a:buFont typeface="Arial" pitchFamily="34" charset="0"/>
              <a:buChar char="–"/>
              <a:defRPr>
                <a:solidFill>
                  <a:schemeClr val="bg1"/>
                </a:solidFill>
                <a:latin typeface="Segoe UI" pitchFamily="34" charset="0"/>
                <a:ea typeface="Segoe UI" pitchFamily="34" charset="0"/>
                <a:cs typeface="Segoe UI" pitchFamily="34" charset="0"/>
              </a:defRPr>
            </a:lvl4pPr>
            <a:lvl5pPr marL="2057400" indent="-228600">
              <a:spcBef>
                <a:spcPct val="20000"/>
              </a:spcBef>
              <a:buClr>
                <a:srgbClr val="03C2F1"/>
              </a:buClr>
              <a:buFont typeface="Arial" pitchFamily="34" charset="0"/>
              <a:buChar char="»"/>
              <a:defRPr>
                <a:solidFill>
                  <a:schemeClr val="bg1"/>
                </a:solidFill>
                <a:latin typeface="Segoe UI" pitchFamily="34" charset="0"/>
                <a:ea typeface="Segoe UI" pitchFamily="34" charset="0"/>
                <a:cs typeface="Segoe UI" pitchFamily="34" charset="0"/>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dirty="0"/>
              <a:t>One click to add conferencing to a meeting</a:t>
            </a:r>
          </a:p>
          <a:p>
            <a:r>
              <a:rPr lang="en-US" dirty="0"/>
              <a:t>Meshes with existing workflow</a:t>
            </a:r>
          </a:p>
          <a:p>
            <a:endParaRPr lang="en-US" dirty="0"/>
          </a:p>
          <a:p>
            <a:endParaRPr lang="en-US" dirty="0"/>
          </a:p>
          <a:p>
            <a:endParaRPr lang="en-US" dirty="0"/>
          </a:p>
          <a:p>
            <a:endParaRPr lang="en-US" dirty="0"/>
          </a:p>
          <a:p>
            <a:endParaRPr lang="en-US" dirty="0"/>
          </a:p>
          <a:p>
            <a:r>
              <a:rPr lang="en-US" dirty="0"/>
              <a:t>No need to remember numbers or settings</a:t>
            </a:r>
          </a:p>
          <a:p>
            <a:r>
              <a:rPr lang="en-US" dirty="0"/>
              <a:t>Native Support using </a:t>
            </a:r>
            <a:r>
              <a:rPr lang="en-US" dirty="0" err="1"/>
              <a:t>Lync</a:t>
            </a:r>
            <a:r>
              <a:rPr lang="en-US" dirty="0"/>
              <a:t> MCU</a:t>
            </a:r>
          </a:p>
          <a:p>
            <a:endParaRPr lang="en-US" dirty="0"/>
          </a:p>
          <a:p>
            <a:pPr lvl="1"/>
            <a:endParaRPr lang="en-US" dirty="0"/>
          </a:p>
          <a:p>
            <a:pPr lvl="1"/>
            <a:endParaRPr lang="en-US" dirty="0"/>
          </a:p>
        </p:txBody>
      </p:sp>
      <p:pic>
        <p:nvPicPr>
          <p:cNvPr id="5" name="Picture 4" descr="image">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79955" y="2341617"/>
            <a:ext cx="4114974" cy="2815575"/>
          </a:xfrm>
          <a:prstGeom prst="rect">
            <a:avLst/>
          </a:prstGeom>
          <a:noFill/>
          <a:ln>
            <a:noFill/>
          </a:ln>
        </p:spPr>
      </p:pic>
      <p:pic>
        <p:nvPicPr>
          <p:cNvPr id="7" name="Picture 6" descr="image">
            <a:hlinkClick r:id="rId4"/>
          </p:cNvPr>
          <p:cNvPicPr/>
          <p:nvPr/>
        </p:nvPicPr>
        <p:blipFill>
          <a:blip r:embed="rId5">
            <a:extLst>
              <a:ext uri="{28A0092B-C50C-407E-A947-70E740481C1C}">
                <a14:useLocalDpi xmlns:a14="http://schemas.microsoft.com/office/drawing/2010/main" val="0"/>
              </a:ext>
            </a:extLst>
          </a:blip>
          <a:srcRect/>
          <a:stretch>
            <a:fillRect/>
          </a:stretch>
        </p:blipFill>
        <p:spPr bwMode="auto">
          <a:xfrm>
            <a:off x="4347230" y="2341618"/>
            <a:ext cx="4327525" cy="2129028"/>
          </a:xfrm>
          <a:prstGeom prst="rect">
            <a:avLst/>
          </a:prstGeom>
          <a:noFill/>
          <a:ln>
            <a:noFill/>
          </a:ln>
        </p:spPr>
      </p:pic>
      <p:pic>
        <p:nvPicPr>
          <p:cNvPr id="8" name="Picture 7" descr="image">
            <a:hlinkClick r:id="rId6"/>
          </p:cNvPr>
          <p:cNvPicPr/>
          <p:nvPr/>
        </p:nvPicPr>
        <p:blipFill>
          <a:blip r:embed="rId7">
            <a:extLst>
              <a:ext uri="{28A0092B-C50C-407E-A947-70E740481C1C}">
                <a14:useLocalDpi xmlns:a14="http://schemas.microsoft.com/office/drawing/2010/main" val="0"/>
              </a:ext>
            </a:extLst>
          </a:blip>
          <a:srcRect/>
          <a:stretch>
            <a:fillRect/>
          </a:stretch>
        </p:blipFill>
        <p:spPr bwMode="auto">
          <a:xfrm>
            <a:off x="4816475" y="3740770"/>
            <a:ext cx="4327525" cy="2618232"/>
          </a:xfrm>
          <a:prstGeom prst="rect">
            <a:avLst/>
          </a:prstGeom>
          <a:noFill/>
          <a:ln>
            <a:noFill/>
          </a:ln>
        </p:spPr>
      </p:pic>
    </p:spTree>
    <p:extLst>
      <p:ext uri="{BB962C8B-B14F-4D97-AF65-F5344CB8AC3E}">
        <p14:creationId xmlns:p14="http://schemas.microsoft.com/office/powerpoint/2010/main" val="9977567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81350566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Unified Client, Rich Conferencing Features</a:t>
            </a:r>
            <a:endParaRPr lang="en-US" sz="4000" dirty="0"/>
          </a:p>
        </p:txBody>
      </p:sp>
      <p:sp>
        <p:nvSpPr>
          <p:cNvPr id="3" name="Text Placeholder 2"/>
          <p:cNvSpPr>
            <a:spLocks noGrp="1"/>
          </p:cNvSpPr>
          <p:nvPr>
            <p:ph idx="1"/>
          </p:nvPr>
        </p:nvSpPr>
        <p:spPr>
          <a:xfrm>
            <a:off x="4572000" y="1556792"/>
            <a:ext cx="4114800" cy="4569371"/>
          </a:xfrm>
          <a:prstGeom prst="roundRect">
            <a:avLst/>
          </a:prstGeom>
          <a:noFill/>
          <a:ln>
            <a:no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121893" tIns="60947" rIns="121893" bIns="60947" numCol="1" rtlCol="0" anchor="t" anchorCtr="0" compatLnSpc="1">
            <a:prstTxWarp prst="textNoShape">
              <a:avLst/>
            </a:prstTxWarp>
            <a:noAutofit/>
          </a:bodyPr>
          <a:lstStyle/>
          <a:p>
            <a:pPr marL="0" indent="0" algn="ctr" defTabSz="1218585">
              <a:buNone/>
            </a:pPr>
            <a:r>
              <a:rPr lang="en-US" sz="2000" dirty="0" smtClean="0">
                <a:solidFill>
                  <a:srgbClr val="7030A0"/>
                </a:solidFill>
                <a:latin typeface="Segoe UI" pitchFamily="34" charset="0"/>
                <a:cs typeface="Segoe UI" pitchFamily="34" charset="0"/>
              </a:rPr>
              <a:t>Conference </a:t>
            </a:r>
            <a:r>
              <a:rPr lang="en-US" sz="2000" dirty="0">
                <a:solidFill>
                  <a:srgbClr val="7030A0"/>
                </a:solidFill>
                <a:latin typeface="Segoe UI" pitchFamily="34" charset="0"/>
                <a:cs typeface="Segoe UI" pitchFamily="34" charset="0"/>
              </a:rPr>
              <a:t>Management</a:t>
            </a:r>
          </a:p>
          <a:p>
            <a:r>
              <a:rPr lang="en-US" sz="1400" dirty="0">
                <a:solidFill>
                  <a:schemeClr val="tx1">
                    <a:lumMod val="65000"/>
                    <a:lumOff val="35000"/>
                  </a:schemeClr>
                </a:solidFill>
                <a:latin typeface="Segoe UI" pitchFamily="34" charset="0"/>
                <a:ea typeface="Segoe UI" pitchFamily="34" charset="0"/>
                <a:cs typeface="Segoe UI" pitchFamily="34" charset="0"/>
              </a:rPr>
              <a:t>Scheduling via Outlook with admin support, and via Web*</a:t>
            </a:r>
          </a:p>
          <a:p>
            <a:r>
              <a:rPr lang="en-US" sz="1400" dirty="0">
                <a:solidFill>
                  <a:schemeClr val="tx1">
                    <a:lumMod val="65000"/>
                    <a:lumOff val="35000"/>
                  </a:schemeClr>
                </a:solidFill>
                <a:latin typeface="Segoe UI" pitchFamily="34" charset="0"/>
                <a:ea typeface="Segoe UI" pitchFamily="34" charset="0"/>
                <a:cs typeface="Segoe UI" pitchFamily="34" charset="0"/>
              </a:rPr>
              <a:t>Join with Lync, Web App, Attendee clients</a:t>
            </a:r>
          </a:p>
          <a:p>
            <a:r>
              <a:rPr lang="en-US" sz="1400" dirty="0">
                <a:solidFill>
                  <a:schemeClr val="tx1">
                    <a:lumMod val="65000"/>
                    <a:lumOff val="35000"/>
                  </a:schemeClr>
                </a:solidFill>
                <a:latin typeface="Segoe UI" pitchFamily="34" charset="0"/>
                <a:ea typeface="Segoe UI" pitchFamily="34" charset="0"/>
                <a:cs typeface="Segoe UI" pitchFamily="34" charset="0"/>
              </a:rPr>
              <a:t>Lobby support for easy join</a:t>
            </a:r>
          </a:p>
          <a:p>
            <a:r>
              <a:rPr lang="en-US" sz="1400" dirty="0">
                <a:solidFill>
                  <a:schemeClr val="tx1">
                    <a:lumMod val="65000"/>
                    <a:lumOff val="35000"/>
                  </a:schemeClr>
                </a:solidFill>
                <a:latin typeface="Segoe UI" pitchFamily="34" charset="0"/>
                <a:ea typeface="Segoe UI" pitchFamily="34" charset="0"/>
                <a:cs typeface="Segoe UI" pitchFamily="34" charset="0"/>
              </a:rPr>
              <a:t>Manage permissions and roles</a:t>
            </a:r>
          </a:p>
        </p:txBody>
      </p:sp>
      <p:sp>
        <p:nvSpPr>
          <p:cNvPr id="4" name="Content Placeholder 3"/>
          <p:cNvSpPr>
            <a:spLocks noGrp="1"/>
          </p:cNvSpPr>
          <p:nvPr>
            <p:ph sz="half" idx="4294967295"/>
          </p:nvPr>
        </p:nvSpPr>
        <p:spPr>
          <a:xfrm>
            <a:off x="323528" y="3826933"/>
            <a:ext cx="4356422" cy="2955925"/>
          </a:xfrm>
          <a:prstGeom prst="roundRect">
            <a:avLst/>
          </a:prstGeom>
          <a:noFill/>
          <a:ln>
            <a:no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121893" tIns="60947" rIns="121893" bIns="60947" numCol="1" rtlCol="0" anchor="t" anchorCtr="0" compatLnSpc="1">
            <a:prstTxWarp prst="textNoShape">
              <a:avLst/>
            </a:prstTxWarp>
            <a:noAutofit/>
          </a:bodyPr>
          <a:lstStyle/>
          <a:p>
            <a:pPr marL="0" indent="0" algn="ctr" defTabSz="1218585">
              <a:buNone/>
            </a:pPr>
            <a:r>
              <a:rPr lang="en-US" sz="2000" dirty="0">
                <a:solidFill>
                  <a:srgbClr val="7030A0"/>
                </a:solidFill>
                <a:latin typeface="Segoe UI" pitchFamily="34" charset="0"/>
                <a:cs typeface="Segoe UI" pitchFamily="34" charset="0"/>
              </a:rPr>
              <a:t>Voice and Video</a:t>
            </a:r>
          </a:p>
          <a:p>
            <a:r>
              <a:rPr lang="en-US" sz="1400" dirty="0">
                <a:solidFill>
                  <a:schemeClr val="tx1">
                    <a:lumMod val="65000"/>
                    <a:lumOff val="35000"/>
                  </a:schemeClr>
                </a:solidFill>
                <a:latin typeface="Segoe UI" pitchFamily="34" charset="0"/>
                <a:ea typeface="Segoe UI" pitchFamily="34" charset="0"/>
                <a:cs typeface="Segoe UI" pitchFamily="34" charset="0"/>
              </a:rPr>
              <a:t>PSTN Audio on premise with IVR</a:t>
            </a:r>
          </a:p>
          <a:p>
            <a:r>
              <a:rPr lang="en-US" sz="1400" dirty="0">
                <a:solidFill>
                  <a:schemeClr val="tx1">
                    <a:lumMod val="65000"/>
                    <a:lumOff val="35000"/>
                  </a:schemeClr>
                </a:solidFill>
                <a:latin typeface="Segoe UI" pitchFamily="34" charset="0"/>
                <a:ea typeface="Segoe UI" pitchFamily="34" charset="0"/>
                <a:cs typeface="Segoe UI" pitchFamily="34" charset="0"/>
              </a:rPr>
              <a:t>Audio Partners (ACPs) in O365</a:t>
            </a:r>
          </a:p>
          <a:p>
            <a:r>
              <a:rPr lang="en-US" sz="1400" dirty="0">
                <a:solidFill>
                  <a:schemeClr val="tx1">
                    <a:lumMod val="65000"/>
                    <a:lumOff val="35000"/>
                  </a:schemeClr>
                </a:solidFill>
                <a:latin typeface="Segoe UI" pitchFamily="34" charset="0"/>
                <a:ea typeface="Segoe UI" pitchFamily="34" charset="0"/>
                <a:cs typeface="Segoe UI" pitchFamily="34" charset="0"/>
              </a:rPr>
              <a:t>Scalable Voice, Video</a:t>
            </a:r>
          </a:p>
          <a:p>
            <a:r>
              <a:rPr lang="en-US" sz="1400" dirty="0">
                <a:solidFill>
                  <a:schemeClr val="tx1">
                    <a:lumMod val="65000"/>
                    <a:lumOff val="35000"/>
                  </a:schemeClr>
                </a:solidFill>
                <a:latin typeface="Segoe UI" pitchFamily="34" charset="0"/>
                <a:ea typeface="Segoe UI" pitchFamily="34" charset="0"/>
                <a:cs typeface="Segoe UI" pitchFamily="34" charset="0"/>
              </a:rPr>
              <a:t>Device/IP Phone support (on premise)</a:t>
            </a:r>
          </a:p>
          <a:p>
            <a:r>
              <a:rPr lang="en-US" sz="1400" dirty="0">
                <a:solidFill>
                  <a:schemeClr val="tx1">
                    <a:lumMod val="65000"/>
                    <a:lumOff val="35000"/>
                  </a:schemeClr>
                </a:solidFill>
                <a:latin typeface="Segoe UI" pitchFamily="34" charset="0"/>
                <a:ea typeface="Segoe UI" pitchFamily="34" charset="0"/>
                <a:cs typeface="Segoe UI" pitchFamily="34" charset="0"/>
              </a:rPr>
              <a:t>Response Group, Private Line, Call Park</a:t>
            </a:r>
          </a:p>
          <a:p>
            <a:r>
              <a:rPr lang="en-US" sz="1400" dirty="0">
                <a:solidFill>
                  <a:schemeClr val="tx1">
                    <a:lumMod val="65000"/>
                    <a:lumOff val="35000"/>
                  </a:schemeClr>
                </a:solidFill>
                <a:latin typeface="Segoe UI" pitchFamily="34" charset="0"/>
                <a:ea typeface="Segoe UI" pitchFamily="34" charset="0"/>
                <a:cs typeface="Segoe UI" pitchFamily="34" charset="0"/>
              </a:rPr>
              <a:t>&gt;90% </a:t>
            </a:r>
            <a:r>
              <a:rPr lang="en-US" sz="1400" dirty="0" err="1">
                <a:solidFill>
                  <a:schemeClr val="tx1">
                    <a:lumMod val="65000"/>
                    <a:lumOff val="35000"/>
                  </a:schemeClr>
                </a:solidFill>
                <a:latin typeface="Segoe UI" pitchFamily="34" charset="0"/>
                <a:ea typeface="Segoe UI" pitchFamily="34" charset="0"/>
                <a:cs typeface="Segoe UI" pitchFamily="34" charset="0"/>
              </a:rPr>
              <a:t>VoiceCon</a:t>
            </a:r>
            <a:r>
              <a:rPr lang="en-US" sz="1400" dirty="0">
                <a:solidFill>
                  <a:schemeClr val="tx1">
                    <a:lumMod val="65000"/>
                    <a:lumOff val="35000"/>
                  </a:schemeClr>
                </a:solidFill>
                <a:latin typeface="Segoe UI" pitchFamily="34" charset="0"/>
                <a:ea typeface="Segoe UI" pitchFamily="34" charset="0"/>
                <a:cs typeface="Segoe UI" pitchFamily="34" charset="0"/>
              </a:rPr>
              <a:t> RFP complete</a:t>
            </a:r>
          </a:p>
          <a:p>
            <a:pPr marL="342900" lvl="1" indent="-342900">
              <a:buFont typeface="Segoe UI" pitchFamily="34" charset="0"/>
              <a:buChar char="►"/>
            </a:pPr>
            <a:r>
              <a:rPr lang="en-US" sz="1400" dirty="0">
                <a:solidFill>
                  <a:schemeClr val="tx1">
                    <a:lumMod val="65000"/>
                    <a:lumOff val="35000"/>
                  </a:schemeClr>
                </a:solidFill>
                <a:latin typeface="Segoe UI" pitchFamily="34" charset="0"/>
                <a:ea typeface="Segoe UI" pitchFamily="34" charset="0"/>
                <a:cs typeface="Segoe UI" pitchFamily="34" charset="0"/>
              </a:rPr>
              <a:t>Up from 60% in 2007, 78% in 2009</a:t>
            </a:r>
          </a:p>
        </p:txBody>
      </p:sp>
      <p:sp>
        <p:nvSpPr>
          <p:cNvPr id="7" name="Text Placeholder 2"/>
          <p:cNvSpPr txBox="1">
            <a:spLocks/>
          </p:cNvSpPr>
          <p:nvPr/>
        </p:nvSpPr>
        <p:spPr>
          <a:xfrm>
            <a:off x="323528" y="1556792"/>
            <a:ext cx="4248472" cy="2295492"/>
          </a:xfrm>
          <a:prstGeom prst="roundRect">
            <a:avLst/>
          </a:prstGeom>
          <a:noFill/>
          <a:ln>
            <a:no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121893" tIns="60947" rIns="121893" bIns="60947" numCol="1" rtlCol="0" anchor="t" anchorCtr="0" compatLnSpc="1">
            <a:prstTxWarp prst="textNoShape">
              <a:avLst/>
            </a:prstTxWarp>
            <a:noAutofit/>
          </a:bodyPr>
          <a:lstStyle>
            <a:defPPr>
              <a:defRPr lang="en-US"/>
            </a:defPPr>
            <a:lvl1pPr algn="ctr" defTabSz="1218585">
              <a:defRPr sz="1400" b="1">
                <a:solidFill>
                  <a:schemeClr val="bg1"/>
                </a:solidFill>
              </a:defRPr>
            </a:lvl1pPr>
          </a:lstStyle>
          <a:p>
            <a:r>
              <a:rPr lang="en-US" sz="2000" b="0" dirty="0">
                <a:solidFill>
                  <a:srgbClr val="7030A0"/>
                </a:solidFill>
                <a:latin typeface="Segoe UI" pitchFamily="34" charset="0"/>
                <a:cs typeface="Segoe UI" pitchFamily="34" charset="0"/>
              </a:rPr>
              <a:t>Basics</a:t>
            </a:r>
            <a:endParaRPr lang="en-US" sz="1200" b="0" dirty="0">
              <a:solidFill>
                <a:srgbClr val="7030A0"/>
              </a:solidFill>
              <a:latin typeface="Segoe UI" pitchFamily="34" charset="0"/>
              <a:cs typeface="Segoe UI" pitchFamily="34" charset="0"/>
            </a:endParaRPr>
          </a:p>
          <a:p>
            <a:pPr marL="342900" indent="-342900" algn="l" defTabSz="914400">
              <a:spcBef>
                <a:spcPct val="20000"/>
              </a:spcBef>
              <a:buClr>
                <a:srgbClr val="03C2F1"/>
              </a:buClr>
              <a:buFont typeface="Segoe UI" pitchFamily="34" charset="0"/>
              <a:buChar char="►"/>
            </a:pPr>
            <a:r>
              <a:rPr lang="en-US" b="0" dirty="0">
                <a:solidFill>
                  <a:schemeClr val="tx1">
                    <a:lumMod val="65000"/>
                    <a:lumOff val="35000"/>
                  </a:schemeClr>
                </a:solidFill>
                <a:latin typeface="Segoe UI" pitchFamily="34" charset="0"/>
                <a:ea typeface="Segoe UI" pitchFamily="34" charset="0"/>
                <a:cs typeface="Segoe UI" pitchFamily="34" charset="0"/>
              </a:rPr>
              <a:t>Presence/discovery integration</a:t>
            </a:r>
          </a:p>
          <a:p>
            <a:pPr marL="342900" indent="-342900" algn="l" defTabSz="914400">
              <a:spcBef>
                <a:spcPct val="20000"/>
              </a:spcBef>
              <a:buClr>
                <a:srgbClr val="03C2F1"/>
              </a:buClr>
              <a:buFont typeface="Segoe UI" pitchFamily="34" charset="0"/>
              <a:buChar char="►"/>
            </a:pPr>
            <a:r>
              <a:rPr lang="en-US" b="0" dirty="0">
                <a:solidFill>
                  <a:schemeClr val="tx1">
                    <a:lumMod val="65000"/>
                    <a:lumOff val="35000"/>
                  </a:schemeClr>
                </a:solidFill>
                <a:latin typeface="Segoe UI" pitchFamily="34" charset="0"/>
                <a:ea typeface="Segoe UI" pitchFamily="34" charset="0"/>
                <a:cs typeface="Segoe UI" pitchFamily="34" charset="0"/>
              </a:rPr>
              <a:t>Rich IM with federation</a:t>
            </a:r>
          </a:p>
          <a:p>
            <a:pPr marL="342900" indent="-342900" algn="l" defTabSz="914400">
              <a:spcBef>
                <a:spcPct val="20000"/>
              </a:spcBef>
              <a:buClr>
                <a:srgbClr val="03C2F1"/>
              </a:buClr>
              <a:buFont typeface="Segoe UI" pitchFamily="34" charset="0"/>
              <a:buChar char="►"/>
            </a:pPr>
            <a:r>
              <a:rPr lang="en-US" b="0" dirty="0">
                <a:solidFill>
                  <a:schemeClr val="tx1">
                    <a:lumMod val="65000"/>
                    <a:lumOff val="35000"/>
                  </a:schemeClr>
                </a:solidFill>
                <a:latin typeface="Segoe UI" pitchFamily="34" charset="0"/>
                <a:ea typeface="Segoe UI" pitchFamily="34" charset="0"/>
                <a:cs typeface="Segoe UI" pitchFamily="34" charset="0"/>
              </a:rPr>
              <a:t>Interop with Communicator, Messenger for AV, IM with public internet connectivity</a:t>
            </a:r>
            <a:br>
              <a:rPr lang="en-US" b="0" dirty="0">
                <a:solidFill>
                  <a:schemeClr val="tx1">
                    <a:lumMod val="65000"/>
                    <a:lumOff val="35000"/>
                  </a:schemeClr>
                </a:solidFill>
                <a:latin typeface="Segoe UI" pitchFamily="34" charset="0"/>
                <a:ea typeface="Segoe UI" pitchFamily="34" charset="0"/>
                <a:cs typeface="Segoe UI" pitchFamily="34" charset="0"/>
              </a:rPr>
            </a:br>
            <a:r>
              <a:rPr lang="en-US" b="0" dirty="0">
                <a:solidFill>
                  <a:schemeClr val="tx1">
                    <a:lumMod val="65000"/>
                    <a:lumOff val="35000"/>
                  </a:schemeClr>
                </a:solidFill>
                <a:latin typeface="Segoe UI" pitchFamily="34" charset="0"/>
                <a:ea typeface="Segoe UI" pitchFamily="34" charset="0"/>
                <a:cs typeface="Segoe UI" pitchFamily="34" charset="0"/>
              </a:rPr>
              <a:t>* WL Messenger only with O365</a:t>
            </a:r>
          </a:p>
          <a:p>
            <a:pPr marL="342900" indent="-342900" algn="l" defTabSz="914400">
              <a:spcBef>
                <a:spcPct val="20000"/>
              </a:spcBef>
              <a:buClr>
                <a:srgbClr val="03C2F1"/>
              </a:buClr>
              <a:buFont typeface="Segoe UI" pitchFamily="34" charset="0"/>
              <a:buChar char="►"/>
            </a:pPr>
            <a:r>
              <a:rPr lang="en-US" b="0" dirty="0">
                <a:solidFill>
                  <a:schemeClr val="tx1">
                    <a:lumMod val="65000"/>
                    <a:lumOff val="35000"/>
                  </a:schemeClr>
                </a:solidFill>
                <a:latin typeface="Segoe UI" pitchFamily="34" charset="0"/>
                <a:ea typeface="Segoe UI" pitchFamily="34" charset="0"/>
                <a:cs typeface="Segoe UI" pitchFamily="34" charset="0"/>
              </a:rPr>
              <a:t>Ad hoc conference escalation</a:t>
            </a:r>
          </a:p>
        </p:txBody>
      </p:sp>
      <p:sp>
        <p:nvSpPr>
          <p:cNvPr id="9" name="Content Placeholder 3"/>
          <p:cNvSpPr txBox="1">
            <a:spLocks/>
          </p:cNvSpPr>
          <p:nvPr/>
        </p:nvSpPr>
        <p:spPr>
          <a:xfrm>
            <a:off x="4751831" y="3826933"/>
            <a:ext cx="4115872" cy="2585742"/>
          </a:xfrm>
          <a:prstGeom prst="roundRect">
            <a:avLst/>
          </a:prstGeom>
          <a:noFill/>
          <a:ln>
            <a:no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121893" tIns="60947" rIns="121893" bIns="60947" numCol="1" rtlCol="0" anchor="t" anchorCtr="0" compatLnSpc="1">
            <a:prstTxWarp prst="textNoShape">
              <a:avLst/>
            </a:prstTxWarp>
            <a:noAutofit/>
          </a:bodyPr>
          <a:lstStyle>
            <a:defPPr>
              <a:defRPr lang="en-US"/>
            </a:defPPr>
            <a:lvl1pPr algn="ctr" defTabSz="1218585">
              <a:defRPr sz="2800" b="1">
                <a:solidFill>
                  <a:schemeClr val="bg1"/>
                </a:solidFill>
              </a:defRPr>
            </a:lvl1pPr>
          </a:lstStyle>
          <a:p>
            <a:r>
              <a:rPr lang="en-US" sz="2000" b="0" dirty="0">
                <a:solidFill>
                  <a:srgbClr val="7030A0"/>
                </a:solidFill>
                <a:latin typeface="Segoe UI" pitchFamily="34" charset="0"/>
                <a:cs typeface="Segoe UI" pitchFamily="34" charset="0"/>
              </a:rPr>
              <a:t>Content</a:t>
            </a:r>
          </a:p>
          <a:p>
            <a:pPr marL="342900" indent="-342900" algn="l" defTabSz="914400">
              <a:spcBef>
                <a:spcPct val="20000"/>
              </a:spcBef>
              <a:buClr>
                <a:srgbClr val="03C2F1"/>
              </a:buClr>
              <a:buFont typeface="Segoe UI" pitchFamily="34" charset="0"/>
              <a:buChar char="►"/>
            </a:pPr>
            <a:r>
              <a:rPr lang="en-US" sz="1400" b="0" dirty="0">
                <a:solidFill>
                  <a:schemeClr val="tx1">
                    <a:lumMod val="65000"/>
                    <a:lumOff val="35000"/>
                  </a:schemeClr>
                </a:solidFill>
                <a:latin typeface="Segoe UI" pitchFamily="34" charset="0"/>
                <a:ea typeface="Segoe UI" pitchFamily="34" charset="0"/>
                <a:cs typeface="Segoe UI" pitchFamily="34" charset="0"/>
              </a:rPr>
              <a:t>Desktop sharing</a:t>
            </a:r>
          </a:p>
          <a:p>
            <a:pPr marL="342900" indent="-342900" algn="l" defTabSz="914400">
              <a:spcBef>
                <a:spcPct val="20000"/>
              </a:spcBef>
              <a:buClr>
                <a:srgbClr val="03C2F1"/>
              </a:buClr>
              <a:buFont typeface="Segoe UI" pitchFamily="34" charset="0"/>
              <a:buChar char="►"/>
            </a:pPr>
            <a:r>
              <a:rPr lang="en-US" sz="1400" b="0" dirty="0">
                <a:solidFill>
                  <a:schemeClr val="tx1">
                    <a:lumMod val="65000"/>
                    <a:lumOff val="35000"/>
                  </a:schemeClr>
                </a:solidFill>
                <a:latin typeface="Segoe UI" pitchFamily="34" charset="0"/>
                <a:ea typeface="Segoe UI" pitchFamily="34" charset="0"/>
                <a:cs typeface="Segoe UI" pitchFamily="34" charset="0"/>
              </a:rPr>
              <a:t>Application sharing</a:t>
            </a:r>
          </a:p>
          <a:p>
            <a:pPr marL="342900" indent="-342900" algn="l" defTabSz="914400">
              <a:spcBef>
                <a:spcPct val="20000"/>
              </a:spcBef>
              <a:buClr>
                <a:srgbClr val="03C2F1"/>
              </a:buClr>
              <a:buFont typeface="Segoe UI" pitchFamily="34" charset="0"/>
              <a:buChar char="►"/>
            </a:pPr>
            <a:r>
              <a:rPr lang="en-US" sz="1400" b="0" dirty="0">
                <a:solidFill>
                  <a:schemeClr val="tx1">
                    <a:lumMod val="65000"/>
                    <a:lumOff val="35000"/>
                  </a:schemeClr>
                </a:solidFill>
                <a:latin typeface="Segoe UI" pitchFamily="34" charset="0"/>
                <a:ea typeface="Segoe UI" pitchFamily="34" charset="0"/>
                <a:cs typeface="Segoe UI" pitchFamily="34" charset="0"/>
              </a:rPr>
              <a:t>PowerPoint with animations</a:t>
            </a:r>
          </a:p>
          <a:p>
            <a:pPr marL="342900" indent="-342900" algn="l" defTabSz="914400">
              <a:spcBef>
                <a:spcPct val="20000"/>
              </a:spcBef>
              <a:buClr>
                <a:srgbClr val="03C2F1"/>
              </a:buClr>
              <a:buFont typeface="Segoe UI" pitchFamily="34" charset="0"/>
              <a:buChar char="►"/>
            </a:pPr>
            <a:r>
              <a:rPr lang="en-US" sz="1400" b="0" dirty="0">
                <a:solidFill>
                  <a:schemeClr val="tx1">
                    <a:lumMod val="65000"/>
                    <a:lumOff val="35000"/>
                  </a:schemeClr>
                </a:solidFill>
                <a:latin typeface="Segoe UI" pitchFamily="34" charset="0"/>
                <a:ea typeface="Segoe UI" pitchFamily="34" charset="0"/>
                <a:cs typeface="Segoe UI" pitchFamily="34" charset="0"/>
              </a:rPr>
              <a:t>Whiteboarding</a:t>
            </a:r>
          </a:p>
          <a:p>
            <a:pPr marL="342900" indent="-342900" algn="l" defTabSz="914400">
              <a:spcBef>
                <a:spcPct val="20000"/>
              </a:spcBef>
              <a:buClr>
                <a:srgbClr val="03C2F1"/>
              </a:buClr>
              <a:buFont typeface="Segoe UI" pitchFamily="34" charset="0"/>
              <a:buChar char="►"/>
            </a:pPr>
            <a:r>
              <a:rPr lang="en-US" sz="1400" b="0" dirty="0">
                <a:solidFill>
                  <a:schemeClr val="tx1">
                    <a:lumMod val="65000"/>
                    <a:lumOff val="35000"/>
                  </a:schemeClr>
                </a:solidFill>
                <a:latin typeface="Segoe UI" pitchFamily="34" charset="0"/>
                <a:ea typeface="Segoe UI" pitchFamily="34" charset="0"/>
                <a:cs typeface="Segoe UI" pitchFamily="34" charset="0"/>
              </a:rPr>
              <a:t>Polling</a:t>
            </a:r>
          </a:p>
          <a:p>
            <a:pPr marL="342900" indent="-342900" algn="l" defTabSz="914400">
              <a:spcBef>
                <a:spcPct val="20000"/>
              </a:spcBef>
              <a:buClr>
                <a:srgbClr val="03C2F1"/>
              </a:buClr>
              <a:buFont typeface="Segoe UI" pitchFamily="34" charset="0"/>
              <a:buChar char="►"/>
            </a:pPr>
            <a:r>
              <a:rPr lang="en-US" sz="1400" b="0" dirty="0">
                <a:solidFill>
                  <a:schemeClr val="tx1">
                    <a:lumMod val="65000"/>
                    <a:lumOff val="35000"/>
                  </a:schemeClr>
                </a:solidFill>
                <a:latin typeface="Segoe UI" pitchFamily="34" charset="0"/>
                <a:ea typeface="Segoe UI" pitchFamily="34" charset="0"/>
                <a:cs typeface="Segoe UI" pitchFamily="34" charset="0"/>
              </a:rPr>
              <a:t>Navigate ahead/back in slides and to other content</a:t>
            </a:r>
          </a:p>
          <a:p>
            <a:pPr marL="342900" indent="-342900" algn="l" defTabSz="914400">
              <a:spcBef>
                <a:spcPct val="20000"/>
              </a:spcBef>
              <a:buClr>
                <a:srgbClr val="03C2F1"/>
              </a:buClr>
              <a:buFont typeface="Segoe UI" pitchFamily="34" charset="0"/>
              <a:buChar char="►"/>
            </a:pPr>
            <a:endParaRPr lang="en-US" sz="1400" dirty="0">
              <a:solidFill>
                <a:schemeClr val="tx1">
                  <a:lumMod val="65000"/>
                  <a:lumOff val="35000"/>
                </a:schemeClr>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87401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End to End Web Conferencing User Experience</a:t>
            </a:r>
            <a:endParaRPr lang="en-US" dirty="0"/>
          </a:p>
        </p:txBody>
      </p:sp>
      <p:sp>
        <p:nvSpPr>
          <p:cNvPr id="5" name="Text Placeholder 4"/>
          <p:cNvSpPr>
            <a:spLocks noGrp="1"/>
          </p:cNvSpPr>
          <p:nvPr>
            <p:ph type="body" idx="1"/>
          </p:nvPr>
        </p:nvSpPr>
        <p:spPr/>
        <p:txBody>
          <a:bodyPr>
            <a:normAutofit/>
          </a:bodyPr>
          <a:lstStyle/>
          <a:p>
            <a:r>
              <a:rPr lang="en-US" sz="3600" dirty="0" smtClean="0"/>
              <a:t>DEMO</a:t>
            </a:r>
            <a:endParaRPr lang="en-US" sz="3600" dirty="0"/>
          </a:p>
        </p:txBody>
      </p:sp>
      <p:sp>
        <p:nvSpPr>
          <p:cNvPr id="2" name="Subtitle 1"/>
          <p:cNvSpPr>
            <a:spLocks noGrp="1"/>
          </p:cNvSpPr>
          <p:nvPr>
            <p:ph type="subTitle" idx="4294967295"/>
          </p:nvPr>
        </p:nvSpPr>
        <p:spPr>
          <a:xfrm>
            <a:off x="827584" y="5631333"/>
            <a:ext cx="6994525" cy="461963"/>
          </a:xfrm>
        </p:spPr>
        <p:txBody>
          <a:bodyPr>
            <a:normAutofit fontScale="47500" lnSpcReduction="20000"/>
          </a:bodyPr>
          <a:lstStyle/>
          <a:p>
            <a:r>
              <a:rPr lang="en-US" dirty="0" smtClean="0"/>
              <a:t>Ad-hoc conferencing from IM and Phone</a:t>
            </a:r>
          </a:p>
          <a:p>
            <a:r>
              <a:rPr lang="en-US" dirty="0" smtClean="0"/>
              <a:t>Scheduling, Join, In-meeting experience</a:t>
            </a:r>
            <a:endParaRPr lang="en-US" dirty="0"/>
          </a:p>
        </p:txBody>
      </p:sp>
    </p:spTree>
    <p:extLst>
      <p:ext uri="{BB962C8B-B14F-4D97-AF65-F5344CB8AC3E}">
        <p14:creationId xmlns:p14="http://schemas.microsoft.com/office/powerpoint/2010/main" val="37073445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Conferencing Scenarios</a:t>
            </a:r>
            <a:endParaRPr lang="en-US" dirty="0"/>
          </a:p>
        </p:txBody>
      </p:sp>
      <p:sp>
        <p:nvSpPr>
          <p:cNvPr id="6" name="Rounded Rectangle 5"/>
          <p:cNvSpPr/>
          <p:nvPr/>
        </p:nvSpPr>
        <p:spPr>
          <a:xfrm>
            <a:off x="1343536" y="1349087"/>
            <a:ext cx="2429347" cy="1853629"/>
          </a:xfrm>
          <a:prstGeom prst="roundRect">
            <a:avLst/>
          </a:prstGeom>
          <a:blipFill>
            <a:blip r:embed="rId3">
              <a:extLst>
                <a:ext uri="{28A0092B-C50C-407E-A947-70E740481C1C}">
                  <a14:useLocalDpi xmlns:a14="http://schemas.microsoft.com/office/drawing/2010/main" val="0"/>
                </a:ext>
              </a:extLst>
            </a:blip>
            <a:srcRect/>
            <a:stretch>
              <a:fillRect t="-59000" b="-59000"/>
            </a:stretch>
          </a:blipFill>
          <a:ln w="12700">
            <a:noFill/>
          </a:ln>
          <a:effectLst>
            <a:outerShdw blurRad="50800" dist="38100" dir="2700000" algn="tl" rotWithShape="0">
              <a:prstClr val="black">
                <a:alpha val="40000"/>
              </a:prstClr>
            </a:outerShdw>
          </a:effectLst>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sp>
      <p:sp>
        <p:nvSpPr>
          <p:cNvPr id="7" name="Freeform 6"/>
          <p:cNvSpPr/>
          <p:nvPr/>
        </p:nvSpPr>
        <p:spPr>
          <a:xfrm>
            <a:off x="107504" y="3068960"/>
            <a:ext cx="4819586" cy="676240"/>
          </a:xfrm>
          <a:custGeom>
            <a:avLst/>
            <a:gdLst>
              <a:gd name="connsiteX0" fmla="*/ 0 w 2766731"/>
              <a:gd name="connsiteY0" fmla="*/ 0 h 1026457"/>
              <a:gd name="connsiteX1" fmla="*/ 2766731 w 2766731"/>
              <a:gd name="connsiteY1" fmla="*/ 0 h 1026457"/>
              <a:gd name="connsiteX2" fmla="*/ 2766731 w 2766731"/>
              <a:gd name="connsiteY2" fmla="*/ 1026457 h 1026457"/>
              <a:gd name="connsiteX3" fmla="*/ 0 w 2766731"/>
              <a:gd name="connsiteY3" fmla="*/ 1026457 h 1026457"/>
              <a:gd name="connsiteX4" fmla="*/ 0 w 2766731"/>
              <a:gd name="connsiteY4" fmla="*/ 0 h 1026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6731" h="1026457">
                <a:moveTo>
                  <a:pt x="0" y="0"/>
                </a:moveTo>
                <a:lnTo>
                  <a:pt x="2766731" y="0"/>
                </a:lnTo>
                <a:lnTo>
                  <a:pt x="2766731" y="1026457"/>
                </a:lnTo>
                <a:lnTo>
                  <a:pt x="0" y="102645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84912" tIns="184912" rIns="184912" bIns="0" numCol="1" spcCol="1270" anchor="t" anchorCtr="0">
            <a:noAutofit/>
          </a:bodyPr>
          <a:lstStyle/>
          <a:p>
            <a:pPr algn="ctr" defTabSz="1155700">
              <a:lnSpc>
                <a:spcPct val="90000"/>
              </a:lnSpc>
              <a:spcBef>
                <a:spcPct val="0"/>
              </a:spcBef>
              <a:spcAft>
                <a:spcPct val="35000"/>
              </a:spcAft>
            </a:pPr>
            <a:r>
              <a:rPr lang="en-US" sz="2400" dirty="0" smtClean="0">
                <a:solidFill>
                  <a:srgbClr val="FFFFFF">
                    <a:hueOff val="0"/>
                    <a:satOff val="0"/>
                    <a:lumOff val="0"/>
                    <a:alphaOff val="0"/>
                  </a:srgbClr>
                </a:solidFill>
              </a:rPr>
              <a:t>Rich conference calls</a:t>
            </a:r>
            <a:endParaRPr lang="en-US" sz="2400" dirty="0">
              <a:solidFill>
                <a:srgbClr val="FFFFFF">
                  <a:hueOff val="0"/>
                  <a:satOff val="0"/>
                  <a:lumOff val="0"/>
                  <a:alphaOff val="0"/>
                </a:srgbClr>
              </a:solidFill>
            </a:endParaRPr>
          </a:p>
        </p:txBody>
      </p:sp>
      <p:sp>
        <p:nvSpPr>
          <p:cNvPr id="8" name="Rounded Rectangle 7"/>
          <p:cNvSpPr/>
          <p:nvPr/>
        </p:nvSpPr>
        <p:spPr>
          <a:xfrm>
            <a:off x="5509790" y="1351365"/>
            <a:ext cx="2429347" cy="1853629"/>
          </a:xfrm>
          <a:prstGeom prst="roundRect">
            <a:avLst/>
          </a:prstGeom>
          <a:blipFill>
            <a:blip r:embed="rId4" cstate="print">
              <a:extLst>
                <a:ext uri="{28A0092B-C50C-407E-A947-70E740481C1C}">
                  <a14:useLocalDpi xmlns:a14="http://schemas.microsoft.com/office/drawing/2010/main" val="0"/>
                </a:ext>
              </a:extLst>
            </a:blip>
            <a:srcRect/>
            <a:stretch>
              <a:fillRect l="-2000" r="-2000"/>
            </a:stretch>
          </a:blipFill>
          <a:ln w="12700">
            <a:noFill/>
          </a:ln>
          <a:effectLst>
            <a:outerShdw blurRad="50800" dist="38100" dir="2700000" algn="tl" rotWithShape="0">
              <a:prstClr val="black">
                <a:alpha val="40000"/>
              </a:prstClr>
            </a:outerShdw>
          </a:effectLst>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sp>
      <p:sp>
        <p:nvSpPr>
          <p:cNvPr id="9" name="Freeform 8"/>
          <p:cNvSpPr/>
          <p:nvPr/>
        </p:nvSpPr>
        <p:spPr>
          <a:xfrm>
            <a:off x="4060184" y="3068961"/>
            <a:ext cx="5415460" cy="676240"/>
          </a:xfrm>
          <a:custGeom>
            <a:avLst/>
            <a:gdLst>
              <a:gd name="connsiteX0" fmla="*/ 0 w 2766731"/>
              <a:gd name="connsiteY0" fmla="*/ 0 h 1026457"/>
              <a:gd name="connsiteX1" fmla="*/ 2766731 w 2766731"/>
              <a:gd name="connsiteY1" fmla="*/ 0 h 1026457"/>
              <a:gd name="connsiteX2" fmla="*/ 2766731 w 2766731"/>
              <a:gd name="connsiteY2" fmla="*/ 1026457 h 1026457"/>
              <a:gd name="connsiteX3" fmla="*/ 0 w 2766731"/>
              <a:gd name="connsiteY3" fmla="*/ 1026457 h 1026457"/>
              <a:gd name="connsiteX4" fmla="*/ 0 w 2766731"/>
              <a:gd name="connsiteY4" fmla="*/ 0 h 1026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6731" h="1026457">
                <a:moveTo>
                  <a:pt x="0" y="0"/>
                </a:moveTo>
                <a:lnTo>
                  <a:pt x="2766731" y="0"/>
                </a:lnTo>
                <a:lnTo>
                  <a:pt x="2766731" y="1026457"/>
                </a:lnTo>
                <a:lnTo>
                  <a:pt x="0" y="102645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84912" tIns="184912" rIns="184912" bIns="0" numCol="1" spcCol="1270" anchor="t" anchorCtr="0">
            <a:noAutofit/>
          </a:bodyPr>
          <a:lstStyle/>
          <a:p>
            <a:pPr algn="ctr" defTabSz="1155700">
              <a:lnSpc>
                <a:spcPct val="90000"/>
              </a:lnSpc>
              <a:spcBef>
                <a:spcPct val="0"/>
              </a:spcBef>
              <a:spcAft>
                <a:spcPct val="35000"/>
              </a:spcAft>
            </a:pPr>
            <a:r>
              <a:rPr lang="en-US" sz="2400" dirty="0" smtClean="0">
                <a:solidFill>
                  <a:srgbClr val="FFFFFF">
                    <a:hueOff val="0"/>
                    <a:satOff val="0"/>
                    <a:lumOff val="0"/>
                    <a:alphaOff val="0"/>
                  </a:srgbClr>
                </a:solidFill>
              </a:rPr>
              <a:t>Work with people anywhere</a:t>
            </a:r>
            <a:endParaRPr lang="en-US" sz="2400" dirty="0">
              <a:solidFill>
                <a:srgbClr val="FFFFFF">
                  <a:hueOff val="0"/>
                  <a:satOff val="0"/>
                  <a:lumOff val="0"/>
                  <a:alphaOff val="0"/>
                </a:srgbClr>
              </a:solidFill>
            </a:endParaRPr>
          </a:p>
        </p:txBody>
      </p:sp>
      <p:sp>
        <p:nvSpPr>
          <p:cNvPr id="10" name="Rounded Rectangle 9"/>
          <p:cNvSpPr/>
          <p:nvPr/>
        </p:nvSpPr>
        <p:spPr>
          <a:xfrm>
            <a:off x="1343536" y="3789040"/>
            <a:ext cx="2429347" cy="1853629"/>
          </a:xfrm>
          <a:prstGeom prst="roundRect">
            <a:avLst/>
          </a:prstGeom>
          <a:blipFill>
            <a:blip r:embed="rId5">
              <a:extLst>
                <a:ext uri="{28A0092B-C50C-407E-A947-70E740481C1C}">
                  <a14:useLocalDpi xmlns:a14="http://schemas.microsoft.com/office/drawing/2010/main" val="0"/>
                </a:ext>
              </a:extLst>
            </a:blip>
            <a:srcRect/>
            <a:stretch>
              <a:fillRect t="-60000" b="-60000"/>
            </a:stretch>
          </a:blipFill>
          <a:ln w="12700">
            <a:noFill/>
          </a:ln>
          <a:effectLst>
            <a:outerShdw blurRad="50800" dist="38100" dir="2700000" algn="tl" rotWithShape="0">
              <a:prstClr val="black">
                <a:alpha val="40000"/>
              </a:prstClr>
            </a:outerShdw>
          </a:effectLst>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sp>
      <p:sp>
        <p:nvSpPr>
          <p:cNvPr id="11" name="Freeform 10"/>
          <p:cNvSpPr/>
          <p:nvPr/>
        </p:nvSpPr>
        <p:spPr>
          <a:xfrm>
            <a:off x="1" y="5526132"/>
            <a:ext cx="5034596" cy="634574"/>
          </a:xfrm>
          <a:custGeom>
            <a:avLst/>
            <a:gdLst>
              <a:gd name="connsiteX0" fmla="*/ 0 w 2766731"/>
              <a:gd name="connsiteY0" fmla="*/ 0 h 1026457"/>
              <a:gd name="connsiteX1" fmla="*/ 2766731 w 2766731"/>
              <a:gd name="connsiteY1" fmla="*/ 0 h 1026457"/>
              <a:gd name="connsiteX2" fmla="*/ 2766731 w 2766731"/>
              <a:gd name="connsiteY2" fmla="*/ 1026457 h 1026457"/>
              <a:gd name="connsiteX3" fmla="*/ 0 w 2766731"/>
              <a:gd name="connsiteY3" fmla="*/ 1026457 h 1026457"/>
              <a:gd name="connsiteX4" fmla="*/ 0 w 2766731"/>
              <a:gd name="connsiteY4" fmla="*/ 0 h 1026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6731" h="1026457">
                <a:moveTo>
                  <a:pt x="0" y="0"/>
                </a:moveTo>
                <a:lnTo>
                  <a:pt x="2766731" y="0"/>
                </a:lnTo>
                <a:lnTo>
                  <a:pt x="2766731" y="1026457"/>
                </a:lnTo>
                <a:lnTo>
                  <a:pt x="0" y="102645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84912" tIns="184912" rIns="184912" bIns="0" numCol="1" spcCol="1270" anchor="t" anchorCtr="0">
            <a:noAutofit/>
          </a:bodyPr>
          <a:lstStyle/>
          <a:p>
            <a:pPr algn="ctr" defTabSz="1155700">
              <a:lnSpc>
                <a:spcPct val="90000"/>
              </a:lnSpc>
              <a:spcBef>
                <a:spcPct val="0"/>
              </a:spcBef>
              <a:spcAft>
                <a:spcPct val="35000"/>
              </a:spcAft>
            </a:pPr>
            <a:r>
              <a:rPr lang="en-US" sz="2400" dirty="0" smtClean="0">
                <a:solidFill>
                  <a:srgbClr val="FFFFFF">
                    <a:hueOff val="0"/>
                    <a:satOff val="0"/>
                    <a:lumOff val="0"/>
                    <a:alphaOff val="0"/>
                  </a:srgbClr>
                </a:solidFill>
              </a:rPr>
              <a:t>Effective Team Meetings</a:t>
            </a:r>
            <a:endParaRPr lang="en-US" sz="2400" dirty="0">
              <a:solidFill>
                <a:srgbClr val="FFFFFF">
                  <a:hueOff val="0"/>
                  <a:satOff val="0"/>
                  <a:lumOff val="0"/>
                  <a:alphaOff val="0"/>
                </a:srgbClr>
              </a:solidFill>
            </a:endParaRPr>
          </a:p>
        </p:txBody>
      </p:sp>
      <p:sp>
        <p:nvSpPr>
          <p:cNvPr id="12" name="Rounded Rectangle 11"/>
          <p:cNvSpPr/>
          <p:nvPr/>
        </p:nvSpPr>
        <p:spPr>
          <a:xfrm>
            <a:off x="5509790" y="3789040"/>
            <a:ext cx="2429347" cy="1853629"/>
          </a:xfrm>
          <a:prstGeom prst="roundRect">
            <a:avLst/>
          </a:prstGeom>
          <a:blipFill>
            <a:blip r:embed="rId6">
              <a:extLst>
                <a:ext uri="{28A0092B-C50C-407E-A947-70E740481C1C}">
                  <a14:useLocalDpi xmlns:a14="http://schemas.microsoft.com/office/drawing/2010/main" val="0"/>
                </a:ext>
              </a:extLst>
            </a:blip>
            <a:srcRect/>
            <a:stretch>
              <a:fillRect t="-52000" b="-52000"/>
            </a:stretch>
          </a:blipFill>
          <a:ln w="12700">
            <a:noFill/>
          </a:ln>
          <a:effectLst>
            <a:outerShdw blurRad="50800" dist="38100" dir="2700000" algn="tl" rotWithShape="0">
              <a:prstClr val="black">
                <a:alpha val="40000"/>
              </a:prstClr>
            </a:outerShdw>
          </a:effectLst>
          <a:scene3d>
            <a:camera prst="orthographicFront"/>
            <a:lightRig rig="flat" dir="t"/>
          </a:scene3d>
          <a:sp3d prstMaterial="dkEdge">
            <a:bevelT w="8200" h="38100"/>
          </a:sp3d>
        </p:spPr>
        <p:style>
          <a:lnRef idx="0">
            <a:schemeClr val="lt1">
              <a:hueOff val="0"/>
              <a:satOff val="0"/>
              <a:lumOff val="0"/>
              <a:alphaOff val="0"/>
            </a:schemeClr>
          </a:lnRef>
          <a:fillRef idx="2">
            <a:scrgbClr r="0" g="0" b="0"/>
          </a:fillRef>
          <a:effectRef idx="1">
            <a:schemeClr val="accent1">
              <a:hueOff val="0"/>
              <a:satOff val="0"/>
              <a:lumOff val="0"/>
              <a:alphaOff val="0"/>
            </a:schemeClr>
          </a:effectRef>
          <a:fontRef idx="minor">
            <a:schemeClr val="dk1"/>
          </a:fontRef>
        </p:style>
      </p:sp>
      <p:sp>
        <p:nvSpPr>
          <p:cNvPr id="13" name="Freeform 12"/>
          <p:cNvSpPr/>
          <p:nvPr/>
        </p:nvSpPr>
        <p:spPr>
          <a:xfrm>
            <a:off x="3939386" y="5526133"/>
            <a:ext cx="5657056" cy="634574"/>
          </a:xfrm>
          <a:custGeom>
            <a:avLst/>
            <a:gdLst>
              <a:gd name="connsiteX0" fmla="*/ 0 w 2766731"/>
              <a:gd name="connsiteY0" fmla="*/ 0 h 1026457"/>
              <a:gd name="connsiteX1" fmla="*/ 2766731 w 2766731"/>
              <a:gd name="connsiteY1" fmla="*/ 0 h 1026457"/>
              <a:gd name="connsiteX2" fmla="*/ 2766731 w 2766731"/>
              <a:gd name="connsiteY2" fmla="*/ 1026457 h 1026457"/>
              <a:gd name="connsiteX3" fmla="*/ 0 w 2766731"/>
              <a:gd name="connsiteY3" fmla="*/ 1026457 h 1026457"/>
              <a:gd name="connsiteX4" fmla="*/ 0 w 2766731"/>
              <a:gd name="connsiteY4" fmla="*/ 0 h 1026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6731" h="1026457">
                <a:moveTo>
                  <a:pt x="0" y="0"/>
                </a:moveTo>
                <a:lnTo>
                  <a:pt x="2766731" y="0"/>
                </a:lnTo>
                <a:lnTo>
                  <a:pt x="2766731" y="1026457"/>
                </a:lnTo>
                <a:lnTo>
                  <a:pt x="0" y="102645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84912" tIns="184912" rIns="184912" bIns="0" numCol="1" spcCol="1270" anchor="t" anchorCtr="0">
            <a:noAutofit/>
          </a:bodyPr>
          <a:lstStyle/>
          <a:p>
            <a:pPr algn="ctr" defTabSz="1155700">
              <a:lnSpc>
                <a:spcPct val="90000"/>
              </a:lnSpc>
              <a:spcBef>
                <a:spcPct val="0"/>
              </a:spcBef>
              <a:spcAft>
                <a:spcPct val="35000"/>
              </a:spcAft>
            </a:pPr>
            <a:r>
              <a:rPr lang="en-US" sz="2400" dirty="0" smtClean="0">
                <a:solidFill>
                  <a:srgbClr val="FFFFFF">
                    <a:hueOff val="0"/>
                    <a:satOff val="0"/>
                    <a:lumOff val="0"/>
                    <a:alphaOff val="0"/>
                  </a:srgbClr>
                </a:solidFill>
              </a:rPr>
              <a:t>Professional Presentations</a:t>
            </a:r>
            <a:endParaRPr lang="en-US" sz="2400" dirty="0">
              <a:solidFill>
                <a:srgbClr val="FFFFFF">
                  <a:hueOff val="0"/>
                  <a:satOff val="0"/>
                  <a:lumOff val="0"/>
                  <a:alphaOff val="0"/>
                </a:srgbClr>
              </a:solidFill>
            </a:endParaRPr>
          </a:p>
        </p:txBody>
      </p:sp>
    </p:spTree>
    <p:extLst>
      <p:ext uri="{BB962C8B-B14F-4D97-AF65-F5344CB8AC3E}">
        <p14:creationId xmlns:p14="http://schemas.microsoft.com/office/powerpoint/2010/main" val="41106914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Architecture/Flows</a:t>
            </a:r>
            <a:br>
              <a:rPr lang="en-US" dirty="0"/>
            </a:br>
            <a:endParaRPr lang="en-AU" dirty="0"/>
          </a:p>
        </p:txBody>
      </p:sp>
      <p:sp>
        <p:nvSpPr>
          <p:cNvPr id="5" name="Text Placeholder 4"/>
          <p:cNvSpPr>
            <a:spLocks noGrp="1"/>
          </p:cNvSpPr>
          <p:nvPr>
            <p:ph type="body" idx="1"/>
          </p:nvPr>
        </p:nvSpPr>
        <p:spPr/>
        <p:txBody>
          <a:bodyPr/>
          <a:lstStyle/>
          <a:p>
            <a:endParaRPr lang="en-AU"/>
          </a:p>
        </p:txBody>
      </p:sp>
    </p:spTree>
    <p:extLst>
      <p:ext uri="{BB962C8B-B14F-4D97-AF65-F5344CB8AC3E}">
        <p14:creationId xmlns:p14="http://schemas.microsoft.com/office/powerpoint/2010/main" val="35379094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ounded Rectangle 49"/>
          <p:cNvSpPr/>
          <p:nvPr/>
        </p:nvSpPr>
        <p:spPr bwMode="auto">
          <a:xfrm>
            <a:off x="502746" y="850372"/>
            <a:ext cx="5142253" cy="4893014"/>
          </a:xfrm>
          <a:prstGeom prst="roundRect">
            <a:avLst>
              <a:gd name="adj" fmla="val 8901"/>
            </a:avLst>
          </a:prstGeom>
          <a:solidFill>
            <a:schemeClr val="accent6"/>
          </a:solidFill>
          <a:ln>
            <a:solidFill>
              <a:schemeClr val="accent6">
                <a:lumMod val="60000"/>
                <a:lumOff val="40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121893" tIns="0" rIns="121893" bIns="60947" numCol="1" rtlCol="0" anchor="t" anchorCtr="0" compatLnSpc="1">
            <a:prstTxWarp prst="textNoShape">
              <a:avLst/>
            </a:prstTxWarp>
          </a:bodyPr>
          <a:lstStyle/>
          <a:p>
            <a:pPr algn="ctr" defTabSz="1218585"/>
            <a:endParaRPr lang="en-US" sz="2000" b="1" dirty="0">
              <a:solidFill>
                <a:srgbClr val="000000"/>
              </a:solidFill>
            </a:endParaRPr>
          </a:p>
        </p:txBody>
      </p:sp>
      <p:sp>
        <p:nvSpPr>
          <p:cNvPr id="49" name="Rounded Rectangle 48"/>
          <p:cNvSpPr/>
          <p:nvPr/>
        </p:nvSpPr>
        <p:spPr bwMode="auto">
          <a:xfrm>
            <a:off x="452867" y="897872"/>
            <a:ext cx="5142253" cy="4893014"/>
          </a:xfrm>
          <a:prstGeom prst="roundRect">
            <a:avLst>
              <a:gd name="adj" fmla="val 8901"/>
            </a:avLst>
          </a:prstGeom>
          <a:solidFill>
            <a:schemeClr val="accent6"/>
          </a:solidFill>
          <a:ln>
            <a:solidFill>
              <a:schemeClr val="accent6">
                <a:lumMod val="60000"/>
                <a:lumOff val="40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121893" tIns="0" rIns="121893" bIns="60947" numCol="1" rtlCol="0" anchor="t" anchorCtr="0" compatLnSpc="1">
            <a:prstTxWarp prst="textNoShape">
              <a:avLst/>
            </a:prstTxWarp>
          </a:bodyPr>
          <a:lstStyle/>
          <a:p>
            <a:pPr algn="ctr" defTabSz="1218585"/>
            <a:endParaRPr lang="en-US" sz="2000" b="1" dirty="0">
              <a:solidFill>
                <a:srgbClr val="000000"/>
              </a:solidFill>
            </a:endParaRPr>
          </a:p>
        </p:txBody>
      </p:sp>
      <p:sp>
        <p:nvSpPr>
          <p:cNvPr id="6" name="Rounded Rectangle 5"/>
          <p:cNvSpPr/>
          <p:nvPr/>
        </p:nvSpPr>
        <p:spPr bwMode="auto">
          <a:xfrm>
            <a:off x="400898" y="929401"/>
            <a:ext cx="5142253" cy="4893014"/>
          </a:xfrm>
          <a:prstGeom prst="roundRect">
            <a:avLst>
              <a:gd name="adj" fmla="val 8901"/>
            </a:avLst>
          </a:prstGeom>
          <a:solidFill>
            <a:schemeClr val="accent6"/>
          </a:solidFill>
          <a:ln>
            <a:solidFill>
              <a:schemeClr val="accent6">
                <a:lumMod val="60000"/>
                <a:lumOff val="40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121893" tIns="0" rIns="121893" bIns="60947" numCol="1" rtlCol="0" anchor="t" anchorCtr="0" compatLnSpc="1">
            <a:prstTxWarp prst="textNoShape">
              <a:avLst/>
            </a:prstTxWarp>
          </a:bodyPr>
          <a:lstStyle/>
          <a:p>
            <a:pPr algn="ctr" defTabSz="1218585"/>
            <a:endParaRPr lang="en-US" sz="2000" b="1" dirty="0">
              <a:solidFill>
                <a:srgbClr val="000000"/>
              </a:solidFill>
            </a:endParaRPr>
          </a:p>
        </p:txBody>
      </p:sp>
      <p:sp>
        <p:nvSpPr>
          <p:cNvPr id="35" name="TextBox 34"/>
          <p:cNvSpPr txBox="1"/>
          <p:nvPr/>
        </p:nvSpPr>
        <p:spPr>
          <a:xfrm>
            <a:off x="1918672" y="1063420"/>
            <a:ext cx="2106707" cy="249299"/>
          </a:xfrm>
          <a:prstGeom prst="rect">
            <a:avLst/>
          </a:prstGeom>
        </p:spPr>
        <p:txBody>
          <a:bodyPr vert="horz" wrap="square" lIns="0" tIns="0" rIns="0" bIns="0" rtlCol="0">
            <a:spAutoFit/>
          </a:bodyPr>
          <a:lstStyle/>
          <a:p>
            <a:pPr marL="460375" indent="-460375" algn="ctr" defTabSz="914363">
              <a:lnSpc>
                <a:spcPct val="90000"/>
              </a:lnSpc>
              <a:spcBef>
                <a:spcPct val="20000"/>
              </a:spcBef>
              <a:buSzPct val="100000"/>
            </a:pPr>
            <a:r>
              <a:rPr lang="en-US" b="1" dirty="0">
                <a:solidFill>
                  <a:srgbClr val="000000"/>
                </a:solidFill>
              </a:rPr>
              <a:t>Front End </a:t>
            </a:r>
            <a:r>
              <a:rPr lang="en-US" b="1" dirty="0" smtClean="0">
                <a:solidFill>
                  <a:srgbClr val="000000"/>
                </a:solidFill>
              </a:rPr>
              <a:t>Server</a:t>
            </a:r>
            <a:endParaRPr lang="en-US" b="1" dirty="0">
              <a:solidFill>
                <a:srgbClr val="000000"/>
              </a:solidFill>
            </a:endParaRPr>
          </a:p>
        </p:txBody>
      </p:sp>
      <p:sp>
        <p:nvSpPr>
          <p:cNvPr id="2" name="Title 1"/>
          <p:cNvSpPr>
            <a:spLocks noGrp="1"/>
          </p:cNvSpPr>
          <p:nvPr>
            <p:ph type="title"/>
          </p:nvPr>
        </p:nvSpPr>
        <p:spPr>
          <a:xfrm>
            <a:off x="457200" y="332656"/>
            <a:ext cx="8229600" cy="517716"/>
          </a:xfrm>
        </p:spPr>
        <p:txBody>
          <a:bodyPr>
            <a:normAutofit fontScale="90000"/>
          </a:bodyPr>
          <a:lstStyle/>
          <a:p>
            <a:r>
              <a:rPr lang="en-US" dirty="0" smtClean="0"/>
              <a:t>Web Conferencing Architecture</a:t>
            </a:r>
            <a:endParaRPr lang="en-US" dirty="0"/>
          </a:p>
        </p:txBody>
      </p:sp>
      <p:sp>
        <p:nvSpPr>
          <p:cNvPr id="5" name="Rounded Rectangle 4"/>
          <p:cNvSpPr/>
          <p:nvPr/>
        </p:nvSpPr>
        <p:spPr bwMode="auto">
          <a:xfrm>
            <a:off x="5780312" y="2433603"/>
            <a:ext cx="2959234" cy="1578076"/>
          </a:xfrm>
          <a:prstGeom prst="roundRect">
            <a:avLst/>
          </a:prstGeom>
          <a:solidFill>
            <a:schemeClr val="accent6"/>
          </a:solidFill>
          <a:ln>
            <a:solidFill>
              <a:schemeClr val="accent6">
                <a:lumMod val="60000"/>
                <a:lumOff val="40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121893" tIns="60947" rIns="121893" bIns="60947" numCol="1" rtlCol="0" anchor="t" anchorCtr="0" compatLnSpc="1">
            <a:prstTxWarp prst="textNoShape">
              <a:avLst/>
            </a:prstTxWarp>
          </a:bodyPr>
          <a:lstStyle/>
          <a:p>
            <a:pPr algn="ctr" defTabSz="1218585"/>
            <a:r>
              <a:rPr lang="en-US" sz="1600" b="1" dirty="0" smtClean="0">
                <a:solidFill>
                  <a:srgbClr val="000000"/>
                </a:solidFill>
              </a:rPr>
              <a:t>Backend SQL DB Server</a:t>
            </a:r>
            <a:endParaRPr lang="en-US" sz="1600" b="1" dirty="0">
              <a:solidFill>
                <a:srgbClr val="000000"/>
              </a:solidFill>
            </a:endParaRPr>
          </a:p>
        </p:txBody>
      </p:sp>
      <p:sp>
        <p:nvSpPr>
          <p:cNvPr id="7" name="Rounded Rectangle 6"/>
          <p:cNvSpPr/>
          <p:nvPr/>
        </p:nvSpPr>
        <p:spPr bwMode="auto">
          <a:xfrm>
            <a:off x="5780312" y="929403"/>
            <a:ext cx="2959234" cy="1200151"/>
          </a:xfrm>
          <a:prstGeom prst="roundRect">
            <a:avLst/>
          </a:prstGeom>
          <a:solidFill>
            <a:schemeClr val="accent6"/>
          </a:solidFill>
          <a:ln>
            <a:solidFill>
              <a:schemeClr val="accent6">
                <a:lumMod val="60000"/>
                <a:lumOff val="40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121893" tIns="60947" rIns="121893" bIns="60947" numCol="1" rtlCol="0" anchor="t" anchorCtr="0" compatLnSpc="1">
            <a:prstTxWarp prst="textNoShape">
              <a:avLst/>
            </a:prstTxWarp>
          </a:bodyPr>
          <a:lstStyle/>
          <a:p>
            <a:pPr algn="ctr" defTabSz="1218585"/>
            <a:r>
              <a:rPr lang="en-US" sz="1600" b="1" dirty="0" smtClean="0">
                <a:solidFill>
                  <a:srgbClr val="000000"/>
                </a:solidFill>
              </a:rPr>
              <a:t>AV Conferencing </a:t>
            </a:r>
            <a:r>
              <a:rPr lang="en-US" sz="1600" b="1" dirty="0">
                <a:solidFill>
                  <a:srgbClr val="000000"/>
                </a:solidFill>
              </a:rPr>
              <a:t>Server</a:t>
            </a:r>
          </a:p>
        </p:txBody>
      </p:sp>
      <p:sp>
        <p:nvSpPr>
          <p:cNvPr id="8" name="Can 7"/>
          <p:cNvSpPr/>
          <p:nvPr/>
        </p:nvSpPr>
        <p:spPr bwMode="auto">
          <a:xfrm>
            <a:off x="6536029" y="2951878"/>
            <a:ext cx="1447800" cy="868199"/>
          </a:xfrm>
          <a:prstGeom prst="can">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r>
              <a:rPr lang="en-US" sz="1400" b="1" dirty="0" smtClean="0">
                <a:solidFill>
                  <a:srgbClr val="000000"/>
                </a:solidFill>
              </a:rPr>
              <a:t>Conferencing</a:t>
            </a:r>
          </a:p>
          <a:p>
            <a:pPr algn="ctr" defTabSz="1218585"/>
            <a:r>
              <a:rPr lang="en-US" sz="1400" b="1" dirty="0" smtClean="0">
                <a:solidFill>
                  <a:srgbClr val="000000"/>
                </a:solidFill>
              </a:rPr>
              <a:t>Database</a:t>
            </a:r>
            <a:endParaRPr lang="en-US" sz="1400" b="1" dirty="0">
              <a:solidFill>
                <a:srgbClr val="000000"/>
              </a:solidFill>
            </a:endParaRPr>
          </a:p>
        </p:txBody>
      </p:sp>
      <p:sp>
        <p:nvSpPr>
          <p:cNvPr id="9" name="Rounded Rectangle 8"/>
          <p:cNvSpPr/>
          <p:nvPr/>
        </p:nvSpPr>
        <p:spPr bwMode="auto">
          <a:xfrm>
            <a:off x="724747" y="1422849"/>
            <a:ext cx="2214995" cy="4191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r>
              <a:rPr lang="en-US" sz="1400" b="1" dirty="0">
                <a:solidFill>
                  <a:srgbClr val="000000"/>
                </a:solidFill>
              </a:rPr>
              <a:t>Focus</a:t>
            </a:r>
          </a:p>
        </p:txBody>
      </p:sp>
      <p:sp>
        <p:nvSpPr>
          <p:cNvPr id="10" name="Rounded Rectangle 9"/>
          <p:cNvSpPr/>
          <p:nvPr/>
        </p:nvSpPr>
        <p:spPr bwMode="auto">
          <a:xfrm>
            <a:off x="724747" y="1972983"/>
            <a:ext cx="2214995" cy="4191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r>
              <a:rPr lang="en-US" sz="1400" b="1" dirty="0">
                <a:solidFill>
                  <a:srgbClr val="000000"/>
                </a:solidFill>
              </a:rPr>
              <a:t>Focus Factory</a:t>
            </a:r>
          </a:p>
        </p:txBody>
      </p:sp>
      <p:grpSp>
        <p:nvGrpSpPr>
          <p:cNvPr id="33" name="Group 32"/>
          <p:cNvGrpSpPr/>
          <p:nvPr/>
        </p:nvGrpSpPr>
        <p:grpSpPr>
          <a:xfrm>
            <a:off x="3242440" y="1422849"/>
            <a:ext cx="2003508" cy="2606776"/>
            <a:chOff x="4165315" y="2484350"/>
            <a:chExt cx="2409550" cy="2606776"/>
          </a:xfrm>
        </p:grpSpPr>
        <p:sp>
          <p:nvSpPr>
            <p:cNvPr id="11" name="Rounded Rectangle 10"/>
            <p:cNvSpPr/>
            <p:nvPr/>
          </p:nvSpPr>
          <p:spPr bwMode="auto">
            <a:xfrm>
              <a:off x="4165315" y="2484350"/>
              <a:ext cx="2409550" cy="2606776"/>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121893" tIns="60947" rIns="121893" bIns="60947" numCol="1" rtlCol="0" anchor="t" anchorCtr="0" compatLnSpc="1">
              <a:prstTxWarp prst="textNoShape">
                <a:avLst/>
              </a:prstTxWarp>
            </a:bodyPr>
            <a:lstStyle/>
            <a:p>
              <a:pPr algn="ctr" defTabSz="914363"/>
              <a:r>
                <a:rPr lang="en-US" sz="1400" b="1" dirty="0">
                  <a:solidFill>
                    <a:srgbClr val="000000"/>
                  </a:solidFill>
                </a:rPr>
                <a:t>Web Components (IIS)</a:t>
              </a:r>
            </a:p>
          </p:txBody>
        </p:sp>
        <p:sp>
          <p:nvSpPr>
            <p:cNvPr id="12" name="Rounded Rectangle 11"/>
            <p:cNvSpPr/>
            <p:nvPr/>
          </p:nvSpPr>
          <p:spPr bwMode="auto">
            <a:xfrm>
              <a:off x="4357365" y="3031269"/>
              <a:ext cx="2017172" cy="419100"/>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r>
                <a:rPr lang="en-US" sz="1200" b="1" dirty="0">
                  <a:solidFill>
                    <a:srgbClr val="000000"/>
                  </a:solidFill>
                </a:rPr>
                <a:t>Join Launcher</a:t>
              </a:r>
            </a:p>
          </p:txBody>
        </p:sp>
        <p:sp>
          <p:nvSpPr>
            <p:cNvPr id="13" name="Rounded Rectangle 12"/>
            <p:cNvSpPr/>
            <p:nvPr/>
          </p:nvSpPr>
          <p:spPr bwMode="auto">
            <a:xfrm>
              <a:off x="4360186" y="3578188"/>
              <a:ext cx="2017172" cy="419100"/>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r>
                <a:rPr lang="en-US" sz="1200" b="1" dirty="0" smtClean="0">
                  <a:solidFill>
                    <a:srgbClr val="000000"/>
                  </a:solidFill>
                </a:rPr>
                <a:t>Web App Server</a:t>
              </a:r>
              <a:endParaRPr lang="en-US" sz="1200" b="1" dirty="0">
                <a:solidFill>
                  <a:srgbClr val="000000"/>
                </a:solidFill>
              </a:endParaRPr>
            </a:p>
          </p:txBody>
        </p:sp>
      </p:grpSp>
      <p:sp>
        <p:nvSpPr>
          <p:cNvPr id="16" name="Rounded Rectangle 15"/>
          <p:cNvSpPr/>
          <p:nvPr/>
        </p:nvSpPr>
        <p:spPr bwMode="auto">
          <a:xfrm>
            <a:off x="724747" y="2523117"/>
            <a:ext cx="2214995" cy="4191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r>
              <a:rPr lang="en-US" sz="1400" b="1" dirty="0">
                <a:solidFill>
                  <a:srgbClr val="000000"/>
                </a:solidFill>
              </a:rPr>
              <a:t>IM Conferencing </a:t>
            </a:r>
            <a:r>
              <a:rPr lang="en-US" sz="1400" b="1" dirty="0" smtClean="0">
                <a:solidFill>
                  <a:srgbClr val="000000"/>
                </a:solidFill>
              </a:rPr>
              <a:t>MCU</a:t>
            </a:r>
            <a:endParaRPr lang="en-US" sz="1400" b="1" dirty="0">
              <a:solidFill>
                <a:srgbClr val="000000"/>
              </a:solidFill>
            </a:endParaRPr>
          </a:p>
        </p:txBody>
      </p:sp>
      <p:sp>
        <p:nvSpPr>
          <p:cNvPr id="17" name="Rounded Rectangle 16"/>
          <p:cNvSpPr/>
          <p:nvPr/>
        </p:nvSpPr>
        <p:spPr bwMode="auto">
          <a:xfrm>
            <a:off x="724747" y="3073251"/>
            <a:ext cx="2214995" cy="4191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r>
              <a:rPr lang="en-US" sz="1400" b="1" dirty="0">
                <a:solidFill>
                  <a:srgbClr val="000000"/>
                </a:solidFill>
              </a:rPr>
              <a:t>Web Conferencing MCU</a:t>
            </a:r>
          </a:p>
        </p:txBody>
      </p:sp>
      <p:sp>
        <p:nvSpPr>
          <p:cNvPr id="18" name="Rounded Rectangle 17"/>
          <p:cNvSpPr/>
          <p:nvPr/>
        </p:nvSpPr>
        <p:spPr bwMode="auto">
          <a:xfrm>
            <a:off x="724747" y="3623385"/>
            <a:ext cx="2214995" cy="4191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r>
              <a:rPr lang="en-US" sz="1400" b="1" dirty="0">
                <a:solidFill>
                  <a:srgbClr val="000000"/>
                </a:solidFill>
              </a:rPr>
              <a:t>App Sharing </a:t>
            </a:r>
            <a:r>
              <a:rPr lang="en-US" sz="1400" b="1" dirty="0" smtClean="0">
                <a:solidFill>
                  <a:srgbClr val="000000"/>
                </a:solidFill>
              </a:rPr>
              <a:t>MCU</a:t>
            </a:r>
            <a:endParaRPr lang="en-US" sz="1400" b="1" dirty="0">
              <a:solidFill>
                <a:srgbClr val="000000"/>
              </a:solidFill>
            </a:endParaRPr>
          </a:p>
        </p:txBody>
      </p:sp>
      <p:sp>
        <p:nvSpPr>
          <p:cNvPr id="19" name="Rounded Rectangle 18"/>
          <p:cNvSpPr/>
          <p:nvPr/>
        </p:nvSpPr>
        <p:spPr bwMode="auto">
          <a:xfrm>
            <a:off x="6536029" y="1553345"/>
            <a:ext cx="1447800" cy="4191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r>
              <a:rPr lang="en-US" sz="1400" b="1" dirty="0" smtClean="0">
                <a:solidFill>
                  <a:srgbClr val="000000"/>
                </a:solidFill>
              </a:rPr>
              <a:t>AV MCU</a:t>
            </a:r>
            <a:endParaRPr lang="en-US" sz="1400" b="1" dirty="0">
              <a:solidFill>
                <a:srgbClr val="000000"/>
              </a:solidFill>
            </a:endParaRPr>
          </a:p>
        </p:txBody>
      </p:sp>
      <p:grpSp>
        <p:nvGrpSpPr>
          <p:cNvPr id="31" name="Group 30"/>
          <p:cNvGrpSpPr/>
          <p:nvPr/>
        </p:nvGrpSpPr>
        <p:grpSpPr>
          <a:xfrm>
            <a:off x="5888321" y="4293096"/>
            <a:ext cx="2131252" cy="419100"/>
            <a:chOff x="1056038" y="4920000"/>
            <a:chExt cx="2840927" cy="419100"/>
          </a:xfrm>
          <a:solidFill>
            <a:schemeClr val="accent6"/>
          </a:solidFill>
        </p:grpSpPr>
        <p:sp>
          <p:nvSpPr>
            <p:cNvPr id="21" name="Rounded Rectangle 20"/>
            <p:cNvSpPr/>
            <p:nvPr/>
          </p:nvSpPr>
          <p:spPr bwMode="auto">
            <a:xfrm>
              <a:off x="1056038" y="4920000"/>
              <a:ext cx="863375" cy="419100"/>
            </a:xfrm>
            <a:prstGeom prst="roundRect">
              <a:avLst/>
            </a:prstGeom>
            <a:grpFill/>
            <a:ln>
              <a:no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endParaRPr lang="en-US" sz="2400" b="1" dirty="0">
                <a:solidFill>
                  <a:schemeClr val="bg1"/>
                </a:solidFill>
              </a:endParaRPr>
            </a:p>
          </p:txBody>
        </p:sp>
        <p:sp>
          <p:nvSpPr>
            <p:cNvPr id="22" name="TextBox 21"/>
            <p:cNvSpPr txBox="1"/>
            <p:nvPr/>
          </p:nvSpPr>
          <p:spPr>
            <a:xfrm>
              <a:off x="2015574" y="5026289"/>
              <a:ext cx="1881391" cy="215444"/>
            </a:xfrm>
            <a:prstGeom prst="rect">
              <a:avLst/>
            </a:prstGeom>
            <a:noFill/>
            <a:ln>
              <a:noFill/>
            </a:ln>
          </p:spPr>
          <p:txBody>
            <a:bodyPr wrap="none" lIns="0" tIns="0" rIns="0" bIns="0" rtlCol="0">
              <a:spAutoFit/>
            </a:bodyPr>
            <a:lstStyle/>
            <a:p>
              <a:pPr defTabSz="914363"/>
              <a:r>
                <a:rPr lang="en-US" sz="1400" b="1" dirty="0">
                  <a:solidFill>
                    <a:schemeClr val="bg1"/>
                  </a:solidFill>
                </a:rPr>
                <a:t>Machine Boundary</a:t>
              </a:r>
              <a:endParaRPr lang="en-US" sz="2400" b="1" dirty="0">
                <a:solidFill>
                  <a:schemeClr val="bg1"/>
                </a:solidFill>
              </a:endParaRPr>
            </a:p>
          </p:txBody>
        </p:sp>
      </p:grpSp>
      <p:grpSp>
        <p:nvGrpSpPr>
          <p:cNvPr id="30" name="Group 29"/>
          <p:cNvGrpSpPr/>
          <p:nvPr/>
        </p:nvGrpSpPr>
        <p:grpSpPr>
          <a:xfrm>
            <a:off x="5888321" y="4902539"/>
            <a:ext cx="2047319" cy="419100"/>
            <a:chOff x="1056038" y="5432234"/>
            <a:chExt cx="2729049" cy="419100"/>
          </a:xfrm>
        </p:grpSpPr>
        <p:sp>
          <p:nvSpPr>
            <p:cNvPr id="20" name="Rounded Rectangle 19"/>
            <p:cNvSpPr/>
            <p:nvPr/>
          </p:nvSpPr>
          <p:spPr bwMode="auto">
            <a:xfrm>
              <a:off x="1056038" y="5432234"/>
              <a:ext cx="863375" cy="4191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endParaRPr lang="en-US" sz="2000" b="1" dirty="0">
                <a:solidFill>
                  <a:schemeClr val="bg1"/>
                </a:solidFill>
              </a:endParaRPr>
            </a:p>
          </p:txBody>
        </p:sp>
        <p:sp>
          <p:nvSpPr>
            <p:cNvPr id="23" name="TextBox 22"/>
            <p:cNvSpPr txBox="1"/>
            <p:nvPr/>
          </p:nvSpPr>
          <p:spPr>
            <a:xfrm>
              <a:off x="2015575" y="5534061"/>
              <a:ext cx="1769512" cy="215444"/>
            </a:xfrm>
            <a:prstGeom prst="rect">
              <a:avLst/>
            </a:prstGeom>
            <a:noFill/>
          </p:spPr>
          <p:txBody>
            <a:bodyPr wrap="none" lIns="0" tIns="0" rIns="0" bIns="0" rtlCol="0">
              <a:spAutoFit/>
            </a:bodyPr>
            <a:lstStyle>
              <a:defPPr>
                <a:defRPr lang="en-US"/>
              </a:defPPr>
              <a:lvl1pPr>
                <a:defRPr sz="14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363"/>
              <a:r>
                <a:rPr lang="en-US" dirty="0">
                  <a:solidFill>
                    <a:schemeClr val="bg1"/>
                  </a:solidFill>
                </a:rPr>
                <a:t>Process Boundary</a:t>
              </a:r>
            </a:p>
          </p:txBody>
        </p:sp>
      </p:grpSp>
      <p:grpSp>
        <p:nvGrpSpPr>
          <p:cNvPr id="32" name="Group 31"/>
          <p:cNvGrpSpPr/>
          <p:nvPr/>
        </p:nvGrpSpPr>
        <p:grpSpPr>
          <a:xfrm>
            <a:off x="5888321" y="5510402"/>
            <a:ext cx="1954665" cy="419100"/>
            <a:chOff x="1056037" y="5943337"/>
            <a:chExt cx="2605542" cy="419100"/>
          </a:xfrm>
        </p:grpSpPr>
        <p:sp>
          <p:nvSpPr>
            <p:cNvPr id="28" name="Rounded Rectangle 27"/>
            <p:cNvSpPr/>
            <p:nvPr/>
          </p:nvSpPr>
          <p:spPr bwMode="auto">
            <a:xfrm>
              <a:off x="1056037" y="5943337"/>
              <a:ext cx="863375" cy="419100"/>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endParaRPr lang="en-US" sz="2000" b="1" dirty="0">
                <a:solidFill>
                  <a:schemeClr val="bg1"/>
                </a:solidFill>
              </a:endParaRPr>
            </a:p>
          </p:txBody>
        </p:sp>
        <p:sp>
          <p:nvSpPr>
            <p:cNvPr id="29" name="TextBox 28"/>
            <p:cNvSpPr txBox="1"/>
            <p:nvPr/>
          </p:nvSpPr>
          <p:spPr>
            <a:xfrm>
              <a:off x="2015574" y="6045164"/>
              <a:ext cx="1646005" cy="215444"/>
            </a:xfrm>
            <a:prstGeom prst="rect">
              <a:avLst/>
            </a:prstGeom>
            <a:noFill/>
          </p:spPr>
          <p:txBody>
            <a:bodyPr wrap="none" lIns="0" tIns="0" rIns="0" bIns="0" rtlCol="0">
              <a:spAutoFit/>
            </a:bodyPr>
            <a:lstStyle/>
            <a:p>
              <a:pPr defTabSz="914363"/>
              <a:r>
                <a:rPr lang="en-US" sz="1400" b="1" dirty="0" smtClean="0">
                  <a:solidFill>
                    <a:schemeClr val="bg1"/>
                  </a:solidFill>
                </a:rPr>
                <a:t>Web Application</a:t>
              </a:r>
              <a:endParaRPr lang="en-US" sz="2400" b="1" dirty="0">
                <a:solidFill>
                  <a:schemeClr val="bg1"/>
                </a:solidFill>
              </a:endParaRPr>
            </a:p>
          </p:txBody>
        </p:sp>
      </p:grpSp>
      <p:grpSp>
        <p:nvGrpSpPr>
          <p:cNvPr id="34" name="Group 33"/>
          <p:cNvGrpSpPr/>
          <p:nvPr/>
        </p:nvGrpSpPr>
        <p:grpSpPr>
          <a:xfrm>
            <a:off x="5928065" y="6142356"/>
            <a:ext cx="2180496" cy="419100"/>
            <a:chOff x="1056037" y="5943337"/>
            <a:chExt cx="2906571" cy="419100"/>
          </a:xfrm>
        </p:grpSpPr>
        <p:sp>
          <p:nvSpPr>
            <p:cNvPr id="38" name="Rounded Rectangle 37"/>
            <p:cNvSpPr/>
            <p:nvPr/>
          </p:nvSpPr>
          <p:spPr bwMode="auto">
            <a:xfrm>
              <a:off x="1056037" y="5943337"/>
              <a:ext cx="863375" cy="4191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endParaRPr lang="en-US" sz="2000" b="1" dirty="0">
                <a:solidFill>
                  <a:schemeClr val="bg1"/>
                </a:solidFill>
              </a:endParaRPr>
            </a:p>
          </p:txBody>
        </p:sp>
        <p:sp>
          <p:nvSpPr>
            <p:cNvPr id="39" name="TextBox 38"/>
            <p:cNvSpPr txBox="1"/>
            <p:nvPr/>
          </p:nvSpPr>
          <p:spPr>
            <a:xfrm>
              <a:off x="2015574" y="6045164"/>
              <a:ext cx="1947034" cy="215444"/>
            </a:xfrm>
            <a:prstGeom prst="rect">
              <a:avLst/>
            </a:prstGeom>
            <a:noFill/>
          </p:spPr>
          <p:txBody>
            <a:bodyPr wrap="none" lIns="0" tIns="0" rIns="0" bIns="0" rtlCol="0">
              <a:spAutoFit/>
            </a:bodyPr>
            <a:lstStyle/>
            <a:p>
              <a:pPr defTabSz="914363"/>
              <a:r>
                <a:rPr lang="en-US" sz="1400" b="1" dirty="0" smtClean="0">
                  <a:solidFill>
                    <a:schemeClr val="bg1"/>
                  </a:solidFill>
                </a:rPr>
                <a:t>Audio Conferencing</a:t>
              </a:r>
              <a:endParaRPr lang="en-US" sz="2400" b="1" dirty="0">
                <a:solidFill>
                  <a:schemeClr val="bg1"/>
                </a:solidFill>
              </a:endParaRPr>
            </a:p>
          </p:txBody>
        </p:sp>
      </p:grpSp>
      <p:sp>
        <p:nvSpPr>
          <p:cNvPr id="37" name="Rounded Rectangle 36"/>
          <p:cNvSpPr/>
          <p:nvPr/>
        </p:nvSpPr>
        <p:spPr bwMode="auto">
          <a:xfrm>
            <a:off x="3242440" y="4209145"/>
            <a:ext cx="2003508" cy="1582057"/>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121893" tIns="60947" rIns="121893" bIns="60947" numCol="1" rtlCol="0" anchor="t" anchorCtr="0" compatLnSpc="1">
            <a:prstTxWarp prst="textNoShape">
              <a:avLst/>
            </a:prstTxWarp>
          </a:bodyPr>
          <a:lstStyle/>
          <a:p>
            <a:pPr algn="ctr" defTabSz="1218585"/>
            <a:r>
              <a:rPr lang="en-US" sz="1400" b="1" dirty="0">
                <a:solidFill>
                  <a:srgbClr val="000000"/>
                </a:solidFill>
              </a:rPr>
              <a:t>Conference </a:t>
            </a:r>
            <a:r>
              <a:rPr lang="en-US" sz="1400" b="1" dirty="0" smtClean="0">
                <a:solidFill>
                  <a:srgbClr val="000000"/>
                </a:solidFill>
              </a:rPr>
              <a:t>Service</a:t>
            </a:r>
            <a:endParaRPr lang="en-US" sz="1400" b="1" dirty="0">
              <a:solidFill>
                <a:srgbClr val="000000"/>
              </a:solidFill>
            </a:endParaRPr>
          </a:p>
        </p:txBody>
      </p:sp>
      <p:sp>
        <p:nvSpPr>
          <p:cNvPr id="40" name="Rounded Rectangle 39"/>
          <p:cNvSpPr/>
          <p:nvPr/>
        </p:nvSpPr>
        <p:spPr bwMode="auto">
          <a:xfrm>
            <a:off x="3402127" y="4572004"/>
            <a:ext cx="1679597" cy="540085"/>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r>
              <a:rPr lang="en-US" sz="1400" b="1" dirty="0">
                <a:solidFill>
                  <a:srgbClr val="000000"/>
                </a:solidFill>
              </a:rPr>
              <a:t>Personal Virtual Assistant</a:t>
            </a:r>
          </a:p>
        </p:txBody>
      </p:sp>
      <p:sp>
        <p:nvSpPr>
          <p:cNvPr id="41" name="Rounded Rectangle 40"/>
          <p:cNvSpPr/>
          <p:nvPr/>
        </p:nvSpPr>
        <p:spPr bwMode="auto">
          <a:xfrm>
            <a:off x="3402127" y="5177900"/>
            <a:ext cx="1679597" cy="540085"/>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r>
              <a:rPr lang="en-US" sz="1400" b="1" dirty="0" smtClean="0">
                <a:solidFill>
                  <a:srgbClr val="000000"/>
                </a:solidFill>
              </a:rPr>
              <a:t>Group Virtual Assistant</a:t>
            </a:r>
            <a:endParaRPr lang="en-US" sz="1400" b="1" dirty="0">
              <a:solidFill>
                <a:srgbClr val="000000"/>
              </a:solidFill>
            </a:endParaRPr>
          </a:p>
        </p:txBody>
      </p:sp>
      <p:sp>
        <p:nvSpPr>
          <p:cNvPr id="43" name="Rounded Rectangle 42"/>
          <p:cNvSpPr/>
          <p:nvPr/>
        </p:nvSpPr>
        <p:spPr bwMode="auto">
          <a:xfrm>
            <a:off x="724747" y="4173517"/>
            <a:ext cx="2214995" cy="4191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a:r>
              <a:rPr lang="en-US" sz="1400" b="1" dirty="0">
                <a:solidFill>
                  <a:srgbClr val="000000"/>
                </a:solidFill>
              </a:rPr>
              <a:t>Audio Conf Provider MCU</a:t>
            </a:r>
          </a:p>
        </p:txBody>
      </p:sp>
    </p:spTree>
    <p:extLst>
      <p:ext uri="{BB962C8B-B14F-4D97-AF65-F5344CB8AC3E}">
        <p14:creationId xmlns:p14="http://schemas.microsoft.com/office/powerpoint/2010/main" val="23682416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anim calcmode="lin" valueType="num">
                                      <p:cBhvr>
                                        <p:cTn id="13" dur="500" fill="hold"/>
                                        <p:tgtEl>
                                          <p:spTgt spid="19"/>
                                        </p:tgtEl>
                                        <p:attrNameLst>
                                          <p:attrName>ppt_x</p:attrName>
                                        </p:attrNameLst>
                                      </p:cBhvr>
                                      <p:tavLst>
                                        <p:tav tm="0">
                                          <p:val>
                                            <p:strVal val="#ppt_x"/>
                                          </p:val>
                                        </p:tav>
                                        <p:tav tm="100000">
                                          <p:val>
                                            <p:strVal val="#ppt_x"/>
                                          </p:val>
                                        </p:tav>
                                      </p:tavLst>
                                    </p:anim>
                                    <p:anim calcmode="lin" valueType="num">
                                      <p:cBhvr>
                                        <p:cTn id="14" dur="5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anim calcmode="lin" valueType="num">
                                      <p:cBhvr>
                                        <p:cTn id="32" dur="500" fill="hold"/>
                                        <p:tgtEl>
                                          <p:spTgt spid="9"/>
                                        </p:tgtEl>
                                        <p:attrNameLst>
                                          <p:attrName>ppt_x</p:attrName>
                                        </p:attrNameLst>
                                      </p:cBhvr>
                                      <p:tavLst>
                                        <p:tav tm="0">
                                          <p:val>
                                            <p:strVal val="#ppt_x"/>
                                          </p:val>
                                        </p:tav>
                                        <p:tav tm="100000">
                                          <p:val>
                                            <p:strVal val="#ppt_x"/>
                                          </p:val>
                                        </p:tav>
                                      </p:tavLst>
                                    </p:anim>
                                    <p:anim calcmode="lin" valueType="num">
                                      <p:cBhvr>
                                        <p:cTn id="33" dur="500" fill="hold"/>
                                        <p:tgtEl>
                                          <p:spTgt spid="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anim calcmode="lin" valueType="num">
                                      <p:cBhvr>
                                        <p:cTn id="37" dur="500" fill="hold"/>
                                        <p:tgtEl>
                                          <p:spTgt spid="10"/>
                                        </p:tgtEl>
                                        <p:attrNameLst>
                                          <p:attrName>ppt_x</p:attrName>
                                        </p:attrNameLst>
                                      </p:cBhvr>
                                      <p:tavLst>
                                        <p:tav tm="0">
                                          <p:val>
                                            <p:strVal val="#ppt_x"/>
                                          </p:val>
                                        </p:tav>
                                        <p:tav tm="100000">
                                          <p:val>
                                            <p:strVal val="#ppt_x"/>
                                          </p:val>
                                        </p:tav>
                                      </p:tavLst>
                                    </p:anim>
                                    <p:anim calcmode="lin" valueType="num">
                                      <p:cBhvr>
                                        <p:cTn id="38" dur="5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anim calcmode="lin" valueType="num">
                                      <p:cBhvr>
                                        <p:cTn id="44" dur="500" fill="hold"/>
                                        <p:tgtEl>
                                          <p:spTgt spid="16"/>
                                        </p:tgtEl>
                                        <p:attrNameLst>
                                          <p:attrName>ppt_x</p:attrName>
                                        </p:attrNameLst>
                                      </p:cBhvr>
                                      <p:tavLst>
                                        <p:tav tm="0">
                                          <p:val>
                                            <p:strVal val="#ppt_x"/>
                                          </p:val>
                                        </p:tav>
                                        <p:tav tm="100000">
                                          <p:val>
                                            <p:strVal val="#ppt_x"/>
                                          </p:val>
                                        </p:tav>
                                      </p:tavLst>
                                    </p:anim>
                                    <p:anim calcmode="lin" valueType="num">
                                      <p:cBhvr>
                                        <p:cTn id="45" dur="5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anim calcmode="lin" valueType="num">
                                      <p:cBhvr>
                                        <p:cTn id="51" dur="500" fill="hold"/>
                                        <p:tgtEl>
                                          <p:spTgt spid="17"/>
                                        </p:tgtEl>
                                        <p:attrNameLst>
                                          <p:attrName>ppt_x</p:attrName>
                                        </p:attrNameLst>
                                      </p:cBhvr>
                                      <p:tavLst>
                                        <p:tav tm="0">
                                          <p:val>
                                            <p:strVal val="#ppt_x"/>
                                          </p:val>
                                        </p:tav>
                                        <p:tav tm="100000">
                                          <p:val>
                                            <p:strVal val="#ppt_x"/>
                                          </p:val>
                                        </p:tav>
                                      </p:tavLst>
                                    </p:anim>
                                    <p:anim calcmode="lin" valueType="num">
                                      <p:cBhvr>
                                        <p:cTn id="52" dur="500" fill="hold"/>
                                        <p:tgtEl>
                                          <p:spTgt spid="17"/>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anim calcmode="lin" valueType="num">
                                      <p:cBhvr>
                                        <p:cTn id="56" dur="500" fill="hold"/>
                                        <p:tgtEl>
                                          <p:spTgt spid="18"/>
                                        </p:tgtEl>
                                        <p:attrNameLst>
                                          <p:attrName>ppt_x</p:attrName>
                                        </p:attrNameLst>
                                      </p:cBhvr>
                                      <p:tavLst>
                                        <p:tav tm="0">
                                          <p:val>
                                            <p:strVal val="#ppt_x"/>
                                          </p:val>
                                        </p:tav>
                                        <p:tav tm="100000">
                                          <p:val>
                                            <p:strVal val="#ppt_x"/>
                                          </p:val>
                                        </p:tav>
                                      </p:tavLst>
                                    </p:anim>
                                    <p:anim calcmode="lin" valueType="num">
                                      <p:cBhvr>
                                        <p:cTn id="57" dur="5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500"/>
                                        <p:tgtEl>
                                          <p:spTgt spid="33"/>
                                        </p:tgtEl>
                                      </p:cBhvr>
                                    </p:animEffect>
                                    <p:anim calcmode="lin" valueType="num">
                                      <p:cBhvr>
                                        <p:cTn id="63" dur="500" fill="hold"/>
                                        <p:tgtEl>
                                          <p:spTgt spid="33"/>
                                        </p:tgtEl>
                                        <p:attrNameLst>
                                          <p:attrName>ppt_x</p:attrName>
                                        </p:attrNameLst>
                                      </p:cBhvr>
                                      <p:tavLst>
                                        <p:tav tm="0">
                                          <p:val>
                                            <p:strVal val="#ppt_x"/>
                                          </p:val>
                                        </p:tav>
                                        <p:tav tm="100000">
                                          <p:val>
                                            <p:strVal val="#ppt_x"/>
                                          </p:val>
                                        </p:tav>
                                      </p:tavLst>
                                    </p:anim>
                                    <p:anim calcmode="lin" valueType="num">
                                      <p:cBhvr>
                                        <p:cTn id="64" dur="5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500"/>
                                        <p:tgtEl>
                                          <p:spTgt spid="3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500"/>
                                        <p:tgtEl>
                                          <p:spTgt spid="4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fade">
                                      <p:cBhvr>
                                        <p:cTn id="80" dur="500"/>
                                        <p:tgtEl>
                                          <p:spTgt spid="43"/>
                                        </p:tgtEl>
                                      </p:cBhvr>
                                    </p:animEffect>
                                    <p:anim calcmode="lin" valueType="num">
                                      <p:cBhvr>
                                        <p:cTn id="81" dur="500" fill="hold"/>
                                        <p:tgtEl>
                                          <p:spTgt spid="43"/>
                                        </p:tgtEl>
                                        <p:attrNameLst>
                                          <p:attrName>ppt_x</p:attrName>
                                        </p:attrNameLst>
                                      </p:cBhvr>
                                      <p:tavLst>
                                        <p:tav tm="0">
                                          <p:val>
                                            <p:strVal val="#ppt_x"/>
                                          </p:val>
                                        </p:tav>
                                        <p:tav tm="100000">
                                          <p:val>
                                            <p:strVal val="#ppt_x"/>
                                          </p:val>
                                        </p:tav>
                                      </p:tavLst>
                                    </p:anim>
                                    <p:anim calcmode="lin" valueType="num">
                                      <p:cBhvr>
                                        <p:cTn id="82"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6" grpId="0" animBg="1"/>
      <p:bldP spid="17" grpId="0" animBg="1"/>
      <p:bldP spid="18" grpId="0" animBg="1"/>
      <p:bldP spid="19" grpId="0" animBg="1"/>
      <p:bldP spid="37" grpId="0" animBg="1"/>
      <p:bldP spid="40" grpId="0" animBg="1"/>
      <p:bldP spid="41" grpId="0" animBg="1"/>
      <p:bldP spid="43" grpId="0" animBg="1"/>
    </p:bld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NZ2011 Final PPT">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3.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7236</TotalTime>
  <Words>2842</Words>
  <Application>Microsoft Office PowerPoint</Application>
  <PresentationFormat>On-screen Show (4:3)</PresentationFormat>
  <Paragraphs>630</Paragraphs>
  <Slides>42</Slides>
  <Notes>20</Notes>
  <HiddenSlides>0</HiddenSlides>
  <MMClips>0</MMClips>
  <ScaleCrop>false</ScaleCrop>
  <HeadingPairs>
    <vt:vector size="4" baseType="variant">
      <vt:variant>
        <vt:lpstr>Theme</vt:lpstr>
      </vt:variant>
      <vt:variant>
        <vt:i4>3</vt:i4>
      </vt:variant>
      <vt:variant>
        <vt:lpstr>Slide Titles</vt:lpstr>
      </vt:variant>
      <vt:variant>
        <vt:i4>42</vt:i4>
      </vt:variant>
    </vt:vector>
  </HeadingPairs>
  <TitlesOfParts>
    <vt:vector size="45" baseType="lpstr">
      <vt:lpstr>Office Theme</vt:lpstr>
      <vt:lpstr>TENZ2011 Final PPT</vt:lpstr>
      <vt:lpstr>1_Office Theme</vt:lpstr>
      <vt:lpstr>PowerPoint Presentation</vt:lpstr>
      <vt:lpstr>Audio, Video, and Web Conferencing architecture and experience</vt:lpstr>
      <vt:lpstr>What you’ll learn today</vt:lpstr>
      <vt:lpstr>Lync Conferencing Roadmap</vt:lpstr>
      <vt:lpstr>Unified Client, Rich Conferencing Features</vt:lpstr>
      <vt:lpstr>End to End Web Conferencing User Experience</vt:lpstr>
      <vt:lpstr>Conferencing Scenarios</vt:lpstr>
      <vt:lpstr>Architecture/Flows </vt:lpstr>
      <vt:lpstr>Web Conferencing Architecture</vt:lpstr>
      <vt:lpstr>Web Conferencing Flow</vt:lpstr>
      <vt:lpstr>Client Details/Reqs </vt:lpstr>
      <vt:lpstr>Join Details</vt:lpstr>
      <vt:lpstr>Conferencing Support in Lync 2010 clients</vt:lpstr>
      <vt:lpstr>Video – Supported Formats</vt:lpstr>
      <vt:lpstr>VoIP and Video – Bandwidth Requirements</vt:lpstr>
      <vt:lpstr>Conferencing Details </vt:lpstr>
      <vt:lpstr>On-premise Audio Conferencing</vt:lpstr>
      <vt:lpstr>Online (ACP) Audio Conferencing</vt:lpstr>
      <vt:lpstr>Web Conferencing</vt:lpstr>
      <vt:lpstr>Manageability </vt:lpstr>
      <vt:lpstr>Manageability </vt:lpstr>
      <vt:lpstr>PowerPoint Presentation</vt:lpstr>
      <vt:lpstr>Client Troubleshooting</vt:lpstr>
      <vt:lpstr>Call Quality Notifications</vt:lpstr>
      <vt:lpstr>Call Quality Notifications (cont.)</vt:lpstr>
      <vt:lpstr>CDR &amp; Reporting improvements</vt:lpstr>
      <vt:lpstr>PowerPoint Presentation</vt:lpstr>
      <vt:lpstr>Online vs. On-premise Key Differences</vt:lpstr>
      <vt:lpstr>Top 5 takeaways</vt:lpstr>
      <vt:lpstr>Question &amp; Answer Session</vt:lpstr>
      <vt:lpstr>PowerPoint Presentation</vt:lpstr>
      <vt:lpstr>Polycom Solutions for Microsoft Unified Communications</vt:lpstr>
      <vt:lpstr>Polycom Solutions for Microsoft UC</vt:lpstr>
      <vt:lpstr>RMX Integration with OCS/Lync Server</vt:lpstr>
      <vt:lpstr>MCU Comparison – Different by Design</vt:lpstr>
      <vt:lpstr>Lync A/V MCU Integration</vt:lpstr>
      <vt:lpstr>Conferencing Through Outlook  using PCO or Online Meeting</vt:lpstr>
      <vt:lpstr>Using Outlook to Schedule a Video Meeting</vt:lpstr>
      <vt:lpstr>HDX Smart Rooms</vt:lpstr>
      <vt:lpstr>Using Outlook to Schedule Online Meeting</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267</cp:revision>
  <dcterms:created xsi:type="dcterms:W3CDTF">2011-04-01T05:55:34Z</dcterms:created>
  <dcterms:modified xsi:type="dcterms:W3CDTF">2011-08-31T06:52:09Z</dcterms:modified>
</cp:coreProperties>
</file>