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6.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7.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8.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9.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10.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theme/theme11.xml" ContentType="application/vnd.openxmlformats-officedocument.theme+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6.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8.xml" ContentType="application/vnd.openxmlformats-officedocument.presentationml.tags+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 id="2147483761" r:id="rId5"/>
    <p:sldMasterId id="2147483763" r:id="rId6"/>
    <p:sldMasterId id="2147483780" r:id="rId7"/>
    <p:sldMasterId id="2147483794" r:id="rId8"/>
    <p:sldMasterId id="2147483808" r:id="rId9"/>
    <p:sldMasterId id="2147483828" r:id="rId10"/>
    <p:sldMasterId id="2147483848" r:id="rId11"/>
    <p:sldMasterId id="2147483868" r:id="rId12"/>
    <p:sldMasterId id="2147483888" r:id="rId13"/>
    <p:sldMasterId id="2147483902" r:id="rId14"/>
    <p:sldMasterId id="2147483916" r:id="rId15"/>
  </p:sldMasterIdLst>
  <p:notesMasterIdLst>
    <p:notesMasterId r:id="rId70"/>
  </p:notesMasterIdLst>
  <p:handoutMasterIdLst>
    <p:handoutMasterId r:id="rId71"/>
  </p:handoutMasterIdLst>
  <p:sldIdLst>
    <p:sldId id="389" r:id="rId16"/>
    <p:sldId id="390" r:id="rId17"/>
    <p:sldId id="335" r:id="rId18"/>
    <p:sldId id="403" r:id="rId19"/>
    <p:sldId id="391" r:id="rId20"/>
    <p:sldId id="392" r:id="rId21"/>
    <p:sldId id="402" r:id="rId22"/>
    <p:sldId id="404" r:id="rId23"/>
    <p:sldId id="382" r:id="rId24"/>
    <p:sldId id="393" r:id="rId25"/>
    <p:sldId id="394" r:id="rId26"/>
    <p:sldId id="395" r:id="rId27"/>
    <p:sldId id="396" r:id="rId28"/>
    <p:sldId id="397" r:id="rId29"/>
    <p:sldId id="398" r:id="rId30"/>
    <p:sldId id="399" r:id="rId31"/>
    <p:sldId id="400" r:id="rId32"/>
    <p:sldId id="405" r:id="rId33"/>
    <p:sldId id="337" r:id="rId34"/>
    <p:sldId id="338" r:id="rId35"/>
    <p:sldId id="339" r:id="rId36"/>
    <p:sldId id="340" r:id="rId37"/>
    <p:sldId id="341" r:id="rId38"/>
    <p:sldId id="342" r:id="rId39"/>
    <p:sldId id="343" r:id="rId40"/>
    <p:sldId id="344" r:id="rId41"/>
    <p:sldId id="406" r:id="rId42"/>
    <p:sldId id="346" r:id="rId43"/>
    <p:sldId id="407" r:id="rId44"/>
    <p:sldId id="348" r:id="rId45"/>
    <p:sldId id="349" r:id="rId46"/>
    <p:sldId id="351" r:id="rId47"/>
    <p:sldId id="352" r:id="rId48"/>
    <p:sldId id="353" r:id="rId49"/>
    <p:sldId id="354" r:id="rId50"/>
    <p:sldId id="356" r:id="rId51"/>
    <p:sldId id="357" r:id="rId52"/>
    <p:sldId id="358" r:id="rId53"/>
    <p:sldId id="359" r:id="rId54"/>
    <p:sldId id="408" r:id="rId55"/>
    <p:sldId id="363" r:id="rId56"/>
    <p:sldId id="364" r:id="rId57"/>
    <p:sldId id="365" r:id="rId58"/>
    <p:sldId id="366" r:id="rId59"/>
    <p:sldId id="367" r:id="rId60"/>
    <p:sldId id="401" r:id="rId61"/>
    <p:sldId id="383" r:id="rId62"/>
    <p:sldId id="368" r:id="rId63"/>
    <p:sldId id="413" r:id="rId64"/>
    <p:sldId id="409" r:id="rId65"/>
    <p:sldId id="414" r:id="rId66"/>
    <p:sldId id="417" r:id="rId67"/>
    <p:sldId id="411" r:id="rId68"/>
    <p:sldId id="412" r:id="rId69"/>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n Verna" initials="EV"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AE1E"/>
    <a:srgbClr val="03C2F1"/>
    <a:srgbClr val="000000"/>
    <a:srgbClr val="429A16"/>
    <a:srgbClr val="F8F57B"/>
    <a:srgbClr val="59D01E"/>
    <a:srgbClr val="ACE58F"/>
    <a:srgbClr val="292929"/>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71" autoAdjust="0"/>
    <p:restoredTop sz="92101" autoAdjust="0"/>
  </p:normalViewPr>
  <p:slideViewPr>
    <p:cSldViewPr snapToGrid="0">
      <p:cViewPr>
        <p:scale>
          <a:sx n="48" d="100"/>
          <a:sy n="48" d="100"/>
        </p:scale>
        <p:origin x="-1452" y="-564"/>
      </p:cViewPr>
      <p:guideLst>
        <p:guide orient="horz" pos="144"/>
        <p:guide orient="horz" pos="1557"/>
        <p:guide orient="horz" pos="2736"/>
        <p:guide orient="horz" pos="4176"/>
        <p:guide orient="horz" pos="1196"/>
        <p:guide orient="horz" pos="957"/>
        <p:guide pos="2880"/>
        <p:guide pos="246"/>
        <p:guide pos="893"/>
        <p:guide pos="5514"/>
        <p:guide pos="5298"/>
        <p:guide pos="4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slide" Target="slides/slide11.xml"/><Relationship Id="rId39" Type="http://schemas.openxmlformats.org/officeDocument/2006/relationships/slide" Target="slides/slide24.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slide" Target="slides/slide48.xml"/><Relationship Id="rId68" Type="http://schemas.openxmlformats.org/officeDocument/2006/relationships/slide" Target="slides/slide53.xml"/><Relationship Id="rId76"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8.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slide" Target="slides/slide51.xml"/><Relationship Id="rId7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61" Type="http://schemas.openxmlformats.org/officeDocument/2006/relationships/slide" Target="slides/slide46.xml"/><Relationship Id="rId10" Type="http://schemas.openxmlformats.org/officeDocument/2006/relationships/slideMaster" Target="slideMasters/slideMaster7.xml"/><Relationship Id="rId19" Type="http://schemas.openxmlformats.org/officeDocument/2006/relationships/slide" Target="slides/slide4.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8" Type="http://schemas.openxmlformats.org/officeDocument/2006/relationships/slideMaster" Target="slideMasters/slideMaster5.xml"/><Relationship Id="rId51" Type="http://schemas.openxmlformats.org/officeDocument/2006/relationships/slide" Target="slides/slide36.xml"/><Relationship Id="rId72"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0.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image" Target="../media/image7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58.emf"/><Relationship Id="rId1" Type="http://schemas.openxmlformats.org/officeDocument/2006/relationships/image" Target="../media/image57.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image" Target="../media/image61.emf"/><Relationship Id="rId1" Type="http://schemas.openxmlformats.org/officeDocument/2006/relationships/image" Target="../media/image6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image" Target="../media/image6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6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8/31/2011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8/31/2011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434AC48C-614D-46D0-90EB-1AE9301A1F8C}" type="slidenum">
              <a:rPr lang="en-AU" smtClean="0">
                <a:solidFill>
                  <a:prstClr val="black"/>
                </a:solidFill>
              </a:rPr>
              <a:pPr/>
              <a:t>2</a:t>
            </a:fld>
            <a:endParaRPr lang="en-AU" dirty="0">
              <a:solidFill>
                <a:prstClr val="black"/>
              </a:solidFill>
            </a:endParaRPr>
          </a:p>
        </p:txBody>
      </p:sp>
    </p:spTree>
    <p:extLst>
      <p:ext uri="{BB962C8B-B14F-4D97-AF65-F5344CB8AC3E}">
        <p14:creationId xmlns:p14="http://schemas.microsoft.com/office/powerpoint/2010/main" val="2413184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752990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970473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673091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850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470745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Image Placeholder 11"/>
          <p:cNvSpPr>
            <a:spLocks noGrp="1" noRot="1" noChangeAspect="1"/>
          </p:cNvSpPr>
          <p:nvPr>
            <p:ph type="sldImg"/>
          </p:nvPr>
        </p:nvSpPr>
        <p:spPr>
          <a:xfrm>
            <a:off x="1143000" y="685800"/>
            <a:ext cx="4572000" cy="3429000"/>
          </a:xfrm>
        </p:spPr>
      </p:sp>
      <p:sp>
        <p:nvSpPr>
          <p:cNvPr id="13" name="Notes Placeholder 12"/>
          <p:cNvSpPr>
            <a:spLocks noGrp="1"/>
          </p:cNvSpPr>
          <p:nvPr>
            <p:ph type="body" idx="1"/>
          </p:nvPr>
        </p:nvSpPr>
        <p:spPr/>
        <p:txBody>
          <a:bodyPr>
            <a:normAutofit/>
          </a:bodyPr>
          <a:lstStyle/>
          <a:p>
            <a:endParaRPr lang="en-US" dirty="0"/>
          </a:p>
        </p:txBody>
      </p:sp>
      <p:sp>
        <p:nvSpPr>
          <p:cNvPr id="2" name="Date Placeholder 1"/>
          <p:cNvSpPr>
            <a:spLocks noGrp="1"/>
          </p:cNvSpPr>
          <p:nvPr>
            <p:ph type="dt" idx="10"/>
          </p:nvPr>
        </p:nvSpPr>
        <p:spPr/>
        <p:txBody>
          <a:bodyPr/>
          <a:lstStyle/>
          <a:p>
            <a:fld id="{D06E4393-59EA-49C6-B1BC-71065491CB86}" type="datetime1">
              <a:rPr lang="en-US" smtClean="0"/>
              <a:t>8/31/2011</a:t>
            </a:fld>
            <a:endParaRPr lang="en-US" dirty="0"/>
          </a:p>
        </p:txBody>
      </p:sp>
      <p:sp>
        <p:nvSpPr>
          <p:cNvPr id="3" name="Footer Placeholder 2"/>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8" name="Slide Number Placeholder 7"/>
          <p:cNvSpPr>
            <a:spLocks noGrp="1"/>
          </p:cNvSpPr>
          <p:nvPr>
            <p:ph type="sldNum" sz="quarter" idx="12"/>
          </p:nvPr>
        </p:nvSpPr>
        <p:spPr/>
        <p:txBody>
          <a:bodyPr/>
          <a:lstStyle/>
          <a:p>
            <a:fld id="{8B263312-38AA-4E1E-B2B5-0F8F122B24FE}" type="slidenum">
              <a:rPr lang="en-US" smtClean="0"/>
              <a:pPr/>
              <a:t>19</a:t>
            </a:fld>
            <a:endParaRPr lang="en-US" dirty="0"/>
          </a:p>
        </p:txBody>
      </p:sp>
      <p:sp>
        <p:nvSpPr>
          <p:cNvPr id="9" name="Header Placeholder 8"/>
          <p:cNvSpPr>
            <a:spLocks noGrp="1"/>
          </p:cNvSpPr>
          <p:nvPr>
            <p:ph type="hdr" sz="quarter" idx="13"/>
          </p:nvPr>
        </p:nvSpPr>
        <p:spPr>
          <a:xfrm>
            <a:off x="0" y="0"/>
            <a:ext cx="2971800" cy="457200"/>
          </a:xfrm>
          <a:prstGeom prst="rect">
            <a:avLst/>
          </a:prstGeom>
        </p:spPr>
        <p:txBody>
          <a:bodyPr/>
          <a:lstStyle/>
          <a:p>
            <a:r>
              <a:rPr lang="en-US" dirty="0" smtClean="0"/>
              <a:t>TechReady11</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lnSpc>
                <a:spcPct val="120000"/>
              </a:lnSpc>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12746868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24</a:t>
            </a:fld>
            <a:endParaRPr lang="en-US" dirty="0"/>
          </a:p>
        </p:txBody>
      </p:sp>
    </p:spTree>
    <p:extLst>
      <p:ext uri="{BB962C8B-B14F-4D97-AF65-F5344CB8AC3E}">
        <p14:creationId xmlns:p14="http://schemas.microsoft.com/office/powerpoint/2010/main" val="1276365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Tree>
    <p:extLst>
      <p:ext uri="{BB962C8B-B14F-4D97-AF65-F5344CB8AC3E}">
        <p14:creationId xmlns:p14="http://schemas.microsoft.com/office/powerpoint/2010/main" val="3998042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Image Placeholder 11"/>
          <p:cNvSpPr>
            <a:spLocks noGrp="1" noRot="1" noChangeAspect="1"/>
          </p:cNvSpPr>
          <p:nvPr>
            <p:ph type="sldImg"/>
          </p:nvPr>
        </p:nvSpPr>
        <p:spPr>
          <a:xfrm>
            <a:off x="1143000" y="685800"/>
            <a:ext cx="4572000" cy="3429000"/>
          </a:xfrm>
        </p:spPr>
      </p:sp>
      <p:sp>
        <p:nvSpPr>
          <p:cNvPr id="13" name="Notes Placeholder 12"/>
          <p:cNvSpPr>
            <a:spLocks noGrp="1"/>
          </p:cNvSpPr>
          <p:nvPr>
            <p:ph type="body" idx="1"/>
          </p:nvPr>
        </p:nvSpPr>
        <p:spPr/>
        <p:txBody>
          <a:bodyPr>
            <a:normAutofit/>
          </a:bodyPr>
          <a:lstStyle/>
          <a:p>
            <a:endParaRPr lang="en-US" dirty="0"/>
          </a:p>
        </p:txBody>
      </p:sp>
      <p:sp>
        <p:nvSpPr>
          <p:cNvPr id="2" name="Date Placeholder 1"/>
          <p:cNvSpPr>
            <a:spLocks noGrp="1"/>
          </p:cNvSpPr>
          <p:nvPr>
            <p:ph type="dt" idx="10"/>
          </p:nvPr>
        </p:nvSpPr>
        <p:spPr/>
        <p:txBody>
          <a:bodyPr/>
          <a:lstStyle/>
          <a:p>
            <a:fld id="{0F81CDBE-1E9C-425A-8D03-DAD72AB0EA64}" type="datetime1">
              <a:rPr lang="en-US" smtClean="0"/>
              <a:t>8/31/2011</a:t>
            </a:fld>
            <a:endParaRPr lang="en-US" dirty="0"/>
          </a:p>
        </p:txBody>
      </p:sp>
      <p:sp>
        <p:nvSpPr>
          <p:cNvPr id="3" name="Footer Placeholder 2"/>
          <p:cNvSpPr>
            <a:spLocks noGrp="1"/>
          </p:cNvSpPr>
          <p:nvPr>
            <p:ph type="ftr" sz="quarter" idx="11"/>
          </p:nvPr>
        </p:nvSpPr>
        <p:spPr/>
        <p:txBody>
          <a:bodyPr/>
          <a:lstStyle/>
          <a:p>
            <a:r>
              <a:rPr lang="en-US"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8" name="Slide Number Placeholder 7"/>
          <p:cNvSpPr>
            <a:spLocks noGrp="1"/>
          </p:cNvSpPr>
          <p:nvPr>
            <p:ph type="sldNum" sz="quarter" idx="12"/>
          </p:nvPr>
        </p:nvSpPr>
        <p:spPr/>
        <p:txBody>
          <a:bodyPr/>
          <a:lstStyle/>
          <a:p>
            <a:fld id="{8B263312-38AA-4E1E-B2B5-0F8F122B24FE}" type="slidenum">
              <a:rPr lang="en-US" smtClean="0"/>
              <a:pPr/>
              <a:t>26</a:t>
            </a:fld>
            <a:endParaRPr lang="en-US" dirty="0"/>
          </a:p>
        </p:txBody>
      </p:sp>
      <p:sp>
        <p:nvSpPr>
          <p:cNvPr id="9" name="Header Placeholder 8"/>
          <p:cNvSpPr>
            <a:spLocks noGrp="1"/>
          </p:cNvSpPr>
          <p:nvPr>
            <p:ph type="hdr" sz="quarter" idx="13"/>
          </p:nvPr>
        </p:nvSpPr>
        <p:spPr>
          <a:xfrm>
            <a:off x="0" y="0"/>
            <a:ext cx="2971800" cy="457200"/>
          </a:xfrm>
          <a:prstGeom prst="rect">
            <a:avLst/>
          </a:prstGeom>
        </p:spPr>
        <p:txBody>
          <a:bodyPr/>
          <a:lstStyle/>
          <a:p>
            <a:r>
              <a:rPr lang="en-US" dirty="0" smtClean="0"/>
              <a:t>TechReady11</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4147356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34</a:t>
            </a:fld>
            <a:endParaRPr lang="en-US" dirty="0"/>
          </a:p>
        </p:txBody>
      </p:sp>
    </p:spTree>
    <p:extLst>
      <p:ext uri="{BB962C8B-B14F-4D97-AF65-F5344CB8AC3E}">
        <p14:creationId xmlns:p14="http://schemas.microsoft.com/office/powerpoint/2010/main" val="19526076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36</a:t>
            </a:fld>
            <a:endParaRPr lang="en-US" dirty="0"/>
          </a:p>
        </p:txBody>
      </p:sp>
    </p:spTree>
    <p:extLst>
      <p:ext uri="{BB962C8B-B14F-4D97-AF65-F5344CB8AC3E}">
        <p14:creationId xmlns:p14="http://schemas.microsoft.com/office/powerpoint/2010/main" val="18755666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30785001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38</a:t>
            </a:fld>
            <a:endParaRPr lang="en-US" dirty="0"/>
          </a:p>
        </p:txBody>
      </p:sp>
    </p:spTree>
    <p:extLst>
      <p:ext uri="{BB962C8B-B14F-4D97-AF65-F5344CB8AC3E}">
        <p14:creationId xmlns:p14="http://schemas.microsoft.com/office/powerpoint/2010/main" val="3701755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39</a:t>
            </a:fld>
            <a:endParaRPr lang="en-US" dirty="0"/>
          </a:p>
        </p:txBody>
      </p:sp>
    </p:spTree>
    <p:extLst>
      <p:ext uri="{BB962C8B-B14F-4D97-AF65-F5344CB8AC3E}">
        <p14:creationId xmlns:p14="http://schemas.microsoft.com/office/powerpoint/2010/main" val="1875566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43</a:t>
            </a:fld>
            <a:endParaRPr lang="en-US" dirty="0"/>
          </a:p>
        </p:txBody>
      </p:sp>
    </p:spTree>
    <p:extLst>
      <p:ext uri="{BB962C8B-B14F-4D97-AF65-F5344CB8AC3E}">
        <p14:creationId xmlns:p14="http://schemas.microsoft.com/office/powerpoint/2010/main" val="42785984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44</a:t>
            </a:fld>
            <a:endParaRPr lang="en-US" dirty="0"/>
          </a:p>
        </p:txBody>
      </p:sp>
    </p:spTree>
    <p:extLst>
      <p:ext uri="{BB962C8B-B14F-4D97-AF65-F5344CB8AC3E}">
        <p14:creationId xmlns:p14="http://schemas.microsoft.com/office/powerpoint/2010/main" val="33960085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lvl="2">
              <a:buNone/>
            </a:pPr>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8/31/2011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48</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lvl="2">
              <a:buNone/>
            </a:pPr>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8/31/2011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49</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47500" lnSpcReduction="20000"/>
          </a:bodyPr>
          <a:lstStyle/>
          <a:p>
            <a:pPr lvl="2">
              <a:buNone/>
            </a:pPr>
            <a:endParaRPr lang="en-US" dirty="0"/>
          </a:p>
        </p:txBody>
      </p:sp>
      <p:sp>
        <p:nvSpPr>
          <p:cNvPr id="4" name="Header Placeholder 3"/>
          <p:cNvSpPr>
            <a:spLocks noGrp="1"/>
          </p:cNvSpPr>
          <p:nvPr>
            <p:ph type="hdr" sz="quarter" idx="10"/>
          </p:nvPr>
        </p:nvSpPr>
        <p:spPr/>
        <p:txBody>
          <a:bodyPr/>
          <a:lstStyle/>
          <a:p>
            <a:r>
              <a:rPr lang="en-US" dirty="0" smtClean="0"/>
              <a:t>TechReady12</a:t>
            </a:r>
            <a:endParaRPr lang="en-US" dirty="0"/>
          </a:p>
        </p:txBody>
      </p:sp>
      <p:sp>
        <p:nvSpPr>
          <p:cNvPr id="5" name="Date Placeholder 4"/>
          <p:cNvSpPr>
            <a:spLocks noGrp="1"/>
          </p:cNvSpPr>
          <p:nvPr>
            <p:ph type="dt" idx="11"/>
          </p:nvPr>
        </p:nvSpPr>
        <p:spPr/>
        <p:txBody>
          <a:bodyPr/>
          <a:lstStyle/>
          <a:p>
            <a:fld id="{70B10680-0FF9-4EED-863E-730C980F8893}" type="datetime1">
              <a:rPr lang="en-US" smtClean="0"/>
              <a:pPr/>
              <a:t>8/31/2011</a:t>
            </a:fld>
            <a:endParaRPr lang="en-US" dirty="0"/>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fld id="{8B263312-38AA-4E1E-B2B5-0F8F122B24FE}" type="slidenum">
              <a:rPr lang="en-US" smtClean="0"/>
              <a:pPr/>
              <a:t>51</a:t>
            </a:fld>
            <a:endParaRPr lang="en-US" dirty="0"/>
          </a:p>
        </p:txBody>
      </p:sp>
    </p:spTree>
    <p:extLst>
      <p:ext uri="{BB962C8B-B14F-4D97-AF65-F5344CB8AC3E}">
        <p14:creationId xmlns:p14="http://schemas.microsoft.com/office/powerpoint/2010/main" val="1022131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8/31/2011 4:54 PM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53</a:t>
            </a:fld>
            <a:endParaRPr lang="en-US" dirty="0"/>
          </a:p>
        </p:txBody>
      </p:sp>
      <p:sp>
        <p:nvSpPr>
          <p:cNvPr id="12" name="Slide Image Placeholder 11"/>
          <p:cNvSpPr>
            <a:spLocks noGrp="1" noRot="1" noChangeAspect="1"/>
          </p:cNvSpPr>
          <p:nvPr>
            <p:ph type="sldImg"/>
          </p:nvPr>
        </p:nvSpPr>
        <p:spPr>
          <a:xfrm>
            <a:off x="1535113" y="457200"/>
            <a:ext cx="3736975" cy="2801938"/>
          </a:xfrm>
        </p:spPr>
      </p:sp>
      <p:sp>
        <p:nvSpPr>
          <p:cNvPr id="13" name="Notes Placeholder 12"/>
          <p:cNvSpPr>
            <a:spLocks noGrp="1"/>
          </p:cNvSpPr>
          <p:nvPr>
            <p:ph type="body" idx="1"/>
          </p:nvPr>
        </p:nvSpPr>
        <p:spPr/>
        <p:txBody>
          <a:bodyPr>
            <a:normAutofit/>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34112BF-CC53-4BD3-B71B-638534610DBF}" type="slidenum">
              <a:rPr lang="en-US" smtClean="0"/>
              <a:pPr>
                <a:defRPr/>
              </a:pPr>
              <a:t>54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436808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220607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533400" y="4343400"/>
            <a:ext cx="5791200" cy="411480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2143981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342605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730854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8366269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8.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9.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16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1.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2.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2.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2.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2.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2.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2.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2.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6.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7.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33" y="1644656"/>
            <a:ext cx="1358507"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727683" y="2265514"/>
            <a:ext cx="7683913"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4703914"/>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4072996" y="1644647"/>
            <a:ext cx="771726"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837299"/>
            <a:ext cx="1641654"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65860675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389437" y="1447799"/>
            <a:ext cx="8363938"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81399792"/>
      </p:ext>
    </p:extLst>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96"/>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087568573"/>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24"/>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23731143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12"/>
            <a:ext cx="1475656" cy="671279"/>
          </a:xfrm>
          <a:prstGeom prst="rect">
            <a:avLst/>
          </a:prstGeom>
          <a:noFill/>
        </p:spPr>
      </p:pic>
    </p:spTree>
    <p:extLst>
      <p:ext uri="{BB962C8B-B14F-4D97-AF65-F5344CB8AC3E}">
        <p14:creationId xmlns:p14="http://schemas.microsoft.com/office/powerpoint/2010/main" val="4264588637"/>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12"/>
            <a:ext cx="1475656" cy="671279"/>
          </a:xfrm>
          <a:prstGeom prst="rect">
            <a:avLst/>
          </a:prstGeom>
          <a:noFill/>
        </p:spPr>
      </p:pic>
    </p:spTree>
    <p:extLst>
      <p:ext uri="{BB962C8B-B14F-4D97-AF65-F5344CB8AC3E}">
        <p14:creationId xmlns:p14="http://schemas.microsoft.com/office/powerpoint/2010/main" val="34646213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12"/>
            <a:ext cx="1475656" cy="671279"/>
          </a:xfrm>
          <a:prstGeom prst="rect">
            <a:avLst/>
          </a:prstGeom>
          <a:noFill/>
        </p:spPr>
      </p:pic>
    </p:spTree>
    <p:extLst>
      <p:ext uri="{BB962C8B-B14F-4D97-AF65-F5344CB8AC3E}">
        <p14:creationId xmlns:p14="http://schemas.microsoft.com/office/powerpoint/2010/main" val="3345256601"/>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12"/>
            <a:ext cx="1475656" cy="671279"/>
          </a:xfrm>
          <a:prstGeom prst="rect">
            <a:avLst/>
          </a:prstGeom>
          <a:noFill/>
        </p:spPr>
      </p:pic>
    </p:spTree>
    <p:extLst>
      <p:ext uri="{BB962C8B-B14F-4D97-AF65-F5344CB8AC3E}">
        <p14:creationId xmlns:p14="http://schemas.microsoft.com/office/powerpoint/2010/main" val="3405905495"/>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2"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7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1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12"/>
            <a:ext cx="1475656" cy="671279"/>
          </a:xfrm>
          <a:prstGeom prst="rect">
            <a:avLst/>
          </a:prstGeom>
          <a:noFill/>
        </p:spPr>
      </p:pic>
    </p:spTree>
    <p:extLst>
      <p:ext uri="{BB962C8B-B14F-4D97-AF65-F5344CB8AC3E}">
        <p14:creationId xmlns:p14="http://schemas.microsoft.com/office/powerpoint/2010/main" val="46428925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12"/>
            <a:ext cx="1475656" cy="671279"/>
          </a:xfrm>
          <a:prstGeom prst="rect">
            <a:avLst/>
          </a:prstGeom>
          <a:noFill/>
        </p:spPr>
      </p:pic>
    </p:spTree>
    <p:extLst>
      <p:ext uri="{BB962C8B-B14F-4D97-AF65-F5344CB8AC3E}">
        <p14:creationId xmlns:p14="http://schemas.microsoft.com/office/powerpoint/2010/main" val="34059604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12"/>
            <a:ext cx="1475656" cy="671279"/>
          </a:xfrm>
          <a:prstGeom prst="rect">
            <a:avLst/>
          </a:prstGeom>
          <a:noFill/>
        </p:spPr>
      </p:pic>
    </p:spTree>
    <p:extLst>
      <p:ext uri="{BB962C8B-B14F-4D97-AF65-F5344CB8AC3E}">
        <p14:creationId xmlns:p14="http://schemas.microsoft.com/office/powerpoint/2010/main" val="892839927"/>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62"/>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6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41"/>
            <a:ext cx="1475656" cy="671279"/>
          </a:xfrm>
          <a:prstGeom prst="rect">
            <a:avLst/>
          </a:prstGeom>
          <a:noFill/>
        </p:spPr>
      </p:pic>
    </p:spTree>
    <p:extLst>
      <p:ext uri="{BB962C8B-B14F-4D97-AF65-F5344CB8AC3E}">
        <p14:creationId xmlns:p14="http://schemas.microsoft.com/office/powerpoint/2010/main" val="1092900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9436" y="1447821"/>
            <a:ext cx="4115872" cy="2129814"/>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37502" y="1447821"/>
            <a:ext cx="4115872" cy="2129814"/>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38297880"/>
      </p:ext>
    </p:extLst>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41353318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25" y="1644656"/>
            <a:ext cx="1358507"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2" name="Title 1"/>
          <p:cNvSpPr>
            <a:spLocks noGrp="1"/>
          </p:cNvSpPr>
          <p:nvPr>
            <p:ph type="ctrTitle" hasCustomPrompt="1"/>
          </p:nvPr>
        </p:nvSpPr>
        <p:spPr>
          <a:xfrm>
            <a:off x="727674" y="2265495"/>
            <a:ext cx="7683913"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4703895"/>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4072997" y="1644647"/>
            <a:ext cx="771726"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837299"/>
            <a:ext cx="1641654"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428083584"/>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34" y="4191023"/>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944585644"/>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34" y="4191023"/>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980639469"/>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94532557"/>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00"/>
            <a:ext cx="4114800"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23"/>
            <a:ext cx="4115872"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73615631"/>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1" y="0"/>
            <a:ext cx="875337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941977"/>
            <a:ext cx="3086904"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659078" y="5637071"/>
            <a:ext cx="1702409"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000000"/>
                    </a:gs>
                    <a:gs pos="100000">
                      <a:srgbClr val="000000"/>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58492"/>
            <a:ext cx="2339484" cy="3877985"/>
          </a:xfrm>
          <a:prstGeom prst="rect">
            <a:avLst/>
          </a:prstGeom>
          <a:noFill/>
        </p:spPr>
        <p:txBody>
          <a:bodyPr wrap="square" lIns="0" tIns="0" rIns="0" bIns="0" rtlCol="0">
            <a:spAutoFit/>
          </a:bodyPr>
          <a:lstStyle/>
          <a:p>
            <a:r>
              <a:rPr lang="en-US" sz="3600" b="1" dirty="0" smtClean="0">
                <a:solidFill>
                  <a:srgbClr val="F2F2F2">
                    <a:alpha val="99000"/>
                  </a:srgbClr>
                </a:solidFill>
              </a:rPr>
              <a:t>Scan the Tag </a:t>
            </a:r>
            <a:r>
              <a:rPr lang="en-US" sz="3600" b="1" dirty="0" smtClean="0">
                <a:solidFill>
                  <a:srgbClr val="03C2F1">
                    <a:alpha val="99000"/>
                  </a:srgbClr>
                </a:solidFill>
              </a:rPr>
              <a:t/>
            </a:r>
            <a:br>
              <a:rPr lang="en-US" sz="3600" b="1" dirty="0" smtClean="0">
                <a:solidFill>
                  <a:srgbClr val="03C2F1">
                    <a:alpha val="99000"/>
                  </a:srgbClr>
                </a:solidFill>
              </a:rPr>
            </a:br>
            <a:r>
              <a:rPr lang="en-US" sz="3600" dirty="0" smtClean="0">
                <a:solidFill>
                  <a:srgbClr val="FFFFFF">
                    <a:lumMod val="50000"/>
                    <a:lumOff val="50000"/>
                    <a:alpha val="99000"/>
                  </a:srgbClr>
                </a:solidFill>
              </a:rPr>
              <a:t>to evaluate this session now on </a:t>
            </a:r>
            <a:r>
              <a:rPr lang="en-US" sz="3600" b="1" dirty="0" err="1" smtClean="0">
                <a:solidFill>
                  <a:srgbClr val="F2F2F2">
                    <a:alpha val="99000"/>
                  </a:srgbClr>
                </a:solidFill>
              </a:rPr>
              <a:t>myTech•Ed</a:t>
            </a:r>
            <a:r>
              <a:rPr lang="en-US" sz="3600" b="1" dirty="0" smtClean="0">
                <a:solidFill>
                  <a:srgbClr val="F2F2F2">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1721668" y="3255201"/>
            <a:ext cx="413132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18" y="2769646"/>
            <a:ext cx="1017755"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2" y="497190"/>
            <a:ext cx="1703913" cy="811495"/>
          </a:xfrm>
          <a:prstGeom prst="rect">
            <a:avLst/>
          </a:prstGeom>
        </p:spPr>
      </p:pic>
    </p:spTree>
    <p:extLst>
      <p:ext uri="{BB962C8B-B14F-4D97-AF65-F5344CB8AC3E}">
        <p14:creationId xmlns:p14="http://schemas.microsoft.com/office/powerpoint/2010/main" val="502077830"/>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894"/>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63202076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02"/>
            <a:ext cx="1475656" cy="671279"/>
          </a:xfrm>
          <a:prstGeom prst="rect">
            <a:avLst/>
          </a:prstGeom>
          <a:noFill/>
        </p:spPr>
      </p:pic>
    </p:spTree>
    <p:extLst>
      <p:ext uri="{BB962C8B-B14F-4D97-AF65-F5344CB8AC3E}">
        <p14:creationId xmlns:p14="http://schemas.microsoft.com/office/powerpoint/2010/main" val="2108921955"/>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86"/>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907747875"/>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065346"/>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20"/>
            <a:ext cx="4114800" cy="1855893"/>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2" y="1065346"/>
            <a:ext cx="4115872" cy="692497"/>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2" y="2133622"/>
            <a:ext cx="4115872" cy="1855893"/>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544920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14"/>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28418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02"/>
            <a:ext cx="1475656" cy="671279"/>
          </a:xfrm>
          <a:prstGeom prst="rect">
            <a:avLst/>
          </a:prstGeom>
          <a:noFill/>
        </p:spPr>
      </p:pic>
    </p:spTree>
    <p:extLst>
      <p:ext uri="{BB962C8B-B14F-4D97-AF65-F5344CB8AC3E}">
        <p14:creationId xmlns:p14="http://schemas.microsoft.com/office/powerpoint/2010/main" val="4184616995"/>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02"/>
            <a:ext cx="1475656" cy="671279"/>
          </a:xfrm>
          <a:prstGeom prst="rect">
            <a:avLst/>
          </a:prstGeom>
          <a:noFill/>
        </p:spPr>
      </p:pic>
    </p:spTree>
    <p:extLst>
      <p:ext uri="{BB962C8B-B14F-4D97-AF65-F5344CB8AC3E}">
        <p14:creationId xmlns:p14="http://schemas.microsoft.com/office/powerpoint/2010/main" val="386943456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02"/>
            <a:ext cx="1475656" cy="671279"/>
          </a:xfrm>
          <a:prstGeom prst="rect">
            <a:avLst/>
          </a:prstGeom>
          <a:noFill/>
        </p:spPr>
      </p:pic>
    </p:spTree>
    <p:extLst>
      <p:ext uri="{BB962C8B-B14F-4D97-AF65-F5344CB8AC3E}">
        <p14:creationId xmlns:p14="http://schemas.microsoft.com/office/powerpoint/2010/main" val="1525279328"/>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02"/>
            <a:ext cx="1475656" cy="671279"/>
          </a:xfrm>
          <a:prstGeom prst="rect">
            <a:avLst/>
          </a:prstGeom>
          <a:noFill/>
        </p:spPr>
      </p:pic>
    </p:spTree>
    <p:extLst>
      <p:ext uri="{BB962C8B-B14F-4D97-AF65-F5344CB8AC3E}">
        <p14:creationId xmlns:p14="http://schemas.microsoft.com/office/powerpoint/2010/main" val="334564503"/>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7"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6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7"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02"/>
            <a:ext cx="1475656" cy="671279"/>
          </a:xfrm>
          <a:prstGeom prst="rect">
            <a:avLst/>
          </a:prstGeom>
          <a:noFill/>
        </p:spPr>
      </p:pic>
    </p:spTree>
    <p:extLst>
      <p:ext uri="{BB962C8B-B14F-4D97-AF65-F5344CB8AC3E}">
        <p14:creationId xmlns:p14="http://schemas.microsoft.com/office/powerpoint/2010/main" val="237761992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02"/>
            <a:ext cx="1475656" cy="671279"/>
          </a:xfrm>
          <a:prstGeom prst="rect">
            <a:avLst/>
          </a:prstGeom>
          <a:noFill/>
        </p:spPr>
      </p:pic>
    </p:spTree>
    <p:extLst>
      <p:ext uri="{BB962C8B-B14F-4D97-AF65-F5344CB8AC3E}">
        <p14:creationId xmlns:p14="http://schemas.microsoft.com/office/powerpoint/2010/main" val="273004549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02"/>
            <a:ext cx="1475656" cy="671279"/>
          </a:xfrm>
          <a:prstGeom prst="rect">
            <a:avLst/>
          </a:prstGeom>
          <a:noFill/>
        </p:spPr>
      </p:pic>
    </p:spTree>
    <p:extLst>
      <p:ext uri="{BB962C8B-B14F-4D97-AF65-F5344CB8AC3E}">
        <p14:creationId xmlns:p14="http://schemas.microsoft.com/office/powerpoint/2010/main" val="120230850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2"/>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5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41"/>
            <a:ext cx="1475656" cy="671279"/>
          </a:xfrm>
          <a:prstGeom prst="rect">
            <a:avLst/>
          </a:prstGeom>
          <a:noFill/>
        </p:spPr>
      </p:pic>
    </p:spTree>
    <p:extLst>
      <p:ext uri="{BB962C8B-B14F-4D97-AF65-F5344CB8AC3E}">
        <p14:creationId xmlns:p14="http://schemas.microsoft.com/office/powerpoint/2010/main" val="29938856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288329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408687193"/>
      </p:ext>
    </p:extLst>
  </p:cSld>
  <p:clrMapOvr>
    <a:masterClrMapping/>
  </p:clrMapOvr>
  <p:transition>
    <p:fade/>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20" y="1644656"/>
            <a:ext cx="1358507"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2" name="Title 1"/>
          <p:cNvSpPr>
            <a:spLocks noGrp="1"/>
          </p:cNvSpPr>
          <p:nvPr>
            <p:ph type="ctrTitle" hasCustomPrompt="1"/>
          </p:nvPr>
        </p:nvSpPr>
        <p:spPr>
          <a:xfrm>
            <a:off x="727669" y="2265485"/>
            <a:ext cx="7683913"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4703885"/>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4072997" y="1644647"/>
            <a:ext cx="771726"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837299"/>
            <a:ext cx="1641654"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4037848996"/>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9" y="4191013"/>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585204476"/>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29" y="4191013"/>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73995984"/>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0212175"/>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00"/>
            <a:ext cx="4114800"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13"/>
            <a:ext cx="4115872"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4687372"/>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6" y="0"/>
            <a:ext cx="875337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941977"/>
            <a:ext cx="3086904"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659078" y="5637071"/>
            <a:ext cx="1702409"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000000"/>
                    </a:gs>
                    <a:gs pos="100000">
                      <a:srgbClr val="000000"/>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58482"/>
            <a:ext cx="2339484" cy="3877985"/>
          </a:xfrm>
          <a:prstGeom prst="rect">
            <a:avLst/>
          </a:prstGeom>
          <a:noFill/>
        </p:spPr>
        <p:txBody>
          <a:bodyPr wrap="square" lIns="0" tIns="0" rIns="0" bIns="0" rtlCol="0">
            <a:spAutoFit/>
          </a:bodyPr>
          <a:lstStyle/>
          <a:p>
            <a:r>
              <a:rPr lang="en-US" sz="3600" b="1" dirty="0" smtClean="0">
                <a:solidFill>
                  <a:srgbClr val="F2F2F2">
                    <a:alpha val="99000"/>
                  </a:srgbClr>
                </a:solidFill>
              </a:rPr>
              <a:t>Scan the Tag </a:t>
            </a:r>
            <a:r>
              <a:rPr lang="en-US" sz="3600" b="1" dirty="0" smtClean="0">
                <a:solidFill>
                  <a:srgbClr val="03C2F1">
                    <a:alpha val="99000"/>
                  </a:srgbClr>
                </a:solidFill>
              </a:rPr>
              <a:t/>
            </a:r>
            <a:br>
              <a:rPr lang="en-US" sz="3600" b="1" dirty="0" smtClean="0">
                <a:solidFill>
                  <a:srgbClr val="03C2F1">
                    <a:alpha val="99000"/>
                  </a:srgbClr>
                </a:solidFill>
              </a:rPr>
            </a:br>
            <a:r>
              <a:rPr lang="en-US" sz="3600" dirty="0" smtClean="0">
                <a:solidFill>
                  <a:srgbClr val="FFFFFF">
                    <a:lumMod val="50000"/>
                    <a:lumOff val="50000"/>
                    <a:alpha val="99000"/>
                  </a:srgbClr>
                </a:solidFill>
              </a:rPr>
              <a:t>to evaluate this session now on </a:t>
            </a:r>
            <a:r>
              <a:rPr lang="en-US" sz="3600" b="1" dirty="0" err="1" smtClean="0">
                <a:solidFill>
                  <a:srgbClr val="F2F2F2">
                    <a:alpha val="99000"/>
                  </a:srgbClr>
                </a:solidFill>
              </a:rPr>
              <a:t>myTech•Ed</a:t>
            </a:r>
            <a:r>
              <a:rPr lang="en-US" sz="3600" b="1" dirty="0" smtClean="0">
                <a:solidFill>
                  <a:srgbClr val="F2F2F2">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1721663" y="3255201"/>
            <a:ext cx="413132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13" y="2769646"/>
            <a:ext cx="1017755"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2" y="497190"/>
            <a:ext cx="1703913" cy="811495"/>
          </a:xfrm>
          <a:prstGeom prst="rect">
            <a:avLst/>
          </a:prstGeom>
        </p:spPr>
      </p:pic>
    </p:spTree>
    <p:extLst>
      <p:ext uri="{BB962C8B-B14F-4D97-AF65-F5344CB8AC3E}">
        <p14:creationId xmlns:p14="http://schemas.microsoft.com/office/powerpoint/2010/main" val="3645796873"/>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892"/>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14176378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40831894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defTabSz="914400"/>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84"/>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85585269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5032371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181618"/>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27240984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280939812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371144873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356075872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6"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391429834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78571333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379851931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41"/>
            <a:ext cx="1475656" cy="671279"/>
          </a:xfrm>
          <a:prstGeom prst="rect">
            <a:avLst/>
          </a:prstGeom>
          <a:noFill/>
        </p:spPr>
      </p:pic>
    </p:spTree>
    <p:extLst>
      <p:ext uri="{BB962C8B-B14F-4D97-AF65-F5344CB8AC3E}">
        <p14:creationId xmlns:p14="http://schemas.microsoft.com/office/powerpoint/2010/main" val="364071213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268236621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892"/>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1417637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249492"/>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40831894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defTabSz="914400"/>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84"/>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85585269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50323714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27240984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2809398124"/>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371144873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356075872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6"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6"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391429834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785713336"/>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00"/>
            <a:ext cx="1475656" cy="671279"/>
          </a:xfrm>
          <a:prstGeom prst="rect">
            <a:avLst/>
          </a:prstGeom>
          <a:noFill/>
        </p:spPr>
      </p:pic>
    </p:spTree>
    <p:extLst>
      <p:ext uri="{BB962C8B-B14F-4D97-AF65-F5344CB8AC3E}">
        <p14:creationId xmlns:p14="http://schemas.microsoft.com/office/powerpoint/2010/main" val="37985193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9207622"/>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41"/>
            <a:ext cx="1475656" cy="671279"/>
          </a:xfrm>
          <a:prstGeom prst="rect">
            <a:avLst/>
          </a:prstGeom>
          <a:noFill/>
        </p:spPr>
      </p:pic>
    </p:spTree>
    <p:extLst>
      <p:ext uri="{BB962C8B-B14F-4D97-AF65-F5344CB8AC3E}">
        <p14:creationId xmlns:p14="http://schemas.microsoft.com/office/powerpoint/2010/main" val="364071213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268236621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882"/>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08101246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556197107"/>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874"/>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816337069"/>
      </p:ext>
    </p:extLst>
  </p:cSld>
  <p:clrMapOvr>
    <a:masterClrMapping/>
  </p:clrMapOvr>
  <p:transition>
    <p:fade/>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222207617"/>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3583129867"/>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196731983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2240786772"/>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382960080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21" y="0"/>
            <a:ext cx="875337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942018"/>
            <a:ext cx="3086904" cy="886397"/>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659079" y="5637071"/>
            <a:ext cx="1702410"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2" y="158511"/>
            <a:ext cx="2339484" cy="4431983"/>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1721678" y="3255201"/>
            <a:ext cx="413132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27" y="2769646"/>
            <a:ext cx="1017755"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2" y="497190"/>
            <a:ext cx="1703913" cy="811495"/>
          </a:xfrm>
          <a:prstGeom prst="rect">
            <a:avLst/>
          </a:prstGeom>
        </p:spPr>
      </p:pic>
    </p:spTree>
    <p:extLst>
      <p:ext uri="{BB962C8B-B14F-4D97-AF65-F5344CB8AC3E}">
        <p14:creationId xmlns:p14="http://schemas.microsoft.com/office/powerpoint/2010/main" val="494108443"/>
      </p:ext>
    </p:extLst>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302848237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188152946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290"/>
            <a:ext cx="1475656" cy="671279"/>
          </a:xfrm>
          <a:prstGeom prst="rect">
            <a:avLst/>
          </a:prstGeom>
          <a:noFill/>
        </p:spPr>
      </p:pic>
    </p:spTree>
    <p:extLst>
      <p:ext uri="{BB962C8B-B14F-4D97-AF65-F5344CB8AC3E}">
        <p14:creationId xmlns:p14="http://schemas.microsoft.com/office/powerpoint/2010/main" val="52738882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37"/>
            <a:ext cx="1475656" cy="671279"/>
          </a:xfrm>
          <a:prstGeom prst="rect">
            <a:avLst/>
          </a:prstGeom>
          <a:noFill/>
        </p:spPr>
      </p:pic>
    </p:spTree>
    <p:extLst>
      <p:ext uri="{BB962C8B-B14F-4D97-AF65-F5344CB8AC3E}">
        <p14:creationId xmlns:p14="http://schemas.microsoft.com/office/powerpoint/2010/main" val="268743978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6117483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14" y="1644651"/>
            <a:ext cx="1358507"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2" name="Title 1"/>
          <p:cNvSpPr>
            <a:spLocks noGrp="1"/>
          </p:cNvSpPr>
          <p:nvPr>
            <p:ph type="ctrTitle" hasCustomPrompt="1"/>
          </p:nvPr>
        </p:nvSpPr>
        <p:spPr>
          <a:xfrm>
            <a:off x="727663" y="2265473"/>
            <a:ext cx="7683913"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4703873"/>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4072997" y="1644647"/>
            <a:ext cx="771726"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837299"/>
            <a:ext cx="1641654"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932948703"/>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356925030"/>
      </p:ext>
    </p:extLst>
  </p:cSld>
  <p:clrMapOvr>
    <a:masterClrMapping/>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7"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23" y="419100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691959702"/>
      </p:ext>
    </p:extLst>
  </p:cSld>
  <p:clrMapOvr>
    <a:masterClrMapping/>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8012210"/>
      </p:ext>
    </p:extLst>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0" y="2133600"/>
            <a:ext cx="4114800"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01"/>
            <a:ext cx="4115872"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8776139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7"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091340"/>
      </p:ext>
    </p:extLst>
  </p:cSld>
  <p:clrMapOvr>
    <a:masterClrMapping/>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0" y="0"/>
            <a:ext cx="875337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941977"/>
            <a:ext cx="3086904"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659078" y="5637071"/>
            <a:ext cx="1702409"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000000"/>
                    </a:gs>
                    <a:gs pos="100000">
                      <a:srgbClr val="000000"/>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58470"/>
            <a:ext cx="2339484" cy="3877985"/>
          </a:xfrm>
          <a:prstGeom prst="rect">
            <a:avLst/>
          </a:prstGeom>
          <a:noFill/>
        </p:spPr>
        <p:txBody>
          <a:bodyPr wrap="square" lIns="0" tIns="0" rIns="0" bIns="0" rtlCol="0">
            <a:spAutoFit/>
          </a:bodyPr>
          <a:lstStyle/>
          <a:p>
            <a:r>
              <a:rPr lang="en-US" sz="3600" b="1" dirty="0" smtClean="0">
                <a:solidFill>
                  <a:srgbClr val="F2F2F2">
                    <a:alpha val="99000"/>
                  </a:srgbClr>
                </a:solidFill>
              </a:rPr>
              <a:t>Scan the Tag </a:t>
            </a:r>
            <a:r>
              <a:rPr lang="en-US" sz="3600" b="1" dirty="0" smtClean="0">
                <a:solidFill>
                  <a:srgbClr val="03C2F1">
                    <a:alpha val="99000"/>
                  </a:srgbClr>
                </a:solidFill>
              </a:rPr>
              <a:t/>
            </a:r>
            <a:br>
              <a:rPr lang="en-US" sz="3600" b="1" dirty="0" smtClean="0">
                <a:solidFill>
                  <a:srgbClr val="03C2F1">
                    <a:alpha val="99000"/>
                  </a:srgbClr>
                </a:solidFill>
              </a:rPr>
            </a:br>
            <a:r>
              <a:rPr lang="en-US" sz="3600" dirty="0" smtClean="0">
                <a:solidFill>
                  <a:srgbClr val="FFFFFF">
                    <a:lumMod val="50000"/>
                    <a:lumOff val="50000"/>
                    <a:alpha val="99000"/>
                  </a:srgbClr>
                </a:solidFill>
              </a:rPr>
              <a:t>to evaluate this session now on </a:t>
            </a:r>
            <a:r>
              <a:rPr lang="en-US" sz="3600" b="1" dirty="0" err="1" smtClean="0">
                <a:solidFill>
                  <a:srgbClr val="F2F2F2">
                    <a:alpha val="99000"/>
                  </a:srgbClr>
                </a:solidFill>
              </a:rPr>
              <a:t>myTech•Ed</a:t>
            </a:r>
            <a:r>
              <a:rPr lang="en-US" sz="3600" b="1" dirty="0" smtClean="0">
                <a:solidFill>
                  <a:srgbClr val="F2F2F2">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1721657" y="3255201"/>
            <a:ext cx="413132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07" y="2769643"/>
            <a:ext cx="1017755"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1" y="497188"/>
            <a:ext cx="1703913" cy="811495"/>
          </a:xfrm>
          <a:prstGeom prst="rect">
            <a:avLst/>
          </a:prstGeom>
        </p:spPr>
      </p:pic>
    </p:spTree>
    <p:extLst>
      <p:ext uri="{BB962C8B-B14F-4D97-AF65-F5344CB8AC3E}">
        <p14:creationId xmlns:p14="http://schemas.microsoft.com/office/powerpoint/2010/main" val="295584359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389437" y="1447800"/>
            <a:ext cx="8363938"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918"/>
            <a:ext cx="9144001"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02548655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44" y="4191042"/>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62958584"/>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9438" y="1905042"/>
            <a:ext cx="8363937"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1969209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923"/>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30" y="6021331"/>
            <a:ext cx="1475656" cy="6712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ln>
                <a:noFill/>
              </a:ln>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915"/>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t>31/08/2011</a:t>
            </a:fld>
            <a:endParaRPr lang="en-AU" dirty="0"/>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pPr/>
              <a:t>‹#›</a:t>
            </a:fld>
            <a:endParaRPr lang="en-AU" dirty="0"/>
          </a:p>
        </p:txBody>
      </p:sp>
    </p:spTree>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43"/>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30" y="6021331"/>
            <a:ext cx="1475656" cy="6712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t>31/08/2011</a:t>
            </a:fld>
            <a:endParaRPr lang="en-AU" dirty="0"/>
          </a:p>
        </p:txBody>
      </p:sp>
      <p:sp>
        <p:nvSpPr>
          <p:cNvPr id="8" name="Footer Placeholder 7"/>
          <p:cNvSpPr>
            <a:spLocks noGrp="1"/>
          </p:cNvSpPr>
          <p:nvPr>
            <p:ph type="ftr" sz="quarter" idx="11"/>
          </p:nvPr>
        </p:nvSpPr>
        <p:spPr/>
        <p:txBody>
          <a:bodyPr/>
          <a:lstStyle/>
          <a:p>
            <a:r>
              <a:rPr lang="en-AU" smtClean="0"/>
              <a:t>(c) 2011 Microsoft. All rights reserved.</a:t>
            </a:r>
            <a:endParaRPr lang="en-AU" dirty="0"/>
          </a:p>
        </p:txBody>
      </p:sp>
      <p:sp>
        <p:nvSpPr>
          <p:cNvPr id="9" name="Slide Number Placeholder 8"/>
          <p:cNvSpPr>
            <a:spLocks noGrp="1"/>
          </p:cNvSpPr>
          <p:nvPr>
            <p:ph type="sldNum" sz="quarter" idx="12"/>
          </p:nvPr>
        </p:nvSpPr>
        <p:spPr/>
        <p:txBody>
          <a:bodyPr/>
          <a:lstStyle/>
          <a:p>
            <a:fld id="{2721943D-A7F9-4474-AC48-B5E8E9B2DDB3}" type="slidenum">
              <a:rPr lang="en-AU" smtClean="0"/>
              <a:pPr/>
              <a:t>‹#›</a:t>
            </a:fld>
            <a:endParaRPr lang="en-AU" dirty="0"/>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30" y="6021331"/>
            <a:ext cx="1475656" cy="671279"/>
          </a:xfrm>
          <a:prstGeom prst="rect">
            <a:avLst/>
          </a:prstGeom>
          <a:noFill/>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t>(c) 2011 Microsoft. All rights reserved.</a:t>
            </a:r>
            <a:endParaRPr lang="en-AU" dirty="0"/>
          </a:p>
        </p:txBody>
      </p:sp>
      <p:sp>
        <p:nvSpPr>
          <p:cNvPr id="5" name="Slide Number Placeholder 4"/>
          <p:cNvSpPr>
            <a:spLocks noGrp="1"/>
          </p:cNvSpPr>
          <p:nvPr>
            <p:ph type="sldNum" sz="quarter" idx="12"/>
          </p:nvPr>
        </p:nvSpPr>
        <p:spPr/>
        <p:txBody>
          <a:bodyPr/>
          <a:lstStyle/>
          <a:p>
            <a:fld id="{2721943D-A7F9-4474-AC48-B5E8E9B2DDB3}" type="slidenum">
              <a:rPr lang="en-AU" smtClean="0"/>
              <a:pPr/>
              <a:t>‹#›</a:t>
            </a:fld>
            <a:endParaRPr lang="en-AU" dirty="0"/>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30" y="6021331"/>
            <a:ext cx="1475656" cy="6712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
        <p:nvSpPr>
          <p:cNvPr id="4" name="Slide Number Placeholder 3"/>
          <p:cNvSpPr>
            <a:spLocks noGrp="1"/>
          </p:cNvSpPr>
          <p:nvPr>
            <p:ph type="sldNum" sz="quarter" idx="12"/>
          </p:nvPr>
        </p:nvSpPr>
        <p:spPr/>
        <p:txBody>
          <a:bodyPr/>
          <a:lstStyle/>
          <a:p>
            <a:fld id="{2721943D-A7F9-4474-AC48-B5E8E9B2DDB3}" type="slidenum">
              <a:rPr lang="en-AU" smtClean="0"/>
              <a:pPr/>
              <a:t>‹#›</a:t>
            </a:fld>
            <a:endParaRPr lang="en-AU" dirty="0"/>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30" y="6021331"/>
            <a:ext cx="1475656" cy="671279"/>
          </a:xfrm>
          <a:prstGeom prst="rect">
            <a:avLst/>
          </a:prstGeom>
          <a:noFill/>
        </p:spPr>
      </p:pic>
    </p:spTree>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2"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1" y="27309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2" y="1435103"/>
            <a:ext cx="300831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30" y="6021331"/>
            <a:ext cx="1475656" cy="671279"/>
          </a:xfrm>
          <a:prstGeom prst="rect">
            <a:avLst/>
          </a:prstGeom>
          <a:no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55047"/>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44" y="4189185"/>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548816546"/>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9"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ext Placeholder 3"/>
          <p:cNvSpPr>
            <a:spLocks noGrp="1"/>
          </p:cNvSpPr>
          <p:nvPr>
            <p:ph type="body" sz="half" idx="2"/>
          </p:nvPr>
        </p:nvSpPr>
        <p:spPr>
          <a:xfrm>
            <a:off x="1792289"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t>31/08/2011</a:t>
            </a:fld>
            <a:endParaRPr lang="en-AU" dirty="0"/>
          </a:p>
        </p:txBody>
      </p:sp>
      <p:sp>
        <p:nvSpPr>
          <p:cNvPr id="6" name="Footer Placeholder 5"/>
          <p:cNvSpPr>
            <a:spLocks noGrp="1"/>
          </p:cNvSpPr>
          <p:nvPr>
            <p:ph type="ftr" sz="quarter" idx="11"/>
          </p:nvPr>
        </p:nvSpPr>
        <p:spPr/>
        <p:txBody>
          <a:bodyPr/>
          <a:lstStyle/>
          <a:p>
            <a:r>
              <a:rPr lang="en-AU" smtClean="0"/>
              <a:t>(c) 2011 Microsoft. All rights reserved.</a:t>
            </a:r>
            <a:endParaRPr lang="en-AU" dirty="0"/>
          </a:p>
        </p:txBody>
      </p:sp>
      <p:sp>
        <p:nvSpPr>
          <p:cNvPr id="7" name="Slide Number Placeholder 6"/>
          <p:cNvSpPr>
            <a:spLocks noGrp="1"/>
          </p:cNvSpPr>
          <p:nvPr>
            <p:ph type="sldNum" sz="quarter" idx="12"/>
          </p:nvPr>
        </p:nvSpPr>
        <p:spPr/>
        <p:txBody>
          <a:bodyPr/>
          <a:lstStyle/>
          <a:p>
            <a:fld id="{2721943D-A7F9-4474-AC48-B5E8E9B2DDB3}" type="slidenum">
              <a:rPr lang="en-AU" smtClean="0"/>
              <a:pPr/>
              <a:t>‹#›</a:t>
            </a:fld>
            <a:endParaRPr lang="en-AU" dirty="0"/>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30" y="6021331"/>
            <a:ext cx="1475656" cy="671279"/>
          </a:xfrm>
          <a:prstGeom prst="rect">
            <a:avLst/>
          </a:prstGeom>
          <a:noFill/>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30" y="6021331"/>
            <a:ext cx="1475656" cy="671279"/>
          </a:xfrm>
          <a:prstGeom prst="rect">
            <a:avLst/>
          </a:prstGeom>
          <a:noFill/>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81"/>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81"/>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t>31/08/2011</a:t>
            </a:fld>
            <a:endParaRPr lang="en-AU" dirty="0"/>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
        <p:nvSpPr>
          <p:cNvPr id="6" name="Slide Number Placeholder 5"/>
          <p:cNvSpPr>
            <a:spLocks noGrp="1"/>
          </p:cNvSpPr>
          <p:nvPr>
            <p:ph type="sldNum" sz="quarter" idx="12"/>
          </p:nvPr>
        </p:nvSpPr>
        <p:spPr/>
        <p:txBody>
          <a:bodyPr/>
          <a:lstStyle/>
          <a:p>
            <a:fld id="{2721943D-A7F9-4474-AC48-B5E8E9B2DDB3}" type="slidenum">
              <a:rPr lang="en-AU" smtClean="0"/>
              <a:pPr/>
              <a:t>‹#›</a:t>
            </a:fld>
            <a:endParaRPr lang="en-AU" dirty="0"/>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41"/>
            <a:ext cx="1475656" cy="671279"/>
          </a:xfrm>
          <a:prstGeom prst="rect">
            <a:avLst/>
          </a:prstGeom>
          <a:noFill/>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923"/>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8194448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30" y="6021331"/>
            <a:ext cx="1475656" cy="671279"/>
          </a:xfrm>
          <a:prstGeom prst="rect">
            <a:avLst/>
          </a:prstGeom>
          <a:noFill/>
        </p:spPr>
      </p:pic>
    </p:spTree>
    <p:extLst>
      <p:ext uri="{BB962C8B-B14F-4D97-AF65-F5344CB8AC3E}">
        <p14:creationId xmlns:p14="http://schemas.microsoft.com/office/powerpoint/2010/main" val="1272935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defTabSz="914400"/>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915"/>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31253324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43"/>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5483625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30" y="6021331"/>
            <a:ext cx="1475656" cy="671279"/>
          </a:xfrm>
          <a:prstGeom prst="rect">
            <a:avLst/>
          </a:prstGeom>
          <a:noFill/>
        </p:spPr>
      </p:pic>
    </p:spTree>
    <p:extLst>
      <p:ext uri="{BB962C8B-B14F-4D97-AF65-F5344CB8AC3E}">
        <p14:creationId xmlns:p14="http://schemas.microsoft.com/office/powerpoint/2010/main" val="28596016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30" y="6021331"/>
            <a:ext cx="1475656" cy="671279"/>
          </a:xfrm>
          <a:prstGeom prst="rect">
            <a:avLst/>
          </a:prstGeom>
          <a:noFill/>
        </p:spPr>
      </p:pic>
    </p:spTree>
    <p:extLst>
      <p:ext uri="{BB962C8B-B14F-4D97-AF65-F5344CB8AC3E}">
        <p14:creationId xmlns:p14="http://schemas.microsoft.com/office/powerpoint/2010/main" val="306173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44" y="4191042"/>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20963255"/>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30" y="6021331"/>
            <a:ext cx="1475656" cy="671279"/>
          </a:xfrm>
          <a:prstGeom prst="rect">
            <a:avLst/>
          </a:prstGeom>
          <a:noFill/>
        </p:spPr>
      </p:pic>
    </p:spTree>
    <p:extLst>
      <p:ext uri="{BB962C8B-B14F-4D97-AF65-F5344CB8AC3E}">
        <p14:creationId xmlns:p14="http://schemas.microsoft.com/office/powerpoint/2010/main" val="28034512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30" y="6021331"/>
            <a:ext cx="1475656" cy="671279"/>
          </a:xfrm>
          <a:prstGeom prst="rect">
            <a:avLst/>
          </a:prstGeom>
          <a:noFill/>
        </p:spPr>
      </p:pic>
    </p:spTree>
    <p:extLst>
      <p:ext uri="{BB962C8B-B14F-4D97-AF65-F5344CB8AC3E}">
        <p14:creationId xmlns:p14="http://schemas.microsoft.com/office/powerpoint/2010/main" val="36314493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2"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1" y="27309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2" y="1435103"/>
            <a:ext cx="300831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30" y="6021331"/>
            <a:ext cx="1475656" cy="671279"/>
          </a:xfrm>
          <a:prstGeom prst="rect">
            <a:avLst/>
          </a:prstGeom>
          <a:noFill/>
        </p:spPr>
      </p:pic>
    </p:spTree>
    <p:extLst>
      <p:ext uri="{BB962C8B-B14F-4D97-AF65-F5344CB8AC3E}">
        <p14:creationId xmlns:p14="http://schemas.microsoft.com/office/powerpoint/2010/main" val="16519034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9"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9"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30" y="6021331"/>
            <a:ext cx="1475656" cy="671279"/>
          </a:xfrm>
          <a:prstGeom prst="rect">
            <a:avLst/>
          </a:prstGeom>
          <a:noFill/>
        </p:spPr>
      </p:pic>
    </p:spTree>
    <p:extLst>
      <p:ext uri="{BB962C8B-B14F-4D97-AF65-F5344CB8AC3E}">
        <p14:creationId xmlns:p14="http://schemas.microsoft.com/office/powerpoint/2010/main" val="22385501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30" y="6021331"/>
            <a:ext cx="1475656" cy="671279"/>
          </a:xfrm>
          <a:prstGeom prst="rect">
            <a:avLst/>
          </a:prstGeom>
          <a:noFill/>
        </p:spPr>
      </p:pic>
    </p:spTree>
    <p:extLst>
      <p:ext uri="{BB962C8B-B14F-4D97-AF65-F5344CB8AC3E}">
        <p14:creationId xmlns:p14="http://schemas.microsoft.com/office/powerpoint/2010/main" val="4714775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81"/>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81"/>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41"/>
            <a:ext cx="1475656" cy="671279"/>
          </a:xfrm>
          <a:prstGeom prst="rect">
            <a:avLst/>
          </a:prstGeom>
          <a:noFill/>
        </p:spPr>
      </p:pic>
    </p:spTree>
    <p:extLst>
      <p:ext uri="{BB962C8B-B14F-4D97-AF65-F5344CB8AC3E}">
        <p14:creationId xmlns:p14="http://schemas.microsoft.com/office/powerpoint/2010/main" val="33223657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10029148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920"/>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813060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28"/>
            <a:ext cx="1475656" cy="671279"/>
          </a:xfrm>
          <a:prstGeom prst="rect">
            <a:avLst/>
          </a:prstGeom>
          <a:noFill/>
        </p:spPr>
      </p:pic>
    </p:spTree>
    <p:extLst>
      <p:ext uri="{BB962C8B-B14F-4D97-AF65-F5344CB8AC3E}">
        <p14:creationId xmlns:p14="http://schemas.microsoft.com/office/powerpoint/2010/main" val="40598056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userDrawn="1"/>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userDrawn="1"/>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defTabSz="914400"/>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912"/>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2880166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44" y="4191042"/>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6430140"/>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4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1249028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28"/>
            <a:ext cx="1475656" cy="671279"/>
          </a:xfrm>
          <a:prstGeom prst="rect">
            <a:avLst/>
          </a:prstGeom>
          <a:noFill/>
        </p:spPr>
      </p:pic>
    </p:spTree>
    <p:extLst>
      <p:ext uri="{BB962C8B-B14F-4D97-AF65-F5344CB8AC3E}">
        <p14:creationId xmlns:p14="http://schemas.microsoft.com/office/powerpoint/2010/main" val="3009212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28"/>
            <a:ext cx="1475656" cy="671279"/>
          </a:xfrm>
          <a:prstGeom prst="rect">
            <a:avLst/>
          </a:prstGeom>
          <a:noFill/>
        </p:spPr>
      </p:pic>
    </p:spTree>
    <p:extLst>
      <p:ext uri="{BB962C8B-B14F-4D97-AF65-F5344CB8AC3E}">
        <p14:creationId xmlns:p14="http://schemas.microsoft.com/office/powerpoint/2010/main" val="38802024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28"/>
            <a:ext cx="1475656" cy="671279"/>
          </a:xfrm>
          <a:prstGeom prst="rect">
            <a:avLst/>
          </a:prstGeom>
          <a:noFill/>
        </p:spPr>
      </p:pic>
    </p:spTree>
    <p:extLst>
      <p:ext uri="{BB962C8B-B14F-4D97-AF65-F5344CB8AC3E}">
        <p14:creationId xmlns:p14="http://schemas.microsoft.com/office/powerpoint/2010/main" val="33228784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28"/>
            <a:ext cx="1475656" cy="671279"/>
          </a:xfrm>
          <a:prstGeom prst="rect">
            <a:avLst/>
          </a:prstGeom>
          <a:noFill/>
        </p:spPr>
      </p:pic>
    </p:spTree>
    <p:extLst>
      <p:ext uri="{BB962C8B-B14F-4D97-AF65-F5344CB8AC3E}">
        <p14:creationId xmlns:p14="http://schemas.microsoft.com/office/powerpoint/2010/main" val="318970728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2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9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20"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28"/>
            <a:ext cx="1475656" cy="671279"/>
          </a:xfrm>
          <a:prstGeom prst="rect">
            <a:avLst/>
          </a:prstGeom>
          <a:noFill/>
        </p:spPr>
      </p:pic>
    </p:spTree>
    <p:extLst>
      <p:ext uri="{BB962C8B-B14F-4D97-AF65-F5344CB8AC3E}">
        <p14:creationId xmlns:p14="http://schemas.microsoft.com/office/powerpoint/2010/main" val="431774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28"/>
            <a:ext cx="1475656" cy="671279"/>
          </a:xfrm>
          <a:prstGeom prst="rect">
            <a:avLst/>
          </a:prstGeom>
          <a:noFill/>
        </p:spPr>
      </p:pic>
    </p:spTree>
    <p:extLst>
      <p:ext uri="{BB962C8B-B14F-4D97-AF65-F5344CB8AC3E}">
        <p14:creationId xmlns:p14="http://schemas.microsoft.com/office/powerpoint/2010/main" val="80113962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a:off x="323528" y="6021328"/>
            <a:ext cx="1475656" cy="671279"/>
          </a:xfrm>
          <a:prstGeom prst="rect">
            <a:avLst/>
          </a:prstGeom>
          <a:noFill/>
        </p:spPr>
      </p:pic>
    </p:spTree>
    <p:extLst>
      <p:ext uri="{BB962C8B-B14F-4D97-AF65-F5344CB8AC3E}">
        <p14:creationId xmlns:p14="http://schemas.microsoft.com/office/powerpoint/2010/main" val="21987728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7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7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userDrawn="1"/>
        </p:nvPicPr>
        <p:blipFill>
          <a:blip r:embed="rId2" cstate="email"/>
          <a:srcRect/>
          <a:stretch>
            <a:fillRect/>
          </a:stretch>
        </p:blipFill>
        <p:spPr bwMode="auto">
          <a:xfrm rot="5400000">
            <a:off x="281379" y="662841"/>
            <a:ext cx="1475656" cy="671279"/>
          </a:xfrm>
          <a:prstGeom prst="rect">
            <a:avLst/>
          </a:prstGeom>
          <a:noFill/>
        </p:spPr>
      </p:pic>
    </p:spTree>
    <p:extLst>
      <p:ext uri="{BB962C8B-B14F-4D97-AF65-F5344CB8AC3E}">
        <p14:creationId xmlns:p14="http://schemas.microsoft.com/office/powerpoint/2010/main" val="347377138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userDrawn="1"/>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224081415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44" y="4191042"/>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884872835"/>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918"/>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3257511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6"/>
            <a:ext cx="1475656" cy="671279"/>
          </a:xfrm>
          <a:prstGeom prst="rect">
            <a:avLst/>
          </a:prstGeom>
          <a:noFill/>
        </p:spPr>
      </p:pic>
    </p:spTree>
    <p:extLst>
      <p:ext uri="{BB962C8B-B14F-4D97-AF65-F5344CB8AC3E}">
        <p14:creationId xmlns:p14="http://schemas.microsoft.com/office/powerpoint/2010/main" val="57039440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910"/>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113784538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38"/>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0660772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6"/>
            <a:ext cx="1475656" cy="671279"/>
          </a:xfrm>
          <a:prstGeom prst="rect">
            <a:avLst/>
          </a:prstGeom>
          <a:noFill/>
        </p:spPr>
      </p:pic>
    </p:spTree>
    <p:extLst>
      <p:ext uri="{BB962C8B-B14F-4D97-AF65-F5344CB8AC3E}">
        <p14:creationId xmlns:p14="http://schemas.microsoft.com/office/powerpoint/2010/main" val="341179650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6"/>
            <a:ext cx="1475656" cy="671279"/>
          </a:xfrm>
          <a:prstGeom prst="rect">
            <a:avLst/>
          </a:prstGeom>
          <a:noFill/>
        </p:spPr>
      </p:pic>
    </p:spTree>
    <p:extLst>
      <p:ext uri="{BB962C8B-B14F-4D97-AF65-F5344CB8AC3E}">
        <p14:creationId xmlns:p14="http://schemas.microsoft.com/office/powerpoint/2010/main" val="39205888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6"/>
            <a:ext cx="1475656" cy="671279"/>
          </a:xfrm>
          <a:prstGeom prst="rect">
            <a:avLst/>
          </a:prstGeom>
          <a:noFill/>
        </p:spPr>
      </p:pic>
    </p:spTree>
    <p:extLst>
      <p:ext uri="{BB962C8B-B14F-4D97-AF65-F5344CB8AC3E}">
        <p14:creationId xmlns:p14="http://schemas.microsoft.com/office/powerpoint/2010/main" val="44449961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6"/>
            <a:ext cx="1475656" cy="671279"/>
          </a:xfrm>
          <a:prstGeom prst="rect">
            <a:avLst/>
          </a:prstGeom>
          <a:noFill/>
        </p:spPr>
      </p:pic>
    </p:spTree>
    <p:extLst>
      <p:ext uri="{BB962C8B-B14F-4D97-AF65-F5344CB8AC3E}">
        <p14:creationId xmlns:p14="http://schemas.microsoft.com/office/powerpoint/2010/main" val="192977852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8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19"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6"/>
            <a:ext cx="1475656" cy="671279"/>
          </a:xfrm>
          <a:prstGeom prst="rect">
            <a:avLst/>
          </a:prstGeom>
          <a:noFill/>
        </p:spPr>
      </p:pic>
    </p:spTree>
    <p:extLst>
      <p:ext uri="{BB962C8B-B14F-4D97-AF65-F5344CB8AC3E}">
        <p14:creationId xmlns:p14="http://schemas.microsoft.com/office/powerpoint/2010/main" val="37171877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6"/>
            <a:ext cx="1475656" cy="671279"/>
          </a:xfrm>
          <a:prstGeom prst="rect">
            <a:avLst/>
          </a:prstGeom>
          <a:noFill/>
        </p:spPr>
      </p:pic>
    </p:spTree>
    <p:extLst>
      <p:ext uri="{BB962C8B-B14F-4D97-AF65-F5344CB8AC3E}">
        <p14:creationId xmlns:p14="http://schemas.microsoft.com/office/powerpoint/2010/main" val="41417448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44" y="4191042"/>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66306221"/>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6"/>
            <a:ext cx="1475656" cy="671279"/>
          </a:xfrm>
          <a:prstGeom prst="rect">
            <a:avLst/>
          </a:prstGeom>
          <a:noFill/>
        </p:spPr>
      </p:pic>
    </p:spTree>
    <p:extLst>
      <p:ext uri="{BB962C8B-B14F-4D97-AF65-F5344CB8AC3E}">
        <p14:creationId xmlns:p14="http://schemas.microsoft.com/office/powerpoint/2010/main" val="152090044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76"/>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76"/>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41"/>
            <a:ext cx="1475656" cy="671279"/>
          </a:xfrm>
          <a:prstGeom prst="rect">
            <a:avLst/>
          </a:prstGeom>
          <a:noFill/>
        </p:spPr>
      </p:pic>
    </p:spTree>
    <p:extLst>
      <p:ext uri="{BB962C8B-B14F-4D97-AF65-F5344CB8AC3E}">
        <p14:creationId xmlns:p14="http://schemas.microsoft.com/office/powerpoint/2010/main" val="20280838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34438354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32" y="1644656"/>
            <a:ext cx="1358507"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2" name="Title 1"/>
          <p:cNvSpPr>
            <a:spLocks noGrp="1"/>
          </p:cNvSpPr>
          <p:nvPr>
            <p:ph type="ctrTitle" hasCustomPrompt="1"/>
          </p:nvPr>
        </p:nvSpPr>
        <p:spPr>
          <a:xfrm>
            <a:off x="727681" y="2265509"/>
            <a:ext cx="7683913"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4703909"/>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4072997" y="1644647"/>
            <a:ext cx="771726"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837299"/>
            <a:ext cx="1641654"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21417123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41" y="4191037"/>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1337983"/>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41" y="4191037"/>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679292487"/>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0102452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00"/>
            <a:ext cx="4114800"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37"/>
            <a:ext cx="4115872"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21800086"/>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8" y="0"/>
            <a:ext cx="875337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941977"/>
            <a:ext cx="3086904"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659078" y="5637071"/>
            <a:ext cx="1702409"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000000"/>
                    </a:gs>
                    <a:gs pos="100000">
                      <a:srgbClr val="000000"/>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58506"/>
            <a:ext cx="2339484" cy="3877985"/>
          </a:xfrm>
          <a:prstGeom prst="rect">
            <a:avLst/>
          </a:prstGeom>
          <a:noFill/>
        </p:spPr>
        <p:txBody>
          <a:bodyPr wrap="square" lIns="0" tIns="0" rIns="0" bIns="0" rtlCol="0">
            <a:spAutoFit/>
          </a:bodyPr>
          <a:lstStyle/>
          <a:p>
            <a:r>
              <a:rPr lang="en-US" sz="3600" b="1" dirty="0" smtClean="0">
                <a:solidFill>
                  <a:srgbClr val="F2F2F2">
                    <a:alpha val="99000"/>
                  </a:srgbClr>
                </a:solidFill>
              </a:rPr>
              <a:t>Scan the Tag </a:t>
            </a:r>
            <a:r>
              <a:rPr lang="en-US" sz="3600" b="1" dirty="0" smtClean="0">
                <a:solidFill>
                  <a:srgbClr val="03C2F1">
                    <a:alpha val="99000"/>
                  </a:srgbClr>
                </a:solidFill>
              </a:rPr>
              <a:t/>
            </a:r>
            <a:br>
              <a:rPr lang="en-US" sz="3600" b="1" dirty="0" smtClean="0">
                <a:solidFill>
                  <a:srgbClr val="03C2F1">
                    <a:alpha val="99000"/>
                  </a:srgbClr>
                </a:solidFill>
              </a:rPr>
            </a:br>
            <a:r>
              <a:rPr lang="en-US" sz="3600" dirty="0" smtClean="0">
                <a:solidFill>
                  <a:srgbClr val="FFFFFF">
                    <a:lumMod val="50000"/>
                    <a:lumOff val="50000"/>
                    <a:alpha val="99000"/>
                  </a:srgbClr>
                </a:solidFill>
              </a:rPr>
              <a:t>to evaluate this session now on </a:t>
            </a:r>
            <a:r>
              <a:rPr lang="en-US" sz="3600" b="1" dirty="0" err="1" smtClean="0">
                <a:solidFill>
                  <a:srgbClr val="F2F2F2">
                    <a:alpha val="99000"/>
                  </a:srgbClr>
                </a:solidFill>
              </a:rPr>
              <a:t>myTech•Ed</a:t>
            </a:r>
            <a:r>
              <a:rPr lang="en-US" sz="3600" b="1" dirty="0" smtClean="0">
                <a:solidFill>
                  <a:srgbClr val="F2F2F2">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1721675" y="3255201"/>
            <a:ext cx="413132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25" y="2769646"/>
            <a:ext cx="1017755"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2" y="497190"/>
            <a:ext cx="1703913" cy="811495"/>
          </a:xfrm>
          <a:prstGeom prst="rect">
            <a:avLst/>
          </a:prstGeom>
        </p:spPr>
      </p:pic>
    </p:spTree>
    <p:extLst>
      <p:ext uri="{BB962C8B-B14F-4D97-AF65-F5344CB8AC3E}">
        <p14:creationId xmlns:p14="http://schemas.microsoft.com/office/powerpoint/2010/main" val="3755145398"/>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912"/>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4127514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9437"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7" y="1447800"/>
            <a:ext cx="836393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79855640"/>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0"/>
            <a:ext cx="1475656" cy="671279"/>
          </a:xfrm>
          <a:prstGeom prst="rect">
            <a:avLst/>
          </a:prstGeom>
          <a:noFill/>
        </p:spPr>
      </p:pic>
    </p:spTree>
    <p:extLst>
      <p:ext uri="{BB962C8B-B14F-4D97-AF65-F5344CB8AC3E}">
        <p14:creationId xmlns:p14="http://schemas.microsoft.com/office/powerpoint/2010/main" val="1720853177"/>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4" descr="O:\Wunderman\CLIENTS\Microsoft\_SMIC_FY11\SMIC1062 TechEd 2011\Creative\Digital\2_concept\powerpoint\teched11_powerpoint_page2.jpg"/>
          <p:cNvPicPr>
            <a:picLocks noChangeAspect="1" noChangeArrowheads="1"/>
          </p:cNvPicPr>
          <p:nvPr/>
        </p:nvPicPr>
        <p:blipFill>
          <a:blip r:embed="rId2" cstate="email"/>
          <a:srcRect t="10101" b="66799"/>
          <a:stretch>
            <a:fillRect/>
          </a:stretch>
        </p:blipFill>
        <p:spPr bwMode="auto">
          <a:xfrm>
            <a:off x="0" y="0"/>
            <a:ext cx="9144000" cy="1584176"/>
          </a:xfrm>
          <a:prstGeom prst="rect">
            <a:avLst/>
          </a:prstGeom>
          <a:noFill/>
        </p:spPr>
      </p:pic>
      <p:sp>
        <p:nvSpPr>
          <p:cNvPr id="7" name="Rectangle 6"/>
          <p:cNvSpPr/>
          <p:nvPr/>
        </p:nvSpPr>
        <p:spPr>
          <a:xfrm>
            <a:off x="0" y="1556792"/>
            <a:ext cx="9144000" cy="5301208"/>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AU" dirty="0">
              <a:solidFill>
                <a:srgbClr val="000000"/>
              </a:solidFill>
            </a:endParaRPr>
          </a:p>
        </p:txBody>
      </p:sp>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a:xfrm>
            <a:off x="457200" y="2276904"/>
            <a:ext cx="8229600" cy="3849291"/>
          </a:xfrm>
        </p:spPr>
        <p:txBody>
          <a:bodyPr/>
          <a:lstStyle>
            <a:lvl1pPr>
              <a:defRPr>
                <a:solidFill>
                  <a:schemeClr val="tx1">
                    <a:lumMod val="50000"/>
                    <a:lumOff val="50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50000"/>
                    <a:lumOff val="50000"/>
                  </a:schemeClr>
                </a:solidFill>
              </a:defRPr>
            </a:lvl1pPr>
          </a:lstStyle>
          <a:p>
            <a:fld id="{EC9DB49B-EC1F-4860-8E6D-E2D24D557912}" type="datetime1">
              <a:rPr lang="en-AU" smtClean="0">
                <a:solidFill>
                  <a:srgbClr val="000000">
                    <a:lumMod val="50000"/>
                    <a:lumOff val="50000"/>
                  </a:srgbClr>
                </a:solidFill>
              </a:rPr>
              <a:pPr/>
              <a:t>31/08/2011</a:t>
            </a:fld>
            <a:endParaRPr lang="en-AU" dirty="0">
              <a:solidFill>
                <a:srgbClr val="000000">
                  <a:lumMod val="50000"/>
                  <a:lumOff val="50000"/>
                </a:srgbClr>
              </a:solidFill>
            </a:endParaRPr>
          </a:p>
        </p:txBody>
      </p:sp>
      <p:sp>
        <p:nvSpPr>
          <p:cNvPr id="5" name="Footer Placeholder 4"/>
          <p:cNvSpPr>
            <a:spLocks noGrp="1"/>
          </p:cNvSpPr>
          <p:nvPr>
            <p:ph type="ftr" sz="quarter" idx="11"/>
          </p:nvPr>
        </p:nvSpPr>
        <p:spPr/>
        <p:txBody>
          <a:bodyPr/>
          <a:lstStyle>
            <a:lvl1pPr>
              <a:defRPr>
                <a:solidFill>
                  <a:schemeClr val="tx1">
                    <a:lumMod val="50000"/>
                    <a:lumOff val="50000"/>
                  </a:schemeClr>
                </a:solidFill>
              </a:defRPr>
            </a:lvl1pPr>
          </a:lstStyle>
          <a:p>
            <a:r>
              <a:rPr lang="en-AU" smtClean="0">
                <a:solidFill>
                  <a:srgbClr val="000000">
                    <a:lumMod val="50000"/>
                    <a:lumOff val="50000"/>
                  </a:srgbClr>
                </a:solidFill>
              </a:rPr>
              <a:t>(c) 2011 Microsoft. All rights reserved.</a:t>
            </a:r>
            <a:endParaRPr lang="en-AU" dirty="0">
              <a:solidFill>
                <a:srgbClr val="000000">
                  <a:lumMod val="50000"/>
                  <a:lumOff val="50000"/>
                </a:srgbClr>
              </a:solidFill>
            </a:endParaRPr>
          </a:p>
        </p:txBody>
      </p:sp>
      <p:sp>
        <p:nvSpPr>
          <p:cNvPr id="6" name="Slide Number Placeholder 5"/>
          <p:cNvSpPr>
            <a:spLocks noGrp="1"/>
          </p:cNvSpPr>
          <p:nvPr>
            <p:ph type="sldNum" sz="quarter" idx="12"/>
          </p:nvPr>
        </p:nvSpPr>
        <p:spPr/>
        <p:txBody>
          <a:bodyPr/>
          <a:lstStyle>
            <a:lvl1pPr>
              <a:defRPr>
                <a:solidFill>
                  <a:schemeClr val="tx1">
                    <a:lumMod val="50000"/>
                    <a:lumOff val="50000"/>
                  </a:schemeClr>
                </a:solidFill>
              </a:defRPr>
            </a:lvl1pPr>
          </a:lstStyle>
          <a:p>
            <a:fld id="{2721943D-A7F9-4474-AC48-B5E8E9B2DDB3}" type="slidenum">
              <a:rPr lang="en-AU" smtClean="0">
                <a:solidFill>
                  <a:srgbClr val="000000">
                    <a:lumMod val="50000"/>
                    <a:lumOff val="50000"/>
                  </a:srgbClr>
                </a:solidFill>
              </a:rPr>
              <a:pPr/>
              <a:t>‹#›</a:t>
            </a:fld>
            <a:endParaRPr lang="en-AU" dirty="0">
              <a:solidFill>
                <a:srgbClr val="000000">
                  <a:lumMod val="50000"/>
                  <a:lumOff val="50000"/>
                </a:srgbClr>
              </a:solidFill>
            </a:endParaRPr>
          </a:p>
        </p:txBody>
      </p:sp>
    </p:spTree>
    <p:extLst>
      <p:ext uri="{BB962C8B-B14F-4D97-AF65-F5344CB8AC3E}">
        <p14:creationId xmlns:p14="http://schemas.microsoft.com/office/powerpoint/2010/main" val="931555077"/>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2051" name="Picture 3"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722313" y="4406932"/>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5EFB78B-AC37-4A6C-AE40-2C54E3E06B06}"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306957337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B97118CD-8F63-4C97-ADEB-D66F39072D8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0"/>
            <a:ext cx="1475656" cy="671279"/>
          </a:xfrm>
          <a:prstGeom prst="rect">
            <a:avLst/>
          </a:prstGeom>
          <a:noFill/>
        </p:spPr>
      </p:pic>
    </p:spTree>
    <p:extLst>
      <p:ext uri="{BB962C8B-B14F-4D97-AF65-F5344CB8AC3E}">
        <p14:creationId xmlns:p14="http://schemas.microsoft.com/office/powerpoint/2010/main" val="793955775"/>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13792"/>
            <a:ext cx="8229600" cy="1143000"/>
          </a:xfrm>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a:solidFill>
            <a:schemeClr val="bg1"/>
          </a:solidFill>
        </p:spPr>
        <p:txBody>
          <a:bodyPr anchor="b">
            <a:normAutofit/>
          </a:bodyPr>
          <a:lstStyle>
            <a:lvl1pPr marL="0" indent="0">
              <a:buNone/>
              <a:defRPr sz="2000" b="1">
                <a:solidFill>
                  <a:schemeClr val="tx1">
                    <a:lumMod val="50000"/>
                    <a:lumOff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solidFill>
            <a:schemeClr val="bg1"/>
          </a:solidFill>
        </p:spPr>
        <p:txBody>
          <a:bodyPr/>
          <a:lstStyle>
            <a:lvl1pPr>
              <a:defRPr sz="2400">
                <a:solidFill>
                  <a:schemeClr val="tx1">
                    <a:lumMod val="50000"/>
                    <a:lumOff val="50000"/>
                  </a:schemeClr>
                </a:solidFill>
              </a:defRPr>
            </a:lvl1pPr>
            <a:lvl2pPr>
              <a:defRPr sz="2000">
                <a:solidFill>
                  <a:schemeClr val="tx1">
                    <a:lumMod val="50000"/>
                    <a:lumOff val="50000"/>
                  </a:schemeClr>
                </a:solidFill>
              </a:defRPr>
            </a:lvl2pPr>
            <a:lvl3pPr>
              <a:defRPr sz="1800">
                <a:solidFill>
                  <a:schemeClr val="tx1">
                    <a:lumMod val="50000"/>
                    <a:lumOff val="50000"/>
                  </a:schemeClr>
                </a:solidFill>
              </a:defRPr>
            </a:lvl3pPr>
            <a:lvl4pPr>
              <a:defRPr sz="1600">
                <a:solidFill>
                  <a:schemeClr val="tx1">
                    <a:lumMod val="50000"/>
                    <a:lumOff val="50000"/>
                  </a:schemeClr>
                </a:solidFill>
              </a:defRPr>
            </a:lvl4pPr>
            <a:lvl5pPr>
              <a:defRPr sz="1600">
                <a:solidFill>
                  <a:schemeClr val="tx1">
                    <a:lumMod val="50000"/>
                    <a:lumOff val="50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Date Placeholder 6"/>
          <p:cNvSpPr>
            <a:spLocks noGrp="1"/>
          </p:cNvSpPr>
          <p:nvPr>
            <p:ph type="dt" sz="half" idx="10"/>
          </p:nvPr>
        </p:nvSpPr>
        <p:spPr/>
        <p:txBody>
          <a:bodyPr/>
          <a:lstStyle/>
          <a:p>
            <a:fld id="{6B4F00E4-E128-49DC-A031-34EAD9C2E422}" type="datetime1">
              <a:rPr lang="en-AU" smtClean="0">
                <a:solidFill>
                  <a:srgbClr val="FFFFFF"/>
                </a:solidFill>
              </a:rPr>
              <a:pPr/>
              <a:t>31/08/2011</a:t>
            </a:fld>
            <a:endParaRPr lang="en-AU" dirty="0">
              <a:solidFill>
                <a:srgbClr val="FFFFFF"/>
              </a:solidFill>
            </a:endParaRPr>
          </a:p>
        </p:txBody>
      </p:sp>
      <p:sp>
        <p:nvSpPr>
          <p:cNvPr id="8" name="Footer Placeholder 7"/>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9" name="Slide Number Placeholder 8"/>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11"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0"/>
            <a:ext cx="1475656" cy="671279"/>
          </a:xfrm>
          <a:prstGeom prst="rect">
            <a:avLst/>
          </a:prstGeom>
          <a:noFill/>
        </p:spPr>
      </p:pic>
    </p:spTree>
    <p:extLst>
      <p:ext uri="{BB962C8B-B14F-4D97-AF65-F5344CB8AC3E}">
        <p14:creationId xmlns:p14="http://schemas.microsoft.com/office/powerpoint/2010/main" val="179964934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4" name="Footer Placeholder 3"/>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5" name="Slide Number Placeholder 4"/>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6146"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0"/>
            <a:ext cx="1475656" cy="671279"/>
          </a:xfrm>
          <a:prstGeom prst="rect">
            <a:avLst/>
          </a:prstGeom>
          <a:noFill/>
        </p:spPr>
      </p:pic>
    </p:spTree>
    <p:extLst>
      <p:ext uri="{BB962C8B-B14F-4D97-AF65-F5344CB8AC3E}">
        <p14:creationId xmlns:p14="http://schemas.microsoft.com/office/powerpoint/2010/main" val="4201593010"/>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4" name="Slide Number Placeholder 3"/>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5"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0"/>
            <a:ext cx="1475656" cy="671279"/>
          </a:xfrm>
          <a:prstGeom prst="rect">
            <a:avLst/>
          </a:prstGeom>
          <a:noFill/>
        </p:spPr>
      </p:pic>
    </p:spTree>
    <p:extLst>
      <p:ext uri="{BB962C8B-B14F-4D97-AF65-F5344CB8AC3E}">
        <p14:creationId xmlns:p14="http://schemas.microsoft.com/office/powerpoint/2010/main" val="179572090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6"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8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16"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8A66D8-1CAC-4C59-BD22-220102F538C0}"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0"/>
            <a:ext cx="1475656" cy="671279"/>
          </a:xfrm>
          <a:prstGeom prst="rect">
            <a:avLst/>
          </a:prstGeom>
          <a:noFill/>
        </p:spPr>
      </p:pic>
    </p:spTree>
    <p:extLst>
      <p:ext uri="{BB962C8B-B14F-4D97-AF65-F5344CB8AC3E}">
        <p14:creationId xmlns:p14="http://schemas.microsoft.com/office/powerpoint/2010/main" val="19819361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B4B5A0-1906-4542-BC83-16D10A91ABE1}" type="datetime1">
              <a:rPr lang="en-AU" smtClean="0">
                <a:solidFill>
                  <a:srgbClr val="FFFFFF"/>
                </a:solidFill>
              </a:rPr>
              <a:pPr/>
              <a:t>31/08/2011</a:t>
            </a:fld>
            <a:endParaRPr lang="en-AU" dirty="0">
              <a:solidFill>
                <a:srgbClr val="FFFFFF"/>
              </a:solidFill>
            </a:endParaRPr>
          </a:p>
        </p:txBody>
      </p:sp>
      <p:sp>
        <p:nvSpPr>
          <p:cNvPr id="6" name="Footer Placeholder 5"/>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7" name="Slide Number Placeholder 6"/>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8"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0"/>
            <a:ext cx="1475656" cy="671279"/>
          </a:xfrm>
          <a:prstGeom prst="rect">
            <a:avLst/>
          </a:prstGeom>
          <a:noFill/>
        </p:spPr>
      </p:pic>
    </p:spTree>
    <p:extLst>
      <p:ext uri="{BB962C8B-B14F-4D97-AF65-F5344CB8AC3E}">
        <p14:creationId xmlns:p14="http://schemas.microsoft.com/office/powerpoint/2010/main" val="1425371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E4451492-C1FE-4A82-A1FB-7BD5AD2C295C}"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20"/>
            <a:ext cx="1475656" cy="671279"/>
          </a:xfrm>
          <a:prstGeom prst="rect">
            <a:avLst/>
          </a:prstGeom>
          <a:noFill/>
        </p:spPr>
      </p:pic>
    </p:spTree>
    <p:extLst>
      <p:ext uri="{BB962C8B-B14F-4D97-AF65-F5344CB8AC3E}">
        <p14:creationId xmlns:p14="http://schemas.microsoft.com/office/powerpoint/2010/main" val="1510742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7"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7"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4288698"/>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70"/>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7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391866D6-AF08-492B-9311-8437E0D459A8}"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rot="5400000">
            <a:off x="281379" y="662841"/>
            <a:ext cx="1475656" cy="671279"/>
          </a:xfrm>
          <a:prstGeom prst="rect">
            <a:avLst/>
          </a:prstGeom>
          <a:noFill/>
        </p:spPr>
      </p:pic>
    </p:spTree>
    <p:extLst>
      <p:ext uri="{BB962C8B-B14F-4D97-AF65-F5344CB8AC3E}">
        <p14:creationId xmlns:p14="http://schemas.microsoft.com/office/powerpoint/2010/main" val="241110591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3074" name="Picture 2" descr="O:\Wunderman\CLIENTS\Microsoft\_SMIC_FY11\SMIC1062 TechEd 2011\Creative\Digital\2_concept\powerpoint\teched11_powerpoint_page0.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Tree>
    <p:extLst>
      <p:ext uri="{BB962C8B-B14F-4D97-AF65-F5344CB8AC3E}">
        <p14:creationId xmlns:p14="http://schemas.microsoft.com/office/powerpoint/2010/main" val="132217415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2717029" y="1644656"/>
            <a:ext cx="1358507"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2" name="Title 1"/>
          <p:cNvSpPr>
            <a:spLocks noGrp="1"/>
          </p:cNvSpPr>
          <p:nvPr>
            <p:ph type="ctrTitle" hasCustomPrompt="1"/>
          </p:nvPr>
        </p:nvSpPr>
        <p:spPr>
          <a:xfrm>
            <a:off x="727678" y="2265503"/>
            <a:ext cx="7683913"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727662" y="4703903"/>
            <a:ext cx="7683914"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4072997" y="1644647"/>
            <a:ext cx="771726"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2803756" y="1837299"/>
            <a:ext cx="1641654"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1353215406"/>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7623" y="2442175"/>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627638" y="419103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961255163"/>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799118" y="4876800"/>
            <a:ext cx="7683914"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627623" y="2431024"/>
            <a:ext cx="6994362"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627638" y="4191031"/>
            <a:ext cx="6994363"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774573160"/>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9436" y="228600"/>
            <a:ext cx="8363938"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9436" y="1447799"/>
            <a:ext cx="8363938"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8890149"/>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1001" y="2133600"/>
            <a:ext cx="4114800"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37501" y="1447800"/>
            <a:ext cx="4115872"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37501" y="2133631"/>
            <a:ext cx="4115872"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76861995"/>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5" y="0"/>
            <a:ext cx="8753373"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4539755" y="1941977"/>
            <a:ext cx="3086904"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659078" y="5637071"/>
            <a:ext cx="1702409"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rgbClr val="000000"/>
                    </a:gs>
                    <a:gs pos="100000">
                      <a:srgbClr val="000000"/>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27521" y="158500"/>
            <a:ext cx="2339484" cy="3877985"/>
          </a:xfrm>
          <a:prstGeom prst="rect">
            <a:avLst/>
          </a:prstGeom>
          <a:noFill/>
        </p:spPr>
        <p:txBody>
          <a:bodyPr wrap="square" lIns="0" tIns="0" rIns="0" bIns="0" rtlCol="0">
            <a:spAutoFit/>
          </a:bodyPr>
          <a:lstStyle/>
          <a:p>
            <a:r>
              <a:rPr lang="en-US" sz="3600" b="1" dirty="0" smtClean="0">
                <a:solidFill>
                  <a:srgbClr val="F2F2F2">
                    <a:alpha val="99000"/>
                  </a:srgbClr>
                </a:solidFill>
              </a:rPr>
              <a:t>Scan the Tag </a:t>
            </a:r>
            <a:r>
              <a:rPr lang="en-US" sz="3600" b="1" dirty="0" smtClean="0">
                <a:solidFill>
                  <a:srgbClr val="03C2F1">
                    <a:alpha val="99000"/>
                  </a:srgbClr>
                </a:solidFill>
              </a:rPr>
              <a:t/>
            </a:r>
            <a:br>
              <a:rPr lang="en-US" sz="3600" b="1" dirty="0" smtClean="0">
                <a:solidFill>
                  <a:srgbClr val="03C2F1">
                    <a:alpha val="99000"/>
                  </a:srgbClr>
                </a:solidFill>
              </a:rPr>
            </a:br>
            <a:r>
              <a:rPr lang="en-US" sz="3600" dirty="0" smtClean="0">
                <a:solidFill>
                  <a:srgbClr val="FFFFFF">
                    <a:lumMod val="50000"/>
                    <a:lumOff val="50000"/>
                    <a:alpha val="99000"/>
                  </a:srgbClr>
                </a:solidFill>
              </a:rPr>
              <a:t>to evaluate this session now on </a:t>
            </a:r>
            <a:r>
              <a:rPr lang="en-US" sz="3600" b="1" dirty="0" err="1" smtClean="0">
                <a:solidFill>
                  <a:srgbClr val="F2F2F2">
                    <a:alpha val="99000"/>
                  </a:srgbClr>
                </a:solidFill>
              </a:rPr>
              <a:t>myTech•Ed</a:t>
            </a:r>
            <a:r>
              <a:rPr lang="en-US" sz="3600" b="1" dirty="0" smtClean="0">
                <a:solidFill>
                  <a:srgbClr val="F2F2F2">
                    <a:alpha val="99000"/>
                  </a:srgbClr>
                </a:solidFill>
              </a:rPr>
              <a:t> Mobile</a:t>
            </a:r>
            <a:endParaRPr lang="en-US" sz="3600" b="1" dirty="0" smtClean="0">
              <a:solidFill>
                <a:srgbClr val="F09A1F"/>
              </a:solidFill>
            </a:endParaRPr>
          </a:p>
        </p:txBody>
      </p:sp>
      <p:sp>
        <p:nvSpPr>
          <p:cNvPr id="9" name="Isosceles Triangle 8"/>
          <p:cNvSpPr/>
          <p:nvPr userDrawn="1"/>
        </p:nvSpPr>
        <p:spPr bwMode="auto">
          <a:xfrm rot="16200000">
            <a:off x="1721672" y="3255201"/>
            <a:ext cx="4131321" cy="1504874"/>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2360922" y="2769646"/>
            <a:ext cx="1017755"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01682" y="497190"/>
            <a:ext cx="1703913" cy="811495"/>
          </a:xfrm>
          <a:prstGeom prst="rect">
            <a:avLst/>
          </a:prstGeom>
        </p:spPr>
      </p:pic>
    </p:spTree>
    <p:extLst>
      <p:ext uri="{BB962C8B-B14F-4D97-AF65-F5344CB8AC3E}">
        <p14:creationId xmlns:p14="http://schemas.microsoft.com/office/powerpoint/2010/main" val="3773337847"/>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098" name="Picture 2" descr="O:\Wunderman\CLIENTS\Microsoft\_SMIC_FY11\SMIC1062 TechEd 2011\Creative\Digital\2_concept\powerpoint\teched11_powerpoint_page1.jpg"/>
          <p:cNvPicPr>
            <a:picLocks noChangeAspect="1" noChangeArrowheads="1"/>
          </p:cNvPicPr>
          <p:nvPr/>
        </p:nvPicPr>
        <p:blipFill>
          <a:blip r:embed="rId2" cstate="email"/>
          <a:srcRect/>
          <a:stretch>
            <a:fillRect/>
          </a:stretch>
        </p:blipFill>
        <p:spPr bwMode="auto">
          <a:xfrm>
            <a:off x="0" y="0"/>
            <a:ext cx="9144000" cy="6858000"/>
          </a:xfrm>
          <a:prstGeom prst="rect">
            <a:avLst/>
          </a:prstGeom>
          <a:noFill/>
        </p:spPr>
      </p:pic>
      <p:sp>
        <p:nvSpPr>
          <p:cNvPr id="2" name="Title 1"/>
          <p:cNvSpPr>
            <a:spLocks noGrp="1"/>
          </p:cNvSpPr>
          <p:nvPr>
            <p:ph type="ctrTitle"/>
          </p:nvPr>
        </p:nvSpPr>
        <p:spPr>
          <a:xfrm>
            <a:off x="683569" y="2348904"/>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A41769C1-C44B-4111-B818-7C3DFAA6F123}"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23939216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1143000"/>
          </a:xfrm>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10"/>
          </p:nvPr>
        </p:nvSpPr>
        <p:spPr/>
        <p:txBody>
          <a:bodyPr/>
          <a:lstStyle/>
          <a:p>
            <a:fld id="{0C7B273F-C4BF-4147-B9F5-29804690D322}"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12"/>
          </p:nvPr>
        </p:nvSpPr>
        <p:spPr/>
        <p:txBody>
          <a:bodyPr/>
          <a:lstStyle/>
          <a:p>
            <a:fld id="{2721943D-A7F9-4474-AC48-B5E8E9B2DDB3}" type="slidenum">
              <a:rPr lang="en-AU" smtClean="0">
                <a:solidFill>
                  <a:srgbClr val="FFFFFF"/>
                </a:solidFill>
              </a:rPr>
              <a:pPr/>
              <a:t>‹#›</a:t>
            </a:fld>
            <a:endParaRPr lang="en-AU" dirty="0">
              <a:solidFill>
                <a:srgbClr val="FFFFFF"/>
              </a:solidFill>
            </a:endParaRPr>
          </a:p>
        </p:txBody>
      </p:sp>
      <p:pic>
        <p:nvPicPr>
          <p:cNvPr id="7" name="Picture 2" descr="O:\Wunderman\CLIENTS\Microsoft\_SMIC_FY11\SMIC1062 TechEd 2011\Creative\Digital\2_concept\powerpoint\elements\teched11_powerpoint_logosmall.png"/>
          <p:cNvPicPr>
            <a:picLocks noChangeAspect="1" noChangeArrowheads="1"/>
          </p:cNvPicPr>
          <p:nvPr/>
        </p:nvPicPr>
        <p:blipFill>
          <a:blip r:embed="rId2" cstate="email"/>
          <a:srcRect/>
          <a:stretch>
            <a:fillRect/>
          </a:stretch>
        </p:blipFill>
        <p:spPr bwMode="auto">
          <a:xfrm>
            <a:off x="323528" y="6021312"/>
            <a:ext cx="1475656" cy="671279"/>
          </a:xfrm>
          <a:prstGeom prst="rect">
            <a:avLst/>
          </a:prstGeom>
          <a:noFill/>
        </p:spPr>
      </p:pic>
    </p:spTree>
    <p:extLst>
      <p:ext uri="{BB962C8B-B14F-4D97-AF65-F5344CB8AC3E}">
        <p14:creationId xmlns:p14="http://schemas.microsoft.com/office/powerpoint/2010/main" val="325031387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2" Type="http://schemas.openxmlformats.org/officeDocument/2006/relationships/slideLayout" Target="../slideLayouts/slideLayout137.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image" Target="../media/image19.jpeg"/><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56.xml"/><Relationship Id="rId13" Type="http://schemas.openxmlformats.org/officeDocument/2006/relationships/slideLayout" Target="../slideLayouts/slideLayout161.xml"/><Relationship Id="rId3" Type="http://schemas.openxmlformats.org/officeDocument/2006/relationships/slideLayout" Target="../slideLayouts/slideLayout151.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2" Type="http://schemas.openxmlformats.org/officeDocument/2006/relationships/slideLayout" Target="../slideLayouts/slideLayout150.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5" Type="http://schemas.openxmlformats.org/officeDocument/2006/relationships/slideLayout" Target="../slideLayouts/slideLayout153.xml"/><Relationship Id="rId15" Type="http://schemas.openxmlformats.org/officeDocument/2006/relationships/image" Target="../media/image19.jpeg"/><Relationship Id="rId10" Type="http://schemas.openxmlformats.org/officeDocument/2006/relationships/slideLayout" Target="../slideLayouts/slideLayout158.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69.xml"/><Relationship Id="rId13" Type="http://schemas.openxmlformats.org/officeDocument/2006/relationships/slideLayout" Target="../slideLayouts/slideLayout174.xml"/><Relationship Id="rId18" Type="http://schemas.openxmlformats.org/officeDocument/2006/relationships/slideLayout" Target="../slideLayouts/slideLayout179.xml"/><Relationship Id="rId3" Type="http://schemas.openxmlformats.org/officeDocument/2006/relationships/slideLayout" Target="../slideLayouts/slideLayout164.xml"/><Relationship Id="rId21" Type="http://schemas.openxmlformats.org/officeDocument/2006/relationships/image" Target="../media/image19.jpeg"/><Relationship Id="rId7" Type="http://schemas.openxmlformats.org/officeDocument/2006/relationships/slideLayout" Target="../slideLayouts/slideLayout168.xml"/><Relationship Id="rId12" Type="http://schemas.openxmlformats.org/officeDocument/2006/relationships/slideLayout" Target="../slideLayouts/slideLayout173.xml"/><Relationship Id="rId17" Type="http://schemas.openxmlformats.org/officeDocument/2006/relationships/slideLayout" Target="../slideLayouts/slideLayout178.xml"/><Relationship Id="rId2" Type="http://schemas.openxmlformats.org/officeDocument/2006/relationships/slideLayout" Target="../slideLayouts/slideLayout163.xml"/><Relationship Id="rId16" Type="http://schemas.openxmlformats.org/officeDocument/2006/relationships/slideLayout" Target="../slideLayouts/slideLayout177.xml"/><Relationship Id="rId20" Type="http://schemas.openxmlformats.org/officeDocument/2006/relationships/theme" Target="../theme/theme12.xml"/><Relationship Id="rId1" Type="http://schemas.openxmlformats.org/officeDocument/2006/relationships/slideLayout" Target="../slideLayouts/slideLayout162.xml"/><Relationship Id="rId6" Type="http://schemas.openxmlformats.org/officeDocument/2006/relationships/slideLayout" Target="../slideLayouts/slideLayout167.xml"/><Relationship Id="rId11" Type="http://schemas.openxmlformats.org/officeDocument/2006/relationships/slideLayout" Target="../slideLayouts/slideLayout172.xml"/><Relationship Id="rId5" Type="http://schemas.openxmlformats.org/officeDocument/2006/relationships/slideLayout" Target="../slideLayouts/slideLayout166.xml"/><Relationship Id="rId15" Type="http://schemas.openxmlformats.org/officeDocument/2006/relationships/slideLayout" Target="../slideLayouts/slideLayout176.xml"/><Relationship Id="rId10" Type="http://schemas.openxmlformats.org/officeDocument/2006/relationships/slideLayout" Target="../slideLayouts/slideLayout171.xml"/><Relationship Id="rId19" Type="http://schemas.openxmlformats.org/officeDocument/2006/relationships/slideLayout" Target="../slideLayouts/slideLayout180.xml"/><Relationship Id="rId4" Type="http://schemas.openxmlformats.org/officeDocument/2006/relationships/slideLayout" Target="../slideLayouts/slideLayout165.xml"/><Relationship Id="rId9" Type="http://schemas.openxmlformats.org/officeDocument/2006/relationships/slideLayout" Target="../slideLayouts/slideLayout170.xml"/><Relationship Id="rId14" Type="http://schemas.openxmlformats.org/officeDocument/2006/relationships/slideLayout" Target="../slideLayouts/slideLayout175.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19.jpe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19.jpe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image" Target="../media/image19.jpeg"/><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3" Type="http://schemas.openxmlformats.org/officeDocument/2006/relationships/slideLayout" Target="../slideLayouts/slideLayout62.xml"/><Relationship Id="rId21" Type="http://schemas.openxmlformats.org/officeDocument/2006/relationships/image" Target="../media/image19.jpeg"/><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theme" Target="../theme/theme6.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5" Type="http://schemas.openxmlformats.org/officeDocument/2006/relationships/slideLayout" Target="../slideLayouts/slideLayout74.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slideLayout" Target="../slideLayouts/slideLayout91.xml"/><Relationship Id="rId18" Type="http://schemas.openxmlformats.org/officeDocument/2006/relationships/slideLayout" Target="../slideLayouts/slideLayout96.xml"/><Relationship Id="rId3" Type="http://schemas.openxmlformats.org/officeDocument/2006/relationships/slideLayout" Target="../slideLayouts/slideLayout81.xml"/><Relationship Id="rId21" Type="http://schemas.openxmlformats.org/officeDocument/2006/relationships/image" Target="../media/image19.jpeg"/><Relationship Id="rId7" Type="http://schemas.openxmlformats.org/officeDocument/2006/relationships/slideLayout" Target="../slideLayouts/slideLayout85.xml"/><Relationship Id="rId12" Type="http://schemas.openxmlformats.org/officeDocument/2006/relationships/slideLayout" Target="../slideLayouts/slideLayout90.xml"/><Relationship Id="rId17" Type="http://schemas.openxmlformats.org/officeDocument/2006/relationships/slideLayout" Target="../slideLayouts/slideLayout95.xml"/><Relationship Id="rId2" Type="http://schemas.openxmlformats.org/officeDocument/2006/relationships/slideLayout" Target="../slideLayouts/slideLayout80.xml"/><Relationship Id="rId16" Type="http://schemas.openxmlformats.org/officeDocument/2006/relationships/slideLayout" Target="../slideLayouts/slideLayout94.xml"/><Relationship Id="rId20" Type="http://schemas.openxmlformats.org/officeDocument/2006/relationships/theme" Target="../theme/theme7.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5" Type="http://schemas.openxmlformats.org/officeDocument/2006/relationships/slideLayout" Target="../slideLayouts/slideLayout93.xml"/><Relationship Id="rId10" Type="http://schemas.openxmlformats.org/officeDocument/2006/relationships/slideLayout" Target="../slideLayouts/slideLayout88.xml"/><Relationship Id="rId19" Type="http://schemas.openxmlformats.org/officeDocument/2006/relationships/slideLayout" Target="../slideLayouts/slideLayout97.xml"/><Relationship Id="rId4" Type="http://schemas.openxmlformats.org/officeDocument/2006/relationships/slideLayout" Target="../slideLayouts/slideLayout82.xml"/><Relationship Id="rId9" Type="http://schemas.openxmlformats.org/officeDocument/2006/relationships/slideLayout" Target="../slideLayouts/slideLayout87.xml"/><Relationship Id="rId14" Type="http://schemas.openxmlformats.org/officeDocument/2006/relationships/slideLayout" Target="../slideLayouts/slideLayout9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slideLayout" Target="../slideLayouts/slideLayout115.xml"/><Relationship Id="rId3" Type="http://schemas.openxmlformats.org/officeDocument/2006/relationships/slideLayout" Target="../slideLayouts/slideLayout100.xml"/><Relationship Id="rId21" Type="http://schemas.openxmlformats.org/officeDocument/2006/relationships/image" Target="../media/image19.jpeg"/><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slideLayout" Target="../slideLayouts/slideLayout114.xml"/><Relationship Id="rId2" Type="http://schemas.openxmlformats.org/officeDocument/2006/relationships/slideLayout" Target="../slideLayouts/slideLayout99.xml"/><Relationship Id="rId16" Type="http://schemas.openxmlformats.org/officeDocument/2006/relationships/slideLayout" Target="../slideLayouts/slideLayout113.xml"/><Relationship Id="rId20" Type="http://schemas.openxmlformats.org/officeDocument/2006/relationships/theme" Target="../theme/theme8.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10" Type="http://schemas.openxmlformats.org/officeDocument/2006/relationships/slideLayout" Target="../slideLayouts/slideLayout107.xml"/><Relationship Id="rId19" Type="http://schemas.openxmlformats.org/officeDocument/2006/relationships/slideLayout" Target="../slideLayouts/slideLayout116.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18" Type="http://schemas.openxmlformats.org/officeDocument/2006/relationships/slideLayout" Target="../slideLayouts/slideLayout134.xml"/><Relationship Id="rId3" Type="http://schemas.openxmlformats.org/officeDocument/2006/relationships/slideLayout" Target="../slideLayouts/slideLayout119.xml"/><Relationship Id="rId21" Type="http://schemas.openxmlformats.org/officeDocument/2006/relationships/image" Target="../media/image19.jpeg"/><Relationship Id="rId7" Type="http://schemas.openxmlformats.org/officeDocument/2006/relationships/slideLayout" Target="../slideLayouts/slideLayout123.xml"/><Relationship Id="rId12" Type="http://schemas.openxmlformats.org/officeDocument/2006/relationships/slideLayout" Target="../slideLayouts/slideLayout128.xml"/><Relationship Id="rId17" Type="http://schemas.openxmlformats.org/officeDocument/2006/relationships/slideLayout" Target="../slideLayouts/slideLayout133.xml"/><Relationship Id="rId2" Type="http://schemas.openxmlformats.org/officeDocument/2006/relationships/slideLayout" Target="../slideLayouts/slideLayout118.xml"/><Relationship Id="rId16" Type="http://schemas.openxmlformats.org/officeDocument/2006/relationships/slideLayout" Target="../slideLayouts/slideLayout132.xml"/><Relationship Id="rId20" Type="http://schemas.openxmlformats.org/officeDocument/2006/relationships/theme" Target="../theme/theme9.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5" Type="http://schemas.openxmlformats.org/officeDocument/2006/relationships/slideLayout" Target="../slideLayouts/slideLayout121.xml"/><Relationship Id="rId15" Type="http://schemas.openxmlformats.org/officeDocument/2006/relationships/slideLayout" Target="../slideLayouts/slideLayout131.xml"/><Relationship Id="rId10" Type="http://schemas.openxmlformats.org/officeDocument/2006/relationships/slideLayout" Target="../slideLayouts/slideLayout126.xml"/><Relationship Id="rId19" Type="http://schemas.openxmlformats.org/officeDocument/2006/relationships/slideLayout" Target="../slideLayouts/slideLayout135.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slideLayout" Target="../slideLayouts/slideLayout1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7" y="228600"/>
            <a:ext cx="8363938"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9436" y="1447800"/>
            <a:ext cx="8363937"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5093520"/>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62"/>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pPr defTabSz="914400"/>
            <a:fld id="{1434DAEF-ADEF-4314-AB1F-69B7FB6E84BE}" type="datetime1">
              <a:rPr lang="en-AU" smtClean="0">
                <a:solidFill>
                  <a:srgbClr val="FFFFFF"/>
                </a:solidFill>
              </a:rPr>
              <a:pPr defTabSz="914400"/>
              <a:t>31/08/2011</a:t>
            </a:fld>
            <a:endParaRPr lang="en-AU" dirty="0">
              <a:solidFill>
                <a:srgbClr val="FFFFFF"/>
              </a:solidFill>
            </a:endParaRPr>
          </a:p>
        </p:txBody>
      </p:sp>
      <p:sp>
        <p:nvSpPr>
          <p:cNvPr id="5" name="Footer Placeholder 4"/>
          <p:cNvSpPr>
            <a:spLocks noGrp="1"/>
          </p:cNvSpPr>
          <p:nvPr>
            <p:ph type="ftr" sz="quarter" idx="3"/>
          </p:nvPr>
        </p:nvSpPr>
        <p:spPr>
          <a:xfrm>
            <a:off x="3124200" y="6356362"/>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pPr defTabSz="914400"/>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62"/>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pPr defTabSz="914400"/>
            <a:fld id="{2721943D-A7F9-4474-AC48-B5E8E9B2DDB3}" type="slidenum">
              <a:rPr lang="en-AU" smtClean="0">
                <a:solidFill>
                  <a:srgbClr val="FFFFFF"/>
                </a:solidFill>
              </a:rPr>
              <a:pPr defTabSz="914400"/>
              <a:t>‹#›</a:t>
            </a:fld>
            <a:endParaRPr lang="en-AU" dirty="0">
              <a:solidFill>
                <a:srgbClr val="FFFFFF"/>
              </a:solidFill>
            </a:endParaRPr>
          </a:p>
        </p:txBody>
      </p:sp>
    </p:spTree>
    <p:extLst>
      <p:ext uri="{BB962C8B-B14F-4D97-AF65-F5344CB8AC3E}">
        <p14:creationId xmlns:p14="http://schemas.microsoft.com/office/powerpoint/2010/main" val="3517098597"/>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 id="2147483900" r:id="rId12"/>
    <p:sldLayoutId id="2147483901"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62"/>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pPr defTabSz="914400"/>
            <a:fld id="{1434DAEF-ADEF-4314-AB1F-69B7FB6E84BE}" type="datetime1">
              <a:rPr lang="en-AU" smtClean="0">
                <a:solidFill>
                  <a:srgbClr val="FFFFFF"/>
                </a:solidFill>
              </a:rPr>
              <a:pPr defTabSz="914400"/>
              <a:t>31/08/2011</a:t>
            </a:fld>
            <a:endParaRPr lang="en-AU" dirty="0">
              <a:solidFill>
                <a:srgbClr val="FFFFFF"/>
              </a:solidFill>
            </a:endParaRPr>
          </a:p>
        </p:txBody>
      </p:sp>
      <p:sp>
        <p:nvSpPr>
          <p:cNvPr id="5" name="Footer Placeholder 4"/>
          <p:cNvSpPr>
            <a:spLocks noGrp="1"/>
          </p:cNvSpPr>
          <p:nvPr>
            <p:ph type="ftr" sz="quarter" idx="3"/>
          </p:nvPr>
        </p:nvSpPr>
        <p:spPr>
          <a:xfrm>
            <a:off x="3124200" y="6356362"/>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pPr defTabSz="914400"/>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62"/>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pPr defTabSz="914400"/>
            <a:fld id="{2721943D-A7F9-4474-AC48-B5E8E9B2DDB3}" type="slidenum">
              <a:rPr lang="en-AU" smtClean="0">
                <a:solidFill>
                  <a:srgbClr val="FFFFFF"/>
                </a:solidFill>
              </a:rPr>
              <a:pPr defTabSz="914400"/>
              <a:t>‹#›</a:t>
            </a:fld>
            <a:endParaRPr lang="en-AU" dirty="0">
              <a:solidFill>
                <a:srgbClr val="FFFFFF"/>
              </a:solidFill>
            </a:endParaRPr>
          </a:p>
        </p:txBody>
      </p:sp>
    </p:spTree>
    <p:extLst>
      <p:ext uri="{BB962C8B-B14F-4D97-AF65-F5344CB8AC3E}">
        <p14:creationId xmlns:p14="http://schemas.microsoft.com/office/powerpoint/2010/main" val="3517098597"/>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 id="2147483909" r:id="rId7"/>
    <p:sldLayoutId id="2147483910" r:id="rId8"/>
    <p:sldLayoutId id="2147483911" r:id="rId9"/>
    <p:sldLayoutId id="2147483912" r:id="rId10"/>
    <p:sldLayoutId id="2147483913" r:id="rId11"/>
    <p:sldLayoutId id="2147483914" r:id="rId12"/>
    <p:sldLayoutId id="2147483915"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1"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52"/>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001790122"/>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 id="2147483925" r:id="rId9"/>
    <p:sldLayoutId id="2147483926" r:id="rId10"/>
    <p:sldLayoutId id="2147483927" r:id="rId11"/>
    <p:sldLayoutId id="2147483928" r:id="rId12"/>
    <p:sldLayoutId id="2147483929" r:id="rId13"/>
    <p:sldLayoutId id="2147483930" r:id="rId14"/>
    <p:sldLayoutId id="2147483931" r:id="rId15"/>
    <p:sldLayoutId id="2147483932" r:id="rId16"/>
    <p:sldLayoutId id="2147483933" r:id="rId17"/>
    <p:sldLayoutId id="2147483934" r:id="rId18"/>
    <p:sldLayoutId id="2147483935" r:id="rId19"/>
  </p:sldLayoutIdLst>
  <p:transition>
    <p:fade/>
  </p:transition>
  <p:timing>
    <p:tnLst>
      <p:par>
        <p:cTn id="1" dur="indefinite" restart="never" nodeType="tmRoot"/>
      </p:par>
    </p:tnLst>
  </p:timing>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9437" y="228601"/>
            <a:ext cx="8363938"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89438" y="1905042"/>
            <a:ext cx="8363936"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5517205"/>
      </p:ext>
    </p:extLst>
  </p:cSld>
  <p:clrMap bg1="dk1" tx1="lt1" bg2="dk2" tx2="lt2" accent1="accent1" accent2="accent2" accent3="accent3" accent4="accent4" accent5="accent5" accent6="accent6" hlink="hlink" folHlink="folHlink"/>
  <p:sldLayoutIdLst>
    <p:sldLayoutId id="214748376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93"/>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t>31/08/2011</a:t>
            </a:fld>
            <a:endParaRPr lang="en-AU" dirty="0"/>
          </a:p>
        </p:txBody>
      </p:sp>
      <p:sp>
        <p:nvSpPr>
          <p:cNvPr id="5" name="Footer Placeholder 4"/>
          <p:cNvSpPr>
            <a:spLocks noGrp="1"/>
          </p:cNvSpPr>
          <p:nvPr>
            <p:ph type="ftr" sz="quarter" idx="3"/>
          </p:nvPr>
        </p:nvSpPr>
        <p:spPr>
          <a:xfrm>
            <a:off x="3124200" y="6356393"/>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t>(c) 2011 Microsoft. All rights reserved.</a:t>
            </a:r>
            <a:endParaRPr lang="en-AU" dirty="0"/>
          </a:p>
        </p:txBody>
      </p:sp>
      <p:sp>
        <p:nvSpPr>
          <p:cNvPr id="6" name="Slide Number Placeholder 5"/>
          <p:cNvSpPr>
            <a:spLocks noGrp="1"/>
          </p:cNvSpPr>
          <p:nvPr>
            <p:ph type="sldNum" sz="quarter" idx="4"/>
          </p:nvPr>
        </p:nvSpPr>
        <p:spPr>
          <a:xfrm>
            <a:off x="6553201" y="6356393"/>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pPr/>
              <a:t>‹#›</a:t>
            </a:fld>
            <a:endParaRPr lang="en-AU" dirty="0"/>
          </a:p>
        </p:txBody>
      </p:sp>
    </p:spTree>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Lst>
  <p:transition>
    <p:fade/>
  </p:transition>
  <p:timing>
    <p:tnLst>
      <p:par>
        <p:cTn id="1" dur="indefinite" restart="never" nodeType="tmRoot"/>
      </p:par>
    </p:tnLst>
  </p:timing>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93"/>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pPr defTabSz="914400"/>
            <a:fld id="{1434DAEF-ADEF-4314-AB1F-69B7FB6E84BE}" type="datetime1">
              <a:rPr lang="en-AU" smtClean="0">
                <a:solidFill>
                  <a:srgbClr val="FFFFFF"/>
                </a:solidFill>
              </a:rPr>
              <a:pPr defTabSz="914400"/>
              <a:t>31/08/2011</a:t>
            </a:fld>
            <a:endParaRPr lang="en-AU" dirty="0">
              <a:solidFill>
                <a:srgbClr val="FFFFFF"/>
              </a:solidFill>
            </a:endParaRPr>
          </a:p>
        </p:txBody>
      </p:sp>
      <p:sp>
        <p:nvSpPr>
          <p:cNvPr id="5" name="Footer Placeholder 4"/>
          <p:cNvSpPr>
            <a:spLocks noGrp="1"/>
          </p:cNvSpPr>
          <p:nvPr>
            <p:ph type="ftr" sz="quarter" idx="3"/>
          </p:nvPr>
        </p:nvSpPr>
        <p:spPr>
          <a:xfrm>
            <a:off x="3124200" y="6356393"/>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pPr defTabSz="914400"/>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93"/>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pPr defTabSz="914400"/>
            <a:fld id="{2721943D-A7F9-4474-AC48-B5E8E9B2DDB3}" type="slidenum">
              <a:rPr lang="en-AU" smtClean="0">
                <a:solidFill>
                  <a:srgbClr val="FFFFFF"/>
                </a:solidFill>
              </a:rPr>
              <a:pPr defTabSz="914400"/>
              <a:t>‹#›</a:t>
            </a:fld>
            <a:endParaRPr lang="en-AU" dirty="0">
              <a:solidFill>
                <a:srgbClr val="FFFFFF"/>
              </a:solidFill>
            </a:endParaRPr>
          </a:p>
        </p:txBody>
      </p:sp>
    </p:spTree>
    <p:extLst>
      <p:ext uri="{BB962C8B-B14F-4D97-AF65-F5344CB8AC3E}">
        <p14:creationId xmlns:p14="http://schemas.microsoft.com/office/powerpoint/2010/main" val="275667990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 id="2147483793"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15"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90"/>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pPr defTabSz="914400"/>
            <a:fld id="{1434DAEF-ADEF-4314-AB1F-69B7FB6E84BE}" type="datetime1">
              <a:rPr lang="en-AU" smtClean="0">
                <a:solidFill>
                  <a:srgbClr val="FFFFFF"/>
                </a:solidFill>
              </a:rPr>
              <a:pPr defTabSz="914400"/>
              <a:t>31/08/2011</a:t>
            </a:fld>
            <a:endParaRPr lang="en-AU" dirty="0">
              <a:solidFill>
                <a:srgbClr val="FFFFFF"/>
              </a:solidFill>
            </a:endParaRPr>
          </a:p>
        </p:txBody>
      </p:sp>
      <p:sp>
        <p:nvSpPr>
          <p:cNvPr id="5" name="Footer Placeholder 4"/>
          <p:cNvSpPr>
            <a:spLocks noGrp="1"/>
          </p:cNvSpPr>
          <p:nvPr>
            <p:ph type="ftr" sz="quarter" idx="3"/>
          </p:nvPr>
        </p:nvSpPr>
        <p:spPr>
          <a:xfrm>
            <a:off x="3124200" y="6356390"/>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pPr defTabSz="914400"/>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90"/>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pPr defTabSz="914400"/>
            <a:fld id="{2721943D-A7F9-4474-AC48-B5E8E9B2DDB3}" type="slidenum">
              <a:rPr lang="en-AU" smtClean="0">
                <a:solidFill>
                  <a:srgbClr val="FFFFFF"/>
                </a:solidFill>
              </a:rPr>
              <a:pPr defTabSz="914400"/>
              <a:t>‹#›</a:t>
            </a:fld>
            <a:endParaRPr lang="en-AU" dirty="0">
              <a:solidFill>
                <a:srgbClr val="FFFFFF"/>
              </a:solidFill>
            </a:endParaRPr>
          </a:p>
        </p:txBody>
      </p:sp>
    </p:spTree>
    <p:extLst>
      <p:ext uri="{BB962C8B-B14F-4D97-AF65-F5344CB8AC3E}">
        <p14:creationId xmlns:p14="http://schemas.microsoft.com/office/powerpoint/2010/main" val="2035028153"/>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 id="2147483799" r:id="rId5"/>
    <p:sldLayoutId id="2147483800" r:id="rId6"/>
    <p:sldLayoutId id="2147483801" r:id="rId7"/>
    <p:sldLayoutId id="2147483802" r:id="rId8"/>
    <p:sldLayoutId id="2147483803" r:id="rId9"/>
    <p:sldLayoutId id="2147483804" r:id="rId10"/>
    <p:sldLayoutId id="2147483805" r:id="rId11"/>
    <p:sldLayoutId id="2147483806" r:id="rId12"/>
    <p:sldLayoutId id="2147483807" r:id="rId13"/>
  </p:sldLayoutIdLst>
  <p:hf sldNum="0" hdr="0" dt="0"/>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1"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88"/>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3"/>
          </p:nvPr>
        </p:nvSpPr>
        <p:spPr>
          <a:xfrm>
            <a:off x="3124200" y="6356388"/>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88"/>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07142510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Lst>
  <p:transition>
    <p:fade/>
  </p:transition>
  <p:timing>
    <p:tnLst>
      <p:par>
        <p:cTn id="1" dur="indefinite" restart="never" nodeType="tmRoot"/>
      </p:par>
    </p:tnLst>
  </p:timing>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1"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82"/>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3"/>
          </p:nvPr>
        </p:nvSpPr>
        <p:spPr>
          <a:xfrm>
            <a:off x="3124200" y="6356382"/>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82"/>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1737641161"/>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 id="2147483845" r:id="rId17"/>
    <p:sldLayoutId id="2147483846" r:id="rId18"/>
    <p:sldLayoutId id="2147483847" r:id="rId19"/>
  </p:sldLayoutIdLst>
  <p:transition>
    <p:fade/>
  </p:transition>
  <p:timing>
    <p:tnLst>
      <p:par>
        <p:cTn id="1" dur="indefinite" restart="never" nodeType="tmRoot"/>
      </p:par>
    </p:tnLst>
  </p:timing>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1"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74"/>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3"/>
          </p:nvPr>
        </p:nvSpPr>
        <p:spPr>
          <a:xfrm>
            <a:off x="3124200" y="6356374"/>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74"/>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106428486"/>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 id="2147483865" r:id="rId17"/>
    <p:sldLayoutId id="2147483866" r:id="rId18"/>
    <p:sldLayoutId id="2147483867" r:id="rId19"/>
  </p:sldLayoutIdLst>
  <p:transition>
    <p:fade/>
  </p:transition>
  <p:timing>
    <p:tnLst>
      <p:par>
        <p:cTn id="1" dur="indefinite" restart="never" nodeType="tmRoot"/>
      </p:par>
    </p:tnLst>
  </p:timing>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8" name="Picture 4" descr="O:\Wunderman\CLIENTS\Microsoft\_SMIC_FY11\SMIC1062 TechEd 2011\Creative\Digital\2_concept\powerpoint\teched11_powerpoint_page2.jpg"/>
          <p:cNvPicPr>
            <a:picLocks noChangeAspect="1" noChangeArrowheads="1"/>
          </p:cNvPicPr>
          <p:nvPr/>
        </p:nvPicPr>
        <p:blipFill>
          <a:blip r:embed="rId21" cstate="email"/>
          <a:srcRect/>
          <a:stretch>
            <a:fillRect/>
          </a:stretch>
        </p:blipFill>
        <p:spPr bwMode="auto">
          <a:xfrm>
            <a:off x="0" y="0"/>
            <a:ext cx="9144000" cy="6858000"/>
          </a:xfrm>
          <a:prstGeom prst="rect">
            <a:avLst/>
          </a:prstGeom>
          <a:noFill/>
        </p:spPr>
      </p:pic>
      <p:sp>
        <p:nvSpPr>
          <p:cNvPr id="2" name="Title Placeholder 1"/>
          <p:cNvSpPr>
            <a:spLocks noGrp="1"/>
          </p:cNvSpPr>
          <p:nvPr>
            <p:ph type="title"/>
          </p:nvPr>
        </p:nvSpPr>
        <p:spPr>
          <a:xfrm>
            <a:off x="457200" y="341784"/>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64"/>
            <a:ext cx="2133600" cy="365125"/>
          </a:xfrm>
          <a:prstGeom prst="rect">
            <a:avLst/>
          </a:prstGeom>
        </p:spPr>
        <p:txBody>
          <a:bodyPr vert="horz" lIns="91440" tIns="45720" rIns="91440" bIns="45720" rtlCol="0" anchor="ctr"/>
          <a:lstStyle>
            <a:lvl1pPr algn="l">
              <a:defRPr sz="1200">
                <a:solidFill>
                  <a:schemeClr val="bg1"/>
                </a:solidFill>
                <a:latin typeface="Segoe UI" pitchFamily="34" charset="0"/>
                <a:ea typeface="Segoe UI" pitchFamily="34" charset="0"/>
                <a:cs typeface="Segoe UI" pitchFamily="34" charset="0"/>
              </a:defRPr>
            </a:lvl1pPr>
          </a:lstStyle>
          <a:p>
            <a:fld id="{1434DAEF-ADEF-4314-AB1F-69B7FB6E84BE}" type="datetime1">
              <a:rPr lang="en-AU" smtClean="0">
                <a:solidFill>
                  <a:srgbClr val="FFFFFF"/>
                </a:solidFill>
              </a:rPr>
              <a:pPr/>
              <a:t>31/08/2011</a:t>
            </a:fld>
            <a:endParaRPr lang="en-AU" dirty="0">
              <a:solidFill>
                <a:srgbClr val="FFFFFF"/>
              </a:solidFill>
            </a:endParaRPr>
          </a:p>
        </p:txBody>
      </p:sp>
      <p:sp>
        <p:nvSpPr>
          <p:cNvPr id="5" name="Footer Placeholder 4"/>
          <p:cNvSpPr>
            <a:spLocks noGrp="1"/>
          </p:cNvSpPr>
          <p:nvPr>
            <p:ph type="ftr" sz="quarter" idx="3"/>
          </p:nvPr>
        </p:nvSpPr>
        <p:spPr>
          <a:xfrm>
            <a:off x="3124200" y="6356364"/>
            <a:ext cx="2895600" cy="365125"/>
          </a:xfrm>
          <a:prstGeom prst="rect">
            <a:avLst/>
          </a:prstGeom>
        </p:spPr>
        <p:txBody>
          <a:bodyPr vert="horz" lIns="91440" tIns="45720" rIns="91440" bIns="45720" rtlCol="0" anchor="ctr"/>
          <a:lstStyle>
            <a:lvl1pPr algn="ctr">
              <a:defRPr sz="1200">
                <a:solidFill>
                  <a:schemeClr val="bg1"/>
                </a:solidFill>
                <a:latin typeface="Segoe UI" pitchFamily="34" charset="0"/>
                <a:ea typeface="Segoe UI" pitchFamily="34" charset="0"/>
                <a:cs typeface="Segoe UI" pitchFamily="34" charset="0"/>
              </a:defRPr>
            </a:lvl1pPr>
          </a:lstStyle>
          <a:p>
            <a:r>
              <a:rPr lang="en-AU" smtClean="0">
                <a:solidFill>
                  <a:srgbClr val="FFFFFF"/>
                </a:solidFill>
              </a:rPr>
              <a:t>(c) 2011 Microsoft. All rights reserved.</a:t>
            </a:r>
            <a:endParaRPr lang="en-AU" dirty="0">
              <a:solidFill>
                <a:srgbClr val="FFFFFF"/>
              </a:solidFill>
            </a:endParaRPr>
          </a:p>
        </p:txBody>
      </p:sp>
      <p:sp>
        <p:nvSpPr>
          <p:cNvPr id="6" name="Slide Number Placeholder 5"/>
          <p:cNvSpPr>
            <a:spLocks noGrp="1"/>
          </p:cNvSpPr>
          <p:nvPr>
            <p:ph type="sldNum" sz="quarter" idx="4"/>
          </p:nvPr>
        </p:nvSpPr>
        <p:spPr>
          <a:xfrm>
            <a:off x="6553201" y="6356364"/>
            <a:ext cx="2133600" cy="365125"/>
          </a:xfrm>
          <a:prstGeom prst="rect">
            <a:avLst/>
          </a:prstGeom>
        </p:spPr>
        <p:txBody>
          <a:bodyPr vert="horz" lIns="91440" tIns="45720" rIns="91440" bIns="45720" rtlCol="0" anchor="ctr"/>
          <a:lstStyle>
            <a:lvl1pPr algn="r">
              <a:defRPr sz="1200">
                <a:solidFill>
                  <a:schemeClr val="bg1"/>
                </a:solidFill>
                <a:latin typeface="Segoe UI" pitchFamily="34" charset="0"/>
                <a:ea typeface="Segoe UI" pitchFamily="34" charset="0"/>
                <a:cs typeface="Segoe UI" pitchFamily="34" charset="0"/>
              </a:defRPr>
            </a:lvl1pPr>
          </a:lstStyle>
          <a:p>
            <a:fld id="{2721943D-A7F9-4474-AC48-B5E8E9B2DDB3}" type="slidenum">
              <a:rPr lang="en-AU" smtClean="0">
                <a:solidFill>
                  <a:srgbClr val="FFFFFF"/>
                </a:solidFill>
              </a:rPr>
              <a:pPr/>
              <a:t>‹#›</a:t>
            </a:fld>
            <a:endParaRPr lang="en-AU" dirty="0">
              <a:solidFill>
                <a:srgbClr val="FFFFFF"/>
              </a:solidFill>
            </a:endParaRPr>
          </a:p>
        </p:txBody>
      </p:sp>
    </p:spTree>
    <p:extLst>
      <p:ext uri="{BB962C8B-B14F-4D97-AF65-F5344CB8AC3E}">
        <p14:creationId xmlns:p14="http://schemas.microsoft.com/office/powerpoint/2010/main" val="2237463458"/>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 id="2147483881" r:id="rId13"/>
    <p:sldLayoutId id="2147483882" r:id="rId14"/>
    <p:sldLayoutId id="2147483883" r:id="rId15"/>
    <p:sldLayoutId id="2147483884" r:id="rId16"/>
    <p:sldLayoutId id="2147483885" r:id="rId17"/>
    <p:sldLayoutId id="2147483886" r:id="rId18"/>
    <p:sldLayoutId id="2147483887" r:id="rId19"/>
  </p:sldLayoutIdLst>
  <p:transition>
    <p:fade/>
  </p:transition>
  <p:timing>
    <p:tnLst>
      <p:par>
        <p:cTn id="1" dur="indefinite" restart="never" nodeType="tmRoot"/>
      </p:par>
    </p:tnLst>
  </p:timing>
  <p:txStyles>
    <p:titleStyle>
      <a:lvl1pPr algn="l" defTabSz="914400" rtl="0" eaLnBrk="1" latinLnBrk="0" hangingPunct="1">
        <a:spcBef>
          <a:spcPct val="0"/>
        </a:spcBef>
        <a:buNone/>
        <a:defRPr sz="3600" kern="1200" baseline="0">
          <a:solidFill>
            <a:srgbClr val="03C2F1"/>
          </a:solidFill>
          <a:latin typeface="Segoe UI" pitchFamily="34" charset="0"/>
          <a:ea typeface="Segoe UI" pitchFamily="34" charset="0"/>
          <a:cs typeface="Segoe UI" pitchFamily="34" charset="0"/>
        </a:defRPr>
      </a:lvl1pPr>
    </p:titleStyle>
    <p:body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85.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99.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118.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18.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18.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18.xml"/></Relationships>
</file>

<file path=ppt/slides/_rels/slide1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118.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8.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0.xml"/></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22.xml"/><Relationship Id="rId1" Type="http://schemas.openxmlformats.org/officeDocument/2006/relationships/tags" Target="../tags/tag3.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2.xml"/><Relationship Id="rId1" Type="http://schemas.openxmlformats.org/officeDocument/2006/relationships/tags" Target="../tags/tag4.xml"/><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2.xml"/><Relationship Id="rId1" Type="http://schemas.openxmlformats.org/officeDocument/2006/relationships/tags" Target="../tags/tag5.xml"/><Relationship Id="rId5" Type="http://schemas.openxmlformats.org/officeDocument/2006/relationships/image" Target="../media/image44.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2.xml"/><Relationship Id="rId1" Type="http://schemas.openxmlformats.org/officeDocument/2006/relationships/tags" Target="../tags/tag6.xml"/><Relationship Id="rId5" Type="http://schemas.openxmlformats.org/officeDocument/2006/relationships/image" Target="../media/image48.png"/><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microsoft.com/office/2007/relationships/hdphoto" Target="../media/hdphoto2.wdp"/><Relationship Id="rId2" Type="http://schemas.openxmlformats.org/officeDocument/2006/relationships/slideLayout" Target="../slideLayouts/slideLayout27.xml"/><Relationship Id="rId1" Type="http://schemas.openxmlformats.org/officeDocument/2006/relationships/tags" Target="../tags/tag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8.xml"/><Relationship Id="rId1" Type="http://schemas.openxmlformats.org/officeDocument/2006/relationships/vmlDrawing" Target="../drawings/vmlDrawing1.vml"/><Relationship Id="rId6" Type="http://schemas.openxmlformats.org/officeDocument/2006/relationships/image" Target="../media/image53.png"/><Relationship Id="rId5" Type="http://schemas.openxmlformats.org/officeDocument/2006/relationships/image" Target="../media/image52.emf"/><Relationship Id="rId4" Type="http://schemas.openxmlformats.org/officeDocument/2006/relationships/oleObject" Target="../embeddings/oleObject1.bin"/></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9.xml"/><Relationship Id="rId1" Type="http://schemas.openxmlformats.org/officeDocument/2006/relationships/vmlDrawing" Target="../drawings/vmlDrawing2.vml"/><Relationship Id="rId6" Type="http://schemas.openxmlformats.org/officeDocument/2006/relationships/image" Target="../media/image53.png"/><Relationship Id="rId5" Type="http://schemas.openxmlformats.org/officeDocument/2006/relationships/image" Target="../media/image54.emf"/><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27.xml"/><Relationship Id="rId1" Type="http://schemas.openxmlformats.org/officeDocument/2006/relationships/tags" Target="../tags/tag10.xml"/><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Layout" Target="../slideLayouts/slideLayout27.xml"/><Relationship Id="rId7" Type="http://schemas.openxmlformats.org/officeDocument/2006/relationships/image" Target="../media/image58.emf"/><Relationship Id="rId2" Type="http://schemas.openxmlformats.org/officeDocument/2006/relationships/tags" Target="../tags/tag11.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57.emf"/><Relationship Id="rId4" Type="http://schemas.openxmlformats.org/officeDocument/2006/relationships/oleObject" Target="../embeddings/oleObject3.bin"/><Relationship Id="rId9" Type="http://schemas.openxmlformats.org/officeDocument/2006/relationships/image" Target="../media/image59.emf"/></Relationships>
</file>

<file path=ppt/slides/_rels/slide34.xml.rels><?xml version="1.0" encoding="UTF-8" standalone="yes"?>
<Relationships xmlns="http://schemas.openxmlformats.org/package/2006/relationships"><Relationship Id="rId8" Type="http://schemas.openxmlformats.org/officeDocument/2006/relationships/image" Target="../media/image61.emf"/><Relationship Id="rId3" Type="http://schemas.openxmlformats.org/officeDocument/2006/relationships/slideLayout" Target="../slideLayouts/slideLayout27.xml"/><Relationship Id="rId7" Type="http://schemas.openxmlformats.org/officeDocument/2006/relationships/oleObject" Target="../embeddings/oleObject7.bin"/><Relationship Id="rId2" Type="http://schemas.openxmlformats.org/officeDocument/2006/relationships/tags" Target="../tags/tag12.xml"/><Relationship Id="rId1" Type="http://schemas.openxmlformats.org/officeDocument/2006/relationships/vmlDrawing" Target="../drawings/vmlDrawing4.vml"/><Relationship Id="rId6" Type="http://schemas.openxmlformats.org/officeDocument/2006/relationships/image" Target="../media/image60.emf"/><Relationship Id="rId5" Type="http://schemas.openxmlformats.org/officeDocument/2006/relationships/oleObject" Target="../embeddings/oleObject6.bin"/><Relationship Id="rId10" Type="http://schemas.openxmlformats.org/officeDocument/2006/relationships/image" Target="../media/image62.emf"/><Relationship Id="rId4" Type="http://schemas.openxmlformats.org/officeDocument/2006/relationships/notesSlide" Target="../notesSlides/notesSlide20.xml"/><Relationship Id="rId9" Type="http://schemas.openxmlformats.org/officeDocument/2006/relationships/oleObject" Target="../embeddings/oleObject8.bin"/></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64.emf"/><Relationship Id="rId2" Type="http://schemas.openxmlformats.org/officeDocument/2006/relationships/tags" Target="../tags/tag13.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image" Target="../media/image63.emf"/><Relationship Id="rId4" Type="http://schemas.openxmlformats.org/officeDocument/2006/relationships/oleObject" Target="../embeddings/oleObject9.bin"/></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4.xml"/><Relationship Id="rId1" Type="http://schemas.openxmlformats.org/officeDocument/2006/relationships/vmlDrawing" Target="../drawings/vmlDrawing6.vml"/><Relationship Id="rId6" Type="http://schemas.openxmlformats.org/officeDocument/2006/relationships/image" Target="../media/image65.emf"/><Relationship Id="rId5" Type="http://schemas.openxmlformats.org/officeDocument/2006/relationships/oleObject" Target="../embeddings/oleObject11.bin"/><Relationship Id="rId4" Type="http://schemas.openxmlformats.org/officeDocument/2006/relationships/notesSlide" Target="../notesSlides/notesSlide2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53.png"/><Relationship Id="rId2" Type="http://schemas.openxmlformats.org/officeDocument/2006/relationships/tags" Target="../tags/tag15.xml"/><Relationship Id="rId1" Type="http://schemas.openxmlformats.org/officeDocument/2006/relationships/vmlDrawing" Target="../drawings/vmlDrawing7.vml"/><Relationship Id="rId6" Type="http://schemas.openxmlformats.org/officeDocument/2006/relationships/image" Target="../media/image66.emf"/><Relationship Id="rId5" Type="http://schemas.openxmlformats.org/officeDocument/2006/relationships/oleObject" Target="../embeddings/oleObject12.bin"/><Relationship Id="rId4" Type="http://schemas.openxmlformats.org/officeDocument/2006/relationships/notesSlide" Target="../notesSlides/notesSlide2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53.png"/><Relationship Id="rId2" Type="http://schemas.openxmlformats.org/officeDocument/2006/relationships/tags" Target="../tags/tag16.xml"/><Relationship Id="rId1" Type="http://schemas.openxmlformats.org/officeDocument/2006/relationships/vmlDrawing" Target="../drawings/vmlDrawing8.vml"/><Relationship Id="rId6" Type="http://schemas.openxmlformats.org/officeDocument/2006/relationships/image" Target="../media/image67.emf"/><Relationship Id="rId5" Type="http://schemas.openxmlformats.org/officeDocument/2006/relationships/oleObject" Target="../embeddings/oleObject13.bin"/><Relationship Id="rId4" Type="http://schemas.openxmlformats.org/officeDocument/2006/relationships/notesSlide" Target="../notesSlides/notesSlide2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7.xml"/><Relationship Id="rId1" Type="http://schemas.openxmlformats.org/officeDocument/2006/relationships/vmlDrawing" Target="../drawings/vmlDrawing9.vml"/><Relationship Id="rId6" Type="http://schemas.openxmlformats.org/officeDocument/2006/relationships/image" Target="../media/image68.emf"/><Relationship Id="rId5" Type="http://schemas.openxmlformats.org/officeDocument/2006/relationships/oleObject" Target="../embeddings/oleObject14.bin"/><Relationship Id="rId4" Type="http://schemas.openxmlformats.org/officeDocument/2006/relationships/notesSlide" Target="../notesSlides/notesSlide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technet.microsoft.com/exdeploy2010" TargetMode="External"/><Relationship Id="rId1" Type="http://schemas.openxmlformats.org/officeDocument/2006/relationships/slideLayout" Target="../slideLayouts/slideLayout23.xml"/><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18.xml"/><Relationship Id="rId1" Type="http://schemas.openxmlformats.org/officeDocument/2006/relationships/vmlDrawing" Target="../drawings/vmlDrawing10.vml"/><Relationship Id="rId6" Type="http://schemas.openxmlformats.org/officeDocument/2006/relationships/image" Target="../media/image70.emf"/><Relationship Id="rId5" Type="http://schemas.openxmlformats.org/officeDocument/2006/relationships/oleObject" Target="../embeddings/oleObject15.bin"/><Relationship Id="rId4" Type="http://schemas.openxmlformats.org/officeDocument/2006/relationships/notesSlide" Target="../notesSlides/notesSlide26.xm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slideLayout" Target="../slideLayouts/slideLayout22.xml"/><Relationship Id="rId7" Type="http://schemas.openxmlformats.org/officeDocument/2006/relationships/image" Target="../media/image72.emf"/><Relationship Id="rId2" Type="http://schemas.openxmlformats.org/officeDocument/2006/relationships/tags" Target="../tags/tag19.xml"/><Relationship Id="rId1" Type="http://schemas.openxmlformats.org/officeDocument/2006/relationships/vmlDrawing" Target="../drawings/vmlDrawing11.vml"/><Relationship Id="rId6" Type="http://schemas.openxmlformats.org/officeDocument/2006/relationships/oleObject" Target="../embeddings/oleObject17.bin"/><Relationship Id="rId5" Type="http://schemas.openxmlformats.org/officeDocument/2006/relationships/image" Target="../media/image71.emf"/><Relationship Id="rId10" Type="http://schemas.openxmlformats.org/officeDocument/2006/relationships/oleObject" Target="../embeddings/oleObject20.bin"/><Relationship Id="rId4" Type="http://schemas.openxmlformats.org/officeDocument/2006/relationships/oleObject" Target="../embeddings/oleObject16.bin"/><Relationship Id="rId9" Type="http://schemas.openxmlformats.org/officeDocument/2006/relationships/oleObject" Target="../embeddings/oleObject19.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6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hyperlink" Target="mailto:cgoosen@ensyst.com.au" TargetMode="External"/><Relationship Id="rId2" Type="http://schemas.openxmlformats.org/officeDocument/2006/relationships/notesSlide" Target="../notesSlides/notesSlide29.xml"/><Relationship Id="rId1" Type="http://schemas.openxmlformats.org/officeDocument/2006/relationships/slideLayout" Target="../slideLayouts/slideLayout23.xml"/><Relationship Id="rId5" Type="http://schemas.openxmlformats.org/officeDocument/2006/relationships/hyperlink" Target="mailto:tknight@microsoft.com" TargetMode="External"/><Relationship Id="rId4" Type="http://schemas.openxmlformats.org/officeDocument/2006/relationships/hyperlink" Target="http://www.cgoosen.com/"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www.microsoftvirtualacademy.com/Home.aspx?WT.mc_id=otc-n-au-jtc-DPR-40787" TargetMode="Externa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31.xml"/><Relationship Id="rId1" Type="http://schemas.openxmlformats.org/officeDocument/2006/relationships/slideLayout" Target="../slideLayouts/slideLayout27.xml"/><Relationship Id="rId6" Type="http://schemas.openxmlformats.org/officeDocument/2006/relationships/image" Target="../media/image78.emf"/><Relationship Id="rId5" Type="http://schemas.openxmlformats.org/officeDocument/2006/relationships/image" Target="../media/image77.png"/><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8.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1045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075" y="-166094"/>
            <a:ext cx="8229600" cy="1143000"/>
          </a:xfrm>
        </p:spPr>
        <p:txBody>
          <a:bodyPr>
            <a:normAutofit/>
          </a:bodyPr>
          <a:lstStyle/>
          <a:p>
            <a:r>
              <a:rPr lang="en-US" sz="4400" dirty="0" smtClean="0"/>
              <a:t>Cutover Exchange Migration</a:t>
            </a:r>
            <a:endParaRPr lang="en-US" sz="4400" dirty="0"/>
          </a:p>
        </p:txBody>
      </p:sp>
      <p:cxnSp>
        <p:nvCxnSpPr>
          <p:cNvPr id="4" name="Straight Connector 3"/>
          <p:cNvCxnSpPr/>
          <p:nvPr/>
        </p:nvCxnSpPr>
        <p:spPr>
          <a:xfrm>
            <a:off x="4544621" y="1182636"/>
            <a:ext cx="0" cy="4612522"/>
          </a:xfrm>
          <a:prstGeom prst="line">
            <a:avLst/>
          </a:prstGeom>
          <a:ln>
            <a:solidFill>
              <a:schemeClr val="bg1">
                <a:lumMod val="85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15636" y="3481374"/>
            <a:ext cx="4128985" cy="0"/>
          </a:xfrm>
          <a:prstGeom prst="line">
            <a:avLst/>
          </a:prstGeom>
          <a:ln>
            <a:solidFill>
              <a:schemeClr val="bg1">
                <a:lumMod val="85000"/>
              </a:schemeClr>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7" name="Text Placeholder 2"/>
          <p:cNvSpPr txBox="1">
            <a:spLocks/>
          </p:cNvSpPr>
          <p:nvPr/>
        </p:nvSpPr>
        <p:spPr>
          <a:xfrm>
            <a:off x="4766003" y="1182636"/>
            <a:ext cx="3902013" cy="5249917"/>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2800" dirty="0" smtClean="0">
                <a:solidFill>
                  <a:schemeClr val="bg1"/>
                </a:solidFill>
                <a:latin typeface="Segoe UI" pitchFamily="34" charset="0"/>
                <a:ea typeface="Segoe UI" pitchFamily="34" charset="0"/>
                <a:cs typeface="Segoe UI" pitchFamily="34" charset="0"/>
              </a:rPr>
              <a:t>Capability</a:t>
            </a:r>
          </a:p>
          <a:p>
            <a:pPr marL="342900"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No on-premise deployment required</a:t>
            </a:r>
          </a:p>
          <a:p>
            <a:pPr marL="342900"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Migration from Exchange Server 2003 and greater</a:t>
            </a:r>
          </a:p>
          <a:p>
            <a:pPr marL="342900"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On-premise or hosted systems</a:t>
            </a:r>
          </a:p>
          <a:p>
            <a:pPr marL="342900"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Integrated Provisioning </a:t>
            </a:r>
          </a:p>
          <a:p>
            <a:pPr marL="342900"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High fidelity migrations - Mail, calendar, tasks and many more</a:t>
            </a:r>
          </a:p>
        </p:txBody>
      </p:sp>
      <p:sp>
        <p:nvSpPr>
          <p:cNvPr id="9" name="Text Placeholder 2"/>
          <p:cNvSpPr txBox="1">
            <a:spLocks/>
          </p:cNvSpPr>
          <p:nvPr/>
        </p:nvSpPr>
        <p:spPr>
          <a:xfrm>
            <a:off x="294437" y="3688055"/>
            <a:ext cx="4045933" cy="2876236"/>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Tx/>
              <a:buNone/>
            </a:pPr>
            <a:r>
              <a:rPr lang="en-US" sz="2800" dirty="0" smtClean="0">
                <a:solidFill>
                  <a:schemeClr val="bg1"/>
                </a:solidFill>
                <a:latin typeface="Segoe UI" pitchFamily="34" charset="0"/>
                <a:ea typeface="Segoe UI" pitchFamily="34" charset="0"/>
                <a:cs typeface="Segoe UI" pitchFamily="34" charset="0"/>
              </a:rPr>
              <a:t>Requirement</a:t>
            </a:r>
          </a:p>
          <a:p>
            <a:pPr marL="342900" lvl="1" indent="-342900" defTabSz="914400">
              <a:buClr>
                <a:srgbClr val="03C2F1"/>
              </a:buClr>
              <a:buFont typeface="Segoe UI" pitchFamily="34" charset="0"/>
              <a:buChar char="►"/>
            </a:pPr>
            <a:r>
              <a:rPr lang="en-US" sz="2200" dirty="0" err="1" smtClean="0">
                <a:solidFill>
                  <a:schemeClr val="bg1"/>
                </a:solidFill>
                <a:latin typeface="Segoe UI" pitchFamily="34" charset="0"/>
                <a:ea typeface="Segoe UI" pitchFamily="34" charset="0"/>
                <a:cs typeface="Segoe UI" pitchFamily="34" charset="0"/>
              </a:rPr>
              <a:t>Organisation</a:t>
            </a:r>
            <a:r>
              <a:rPr lang="en-US" sz="2200" dirty="0" smtClean="0">
                <a:solidFill>
                  <a:schemeClr val="bg1"/>
                </a:solidFill>
                <a:latin typeface="Segoe UI" pitchFamily="34" charset="0"/>
                <a:ea typeface="Segoe UI" pitchFamily="34" charset="0"/>
                <a:cs typeface="Segoe UI" pitchFamily="34" charset="0"/>
              </a:rPr>
              <a:t> </a:t>
            </a:r>
            <a:r>
              <a:rPr lang="en-US" sz="2200" dirty="0">
                <a:solidFill>
                  <a:schemeClr val="bg1"/>
                </a:solidFill>
                <a:latin typeface="Segoe UI" pitchFamily="34" charset="0"/>
                <a:ea typeface="Segoe UI" pitchFamily="34" charset="0"/>
                <a:cs typeface="Segoe UI" pitchFamily="34" charset="0"/>
              </a:rPr>
              <a:t>should be less than 1000 in size</a:t>
            </a:r>
          </a:p>
          <a:p>
            <a:pPr marL="342900" lvl="1"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Outlook Anywhere service</a:t>
            </a:r>
          </a:p>
          <a:p>
            <a:pPr marL="342900" lvl="1"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Identity management in the cloud</a:t>
            </a:r>
          </a:p>
        </p:txBody>
      </p:sp>
      <p:sp>
        <p:nvSpPr>
          <p:cNvPr id="10" name="Text Placeholder 2"/>
          <p:cNvSpPr txBox="1">
            <a:spLocks/>
          </p:cNvSpPr>
          <p:nvPr/>
        </p:nvSpPr>
        <p:spPr>
          <a:xfrm>
            <a:off x="294437" y="1182633"/>
            <a:ext cx="4045933" cy="2036990"/>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Tx/>
              <a:buNone/>
            </a:pPr>
            <a:r>
              <a:rPr lang="en-US" sz="2800" dirty="0" smtClean="0">
                <a:solidFill>
                  <a:schemeClr val="bg1"/>
                </a:solidFill>
                <a:latin typeface="Segoe UI" pitchFamily="34" charset="0"/>
                <a:ea typeface="Segoe UI" pitchFamily="34" charset="0"/>
                <a:cs typeface="Segoe UI" pitchFamily="34" charset="0"/>
              </a:rPr>
              <a:t>Objective</a:t>
            </a:r>
          </a:p>
          <a:p>
            <a:pPr marL="342900" lvl="1"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A simple  Exchange migration solution for  small and medium businesses to move to Office 365</a:t>
            </a:r>
          </a:p>
        </p:txBody>
      </p:sp>
    </p:spTree>
    <p:extLst>
      <p:ext uri="{BB962C8B-B14F-4D97-AF65-F5344CB8AC3E}">
        <p14:creationId xmlns:p14="http://schemas.microsoft.com/office/powerpoint/2010/main" val="266497191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201" y="-166094"/>
            <a:ext cx="8229600" cy="1143000"/>
          </a:xfrm>
        </p:spPr>
        <p:txBody>
          <a:bodyPr>
            <a:normAutofit/>
          </a:bodyPr>
          <a:lstStyle/>
          <a:p>
            <a:r>
              <a:rPr lang="en-US" sz="4400" dirty="0" smtClean="0"/>
              <a:t>Staged Exchange Migration</a:t>
            </a:r>
            <a:endParaRPr lang="en-US" sz="4400" dirty="0"/>
          </a:p>
        </p:txBody>
      </p:sp>
      <p:cxnSp>
        <p:nvCxnSpPr>
          <p:cNvPr id="6" name="Straight Connector 5"/>
          <p:cNvCxnSpPr/>
          <p:nvPr/>
        </p:nvCxnSpPr>
        <p:spPr>
          <a:xfrm flipH="1">
            <a:off x="4572001" y="1169146"/>
            <a:ext cx="1" cy="3379103"/>
          </a:xfrm>
          <a:prstGeom prst="line">
            <a:avLst/>
          </a:prstGeom>
          <a:ln>
            <a:solidFill>
              <a:schemeClr val="bg1">
                <a:lumMod val="85000"/>
              </a:schemeClr>
            </a:solidFill>
            <a:prstDash val="solid"/>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03761" y="3480408"/>
            <a:ext cx="4128985" cy="0"/>
          </a:xfrm>
          <a:prstGeom prst="line">
            <a:avLst/>
          </a:prstGeom>
          <a:ln>
            <a:solidFill>
              <a:schemeClr val="bg1">
                <a:lumMod val="85000"/>
              </a:schemeClr>
            </a:solidFill>
            <a:prstDash val="solid"/>
            <a:tailEnd type="none"/>
          </a:ln>
        </p:spPr>
        <p:style>
          <a:lnRef idx="1">
            <a:schemeClr val="accent1"/>
          </a:lnRef>
          <a:fillRef idx="0">
            <a:schemeClr val="accent1"/>
          </a:fillRef>
          <a:effectRef idx="0">
            <a:schemeClr val="accent1"/>
          </a:effectRef>
          <a:fontRef idx="minor">
            <a:schemeClr val="tx1"/>
          </a:fontRef>
        </p:style>
      </p:cxnSp>
      <p:sp>
        <p:nvSpPr>
          <p:cNvPr id="14" name="Text Placeholder 2"/>
          <p:cNvSpPr txBox="1">
            <a:spLocks/>
          </p:cNvSpPr>
          <p:nvPr/>
        </p:nvSpPr>
        <p:spPr>
          <a:xfrm>
            <a:off x="284134" y="3674589"/>
            <a:ext cx="3427138" cy="1548475"/>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Tx/>
              <a:buNone/>
            </a:pPr>
            <a:r>
              <a:rPr lang="en-US" sz="2800" dirty="0" smtClean="0">
                <a:solidFill>
                  <a:schemeClr val="bg1"/>
                </a:solidFill>
                <a:latin typeface="Segoe UI" pitchFamily="34" charset="0"/>
                <a:ea typeface="Segoe UI" pitchFamily="34" charset="0"/>
                <a:cs typeface="Segoe UI" pitchFamily="34" charset="0"/>
              </a:rPr>
              <a:t>Require</a:t>
            </a:r>
          </a:p>
          <a:p>
            <a:pPr marL="342900" lvl="1"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Directory sync</a:t>
            </a:r>
          </a:p>
        </p:txBody>
      </p:sp>
      <p:sp>
        <p:nvSpPr>
          <p:cNvPr id="15" name="Text Placeholder 2"/>
          <p:cNvSpPr txBox="1">
            <a:spLocks/>
          </p:cNvSpPr>
          <p:nvPr/>
        </p:nvSpPr>
        <p:spPr>
          <a:xfrm>
            <a:off x="284133" y="1169142"/>
            <a:ext cx="3718444" cy="2036990"/>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Tx/>
              <a:buNone/>
            </a:pPr>
            <a:r>
              <a:rPr lang="en-US" sz="2800" dirty="0" smtClean="0">
                <a:solidFill>
                  <a:schemeClr val="bg1"/>
                </a:solidFill>
                <a:latin typeface="Segoe UI" pitchFamily="34" charset="0"/>
                <a:ea typeface="Segoe UI" pitchFamily="34" charset="0"/>
                <a:cs typeface="Segoe UI" pitchFamily="34" charset="0"/>
              </a:rPr>
              <a:t>Objective</a:t>
            </a:r>
          </a:p>
          <a:p>
            <a:pPr marL="342900" lvl="1"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A simple  Exchange migration solution for  medium and large size organizations</a:t>
            </a:r>
          </a:p>
        </p:txBody>
      </p:sp>
      <p:sp>
        <p:nvSpPr>
          <p:cNvPr id="18" name="Text Placeholder 2"/>
          <p:cNvSpPr txBox="1">
            <a:spLocks/>
          </p:cNvSpPr>
          <p:nvPr/>
        </p:nvSpPr>
        <p:spPr>
          <a:xfrm>
            <a:off x="4848094" y="1169146"/>
            <a:ext cx="3902013" cy="5249917"/>
          </a:xfrm>
          <a:prstGeom prst="rect">
            <a:avLst/>
          </a:prstGeom>
        </p:spPr>
        <p:txBody>
          <a:bodyPr/>
          <a:lstStyle>
            <a:lvl1pPr marL="460375" indent="-460375" algn="l" defTabSz="914363" rtl="0" eaLnBrk="1" latinLnBrk="0" hangingPunct="1">
              <a:lnSpc>
                <a:spcPct val="90000"/>
              </a:lnSpc>
              <a:spcBef>
                <a:spcPct val="20000"/>
              </a:spcBef>
              <a:buSzPct val="90000"/>
              <a:buFontTx/>
              <a:buBlip>
                <a:blip r:embed="rId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Tx/>
              <a:buNone/>
            </a:pPr>
            <a:r>
              <a:rPr lang="en-US" sz="2800" dirty="0" smtClean="0">
                <a:solidFill>
                  <a:schemeClr val="bg1"/>
                </a:solidFill>
                <a:latin typeface="Segoe UI" pitchFamily="34" charset="0"/>
                <a:ea typeface="Segoe UI" pitchFamily="34" charset="0"/>
                <a:cs typeface="Segoe UI" pitchFamily="34" charset="0"/>
              </a:rPr>
              <a:t>Capability</a:t>
            </a:r>
          </a:p>
          <a:p>
            <a:pPr marL="342900" lvl="1"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Migration from Exchange Server 2003 and Exchange 2007 only.</a:t>
            </a:r>
          </a:p>
          <a:p>
            <a:pPr marL="342900" lvl="1"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Migrate in batches </a:t>
            </a:r>
          </a:p>
          <a:p>
            <a:pPr marL="342900" lvl="1" indent="-342900" defTabSz="914400">
              <a:buClr>
                <a:srgbClr val="03C2F1"/>
              </a:buClr>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High fidelity migrations - Mail, calendar, tasks and many more</a:t>
            </a:r>
          </a:p>
        </p:txBody>
      </p:sp>
    </p:spTree>
    <p:extLst>
      <p:ext uri="{BB962C8B-B14F-4D97-AF65-F5344CB8AC3E}">
        <p14:creationId xmlns:p14="http://schemas.microsoft.com/office/powerpoint/2010/main" val="165857816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936" y="121725"/>
            <a:ext cx="8363938" cy="1107996"/>
          </a:xfrm>
        </p:spPr>
        <p:txBody>
          <a:bodyPr>
            <a:normAutofit fontScale="90000"/>
          </a:bodyPr>
          <a:lstStyle/>
          <a:p>
            <a:r>
              <a:rPr lang="en-US" sz="4900" dirty="0" smtClean="0"/>
              <a:t>Not Migrated</a:t>
            </a:r>
            <a:r>
              <a:rPr lang="en-US" dirty="0" smtClean="0"/>
              <a:t/>
            </a:r>
            <a:br>
              <a:rPr lang="en-US" dirty="0" smtClean="0"/>
            </a:br>
            <a:r>
              <a:rPr lang="en-US" sz="4000" dirty="0" smtClean="0">
                <a:solidFill>
                  <a:schemeClr val="accent2">
                    <a:alpha val="99000"/>
                  </a:schemeClr>
                </a:solidFill>
              </a:rPr>
              <a:t>Security Groups</a:t>
            </a:r>
            <a:endParaRPr lang="en-US" sz="4000" dirty="0">
              <a:solidFill>
                <a:schemeClr val="accent2">
                  <a:alpha val="99000"/>
                </a:schemeClr>
              </a:solidFill>
            </a:endParaRPr>
          </a:p>
        </p:txBody>
      </p:sp>
      <p:grpSp>
        <p:nvGrpSpPr>
          <p:cNvPr id="6" name="Group 5"/>
          <p:cNvGrpSpPr/>
          <p:nvPr/>
        </p:nvGrpSpPr>
        <p:grpSpPr>
          <a:xfrm>
            <a:off x="204342" y="1543169"/>
            <a:ext cx="8735316" cy="4114800"/>
            <a:chOff x="200418" y="2018169"/>
            <a:chExt cx="11644055" cy="4114800"/>
          </a:xfrm>
        </p:grpSpPr>
        <p:pic>
          <p:nvPicPr>
            <p:cNvPr id="2050" name="Picture 2" descr="http://www.msexchange.org/img/upl/image00111841600502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418" y="2018169"/>
              <a:ext cx="5881203" cy="4114800"/>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2563" y="2018169"/>
              <a:ext cx="5481910" cy="4114800"/>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60696110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936" y="121725"/>
            <a:ext cx="8363938" cy="1107996"/>
          </a:xfrm>
        </p:spPr>
        <p:txBody>
          <a:bodyPr>
            <a:normAutofit fontScale="90000"/>
          </a:bodyPr>
          <a:lstStyle/>
          <a:p>
            <a:r>
              <a:rPr lang="en-US" sz="4900" dirty="0" smtClean="0"/>
              <a:t>Not Migrated</a:t>
            </a:r>
            <a:r>
              <a:rPr lang="en-US" dirty="0" smtClean="0"/>
              <a:t/>
            </a:r>
            <a:br>
              <a:rPr lang="en-US" dirty="0" smtClean="0"/>
            </a:br>
            <a:r>
              <a:rPr lang="en-US" sz="4000" dirty="0" smtClean="0">
                <a:solidFill>
                  <a:schemeClr val="accent2">
                    <a:alpha val="99000"/>
                  </a:schemeClr>
                </a:solidFill>
              </a:rPr>
              <a:t>Dynamic Distribution Lists (DDL)</a:t>
            </a:r>
            <a:endParaRPr lang="en-US" sz="4000" dirty="0">
              <a:solidFill>
                <a:schemeClr val="accent2">
                  <a:alpha val="99000"/>
                </a:schemeClr>
              </a:solidFill>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4889" y="1444968"/>
            <a:ext cx="4554237" cy="5024322"/>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363045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936" y="97975"/>
            <a:ext cx="8363938" cy="1107996"/>
          </a:xfrm>
        </p:spPr>
        <p:txBody>
          <a:bodyPr>
            <a:normAutofit fontScale="90000"/>
          </a:bodyPr>
          <a:lstStyle/>
          <a:p>
            <a:r>
              <a:rPr lang="en-US" sz="4900" dirty="0" smtClean="0"/>
              <a:t>Not Migrated</a:t>
            </a:r>
            <a:r>
              <a:rPr lang="en-US" dirty="0" smtClean="0"/>
              <a:t/>
            </a:r>
            <a:br>
              <a:rPr lang="en-US" dirty="0" smtClean="0"/>
            </a:br>
            <a:r>
              <a:rPr lang="en-US" sz="4000" dirty="0" smtClean="0">
                <a:solidFill>
                  <a:schemeClr val="accent2">
                    <a:alpha val="99000"/>
                  </a:schemeClr>
                </a:solidFill>
              </a:rPr>
              <a:t>Dumpster 1.0</a:t>
            </a:r>
            <a:endParaRPr lang="en-US" sz="4000" dirty="0">
              <a:solidFill>
                <a:schemeClr val="accent2">
                  <a:alpha val="99000"/>
                </a:schemeClr>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035" y="1562194"/>
            <a:ext cx="7999933" cy="4083485"/>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336222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936" y="121725"/>
            <a:ext cx="8363938" cy="1107996"/>
          </a:xfrm>
        </p:spPr>
        <p:txBody>
          <a:bodyPr>
            <a:normAutofit fontScale="90000"/>
          </a:bodyPr>
          <a:lstStyle/>
          <a:p>
            <a:r>
              <a:rPr lang="en-US" sz="4900" dirty="0" smtClean="0"/>
              <a:t>Not Migrated</a:t>
            </a:r>
            <a:r>
              <a:rPr lang="en-US" dirty="0" smtClean="0"/>
              <a:t/>
            </a:r>
            <a:br>
              <a:rPr lang="en-US" dirty="0" smtClean="0"/>
            </a:br>
            <a:r>
              <a:rPr lang="en-US" sz="4000" dirty="0" smtClean="0">
                <a:solidFill>
                  <a:schemeClr val="accent2">
                    <a:alpha val="99000"/>
                  </a:schemeClr>
                </a:solidFill>
              </a:rPr>
              <a:t>Send-As Permissions</a:t>
            </a:r>
            <a:endParaRPr lang="en-US" sz="4000" dirty="0">
              <a:solidFill>
                <a:schemeClr val="accent2">
                  <a:alpha val="99000"/>
                </a:schemeClr>
              </a:solidFill>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6265" y="1451583"/>
            <a:ext cx="6639463" cy="5246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525516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325" y="-166094"/>
            <a:ext cx="8229600" cy="1143000"/>
          </a:xfrm>
        </p:spPr>
        <p:txBody>
          <a:bodyPr>
            <a:normAutofit/>
          </a:bodyPr>
          <a:lstStyle/>
          <a:p>
            <a:r>
              <a:rPr lang="en-US" sz="4400" dirty="0" smtClean="0"/>
              <a:t>Migrated</a:t>
            </a:r>
            <a:endParaRPr lang="en-US" sz="44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359" y="2430050"/>
            <a:ext cx="8438477" cy="4198984"/>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684" y="2131421"/>
            <a:ext cx="5671980" cy="4557478"/>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494" y="1848695"/>
            <a:ext cx="7584738" cy="3950856"/>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5852" y="1428958"/>
            <a:ext cx="5447704" cy="4790215"/>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6999" y="1210955"/>
            <a:ext cx="5723185" cy="4413245"/>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00266" y="740372"/>
            <a:ext cx="3833878" cy="4570664"/>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26526" y="889348"/>
            <a:ext cx="5082378" cy="5336088"/>
          </a:xfrm>
          <a:prstGeom prst="roundRect">
            <a:avLst>
              <a:gd name="adj" fmla="val 3453"/>
            </a:avLst>
          </a:prstGeom>
          <a:solidFill>
            <a:srgbClr val="FFFFFF">
              <a:shade val="85000"/>
            </a:srgbClr>
          </a:solidFill>
          <a:ln>
            <a:noFill/>
          </a:ln>
          <a:effectLst>
            <a:outerShdw blurRad="279400" dist="63500" dir="2700000">
              <a:srgbClr val="000000">
                <a:alpha val="35000"/>
              </a:srgbClr>
            </a:outerShdw>
          </a:effectLst>
          <a:extLs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65867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fade">
                                      <p:cBhvr>
                                        <p:cTn id="12" dur="5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500"/>
                                        <p:tgtEl>
                                          <p:spTgt spid="307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fade">
                                      <p:cBhvr>
                                        <p:cTn id="22" dur="500"/>
                                        <p:tgtEl>
                                          <p:spTgt spid="307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Demo: Cutover Migration</a:t>
            </a:r>
            <a:endParaRPr lang="en-AU" dirty="0"/>
          </a:p>
        </p:txBody>
      </p:sp>
      <p:sp>
        <p:nvSpPr>
          <p:cNvPr id="3" name="Text Placeholder 2"/>
          <p:cNvSpPr>
            <a:spLocks noGrp="1"/>
          </p:cNvSpPr>
          <p:nvPr>
            <p:ph type="body" idx="1"/>
          </p:nvPr>
        </p:nvSpPr>
        <p:spPr/>
        <p:txBody>
          <a:bodyPr/>
          <a:lstStyle/>
          <a:p>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1293554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Hybrid deployment features</a:t>
            </a:r>
            <a:endParaRPr lang="en-AU" dirty="0"/>
          </a:p>
        </p:txBody>
      </p:sp>
      <p:sp>
        <p:nvSpPr>
          <p:cNvPr id="3" name="Text Placeholder 2"/>
          <p:cNvSpPr>
            <a:spLocks noGrp="1"/>
          </p:cNvSpPr>
          <p:nvPr>
            <p:ph type="body" idx="1"/>
          </p:nvPr>
        </p:nvSpPr>
        <p:spPr/>
        <p:txBody>
          <a:bodyPr/>
          <a:lstStyle/>
          <a:p>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5042268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3403935373"/>
              </p:ext>
            </p:extLst>
          </p:nvPr>
        </p:nvGraphicFramePr>
        <p:xfrm>
          <a:off x="381006" y="1447132"/>
          <a:ext cx="8381994" cy="5283204"/>
        </p:xfrm>
        <a:graphic>
          <a:graphicData uri="http://schemas.openxmlformats.org/drawingml/2006/table">
            <a:tbl>
              <a:tblPr firstRow="1" bandRow="1">
                <a:tableStyleId>{21E4AEA4-8DFA-4A89-87EB-49C32662AFE0}</a:tableStyleId>
              </a:tblPr>
              <a:tblGrid>
                <a:gridCol w="6705594"/>
                <a:gridCol w="838200"/>
                <a:gridCol w="838200"/>
              </a:tblGrid>
              <a:tr h="364067">
                <a:tc>
                  <a:txBody>
                    <a:bodyPr/>
                    <a:lstStyle/>
                    <a:p>
                      <a:r>
                        <a:rPr lang="en-US" sz="1200" dirty="0" smtClean="0">
                          <a:latin typeface="Segoe UI" pitchFamily="34" charset="0"/>
                          <a:ea typeface="Segoe UI" pitchFamily="34" charset="0"/>
                          <a:cs typeface="Segoe UI" pitchFamily="34" charset="0"/>
                        </a:rPr>
                        <a:t>Feature</a:t>
                      </a:r>
                      <a:endParaRPr lang="en-US" sz="1200" dirty="0">
                        <a:latin typeface="Segoe UI" pitchFamily="34" charset="0"/>
                        <a:ea typeface="Segoe UI" pitchFamily="34" charset="0"/>
                        <a:cs typeface="Segoe UI" pitchFamily="34" charset="0"/>
                      </a:endParaRPr>
                    </a:p>
                  </a:txBody>
                  <a:tcPr anchor="ctr">
                    <a:solidFill>
                      <a:schemeClr val="accent1"/>
                    </a:solidFill>
                  </a:tcPr>
                </a:tc>
                <a:tc>
                  <a:txBody>
                    <a:bodyPr/>
                    <a:lstStyle/>
                    <a:p>
                      <a:pPr algn="ctr"/>
                      <a:r>
                        <a:rPr lang="en-US" sz="1200" dirty="0" smtClean="0">
                          <a:latin typeface="Segoe UI" pitchFamily="34" charset="0"/>
                          <a:ea typeface="Segoe UI" pitchFamily="34" charset="0"/>
                          <a:cs typeface="Segoe UI" pitchFamily="34" charset="0"/>
                        </a:rPr>
                        <a:t>Staged</a:t>
                      </a:r>
                      <a:endParaRPr lang="en-US" sz="1200" dirty="0">
                        <a:latin typeface="Segoe UI" pitchFamily="34" charset="0"/>
                        <a:ea typeface="Segoe UI" pitchFamily="34" charset="0"/>
                        <a:cs typeface="Segoe UI" pitchFamily="34" charset="0"/>
                      </a:endParaRPr>
                    </a:p>
                  </a:txBody>
                  <a:tcPr anchor="ctr">
                    <a:solidFill>
                      <a:schemeClr val="accent1"/>
                    </a:solidFill>
                  </a:tcPr>
                </a:tc>
                <a:tc>
                  <a:txBody>
                    <a:bodyPr/>
                    <a:lstStyle/>
                    <a:p>
                      <a:pPr algn="ctr"/>
                      <a:r>
                        <a:rPr lang="en-US" sz="1200" dirty="0" smtClean="0">
                          <a:latin typeface="Segoe UI" pitchFamily="34" charset="0"/>
                          <a:ea typeface="Segoe UI" pitchFamily="34" charset="0"/>
                          <a:cs typeface="Segoe UI" pitchFamily="34" charset="0"/>
                        </a:rPr>
                        <a:t>Hybrid</a:t>
                      </a:r>
                      <a:endParaRPr lang="en-US" sz="1200" dirty="0">
                        <a:latin typeface="Segoe UI" pitchFamily="34" charset="0"/>
                        <a:ea typeface="Segoe UI" pitchFamily="34" charset="0"/>
                        <a:cs typeface="Segoe UI" pitchFamily="34" charset="0"/>
                      </a:endParaRPr>
                    </a:p>
                  </a:txBody>
                  <a:tcPr anchor="ctr">
                    <a:solidFill>
                      <a:schemeClr val="accent1"/>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Mail</a:t>
                      </a:r>
                      <a:r>
                        <a:rPr lang="en-US" sz="1200" b="0" baseline="0" dirty="0" smtClean="0">
                          <a:solidFill>
                            <a:schemeClr val="tx1"/>
                          </a:solidFill>
                          <a:latin typeface="Segoe UI" pitchFamily="34" charset="0"/>
                          <a:ea typeface="Segoe UI" pitchFamily="34" charset="0"/>
                          <a:cs typeface="Segoe UI" pitchFamily="34" charset="0"/>
                        </a:rPr>
                        <a:t> routing between on-premises and cloud (recipients on either side)</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algn="ct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Mail</a:t>
                      </a:r>
                      <a:r>
                        <a:rPr lang="en-US" sz="1200" b="0" baseline="0" dirty="0" smtClean="0">
                          <a:solidFill>
                            <a:schemeClr val="tx1"/>
                          </a:solidFill>
                          <a:latin typeface="Segoe UI" pitchFamily="34" charset="0"/>
                          <a:ea typeface="Segoe UI" pitchFamily="34" charset="0"/>
                          <a:cs typeface="Segoe UI" pitchFamily="34" charset="0"/>
                        </a:rPr>
                        <a:t> routing with shared namespace (if desired) - @company.com on both sides</a:t>
                      </a:r>
                      <a:endParaRPr lang="en-US" sz="1200" b="0" i="1"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algn="ct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bg1"/>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Unified GAL</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algn="ct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r>
              <a:tr h="36406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0" dirty="0" smtClean="0">
                          <a:solidFill>
                            <a:schemeClr val="tx1"/>
                          </a:solidFill>
                          <a:latin typeface="Segoe UI" pitchFamily="34" charset="0"/>
                          <a:ea typeface="Segoe UI" pitchFamily="34" charset="0"/>
                          <a:cs typeface="Segoe UI" pitchFamily="34" charset="0"/>
                        </a:rPr>
                        <a:t>Free</a:t>
                      </a:r>
                      <a:r>
                        <a:rPr lang="en-US" sz="1200" b="0" baseline="0" dirty="0" smtClean="0">
                          <a:solidFill>
                            <a:schemeClr val="tx1"/>
                          </a:solidFill>
                          <a:latin typeface="Segoe UI" pitchFamily="34" charset="0"/>
                          <a:ea typeface="Segoe UI" pitchFamily="34" charset="0"/>
                          <a:cs typeface="Segoe UI" pitchFamily="34" charset="0"/>
                        </a:rPr>
                        <a:t>/Busy and calendar sharing cross-premises</a:t>
                      </a:r>
                      <a:endParaRPr lang="en-US" sz="1200" b="0" dirty="0" smtClean="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bg1"/>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Mailtips</a:t>
                      </a:r>
                      <a:r>
                        <a:rPr lang="en-US" sz="1200" b="0" baseline="0" dirty="0" smtClean="0">
                          <a:solidFill>
                            <a:schemeClr val="tx1"/>
                          </a:solidFill>
                          <a:latin typeface="Segoe UI" pitchFamily="34" charset="0"/>
                          <a:ea typeface="Segoe UI" pitchFamily="34" charset="0"/>
                          <a:cs typeface="Segoe UI" pitchFamily="34" charset="0"/>
                        </a:rPr>
                        <a:t>, messaging tracking, and mailbox search work cross-premises</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OWA Redirection cross-premise (single OWA</a:t>
                      </a:r>
                      <a:r>
                        <a:rPr lang="en-US" sz="1200" b="0" baseline="0" dirty="0" smtClean="0">
                          <a:solidFill>
                            <a:schemeClr val="tx1"/>
                          </a:solidFill>
                          <a:latin typeface="Segoe UI" pitchFamily="34" charset="0"/>
                          <a:ea typeface="Segoe UI" pitchFamily="34" charset="0"/>
                          <a:cs typeface="Segoe UI" pitchFamily="34" charset="0"/>
                        </a:rPr>
                        <a:t> URL for both on-premises and cloud)</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bg1"/>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Exchange Online Archive</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Exchange Management Console used to manage </a:t>
                      </a:r>
                      <a:r>
                        <a:rPr lang="en-US" sz="1200" b="0" baseline="0" dirty="0" smtClean="0">
                          <a:solidFill>
                            <a:schemeClr val="tx1"/>
                          </a:solidFill>
                          <a:latin typeface="Segoe UI" pitchFamily="34" charset="0"/>
                          <a:ea typeface="Segoe UI" pitchFamily="34" charset="0"/>
                          <a:cs typeface="Segoe UI" pitchFamily="34" charset="0"/>
                        </a:rPr>
                        <a:t>cross-</a:t>
                      </a:r>
                      <a:r>
                        <a:rPr lang="en-US" sz="1200" b="0" baseline="0" dirty="0" err="1" smtClean="0">
                          <a:solidFill>
                            <a:schemeClr val="tx1"/>
                          </a:solidFill>
                          <a:latin typeface="Segoe UI" pitchFamily="34" charset="0"/>
                          <a:ea typeface="Segoe UI" pitchFamily="34" charset="0"/>
                          <a:cs typeface="Segoe UI" pitchFamily="34" charset="0"/>
                        </a:rPr>
                        <a:t>prem</a:t>
                      </a:r>
                      <a:r>
                        <a:rPr lang="en-US" sz="1200" b="0" baseline="0" dirty="0" smtClean="0">
                          <a:solidFill>
                            <a:schemeClr val="tx1"/>
                          </a:solidFill>
                          <a:latin typeface="Segoe UI" pitchFamily="34" charset="0"/>
                          <a:ea typeface="Segoe UI" pitchFamily="34" charset="0"/>
                          <a:cs typeface="Segoe UI" pitchFamily="34" charset="0"/>
                        </a:rPr>
                        <a:t>  relationship &amp; mailbox migrations</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algn="ct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a:solidFill>
                          <a:schemeClr val="tx1"/>
                        </a:solidFill>
                        <a:latin typeface="Segoe UI" pitchFamily="34" charset="0"/>
                        <a:ea typeface="Segoe UI" pitchFamily="34" charset="0"/>
                        <a:cs typeface="Segoe UI" pitchFamily="34" charset="0"/>
                      </a:endParaRPr>
                    </a:p>
                  </a:txBody>
                  <a:tcPr anchor="ctr">
                    <a:solidFill>
                      <a:schemeClr val="bg1"/>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Native mailbox move supports both onboarding</a:t>
                      </a:r>
                      <a:r>
                        <a:rPr lang="en-US" sz="1200" b="0" baseline="0" dirty="0" smtClean="0">
                          <a:solidFill>
                            <a:schemeClr val="tx1"/>
                          </a:solidFill>
                          <a:latin typeface="Segoe UI" pitchFamily="34" charset="0"/>
                          <a:ea typeface="Segoe UI" pitchFamily="34" charset="0"/>
                          <a:cs typeface="Segoe UI" pitchFamily="34" charset="0"/>
                        </a:rPr>
                        <a:t> and offboarding</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No outlook reconfiguration</a:t>
                      </a:r>
                      <a:r>
                        <a:rPr lang="en-US" sz="1200" b="0" baseline="0" dirty="0" smtClean="0">
                          <a:solidFill>
                            <a:schemeClr val="tx1"/>
                          </a:solidFill>
                          <a:latin typeface="Segoe UI" pitchFamily="34" charset="0"/>
                          <a:ea typeface="Segoe UI" pitchFamily="34" charset="0"/>
                          <a:cs typeface="Segoe UI" pitchFamily="34" charset="0"/>
                        </a:rPr>
                        <a:t> or </a:t>
                      </a:r>
                      <a:r>
                        <a:rPr lang="en-US" sz="1200" b="0" dirty="0" smtClean="0">
                          <a:solidFill>
                            <a:schemeClr val="tx1"/>
                          </a:solidFill>
                          <a:latin typeface="Segoe UI" pitchFamily="34" charset="0"/>
                          <a:ea typeface="Segoe UI" pitchFamily="34" charset="0"/>
                          <a:cs typeface="Segoe UI" pitchFamily="34" charset="0"/>
                        </a:rPr>
                        <a:t>OST resync</a:t>
                      </a:r>
                      <a:r>
                        <a:rPr lang="en-US" sz="1200" b="0" baseline="0" dirty="0" smtClean="0">
                          <a:solidFill>
                            <a:schemeClr val="tx1"/>
                          </a:solidFill>
                          <a:latin typeface="Segoe UI" pitchFamily="34" charset="0"/>
                          <a:ea typeface="Segoe UI" pitchFamily="34" charset="0"/>
                          <a:cs typeface="Segoe UI" pitchFamily="34" charset="0"/>
                        </a:rPr>
                        <a:t> required after mailbox migration</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bg1"/>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Online Mailbox Move allows users</a:t>
                      </a:r>
                      <a:r>
                        <a:rPr lang="en-US" sz="1200" b="0" baseline="0" dirty="0" smtClean="0">
                          <a:solidFill>
                            <a:schemeClr val="tx1"/>
                          </a:solidFill>
                          <a:latin typeface="Segoe UI" pitchFamily="34" charset="0"/>
                          <a:ea typeface="Segoe UI" pitchFamily="34" charset="0"/>
                          <a:cs typeface="Segoe UI" pitchFamily="34" charset="0"/>
                        </a:rPr>
                        <a:t> to start logged into their mailbox while it is being moved to the cloud</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Secure Mail ensure emails cross-premises are encrypted, and the internal </a:t>
                      </a:r>
                      <a:r>
                        <a:rPr lang="en-US" sz="1200" b="0" dirty="0" err="1" smtClean="0">
                          <a:solidFill>
                            <a:schemeClr val="tx1"/>
                          </a:solidFill>
                          <a:latin typeface="Segoe UI" pitchFamily="34" charset="0"/>
                          <a:ea typeface="Segoe UI" pitchFamily="34" charset="0"/>
                          <a:cs typeface="Segoe UI" pitchFamily="34" charset="0"/>
                        </a:rPr>
                        <a:t>auth</a:t>
                      </a:r>
                      <a:r>
                        <a:rPr lang="en-US" sz="1200" b="0" baseline="0" dirty="0" smtClean="0">
                          <a:solidFill>
                            <a:schemeClr val="tx1"/>
                          </a:solidFill>
                          <a:latin typeface="Segoe UI" pitchFamily="34" charset="0"/>
                          <a:ea typeface="Segoe UI" pitchFamily="34" charset="0"/>
                          <a:cs typeface="Segoe UI" pitchFamily="34" charset="0"/>
                        </a:rPr>
                        <a:t> headers are preserved</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bg1"/>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bg1"/>
                    </a:solidFill>
                  </a:tcPr>
                </a:tc>
              </a:tr>
              <a:tr h="364067">
                <a:tc>
                  <a:txBody>
                    <a:bodyPr/>
                    <a:lstStyle/>
                    <a:p>
                      <a:r>
                        <a:rPr lang="en-US" sz="1200" b="0" dirty="0" smtClean="0">
                          <a:solidFill>
                            <a:schemeClr val="tx1"/>
                          </a:solidFill>
                          <a:latin typeface="Segoe UI" pitchFamily="34" charset="0"/>
                          <a:ea typeface="Segoe UI" pitchFamily="34" charset="0"/>
                          <a:cs typeface="Segoe UI" pitchFamily="34" charset="0"/>
                        </a:rPr>
                        <a:t>Centralized mailflow</a:t>
                      </a:r>
                      <a:r>
                        <a:rPr lang="en-US" sz="1200" b="0" baseline="0" dirty="0" smtClean="0">
                          <a:solidFill>
                            <a:schemeClr val="tx1"/>
                          </a:solidFill>
                          <a:latin typeface="Segoe UI" pitchFamily="34" charset="0"/>
                          <a:ea typeface="Segoe UI" pitchFamily="34" charset="0"/>
                          <a:cs typeface="Segoe UI" pitchFamily="34" charset="0"/>
                        </a:rPr>
                        <a:t> control, ensures that all email routes inbound/outbound via On Premises</a:t>
                      </a:r>
                      <a:endParaRPr lang="en-US" sz="1200" b="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algn="ctr"/>
                      <a:endParaRPr lang="en-US" sz="1200" dirty="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chemeClr val="tx1"/>
                          </a:solidFill>
                          <a:latin typeface="Segoe UI" pitchFamily="34" charset="0"/>
                          <a:ea typeface="Segoe UI" pitchFamily="34" charset="0"/>
                          <a:cs typeface="Segoe UI" pitchFamily="34" charset="0"/>
                          <a:sym typeface="Webdings"/>
                        </a:rPr>
                        <a:t></a:t>
                      </a:r>
                      <a:endParaRPr lang="en-US" sz="1200" dirty="0" smtClean="0">
                        <a:solidFill>
                          <a:schemeClr val="tx1"/>
                        </a:solidFill>
                        <a:latin typeface="Segoe UI" pitchFamily="34" charset="0"/>
                        <a:ea typeface="Segoe UI" pitchFamily="34" charset="0"/>
                        <a:cs typeface="Segoe UI" pitchFamily="34" charset="0"/>
                      </a:endParaRPr>
                    </a:p>
                  </a:txBody>
                  <a:tcPr anchor="ctr">
                    <a:solidFill>
                      <a:schemeClr val="accent1">
                        <a:lumMod val="20000"/>
                        <a:lumOff val="80000"/>
                      </a:schemeClr>
                    </a:solidFill>
                  </a:tcPr>
                </a:tc>
              </a:tr>
            </a:tbl>
          </a:graphicData>
        </a:graphic>
      </p:graphicFrame>
      <p:sp>
        <p:nvSpPr>
          <p:cNvPr id="2" name="Title 1"/>
          <p:cNvSpPr>
            <a:spLocks noGrp="1"/>
          </p:cNvSpPr>
          <p:nvPr>
            <p:ph type="title" idx="4294967295"/>
          </p:nvPr>
        </p:nvSpPr>
        <p:spPr>
          <a:xfrm>
            <a:off x="249375" y="157392"/>
            <a:ext cx="8381802" cy="1052513"/>
          </a:xfrm>
        </p:spPr>
        <p:txBody>
          <a:bodyPr>
            <a:normAutofit fontScale="90000"/>
          </a:bodyPr>
          <a:lstStyle/>
          <a:p>
            <a:pPr lvl="0" indent="-460375">
              <a:spcBef>
                <a:spcPct val="20000"/>
              </a:spcBef>
            </a:pPr>
            <a:r>
              <a:rPr lang="en-US" sz="4900" dirty="0" smtClean="0"/>
              <a:t>Compare…</a:t>
            </a:r>
            <a:r>
              <a:rPr lang="en-US" dirty="0" smtClean="0"/>
              <a:t/>
            </a:r>
            <a:br>
              <a:rPr lang="en-US" dirty="0" smtClean="0"/>
            </a:br>
            <a:r>
              <a:rPr lang="en-US" sz="4000" dirty="0" smtClean="0">
                <a:solidFill>
                  <a:schemeClr val="accent2">
                    <a:alpha val="99000"/>
                  </a:schemeClr>
                </a:solidFill>
              </a:rPr>
              <a:t>Staged Migration </a:t>
            </a:r>
            <a:r>
              <a:rPr lang="en-US" sz="4000" dirty="0" err="1" smtClean="0">
                <a:solidFill>
                  <a:schemeClr val="accent2">
                    <a:alpha val="99000"/>
                  </a:schemeClr>
                </a:solidFill>
              </a:rPr>
              <a:t>vs</a:t>
            </a:r>
            <a:r>
              <a:rPr lang="en-US" sz="4000" dirty="0" smtClean="0">
                <a:solidFill>
                  <a:schemeClr val="accent2">
                    <a:alpha val="99000"/>
                  </a:schemeClr>
                </a:solidFill>
              </a:rPr>
              <a:t> Hybrid Deployment</a:t>
            </a:r>
            <a:endParaRPr lang="en-US" sz="4000" dirty="0">
              <a:solidFill>
                <a:schemeClr val="accent2">
                  <a:alpha val="99000"/>
                </a:schemeClr>
              </a:solidFill>
            </a:endParaRPr>
          </a:p>
        </p:txBody>
      </p:sp>
      <p:sp>
        <p:nvSpPr>
          <p:cNvPr id="3" name="Rectangle 2"/>
          <p:cNvSpPr/>
          <p:nvPr/>
        </p:nvSpPr>
        <p:spPr bwMode="auto">
          <a:xfrm>
            <a:off x="341798" y="2583875"/>
            <a:ext cx="8517568" cy="1726868"/>
          </a:xfrm>
          <a:prstGeom prst="rect">
            <a:avLst/>
          </a:prstGeom>
          <a:solidFill>
            <a:schemeClr val="accent1">
              <a:alpha val="25000"/>
            </a:schemeClr>
          </a:solidFill>
          <a:ln>
            <a:solidFill>
              <a:schemeClr val="accent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solidFill>
                  <a:schemeClr val="bg1"/>
                </a:solidFill>
                <a:latin typeface="Segoe UI" pitchFamily="34" charset="0"/>
                <a:ea typeface="Segoe UI" pitchFamily="34" charset="0"/>
                <a:cs typeface="Segoe UI" pitchFamily="34" charset="0"/>
              </a:rPr>
              <a:t>Exchange Sharing </a:t>
            </a:r>
          </a:p>
        </p:txBody>
      </p:sp>
      <p:sp>
        <p:nvSpPr>
          <p:cNvPr id="9" name="Rectangle 8"/>
          <p:cNvSpPr/>
          <p:nvPr/>
        </p:nvSpPr>
        <p:spPr bwMode="auto">
          <a:xfrm>
            <a:off x="341460" y="5947550"/>
            <a:ext cx="8517568" cy="762000"/>
          </a:xfrm>
          <a:prstGeom prst="rect">
            <a:avLst/>
          </a:prstGeom>
          <a:solidFill>
            <a:schemeClr val="accent1">
              <a:alpha val="25000"/>
            </a:schemeClr>
          </a:solidFill>
          <a:ln>
            <a:solidFill>
              <a:schemeClr val="accent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Secure Transport</a:t>
            </a:r>
          </a:p>
        </p:txBody>
      </p:sp>
      <p:sp>
        <p:nvSpPr>
          <p:cNvPr id="10" name="Rectangle 9"/>
          <p:cNvSpPr/>
          <p:nvPr/>
        </p:nvSpPr>
        <p:spPr bwMode="auto">
          <a:xfrm>
            <a:off x="341798" y="4773875"/>
            <a:ext cx="8517568" cy="1066800"/>
          </a:xfrm>
          <a:prstGeom prst="rect">
            <a:avLst/>
          </a:prstGeom>
          <a:solidFill>
            <a:schemeClr val="accent1">
              <a:alpha val="25000"/>
            </a:schemeClr>
          </a:solidFill>
          <a:ln>
            <a:solidFill>
              <a:schemeClr val="accent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Mailbox Move</a:t>
            </a:r>
          </a:p>
        </p:txBody>
      </p:sp>
    </p:spTree>
    <p:custDataLst>
      <p:tags r:id="rId1"/>
    </p:custDataLst>
    <p:extLst>
      <p:ext uri="{BB962C8B-B14F-4D97-AF65-F5344CB8AC3E}">
        <p14:creationId xmlns:p14="http://schemas.microsoft.com/office/powerpoint/2010/main" val="40891853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dirty="0" smtClean="0"/>
              <a:t>Microsoft Office 365: from simple migration to a hybrid environment</a:t>
            </a:r>
            <a:endParaRPr lang="en-AU" dirty="0"/>
          </a:p>
        </p:txBody>
      </p:sp>
      <p:sp>
        <p:nvSpPr>
          <p:cNvPr id="3" name="Text Placeholder 2"/>
          <p:cNvSpPr>
            <a:spLocks noGrp="1"/>
          </p:cNvSpPr>
          <p:nvPr>
            <p:ph type="body" idx="1"/>
          </p:nvPr>
        </p:nvSpPr>
        <p:spPr/>
        <p:txBody>
          <a:bodyPr/>
          <a:lstStyle/>
          <a:p>
            <a:pPr lvl="0">
              <a:defRPr/>
            </a:pPr>
            <a:r>
              <a:rPr lang="en-US" dirty="0" smtClean="0"/>
              <a:t>Chris Goosen			Toby Knight</a:t>
            </a:r>
          </a:p>
          <a:p>
            <a:pPr lvl="0">
              <a:defRPr/>
            </a:pPr>
            <a:r>
              <a:rPr lang="en-US" dirty="0" smtClean="0"/>
              <a:t>Systems Architect		Technical Solution Professional</a:t>
            </a:r>
          </a:p>
          <a:p>
            <a:pPr lvl="0">
              <a:defRPr/>
            </a:pPr>
            <a:r>
              <a:rPr lang="en-US" dirty="0" smtClean="0"/>
              <a:t>Ensyst				Microsoft</a:t>
            </a:r>
          </a:p>
        </p:txBody>
      </p:sp>
      <p:sp>
        <p:nvSpPr>
          <p:cNvPr id="6" name="Title 1"/>
          <p:cNvSpPr txBox="1">
            <a:spLocks/>
          </p:cNvSpPr>
          <p:nvPr/>
        </p:nvSpPr>
        <p:spPr>
          <a:xfrm>
            <a:off x="334220" y="447406"/>
            <a:ext cx="3605471" cy="249299"/>
          </a:xfrm>
          <a:prstGeom prst="rect">
            <a:avLst/>
          </a:prstGeom>
        </p:spPr>
        <p:txBody>
          <a:bodyPr vert="horz" wrap="square" lIns="0" tIns="0" rIns="0" bIns="0" rtlCol="0" anchor="t">
            <a:spAutoFit/>
          </a:bodyPr>
          <a:lstStyle/>
          <a:p>
            <a:pPr>
              <a:lnSpc>
                <a:spcPct val="90000"/>
              </a:lnSpc>
              <a:spcBef>
                <a:spcPct val="0"/>
              </a:spcBef>
              <a:defRPr/>
            </a:pPr>
            <a:r>
              <a:rPr lang="en-US" b="1" kern="600" spc="40" dirty="0" smtClean="0">
                <a:ln w="3175">
                  <a:noFill/>
                </a:ln>
                <a:solidFill>
                  <a:srgbClr val="FFFFFF"/>
                </a:solidFill>
                <a:cs typeface="Arial" charset="0"/>
              </a:rPr>
              <a:t>SESSION CODE: EXL-OFC311</a:t>
            </a:r>
            <a:endParaRPr lang="en-US" b="1" kern="600" spc="40" dirty="0">
              <a:ln w="3175">
                <a:noFill/>
              </a:ln>
              <a:solidFill>
                <a:srgbClr val="FFFFFF"/>
              </a:solidFill>
              <a:cs typeface="Arial" charset="0"/>
            </a:endParaRPr>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511453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5" y="157351"/>
            <a:ext cx="8382000" cy="1052596"/>
          </a:xfrm>
        </p:spPr>
        <p:txBody>
          <a:bodyPr>
            <a:normAutofit fontScale="90000"/>
          </a:bodyPr>
          <a:lstStyle/>
          <a:p>
            <a:r>
              <a:rPr lang="en-US" sz="4900" dirty="0" smtClean="0"/>
              <a:t>Hybrid Features</a:t>
            </a:r>
            <a:r>
              <a:rPr lang="en-US" dirty="0" smtClean="0"/>
              <a:t/>
            </a:r>
            <a:br>
              <a:rPr lang="en-US" dirty="0" smtClean="0"/>
            </a:br>
            <a:r>
              <a:rPr lang="en-US" sz="4000" dirty="0" smtClean="0">
                <a:solidFill>
                  <a:schemeClr val="accent2">
                    <a:alpha val="99000"/>
                  </a:schemeClr>
                </a:solidFill>
              </a:rPr>
              <a:t>Free/Busy and Calendar Sharing</a:t>
            </a:r>
            <a:endParaRPr lang="en-US" sz="4000" dirty="0">
              <a:solidFill>
                <a:schemeClr val="accent2">
                  <a:alpha val="99000"/>
                </a:schemeClr>
              </a:solidFill>
            </a:endParaRPr>
          </a:p>
        </p:txBody>
      </p:sp>
      <p:sp>
        <p:nvSpPr>
          <p:cNvPr id="3" name="Text Placeholder 2"/>
          <p:cNvSpPr>
            <a:spLocks noGrp="1"/>
          </p:cNvSpPr>
          <p:nvPr>
            <p:ph idx="1"/>
          </p:nvPr>
        </p:nvSpPr>
        <p:spPr>
          <a:xfrm>
            <a:off x="4455225" y="1756550"/>
            <a:ext cx="4581896" cy="5029200"/>
          </a:xfrm>
        </p:spPr>
        <p:txBody>
          <a:bodyPr>
            <a:normAutofit/>
          </a:bodyPr>
          <a:lstStyle/>
          <a:p>
            <a:pPr>
              <a:buSzPct val="90000"/>
            </a:pPr>
            <a:r>
              <a:rPr lang="en-US" dirty="0"/>
              <a:t>Cross-Premises Free/Busy and Calendar Sharing</a:t>
            </a:r>
          </a:p>
          <a:p>
            <a:pPr lvl="1">
              <a:buSzPct val="90000"/>
            </a:pPr>
            <a:r>
              <a:rPr lang="en-US" sz="2200" dirty="0"/>
              <a:t>Creates the look and feel of a single, seamless organization for meeting scheduling and management of calendar</a:t>
            </a:r>
          </a:p>
          <a:p>
            <a:pPr lvl="1">
              <a:buSzPct val="90000"/>
            </a:pPr>
            <a:r>
              <a:rPr lang="en-US" sz="2200" dirty="0"/>
              <a:t>Works with any supported Outlook client; the heavy lifting is done by the Exchange Server 2010 CAS servers and the MS Federation Gateway and is transparent to the client</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950" y="1902602"/>
            <a:ext cx="4108726" cy="1293019"/>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53" r="1752"/>
          <a:stretch/>
        </p:blipFill>
        <p:spPr bwMode="auto">
          <a:xfrm>
            <a:off x="398850" y="1896436"/>
            <a:ext cx="4102152" cy="1307306"/>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5387245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5" y="181101"/>
            <a:ext cx="8382000" cy="997196"/>
          </a:xfrm>
        </p:spPr>
        <p:txBody>
          <a:bodyPr>
            <a:normAutofit fontScale="90000"/>
          </a:bodyPr>
          <a:lstStyle/>
          <a:p>
            <a:r>
              <a:rPr lang="en-US" sz="4900" dirty="0" smtClean="0"/>
              <a:t>Hybrid Features</a:t>
            </a:r>
            <a:r>
              <a:rPr lang="en-US" dirty="0"/>
              <a:t/>
            </a:r>
            <a:br>
              <a:rPr lang="en-US" dirty="0"/>
            </a:br>
            <a:r>
              <a:rPr lang="en-US" sz="4000" dirty="0">
                <a:solidFill>
                  <a:schemeClr val="accent2"/>
                </a:solidFill>
              </a:rPr>
              <a:t>Cross-Premises </a:t>
            </a:r>
            <a:r>
              <a:rPr lang="en-US" sz="4000" dirty="0" smtClean="0">
                <a:solidFill>
                  <a:schemeClr val="accent2"/>
                </a:solidFill>
              </a:rPr>
              <a:t>MailTips</a:t>
            </a:r>
            <a:endParaRPr lang="en-US" sz="4000" dirty="0">
              <a:solidFill>
                <a:schemeClr val="accent2"/>
              </a:solidFill>
            </a:endParaRPr>
          </a:p>
        </p:txBody>
      </p:sp>
      <p:sp>
        <p:nvSpPr>
          <p:cNvPr id="3" name="Text Placeholder 2"/>
          <p:cNvSpPr>
            <a:spLocks noGrp="1"/>
          </p:cNvSpPr>
          <p:nvPr>
            <p:ph idx="1"/>
          </p:nvPr>
        </p:nvSpPr>
        <p:spPr>
          <a:xfrm>
            <a:off x="4439792" y="1756550"/>
            <a:ext cx="4477603" cy="4927600"/>
          </a:xfrm>
        </p:spPr>
        <p:txBody>
          <a:bodyPr>
            <a:normAutofit/>
          </a:bodyPr>
          <a:lstStyle/>
          <a:p>
            <a:r>
              <a:rPr lang="en-US" dirty="0" smtClean="0"/>
              <a:t>Cross-Premises MailTips</a:t>
            </a:r>
          </a:p>
          <a:p>
            <a:pPr lvl="1">
              <a:lnSpc>
                <a:spcPct val="100000"/>
              </a:lnSpc>
            </a:pPr>
            <a:r>
              <a:rPr lang="en-US" sz="2200" dirty="0"/>
              <a:t>Creates the look and feel of a single, seamless </a:t>
            </a:r>
            <a:r>
              <a:rPr lang="en-US" sz="2200" dirty="0" smtClean="0"/>
              <a:t>organization. Correct evaluation of “Internal to” vs. “External to” organization context</a:t>
            </a:r>
          </a:p>
          <a:p>
            <a:pPr lvl="1">
              <a:lnSpc>
                <a:spcPct val="100000"/>
              </a:lnSpc>
            </a:pPr>
            <a:r>
              <a:rPr lang="en-US" sz="2200" dirty="0" smtClean="0"/>
              <a:t>Allows awareness and correct Outlook 2010 representation of mail-tips for size and quantity limits on DGs, etc.</a:t>
            </a:r>
          </a:p>
        </p:txBody>
      </p:sp>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44203" b="8075"/>
          <a:stretch/>
        </p:blipFill>
        <p:spPr bwMode="auto">
          <a:xfrm>
            <a:off x="405988" y="1900802"/>
            <a:ext cx="4065681" cy="2521689"/>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43939"/>
          <a:stretch/>
        </p:blipFill>
        <p:spPr bwMode="auto">
          <a:xfrm>
            <a:off x="392339" y="1900802"/>
            <a:ext cx="4065681" cy="2521689"/>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8971864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5" y="181101"/>
            <a:ext cx="8382000" cy="997196"/>
          </a:xfrm>
        </p:spPr>
        <p:txBody>
          <a:bodyPr>
            <a:normAutofit fontScale="90000"/>
          </a:bodyPr>
          <a:lstStyle/>
          <a:p>
            <a:r>
              <a:rPr lang="en-US" sz="4900" dirty="0" smtClean="0"/>
              <a:t>Hybrid Features</a:t>
            </a:r>
            <a:r>
              <a:rPr lang="en-US" dirty="0" smtClean="0"/>
              <a:t/>
            </a:r>
            <a:br>
              <a:rPr lang="en-US" dirty="0" smtClean="0"/>
            </a:br>
            <a:r>
              <a:rPr lang="en-US" sz="4000" dirty="0">
                <a:solidFill>
                  <a:schemeClr val="accent2"/>
                </a:solidFill>
              </a:rPr>
              <a:t>Cross-Premises </a:t>
            </a:r>
            <a:r>
              <a:rPr lang="en-US" sz="4000" dirty="0" smtClean="0">
                <a:solidFill>
                  <a:schemeClr val="accent2"/>
                </a:solidFill>
              </a:rPr>
              <a:t>Message Tracking</a:t>
            </a:r>
            <a:endParaRPr lang="en-US" sz="4000" dirty="0">
              <a:solidFill>
                <a:schemeClr val="accent2"/>
              </a:solidFill>
            </a:endParaRPr>
          </a:p>
        </p:txBody>
      </p:sp>
      <p:sp>
        <p:nvSpPr>
          <p:cNvPr id="3" name="Text Placeholder 2"/>
          <p:cNvSpPr>
            <a:spLocks noGrp="1"/>
          </p:cNvSpPr>
          <p:nvPr>
            <p:ph idx="1"/>
          </p:nvPr>
        </p:nvSpPr>
        <p:spPr>
          <a:xfrm>
            <a:off x="4455137" y="1851555"/>
            <a:ext cx="4417007" cy="4652749"/>
          </a:xfrm>
        </p:spPr>
        <p:txBody>
          <a:bodyPr>
            <a:normAutofit fontScale="32500" lnSpcReduction="20000"/>
          </a:bodyPr>
          <a:lstStyle/>
          <a:p>
            <a:r>
              <a:rPr lang="en-US" sz="8600" dirty="0" smtClean="0"/>
              <a:t>Cross-Premises Message Tracking</a:t>
            </a:r>
          </a:p>
          <a:p>
            <a:pPr lvl="1">
              <a:lnSpc>
                <a:spcPct val="120000"/>
              </a:lnSpc>
            </a:pPr>
            <a:r>
              <a:rPr lang="en-US" sz="6800" dirty="0" smtClean="0"/>
              <a:t>Creates the look and feel of a single, seamless organization</a:t>
            </a:r>
          </a:p>
          <a:p>
            <a:pPr lvl="1">
              <a:lnSpc>
                <a:spcPct val="120000"/>
              </a:lnSpc>
            </a:pPr>
            <a:r>
              <a:rPr lang="en-US" sz="6800" dirty="0" smtClean="0"/>
              <a:t>Message tracking started from on-premises or from the cloud will track through to the edge of the combined organization</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1480" y="1899064"/>
            <a:ext cx="3739805" cy="3014358"/>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91478" y="1899064"/>
            <a:ext cx="3739806" cy="3014358"/>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478247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5" y="181101"/>
            <a:ext cx="8382000" cy="997196"/>
          </a:xfrm>
        </p:spPr>
        <p:txBody>
          <a:bodyPr>
            <a:normAutofit fontScale="90000"/>
          </a:bodyPr>
          <a:lstStyle/>
          <a:p>
            <a:r>
              <a:rPr lang="en-US" sz="4900" dirty="0" smtClean="0"/>
              <a:t>Hybrid Features</a:t>
            </a:r>
            <a:r>
              <a:rPr lang="en-US" dirty="0"/>
              <a:t/>
            </a:r>
            <a:br>
              <a:rPr lang="en-US" dirty="0"/>
            </a:br>
            <a:r>
              <a:rPr lang="en-US" sz="4000" dirty="0">
                <a:solidFill>
                  <a:schemeClr val="accent2">
                    <a:alpha val="99000"/>
                  </a:schemeClr>
                </a:solidFill>
              </a:rPr>
              <a:t>Cross-Premises </a:t>
            </a:r>
            <a:r>
              <a:rPr lang="en-US" sz="4000" dirty="0" smtClean="0">
                <a:solidFill>
                  <a:schemeClr val="accent2">
                    <a:alpha val="99000"/>
                  </a:schemeClr>
                </a:solidFill>
              </a:rPr>
              <a:t>mailbox search</a:t>
            </a:r>
            <a:endParaRPr lang="en-US" sz="4000" dirty="0">
              <a:solidFill>
                <a:schemeClr val="accent2">
                  <a:alpha val="99000"/>
                </a:schemeClr>
              </a:solidFill>
            </a:endParaRPr>
          </a:p>
        </p:txBody>
      </p:sp>
      <p:sp>
        <p:nvSpPr>
          <p:cNvPr id="3" name="Text Placeholder 2"/>
          <p:cNvSpPr>
            <a:spLocks noGrp="1"/>
          </p:cNvSpPr>
          <p:nvPr>
            <p:ph idx="1"/>
          </p:nvPr>
        </p:nvSpPr>
        <p:spPr>
          <a:xfrm>
            <a:off x="4439375" y="1839677"/>
            <a:ext cx="4953000" cy="5061859"/>
          </a:xfrm>
        </p:spPr>
        <p:txBody>
          <a:bodyPr>
            <a:normAutofit fontScale="92500" lnSpcReduction="20000"/>
          </a:bodyPr>
          <a:lstStyle/>
          <a:p>
            <a:r>
              <a:rPr lang="en-US" sz="3000" dirty="0" smtClean="0"/>
              <a:t>Cross-Premises mailbox search</a:t>
            </a:r>
          </a:p>
          <a:p>
            <a:pPr lvl="1">
              <a:lnSpc>
                <a:spcPct val="120000"/>
              </a:lnSpc>
            </a:pPr>
            <a:r>
              <a:rPr lang="en-US" dirty="0" smtClean="0"/>
              <a:t>Allows compliance officers to select/manage mailboxes for mailbox searches from on-premises or cloud-hosted mailboxes</a:t>
            </a:r>
          </a:p>
          <a:p>
            <a:pPr lvl="1">
              <a:lnSpc>
                <a:spcPct val="120000"/>
              </a:lnSpc>
            </a:pPr>
            <a:r>
              <a:rPr lang="en-US" dirty="0" smtClean="0"/>
              <a:t>Graphical representation allows to differentiate between on-premises and cloud-hosted mailboxes in the picker</a:t>
            </a:r>
          </a:p>
          <a:p>
            <a:pPr lvl="1">
              <a:lnSpc>
                <a:spcPct val="120000"/>
              </a:lnSpc>
            </a:pPr>
            <a:r>
              <a:rPr lang="en-US" dirty="0" smtClean="0"/>
              <a:t>Search results returned across all selected mailboxes, regardless of mailbox location!</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2875" y="1447800"/>
            <a:ext cx="3139881" cy="4191000"/>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893667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5" y="181101"/>
            <a:ext cx="8382000" cy="997196"/>
          </a:xfrm>
        </p:spPr>
        <p:txBody>
          <a:bodyPr>
            <a:normAutofit fontScale="90000"/>
          </a:bodyPr>
          <a:lstStyle/>
          <a:p>
            <a:r>
              <a:rPr lang="en-US" sz="4900" dirty="0" smtClean="0"/>
              <a:t>Hybrid Features</a:t>
            </a:r>
            <a:r>
              <a:rPr lang="en-US" dirty="0"/>
              <a:t/>
            </a:r>
            <a:br>
              <a:rPr lang="en-US" dirty="0"/>
            </a:br>
            <a:r>
              <a:rPr lang="en-US" sz="4000" dirty="0">
                <a:solidFill>
                  <a:schemeClr val="accent2"/>
                </a:solidFill>
              </a:rPr>
              <a:t>Cross-Premises </a:t>
            </a:r>
            <a:r>
              <a:rPr lang="en-US" sz="4000" dirty="0" smtClean="0">
                <a:solidFill>
                  <a:schemeClr val="accent2"/>
                </a:solidFill>
              </a:rPr>
              <a:t>OWA redirection</a:t>
            </a:r>
            <a:endParaRPr lang="en-US" sz="4000" dirty="0">
              <a:solidFill>
                <a:schemeClr val="accent2"/>
              </a:solidFill>
            </a:endParaRPr>
          </a:p>
        </p:txBody>
      </p:sp>
      <p:sp>
        <p:nvSpPr>
          <p:cNvPr id="3" name="Text Placeholder 2"/>
          <p:cNvSpPr>
            <a:spLocks noGrp="1"/>
          </p:cNvSpPr>
          <p:nvPr>
            <p:ph idx="1"/>
          </p:nvPr>
        </p:nvSpPr>
        <p:spPr>
          <a:xfrm>
            <a:off x="4460184" y="1756550"/>
            <a:ext cx="4516566" cy="5249884"/>
          </a:xfrm>
        </p:spPr>
        <p:txBody>
          <a:bodyPr>
            <a:normAutofit/>
          </a:bodyPr>
          <a:lstStyle/>
          <a:p>
            <a:r>
              <a:rPr lang="en-US" dirty="0" smtClean="0"/>
              <a:t>Single URL</a:t>
            </a:r>
          </a:p>
          <a:p>
            <a:pPr lvl="1">
              <a:lnSpc>
                <a:spcPct val="120000"/>
              </a:lnSpc>
            </a:pPr>
            <a:r>
              <a:rPr lang="en-US" sz="2200" dirty="0" smtClean="0"/>
              <a:t>Allows mailbox access to OWA via a single URL Ensures a consistent end-user experience</a:t>
            </a:r>
          </a:p>
          <a:p>
            <a:r>
              <a:rPr lang="en-US" dirty="0" smtClean="0"/>
              <a:t>Better Cloud log in experience</a:t>
            </a:r>
          </a:p>
          <a:p>
            <a:pPr lvl="1">
              <a:lnSpc>
                <a:spcPct val="120000"/>
              </a:lnSpc>
            </a:pPr>
            <a:r>
              <a:rPr lang="en-US" sz="2200" dirty="0" smtClean="0"/>
              <a:t>Log </a:t>
            </a:r>
            <a:r>
              <a:rPr lang="en-US" sz="2200" dirty="0"/>
              <a:t>in experience can be greatly improved by adding your domain name into your cloud </a:t>
            </a:r>
            <a:r>
              <a:rPr lang="en-US" sz="2200" dirty="0" smtClean="0"/>
              <a:t>URL</a:t>
            </a:r>
            <a:endParaRPr lang="en-US" sz="22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87021" y="1905001"/>
            <a:ext cx="3906378" cy="2590800"/>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447898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5" y="181101"/>
            <a:ext cx="8382000" cy="997196"/>
          </a:xfrm>
        </p:spPr>
        <p:txBody>
          <a:bodyPr>
            <a:normAutofit fontScale="90000"/>
          </a:bodyPr>
          <a:lstStyle/>
          <a:p>
            <a:r>
              <a:rPr lang="en-US" sz="4900" dirty="0" smtClean="0"/>
              <a:t>Hybrid Features</a:t>
            </a:r>
            <a:r>
              <a:rPr lang="en-US" dirty="0"/>
              <a:t/>
            </a:r>
            <a:br>
              <a:rPr lang="en-US" dirty="0"/>
            </a:br>
            <a:r>
              <a:rPr lang="en-US" sz="4000" dirty="0">
                <a:solidFill>
                  <a:schemeClr val="accent2"/>
                </a:solidFill>
              </a:rPr>
              <a:t>Cross-Premises </a:t>
            </a:r>
            <a:r>
              <a:rPr lang="en-US" sz="4000" dirty="0" err="1" smtClean="0">
                <a:solidFill>
                  <a:schemeClr val="accent2"/>
                </a:solidFill>
              </a:rPr>
              <a:t>Mailflow</a:t>
            </a:r>
            <a:endParaRPr lang="en-US" sz="4000" dirty="0">
              <a:solidFill>
                <a:schemeClr val="accent2"/>
              </a:solidFill>
            </a:endParaRPr>
          </a:p>
        </p:txBody>
      </p:sp>
      <p:sp>
        <p:nvSpPr>
          <p:cNvPr id="3" name="Text Placeholder 2"/>
          <p:cNvSpPr>
            <a:spLocks noGrp="1"/>
          </p:cNvSpPr>
          <p:nvPr>
            <p:ph idx="1"/>
          </p:nvPr>
        </p:nvSpPr>
        <p:spPr>
          <a:xfrm>
            <a:off x="4448299" y="1756556"/>
            <a:ext cx="4565071" cy="4910855"/>
          </a:xfrm>
        </p:spPr>
        <p:txBody>
          <a:bodyPr>
            <a:normAutofit/>
          </a:bodyPr>
          <a:lstStyle/>
          <a:p>
            <a:r>
              <a:rPr lang="en-US" dirty="0" smtClean="0"/>
              <a:t>Cross-Premises Mailflow</a:t>
            </a:r>
          </a:p>
          <a:p>
            <a:pPr lvl="1">
              <a:lnSpc>
                <a:spcPct val="120000"/>
              </a:lnSpc>
            </a:pPr>
            <a:r>
              <a:rPr lang="en-US" sz="2200" dirty="0" smtClean="0"/>
              <a:t>Hybrid adds </a:t>
            </a:r>
            <a:r>
              <a:rPr lang="en-US" sz="2200" dirty="0"/>
              <a:t>the ability to preserve internal organizational headers. </a:t>
            </a:r>
            <a:endParaRPr lang="en-US" sz="2200" dirty="0" smtClean="0"/>
          </a:p>
          <a:p>
            <a:pPr lvl="1">
              <a:lnSpc>
                <a:spcPct val="120000"/>
              </a:lnSpc>
            </a:pPr>
            <a:r>
              <a:rPr lang="en-US" sz="2200" dirty="0" smtClean="0"/>
              <a:t>Most important header: Auth </a:t>
            </a:r>
            <a:r>
              <a:rPr lang="en-US" sz="2200" dirty="0"/>
              <a:t>header </a:t>
            </a:r>
            <a:endParaRPr lang="en-US" sz="2200" dirty="0" smtClean="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81021" y="1898073"/>
            <a:ext cx="3838575" cy="2076450"/>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90701" y="1905000"/>
            <a:ext cx="4219175" cy="3352800"/>
          </a:xfrm>
          <a:prstGeom prst="rect">
            <a:avLst/>
          </a:prstGeom>
          <a:noFill/>
          <a:ln>
            <a:noFill/>
          </a:ln>
          <a:effectLst>
            <a:outerShdw dist="35921" dir="2700000" algn="ctr" rotWithShape="0">
              <a:schemeClr val="bg2"/>
            </a:outerShdw>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13401203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375" y="181101"/>
            <a:ext cx="8382000" cy="997196"/>
          </a:xfrm>
        </p:spPr>
        <p:txBody>
          <a:bodyPr>
            <a:normAutofit fontScale="90000"/>
          </a:bodyPr>
          <a:lstStyle/>
          <a:p>
            <a:pPr lvl="0" indent="-460375">
              <a:spcBef>
                <a:spcPct val="20000"/>
              </a:spcBef>
            </a:pPr>
            <a:r>
              <a:rPr lang="en-US" sz="4900" dirty="0" smtClean="0"/>
              <a:t>Hybrid</a:t>
            </a:r>
            <a:r>
              <a:rPr lang="en-US" dirty="0" smtClean="0"/>
              <a:t/>
            </a:r>
            <a:br>
              <a:rPr lang="en-US" dirty="0" smtClean="0"/>
            </a:br>
            <a:r>
              <a:rPr lang="en-US" sz="4000" dirty="0" smtClean="0">
                <a:solidFill>
                  <a:schemeClr val="accent2">
                    <a:alpha val="99000"/>
                  </a:schemeClr>
                </a:solidFill>
              </a:rPr>
              <a:t>Feature summary</a:t>
            </a:r>
            <a:endParaRPr lang="en-US" sz="4000" dirty="0">
              <a:solidFill>
                <a:schemeClr val="accent2">
                  <a:alpha val="99000"/>
                </a:schemeClr>
              </a:solidFill>
            </a:endParaRPr>
          </a:p>
        </p:txBody>
      </p:sp>
      <p:sp>
        <p:nvSpPr>
          <p:cNvPr id="3" name="Text Placeholder 2"/>
          <p:cNvSpPr>
            <a:spLocks noGrp="1"/>
          </p:cNvSpPr>
          <p:nvPr>
            <p:ph idx="1"/>
          </p:nvPr>
        </p:nvSpPr>
        <p:spPr>
          <a:xfrm>
            <a:off x="381000" y="1447800"/>
            <a:ext cx="8382000" cy="5232400"/>
          </a:xfrm>
        </p:spPr>
        <p:txBody>
          <a:bodyPr>
            <a:normAutofit fontScale="92500" lnSpcReduction="20000"/>
          </a:bodyPr>
          <a:lstStyle/>
          <a:p>
            <a:r>
              <a:rPr lang="en-US" sz="2800" dirty="0" smtClean="0"/>
              <a:t>Makes your on-premises organization and cloud organization work together like a single, seamless organization</a:t>
            </a:r>
          </a:p>
          <a:p>
            <a:pPr lvl="1"/>
            <a:r>
              <a:rPr lang="en-US" sz="2400" dirty="0" smtClean="0"/>
              <a:t>Offers near-parity of features/experience on-premises and in the cloud</a:t>
            </a:r>
          </a:p>
          <a:p>
            <a:pPr lvl="1"/>
            <a:r>
              <a:rPr lang="en-US" sz="2400" dirty="0" smtClean="0"/>
              <a:t>Seamless interactions between on-premises and cloud mailboxes</a:t>
            </a:r>
          </a:p>
          <a:p>
            <a:pPr lvl="1"/>
            <a:r>
              <a:rPr lang="en-US" sz="2400" dirty="0" smtClean="0"/>
              <a:t>Migrations in and out of the cloud transparent to end-user</a:t>
            </a:r>
          </a:p>
          <a:p>
            <a:r>
              <a:rPr lang="en-US" sz="2800" dirty="0" smtClean="0"/>
              <a:t>Features not supported:</a:t>
            </a:r>
          </a:p>
          <a:p>
            <a:pPr lvl="1"/>
            <a:r>
              <a:rPr lang="en-US" sz="2400" dirty="0" smtClean="0"/>
              <a:t>Coexistence of Delegate permissions – Delegate permissions are migrated, but do not work when Delegator and Delegate are split between on-</a:t>
            </a:r>
            <a:r>
              <a:rPr lang="en-US" sz="2400" dirty="0" err="1" smtClean="0"/>
              <a:t>prem</a:t>
            </a:r>
            <a:r>
              <a:rPr lang="en-US" sz="2400" dirty="0" smtClean="0"/>
              <a:t> &amp; cloud</a:t>
            </a:r>
          </a:p>
          <a:p>
            <a:pPr lvl="1"/>
            <a:r>
              <a:rPr lang="en-US" sz="2400" dirty="0" smtClean="0"/>
              <a:t>Migration of Send As/Full Access permissions</a:t>
            </a:r>
          </a:p>
          <a:p>
            <a:pPr lvl="1"/>
            <a:r>
              <a:rPr lang="en-US" sz="2400" dirty="0" smtClean="0"/>
              <a:t>Multi-forest – Only single forest source environments</a:t>
            </a:r>
          </a:p>
          <a:p>
            <a:pPr lvl="1"/>
            <a:r>
              <a:rPr lang="en-US" sz="2400" dirty="0" smtClean="0"/>
              <a:t>Public Folders</a:t>
            </a:r>
          </a:p>
        </p:txBody>
      </p:sp>
    </p:spTree>
    <p:extLst>
      <p:ext uri="{BB962C8B-B14F-4D97-AF65-F5344CB8AC3E}">
        <p14:creationId xmlns:p14="http://schemas.microsoft.com/office/powerpoint/2010/main" val="273495545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Hybrid deployment components</a:t>
            </a:r>
            <a:endParaRPr lang="en-AU" dirty="0"/>
          </a:p>
        </p:txBody>
      </p:sp>
      <p:sp>
        <p:nvSpPr>
          <p:cNvPr id="3" name="Text Placeholder 2"/>
          <p:cNvSpPr>
            <a:spLocks noGrp="1"/>
          </p:cNvSpPr>
          <p:nvPr>
            <p:ph type="body" idx="1"/>
          </p:nvPr>
        </p:nvSpPr>
        <p:spPr/>
        <p:txBody>
          <a:bodyPr/>
          <a:lstStyle/>
          <a:p>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0482227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325" y="344531"/>
            <a:ext cx="8229600" cy="1143000"/>
          </a:xfrm>
        </p:spPr>
        <p:txBody>
          <a:bodyPr>
            <a:normAutofit fontScale="90000"/>
          </a:bodyPr>
          <a:lstStyle/>
          <a:p>
            <a:r>
              <a:rPr lang="en-US" sz="4900" dirty="0" smtClean="0"/>
              <a:t>Hybrid</a:t>
            </a:r>
            <a:r>
              <a:rPr lang="en-US" dirty="0" smtClean="0"/>
              <a:t/>
            </a:r>
            <a:br>
              <a:rPr lang="en-US" dirty="0" smtClean="0"/>
            </a:br>
            <a:r>
              <a:rPr lang="en-US" sz="4000" dirty="0" smtClean="0">
                <a:solidFill>
                  <a:schemeClr val="accent2"/>
                </a:solidFill>
              </a:rPr>
              <a:t>Server Roles</a:t>
            </a:r>
            <a:r>
              <a:rPr lang="en-US" dirty="0" smtClean="0"/>
              <a:t/>
            </a:r>
            <a:br>
              <a:rPr lang="en-US" dirty="0" smtClean="0"/>
            </a:br>
            <a:endParaRPr lang="en-US" dirty="0"/>
          </a:p>
        </p:txBody>
      </p:sp>
      <p:sp>
        <p:nvSpPr>
          <p:cNvPr id="3" name="Text Placeholder 2"/>
          <p:cNvSpPr>
            <a:spLocks noGrp="1"/>
          </p:cNvSpPr>
          <p:nvPr>
            <p:ph type="body" sz="quarter" idx="4294967295"/>
          </p:nvPr>
        </p:nvSpPr>
        <p:spPr>
          <a:xfrm>
            <a:off x="296875" y="1323917"/>
            <a:ext cx="7974502" cy="954087"/>
          </a:xfrm>
        </p:spPr>
        <p:txBody>
          <a:bodyPr>
            <a:noAutofit/>
          </a:bodyPr>
          <a:lstStyle/>
          <a:p>
            <a:pPr marL="0" indent="0">
              <a:buNone/>
            </a:pPr>
            <a:r>
              <a:rPr lang="en-US" sz="2200" dirty="0" smtClean="0"/>
              <a:t>2 Required Server Roles:</a:t>
            </a:r>
          </a:p>
          <a:p>
            <a:pPr>
              <a:buSzPct val="90000"/>
            </a:pPr>
            <a:r>
              <a:rPr lang="en-US" sz="2200" dirty="0"/>
              <a:t>Office 365 Active Directory Synchronization</a:t>
            </a:r>
          </a:p>
          <a:p>
            <a:pPr>
              <a:buSzPct val="90000"/>
            </a:pPr>
            <a:r>
              <a:rPr lang="en-US" sz="2200" dirty="0"/>
              <a:t>Exchange Server 2010 SP1 CAS/Hub*</a:t>
            </a:r>
          </a:p>
        </p:txBody>
      </p:sp>
      <p:sp>
        <p:nvSpPr>
          <p:cNvPr id="7" name="TextBox 23"/>
          <p:cNvSpPr txBox="1">
            <a:spLocks noChangeArrowheads="1"/>
          </p:cNvSpPr>
          <p:nvPr/>
        </p:nvSpPr>
        <p:spPr bwMode="auto">
          <a:xfrm>
            <a:off x="2283167" y="5562263"/>
            <a:ext cx="1128712" cy="1077186"/>
          </a:xfrm>
          <a:prstGeom prst="rect">
            <a:avLst/>
          </a:prstGeom>
          <a:noFill/>
          <a:ln w="9525">
            <a:noFill/>
            <a:miter lim="800000"/>
            <a:headEnd/>
            <a:tailEnd/>
          </a:ln>
        </p:spPr>
        <p:txBody>
          <a:bodyPr lIns="91407" tIns="45704" rIns="91407" bIns="45704">
            <a:spAutoFit/>
          </a:bodyPr>
          <a:lstStyle/>
          <a:p>
            <a:r>
              <a:rPr lang="en-US" sz="1600" dirty="0" smtClean="0">
                <a:solidFill>
                  <a:schemeClr val="bg1"/>
                </a:solidFill>
                <a:latin typeface="Segoe UI" pitchFamily="34" charset="0"/>
                <a:ea typeface="Segoe UI" pitchFamily="34" charset="0"/>
                <a:cs typeface="Segoe UI" pitchFamily="34" charset="0"/>
              </a:rPr>
              <a:t>Exchange Server 2010 SP1 CAS/Hub</a:t>
            </a:r>
            <a:endParaRPr lang="en-US" sz="1600" dirty="0">
              <a:solidFill>
                <a:schemeClr val="bg1"/>
              </a:solidFill>
              <a:latin typeface="Segoe UI" pitchFamily="34" charset="0"/>
              <a:ea typeface="Segoe UI" pitchFamily="34" charset="0"/>
              <a:cs typeface="Segoe UI" pitchFamily="34" charset="0"/>
            </a:endParaRPr>
          </a:p>
        </p:txBody>
      </p:sp>
      <p:pic>
        <p:nvPicPr>
          <p:cNvPr id="9" name="Picture 3" descr="C:\Program Files\Microsoft Resource DVD Artwork\DVD_ART\Artwork_Imagery\Shapes and Graphics\Internet Cloud\cloud 1.png"/>
          <p:cNvPicPr>
            <a:picLocks noChangeAspect="1" noChangeArrowheads="1"/>
          </p:cNvPicPr>
          <p:nvPr/>
        </p:nvPicPr>
        <p:blipFill>
          <a:blip r:embed="rId4"/>
          <a:srcRect/>
          <a:stretch>
            <a:fillRect/>
          </a:stretch>
        </p:blipFill>
        <p:spPr bwMode="auto">
          <a:xfrm>
            <a:off x="5942485" y="3621499"/>
            <a:ext cx="3124200" cy="1593851"/>
          </a:xfrm>
          <a:prstGeom prst="rect">
            <a:avLst/>
          </a:prstGeom>
          <a:noFill/>
          <a:ln w="9525">
            <a:noFill/>
            <a:miter lim="800000"/>
            <a:headEnd/>
            <a:tailEnd/>
          </a:ln>
          <a:effectLst>
            <a:outerShdw blurRad="63500" sx="102000" sy="102000" algn="ctr" rotWithShape="0">
              <a:prstClr val="black">
                <a:alpha val="40000"/>
              </a:prstClr>
            </a:outerShdw>
          </a:effectLst>
        </p:spPr>
      </p:pic>
      <p:pic>
        <p:nvPicPr>
          <p:cNvPr id="10" name="Picture 4" descr="C:\Users\tobrien\Desktop\MediaBin_Items_1\Exchange-online_bL_r.png"/>
          <p:cNvPicPr>
            <a:picLocks noChangeAspect="1" noChangeArrowheads="1"/>
          </p:cNvPicPr>
          <p:nvPr/>
        </p:nvPicPr>
        <p:blipFill>
          <a:blip r:embed="rId5" cstate="print">
            <a:duotone>
              <a:prstClr val="black"/>
              <a:schemeClr val="tx2">
                <a:tint val="45000"/>
                <a:satMod val="400000"/>
              </a:schemeClr>
            </a:duotone>
            <a:lum bright="-100000" contrast="-100000"/>
          </a:blip>
          <a:srcRect/>
          <a:stretch>
            <a:fillRect/>
          </a:stretch>
        </p:blipFill>
        <p:spPr bwMode="auto">
          <a:xfrm>
            <a:off x="6736131" y="4111155"/>
            <a:ext cx="1828800" cy="365760"/>
          </a:xfrm>
          <a:prstGeom prst="rect">
            <a:avLst/>
          </a:prstGeom>
          <a:noFill/>
        </p:spPr>
      </p:pic>
      <p:pic>
        <p:nvPicPr>
          <p:cNvPr id="19" name="Picture 24" descr="server"/>
          <p:cNvPicPr>
            <a:picLocks noChangeAspect="1" noChangeArrowheads="1"/>
          </p:cNvPicPr>
          <p:nvPr/>
        </p:nvPicPr>
        <p:blipFill>
          <a:blip r:embed="rId6">
            <a:clrChange>
              <a:clrFrom>
                <a:srgbClr val="08369A"/>
              </a:clrFrom>
              <a:clrTo>
                <a:srgbClr val="08369A">
                  <a:alpha val="0"/>
                </a:srgbClr>
              </a:clrTo>
            </a:clrChange>
            <a:extLst>
              <a:ext uri="{BEBA8EAE-BF5A-486C-A8C5-ECC9F3942E4B}">
                <a14:imgProps xmlns:a14="http://schemas.microsoft.com/office/drawing/2010/main">
                  <a14:imgLayer r:embed="rId7">
                    <a14:imgEffect>
                      <a14:backgroundRemoval t="10000" b="90000" l="10000" r="90000"/>
                    </a14:imgEffect>
                  </a14:imgLayer>
                </a14:imgProps>
              </a:ext>
            </a:extLst>
          </a:blip>
          <a:srcRect/>
          <a:stretch>
            <a:fillRect/>
          </a:stretch>
        </p:blipFill>
        <p:spPr bwMode="auto">
          <a:xfrm>
            <a:off x="3337500" y="5662480"/>
            <a:ext cx="635000" cy="838200"/>
          </a:xfrm>
          <a:prstGeom prst="rect">
            <a:avLst/>
          </a:prstGeom>
          <a:noFill/>
          <a:ln w="9525">
            <a:noFill/>
            <a:miter lim="800000"/>
            <a:headEnd/>
            <a:tailEnd/>
          </a:ln>
        </p:spPr>
      </p:pic>
      <p:sp>
        <p:nvSpPr>
          <p:cNvPr id="20" name="Minus 19"/>
          <p:cNvSpPr/>
          <p:nvPr/>
        </p:nvSpPr>
        <p:spPr bwMode="auto">
          <a:xfrm rot="20132077">
            <a:off x="3370975" y="4969606"/>
            <a:ext cx="3452646" cy="489877"/>
          </a:xfrm>
          <a:prstGeom prst="mathMinus">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Minus 20"/>
          <p:cNvSpPr/>
          <p:nvPr/>
        </p:nvSpPr>
        <p:spPr bwMode="auto">
          <a:xfrm>
            <a:off x="3586013" y="3698918"/>
            <a:ext cx="3150137" cy="354081"/>
          </a:xfrm>
          <a:prstGeom prst="mathMinus">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27" name="Picture 24" descr="server"/>
          <p:cNvPicPr>
            <a:picLocks noChangeAspect="1" noChangeArrowheads="1"/>
          </p:cNvPicPr>
          <p:nvPr/>
        </p:nvPicPr>
        <p:blipFill>
          <a:blip r:embed="rId6">
            <a:clrChange>
              <a:clrFrom>
                <a:srgbClr val="08369A"/>
              </a:clrFrom>
              <a:clrTo>
                <a:srgbClr val="08369A">
                  <a:alpha val="0"/>
                </a:srgbClr>
              </a:clrTo>
            </a:clrChange>
            <a:extLst>
              <a:ext uri="{BEBA8EAE-BF5A-486C-A8C5-ECC9F3942E4B}">
                <a14:imgProps xmlns:a14="http://schemas.microsoft.com/office/drawing/2010/main">
                  <a14:imgLayer r:embed="rId7">
                    <a14:imgEffect>
                      <a14:backgroundRemoval t="10000" b="90000" l="10000" r="90000"/>
                    </a14:imgEffect>
                  </a14:imgLayer>
                </a14:imgProps>
              </a:ext>
            </a:extLst>
          </a:blip>
          <a:srcRect/>
          <a:stretch>
            <a:fillRect/>
          </a:stretch>
        </p:blipFill>
        <p:spPr bwMode="auto">
          <a:xfrm>
            <a:off x="3396114" y="3455835"/>
            <a:ext cx="635000" cy="838200"/>
          </a:xfrm>
          <a:prstGeom prst="rect">
            <a:avLst/>
          </a:prstGeom>
          <a:noFill/>
          <a:ln w="9525">
            <a:noFill/>
            <a:miter lim="800000"/>
            <a:headEnd/>
            <a:tailEnd/>
          </a:ln>
        </p:spPr>
      </p:pic>
      <p:sp>
        <p:nvSpPr>
          <p:cNvPr id="28" name="TextBox 27"/>
          <p:cNvSpPr txBox="1"/>
          <p:nvPr/>
        </p:nvSpPr>
        <p:spPr>
          <a:xfrm>
            <a:off x="4093699" y="3587862"/>
            <a:ext cx="2128853" cy="215444"/>
          </a:xfrm>
          <a:prstGeom prst="rect">
            <a:avLst/>
          </a:prstGeom>
          <a:noFill/>
        </p:spPr>
        <p:txBody>
          <a:bodyPr wrap="none" lIns="0" tIns="0" rIns="0" bIns="0" rtlCol="0">
            <a:spAutoFit/>
          </a:bodyPr>
          <a:lstStyle/>
          <a:p>
            <a:r>
              <a:rPr lang="en-US" sz="1400" dirty="0" smtClean="0">
                <a:solidFill>
                  <a:schemeClr val="bg1"/>
                </a:solidFill>
                <a:latin typeface="Segoe UI" pitchFamily="34" charset="0"/>
                <a:ea typeface="Segoe UI" pitchFamily="34" charset="0"/>
                <a:cs typeface="Segoe UI" pitchFamily="34" charset="0"/>
              </a:rPr>
              <a:t>Unified Global Address List</a:t>
            </a:r>
            <a:endParaRPr lang="en-US" sz="1400" dirty="0">
              <a:solidFill>
                <a:schemeClr val="bg1"/>
              </a:solidFill>
              <a:latin typeface="Segoe UI" pitchFamily="34" charset="0"/>
              <a:ea typeface="Segoe UI" pitchFamily="34" charset="0"/>
              <a:cs typeface="Segoe UI" pitchFamily="34" charset="0"/>
            </a:endParaRPr>
          </a:p>
        </p:txBody>
      </p:sp>
      <p:sp>
        <p:nvSpPr>
          <p:cNvPr id="29" name="TextBox 23"/>
          <p:cNvSpPr txBox="1">
            <a:spLocks noChangeArrowheads="1"/>
          </p:cNvSpPr>
          <p:nvPr/>
        </p:nvSpPr>
        <p:spPr bwMode="auto">
          <a:xfrm>
            <a:off x="2277484" y="3613352"/>
            <a:ext cx="1128712" cy="830964"/>
          </a:xfrm>
          <a:prstGeom prst="rect">
            <a:avLst/>
          </a:prstGeom>
          <a:noFill/>
          <a:ln w="9525">
            <a:noFill/>
            <a:miter lim="800000"/>
            <a:headEnd/>
            <a:tailEnd/>
          </a:ln>
        </p:spPr>
        <p:txBody>
          <a:bodyPr lIns="91407" tIns="45704" rIns="91407" bIns="45704">
            <a:spAutoFit/>
          </a:bodyPr>
          <a:lstStyle/>
          <a:p>
            <a:r>
              <a:rPr lang="en-US" sz="1600" dirty="0" smtClean="0">
                <a:solidFill>
                  <a:schemeClr val="bg1"/>
                </a:solidFill>
                <a:latin typeface="Segoe UI" pitchFamily="34" charset="0"/>
                <a:ea typeface="Segoe UI" pitchFamily="34" charset="0"/>
                <a:cs typeface="Segoe UI" pitchFamily="34" charset="0"/>
              </a:rPr>
              <a:t>Office 365 Directory Sync</a:t>
            </a:r>
            <a:endParaRPr lang="en-US" sz="1600" dirty="0">
              <a:solidFill>
                <a:schemeClr val="bg1"/>
              </a:solidFill>
              <a:latin typeface="Segoe UI" pitchFamily="34" charset="0"/>
              <a:ea typeface="Segoe UI" pitchFamily="34" charset="0"/>
              <a:cs typeface="Segoe UI" pitchFamily="34" charset="0"/>
            </a:endParaRPr>
          </a:p>
        </p:txBody>
      </p:sp>
      <p:sp>
        <p:nvSpPr>
          <p:cNvPr id="30" name="TextBox 29"/>
          <p:cNvSpPr txBox="1"/>
          <p:nvPr/>
        </p:nvSpPr>
        <p:spPr>
          <a:xfrm rot="20132077">
            <a:off x="4281335" y="4951762"/>
            <a:ext cx="1399614" cy="215444"/>
          </a:xfrm>
          <a:prstGeom prst="rect">
            <a:avLst/>
          </a:prstGeom>
          <a:noFill/>
        </p:spPr>
        <p:txBody>
          <a:bodyPr wrap="none" lIns="0" tIns="0" rIns="0" bIns="0" rtlCol="0">
            <a:spAutoFit/>
          </a:bodyPr>
          <a:lstStyle/>
          <a:p>
            <a:r>
              <a:rPr lang="en-US" sz="1400" dirty="0" smtClean="0">
                <a:solidFill>
                  <a:schemeClr val="bg1"/>
                </a:solidFill>
                <a:latin typeface="Segoe UI" pitchFamily="34" charset="0"/>
                <a:ea typeface="Segoe UI" pitchFamily="34" charset="0"/>
                <a:cs typeface="Segoe UI" pitchFamily="34" charset="0"/>
              </a:rPr>
              <a:t>Exchange Sharing</a:t>
            </a:r>
            <a:endParaRPr lang="en-US" sz="1400" dirty="0">
              <a:solidFill>
                <a:schemeClr val="bg1"/>
              </a:solidFill>
              <a:latin typeface="Segoe UI" pitchFamily="34" charset="0"/>
              <a:ea typeface="Segoe UI" pitchFamily="34" charset="0"/>
              <a:cs typeface="Segoe UI" pitchFamily="34" charset="0"/>
            </a:endParaRPr>
          </a:p>
        </p:txBody>
      </p:sp>
      <p:sp>
        <p:nvSpPr>
          <p:cNvPr id="31" name="Minus 30"/>
          <p:cNvSpPr/>
          <p:nvPr/>
        </p:nvSpPr>
        <p:spPr bwMode="auto">
          <a:xfrm rot="20150770">
            <a:off x="3428102" y="5054006"/>
            <a:ext cx="3444258" cy="638014"/>
          </a:xfrm>
          <a:prstGeom prst="mathMinus">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32" name="Picture 24" descr="server"/>
          <p:cNvPicPr>
            <a:picLocks noChangeAspect="1" noChangeArrowheads="1"/>
          </p:cNvPicPr>
          <p:nvPr/>
        </p:nvPicPr>
        <p:blipFill>
          <a:blip r:embed="rId6">
            <a:clrChange>
              <a:clrFrom>
                <a:srgbClr val="08369A"/>
              </a:clrFrom>
              <a:clrTo>
                <a:srgbClr val="08369A">
                  <a:alpha val="0"/>
                </a:srgbClr>
              </a:clrTo>
            </a:clrChange>
            <a:extLst>
              <a:ext uri="{BEBA8EAE-BF5A-486C-A8C5-ECC9F3942E4B}">
                <a14:imgProps xmlns:a14="http://schemas.microsoft.com/office/drawing/2010/main">
                  <a14:imgLayer r:embed="rId7">
                    <a14:imgEffect>
                      <a14:backgroundRemoval t="10000" b="90000" l="10000" r="90000"/>
                    </a14:imgEffect>
                  </a14:imgLayer>
                </a14:imgProps>
              </a:ext>
            </a:extLst>
          </a:blip>
          <a:srcRect/>
          <a:stretch>
            <a:fillRect/>
          </a:stretch>
        </p:blipFill>
        <p:spPr bwMode="auto">
          <a:xfrm>
            <a:off x="3337500" y="4335229"/>
            <a:ext cx="635000" cy="838200"/>
          </a:xfrm>
          <a:prstGeom prst="rect">
            <a:avLst/>
          </a:prstGeom>
          <a:noFill/>
          <a:ln w="9525">
            <a:noFill/>
            <a:miter lim="800000"/>
            <a:headEnd/>
            <a:tailEnd/>
          </a:ln>
        </p:spPr>
      </p:pic>
      <p:sp>
        <p:nvSpPr>
          <p:cNvPr id="33" name="TextBox 23"/>
          <p:cNvSpPr txBox="1">
            <a:spLocks noChangeArrowheads="1"/>
          </p:cNvSpPr>
          <p:nvPr/>
        </p:nvSpPr>
        <p:spPr bwMode="auto">
          <a:xfrm>
            <a:off x="2295372" y="4624361"/>
            <a:ext cx="812434" cy="338522"/>
          </a:xfrm>
          <a:prstGeom prst="rect">
            <a:avLst/>
          </a:prstGeom>
          <a:noFill/>
          <a:ln w="9525">
            <a:noFill/>
            <a:miter lim="800000"/>
            <a:headEnd/>
            <a:tailEnd/>
          </a:ln>
        </p:spPr>
        <p:txBody>
          <a:bodyPr wrap="square" lIns="91407" tIns="45704" rIns="91407" bIns="45704">
            <a:spAutoFit/>
          </a:bodyPr>
          <a:lstStyle/>
          <a:p>
            <a:r>
              <a:rPr lang="en-US" sz="1600" dirty="0" smtClean="0">
                <a:solidFill>
                  <a:schemeClr val="bg1"/>
                </a:solidFill>
                <a:latin typeface="Segoe UI" pitchFamily="34" charset="0"/>
                <a:ea typeface="Segoe UI" pitchFamily="34" charset="0"/>
                <a:cs typeface="Segoe UI" pitchFamily="34" charset="0"/>
              </a:rPr>
              <a:t>AD FS</a:t>
            </a:r>
            <a:endParaRPr lang="en-US" sz="1600" dirty="0">
              <a:solidFill>
                <a:schemeClr val="bg1"/>
              </a:solidFill>
              <a:latin typeface="Segoe UI" pitchFamily="34" charset="0"/>
              <a:ea typeface="Segoe UI" pitchFamily="34" charset="0"/>
              <a:cs typeface="Segoe UI" pitchFamily="34" charset="0"/>
            </a:endParaRPr>
          </a:p>
        </p:txBody>
      </p:sp>
      <p:sp>
        <p:nvSpPr>
          <p:cNvPr id="34" name="Minus 33"/>
          <p:cNvSpPr/>
          <p:nvPr/>
        </p:nvSpPr>
        <p:spPr bwMode="auto">
          <a:xfrm rot="21102090">
            <a:off x="3513253" y="4423993"/>
            <a:ext cx="3150137" cy="354081"/>
          </a:xfrm>
          <a:prstGeom prst="mathMinus">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5" name="TextBox 34"/>
          <p:cNvSpPr txBox="1"/>
          <p:nvPr/>
        </p:nvSpPr>
        <p:spPr>
          <a:xfrm rot="21096589">
            <a:off x="4640149" y="4312899"/>
            <a:ext cx="1080424" cy="215444"/>
          </a:xfrm>
          <a:prstGeom prst="rect">
            <a:avLst/>
          </a:prstGeom>
          <a:noFill/>
        </p:spPr>
        <p:txBody>
          <a:bodyPr wrap="none" lIns="0" tIns="0" rIns="0" bIns="0" rtlCol="0">
            <a:spAutoFit/>
          </a:bodyPr>
          <a:lstStyle/>
          <a:p>
            <a:r>
              <a:rPr lang="en-US" sz="1400" dirty="0" smtClean="0">
                <a:solidFill>
                  <a:schemeClr val="bg1"/>
                </a:solidFill>
                <a:latin typeface="Segoe UI" pitchFamily="34" charset="0"/>
                <a:ea typeface="Segoe UI" pitchFamily="34" charset="0"/>
                <a:cs typeface="Segoe UI" pitchFamily="34" charset="0"/>
              </a:rPr>
              <a:t>Single</a:t>
            </a:r>
            <a:r>
              <a:rPr lang="en-US" sz="1400" dirty="0" smtClean="0">
                <a:gradFill>
                  <a:gsLst>
                    <a:gs pos="0">
                      <a:schemeClr val="tx1"/>
                    </a:gs>
                    <a:gs pos="100000">
                      <a:schemeClr val="tx1"/>
                    </a:gs>
                    <a:gs pos="50000">
                      <a:schemeClr val="tx1"/>
                    </a:gs>
                  </a:gsLst>
                  <a:lin ang="5400000" scaled="0"/>
                </a:gradFill>
              </a:rPr>
              <a:t> </a:t>
            </a:r>
            <a:r>
              <a:rPr lang="en-US" sz="1400" dirty="0" smtClean="0">
                <a:solidFill>
                  <a:schemeClr val="bg1"/>
                </a:solidFill>
              </a:rPr>
              <a:t>Sign On</a:t>
            </a:r>
            <a:endParaRPr lang="en-US" sz="1400" dirty="0">
              <a:solidFill>
                <a:schemeClr val="bg1"/>
              </a:solidFill>
            </a:endParaRPr>
          </a:p>
        </p:txBody>
      </p:sp>
      <p:sp>
        <p:nvSpPr>
          <p:cNvPr id="17" name="TextBox 16"/>
          <p:cNvSpPr txBox="1"/>
          <p:nvPr/>
        </p:nvSpPr>
        <p:spPr>
          <a:xfrm rot="20140977">
            <a:off x="4669664" y="5238113"/>
            <a:ext cx="1088568" cy="215444"/>
          </a:xfrm>
          <a:prstGeom prst="rect">
            <a:avLst/>
          </a:prstGeom>
          <a:noFill/>
        </p:spPr>
        <p:txBody>
          <a:bodyPr wrap="none" lIns="0" tIns="0" rIns="0" bIns="0" rtlCol="0">
            <a:spAutoFit/>
          </a:bodyPr>
          <a:lstStyle/>
          <a:p>
            <a:r>
              <a:rPr lang="en-US" sz="1400" dirty="0" smtClean="0">
                <a:solidFill>
                  <a:schemeClr val="bg1"/>
                </a:solidFill>
                <a:latin typeface="Segoe UI" pitchFamily="34" charset="0"/>
                <a:ea typeface="Segoe UI" pitchFamily="34" charset="0"/>
                <a:cs typeface="Segoe UI" pitchFamily="34" charset="0"/>
              </a:rPr>
              <a:t>Mailbox</a:t>
            </a:r>
            <a:r>
              <a:rPr lang="en-US" sz="1400" dirty="0" smtClean="0">
                <a:solidFill>
                  <a:schemeClr val="bg1"/>
                </a:solidFill>
              </a:rPr>
              <a:t> Move</a:t>
            </a:r>
            <a:endParaRPr lang="en-US" sz="1400" dirty="0">
              <a:solidFill>
                <a:schemeClr val="bg1"/>
              </a:solidFill>
            </a:endParaRPr>
          </a:p>
        </p:txBody>
      </p:sp>
      <p:sp>
        <p:nvSpPr>
          <p:cNvPr id="38" name="Minus 37"/>
          <p:cNvSpPr/>
          <p:nvPr/>
        </p:nvSpPr>
        <p:spPr bwMode="auto">
          <a:xfrm rot="20132077">
            <a:off x="3492531" y="5282687"/>
            <a:ext cx="3440297" cy="489877"/>
          </a:xfrm>
          <a:prstGeom prst="mathMinus">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9" name="TextBox 38"/>
          <p:cNvSpPr txBox="1"/>
          <p:nvPr/>
        </p:nvSpPr>
        <p:spPr>
          <a:xfrm rot="20140977">
            <a:off x="4711697" y="5528742"/>
            <a:ext cx="1330557" cy="215444"/>
          </a:xfrm>
          <a:prstGeom prst="rect">
            <a:avLst/>
          </a:prstGeom>
          <a:noFill/>
        </p:spPr>
        <p:txBody>
          <a:bodyPr wrap="none" lIns="0" tIns="0" rIns="0" bIns="0" rtlCol="0">
            <a:spAutoFit/>
          </a:bodyPr>
          <a:lstStyle/>
          <a:p>
            <a:r>
              <a:rPr lang="en-US" sz="1400" dirty="0" smtClean="0">
                <a:solidFill>
                  <a:schemeClr val="bg1"/>
                </a:solidFill>
                <a:latin typeface="Segoe UI" pitchFamily="34" charset="0"/>
                <a:ea typeface="Segoe UI" pitchFamily="34" charset="0"/>
                <a:cs typeface="Segoe UI" pitchFamily="34" charset="0"/>
              </a:rPr>
              <a:t>Secure Transport</a:t>
            </a:r>
            <a:endParaRPr lang="en-US" sz="1400" dirty="0">
              <a:solidFill>
                <a:schemeClr val="bg1"/>
              </a:solidFill>
              <a:latin typeface="Segoe UI" pitchFamily="34" charset="0"/>
              <a:ea typeface="Segoe UI" pitchFamily="34" charset="0"/>
              <a:cs typeface="Segoe UI" pitchFamily="34" charset="0"/>
            </a:endParaRPr>
          </a:p>
        </p:txBody>
      </p:sp>
      <p:sp>
        <p:nvSpPr>
          <p:cNvPr id="4" name="TextBox 3"/>
          <p:cNvSpPr txBox="1"/>
          <p:nvPr/>
        </p:nvSpPr>
        <p:spPr>
          <a:xfrm>
            <a:off x="4913811" y="6604699"/>
            <a:ext cx="4162550" cy="246221"/>
          </a:xfrm>
          <a:prstGeom prst="rect">
            <a:avLst/>
          </a:prstGeom>
          <a:noFill/>
        </p:spPr>
        <p:txBody>
          <a:bodyPr wrap="none" lIns="0" tIns="0" rIns="0" bIns="0" rtlCol="0">
            <a:spAutoFit/>
          </a:bodyPr>
          <a:lstStyle/>
          <a:p>
            <a:r>
              <a:rPr lang="en-US" sz="1400" dirty="0" smtClean="0">
                <a:solidFill>
                  <a:schemeClr val="bg1"/>
                </a:solidFill>
                <a:latin typeface="Segoe UI" pitchFamily="34" charset="0"/>
                <a:ea typeface="Segoe UI" pitchFamily="34" charset="0"/>
                <a:cs typeface="Segoe UI" pitchFamily="34" charset="0"/>
              </a:rPr>
              <a:t>* </a:t>
            </a:r>
            <a:r>
              <a:rPr lang="en-US" sz="1600" dirty="0" smtClean="0">
                <a:solidFill>
                  <a:schemeClr val="bg1"/>
                </a:solidFill>
                <a:latin typeface="Segoe UI" pitchFamily="34" charset="0"/>
                <a:ea typeface="Segoe UI" pitchFamily="34" charset="0"/>
                <a:cs typeface="Segoe UI" pitchFamily="34" charset="0"/>
              </a:rPr>
              <a:t>Mbx role is required for legacy environments</a:t>
            </a:r>
          </a:p>
        </p:txBody>
      </p:sp>
      <p:sp>
        <p:nvSpPr>
          <p:cNvPr id="36" name="Right Arrow 35"/>
          <p:cNvSpPr/>
          <p:nvPr/>
        </p:nvSpPr>
        <p:spPr bwMode="auto">
          <a:xfrm rot="10800000">
            <a:off x="5443554" y="2125039"/>
            <a:ext cx="762138" cy="467173"/>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dirty="0" smtClean="0">
              <a:solidFill>
                <a:schemeClr val="bg1">
                  <a:alpha val="99000"/>
                </a:schemeClr>
              </a:solidFill>
            </a:endParaRPr>
          </a:p>
        </p:txBody>
      </p:sp>
      <p:sp>
        <p:nvSpPr>
          <p:cNvPr id="37" name="TextBox 23"/>
          <p:cNvSpPr txBox="1">
            <a:spLocks noChangeArrowheads="1"/>
          </p:cNvSpPr>
          <p:nvPr/>
        </p:nvSpPr>
        <p:spPr bwMode="auto">
          <a:xfrm>
            <a:off x="2286203" y="5554862"/>
            <a:ext cx="1128712" cy="1077186"/>
          </a:xfrm>
          <a:prstGeom prst="rect">
            <a:avLst/>
          </a:prstGeom>
          <a:noFill/>
          <a:ln w="9525">
            <a:noFill/>
            <a:miter lim="800000"/>
            <a:headEnd/>
            <a:tailEnd/>
          </a:ln>
        </p:spPr>
        <p:txBody>
          <a:bodyPr lIns="91407" tIns="45704" rIns="91407" bIns="45704">
            <a:spAutoFit/>
          </a:bodyPr>
          <a:lstStyle/>
          <a:p>
            <a:r>
              <a:rPr lang="en-US" sz="1600" dirty="0" smtClean="0">
                <a:solidFill>
                  <a:schemeClr val="bg1"/>
                </a:solidFill>
                <a:latin typeface="Segoe UI" pitchFamily="34" charset="0"/>
                <a:ea typeface="Segoe UI" pitchFamily="34" charset="0"/>
                <a:cs typeface="Segoe UI" pitchFamily="34" charset="0"/>
              </a:rPr>
              <a:t>Exchange Server 2010 SP1 CAS/Hub</a:t>
            </a:r>
            <a:endParaRPr lang="en-US" sz="1600" dirty="0">
              <a:solidFill>
                <a:schemeClr val="bg1"/>
              </a:solidFill>
              <a:latin typeface="Segoe UI" pitchFamily="34" charset="0"/>
              <a:ea typeface="Segoe UI" pitchFamily="34" charset="0"/>
              <a:cs typeface="Segoe UI" pitchFamily="34" charset="0"/>
            </a:endParaRPr>
          </a:p>
        </p:txBody>
      </p:sp>
      <p:pic>
        <p:nvPicPr>
          <p:cNvPr id="40" name="Picture 24" descr="server"/>
          <p:cNvPicPr>
            <a:picLocks noChangeAspect="1" noChangeArrowheads="1"/>
          </p:cNvPicPr>
          <p:nvPr/>
        </p:nvPicPr>
        <p:blipFill>
          <a:blip r:embed="rId6">
            <a:clrChange>
              <a:clrFrom>
                <a:srgbClr val="08369A"/>
              </a:clrFrom>
              <a:clrTo>
                <a:srgbClr val="08369A">
                  <a:alpha val="0"/>
                </a:srgbClr>
              </a:clrTo>
            </a:clrChange>
            <a:extLst>
              <a:ext uri="{BEBA8EAE-BF5A-486C-A8C5-ECC9F3942E4B}">
                <a14:imgProps xmlns:a14="http://schemas.microsoft.com/office/drawing/2010/main">
                  <a14:imgLayer r:embed="rId7">
                    <a14:imgEffect>
                      <a14:backgroundRemoval t="10000" b="90000" l="10000" r="90000"/>
                    </a14:imgEffect>
                  </a14:imgLayer>
                </a14:imgProps>
              </a:ext>
            </a:extLst>
          </a:blip>
          <a:srcRect/>
          <a:stretch>
            <a:fillRect/>
          </a:stretch>
        </p:blipFill>
        <p:spPr bwMode="auto">
          <a:xfrm>
            <a:off x="3338760" y="5664160"/>
            <a:ext cx="635000" cy="838200"/>
          </a:xfrm>
          <a:prstGeom prst="rect">
            <a:avLst/>
          </a:prstGeom>
          <a:noFill/>
          <a:ln w="9525">
            <a:noFill/>
            <a:miter lim="800000"/>
            <a:headEnd/>
            <a:tailEnd/>
          </a:ln>
        </p:spPr>
      </p:pic>
      <p:sp>
        <p:nvSpPr>
          <p:cNvPr id="12" name="Rounded Rectangular Callout 11"/>
          <p:cNvSpPr/>
          <p:nvPr/>
        </p:nvSpPr>
        <p:spPr bwMode="auto">
          <a:xfrm>
            <a:off x="7117319" y="207245"/>
            <a:ext cx="1888600" cy="1697767"/>
          </a:xfrm>
          <a:prstGeom prst="wedgeRoundRectCallout">
            <a:avLst>
              <a:gd name="adj1" fmla="val -70736"/>
              <a:gd name="adj2" fmla="val 49210"/>
              <a:gd name="adj3" fmla="val 16667"/>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b="1" dirty="0" smtClean="0">
                <a:solidFill>
                  <a:schemeClr val="tx1">
                    <a:alpha val="99000"/>
                  </a:schemeClr>
                </a:solidFill>
                <a:latin typeface="Segoe UI" pitchFamily="34" charset="0"/>
                <a:ea typeface="Segoe UI" pitchFamily="34" charset="0"/>
                <a:cs typeface="Segoe UI" pitchFamily="34" charset="0"/>
              </a:rPr>
              <a:t>FREE!</a:t>
            </a:r>
          </a:p>
          <a:p>
            <a:pPr algn="ctr" defTabSz="914099"/>
            <a:r>
              <a:rPr lang="en-US" sz="2200" dirty="0" smtClean="0">
                <a:solidFill>
                  <a:schemeClr val="tx1">
                    <a:alpha val="99000"/>
                  </a:schemeClr>
                </a:solidFill>
                <a:latin typeface="Segoe UI" pitchFamily="34" charset="0"/>
                <a:ea typeface="Segoe UI" pitchFamily="34" charset="0"/>
                <a:cs typeface="Segoe UI" pitchFamily="34" charset="0"/>
              </a:rPr>
              <a:t>with paid Exchange Online subscription</a:t>
            </a:r>
          </a:p>
        </p:txBody>
      </p:sp>
      <p:sp>
        <p:nvSpPr>
          <p:cNvPr id="41" name="Text Placeholder 2"/>
          <p:cNvSpPr txBox="1">
            <a:spLocks/>
          </p:cNvSpPr>
          <p:nvPr/>
        </p:nvSpPr>
        <p:spPr>
          <a:xfrm>
            <a:off x="294900" y="2521327"/>
            <a:ext cx="7974502" cy="95408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03C2F1"/>
              </a:buClr>
              <a:buFont typeface="Segoe UI" pitchFamily="34" charset="0"/>
              <a:buChar char="►"/>
              <a:defRPr sz="2800" kern="1200">
                <a:solidFill>
                  <a:schemeClr val="bg1"/>
                </a:solidFill>
                <a:latin typeface="Segoe UI" pitchFamily="34" charset="0"/>
                <a:ea typeface="Segoe UI" pitchFamily="34" charset="0"/>
                <a:cs typeface="Segoe UI" pitchFamily="34" charset="0"/>
              </a:defRPr>
            </a:lvl1pPr>
            <a:lvl2pPr marL="742950" indent="-285750" algn="l" defTabSz="914400" rtl="0" eaLnBrk="1" latinLnBrk="0" hangingPunct="1">
              <a:spcBef>
                <a:spcPct val="20000"/>
              </a:spcBef>
              <a:buClr>
                <a:srgbClr val="03C2F1"/>
              </a:buClr>
              <a:buFont typeface="Arial" pitchFamily="34" charset="0"/>
              <a:buChar char="–"/>
              <a:defRPr sz="2400" kern="1200">
                <a:solidFill>
                  <a:schemeClr val="bg1"/>
                </a:solidFill>
                <a:latin typeface="Segoe UI" pitchFamily="34" charset="0"/>
                <a:ea typeface="Segoe UI" pitchFamily="34" charset="0"/>
                <a:cs typeface="Segoe UI" pitchFamily="34" charset="0"/>
              </a:defRPr>
            </a:lvl2pPr>
            <a:lvl3pPr marL="1143000" indent="-228600" algn="l" defTabSz="914400" rtl="0" eaLnBrk="1" latinLnBrk="0" hangingPunct="1">
              <a:spcBef>
                <a:spcPct val="20000"/>
              </a:spcBef>
              <a:buClr>
                <a:srgbClr val="03C2F1"/>
              </a:buClr>
              <a:buFont typeface="Arial" pitchFamily="34" charset="0"/>
              <a:buChar char="•"/>
              <a:defRPr sz="2000" kern="1200">
                <a:solidFill>
                  <a:schemeClr val="bg1"/>
                </a:solidFill>
                <a:latin typeface="Segoe UI" pitchFamily="34" charset="0"/>
                <a:ea typeface="Segoe UI" pitchFamily="34" charset="0"/>
                <a:cs typeface="Segoe UI" pitchFamily="34" charset="0"/>
              </a:defRPr>
            </a:lvl3pPr>
            <a:lvl4pPr marL="16002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4pPr>
            <a:lvl5pPr marL="2057400" indent="-228600" algn="l" defTabSz="914400" rtl="0" eaLnBrk="1" latinLnBrk="0" hangingPunct="1">
              <a:spcBef>
                <a:spcPct val="20000"/>
              </a:spcBef>
              <a:buClr>
                <a:srgbClr val="03C2F1"/>
              </a:buClr>
              <a:buFont typeface="Arial" pitchFamily="34" charset="0"/>
              <a:buChar char="»"/>
              <a:defRPr sz="1800" kern="1200">
                <a:solidFill>
                  <a:schemeClr val="bg1"/>
                </a:solidFill>
                <a:latin typeface="Segoe UI" pitchFamily="34" charset="0"/>
                <a:ea typeface="Segoe UI" pitchFamily="34" charset="0"/>
                <a:cs typeface="Segoe UI"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Segoe UI" pitchFamily="34" charset="0"/>
              <a:buNone/>
            </a:pPr>
            <a:r>
              <a:rPr lang="en-US" sz="2200" dirty="0" smtClean="0"/>
              <a:t>1 Optional Server Roles:</a:t>
            </a:r>
          </a:p>
          <a:p>
            <a:pPr>
              <a:buSzPct val="90000"/>
            </a:pPr>
            <a:r>
              <a:rPr lang="en-US" sz="2200" dirty="0"/>
              <a:t>Active Directory Federation Services</a:t>
            </a:r>
          </a:p>
        </p:txBody>
      </p:sp>
    </p:spTree>
    <p:custDataLst>
      <p:tags r:id="rId1"/>
    </p:custDataLst>
    <p:extLst>
      <p:ext uri="{BB962C8B-B14F-4D97-AF65-F5344CB8AC3E}">
        <p14:creationId xmlns:p14="http://schemas.microsoft.com/office/powerpoint/2010/main" val="12689579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grpId="0" nodeType="clickEffect">
                                  <p:stCondLst>
                                    <p:cond delay="0"/>
                                  </p:stCondLst>
                                  <p:childTnLst>
                                    <p:animMotion origin="layout" path="M -4.34488E-6 -0.00023 C 0.02267 -0.00093 0.0383 0.00046 0.05835 -0.00509 C 0.06304 -0.0081 0.06786 -0.00787 0.07281 -0.01018 C 0.07867 -0.01319 0.08414 -0.01781 0.09 -0.02013 C 0.09443 -0.02545 0.10485 -0.03169 0.11019 -0.03354 C 0.11618 -0.04187 0.12321 -0.0465 0.13012 -0.05205 C 0.13702 -0.05737 0.14418 -0.06639 0.15135 -0.07032 C 0.16828 -0.09068 0.18781 -0.10132 0.20592 -0.11682 C 0.21334 -0.1233 0.2209 -0.13116 0.22702 -0.14042 C 0.22949 -0.14388 0.23574 -0.14689 0.23574 -0.14666 C 0.23913 -0.15545 0.24043 -0.15638 0.24616 -0.15892 C 0.2528 -0.16655 0.24981 -0.16401 0.25476 -0.16702 C 0.25854 -0.17141 0.26296 -0.17465 0.26739 -0.17696 C 0.27482 -0.18645 0.27143 -0.18413 0.2769 -0.18691 C 0.28133 -0.19223 0.2851 -0.19917 0.29018 -0.20195 C 0.29631 -0.21004 0.30086 -0.21629 0.30751 -0.22207 C 0.3118 -0.23317 0.30659 -0.22207 0.31324 -0.22855 C 0.31688 -0.23202 0.31962 -0.2378 0.32287 -0.2422 C 0.32939 -0.25029 0.33447 -0.2614 0.34111 -0.2688 C 0.34319 -0.27435 0.34879 -0.28383 0.34879 -0.28337 C 0.35101 -0.29216 0.35374 -0.30026 0.3583 -0.30558 C 0.36156 -0.31367 0.36338 -0.32108 0.36794 -0.32709 C 0.3708 -0.33704 0.37393 -0.34282 0.37849 -0.35069 C 0.38018 -0.35346 0.38057 -0.35809 0.38227 -0.36063 C 0.38539 -0.36595 0.38787 -0.37174 0.39086 -0.37729 C 0.39216 -0.38376 0.39373 -0.38723 0.39659 -0.39232 C 0.39802 -0.39973 0.39959 -0.40551 0.40154 -0.41222 C 0.39998 -0.41916 0.40102 -0.42124 0.40336 -0.42725 C 0.40428 -0.43581 0.40454 -0.44183 0.40727 -0.449 C 0.40962 -0.46218 0.41222 -0.47352 0.41587 -0.48555 C 0.4173 -0.49526 0.41756 -0.50081 0.42056 -0.50914 C 0.42225 -0.51978 0.42355 -0.52857 0.42733 -0.53713 C 0.42824 -0.54222 0.43032 -0.54569 0.43032 -0.55055 " pathEditMode="relative" rAng="0" ptsTypes="ffffffffffffffffffffffffffffffffA">
                                      <p:cBhvr>
                                        <p:cTn id="20" dur="2000" fill="hold"/>
                                        <p:tgtEl>
                                          <p:spTgt spid="37"/>
                                        </p:tgtEl>
                                        <p:attrNameLst>
                                          <p:attrName>ppt_x</p:attrName>
                                          <p:attrName>ppt_y</p:attrName>
                                        </p:attrNameLst>
                                      </p:cBhvr>
                                      <p:rCtr x="21516" y="-27481"/>
                                    </p:animMotion>
                                  </p:childTnLst>
                                </p:cTn>
                              </p:par>
                              <p:par>
                                <p:cTn id="21" presetID="0" presetClass="path" presetSubtype="0" accel="50000" decel="50000" fill="hold" nodeType="withEffect">
                                  <p:stCondLst>
                                    <p:cond delay="0"/>
                                  </p:stCondLst>
                                  <p:childTnLst>
                                    <p:animMotion origin="layout" path="M 1.40922E-6 -0.00023 C 0.02266 -0.00092 0.03829 0.00047 0.05835 -0.00509 C 0.06304 -0.00809 0.06785 -0.00786 0.0728 -0.01017 C 0.07866 -0.01318 0.08414 -0.01781 0.09 -0.02012 C 0.09442 -0.02544 0.10484 -0.03169 0.11018 -0.03354 C 0.11617 -0.04187 0.12321 -0.04649 0.13011 -0.05204 C 0.13701 -0.05736 0.14418 -0.06639 0.15134 -0.07032 C 0.16827 -0.09067 0.18781 -0.10132 0.20591 -0.11681 C 0.21334 -0.12329 0.22089 -0.13116 0.22701 -0.14041 C 0.22949 -0.14388 0.23574 -0.14689 0.23574 -0.14665 C 0.23912 -0.15544 0.24043 -0.15637 0.24616 -0.15891 C 0.2528 -0.16655 0.2498 -0.164 0.25475 -0.16701 C 0.25853 -0.17141 0.26296 -0.17464 0.26739 -0.17696 C 0.27481 -0.18644 0.27142 -0.18413 0.27689 -0.1869 C 0.28132 -0.19222 0.2851 -0.19916 0.29018 -0.20194 C 0.2963 -0.21004 0.30086 -0.21628 0.3075 -0.22206 C 0.3118 -0.23317 0.30659 -0.22206 0.31323 -0.22854 C 0.31688 -0.23201 0.31961 -0.23779 0.32287 -0.24219 C 0.32938 -0.25029 0.33446 -0.26139 0.3411 -0.26879 C 0.34319 -0.27434 0.34879 -0.28383 0.34879 -0.28336 C 0.351 -0.29215 0.35374 -0.30025 0.3583 -0.30557 C 0.36155 -0.31367 0.36337 -0.32107 0.36793 -0.32708 C 0.3708 -0.33703 0.37392 -0.34281 0.37848 -0.35068 C 0.38018 -0.35345 0.38057 -0.35808 0.38226 -0.36063 C 0.38539 -0.36595 0.38786 -0.37173 0.39086 -0.37728 C 0.39216 -0.38376 0.39372 -0.38723 0.39659 -0.39232 C 0.39802 -0.39972 0.39958 -0.4055 0.40154 -0.41221 C 0.39997 -0.41915 0.40101 -0.42123 0.40336 -0.42725 C 0.40427 -0.43581 0.40453 -0.44182 0.40727 -0.44899 C 0.40961 -0.46218 0.41222 -0.47351 0.41586 -0.48554 C 0.41729 -0.49525 0.41756 -0.50081 0.42055 -0.50913 C 0.42224 -0.51977 0.42355 -0.52856 0.42732 -0.53712 C 0.42824 -0.54221 0.43032 -0.54568 0.43032 -0.55054 " pathEditMode="relative" rAng="0" ptsTypes="ffffffffffffffffffffffffffffffffA">
                                      <p:cBhvr>
                                        <p:cTn id="22" dur="2000" fill="hold"/>
                                        <p:tgtEl>
                                          <p:spTgt spid="40"/>
                                        </p:tgtEl>
                                        <p:attrNameLst>
                                          <p:attrName>ppt_x</p:attrName>
                                          <p:attrName>ppt_y</p:attrName>
                                        </p:attrNameLst>
                                      </p:cBhvr>
                                      <p:rCtr x="21516" y="-27481"/>
                                    </p:animMotion>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p:bldP spid="36" grpId="0" animBg="1"/>
      <p:bldP spid="37" grpId="0"/>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Hybrid deployment concepts</a:t>
            </a:r>
            <a:endParaRPr lang="en-AU" dirty="0"/>
          </a:p>
        </p:txBody>
      </p:sp>
      <p:sp>
        <p:nvSpPr>
          <p:cNvPr id="3" name="Text Placeholder 2"/>
          <p:cNvSpPr>
            <a:spLocks noGrp="1"/>
          </p:cNvSpPr>
          <p:nvPr>
            <p:ph type="body" idx="1"/>
          </p:nvPr>
        </p:nvSpPr>
        <p:spPr/>
        <p:txBody>
          <a:bodyPr/>
          <a:lstStyle/>
          <a:p>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711631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9776" y="-149544"/>
            <a:ext cx="8229600" cy="1143000"/>
          </a:xfrm>
        </p:spPr>
        <p:txBody>
          <a:bodyPr>
            <a:normAutofit/>
          </a:bodyPr>
          <a:lstStyle/>
          <a:p>
            <a:r>
              <a:rPr lang="en-US" sz="4400" dirty="0" smtClean="0"/>
              <a:t>Session Objectives</a:t>
            </a:r>
            <a:endParaRPr lang="en-US" sz="4400" dirty="0"/>
          </a:p>
        </p:txBody>
      </p:sp>
      <p:sp>
        <p:nvSpPr>
          <p:cNvPr id="5" name="Text Placeholder 4"/>
          <p:cNvSpPr>
            <a:spLocks noGrp="1"/>
          </p:cNvSpPr>
          <p:nvPr>
            <p:ph idx="1"/>
          </p:nvPr>
        </p:nvSpPr>
        <p:spPr>
          <a:xfrm>
            <a:off x="279776" y="1690051"/>
            <a:ext cx="8229600" cy="3849291"/>
          </a:xfrm>
        </p:spPr>
        <p:txBody>
          <a:bodyPr/>
          <a:lstStyle/>
          <a:p>
            <a:r>
              <a:rPr lang="en-US" dirty="0"/>
              <a:t>Understand the planning </a:t>
            </a:r>
            <a:r>
              <a:rPr lang="en-US" dirty="0" smtClean="0"/>
              <a:t>requirements</a:t>
            </a:r>
            <a:endParaRPr lang="en-US" dirty="0"/>
          </a:p>
          <a:p>
            <a:r>
              <a:rPr lang="en-US" dirty="0" smtClean="0"/>
              <a:t>Overview </a:t>
            </a:r>
            <a:r>
              <a:rPr lang="en-US" dirty="0"/>
              <a:t>of migration </a:t>
            </a:r>
            <a:r>
              <a:rPr lang="en-US" dirty="0" smtClean="0"/>
              <a:t>options</a:t>
            </a:r>
          </a:p>
          <a:p>
            <a:r>
              <a:rPr lang="en-US" dirty="0" smtClean="0"/>
              <a:t>Learn about cutover and </a:t>
            </a:r>
            <a:r>
              <a:rPr lang="en-US" dirty="0"/>
              <a:t>s</a:t>
            </a:r>
            <a:r>
              <a:rPr lang="en-US" dirty="0" smtClean="0"/>
              <a:t>taged migrations</a:t>
            </a:r>
          </a:p>
          <a:p>
            <a:r>
              <a:rPr lang="en-US" dirty="0" smtClean="0"/>
              <a:t>Learn about the core hybrid components and concepts</a:t>
            </a:r>
          </a:p>
          <a:p>
            <a:r>
              <a:rPr lang="en-US" dirty="0" smtClean="0"/>
              <a:t>Review hybrid deployment stages</a:t>
            </a:r>
          </a:p>
          <a:p>
            <a:r>
              <a:rPr lang="en-US" dirty="0" smtClean="0"/>
              <a:t>What’s new in Exchange 2010 SP2? </a:t>
            </a:r>
          </a:p>
        </p:txBody>
      </p:sp>
    </p:spTree>
    <p:extLst>
      <p:ext uri="{BB962C8B-B14F-4D97-AF65-F5344CB8AC3E}">
        <p14:creationId xmlns:p14="http://schemas.microsoft.com/office/powerpoint/2010/main" val="181384778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7201" y="107031"/>
            <a:ext cx="8229600" cy="1143000"/>
          </a:xfrm>
        </p:spPr>
        <p:txBody>
          <a:bodyPr>
            <a:normAutofit fontScale="90000"/>
          </a:bodyPr>
          <a:lstStyle/>
          <a:p>
            <a:r>
              <a:rPr lang="en-US" sz="4900" dirty="0" smtClean="0"/>
              <a:t>Core Concepts</a:t>
            </a:r>
            <a:r>
              <a:rPr lang="en-US" sz="4400" dirty="0" smtClean="0"/>
              <a:t/>
            </a:r>
            <a:br>
              <a:rPr lang="en-US" sz="4400" dirty="0" smtClean="0"/>
            </a:br>
            <a:r>
              <a:rPr lang="en-US" sz="4000" dirty="0" smtClean="0">
                <a:solidFill>
                  <a:schemeClr val="accent2"/>
                </a:solidFill>
              </a:rPr>
              <a:t>Single Namespace </a:t>
            </a:r>
            <a:endParaRPr lang="en-US" sz="4000" dirty="0">
              <a:solidFill>
                <a:schemeClr val="accent2"/>
              </a:solidFill>
            </a:endParaRPr>
          </a:p>
        </p:txBody>
      </p:sp>
      <p:graphicFrame>
        <p:nvGraphicFramePr>
          <p:cNvPr id="5" name="Content Placeholder 4"/>
          <p:cNvGraphicFramePr>
            <a:graphicFrameLocks noGrp="1" noChangeAspect="1"/>
          </p:cNvGraphicFramePr>
          <p:nvPr>
            <p:ph idx="1"/>
            <p:extLst>
              <p:ext uri="{D42A27DB-BD31-4B8C-83A1-F6EECF244321}">
                <p14:modId xmlns:p14="http://schemas.microsoft.com/office/powerpoint/2010/main" val="2037498900"/>
              </p:ext>
            </p:extLst>
          </p:nvPr>
        </p:nvGraphicFramePr>
        <p:xfrm>
          <a:off x="1912938" y="2005013"/>
          <a:ext cx="4987925" cy="3430587"/>
        </p:xfrm>
        <a:graphic>
          <a:graphicData uri="http://schemas.openxmlformats.org/presentationml/2006/ole">
            <mc:AlternateContent xmlns:mc="http://schemas.openxmlformats.org/markup-compatibility/2006">
              <mc:Choice xmlns:v="urn:schemas-microsoft-com:vml" Requires="v">
                <p:oleObj spid="_x0000_s7268" name="Visio" r:id="rId4" imgW="7827156" imgH="5383179" progId="Visio.Drawing.11">
                  <p:embed/>
                </p:oleObj>
              </mc:Choice>
              <mc:Fallback>
                <p:oleObj name="Visio" r:id="rId4" imgW="7827156" imgH="5383179" progId="Visio.Drawing.11">
                  <p:embed/>
                  <p:pic>
                    <p:nvPicPr>
                      <p:cNvPr id="0" name=""/>
                      <p:cNvPicPr/>
                      <p:nvPr/>
                    </p:nvPicPr>
                    <p:blipFill>
                      <a:blip r:embed="rId5"/>
                      <a:stretch>
                        <a:fillRect/>
                      </a:stretch>
                    </p:blipFill>
                    <p:spPr>
                      <a:xfrm>
                        <a:off x="1912938" y="2005013"/>
                        <a:ext cx="4987925" cy="3430587"/>
                      </a:xfrm>
                      <a:prstGeom prst="rect">
                        <a:avLst/>
                      </a:prstGeom>
                    </p:spPr>
                  </p:pic>
                </p:oleObj>
              </mc:Fallback>
            </mc:AlternateContent>
          </a:graphicData>
        </a:graphic>
      </p:graphicFrame>
      <p:pic>
        <p:nvPicPr>
          <p:cNvPr id="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4883" y="1519730"/>
            <a:ext cx="4572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468669" y="4251325"/>
            <a:ext cx="3303731" cy="1569660"/>
          </a:xfrm>
          <a:prstGeom prst="rect">
            <a:avLst/>
          </a:prstGeom>
          <a:noFill/>
        </p:spPr>
        <p:txBody>
          <a:bodyPr wrap="square" rtlCol="0">
            <a:spAutoFit/>
          </a:bodyPr>
          <a:lstStyle/>
          <a:p>
            <a:r>
              <a:rPr lang="en-US" sz="2400" dirty="0" smtClean="0">
                <a:solidFill>
                  <a:schemeClr val="bg1"/>
                </a:solidFill>
                <a:latin typeface="Segoe UI" pitchFamily="34" charset="0"/>
                <a:ea typeface="Segoe UI" pitchFamily="34" charset="0"/>
                <a:cs typeface="Segoe UI" pitchFamily="34" charset="0"/>
              </a:rPr>
              <a:t>Email from toby@foo.com to chris@contoso.com </a:t>
            </a:r>
          </a:p>
          <a:p>
            <a:endParaRPr lang="en-US" sz="2400" b="1" dirty="0" smtClean="0">
              <a:solidFill>
                <a:schemeClr val="bg1"/>
              </a:solidFill>
              <a:latin typeface="Segoe UI" pitchFamily="34" charset="0"/>
              <a:ea typeface="Segoe UI" pitchFamily="34" charset="0"/>
              <a:cs typeface="Segoe UI" pitchFamily="34" charset="0"/>
            </a:endParaRPr>
          </a:p>
        </p:txBody>
      </p:sp>
    </p:spTree>
    <p:custDataLst>
      <p:tags r:id="rId2"/>
    </p:custDataLst>
    <p:extLst>
      <p:ext uri="{BB962C8B-B14F-4D97-AF65-F5344CB8AC3E}">
        <p14:creationId xmlns:p14="http://schemas.microsoft.com/office/powerpoint/2010/main" val="41835203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0" presetClass="path" presetSubtype="0" accel="50000" decel="50000" fill="hold" nodeType="clickEffect">
                                  <p:stCondLst>
                                    <p:cond delay="0"/>
                                  </p:stCondLst>
                                  <p:childTnLst>
                                    <p:animMotion origin="layout" path="M -1.38889E-6 -1.11111E-6 L -0.24722 -1.11111E-6 C -0.35816 -1.11111E-6 -0.49357 0.12917 -0.49357 0.23449 L -0.48906 0.48565 " pathEditMode="relative" rAng="0" ptsTypes="FfFF">
                                      <p:cBhvr>
                                        <p:cTn id="12" dur="2000" fill="hold"/>
                                        <p:tgtEl>
                                          <p:spTgt spid="6"/>
                                        </p:tgtEl>
                                        <p:attrNameLst>
                                          <p:attrName>ppt_x</p:attrName>
                                          <p:attrName>ppt_y</p:attrName>
                                        </p:attrNameLst>
                                      </p:cBhvr>
                                      <p:rCtr x="-24688" y="2428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109223" y="5830192"/>
            <a:ext cx="3942231" cy="707886"/>
          </a:xfrm>
          <a:prstGeom prst="rect">
            <a:avLst/>
          </a:prstGeom>
          <a:noFill/>
        </p:spPr>
        <p:txBody>
          <a:bodyPr wrap="square" rtlCol="0">
            <a:spAutoFit/>
          </a:bodyPr>
          <a:lstStyle/>
          <a:p>
            <a:r>
              <a:rPr lang="en-US" sz="2000" dirty="0" smtClean="0">
                <a:solidFill>
                  <a:schemeClr val="bg1"/>
                </a:solidFill>
                <a:latin typeface="Segoe UI" pitchFamily="34" charset="0"/>
                <a:ea typeface="Segoe UI" pitchFamily="34" charset="0"/>
                <a:cs typeface="Segoe UI" pitchFamily="34" charset="0"/>
              </a:rPr>
              <a:t>Email is forwarded to chris@service.contoso.com </a:t>
            </a:r>
          </a:p>
        </p:txBody>
      </p:sp>
      <p:sp>
        <p:nvSpPr>
          <p:cNvPr id="2" name="Title 1"/>
          <p:cNvSpPr>
            <a:spLocks noGrp="1"/>
          </p:cNvSpPr>
          <p:nvPr>
            <p:ph type="title"/>
          </p:nvPr>
        </p:nvSpPr>
        <p:spPr>
          <a:xfrm>
            <a:off x="267201" y="107031"/>
            <a:ext cx="8229600" cy="1143000"/>
          </a:xfrm>
        </p:spPr>
        <p:txBody>
          <a:bodyPr>
            <a:normAutofit fontScale="90000"/>
          </a:bodyPr>
          <a:lstStyle/>
          <a:p>
            <a:r>
              <a:rPr lang="en-US" sz="4900" dirty="0" smtClean="0"/>
              <a:t>Core Concepts</a:t>
            </a:r>
            <a:r>
              <a:rPr lang="en-US" sz="4400" dirty="0" smtClean="0"/>
              <a:t/>
            </a:r>
            <a:br>
              <a:rPr lang="en-US" sz="4400" dirty="0" smtClean="0"/>
            </a:br>
            <a:r>
              <a:rPr lang="en-US" sz="4000" dirty="0" smtClean="0">
                <a:solidFill>
                  <a:schemeClr val="accent2"/>
                </a:solidFill>
              </a:rPr>
              <a:t>Shared Namespace</a:t>
            </a:r>
            <a:endParaRPr lang="en-US" sz="4000" dirty="0">
              <a:solidFill>
                <a:schemeClr val="accent2"/>
              </a:solidFill>
            </a:endParaRPr>
          </a:p>
        </p:txBody>
      </p:sp>
      <p:graphicFrame>
        <p:nvGraphicFramePr>
          <p:cNvPr id="5" name="Content Placeholder 4"/>
          <p:cNvGraphicFramePr>
            <a:graphicFrameLocks noGrp="1" noChangeAspect="1"/>
          </p:cNvGraphicFramePr>
          <p:nvPr>
            <p:ph idx="1"/>
            <p:extLst>
              <p:ext uri="{D42A27DB-BD31-4B8C-83A1-F6EECF244321}">
                <p14:modId xmlns:p14="http://schemas.microsoft.com/office/powerpoint/2010/main" val="2930670482"/>
              </p:ext>
            </p:extLst>
          </p:nvPr>
        </p:nvGraphicFramePr>
        <p:xfrm>
          <a:off x="1512488" y="1466850"/>
          <a:ext cx="5717680" cy="4821238"/>
        </p:xfrm>
        <a:graphic>
          <a:graphicData uri="http://schemas.openxmlformats.org/presentationml/2006/ole">
            <mc:AlternateContent xmlns:mc="http://schemas.openxmlformats.org/markup-compatibility/2006">
              <mc:Choice xmlns:v="urn:schemas-microsoft-com:vml" Requires="v">
                <p:oleObj spid="_x0000_s8293" name="Visio" r:id="rId4" imgW="8636360" imgH="5463162" progId="Visio.Drawing.11">
                  <p:embed/>
                </p:oleObj>
              </mc:Choice>
              <mc:Fallback>
                <p:oleObj name="Visio" r:id="rId4" imgW="8636360" imgH="5463162" progId="Visio.Drawing.11">
                  <p:embed/>
                  <p:pic>
                    <p:nvPicPr>
                      <p:cNvPr id="0" name=""/>
                      <p:cNvPicPr/>
                      <p:nvPr/>
                    </p:nvPicPr>
                    <p:blipFill>
                      <a:blip r:embed="rId5"/>
                      <a:stretch>
                        <a:fillRect/>
                      </a:stretch>
                    </p:blipFill>
                    <p:spPr>
                      <a:xfrm>
                        <a:off x="1512488" y="1466850"/>
                        <a:ext cx="5717680" cy="4821238"/>
                      </a:xfrm>
                      <a:prstGeom prst="rect">
                        <a:avLst/>
                      </a:prstGeom>
                    </p:spPr>
                  </p:pic>
                </p:oleObj>
              </mc:Fallback>
            </mc:AlternateContent>
          </a:graphicData>
        </a:graphic>
      </p:graphicFrame>
      <p:pic>
        <p:nvPicPr>
          <p:cNvPr id="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4883" y="1519730"/>
            <a:ext cx="4572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109025" y="5835222"/>
            <a:ext cx="3303731" cy="1015663"/>
          </a:xfrm>
          <a:prstGeom prst="rect">
            <a:avLst/>
          </a:prstGeom>
          <a:noFill/>
        </p:spPr>
        <p:txBody>
          <a:bodyPr wrap="square" rtlCol="0">
            <a:spAutoFit/>
          </a:bodyPr>
          <a:lstStyle/>
          <a:p>
            <a:r>
              <a:rPr lang="en-US" sz="2000" dirty="0" smtClean="0">
                <a:solidFill>
                  <a:schemeClr val="bg1"/>
                </a:solidFill>
                <a:latin typeface="Segoe UI" pitchFamily="34" charset="0"/>
                <a:ea typeface="Segoe UI" pitchFamily="34" charset="0"/>
                <a:cs typeface="Segoe UI" pitchFamily="34" charset="0"/>
              </a:rPr>
              <a:t>Email from toby@foo.com to chris@contoso.com </a:t>
            </a:r>
          </a:p>
          <a:p>
            <a:endParaRPr lang="en-US" sz="2000" b="1" dirty="0" smtClean="0">
              <a:solidFill>
                <a:schemeClr val="accent3">
                  <a:lumMod val="75000"/>
                </a:schemeClr>
              </a:solidFill>
            </a:endParaRPr>
          </a:p>
        </p:txBody>
      </p:sp>
      <p:pic>
        <p:nvPicPr>
          <p:cNvPr id="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63414" y="5276850"/>
            <a:ext cx="4572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2"/>
    </p:custDataLst>
    <p:extLst>
      <p:ext uri="{BB962C8B-B14F-4D97-AF65-F5344CB8AC3E}">
        <p14:creationId xmlns:p14="http://schemas.microsoft.com/office/powerpoint/2010/main" val="7816927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50" presetClass="path" presetSubtype="0" accel="50000" decel="50000" fill="hold" nodeType="clickEffect">
                                  <p:stCondLst>
                                    <p:cond delay="0"/>
                                  </p:stCondLst>
                                  <p:childTnLst>
                                    <p:animMotion origin="layout" path="M -1.38889E-6 -1.11111E-6 L -0.27326 -1.11111E-6 C -0.39583 -1.11111E-6 -0.54531 0.13935 -0.54531 0.25324 L -0.54045 0.52477 " pathEditMode="relative" rAng="0" ptsTypes="FfFF">
                                      <p:cBhvr>
                                        <p:cTn id="12" dur="2000" fill="hold"/>
                                        <p:tgtEl>
                                          <p:spTgt spid="6"/>
                                        </p:tgtEl>
                                        <p:attrNameLst>
                                          <p:attrName>ppt_x</p:attrName>
                                          <p:attrName>ppt_y</p:attrName>
                                        </p:attrNameLst>
                                      </p:cBhvr>
                                      <p:rCtr x="-27274" y="26227"/>
                                    </p:animMotion>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0" presetClass="path" presetSubtype="0" accel="50000" decel="50000" fill="hold" nodeType="withEffect">
                                  <p:stCondLst>
                                    <p:cond delay="0"/>
                                  </p:stCondLst>
                                  <p:childTnLst>
                                    <p:animMotion origin="layout" path="M -0.00226 -0.02315 L 0.30122 -0.24051 L 0.51215 -0.00903 " pathEditMode="relative" rAng="2013552" ptsTypes="AAA">
                                      <p:cBhvr>
                                        <p:cTn id="22" dur="2000" fill="hold"/>
                                        <p:tgtEl>
                                          <p:spTgt spid="8"/>
                                        </p:tgtEl>
                                        <p:attrNameLst>
                                          <p:attrName>ppt_x</p:attrName>
                                          <p:attrName>ppt_y</p:attrName>
                                        </p:attrNameLst>
                                      </p:cBhvr>
                                      <p:rCtr x="26493" y="-880"/>
                                    </p:animMotion>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7" grpId="0"/>
      <p:bldP spid="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850" y="83281"/>
            <a:ext cx="8229600" cy="1143000"/>
          </a:xfrm>
        </p:spPr>
        <p:txBody>
          <a:bodyPr>
            <a:normAutofit fontScale="90000"/>
          </a:bodyPr>
          <a:lstStyle/>
          <a:p>
            <a:r>
              <a:rPr lang="en-US" sz="4900" dirty="0" smtClean="0"/>
              <a:t>Core Concepts</a:t>
            </a:r>
            <a:r>
              <a:rPr lang="en-US" dirty="0" smtClean="0"/>
              <a:t/>
            </a:r>
            <a:br>
              <a:rPr lang="en-US" dirty="0" smtClean="0"/>
            </a:br>
            <a:r>
              <a:rPr lang="en-US" dirty="0" smtClean="0">
                <a:solidFill>
                  <a:schemeClr val="accent2">
                    <a:alpha val="99000"/>
                  </a:schemeClr>
                </a:solidFill>
              </a:rPr>
              <a:t>“Federation” – Buzzword alert!!</a:t>
            </a:r>
            <a:endParaRPr lang="en-US" dirty="0">
              <a:solidFill>
                <a:schemeClr val="accent2">
                  <a:alpha val="99000"/>
                </a:schemeClr>
              </a:solidFill>
            </a:endParaRPr>
          </a:p>
        </p:txBody>
      </p:sp>
      <p:sp>
        <p:nvSpPr>
          <p:cNvPr id="4" name="Text Placeholder 8"/>
          <p:cNvSpPr txBox="1">
            <a:spLocks/>
          </p:cNvSpPr>
          <p:nvPr/>
        </p:nvSpPr>
        <p:spPr>
          <a:xfrm>
            <a:off x="443366" y="1580867"/>
            <a:ext cx="4015501" cy="1600200"/>
          </a:xfrm>
          <a:prstGeom prst="rect">
            <a:avLst/>
          </a:prstGeom>
        </p:spPr>
        <p:txBody>
          <a:bodyPr anchor="t" anchorCtr="0">
            <a:normAutofit fontScale="92500" lnSpcReduction="20000"/>
          </a:bodyPr>
          <a:lstStyle>
            <a:lvl1pPr marL="460375" indent="-460375" algn="l" defTabSz="914363" rtl="0" eaLnBrk="1" latinLnBrk="0" hangingPunct="1">
              <a:lnSpc>
                <a:spcPct val="90000"/>
              </a:lnSpc>
              <a:spcBef>
                <a:spcPct val="20000"/>
              </a:spcBef>
              <a:buSzPct val="100000"/>
              <a:buFontTx/>
              <a:buBlip>
                <a:blip r:embed="rId3"/>
              </a:buBlip>
              <a:defRPr lang="en-US" sz="2800" kern="1200" dirty="0" smtClean="0">
                <a:gradFill>
                  <a:gsLst>
                    <a:gs pos="0">
                      <a:schemeClr val="tx1"/>
                    </a:gs>
                    <a:gs pos="86000">
                      <a:schemeClr val="tx1"/>
                    </a:gs>
                  </a:gsLst>
                  <a:lin ang="0" scaled="0"/>
                </a:gradFill>
                <a:latin typeface="+mj-lt"/>
                <a:ea typeface="+mn-ea"/>
                <a:cs typeface="+mn-cs"/>
              </a:defRPr>
            </a:lvl1pPr>
            <a:lvl2pPr marL="855663" indent="-395288" algn="l" defTabSz="914363" rtl="0" eaLnBrk="1" latinLnBrk="0" hangingPunct="1">
              <a:lnSpc>
                <a:spcPct val="90000"/>
              </a:lnSpc>
              <a:spcBef>
                <a:spcPct val="20000"/>
              </a:spcBef>
              <a:buSzPct val="100000"/>
              <a:buFontTx/>
              <a:buBlip>
                <a:blip r:embed="rId3"/>
              </a:buBlip>
              <a:defRPr lang="en-US" sz="2600" kern="1200" dirty="0" smtClean="0">
                <a:gradFill>
                  <a:gsLst>
                    <a:gs pos="0">
                      <a:schemeClr val="tx1"/>
                    </a:gs>
                    <a:gs pos="86000">
                      <a:schemeClr val="tx1"/>
                    </a:gs>
                  </a:gsLst>
                  <a:lin ang="0" scaled="0"/>
                </a:gradFill>
                <a:latin typeface="+mj-lt"/>
                <a:ea typeface="+mn-ea"/>
                <a:cs typeface="+mn-cs"/>
              </a:defRPr>
            </a:lvl2pPr>
            <a:lvl3pPr marL="1258888" indent="-403225" algn="l" defTabSz="914363" rtl="0" eaLnBrk="1" latinLnBrk="0" hangingPunct="1">
              <a:lnSpc>
                <a:spcPct val="90000"/>
              </a:lnSpc>
              <a:spcBef>
                <a:spcPct val="20000"/>
              </a:spcBef>
              <a:buSzPct val="100000"/>
              <a:buFontTx/>
              <a:buBlip>
                <a:blip r:embed="rId3"/>
              </a:buBlip>
              <a:defRPr lang="en-US" sz="2400" kern="1200" dirty="0" smtClean="0">
                <a:gradFill>
                  <a:gsLst>
                    <a:gs pos="0">
                      <a:schemeClr val="tx1"/>
                    </a:gs>
                    <a:gs pos="86000">
                      <a:schemeClr val="tx1"/>
                    </a:gs>
                  </a:gsLst>
                  <a:lin ang="0" scaled="0"/>
                </a:gradFill>
                <a:latin typeface="+mj-lt"/>
                <a:ea typeface="+mn-ea"/>
                <a:cs typeface="+mn-cs"/>
              </a:defRPr>
            </a:lvl3pPr>
            <a:lvl4pPr marL="1604963" indent="-346075" algn="l" defTabSz="914363" rtl="0" eaLnBrk="1" latinLnBrk="0" hangingPunct="1">
              <a:lnSpc>
                <a:spcPct val="90000"/>
              </a:lnSpc>
              <a:spcBef>
                <a:spcPct val="20000"/>
              </a:spcBef>
              <a:buSzPct val="100000"/>
              <a:buFontTx/>
              <a:buBlip>
                <a:blip r:embed="rId3"/>
              </a:buBlip>
              <a:defRPr lang="en-US" sz="2200" kern="1200" dirty="0" smtClean="0">
                <a:gradFill>
                  <a:gsLst>
                    <a:gs pos="0">
                      <a:schemeClr val="tx1"/>
                    </a:gs>
                    <a:gs pos="86000">
                      <a:schemeClr val="tx1"/>
                    </a:gs>
                  </a:gsLst>
                  <a:lin ang="0" scaled="0"/>
                </a:gradFill>
                <a:latin typeface="+mj-lt"/>
                <a:ea typeface="+mn-ea"/>
                <a:cs typeface="+mn-cs"/>
              </a:defRPr>
            </a:lvl4pPr>
            <a:lvl5pPr marL="1941513" indent="-336550" algn="l" defTabSz="914363" rtl="0" eaLnBrk="1" latinLnBrk="0" hangingPunct="1">
              <a:lnSpc>
                <a:spcPct val="90000"/>
              </a:lnSpc>
              <a:spcBef>
                <a:spcPct val="20000"/>
              </a:spcBef>
              <a:buSzPct val="100000"/>
              <a:buFontTx/>
              <a:buBlip>
                <a:blip r:embed="rId3"/>
              </a:buBlip>
              <a:defRPr lang="en-US" sz="2000" kern="1200" dirty="0">
                <a:gradFill>
                  <a:gsLst>
                    <a:gs pos="0">
                      <a:schemeClr val="tx1"/>
                    </a:gs>
                    <a:gs pos="86000">
                      <a:schemeClr val="tx1"/>
                    </a:gs>
                  </a:gsLst>
                  <a:lin ang="0" scaled="0"/>
                </a:gradFill>
                <a:latin typeface="+mj-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chemeClr val="accent5"/>
              </a:buClr>
              <a:buSzPct val="200000"/>
              <a:buNone/>
            </a:pPr>
            <a:r>
              <a:rPr lang="en-US" dirty="0" smtClean="0">
                <a:solidFill>
                  <a:srgbClr val="FFFFFF"/>
                </a:solidFill>
                <a:latin typeface="Segoe UI" pitchFamily="34" charset="0"/>
                <a:ea typeface="Segoe UI" pitchFamily="34" charset="0"/>
                <a:cs typeface="Segoe UI" pitchFamily="34" charset="0"/>
              </a:rPr>
              <a:t>Sign-On Scenarios ADFSv2 - “Identity Federation”</a:t>
            </a:r>
            <a:endParaRPr lang="en-US" sz="2900" dirty="0" smtClean="0">
              <a:solidFill>
                <a:srgbClr val="FFFFFF"/>
              </a:solidFill>
              <a:latin typeface="Segoe UI" pitchFamily="34" charset="0"/>
              <a:ea typeface="Segoe UI" pitchFamily="34" charset="0"/>
              <a:cs typeface="Segoe UI" pitchFamily="34" charset="0"/>
            </a:endParaRPr>
          </a:p>
          <a:p>
            <a:pPr marL="742950" lvl="1" indent="-285750" defTabSz="914400">
              <a:buClr>
                <a:srgbClr val="03C2F1"/>
              </a:buClr>
              <a:buFont typeface="Arial" pitchFamily="34" charset="0"/>
              <a:buChar char="–"/>
            </a:pPr>
            <a:r>
              <a:rPr lang="en-US" sz="1900" dirty="0">
                <a:solidFill>
                  <a:schemeClr val="bg1"/>
                </a:solidFill>
                <a:latin typeface="Segoe UI" pitchFamily="34" charset="0"/>
                <a:ea typeface="Segoe UI" pitchFamily="34" charset="0"/>
                <a:cs typeface="Segoe UI" pitchFamily="34" charset="0"/>
              </a:rPr>
              <a:t>User uses corporate credentials to access Online resources in the cloud</a:t>
            </a:r>
          </a:p>
        </p:txBody>
      </p:sp>
      <p:sp>
        <p:nvSpPr>
          <p:cNvPr id="7" name="Content Placeholder 7"/>
          <p:cNvSpPr txBox="1">
            <a:spLocks/>
          </p:cNvSpPr>
          <p:nvPr/>
        </p:nvSpPr>
        <p:spPr>
          <a:xfrm>
            <a:off x="4460344" y="2790542"/>
            <a:ext cx="5036084" cy="3397154"/>
          </a:xfrm>
          <a:prstGeom prst="rect">
            <a:avLst/>
          </a:prstGeom>
        </p:spPr>
        <p:txBody>
          <a:bodyPr>
            <a:normAutofit fontScale="70000" lnSpcReduction="20000"/>
          </a:bodyPr>
          <a:lstStyle>
            <a:lvl1pPr marL="460375" indent="-460375" algn="l" defTabSz="914363" rtl="0" eaLnBrk="1" latinLnBrk="0" hangingPunct="1">
              <a:lnSpc>
                <a:spcPct val="90000"/>
              </a:lnSpc>
              <a:spcBef>
                <a:spcPct val="20000"/>
              </a:spcBef>
              <a:buSzPct val="100000"/>
              <a:buFontTx/>
              <a:buBlip>
                <a:blip r:embed="rId3"/>
              </a:buBlip>
              <a:defRPr lang="en-US" sz="2800" kern="1200" dirty="0" smtClean="0">
                <a:gradFill>
                  <a:gsLst>
                    <a:gs pos="0">
                      <a:schemeClr val="tx1"/>
                    </a:gs>
                    <a:gs pos="86000">
                      <a:schemeClr val="tx1"/>
                    </a:gs>
                  </a:gsLst>
                  <a:lin ang="0" scaled="0"/>
                </a:gradFill>
                <a:latin typeface="+mj-lt"/>
                <a:ea typeface="+mn-ea"/>
                <a:cs typeface="+mn-cs"/>
              </a:defRPr>
            </a:lvl1pPr>
            <a:lvl2pPr marL="855663" indent="-395288" algn="l" defTabSz="914363" rtl="0" eaLnBrk="1" latinLnBrk="0" hangingPunct="1">
              <a:lnSpc>
                <a:spcPct val="90000"/>
              </a:lnSpc>
              <a:spcBef>
                <a:spcPct val="20000"/>
              </a:spcBef>
              <a:buSzPct val="100000"/>
              <a:buFontTx/>
              <a:buBlip>
                <a:blip r:embed="rId3"/>
              </a:buBlip>
              <a:defRPr lang="en-US" sz="2600" kern="1200" dirty="0" smtClean="0">
                <a:gradFill>
                  <a:gsLst>
                    <a:gs pos="0">
                      <a:schemeClr val="tx1"/>
                    </a:gs>
                    <a:gs pos="86000">
                      <a:schemeClr val="tx1"/>
                    </a:gs>
                  </a:gsLst>
                  <a:lin ang="0" scaled="0"/>
                </a:gradFill>
                <a:latin typeface="+mj-lt"/>
                <a:ea typeface="+mn-ea"/>
                <a:cs typeface="+mn-cs"/>
              </a:defRPr>
            </a:lvl2pPr>
            <a:lvl3pPr marL="1258888" indent="-403225" algn="l" defTabSz="914363" rtl="0" eaLnBrk="1" latinLnBrk="0" hangingPunct="1">
              <a:lnSpc>
                <a:spcPct val="90000"/>
              </a:lnSpc>
              <a:spcBef>
                <a:spcPct val="20000"/>
              </a:spcBef>
              <a:buSzPct val="100000"/>
              <a:buFontTx/>
              <a:buBlip>
                <a:blip r:embed="rId3"/>
              </a:buBlip>
              <a:defRPr lang="en-US" sz="2400" kern="1200" dirty="0" smtClean="0">
                <a:gradFill>
                  <a:gsLst>
                    <a:gs pos="0">
                      <a:schemeClr val="tx1"/>
                    </a:gs>
                    <a:gs pos="86000">
                      <a:schemeClr val="tx1"/>
                    </a:gs>
                  </a:gsLst>
                  <a:lin ang="0" scaled="0"/>
                </a:gradFill>
                <a:latin typeface="+mj-lt"/>
                <a:ea typeface="+mn-ea"/>
                <a:cs typeface="+mn-cs"/>
              </a:defRPr>
            </a:lvl3pPr>
            <a:lvl4pPr marL="1604963" indent="-346075" algn="l" defTabSz="914363" rtl="0" eaLnBrk="1" latinLnBrk="0" hangingPunct="1">
              <a:lnSpc>
                <a:spcPct val="90000"/>
              </a:lnSpc>
              <a:spcBef>
                <a:spcPct val="20000"/>
              </a:spcBef>
              <a:buSzPct val="100000"/>
              <a:buFontTx/>
              <a:buBlip>
                <a:blip r:embed="rId3"/>
              </a:buBlip>
              <a:defRPr lang="en-US" sz="2200" kern="1200" dirty="0" smtClean="0">
                <a:gradFill>
                  <a:gsLst>
                    <a:gs pos="0">
                      <a:schemeClr val="tx1"/>
                    </a:gs>
                    <a:gs pos="86000">
                      <a:schemeClr val="tx1"/>
                    </a:gs>
                  </a:gsLst>
                  <a:lin ang="0" scaled="0"/>
                </a:gradFill>
                <a:latin typeface="+mj-lt"/>
                <a:ea typeface="+mn-ea"/>
                <a:cs typeface="+mn-cs"/>
              </a:defRPr>
            </a:lvl4pPr>
            <a:lvl5pPr marL="1941513" indent="-336550" algn="l" defTabSz="914363" rtl="0" eaLnBrk="1" latinLnBrk="0" hangingPunct="1">
              <a:lnSpc>
                <a:spcPct val="90000"/>
              </a:lnSpc>
              <a:spcBef>
                <a:spcPct val="20000"/>
              </a:spcBef>
              <a:buSzPct val="100000"/>
              <a:buFontTx/>
              <a:buBlip>
                <a:blip r:embed="rId3"/>
              </a:buBlip>
              <a:defRPr lang="en-US" sz="2000" kern="1200" dirty="0">
                <a:gradFill>
                  <a:gsLst>
                    <a:gs pos="0">
                      <a:schemeClr val="tx1"/>
                    </a:gs>
                    <a:gs pos="86000">
                      <a:schemeClr val="tx1"/>
                    </a:gs>
                  </a:gsLst>
                  <a:lin ang="0" scaled="0"/>
                </a:gradFill>
                <a:latin typeface="+mj-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defTabSz="914400">
              <a:lnSpc>
                <a:spcPct val="110000"/>
              </a:lnSpc>
              <a:buClr>
                <a:srgbClr val="03C2F1"/>
              </a:buClr>
              <a:buSzPct val="90000"/>
              <a:buFont typeface="Segoe UI" pitchFamily="34" charset="0"/>
              <a:buChar char="►"/>
            </a:pPr>
            <a:r>
              <a:rPr lang="en-US" sz="3200" dirty="0">
                <a:solidFill>
                  <a:schemeClr val="bg1"/>
                </a:solidFill>
                <a:latin typeface="Segoe UI" pitchFamily="34" charset="0"/>
                <a:ea typeface="Segoe UI" pitchFamily="34" charset="0"/>
                <a:cs typeface="Segoe UI" pitchFamily="34" charset="0"/>
              </a:rPr>
              <a:t>Cross-premises Free/Busy, Shared Calendaring</a:t>
            </a:r>
          </a:p>
          <a:p>
            <a:pPr marL="342900" lvl="1" indent="-342900" defTabSz="914400">
              <a:lnSpc>
                <a:spcPct val="110000"/>
              </a:lnSpc>
              <a:buClr>
                <a:srgbClr val="03C2F1"/>
              </a:buClr>
              <a:buSzPct val="90000"/>
              <a:buFont typeface="Segoe UI" pitchFamily="34" charset="0"/>
              <a:buChar char="►"/>
            </a:pPr>
            <a:r>
              <a:rPr lang="en-US" sz="3200" dirty="0">
                <a:solidFill>
                  <a:schemeClr val="bg1"/>
                </a:solidFill>
                <a:latin typeface="Segoe UI" pitchFamily="34" charset="0"/>
                <a:ea typeface="Segoe UI" pitchFamily="34" charset="0"/>
                <a:cs typeface="Segoe UI" pitchFamily="34" charset="0"/>
              </a:rPr>
              <a:t>Cross-premises Mailtips</a:t>
            </a:r>
          </a:p>
          <a:p>
            <a:pPr marL="342900" lvl="1" indent="-342900" defTabSz="914400">
              <a:lnSpc>
                <a:spcPct val="110000"/>
              </a:lnSpc>
              <a:buClr>
                <a:srgbClr val="03C2F1"/>
              </a:buClr>
              <a:buSzPct val="90000"/>
              <a:buFont typeface="Segoe UI" pitchFamily="34" charset="0"/>
              <a:buChar char="►"/>
            </a:pPr>
            <a:r>
              <a:rPr lang="en-US" sz="3200" dirty="0">
                <a:solidFill>
                  <a:schemeClr val="bg1"/>
                </a:solidFill>
                <a:latin typeface="Segoe UI" pitchFamily="34" charset="0"/>
                <a:ea typeface="Segoe UI" pitchFamily="34" charset="0"/>
                <a:cs typeface="Segoe UI" pitchFamily="34" charset="0"/>
              </a:rPr>
              <a:t>Cross-premises Message Tracking</a:t>
            </a:r>
          </a:p>
          <a:p>
            <a:pPr marL="342900" lvl="1" indent="-342900" defTabSz="914400">
              <a:lnSpc>
                <a:spcPct val="110000"/>
              </a:lnSpc>
              <a:buClr>
                <a:srgbClr val="03C2F1"/>
              </a:buClr>
              <a:buSzPct val="90000"/>
              <a:buFont typeface="Segoe UI" pitchFamily="34" charset="0"/>
              <a:buChar char="►"/>
            </a:pPr>
            <a:r>
              <a:rPr lang="en-US" sz="3200" dirty="0">
                <a:solidFill>
                  <a:schemeClr val="bg1"/>
                </a:solidFill>
                <a:latin typeface="Segoe UI" pitchFamily="34" charset="0"/>
                <a:ea typeface="Segoe UI" pitchFamily="34" charset="0"/>
                <a:cs typeface="Segoe UI" pitchFamily="34" charset="0"/>
              </a:rPr>
              <a:t>Cross-premises Mailbox Search</a:t>
            </a:r>
          </a:p>
          <a:p>
            <a:pPr marL="342900" lvl="1" indent="-342900" defTabSz="914400">
              <a:lnSpc>
                <a:spcPct val="110000"/>
              </a:lnSpc>
              <a:buClr>
                <a:srgbClr val="03C2F1"/>
              </a:buClr>
              <a:buSzPct val="90000"/>
              <a:buFont typeface="Segoe UI" pitchFamily="34" charset="0"/>
              <a:buChar char="►"/>
            </a:pPr>
            <a:r>
              <a:rPr lang="en-US" sz="3200" dirty="0">
                <a:solidFill>
                  <a:schemeClr val="bg1"/>
                </a:solidFill>
                <a:latin typeface="Segoe UI" pitchFamily="34" charset="0"/>
                <a:ea typeface="Segoe UI" pitchFamily="34" charset="0"/>
                <a:cs typeface="Segoe UI" pitchFamily="34" charset="0"/>
              </a:rPr>
              <a:t>Cross-premises Mailbox Move authentication</a:t>
            </a:r>
          </a:p>
          <a:p>
            <a:pPr marL="342900" lvl="1" indent="-342900" defTabSz="914400">
              <a:lnSpc>
                <a:spcPct val="110000"/>
              </a:lnSpc>
              <a:buClr>
                <a:srgbClr val="03C2F1"/>
              </a:buClr>
              <a:buSzPct val="90000"/>
              <a:buFont typeface="Segoe UI" pitchFamily="34" charset="0"/>
              <a:buChar char="►"/>
            </a:pPr>
            <a:r>
              <a:rPr lang="en-US" sz="3200" dirty="0">
                <a:solidFill>
                  <a:schemeClr val="bg1"/>
                </a:solidFill>
                <a:latin typeface="Segoe UI" pitchFamily="34" charset="0"/>
                <a:ea typeface="Segoe UI" pitchFamily="34" charset="0"/>
                <a:cs typeface="Segoe UI" pitchFamily="34" charset="0"/>
              </a:rPr>
              <a:t>Cross-premises OWA </a:t>
            </a:r>
            <a:r>
              <a:rPr lang="en-US" sz="3200" dirty="0" smtClean="0">
                <a:solidFill>
                  <a:schemeClr val="bg1"/>
                </a:solidFill>
                <a:latin typeface="Segoe UI" pitchFamily="34" charset="0"/>
                <a:ea typeface="Segoe UI" pitchFamily="34" charset="0"/>
                <a:cs typeface="Segoe UI" pitchFamily="34" charset="0"/>
              </a:rPr>
              <a:t>redirection</a:t>
            </a:r>
          </a:p>
          <a:p>
            <a:pPr marL="342900" lvl="1" indent="-342900" defTabSz="914400">
              <a:lnSpc>
                <a:spcPct val="110000"/>
              </a:lnSpc>
              <a:buClr>
                <a:srgbClr val="03C2F1"/>
              </a:buClr>
              <a:buSzPct val="90000"/>
              <a:buFont typeface="Segoe UI" pitchFamily="34" charset="0"/>
              <a:buChar char="►"/>
            </a:pPr>
            <a:r>
              <a:rPr lang="en-US" sz="3100" dirty="0" smtClean="0">
                <a:solidFill>
                  <a:schemeClr val="bg1"/>
                </a:solidFill>
                <a:latin typeface="Segoe UI" pitchFamily="34" charset="0"/>
                <a:ea typeface="Segoe UI" pitchFamily="34" charset="0"/>
                <a:cs typeface="Segoe UI" pitchFamily="34" charset="0"/>
              </a:rPr>
              <a:t>Cross-premises </a:t>
            </a:r>
            <a:r>
              <a:rPr lang="en-US" sz="3100" dirty="0">
                <a:solidFill>
                  <a:schemeClr val="bg1"/>
                </a:solidFill>
                <a:latin typeface="Segoe UI" pitchFamily="34" charset="0"/>
                <a:ea typeface="Segoe UI" pitchFamily="34" charset="0"/>
                <a:cs typeface="Segoe UI" pitchFamily="34" charset="0"/>
              </a:rPr>
              <a:t>Archiving</a:t>
            </a:r>
          </a:p>
        </p:txBody>
      </p:sp>
      <p:sp>
        <p:nvSpPr>
          <p:cNvPr id="9" name="Content Placeholder 9"/>
          <p:cNvSpPr txBox="1">
            <a:spLocks/>
          </p:cNvSpPr>
          <p:nvPr/>
        </p:nvSpPr>
        <p:spPr>
          <a:xfrm>
            <a:off x="4118048" y="4473053"/>
            <a:ext cx="5105400" cy="1371600"/>
          </a:xfrm>
          <a:prstGeom prst="rect">
            <a:avLst/>
          </a:prstGeom>
        </p:spPr>
        <p:txBody>
          <a:bodyPr>
            <a:noAutofit/>
          </a:bodyPr>
          <a:lstStyle>
            <a:lvl1pPr marL="460375" indent="-460375" algn="l" defTabSz="914363" rtl="0" eaLnBrk="1" latinLnBrk="0" hangingPunct="1">
              <a:lnSpc>
                <a:spcPct val="90000"/>
              </a:lnSpc>
              <a:spcBef>
                <a:spcPct val="20000"/>
              </a:spcBef>
              <a:buSzPct val="100000"/>
              <a:buFontTx/>
              <a:buBlip>
                <a:blip r:embed="rId3"/>
              </a:buBlip>
              <a:defRPr lang="en-US" sz="2800" kern="1200" dirty="0" smtClean="0">
                <a:gradFill>
                  <a:gsLst>
                    <a:gs pos="0">
                      <a:schemeClr val="tx1"/>
                    </a:gs>
                    <a:gs pos="86000">
                      <a:schemeClr val="tx1"/>
                    </a:gs>
                  </a:gsLst>
                  <a:lin ang="0" scaled="0"/>
                </a:gradFill>
                <a:latin typeface="+mj-lt"/>
                <a:ea typeface="+mn-ea"/>
                <a:cs typeface="+mn-cs"/>
              </a:defRPr>
            </a:lvl1pPr>
            <a:lvl2pPr marL="855663" indent="-395288" algn="l" defTabSz="914363" rtl="0" eaLnBrk="1" latinLnBrk="0" hangingPunct="1">
              <a:lnSpc>
                <a:spcPct val="90000"/>
              </a:lnSpc>
              <a:spcBef>
                <a:spcPct val="20000"/>
              </a:spcBef>
              <a:buSzPct val="100000"/>
              <a:buFontTx/>
              <a:buBlip>
                <a:blip r:embed="rId3"/>
              </a:buBlip>
              <a:defRPr lang="en-US" sz="2600" kern="1200" dirty="0" smtClean="0">
                <a:gradFill>
                  <a:gsLst>
                    <a:gs pos="0">
                      <a:schemeClr val="tx1"/>
                    </a:gs>
                    <a:gs pos="86000">
                      <a:schemeClr val="tx1"/>
                    </a:gs>
                  </a:gsLst>
                  <a:lin ang="0" scaled="0"/>
                </a:gradFill>
                <a:latin typeface="+mj-lt"/>
                <a:ea typeface="+mn-ea"/>
                <a:cs typeface="+mn-cs"/>
              </a:defRPr>
            </a:lvl2pPr>
            <a:lvl3pPr marL="1258888" indent="-403225" algn="l" defTabSz="914363" rtl="0" eaLnBrk="1" latinLnBrk="0" hangingPunct="1">
              <a:lnSpc>
                <a:spcPct val="90000"/>
              </a:lnSpc>
              <a:spcBef>
                <a:spcPct val="20000"/>
              </a:spcBef>
              <a:buSzPct val="100000"/>
              <a:buFontTx/>
              <a:buBlip>
                <a:blip r:embed="rId3"/>
              </a:buBlip>
              <a:defRPr lang="en-US" sz="2400" kern="1200" dirty="0" smtClean="0">
                <a:gradFill>
                  <a:gsLst>
                    <a:gs pos="0">
                      <a:schemeClr val="tx1"/>
                    </a:gs>
                    <a:gs pos="86000">
                      <a:schemeClr val="tx1"/>
                    </a:gs>
                  </a:gsLst>
                  <a:lin ang="0" scaled="0"/>
                </a:gradFill>
                <a:latin typeface="+mj-lt"/>
                <a:ea typeface="+mn-ea"/>
                <a:cs typeface="+mn-cs"/>
              </a:defRPr>
            </a:lvl3pPr>
            <a:lvl4pPr marL="1604963" indent="-346075" algn="l" defTabSz="914363" rtl="0" eaLnBrk="1" latinLnBrk="0" hangingPunct="1">
              <a:lnSpc>
                <a:spcPct val="90000"/>
              </a:lnSpc>
              <a:spcBef>
                <a:spcPct val="20000"/>
              </a:spcBef>
              <a:buSzPct val="100000"/>
              <a:buFontTx/>
              <a:buBlip>
                <a:blip r:embed="rId3"/>
              </a:buBlip>
              <a:defRPr lang="en-US" sz="2200" kern="1200" dirty="0" smtClean="0">
                <a:gradFill>
                  <a:gsLst>
                    <a:gs pos="0">
                      <a:schemeClr val="tx1"/>
                    </a:gs>
                    <a:gs pos="86000">
                      <a:schemeClr val="tx1"/>
                    </a:gs>
                  </a:gsLst>
                  <a:lin ang="0" scaled="0"/>
                </a:gradFill>
                <a:latin typeface="+mj-lt"/>
                <a:ea typeface="+mn-ea"/>
                <a:cs typeface="+mn-cs"/>
              </a:defRPr>
            </a:lvl4pPr>
            <a:lvl5pPr marL="1941513" indent="-336550" algn="l" defTabSz="914363" rtl="0" eaLnBrk="1" latinLnBrk="0" hangingPunct="1">
              <a:lnSpc>
                <a:spcPct val="90000"/>
              </a:lnSpc>
              <a:spcBef>
                <a:spcPct val="20000"/>
              </a:spcBef>
              <a:buSzPct val="100000"/>
              <a:buFontTx/>
              <a:buBlip>
                <a:blip r:embed="rId3"/>
              </a:buBlip>
              <a:defRPr lang="en-US" sz="2000" kern="1200" dirty="0">
                <a:gradFill>
                  <a:gsLst>
                    <a:gs pos="0">
                      <a:schemeClr val="tx1"/>
                    </a:gs>
                    <a:gs pos="86000">
                      <a:schemeClr val="tx1"/>
                    </a:gs>
                  </a:gsLst>
                  <a:lin ang="0" scaled="0"/>
                </a:gradFill>
                <a:latin typeface="+mj-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457200">
              <a:lnSpc>
                <a:spcPct val="80000"/>
              </a:lnSpc>
              <a:buSzPct val="80000"/>
              <a:buFontTx/>
              <a:buBlip>
                <a:blip r:embed="rId4"/>
              </a:buBlip>
              <a:defRPr/>
            </a:pPr>
            <a:endParaRPr lang="en-US" sz="2800" dirty="0"/>
          </a:p>
        </p:txBody>
      </p:sp>
      <p:sp>
        <p:nvSpPr>
          <p:cNvPr id="10" name="Content Placeholder 7"/>
          <p:cNvSpPr txBox="1">
            <a:spLocks/>
          </p:cNvSpPr>
          <p:nvPr/>
        </p:nvSpPr>
        <p:spPr>
          <a:xfrm>
            <a:off x="4460342" y="1580912"/>
            <a:ext cx="5115533" cy="1096915"/>
          </a:xfrm>
          <a:prstGeom prst="rect">
            <a:avLst/>
          </a:prstGeom>
        </p:spPr>
        <p:txBody>
          <a:bodyPr>
            <a:normAutofit/>
          </a:bodyPr>
          <a:lstStyle>
            <a:lvl1pPr marL="460375" indent="-460375" algn="l" defTabSz="914363" rtl="0" eaLnBrk="1" latinLnBrk="0" hangingPunct="1">
              <a:lnSpc>
                <a:spcPct val="90000"/>
              </a:lnSpc>
              <a:spcBef>
                <a:spcPct val="20000"/>
              </a:spcBef>
              <a:buSzPct val="100000"/>
              <a:buFontTx/>
              <a:buBlip>
                <a:blip r:embed="rId3"/>
              </a:buBlip>
              <a:defRPr lang="en-US" sz="2800" kern="1200" dirty="0" smtClean="0">
                <a:gradFill>
                  <a:gsLst>
                    <a:gs pos="0">
                      <a:schemeClr val="tx1"/>
                    </a:gs>
                    <a:gs pos="86000">
                      <a:schemeClr val="tx1"/>
                    </a:gs>
                  </a:gsLst>
                  <a:lin ang="0" scaled="0"/>
                </a:gradFill>
                <a:latin typeface="+mj-lt"/>
                <a:ea typeface="+mn-ea"/>
                <a:cs typeface="+mn-cs"/>
              </a:defRPr>
            </a:lvl1pPr>
            <a:lvl2pPr marL="855663" indent="-395288" algn="l" defTabSz="914363" rtl="0" eaLnBrk="1" latinLnBrk="0" hangingPunct="1">
              <a:lnSpc>
                <a:spcPct val="90000"/>
              </a:lnSpc>
              <a:spcBef>
                <a:spcPct val="20000"/>
              </a:spcBef>
              <a:buSzPct val="100000"/>
              <a:buFontTx/>
              <a:buBlip>
                <a:blip r:embed="rId3"/>
              </a:buBlip>
              <a:defRPr lang="en-US" sz="2600" kern="1200" dirty="0" smtClean="0">
                <a:gradFill>
                  <a:gsLst>
                    <a:gs pos="0">
                      <a:schemeClr val="tx1"/>
                    </a:gs>
                    <a:gs pos="86000">
                      <a:schemeClr val="tx1"/>
                    </a:gs>
                  </a:gsLst>
                  <a:lin ang="0" scaled="0"/>
                </a:gradFill>
                <a:latin typeface="+mj-lt"/>
                <a:ea typeface="+mn-ea"/>
                <a:cs typeface="+mn-cs"/>
              </a:defRPr>
            </a:lvl2pPr>
            <a:lvl3pPr marL="1258888" indent="-403225" algn="l" defTabSz="914363" rtl="0" eaLnBrk="1" latinLnBrk="0" hangingPunct="1">
              <a:lnSpc>
                <a:spcPct val="90000"/>
              </a:lnSpc>
              <a:spcBef>
                <a:spcPct val="20000"/>
              </a:spcBef>
              <a:buSzPct val="100000"/>
              <a:buFontTx/>
              <a:buBlip>
                <a:blip r:embed="rId3"/>
              </a:buBlip>
              <a:defRPr lang="en-US" sz="2400" kern="1200" dirty="0" smtClean="0">
                <a:gradFill>
                  <a:gsLst>
                    <a:gs pos="0">
                      <a:schemeClr val="tx1"/>
                    </a:gs>
                    <a:gs pos="86000">
                      <a:schemeClr val="tx1"/>
                    </a:gs>
                  </a:gsLst>
                  <a:lin ang="0" scaled="0"/>
                </a:gradFill>
                <a:latin typeface="+mj-lt"/>
                <a:ea typeface="+mn-ea"/>
                <a:cs typeface="+mn-cs"/>
              </a:defRPr>
            </a:lvl3pPr>
            <a:lvl4pPr marL="1604963" indent="-346075" algn="l" defTabSz="914363" rtl="0" eaLnBrk="1" latinLnBrk="0" hangingPunct="1">
              <a:lnSpc>
                <a:spcPct val="90000"/>
              </a:lnSpc>
              <a:spcBef>
                <a:spcPct val="20000"/>
              </a:spcBef>
              <a:buSzPct val="100000"/>
              <a:buFontTx/>
              <a:buBlip>
                <a:blip r:embed="rId3"/>
              </a:buBlip>
              <a:defRPr lang="en-US" sz="2200" kern="1200" dirty="0" smtClean="0">
                <a:gradFill>
                  <a:gsLst>
                    <a:gs pos="0">
                      <a:schemeClr val="tx1"/>
                    </a:gs>
                    <a:gs pos="86000">
                      <a:schemeClr val="tx1"/>
                    </a:gs>
                  </a:gsLst>
                  <a:lin ang="0" scaled="0"/>
                </a:gradFill>
                <a:latin typeface="+mj-lt"/>
                <a:ea typeface="+mn-ea"/>
                <a:cs typeface="+mn-cs"/>
              </a:defRPr>
            </a:lvl4pPr>
            <a:lvl5pPr marL="1941513" indent="-336550" algn="l" defTabSz="914363" rtl="0" eaLnBrk="1" latinLnBrk="0" hangingPunct="1">
              <a:lnSpc>
                <a:spcPct val="90000"/>
              </a:lnSpc>
              <a:spcBef>
                <a:spcPct val="20000"/>
              </a:spcBef>
              <a:buSzPct val="100000"/>
              <a:buFontTx/>
              <a:buBlip>
                <a:blip r:embed="rId3"/>
              </a:buBlip>
              <a:defRPr lang="en-US" sz="2000" kern="1200" dirty="0">
                <a:gradFill>
                  <a:gsLst>
                    <a:gs pos="0">
                      <a:schemeClr val="tx1"/>
                    </a:gs>
                    <a:gs pos="86000">
                      <a:schemeClr val="tx1"/>
                    </a:gs>
                  </a:gsLst>
                  <a:lin ang="0" scaled="0"/>
                </a:gradFill>
                <a:latin typeface="+mj-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defTabSz="914400">
              <a:buClr>
                <a:srgbClr val="03C2F1"/>
              </a:buClr>
              <a:buSzPct val="90000"/>
              <a:buFont typeface="Segoe UI" pitchFamily="34" charset="0"/>
              <a:buChar char="►"/>
            </a:pPr>
            <a:r>
              <a:rPr lang="en-US" sz="2000" dirty="0">
                <a:solidFill>
                  <a:schemeClr val="bg1"/>
                </a:solidFill>
                <a:latin typeface="Segoe UI" pitchFamily="34" charset="0"/>
                <a:ea typeface="Segoe UI" pitchFamily="34" charset="0"/>
                <a:cs typeface="Segoe UI" pitchFamily="34" charset="0"/>
              </a:rPr>
              <a:t>Single Sign-on cloud mailbox login</a:t>
            </a:r>
          </a:p>
          <a:p>
            <a:pPr marL="342900" lvl="1" indent="-342900" defTabSz="914400">
              <a:buClr>
                <a:srgbClr val="03C2F1"/>
              </a:buClr>
              <a:buSzPct val="90000"/>
              <a:buFont typeface="Segoe UI" pitchFamily="34" charset="0"/>
              <a:buChar char="►"/>
            </a:pPr>
            <a:r>
              <a:rPr lang="en-US" sz="2000" dirty="0">
                <a:solidFill>
                  <a:schemeClr val="bg1"/>
                </a:solidFill>
                <a:latin typeface="Segoe UI" pitchFamily="34" charset="0"/>
                <a:ea typeface="Segoe UI" pitchFamily="34" charset="0"/>
                <a:cs typeface="Segoe UI" pitchFamily="34" charset="0"/>
              </a:rPr>
              <a:t>Direct Logon for LOB apps</a:t>
            </a:r>
          </a:p>
        </p:txBody>
      </p:sp>
      <p:sp>
        <p:nvSpPr>
          <p:cNvPr id="11" name="Rectangular Callout 10"/>
          <p:cNvSpPr/>
          <p:nvPr/>
        </p:nvSpPr>
        <p:spPr bwMode="auto">
          <a:xfrm>
            <a:off x="2903868" y="2292971"/>
            <a:ext cx="1659768" cy="1255595"/>
          </a:xfrm>
          <a:prstGeom prst="wedgeRectCallout">
            <a:avLst>
              <a:gd name="adj1" fmla="val -79830"/>
              <a:gd name="adj2" fmla="val -39441"/>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tx1">
                    <a:alpha val="99000"/>
                  </a:schemeClr>
                </a:solidFill>
                <a:latin typeface="Segoe UI" pitchFamily="34" charset="0"/>
                <a:ea typeface="Segoe UI" pitchFamily="34" charset="0"/>
                <a:cs typeface="Segoe UI" pitchFamily="34" charset="0"/>
              </a:rPr>
              <a:t>Applies to all Office 365 services, not just Exchange Online</a:t>
            </a:r>
          </a:p>
        </p:txBody>
      </p:sp>
      <p:sp>
        <p:nvSpPr>
          <p:cNvPr id="18" name="Text Placeholder 8"/>
          <p:cNvSpPr txBox="1">
            <a:spLocks/>
          </p:cNvSpPr>
          <p:nvPr/>
        </p:nvSpPr>
        <p:spPr>
          <a:xfrm>
            <a:off x="443366" y="3672953"/>
            <a:ext cx="3879459" cy="1600200"/>
          </a:xfrm>
          <a:prstGeom prst="rect">
            <a:avLst/>
          </a:prstGeom>
        </p:spPr>
        <p:txBody>
          <a:bodyPr anchor="t" anchorCtr="0">
            <a:normAutofit/>
          </a:bodyPr>
          <a:lstStyle>
            <a:lvl1pPr marL="460375" indent="-460375" algn="l" defTabSz="914363" rtl="0" eaLnBrk="1" latinLnBrk="0" hangingPunct="1">
              <a:lnSpc>
                <a:spcPct val="90000"/>
              </a:lnSpc>
              <a:spcBef>
                <a:spcPct val="20000"/>
              </a:spcBef>
              <a:buSzPct val="100000"/>
              <a:buFontTx/>
              <a:buBlip>
                <a:blip r:embed="rId3"/>
              </a:buBlip>
              <a:defRPr lang="en-US" sz="2800" kern="1200" dirty="0" smtClean="0">
                <a:gradFill>
                  <a:gsLst>
                    <a:gs pos="0">
                      <a:schemeClr val="tx1"/>
                    </a:gs>
                    <a:gs pos="86000">
                      <a:schemeClr val="tx1"/>
                    </a:gs>
                  </a:gsLst>
                  <a:lin ang="0" scaled="0"/>
                </a:gradFill>
                <a:latin typeface="+mj-lt"/>
                <a:ea typeface="+mn-ea"/>
                <a:cs typeface="+mn-cs"/>
              </a:defRPr>
            </a:lvl1pPr>
            <a:lvl2pPr marL="855663" indent="-395288" algn="l" defTabSz="914363" rtl="0" eaLnBrk="1" latinLnBrk="0" hangingPunct="1">
              <a:lnSpc>
                <a:spcPct val="90000"/>
              </a:lnSpc>
              <a:spcBef>
                <a:spcPct val="20000"/>
              </a:spcBef>
              <a:buSzPct val="100000"/>
              <a:buFontTx/>
              <a:buBlip>
                <a:blip r:embed="rId3"/>
              </a:buBlip>
              <a:defRPr lang="en-US" sz="2600" kern="1200" dirty="0" smtClean="0">
                <a:gradFill>
                  <a:gsLst>
                    <a:gs pos="0">
                      <a:schemeClr val="tx1"/>
                    </a:gs>
                    <a:gs pos="86000">
                      <a:schemeClr val="tx1"/>
                    </a:gs>
                  </a:gsLst>
                  <a:lin ang="0" scaled="0"/>
                </a:gradFill>
                <a:latin typeface="+mj-lt"/>
                <a:ea typeface="+mn-ea"/>
                <a:cs typeface="+mn-cs"/>
              </a:defRPr>
            </a:lvl2pPr>
            <a:lvl3pPr marL="1258888" indent="-403225" algn="l" defTabSz="914363" rtl="0" eaLnBrk="1" latinLnBrk="0" hangingPunct="1">
              <a:lnSpc>
                <a:spcPct val="90000"/>
              </a:lnSpc>
              <a:spcBef>
                <a:spcPct val="20000"/>
              </a:spcBef>
              <a:buSzPct val="100000"/>
              <a:buFontTx/>
              <a:buBlip>
                <a:blip r:embed="rId3"/>
              </a:buBlip>
              <a:defRPr lang="en-US" sz="2400" kern="1200" dirty="0" smtClean="0">
                <a:gradFill>
                  <a:gsLst>
                    <a:gs pos="0">
                      <a:schemeClr val="tx1"/>
                    </a:gs>
                    <a:gs pos="86000">
                      <a:schemeClr val="tx1"/>
                    </a:gs>
                  </a:gsLst>
                  <a:lin ang="0" scaled="0"/>
                </a:gradFill>
                <a:latin typeface="+mj-lt"/>
                <a:ea typeface="+mn-ea"/>
                <a:cs typeface="+mn-cs"/>
              </a:defRPr>
            </a:lvl3pPr>
            <a:lvl4pPr marL="1604963" indent="-346075" algn="l" defTabSz="914363" rtl="0" eaLnBrk="1" latinLnBrk="0" hangingPunct="1">
              <a:lnSpc>
                <a:spcPct val="90000"/>
              </a:lnSpc>
              <a:spcBef>
                <a:spcPct val="20000"/>
              </a:spcBef>
              <a:buSzPct val="100000"/>
              <a:buFontTx/>
              <a:buBlip>
                <a:blip r:embed="rId3"/>
              </a:buBlip>
              <a:defRPr lang="en-US" sz="2200" kern="1200" dirty="0" smtClean="0">
                <a:gradFill>
                  <a:gsLst>
                    <a:gs pos="0">
                      <a:schemeClr val="tx1"/>
                    </a:gs>
                    <a:gs pos="86000">
                      <a:schemeClr val="tx1"/>
                    </a:gs>
                  </a:gsLst>
                  <a:lin ang="0" scaled="0"/>
                </a:gradFill>
                <a:latin typeface="+mj-lt"/>
                <a:ea typeface="+mn-ea"/>
                <a:cs typeface="+mn-cs"/>
              </a:defRPr>
            </a:lvl4pPr>
            <a:lvl5pPr marL="1941513" indent="-336550" algn="l" defTabSz="914363" rtl="0" eaLnBrk="1" latinLnBrk="0" hangingPunct="1">
              <a:lnSpc>
                <a:spcPct val="90000"/>
              </a:lnSpc>
              <a:spcBef>
                <a:spcPct val="20000"/>
              </a:spcBef>
              <a:buSzPct val="100000"/>
              <a:buFontTx/>
              <a:buBlip>
                <a:blip r:embed="rId3"/>
              </a:buBlip>
              <a:defRPr lang="en-US" sz="2000" kern="1200" dirty="0">
                <a:gradFill>
                  <a:gsLst>
                    <a:gs pos="0">
                      <a:schemeClr val="tx1"/>
                    </a:gs>
                    <a:gs pos="86000">
                      <a:schemeClr val="tx1"/>
                    </a:gs>
                  </a:gsLst>
                  <a:lin ang="0" scaled="0"/>
                </a:gradFill>
                <a:latin typeface="+mj-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FFFFFF"/>
                </a:solidFill>
                <a:latin typeface="Segoe UI" pitchFamily="34" charset="0"/>
                <a:ea typeface="Segoe UI" pitchFamily="34" charset="0"/>
                <a:cs typeface="Segoe UI" pitchFamily="34" charset="0"/>
              </a:rPr>
              <a:t>Delegation Scenarios – </a:t>
            </a:r>
            <a:r>
              <a:rPr lang="en-US" dirty="0" smtClean="0">
                <a:solidFill>
                  <a:srgbClr val="FFFFFF"/>
                </a:solidFill>
                <a:latin typeface="Segoe UI" pitchFamily="34" charset="0"/>
                <a:ea typeface="Segoe UI" pitchFamily="34" charset="0"/>
                <a:cs typeface="Segoe UI" pitchFamily="34" charset="0"/>
              </a:rPr>
              <a:t>“Exchange Federation”</a:t>
            </a:r>
            <a:endParaRPr lang="en-US" dirty="0">
              <a:solidFill>
                <a:srgbClr val="FFFFFF"/>
              </a:solidFill>
              <a:latin typeface="Segoe UI" pitchFamily="34" charset="0"/>
              <a:ea typeface="Segoe UI" pitchFamily="34" charset="0"/>
              <a:cs typeface="Segoe UI" pitchFamily="34" charset="0"/>
            </a:endParaRPr>
          </a:p>
          <a:p>
            <a:pPr marL="742950" lvl="1" indent="-285750" defTabSz="914400">
              <a:lnSpc>
                <a:spcPct val="70000"/>
              </a:lnSpc>
              <a:buClr>
                <a:srgbClr val="03C2F1"/>
              </a:buClr>
              <a:buFont typeface="Arial" pitchFamily="34" charset="0"/>
              <a:buChar char="–"/>
            </a:pPr>
            <a:r>
              <a:rPr lang="en-US" sz="1800" dirty="0">
                <a:solidFill>
                  <a:schemeClr val="bg1"/>
                </a:solidFill>
                <a:latin typeface="Segoe UI" pitchFamily="34" charset="0"/>
                <a:ea typeface="Segoe UI" pitchFamily="34" charset="0"/>
                <a:cs typeface="Segoe UI" pitchFamily="34" charset="0"/>
              </a:rPr>
              <a:t>Services act on behalf of a user to access Exchange resources</a:t>
            </a:r>
          </a:p>
        </p:txBody>
      </p:sp>
      <p:sp>
        <p:nvSpPr>
          <p:cNvPr id="12" name="Rectangular Callout 11"/>
          <p:cNvSpPr/>
          <p:nvPr/>
        </p:nvSpPr>
        <p:spPr bwMode="auto">
          <a:xfrm>
            <a:off x="2903868" y="4505937"/>
            <a:ext cx="1657076" cy="1255595"/>
          </a:xfrm>
          <a:prstGeom prst="wedgeRectCallout">
            <a:avLst>
              <a:gd name="adj1" fmla="val -79194"/>
              <a:gd name="adj2" fmla="val -45144"/>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1400" dirty="0" smtClean="0">
                <a:solidFill>
                  <a:schemeClr val="tx1">
                    <a:alpha val="99000"/>
                  </a:schemeClr>
                </a:solidFill>
                <a:latin typeface="Segoe UI" pitchFamily="34" charset="0"/>
                <a:ea typeface="Segoe UI" pitchFamily="34" charset="0"/>
                <a:cs typeface="Segoe UI" pitchFamily="34" charset="0"/>
              </a:rPr>
              <a:t>Specific to hybrid features provided by </a:t>
            </a:r>
            <a:br>
              <a:rPr lang="en-US" sz="1400" dirty="0" smtClean="0">
                <a:solidFill>
                  <a:schemeClr val="tx1">
                    <a:alpha val="99000"/>
                  </a:schemeClr>
                </a:solidFill>
                <a:latin typeface="Segoe UI" pitchFamily="34" charset="0"/>
                <a:ea typeface="Segoe UI" pitchFamily="34" charset="0"/>
                <a:cs typeface="Segoe UI" pitchFamily="34" charset="0"/>
              </a:rPr>
            </a:br>
            <a:r>
              <a:rPr lang="en-US" sz="1400" dirty="0" smtClean="0">
                <a:solidFill>
                  <a:schemeClr val="tx1">
                    <a:alpha val="99000"/>
                  </a:schemeClr>
                </a:solidFill>
                <a:latin typeface="Segoe UI" pitchFamily="34" charset="0"/>
                <a:ea typeface="Segoe UI" pitchFamily="34" charset="0"/>
                <a:cs typeface="Segoe UI" pitchFamily="34" charset="0"/>
              </a:rPr>
              <a:t>Exchange Online</a:t>
            </a:r>
          </a:p>
        </p:txBody>
      </p:sp>
    </p:spTree>
    <p:custDataLst>
      <p:tags r:id="rId1"/>
    </p:custDataLst>
    <p:extLst>
      <p:ext uri="{BB962C8B-B14F-4D97-AF65-F5344CB8AC3E}">
        <p14:creationId xmlns:p14="http://schemas.microsoft.com/office/powerpoint/2010/main" val="2757662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540273567"/>
              </p:ext>
            </p:extLst>
          </p:nvPr>
        </p:nvGraphicFramePr>
        <p:xfrm>
          <a:off x="3372882" y="1224291"/>
          <a:ext cx="2414297" cy="5581650"/>
        </p:xfrm>
        <a:graphic>
          <a:graphicData uri="http://schemas.openxmlformats.org/presentationml/2006/ole">
            <mc:AlternateContent xmlns:mc="http://schemas.openxmlformats.org/markup-compatibility/2006">
              <mc:Choice xmlns:v="urn:schemas-microsoft-com:vml" Requires="v">
                <p:oleObj spid="_x0000_s9512" name="Visio" r:id="rId4" imgW="3710738" imgH="6263802" progId="Visio.Drawing.11">
                  <p:embed/>
                </p:oleObj>
              </mc:Choice>
              <mc:Fallback>
                <p:oleObj name="Visio" r:id="rId4" imgW="3710738" imgH="6263802" progId="Visio.Drawing.11">
                  <p:embed/>
                  <p:pic>
                    <p:nvPicPr>
                      <p:cNvPr id="0" name=""/>
                      <p:cNvPicPr/>
                      <p:nvPr/>
                    </p:nvPicPr>
                    <p:blipFill>
                      <a:blip r:embed="rId5"/>
                      <a:stretch>
                        <a:fillRect/>
                      </a:stretch>
                    </p:blipFill>
                    <p:spPr>
                      <a:xfrm>
                        <a:off x="3372882" y="1224291"/>
                        <a:ext cx="2414297" cy="5581650"/>
                      </a:xfrm>
                      <a:prstGeom prst="rect">
                        <a:avLst/>
                      </a:prstGeom>
                    </p:spPr>
                  </p:pic>
                </p:oleObj>
              </mc:Fallback>
            </mc:AlternateContent>
          </a:graphicData>
        </a:graphic>
      </p:graphicFrame>
      <p:sp>
        <p:nvSpPr>
          <p:cNvPr id="2" name="Title 1"/>
          <p:cNvSpPr>
            <a:spLocks noGrp="1"/>
          </p:cNvSpPr>
          <p:nvPr>
            <p:ph type="title"/>
          </p:nvPr>
        </p:nvSpPr>
        <p:spPr>
          <a:xfrm>
            <a:off x="267201" y="119656"/>
            <a:ext cx="8229600" cy="1143000"/>
          </a:xfrm>
        </p:spPr>
        <p:txBody>
          <a:bodyPr>
            <a:normAutofit fontScale="90000"/>
          </a:bodyPr>
          <a:lstStyle/>
          <a:p>
            <a:r>
              <a:rPr lang="en-US" sz="4900" dirty="0" smtClean="0">
                <a:solidFill>
                  <a:schemeClr val="accent1"/>
                </a:solidFill>
              </a:rPr>
              <a:t>Core Concepts</a:t>
            </a:r>
            <a:r>
              <a:rPr lang="en-US" dirty="0" smtClean="0">
                <a:solidFill>
                  <a:schemeClr val="accent2"/>
                </a:solidFill>
              </a:rPr>
              <a:t/>
            </a:r>
            <a:br>
              <a:rPr lang="en-US" dirty="0" smtClean="0">
                <a:solidFill>
                  <a:schemeClr val="accent2"/>
                </a:solidFill>
              </a:rPr>
            </a:br>
            <a:r>
              <a:rPr lang="en-US" sz="4000" dirty="0" smtClean="0">
                <a:solidFill>
                  <a:schemeClr val="accent2"/>
                </a:solidFill>
              </a:rPr>
              <a:t>Standard On-Premises Free/busy</a:t>
            </a:r>
            <a:r>
              <a:rPr lang="en-US" sz="4000" dirty="0" smtClean="0"/>
              <a:t> </a:t>
            </a:r>
            <a:endParaRPr lang="en-US" sz="4000" dirty="0"/>
          </a:p>
        </p:txBody>
      </p:sp>
      <p:sp>
        <p:nvSpPr>
          <p:cNvPr id="5" name="Rounded Rectangular Callout 4"/>
          <p:cNvSpPr/>
          <p:nvPr/>
        </p:nvSpPr>
        <p:spPr bwMode="auto">
          <a:xfrm>
            <a:off x="1600771" y="2324100"/>
            <a:ext cx="1429122" cy="1295400"/>
          </a:xfrm>
          <a:prstGeom prst="wedgeRoundRectCallout">
            <a:avLst>
              <a:gd name="adj1" fmla="val 66019"/>
              <a:gd name="adj2" fmla="val 139173"/>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Chris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requests free/busy info for </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Toby</a:t>
            </a:r>
          </a:p>
        </p:txBody>
      </p:sp>
      <p:sp>
        <p:nvSpPr>
          <p:cNvPr id="25" name="Curved Down Arrow 24"/>
          <p:cNvSpPr/>
          <p:nvPr/>
        </p:nvSpPr>
        <p:spPr bwMode="auto">
          <a:xfrm rot="16200000">
            <a:off x="2706177" y="4438625"/>
            <a:ext cx="1676400" cy="342990"/>
          </a:xfrm>
          <a:prstGeom prst="curvedDown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6" name="Curved Up Arrow 25"/>
          <p:cNvSpPr/>
          <p:nvPr/>
        </p:nvSpPr>
        <p:spPr bwMode="auto">
          <a:xfrm rot="19375343">
            <a:off x="4166684" y="3156527"/>
            <a:ext cx="1257628" cy="533400"/>
          </a:xfrm>
          <a:prstGeom prst="curvedUp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9" name="Rounded Rectangular Callout 28"/>
          <p:cNvSpPr/>
          <p:nvPr/>
        </p:nvSpPr>
        <p:spPr bwMode="auto">
          <a:xfrm>
            <a:off x="5735391" y="2295747"/>
            <a:ext cx="1825469" cy="1447800"/>
          </a:xfrm>
          <a:prstGeom prst="wedgeRoundRectCallout">
            <a:avLst>
              <a:gd name="adj1" fmla="val -99748"/>
              <a:gd name="adj2" fmla="val 38777"/>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CAS Server locates </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Toby’s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mailbox and resolves the request</a:t>
            </a:r>
          </a:p>
        </p:txBody>
      </p:sp>
      <p:graphicFrame>
        <p:nvGraphicFramePr>
          <p:cNvPr id="7" name="Object 6"/>
          <p:cNvGraphicFramePr>
            <a:graphicFrameLocks noChangeAspect="1"/>
          </p:cNvGraphicFramePr>
          <p:nvPr>
            <p:extLst>
              <p:ext uri="{D42A27DB-BD31-4B8C-83A1-F6EECF244321}">
                <p14:modId xmlns:p14="http://schemas.microsoft.com/office/powerpoint/2010/main" val="3756971906"/>
              </p:ext>
            </p:extLst>
          </p:nvPr>
        </p:nvGraphicFramePr>
        <p:xfrm>
          <a:off x="3589383" y="1760869"/>
          <a:ext cx="1065212" cy="1200150"/>
        </p:xfrm>
        <a:graphic>
          <a:graphicData uri="http://schemas.openxmlformats.org/presentationml/2006/ole">
            <mc:AlternateContent xmlns:mc="http://schemas.openxmlformats.org/markup-compatibility/2006">
              <mc:Choice xmlns:v="urn:schemas-microsoft-com:vml" Requires="v">
                <p:oleObj spid="_x0000_s9513" name="Visio" r:id="rId6" imgW="1420422" imgH="1303777" progId="Visio.Drawing.11">
                  <p:embed/>
                </p:oleObj>
              </mc:Choice>
              <mc:Fallback>
                <p:oleObj name="Visio" r:id="rId6" imgW="1420422" imgH="1303777" progId="Visio.Drawing.11">
                  <p:embed/>
                  <p:pic>
                    <p:nvPicPr>
                      <p:cNvPr id="0" name=""/>
                      <p:cNvPicPr/>
                      <p:nvPr/>
                    </p:nvPicPr>
                    <p:blipFill>
                      <a:blip r:embed="rId7"/>
                      <a:stretch>
                        <a:fillRect/>
                      </a:stretch>
                    </p:blipFill>
                    <p:spPr>
                      <a:xfrm>
                        <a:off x="3589383" y="1760869"/>
                        <a:ext cx="1065212" cy="120015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355857097"/>
              </p:ext>
            </p:extLst>
          </p:nvPr>
        </p:nvGraphicFramePr>
        <p:xfrm>
          <a:off x="4149417" y="1419225"/>
          <a:ext cx="954087" cy="1119188"/>
        </p:xfrm>
        <a:graphic>
          <a:graphicData uri="http://schemas.openxmlformats.org/presentationml/2006/ole">
            <mc:AlternateContent xmlns:mc="http://schemas.openxmlformats.org/markup-compatibility/2006">
              <mc:Choice xmlns:v="urn:schemas-microsoft-com:vml" Requires="v">
                <p:oleObj spid="_x0000_s9514" name="Visio" r:id="rId8" imgW="1274765" imgH="1194611" progId="Visio.Drawing.11">
                  <p:embed/>
                </p:oleObj>
              </mc:Choice>
              <mc:Fallback>
                <p:oleObj name="Visio" r:id="rId8" imgW="1274765" imgH="1194611" progId="Visio.Drawing.11">
                  <p:embed/>
                  <p:pic>
                    <p:nvPicPr>
                      <p:cNvPr id="0" name=""/>
                      <p:cNvPicPr>
                        <a:picLocks noChangeAspect="1" noChangeArrowheads="1"/>
                      </p:cNvPicPr>
                      <p:nvPr/>
                    </p:nvPicPr>
                    <p:blipFill>
                      <a:blip r:embed="rId9"/>
                      <a:srcRect/>
                      <a:stretch>
                        <a:fillRect/>
                      </a:stretch>
                    </p:blipFill>
                    <p:spPr bwMode="auto">
                      <a:xfrm>
                        <a:off x="4149417" y="1419225"/>
                        <a:ext cx="954087"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 name="Rounded Rectangular Callout 29"/>
          <p:cNvSpPr/>
          <p:nvPr/>
        </p:nvSpPr>
        <p:spPr bwMode="auto">
          <a:xfrm>
            <a:off x="5545153" y="4709249"/>
            <a:ext cx="1797019" cy="1295400"/>
          </a:xfrm>
          <a:prstGeom prst="wedgeRoundRectCallout">
            <a:avLst>
              <a:gd name="adj1" fmla="val -119421"/>
              <a:gd name="adj2" fmla="val -50215"/>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Toby’s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free/busy is returned to the Outlook client</a:t>
            </a:r>
            <a:endPar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Curved Down Arrow 30"/>
          <p:cNvSpPr/>
          <p:nvPr/>
        </p:nvSpPr>
        <p:spPr bwMode="auto">
          <a:xfrm rot="5400000">
            <a:off x="3476712" y="4537774"/>
            <a:ext cx="1676400" cy="342990"/>
          </a:xfrm>
          <a:prstGeom prst="curvedDown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custDataLst>
      <p:tags r:id="rId2"/>
    </p:custDataLst>
    <p:extLst>
      <p:ext uri="{BB962C8B-B14F-4D97-AF65-F5344CB8AC3E}">
        <p14:creationId xmlns:p14="http://schemas.microsoft.com/office/powerpoint/2010/main" val="24559752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childTnLst>
                                </p:cTn>
                              </p:par>
                              <p:par>
                                <p:cTn id="16" presetID="14" presetClass="entr" presetSubtype="1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randombar(horizontal)">
                                      <p:cBhvr>
                                        <p:cTn id="18" dur="500"/>
                                        <p:tgtEl>
                                          <p:spTgt spid="29"/>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42"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5" grpId="0" animBg="1"/>
      <p:bldP spid="26" grpId="0" animBg="1"/>
      <p:bldP spid="29" grpId="0" animBg="1"/>
      <p:bldP spid="30" grpId="0" animBg="1"/>
      <p:bldP spid="3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1317477705"/>
              </p:ext>
            </p:extLst>
          </p:nvPr>
        </p:nvGraphicFramePr>
        <p:xfrm>
          <a:off x="2331227" y="1439422"/>
          <a:ext cx="5388982" cy="5591175"/>
        </p:xfrm>
        <a:graphic>
          <a:graphicData uri="http://schemas.openxmlformats.org/presentationml/2006/ole">
            <mc:AlternateContent xmlns:mc="http://schemas.openxmlformats.org/markup-compatibility/2006">
              <mc:Choice xmlns:v="urn:schemas-microsoft-com:vml" Requires="v">
                <p:oleObj spid="_x0000_s10533" name="Visio" r:id="rId5" imgW="8270869" imgH="6898802" progId="Visio.Drawing.11">
                  <p:embed/>
                </p:oleObj>
              </mc:Choice>
              <mc:Fallback>
                <p:oleObj name="Visio" r:id="rId5" imgW="8270869" imgH="6898802" progId="Visio.Drawing.11">
                  <p:embed/>
                  <p:pic>
                    <p:nvPicPr>
                      <p:cNvPr id="0" name=""/>
                      <p:cNvPicPr/>
                      <p:nvPr/>
                    </p:nvPicPr>
                    <p:blipFill>
                      <a:blip r:embed="rId6"/>
                      <a:stretch>
                        <a:fillRect/>
                      </a:stretch>
                    </p:blipFill>
                    <p:spPr>
                      <a:xfrm>
                        <a:off x="2331227" y="1439422"/>
                        <a:ext cx="5388982" cy="5591175"/>
                      </a:xfrm>
                      <a:prstGeom prst="rect">
                        <a:avLst/>
                      </a:prstGeom>
                    </p:spPr>
                  </p:pic>
                </p:oleObj>
              </mc:Fallback>
            </mc:AlternateContent>
          </a:graphicData>
        </a:graphic>
      </p:graphicFrame>
      <p:sp>
        <p:nvSpPr>
          <p:cNvPr id="37" name="Rounded Rectangular Callout 36"/>
          <p:cNvSpPr/>
          <p:nvPr/>
        </p:nvSpPr>
        <p:spPr bwMode="auto">
          <a:xfrm>
            <a:off x="6005262" y="3125344"/>
            <a:ext cx="1829276" cy="2438400"/>
          </a:xfrm>
          <a:prstGeom prst="wedgeRoundRectCallout">
            <a:avLst>
              <a:gd name="adj1" fmla="val -116465"/>
              <a:gd name="adj2" fmla="val 19344"/>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CAS Server passes the MFG token and  requests </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Toby’s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free/busy on behalf of </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Chris</a:t>
            </a:r>
            <a:endPar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 name="Title 1"/>
          <p:cNvSpPr>
            <a:spLocks noGrp="1"/>
          </p:cNvSpPr>
          <p:nvPr>
            <p:ph type="title"/>
          </p:nvPr>
        </p:nvSpPr>
        <p:spPr>
          <a:xfrm>
            <a:off x="268973" y="120514"/>
            <a:ext cx="8229600" cy="1143000"/>
          </a:xfrm>
        </p:spPr>
        <p:txBody>
          <a:bodyPr>
            <a:normAutofit fontScale="90000"/>
          </a:bodyPr>
          <a:lstStyle/>
          <a:p>
            <a:r>
              <a:rPr lang="en-US" sz="4900" dirty="0" smtClean="0"/>
              <a:t>Core Concepts</a:t>
            </a:r>
            <a:r>
              <a:rPr lang="en-US" sz="4400" dirty="0" smtClean="0"/>
              <a:t/>
            </a:r>
            <a:br>
              <a:rPr lang="en-US" sz="4400" dirty="0" smtClean="0"/>
            </a:br>
            <a:r>
              <a:rPr lang="en-US" sz="4000" dirty="0" smtClean="0">
                <a:solidFill>
                  <a:schemeClr val="accent2"/>
                </a:solidFill>
              </a:rPr>
              <a:t>Federated Free/busy</a:t>
            </a:r>
            <a:endParaRPr lang="en-US" sz="4000" dirty="0">
              <a:solidFill>
                <a:schemeClr val="accent2"/>
              </a:solidFill>
            </a:endParaRPr>
          </a:p>
        </p:txBody>
      </p:sp>
      <p:sp>
        <p:nvSpPr>
          <p:cNvPr id="5" name="Rounded Rectangular Callout 4"/>
          <p:cNvSpPr/>
          <p:nvPr/>
        </p:nvSpPr>
        <p:spPr bwMode="auto">
          <a:xfrm>
            <a:off x="631763" y="2515744"/>
            <a:ext cx="1429122" cy="1295400"/>
          </a:xfrm>
          <a:prstGeom prst="wedgeRoundRectCallout">
            <a:avLst>
              <a:gd name="adj1" fmla="val 66019"/>
              <a:gd name="adj2" fmla="val 139173"/>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Chris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requests free/busy info for </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Toby</a:t>
            </a:r>
          </a:p>
        </p:txBody>
      </p:sp>
      <p:sp>
        <p:nvSpPr>
          <p:cNvPr id="25" name="Curved Down Arrow 24"/>
          <p:cNvSpPr/>
          <p:nvPr/>
        </p:nvSpPr>
        <p:spPr bwMode="auto">
          <a:xfrm rot="16200000">
            <a:off x="1775269" y="4592169"/>
            <a:ext cx="1600200" cy="342990"/>
          </a:xfrm>
          <a:prstGeom prst="curvedDown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9" name="Rounded Rectangular Callout 28"/>
          <p:cNvSpPr/>
          <p:nvPr/>
        </p:nvSpPr>
        <p:spPr bwMode="auto">
          <a:xfrm>
            <a:off x="4176005" y="1364776"/>
            <a:ext cx="1829257" cy="2437311"/>
          </a:xfrm>
          <a:prstGeom prst="wedgeRoundRectCallout">
            <a:avLst>
              <a:gd name="adj1" fmla="val -106619"/>
              <a:gd name="adj2" fmla="val 44624"/>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CAS Server finds that </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Toby’s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mailbox is external and there is a matching </a:t>
            </a:r>
            <a:r>
              <a:rPr lang="en-US"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Organisation</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Relationship</a:t>
            </a:r>
          </a:p>
        </p:txBody>
      </p:sp>
      <p:graphicFrame>
        <p:nvGraphicFramePr>
          <p:cNvPr id="31" name="Object 30"/>
          <p:cNvGraphicFramePr>
            <a:graphicFrameLocks noChangeAspect="1"/>
          </p:cNvGraphicFramePr>
          <p:nvPr>
            <p:extLst>
              <p:ext uri="{D42A27DB-BD31-4B8C-83A1-F6EECF244321}">
                <p14:modId xmlns:p14="http://schemas.microsoft.com/office/powerpoint/2010/main" val="604430002"/>
              </p:ext>
            </p:extLst>
          </p:nvPr>
        </p:nvGraphicFramePr>
        <p:xfrm>
          <a:off x="7834313" y="5786438"/>
          <a:ext cx="790575" cy="1009650"/>
        </p:xfrm>
        <a:graphic>
          <a:graphicData uri="http://schemas.openxmlformats.org/presentationml/2006/ole">
            <mc:AlternateContent xmlns:mc="http://schemas.openxmlformats.org/markup-compatibility/2006">
              <mc:Choice xmlns:v="urn:schemas-microsoft-com:vml" Requires="v">
                <p:oleObj spid="_x0000_s10534" name="Visio" r:id="rId7" imgW="1056280" imgH="1048966" progId="Visio.Drawing.11">
                  <p:embed/>
                </p:oleObj>
              </mc:Choice>
              <mc:Fallback>
                <p:oleObj name="Visio" r:id="rId7" imgW="1056280" imgH="1048966" progId="Visio.Drawing.11">
                  <p:embed/>
                  <p:pic>
                    <p:nvPicPr>
                      <p:cNvPr id="0" name=""/>
                      <p:cNvPicPr/>
                      <p:nvPr/>
                    </p:nvPicPr>
                    <p:blipFill>
                      <a:blip r:embed="rId8"/>
                      <a:stretch>
                        <a:fillRect/>
                      </a:stretch>
                    </p:blipFill>
                    <p:spPr>
                      <a:xfrm>
                        <a:off x="7834313" y="5786438"/>
                        <a:ext cx="790575" cy="1009650"/>
                      </a:xfrm>
                      <a:prstGeom prst="rect">
                        <a:avLst/>
                      </a:prstGeom>
                    </p:spPr>
                  </p:pic>
                </p:oleObj>
              </mc:Fallback>
            </mc:AlternateContent>
          </a:graphicData>
        </a:graphic>
      </p:graphicFrame>
      <p:graphicFrame>
        <p:nvGraphicFramePr>
          <p:cNvPr id="1024" name="Object 1023"/>
          <p:cNvGraphicFramePr>
            <a:graphicFrameLocks noChangeAspect="1"/>
          </p:cNvGraphicFramePr>
          <p:nvPr>
            <p:extLst>
              <p:ext uri="{D42A27DB-BD31-4B8C-83A1-F6EECF244321}">
                <p14:modId xmlns:p14="http://schemas.microsoft.com/office/powerpoint/2010/main" val="89993691"/>
              </p:ext>
            </p:extLst>
          </p:nvPr>
        </p:nvGraphicFramePr>
        <p:xfrm>
          <a:off x="2575388" y="1829944"/>
          <a:ext cx="464465" cy="903287"/>
        </p:xfrm>
        <a:graphic>
          <a:graphicData uri="http://schemas.openxmlformats.org/presentationml/2006/ole">
            <mc:AlternateContent xmlns:mc="http://schemas.openxmlformats.org/markup-compatibility/2006">
              <mc:Choice xmlns:v="urn:schemas-microsoft-com:vml" Requires="v">
                <p:oleObj spid="_x0000_s10535" name="Visio" r:id="rId9" imgW="619041" imgH="903321" progId="Visio.Drawing.11">
                  <p:embed/>
                </p:oleObj>
              </mc:Choice>
              <mc:Fallback>
                <p:oleObj name="Visio" r:id="rId9" imgW="619041" imgH="903321" progId="Visio.Drawing.11">
                  <p:embed/>
                  <p:pic>
                    <p:nvPicPr>
                      <p:cNvPr id="0" name=""/>
                      <p:cNvPicPr/>
                      <p:nvPr/>
                    </p:nvPicPr>
                    <p:blipFill>
                      <a:blip r:embed="rId10"/>
                      <a:stretch>
                        <a:fillRect/>
                      </a:stretch>
                    </p:blipFill>
                    <p:spPr>
                      <a:xfrm>
                        <a:off x="2575388" y="1829944"/>
                        <a:ext cx="464465" cy="903287"/>
                      </a:xfrm>
                      <a:prstGeom prst="rect">
                        <a:avLst/>
                      </a:prstGeom>
                    </p:spPr>
                  </p:pic>
                </p:oleObj>
              </mc:Fallback>
            </mc:AlternateContent>
          </a:graphicData>
        </a:graphic>
      </p:graphicFrame>
      <p:sp>
        <p:nvSpPr>
          <p:cNvPr id="1025" name="Right Arrow 1024"/>
          <p:cNvSpPr/>
          <p:nvPr/>
        </p:nvSpPr>
        <p:spPr bwMode="auto">
          <a:xfrm rot="20613475">
            <a:off x="3462576" y="2937333"/>
            <a:ext cx="2666138" cy="255073"/>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027" name="Rounded Rectangular Callout 1026"/>
          <p:cNvSpPr/>
          <p:nvPr/>
        </p:nvSpPr>
        <p:spPr bwMode="auto">
          <a:xfrm>
            <a:off x="5890933" y="3293430"/>
            <a:ext cx="1543452" cy="1561816"/>
          </a:xfrm>
          <a:prstGeom prst="wedgeRoundRectCallout">
            <a:avLst>
              <a:gd name="adj1" fmla="val -102351"/>
              <a:gd name="adj2" fmla="val -64568"/>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CAS connects to the MFG to request a Delegation Token</a:t>
            </a:r>
          </a:p>
        </p:txBody>
      </p:sp>
      <p:sp>
        <p:nvSpPr>
          <p:cNvPr id="36" name="Right Arrow 35"/>
          <p:cNvSpPr/>
          <p:nvPr/>
        </p:nvSpPr>
        <p:spPr bwMode="auto">
          <a:xfrm rot="1657945">
            <a:off x="3389633" y="4727709"/>
            <a:ext cx="2666138" cy="255073"/>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9" name="Right Arrow 38"/>
          <p:cNvSpPr/>
          <p:nvPr/>
        </p:nvSpPr>
        <p:spPr bwMode="auto">
          <a:xfrm rot="9740324">
            <a:off x="3399039" y="3089733"/>
            <a:ext cx="2666138" cy="255073"/>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40" name="Rounded Rectangular Callout 39"/>
          <p:cNvSpPr/>
          <p:nvPr/>
        </p:nvSpPr>
        <p:spPr bwMode="auto">
          <a:xfrm>
            <a:off x="5948098" y="3064869"/>
            <a:ext cx="1486287" cy="1279717"/>
          </a:xfrm>
          <a:prstGeom prst="wedgeRoundRectCallout">
            <a:avLst>
              <a:gd name="adj1" fmla="val -127099"/>
              <a:gd name="adj2" fmla="val -35507"/>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MFG returns a Delegation Token</a:t>
            </a:r>
          </a:p>
        </p:txBody>
      </p:sp>
      <p:grpSp>
        <p:nvGrpSpPr>
          <p:cNvPr id="42" name="Group 16"/>
          <p:cNvGrpSpPr>
            <a:grpSpLocks/>
          </p:cNvGrpSpPr>
          <p:nvPr/>
        </p:nvGrpSpPr>
        <p:grpSpPr bwMode="auto">
          <a:xfrm>
            <a:off x="6221884" y="2456402"/>
            <a:ext cx="306070" cy="230187"/>
            <a:chOff x="4872" y="3176"/>
            <a:chExt cx="176" cy="96"/>
          </a:xfrm>
          <a:solidFill>
            <a:srgbClr val="92D050"/>
          </a:solidFill>
        </p:grpSpPr>
        <p:sp>
          <p:nvSpPr>
            <p:cNvPr id="43" name="Rectangle 2063"/>
            <p:cNvSpPr>
              <a:spLocks noChangeArrowheads="1"/>
            </p:cNvSpPr>
            <p:nvPr/>
          </p:nvSpPr>
          <p:spPr bwMode="auto">
            <a:xfrm>
              <a:off x="4872" y="3176"/>
              <a:ext cx="176" cy="96"/>
            </a:xfrm>
            <a:prstGeom prst="rect">
              <a:avLst/>
            </a:prstGeom>
            <a:grpFill/>
            <a:ln w="9525" algn="ctr">
              <a:solidFill>
                <a:schemeClr val="bg2"/>
              </a:solidFill>
              <a:miter lim="800000"/>
              <a:headEnd/>
              <a:tailEnd/>
            </a:ln>
          </p:spPr>
          <p:txBody>
            <a:bodyPr wrap="none" anchor="ctr"/>
            <a:lstStyle/>
            <a:p>
              <a:endParaRPr lang="en-US" dirty="0">
                <a:solidFill>
                  <a:srgbClr val="000000"/>
                </a:solidFill>
              </a:endParaRPr>
            </a:p>
          </p:txBody>
        </p:sp>
        <p:sp>
          <p:nvSpPr>
            <p:cNvPr id="44" name="Shape 2064"/>
            <p:cNvSpPr>
              <a:spLocks/>
            </p:cNvSpPr>
            <p:nvPr/>
          </p:nvSpPr>
          <p:spPr bwMode="auto">
            <a:xfrm>
              <a:off x="4872" y="318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45" name="Shape 2065"/>
            <p:cNvSpPr>
              <a:spLocks/>
            </p:cNvSpPr>
            <p:nvPr/>
          </p:nvSpPr>
          <p:spPr bwMode="auto">
            <a:xfrm>
              <a:off x="4874" y="320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46" name="Shape 2066"/>
            <p:cNvSpPr>
              <a:spLocks/>
            </p:cNvSpPr>
            <p:nvPr/>
          </p:nvSpPr>
          <p:spPr bwMode="auto">
            <a:xfrm>
              <a:off x="4876" y="322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47" name="Shape 2067"/>
            <p:cNvSpPr>
              <a:spLocks/>
            </p:cNvSpPr>
            <p:nvPr/>
          </p:nvSpPr>
          <p:spPr bwMode="auto">
            <a:xfrm>
              <a:off x="4874" y="324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grpSp>
      <p:grpSp>
        <p:nvGrpSpPr>
          <p:cNvPr id="1029" name="Group 1028"/>
          <p:cNvGrpSpPr/>
          <p:nvPr/>
        </p:nvGrpSpPr>
        <p:grpSpPr>
          <a:xfrm>
            <a:off x="3261349" y="3733364"/>
            <a:ext cx="306071" cy="687387"/>
            <a:chOff x="3656011" y="3351213"/>
            <a:chExt cx="407988" cy="687387"/>
          </a:xfrm>
        </p:grpSpPr>
        <p:sp>
          <p:nvSpPr>
            <p:cNvPr id="1028" name="Rectangle 1027"/>
            <p:cNvSpPr/>
            <p:nvPr/>
          </p:nvSpPr>
          <p:spPr bwMode="auto">
            <a:xfrm>
              <a:off x="3656011" y="3581400"/>
              <a:ext cx="403351" cy="457200"/>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400" dirty="0" smtClean="0">
                  <a:solidFill>
                    <a:schemeClr val="bg1"/>
                  </a:solidFill>
                  <a:latin typeface="Segoe UI" pitchFamily="34" charset="0"/>
                  <a:ea typeface="Segoe UI" pitchFamily="34" charset="0"/>
                  <a:cs typeface="Segoe UI" pitchFamily="34" charset="0"/>
                </a:rPr>
                <a:t>Free</a:t>
              </a:r>
            </a:p>
            <a:p>
              <a:pPr defTabSz="914099" fontAlgn="base">
                <a:spcBef>
                  <a:spcPct val="0"/>
                </a:spcBef>
                <a:spcAft>
                  <a:spcPct val="0"/>
                </a:spcAft>
              </a:pPr>
              <a:r>
                <a:rPr lang="en-US" sz="400" dirty="0" smtClean="0">
                  <a:solidFill>
                    <a:schemeClr val="bg1"/>
                  </a:solidFill>
                  <a:latin typeface="Segoe UI" pitchFamily="34" charset="0"/>
                  <a:ea typeface="Segoe UI" pitchFamily="34" charset="0"/>
                  <a:cs typeface="Segoe UI" pitchFamily="34" charset="0"/>
                </a:rPr>
                <a:t>Busy</a:t>
              </a:r>
            </a:p>
            <a:p>
              <a:pPr defTabSz="914099" fontAlgn="base">
                <a:spcBef>
                  <a:spcPct val="0"/>
                </a:spcBef>
                <a:spcAft>
                  <a:spcPct val="0"/>
                </a:spcAft>
              </a:pPr>
              <a:r>
                <a:rPr lang="en-US" sz="400" dirty="0" smtClean="0">
                  <a:solidFill>
                    <a:schemeClr val="bg1"/>
                  </a:solidFill>
                  <a:latin typeface="Segoe UI" pitchFamily="34" charset="0"/>
                  <a:ea typeface="Segoe UI" pitchFamily="34" charset="0"/>
                  <a:cs typeface="Segoe UI" pitchFamily="34" charset="0"/>
                </a:rPr>
                <a:t>Request</a:t>
              </a:r>
            </a:p>
            <a:p>
              <a:pPr defTabSz="914099" fontAlgn="base">
                <a:spcBef>
                  <a:spcPct val="0"/>
                </a:spcBef>
                <a:spcAft>
                  <a:spcPct val="0"/>
                </a:spcAft>
              </a:pPr>
              <a:r>
                <a:rPr lang="en-US" sz="400" dirty="0" smtClean="0">
                  <a:solidFill>
                    <a:schemeClr val="bg1"/>
                  </a:solidFill>
                  <a:latin typeface="Segoe UI" pitchFamily="34" charset="0"/>
                  <a:ea typeface="Segoe UI" pitchFamily="34" charset="0"/>
                  <a:cs typeface="Segoe UI" pitchFamily="34" charset="0"/>
                </a:rPr>
                <a:t>From Ben</a:t>
              </a:r>
            </a:p>
            <a:p>
              <a:pPr defTabSz="914099" fontAlgn="base">
                <a:spcBef>
                  <a:spcPct val="0"/>
                </a:spcBef>
                <a:spcAft>
                  <a:spcPct val="0"/>
                </a:spcAft>
              </a:pPr>
              <a:r>
                <a:rPr lang="en-US" sz="400" dirty="0" smtClean="0">
                  <a:solidFill>
                    <a:schemeClr val="bg1"/>
                  </a:solidFill>
                  <a:latin typeface="Segoe UI" pitchFamily="34" charset="0"/>
                  <a:ea typeface="Segoe UI" pitchFamily="34" charset="0"/>
                  <a:cs typeface="Segoe UI" pitchFamily="34" charset="0"/>
                </a:rPr>
                <a:t>To Joe</a:t>
              </a:r>
            </a:p>
            <a:p>
              <a:pPr defTabSz="914099" fontAlgn="base">
                <a:spcBef>
                  <a:spcPct val="0"/>
                </a:spcBef>
                <a:spcAft>
                  <a:spcPct val="0"/>
                </a:spcAft>
              </a:pPr>
              <a:endParaRPr lang="en-US" sz="400" dirty="0" smtClean="0">
                <a:solidFill>
                  <a:schemeClr val="bg1"/>
                </a:solidFill>
                <a:latin typeface="Segoe UI" pitchFamily="34" charset="0"/>
                <a:ea typeface="Segoe UI" pitchFamily="34" charset="0"/>
                <a:cs typeface="Segoe UI" pitchFamily="34" charset="0"/>
              </a:endParaRPr>
            </a:p>
          </p:txBody>
        </p:sp>
        <p:grpSp>
          <p:nvGrpSpPr>
            <p:cNvPr id="48" name="Group 16"/>
            <p:cNvGrpSpPr>
              <a:grpSpLocks/>
            </p:cNvGrpSpPr>
            <p:nvPr/>
          </p:nvGrpSpPr>
          <p:grpSpPr bwMode="auto">
            <a:xfrm>
              <a:off x="3656012" y="3351213"/>
              <a:ext cx="407987" cy="230187"/>
              <a:chOff x="4872" y="3176"/>
              <a:chExt cx="176" cy="96"/>
            </a:xfrm>
            <a:solidFill>
              <a:srgbClr val="92D050"/>
            </a:solidFill>
          </p:grpSpPr>
          <p:sp>
            <p:nvSpPr>
              <p:cNvPr id="49" name="Rectangle 2063"/>
              <p:cNvSpPr>
                <a:spLocks noChangeArrowheads="1"/>
              </p:cNvSpPr>
              <p:nvPr/>
            </p:nvSpPr>
            <p:spPr bwMode="auto">
              <a:xfrm>
                <a:off x="4872" y="3176"/>
                <a:ext cx="176" cy="96"/>
              </a:xfrm>
              <a:prstGeom prst="rect">
                <a:avLst/>
              </a:prstGeom>
              <a:grpFill/>
              <a:ln w="9525" algn="ctr">
                <a:solidFill>
                  <a:schemeClr val="bg2"/>
                </a:solidFill>
                <a:miter lim="800000"/>
                <a:headEnd/>
                <a:tailEnd/>
              </a:ln>
            </p:spPr>
            <p:txBody>
              <a:bodyPr wrap="none" anchor="ctr"/>
              <a:lstStyle/>
              <a:p>
                <a:endParaRPr lang="en-US" sz="400" dirty="0">
                  <a:solidFill>
                    <a:srgbClr val="000000"/>
                  </a:solidFill>
                  <a:latin typeface="Segoe UI" pitchFamily="34" charset="0"/>
                  <a:ea typeface="Segoe UI" pitchFamily="34" charset="0"/>
                  <a:cs typeface="Segoe UI" pitchFamily="34" charset="0"/>
                </a:endParaRPr>
              </a:p>
            </p:txBody>
          </p:sp>
          <p:sp>
            <p:nvSpPr>
              <p:cNvPr id="50" name="Shape 2064"/>
              <p:cNvSpPr>
                <a:spLocks/>
              </p:cNvSpPr>
              <p:nvPr/>
            </p:nvSpPr>
            <p:spPr bwMode="auto">
              <a:xfrm>
                <a:off x="4872" y="318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sz="400" dirty="0">
                  <a:solidFill>
                    <a:srgbClr val="000000"/>
                  </a:solidFill>
                  <a:latin typeface="Segoe UI" pitchFamily="34" charset="0"/>
                  <a:ea typeface="Segoe UI" pitchFamily="34" charset="0"/>
                  <a:cs typeface="Segoe UI" pitchFamily="34" charset="0"/>
                </a:endParaRPr>
              </a:p>
            </p:txBody>
          </p:sp>
          <p:sp>
            <p:nvSpPr>
              <p:cNvPr id="51" name="Shape 2065"/>
              <p:cNvSpPr>
                <a:spLocks/>
              </p:cNvSpPr>
              <p:nvPr/>
            </p:nvSpPr>
            <p:spPr bwMode="auto">
              <a:xfrm>
                <a:off x="4874" y="320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sz="400" dirty="0">
                  <a:solidFill>
                    <a:srgbClr val="000000"/>
                  </a:solidFill>
                  <a:latin typeface="Segoe UI" pitchFamily="34" charset="0"/>
                  <a:ea typeface="Segoe UI" pitchFamily="34" charset="0"/>
                  <a:cs typeface="Segoe UI" pitchFamily="34" charset="0"/>
                </a:endParaRPr>
              </a:p>
            </p:txBody>
          </p:sp>
          <p:sp>
            <p:nvSpPr>
              <p:cNvPr id="52" name="Shape 2066"/>
              <p:cNvSpPr>
                <a:spLocks/>
              </p:cNvSpPr>
              <p:nvPr/>
            </p:nvSpPr>
            <p:spPr bwMode="auto">
              <a:xfrm>
                <a:off x="4876" y="322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sz="400" dirty="0">
                  <a:solidFill>
                    <a:srgbClr val="000000"/>
                  </a:solidFill>
                  <a:latin typeface="Segoe UI" pitchFamily="34" charset="0"/>
                  <a:ea typeface="Segoe UI" pitchFamily="34" charset="0"/>
                  <a:cs typeface="Segoe UI" pitchFamily="34" charset="0"/>
                </a:endParaRPr>
              </a:p>
            </p:txBody>
          </p:sp>
          <p:sp>
            <p:nvSpPr>
              <p:cNvPr id="53" name="Shape 2067"/>
              <p:cNvSpPr>
                <a:spLocks/>
              </p:cNvSpPr>
              <p:nvPr/>
            </p:nvSpPr>
            <p:spPr bwMode="auto">
              <a:xfrm>
                <a:off x="4874" y="324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sz="400" dirty="0">
                  <a:solidFill>
                    <a:srgbClr val="000000"/>
                  </a:solidFill>
                  <a:latin typeface="Segoe UI" pitchFamily="34" charset="0"/>
                  <a:ea typeface="Segoe UI" pitchFamily="34" charset="0"/>
                  <a:cs typeface="Segoe UI" pitchFamily="34" charset="0"/>
                </a:endParaRPr>
              </a:p>
            </p:txBody>
          </p:sp>
        </p:grpSp>
      </p:grpSp>
      <p:sp>
        <p:nvSpPr>
          <p:cNvPr id="1031" name="Rounded Rectangular Callout 1030"/>
          <p:cNvSpPr/>
          <p:nvPr/>
        </p:nvSpPr>
        <p:spPr bwMode="auto">
          <a:xfrm>
            <a:off x="5097518" y="3293427"/>
            <a:ext cx="1435039" cy="1371600"/>
          </a:xfrm>
          <a:prstGeom prst="wedgeRoundRectCallout">
            <a:avLst>
              <a:gd name="adj1" fmla="val -92938"/>
              <a:gd name="adj2" fmla="val 53394"/>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Free/busy info is returned to the CAS Server</a:t>
            </a:r>
          </a:p>
        </p:txBody>
      </p:sp>
      <p:sp>
        <p:nvSpPr>
          <p:cNvPr id="64" name="Right Arrow 63"/>
          <p:cNvSpPr/>
          <p:nvPr/>
        </p:nvSpPr>
        <p:spPr bwMode="auto">
          <a:xfrm rot="12415909">
            <a:off x="3294907" y="4716890"/>
            <a:ext cx="2761355" cy="244716"/>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65" name="Rounded Rectangular Callout 64"/>
          <p:cNvSpPr/>
          <p:nvPr/>
        </p:nvSpPr>
        <p:spPr bwMode="auto">
          <a:xfrm>
            <a:off x="746093" y="5037271"/>
            <a:ext cx="1657780" cy="1387622"/>
          </a:xfrm>
          <a:prstGeom prst="wedgeRoundRectCallout">
            <a:avLst>
              <a:gd name="adj1" fmla="val 134079"/>
              <a:gd name="adj2" fmla="val -71538"/>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Toby’s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free/busy is returned to the Outlook client</a:t>
            </a:r>
            <a:endPar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66" name="Curved Down Arrow 65"/>
          <p:cNvSpPr/>
          <p:nvPr/>
        </p:nvSpPr>
        <p:spPr bwMode="auto">
          <a:xfrm rot="5400000">
            <a:off x="2467176" y="4674728"/>
            <a:ext cx="1587487" cy="342990"/>
          </a:xfrm>
          <a:prstGeom prst="curvedDown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custDataLst>
      <p:tags r:id="rId2"/>
    </p:custDataLst>
    <p:extLst>
      <p:ext uri="{BB962C8B-B14F-4D97-AF65-F5344CB8AC3E}">
        <p14:creationId xmlns:p14="http://schemas.microsoft.com/office/powerpoint/2010/main" val="23107015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randombar(horizontal)">
                                      <p:cBhvr>
                                        <p:cTn id="16" dur="500"/>
                                        <p:tgtEl>
                                          <p:spTgt spid="29"/>
                                        </p:tgtEl>
                                      </p:cBhvr>
                                    </p:animEffect>
                                  </p:childTnLst>
                                </p:cTn>
                              </p:par>
                              <p:par>
                                <p:cTn id="17" presetID="1" presetClass="exit" presetSubtype="0" fill="hold" grpId="1" nodeType="with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5"/>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29"/>
                                        </p:tgtEl>
                                        <p:attrNameLst>
                                          <p:attrName>style.visibility</p:attrName>
                                        </p:attrNameLst>
                                      </p:cBhvr>
                                      <p:to>
                                        <p:strVal val="hidden"/>
                                      </p:to>
                                    </p:set>
                                  </p:childTnLst>
                                </p:cTn>
                              </p:par>
                              <p:par>
                                <p:cTn id="25" presetID="14" presetClass="entr" presetSubtype="10" fill="hold" grpId="0" nodeType="with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randombar(horizontal)">
                                      <p:cBhvr>
                                        <p:cTn id="27" dur="500"/>
                                        <p:tgtEl>
                                          <p:spTgt spid="102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childTnLst>
                                </p:cTn>
                              </p:par>
                              <p:par>
                                <p:cTn id="32" presetID="1" presetClass="exit" presetSubtype="0" fill="hold" grpId="1" nodeType="withEffect">
                                  <p:stCondLst>
                                    <p:cond delay="0"/>
                                  </p:stCondLst>
                                  <p:childTnLst>
                                    <p:set>
                                      <p:cBhvr>
                                        <p:cTn id="33" dur="1" fill="hold">
                                          <p:stCondLst>
                                            <p:cond delay="0"/>
                                          </p:stCondLst>
                                        </p:cTn>
                                        <p:tgtEl>
                                          <p:spTgt spid="1027"/>
                                        </p:tgtEl>
                                        <p:attrNameLst>
                                          <p:attrName>style.visibility</p:attrName>
                                        </p:attrNameLst>
                                      </p:cBhvr>
                                      <p:to>
                                        <p:strVal val="hidden"/>
                                      </p:to>
                                    </p:set>
                                  </p:childTnLst>
                                </p:cTn>
                              </p:par>
                              <p:par>
                                <p:cTn id="34" presetID="1" presetClass="exit" presetSubtype="0" fill="hold" grpId="1" nodeType="withEffect">
                                  <p:stCondLst>
                                    <p:cond delay="0"/>
                                  </p:stCondLst>
                                  <p:childTnLst>
                                    <p:set>
                                      <p:cBhvr>
                                        <p:cTn id="35" dur="1" fill="hold">
                                          <p:stCondLst>
                                            <p:cond delay="0"/>
                                          </p:stCondLst>
                                        </p:cTn>
                                        <p:tgtEl>
                                          <p:spTgt spid="1025"/>
                                        </p:tgtEl>
                                        <p:attrNameLst>
                                          <p:attrName>style.visibility</p:attrName>
                                        </p:attrNameLst>
                                      </p:cBhvr>
                                      <p:to>
                                        <p:strVal val="hidden"/>
                                      </p:to>
                                    </p:set>
                                  </p:childTnLst>
                                </p:cTn>
                              </p:par>
                              <p:par>
                                <p:cTn id="36" presetID="14" presetClass="entr" presetSubtype="1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randombar(horizontal)">
                                      <p:cBhvr>
                                        <p:cTn id="38" dur="500"/>
                                        <p:tgtEl>
                                          <p:spTgt spid="40"/>
                                        </p:tgtEl>
                                      </p:cBhvr>
                                    </p:animEffect>
                                  </p:childTnLst>
                                </p:cTn>
                              </p:par>
                              <p:par>
                                <p:cTn id="39" presetID="3" presetClass="entr" presetSubtype="1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blinds(horizontal)">
                                      <p:cBhvr>
                                        <p:cTn id="41" dur="500"/>
                                        <p:tgtEl>
                                          <p:spTgt spid="42"/>
                                        </p:tgtEl>
                                      </p:cBhvr>
                                    </p:animEffect>
                                  </p:childTnLst>
                                </p:cTn>
                              </p:par>
                              <p:par>
                                <p:cTn id="42" presetID="42" presetClass="path" presetSubtype="0" accel="50000" decel="50000" fill="hold" nodeType="withEffect">
                                  <p:stCondLst>
                                    <p:cond delay="0"/>
                                  </p:stCondLst>
                                  <p:childTnLst>
                                    <p:animMotion origin="layout" path="M -4.56428E-6 2.33117E-6 L -0.32799 0.18062 " pathEditMode="relative" rAng="0" ptsTypes="AA">
                                      <p:cBhvr>
                                        <p:cTn id="43" dur="2000" fill="hold"/>
                                        <p:tgtEl>
                                          <p:spTgt spid="42"/>
                                        </p:tgtEl>
                                        <p:attrNameLst>
                                          <p:attrName>ppt_x</p:attrName>
                                          <p:attrName>ppt_y</p:attrName>
                                        </p:attrNameLst>
                                      </p:cBhvr>
                                      <p:rCtr x="-16400" y="9019"/>
                                    </p:animMotion>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36"/>
                                        </p:tgtEl>
                                        <p:attrNameLst>
                                          <p:attrName>style.visibility</p:attrName>
                                        </p:attrNameLst>
                                      </p:cBhvr>
                                      <p:to>
                                        <p:strVal val="visible"/>
                                      </p:to>
                                    </p:set>
                                  </p:childTnLst>
                                </p:cTn>
                              </p:par>
                              <p:par>
                                <p:cTn id="48" presetID="1" presetClass="exit" presetSubtype="0" fill="hold" grpId="1" nodeType="withEffect">
                                  <p:stCondLst>
                                    <p:cond delay="0"/>
                                  </p:stCondLst>
                                  <p:childTnLst>
                                    <p:set>
                                      <p:cBhvr>
                                        <p:cTn id="49" dur="1" fill="hold">
                                          <p:stCondLst>
                                            <p:cond delay="0"/>
                                          </p:stCondLst>
                                        </p:cTn>
                                        <p:tgtEl>
                                          <p:spTgt spid="39"/>
                                        </p:tgtEl>
                                        <p:attrNameLst>
                                          <p:attrName>style.visibility</p:attrName>
                                        </p:attrNameLst>
                                      </p:cBhvr>
                                      <p:to>
                                        <p:strVal val="hidden"/>
                                      </p:to>
                                    </p:set>
                                  </p:childTnLst>
                                </p:cTn>
                              </p:par>
                              <p:par>
                                <p:cTn id="50" presetID="1" presetClass="exit" presetSubtype="0" fill="hold" grpId="1" nodeType="withEffect">
                                  <p:stCondLst>
                                    <p:cond delay="0"/>
                                  </p:stCondLst>
                                  <p:childTnLst>
                                    <p:set>
                                      <p:cBhvr>
                                        <p:cTn id="51" dur="1" fill="hold">
                                          <p:stCondLst>
                                            <p:cond delay="0"/>
                                          </p:stCondLst>
                                        </p:cTn>
                                        <p:tgtEl>
                                          <p:spTgt spid="40"/>
                                        </p:tgtEl>
                                        <p:attrNameLst>
                                          <p:attrName>style.visibility</p:attrName>
                                        </p:attrNameLst>
                                      </p:cBhvr>
                                      <p:to>
                                        <p:strVal val="hidden"/>
                                      </p:to>
                                    </p:set>
                                  </p:childTnLst>
                                </p:cTn>
                              </p:par>
                              <p:par>
                                <p:cTn id="52" presetID="14" presetClass="entr" presetSubtype="1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randombar(horizontal)">
                                      <p:cBhvr>
                                        <p:cTn id="54" dur="500"/>
                                        <p:tgtEl>
                                          <p:spTgt spid="37"/>
                                        </p:tgtEl>
                                      </p:cBhvr>
                                    </p:animEffect>
                                  </p:childTnLst>
                                </p:cTn>
                              </p:par>
                              <p:par>
                                <p:cTn id="55" presetID="1" presetClass="exit" presetSubtype="0" fill="hold" nodeType="withEffect">
                                  <p:stCondLst>
                                    <p:cond delay="0"/>
                                  </p:stCondLst>
                                  <p:childTnLst>
                                    <p:set>
                                      <p:cBhvr>
                                        <p:cTn id="56" dur="1" fill="hold">
                                          <p:stCondLst>
                                            <p:cond delay="0"/>
                                          </p:stCondLst>
                                        </p:cTn>
                                        <p:tgtEl>
                                          <p:spTgt spid="42"/>
                                        </p:tgtEl>
                                        <p:attrNameLst>
                                          <p:attrName>style.visibility</p:attrName>
                                        </p:attrNameLst>
                                      </p:cBhvr>
                                      <p:to>
                                        <p:strVal val="hidden"/>
                                      </p:to>
                                    </p:set>
                                  </p:childTnLst>
                                </p:cTn>
                              </p:par>
                              <p:par>
                                <p:cTn id="57" presetID="3" presetClass="entr" presetSubtype="10" fill="hold" nodeType="withEffect">
                                  <p:stCondLst>
                                    <p:cond delay="0"/>
                                  </p:stCondLst>
                                  <p:childTnLst>
                                    <p:set>
                                      <p:cBhvr>
                                        <p:cTn id="58" dur="1" fill="hold">
                                          <p:stCondLst>
                                            <p:cond delay="0"/>
                                          </p:stCondLst>
                                        </p:cTn>
                                        <p:tgtEl>
                                          <p:spTgt spid="1029"/>
                                        </p:tgtEl>
                                        <p:attrNameLst>
                                          <p:attrName>style.visibility</p:attrName>
                                        </p:attrNameLst>
                                      </p:cBhvr>
                                      <p:to>
                                        <p:strVal val="visible"/>
                                      </p:to>
                                    </p:set>
                                    <p:animEffect transition="in" filter="blinds(horizontal)">
                                      <p:cBhvr>
                                        <p:cTn id="59" dur="500"/>
                                        <p:tgtEl>
                                          <p:spTgt spid="1029"/>
                                        </p:tgtEl>
                                      </p:cBhvr>
                                    </p:animEffect>
                                  </p:childTnLst>
                                </p:cTn>
                              </p:par>
                              <p:par>
                                <p:cTn id="60" presetID="42" presetClass="path" presetSubtype="0" accel="50000" decel="50000" fill="hold" nodeType="withEffect">
                                  <p:stCondLst>
                                    <p:cond delay="0"/>
                                  </p:stCondLst>
                                  <p:childTnLst>
                                    <p:animMotion origin="layout" path="M 2.08333E-7 0 L 0.33125 0.32222 " pathEditMode="relative" rAng="0" ptsTypes="AA">
                                      <p:cBhvr>
                                        <p:cTn id="61" dur="2000" fill="hold"/>
                                        <p:tgtEl>
                                          <p:spTgt spid="1029"/>
                                        </p:tgtEl>
                                        <p:attrNameLst>
                                          <p:attrName>ppt_x</p:attrName>
                                          <p:attrName>ppt_y</p:attrName>
                                        </p:attrNameLst>
                                      </p:cBhvr>
                                      <p:rCtr x="16563" y="16111"/>
                                    </p:animMotion>
                                  </p:childTnLst>
                                </p:cTn>
                              </p:par>
                            </p:childTnLst>
                          </p:cTn>
                        </p:par>
                      </p:childTnLst>
                    </p:cTn>
                  </p:par>
                  <p:par>
                    <p:cTn id="62" fill="hold">
                      <p:stCondLst>
                        <p:cond delay="indefinite"/>
                      </p:stCondLst>
                      <p:childTnLst>
                        <p:par>
                          <p:cTn id="63" fill="hold">
                            <p:stCondLst>
                              <p:cond delay="0"/>
                            </p:stCondLst>
                            <p:childTnLst>
                              <p:par>
                                <p:cTn id="64" presetID="1" presetClass="exit" presetSubtype="0" fill="hold" grpId="1" nodeType="clickEffect">
                                  <p:stCondLst>
                                    <p:cond delay="0"/>
                                  </p:stCondLst>
                                  <p:childTnLst>
                                    <p:set>
                                      <p:cBhvr>
                                        <p:cTn id="65" dur="1" fill="hold">
                                          <p:stCondLst>
                                            <p:cond delay="0"/>
                                          </p:stCondLst>
                                        </p:cTn>
                                        <p:tgtEl>
                                          <p:spTgt spid="37"/>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1029"/>
                                        </p:tgtEl>
                                        <p:attrNameLst>
                                          <p:attrName>style.visibility</p:attrName>
                                        </p:attrNameLst>
                                      </p:cBhvr>
                                      <p:to>
                                        <p:strVal val="hidden"/>
                                      </p:to>
                                    </p:set>
                                  </p:childTnLst>
                                </p:cTn>
                              </p:par>
                              <p:par>
                                <p:cTn id="68" presetID="1" presetClass="entr" presetSubtype="0" fill="hold" grpId="0" nodeType="withEffect">
                                  <p:stCondLst>
                                    <p:cond delay="0"/>
                                  </p:stCondLst>
                                  <p:childTnLst>
                                    <p:set>
                                      <p:cBhvr>
                                        <p:cTn id="69" dur="1" fill="hold">
                                          <p:stCondLst>
                                            <p:cond delay="0"/>
                                          </p:stCondLst>
                                        </p:cTn>
                                        <p:tgtEl>
                                          <p:spTgt spid="64"/>
                                        </p:tgtEl>
                                        <p:attrNameLst>
                                          <p:attrName>style.visibility</p:attrName>
                                        </p:attrNameLst>
                                      </p:cBhvr>
                                      <p:to>
                                        <p:strVal val="visible"/>
                                      </p:to>
                                    </p:set>
                                  </p:childTnLst>
                                </p:cTn>
                              </p:par>
                              <p:par>
                                <p:cTn id="70" presetID="1" presetClass="exit" presetSubtype="0" fill="hold" grpId="1" nodeType="withEffect">
                                  <p:stCondLst>
                                    <p:cond delay="0"/>
                                  </p:stCondLst>
                                  <p:childTnLst>
                                    <p:set>
                                      <p:cBhvr>
                                        <p:cTn id="71" dur="1" fill="hold">
                                          <p:stCondLst>
                                            <p:cond delay="0"/>
                                          </p:stCondLst>
                                        </p:cTn>
                                        <p:tgtEl>
                                          <p:spTgt spid="36"/>
                                        </p:tgtEl>
                                        <p:attrNameLst>
                                          <p:attrName>style.visibility</p:attrName>
                                        </p:attrNameLst>
                                      </p:cBhvr>
                                      <p:to>
                                        <p:strVal val="hidden"/>
                                      </p:to>
                                    </p:set>
                                  </p:childTnLst>
                                </p:cTn>
                              </p:par>
                              <p:par>
                                <p:cTn id="72" presetID="14" presetClass="entr" presetSubtype="10" fill="hold" grpId="0" nodeType="withEffect">
                                  <p:stCondLst>
                                    <p:cond delay="0"/>
                                  </p:stCondLst>
                                  <p:childTnLst>
                                    <p:set>
                                      <p:cBhvr>
                                        <p:cTn id="73" dur="1" fill="hold">
                                          <p:stCondLst>
                                            <p:cond delay="0"/>
                                          </p:stCondLst>
                                        </p:cTn>
                                        <p:tgtEl>
                                          <p:spTgt spid="1031"/>
                                        </p:tgtEl>
                                        <p:attrNameLst>
                                          <p:attrName>style.visibility</p:attrName>
                                        </p:attrNameLst>
                                      </p:cBhvr>
                                      <p:to>
                                        <p:strVal val="visible"/>
                                      </p:to>
                                    </p:set>
                                    <p:animEffect transition="in" filter="randombar(horizontal)">
                                      <p:cBhvr>
                                        <p:cTn id="74" dur="500"/>
                                        <p:tgtEl>
                                          <p:spTgt spid="1031"/>
                                        </p:tgtEl>
                                      </p:cBhvr>
                                    </p:animEffec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1" nodeType="clickEffect">
                                  <p:stCondLst>
                                    <p:cond delay="0"/>
                                  </p:stCondLst>
                                  <p:childTnLst>
                                    <p:set>
                                      <p:cBhvr>
                                        <p:cTn id="78" dur="1" fill="hold">
                                          <p:stCondLst>
                                            <p:cond delay="0"/>
                                          </p:stCondLst>
                                        </p:cTn>
                                        <p:tgtEl>
                                          <p:spTgt spid="64"/>
                                        </p:tgtEl>
                                        <p:attrNameLst>
                                          <p:attrName>style.visibility</p:attrName>
                                        </p:attrNameLst>
                                      </p:cBhvr>
                                      <p:to>
                                        <p:strVal val="hidden"/>
                                      </p:to>
                                    </p:set>
                                  </p:childTnLst>
                                </p:cTn>
                              </p:par>
                              <p:par>
                                <p:cTn id="79" presetID="1" presetClass="exit" presetSubtype="0" fill="hold" grpId="1" nodeType="withEffect">
                                  <p:stCondLst>
                                    <p:cond delay="0"/>
                                  </p:stCondLst>
                                  <p:childTnLst>
                                    <p:set>
                                      <p:cBhvr>
                                        <p:cTn id="80" dur="1" fill="hold">
                                          <p:stCondLst>
                                            <p:cond delay="0"/>
                                          </p:stCondLst>
                                        </p:cTn>
                                        <p:tgtEl>
                                          <p:spTgt spid="25"/>
                                        </p:tgtEl>
                                        <p:attrNameLst>
                                          <p:attrName>style.visibility</p:attrName>
                                        </p:attrNameLst>
                                      </p:cBhvr>
                                      <p:to>
                                        <p:strVal val="hidden"/>
                                      </p:to>
                                    </p:set>
                                  </p:childTnLst>
                                </p:cTn>
                              </p:par>
                              <p:par>
                                <p:cTn id="81" presetID="1" presetClass="exit" presetSubtype="0" fill="hold" grpId="1" nodeType="withEffect">
                                  <p:stCondLst>
                                    <p:cond delay="0"/>
                                  </p:stCondLst>
                                  <p:childTnLst>
                                    <p:set>
                                      <p:cBhvr>
                                        <p:cTn id="82" dur="1" fill="hold">
                                          <p:stCondLst>
                                            <p:cond delay="0"/>
                                          </p:stCondLst>
                                        </p:cTn>
                                        <p:tgtEl>
                                          <p:spTgt spid="1031"/>
                                        </p:tgtEl>
                                        <p:attrNameLst>
                                          <p:attrName>style.visibility</p:attrName>
                                        </p:attrNameLst>
                                      </p:cBhvr>
                                      <p:to>
                                        <p:strVal val="hidden"/>
                                      </p:to>
                                    </p:set>
                                  </p:childTnLst>
                                </p:cTn>
                              </p:par>
                              <p:par>
                                <p:cTn id="83" presetID="42" presetClass="entr" presetSubtype="0" fill="hold" grpId="0" nodeType="with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fade">
                                      <p:cBhvr>
                                        <p:cTn id="85" dur="1000"/>
                                        <p:tgtEl>
                                          <p:spTgt spid="65"/>
                                        </p:tgtEl>
                                      </p:cBhvr>
                                    </p:animEffect>
                                    <p:anim calcmode="lin" valueType="num">
                                      <p:cBhvr>
                                        <p:cTn id="86" dur="1000" fill="hold"/>
                                        <p:tgtEl>
                                          <p:spTgt spid="65"/>
                                        </p:tgtEl>
                                        <p:attrNameLst>
                                          <p:attrName>ppt_x</p:attrName>
                                        </p:attrNameLst>
                                      </p:cBhvr>
                                      <p:tavLst>
                                        <p:tav tm="0">
                                          <p:val>
                                            <p:strVal val="#ppt_x"/>
                                          </p:val>
                                        </p:tav>
                                        <p:tav tm="100000">
                                          <p:val>
                                            <p:strVal val="#ppt_x"/>
                                          </p:val>
                                        </p:tav>
                                      </p:tavLst>
                                    </p:anim>
                                    <p:anim calcmode="lin" valueType="num">
                                      <p:cBhvr>
                                        <p:cTn id="87" dur="1000" fill="hold"/>
                                        <p:tgtEl>
                                          <p:spTgt spid="65"/>
                                        </p:tgtEl>
                                        <p:attrNameLst>
                                          <p:attrName>ppt_y</p:attrName>
                                        </p:attrNameLst>
                                      </p:cBhvr>
                                      <p:tavLst>
                                        <p:tav tm="0">
                                          <p:val>
                                            <p:strVal val="#ppt_y+.1"/>
                                          </p:val>
                                        </p:tav>
                                        <p:tav tm="100000">
                                          <p:val>
                                            <p:strVal val="#ppt_y"/>
                                          </p:val>
                                        </p:tav>
                                      </p:tavLst>
                                    </p:anim>
                                  </p:childTnLst>
                                </p:cTn>
                              </p:par>
                              <p:par>
                                <p:cTn id="88" presetID="1" presetClass="entr" presetSubtype="0" fill="hold" grpId="0" nodeType="withEffect">
                                  <p:stCondLst>
                                    <p:cond delay="0"/>
                                  </p:stCondLst>
                                  <p:childTnLst>
                                    <p:set>
                                      <p:cBhvr>
                                        <p:cTn id="89"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7" grpId="1" animBg="1"/>
      <p:bldP spid="5" grpId="0" animBg="1"/>
      <p:bldP spid="5" grpId="1" animBg="1"/>
      <p:bldP spid="25" grpId="0" animBg="1"/>
      <p:bldP spid="25" grpId="1" animBg="1"/>
      <p:bldP spid="29" grpId="0" animBg="1"/>
      <p:bldP spid="29" grpId="1" animBg="1"/>
      <p:bldP spid="1025" grpId="0" animBg="1"/>
      <p:bldP spid="1025" grpId="1" animBg="1"/>
      <p:bldP spid="1027" grpId="0" animBg="1"/>
      <p:bldP spid="1027" grpId="1" animBg="1"/>
      <p:bldP spid="36" grpId="0" animBg="1"/>
      <p:bldP spid="36" grpId="1" animBg="1"/>
      <p:bldP spid="39" grpId="0" animBg="1"/>
      <p:bldP spid="39" grpId="1" animBg="1"/>
      <p:bldP spid="40" grpId="0" animBg="1"/>
      <p:bldP spid="40" grpId="1" animBg="1"/>
      <p:bldP spid="1031" grpId="0" animBg="1"/>
      <p:bldP spid="1031" grpId="1" animBg="1"/>
      <p:bldP spid="64" grpId="0" animBg="1"/>
      <p:bldP spid="64" grpId="1" animBg="1"/>
      <p:bldP spid="65" grpId="0" animBg="1"/>
      <p:bldP spid="6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ular Callout 15"/>
          <p:cNvSpPr/>
          <p:nvPr/>
        </p:nvSpPr>
        <p:spPr bwMode="auto">
          <a:xfrm>
            <a:off x="6275651" y="3023925"/>
            <a:ext cx="1486286" cy="1127281"/>
          </a:xfrm>
          <a:prstGeom prst="wedgeRoundRectCallout">
            <a:avLst>
              <a:gd name="adj1" fmla="val -127099"/>
              <a:gd name="adj2" fmla="val -35507"/>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MFG returns a Delegation Token</a:t>
            </a:r>
          </a:p>
        </p:txBody>
      </p:sp>
      <p:sp>
        <p:nvSpPr>
          <p:cNvPr id="12" name="Rounded Rectangular Callout 11"/>
          <p:cNvSpPr/>
          <p:nvPr/>
        </p:nvSpPr>
        <p:spPr bwMode="auto">
          <a:xfrm>
            <a:off x="6218485" y="3252486"/>
            <a:ext cx="1543452" cy="1561816"/>
          </a:xfrm>
          <a:prstGeom prst="wedgeRoundRectCallout">
            <a:avLst>
              <a:gd name="adj1" fmla="val -102351"/>
              <a:gd name="adj2" fmla="val -64568"/>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CAS connects to the MFG to request a Delegation Token</a:t>
            </a:r>
          </a:p>
        </p:txBody>
      </p:sp>
      <p:sp>
        <p:nvSpPr>
          <p:cNvPr id="2" name="Title 1"/>
          <p:cNvSpPr>
            <a:spLocks noGrp="1"/>
          </p:cNvSpPr>
          <p:nvPr>
            <p:ph type="title"/>
          </p:nvPr>
        </p:nvSpPr>
        <p:spPr>
          <a:xfrm>
            <a:off x="268973" y="120514"/>
            <a:ext cx="8229600" cy="1143000"/>
          </a:xfrm>
        </p:spPr>
        <p:txBody>
          <a:bodyPr>
            <a:normAutofit fontScale="90000"/>
          </a:bodyPr>
          <a:lstStyle/>
          <a:p>
            <a:r>
              <a:rPr lang="en-US" sz="4900" dirty="0" smtClean="0"/>
              <a:t>Core Concepts</a:t>
            </a:r>
            <a:r>
              <a:rPr lang="en-US" sz="4400" dirty="0" smtClean="0"/>
              <a:t/>
            </a:r>
            <a:br>
              <a:rPr lang="en-US" sz="4400" dirty="0" smtClean="0"/>
            </a:br>
            <a:r>
              <a:rPr lang="en-US" sz="4000" dirty="0" smtClean="0">
                <a:solidFill>
                  <a:schemeClr val="accent2"/>
                </a:solidFill>
              </a:rPr>
              <a:t>Exchange Online Archive</a:t>
            </a:r>
            <a:endParaRPr lang="en-US" sz="4000" dirty="0">
              <a:solidFill>
                <a:schemeClr val="accent2"/>
              </a:solidFil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4112734612"/>
              </p:ext>
            </p:extLst>
          </p:nvPr>
        </p:nvGraphicFramePr>
        <p:xfrm>
          <a:off x="2658779" y="1398478"/>
          <a:ext cx="5388982" cy="5591175"/>
        </p:xfrm>
        <a:graphic>
          <a:graphicData uri="http://schemas.openxmlformats.org/presentationml/2006/ole">
            <mc:AlternateContent xmlns:mc="http://schemas.openxmlformats.org/markup-compatibility/2006">
              <mc:Choice xmlns:v="urn:schemas-microsoft-com:vml" Requires="v">
                <p:oleObj spid="_x0000_s11464" name="Visio" r:id="rId4" imgW="8270869" imgH="6898802" progId="Visio.Drawing.11">
                  <p:embed/>
                </p:oleObj>
              </mc:Choice>
              <mc:Fallback>
                <p:oleObj name="Visio" r:id="rId4" imgW="8270869" imgH="6898802" progId="Visio.Drawing.11">
                  <p:embed/>
                  <p:pic>
                    <p:nvPicPr>
                      <p:cNvPr id="0" name=""/>
                      <p:cNvPicPr/>
                      <p:nvPr/>
                    </p:nvPicPr>
                    <p:blipFill>
                      <a:blip r:embed="rId5"/>
                      <a:stretch>
                        <a:fillRect/>
                      </a:stretch>
                    </p:blipFill>
                    <p:spPr>
                      <a:xfrm>
                        <a:off x="2658779" y="1398478"/>
                        <a:ext cx="5388982" cy="5591175"/>
                      </a:xfrm>
                      <a:prstGeom prst="rect">
                        <a:avLst/>
                      </a:prstGeom>
                    </p:spPr>
                  </p:pic>
                </p:oleObj>
              </mc:Fallback>
            </mc:AlternateContent>
          </a:graphicData>
        </a:graphic>
      </p:graphicFrame>
      <p:sp>
        <p:nvSpPr>
          <p:cNvPr id="6" name="Rounded Rectangular Callout 5"/>
          <p:cNvSpPr/>
          <p:nvPr/>
        </p:nvSpPr>
        <p:spPr bwMode="auto">
          <a:xfrm>
            <a:off x="959315" y="2474800"/>
            <a:ext cx="1429122" cy="1295400"/>
          </a:xfrm>
          <a:prstGeom prst="wedgeRoundRectCallout">
            <a:avLst>
              <a:gd name="adj1" fmla="val 103273"/>
              <a:gd name="adj2" fmla="val 109673"/>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Chris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Attempts to access his Online Archive</a:t>
            </a:r>
            <a:endPar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1809010658"/>
              </p:ext>
            </p:extLst>
          </p:nvPr>
        </p:nvGraphicFramePr>
        <p:xfrm>
          <a:off x="2902940" y="1789000"/>
          <a:ext cx="464465" cy="903287"/>
        </p:xfrm>
        <a:graphic>
          <a:graphicData uri="http://schemas.openxmlformats.org/presentationml/2006/ole">
            <mc:AlternateContent xmlns:mc="http://schemas.openxmlformats.org/markup-compatibility/2006">
              <mc:Choice xmlns:v="urn:schemas-microsoft-com:vml" Requires="v">
                <p:oleObj spid="_x0000_s11465" name="Visio" r:id="rId6" imgW="619041" imgH="903321" progId="Visio.Drawing.11">
                  <p:embed/>
                </p:oleObj>
              </mc:Choice>
              <mc:Fallback>
                <p:oleObj name="Visio" r:id="rId6" imgW="619041" imgH="903321" progId="Visio.Drawing.11">
                  <p:embed/>
                  <p:pic>
                    <p:nvPicPr>
                      <p:cNvPr id="0" name=""/>
                      <p:cNvPicPr/>
                      <p:nvPr/>
                    </p:nvPicPr>
                    <p:blipFill>
                      <a:blip r:embed="rId7"/>
                      <a:stretch>
                        <a:fillRect/>
                      </a:stretch>
                    </p:blipFill>
                    <p:spPr>
                      <a:xfrm>
                        <a:off x="2902940" y="1789000"/>
                        <a:ext cx="464465" cy="903287"/>
                      </a:xfrm>
                      <a:prstGeom prst="rect">
                        <a:avLst/>
                      </a:prstGeom>
                    </p:spPr>
                  </p:pic>
                </p:oleObj>
              </mc:Fallback>
            </mc:AlternateContent>
          </a:graphicData>
        </a:graphic>
      </p:graphicFrame>
      <p:sp>
        <p:nvSpPr>
          <p:cNvPr id="11" name="Right Arrow 10"/>
          <p:cNvSpPr/>
          <p:nvPr/>
        </p:nvSpPr>
        <p:spPr bwMode="auto">
          <a:xfrm rot="20613475">
            <a:off x="3790128" y="2896389"/>
            <a:ext cx="2666138" cy="255073"/>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3" name="Right Arrow 12"/>
          <p:cNvSpPr/>
          <p:nvPr/>
        </p:nvSpPr>
        <p:spPr bwMode="auto">
          <a:xfrm rot="1657945">
            <a:off x="3717185" y="4686765"/>
            <a:ext cx="2666138" cy="255073"/>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5" name="Right Arrow 14"/>
          <p:cNvSpPr/>
          <p:nvPr/>
        </p:nvSpPr>
        <p:spPr bwMode="auto">
          <a:xfrm rot="9740324">
            <a:off x="3726591" y="3048789"/>
            <a:ext cx="2666138" cy="255073"/>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grpSp>
        <p:nvGrpSpPr>
          <p:cNvPr id="17" name="Group 16"/>
          <p:cNvGrpSpPr>
            <a:grpSpLocks/>
          </p:cNvGrpSpPr>
          <p:nvPr/>
        </p:nvGrpSpPr>
        <p:grpSpPr bwMode="auto">
          <a:xfrm>
            <a:off x="6549436" y="2415458"/>
            <a:ext cx="306070" cy="230187"/>
            <a:chOff x="4872" y="3176"/>
            <a:chExt cx="176" cy="96"/>
          </a:xfrm>
          <a:solidFill>
            <a:srgbClr val="92D050"/>
          </a:solidFill>
        </p:grpSpPr>
        <p:sp>
          <p:nvSpPr>
            <p:cNvPr id="18" name="Rectangle 2063"/>
            <p:cNvSpPr>
              <a:spLocks noChangeArrowheads="1"/>
            </p:cNvSpPr>
            <p:nvPr/>
          </p:nvSpPr>
          <p:spPr bwMode="auto">
            <a:xfrm>
              <a:off x="4872" y="3176"/>
              <a:ext cx="176" cy="96"/>
            </a:xfrm>
            <a:prstGeom prst="rect">
              <a:avLst/>
            </a:prstGeom>
            <a:grpFill/>
            <a:ln w="9525" algn="ctr">
              <a:solidFill>
                <a:schemeClr val="bg2"/>
              </a:solidFill>
              <a:miter lim="800000"/>
              <a:headEnd/>
              <a:tailEnd/>
            </a:ln>
          </p:spPr>
          <p:txBody>
            <a:bodyPr wrap="none" anchor="ctr"/>
            <a:lstStyle/>
            <a:p>
              <a:endParaRPr lang="en-US" dirty="0">
                <a:solidFill>
                  <a:srgbClr val="000000"/>
                </a:solidFill>
              </a:endParaRPr>
            </a:p>
          </p:txBody>
        </p:sp>
        <p:sp>
          <p:nvSpPr>
            <p:cNvPr id="19" name="Shape 2064"/>
            <p:cNvSpPr>
              <a:spLocks/>
            </p:cNvSpPr>
            <p:nvPr/>
          </p:nvSpPr>
          <p:spPr bwMode="auto">
            <a:xfrm>
              <a:off x="4872" y="318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20" name="Shape 2065"/>
            <p:cNvSpPr>
              <a:spLocks/>
            </p:cNvSpPr>
            <p:nvPr/>
          </p:nvSpPr>
          <p:spPr bwMode="auto">
            <a:xfrm>
              <a:off x="4874" y="320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21" name="Shape 2066"/>
            <p:cNvSpPr>
              <a:spLocks/>
            </p:cNvSpPr>
            <p:nvPr/>
          </p:nvSpPr>
          <p:spPr bwMode="auto">
            <a:xfrm>
              <a:off x="4876" y="322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22" name="Shape 2067"/>
            <p:cNvSpPr>
              <a:spLocks/>
            </p:cNvSpPr>
            <p:nvPr/>
          </p:nvSpPr>
          <p:spPr bwMode="auto">
            <a:xfrm>
              <a:off x="4874" y="324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grpSp>
      <p:grpSp>
        <p:nvGrpSpPr>
          <p:cNvPr id="23" name="Group 22"/>
          <p:cNvGrpSpPr/>
          <p:nvPr/>
        </p:nvGrpSpPr>
        <p:grpSpPr>
          <a:xfrm>
            <a:off x="3588901" y="3692420"/>
            <a:ext cx="306071" cy="687387"/>
            <a:chOff x="3656011" y="3351213"/>
            <a:chExt cx="407988" cy="687387"/>
          </a:xfrm>
        </p:grpSpPr>
        <p:sp>
          <p:nvSpPr>
            <p:cNvPr id="24" name="Rectangle 23"/>
            <p:cNvSpPr/>
            <p:nvPr/>
          </p:nvSpPr>
          <p:spPr bwMode="auto">
            <a:xfrm>
              <a:off x="3656011" y="3581400"/>
              <a:ext cx="403351" cy="457200"/>
            </a:xfrm>
            <a:prstGeom prst="rect">
              <a:avLst/>
            </a:prstGeom>
            <a:solidFill>
              <a:schemeClr val="tx1"/>
            </a:solidFill>
            <a:ln>
              <a:solidFill>
                <a:schemeClr val="tx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sz="400" dirty="0" smtClean="0">
                  <a:solidFill>
                    <a:schemeClr val="bg1"/>
                  </a:solidFill>
                </a:rPr>
                <a:t>Archive </a:t>
              </a:r>
            </a:p>
            <a:p>
              <a:pPr defTabSz="914099" fontAlgn="base">
                <a:spcBef>
                  <a:spcPct val="0"/>
                </a:spcBef>
                <a:spcAft>
                  <a:spcPct val="0"/>
                </a:spcAft>
              </a:pPr>
              <a:r>
                <a:rPr lang="en-US" sz="400" dirty="0" smtClean="0">
                  <a:solidFill>
                    <a:schemeClr val="bg1"/>
                  </a:solidFill>
                </a:rPr>
                <a:t>Request</a:t>
              </a:r>
            </a:p>
            <a:p>
              <a:pPr defTabSz="914099" fontAlgn="base">
                <a:spcBef>
                  <a:spcPct val="0"/>
                </a:spcBef>
                <a:spcAft>
                  <a:spcPct val="0"/>
                </a:spcAft>
              </a:pPr>
              <a:r>
                <a:rPr lang="en-US" sz="400" dirty="0" smtClean="0">
                  <a:solidFill>
                    <a:schemeClr val="bg1"/>
                  </a:solidFill>
                </a:rPr>
                <a:t>From Ben</a:t>
              </a:r>
            </a:p>
            <a:p>
              <a:pPr defTabSz="914099" fontAlgn="base">
                <a:spcBef>
                  <a:spcPct val="0"/>
                </a:spcBef>
                <a:spcAft>
                  <a:spcPct val="0"/>
                </a:spcAft>
              </a:pPr>
              <a:r>
                <a:rPr lang="en-US" sz="400" dirty="0" smtClean="0">
                  <a:solidFill>
                    <a:schemeClr val="bg1"/>
                  </a:solidFill>
                </a:rPr>
                <a:t>To Archive</a:t>
              </a:r>
            </a:p>
            <a:p>
              <a:pPr defTabSz="914099" fontAlgn="base">
                <a:spcBef>
                  <a:spcPct val="0"/>
                </a:spcBef>
                <a:spcAft>
                  <a:spcPct val="0"/>
                </a:spcAft>
              </a:pPr>
              <a:endParaRPr lang="en-US" sz="400" dirty="0" smtClean="0">
                <a:solidFill>
                  <a:schemeClr val="bg1"/>
                </a:solidFill>
              </a:endParaRPr>
            </a:p>
          </p:txBody>
        </p:sp>
        <p:grpSp>
          <p:nvGrpSpPr>
            <p:cNvPr id="25" name="Group 16"/>
            <p:cNvGrpSpPr>
              <a:grpSpLocks/>
            </p:cNvGrpSpPr>
            <p:nvPr/>
          </p:nvGrpSpPr>
          <p:grpSpPr bwMode="auto">
            <a:xfrm>
              <a:off x="3656012" y="3351213"/>
              <a:ext cx="407987" cy="230187"/>
              <a:chOff x="4872" y="3176"/>
              <a:chExt cx="176" cy="96"/>
            </a:xfrm>
            <a:solidFill>
              <a:srgbClr val="92D050"/>
            </a:solidFill>
          </p:grpSpPr>
          <p:sp>
            <p:nvSpPr>
              <p:cNvPr id="26" name="Rectangle 2063"/>
              <p:cNvSpPr>
                <a:spLocks noChangeArrowheads="1"/>
              </p:cNvSpPr>
              <p:nvPr/>
            </p:nvSpPr>
            <p:spPr bwMode="auto">
              <a:xfrm>
                <a:off x="4872" y="3176"/>
                <a:ext cx="176" cy="96"/>
              </a:xfrm>
              <a:prstGeom prst="rect">
                <a:avLst/>
              </a:prstGeom>
              <a:grpFill/>
              <a:ln w="9525" algn="ctr">
                <a:solidFill>
                  <a:schemeClr val="bg2"/>
                </a:solidFill>
                <a:miter lim="800000"/>
                <a:headEnd/>
                <a:tailEnd/>
              </a:ln>
            </p:spPr>
            <p:txBody>
              <a:bodyPr wrap="none" anchor="ctr"/>
              <a:lstStyle/>
              <a:p>
                <a:endParaRPr lang="en-US" dirty="0">
                  <a:solidFill>
                    <a:srgbClr val="000000"/>
                  </a:solidFill>
                </a:endParaRPr>
              </a:p>
            </p:txBody>
          </p:sp>
          <p:sp>
            <p:nvSpPr>
              <p:cNvPr id="27" name="Shape 2064"/>
              <p:cNvSpPr>
                <a:spLocks/>
              </p:cNvSpPr>
              <p:nvPr/>
            </p:nvSpPr>
            <p:spPr bwMode="auto">
              <a:xfrm>
                <a:off x="4872" y="318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28" name="Shape 2065"/>
              <p:cNvSpPr>
                <a:spLocks/>
              </p:cNvSpPr>
              <p:nvPr/>
            </p:nvSpPr>
            <p:spPr bwMode="auto">
              <a:xfrm>
                <a:off x="4874" y="320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29" name="Shape 2066"/>
              <p:cNvSpPr>
                <a:spLocks/>
              </p:cNvSpPr>
              <p:nvPr/>
            </p:nvSpPr>
            <p:spPr bwMode="auto">
              <a:xfrm>
                <a:off x="4876" y="322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sp>
            <p:nvSpPr>
              <p:cNvPr id="30" name="Shape 2067"/>
              <p:cNvSpPr>
                <a:spLocks/>
              </p:cNvSpPr>
              <p:nvPr/>
            </p:nvSpPr>
            <p:spPr bwMode="auto">
              <a:xfrm>
                <a:off x="4874" y="3249"/>
                <a:ext cx="172" cy="13"/>
              </a:xfrm>
              <a:custGeom>
                <a:avLst/>
                <a:gdLst>
                  <a:gd name="T0" fmla="*/ 0 w 172"/>
                  <a:gd name="T1" fmla="*/ 3 h 13"/>
                  <a:gd name="T2" fmla="*/ 30 w 172"/>
                  <a:gd name="T3" fmla="*/ 7 h 13"/>
                  <a:gd name="T4" fmla="*/ 50 w 172"/>
                  <a:gd name="T5" fmla="*/ 1 h 13"/>
                  <a:gd name="T6" fmla="*/ 82 w 172"/>
                  <a:gd name="T7" fmla="*/ 11 h 13"/>
                  <a:gd name="T8" fmla="*/ 106 w 172"/>
                  <a:gd name="T9" fmla="*/ 3 h 13"/>
                  <a:gd name="T10" fmla="*/ 120 w 172"/>
                  <a:gd name="T11" fmla="*/ 13 h 13"/>
                  <a:gd name="T12" fmla="*/ 144 w 172"/>
                  <a:gd name="T13" fmla="*/ 3 h 13"/>
                  <a:gd name="T14" fmla="*/ 160 w 172"/>
                  <a:gd name="T15" fmla="*/ 3 h 13"/>
                  <a:gd name="T16" fmla="*/ 172 w 172"/>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13"/>
                  <a:gd name="T29" fmla="*/ 172 w 17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13">
                    <a:moveTo>
                      <a:pt x="0" y="3"/>
                    </a:moveTo>
                    <a:cubicBezTo>
                      <a:pt x="11" y="5"/>
                      <a:pt x="22" y="7"/>
                      <a:pt x="30" y="7"/>
                    </a:cubicBezTo>
                    <a:cubicBezTo>
                      <a:pt x="38" y="7"/>
                      <a:pt x="41" y="0"/>
                      <a:pt x="50" y="1"/>
                    </a:cubicBezTo>
                    <a:cubicBezTo>
                      <a:pt x="59" y="2"/>
                      <a:pt x="73" y="11"/>
                      <a:pt x="82" y="11"/>
                    </a:cubicBezTo>
                    <a:cubicBezTo>
                      <a:pt x="91" y="11"/>
                      <a:pt x="100" y="3"/>
                      <a:pt x="106" y="3"/>
                    </a:cubicBezTo>
                    <a:cubicBezTo>
                      <a:pt x="112" y="3"/>
                      <a:pt x="114" y="13"/>
                      <a:pt x="120" y="13"/>
                    </a:cubicBezTo>
                    <a:cubicBezTo>
                      <a:pt x="126" y="13"/>
                      <a:pt x="137" y="5"/>
                      <a:pt x="144" y="3"/>
                    </a:cubicBezTo>
                    <a:cubicBezTo>
                      <a:pt x="151" y="1"/>
                      <a:pt x="155" y="2"/>
                      <a:pt x="160" y="3"/>
                    </a:cubicBezTo>
                    <a:cubicBezTo>
                      <a:pt x="165" y="4"/>
                      <a:pt x="168" y="5"/>
                      <a:pt x="172" y="7"/>
                    </a:cubicBezTo>
                  </a:path>
                </a:pathLst>
              </a:custGeom>
              <a:grpFill/>
              <a:ln w="9525" algn="ctr">
                <a:solidFill>
                  <a:schemeClr val="bg2"/>
                </a:solidFill>
                <a:round/>
                <a:headEnd/>
                <a:tailEnd/>
              </a:ln>
            </p:spPr>
            <p:txBody>
              <a:bodyPr/>
              <a:lstStyle/>
              <a:p>
                <a:endParaRPr lang="en-US" dirty="0">
                  <a:solidFill>
                    <a:srgbClr val="000000"/>
                  </a:solidFill>
                </a:endParaRPr>
              </a:p>
            </p:txBody>
          </p:sp>
        </p:grpSp>
      </p:grpSp>
      <p:sp>
        <p:nvSpPr>
          <p:cNvPr id="32" name="Right Arrow 31"/>
          <p:cNvSpPr/>
          <p:nvPr/>
        </p:nvSpPr>
        <p:spPr bwMode="auto">
          <a:xfrm rot="12415909">
            <a:off x="3622459" y="4675946"/>
            <a:ext cx="2761355" cy="244716"/>
          </a:xfrm>
          <a:prstGeom prst="rightArrow">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33" name="Rounded Rectangular Callout 32"/>
          <p:cNvSpPr/>
          <p:nvPr/>
        </p:nvSpPr>
        <p:spPr bwMode="auto">
          <a:xfrm>
            <a:off x="1073644" y="4624094"/>
            <a:ext cx="1672583" cy="1759867"/>
          </a:xfrm>
          <a:prstGeom prst="wedgeRoundRectCallout">
            <a:avLst>
              <a:gd name="adj1" fmla="val 100591"/>
              <a:gd name="adj2" fmla="val -74000"/>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Chris’s </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Archive hierarchy builds within the Outlook client</a:t>
            </a:r>
            <a:endPar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5" name="Right Arrow 34"/>
          <p:cNvSpPr/>
          <p:nvPr/>
        </p:nvSpPr>
        <p:spPr bwMode="auto">
          <a:xfrm rot="16200000">
            <a:off x="2781283" y="4365313"/>
            <a:ext cx="931670" cy="191353"/>
          </a:xfrm>
          <a:prstGeom prst="rightArrow">
            <a:avLst/>
          </a:prstGeom>
          <a:solidFill>
            <a:schemeClr val="accent2">
              <a:lumMod val="75000"/>
            </a:schemeClr>
          </a:solidFill>
          <a:ln>
            <a:solidFill>
              <a:schemeClr val="accent2">
                <a:lumMod val="75000"/>
              </a:schemeClr>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MAPI</a:t>
            </a:r>
          </a:p>
        </p:txBody>
      </p:sp>
      <p:sp>
        <p:nvSpPr>
          <p:cNvPr id="8" name="Rounded Rectangular Callout 7"/>
          <p:cNvSpPr/>
          <p:nvPr/>
        </p:nvSpPr>
        <p:spPr bwMode="auto">
          <a:xfrm>
            <a:off x="4503557" y="1865201"/>
            <a:ext cx="1829257" cy="1658366"/>
          </a:xfrm>
          <a:prstGeom prst="wedgeRoundRectCallout">
            <a:avLst>
              <a:gd name="adj1" fmla="val -103037"/>
              <a:gd name="adj2" fmla="val 62534"/>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CAS Server finds that </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Chris’s</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archive is held within Exchange Online</a:t>
            </a:r>
          </a:p>
        </p:txBody>
      </p:sp>
      <p:sp>
        <p:nvSpPr>
          <p:cNvPr id="14" name="Rounded Rectangular Callout 13"/>
          <p:cNvSpPr/>
          <p:nvPr/>
        </p:nvSpPr>
        <p:spPr bwMode="auto">
          <a:xfrm>
            <a:off x="6332814" y="3316416"/>
            <a:ext cx="1429123" cy="1922313"/>
          </a:xfrm>
          <a:prstGeom prst="wedgeRoundRectCallout">
            <a:avLst>
              <a:gd name="adj1" fmla="val -133655"/>
              <a:gd name="adj2" fmla="val 18634"/>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CAS Server requests access to </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Chris’s </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online archive</a:t>
            </a:r>
            <a:r>
              <a:rPr lang="en-US"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 </a:t>
            </a:r>
            <a:endPar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Rounded Rectangular Callout 30"/>
          <p:cNvSpPr/>
          <p:nvPr/>
        </p:nvSpPr>
        <p:spPr bwMode="auto">
          <a:xfrm>
            <a:off x="5425070" y="3457203"/>
            <a:ext cx="1273923" cy="1090917"/>
          </a:xfrm>
          <a:prstGeom prst="wedgeRoundRectCallout">
            <a:avLst>
              <a:gd name="adj1" fmla="val -92938"/>
              <a:gd name="adj2" fmla="val 53394"/>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a:rPr>
              <a:t>Archive hierarchy is returned</a:t>
            </a:r>
          </a:p>
        </p:txBody>
      </p:sp>
      <p:sp>
        <p:nvSpPr>
          <p:cNvPr id="36" name="Right Arrow 35"/>
          <p:cNvSpPr/>
          <p:nvPr/>
        </p:nvSpPr>
        <p:spPr bwMode="auto">
          <a:xfrm rot="5400000">
            <a:off x="2791291" y="4445201"/>
            <a:ext cx="931670" cy="191353"/>
          </a:xfrm>
          <a:prstGeom prst="rightArrow">
            <a:avLst/>
          </a:prstGeom>
          <a:solidFill>
            <a:schemeClr val="accent2">
              <a:lumMod val="75000"/>
            </a:schemeClr>
          </a:solidFill>
          <a:ln>
            <a:solidFill>
              <a:schemeClr val="accent2">
                <a:lumMod val="75000"/>
              </a:schemeClr>
            </a:solid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1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MAPI</a:t>
            </a:r>
          </a:p>
        </p:txBody>
      </p:sp>
    </p:spTree>
    <p:custDataLst>
      <p:tags r:id="rId2"/>
    </p:custDataLst>
    <p:extLst>
      <p:ext uri="{BB962C8B-B14F-4D97-AF65-F5344CB8AC3E}">
        <p14:creationId xmlns:p14="http://schemas.microsoft.com/office/powerpoint/2010/main" val="29355045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par>
                                <p:cTn id="17" presetID="1" presetClass="exit" presetSubtype="0" fill="hold" grpId="1" nodeType="withEffect">
                                  <p:stCondLst>
                                    <p:cond delay="0"/>
                                  </p:stCondLst>
                                  <p:childTnLst>
                                    <p:set>
                                      <p:cBhvr>
                                        <p:cTn id="18" dur="1" fill="hold">
                                          <p:stCondLst>
                                            <p:cond delay="0"/>
                                          </p:stCondLst>
                                        </p:cTn>
                                        <p:tgtEl>
                                          <p:spTgt spid="35"/>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8"/>
                                        </p:tgtEl>
                                        <p:attrNameLst>
                                          <p:attrName>style.visibility</p:attrName>
                                        </p:attrNameLst>
                                      </p:cBhvr>
                                      <p:to>
                                        <p:strVal val="hidden"/>
                                      </p:to>
                                    </p:se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childTnLst>
                                </p:cTn>
                              </p:par>
                              <p:par>
                                <p:cTn id="34" presetID="1" presetClass="exit" presetSubtype="0" fill="hold" grpId="1" nodeType="withEffect">
                                  <p:stCondLst>
                                    <p:cond delay="0"/>
                                  </p:stCondLst>
                                  <p:childTnLst>
                                    <p:set>
                                      <p:cBhvr>
                                        <p:cTn id="35" dur="1" fill="hold">
                                          <p:stCondLst>
                                            <p:cond delay="0"/>
                                          </p:stCondLst>
                                        </p:cTn>
                                        <p:tgtEl>
                                          <p:spTgt spid="12"/>
                                        </p:tgtEl>
                                        <p:attrNameLst>
                                          <p:attrName>style.visibility</p:attrName>
                                        </p:attrNameLst>
                                      </p:cBhvr>
                                      <p:to>
                                        <p:strVal val="hidden"/>
                                      </p:to>
                                    </p:set>
                                  </p:childTnLst>
                                </p:cTn>
                              </p:par>
                              <p:par>
                                <p:cTn id="36" presetID="1" presetClass="exit" presetSubtype="0" fill="hold" grpId="1" nodeType="withEffect">
                                  <p:stCondLst>
                                    <p:cond delay="0"/>
                                  </p:stCondLst>
                                  <p:childTnLst>
                                    <p:set>
                                      <p:cBhvr>
                                        <p:cTn id="37" dur="1" fill="hold">
                                          <p:stCondLst>
                                            <p:cond delay="0"/>
                                          </p:stCondLst>
                                        </p:cTn>
                                        <p:tgtEl>
                                          <p:spTgt spid="11"/>
                                        </p:tgtEl>
                                        <p:attrNameLst>
                                          <p:attrName>style.visibility</p:attrName>
                                        </p:attrNameLst>
                                      </p:cBhvr>
                                      <p:to>
                                        <p:strVal val="hidden"/>
                                      </p:to>
                                    </p:set>
                                  </p:childTnLst>
                                </p:cTn>
                              </p:par>
                              <p:par>
                                <p:cTn id="38" presetID="14" presetClass="entr" presetSubtype="1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randombar(horizontal)">
                                      <p:cBhvr>
                                        <p:cTn id="40" dur="500"/>
                                        <p:tgtEl>
                                          <p:spTgt spid="16"/>
                                        </p:tgtEl>
                                      </p:cBhvr>
                                    </p:animEffect>
                                  </p:childTnLst>
                                </p:cTn>
                              </p:par>
                              <p:par>
                                <p:cTn id="41" presetID="3" presetClass="entr" presetSubtype="1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500"/>
                                        <p:tgtEl>
                                          <p:spTgt spid="17"/>
                                        </p:tgtEl>
                                      </p:cBhvr>
                                    </p:animEffect>
                                  </p:childTnLst>
                                </p:cTn>
                              </p:par>
                              <p:par>
                                <p:cTn id="44" presetID="42" presetClass="path" presetSubtype="0" accel="50000" decel="50000" fill="hold" nodeType="withEffect">
                                  <p:stCondLst>
                                    <p:cond delay="0"/>
                                  </p:stCondLst>
                                  <p:childTnLst>
                                    <p:animMotion origin="layout" path="M -4.56428E-6 2.33117E-6 L -0.32799 0.18062 " pathEditMode="relative" rAng="0" ptsTypes="AA">
                                      <p:cBhvr>
                                        <p:cTn id="45" dur="2000" fill="hold"/>
                                        <p:tgtEl>
                                          <p:spTgt spid="17"/>
                                        </p:tgtEl>
                                        <p:attrNameLst>
                                          <p:attrName>ppt_x</p:attrName>
                                          <p:attrName>ppt_y</p:attrName>
                                        </p:attrNameLst>
                                      </p:cBhvr>
                                      <p:rCtr x="-16400" y="9019"/>
                                    </p:animMotion>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childTnLst>
                                </p:cTn>
                              </p:par>
                              <p:par>
                                <p:cTn id="50" presetID="1" presetClass="exit" presetSubtype="0" fill="hold" grpId="1" nodeType="withEffect">
                                  <p:stCondLst>
                                    <p:cond delay="0"/>
                                  </p:stCondLst>
                                  <p:childTnLst>
                                    <p:set>
                                      <p:cBhvr>
                                        <p:cTn id="51" dur="1" fill="hold">
                                          <p:stCondLst>
                                            <p:cond delay="0"/>
                                          </p:stCondLst>
                                        </p:cTn>
                                        <p:tgtEl>
                                          <p:spTgt spid="15"/>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16"/>
                                        </p:tgtEl>
                                        <p:attrNameLst>
                                          <p:attrName>style.visibility</p:attrName>
                                        </p:attrNameLst>
                                      </p:cBhvr>
                                      <p:to>
                                        <p:strVal val="hidden"/>
                                      </p:to>
                                    </p:set>
                                  </p:childTnLst>
                                </p:cTn>
                              </p:par>
                              <p:par>
                                <p:cTn id="54" presetID="14" presetClass="entr" presetSubtype="1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randombar(horizontal)">
                                      <p:cBhvr>
                                        <p:cTn id="56" dur="500"/>
                                        <p:tgtEl>
                                          <p:spTgt spid="14"/>
                                        </p:tgtEl>
                                      </p:cBhvr>
                                    </p:animEffect>
                                  </p:childTnLst>
                                </p:cTn>
                              </p:par>
                              <p:par>
                                <p:cTn id="57" presetID="1" presetClass="exit" presetSubtype="0" fill="hold" nodeType="withEffect">
                                  <p:stCondLst>
                                    <p:cond delay="0"/>
                                  </p:stCondLst>
                                  <p:childTnLst>
                                    <p:set>
                                      <p:cBhvr>
                                        <p:cTn id="58" dur="1" fill="hold">
                                          <p:stCondLst>
                                            <p:cond delay="0"/>
                                          </p:stCondLst>
                                        </p:cTn>
                                        <p:tgtEl>
                                          <p:spTgt spid="17"/>
                                        </p:tgtEl>
                                        <p:attrNameLst>
                                          <p:attrName>style.visibility</p:attrName>
                                        </p:attrNameLst>
                                      </p:cBhvr>
                                      <p:to>
                                        <p:strVal val="hidden"/>
                                      </p:to>
                                    </p:set>
                                  </p:childTnLst>
                                </p:cTn>
                              </p:par>
                              <p:par>
                                <p:cTn id="59" presetID="3" presetClass="entr" presetSubtype="10"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500"/>
                                        <p:tgtEl>
                                          <p:spTgt spid="23"/>
                                        </p:tgtEl>
                                      </p:cBhvr>
                                    </p:animEffect>
                                  </p:childTnLst>
                                </p:cTn>
                              </p:par>
                              <p:par>
                                <p:cTn id="62" presetID="42" presetClass="path" presetSubtype="0" accel="50000" decel="50000" fill="hold" nodeType="withEffect">
                                  <p:stCondLst>
                                    <p:cond delay="0"/>
                                  </p:stCondLst>
                                  <p:childTnLst>
                                    <p:animMotion origin="layout" path="M 2.08333E-7 0 L 0.33125 0.32222 " pathEditMode="relative" rAng="0" ptsTypes="AA">
                                      <p:cBhvr>
                                        <p:cTn id="63" dur="2000" fill="hold"/>
                                        <p:tgtEl>
                                          <p:spTgt spid="23"/>
                                        </p:tgtEl>
                                        <p:attrNameLst>
                                          <p:attrName>ppt_x</p:attrName>
                                          <p:attrName>ppt_y</p:attrName>
                                        </p:attrNameLst>
                                      </p:cBhvr>
                                      <p:rCtr x="16563" y="16111"/>
                                    </p:animMotion>
                                  </p:childTnLst>
                                </p:cTn>
                              </p:par>
                            </p:childTnLst>
                          </p:cTn>
                        </p:par>
                      </p:childTnLst>
                    </p:cTn>
                  </p:par>
                  <p:par>
                    <p:cTn id="64" fill="hold">
                      <p:stCondLst>
                        <p:cond delay="indefinite"/>
                      </p:stCondLst>
                      <p:childTnLst>
                        <p:par>
                          <p:cTn id="65" fill="hold">
                            <p:stCondLst>
                              <p:cond delay="0"/>
                            </p:stCondLst>
                            <p:childTnLst>
                              <p:par>
                                <p:cTn id="66" presetID="1" presetClass="exit" presetSubtype="0" fill="hold" grpId="1" nodeType="clickEffect">
                                  <p:stCondLst>
                                    <p:cond delay="0"/>
                                  </p:stCondLst>
                                  <p:childTnLst>
                                    <p:set>
                                      <p:cBhvr>
                                        <p:cTn id="67" dur="1" fill="hold">
                                          <p:stCondLst>
                                            <p:cond delay="0"/>
                                          </p:stCondLst>
                                        </p:cTn>
                                        <p:tgtEl>
                                          <p:spTgt spid="14"/>
                                        </p:tgtEl>
                                        <p:attrNameLst>
                                          <p:attrName>style.visibility</p:attrName>
                                        </p:attrNameLst>
                                      </p:cBhvr>
                                      <p:to>
                                        <p:strVal val="hidden"/>
                                      </p:to>
                                    </p:set>
                                  </p:childTnLst>
                                </p:cTn>
                              </p:par>
                              <p:par>
                                <p:cTn id="68" presetID="1" presetClass="exit" presetSubtype="0" fill="hold" nodeType="withEffect">
                                  <p:stCondLst>
                                    <p:cond delay="0"/>
                                  </p:stCondLst>
                                  <p:childTnLst>
                                    <p:set>
                                      <p:cBhvr>
                                        <p:cTn id="69" dur="1" fill="hold">
                                          <p:stCondLst>
                                            <p:cond delay="0"/>
                                          </p:stCondLst>
                                        </p:cTn>
                                        <p:tgtEl>
                                          <p:spTgt spid="23"/>
                                        </p:tgtEl>
                                        <p:attrNameLst>
                                          <p:attrName>style.visibility</p:attrName>
                                        </p:attrNameLst>
                                      </p:cBhvr>
                                      <p:to>
                                        <p:strVal val="hidden"/>
                                      </p:to>
                                    </p:set>
                                  </p:childTnLst>
                                </p:cTn>
                              </p:par>
                              <p:par>
                                <p:cTn id="70" presetID="1" presetClass="entr" presetSubtype="0" fill="hold" grpId="0" nodeType="withEffect">
                                  <p:stCondLst>
                                    <p:cond delay="0"/>
                                  </p:stCondLst>
                                  <p:childTnLst>
                                    <p:set>
                                      <p:cBhvr>
                                        <p:cTn id="71" dur="1" fill="hold">
                                          <p:stCondLst>
                                            <p:cond delay="0"/>
                                          </p:stCondLst>
                                        </p:cTn>
                                        <p:tgtEl>
                                          <p:spTgt spid="32"/>
                                        </p:tgtEl>
                                        <p:attrNameLst>
                                          <p:attrName>style.visibility</p:attrName>
                                        </p:attrNameLst>
                                      </p:cBhvr>
                                      <p:to>
                                        <p:strVal val="visible"/>
                                      </p:to>
                                    </p:set>
                                  </p:childTnLst>
                                </p:cTn>
                              </p:par>
                              <p:par>
                                <p:cTn id="72" presetID="1" presetClass="exit" presetSubtype="0" fill="hold" grpId="1" nodeType="withEffect">
                                  <p:stCondLst>
                                    <p:cond delay="0"/>
                                  </p:stCondLst>
                                  <p:childTnLst>
                                    <p:set>
                                      <p:cBhvr>
                                        <p:cTn id="73" dur="1" fill="hold">
                                          <p:stCondLst>
                                            <p:cond delay="0"/>
                                          </p:stCondLst>
                                        </p:cTn>
                                        <p:tgtEl>
                                          <p:spTgt spid="13"/>
                                        </p:tgtEl>
                                        <p:attrNameLst>
                                          <p:attrName>style.visibility</p:attrName>
                                        </p:attrNameLst>
                                      </p:cBhvr>
                                      <p:to>
                                        <p:strVal val="hidden"/>
                                      </p:to>
                                    </p:set>
                                  </p:childTnLst>
                                </p:cTn>
                              </p:par>
                              <p:par>
                                <p:cTn id="74" presetID="14" presetClass="entr" presetSubtype="1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randombar(horizontal)">
                                      <p:cBhvr>
                                        <p:cTn id="76" dur="500"/>
                                        <p:tgtEl>
                                          <p:spTgt spid="31"/>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6"/>
                                        </p:tgtEl>
                                        <p:attrNameLst>
                                          <p:attrName>style.visibility</p:attrName>
                                        </p:attrNameLst>
                                      </p:cBhvr>
                                      <p:to>
                                        <p:strVal val="visible"/>
                                      </p:to>
                                    </p:set>
                                  </p:childTnLst>
                                </p:cTn>
                              </p:par>
                              <p:par>
                                <p:cTn id="81" presetID="1" presetClass="exit" presetSubtype="0" fill="hold" grpId="1" nodeType="withEffect">
                                  <p:stCondLst>
                                    <p:cond delay="0"/>
                                  </p:stCondLst>
                                  <p:childTnLst>
                                    <p:set>
                                      <p:cBhvr>
                                        <p:cTn id="82" dur="1" fill="hold">
                                          <p:stCondLst>
                                            <p:cond delay="0"/>
                                          </p:stCondLst>
                                        </p:cTn>
                                        <p:tgtEl>
                                          <p:spTgt spid="32"/>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31"/>
                                        </p:tgtEl>
                                        <p:attrNameLst>
                                          <p:attrName>style.visibility</p:attrName>
                                        </p:attrNameLst>
                                      </p:cBhvr>
                                      <p:to>
                                        <p:strVal val="hidden"/>
                                      </p:to>
                                    </p:set>
                                  </p:childTnLst>
                                </p:cTn>
                              </p:par>
                              <p:par>
                                <p:cTn id="85" presetID="42" presetClass="entr" presetSubtype="0" fill="hold" grpId="0"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fade">
                                      <p:cBhvr>
                                        <p:cTn id="87" dur="1000"/>
                                        <p:tgtEl>
                                          <p:spTgt spid="33"/>
                                        </p:tgtEl>
                                      </p:cBhvr>
                                    </p:animEffect>
                                    <p:anim calcmode="lin" valueType="num">
                                      <p:cBhvr>
                                        <p:cTn id="88" dur="1000" fill="hold"/>
                                        <p:tgtEl>
                                          <p:spTgt spid="33"/>
                                        </p:tgtEl>
                                        <p:attrNameLst>
                                          <p:attrName>ppt_x</p:attrName>
                                        </p:attrNameLst>
                                      </p:cBhvr>
                                      <p:tavLst>
                                        <p:tav tm="0">
                                          <p:val>
                                            <p:strVal val="#ppt_x"/>
                                          </p:val>
                                        </p:tav>
                                        <p:tav tm="100000">
                                          <p:val>
                                            <p:strVal val="#ppt_x"/>
                                          </p:val>
                                        </p:tav>
                                      </p:tavLst>
                                    </p:anim>
                                    <p:anim calcmode="lin" valueType="num">
                                      <p:cBhvr>
                                        <p:cTn id="8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2" grpId="0" animBg="1"/>
      <p:bldP spid="12" grpId="1" animBg="1"/>
      <p:bldP spid="6" grpId="0" animBg="1"/>
      <p:bldP spid="6" grpId="1" animBg="1"/>
      <p:bldP spid="11" grpId="0" animBg="1"/>
      <p:bldP spid="11" grpId="1" animBg="1"/>
      <p:bldP spid="13" grpId="0" animBg="1"/>
      <p:bldP spid="13" grpId="1" animBg="1"/>
      <p:bldP spid="15" grpId="0" animBg="1"/>
      <p:bldP spid="15" grpId="1" animBg="1"/>
      <p:bldP spid="32" grpId="0" animBg="1"/>
      <p:bldP spid="32" grpId="1" animBg="1"/>
      <p:bldP spid="33" grpId="0" animBg="1"/>
      <p:bldP spid="35" grpId="0" animBg="1"/>
      <p:bldP spid="35" grpId="1" animBg="1"/>
      <p:bldP spid="8" grpId="0" animBg="1"/>
      <p:bldP spid="8" grpId="1" animBg="1"/>
      <p:bldP spid="14" grpId="0" animBg="1"/>
      <p:bldP spid="14" grpId="1" animBg="1"/>
      <p:bldP spid="31" grpId="0" animBg="1"/>
      <p:bldP spid="31" grpId="1" animBg="1"/>
      <p:bldP spid="3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128" y="114288"/>
            <a:ext cx="8229600" cy="1143000"/>
          </a:xfrm>
        </p:spPr>
        <p:txBody>
          <a:bodyPr>
            <a:normAutofit fontScale="90000"/>
          </a:bodyPr>
          <a:lstStyle/>
          <a:p>
            <a:r>
              <a:rPr lang="en-US" sz="4900" dirty="0" smtClean="0">
                <a:solidFill>
                  <a:schemeClr val="accent1"/>
                </a:solidFill>
              </a:rPr>
              <a:t>Core Concepts</a:t>
            </a:r>
            <a:r>
              <a:rPr lang="en-US" dirty="0" smtClean="0">
                <a:solidFill>
                  <a:schemeClr val="accent2"/>
                </a:solidFill>
              </a:rPr>
              <a:t/>
            </a:r>
            <a:br>
              <a:rPr lang="en-US" dirty="0" smtClean="0">
                <a:solidFill>
                  <a:schemeClr val="accent2"/>
                </a:solidFill>
              </a:rPr>
            </a:br>
            <a:r>
              <a:rPr lang="en-US" sz="4000" dirty="0" smtClean="0">
                <a:solidFill>
                  <a:schemeClr val="accent2"/>
                </a:solidFill>
              </a:rPr>
              <a:t>Secure Mail – TLS</a:t>
            </a:r>
            <a:endParaRPr lang="en-US" sz="4000" dirty="0">
              <a:solidFill>
                <a:schemeClr val="accent2"/>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755363413"/>
              </p:ext>
            </p:extLst>
          </p:nvPr>
        </p:nvGraphicFramePr>
        <p:xfrm>
          <a:off x="1631492" y="897733"/>
          <a:ext cx="6230972" cy="5936668"/>
        </p:xfrm>
        <a:graphic>
          <a:graphicData uri="http://schemas.openxmlformats.org/presentationml/2006/ole">
            <mc:AlternateContent xmlns:mc="http://schemas.openxmlformats.org/markup-compatibility/2006">
              <mc:Choice xmlns:v="urn:schemas-microsoft-com:vml" Requires="v">
                <p:oleObj spid="_x0000_s12387" name="Visio" r:id="rId5" imgW="9528102" imgH="6810983" progId="Visio.Drawing.11">
                  <p:embed/>
                </p:oleObj>
              </mc:Choice>
              <mc:Fallback>
                <p:oleObj name="Visio" r:id="rId5" imgW="9528102" imgH="6810983" progId="Visio.Drawing.11">
                  <p:embed/>
                  <p:pic>
                    <p:nvPicPr>
                      <p:cNvPr id="0" name=""/>
                      <p:cNvPicPr/>
                      <p:nvPr/>
                    </p:nvPicPr>
                    <p:blipFill>
                      <a:blip r:embed="rId6"/>
                      <a:stretch>
                        <a:fillRect/>
                      </a:stretch>
                    </p:blipFill>
                    <p:spPr>
                      <a:xfrm>
                        <a:off x="1631492" y="897733"/>
                        <a:ext cx="6230972" cy="5936668"/>
                      </a:xfrm>
                      <a:prstGeom prst="rect">
                        <a:avLst/>
                      </a:prstGeom>
                    </p:spPr>
                  </p:pic>
                </p:oleObj>
              </mc:Fallback>
            </mc:AlternateContent>
          </a:graphicData>
        </a:graphic>
      </p:graphicFrame>
      <p:sp>
        <p:nvSpPr>
          <p:cNvPr id="5" name="Can 4"/>
          <p:cNvSpPr/>
          <p:nvPr/>
        </p:nvSpPr>
        <p:spPr bwMode="auto">
          <a:xfrm rot="2891313">
            <a:off x="4779005" y="1527253"/>
            <a:ext cx="432153" cy="3276723"/>
          </a:xfrm>
          <a:prstGeom prst="can">
            <a:avLst/>
          </a:prstGeom>
          <a:solidFill>
            <a:srgbClr val="59D01E"/>
          </a:solidFill>
          <a:ln>
            <a:solidFill>
              <a:srgbClr val="00B05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TLS</a:t>
            </a:r>
          </a:p>
        </p:txBody>
      </p:sp>
      <p:sp>
        <p:nvSpPr>
          <p:cNvPr id="6" name="Rounded Rectangular Callout 5"/>
          <p:cNvSpPr/>
          <p:nvPr/>
        </p:nvSpPr>
        <p:spPr bwMode="auto">
          <a:xfrm>
            <a:off x="4353639" y="4699381"/>
            <a:ext cx="2347415" cy="1496703"/>
          </a:xfrm>
          <a:prstGeom prst="wedgeRoundRectCallout">
            <a:avLst>
              <a:gd name="adj1" fmla="val -100226"/>
              <a:gd name="adj2" fmla="val -33484"/>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The Hub/Edge transport certificate subject is “mail.contoso.com”</a:t>
            </a:r>
          </a:p>
        </p:txBody>
      </p:sp>
      <p:sp>
        <p:nvSpPr>
          <p:cNvPr id="7" name="Rounded Rectangular Callout 6"/>
          <p:cNvSpPr/>
          <p:nvPr/>
        </p:nvSpPr>
        <p:spPr bwMode="auto">
          <a:xfrm>
            <a:off x="1581414" y="1269242"/>
            <a:ext cx="3550147" cy="1092958"/>
          </a:xfrm>
          <a:prstGeom prst="wedgeRoundRectCallout">
            <a:avLst>
              <a:gd name="adj1" fmla="val 86598"/>
              <a:gd name="adj2" fmla="val 10929"/>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The FOPE transport certificate subject is “mail.messaging.microsoft.com”</a:t>
            </a:r>
          </a:p>
        </p:txBody>
      </p:sp>
      <p:sp>
        <p:nvSpPr>
          <p:cNvPr id="20" name="12-Point Star 19"/>
          <p:cNvSpPr/>
          <p:nvPr/>
        </p:nvSpPr>
        <p:spPr bwMode="auto">
          <a:xfrm>
            <a:off x="163778" y="990642"/>
            <a:ext cx="2292822" cy="2337181"/>
          </a:xfrm>
          <a:prstGeom prst="star12">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solidFill>
                  <a:schemeClr val="tx1"/>
                </a:solidFill>
                <a:latin typeface="Segoe UI" pitchFamily="34" charset="0"/>
                <a:ea typeface="Segoe UI" pitchFamily="34" charset="0"/>
                <a:cs typeface="Segoe UI" pitchFamily="34" charset="0"/>
              </a:rPr>
              <a:t>Domain Secure</a:t>
            </a:r>
          </a:p>
        </p:txBody>
      </p:sp>
    </p:spTree>
    <p:custDataLst>
      <p:tags r:id="rId2"/>
    </p:custDataLst>
    <p:extLst>
      <p:ext uri="{BB962C8B-B14F-4D97-AF65-F5344CB8AC3E}">
        <p14:creationId xmlns:p14="http://schemas.microsoft.com/office/powerpoint/2010/main" val="15849819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p:cNvGraphicFramePr>
            <a:graphicFrameLocks noChangeAspect="1"/>
          </p:cNvGraphicFramePr>
          <p:nvPr>
            <p:extLst>
              <p:ext uri="{D42A27DB-BD31-4B8C-83A1-F6EECF244321}">
                <p14:modId xmlns:p14="http://schemas.microsoft.com/office/powerpoint/2010/main" val="1248592553"/>
              </p:ext>
            </p:extLst>
          </p:nvPr>
        </p:nvGraphicFramePr>
        <p:xfrm>
          <a:off x="1467716" y="897733"/>
          <a:ext cx="6230972" cy="5936668"/>
        </p:xfrm>
        <a:graphic>
          <a:graphicData uri="http://schemas.openxmlformats.org/presentationml/2006/ole">
            <mc:AlternateContent xmlns:mc="http://schemas.openxmlformats.org/markup-compatibility/2006">
              <mc:Choice xmlns:v="urn:schemas-microsoft-com:vml" Requires="v">
                <p:oleObj spid="_x0000_s13413" name="Visio" r:id="rId5" imgW="9528102" imgH="6810983" progId="Visio.Drawing.11">
                  <p:embed/>
                </p:oleObj>
              </mc:Choice>
              <mc:Fallback>
                <p:oleObj name="Visio" r:id="rId5" imgW="9528102" imgH="6810983" progId="Visio.Drawing.11">
                  <p:embed/>
                  <p:pic>
                    <p:nvPicPr>
                      <p:cNvPr id="0" name=""/>
                      <p:cNvPicPr/>
                      <p:nvPr/>
                    </p:nvPicPr>
                    <p:blipFill>
                      <a:blip r:embed="rId6"/>
                      <a:stretch>
                        <a:fillRect/>
                      </a:stretch>
                    </p:blipFill>
                    <p:spPr>
                      <a:xfrm>
                        <a:off x="1467716" y="897733"/>
                        <a:ext cx="6230972" cy="5936668"/>
                      </a:xfrm>
                      <a:prstGeom prst="rect">
                        <a:avLst/>
                      </a:prstGeom>
                    </p:spPr>
                  </p:pic>
                </p:oleObj>
              </mc:Fallback>
            </mc:AlternateContent>
          </a:graphicData>
        </a:graphic>
      </p:graphicFrame>
      <p:sp>
        <p:nvSpPr>
          <p:cNvPr id="2" name="Title 1"/>
          <p:cNvSpPr>
            <a:spLocks noGrp="1"/>
          </p:cNvSpPr>
          <p:nvPr>
            <p:ph type="title"/>
          </p:nvPr>
        </p:nvSpPr>
        <p:spPr>
          <a:xfrm>
            <a:off x="266128" y="387248"/>
            <a:ext cx="8229600" cy="1143000"/>
          </a:xfrm>
        </p:spPr>
        <p:txBody>
          <a:bodyPr>
            <a:normAutofit fontScale="90000"/>
          </a:bodyPr>
          <a:lstStyle/>
          <a:p>
            <a:r>
              <a:rPr lang="en-US" sz="4900" dirty="0" smtClean="0"/>
              <a:t>Core Concepts</a:t>
            </a:r>
            <a:r>
              <a:rPr lang="en-US" sz="4000" dirty="0" smtClean="0"/>
              <a:t/>
            </a:r>
            <a:br>
              <a:rPr lang="en-US" sz="4000" dirty="0" smtClean="0"/>
            </a:br>
            <a:r>
              <a:rPr lang="en-US" sz="4000" dirty="0" smtClean="0">
                <a:solidFill>
                  <a:schemeClr val="accent2"/>
                </a:solidFill>
              </a:rPr>
              <a:t>Secure Mail - Sending Internal Headers to Cloud</a:t>
            </a:r>
            <a:endParaRPr lang="en-US" sz="4000" dirty="0">
              <a:solidFill>
                <a:schemeClr val="accent2"/>
              </a:solidFill>
            </a:endParaRPr>
          </a:p>
        </p:txBody>
      </p:sp>
      <p:sp>
        <p:nvSpPr>
          <p:cNvPr id="4" name="Can 3"/>
          <p:cNvSpPr/>
          <p:nvPr/>
        </p:nvSpPr>
        <p:spPr bwMode="auto">
          <a:xfrm rot="2891313">
            <a:off x="4547595" y="1680426"/>
            <a:ext cx="432153" cy="3276723"/>
          </a:xfrm>
          <a:prstGeom prst="can">
            <a:avLst/>
          </a:prstGeom>
          <a:solidFill>
            <a:srgbClr val="59D01E"/>
          </a:solidFill>
          <a:ln>
            <a:solidFill>
              <a:srgbClr val="00B05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TLS</a:t>
            </a:r>
          </a:p>
        </p:txBody>
      </p:sp>
      <p:pic>
        <p:nvPicPr>
          <p:cNvPr id="1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28145" y="2514600"/>
            <a:ext cx="4572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oup 12"/>
          <p:cNvGrpSpPr/>
          <p:nvPr/>
        </p:nvGrpSpPr>
        <p:grpSpPr>
          <a:xfrm>
            <a:off x="2941275" y="4876842"/>
            <a:ext cx="457200" cy="508381"/>
            <a:chOff x="6288280" y="3962400"/>
            <a:chExt cx="609441" cy="508381"/>
          </a:xfrm>
        </p:grpSpPr>
        <p:sp>
          <p:nvSpPr>
            <p:cNvPr id="11" name="Rectangle 10"/>
            <p:cNvSpPr/>
            <p:nvPr/>
          </p:nvSpPr>
          <p:spPr bwMode="auto">
            <a:xfrm>
              <a:off x="6318624" y="4242181"/>
              <a:ext cx="579097" cy="228600"/>
            </a:xfrm>
            <a:prstGeom prst="rect">
              <a:avLst/>
            </a:prstGeom>
            <a:solidFill>
              <a:schemeClr val="tx1"/>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600" dirty="0" smtClean="0">
                  <a:solidFill>
                    <a:schemeClr val="bg1"/>
                  </a:solidFill>
                </a:rPr>
                <a:t>XOORG Data</a:t>
              </a:r>
            </a:p>
          </p:txBody>
        </p:sp>
        <p:pic>
          <p:nvPicPr>
            <p:cNvPr id="1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8280" y="3962400"/>
              <a:ext cx="609441"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8" name="Group 17"/>
          <p:cNvGrpSpPr/>
          <p:nvPr/>
        </p:nvGrpSpPr>
        <p:grpSpPr>
          <a:xfrm>
            <a:off x="5971778" y="1302900"/>
            <a:ext cx="457200" cy="762571"/>
            <a:chOff x="7960297" y="1302858"/>
            <a:chExt cx="609441" cy="762571"/>
          </a:xfrm>
        </p:grpSpPr>
        <p:grpSp>
          <p:nvGrpSpPr>
            <p:cNvPr id="14" name="Group 13"/>
            <p:cNvGrpSpPr/>
            <p:nvPr/>
          </p:nvGrpSpPr>
          <p:grpSpPr>
            <a:xfrm>
              <a:off x="7960297" y="1302858"/>
              <a:ext cx="609441" cy="508381"/>
              <a:chOff x="6288280" y="3962400"/>
              <a:chExt cx="609441" cy="508381"/>
            </a:xfrm>
          </p:grpSpPr>
          <p:sp>
            <p:nvSpPr>
              <p:cNvPr id="15" name="Rectangle 14"/>
              <p:cNvSpPr/>
              <p:nvPr/>
            </p:nvSpPr>
            <p:spPr bwMode="auto">
              <a:xfrm>
                <a:off x="6318624" y="4242181"/>
                <a:ext cx="579097" cy="228600"/>
              </a:xfrm>
              <a:prstGeom prst="rect">
                <a:avLst/>
              </a:prstGeom>
              <a:solidFill>
                <a:schemeClr val="tx1"/>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600" dirty="0" smtClean="0">
                    <a:solidFill>
                      <a:schemeClr val="bg1"/>
                    </a:solidFill>
                  </a:rPr>
                  <a:t>XOORG Data</a:t>
                </a:r>
              </a:p>
            </p:txBody>
          </p:sp>
          <p:pic>
            <p:nvPicPr>
              <p:cNvPr id="1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8280" y="3962400"/>
                <a:ext cx="609441"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7" name="Rectangle 16"/>
            <p:cNvSpPr/>
            <p:nvPr/>
          </p:nvSpPr>
          <p:spPr bwMode="auto">
            <a:xfrm>
              <a:off x="7990640" y="1811239"/>
              <a:ext cx="579097" cy="254190"/>
            </a:xfrm>
            <a:prstGeom prst="rect">
              <a:avLst/>
            </a:prstGeom>
            <a:solidFill>
              <a:schemeClr val="tx1"/>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600" dirty="0" smtClean="0">
                  <a:solidFill>
                    <a:schemeClr val="bg1"/>
                  </a:solidFill>
                </a:rPr>
                <a:t>Certificate Subject</a:t>
              </a:r>
            </a:p>
          </p:txBody>
        </p:sp>
      </p:grpSp>
      <p:sp>
        <p:nvSpPr>
          <p:cNvPr id="21" name="Rounded Rectangular Callout 20"/>
          <p:cNvSpPr/>
          <p:nvPr/>
        </p:nvSpPr>
        <p:spPr bwMode="auto">
          <a:xfrm>
            <a:off x="2171074" y="1241520"/>
            <a:ext cx="2683458" cy="1371600"/>
          </a:xfrm>
          <a:prstGeom prst="wedgeRoundRectCallout">
            <a:avLst>
              <a:gd name="adj1" fmla="val 91558"/>
              <a:gd name="adj2" fmla="val 1974"/>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FOPE records the sender’s certificate subject. In this example it’s: </a:t>
            </a:r>
          </a:p>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“mail.contoso.com”</a:t>
            </a:r>
          </a:p>
        </p:txBody>
      </p:sp>
      <p:sp>
        <p:nvSpPr>
          <p:cNvPr id="20" name="Rounded Rectangular Callout 19"/>
          <p:cNvSpPr/>
          <p:nvPr/>
        </p:nvSpPr>
        <p:spPr bwMode="auto">
          <a:xfrm>
            <a:off x="4309727" y="4343400"/>
            <a:ext cx="2023174" cy="2179137"/>
          </a:xfrm>
          <a:prstGeom prst="wedgeRoundRectCallout">
            <a:avLst>
              <a:gd name="adj1" fmla="val -94153"/>
              <a:gd name="adj2" fmla="val -23715"/>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If the outbound email is destined </a:t>
            </a:r>
            <a:r>
              <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rPr>
              <a:t>for </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Exchange Online, internal headers are added to the email.</a:t>
            </a:r>
          </a:p>
        </p:txBody>
      </p:sp>
      <p:sp>
        <p:nvSpPr>
          <p:cNvPr id="19" name="Rounded Rectangular Callout 18"/>
          <p:cNvSpPr/>
          <p:nvPr/>
        </p:nvSpPr>
        <p:spPr bwMode="auto">
          <a:xfrm>
            <a:off x="4094327" y="4230806"/>
            <a:ext cx="2334651" cy="2425037"/>
          </a:xfrm>
          <a:prstGeom prst="wedgeRoundRectCallout">
            <a:avLst>
              <a:gd name="adj1" fmla="val 72904"/>
              <a:gd name="adj2" fmla="val -59679"/>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Exchange Online verifies cert subject matches the configured value.  If cert subject is valid, Exchange promotes internal header </a:t>
            </a:r>
          </a:p>
        </p:txBody>
      </p:sp>
      <p:sp>
        <p:nvSpPr>
          <p:cNvPr id="23" name="12-Point Star 22"/>
          <p:cNvSpPr/>
          <p:nvPr/>
        </p:nvSpPr>
        <p:spPr bwMode="auto">
          <a:xfrm>
            <a:off x="6723426" y="4196169"/>
            <a:ext cx="2420574" cy="2661831"/>
          </a:xfrm>
          <a:prstGeom prst="star12">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solidFill>
                  <a:schemeClr val="tx1"/>
                </a:solidFill>
                <a:latin typeface="Segoe UI" pitchFamily="34" charset="0"/>
                <a:ea typeface="Segoe UI" pitchFamily="34" charset="0"/>
                <a:cs typeface="Segoe UI" pitchFamily="34" charset="0"/>
              </a:rPr>
              <a:t>Cross-premises emails are </a:t>
            </a:r>
            <a:r>
              <a:rPr lang="en-US" b="1" dirty="0" err="1" smtClean="0">
                <a:solidFill>
                  <a:schemeClr val="tx1"/>
                </a:solidFill>
                <a:latin typeface="Segoe UI" pitchFamily="34" charset="0"/>
                <a:ea typeface="Segoe UI" pitchFamily="34" charset="0"/>
                <a:cs typeface="Segoe UI" pitchFamily="34" charset="0"/>
              </a:rPr>
              <a:t>auth’d</a:t>
            </a:r>
            <a:r>
              <a:rPr lang="en-US" b="1" dirty="0" smtClean="0">
                <a:solidFill>
                  <a:schemeClr val="tx1"/>
                </a:solidFill>
                <a:latin typeface="Segoe UI" pitchFamily="34" charset="0"/>
                <a:ea typeface="Segoe UI" pitchFamily="34" charset="0"/>
                <a:cs typeface="Segoe UI" pitchFamily="34" charset="0"/>
              </a:rPr>
              <a:t> as “Internal”</a:t>
            </a:r>
          </a:p>
        </p:txBody>
      </p:sp>
    </p:spTree>
    <p:custDataLst>
      <p:tags r:id="rId2"/>
    </p:custDataLst>
    <p:extLst>
      <p:ext uri="{BB962C8B-B14F-4D97-AF65-F5344CB8AC3E}">
        <p14:creationId xmlns:p14="http://schemas.microsoft.com/office/powerpoint/2010/main" val="17213833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2.07373E-6 1.85014E-8 L 2.07373E-6 0.11332 L 0.11879 0.10939 L 0.11645 0.31429 " pathEditMode="relative" ptsTypes="AAAA">
                                      <p:cBhvr>
                                        <p:cTn id="10" dur="2000" fill="hold"/>
                                        <p:tgtEl>
                                          <p:spTgt spid="10"/>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par>
                                <p:cTn id="15" presetID="14"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par>
                                <p:cTn id="18" presetID="3"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horizontal)">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1.27036E-6 -4.81036E-6 L 0.31388 -0.51203 " pathEditMode="relative" ptsTypes="AA">
                                      <p:cBhvr>
                                        <p:cTn id="24" dur="2000" fill="hold"/>
                                        <p:tgtEl>
                                          <p:spTgt spid="13"/>
                                        </p:tgtEl>
                                        <p:attrNameLst>
                                          <p:attrName>ppt_x</p:attrName>
                                          <p:attrName>ppt_y</p:attrName>
                                        </p:attrNameLst>
                                      </p:cBhvr>
                                    </p:animMotion>
                                  </p:childTnLst>
                                </p:cTn>
                              </p:par>
                              <p:par>
                                <p:cTn id="25" presetID="1" presetClass="exit" presetSubtype="0" fill="hold" grpId="1" nodeType="withEffect">
                                  <p:stCondLst>
                                    <p:cond delay="0"/>
                                  </p:stCondLst>
                                  <p:childTnLst>
                                    <p:set>
                                      <p:cBhvr>
                                        <p:cTn id="26" dur="1" fill="hold">
                                          <p:stCondLst>
                                            <p:cond delay="0"/>
                                          </p:stCondLst>
                                        </p:cTn>
                                        <p:tgtEl>
                                          <p:spTgt spid="2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13"/>
                                        </p:tgtEl>
                                        <p:attrNameLst>
                                          <p:attrName>style.visibility</p:attrName>
                                        </p:attrNameLst>
                                      </p:cBhvr>
                                      <p:to>
                                        <p:strVal val="hidden"/>
                                      </p:to>
                                    </p:set>
                                  </p:childTnLst>
                                </p:cTn>
                              </p:par>
                              <p:par>
                                <p:cTn id="31" presetID="14" presetClass="entr" presetSubtype="1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500"/>
                                        <p:tgtEl>
                                          <p:spTgt spid="21"/>
                                        </p:tgtEl>
                                      </p:cBhvr>
                                    </p:animEffect>
                                  </p:childTnLst>
                                </p:cTn>
                              </p:par>
                              <p:par>
                                <p:cTn id="34" presetID="3" presetClass="entr" presetSubtype="1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linds(horizontal)">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0" presetClass="path" presetSubtype="0" accel="50000" decel="50000" fill="hold" nodeType="clickEffect">
                                  <p:stCondLst>
                                    <p:cond delay="0"/>
                                  </p:stCondLst>
                                  <p:childTnLst>
                                    <p:animMotion origin="layout" path="M 3.81107E-6 2.65495E-6 L 0.0985 0.36679 " pathEditMode="relative" ptsTypes="AA">
                                      <p:cBhvr>
                                        <p:cTn id="40" dur="2000" fill="hold"/>
                                        <p:tgtEl>
                                          <p:spTgt spid="18"/>
                                        </p:tgtEl>
                                        <p:attrNameLst>
                                          <p:attrName>ppt_x</p:attrName>
                                          <p:attrName>ppt_y</p:attrName>
                                        </p:attrNameLst>
                                      </p:cBhvr>
                                    </p:animMotion>
                                  </p:childTnLst>
                                </p:cTn>
                              </p:par>
                              <p:par>
                                <p:cTn id="41" presetID="1" presetClass="exit" presetSubtype="0" fill="hold" grpId="1" nodeType="withEffect">
                                  <p:stCondLst>
                                    <p:cond delay="0"/>
                                  </p:stCondLst>
                                  <p:childTnLst>
                                    <p:set>
                                      <p:cBhvr>
                                        <p:cTn id="42" dur="1" fill="hold">
                                          <p:stCondLst>
                                            <p:cond delay="0"/>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randombar(horizont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1" presetClass="exit" presetSubtype="0" fill="hold" grpId="1" nodeType="withEffect">
                                  <p:stCondLst>
                                    <p:cond delay="0"/>
                                  </p:stCondLst>
                                  <p:childTnLst>
                                    <p:set>
                                      <p:cBhvr>
                                        <p:cTn id="56"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0" grpId="0" animBg="1"/>
      <p:bldP spid="20" grpId="1" animBg="1"/>
      <p:bldP spid="19" grpId="0" animBg="1"/>
      <p:bldP spid="19" grpId="1" animBg="1"/>
      <p:bldP spid="2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128" y="387248"/>
            <a:ext cx="8229600" cy="1143000"/>
          </a:xfrm>
        </p:spPr>
        <p:txBody>
          <a:bodyPr>
            <a:noAutofit/>
          </a:bodyPr>
          <a:lstStyle/>
          <a:p>
            <a:r>
              <a:rPr lang="en-US" sz="4400" dirty="0" smtClean="0">
                <a:solidFill>
                  <a:schemeClr val="accent1"/>
                </a:solidFill>
              </a:rPr>
              <a:t>Core Concepts</a:t>
            </a:r>
            <a:r>
              <a:rPr lang="en-US" dirty="0" smtClean="0">
                <a:solidFill>
                  <a:schemeClr val="accent2"/>
                </a:solidFill>
              </a:rPr>
              <a:t/>
            </a:r>
            <a:br>
              <a:rPr lang="en-US" dirty="0" smtClean="0">
                <a:solidFill>
                  <a:schemeClr val="accent2"/>
                </a:solidFill>
              </a:rPr>
            </a:br>
            <a:r>
              <a:rPr lang="en-US" dirty="0" smtClean="0">
                <a:solidFill>
                  <a:schemeClr val="accent2"/>
                </a:solidFill>
              </a:rPr>
              <a:t>Secure Mail – Sending Internal Headers to On-premises</a:t>
            </a:r>
            <a:endParaRPr lang="en-US" dirty="0">
              <a:solidFill>
                <a:schemeClr val="accent2"/>
              </a:solidFill>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538523462"/>
              </p:ext>
            </p:extLst>
          </p:nvPr>
        </p:nvGraphicFramePr>
        <p:xfrm>
          <a:off x="1467716" y="897733"/>
          <a:ext cx="6230972" cy="5936668"/>
        </p:xfrm>
        <a:graphic>
          <a:graphicData uri="http://schemas.openxmlformats.org/presentationml/2006/ole">
            <mc:AlternateContent xmlns:mc="http://schemas.openxmlformats.org/markup-compatibility/2006">
              <mc:Choice xmlns:v="urn:schemas-microsoft-com:vml" Requires="v">
                <p:oleObj spid="_x0000_s14437" name="Visio" r:id="rId5" imgW="9528102" imgH="6810983" progId="Visio.Drawing.11">
                  <p:embed/>
                </p:oleObj>
              </mc:Choice>
              <mc:Fallback>
                <p:oleObj name="Visio" r:id="rId5" imgW="9528102" imgH="6810983" progId="Visio.Drawing.11">
                  <p:embed/>
                  <p:pic>
                    <p:nvPicPr>
                      <p:cNvPr id="0" name=""/>
                      <p:cNvPicPr/>
                      <p:nvPr/>
                    </p:nvPicPr>
                    <p:blipFill>
                      <a:blip r:embed="rId6"/>
                      <a:stretch>
                        <a:fillRect/>
                      </a:stretch>
                    </p:blipFill>
                    <p:spPr>
                      <a:xfrm>
                        <a:off x="1467716" y="897733"/>
                        <a:ext cx="6230972" cy="5936668"/>
                      </a:xfrm>
                      <a:prstGeom prst="rect">
                        <a:avLst/>
                      </a:prstGeom>
                    </p:spPr>
                  </p:pic>
                </p:oleObj>
              </mc:Fallback>
            </mc:AlternateContent>
          </a:graphicData>
        </a:graphic>
      </p:graphicFrame>
      <p:sp>
        <p:nvSpPr>
          <p:cNvPr id="6" name="Can 5"/>
          <p:cNvSpPr/>
          <p:nvPr/>
        </p:nvSpPr>
        <p:spPr bwMode="auto">
          <a:xfrm rot="2891313">
            <a:off x="4503195" y="1626149"/>
            <a:ext cx="432153" cy="3276723"/>
          </a:xfrm>
          <a:prstGeom prst="can">
            <a:avLst/>
          </a:prstGeom>
          <a:solidFill>
            <a:srgbClr val="59D01E"/>
          </a:solidFill>
          <a:ln>
            <a:solidFill>
              <a:srgbClr val="00B05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TLS</a:t>
            </a:r>
          </a:p>
        </p:txBody>
      </p:sp>
      <p:pic>
        <p:nvPicPr>
          <p:cNvPr id="7"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16224" y="4397697"/>
            <a:ext cx="457200"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6172617" y="3048042"/>
            <a:ext cx="457200" cy="508381"/>
            <a:chOff x="6288280" y="3962400"/>
            <a:chExt cx="609441" cy="508381"/>
          </a:xfrm>
        </p:grpSpPr>
        <p:sp>
          <p:nvSpPr>
            <p:cNvPr id="9" name="Rectangle 8"/>
            <p:cNvSpPr/>
            <p:nvPr/>
          </p:nvSpPr>
          <p:spPr bwMode="auto">
            <a:xfrm>
              <a:off x="6318624" y="4242181"/>
              <a:ext cx="579097" cy="228600"/>
            </a:xfrm>
            <a:prstGeom prst="rect">
              <a:avLst/>
            </a:prstGeom>
            <a:solidFill>
              <a:schemeClr val="tx1"/>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600" dirty="0" smtClean="0">
                  <a:solidFill>
                    <a:schemeClr val="bg1"/>
                  </a:solidFill>
                </a:rPr>
                <a:t>XOORG Data</a:t>
              </a:r>
            </a:p>
          </p:txBody>
        </p:sp>
        <p:pic>
          <p:nvPicPr>
            <p:cNvPr id="1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8280" y="3962400"/>
              <a:ext cx="609441"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9" name="12-Point Star 18"/>
          <p:cNvSpPr/>
          <p:nvPr/>
        </p:nvSpPr>
        <p:spPr bwMode="auto">
          <a:xfrm>
            <a:off x="-173560" y="4136021"/>
            <a:ext cx="2480032" cy="2739710"/>
          </a:xfrm>
          <a:prstGeom prst="star12">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b="1" dirty="0" smtClean="0">
                <a:solidFill>
                  <a:schemeClr val="tx1"/>
                </a:solidFill>
                <a:latin typeface="Segoe UI" pitchFamily="34" charset="0"/>
                <a:ea typeface="Segoe UI" pitchFamily="34" charset="0"/>
                <a:cs typeface="Segoe UI" pitchFamily="34" charset="0"/>
              </a:rPr>
              <a:t>Emails from the cloud are seen as Internal by Transport</a:t>
            </a:r>
          </a:p>
        </p:txBody>
      </p:sp>
      <p:grpSp>
        <p:nvGrpSpPr>
          <p:cNvPr id="21" name="Group 20"/>
          <p:cNvGrpSpPr/>
          <p:nvPr/>
        </p:nvGrpSpPr>
        <p:grpSpPr>
          <a:xfrm>
            <a:off x="2622776" y="5188208"/>
            <a:ext cx="457200" cy="508381"/>
            <a:chOff x="6288280" y="3962400"/>
            <a:chExt cx="609441" cy="508381"/>
          </a:xfrm>
        </p:grpSpPr>
        <p:sp>
          <p:nvSpPr>
            <p:cNvPr id="22" name="Rectangle 21"/>
            <p:cNvSpPr/>
            <p:nvPr/>
          </p:nvSpPr>
          <p:spPr bwMode="auto">
            <a:xfrm>
              <a:off x="6318624" y="4242181"/>
              <a:ext cx="579097" cy="228600"/>
            </a:xfrm>
            <a:prstGeom prst="rect">
              <a:avLst/>
            </a:prstGeom>
            <a:solidFill>
              <a:schemeClr val="tx1"/>
            </a:solidFill>
            <a:ln>
              <a:solidFill>
                <a:schemeClr val="bg1"/>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600" dirty="0" smtClean="0">
                  <a:solidFill>
                    <a:schemeClr val="bg1"/>
                  </a:solidFill>
                </a:rPr>
                <a:t>XOORG Data</a:t>
              </a:r>
            </a:p>
          </p:txBody>
        </p:sp>
        <p:pic>
          <p:nvPicPr>
            <p:cNvPr id="23"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8280" y="3962400"/>
              <a:ext cx="609441"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4" name="Rounded Rectangular Callout 23"/>
          <p:cNvSpPr/>
          <p:nvPr/>
        </p:nvSpPr>
        <p:spPr bwMode="auto">
          <a:xfrm>
            <a:off x="4400526" y="4296512"/>
            <a:ext cx="2095079" cy="1703024"/>
          </a:xfrm>
          <a:prstGeom prst="wedgeRoundRectCallout">
            <a:avLst>
              <a:gd name="adj1" fmla="val 46073"/>
              <a:gd name="adj2" fmla="val -93365"/>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rPr>
              <a:t>If the outbound email is destined for </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Exchange On-premises, internal headers are </a:t>
            </a:r>
            <a:r>
              <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rPr>
              <a:t>added to the email</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a:t>
            </a:r>
          </a:p>
        </p:txBody>
      </p:sp>
      <p:sp>
        <p:nvSpPr>
          <p:cNvPr id="25" name="Rounded Rectangular Callout 24"/>
          <p:cNvSpPr/>
          <p:nvPr/>
        </p:nvSpPr>
        <p:spPr bwMode="auto">
          <a:xfrm>
            <a:off x="4271749" y="4136021"/>
            <a:ext cx="2358067" cy="2346665"/>
          </a:xfrm>
          <a:prstGeom prst="wedgeRoundRectCallout">
            <a:avLst>
              <a:gd name="adj1" fmla="val -119738"/>
              <a:gd name="adj2" fmla="val -8144"/>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rPr>
              <a:t>Exchange </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on-premises verifies </a:t>
            </a:r>
            <a:r>
              <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rPr>
              <a:t>cert subject matches the configured value.  If cert subject is valid, Exchange promotes </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internal headers. </a:t>
            </a:r>
          </a:p>
        </p:txBody>
      </p:sp>
    </p:spTree>
    <p:custDataLst>
      <p:tags r:id="rId2"/>
    </p:custDataLst>
    <p:extLst>
      <p:ext uri="{BB962C8B-B14F-4D97-AF65-F5344CB8AC3E}">
        <p14:creationId xmlns:p14="http://schemas.microsoft.com/office/powerpoint/2010/main" val="1765840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26039E-6 7.74283E-6 L -0.13781 0.00186 L -0.20724 -0.17113 " pathEditMode="relative" ptsTypes="AAA">
                                      <p:cBhvr>
                                        <p:cTn id="6" dur="2000" fill="hold"/>
                                        <p:tgtEl>
                                          <p:spTgt spid="7"/>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6.11176E-6 -3.9593E-6 L -0.04363 -0.22271 L -0.38517 0.30019 " pathEditMode="relative" ptsTypes="AAA">
                                      <p:cBhvr>
                                        <p:cTn id="20" dur="2000" fill="hold"/>
                                        <p:tgtEl>
                                          <p:spTgt spid="8"/>
                                        </p:tgtEl>
                                        <p:attrNameLst>
                                          <p:attrName>ppt_x</p:attrName>
                                          <p:attrName>ppt_y</p:attrName>
                                        </p:attrNameLst>
                                      </p:cBhvr>
                                    </p:animMotion>
                                  </p:childTnLst>
                                </p:cTn>
                              </p:par>
                              <p:par>
                                <p:cTn id="21" presetID="1" presetClass="exit" presetSubtype="0" fill="hold" grpId="1" nodeType="withEffect">
                                  <p:stCondLst>
                                    <p:cond delay="0"/>
                                  </p:stCondLst>
                                  <p:childTnLst>
                                    <p:set>
                                      <p:cBhvr>
                                        <p:cTn id="22" dur="1" fill="hold">
                                          <p:stCondLst>
                                            <p:cond delay="0"/>
                                          </p:stCondLst>
                                        </p:cTn>
                                        <p:tgtEl>
                                          <p:spTgt spid="2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randombar(horizontal)">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8"/>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25"/>
                                        </p:tgtEl>
                                        <p:attrNameLst>
                                          <p:attrName>style.visibility</p:attrName>
                                        </p:attrNameLst>
                                      </p:cBhvr>
                                      <p:to>
                                        <p:strVal val="hidden"/>
                                      </p:to>
                                    </p:set>
                                  </p:childTnLst>
                                </p:cTn>
                              </p:par>
                              <p:par>
                                <p:cTn id="34" presetID="3" presetClass="entr" presetSubtype="1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linds(horizontal)">
                                      <p:cBhvr>
                                        <p:cTn id="36" dur="500"/>
                                        <p:tgtEl>
                                          <p:spTgt spid="21"/>
                                        </p:tgtEl>
                                      </p:cBhvr>
                                    </p:animEffect>
                                  </p:childTnLst>
                                </p:cTn>
                              </p:par>
                              <p:par>
                                <p:cTn id="37" presetID="0" presetClass="path" presetSubtype="0" accel="50000" decel="50000" fill="hold" nodeType="withEffect">
                                  <p:stCondLst>
                                    <p:cond delay="0"/>
                                  </p:stCondLst>
                                  <p:childTnLst>
                                    <p:animMotion origin="layout" path="M 1.03686E-6 5.05088E-6 L 0.01003 -0.23265 L -0.09183 -0.23265 " pathEditMode="relative" ptsTypes="AAA">
                                      <p:cBhvr>
                                        <p:cTn id="38" dur="2000" fill="hold"/>
                                        <p:tgtEl>
                                          <p:spTgt spid="21"/>
                                        </p:tgtEl>
                                        <p:attrNameLst>
                                          <p:attrName>ppt_x</p:attrName>
                                          <p:attrName>ppt_y</p:attrName>
                                        </p:attrNameLst>
                                      </p:cBhvr>
                                    </p:animMotion>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animBg="1"/>
      <p:bldP spid="24" grpId="1" animBg="1"/>
      <p:bldP spid="25" grpId="0" animBg="1"/>
      <p:bldP spid="25"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Object 17"/>
          <p:cNvGraphicFramePr>
            <a:graphicFrameLocks noChangeAspect="1"/>
          </p:cNvGraphicFramePr>
          <p:nvPr>
            <p:extLst>
              <p:ext uri="{D42A27DB-BD31-4B8C-83A1-F6EECF244321}">
                <p14:modId xmlns:p14="http://schemas.microsoft.com/office/powerpoint/2010/main" val="1404144532"/>
              </p:ext>
            </p:extLst>
          </p:nvPr>
        </p:nvGraphicFramePr>
        <p:xfrm>
          <a:off x="1539493" y="1286305"/>
          <a:ext cx="6119431" cy="5411906"/>
        </p:xfrm>
        <a:graphic>
          <a:graphicData uri="http://schemas.openxmlformats.org/presentationml/2006/ole">
            <mc:AlternateContent xmlns:mc="http://schemas.openxmlformats.org/markup-compatibility/2006">
              <mc:Choice xmlns:v="urn:schemas-microsoft-com:vml" Requires="v">
                <p:oleObj spid="_x0000_s15459" name="Visio" r:id="rId5" imgW="9070902" imgH="6018719" progId="Visio.Drawing.11">
                  <p:embed/>
                </p:oleObj>
              </mc:Choice>
              <mc:Fallback>
                <p:oleObj name="Visio" r:id="rId5" imgW="9070902" imgH="6018719" progId="Visio.Drawing.11">
                  <p:embed/>
                  <p:pic>
                    <p:nvPicPr>
                      <p:cNvPr id="0" name=""/>
                      <p:cNvPicPr/>
                      <p:nvPr/>
                    </p:nvPicPr>
                    <p:blipFill>
                      <a:blip r:embed="rId6"/>
                      <a:stretch>
                        <a:fillRect/>
                      </a:stretch>
                    </p:blipFill>
                    <p:spPr>
                      <a:xfrm>
                        <a:off x="1539493" y="1286305"/>
                        <a:ext cx="6119431" cy="5411906"/>
                      </a:xfrm>
                      <a:prstGeom prst="rect">
                        <a:avLst/>
                      </a:prstGeom>
                    </p:spPr>
                  </p:pic>
                </p:oleObj>
              </mc:Fallback>
            </mc:AlternateContent>
          </a:graphicData>
        </a:graphic>
      </p:graphicFrame>
      <p:sp>
        <p:nvSpPr>
          <p:cNvPr id="2" name="Title 1"/>
          <p:cNvSpPr>
            <a:spLocks noGrp="1"/>
          </p:cNvSpPr>
          <p:nvPr>
            <p:ph type="title"/>
          </p:nvPr>
        </p:nvSpPr>
        <p:spPr>
          <a:xfrm>
            <a:off x="266128" y="114288"/>
            <a:ext cx="8229600" cy="1143000"/>
          </a:xfrm>
        </p:spPr>
        <p:txBody>
          <a:bodyPr>
            <a:normAutofit fontScale="90000"/>
          </a:bodyPr>
          <a:lstStyle/>
          <a:p>
            <a:r>
              <a:rPr lang="en-US" sz="4900" dirty="0" smtClean="0">
                <a:solidFill>
                  <a:schemeClr val="accent1"/>
                </a:solidFill>
              </a:rPr>
              <a:t>Core Concepts</a:t>
            </a:r>
            <a:r>
              <a:rPr lang="en-US" dirty="0" smtClean="0">
                <a:solidFill>
                  <a:schemeClr val="accent2"/>
                </a:solidFill>
              </a:rPr>
              <a:t/>
            </a:r>
            <a:br>
              <a:rPr lang="en-US" dirty="0" smtClean="0">
                <a:solidFill>
                  <a:schemeClr val="accent2"/>
                </a:solidFill>
              </a:rPr>
            </a:br>
            <a:r>
              <a:rPr lang="en-US" sz="4000" dirty="0" err="1" smtClean="0">
                <a:solidFill>
                  <a:schemeClr val="accent2"/>
                </a:solidFill>
              </a:rPr>
              <a:t>Centralised</a:t>
            </a:r>
            <a:r>
              <a:rPr lang="en-US" sz="4000" dirty="0" smtClean="0">
                <a:solidFill>
                  <a:schemeClr val="accent2"/>
                </a:solidFill>
              </a:rPr>
              <a:t> Mail flow Control</a:t>
            </a:r>
            <a:endParaRPr lang="en-US" sz="4000" dirty="0">
              <a:solidFill>
                <a:schemeClr val="accent2"/>
              </a:solidFill>
            </a:endParaRPr>
          </a:p>
        </p:txBody>
      </p:sp>
      <p:sp>
        <p:nvSpPr>
          <p:cNvPr id="5" name="Can 4"/>
          <p:cNvSpPr/>
          <p:nvPr/>
        </p:nvSpPr>
        <p:spPr bwMode="auto">
          <a:xfrm rot="5400000">
            <a:off x="4462298" y="3512076"/>
            <a:ext cx="420254" cy="1687137"/>
          </a:xfrm>
          <a:prstGeom prst="can">
            <a:avLst/>
          </a:prstGeom>
          <a:solidFill>
            <a:srgbClr val="59D01E"/>
          </a:solidFill>
          <a:ln>
            <a:solidFill>
              <a:srgbClr val="00B05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vert270"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TLS</a:t>
            </a:r>
          </a:p>
        </p:txBody>
      </p:sp>
      <p:sp>
        <p:nvSpPr>
          <p:cNvPr id="20" name="12-Point Star 19"/>
          <p:cNvSpPr/>
          <p:nvPr/>
        </p:nvSpPr>
        <p:spPr bwMode="auto">
          <a:xfrm>
            <a:off x="0" y="4343400"/>
            <a:ext cx="3141232" cy="2471075"/>
          </a:xfrm>
          <a:prstGeom prst="star12">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b="1" dirty="0" err="1" smtClean="0">
                <a:solidFill>
                  <a:schemeClr val="tx1"/>
                </a:solidFill>
                <a:latin typeface="Segoe UI" pitchFamily="34" charset="0"/>
                <a:ea typeface="Segoe UI" pitchFamily="34" charset="0"/>
                <a:cs typeface="Segoe UI" pitchFamily="34" charset="0"/>
              </a:rPr>
              <a:t>Centralised</a:t>
            </a:r>
            <a:r>
              <a:rPr lang="en-US" sz="2200" b="1" dirty="0" smtClean="0">
                <a:solidFill>
                  <a:schemeClr val="tx1"/>
                </a:solidFill>
                <a:latin typeface="Segoe UI" pitchFamily="34" charset="0"/>
                <a:ea typeface="Segoe UI" pitchFamily="34" charset="0"/>
                <a:cs typeface="Segoe UI" pitchFamily="34" charset="0"/>
              </a:rPr>
              <a:t> Mail flow Control</a:t>
            </a:r>
          </a:p>
        </p:txBody>
      </p:sp>
      <p:sp>
        <p:nvSpPr>
          <p:cNvPr id="8" name="&quot;No&quot; Symbol 7"/>
          <p:cNvSpPr/>
          <p:nvPr/>
        </p:nvSpPr>
        <p:spPr bwMode="auto">
          <a:xfrm>
            <a:off x="5829628" y="3131070"/>
            <a:ext cx="400154" cy="539087"/>
          </a:xfrm>
          <a:prstGeom prst="noSmoking">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cxnSp>
        <p:nvCxnSpPr>
          <p:cNvPr id="22" name="Straight Arrow Connector 21"/>
          <p:cNvCxnSpPr>
            <a:endCxn id="8" idx="1"/>
          </p:cNvCxnSpPr>
          <p:nvPr/>
        </p:nvCxnSpPr>
        <p:spPr>
          <a:xfrm>
            <a:off x="5372308" y="2240554"/>
            <a:ext cx="515921" cy="96946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3" name="Freeform 22"/>
          <p:cNvSpPr/>
          <p:nvPr/>
        </p:nvSpPr>
        <p:spPr>
          <a:xfrm>
            <a:off x="3282408" y="2088112"/>
            <a:ext cx="3644901" cy="3589361"/>
          </a:xfrm>
          <a:custGeom>
            <a:avLst/>
            <a:gdLst>
              <a:gd name="connsiteX0" fmla="*/ 0 w 4858603"/>
              <a:gd name="connsiteY0" fmla="*/ 0 h 3589361"/>
              <a:gd name="connsiteX1" fmla="*/ 13648 w 4858603"/>
              <a:gd name="connsiteY1" fmla="*/ 2238233 h 3589361"/>
              <a:gd name="connsiteX2" fmla="*/ 4012442 w 4858603"/>
              <a:gd name="connsiteY2" fmla="*/ 2224585 h 3589361"/>
              <a:gd name="connsiteX3" fmla="*/ 4858603 w 4858603"/>
              <a:gd name="connsiteY3" fmla="*/ 3589361 h 3589361"/>
            </a:gdLst>
            <a:ahLst/>
            <a:cxnLst>
              <a:cxn ang="0">
                <a:pos x="connsiteX0" y="connsiteY0"/>
              </a:cxn>
              <a:cxn ang="0">
                <a:pos x="connsiteX1" y="connsiteY1"/>
              </a:cxn>
              <a:cxn ang="0">
                <a:pos x="connsiteX2" y="connsiteY2"/>
              </a:cxn>
              <a:cxn ang="0">
                <a:pos x="connsiteX3" y="connsiteY3"/>
              </a:cxn>
            </a:cxnLst>
            <a:rect l="l" t="t" r="r" b="b"/>
            <a:pathLst>
              <a:path w="4858603" h="3589361">
                <a:moveTo>
                  <a:pt x="0" y="0"/>
                </a:moveTo>
                <a:cubicBezTo>
                  <a:pt x="4549" y="746078"/>
                  <a:pt x="9099" y="1492155"/>
                  <a:pt x="13648" y="2238233"/>
                </a:cubicBezTo>
                <a:lnTo>
                  <a:pt x="4012442" y="2224585"/>
                </a:lnTo>
                <a:lnTo>
                  <a:pt x="4858603" y="3589361"/>
                </a:lnTo>
              </a:path>
            </a:pathLst>
          </a:custGeom>
          <a:ln>
            <a:headEnd type="arrow" w="med" len="med"/>
            <a:tailEnd type="arrow" w="med" len="med"/>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24" name="Rounded Rectangular Callout 23"/>
          <p:cNvSpPr/>
          <p:nvPr/>
        </p:nvSpPr>
        <p:spPr bwMode="auto">
          <a:xfrm>
            <a:off x="7132067" y="1519238"/>
            <a:ext cx="1770921" cy="3046534"/>
          </a:xfrm>
          <a:prstGeom prst="wedgeRoundRectCallout">
            <a:avLst>
              <a:gd name="adj1" fmla="val -96618"/>
              <a:gd name="adj2" fmla="val 56567"/>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All outbound cloud email is sent via on premises</a:t>
            </a:r>
          </a:p>
          <a:p>
            <a:pPr algn="ctr" defTabSz="914099" fontAlgn="base">
              <a:spcBef>
                <a:spcPct val="0"/>
              </a:spcBef>
              <a:spcAft>
                <a:spcPct val="0"/>
              </a:spcAft>
            </a:pPr>
            <a:endPar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Exchange Online to On Premises Connector Address Space = *@*</a:t>
            </a:r>
          </a:p>
        </p:txBody>
      </p:sp>
      <p:sp>
        <p:nvSpPr>
          <p:cNvPr id="25" name="Rounded Rectangular Callout 24"/>
          <p:cNvSpPr/>
          <p:nvPr/>
        </p:nvSpPr>
        <p:spPr bwMode="auto">
          <a:xfrm>
            <a:off x="7289981" y="1630954"/>
            <a:ext cx="1455055" cy="2149476"/>
          </a:xfrm>
          <a:prstGeom prst="wedgeRoundRectCallout">
            <a:avLst>
              <a:gd name="adj1" fmla="val -122281"/>
              <a:gd name="adj2" fmla="val 42251"/>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Only Exchange on-premises is allowed to send mail into the cloud</a:t>
            </a:r>
          </a:p>
        </p:txBody>
      </p:sp>
    </p:spTree>
    <p:custDataLst>
      <p:tags r:id="rId2"/>
    </p:custDataLst>
    <p:extLst>
      <p:ext uri="{BB962C8B-B14F-4D97-AF65-F5344CB8AC3E}">
        <p14:creationId xmlns:p14="http://schemas.microsoft.com/office/powerpoint/2010/main" val="1228820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randombar(horizontal)">
                                      <p:cBhvr>
                                        <p:cTn id="11" dur="500"/>
                                        <p:tgtEl>
                                          <p:spTgt spid="23"/>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par>
                                <p:cTn id="19" presetID="1" presetClass="exit" presetSubtype="0" fill="hold" grpId="1" nodeType="withEffect">
                                  <p:stCondLst>
                                    <p:cond delay="0"/>
                                  </p:stCondLst>
                                  <p:childTnLst>
                                    <p:set>
                                      <p:cBhvr>
                                        <p:cTn id="20" dur="1" fill="hold">
                                          <p:stCondLst>
                                            <p:cond delay="0"/>
                                          </p:stCondLst>
                                        </p:cTn>
                                        <p:tgtEl>
                                          <p:spTgt spid="24"/>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31" presetClass="entr" presetSubtype="0" fill="hold" grpId="1"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childTnLst>
                          </p:cTn>
                        </p:par>
                        <p:par>
                          <p:cTn id="29" fill="hold">
                            <p:stCondLst>
                              <p:cond delay="1000"/>
                            </p:stCondLst>
                            <p:childTnLst>
                              <p:par>
                                <p:cTn id="30" presetID="27" presetClass="emph" presetSubtype="0" fill="remove" grpId="0" nodeType="afterEffect">
                                  <p:stCondLst>
                                    <p:cond delay="0"/>
                                  </p:stCondLst>
                                  <p:childTnLst>
                                    <p:animClr clrSpc="rgb" dir="cw">
                                      <p:cBhvr override="childStyle">
                                        <p:cTn id="31" dur="250" autoRev="1" fill="remove"/>
                                        <p:tgtEl>
                                          <p:spTgt spid="8"/>
                                        </p:tgtEl>
                                        <p:attrNameLst>
                                          <p:attrName>style.color</p:attrName>
                                        </p:attrNameLst>
                                      </p:cBhvr>
                                      <p:to>
                                        <a:schemeClr val="bg1"/>
                                      </p:to>
                                    </p:animClr>
                                    <p:animClr clrSpc="rgb" dir="cw">
                                      <p:cBhvr>
                                        <p:cTn id="32" dur="250" autoRev="1" fill="remove"/>
                                        <p:tgtEl>
                                          <p:spTgt spid="8"/>
                                        </p:tgtEl>
                                        <p:attrNameLst>
                                          <p:attrName>fillcolor</p:attrName>
                                        </p:attrNameLst>
                                      </p:cBhvr>
                                      <p:to>
                                        <a:schemeClr val="bg1"/>
                                      </p:to>
                                    </p:animClr>
                                    <p:set>
                                      <p:cBhvr>
                                        <p:cTn id="33" dur="250" autoRev="1" fill="remove"/>
                                        <p:tgtEl>
                                          <p:spTgt spid="8"/>
                                        </p:tgtEl>
                                        <p:attrNameLst>
                                          <p:attrName>fill.type</p:attrName>
                                        </p:attrNameLst>
                                      </p:cBhvr>
                                      <p:to>
                                        <p:strVal val="solid"/>
                                      </p:to>
                                    </p:set>
                                    <p:set>
                                      <p:cBhvr>
                                        <p:cTn id="34" dur="250" autoRev="1" fill="remove"/>
                                        <p:tgtEl>
                                          <p:spTgt spid="8"/>
                                        </p:tgtEl>
                                        <p:attrNameLst>
                                          <p:attrName>fill.on</p:attrName>
                                        </p:attrNameLst>
                                      </p:cBhvr>
                                      <p:to>
                                        <p:strVal val="true"/>
                                      </p:to>
                                    </p:se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par>
                                <p:cTn id="42" presetID="1" presetClass="exit" presetSubtype="0" fill="hold" grpId="1" nodeType="withEffect">
                                  <p:stCondLst>
                                    <p:cond delay="0"/>
                                  </p:stCondLst>
                                  <p:childTnLst>
                                    <p:set>
                                      <p:cBhvr>
                                        <p:cTn id="43"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8" grpId="0" animBg="1"/>
      <p:bldP spid="8" grpId="1" animBg="1"/>
      <p:bldP spid="23" grpId="0" animBg="1"/>
      <p:bldP spid="24" grpId="0" animBg="1"/>
      <p:bldP spid="24" grpId="1" animBg="1"/>
      <p:bldP spid="25" grpId="0" animBg="1"/>
      <p:bldP spid="2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Planning</a:t>
            </a:r>
            <a:endParaRPr lang="en-AU" dirty="0"/>
          </a:p>
        </p:txBody>
      </p:sp>
      <p:sp>
        <p:nvSpPr>
          <p:cNvPr id="3" name="Text Placeholder 2"/>
          <p:cNvSpPr>
            <a:spLocks noGrp="1"/>
          </p:cNvSpPr>
          <p:nvPr>
            <p:ph type="body" idx="1"/>
          </p:nvPr>
        </p:nvSpPr>
        <p:spPr/>
        <p:txBody>
          <a:bodyPr/>
          <a:lstStyle/>
          <a:p>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4864456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Hybrid deployment stages</a:t>
            </a:r>
            <a:endParaRPr lang="en-AU" dirty="0"/>
          </a:p>
        </p:txBody>
      </p:sp>
      <p:sp>
        <p:nvSpPr>
          <p:cNvPr id="3" name="Text Placeholder 2"/>
          <p:cNvSpPr>
            <a:spLocks noGrp="1"/>
          </p:cNvSpPr>
          <p:nvPr>
            <p:ph type="body" idx="1"/>
          </p:nvPr>
        </p:nvSpPr>
        <p:spPr/>
        <p:txBody>
          <a:bodyPr/>
          <a:lstStyle/>
          <a:p>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38145596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32" y="123416"/>
            <a:ext cx="8229600" cy="1143000"/>
          </a:xfrm>
        </p:spPr>
        <p:txBody>
          <a:bodyPr>
            <a:normAutofit fontScale="90000"/>
          </a:bodyPr>
          <a:lstStyle/>
          <a:p>
            <a:r>
              <a:rPr lang="en-US" sz="4900" dirty="0" smtClean="0"/>
              <a:t>Deployment</a:t>
            </a:r>
            <a:r>
              <a:rPr lang="en-US" dirty="0" smtClean="0"/>
              <a:t/>
            </a:r>
            <a:br>
              <a:rPr lang="en-US" dirty="0" smtClean="0"/>
            </a:br>
            <a:r>
              <a:rPr lang="en-US" sz="4000" dirty="0" smtClean="0">
                <a:solidFill>
                  <a:schemeClr val="accent2"/>
                </a:solidFill>
              </a:rPr>
              <a:t>Exchange Deployment Assistant</a:t>
            </a:r>
            <a:endParaRPr lang="en-US" sz="4000" dirty="0">
              <a:solidFill>
                <a:schemeClr val="accent2"/>
              </a:solidFill>
            </a:endParaRPr>
          </a:p>
        </p:txBody>
      </p:sp>
      <p:sp>
        <p:nvSpPr>
          <p:cNvPr id="3" name="Text Placeholder 2"/>
          <p:cNvSpPr>
            <a:spLocks noGrp="1"/>
          </p:cNvSpPr>
          <p:nvPr>
            <p:ph idx="1"/>
          </p:nvPr>
        </p:nvSpPr>
        <p:spPr>
          <a:xfrm>
            <a:off x="280252" y="1761745"/>
            <a:ext cx="7955382" cy="1647093"/>
          </a:xfrm>
        </p:spPr>
        <p:txBody>
          <a:bodyPr>
            <a:normAutofit/>
          </a:bodyPr>
          <a:lstStyle/>
          <a:p>
            <a:pPr marL="0" indent="0">
              <a:buNone/>
            </a:pPr>
            <a:r>
              <a:rPr lang="en-US" dirty="0" smtClean="0"/>
              <a:t>Exchange Deployment Assistant </a:t>
            </a:r>
          </a:p>
          <a:p>
            <a:pPr marL="0" indent="0">
              <a:buNone/>
            </a:pPr>
            <a:r>
              <a:rPr lang="en-US" u="sng" dirty="0" smtClean="0">
                <a:hlinkClick r:id="rId2"/>
              </a:rPr>
              <a:t>http://technet.microsoft.com/exdeploy2010</a:t>
            </a:r>
            <a:endParaRPr 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4036" y="2909017"/>
            <a:ext cx="4819348" cy="3692025"/>
          </a:xfrm>
          <a:prstGeom prst="rect">
            <a:avLst/>
          </a:prstGeom>
          <a:noFill/>
          <a:ln>
            <a:noFill/>
          </a:ln>
          <a:effectLst>
            <a:reflection blurRad="6350" stA="50000" endA="275" endPos="40000" dist="1016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2"/>
          <p:cNvSpPr txBox="1">
            <a:spLocks/>
          </p:cNvSpPr>
          <p:nvPr/>
        </p:nvSpPr>
        <p:spPr>
          <a:xfrm>
            <a:off x="380933" y="3125037"/>
            <a:ext cx="3250271" cy="2893626"/>
          </a:xfrm>
          <a:prstGeom prst="rect">
            <a:avLst/>
          </a:prstGeom>
        </p:spPr>
        <p:txBody>
          <a:bodyPr vert="horz" wrap="square" lIns="0" tIns="0" rIns="0" bIns="0" rtlCol="0">
            <a:norm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342900" defTabSz="914400">
              <a:lnSpc>
                <a:spcPct val="100000"/>
              </a:lnSpc>
              <a:buClr>
                <a:srgbClr val="03C2F1"/>
              </a:buClr>
              <a:buFont typeface="Segoe UI" pitchFamily="34" charset="0"/>
              <a:buChar char="►"/>
            </a:pPr>
            <a:r>
              <a:rPr lang="en-US" sz="2200" dirty="0">
                <a:solidFill>
                  <a:schemeClr val="tx1"/>
                </a:solidFill>
                <a:latin typeface="Segoe UI" pitchFamily="34" charset="0"/>
                <a:ea typeface="Segoe UI" pitchFamily="34" charset="0"/>
                <a:cs typeface="Segoe UI" pitchFamily="34" charset="0"/>
              </a:rPr>
              <a:t>Currently supports hybrid configuration with Exchange Server </a:t>
            </a:r>
            <a:r>
              <a:rPr lang="en-US" sz="2200" dirty="0" smtClean="0">
                <a:solidFill>
                  <a:schemeClr val="tx1"/>
                </a:solidFill>
                <a:latin typeface="Segoe UI" pitchFamily="34" charset="0"/>
                <a:ea typeface="Segoe UI" pitchFamily="34" charset="0"/>
                <a:cs typeface="Segoe UI" pitchFamily="34" charset="0"/>
              </a:rPr>
              <a:t>2003, 2007 and 2010 SP1</a:t>
            </a:r>
            <a:endParaRPr lang="en-US" sz="2200" dirty="0">
              <a:solidFill>
                <a:schemeClr val="tx1"/>
              </a:solidFill>
              <a:latin typeface="Segoe UI" pitchFamily="34" charset="0"/>
              <a:ea typeface="Segoe UI" pitchFamily="34" charset="0"/>
              <a:cs typeface="Segoe UI" pitchFamily="34" charset="0"/>
            </a:endParaRPr>
          </a:p>
          <a:p>
            <a:pPr marL="0" indent="0">
              <a:buFontTx/>
              <a:buNone/>
            </a:pPr>
            <a:endParaRPr lang="en-US" u="sng" dirty="0" smtClean="0"/>
          </a:p>
          <a:p>
            <a:pPr marL="0" indent="0">
              <a:buFontTx/>
              <a:buNone/>
            </a:pPr>
            <a:endParaRPr lang="en-US" dirty="0"/>
          </a:p>
        </p:txBody>
      </p:sp>
    </p:spTree>
    <p:extLst>
      <p:ext uri="{BB962C8B-B14F-4D97-AF65-F5344CB8AC3E}">
        <p14:creationId xmlns:p14="http://schemas.microsoft.com/office/powerpoint/2010/main" val="338495082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32" y="114288"/>
            <a:ext cx="8229600" cy="1143000"/>
          </a:xfrm>
        </p:spPr>
        <p:txBody>
          <a:bodyPr>
            <a:normAutofit fontScale="90000"/>
          </a:bodyPr>
          <a:lstStyle/>
          <a:p>
            <a:r>
              <a:rPr lang="en-US" sz="4900" dirty="0" smtClean="0"/>
              <a:t>Deployment</a:t>
            </a:r>
            <a:r>
              <a:rPr lang="en-US" dirty="0" smtClean="0"/>
              <a:t/>
            </a:r>
            <a:br>
              <a:rPr lang="en-US" dirty="0" smtClean="0"/>
            </a:br>
            <a:r>
              <a:rPr lang="en-US" sz="4000" dirty="0" smtClean="0">
                <a:solidFill>
                  <a:schemeClr val="accent2">
                    <a:alpha val="99000"/>
                  </a:schemeClr>
                </a:solidFill>
              </a:rPr>
              <a:t>Step 1 – Office 365 configuration steps</a:t>
            </a:r>
            <a:endParaRPr lang="en-US" sz="4000" dirty="0">
              <a:solidFill>
                <a:schemeClr val="accent2">
                  <a:alpha val="99000"/>
                </a:schemeClr>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4116583200"/>
              </p:ext>
            </p:extLst>
          </p:nvPr>
        </p:nvGraphicFramePr>
        <p:xfrm>
          <a:off x="381000" y="1520789"/>
          <a:ext cx="8382000" cy="4265623"/>
        </p:xfrm>
        <a:graphic>
          <a:graphicData uri="http://schemas.openxmlformats.org/drawingml/2006/table">
            <a:tbl>
              <a:tblPr firstRow="1" bandRow="1">
                <a:tableStyleId>{21E4AEA4-8DFA-4A89-87EB-49C32662AFE0}</a:tableStyleId>
              </a:tblPr>
              <a:tblGrid>
                <a:gridCol w="2394098"/>
                <a:gridCol w="4181762"/>
                <a:gridCol w="1806140"/>
              </a:tblGrid>
              <a:tr h="540023">
                <a:tc>
                  <a:txBody>
                    <a:bodyPr/>
                    <a:lstStyle/>
                    <a:p>
                      <a:r>
                        <a:rPr lang="en-US" sz="1600" dirty="0" smtClean="0">
                          <a:solidFill>
                            <a:schemeClr val="bg1"/>
                          </a:solidFill>
                          <a:latin typeface="Segoe UI" pitchFamily="34" charset="0"/>
                          <a:ea typeface="Segoe UI" pitchFamily="34" charset="0"/>
                          <a:cs typeface="Segoe UI" pitchFamily="34" charset="0"/>
                        </a:rPr>
                        <a:t>Step</a:t>
                      </a:r>
                      <a:endParaRPr lang="en-US" sz="1600" dirty="0">
                        <a:solidFill>
                          <a:schemeClr val="bg1"/>
                        </a:solidFill>
                        <a:latin typeface="Segoe UI" pitchFamily="34" charset="0"/>
                        <a:ea typeface="Segoe UI" pitchFamily="34" charset="0"/>
                        <a:cs typeface="Segoe UI" pitchFamily="34" charset="0"/>
                      </a:endParaRPr>
                    </a:p>
                  </a:txBody>
                  <a:tcPr>
                    <a:solidFill>
                      <a:schemeClr val="accent1"/>
                    </a:solidFill>
                  </a:tcPr>
                </a:tc>
                <a:tc>
                  <a:txBody>
                    <a:bodyPr/>
                    <a:lstStyle/>
                    <a:p>
                      <a:r>
                        <a:rPr lang="en-US" sz="1600" dirty="0" smtClean="0">
                          <a:solidFill>
                            <a:schemeClr val="bg1"/>
                          </a:solidFill>
                          <a:latin typeface="Segoe UI" pitchFamily="34" charset="0"/>
                          <a:ea typeface="Segoe UI" pitchFamily="34" charset="0"/>
                          <a:cs typeface="Segoe UI" pitchFamily="34" charset="0"/>
                        </a:rPr>
                        <a:t>Details</a:t>
                      </a:r>
                      <a:endParaRPr lang="en-US" sz="1600" dirty="0">
                        <a:solidFill>
                          <a:schemeClr val="bg1"/>
                        </a:solidFill>
                        <a:latin typeface="Segoe UI" pitchFamily="34" charset="0"/>
                        <a:ea typeface="Segoe UI" pitchFamily="34" charset="0"/>
                        <a:cs typeface="Segoe UI" pitchFamily="34" charset="0"/>
                      </a:endParaRPr>
                    </a:p>
                  </a:txBody>
                  <a:tcPr>
                    <a:solidFill>
                      <a:schemeClr val="accent1"/>
                    </a:solidFill>
                  </a:tcPr>
                </a:tc>
                <a:tc>
                  <a:txBody>
                    <a:bodyPr/>
                    <a:lstStyle/>
                    <a:p>
                      <a:r>
                        <a:rPr lang="en-US" sz="1600" dirty="0" smtClean="0">
                          <a:solidFill>
                            <a:schemeClr val="bg1"/>
                          </a:solidFill>
                          <a:latin typeface="Segoe UI" pitchFamily="34" charset="0"/>
                          <a:ea typeface="Segoe UI" pitchFamily="34" charset="0"/>
                          <a:cs typeface="Segoe UI" pitchFamily="34" charset="0"/>
                        </a:rPr>
                        <a:t>Required/</a:t>
                      </a:r>
                      <a:br>
                        <a:rPr lang="en-US" sz="1600" dirty="0" smtClean="0">
                          <a:solidFill>
                            <a:schemeClr val="bg1"/>
                          </a:solidFill>
                          <a:latin typeface="Segoe UI" pitchFamily="34" charset="0"/>
                          <a:ea typeface="Segoe UI" pitchFamily="34" charset="0"/>
                          <a:cs typeface="Segoe UI" pitchFamily="34" charset="0"/>
                        </a:rPr>
                      </a:br>
                      <a:r>
                        <a:rPr lang="en-US" sz="1600" dirty="0" smtClean="0">
                          <a:solidFill>
                            <a:schemeClr val="bg1"/>
                          </a:solidFill>
                          <a:latin typeface="Segoe UI" pitchFamily="34" charset="0"/>
                          <a:ea typeface="Segoe UI" pitchFamily="34" charset="0"/>
                          <a:cs typeface="Segoe UI" pitchFamily="34" charset="0"/>
                        </a:rPr>
                        <a:t>Recommended</a:t>
                      </a:r>
                      <a:endParaRPr lang="en-US" sz="1600" dirty="0">
                        <a:solidFill>
                          <a:schemeClr val="bg1"/>
                        </a:solidFill>
                        <a:latin typeface="Segoe UI" pitchFamily="34" charset="0"/>
                        <a:ea typeface="Segoe UI" pitchFamily="34" charset="0"/>
                        <a:cs typeface="Segoe UI" pitchFamily="34" charset="0"/>
                      </a:endParaRPr>
                    </a:p>
                  </a:txBody>
                  <a:tcPr>
                    <a:solidFill>
                      <a:schemeClr val="accent1"/>
                    </a:solidFill>
                  </a:tcPr>
                </a:tc>
              </a:tr>
              <a:tr h="1051301">
                <a:tc>
                  <a:txBody>
                    <a:bodyPr/>
                    <a:lstStyle/>
                    <a:p>
                      <a:r>
                        <a:rPr lang="en-US" sz="1600" dirty="0" smtClean="0">
                          <a:solidFill>
                            <a:schemeClr val="tx1"/>
                          </a:solidFill>
                          <a:latin typeface="Segoe UI" pitchFamily="34" charset="0"/>
                          <a:ea typeface="Segoe UI" pitchFamily="34" charset="0"/>
                          <a:cs typeface="Segoe UI" pitchFamily="34" charset="0"/>
                        </a:rPr>
                        <a:t>Register</a:t>
                      </a:r>
                      <a:r>
                        <a:rPr lang="en-US" sz="1600" baseline="0" dirty="0" smtClean="0">
                          <a:solidFill>
                            <a:schemeClr val="tx1"/>
                          </a:solidFill>
                          <a:latin typeface="Segoe UI" pitchFamily="34" charset="0"/>
                          <a:ea typeface="Segoe UI" pitchFamily="34" charset="0"/>
                          <a:cs typeface="Segoe UI" pitchFamily="34" charset="0"/>
                        </a:rPr>
                        <a:t> your custom domains in the Office 365 portal</a:t>
                      </a:r>
                      <a:endParaRPr lang="en-US" sz="1600" dirty="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Segoe UI" pitchFamily="34" charset="0"/>
                          <a:ea typeface="Segoe UI" pitchFamily="34" charset="0"/>
                          <a:cs typeface="Segoe UI" pitchFamily="34" charset="0"/>
                        </a:rPr>
                        <a:t>Register</a:t>
                      </a:r>
                      <a:r>
                        <a:rPr lang="en-US" sz="1600" baseline="0" dirty="0" smtClean="0">
                          <a:solidFill>
                            <a:schemeClr val="tx1"/>
                          </a:solidFill>
                          <a:latin typeface="Segoe UI" pitchFamily="34" charset="0"/>
                          <a:ea typeface="Segoe UI" pitchFamily="34" charset="0"/>
                          <a:cs typeface="Segoe UI" pitchFamily="34" charset="0"/>
                        </a:rPr>
                        <a:t> any primary SMTP domains</a:t>
                      </a:r>
                      <a:endParaRPr lang="en-US" sz="1600" dirty="0" smtClean="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a:txBody>
                    <a:bodyPr/>
                    <a:lstStyle/>
                    <a:p>
                      <a:r>
                        <a:rPr lang="en-US" sz="1600" dirty="0" smtClean="0">
                          <a:solidFill>
                            <a:schemeClr val="tx1"/>
                          </a:solidFill>
                          <a:latin typeface="Segoe UI" pitchFamily="34" charset="0"/>
                          <a:ea typeface="Segoe UI" pitchFamily="34" charset="0"/>
                          <a:cs typeface="Segoe UI" pitchFamily="34" charset="0"/>
                        </a:rPr>
                        <a:t>Required</a:t>
                      </a:r>
                      <a:endParaRPr lang="en-US" sz="1600" dirty="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r>
              <a:tr h="1081338">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Segoe UI" pitchFamily="34" charset="0"/>
                          <a:ea typeface="Segoe UI" pitchFamily="34" charset="0"/>
                          <a:cs typeface="Segoe UI" pitchFamily="34" charset="0"/>
                        </a:rPr>
                        <a:t>Configure Federated Identity</a:t>
                      </a:r>
                    </a:p>
                  </a:txBody>
                  <a:tcPr>
                    <a:solidFill>
                      <a:schemeClr val="bg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Segoe UI" pitchFamily="34" charset="0"/>
                          <a:ea typeface="Segoe UI" pitchFamily="34" charset="0"/>
                          <a:cs typeface="Segoe UI" pitchFamily="34" charset="0"/>
                        </a:rPr>
                        <a:t>On-premises ADFS</a:t>
                      </a:r>
                      <a:r>
                        <a:rPr lang="en-US" sz="1600" baseline="0" dirty="0" smtClean="0">
                          <a:solidFill>
                            <a:schemeClr val="tx1"/>
                          </a:solidFill>
                          <a:latin typeface="Segoe UI" pitchFamily="34" charset="0"/>
                          <a:ea typeface="Segoe UI" pitchFamily="34" charset="0"/>
                          <a:cs typeface="Segoe UI" pitchFamily="34" charset="0"/>
                        </a:rPr>
                        <a:t> server allows o</a:t>
                      </a:r>
                      <a:r>
                        <a:rPr lang="en-US" sz="1600" dirty="0" smtClean="0">
                          <a:solidFill>
                            <a:schemeClr val="tx1"/>
                          </a:solidFill>
                          <a:latin typeface="Segoe UI" pitchFamily="34" charset="0"/>
                          <a:ea typeface="Segoe UI" pitchFamily="34" charset="0"/>
                          <a:cs typeface="Segoe UI" pitchFamily="34" charset="0"/>
                        </a:rPr>
                        <a:t>n-premises </a:t>
                      </a:r>
                      <a:r>
                        <a:rPr lang="en-US" sz="1600" baseline="0" dirty="0" smtClean="0">
                          <a:solidFill>
                            <a:schemeClr val="tx1"/>
                          </a:solidFill>
                          <a:latin typeface="Segoe UI" pitchFamily="34" charset="0"/>
                          <a:ea typeface="Segoe UI" pitchFamily="34" charset="0"/>
                          <a:cs typeface="Segoe UI" pitchFamily="34" charset="0"/>
                        </a:rPr>
                        <a:t>(single) identity to be used for cloud authentication</a:t>
                      </a:r>
                      <a:endParaRPr lang="en-US" sz="1600" dirty="0" smtClean="0">
                        <a:solidFill>
                          <a:schemeClr val="tx1"/>
                        </a:solidFill>
                        <a:latin typeface="Segoe UI" pitchFamily="34" charset="0"/>
                        <a:ea typeface="Segoe UI" pitchFamily="34" charset="0"/>
                        <a:cs typeface="Segoe UI" pitchFamily="34" charset="0"/>
                      </a:endParaRPr>
                    </a:p>
                  </a:txBody>
                  <a:tcPr>
                    <a:solidFill>
                      <a:schemeClr val="bg1"/>
                    </a:solidFill>
                  </a:tcPr>
                </a:tc>
                <a:tc>
                  <a:txBody>
                    <a:bodyPr/>
                    <a:lstStyle/>
                    <a:p>
                      <a:r>
                        <a:rPr lang="en-US" sz="1600" dirty="0" smtClean="0">
                          <a:solidFill>
                            <a:schemeClr val="tx1"/>
                          </a:solidFill>
                          <a:latin typeface="Segoe UI" pitchFamily="34" charset="0"/>
                          <a:ea typeface="Segoe UI" pitchFamily="34" charset="0"/>
                          <a:cs typeface="Segoe UI" pitchFamily="34" charset="0"/>
                        </a:rPr>
                        <a:t>Recommended</a:t>
                      </a:r>
                      <a:endParaRPr lang="en-US" sz="1600" dirty="0">
                        <a:solidFill>
                          <a:schemeClr val="tx1"/>
                        </a:solidFill>
                        <a:latin typeface="Segoe UI" pitchFamily="34" charset="0"/>
                        <a:ea typeface="Segoe UI" pitchFamily="34" charset="0"/>
                        <a:cs typeface="Segoe UI" pitchFamily="34" charset="0"/>
                      </a:endParaRPr>
                    </a:p>
                  </a:txBody>
                  <a:tcPr>
                    <a:solidFill>
                      <a:schemeClr val="bg1"/>
                    </a:solidFill>
                  </a:tcPr>
                </a:tc>
              </a:tr>
              <a:tr h="730904">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Segoe UI" pitchFamily="34" charset="0"/>
                          <a:ea typeface="Segoe UI" pitchFamily="34" charset="0"/>
                          <a:cs typeface="Segoe UI" pitchFamily="34" charset="0"/>
                        </a:rPr>
                        <a:t>Configure DirSync</a:t>
                      </a:r>
                    </a:p>
                  </a:txBody>
                  <a:tcPr>
                    <a:solidFill>
                      <a:schemeClr val="accent1">
                        <a:lumMod val="20000"/>
                        <a:lumOff val="80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Segoe UI" pitchFamily="34" charset="0"/>
                          <a:ea typeface="Segoe UI" pitchFamily="34" charset="0"/>
                          <a:cs typeface="Segoe UI" pitchFamily="34" charset="0"/>
                        </a:rPr>
                        <a:t>On-premises </a:t>
                      </a:r>
                      <a:r>
                        <a:rPr lang="en-US" sz="1600" baseline="0" dirty="0" smtClean="0">
                          <a:solidFill>
                            <a:schemeClr val="tx1"/>
                          </a:solidFill>
                          <a:latin typeface="Segoe UI" pitchFamily="34" charset="0"/>
                          <a:ea typeface="Segoe UI" pitchFamily="34" charset="0"/>
                          <a:cs typeface="Segoe UI" pitchFamily="34" charset="0"/>
                        </a:rPr>
                        <a:t>appliance synchronizes o</a:t>
                      </a:r>
                      <a:r>
                        <a:rPr lang="en-US" sz="1600" dirty="0" smtClean="0">
                          <a:solidFill>
                            <a:schemeClr val="tx1"/>
                          </a:solidFill>
                          <a:latin typeface="Segoe UI" pitchFamily="34" charset="0"/>
                          <a:ea typeface="Segoe UI" pitchFamily="34" charset="0"/>
                          <a:cs typeface="Segoe UI" pitchFamily="34" charset="0"/>
                        </a:rPr>
                        <a:t>n-premises </a:t>
                      </a:r>
                      <a:r>
                        <a:rPr lang="en-US" sz="1600" baseline="0" dirty="0" smtClean="0">
                          <a:solidFill>
                            <a:schemeClr val="tx1"/>
                          </a:solidFill>
                          <a:latin typeface="Segoe UI" pitchFamily="34" charset="0"/>
                          <a:ea typeface="Segoe UI" pitchFamily="34" charset="0"/>
                          <a:cs typeface="Segoe UI" pitchFamily="34" charset="0"/>
                        </a:rPr>
                        <a:t>directory/GAL with the cloud</a:t>
                      </a:r>
                      <a:endParaRPr lang="en-US" sz="1600" dirty="0" smtClean="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a:txBody>
                    <a:bodyPr/>
                    <a:lstStyle/>
                    <a:p>
                      <a:r>
                        <a:rPr lang="en-US" sz="1600" dirty="0" smtClean="0">
                          <a:solidFill>
                            <a:schemeClr val="tx1"/>
                          </a:solidFill>
                          <a:latin typeface="Segoe UI" pitchFamily="34" charset="0"/>
                          <a:ea typeface="Segoe UI" pitchFamily="34" charset="0"/>
                          <a:cs typeface="Segoe UI" pitchFamily="34" charset="0"/>
                        </a:rPr>
                        <a:t>Required</a:t>
                      </a:r>
                      <a:endParaRPr lang="en-US" sz="1600" dirty="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r>
              <a:tr h="750929">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Segoe UI" pitchFamily="34" charset="0"/>
                          <a:ea typeface="Segoe UI" pitchFamily="34" charset="0"/>
                          <a:cs typeface="Segoe UI" pitchFamily="34" charset="0"/>
                        </a:rPr>
                        <a:t>Enable DirSync Writeback</a:t>
                      </a:r>
                    </a:p>
                  </a:txBody>
                  <a:tcPr>
                    <a:solidFill>
                      <a:schemeClr val="bg1"/>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dirty="0" smtClean="0">
                          <a:solidFill>
                            <a:schemeClr val="tx1"/>
                          </a:solidFill>
                          <a:latin typeface="Segoe UI" pitchFamily="34" charset="0"/>
                          <a:ea typeface="Segoe UI" pitchFamily="34" charset="0"/>
                          <a:cs typeface="Segoe UI" pitchFamily="34" charset="0"/>
                        </a:rPr>
                        <a:t>Allows rich off-boarding with message-repliability,</a:t>
                      </a:r>
                      <a:r>
                        <a:rPr lang="en-US" sz="1600" baseline="0" dirty="0" smtClean="0">
                          <a:solidFill>
                            <a:schemeClr val="tx1"/>
                          </a:solidFill>
                          <a:latin typeface="Segoe UI" pitchFamily="34" charset="0"/>
                          <a:ea typeface="Segoe UI" pitchFamily="34" charset="0"/>
                          <a:cs typeface="Segoe UI" pitchFamily="34" charset="0"/>
                        </a:rPr>
                        <a:t> archiving in the cloud, and UM in the cloud</a:t>
                      </a:r>
                      <a:endParaRPr lang="en-US" sz="1600" dirty="0" smtClean="0">
                        <a:solidFill>
                          <a:schemeClr val="tx1"/>
                        </a:solidFill>
                        <a:latin typeface="Segoe UI" pitchFamily="34" charset="0"/>
                        <a:ea typeface="Segoe UI" pitchFamily="34" charset="0"/>
                        <a:cs typeface="Segoe UI" pitchFamily="34" charset="0"/>
                      </a:endParaRPr>
                    </a:p>
                  </a:txBody>
                  <a:tcPr>
                    <a:solidFill>
                      <a:schemeClr val="bg1"/>
                    </a:solidFill>
                  </a:tcPr>
                </a:tc>
                <a:tc>
                  <a:txBody>
                    <a:bodyPr/>
                    <a:lstStyle/>
                    <a:p>
                      <a:r>
                        <a:rPr lang="en-US" sz="1600" dirty="0" smtClean="0">
                          <a:solidFill>
                            <a:schemeClr val="tx1"/>
                          </a:solidFill>
                          <a:latin typeface="Segoe UI" pitchFamily="34" charset="0"/>
                          <a:ea typeface="Segoe UI" pitchFamily="34" charset="0"/>
                          <a:cs typeface="Segoe UI" pitchFamily="34" charset="0"/>
                        </a:rPr>
                        <a:t>Recommended</a:t>
                      </a:r>
                      <a:endParaRPr lang="en-US" sz="1600" dirty="0">
                        <a:solidFill>
                          <a:schemeClr val="tx1"/>
                        </a:solidFill>
                        <a:latin typeface="Segoe UI" pitchFamily="34" charset="0"/>
                        <a:ea typeface="Segoe UI" pitchFamily="34" charset="0"/>
                        <a:cs typeface="Segoe UI" pitchFamily="34" charset="0"/>
                      </a:endParaRPr>
                    </a:p>
                  </a:txBody>
                  <a:tcPr>
                    <a:solidFill>
                      <a:schemeClr val="bg1"/>
                    </a:solidFill>
                  </a:tcPr>
                </a:tc>
              </a:tr>
            </a:tbl>
          </a:graphicData>
        </a:graphic>
      </p:graphicFrame>
    </p:spTree>
    <p:extLst>
      <p:ext uri="{BB962C8B-B14F-4D97-AF65-F5344CB8AC3E}">
        <p14:creationId xmlns:p14="http://schemas.microsoft.com/office/powerpoint/2010/main" val="232020164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32" y="114288"/>
            <a:ext cx="8229600" cy="1143000"/>
          </a:xfrm>
        </p:spPr>
        <p:txBody>
          <a:bodyPr>
            <a:normAutofit fontScale="90000"/>
          </a:bodyPr>
          <a:lstStyle/>
          <a:p>
            <a:r>
              <a:rPr lang="en-US" sz="4900" dirty="0" smtClean="0"/>
              <a:t>Deployment</a:t>
            </a:r>
            <a:r>
              <a:rPr lang="en-US" sz="4000" dirty="0"/>
              <a:t/>
            </a:r>
            <a:br>
              <a:rPr lang="en-US" sz="4000" dirty="0"/>
            </a:br>
            <a:r>
              <a:rPr lang="en-US" sz="4000" dirty="0" smtClean="0">
                <a:solidFill>
                  <a:schemeClr val="accent2">
                    <a:alpha val="99000"/>
                  </a:schemeClr>
                </a:solidFill>
              </a:rPr>
              <a:t>Step 2 – Exchange Configuration Steps</a:t>
            </a:r>
            <a:endParaRPr lang="en-US" sz="4000" dirty="0">
              <a:solidFill>
                <a:schemeClr val="accent2">
                  <a:alpha val="99000"/>
                </a:schemeClr>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540230305"/>
              </p:ext>
            </p:extLst>
          </p:nvPr>
        </p:nvGraphicFramePr>
        <p:xfrm>
          <a:off x="367373" y="1511605"/>
          <a:ext cx="8475921" cy="5305213"/>
        </p:xfrm>
        <a:graphic>
          <a:graphicData uri="http://schemas.openxmlformats.org/drawingml/2006/table">
            <a:tbl>
              <a:tblPr firstRow="1" bandRow="1">
                <a:tableStyleId>{21E4AEA4-8DFA-4A89-87EB-49C32662AFE0}</a:tableStyleId>
              </a:tblPr>
              <a:tblGrid>
                <a:gridCol w="1660450"/>
                <a:gridCol w="2771022"/>
                <a:gridCol w="2639370"/>
                <a:gridCol w="1405079"/>
              </a:tblGrid>
              <a:tr h="415035">
                <a:tc>
                  <a:txBody>
                    <a:bodyPr/>
                    <a:lstStyle/>
                    <a:p>
                      <a:r>
                        <a:rPr lang="en-US" sz="1400" dirty="0" smtClean="0">
                          <a:solidFill>
                            <a:schemeClr val="bg1"/>
                          </a:solidFill>
                          <a:latin typeface="Segoe UI" pitchFamily="34" charset="0"/>
                          <a:ea typeface="Segoe UI" pitchFamily="34" charset="0"/>
                          <a:cs typeface="Segoe UI" pitchFamily="34" charset="0"/>
                        </a:rPr>
                        <a:t>Step</a:t>
                      </a:r>
                      <a:endParaRPr lang="en-US" sz="1400" dirty="0">
                        <a:solidFill>
                          <a:schemeClr val="bg1"/>
                        </a:solidFill>
                        <a:latin typeface="Segoe UI" pitchFamily="34" charset="0"/>
                        <a:ea typeface="Segoe UI" pitchFamily="34" charset="0"/>
                        <a:cs typeface="Segoe UI" pitchFamily="34" charset="0"/>
                      </a:endParaRPr>
                    </a:p>
                  </a:txBody>
                  <a:tcPr>
                    <a:solidFill>
                      <a:schemeClr val="accent1"/>
                    </a:solidFill>
                  </a:tcPr>
                </a:tc>
                <a:tc gridSpan="2">
                  <a:txBody>
                    <a:bodyPr/>
                    <a:lstStyle/>
                    <a:p>
                      <a:r>
                        <a:rPr lang="en-US" sz="1400" dirty="0" smtClean="0">
                          <a:solidFill>
                            <a:schemeClr val="bg1"/>
                          </a:solidFill>
                          <a:latin typeface="Segoe UI" pitchFamily="34" charset="0"/>
                          <a:ea typeface="Segoe UI" pitchFamily="34" charset="0"/>
                          <a:cs typeface="Segoe UI" pitchFamily="34" charset="0"/>
                        </a:rPr>
                        <a:t>Details</a:t>
                      </a:r>
                      <a:endParaRPr lang="en-US" sz="1400" dirty="0">
                        <a:solidFill>
                          <a:schemeClr val="bg1"/>
                        </a:solidFill>
                        <a:latin typeface="Segoe UI" pitchFamily="34" charset="0"/>
                        <a:ea typeface="Segoe UI" pitchFamily="34" charset="0"/>
                        <a:cs typeface="Segoe UI" pitchFamily="34" charset="0"/>
                      </a:endParaRPr>
                    </a:p>
                  </a:txBody>
                  <a:tcPr>
                    <a:solidFill>
                      <a:schemeClr val="accent1"/>
                    </a:solidFill>
                  </a:tcPr>
                </a:tc>
                <a:tc hMerge="1">
                  <a:txBody>
                    <a:bodyPr/>
                    <a:lstStyle/>
                    <a:p>
                      <a:endParaRPr lang="en-US"/>
                    </a:p>
                  </a:txBody>
                  <a:tcPr/>
                </a:tc>
                <a:tc>
                  <a:txBody>
                    <a:bodyPr/>
                    <a:lstStyle/>
                    <a:p>
                      <a:r>
                        <a:rPr lang="en-US" sz="1100" dirty="0" smtClean="0">
                          <a:solidFill>
                            <a:schemeClr val="bg1"/>
                          </a:solidFill>
                          <a:latin typeface="Segoe UI" pitchFamily="34" charset="0"/>
                          <a:ea typeface="Segoe UI" pitchFamily="34" charset="0"/>
                          <a:cs typeface="Segoe UI" pitchFamily="34" charset="0"/>
                        </a:rPr>
                        <a:t>Required/</a:t>
                      </a:r>
                      <a:br>
                        <a:rPr lang="en-US" sz="1100" dirty="0" smtClean="0">
                          <a:solidFill>
                            <a:schemeClr val="bg1"/>
                          </a:solidFill>
                          <a:latin typeface="Segoe UI" pitchFamily="34" charset="0"/>
                          <a:ea typeface="Segoe UI" pitchFamily="34" charset="0"/>
                          <a:cs typeface="Segoe UI" pitchFamily="34" charset="0"/>
                        </a:rPr>
                      </a:br>
                      <a:r>
                        <a:rPr lang="en-US" sz="1100" dirty="0" smtClean="0">
                          <a:solidFill>
                            <a:schemeClr val="bg1"/>
                          </a:solidFill>
                          <a:latin typeface="Segoe UI" pitchFamily="34" charset="0"/>
                          <a:ea typeface="Segoe UI" pitchFamily="34" charset="0"/>
                          <a:cs typeface="Segoe UI" pitchFamily="34" charset="0"/>
                        </a:rPr>
                        <a:t>Recommended</a:t>
                      </a:r>
                      <a:endParaRPr lang="en-US" sz="1100" dirty="0">
                        <a:solidFill>
                          <a:schemeClr val="bg1"/>
                        </a:solidFill>
                        <a:latin typeface="Segoe UI" pitchFamily="34" charset="0"/>
                        <a:ea typeface="Segoe UI" pitchFamily="34" charset="0"/>
                        <a:cs typeface="Segoe UI" pitchFamily="34" charset="0"/>
                      </a:endParaRPr>
                    </a:p>
                  </a:txBody>
                  <a:tcPr>
                    <a:solidFill>
                      <a:schemeClr val="accent1"/>
                    </a:solidFill>
                  </a:tcPr>
                </a:tc>
              </a:tr>
              <a:tr h="539567">
                <a:tc>
                  <a:txBody>
                    <a:bodyPr/>
                    <a:lstStyle/>
                    <a:p>
                      <a:r>
                        <a:rPr lang="en-US" sz="1100" dirty="0" smtClean="0">
                          <a:solidFill>
                            <a:schemeClr val="tx1"/>
                          </a:solidFill>
                          <a:latin typeface="Segoe UI" pitchFamily="34" charset="0"/>
                          <a:ea typeface="Segoe UI" pitchFamily="34" charset="0"/>
                          <a:cs typeface="Segoe UI" pitchFamily="34" charset="0"/>
                        </a:rPr>
                        <a:t>Install Exchange Server 2010 SP1 server On-premises </a:t>
                      </a:r>
                      <a:endParaRPr lang="en-US" sz="1100" dirty="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grid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On-premises Exchange Server 2010 SP1 CAS/Hub</a:t>
                      </a:r>
                      <a:r>
                        <a:rPr lang="en-US" sz="1100" baseline="0" dirty="0" smtClean="0">
                          <a:solidFill>
                            <a:schemeClr val="tx1"/>
                          </a:solidFill>
                          <a:latin typeface="Segoe UI" pitchFamily="34" charset="0"/>
                          <a:ea typeface="Segoe UI" pitchFamily="34" charset="0"/>
                          <a:cs typeface="Segoe UI" pitchFamily="34" charset="0"/>
                        </a:rPr>
                        <a:t> server (also MBX role for some scenarios) required for hybrid features</a:t>
                      </a:r>
                      <a:endParaRPr lang="en-US" sz="1100" dirty="0" smtClean="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hMerge="1">
                  <a:txBody>
                    <a:bodyPr/>
                    <a:lstStyle/>
                    <a:p>
                      <a:endParaRPr lang="en-US"/>
                    </a:p>
                  </a:txBody>
                  <a:tcPr/>
                </a:tc>
                <a:tc>
                  <a:txBody>
                    <a:bodyPr/>
                    <a:lstStyle/>
                    <a:p>
                      <a:r>
                        <a:rPr lang="en-US" sz="1100" dirty="0" smtClean="0">
                          <a:solidFill>
                            <a:schemeClr val="tx1"/>
                          </a:solidFill>
                          <a:latin typeface="Segoe UI" pitchFamily="34" charset="0"/>
                          <a:ea typeface="Segoe UI" pitchFamily="34" charset="0"/>
                          <a:cs typeface="Segoe UI" pitchFamily="34" charset="0"/>
                        </a:rPr>
                        <a:t>Required</a:t>
                      </a:r>
                      <a:endParaRPr lang="en-US" sz="1100" dirty="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r>
              <a:tr h="542346">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Configure cloud Autodiscover</a:t>
                      </a:r>
                      <a:r>
                        <a:rPr lang="en-US" sz="1100" baseline="0" dirty="0" smtClean="0">
                          <a:solidFill>
                            <a:schemeClr val="tx1"/>
                          </a:solidFill>
                          <a:latin typeface="Segoe UI" pitchFamily="34" charset="0"/>
                          <a:ea typeface="Segoe UI" pitchFamily="34" charset="0"/>
                          <a:cs typeface="Segoe UI" pitchFamily="34" charset="0"/>
                        </a:rPr>
                        <a:t> </a:t>
                      </a:r>
                      <a:r>
                        <a:rPr lang="en-US" sz="1100" dirty="0" smtClean="0">
                          <a:solidFill>
                            <a:schemeClr val="tx1"/>
                          </a:solidFill>
                          <a:latin typeface="Segoe UI" pitchFamily="34" charset="0"/>
                          <a:ea typeface="Segoe UI" pitchFamily="34" charset="0"/>
                          <a:cs typeface="Segoe UI" pitchFamily="34" charset="0"/>
                        </a:rPr>
                        <a:t>DNS</a:t>
                      </a:r>
                      <a:r>
                        <a:rPr lang="en-US" sz="1100" baseline="0" dirty="0" smtClean="0">
                          <a:solidFill>
                            <a:schemeClr val="tx1"/>
                          </a:solidFill>
                          <a:latin typeface="Segoe UI" pitchFamily="34" charset="0"/>
                          <a:ea typeface="Segoe UI" pitchFamily="34" charset="0"/>
                          <a:cs typeface="Segoe UI" pitchFamily="34" charset="0"/>
                        </a:rPr>
                        <a:t> record</a:t>
                      </a:r>
                      <a:endParaRPr lang="en-US" sz="1100" dirty="0" smtClean="0">
                        <a:solidFill>
                          <a:schemeClr val="tx1"/>
                        </a:solidFill>
                        <a:latin typeface="Segoe UI" pitchFamily="34" charset="0"/>
                        <a:ea typeface="Segoe UI" pitchFamily="34" charset="0"/>
                        <a:cs typeface="Segoe UI" pitchFamily="34" charset="0"/>
                      </a:endParaRPr>
                    </a:p>
                  </a:txBody>
                  <a:tcPr>
                    <a:solidFill>
                      <a:schemeClr val="bg1"/>
                    </a:solidFill>
                  </a:tcPr>
                </a:tc>
                <a:tc grid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Allows on-premises targeted </a:t>
                      </a:r>
                      <a:r>
                        <a:rPr lang="en-US" sz="1100" dirty="0" err="1" smtClean="0">
                          <a:solidFill>
                            <a:schemeClr val="tx1"/>
                          </a:solidFill>
                          <a:latin typeface="Segoe UI" pitchFamily="34" charset="0"/>
                          <a:ea typeface="Segoe UI" pitchFamily="34" charset="0"/>
                          <a:cs typeface="Segoe UI" pitchFamily="34" charset="0"/>
                        </a:rPr>
                        <a:t>autodiscover</a:t>
                      </a:r>
                      <a:r>
                        <a:rPr lang="en-US" sz="1100" dirty="0" smtClean="0">
                          <a:solidFill>
                            <a:schemeClr val="tx1"/>
                          </a:solidFill>
                          <a:latin typeface="Segoe UI" pitchFamily="34" charset="0"/>
                          <a:ea typeface="Segoe UI" pitchFamily="34" charset="0"/>
                          <a:cs typeface="Segoe UI" pitchFamily="34" charset="0"/>
                        </a:rPr>
                        <a:t> Outlook client to redirect to cloud without prompts</a:t>
                      </a:r>
                    </a:p>
                  </a:txBody>
                  <a:tcPr>
                    <a:solidFill>
                      <a:schemeClr val="bg1"/>
                    </a:solidFill>
                  </a:tcPr>
                </a:tc>
                <a:tc hMerge="1">
                  <a:txBody>
                    <a:bodyPr/>
                    <a:lstStyle/>
                    <a:p>
                      <a:endParaRPr lang="en-US"/>
                    </a:p>
                  </a:txBody>
                  <a:tcPr/>
                </a:tc>
                <a:tc>
                  <a:txBody>
                    <a:bodyPr/>
                    <a:lstStyle/>
                    <a:p>
                      <a:r>
                        <a:rPr lang="en-US" sz="1100" dirty="0" smtClean="0">
                          <a:solidFill>
                            <a:schemeClr val="tx1"/>
                          </a:solidFill>
                          <a:latin typeface="Segoe UI" pitchFamily="34" charset="0"/>
                          <a:ea typeface="Segoe UI" pitchFamily="34" charset="0"/>
                          <a:cs typeface="Segoe UI" pitchFamily="34" charset="0"/>
                        </a:rPr>
                        <a:t>Required</a:t>
                      </a:r>
                      <a:endParaRPr lang="en-US" sz="1100" dirty="0">
                        <a:solidFill>
                          <a:schemeClr val="tx1"/>
                        </a:solidFill>
                        <a:latin typeface="Segoe UI" pitchFamily="34" charset="0"/>
                        <a:ea typeface="Segoe UI" pitchFamily="34" charset="0"/>
                        <a:cs typeface="Segoe UI" pitchFamily="34" charset="0"/>
                      </a:endParaRPr>
                    </a:p>
                  </a:txBody>
                  <a:tcPr>
                    <a:solidFill>
                      <a:schemeClr val="bg1"/>
                    </a:solidFill>
                  </a:tcPr>
                </a:tc>
              </a:tr>
              <a:tr h="53956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Publish</a:t>
                      </a:r>
                      <a:r>
                        <a:rPr lang="en-US" sz="1100" baseline="0" dirty="0" smtClean="0">
                          <a:solidFill>
                            <a:schemeClr val="tx1"/>
                          </a:solidFill>
                          <a:latin typeface="Segoe UI" pitchFamily="34" charset="0"/>
                          <a:ea typeface="Segoe UI" pitchFamily="34" charset="0"/>
                          <a:cs typeface="Segoe UI" pitchFamily="34" charset="0"/>
                        </a:rPr>
                        <a:t> MRS Proxy</a:t>
                      </a:r>
                      <a:endParaRPr lang="en-US" sz="1100" dirty="0" smtClean="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grid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Allows Exchange</a:t>
                      </a:r>
                      <a:r>
                        <a:rPr lang="en-US" sz="1100" baseline="0" dirty="0" smtClean="0">
                          <a:solidFill>
                            <a:schemeClr val="tx1"/>
                          </a:solidFill>
                          <a:latin typeface="Segoe UI" pitchFamily="34" charset="0"/>
                          <a:ea typeface="Segoe UI" pitchFamily="34" charset="0"/>
                          <a:cs typeface="Segoe UI" pitchFamily="34" charset="0"/>
                        </a:rPr>
                        <a:t> Online Mailbox Replication Service to connect On Premises and perform a move to the cloud</a:t>
                      </a:r>
                      <a:endParaRPr lang="en-US" sz="1100" dirty="0" smtClean="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hMerge="1">
                  <a:txBody>
                    <a:bodyPr/>
                    <a:lstStyle/>
                    <a:p>
                      <a:endParaRPr lang="en-US"/>
                    </a:p>
                  </a:txBody>
                  <a:tcPr/>
                </a:tc>
                <a:tc>
                  <a:txBody>
                    <a:bodyPr/>
                    <a:lstStyle/>
                    <a:p>
                      <a:r>
                        <a:rPr lang="en-US" sz="1100" dirty="0" smtClean="0">
                          <a:solidFill>
                            <a:schemeClr val="tx1"/>
                          </a:solidFill>
                          <a:latin typeface="Segoe UI" pitchFamily="34" charset="0"/>
                          <a:ea typeface="Segoe UI" pitchFamily="34" charset="0"/>
                          <a:cs typeface="Segoe UI" pitchFamily="34" charset="0"/>
                        </a:rPr>
                        <a:t>Required</a:t>
                      </a:r>
                      <a:endParaRPr lang="en-US" sz="1100" dirty="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r>
              <a:tr h="53956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Implement Cloud Configuration Policies</a:t>
                      </a:r>
                    </a:p>
                  </a:txBody>
                  <a:tcPr>
                    <a:solidFill>
                      <a:schemeClr val="bg1"/>
                    </a:solidFill>
                  </a:tcPr>
                </a:tc>
                <a:tc grid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Create configuration policies in the cloud to match (or complement) on-premises configuration policies (e.g. – ActiveSync policies,</a:t>
                      </a:r>
                      <a:r>
                        <a:rPr lang="en-US" sz="1100" baseline="0" dirty="0" smtClean="0">
                          <a:solidFill>
                            <a:schemeClr val="tx1"/>
                          </a:solidFill>
                          <a:latin typeface="Segoe UI" pitchFamily="34" charset="0"/>
                          <a:ea typeface="Segoe UI" pitchFamily="34" charset="0"/>
                          <a:cs typeface="Segoe UI" pitchFamily="34" charset="0"/>
                        </a:rPr>
                        <a:t> OWA policies, etc.)</a:t>
                      </a:r>
                      <a:endParaRPr lang="en-US" sz="1100" dirty="0" smtClean="0">
                        <a:solidFill>
                          <a:schemeClr val="tx1"/>
                        </a:solidFill>
                        <a:latin typeface="Segoe UI" pitchFamily="34" charset="0"/>
                        <a:ea typeface="Segoe UI" pitchFamily="34" charset="0"/>
                        <a:cs typeface="Segoe UI" pitchFamily="34" charset="0"/>
                      </a:endParaRPr>
                    </a:p>
                  </a:txBody>
                  <a:tcPr>
                    <a:solidFill>
                      <a:schemeClr val="bg1"/>
                    </a:solidFill>
                  </a:tcPr>
                </a:tc>
                <a:tc hMerge="1">
                  <a:txBody>
                    <a:bodyPr/>
                    <a:lstStyle/>
                    <a:p>
                      <a:endParaRPr lang="en-US"/>
                    </a:p>
                  </a:txBody>
                  <a:tcPr/>
                </a:tc>
                <a:tc>
                  <a:txBody>
                    <a:bodyPr/>
                    <a:lstStyle/>
                    <a:p>
                      <a:r>
                        <a:rPr lang="en-US" sz="1100" dirty="0" smtClean="0">
                          <a:solidFill>
                            <a:schemeClr val="tx1"/>
                          </a:solidFill>
                          <a:latin typeface="Segoe UI" pitchFamily="34" charset="0"/>
                          <a:ea typeface="Segoe UI" pitchFamily="34" charset="0"/>
                          <a:cs typeface="Segoe UI" pitchFamily="34" charset="0"/>
                        </a:rPr>
                        <a:t>Recommended</a:t>
                      </a:r>
                      <a:endParaRPr lang="en-US" sz="1100" dirty="0">
                        <a:solidFill>
                          <a:schemeClr val="tx1"/>
                        </a:solidFill>
                        <a:latin typeface="Segoe UI" pitchFamily="34" charset="0"/>
                        <a:ea typeface="Segoe UI" pitchFamily="34" charset="0"/>
                        <a:cs typeface="Segoe UI" pitchFamily="34" charset="0"/>
                      </a:endParaRPr>
                    </a:p>
                  </a:txBody>
                  <a:tcPr>
                    <a:solidFill>
                      <a:schemeClr val="bg1"/>
                    </a:solidFill>
                  </a:tcPr>
                </a:tc>
              </a:tr>
              <a:tr h="53956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Configure</a:t>
                      </a:r>
                      <a:r>
                        <a:rPr lang="en-US" sz="1100" baseline="0" dirty="0" smtClean="0">
                          <a:solidFill>
                            <a:schemeClr val="tx1"/>
                          </a:solidFill>
                          <a:latin typeface="Segoe UI" pitchFamily="34" charset="0"/>
                          <a:ea typeface="Segoe UI" pitchFamily="34" charset="0"/>
                          <a:cs typeface="Segoe UI" pitchFamily="34" charset="0"/>
                        </a:rPr>
                        <a:t> RBAC in the cloud</a:t>
                      </a:r>
                      <a:endParaRPr lang="en-US" sz="1100" dirty="0" smtClean="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grid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Create/manage Role</a:t>
                      </a:r>
                      <a:r>
                        <a:rPr lang="en-US" sz="1100" baseline="0" dirty="0" smtClean="0">
                          <a:solidFill>
                            <a:schemeClr val="tx1"/>
                          </a:solidFill>
                          <a:latin typeface="Segoe UI" pitchFamily="34" charset="0"/>
                          <a:ea typeface="Segoe UI" pitchFamily="34" charset="0"/>
                          <a:cs typeface="Segoe UI" pitchFamily="34" charset="0"/>
                        </a:rPr>
                        <a:t> </a:t>
                      </a:r>
                      <a:r>
                        <a:rPr lang="en-US" sz="1100" dirty="0" smtClean="0">
                          <a:solidFill>
                            <a:schemeClr val="tx1"/>
                          </a:solidFill>
                          <a:latin typeface="Segoe UI" pitchFamily="34" charset="0"/>
                          <a:ea typeface="Segoe UI" pitchFamily="34" charset="0"/>
                          <a:cs typeface="Segoe UI" pitchFamily="34" charset="0"/>
                        </a:rPr>
                        <a:t>Based</a:t>
                      </a:r>
                      <a:r>
                        <a:rPr lang="en-US" sz="1100" baseline="0" dirty="0" smtClean="0">
                          <a:solidFill>
                            <a:schemeClr val="tx1"/>
                          </a:solidFill>
                          <a:latin typeface="Segoe UI" pitchFamily="34" charset="0"/>
                          <a:ea typeface="Segoe UI" pitchFamily="34" charset="0"/>
                          <a:cs typeface="Segoe UI" pitchFamily="34" charset="0"/>
                        </a:rPr>
                        <a:t> Access Control (</a:t>
                      </a:r>
                      <a:r>
                        <a:rPr lang="en-US" sz="1100" dirty="0" smtClean="0">
                          <a:solidFill>
                            <a:schemeClr val="tx1"/>
                          </a:solidFill>
                          <a:latin typeface="Segoe UI" pitchFamily="34" charset="0"/>
                          <a:ea typeface="Segoe UI" pitchFamily="34" charset="0"/>
                          <a:cs typeface="Segoe UI" pitchFamily="34" charset="0"/>
                        </a:rPr>
                        <a:t>RBAC) settings</a:t>
                      </a:r>
                      <a:r>
                        <a:rPr lang="en-US" sz="1100" baseline="0" dirty="0" smtClean="0">
                          <a:solidFill>
                            <a:schemeClr val="tx1"/>
                          </a:solidFill>
                          <a:latin typeface="Segoe UI" pitchFamily="34" charset="0"/>
                          <a:ea typeface="Segoe UI" pitchFamily="34" charset="0"/>
                          <a:cs typeface="Segoe UI" pitchFamily="34" charset="0"/>
                        </a:rPr>
                        <a:t> in the cloud to match (or complement) </a:t>
                      </a:r>
                      <a:r>
                        <a:rPr lang="en-US" sz="1100" dirty="0" smtClean="0">
                          <a:solidFill>
                            <a:schemeClr val="tx1"/>
                          </a:solidFill>
                          <a:latin typeface="Segoe UI" pitchFamily="34" charset="0"/>
                          <a:ea typeface="Segoe UI" pitchFamily="34" charset="0"/>
                          <a:cs typeface="Segoe UI" pitchFamily="34" charset="0"/>
                        </a:rPr>
                        <a:t>on-premises </a:t>
                      </a:r>
                      <a:r>
                        <a:rPr lang="en-US" sz="1100" baseline="0" dirty="0" smtClean="0">
                          <a:solidFill>
                            <a:schemeClr val="tx1"/>
                          </a:solidFill>
                          <a:latin typeface="Segoe UI" pitchFamily="34" charset="0"/>
                          <a:ea typeface="Segoe UI" pitchFamily="34" charset="0"/>
                          <a:cs typeface="Segoe UI" pitchFamily="34" charset="0"/>
                        </a:rPr>
                        <a:t>RBAC configuration</a:t>
                      </a:r>
                      <a:endParaRPr lang="en-US" sz="1100" dirty="0" smtClean="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hMerge="1">
                  <a:txBody>
                    <a:bodyPr/>
                    <a:lstStyle/>
                    <a:p>
                      <a:endParaRPr lang="en-US"/>
                    </a:p>
                  </a:txBody>
                  <a:tcPr/>
                </a:tc>
                <a:tc>
                  <a:txBody>
                    <a:bodyPr/>
                    <a:lstStyle/>
                    <a:p>
                      <a:r>
                        <a:rPr lang="en-US" sz="1100" dirty="0" smtClean="0">
                          <a:solidFill>
                            <a:schemeClr val="tx1"/>
                          </a:solidFill>
                          <a:latin typeface="Segoe UI" pitchFamily="34" charset="0"/>
                          <a:ea typeface="Segoe UI" pitchFamily="34" charset="0"/>
                          <a:cs typeface="Segoe UI" pitchFamily="34" charset="0"/>
                        </a:rPr>
                        <a:t>Recommended</a:t>
                      </a:r>
                      <a:endParaRPr lang="en-US" sz="1100" dirty="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r>
              <a:tr h="539567">
                <a:tc rowSpan="4">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Configure Federation Trust / Org Relationship</a:t>
                      </a:r>
                    </a:p>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“Federated Sharing”</a:t>
                      </a:r>
                      <a:endParaRPr lang="en-US" sz="1100" i="1" dirty="0" smtClean="0">
                        <a:solidFill>
                          <a:schemeClr val="tx1"/>
                        </a:solidFill>
                        <a:latin typeface="Segoe UI" pitchFamily="34" charset="0"/>
                        <a:ea typeface="Segoe UI" pitchFamily="34" charset="0"/>
                        <a:cs typeface="Segoe UI" pitchFamily="34" charset="0"/>
                      </a:endParaRPr>
                    </a:p>
                  </a:txBody>
                  <a:tcPr>
                    <a:solidFill>
                      <a:schemeClr val="bg1"/>
                    </a:solidFill>
                  </a:tcPr>
                </a:tc>
                <a:tc gridSpan="2">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Enable infrastructure for delegated Live namespace</a:t>
                      </a:r>
                      <a:r>
                        <a:rPr lang="en-US" sz="1100" baseline="0" dirty="0" smtClean="0">
                          <a:solidFill>
                            <a:schemeClr val="tx1"/>
                          </a:solidFill>
                          <a:latin typeface="Segoe UI" pitchFamily="34" charset="0"/>
                          <a:ea typeface="Segoe UI" pitchFamily="34" charset="0"/>
                          <a:cs typeface="Segoe UI" pitchFamily="34" charset="0"/>
                        </a:rPr>
                        <a:t> federation. Allows the following features:</a:t>
                      </a:r>
                    </a:p>
                  </a:txBody>
                  <a:tcPr>
                    <a:solidFill>
                      <a:schemeClr val="bg1"/>
                    </a:solidFill>
                  </a:tcPr>
                </a:tc>
                <a:tc hMerge="1">
                  <a:txBody>
                    <a:bodyPr/>
                    <a:lstStyle/>
                    <a:p>
                      <a:pPr lvl="1"/>
                      <a:endParaRPr lang="en-US" sz="1400" dirty="0" smtClean="0"/>
                    </a:p>
                  </a:txBody>
                  <a:tcPr marL="121888" marR="121888"/>
                </a:tc>
                <a:tc rowSpan="4">
                  <a:txBody>
                    <a:bodyPr/>
                    <a:lstStyle/>
                    <a:p>
                      <a:r>
                        <a:rPr lang="en-US" sz="1100" dirty="0" smtClean="0">
                          <a:solidFill>
                            <a:schemeClr val="tx1"/>
                          </a:solidFill>
                          <a:latin typeface="Segoe UI" pitchFamily="34" charset="0"/>
                          <a:ea typeface="Segoe UI" pitchFamily="34" charset="0"/>
                          <a:cs typeface="Segoe UI" pitchFamily="34" charset="0"/>
                        </a:rPr>
                        <a:t>Recommended</a:t>
                      </a:r>
                      <a:endParaRPr lang="en-US" sz="1100" dirty="0">
                        <a:solidFill>
                          <a:schemeClr val="tx1"/>
                        </a:solidFill>
                        <a:latin typeface="Segoe UI" pitchFamily="34" charset="0"/>
                        <a:ea typeface="Segoe UI" pitchFamily="34" charset="0"/>
                        <a:cs typeface="Segoe UI" pitchFamily="34" charset="0"/>
                      </a:endParaRPr>
                    </a:p>
                  </a:txBody>
                  <a:tcPr>
                    <a:solidFill>
                      <a:schemeClr val="bg1"/>
                    </a:solidFill>
                  </a:tcPr>
                </a:tc>
              </a:tr>
              <a:tr h="420010">
                <a:tc vMerge="1">
                  <a:txBody>
                    <a:bodyPr/>
                    <a:lstStyle/>
                    <a:p>
                      <a:endParaRPr lang="en-US"/>
                    </a:p>
                  </a:txBody>
                  <a:tcPr/>
                </a:tc>
                <a:tc>
                  <a:txBody>
                    <a:bodyPr/>
                    <a:lstStyle/>
                    <a:p>
                      <a:pPr marL="457182" marR="0" lvl="1"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Cross-premises Free/Busy, Shared Calendaring</a:t>
                      </a:r>
                    </a:p>
                  </a:txBody>
                  <a:tcPr>
                    <a:solidFill>
                      <a:schemeClr val="bg1"/>
                    </a:solidFill>
                  </a:tcPr>
                </a:tc>
                <a:tc>
                  <a:txBody>
                    <a:bodyPr/>
                    <a:lstStyle/>
                    <a:p>
                      <a:pPr marL="457182" marR="0" lvl="1"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Cross-premises OWA redirection (single URL) </a:t>
                      </a:r>
                    </a:p>
                  </a:txBody>
                  <a:tcPr>
                    <a:solidFill>
                      <a:schemeClr val="bg1"/>
                    </a:solidFill>
                  </a:tcPr>
                </a:tc>
                <a:tc vMerge="1">
                  <a:txBody>
                    <a:bodyPr/>
                    <a:lstStyle/>
                    <a:p>
                      <a:endParaRPr lang="en-US"/>
                    </a:p>
                  </a:txBody>
                  <a:tcPr/>
                </a:tc>
              </a:tr>
              <a:tr h="154196">
                <a:tc vMerge="1">
                  <a:txBody>
                    <a:bodyPr/>
                    <a:lstStyle/>
                    <a:p>
                      <a:endParaRPr lang="en-US"/>
                    </a:p>
                  </a:txBody>
                  <a:tcPr/>
                </a:tc>
                <a:tc>
                  <a:txBody>
                    <a:bodyPr/>
                    <a:lstStyle/>
                    <a:p>
                      <a:pPr marL="457182" marR="0" lvl="1"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Cross-premises Mailtips</a:t>
                      </a:r>
                    </a:p>
                  </a:txBody>
                  <a:tcPr>
                    <a:solidFill>
                      <a:schemeClr val="accent1">
                        <a:lumMod val="20000"/>
                        <a:lumOff val="80000"/>
                      </a:schemeClr>
                    </a:solidFill>
                  </a:tcPr>
                </a:tc>
                <a:tc>
                  <a:txBody>
                    <a:bodyPr/>
                    <a:lstStyle/>
                    <a:p>
                      <a:pPr marL="457182" marR="0" lvl="1"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Cross-premises Mailbox Search</a:t>
                      </a:r>
                    </a:p>
                  </a:txBody>
                  <a:tcPr>
                    <a:solidFill>
                      <a:schemeClr val="accent1">
                        <a:lumMod val="20000"/>
                        <a:lumOff val="80000"/>
                      </a:schemeClr>
                    </a:solidFill>
                  </a:tcPr>
                </a:tc>
                <a:tc vMerge="1">
                  <a:txBody>
                    <a:bodyPr/>
                    <a:lstStyle/>
                    <a:p>
                      <a:endParaRPr lang="en-US"/>
                    </a:p>
                  </a:txBody>
                  <a:tcPr/>
                </a:tc>
              </a:tr>
              <a:tr h="220118">
                <a:tc vMerge="1">
                  <a:txBody>
                    <a:bodyPr/>
                    <a:lstStyle/>
                    <a:p>
                      <a:endParaRPr lang="en-US"/>
                    </a:p>
                  </a:txBody>
                  <a:tcPr/>
                </a:tc>
                <a:tc>
                  <a:txBody>
                    <a:bodyPr/>
                    <a:lstStyle/>
                    <a:p>
                      <a:pPr marL="457182" marR="0" lvl="1"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Cross-premises Message Tracking</a:t>
                      </a:r>
                    </a:p>
                  </a:txBody>
                  <a:tcPr>
                    <a:solidFill>
                      <a:schemeClr val="bg1"/>
                    </a:solidFill>
                  </a:tcPr>
                </a:tc>
                <a:tc>
                  <a:txBody>
                    <a:bodyPr/>
                    <a:lstStyle/>
                    <a:p>
                      <a:pPr marL="457182" marR="0" lvl="1"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Cross-premises Archiving</a:t>
                      </a:r>
                    </a:p>
                  </a:txBody>
                  <a:tcPr>
                    <a:solidFill>
                      <a:schemeClr val="bg1"/>
                    </a:solidFill>
                  </a:tcPr>
                </a:tc>
                <a:tc vMerge="1">
                  <a:txBody>
                    <a:bodyPr/>
                    <a:lstStyle/>
                    <a:p>
                      <a:endParaRPr lang="en-US"/>
                    </a:p>
                  </a:txBody>
                  <a:tcPr/>
                </a:tc>
              </a:tr>
              <a:tr h="586625">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solidFill>
                            <a:schemeClr val="tx1"/>
                          </a:solidFill>
                          <a:latin typeface="Segoe UI" pitchFamily="34" charset="0"/>
                          <a:ea typeface="Segoe UI" pitchFamily="34" charset="0"/>
                          <a:cs typeface="Segoe UI" pitchFamily="34" charset="0"/>
                        </a:rPr>
                        <a:t>Configure Cross-premises mail</a:t>
                      </a:r>
                      <a:r>
                        <a:rPr lang="en-US" sz="1100" baseline="0" dirty="0" smtClean="0">
                          <a:solidFill>
                            <a:schemeClr val="tx1"/>
                          </a:solidFill>
                          <a:latin typeface="Segoe UI" pitchFamily="34" charset="0"/>
                          <a:ea typeface="Segoe UI" pitchFamily="34" charset="0"/>
                          <a:cs typeface="Segoe UI" pitchFamily="34" charset="0"/>
                        </a:rPr>
                        <a:t> </a:t>
                      </a:r>
                      <a:r>
                        <a:rPr lang="en-US" sz="1100" dirty="0" smtClean="0">
                          <a:solidFill>
                            <a:schemeClr val="tx1"/>
                          </a:solidFill>
                          <a:latin typeface="Segoe UI" pitchFamily="34" charset="0"/>
                          <a:ea typeface="Segoe UI" pitchFamily="34" charset="0"/>
                          <a:cs typeface="Segoe UI" pitchFamily="34" charset="0"/>
                        </a:rPr>
                        <a:t>routing</a:t>
                      </a:r>
                    </a:p>
                  </a:txBody>
                  <a:tcPr>
                    <a:solidFill>
                      <a:schemeClr val="accent1">
                        <a:lumMod val="20000"/>
                        <a:lumOff val="80000"/>
                      </a:schemeClr>
                    </a:solidFill>
                  </a:tcPr>
                </a:tc>
                <a:tc gridSpan="2">
                  <a:txBody>
                    <a:bodyPr/>
                    <a:lstStyle/>
                    <a:p>
                      <a:pPr lvl="0"/>
                      <a:r>
                        <a:rPr lang="en-US" sz="1100" dirty="0" smtClean="0">
                          <a:solidFill>
                            <a:schemeClr val="tx1"/>
                          </a:solidFill>
                          <a:latin typeface="Segoe UI" pitchFamily="34" charset="0"/>
                          <a:ea typeface="Segoe UI" pitchFamily="34" charset="0"/>
                          <a:cs typeface="Segoe UI" pitchFamily="34" charset="0"/>
                        </a:rPr>
                        <a:t>Configure</a:t>
                      </a:r>
                      <a:r>
                        <a:rPr lang="en-US" sz="1100" baseline="0" dirty="0" smtClean="0">
                          <a:solidFill>
                            <a:schemeClr val="tx1"/>
                          </a:solidFill>
                          <a:latin typeface="Segoe UI" pitchFamily="34" charset="0"/>
                          <a:ea typeface="Segoe UI" pitchFamily="34" charset="0"/>
                          <a:cs typeface="Segoe UI" pitchFamily="34" charset="0"/>
                        </a:rPr>
                        <a:t> </a:t>
                      </a:r>
                      <a:r>
                        <a:rPr lang="en-US" sz="1100" dirty="0" smtClean="0">
                          <a:solidFill>
                            <a:schemeClr val="tx1"/>
                          </a:solidFill>
                          <a:latin typeface="Segoe UI" pitchFamily="34" charset="0"/>
                          <a:ea typeface="Segoe UI" pitchFamily="34" charset="0"/>
                          <a:cs typeface="Segoe UI" pitchFamily="34" charset="0"/>
                        </a:rPr>
                        <a:t>Cross-premises </a:t>
                      </a:r>
                      <a:r>
                        <a:rPr lang="en-US" sz="1100" baseline="0" dirty="0" smtClean="0">
                          <a:solidFill>
                            <a:schemeClr val="tx1"/>
                          </a:solidFill>
                          <a:latin typeface="Segoe UI" pitchFamily="34" charset="0"/>
                          <a:ea typeface="Segoe UI" pitchFamily="34" charset="0"/>
                          <a:cs typeface="Segoe UI" pitchFamily="34" charset="0"/>
                        </a:rPr>
                        <a:t>mail routing. This configuration ensures proper anti-spam/header handling for mail sent between on-premises and the cloud.</a:t>
                      </a:r>
                      <a:endParaRPr lang="en-US" sz="1100" dirty="0" smtClean="0">
                        <a:solidFill>
                          <a:schemeClr val="tx1"/>
                        </a:solidFill>
                        <a:latin typeface="Segoe UI" pitchFamily="34" charset="0"/>
                        <a:ea typeface="Segoe UI" pitchFamily="34" charset="0"/>
                        <a:cs typeface="Segoe UI" pitchFamily="34" charset="0"/>
                      </a:endParaRPr>
                    </a:p>
                  </a:txBody>
                  <a:tcPr>
                    <a:solidFill>
                      <a:schemeClr val="accent1">
                        <a:lumMod val="20000"/>
                        <a:lumOff val="80000"/>
                      </a:schemeClr>
                    </a:solidFill>
                  </a:tcPr>
                </a:tc>
                <a:tc hMerge="1">
                  <a:txBody>
                    <a:bodyPr/>
                    <a:lstStyle/>
                    <a:p>
                      <a:endParaRPr lang="en-US"/>
                    </a:p>
                  </a:txBody>
                  <a:tcPr/>
                </a:tc>
                <a:tc>
                  <a:txBody>
                    <a:bodyPr/>
                    <a:lstStyle/>
                    <a:p>
                      <a:r>
                        <a:rPr lang="en-US" sz="1100" dirty="0" smtClean="0">
                          <a:solidFill>
                            <a:schemeClr val="tx1"/>
                          </a:solidFill>
                          <a:latin typeface="Segoe UI" pitchFamily="34" charset="0"/>
                          <a:ea typeface="Segoe UI" pitchFamily="34" charset="0"/>
                          <a:cs typeface="Segoe UI" pitchFamily="34" charset="0"/>
                        </a:rPr>
                        <a:t>Recommended</a:t>
                      </a:r>
                    </a:p>
                  </a:txBody>
                  <a:tcPr>
                    <a:solidFill>
                      <a:schemeClr val="accent1">
                        <a:lumMod val="20000"/>
                        <a:lumOff val="80000"/>
                      </a:schemeClr>
                    </a:solidFill>
                  </a:tcPr>
                </a:tc>
              </a:tr>
            </a:tbl>
          </a:graphicData>
        </a:graphic>
      </p:graphicFrame>
    </p:spTree>
    <p:extLst>
      <p:ext uri="{BB962C8B-B14F-4D97-AF65-F5344CB8AC3E}">
        <p14:creationId xmlns:p14="http://schemas.microsoft.com/office/powerpoint/2010/main" val="1640320846"/>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309" y="390258"/>
            <a:ext cx="8363938" cy="581698"/>
          </a:xfrm>
        </p:spPr>
        <p:txBody>
          <a:bodyPr>
            <a:noAutofit/>
          </a:bodyPr>
          <a:lstStyle/>
          <a:p>
            <a:r>
              <a:rPr lang="en-US" sz="4400" dirty="0" smtClean="0"/>
              <a:t>Deployment</a:t>
            </a:r>
            <a:r>
              <a:rPr lang="en-US" dirty="0" smtClean="0"/>
              <a:t/>
            </a:r>
            <a:br>
              <a:rPr lang="en-US" dirty="0" smtClean="0"/>
            </a:br>
            <a:r>
              <a:rPr lang="en-US" dirty="0" smtClean="0">
                <a:solidFill>
                  <a:schemeClr val="accent2"/>
                </a:solidFill>
              </a:rPr>
              <a:t>Creating the Federation Trust</a:t>
            </a:r>
            <a:endParaRPr lang="en-US" dirty="0">
              <a:solidFill>
                <a:schemeClr val="accent2"/>
              </a:solidFill>
            </a:endParaRPr>
          </a:p>
        </p:txBody>
      </p:sp>
      <p:graphicFrame>
        <p:nvGraphicFramePr>
          <p:cNvPr id="6" name="Content Placeholder 5"/>
          <p:cNvGraphicFramePr>
            <a:graphicFrameLocks noGrp="1" noChangeAspect="1"/>
          </p:cNvGraphicFramePr>
          <p:nvPr>
            <p:ph idx="1"/>
            <p:extLst>
              <p:ext uri="{D42A27DB-BD31-4B8C-83A1-F6EECF244321}">
                <p14:modId xmlns:p14="http://schemas.microsoft.com/office/powerpoint/2010/main" val="1975915996"/>
              </p:ext>
            </p:extLst>
          </p:nvPr>
        </p:nvGraphicFramePr>
        <p:xfrm>
          <a:off x="1870960" y="1744669"/>
          <a:ext cx="5402082" cy="4237037"/>
        </p:xfrm>
        <a:graphic>
          <a:graphicData uri="http://schemas.openxmlformats.org/presentationml/2006/ole">
            <mc:AlternateContent xmlns:mc="http://schemas.openxmlformats.org/markup-compatibility/2006">
              <mc:Choice xmlns:v="urn:schemas-microsoft-com:vml" Requires="v">
                <p:oleObj spid="_x0000_s16486" name="Visio" r:id="rId5" imgW="7201372" imgH="4237747" progId="Visio.Drawing.11">
                  <p:embed/>
                </p:oleObj>
              </mc:Choice>
              <mc:Fallback>
                <p:oleObj name="Visio" r:id="rId5" imgW="7201372" imgH="4237747" progId="Visio.Drawing.11">
                  <p:embed/>
                  <p:pic>
                    <p:nvPicPr>
                      <p:cNvPr id="0" name=""/>
                      <p:cNvPicPr/>
                      <p:nvPr/>
                    </p:nvPicPr>
                    <p:blipFill>
                      <a:blip r:embed="rId6"/>
                      <a:stretch>
                        <a:fillRect/>
                      </a:stretch>
                    </p:blipFill>
                    <p:spPr>
                      <a:xfrm>
                        <a:off x="1870960" y="1744669"/>
                        <a:ext cx="5402082" cy="4237037"/>
                      </a:xfrm>
                      <a:prstGeom prst="rect">
                        <a:avLst/>
                      </a:prstGeom>
                    </p:spPr>
                  </p:pic>
                </p:oleObj>
              </mc:Fallback>
            </mc:AlternateContent>
          </a:graphicData>
        </a:graphic>
      </p:graphicFrame>
      <p:cxnSp>
        <p:nvCxnSpPr>
          <p:cNvPr id="7" name="Straight Arrow Connector 6"/>
          <p:cNvCxnSpPr/>
          <p:nvPr/>
        </p:nvCxnSpPr>
        <p:spPr>
          <a:xfrm flipV="1">
            <a:off x="3473470" y="2206440"/>
            <a:ext cx="1536701" cy="1473200"/>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0" name="Straight Arrow Connector 9"/>
          <p:cNvCxnSpPr/>
          <p:nvPr/>
        </p:nvCxnSpPr>
        <p:spPr>
          <a:xfrm flipH="1" flipV="1">
            <a:off x="5913945" y="2263024"/>
            <a:ext cx="871910" cy="1416616"/>
          </a:xfrm>
          <a:prstGeom prst="straightConnector1">
            <a:avLst/>
          </a:prstGeom>
          <a:ln>
            <a:prstDash val="dash"/>
            <a:tailEnd type="arrow"/>
          </a:ln>
        </p:spPr>
        <p:style>
          <a:lnRef idx="2">
            <a:schemeClr val="accent3"/>
          </a:lnRef>
          <a:fillRef idx="0">
            <a:schemeClr val="accent3"/>
          </a:fillRef>
          <a:effectRef idx="1">
            <a:schemeClr val="accent3"/>
          </a:effectRef>
          <a:fontRef idx="minor">
            <a:schemeClr val="tx1"/>
          </a:fontRef>
        </p:style>
      </p:cxnSp>
      <p:sp>
        <p:nvSpPr>
          <p:cNvPr id="16" name="Curved Up Arrow 15"/>
          <p:cNvSpPr/>
          <p:nvPr/>
        </p:nvSpPr>
        <p:spPr bwMode="auto">
          <a:xfrm>
            <a:off x="3464358" y="4658025"/>
            <a:ext cx="2286000" cy="876300"/>
          </a:xfrm>
          <a:prstGeom prst="curvedUp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Curved Up Arrow 17"/>
          <p:cNvSpPr/>
          <p:nvPr/>
        </p:nvSpPr>
        <p:spPr bwMode="auto">
          <a:xfrm rot="10800000">
            <a:off x="3339587" y="3081471"/>
            <a:ext cx="2376442" cy="876300"/>
          </a:xfrm>
          <a:prstGeom prst="curvedUp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21" name="Rectangle 20"/>
          <p:cNvSpPr/>
          <p:nvPr/>
        </p:nvSpPr>
        <p:spPr>
          <a:xfrm>
            <a:off x="456129" y="1295400"/>
            <a:ext cx="3341172" cy="369332"/>
          </a:xfrm>
          <a:prstGeom prst="rect">
            <a:avLst/>
          </a:prstGeom>
        </p:spPr>
        <p:txBody>
          <a:bodyPr wrap="square">
            <a:spAutoFit/>
          </a:bodyPr>
          <a:lstStyle/>
          <a:p>
            <a:pPr marL="342900" indent="-342900">
              <a:buAutoNum type="arabicParenBoth"/>
            </a:pPr>
            <a:endParaRPr lang="en-US" b="1" dirty="0"/>
          </a:p>
        </p:txBody>
      </p:sp>
      <p:sp>
        <p:nvSpPr>
          <p:cNvPr id="22" name="Rectangle 21"/>
          <p:cNvSpPr/>
          <p:nvPr/>
        </p:nvSpPr>
        <p:spPr>
          <a:xfrm>
            <a:off x="6785854" y="2481395"/>
            <a:ext cx="2358146" cy="1200329"/>
          </a:xfrm>
          <a:prstGeom prst="rect">
            <a:avLst/>
          </a:prstGeom>
        </p:spPr>
        <p:txBody>
          <a:bodyPr wrap="square">
            <a:spAutoFit/>
          </a:bodyPr>
          <a:lstStyle/>
          <a:p>
            <a:pPr algn="ctr"/>
            <a:r>
              <a:rPr lang="en-US" b="1" dirty="0" smtClean="0">
                <a:solidFill>
                  <a:schemeClr val="bg1"/>
                </a:solidFill>
                <a:latin typeface="Segoe UI" pitchFamily="34" charset="0"/>
                <a:ea typeface="Segoe UI" pitchFamily="34" charset="0"/>
                <a:cs typeface="Segoe UI" pitchFamily="34" charset="0"/>
              </a:rPr>
              <a:t>Automatic implied trust between the Exchange Online tenant and MFG</a:t>
            </a:r>
            <a:endParaRPr lang="en-US" b="1" dirty="0">
              <a:solidFill>
                <a:schemeClr val="bg1"/>
              </a:solidFill>
              <a:latin typeface="Segoe UI" pitchFamily="34" charset="0"/>
              <a:ea typeface="Segoe UI" pitchFamily="34" charset="0"/>
              <a:cs typeface="Segoe UI" pitchFamily="34" charset="0"/>
            </a:endParaRPr>
          </a:p>
        </p:txBody>
      </p:sp>
      <p:sp>
        <p:nvSpPr>
          <p:cNvPr id="3" name="Rounded Rectangular Callout 2"/>
          <p:cNvSpPr/>
          <p:nvPr/>
        </p:nvSpPr>
        <p:spPr bwMode="auto">
          <a:xfrm>
            <a:off x="456128" y="1519238"/>
            <a:ext cx="3883859" cy="1451066"/>
          </a:xfrm>
          <a:prstGeom prst="wedgeRoundRectCallout">
            <a:avLst>
              <a:gd name="adj1" fmla="val 67726"/>
              <a:gd name="adj2" fmla="val 22150"/>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dirty="0">
                <a:latin typeface="Segoe UI" pitchFamily="34" charset="0"/>
                <a:ea typeface="Segoe UI" pitchFamily="34" charset="0"/>
                <a:cs typeface="Segoe UI" pitchFamily="34" charset="0"/>
              </a:rPr>
              <a:t>Create Exchange Federation Trust with the </a:t>
            </a:r>
            <a:r>
              <a:rPr lang="en-US" dirty="0" smtClean="0">
                <a:latin typeface="Segoe UI" pitchFamily="34" charset="0"/>
                <a:ea typeface="Segoe UI" pitchFamily="34" charset="0"/>
                <a:cs typeface="Segoe UI" pitchFamily="34" charset="0"/>
              </a:rPr>
              <a:t>MFG </a:t>
            </a:r>
            <a:r>
              <a:rPr lang="en-US" dirty="0">
                <a:latin typeface="Segoe UI" pitchFamily="34" charset="0"/>
                <a:ea typeface="Segoe UI" pitchFamily="34" charset="0"/>
                <a:cs typeface="Segoe UI" pitchFamily="34" charset="0"/>
              </a:rPr>
              <a:t>using a “unique namespace” </a:t>
            </a:r>
            <a:endParaRPr lang="en-US" dirty="0" smtClean="0">
              <a:latin typeface="Segoe UI" pitchFamily="34" charset="0"/>
              <a:ea typeface="Segoe UI" pitchFamily="34" charset="0"/>
              <a:cs typeface="Segoe UI" pitchFamily="34" charset="0"/>
            </a:endParaRPr>
          </a:p>
          <a:p>
            <a:pPr algn="ctr"/>
            <a:r>
              <a:rPr lang="en-US" dirty="0" smtClean="0">
                <a:latin typeface="Segoe UI" pitchFamily="34" charset="0"/>
                <a:ea typeface="Segoe UI" pitchFamily="34" charset="0"/>
                <a:cs typeface="Segoe UI" pitchFamily="34" charset="0"/>
              </a:rPr>
              <a:t>e.g</a:t>
            </a:r>
            <a:r>
              <a:rPr lang="en-US" dirty="0">
                <a:latin typeface="Segoe UI" pitchFamily="34" charset="0"/>
                <a:ea typeface="Segoe UI" pitchFamily="34" charset="0"/>
                <a:cs typeface="Segoe UI" pitchFamily="34" charset="0"/>
              </a:rPr>
              <a:t>. </a:t>
            </a:r>
            <a:r>
              <a:rPr lang="en-US" dirty="0" smtClean="0">
                <a:latin typeface="Segoe UI" pitchFamily="34" charset="0"/>
                <a:ea typeface="Segoe UI" pitchFamily="34" charset="0"/>
                <a:cs typeface="Segoe UI" pitchFamily="34" charset="0"/>
              </a:rPr>
              <a:t>“exchangedelegation.contoso.com”</a:t>
            </a:r>
            <a:endParaRPr lang="en-US" dirty="0">
              <a:latin typeface="Segoe UI" pitchFamily="34" charset="0"/>
              <a:ea typeface="Segoe UI" pitchFamily="34" charset="0"/>
              <a:cs typeface="Segoe UI" pitchFamily="34" charset="0"/>
            </a:endParaRPr>
          </a:p>
        </p:txBody>
      </p:sp>
      <p:sp>
        <p:nvSpPr>
          <p:cNvPr id="15" name="Rounded Rectangular Callout 14"/>
          <p:cNvSpPr/>
          <p:nvPr/>
        </p:nvSpPr>
        <p:spPr bwMode="auto">
          <a:xfrm>
            <a:off x="1277007" y="5534325"/>
            <a:ext cx="2520315" cy="1095075"/>
          </a:xfrm>
          <a:prstGeom prst="wedgeRoundRectCallout">
            <a:avLst>
              <a:gd name="adj1" fmla="val 93619"/>
              <a:gd name="adj2" fmla="val -44131"/>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dirty="0" smtClean="0">
                <a:latin typeface="Segoe UI" pitchFamily="34" charset="0"/>
                <a:ea typeface="Segoe UI" pitchFamily="34" charset="0"/>
                <a:cs typeface="Segoe UI" pitchFamily="34" charset="0"/>
              </a:rPr>
              <a:t>On-premises </a:t>
            </a:r>
            <a:r>
              <a:rPr lang="en-US" dirty="0">
                <a:latin typeface="Segoe UI" pitchFamily="34" charset="0"/>
                <a:ea typeface="Segoe UI" pitchFamily="34" charset="0"/>
                <a:cs typeface="Segoe UI" pitchFamily="34" charset="0"/>
              </a:rPr>
              <a:t>Org Relationship with “</a:t>
            </a:r>
            <a:r>
              <a:rPr lang="en-US" dirty="0" smtClean="0">
                <a:latin typeface="Segoe UI" pitchFamily="34" charset="0"/>
                <a:ea typeface="Segoe UI" pitchFamily="34" charset="0"/>
                <a:cs typeface="Segoe UI" pitchFamily="34" charset="0"/>
              </a:rPr>
              <a:t>service.contoso.com”</a:t>
            </a:r>
            <a:endParaRPr lang="en-US" dirty="0">
              <a:latin typeface="Segoe UI" pitchFamily="34" charset="0"/>
              <a:ea typeface="Segoe UI" pitchFamily="34" charset="0"/>
              <a:cs typeface="Segoe UI" pitchFamily="34" charset="0"/>
            </a:endParaRPr>
          </a:p>
        </p:txBody>
      </p:sp>
      <p:sp>
        <p:nvSpPr>
          <p:cNvPr id="17" name="Rounded Rectangular Callout 16"/>
          <p:cNvSpPr/>
          <p:nvPr/>
        </p:nvSpPr>
        <p:spPr bwMode="auto">
          <a:xfrm>
            <a:off x="5913944" y="5096175"/>
            <a:ext cx="1858456" cy="1345168"/>
          </a:xfrm>
          <a:prstGeom prst="wedgeRoundRectCallout">
            <a:avLst>
              <a:gd name="adj1" fmla="val -99198"/>
              <a:gd name="adj2" fmla="val -189460"/>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a:r>
              <a:rPr lang="en-US" dirty="0">
                <a:latin typeface="Segoe UI" pitchFamily="34" charset="0"/>
                <a:ea typeface="Segoe UI" pitchFamily="34" charset="0"/>
                <a:cs typeface="Segoe UI" pitchFamily="34" charset="0"/>
              </a:rPr>
              <a:t>Exchange Online Org Relationship with “contoso.com</a:t>
            </a:r>
            <a:r>
              <a:rPr lang="en-US" b="1" dirty="0">
                <a:latin typeface="Segoe UI" pitchFamily="34" charset="0"/>
                <a:ea typeface="Segoe UI" pitchFamily="34" charset="0"/>
                <a:cs typeface="Segoe UI" pitchFamily="34" charset="0"/>
              </a:rPr>
              <a:t>”</a:t>
            </a:r>
          </a:p>
        </p:txBody>
      </p:sp>
    </p:spTree>
    <p:custDataLst>
      <p:tags r:id="rId2"/>
    </p:custDataLst>
    <p:extLst>
      <p:ext uri="{BB962C8B-B14F-4D97-AF65-F5344CB8AC3E}">
        <p14:creationId xmlns:p14="http://schemas.microsoft.com/office/powerpoint/2010/main" val="3994954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randombar(horizontal)">
                                      <p:cBhvr>
                                        <p:cTn id="20" dur="500"/>
                                        <p:tgtEl>
                                          <p:spTgt spid="15"/>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4" presetClass="entr" presetSubtype="1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randombar(horizontal)">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2" grpId="0"/>
      <p:bldP spid="3" grpId="0" animBg="1"/>
      <p:bldP spid="15" grpId="0" animBg="1"/>
      <p:bldP spid="1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76" y="111932"/>
            <a:ext cx="8229600" cy="1143000"/>
          </a:xfrm>
        </p:spPr>
        <p:txBody>
          <a:bodyPr>
            <a:normAutofit fontScale="90000"/>
          </a:bodyPr>
          <a:lstStyle/>
          <a:p>
            <a:r>
              <a:rPr lang="en-US" sz="4900" dirty="0" smtClean="0"/>
              <a:t>Deployment</a:t>
            </a:r>
            <a:r>
              <a:rPr lang="en-US" dirty="0" smtClean="0"/>
              <a:t/>
            </a:r>
            <a:br>
              <a:rPr lang="en-US" dirty="0" smtClean="0"/>
            </a:br>
            <a:r>
              <a:rPr lang="en-US" sz="4000" dirty="0" smtClean="0">
                <a:solidFill>
                  <a:schemeClr val="accent2"/>
                </a:solidFill>
              </a:rPr>
              <a:t>Creating the Secure Mail Connectors</a:t>
            </a:r>
            <a:endParaRPr lang="en-US" sz="4000" dirty="0">
              <a:solidFill>
                <a:schemeClr val="accent2"/>
              </a:solidFill>
            </a:endParaRPr>
          </a:p>
        </p:txBody>
      </p:sp>
      <p:graphicFrame>
        <p:nvGraphicFramePr>
          <p:cNvPr id="4" name="Content Placeholder 3"/>
          <p:cNvGraphicFramePr>
            <a:graphicFrameLocks noGrp="1" noChangeAspect="1"/>
          </p:cNvGraphicFramePr>
          <p:nvPr>
            <p:ph idx="1"/>
            <p:extLst>
              <p:ext uri="{D42A27DB-BD31-4B8C-83A1-F6EECF244321}">
                <p14:modId xmlns:p14="http://schemas.microsoft.com/office/powerpoint/2010/main" val="3668366694"/>
              </p:ext>
            </p:extLst>
          </p:nvPr>
        </p:nvGraphicFramePr>
        <p:xfrm>
          <a:off x="990210" y="2385856"/>
          <a:ext cx="7342115" cy="3581400"/>
        </p:xfrm>
        <a:graphic>
          <a:graphicData uri="http://schemas.openxmlformats.org/presentationml/2006/ole">
            <mc:AlternateContent xmlns:mc="http://schemas.openxmlformats.org/markup-compatibility/2006">
              <mc:Choice xmlns:v="urn:schemas-microsoft-com:vml" Requires="v">
                <p:oleObj spid="_x0000_s17900" name="Visio" r:id="rId4" imgW="7916978" imgH="2896951" progId="Visio.Drawing.11">
                  <p:embed/>
                </p:oleObj>
              </mc:Choice>
              <mc:Fallback>
                <p:oleObj name="Visio" r:id="rId4" imgW="7916978" imgH="2896951" progId="Visio.Drawing.11">
                  <p:embed/>
                  <p:pic>
                    <p:nvPicPr>
                      <p:cNvPr id="0" name=""/>
                      <p:cNvPicPr/>
                      <p:nvPr/>
                    </p:nvPicPr>
                    <p:blipFill>
                      <a:blip r:embed="rId5"/>
                      <a:stretch>
                        <a:fillRect/>
                      </a:stretch>
                    </p:blipFill>
                    <p:spPr>
                      <a:xfrm>
                        <a:off x="990210" y="2385856"/>
                        <a:ext cx="7342115" cy="35814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82626875"/>
              </p:ext>
            </p:extLst>
          </p:nvPr>
        </p:nvGraphicFramePr>
        <p:xfrm>
          <a:off x="2590807" y="2843098"/>
          <a:ext cx="387054" cy="427037"/>
        </p:xfrm>
        <a:graphic>
          <a:graphicData uri="http://schemas.openxmlformats.org/presentationml/2006/ole">
            <mc:AlternateContent xmlns:mc="http://schemas.openxmlformats.org/markup-compatibility/2006">
              <mc:Choice xmlns:v="urn:schemas-microsoft-com:vml" Requires="v">
                <p:oleObj spid="_x0000_s17901" name="Visio" r:id="rId6" imgW="515430" imgH="427008" progId="Visio.Drawing.11">
                  <p:embed/>
                </p:oleObj>
              </mc:Choice>
              <mc:Fallback>
                <p:oleObj name="Visio" r:id="rId6" imgW="515430" imgH="427008" progId="Visio.Drawing.11">
                  <p:embed/>
                  <p:pic>
                    <p:nvPicPr>
                      <p:cNvPr id="0" name=""/>
                      <p:cNvPicPr/>
                      <p:nvPr/>
                    </p:nvPicPr>
                    <p:blipFill>
                      <a:blip r:embed="rId7"/>
                      <a:stretch>
                        <a:fillRect/>
                      </a:stretch>
                    </p:blipFill>
                    <p:spPr>
                      <a:xfrm>
                        <a:off x="2590807" y="2843098"/>
                        <a:ext cx="387054" cy="427037"/>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36295490"/>
              </p:ext>
            </p:extLst>
          </p:nvPr>
        </p:nvGraphicFramePr>
        <p:xfrm>
          <a:off x="5048896" y="2690656"/>
          <a:ext cx="387054" cy="427038"/>
        </p:xfrm>
        <a:graphic>
          <a:graphicData uri="http://schemas.openxmlformats.org/presentationml/2006/ole">
            <mc:AlternateContent xmlns:mc="http://schemas.openxmlformats.org/markup-compatibility/2006">
              <mc:Choice xmlns:v="urn:schemas-microsoft-com:vml" Requires="v">
                <p:oleObj spid="_x0000_s17902" name="Visio" r:id="rId8" imgW="515430" imgH="427008" progId="Visio.Drawing.11">
                  <p:embed/>
                </p:oleObj>
              </mc:Choice>
              <mc:Fallback>
                <p:oleObj name="Visio" r:id="rId8" imgW="515430" imgH="427008"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8896" y="2690656"/>
                        <a:ext cx="387054"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004583540"/>
              </p:ext>
            </p:extLst>
          </p:nvPr>
        </p:nvGraphicFramePr>
        <p:xfrm>
          <a:off x="2590806" y="4671856"/>
          <a:ext cx="387054" cy="427038"/>
        </p:xfrm>
        <a:graphic>
          <a:graphicData uri="http://schemas.openxmlformats.org/presentationml/2006/ole">
            <mc:AlternateContent xmlns:mc="http://schemas.openxmlformats.org/markup-compatibility/2006">
              <mc:Choice xmlns:v="urn:schemas-microsoft-com:vml" Requires="v">
                <p:oleObj spid="_x0000_s17903" name="Visio" r:id="rId9" imgW="515430" imgH="427008" progId="Visio.Drawing.11">
                  <p:embed/>
                </p:oleObj>
              </mc:Choice>
              <mc:Fallback>
                <p:oleObj name="Visio" r:id="rId9" imgW="515430" imgH="427008"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0806" y="4671856"/>
                        <a:ext cx="387054"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253642629"/>
              </p:ext>
            </p:extLst>
          </p:nvPr>
        </p:nvGraphicFramePr>
        <p:xfrm>
          <a:off x="5277556" y="3224056"/>
          <a:ext cx="387054" cy="427038"/>
        </p:xfrm>
        <a:graphic>
          <a:graphicData uri="http://schemas.openxmlformats.org/presentationml/2006/ole">
            <mc:AlternateContent xmlns:mc="http://schemas.openxmlformats.org/markup-compatibility/2006">
              <mc:Choice xmlns:v="urn:schemas-microsoft-com:vml" Requires="v">
                <p:oleObj spid="_x0000_s17904" name="Visio" r:id="rId10" imgW="515430" imgH="427008" progId="Visio.Drawing.11">
                  <p:embed/>
                </p:oleObj>
              </mc:Choice>
              <mc:Fallback>
                <p:oleObj name="Visio" r:id="rId10" imgW="515430" imgH="427008"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77556" y="3224056"/>
                        <a:ext cx="387054"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0" name="Straight Arrow Connector 9"/>
          <p:cNvCxnSpPr>
            <a:endCxn id="6" idx="1"/>
          </p:cNvCxnSpPr>
          <p:nvPr/>
        </p:nvCxnSpPr>
        <p:spPr>
          <a:xfrm flipV="1">
            <a:off x="2990961" y="2904217"/>
            <a:ext cx="2057936" cy="9128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8" idx="1"/>
            <a:endCxn id="7" idx="3"/>
          </p:cNvCxnSpPr>
          <p:nvPr/>
        </p:nvCxnSpPr>
        <p:spPr>
          <a:xfrm flipH="1">
            <a:off x="2977861" y="3437575"/>
            <a:ext cx="2299696" cy="144780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5" name="Rounded Rectangular Callout 14"/>
          <p:cNvSpPr/>
          <p:nvPr/>
        </p:nvSpPr>
        <p:spPr bwMode="auto">
          <a:xfrm>
            <a:off x="1733333" y="1418912"/>
            <a:ext cx="1429122" cy="1066800"/>
          </a:xfrm>
          <a:prstGeom prst="wedgeRoundRectCallout">
            <a:avLst>
              <a:gd name="adj1" fmla="val 24798"/>
              <a:gd name="adj2" fmla="val 108851"/>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rPr>
              <a:t>Create the Exchange Send </a:t>
            </a: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Connector</a:t>
            </a:r>
            <a:endParaRPr lang="en-US"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Rounded Rectangular Callout 15"/>
          <p:cNvSpPr/>
          <p:nvPr/>
        </p:nvSpPr>
        <p:spPr bwMode="auto">
          <a:xfrm>
            <a:off x="4640672" y="1422850"/>
            <a:ext cx="1551543" cy="952500"/>
          </a:xfrm>
          <a:prstGeom prst="wedgeRoundRectCallout">
            <a:avLst>
              <a:gd name="adj1" fmla="val -16552"/>
              <a:gd name="adj2" fmla="val 87403"/>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Create the FOPE Inbound Connector</a:t>
            </a:r>
          </a:p>
        </p:txBody>
      </p:sp>
      <p:sp>
        <p:nvSpPr>
          <p:cNvPr id="19" name="Rounded Rectangular Callout 18"/>
          <p:cNvSpPr/>
          <p:nvPr/>
        </p:nvSpPr>
        <p:spPr bwMode="auto">
          <a:xfrm>
            <a:off x="4127728" y="4285300"/>
            <a:ext cx="1551543" cy="1200150"/>
          </a:xfrm>
          <a:prstGeom prst="wedgeRoundRectCallout">
            <a:avLst>
              <a:gd name="adj1" fmla="val 33759"/>
              <a:gd name="adj2" fmla="val -113582"/>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Create the FOPE Outbound Connector</a:t>
            </a:r>
          </a:p>
        </p:txBody>
      </p:sp>
      <p:sp>
        <p:nvSpPr>
          <p:cNvPr id="20" name="Rounded Rectangular Callout 19"/>
          <p:cNvSpPr/>
          <p:nvPr/>
        </p:nvSpPr>
        <p:spPr bwMode="auto">
          <a:xfrm>
            <a:off x="2360131" y="5369828"/>
            <a:ext cx="1551543" cy="1200150"/>
          </a:xfrm>
          <a:prstGeom prst="wedgeRoundRectCallout">
            <a:avLst>
              <a:gd name="adj1" fmla="val -25693"/>
              <a:gd name="adj2" fmla="val -80741"/>
              <a:gd name="adj3" fmla="val 16667"/>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Create the Exchange Receive Connector</a:t>
            </a:r>
          </a:p>
        </p:txBody>
      </p:sp>
      <p:sp>
        <p:nvSpPr>
          <p:cNvPr id="21" name="Rounded Rectangular Callout 20"/>
          <p:cNvSpPr/>
          <p:nvPr/>
        </p:nvSpPr>
        <p:spPr bwMode="auto">
          <a:xfrm>
            <a:off x="7449841" y="4885375"/>
            <a:ext cx="1551543" cy="1562722"/>
          </a:xfrm>
          <a:prstGeom prst="wedgeRoundRectCallout">
            <a:avLst>
              <a:gd name="adj1" fmla="val -68132"/>
              <a:gd name="adj2" fmla="val -32668"/>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Remote Domains define the use of internal headers</a:t>
            </a:r>
          </a:p>
        </p:txBody>
      </p:sp>
      <p:sp>
        <p:nvSpPr>
          <p:cNvPr id="22" name="Rounded Rectangular Callout 21"/>
          <p:cNvSpPr/>
          <p:nvPr/>
        </p:nvSpPr>
        <p:spPr bwMode="auto">
          <a:xfrm>
            <a:off x="199757" y="3846786"/>
            <a:ext cx="1551543" cy="1638664"/>
          </a:xfrm>
          <a:prstGeom prst="wedgeRoundRectCallout">
            <a:avLst>
              <a:gd name="adj1" fmla="val 46718"/>
              <a:gd name="adj2" fmla="val -99632"/>
              <a:gd name="adj3" fmla="val 16667"/>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chemeClr val="bg1"/>
                </a:solidFill>
                <a:latin typeface="Segoe UI" pitchFamily="34" charset="0"/>
                <a:ea typeface="Segoe UI" pitchFamily="34" charset="0"/>
                <a:cs typeface="Segoe UI" pitchFamily="34" charset="0"/>
              </a:rPr>
              <a:t>Remote Domains define the use of internal headers</a:t>
            </a:r>
          </a:p>
        </p:txBody>
      </p:sp>
    </p:spTree>
    <p:custDataLst>
      <p:tags r:id="rId2"/>
    </p:custDataLst>
    <p:extLst>
      <p:ext uri="{BB962C8B-B14F-4D97-AF65-F5344CB8AC3E}">
        <p14:creationId xmlns:p14="http://schemas.microsoft.com/office/powerpoint/2010/main" val="31372705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randombar(horizontal)">
                                      <p:cBhvr>
                                        <p:cTn id="18" dur="500"/>
                                        <p:tgtEl>
                                          <p:spTgt spid="16"/>
                                        </p:tgtEl>
                                      </p:cBhvr>
                                    </p:animEffect>
                                  </p:childTnLst>
                                </p:cTn>
                              </p:par>
                              <p:par>
                                <p:cTn id="19" presetID="14" presetClass="entr" presetSubtype="1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randombar(horizontal)">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randombar(horizontal)">
                                      <p:cBhvr>
                                        <p:cTn id="26" dur="500"/>
                                        <p:tgtEl>
                                          <p:spTgt spid="8"/>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randombar(horizont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randombar(horizontal)">
                                      <p:cBhvr>
                                        <p:cTn id="34" dur="500"/>
                                        <p:tgtEl>
                                          <p:spTgt spid="13"/>
                                        </p:tgtEl>
                                      </p:cBhvr>
                                    </p:animEffect>
                                  </p:childTnLst>
                                </p:cTn>
                              </p:par>
                              <p:par>
                                <p:cTn id="35" presetID="14" presetClass="entr" presetSubtype="1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randombar(horizontal)">
                                      <p:cBhvr>
                                        <p:cTn id="37" dur="500"/>
                                        <p:tgtEl>
                                          <p:spTgt spid="7"/>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randombar(horizontal)">
                                      <p:cBhvr>
                                        <p:cTn id="40" dur="5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animBg="1"/>
      <p:bldP spid="20" grpId="0" animBg="1"/>
      <p:bldP spid="21" grpId="0" animBg="1"/>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Demo: Hybrid deployment</a:t>
            </a:r>
            <a:endParaRPr lang="en-AU" dirty="0"/>
          </a:p>
        </p:txBody>
      </p:sp>
      <p:sp>
        <p:nvSpPr>
          <p:cNvPr id="3" name="Text Placeholder 2"/>
          <p:cNvSpPr>
            <a:spLocks noGrp="1"/>
          </p:cNvSpPr>
          <p:nvPr>
            <p:ph type="body" idx="1"/>
          </p:nvPr>
        </p:nvSpPr>
        <p:spPr/>
        <p:txBody>
          <a:bodyPr/>
          <a:lstStyle/>
          <a:p>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11293554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3424" y="168880"/>
            <a:ext cx="8229600" cy="1143000"/>
          </a:xfrm>
        </p:spPr>
        <p:txBody>
          <a:bodyPr>
            <a:noAutofit/>
          </a:bodyPr>
          <a:lstStyle/>
          <a:p>
            <a:r>
              <a:rPr lang="en-US" sz="4400" dirty="0" smtClean="0"/>
              <a:t>What’s New in Exchange 2010 SP2?</a:t>
            </a:r>
            <a:endParaRPr lang="en-US" sz="4400" dirty="0"/>
          </a:p>
        </p:txBody>
      </p:sp>
      <p:sp>
        <p:nvSpPr>
          <p:cNvPr id="3" name="Content Placeholder 2"/>
          <p:cNvSpPr>
            <a:spLocks noGrp="1"/>
          </p:cNvSpPr>
          <p:nvPr>
            <p:ph idx="1"/>
          </p:nvPr>
        </p:nvSpPr>
        <p:spPr>
          <a:xfrm>
            <a:off x="280253" y="1447798"/>
            <a:ext cx="8363938" cy="5222545"/>
          </a:xfrm>
        </p:spPr>
        <p:txBody>
          <a:bodyPr>
            <a:normAutofit fontScale="92500" lnSpcReduction="10000"/>
          </a:bodyPr>
          <a:lstStyle/>
          <a:p>
            <a:r>
              <a:rPr lang="en-US" sz="1900" dirty="0" smtClean="0"/>
              <a:t>New Hybrid Configuration Wizard</a:t>
            </a:r>
          </a:p>
          <a:p>
            <a:pPr lvl="1"/>
            <a:r>
              <a:rPr lang="en-US" sz="1900" dirty="0" smtClean="0"/>
              <a:t>Exchange federation trust</a:t>
            </a:r>
          </a:p>
          <a:p>
            <a:pPr lvl="1"/>
            <a:r>
              <a:rPr lang="en-US" sz="1900" dirty="0" smtClean="0"/>
              <a:t>Organization relationships</a:t>
            </a:r>
          </a:p>
          <a:p>
            <a:pPr lvl="1"/>
            <a:r>
              <a:rPr lang="en-US" sz="1900" dirty="0" smtClean="0"/>
              <a:t>Remote domains/accepted domains</a:t>
            </a:r>
          </a:p>
          <a:p>
            <a:pPr lvl="1"/>
            <a:r>
              <a:rPr lang="en-US" sz="1900" dirty="0" smtClean="0"/>
              <a:t>Email address policies</a:t>
            </a:r>
          </a:p>
          <a:p>
            <a:pPr lvl="1"/>
            <a:r>
              <a:rPr lang="en-US" sz="1900" dirty="0" smtClean="0"/>
              <a:t>Send/Receive connector</a:t>
            </a:r>
          </a:p>
          <a:p>
            <a:pPr lvl="1"/>
            <a:r>
              <a:rPr lang="en-US" sz="1900" dirty="0" smtClean="0"/>
              <a:t>Forefront inbound/outbound connectors</a:t>
            </a:r>
          </a:p>
          <a:p>
            <a:pPr lvl="1"/>
            <a:r>
              <a:rPr lang="en-US" sz="1900" dirty="0" err="1" smtClean="0"/>
              <a:t>MRSProxy</a:t>
            </a:r>
            <a:endParaRPr lang="en-US" sz="1900" dirty="0" smtClean="0"/>
          </a:p>
          <a:p>
            <a:pPr lvl="1"/>
            <a:r>
              <a:rPr lang="en-US" sz="1900" dirty="0" smtClean="0"/>
              <a:t>Pre-</a:t>
            </a:r>
            <a:r>
              <a:rPr lang="en-US" sz="1900" dirty="0" err="1" smtClean="0"/>
              <a:t>req</a:t>
            </a:r>
            <a:r>
              <a:rPr lang="en-US" sz="1900" dirty="0" smtClean="0"/>
              <a:t> checks (i.e. Office365 Active Directory Sync, Exchange certificates, registered custom domains, etc…)</a:t>
            </a:r>
          </a:p>
          <a:p>
            <a:r>
              <a:rPr lang="en-US" sz="1900" dirty="0" smtClean="0"/>
              <a:t>New PowerShell </a:t>
            </a:r>
            <a:r>
              <a:rPr lang="en-US" sz="1900" dirty="0" err="1" smtClean="0"/>
              <a:t>cmdlets</a:t>
            </a:r>
            <a:endParaRPr lang="en-US" sz="1900" dirty="0" smtClean="0"/>
          </a:p>
          <a:p>
            <a:pPr lvl="1"/>
            <a:r>
              <a:rPr lang="en-US" sz="1900" dirty="0" smtClean="0"/>
              <a:t>New/Get/Set/Update-</a:t>
            </a:r>
            <a:r>
              <a:rPr lang="en-US" sz="1900" dirty="0" err="1" smtClean="0"/>
              <a:t>HybridConfiguration</a:t>
            </a:r>
            <a:endParaRPr lang="en-US" sz="1900" dirty="0" smtClean="0"/>
          </a:p>
          <a:p>
            <a:r>
              <a:rPr lang="en-US" sz="1900" dirty="0" smtClean="0"/>
              <a:t>Namespaces improvements</a:t>
            </a:r>
          </a:p>
          <a:p>
            <a:pPr lvl="1"/>
            <a:r>
              <a:rPr lang="en-US" sz="1900" dirty="0" smtClean="0"/>
              <a:t>Removing requirement for unique namespace</a:t>
            </a:r>
          </a:p>
          <a:p>
            <a:pPr lvl="1"/>
            <a:r>
              <a:rPr lang="en-US" sz="1900" dirty="0" smtClean="0"/>
              <a:t>Providing every customer a coexistence domain, for every hybrid deployment</a:t>
            </a:r>
          </a:p>
          <a:p>
            <a:pPr lvl="2"/>
            <a:r>
              <a:rPr lang="en-US" sz="1900" dirty="0" smtClean="0"/>
              <a:t>Service.contoso.com is now Contoso.mail.onmicrosoft.com</a:t>
            </a:r>
          </a:p>
        </p:txBody>
      </p:sp>
      <p:sp>
        <p:nvSpPr>
          <p:cNvPr id="4" name="Rounded Rectangular Callout 3"/>
          <p:cNvSpPr/>
          <p:nvPr/>
        </p:nvSpPr>
        <p:spPr>
          <a:xfrm>
            <a:off x="5441658" y="1818792"/>
            <a:ext cx="2968917" cy="1374784"/>
          </a:xfrm>
          <a:prstGeom prst="wedgeRoundRectCallout">
            <a:avLst>
              <a:gd name="adj1" fmla="val -63229"/>
              <a:gd name="adj2" fmla="val -6485"/>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r>
              <a:rPr lang="en-US" dirty="0" smtClean="0">
                <a:solidFill>
                  <a:schemeClr val="tx1"/>
                </a:solidFill>
                <a:latin typeface="Segoe UI" pitchFamily="34" charset="0"/>
                <a:ea typeface="Segoe UI" pitchFamily="34" charset="0"/>
                <a:cs typeface="Segoe UI" pitchFamily="34" charset="0"/>
              </a:rPr>
              <a:t>Pre-SP2: Approximately 50 manual steps</a:t>
            </a:r>
          </a:p>
          <a:p>
            <a:endParaRPr lang="en-US" dirty="0" smtClean="0">
              <a:solidFill>
                <a:schemeClr val="tx1"/>
              </a:solidFill>
              <a:latin typeface="Segoe UI" pitchFamily="34" charset="0"/>
              <a:ea typeface="Segoe UI" pitchFamily="34" charset="0"/>
              <a:cs typeface="Segoe UI" pitchFamily="34" charset="0"/>
            </a:endParaRPr>
          </a:p>
          <a:p>
            <a:r>
              <a:rPr lang="en-US" dirty="0" smtClean="0">
                <a:solidFill>
                  <a:schemeClr val="tx1"/>
                </a:solidFill>
                <a:latin typeface="Segoe UI" pitchFamily="34" charset="0"/>
                <a:ea typeface="Segoe UI" pitchFamily="34" charset="0"/>
                <a:cs typeface="Segoe UI" pitchFamily="34" charset="0"/>
              </a:rPr>
              <a:t>With SP2: Now only 6 manual steps</a:t>
            </a:r>
          </a:p>
        </p:txBody>
      </p:sp>
    </p:spTree>
    <p:extLst>
      <p:ext uri="{BB962C8B-B14F-4D97-AF65-F5344CB8AC3E}">
        <p14:creationId xmlns:p14="http://schemas.microsoft.com/office/powerpoint/2010/main" val="41283212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93424" y="123416"/>
            <a:ext cx="8229600" cy="1143000"/>
          </a:xfrm>
        </p:spPr>
        <p:txBody>
          <a:bodyPr>
            <a:normAutofit fontScale="90000"/>
          </a:bodyPr>
          <a:lstStyle/>
          <a:p>
            <a:r>
              <a:rPr lang="en-US" sz="4900" dirty="0" smtClean="0"/>
              <a:t>In Review</a:t>
            </a:r>
            <a:r>
              <a:rPr lang="en-US" dirty="0" smtClean="0"/>
              <a:t/>
            </a:r>
            <a:br>
              <a:rPr lang="en-US" dirty="0" smtClean="0"/>
            </a:br>
            <a:r>
              <a:rPr lang="en-US" sz="4000" dirty="0" smtClean="0">
                <a:solidFill>
                  <a:schemeClr val="accent2"/>
                </a:solidFill>
              </a:rPr>
              <a:t>Session Takeaways</a:t>
            </a:r>
            <a:endParaRPr lang="en-US" sz="4000" dirty="0">
              <a:solidFill>
                <a:schemeClr val="accent2"/>
              </a:solidFill>
            </a:endParaRPr>
          </a:p>
        </p:txBody>
      </p:sp>
      <p:sp>
        <p:nvSpPr>
          <p:cNvPr id="6" name="Text Placeholder 5"/>
          <p:cNvSpPr>
            <a:spLocks noGrp="1"/>
          </p:cNvSpPr>
          <p:nvPr>
            <p:ph idx="1"/>
          </p:nvPr>
        </p:nvSpPr>
        <p:spPr>
          <a:xfrm>
            <a:off x="280253" y="1775358"/>
            <a:ext cx="8363938" cy="4604337"/>
          </a:xfrm>
        </p:spPr>
        <p:txBody>
          <a:bodyPr>
            <a:normAutofit/>
          </a:bodyPr>
          <a:lstStyle/>
          <a:p>
            <a:pPr>
              <a:lnSpc>
                <a:spcPct val="120000"/>
              </a:lnSpc>
            </a:pPr>
            <a:r>
              <a:rPr lang="en-US" sz="2400" dirty="0" smtClean="0"/>
              <a:t>There are migration options to suit any </a:t>
            </a:r>
            <a:r>
              <a:rPr lang="en-US" sz="2400" dirty="0" err="1" smtClean="0"/>
              <a:t>organisation</a:t>
            </a:r>
            <a:endParaRPr lang="en-US" sz="2000" dirty="0" smtClean="0"/>
          </a:p>
          <a:p>
            <a:pPr>
              <a:lnSpc>
                <a:spcPct val="120000"/>
              </a:lnSpc>
            </a:pPr>
            <a:r>
              <a:rPr lang="en-US" sz="2400" dirty="0" smtClean="0"/>
              <a:t>Hybrid setup has many steps, but it’s primarily about getting the planning right:</a:t>
            </a:r>
          </a:p>
          <a:p>
            <a:pPr lvl="1">
              <a:lnSpc>
                <a:spcPct val="120000"/>
              </a:lnSpc>
            </a:pPr>
            <a:r>
              <a:rPr lang="en-US" sz="2000" dirty="0" smtClean="0"/>
              <a:t>Namespaces &amp; Certificates are the two key areas to think about</a:t>
            </a:r>
          </a:p>
          <a:p>
            <a:pPr>
              <a:lnSpc>
                <a:spcPct val="120000"/>
              </a:lnSpc>
            </a:pPr>
            <a:r>
              <a:rPr lang="en-US" sz="2400" dirty="0" smtClean="0"/>
              <a:t>Moving to Exchange Server 2010 on-premises sets you up for a smooth path to the cloud</a:t>
            </a:r>
          </a:p>
          <a:p>
            <a:pPr>
              <a:lnSpc>
                <a:spcPct val="120000"/>
              </a:lnSpc>
            </a:pPr>
            <a:r>
              <a:rPr lang="en-US" sz="2400" dirty="0" smtClean="0"/>
              <a:t>What’s new in SP2?</a:t>
            </a:r>
            <a:endParaRPr lang="en-US" sz="2400" dirty="0"/>
          </a:p>
        </p:txBody>
      </p:sp>
    </p:spTree>
    <p:extLst>
      <p:ext uri="{BB962C8B-B14F-4D97-AF65-F5344CB8AC3E}">
        <p14:creationId xmlns:p14="http://schemas.microsoft.com/office/powerpoint/2010/main" val="2762950106"/>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2480" y="123416"/>
            <a:ext cx="8229600" cy="1143000"/>
          </a:xfrm>
        </p:spPr>
        <p:txBody>
          <a:bodyPr>
            <a:normAutofit fontScale="90000"/>
          </a:bodyPr>
          <a:lstStyle/>
          <a:p>
            <a:r>
              <a:rPr lang="en-US" sz="4900" dirty="0" smtClean="0"/>
              <a:t>Related Content</a:t>
            </a:r>
            <a:r>
              <a:rPr lang="en-US" dirty="0" smtClean="0"/>
              <a:t/>
            </a:r>
            <a:br>
              <a:rPr lang="en-US" dirty="0" smtClean="0"/>
            </a:br>
            <a:r>
              <a:rPr lang="en-US" sz="4000" dirty="0" smtClean="0">
                <a:solidFill>
                  <a:schemeClr val="accent2"/>
                </a:solidFill>
              </a:rPr>
              <a:t>Check out these sessions!</a:t>
            </a:r>
            <a:endParaRPr lang="en-US" sz="4000" dirty="0">
              <a:solidFill>
                <a:schemeClr val="accent2"/>
              </a:solidFill>
            </a:endParaRPr>
          </a:p>
        </p:txBody>
      </p:sp>
      <p:sp>
        <p:nvSpPr>
          <p:cNvPr id="6" name="Text Placeholder 5"/>
          <p:cNvSpPr>
            <a:spLocks noGrp="1"/>
          </p:cNvSpPr>
          <p:nvPr>
            <p:ph idx="1"/>
          </p:nvPr>
        </p:nvSpPr>
        <p:spPr>
          <a:xfrm>
            <a:off x="280252" y="1748062"/>
            <a:ext cx="9041169" cy="4604337"/>
          </a:xfrm>
        </p:spPr>
        <p:txBody>
          <a:bodyPr>
            <a:normAutofit/>
          </a:bodyPr>
          <a:lstStyle/>
          <a:p>
            <a:pPr>
              <a:lnSpc>
                <a:spcPct val="120000"/>
              </a:lnSpc>
            </a:pPr>
            <a:r>
              <a:rPr lang="en-AU" sz="2400" dirty="0"/>
              <a:t>EXL310 Upgrading to Exchange 2010: Notes from </a:t>
            </a:r>
            <a:r>
              <a:rPr lang="en-AU" sz="2400" dirty="0" smtClean="0"/>
              <a:t>Field</a:t>
            </a:r>
            <a:endParaRPr lang="en-US" sz="2400" dirty="0"/>
          </a:p>
          <a:p>
            <a:pPr>
              <a:lnSpc>
                <a:spcPct val="120000"/>
              </a:lnSpc>
            </a:pPr>
            <a:r>
              <a:rPr lang="en-AU" sz="2400" dirty="0"/>
              <a:t>EXL303 Exchange Server </a:t>
            </a:r>
            <a:r>
              <a:rPr lang="en-AU" sz="2400" dirty="0" smtClean="0"/>
              <a:t>2010: High </a:t>
            </a:r>
            <a:r>
              <a:rPr lang="en-AU" sz="2400" dirty="0"/>
              <a:t>Availability </a:t>
            </a:r>
            <a:r>
              <a:rPr lang="en-AU" sz="2400" dirty="0" smtClean="0"/>
              <a:t>Concepts</a:t>
            </a:r>
          </a:p>
          <a:p>
            <a:pPr>
              <a:lnSpc>
                <a:spcPct val="120000"/>
              </a:lnSpc>
            </a:pPr>
            <a:r>
              <a:rPr lang="en-AU" sz="2400" dirty="0" smtClean="0"/>
              <a:t>OFS-OFC309 From </a:t>
            </a:r>
            <a:r>
              <a:rPr lang="en-AU" sz="2400" dirty="0"/>
              <a:t>Zero to Productivity with Office </a:t>
            </a:r>
            <a:r>
              <a:rPr lang="en-AU" sz="2400" dirty="0" smtClean="0"/>
              <a:t>365</a:t>
            </a:r>
          </a:p>
          <a:p>
            <a:pPr>
              <a:lnSpc>
                <a:spcPct val="120000"/>
              </a:lnSpc>
            </a:pPr>
            <a:r>
              <a:rPr lang="en-AU" sz="2400" dirty="0" smtClean="0"/>
              <a:t>OFS-OFC214 Customer experiences moving to the Cloud</a:t>
            </a:r>
          </a:p>
          <a:p>
            <a:pPr>
              <a:lnSpc>
                <a:spcPct val="120000"/>
              </a:lnSpc>
            </a:pPr>
            <a:r>
              <a:rPr lang="en-AU" sz="2400" dirty="0" smtClean="0"/>
              <a:t>OFS-OFC215 Microsoft </a:t>
            </a:r>
            <a:r>
              <a:rPr lang="en-AU" sz="2400" dirty="0"/>
              <a:t>Office 365: The Future of Productivity</a:t>
            </a:r>
            <a:endParaRPr lang="en-US" sz="2400" dirty="0" smtClean="0"/>
          </a:p>
        </p:txBody>
      </p:sp>
    </p:spTree>
    <p:extLst>
      <p:ext uri="{BB962C8B-B14F-4D97-AF65-F5344CB8AC3E}">
        <p14:creationId xmlns:p14="http://schemas.microsoft.com/office/powerpoint/2010/main" val="54723742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Group 95"/>
          <p:cNvGrpSpPr/>
          <p:nvPr/>
        </p:nvGrpSpPr>
        <p:grpSpPr>
          <a:xfrm>
            <a:off x="114257" y="1782131"/>
            <a:ext cx="1337657" cy="3772002"/>
            <a:chOff x="263108" y="1782131"/>
            <a:chExt cx="1783078" cy="3772002"/>
          </a:xfrm>
        </p:grpSpPr>
        <p:sp>
          <p:nvSpPr>
            <p:cNvPr id="71" name="Rounded Rectangle 70"/>
            <p:cNvSpPr>
              <a:spLocks/>
            </p:cNvSpPr>
            <p:nvPr/>
          </p:nvSpPr>
          <p:spPr bwMode="auto">
            <a:xfrm>
              <a:off x="263108" y="2446869"/>
              <a:ext cx="1783078" cy="3107264"/>
            </a:xfrm>
            <a:prstGeom prst="roundRect">
              <a:avLst>
                <a:gd name="adj" fmla="val 0"/>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en-US" sz="1100" dirty="0" smtClean="0">
                  <a:solidFill>
                    <a:schemeClr val="tx1"/>
                  </a:solidFill>
                  <a:latin typeface="Segoe UI" pitchFamily="34" charset="0"/>
                  <a:ea typeface="Segoe UI" pitchFamily="34" charset="0"/>
                  <a:cs typeface="Segoe UI" pitchFamily="34" charset="0"/>
                </a:rPr>
                <a:t>Read case </a:t>
              </a:r>
            </a:p>
            <a:p>
              <a:pPr defTabSz="914400" eaLnBrk="0" fontAlgn="base" hangingPunct="0">
                <a:spcBef>
                  <a:spcPct val="0"/>
                </a:spcBef>
                <a:spcAft>
                  <a:spcPct val="0"/>
                </a:spcAft>
              </a:pPr>
              <a:r>
                <a:rPr lang="en-US" sz="1100" dirty="0" smtClean="0">
                  <a:solidFill>
                    <a:schemeClr val="tx1"/>
                  </a:solidFill>
                  <a:latin typeface="Segoe UI" pitchFamily="34" charset="0"/>
                  <a:ea typeface="Segoe UI" pitchFamily="34" charset="0"/>
                  <a:cs typeface="Segoe UI" pitchFamily="34" charset="0"/>
                </a:rPr>
                <a:t>studies and </a:t>
              </a:r>
            </a:p>
            <a:p>
              <a:pPr defTabSz="914400" eaLnBrk="0" fontAlgn="base" hangingPunct="0">
                <a:spcBef>
                  <a:spcPct val="0"/>
                </a:spcBef>
                <a:spcAft>
                  <a:spcPct val="0"/>
                </a:spcAft>
              </a:pPr>
              <a:r>
                <a:rPr lang="en-US" sz="1100" dirty="0" smtClean="0">
                  <a:solidFill>
                    <a:schemeClr val="tx1"/>
                  </a:solidFill>
                  <a:latin typeface="Segoe UI" pitchFamily="34" charset="0"/>
                  <a:ea typeface="Segoe UI" pitchFamily="34" charset="0"/>
                  <a:cs typeface="Segoe UI" pitchFamily="34" charset="0"/>
                </a:rPr>
                <a:t>documentation</a:t>
              </a:r>
            </a:p>
            <a:p>
              <a:pPr algn="ctr" defTabSz="914400" eaLnBrk="0" fontAlgn="base" hangingPunct="0">
                <a:spcBef>
                  <a:spcPct val="0"/>
                </a:spcBef>
                <a:spcAft>
                  <a:spcPct val="0"/>
                </a:spcAft>
              </a:pPr>
              <a:endParaRPr lang="en-US" sz="1100" dirty="0" smtClean="0">
                <a:solidFill>
                  <a:srgbClr val="FFFFFF"/>
                </a:solidFill>
                <a:latin typeface="Arial" charset="0"/>
              </a:endParaRPr>
            </a:p>
            <a:p>
              <a:pPr algn="ctr" defTabSz="914400" eaLnBrk="0" fontAlgn="base" hangingPunct="0">
                <a:spcBef>
                  <a:spcPct val="0"/>
                </a:spcBef>
                <a:spcAft>
                  <a:spcPct val="0"/>
                </a:spcAft>
              </a:pPr>
              <a:endParaRPr lang="en-US" sz="1100" dirty="0" smtClean="0">
                <a:solidFill>
                  <a:srgbClr val="FFFFFF"/>
                </a:solidFill>
                <a:latin typeface="Arial" charset="0"/>
              </a:endParaRPr>
            </a:p>
          </p:txBody>
        </p:sp>
        <p:sp>
          <p:nvSpPr>
            <p:cNvPr id="72" name="Rounded Rectangle 71"/>
            <p:cNvSpPr/>
            <p:nvPr/>
          </p:nvSpPr>
          <p:spPr bwMode="auto">
            <a:xfrm>
              <a:off x="263108" y="1782131"/>
              <a:ext cx="1779490" cy="616254"/>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tx1"/>
                  </a:solidFill>
                  <a:latin typeface="Segoe UI" pitchFamily="34" charset="0"/>
                  <a:ea typeface="Segoe UI" pitchFamily="34" charset="0"/>
                  <a:cs typeface="Segoe UI" pitchFamily="34" charset="0"/>
                </a:rPr>
                <a:t>1. Plan</a:t>
              </a:r>
            </a:p>
          </p:txBody>
        </p:sp>
      </p:grpSp>
      <p:grpSp>
        <p:nvGrpSpPr>
          <p:cNvPr id="97" name="Group 96"/>
          <p:cNvGrpSpPr/>
          <p:nvPr/>
        </p:nvGrpSpPr>
        <p:grpSpPr>
          <a:xfrm>
            <a:off x="1267362" y="1782131"/>
            <a:ext cx="2647440" cy="3772002"/>
            <a:chOff x="1800181" y="1782131"/>
            <a:chExt cx="3788383" cy="3772002"/>
          </a:xfrm>
        </p:grpSpPr>
        <p:sp>
          <p:nvSpPr>
            <p:cNvPr id="76" name="Rounded Rectangle 75"/>
            <p:cNvSpPr>
              <a:spLocks/>
            </p:cNvSpPr>
            <p:nvPr/>
          </p:nvSpPr>
          <p:spPr bwMode="auto">
            <a:xfrm>
              <a:off x="2122784" y="2446869"/>
              <a:ext cx="3465780" cy="3107264"/>
            </a:xfrm>
            <a:prstGeom prst="roundRect">
              <a:avLst>
                <a:gd name="adj" fmla="val 0"/>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n-US" sz="1100" dirty="0" smtClean="0">
                <a:solidFill>
                  <a:srgbClr val="FFFFFF"/>
                </a:solidFill>
                <a:latin typeface="Arial" charset="0"/>
              </a:endParaRPr>
            </a:p>
            <a:p>
              <a:pPr algn="ctr" defTabSz="914400" eaLnBrk="0" fontAlgn="base" hangingPunct="0">
                <a:spcBef>
                  <a:spcPct val="0"/>
                </a:spcBef>
                <a:spcAft>
                  <a:spcPct val="0"/>
                </a:spcAft>
              </a:pPr>
              <a:endParaRPr lang="en-US" sz="1100" dirty="0" smtClean="0">
                <a:solidFill>
                  <a:srgbClr val="FFFFFF"/>
                </a:solidFill>
                <a:latin typeface="Arial" charset="0"/>
              </a:endParaRPr>
            </a:p>
          </p:txBody>
        </p:sp>
        <p:sp>
          <p:nvSpPr>
            <p:cNvPr id="73" name="Rounded Rectangle 72"/>
            <p:cNvSpPr/>
            <p:nvPr/>
          </p:nvSpPr>
          <p:spPr bwMode="auto">
            <a:xfrm>
              <a:off x="2122884" y="1782131"/>
              <a:ext cx="3452096" cy="616254"/>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tx1"/>
                  </a:solidFill>
                  <a:latin typeface="Segoe UI" pitchFamily="34" charset="0"/>
                  <a:ea typeface="Segoe UI" pitchFamily="34" charset="0"/>
                  <a:cs typeface="Segoe UI" pitchFamily="34" charset="0"/>
                </a:rPr>
                <a:t>2. Prepare</a:t>
              </a:r>
            </a:p>
          </p:txBody>
        </p:sp>
        <p:sp>
          <p:nvSpPr>
            <p:cNvPr id="78" name="Rectangle 20"/>
            <p:cNvSpPr>
              <a:spLocks noChangeArrowheads="1"/>
            </p:cNvSpPr>
            <p:nvPr/>
          </p:nvSpPr>
          <p:spPr bwMode="auto">
            <a:xfrm>
              <a:off x="2436867" y="3591517"/>
              <a:ext cx="2111203" cy="397407"/>
            </a:xfrm>
            <a:prstGeom prst="rect">
              <a:avLst/>
            </a:prstGeom>
            <a:noFill/>
            <a:ln w="9525">
              <a:noFill/>
              <a:miter lim="800000"/>
              <a:headEnd/>
              <a:tailEnd/>
            </a:ln>
          </p:spPr>
          <p:txBody>
            <a:bodyPr wrap="square" lIns="58284" tIns="29142" rIns="58284" bIns="29142">
              <a:spAutoFit/>
            </a:bodyPr>
            <a:lstStyle/>
            <a:p>
              <a:pPr defTabSz="582613"/>
              <a:r>
                <a:rPr lang="en-US" sz="1100" dirty="0" smtClean="0">
                  <a:latin typeface="Segoe UI" pitchFamily="34" charset="0"/>
                  <a:ea typeface="Segoe UI" pitchFamily="34" charset="0"/>
                  <a:cs typeface="Segoe UI" pitchFamily="34" charset="0"/>
                </a:rPr>
                <a:t>Add and verify SMTP domains</a:t>
              </a:r>
              <a:endParaRPr lang="en-US" sz="1100" dirty="0">
                <a:latin typeface="Segoe UI" pitchFamily="34" charset="0"/>
                <a:ea typeface="Segoe UI" pitchFamily="34" charset="0"/>
                <a:cs typeface="Segoe UI" pitchFamily="34" charset="0"/>
              </a:endParaRPr>
            </a:p>
          </p:txBody>
        </p:sp>
        <p:sp>
          <p:nvSpPr>
            <p:cNvPr id="84" name="Chevron 83"/>
            <p:cNvSpPr/>
            <p:nvPr/>
          </p:nvSpPr>
          <p:spPr bwMode="auto">
            <a:xfrm>
              <a:off x="1800181" y="3445934"/>
              <a:ext cx="520470" cy="829734"/>
            </a:xfrm>
            <a:prstGeom prst="chevron">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grpSp>
      <p:sp>
        <p:nvSpPr>
          <p:cNvPr id="67" name="Title 66"/>
          <p:cNvSpPr>
            <a:spLocks noGrp="1"/>
          </p:cNvSpPr>
          <p:nvPr>
            <p:ph type="title"/>
          </p:nvPr>
        </p:nvSpPr>
        <p:spPr>
          <a:xfrm>
            <a:off x="252480" y="114288"/>
            <a:ext cx="8229600" cy="1143000"/>
          </a:xfrm>
        </p:spPr>
        <p:txBody>
          <a:bodyPr>
            <a:normAutofit fontScale="90000"/>
          </a:bodyPr>
          <a:lstStyle/>
          <a:p>
            <a:r>
              <a:rPr lang="en-US" sz="4900" dirty="0" smtClean="0"/>
              <a:t>Planning</a:t>
            </a:r>
            <a:r>
              <a:rPr lang="en-US" dirty="0" smtClean="0"/>
              <a:t/>
            </a:r>
            <a:br>
              <a:rPr lang="en-US" dirty="0" smtClean="0"/>
            </a:br>
            <a:r>
              <a:rPr lang="en-US" sz="4000" dirty="0" smtClean="0">
                <a:solidFill>
                  <a:schemeClr val="accent2"/>
                </a:solidFill>
              </a:rPr>
              <a:t>Stages</a:t>
            </a:r>
            <a:endParaRPr lang="en-US" sz="4000" dirty="0">
              <a:solidFill>
                <a:schemeClr val="accent2"/>
              </a:solidFill>
            </a:endParaRPr>
          </a:p>
        </p:txBody>
      </p:sp>
      <p:grpSp>
        <p:nvGrpSpPr>
          <p:cNvPr id="98" name="Group 97"/>
          <p:cNvGrpSpPr/>
          <p:nvPr/>
        </p:nvGrpSpPr>
        <p:grpSpPr>
          <a:xfrm>
            <a:off x="1701767" y="3536874"/>
            <a:ext cx="1992153" cy="684191"/>
            <a:chOff x="2397446" y="3018246"/>
            <a:chExt cx="2655528" cy="684191"/>
          </a:xfrm>
        </p:grpSpPr>
        <p:pic>
          <p:nvPicPr>
            <p:cNvPr id="77" name="Picture 9"/>
            <p:cNvPicPr>
              <a:picLocks noChangeAspect="1" noChangeArrowheads="1"/>
            </p:cNvPicPr>
            <p:nvPr/>
          </p:nvPicPr>
          <p:blipFill>
            <a:blip r:embed="rId3"/>
            <a:stretch>
              <a:fillRect/>
            </a:stretch>
          </p:blipFill>
          <p:spPr bwMode="auto">
            <a:xfrm>
              <a:off x="4390822" y="3018246"/>
              <a:ext cx="662152" cy="636684"/>
            </a:xfrm>
            <a:prstGeom prst="rect">
              <a:avLst/>
            </a:prstGeom>
            <a:noFill/>
            <a:ln w="9525">
              <a:noFill/>
              <a:miter lim="800000"/>
              <a:headEnd/>
              <a:tailEnd/>
            </a:ln>
            <a:effectLst>
              <a:outerShdw blurRad="50800" dist="38100" dir="2700000">
                <a:srgbClr val="000000">
                  <a:alpha val="10000"/>
                </a:srgbClr>
              </a:outerShdw>
            </a:effectLst>
          </p:spPr>
        </p:pic>
        <p:sp>
          <p:nvSpPr>
            <p:cNvPr id="79" name="Rectangle 20"/>
            <p:cNvSpPr>
              <a:spLocks noChangeArrowheads="1"/>
            </p:cNvSpPr>
            <p:nvPr/>
          </p:nvSpPr>
          <p:spPr bwMode="auto">
            <a:xfrm>
              <a:off x="2397446" y="3474307"/>
              <a:ext cx="2300916" cy="228130"/>
            </a:xfrm>
            <a:prstGeom prst="rect">
              <a:avLst/>
            </a:prstGeom>
            <a:noFill/>
            <a:ln w="9525">
              <a:noFill/>
              <a:miter lim="800000"/>
              <a:headEnd/>
              <a:tailEnd/>
            </a:ln>
          </p:spPr>
          <p:txBody>
            <a:bodyPr wrap="square" lIns="58284" tIns="29142" rIns="58284" bIns="29142">
              <a:spAutoFit/>
            </a:bodyPr>
            <a:lstStyle/>
            <a:p>
              <a:pPr defTabSz="582613"/>
              <a:r>
                <a:rPr lang="en-US" sz="1100" dirty="0" smtClean="0">
                  <a:latin typeface="Segoe UI" pitchFamily="34" charset="0"/>
                  <a:ea typeface="Segoe UI" pitchFamily="34" charset="0"/>
                  <a:cs typeface="Segoe UI" pitchFamily="34" charset="0"/>
                </a:rPr>
                <a:t>Configure On-Premise</a:t>
              </a:r>
              <a:endParaRPr lang="en-US" sz="1100" dirty="0">
                <a:latin typeface="Segoe UI" pitchFamily="34" charset="0"/>
                <a:ea typeface="Segoe UI" pitchFamily="34" charset="0"/>
                <a:cs typeface="Segoe UI" pitchFamily="34" charset="0"/>
              </a:endParaRPr>
            </a:p>
          </p:txBody>
        </p:sp>
      </p:grpSp>
      <p:grpSp>
        <p:nvGrpSpPr>
          <p:cNvPr id="99" name="Group 98"/>
          <p:cNvGrpSpPr/>
          <p:nvPr/>
        </p:nvGrpSpPr>
        <p:grpSpPr>
          <a:xfrm>
            <a:off x="3696435" y="1782131"/>
            <a:ext cx="2929002" cy="3772002"/>
            <a:chOff x="5329181" y="1782131"/>
            <a:chExt cx="3904319" cy="3772002"/>
          </a:xfrm>
        </p:grpSpPr>
        <p:sp>
          <p:nvSpPr>
            <p:cNvPr id="87" name="Rounded Rectangle 86"/>
            <p:cNvSpPr>
              <a:spLocks/>
            </p:cNvSpPr>
            <p:nvPr/>
          </p:nvSpPr>
          <p:spPr bwMode="auto">
            <a:xfrm>
              <a:off x="5667340" y="2446869"/>
              <a:ext cx="3566160" cy="3107264"/>
            </a:xfrm>
            <a:prstGeom prst="roundRect">
              <a:avLst>
                <a:gd name="adj" fmla="val 0"/>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n-US" sz="1100" dirty="0" smtClean="0">
                <a:solidFill>
                  <a:srgbClr val="FFFFFF"/>
                </a:solidFill>
                <a:latin typeface="Arial" charset="0"/>
              </a:endParaRPr>
            </a:p>
            <a:p>
              <a:pPr algn="ctr" defTabSz="914400" eaLnBrk="0" fontAlgn="base" hangingPunct="0">
                <a:spcBef>
                  <a:spcPct val="0"/>
                </a:spcBef>
                <a:spcAft>
                  <a:spcPct val="0"/>
                </a:spcAft>
              </a:pPr>
              <a:endParaRPr lang="en-US" sz="1100" dirty="0" smtClean="0">
                <a:solidFill>
                  <a:srgbClr val="FFFFFF"/>
                </a:solidFill>
                <a:latin typeface="Arial" charset="0"/>
              </a:endParaRPr>
            </a:p>
          </p:txBody>
        </p:sp>
        <p:pic>
          <p:nvPicPr>
            <p:cNvPr id="18" name="Picture 9"/>
            <p:cNvPicPr>
              <a:picLocks noChangeAspect="1" noChangeArrowheads="1"/>
            </p:cNvPicPr>
            <p:nvPr/>
          </p:nvPicPr>
          <p:blipFill>
            <a:blip r:embed="rId3"/>
            <a:stretch>
              <a:fillRect/>
            </a:stretch>
          </p:blipFill>
          <p:spPr bwMode="auto">
            <a:xfrm>
              <a:off x="5930668" y="3808795"/>
              <a:ext cx="802539" cy="771673"/>
            </a:xfrm>
            <a:prstGeom prst="rect">
              <a:avLst/>
            </a:prstGeom>
            <a:noFill/>
            <a:ln w="9525">
              <a:noFill/>
              <a:miter lim="800000"/>
              <a:headEnd/>
              <a:tailEnd/>
            </a:ln>
            <a:effectLst>
              <a:outerShdw blurRad="50800" dist="38100" dir="2700000">
                <a:srgbClr val="000000">
                  <a:alpha val="10000"/>
                </a:srgbClr>
              </a:outerShdw>
            </a:effectLst>
          </p:spPr>
        </p:pic>
        <p:pic>
          <p:nvPicPr>
            <p:cNvPr id="19" name="Picture 18" descr="D:\Pennie's documents\Images for TechEd06\Shapes_and_Graphics\Internet Cloud\cloud illustration icon.png"/>
            <p:cNvPicPr>
              <a:picLocks noChangeAspect="1" noChangeArrowheads="1"/>
            </p:cNvPicPr>
            <p:nvPr/>
          </p:nvPicPr>
          <p:blipFill>
            <a:blip r:embed="rId4"/>
            <a:stretch>
              <a:fillRect/>
            </a:stretch>
          </p:blipFill>
          <p:spPr bwMode="auto">
            <a:xfrm>
              <a:off x="7491781" y="3007718"/>
              <a:ext cx="1479619" cy="1479619"/>
            </a:xfrm>
            <a:prstGeom prst="rect">
              <a:avLst/>
            </a:prstGeom>
            <a:noFill/>
          </p:spPr>
        </p:pic>
        <p:sp>
          <p:nvSpPr>
            <p:cNvPr id="74" name="Rounded Rectangle 73"/>
            <p:cNvSpPr/>
            <p:nvPr/>
          </p:nvSpPr>
          <p:spPr bwMode="auto">
            <a:xfrm>
              <a:off x="5667340" y="1782131"/>
              <a:ext cx="3566160" cy="616254"/>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tx1"/>
                  </a:solidFill>
                  <a:latin typeface="Segoe UI" pitchFamily="34" charset="0"/>
                  <a:ea typeface="Segoe UI" pitchFamily="34" charset="0"/>
                  <a:cs typeface="Segoe UI" pitchFamily="34" charset="0"/>
                </a:rPr>
                <a:t>3. Migrate</a:t>
              </a:r>
            </a:p>
          </p:txBody>
        </p:sp>
        <p:sp>
          <p:nvSpPr>
            <p:cNvPr id="86" name="Chevron 85"/>
            <p:cNvSpPr/>
            <p:nvPr/>
          </p:nvSpPr>
          <p:spPr bwMode="auto">
            <a:xfrm>
              <a:off x="5329181" y="3445934"/>
              <a:ext cx="520470" cy="829734"/>
            </a:xfrm>
            <a:prstGeom prst="chevron">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pic>
          <p:nvPicPr>
            <p:cNvPr id="90" name="Picture 89" descr="email.png"/>
            <p:cNvPicPr>
              <a:picLocks noChangeAspect="1"/>
            </p:cNvPicPr>
            <p:nvPr/>
          </p:nvPicPr>
          <p:blipFill>
            <a:blip r:embed="rId5"/>
            <a:stretch>
              <a:fillRect/>
            </a:stretch>
          </p:blipFill>
          <p:spPr>
            <a:xfrm>
              <a:off x="6646702" y="3545631"/>
              <a:ext cx="365125" cy="262889"/>
            </a:xfrm>
            <a:prstGeom prst="rect">
              <a:avLst/>
            </a:prstGeom>
            <a:effectLst>
              <a:outerShdw blurRad="50800" dist="38100" dir="2700000">
                <a:srgbClr val="000000">
                  <a:alpha val="10000"/>
                </a:srgbClr>
              </a:outerShdw>
            </a:effectLst>
          </p:spPr>
        </p:pic>
        <p:pic>
          <p:nvPicPr>
            <p:cNvPr id="91" name="Picture 90" descr="email.png"/>
            <p:cNvPicPr>
              <a:picLocks noChangeAspect="1"/>
            </p:cNvPicPr>
            <p:nvPr/>
          </p:nvPicPr>
          <p:blipFill>
            <a:blip r:embed="rId5"/>
            <a:stretch>
              <a:fillRect/>
            </a:stretch>
          </p:blipFill>
          <p:spPr>
            <a:xfrm>
              <a:off x="7000716" y="3105365"/>
              <a:ext cx="365125" cy="262889"/>
            </a:xfrm>
            <a:prstGeom prst="rect">
              <a:avLst/>
            </a:prstGeom>
            <a:effectLst>
              <a:outerShdw blurRad="50800" dist="38100" dir="2700000">
                <a:srgbClr val="000000">
                  <a:alpha val="10000"/>
                </a:srgbClr>
              </a:outerShdw>
            </a:effectLst>
          </p:spPr>
        </p:pic>
        <p:pic>
          <p:nvPicPr>
            <p:cNvPr id="92" name="Picture 91" descr="email.png"/>
            <p:cNvPicPr>
              <a:picLocks noChangeAspect="1"/>
            </p:cNvPicPr>
            <p:nvPr/>
          </p:nvPicPr>
          <p:blipFill>
            <a:blip r:embed="rId5"/>
            <a:stretch>
              <a:fillRect/>
            </a:stretch>
          </p:blipFill>
          <p:spPr>
            <a:xfrm>
              <a:off x="7567981" y="3274698"/>
              <a:ext cx="365125" cy="262889"/>
            </a:xfrm>
            <a:prstGeom prst="rect">
              <a:avLst/>
            </a:prstGeom>
            <a:effectLst>
              <a:outerShdw blurRad="50800" dist="38100" dir="2700000">
                <a:srgbClr val="000000">
                  <a:alpha val="10000"/>
                </a:srgbClr>
              </a:outerShdw>
            </a:effectLst>
          </p:spPr>
        </p:pic>
      </p:grpSp>
      <p:grpSp>
        <p:nvGrpSpPr>
          <p:cNvPr id="100" name="Group 99"/>
          <p:cNvGrpSpPr/>
          <p:nvPr/>
        </p:nvGrpSpPr>
        <p:grpSpPr>
          <a:xfrm>
            <a:off x="6393085" y="1782131"/>
            <a:ext cx="2667792" cy="3772002"/>
            <a:chOff x="8978332" y="1782131"/>
            <a:chExt cx="3174743" cy="3772002"/>
          </a:xfrm>
        </p:grpSpPr>
        <p:sp>
          <p:nvSpPr>
            <p:cNvPr id="89" name="Rounded Rectangle 88"/>
            <p:cNvSpPr>
              <a:spLocks/>
            </p:cNvSpPr>
            <p:nvPr/>
          </p:nvSpPr>
          <p:spPr bwMode="auto">
            <a:xfrm>
              <a:off x="9310533" y="2446869"/>
              <a:ext cx="2842542" cy="3107264"/>
            </a:xfrm>
            <a:prstGeom prst="roundRect">
              <a:avLst>
                <a:gd name="adj" fmla="val 0"/>
              </a:avLst>
            </a:prstGeom>
            <a:ln>
              <a:noFill/>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algn="ctr" defTabSz="914400" eaLnBrk="0" fontAlgn="base" hangingPunct="0">
                <a:spcBef>
                  <a:spcPct val="0"/>
                </a:spcBef>
                <a:spcAft>
                  <a:spcPct val="0"/>
                </a:spcAft>
              </a:pPr>
              <a:endParaRPr lang="en-US" sz="1100" dirty="0" smtClean="0">
                <a:solidFill>
                  <a:srgbClr val="FFFFFF"/>
                </a:solidFill>
                <a:latin typeface="Arial" charset="0"/>
              </a:endParaRPr>
            </a:p>
            <a:p>
              <a:pPr algn="ctr" defTabSz="914400" eaLnBrk="0" fontAlgn="base" hangingPunct="0">
                <a:spcBef>
                  <a:spcPct val="0"/>
                </a:spcBef>
                <a:spcAft>
                  <a:spcPct val="0"/>
                </a:spcAft>
              </a:pPr>
              <a:endParaRPr lang="en-US" sz="1100" dirty="0" smtClean="0">
                <a:solidFill>
                  <a:srgbClr val="FFFFFF"/>
                </a:solidFill>
                <a:latin typeface="Arial" charset="0"/>
              </a:endParaRPr>
            </a:p>
          </p:txBody>
        </p:sp>
        <p:pic>
          <p:nvPicPr>
            <p:cNvPr id="1027" name="Picture 3" descr="C:\Users\rampo\AppData\Local\Microsoft\Windows\Temporary Internet Files\Content.IE5\CC30UIBC\MC900433860[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33436" y="3302003"/>
              <a:ext cx="1292106" cy="1292106"/>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9"/>
            <p:cNvPicPr>
              <a:picLocks noChangeAspect="1" noChangeArrowheads="1"/>
            </p:cNvPicPr>
            <p:nvPr/>
          </p:nvPicPr>
          <p:blipFill>
            <a:blip r:embed="rId3"/>
            <a:srcRect l="-8001" r="5463" b="18234"/>
            <a:stretch>
              <a:fillRect/>
            </a:stretch>
          </p:blipFill>
          <p:spPr bwMode="auto">
            <a:xfrm>
              <a:off x="10197370" y="3374359"/>
              <a:ext cx="777968" cy="596511"/>
            </a:xfrm>
            <a:prstGeom prst="rect">
              <a:avLst/>
            </a:prstGeom>
            <a:noFill/>
            <a:ln w="9525">
              <a:noFill/>
              <a:miter lim="800000"/>
              <a:headEnd/>
              <a:tailEnd/>
            </a:ln>
            <a:effectLst/>
          </p:spPr>
        </p:pic>
        <p:sp>
          <p:nvSpPr>
            <p:cNvPr id="75" name="Rounded Rectangle 74"/>
            <p:cNvSpPr/>
            <p:nvPr/>
          </p:nvSpPr>
          <p:spPr bwMode="auto">
            <a:xfrm>
              <a:off x="9313465" y="1782131"/>
              <a:ext cx="2839608" cy="616254"/>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tx1"/>
                  </a:solidFill>
                  <a:latin typeface="Segoe UI" pitchFamily="34" charset="0"/>
                  <a:ea typeface="Segoe UI" pitchFamily="34" charset="0"/>
                  <a:cs typeface="Segoe UI" pitchFamily="34" charset="0"/>
                </a:rPr>
                <a:t>4. Decommission</a:t>
              </a:r>
            </a:p>
          </p:txBody>
        </p:sp>
        <p:sp>
          <p:nvSpPr>
            <p:cNvPr id="93" name="Chevron 92"/>
            <p:cNvSpPr/>
            <p:nvPr/>
          </p:nvSpPr>
          <p:spPr bwMode="auto">
            <a:xfrm>
              <a:off x="8978332" y="3445934"/>
              <a:ext cx="520470" cy="829734"/>
            </a:xfrm>
            <a:prstGeom prst="chevron">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grpSp>
    </p:spTree>
    <p:extLst>
      <p:ext uri="{BB962C8B-B14F-4D97-AF65-F5344CB8AC3E}">
        <p14:creationId xmlns:p14="http://schemas.microsoft.com/office/powerpoint/2010/main" val="21328853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500"/>
                                        <p:tgtEl>
                                          <p:spTgt spid="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500"/>
                                        <p:tgtEl>
                                          <p:spTgt spid="9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9"/>
                                        </p:tgtEl>
                                        <p:attrNameLst>
                                          <p:attrName>style.visibility</p:attrName>
                                        </p:attrNameLst>
                                      </p:cBhvr>
                                      <p:to>
                                        <p:strVal val="visible"/>
                                      </p:to>
                                    </p:set>
                                    <p:animEffect transition="in" filter="fade">
                                      <p:cBhvr>
                                        <p:cTn id="17" dur="500"/>
                                        <p:tgtEl>
                                          <p:spTgt spid="9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 &amp; Answer Session</a:t>
            </a:r>
            <a:endParaRPr lang="en-AU" dirty="0"/>
          </a:p>
        </p:txBody>
      </p:sp>
      <p:sp>
        <p:nvSpPr>
          <p:cNvPr id="3" name="Text Placeholder 2"/>
          <p:cNvSpPr>
            <a:spLocks noGrp="1"/>
          </p:cNvSpPr>
          <p:nvPr>
            <p:ph type="body" idx="1"/>
          </p:nvPr>
        </p:nvSpPr>
        <p:spPr/>
        <p:txBody>
          <a:bodyPr/>
          <a:lstStyle/>
          <a:p>
            <a:endParaRPr lang="en-AU"/>
          </a:p>
        </p:txBody>
      </p:sp>
      <p:sp>
        <p:nvSpPr>
          <p:cNvPr id="5" name="Footer Placeholder 4"/>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25958387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2480" y="123416"/>
            <a:ext cx="8229600" cy="1143000"/>
          </a:xfrm>
        </p:spPr>
        <p:txBody>
          <a:bodyPr>
            <a:normAutofit fontScale="90000"/>
          </a:bodyPr>
          <a:lstStyle/>
          <a:p>
            <a:r>
              <a:rPr lang="en-US" sz="4900" dirty="0" smtClean="0"/>
              <a:t>Contact Details</a:t>
            </a:r>
            <a:r>
              <a:rPr lang="en-US" dirty="0" smtClean="0"/>
              <a:t/>
            </a:r>
            <a:br>
              <a:rPr lang="en-US" dirty="0" smtClean="0"/>
            </a:br>
            <a:r>
              <a:rPr lang="en-US" sz="4000" dirty="0" smtClean="0">
                <a:solidFill>
                  <a:schemeClr val="accent2"/>
                </a:solidFill>
              </a:rPr>
              <a:t>Get in touch!</a:t>
            </a:r>
            <a:endParaRPr lang="en-US" sz="4000" dirty="0">
              <a:solidFill>
                <a:schemeClr val="accent2"/>
              </a:solidFill>
            </a:endParaRPr>
          </a:p>
        </p:txBody>
      </p:sp>
      <p:sp>
        <p:nvSpPr>
          <p:cNvPr id="6" name="Text Placeholder 5"/>
          <p:cNvSpPr>
            <a:spLocks noGrp="1"/>
          </p:cNvSpPr>
          <p:nvPr>
            <p:ph idx="1"/>
          </p:nvPr>
        </p:nvSpPr>
        <p:spPr>
          <a:xfrm>
            <a:off x="280253" y="1748062"/>
            <a:ext cx="8363938" cy="4604337"/>
          </a:xfrm>
        </p:spPr>
        <p:txBody>
          <a:bodyPr>
            <a:normAutofit/>
          </a:bodyPr>
          <a:lstStyle/>
          <a:p>
            <a:pPr>
              <a:lnSpc>
                <a:spcPct val="120000"/>
              </a:lnSpc>
            </a:pPr>
            <a:r>
              <a:rPr lang="en-AU" sz="2400" dirty="0" smtClean="0"/>
              <a:t>Chris Goosen</a:t>
            </a:r>
          </a:p>
          <a:p>
            <a:pPr lvl="1">
              <a:lnSpc>
                <a:spcPct val="120000"/>
              </a:lnSpc>
            </a:pPr>
            <a:r>
              <a:rPr lang="en-AU" sz="2000" dirty="0" smtClean="0"/>
              <a:t>Email: </a:t>
            </a:r>
            <a:r>
              <a:rPr lang="en-AU" sz="2000" dirty="0" smtClean="0">
                <a:hlinkClick r:id="rId3"/>
              </a:rPr>
              <a:t>cgoosen@ensyst.com.au</a:t>
            </a:r>
            <a:endParaRPr lang="en-AU" sz="2000" dirty="0" smtClean="0"/>
          </a:p>
          <a:p>
            <a:pPr lvl="1">
              <a:lnSpc>
                <a:spcPct val="120000"/>
              </a:lnSpc>
            </a:pPr>
            <a:r>
              <a:rPr lang="en-AU" sz="2000" dirty="0" smtClean="0"/>
              <a:t>Blog: </a:t>
            </a:r>
            <a:r>
              <a:rPr lang="en-AU" sz="2000" dirty="0" smtClean="0">
                <a:hlinkClick r:id="rId4"/>
              </a:rPr>
              <a:t>http://www.cgoosen.com</a:t>
            </a:r>
            <a:endParaRPr lang="en-AU" sz="2000" dirty="0" smtClean="0"/>
          </a:p>
          <a:p>
            <a:pPr lvl="1">
              <a:lnSpc>
                <a:spcPct val="120000"/>
              </a:lnSpc>
            </a:pPr>
            <a:r>
              <a:rPr lang="en-AU" sz="2000" dirty="0" smtClean="0"/>
              <a:t>Twitter: @</a:t>
            </a:r>
            <a:r>
              <a:rPr lang="en-AU" sz="2000" dirty="0" err="1" smtClean="0"/>
              <a:t>chrisgoosen</a:t>
            </a:r>
            <a:endParaRPr lang="en-AU" sz="2000" dirty="0" smtClean="0"/>
          </a:p>
          <a:p>
            <a:pPr lvl="1">
              <a:lnSpc>
                <a:spcPct val="120000"/>
              </a:lnSpc>
            </a:pPr>
            <a:endParaRPr lang="en-US" sz="2000" dirty="0"/>
          </a:p>
          <a:p>
            <a:pPr>
              <a:lnSpc>
                <a:spcPct val="120000"/>
              </a:lnSpc>
            </a:pPr>
            <a:r>
              <a:rPr lang="en-AU" sz="2400" dirty="0" smtClean="0"/>
              <a:t>Toby Knight</a:t>
            </a:r>
          </a:p>
          <a:p>
            <a:pPr lvl="1">
              <a:lnSpc>
                <a:spcPct val="120000"/>
              </a:lnSpc>
            </a:pPr>
            <a:r>
              <a:rPr lang="en-AU" sz="2000" dirty="0"/>
              <a:t>Email: </a:t>
            </a:r>
            <a:r>
              <a:rPr lang="en-AU" sz="2000" dirty="0" smtClean="0">
                <a:hlinkClick r:id="rId5"/>
              </a:rPr>
              <a:t>tknight@microsoft.com</a:t>
            </a:r>
            <a:endParaRPr lang="en-AU" sz="2000" dirty="0" smtClean="0"/>
          </a:p>
        </p:txBody>
      </p:sp>
    </p:spTree>
    <p:extLst>
      <p:ext uri="{BB962C8B-B14F-4D97-AF65-F5344CB8AC3E}">
        <p14:creationId xmlns:p14="http://schemas.microsoft.com/office/powerpoint/2010/main" val="899575638"/>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3172" y="274637"/>
            <a:ext cx="8471316" cy="1143000"/>
          </a:xfrm>
        </p:spPr>
        <p:txBody>
          <a:bodyPr>
            <a:normAutofit/>
          </a:bodyPr>
          <a:lstStyle/>
          <a:p>
            <a:r>
              <a:rPr lang="en-GB" sz="3200" dirty="0" smtClean="0"/>
              <a:t>Enrol in Microsoft Virtual Academy Today</a:t>
            </a:r>
            <a:endParaRPr lang="en-GB" sz="3200" dirty="0"/>
          </a:p>
        </p:txBody>
      </p:sp>
      <p:sp>
        <p:nvSpPr>
          <p:cNvPr id="8" name="TextBox 7"/>
          <p:cNvSpPr txBox="1"/>
          <p:nvPr/>
        </p:nvSpPr>
        <p:spPr>
          <a:xfrm>
            <a:off x="493172" y="1412777"/>
            <a:ext cx="8471316" cy="1138773"/>
          </a:xfrm>
          <a:prstGeom prst="rect">
            <a:avLst/>
          </a:prstGeom>
          <a:noFill/>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r>
              <a:rPr lang="en-US" sz="2000" b="1" dirty="0" smtClean="0">
                <a:solidFill>
                  <a:schemeClr val="bg1"/>
                </a:solidFill>
                <a:latin typeface="Segoe UI" pitchFamily="34" charset="0"/>
                <a:cs typeface="Segoe UI" pitchFamily="34" charset="0"/>
              </a:rPr>
              <a:t>Why Enroll, other than it being free?</a:t>
            </a:r>
          </a:p>
          <a:p>
            <a:r>
              <a:rPr lang="en-US" sz="1600" dirty="0" smtClean="0">
                <a:solidFill>
                  <a:schemeClr val="bg1"/>
                </a:solidFill>
                <a:latin typeface="Segoe UI" pitchFamily="34" charset="0"/>
                <a:cs typeface="Segoe UI" pitchFamily="34" charset="0"/>
              </a:rPr>
              <a:t>The MVA helps improve </a:t>
            </a:r>
            <a:r>
              <a:rPr lang="en-US" sz="1600" dirty="0">
                <a:solidFill>
                  <a:schemeClr val="bg1"/>
                </a:solidFill>
                <a:latin typeface="Segoe UI" pitchFamily="34" charset="0"/>
                <a:cs typeface="Segoe UI" pitchFamily="34" charset="0"/>
              </a:rPr>
              <a:t>your IT skill set and advance your career with </a:t>
            </a:r>
            <a:r>
              <a:rPr lang="en-US" sz="1600" dirty="0" smtClean="0">
                <a:solidFill>
                  <a:schemeClr val="bg1"/>
                </a:solidFill>
                <a:latin typeface="Segoe UI" pitchFamily="34" charset="0"/>
                <a:cs typeface="Segoe UI" pitchFamily="34" charset="0"/>
              </a:rPr>
              <a:t>a </a:t>
            </a:r>
            <a:r>
              <a:rPr lang="en-US" sz="1600" dirty="0">
                <a:solidFill>
                  <a:schemeClr val="bg1"/>
                </a:solidFill>
                <a:latin typeface="Segoe UI" pitchFamily="34" charset="0"/>
                <a:cs typeface="Segoe UI" pitchFamily="34" charset="0"/>
              </a:rPr>
              <a:t>free, easy to access training portal that allows you to learn at your own pace, focusing on Microsoft </a:t>
            </a:r>
            <a:r>
              <a:rPr lang="en-US" sz="1600" dirty="0" smtClean="0">
                <a:solidFill>
                  <a:schemeClr val="bg1"/>
                </a:solidFill>
                <a:latin typeface="Segoe UI" pitchFamily="34" charset="0"/>
                <a:cs typeface="Segoe UI" pitchFamily="34" charset="0"/>
              </a:rPr>
              <a:t>technologies.</a:t>
            </a:r>
            <a:endParaRPr lang="en-GB" sz="1600" dirty="0">
              <a:solidFill>
                <a:schemeClr val="bg1"/>
              </a:solidFill>
              <a:latin typeface="Segoe UI" pitchFamily="34" charset="0"/>
              <a:cs typeface="Segoe UI" pitchFamily="34" charset="0"/>
            </a:endParaRPr>
          </a:p>
        </p:txBody>
      </p:sp>
      <p:sp>
        <p:nvSpPr>
          <p:cNvPr id="9" name="TextBox 8"/>
          <p:cNvSpPr txBox="1"/>
          <p:nvPr/>
        </p:nvSpPr>
        <p:spPr>
          <a:xfrm>
            <a:off x="493173" y="2697734"/>
            <a:ext cx="8038829" cy="1323439"/>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What Do I </a:t>
            </a:r>
            <a:r>
              <a:rPr lang="en-GB" sz="2000" b="1" dirty="0" smtClean="0">
                <a:solidFill>
                  <a:schemeClr val="bg1"/>
                </a:solidFill>
                <a:latin typeface="Segoe UI" pitchFamily="34" charset="0"/>
                <a:cs typeface="Segoe UI" pitchFamily="34" charset="0"/>
              </a:rPr>
              <a:t>get for enrolment?</a:t>
            </a:r>
            <a:r>
              <a:rPr lang="en-GB" sz="2000" b="1" dirty="0">
                <a:solidFill>
                  <a:schemeClr val="bg1"/>
                </a:solidFill>
                <a:latin typeface="Segoe UI" pitchFamily="34" charset="0"/>
                <a:cs typeface="Segoe UI" pitchFamily="34" charset="0"/>
              </a:rPr>
              <a:t>	</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Free training to make you become the Cloud-Hero in my Organization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Help mastering your Training Path and get the recognition</a:t>
            </a:r>
          </a:p>
          <a:p>
            <a:pPr marL="342900" indent="-342900">
              <a:spcBef>
                <a:spcPct val="20000"/>
              </a:spcBef>
              <a:buClr>
                <a:srgbClr val="03C2F1"/>
              </a:buClr>
              <a:buFont typeface="Segoe UI" pitchFamily="34" charset="0"/>
              <a:buChar char="►"/>
            </a:pPr>
            <a:r>
              <a:rPr lang="en-GB" sz="1600" dirty="0">
                <a:solidFill>
                  <a:schemeClr val="bg1"/>
                </a:solidFill>
                <a:latin typeface="Segoe UI" pitchFamily="34" charset="0"/>
                <a:ea typeface="Segoe UI" pitchFamily="34" charset="0"/>
                <a:cs typeface="Segoe UI" pitchFamily="34" charset="0"/>
              </a:rPr>
              <a:t>Connect with other IT Pros and discuss The Cloud </a:t>
            </a:r>
          </a:p>
        </p:txBody>
      </p:sp>
      <p:sp>
        <p:nvSpPr>
          <p:cNvPr id="12" name="TextBox 11"/>
          <p:cNvSpPr txBox="1"/>
          <p:nvPr/>
        </p:nvSpPr>
        <p:spPr>
          <a:xfrm>
            <a:off x="493172" y="4167356"/>
            <a:ext cx="7416824" cy="817245"/>
          </a:xfrm>
          <a:prstGeom prst="roundRect">
            <a:avLst/>
          </a:prstGeom>
          <a:noFill/>
        </p:spPr>
        <p:txBody>
          <a:bodyPr wrap="square" rtlCol="0">
            <a:spAutoFit/>
          </a:bodyPr>
          <a:lstStyle/>
          <a:p>
            <a:r>
              <a:rPr lang="en-GB" b="1" dirty="0">
                <a:solidFill>
                  <a:schemeClr val="bg1"/>
                </a:solidFill>
                <a:latin typeface="Segoe UI" pitchFamily="34" charset="0"/>
                <a:cs typeface="Segoe UI" pitchFamily="34" charset="0"/>
              </a:rPr>
              <a:t>Where do I </a:t>
            </a:r>
            <a:r>
              <a:rPr lang="en-GB" b="1" dirty="0" smtClean="0">
                <a:solidFill>
                  <a:schemeClr val="bg1"/>
                </a:solidFill>
                <a:latin typeface="Segoe UI" pitchFamily="34" charset="0"/>
                <a:cs typeface="Segoe UI" pitchFamily="34" charset="0"/>
              </a:rPr>
              <a:t>Enrol?</a:t>
            </a:r>
            <a:endParaRPr lang="en-GB" sz="1600" b="1" dirty="0">
              <a:solidFill>
                <a:schemeClr val="bg1"/>
              </a:solidFill>
              <a:latin typeface="Segoe UI" pitchFamily="34" charset="0"/>
              <a:cs typeface="Segoe UI" pitchFamily="34" charset="0"/>
            </a:endParaRPr>
          </a:p>
          <a:p>
            <a:r>
              <a:rPr lang="en-GB" sz="2400" b="1" dirty="0" smtClean="0">
                <a:solidFill>
                  <a:srgbClr val="00B0F0"/>
                </a:solidFill>
                <a:latin typeface="Segoe UI" pitchFamily="34" charset="0"/>
                <a:cs typeface="Segoe UI" pitchFamily="34" charset="0"/>
                <a:hlinkClick r:id="rId2"/>
              </a:rPr>
              <a:t>www.microsoftvirtualacademy.com</a:t>
            </a:r>
            <a:r>
              <a:rPr lang="en-GB" sz="2400" b="1" dirty="0" smtClean="0">
                <a:solidFill>
                  <a:srgbClr val="00B0F0"/>
                </a:solidFill>
                <a:latin typeface="Segoe UI" pitchFamily="34" charset="0"/>
                <a:cs typeface="Segoe UI" pitchFamily="34" charset="0"/>
              </a:rPr>
              <a:t> </a:t>
            </a:r>
            <a:endParaRPr lang="en-GB" sz="2400" b="1" dirty="0">
              <a:solidFill>
                <a:srgbClr val="00B0F0"/>
              </a:solidFill>
              <a:latin typeface="Segoe UI" pitchFamily="34" charset="0"/>
              <a:cs typeface="Segoe UI" pitchFamily="34" charset="0"/>
            </a:endParaRPr>
          </a:p>
        </p:txBody>
      </p:sp>
      <p:sp>
        <p:nvSpPr>
          <p:cNvPr id="13" name="TextBox 12"/>
          <p:cNvSpPr txBox="1"/>
          <p:nvPr/>
        </p:nvSpPr>
        <p:spPr>
          <a:xfrm>
            <a:off x="521747" y="5213559"/>
            <a:ext cx="7416824" cy="400110"/>
          </a:xfrm>
          <a:prstGeom prst="rect">
            <a:avLst/>
          </a:prstGeom>
          <a:noFill/>
        </p:spPr>
        <p:txBody>
          <a:bodyPr wrap="square" rtlCol="0">
            <a:spAutoFit/>
          </a:bodyPr>
          <a:lstStyle/>
          <a:p>
            <a:r>
              <a:rPr lang="en-GB" sz="2000" b="1" dirty="0">
                <a:solidFill>
                  <a:schemeClr val="bg1"/>
                </a:solidFill>
                <a:latin typeface="Segoe UI" pitchFamily="34" charset="0"/>
                <a:cs typeface="Segoe UI" pitchFamily="34" charset="0"/>
              </a:rPr>
              <a:t>Then tell us what you </a:t>
            </a:r>
            <a:r>
              <a:rPr lang="en-GB" sz="2000" b="1" dirty="0" smtClean="0">
                <a:solidFill>
                  <a:schemeClr val="bg1"/>
                </a:solidFill>
                <a:latin typeface="Segoe UI" pitchFamily="34" charset="0"/>
                <a:cs typeface="Segoe UI" pitchFamily="34" charset="0"/>
              </a:rPr>
              <a:t>think. </a:t>
            </a:r>
            <a:r>
              <a:rPr lang="en-GB" sz="1600" dirty="0" smtClean="0">
                <a:solidFill>
                  <a:schemeClr val="bg1"/>
                </a:solidFill>
                <a:latin typeface="Segoe UI" pitchFamily="34" charset="0"/>
                <a:cs typeface="Segoe UI" pitchFamily="34" charset="0"/>
              </a:rPr>
              <a:t>TellTheDean@microsoft.com</a:t>
            </a:r>
          </a:p>
        </p:txBody>
      </p:sp>
      <p:grpSp>
        <p:nvGrpSpPr>
          <p:cNvPr id="5" name="Group 4"/>
          <p:cNvGrpSpPr/>
          <p:nvPr/>
        </p:nvGrpSpPr>
        <p:grpSpPr>
          <a:xfrm>
            <a:off x="6228184" y="3621020"/>
            <a:ext cx="2549302" cy="1258207"/>
            <a:chOff x="6732240" y="2211710"/>
            <a:chExt cx="2160240" cy="799639"/>
          </a:xfrm>
          <a:effectLst>
            <a:reflection blurRad="6350" stA="52000" endA="300" endPos="35000" dir="5400000" sy="-100000" algn="bl" rotWithShape="0"/>
          </a:effectLst>
        </p:grpSpPr>
        <p:sp>
          <p:nvSpPr>
            <p:cNvPr id="3" name="Rounded Rectangle 2"/>
            <p:cNvSpPr/>
            <p:nvPr/>
          </p:nvSpPr>
          <p:spPr>
            <a:xfrm>
              <a:off x="6732240" y="2211710"/>
              <a:ext cx="2160240" cy="79963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04248" y="2302400"/>
              <a:ext cx="2031581" cy="629389"/>
            </a:xfrm>
            <a:prstGeom prst="roundRect">
              <a:avLst>
                <a:gd name="adj" fmla="val 12264"/>
              </a:avLst>
            </a:prstGeom>
          </p:spPr>
        </p:pic>
      </p:grpSp>
    </p:spTree>
    <p:extLst>
      <p:ext uri="{BB962C8B-B14F-4D97-AF65-F5344CB8AC3E}">
        <p14:creationId xmlns:p14="http://schemas.microsoft.com/office/powerpoint/2010/main" val="1971735547"/>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395536" y="5301208"/>
            <a:ext cx="8382000" cy="707872"/>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800" dirty="0">
                <a:solidFill>
                  <a:schemeClr val="bg2"/>
                </a:solidFill>
                <a:latin typeface="Calibri" pitchFamily="34" charset="0"/>
                <a:cs typeface="Arial" charset="0"/>
              </a:rPr>
              <a:t>© </a:t>
            </a:r>
            <a:r>
              <a:rPr lang="en-US" sz="800" dirty="0" smtClean="0">
                <a:solidFill>
                  <a:schemeClr val="bg2"/>
                </a:solidFill>
                <a:latin typeface="Calibri" pitchFamily="34" charset="0"/>
                <a:cs typeface="Arial" charset="0"/>
              </a:rPr>
              <a:t>2010 Microsoft </a:t>
            </a:r>
            <a:r>
              <a:rPr lang="en-US" sz="800" dirty="0">
                <a:solidFill>
                  <a:schemeClr val="bg2"/>
                </a:solidFill>
                <a:latin typeface="Calibr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800" dirty="0">
                <a:solidFill>
                  <a:schemeClr val="bg2"/>
                </a:solidFill>
                <a:latin typeface="Calibr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r>
              <a:rPr lang="en-US" sz="800" dirty="0" smtClean="0">
                <a:solidFill>
                  <a:schemeClr val="bg2"/>
                </a:solidFill>
                <a:latin typeface="Calibri" pitchFamily="34" charset="0"/>
                <a:cs typeface="Arial" charset="0"/>
              </a:rPr>
              <a:t>MICROSOFT </a:t>
            </a:r>
            <a:r>
              <a:rPr lang="en-US" sz="800" dirty="0">
                <a:solidFill>
                  <a:schemeClr val="bg2"/>
                </a:solidFill>
                <a:latin typeface="Calibri" pitchFamily="34" charset="0"/>
                <a:cs typeface="Arial" charset="0"/>
              </a:rPr>
              <a:t>MAKES NO WARRANTIES, EXPRESS, IMPLIED OR STATUTORY, AS TO THE INFORMATION IN THIS PRESENTATION.</a:t>
            </a:r>
          </a:p>
        </p:txBody>
      </p:sp>
      <p:pic>
        <p:nvPicPr>
          <p:cNvPr id="7" name="Picture 2" descr="Microsoft logo and tagline"/>
          <p:cNvPicPr>
            <a:picLocks noChangeAspect="1" noChangeArrowheads="1"/>
          </p:cNvPicPr>
          <p:nvPr/>
        </p:nvPicPr>
        <p:blipFill>
          <a:blip r:embed="rId3" cstate="print"/>
          <a:srcRect r="25754" b="36106"/>
          <a:stretch>
            <a:fillRect/>
          </a:stretch>
        </p:blipFill>
        <p:spPr bwMode="black">
          <a:xfrm>
            <a:off x="2213840" y="2666735"/>
            <a:ext cx="4718061" cy="875731"/>
          </a:xfrm>
          <a:prstGeom prst="rect">
            <a:avLst/>
          </a:prstGeom>
          <a:noFill/>
          <a:ln>
            <a:noFill/>
          </a:ln>
        </p:spPr>
      </p:pic>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022978896"/>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ounded Rectangle 52"/>
          <p:cNvSpPr/>
          <p:nvPr/>
        </p:nvSpPr>
        <p:spPr bwMode="auto">
          <a:xfrm>
            <a:off x="4716016"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50" name="Rounded Rectangle 49"/>
          <p:cNvSpPr/>
          <p:nvPr/>
        </p:nvSpPr>
        <p:spPr bwMode="auto">
          <a:xfrm>
            <a:off x="323528" y="342900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48" name="Rounded Rectangle 47"/>
          <p:cNvSpPr/>
          <p:nvPr/>
        </p:nvSpPr>
        <p:spPr bwMode="auto">
          <a:xfrm>
            <a:off x="4644008"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sp>
        <p:nvSpPr>
          <p:cNvPr id="29" name="Rounded Rectangle 28"/>
          <p:cNvSpPr/>
          <p:nvPr/>
        </p:nvSpPr>
        <p:spPr bwMode="auto">
          <a:xfrm>
            <a:off x="130621" y="1268760"/>
            <a:ext cx="4297363" cy="1152128"/>
          </a:xfrm>
          <a:prstGeom prst="roundRect">
            <a:avLst>
              <a:gd name="adj" fmla="val 50000"/>
            </a:avLst>
          </a:prstGeom>
          <a:gradFill rotWithShape="1">
            <a:gsLst>
              <a:gs pos="0">
                <a:schemeClr val="accent2"/>
              </a:gs>
              <a:gs pos="100000">
                <a:srgbClr val="000000">
                  <a:alpha val="0"/>
                </a:srgbClr>
              </a:gs>
            </a:gsLst>
            <a:lin ang="5400000" scaled="1"/>
          </a:gradFill>
          <a:ln w="9525">
            <a:noFill/>
            <a:miter lim="800000"/>
            <a:headEnd/>
            <a:tailEnd/>
          </a:ln>
        </p:spPr>
        <p:txBody>
          <a:bodyPr anchor="ctr"/>
          <a:lstStyle/>
          <a:p>
            <a:pPr algn="ctr">
              <a:defRPr/>
            </a:pPr>
            <a:endParaRPr lang="en-US" sz="1600">
              <a:solidFill>
                <a:srgbClr val="FFFFFF"/>
              </a:solidFill>
              <a:effectLst>
                <a:outerShdw blurRad="38100" dist="38100" dir="2700000" algn="tl">
                  <a:srgbClr val="C0C0C0"/>
                </a:outerShdw>
              </a:effectLst>
              <a:latin typeface="Segoe" pitchFamily="-108" charset="0"/>
            </a:endParaRPr>
          </a:p>
        </p:txBody>
      </p:sp>
      <p:pic>
        <p:nvPicPr>
          <p:cNvPr id="30724" name="Picture 23" descr="TechNet.png"/>
          <p:cNvPicPr>
            <a:picLocks noChangeAspect="1"/>
          </p:cNvPicPr>
          <p:nvPr/>
        </p:nvPicPr>
        <p:blipFill>
          <a:blip r:embed="rId3" cstate="print"/>
          <a:srcRect/>
          <a:stretch>
            <a:fillRect/>
          </a:stretch>
        </p:blipFill>
        <p:spPr bwMode="black">
          <a:xfrm>
            <a:off x="683568" y="3573016"/>
            <a:ext cx="3624263" cy="738188"/>
          </a:xfrm>
          <a:prstGeom prst="rect">
            <a:avLst/>
          </a:prstGeom>
          <a:noFill/>
          <a:ln w="9525">
            <a:noFill/>
            <a:miter lim="800000"/>
            <a:headEnd/>
            <a:tailEnd/>
          </a:ln>
        </p:spPr>
      </p:pic>
      <p:sp>
        <p:nvSpPr>
          <p:cNvPr id="30729" name="Rectangle 46"/>
          <p:cNvSpPr>
            <a:spLocks noChangeArrowheads="1"/>
          </p:cNvSpPr>
          <p:nvPr/>
        </p:nvSpPr>
        <p:spPr bwMode="auto">
          <a:xfrm>
            <a:off x="838200" y="2322513"/>
            <a:ext cx="3849688" cy="954087"/>
          </a:xfrm>
          <a:prstGeom prst="rect">
            <a:avLst/>
          </a:prstGeom>
          <a:noFill/>
          <a:ln w="9525">
            <a:noFill/>
            <a:miter lim="800000"/>
            <a:headEnd/>
            <a:tailEnd/>
          </a:ln>
        </p:spPr>
        <p:txBody>
          <a:bodyPr>
            <a:spAutoFit/>
          </a:bodyPr>
          <a:lstStyle/>
          <a:p>
            <a:pPr>
              <a:spcBef>
                <a:spcPts val="600"/>
              </a:spcBef>
            </a:pPr>
            <a:r>
              <a:rPr lang="en-US" sz="2000" dirty="0" smtClean="0">
                <a:solidFill>
                  <a:schemeClr val="bg2"/>
                </a:solidFill>
                <a:latin typeface="Calibri" pitchFamily="34" charset="0"/>
              </a:rPr>
              <a:t>www.msteched.com/Australia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pPr marL="0" lvl="1" indent="0"/>
            <a:r>
              <a:rPr lang="en-US" dirty="0">
                <a:solidFill>
                  <a:schemeClr val="bg2"/>
                </a:solidFill>
                <a:latin typeface="Calibri" pitchFamily="34" charset="0"/>
              </a:rPr>
              <a:t>Sessions On-Demand &amp; Community</a:t>
            </a:r>
          </a:p>
        </p:txBody>
      </p:sp>
      <p:sp>
        <p:nvSpPr>
          <p:cNvPr id="30730" name="Rectangle 47"/>
          <p:cNvSpPr>
            <a:spLocks noChangeArrowheads="1"/>
          </p:cNvSpPr>
          <p:nvPr/>
        </p:nvSpPr>
        <p:spPr bwMode="auto">
          <a:xfrm>
            <a:off x="733425" y="4473575"/>
            <a:ext cx="4067175" cy="1015663"/>
          </a:xfrm>
          <a:prstGeom prst="rect">
            <a:avLst/>
          </a:prstGeom>
          <a:noFill/>
          <a:ln w="9525">
            <a:noFill/>
            <a:miter lim="800000"/>
            <a:headEnd/>
            <a:tailEnd/>
          </a:ln>
        </p:spPr>
        <p:txBody>
          <a:bodyPr wrap="square">
            <a:spAutoFit/>
          </a:bodyPr>
          <a:lstStyle/>
          <a:p>
            <a:pPr>
              <a:spcBef>
                <a:spcPts val="600"/>
              </a:spcBef>
              <a:buSzPct val="120000"/>
              <a:tabLst>
                <a:tab pos="1828800" algn="l"/>
              </a:tabLst>
            </a:pPr>
            <a:r>
              <a:rPr lang="en-US" sz="2000" dirty="0">
                <a:solidFill>
                  <a:schemeClr val="bg2"/>
                </a:solidFill>
                <a:latin typeface="Calibri" pitchFamily="34" charset="0"/>
              </a:rPr>
              <a:t>http</a:t>
            </a:r>
            <a:r>
              <a:rPr lang="en-US" sz="2000" dirty="0" smtClean="0">
                <a:solidFill>
                  <a:schemeClr val="bg2"/>
                </a:solidFill>
                <a:latin typeface="Calibri" pitchFamily="34" charset="0"/>
              </a:rPr>
              <a:t>://</a:t>
            </a:r>
            <a:r>
              <a:rPr lang="en-AU" sz="2000" dirty="0" smtClean="0">
                <a:solidFill>
                  <a:schemeClr val="bg2"/>
                </a:solidFill>
              </a:rPr>
              <a:t> technet.microsoft.com/en-au</a:t>
            </a:r>
            <a:r>
              <a:rPr lang="en-US" sz="2400" b="1" dirty="0" smtClean="0">
                <a:solidFill>
                  <a:schemeClr val="bg2"/>
                </a:solidFill>
                <a:latin typeface="Calibri" pitchFamily="34" charset="0"/>
              </a:rPr>
              <a:t>  </a:t>
            </a:r>
            <a:endParaRPr lang="en-US" sz="2400" dirty="0">
              <a:solidFill>
                <a:schemeClr val="bg2"/>
              </a:solidFill>
              <a:latin typeface="Calibri" pitchFamily="34" charset="0"/>
            </a:endParaRPr>
          </a:p>
          <a:p>
            <a:pPr marL="0" lvl="1" indent="0">
              <a:tabLst>
                <a:tab pos="1828800" algn="l"/>
              </a:tabLst>
            </a:pP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IT Professionals</a:t>
            </a:r>
          </a:p>
        </p:txBody>
      </p:sp>
      <p:pic>
        <p:nvPicPr>
          <p:cNvPr id="30731" name="Picture 24" descr="TechEd_online.png"/>
          <p:cNvPicPr>
            <a:picLocks noChangeAspect="1"/>
          </p:cNvPicPr>
          <p:nvPr/>
        </p:nvPicPr>
        <p:blipFill>
          <a:blip r:embed="rId4" cstate="print"/>
          <a:srcRect/>
          <a:stretch>
            <a:fillRect/>
          </a:stretch>
        </p:blipFill>
        <p:spPr bwMode="black">
          <a:xfrm>
            <a:off x="914400" y="1281113"/>
            <a:ext cx="2409825" cy="1076325"/>
          </a:xfrm>
          <a:prstGeom prst="rect">
            <a:avLst/>
          </a:prstGeom>
          <a:noFill/>
          <a:ln w="9525">
            <a:noFill/>
            <a:miter lim="800000"/>
            <a:headEnd/>
            <a:tailEnd/>
          </a:ln>
        </p:spPr>
      </p:pic>
      <p:pic>
        <p:nvPicPr>
          <p:cNvPr id="30733" name="Picture 26" descr="msdn_1inch_rgb.png"/>
          <p:cNvPicPr>
            <a:picLocks noChangeAspect="1"/>
          </p:cNvPicPr>
          <p:nvPr/>
        </p:nvPicPr>
        <p:blipFill>
          <a:blip r:embed="rId5" cstate="print"/>
          <a:srcRect/>
          <a:stretch>
            <a:fillRect/>
          </a:stretch>
        </p:blipFill>
        <p:spPr bwMode="black">
          <a:xfrm>
            <a:off x="5457825" y="3582988"/>
            <a:ext cx="1857375" cy="942975"/>
          </a:xfrm>
          <a:prstGeom prst="rect">
            <a:avLst/>
          </a:prstGeom>
          <a:noFill/>
          <a:ln w="9525">
            <a:noFill/>
            <a:miter lim="800000"/>
            <a:headEnd/>
            <a:tailEnd/>
          </a:ln>
        </p:spPr>
      </p:pic>
      <p:sp>
        <p:nvSpPr>
          <p:cNvPr id="30734" name="Rectangle 27"/>
          <p:cNvSpPr>
            <a:spLocks noChangeArrowheads="1"/>
          </p:cNvSpPr>
          <p:nvPr/>
        </p:nvSpPr>
        <p:spPr bwMode="auto">
          <a:xfrm>
            <a:off x="5218112" y="4473575"/>
            <a:ext cx="3925888" cy="1123384"/>
          </a:xfrm>
          <a:prstGeom prst="rect">
            <a:avLst/>
          </a:prstGeom>
          <a:noFill/>
          <a:ln w="9525">
            <a:noFill/>
            <a:miter lim="800000"/>
            <a:headEnd/>
            <a:tailEnd/>
          </a:ln>
        </p:spPr>
        <p:txBody>
          <a:bodyPr wrap="square">
            <a:spAutoFit/>
          </a:bodyPr>
          <a:lstStyle/>
          <a:p>
            <a:pPr>
              <a:spcBef>
                <a:spcPts val="600"/>
              </a:spcBef>
              <a:tabLst>
                <a:tab pos="1828800" algn="l"/>
              </a:tabLst>
            </a:pPr>
            <a:r>
              <a:rPr lang="en-US" sz="2000" dirty="0">
                <a:solidFill>
                  <a:schemeClr val="bg2"/>
                </a:solidFill>
                <a:latin typeface="Calibri" pitchFamily="34" charset="0"/>
              </a:rPr>
              <a:t>http</a:t>
            </a:r>
            <a:r>
              <a:rPr lang="en-US" sz="2000" dirty="0" smtClean="0">
                <a:solidFill>
                  <a:schemeClr val="bg2"/>
                </a:solidFill>
                <a:latin typeface="Calibri" pitchFamily="34" charset="0"/>
              </a:rPr>
              <a:t>://</a:t>
            </a:r>
            <a:r>
              <a:rPr lang="en-AU" sz="2000" dirty="0" smtClean="0">
                <a:solidFill>
                  <a:schemeClr val="bg2"/>
                </a:solidFill>
              </a:rPr>
              <a:t>msdn.microsoft.com/en-au</a:t>
            </a:r>
          </a:p>
          <a:p>
            <a:pPr>
              <a:spcBef>
                <a:spcPts val="600"/>
              </a:spcBef>
              <a:tabLst>
                <a:tab pos="1828800" algn="l"/>
              </a:tabLst>
            </a:pPr>
            <a:r>
              <a:rPr lang="en-US" sz="2400" b="1" dirty="0" smtClean="0">
                <a:solidFill>
                  <a:schemeClr val="bg2"/>
                </a:solidFill>
                <a:latin typeface="Calibri" pitchFamily="34" charset="0"/>
              </a:rPr>
              <a:t> </a:t>
            </a:r>
            <a:endParaRPr lang="en-US" dirty="0">
              <a:solidFill>
                <a:schemeClr val="bg2"/>
              </a:solidFill>
              <a:latin typeface="Calibri" pitchFamily="34" charset="0"/>
            </a:endParaRPr>
          </a:p>
          <a:p>
            <a:pPr marL="0" lvl="1" indent="0">
              <a:tabLst>
                <a:tab pos="1828800" algn="l"/>
              </a:tabLst>
            </a:pPr>
            <a:r>
              <a:rPr lang="en-US" dirty="0">
                <a:solidFill>
                  <a:schemeClr val="bg2"/>
                </a:solidFill>
                <a:latin typeface="Calibri" pitchFamily="34" charset="0"/>
              </a:rPr>
              <a:t>Resources for Developers</a:t>
            </a:r>
          </a:p>
        </p:txBody>
      </p:sp>
      <p:sp>
        <p:nvSpPr>
          <p:cNvPr id="30748" name="Rectangle 56"/>
          <p:cNvSpPr>
            <a:spLocks noChangeArrowheads="1"/>
          </p:cNvSpPr>
          <p:nvPr/>
        </p:nvSpPr>
        <p:spPr bwMode="auto">
          <a:xfrm>
            <a:off x="4629150" y="2322513"/>
            <a:ext cx="4514850" cy="954087"/>
          </a:xfrm>
          <a:prstGeom prst="rect">
            <a:avLst/>
          </a:prstGeom>
          <a:noFill/>
          <a:ln w="9525">
            <a:noFill/>
            <a:miter lim="800000"/>
            <a:headEnd/>
            <a:tailEnd/>
          </a:ln>
        </p:spPr>
        <p:txBody>
          <a:bodyPr>
            <a:spAutoFit/>
          </a:bodyPr>
          <a:lstStyle/>
          <a:p>
            <a:pPr>
              <a:spcBef>
                <a:spcPts val="600"/>
              </a:spcBef>
            </a:pPr>
            <a:r>
              <a:rPr lang="en-AU" sz="2000" dirty="0" smtClean="0">
                <a:solidFill>
                  <a:schemeClr val="bg2"/>
                </a:solidFill>
              </a:rPr>
              <a:t>www.microsoft.com/australia/learning</a:t>
            </a:r>
            <a:r>
              <a:rPr lang="en-US" sz="2000" dirty="0" smtClean="0">
                <a:solidFill>
                  <a:schemeClr val="bg2"/>
                </a:solidFill>
                <a:latin typeface="Calibri" pitchFamily="34" charset="0"/>
              </a:rPr>
              <a:t>  </a:t>
            </a:r>
            <a:endParaRPr lang="en-US" sz="2000" dirty="0">
              <a:solidFill>
                <a:schemeClr val="bg2"/>
              </a:solidFill>
              <a:latin typeface="Calibri" pitchFamily="34" charset="0"/>
            </a:endParaRPr>
          </a:p>
          <a:p>
            <a:pPr marL="0" lvl="1" indent="0"/>
            <a:endParaRPr lang="en-US" dirty="0">
              <a:solidFill>
                <a:schemeClr val="bg2"/>
              </a:solidFill>
              <a:latin typeface="Calibri" pitchFamily="34" charset="0"/>
            </a:endParaRPr>
          </a:p>
          <a:p>
            <a:r>
              <a:rPr lang="en-US" dirty="0">
                <a:solidFill>
                  <a:schemeClr val="bg2"/>
                </a:solidFill>
                <a:latin typeface="Calibri" pitchFamily="34" charset="0"/>
              </a:rPr>
              <a:t>Microsoft Certification &amp; Training Resources</a:t>
            </a:r>
          </a:p>
        </p:txBody>
      </p:sp>
      <p:sp>
        <p:nvSpPr>
          <p:cNvPr id="54" name="Title 1"/>
          <p:cNvSpPr>
            <a:spLocks noGrp="1"/>
          </p:cNvSpPr>
          <p:nvPr>
            <p:ph type="title"/>
          </p:nvPr>
        </p:nvSpPr>
        <p:spPr/>
        <p:txBody>
          <a:bodyPr/>
          <a:lstStyle/>
          <a:p>
            <a:pPr eaLnBrk="1" hangingPunct="1">
              <a:defRPr/>
            </a:pPr>
            <a:r>
              <a:rPr dirty="0" smtClean="0">
                <a:ln>
                  <a:noFill/>
                </a:ln>
              </a:rPr>
              <a:t>Resources</a:t>
            </a:r>
          </a:p>
        </p:txBody>
      </p:sp>
      <p:grpSp>
        <p:nvGrpSpPr>
          <p:cNvPr id="6" name="Group 57"/>
          <p:cNvGrpSpPr>
            <a:grpSpLocks/>
          </p:cNvGrpSpPr>
          <p:nvPr/>
        </p:nvGrpSpPr>
        <p:grpSpPr bwMode="auto">
          <a:xfrm>
            <a:off x="5148064" y="1268760"/>
            <a:ext cx="3476625" cy="771525"/>
            <a:chOff x="5561787" y="0"/>
            <a:chExt cx="3477054" cy="771334"/>
          </a:xfrm>
        </p:grpSpPr>
        <p:pic>
          <p:nvPicPr>
            <p:cNvPr id="30754" name="Picture 55" descr="ms_Learning_w.eps"/>
            <p:cNvPicPr>
              <a:picLocks noChangeAspect="1"/>
            </p:cNvPicPr>
            <p:nvPr/>
          </p:nvPicPr>
          <p:blipFill>
            <a:blip r:embed="rId6" cstate="print"/>
            <a:srcRect l="51466"/>
            <a:stretch>
              <a:fillRect/>
            </a:stretch>
          </p:blipFill>
          <p:spPr bwMode="black">
            <a:xfrm>
              <a:off x="7257327" y="0"/>
              <a:ext cx="1781514" cy="771334"/>
            </a:xfrm>
            <a:prstGeom prst="rect">
              <a:avLst/>
            </a:prstGeom>
            <a:noFill/>
            <a:ln w="9525">
              <a:noFill/>
              <a:miter lim="800000"/>
              <a:headEnd/>
              <a:tailEnd/>
            </a:ln>
          </p:spPr>
        </p:pic>
        <p:pic>
          <p:nvPicPr>
            <p:cNvPr id="30755" name="Picture 2" descr="C:\Documents and Settings\Pennie\My Documents\ACERDATA (D)\Pennie's documents\MS Image\Boxshot_Logo\MICROSOFT\Microsoft Logo wht shadow.png"/>
            <p:cNvPicPr>
              <a:picLocks noChangeAspect="1" noChangeArrowheads="1"/>
            </p:cNvPicPr>
            <p:nvPr/>
          </p:nvPicPr>
          <p:blipFill>
            <a:blip r:embed="rId7" cstate="print"/>
            <a:srcRect/>
            <a:stretch>
              <a:fillRect/>
            </a:stretch>
          </p:blipFill>
          <p:spPr bwMode="black">
            <a:xfrm>
              <a:off x="5561787" y="254642"/>
              <a:ext cx="1693646" cy="312516"/>
            </a:xfrm>
            <a:prstGeom prst="rect">
              <a:avLst/>
            </a:prstGeom>
            <a:noFill/>
            <a:ln w="9525">
              <a:noFill/>
              <a:miter lim="800000"/>
              <a:headEnd/>
              <a:tailEnd/>
            </a:ln>
          </p:spPr>
        </p:pic>
      </p:grpSp>
      <p:sp>
        <p:nvSpPr>
          <p:cNvPr id="3" name="Footer Placeholder 2"/>
          <p:cNvSpPr>
            <a:spLocks noGrp="1"/>
          </p:cNvSpPr>
          <p:nvPr>
            <p:ph type="ftr" sz="quarter" idx="11"/>
          </p:nvPr>
        </p:nvSpPr>
        <p:spPr/>
        <p:txBody>
          <a:bodyPr/>
          <a:lstStyle/>
          <a:p>
            <a:r>
              <a:rPr lang="en-AU" smtClean="0"/>
              <a:t>(c) 2011 Microsoft. All rights reserved.</a:t>
            </a:r>
            <a:endParaRPr lang="en-AU" dirty="0"/>
          </a:p>
        </p:txBody>
      </p:sp>
    </p:spTree>
    <p:extLst>
      <p:ext uri="{BB962C8B-B14F-4D97-AF65-F5344CB8AC3E}">
        <p14:creationId xmlns:p14="http://schemas.microsoft.com/office/powerpoint/2010/main" val="351088152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bwMode="auto">
          <a:xfrm>
            <a:off x="3220814" y="4570058"/>
            <a:ext cx="2657202" cy="2274125"/>
          </a:xfrm>
          <a:prstGeom prst="ellipse">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0" tIns="0" rIns="0" bIns="0" numCol="1" rtlCol="0" anchor="t" anchorCtr="0" compatLnSpc="1">
            <a:prstTxWarp prst="textNoShape">
              <a:avLst/>
            </a:prstTxWarp>
            <a:noAutofit/>
          </a:bodyPr>
          <a:lstStyle/>
          <a:p>
            <a:pPr algn="ctr" defTabSz="914099"/>
            <a:endParaRPr lang="en-US" sz="2000" b="1" dirty="0">
              <a:solidFill>
                <a:srgbClr val="FFFFFF">
                  <a:alpha val="99000"/>
                </a:srgbClr>
              </a:solidFill>
              <a:latin typeface="Segoe UI" pitchFamily="34" charset="0"/>
              <a:ea typeface="Segoe UI" pitchFamily="34" charset="0"/>
              <a:cs typeface="Segoe UI" pitchFamily="34" charset="0"/>
            </a:endParaRPr>
          </a:p>
          <a:p>
            <a:pPr algn="ctr" defTabSz="914099"/>
            <a:r>
              <a:rPr lang="en-US" sz="2200" b="1" dirty="0" smtClean="0">
                <a:solidFill>
                  <a:schemeClr val="tx1">
                    <a:alpha val="99000"/>
                  </a:schemeClr>
                </a:solidFill>
                <a:latin typeface="Segoe UI" pitchFamily="34" charset="0"/>
                <a:ea typeface="Segoe UI" pitchFamily="34" charset="0"/>
                <a:cs typeface="Segoe UI" pitchFamily="34" charset="0"/>
              </a:rPr>
              <a:t>DEPLOYMENT PLAN</a:t>
            </a:r>
          </a:p>
        </p:txBody>
      </p:sp>
      <p:grpSp>
        <p:nvGrpSpPr>
          <p:cNvPr id="29" name="Group 28"/>
          <p:cNvGrpSpPr/>
          <p:nvPr/>
        </p:nvGrpSpPr>
        <p:grpSpPr>
          <a:xfrm>
            <a:off x="358550" y="4324645"/>
            <a:ext cx="2896958" cy="2435064"/>
            <a:chOff x="477941" y="3967525"/>
            <a:chExt cx="3861605" cy="2435064"/>
          </a:xfrm>
        </p:grpSpPr>
        <p:sp>
          <p:nvSpPr>
            <p:cNvPr id="11" name="Right Arrow 10"/>
            <p:cNvSpPr/>
            <p:nvPr/>
          </p:nvSpPr>
          <p:spPr bwMode="auto">
            <a:xfrm>
              <a:off x="3126835" y="5189184"/>
              <a:ext cx="1212711" cy="575168"/>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3" name="Rectangle 2"/>
            <p:cNvSpPr/>
            <p:nvPr/>
          </p:nvSpPr>
          <p:spPr bwMode="auto">
            <a:xfrm>
              <a:off x="477941" y="4778793"/>
              <a:ext cx="2514600" cy="1600200"/>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15888" indent="-115888">
                <a:spcAft>
                  <a:spcPts val="600"/>
                </a:spcAft>
                <a:buClr>
                  <a:srgbClr val="FFFFFF">
                    <a:lumMod val="50000"/>
                  </a:srgbClr>
                </a:buClr>
                <a:buSzPct val="125000"/>
                <a:buFont typeface="Arial" pitchFamily="34" charset="0"/>
                <a:buChar char="•"/>
                <a:defRPr/>
              </a:pPr>
              <a:endParaRPr lang="en-US" sz="2000" kern="0" dirty="0">
                <a:solidFill>
                  <a:srgbClr val="FFFFFF"/>
                </a:solidFill>
                <a:latin typeface="Segoe" pitchFamily="34" charset="0"/>
              </a:endParaRPr>
            </a:p>
          </p:txBody>
        </p:sp>
        <p:sp>
          <p:nvSpPr>
            <p:cNvPr id="31" name="Rounded Rectangle 30"/>
            <p:cNvSpPr/>
            <p:nvPr/>
          </p:nvSpPr>
          <p:spPr bwMode="auto">
            <a:xfrm>
              <a:off x="477941" y="3967525"/>
              <a:ext cx="2514600" cy="749808"/>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a:solidFill>
                    <a:schemeClr val="tx1"/>
                  </a:solidFill>
                  <a:latin typeface="Segoe UI" pitchFamily="34" charset="0"/>
                  <a:ea typeface="Segoe UI" pitchFamily="34" charset="0"/>
                  <a:cs typeface="Segoe UI" pitchFamily="34" charset="0"/>
                </a:rPr>
                <a:t>Source </a:t>
              </a:r>
              <a:r>
                <a:rPr lang="en-US" sz="2200" dirty="0" smtClean="0">
                  <a:solidFill>
                    <a:schemeClr val="tx1"/>
                  </a:solidFill>
                  <a:latin typeface="Segoe UI" pitchFamily="34" charset="0"/>
                  <a:ea typeface="Segoe UI" pitchFamily="34" charset="0"/>
                  <a:cs typeface="Segoe UI" pitchFamily="34" charset="0"/>
                </a:rPr>
                <a:t>Server</a:t>
              </a:r>
            </a:p>
          </p:txBody>
        </p:sp>
        <p:sp>
          <p:nvSpPr>
            <p:cNvPr id="19" name="Text Placeholder 2"/>
            <p:cNvSpPr txBox="1">
              <a:spLocks/>
            </p:cNvSpPr>
            <p:nvPr/>
          </p:nvSpPr>
          <p:spPr>
            <a:xfrm>
              <a:off x="548705" y="4832929"/>
              <a:ext cx="2207378" cy="1569660"/>
            </a:xfrm>
            <a:prstGeom prst="rect">
              <a:avLst/>
            </a:prstGeom>
          </p:spPr>
          <p:txBody>
            <a:bodyPr vert="horz" wrap="square" lIns="0" tIns="0" rIns="0" bIns="0" rtlCol="0">
              <a:spAutoFit/>
            </a:bodyPr>
            <a:lstStyle/>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Exchange</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IMAP</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Lotus Notes</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Google</a:t>
              </a:r>
            </a:p>
          </p:txBody>
        </p:sp>
      </p:grpSp>
      <p:grpSp>
        <p:nvGrpSpPr>
          <p:cNvPr id="33" name="Group 32"/>
          <p:cNvGrpSpPr/>
          <p:nvPr/>
        </p:nvGrpSpPr>
        <p:grpSpPr>
          <a:xfrm>
            <a:off x="1277150" y="1427722"/>
            <a:ext cx="2300050" cy="3254589"/>
            <a:chOff x="1702423" y="1111507"/>
            <a:chExt cx="3065935" cy="3254589"/>
          </a:xfrm>
        </p:grpSpPr>
        <p:sp>
          <p:nvSpPr>
            <p:cNvPr id="17" name="Rectangle 16"/>
            <p:cNvSpPr/>
            <p:nvPr/>
          </p:nvSpPr>
          <p:spPr bwMode="auto">
            <a:xfrm>
              <a:off x="1702423" y="1926432"/>
              <a:ext cx="2514600" cy="1600200"/>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15888" indent="-115888">
                <a:spcAft>
                  <a:spcPts val="600"/>
                </a:spcAft>
                <a:buClr>
                  <a:srgbClr val="FFFFFF">
                    <a:lumMod val="50000"/>
                  </a:srgbClr>
                </a:buClr>
                <a:buSzPct val="125000"/>
                <a:buFont typeface="Arial" pitchFamily="34" charset="0"/>
                <a:buChar char="•"/>
                <a:defRPr/>
              </a:pPr>
              <a:endParaRPr lang="en-US" sz="2000" kern="0" dirty="0">
                <a:solidFill>
                  <a:srgbClr val="FFFFFF"/>
                </a:solidFill>
                <a:latin typeface="Segoe" pitchFamily="34" charset="0"/>
              </a:endParaRPr>
            </a:p>
          </p:txBody>
        </p:sp>
        <p:sp>
          <p:nvSpPr>
            <p:cNvPr id="26" name="Rounded Rectangle 25"/>
            <p:cNvSpPr/>
            <p:nvPr/>
          </p:nvSpPr>
          <p:spPr bwMode="auto">
            <a:xfrm>
              <a:off x="1702423" y="1111507"/>
              <a:ext cx="2514600" cy="749808"/>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tx1"/>
                  </a:solidFill>
                  <a:latin typeface="Segoe UI" pitchFamily="34" charset="0"/>
                  <a:ea typeface="Segoe UI" pitchFamily="34" charset="0"/>
                  <a:cs typeface="Segoe UI" pitchFamily="34" charset="0"/>
                </a:rPr>
                <a:t>Size</a:t>
              </a:r>
            </a:p>
          </p:txBody>
        </p:sp>
        <p:sp>
          <p:nvSpPr>
            <p:cNvPr id="12" name="Right Arrow 11"/>
            <p:cNvSpPr/>
            <p:nvPr/>
          </p:nvSpPr>
          <p:spPr bwMode="auto">
            <a:xfrm rot="2083412">
              <a:off x="3691609" y="3790928"/>
              <a:ext cx="1076749" cy="575168"/>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23" name="Text Placeholder 2"/>
            <p:cNvSpPr txBox="1">
              <a:spLocks/>
            </p:cNvSpPr>
            <p:nvPr/>
          </p:nvSpPr>
          <p:spPr>
            <a:xfrm>
              <a:off x="1789678" y="2050467"/>
              <a:ext cx="2207379" cy="954107"/>
            </a:xfrm>
            <a:prstGeom prst="rect">
              <a:avLst/>
            </a:prstGeom>
          </p:spPr>
          <p:txBody>
            <a:bodyPr vert="horz" wrap="square" lIns="0" tIns="0" rIns="0" bIns="0" rtlCol="0">
              <a:spAutoFit/>
            </a:bodyPr>
            <a:lstStyle/>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Large</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Medium</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Small</a:t>
              </a:r>
            </a:p>
          </p:txBody>
        </p:sp>
      </p:grpSp>
      <p:grpSp>
        <p:nvGrpSpPr>
          <p:cNvPr id="34" name="Group 33"/>
          <p:cNvGrpSpPr/>
          <p:nvPr/>
        </p:nvGrpSpPr>
        <p:grpSpPr>
          <a:xfrm>
            <a:off x="3604954" y="1430195"/>
            <a:ext cx="1886443" cy="3201977"/>
            <a:chOff x="4805351" y="1113983"/>
            <a:chExt cx="2514600" cy="3201977"/>
          </a:xfrm>
        </p:grpSpPr>
        <p:sp>
          <p:nvSpPr>
            <p:cNvPr id="5" name="Rectangle 4"/>
            <p:cNvSpPr/>
            <p:nvPr/>
          </p:nvSpPr>
          <p:spPr bwMode="auto">
            <a:xfrm>
              <a:off x="4805351" y="1926432"/>
              <a:ext cx="2514600" cy="1600200"/>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15888" indent="-115888">
                <a:spcAft>
                  <a:spcPts val="600"/>
                </a:spcAft>
                <a:buClr>
                  <a:srgbClr val="FFFFFF">
                    <a:lumMod val="50000"/>
                  </a:srgbClr>
                </a:buClr>
                <a:buSzPct val="125000"/>
                <a:buFont typeface="Arial" pitchFamily="34" charset="0"/>
                <a:buChar char="•"/>
                <a:defRPr/>
              </a:pPr>
              <a:endParaRPr lang="en-US" sz="1200" kern="0" dirty="0">
                <a:solidFill>
                  <a:srgbClr val="FFFFFF"/>
                </a:solidFill>
                <a:latin typeface="Segoe" pitchFamily="34" charset="0"/>
              </a:endParaRPr>
            </a:p>
          </p:txBody>
        </p:sp>
        <p:sp>
          <p:nvSpPr>
            <p:cNvPr id="20" name="Right Arrow 19"/>
            <p:cNvSpPr/>
            <p:nvPr/>
          </p:nvSpPr>
          <p:spPr bwMode="auto">
            <a:xfrm rot="5400000">
              <a:off x="5754074" y="3539013"/>
              <a:ext cx="680671" cy="873223"/>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21" name="Rounded Rectangle 20"/>
            <p:cNvSpPr/>
            <p:nvPr/>
          </p:nvSpPr>
          <p:spPr bwMode="auto">
            <a:xfrm>
              <a:off x="4805351" y="1113983"/>
              <a:ext cx="2514600" cy="744856"/>
            </a:xfrm>
            <a:prstGeom prst="roundRect">
              <a:avLst>
                <a:gd name="adj" fmla="val 0"/>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Identity Management</a:t>
              </a:r>
            </a:p>
          </p:txBody>
        </p:sp>
        <p:sp>
          <p:nvSpPr>
            <p:cNvPr id="24" name="Text Placeholder 2"/>
            <p:cNvSpPr txBox="1">
              <a:spLocks/>
            </p:cNvSpPr>
            <p:nvPr/>
          </p:nvSpPr>
          <p:spPr>
            <a:xfrm>
              <a:off x="4892106" y="2050467"/>
              <a:ext cx="2405874" cy="1231106"/>
            </a:xfrm>
            <a:prstGeom prst="rect">
              <a:avLst/>
            </a:prstGeom>
          </p:spPr>
          <p:txBody>
            <a:bodyPr vert="horz" wrap="square" lIns="0" tIns="0" rIns="0" bIns="0" rtlCol="0">
              <a:spAutoFit/>
            </a:bodyPr>
            <a:lstStyle/>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On-Premise</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Single Sign-On</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Cloud</a:t>
              </a:r>
            </a:p>
          </p:txBody>
        </p:sp>
      </p:grpSp>
      <p:grpSp>
        <p:nvGrpSpPr>
          <p:cNvPr id="35" name="Group 34"/>
          <p:cNvGrpSpPr/>
          <p:nvPr/>
        </p:nvGrpSpPr>
        <p:grpSpPr>
          <a:xfrm>
            <a:off x="5566799" y="1430198"/>
            <a:ext cx="2300051" cy="3252113"/>
            <a:chOff x="7420466" y="1113983"/>
            <a:chExt cx="3065936" cy="3252113"/>
          </a:xfrm>
        </p:grpSpPr>
        <p:sp>
          <p:nvSpPr>
            <p:cNvPr id="8" name="Rectangle 7"/>
            <p:cNvSpPr/>
            <p:nvPr/>
          </p:nvSpPr>
          <p:spPr bwMode="auto">
            <a:xfrm>
              <a:off x="7971802" y="1926432"/>
              <a:ext cx="2514600" cy="1600200"/>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15888" indent="-115888">
                <a:spcAft>
                  <a:spcPts val="600"/>
                </a:spcAft>
                <a:buClr>
                  <a:srgbClr val="FFFFFF">
                    <a:lumMod val="50000"/>
                  </a:srgbClr>
                </a:buClr>
                <a:buSzPct val="125000"/>
                <a:buFont typeface="Arial" pitchFamily="34" charset="0"/>
                <a:buChar char="•"/>
                <a:defRPr/>
              </a:pPr>
              <a:endParaRPr lang="en-US" sz="900" kern="0" dirty="0">
                <a:solidFill>
                  <a:srgbClr val="FFFFFF"/>
                </a:solidFill>
                <a:latin typeface="Segoe" pitchFamily="34" charset="0"/>
              </a:endParaRPr>
            </a:p>
          </p:txBody>
        </p:sp>
        <p:sp>
          <p:nvSpPr>
            <p:cNvPr id="30" name="Rounded Rectangle 29"/>
            <p:cNvSpPr/>
            <p:nvPr/>
          </p:nvSpPr>
          <p:spPr bwMode="auto">
            <a:xfrm>
              <a:off x="7971802" y="1113983"/>
              <a:ext cx="2514600" cy="744856"/>
            </a:xfrm>
            <a:prstGeom prst="roundRect">
              <a:avLst>
                <a:gd name="adj" fmla="val 0"/>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latin typeface="Segoe UI" pitchFamily="34" charset="0"/>
                  <a:ea typeface="Segoe UI" pitchFamily="34" charset="0"/>
                  <a:cs typeface="Segoe UI" pitchFamily="34" charset="0"/>
                </a:rPr>
                <a:t>Hybrid</a:t>
              </a:r>
            </a:p>
          </p:txBody>
        </p:sp>
        <p:sp>
          <p:nvSpPr>
            <p:cNvPr id="37" name="Right Arrow 36"/>
            <p:cNvSpPr/>
            <p:nvPr/>
          </p:nvSpPr>
          <p:spPr bwMode="auto">
            <a:xfrm rot="19516588" flipH="1">
              <a:off x="7420466" y="3790928"/>
              <a:ext cx="1076749" cy="575168"/>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25" name="Text Placeholder 2"/>
            <p:cNvSpPr txBox="1">
              <a:spLocks/>
            </p:cNvSpPr>
            <p:nvPr/>
          </p:nvSpPr>
          <p:spPr>
            <a:xfrm>
              <a:off x="8056672" y="2050467"/>
              <a:ext cx="2362954" cy="615553"/>
            </a:xfrm>
            <a:prstGeom prst="rect">
              <a:avLst/>
            </a:prstGeom>
          </p:spPr>
          <p:txBody>
            <a:bodyPr vert="horz" wrap="square" lIns="0" tIns="0" rIns="0" bIns="0" rtlCol="0">
              <a:spAutoFit/>
            </a:bodyPr>
            <a:lstStyle/>
            <a:p>
              <a:pPr marL="342900" indent="-342900" defTabSz="914400">
                <a:lnSpc>
                  <a:spcPct val="90000"/>
                </a:lnSpc>
                <a:spcBef>
                  <a:spcPct val="20000"/>
                </a:spcBef>
                <a:buClr>
                  <a:srgbClr val="03C2F1"/>
                </a:buClr>
                <a:buSzPct val="90000"/>
                <a:buFont typeface="Segoe UI" pitchFamily="34" charset="0"/>
                <a:buChar char="►"/>
              </a:pPr>
              <a:r>
                <a:rPr lang="en-US" sz="2000" dirty="0" smtClean="0">
                  <a:latin typeface="Segoe UI" pitchFamily="34" charset="0"/>
                  <a:ea typeface="Segoe UI" pitchFamily="34" charset="0"/>
                  <a:cs typeface="Segoe UI" pitchFamily="34" charset="0"/>
                </a:rPr>
                <a:t>Hybrid</a:t>
              </a:r>
              <a:endParaRPr lang="en-US" sz="2000" dirty="0">
                <a:latin typeface="Segoe UI" pitchFamily="34" charset="0"/>
                <a:ea typeface="Segoe UI" pitchFamily="34" charset="0"/>
                <a:cs typeface="Segoe UI" pitchFamily="34" charset="0"/>
              </a:endParaRP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No Hybrid</a:t>
              </a:r>
            </a:p>
          </p:txBody>
        </p:sp>
      </p:grpSp>
      <p:grpSp>
        <p:nvGrpSpPr>
          <p:cNvPr id="36" name="Group 35"/>
          <p:cNvGrpSpPr/>
          <p:nvPr/>
        </p:nvGrpSpPr>
        <p:grpSpPr>
          <a:xfrm>
            <a:off x="5830535" y="4324645"/>
            <a:ext cx="3132517" cy="2411468"/>
            <a:chOff x="7771997" y="3967525"/>
            <a:chExt cx="4175601" cy="2411468"/>
          </a:xfrm>
        </p:grpSpPr>
        <p:sp>
          <p:nvSpPr>
            <p:cNvPr id="14" name="Right Arrow 13"/>
            <p:cNvSpPr/>
            <p:nvPr/>
          </p:nvSpPr>
          <p:spPr bwMode="auto">
            <a:xfrm rot="10800000">
              <a:off x="7771997" y="5189184"/>
              <a:ext cx="1289993" cy="575168"/>
            </a:xfrm>
            <a:prstGeom prst="rightArrow">
              <a:avLst/>
            </a:prstGeom>
            <a:ln>
              <a:headEnd type="none" w="med" len="med"/>
              <a:tailEnd type="none" w="med" len="med"/>
            </a:ln>
          </p:spPr>
          <p:style>
            <a:lnRef idx="0">
              <a:schemeClr val="accent3"/>
            </a:lnRef>
            <a:fillRef idx="3">
              <a:schemeClr val="accent3"/>
            </a:fillRef>
            <a:effectRef idx="3">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rgbClr val="000000">
                    <a:alpha val="99000"/>
                  </a:srgbClr>
                </a:solidFill>
              </a:endParaRPr>
            </a:p>
          </p:txBody>
        </p:sp>
        <p:sp>
          <p:nvSpPr>
            <p:cNvPr id="10" name="Rectangle 9"/>
            <p:cNvSpPr/>
            <p:nvPr/>
          </p:nvSpPr>
          <p:spPr bwMode="auto">
            <a:xfrm>
              <a:off x="9196284" y="4778793"/>
              <a:ext cx="2514600" cy="1600200"/>
            </a:xfrm>
            <a:prstGeom prst="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36" tIns="45718" rIns="91436" bIns="45718" numCol="1" rtlCol="0" anchor="t" anchorCtr="0" compatLnSpc="1">
              <a:prstTxWarp prst="textNoShape">
                <a:avLst/>
              </a:prstTxWarp>
            </a:bodyPr>
            <a:lstStyle/>
            <a:p>
              <a:pPr marL="115888" indent="-115888">
                <a:spcAft>
                  <a:spcPts val="600"/>
                </a:spcAft>
                <a:buClr>
                  <a:srgbClr val="FFFFFF">
                    <a:lumMod val="50000"/>
                  </a:srgbClr>
                </a:buClr>
                <a:buSzPct val="125000"/>
                <a:buFont typeface="Arial" pitchFamily="34" charset="0"/>
                <a:buChar char="•"/>
                <a:defRPr/>
              </a:pPr>
              <a:endParaRPr lang="en-US" sz="1200" kern="0" dirty="0" smtClean="0">
                <a:solidFill>
                  <a:srgbClr val="FFFFFF"/>
                </a:solidFill>
                <a:latin typeface="Segoe" pitchFamily="34" charset="0"/>
              </a:endParaRPr>
            </a:p>
          </p:txBody>
        </p:sp>
        <p:sp>
          <p:nvSpPr>
            <p:cNvPr id="32" name="Rounded Rectangle 31"/>
            <p:cNvSpPr/>
            <p:nvPr/>
          </p:nvSpPr>
          <p:spPr bwMode="auto">
            <a:xfrm>
              <a:off x="9196284" y="3967525"/>
              <a:ext cx="2514600" cy="749808"/>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solidFill>
                    <a:schemeClr val="tx1"/>
                  </a:solidFill>
                  <a:latin typeface="Segoe UI" pitchFamily="34" charset="0"/>
                  <a:ea typeface="Segoe UI" pitchFamily="34" charset="0"/>
                  <a:cs typeface="Segoe UI" pitchFamily="34" charset="0"/>
                </a:rPr>
                <a:t>Provisioning</a:t>
              </a:r>
            </a:p>
          </p:txBody>
        </p:sp>
        <p:sp>
          <p:nvSpPr>
            <p:cNvPr id="28" name="Text Placeholder 2"/>
            <p:cNvSpPr txBox="1">
              <a:spLocks/>
            </p:cNvSpPr>
            <p:nvPr/>
          </p:nvSpPr>
          <p:spPr>
            <a:xfrm>
              <a:off x="9276049" y="4834906"/>
              <a:ext cx="2671549" cy="1508105"/>
            </a:xfrm>
            <a:prstGeom prst="rect">
              <a:avLst/>
            </a:prstGeom>
          </p:spPr>
          <p:txBody>
            <a:bodyPr vert="horz" wrap="square" lIns="0" tIns="0" rIns="0" bIns="0" rtlCol="0">
              <a:spAutoFit/>
            </a:bodyPr>
            <a:lstStyle/>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DirSync</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Bulk Provisioning</a:t>
              </a:r>
            </a:p>
            <a:p>
              <a:pPr marL="342900" indent="-342900" defTabSz="914400">
                <a:lnSpc>
                  <a:spcPct val="90000"/>
                </a:lnSpc>
                <a:spcBef>
                  <a:spcPct val="20000"/>
                </a:spcBef>
                <a:buClr>
                  <a:srgbClr val="03C2F1"/>
                </a:buClr>
                <a:buSzPct val="90000"/>
                <a:buFont typeface="Segoe UI" pitchFamily="34" charset="0"/>
                <a:buChar char="►"/>
              </a:pPr>
              <a:r>
                <a:rPr lang="en-US" sz="2000" dirty="0">
                  <a:latin typeface="Segoe UI" pitchFamily="34" charset="0"/>
                  <a:ea typeface="Segoe UI" pitchFamily="34" charset="0"/>
                  <a:cs typeface="Segoe UI" pitchFamily="34" charset="0"/>
                </a:rPr>
                <a:t>NSPI Provisioning</a:t>
              </a:r>
            </a:p>
          </p:txBody>
        </p:sp>
      </p:grpSp>
      <p:sp>
        <p:nvSpPr>
          <p:cNvPr id="2" name="Title 1"/>
          <p:cNvSpPr>
            <a:spLocks noGrp="1"/>
          </p:cNvSpPr>
          <p:nvPr>
            <p:ph type="title"/>
          </p:nvPr>
        </p:nvSpPr>
        <p:spPr>
          <a:xfrm>
            <a:off x="252956" y="187656"/>
            <a:ext cx="8363938" cy="997196"/>
          </a:xfrm>
        </p:spPr>
        <p:txBody>
          <a:bodyPr>
            <a:normAutofit fontScale="90000"/>
          </a:bodyPr>
          <a:lstStyle/>
          <a:p>
            <a:r>
              <a:rPr lang="en-US" sz="4900" dirty="0" smtClean="0"/>
              <a:t>Planning</a:t>
            </a:r>
            <a:r>
              <a:rPr lang="en-US" sz="3600" dirty="0">
                <a:solidFill>
                  <a:schemeClr val="accent1">
                    <a:alpha val="99000"/>
                  </a:schemeClr>
                </a:solidFill>
              </a:rPr>
              <a:t/>
            </a:r>
            <a:br>
              <a:rPr lang="en-US" sz="3600" dirty="0">
                <a:solidFill>
                  <a:schemeClr val="accent1">
                    <a:alpha val="99000"/>
                  </a:schemeClr>
                </a:solidFill>
              </a:rPr>
            </a:br>
            <a:r>
              <a:rPr lang="en-US" sz="4000" dirty="0" smtClean="0">
                <a:solidFill>
                  <a:schemeClr val="accent2"/>
                </a:solidFill>
              </a:rPr>
              <a:t>Factors</a:t>
            </a:r>
            <a:endParaRPr lang="en-US" sz="4000" dirty="0">
              <a:solidFill>
                <a:schemeClr val="accent2"/>
              </a:solidFill>
            </a:endParaRPr>
          </a:p>
        </p:txBody>
      </p:sp>
    </p:spTree>
    <p:extLst>
      <p:ext uri="{BB962C8B-B14F-4D97-AF65-F5344CB8AC3E}">
        <p14:creationId xmlns:p14="http://schemas.microsoft.com/office/powerpoint/2010/main" val="26231643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325" y="107031"/>
            <a:ext cx="8229600" cy="1143000"/>
          </a:xfrm>
        </p:spPr>
        <p:txBody>
          <a:bodyPr>
            <a:normAutofit fontScale="90000"/>
          </a:bodyPr>
          <a:lstStyle/>
          <a:p>
            <a:r>
              <a:rPr lang="en-US" sz="4900" dirty="0" smtClean="0"/>
              <a:t>Planning</a:t>
            </a:r>
            <a:r>
              <a:rPr lang="en-US" dirty="0" smtClean="0"/>
              <a:t/>
            </a:r>
            <a:br>
              <a:rPr lang="en-US" dirty="0" smtClean="0"/>
            </a:br>
            <a:r>
              <a:rPr lang="en-US" sz="4000" dirty="0" smtClean="0">
                <a:solidFill>
                  <a:schemeClr val="accent2"/>
                </a:solidFill>
              </a:rPr>
              <a:t>How to pick a migration solution?</a:t>
            </a:r>
            <a:endParaRPr lang="en-US" sz="4000" dirty="0">
              <a:solidFill>
                <a:schemeClr val="accent2"/>
              </a:solidFill>
            </a:endParaRPr>
          </a:p>
        </p:txBody>
      </p:sp>
      <p:sp>
        <p:nvSpPr>
          <p:cNvPr id="10" name="Right Arrow 9"/>
          <p:cNvSpPr/>
          <p:nvPr/>
        </p:nvSpPr>
        <p:spPr bwMode="auto">
          <a:xfrm>
            <a:off x="1198177" y="3436175"/>
            <a:ext cx="7141779" cy="801204"/>
          </a:xfrm>
          <a:prstGeom prst="rightArrow">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rgbClr val="FFFFFF"/>
                </a:solidFill>
                <a:latin typeface="Segoe UI" pitchFamily="34" charset="0"/>
                <a:ea typeface="Segoe UI" pitchFamily="34" charset="0"/>
                <a:cs typeface="Segoe UI" pitchFamily="34" charset="0"/>
              </a:rPr>
              <a:t>1     	150                                 5,000                                   25,000</a:t>
            </a:r>
          </a:p>
        </p:txBody>
      </p:sp>
      <p:sp>
        <p:nvSpPr>
          <p:cNvPr id="16" name="TextBox 15"/>
          <p:cNvSpPr txBox="1"/>
          <p:nvPr/>
        </p:nvSpPr>
        <p:spPr>
          <a:xfrm>
            <a:off x="2576458" y="4189345"/>
            <a:ext cx="4291029" cy="338554"/>
          </a:xfrm>
          <a:prstGeom prst="rect">
            <a:avLst/>
          </a:prstGeom>
          <a:noFill/>
        </p:spPr>
        <p:txBody>
          <a:bodyPr wrap="square" lIns="0" tIns="0" rIns="0" bIns="0" rtlCol="0">
            <a:spAutoFit/>
          </a:bodyPr>
          <a:lstStyle/>
          <a:p>
            <a:pPr algn="ctr"/>
            <a:r>
              <a:rPr lang="en-US" sz="2200" dirty="0" err="1" smtClean="0">
                <a:solidFill>
                  <a:schemeClr val="bg1"/>
                </a:solidFill>
                <a:latin typeface="Segoe UI" pitchFamily="34" charset="0"/>
                <a:ea typeface="Segoe UI" pitchFamily="34" charset="0"/>
                <a:cs typeface="Segoe UI" pitchFamily="34" charset="0"/>
              </a:rPr>
              <a:t>Organisational</a:t>
            </a:r>
            <a:r>
              <a:rPr lang="en-US" sz="2200" dirty="0" smtClean="0">
                <a:solidFill>
                  <a:schemeClr val="bg1"/>
                </a:solidFill>
                <a:latin typeface="Segoe UI" pitchFamily="34" charset="0"/>
                <a:ea typeface="Segoe UI" pitchFamily="34" charset="0"/>
                <a:cs typeface="Segoe UI" pitchFamily="34" charset="0"/>
              </a:rPr>
              <a:t> Size in Users</a:t>
            </a:r>
          </a:p>
        </p:txBody>
      </p:sp>
      <p:sp>
        <p:nvSpPr>
          <p:cNvPr id="13" name="Rectangle 12"/>
          <p:cNvSpPr/>
          <p:nvPr/>
        </p:nvSpPr>
        <p:spPr bwMode="auto">
          <a:xfrm>
            <a:off x="1198177" y="2959271"/>
            <a:ext cx="1074127" cy="476907"/>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latin typeface="Segoe UI" pitchFamily="34" charset="0"/>
                <a:ea typeface="Segoe UI" pitchFamily="34" charset="0"/>
                <a:cs typeface="Segoe UI" pitchFamily="34" charset="0"/>
              </a:rPr>
              <a:t>CEM</a:t>
            </a:r>
          </a:p>
        </p:txBody>
      </p:sp>
      <p:sp>
        <p:nvSpPr>
          <p:cNvPr id="14" name="Rectangle 13"/>
          <p:cNvSpPr/>
          <p:nvPr/>
        </p:nvSpPr>
        <p:spPr bwMode="auto">
          <a:xfrm>
            <a:off x="2160833" y="2365777"/>
            <a:ext cx="2135109" cy="476907"/>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latin typeface="Segoe UI" pitchFamily="34" charset="0"/>
                <a:ea typeface="Segoe UI" pitchFamily="34" charset="0"/>
                <a:cs typeface="Segoe UI" pitchFamily="34" charset="0"/>
              </a:rPr>
              <a:t>SEM</a:t>
            </a:r>
          </a:p>
        </p:txBody>
      </p:sp>
      <p:sp>
        <p:nvSpPr>
          <p:cNvPr id="15" name="Rectangle 14"/>
          <p:cNvSpPr/>
          <p:nvPr/>
        </p:nvSpPr>
        <p:spPr bwMode="auto">
          <a:xfrm>
            <a:off x="4295942" y="1701966"/>
            <a:ext cx="3807181" cy="476907"/>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smtClean="0">
                <a:solidFill>
                  <a:srgbClr val="FFFFFF"/>
                </a:solidFill>
                <a:latin typeface="Segoe UI" pitchFamily="34" charset="0"/>
                <a:ea typeface="Segoe UI" pitchFamily="34" charset="0"/>
                <a:cs typeface="Segoe UI" pitchFamily="34" charset="0"/>
              </a:rPr>
              <a:t>Hybrid</a:t>
            </a:r>
          </a:p>
        </p:txBody>
      </p:sp>
      <p:sp>
        <p:nvSpPr>
          <p:cNvPr id="17" name="TextBox 16"/>
          <p:cNvSpPr txBox="1"/>
          <p:nvPr/>
        </p:nvSpPr>
        <p:spPr>
          <a:xfrm rot="5400000">
            <a:off x="-1317041" y="3577099"/>
            <a:ext cx="3973436" cy="338554"/>
          </a:xfrm>
          <a:prstGeom prst="rect">
            <a:avLst/>
          </a:prstGeom>
          <a:noFill/>
        </p:spPr>
        <p:txBody>
          <a:bodyPr wrap="square" lIns="0" tIns="0" rIns="0" bIns="0" rtlCol="0">
            <a:spAutoFit/>
          </a:bodyPr>
          <a:lstStyle/>
          <a:p>
            <a:pPr algn="ctr"/>
            <a:r>
              <a:rPr lang="en-US" sz="2200" dirty="0" smtClean="0">
                <a:solidFill>
                  <a:schemeClr val="bg1"/>
                </a:solidFill>
                <a:latin typeface="Segoe UI" pitchFamily="34" charset="0"/>
                <a:ea typeface="Segoe UI" pitchFamily="34" charset="0"/>
                <a:cs typeface="Segoe UI" pitchFamily="34" charset="0"/>
              </a:rPr>
              <a:t>Migration Solutions</a:t>
            </a:r>
          </a:p>
        </p:txBody>
      </p:sp>
      <p:sp>
        <p:nvSpPr>
          <p:cNvPr id="20" name="Right Arrow 19"/>
          <p:cNvSpPr/>
          <p:nvPr/>
        </p:nvSpPr>
        <p:spPr bwMode="auto">
          <a:xfrm>
            <a:off x="1198177" y="4560009"/>
            <a:ext cx="7141779" cy="801204"/>
          </a:xfrm>
          <a:prstGeom prst="rightArrow">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rgbClr val="FFFFFF"/>
                </a:solidFill>
                <a:latin typeface="Segoe UI" pitchFamily="34" charset="0"/>
                <a:ea typeface="Segoe UI" pitchFamily="34" charset="0"/>
                <a:cs typeface="Segoe UI" pitchFamily="34" charset="0"/>
              </a:rPr>
              <a:t>&lt;1 Week          2 Weeks                3 Weeks 	         Several Months</a:t>
            </a:r>
            <a:endParaRPr lang="en-US" dirty="0">
              <a:solidFill>
                <a:srgbClr val="FFFFFF"/>
              </a:solidFill>
              <a:latin typeface="Segoe UI" pitchFamily="34" charset="0"/>
              <a:ea typeface="Segoe UI" pitchFamily="34" charset="0"/>
              <a:cs typeface="Segoe UI" pitchFamily="34" charset="0"/>
            </a:endParaRPr>
          </a:p>
        </p:txBody>
      </p:sp>
      <p:sp>
        <p:nvSpPr>
          <p:cNvPr id="27" name="TextBox 26"/>
          <p:cNvSpPr txBox="1"/>
          <p:nvPr/>
        </p:nvSpPr>
        <p:spPr>
          <a:xfrm>
            <a:off x="1746743" y="6333433"/>
            <a:ext cx="5990897" cy="338554"/>
          </a:xfrm>
          <a:prstGeom prst="rect">
            <a:avLst/>
          </a:prstGeom>
          <a:noFill/>
        </p:spPr>
        <p:txBody>
          <a:bodyPr wrap="square" lIns="0" tIns="0" rIns="0" bIns="0" rtlCol="0">
            <a:spAutoFit/>
          </a:bodyPr>
          <a:lstStyle/>
          <a:p>
            <a:pPr algn="ctr"/>
            <a:r>
              <a:rPr lang="en-US" sz="2200" dirty="0" smtClean="0">
                <a:solidFill>
                  <a:schemeClr val="bg1"/>
                </a:solidFill>
                <a:latin typeface="Segoe UI" pitchFamily="34" charset="0"/>
                <a:ea typeface="Segoe UI" pitchFamily="34" charset="0"/>
                <a:cs typeface="Segoe UI" pitchFamily="34" charset="0"/>
              </a:rPr>
              <a:t>Co-existence</a:t>
            </a:r>
          </a:p>
        </p:txBody>
      </p:sp>
      <p:sp>
        <p:nvSpPr>
          <p:cNvPr id="31" name="Right Arrow 30"/>
          <p:cNvSpPr/>
          <p:nvPr/>
        </p:nvSpPr>
        <p:spPr bwMode="auto">
          <a:xfrm>
            <a:off x="1198177" y="5597997"/>
            <a:ext cx="7141779" cy="801205"/>
          </a:xfrm>
          <a:prstGeom prst="rightArrow">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defTabSz="914099" fontAlgn="base">
              <a:spcBef>
                <a:spcPct val="0"/>
              </a:spcBef>
              <a:spcAft>
                <a:spcPct val="0"/>
              </a:spcAft>
            </a:pPr>
            <a:r>
              <a:rPr lang="en-US" dirty="0" smtClean="0">
                <a:solidFill>
                  <a:schemeClr val="tx1"/>
                </a:solidFill>
                <a:latin typeface="Segoe UI" pitchFamily="34" charset="0"/>
                <a:ea typeface="Segoe UI" pitchFamily="34" charset="0"/>
                <a:cs typeface="Segoe UI" pitchFamily="34" charset="0"/>
              </a:rPr>
              <a:t>None               </a:t>
            </a:r>
            <a:r>
              <a:rPr lang="en-US" dirty="0" err="1" smtClean="0">
                <a:solidFill>
                  <a:schemeClr val="tx1"/>
                </a:solidFill>
                <a:latin typeface="Segoe UI" pitchFamily="34" charset="0"/>
                <a:ea typeface="Segoe UI" pitchFamily="34" charset="0"/>
                <a:cs typeface="Segoe UI" pitchFamily="34" charset="0"/>
              </a:rPr>
              <a:t>Mailflow</a:t>
            </a:r>
            <a:r>
              <a:rPr lang="en-US" dirty="0" smtClean="0">
                <a:solidFill>
                  <a:schemeClr val="tx1"/>
                </a:solidFill>
                <a:latin typeface="Segoe UI" pitchFamily="34" charset="0"/>
                <a:ea typeface="Segoe UI" pitchFamily="34" charset="0"/>
                <a:cs typeface="Segoe UI" pitchFamily="34" charset="0"/>
              </a:rPr>
              <a:t>/</a:t>
            </a:r>
            <a:r>
              <a:rPr lang="en-US" dirty="0" err="1" smtClean="0">
                <a:solidFill>
                  <a:schemeClr val="tx1"/>
                </a:solidFill>
                <a:latin typeface="Segoe UI" pitchFamily="34" charset="0"/>
                <a:ea typeface="Segoe UI" pitchFamily="34" charset="0"/>
                <a:cs typeface="Segoe UI" pitchFamily="34" charset="0"/>
              </a:rPr>
              <a:t>GalSync</a:t>
            </a:r>
            <a:r>
              <a:rPr lang="en-US" dirty="0" smtClean="0">
                <a:solidFill>
                  <a:schemeClr val="tx1"/>
                </a:solidFill>
                <a:latin typeface="Segoe UI" pitchFamily="34" charset="0"/>
                <a:ea typeface="Segoe UI" pitchFamily="34" charset="0"/>
                <a:cs typeface="Segoe UI" pitchFamily="34" charset="0"/>
              </a:rPr>
              <a:t> 	     Free/Busy, Archive in Cloud</a:t>
            </a:r>
          </a:p>
        </p:txBody>
      </p:sp>
      <p:sp>
        <p:nvSpPr>
          <p:cNvPr id="34" name="TextBox 33"/>
          <p:cNvSpPr txBox="1"/>
          <p:nvPr/>
        </p:nvSpPr>
        <p:spPr>
          <a:xfrm>
            <a:off x="1746743" y="5261211"/>
            <a:ext cx="5990897" cy="338554"/>
          </a:xfrm>
          <a:prstGeom prst="rect">
            <a:avLst/>
          </a:prstGeom>
          <a:noFill/>
        </p:spPr>
        <p:txBody>
          <a:bodyPr wrap="square" lIns="0" tIns="0" rIns="0" bIns="0" rtlCol="0">
            <a:spAutoFit/>
          </a:bodyPr>
          <a:lstStyle/>
          <a:p>
            <a:pPr algn="ctr"/>
            <a:r>
              <a:rPr lang="en-US" sz="2200" dirty="0" smtClean="0">
                <a:solidFill>
                  <a:schemeClr val="bg1"/>
                </a:solidFill>
                <a:latin typeface="Segoe UI" pitchFamily="34" charset="0"/>
                <a:ea typeface="Segoe UI" pitchFamily="34" charset="0"/>
                <a:cs typeface="Segoe UI" pitchFamily="34" charset="0"/>
              </a:rPr>
              <a:t>Time For Migration including Planning</a:t>
            </a:r>
          </a:p>
        </p:txBody>
      </p:sp>
    </p:spTree>
    <p:custDataLst>
      <p:tags r:id="rId1"/>
    </p:custDataLst>
    <p:extLst>
      <p:ext uri="{BB962C8B-B14F-4D97-AF65-F5344CB8AC3E}">
        <p14:creationId xmlns:p14="http://schemas.microsoft.com/office/powerpoint/2010/main" val="4288193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3" grpId="0" animBg="1"/>
      <p:bldP spid="14" grpId="0" animBg="1"/>
      <p:bldP spid="15" grpId="0" animBg="1"/>
      <p:bldP spid="17" grpId="0"/>
      <p:bldP spid="20" grpId="0" animBg="1"/>
      <p:bldP spid="27" grpId="0"/>
      <p:bldP spid="31" grpId="0" animBg="1"/>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Migration options</a:t>
            </a:r>
            <a:endParaRPr lang="en-AU" dirty="0"/>
          </a:p>
        </p:txBody>
      </p:sp>
      <p:sp>
        <p:nvSpPr>
          <p:cNvPr id="3" name="Text Placeholder 2"/>
          <p:cNvSpPr>
            <a:spLocks noGrp="1"/>
          </p:cNvSpPr>
          <p:nvPr>
            <p:ph type="body" idx="1"/>
          </p:nvPr>
        </p:nvSpPr>
        <p:spPr/>
        <p:txBody>
          <a:bodyPr/>
          <a:lstStyle/>
          <a:p>
            <a:endParaRPr lang="en-AU" dirty="0"/>
          </a:p>
        </p:txBody>
      </p:sp>
      <p:sp>
        <p:nvSpPr>
          <p:cNvPr id="5" name="Footer Placeholder 4"/>
          <p:cNvSpPr>
            <a:spLocks noGrp="1"/>
          </p:cNvSpPr>
          <p:nvPr>
            <p:ph type="ftr" sz="quarter" idx="11"/>
          </p:nvPr>
        </p:nvSpPr>
        <p:spPr/>
        <p:txBody>
          <a:bodyPr/>
          <a:lstStyle/>
          <a:p>
            <a:r>
              <a:rPr lang="en-AU" smtClean="0">
                <a:solidFill>
                  <a:srgbClr val="FFFFFF"/>
                </a:solidFill>
              </a:rPr>
              <a:t>(c) 2011 Microsoft. All rights reserved.</a:t>
            </a:r>
            <a:endParaRPr lang="en-AU" dirty="0">
              <a:solidFill>
                <a:srgbClr val="FFFFFF"/>
              </a:solidFill>
            </a:endParaRPr>
          </a:p>
        </p:txBody>
      </p:sp>
    </p:spTree>
    <p:extLst>
      <p:ext uri="{BB962C8B-B14F-4D97-AF65-F5344CB8AC3E}">
        <p14:creationId xmlns:p14="http://schemas.microsoft.com/office/powerpoint/2010/main" val="26018665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223284" y="1552356"/>
            <a:ext cx="5904384" cy="1040533"/>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endParaRPr lang="en-US" sz="2200" dirty="0" smtClean="0">
              <a:solidFill>
                <a:schemeClr val="tx1">
                  <a:alpha val="99000"/>
                </a:schemeClr>
              </a:solidFill>
            </a:endParaRPr>
          </a:p>
        </p:txBody>
      </p:sp>
      <p:sp>
        <p:nvSpPr>
          <p:cNvPr id="24" name="Rectangle 23"/>
          <p:cNvSpPr/>
          <p:nvPr/>
        </p:nvSpPr>
        <p:spPr bwMode="auto">
          <a:xfrm>
            <a:off x="223284" y="3681822"/>
            <a:ext cx="5904384" cy="1153267"/>
          </a:xfrm>
          <a:prstGeom prst="rec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buClr>
                <a:schemeClr val="bg1">
                  <a:lumMod val="50000"/>
                </a:schemeClr>
              </a:buClr>
              <a:buSzPct val="125000"/>
              <a:defRPr/>
            </a:pPr>
            <a:endParaRPr lang="en-US" sz="2200" dirty="0" smtClean="0">
              <a:gradFill>
                <a:gsLst>
                  <a:gs pos="0">
                    <a:srgbClr val="FFFFFF"/>
                  </a:gs>
                  <a:gs pos="100000">
                    <a:srgbClr val="FFFFFF"/>
                  </a:gs>
                </a:gsLst>
                <a:lin ang="5400000" scaled="0"/>
              </a:gradFill>
            </a:endParaRPr>
          </a:p>
        </p:txBody>
      </p:sp>
      <p:sp>
        <p:nvSpPr>
          <p:cNvPr id="23" name="Rectangle 22"/>
          <p:cNvSpPr/>
          <p:nvPr/>
        </p:nvSpPr>
        <p:spPr bwMode="auto">
          <a:xfrm>
            <a:off x="223284" y="2579531"/>
            <a:ext cx="5904384" cy="1115689"/>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indent="-171450" algn="ctr" defTabSz="914099" fontAlgn="base">
              <a:spcBef>
                <a:spcPct val="0"/>
              </a:spcBef>
              <a:spcAft>
                <a:spcPct val="0"/>
              </a:spcAft>
              <a:buClr>
                <a:schemeClr val="bg1">
                  <a:lumMod val="50000"/>
                </a:schemeClr>
              </a:buClr>
              <a:buSzPct val="125000"/>
              <a:buFont typeface="Arial" pitchFamily="34" charset="0"/>
              <a:buChar char="•"/>
              <a:defRPr/>
            </a:pPr>
            <a:endParaRPr lang="en-US" sz="2200" dirty="0" smtClean="0">
              <a:gradFill>
                <a:gsLst>
                  <a:gs pos="0">
                    <a:srgbClr val="FFFFFF"/>
                  </a:gs>
                  <a:gs pos="100000">
                    <a:srgbClr val="FFFFFF"/>
                  </a:gs>
                </a:gsLst>
                <a:lin ang="5400000" scaled="0"/>
              </a:gradFill>
            </a:endParaRPr>
          </a:p>
        </p:txBody>
      </p:sp>
      <p:sp>
        <p:nvSpPr>
          <p:cNvPr id="16" name="Rectangle 15"/>
          <p:cNvSpPr/>
          <p:nvPr/>
        </p:nvSpPr>
        <p:spPr bwMode="auto">
          <a:xfrm>
            <a:off x="223288" y="5014384"/>
            <a:ext cx="5904381" cy="16196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indent="-171450" algn="ctr" defTabSz="914099" fontAlgn="base">
              <a:spcBef>
                <a:spcPct val="0"/>
              </a:spcBef>
              <a:spcAft>
                <a:spcPct val="0"/>
              </a:spcAft>
              <a:buClr>
                <a:schemeClr val="bg1">
                  <a:lumMod val="50000"/>
                </a:schemeClr>
              </a:buClr>
              <a:buSzPct val="125000"/>
              <a:buFont typeface="Arial" pitchFamily="34" charset="0"/>
              <a:buChar char="•"/>
              <a:defRPr/>
            </a:pPr>
            <a:endParaRPr lang="en-US" sz="2200" dirty="0" smtClean="0">
              <a:solidFill>
                <a:schemeClr val="tx1">
                  <a:alpha val="99000"/>
                </a:schemeClr>
              </a:solidFill>
            </a:endParaRPr>
          </a:p>
        </p:txBody>
      </p:sp>
      <p:graphicFrame>
        <p:nvGraphicFramePr>
          <p:cNvPr id="32" name="Table 31"/>
          <p:cNvGraphicFramePr>
            <a:graphicFrameLocks noGrp="1"/>
          </p:cNvGraphicFramePr>
          <p:nvPr>
            <p:extLst>
              <p:ext uri="{D42A27DB-BD31-4B8C-83A1-F6EECF244321}">
                <p14:modId xmlns:p14="http://schemas.microsoft.com/office/powerpoint/2010/main" val="1244677053"/>
              </p:ext>
            </p:extLst>
          </p:nvPr>
        </p:nvGraphicFramePr>
        <p:xfrm>
          <a:off x="6255032" y="1566011"/>
          <a:ext cx="2711546" cy="4589137"/>
        </p:xfrm>
        <a:graphic>
          <a:graphicData uri="http://schemas.openxmlformats.org/drawingml/2006/table">
            <a:tbl>
              <a:tblPr firstRow="1" bandRow="1">
                <a:tableStyleId>{5C22544A-7EE6-4342-B048-85BDC9FD1C3A}</a:tableStyleId>
              </a:tblPr>
              <a:tblGrid>
                <a:gridCol w="1285710"/>
                <a:gridCol w="417180"/>
                <a:gridCol w="268358"/>
                <a:gridCol w="370149"/>
                <a:gridCol w="370149"/>
              </a:tblGrid>
              <a:tr h="2078599">
                <a:tc>
                  <a:txBody>
                    <a:bodyPr/>
                    <a:lstStyle/>
                    <a:p>
                      <a:endParaRPr lang="en-US" sz="1400" dirty="0">
                        <a:latin typeface="Segoe UI" pitchFamily="34" charset="0"/>
                        <a:ea typeface="Segoe UI" pitchFamily="34" charset="0"/>
                        <a:cs typeface="Segoe UI" pitchFamily="34" charset="0"/>
                      </a:endParaRPr>
                    </a:p>
                  </a:txBody>
                  <a:tcPr marL="9144" marR="9144">
                    <a:solidFill>
                      <a:schemeClr val="accent5"/>
                    </a:solidFill>
                  </a:tcPr>
                </a:tc>
                <a:tc>
                  <a:txBody>
                    <a:bodyPr/>
                    <a:lstStyle/>
                    <a:p>
                      <a:pPr algn="ctr"/>
                      <a:r>
                        <a:rPr lang="en-US" sz="1300" dirty="0" smtClean="0">
                          <a:solidFill>
                            <a:schemeClr val="bg1"/>
                          </a:solidFill>
                          <a:latin typeface="Segoe UI" pitchFamily="34" charset="0"/>
                          <a:ea typeface="Segoe UI" pitchFamily="34" charset="0"/>
                          <a:cs typeface="Segoe UI" pitchFamily="34" charset="0"/>
                        </a:rPr>
                        <a:t> </a:t>
                      </a:r>
                      <a:r>
                        <a:rPr lang="en-US" sz="1300" dirty="0" smtClean="0">
                          <a:solidFill>
                            <a:schemeClr val="tx1"/>
                          </a:solidFill>
                          <a:latin typeface="Segoe UI" pitchFamily="34" charset="0"/>
                          <a:ea typeface="Segoe UI" pitchFamily="34" charset="0"/>
                          <a:cs typeface="Segoe UI" pitchFamily="34" charset="0"/>
                        </a:rPr>
                        <a:t>IMAP migration</a:t>
                      </a:r>
                    </a:p>
                  </a:txBody>
                  <a:tcPr marL="9144" marR="9144" vert="vert270" anchor="ctr" anchorCtr="1">
                    <a:solidFill>
                      <a:schemeClr val="accent5"/>
                    </a:solidFill>
                  </a:tcPr>
                </a:tc>
                <a:tc>
                  <a:txBody>
                    <a:bodyPr/>
                    <a:lstStyle/>
                    <a:p>
                      <a:pPr algn="ctr"/>
                      <a:r>
                        <a:rPr lang="en-US" sz="1300" dirty="0" smtClean="0">
                          <a:solidFill>
                            <a:schemeClr val="tx1"/>
                          </a:solidFill>
                          <a:latin typeface="Segoe UI" pitchFamily="34" charset="0"/>
                          <a:ea typeface="Segoe UI" pitchFamily="34" charset="0"/>
                          <a:cs typeface="Segoe UI" pitchFamily="34" charset="0"/>
                        </a:rPr>
                        <a:t>Cutover migration</a:t>
                      </a:r>
                      <a:endParaRPr lang="en-US" sz="1300" dirty="0">
                        <a:solidFill>
                          <a:schemeClr val="tx1"/>
                        </a:solidFill>
                        <a:latin typeface="Segoe UI" pitchFamily="34" charset="0"/>
                        <a:ea typeface="Segoe UI" pitchFamily="34" charset="0"/>
                        <a:cs typeface="Segoe UI" pitchFamily="34" charset="0"/>
                      </a:endParaRPr>
                    </a:p>
                  </a:txBody>
                  <a:tcPr marL="9144" marR="9144" vert="vert270" anchor="ctr" anchorCtr="1">
                    <a:solidFill>
                      <a:schemeClr val="accent5"/>
                    </a:solidFill>
                  </a:tcPr>
                </a:tc>
                <a:tc>
                  <a:txBody>
                    <a:bodyPr/>
                    <a:lstStyle/>
                    <a:p>
                      <a:pPr algn="ctr"/>
                      <a:r>
                        <a:rPr lang="en-US" sz="1300" dirty="0" smtClean="0">
                          <a:solidFill>
                            <a:schemeClr val="tx1"/>
                          </a:solidFill>
                          <a:latin typeface="Segoe UI" pitchFamily="34" charset="0"/>
                          <a:ea typeface="Segoe UI" pitchFamily="34" charset="0"/>
                          <a:cs typeface="Segoe UI" pitchFamily="34" charset="0"/>
                        </a:rPr>
                        <a:t>Staged migration</a:t>
                      </a:r>
                    </a:p>
                  </a:txBody>
                  <a:tcPr marL="9144" marR="9144" vert="vert270" anchor="ctr" anchorCtr="1">
                    <a:solidFill>
                      <a:schemeClr val="accent5"/>
                    </a:solidFill>
                  </a:tcP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300" dirty="0" smtClean="0">
                          <a:solidFill>
                            <a:schemeClr val="tx1"/>
                          </a:solidFill>
                          <a:latin typeface="Segoe UI" pitchFamily="34" charset="0"/>
                          <a:ea typeface="Segoe UI" pitchFamily="34" charset="0"/>
                          <a:cs typeface="Segoe UI" pitchFamily="34" charset="0"/>
                        </a:rPr>
                        <a:t>Hybrid</a:t>
                      </a:r>
                    </a:p>
                  </a:txBody>
                  <a:tcPr marL="9144" marR="9144" vert="vert270" anchor="ctr" anchorCtr="1">
                    <a:solidFill>
                      <a:schemeClr val="accent5"/>
                    </a:solidFill>
                  </a:tcPr>
                </a:tc>
              </a:tr>
              <a:tr h="31713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latin typeface="Segoe UI" pitchFamily="34" charset="0"/>
                          <a:ea typeface="Segoe UI" pitchFamily="34" charset="0"/>
                          <a:cs typeface="Segoe UI" pitchFamily="34" charset="0"/>
                        </a:rPr>
                        <a:t>Exchange 5.5</a:t>
                      </a: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r>
              <a:tr h="31713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latin typeface="Segoe UI" pitchFamily="34" charset="0"/>
                          <a:ea typeface="Segoe UI" pitchFamily="34" charset="0"/>
                          <a:cs typeface="Segoe UI" pitchFamily="34" charset="0"/>
                        </a:rPr>
                        <a:t>Exchange 2000</a:t>
                      </a: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X</a:t>
                      </a: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r>
              <a:tr h="31713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latin typeface="Segoe UI" pitchFamily="34" charset="0"/>
                          <a:ea typeface="Segoe UI" pitchFamily="34" charset="0"/>
                          <a:cs typeface="Segoe UI" pitchFamily="34" charset="0"/>
                        </a:rPr>
                        <a:t>Exchange 2003</a:t>
                      </a: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r>
              <a:tr h="31713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latin typeface="Segoe UI" pitchFamily="34" charset="0"/>
                          <a:ea typeface="Segoe UI" pitchFamily="34" charset="0"/>
                          <a:cs typeface="Segoe UI" pitchFamily="34" charset="0"/>
                        </a:rPr>
                        <a:t>Exchange</a:t>
                      </a:r>
                      <a:r>
                        <a:rPr lang="en-US" sz="1200" b="1" baseline="0" dirty="0" smtClean="0">
                          <a:latin typeface="Segoe UI" pitchFamily="34" charset="0"/>
                          <a:ea typeface="Segoe UI" pitchFamily="34" charset="0"/>
                          <a:cs typeface="Segoe UI" pitchFamily="34" charset="0"/>
                        </a:rPr>
                        <a:t> </a:t>
                      </a:r>
                      <a:r>
                        <a:rPr lang="en-US" sz="1200" b="1" dirty="0" smtClean="0">
                          <a:latin typeface="Segoe UI" pitchFamily="34" charset="0"/>
                          <a:ea typeface="Segoe UI" pitchFamily="34" charset="0"/>
                          <a:cs typeface="Segoe UI" pitchFamily="34" charset="0"/>
                        </a:rPr>
                        <a:t>2007</a:t>
                      </a:r>
                      <a:endParaRPr lang="en-US" sz="1200" b="1" dirty="0">
                        <a:latin typeface="Segoe UI" pitchFamily="34" charset="0"/>
                        <a:ea typeface="Segoe UI" pitchFamily="34" charset="0"/>
                        <a:cs typeface="Segoe UI" pitchFamily="34" charset="0"/>
                      </a:endParaRP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X</a:t>
                      </a: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r>
              <a:tr h="31713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latin typeface="Segoe UI" pitchFamily="34" charset="0"/>
                          <a:ea typeface="Segoe UI" pitchFamily="34" charset="0"/>
                          <a:cs typeface="Segoe UI" pitchFamily="34" charset="0"/>
                        </a:rPr>
                        <a:t>Exchange</a:t>
                      </a:r>
                      <a:r>
                        <a:rPr lang="en-US" sz="1200" b="1" baseline="0" dirty="0" smtClean="0">
                          <a:latin typeface="Segoe UI" pitchFamily="34" charset="0"/>
                          <a:ea typeface="Segoe UI" pitchFamily="34" charset="0"/>
                          <a:cs typeface="Segoe UI" pitchFamily="34" charset="0"/>
                        </a:rPr>
                        <a:t> </a:t>
                      </a:r>
                      <a:r>
                        <a:rPr lang="en-US" sz="1200" b="1" dirty="0" smtClean="0">
                          <a:latin typeface="Segoe UI" pitchFamily="34" charset="0"/>
                          <a:ea typeface="Segoe UI" pitchFamily="34" charset="0"/>
                          <a:cs typeface="Segoe UI" pitchFamily="34" charset="0"/>
                        </a:rPr>
                        <a:t>2010</a:t>
                      </a: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X</a:t>
                      </a: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r>
              <a:tr h="317133">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latin typeface="Segoe UI" pitchFamily="34" charset="0"/>
                          <a:ea typeface="Segoe UI" pitchFamily="34" charset="0"/>
                          <a:cs typeface="Segoe UI" pitchFamily="34" charset="0"/>
                        </a:rPr>
                        <a:t>Notes/Domino</a:t>
                      </a: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latin typeface="Segoe UI" pitchFamily="34" charset="0"/>
                        <a:ea typeface="Segoe UI" pitchFamily="34" charset="0"/>
                        <a:cs typeface="Segoe UI" pitchFamily="34" charset="0"/>
                      </a:endParaRP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latin typeface="Segoe UI" pitchFamily="34" charset="0"/>
                        <a:ea typeface="Segoe UI" pitchFamily="34" charset="0"/>
                        <a:cs typeface="Segoe UI" pitchFamily="34" charset="0"/>
                      </a:endParaRPr>
                    </a:p>
                  </a:txBody>
                  <a:tcPr marL="45720" marR="27432" marT="27432" marB="27432"/>
                </a:tc>
              </a:tr>
              <a:tr h="290607">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200" b="1" dirty="0" smtClean="0">
                          <a:latin typeface="Segoe UI" pitchFamily="34" charset="0"/>
                          <a:ea typeface="Segoe UI" pitchFamily="34" charset="0"/>
                          <a:cs typeface="Segoe UI" pitchFamily="34" charset="0"/>
                        </a:rPr>
                        <a:t>GroupWise</a:t>
                      </a: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latin typeface="Segoe UI" pitchFamily="34" charset="0"/>
                        <a:ea typeface="Segoe UI" pitchFamily="34" charset="0"/>
                        <a:cs typeface="Segoe UI" pitchFamily="34" charset="0"/>
                      </a:endParaRP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latin typeface="Segoe UI" pitchFamily="34" charset="0"/>
                        <a:ea typeface="Segoe UI" pitchFamily="34" charset="0"/>
                        <a:cs typeface="Segoe UI" pitchFamily="34" charset="0"/>
                      </a:endParaRPr>
                    </a:p>
                  </a:txBody>
                  <a:tcPr marL="45720" marR="27432" marT="27432" marB="27432"/>
                </a:tc>
              </a:tr>
              <a:tr h="317133">
                <a:tc>
                  <a:txBody>
                    <a:bodyPr/>
                    <a:lstStyle/>
                    <a:p>
                      <a:r>
                        <a:rPr lang="en-US" sz="1200" b="1" dirty="0" smtClean="0">
                          <a:latin typeface="Segoe UI" pitchFamily="34" charset="0"/>
                          <a:ea typeface="Segoe UI" pitchFamily="34" charset="0"/>
                          <a:cs typeface="Segoe UI" pitchFamily="34" charset="0"/>
                        </a:rPr>
                        <a:t>Other</a:t>
                      </a:r>
                      <a:endParaRPr lang="en-US" sz="1200" b="1" dirty="0">
                        <a:latin typeface="Segoe UI" pitchFamily="34" charset="0"/>
                        <a:ea typeface="Segoe UI" pitchFamily="34" charset="0"/>
                        <a:cs typeface="Segoe UI" pitchFamily="34" charset="0"/>
                      </a:endParaRPr>
                    </a:p>
                  </a:txBody>
                  <a:tcPr marL="45720" marR="27432" marT="27432" marB="27432"/>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latin typeface="Segoe UI" pitchFamily="34" charset="0"/>
                          <a:ea typeface="Segoe UI" pitchFamily="34" charset="0"/>
                          <a:cs typeface="Segoe UI" pitchFamily="34" charset="0"/>
                        </a:rPr>
                        <a:t>X</a:t>
                      </a: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c>
                  <a:txBody>
                    <a:bodyPr/>
                    <a:lstStyle/>
                    <a:p>
                      <a:pPr algn="ctr"/>
                      <a:endParaRPr lang="en-US" sz="1200" dirty="0">
                        <a:latin typeface="Segoe UI" pitchFamily="34" charset="0"/>
                        <a:ea typeface="Segoe UI" pitchFamily="34" charset="0"/>
                        <a:cs typeface="Segoe UI" pitchFamily="34" charset="0"/>
                      </a:endParaRPr>
                    </a:p>
                  </a:txBody>
                  <a:tcPr marL="45720" marR="27432" marT="27432" marB="27432"/>
                </a:tc>
              </a:tr>
            </a:tbl>
          </a:graphicData>
        </a:graphic>
      </p:graphicFrame>
      <p:sp>
        <p:nvSpPr>
          <p:cNvPr id="54" name="TextBox 53"/>
          <p:cNvSpPr txBox="1"/>
          <p:nvPr/>
        </p:nvSpPr>
        <p:spPr>
          <a:xfrm>
            <a:off x="6369515" y="6245102"/>
            <a:ext cx="2375854" cy="369332"/>
          </a:xfrm>
          <a:prstGeom prst="rect">
            <a:avLst/>
          </a:prstGeom>
          <a:noFill/>
        </p:spPr>
        <p:txBody>
          <a:bodyPr wrap="square" lIns="0" tIns="0" rIns="0" bIns="0" rtlCol="0">
            <a:spAutoFit/>
          </a:bodyPr>
          <a:lstStyle/>
          <a:p>
            <a:r>
              <a:rPr lang="en-US" sz="1200" dirty="0" smtClean="0">
                <a:solidFill>
                  <a:schemeClr val="bg1"/>
                </a:solidFill>
                <a:latin typeface="Segoe UI" pitchFamily="34" charset="0"/>
                <a:ea typeface="Segoe UI" pitchFamily="34" charset="0"/>
                <a:cs typeface="Segoe UI" pitchFamily="34" charset="0"/>
              </a:rPr>
              <a:t>* Additional options available with tools from migration partners</a:t>
            </a:r>
          </a:p>
        </p:txBody>
      </p:sp>
      <p:sp>
        <p:nvSpPr>
          <p:cNvPr id="15" name="Title 1"/>
          <p:cNvSpPr txBox="1">
            <a:spLocks/>
          </p:cNvSpPr>
          <p:nvPr/>
        </p:nvSpPr>
        <p:spPr>
          <a:xfrm>
            <a:off x="334844" y="84620"/>
            <a:ext cx="8382000" cy="1231106"/>
          </a:xfrm>
          <a:prstGeom prst="rect">
            <a:avLst/>
          </a:prstGeom>
        </p:spPr>
        <p:txBody>
          <a:bodyPr vert="horz" wrap="square" lIns="0" tIns="0" rIns="0" bIns="0" rtlCol="0" anchor="t">
            <a:spAutoFit/>
          </a:bodyPr>
          <a:lstStyle>
            <a:lvl1pPr algn="l" defTabSz="912813" rtl="0" fontAlgn="base">
              <a:lnSpc>
                <a:spcPct val="90000"/>
              </a:lnSpc>
              <a:spcBef>
                <a:spcPct val="0"/>
              </a:spcBef>
              <a:spcAft>
                <a:spcPct val="0"/>
              </a:spcAft>
              <a:defRPr lang="en-US" sz="4800" kern="1200" spc="-150" dirty="0">
                <a:ln w="3175">
                  <a:noFill/>
                </a:ln>
                <a:solidFill>
                  <a:srgbClr val="777777"/>
                </a:solidFill>
                <a:latin typeface="Segoe" pitchFamily="34" charset="0"/>
                <a:ea typeface="+mn-ea"/>
                <a:cs typeface="Arial" charset="0"/>
              </a:defRPr>
            </a:lvl1pPr>
            <a:lvl2pPr algn="l" defTabSz="912813" rtl="0" fontAlgn="base">
              <a:lnSpc>
                <a:spcPct val="90000"/>
              </a:lnSpc>
              <a:spcBef>
                <a:spcPct val="0"/>
              </a:spcBef>
              <a:spcAft>
                <a:spcPct val="0"/>
              </a:spcAft>
              <a:defRPr sz="4800">
                <a:solidFill>
                  <a:srgbClr val="777777"/>
                </a:solidFill>
                <a:latin typeface="Segoe" pitchFamily="34" charset="0"/>
                <a:cs typeface="Arial" charset="0"/>
              </a:defRPr>
            </a:lvl2pPr>
            <a:lvl3pPr algn="l" defTabSz="912813" rtl="0" fontAlgn="base">
              <a:lnSpc>
                <a:spcPct val="90000"/>
              </a:lnSpc>
              <a:spcBef>
                <a:spcPct val="0"/>
              </a:spcBef>
              <a:spcAft>
                <a:spcPct val="0"/>
              </a:spcAft>
              <a:defRPr sz="4800">
                <a:solidFill>
                  <a:srgbClr val="777777"/>
                </a:solidFill>
                <a:latin typeface="Segoe" pitchFamily="34" charset="0"/>
                <a:cs typeface="Arial" charset="0"/>
              </a:defRPr>
            </a:lvl3pPr>
            <a:lvl4pPr algn="l" defTabSz="912813" rtl="0" fontAlgn="base">
              <a:lnSpc>
                <a:spcPct val="90000"/>
              </a:lnSpc>
              <a:spcBef>
                <a:spcPct val="0"/>
              </a:spcBef>
              <a:spcAft>
                <a:spcPct val="0"/>
              </a:spcAft>
              <a:defRPr sz="4800">
                <a:solidFill>
                  <a:srgbClr val="777777"/>
                </a:solidFill>
                <a:latin typeface="Segoe" pitchFamily="34" charset="0"/>
                <a:cs typeface="Arial" charset="0"/>
              </a:defRPr>
            </a:lvl4pPr>
            <a:lvl5pPr algn="l" defTabSz="912813" rtl="0" fontAlgn="base">
              <a:lnSpc>
                <a:spcPct val="90000"/>
              </a:lnSpc>
              <a:spcBef>
                <a:spcPct val="0"/>
              </a:spcBef>
              <a:spcAft>
                <a:spcPct val="0"/>
              </a:spcAft>
              <a:defRPr sz="4800">
                <a:solidFill>
                  <a:srgbClr val="777777"/>
                </a:solidFill>
                <a:latin typeface="Segoe" pitchFamily="34" charset="0"/>
                <a:cs typeface="Arial" charset="0"/>
              </a:defRPr>
            </a:lvl5pPr>
            <a:lvl6pPr marL="457200" algn="l" defTabSz="912813" rtl="0" fontAlgn="base">
              <a:lnSpc>
                <a:spcPct val="90000"/>
              </a:lnSpc>
              <a:spcBef>
                <a:spcPct val="0"/>
              </a:spcBef>
              <a:spcAft>
                <a:spcPct val="0"/>
              </a:spcAft>
              <a:defRPr sz="4800">
                <a:solidFill>
                  <a:srgbClr val="777777"/>
                </a:solidFill>
                <a:latin typeface="Segoe" pitchFamily="34" charset="0"/>
                <a:cs typeface="Arial" charset="0"/>
              </a:defRPr>
            </a:lvl6pPr>
            <a:lvl7pPr marL="914400" algn="l" defTabSz="912813" rtl="0" fontAlgn="base">
              <a:lnSpc>
                <a:spcPct val="90000"/>
              </a:lnSpc>
              <a:spcBef>
                <a:spcPct val="0"/>
              </a:spcBef>
              <a:spcAft>
                <a:spcPct val="0"/>
              </a:spcAft>
              <a:defRPr sz="4800">
                <a:solidFill>
                  <a:srgbClr val="777777"/>
                </a:solidFill>
                <a:latin typeface="Segoe" pitchFamily="34" charset="0"/>
                <a:cs typeface="Arial" charset="0"/>
              </a:defRPr>
            </a:lvl7pPr>
            <a:lvl8pPr marL="1371600" algn="l" defTabSz="912813" rtl="0" fontAlgn="base">
              <a:lnSpc>
                <a:spcPct val="90000"/>
              </a:lnSpc>
              <a:spcBef>
                <a:spcPct val="0"/>
              </a:spcBef>
              <a:spcAft>
                <a:spcPct val="0"/>
              </a:spcAft>
              <a:defRPr sz="4800">
                <a:solidFill>
                  <a:srgbClr val="777777"/>
                </a:solidFill>
                <a:latin typeface="Segoe" pitchFamily="34" charset="0"/>
                <a:cs typeface="Arial" charset="0"/>
              </a:defRPr>
            </a:lvl8pPr>
            <a:lvl9pPr marL="1828800" algn="l" defTabSz="912813" rtl="0" fontAlgn="base">
              <a:lnSpc>
                <a:spcPct val="90000"/>
              </a:lnSpc>
              <a:spcBef>
                <a:spcPct val="0"/>
              </a:spcBef>
              <a:spcAft>
                <a:spcPct val="0"/>
              </a:spcAft>
              <a:defRPr sz="4800">
                <a:solidFill>
                  <a:srgbClr val="777777"/>
                </a:solidFill>
                <a:latin typeface="Segoe" pitchFamily="34" charset="0"/>
                <a:cs typeface="Arial" charset="0"/>
              </a:defRPr>
            </a:lvl9pPr>
          </a:lstStyle>
          <a:p>
            <a:pPr>
              <a:lnSpc>
                <a:spcPct val="100000"/>
              </a:lnSpc>
            </a:pPr>
            <a:r>
              <a:rPr lang="en-US" sz="4400" dirty="0" smtClean="0">
                <a:solidFill>
                  <a:srgbClr val="03C2F1"/>
                </a:solidFill>
                <a:latin typeface="Segoe UI" pitchFamily="34" charset="0"/>
                <a:ea typeface="Segoe UI" pitchFamily="34" charset="0"/>
                <a:cs typeface="Segoe UI" pitchFamily="34" charset="0"/>
              </a:rPr>
              <a:t>Migration Options</a:t>
            </a:r>
            <a:r>
              <a:rPr lang="en-US" dirty="0" smtClean="0">
                <a:solidFill>
                  <a:schemeClr val="tx1"/>
                </a:solidFill>
                <a:latin typeface="Segoe UI" pitchFamily="34" charset="0"/>
                <a:ea typeface="Segoe UI" pitchFamily="34" charset="0"/>
                <a:cs typeface="Segoe UI" pitchFamily="34" charset="0"/>
              </a:rPr>
              <a:t/>
            </a:r>
            <a:br>
              <a:rPr lang="en-US" dirty="0" smtClean="0">
                <a:solidFill>
                  <a:schemeClr val="tx1"/>
                </a:solidFill>
                <a:latin typeface="Segoe UI" pitchFamily="34" charset="0"/>
                <a:ea typeface="Segoe UI" pitchFamily="34" charset="0"/>
                <a:cs typeface="Segoe UI" pitchFamily="34" charset="0"/>
              </a:rPr>
            </a:br>
            <a:r>
              <a:rPr lang="en-US" sz="3600" dirty="0" smtClean="0">
                <a:solidFill>
                  <a:schemeClr val="accent2"/>
                </a:solidFill>
                <a:latin typeface="Segoe UI" pitchFamily="34" charset="0"/>
                <a:ea typeface="Segoe UI" pitchFamily="34" charset="0"/>
                <a:cs typeface="Segoe UI" pitchFamily="34" charset="0"/>
              </a:rPr>
              <a:t>Choices to fit your </a:t>
            </a:r>
            <a:r>
              <a:rPr lang="en-US" sz="3600" dirty="0" err="1" smtClean="0">
                <a:solidFill>
                  <a:schemeClr val="accent2"/>
                </a:solidFill>
                <a:latin typeface="Segoe UI" pitchFamily="34" charset="0"/>
                <a:ea typeface="Segoe UI" pitchFamily="34" charset="0"/>
                <a:cs typeface="Segoe UI" pitchFamily="34" charset="0"/>
              </a:rPr>
              <a:t>organisation</a:t>
            </a:r>
            <a:endParaRPr lang="en-US" dirty="0">
              <a:solidFill>
                <a:schemeClr val="accent2"/>
              </a:solidFill>
              <a:latin typeface="Segoe UI" pitchFamily="34" charset="0"/>
              <a:ea typeface="Segoe UI" pitchFamily="34" charset="0"/>
              <a:cs typeface="Segoe UI" pitchFamily="34" charset="0"/>
            </a:endParaRPr>
          </a:p>
        </p:txBody>
      </p:sp>
      <p:sp>
        <p:nvSpPr>
          <p:cNvPr id="3" name="Rectangle 2"/>
          <p:cNvSpPr/>
          <p:nvPr/>
        </p:nvSpPr>
        <p:spPr bwMode="auto">
          <a:xfrm rot="16200000">
            <a:off x="-1188719" y="2964381"/>
            <a:ext cx="3291840" cy="46783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r>
              <a:rPr lang="en-US" sz="2200" dirty="0" smtClean="0">
                <a:solidFill>
                  <a:schemeClr val="tx1"/>
                </a:solidFill>
                <a:latin typeface="Segoe UI" pitchFamily="34" charset="0"/>
                <a:ea typeface="Segoe UI" pitchFamily="34" charset="0"/>
                <a:cs typeface="Segoe UI" pitchFamily="34" charset="0"/>
              </a:rPr>
              <a:t>Migration</a:t>
            </a:r>
          </a:p>
        </p:txBody>
      </p:sp>
      <p:sp>
        <p:nvSpPr>
          <p:cNvPr id="14" name="Rectangle 13"/>
          <p:cNvSpPr/>
          <p:nvPr/>
        </p:nvSpPr>
        <p:spPr bwMode="auto">
          <a:xfrm rot="16200000">
            <a:off x="-352613" y="5590304"/>
            <a:ext cx="1619630" cy="467830"/>
          </a:xfrm>
          <a:prstGeom prst="rect">
            <a:avLst/>
          </a:prstGeom>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lnSpc>
                <a:spcPct val="85000"/>
              </a:lnSpc>
              <a:spcBef>
                <a:spcPct val="0"/>
              </a:spcBef>
              <a:spcAft>
                <a:spcPct val="0"/>
              </a:spcAft>
              <a:defRPr/>
            </a:pPr>
            <a:r>
              <a:rPr lang="en-US" sz="2200" dirty="0" smtClean="0">
                <a:solidFill>
                  <a:schemeClr val="tx1"/>
                </a:solidFill>
                <a:latin typeface="Segoe UI" pitchFamily="34" charset="0"/>
                <a:ea typeface="Segoe UI" pitchFamily="34" charset="0"/>
                <a:cs typeface="Segoe UI" pitchFamily="34" charset="0"/>
              </a:rPr>
              <a:t>Hybrid</a:t>
            </a:r>
          </a:p>
        </p:txBody>
      </p:sp>
      <p:sp>
        <p:nvSpPr>
          <p:cNvPr id="21" name="Text Placeholder 2"/>
          <p:cNvSpPr txBox="1">
            <a:spLocks/>
          </p:cNvSpPr>
          <p:nvPr/>
        </p:nvSpPr>
        <p:spPr>
          <a:xfrm>
            <a:off x="773208" y="1648082"/>
            <a:ext cx="5154229" cy="846386"/>
          </a:xfrm>
          <a:prstGeom prst="rect">
            <a:avLst/>
          </a:prstGeom>
        </p:spPr>
        <p:txBody>
          <a:bodyPr vert="horz" wrap="square" lIns="0" tIns="0" rIns="0" bIns="0" rtlCol="0">
            <a:spAutoFit/>
          </a:bodyPr>
          <a:lstStyle/>
          <a:p>
            <a:pPr marL="342900" lvl="0" indent="-342900" defTabSz="914400">
              <a:lnSpc>
                <a:spcPct val="90000"/>
              </a:lnSpc>
              <a:spcBef>
                <a:spcPct val="20000"/>
              </a:spcBef>
              <a:buClr>
                <a:srgbClr val="03C2F1"/>
              </a:buClr>
              <a:buSzPct val="90000"/>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IMAP migration</a:t>
            </a:r>
          </a:p>
          <a:p>
            <a:pPr marL="742950" lvl="1" indent="-285750" defTabSz="914400">
              <a:lnSpc>
                <a:spcPct val="90000"/>
              </a:lnSpc>
              <a:spcBef>
                <a:spcPct val="20000"/>
              </a:spcBef>
              <a:buClr>
                <a:srgbClr val="03C2F1"/>
              </a:buClr>
              <a:buSzPct val="90000"/>
              <a:buFont typeface="Arial" pitchFamily="34" charset="0"/>
              <a:buChar char="–"/>
            </a:pPr>
            <a:r>
              <a:rPr lang="en-US" sz="1600" dirty="0">
                <a:solidFill>
                  <a:schemeClr val="bg1"/>
                </a:solidFill>
                <a:latin typeface="Segoe UI" pitchFamily="34" charset="0"/>
                <a:ea typeface="Segoe UI" pitchFamily="34" charset="0"/>
                <a:cs typeface="Segoe UI" pitchFamily="34" charset="0"/>
              </a:rPr>
              <a:t>Supports wide range of e-mail platforms</a:t>
            </a:r>
          </a:p>
          <a:p>
            <a:pPr marL="742950" lvl="1" indent="-285750" defTabSz="914400">
              <a:lnSpc>
                <a:spcPct val="90000"/>
              </a:lnSpc>
              <a:spcBef>
                <a:spcPct val="20000"/>
              </a:spcBef>
              <a:buClr>
                <a:srgbClr val="03C2F1"/>
              </a:buClr>
              <a:buSzPct val="90000"/>
              <a:buFont typeface="Arial" pitchFamily="34" charset="0"/>
              <a:buChar char="–"/>
            </a:pPr>
            <a:r>
              <a:rPr lang="en-US" sz="1600" dirty="0">
                <a:solidFill>
                  <a:schemeClr val="bg1"/>
                </a:solidFill>
                <a:latin typeface="Segoe UI" pitchFamily="34" charset="0"/>
                <a:ea typeface="Segoe UI" pitchFamily="34" charset="0"/>
                <a:cs typeface="Segoe UI" pitchFamily="34" charset="0"/>
              </a:rPr>
              <a:t>E-mail only (no calendar, contacts, or tasks</a:t>
            </a:r>
            <a:r>
              <a:rPr lang="en-US" sz="1600" dirty="0" smtClean="0">
                <a:solidFill>
                  <a:schemeClr val="bg1"/>
                </a:solidFill>
                <a:latin typeface="Segoe UI" pitchFamily="34" charset="0"/>
                <a:ea typeface="Segoe UI" pitchFamily="34" charset="0"/>
                <a:cs typeface="Segoe UI" pitchFamily="34" charset="0"/>
              </a:rPr>
              <a:t>)</a:t>
            </a:r>
          </a:p>
        </p:txBody>
      </p:sp>
      <p:sp>
        <p:nvSpPr>
          <p:cNvPr id="25" name="Text Placeholder 2"/>
          <p:cNvSpPr txBox="1">
            <a:spLocks/>
          </p:cNvSpPr>
          <p:nvPr/>
        </p:nvSpPr>
        <p:spPr>
          <a:xfrm>
            <a:off x="761331" y="5281747"/>
            <a:ext cx="5166105" cy="1067985"/>
          </a:xfrm>
          <a:prstGeom prst="rect">
            <a:avLst/>
          </a:prstGeom>
        </p:spPr>
        <p:txBody>
          <a:bodyPr vert="horz" wrap="square" lIns="0" tIns="0" rIns="0" bIns="0" rtlCol="0">
            <a:spAutoFit/>
          </a:bodyPr>
          <a:lstStyle/>
          <a:p>
            <a:pPr marL="342900" lvl="0" indent="-342900" defTabSz="914400">
              <a:lnSpc>
                <a:spcPct val="90000"/>
              </a:lnSpc>
              <a:spcBef>
                <a:spcPct val="20000"/>
              </a:spcBef>
              <a:buClr>
                <a:srgbClr val="03C2F1"/>
              </a:buClr>
              <a:buSzPct val="90000"/>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Hybrid deployment</a:t>
            </a:r>
          </a:p>
          <a:p>
            <a:pPr marL="742950" lvl="1" indent="-285750" defTabSz="914400">
              <a:lnSpc>
                <a:spcPct val="90000"/>
              </a:lnSpc>
              <a:spcBef>
                <a:spcPct val="20000"/>
              </a:spcBef>
              <a:buClr>
                <a:srgbClr val="03C2F1"/>
              </a:buClr>
              <a:buSzPct val="90000"/>
              <a:buFont typeface="Arial" pitchFamily="34" charset="0"/>
              <a:buChar char="–"/>
            </a:pPr>
            <a:r>
              <a:rPr lang="en-US" sz="1600" dirty="0">
                <a:solidFill>
                  <a:schemeClr val="bg1"/>
                </a:solidFill>
                <a:latin typeface="Segoe UI" pitchFamily="34" charset="0"/>
                <a:ea typeface="Segoe UI" pitchFamily="34" charset="0"/>
                <a:cs typeface="Segoe UI" pitchFamily="34" charset="0"/>
              </a:rPr>
              <a:t>Manage users on-premises and online</a:t>
            </a:r>
          </a:p>
          <a:p>
            <a:pPr marL="742950" lvl="1" indent="-285750" defTabSz="914400">
              <a:lnSpc>
                <a:spcPct val="90000"/>
              </a:lnSpc>
              <a:spcBef>
                <a:spcPct val="20000"/>
              </a:spcBef>
              <a:buClr>
                <a:srgbClr val="03C2F1"/>
              </a:buClr>
              <a:buSzPct val="90000"/>
              <a:buFont typeface="Arial" pitchFamily="34" charset="0"/>
              <a:buChar char="–"/>
            </a:pPr>
            <a:r>
              <a:rPr lang="en-US" sz="1600" dirty="0">
                <a:solidFill>
                  <a:schemeClr val="bg1"/>
                </a:solidFill>
                <a:latin typeface="Segoe UI" pitchFamily="34" charset="0"/>
                <a:ea typeface="Segoe UI" pitchFamily="34" charset="0"/>
                <a:cs typeface="Segoe UI" pitchFamily="34" charset="0"/>
              </a:rPr>
              <a:t>Enables cross-premises calendaring, smooth migration, and easy off-boarding</a:t>
            </a:r>
          </a:p>
        </p:txBody>
      </p:sp>
      <p:sp>
        <p:nvSpPr>
          <p:cNvPr id="13" name="Text Placeholder 2"/>
          <p:cNvSpPr txBox="1">
            <a:spLocks/>
          </p:cNvSpPr>
          <p:nvPr/>
        </p:nvSpPr>
        <p:spPr>
          <a:xfrm>
            <a:off x="761331" y="3835682"/>
            <a:ext cx="5166105" cy="846386"/>
          </a:xfrm>
          <a:prstGeom prst="rect">
            <a:avLst/>
          </a:prstGeom>
        </p:spPr>
        <p:txBody>
          <a:bodyPr vert="horz" wrap="square" lIns="0" tIns="0" rIns="0" bIns="0" rtlCol="0">
            <a:spAutoFit/>
          </a:bodyPr>
          <a:lstStyle/>
          <a:p>
            <a:pPr marL="342900" indent="-342900" defTabSz="914400">
              <a:lnSpc>
                <a:spcPct val="90000"/>
              </a:lnSpc>
              <a:spcBef>
                <a:spcPct val="20000"/>
              </a:spcBef>
              <a:buClr>
                <a:srgbClr val="03C2F1"/>
              </a:buClr>
              <a:buSzPct val="90000"/>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Staged Exchange migration (SEM)</a:t>
            </a:r>
          </a:p>
          <a:p>
            <a:pPr marL="742950" lvl="1" indent="-285750" defTabSz="914400">
              <a:lnSpc>
                <a:spcPct val="90000"/>
              </a:lnSpc>
              <a:spcBef>
                <a:spcPct val="20000"/>
              </a:spcBef>
              <a:buClr>
                <a:srgbClr val="03C2F1"/>
              </a:buClr>
              <a:buSzPct val="90000"/>
              <a:buFont typeface="Arial" pitchFamily="34" charset="0"/>
              <a:buChar char="–"/>
            </a:pPr>
            <a:r>
              <a:rPr lang="en-US" sz="1600" dirty="0">
                <a:solidFill>
                  <a:schemeClr val="bg1"/>
                </a:solidFill>
                <a:latin typeface="Segoe UI" pitchFamily="34" charset="0"/>
                <a:ea typeface="Segoe UI" pitchFamily="34" charset="0"/>
                <a:cs typeface="Segoe UI" pitchFamily="34" charset="0"/>
              </a:rPr>
              <a:t>No server required on-premises</a:t>
            </a:r>
          </a:p>
          <a:p>
            <a:pPr marL="742950" lvl="1" indent="-285750" defTabSz="914400">
              <a:lnSpc>
                <a:spcPct val="90000"/>
              </a:lnSpc>
              <a:spcBef>
                <a:spcPct val="20000"/>
              </a:spcBef>
              <a:buClr>
                <a:srgbClr val="03C2F1"/>
              </a:buClr>
              <a:buSzPct val="90000"/>
              <a:buFont typeface="Arial" pitchFamily="34" charset="0"/>
              <a:buChar char="–"/>
            </a:pPr>
            <a:r>
              <a:rPr lang="en-US" sz="1600" dirty="0">
                <a:solidFill>
                  <a:schemeClr val="bg1"/>
                </a:solidFill>
                <a:latin typeface="Segoe UI" pitchFamily="34" charset="0"/>
                <a:ea typeface="Segoe UI" pitchFamily="34" charset="0"/>
                <a:cs typeface="Segoe UI" pitchFamily="34" charset="0"/>
              </a:rPr>
              <a:t>Identity federation with on-premises directory</a:t>
            </a:r>
          </a:p>
        </p:txBody>
      </p:sp>
      <p:sp>
        <p:nvSpPr>
          <p:cNvPr id="17" name="Text Placeholder 2"/>
          <p:cNvSpPr txBox="1">
            <a:spLocks/>
          </p:cNvSpPr>
          <p:nvPr/>
        </p:nvSpPr>
        <p:spPr>
          <a:xfrm>
            <a:off x="761333" y="2690432"/>
            <a:ext cx="5166105" cy="846386"/>
          </a:xfrm>
          <a:prstGeom prst="rect">
            <a:avLst/>
          </a:prstGeom>
        </p:spPr>
        <p:txBody>
          <a:bodyPr vert="horz" wrap="square" lIns="0" tIns="0" rIns="0" bIns="0" rtlCol="0">
            <a:spAutoFit/>
          </a:bodyPr>
          <a:lstStyle/>
          <a:p>
            <a:pPr marL="342900" indent="-342900" defTabSz="914400">
              <a:lnSpc>
                <a:spcPct val="90000"/>
              </a:lnSpc>
              <a:spcBef>
                <a:spcPct val="20000"/>
              </a:spcBef>
              <a:buClr>
                <a:srgbClr val="03C2F1"/>
              </a:buClr>
              <a:buSzPct val="90000"/>
              <a:buFont typeface="Segoe UI" pitchFamily="34" charset="0"/>
              <a:buChar char="►"/>
            </a:pPr>
            <a:r>
              <a:rPr lang="en-US" sz="2200" dirty="0">
                <a:solidFill>
                  <a:schemeClr val="bg1"/>
                </a:solidFill>
                <a:latin typeface="Segoe UI" pitchFamily="34" charset="0"/>
                <a:ea typeface="Segoe UI" pitchFamily="34" charset="0"/>
                <a:cs typeface="Segoe UI" pitchFamily="34" charset="0"/>
              </a:rPr>
              <a:t>Cutover Exchange migration (CEM)</a:t>
            </a:r>
          </a:p>
          <a:p>
            <a:pPr marL="742950" lvl="1" indent="-285750" defTabSz="914400">
              <a:lnSpc>
                <a:spcPct val="90000"/>
              </a:lnSpc>
              <a:spcBef>
                <a:spcPct val="20000"/>
              </a:spcBef>
              <a:buClr>
                <a:srgbClr val="03C2F1"/>
              </a:buClr>
              <a:buSzPct val="90000"/>
              <a:buFont typeface="Arial" pitchFamily="34" charset="0"/>
              <a:buChar char="–"/>
            </a:pPr>
            <a:r>
              <a:rPr lang="en-US" sz="1600" dirty="0">
                <a:solidFill>
                  <a:schemeClr val="bg1"/>
                </a:solidFill>
                <a:latin typeface="Segoe UI" pitchFamily="34" charset="0"/>
                <a:ea typeface="Segoe UI" pitchFamily="34" charset="0"/>
                <a:cs typeface="Segoe UI" pitchFamily="34" charset="0"/>
              </a:rPr>
              <a:t>Good for fast, cutover migrations</a:t>
            </a:r>
          </a:p>
          <a:p>
            <a:pPr marL="742950" lvl="1" indent="-285750" defTabSz="914400">
              <a:lnSpc>
                <a:spcPct val="90000"/>
              </a:lnSpc>
              <a:spcBef>
                <a:spcPct val="20000"/>
              </a:spcBef>
              <a:buClr>
                <a:srgbClr val="03C2F1"/>
              </a:buClr>
              <a:buSzPct val="90000"/>
              <a:buFont typeface="Arial" pitchFamily="34" charset="0"/>
              <a:buChar char="–"/>
            </a:pPr>
            <a:r>
              <a:rPr lang="en-US" sz="1600" dirty="0">
                <a:solidFill>
                  <a:schemeClr val="bg1"/>
                </a:solidFill>
                <a:latin typeface="Segoe UI" pitchFamily="34" charset="0"/>
                <a:ea typeface="Segoe UI" pitchFamily="34" charset="0"/>
                <a:cs typeface="Segoe UI" pitchFamily="34" charset="0"/>
              </a:rPr>
              <a:t>No server required on-premises</a:t>
            </a:r>
          </a:p>
        </p:txBody>
      </p:sp>
    </p:spTree>
    <p:extLst>
      <p:ext uri="{BB962C8B-B14F-4D97-AF65-F5344CB8AC3E}">
        <p14:creationId xmlns:p14="http://schemas.microsoft.com/office/powerpoint/2010/main" val="3523815834"/>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5|42|50.9|25.7|30"/>
</p:tagLst>
</file>

<file path=ppt/tags/tag10.xml><?xml version="1.0" encoding="utf-8"?>
<p:tagLst xmlns:a="http://schemas.openxmlformats.org/drawingml/2006/main" xmlns:r="http://schemas.openxmlformats.org/officeDocument/2006/relationships" xmlns:p="http://schemas.openxmlformats.org/presentationml/2006/main">
  <p:tag name="TIMING" val="|48.3|14.5"/>
</p:tagLst>
</file>

<file path=ppt/tags/tag11.xml><?xml version="1.0" encoding="utf-8"?>
<p:tagLst xmlns:a="http://schemas.openxmlformats.org/drawingml/2006/main" xmlns:r="http://schemas.openxmlformats.org/officeDocument/2006/relationships" xmlns:p="http://schemas.openxmlformats.org/presentationml/2006/main">
  <p:tag name="TIMING" val="|39.5|11.3|19.3"/>
</p:tagLst>
</file>

<file path=ppt/tags/tag12.xml><?xml version="1.0" encoding="utf-8"?>
<p:tagLst xmlns:a="http://schemas.openxmlformats.org/drawingml/2006/main" xmlns:r="http://schemas.openxmlformats.org/officeDocument/2006/relationships" xmlns:p="http://schemas.openxmlformats.org/presentationml/2006/main">
  <p:tag name="TIMING" val="|18.2|7.8|30|19.8|22.7|34.4|4"/>
</p:tagLst>
</file>

<file path=ppt/tags/tag13.xml><?xml version="1.0" encoding="utf-8"?>
<p:tagLst xmlns:a="http://schemas.openxmlformats.org/drawingml/2006/main" xmlns:r="http://schemas.openxmlformats.org/officeDocument/2006/relationships" xmlns:p="http://schemas.openxmlformats.org/presentationml/2006/main">
  <p:tag name="TIMING" val="|29.7|35.9|19.7|9.2|7|1.6|3"/>
</p:tagLst>
</file>

<file path=ppt/tags/tag14.xml><?xml version="1.0" encoding="utf-8"?>
<p:tagLst xmlns:a="http://schemas.openxmlformats.org/drawingml/2006/main" xmlns:r="http://schemas.openxmlformats.org/officeDocument/2006/relationships" xmlns:p="http://schemas.openxmlformats.org/presentationml/2006/main">
  <p:tag name="TIMING" val="|11.4|17.5|13.6|42.5"/>
</p:tagLst>
</file>

<file path=ppt/tags/tag15.xml><?xml version="1.0" encoding="utf-8"?>
<p:tagLst xmlns:a="http://schemas.openxmlformats.org/drawingml/2006/main" xmlns:r="http://schemas.openxmlformats.org/officeDocument/2006/relationships" xmlns:p="http://schemas.openxmlformats.org/presentationml/2006/main">
  <p:tag name="TIMING" val="|51.8|8.1|18|18.8|26.7|14.7|3|65.4"/>
</p:tagLst>
</file>

<file path=ppt/tags/tag16.xml><?xml version="1.0" encoding="utf-8"?>
<p:tagLst xmlns:a="http://schemas.openxmlformats.org/drawingml/2006/main" xmlns:r="http://schemas.openxmlformats.org/officeDocument/2006/relationships" xmlns:p="http://schemas.openxmlformats.org/presentationml/2006/main">
  <p:tag name="TIMING" val="|26.4|5.7|8.5|19.6|5.1|45.5"/>
</p:tagLst>
</file>

<file path=ppt/tags/tag17.xml><?xml version="1.0" encoding="utf-8"?>
<p:tagLst xmlns:a="http://schemas.openxmlformats.org/drawingml/2006/main" xmlns:r="http://schemas.openxmlformats.org/officeDocument/2006/relationships" xmlns:p="http://schemas.openxmlformats.org/presentationml/2006/main">
  <p:tag name="TIMING" val="|26.5|42.1|16.1|.5|43.6"/>
</p:tagLst>
</file>

<file path=ppt/tags/tag18.xml><?xml version="1.0" encoding="utf-8"?>
<p:tagLst xmlns:a="http://schemas.openxmlformats.org/drawingml/2006/main" xmlns:r="http://schemas.openxmlformats.org/officeDocument/2006/relationships" xmlns:p="http://schemas.openxmlformats.org/presentationml/2006/main">
  <p:tag name="TIMING" val="|40|24.2|24.4|24"/>
</p:tagLst>
</file>

<file path=ppt/tags/tag19.xml><?xml version="1.0" encoding="utf-8"?>
<p:tagLst xmlns:a="http://schemas.openxmlformats.org/drawingml/2006/main" xmlns:r="http://schemas.openxmlformats.org/officeDocument/2006/relationships" xmlns:p="http://schemas.openxmlformats.org/presentationml/2006/main">
  <p:tag name="TIMING" val="|33.9|6.1|10.1|2.4|70.2"/>
</p:tagLst>
</file>

<file path=ppt/tags/tag2.xml><?xml version="1.0" encoding="utf-8"?>
<p:tagLst xmlns:a="http://schemas.openxmlformats.org/drawingml/2006/main" xmlns:r="http://schemas.openxmlformats.org/officeDocument/2006/relationships" xmlns:p="http://schemas.openxmlformats.org/presentationml/2006/main">
  <p:tag name="TIMING" val="|34.6|1|35.9|26.2"/>
</p:tagLst>
</file>

<file path=ppt/tags/tag3.xml><?xml version="1.0" encoding="utf-8"?>
<p:tagLst xmlns:a="http://schemas.openxmlformats.org/drawingml/2006/main" xmlns:r="http://schemas.openxmlformats.org/officeDocument/2006/relationships" xmlns:p="http://schemas.openxmlformats.org/presentationml/2006/main">
  <p:tag name="TIMING" val="|39.3"/>
</p:tagLst>
</file>

<file path=ppt/tags/tag4.xml><?xml version="1.0" encoding="utf-8"?>
<p:tagLst xmlns:a="http://schemas.openxmlformats.org/drawingml/2006/main" xmlns:r="http://schemas.openxmlformats.org/officeDocument/2006/relationships" xmlns:p="http://schemas.openxmlformats.org/presentationml/2006/main">
  <p:tag name="TIMING" val="|21.6"/>
</p:tagLst>
</file>

<file path=ppt/tags/tag5.xml><?xml version="1.0" encoding="utf-8"?>
<p:tagLst xmlns:a="http://schemas.openxmlformats.org/drawingml/2006/main" xmlns:r="http://schemas.openxmlformats.org/officeDocument/2006/relationships" xmlns:p="http://schemas.openxmlformats.org/presentationml/2006/main">
  <p:tag name="TIMING" val="|45.1"/>
</p:tagLst>
</file>

<file path=ppt/tags/tag6.xml><?xml version="1.0" encoding="utf-8"?>
<p:tagLst xmlns:a="http://schemas.openxmlformats.org/drawingml/2006/main" xmlns:r="http://schemas.openxmlformats.org/officeDocument/2006/relationships" xmlns:p="http://schemas.openxmlformats.org/presentationml/2006/main">
  <p:tag name="TIMING" val="|40.1"/>
</p:tagLst>
</file>

<file path=ppt/tags/tag7.xml><?xml version="1.0" encoding="utf-8"?>
<p:tagLst xmlns:a="http://schemas.openxmlformats.org/drawingml/2006/main" xmlns:r="http://schemas.openxmlformats.org/officeDocument/2006/relationships" xmlns:p="http://schemas.openxmlformats.org/presentationml/2006/main">
  <p:tag name="TIMING" val="|65.1"/>
</p:tagLst>
</file>

<file path=ppt/tags/tag8.xml><?xml version="1.0" encoding="utf-8"?>
<p:tagLst xmlns:a="http://schemas.openxmlformats.org/drawingml/2006/main" xmlns:r="http://schemas.openxmlformats.org/officeDocument/2006/relationships" xmlns:p="http://schemas.openxmlformats.org/presentationml/2006/main">
  <p:tag name="TIMING" val="|24.5|1.3|6.7"/>
</p:tagLst>
</file>

<file path=ppt/tags/tag9.xml><?xml version="1.0" encoding="utf-8"?>
<p:tagLst xmlns:a="http://schemas.openxmlformats.org/drawingml/2006/main" xmlns:r="http://schemas.openxmlformats.org/officeDocument/2006/relationships" xmlns:p="http://schemas.openxmlformats.org/presentationml/2006/main">
  <p:tag name="TIMING" val="|48.6|.9|15.1"/>
</p:tagLst>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10.xml><?xml version="1.0" encoding="utf-8"?>
<a:theme xmlns:a="http://schemas.openxmlformats.org/drawingml/2006/main" name="2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3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5_Tech.Ed 2011 Presentation Template Speakers">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ch.Ed 2011 Presentation Template Speakers">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Tech.Ed 2011 Presentation Template Speakers">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2_Tech.Ed 2011 Presentation Template Speakers">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3_Tech.Ed 2011 Presentation Template Speakers">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_Tech.Ed 2011 Presentation Template Speakers">
  <a:themeElements>
    <a:clrScheme name="Custom 3">
      <a:dk1>
        <a:srgbClr val="000000"/>
      </a:dk1>
      <a:lt1>
        <a:srgbClr val="FFFFFF"/>
      </a:lt1>
      <a:dk2>
        <a:srgbClr val="000000"/>
      </a:dk2>
      <a:lt2>
        <a:srgbClr val="F2F2F2"/>
      </a:lt2>
      <a:accent1>
        <a:srgbClr val="03C2F1"/>
      </a:accent1>
      <a:accent2>
        <a:srgbClr val="F15C44"/>
      </a:accent2>
      <a:accent3>
        <a:srgbClr val="33CC33"/>
      </a:accent3>
      <a:accent4>
        <a:srgbClr val="ED1977"/>
      </a:accent4>
      <a:accent5>
        <a:srgbClr val="FFFF00"/>
      </a:accent5>
      <a:accent6>
        <a:srgbClr val="824BB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B69E45C2863F44897A372973D3744F" ma:contentTypeVersion="0" ma:contentTypeDescription="Create a new document." ma:contentTypeScope="" ma:versionID="ffdf9732596980f1827d8dbba9088bd5">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F05E4C-AFDC-4863-B043-C4B00271D5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71757A0-B8FD-4849-BAAB-E9F0FF8E0B84}">
  <ds:schemaRefs>
    <ds:schemaRef ds:uri="http://purl.org/dc/dcmitype/"/>
    <ds:schemaRef ds:uri="http://purl.org/dc/terms/"/>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063264A6-CFB9-421A-A9B2-006FB39AF9A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20144</TotalTime>
  <Words>2973</Words>
  <Application>Microsoft Office PowerPoint</Application>
  <PresentationFormat>On-screen Show (4:3)</PresentationFormat>
  <Paragraphs>502</Paragraphs>
  <Slides>54</Slides>
  <Notes>31</Notes>
  <HiddenSlides>0</HiddenSlides>
  <MMClips>0</MMClips>
  <ScaleCrop>false</ScaleCrop>
  <HeadingPairs>
    <vt:vector size="6" baseType="variant">
      <vt:variant>
        <vt:lpstr>Theme</vt:lpstr>
      </vt:variant>
      <vt:variant>
        <vt:i4>12</vt:i4>
      </vt:variant>
      <vt:variant>
        <vt:lpstr>Embedded OLE Servers</vt:lpstr>
      </vt:variant>
      <vt:variant>
        <vt:i4>1</vt:i4>
      </vt:variant>
      <vt:variant>
        <vt:lpstr>Slide Titles</vt:lpstr>
      </vt:variant>
      <vt:variant>
        <vt:i4>54</vt:i4>
      </vt:variant>
    </vt:vector>
  </HeadingPairs>
  <TitlesOfParts>
    <vt:vector size="67" baseType="lpstr">
      <vt:lpstr>TENA11_BreakoutSession_Template_16x9_Final_05132011</vt:lpstr>
      <vt:lpstr>1_White with Consolas font for code slides</vt:lpstr>
      <vt:lpstr>Tech.Ed 2011 Presentation Template Speakers</vt:lpstr>
      <vt:lpstr>Office Theme</vt:lpstr>
      <vt:lpstr>1_Office Theme</vt:lpstr>
      <vt:lpstr>1_Tech.Ed 2011 Presentation Template Speakers</vt:lpstr>
      <vt:lpstr>2_Tech.Ed 2011 Presentation Template Speakers</vt:lpstr>
      <vt:lpstr>3_Tech.Ed 2011 Presentation Template Speakers</vt:lpstr>
      <vt:lpstr>4_Tech.Ed 2011 Presentation Template Speakers</vt:lpstr>
      <vt:lpstr>2_Office Theme</vt:lpstr>
      <vt:lpstr>3_Office Theme</vt:lpstr>
      <vt:lpstr>5_Tech.Ed 2011 Presentation Template Speakers</vt:lpstr>
      <vt:lpstr>Visio</vt:lpstr>
      <vt:lpstr>PowerPoint Presentation</vt:lpstr>
      <vt:lpstr>Microsoft Office 365: from simple migration to a hybrid environment</vt:lpstr>
      <vt:lpstr>Session Objectives</vt:lpstr>
      <vt:lpstr>Planning</vt:lpstr>
      <vt:lpstr>Planning Stages</vt:lpstr>
      <vt:lpstr>Planning Factors</vt:lpstr>
      <vt:lpstr>Planning How to pick a migration solution?</vt:lpstr>
      <vt:lpstr>Migration options</vt:lpstr>
      <vt:lpstr>PowerPoint Presentation</vt:lpstr>
      <vt:lpstr>Cutover Exchange Migration</vt:lpstr>
      <vt:lpstr>Staged Exchange Migration</vt:lpstr>
      <vt:lpstr>Not Migrated Security Groups</vt:lpstr>
      <vt:lpstr>Not Migrated Dynamic Distribution Lists (DDL)</vt:lpstr>
      <vt:lpstr>Not Migrated Dumpster 1.0</vt:lpstr>
      <vt:lpstr>Not Migrated Send-As Permissions</vt:lpstr>
      <vt:lpstr>Migrated</vt:lpstr>
      <vt:lpstr>Demo: Cutover Migration</vt:lpstr>
      <vt:lpstr>Hybrid deployment features</vt:lpstr>
      <vt:lpstr>Compare… Staged Migration vs Hybrid Deployment</vt:lpstr>
      <vt:lpstr>Hybrid Features Free/Busy and Calendar Sharing</vt:lpstr>
      <vt:lpstr>Hybrid Features Cross-Premises MailTips</vt:lpstr>
      <vt:lpstr>Hybrid Features Cross-Premises Message Tracking</vt:lpstr>
      <vt:lpstr>Hybrid Features Cross-Premises mailbox search</vt:lpstr>
      <vt:lpstr>Hybrid Features Cross-Premises OWA redirection</vt:lpstr>
      <vt:lpstr>Hybrid Features Cross-Premises Mailflow</vt:lpstr>
      <vt:lpstr>Hybrid Feature summary</vt:lpstr>
      <vt:lpstr>Hybrid deployment components</vt:lpstr>
      <vt:lpstr>Hybrid Server Roles </vt:lpstr>
      <vt:lpstr>Hybrid deployment concepts</vt:lpstr>
      <vt:lpstr>Core Concepts Single Namespace </vt:lpstr>
      <vt:lpstr>Core Concepts Shared Namespace</vt:lpstr>
      <vt:lpstr>Core Concepts “Federation” – Buzzword alert!!</vt:lpstr>
      <vt:lpstr>Core Concepts Standard On-Premises Free/busy </vt:lpstr>
      <vt:lpstr>Core Concepts Federated Free/busy</vt:lpstr>
      <vt:lpstr>Core Concepts Exchange Online Archive</vt:lpstr>
      <vt:lpstr>Core Concepts Secure Mail – TLS</vt:lpstr>
      <vt:lpstr>Core Concepts Secure Mail - Sending Internal Headers to Cloud</vt:lpstr>
      <vt:lpstr>Core Concepts Secure Mail – Sending Internal Headers to On-premises</vt:lpstr>
      <vt:lpstr>Core Concepts Centralised Mail flow Control</vt:lpstr>
      <vt:lpstr>Hybrid deployment stages</vt:lpstr>
      <vt:lpstr>Deployment Exchange Deployment Assistant</vt:lpstr>
      <vt:lpstr>Deployment Step 1 – Office 365 configuration steps</vt:lpstr>
      <vt:lpstr>Deployment Step 2 – Exchange Configuration Steps</vt:lpstr>
      <vt:lpstr>Deployment Creating the Federation Trust</vt:lpstr>
      <vt:lpstr>Deployment Creating the Secure Mail Connectors</vt:lpstr>
      <vt:lpstr>Demo: Hybrid deployment</vt:lpstr>
      <vt:lpstr>What’s New in Exchange 2010 SP2?</vt:lpstr>
      <vt:lpstr>In Review Session Takeaways</vt:lpstr>
      <vt:lpstr>Related Content Check out these sessions!</vt:lpstr>
      <vt:lpstr>Question &amp; Answer Session</vt:lpstr>
      <vt:lpstr>Contact Details Get in touch!</vt:lpstr>
      <vt:lpstr>Enrol in Microsoft Virtual Academy Today</vt:lpstr>
      <vt:lpstr>PowerPoint Presentation</vt:lpstr>
      <vt:lpstr>Resources</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EXL311: Microsoft Exchange Server and Microsoft Office 365: How to Set Up a Hybrid Deployment</dc:title>
  <dc:subject>Microsoft TechEd North America 2011</dc:subject>
  <dc:description>Template: Jordan Cayabyab
Formatting: Sylvia Tedjo, Silver Fox Productions
Event Date: May 16-19, 2011
Event Location: Atlanta
Audience Type:</dc:description>
  <cp:lastModifiedBy>Event Staff</cp:lastModifiedBy>
  <cp:revision>146</cp:revision>
  <cp:lastPrinted>2010-05-11T05:02:34Z</cp:lastPrinted>
  <dcterms:created xsi:type="dcterms:W3CDTF">2011-03-13T04:36:17Z</dcterms:created>
  <dcterms:modified xsi:type="dcterms:W3CDTF">2011-08-31T06:54:56Z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0x0101001CB69E45C2863F44897A372973D3744F</vt:lpwstr>
  </property>
</Properties>
</file>