
<file path=[Content_Types].xml><?xml version="1.0" encoding="utf-8"?>
<Types xmlns="http://schemas.openxmlformats.org/package/2006/content-types">
  <Default Extension="png" ContentType="image/png"/>
  <Default Extension="bin" ContentType="application/vnd.ms-office.activeX"/>
  <Default Extension="jpeg" ContentType="image/jpeg"/>
  <Default Extension="wmf" ContentType="image/x-wmf"/>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activeX/activeX1.xml" ContentType="application/vnd.ms-office.activeX+xml"/>
  <Override PartName="/ppt/activeX/activeX2.xml" ContentType="application/vnd.ms-office.activeX+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15"/>
  </p:notesMasterIdLst>
  <p:sldIdLst>
    <p:sldId id="495" r:id="rId2"/>
    <p:sldId id="492" r:id="rId3"/>
    <p:sldId id="286" r:id="rId4"/>
    <p:sldId id="287" r:id="rId5"/>
    <p:sldId id="288" r:id="rId6"/>
    <p:sldId id="289" r:id="rId7"/>
    <p:sldId id="290" r:id="rId8"/>
    <p:sldId id="291" r:id="rId9"/>
    <p:sldId id="292" r:id="rId10"/>
    <p:sldId id="293" r:id="rId11"/>
    <p:sldId id="294" r:id="rId12"/>
    <p:sldId id="295" r:id="rId13"/>
    <p:sldId id="296" r:id="rId14"/>
    <p:sldId id="297" r:id="rId15"/>
    <p:sldId id="298" r:id="rId16"/>
    <p:sldId id="299" r:id="rId17"/>
    <p:sldId id="300" r:id="rId18"/>
    <p:sldId id="301" r:id="rId19"/>
    <p:sldId id="302" r:id="rId20"/>
    <p:sldId id="303" r:id="rId21"/>
    <p:sldId id="304" r:id="rId22"/>
    <p:sldId id="305" r:id="rId23"/>
    <p:sldId id="306" r:id="rId24"/>
    <p:sldId id="307" r:id="rId25"/>
    <p:sldId id="308" r:id="rId26"/>
    <p:sldId id="309" r:id="rId27"/>
    <p:sldId id="310" r:id="rId28"/>
    <p:sldId id="311" r:id="rId29"/>
    <p:sldId id="312" r:id="rId30"/>
    <p:sldId id="313" r:id="rId31"/>
    <p:sldId id="314" r:id="rId32"/>
    <p:sldId id="315" r:id="rId33"/>
    <p:sldId id="316" r:id="rId34"/>
    <p:sldId id="317" r:id="rId35"/>
    <p:sldId id="318" r:id="rId36"/>
    <p:sldId id="319" r:id="rId37"/>
    <p:sldId id="320" r:id="rId38"/>
    <p:sldId id="321" r:id="rId39"/>
    <p:sldId id="322" r:id="rId40"/>
    <p:sldId id="323" r:id="rId41"/>
    <p:sldId id="324" r:id="rId42"/>
    <p:sldId id="325" r:id="rId43"/>
    <p:sldId id="326" r:id="rId44"/>
    <p:sldId id="327" r:id="rId45"/>
    <p:sldId id="328" r:id="rId46"/>
    <p:sldId id="329" r:id="rId47"/>
    <p:sldId id="330" r:id="rId48"/>
    <p:sldId id="331" r:id="rId49"/>
    <p:sldId id="332" r:id="rId50"/>
    <p:sldId id="333" r:id="rId51"/>
    <p:sldId id="334" r:id="rId52"/>
    <p:sldId id="335" r:id="rId53"/>
    <p:sldId id="336" r:id="rId54"/>
    <p:sldId id="337" r:id="rId55"/>
    <p:sldId id="338" r:id="rId56"/>
    <p:sldId id="339" r:id="rId57"/>
    <p:sldId id="340" r:id="rId58"/>
    <p:sldId id="341" r:id="rId59"/>
    <p:sldId id="342" r:id="rId60"/>
    <p:sldId id="343" r:id="rId61"/>
    <p:sldId id="344" r:id="rId62"/>
    <p:sldId id="345" r:id="rId63"/>
    <p:sldId id="346" r:id="rId64"/>
    <p:sldId id="347" r:id="rId65"/>
    <p:sldId id="348" r:id="rId66"/>
    <p:sldId id="349" r:id="rId67"/>
    <p:sldId id="350" r:id="rId68"/>
    <p:sldId id="351" r:id="rId69"/>
    <p:sldId id="352" r:id="rId70"/>
    <p:sldId id="353" r:id="rId71"/>
    <p:sldId id="354" r:id="rId72"/>
    <p:sldId id="355" r:id="rId73"/>
    <p:sldId id="356" r:id="rId74"/>
    <p:sldId id="357" r:id="rId75"/>
    <p:sldId id="358" r:id="rId76"/>
    <p:sldId id="359" r:id="rId77"/>
    <p:sldId id="360" r:id="rId78"/>
    <p:sldId id="361" r:id="rId79"/>
    <p:sldId id="362" r:id="rId80"/>
    <p:sldId id="363" r:id="rId81"/>
    <p:sldId id="364" r:id="rId82"/>
    <p:sldId id="365" r:id="rId83"/>
    <p:sldId id="366" r:id="rId84"/>
    <p:sldId id="367" r:id="rId85"/>
    <p:sldId id="368" r:id="rId86"/>
    <p:sldId id="369" r:id="rId87"/>
    <p:sldId id="370" r:id="rId88"/>
    <p:sldId id="371" r:id="rId89"/>
    <p:sldId id="372" r:id="rId90"/>
    <p:sldId id="373" r:id="rId91"/>
    <p:sldId id="374" r:id="rId92"/>
    <p:sldId id="375" r:id="rId93"/>
    <p:sldId id="376" r:id="rId94"/>
    <p:sldId id="377" r:id="rId95"/>
    <p:sldId id="378" r:id="rId96"/>
    <p:sldId id="379" r:id="rId97"/>
    <p:sldId id="380" r:id="rId98"/>
    <p:sldId id="381" r:id="rId99"/>
    <p:sldId id="382" r:id="rId100"/>
    <p:sldId id="383" r:id="rId101"/>
    <p:sldId id="384" r:id="rId102"/>
    <p:sldId id="385" r:id="rId103"/>
    <p:sldId id="386" r:id="rId104"/>
    <p:sldId id="387" r:id="rId105"/>
    <p:sldId id="388" r:id="rId106"/>
    <p:sldId id="389" r:id="rId107"/>
    <p:sldId id="390" r:id="rId108"/>
    <p:sldId id="391" r:id="rId109"/>
    <p:sldId id="392" r:id="rId110"/>
    <p:sldId id="393" r:id="rId111"/>
    <p:sldId id="394" r:id="rId112"/>
    <p:sldId id="395" r:id="rId113"/>
    <p:sldId id="396" r:id="rId114"/>
    <p:sldId id="397" r:id="rId115"/>
    <p:sldId id="398" r:id="rId116"/>
    <p:sldId id="399" r:id="rId117"/>
    <p:sldId id="400" r:id="rId118"/>
    <p:sldId id="401" r:id="rId119"/>
    <p:sldId id="402" r:id="rId120"/>
    <p:sldId id="403" r:id="rId121"/>
    <p:sldId id="404" r:id="rId122"/>
    <p:sldId id="405" r:id="rId123"/>
    <p:sldId id="406" r:id="rId124"/>
    <p:sldId id="407" r:id="rId125"/>
    <p:sldId id="408" r:id="rId126"/>
    <p:sldId id="497" r:id="rId127"/>
    <p:sldId id="409" r:id="rId128"/>
    <p:sldId id="496" r:id="rId129"/>
    <p:sldId id="410" r:id="rId130"/>
    <p:sldId id="411" r:id="rId131"/>
    <p:sldId id="412" r:id="rId132"/>
    <p:sldId id="413" r:id="rId133"/>
    <p:sldId id="414" r:id="rId134"/>
    <p:sldId id="415" r:id="rId135"/>
    <p:sldId id="416" r:id="rId136"/>
    <p:sldId id="417" r:id="rId137"/>
    <p:sldId id="418" r:id="rId138"/>
    <p:sldId id="419" r:id="rId139"/>
    <p:sldId id="420" r:id="rId140"/>
    <p:sldId id="421" r:id="rId141"/>
    <p:sldId id="422" r:id="rId142"/>
    <p:sldId id="423" r:id="rId143"/>
    <p:sldId id="424" r:id="rId144"/>
    <p:sldId id="425" r:id="rId145"/>
    <p:sldId id="426" r:id="rId146"/>
    <p:sldId id="427" r:id="rId147"/>
    <p:sldId id="428" r:id="rId148"/>
    <p:sldId id="429" r:id="rId149"/>
    <p:sldId id="430" r:id="rId150"/>
    <p:sldId id="431" r:id="rId151"/>
    <p:sldId id="432" r:id="rId152"/>
    <p:sldId id="433" r:id="rId153"/>
    <p:sldId id="434" r:id="rId154"/>
    <p:sldId id="435" r:id="rId155"/>
    <p:sldId id="436" r:id="rId156"/>
    <p:sldId id="437" r:id="rId157"/>
    <p:sldId id="438" r:id="rId158"/>
    <p:sldId id="439" r:id="rId159"/>
    <p:sldId id="440" r:id="rId160"/>
    <p:sldId id="441" r:id="rId161"/>
    <p:sldId id="442" r:id="rId162"/>
    <p:sldId id="443" r:id="rId163"/>
    <p:sldId id="444" r:id="rId164"/>
    <p:sldId id="445" r:id="rId165"/>
    <p:sldId id="446" r:id="rId166"/>
    <p:sldId id="447" r:id="rId167"/>
    <p:sldId id="448" r:id="rId168"/>
    <p:sldId id="449" r:id="rId169"/>
    <p:sldId id="450" r:id="rId170"/>
    <p:sldId id="451" r:id="rId171"/>
    <p:sldId id="452" r:id="rId172"/>
    <p:sldId id="453" r:id="rId173"/>
    <p:sldId id="454" r:id="rId174"/>
    <p:sldId id="455" r:id="rId175"/>
    <p:sldId id="456" r:id="rId176"/>
    <p:sldId id="457" r:id="rId177"/>
    <p:sldId id="458" r:id="rId178"/>
    <p:sldId id="459" r:id="rId179"/>
    <p:sldId id="460" r:id="rId180"/>
    <p:sldId id="461" r:id="rId181"/>
    <p:sldId id="462" r:id="rId182"/>
    <p:sldId id="463" r:id="rId183"/>
    <p:sldId id="464" r:id="rId184"/>
    <p:sldId id="465" r:id="rId185"/>
    <p:sldId id="466" r:id="rId186"/>
    <p:sldId id="467" r:id="rId187"/>
    <p:sldId id="468" r:id="rId188"/>
    <p:sldId id="469" r:id="rId189"/>
    <p:sldId id="470" r:id="rId190"/>
    <p:sldId id="471" r:id="rId191"/>
    <p:sldId id="472" r:id="rId192"/>
    <p:sldId id="473" r:id="rId193"/>
    <p:sldId id="474" r:id="rId194"/>
    <p:sldId id="475" r:id="rId195"/>
    <p:sldId id="476" r:id="rId196"/>
    <p:sldId id="477" r:id="rId197"/>
    <p:sldId id="478" r:id="rId198"/>
    <p:sldId id="479" r:id="rId199"/>
    <p:sldId id="480" r:id="rId200"/>
    <p:sldId id="481" r:id="rId201"/>
    <p:sldId id="482" r:id="rId202"/>
    <p:sldId id="483" r:id="rId203"/>
    <p:sldId id="484" r:id="rId204"/>
    <p:sldId id="485" r:id="rId205"/>
    <p:sldId id="486" r:id="rId206"/>
    <p:sldId id="487" r:id="rId207"/>
    <p:sldId id="488" r:id="rId208"/>
    <p:sldId id="489" r:id="rId209"/>
    <p:sldId id="490" r:id="rId210"/>
    <p:sldId id="493" r:id="rId211"/>
    <p:sldId id="494" r:id="rId212"/>
    <p:sldId id="270" r:id="rId213"/>
    <p:sldId id="271" r:id="rId2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2F1"/>
    <a:srgbClr val="03C2F1"/>
    <a:srgbClr val="F15C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42" autoAdjust="0"/>
    <p:restoredTop sz="92374" autoAdjust="0"/>
  </p:normalViewPr>
  <p:slideViewPr>
    <p:cSldViewPr>
      <p:cViewPr>
        <p:scale>
          <a:sx n="66" d="100"/>
          <a:sy n="66" d="100"/>
        </p:scale>
        <p:origin x="-1704" y="-51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16" Type="http://schemas.openxmlformats.org/officeDocument/2006/relationships/presProps" Target="presProps.xml"/><Relationship Id="rId211" Type="http://schemas.openxmlformats.org/officeDocument/2006/relationships/slide" Target="slides/slide210.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01" Type="http://schemas.openxmlformats.org/officeDocument/2006/relationships/slide" Target="slides/slide200.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theme" Target="theme/theme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tableStyles" Target="tableStyles.xml"/><Relationship Id="rId3" Type="http://schemas.openxmlformats.org/officeDocument/2006/relationships/slide" Target="slides/slide2.xml"/><Relationship Id="rId214" Type="http://schemas.openxmlformats.org/officeDocument/2006/relationships/slide" Target="slides/slide213.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notesMaster" Target="notesMasters/notesMaster1.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11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B19BB0-C51C-4C9A-8C99-63F45BC88E63}" type="datetimeFigureOut">
              <a:rPr lang="en-AU" smtClean="0"/>
              <a:pPr/>
              <a:t>31/08/2011</a:t>
            </a:fld>
            <a:endParaRPr lang="en-AU"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4AC48C-614D-46D0-90EB-1AE9301A1F8C}" type="slidenum">
              <a:rPr lang="en-AU" smtClean="0"/>
              <a:pPr/>
              <a:t>‹#›</a:t>
            </a:fld>
            <a:endParaRPr lang="en-AU" dirty="0"/>
          </a:p>
        </p:txBody>
      </p:sp>
    </p:spTree>
    <p:extLst>
      <p:ext uri="{BB962C8B-B14F-4D97-AF65-F5344CB8AC3E}">
        <p14:creationId xmlns:p14="http://schemas.microsoft.com/office/powerpoint/2010/main" val="42646893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jashkenas.github.com/coffee-script/" TargetMode="External"/><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tailspintravel.codeplex.com/releases/view/52030" TargetMode="External"/><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34AC48C-614D-46D0-90EB-1AE9301A1F8C}" type="slidenum">
              <a:rPr lang="en-AU" smtClean="0"/>
              <a:pPr/>
              <a:t>2</a:t>
            </a:fld>
            <a:endParaRPr lang="en-AU" dirty="0"/>
          </a:p>
        </p:txBody>
      </p:sp>
    </p:spTree>
    <p:extLst>
      <p:ext uri="{BB962C8B-B14F-4D97-AF65-F5344CB8AC3E}">
        <p14:creationId xmlns:p14="http://schemas.microsoft.com/office/powerpoint/2010/main" val="2413184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**make large</a:t>
            </a:r>
            <a:r>
              <a:rPr lang="en-AU" baseline="0" dirty="0" smtClean="0"/>
              <a:t> image</a:t>
            </a:r>
            <a:endParaRPr lang="en-AU" dirty="0"/>
          </a:p>
        </p:txBody>
      </p:sp>
      <p:sp>
        <p:nvSpPr>
          <p:cNvPr id="4" name="Slide Number Placeholder 3"/>
          <p:cNvSpPr>
            <a:spLocks noGrp="1"/>
          </p:cNvSpPr>
          <p:nvPr>
            <p:ph type="sldNum" sz="quarter" idx="10"/>
          </p:nvPr>
        </p:nvSpPr>
        <p:spPr/>
        <p:txBody>
          <a:bodyPr/>
          <a:lstStyle/>
          <a:p>
            <a:fld id="{81D09C7A-F5E3-4A42-B758-5E395C2A7C19}" type="slidenum">
              <a:rPr lang="en-AU" smtClean="0"/>
              <a:pPr/>
              <a:t>64</a:t>
            </a:fld>
            <a:endParaRPr lang="en-AU"/>
          </a:p>
        </p:txBody>
      </p:sp>
    </p:spTree>
    <p:extLst>
      <p:ext uri="{BB962C8B-B14F-4D97-AF65-F5344CB8AC3E}">
        <p14:creationId xmlns:p14="http://schemas.microsoft.com/office/powerpoint/2010/main" val="34493827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The easy customization of the reports using Excel Web Services</a:t>
            </a:r>
            <a:endParaRPr lang="en-AU" dirty="0"/>
          </a:p>
        </p:txBody>
      </p:sp>
      <p:sp>
        <p:nvSpPr>
          <p:cNvPr id="4" name="Slide Number Placeholder 3"/>
          <p:cNvSpPr>
            <a:spLocks noGrp="1"/>
          </p:cNvSpPr>
          <p:nvPr>
            <p:ph type="sldNum" sz="quarter" idx="10"/>
          </p:nvPr>
        </p:nvSpPr>
        <p:spPr/>
        <p:txBody>
          <a:bodyPr/>
          <a:lstStyle/>
          <a:p>
            <a:fld id="{81D09C7A-F5E3-4A42-B758-5E395C2A7C19}" type="slidenum">
              <a:rPr lang="en-AU" smtClean="0"/>
              <a:pPr/>
              <a:t>66</a:t>
            </a:fld>
            <a:endParaRPr lang="en-AU"/>
          </a:p>
        </p:txBody>
      </p:sp>
    </p:spTree>
    <p:extLst>
      <p:ext uri="{BB962C8B-B14F-4D97-AF65-F5344CB8AC3E}">
        <p14:creationId xmlns:p14="http://schemas.microsoft.com/office/powerpoint/2010/main" val="17191810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00B506F6-AA7D-4E48-B2A4-EC2D31AAE0F0}" type="slidenum">
              <a:rPr lang="en-US" smtClean="0"/>
              <a:pPr/>
              <a:t>78</a:t>
            </a:fld>
            <a:endParaRPr lang="en-US"/>
          </a:p>
        </p:txBody>
      </p:sp>
    </p:spTree>
    <p:extLst>
      <p:ext uri="{BB962C8B-B14F-4D97-AF65-F5344CB8AC3E}">
        <p14:creationId xmlns:p14="http://schemas.microsoft.com/office/powerpoint/2010/main" val="15008631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 add ticks and crosses</a:t>
            </a:r>
            <a:endParaRPr lang="en-AU" dirty="0"/>
          </a:p>
        </p:txBody>
      </p:sp>
      <p:sp>
        <p:nvSpPr>
          <p:cNvPr id="4" name="Slide Number Placeholder 3"/>
          <p:cNvSpPr>
            <a:spLocks noGrp="1"/>
          </p:cNvSpPr>
          <p:nvPr>
            <p:ph type="sldNum" sz="quarter" idx="10"/>
          </p:nvPr>
        </p:nvSpPr>
        <p:spPr/>
        <p:txBody>
          <a:bodyPr/>
          <a:lstStyle/>
          <a:p>
            <a:fld id="{81D09C7A-F5E3-4A42-B758-5E395C2A7C19}" type="slidenum">
              <a:rPr lang="en-AU" smtClean="0"/>
              <a:pPr/>
              <a:t>80</a:t>
            </a:fld>
            <a:endParaRPr lang="en-AU"/>
          </a:p>
        </p:txBody>
      </p:sp>
    </p:spTree>
    <p:extLst>
      <p:ext uri="{BB962C8B-B14F-4D97-AF65-F5344CB8AC3E}">
        <p14:creationId xmlns:p14="http://schemas.microsoft.com/office/powerpoint/2010/main" val="4595211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The shiny new SharePoint Wiki</a:t>
            </a:r>
            <a:endParaRPr lang="en-AU" dirty="0"/>
          </a:p>
        </p:txBody>
      </p:sp>
      <p:sp>
        <p:nvSpPr>
          <p:cNvPr id="4" name="Slide Number Placeholder 3"/>
          <p:cNvSpPr>
            <a:spLocks noGrp="1"/>
          </p:cNvSpPr>
          <p:nvPr>
            <p:ph type="sldNum" sz="quarter" idx="10"/>
          </p:nvPr>
        </p:nvSpPr>
        <p:spPr/>
        <p:txBody>
          <a:bodyPr/>
          <a:lstStyle/>
          <a:p>
            <a:fld id="{81D09C7A-F5E3-4A42-B758-5E395C2A7C19}" type="slidenum">
              <a:rPr lang="en-AU" smtClean="0"/>
              <a:pPr/>
              <a:t>82</a:t>
            </a:fld>
            <a:endParaRPr lang="en-AU"/>
          </a:p>
        </p:txBody>
      </p:sp>
    </p:spTree>
    <p:extLst>
      <p:ext uri="{BB962C8B-B14F-4D97-AF65-F5344CB8AC3E}">
        <p14:creationId xmlns:p14="http://schemas.microsoft.com/office/powerpoint/2010/main" val="39948939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a:t>
            </a:r>
            <a:r>
              <a:rPr lang="en-AU" baseline="0" dirty="0" smtClean="0"/>
              <a:t> crosses</a:t>
            </a:r>
            <a:endParaRPr lang="en-AU" dirty="0"/>
          </a:p>
        </p:txBody>
      </p:sp>
      <p:sp>
        <p:nvSpPr>
          <p:cNvPr id="4" name="Slide Number Placeholder 3"/>
          <p:cNvSpPr>
            <a:spLocks noGrp="1"/>
          </p:cNvSpPr>
          <p:nvPr>
            <p:ph type="sldNum" sz="quarter" idx="10"/>
          </p:nvPr>
        </p:nvSpPr>
        <p:spPr/>
        <p:txBody>
          <a:bodyPr/>
          <a:lstStyle/>
          <a:p>
            <a:fld id="{81D09C7A-F5E3-4A42-B758-5E395C2A7C19}" type="slidenum">
              <a:rPr lang="en-AU" smtClean="0"/>
              <a:pPr/>
              <a:t>90</a:t>
            </a:fld>
            <a:endParaRPr lang="en-AU"/>
          </a:p>
        </p:txBody>
      </p:sp>
    </p:spTree>
    <p:extLst>
      <p:ext uri="{BB962C8B-B14F-4D97-AF65-F5344CB8AC3E}">
        <p14:creationId xmlns:p14="http://schemas.microsoft.com/office/powerpoint/2010/main" val="2181502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1D09C7A-F5E3-4A42-B758-5E395C2A7C19}" type="slidenum">
              <a:rPr lang="en-AU" smtClean="0"/>
              <a:pPr/>
              <a:t>93</a:t>
            </a:fld>
            <a:endParaRPr lang="en-AU"/>
          </a:p>
        </p:txBody>
      </p:sp>
    </p:spTree>
    <p:extLst>
      <p:ext uri="{BB962C8B-B14F-4D97-AF65-F5344CB8AC3E}">
        <p14:creationId xmlns:p14="http://schemas.microsoft.com/office/powerpoint/2010/main" val="18226476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1D09C7A-F5E3-4A42-B758-5E395C2A7C19}" type="slidenum">
              <a:rPr lang="en-AU" smtClean="0"/>
              <a:pPr/>
              <a:t>98</a:t>
            </a:fld>
            <a:endParaRPr lang="en-AU"/>
          </a:p>
        </p:txBody>
      </p:sp>
    </p:spTree>
    <p:extLst>
      <p:ext uri="{BB962C8B-B14F-4D97-AF65-F5344CB8AC3E}">
        <p14:creationId xmlns:p14="http://schemas.microsoft.com/office/powerpoint/2010/main" val="33743223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 MARK Do you need to copy the </a:t>
            </a:r>
            <a:r>
              <a:rPr lang="en-AU" dirty="0" err="1" smtClean="0"/>
              <a:t>wsp</a:t>
            </a:r>
            <a:r>
              <a:rPr lang="en-AU" dirty="0" smtClean="0"/>
              <a:t>??</a:t>
            </a:r>
            <a:endParaRPr lang="en-AU" dirty="0"/>
          </a:p>
        </p:txBody>
      </p:sp>
      <p:sp>
        <p:nvSpPr>
          <p:cNvPr id="4" name="Slide Number Placeholder 3"/>
          <p:cNvSpPr>
            <a:spLocks noGrp="1"/>
          </p:cNvSpPr>
          <p:nvPr>
            <p:ph type="sldNum" sz="quarter" idx="10"/>
          </p:nvPr>
        </p:nvSpPr>
        <p:spPr/>
        <p:txBody>
          <a:bodyPr/>
          <a:lstStyle/>
          <a:p>
            <a:fld id="{81D09C7A-F5E3-4A42-B758-5E395C2A7C19}" type="slidenum">
              <a:rPr lang="en-AU" smtClean="0"/>
              <a:pPr/>
              <a:t>99</a:t>
            </a:fld>
            <a:endParaRPr lang="en-AU"/>
          </a:p>
        </p:txBody>
      </p:sp>
    </p:spTree>
    <p:extLst>
      <p:ext uri="{BB962C8B-B14F-4D97-AF65-F5344CB8AC3E}">
        <p14:creationId xmlns:p14="http://schemas.microsoft.com/office/powerpoint/2010/main" val="5786277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hlinkClick r:id="rId3"/>
              </a:rPr>
              <a:t>http://jashkenas.github.com/coffee-script/</a:t>
            </a:r>
            <a:endParaRPr lang="en-AU" dirty="0"/>
          </a:p>
        </p:txBody>
      </p:sp>
      <p:sp>
        <p:nvSpPr>
          <p:cNvPr id="4" name="Slide Number Placeholder 3"/>
          <p:cNvSpPr>
            <a:spLocks noGrp="1"/>
          </p:cNvSpPr>
          <p:nvPr>
            <p:ph type="sldNum" sz="quarter" idx="10"/>
          </p:nvPr>
        </p:nvSpPr>
        <p:spPr/>
        <p:txBody>
          <a:bodyPr/>
          <a:lstStyle/>
          <a:p>
            <a:fld id="{00B506F6-AA7D-4E48-B2A4-EC2D31AAE0F0}" type="slidenum">
              <a:rPr lang="en-US" smtClean="0"/>
              <a:pPr/>
              <a:t>136</a:t>
            </a:fld>
            <a:endParaRPr lang="en-US"/>
          </a:p>
        </p:txBody>
      </p:sp>
    </p:spTree>
    <p:extLst>
      <p:ext uri="{BB962C8B-B14F-4D97-AF65-F5344CB8AC3E}">
        <p14:creationId xmlns:p14="http://schemas.microsoft.com/office/powerpoint/2010/main" val="17085462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0CAE97A-484E-4950-8D3A-FA64CC14A3C4}" type="slidenum">
              <a:rPr lang="en-US" smtClean="0"/>
              <a:pPr/>
              <a:t>7</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00B506F6-AA7D-4E48-B2A4-EC2D31AAE0F0}" type="slidenum">
              <a:rPr lang="en-US" smtClean="0"/>
              <a:pPr/>
              <a:t>149</a:t>
            </a:fld>
            <a:endParaRPr lang="en-US"/>
          </a:p>
        </p:txBody>
      </p:sp>
    </p:spTree>
    <p:extLst>
      <p:ext uri="{BB962C8B-B14F-4D97-AF65-F5344CB8AC3E}">
        <p14:creationId xmlns:p14="http://schemas.microsoft.com/office/powerpoint/2010/main" val="39310625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hlinkClick r:id="rId3"/>
              </a:rPr>
              <a:t>http://tailspintravel.codeplex.com/releases/view/52030</a:t>
            </a:r>
            <a:endParaRPr lang="en-AU" dirty="0" smtClean="0"/>
          </a:p>
        </p:txBody>
      </p:sp>
      <p:sp>
        <p:nvSpPr>
          <p:cNvPr id="4" name="Slide Number Placeholder 3"/>
          <p:cNvSpPr>
            <a:spLocks noGrp="1"/>
          </p:cNvSpPr>
          <p:nvPr>
            <p:ph type="sldNum" sz="quarter" idx="10"/>
          </p:nvPr>
        </p:nvSpPr>
        <p:spPr/>
        <p:txBody>
          <a:bodyPr/>
          <a:lstStyle/>
          <a:p>
            <a:fld id="{81D09C7A-F5E3-4A42-B758-5E395C2A7C19}" type="slidenum">
              <a:rPr lang="en-AU" smtClean="0"/>
              <a:pPr/>
              <a:t>154</a:t>
            </a:fld>
            <a:endParaRPr lang="en-AU"/>
          </a:p>
        </p:txBody>
      </p:sp>
    </p:spTree>
    <p:extLst>
      <p:ext uri="{BB962C8B-B14F-4D97-AF65-F5344CB8AC3E}">
        <p14:creationId xmlns:p14="http://schemas.microsoft.com/office/powerpoint/2010/main" val="28720658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00B506F6-AA7D-4E48-B2A4-EC2D31AAE0F0}" type="slidenum">
              <a:rPr lang="en-US" smtClean="0"/>
              <a:pPr/>
              <a:t>155</a:t>
            </a:fld>
            <a:endParaRPr lang="en-US"/>
          </a:p>
        </p:txBody>
      </p:sp>
    </p:spTree>
    <p:extLst>
      <p:ext uri="{BB962C8B-B14F-4D97-AF65-F5344CB8AC3E}">
        <p14:creationId xmlns:p14="http://schemas.microsoft.com/office/powerpoint/2010/main" val="35575219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No waiting for compiling and tests to run… The integration with the build server (continuous integration) is the biggest productivity boost you can give a developer</a:t>
            </a:r>
            <a:endParaRPr lang="en-AU" dirty="0"/>
          </a:p>
        </p:txBody>
      </p:sp>
      <p:sp>
        <p:nvSpPr>
          <p:cNvPr id="4" name="Slide Number Placeholder 3"/>
          <p:cNvSpPr>
            <a:spLocks noGrp="1"/>
          </p:cNvSpPr>
          <p:nvPr>
            <p:ph type="sldNum" sz="quarter" idx="10"/>
          </p:nvPr>
        </p:nvSpPr>
        <p:spPr/>
        <p:txBody>
          <a:bodyPr/>
          <a:lstStyle/>
          <a:p>
            <a:fld id="{81D09C7A-F5E3-4A42-B758-5E395C2A7C19}" type="slidenum">
              <a:rPr lang="en-AU" smtClean="0"/>
              <a:pPr/>
              <a:t>162</a:t>
            </a:fld>
            <a:endParaRPr lang="en-AU"/>
          </a:p>
        </p:txBody>
      </p:sp>
    </p:spTree>
    <p:extLst>
      <p:ext uri="{BB962C8B-B14F-4D97-AF65-F5344CB8AC3E}">
        <p14:creationId xmlns:p14="http://schemas.microsoft.com/office/powerpoint/2010/main" val="27950991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Right?</a:t>
            </a:r>
            <a:endParaRPr lang="en-AU" dirty="0"/>
          </a:p>
        </p:txBody>
      </p:sp>
      <p:sp>
        <p:nvSpPr>
          <p:cNvPr id="4" name="Slide Number Placeholder 3"/>
          <p:cNvSpPr>
            <a:spLocks noGrp="1"/>
          </p:cNvSpPr>
          <p:nvPr>
            <p:ph type="sldNum" sz="quarter" idx="10"/>
          </p:nvPr>
        </p:nvSpPr>
        <p:spPr/>
        <p:txBody>
          <a:bodyPr/>
          <a:lstStyle/>
          <a:p>
            <a:fld id="{81D09C7A-F5E3-4A42-B758-5E395C2A7C19}" type="slidenum">
              <a:rPr lang="en-AU" smtClean="0"/>
              <a:pPr/>
              <a:t>172</a:t>
            </a:fld>
            <a:endParaRPr lang="en-AU"/>
          </a:p>
        </p:txBody>
      </p:sp>
    </p:spTree>
    <p:extLst>
      <p:ext uri="{BB962C8B-B14F-4D97-AF65-F5344CB8AC3E}">
        <p14:creationId xmlns:p14="http://schemas.microsoft.com/office/powerpoint/2010/main" val="40924513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Wrong!</a:t>
            </a:r>
          </a:p>
          <a:p>
            <a:endParaRPr lang="en-AU" dirty="0"/>
          </a:p>
        </p:txBody>
      </p:sp>
      <p:sp>
        <p:nvSpPr>
          <p:cNvPr id="4" name="Slide Number Placeholder 3"/>
          <p:cNvSpPr>
            <a:spLocks noGrp="1"/>
          </p:cNvSpPr>
          <p:nvPr>
            <p:ph type="sldNum" sz="quarter" idx="10"/>
          </p:nvPr>
        </p:nvSpPr>
        <p:spPr/>
        <p:txBody>
          <a:bodyPr/>
          <a:lstStyle/>
          <a:p>
            <a:fld id="{81D09C7A-F5E3-4A42-B758-5E395C2A7C19}" type="slidenum">
              <a:rPr lang="en-AU" smtClean="0"/>
              <a:pPr/>
              <a:t>175</a:t>
            </a:fld>
            <a:endParaRPr lang="en-AU"/>
          </a:p>
        </p:txBody>
      </p:sp>
    </p:spTree>
    <p:extLst>
      <p:ext uri="{BB962C8B-B14F-4D97-AF65-F5344CB8AC3E}">
        <p14:creationId xmlns:p14="http://schemas.microsoft.com/office/powerpoint/2010/main" val="31345782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The fact they never have to spend time reproducing a bug before documenting it</a:t>
            </a:r>
          </a:p>
          <a:p>
            <a:pPr lvl="0"/>
            <a:r>
              <a:rPr lang="en-AU" dirty="0" smtClean="0"/>
              <a:t>And it gets better, since they don't have to document it because testing tools recorded what they did</a:t>
            </a:r>
          </a:p>
          <a:p>
            <a:pPr lvl="0"/>
            <a:r>
              <a:rPr lang="en-AU" dirty="0" smtClean="0"/>
              <a:t>Later on, when they decide to go with Lab Manager they will never spend time setting up that special environment (say running windows 95 and IE6)</a:t>
            </a:r>
          </a:p>
          <a:p>
            <a:endParaRPr lang="en-AU" dirty="0"/>
          </a:p>
        </p:txBody>
      </p:sp>
      <p:sp>
        <p:nvSpPr>
          <p:cNvPr id="4" name="Slide Number Placeholder 3"/>
          <p:cNvSpPr>
            <a:spLocks noGrp="1"/>
          </p:cNvSpPr>
          <p:nvPr>
            <p:ph type="sldNum" sz="quarter" idx="10"/>
          </p:nvPr>
        </p:nvSpPr>
        <p:spPr/>
        <p:txBody>
          <a:bodyPr/>
          <a:lstStyle/>
          <a:p>
            <a:fld id="{81D09C7A-F5E3-4A42-B758-5E395C2A7C19}" type="slidenum">
              <a:rPr lang="en-AU" smtClean="0"/>
              <a:pPr/>
              <a:t>176</a:t>
            </a:fld>
            <a:endParaRPr lang="en-AU"/>
          </a:p>
        </p:txBody>
      </p:sp>
    </p:spTree>
    <p:extLst>
      <p:ext uri="{BB962C8B-B14F-4D97-AF65-F5344CB8AC3E}">
        <p14:creationId xmlns:p14="http://schemas.microsoft.com/office/powerpoint/2010/main" val="22808187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Smoke testing - open app, click around, done</a:t>
            </a:r>
          </a:p>
          <a:p>
            <a:r>
              <a:rPr lang="en-AU" dirty="0" smtClean="0"/>
              <a:t>Unit tests?</a:t>
            </a:r>
          </a:p>
          <a:p>
            <a:r>
              <a:rPr lang="en-AU" dirty="0" smtClean="0"/>
              <a:t>Integration testing - test multiple layers (could be done unit tests)</a:t>
            </a:r>
          </a:p>
          <a:p>
            <a:r>
              <a:rPr lang="en-AU" dirty="0" smtClean="0"/>
              <a:t>Functional testing - coded UI test that clicks buttons (windows UI or web (including </a:t>
            </a:r>
            <a:r>
              <a:rPr lang="en-AU" dirty="0" err="1" smtClean="0"/>
              <a:t>javascript</a:t>
            </a:r>
            <a:r>
              <a:rPr lang="en-AU" dirty="0" smtClean="0"/>
              <a:t>)</a:t>
            </a:r>
          </a:p>
          <a:p>
            <a:r>
              <a:rPr lang="en-AU" dirty="0" smtClean="0"/>
              <a:t>Load testing - web tests (no </a:t>
            </a:r>
            <a:r>
              <a:rPr lang="en-AU" dirty="0" err="1" smtClean="0"/>
              <a:t>javascript</a:t>
            </a:r>
            <a:r>
              <a:rPr lang="en-AU" dirty="0" smtClean="0"/>
              <a:t>)</a:t>
            </a:r>
            <a:endParaRPr lang="en-AU" dirty="0"/>
          </a:p>
        </p:txBody>
      </p:sp>
      <p:sp>
        <p:nvSpPr>
          <p:cNvPr id="4" name="Slide Number Placeholder 3"/>
          <p:cNvSpPr>
            <a:spLocks noGrp="1"/>
          </p:cNvSpPr>
          <p:nvPr>
            <p:ph type="sldNum" sz="quarter" idx="10"/>
          </p:nvPr>
        </p:nvSpPr>
        <p:spPr/>
        <p:txBody>
          <a:bodyPr/>
          <a:lstStyle/>
          <a:p>
            <a:fld id="{81D09C7A-F5E3-4A42-B758-5E395C2A7C19}" type="slidenum">
              <a:rPr lang="en-AU" smtClean="0"/>
              <a:pPr/>
              <a:t>177</a:t>
            </a:fld>
            <a:endParaRPr lang="en-AU"/>
          </a:p>
        </p:txBody>
      </p:sp>
    </p:spTree>
    <p:extLst>
      <p:ext uri="{BB962C8B-B14F-4D97-AF65-F5344CB8AC3E}">
        <p14:creationId xmlns:p14="http://schemas.microsoft.com/office/powerpoint/2010/main" val="1297008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Unhide</a:t>
            </a:r>
          </a:p>
          <a:p>
            <a:endParaRPr lang="en-AU" dirty="0"/>
          </a:p>
        </p:txBody>
      </p:sp>
      <p:sp>
        <p:nvSpPr>
          <p:cNvPr id="4" name="Slide Number Placeholder 3"/>
          <p:cNvSpPr>
            <a:spLocks noGrp="1"/>
          </p:cNvSpPr>
          <p:nvPr>
            <p:ph type="sldNum" sz="quarter" idx="10"/>
          </p:nvPr>
        </p:nvSpPr>
        <p:spPr/>
        <p:txBody>
          <a:bodyPr/>
          <a:lstStyle/>
          <a:p>
            <a:fld id="{81D09C7A-F5E3-4A42-B758-5E395C2A7C19}" type="slidenum">
              <a:rPr lang="en-AU" smtClean="0"/>
              <a:pPr/>
              <a:t>183</a:t>
            </a:fld>
            <a:endParaRPr lang="en-AU"/>
          </a:p>
        </p:txBody>
      </p:sp>
    </p:spTree>
    <p:extLst>
      <p:ext uri="{BB962C8B-B14F-4D97-AF65-F5344CB8AC3E}">
        <p14:creationId xmlns:p14="http://schemas.microsoft.com/office/powerpoint/2010/main" val="1791178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See here that the Coded</a:t>
            </a:r>
            <a:r>
              <a:rPr lang="en-AU" baseline="0" dirty="0" smtClean="0"/>
              <a:t> UI test took over twice as long as the </a:t>
            </a:r>
            <a:r>
              <a:rPr lang="en-AU" baseline="0" dirty="0" err="1" smtClean="0"/>
              <a:t>Telerik</a:t>
            </a:r>
            <a:r>
              <a:rPr lang="en-AU" baseline="0" dirty="0" smtClean="0"/>
              <a:t> test</a:t>
            </a:r>
            <a:endParaRPr lang="en-AU" dirty="0"/>
          </a:p>
        </p:txBody>
      </p:sp>
      <p:sp>
        <p:nvSpPr>
          <p:cNvPr id="4" name="Slide Number Placeholder 3"/>
          <p:cNvSpPr>
            <a:spLocks noGrp="1"/>
          </p:cNvSpPr>
          <p:nvPr>
            <p:ph type="sldNum" sz="quarter" idx="10"/>
          </p:nvPr>
        </p:nvSpPr>
        <p:spPr/>
        <p:txBody>
          <a:bodyPr/>
          <a:lstStyle/>
          <a:p>
            <a:fld id="{81D09C7A-F5E3-4A42-B758-5E395C2A7C19}" type="slidenum">
              <a:rPr lang="en-AU" smtClean="0"/>
              <a:pPr/>
              <a:t>184</a:t>
            </a:fld>
            <a:endParaRPr lang="en-AU"/>
          </a:p>
        </p:txBody>
      </p:sp>
    </p:spTree>
    <p:extLst>
      <p:ext uri="{BB962C8B-B14F-4D97-AF65-F5344CB8AC3E}">
        <p14:creationId xmlns:p14="http://schemas.microsoft.com/office/powerpoint/2010/main" val="15298302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00B506F6-AA7D-4E48-B2A4-EC2D31AAE0F0}" type="slidenum">
              <a:rPr lang="en-US" smtClean="0"/>
              <a:pPr/>
              <a:t>9</a:t>
            </a:fld>
            <a:endParaRPr lang="en-US"/>
          </a:p>
        </p:txBody>
      </p:sp>
    </p:spTree>
    <p:extLst>
      <p:ext uri="{BB962C8B-B14F-4D97-AF65-F5344CB8AC3E}">
        <p14:creationId xmlns:p14="http://schemas.microsoft.com/office/powerpoint/2010/main" val="10984201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 MARK TODO: Ticks and crosses</a:t>
            </a:r>
            <a:endParaRPr lang="en-AU" dirty="0"/>
          </a:p>
        </p:txBody>
      </p:sp>
      <p:sp>
        <p:nvSpPr>
          <p:cNvPr id="4" name="Slide Number Placeholder 3"/>
          <p:cNvSpPr>
            <a:spLocks noGrp="1"/>
          </p:cNvSpPr>
          <p:nvPr>
            <p:ph type="sldNum" sz="quarter" idx="10"/>
          </p:nvPr>
        </p:nvSpPr>
        <p:spPr/>
        <p:txBody>
          <a:bodyPr/>
          <a:lstStyle/>
          <a:p>
            <a:fld id="{81D09C7A-F5E3-4A42-B758-5E395C2A7C19}" type="slidenum">
              <a:rPr lang="en-AU" smtClean="0"/>
              <a:pPr/>
              <a:t>185</a:t>
            </a:fld>
            <a:endParaRPr lang="en-AU"/>
          </a:p>
        </p:txBody>
      </p:sp>
    </p:spTree>
    <p:extLst>
      <p:ext uri="{BB962C8B-B14F-4D97-AF65-F5344CB8AC3E}">
        <p14:creationId xmlns:p14="http://schemas.microsoft.com/office/powerpoint/2010/main" val="5213991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The performance test verifies that we have a certain response time of the application (how fast is the system). </a:t>
            </a:r>
          </a:p>
          <a:p>
            <a:r>
              <a:rPr lang="en-AU" dirty="0" smtClean="0"/>
              <a:t>But the combination of these two tests is important. We want to have good response time during a normal user load.</a:t>
            </a:r>
          </a:p>
          <a:p>
            <a:endParaRPr lang="en-AU" dirty="0" smtClean="0"/>
          </a:p>
          <a:p>
            <a:r>
              <a:rPr lang="en-AU" dirty="0" smtClean="0"/>
              <a:t>Slow performance under load could</a:t>
            </a:r>
            <a:r>
              <a:rPr lang="en-AU" baseline="0" dirty="0" smtClean="0"/>
              <a:t> result in </a:t>
            </a:r>
            <a:r>
              <a:rPr lang="en-AU" dirty="0" smtClean="0"/>
              <a:t>lots of marketing money and energy wasted.</a:t>
            </a:r>
          </a:p>
          <a:p>
            <a:endParaRPr lang="en-AU" dirty="0"/>
          </a:p>
        </p:txBody>
      </p:sp>
      <p:sp>
        <p:nvSpPr>
          <p:cNvPr id="4" name="Slide Number Placeholder 3"/>
          <p:cNvSpPr>
            <a:spLocks noGrp="1"/>
          </p:cNvSpPr>
          <p:nvPr>
            <p:ph type="sldNum" sz="quarter" idx="10"/>
          </p:nvPr>
        </p:nvSpPr>
        <p:spPr/>
        <p:txBody>
          <a:bodyPr/>
          <a:lstStyle/>
          <a:p>
            <a:fld id="{81D09C7A-F5E3-4A42-B758-5E395C2A7C19}" type="slidenum">
              <a:rPr lang="en-AU" smtClean="0"/>
              <a:pPr/>
              <a:t>186</a:t>
            </a:fld>
            <a:endParaRPr lang="en-AU"/>
          </a:p>
        </p:txBody>
      </p:sp>
    </p:spTree>
    <p:extLst>
      <p:ext uri="{BB962C8B-B14F-4D97-AF65-F5344CB8AC3E}">
        <p14:creationId xmlns:p14="http://schemas.microsoft.com/office/powerpoint/2010/main" val="35216390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(TODO: ***Mark to complete)</a:t>
            </a:r>
          </a:p>
          <a:p>
            <a:endParaRPr lang="en-AU" dirty="0"/>
          </a:p>
        </p:txBody>
      </p:sp>
      <p:sp>
        <p:nvSpPr>
          <p:cNvPr id="4" name="Slide Number Placeholder 3"/>
          <p:cNvSpPr>
            <a:spLocks noGrp="1"/>
          </p:cNvSpPr>
          <p:nvPr>
            <p:ph type="sldNum" sz="quarter" idx="10"/>
          </p:nvPr>
        </p:nvSpPr>
        <p:spPr/>
        <p:txBody>
          <a:bodyPr/>
          <a:lstStyle/>
          <a:p>
            <a:fld id="{81D09C7A-F5E3-4A42-B758-5E395C2A7C19}" type="slidenum">
              <a:rPr lang="en-AU" smtClean="0"/>
              <a:pPr/>
              <a:t>188</a:t>
            </a:fld>
            <a:endParaRPr lang="en-AU"/>
          </a:p>
        </p:txBody>
      </p:sp>
    </p:spTree>
    <p:extLst>
      <p:ext uri="{BB962C8B-B14F-4D97-AF65-F5344CB8AC3E}">
        <p14:creationId xmlns:p14="http://schemas.microsoft.com/office/powerpoint/2010/main" val="6430168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From “The Social Network”</a:t>
            </a:r>
            <a:endParaRPr lang="en-AU" dirty="0"/>
          </a:p>
        </p:txBody>
      </p:sp>
      <p:sp>
        <p:nvSpPr>
          <p:cNvPr id="4" name="Slide Number Placeholder 3"/>
          <p:cNvSpPr>
            <a:spLocks noGrp="1"/>
          </p:cNvSpPr>
          <p:nvPr>
            <p:ph type="sldNum" sz="quarter" idx="10"/>
          </p:nvPr>
        </p:nvSpPr>
        <p:spPr/>
        <p:txBody>
          <a:bodyPr/>
          <a:lstStyle/>
          <a:p>
            <a:fld id="{00B506F6-AA7D-4E48-B2A4-EC2D31AAE0F0}" type="slidenum">
              <a:rPr lang="en-US" smtClean="0"/>
              <a:pPr/>
              <a:t>199</a:t>
            </a:fld>
            <a:endParaRPr lang="en-US"/>
          </a:p>
        </p:txBody>
      </p:sp>
    </p:spTree>
    <p:extLst>
      <p:ext uri="{BB962C8B-B14F-4D97-AF65-F5344CB8AC3E}">
        <p14:creationId xmlns:p14="http://schemas.microsoft.com/office/powerpoint/2010/main" val="147404908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00B506F6-AA7D-4E48-B2A4-EC2D31AAE0F0}" type="slidenum">
              <a:rPr lang="en-US" smtClean="0"/>
              <a:pPr/>
              <a:t>204</a:t>
            </a:fld>
            <a:endParaRPr lang="en-US"/>
          </a:p>
        </p:txBody>
      </p:sp>
    </p:spTree>
    <p:extLst>
      <p:ext uri="{BB962C8B-B14F-4D97-AF65-F5344CB8AC3E}">
        <p14:creationId xmlns:p14="http://schemas.microsoft.com/office/powerpoint/2010/main" val="10984201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xfrm>
            <a:off x="0" y="1"/>
            <a:ext cx="2971800" cy="457200"/>
          </a:xfrm>
          <a:prstGeom prst="rect">
            <a:avLst/>
          </a:prstGeom>
          <a:ln/>
        </p:spPr>
        <p:txBody>
          <a:bodyPr/>
          <a:lstStyle/>
          <a:p>
            <a:pPr algn="l" rtl="0" fontAlgn="base">
              <a:spcBef>
                <a:spcPct val="0"/>
              </a:spcBef>
              <a:spcAft>
                <a:spcPct val="0"/>
              </a:spcAft>
            </a:pPr>
            <a:r>
              <a:rPr lang="en-US" sz="1200" kern="1200">
                <a:solidFill>
                  <a:prstClr val="black"/>
                </a:solidFill>
                <a:latin typeface="Arial" charset="0"/>
                <a:ea typeface="+mn-ea"/>
                <a:cs typeface="+mn-cs"/>
              </a:rPr>
              <a:t>MGB 2003</a:t>
            </a:r>
          </a:p>
        </p:txBody>
      </p:sp>
      <p:sp>
        <p:nvSpPr>
          <p:cNvPr id="6" name="Rectangle 6"/>
          <p:cNvSpPr>
            <a:spLocks noGrp="1" noChangeArrowheads="1"/>
          </p:cNvSpPr>
          <p:nvPr>
            <p:ph type="ftr" sz="quarter" idx="4"/>
          </p:nvPr>
        </p:nvSpPr>
        <p:spPr>
          <a:xfrm>
            <a:off x="0" y="8685212"/>
            <a:ext cx="6019800" cy="457200"/>
          </a:xfrm>
          <a:prstGeom prst="rect">
            <a:avLst/>
          </a:prstGeom>
          <a:ln/>
        </p:spPr>
        <p:txBody>
          <a:bodyPr/>
          <a:lstStyle/>
          <a:p>
            <a:pPr algn="l" rtl="0" fontAlgn="base">
              <a:spcBef>
                <a:spcPct val="0"/>
              </a:spcBef>
              <a:spcAft>
                <a:spcPct val="0"/>
              </a:spcAft>
            </a:pPr>
            <a:r>
              <a:rPr lang="en-US" sz="1200" kern="1200" dirty="0">
                <a:solidFill>
                  <a:prstClr val="black"/>
                </a:solidFill>
                <a:latin typeface="Arial" charset="0"/>
                <a:ea typeface="+mn-ea"/>
                <a:cs typeface="+mn-cs"/>
              </a:rPr>
              <a:t>© 2003 Microsoft Corporation. All rights reserved.</a:t>
            </a:r>
          </a:p>
          <a:p>
            <a:pPr algn="l" rtl="0" fontAlgn="base">
              <a:spcBef>
                <a:spcPct val="0"/>
              </a:spcBef>
              <a:spcAft>
                <a:spcPct val="0"/>
              </a:spcAft>
            </a:pPr>
            <a:r>
              <a:rPr lang="en-US" sz="1200" kern="1200" dirty="0">
                <a:solidFill>
                  <a:prstClr val="black"/>
                </a:solidFill>
                <a:latin typeface="Arial" charset="0"/>
                <a:ea typeface="+mn-ea"/>
                <a:cs typeface="+mn-cs"/>
              </a:rPr>
              <a:t>This presentation is for informational purposes only. Microsoft makes no warranties, express or implied, in this summary.</a:t>
            </a:r>
            <a:endParaRPr lang="en-US" sz="1100" kern="1200" dirty="0">
              <a:solidFill>
                <a:prstClr val="black"/>
              </a:solidFill>
              <a:latin typeface="Arial" charset="0"/>
              <a:ea typeface="+mn-ea"/>
              <a:cs typeface="+mn-cs"/>
            </a:endParaRPr>
          </a:p>
        </p:txBody>
      </p:sp>
      <p:sp>
        <p:nvSpPr>
          <p:cNvPr id="7" name="Rectangle 7"/>
          <p:cNvSpPr>
            <a:spLocks noGrp="1" noChangeArrowheads="1"/>
          </p:cNvSpPr>
          <p:nvPr>
            <p:ph type="sldNum" sz="quarter" idx="5"/>
          </p:nvPr>
        </p:nvSpPr>
        <p:spPr>
          <a:ln/>
        </p:spPr>
        <p:txBody>
          <a:bodyPr/>
          <a:lstStyle/>
          <a:p>
            <a:pPr algn="r" rtl="0" fontAlgn="base">
              <a:spcBef>
                <a:spcPct val="0"/>
              </a:spcBef>
              <a:spcAft>
                <a:spcPct val="0"/>
              </a:spcAft>
            </a:pPr>
            <a:fld id="{6CDA6F03-11E1-4E90-8009-F8E5687AA5D3}" type="slidenum">
              <a:rPr lang="en-US" sz="1200" kern="1200">
                <a:solidFill>
                  <a:prstClr val="black"/>
                </a:solidFill>
                <a:latin typeface="Arial" charset="0"/>
                <a:ea typeface="+mn-ea"/>
                <a:cs typeface="+mn-cs"/>
              </a:rPr>
              <a:pPr algn="r" rtl="0" fontAlgn="base">
                <a:spcBef>
                  <a:spcPct val="0"/>
                </a:spcBef>
                <a:spcAft>
                  <a:spcPct val="0"/>
                </a:spcAft>
              </a:pPr>
              <a:t>209</a:t>
            </a:fld>
            <a:endParaRPr lang="en-US" sz="1200" kern="1200">
              <a:solidFill>
                <a:prstClr val="black"/>
              </a:solidFill>
              <a:latin typeface="Arial" charset="0"/>
              <a:ea typeface="+mn-ea"/>
              <a:cs typeface="+mn-cs"/>
            </a:endParaRPr>
          </a:p>
        </p:txBody>
      </p:sp>
      <p:sp>
        <p:nvSpPr>
          <p:cNvPr id="475138" name="Rectangle 2"/>
          <p:cNvSpPr>
            <a:spLocks noGrp="1" noRot="1" noChangeAspect="1" noChangeArrowheads="1" noTextEdit="1"/>
          </p:cNvSpPr>
          <p:nvPr>
            <p:ph type="sldImg"/>
          </p:nvPr>
        </p:nvSpPr>
        <p:spPr>
          <a:ln/>
        </p:spPr>
      </p:sp>
      <p:sp>
        <p:nvSpPr>
          <p:cNvPr id="4751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8/31/2011 12:45 AM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212</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34112BF-CC53-4BD3-B71B-638534610DBF}" type="slidenum">
              <a:rPr lang="en-US" smtClean="0"/>
              <a:pPr>
                <a:defRPr/>
              </a:pPr>
              <a:t>213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1D09C7A-F5E3-4A42-B758-5E395C2A7C19}" type="slidenum">
              <a:rPr lang="en-AU" smtClean="0"/>
              <a:pPr/>
              <a:t>13</a:t>
            </a:fld>
            <a:endParaRPr lang="en-AU"/>
          </a:p>
        </p:txBody>
      </p:sp>
    </p:spTree>
    <p:extLst>
      <p:ext uri="{BB962C8B-B14F-4D97-AF65-F5344CB8AC3E}">
        <p14:creationId xmlns:p14="http://schemas.microsoft.com/office/powerpoint/2010/main" val="4987926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1D09C7A-F5E3-4A42-B758-5E395C2A7C19}" type="slidenum">
              <a:rPr lang="en-AU" smtClean="0"/>
              <a:pPr/>
              <a:t>14</a:t>
            </a:fld>
            <a:endParaRPr lang="en-AU"/>
          </a:p>
        </p:txBody>
      </p:sp>
    </p:spTree>
    <p:extLst>
      <p:ext uri="{BB962C8B-B14F-4D97-AF65-F5344CB8AC3E}">
        <p14:creationId xmlns:p14="http://schemas.microsoft.com/office/powerpoint/2010/main" val="24350024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1D09C7A-F5E3-4A42-B758-5E395C2A7C19}" type="slidenum">
              <a:rPr lang="en-AU" smtClean="0"/>
              <a:pPr/>
              <a:t>15</a:t>
            </a:fld>
            <a:endParaRPr lang="en-AU"/>
          </a:p>
        </p:txBody>
      </p:sp>
    </p:spTree>
    <p:extLst>
      <p:ext uri="{BB962C8B-B14F-4D97-AF65-F5344CB8AC3E}">
        <p14:creationId xmlns:p14="http://schemas.microsoft.com/office/powerpoint/2010/main" val="37476411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00B506F6-AA7D-4E48-B2A4-EC2D31AAE0F0}" type="slidenum">
              <a:rPr lang="en-US" smtClean="0"/>
              <a:pPr/>
              <a:t>25</a:t>
            </a:fld>
            <a:endParaRPr lang="en-US"/>
          </a:p>
        </p:txBody>
      </p:sp>
    </p:spTree>
    <p:extLst>
      <p:ext uri="{BB962C8B-B14F-4D97-AF65-F5344CB8AC3E}">
        <p14:creationId xmlns:p14="http://schemas.microsoft.com/office/powerpoint/2010/main" val="16719981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dirty="0" smtClean="0"/>
              <a:t>*** TRY TO ADD $$$</a:t>
            </a:r>
            <a:endParaRPr lang="en-AU" dirty="0"/>
          </a:p>
        </p:txBody>
      </p:sp>
      <p:sp>
        <p:nvSpPr>
          <p:cNvPr id="4" name="Slide Number Placeholder 3"/>
          <p:cNvSpPr>
            <a:spLocks noGrp="1"/>
          </p:cNvSpPr>
          <p:nvPr>
            <p:ph type="sldNum" sz="quarter" idx="10"/>
          </p:nvPr>
        </p:nvSpPr>
        <p:spPr/>
        <p:txBody>
          <a:bodyPr/>
          <a:lstStyle/>
          <a:p>
            <a:fld id="{81D09C7A-F5E3-4A42-B758-5E395C2A7C19}" type="slidenum">
              <a:rPr lang="en-AU" smtClean="0"/>
              <a:pPr/>
              <a:t>30</a:t>
            </a:fld>
            <a:endParaRPr lang="en-AU"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00B506F6-AA7D-4E48-B2A4-EC2D31AAE0F0}" type="slidenum">
              <a:rPr lang="en-US" smtClean="0"/>
              <a:pPr/>
              <a:t>50</a:t>
            </a:fld>
            <a:endParaRPr lang="en-US"/>
          </a:p>
        </p:txBody>
      </p:sp>
    </p:spTree>
    <p:extLst>
      <p:ext uri="{BB962C8B-B14F-4D97-AF65-F5344CB8AC3E}">
        <p14:creationId xmlns:p14="http://schemas.microsoft.com/office/powerpoint/2010/main" val="16719981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t>31/08/2011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6"/>
            <a:ext cx="1475656" cy="671279"/>
          </a:xfrm>
          <a:prstGeom prst="rect">
            <a:avLst/>
          </a:prstGeom>
          <a:noFill/>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Section Header - Section Divide">
    <p:spTree>
      <p:nvGrpSpPr>
        <p:cNvPr id="1" name=""/>
        <p:cNvGrpSpPr/>
        <p:nvPr/>
      </p:nvGrpSpPr>
      <p:grpSpPr>
        <a:xfrm>
          <a:off x="0" y="0"/>
          <a:ext cx="0" cy="0"/>
          <a:chOff x="0" y="0"/>
          <a:chExt cx="0" cy="0"/>
        </a:xfrm>
      </p:grpSpPr>
      <p:sp>
        <p:nvSpPr>
          <p:cNvPr id="22" name="Rounded Rectangle 21"/>
          <p:cNvSpPr/>
          <p:nvPr/>
        </p:nvSpPr>
        <p:spPr>
          <a:xfrm>
            <a:off x="1872000" y="4219459"/>
            <a:ext cx="7272000" cy="1800000"/>
          </a:xfrm>
          <a:prstGeom prst="roundRect">
            <a:avLst>
              <a:gd name="adj" fmla="val 9141"/>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AU"/>
          </a:p>
        </p:txBody>
      </p:sp>
      <p:sp>
        <p:nvSpPr>
          <p:cNvPr id="2" name="Title 1"/>
          <p:cNvSpPr>
            <a:spLocks noGrp="1"/>
          </p:cNvSpPr>
          <p:nvPr>
            <p:ph type="title"/>
          </p:nvPr>
        </p:nvSpPr>
        <p:spPr>
          <a:xfrm>
            <a:off x="1873957" y="4538949"/>
            <a:ext cx="7157156" cy="782198"/>
          </a:xfrm>
          <a:noFill/>
        </p:spPr>
        <p:txBody>
          <a:bodyPr lIns="180000" rIns="360000" bIns="0" anchor="b">
            <a:normAutofit/>
          </a:bodyPr>
          <a:lstStyle>
            <a:lvl1pPr>
              <a:defRPr lang="en-AU" baseline="0" dirty="0"/>
            </a:lvl1pPr>
          </a:lstStyle>
          <a:p>
            <a:r>
              <a:rPr lang="en-US" smtClean="0"/>
              <a:t>Click to edit Master title style</a:t>
            </a:r>
            <a:endParaRPr lang="en-AU" dirty="0"/>
          </a:p>
        </p:txBody>
      </p:sp>
      <p:sp>
        <p:nvSpPr>
          <p:cNvPr id="11" name="Picture Placeholder 10"/>
          <p:cNvSpPr>
            <a:spLocks noGrp="1"/>
          </p:cNvSpPr>
          <p:nvPr>
            <p:ph type="pic" sz="quarter" idx="13"/>
          </p:nvPr>
        </p:nvSpPr>
        <p:spPr>
          <a:xfrm>
            <a:off x="1872000" y="537829"/>
            <a:ext cx="7270702" cy="3600000"/>
          </a:xfrm>
          <a:custGeom>
            <a:avLst/>
            <a:gdLst>
              <a:gd name="connsiteX0" fmla="*/ 0 w 7272000"/>
              <a:gd name="connsiteY0" fmla="*/ 142812 h 3600000"/>
              <a:gd name="connsiteX1" fmla="*/ 41829 w 7272000"/>
              <a:gd name="connsiteY1" fmla="*/ 41829 h 3600000"/>
              <a:gd name="connsiteX2" fmla="*/ 142812 w 7272000"/>
              <a:gd name="connsiteY2" fmla="*/ 0 h 3600000"/>
              <a:gd name="connsiteX3" fmla="*/ 7129188 w 7272000"/>
              <a:gd name="connsiteY3" fmla="*/ 0 h 3600000"/>
              <a:gd name="connsiteX4" fmla="*/ 7230171 w 7272000"/>
              <a:gd name="connsiteY4" fmla="*/ 41829 h 3600000"/>
              <a:gd name="connsiteX5" fmla="*/ 7272000 w 7272000"/>
              <a:gd name="connsiteY5" fmla="*/ 142812 h 3600000"/>
              <a:gd name="connsiteX6" fmla="*/ 7272000 w 7272000"/>
              <a:gd name="connsiteY6" fmla="*/ 3457188 h 3600000"/>
              <a:gd name="connsiteX7" fmla="*/ 7230171 w 7272000"/>
              <a:gd name="connsiteY7" fmla="*/ 3558171 h 3600000"/>
              <a:gd name="connsiteX8" fmla="*/ 7129188 w 7272000"/>
              <a:gd name="connsiteY8" fmla="*/ 3600000 h 3600000"/>
              <a:gd name="connsiteX9" fmla="*/ 142812 w 7272000"/>
              <a:gd name="connsiteY9" fmla="*/ 3600000 h 3600000"/>
              <a:gd name="connsiteX10" fmla="*/ 41829 w 7272000"/>
              <a:gd name="connsiteY10" fmla="*/ 3558171 h 3600000"/>
              <a:gd name="connsiteX11" fmla="*/ 0 w 7272000"/>
              <a:gd name="connsiteY11" fmla="*/ 3457188 h 3600000"/>
              <a:gd name="connsiteX12" fmla="*/ 0 w 7272000"/>
              <a:gd name="connsiteY12" fmla="*/ 142812 h 3600000"/>
              <a:gd name="connsiteX0" fmla="*/ 0 w 8317386"/>
              <a:gd name="connsiteY0" fmla="*/ 142812 h 4033386"/>
              <a:gd name="connsiteX1" fmla="*/ 41829 w 8317386"/>
              <a:gd name="connsiteY1" fmla="*/ 41829 h 4033386"/>
              <a:gd name="connsiteX2" fmla="*/ 142812 w 8317386"/>
              <a:gd name="connsiteY2" fmla="*/ 0 h 4033386"/>
              <a:gd name="connsiteX3" fmla="*/ 7129188 w 8317386"/>
              <a:gd name="connsiteY3" fmla="*/ 0 h 4033386"/>
              <a:gd name="connsiteX4" fmla="*/ 7230171 w 8317386"/>
              <a:gd name="connsiteY4" fmla="*/ 41829 h 4033386"/>
              <a:gd name="connsiteX5" fmla="*/ 7272000 w 8317386"/>
              <a:gd name="connsiteY5" fmla="*/ 142812 h 4033386"/>
              <a:gd name="connsiteX6" fmla="*/ 7272000 w 8317386"/>
              <a:gd name="connsiteY6" fmla="*/ 3457188 h 4033386"/>
              <a:gd name="connsiteX7" fmla="*/ 7129188 w 8317386"/>
              <a:gd name="connsiteY7" fmla="*/ 3600000 h 4033386"/>
              <a:gd name="connsiteX8" fmla="*/ 142812 w 8317386"/>
              <a:gd name="connsiteY8" fmla="*/ 3600000 h 4033386"/>
              <a:gd name="connsiteX9" fmla="*/ 41829 w 8317386"/>
              <a:gd name="connsiteY9" fmla="*/ 3558171 h 4033386"/>
              <a:gd name="connsiteX10" fmla="*/ 0 w 8317386"/>
              <a:gd name="connsiteY10" fmla="*/ 3457188 h 4033386"/>
              <a:gd name="connsiteX11" fmla="*/ 0 w 8317386"/>
              <a:gd name="connsiteY11" fmla="*/ 142812 h 4033386"/>
              <a:gd name="connsiteX0" fmla="*/ 0 w 7272000"/>
              <a:gd name="connsiteY0" fmla="*/ 142812 h 4033386"/>
              <a:gd name="connsiteX1" fmla="*/ 41829 w 7272000"/>
              <a:gd name="connsiteY1" fmla="*/ 41829 h 4033386"/>
              <a:gd name="connsiteX2" fmla="*/ 142812 w 7272000"/>
              <a:gd name="connsiteY2" fmla="*/ 0 h 4033386"/>
              <a:gd name="connsiteX3" fmla="*/ 7129188 w 7272000"/>
              <a:gd name="connsiteY3" fmla="*/ 0 h 4033386"/>
              <a:gd name="connsiteX4" fmla="*/ 7230171 w 7272000"/>
              <a:gd name="connsiteY4" fmla="*/ 41829 h 4033386"/>
              <a:gd name="connsiteX5" fmla="*/ 7272000 w 7272000"/>
              <a:gd name="connsiteY5" fmla="*/ 142812 h 4033386"/>
              <a:gd name="connsiteX6" fmla="*/ 7272000 w 7272000"/>
              <a:gd name="connsiteY6" fmla="*/ 3457188 h 4033386"/>
              <a:gd name="connsiteX7" fmla="*/ 7129188 w 7272000"/>
              <a:gd name="connsiteY7" fmla="*/ 3600000 h 4033386"/>
              <a:gd name="connsiteX8" fmla="*/ 142812 w 7272000"/>
              <a:gd name="connsiteY8" fmla="*/ 3600000 h 4033386"/>
              <a:gd name="connsiteX9" fmla="*/ 41829 w 7272000"/>
              <a:gd name="connsiteY9" fmla="*/ 3558171 h 4033386"/>
              <a:gd name="connsiteX10" fmla="*/ 0 w 7272000"/>
              <a:gd name="connsiteY10" fmla="*/ 3457188 h 4033386"/>
              <a:gd name="connsiteX11" fmla="*/ 0 w 7272000"/>
              <a:gd name="connsiteY11" fmla="*/ 142812 h 4033386"/>
              <a:gd name="connsiteX0" fmla="*/ 0 w 7315900"/>
              <a:gd name="connsiteY0" fmla="*/ 142812 h 4033386"/>
              <a:gd name="connsiteX1" fmla="*/ 41829 w 7315900"/>
              <a:gd name="connsiteY1" fmla="*/ 41829 h 4033386"/>
              <a:gd name="connsiteX2" fmla="*/ 142812 w 7315900"/>
              <a:gd name="connsiteY2" fmla="*/ 0 h 4033386"/>
              <a:gd name="connsiteX3" fmla="*/ 7129188 w 7315900"/>
              <a:gd name="connsiteY3" fmla="*/ 0 h 4033386"/>
              <a:gd name="connsiteX4" fmla="*/ 7230171 w 7315900"/>
              <a:gd name="connsiteY4" fmla="*/ 41829 h 4033386"/>
              <a:gd name="connsiteX5" fmla="*/ 7272000 w 7315900"/>
              <a:gd name="connsiteY5" fmla="*/ 142812 h 4033386"/>
              <a:gd name="connsiteX6" fmla="*/ 7272000 w 7315900"/>
              <a:gd name="connsiteY6" fmla="*/ 3457188 h 4033386"/>
              <a:gd name="connsiteX7" fmla="*/ 7270702 w 7315900"/>
              <a:gd name="connsiteY7" fmla="*/ 3600000 h 4033386"/>
              <a:gd name="connsiteX8" fmla="*/ 142812 w 7315900"/>
              <a:gd name="connsiteY8" fmla="*/ 3600000 h 4033386"/>
              <a:gd name="connsiteX9" fmla="*/ 41829 w 7315900"/>
              <a:gd name="connsiteY9" fmla="*/ 3558171 h 4033386"/>
              <a:gd name="connsiteX10" fmla="*/ 0 w 7315900"/>
              <a:gd name="connsiteY10" fmla="*/ 3457188 h 4033386"/>
              <a:gd name="connsiteX11" fmla="*/ 0 w 7315900"/>
              <a:gd name="connsiteY11" fmla="*/ 142812 h 4033386"/>
              <a:gd name="connsiteX0" fmla="*/ 0 w 7272000"/>
              <a:gd name="connsiteY0" fmla="*/ 142812 h 3600000"/>
              <a:gd name="connsiteX1" fmla="*/ 41829 w 7272000"/>
              <a:gd name="connsiteY1" fmla="*/ 41829 h 3600000"/>
              <a:gd name="connsiteX2" fmla="*/ 142812 w 7272000"/>
              <a:gd name="connsiteY2" fmla="*/ 0 h 3600000"/>
              <a:gd name="connsiteX3" fmla="*/ 7129188 w 7272000"/>
              <a:gd name="connsiteY3" fmla="*/ 0 h 3600000"/>
              <a:gd name="connsiteX4" fmla="*/ 7230171 w 7272000"/>
              <a:gd name="connsiteY4" fmla="*/ 41829 h 3600000"/>
              <a:gd name="connsiteX5" fmla="*/ 7272000 w 7272000"/>
              <a:gd name="connsiteY5" fmla="*/ 142812 h 3600000"/>
              <a:gd name="connsiteX6" fmla="*/ 7270702 w 7272000"/>
              <a:gd name="connsiteY6" fmla="*/ 3600000 h 3600000"/>
              <a:gd name="connsiteX7" fmla="*/ 142812 w 7272000"/>
              <a:gd name="connsiteY7" fmla="*/ 3600000 h 3600000"/>
              <a:gd name="connsiteX8" fmla="*/ 41829 w 7272000"/>
              <a:gd name="connsiteY8" fmla="*/ 3558171 h 3600000"/>
              <a:gd name="connsiteX9" fmla="*/ 0 w 7272000"/>
              <a:gd name="connsiteY9" fmla="*/ 3457188 h 3600000"/>
              <a:gd name="connsiteX10" fmla="*/ 0 w 7272000"/>
              <a:gd name="connsiteY10" fmla="*/ 142812 h 3600000"/>
              <a:gd name="connsiteX0" fmla="*/ 0 w 8317386"/>
              <a:gd name="connsiteY0" fmla="*/ 600000 h 4057188"/>
              <a:gd name="connsiteX1" fmla="*/ 41829 w 8317386"/>
              <a:gd name="connsiteY1" fmla="*/ 499017 h 4057188"/>
              <a:gd name="connsiteX2" fmla="*/ 142812 w 8317386"/>
              <a:gd name="connsiteY2" fmla="*/ 457188 h 4057188"/>
              <a:gd name="connsiteX3" fmla="*/ 7129188 w 8317386"/>
              <a:gd name="connsiteY3" fmla="*/ 457188 h 4057188"/>
              <a:gd name="connsiteX4" fmla="*/ 7272000 w 8317386"/>
              <a:gd name="connsiteY4" fmla="*/ 600000 h 4057188"/>
              <a:gd name="connsiteX5" fmla="*/ 7270702 w 8317386"/>
              <a:gd name="connsiteY5" fmla="*/ 4057188 h 4057188"/>
              <a:gd name="connsiteX6" fmla="*/ 142812 w 8317386"/>
              <a:gd name="connsiteY6" fmla="*/ 4057188 h 4057188"/>
              <a:gd name="connsiteX7" fmla="*/ 41829 w 8317386"/>
              <a:gd name="connsiteY7" fmla="*/ 4015359 h 4057188"/>
              <a:gd name="connsiteX8" fmla="*/ 0 w 8317386"/>
              <a:gd name="connsiteY8" fmla="*/ 3914376 h 4057188"/>
              <a:gd name="connsiteX9" fmla="*/ 0 w 8317386"/>
              <a:gd name="connsiteY9" fmla="*/ 600000 h 4057188"/>
              <a:gd name="connsiteX0" fmla="*/ 0 w 7272000"/>
              <a:gd name="connsiteY0" fmla="*/ 600000 h 4057188"/>
              <a:gd name="connsiteX1" fmla="*/ 41829 w 7272000"/>
              <a:gd name="connsiteY1" fmla="*/ 499017 h 4057188"/>
              <a:gd name="connsiteX2" fmla="*/ 142812 w 7272000"/>
              <a:gd name="connsiteY2" fmla="*/ 457188 h 4057188"/>
              <a:gd name="connsiteX3" fmla="*/ 7129188 w 7272000"/>
              <a:gd name="connsiteY3" fmla="*/ 457188 h 4057188"/>
              <a:gd name="connsiteX4" fmla="*/ 7272000 w 7272000"/>
              <a:gd name="connsiteY4" fmla="*/ 600000 h 4057188"/>
              <a:gd name="connsiteX5" fmla="*/ 7270702 w 7272000"/>
              <a:gd name="connsiteY5" fmla="*/ 4057188 h 4057188"/>
              <a:gd name="connsiteX6" fmla="*/ 142812 w 7272000"/>
              <a:gd name="connsiteY6" fmla="*/ 4057188 h 4057188"/>
              <a:gd name="connsiteX7" fmla="*/ 41829 w 7272000"/>
              <a:gd name="connsiteY7" fmla="*/ 4015359 h 4057188"/>
              <a:gd name="connsiteX8" fmla="*/ 0 w 7272000"/>
              <a:gd name="connsiteY8" fmla="*/ 3914376 h 4057188"/>
              <a:gd name="connsiteX9" fmla="*/ 0 w 7272000"/>
              <a:gd name="connsiteY9" fmla="*/ 600000 h 4057188"/>
              <a:gd name="connsiteX0" fmla="*/ 0 w 7326786"/>
              <a:gd name="connsiteY0" fmla="*/ 600000 h 4057188"/>
              <a:gd name="connsiteX1" fmla="*/ 41829 w 7326786"/>
              <a:gd name="connsiteY1" fmla="*/ 499017 h 4057188"/>
              <a:gd name="connsiteX2" fmla="*/ 142812 w 7326786"/>
              <a:gd name="connsiteY2" fmla="*/ 457188 h 4057188"/>
              <a:gd name="connsiteX3" fmla="*/ 7129188 w 7326786"/>
              <a:gd name="connsiteY3" fmla="*/ 457188 h 4057188"/>
              <a:gd name="connsiteX4" fmla="*/ 7272000 w 7326786"/>
              <a:gd name="connsiteY4" fmla="*/ 600000 h 4057188"/>
              <a:gd name="connsiteX5" fmla="*/ 7270702 w 7326786"/>
              <a:gd name="connsiteY5" fmla="*/ 4057188 h 4057188"/>
              <a:gd name="connsiteX6" fmla="*/ 142812 w 7326786"/>
              <a:gd name="connsiteY6" fmla="*/ 4057188 h 4057188"/>
              <a:gd name="connsiteX7" fmla="*/ 41829 w 7326786"/>
              <a:gd name="connsiteY7" fmla="*/ 4015359 h 4057188"/>
              <a:gd name="connsiteX8" fmla="*/ 0 w 7326786"/>
              <a:gd name="connsiteY8" fmla="*/ 3914376 h 4057188"/>
              <a:gd name="connsiteX9" fmla="*/ 0 w 7326786"/>
              <a:gd name="connsiteY9" fmla="*/ 600000 h 4057188"/>
              <a:gd name="connsiteX0" fmla="*/ 0 w 7326786"/>
              <a:gd name="connsiteY0" fmla="*/ 600000 h 4057188"/>
              <a:gd name="connsiteX1" fmla="*/ 41829 w 7326786"/>
              <a:gd name="connsiteY1" fmla="*/ 499017 h 4057188"/>
              <a:gd name="connsiteX2" fmla="*/ 142812 w 7326786"/>
              <a:gd name="connsiteY2" fmla="*/ 457188 h 4057188"/>
              <a:gd name="connsiteX3" fmla="*/ 7129188 w 7326786"/>
              <a:gd name="connsiteY3" fmla="*/ 457188 h 4057188"/>
              <a:gd name="connsiteX4" fmla="*/ 7272000 w 7326786"/>
              <a:gd name="connsiteY4" fmla="*/ 600000 h 4057188"/>
              <a:gd name="connsiteX5" fmla="*/ 7270702 w 7326786"/>
              <a:gd name="connsiteY5" fmla="*/ 4057188 h 4057188"/>
              <a:gd name="connsiteX6" fmla="*/ 142812 w 7326786"/>
              <a:gd name="connsiteY6" fmla="*/ 4057188 h 4057188"/>
              <a:gd name="connsiteX7" fmla="*/ 41829 w 7326786"/>
              <a:gd name="connsiteY7" fmla="*/ 4015359 h 4057188"/>
              <a:gd name="connsiteX8" fmla="*/ 0 w 7326786"/>
              <a:gd name="connsiteY8" fmla="*/ 3914376 h 4057188"/>
              <a:gd name="connsiteX9" fmla="*/ 0 w 7326786"/>
              <a:gd name="connsiteY9" fmla="*/ 600000 h 4057188"/>
              <a:gd name="connsiteX0" fmla="*/ 0 w 7326786"/>
              <a:gd name="connsiteY0" fmla="*/ 600000 h 4057188"/>
              <a:gd name="connsiteX1" fmla="*/ 41829 w 7326786"/>
              <a:gd name="connsiteY1" fmla="*/ 499017 h 4057188"/>
              <a:gd name="connsiteX2" fmla="*/ 142812 w 7326786"/>
              <a:gd name="connsiteY2" fmla="*/ 457188 h 4057188"/>
              <a:gd name="connsiteX3" fmla="*/ 7129188 w 7326786"/>
              <a:gd name="connsiteY3" fmla="*/ 457188 h 4057188"/>
              <a:gd name="connsiteX4" fmla="*/ 7272000 w 7326786"/>
              <a:gd name="connsiteY4" fmla="*/ 600000 h 4057188"/>
              <a:gd name="connsiteX5" fmla="*/ 7270702 w 7326786"/>
              <a:gd name="connsiteY5" fmla="*/ 4057188 h 4057188"/>
              <a:gd name="connsiteX6" fmla="*/ 142812 w 7326786"/>
              <a:gd name="connsiteY6" fmla="*/ 4057188 h 4057188"/>
              <a:gd name="connsiteX7" fmla="*/ 41829 w 7326786"/>
              <a:gd name="connsiteY7" fmla="*/ 4015359 h 4057188"/>
              <a:gd name="connsiteX8" fmla="*/ 0 w 7326786"/>
              <a:gd name="connsiteY8" fmla="*/ 3914376 h 4057188"/>
              <a:gd name="connsiteX9" fmla="*/ 0 w 7326786"/>
              <a:gd name="connsiteY9" fmla="*/ 600000 h 4057188"/>
              <a:gd name="connsiteX0" fmla="*/ 0 w 7468300"/>
              <a:gd name="connsiteY0" fmla="*/ 600000 h 4057188"/>
              <a:gd name="connsiteX1" fmla="*/ 41829 w 7468300"/>
              <a:gd name="connsiteY1" fmla="*/ 499017 h 4057188"/>
              <a:gd name="connsiteX2" fmla="*/ 142812 w 7468300"/>
              <a:gd name="connsiteY2" fmla="*/ 457188 h 4057188"/>
              <a:gd name="connsiteX3" fmla="*/ 7270702 w 7468300"/>
              <a:gd name="connsiteY3" fmla="*/ 457188 h 4057188"/>
              <a:gd name="connsiteX4" fmla="*/ 7272000 w 7468300"/>
              <a:gd name="connsiteY4" fmla="*/ 600000 h 4057188"/>
              <a:gd name="connsiteX5" fmla="*/ 7270702 w 7468300"/>
              <a:gd name="connsiteY5" fmla="*/ 4057188 h 4057188"/>
              <a:gd name="connsiteX6" fmla="*/ 142812 w 7468300"/>
              <a:gd name="connsiteY6" fmla="*/ 4057188 h 4057188"/>
              <a:gd name="connsiteX7" fmla="*/ 41829 w 7468300"/>
              <a:gd name="connsiteY7" fmla="*/ 4015359 h 4057188"/>
              <a:gd name="connsiteX8" fmla="*/ 0 w 7468300"/>
              <a:gd name="connsiteY8" fmla="*/ 3914376 h 4057188"/>
              <a:gd name="connsiteX9" fmla="*/ 0 w 7468300"/>
              <a:gd name="connsiteY9" fmla="*/ 600000 h 4057188"/>
              <a:gd name="connsiteX0" fmla="*/ 0 w 8458684"/>
              <a:gd name="connsiteY0" fmla="*/ 142812 h 3600000"/>
              <a:gd name="connsiteX1" fmla="*/ 41829 w 8458684"/>
              <a:gd name="connsiteY1" fmla="*/ 41829 h 3600000"/>
              <a:gd name="connsiteX2" fmla="*/ 142812 w 8458684"/>
              <a:gd name="connsiteY2" fmla="*/ 0 h 3600000"/>
              <a:gd name="connsiteX3" fmla="*/ 7270702 w 8458684"/>
              <a:gd name="connsiteY3" fmla="*/ 0 h 3600000"/>
              <a:gd name="connsiteX4" fmla="*/ 7270702 w 8458684"/>
              <a:gd name="connsiteY4" fmla="*/ 3600000 h 3600000"/>
              <a:gd name="connsiteX5" fmla="*/ 142812 w 8458684"/>
              <a:gd name="connsiteY5" fmla="*/ 3600000 h 3600000"/>
              <a:gd name="connsiteX6" fmla="*/ 41829 w 8458684"/>
              <a:gd name="connsiteY6" fmla="*/ 3558171 h 3600000"/>
              <a:gd name="connsiteX7" fmla="*/ 0 w 8458684"/>
              <a:gd name="connsiteY7" fmla="*/ 3457188 h 3600000"/>
              <a:gd name="connsiteX8" fmla="*/ 0 w 8458684"/>
              <a:gd name="connsiteY8" fmla="*/ 142812 h 3600000"/>
              <a:gd name="connsiteX0" fmla="*/ 0 w 8458684"/>
              <a:gd name="connsiteY0" fmla="*/ 142812 h 3600000"/>
              <a:gd name="connsiteX1" fmla="*/ 41829 w 8458684"/>
              <a:gd name="connsiteY1" fmla="*/ 41829 h 3600000"/>
              <a:gd name="connsiteX2" fmla="*/ 142812 w 8458684"/>
              <a:gd name="connsiteY2" fmla="*/ 0 h 3600000"/>
              <a:gd name="connsiteX3" fmla="*/ 7270702 w 8458684"/>
              <a:gd name="connsiteY3" fmla="*/ 0 h 3600000"/>
              <a:gd name="connsiteX4" fmla="*/ 7270702 w 8458684"/>
              <a:gd name="connsiteY4" fmla="*/ 3600000 h 3600000"/>
              <a:gd name="connsiteX5" fmla="*/ 142812 w 8458684"/>
              <a:gd name="connsiteY5" fmla="*/ 3600000 h 3600000"/>
              <a:gd name="connsiteX6" fmla="*/ 41829 w 8458684"/>
              <a:gd name="connsiteY6" fmla="*/ 3558171 h 3600000"/>
              <a:gd name="connsiteX7" fmla="*/ 0 w 8458684"/>
              <a:gd name="connsiteY7" fmla="*/ 3457188 h 3600000"/>
              <a:gd name="connsiteX8" fmla="*/ 0 w 8458684"/>
              <a:gd name="connsiteY8" fmla="*/ 142812 h 3600000"/>
              <a:gd name="connsiteX0" fmla="*/ 0 w 7270702"/>
              <a:gd name="connsiteY0" fmla="*/ 142812 h 3600000"/>
              <a:gd name="connsiteX1" fmla="*/ 41829 w 7270702"/>
              <a:gd name="connsiteY1" fmla="*/ 41829 h 3600000"/>
              <a:gd name="connsiteX2" fmla="*/ 142812 w 7270702"/>
              <a:gd name="connsiteY2" fmla="*/ 0 h 3600000"/>
              <a:gd name="connsiteX3" fmla="*/ 7270702 w 7270702"/>
              <a:gd name="connsiteY3" fmla="*/ 0 h 3600000"/>
              <a:gd name="connsiteX4" fmla="*/ 7270702 w 7270702"/>
              <a:gd name="connsiteY4" fmla="*/ 3600000 h 3600000"/>
              <a:gd name="connsiteX5" fmla="*/ 142812 w 7270702"/>
              <a:gd name="connsiteY5" fmla="*/ 3600000 h 3600000"/>
              <a:gd name="connsiteX6" fmla="*/ 41829 w 7270702"/>
              <a:gd name="connsiteY6" fmla="*/ 3558171 h 3600000"/>
              <a:gd name="connsiteX7" fmla="*/ 0 w 7270702"/>
              <a:gd name="connsiteY7" fmla="*/ 3457188 h 3600000"/>
              <a:gd name="connsiteX8" fmla="*/ 0 w 7270702"/>
              <a:gd name="connsiteY8" fmla="*/ 142812 h 36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70702" h="3600000">
                <a:moveTo>
                  <a:pt x="0" y="142812"/>
                </a:moveTo>
                <a:cubicBezTo>
                  <a:pt x="0" y="104936"/>
                  <a:pt x="15046" y="68611"/>
                  <a:pt x="41829" y="41829"/>
                </a:cubicBezTo>
                <a:cubicBezTo>
                  <a:pt x="68611" y="15047"/>
                  <a:pt x="104936" y="0"/>
                  <a:pt x="142812" y="0"/>
                </a:cubicBezTo>
                <a:lnTo>
                  <a:pt x="7270702" y="0"/>
                </a:lnTo>
                <a:cubicBezTo>
                  <a:pt x="7269964" y="1762594"/>
                  <a:pt x="7269964" y="1981097"/>
                  <a:pt x="7270702" y="3600000"/>
                </a:cubicBezTo>
                <a:lnTo>
                  <a:pt x="142812" y="3600000"/>
                </a:lnTo>
                <a:cubicBezTo>
                  <a:pt x="104936" y="3600000"/>
                  <a:pt x="68611" y="3584954"/>
                  <a:pt x="41829" y="3558171"/>
                </a:cubicBezTo>
                <a:cubicBezTo>
                  <a:pt x="15047" y="3531389"/>
                  <a:pt x="0" y="3495064"/>
                  <a:pt x="0" y="3457188"/>
                </a:cubicBezTo>
                <a:lnTo>
                  <a:pt x="0" y="142812"/>
                </a:lnTo>
                <a:close/>
              </a:path>
            </a:pathLst>
          </a:custGeom>
          <a:solidFill>
            <a:schemeClr val="bg2">
              <a:lumMod val="50000"/>
            </a:schemeClr>
          </a:solidFill>
        </p:spPr>
        <p:txBody>
          <a:bodyPr anchor="ctr"/>
          <a:lstStyle>
            <a:lvl1pPr algn="ctr">
              <a:buNone/>
              <a:defRPr baseline="0"/>
            </a:lvl1pPr>
          </a:lstStyle>
          <a:p>
            <a:r>
              <a:rPr lang="en-US" smtClean="0"/>
              <a:t>Click icon to add picture</a:t>
            </a:r>
            <a:endParaRPr lang="en-US" dirty="0" smtClean="0"/>
          </a:p>
        </p:txBody>
      </p:sp>
      <p:sp>
        <p:nvSpPr>
          <p:cNvPr id="21" name="Subtitle 2"/>
          <p:cNvSpPr>
            <a:spLocks noGrp="1"/>
          </p:cNvSpPr>
          <p:nvPr>
            <p:ph type="subTitle" idx="1"/>
          </p:nvPr>
        </p:nvSpPr>
        <p:spPr>
          <a:xfrm>
            <a:off x="1873080" y="5332164"/>
            <a:ext cx="7158031" cy="264405"/>
          </a:xfrm>
          <a:noFill/>
        </p:spPr>
        <p:txBody>
          <a:bodyPr wrap="square" tIns="0">
            <a:noAutofit/>
          </a:bodyPr>
          <a:lstStyle>
            <a:lvl1pPr marL="0" indent="0" algn="l">
              <a:buNone/>
              <a:defRPr lang="en-AU" sz="1400" dirty="0">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dirty="0"/>
          </a:p>
        </p:txBody>
      </p:sp>
      <p:sp>
        <p:nvSpPr>
          <p:cNvPr id="25" name="Rectangle 24"/>
          <p:cNvSpPr/>
          <p:nvPr/>
        </p:nvSpPr>
        <p:spPr>
          <a:xfrm>
            <a:off x="9047017" y="4217797"/>
            <a:ext cx="108000" cy="1800000"/>
          </a:xfrm>
          <a:prstGeom prst="rect">
            <a:avLst/>
          </a:prstGeom>
          <a:solidFill>
            <a:srgbClr val="BE1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12" name="Round Same Side Corner Rectangle 11"/>
          <p:cNvSpPr/>
          <p:nvPr userDrawn="1"/>
        </p:nvSpPr>
        <p:spPr>
          <a:xfrm rot="5400000">
            <a:off x="-900000" y="1437829"/>
            <a:ext cx="3600000" cy="1800000"/>
          </a:xfrm>
          <a:prstGeom prst="round2SameRect">
            <a:avLst>
              <a:gd name="adj1" fmla="val 8906"/>
              <a:gd name="adj2" fmla="val 0"/>
            </a:avLst>
          </a:prstGeom>
          <a:solidFill>
            <a:srgbClr val="BE1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Footer Placeholder 4"/>
          <p:cNvSpPr>
            <a:spLocks noGrp="1"/>
          </p:cNvSpPr>
          <p:nvPr>
            <p:ph type="ftr" sz="quarter" idx="3"/>
          </p:nvPr>
        </p:nvSpPr>
        <p:spPr>
          <a:xfrm>
            <a:off x="6378222" y="6209593"/>
            <a:ext cx="2449688"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r>
              <a:rPr lang="en-AU" dirty="0" smtClean="0"/>
              <a:t>Delivering Awesome Web Applications</a:t>
            </a:r>
            <a:endParaRPr lang="en-AU" dirty="0"/>
          </a:p>
        </p:txBody>
      </p:sp>
    </p:spTree>
    <p:extLst>
      <p:ext uri="{BB962C8B-B14F-4D97-AF65-F5344CB8AC3E}">
        <p14:creationId xmlns:p14="http://schemas.microsoft.com/office/powerpoint/2010/main" val="33229356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Title Only - Misc">
    <p:spTree>
      <p:nvGrpSpPr>
        <p:cNvPr id="1" name=""/>
        <p:cNvGrpSpPr/>
        <p:nvPr/>
      </p:nvGrpSpPr>
      <p:grpSpPr>
        <a:xfrm>
          <a:off x="0" y="0"/>
          <a:ext cx="0" cy="0"/>
          <a:chOff x="0" y="0"/>
          <a:chExt cx="0" cy="0"/>
        </a:xfrm>
      </p:grpSpPr>
      <p:sp>
        <p:nvSpPr>
          <p:cNvPr id="11" name="Rectangle 10"/>
          <p:cNvSpPr/>
          <p:nvPr userDrawn="1"/>
        </p:nvSpPr>
        <p:spPr>
          <a:xfrm>
            <a:off x="1873956" y="2348088"/>
            <a:ext cx="7270044" cy="17949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1873956" y="2338219"/>
            <a:ext cx="7162042" cy="1793513"/>
          </a:xfrm>
          <a:noFill/>
        </p:spPr>
        <p:txBody>
          <a:bodyPr anchor="ctr">
            <a:normAutofit/>
          </a:bodyPr>
          <a:lstStyle>
            <a:lvl1pPr>
              <a:defRPr sz="3200">
                <a:latin typeface="+mj-lt"/>
              </a:defRPr>
            </a:lvl1pPr>
          </a:lstStyle>
          <a:p>
            <a:r>
              <a:rPr lang="en-US" smtClean="0"/>
              <a:t>Click to edit Master title style</a:t>
            </a:r>
            <a:endParaRPr lang="en-AU" dirty="0"/>
          </a:p>
        </p:txBody>
      </p:sp>
      <p:sp>
        <p:nvSpPr>
          <p:cNvPr id="9" name="Round Same Side Corner Rectangle 8"/>
          <p:cNvSpPr/>
          <p:nvPr/>
        </p:nvSpPr>
        <p:spPr>
          <a:xfrm rot="5400000">
            <a:off x="-1800000" y="2337830"/>
            <a:ext cx="5400000" cy="1800000"/>
          </a:xfrm>
          <a:prstGeom prst="round2SameRect">
            <a:avLst>
              <a:gd name="adj1" fmla="val 8906"/>
              <a:gd name="adj2" fmla="val 0"/>
            </a:avLst>
          </a:prstGeom>
          <a:solidFill>
            <a:srgbClr val="BE1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Picture Placeholder 14"/>
          <p:cNvSpPr>
            <a:spLocks noGrp="1"/>
          </p:cNvSpPr>
          <p:nvPr>
            <p:ph type="pic" sz="quarter" idx="13"/>
          </p:nvPr>
        </p:nvSpPr>
        <p:spPr>
          <a:xfrm>
            <a:off x="1872000" y="537830"/>
            <a:ext cx="7272000" cy="1728000"/>
          </a:xfrm>
          <a:prstGeom prst="snipRoundRect">
            <a:avLst>
              <a:gd name="adj1" fmla="val 9318"/>
              <a:gd name="adj2" fmla="val 0"/>
            </a:avLst>
          </a:prstGeom>
          <a:solidFill>
            <a:schemeClr val="bg1">
              <a:lumMod val="50000"/>
            </a:schemeClr>
          </a:solidFill>
        </p:spPr>
        <p:txBody>
          <a:bodyPr/>
          <a:lstStyle>
            <a:lvl1pPr algn="ctr">
              <a:buNone/>
              <a:defRPr/>
            </a:lvl1pPr>
          </a:lstStyle>
          <a:p>
            <a:r>
              <a:rPr lang="en-US" smtClean="0"/>
              <a:t>Click icon to add picture</a:t>
            </a:r>
            <a:endParaRPr lang="en-AU" dirty="0"/>
          </a:p>
        </p:txBody>
      </p:sp>
      <p:sp>
        <p:nvSpPr>
          <p:cNvPr id="17" name="Picture Placeholder 16"/>
          <p:cNvSpPr>
            <a:spLocks noGrp="1"/>
          </p:cNvSpPr>
          <p:nvPr>
            <p:ph type="pic" sz="quarter" idx="14"/>
          </p:nvPr>
        </p:nvSpPr>
        <p:spPr>
          <a:xfrm>
            <a:off x="1872001" y="4210610"/>
            <a:ext cx="7272000" cy="1728000"/>
          </a:xfrm>
          <a:custGeom>
            <a:avLst/>
            <a:gdLst>
              <a:gd name="connsiteX0" fmla="*/ 0 w 7272000"/>
              <a:gd name="connsiteY0" fmla="*/ 163832 h 1728000"/>
              <a:gd name="connsiteX1" fmla="*/ 47985 w 7272000"/>
              <a:gd name="connsiteY1" fmla="*/ 47985 h 1728000"/>
              <a:gd name="connsiteX2" fmla="*/ 163832 w 7272000"/>
              <a:gd name="connsiteY2" fmla="*/ 0 h 1728000"/>
              <a:gd name="connsiteX3" fmla="*/ 7108168 w 7272000"/>
              <a:gd name="connsiteY3" fmla="*/ 0 h 1728000"/>
              <a:gd name="connsiteX4" fmla="*/ 7224015 w 7272000"/>
              <a:gd name="connsiteY4" fmla="*/ 47985 h 1728000"/>
              <a:gd name="connsiteX5" fmla="*/ 7272000 w 7272000"/>
              <a:gd name="connsiteY5" fmla="*/ 163832 h 1728000"/>
              <a:gd name="connsiteX6" fmla="*/ 7272000 w 7272000"/>
              <a:gd name="connsiteY6" fmla="*/ 1564168 h 1728000"/>
              <a:gd name="connsiteX7" fmla="*/ 7224015 w 7272000"/>
              <a:gd name="connsiteY7" fmla="*/ 1680015 h 1728000"/>
              <a:gd name="connsiteX8" fmla="*/ 7108168 w 7272000"/>
              <a:gd name="connsiteY8" fmla="*/ 1728000 h 1728000"/>
              <a:gd name="connsiteX9" fmla="*/ 163832 w 7272000"/>
              <a:gd name="connsiteY9" fmla="*/ 1728000 h 1728000"/>
              <a:gd name="connsiteX10" fmla="*/ 47985 w 7272000"/>
              <a:gd name="connsiteY10" fmla="*/ 1680015 h 1728000"/>
              <a:gd name="connsiteX11" fmla="*/ 0 w 7272000"/>
              <a:gd name="connsiteY11" fmla="*/ 1564168 h 1728000"/>
              <a:gd name="connsiteX12" fmla="*/ 0 w 7272000"/>
              <a:gd name="connsiteY12" fmla="*/ 163832 h 1728000"/>
              <a:gd name="connsiteX0" fmla="*/ 1020863 w 8292863"/>
              <a:gd name="connsiteY0" fmla="*/ 260695 h 1824863"/>
              <a:gd name="connsiteX1" fmla="*/ 1184695 w 8292863"/>
              <a:gd name="connsiteY1" fmla="*/ 96863 h 1824863"/>
              <a:gd name="connsiteX2" fmla="*/ 8129031 w 8292863"/>
              <a:gd name="connsiteY2" fmla="*/ 96863 h 1824863"/>
              <a:gd name="connsiteX3" fmla="*/ 8244878 w 8292863"/>
              <a:gd name="connsiteY3" fmla="*/ 144848 h 1824863"/>
              <a:gd name="connsiteX4" fmla="*/ 8292863 w 8292863"/>
              <a:gd name="connsiteY4" fmla="*/ 260695 h 1824863"/>
              <a:gd name="connsiteX5" fmla="*/ 8292863 w 8292863"/>
              <a:gd name="connsiteY5" fmla="*/ 1661031 h 1824863"/>
              <a:gd name="connsiteX6" fmla="*/ 8244878 w 8292863"/>
              <a:gd name="connsiteY6" fmla="*/ 1776878 h 1824863"/>
              <a:gd name="connsiteX7" fmla="*/ 8129031 w 8292863"/>
              <a:gd name="connsiteY7" fmla="*/ 1824863 h 1824863"/>
              <a:gd name="connsiteX8" fmla="*/ 1184695 w 8292863"/>
              <a:gd name="connsiteY8" fmla="*/ 1824863 h 1824863"/>
              <a:gd name="connsiteX9" fmla="*/ 1068848 w 8292863"/>
              <a:gd name="connsiteY9" fmla="*/ 1776878 h 1824863"/>
              <a:gd name="connsiteX10" fmla="*/ 1020863 w 8292863"/>
              <a:gd name="connsiteY10" fmla="*/ 1661031 h 1824863"/>
              <a:gd name="connsiteX11" fmla="*/ 1020863 w 8292863"/>
              <a:gd name="connsiteY11" fmla="*/ 260695 h 1824863"/>
              <a:gd name="connsiteX0" fmla="*/ 1178907 w 8450907"/>
              <a:gd name="connsiteY0" fmla="*/ 260695 h 1824863"/>
              <a:gd name="connsiteX1" fmla="*/ 1184695 w 8450907"/>
              <a:gd name="connsiteY1" fmla="*/ 96863 h 1824863"/>
              <a:gd name="connsiteX2" fmla="*/ 8287075 w 8450907"/>
              <a:gd name="connsiteY2" fmla="*/ 96863 h 1824863"/>
              <a:gd name="connsiteX3" fmla="*/ 8402922 w 8450907"/>
              <a:gd name="connsiteY3" fmla="*/ 144848 h 1824863"/>
              <a:gd name="connsiteX4" fmla="*/ 8450907 w 8450907"/>
              <a:gd name="connsiteY4" fmla="*/ 260695 h 1824863"/>
              <a:gd name="connsiteX5" fmla="*/ 8450907 w 8450907"/>
              <a:gd name="connsiteY5" fmla="*/ 1661031 h 1824863"/>
              <a:gd name="connsiteX6" fmla="*/ 8402922 w 8450907"/>
              <a:gd name="connsiteY6" fmla="*/ 1776878 h 1824863"/>
              <a:gd name="connsiteX7" fmla="*/ 8287075 w 8450907"/>
              <a:gd name="connsiteY7" fmla="*/ 1824863 h 1824863"/>
              <a:gd name="connsiteX8" fmla="*/ 1342739 w 8450907"/>
              <a:gd name="connsiteY8" fmla="*/ 1824863 h 1824863"/>
              <a:gd name="connsiteX9" fmla="*/ 1226892 w 8450907"/>
              <a:gd name="connsiteY9" fmla="*/ 1776878 h 1824863"/>
              <a:gd name="connsiteX10" fmla="*/ 1178907 w 8450907"/>
              <a:gd name="connsiteY10" fmla="*/ 1661031 h 1824863"/>
              <a:gd name="connsiteX11" fmla="*/ 1178907 w 8450907"/>
              <a:gd name="connsiteY11" fmla="*/ 260695 h 1824863"/>
              <a:gd name="connsiteX0" fmla="*/ 0 w 7272000"/>
              <a:gd name="connsiteY0" fmla="*/ 260695 h 1824863"/>
              <a:gd name="connsiteX1" fmla="*/ 5788 w 7272000"/>
              <a:gd name="connsiteY1" fmla="*/ 96863 h 1824863"/>
              <a:gd name="connsiteX2" fmla="*/ 7108168 w 7272000"/>
              <a:gd name="connsiteY2" fmla="*/ 96863 h 1824863"/>
              <a:gd name="connsiteX3" fmla="*/ 7224015 w 7272000"/>
              <a:gd name="connsiteY3" fmla="*/ 144848 h 1824863"/>
              <a:gd name="connsiteX4" fmla="*/ 7272000 w 7272000"/>
              <a:gd name="connsiteY4" fmla="*/ 260695 h 1824863"/>
              <a:gd name="connsiteX5" fmla="*/ 7272000 w 7272000"/>
              <a:gd name="connsiteY5" fmla="*/ 1661031 h 1824863"/>
              <a:gd name="connsiteX6" fmla="*/ 7224015 w 7272000"/>
              <a:gd name="connsiteY6" fmla="*/ 1776878 h 1824863"/>
              <a:gd name="connsiteX7" fmla="*/ 7108168 w 7272000"/>
              <a:gd name="connsiteY7" fmla="*/ 1824863 h 1824863"/>
              <a:gd name="connsiteX8" fmla="*/ 163832 w 7272000"/>
              <a:gd name="connsiteY8" fmla="*/ 1824863 h 1824863"/>
              <a:gd name="connsiteX9" fmla="*/ 47985 w 7272000"/>
              <a:gd name="connsiteY9" fmla="*/ 1776878 h 1824863"/>
              <a:gd name="connsiteX10" fmla="*/ 0 w 7272000"/>
              <a:gd name="connsiteY10" fmla="*/ 1661031 h 1824863"/>
              <a:gd name="connsiteX11" fmla="*/ 0 w 7272000"/>
              <a:gd name="connsiteY11" fmla="*/ 260695 h 1824863"/>
              <a:gd name="connsiteX0" fmla="*/ 0 w 7272000"/>
              <a:gd name="connsiteY0" fmla="*/ 1564168 h 1728000"/>
              <a:gd name="connsiteX1" fmla="*/ 5788 w 7272000"/>
              <a:gd name="connsiteY1" fmla="*/ 0 h 1728000"/>
              <a:gd name="connsiteX2" fmla="*/ 7108168 w 7272000"/>
              <a:gd name="connsiteY2" fmla="*/ 0 h 1728000"/>
              <a:gd name="connsiteX3" fmla="*/ 7224015 w 7272000"/>
              <a:gd name="connsiteY3" fmla="*/ 47985 h 1728000"/>
              <a:gd name="connsiteX4" fmla="*/ 7272000 w 7272000"/>
              <a:gd name="connsiteY4" fmla="*/ 163832 h 1728000"/>
              <a:gd name="connsiteX5" fmla="*/ 7272000 w 7272000"/>
              <a:gd name="connsiteY5" fmla="*/ 1564168 h 1728000"/>
              <a:gd name="connsiteX6" fmla="*/ 7224015 w 7272000"/>
              <a:gd name="connsiteY6" fmla="*/ 1680015 h 1728000"/>
              <a:gd name="connsiteX7" fmla="*/ 7108168 w 7272000"/>
              <a:gd name="connsiteY7" fmla="*/ 1728000 h 1728000"/>
              <a:gd name="connsiteX8" fmla="*/ 163832 w 7272000"/>
              <a:gd name="connsiteY8" fmla="*/ 1728000 h 1728000"/>
              <a:gd name="connsiteX9" fmla="*/ 47985 w 7272000"/>
              <a:gd name="connsiteY9" fmla="*/ 1680015 h 1728000"/>
              <a:gd name="connsiteX10" fmla="*/ 0 w 7272000"/>
              <a:gd name="connsiteY10" fmla="*/ 1564168 h 1728000"/>
              <a:gd name="connsiteX0" fmla="*/ 0 w 8319203"/>
              <a:gd name="connsiteY0" fmla="*/ 1661031 h 1824863"/>
              <a:gd name="connsiteX1" fmla="*/ 5788 w 8319203"/>
              <a:gd name="connsiteY1" fmla="*/ 96863 h 1824863"/>
              <a:gd name="connsiteX2" fmla="*/ 7108168 w 8319203"/>
              <a:gd name="connsiteY2" fmla="*/ 96863 h 1824863"/>
              <a:gd name="connsiteX3" fmla="*/ 7272000 w 8319203"/>
              <a:gd name="connsiteY3" fmla="*/ 260695 h 1824863"/>
              <a:gd name="connsiteX4" fmla="*/ 7272000 w 8319203"/>
              <a:gd name="connsiteY4" fmla="*/ 1661031 h 1824863"/>
              <a:gd name="connsiteX5" fmla="*/ 7224015 w 8319203"/>
              <a:gd name="connsiteY5" fmla="*/ 1776878 h 1824863"/>
              <a:gd name="connsiteX6" fmla="*/ 7108168 w 8319203"/>
              <a:gd name="connsiteY6" fmla="*/ 1824863 h 1824863"/>
              <a:gd name="connsiteX7" fmla="*/ 163832 w 8319203"/>
              <a:gd name="connsiteY7" fmla="*/ 1824863 h 1824863"/>
              <a:gd name="connsiteX8" fmla="*/ 47985 w 8319203"/>
              <a:gd name="connsiteY8" fmla="*/ 1776878 h 1824863"/>
              <a:gd name="connsiteX9" fmla="*/ 0 w 8319203"/>
              <a:gd name="connsiteY9" fmla="*/ 1661031 h 1824863"/>
              <a:gd name="connsiteX0" fmla="*/ 0 w 8319203"/>
              <a:gd name="connsiteY0" fmla="*/ 1822956 h 1986788"/>
              <a:gd name="connsiteX1" fmla="*/ 5788 w 8319203"/>
              <a:gd name="connsiteY1" fmla="*/ 258788 h 1986788"/>
              <a:gd name="connsiteX2" fmla="*/ 7108168 w 8319203"/>
              <a:gd name="connsiteY2" fmla="*/ 258788 h 1986788"/>
              <a:gd name="connsiteX3" fmla="*/ 7272000 w 8319203"/>
              <a:gd name="connsiteY3" fmla="*/ 260695 h 1986788"/>
              <a:gd name="connsiteX4" fmla="*/ 7272000 w 8319203"/>
              <a:gd name="connsiteY4" fmla="*/ 1822956 h 1986788"/>
              <a:gd name="connsiteX5" fmla="*/ 7224015 w 8319203"/>
              <a:gd name="connsiteY5" fmla="*/ 1938803 h 1986788"/>
              <a:gd name="connsiteX6" fmla="*/ 7108168 w 8319203"/>
              <a:gd name="connsiteY6" fmla="*/ 1986788 h 1986788"/>
              <a:gd name="connsiteX7" fmla="*/ 163832 w 8319203"/>
              <a:gd name="connsiteY7" fmla="*/ 1986788 h 1986788"/>
              <a:gd name="connsiteX8" fmla="*/ 47985 w 8319203"/>
              <a:gd name="connsiteY8" fmla="*/ 1938803 h 1986788"/>
              <a:gd name="connsiteX9" fmla="*/ 0 w 8319203"/>
              <a:gd name="connsiteY9" fmla="*/ 1822956 h 1986788"/>
              <a:gd name="connsiteX0" fmla="*/ 0 w 7272000"/>
              <a:gd name="connsiteY0" fmla="*/ 1564168 h 1728000"/>
              <a:gd name="connsiteX1" fmla="*/ 5788 w 7272000"/>
              <a:gd name="connsiteY1" fmla="*/ 0 h 1728000"/>
              <a:gd name="connsiteX2" fmla="*/ 7272000 w 7272000"/>
              <a:gd name="connsiteY2" fmla="*/ 1907 h 1728000"/>
              <a:gd name="connsiteX3" fmla="*/ 7272000 w 7272000"/>
              <a:gd name="connsiteY3" fmla="*/ 1564168 h 1728000"/>
              <a:gd name="connsiteX4" fmla="*/ 7224015 w 7272000"/>
              <a:gd name="connsiteY4" fmla="*/ 1680015 h 1728000"/>
              <a:gd name="connsiteX5" fmla="*/ 7108168 w 7272000"/>
              <a:gd name="connsiteY5" fmla="*/ 1728000 h 1728000"/>
              <a:gd name="connsiteX6" fmla="*/ 163832 w 7272000"/>
              <a:gd name="connsiteY6" fmla="*/ 1728000 h 1728000"/>
              <a:gd name="connsiteX7" fmla="*/ 47985 w 7272000"/>
              <a:gd name="connsiteY7" fmla="*/ 1680015 h 1728000"/>
              <a:gd name="connsiteX8" fmla="*/ 0 w 7272000"/>
              <a:gd name="connsiteY8" fmla="*/ 1564168 h 1728000"/>
              <a:gd name="connsiteX0" fmla="*/ 0 w 8292863"/>
              <a:gd name="connsiteY0" fmla="*/ 1564168 h 1851850"/>
              <a:gd name="connsiteX1" fmla="*/ 5788 w 8292863"/>
              <a:gd name="connsiteY1" fmla="*/ 0 h 1851850"/>
              <a:gd name="connsiteX2" fmla="*/ 7272000 w 8292863"/>
              <a:gd name="connsiteY2" fmla="*/ 1907 h 1851850"/>
              <a:gd name="connsiteX3" fmla="*/ 7272000 w 8292863"/>
              <a:gd name="connsiteY3" fmla="*/ 1564168 h 1851850"/>
              <a:gd name="connsiteX4" fmla="*/ 7108168 w 8292863"/>
              <a:gd name="connsiteY4" fmla="*/ 1728000 h 1851850"/>
              <a:gd name="connsiteX5" fmla="*/ 163832 w 8292863"/>
              <a:gd name="connsiteY5" fmla="*/ 1728000 h 1851850"/>
              <a:gd name="connsiteX6" fmla="*/ 47985 w 8292863"/>
              <a:gd name="connsiteY6" fmla="*/ 1680015 h 1851850"/>
              <a:gd name="connsiteX7" fmla="*/ 0 w 8292863"/>
              <a:gd name="connsiteY7" fmla="*/ 1564168 h 1851850"/>
              <a:gd name="connsiteX0" fmla="*/ 0 w 8454788"/>
              <a:gd name="connsiteY0" fmla="*/ 1564168 h 1851850"/>
              <a:gd name="connsiteX1" fmla="*/ 5788 w 8454788"/>
              <a:gd name="connsiteY1" fmla="*/ 0 h 1851850"/>
              <a:gd name="connsiteX2" fmla="*/ 7272000 w 8454788"/>
              <a:gd name="connsiteY2" fmla="*/ 1907 h 1851850"/>
              <a:gd name="connsiteX3" fmla="*/ 7272000 w 8454788"/>
              <a:gd name="connsiteY3" fmla="*/ 1564168 h 1851850"/>
              <a:gd name="connsiteX4" fmla="*/ 7270093 w 8454788"/>
              <a:gd name="connsiteY4" fmla="*/ 1728000 h 1851850"/>
              <a:gd name="connsiteX5" fmla="*/ 163832 w 8454788"/>
              <a:gd name="connsiteY5" fmla="*/ 1728000 h 1851850"/>
              <a:gd name="connsiteX6" fmla="*/ 47985 w 8454788"/>
              <a:gd name="connsiteY6" fmla="*/ 1680015 h 1851850"/>
              <a:gd name="connsiteX7" fmla="*/ 0 w 8454788"/>
              <a:gd name="connsiteY7" fmla="*/ 1564168 h 1851850"/>
              <a:gd name="connsiteX0" fmla="*/ 0 w 7272000"/>
              <a:gd name="connsiteY0" fmla="*/ 1564168 h 1728000"/>
              <a:gd name="connsiteX1" fmla="*/ 5788 w 7272000"/>
              <a:gd name="connsiteY1" fmla="*/ 0 h 1728000"/>
              <a:gd name="connsiteX2" fmla="*/ 7272000 w 7272000"/>
              <a:gd name="connsiteY2" fmla="*/ 1907 h 1728000"/>
              <a:gd name="connsiteX3" fmla="*/ 7270093 w 7272000"/>
              <a:gd name="connsiteY3" fmla="*/ 1728000 h 1728000"/>
              <a:gd name="connsiteX4" fmla="*/ 163832 w 7272000"/>
              <a:gd name="connsiteY4" fmla="*/ 1728000 h 1728000"/>
              <a:gd name="connsiteX5" fmla="*/ 47985 w 7272000"/>
              <a:gd name="connsiteY5" fmla="*/ 1680015 h 1728000"/>
              <a:gd name="connsiteX6" fmla="*/ 0 w 7272000"/>
              <a:gd name="connsiteY6" fmla="*/ 1564168 h 172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2000" h="1728000">
                <a:moveTo>
                  <a:pt x="0" y="1564168"/>
                </a:moveTo>
                <a:cubicBezTo>
                  <a:pt x="1929" y="1042779"/>
                  <a:pt x="3859" y="521389"/>
                  <a:pt x="5788" y="0"/>
                </a:cubicBezTo>
                <a:lnTo>
                  <a:pt x="7272000" y="1907"/>
                </a:lnTo>
                <a:cubicBezTo>
                  <a:pt x="7271364" y="577271"/>
                  <a:pt x="7270729" y="1152636"/>
                  <a:pt x="7270093" y="1728000"/>
                </a:cubicBezTo>
                <a:lnTo>
                  <a:pt x="163832" y="1728000"/>
                </a:lnTo>
                <a:cubicBezTo>
                  <a:pt x="120381" y="1728000"/>
                  <a:pt x="78710" y="1710739"/>
                  <a:pt x="47985" y="1680015"/>
                </a:cubicBezTo>
                <a:cubicBezTo>
                  <a:pt x="17261" y="1649291"/>
                  <a:pt x="0" y="1607619"/>
                  <a:pt x="0" y="1564168"/>
                </a:cubicBezTo>
                <a:close/>
              </a:path>
            </a:pathLst>
          </a:custGeom>
          <a:solidFill>
            <a:schemeClr val="bg1">
              <a:lumMod val="50000"/>
            </a:schemeClr>
          </a:solidFill>
        </p:spPr>
        <p:txBody>
          <a:bodyPr/>
          <a:lstStyle>
            <a:lvl1pPr algn="ctr">
              <a:buNone/>
              <a:defRPr/>
            </a:lvl1pPr>
          </a:lstStyle>
          <a:p>
            <a:r>
              <a:rPr lang="en-US" smtClean="0"/>
              <a:t>Click icon to add picture</a:t>
            </a:r>
            <a:endParaRPr lang="en-AU" dirty="0"/>
          </a:p>
        </p:txBody>
      </p:sp>
      <p:sp>
        <p:nvSpPr>
          <p:cNvPr id="16" name="Subtitle 2"/>
          <p:cNvSpPr>
            <a:spLocks noGrp="1"/>
          </p:cNvSpPr>
          <p:nvPr>
            <p:ph type="subTitle" idx="1"/>
          </p:nvPr>
        </p:nvSpPr>
        <p:spPr>
          <a:xfrm>
            <a:off x="1872000" y="3492348"/>
            <a:ext cx="7084713" cy="398518"/>
          </a:xfrm>
          <a:noFill/>
        </p:spPr>
        <p:txBody>
          <a:bodyPr wrap="square" tIns="0">
            <a:noAutofit/>
          </a:bodyPr>
          <a:lstStyle>
            <a:lvl1pPr marL="0" indent="0" algn="l">
              <a:buNone/>
              <a:defRPr lang="en-AU" sz="1400" dirty="0">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dirty="0"/>
          </a:p>
        </p:txBody>
      </p:sp>
      <p:sp>
        <p:nvSpPr>
          <p:cNvPr id="19" name="Rectangle 18"/>
          <p:cNvSpPr/>
          <p:nvPr/>
        </p:nvSpPr>
        <p:spPr>
          <a:xfrm>
            <a:off x="9036000" y="2346765"/>
            <a:ext cx="108000" cy="1800000"/>
          </a:xfrm>
          <a:prstGeom prst="rect">
            <a:avLst/>
          </a:prstGeom>
          <a:solidFill>
            <a:srgbClr val="BE1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10" name="Footer Placeholder 4"/>
          <p:cNvSpPr>
            <a:spLocks noGrp="1"/>
          </p:cNvSpPr>
          <p:nvPr>
            <p:ph type="ftr" sz="quarter" idx="3"/>
          </p:nvPr>
        </p:nvSpPr>
        <p:spPr>
          <a:xfrm>
            <a:off x="6378222" y="6209593"/>
            <a:ext cx="2449688"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r>
              <a:rPr lang="en-AU" dirty="0" smtClean="0"/>
              <a:t>Delivering Awesome Web Applications</a:t>
            </a:r>
            <a:endParaRPr lang="en-AU" dirty="0"/>
          </a:p>
        </p:txBody>
      </p:sp>
    </p:spTree>
    <p:extLst>
      <p:ext uri="{BB962C8B-B14F-4D97-AF65-F5344CB8AC3E}">
        <p14:creationId xmlns:p14="http://schemas.microsoft.com/office/powerpoint/2010/main" val="28533181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and Content - General Content">
    <p:spTree>
      <p:nvGrpSpPr>
        <p:cNvPr id="1" name=""/>
        <p:cNvGrpSpPr/>
        <p:nvPr/>
      </p:nvGrpSpPr>
      <p:grpSpPr>
        <a:xfrm>
          <a:off x="0" y="0"/>
          <a:ext cx="0" cy="0"/>
          <a:chOff x="0" y="0"/>
          <a:chExt cx="0" cy="0"/>
        </a:xfrm>
      </p:grpSpPr>
      <p:sp>
        <p:nvSpPr>
          <p:cNvPr id="22" name="Round Single Corner Rectangle 21"/>
          <p:cNvSpPr/>
          <p:nvPr userDrawn="1"/>
        </p:nvSpPr>
        <p:spPr>
          <a:xfrm flipH="1">
            <a:off x="1873956" y="553156"/>
            <a:ext cx="7270044" cy="1806222"/>
          </a:xfrm>
          <a:prstGeom prst="round1Rect">
            <a:avLst>
              <a:gd name="adj" fmla="val 12292"/>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Footer Placeholder 4"/>
          <p:cNvSpPr>
            <a:spLocks noGrp="1"/>
          </p:cNvSpPr>
          <p:nvPr>
            <p:ph type="ftr" sz="quarter" idx="3"/>
          </p:nvPr>
        </p:nvSpPr>
        <p:spPr>
          <a:xfrm>
            <a:off x="6378222" y="6209593"/>
            <a:ext cx="2449688"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r>
              <a:rPr lang="en-AU" dirty="0" smtClean="0"/>
              <a:t>Delivering Awesome Web Applications</a:t>
            </a:r>
            <a:endParaRPr lang="en-AU" dirty="0"/>
          </a:p>
        </p:txBody>
      </p:sp>
      <p:sp>
        <p:nvSpPr>
          <p:cNvPr id="12" name="Title 11"/>
          <p:cNvSpPr>
            <a:spLocks noGrp="1"/>
          </p:cNvSpPr>
          <p:nvPr>
            <p:ph type="title"/>
          </p:nvPr>
        </p:nvSpPr>
        <p:spPr>
          <a:xfrm>
            <a:off x="1873956" y="556859"/>
            <a:ext cx="7270044" cy="1802519"/>
          </a:xfrm>
          <a:noFill/>
        </p:spPr>
        <p:txBody>
          <a:bodyPr/>
          <a:lstStyle/>
          <a:p>
            <a:r>
              <a:rPr lang="en-US" smtClean="0"/>
              <a:t>Click to edit Master title style</a:t>
            </a:r>
            <a:endParaRPr lang="en-AU" dirty="0"/>
          </a:p>
        </p:txBody>
      </p:sp>
      <p:sp>
        <p:nvSpPr>
          <p:cNvPr id="23" name="Round Same Side Corner Rectangle 22"/>
          <p:cNvSpPr/>
          <p:nvPr userDrawn="1"/>
        </p:nvSpPr>
        <p:spPr>
          <a:xfrm rot="5400000">
            <a:off x="0" y="562578"/>
            <a:ext cx="1800000" cy="1800000"/>
          </a:xfrm>
          <a:prstGeom prst="round2SameRect">
            <a:avLst>
              <a:gd name="adj1" fmla="val 12042"/>
              <a:gd name="adj2" fmla="val 0"/>
            </a:avLst>
          </a:prstGeom>
          <a:solidFill>
            <a:srgbClr val="BE1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4" name="Rectangle 23"/>
          <p:cNvSpPr/>
          <p:nvPr userDrawn="1"/>
        </p:nvSpPr>
        <p:spPr>
          <a:xfrm>
            <a:off x="1873956" y="2438400"/>
            <a:ext cx="7270044" cy="349955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p:cNvSpPr/>
          <p:nvPr userDrawn="1"/>
        </p:nvSpPr>
        <p:spPr>
          <a:xfrm>
            <a:off x="1872000" y="5940000"/>
            <a:ext cx="7272000" cy="110844"/>
          </a:xfrm>
          <a:prstGeom prst="rect">
            <a:avLst/>
          </a:prstGeom>
          <a:solidFill>
            <a:srgbClr val="BE100F"/>
          </a:solidFill>
          <a:ln>
            <a:noFill/>
          </a:ln>
          <a:effectLst>
            <a:outerShdw blurRad="50800" dist="38100" dir="5400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6" name="Text Placeholder 21"/>
          <p:cNvSpPr>
            <a:spLocks noGrp="1"/>
          </p:cNvSpPr>
          <p:nvPr>
            <p:ph type="body" sz="quarter" idx="14"/>
          </p:nvPr>
        </p:nvSpPr>
        <p:spPr>
          <a:xfrm>
            <a:off x="1873956" y="2438401"/>
            <a:ext cx="7270044" cy="3511550"/>
          </a:xfrm>
          <a:noFill/>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336257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Full Screen  Image Content">
    <p:spTree>
      <p:nvGrpSpPr>
        <p:cNvPr id="1" name=""/>
        <p:cNvGrpSpPr/>
        <p:nvPr/>
      </p:nvGrpSpPr>
      <p:grpSpPr>
        <a:xfrm>
          <a:off x="0" y="0"/>
          <a:ext cx="0" cy="0"/>
          <a:chOff x="0" y="0"/>
          <a:chExt cx="0" cy="0"/>
        </a:xfrm>
      </p:grpSpPr>
      <p:sp>
        <p:nvSpPr>
          <p:cNvPr id="5" name="Rectangle 4"/>
          <p:cNvSpPr/>
          <p:nvPr userDrawn="1"/>
        </p:nvSpPr>
        <p:spPr>
          <a:xfrm>
            <a:off x="0" y="0"/>
            <a:ext cx="135467" cy="6858000"/>
          </a:xfrm>
          <a:prstGeom prst="rect">
            <a:avLst/>
          </a:prstGeom>
          <a:solidFill>
            <a:srgbClr val="BE1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Freeform 6"/>
          <p:cNvSpPr/>
          <p:nvPr userDrawn="1"/>
        </p:nvSpPr>
        <p:spPr>
          <a:xfrm rot="5400000">
            <a:off x="1159934" y="-1024467"/>
            <a:ext cx="6858000" cy="8906934"/>
          </a:xfrm>
          <a:custGeom>
            <a:avLst/>
            <a:gdLst>
              <a:gd name="connsiteX0" fmla="*/ 176094 w 5400000"/>
              <a:gd name="connsiteY0" fmla="*/ 0 h 7261200"/>
              <a:gd name="connsiteX1" fmla="*/ 5223906 w 5400000"/>
              <a:gd name="connsiteY1" fmla="*/ 0 h 7261200"/>
              <a:gd name="connsiteX2" fmla="*/ 5348423 w 5400000"/>
              <a:gd name="connsiteY2" fmla="*/ 51577 h 7261200"/>
              <a:gd name="connsiteX3" fmla="*/ 5400000 w 5400000"/>
              <a:gd name="connsiteY3" fmla="*/ 176094 h 7261200"/>
              <a:gd name="connsiteX4" fmla="*/ 5400000 w 5400000"/>
              <a:gd name="connsiteY4" fmla="*/ 7261200 h 7261200"/>
              <a:gd name="connsiteX5" fmla="*/ 5400000 w 5400000"/>
              <a:gd name="connsiteY5" fmla="*/ 7261200 h 7261200"/>
              <a:gd name="connsiteX6" fmla="*/ 5400000 w 5400000"/>
              <a:gd name="connsiteY6" fmla="*/ 7261200 h 7261200"/>
              <a:gd name="connsiteX7" fmla="*/ 0 w 5400000"/>
              <a:gd name="connsiteY7" fmla="*/ 7261200 h 7261200"/>
              <a:gd name="connsiteX8" fmla="*/ 0 w 5400000"/>
              <a:gd name="connsiteY8" fmla="*/ 7261200 h 7261200"/>
              <a:gd name="connsiteX9" fmla="*/ 0 w 5400000"/>
              <a:gd name="connsiteY9" fmla="*/ 7261200 h 7261200"/>
              <a:gd name="connsiteX10" fmla="*/ 0 w 5400000"/>
              <a:gd name="connsiteY10" fmla="*/ 176094 h 7261200"/>
              <a:gd name="connsiteX11" fmla="*/ 51577 w 5400000"/>
              <a:gd name="connsiteY11" fmla="*/ 51577 h 7261200"/>
              <a:gd name="connsiteX12" fmla="*/ 176094 w 5400000"/>
              <a:gd name="connsiteY12" fmla="*/ 0 h 726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00000" h="7261200">
                <a:moveTo>
                  <a:pt x="176094" y="0"/>
                </a:moveTo>
                <a:lnTo>
                  <a:pt x="5223906" y="0"/>
                </a:lnTo>
                <a:cubicBezTo>
                  <a:pt x="5270609" y="0"/>
                  <a:pt x="5315399" y="18553"/>
                  <a:pt x="5348423" y="51577"/>
                </a:cubicBezTo>
                <a:cubicBezTo>
                  <a:pt x="5381447" y="84601"/>
                  <a:pt x="5400000" y="129391"/>
                  <a:pt x="5400000" y="176094"/>
                </a:cubicBezTo>
                <a:lnTo>
                  <a:pt x="5400000" y="7261200"/>
                </a:lnTo>
                <a:lnTo>
                  <a:pt x="5400000" y="7261200"/>
                </a:lnTo>
                <a:lnTo>
                  <a:pt x="5400000" y="7261200"/>
                </a:lnTo>
                <a:lnTo>
                  <a:pt x="0" y="7261200"/>
                </a:lnTo>
                <a:lnTo>
                  <a:pt x="0" y="7261200"/>
                </a:lnTo>
                <a:lnTo>
                  <a:pt x="0" y="7261200"/>
                </a:lnTo>
                <a:lnTo>
                  <a:pt x="0" y="176094"/>
                </a:lnTo>
                <a:cubicBezTo>
                  <a:pt x="0" y="129391"/>
                  <a:pt x="18553" y="84601"/>
                  <a:pt x="51577" y="51577"/>
                </a:cubicBezTo>
                <a:cubicBezTo>
                  <a:pt x="84601" y="18553"/>
                  <a:pt x="129391" y="0"/>
                  <a:pt x="17609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Title 1"/>
          <p:cNvSpPr>
            <a:spLocks noGrp="1"/>
          </p:cNvSpPr>
          <p:nvPr>
            <p:ph type="title"/>
          </p:nvPr>
        </p:nvSpPr>
        <p:spPr>
          <a:xfrm>
            <a:off x="225778" y="0"/>
            <a:ext cx="8782755" cy="1535289"/>
          </a:xfrm>
          <a:prstGeom prst="rect">
            <a:avLst/>
          </a:prstGeom>
          <a:noFill/>
        </p:spPr>
        <p:txBody>
          <a:bodyPr anchor="b" anchorCtr="0">
            <a:normAutofit/>
          </a:bodyPr>
          <a:lstStyle>
            <a:lvl1pPr algn="l">
              <a:defRPr sz="3200">
                <a:latin typeface="+mj-lt"/>
              </a:defRPr>
            </a:lvl1pPr>
          </a:lstStyle>
          <a:p>
            <a:r>
              <a:rPr lang="en-US" smtClean="0"/>
              <a:t>Click to edit Master title style</a:t>
            </a:r>
            <a:endParaRPr lang="en-AU" dirty="0"/>
          </a:p>
        </p:txBody>
      </p:sp>
    </p:spTree>
    <p:extLst>
      <p:ext uri="{BB962C8B-B14F-4D97-AF65-F5344CB8AC3E}">
        <p14:creationId xmlns:p14="http://schemas.microsoft.com/office/powerpoint/2010/main" val="18704750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Narrow Text">
    <p:spTree>
      <p:nvGrpSpPr>
        <p:cNvPr id="1" name=""/>
        <p:cNvGrpSpPr/>
        <p:nvPr/>
      </p:nvGrpSpPr>
      <p:grpSpPr>
        <a:xfrm>
          <a:off x="0" y="0"/>
          <a:ext cx="0" cy="0"/>
          <a:chOff x="0" y="0"/>
          <a:chExt cx="0" cy="0"/>
        </a:xfrm>
      </p:grpSpPr>
      <p:sp>
        <p:nvSpPr>
          <p:cNvPr id="12" name="Rectangle 11"/>
          <p:cNvSpPr/>
          <p:nvPr/>
        </p:nvSpPr>
        <p:spPr>
          <a:xfrm>
            <a:off x="1872000" y="2412000"/>
            <a:ext cx="7272000" cy="327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 Placeholder 9"/>
          <p:cNvSpPr>
            <a:spLocks noGrp="1"/>
          </p:cNvSpPr>
          <p:nvPr>
            <p:ph type="body" sz="quarter" idx="13"/>
          </p:nvPr>
        </p:nvSpPr>
        <p:spPr>
          <a:xfrm>
            <a:off x="1872000" y="2412000"/>
            <a:ext cx="4187277" cy="3276000"/>
          </a:xfrm>
          <a:noFill/>
        </p:spPr>
        <p:txBody>
          <a:bodyPr>
            <a:normAutofit/>
          </a:bodyPr>
          <a:lstStyle>
            <a:lvl1pPr marL="0" indent="0">
              <a:spcBef>
                <a:spcPts val="600"/>
              </a:spcBef>
              <a:spcAft>
                <a:spcPts val="600"/>
              </a:spcAft>
              <a:buNone/>
              <a:defRPr sz="1600">
                <a:solidFill>
                  <a:schemeClr val="tx1">
                    <a:lumMod val="75000"/>
                    <a:lumOff val="25000"/>
                  </a:schemeClr>
                </a:solidFill>
                <a:latin typeface="HelveticaNeueLT Std" pitchFamily="34" charset="0"/>
              </a:defRPr>
            </a:lvl1pPr>
          </a:lstStyle>
          <a:p>
            <a:pPr lvl="0"/>
            <a:r>
              <a:rPr lang="en-US" smtClean="0"/>
              <a:t>Click to edit Master text styles</a:t>
            </a:r>
          </a:p>
        </p:txBody>
      </p:sp>
      <p:sp>
        <p:nvSpPr>
          <p:cNvPr id="2" name="Title 1"/>
          <p:cNvSpPr>
            <a:spLocks noGrp="1"/>
          </p:cNvSpPr>
          <p:nvPr>
            <p:ph type="title"/>
          </p:nvPr>
        </p:nvSpPr>
        <p:spPr>
          <a:xfrm>
            <a:off x="1872000" y="540000"/>
            <a:ext cx="7272000" cy="1800000"/>
          </a:xfrm>
          <a:prstGeom prst="snipRoundRect">
            <a:avLst>
              <a:gd name="adj1" fmla="val 9612"/>
              <a:gd name="adj2" fmla="val 0"/>
            </a:avLst>
          </a:prstGeom>
        </p:spPr>
        <p:txBody>
          <a:bodyPr rIns="1800000">
            <a:noAutofit/>
          </a:bodyPr>
          <a:lstStyle>
            <a:lvl1pPr algn="l">
              <a:defRPr lang="en-AU" dirty="0"/>
            </a:lvl1pPr>
          </a:lstStyle>
          <a:p>
            <a:r>
              <a:rPr lang="en-US" smtClean="0"/>
              <a:t>Click to edit Master title style</a:t>
            </a:r>
            <a:endParaRPr lang="en-AU" dirty="0"/>
          </a:p>
        </p:txBody>
      </p:sp>
      <p:sp>
        <p:nvSpPr>
          <p:cNvPr id="11" name="Rectangle 10"/>
          <p:cNvSpPr/>
          <p:nvPr/>
        </p:nvSpPr>
        <p:spPr>
          <a:xfrm>
            <a:off x="1872000" y="5692175"/>
            <a:ext cx="7272000" cy="108000"/>
          </a:xfrm>
          <a:prstGeom prst="rect">
            <a:avLst/>
          </a:prstGeom>
          <a:solidFill>
            <a:srgbClr val="BE100F"/>
          </a:solidFill>
          <a:ln>
            <a:noFill/>
          </a:ln>
          <a:effectLst>
            <a:outerShdw blurRad="50800" dist="38100" dir="5400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Round Same Side Corner Rectangle 12"/>
          <p:cNvSpPr/>
          <p:nvPr userDrawn="1"/>
        </p:nvSpPr>
        <p:spPr>
          <a:xfrm rot="5400000">
            <a:off x="0" y="540000"/>
            <a:ext cx="1800000" cy="1800000"/>
          </a:xfrm>
          <a:prstGeom prst="round2SameRect">
            <a:avLst>
              <a:gd name="adj1" fmla="val 8906"/>
              <a:gd name="adj2" fmla="val 0"/>
            </a:avLst>
          </a:prstGeom>
          <a:solidFill>
            <a:srgbClr val="BE1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Footer Placeholder 4"/>
          <p:cNvSpPr>
            <a:spLocks noGrp="1"/>
          </p:cNvSpPr>
          <p:nvPr>
            <p:ph type="ftr" sz="quarter" idx="3"/>
          </p:nvPr>
        </p:nvSpPr>
        <p:spPr>
          <a:xfrm>
            <a:off x="6378222" y="6209593"/>
            <a:ext cx="2449688"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r>
              <a:rPr lang="en-AU" dirty="0" smtClean="0"/>
              <a:t>Delivering Awesome Web Applications</a:t>
            </a:r>
            <a:endParaRPr lang="en-AU" dirty="0"/>
          </a:p>
        </p:txBody>
      </p:sp>
    </p:spTree>
    <p:extLst>
      <p:ext uri="{BB962C8B-B14F-4D97-AF65-F5344CB8AC3E}">
        <p14:creationId xmlns:p14="http://schemas.microsoft.com/office/powerpoint/2010/main" val="25692198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Tall - Agenda/Summary">
    <p:spTree>
      <p:nvGrpSpPr>
        <p:cNvPr id="1" name=""/>
        <p:cNvGrpSpPr/>
        <p:nvPr/>
      </p:nvGrpSpPr>
      <p:grpSpPr>
        <a:xfrm>
          <a:off x="0" y="0"/>
          <a:ext cx="0" cy="0"/>
          <a:chOff x="0" y="0"/>
          <a:chExt cx="0" cy="0"/>
        </a:xfrm>
      </p:grpSpPr>
      <p:sp>
        <p:nvSpPr>
          <p:cNvPr id="12" name="Round Same Side Corner Rectangle 11"/>
          <p:cNvSpPr/>
          <p:nvPr userDrawn="1"/>
        </p:nvSpPr>
        <p:spPr>
          <a:xfrm rot="16200000">
            <a:off x="1429200" y="991430"/>
            <a:ext cx="5400000" cy="4492800"/>
          </a:xfrm>
          <a:prstGeom prst="round2SameRect">
            <a:avLst>
              <a:gd name="adj1" fmla="val 3261"/>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Picture Placeholder 8"/>
          <p:cNvSpPr>
            <a:spLocks noGrp="1"/>
          </p:cNvSpPr>
          <p:nvPr>
            <p:ph type="pic" sz="quarter" idx="13"/>
          </p:nvPr>
        </p:nvSpPr>
        <p:spPr>
          <a:xfrm>
            <a:off x="6444000" y="537830"/>
            <a:ext cx="2700000" cy="5400000"/>
          </a:xfrm>
          <a:solidFill>
            <a:schemeClr val="bg1">
              <a:lumMod val="50000"/>
            </a:schemeClr>
          </a:solidFill>
        </p:spPr>
        <p:txBody>
          <a:bodyPr>
            <a:normAutofit/>
          </a:bodyPr>
          <a:lstStyle>
            <a:lvl1pPr algn="ctr">
              <a:buNone/>
              <a:defRPr sz="1800"/>
            </a:lvl1pPr>
          </a:lstStyle>
          <a:p>
            <a:r>
              <a:rPr lang="en-US" smtClean="0"/>
              <a:t>Click icon to add picture</a:t>
            </a:r>
            <a:endParaRPr lang="en-AU" dirty="0"/>
          </a:p>
        </p:txBody>
      </p:sp>
      <p:sp>
        <p:nvSpPr>
          <p:cNvPr id="2" name="Title 1"/>
          <p:cNvSpPr>
            <a:spLocks noGrp="1" noChangeAspect="1"/>
          </p:cNvSpPr>
          <p:nvPr>
            <p:ph type="title"/>
          </p:nvPr>
        </p:nvSpPr>
        <p:spPr>
          <a:xfrm>
            <a:off x="1908000" y="627962"/>
            <a:ext cx="4428000" cy="847376"/>
          </a:xfrm>
          <a:noFill/>
        </p:spPr>
        <p:txBody>
          <a:bodyPr>
            <a:spAutoFit/>
          </a:bodyPr>
          <a:lstStyle>
            <a:lvl1pPr algn="l">
              <a:defRPr lang="en-AU" dirty="0"/>
            </a:lvl1pPr>
          </a:lstStyle>
          <a:p>
            <a:r>
              <a:rPr lang="en-US" smtClean="0"/>
              <a:t>Click to edit Master title style</a:t>
            </a:r>
            <a:endParaRPr lang="en-AU" dirty="0"/>
          </a:p>
        </p:txBody>
      </p:sp>
      <p:sp>
        <p:nvSpPr>
          <p:cNvPr id="11" name="Text Placeholder 10"/>
          <p:cNvSpPr>
            <a:spLocks noGrp="1"/>
          </p:cNvSpPr>
          <p:nvPr>
            <p:ph type="body" sz="quarter" idx="14"/>
          </p:nvPr>
        </p:nvSpPr>
        <p:spPr>
          <a:xfrm>
            <a:off x="1908000" y="1597446"/>
            <a:ext cx="4428000" cy="4221698"/>
          </a:xfrm>
          <a:noFill/>
        </p:spPr>
        <p:txBody>
          <a:bodyPr>
            <a:normAutofit/>
          </a:bodyPr>
          <a:lstStyle>
            <a:lvl1pPr marL="0" indent="0" defTabSz="576000">
              <a:lnSpc>
                <a:spcPct val="110000"/>
              </a:lnSpc>
              <a:spcBef>
                <a:spcPts val="600"/>
              </a:spcBef>
              <a:spcAft>
                <a:spcPts val="600"/>
              </a:spcAft>
              <a:buNone/>
              <a:defRPr lang="en-US" sz="1800" smtClean="0">
                <a:solidFill>
                  <a:schemeClr val="tx1">
                    <a:lumMod val="75000"/>
                    <a:lumOff val="25000"/>
                  </a:schemeClr>
                </a:solidFill>
              </a:defRPr>
            </a:lvl1pPr>
          </a:lstStyle>
          <a:p>
            <a:pPr lvl="0"/>
            <a:r>
              <a:rPr lang="en-US" smtClean="0"/>
              <a:t>Click to edit Master text styles</a:t>
            </a:r>
          </a:p>
        </p:txBody>
      </p:sp>
      <p:sp>
        <p:nvSpPr>
          <p:cNvPr id="10" name="Round Same Side Corner Rectangle 9"/>
          <p:cNvSpPr/>
          <p:nvPr userDrawn="1"/>
        </p:nvSpPr>
        <p:spPr>
          <a:xfrm rot="5400000">
            <a:off x="-1800000" y="2339827"/>
            <a:ext cx="5400000" cy="1800000"/>
          </a:xfrm>
          <a:prstGeom prst="round2SameRect">
            <a:avLst>
              <a:gd name="adj1" fmla="val 11023"/>
              <a:gd name="adj2" fmla="val 0"/>
            </a:avLst>
          </a:prstGeom>
          <a:solidFill>
            <a:srgbClr val="BE1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Footer Placeholder 4"/>
          <p:cNvSpPr>
            <a:spLocks noGrp="1"/>
          </p:cNvSpPr>
          <p:nvPr>
            <p:ph type="ftr" sz="quarter" idx="3"/>
          </p:nvPr>
        </p:nvSpPr>
        <p:spPr>
          <a:xfrm>
            <a:off x="6378222" y="6209593"/>
            <a:ext cx="2449688"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r>
              <a:rPr lang="en-AU" dirty="0" smtClean="0"/>
              <a:t>Delivering Awesome Web Applications</a:t>
            </a:r>
            <a:endParaRPr lang="en-AU" dirty="0"/>
          </a:p>
        </p:txBody>
      </p:sp>
    </p:spTree>
    <p:extLst>
      <p:ext uri="{BB962C8B-B14F-4D97-AF65-F5344CB8AC3E}">
        <p14:creationId xmlns:p14="http://schemas.microsoft.com/office/powerpoint/2010/main" val="9083423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1871999" y="2338220"/>
            <a:ext cx="7164000" cy="1800000"/>
          </a:xfrm>
        </p:spPr>
        <p:txBody>
          <a:bodyPr anchor="ctr">
            <a:normAutofit/>
          </a:bodyPr>
          <a:lstStyle>
            <a:lvl1pPr>
              <a:defRPr sz="3200">
                <a:latin typeface="+mj-lt"/>
              </a:defRPr>
            </a:lvl1pPr>
          </a:lstStyle>
          <a:p>
            <a:r>
              <a:rPr lang="en-US" smtClean="0"/>
              <a:t>Click to edit Master title style</a:t>
            </a:r>
            <a:endParaRPr lang="en-AU" dirty="0"/>
          </a:p>
        </p:txBody>
      </p:sp>
      <p:sp>
        <p:nvSpPr>
          <p:cNvPr id="5" name="Slide Number Placeholder 4"/>
          <p:cNvSpPr>
            <a:spLocks noGrp="1"/>
          </p:cNvSpPr>
          <p:nvPr>
            <p:ph type="sldNum" sz="quarter" idx="12"/>
          </p:nvPr>
        </p:nvSpPr>
        <p:spPr>
          <a:xfrm>
            <a:off x="7458418" y="5838939"/>
            <a:ext cx="1685581" cy="1153464"/>
          </a:xfrm>
          <a:prstGeom prst="rect">
            <a:avLst/>
          </a:prstGeom>
        </p:spPr>
        <p:txBody>
          <a:bodyPr/>
          <a:lstStyle/>
          <a:p>
            <a:fld id="{C3C64410-3BAB-4A56-8ED9-90B6674C1A52}" type="slidenum">
              <a:rPr lang="en-AU" smtClean="0"/>
              <a:pPr/>
              <a:t>‹#›</a:t>
            </a:fld>
            <a:endParaRPr lang="en-AU"/>
          </a:p>
        </p:txBody>
      </p:sp>
      <p:sp>
        <p:nvSpPr>
          <p:cNvPr id="9" name="Round Same Side Corner Rectangle 8"/>
          <p:cNvSpPr/>
          <p:nvPr/>
        </p:nvSpPr>
        <p:spPr>
          <a:xfrm rot="5400000">
            <a:off x="-1800000" y="2337830"/>
            <a:ext cx="5400000" cy="1800000"/>
          </a:xfrm>
          <a:prstGeom prst="round2SameRect">
            <a:avLst>
              <a:gd name="adj1" fmla="val 8906"/>
              <a:gd name="adj2" fmla="val 0"/>
            </a:avLst>
          </a:prstGeom>
          <a:solidFill>
            <a:srgbClr val="BE1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Picture Placeholder 14"/>
          <p:cNvSpPr>
            <a:spLocks noGrp="1"/>
          </p:cNvSpPr>
          <p:nvPr>
            <p:ph type="pic" sz="quarter" idx="13"/>
          </p:nvPr>
        </p:nvSpPr>
        <p:spPr>
          <a:xfrm>
            <a:off x="1872000" y="537830"/>
            <a:ext cx="7272000" cy="1728000"/>
          </a:xfrm>
          <a:prstGeom prst="snipRoundRect">
            <a:avLst>
              <a:gd name="adj1" fmla="val 9318"/>
              <a:gd name="adj2" fmla="val 0"/>
            </a:avLst>
          </a:prstGeom>
          <a:solidFill>
            <a:schemeClr val="bg1">
              <a:lumMod val="50000"/>
            </a:schemeClr>
          </a:solidFill>
        </p:spPr>
        <p:txBody>
          <a:bodyPr/>
          <a:lstStyle>
            <a:lvl1pPr algn="ctr">
              <a:buNone/>
              <a:defRPr/>
            </a:lvl1pPr>
          </a:lstStyle>
          <a:p>
            <a:r>
              <a:rPr lang="en-US" smtClean="0"/>
              <a:t>Click icon to add picture</a:t>
            </a:r>
            <a:endParaRPr lang="en-AU" dirty="0"/>
          </a:p>
        </p:txBody>
      </p:sp>
      <p:sp>
        <p:nvSpPr>
          <p:cNvPr id="17" name="Picture Placeholder 16"/>
          <p:cNvSpPr>
            <a:spLocks noGrp="1"/>
          </p:cNvSpPr>
          <p:nvPr>
            <p:ph type="pic" sz="quarter" idx="14"/>
          </p:nvPr>
        </p:nvSpPr>
        <p:spPr>
          <a:xfrm>
            <a:off x="1872001" y="4210610"/>
            <a:ext cx="7272000" cy="1728000"/>
          </a:xfrm>
          <a:custGeom>
            <a:avLst/>
            <a:gdLst>
              <a:gd name="connsiteX0" fmla="*/ 0 w 7272000"/>
              <a:gd name="connsiteY0" fmla="*/ 163832 h 1728000"/>
              <a:gd name="connsiteX1" fmla="*/ 47985 w 7272000"/>
              <a:gd name="connsiteY1" fmla="*/ 47985 h 1728000"/>
              <a:gd name="connsiteX2" fmla="*/ 163832 w 7272000"/>
              <a:gd name="connsiteY2" fmla="*/ 0 h 1728000"/>
              <a:gd name="connsiteX3" fmla="*/ 7108168 w 7272000"/>
              <a:gd name="connsiteY3" fmla="*/ 0 h 1728000"/>
              <a:gd name="connsiteX4" fmla="*/ 7224015 w 7272000"/>
              <a:gd name="connsiteY4" fmla="*/ 47985 h 1728000"/>
              <a:gd name="connsiteX5" fmla="*/ 7272000 w 7272000"/>
              <a:gd name="connsiteY5" fmla="*/ 163832 h 1728000"/>
              <a:gd name="connsiteX6" fmla="*/ 7272000 w 7272000"/>
              <a:gd name="connsiteY6" fmla="*/ 1564168 h 1728000"/>
              <a:gd name="connsiteX7" fmla="*/ 7224015 w 7272000"/>
              <a:gd name="connsiteY7" fmla="*/ 1680015 h 1728000"/>
              <a:gd name="connsiteX8" fmla="*/ 7108168 w 7272000"/>
              <a:gd name="connsiteY8" fmla="*/ 1728000 h 1728000"/>
              <a:gd name="connsiteX9" fmla="*/ 163832 w 7272000"/>
              <a:gd name="connsiteY9" fmla="*/ 1728000 h 1728000"/>
              <a:gd name="connsiteX10" fmla="*/ 47985 w 7272000"/>
              <a:gd name="connsiteY10" fmla="*/ 1680015 h 1728000"/>
              <a:gd name="connsiteX11" fmla="*/ 0 w 7272000"/>
              <a:gd name="connsiteY11" fmla="*/ 1564168 h 1728000"/>
              <a:gd name="connsiteX12" fmla="*/ 0 w 7272000"/>
              <a:gd name="connsiteY12" fmla="*/ 163832 h 1728000"/>
              <a:gd name="connsiteX0" fmla="*/ 1020863 w 8292863"/>
              <a:gd name="connsiteY0" fmla="*/ 260695 h 1824863"/>
              <a:gd name="connsiteX1" fmla="*/ 1184695 w 8292863"/>
              <a:gd name="connsiteY1" fmla="*/ 96863 h 1824863"/>
              <a:gd name="connsiteX2" fmla="*/ 8129031 w 8292863"/>
              <a:gd name="connsiteY2" fmla="*/ 96863 h 1824863"/>
              <a:gd name="connsiteX3" fmla="*/ 8244878 w 8292863"/>
              <a:gd name="connsiteY3" fmla="*/ 144848 h 1824863"/>
              <a:gd name="connsiteX4" fmla="*/ 8292863 w 8292863"/>
              <a:gd name="connsiteY4" fmla="*/ 260695 h 1824863"/>
              <a:gd name="connsiteX5" fmla="*/ 8292863 w 8292863"/>
              <a:gd name="connsiteY5" fmla="*/ 1661031 h 1824863"/>
              <a:gd name="connsiteX6" fmla="*/ 8244878 w 8292863"/>
              <a:gd name="connsiteY6" fmla="*/ 1776878 h 1824863"/>
              <a:gd name="connsiteX7" fmla="*/ 8129031 w 8292863"/>
              <a:gd name="connsiteY7" fmla="*/ 1824863 h 1824863"/>
              <a:gd name="connsiteX8" fmla="*/ 1184695 w 8292863"/>
              <a:gd name="connsiteY8" fmla="*/ 1824863 h 1824863"/>
              <a:gd name="connsiteX9" fmla="*/ 1068848 w 8292863"/>
              <a:gd name="connsiteY9" fmla="*/ 1776878 h 1824863"/>
              <a:gd name="connsiteX10" fmla="*/ 1020863 w 8292863"/>
              <a:gd name="connsiteY10" fmla="*/ 1661031 h 1824863"/>
              <a:gd name="connsiteX11" fmla="*/ 1020863 w 8292863"/>
              <a:gd name="connsiteY11" fmla="*/ 260695 h 1824863"/>
              <a:gd name="connsiteX0" fmla="*/ 1178907 w 8450907"/>
              <a:gd name="connsiteY0" fmla="*/ 260695 h 1824863"/>
              <a:gd name="connsiteX1" fmla="*/ 1184695 w 8450907"/>
              <a:gd name="connsiteY1" fmla="*/ 96863 h 1824863"/>
              <a:gd name="connsiteX2" fmla="*/ 8287075 w 8450907"/>
              <a:gd name="connsiteY2" fmla="*/ 96863 h 1824863"/>
              <a:gd name="connsiteX3" fmla="*/ 8402922 w 8450907"/>
              <a:gd name="connsiteY3" fmla="*/ 144848 h 1824863"/>
              <a:gd name="connsiteX4" fmla="*/ 8450907 w 8450907"/>
              <a:gd name="connsiteY4" fmla="*/ 260695 h 1824863"/>
              <a:gd name="connsiteX5" fmla="*/ 8450907 w 8450907"/>
              <a:gd name="connsiteY5" fmla="*/ 1661031 h 1824863"/>
              <a:gd name="connsiteX6" fmla="*/ 8402922 w 8450907"/>
              <a:gd name="connsiteY6" fmla="*/ 1776878 h 1824863"/>
              <a:gd name="connsiteX7" fmla="*/ 8287075 w 8450907"/>
              <a:gd name="connsiteY7" fmla="*/ 1824863 h 1824863"/>
              <a:gd name="connsiteX8" fmla="*/ 1342739 w 8450907"/>
              <a:gd name="connsiteY8" fmla="*/ 1824863 h 1824863"/>
              <a:gd name="connsiteX9" fmla="*/ 1226892 w 8450907"/>
              <a:gd name="connsiteY9" fmla="*/ 1776878 h 1824863"/>
              <a:gd name="connsiteX10" fmla="*/ 1178907 w 8450907"/>
              <a:gd name="connsiteY10" fmla="*/ 1661031 h 1824863"/>
              <a:gd name="connsiteX11" fmla="*/ 1178907 w 8450907"/>
              <a:gd name="connsiteY11" fmla="*/ 260695 h 1824863"/>
              <a:gd name="connsiteX0" fmla="*/ 0 w 7272000"/>
              <a:gd name="connsiteY0" fmla="*/ 260695 h 1824863"/>
              <a:gd name="connsiteX1" fmla="*/ 5788 w 7272000"/>
              <a:gd name="connsiteY1" fmla="*/ 96863 h 1824863"/>
              <a:gd name="connsiteX2" fmla="*/ 7108168 w 7272000"/>
              <a:gd name="connsiteY2" fmla="*/ 96863 h 1824863"/>
              <a:gd name="connsiteX3" fmla="*/ 7224015 w 7272000"/>
              <a:gd name="connsiteY3" fmla="*/ 144848 h 1824863"/>
              <a:gd name="connsiteX4" fmla="*/ 7272000 w 7272000"/>
              <a:gd name="connsiteY4" fmla="*/ 260695 h 1824863"/>
              <a:gd name="connsiteX5" fmla="*/ 7272000 w 7272000"/>
              <a:gd name="connsiteY5" fmla="*/ 1661031 h 1824863"/>
              <a:gd name="connsiteX6" fmla="*/ 7224015 w 7272000"/>
              <a:gd name="connsiteY6" fmla="*/ 1776878 h 1824863"/>
              <a:gd name="connsiteX7" fmla="*/ 7108168 w 7272000"/>
              <a:gd name="connsiteY7" fmla="*/ 1824863 h 1824863"/>
              <a:gd name="connsiteX8" fmla="*/ 163832 w 7272000"/>
              <a:gd name="connsiteY8" fmla="*/ 1824863 h 1824863"/>
              <a:gd name="connsiteX9" fmla="*/ 47985 w 7272000"/>
              <a:gd name="connsiteY9" fmla="*/ 1776878 h 1824863"/>
              <a:gd name="connsiteX10" fmla="*/ 0 w 7272000"/>
              <a:gd name="connsiteY10" fmla="*/ 1661031 h 1824863"/>
              <a:gd name="connsiteX11" fmla="*/ 0 w 7272000"/>
              <a:gd name="connsiteY11" fmla="*/ 260695 h 1824863"/>
              <a:gd name="connsiteX0" fmla="*/ 0 w 7272000"/>
              <a:gd name="connsiteY0" fmla="*/ 1564168 h 1728000"/>
              <a:gd name="connsiteX1" fmla="*/ 5788 w 7272000"/>
              <a:gd name="connsiteY1" fmla="*/ 0 h 1728000"/>
              <a:gd name="connsiteX2" fmla="*/ 7108168 w 7272000"/>
              <a:gd name="connsiteY2" fmla="*/ 0 h 1728000"/>
              <a:gd name="connsiteX3" fmla="*/ 7224015 w 7272000"/>
              <a:gd name="connsiteY3" fmla="*/ 47985 h 1728000"/>
              <a:gd name="connsiteX4" fmla="*/ 7272000 w 7272000"/>
              <a:gd name="connsiteY4" fmla="*/ 163832 h 1728000"/>
              <a:gd name="connsiteX5" fmla="*/ 7272000 w 7272000"/>
              <a:gd name="connsiteY5" fmla="*/ 1564168 h 1728000"/>
              <a:gd name="connsiteX6" fmla="*/ 7224015 w 7272000"/>
              <a:gd name="connsiteY6" fmla="*/ 1680015 h 1728000"/>
              <a:gd name="connsiteX7" fmla="*/ 7108168 w 7272000"/>
              <a:gd name="connsiteY7" fmla="*/ 1728000 h 1728000"/>
              <a:gd name="connsiteX8" fmla="*/ 163832 w 7272000"/>
              <a:gd name="connsiteY8" fmla="*/ 1728000 h 1728000"/>
              <a:gd name="connsiteX9" fmla="*/ 47985 w 7272000"/>
              <a:gd name="connsiteY9" fmla="*/ 1680015 h 1728000"/>
              <a:gd name="connsiteX10" fmla="*/ 0 w 7272000"/>
              <a:gd name="connsiteY10" fmla="*/ 1564168 h 1728000"/>
              <a:gd name="connsiteX0" fmla="*/ 0 w 8319203"/>
              <a:gd name="connsiteY0" fmla="*/ 1661031 h 1824863"/>
              <a:gd name="connsiteX1" fmla="*/ 5788 w 8319203"/>
              <a:gd name="connsiteY1" fmla="*/ 96863 h 1824863"/>
              <a:gd name="connsiteX2" fmla="*/ 7108168 w 8319203"/>
              <a:gd name="connsiteY2" fmla="*/ 96863 h 1824863"/>
              <a:gd name="connsiteX3" fmla="*/ 7272000 w 8319203"/>
              <a:gd name="connsiteY3" fmla="*/ 260695 h 1824863"/>
              <a:gd name="connsiteX4" fmla="*/ 7272000 w 8319203"/>
              <a:gd name="connsiteY4" fmla="*/ 1661031 h 1824863"/>
              <a:gd name="connsiteX5" fmla="*/ 7224015 w 8319203"/>
              <a:gd name="connsiteY5" fmla="*/ 1776878 h 1824863"/>
              <a:gd name="connsiteX6" fmla="*/ 7108168 w 8319203"/>
              <a:gd name="connsiteY6" fmla="*/ 1824863 h 1824863"/>
              <a:gd name="connsiteX7" fmla="*/ 163832 w 8319203"/>
              <a:gd name="connsiteY7" fmla="*/ 1824863 h 1824863"/>
              <a:gd name="connsiteX8" fmla="*/ 47985 w 8319203"/>
              <a:gd name="connsiteY8" fmla="*/ 1776878 h 1824863"/>
              <a:gd name="connsiteX9" fmla="*/ 0 w 8319203"/>
              <a:gd name="connsiteY9" fmla="*/ 1661031 h 1824863"/>
              <a:gd name="connsiteX0" fmla="*/ 0 w 8319203"/>
              <a:gd name="connsiteY0" fmla="*/ 1822956 h 1986788"/>
              <a:gd name="connsiteX1" fmla="*/ 5788 w 8319203"/>
              <a:gd name="connsiteY1" fmla="*/ 258788 h 1986788"/>
              <a:gd name="connsiteX2" fmla="*/ 7108168 w 8319203"/>
              <a:gd name="connsiteY2" fmla="*/ 258788 h 1986788"/>
              <a:gd name="connsiteX3" fmla="*/ 7272000 w 8319203"/>
              <a:gd name="connsiteY3" fmla="*/ 260695 h 1986788"/>
              <a:gd name="connsiteX4" fmla="*/ 7272000 w 8319203"/>
              <a:gd name="connsiteY4" fmla="*/ 1822956 h 1986788"/>
              <a:gd name="connsiteX5" fmla="*/ 7224015 w 8319203"/>
              <a:gd name="connsiteY5" fmla="*/ 1938803 h 1986788"/>
              <a:gd name="connsiteX6" fmla="*/ 7108168 w 8319203"/>
              <a:gd name="connsiteY6" fmla="*/ 1986788 h 1986788"/>
              <a:gd name="connsiteX7" fmla="*/ 163832 w 8319203"/>
              <a:gd name="connsiteY7" fmla="*/ 1986788 h 1986788"/>
              <a:gd name="connsiteX8" fmla="*/ 47985 w 8319203"/>
              <a:gd name="connsiteY8" fmla="*/ 1938803 h 1986788"/>
              <a:gd name="connsiteX9" fmla="*/ 0 w 8319203"/>
              <a:gd name="connsiteY9" fmla="*/ 1822956 h 1986788"/>
              <a:gd name="connsiteX0" fmla="*/ 0 w 7272000"/>
              <a:gd name="connsiteY0" fmla="*/ 1564168 h 1728000"/>
              <a:gd name="connsiteX1" fmla="*/ 5788 w 7272000"/>
              <a:gd name="connsiteY1" fmla="*/ 0 h 1728000"/>
              <a:gd name="connsiteX2" fmla="*/ 7272000 w 7272000"/>
              <a:gd name="connsiteY2" fmla="*/ 1907 h 1728000"/>
              <a:gd name="connsiteX3" fmla="*/ 7272000 w 7272000"/>
              <a:gd name="connsiteY3" fmla="*/ 1564168 h 1728000"/>
              <a:gd name="connsiteX4" fmla="*/ 7224015 w 7272000"/>
              <a:gd name="connsiteY4" fmla="*/ 1680015 h 1728000"/>
              <a:gd name="connsiteX5" fmla="*/ 7108168 w 7272000"/>
              <a:gd name="connsiteY5" fmla="*/ 1728000 h 1728000"/>
              <a:gd name="connsiteX6" fmla="*/ 163832 w 7272000"/>
              <a:gd name="connsiteY6" fmla="*/ 1728000 h 1728000"/>
              <a:gd name="connsiteX7" fmla="*/ 47985 w 7272000"/>
              <a:gd name="connsiteY7" fmla="*/ 1680015 h 1728000"/>
              <a:gd name="connsiteX8" fmla="*/ 0 w 7272000"/>
              <a:gd name="connsiteY8" fmla="*/ 1564168 h 1728000"/>
              <a:gd name="connsiteX0" fmla="*/ 0 w 8292863"/>
              <a:gd name="connsiteY0" fmla="*/ 1564168 h 1851850"/>
              <a:gd name="connsiteX1" fmla="*/ 5788 w 8292863"/>
              <a:gd name="connsiteY1" fmla="*/ 0 h 1851850"/>
              <a:gd name="connsiteX2" fmla="*/ 7272000 w 8292863"/>
              <a:gd name="connsiteY2" fmla="*/ 1907 h 1851850"/>
              <a:gd name="connsiteX3" fmla="*/ 7272000 w 8292863"/>
              <a:gd name="connsiteY3" fmla="*/ 1564168 h 1851850"/>
              <a:gd name="connsiteX4" fmla="*/ 7108168 w 8292863"/>
              <a:gd name="connsiteY4" fmla="*/ 1728000 h 1851850"/>
              <a:gd name="connsiteX5" fmla="*/ 163832 w 8292863"/>
              <a:gd name="connsiteY5" fmla="*/ 1728000 h 1851850"/>
              <a:gd name="connsiteX6" fmla="*/ 47985 w 8292863"/>
              <a:gd name="connsiteY6" fmla="*/ 1680015 h 1851850"/>
              <a:gd name="connsiteX7" fmla="*/ 0 w 8292863"/>
              <a:gd name="connsiteY7" fmla="*/ 1564168 h 1851850"/>
              <a:gd name="connsiteX0" fmla="*/ 0 w 8454788"/>
              <a:gd name="connsiteY0" fmla="*/ 1564168 h 1851850"/>
              <a:gd name="connsiteX1" fmla="*/ 5788 w 8454788"/>
              <a:gd name="connsiteY1" fmla="*/ 0 h 1851850"/>
              <a:gd name="connsiteX2" fmla="*/ 7272000 w 8454788"/>
              <a:gd name="connsiteY2" fmla="*/ 1907 h 1851850"/>
              <a:gd name="connsiteX3" fmla="*/ 7272000 w 8454788"/>
              <a:gd name="connsiteY3" fmla="*/ 1564168 h 1851850"/>
              <a:gd name="connsiteX4" fmla="*/ 7270093 w 8454788"/>
              <a:gd name="connsiteY4" fmla="*/ 1728000 h 1851850"/>
              <a:gd name="connsiteX5" fmla="*/ 163832 w 8454788"/>
              <a:gd name="connsiteY5" fmla="*/ 1728000 h 1851850"/>
              <a:gd name="connsiteX6" fmla="*/ 47985 w 8454788"/>
              <a:gd name="connsiteY6" fmla="*/ 1680015 h 1851850"/>
              <a:gd name="connsiteX7" fmla="*/ 0 w 8454788"/>
              <a:gd name="connsiteY7" fmla="*/ 1564168 h 1851850"/>
              <a:gd name="connsiteX0" fmla="*/ 0 w 7272000"/>
              <a:gd name="connsiteY0" fmla="*/ 1564168 h 1728000"/>
              <a:gd name="connsiteX1" fmla="*/ 5788 w 7272000"/>
              <a:gd name="connsiteY1" fmla="*/ 0 h 1728000"/>
              <a:gd name="connsiteX2" fmla="*/ 7272000 w 7272000"/>
              <a:gd name="connsiteY2" fmla="*/ 1907 h 1728000"/>
              <a:gd name="connsiteX3" fmla="*/ 7270093 w 7272000"/>
              <a:gd name="connsiteY3" fmla="*/ 1728000 h 1728000"/>
              <a:gd name="connsiteX4" fmla="*/ 163832 w 7272000"/>
              <a:gd name="connsiteY4" fmla="*/ 1728000 h 1728000"/>
              <a:gd name="connsiteX5" fmla="*/ 47985 w 7272000"/>
              <a:gd name="connsiteY5" fmla="*/ 1680015 h 1728000"/>
              <a:gd name="connsiteX6" fmla="*/ 0 w 7272000"/>
              <a:gd name="connsiteY6" fmla="*/ 1564168 h 172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2000" h="1728000">
                <a:moveTo>
                  <a:pt x="0" y="1564168"/>
                </a:moveTo>
                <a:cubicBezTo>
                  <a:pt x="1929" y="1042779"/>
                  <a:pt x="3859" y="521389"/>
                  <a:pt x="5788" y="0"/>
                </a:cubicBezTo>
                <a:lnTo>
                  <a:pt x="7272000" y="1907"/>
                </a:lnTo>
                <a:cubicBezTo>
                  <a:pt x="7271364" y="577271"/>
                  <a:pt x="7270729" y="1152636"/>
                  <a:pt x="7270093" y="1728000"/>
                </a:cubicBezTo>
                <a:lnTo>
                  <a:pt x="163832" y="1728000"/>
                </a:lnTo>
                <a:cubicBezTo>
                  <a:pt x="120381" y="1728000"/>
                  <a:pt x="78710" y="1710739"/>
                  <a:pt x="47985" y="1680015"/>
                </a:cubicBezTo>
                <a:cubicBezTo>
                  <a:pt x="17261" y="1649291"/>
                  <a:pt x="0" y="1607619"/>
                  <a:pt x="0" y="1564168"/>
                </a:cubicBezTo>
                <a:close/>
              </a:path>
            </a:pathLst>
          </a:custGeom>
          <a:solidFill>
            <a:schemeClr val="bg1">
              <a:lumMod val="50000"/>
            </a:schemeClr>
          </a:solidFill>
        </p:spPr>
        <p:txBody>
          <a:bodyPr/>
          <a:lstStyle>
            <a:lvl1pPr algn="ctr">
              <a:buNone/>
              <a:defRPr/>
            </a:lvl1pPr>
          </a:lstStyle>
          <a:p>
            <a:r>
              <a:rPr lang="en-US" smtClean="0"/>
              <a:t>Click icon to add picture</a:t>
            </a:r>
            <a:endParaRPr lang="en-AU" dirty="0"/>
          </a:p>
        </p:txBody>
      </p:sp>
      <p:sp>
        <p:nvSpPr>
          <p:cNvPr id="16" name="Subtitle 2"/>
          <p:cNvSpPr>
            <a:spLocks noGrp="1"/>
          </p:cNvSpPr>
          <p:nvPr>
            <p:ph type="subTitle" idx="1"/>
          </p:nvPr>
        </p:nvSpPr>
        <p:spPr>
          <a:xfrm>
            <a:off x="1872000" y="3492348"/>
            <a:ext cx="7084713" cy="398518"/>
          </a:xfrm>
          <a:solidFill>
            <a:schemeClr val="bg1"/>
          </a:solidFill>
        </p:spPr>
        <p:txBody>
          <a:bodyPr wrap="square" lIns="216000" tIns="0">
            <a:noAutofit/>
          </a:bodyPr>
          <a:lstStyle>
            <a:lvl1pPr marL="0" indent="0" algn="l">
              <a:buNone/>
              <a:defRPr lang="en-AU" sz="1400" dirty="0">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dirty="0"/>
          </a:p>
        </p:txBody>
      </p:sp>
      <p:sp>
        <p:nvSpPr>
          <p:cNvPr id="18" name="Footer Placeholder 16"/>
          <p:cNvSpPr>
            <a:spLocks noGrp="1"/>
          </p:cNvSpPr>
          <p:nvPr>
            <p:ph type="ftr" sz="quarter" idx="16"/>
          </p:nvPr>
        </p:nvSpPr>
        <p:spPr>
          <a:xfrm>
            <a:off x="1870037" y="6048000"/>
            <a:ext cx="5367411" cy="292104"/>
          </a:xfrm>
        </p:spPr>
        <p:txBody>
          <a:bodyPr/>
          <a:lstStyle>
            <a:lvl1pPr algn="l">
              <a:defRPr lang="en-AU" sz="1000" dirty="0">
                <a:solidFill>
                  <a:schemeClr val="tx1">
                    <a:lumMod val="95000"/>
                    <a:lumOff val="5000"/>
                  </a:schemeClr>
                </a:solidFill>
                <a:latin typeface="HelveticaNeueLT Std" pitchFamily="34" charset="0"/>
              </a:defRPr>
            </a:lvl1pPr>
          </a:lstStyle>
          <a:p>
            <a:endParaRPr lang="en-AU"/>
          </a:p>
        </p:txBody>
      </p:sp>
      <p:sp>
        <p:nvSpPr>
          <p:cNvPr id="19" name="Rectangle 18"/>
          <p:cNvSpPr/>
          <p:nvPr/>
        </p:nvSpPr>
        <p:spPr>
          <a:xfrm>
            <a:off x="9036000" y="2346765"/>
            <a:ext cx="108000" cy="1800000"/>
          </a:xfrm>
          <a:prstGeom prst="rect">
            <a:avLst/>
          </a:prstGeom>
          <a:solidFill>
            <a:srgbClr val="BE1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Tree>
    <p:extLst>
      <p:ext uri="{BB962C8B-B14F-4D97-AF65-F5344CB8AC3E}">
        <p14:creationId xmlns:p14="http://schemas.microsoft.com/office/powerpoint/2010/main" val="40957940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2_Title Only">
    <p:spTree>
      <p:nvGrpSpPr>
        <p:cNvPr id="1" name=""/>
        <p:cNvGrpSpPr/>
        <p:nvPr/>
      </p:nvGrpSpPr>
      <p:grpSpPr>
        <a:xfrm>
          <a:off x="0" y="0"/>
          <a:ext cx="0" cy="0"/>
          <a:chOff x="0" y="0"/>
          <a:chExt cx="0" cy="0"/>
        </a:xfrm>
      </p:grpSpPr>
      <p:sp>
        <p:nvSpPr>
          <p:cNvPr id="2" name="Title 1"/>
          <p:cNvSpPr>
            <a:spLocks noGrp="1"/>
          </p:cNvSpPr>
          <p:nvPr>
            <p:ph type="title"/>
          </p:nvPr>
        </p:nvSpPr>
        <p:spPr>
          <a:xfrm>
            <a:off x="1871999" y="2338220"/>
            <a:ext cx="7164000" cy="1800000"/>
          </a:xfrm>
        </p:spPr>
        <p:txBody>
          <a:bodyPr anchor="ctr">
            <a:normAutofit/>
          </a:bodyPr>
          <a:lstStyle>
            <a:lvl1pPr>
              <a:defRPr sz="3200">
                <a:latin typeface="+mj-lt"/>
              </a:defRPr>
            </a:lvl1pPr>
          </a:lstStyle>
          <a:p>
            <a:r>
              <a:rPr lang="en-US" smtClean="0"/>
              <a:t>Click to edit Master title style</a:t>
            </a:r>
            <a:endParaRPr lang="en-AU" dirty="0"/>
          </a:p>
        </p:txBody>
      </p:sp>
      <p:sp>
        <p:nvSpPr>
          <p:cNvPr id="5" name="Slide Number Placeholder 4"/>
          <p:cNvSpPr>
            <a:spLocks noGrp="1"/>
          </p:cNvSpPr>
          <p:nvPr>
            <p:ph type="sldNum" sz="quarter" idx="12"/>
          </p:nvPr>
        </p:nvSpPr>
        <p:spPr>
          <a:xfrm>
            <a:off x="7458418" y="5838939"/>
            <a:ext cx="1685581" cy="1153464"/>
          </a:xfrm>
          <a:prstGeom prst="rect">
            <a:avLst/>
          </a:prstGeom>
        </p:spPr>
        <p:txBody>
          <a:bodyPr/>
          <a:lstStyle/>
          <a:p>
            <a:fld id="{C3C64410-3BAB-4A56-8ED9-90B6674C1A52}" type="slidenum">
              <a:rPr lang="en-AU" smtClean="0"/>
              <a:pPr/>
              <a:t>‹#›</a:t>
            </a:fld>
            <a:endParaRPr lang="en-AU"/>
          </a:p>
        </p:txBody>
      </p:sp>
      <p:sp>
        <p:nvSpPr>
          <p:cNvPr id="9" name="Round Same Side Corner Rectangle 8"/>
          <p:cNvSpPr/>
          <p:nvPr/>
        </p:nvSpPr>
        <p:spPr>
          <a:xfrm rot="5400000">
            <a:off x="-1800000" y="2337830"/>
            <a:ext cx="5400000" cy="1800000"/>
          </a:xfrm>
          <a:prstGeom prst="round2SameRect">
            <a:avLst>
              <a:gd name="adj1" fmla="val 8906"/>
              <a:gd name="adj2" fmla="val 0"/>
            </a:avLst>
          </a:prstGeom>
          <a:solidFill>
            <a:srgbClr val="BE1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Picture Placeholder 14"/>
          <p:cNvSpPr>
            <a:spLocks noGrp="1"/>
          </p:cNvSpPr>
          <p:nvPr>
            <p:ph type="pic" sz="quarter" idx="13"/>
          </p:nvPr>
        </p:nvSpPr>
        <p:spPr>
          <a:xfrm>
            <a:off x="1872000" y="537830"/>
            <a:ext cx="7272000" cy="1728000"/>
          </a:xfrm>
          <a:prstGeom prst="snipRoundRect">
            <a:avLst>
              <a:gd name="adj1" fmla="val 9318"/>
              <a:gd name="adj2" fmla="val 0"/>
            </a:avLst>
          </a:prstGeom>
          <a:solidFill>
            <a:schemeClr val="bg1">
              <a:lumMod val="50000"/>
            </a:schemeClr>
          </a:solidFill>
        </p:spPr>
        <p:txBody>
          <a:bodyPr/>
          <a:lstStyle>
            <a:lvl1pPr algn="ctr">
              <a:buNone/>
              <a:defRPr/>
            </a:lvl1pPr>
          </a:lstStyle>
          <a:p>
            <a:r>
              <a:rPr lang="en-US" smtClean="0"/>
              <a:t>Click icon to add picture</a:t>
            </a:r>
            <a:endParaRPr lang="en-AU" dirty="0"/>
          </a:p>
        </p:txBody>
      </p:sp>
      <p:sp>
        <p:nvSpPr>
          <p:cNvPr id="17" name="Picture Placeholder 16"/>
          <p:cNvSpPr>
            <a:spLocks noGrp="1"/>
          </p:cNvSpPr>
          <p:nvPr>
            <p:ph type="pic" sz="quarter" idx="14"/>
          </p:nvPr>
        </p:nvSpPr>
        <p:spPr>
          <a:xfrm>
            <a:off x="1872001" y="4210610"/>
            <a:ext cx="7272000" cy="1728000"/>
          </a:xfrm>
          <a:custGeom>
            <a:avLst/>
            <a:gdLst>
              <a:gd name="connsiteX0" fmla="*/ 0 w 7272000"/>
              <a:gd name="connsiteY0" fmla="*/ 163832 h 1728000"/>
              <a:gd name="connsiteX1" fmla="*/ 47985 w 7272000"/>
              <a:gd name="connsiteY1" fmla="*/ 47985 h 1728000"/>
              <a:gd name="connsiteX2" fmla="*/ 163832 w 7272000"/>
              <a:gd name="connsiteY2" fmla="*/ 0 h 1728000"/>
              <a:gd name="connsiteX3" fmla="*/ 7108168 w 7272000"/>
              <a:gd name="connsiteY3" fmla="*/ 0 h 1728000"/>
              <a:gd name="connsiteX4" fmla="*/ 7224015 w 7272000"/>
              <a:gd name="connsiteY4" fmla="*/ 47985 h 1728000"/>
              <a:gd name="connsiteX5" fmla="*/ 7272000 w 7272000"/>
              <a:gd name="connsiteY5" fmla="*/ 163832 h 1728000"/>
              <a:gd name="connsiteX6" fmla="*/ 7272000 w 7272000"/>
              <a:gd name="connsiteY6" fmla="*/ 1564168 h 1728000"/>
              <a:gd name="connsiteX7" fmla="*/ 7224015 w 7272000"/>
              <a:gd name="connsiteY7" fmla="*/ 1680015 h 1728000"/>
              <a:gd name="connsiteX8" fmla="*/ 7108168 w 7272000"/>
              <a:gd name="connsiteY8" fmla="*/ 1728000 h 1728000"/>
              <a:gd name="connsiteX9" fmla="*/ 163832 w 7272000"/>
              <a:gd name="connsiteY9" fmla="*/ 1728000 h 1728000"/>
              <a:gd name="connsiteX10" fmla="*/ 47985 w 7272000"/>
              <a:gd name="connsiteY10" fmla="*/ 1680015 h 1728000"/>
              <a:gd name="connsiteX11" fmla="*/ 0 w 7272000"/>
              <a:gd name="connsiteY11" fmla="*/ 1564168 h 1728000"/>
              <a:gd name="connsiteX12" fmla="*/ 0 w 7272000"/>
              <a:gd name="connsiteY12" fmla="*/ 163832 h 1728000"/>
              <a:gd name="connsiteX0" fmla="*/ 1020863 w 8292863"/>
              <a:gd name="connsiteY0" fmla="*/ 260695 h 1824863"/>
              <a:gd name="connsiteX1" fmla="*/ 1184695 w 8292863"/>
              <a:gd name="connsiteY1" fmla="*/ 96863 h 1824863"/>
              <a:gd name="connsiteX2" fmla="*/ 8129031 w 8292863"/>
              <a:gd name="connsiteY2" fmla="*/ 96863 h 1824863"/>
              <a:gd name="connsiteX3" fmla="*/ 8244878 w 8292863"/>
              <a:gd name="connsiteY3" fmla="*/ 144848 h 1824863"/>
              <a:gd name="connsiteX4" fmla="*/ 8292863 w 8292863"/>
              <a:gd name="connsiteY4" fmla="*/ 260695 h 1824863"/>
              <a:gd name="connsiteX5" fmla="*/ 8292863 w 8292863"/>
              <a:gd name="connsiteY5" fmla="*/ 1661031 h 1824863"/>
              <a:gd name="connsiteX6" fmla="*/ 8244878 w 8292863"/>
              <a:gd name="connsiteY6" fmla="*/ 1776878 h 1824863"/>
              <a:gd name="connsiteX7" fmla="*/ 8129031 w 8292863"/>
              <a:gd name="connsiteY7" fmla="*/ 1824863 h 1824863"/>
              <a:gd name="connsiteX8" fmla="*/ 1184695 w 8292863"/>
              <a:gd name="connsiteY8" fmla="*/ 1824863 h 1824863"/>
              <a:gd name="connsiteX9" fmla="*/ 1068848 w 8292863"/>
              <a:gd name="connsiteY9" fmla="*/ 1776878 h 1824863"/>
              <a:gd name="connsiteX10" fmla="*/ 1020863 w 8292863"/>
              <a:gd name="connsiteY10" fmla="*/ 1661031 h 1824863"/>
              <a:gd name="connsiteX11" fmla="*/ 1020863 w 8292863"/>
              <a:gd name="connsiteY11" fmla="*/ 260695 h 1824863"/>
              <a:gd name="connsiteX0" fmla="*/ 1178907 w 8450907"/>
              <a:gd name="connsiteY0" fmla="*/ 260695 h 1824863"/>
              <a:gd name="connsiteX1" fmla="*/ 1184695 w 8450907"/>
              <a:gd name="connsiteY1" fmla="*/ 96863 h 1824863"/>
              <a:gd name="connsiteX2" fmla="*/ 8287075 w 8450907"/>
              <a:gd name="connsiteY2" fmla="*/ 96863 h 1824863"/>
              <a:gd name="connsiteX3" fmla="*/ 8402922 w 8450907"/>
              <a:gd name="connsiteY3" fmla="*/ 144848 h 1824863"/>
              <a:gd name="connsiteX4" fmla="*/ 8450907 w 8450907"/>
              <a:gd name="connsiteY4" fmla="*/ 260695 h 1824863"/>
              <a:gd name="connsiteX5" fmla="*/ 8450907 w 8450907"/>
              <a:gd name="connsiteY5" fmla="*/ 1661031 h 1824863"/>
              <a:gd name="connsiteX6" fmla="*/ 8402922 w 8450907"/>
              <a:gd name="connsiteY6" fmla="*/ 1776878 h 1824863"/>
              <a:gd name="connsiteX7" fmla="*/ 8287075 w 8450907"/>
              <a:gd name="connsiteY7" fmla="*/ 1824863 h 1824863"/>
              <a:gd name="connsiteX8" fmla="*/ 1342739 w 8450907"/>
              <a:gd name="connsiteY8" fmla="*/ 1824863 h 1824863"/>
              <a:gd name="connsiteX9" fmla="*/ 1226892 w 8450907"/>
              <a:gd name="connsiteY9" fmla="*/ 1776878 h 1824863"/>
              <a:gd name="connsiteX10" fmla="*/ 1178907 w 8450907"/>
              <a:gd name="connsiteY10" fmla="*/ 1661031 h 1824863"/>
              <a:gd name="connsiteX11" fmla="*/ 1178907 w 8450907"/>
              <a:gd name="connsiteY11" fmla="*/ 260695 h 1824863"/>
              <a:gd name="connsiteX0" fmla="*/ 0 w 7272000"/>
              <a:gd name="connsiteY0" fmla="*/ 260695 h 1824863"/>
              <a:gd name="connsiteX1" fmla="*/ 5788 w 7272000"/>
              <a:gd name="connsiteY1" fmla="*/ 96863 h 1824863"/>
              <a:gd name="connsiteX2" fmla="*/ 7108168 w 7272000"/>
              <a:gd name="connsiteY2" fmla="*/ 96863 h 1824863"/>
              <a:gd name="connsiteX3" fmla="*/ 7224015 w 7272000"/>
              <a:gd name="connsiteY3" fmla="*/ 144848 h 1824863"/>
              <a:gd name="connsiteX4" fmla="*/ 7272000 w 7272000"/>
              <a:gd name="connsiteY4" fmla="*/ 260695 h 1824863"/>
              <a:gd name="connsiteX5" fmla="*/ 7272000 w 7272000"/>
              <a:gd name="connsiteY5" fmla="*/ 1661031 h 1824863"/>
              <a:gd name="connsiteX6" fmla="*/ 7224015 w 7272000"/>
              <a:gd name="connsiteY6" fmla="*/ 1776878 h 1824863"/>
              <a:gd name="connsiteX7" fmla="*/ 7108168 w 7272000"/>
              <a:gd name="connsiteY7" fmla="*/ 1824863 h 1824863"/>
              <a:gd name="connsiteX8" fmla="*/ 163832 w 7272000"/>
              <a:gd name="connsiteY8" fmla="*/ 1824863 h 1824863"/>
              <a:gd name="connsiteX9" fmla="*/ 47985 w 7272000"/>
              <a:gd name="connsiteY9" fmla="*/ 1776878 h 1824863"/>
              <a:gd name="connsiteX10" fmla="*/ 0 w 7272000"/>
              <a:gd name="connsiteY10" fmla="*/ 1661031 h 1824863"/>
              <a:gd name="connsiteX11" fmla="*/ 0 w 7272000"/>
              <a:gd name="connsiteY11" fmla="*/ 260695 h 1824863"/>
              <a:gd name="connsiteX0" fmla="*/ 0 w 7272000"/>
              <a:gd name="connsiteY0" fmla="*/ 1564168 h 1728000"/>
              <a:gd name="connsiteX1" fmla="*/ 5788 w 7272000"/>
              <a:gd name="connsiteY1" fmla="*/ 0 h 1728000"/>
              <a:gd name="connsiteX2" fmla="*/ 7108168 w 7272000"/>
              <a:gd name="connsiteY2" fmla="*/ 0 h 1728000"/>
              <a:gd name="connsiteX3" fmla="*/ 7224015 w 7272000"/>
              <a:gd name="connsiteY3" fmla="*/ 47985 h 1728000"/>
              <a:gd name="connsiteX4" fmla="*/ 7272000 w 7272000"/>
              <a:gd name="connsiteY4" fmla="*/ 163832 h 1728000"/>
              <a:gd name="connsiteX5" fmla="*/ 7272000 w 7272000"/>
              <a:gd name="connsiteY5" fmla="*/ 1564168 h 1728000"/>
              <a:gd name="connsiteX6" fmla="*/ 7224015 w 7272000"/>
              <a:gd name="connsiteY6" fmla="*/ 1680015 h 1728000"/>
              <a:gd name="connsiteX7" fmla="*/ 7108168 w 7272000"/>
              <a:gd name="connsiteY7" fmla="*/ 1728000 h 1728000"/>
              <a:gd name="connsiteX8" fmla="*/ 163832 w 7272000"/>
              <a:gd name="connsiteY8" fmla="*/ 1728000 h 1728000"/>
              <a:gd name="connsiteX9" fmla="*/ 47985 w 7272000"/>
              <a:gd name="connsiteY9" fmla="*/ 1680015 h 1728000"/>
              <a:gd name="connsiteX10" fmla="*/ 0 w 7272000"/>
              <a:gd name="connsiteY10" fmla="*/ 1564168 h 1728000"/>
              <a:gd name="connsiteX0" fmla="*/ 0 w 8319203"/>
              <a:gd name="connsiteY0" fmla="*/ 1661031 h 1824863"/>
              <a:gd name="connsiteX1" fmla="*/ 5788 w 8319203"/>
              <a:gd name="connsiteY1" fmla="*/ 96863 h 1824863"/>
              <a:gd name="connsiteX2" fmla="*/ 7108168 w 8319203"/>
              <a:gd name="connsiteY2" fmla="*/ 96863 h 1824863"/>
              <a:gd name="connsiteX3" fmla="*/ 7272000 w 8319203"/>
              <a:gd name="connsiteY3" fmla="*/ 260695 h 1824863"/>
              <a:gd name="connsiteX4" fmla="*/ 7272000 w 8319203"/>
              <a:gd name="connsiteY4" fmla="*/ 1661031 h 1824863"/>
              <a:gd name="connsiteX5" fmla="*/ 7224015 w 8319203"/>
              <a:gd name="connsiteY5" fmla="*/ 1776878 h 1824863"/>
              <a:gd name="connsiteX6" fmla="*/ 7108168 w 8319203"/>
              <a:gd name="connsiteY6" fmla="*/ 1824863 h 1824863"/>
              <a:gd name="connsiteX7" fmla="*/ 163832 w 8319203"/>
              <a:gd name="connsiteY7" fmla="*/ 1824863 h 1824863"/>
              <a:gd name="connsiteX8" fmla="*/ 47985 w 8319203"/>
              <a:gd name="connsiteY8" fmla="*/ 1776878 h 1824863"/>
              <a:gd name="connsiteX9" fmla="*/ 0 w 8319203"/>
              <a:gd name="connsiteY9" fmla="*/ 1661031 h 1824863"/>
              <a:gd name="connsiteX0" fmla="*/ 0 w 8319203"/>
              <a:gd name="connsiteY0" fmla="*/ 1822956 h 1986788"/>
              <a:gd name="connsiteX1" fmla="*/ 5788 w 8319203"/>
              <a:gd name="connsiteY1" fmla="*/ 258788 h 1986788"/>
              <a:gd name="connsiteX2" fmla="*/ 7108168 w 8319203"/>
              <a:gd name="connsiteY2" fmla="*/ 258788 h 1986788"/>
              <a:gd name="connsiteX3" fmla="*/ 7272000 w 8319203"/>
              <a:gd name="connsiteY3" fmla="*/ 260695 h 1986788"/>
              <a:gd name="connsiteX4" fmla="*/ 7272000 w 8319203"/>
              <a:gd name="connsiteY4" fmla="*/ 1822956 h 1986788"/>
              <a:gd name="connsiteX5" fmla="*/ 7224015 w 8319203"/>
              <a:gd name="connsiteY5" fmla="*/ 1938803 h 1986788"/>
              <a:gd name="connsiteX6" fmla="*/ 7108168 w 8319203"/>
              <a:gd name="connsiteY6" fmla="*/ 1986788 h 1986788"/>
              <a:gd name="connsiteX7" fmla="*/ 163832 w 8319203"/>
              <a:gd name="connsiteY7" fmla="*/ 1986788 h 1986788"/>
              <a:gd name="connsiteX8" fmla="*/ 47985 w 8319203"/>
              <a:gd name="connsiteY8" fmla="*/ 1938803 h 1986788"/>
              <a:gd name="connsiteX9" fmla="*/ 0 w 8319203"/>
              <a:gd name="connsiteY9" fmla="*/ 1822956 h 1986788"/>
              <a:gd name="connsiteX0" fmla="*/ 0 w 7272000"/>
              <a:gd name="connsiteY0" fmla="*/ 1564168 h 1728000"/>
              <a:gd name="connsiteX1" fmla="*/ 5788 w 7272000"/>
              <a:gd name="connsiteY1" fmla="*/ 0 h 1728000"/>
              <a:gd name="connsiteX2" fmla="*/ 7272000 w 7272000"/>
              <a:gd name="connsiteY2" fmla="*/ 1907 h 1728000"/>
              <a:gd name="connsiteX3" fmla="*/ 7272000 w 7272000"/>
              <a:gd name="connsiteY3" fmla="*/ 1564168 h 1728000"/>
              <a:gd name="connsiteX4" fmla="*/ 7224015 w 7272000"/>
              <a:gd name="connsiteY4" fmla="*/ 1680015 h 1728000"/>
              <a:gd name="connsiteX5" fmla="*/ 7108168 w 7272000"/>
              <a:gd name="connsiteY5" fmla="*/ 1728000 h 1728000"/>
              <a:gd name="connsiteX6" fmla="*/ 163832 w 7272000"/>
              <a:gd name="connsiteY6" fmla="*/ 1728000 h 1728000"/>
              <a:gd name="connsiteX7" fmla="*/ 47985 w 7272000"/>
              <a:gd name="connsiteY7" fmla="*/ 1680015 h 1728000"/>
              <a:gd name="connsiteX8" fmla="*/ 0 w 7272000"/>
              <a:gd name="connsiteY8" fmla="*/ 1564168 h 1728000"/>
              <a:gd name="connsiteX0" fmla="*/ 0 w 8292863"/>
              <a:gd name="connsiteY0" fmla="*/ 1564168 h 1851850"/>
              <a:gd name="connsiteX1" fmla="*/ 5788 w 8292863"/>
              <a:gd name="connsiteY1" fmla="*/ 0 h 1851850"/>
              <a:gd name="connsiteX2" fmla="*/ 7272000 w 8292863"/>
              <a:gd name="connsiteY2" fmla="*/ 1907 h 1851850"/>
              <a:gd name="connsiteX3" fmla="*/ 7272000 w 8292863"/>
              <a:gd name="connsiteY3" fmla="*/ 1564168 h 1851850"/>
              <a:gd name="connsiteX4" fmla="*/ 7108168 w 8292863"/>
              <a:gd name="connsiteY4" fmla="*/ 1728000 h 1851850"/>
              <a:gd name="connsiteX5" fmla="*/ 163832 w 8292863"/>
              <a:gd name="connsiteY5" fmla="*/ 1728000 h 1851850"/>
              <a:gd name="connsiteX6" fmla="*/ 47985 w 8292863"/>
              <a:gd name="connsiteY6" fmla="*/ 1680015 h 1851850"/>
              <a:gd name="connsiteX7" fmla="*/ 0 w 8292863"/>
              <a:gd name="connsiteY7" fmla="*/ 1564168 h 1851850"/>
              <a:gd name="connsiteX0" fmla="*/ 0 w 8454788"/>
              <a:gd name="connsiteY0" fmla="*/ 1564168 h 1851850"/>
              <a:gd name="connsiteX1" fmla="*/ 5788 w 8454788"/>
              <a:gd name="connsiteY1" fmla="*/ 0 h 1851850"/>
              <a:gd name="connsiteX2" fmla="*/ 7272000 w 8454788"/>
              <a:gd name="connsiteY2" fmla="*/ 1907 h 1851850"/>
              <a:gd name="connsiteX3" fmla="*/ 7272000 w 8454788"/>
              <a:gd name="connsiteY3" fmla="*/ 1564168 h 1851850"/>
              <a:gd name="connsiteX4" fmla="*/ 7270093 w 8454788"/>
              <a:gd name="connsiteY4" fmla="*/ 1728000 h 1851850"/>
              <a:gd name="connsiteX5" fmla="*/ 163832 w 8454788"/>
              <a:gd name="connsiteY5" fmla="*/ 1728000 h 1851850"/>
              <a:gd name="connsiteX6" fmla="*/ 47985 w 8454788"/>
              <a:gd name="connsiteY6" fmla="*/ 1680015 h 1851850"/>
              <a:gd name="connsiteX7" fmla="*/ 0 w 8454788"/>
              <a:gd name="connsiteY7" fmla="*/ 1564168 h 1851850"/>
              <a:gd name="connsiteX0" fmla="*/ 0 w 7272000"/>
              <a:gd name="connsiteY0" fmla="*/ 1564168 h 1728000"/>
              <a:gd name="connsiteX1" fmla="*/ 5788 w 7272000"/>
              <a:gd name="connsiteY1" fmla="*/ 0 h 1728000"/>
              <a:gd name="connsiteX2" fmla="*/ 7272000 w 7272000"/>
              <a:gd name="connsiteY2" fmla="*/ 1907 h 1728000"/>
              <a:gd name="connsiteX3" fmla="*/ 7270093 w 7272000"/>
              <a:gd name="connsiteY3" fmla="*/ 1728000 h 1728000"/>
              <a:gd name="connsiteX4" fmla="*/ 163832 w 7272000"/>
              <a:gd name="connsiteY4" fmla="*/ 1728000 h 1728000"/>
              <a:gd name="connsiteX5" fmla="*/ 47985 w 7272000"/>
              <a:gd name="connsiteY5" fmla="*/ 1680015 h 1728000"/>
              <a:gd name="connsiteX6" fmla="*/ 0 w 7272000"/>
              <a:gd name="connsiteY6" fmla="*/ 1564168 h 172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2000" h="1728000">
                <a:moveTo>
                  <a:pt x="0" y="1564168"/>
                </a:moveTo>
                <a:cubicBezTo>
                  <a:pt x="1929" y="1042779"/>
                  <a:pt x="3859" y="521389"/>
                  <a:pt x="5788" y="0"/>
                </a:cubicBezTo>
                <a:lnTo>
                  <a:pt x="7272000" y="1907"/>
                </a:lnTo>
                <a:cubicBezTo>
                  <a:pt x="7271364" y="577271"/>
                  <a:pt x="7270729" y="1152636"/>
                  <a:pt x="7270093" y="1728000"/>
                </a:cubicBezTo>
                <a:lnTo>
                  <a:pt x="163832" y="1728000"/>
                </a:lnTo>
                <a:cubicBezTo>
                  <a:pt x="120381" y="1728000"/>
                  <a:pt x="78710" y="1710739"/>
                  <a:pt x="47985" y="1680015"/>
                </a:cubicBezTo>
                <a:cubicBezTo>
                  <a:pt x="17261" y="1649291"/>
                  <a:pt x="0" y="1607619"/>
                  <a:pt x="0" y="1564168"/>
                </a:cubicBezTo>
                <a:close/>
              </a:path>
            </a:pathLst>
          </a:custGeom>
          <a:solidFill>
            <a:schemeClr val="bg1">
              <a:lumMod val="50000"/>
            </a:schemeClr>
          </a:solidFill>
        </p:spPr>
        <p:txBody>
          <a:bodyPr/>
          <a:lstStyle>
            <a:lvl1pPr algn="ctr">
              <a:buNone/>
              <a:defRPr/>
            </a:lvl1pPr>
          </a:lstStyle>
          <a:p>
            <a:r>
              <a:rPr lang="en-US" smtClean="0"/>
              <a:t>Click icon to add picture</a:t>
            </a:r>
            <a:endParaRPr lang="en-AU" dirty="0"/>
          </a:p>
        </p:txBody>
      </p:sp>
      <p:sp>
        <p:nvSpPr>
          <p:cNvPr id="16" name="Subtitle 2"/>
          <p:cNvSpPr>
            <a:spLocks noGrp="1"/>
          </p:cNvSpPr>
          <p:nvPr>
            <p:ph type="subTitle" idx="1"/>
          </p:nvPr>
        </p:nvSpPr>
        <p:spPr>
          <a:xfrm>
            <a:off x="1872000" y="3492348"/>
            <a:ext cx="7084713" cy="398518"/>
          </a:xfrm>
          <a:solidFill>
            <a:schemeClr val="bg1"/>
          </a:solidFill>
        </p:spPr>
        <p:txBody>
          <a:bodyPr wrap="square" lIns="216000" tIns="0">
            <a:noAutofit/>
          </a:bodyPr>
          <a:lstStyle>
            <a:lvl1pPr marL="0" indent="0" algn="l">
              <a:buNone/>
              <a:defRPr lang="en-AU" sz="1400" dirty="0">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dirty="0"/>
          </a:p>
        </p:txBody>
      </p:sp>
      <p:sp>
        <p:nvSpPr>
          <p:cNvPr id="18" name="Footer Placeholder 16"/>
          <p:cNvSpPr>
            <a:spLocks noGrp="1"/>
          </p:cNvSpPr>
          <p:nvPr>
            <p:ph type="ftr" sz="quarter" idx="16"/>
          </p:nvPr>
        </p:nvSpPr>
        <p:spPr>
          <a:xfrm>
            <a:off x="1870037" y="6048000"/>
            <a:ext cx="5367411" cy="292104"/>
          </a:xfrm>
        </p:spPr>
        <p:txBody>
          <a:bodyPr/>
          <a:lstStyle>
            <a:lvl1pPr algn="l">
              <a:defRPr lang="en-AU" sz="1000" dirty="0">
                <a:solidFill>
                  <a:schemeClr val="tx1">
                    <a:lumMod val="95000"/>
                    <a:lumOff val="5000"/>
                  </a:schemeClr>
                </a:solidFill>
                <a:latin typeface="HelveticaNeueLT Std" pitchFamily="34" charset="0"/>
              </a:defRPr>
            </a:lvl1pPr>
          </a:lstStyle>
          <a:p>
            <a:endParaRPr lang="en-AU"/>
          </a:p>
        </p:txBody>
      </p:sp>
      <p:sp>
        <p:nvSpPr>
          <p:cNvPr id="19" name="Rectangle 18"/>
          <p:cNvSpPr/>
          <p:nvPr/>
        </p:nvSpPr>
        <p:spPr>
          <a:xfrm>
            <a:off x="9036000" y="2346765"/>
            <a:ext cx="108000" cy="1800000"/>
          </a:xfrm>
          <a:prstGeom prst="rect">
            <a:avLst/>
          </a:prstGeom>
          <a:solidFill>
            <a:srgbClr val="BE1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Tree>
    <p:extLst>
      <p:ext uri="{BB962C8B-B14F-4D97-AF65-F5344CB8AC3E}">
        <p14:creationId xmlns:p14="http://schemas.microsoft.com/office/powerpoint/2010/main" val="40957940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1_Picture with Caption">
    <p:spTree>
      <p:nvGrpSpPr>
        <p:cNvPr id="1" name=""/>
        <p:cNvGrpSpPr/>
        <p:nvPr/>
      </p:nvGrpSpPr>
      <p:grpSpPr>
        <a:xfrm>
          <a:off x="0" y="0"/>
          <a:ext cx="0" cy="0"/>
          <a:chOff x="0" y="0"/>
          <a:chExt cx="0" cy="0"/>
        </a:xfrm>
      </p:grpSpPr>
      <p:sp>
        <p:nvSpPr>
          <p:cNvPr id="11" name="Rectangle 10"/>
          <p:cNvSpPr/>
          <p:nvPr userDrawn="1"/>
        </p:nvSpPr>
        <p:spPr>
          <a:xfrm>
            <a:off x="1872000" y="2451100"/>
            <a:ext cx="7272000" cy="3530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5" name="Slide Number Placeholder 4"/>
          <p:cNvSpPr>
            <a:spLocks noGrp="1"/>
          </p:cNvSpPr>
          <p:nvPr>
            <p:ph type="sldNum" sz="quarter" idx="12"/>
          </p:nvPr>
        </p:nvSpPr>
        <p:spPr>
          <a:xfrm>
            <a:off x="7458418" y="5838939"/>
            <a:ext cx="1685581" cy="1153464"/>
          </a:xfrm>
          <a:prstGeom prst="rect">
            <a:avLst/>
          </a:prstGeom>
        </p:spPr>
        <p:txBody>
          <a:bodyPr/>
          <a:lstStyle/>
          <a:p>
            <a:fld id="{C3C64410-3BAB-4A56-8ED9-90B6674C1A52}" type="slidenum">
              <a:rPr lang="en-AU" smtClean="0"/>
              <a:pPr/>
              <a:t>‹#›</a:t>
            </a:fld>
            <a:endParaRPr lang="en-AU"/>
          </a:p>
        </p:txBody>
      </p:sp>
      <p:sp>
        <p:nvSpPr>
          <p:cNvPr id="2" name="Title 1"/>
          <p:cNvSpPr>
            <a:spLocks noGrp="1"/>
          </p:cNvSpPr>
          <p:nvPr>
            <p:ph type="title"/>
          </p:nvPr>
        </p:nvSpPr>
        <p:spPr>
          <a:xfrm>
            <a:off x="1872867" y="540000"/>
            <a:ext cx="7272000" cy="1800000"/>
          </a:xfrm>
          <a:prstGeom prst="snipRoundRect">
            <a:avLst>
              <a:gd name="adj1" fmla="val 8201"/>
              <a:gd name="adj2" fmla="val 0"/>
            </a:avLst>
          </a:prstGeom>
          <a:solidFill>
            <a:schemeClr val="bg1"/>
          </a:solidFill>
        </p:spPr>
        <p:txBody>
          <a:bodyPr anchor="b" anchorCtr="0">
            <a:normAutofit/>
          </a:bodyPr>
          <a:lstStyle>
            <a:lvl1pPr algn="l">
              <a:defRPr sz="3200">
                <a:latin typeface="Helvetica 35 Thin" pitchFamily="34" charset="0"/>
              </a:defRPr>
            </a:lvl1pPr>
          </a:lstStyle>
          <a:p>
            <a:r>
              <a:rPr lang="en-US" smtClean="0"/>
              <a:t>Click to edit Master title style</a:t>
            </a:r>
            <a:endParaRPr lang="en-AU" dirty="0"/>
          </a:p>
        </p:txBody>
      </p:sp>
      <p:sp>
        <p:nvSpPr>
          <p:cNvPr id="9" name="Picture Placeholder 8"/>
          <p:cNvSpPr>
            <a:spLocks noGrp="1"/>
          </p:cNvSpPr>
          <p:nvPr>
            <p:ph type="pic" sz="quarter" idx="13"/>
          </p:nvPr>
        </p:nvSpPr>
        <p:spPr>
          <a:xfrm>
            <a:off x="1872867" y="2434729"/>
            <a:ext cx="7271133" cy="3571374"/>
          </a:xfrm>
          <a:solidFill>
            <a:schemeClr val="bg2">
              <a:lumMod val="50000"/>
            </a:schemeClr>
          </a:solidFill>
        </p:spPr>
        <p:txBody>
          <a:bodyPr>
            <a:normAutofit/>
          </a:bodyPr>
          <a:lstStyle>
            <a:lvl1pPr>
              <a:buNone/>
              <a:defRPr sz="1800"/>
            </a:lvl1pPr>
          </a:lstStyle>
          <a:p>
            <a:r>
              <a:rPr lang="en-US" smtClean="0"/>
              <a:t>Click icon to add picture</a:t>
            </a:r>
            <a:endParaRPr lang="en-AU" dirty="0"/>
          </a:p>
        </p:txBody>
      </p:sp>
      <p:sp>
        <p:nvSpPr>
          <p:cNvPr id="10" name="Rectangle 9"/>
          <p:cNvSpPr/>
          <p:nvPr/>
        </p:nvSpPr>
        <p:spPr>
          <a:xfrm>
            <a:off x="1870464" y="5929330"/>
            <a:ext cx="7272000" cy="108000"/>
          </a:xfrm>
          <a:prstGeom prst="rect">
            <a:avLst/>
          </a:prstGeom>
          <a:solidFill>
            <a:srgbClr val="BE100F"/>
          </a:solidFill>
          <a:ln>
            <a:noFill/>
          </a:ln>
          <a:effectLst>
            <a:outerShdw blurRad="50800" dist="38100" dir="5400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Round Same Side Corner Rectangle 7"/>
          <p:cNvSpPr/>
          <p:nvPr userDrawn="1"/>
        </p:nvSpPr>
        <p:spPr>
          <a:xfrm rot="5400000">
            <a:off x="0" y="540000"/>
            <a:ext cx="1800000" cy="1800000"/>
          </a:xfrm>
          <a:prstGeom prst="round2SameRect">
            <a:avLst>
              <a:gd name="adj1" fmla="val 8906"/>
              <a:gd name="adj2" fmla="val 0"/>
            </a:avLst>
          </a:prstGeom>
          <a:solidFill>
            <a:srgbClr val="BE1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Footer Placeholder 16"/>
          <p:cNvSpPr>
            <a:spLocks noGrp="1"/>
          </p:cNvSpPr>
          <p:nvPr>
            <p:ph type="ftr" sz="quarter" idx="16"/>
          </p:nvPr>
        </p:nvSpPr>
        <p:spPr>
          <a:xfrm>
            <a:off x="1870037" y="6120000"/>
            <a:ext cx="5367411" cy="292104"/>
          </a:xfrm>
        </p:spPr>
        <p:txBody>
          <a:bodyPr/>
          <a:lstStyle>
            <a:lvl1pPr algn="l">
              <a:defRPr lang="en-AU" sz="1000" dirty="0">
                <a:solidFill>
                  <a:schemeClr val="tx1">
                    <a:lumMod val="95000"/>
                    <a:lumOff val="5000"/>
                  </a:schemeClr>
                </a:solidFill>
                <a:latin typeface="HelveticaNeueLT Std" pitchFamily="34" charset="0"/>
              </a:defRPr>
            </a:lvl1pPr>
          </a:lstStyle>
          <a:p>
            <a:endParaRPr lang="en-AU"/>
          </a:p>
        </p:txBody>
      </p:sp>
    </p:spTree>
    <p:extLst>
      <p:ext uri="{BB962C8B-B14F-4D97-AF65-F5344CB8AC3E}">
        <p14:creationId xmlns:p14="http://schemas.microsoft.com/office/powerpoint/2010/main" val="54842347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Full Content">
    <p:spTree>
      <p:nvGrpSpPr>
        <p:cNvPr id="1" name=""/>
        <p:cNvGrpSpPr/>
        <p:nvPr/>
      </p:nvGrpSpPr>
      <p:grpSpPr>
        <a:xfrm>
          <a:off x="0" y="0"/>
          <a:ext cx="0" cy="0"/>
          <a:chOff x="0" y="0"/>
          <a:chExt cx="0" cy="0"/>
        </a:xfrm>
      </p:grpSpPr>
      <p:sp>
        <p:nvSpPr>
          <p:cNvPr id="7" name="Round Same Side Corner Rectangle 6"/>
          <p:cNvSpPr/>
          <p:nvPr userDrawn="1"/>
        </p:nvSpPr>
        <p:spPr>
          <a:xfrm rot="5400000" flipH="1">
            <a:off x="1407130" y="-1402115"/>
            <a:ext cx="5939827" cy="8740061"/>
          </a:xfrm>
          <a:prstGeom prst="round2SameRect">
            <a:avLst>
              <a:gd name="adj1" fmla="val 3261"/>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Round Same Side Corner Rectangle 7"/>
          <p:cNvSpPr/>
          <p:nvPr userDrawn="1"/>
        </p:nvSpPr>
        <p:spPr>
          <a:xfrm rot="16200000" flipH="1">
            <a:off x="6013516" y="2809343"/>
            <a:ext cx="5939827" cy="321141"/>
          </a:xfrm>
          <a:prstGeom prst="round2SameRect">
            <a:avLst>
              <a:gd name="adj1" fmla="val 50000"/>
              <a:gd name="adj2" fmla="val 0"/>
            </a:avLst>
          </a:prstGeom>
          <a:solidFill>
            <a:srgbClr val="BE1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Footer Placeholder 4"/>
          <p:cNvSpPr>
            <a:spLocks noGrp="1"/>
          </p:cNvSpPr>
          <p:nvPr>
            <p:ph type="ftr" sz="quarter" idx="3"/>
          </p:nvPr>
        </p:nvSpPr>
        <p:spPr>
          <a:xfrm>
            <a:off x="6378222" y="6209594"/>
            <a:ext cx="2449688"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r>
              <a:rPr lang="en-AU" dirty="0" smtClean="0"/>
              <a:t>Delivering Awesome Web Applications</a:t>
            </a:r>
            <a:endParaRPr lang="en-AU" dirty="0"/>
          </a:p>
        </p:txBody>
      </p:sp>
      <p:sp>
        <p:nvSpPr>
          <p:cNvPr id="5" name="Text Placeholder 9"/>
          <p:cNvSpPr>
            <a:spLocks noGrp="1"/>
          </p:cNvSpPr>
          <p:nvPr>
            <p:ph type="body" sz="quarter" idx="13"/>
          </p:nvPr>
        </p:nvSpPr>
        <p:spPr>
          <a:xfrm>
            <a:off x="196366" y="1643050"/>
            <a:ext cx="7000924" cy="4143404"/>
          </a:xfrm>
          <a:prstGeom prst="rect">
            <a:avLst/>
          </a:prstGeom>
          <a:noFill/>
        </p:spPr>
        <p:txBody>
          <a:bodyPr/>
          <a:lstStyle>
            <a:lvl1pPr>
              <a:spcBef>
                <a:spcPts val="600"/>
              </a:spcBef>
              <a:spcAft>
                <a:spcPts val="600"/>
              </a:spcAft>
              <a:defRPr lang="en-US" dirty="0" smtClean="0"/>
            </a:lvl1pPr>
            <a:lvl2pPr>
              <a:defRPr lang="en-US" dirty="0" smtClean="0"/>
            </a:lvl2pPr>
            <a:lvl3pPr>
              <a:defRPr lang="en-US" dirty="0" smtClean="0"/>
            </a:lvl3pPr>
            <a:lvl4pPr>
              <a:defRPr lang="en-US" dirty="0" smtClean="0"/>
            </a:lvl4pPr>
            <a:lvl5pPr>
              <a:defRPr lang="en-AU"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9" name="Title 1"/>
          <p:cNvSpPr>
            <a:spLocks noGrp="1"/>
          </p:cNvSpPr>
          <p:nvPr>
            <p:ph type="title"/>
          </p:nvPr>
        </p:nvSpPr>
        <p:spPr>
          <a:xfrm>
            <a:off x="196366" y="0"/>
            <a:ext cx="7000924" cy="1428736"/>
          </a:xfrm>
          <a:prstGeom prst="snipRoundRect">
            <a:avLst>
              <a:gd name="adj1" fmla="val 8906"/>
              <a:gd name="adj2" fmla="val 0"/>
            </a:avLst>
          </a:prstGeom>
          <a:noFill/>
        </p:spPr>
        <p:txBody>
          <a:bodyPr>
            <a:noAutofit/>
          </a:bodyPr>
          <a:lstStyle>
            <a:lvl1pPr algn="l">
              <a:defRPr lang="en-AU" dirty="0"/>
            </a:lvl1pPr>
          </a:lstStyle>
          <a:p>
            <a:r>
              <a:rPr lang="en-US" smtClean="0"/>
              <a:t>Click to edit Master title style</a:t>
            </a:r>
            <a:endParaRPr lang="en-AU" dirty="0"/>
          </a:p>
        </p:txBody>
      </p:sp>
    </p:spTree>
    <p:extLst>
      <p:ext uri="{BB962C8B-B14F-4D97-AF65-F5344CB8AC3E}">
        <p14:creationId xmlns:p14="http://schemas.microsoft.com/office/powerpoint/2010/main" val="1141476797"/>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1_Content with Caption">
    <p:spTree>
      <p:nvGrpSpPr>
        <p:cNvPr id="1" name=""/>
        <p:cNvGrpSpPr/>
        <p:nvPr/>
      </p:nvGrpSpPr>
      <p:grpSpPr>
        <a:xfrm>
          <a:off x="0" y="0"/>
          <a:ext cx="0" cy="0"/>
          <a:chOff x="0" y="0"/>
          <a:chExt cx="0" cy="0"/>
        </a:xfrm>
      </p:grpSpPr>
      <p:sp>
        <p:nvSpPr>
          <p:cNvPr id="17" name="Rectangle 16"/>
          <p:cNvSpPr/>
          <p:nvPr/>
        </p:nvSpPr>
        <p:spPr>
          <a:xfrm>
            <a:off x="1872000" y="2423711"/>
            <a:ext cx="7272000" cy="360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Slide Number Placeholder 4"/>
          <p:cNvSpPr>
            <a:spLocks noGrp="1"/>
          </p:cNvSpPr>
          <p:nvPr>
            <p:ph type="sldNum" sz="quarter" idx="12"/>
          </p:nvPr>
        </p:nvSpPr>
        <p:spPr>
          <a:xfrm>
            <a:off x="7458418" y="5838939"/>
            <a:ext cx="1685581" cy="1153464"/>
          </a:xfrm>
          <a:prstGeom prst="rect">
            <a:avLst/>
          </a:prstGeom>
        </p:spPr>
        <p:txBody>
          <a:bodyPr/>
          <a:lstStyle/>
          <a:p>
            <a:fld id="{C3C64410-3BAB-4A56-8ED9-90B6674C1A52}" type="slidenum">
              <a:rPr lang="en-AU" smtClean="0"/>
              <a:pPr/>
              <a:t>‹#›</a:t>
            </a:fld>
            <a:endParaRPr lang="en-AU"/>
          </a:p>
        </p:txBody>
      </p:sp>
      <p:sp>
        <p:nvSpPr>
          <p:cNvPr id="2" name="Title 1"/>
          <p:cNvSpPr>
            <a:spLocks noGrp="1"/>
          </p:cNvSpPr>
          <p:nvPr>
            <p:ph type="title"/>
          </p:nvPr>
        </p:nvSpPr>
        <p:spPr>
          <a:xfrm>
            <a:off x="1872000" y="540000"/>
            <a:ext cx="7272000" cy="1800000"/>
          </a:xfrm>
          <a:prstGeom prst="snipRoundRect">
            <a:avLst>
              <a:gd name="adj1" fmla="val 8201"/>
              <a:gd name="adj2" fmla="val 0"/>
            </a:avLst>
          </a:prstGeom>
        </p:spPr>
        <p:txBody>
          <a:bodyPr>
            <a:normAutofit/>
          </a:bodyPr>
          <a:lstStyle>
            <a:lvl1pPr algn="l">
              <a:defRPr lang="en-AU" dirty="0"/>
            </a:lvl1pPr>
          </a:lstStyle>
          <a:p>
            <a:r>
              <a:rPr lang="en-US" smtClean="0"/>
              <a:t>Click to edit Master title style</a:t>
            </a:r>
            <a:endParaRPr lang="en-AU" dirty="0"/>
          </a:p>
        </p:txBody>
      </p:sp>
      <p:sp>
        <p:nvSpPr>
          <p:cNvPr id="16" name="Content Placeholder 15"/>
          <p:cNvSpPr>
            <a:spLocks noGrp="1"/>
          </p:cNvSpPr>
          <p:nvPr>
            <p:ph sz="quarter" idx="14"/>
          </p:nvPr>
        </p:nvSpPr>
        <p:spPr>
          <a:xfrm>
            <a:off x="1872000" y="2412000"/>
            <a:ext cx="7272000" cy="3600000"/>
          </a:xfrm>
        </p:spPr>
        <p:txBody>
          <a:bodyPr/>
          <a:lstStyle>
            <a:lvl1pPr marL="0" indent="0">
              <a:buNone/>
              <a:defRPr/>
            </a:lvl1pPr>
          </a:lstStyle>
          <a:p>
            <a:pPr lvl="0"/>
            <a:r>
              <a:rPr lang="en-US" smtClean="0"/>
              <a:t>Click to edit Master text styles</a:t>
            </a:r>
          </a:p>
        </p:txBody>
      </p:sp>
      <p:sp>
        <p:nvSpPr>
          <p:cNvPr id="15" name="Footer Placeholder 16"/>
          <p:cNvSpPr>
            <a:spLocks noGrp="1"/>
          </p:cNvSpPr>
          <p:nvPr>
            <p:ph type="ftr" sz="quarter" idx="16"/>
          </p:nvPr>
        </p:nvSpPr>
        <p:spPr>
          <a:xfrm>
            <a:off x="1870037" y="6048000"/>
            <a:ext cx="5367411" cy="292104"/>
          </a:xfrm>
        </p:spPr>
        <p:txBody>
          <a:bodyPr/>
          <a:lstStyle>
            <a:lvl1pPr algn="l">
              <a:defRPr lang="en-AU" sz="1000" dirty="0">
                <a:solidFill>
                  <a:schemeClr val="tx1">
                    <a:lumMod val="95000"/>
                    <a:lumOff val="5000"/>
                  </a:schemeClr>
                </a:solidFill>
                <a:latin typeface="HelveticaNeueLT Std" pitchFamily="34" charset="0"/>
              </a:defRPr>
            </a:lvl1pPr>
          </a:lstStyle>
          <a:p>
            <a:endParaRPr lang="en-AU"/>
          </a:p>
        </p:txBody>
      </p:sp>
      <p:sp>
        <p:nvSpPr>
          <p:cNvPr id="9" name="Round Same Side Corner Rectangle 8"/>
          <p:cNvSpPr/>
          <p:nvPr userDrawn="1"/>
        </p:nvSpPr>
        <p:spPr>
          <a:xfrm rot="5400000">
            <a:off x="0" y="540001"/>
            <a:ext cx="1800000" cy="1800000"/>
          </a:xfrm>
          <a:prstGeom prst="round2SameRect">
            <a:avLst>
              <a:gd name="adj1" fmla="val 8906"/>
              <a:gd name="adj2" fmla="val 0"/>
            </a:avLst>
          </a:prstGeom>
          <a:solidFill>
            <a:srgbClr val="BE1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8639290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2_Content with Caption">
    <p:spTree>
      <p:nvGrpSpPr>
        <p:cNvPr id="1" name=""/>
        <p:cNvGrpSpPr/>
        <p:nvPr/>
      </p:nvGrpSpPr>
      <p:grpSpPr>
        <a:xfrm>
          <a:off x="0" y="0"/>
          <a:ext cx="0" cy="0"/>
          <a:chOff x="0" y="0"/>
          <a:chExt cx="0" cy="0"/>
        </a:xfrm>
      </p:grpSpPr>
      <p:sp>
        <p:nvSpPr>
          <p:cNvPr id="17" name="Rectangle 16"/>
          <p:cNvSpPr/>
          <p:nvPr/>
        </p:nvSpPr>
        <p:spPr>
          <a:xfrm>
            <a:off x="1872000" y="2423711"/>
            <a:ext cx="7272000" cy="360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Slide Number Placeholder 4"/>
          <p:cNvSpPr>
            <a:spLocks noGrp="1"/>
          </p:cNvSpPr>
          <p:nvPr>
            <p:ph type="sldNum" sz="quarter" idx="12"/>
          </p:nvPr>
        </p:nvSpPr>
        <p:spPr>
          <a:xfrm>
            <a:off x="7458418" y="5838939"/>
            <a:ext cx="1685581" cy="1153464"/>
          </a:xfrm>
          <a:prstGeom prst="rect">
            <a:avLst/>
          </a:prstGeom>
        </p:spPr>
        <p:txBody>
          <a:bodyPr/>
          <a:lstStyle/>
          <a:p>
            <a:fld id="{C3C64410-3BAB-4A56-8ED9-90B6674C1A52}" type="slidenum">
              <a:rPr lang="en-AU" smtClean="0"/>
              <a:pPr/>
              <a:t>‹#›</a:t>
            </a:fld>
            <a:endParaRPr lang="en-AU"/>
          </a:p>
        </p:txBody>
      </p:sp>
      <p:sp>
        <p:nvSpPr>
          <p:cNvPr id="2" name="Title 1"/>
          <p:cNvSpPr>
            <a:spLocks noGrp="1"/>
          </p:cNvSpPr>
          <p:nvPr>
            <p:ph type="title"/>
          </p:nvPr>
        </p:nvSpPr>
        <p:spPr>
          <a:xfrm>
            <a:off x="1872000" y="540000"/>
            <a:ext cx="7272000" cy="1800000"/>
          </a:xfrm>
          <a:prstGeom prst="snipRoundRect">
            <a:avLst>
              <a:gd name="adj1" fmla="val 8201"/>
              <a:gd name="adj2" fmla="val 0"/>
            </a:avLst>
          </a:prstGeom>
        </p:spPr>
        <p:txBody>
          <a:bodyPr>
            <a:normAutofit/>
          </a:bodyPr>
          <a:lstStyle>
            <a:lvl1pPr algn="l">
              <a:defRPr lang="en-AU" dirty="0"/>
            </a:lvl1pPr>
          </a:lstStyle>
          <a:p>
            <a:r>
              <a:rPr lang="en-US" smtClean="0"/>
              <a:t>Click to edit Master title style</a:t>
            </a:r>
            <a:endParaRPr lang="en-AU" dirty="0"/>
          </a:p>
        </p:txBody>
      </p:sp>
      <p:sp>
        <p:nvSpPr>
          <p:cNvPr id="16" name="Content Placeholder 15"/>
          <p:cNvSpPr>
            <a:spLocks noGrp="1"/>
          </p:cNvSpPr>
          <p:nvPr>
            <p:ph sz="quarter" idx="14"/>
          </p:nvPr>
        </p:nvSpPr>
        <p:spPr>
          <a:xfrm>
            <a:off x="1872000" y="2412000"/>
            <a:ext cx="7272000" cy="3600000"/>
          </a:xfrm>
        </p:spPr>
        <p:txBody>
          <a:bodyPr/>
          <a:lstStyle>
            <a:lvl1pPr marL="0" indent="0">
              <a:buNone/>
              <a:defRPr/>
            </a:lvl1pPr>
          </a:lstStyle>
          <a:p>
            <a:pPr lvl="0"/>
            <a:r>
              <a:rPr lang="en-US" smtClean="0"/>
              <a:t>Click to edit Master text styles</a:t>
            </a:r>
          </a:p>
        </p:txBody>
      </p:sp>
      <p:sp>
        <p:nvSpPr>
          <p:cNvPr id="15" name="Footer Placeholder 16"/>
          <p:cNvSpPr>
            <a:spLocks noGrp="1"/>
          </p:cNvSpPr>
          <p:nvPr>
            <p:ph type="ftr" sz="quarter" idx="16"/>
          </p:nvPr>
        </p:nvSpPr>
        <p:spPr>
          <a:xfrm>
            <a:off x="1870037" y="6048000"/>
            <a:ext cx="5367411" cy="292104"/>
          </a:xfrm>
        </p:spPr>
        <p:txBody>
          <a:bodyPr/>
          <a:lstStyle>
            <a:lvl1pPr algn="l">
              <a:defRPr lang="en-AU" sz="1000" dirty="0">
                <a:solidFill>
                  <a:schemeClr val="tx1">
                    <a:lumMod val="95000"/>
                    <a:lumOff val="5000"/>
                  </a:schemeClr>
                </a:solidFill>
                <a:latin typeface="HelveticaNeueLT Std" pitchFamily="34" charset="0"/>
              </a:defRPr>
            </a:lvl1pPr>
          </a:lstStyle>
          <a:p>
            <a:endParaRPr lang="en-AU"/>
          </a:p>
        </p:txBody>
      </p:sp>
      <p:sp>
        <p:nvSpPr>
          <p:cNvPr id="9" name="Round Same Side Corner Rectangle 8"/>
          <p:cNvSpPr/>
          <p:nvPr userDrawn="1"/>
        </p:nvSpPr>
        <p:spPr>
          <a:xfrm rot="5400000">
            <a:off x="0" y="540001"/>
            <a:ext cx="1800000" cy="1800000"/>
          </a:xfrm>
          <a:prstGeom prst="round2SameRect">
            <a:avLst>
              <a:gd name="adj1" fmla="val 8906"/>
              <a:gd name="adj2" fmla="val 0"/>
            </a:avLst>
          </a:prstGeom>
          <a:solidFill>
            <a:srgbClr val="BE1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8639290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Tall (mirror)">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7458418" y="5838939"/>
            <a:ext cx="1685581" cy="1153464"/>
          </a:xfrm>
          <a:prstGeom prst="rect">
            <a:avLst/>
          </a:prstGeom>
        </p:spPr>
        <p:txBody>
          <a:bodyPr/>
          <a:lstStyle/>
          <a:p>
            <a:fld id="{C3C64410-3BAB-4A56-8ED9-90B6674C1A52}" type="slidenum">
              <a:rPr lang="en-AU" smtClean="0"/>
              <a:pPr/>
              <a:t>‹#›</a:t>
            </a:fld>
            <a:endParaRPr lang="en-AU"/>
          </a:p>
        </p:txBody>
      </p:sp>
      <p:sp>
        <p:nvSpPr>
          <p:cNvPr id="14" name="Footer Placeholder 16"/>
          <p:cNvSpPr>
            <a:spLocks noGrp="1"/>
          </p:cNvSpPr>
          <p:nvPr>
            <p:ph type="ftr" sz="quarter" idx="16"/>
          </p:nvPr>
        </p:nvSpPr>
        <p:spPr>
          <a:xfrm>
            <a:off x="3062689" y="6048000"/>
            <a:ext cx="4174759" cy="292104"/>
          </a:xfrm>
        </p:spPr>
        <p:txBody>
          <a:bodyPr/>
          <a:lstStyle>
            <a:lvl1pPr algn="l">
              <a:defRPr lang="en-AU" sz="1000" dirty="0">
                <a:solidFill>
                  <a:schemeClr val="tx1">
                    <a:lumMod val="95000"/>
                    <a:lumOff val="5000"/>
                  </a:schemeClr>
                </a:solidFill>
                <a:latin typeface="HelveticaNeueLT Std" pitchFamily="34" charset="0"/>
              </a:defRPr>
            </a:lvl1pPr>
          </a:lstStyle>
          <a:p>
            <a:endParaRPr lang="en-AU"/>
          </a:p>
        </p:txBody>
      </p:sp>
    </p:spTree>
    <p:extLst>
      <p:ext uri="{BB962C8B-B14F-4D97-AF65-F5344CB8AC3E}">
        <p14:creationId xmlns:p14="http://schemas.microsoft.com/office/powerpoint/2010/main" val="4204877410"/>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Full Content">
    <p:spTree>
      <p:nvGrpSpPr>
        <p:cNvPr id="1" name=""/>
        <p:cNvGrpSpPr/>
        <p:nvPr/>
      </p:nvGrpSpPr>
      <p:grpSpPr>
        <a:xfrm>
          <a:off x="0" y="0"/>
          <a:ext cx="0" cy="0"/>
          <a:chOff x="0" y="0"/>
          <a:chExt cx="0" cy="0"/>
        </a:xfrm>
      </p:grpSpPr>
      <p:sp>
        <p:nvSpPr>
          <p:cNvPr id="7" name="Round Same Side Corner Rectangle 6"/>
          <p:cNvSpPr/>
          <p:nvPr userDrawn="1"/>
        </p:nvSpPr>
        <p:spPr>
          <a:xfrm rot="16200000">
            <a:off x="1804058" y="-1402115"/>
            <a:ext cx="5939827" cy="8740061"/>
          </a:xfrm>
          <a:prstGeom prst="round2SameRect">
            <a:avLst>
              <a:gd name="adj1" fmla="val 3261"/>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Round Same Side Corner Rectangle 7"/>
          <p:cNvSpPr/>
          <p:nvPr userDrawn="1"/>
        </p:nvSpPr>
        <p:spPr>
          <a:xfrm rot="5400000">
            <a:off x="-2809345" y="2809347"/>
            <a:ext cx="5939827" cy="321141"/>
          </a:xfrm>
          <a:prstGeom prst="round2SameRect">
            <a:avLst>
              <a:gd name="adj1" fmla="val 50000"/>
              <a:gd name="adj2" fmla="val 0"/>
            </a:avLst>
          </a:prstGeom>
          <a:solidFill>
            <a:srgbClr val="BE1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Footer Placeholder 4"/>
          <p:cNvSpPr>
            <a:spLocks noGrp="1"/>
          </p:cNvSpPr>
          <p:nvPr>
            <p:ph type="ftr" sz="quarter" idx="3"/>
          </p:nvPr>
        </p:nvSpPr>
        <p:spPr>
          <a:xfrm>
            <a:off x="6378222" y="6209594"/>
            <a:ext cx="2449688"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r>
              <a:rPr lang="en-AU" dirty="0" smtClean="0"/>
              <a:t>Delivering Awesome Web Applications</a:t>
            </a:r>
            <a:endParaRPr lang="en-AU" dirty="0"/>
          </a:p>
        </p:txBody>
      </p:sp>
      <p:sp>
        <p:nvSpPr>
          <p:cNvPr id="5" name="Text Placeholder 9"/>
          <p:cNvSpPr>
            <a:spLocks noGrp="1"/>
          </p:cNvSpPr>
          <p:nvPr>
            <p:ph type="body" sz="quarter" idx="13"/>
          </p:nvPr>
        </p:nvSpPr>
        <p:spPr>
          <a:xfrm>
            <a:off x="642910" y="1643050"/>
            <a:ext cx="7000924" cy="4143404"/>
          </a:xfrm>
          <a:prstGeom prst="rect">
            <a:avLst/>
          </a:prstGeom>
          <a:noFill/>
        </p:spPr>
        <p:txBody>
          <a:bodyPr/>
          <a:lstStyle>
            <a:lvl1pPr>
              <a:spcBef>
                <a:spcPts val="600"/>
              </a:spcBef>
              <a:spcAft>
                <a:spcPts val="600"/>
              </a:spcAft>
              <a:defRPr lang="en-US" dirty="0" smtClean="0"/>
            </a:lvl1pPr>
            <a:lvl2pPr>
              <a:defRPr lang="en-US" dirty="0" smtClean="0"/>
            </a:lvl2pPr>
            <a:lvl3pPr>
              <a:defRPr lang="en-US" dirty="0" smtClean="0"/>
            </a:lvl3pPr>
            <a:lvl4pPr>
              <a:defRPr lang="en-US" dirty="0" smtClean="0"/>
            </a:lvl4pPr>
            <a:lvl5pPr>
              <a:defRPr lang="en-AU"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9" name="Title 1"/>
          <p:cNvSpPr>
            <a:spLocks noGrp="1"/>
          </p:cNvSpPr>
          <p:nvPr>
            <p:ph type="title"/>
          </p:nvPr>
        </p:nvSpPr>
        <p:spPr>
          <a:xfrm>
            <a:off x="642910" y="0"/>
            <a:ext cx="7000924" cy="1428736"/>
          </a:xfrm>
          <a:prstGeom prst="snipRoundRect">
            <a:avLst>
              <a:gd name="adj1" fmla="val 8906"/>
              <a:gd name="adj2" fmla="val 0"/>
            </a:avLst>
          </a:prstGeom>
          <a:noFill/>
        </p:spPr>
        <p:txBody>
          <a:bodyPr>
            <a:noAutofit/>
          </a:bodyPr>
          <a:lstStyle>
            <a:lvl1pPr algn="l">
              <a:defRPr lang="en-AU" dirty="0"/>
            </a:lvl1pPr>
          </a:lstStyle>
          <a:p>
            <a:r>
              <a:rPr lang="en-US" smtClean="0"/>
              <a:t>Click to edit Master title style</a:t>
            </a:r>
            <a:endParaRPr lang="en-AU" dirty="0"/>
          </a:p>
        </p:txBody>
      </p:sp>
    </p:spTree>
    <p:extLst>
      <p:ext uri="{BB962C8B-B14F-4D97-AF65-F5344CB8AC3E}">
        <p14:creationId xmlns:p14="http://schemas.microsoft.com/office/powerpoint/2010/main" val="2984677582"/>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7" name="Round Same Side Corner Rectangle 6"/>
          <p:cNvSpPr/>
          <p:nvPr userDrawn="1"/>
        </p:nvSpPr>
        <p:spPr>
          <a:xfrm rot="16200000">
            <a:off x="2818800" y="-398170"/>
            <a:ext cx="5400000" cy="7272000"/>
          </a:xfrm>
          <a:prstGeom prst="round2SameRect">
            <a:avLst>
              <a:gd name="adj1" fmla="val 3261"/>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Round Same Side Corner Rectangle 7"/>
          <p:cNvSpPr/>
          <p:nvPr userDrawn="1"/>
        </p:nvSpPr>
        <p:spPr>
          <a:xfrm rot="5400000">
            <a:off x="-1800000" y="2339827"/>
            <a:ext cx="5400000" cy="1800000"/>
          </a:xfrm>
          <a:prstGeom prst="round2SameRect">
            <a:avLst>
              <a:gd name="adj1" fmla="val 11023"/>
              <a:gd name="adj2" fmla="val 0"/>
            </a:avLst>
          </a:prstGeom>
          <a:solidFill>
            <a:srgbClr val="BE1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Slide Number Placeholder 4"/>
          <p:cNvSpPr>
            <a:spLocks noGrp="1"/>
          </p:cNvSpPr>
          <p:nvPr>
            <p:ph type="sldNum" sz="quarter" idx="12"/>
          </p:nvPr>
        </p:nvSpPr>
        <p:spPr>
          <a:xfrm>
            <a:off x="7458418" y="5838939"/>
            <a:ext cx="1685581" cy="1153464"/>
          </a:xfrm>
          <a:prstGeom prst="rect">
            <a:avLst/>
          </a:prstGeom>
        </p:spPr>
        <p:txBody>
          <a:bodyPr/>
          <a:lstStyle/>
          <a:p>
            <a:fld id="{C3C64410-3BAB-4A56-8ED9-90B6674C1A52}" type="slidenum">
              <a:rPr lang="en-AU" smtClean="0"/>
              <a:pPr/>
              <a:t>‹#›</a:t>
            </a:fld>
            <a:endParaRPr lang="en-AU"/>
          </a:p>
        </p:txBody>
      </p:sp>
      <p:sp>
        <p:nvSpPr>
          <p:cNvPr id="16" name="Footer Placeholder 16"/>
          <p:cNvSpPr>
            <a:spLocks noGrp="1"/>
          </p:cNvSpPr>
          <p:nvPr>
            <p:ph type="ftr" sz="quarter" idx="16"/>
          </p:nvPr>
        </p:nvSpPr>
        <p:spPr>
          <a:xfrm>
            <a:off x="1870037" y="6113019"/>
            <a:ext cx="5367411" cy="292104"/>
          </a:xfrm>
        </p:spPr>
        <p:txBody>
          <a:bodyPr/>
          <a:lstStyle>
            <a:lvl1pPr algn="l">
              <a:defRPr lang="en-AU" sz="1000" dirty="0">
                <a:solidFill>
                  <a:schemeClr val="tx1">
                    <a:lumMod val="95000"/>
                    <a:lumOff val="5000"/>
                  </a:schemeClr>
                </a:solidFill>
                <a:latin typeface="HelveticaNeueLT Std" pitchFamily="34" charset="0"/>
              </a:defRPr>
            </a:lvl1pPr>
          </a:lstStyle>
          <a:p>
            <a:endParaRPr lang="en-AU"/>
          </a:p>
        </p:txBody>
      </p:sp>
      <p:sp>
        <p:nvSpPr>
          <p:cNvPr id="10" name="Text Placeholder 9"/>
          <p:cNvSpPr>
            <a:spLocks noGrp="1"/>
          </p:cNvSpPr>
          <p:nvPr>
            <p:ph type="body" sz="quarter" idx="13"/>
          </p:nvPr>
        </p:nvSpPr>
        <p:spPr>
          <a:xfrm>
            <a:off x="1872000" y="1679171"/>
            <a:ext cx="7272000" cy="4008829"/>
          </a:xfrm>
          <a:prstGeom prst="rect">
            <a:avLst/>
          </a:prstGeom>
          <a:noFill/>
        </p:spPr>
        <p:txBody>
          <a:bodyPr/>
          <a:lstStyle>
            <a:lvl1pPr>
              <a:spcBef>
                <a:spcPts val="600"/>
              </a:spcBef>
              <a:spcAft>
                <a:spcPts val="600"/>
              </a:spcAft>
              <a:defRPr sz="1800">
                <a:latin typeface="+mj-lt"/>
              </a:defRPr>
            </a:lvl1pPr>
            <a:lvl2pPr>
              <a:defRPr>
                <a:latin typeface="+mj-lt"/>
              </a:defRPr>
            </a:lvl2pPr>
            <a:lvl3pPr>
              <a:defRPr>
                <a:latin typeface="+mj-lt"/>
              </a:defRPr>
            </a:lvl3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14" name="Title 13"/>
          <p:cNvSpPr>
            <a:spLocks noGrp="1"/>
          </p:cNvSpPr>
          <p:nvPr>
            <p:ph type="title"/>
          </p:nvPr>
        </p:nvSpPr>
        <p:spPr>
          <a:xfrm>
            <a:off x="1878676" y="532329"/>
            <a:ext cx="7272000" cy="1143000"/>
          </a:xfrm>
          <a:noFill/>
        </p:spPr>
        <p:txBody>
          <a:bodyPr/>
          <a:lstStyle/>
          <a:p>
            <a:r>
              <a:rPr lang="en-US" smtClean="0"/>
              <a:t>Click to edit Master title style</a:t>
            </a:r>
            <a:endParaRPr lang="en-AU" dirty="0"/>
          </a:p>
        </p:txBody>
      </p:sp>
    </p:spTree>
    <p:extLst>
      <p:ext uri="{BB962C8B-B14F-4D97-AF65-F5344CB8AC3E}">
        <p14:creationId xmlns:p14="http://schemas.microsoft.com/office/powerpoint/2010/main" val="35320095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2_Picture with Caption">
    <p:spTree>
      <p:nvGrpSpPr>
        <p:cNvPr id="1" name=""/>
        <p:cNvGrpSpPr/>
        <p:nvPr/>
      </p:nvGrpSpPr>
      <p:grpSpPr>
        <a:xfrm>
          <a:off x="0" y="0"/>
          <a:ext cx="0" cy="0"/>
          <a:chOff x="0" y="0"/>
          <a:chExt cx="0" cy="0"/>
        </a:xfrm>
      </p:grpSpPr>
      <p:sp>
        <p:nvSpPr>
          <p:cNvPr id="11" name="Rectangle 10"/>
          <p:cNvSpPr/>
          <p:nvPr userDrawn="1"/>
        </p:nvSpPr>
        <p:spPr>
          <a:xfrm>
            <a:off x="1872000" y="2451100"/>
            <a:ext cx="7272000" cy="3530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5" name="Slide Number Placeholder 4"/>
          <p:cNvSpPr>
            <a:spLocks noGrp="1"/>
          </p:cNvSpPr>
          <p:nvPr>
            <p:ph type="sldNum" sz="quarter" idx="12"/>
          </p:nvPr>
        </p:nvSpPr>
        <p:spPr>
          <a:xfrm>
            <a:off x="7458418" y="5838939"/>
            <a:ext cx="1685581" cy="1153464"/>
          </a:xfrm>
          <a:prstGeom prst="rect">
            <a:avLst/>
          </a:prstGeom>
        </p:spPr>
        <p:txBody>
          <a:bodyPr/>
          <a:lstStyle/>
          <a:p>
            <a:fld id="{C3C64410-3BAB-4A56-8ED9-90B6674C1A52}" type="slidenum">
              <a:rPr lang="en-AU" smtClean="0"/>
              <a:pPr/>
              <a:t>‹#›</a:t>
            </a:fld>
            <a:endParaRPr lang="en-AU"/>
          </a:p>
        </p:txBody>
      </p:sp>
      <p:sp>
        <p:nvSpPr>
          <p:cNvPr id="2" name="Title 1"/>
          <p:cNvSpPr>
            <a:spLocks noGrp="1"/>
          </p:cNvSpPr>
          <p:nvPr>
            <p:ph type="title"/>
          </p:nvPr>
        </p:nvSpPr>
        <p:spPr>
          <a:xfrm>
            <a:off x="1872867" y="540000"/>
            <a:ext cx="7272000" cy="1800000"/>
          </a:xfrm>
          <a:prstGeom prst="snipRoundRect">
            <a:avLst>
              <a:gd name="adj1" fmla="val 8201"/>
              <a:gd name="adj2" fmla="val 0"/>
            </a:avLst>
          </a:prstGeom>
          <a:solidFill>
            <a:schemeClr val="bg1"/>
          </a:solidFill>
        </p:spPr>
        <p:txBody>
          <a:bodyPr anchor="b" anchorCtr="0">
            <a:normAutofit/>
          </a:bodyPr>
          <a:lstStyle>
            <a:lvl1pPr algn="l">
              <a:defRPr sz="3200">
                <a:latin typeface="Helvetica 35 Thin" pitchFamily="34" charset="0"/>
              </a:defRPr>
            </a:lvl1pPr>
          </a:lstStyle>
          <a:p>
            <a:r>
              <a:rPr lang="en-US" smtClean="0"/>
              <a:t>Click to edit Master title style</a:t>
            </a:r>
            <a:endParaRPr lang="en-AU" dirty="0"/>
          </a:p>
        </p:txBody>
      </p:sp>
      <p:sp>
        <p:nvSpPr>
          <p:cNvPr id="9" name="Picture Placeholder 8"/>
          <p:cNvSpPr>
            <a:spLocks noGrp="1"/>
          </p:cNvSpPr>
          <p:nvPr>
            <p:ph type="pic" sz="quarter" idx="13"/>
          </p:nvPr>
        </p:nvSpPr>
        <p:spPr>
          <a:xfrm>
            <a:off x="1872867" y="2434729"/>
            <a:ext cx="7271133" cy="3571374"/>
          </a:xfrm>
          <a:solidFill>
            <a:schemeClr val="bg2">
              <a:lumMod val="50000"/>
            </a:schemeClr>
          </a:solidFill>
        </p:spPr>
        <p:txBody>
          <a:bodyPr>
            <a:normAutofit/>
          </a:bodyPr>
          <a:lstStyle>
            <a:lvl1pPr>
              <a:buNone/>
              <a:defRPr sz="1800"/>
            </a:lvl1pPr>
          </a:lstStyle>
          <a:p>
            <a:r>
              <a:rPr lang="en-US" smtClean="0"/>
              <a:t>Click icon to add picture</a:t>
            </a:r>
            <a:endParaRPr lang="en-AU" dirty="0"/>
          </a:p>
        </p:txBody>
      </p:sp>
      <p:sp>
        <p:nvSpPr>
          <p:cNvPr id="10" name="Rectangle 9"/>
          <p:cNvSpPr/>
          <p:nvPr/>
        </p:nvSpPr>
        <p:spPr>
          <a:xfrm>
            <a:off x="1870464" y="5929330"/>
            <a:ext cx="7272000" cy="108000"/>
          </a:xfrm>
          <a:prstGeom prst="rect">
            <a:avLst/>
          </a:prstGeom>
          <a:solidFill>
            <a:srgbClr val="BE100F"/>
          </a:solidFill>
          <a:ln>
            <a:noFill/>
          </a:ln>
          <a:effectLst>
            <a:outerShdw blurRad="50800" dist="38100" dir="5400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Round Same Side Corner Rectangle 7"/>
          <p:cNvSpPr/>
          <p:nvPr userDrawn="1"/>
        </p:nvSpPr>
        <p:spPr>
          <a:xfrm rot="5400000">
            <a:off x="0" y="540000"/>
            <a:ext cx="1800000" cy="1800000"/>
          </a:xfrm>
          <a:prstGeom prst="round2SameRect">
            <a:avLst>
              <a:gd name="adj1" fmla="val 8906"/>
              <a:gd name="adj2" fmla="val 0"/>
            </a:avLst>
          </a:prstGeom>
          <a:solidFill>
            <a:srgbClr val="BE1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Footer Placeholder 16"/>
          <p:cNvSpPr>
            <a:spLocks noGrp="1"/>
          </p:cNvSpPr>
          <p:nvPr>
            <p:ph type="ftr" sz="quarter" idx="16"/>
          </p:nvPr>
        </p:nvSpPr>
        <p:spPr>
          <a:xfrm>
            <a:off x="1870037" y="6120000"/>
            <a:ext cx="5367411" cy="292104"/>
          </a:xfrm>
        </p:spPr>
        <p:txBody>
          <a:bodyPr/>
          <a:lstStyle>
            <a:lvl1pPr algn="l">
              <a:defRPr lang="en-AU" sz="1000" dirty="0">
                <a:solidFill>
                  <a:schemeClr val="tx1">
                    <a:lumMod val="95000"/>
                    <a:lumOff val="5000"/>
                  </a:schemeClr>
                </a:solidFill>
                <a:latin typeface="HelveticaNeueLT Std" pitchFamily="34" charset="0"/>
              </a:defRPr>
            </a:lvl1pPr>
          </a:lstStyle>
          <a:p>
            <a:endParaRPr lang="en-AU"/>
          </a:p>
        </p:txBody>
      </p:sp>
    </p:spTree>
    <p:extLst>
      <p:ext uri="{BB962C8B-B14F-4D97-AF65-F5344CB8AC3E}">
        <p14:creationId xmlns:p14="http://schemas.microsoft.com/office/powerpoint/2010/main" val="5484234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ln>
                <a:noFill/>
              </a:ln>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t>31/08/2011</a:t>
            </a:fld>
            <a:endParaRPr lang="en-AU" dirty="0"/>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pPr/>
              <a:t>‹#›</a:t>
            </a:fld>
            <a:endParaRPr lang="en-AU"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Picture with Caption - Section Divide">
    <p:spTree>
      <p:nvGrpSpPr>
        <p:cNvPr id="1" name=""/>
        <p:cNvGrpSpPr/>
        <p:nvPr/>
      </p:nvGrpSpPr>
      <p:grpSpPr>
        <a:xfrm>
          <a:off x="0" y="0"/>
          <a:ext cx="0" cy="0"/>
          <a:chOff x="0" y="0"/>
          <a:chExt cx="0" cy="0"/>
        </a:xfrm>
      </p:grpSpPr>
      <p:sp>
        <p:nvSpPr>
          <p:cNvPr id="13" name="Round Single Corner Rectangle 12"/>
          <p:cNvSpPr/>
          <p:nvPr userDrawn="1"/>
        </p:nvSpPr>
        <p:spPr>
          <a:xfrm flipH="1">
            <a:off x="1873956" y="553156"/>
            <a:ext cx="7270044" cy="1806222"/>
          </a:xfrm>
          <a:prstGeom prst="round1Rect">
            <a:avLst>
              <a:gd name="adj" fmla="val 12292"/>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userDrawn="1"/>
        </p:nvSpPr>
        <p:spPr>
          <a:xfrm>
            <a:off x="1872000" y="2451100"/>
            <a:ext cx="7272000" cy="3530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 name="Title 1"/>
          <p:cNvSpPr>
            <a:spLocks noGrp="1"/>
          </p:cNvSpPr>
          <p:nvPr>
            <p:ph type="title"/>
          </p:nvPr>
        </p:nvSpPr>
        <p:spPr>
          <a:xfrm>
            <a:off x="1872867" y="540000"/>
            <a:ext cx="7272000" cy="1800000"/>
          </a:xfrm>
          <a:prstGeom prst="rect">
            <a:avLst/>
          </a:prstGeom>
          <a:noFill/>
        </p:spPr>
        <p:txBody>
          <a:bodyPr anchor="b" anchorCtr="0">
            <a:normAutofit/>
          </a:bodyPr>
          <a:lstStyle>
            <a:lvl1pPr algn="l">
              <a:defRPr sz="3200">
                <a:latin typeface="+mj-lt"/>
              </a:defRPr>
            </a:lvl1pPr>
          </a:lstStyle>
          <a:p>
            <a:r>
              <a:rPr lang="en-US" smtClean="0"/>
              <a:t>Click to edit Master title style</a:t>
            </a:r>
            <a:endParaRPr lang="en-AU" dirty="0"/>
          </a:p>
        </p:txBody>
      </p:sp>
      <p:sp>
        <p:nvSpPr>
          <p:cNvPr id="9" name="Picture Placeholder 8"/>
          <p:cNvSpPr>
            <a:spLocks noGrp="1"/>
          </p:cNvSpPr>
          <p:nvPr>
            <p:ph type="pic" sz="quarter" idx="13"/>
          </p:nvPr>
        </p:nvSpPr>
        <p:spPr>
          <a:xfrm>
            <a:off x="1872867" y="2434729"/>
            <a:ext cx="7271133" cy="3571374"/>
          </a:xfrm>
          <a:solidFill>
            <a:schemeClr val="bg2">
              <a:lumMod val="50000"/>
            </a:schemeClr>
          </a:solidFill>
        </p:spPr>
        <p:txBody>
          <a:bodyPr>
            <a:normAutofit/>
          </a:bodyPr>
          <a:lstStyle>
            <a:lvl1pPr>
              <a:buNone/>
              <a:defRPr sz="1800"/>
            </a:lvl1pPr>
          </a:lstStyle>
          <a:p>
            <a:r>
              <a:rPr lang="en-US" smtClean="0"/>
              <a:t>Click icon to add picture</a:t>
            </a:r>
            <a:endParaRPr lang="en-AU" dirty="0"/>
          </a:p>
        </p:txBody>
      </p:sp>
      <p:sp>
        <p:nvSpPr>
          <p:cNvPr id="10" name="Rectangle 9"/>
          <p:cNvSpPr/>
          <p:nvPr/>
        </p:nvSpPr>
        <p:spPr>
          <a:xfrm>
            <a:off x="1870464" y="5929330"/>
            <a:ext cx="7272000" cy="108000"/>
          </a:xfrm>
          <a:prstGeom prst="rect">
            <a:avLst/>
          </a:prstGeom>
          <a:solidFill>
            <a:srgbClr val="BE100F"/>
          </a:solidFill>
          <a:ln>
            <a:noFill/>
          </a:ln>
          <a:effectLst>
            <a:outerShdw blurRad="50800" dist="38100" dir="5400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Round Same Side Corner Rectangle 7"/>
          <p:cNvSpPr/>
          <p:nvPr userDrawn="1"/>
        </p:nvSpPr>
        <p:spPr>
          <a:xfrm rot="5400000">
            <a:off x="0" y="540000"/>
            <a:ext cx="1800000" cy="1800000"/>
          </a:xfrm>
          <a:prstGeom prst="round2SameRect">
            <a:avLst>
              <a:gd name="adj1" fmla="val 8906"/>
              <a:gd name="adj2" fmla="val 0"/>
            </a:avLst>
          </a:prstGeom>
          <a:solidFill>
            <a:srgbClr val="BE1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Footer Placeholder 4"/>
          <p:cNvSpPr>
            <a:spLocks noGrp="1"/>
          </p:cNvSpPr>
          <p:nvPr>
            <p:ph type="ftr" sz="quarter" idx="3"/>
          </p:nvPr>
        </p:nvSpPr>
        <p:spPr>
          <a:xfrm>
            <a:off x="6378222" y="6209593"/>
            <a:ext cx="2449688"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r>
              <a:rPr lang="en-AU" dirty="0" smtClean="0"/>
              <a:t>Delivering Awesome Web Applications</a:t>
            </a:r>
            <a:endParaRPr lang="en-AU" dirty="0"/>
          </a:p>
        </p:txBody>
      </p:sp>
    </p:spTree>
    <p:extLst>
      <p:ext uri="{BB962C8B-B14F-4D97-AF65-F5344CB8AC3E}">
        <p14:creationId xmlns:p14="http://schemas.microsoft.com/office/powerpoint/2010/main" val="96386771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3_Picture with Caption">
    <p:spTree>
      <p:nvGrpSpPr>
        <p:cNvPr id="1" name=""/>
        <p:cNvGrpSpPr/>
        <p:nvPr/>
      </p:nvGrpSpPr>
      <p:grpSpPr>
        <a:xfrm>
          <a:off x="0" y="0"/>
          <a:ext cx="0" cy="0"/>
          <a:chOff x="0" y="0"/>
          <a:chExt cx="0" cy="0"/>
        </a:xfrm>
      </p:grpSpPr>
      <p:sp>
        <p:nvSpPr>
          <p:cNvPr id="11" name="Rectangle 10"/>
          <p:cNvSpPr/>
          <p:nvPr userDrawn="1"/>
        </p:nvSpPr>
        <p:spPr>
          <a:xfrm>
            <a:off x="1872000" y="2451100"/>
            <a:ext cx="7272000" cy="3530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5" name="Slide Number Placeholder 4"/>
          <p:cNvSpPr>
            <a:spLocks noGrp="1"/>
          </p:cNvSpPr>
          <p:nvPr>
            <p:ph type="sldNum" sz="quarter" idx="12"/>
          </p:nvPr>
        </p:nvSpPr>
        <p:spPr>
          <a:xfrm>
            <a:off x="7458418" y="5838939"/>
            <a:ext cx="1685581" cy="1153464"/>
          </a:xfrm>
          <a:prstGeom prst="rect">
            <a:avLst/>
          </a:prstGeom>
        </p:spPr>
        <p:txBody>
          <a:bodyPr/>
          <a:lstStyle/>
          <a:p>
            <a:fld id="{C3C64410-3BAB-4A56-8ED9-90B6674C1A52}" type="slidenum">
              <a:rPr lang="en-AU" smtClean="0"/>
              <a:pPr/>
              <a:t>‹#›</a:t>
            </a:fld>
            <a:endParaRPr lang="en-AU"/>
          </a:p>
        </p:txBody>
      </p:sp>
      <p:sp>
        <p:nvSpPr>
          <p:cNvPr id="2" name="Title 1"/>
          <p:cNvSpPr>
            <a:spLocks noGrp="1"/>
          </p:cNvSpPr>
          <p:nvPr>
            <p:ph type="title"/>
          </p:nvPr>
        </p:nvSpPr>
        <p:spPr>
          <a:xfrm>
            <a:off x="1872867" y="540000"/>
            <a:ext cx="7272000" cy="1800000"/>
          </a:xfrm>
          <a:prstGeom prst="snipRoundRect">
            <a:avLst>
              <a:gd name="adj1" fmla="val 8201"/>
              <a:gd name="adj2" fmla="val 0"/>
            </a:avLst>
          </a:prstGeom>
          <a:solidFill>
            <a:schemeClr val="bg1"/>
          </a:solidFill>
        </p:spPr>
        <p:txBody>
          <a:bodyPr anchor="b" anchorCtr="0">
            <a:normAutofit/>
          </a:bodyPr>
          <a:lstStyle>
            <a:lvl1pPr algn="l">
              <a:defRPr sz="3200">
                <a:latin typeface="Helvetica 35 Thin" pitchFamily="34" charset="0"/>
              </a:defRPr>
            </a:lvl1pPr>
          </a:lstStyle>
          <a:p>
            <a:r>
              <a:rPr lang="en-US" smtClean="0"/>
              <a:t>Click to edit Master title style</a:t>
            </a:r>
            <a:endParaRPr lang="en-AU" dirty="0"/>
          </a:p>
        </p:txBody>
      </p:sp>
      <p:sp>
        <p:nvSpPr>
          <p:cNvPr id="9" name="Picture Placeholder 8"/>
          <p:cNvSpPr>
            <a:spLocks noGrp="1"/>
          </p:cNvSpPr>
          <p:nvPr>
            <p:ph type="pic" sz="quarter" idx="13"/>
          </p:nvPr>
        </p:nvSpPr>
        <p:spPr>
          <a:xfrm>
            <a:off x="1872867" y="2434729"/>
            <a:ext cx="7271133" cy="3571374"/>
          </a:xfrm>
          <a:solidFill>
            <a:schemeClr val="bg2">
              <a:lumMod val="50000"/>
            </a:schemeClr>
          </a:solidFill>
        </p:spPr>
        <p:txBody>
          <a:bodyPr>
            <a:normAutofit/>
          </a:bodyPr>
          <a:lstStyle>
            <a:lvl1pPr>
              <a:buNone/>
              <a:defRPr sz="1800"/>
            </a:lvl1pPr>
          </a:lstStyle>
          <a:p>
            <a:r>
              <a:rPr lang="en-US" smtClean="0"/>
              <a:t>Click icon to add picture</a:t>
            </a:r>
            <a:endParaRPr lang="en-AU" dirty="0"/>
          </a:p>
        </p:txBody>
      </p:sp>
      <p:sp>
        <p:nvSpPr>
          <p:cNvPr id="10" name="Rectangle 9"/>
          <p:cNvSpPr/>
          <p:nvPr/>
        </p:nvSpPr>
        <p:spPr>
          <a:xfrm>
            <a:off x="1870464" y="5929330"/>
            <a:ext cx="7272000" cy="108000"/>
          </a:xfrm>
          <a:prstGeom prst="rect">
            <a:avLst/>
          </a:prstGeom>
          <a:solidFill>
            <a:srgbClr val="BE100F"/>
          </a:solidFill>
          <a:ln>
            <a:noFill/>
          </a:ln>
          <a:effectLst>
            <a:outerShdw blurRad="50800" dist="38100" dir="5400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Round Same Side Corner Rectangle 7"/>
          <p:cNvSpPr/>
          <p:nvPr userDrawn="1"/>
        </p:nvSpPr>
        <p:spPr>
          <a:xfrm rot="5400000">
            <a:off x="0" y="540000"/>
            <a:ext cx="1800000" cy="1800000"/>
          </a:xfrm>
          <a:prstGeom prst="round2SameRect">
            <a:avLst>
              <a:gd name="adj1" fmla="val 8906"/>
              <a:gd name="adj2" fmla="val 0"/>
            </a:avLst>
          </a:prstGeom>
          <a:solidFill>
            <a:srgbClr val="BE1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Footer Placeholder 16"/>
          <p:cNvSpPr>
            <a:spLocks noGrp="1"/>
          </p:cNvSpPr>
          <p:nvPr>
            <p:ph type="ftr" sz="quarter" idx="16"/>
          </p:nvPr>
        </p:nvSpPr>
        <p:spPr>
          <a:xfrm>
            <a:off x="1870037" y="6120000"/>
            <a:ext cx="5367411" cy="292104"/>
          </a:xfrm>
        </p:spPr>
        <p:txBody>
          <a:bodyPr/>
          <a:lstStyle>
            <a:lvl1pPr algn="l">
              <a:defRPr lang="en-AU" sz="1000" dirty="0">
                <a:solidFill>
                  <a:schemeClr val="tx1">
                    <a:lumMod val="95000"/>
                    <a:lumOff val="5000"/>
                  </a:schemeClr>
                </a:solidFill>
                <a:latin typeface="HelveticaNeueLT Std" pitchFamily="34" charset="0"/>
              </a:defRPr>
            </a:lvl1pPr>
          </a:lstStyle>
          <a:p>
            <a:endParaRPr lang="en-AU"/>
          </a:p>
        </p:txBody>
      </p:sp>
    </p:spTree>
    <p:extLst>
      <p:ext uri="{BB962C8B-B14F-4D97-AF65-F5344CB8AC3E}">
        <p14:creationId xmlns:p14="http://schemas.microsoft.com/office/powerpoint/2010/main" val="54842347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3_Title Only">
    <p:spTree>
      <p:nvGrpSpPr>
        <p:cNvPr id="1" name=""/>
        <p:cNvGrpSpPr/>
        <p:nvPr/>
      </p:nvGrpSpPr>
      <p:grpSpPr>
        <a:xfrm>
          <a:off x="0" y="0"/>
          <a:ext cx="0" cy="0"/>
          <a:chOff x="0" y="0"/>
          <a:chExt cx="0" cy="0"/>
        </a:xfrm>
      </p:grpSpPr>
      <p:sp>
        <p:nvSpPr>
          <p:cNvPr id="2" name="Title 1"/>
          <p:cNvSpPr>
            <a:spLocks noGrp="1"/>
          </p:cNvSpPr>
          <p:nvPr>
            <p:ph type="title"/>
          </p:nvPr>
        </p:nvSpPr>
        <p:spPr>
          <a:xfrm>
            <a:off x="1871999" y="2338220"/>
            <a:ext cx="7164000" cy="1800000"/>
          </a:xfrm>
        </p:spPr>
        <p:txBody>
          <a:bodyPr anchor="ctr">
            <a:normAutofit/>
          </a:bodyPr>
          <a:lstStyle>
            <a:lvl1pPr>
              <a:defRPr sz="3200">
                <a:latin typeface="+mj-lt"/>
              </a:defRPr>
            </a:lvl1pPr>
          </a:lstStyle>
          <a:p>
            <a:r>
              <a:rPr lang="en-US" smtClean="0"/>
              <a:t>Click to edit Master title style</a:t>
            </a:r>
            <a:endParaRPr lang="en-AU" dirty="0"/>
          </a:p>
        </p:txBody>
      </p:sp>
      <p:sp>
        <p:nvSpPr>
          <p:cNvPr id="5" name="Slide Number Placeholder 4"/>
          <p:cNvSpPr>
            <a:spLocks noGrp="1"/>
          </p:cNvSpPr>
          <p:nvPr>
            <p:ph type="sldNum" sz="quarter" idx="12"/>
          </p:nvPr>
        </p:nvSpPr>
        <p:spPr>
          <a:xfrm>
            <a:off x="7458418" y="5838939"/>
            <a:ext cx="1685581" cy="1153464"/>
          </a:xfrm>
          <a:prstGeom prst="rect">
            <a:avLst/>
          </a:prstGeom>
        </p:spPr>
        <p:txBody>
          <a:bodyPr/>
          <a:lstStyle/>
          <a:p>
            <a:fld id="{C3C64410-3BAB-4A56-8ED9-90B6674C1A52}" type="slidenum">
              <a:rPr lang="en-AU" smtClean="0"/>
              <a:pPr/>
              <a:t>‹#›</a:t>
            </a:fld>
            <a:endParaRPr lang="en-AU"/>
          </a:p>
        </p:txBody>
      </p:sp>
      <p:sp>
        <p:nvSpPr>
          <p:cNvPr id="9" name="Round Same Side Corner Rectangle 8"/>
          <p:cNvSpPr/>
          <p:nvPr/>
        </p:nvSpPr>
        <p:spPr>
          <a:xfrm rot="5400000">
            <a:off x="-1800000" y="2337830"/>
            <a:ext cx="5400000" cy="1800000"/>
          </a:xfrm>
          <a:prstGeom prst="round2SameRect">
            <a:avLst>
              <a:gd name="adj1" fmla="val 8906"/>
              <a:gd name="adj2" fmla="val 0"/>
            </a:avLst>
          </a:prstGeom>
          <a:solidFill>
            <a:srgbClr val="BE1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Picture Placeholder 14"/>
          <p:cNvSpPr>
            <a:spLocks noGrp="1"/>
          </p:cNvSpPr>
          <p:nvPr>
            <p:ph type="pic" sz="quarter" idx="13"/>
          </p:nvPr>
        </p:nvSpPr>
        <p:spPr>
          <a:xfrm>
            <a:off x="1872000" y="537830"/>
            <a:ext cx="7272000" cy="1728000"/>
          </a:xfrm>
          <a:prstGeom prst="snipRoundRect">
            <a:avLst>
              <a:gd name="adj1" fmla="val 9318"/>
              <a:gd name="adj2" fmla="val 0"/>
            </a:avLst>
          </a:prstGeom>
          <a:solidFill>
            <a:schemeClr val="bg1">
              <a:lumMod val="50000"/>
            </a:schemeClr>
          </a:solidFill>
        </p:spPr>
        <p:txBody>
          <a:bodyPr/>
          <a:lstStyle>
            <a:lvl1pPr algn="ctr">
              <a:buNone/>
              <a:defRPr/>
            </a:lvl1pPr>
          </a:lstStyle>
          <a:p>
            <a:r>
              <a:rPr lang="en-US" smtClean="0"/>
              <a:t>Click icon to add picture</a:t>
            </a:r>
            <a:endParaRPr lang="en-AU" dirty="0"/>
          </a:p>
        </p:txBody>
      </p:sp>
      <p:sp>
        <p:nvSpPr>
          <p:cNvPr id="17" name="Picture Placeholder 16"/>
          <p:cNvSpPr>
            <a:spLocks noGrp="1"/>
          </p:cNvSpPr>
          <p:nvPr>
            <p:ph type="pic" sz="quarter" idx="14"/>
          </p:nvPr>
        </p:nvSpPr>
        <p:spPr>
          <a:xfrm>
            <a:off x="1872001" y="4210610"/>
            <a:ext cx="7272000" cy="1728000"/>
          </a:xfrm>
          <a:custGeom>
            <a:avLst/>
            <a:gdLst>
              <a:gd name="connsiteX0" fmla="*/ 0 w 7272000"/>
              <a:gd name="connsiteY0" fmla="*/ 163832 h 1728000"/>
              <a:gd name="connsiteX1" fmla="*/ 47985 w 7272000"/>
              <a:gd name="connsiteY1" fmla="*/ 47985 h 1728000"/>
              <a:gd name="connsiteX2" fmla="*/ 163832 w 7272000"/>
              <a:gd name="connsiteY2" fmla="*/ 0 h 1728000"/>
              <a:gd name="connsiteX3" fmla="*/ 7108168 w 7272000"/>
              <a:gd name="connsiteY3" fmla="*/ 0 h 1728000"/>
              <a:gd name="connsiteX4" fmla="*/ 7224015 w 7272000"/>
              <a:gd name="connsiteY4" fmla="*/ 47985 h 1728000"/>
              <a:gd name="connsiteX5" fmla="*/ 7272000 w 7272000"/>
              <a:gd name="connsiteY5" fmla="*/ 163832 h 1728000"/>
              <a:gd name="connsiteX6" fmla="*/ 7272000 w 7272000"/>
              <a:gd name="connsiteY6" fmla="*/ 1564168 h 1728000"/>
              <a:gd name="connsiteX7" fmla="*/ 7224015 w 7272000"/>
              <a:gd name="connsiteY7" fmla="*/ 1680015 h 1728000"/>
              <a:gd name="connsiteX8" fmla="*/ 7108168 w 7272000"/>
              <a:gd name="connsiteY8" fmla="*/ 1728000 h 1728000"/>
              <a:gd name="connsiteX9" fmla="*/ 163832 w 7272000"/>
              <a:gd name="connsiteY9" fmla="*/ 1728000 h 1728000"/>
              <a:gd name="connsiteX10" fmla="*/ 47985 w 7272000"/>
              <a:gd name="connsiteY10" fmla="*/ 1680015 h 1728000"/>
              <a:gd name="connsiteX11" fmla="*/ 0 w 7272000"/>
              <a:gd name="connsiteY11" fmla="*/ 1564168 h 1728000"/>
              <a:gd name="connsiteX12" fmla="*/ 0 w 7272000"/>
              <a:gd name="connsiteY12" fmla="*/ 163832 h 1728000"/>
              <a:gd name="connsiteX0" fmla="*/ 1020863 w 8292863"/>
              <a:gd name="connsiteY0" fmla="*/ 260695 h 1824863"/>
              <a:gd name="connsiteX1" fmla="*/ 1184695 w 8292863"/>
              <a:gd name="connsiteY1" fmla="*/ 96863 h 1824863"/>
              <a:gd name="connsiteX2" fmla="*/ 8129031 w 8292863"/>
              <a:gd name="connsiteY2" fmla="*/ 96863 h 1824863"/>
              <a:gd name="connsiteX3" fmla="*/ 8244878 w 8292863"/>
              <a:gd name="connsiteY3" fmla="*/ 144848 h 1824863"/>
              <a:gd name="connsiteX4" fmla="*/ 8292863 w 8292863"/>
              <a:gd name="connsiteY4" fmla="*/ 260695 h 1824863"/>
              <a:gd name="connsiteX5" fmla="*/ 8292863 w 8292863"/>
              <a:gd name="connsiteY5" fmla="*/ 1661031 h 1824863"/>
              <a:gd name="connsiteX6" fmla="*/ 8244878 w 8292863"/>
              <a:gd name="connsiteY6" fmla="*/ 1776878 h 1824863"/>
              <a:gd name="connsiteX7" fmla="*/ 8129031 w 8292863"/>
              <a:gd name="connsiteY7" fmla="*/ 1824863 h 1824863"/>
              <a:gd name="connsiteX8" fmla="*/ 1184695 w 8292863"/>
              <a:gd name="connsiteY8" fmla="*/ 1824863 h 1824863"/>
              <a:gd name="connsiteX9" fmla="*/ 1068848 w 8292863"/>
              <a:gd name="connsiteY9" fmla="*/ 1776878 h 1824863"/>
              <a:gd name="connsiteX10" fmla="*/ 1020863 w 8292863"/>
              <a:gd name="connsiteY10" fmla="*/ 1661031 h 1824863"/>
              <a:gd name="connsiteX11" fmla="*/ 1020863 w 8292863"/>
              <a:gd name="connsiteY11" fmla="*/ 260695 h 1824863"/>
              <a:gd name="connsiteX0" fmla="*/ 1178907 w 8450907"/>
              <a:gd name="connsiteY0" fmla="*/ 260695 h 1824863"/>
              <a:gd name="connsiteX1" fmla="*/ 1184695 w 8450907"/>
              <a:gd name="connsiteY1" fmla="*/ 96863 h 1824863"/>
              <a:gd name="connsiteX2" fmla="*/ 8287075 w 8450907"/>
              <a:gd name="connsiteY2" fmla="*/ 96863 h 1824863"/>
              <a:gd name="connsiteX3" fmla="*/ 8402922 w 8450907"/>
              <a:gd name="connsiteY3" fmla="*/ 144848 h 1824863"/>
              <a:gd name="connsiteX4" fmla="*/ 8450907 w 8450907"/>
              <a:gd name="connsiteY4" fmla="*/ 260695 h 1824863"/>
              <a:gd name="connsiteX5" fmla="*/ 8450907 w 8450907"/>
              <a:gd name="connsiteY5" fmla="*/ 1661031 h 1824863"/>
              <a:gd name="connsiteX6" fmla="*/ 8402922 w 8450907"/>
              <a:gd name="connsiteY6" fmla="*/ 1776878 h 1824863"/>
              <a:gd name="connsiteX7" fmla="*/ 8287075 w 8450907"/>
              <a:gd name="connsiteY7" fmla="*/ 1824863 h 1824863"/>
              <a:gd name="connsiteX8" fmla="*/ 1342739 w 8450907"/>
              <a:gd name="connsiteY8" fmla="*/ 1824863 h 1824863"/>
              <a:gd name="connsiteX9" fmla="*/ 1226892 w 8450907"/>
              <a:gd name="connsiteY9" fmla="*/ 1776878 h 1824863"/>
              <a:gd name="connsiteX10" fmla="*/ 1178907 w 8450907"/>
              <a:gd name="connsiteY10" fmla="*/ 1661031 h 1824863"/>
              <a:gd name="connsiteX11" fmla="*/ 1178907 w 8450907"/>
              <a:gd name="connsiteY11" fmla="*/ 260695 h 1824863"/>
              <a:gd name="connsiteX0" fmla="*/ 0 w 7272000"/>
              <a:gd name="connsiteY0" fmla="*/ 260695 h 1824863"/>
              <a:gd name="connsiteX1" fmla="*/ 5788 w 7272000"/>
              <a:gd name="connsiteY1" fmla="*/ 96863 h 1824863"/>
              <a:gd name="connsiteX2" fmla="*/ 7108168 w 7272000"/>
              <a:gd name="connsiteY2" fmla="*/ 96863 h 1824863"/>
              <a:gd name="connsiteX3" fmla="*/ 7224015 w 7272000"/>
              <a:gd name="connsiteY3" fmla="*/ 144848 h 1824863"/>
              <a:gd name="connsiteX4" fmla="*/ 7272000 w 7272000"/>
              <a:gd name="connsiteY4" fmla="*/ 260695 h 1824863"/>
              <a:gd name="connsiteX5" fmla="*/ 7272000 w 7272000"/>
              <a:gd name="connsiteY5" fmla="*/ 1661031 h 1824863"/>
              <a:gd name="connsiteX6" fmla="*/ 7224015 w 7272000"/>
              <a:gd name="connsiteY6" fmla="*/ 1776878 h 1824863"/>
              <a:gd name="connsiteX7" fmla="*/ 7108168 w 7272000"/>
              <a:gd name="connsiteY7" fmla="*/ 1824863 h 1824863"/>
              <a:gd name="connsiteX8" fmla="*/ 163832 w 7272000"/>
              <a:gd name="connsiteY8" fmla="*/ 1824863 h 1824863"/>
              <a:gd name="connsiteX9" fmla="*/ 47985 w 7272000"/>
              <a:gd name="connsiteY9" fmla="*/ 1776878 h 1824863"/>
              <a:gd name="connsiteX10" fmla="*/ 0 w 7272000"/>
              <a:gd name="connsiteY10" fmla="*/ 1661031 h 1824863"/>
              <a:gd name="connsiteX11" fmla="*/ 0 w 7272000"/>
              <a:gd name="connsiteY11" fmla="*/ 260695 h 1824863"/>
              <a:gd name="connsiteX0" fmla="*/ 0 w 7272000"/>
              <a:gd name="connsiteY0" fmla="*/ 1564168 h 1728000"/>
              <a:gd name="connsiteX1" fmla="*/ 5788 w 7272000"/>
              <a:gd name="connsiteY1" fmla="*/ 0 h 1728000"/>
              <a:gd name="connsiteX2" fmla="*/ 7108168 w 7272000"/>
              <a:gd name="connsiteY2" fmla="*/ 0 h 1728000"/>
              <a:gd name="connsiteX3" fmla="*/ 7224015 w 7272000"/>
              <a:gd name="connsiteY3" fmla="*/ 47985 h 1728000"/>
              <a:gd name="connsiteX4" fmla="*/ 7272000 w 7272000"/>
              <a:gd name="connsiteY4" fmla="*/ 163832 h 1728000"/>
              <a:gd name="connsiteX5" fmla="*/ 7272000 w 7272000"/>
              <a:gd name="connsiteY5" fmla="*/ 1564168 h 1728000"/>
              <a:gd name="connsiteX6" fmla="*/ 7224015 w 7272000"/>
              <a:gd name="connsiteY6" fmla="*/ 1680015 h 1728000"/>
              <a:gd name="connsiteX7" fmla="*/ 7108168 w 7272000"/>
              <a:gd name="connsiteY7" fmla="*/ 1728000 h 1728000"/>
              <a:gd name="connsiteX8" fmla="*/ 163832 w 7272000"/>
              <a:gd name="connsiteY8" fmla="*/ 1728000 h 1728000"/>
              <a:gd name="connsiteX9" fmla="*/ 47985 w 7272000"/>
              <a:gd name="connsiteY9" fmla="*/ 1680015 h 1728000"/>
              <a:gd name="connsiteX10" fmla="*/ 0 w 7272000"/>
              <a:gd name="connsiteY10" fmla="*/ 1564168 h 1728000"/>
              <a:gd name="connsiteX0" fmla="*/ 0 w 8319203"/>
              <a:gd name="connsiteY0" fmla="*/ 1661031 h 1824863"/>
              <a:gd name="connsiteX1" fmla="*/ 5788 w 8319203"/>
              <a:gd name="connsiteY1" fmla="*/ 96863 h 1824863"/>
              <a:gd name="connsiteX2" fmla="*/ 7108168 w 8319203"/>
              <a:gd name="connsiteY2" fmla="*/ 96863 h 1824863"/>
              <a:gd name="connsiteX3" fmla="*/ 7272000 w 8319203"/>
              <a:gd name="connsiteY3" fmla="*/ 260695 h 1824863"/>
              <a:gd name="connsiteX4" fmla="*/ 7272000 w 8319203"/>
              <a:gd name="connsiteY4" fmla="*/ 1661031 h 1824863"/>
              <a:gd name="connsiteX5" fmla="*/ 7224015 w 8319203"/>
              <a:gd name="connsiteY5" fmla="*/ 1776878 h 1824863"/>
              <a:gd name="connsiteX6" fmla="*/ 7108168 w 8319203"/>
              <a:gd name="connsiteY6" fmla="*/ 1824863 h 1824863"/>
              <a:gd name="connsiteX7" fmla="*/ 163832 w 8319203"/>
              <a:gd name="connsiteY7" fmla="*/ 1824863 h 1824863"/>
              <a:gd name="connsiteX8" fmla="*/ 47985 w 8319203"/>
              <a:gd name="connsiteY8" fmla="*/ 1776878 h 1824863"/>
              <a:gd name="connsiteX9" fmla="*/ 0 w 8319203"/>
              <a:gd name="connsiteY9" fmla="*/ 1661031 h 1824863"/>
              <a:gd name="connsiteX0" fmla="*/ 0 w 8319203"/>
              <a:gd name="connsiteY0" fmla="*/ 1822956 h 1986788"/>
              <a:gd name="connsiteX1" fmla="*/ 5788 w 8319203"/>
              <a:gd name="connsiteY1" fmla="*/ 258788 h 1986788"/>
              <a:gd name="connsiteX2" fmla="*/ 7108168 w 8319203"/>
              <a:gd name="connsiteY2" fmla="*/ 258788 h 1986788"/>
              <a:gd name="connsiteX3" fmla="*/ 7272000 w 8319203"/>
              <a:gd name="connsiteY3" fmla="*/ 260695 h 1986788"/>
              <a:gd name="connsiteX4" fmla="*/ 7272000 w 8319203"/>
              <a:gd name="connsiteY4" fmla="*/ 1822956 h 1986788"/>
              <a:gd name="connsiteX5" fmla="*/ 7224015 w 8319203"/>
              <a:gd name="connsiteY5" fmla="*/ 1938803 h 1986788"/>
              <a:gd name="connsiteX6" fmla="*/ 7108168 w 8319203"/>
              <a:gd name="connsiteY6" fmla="*/ 1986788 h 1986788"/>
              <a:gd name="connsiteX7" fmla="*/ 163832 w 8319203"/>
              <a:gd name="connsiteY7" fmla="*/ 1986788 h 1986788"/>
              <a:gd name="connsiteX8" fmla="*/ 47985 w 8319203"/>
              <a:gd name="connsiteY8" fmla="*/ 1938803 h 1986788"/>
              <a:gd name="connsiteX9" fmla="*/ 0 w 8319203"/>
              <a:gd name="connsiteY9" fmla="*/ 1822956 h 1986788"/>
              <a:gd name="connsiteX0" fmla="*/ 0 w 7272000"/>
              <a:gd name="connsiteY0" fmla="*/ 1564168 h 1728000"/>
              <a:gd name="connsiteX1" fmla="*/ 5788 w 7272000"/>
              <a:gd name="connsiteY1" fmla="*/ 0 h 1728000"/>
              <a:gd name="connsiteX2" fmla="*/ 7272000 w 7272000"/>
              <a:gd name="connsiteY2" fmla="*/ 1907 h 1728000"/>
              <a:gd name="connsiteX3" fmla="*/ 7272000 w 7272000"/>
              <a:gd name="connsiteY3" fmla="*/ 1564168 h 1728000"/>
              <a:gd name="connsiteX4" fmla="*/ 7224015 w 7272000"/>
              <a:gd name="connsiteY4" fmla="*/ 1680015 h 1728000"/>
              <a:gd name="connsiteX5" fmla="*/ 7108168 w 7272000"/>
              <a:gd name="connsiteY5" fmla="*/ 1728000 h 1728000"/>
              <a:gd name="connsiteX6" fmla="*/ 163832 w 7272000"/>
              <a:gd name="connsiteY6" fmla="*/ 1728000 h 1728000"/>
              <a:gd name="connsiteX7" fmla="*/ 47985 w 7272000"/>
              <a:gd name="connsiteY7" fmla="*/ 1680015 h 1728000"/>
              <a:gd name="connsiteX8" fmla="*/ 0 w 7272000"/>
              <a:gd name="connsiteY8" fmla="*/ 1564168 h 1728000"/>
              <a:gd name="connsiteX0" fmla="*/ 0 w 8292863"/>
              <a:gd name="connsiteY0" fmla="*/ 1564168 h 1851850"/>
              <a:gd name="connsiteX1" fmla="*/ 5788 w 8292863"/>
              <a:gd name="connsiteY1" fmla="*/ 0 h 1851850"/>
              <a:gd name="connsiteX2" fmla="*/ 7272000 w 8292863"/>
              <a:gd name="connsiteY2" fmla="*/ 1907 h 1851850"/>
              <a:gd name="connsiteX3" fmla="*/ 7272000 w 8292863"/>
              <a:gd name="connsiteY3" fmla="*/ 1564168 h 1851850"/>
              <a:gd name="connsiteX4" fmla="*/ 7108168 w 8292863"/>
              <a:gd name="connsiteY4" fmla="*/ 1728000 h 1851850"/>
              <a:gd name="connsiteX5" fmla="*/ 163832 w 8292863"/>
              <a:gd name="connsiteY5" fmla="*/ 1728000 h 1851850"/>
              <a:gd name="connsiteX6" fmla="*/ 47985 w 8292863"/>
              <a:gd name="connsiteY6" fmla="*/ 1680015 h 1851850"/>
              <a:gd name="connsiteX7" fmla="*/ 0 w 8292863"/>
              <a:gd name="connsiteY7" fmla="*/ 1564168 h 1851850"/>
              <a:gd name="connsiteX0" fmla="*/ 0 w 8454788"/>
              <a:gd name="connsiteY0" fmla="*/ 1564168 h 1851850"/>
              <a:gd name="connsiteX1" fmla="*/ 5788 w 8454788"/>
              <a:gd name="connsiteY1" fmla="*/ 0 h 1851850"/>
              <a:gd name="connsiteX2" fmla="*/ 7272000 w 8454788"/>
              <a:gd name="connsiteY2" fmla="*/ 1907 h 1851850"/>
              <a:gd name="connsiteX3" fmla="*/ 7272000 w 8454788"/>
              <a:gd name="connsiteY3" fmla="*/ 1564168 h 1851850"/>
              <a:gd name="connsiteX4" fmla="*/ 7270093 w 8454788"/>
              <a:gd name="connsiteY4" fmla="*/ 1728000 h 1851850"/>
              <a:gd name="connsiteX5" fmla="*/ 163832 w 8454788"/>
              <a:gd name="connsiteY5" fmla="*/ 1728000 h 1851850"/>
              <a:gd name="connsiteX6" fmla="*/ 47985 w 8454788"/>
              <a:gd name="connsiteY6" fmla="*/ 1680015 h 1851850"/>
              <a:gd name="connsiteX7" fmla="*/ 0 w 8454788"/>
              <a:gd name="connsiteY7" fmla="*/ 1564168 h 1851850"/>
              <a:gd name="connsiteX0" fmla="*/ 0 w 7272000"/>
              <a:gd name="connsiteY0" fmla="*/ 1564168 h 1728000"/>
              <a:gd name="connsiteX1" fmla="*/ 5788 w 7272000"/>
              <a:gd name="connsiteY1" fmla="*/ 0 h 1728000"/>
              <a:gd name="connsiteX2" fmla="*/ 7272000 w 7272000"/>
              <a:gd name="connsiteY2" fmla="*/ 1907 h 1728000"/>
              <a:gd name="connsiteX3" fmla="*/ 7270093 w 7272000"/>
              <a:gd name="connsiteY3" fmla="*/ 1728000 h 1728000"/>
              <a:gd name="connsiteX4" fmla="*/ 163832 w 7272000"/>
              <a:gd name="connsiteY4" fmla="*/ 1728000 h 1728000"/>
              <a:gd name="connsiteX5" fmla="*/ 47985 w 7272000"/>
              <a:gd name="connsiteY5" fmla="*/ 1680015 h 1728000"/>
              <a:gd name="connsiteX6" fmla="*/ 0 w 7272000"/>
              <a:gd name="connsiteY6" fmla="*/ 1564168 h 172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2000" h="1728000">
                <a:moveTo>
                  <a:pt x="0" y="1564168"/>
                </a:moveTo>
                <a:cubicBezTo>
                  <a:pt x="1929" y="1042779"/>
                  <a:pt x="3859" y="521389"/>
                  <a:pt x="5788" y="0"/>
                </a:cubicBezTo>
                <a:lnTo>
                  <a:pt x="7272000" y="1907"/>
                </a:lnTo>
                <a:cubicBezTo>
                  <a:pt x="7271364" y="577271"/>
                  <a:pt x="7270729" y="1152636"/>
                  <a:pt x="7270093" y="1728000"/>
                </a:cubicBezTo>
                <a:lnTo>
                  <a:pt x="163832" y="1728000"/>
                </a:lnTo>
                <a:cubicBezTo>
                  <a:pt x="120381" y="1728000"/>
                  <a:pt x="78710" y="1710739"/>
                  <a:pt x="47985" y="1680015"/>
                </a:cubicBezTo>
                <a:cubicBezTo>
                  <a:pt x="17261" y="1649291"/>
                  <a:pt x="0" y="1607619"/>
                  <a:pt x="0" y="1564168"/>
                </a:cubicBezTo>
                <a:close/>
              </a:path>
            </a:pathLst>
          </a:custGeom>
          <a:solidFill>
            <a:schemeClr val="bg1">
              <a:lumMod val="50000"/>
            </a:schemeClr>
          </a:solidFill>
        </p:spPr>
        <p:txBody>
          <a:bodyPr/>
          <a:lstStyle>
            <a:lvl1pPr algn="ctr">
              <a:buNone/>
              <a:defRPr/>
            </a:lvl1pPr>
          </a:lstStyle>
          <a:p>
            <a:r>
              <a:rPr lang="en-US" smtClean="0"/>
              <a:t>Click icon to add picture</a:t>
            </a:r>
            <a:endParaRPr lang="en-AU" dirty="0"/>
          </a:p>
        </p:txBody>
      </p:sp>
      <p:sp>
        <p:nvSpPr>
          <p:cNvPr id="16" name="Subtitle 2"/>
          <p:cNvSpPr>
            <a:spLocks noGrp="1"/>
          </p:cNvSpPr>
          <p:nvPr>
            <p:ph type="subTitle" idx="1"/>
          </p:nvPr>
        </p:nvSpPr>
        <p:spPr>
          <a:xfrm>
            <a:off x="1872000" y="3492348"/>
            <a:ext cx="7084713" cy="398518"/>
          </a:xfrm>
          <a:solidFill>
            <a:schemeClr val="bg1"/>
          </a:solidFill>
        </p:spPr>
        <p:txBody>
          <a:bodyPr wrap="square" lIns="216000" tIns="0">
            <a:noAutofit/>
          </a:bodyPr>
          <a:lstStyle>
            <a:lvl1pPr marL="0" indent="0" algn="l">
              <a:buNone/>
              <a:defRPr lang="en-AU" sz="1400" dirty="0">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dirty="0"/>
          </a:p>
        </p:txBody>
      </p:sp>
      <p:sp>
        <p:nvSpPr>
          <p:cNvPr id="18" name="Footer Placeholder 16"/>
          <p:cNvSpPr>
            <a:spLocks noGrp="1"/>
          </p:cNvSpPr>
          <p:nvPr>
            <p:ph type="ftr" sz="quarter" idx="16"/>
          </p:nvPr>
        </p:nvSpPr>
        <p:spPr>
          <a:xfrm>
            <a:off x="1870037" y="6048000"/>
            <a:ext cx="5367411" cy="292104"/>
          </a:xfrm>
        </p:spPr>
        <p:txBody>
          <a:bodyPr/>
          <a:lstStyle>
            <a:lvl1pPr algn="l">
              <a:defRPr lang="en-AU" sz="1000" dirty="0">
                <a:solidFill>
                  <a:schemeClr val="tx1">
                    <a:lumMod val="95000"/>
                    <a:lumOff val="5000"/>
                  </a:schemeClr>
                </a:solidFill>
                <a:latin typeface="HelveticaNeueLT Std" pitchFamily="34" charset="0"/>
              </a:defRPr>
            </a:lvl1pPr>
          </a:lstStyle>
          <a:p>
            <a:endParaRPr lang="en-AU"/>
          </a:p>
        </p:txBody>
      </p:sp>
      <p:sp>
        <p:nvSpPr>
          <p:cNvPr id="19" name="Rectangle 18"/>
          <p:cNvSpPr/>
          <p:nvPr/>
        </p:nvSpPr>
        <p:spPr>
          <a:xfrm>
            <a:off x="9036000" y="2346765"/>
            <a:ext cx="108000" cy="1800000"/>
          </a:xfrm>
          <a:prstGeom prst="rect">
            <a:avLst/>
          </a:prstGeom>
          <a:solidFill>
            <a:srgbClr val="BE1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Tree>
    <p:extLst>
      <p:ext uri="{BB962C8B-B14F-4D97-AF65-F5344CB8AC3E}">
        <p14:creationId xmlns:p14="http://schemas.microsoft.com/office/powerpoint/2010/main" val="40957940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4_Title Only">
    <p:spTree>
      <p:nvGrpSpPr>
        <p:cNvPr id="1" name=""/>
        <p:cNvGrpSpPr/>
        <p:nvPr/>
      </p:nvGrpSpPr>
      <p:grpSpPr>
        <a:xfrm>
          <a:off x="0" y="0"/>
          <a:ext cx="0" cy="0"/>
          <a:chOff x="0" y="0"/>
          <a:chExt cx="0" cy="0"/>
        </a:xfrm>
      </p:grpSpPr>
      <p:sp>
        <p:nvSpPr>
          <p:cNvPr id="2" name="Title 1"/>
          <p:cNvSpPr>
            <a:spLocks noGrp="1"/>
          </p:cNvSpPr>
          <p:nvPr>
            <p:ph type="title"/>
          </p:nvPr>
        </p:nvSpPr>
        <p:spPr>
          <a:xfrm>
            <a:off x="1871999" y="2338220"/>
            <a:ext cx="7164000" cy="1800000"/>
          </a:xfrm>
        </p:spPr>
        <p:txBody>
          <a:bodyPr anchor="ctr">
            <a:normAutofit/>
          </a:bodyPr>
          <a:lstStyle>
            <a:lvl1pPr>
              <a:defRPr sz="3200">
                <a:latin typeface="+mj-lt"/>
              </a:defRPr>
            </a:lvl1pPr>
          </a:lstStyle>
          <a:p>
            <a:r>
              <a:rPr lang="en-US" smtClean="0"/>
              <a:t>Click to edit Master title style</a:t>
            </a:r>
            <a:endParaRPr lang="en-AU" dirty="0"/>
          </a:p>
        </p:txBody>
      </p:sp>
      <p:sp>
        <p:nvSpPr>
          <p:cNvPr id="5" name="Slide Number Placeholder 4"/>
          <p:cNvSpPr>
            <a:spLocks noGrp="1"/>
          </p:cNvSpPr>
          <p:nvPr>
            <p:ph type="sldNum" sz="quarter" idx="12"/>
          </p:nvPr>
        </p:nvSpPr>
        <p:spPr>
          <a:xfrm>
            <a:off x="7458418" y="5838939"/>
            <a:ext cx="1685581" cy="1153464"/>
          </a:xfrm>
          <a:prstGeom prst="rect">
            <a:avLst/>
          </a:prstGeom>
        </p:spPr>
        <p:txBody>
          <a:bodyPr/>
          <a:lstStyle/>
          <a:p>
            <a:fld id="{C3C64410-3BAB-4A56-8ED9-90B6674C1A52}" type="slidenum">
              <a:rPr lang="en-AU" smtClean="0"/>
              <a:pPr/>
              <a:t>‹#›</a:t>
            </a:fld>
            <a:endParaRPr lang="en-AU"/>
          </a:p>
        </p:txBody>
      </p:sp>
      <p:sp>
        <p:nvSpPr>
          <p:cNvPr id="9" name="Round Same Side Corner Rectangle 8"/>
          <p:cNvSpPr/>
          <p:nvPr/>
        </p:nvSpPr>
        <p:spPr>
          <a:xfrm rot="5400000">
            <a:off x="-1800000" y="2337830"/>
            <a:ext cx="5400000" cy="1800000"/>
          </a:xfrm>
          <a:prstGeom prst="round2SameRect">
            <a:avLst>
              <a:gd name="adj1" fmla="val 8906"/>
              <a:gd name="adj2" fmla="val 0"/>
            </a:avLst>
          </a:prstGeom>
          <a:solidFill>
            <a:srgbClr val="BE1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Picture Placeholder 14"/>
          <p:cNvSpPr>
            <a:spLocks noGrp="1"/>
          </p:cNvSpPr>
          <p:nvPr>
            <p:ph type="pic" sz="quarter" idx="13"/>
          </p:nvPr>
        </p:nvSpPr>
        <p:spPr>
          <a:xfrm>
            <a:off x="1872000" y="537830"/>
            <a:ext cx="7272000" cy="1728000"/>
          </a:xfrm>
          <a:prstGeom prst="snipRoundRect">
            <a:avLst>
              <a:gd name="adj1" fmla="val 9318"/>
              <a:gd name="adj2" fmla="val 0"/>
            </a:avLst>
          </a:prstGeom>
          <a:solidFill>
            <a:schemeClr val="bg1">
              <a:lumMod val="50000"/>
            </a:schemeClr>
          </a:solidFill>
        </p:spPr>
        <p:txBody>
          <a:bodyPr/>
          <a:lstStyle>
            <a:lvl1pPr algn="ctr">
              <a:buNone/>
              <a:defRPr/>
            </a:lvl1pPr>
          </a:lstStyle>
          <a:p>
            <a:r>
              <a:rPr lang="en-US" smtClean="0"/>
              <a:t>Click icon to add picture</a:t>
            </a:r>
            <a:endParaRPr lang="en-AU" dirty="0"/>
          </a:p>
        </p:txBody>
      </p:sp>
      <p:sp>
        <p:nvSpPr>
          <p:cNvPr id="17" name="Picture Placeholder 16"/>
          <p:cNvSpPr>
            <a:spLocks noGrp="1"/>
          </p:cNvSpPr>
          <p:nvPr>
            <p:ph type="pic" sz="quarter" idx="14"/>
          </p:nvPr>
        </p:nvSpPr>
        <p:spPr>
          <a:xfrm>
            <a:off x="1872001" y="4210610"/>
            <a:ext cx="7272000" cy="1728000"/>
          </a:xfrm>
          <a:custGeom>
            <a:avLst/>
            <a:gdLst>
              <a:gd name="connsiteX0" fmla="*/ 0 w 7272000"/>
              <a:gd name="connsiteY0" fmla="*/ 163832 h 1728000"/>
              <a:gd name="connsiteX1" fmla="*/ 47985 w 7272000"/>
              <a:gd name="connsiteY1" fmla="*/ 47985 h 1728000"/>
              <a:gd name="connsiteX2" fmla="*/ 163832 w 7272000"/>
              <a:gd name="connsiteY2" fmla="*/ 0 h 1728000"/>
              <a:gd name="connsiteX3" fmla="*/ 7108168 w 7272000"/>
              <a:gd name="connsiteY3" fmla="*/ 0 h 1728000"/>
              <a:gd name="connsiteX4" fmla="*/ 7224015 w 7272000"/>
              <a:gd name="connsiteY4" fmla="*/ 47985 h 1728000"/>
              <a:gd name="connsiteX5" fmla="*/ 7272000 w 7272000"/>
              <a:gd name="connsiteY5" fmla="*/ 163832 h 1728000"/>
              <a:gd name="connsiteX6" fmla="*/ 7272000 w 7272000"/>
              <a:gd name="connsiteY6" fmla="*/ 1564168 h 1728000"/>
              <a:gd name="connsiteX7" fmla="*/ 7224015 w 7272000"/>
              <a:gd name="connsiteY7" fmla="*/ 1680015 h 1728000"/>
              <a:gd name="connsiteX8" fmla="*/ 7108168 w 7272000"/>
              <a:gd name="connsiteY8" fmla="*/ 1728000 h 1728000"/>
              <a:gd name="connsiteX9" fmla="*/ 163832 w 7272000"/>
              <a:gd name="connsiteY9" fmla="*/ 1728000 h 1728000"/>
              <a:gd name="connsiteX10" fmla="*/ 47985 w 7272000"/>
              <a:gd name="connsiteY10" fmla="*/ 1680015 h 1728000"/>
              <a:gd name="connsiteX11" fmla="*/ 0 w 7272000"/>
              <a:gd name="connsiteY11" fmla="*/ 1564168 h 1728000"/>
              <a:gd name="connsiteX12" fmla="*/ 0 w 7272000"/>
              <a:gd name="connsiteY12" fmla="*/ 163832 h 1728000"/>
              <a:gd name="connsiteX0" fmla="*/ 1020863 w 8292863"/>
              <a:gd name="connsiteY0" fmla="*/ 260695 h 1824863"/>
              <a:gd name="connsiteX1" fmla="*/ 1184695 w 8292863"/>
              <a:gd name="connsiteY1" fmla="*/ 96863 h 1824863"/>
              <a:gd name="connsiteX2" fmla="*/ 8129031 w 8292863"/>
              <a:gd name="connsiteY2" fmla="*/ 96863 h 1824863"/>
              <a:gd name="connsiteX3" fmla="*/ 8244878 w 8292863"/>
              <a:gd name="connsiteY3" fmla="*/ 144848 h 1824863"/>
              <a:gd name="connsiteX4" fmla="*/ 8292863 w 8292863"/>
              <a:gd name="connsiteY4" fmla="*/ 260695 h 1824863"/>
              <a:gd name="connsiteX5" fmla="*/ 8292863 w 8292863"/>
              <a:gd name="connsiteY5" fmla="*/ 1661031 h 1824863"/>
              <a:gd name="connsiteX6" fmla="*/ 8244878 w 8292863"/>
              <a:gd name="connsiteY6" fmla="*/ 1776878 h 1824863"/>
              <a:gd name="connsiteX7" fmla="*/ 8129031 w 8292863"/>
              <a:gd name="connsiteY7" fmla="*/ 1824863 h 1824863"/>
              <a:gd name="connsiteX8" fmla="*/ 1184695 w 8292863"/>
              <a:gd name="connsiteY8" fmla="*/ 1824863 h 1824863"/>
              <a:gd name="connsiteX9" fmla="*/ 1068848 w 8292863"/>
              <a:gd name="connsiteY9" fmla="*/ 1776878 h 1824863"/>
              <a:gd name="connsiteX10" fmla="*/ 1020863 w 8292863"/>
              <a:gd name="connsiteY10" fmla="*/ 1661031 h 1824863"/>
              <a:gd name="connsiteX11" fmla="*/ 1020863 w 8292863"/>
              <a:gd name="connsiteY11" fmla="*/ 260695 h 1824863"/>
              <a:gd name="connsiteX0" fmla="*/ 1178907 w 8450907"/>
              <a:gd name="connsiteY0" fmla="*/ 260695 h 1824863"/>
              <a:gd name="connsiteX1" fmla="*/ 1184695 w 8450907"/>
              <a:gd name="connsiteY1" fmla="*/ 96863 h 1824863"/>
              <a:gd name="connsiteX2" fmla="*/ 8287075 w 8450907"/>
              <a:gd name="connsiteY2" fmla="*/ 96863 h 1824863"/>
              <a:gd name="connsiteX3" fmla="*/ 8402922 w 8450907"/>
              <a:gd name="connsiteY3" fmla="*/ 144848 h 1824863"/>
              <a:gd name="connsiteX4" fmla="*/ 8450907 w 8450907"/>
              <a:gd name="connsiteY4" fmla="*/ 260695 h 1824863"/>
              <a:gd name="connsiteX5" fmla="*/ 8450907 w 8450907"/>
              <a:gd name="connsiteY5" fmla="*/ 1661031 h 1824863"/>
              <a:gd name="connsiteX6" fmla="*/ 8402922 w 8450907"/>
              <a:gd name="connsiteY6" fmla="*/ 1776878 h 1824863"/>
              <a:gd name="connsiteX7" fmla="*/ 8287075 w 8450907"/>
              <a:gd name="connsiteY7" fmla="*/ 1824863 h 1824863"/>
              <a:gd name="connsiteX8" fmla="*/ 1342739 w 8450907"/>
              <a:gd name="connsiteY8" fmla="*/ 1824863 h 1824863"/>
              <a:gd name="connsiteX9" fmla="*/ 1226892 w 8450907"/>
              <a:gd name="connsiteY9" fmla="*/ 1776878 h 1824863"/>
              <a:gd name="connsiteX10" fmla="*/ 1178907 w 8450907"/>
              <a:gd name="connsiteY10" fmla="*/ 1661031 h 1824863"/>
              <a:gd name="connsiteX11" fmla="*/ 1178907 w 8450907"/>
              <a:gd name="connsiteY11" fmla="*/ 260695 h 1824863"/>
              <a:gd name="connsiteX0" fmla="*/ 0 w 7272000"/>
              <a:gd name="connsiteY0" fmla="*/ 260695 h 1824863"/>
              <a:gd name="connsiteX1" fmla="*/ 5788 w 7272000"/>
              <a:gd name="connsiteY1" fmla="*/ 96863 h 1824863"/>
              <a:gd name="connsiteX2" fmla="*/ 7108168 w 7272000"/>
              <a:gd name="connsiteY2" fmla="*/ 96863 h 1824863"/>
              <a:gd name="connsiteX3" fmla="*/ 7224015 w 7272000"/>
              <a:gd name="connsiteY3" fmla="*/ 144848 h 1824863"/>
              <a:gd name="connsiteX4" fmla="*/ 7272000 w 7272000"/>
              <a:gd name="connsiteY4" fmla="*/ 260695 h 1824863"/>
              <a:gd name="connsiteX5" fmla="*/ 7272000 w 7272000"/>
              <a:gd name="connsiteY5" fmla="*/ 1661031 h 1824863"/>
              <a:gd name="connsiteX6" fmla="*/ 7224015 w 7272000"/>
              <a:gd name="connsiteY6" fmla="*/ 1776878 h 1824863"/>
              <a:gd name="connsiteX7" fmla="*/ 7108168 w 7272000"/>
              <a:gd name="connsiteY7" fmla="*/ 1824863 h 1824863"/>
              <a:gd name="connsiteX8" fmla="*/ 163832 w 7272000"/>
              <a:gd name="connsiteY8" fmla="*/ 1824863 h 1824863"/>
              <a:gd name="connsiteX9" fmla="*/ 47985 w 7272000"/>
              <a:gd name="connsiteY9" fmla="*/ 1776878 h 1824863"/>
              <a:gd name="connsiteX10" fmla="*/ 0 w 7272000"/>
              <a:gd name="connsiteY10" fmla="*/ 1661031 h 1824863"/>
              <a:gd name="connsiteX11" fmla="*/ 0 w 7272000"/>
              <a:gd name="connsiteY11" fmla="*/ 260695 h 1824863"/>
              <a:gd name="connsiteX0" fmla="*/ 0 w 7272000"/>
              <a:gd name="connsiteY0" fmla="*/ 1564168 h 1728000"/>
              <a:gd name="connsiteX1" fmla="*/ 5788 w 7272000"/>
              <a:gd name="connsiteY1" fmla="*/ 0 h 1728000"/>
              <a:gd name="connsiteX2" fmla="*/ 7108168 w 7272000"/>
              <a:gd name="connsiteY2" fmla="*/ 0 h 1728000"/>
              <a:gd name="connsiteX3" fmla="*/ 7224015 w 7272000"/>
              <a:gd name="connsiteY3" fmla="*/ 47985 h 1728000"/>
              <a:gd name="connsiteX4" fmla="*/ 7272000 w 7272000"/>
              <a:gd name="connsiteY4" fmla="*/ 163832 h 1728000"/>
              <a:gd name="connsiteX5" fmla="*/ 7272000 w 7272000"/>
              <a:gd name="connsiteY5" fmla="*/ 1564168 h 1728000"/>
              <a:gd name="connsiteX6" fmla="*/ 7224015 w 7272000"/>
              <a:gd name="connsiteY6" fmla="*/ 1680015 h 1728000"/>
              <a:gd name="connsiteX7" fmla="*/ 7108168 w 7272000"/>
              <a:gd name="connsiteY7" fmla="*/ 1728000 h 1728000"/>
              <a:gd name="connsiteX8" fmla="*/ 163832 w 7272000"/>
              <a:gd name="connsiteY8" fmla="*/ 1728000 h 1728000"/>
              <a:gd name="connsiteX9" fmla="*/ 47985 w 7272000"/>
              <a:gd name="connsiteY9" fmla="*/ 1680015 h 1728000"/>
              <a:gd name="connsiteX10" fmla="*/ 0 w 7272000"/>
              <a:gd name="connsiteY10" fmla="*/ 1564168 h 1728000"/>
              <a:gd name="connsiteX0" fmla="*/ 0 w 8319203"/>
              <a:gd name="connsiteY0" fmla="*/ 1661031 h 1824863"/>
              <a:gd name="connsiteX1" fmla="*/ 5788 w 8319203"/>
              <a:gd name="connsiteY1" fmla="*/ 96863 h 1824863"/>
              <a:gd name="connsiteX2" fmla="*/ 7108168 w 8319203"/>
              <a:gd name="connsiteY2" fmla="*/ 96863 h 1824863"/>
              <a:gd name="connsiteX3" fmla="*/ 7272000 w 8319203"/>
              <a:gd name="connsiteY3" fmla="*/ 260695 h 1824863"/>
              <a:gd name="connsiteX4" fmla="*/ 7272000 w 8319203"/>
              <a:gd name="connsiteY4" fmla="*/ 1661031 h 1824863"/>
              <a:gd name="connsiteX5" fmla="*/ 7224015 w 8319203"/>
              <a:gd name="connsiteY5" fmla="*/ 1776878 h 1824863"/>
              <a:gd name="connsiteX6" fmla="*/ 7108168 w 8319203"/>
              <a:gd name="connsiteY6" fmla="*/ 1824863 h 1824863"/>
              <a:gd name="connsiteX7" fmla="*/ 163832 w 8319203"/>
              <a:gd name="connsiteY7" fmla="*/ 1824863 h 1824863"/>
              <a:gd name="connsiteX8" fmla="*/ 47985 w 8319203"/>
              <a:gd name="connsiteY8" fmla="*/ 1776878 h 1824863"/>
              <a:gd name="connsiteX9" fmla="*/ 0 w 8319203"/>
              <a:gd name="connsiteY9" fmla="*/ 1661031 h 1824863"/>
              <a:gd name="connsiteX0" fmla="*/ 0 w 8319203"/>
              <a:gd name="connsiteY0" fmla="*/ 1822956 h 1986788"/>
              <a:gd name="connsiteX1" fmla="*/ 5788 w 8319203"/>
              <a:gd name="connsiteY1" fmla="*/ 258788 h 1986788"/>
              <a:gd name="connsiteX2" fmla="*/ 7108168 w 8319203"/>
              <a:gd name="connsiteY2" fmla="*/ 258788 h 1986788"/>
              <a:gd name="connsiteX3" fmla="*/ 7272000 w 8319203"/>
              <a:gd name="connsiteY3" fmla="*/ 260695 h 1986788"/>
              <a:gd name="connsiteX4" fmla="*/ 7272000 w 8319203"/>
              <a:gd name="connsiteY4" fmla="*/ 1822956 h 1986788"/>
              <a:gd name="connsiteX5" fmla="*/ 7224015 w 8319203"/>
              <a:gd name="connsiteY5" fmla="*/ 1938803 h 1986788"/>
              <a:gd name="connsiteX6" fmla="*/ 7108168 w 8319203"/>
              <a:gd name="connsiteY6" fmla="*/ 1986788 h 1986788"/>
              <a:gd name="connsiteX7" fmla="*/ 163832 w 8319203"/>
              <a:gd name="connsiteY7" fmla="*/ 1986788 h 1986788"/>
              <a:gd name="connsiteX8" fmla="*/ 47985 w 8319203"/>
              <a:gd name="connsiteY8" fmla="*/ 1938803 h 1986788"/>
              <a:gd name="connsiteX9" fmla="*/ 0 w 8319203"/>
              <a:gd name="connsiteY9" fmla="*/ 1822956 h 1986788"/>
              <a:gd name="connsiteX0" fmla="*/ 0 w 7272000"/>
              <a:gd name="connsiteY0" fmla="*/ 1564168 h 1728000"/>
              <a:gd name="connsiteX1" fmla="*/ 5788 w 7272000"/>
              <a:gd name="connsiteY1" fmla="*/ 0 h 1728000"/>
              <a:gd name="connsiteX2" fmla="*/ 7272000 w 7272000"/>
              <a:gd name="connsiteY2" fmla="*/ 1907 h 1728000"/>
              <a:gd name="connsiteX3" fmla="*/ 7272000 w 7272000"/>
              <a:gd name="connsiteY3" fmla="*/ 1564168 h 1728000"/>
              <a:gd name="connsiteX4" fmla="*/ 7224015 w 7272000"/>
              <a:gd name="connsiteY4" fmla="*/ 1680015 h 1728000"/>
              <a:gd name="connsiteX5" fmla="*/ 7108168 w 7272000"/>
              <a:gd name="connsiteY5" fmla="*/ 1728000 h 1728000"/>
              <a:gd name="connsiteX6" fmla="*/ 163832 w 7272000"/>
              <a:gd name="connsiteY6" fmla="*/ 1728000 h 1728000"/>
              <a:gd name="connsiteX7" fmla="*/ 47985 w 7272000"/>
              <a:gd name="connsiteY7" fmla="*/ 1680015 h 1728000"/>
              <a:gd name="connsiteX8" fmla="*/ 0 w 7272000"/>
              <a:gd name="connsiteY8" fmla="*/ 1564168 h 1728000"/>
              <a:gd name="connsiteX0" fmla="*/ 0 w 8292863"/>
              <a:gd name="connsiteY0" fmla="*/ 1564168 h 1851850"/>
              <a:gd name="connsiteX1" fmla="*/ 5788 w 8292863"/>
              <a:gd name="connsiteY1" fmla="*/ 0 h 1851850"/>
              <a:gd name="connsiteX2" fmla="*/ 7272000 w 8292863"/>
              <a:gd name="connsiteY2" fmla="*/ 1907 h 1851850"/>
              <a:gd name="connsiteX3" fmla="*/ 7272000 w 8292863"/>
              <a:gd name="connsiteY3" fmla="*/ 1564168 h 1851850"/>
              <a:gd name="connsiteX4" fmla="*/ 7108168 w 8292863"/>
              <a:gd name="connsiteY4" fmla="*/ 1728000 h 1851850"/>
              <a:gd name="connsiteX5" fmla="*/ 163832 w 8292863"/>
              <a:gd name="connsiteY5" fmla="*/ 1728000 h 1851850"/>
              <a:gd name="connsiteX6" fmla="*/ 47985 w 8292863"/>
              <a:gd name="connsiteY6" fmla="*/ 1680015 h 1851850"/>
              <a:gd name="connsiteX7" fmla="*/ 0 w 8292863"/>
              <a:gd name="connsiteY7" fmla="*/ 1564168 h 1851850"/>
              <a:gd name="connsiteX0" fmla="*/ 0 w 8454788"/>
              <a:gd name="connsiteY0" fmla="*/ 1564168 h 1851850"/>
              <a:gd name="connsiteX1" fmla="*/ 5788 w 8454788"/>
              <a:gd name="connsiteY1" fmla="*/ 0 h 1851850"/>
              <a:gd name="connsiteX2" fmla="*/ 7272000 w 8454788"/>
              <a:gd name="connsiteY2" fmla="*/ 1907 h 1851850"/>
              <a:gd name="connsiteX3" fmla="*/ 7272000 w 8454788"/>
              <a:gd name="connsiteY3" fmla="*/ 1564168 h 1851850"/>
              <a:gd name="connsiteX4" fmla="*/ 7270093 w 8454788"/>
              <a:gd name="connsiteY4" fmla="*/ 1728000 h 1851850"/>
              <a:gd name="connsiteX5" fmla="*/ 163832 w 8454788"/>
              <a:gd name="connsiteY5" fmla="*/ 1728000 h 1851850"/>
              <a:gd name="connsiteX6" fmla="*/ 47985 w 8454788"/>
              <a:gd name="connsiteY6" fmla="*/ 1680015 h 1851850"/>
              <a:gd name="connsiteX7" fmla="*/ 0 w 8454788"/>
              <a:gd name="connsiteY7" fmla="*/ 1564168 h 1851850"/>
              <a:gd name="connsiteX0" fmla="*/ 0 w 7272000"/>
              <a:gd name="connsiteY0" fmla="*/ 1564168 h 1728000"/>
              <a:gd name="connsiteX1" fmla="*/ 5788 w 7272000"/>
              <a:gd name="connsiteY1" fmla="*/ 0 h 1728000"/>
              <a:gd name="connsiteX2" fmla="*/ 7272000 w 7272000"/>
              <a:gd name="connsiteY2" fmla="*/ 1907 h 1728000"/>
              <a:gd name="connsiteX3" fmla="*/ 7270093 w 7272000"/>
              <a:gd name="connsiteY3" fmla="*/ 1728000 h 1728000"/>
              <a:gd name="connsiteX4" fmla="*/ 163832 w 7272000"/>
              <a:gd name="connsiteY4" fmla="*/ 1728000 h 1728000"/>
              <a:gd name="connsiteX5" fmla="*/ 47985 w 7272000"/>
              <a:gd name="connsiteY5" fmla="*/ 1680015 h 1728000"/>
              <a:gd name="connsiteX6" fmla="*/ 0 w 7272000"/>
              <a:gd name="connsiteY6" fmla="*/ 1564168 h 172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2000" h="1728000">
                <a:moveTo>
                  <a:pt x="0" y="1564168"/>
                </a:moveTo>
                <a:cubicBezTo>
                  <a:pt x="1929" y="1042779"/>
                  <a:pt x="3859" y="521389"/>
                  <a:pt x="5788" y="0"/>
                </a:cubicBezTo>
                <a:lnTo>
                  <a:pt x="7272000" y="1907"/>
                </a:lnTo>
                <a:cubicBezTo>
                  <a:pt x="7271364" y="577271"/>
                  <a:pt x="7270729" y="1152636"/>
                  <a:pt x="7270093" y="1728000"/>
                </a:cubicBezTo>
                <a:lnTo>
                  <a:pt x="163832" y="1728000"/>
                </a:lnTo>
                <a:cubicBezTo>
                  <a:pt x="120381" y="1728000"/>
                  <a:pt x="78710" y="1710739"/>
                  <a:pt x="47985" y="1680015"/>
                </a:cubicBezTo>
                <a:cubicBezTo>
                  <a:pt x="17261" y="1649291"/>
                  <a:pt x="0" y="1607619"/>
                  <a:pt x="0" y="1564168"/>
                </a:cubicBezTo>
                <a:close/>
              </a:path>
            </a:pathLst>
          </a:custGeom>
          <a:solidFill>
            <a:schemeClr val="bg1">
              <a:lumMod val="50000"/>
            </a:schemeClr>
          </a:solidFill>
        </p:spPr>
        <p:txBody>
          <a:bodyPr/>
          <a:lstStyle>
            <a:lvl1pPr algn="ctr">
              <a:buNone/>
              <a:defRPr/>
            </a:lvl1pPr>
          </a:lstStyle>
          <a:p>
            <a:r>
              <a:rPr lang="en-US" smtClean="0"/>
              <a:t>Click icon to add picture</a:t>
            </a:r>
            <a:endParaRPr lang="en-AU" dirty="0"/>
          </a:p>
        </p:txBody>
      </p:sp>
      <p:sp>
        <p:nvSpPr>
          <p:cNvPr id="16" name="Subtitle 2"/>
          <p:cNvSpPr>
            <a:spLocks noGrp="1"/>
          </p:cNvSpPr>
          <p:nvPr>
            <p:ph type="subTitle" idx="1"/>
          </p:nvPr>
        </p:nvSpPr>
        <p:spPr>
          <a:xfrm>
            <a:off x="1872000" y="3492348"/>
            <a:ext cx="7084713" cy="398518"/>
          </a:xfrm>
          <a:solidFill>
            <a:schemeClr val="bg1"/>
          </a:solidFill>
        </p:spPr>
        <p:txBody>
          <a:bodyPr wrap="square" lIns="216000" tIns="0">
            <a:noAutofit/>
          </a:bodyPr>
          <a:lstStyle>
            <a:lvl1pPr marL="0" indent="0" algn="l">
              <a:buNone/>
              <a:defRPr lang="en-AU" sz="1400" dirty="0">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dirty="0"/>
          </a:p>
        </p:txBody>
      </p:sp>
      <p:sp>
        <p:nvSpPr>
          <p:cNvPr id="18" name="Footer Placeholder 16"/>
          <p:cNvSpPr>
            <a:spLocks noGrp="1"/>
          </p:cNvSpPr>
          <p:nvPr>
            <p:ph type="ftr" sz="quarter" idx="16"/>
          </p:nvPr>
        </p:nvSpPr>
        <p:spPr>
          <a:xfrm>
            <a:off x="1870037" y="6048000"/>
            <a:ext cx="5367411" cy="292104"/>
          </a:xfrm>
        </p:spPr>
        <p:txBody>
          <a:bodyPr/>
          <a:lstStyle>
            <a:lvl1pPr algn="l">
              <a:defRPr lang="en-AU" sz="1000" dirty="0">
                <a:solidFill>
                  <a:schemeClr val="tx1">
                    <a:lumMod val="95000"/>
                    <a:lumOff val="5000"/>
                  </a:schemeClr>
                </a:solidFill>
                <a:latin typeface="HelveticaNeueLT Std" pitchFamily="34" charset="0"/>
              </a:defRPr>
            </a:lvl1pPr>
          </a:lstStyle>
          <a:p>
            <a:endParaRPr lang="en-AU"/>
          </a:p>
        </p:txBody>
      </p:sp>
      <p:sp>
        <p:nvSpPr>
          <p:cNvPr id="19" name="Rectangle 18"/>
          <p:cNvSpPr/>
          <p:nvPr/>
        </p:nvSpPr>
        <p:spPr>
          <a:xfrm>
            <a:off x="9036000" y="2346765"/>
            <a:ext cx="108000" cy="1800000"/>
          </a:xfrm>
          <a:prstGeom prst="rect">
            <a:avLst/>
          </a:prstGeom>
          <a:solidFill>
            <a:srgbClr val="BE1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Tree>
    <p:extLst>
      <p:ext uri="{BB962C8B-B14F-4D97-AF65-F5344CB8AC3E}">
        <p14:creationId xmlns:p14="http://schemas.microsoft.com/office/powerpoint/2010/main" val="40957940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4_Picture with Caption">
    <p:spTree>
      <p:nvGrpSpPr>
        <p:cNvPr id="1" name=""/>
        <p:cNvGrpSpPr/>
        <p:nvPr/>
      </p:nvGrpSpPr>
      <p:grpSpPr>
        <a:xfrm>
          <a:off x="0" y="0"/>
          <a:ext cx="0" cy="0"/>
          <a:chOff x="0" y="0"/>
          <a:chExt cx="0" cy="0"/>
        </a:xfrm>
      </p:grpSpPr>
      <p:sp>
        <p:nvSpPr>
          <p:cNvPr id="11" name="Rectangle 10"/>
          <p:cNvSpPr/>
          <p:nvPr userDrawn="1"/>
        </p:nvSpPr>
        <p:spPr>
          <a:xfrm>
            <a:off x="1872000" y="2451100"/>
            <a:ext cx="7272000" cy="3530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5" name="Slide Number Placeholder 4"/>
          <p:cNvSpPr>
            <a:spLocks noGrp="1"/>
          </p:cNvSpPr>
          <p:nvPr>
            <p:ph type="sldNum" sz="quarter" idx="12"/>
          </p:nvPr>
        </p:nvSpPr>
        <p:spPr>
          <a:xfrm>
            <a:off x="7458418" y="5838939"/>
            <a:ext cx="1685581" cy="1153464"/>
          </a:xfrm>
          <a:prstGeom prst="rect">
            <a:avLst/>
          </a:prstGeom>
        </p:spPr>
        <p:txBody>
          <a:bodyPr/>
          <a:lstStyle/>
          <a:p>
            <a:fld id="{C3C64410-3BAB-4A56-8ED9-90B6674C1A52}" type="slidenum">
              <a:rPr lang="en-AU" smtClean="0"/>
              <a:pPr/>
              <a:t>‹#›</a:t>
            </a:fld>
            <a:endParaRPr lang="en-AU"/>
          </a:p>
        </p:txBody>
      </p:sp>
      <p:sp>
        <p:nvSpPr>
          <p:cNvPr id="2" name="Title 1"/>
          <p:cNvSpPr>
            <a:spLocks noGrp="1"/>
          </p:cNvSpPr>
          <p:nvPr>
            <p:ph type="title"/>
          </p:nvPr>
        </p:nvSpPr>
        <p:spPr>
          <a:xfrm>
            <a:off x="1872867" y="540000"/>
            <a:ext cx="7272000" cy="1800000"/>
          </a:xfrm>
          <a:prstGeom prst="snipRoundRect">
            <a:avLst>
              <a:gd name="adj1" fmla="val 8201"/>
              <a:gd name="adj2" fmla="val 0"/>
            </a:avLst>
          </a:prstGeom>
          <a:solidFill>
            <a:schemeClr val="bg1"/>
          </a:solidFill>
        </p:spPr>
        <p:txBody>
          <a:bodyPr anchor="b" anchorCtr="0">
            <a:normAutofit/>
          </a:bodyPr>
          <a:lstStyle>
            <a:lvl1pPr algn="l">
              <a:defRPr sz="3200">
                <a:latin typeface="Helvetica 35 Thin" pitchFamily="34" charset="0"/>
              </a:defRPr>
            </a:lvl1pPr>
          </a:lstStyle>
          <a:p>
            <a:r>
              <a:rPr lang="en-US" smtClean="0"/>
              <a:t>Click to edit Master title style</a:t>
            </a:r>
            <a:endParaRPr lang="en-AU" dirty="0"/>
          </a:p>
        </p:txBody>
      </p:sp>
      <p:sp>
        <p:nvSpPr>
          <p:cNvPr id="9" name="Picture Placeholder 8"/>
          <p:cNvSpPr>
            <a:spLocks noGrp="1"/>
          </p:cNvSpPr>
          <p:nvPr>
            <p:ph type="pic" sz="quarter" idx="13"/>
          </p:nvPr>
        </p:nvSpPr>
        <p:spPr>
          <a:xfrm>
            <a:off x="1872867" y="2434729"/>
            <a:ext cx="7271133" cy="3571374"/>
          </a:xfrm>
          <a:solidFill>
            <a:schemeClr val="bg2">
              <a:lumMod val="50000"/>
            </a:schemeClr>
          </a:solidFill>
        </p:spPr>
        <p:txBody>
          <a:bodyPr>
            <a:normAutofit/>
          </a:bodyPr>
          <a:lstStyle>
            <a:lvl1pPr>
              <a:buNone/>
              <a:defRPr sz="1800"/>
            </a:lvl1pPr>
          </a:lstStyle>
          <a:p>
            <a:r>
              <a:rPr lang="en-US" smtClean="0"/>
              <a:t>Click icon to add picture</a:t>
            </a:r>
            <a:endParaRPr lang="en-AU" dirty="0"/>
          </a:p>
        </p:txBody>
      </p:sp>
      <p:sp>
        <p:nvSpPr>
          <p:cNvPr id="10" name="Rectangle 9"/>
          <p:cNvSpPr/>
          <p:nvPr/>
        </p:nvSpPr>
        <p:spPr>
          <a:xfrm>
            <a:off x="1870464" y="5929330"/>
            <a:ext cx="7272000" cy="108000"/>
          </a:xfrm>
          <a:prstGeom prst="rect">
            <a:avLst/>
          </a:prstGeom>
          <a:solidFill>
            <a:srgbClr val="BE100F"/>
          </a:solidFill>
          <a:ln>
            <a:noFill/>
          </a:ln>
          <a:effectLst>
            <a:outerShdw blurRad="50800" dist="38100" dir="5400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Round Same Side Corner Rectangle 7"/>
          <p:cNvSpPr/>
          <p:nvPr userDrawn="1"/>
        </p:nvSpPr>
        <p:spPr>
          <a:xfrm rot="5400000">
            <a:off x="0" y="540000"/>
            <a:ext cx="1800000" cy="1800000"/>
          </a:xfrm>
          <a:prstGeom prst="round2SameRect">
            <a:avLst>
              <a:gd name="adj1" fmla="val 8906"/>
              <a:gd name="adj2" fmla="val 0"/>
            </a:avLst>
          </a:prstGeom>
          <a:solidFill>
            <a:srgbClr val="BE1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Footer Placeholder 16"/>
          <p:cNvSpPr>
            <a:spLocks noGrp="1"/>
          </p:cNvSpPr>
          <p:nvPr>
            <p:ph type="ftr" sz="quarter" idx="16"/>
          </p:nvPr>
        </p:nvSpPr>
        <p:spPr>
          <a:xfrm>
            <a:off x="1870037" y="6120000"/>
            <a:ext cx="5367411" cy="292104"/>
          </a:xfrm>
        </p:spPr>
        <p:txBody>
          <a:bodyPr/>
          <a:lstStyle>
            <a:lvl1pPr algn="l">
              <a:defRPr lang="en-AU" sz="1000" dirty="0">
                <a:solidFill>
                  <a:schemeClr val="tx1">
                    <a:lumMod val="95000"/>
                    <a:lumOff val="5000"/>
                  </a:schemeClr>
                </a:solidFill>
                <a:latin typeface="HelveticaNeueLT Std" pitchFamily="34" charset="0"/>
              </a:defRPr>
            </a:lvl1pPr>
          </a:lstStyle>
          <a:p>
            <a:endParaRPr lang="en-AU"/>
          </a:p>
        </p:txBody>
      </p:sp>
    </p:spTree>
    <p:extLst>
      <p:ext uri="{BB962C8B-B14F-4D97-AF65-F5344CB8AC3E}">
        <p14:creationId xmlns:p14="http://schemas.microsoft.com/office/powerpoint/2010/main" val="54842347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5_Picture with Caption">
    <p:spTree>
      <p:nvGrpSpPr>
        <p:cNvPr id="1" name=""/>
        <p:cNvGrpSpPr/>
        <p:nvPr/>
      </p:nvGrpSpPr>
      <p:grpSpPr>
        <a:xfrm>
          <a:off x="0" y="0"/>
          <a:ext cx="0" cy="0"/>
          <a:chOff x="0" y="0"/>
          <a:chExt cx="0" cy="0"/>
        </a:xfrm>
      </p:grpSpPr>
      <p:sp>
        <p:nvSpPr>
          <p:cNvPr id="11" name="Rectangle 10"/>
          <p:cNvSpPr/>
          <p:nvPr userDrawn="1"/>
        </p:nvSpPr>
        <p:spPr>
          <a:xfrm>
            <a:off x="1872000" y="2451100"/>
            <a:ext cx="7272000" cy="3530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5" name="Slide Number Placeholder 4"/>
          <p:cNvSpPr>
            <a:spLocks noGrp="1"/>
          </p:cNvSpPr>
          <p:nvPr>
            <p:ph type="sldNum" sz="quarter" idx="12"/>
          </p:nvPr>
        </p:nvSpPr>
        <p:spPr>
          <a:xfrm>
            <a:off x="7458418" y="5838939"/>
            <a:ext cx="1685581" cy="1153464"/>
          </a:xfrm>
          <a:prstGeom prst="rect">
            <a:avLst/>
          </a:prstGeom>
        </p:spPr>
        <p:txBody>
          <a:bodyPr/>
          <a:lstStyle/>
          <a:p>
            <a:fld id="{C3C64410-3BAB-4A56-8ED9-90B6674C1A52}" type="slidenum">
              <a:rPr lang="en-AU" smtClean="0"/>
              <a:pPr/>
              <a:t>‹#›</a:t>
            </a:fld>
            <a:endParaRPr lang="en-AU"/>
          </a:p>
        </p:txBody>
      </p:sp>
      <p:sp>
        <p:nvSpPr>
          <p:cNvPr id="2" name="Title 1"/>
          <p:cNvSpPr>
            <a:spLocks noGrp="1"/>
          </p:cNvSpPr>
          <p:nvPr>
            <p:ph type="title"/>
          </p:nvPr>
        </p:nvSpPr>
        <p:spPr>
          <a:xfrm>
            <a:off x="1872867" y="540000"/>
            <a:ext cx="7272000" cy="1800000"/>
          </a:xfrm>
          <a:prstGeom prst="snipRoundRect">
            <a:avLst>
              <a:gd name="adj1" fmla="val 8201"/>
              <a:gd name="adj2" fmla="val 0"/>
            </a:avLst>
          </a:prstGeom>
          <a:solidFill>
            <a:schemeClr val="bg1"/>
          </a:solidFill>
        </p:spPr>
        <p:txBody>
          <a:bodyPr anchor="b" anchorCtr="0">
            <a:normAutofit/>
          </a:bodyPr>
          <a:lstStyle>
            <a:lvl1pPr algn="l">
              <a:defRPr sz="3200">
                <a:latin typeface="Helvetica 35 Thin" pitchFamily="34" charset="0"/>
              </a:defRPr>
            </a:lvl1pPr>
          </a:lstStyle>
          <a:p>
            <a:r>
              <a:rPr lang="en-US" smtClean="0"/>
              <a:t>Click to edit Master title style</a:t>
            </a:r>
            <a:endParaRPr lang="en-AU" dirty="0"/>
          </a:p>
        </p:txBody>
      </p:sp>
      <p:sp>
        <p:nvSpPr>
          <p:cNvPr id="9" name="Picture Placeholder 8"/>
          <p:cNvSpPr>
            <a:spLocks noGrp="1"/>
          </p:cNvSpPr>
          <p:nvPr>
            <p:ph type="pic" sz="quarter" idx="13"/>
          </p:nvPr>
        </p:nvSpPr>
        <p:spPr>
          <a:xfrm>
            <a:off x="1872867" y="2434729"/>
            <a:ext cx="7271133" cy="3571374"/>
          </a:xfrm>
          <a:solidFill>
            <a:schemeClr val="bg2">
              <a:lumMod val="50000"/>
            </a:schemeClr>
          </a:solidFill>
        </p:spPr>
        <p:txBody>
          <a:bodyPr>
            <a:normAutofit/>
          </a:bodyPr>
          <a:lstStyle>
            <a:lvl1pPr>
              <a:buNone/>
              <a:defRPr sz="1800"/>
            </a:lvl1pPr>
          </a:lstStyle>
          <a:p>
            <a:r>
              <a:rPr lang="en-US" smtClean="0"/>
              <a:t>Click icon to add picture</a:t>
            </a:r>
            <a:endParaRPr lang="en-AU" dirty="0"/>
          </a:p>
        </p:txBody>
      </p:sp>
      <p:sp>
        <p:nvSpPr>
          <p:cNvPr id="10" name="Rectangle 9"/>
          <p:cNvSpPr/>
          <p:nvPr/>
        </p:nvSpPr>
        <p:spPr>
          <a:xfrm>
            <a:off x="1870464" y="5929330"/>
            <a:ext cx="7272000" cy="108000"/>
          </a:xfrm>
          <a:prstGeom prst="rect">
            <a:avLst/>
          </a:prstGeom>
          <a:solidFill>
            <a:srgbClr val="BE100F"/>
          </a:solidFill>
          <a:ln>
            <a:noFill/>
          </a:ln>
          <a:effectLst>
            <a:outerShdw blurRad="50800" dist="38100" dir="5400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Round Same Side Corner Rectangle 7"/>
          <p:cNvSpPr/>
          <p:nvPr userDrawn="1"/>
        </p:nvSpPr>
        <p:spPr>
          <a:xfrm rot="5400000">
            <a:off x="0" y="540000"/>
            <a:ext cx="1800000" cy="1800000"/>
          </a:xfrm>
          <a:prstGeom prst="round2SameRect">
            <a:avLst>
              <a:gd name="adj1" fmla="val 8906"/>
              <a:gd name="adj2" fmla="val 0"/>
            </a:avLst>
          </a:prstGeom>
          <a:solidFill>
            <a:srgbClr val="BE1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Footer Placeholder 16"/>
          <p:cNvSpPr>
            <a:spLocks noGrp="1"/>
          </p:cNvSpPr>
          <p:nvPr>
            <p:ph type="ftr" sz="quarter" idx="16"/>
          </p:nvPr>
        </p:nvSpPr>
        <p:spPr>
          <a:xfrm>
            <a:off x="1870037" y="6120000"/>
            <a:ext cx="5367411" cy="292104"/>
          </a:xfrm>
        </p:spPr>
        <p:txBody>
          <a:bodyPr/>
          <a:lstStyle>
            <a:lvl1pPr algn="l">
              <a:defRPr lang="en-AU" sz="1000" dirty="0">
                <a:solidFill>
                  <a:schemeClr val="tx1">
                    <a:lumMod val="95000"/>
                    <a:lumOff val="5000"/>
                  </a:schemeClr>
                </a:solidFill>
                <a:latin typeface="HelveticaNeueLT Std" pitchFamily="34" charset="0"/>
              </a:defRPr>
            </a:lvl1pPr>
          </a:lstStyle>
          <a:p>
            <a:endParaRPr lang="en-AU"/>
          </a:p>
        </p:txBody>
      </p:sp>
    </p:spTree>
    <p:extLst>
      <p:ext uri="{BB962C8B-B14F-4D97-AF65-F5344CB8AC3E}">
        <p14:creationId xmlns:p14="http://schemas.microsoft.com/office/powerpoint/2010/main" val="54842347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Tall (mirror) - Alternative Agenda/Summary">
    <p:spTree>
      <p:nvGrpSpPr>
        <p:cNvPr id="1" name=""/>
        <p:cNvGrpSpPr/>
        <p:nvPr/>
      </p:nvGrpSpPr>
      <p:grpSpPr>
        <a:xfrm>
          <a:off x="0" y="0"/>
          <a:ext cx="0" cy="0"/>
          <a:chOff x="0" y="0"/>
          <a:chExt cx="0" cy="0"/>
        </a:xfrm>
      </p:grpSpPr>
      <p:sp>
        <p:nvSpPr>
          <p:cNvPr id="5" name="Rectangle 4"/>
          <p:cNvSpPr/>
          <p:nvPr/>
        </p:nvSpPr>
        <p:spPr>
          <a:xfrm>
            <a:off x="-3175" y="544513"/>
            <a:ext cx="107950" cy="5399087"/>
          </a:xfrm>
          <a:prstGeom prst="rect">
            <a:avLst/>
          </a:prstGeom>
          <a:solidFill>
            <a:srgbClr val="BE10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p>
        </p:txBody>
      </p:sp>
      <p:sp>
        <p:nvSpPr>
          <p:cNvPr id="6" name="Round Same Side Corner Rectangle 5"/>
          <p:cNvSpPr/>
          <p:nvPr userDrawn="1"/>
        </p:nvSpPr>
        <p:spPr>
          <a:xfrm rot="5400000">
            <a:off x="2463006" y="1129507"/>
            <a:ext cx="5399087" cy="4216400"/>
          </a:xfrm>
          <a:prstGeom prst="round2SameRect">
            <a:avLst>
              <a:gd name="adj1" fmla="val 4596"/>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endParaRPr lang="en-AU"/>
          </a:p>
        </p:txBody>
      </p:sp>
      <p:sp>
        <p:nvSpPr>
          <p:cNvPr id="7" name="Round Same Side Corner Rectangle 6"/>
          <p:cNvSpPr/>
          <p:nvPr userDrawn="1"/>
        </p:nvSpPr>
        <p:spPr>
          <a:xfrm rot="16200000">
            <a:off x="5544344" y="2337594"/>
            <a:ext cx="5399087" cy="1800225"/>
          </a:xfrm>
          <a:prstGeom prst="round2SameRect">
            <a:avLst>
              <a:gd name="adj1" fmla="val 11023"/>
              <a:gd name="adj2" fmla="val 0"/>
            </a:avLst>
          </a:prstGeom>
          <a:solidFill>
            <a:srgbClr val="BE10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p>
        </p:txBody>
      </p:sp>
      <p:sp>
        <p:nvSpPr>
          <p:cNvPr id="8" name="Picture Placeholder 8"/>
          <p:cNvSpPr>
            <a:spLocks noGrp="1"/>
          </p:cNvSpPr>
          <p:nvPr>
            <p:ph type="pic" sz="quarter" idx="13"/>
          </p:nvPr>
        </p:nvSpPr>
        <p:spPr>
          <a:xfrm>
            <a:off x="106397" y="540000"/>
            <a:ext cx="2880000" cy="5400000"/>
          </a:xfrm>
          <a:solidFill>
            <a:schemeClr val="bg1">
              <a:lumMod val="50000"/>
            </a:schemeClr>
          </a:solidFill>
        </p:spPr>
        <p:txBody>
          <a:bodyPr anchor="ctr">
            <a:normAutofit/>
          </a:bodyPr>
          <a:lstStyle>
            <a:lvl1pPr indent="0" algn="ctr">
              <a:buNone/>
              <a:defRPr sz="1400" baseline="0">
                <a:solidFill>
                  <a:srgbClr val="DBDEE3"/>
                </a:solidFill>
              </a:defRPr>
            </a:lvl1pPr>
          </a:lstStyle>
          <a:p>
            <a:pPr lvl="0"/>
            <a:r>
              <a:rPr lang="en-US" noProof="0" smtClean="0"/>
              <a:t>Click icon to add picture</a:t>
            </a:r>
            <a:endParaRPr lang="en-AU" noProof="0" dirty="0"/>
          </a:p>
        </p:txBody>
      </p:sp>
      <p:sp>
        <p:nvSpPr>
          <p:cNvPr id="11" name="Footer Placeholder 4"/>
          <p:cNvSpPr txBox="1">
            <a:spLocks/>
          </p:cNvSpPr>
          <p:nvPr userDrawn="1"/>
        </p:nvSpPr>
        <p:spPr>
          <a:xfrm>
            <a:off x="6378222" y="6209593"/>
            <a:ext cx="2449688"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000" b="0" i="0" u="none" strike="noStrike" kern="1200" cap="none" spc="0" normalizeH="0" baseline="0" noProof="0" smtClean="0">
                <a:ln>
                  <a:noFill/>
                </a:ln>
                <a:solidFill>
                  <a:schemeClr val="tx1">
                    <a:tint val="75000"/>
                  </a:schemeClr>
                </a:solidFill>
                <a:effectLst/>
                <a:uLnTx/>
                <a:uFillTx/>
                <a:latin typeface="+mn-lt"/>
                <a:ea typeface="+mn-ea"/>
                <a:cs typeface="+mn-cs"/>
              </a:rPr>
              <a:t>Delivering Awesome Web Applications</a:t>
            </a:r>
            <a:endParaRPr kumimoji="0" lang="en-AU" sz="10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18" name="Title 1"/>
          <p:cNvSpPr>
            <a:spLocks noGrp="1" noChangeAspect="1"/>
          </p:cNvSpPr>
          <p:nvPr>
            <p:ph type="title"/>
          </p:nvPr>
        </p:nvSpPr>
        <p:spPr>
          <a:xfrm>
            <a:off x="3059289" y="141732"/>
            <a:ext cx="4210755" cy="1348401"/>
          </a:xfrm>
          <a:noFill/>
        </p:spPr>
        <p:txBody>
          <a:bodyPr wrap="square">
            <a:spAutoFit/>
          </a:bodyPr>
          <a:lstStyle>
            <a:lvl1pPr algn="l">
              <a:defRPr lang="en-AU" dirty="0"/>
            </a:lvl1pPr>
          </a:lstStyle>
          <a:p>
            <a:r>
              <a:rPr lang="en-US" smtClean="0"/>
              <a:t>Click to edit Master title style</a:t>
            </a:r>
            <a:endParaRPr lang="en-AU" dirty="0"/>
          </a:p>
        </p:txBody>
      </p:sp>
      <p:sp>
        <p:nvSpPr>
          <p:cNvPr id="19" name="Text Placeholder 10"/>
          <p:cNvSpPr>
            <a:spLocks noGrp="1"/>
          </p:cNvSpPr>
          <p:nvPr>
            <p:ph type="body" sz="quarter" idx="14"/>
          </p:nvPr>
        </p:nvSpPr>
        <p:spPr>
          <a:xfrm>
            <a:off x="3070579" y="1597446"/>
            <a:ext cx="4188178" cy="4317932"/>
          </a:xfrm>
          <a:noFill/>
        </p:spPr>
        <p:txBody>
          <a:bodyPr>
            <a:normAutofit/>
          </a:bodyPr>
          <a:lstStyle>
            <a:lvl1pPr marL="0" indent="0" defTabSz="576000">
              <a:lnSpc>
                <a:spcPct val="110000"/>
              </a:lnSpc>
              <a:spcBef>
                <a:spcPts val="600"/>
              </a:spcBef>
              <a:spcAft>
                <a:spcPts val="600"/>
              </a:spcAft>
              <a:buNone/>
              <a:defRPr lang="en-US" sz="1800" smtClean="0">
                <a:solidFill>
                  <a:schemeClr val="tx1">
                    <a:lumMod val="75000"/>
                    <a:lumOff val="25000"/>
                  </a:schemeClr>
                </a:solidFill>
              </a:defRPr>
            </a:lvl1pPr>
          </a:lstStyle>
          <a:p>
            <a:pPr lvl="0"/>
            <a:r>
              <a:rPr lang="en-US" smtClean="0"/>
              <a:t>Click to edit Master text styles</a:t>
            </a:r>
          </a:p>
        </p:txBody>
      </p:sp>
    </p:spTree>
    <p:extLst>
      <p:ext uri="{BB962C8B-B14F-4D97-AF65-F5344CB8AC3E}">
        <p14:creationId xmlns:p14="http://schemas.microsoft.com/office/powerpoint/2010/main" val="184961414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4" name="Date Placeholder 3"/>
          <p:cNvSpPr>
            <a:spLocks noGrp="1"/>
          </p:cNvSpPr>
          <p:nvPr>
            <p:ph type="dt" sz="half" idx="10"/>
          </p:nvPr>
        </p:nvSpPr>
        <p:spPr/>
        <p:txBody>
          <a:bodyPr/>
          <a:lstStyle/>
          <a:p>
            <a:fld id="{C5EFB78B-AC37-4A6C-AE40-2C54E3E06B06}"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3" descr="O:\Wunderman\CLIENTS\Microsoft\_SMIC_FY11\SMIC1062 TechEd 2011\Creative\Digital\2_concept\powerpoint\teched11_powerpoint_page1.jpg"/>
          <p:cNvPicPr>
            <a:picLocks noChangeAspect="1" noChangeArrowheads="1"/>
          </p:cNvPicPr>
          <p:nvPr userDrawn="1"/>
        </p:nvPicPr>
        <p:blipFill rotWithShape="1">
          <a:blip r:embed="rId2" cstate="email"/>
          <a:srcRect r="62392" b="75756"/>
          <a:stretch/>
        </p:blipFill>
        <p:spPr bwMode="auto">
          <a:xfrm>
            <a:off x="5940152" y="476672"/>
            <a:ext cx="2502743" cy="1210040"/>
          </a:xfrm>
          <a:prstGeom prst="rect">
            <a:avLst/>
          </a:prstGeom>
          <a:noFill/>
        </p:spPr>
      </p:pic>
    </p:spTree>
    <p:extLst>
      <p:ext uri="{BB962C8B-B14F-4D97-AF65-F5344CB8AC3E}">
        <p14:creationId xmlns:p14="http://schemas.microsoft.com/office/powerpoint/2010/main" val="38278130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t>31/08/2011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t>31/08/2011</a:t>
            </a:fld>
            <a:endParaRPr lang="en-AU" dirty="0"/>
          </a:p>
        </p:txBody>
      </p:sp>
      <p:sp>
        <p:nvSpPr>
          <p:cNvPr id="8" name="Footer Placeholder 7"/>
          <p:cNvSpPr>
            <a:spLocks noGrp="1"/>
          </p:cNvSpPr>
          <p:nvPr>
            <p:ph type="ftr" sz="quarter" idx="11"/>
          </p:nvPr>
        </p:nvSpPr>
        <p:spPr/>
        <p:txBody>
          <a:bodyPr/>
          <a:lstStyle/>
          <a:p>
            <a:r>
              <a:rPr lang="en-AU" smtClean="0"/>
              <a:t>(c) 2011 Microsoft. All rights reserved.</a:t>
            </a:r>
            <a:endParaRPr lang="en-AU" dirty="0"/>
          </a:p>
        </p:txBody>
      </p:sp>
      <p:sp>
        <p:nvSpPr>
          <p:cNvPr id="9" name="Slide Number Placeholder 8"/>
          <p:cNvSpPr>
            <a:spLocks noGrp="1"/>
          </p:cNvSpPr>
          <p:nvPr>
            <p:ph type="sldNum" sz="quarter" idx="12"/>
          </p:nvPr>
        </p:nvSpPr>
        <p:spPr/>
        <p:txBody>
          <a:bodyPr/>
          <a:lstStyle/>
          <a:p>
            <a:fld id="{2721943D-A7F9-4474-AC48-B5E8E9B2DDB3}" type="slidenum">
              <a:rPr lang="en-AU" smtClean="0"/>
              <a:pPr/>
              <a:t>‹#›</a:t>
            </a:fld>
            <a:endParaRPr lang="en-AU" dirty="0"/>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5" name="Slide Number Placeholder 4"/>
          <p:cNvSpPr>
            <a:spLocks noGrp="1"/>
          </p:cNvSpPr>
          <p:nvPr>
            <p:ph type="sldNum" sz="quarter" idx="12"/>
          </p:nvPr>
        </p:nvSpPr>
        <p:spPr/>
        <p:txBody>
          <a:bodyPr/>
          <a:lstStyle/>
          <a:p>
            <a:fld id="{2721943D-A7F9-4474-AC48-B5E8E9B2DDB3}" type="slidenum">
              <a:rPr lang="en-AU" smtClean="0"/>
              <a:pPr/>
              <a:t>‹#›</a:t>
            </a:fld>
            <a:endParaRPr lang="en-AU" dirty="0"/>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
        <p:nvSpPr>
          <p:cNvPr id="4" name="Slide Number Placeholder 3"/>
          <p:cNvSpPr>
            <a:spLocks noGrp="1"/>
          </p:cNvSpPr>
          <p:nvPr>
            <p:ph type="sldNum" sz="quarter" idx="12"/>
          </p:nvPr>
        </p:nvSpPr>
        <p:spPr/>
        <p:txBody>
          <a:bodyPr/>
          <a:lstStyle/>
          <a:p>
            <a:fld id="{2721943D-A7F9-4474-AC48-B5E8E9B2DDB3}" type="slidenum">
              <a:rPr lang="en-AU" smtClean="0"/>
              <a:pPr/>
              <a:t>‹#›</a:t>
            </a:fld>
            <a:endParaRPr lang="en-AU" dirty="0"/>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t>31/08/2011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1.jpeg"/><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39"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t>31/08/2011</a:t>
            </a:fld>
            <a:endParaRPr lang="en-AU"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t>(c) 2011 Microsoft. All rights reserved.</a:t>
            </a:r>
            <a:endParaRPr lang="en-AU"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pPr/>
              <a:t>‹#›</a:t>
            </a:fld>
            <a:endParaRPr lang="en-A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3" r:id="rId14"/>
    <p:sldLayoutId id="2147483664" r:id="rId15"/>
    <p:sldLayoutId id="2147483665" r:id="rId16"/>
    <p:sldLayoutId id="2147483666" r:id="rId17"/>
    <p:sldLayoutId id="2147483667" r:id="rId18"/>
    <p:sldLayoutId id="2147483668" r:id="rId19"/>
    <p:sldLayoutId id="2147483669" r:id="rId20"/>
    <p:sldLayoutId id="2147483670" r:id="rId21"/>
    <p:sldLayoutId id="2147483671" r:id="rId22"/>
    <p:sldLayoutId id="2147483672" r:id="rId23"/>
    <p:sldLayoutId id="2147483673" r:id="rId24"/>
    <p:sldLayoutId id="2147483674" r:id="rId25"/>
    <p:sldLayoutId id="2147483675" r:id="rId26"/>
    <p:sldLayoutId id="2147483676" r:id="rId27"/>
    <p:sldLayoutId id="2147483677" r:id="rId28"/>
    <p:sldLayoutId id="2147483678" r:id="rId29"/>
    <p:sldLayoutId id="2147483679" r:id="rId30"/>
    <p:sldLayoutId id="2147483680" r:id="rId31"/>
    <p:sldLayoutId id="2147483681" r:id="rId32"/>
    <p:sldLayoutId id="2147483682" r:id="rId33"/>
    <p:sldLayoutId id="2147483683" r:id="rId34"/>
    <p:sldLayoutId id="2147483684" r:id="rId35"/>
    <p:sldLayoutId id="2147483685" r:id="rId36"/>
    <p:sldLayoutId id="2147483687" r:id="rId37"/>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0.xml"/></Relationships>
</file>

<file path=ppt/slides/_rels/slide100.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5.xml"/></Relationships>
</file>

<file path=ppt/slides/_rels/slide10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102.xml.rels><?xml version="1.0" encoding="UTF-8" standalone="yes"?>
<Relationships xmlns="http://schemas.openxmlformats.org/package/2006/relationships"><Relationship Id="rId2" Type="http://schemas.openxmlformats.org/officeDocument/2006/relationships/hyperlink" Target="http://msdn.microsoft.com/en-us/vstudio/bb980963" TargetMode="Externa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8.xml"/><Relationship Id="rId4" Type="http://schemas.openxmlformats.org/officeDocument/2006/relationships/image" Target="../media/image92.png"/></Relationships>
</file>

<file path=ppt/slides/_rels/slide104.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8.xml"/></Relationships>
</file>

<file path=ppt/slides/_rels/slide105.xml.rels><?xml version="1.0" encoding="UTF-8" standalone="yes"?>
<Relationships xmlns="http://schemas.openxmlformats.org/package/2006/relationships"><Relationship Id="rId2" Type="http://schemas.openxmlformats.org/officeDocument/2006/relationships/hyperlink" Target="http://www.ssw.com.au/ssw/Standards/Rules/RulesToBetterSourceControlwithTFS.aspx#CheckInPolicy" TargetMode="Externa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8.xml"/></Relationships>
</file>

<file path=ppt/slides/_rels/slide107.xml.rels><?xml version="1.0" encoding="UTF-8" standalone="yes"?>
<Relationships xmlns="http://schemas.openxmlformats.org/package/2006/relationships"><Relationship Id="rId2" Type="http://schemas.openxmlformats.org/officeDocument/2006/relationships/hyperlink" Target="http://rules.ssw.com.au/Management/RulesToSuccessfulProjects/Pages/SpecificationByMockUp.aspx" TargetMode="Externa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8.xml"/></Relationships>
</file>

<file path=ppt/slides/_rels/slide109.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110.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8.xml"/></Relationships>
</file>

<file path=ppt/slides/_rels/slide111.xml.rels><?xml version="1.0" encoding="UTF-8" standalone="yes"?>
<Relationships xmlns="http://schemas.openxmlformats.org/package/2006/relationships"><Relationship Id="rId2" Type="http://schemas.openxmlformats.org/officeDocument/2006/relationships/hyperlink" Target="http://blogs.msdn.com/b/jasonz/archive/2011/05/16/announcing-alm-roadmap-in-visual-studio-vnext-at-teched.aspx" TargetMode="Externa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8.xml"/></Relationships>
</file>

<file path=ppt/slides/_rels/slide113.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98.jpeg"/><Relationship Id="rId1" Type="http://schemas.openxmlformats.org/officeDocument/2006/relationships/slideLayout" Target="../slideLayouts/slideLayout8.xml"/></Relationships>
</file>

<file path=ppt/slides/_rels/slide114.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image" Target="../media/image98.jpeg"/><Relationship Id="rId1" Type="http://schemas.openxmlformats.org/officeDocument/2006/relationships/slideLayout" Target="../slideLayouts/slideLayout8.xml"/></Relationships>
</file>

<file path=ppt/slides/_rels/slide115.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image" Target="../media/image98.jpeg"/><Relationship Id="rId1" Type="http://schemas.openxmlformats.org/officeDocument/2006/relationships/slideLayout" Target="../slideLayouts/slideLayout8.xml"/></Relationships>
</file>

<file path=ppt/slides/_rels/slide116.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0.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8.xml"/></Relationships>
</file>

<file path=ppt/slides/_rels/slide119.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8.xml"/></Relationships>
</file>

<file path=ppt/slides/_rels/slide122.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slideLayout" Target="../slideLayouts/slideLayout2.xml"/><Relationship Id="rId4" Type="http://schemas.openxmlformats.org/officeDocument/2006/relationships/image" Target="../media/image109.png"/></Relationships>
</file>

<file path=ppt/slides/_rels/slide123.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8.xml"/></Relationships>
</file>

<file path=ppt/slides/_rels/slide124.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8.xml"/></Relationships>
</file>

<file path=ppt/slides/_rels/slide125.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8.xml"/></Relationships>
</file>

<file path=ppt/slides/_rels/slide1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xml"/><Relationship Id="rId1" Type="http://schemas.openxmlformats.org/officeDocument/2006/relationships/vmlDrawing" Target="../drawings/vmlDrawing1.vml"/><Relationship Id="rId4" Type="http://schemas.openxmlformats.org/officeDocument/2006/relationships/image" Target="../media/image114.wmf"/></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2.xml"/><Relationship Id="rId1" Type="http://schemas.openxmlformats.org/officeDocument/2006/relationships/vmlDrawing" Target="../drawings/vmlDrawing2.vml"/><Relationship Id="rId4" Type="http://schemas.openxmlformats.org/officeDocument/2006/relationships/image" Target="../media/image114.wmf"/></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30.xml.rels><?xml version="1.0" encoding="UTF-8" standalone="yes"?>
<Relationships xmlns="http://schemas.openxmlformats.org/package/2006/relationships"><Relationship Id="rId2" Type="http://schemas.openxmlformats.org/officeDocument/2006/relationships/hyperlink" Target="http://visualstudiogallery.msdn.microsoft.com/2b96d16a-c986-4501-8f97-8008f9db141a" TargetMode="Externa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8.xml"/></Relationships>
</file>

<file path=ppt/slides/_rels/slide132.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8.xml"/></Relationships>
</file>

<file path=ppt/slides/_rels/slide133.xml.rels><?xml version="1.0" encoding="UTF-8" standalone="yes"?>
<Relationships xmlns="http://schemas.openxmlformats.org/package/2006/relationships"><Relationship Id="rId2" Type="http://schemas.openxmlformats.org/officeDocument/2006/relationships/image" Target="../media/image41.gif"/><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8.xml"/></Relationships>
</file>

<file path=ppt/slides/_rels/slide135.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8.xml"/></Relationships>
</file>

<file path=ppt/slides/_rels/slide136.xml.rels><?xml version="1.0" encoding="UTF-8" standalone="yes"?>
<Relationships xmlns="http://schemas.openxmlformats.org/package/2006/relationships"><Relationship Id="rId3" Type="http://schemas.openxmlformats.org/officeDocument/2006/relationships/hyperlink" Target="http://jashkenas.github.com/coffee-script/" TargetMode="External"/><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137.xml.rels><?xml version="1.0" encoding="UTF-8" standalone="yes"?>
<Relationships xmlns="http://schemas.openxmlformats.org/package/2006/relationships"><Relationship Id="rId2" Type="http://schemas.openxmlformats.org/officeDocument/2006/relationships/image" Target="../media/image41.gif"/><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8.xml"/></Relationships>
</file>

<file path=ppt/slides/_rels/slide139.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1.xml.rels><?xml version="1.0" encoding="UTF-8" standalone="yes"?>
<Relationships xmlns="http://schemas.openxmlformats.org/package/2006/relationships"><Relationship Id="rId2" Type="http://schemas.openxmlformats.org/officeDocument/2006/relationships/hyperlink" Target="http://sass-lang.com/" TargetMode="Externa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image" Target="../media/image41.gif"/><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8.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5.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image" Target="../media/image122.png"/><Relationship Id="rId1" Type="http://schemas.openxmlformats.org/officeDocument/2006/relationships/slideLayout" Target="../slideLayouts/slideLayout8.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7.xml.rels><?xml version="1.0" encoding="UTF-8" standalone="yes"?>
<Relationships xmlns="http://schemas.openxmlformats.org/package/2006/relationships"><Relationship Id="rId2" Type="http://schemas.openxmlformats.org/officeDocument/2006/relationships/image" Target="../media/image124.jpeg"/><Relationship Id="rId1" Type="http://schemas.openxmlformats.org/officeDocument/2006/relationships/slideLayout" Target="../slideLayouts/slideLayout15.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hyperlink" Target="http://visualstudiogallery.msdn.microsoft.com/a15c3ce9-f58f-42b7-8668-53f6cdc2cd83"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25.png"/><Relationship Id="rId4" Type="http://schemas.openxmlformats.org/officeDocument/2006/relationships/hyperlink" Target="http://weblogs.asp.net/dwahlin/archive/2011/08/15/building-the-account-at-a-glance-html5-jquery-application.aspx"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rules.ssw.com.au/Management/RulesToBetterScrumUsingTFS/Pages/set-up-2-key-reports.aspx" TargetMode="External"/><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14.jpeg"/></Relationships>
</file>

<file path=ppt/slides/_rels/slide150.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8.xml"/></Relationships>
</file>

<file path=ppt/slides/_rels/slide151.xml.rels><?xml version="1.0" encoding="UTF-8" standalone="yes"?>
<Relationships xmlns="http://schemas.openxmlformats.org/package/2006/relationships"><Relationship Id="rId3" Type="http://schemas.openxmlformats.org/officeDocument/2006/relationships/hyperlink" Target="http://weblogs.asp.net/dwahlin/archive/2011/08/15/building-the-account-at-a-glance-html5-jquery-application.aspx" TargetMode="External"/><Relationship Id="rId2" Type="http://schemas.openxmlformats.org/officeDocument/2006/relationships/image" Target="../media/image127.png"/><Relationship Id="rId1" Type="http://schemas.openxmlformats.org/officeDocument/2006/relationships/slideLayout" Target="../slideLayouts/slideLayout8.xml"/></Relationships>
</file>

<file path=ppt/slides/_rels/slide152.xml.rels><?xml version="1.0" encoding="UTF-8" standalone="yes"?>
<Relationships xmlns="http://schemas.openxmlformats.org/package/2006/relationships"><Relationship Id="rId2" Type="http://schemas.openxmlformats.org/officeDocument/2006/relationships/image" Target="../media/image41.gif"/><Relationship Id="rId1" Type="http://schemas.openxmlformats.org/officeDocument/2006/relationships/slideLayout" Target="../slideLayouts/slideLayout3.xml"/></Relationships>
</file>

<file path=ppt/slides/_rels/slide153.xml.rels><?xml version="1.0" encoding="UTF-8" standalone="yes"?>
<Relationships xmlns="http://schemas.openxmlformats.org/package/2006/relationships"><Relationship Id="rId2" Type="http://schemas.openxmlformats.org/officeDocument/2006/relationships/image" Target="../media/image128.gif"/><Relationship Id="rId1" Type="http://schemas.openxmlformats.org/officeDocument/2006/relationships/slideLayout" Target="../slideLayouts/slideLayout15.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22.xml"/><Relationship Id="rId1" Type="http://schemas.openxmlformats.org/officeDocument/2006/relationships/slideLayout" Target="../slideLayouts/slideLayout8.xml"/><Relationship Id="rId4" Type="http://schemas.openxmlformats.org/officeDocument/2006/relationships/image" Target="../media/image130.png"/></Relationships>
</file>

<file path=ppt/slides/_rels/slide156.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8.xml"/></Relationships>
</file>

<file path=ppt/slides/_rels/slide157.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png"/><Relationship Id="rId1" Type="http://schemas.openxmlformats.org/officeDocument/2006/relationships/slideLayout" Target="../slideLayouts/slideLayout8.xml"/></Relationships>
</file>

<file path=ppt/slides/_rels/slide158.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8.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1.xml"/></Relationships>
</file>

<file path=ppt/slides/_rels/slide160.xml.rels><?xml version="1.0" encoding="UTF-8" standalone="yes"?>
<Relationships xmlns="http://schemas.openxmlformats.org/package/2006/relationships"><Relationship Id="rId3" Type="http://schemas.openxmlformats.org/officeDocument/2006/relationships/image" Target="../media/image41.gif"/><Relationship Id="rId2" Type="http://schemas.openxmlformats.org/officeDocument/2006/relationships/hyperlink" Target="http://msdn.microsoft.com/en-us/devlabs/hh227299" TargetMode="Externa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8.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8" Type="http://schemas.openxmlformats.org/officeDocument/2006/relationships/image" Target="../media/image142.png"/><Relationship Id="rId3" Type="http://schemas.openxmlformats.org/officeDocument/2006/relationships/image" Target="../media/image137.png"/><Relationship Id="rId7" Type="http://schemas.openxmlformats.org/officeDocument/2006/relationships/image" Target="../media/image141.png"/><Relationship Id="rId2" Type="http://schemas.openxmlformats.org/officeDocument/2006/relationships/image" Target="../media/image136.png"/><Relationship Id="rId1" Type="http://schemas.openxmlformats.org/officeDocument/2006/relationships/slideLayout" Target="../slideLayouts/slideLayout8.xml"/><Relationship Id="rId6" Type="http://schemas.openxmlformats.org/officeDocument/2006/relationships/image" Target="../media/image140.jpeg"/><Relationship Id="rId5" Type="http://schemas.openxmlformats.org/officeDocument/2006/relationships/image" Target="../media/image139.jpeg"/><Relationship Id="rId4" Type="http://schemas.openxmlformats.org/officeDocument/2006/relationships/image" Target="../media/image138.jpeg"/></Relationships>
</file>

<file path=ppt/slides/_rels/slide164.xml.rels><?xml version="1.0" encoding="UTF-8" standalone="yes"?>
<Relationships xmlns="http://schemas.openxmlformats.org/package/2006/relationships"><Relationship Id="rId8" Type="http://schemas.openxmlformats.org/officeDocument/2006/relationships/image" Target="../media/image143.png"/><Relationship Id="rId3" Type="http://schemas.openxmlformats.org/officeDocument/2006/relationships/image" Target="../media/image137.png"/><Relationship Id="rId7" Type="http://schemas.openxmlformats.org/officeDocument/2006/relationships/image" Target="../media/image141.png"/><Relationship Id="rId12" Type="http://schemas.openxmlformats.org/officeDocument/2006/relationships/image" Target="../media/image147.png"/><Relationship Id="rId2" Type="http://schemas.openxmlformats.org/officeDocument/2006/relationships/image" Target="../media/image136.png"/><Relationship Id="rId1" Type="http://schemas.openxmlformats.org/officeDocument/2006/relationships/slideLayout" Target="../slideLayouts/slideLayout8.xml"/><Relationship Id="rId6" Type="http://schemas.openxmlformats.org/officeDocument/2006/relationships/image" Target="../media/image140.jpeg"/><Relationship Id="rId11" Type="http://schemas.openxmlformats.org/officeDocument/2006/relationships/image" Target="../media/image146.png"/><Relationship Id="rId5" Type="http://schemas.openxmlformats.org/officeDocument/2006/relationships/image" Target="../media/image139.jpeg"/><Relationship Id="rId10" Type="http://schemas.openxmlformats.org/officeDocument/2006/relationships/image" Target="../media/image145.png"/><Relationship Id="rId4" Type="http://schemas.openxmlformats.org/officeDocument/2006/relationships/image" Target="../media/image138.jpeg"/><Relationship Id="rId9" Type="http://schemas.openxmlformats.org/officeDocument/2006/relationships/image" Target="../media/image144.png"/></Relationships>
</file>

<file path=ppt/slides/_rels/slide165.xml.rels><?xml version="1.0" encoding="UTF-8" standalone="yes"?>
<Relationships xmlns="http://schemas.openxmlformats.org/package/2006/relationships"><Relationship Id="rId8" Type="http://schemas.openxmlformats.org/officeDocument/2006/relationships/image" Target="../media/image143.png"/><Relationship Id="rId3" Type="http://schemas.openxmlformats.org/officeDocument/2006/relationships/image" Target="../media/image137.png"/><Relationship Id="rId7" Type="http://schemas.openxmlformats.org/officeDocument/2006/relationships/image" Target="../media/image141.png"/><Relationship Id="rId12" Type="http://schemas.openxmlformats.org/officeDocument/2006/relationships/image" Target="../media/image147.png"/><Relationship Id="rId2" Type="http://schemas.openxmlformats.org/officeDocument/2006/relationships/image" Target="../media/image136.png"/><Relationship Id="rId1" Type="http://schemas.openxmlformats.org/officeDocument/2006/relationships/slideLayout" Target="../slideLayouts/slideLayout8.xml"/><Relationship Id="rId6" Type="http://schemas.openxmlformats.org/officeDocument/2006/relationships/image" Target="../media/image140.jpeg"/><Relationship Id="rId11" Type="http://schemas.openxmlformats.org/officeDocument/2006/relationships/image" Target="../media/image146.png"/><Relationship Id="rId5" Type="http://schemas.openxmlformats.org/officeDocument/2006/relationships/image" Target="../media/image139.jpeg"/><Relationship Id="rId10" Type="http://schemas.openxmlformats.org/officeDocument/2006/relationships/image" Target="../media/image145.png"/><Relationship Id="rId4" Type="http://schemas.openxmlformats.org/officeDocument/2006/relationships/image" Target="../media/image138.jpeg"/><Relationship Id="rId9" Type="http://schemas.openxmlformats.org/officeDocument/2006/relationships/image" Target="../media/image144.png"/></Relationships>
</file>

<file path=ppt/slides/_rels/slide166.xml.rels><?xml version="1.0" encoding="UTF-8" standalone="yes"?>
<Relationships xmlns="http://schemas.openxmlformats.org/package/2006/relationships"><Relationship Id="rId8" Type="http://schemas.openxmlformats.org/officeDocument/2006/relationships/image" Target="../media/image144.png"/><Relationship Id="rId3" Type="http://schemas.openxmlformats.org/officeDocument/2006/relationships/image" Target="../media/image138.jpeg"/><Relationship Id="rId7" Type="http://schemas.openxmlformats.org/officeDocument/2006/relationships/image" Target="../media/image143.png"/><Relationship Id="rId2" Type="http://schemas.openxmlformats.org/officeDocument/2006/relationships/image" Target="../media/image136.png"/><Relationship Id="rId1" Type="http://schemas.openxmlformats.org/officeDocument/2006/relationships/slideLayout" Target="../slideLayouts/slideLayout8.xml"/><Relationship Id="rId6" Type="http://schemas.openxmlformats.org/officeDocument/2006/relationships/image" Target="../media/image141.png"/><Relationship Id="rId5" Type="http://schemas.openxmlformats.org/officeDocument/2006/relationships/image" Target="../media/image140.jpeg"/><Relationship Id="rId10" Type="http://schemas.openxmlformats.org/officeDocument/2006/relationships/image" Target="../media/image137.png"/><Relationship Id="rId4" Type="http://schemas.openxmlformats.org/officeDocument/2006/relationships/image" Target="../media/image139.jpeg"/><Relationship Id="rId9" Type="http://schemas.openxmlformats.org/officeDocument/2006/relationships/image" Target="../media/image145.png"/></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3" Type="http://schemas.openxmlformats.org/officeDocument/2006/relationships/image" Target="../media/image149.jpeg"/><Relationship Id="rId2" Type="http://schemas.openxmlformats.org/officeDocument/2006/relationships/image" Target="../media/image148.jpeg"/><Relationship Id="rId1" Type="http://schemas.openxmlformats.org/officeDocument/2006/relationships/slideLayout" Target="../slideLayouts/slideLayout33.xml"/></Relationships>
</file>

<file path=ppt/slides/_rels/slide169.xml.rels><?xml version="1.0" encoding="UTF-8" standalone="yes"?>
<Relationships xmlns="http://schemas.openxmlformats.org/package/2006/relationships"><Relationship Id="rId2" Type="http://schemas.openxmlformats.org/officeDocument/2006/relationships/image" Target="../media/image150.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image" Target="../media/image151.jpeg"/><Relationship Id="rId1" Type="http://schemas.openxmlformats.org/officeDocument/2006/relationships/slideLayout" Target="../slideLayouts/slideLayout5.xml"/></Relationships>
</file>

<file path=ppt/slides/_rels/slide171.xml.rels><?xml version="1.0" encoding="UTF-8" standalone="yes"?>
<Relationships xmlns="http://schemas.openxmlformats.org/package/2006/relationships"><Relationship Id="rId2" Type="http://schemas.openxmlformats.org/officeDocument/2006/relationships/image" Target="../media/image152.jpeg"/><Relationship Id="rId1" Type="http://schemas.openxmlformats.org/officeDocument/2006/relationships/slideLayout" Target="../slideLayouts/slideLayout5.xml"/></Relationships>
</file>

<file path=ppt/slides/_rels/slide17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4.xml"/><Relationship Id="rId1" Type="http://schemas.openxmlformats.org/officeDocument/2006/relationships/slideLayout" Target="../slideLayouts/slideLayout5.xml"/><Relationship Id="rId4" Type="http://schemas.openxmlformats.org/officeDocument/2006/relationships/image" Target="../media/image153.png"/></Relationships>
</file>

<file path=ppt/slides/_rels/slide173.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7.xml"/></Relationships>
</file>

<file path=ppt/slides/_rels/slide174.xml.rels><?xml version="1.0" encoding="UTF-8" standalone="yes"?>
<Relationships xmlns="http://schemas.openxmlformats.org/package/2006/relationships"><Relationship Id="rId2" Type="http://schemas.openxmlformats.org/officeDocument/2006/relationships/image" Target="../media/image155.png"/><Relationship Id="rId1" Type="http://schemas.openxmlformats.org/officeDocument/2006/relationships/slideLayout" Target="../slideLayouts/slideLayout7.xml"/></Relationships>
</file>

<file path=ppt/slides/_rels/slide17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hyperlink" Target="http://www.ssw.com.au/ssw/Standards/Rules/RulesToBetterUnitTests.aspx#RegEx" TargetMode="External"/><Relationship Id="rId4" Type="http://schemas.openxmlformats.org/officeDocument/2006/relationships/image" Target="../media/image21.png"/></Relationships>
</file>

<file path=ppt/slides/_rels/slide176.xml.rels><?xml version="1.0" encoding="UTF-8" standalone="yes"?>
<Relationships xmlns="http://schemas.openxmlformats.org/package/2006/relationships"><Relationship Id="rId3" Type="http://schemas.openxmlformats.org/officeDocument/2006/relationships/image" Target="../media/image156.jpe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image" Target="../media/image41.gif"/><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hyperlink" Target="http://msdn.microsoft.com/en-us/library/gg701769.aspx"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2" Type="http://schemas.openxmlformats.org/officeDocument/2006/relationships/image" Target="../media/image41.gif"/><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2" Type="http://schemas.openxmlformats.org/officeDocument/2006/relationships/hyperlink" Target="http://docs.jquery.com/QUnit/" TargetMode="External"/><Relationship Id="rId1" Type="http://schemas.openxmlformats.org/officeDocument/2006/relationships/slideLayout" Target="../slideLayouts/slideLayout3.xml"/></Relationships>
</file>

<file path=ppt/slides/_rels/slide182.xml.rels><?xml version="1.0" encoding="UTF-8" standalone="yes"?>
<Relationships xmlns="http://schemas.openxmlformats.org/package/2006/relationships"><Relationship Id="rId2" Type="http://schemas.openxmlformats.org/officeDocument/2006/relationships/image" Target="../media/image157.png"/><Relationship Id="rId1" Type="http://schemas.openxmlformats.org/officeDocument/2006/relationships/slideLayout" Target="../slideLayouts/slideLayout8.xml"/></Relationships>
</file>

<file path=ppt/slides/_rels/slide183.xml.rels><?xml version="1.0" encoding="UTF-8" standalone="yes"?>
<Relationships xmlns="http://schemas.openxmlformats.org/package/2006/relationships"><Relationship Id="rId3" Type="http://schemas.openxmlformats.org/officeDocument/2006/relationships/image" Target="../media/image41.gi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image" Target="../media/image159.png"/><Relationship Id="rId1" Type="http://schemas.openxmlformats.org/officeDocument/2006/relationships/slideLayout" Target="../slideLayouts/slideLayout8.xml"/></Relationships>
</file>

<file path=ppt/slides/_rels/slide188.xml.rels><?xml version="1.0" encoding="UTF-8" standalone="yes"?>
<Relationships xmlns="http://schemas.openxmlformats.org/package/2006/relationships"><Relationship Id="rId3" Type="http://schemas.openxmlformats.org/officeDocument/2006/relationships/hyperlink" Target="http://loadstorm.com/software-testing-tools"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2" Type="http://schemas.openxmlformats.org/officeDocument/2006/relationships/image" Target="../media/image161.png"/><Relationship Id="rId1" Type="http://schemas.openxmlformats.org/officeDocument/2006/relationships/slideLayout" Target="../slideLayouts/slideLayout8.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2.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8.xml"/></Relationships>
</file>

<file path=ppt/slides/_rels/slide193.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8.xml"/></Relationships>
</file>

<file path=ppt/slides/_rels/slide194.xml.rels><?xml version="1.0" encoding="UTF-8" standalone="yes"?>
<Relationships xmlns="http://schemas.openxmlformats.org/package/2006/relationships"><Relationship Id="rId2" Type="http://schemas.openxmlformats.org/officeDocument/2006/relationships/image" Target="../media/image164.png"/><Relationship Id="rId1" Type="http://schemas.openxmlformats.org/officeDocument/2006/relationships/slideLayout" Target="../slideLayouts/slideLayout8.xml"/></Relationships>
</file>

<file path=ppt/slides/_rels/slide195.xml.rels><?xml version="1.0" encoding="UTF-8" standalone="yes"?>
<Relationships xmlns="http://schemas.openxmlformats.org/package/2006/relationships"><Relationship Id="rId2" Type="http://schemas.openxmlformats.org/officeDocument/2006/relationships/hyperlink" Target="http://www.downforeveryoneorjustme.com/" TargetMode="External"/><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2" Type="http://schemas.openxmlformats.org/officeDocument/2006/relationships/image" Target="../media/image165.jpeg"/><Relationship Id="rId1" Type="http://schemas.openxmlformats.org/officeDocument/2006/relationships/slideLayout" Target="../slideLayouts/slideLayout7.xml"/></Relationships>
</file>

<file path=ppt/slides/_rels/slide19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198.xml.rels><?xml version="1.0" encoding="UTF-8" standalone="yes"?>
<Relationships xmlns="http://schemas.openxmlformats.org/package/2006/relationships"><Relationship Id="rId2" Type="http://schemas.openxmlformats.org/officeDocument/2006/relationships/image" Target="../media/image166.jpeg"/><Relationship Id="rId1" Type="http://schemas.openxmlformats.org/officeDocument/2006/relationships/slideLayout" Target="../slideLayouts/slideLayout8.xml"/></Relationships>
</file>

<file path=ppt/slides/_rels/slide199.xml.rels><?xml version="1.0" encoding="UTF-8" standalone="yes"?>
<Relationships xmlns="http://schemas.openxmlformats.org/package/2006/relationships"><Relationship Id="rId3" Type="http://schemas.openxmlformats.org/officeDocument/2006/relationships/image" Target="../media/image167.jpeg"/><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hyperlink" Target="http://rules.ssw.com.au/Management/RulesToBetterScrumUsingTFS/Pages/WarRoom.aspx" TargetMode="External"/><Relationship Id="rId2" Type="http://schemas.openxmlformats.org/officeDocument/2006/relationships/hyperlink" Target="http://www.ssw.com.au/8Steps" TargetMode="External"/><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2" Type="http://schemas.openxmlformats.org/officeDocument/2006/relationships/hyperlink" Target="http://rules.ssw.com.au/Management/RulesToSuccessfulProjects/Pages/Do-you-have-a-deployment-plan.aspx" TargetMode="External"/><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2" Type="http://schemas.openxmlformats.org/officeDocument/2006/relationships/image" Target="../media/image168.jpeg"/><Relationship Id="rId1" Type="http://schemas.openxmlformats.org/officeDocument/2006/relationships/slideLayout" Target="../slideLayouts/slideLayout15.xml"/></Relationships>
</file>

<file path=ppt/slides/_rels/slide20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203.xml.rels><?xml version="1.0" encoding="UTF-8" standalone="yes"?>
<Relationships xmlns="http://schemas.openxmlformats.org/package/2006/relationships"><Relationship Id="rId2" Type="http://schemas.openxmlformats.org/officeDocument/2006/relationships/hyperlink" Target="http://rules.ssw.com.au/Management/RulesToBetterScrumUsingTFS/Pages/RetrospectiveMeeting.aspx" TargetMode="External"/><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2" Type="http://schemas.openxmlformats.org/officeDocument/2006/relationships/hyperlink" Target="http://rules.ssw.com.au/" TargetMode="External"/><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2" Type="http://schemas.openxmlformats.org/officeDocument/2006/relationships/hyperlink" Target="http://www.ssw.com.au/NETUG" TargetMode="External"/><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2" Type="http://schemas.openxmlformats.org/officeDocument/2006/relationships/image" Target="../media/image169.jpeg"/><Relationship Id="rId1" Type="http://schemas.openxmlformats.org/officeDocument/2006/relationships/slideLayout" Target="../slideLayouts/slideLayout36.xml"/></Relationships>
</file>

<file path=ppt/slides/_rels/slide209.xml.rels><?xml version="1.0" encoding="UTF-8" standalone="yes"?>
<Relationships xmlns="http://schemas.openxmlformats.org/package/2006/relationships"><Relationship Id="rId3" Type="http://schemas.openxmlformats.org/officeDocument/2006/relationships/image" Target="../media/image170.jpeg"/><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8.xml"/></Relationships>
</file>

<file path=ppt/slides/_rels/slide210.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image" Target="../media/image171.png"/><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image" Target="../media/image173.jpeg"/><Relationship Id="rId1" Type="http://schemas.openxmlformats.org/officeDocument/2006/relationships/slideLayout" Target="../slideLayouts/slideLayout37.xml"/></Relationships>
</file>

<file path=ppt/slides/_rels/slide212.xml.rels><?xml version="1.0" encoding="UTF-8" standalone="yes"?>
<Relationships xmlns="http://schemas.openxmlformats.org/package/2006/relationships"><Relationship Id="rId3" Type="http://schemas.openxmlformats.org/officeDocument/2006/relationships/image" Target="../media/image175.png"/><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213.xml.rels><?xml version="1.0" encoding="UTF-8" standalone="yes"?>
<Relationships xmlns="http://schemas.openxmlformats.org/package/2006/relationships"><Relationship Id="rId8" Type="http://schemas.openxmlformats.org/officeDocument/2006/relationships/hyperlink" Target="http://msdn.microsoft.com/en-au" TargetMode="External"/><Relationship Id="rId3" Type="http://schemas.openxmlformats.org/officeDocument/2006/relationships/image" Target="../media/image176.png"/><Relationship Id="rId7" Type="http://schemas.openxmlformats.org/officeDocument/2006/relationships/image" Target="../media/image178.png"/><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image" Target="../media/image177.png"/><Relationship Id="rId11" Type="http://schemas.openxmlformats.org/officeDocument/2006/relationships/image" Target="../media/image180.png"/><Relationship Id="rId5" Type="http://schemas.openxmlformats.org/officeDocument/2006/relationships/hyperlink" Target="http://technet.microsoft.com/en-au" TargetMode="External"/><Relationship Id="rId10" Type="http://schemas.openxmlformats.org/officeDocument/2006/relationships/image" Target="../media/image179.emf"/><Relationship Id="rId4" Type="http://schemas.openxmlformats.org/officeDocument/2006/relationships/hyperlink" Target="http://www.msteched.com/Australia" TargetMode="External"/><Relationship Id="rId9" Type="http://schemas.openxmlformats.org/officeDocument/2006/relationships/hyperlink" Target="http://www.microsoft.com/australia/learning" TargetMode="Externa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0.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hyperlink" Target="http://rules.ssw.com.au/Management/RulesToBetterScrumUsingTFS"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8.xml"/><Relationship Id="rId4" Type="http://schemas.openxmlformats.org/officeDocument/2006/relationships/image" Target="file:///E:\VSLabWork\newLabs\MakingAgileTeamProgress\35.png"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41.gi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hyperlink" Target="http://rules.ssw.com.au/Management/RulesToBetterScrumUsingTFS/Pages/set-up-2-key-reports.aspx" TargetMode="External"/><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hyperlink" Target="http://rules.ssw.com.au/Management/RulesToBetterProjectManagement/Pages/FindOutWhereTheProjectAt.aspx"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57.jpeg"/></Relationships>
</file>

<file path=ppt/slides/_rels/slide6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6.xml"/></Relationships>
</file>

<file path=ppt/slides/_rels/slide6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3" Type="http://schemas.openxmlformats.org/officeDocument/2006/relationships/hyperlink" Target="http://www.adamcogan.co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8.xml"/></Relationships>
</file>

<file path=ppt/slides/_rels/slide74.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8.xml"/></Relationships>
</file>

<file path=ppt/slides/_rels/slide76.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8.xml"/><Relationship Id="rId6" Type="http://schemas.openxmlformats.org/officeDocument/2006/relationships/image" Target="../media/image37.jpeg"/><Relationship Id="rId5" Type="http://schemas.openxmlformats.org/officeDocument/2006/relationships/image" Target="../media/image71.png"/><Relationship Id="rId4" Type="http://schemas.openxmlformats.org/officeDocument/2006/relationships/image" Target="../media/image70.png"/></Relationships>
</file>

<file path=ppt/slides/_rels/slide7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8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hyperlink" Target="http://us.ssw.com.au/ssw/standards/rules/rulestobetterprojectmanagementwithtfs.aspx#WikiOrDocLibrary" TargetMode="External"/><Relationship Id="rId4" Type="http://schemas.openxmlformats.org/officeDocument/2006/relationships/image" Target="../media/image74.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8.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8.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hyperlink" Target="http://screencast.com/t/ps17fqsV" TargetMode="Externa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hyperlink" Target="http://rules.ssw.com.au/Management/RulesToSuccessfulProjects/Pages/DoYouGoBeyondDoneAndFollowADoneCriteria.aspx" TargetMode="Externa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hyperlink" Target="http://rules.ssw.com.au/Management/RulesToBetterScrumUsingTFS/Pages/Do-Your-User-Stories-Include-Acceptance-Criteria.aspx"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8.xml"/></Relationships>
</file>

<file path=ppt/slides/_rels/slide92.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8.xml"/></Relationships>
</file>

<file path=ppt/slides/_rels/slide93.xml.rels><?xml version="1.0" encoding="UTF-8" standalone="yes"?>
<Relationships xmlns="http://schemas.openxmlformats.org/package/2006/relationships"><Relationship Id="rId3" Type="http://schemas.openxmlformats.org/officeDocument/2006/relationships/hyperlink" Target="http://rules.ssw.com.au/Communication/RulesToBetterEmail/Pages/DoneReplyAndDeleteEmail.aspx"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1.gif"/></Relationships>
</file>

<file path=ppt/slides/_rels/slide9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8.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95.xml.rels><?xml version="1.0" encoding="UTF-8" standalone="yes"?>
<Relationships xmlns="http://schemas.openxmlformats.org/package/2006/relationships"><Relationship Id="rId2" Type="http://schemas.openxmlformats.org/officeDocument/2006/relationships/hyperlink" Target="http://www.scrum.org/scrum-guide-updates" TargetMode="Externa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jpeg"/><Relationship Id="rId1" Type="http://schemas.openxmlformats.org/officeDocument/2006/relationships/slideLayout" Target="../slideLayouts/slideLayout32.xml"/></Relationships>
</file>

<file path=ppt/slides/_rels/slide98.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99277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a:ea typeface="Verdana" pitchFamily="34" charset="0"/>
                <a:cs typeface="Verdana" pitchFamily="34" charset="0"/>
              </a:rPr>
              <a:t>Project </a:t>
            </a:r>
            <a:r>
              <a:rPr lang="en-AU" dirty="0" smtClean="0">
                <a:ea typeface="Verdana" pitchFamily="34" charset="0"/>
                <a:cs typeface="Verdana" pitchFamily="34" charset="0"/>
              </a:rPr>
              <a:t>Managers</a:t>
            </a:r>
            <a:endParaRPr lang="en-AU" dirty="0"/>
          </a:p>
        </p:txBody>
      </p:sp>
      <p:pic>
        <p:nvPicPr>
          <p:cNvPr id="10" name="Picture 2"/>
          <p:cNvPicPr>
            <a:picLocks noGrp="1" noChangeAspect="1" noChangeArrowheads="1"/>
          </p:cNvPicPr>
          <p:nvPr>
            <p:ph type="pic" sz="quarter" idx="13"/>
          </p:nvPr>
        </p:nvPicPr>
        <p:blipFill rotWithShape="1">
          <a:blip r:embed="rId2" cstate="print">
            <a:extLst>
              <a:ext uri="{28A0092B-C50C-407E-A947-70E740481C1C}">
                <a14:useLocalDpi xmlns:a14="http://schemas.microsoft.com/office/drawing/2010/main" val="0"/>
              </a:ext>
            </a:extLst>
          </a:blip>
          <a:srcRect/>
          <a:stretch/>
        </p:blipFill>
        <p:spPr bwMode="auto">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p:cNvPicPr>
            <a:picLocks noGrp="1" noChangeAspect="1" noChangeArrowheads="1"/>
          </p:cNvPicPr>
          <p:nvPr>
            <p:ph type="pic" sz="quarter" idx="14"/>
          </p:nvPr>
        </p:nvPicPr>
        <p:blipFill rotWithShape="1">
          <a:blip r:embed="rId3" cstate="print">
            <a:extLst>
              <a:ext uri="{28A0092B-C50C-407E-A947-70E740481C1C}">
                <a14:useLocalDpi xmlns:a14="http://schemas.microsoft.com/office/drawing/2010/main" val="0"/>
              </a:ext>
            </a:extLst>
          </a:blip>
          <a:srcRect/>
          <a:stretch/>
        </p:blipFill>
        <p:spPr bwMode="auto">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37392379"/>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Jesus</a:t>
            </a:r>
            <a:endParaRPr lang="en-AU" dirty="0"/>
          </a:p>
        </p:txBody>
      </p:sp>
      <p:sp>
        <p:nvSpPr>
          <p:cNvPr id="4" name="Text Placeholder 3"/>
          <p:cNvSpPr>
            <a:spLocks noGrp="1"/>
          </p:cNvSpPr>
          <p:nvPr>
            <p:ph type="body" sz="quarter" idx="4294967295"/>
          </p:nvPr>
        </p:nvSpPr>
        <p:spPr>
          <a:xfrm>
            <a:off x="1872000" y="2412000"/>
            <a:ext cx="3922003" cy="3528000"/>
          </a:xfrm>
          <a:prstGeom prst="rect">
            <a:avLst/>
          </a:prstGeom>
        </p:spPr>
        <p:txBody>
          <a:bodyPr>
            <a:normAutofit fontScale="70000" lnSpcReduction="20000"/>
          </a:bodyPr>
          <a:lstStyle/>
          <a:p>
            <a:r>
              <a:rPr lang="en-AU" dirty="0"/>
              <a:t>Unit Tests</a:t>
            </a:r>
          </a:p>
          <a:p>
            <a:r>
              <a:rPr lang="en-AU" dirty="0" smtClean="0"/>
              <a:t>Check-in Policies</a:t>
            </a:r>
          </a:p>
          <a:p>
            <a:r>
              <a:rPr lang="en-AU" dirty="0"/>
              <a:t>Code Analysis </a:t>
            </a:r>
            <a:r>
              <a:rPr lang="en-AU" dirty="0" smtClean="0"/>
              <a:t>+ </a:t>
            </a:r>
            <a:r>
              <a:rPr lang="en-AU" dirty="0"/>
              <a:t>Style Cop + </a:t>
            </a:r>
            <a:r>
              <a:rPr lang="en-AU" dirty="0" smtClean="0"/>
              <a:t>SSW Code </a:t>
            </a:r>
            <a:r>
              <a:rPr lang="en-AU" dirty="0"/>
              <a:t>Auditor </a:t>
            </a:r>
          </a:p>
          <a:p>
            <a:r>
              <a:rPr lang="en-AU" dirty="0" smtClean="0"/>
              <a:t>Continuous Integration with Build Server</a:t>
            </a:r>
          </a:p>
          <a:p>
            <a:r>
              <a:rPr lang="en-AU" dirty="0" smtClean="0"/>
              <a:t>Gated Check-ins</a:t>
            </a:r>
          </a:p>
          <a:p>
            <a:r>
              <a:rPr lang="en-AU" dirty="0" smtClean="0"/>
              <a:t>Web Tests (Functional Tests)</a:t>
            </a:r>
          </a:p>
          <a:p>
            <a:r>
              <a:rPr lang="en-AU" dirty="0" smtClean="0"/>
              <a:t>Continuous Deployment</a:t>
            </a:r>
          </a:p>
          <a:p>
            <a:r>
              <a:rPr lang="en-AU" dirty="0" err="1" smtClean="0"/>
              <a:t>IntelliTrace</a:t>
            </a:r>
            <a:endParaRPr lang="en-AU" dirty="0" smtClean="0"/>
          </a:p>
          <a:p>
            <a:r>
              <a:rPr lang="en-AU" dirty="0" smtClean="0"/>
              <a:t>Knows the right tools to use</a:t>
            </a:r>
            <a:endParaRPr lang="en-AU" dirty="0"/>
          </a:p>
        </p:txBody>
      </p:sp>
      <p:pic>
        <p:nvPicPr>
          <p:cNvPr id="6146" name="Picture 2" descr="http://images.memegenerator.net/Hippie-Jesus/File/182994/Hippie-Jesus.jpg"/>
          <p:cNvPicPr>
            <a:picLocks noGrp="1" noChangeAspect="1" noChangeArrowheads="1"/>
          </p:cNvPicPr>
          <p:nvPr>
            <p:ph type="pic" sz="quarter" idx="4294967295"/>
          </p:nvPr>
        </p:nvPicPr>
        <p:blipFill>
          <a:blip r:embed="rId2" cstate="print">
            <a:extLst>
              <a:ext uri="{28A0092B-C50C-407E-A947-70E740481C1C}">
                <a14:useLocalDpi xmlns:a14="http://schemas.microsoft.com/office/drawing/2010/main" val="0"/>
              </a:ext>
            </a:extLst>
          </a:blip>
          <a:srcRect/>
          <a:stretch>
            <a:fillRect/>
          </a:stretch>
        </p:blipFill>
        <p:spPr bwMode="auto">
          <a:xfrm>
            <a:off x="5868000" y="2412000"/>
            <a:ext cx="3276000" cy="36344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4217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fade">
                                      <p:cBhvr>
                                        <p:cTn id="37" dur="5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fade">
                                      <p:cBhvr>
                                        <p:cTn id="42" dur="500"/>
                                        <p:tgtEl>
                                          <p:spTgt spid="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
                                            <p:txEl>
                                              <p:pRg st="8" end="8"/>
                                            </p:txEl>
                                          </p:spTgt>
                                        </p:tgtEl>
                                        <p:attrNameLst>
                                          <p:attrName>style.visibility</p:attrName>
                                        </p:attrNameLst>
                                      </p:cBhvr>
                                      <p:to>
                                        <p:strVal val="visible"/>
                                      </p:to>
                                    </p:set>
                                    <p:animEffect transition="in" filter="fade">
                                      <p:cBhvr>
                                        <p:cTn id="47"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rules.ssw.com.au/Management/RulesToBetterScrumUsingTFS/PublishingImages/8Steps.jpg"/>
          <p:cNvPicPr>
            <a:picLocks noChangeAspect="1" noChangeArrowheads="1"/>
          </p:cNvPicPr>
          <p:nvPr/>
        </p:nvPicPr>
        <p:blipFill rotWithShape="1">
          <a:blip r:embed="rId2">
            <a:extLst>
              <a:ext uri="{28A0092B-C50C-407E-A947-70E740481C1C}">
                <a14:useLocalDpi xmlns:a14="http://schemas.microsoft.com/office/drawing/2010/main" val="0"/>
              </a:ext>
            </a:extLst>
          </a:blip>
          <a:srcRect l="1414" r="-70"/>
          <a:stretch/>
        </p:blipFill>
        <p:spPr bwMode="auto">
          <a:xfrm>
            <a:off x="0" y="1"/>
            <a:ext cx="9166623" cy="656843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0" y="6416040"/>
            <a:ext cx="9166623" cy="441960"/>
          </a:xfrm>
          <a:prstGeom prst="rect">
            <a:avLst/>
          </a:pr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a:solidFill>
                  <a:srgbClr val="0000FF"/>
                </a:solidFill>
              </a:rPr>
              <a:t>www.ssw.com.au/8Steps</a:t>
            </a:r>
          </a:p>
        </p:txBody>
      </p:sp>
      <p:sp>
        <p:nvSpPr>
          <p:cNvPr id="2" name="Rectangle 1"/>
          <p:cNvSpPr/>
          <p:nvPr/>
        </p:nvSpPr>
        <p:spPr>
          <a:xfrm>
            <a:off x="4851400" y="647700"/>
            <a:ext cx="2019300" cy="2247900"/>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AU" dirty="0"/>
          </a:p>
        </p:txBody>
      </p:sp>
    </p:spTree>
    <p:extLst>
      <p:ext uri="{BB962C8B-B14F-4D97-AF65-F5344CB8AC3E}">
        <p14:creationId xmlns:p14="http://schemas.microsoft.com/office/powerpoint/2010/main" val="211273747"/>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4294967295"/>
          </p:nvPr>
        </p:nvSpPr>
        <p:spPr>
          <a:xfrm>
            <a:off x="1872000" y="2412000"/>
            <a:ext cx="7272000" cy="3276000"/>
          </a:xfrm>
          <a:prstGeom prst="rect">
            <a:avLst/>
          </a:prstGeom>
        </p:spPr>
        <p:txBody>
          <a:bodyPr>
            <a:normAutofit fontScale="85000" lnSpcReduction="10000"/>
          </a:bodyPr>
          <a:lstStyle/>
          <a:p>
            <a:r>
              <a:rPr lang="en-AU" smtClean="0"/>
              <a:t>All the good stuff</a:t>
            </a:r>
          </a:p>
          <a:p>
            <a:pPr lvl="1"/>
            <a:r>
              <a:rPr lang="en-AU" smtClean="0"/>
              <a:t>Rollback, Compare Changes, Annotate, Merge</a:t>
            </a:r>
          </a:p>
          <a:p>
            <a:r>
              <a:rPr lang="en-AU" smtClean="0"/>
              <a:t>Get </a:t>
            </a:r>
            <a:r>
              <a:rPr lang="en-AU" dirty="0" smtClean="0"/>
              <a:t>the Aug 2011 Power Tools for:</a:t>
            </a:r>
          </a:p>
          <a:p>
            <a:pPr lvl="1"/>
            <a:r>
              <a:rPr lang="en-AU" dirty="0"/>
              <a:t>Rollback in the UI</a:t>
            </a:r>
          </a:p>
          <a:p>
            <a:pPr lvl="1"/>
            <a:r>
              <a:rPr lang="en-AU" dirty="0"/>
              <a:t>Work Item search</a:t>
            </a:r>
          </a:p>
          <a:p>
            <a:pPr lvl="1"/>
            <a:r>
              <a:rPr lang="en-AU" dirty="0"/>
              <a:t>Build automation utilities</a:t>
            </a:r>
          </a:p>
          <a:p>
            <a:pPr lvl="1"/>
            <a:r>
              <a:rPr lang="en-AU" dirty="0"/>
              <a:t>Maven 3 support </a:t>
            </a:r>
            <a:r>
              <a:rPr lang="en-AU" dirty="0" smtClean="0"/>
              <a:t>(we already have Ant and Maven 2)</a:t>
            </a:r>
          </a:p>
          <a:p>
            <a:pPr lvl="1"/>
            <a:r>
              <a:rPr lang="en-AU" dirty="0" smtClean="0"/>
              <a:t>Test Attachment clean-up</a:t>
            </a:r>
          </a:p>
          <a:p>
            <a:pPr lvl="1"/>
            <a:r>
              <a:rPr lang="en-AU" dirty="0" smtClean="0">
                <a:hlinkClick r:id="rId2"/>
              </a:rPr>
              <a:t>http</a:t>
            </a:r>
            <a:r>
              <a:rPr lang="en-AU" dirty="0">
                <a:hlinkClick r:id="rId2"/>
              </a:rPr>
              <a:t>://msdn.microsoft.com/en-us/vstudio/bb980963</a:t>
            </a:r>
            <a:endParaRPr lang="en-AU" dirty="0" smtClean="0"/>
          </a:p>
          <a:p>
            <a:pPr lvl="1"/>
            <a:endParaRPr lang="en-AU" dirty="0" smtClean="0"/>
          </a:p>
          <a:p>
            <a:pPr marL="0" indent="0">
              <a:buNone/>
            </a:pPr>
            <a:endParaRPr lang="en-AU" dirty="0"/>
          </a:p>
        </p:txBody>
      </p:sp>
      <p:sp>
        <p:nvSpPr>
          <p:cNvPr id="8" name="Title 7"/>
          <p:cNvSpPr>
            <a:spLocks noGrp="1"/>
          </p:cNvSpPr>
          <p:nvPr>
            <p:ph type="title"/>
          </p:nvPr>
        </p:nvSpPr>
        <p:spPr/>
        <p:txBody>
          <a:bodyPr/>
          <a:lstStyle/>
          <a:p>
            <a:r>
              <a:rPr lang="en-AU" dirty="0" smtClean="0"/>
              <a:t>Use all the TFS Source Control Goodies</a:t>
            </a:r>
            <a:endParaRPr lang="en-AU" dirty="0"/>
          </a:p>
        </p:txBody>
      </p:sp>
    </p:spTree>
    <p:extLst>
      <p:ext uri="{BB962C8B-B14F-4D97-AF65-F5344CB8AC3E}">
        <p14:creationId xmlns:p14="http://schemas.microsoft.com/office/powerpoint/2010/main" val="2373447468"/>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descr="C:\Users\ericphan\AppData\Local\Temp\1\SNAGHTML4c3a8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092381" cy="6866375"/>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05919" y="2173698"/>
            <a:ext cx="1982275" cy="4243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1" name="Picture 9" descr="C:\Users\ericphan\AppData\Local\Temp\1\SNAGHTML4d0c7c.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81136" y="2246671"/>
            <a:ext cx="4914900" cy="3019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0167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9"/>
                                        </p:tgtEl>
                                        <p:attrNameLst>
                                          <p:attrName>style.visibility</p:attrName>
                                        </p:attrNameLst>
                                      </p:cBhvr>
                                      <p:to>
                                        <p:strVal val="visible"/>
                                      </p:to>
                                    </p:set>
                                    <p:animEffect transition="in" filter="fade">
                                      <p:cBhvr>
                                        <p:cTn id="7" dur="500"/>
                                        <p:tgtEl>
                                          <p:spTgt spid="307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3079"/>
                                        </p:tgtEl>
                                        <p:attrNameLst>
                                          <p:attrName>style.visibility</p:attrName>
                                        </p:attrNameLst>
                                      </p:cBhvr>
                                      <p:to>
                                        <p:strVal val="hidden"/>
                                      </p:to>
                                    </p:set>
                                  </p:childTnLst>
                                </p:cTn>
                              </p:par>
                              <p:par>
                                <p:cTn id="12" presetID="10" presetClass="entr" presetSubtype="0" fill="hold" nodeType="withEffect">
                                  <p:stCondLst>
                                    <p:cond delay="0"/>
                                  </p:stCondLst>
                                  <p:childTnLst>
                                    <p:set>
                                      <p:cBhvr>
                                        <p:cTn id="13" dur="1" fill="hold">
                                          <p:stCondLst>
                                            <p:cond delay="0"/>
                                          </p:stCondLst>
                                        </p:cTn>
                                        <p:tgtEl>
                                          <p:spTgt spid="3081"/>
                                        </p:tgtEl>
                                        <p:attrNameLst>
                                          <p:attrName>style.visibility</p:attrName>
                                        </p:attrNameLst>
                                      </p:cBhvr>
                                      <p:to>
                                        <p:strVal val="visible"/>
                                      </p:to>
                                    </p:set>
                                    <p:animEffect transition="in" filter="fade">
                                      <p:cBhvr>
                                        <p:cTn id="14" dur="500"/>
                                        <p:tgtEl>
                                          <p:spTgt spid="30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ericphan\AppData\Local\Temp\1\SNAGHTML3ebc9b.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88" y="0"/>
            <a:ext cx="9126812" cy="6840645"/>
          </a:xfrm>
          <a:prstGeom prst="rect">
            <a:avLst/>
          </a:prstGeom>
          <a:noFill/>
          <a:extLst>
            <a:ext uri="{909E8E84-426E-40DD-AFC4-6F175D3DCCD1}">
              <a14:hiddenFill xmlns:a14="http://schemas.microsoft.com/office/drawing/2010/main">
                <a:solidFill>
                  <a:srgbClr val="FFFFFF"/>
                </a:solidFill>
              </a14:hiddenFill>
            </a:ext>
          </a:extLst>
        </p:spPr>
      </p:pic>
      <p:sp>
        <p:nvSpPr>
          <p:cNvPr id="2" name="Down Arrow 1"/>
          <p:cNvSpPr/>
          <p:nvPr/>
        </p:nvSpPr>
        <p:spPr>
          <a:xfrm>
            <a:off x="2306320" y="894080"/>
            <a:ext cx="314960" cy="538480"/>
          </a:xfrm>
          <a:prstGeom prst="downArrow">
            <a:avLst/>
          </a:prstGeom>
          <a:solidFill>
            <a:srgbClr val="BE1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Tree>
    <p:extLst>
      <p:ext uri="{BB962C8B-B14F-4D97-AF65-F5344CB8AC3E}">
        <p14:creationId xmlns:p14="http://schemas.microsoft.com/office/powerpoint/2010/main" val="1639602160"/>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872000" y="2412000"/>
            <a:ext cx="7272000" cy="3276000"/>
          </a:xfrm>
          <a:prstGeom prst="rect">
            <a:avLst/>
          </a:prstGeom>
        </p:spPr>
        <p:txBody>
          <a:bodyPr>
            <a:normAutofit lnSpcReduction="10000"/>
          </a:bodyPr>
          <a:lstStyle/>
          <a:p>
            <a:r>
              <a:rPr lang="en-AU" dirty="0" smtClean="0"/>
              <a:t>Associate to Work Item</a:t>
            </a:r>
          </a:p>
          <a:p>
            <a:r>
              <a:rPr lang="en-AU" dirty="0" err="1" smtClean="0"/>
              <a:t>Changeset</a:t>
            </a:r>
            <a:r>
              <a:rPr lang="en-AU" dirty="0" smtClean="0"/>
              <a:t> Comments</a:t>
            </a:r>
          </a:p>
          <a:p>
            <a:r>
              <a:rPr lang="en-AU" dirty="0" smtClean="0"/>
              <a:t>Testing </a:t>
            </a:r>
          </a:p>
          <a:p>
            <a:r>
              <a:rPr lang="en-AU" dirty="0" smtClean="0"/>
              <a:t>Code Auditor</a:t>
            </a:r>
          </a:p>
          <a:p>
            <a:r>
              <a:rPr lang="en-AU" dirty="0">
                <a:hlinkClick r:id="rId2"/>
              </a:rPr>
              <a:t>http://www.ssw.com.au/ssw/Standards/Rules/RulesToBetterSourceControlwithTFS.aspx#CheckInPolicy</a:t>
            </a:r>
            <a:endParaRPr lang="en-AU" dirty="0"/>
          </a:p>
        </p:txBody>
      </p:sp>
      <p:sp>
        <p:nvSpPr>
          <p:cNvPr id="3" name="Title 2"/>
          <p:cNvSpPr>
            <a:spLocks noGrp="1"/>
          </p:cNvSpPr>
          <p:nvPr>
            <p:ph type="title"/>
          </p:nvPr>
        </p:nvSpPr>
        <p:spPr/>
        <p:txBody>
          <a:bodyPr/>
          <a:lstStyle/>
          <a:p>
            <a:r>
              <a:rPr lang="en-AU" dirty="0" smtClean="0"/>
              <a:t>Check-in Policies</a:t>
            </a:r>
            <a:endParaRPr lang="en-AU" dirty="0"/>
          </a:p>
        </p:txBody>
      </p:sp>
    </p:spTree>
    <p:extLst>
      <p:ext uri="{BB962C8B-B14F-4D97-AF65-F5344CB8AC3E}">
        <p14:creationId xmlns:p14="http://schemas.microsoft.com/office/powerpoint/2010/main" val="3106780842"/>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3" name="Picture 7" descr="C:\Users\ericphan\AppData\Local\Temp\1\SNAGHTML5aaf9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2318" y="520245"/>
            <a:ext cx="8229234" cy="5677353"/>
          </a:xfrm>
          <a:prstGeom prst="rect">
            <a:avLst/>
          </a:prstGeom>
          <a:noFill/>
          <a:extLst>
            <a:ext uri="{909E8E84-426E-40DD-AFC4-6F175D3DCCD1}">
              <a14:hiddenFill xmlns:a14="http://schemas.microsoft.com/office/drawing/2010/main">
                <a:solidFill>
                  <a:srgbClr val="FFFFFF"/>
                </a:solidFill>
              </a14:hiddenFill>
            </a:ext>
          </a:extLst>
        </p:spPr>
      </p:pic>
      <p:cxnSp>
        <p:nvCxnSpPr>
          <p:cNvPr id="3" name="Straight Connector 2"/>
          <p:cNvCxnSpPr/>
          <p:nvPr/>
        </p:nvCxnSpPr>
        <p:spPr>
          <a:xfrm>
            <a:off x="1706880" y="2438400"/>
            <a:ext cx="110744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1706880" y="2621280"/>
            <a:ext cx="14224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706880" y="2794000"/>
            <a:ext cx="176784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5431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AU" dirty="0" smtClean="0"/>
              <a:t>How do you do </a:t>
            </a:r>
            <a:r>
              <a:rPr lang="en-AU" dirty="0" err="1" smtClean="0"/>
              <a:t>mockups</a:t>
            </a:r>
            <a:r>
              <a:rPr lang="en-AU" dirty="0" smtClean="0"/>
              <a:t>?</a:t>
            </a:r>
            <a:endParaRPr lang="en-AU" dirty="0"/>
          </a:p>
        </p:txBody>
      </p:sp>
      <p:sp>
        <p:nvSpPr>
          <p:cNvPr id="6" name="Text Placeholder 5"/>
          <p:cNvSpPr>
            <a:spLocks noGrp="1"/>
          </p:cNvSpPr>
          <p:nvPr>
            <p:ph idx="1"/>
          </p:nvPr>
        </p:nvSpPr>
        <p:spPr/>
        <p:txBody>
          <a:bodyPr>
            <a:normAutofit/>
          </a:bodyPr>
          <a:lstStyle/>
          <a:p>
            <a:r>
              <a:rPr lang="en-AU" dirty="0" smtClean="0"/>
              <a:t>By Hand?</a:t>
            </a:r>
          </a:p>
          <a:p>
            <a:r>
              <a:rPr lang="en-AU" dirty="0" err="1" smtClean="0"/>
              <a:t>Balsamiq</a:t>
            </a:r>
            <a:r>
              <a:rPr lang="en-AU" dirty="0" smtClean="0"/>
              <a:t>?</a:t>
            </a:r>
          </a:p>
          <a:p>
            <a:r>
              <a:rPr lang="en-AU" dirty="0" err="1" smtClean="0"/>
              <a:t>Sketchflow</a:t>
            </a:r>
            <a:r>
              <a:rPr lang="en-AU" dirty="0" smtClean="0"/>
              <a:t>?</a:t>
            </a:r>
          </a:p>
          <a:p>
            <a:r>
              <a:rPr lang="en-AU" dirty="0" smtClean="0"/>
              <a:t>Visio?</a:t>
            </a:r>
          </a:p>
          <a:p>
            <a:pPr marL="0" indent="0">
              <a:buNone/>
            </a:pPr>
            <a:endParaRPr lang="en-AU" dirty="0" smtClean="0"/>
          </a:p>
          <a:p>
            <a:r>
              <a:rPr lang="en-AU" dirty="0" smtClean="0">
                <a:hlinkClick r:id="rId2"/>
              </a:rPr>
              <a:t>http</a:t>
            </a:r>
            <a:r>
              <a:rPr lang="en-AU" dirty="0">
                <a:hlinkClick r:id="rId2"/>
              </a:rPr>
              <a:t>://</a:t>
            </a:r>
            <a:r>
              <a:rPr lang="en-AU" dirty="0" smtClean="0">
                <a:hlinkClick r:id="rId2"/>
              </a:rPr>
              <a:t>rules.ssw.com.au/Management/RulesToSuccessfulProjects/Pages/SpecificationByMockUp.aspx</a:t>
            </a:r>
            <a:r>
              <a:rPr lang="en-AU" dirty="0" smtClean="0"/>
              <a:t> </a:t>
            </a:r>
            <a:endParaRPr lang="en-AU" dirty="0"/>
          </a:p>
        </p:txBody>
      </p:sp>
    </p:spTree>
    <p:extLst>
      <p:ext uri="{BB962C8B-B14F-4D97-AF65-F5344CB8AC3E}">
        <p14:creationId xmlns:p14="http://schemas.microsoft.com/office/powerpoint/2010/main" val="708425130"/>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and drawn Mocku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29" y="150312"/>
            <a:ext cx="9154021" cy="65385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5952631"/>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Wireframe Mocku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6824" y="0"/>
            <a:ext cx="7698244" cy="68899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949836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rules.ssw.com.au/Management/RulesToBetterScrumUsingTFS/PublishingImages/8Steps.jpg"/>
          <p:cNvPicPr>
            <a:picLocks noChangeAspect="1" noChangeArrowheads="1"/>
          </p:cNvPicPr>
          <p:nvPr/>
        </p:nvPicPr>
        <p:blipFill rotWithShape="1">
          <a:blip r:embed="rId2">
            <a:extLst>
              <a:ext uri="{28A0092B-C50C-407E-A947-70E740481C1C}">
                <a14:useLocalDpi xmlns:a14="http://schemas.microsoft.com/office/drawing/2010/main" val="0"/>
              </a:ext>
            </a:extLst>
          </a:blip>
          <a:srcRect l="1414" r="-70"/>
          <a:stretch/>
        </p:blipFill>
        <p:spPr bwMode="auto">
          <a:xfrm>
            <a:off x="0" y="1"/>
            <a:ext cx="9166623" cy="656843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0" y="6416040"/>
            <a:ext cx="9166623" cy="441960"/>
          </a:xfrm>
          <a:prstGeom prst="rect">
            <a:avLst/>
          </a:pr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a:solidFill>
                  <a:srgbClr val="0000FF"/>
                </a:solidFill>
              </a:rPr>
              <a:t>www.ssw.com.au/8Steps</a:t>
            </a:r>
          </a:p>
        </p:txBody>
      </p:sp>
      <p:sp>
        <p:nvSpPr>
          <p:cNvPr id="2" name="Rectangle 1"/>
          <p:cNvSpPr/>
          <p:nvPr/>
        </p:nvSpPr>
        <p:spPr>
          <a:xfrm>
            <a:off x="2921000" y="647700"/>
            <a:ext cx="2019300" cy="2247900"/>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AU" dirty="0"/>
          </a:p>
        </p:txBody>
      </p:sp>
    </p:spTree>
    <p:extLst>
      <p:ext uri="{BB962C8B-B14F-4D97-AF65-F5344CB8AC3E}">
        <p14:creationId xmlns:p14="http://schemas.microsoft.com/office/powerpoint/2010/main" val="3010583453"/>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www.microsoft.com/expression/fw/sketchFlow/sketchflow_full_scree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068"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9587515"/>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Coming in </a:t>
            </a:r>
            <a:r>
              <a:rPr lang="en-AU" dirty="0" err="1" smtClean="0"/>
              <a:t>vNext</a:t>
            </a:r>
            <a:endParaRPr lang="en-AU" dirty="0"/>
          </a:p>
        </p:txBody>
      </p:sp>
      <p:sp>
        <p:nvSpPr>
          <p:cNvPr id="3" name="Text Placeholder 2"/>
          <p:cNvSpPr>
            <a:spLocks noGrp="1"/>
          </p:cNvSpPr>
          <p:nvPr>
            <p:ph idx="1"/>
          </p:nvPr>
        </p:nvSpPr>
        <p:spPr/>
        <p:txBody>
          <a:bodyPr/>
          <a:lstStyle/>
          <a:p>
            <a:r>
              <a:rPr lang="en-AU" dirty="0" smtClean="0"/>
              <a:t>PPT!</a:t>
            </a:r>
          </a:p>
          <a:p>
            <a:r>
              <a:rPr lang="en-AU" dirty="0" smtClean="0"/>
              <a:t>Note: No output to code</a:t>
            </a:r>
          </a:p>
          <a:p>
            <a:endParaRPr lang="en-AU" dirty="0"/>
          </a:p>
          <a:p>
            <a:r>
              <a:rPr lang="en-AU" dirty="0">
                <a:hlinkClick r:id="rId2"/>
              </a:rPr>
              <a:t>http://blogs.msdn.com/b/jasonz/archive/2011/05/16/announcing-alm-roadmap-in-visual-studio-vnext-at-teched.aspx</a:t>
            </a:r>
            <a:endParaRPr lang="en-AU" dirty="0"/>
          </a:p>
          <a:p>
            <a:pPr marL="0" indent="0">
              <a:buNone/>
            </a:pPr>
            <a:endParaRPr lang="en-AU" dirty="0"/>
          </a:p>
        </p:txBody>
      </p:sp>
    </p:spTree>
    <p:extLst>
      <p:ext uri="{BB962C8B-B14F-4D97-AF65-F5344CB8AC3E}">
        <p14:creationId xmlns:p14="http://schemas.microsoft.com/office/powerpoint/2010/main" val="3400056508"/>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blogs.msdn.com/cfs-filesystemfile.ashx/__key/communityserver-blogs-components-weblogfiles/00-00-00-30-15/6560.Teched-NA-_2D00_-Phone-PP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097" y="0"/>
            <a:ext cx="8567803" cy="684754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7620000" y="2327987"/>
            <a:ext cx="1036320" cy="39489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Tree>
    <p:extLst>
      <p:ext uri="{BB962C8B-B14F-4D97-AF65-F5344CB8AC3E}">
        <p14:creationId xmlns:p14="http://schemas.microsoft.com/office/powerpoint/2010/main" val="4266212619"/>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blogs.msdn.com/cfs-filesystemfile.ashx/__key/communityserver-blogs-components-weblogfiles/00-00-00-30-15/6560.Teched-NA-_2D00_-Phone-PP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097" y="0"/>
            <a:ext cx="8567803" cy="684754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http://blogs.msdn.com/cfs-filesystemfile.ashx/__key/communityserver-blogs-components-weblogfiles/00-00-00-30-15/4152.Teched-NA-_2D00_-Sharepoin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3324" y="1576147"/>
            <a:ext cx="5886356" cy="445753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7620000" y="1576147"/>
            <a:ext cx="914400" cy="39489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Tree>
    <p:extLst>
      <p:ext uri="{BB962C8B-B14F-4D97-AF65-F5344CB8AC3E}">
        <p14:creationId xmlns:p14="http://schemas.microsoft.com/office/powerpoint/2010/main" val="2712046722"/>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blogs.msdn.com/cfs-filesystemfile.ashx/__key/communityserver-blogs-components-weblogfiles/00-00-00-30-15/6560.Teched-NA-_2D00_-Phone-PP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097" y="0"/>
            <a:ext cx="8567803" cy="684754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7630160" y="1921587"/>
            <a:ext cx="914400" cy="39489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6" name="Picture 2" descr="http://blogs.msdn.com/cfs-filesystemfile.ashx/__key/communityserver-blogs-components-weblogfiles/00-00-00-30-15/6064.Teched-NA-_2D00_-websit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0496" y="1576147"/>
            <a:ext cx="5929823" cy="44423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6414483"/>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blogs.msdn.com/cfs-filesystemfile.ashx/__key/communityserver-blogs-components-weblogfiles/00-00-00-30-15/6560.Teched-NA-_2D00_-Phone-PP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097" y="0"/>
            <a:ext cx="8567803" cy="684754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6593840" y="1940560"/>
            <a:ext cx="914400" cy="39489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6" name="Picture 2" descr="http://blogs.msdn.com/cfs-filesystemfile.ashx/__key/communityserver-blogs-components-weblogfiles/00-00-00-30-15/2235.Teched-NA-_2D00_-v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0496" y="1551420"/>
            <a:ext cx="5889184" cy="44420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6503776"/>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smtClean="0"/>
              <a:t>Do you use </a:t>
            </a:r>
            <a:r>
              <a:rPr lang="en-AU" dirty="0" err="1" smtClean="0"/>
              <a:t>NuGet</a:t>
            </a:r>
            <a:r>
              <a:rPr lang="en-AU" dirty="0" smtClean="0"/>
              <a:t>?</a:t>
            </a:r>
            <a:endParaRPr lang="en-AU" dirty="0"/>
          </a:p>
        </p:txBody>
      </p:sp>
      <p:pic>
        <p:nvPicPr>
          <p:cNvPr id="12" name="Picture 3"/>
          <p:cNvPicPr>
            <a:picLocks noGrp="1" noChangeAspect="1" noChangeArrowheads="1"/>
          </p:cNvPicPr>
          <p:nvPr>
            <p:ph type="pic" sz="quarter" idx="13"/>
          </p:nvPr>
        </p:nvPicPr>
        <p:blipFill rotWithShape="1">
          <a:blip r:embed="rId2">
            <a:extLst>
              <a:ext uri="{28A0092B-C50C-407E-A947-70E740481C1C}">
                <a14:useLocalDpi xmlns:a14="http://schemas.microsoft.com/office/drawing/2010/main" val="0"/>
              </a:ext>
            </a:extLst>
          </a:blip>
          <a:srcRect t="25355" b="25355"/>
          <a:stretch/>
        </p:blipFill>
        <p:spPr bwMode="auto">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Grp="1" noChangeAspect="1" noChangeArrowheads="1"/>
          </p:cNvPicPr>
          <p:nvPr>
            <p:ph type="pic" sz="quarter" idx="14"/>
          </p:nvPr>
        </p:nvPicPr>
        <p:blipFill rotWithShape="1">
          <a:blip r:embed="rId2">
            <a:extLst>
              <a:ext uri="{28A0092B-C50C-407E-A947-70E740481C1C}">
                <a14:useLocalDpi xmlns:a14="http://schemas.microsoft.com/office/drawing/2010/main" val="0"/>
              </a:ext>
            </a:extLst>
          </a:blip>
          <a:srcRect t="25333" b="25333"/>
          <a:stretch/>
        </p:blipFill>
        <p:spPr bwMode="auto">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Subtitle 4"/>
          <p:cNvSpPr>
            <a:spLocks noGrp="1"/>
          </p:cNvSpPr>
          <p:nvPr>
            <p:ph type="subTitle" idx="1"/>
          </p:nvPr>
        </p:nvSpPr>
        <p:spPr>
          <a:noFill/>
        </p:spPr>
        <p:txBody>
          <a:bodyPr/>
          <a:lstStyle/>
          <a:p>
            <a:r>
              <a:rPr lang="en-AU" dirty="0" smtClean="0">
                <a:solidFill>
                  <a:schemeClr val="bg1"/>
                </a:solidFill>
              </a:rPr>
              <a:t>The missing package manager</a:t>
            </a:r>
            <a:endParaRPr lang="en-AU" dirty="0">
              <a:solidFill>
                <a:schemeClr val="bg1"/>
              </a:solidFill>
            </a:endParaRPr>
          </a:p>
        </p:txBody>
      </p:sp>
    </p:spTree>
    <p:extLst>
      <p:ext uri="{BB962C8B-B14F-4D97-AF65-F5344CB8AC3E}">
        <p14:creationId xmlns:p14="http://schemas.microsoft.com/office/powerpoint/2010/main" val="2232868059"/>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AU" dirty="0" smtClean="0"/>
              <a:t>What is </a:t>
            </a:r>
            <a:r>
              <a:rPr lang="en-AU" dirty="0" err="1" smtClean="0"/>
              <a:t>NuGet</a:t>
            </a:r>
            <a:r>
              <a:rPr lang="en-AU" dirty="0" smtClean="0"/>
              <a:t>?</a:t>
            </a:r>
            <a:endParaRPr lang="en-AU" dirty="0"/>
          </a:p>
        </p:txBody>
      </p:sp>
      <p:sp>
        <p:nvSpPr>
          <p:cNvPr id="6" name="Text Placeholder 5"/>
          <p:cNvSpPr>
            <a:spLocks noGrp="1"/>
          </p:cNvSpPr>
          <p:nvPr>
            <p:ph idx="1"/>
          </p:nvPr>
        </p:nvSpPr>
        <p:spPr/>
        <p:txBody>
          <a:bodyPr>
            <a:normAutofit/>
          </a:bodyPr>
          <a:lstStyle/>
          <a:p>
            <a:r>
              <a:rPr lang="en-AU" dirty="0" smtClean="0"/>
              <a:t>Simplifies incorporating open source packages into your projects</a:t>
            </a:r>
          </a:p>
          <a:p>
            <a:r>
              <a:rPr lang="en-AU" dirty="0" smtClean="0"/>
              <a:t>Projects like:</a:t>
            </a:r>
          </a:p>
          <a:p>
            <a:pPr lvl="1"/>
            <a:r>
              <a:rPr lang="en-AU" dirty="0" smtClean="0"/>
              <a:t>ELMAH</a:t>
            </a:r>
          </a:p>
          <a:p>
            <a:pPr lvl="1"/>
            <a:r>
              <a:rPr lang="en-AU" dirty="0" err="1" smtClean="0"/>
              <a:t>jQuery</a:t>
            </a:r>
            <a:endParaRPr lang="en-AU" dirty="0" smtClean="0"/>
          </a:p>
          <a:p>
            <a:pPr lvl="1"/>
            <a:r>
              <a:rPr lang="en-AU" dirty="0" err="1" smtClean="0"/>
              <a:t>NHibernate</a:t>
            </a:r>
            <a:endParaRPr lang="en-AU" dirty="0" smtClean="0"/>
          </a:p>
          <a:p>
            <a:pPr lvl="1"/>
            <a:r>
              <a:rPr lang="en-AU" dirty="0" err="1" smtClean="0"/>
              <a:t>NUnit</a:t>
            </a:r>
            <a:endParaRPr lang="en-AU" dirty="0" smtClean="0"/>
          </a:p>
          <a:p>
            <a:pPr lvl="1"/>
            <a:r>
              <a:rPr lang="en-AU" dirty="0" smtClean="0"/>
              <a:t>log4net</a:t>
            </a:r>
          </a:p>
          <a:p>
            <a:pPr lvl="1"/>
            <a:endParaRPr lang="en-AU" dirty="0"/>
          </a:p>
        </p:txBody>
      </p:sp>
    </p:spTree>
    <p:extLst>
      <p:ext uri="{BB962C8B-B14F-4D97-AF65-F5344CB8AC3E}">
        <p14:creationId xmlns:p14="http://schemas.microsoft.com/office/powerpoint/2010/main" val="1412162523"/>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3703" y="214313"/>
            <a:ext cx="7418242" cy="6334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descr="C:\Users\ericphan\AppData\Local\Temp\1\SNAGHTML829c0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61" y="4718"/>
            <a:ext cx="9153525" cy="6753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0858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animEffect transition="in" filter="fade">
                                      <p:cBhvr>
                                        <p:cTn id="7" dur="500"/>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Keep Packages Up-to-Date</a:t>
            </a:r>
            <a:endParaRPr lang="en-AU" dirty="0"/>
          </a:p>
        </p:txBody>
      </p:sp>
      <p:pic>
        <p:nvPicPr>
          <p:cNvPr id="7170" name="Picture 2" descr="http://docs.nuget.org/docs/start-here/images/manage-nuget-packages-showing-updates.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1628800"/>
            <a:ext cx="6320154" cy="43754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709762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AU" dirty="0" smtClean="0"/>
              <a:t>There are 3 kinds of project managers…</a:t>
            </a:r>
            <a:endParaRPr lang="en-AU" dirty="0"/>
          </a:p>
        </p:txBody>
      </p:sp>
    </p:spTree>
    <p:extLst>
      <p:ext uri="{BB962C8B-B14F-4D97-AF65-F5344CB8AC3E}">
        <p14:creationId xmlns:p14="http://schemas.microsoft.com/office/powerpoint/2010/main" val="174637064"/>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a:t>Do you know the best alternative to .NET Reflector?</a:t>
            </a:r>
          </a:p>
        </p:txBody>
      </p:sp>
    </p:spTree>
    <p:extLst>
      <p:ext uri="{BB962C8B-B14F-4D97-AF65-F5344CB8AC3E}">
        <p14:creationId xmlns:p14="http://schemas.microsoft.com/office/powerpoint/2010/main" val="2432633832"/>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3" descr="image004"/>
          <p:cNvPicPr>
            <a:picLocks noChangeAspect="1" noChangeArrowheads="1"/>
          </p:cNvPicPr>
          <p:nvPr/>
        </p:nvPicPr>
        <p:blipFill rotWithShape="1">
          <a:blip r:embed="rId2">
            <a:extLst>
              <a:ext uri="{28A0092B-C50C-407E-A947-70E740481C1C}">
                <a14:useLocalDpi xmlns:a14="http://schemas.microsoft.com/office/drawing/2010/main" val="0"/>
              </a:ext>
            </a:extLst>
          </a:blip>
          <a:srcRect b="45196"/>
          <a:stretch/>
        </p:blipFill>
        <p:spPr bwMode="auto">
          <a:xfrm>
            <a:off x="156210" y="1"/>
            <a:ext cx="898779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82382643"/>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Do you know the best alternative to .NET Reflector?</a:t>
            </a:r>
            <a:endParaRPr lang="en-AU" dirty="0"/>
          </a:p>
        </p:txBody>
      </p:sp>
      <p:sp>
        <p:nvSpPr>
          <p:cNvPr id="5" name="Text Placeholder 4"/>
          <p:cNvSpPr>
            <a:spLocks noGrp="1"/>
          </p:cNvSpPr>
          <p:nvPr>
            <p:ph idx="1"/>
          </p:nvPr>
        </p:nvSpPr>
        <p:spPr/>
        <p:txBody>
          <a:bodyPr>
            <a:normAutofit/>
          </a:bodyPr>
          <a:lstStyle/>
          <a:p>
            <a:r>
              <a:rPr lang="en-AU" dirty="0" smtClean="0"/>
              <a:t>.NET Reflector bought by Red Gate (now $US 35+)</a:t>
            </a:r>
          </a:p>
          <a:p>
            <a:r>
              <a:rPr lang="en-AU" dirty="0" smtClean="0"/>
              <a:t>Alternatives?</a:t>
            </a:r>
          </a:p>
          <a:p>
            <a:pPr lvl="1"/>
            <a:r>
              <a:rPr lang="en-AU" dirty="0" err="1" smtClean="0"/>
              <a:t>Telerik</a:t>
            </a:r>
            <a:r>
              <a:rPr lang="en-AU" dirty="0" smtClean="0"/>
              <a:t> – </a:t>
            </a:r>
            <a:r>
              <a:rPr lang="en-AU" dirty="0" err="1" smtClean="0"/>
              <a:t>justDecompile</a:t>
            </a:r>
            <a:r>
              <a:rPr lang="en-AU" dirty="0" smtClean="0"/>
              <a:t> – FREE</a:t>
            </a:r>
          </a:p>
          <a:p>
            <a:pPr lvl="1"/>
            <a:endParaRPr lang="en-AU" dirty="0" smtClean="0"/>
          </a:p>
          <a:p>
            <a:pPr lvl="1"/>
            <a:r>
              <a:rPr lang="en-AU" dirty="0" err="1" smtClean="0"/>
              <a:t>JetBrains</a:t>
            </a:r>
            <a:r>
              <a:rPr lang="en-AU" dirty="0" smtClean="0"/>
              <a:t> – </a:t>
            </a:r>
            <a:r>
              <a:rPr lang="en-AU" dirty="0" err="1" smtClean="0"/>
              <a:t>dotPeek</a:t>
            </a:r>
            <a:r>
              <a:rPr lang="en-AU" dirty="0" smtClean="0"/>
              <a:t> – FREE</a:t>
            </a:r>
          </a:p>
          <a:p>
            <a:pPr lvl="1"/>
            <a:endParaRPr lang="en-AU" dirty="0" smtClean="0"/>
          </a:p>
          <a:p>
            <a:pPr lvl="1"/>
            <a:r>
              <a:rPr lang="en-AU" dirty="0" err="1" smtClean="0"/>
              <a:t>ILSpy</a:t>
            </a:r>
            <a:r>
              <a:rPr lang="en-AU" dirty="0" smtClean="0"/>
              <a:t> - FREE</a:t>
            </a:r>
            <a:endParaRPr lang="en-AU" dirty="0"/>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18360" y="3540468"/>
            <a:ext cx="2025015" cy="435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18360" y="4091183"/>
            <a:ext cx="1952625" cy="645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5" descr="http://interactiveasp.net/cfs-file.ashx/__key/CommunityServer.Blogs.Components.WeblogFiles/natesstuff/ILSpyLogo_5F00_38209979.png"/>
          <p:cNvPicPr>
            <a:picLocks noChangeAspect="1" noChangeArrowheads="1"/>
          </p:cNvPicPr>
          <p:nvPr/>
        </p:nvPicPr>
        <p:blipFill rotWithShape="1">
          <a:blip r:embed="rId4">
            <a:extLst>
              <a:ext uri="{28A0092B-C50C-407E-A947-70E740481C1C}">
                <a14:useLocalDpi xmlns:a14="http://schemas.microsoft.com/office/drawing/2010/main" val="0"/>
              </a:ext>
            </a:extLst>
          </a:blip>
          <a:srcRect t="-1" r="5765" b="4510"/>
          <a:stretch/>
        </p:blipFill>
        <p:spPr bwMode="auto">
          <a:xfrm>
            <a:off x="6718360" y="4736679"/>
            <a:ext cx="714723" cy="724237"/>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7440703" y="4914132"/>
            <a:ext cx="670825" cy="369332"/>
          </a:xfrm>
          <a:prstGeom prst="rect">
            <a:avLst/>
          </a:prstGeom>
          <a:noFill/>
        </p:spPr>
        <p:txBody>
          <a:bodyPr wrap="none" rtlCol="0">
            <a:spAutoFit/>
          </a:bodyPr>
          <a:lstStyle/>
          <a:p>
            <a:r>
              <a:rPr lang="en-AU" dirty="0" err="1" smtClean="0">
                <a:solidFill>
                  <a:schemeClr val="bg1"/>
                </a:solidFill>
              </a:rPr>
              <a:t>ILSpy</a:t>
            </a:r>
            <a:endParaRPr lang="en-AU" dirty="0">
              <a:solidFill>
                <a:schemeClr val="bg1"/>
              </a:solidFill>
            </a:endParaRPr>
          </a:p>
        </p:txBody>
      </p:sp>
    </p:spTree>
    <p:extLst>
      <p:ext uri="{BB962C8B-B14F-4D97-AF65-F5344CB8AC3E}">
        <p14:creationId xmlns:p14="http://schemas.microsoft.com/office/powerpoint/2010/main" val="865716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
                                            <p:txEl>
                                              <p:pRg st="4" end="4"/>
                                            </p:txEl>
                                          </p:spTgt>
                                        </p:tgtEl>
                                        <p:attrNameLst>
                                          <p:attrName>style.visibility</p:attrName>
                                        </p:attrNameLst>
                                      </p:cBhvr>
                                      <p:to>
                                        <p:strVal val="visible"/>
                                      </p:to>
                                    </p:set>
                                    <p:animEffect transition="in" filter="fade">
                                      <p:cBhvr>
                                        <p:cTn id="20" dur="500"/>
                                        <p:tgtEl>
                                          <p:spTgt spid="5">
                                            <p:txEl>
                                              <p:pRg st="4" end="4"/>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5">
                                            <p:txEl>
                                              <p:pRg st="6" end="6"/>
                                            </p:txEl>
                                          </p:spTgt>
                                        </p:tgtEl>
                                        <p:attrNameLst>
                                          <p:attrName>style.visibility</p:attrName>
                                        </p:attrNameLst>
                                      </p:cBhvr>
                                      <p:to>
                                        <p:strVal val="visible"/>
                                      </p:to>
                                    </p:set>
                                    <p:animEffect transition="in" filter="fade">
                                      <p:cBhvr>
                                        <p:cTn id="28" dur="500"/>
                                        <p:tgtEl>
                                          <p:spTgt spid="5">
                                            <p:txEl>
                                              <p:pRg st="6" end="6"/>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11"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ericphan\AppData\Local\Temp\1\SNAGHTML118902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6223173"/>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habrastorage.org/storage/ed41b824/6f6632d6/8fcf496d/58bd543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00" y="-1"/>
            <a:ext cx="8920480" cy="68637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3763831"/>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blog.kalmbachnet.de/files/ilspy.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614" y="0"/>
            <a:ext cx="9049385" cy="68980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9001892"/>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2800" dirty="0" smtClean="0"/>
              <a:t>PowerPoint noise meter (uses microphone)</a:t>
            </a:r>
            <a:endParaRPr lang="en-AU" sz="2800"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Tree>
    <p:controls>
      <mc:AlternateContent xmlns:mc="http://schemas.openxmlformats.org/markup-compatibility/2006">
        <mc:Choice xmlns:v="urn:schemas-microsoft-com:vml" Requires="v">
          <p:control spid="40963" name="ShockwaveFlash1" r:id="rId2" imgW="7811590" imgH="4392800"/>
        </mc:Choice>
        <mc:Fallback>
          <p:control name="ShockwaveFlash1" r:id="rId2" imgW="7811590" imgH="4392800">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647700" y="1557338"/>
                  <a:ext cx="7812088" cy="4392612"/>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3899710430"/>
      </p:ext>
    </p:extLst>
  </p:cSld>
  <p:clrMapOvr>
    <a:masterClrMapping/>
  </p:clrMapOvr>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RIAs</a:t>
            </a:r>
            <a:endParaRPr lang="en-AU" dirty="0"/>
          </a:p>
        </p:txBody>
      </p:sp>
      <p:sp>
        <p:nvSpPr>
          <p:cNvPr id="3" name="Text Placeholder 2"/>
          <p:cNvSpPr>
            <a:spLocks noGrp="1"/>
          </p:cNvSpPr>
          <p:nvPr>
            <p:ph idx="1"/>
          </p:nvPr>
        </p:nvSpPr>
        <p:spPr/>
        <p:txBody>
          <a:bodyPr/>
          <a:lstStyle/>
          <a:p>
            <a:r>
              <a:rPr lang="en-AU" dirty="0" smtClean="0"/>
              <a:t>Silverlight?</a:t>
            </a:r>
          </a:p>
          <a:p>
            <a:r>
              <a:rPr lang="en-AU" dirty="0" smtClean="0"/>
              <a:t>HTML5?</a:t>
            </a:r>
            <a:endParaRPr lang="en-AU" dirty="0"/>
          </a:p>
        </p:txBody>
      </p:sp>
    </p:spTree>
    <p:extLst>
      <p:ext uri="{BB962C8B-B14F-4D97-AF65-F5344CB8AC3E}">
        <p14:creationId xmlns:p14="http://schemas.microsoft.com/office/powerpoint/2010/main" val="703745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2800" dirty="0" smtClean="0"/>
              <a:t>PowerPoint noise meter (uses microphone)</a:t>
            </a:r>
            <a:endParaRPr lang="en-AU" sz="2800"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Tree>
    <p:controls>
      <mc:AlternateContent xmlns:mc="http://schemas.openxmlformats.org/markup-compatibility/2006">
        <mc:Choice xmlns:v="urn:schemas-microsoft-com:vml" Requires="v">
          <p:control spid="39939" name="ShockwaveFlash1" r:id="rId2" imgW="7811590" imgH="4392800"/>
        </mc:Choice>
        <mc:Fallback>
          <p:control name="ShockwaveFlash1" r:id="rId2" imgW="7811590" imgH="4392800">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647700" y="1557338"/>
                  <a:ext cx="7812088" cy="4392612"/>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1315550453"/>
      </p:ext>
    </p:extLst>
  </p:cSld>
  <p:clrMapOvr>
    <a:masterClrMapping/>
  </p:clrMapOvr>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Q:\ Do you know how to improve your </a:t>
            </a:r>
            <a:r>
              <a:rPr lang="en-AU" dirty="0" err="1" smtClean="0"/>
              <a:t>Javascript</a:t>
            </a:r>
            <a:r>
              <a:rPr lang="en-AU" dirty="0" smtClean="0"/>
              <a:t> and CSS? </a:t>
            </a:r>
            <a:endParaRPr lang="en-AU" dirty="0"/>
          </a:p>
        </p:txBody>
      </p:sp>
      <p:sp>
        <p:nvSpPr>
          <p:cNvPr id="4" name="Text Placeholder 3"/>
          <p:cNvSpPr>
            <a:spLocks noGrp="1"/>
          </p:cNvSpPr>
          <p:nvPr>
            <p:ph idx="1"/>
          </p:nvPr>
        </p:nvSpPr>
        <p:spPr/>
        <p:txBody>
          <a:bodyPr/>
          <a:lstStyle/>
          <a:p>
            <a:r>
              <a:rPr lang="en-AU" dirty="0" smtClean="0"/>
              <a:t>A:\ </a:t>
            </a:r>
            <a:r>
              <a:rPr lang="en-AU" dirty="0" err="1"/>
              <a:t>CoffeeScript</a:t>
            </a:r>
            <a:r>
              <a:rPr lang="en-AU" dirty="0"/>
              <a:t>, SASS </a:t>
            </a:r>
            <a:r>
              <a:rPr lang="en-AU" dirty="0" smtClean="0"/>
              <a:t>or </a:t>
            </a:r>
            <a:r>
              <a:rPr lang="en-AU" dirty="0"/>
              <a:t>Less</a:t>
            </a:r>
          </a:p>
          <a:p>
            <a:r>
              <a:rPr lang="en-AU" dirty="0" smtClean="0"/>
              <a:t>It’s </a:t>
            </a:r>
            <a:r>
              <a:rPr lang="en-AU" dirty="0"/>
              <a:t>the C# or VB.NET equivalent of writing for IL</a:t>
            </a:r>
          </a:p>
          <a:p>
            <a:r>
              <a:rPr lang="en-AU" dirty="0"/>
              <a:t>Abstractions for JavaScript and CSS</a:t>
            </a:r>
          </a:p>
          <a:p>
            <a:r>
              <a:rPr lang="en-AU" dirty="0"/>
              <a:t>Reduce lines of code</a:t>
            </a:r>
          </a:p>
          <a:p>
            <a:r>
              <a:rPr lang="en-AU" dirty="0"/>
              <a:t>Make JS &amp; CSS manageable</a:t>
            </a:r>
          </a:p>
          <a:p>
            <a:endParaRPr lang="en-AU" dirty="0"/>
          </a:p>
        </p:txBody>
      </p:sp>
    </p:spTree>
    <p:extLst>
      <p:ext uri="{BB962C8B-B14F-4D97-AF65-F5344CB8AC3E}">
        <p14:creationId xmlns:p14="http://schemas.microsoft.com/office/powerpoint/2010/main" val="453116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AU" dirty="0" smtClean="0"/>
              <a:t>The Manager from Detroit</a:t>
            </a:r>
            <a:endParaRPr lang="en-AU" dirty="0"/>
          </a:p>
        </p:txBody>
      </p:sp>
      <p:sp>
        <p:nvSpPr>
          <p:cNvPr id="14" name="Text Placeholder 13"/>
          <p:cNvSpPr>
            <a:spLocks noGrp="1"/>
          </p:cNvSpPr>
          <p:nvPr>
            <p:ph type="body" sz="quarter" idx="4294967295"/>
          </p:nvPr>
        </p:nvSpPr>
        <p:spPr>
          <a:xfrm>
            <a:off x="1872000" y="2412000"/>
            <a:ext cx="3922003" cy="3528000"/>
          </a:xfrm>
          <a:prstGeom prst="rect">
            <a:avLst/>
          </a:prstGeom>
        </p:spPr>
        <p:txBody>
          <a:bodyPr/>
          <a:lstStyle/>
          <a:p>
            <a:r>
              <a:rPr lang="en-AU" dirty="0" smtClean="0"/>
              <a:t>Emails</a:t>
            </a:r>
          </a:p>
          <a:p>
            <a:r>
              <a:rPr lang="en-AU" dirty="0" smtClean="0"/>
              <a:t>Word docs on C:\</a:t>
            </a:r>
          </a:p>
          <a:p>
            <a:r>
              <a:rPr lang="en-AU" dirty="0" smtClean="0"/>
              <a:t>Sticky Notes</a:t>
            </a:r>
          </a:p>
          <a:p>
            <a:r>
              <a:rPr lang="en-AU" dirty="0" err="1" smtClean="0"/>
              <a:t>Spreadsheets</a:t>
            </a:r>
            <a:r>
              <a:rPr lang="en-AU" dirty="0" smtClean="0"/>
              <a:t> on C:\</a:t>
            </a:r>
          </a:p>
          <a:p>
            <a:endParaRPr lang="en-AU" dirty="0"/>
          </a:p>
        </p:txBody>
      </p:sp>
      <p:pic>
        <p:nvPicPr>
          <p:cNvPr id="1038" name="Picture 14" descr="http://funcfash.com/wp-content/uploads/2009/08/Gangsta-Sleeve-Tattoos.jpg"/>
          <p:cNvPicPr>
            <a:picLocks noGrp="1" noChangeAspect="1" noChangeArrowheads="1"/>
          </p:cNvPicPr>
          <p:nvPr>
            <p:ph type="pic" sz="quarter" idx="4294967295"/>
          </p:nvPr>
        </p:nvPicPr>
        <p:blipFill>
          <a:blip r:embed="rId3" cstate="print">
            <a:extLst>
              <a:ext uri="{28A0092B-C50C-407E-A947-70E740481C1C}">
                <a14:useLocalDpi xmlns:a14="http://schemas.microsoft.com/office/drawing/2010/main" val="0"/>
              </a:ext>
            </a:extLst>
          </a:blip>
          <a:srcRect/>
          <a:stretch>
            <a:fillRect/>
          </a:stretch>
        </p:blipFill>
        <p:spPr bwMode="auto">
          <a:xfrm>
            <a:off x="5868000" y="2412000"/>
            <a:ext cx="3276000" cy="36344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8097404"/>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How do I get it?</a:t>
            </a:r>
            <a:endParaRPr lang="en-AU" dirty="0"/>
          </a:p>
        </p:txBody>
      </p:sp>
      <p:sp>
        <p:nvSpPr>
          <p:cNvPr id="3" name="Text Placeholder 2"/>
          <p:cNvSpPr>
            <a:spLocks noGrp="1"/>
          </p:cNvSpPr>
          <p:nvPr>
            <p:ph idx="1"/>
          </p:nvPr>
        </p:nvSpPr>
        <p:spPr/>
        <p:txBody>
          <a:bodyPr/>
          <a:lstStyle/>
          <a:p>
            <a:r>
              <a:rPr lang="en-AU" dirty="0" smtClean="0"/>
              <a:t>Extension Manager</a:t>
            </a:r>
          </a:p>
          <a:p>
            <a:r>
              <a:rPr lang="en-AU" dirty="0">
                <a:hlinkClick r:id="rId2"/>
              </a:rPr>
              <a:t>http://visualstudiogallery.msdn.microsoft.com/2b96d16a-c986-4501-8f97-8008f9db141a</a:t>
            </a:r>
            <a:endParaRPr lang="en-AU" dirty="0"/>
          </a:p>
        </p:txBody>
      </p:sp>
    </p:spTree>
    <p:extLst>
      <p:ext uri="{BB962C8B-B14F-4D97-AF65-F5344CB8AC3E}">
        <p14:creationId xmlns:p14="http://schemas.microsoft.com/office/powerpoint/2010/main" val="4180735796"/>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7438"/>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624775"/>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C:\Users\ericphan\AppData\Local\Temp\1\SNAGHTML3fdd1f.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66698"/>
            <a:ext cx="9144000" cy="63194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3041694"/>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err="1" smtClean="0"/>
              <a:t>CoffeeScript</a:t>
            </a:r>
            <a:endParaRPr lang="en-AU" dirty="0"/>
          </a:p>
        </p:txBody>
      </p:sp>
      <p:pic>
        <p:nvPicPr>
          <p:cNvPr id="5" name="Picture 4" descr="QuestionIconRED.gif"/>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44090" y="5059499"/>
            <a:ext cx="699910" cy="928028"/>
          </a:xfrm>
          <a:prstGeom prst="rect">
            <a:avLst/>
          </a:prstGeom>
        </p:spPr>
      </p:pic>
    </p:spTree>
    <p:extLst>
      <p:ext uri="{BB962C8B-B14F-4D97-AF65-F5344CB8AC3E}">
        <p14:creationId xmlns:p14="http://schemas.microsoft.com/office/powerpoint/2010/main" val="3232358283"/>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ericphan\AppData\Local\Temp\1\SNAGHTMLae9b6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07606"/>
            <a:ext cx="9096375" cy="6286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4408949"/>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76644" y="622818"/>
            <a:ext cx="4725372" cy="52415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80819541"/>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err="1" smtClean="0"/>
              <a:t>CoffeeScript</a:t>
            </a:r>
            <a:endParaRPr lang="en-AU" dirty="0"/>
          </a:p>
        </p:txBody>
      </p:sp>
      <p:sp>
        <p:nvSpPr>
          <p:cNvPr id="7" name="Content Placeholder 6"/>
          <p:cNvSpPr>
            <a:spLocks noGrp="1"/>
          </p:cNvSpPr>
          <p:nvPr>
            <p:ph idx="1"/>
          </p:nvPr>
        </p:nvSpPr>
        <p:spPr/>
        <p:txBody>
          <a:bodyPr/>
          <a:lstStyle/>
          <a:p>
            <a:endParaRPr lang="en-AU"/>
          </a:p>
        </p:txBody>
      </p:sp>
      <p:sp>
        <p:nvSpPr>
          <p:cNvPr id="6" name="Rectangle 5"/>
          <p:cNvSpPr/>
          <p:nvPr/>
        </p:nvSpPr>
        <p:spPr>
          <a:xfrm>
            <a:off x="1952272" y="2593910"/>
            <a:ext cx="2769015" cy="1815882"/>
          </a:xfrm>
          <a:prstGeom prst="rect">
            <a:avLst/>
          </a:prstGeom>
        </p:spPr>
        <p:txBody>
          <a:bodyPr wrap="square">
            <a:spAutoFit/>
          </a:bodyPr>
          <a:lstStyle/>
          <a:p>
            <a:r>
              <a:rPr lang="en-AU" sz="1600" dirty="0" err="1" smtClean="0">
                <a:latin typeface="Consolas" pitchFamily="49" charset="0"/>
                <a:cs typeface="Consolas" pitchFamily="49" charset="0"/>
              </a:rPr>
              <a:t>CoffeeScript</a:t>
            </a:r>
            <a:r>
              <a:rPr lang="en-AU" sz="1600" dirty="0" smtClean="0">
                <a:latin typeface="Consolas" pitchFamily="49" charset="0"/>
                <a:cs typeface="Consolas" pitchFamily="49" charset="0"/>
              </a:rPr>
              <a:t>:</a:t>
            </a:r>
          </a:p>
          <a:p>
            <a:endParaRPr lang="en-AU" sz="1600" dirty="0" smtClean="0">
              <a:latin typeface="Consolas" pitchFamily="49" charset="0"/>
              <a:cs typeface="Consolas" pitchFamily="49" charset="0"/>
            </a:endParaRPr>
          </a:p>
          <a:p>
            <a:r>
              <a:rPr lang="en-AU" sz="1600" dirty="0" smtClean="0">
                <a:latin typeface="Consolas" pitchFamily="49" charset="0"/>
                <a:cs typeface="Consolas" pitchFamily="49" charset="0"/>
              </a:rPr>
              <a:t>outer </a:t>
            </a:r>
            <a:r>
              <a:rPr lang="en-AU" sz="1600" dirty="0">
                <a:latin typeface="Consolas" pitchFamily="49" charset="0"/>
                <a:cs typeface="Consolas" pitchFamily="49" charset="0"/>
              </a:rPr>
              <a:t>= 1</a:t>
            </a:r>
          </a:p>
          <a:p>
            <a:r>
              <a:rPr lang="en-AU" sz="1600" dirty="0" err="1">
                <a:latin typeface="Consolas" pitchFamily="49" charset="0"/>
                <a:cs typeface="Consolas" pitchFamily="49" charset="0"/>
              </a:rPr>
              <a:t>changeNumbers</a:t>
            </a:r>
            <a:r>
              <a:rPr lang="en-AU" sz="1600" dirty="0">
                <a:latin typeface="Consolas" pitchFamily="49" charset="0"/>
                <a:cs typeface="Consolas" pitchFamily="49" charset="0"/>
              </a:rPr>
              <a:t> = -&gt;</a:t>
            </a:r>
          </a:p>
          <a:p>
            <a:r>
              <a:rPr lang="en-AU" sz="1600" dirty="0">
                <a:latin typeface="Consolas" pitchFamily="49" charset="0"/>
                <a:cs typeface="Consolas" pitchFamily="49" charset="0"/>
              </a:rPr>
              <a:t>  inner = -1</a:t>
            </a:r>
          </a:p>
          <a:p>
            <a:r>
              <a:rPr lang="en-AU" sz="1600" dirty="0">
                <a:latin typeface="Consolas" pitchFamily="49" charset="0"/>
                <a:cs typeface="Consolas" pitchFamily="49" charset="0"/>
              </a:rPr>
              <a:t>  outer = 10</a:t>
            </a:r>
          </a:p>
          <a:p>
            <a:r>
              <a:rPr lang="en-AU" sz="1600" dirty="0">
                <a:latin typeface="Consolas" pitchFamily="49" charset="0"/>
                <a:cs typeface="Consolas" pitchFamily="49" charset="0"/>
              </a:rPr>
              <a:t>inner = </a:t>
            </a:r>
            <a:r>
              <a:rPr lang="en-AU" sz="1600" dirty="0" err="1">
                <a:latin typeface="Consolas" pitchFamily="49" charset="0"/>
                <a:cs typeface="Consolas" pitchFamily="49" charset="0"/>
              </a:rPr>
              <a:t>changeNumbers</a:t>
            </a:r>
            <a:r>
              <a:rPr lang="en-AU" sz="1600" dirty="0">
                <a:latin typeface="Consolas" pitchFamily="49" charset="0"/>
                <a:cs typeface="Consolas" pitchFamily="49" charset="0"/>
              </a:rPr>
              <a:t>()</a:t>
            </a:r>
          </a:p>
        </p:txBody>
      </p:sp>
      <p:sp>
        <p:nvSpPr>
          <p:cNvPr id="3" name="Rectangle 2"/>
          <p:cNvSpPr/>
          <p:nvPr/>
        </p:nvSpPr>
        <p:spPr>
          <a:xfrm>
            <a:off x="1869539" y="6164815"/>
            <a:ext cx="4527843" cy="369332"/>
          </a:xfrm>
          <a:prstGeom prst="rect">
            <a:avLst/>
          </a:prstGeom>
        </p:spPr>
        <p:txBody>
          <a:bodyPr wrap="none">
            <a:spAutoFit/>
          </a:bodyPr>
          <a:lstStyle/>
          <a:p>
            <a:r>
              <a:rPr lang="en-AU" dirty="0">
                <a:hlinkClick r:id="rId3"/>
              </a:rPr>
              <a:t>http://jashkenas.github.com/coffee-script/</a:t>
            </a:r>
            <a:endParaRPr lang="en-AU" dirty="0"/>
          </a:p>
        </p:txBody>
      </p:sp>
      <p:sp>
        <p:nvSpPr>
          <p:cNvPr id="4" name="Rectangle 3"/>
          <p:cNvSpPr/>
          <p:nvPr/>
        </p:nvSpPr>
        <p:spPr>
          <a:xfrm>
            <a:off x="5309117" y="2577797"/>
            <a:ext cx="3732245" cy="3046988"/>
          </a:xfrm>
          <a:prstGeom prst="rect">
            <a:avLst/>
          </a:prstGeom>
        </p:spPr>
        <p:txBody>
          <a:bodyPr wrap="square">
            <a:spAutoFit/>
          </a:bodyPr>
          <a:lstStyle/>
          <a:p>
            <a:r>
              <a:rPr lang="en-AU" sz="1600" dirty="0" err="1" smtClean="0">
                <a:latin typeface="Consolas" pitchFamily="49" charset="0"/>
                <a:cs typeface="Consolas" pitchFamily="49" charset="0"/>
              </a:rPr>
              <a:t>Javascript</a:t>
            </a:r>
            <a:r>
              <a:rPr lang="en-AU" sz="1600" dirty="0" smtClean="0">
                <a:latin typeface="Consolas" pitchFamily="49" charset="0"/>
                <a:cs typeface="Consolas" pitchFamily="49" charset="0"/>
              </a:rPr>
              <a:t>:</a:t>
            </a:r>
          </a:p>
          <a:p>
            <a:r>
              <a:rPr lang="en-AU" sz="1600" dirty="0" smtClean="0">
                <a:latin typeface="Consolas" pitchFamily="49" charset="0"/>
                <a:cs typeface="Consolas" pitchFamily="49" charset="0"/>
              </a:rPr>
              <a:t>(</a:t>
            </a:r>
            <a:r>
              <a:rPr lang="en-AU" sz="1600" dirty="0">
                <a:solidFill>
                  <a:srgbClr val="0000FF"/>
                </a:solidFill>
                <a:latin typeface="Consolas" pitchFamily="49" charset="0"/>
                <a:cs typeface="Consolas" pitchFamily="49" charset="0"/>
              </a:rPr>
              <a:t>function</a:t>
            </a:r>
            <a:r>
              <a:rPr lang="en-AU" sz="1600" dirty="0">
                <a:latin typeface="Consolas" pitchFamily="49" charset="0"/>
                <a:cs typeface="Consolas" pitchFamily="49" charset="0"/>
              </a:rPr>
              <a:t>() {</a:t>
            </a:r>
          </a:p>
          <a:p>
            <a:r>
              <a:rPr lang="en-AU" sz="1600" dirty="0">
                <a:latin typeface="Consolas" pitchFamily="49" charset="0"/>
                <a:cs typeface="Consolas" pitchFamily="49" charset="0"/>
              </a:rPr>
              <a:t>  </a:t>
            </a:r>
            <a:r>
              <a:rPr lang="en-AU" sz="1600" dirty="0" err="1">
                <a:solidFill>
                  <a:srgbClr val="0000FF"/>
                </a:solidFill>
                <a:latin typeface="Consolas" pitchFamily="49" charset="0"/>
                <a:cs typeface="Consolas" pitchFamily="49" charset="0"/>
              </a:rPr>
              <a:t>var</a:t>
            </a:r>
            <a:r>
              <a:rPr lang="en-AU" sz="1600" dirty="0">
                <a:solidFill>
                  <a:srgbClr val="0000FF"/>
                </a:solidFill>
                <a:latin typeface="Consolas" pitchFamily="49" charset="0"/>
                <a:cs typeface="Consolas" pitchFamily="49" charset="0"/>
              </a:rPr>
              <a:t> </a:t>
            </a:r>
            <a:r>
              <a:rPr lang="en-AU" sz="1600" dirty="0" err="1">
                <a:latin typeface="Consolas" pitchFamily="49" charset="0"/>
                <a:cs typeface="Consolas" pitchFamily="49" charset="0"/>
              </a:rPr>
              <a:t>changeNumbers</a:t>
            </a:r>
            <a:r>
              <a:rPr lang="en-AU" sz="1600" dirty="0">
                <a:latin typeface="Consolas" pitchFamily="49" charset="0"/>
                <a:cs typeface="Consolas" pitchFamily="49" charset="0"/>
              </a:rPr>
              <a:t>, inner, outer;</a:t>
            </a:r>
          </a:p>
          <a:p>
            <a:r>
              <a:rPr lang="en-AU" sz="1600" dirty="0">
                <a:latin typeface="Consolas" pitchFamily="49" charset="0"/>
                <a:cs typeface="Consolas" pitchFamily="49" charset="0"/>
              </a:rPr>
              <a:t>  </a:t>
            </a:r>
            <a:r>
              <a:rPr lang="en-AU" sz="1600" b="1" dirty="0">
                <a:latin typeface="Consolas" pitchFamily="49" charset="0"/>
                <a:cs typeface="Consolas" pitchFamily="49" charset="0"/>
              </a:rPr>
              <a:t>outer =</a:t>
            </a:r>
            <a:r>
              <a:rPr lang="en-AU" sz="1600" dirty="0">
                <a:latin typeface="Consolas" pitchFamily="49" charset="0"/>
                <a:cs typeface="Consolas" pitchFamily="49" charset="0"/>
              </a:rPr>
              <a:t> 1;</a:t>
            </a:r>
          </a:p>
          <a:p>
            <a:r>
              <a:rPr lang="en-AU" sz="1600" dirty="0">
                <a:latin typeface="Consolas" pitchFamily="49" charset="0"/>
                <a:cs typeface="Consolas" pitchFamily="49" charset="0"/>
              </a:rPr>
              <a:t>  </a:t>
            </a:r>
            <a:r>
              <a:rPr lang="en-AU" sz="1600" dirty="0" err="1">
                <a:latin typeface="Consolas" pitchFamily="49" charset="0"/>
                <a:cs typeface="Consolas" pitchFamily="49" charset="0"/>
              </a:rPr>
              <a:t>changeNumbers</a:t>
            </a:r>
            <a:r>
              <a:rPr lang="en-AU" sz="1600" dirty="0">
                <a:latin typeface="Consolas" pitchFamily="49" charset="0"/>
                <a:cs typeface="Consolas" pitchFamily="49" charset="0"/>
              </a:rPr>
              <a:t> = </a:t>
            </a:r>
            <a:r>
              <a:rPr lang="en-AU" sz="1600" dirty="0">
                <a:solidFill>
                  <a:srgbClr val="0000FF"/>
                </a:solidFill>
                <a:latin typeface="Consolas" pitchFamily="49" charset="0"/>
                <a:cs typeface="Consolas" pitchFamily="49" charset="0"/>
              </a:rPr>
              <a:t>function</a:t>
            </a:r>
            <a:r>
              <a:rPr lang="en-AU" sz="1600" dirty="0">
                <a:latin typeface="Consolas" pitchFamily="49" charset="0"/>
                <a:cs typeface="Consolas" pitchFamily="49" charset="0"/>
              </a:rPr>
              <a:t>() {</a:t>
            </a:r>
          </a:p>
          <a:p>
            <a:r>
              <a:rPr lang="en-AU" sz="1600" dirty="0">
                <a:latin typeface="Consolas" pitchFamily="49" charset="0"/>
                <a:cs typeface="Consolas" pitchFamily="49" charset="0"/>
              </a:rPr>
              <a:t>    </a:t>
            </a:r>
            <a:r>
              <a:rPr lang="en-AU" sz="1600" dirty="0" err="1">
                <a:solidFill>
                  <a:srgbClr val="0000FF"/>
                </a:solidFill>
                <a:latin typeface="Consolas" pitchFamily="49" charset="0"/>
                <a:cs typeface="Consolas" pitchFamily="49" charset="0"/>
              </a:rPr>
              <a:t>var</a:t>
            </a:r>
            <a:r>
              <a:rPr lang="en-AU" sz="1600" dirty="0">
                <a:solidFill>
                  <a:srgbClr val="0000FF"/>
                </a:solidFill>
                <a:latin typeface="Consolas" pitchFamily="49" charset="0"/>
                <a:cs typeface="Consolas" pitchFamily="49" charset="0"/>
              </a:rPr>
              <a:t> </a:t>
            </a:r>
            <a:r>
              <a:rPr lang="en-AU" sz="1600" dirty="0">
                <a:latin typeface="Consolas" pitchFamily="49" charset="0"/>
                <a:cs typeface="Consolas" pitchFamily="49" charset="0"/>
              </a:rPr>
              <a:t>inner;</a:t>
            </a:r>
          </a:p>
          <a:p>
            <a:r>
              <a:rPr lang="en-AU" sz="1600" dirty="0">
                <a:latin typeface="Consolas" pitchFamily="49" charset="0"/>
                <a:cs typeface="Consolas" pitchFamily="49" charset="0"/>
              </a:rPr>
              <a:t>    </a:t>
            </a:r>
            <a:r>
              <a:rPr lang="en-AU" sz="1600" b="1" dirty="0">
                <a:latin typeface="Consolas" pitchFamily="49" charset="0"/>
                <a:cs typeface="Consolas" pitchFamily="49" charset="0"/>
              </a:rPr>
              <a:t>inner =</a:t>
            </a:r>
            <a:r>
              <a:rPr lang="en-AU" sz="1600" dirty="0">
                <a:latin typeface="Consolas" pitchFamily="49" charset="0"/>
                <a:cs typeface="Consolas" pitchFamily="49" charset="0"/>
              </a:rPr>
              <a:t> -1;</a:t>
            </a:r>
          </a:p>
          <a:p>
            <a:r>
              <a:rPr lang="en-AU" sz="1600" dirty="0">
                <a:latin typeface="Consolas" pitchFamily="49" charset="0"/>
                <a:cs typeface="Consolas" pitchFamily="49" charset="0"/>
              </a:rPr>
              <a:t>    </a:t>
            </a:r>
            <a:r>
              <a:rPr lang="en-AU" sz="1600" dirty="0">
                <a:solidFill>
                  <a:srgbClr val="0000FF"/>
                </a:solidFill>
                <a:latin typeface="Consolas" pitchFamily="49" charset="0"/>
                <a:cs typeface="Consolas" pitchFamily="49" charset="0"/>
              </a:rPr>
              <a:t>return</a:t>
            </a:r>
            <a:r>
              <a:rPr lang="en-AU" sz="1600" dirty="0">
                <a:latin typeface="Consolas" pitchFamily="49" charset="0"/>
                <a:cs typeface="Consolas" pitchFamily="49" charset="0"/>
              </a:rPr>
              <a:t> outer = 10;</a:t>
            </a:r>
          </a:p>
          <a:p>
            <a:r>
              <a:rPr lang="en-AU" sz="1600" dirty="0">
                <a:latin typeface="Consolas" pitchFamily="49" charset="0"/>
                <a:cs typeface="Consolas" pitchFamily="49" charset="0"/>
              </a:rPr>
              <a:t>  };</a:t>
            </a:r>
          </a:p>
          <a:p>
            <a:r>
              <a:rPr lang="en-AU" sz="1600" dirty="0">
                <a:latin typeface="Consolas" pitchFamily="49" charset="0"/>
                <a:cs typeface="Consolas" pitchFamily="49" charset="0"/>
              </a:rPr>
              <a:t>  </a:t>
            </a:r>
            <a:r>
              <a:rPr lang="en-AU" sz="1600" b="1" dirty="0">
                <a:latin typeface="Consolas" pitchFamily="49" charset="0"/>
                <a:cs typeface="Consolas" pitchFamily="49" charset="0"/>
              </a:rPr>
              <a:t>inner =</a:t>
            </a:r>
            <a:r>
              <a:rPr lang="en-AU" sz="1600" dirty="0">
                <a:latin typeface="Consolas" pitchFamily="49" charset="0"/>
                <a:cs typeface="Consolas" pitchFamily="49" charset="0"/>
              </a:rPr>
              <a:t> </a:t>
            </a:r>
            <a:r>
              <a:rPr lang="en-AU" sz="1600" dirty="0" err="1">
                <a:latin typeface="Consolas" pitchFamily="49" charset="0"/>
                <a:cs typeface="Consolas" pitchFamily="49" charset="0"/>
              </a:rPr>
              <a:t>changeNumbers</a:t>
            </a:r>
            <a:r>
              <a:rPr lang="en-AU" sz="1600" dirty="0">
                <a:latin typeface="Consolas" pitchFamily="49" charset="0"/>
                <a:cs typeface="Consolas" pitchFamily="49" charset="0"/>
              </a:rPr>
              <a:t>();</a:t>
            </a:r>
          </a:p>
          <a:p>
            <a:r>
              <a:rPr lang="en-AU" sz="1600" dirty="0">
                <a:latin typeface="Consolas" pitchFamily="49" charset="0"/>
                <a:cs typeface="Consolas" pitchFamily="49" charset="0"/>
              </a:rPr>
              <a:t>}).call(</a:t>
            </a:r>
            <a:r>
              <a:rPr lang="en-AU" sz="1600" dirty="0">
                <a:solidFill>
                  <a:srgbClr val="0000FF"/>
                </a:solidFill>
                <a:latin typeface="Consolas" pitchFamily="49" charset="0"/>
                <a:cs typeface="Consolas" pitchFamily="49" charset="0"/>
              </a:rPr>
              <a:t>this</a:t>
            </a:r>
            <a:r>
              <a:rPr lang="en-AU" sz="1600" dirty="0" smtClean="0">
                <a:latin typeface="Consolas" pitchFamily="49" charset="0"/>
                <a:cs typeface="Consolas" pitchFamily="49" charset="0"/>
              </a:rPr>
              <a:t>);</a:t>
            </a:r>
            <a:endParaRPr lang="en-AU" sz="1600" dirty="0">
              <a:latin typeface="Consolas" pitchFamily="49" charset="0"/>
              <a:cs typeface="Consolas" pitchFamily="49" charset="0"/>
            </a:endParaRPr>
          </a:p>
        </p:txBody>
      </p:sp>
      <p:sp>
        <p:nvSpPr>
          <p:cNvPr id="5" name="Striped Right Arrow 4"/>
          <p:cNvSpPr/>
          <p:nvPr/>
        </p:nvSpPr>
        <p:spPr>
          <a:xfrm>
            <a:off x="4226766" y="2668556"/>
            <a:ext cx="1082351" cy="410546"/>
          </a:xfrm>
          <a:prstGeom prst="stripedRightArrow">
            <a:avLst/>
          </a:prstGeom>
          <a:solidFill>
            <a:srgbClr val="BE1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Tree>
    <p:extLst>
      <p:ext uri="{BB962C8B-B14F-4D97-AF65-F5344CB8AC3E}">
        <p14:creationId xmlns:p14="http://schemas.microsoft.com/office/powerpoint/2010/main" val="643883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SASS</a:t>
            </a:r>
            <a:endParaRPr lang="en-AU" dirty="0"/>
          </a:p>
        </p:txBody>
      </p:sp>
      <p:sp>
        <p:nvSpPr>
          <p:cNvPr id="3" name="Text Placeholder 2"/>
          <p:cNvSpPr>
            <a:spLocks noGrp="1"/>
          </p:cNvSpPr>
          <p:nvPr>
            <p:ph idx="1"/>
          </p:nvPr>
        </p:nvSpPr>
        <p:spPr/>
        <p:txBody>
          <a:bodyPr/>
          <a:lstStyle/>
          <a:p>
            <a:r>
              <a:rPr lang="en-AU" b="1" dirty="0" err="1" smtClean="0"/>
              <a:t>S</a:t>
            </a:r>
            <a:r>
              <a:rPr lang="en-AU" dirty="0" err="1" smtClean="0"/>
              <a:t>yntactially</a:t>
            </a:r>
            <a:r>
              <a:rPr lang="en-AU" dirty="0" smtClean="0"/>
              <a:t> </a:t>
            </a:r>
            <a:r>
              <a:rPr lang="en-AU" b="1" dirty="0" smtClean="0"/>
              <a:t>A</a:t>
            </a:r>
            <a:r>
              <a:rPr lang="en-AU" dirty="0" smtClean="0"/>
              <a:t>wesome </a:t>
            </a:r>
            <a:r>
              <a:rPr lang="en-AU" b="1" dirty="0" err="1"/>
              <a:t>S</a:t>
            </a:r>
            <a:r>
              <a:rPr lang="en-AU" dirty="0" err="1" smtClean="0"/>
              <a:t>tyle</a:t>
            </a:r>
            <a:r>
              <a:rPr lang="en-AU" b="1" dirty="0" err="1" smtClean="0"/>
              <a:t>S</a:t>
            </a:r>
            <a:r>
              <a:rPr lang="en-AU" dirty="0" err="1" smtClean="0"/>
              <a:t>heets</a:t>
            </a:r>
            <a:endParaRPr lang="en-AU" dirty="0"/>
          </a:p>
        </p:txBody>
      </p:sp>
      <p:pic>
        <p:nvPicPr>
          <p:cNvPr id="4" name="Picture 3" descr="QuestionIconRED.gif"/>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44090" y="5059499"/>
            <a:ext cx="699910" cy="928028"/>
          </a:xfrm>
          <a:prstGeom prst="rect">
            <a:avLst/>
          </a:prstGeom>
        </p:spPr>
      </p:pic>
    </p:spTree>
    <p:extLst>
      <p:ext uri="{BB962C8B-B14F-4D97-AF65-F5344CB8AC3E}">
        <p14:creationId xmlns:p14="http://schemas.microsoft.com/office/powerpoint/2010/main" val="4040375119"/>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ericphan\AppData\Local\Temp\1\SNAGHTMLb140d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 y="223935"/>
            <a:ext cx="9096375" cy="6286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289843"/>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8234" y="293429"/>
            <a:ext cx="4423195" cy="6156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919051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The Manager from Chicago</a:t>
            </a:r>
            <a:endParaRPr lang="en-AU" dirty="0"/>
          </a:p>
        </p:txBody>
      </p:sp>
      <p:sp>
        <p:nvSpPr>
          <p:cNvPr id="4" name="Text Placeholder 3"/>
          <p:cNvSpPr>
            <a:spLocks noGrp="1"/>
          </p:cNvSpPr>
          <p:nvPr>
            <p:ph type="body" sz="quarter" idx="4294967295"/>
          </p:nvPr>
        </p:nvSpPr>
        <p:spPr>
          <a:xfrm>
            <a:off x="1872000" y="2412000"/>
            <a:ext cx="3922003" cy="3528000"/>
          </a:xfrm>
          <a:prstGeom prst="rect">
            <a:avLst/>
          </a:prstGeom>
        </p:spPr>
        <p:txBody>
          <a:bodyPr>
            <a:normAutofit lnSpcReduction="10000"/>
          </a:bodyPr>
          <a:lstStyle/>
          <a:p>
            <a:r>
              <a:rPr lang="en-AU" dirty="0" smtClean="0"/>
              <a:t>Excel + MS Project on </a:t>
            </a:r>
            <a:r>
              <a:rPr lang="en-AU" dirty="0" err="1" smtClean="0"/>
              <a:t>fileshare</a:t>
            </a:r>
            <a:endParaRPr lang="en-AU" dirty="0" smtClean="0"/>
          </a:p>
          <a:p>
            <a:r>
              <a:rPr lang="en-AU" dirty="0" smtClean="0"/>
              <a:t>Manually updates Excel + MS project </a:t>
            </a:r>
          </a:p>
          <a:p>
            <a:r>
              <a:rPr lang="en-AU" dirty="0" smtClean="0"/>
              <a:t>Constantly asking </a:t>
            </a:r>
            <a:r>
              <a:rPr lang="en-AU" dirty="0" err="1" smtClean="0"/>
              <a:t>devs</a:t>
            </a:r>
            <a:r>
              <a:rPr lang="en-AU" dirty="0" smtClean="0"/>
              <a:t> for updates</a:t>
            </a:r>
          </a:p>
          <a:p>
            <a:r>
              <a:rPr lang="en-AU" dirty="0" smtClean="0"/>
              <a:t>Calls a lot of </a:t>
            </a:r>
            <a:r>
              <a:rPr lang="en-AU" dirty="0" err="1" smtClean="0"/>
              <a:t>adhoc</a:t>
            </a:r>
            <a:r>
              <a:rPr lang="en-AU" dirty="0" smtClean="0"/>
              <a:t> meetings</a:t>
            </a:r>
          </a:p>
          <a:p>
            <a:endParaRPr lang="en-AU" dirty="0" smtClean="0"/>
          </a:p>
          <a:p>
            <a:endParaRPr lang="en-AU" dirty="0" smtClean="0"/>
          </a:p>
          <a:p>
            <a:endParaRPr lang="en-AU" dirty="0" smtClean="0"/>
          </a:p>
          <a:p>
            <a:endParaRPr lang="en-AU" dirty="0"/>
          </a:p>
        </p:txBody>
      </p:sp>
      <p:sp>
        <p:nvSpPr>
          <p:cNvPr id="6" name="AutoShape 4" descr="data:image/jpg;base64,/9j/4AAQSkZJRgABAQAAAQABAAD/2wCEAAkGBhASERUTExQUFRUWFBcVFxgUFhgUFhkXFhUVFxUUFxkYHSYeFxwkGhUXHy8gJCcpLCwsFR4xNTAqNSYrLCkBCQoKDgwOGg8PGiwkHiQpLCwsLCwsLCwsLCkpLCksLCwsLCkvLCwsLCwsLCwsLCksLCwsLCwsLCwsLCwsLCwsLP/AABEIAQwAvAMBIgACEQEDEQH/xAAcAAABBAMBAAAAAAAAAAAAAAAABAUGBwIDCAH/xABFEAABAwIDBQUFBgUBBQkAAAABAAIDBBEFITEGEkFRYQcTcYGRIjKhscEUI0JS0fBicoKS8UMIM6Ky4RUWJFNzg6Oz0v/EABkBAQADAQEAAAAAAAAAAAAAAAABAgMEBf/EACYRAAICAQMEAgIDAAAAAAAAAAABAhEDEiExBDJBURNhIlIUkfD/2gAMAwEAAhEDEQA/ALxAQhCAEIQgBCEz7QbQMp4y466AXtc8vqobolK+B2MgHFYGoCq2qxd85Jkkc1uee84DoAGZJuO0To3m0sgAvYkm5Hms3kNlhbLXqsRDc7jW3loSmPENsQx1mWIHXXSwHrqqrxLavfcbPcb8b6pu/wC338TYDRZvKaxwey68O21ie7cOTuOtvVPrMQYfxNv/ADBULS7Rg5BzfA/5TszEg4e0LdRmFKysPp/RdjXgrJUxTbQVEB3o3m3LeJafI6KZ7M9pEM7hFNaOXQX9x3geBV45EzGeGUdyaIXgK9WpiCEIQAhCEAIQhACEIQAhCEAIQtU8lggEmJ4k2JjnuIDQL3KpvH9pvtEhkd7oNomHLxeU5dp20bnEQAkNHtEDjyv8wPBVjNXF78hpkOQC5pyt0dmOFK2S+n3n+04t/u+AF8ljU4RNKQ0Xtwtn/j1SXZbCJJ3dBxFx6K0cLwhkYHE21KxbOuMSC0+wZa3PMkJPU7EyWyF/BWp3APJbGwN5KKsvqXopKbA5o9WNt1bf63CU0VY1uVt3z3mep9pvndW/PhsbtWg+SjmK7HQvzaA0+LQodolaJEHqKixyuDbQ6EdOBCbamQPFxkR6hPWL4BJELEFzdRYg2PMKJ1Zcx315+KlSsrODiWh2Z9o7i8UlU/PSN7jmf4CfkrZBXJr6i9nA2INwdCCFfPZhtuKyHu5D96zKxOZAtmurHLwzzssK3ROkIQtjnBCEIAQhCAEIQgBCEIATXi8ujb2uczyaBdzvQepCc1Du0WuMVNKQbFzNwcNSLgHr8gVWTpF4K2UftbjLp55HXyc8kfy6Nt0DQElwTCzNI2MXzzd0CbpJLu6Kd7E0Y3DJbNxsPAa/Fcc3pR6GKOqRNMGpGRMDGC1v35p7hksM8vifRM9MZBwA8xveQvYJ4p767tutw4+gWEWdUkbwXWvk0c3m59BYBYvqGkWD3n/0m/WxWxlO0nM73jn8NEodllc26LdIxbQh3Af9KR3WRxA/4j9Fi6Ej/ShHnc/8qWBrP8o+0NCaSdTGquw9rxZ0bNPwkA/IKs9rcC3CSN4D+IXHk4K2J5ogbucQD1y+KbcVZA8W7wi/LdP0Wbg+Uaxl4ZQko3T0TrsttC+kqGSt4Ebw5tvp++af9qNkLBz4nB4GZAAB8bBQZmTrcQtou0cuWGl/R1zQVjZY2yMN2vaHA9CLpQqz7FdoDJA6mec4/aZnf2DkR5G3qrMXVF2rPOlHS6BCEKxUEIQgBCEIAQhCAFV3bY93dRsacrlzvk3x4q0VBe1DAjNA+QasiytrvB3ys4/2qk+C+PuOeHtsVauysQbAwaeyL8NbnhmqulgLTbjdWjge8I2BoJJaPLS5XJlV0ej07qyU0VPCBdwH9TWj53KXF9G0Xu0W5G3yUbngDRvPdY8rqL4rVsfkHWt5/BV06UdHd5LHg2gic4Mjtf8AfolUbncSqywavfGQRc2PAqf4bibZWjn14K8X7Ica4HJgvqve6BvdYMcVrqKncBPRXK0RjaemLnWB00F8un6pmw7BH6vec+F0qxrHmsu9xAAUKn21qJD92x+70Gaqo27Jlk0qmWGzA4yLB5B6FVztlgboZb21zFuJGqdcE2wbfdeHNdlre6edsmtqKQSNzLHB2XI5H5/BWaS3RVvXGhH2O4gG1rM8ntLfhx9Ffy547PqI/a43MLbnPcOVxb2i0216cF0LFoLrTE+Tz863RkhCFsc4IQhACEIQAhCEALRV04e0g5gixW9CA5o7RcN7mse3IZ3yFhrfJTnAHBsLHn/ym/EXWfbVs/vd3O1v8LyBwuC36pFSM/8AAsBvmwD4LkmqZ6GF2mRDaraCWWUsY63nYeJPAJnpdnqqYbze+eL5mNhLfEHinrBcCbLWhklzHfed1GoB8wnvaHah0czm9w6SMHcjayR0TY902FgwakWNyrxaImpNv/fREKdtXTOud5zQcw4Frh65qebOYoHFsjSbHJw4g8bpzpaX7XQgzZPFw15zdbLJx/FxHWyxwbZ3us8gTqBezrfiF+nyVJU1aNsalG7JnTxXAITNtK4gW5p4wt3sAcskhxmAOPkVL4LJuyq66gdPNYg7jXboH5nKTU+xsGbHiZ7mNBe2AtYxl87FxIL3eCf24RG1zJLZtGVzYdTa2ZUU2u2O+0Td4yQEEkmz2gi+ZFiRx4qVKjKcb3sQbRbGxinFVSSGSIatf77OBz1yOoW/ZQukj3HCzXAg34p4pY4qamMMj2m+bmtIcTkBugDXQZrbsxhW7GDaw4eearJl8aq6M+zbZosqiTf7lziOW673APU+itoJi2XpgGufxcQD/Tf9U+rfGqicGZ3MEIQtDEEIQgBCEIAQhCAEIQgEuJYbHPG6OQbzXaj5FQivwhsTu61DRl4HRWCortNHaZrubfkVjmW1nT00vyog2IYbJC7vIgDlZwIyI5W6JvmrnSG5pmX5lzredgCfVTq7eK1tpYr+6Fzrij0Gk3bGvCRUSAB261o4NaGgdAE9zwhjVtiaAk1ZJc2VrIq39CrCX3uEYtHugFJMLqPvPOycMbZdvki3iOJoT05DxYpoxHZqOTofglNHNYG+qXd9wKi7RamnsR2k2Ojac8/RSCOBrRujgsTLmiScNF1A3fI/7MvvG4cnn5BPCYdkn3jef4/oE/Lrh2o8rN3sEIQrmQIQhACEIQAhCEAIQsJp2saXOIa0C5JNgBzJOiAzUH2l2gglk7uN286E+0eHtGxA52IF/wCZRvbbteJDoqPIaGY6nn3Y4D+I58raqB7FumfWEtzHdSGQuOQYBvbxJ/j3fElZZLapG2FqMk2WpFWgrc1wUcjqiCl8Nd1XJZ7OlMeHVGSR1lRoOeS8bME1R4kDLc6WNvEKSKH3DhmCniqcHNso3h+ItJyIy6pwNeDe5GimMtqKuNuxNO3dJIWYlyBCZ8Qxxok3Q4X/AOqURTloF9HfDkoLULnVKbq+t6oqprJnmmJNlWy21FlbFSN7i28N65cW3zAOQJGtsipEuZ6naOQVbpInuY5jt1paSMmeyPlfzVubDdpcdUBFOQyXQHRr/wD8u6aLujskjw8m8myeIQhXMwQhCAEIQgBCEIBl2p2phoYe8kzJO6xoyLnWva/AcyqS2r2+qa0kOO5Fe4ib7uWm9+Y+Pkl/bBjXeV5iDgWwsay2o3nDef55gf0qvpJuXHL0VWWRslkv5/JO+G13dYdVuHvzSRQA8Qxt5HgeJ3R5KOSza+n78gltE0yU0sY95pbKBxI0cfIW9VDJXJM9n8Z+0RAk+232X+Nsj5jP1TrFIq02WrHRTOkJ3Y7Hfvx5ADib/C6seGUOAINwRcHmOa5MkaZ6eDJqiL6qt9mw1OS3mga6O1uCYppbOCdaOu4FUs6rGOfDHU7y9hOeo1v++a9OMPI0f6fVSWSWD8b2jxKBT0gFzIy3j9FZRsmpehpwnDWl3ePzd1+Cea+UblumSSyYzStya70BTXXYq1zrNdfoo4DjJco3iu3mhI6icgtA95z2sb4uOvkLnyWukd73iVE9qMcd3wbG624DcjXeIz9Bl5lTBamYZsmiNjT357x41u93/MUvp5yLEJjgfZ3xTtA+9wuw8e7LZ2I7VdwNhqrlujZNXAcnfmHXXxVrUtWyRoexzXNOhaQR8Fy0x36/qnvA9ramldvRPLdLjVruhHFTYaOkEKP7G7Wx18O+BuvbYSN5E6EdDwUgVioIQhACChCA5T2oqnPrKhzjrPL/APY5M5eLjp/lSTtNwg0+JVDLZPeZWm9huy+38CXD+lRRxVST0uy814Kl7HbzCWuGhBsdLLC61yZoDdLWPf7xv5AD0FlKdjMet9w89WE/Fn1ChwctjHEWIOY5agqsopqi8MjhLUWjWvsQeeijWLbQ1IkMcY3QByuT1z0Tls9i7algDrd4zUcx+YJe/DQZg8DK43urb+0uNfi6Z7MV8sbiyKNxapIzt6LIVtQeI/tCmmJ7Ost3sLbsORtre+vX/omlsDNA11+W6bo39HRjUpLuf9jGWVDxbePSwA+WaMJwiRk5BJ4X146gqeYPhHdgyvG6bew3LMn9/FJ5omiQ5De3i59tA46N8lNujNwUpX6GatrjBDI463s3qTp++igDn3JJzJNyepT3tbi4ml3Gn2I7jLRzvxO9cvJMa3xQ0rc8jqcuuVLhAxK4p8/L6JIF412a2OUeIawWHilDZv38kzNf80tin1GR8ULJlm9jVa4VxYCd18Tt4c90gg/P1V3qjuw+nL62STO0cJHgXuAA9AVeKlEMEIQpIBCEICE9pnZ43EoQ5lm1EYPduOQcNTG88r6HgfErnDE8PlgkdFKxzHsNi1wsR+o66LsVNOO7KUdY21TCyS2hIs4fyuFnD1UUDkVYOVmdpPZOaBrqmncX0+8AQ73494gC/wCdtza+uefNVqTdQDWsl5ZeqQbqSsfE8PYbOaf8g9FYuE42J4xJGd17dRxafqCqzKcsArnRyeybX/dljljavydfS5XCdeGWrQ4+wW3g6Nw/Lmw9S0nL1Sv/ALxQix7y9r+7GATfhe6ikVdG8e0LHjyWQbF+yuZTPZbi92h7rMfLhuxNcCdXvN3Z625eSim02MiCPumH7x4zP5QdT4lKMTxxkLDuWLrZcc+qgc8znuLnG5JuSVpji5u3wcfV9RpjoiYgr3eWK9C6jxz1e768XgCA2MK3Ru5ap3wPYevq7dxBI4fmI3Wf3us34q3dg+xhtM9s9W5skjbFkbc42nm4n3z0tbxQkeOyLZJ1HR78gtLOQ9wORa0D2GnrYkn+bop2vAF6rEAhCEAIQhACEIQER7U8CfV4ZNHG3ee3dlaOJMbgSBzO7vWC5bcLFdk19cyFhe82Ay5m50AXO3afs5D9rMtGC5koL3sA3e7ff2gL6h3vWHM9FVtIuoSatIrzj0Xt1lJARkQQtNiFJQzWUbrEHlmsQVkEJskDK8hoPAr1uI72QukeDNDzuOc1tsxvuDR1FzknsYIDm18Ry/DKw2PC+f7uuf4kdyzt0MGKvOQJ1zTelNfIXSHpllmMsknstYKkcmWWqTZ4vV451lruSrGZmDdT7sepKZ1eX1AYWxxPeA8XG9dobYfiOZsFF8G2bnnG8BZt9T9ArEwGhbE1scUZc91hkLlxWcsiR14OmeTd7IubCMZjn3gwEbtsjbQ3ta3honNMmymCGni9v/ePO8+2duTR4fMlPa0jdbmGVRU3o4BCEKxmCEIQAheOcALnQZplqNsaRhsXkno0lQ2lyXjjlPtVj2hRuTbymAuA8+QH1Wkbfx2v3T/Vqr8kfZp/Hy/qSDE8PbPG6N17OGoyIOoI6gqn9rMHmo5GCTdeH7245vENte44H2gp7Nt2CLxxE529p1vgFGcbxCSpILzk05NGg4WA+vRY5XGS25O3pY5cbp8EOZhTJGuDmg72v6qD45s4+AkgEs4Hl4q3pCy9gE34hTtewghZQk4m2fDGaKfqaCSMNLmkBwu0nQjmFpa9Tqp3HxSUz2k92HPa8nKNo/FbjysoG4rrTtWeROGl0bsitQpxdLzs7V/Z/tXcv+z33e8A9i992xPDPLxTaBZWKCneCxfKtXeLxQDMZ6pywHCDUTBg01d4JuDMlY+wlCGwB/FxJ8gbD5Kk5UjbBj1zokuG4T3bA0ADLK3yT1s/UupJC7uw8OFjwcBn7p68fAJH3hstzKvgdQuZOtz2JJOOlk9h2mpnC++fDdNx6BaZtrqcZN3nnoLD1KhOH1YunSi2fMp3hJGzP3Tm4eS2WST4OOXTY4byuhbVbdOaDaNvHUkpsj29mefeY0Hk39bp/p9i6XV7nSHq6w9G/qnWiwGlhzjhjaeYaL+uqlRm+WUWXBDiFmeD1L5ImueCCb6i1xfI24XCWrxerdHDJ27Nc8Ie1zTo4EHwIsVBqzs4lc47tQ3d4bzDveZBzU9JTXX7R08RsXXPJuZ8+AVJxi+43w5MsHWMibezeYNt30f9rv1XkuwkzRd08TQOJ3h80rxbbRxFo/Y65F36BRisxeWRwF3veeGbjfoFzP41wd0PnlvKVG6SDug5ocHgH3hcA26HNNn2g3IvqldR3zB3cgsbA2uDa/OxNj0Tcxmef76rNnUt4mTnEZm3qtbpDZLGxgBM+0OOR08ZJzJ91vFx+g5lTVkOSStkR2ixBjXTNBO+/dZYflBDjc9eSiztVtqapz3ue73nEk+JWuNlyBzy9V2RVI8PJLVJs6BOD7uyhjtn9l70+Jf33yXPZC66xehDcMlitkKN7PSEj6LkdWKGFlk0L2y30VK6SRrGi7nua1o5lxsPiUBYzuz/AH9n4qtjR3rZHzONszC47h8m7jX+G8s9kJXdwG8WXabZ5jiryw7BI4qRlLa7GwiI9Ru7rvXP1XOTMTOH1EtPIHfdvMZyv7hsHDxbYrLJFtbHV001CX5FhNY4jNZCLLSyR4TjEcrA5rg4HiPl0TpG8HI8dVznpvfgT0LbOTjNBPJ7cTS4A2O6RveTb73wWqnwl73gRi55dOfRbaqgqYXXdE7xaLj1bcKUhKS4tWa3y1AH+6lBHHu3/osH7RVTQM5Rz94JZS7VSRu9538r8x6FO1L2gMJs9nS7T9D+qskvZk9f6Jjdg+1c8j2sDnOcSBu2vxzvlp1VgJHhmKRzguZfI2NxY80tXRBUuTz881KXbpEWMUj5IXsY7dc5tgeF9bG3A6eagUGwFa93tvjjbxsS8nwAAHxVlJDjWI9xC+XdLt0aDqbXPQXuVE4J7snDnyQ/GHkYqfYakiG9M50lh+M7jfRtvmU0YrjcbLsp2shj4lgDXO8bZgfFNc2KVmISWiaXWORGUbPE6D5qUYNsBG0h9Qe9eM93/TB8Dm7zy6LLnaCOlpYt8srfoj2D7Py1QG791C2/t2zPGwGW8L8eCaWwhhIJBzIB/N1H74qebaYqIo2xNsN4e1bKzB+Gw5/IFItisI7w/anjLMRA+Yc/6Dz6KHDfSi8c7UHOXHhDZgGx0s/tyXji1A0e4dAfdHUqn+03BJKXEZo3FxbcPiLs/u3ZtA8M2+LSuqVWPbpsu2ejFULCSnIv/FG9wBb5OII81tGCicGXNLI9zniy3UH+8ZfTfbf+4LUUpwymMk0bBq+RjP7nAfVXMTrXamcNoal3AU0x/wDjcuQF1d2ikMwms4AUzwPSwXKRQArF7FNlzU14mcPu6f7wngZNI2+t3f0qvI23Nl1R2a7OMo8PhYB7cjGyyHiXvaD6AWA8FAJUmbFNjqCpeJJ6aGR4/E5g3jbS5/F5p5QrAQDAaUMLBDEGutcNY1oyAaDkNQAAD0TBW7Bi+9BIW/wv9pvkRmPipchVcU+TSGWUO1leU1ZJTTWcN2RuRHBw4eIPNTjDq9kzA5vgRxB5FJMfwBlSz8r2+4+2nQ82nkofSYrPRT93I22lxweOBB+vqs1cH9HW0uoVruLAnoo3++xrv5mh3zTPVbEUL8+63TzY5zPgDb4J3oq1krA9huD+yD1W9aNJnGpTg9m0I8LwmKnZuRggXuSSSSeZJ1SxCFbgq227YLwi69QhBhHC1os0ADkBYegWutqCyNzw0uLWkhrdTYaBb0ICuMMwWorpzLO1zIr3dcFpfyY0HMAaX5dVYkUQa0NaAABYAZAAaALNCpGOk1y5XkfpLwCjPaTDvYXVDlFvf2uDvopMmXbWmMmH1bBqaeW3kwn6K5kcl1EVitlBOY5GSfke139pB+i8qDcArRvWVQdD9tePNGEDcOVS+IN6st3p+DR6rnZqlW121X2mjw6AOv3EDg8cnl5Y0Hr3bGn+pRVqkC/CIN6VgtcucGgdXGw+a7ApYt1jW/laG+gsuZuyfCu+xSnBFw1xlP8A7bS4f8W6unQiB6hCFIBCEIASWvwuGdu7KwPGufA8wdR5JUhCU2t0aqWlZG0MY0NaNANFtQhCOQQhCAEIQgBCEIAQhCAFrqIg5rmnRwLfUWWxCA42rISx74zq1xb5tJB+SQyFTftX2blo8Qlc5v3c73zROGhDnXc3oWk2I8DxUIcFCB41bGrALIFAW1/s/UwdWSv/ACQED+t7PoCr7VRf7PmCysgnqHts2Utay+pEe9vEdLut5FW6iAIQhSAQhCAEIQgBCEIAQhCAEIQgBCEIAQhCAEIQgI1t1sPDicAie4scx29G8C+64ixBHFpGoy0CZdiOx+koN57yKiZwLd9zd1rWkWIY25sSDm69/BT9CA5I242aNFXTQBrgxrz3e/qYzm03/Fra/MKW9nnY5PVlk9UDFTn2g05SSDkB+Bp/Mc7ac10HPRRvIL2McWm43mh1jzFxkt6gGmkpGRMbHG0NYxoa1rcgABYALchCkAhCEAIQhACEIQAhCEAIQhAf/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7" name="AutoShape 6" descr="data:image/jpg;base64,/9j/4AAQSkZJRgABAQAAAQABAAD/2wCEAAkGBhASERUTExQUFRUWFBcVFxgUFhgUFhkXFhUVFxUUFxkYHSYeFxwkGhUXHy8gJCcpLCwsFR4xNTAqNSYrLCkBCQoKDgwOGg8PGiwkHiQpLCwsLCwsLCwsLCkpLCksLCwsLCkvLCwsLCwsLCwsLCksLCwsLCwsLCwsLCwsLCwsLP/AABEIAQwAvAMBIgACEQEDEQH/xAAcAAABBAMBAAAAAAAAAAAAAAAABAUGBwIDCAH/xABFEAABAwIDBQUFBgUBBQkAAAABAAIDBBEFITEGEkFRYQcTcYGRIjKhscEUI0JS0fBicoKS8UMIM6Ky4RUWJFNzg6Oz0v/EABkBAQADAQEAAAAAAAAAAAAAAAABAgMEBf/EACYRAAICAQMEAgIDAAAAAAAAAAABAhEDEiExBDJBURNhIlIUkfD/2gAMAwEAAhEDEQA/ALxAQhCAEIQgBCEz7QbQMp4y466AXtc8vqobolK+B2MgHFYGoCq2qxd85Jkkc1uee84DoAGZJuO0To3m0sgAvYkm5Hms3kNlhbLXqsRDc7jW3loSmPENsQx1mWIHXXSwHrqqrxLavfcbPcb8b6pu/wC338TYDRZvKaxwey68O21ie7cOTuOtvVPrMQYfxNv/ADBULS7Rg5BzfA/5TszEg4e0LdRmFKysPp/RdjXgrJUxTbQVEB3o3m3LeJafI6KZ7M9pEM7hFNaOXQX9x3geBV45EzGeGUdyaIXgK9WpiCEIQAhCEAIQhACEIQAhCEAIQtU8lggEmJ4k2JjnuIDQL3KpvH9pvtEhkd7oNomHLxeU5dp20bnEQAkNHtEDjyv8wPBVjNXF78hpkOQC5pyt0dmOFK2S+n3n+04t/u+AF8ljU4RNKQ0Xtwtn/j1SXZbCJJ3dBxFx6K0cLwhkYHE21KxbOuMSC0+wZa3PMkJPU7EyWyF/BWp3APJbGwN5KKsvqXopKbA5o9WNt1bf63CU0VY1uVt3z3mep9pvndW/PhsbtWg+SjmK7HQvzaA0+LQodolaJEHqKixyuDbQ6EdOBCbamQPFxkR6hPWL4BJELEFzdRYg2PMKJ1Zcx315+KlSsrODiWh2Z9o7i8UlU/PSN7jmf4CfkrZBXJr6i9nA2INwdCCFfPZhtuKyHu5D96zKxOZAtmurHLwzzssK3ROkIQtjnBCEIAQhCAEIQgBCEIATXi8ujb2uczyaBdzvQepCc1Du0WuMVNKQbFzNwcNSLgHr8gVWTpF4K2UftbjLp55HXyc8kfy6Nt0DQElwTCzNI2MXzzd0CbpJLu6Kd7E0Y3DJbNxsPAa/Fcc3pR6GKOqRNMGpGRMDGC1v35p7hksM8vifRM9MZBwA8xveQvYJ4p767tutw4+gWEWdUkbwXWvk0c3m59BYBYvqGkWD3n/0m/WxWxlO0nM73jn8NEodllc26LdIxbQh3Af9KR3WRxA/4j9Fi6Ej/ShHnc/8qWBrP8o+0NCaSdTGquw9rxZ0bNPwkA/IKs9rcC3CSN4D+IXHk4K2J5ogbucQD1y+KbcVZA8W7wi/LdP0Wbg+Uaxl4ZQko3T0TrsttC+kqGSt4Ebw5tvp++af9qNkLBz4nB4GZAAB8bBQZmTrcQtou0cuWGl/R1zQVjZY2yMN2vaHA9CLpQqz7FdoDJA6mec4/aZnf2DkR5G3qrMXVF2rPOlHS6BCEKxUEIQgBCEIAQhCAFV3bY93dRsacrlzvk3x4q0VBe1DAjNA+QasiytrvB3ys4/2qk+C+PuOeHtsVauysQbAwaeyL8NbnhmqulgLTbjdWjge8I2BoJJaPLS5XJlV0ej07qyU0VPCBdwH9TWj53KXF9G0Xu0W5G3yUbngDRvPdY8rqL4rVsfkHWt5/BV06UdHd5LHg2gic4Mjtf8AfolUbncSqywavfGQRc2PAqf4bibZWjn14K8X7Ica4HJgvqve6BvdYMcVrqKncBPRXK0RjaemLnWB00F8un6pmw7BH6vec+F0qxrHmsu9xAAUKn21qJD92x+70Gaqo27Jlk0qmWGzA4yLB5B6FVztlgboZb21zFuJGqdcE2wbfdeHNdlre6edsmtqKQSNzLHB2XI5H5/BWaS3RVvXGhH2O4gG1rM8ntLfhx9Ffy547PqI/a43MLbnPcOVxb2i0216cF0LFoLrTE+Tz863RkhCFsc4IQhACEIQAhCEALRV04e0g5gixW9CA5o7RcN7mse3IZ3yFhrfJTnAHBsLHn/ym/EXWfbVs/vd3O1v8LyBwuC36pFSM/8AAsBvmwD4LkmqZ6GF2mRDaraCWWUsY63nYeJPAJnpdnqqYbze+eL5mNhLfEHinrBcCbLWhklzHfed1GoB8wnvaHah0czm9w6SMHcjayR0TY902FgwakWNyrxaImpNv/fREKdtXTOud5zQcw4Frh65qebOYoHFsjSbHJw4g8bpzpaX7XQgzZPFw15zdbLJx/FxHWyxwbZ3us8gTqBezrfiF+nyVJU1aNsalG7JnTxXAITNtK4gW5p4wt3sAcskhxmAOPkVL4LJuyq66gdPNYg7jXboH5nKTU+xsGbHiZ7mNBe2AtYxl87FxIL3eCf24RG1zJLZtGVzYdTa2ZUU2u2O+0Td4yQEEkmz2gi+ZFiRx4qVKjKcb3sQbRbGxinFVSSGSIatf77OBz1yOoW/ZQukj3HCzXAg34p4pY4qamMMj2m+bmtIcTkBugDXQZrbsxhW7GDaw4eearJl8aq6M+zbZosqiTf7lziOW673APU+itoJi2XpgGufxcQD/Tf9U+rfGqicGZ3MEIQtDEEIQgBCEIAQhCAEIQgEuJYbHPG6OQbzXaj5FQivwhsTu61DRl4HRWCortNHaZrubfkVjmW1nT00vyog2IYbJC7vIgDlZwIyI5W6JvmrnSG5pmX5lzredgCfVTq7eK1tpYr+6Fzrij0Gk3bGvCRUSAB261o4NaGgdAE9zwhjVtiaAk1ZJc2VrIq39CrCX3uEYtHugFJMLqPvPOycMbZdvki3iOJoT05DxYpoxHZqOTofglNHNYG+qXd9wKi7RamnsR2k2Ojac8/RSCOBrRujgsTLmiScNF1A3fI/7MvvG4cnn5BPCYdkn3jef4/oE/Lrh2o8rN3sEIQrmQIQhACEIQAhCEAIQsJp2saXOIa0C5JNgBzJOiAzUH2l2gglk7uN286E+0eHtGxA52IF/wCZRvbbteJDoqPIaGY6nn3Y4D+I58raqB7FumfWEtzHdSGQuOQYBvbxJ/j3fElZZLapG2FqMk2WpFWgrc1wUcjqiCl8Nd1XJZ7OlMeHVGSR1lRoOeS8bME1R4kDLc6WNvEKSKH3DhmCniqcHNso3h+ItJyIy6pwNeDe5GimMtqKuNuxNO3dJIWYlyBCZ8Qxxok3Q4X/AOqURTloF9HfDkoLULnVKbq+t6oqprJnmmJNlWy21FlbFSN7i28N65cW3zAOQJGtsipEuZ6naOQVbpInuY5jt1paSMmeyPlfzVubDdpcdUBFOQyXQHRr/wD8u6aLujskjw8m8myeIQhXMwQhCAEIQgBCEIBl2p2phoYe8kzJO6xoyLnWva/AcyqS2r2+qa0kOO5Fe4ib7uWm9+Y+Pkl/bBjXeV5iDgWwsay2o3nDef55gf0qvpJuXHL0VWWRslkv5/JO+G13dYdVuHvzSRQA8Qxt5HgeJ3R5KOSza+n78gltE0yU0sY95pbKBxI0cfIW9VDJXJM9n8Z+0RAk+232X+Nsj5jP1TrFIq02WrHRTOkJ3Y7Hfvx5ADib/C6seGUOAINwRcHmOa5MkaZ6eDJqiL6qt9mw1OS3mga6O1uCYppbOCdaOu4FUs6rGOfDHU7y9hOeo1v++a9OMPI0f6fVSWSWD8b2jxKBT0gFzIy3j9FZRsmpehpwnDWl3ePzd1+Cea+UblumSSyYzStya70BTXXYq1zrNdfoo4DjJco3iu3mhI6icgtA95z2sb4uOvkLnyWukd73iVE9qMcd3wbG624DcjXeIz9Bl5lTBamYZsmiNjT357x41u93/MUvp5yLEJjgfZ3xTtA+9wuw8e7LZ2I7VdwNhqrlujZNXAcnfmHXXxVrUtWyRoexzXNOhaQR8Fy0x36/qnvA9ramldvRPLdLjVruhHFTYaOkEKP7G7Wx18O+BuvbYSN5E6EdDwUgVioIQhACChCA5T2oqnPrKhzjrPL/APY5M5eLjp/lSTtNwg0+JVDLZPeZWm9huy+38CXD+lRRxVST0uy814Kl7HbzCWuGhBsdLLC61yZoDdLWPf7xv5AD0FlKdjMet9w89WE/Fn1ChwctjHEWIOY5agqsopqi8MjhLUWjWvsQeeijWLbQ1IkMcY3QByuT1z0Tls9i7algDrd4zUcx+YJe/DQZg8DK43urb+0uNfi6Z7MV8sbiyKNxapIzt6LIVtQeI/tCmmJ7Ost3sLbsORtre+vX/omlsDNA11+W6bo39HRjUpLuf9jGWVDxbePSwA+WaMJwiRk5BJ4X146gqeYPhHdgyvG6bew3LMn9/FJ5omiQ5De3i59tA46N8lNujNwUpX6GatrjBDI463s3qTp++igDn3JJzJNyepT3tbi4ml3Gn2I7jLRzvxO9cvJMa3xQ0rc8jqcuuVLhAxK4p8/L6JIF412a2OUeIawWHilDZv38kzNf80tin1GR8ULJlm9jVa4VxYCd18Tt4c90gg/P1V3qjuw+nL62STO0cJHgXuAA9AVeKlEMEIQpIBCEICE9pnZ43EoQ5lm1EYPduOQcNTG88r6HgfErnDE8PlgkdFKxzHsNi1wsR+o66LsVNOO7KUdY21TCyS2hIs4fyuFnD1UUDkVYOVmdpPZOaBrqmncX0+8AQ73494gC/wCdtza+uefNVqTdQDWsl5ZeqQbqSsfE8PYbOaf8g9FYuE42J4xJGd17dRxafqCqzKcsArnRyeybX/dljljavydfS5XCdeGWrQ4+wW3g6Nw/Lmw9S0nL1Sv/ALxQix7y9r+7GATfhe6ikVdG8e0LHjyWQbF+yuZTPZbi92h7rMfLhuxNcCdXvN3Z625eSim02MiCPumH7x4zP5QdT4lKMTxxkLDuWLrZcc+qgc8znuLnG5JuSVpji5u3wcfV9RpjoiYgr3eWK9C6jxz1e768XgCA2MK3Ru5ap3wPYevq7dxBI4fmI3Wf3us34q3dg+xhtM9s9W5skjbFkbc42nm4n3z0tbxQkeOyLZJ1HR78gtLOQ9wORa0D2GnrYkn+bop2vAF6rEAhCEAIQhACEIQER7U8CfV4ZNHG3ee3dlaOJMbgSBzO7vWC5bcLFdk19cyFhe82Ay5m50AXO3afs5D9rMtGC5koL3sA3e7ff2gL6h3vWHM9FVtIuoSatIrzj0Xt1lJARkQQtNiFJQzWUbrEHlmsQVkEJskDK8hoPAr1uI72QukeDNDzuOc1tsxvuDR1FzknsYIDm18Ry/DKw2PC+f7uuf4kdyzt0MGKvOQJ1zTelNfIXSHpllmMsknstYKkcmWWqTZ4vV451lruSrGZmDdT7sepKZ1eX1AYWxxPeA8XG9dobYfiOZsFF8G2bnnG8BZt9T9ArEwGhbE1scUZc91hkLlxWcsiR14OmeTd7IubCMZjn3gwEbtsjbQ3ta3honNMmymCGni9v/ePO8+2duTR4fMlPa0jdbmGVRU3o4BCEKxmCEIQAheOcALnQZplqNsaRhsXkno0lQ2lyXjjlPtVj2hRuTbymAuA8+QH1Wkbfx2v3T/Vqr8kfZp/Hy/qSDE8PbPG6N17OGoyIOoI6gqn9rMHmo5GCTdeH7245vENte44H2gp7Nt2CLxxE529p1vgFGcbxCSpILzk05NGg4WA+vRY5XGS25O3pY5cbp8EOZhTJGuDmg72v6qD45s4+AkgEs4Hl4q3pCy9gE34hTtewghZQk4m2fDGaKfqaCSMNLmkBwu0nQjmFpa9Tqp3HxSUz2k92HPa8nKNo/FbjysoG4rrTtWeROGl0bsitQpxdLzs7V/Z/tXcv+z33e8A9i992xPDPLxTaBZWKCneCxfKtXeLxQDMZ6pywHCDUTBg01d4JuDMlY+wlCGwB/FxJ8gbD5Kk5UjbBj1zokuG4T3bA0ADLK3yT1s/UupJC7uw8OFjwcBn7p68fAJH3hstzKvgdQuZOtz2JJOOlk9h2mpnC++fDdNx6BaZtrqcZN3nnoLD1KhOH1YunSi2fMp3hJGzP3Tm4eS2WST4OOXTY4byuhbVbdOaDaNvHUkpsj29mefeY0Hk39bp/p9i6XV7nSHq6w9G/qnWiwGlhzjhjaeYaL+uqlRm+WUWXBDiFmeD1L5ImueCCb6i1xfI24XCWrxerdHDJ27Nc8Ie1zTo4EHwIsVBqzs4lc47tQ3d4bzDveZBzU9JTXX7R08RsXXPJuZ8+AVJxi+43w5MsHWMibezeYNt30f9rv1XkuwkzRd08TQOJ3h80rxbbRxFo/Y65F36BRisxeWRwF3veeGbjfoFzP41wd0PnlvKVG6SDug5ocHgH3hcA26HNNn2g3IvqldR3zB3cgsbA2uDa/OxNj0Tcxmef76rNnUt4mTnEZm3qtbpDZLGxgBM+0OOR08ZJzJ91vFx+g5lTVkOSStkR2ixBjXTNBO+/dZYflBDjc9eSiztVtqapz3ue73nEk+JWuNlyBzy9V2RVI8PJLVJs6BOD7uyhjtn9l70+Jf33yXPZC66xehDcMlitkKN7PSEj6LkdWKGFlk0L2y30VK6SRrGi7nua1o5lxsPiUBYzuz/AH9n4qtjR3rZHzONszC47h8m7jX+G8s9kJXdwG8WXabZ5jiryw7BI4qRlLa7GwiI9Ru7rvXP1XOTMTOH1EtPIHfdvMZyv7hsHDxbYrLJFtbHV001CX5FhNY4jNZCLLSyR4TjEcrA5rg4HiPl0TpG8HI8dVznpvfgT0LbOTjNBPJ7cTS4A2O6RveTb73wWqnwl73gRi55dOfRbaqgqYXXdE7xaLj1bcKUhKS4tWa3y1AH+6lBHHu3/osH7RVTQM5Rz94JZS7VSRu9538r8x6FO1L2gMJs9nS7T9D+qskvZk9f6Jjdg+1c8j2sDnOcSBu2vxzvlp1VgJHhmKRzguZfI2NxY80tXRBUuTz881KXbpEWMUj5IXsY7dc5tgeF9bG3A6eagUGwFa93tvjjbxsS8nwAAHxVlJDjWI9xC+XdLt0aDqbXPQXuVE4J7snDnyQ/GHkYqfYakiG9M50lh+M7jfRtvmU0YrjcbLsp2shj4lgDXO8bZgfFNc2KVmISWiaXWORGUbPE6D5qUYNsBG0h9Qe9eM93/TB8Dm7zy6LLnaCOlpYt8srfoj2D7Py1QG791C2/t2zPGwGW8L8eCaWwhhIJBzIB/N1H74qebaYqIo2xNsN4e1bKzB+Gw5/IFItisI7w/anjLMRA+Yc/6Dz6KHDfSi8c7UHOXHhDZgGx0s/tyXji1A0e4dAfdHUqn+03BJKXEZo3FxbcPiLs/u3ZtA8M2+LSuqVWPbpsu2ejFULCSnIv/FG9wBb5OII81tGCicGXNLI9zniy3UH+8ZfTfbf+4LUUpwymMk0bBq+RjP7nAfVXMTrXamcNoal3AU0x/wDjcuQF1d2ikMwms4AUzwPSwXKRQArF7FNlzU14mcPu6f7wngZNI2+t3f0qvI23Nl1R2a7OMo8PhYB7cjGyyHiXvaD6AWA8FAJUmbFNjqCpeJJ6aGR4/E5g3jbS5/F5p5QrAQDAaUMLBDEGutcNY1oyAaDkNQAAD0TBW7Bi+9BIW/wv9pvkRmPipchVcU+TSGWUO1leU1ZJTTWcN2RuRHBw4eIPNTjDq9kzA5vgRxB5FJMfwBlSz8r2+4+2nQ82nkofSYrPRT93I22lxweOBB+vqs1cH9HW0uoVruLAnoo3++xrv5mh3zTPVbEUL8+63TzY5zPgDb4J3oq1krA9huD+yD1W9aNJnGpTg9m0I8LwmKnZuRggXuSSSSeZJ1SxCFbgq227YLwi69QhBhHC1os0ADkBYegWutqCyNzw0uLWkhrdTYaBb0ICuMMwWorpzLO1zIr3dcFpfyY0HMAaX5dVYkUQa0NaAABYAZAAaALNCpGOk1y5XkfpLwCjPaTDvYXVDlFvf2uDvopMmXbWmMmH1bBqaeW3kwn6K5kcl1EVitlBOY5GSfke139pB+i8qDcArRvWVQdD9tePNGEDcOVS+IN6st3p+DR6rnZqlW121X2mjw6AOv3EDg8cnl5Y0Hr3bGn+pRVqkC/CIN6VgtcucGgdXGw+a7ApYt1jW/laG+gsuZuyfCu+xSnBFw1xlP8A7bS4f8W6unQiB6hCFIBCEIASWvwuGdu7KwPGufA8wdR5JUhCU2t0aqWlZG0MY0NaNANFtQhCOQQhCAEIQgBCEIAQhCAFrqIg5rmnRwLfUWWxCA42rISx74zq1xb5tJB+SQyFTftX2blo8Qlc5v3c73zROGhDnXc3oWk2I8DxUIcFCB41bGrALIFAW1/s/UwdWSv/ACQED+t7PoCr7VRf7PmCysgnqHts2Utay+pEe9vEdLut5FW6iAIQhSAQhCAEIQgBCEIAQhCAEIQgBCEIAQhCAEIQgI1t1sPDicAie4scx29G8C+64ixBHFpGoy0CZdiOx+koN57yKiZwLd9zd1rWkWIY25sSDm69/BT9CA5I242aNFXTQBrgxrz3e/qYzm03/Fra/MKW9nnY5PVlk9UDFTn2g05SSDkB+Bp/Mc7ac10HPRRvIL2McWm43mh1jzFxkt6gGmkpGRMbHG0NYxoa1rcgABYALchCkAhCEAIQhACEIQAhCEAIQhAf/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9" name="Picture 2"/>
          <p:cNvPicPr>
            <a:picLocks noGrp="1" noChangeAspect="1" noChangeArrowheads="1"/>
          </p:cNvPicPr>
          <p:nvPr>
            <p:ph type="pic" sz="quarter" idx="4294967295"/>
          </p:nvPr>
        </p:nvPicPr>
        <p:blipFill>
          <a:blip r:embed="rId3" cstate="print">
            <a:extLst>
              <a:ext uri="{28A0092B-C50C-407E-A947-70E740481C1C}">
                <a14:useLocalDpi xmlns:a14="http://schemas.microsoft.com/office/drawing/2010/main" val="0"/>
              </a:ext>
            </a:extLst>
          </a:blip>
          <a:srcRect/>
          <a:stretch>
            <a:fillRect/>
          </a:stretch>
        </p:blipFill>
        <p:spPr bwMode="auto">
          <a:xfrm>
            <a:off x="5868000" y="2412000"/>
            <a:ext cx="3276000" cy="36344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28965450"/>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SASS – Giving you structure to CSS</a:t>
            </a:r>
            <a:endParaRPr lang="en-AU" dirty="0"/>
          </a:p>
        </p:txBody>
      </p:sp>
      <p:sp>
        <p:nvSpPr>
          <p:cNvPr id="3" name="Content Placeholder 2"/>
          <p:cNvSpPr>
            <a:spLocks noGrp="1"/>
          </p:cNvSpPr>
          <p:nvPr>
            <p:ph idx="1"/>
          </p:nvPr>
        </p:nvSpPr>
        <p:spPr/>
        <p:txBody>
          <a:bodyPr/>
          <a:lstStyle/>
          <a:p>
            <a:endParaRPr lang="en-AU"/>
          </a:p>
        </p:txBody>
      </p:sp>
      <p:sp>
        <p:nvSpPr>
          <p:cNvPr id="4" name="Rectangle 3"/>
          <p:cNvSpPr/>
          <p:nvPr/>
        </p:nvSpPr>
        <p:spPr>
          <a:xfrm>
            <a:off x="5728996" y="2518780"/>
            <a:ext cx="3314078" cy="3323987"/>
          </a:xfrm>
          <a:prstGeom prst="rect">
            <a:avLst/>
          </a:prstGeom>
        </p:spPr>
        <p:txBody>
          <a:bodyPr wrap="square">
            <a:spAutoFit/>
          </a:bodyPr>
          <a:lstStyle/>
          <a:p>
            <a:r>
              <a:rPr lang="en-AU" sz="1400" b="1" dirty="0" smtClean="0">
                <a:latin typeface="Consolas" pitchFamily="49" charset="0"/>
                <a:cs typeface="Consolas" pitchFamily="49" charset="0"/>
              </a:rPr>
              <a:t>CSS:</a:t>
            </a:r>
          </a:p>
          <a:p>
            <a:endParaRPr lang="en-AU" sz="1400" dirty="0" smtClean="0">
              <a:latin typeface="Consolas" pitchFamily="49" charset="0"/>
              <a:cs typeface="Consolas" pitchFamily="49" charset="0"/>
            </a:endParaRPr>
          </a:p>
          <a:p>
            <a:r>
              <a:rPr lang="en-AU" sz="1400" dirty="0" smtClean="0">
                <a:solidFill>
                  <a:schemeClr val="tx2">
                    <a:lumMod val="75000"/>
                  </a:schemeClr>
                </a:solidFill>
                <a:latin typeface="Consolas" pitchFamily="49" charset="0"/>
                <a:cs typeface="Consolas" pitchFamily="49" charset="0"/>
              </a:rPr>
              <a:t>#</a:t>
            </a:r>
            <a:r>
              <a:rPr lang="en-AU" sz="1400" dirty="0" err="1">
                <a:solidFill>
                  <a:schemeClr val="tx2">
                    <a:lumMod val="75000"/>
                  </a:schemeClr>
                </a:solidFill>
                <a:latin typeface="Consolas" pitchFamily="49" charset="0"/>
                <a:cs typeface="Consolas" pitchFamily="49" charset="0"/>
              </a:rPr>
              <a:t>navbar</a:t>
            </a:r>
            <a:r>
              <a:rPr lang="en-AU" sz="1400" dirty="0">
                <a:solidFill>
                  <a:schemeClr val="tx2">
                    <a:lumMod val="75000"/>
                  </a:schemeClr>
                </a:solidFill>
                <a:latin typeface="Consolas" pitchFamily="49" charset="0"/>
                <a:cs typeface="Consolas" pitchFamily="49" charset="0"/>
              </a:rPr>
              <a:t> </a:t>
            </a:r>
            <a:r>
              <a:rPr lang="en-AU" sz="1400" dirty="0">
                <a:latin typeface="Consolas" pitchFamily="49" charset="0"/>
                <a:cs typeface="Consolas" pitchFamily="49" charset="0"/>
              </a:rPr>
              <a:t>{</a:t>
            </a:r>
          </a:p>
          <a:p>
            <a:r>
              <a:rPr lang="en-AU" sz="1400" dirty="0">
                <a:latin typeface="Consolas" pitchFamily="49" charset="0"/>
                <a:cs typeface="Consolas" pitchFamily="49" charset="0"/>
              </a:rPr>
              <a:t>  </a:t>
            </a:r>
            <a:r>
              <a:rPr lang="en-AU" sz="1400" dirty="0">
                <a:solidFill>
                  <a:srgbClr val="0070C0"/>
                </a:solidFill>
                <a:latin typeface="Consolas" pitchFamily="49" charset="0"/>
                <a:cs typeface="Consolas" pitchFamily="49" charset="0"/>
              </a:rPr>
              <a:t>width</a:t>
            </a:r>
            <a:r>
              <a:rPr lang="en-AU" sz="1400" dirty="0">
                <a:latin typeface="Consolas" pitchFamily="49" charset="0"/>
                <a:cs typeface="Consolas" pitchFamily="49" charset="0"/>
              </a:rPr>
              <a:t>: 80%;</a:t>
            </a:r>
          </a:p>
          <a:p>
            <a:r>
              <a:rPr lang="en-AU" sz="1400" dirty="0">
                <a:latin typeface="Consolas" pitchFamily="49" charset="0"/>
                <a:cs typeface="Consolas" pitchFamily="49" charset="0"/>
              </a:rPr>
              <a:t>  </a:t>
            </a:r>
            <a:r>
              <a:rPr lang="en-AU" sz="1400" dirty="0">
                <a:solidFill>
                  <a:srgbClr val="0070C0"/>
                </a:solidFill>
                <a:latin typeface="Consolas" pitchFamily="49" charset="0"/>
                <a:cs typeface="Consolas" pitchFamily="49" charset="0"/>
              </a:rPr>
              <a:t>height</a:t>
            </a:r>
            <a:r>
              <a:rPr lang="en-AU" sz="1400" dirty="0">
                <a:latin typeface="Consolas" pitchFamily="49" charset="0"/>
                <a:cs typeface="Consolas" pitchFamily="49" charset="0"/>
              </a:rPr>
              <a:t>: 23px;</a:t>
            </a:r>
          </a:p>
          <a:p>
            <a:r>
              <a:rPr lang="en-AU" sz="1400" dirty="0">
                <a:latin typeface="Consolas" pitchFamily="49" charset="0"/>
                <a:cs typeface="Consolas" pitchFamily="49" charset="0"/>
              </a:rPr>
              <a:t>}</a:t>
            </a:r>
          </a:p>
          <a:p>
            <a:r>
              <a:rPr lang="en-AU" sz="1400" dirty="0">
                <a:solidFill>
                  <a:schemeClr val="tx2">
                    <a:lumMod val="75000"/>
                  </a:schemeClr>
                </a:solidFill>
                <a:latin typeface="Consolas" pitchFamily="49" charset="0"/>
                <a:cs typeface="Consolas" pitchFamily="49" charset="0"/>
              </a:rPr>
              <a:t>#</a:t>
            </a:r>
            <a:r>
              <a:rPr lang="en-AU" sz="1400" dirty="0" err="1">
                <a:solidFill>
                  <a:schemeClr val="tx2">
                    <a:lumMod val="75000"/>
                  </a:schemeClr>
                </a:solidFill>
                <a:latin typeface="Consolas" pitchFamily="49" charset="0"/>
                <a:cs typeface="Consolas" pitchFamily="49" charset="0"/>
              </a:rPr>
              <a:t>navbar</a:t>
            </a:r>
            <a:r>
              <a:rPr lang="en-AU" sz="1400" dirty="0">
                <a:solidFill>
                  <a:schemeClr val="tx2">
                    <a:lumMod val="75000"/>
                  </a:schemeClr>
                </a:solidFill>
                <a:latin typeface="Consolas" pitchFamily="49" charset="0"/>
                <a:cs typeface="Consolas" pitchFamily="49" charset="0"/>
              </a:rPr>
              <a:t> </a:t>
            </a:r>
            <a:r>
              <a:rPr lang="en-AU" sz="1400" dirty="0" err="1">
                <a:solidFill>
                  <a:schemeClr val="tx2">
                    <a:lumMod val="75000"/>
                  </a:schemeClr>
                </a:solidFill>
                <a:latin typeface="Consolas" pitchFamily="49" charset="0"/>
                <a:cs typeface="Consolas" pitchFamily="49" charset="0"/>
              </a:rPr>
              <a:t>ul</a:t>
            </a:r>
            <a:r>
              <a:rPr lang="en-AU" sz="1400" dirty="0">
                <a:solidFill>
                  <a:schemeClr val="tx2">
                    <a:lumMod val="75000"/>
                  </a:schemeClr>
                </a:solidFill>
                <a:latin typeface="Consolas" pitchFamily="49" charset="0"/>
                <a:cs typeface="Consolas" pitchFamily="49" charset="0"/>
              </a:rPr>
              <a:t> </a:t>
            </a:r>
            <a:r>
              <a:rPr lang="en-AU" sz="1400" dirty="0">
                <a:latin typeface="Consolas" pitchFamily="49" charset="0"/>
                <a:cs typeface="Consolas" pitchFamily="49" charset="0"/>
              </a:rPr>
              <a:t>{</a:t>
            </a:r>
          </a:p>
          <a:p>
            <a:r>
              <a:rPr lang="en-AU" sz="1400" dirty="0">
                <a:latin typeface="Consolas" pitchFamily="49" charset="0"/>
                <a:cs typeface="Consolas" pitchFamily="49" charset="0"/>
              </a:rPr>
              <a:t>    </a:t>
            </a:r>
            <a:r>
              <a:rPr lang="en-AU" sz="1400" dirty="0">
                <a:solidFill>
                  <a:srgbClr val="0070C0"/>
                </a:solidFill>
                <a:latin typeface="Consolas" pitchFamily="49" charset="0"/>
                <a:cs typeface="Consolas" pitchFamily="49" charset="0"/>
              </a:rPr>
              <a:t>list-style-type</a:t>
            </a:r>
            <a:r>
              <a:rPr lang="en-AU" sz="1400" dirty="0">
                <a:latin typeface="Consolas" pitchFamily="49" charset="0"/>
                <a:cs typeface="Consolas" pitchFamily="49" charset="0"/>
              </a:rPr>
              <a:t>: none;</a:t>
            </a:r>
          </a:p>
          <a:p>
            <a:r>
              <a:rPr lang="en-AU" sz="1400" dirty="0">
                <a:latin typeface="Consolas" pitchFamily="49" charset="0"/>
                <a:cs typeface="Consolas" pitchFamily="49" charset="0"/>
              </a:rPr>
              <a:t>}</a:t>
            </a:r>
          </a:p>
          <a:p>
            <a:r>
              <a:rPr lang="en-AU" sz="1400" dirty="0">
                <a:solidFill>
                  <a:schemeClr val="tx2">
                    <a:lumMod val="75000"/>
                  </a:schemeClr>
                </a:solidFill>
                <a:latin typeface="Consolas" pitchFamily="49" charset="0"/>
                <a:cs typeface="Consolas" pitchFamily="49" charset="0"/>
              </a:rPr>
              <a:t>#</a:t>
            </a:r>
            <a:r>
              <a:rPr lang="en-AU" sz="1400" dirty="0" err="1">
                <a:solidFill>
                  <a:schemeClr val="tx2">
                    <a:lumMod val="75000"/>
                  </a:schemeClr>
                </a:solidFill>
                <a:latin typeface="Consolas" pitchFamily="49" charset="0"/>
                <a:cs typeface="Consolas" pitchFamily="49" charset="0"/>
              </a:rPr>
              <a:t>navbar</a:t>
            </a:r>
            <a:r>
              <a:rPr lang="en-AU" sz="1400" dirty="0">
                <a:solidFill>
                  <a:schemeClr val="tx2">
                    <a:lumMod val="75000"/>
                  </a:schemeClr>
                </a:solidFill>
                <a:latin typeface="Consolas" pitchFamily="49" charset="0"/>
                <a:cs typeface="Consolas" pitchFamily="49" charset="0"/>
              </a:rPr>
              <a:t> li </a:t>
            </a:r>
            <a:r>
              <a:rPr lang="en-AU" sz="1400" dirty="0">
                <a:latin typeface="Consolas" pitchFamily="49" charset="0"/>
                <a:cs typeface="Consolas" pitchFamily="49" charset="0"/>
              </a:rPr>
              <a:t>{</a:t>
            </a:r>
          </a:p>
          <a:p>
            <a:r>
              <a:rPr lang="en-AU" sz="1400" dirty="0">
                <a:latin typeface="Consolas" pitchFamily="49" charset="0"/>
                <a:cs typeface="Consolas" pitchFamily="49" charset="0"/>
              </a:rPr>
              <a:t>    </a:t>
            </a:r>
            <a:r>
              <a:rPr lang="en-AU" sz="1400" dirty="0">
                <a:solidFill>
                  <a:srgbClr val="0070C0"/>
                </a:solidFill>
                <a:latin typeface="Consolas" pitchFamily="49" charset="0"/>
                <a:cs typeface="Consolas" pitchFamily="49" charset="0"/>
              </a:rPr>
              <a:t>float</a:t>
            </a:r>
            <a:r>
              <a:rPr lang="en-AU" sz="1400" dirty="0">
                <a:latin typeface="Consolas" pitchFamily="49" charset="0"/>
                <a:cs typeface="Consolas" pitchFamily="49" charset="0"/>
              </a:rPr>
              <a:t>: left;</a:t>
            </a:r>
          </a:p>
          <a:p>
            <a:r>
              <a:rPr lang="en-AU" sz="1400" dirty="0">
                <a:latin typeface="Consolas" pitchFamily="49" charset="0"/>
                <a:cs typeface="Consolas" pitchFamily="49" charset="0"/>
              </a:rPr>
              <a:t>}</a:t>
            </a:r>
          </a:p>
          <a:p>
            <a:r>
              <a:rPr lang="en-AU" sz="1400" dirty="0">
                <a:solidFill>
                  <a:schemeClr val="tx2">
                    <a:lumMod val="75000"/>
                  </a:schemeClr>
                </a:solidFill>
                <a:latin typeface="Consolas" pitchFamily="49" charset="0"/>
                <a:cs typeface="Consolas" pitchFamily="49" charset="0"/>
              </a:rPr>
              <a:t>#</a:t>
            </a:r>
            <a:r>
              <a:rPr lang="en-AU" sz="1400" dirty="0" err="1">
                <a:solidFill>
                  <a:schemeClr val="tx2">
                    <a:lumMod val="75000"/>
                  </a:schemeClr>
                </a:solidFill>
                <a:latin typeface="Consolas" pitchFamily="49" charset="0"/>
                <a:cs typeface="Consolas" pitchFamily="49" charset="0"/>
              </a:rPr>
              <a:t>navbar</a:t>
            </a:r>
            <a:r>
              <a:rPr lang="en-AU" sz="1400" dirty="0">
                <a:solidFill>
                  <a:schemeClr val="tx2">
                    <a:lumMod val="75000"/>
                  </a:schemeClr>
                </a:solidFill>
                <a:latin typeface="Consolas" pitchFamily="49" charset="0"/>
                <a:cs typeface="Consolas" pitchFamily="49" charset="0"/>
              </a:rPr>
              <a:t> li a </a:t>
            </a:r>
            <a:r>
              <a:rPr lang="en-AU" sz="1400" dirty="0">
                <a:latin typeface="Consolas" pitchFamily="49" charset="0"/>
                <a:cs typeface="Consolas" pitchFamily="49" charset="0"/>
              </a:rPr>
              <a:t>{</a:t>
            </a:r>
          </a:p>
          <a:p>
            <a:r>
              <a:rPr lang="en-AU" sz="1400" dirty="0">
                <a:latin typeface="Consolas" pitchFamily="49" charset="0"/>
                <a:cs typeface="Consolas" pitchFamily="49" charset="0"/>
              </a:rPr>
              <a:t>      </a:t>
            </a:r>
            <a:r>
              <a:rPr lang="en-AU" sz="1400" dirty="0">
                <a:solidFill>
                  <a:srgbClr val="0070C0"/>
                </a:solidFill>
                <a:latin typeface="Consolas" pitchFamily="49" charset="0"/>
                <a:cs typeface="Consolas" pitchFamily="49" charset="0"/>
              </a:rPr>
              <a:t>font-weight</a:t>
            </a:r>
            <a:r>
              <a:rPr lang="en-AU" sz="1400" dirty="0">
                <a:latin typeface="Consolas" pitchFamily="49" charset="0"/>
                <a:cs typeface="Consolas" pitchFamily="49" charset="0"/>
              </a:rPr>
              <a:t>: bold;</a:t>
            </a:r>
          </a:p>
          <a:p>
            <a:r>
              <a:rPr lang="en-AU" sz="1400" dirty="0">
                <a:latin typeface="Consolas" pitchFamily="49" charset="0"/>
                <a:cs typeface="Consolas" pitchFamily="49" charset="0"/>
              </a:rPr>
              <a:t>}</a:t>
            </a:r>
          </a:p>
        </p:txBody>
      </p:sp>
      <p:sp>
        <p:nvSpPr>
          <p:cNvPr id="5" name="Rectangle 4"/>
          <p:cNvSpPr/>
          <p:nvPr/>
        </p:nvSpPr>
        <p:spPr>
          <a:xfrm>
            <a:off x="2023810" y="2570788"/>
            <a:ext cx="3147060" cy="2677656"/>
          </a:xfrm>
          <a:prstGeom prst="rect">
            <a:avLst/>
          </a:prstGeom>
        </p:spPr>
        <p:txBody>
          <a:bodyPr wrap="square">
            <a:spAutoFit/>
          </a:bodyPr>
          <a:lstStyle/>
          <a:p>
            <a:r>
              <a:rPr lang="en-AU" sz="1400" b="1" dirty="0">
                <a:latin typeface="Consolas" pitchFamily="49" charset="0"/>
                <a:cs typeface="Consolas" pitchFamily="49" charset="0"/>
              </a:rPr>
              <a:t>SASS</a:t>
            </a:r>
            <a:r>
              <a:rPr lang="en-AU" sz="1400" b="1" dirty="0" smtClean="0">
                <a:latin typeface="Consolas" pitchFamily="49" charset="0"/>
                <a:cs typeface="Consolas" pitchFamily="49" charset="0"/>
              </a:rPr>
              <a:t>:</a:t>
            </a:r>
          </a:p>
          <a:p>
            <a:endParaRPr lang="en-AU" sz="1400" dirty="0">
              <a:latin typeface="Consolas" pitchFamily="49" charset="0"/>
              <a:cs typeface="Consolas" pitchFamily="49" charset="0"/>
            </a:endParaRPr>
          </a:p>
          <a:p>
            <a:r>
              <a:rPr lang="en-AU" sz="1400" dirty="0" smtClean="0">
                <a:solidFill>
                  <a:schemeClr val="tx2">
                    <a:lumMod val="75000"/>
                  </a:schemeClr>
                </a:solidFill>
                <a:latin typeface="Consolas" pitchFamily="49" charset="0"/>
                <a:cs typeface="Consolas" pitchFamily="49" charset="0"/>
              </a:rPr>
              <a:t>#</a:t>
            </a:r>
            <a:r>
              <a:rPr lang="en-AU" sz="1400" dirty="0" err="1">
                <a:solidFill>
                  <a:schemeClr val="tx2">
                    <a:lumMod val="75000"/>
                  </a:schemeClr>
                </a:solidFill>
                <a:latin typeface="Consolas" pitchFamily="49" charset="0"/>
                <a:cs typeface="Consolas" pitchFamily="49" charset="0"/>
              </a:rPr>
              <a:t>navbar</a:t>
            </a:r>
            <a:r>
              <a:rPr lang="en-AU" sz="1400" dirty="0">
                <a:solidFill>
                  <a:schemeClr val="tx2">
                    <a:lumMod val="75000"/>
                  </a:schemeClr>
                </a:solidFill>
                <a:latin typeface="Consolas" pitchFamily="49" charset="0"/>
                <a:cs typeface="Consolas" pitchFamily="49" charset="0"/>
              </a:rPr>
              <a:t> </a:t>
            </a:r>
            <a:r>
              <a:rPr lang="en-AU" sz="1400" dirty="0">
                <a:latin typeface="Consolas" pitchFamily="49" charset="0"/>
                <a:cs typeface="Consolas" pitchFamily="49" charset="0"/>
              </a:rPr>
              <a:t>{</a:t>
            </a:r>
          </a:p>
          <a:p>
            <a:r>
              <a:rPr lang="en-AU" sz="1400" dirty="0">
                <a:latin typeface="Consolas" pitchFamily="49" charset="0"/>
                <a:cs typeface="Consolas" pitchFamily="49" charset="0"/>
              </a:rPr>
              <a:t>  </a:t>
            </a:r>
            <a:r>
              <a:rPr lang="en-AU" sz="1400" dirty="0">
                <a:solidFill>
                  <a:srgbClr val="0070C0"/>
                </a:solidFill>
                <a:latin typeface="Consolas" pitchFamily="49" charset="0"/>
                <a:cs typeface="Consolas" pitchFamily="49" charset="0"/>
              </a:rPr>
              <a:t>width</a:t>
            </a:r>
            <a:r>
              <a:rPr lang="en-AU" sz="1400" dirty="0">
                <a:latin typeface="Consolas" pitchFamily="49" charset="0"/>
                <a:cs typeface="Consolas" pitchFamily="49" charset="0"/>
              </a:rPr>
              <a:t>: 80%;</a:t>
            </a:r>
          </a:p>
          <a:p>
            <a:r>
              <a:rPr lang="en-AU" sz="1400" dirty="0">
                <a:latin typeface="Consolas" pitchFamily="49" charset="0"/>
                <a:cs typeface="Consolas" pitchFamily="49" charset="0"/>
              </a:rPr>
              <a:t>  </a:t>
            </a:r>
            <a:r>
              <a:rPr lang="en-AU" sz="1400" dirty="0">
                <a:solidFill>
                  <a:srgbClr val="0070C0"/>
                </a:solidFill>
                <a:latin typeface="Consolas" pitchFamily="49" charset="0"/>
                <a:cs typeface="Consolas" pitchFamily="49" charset="0"/>
              </a:rPr>
              <a:t>height</a:t>
            </a:r>
            <a:r>
              <a:rPr lang="en-AU" sz="1400" dirty="0">
                <a:latin typeface="Consolas" pitchFamily="49" charset="0"/>
                <a:cs typeface="Consolas" pitchFamily="49" charset="0"/>
              </a:rPr>
              <a:t>: 23px</a:t>
            </a:r>
            <a:r>
              <a:rPr lang="en-AU" sz="1400" dirty="0" smtClean="0">
                <a:latin typeface="Consolas" pitchFamily="49" charset="0"/>
                <a:cs typeface="Consolas" pitchFamily="49" charset="0"/>
              </a:rPr>
              <a:t>; </a:t>
            </a:r>
            <a:endParaRPr lang="en-AU" sz="1400" dirty="0">
              <a:latin typeface="Consolas" pitchFamily="49" charset="0"/>
              <a:cs typeface="Consolas" pitchFamily="49" charset="0"/>
            </a:endParaRPr>
          </a:p>
          <a:p>
            <a:r>
              <a:rPr lang="en-AU" sz="1400" dirty="0">
                <a:solidFill>
                  <a:schemeClr val="tx2">
                    <a:lumMod val="75000"/>
                  </a:schemeClr>
                </a:solidFill>
                <a:latin typeface="Consolas" pitchFamily="49" charset="0"/>
                <a:cs typeface="Consolas" pitchFamily="49" charset="0"/>
              </a:rPr>
              <a:t>  </a:t>
            </a:r>
            <a:r>
              <a:rPr lang="en-AU" sz="1400" dirty="0" err="1">
                <a:solidFill>
                  <a:schemeClr val="tx2">
                    <a:lumMod val="75000"/>
                  </a:schemeClr>
                </a:solidFill>
                <a:latin typeface="Consolas" pitchFamily="49" charset="0"/>
                <a:cs typeface="Consolas" pitchFamily="49" charset="0"/>
              </a:rPr>
              <a:t>ul</a:t>
            </a:r>
            <a:r>
              <a:rPr lang="en-AU" sz="1400" dirty="0">
                <a:solidFill>
                  <a:schemeClr val="tx2">
                    <a:lumMod val="75000"/>
                  </a:schemeClr>
                </a:solidFill>
                <a:latin typeface="Consolas" pitchFamily="49" charset="0"/>
                <a:cs typeface="Consolas" pitchFamily="49" charset="0"/>
              </a:rPr>
              <a:t> </a:t>
            </a:r>
            <a:r>
              <a:rPr lang="en-AU" sz="1400" dirty="0">
                <a:latin typeface="Consolas" pitchFamily="49" charset="0"/>
                <a:cs typeface="Consolas" pitchFamily="49" charset="0"/>
              </a:rPr>
              <a:t>{ </a:t>
            </a:r>
            <a:r>
              <a:rPr lang="en-AU" sz="1400" dirty="0" smtClean="0">
                <a:solidFill>
                  <a:srgbClr val="0070C0"/>
                </a:solidFill>
                <a:latin typeface="Consolas" pitchFamily="49" charset="0"/>
                <a:cs typeface="Consolas" pitchFamily="49" charset="0"/>
              </a:rPr>
              <a:t>list-style-type</a:t>
            </a:r>
            <a:r>
              <a:rPr lang="en-AU" sz="1400" dirty="0">
                <a:latin typeface="Consolas" pitchFamily="49" charset="0"/>
                <a:cs typeface="Consolas" pitchFamily="49" charset="0"/>
              </a:rPr>
              <a:t>: none; }</a:t>
            </a:r>
          </a:p>
          <a:p>
            <a:r>
              <a:rPr lang="en-AU" sz="1400" dirty="0">
                <a:latin typeface="Consolas" pitchFamily="49" charset="0"/>
                <a:cs typeface="Consolas" pitchFamily="49" charset="0"/>
              </a:rPr>
              <a:t>  </a:t>
            </a:r>
            <a:r>
              <a:rPr lang="en-AU" sz="1400" dirty="0">
                <a:solidFill>
                  <a:schemeClr val="tx2">
                    <a:lumMod val="75000"/>
                  </a:schemeClr>
                </a:solidFill>
                <a:latin typeface="Consolas" pitchFamily="49" charset="0"/>
                <a:cs typeface="Consolas" pitchFamily="49" charset="0"/>
              </a:rPr>
              <a:t>li</a:t>
            </a:r>
            <a:r>
              <a:rPr lang="en-AU" sz="1400" dirty="0">
                <a:latin typeface="Consolas" pitchFamily="49" charset="0"/>
                <a:cs typeface="Consolas" pitchFamily="49" charset="0"/>
              </a:rPr>
              <a:t> {</a:t>
            </a:r>
          </a:p>
          <a:p>
            <a:r>
              <a:rPr lang="en-AU" sz="1400" dirty="0">
                <a:latin typeface="Consolas" pitchFamily="49" charset="0"/>
                <a:cs typeface="Consolas" pitchFamily="49" charset="0"/>
              </a:rPr>
              <a:t>    </a:t>
            </a:r>
            <a:r>
              <a:rPr lang="en-AU" sz="1400" dirty="0">
                <a:solidFill>
                  <a:srgbClr val="0070C0"/>
                </a:solidFill>
                <a:latin typeface="Consolas" pitchFamily="49" charset="0"/>
                <a:cs typeface="Consolas" pitchFamily="49" charset="0"/>
              </a:rPr>
              <a:t>float</a:t>
            </a:r>
            <a:r>
              <a:rPr lang="en-AU" sz="1400" dirty="0">
                <a:latin typeface="Consolas" pitchFamily="49" charset="0"/>
                <a:cs typeface="Consolas" pitchFamily="49" charset="0"/>
              </a:rPr>
              <a:t>: left;</a:t>
            </a:r>
          </a:p>
          <a:p>
            <a:r>
              <a:rPr lang="en-AU" sz="1400" dirty="0">
                <a:latin typeface="Consolas" pitchFamily="49" charset="0"/>
                <a:cs typeface="Consolas" pitchFamily="49" charset="0"/>
              </a:rPr>
              <a:t>    </a:t>
            </a:r>
            <a:r>
              <a:rPr lang="en-AU" sz="1400" dirty="0">
                <a:solidFill>
                  <a:schemeClr val="tx2">
                    <a:lumMod val="75000"/>
                  </a:schemeClr>
                </a:solidFill>
                <a:latin typeface="Consolas" pitchFamily="49" charset="0"/>
                <a:cs typeface="Consolas" pitchFamily="49" charset="0"/>
              </a:rPr>
              <a:t>a</a:t>
            </a:r>
            <a:r>
              <a:rPr lang="en-AU" sz="1400" dirty="0">
                <a:latin typeface="Consolas" pitchFamily="49" charset="0"/>
                <a:cs typeface="Consolas" pitchFamily="49" charset="0"/>
              </a:rPr>
              <a:t> { </a:t>
            </a:r>
            <a:r>
              <a:rPr lang="en-AU" sz="1400" dirty="0">
                <a:solidFill>
                  <a:srgbClr val="0070C0"/>
                </a:solidFill>
                <a:latin typeface="Consolas" pitchFamily="49" charset="0"/>
                <a:cs typeface="Consolas" pitchFamily="49" charset="0"/>
              </a:rPr>
              <a:t>font-weight</a:t>
            </a:r>
            <a:r>
              <a:rPr lang="en-AU" sz="1400" dirty="0">
                <a:latin typeface="Consolas" pitchFamily="49" charset="0"/>
                <a:cs typeface="Consolas" pitchFamily="49" charset="0"/>
              </a:rPr>
              <a:t>: bold; }</a:t>
            </a:r>
          </a:p>
          <a:p>
            <a:r>
              <a:rPr lang="en-AU" sz="1400" dirty="0">
                <a:latin typeface="Consolas" pitchFamily="49" charset="0"/>
                <a:cs typeface="Consolas" pitchFamily="49" charset="0"/>
              </a:rPr>
              <a:t>  }</a:t>
            </a:r>
          </a:p>
          <a:p>
            <a:r>
              <a:rPr lang="en-AU" sz="1400" dirty="0">
                <a:latin typeface="Consolas" pitchFamily="49" charset="0"/>
                <a:cs typeface="Consolas" pitchFamily="49" charset="0"/>
              </a:rPr>
              <a:t>}</a:t>
            </a:r>
          </a:p>
        </p:txBody>
      </p:sp>
      <p:sp>
        <p:nvSpPr>
          <p:cNvPr id="6" name="Striped Right Arrow 5"/>
          <p:cNvSpPr/>
          <p:nvPr/>
        </p:nvSpPr>
        <p:spPr>
          <a:xfrm>
            <a:off x="4226766" y="2668556"/>
            <a:ext cx="1082351" cy="410546"/>
          </a:xfrm>
          <a:prstGeom prst="stripedRightArrow">
            <a:avLst/>
          </a:prstGeom>
          <a:solidFill>
            <a:srgbClr val="BE1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Tree>
    <p:extLst>
      <p:ext uri="{BB962C8B-B14F-4D97-AF65-F5344CB8AC3E}">
        <p14:creationId xmlns:p14="http://schemas.microsoft.com/office/powerpoint/2010/main" val="2692516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SASS</a:t>
            </a:r>
            <a:endParaRPr lang="en-AU" dirty="0"/>
          </a:p>
        </p:txBody>
      </p:sp>
      <p:sp>
        <p:nvSpPr>
          <p:cNvPr id="3" name="Text Placeholder 2"/>
          <p:cNvSpPr>
            <a:spLocks noGrp="1"/>
          </p:cNvSpPr>
          <p:nvPr>
            <p:ph idx="1"/>
          </p:nvPr>
        </p:nvSpPr>
        <p:spPr/>
        <p:txBody>
          <a:bodyPr/>
          <a:lstStyle/>
          <a:p>
            <a:r>
              <a:rPr lang="en-AU" dirty="0" smtClean="0"/>
              <a:t>Also does:</a:t>
            </a:r>
          </a:p>
          <a:p>
            <a:pPr lvl="1"/>
            <a:r>
              <a:rPr lang="en-AU" dirty="0" smtClean="0"/>
              <a:t>Variables</a:t>
            </a:r>
          </a:p>
          <a:p>
            <a:pPr lvl="1"/>
            <a:r>
              <a:rPr lang="en-AU" dirty="0" err="1" smtClean="0"/>
              <a:t>Mixins</a:t>
            </a:r>
            <a:r>
              <a:rPr lang="en-AU" dirty="0" smtClean="0"/>
              <a:t> (CSS class inheritance)</a:t>
            </a:r>
          </a:p>
          <a:p>
            <a:pPr lvl="1"/>
            <a:r>
              <a:rPr lang="en-AU" dirty="0" smtClean="0"/>
              <a:t>Selector Inheritance</a:t>
            </a:r>
          </a:p>
          <a:p>
            <a:pPr marL="0" indent="0">
              <a:buNone/>
            </a:pPr>
            <a:endParaRPr lang="en-AU" dirty="0" smtClean="0">
              <a:hlinkClick r:id="rId2"/>
            </a:endParaRPr>
          </a:p>
          <a:p>
            <a:pPr marL="0" indent="0">
              <a:buNone/>
            </a:pPr>
            <a:endParaRPr lang="en-AU" dirty="0">
              <a:hlinkClick r:id="rId2"/>
            </a:endParaRPr>
          </a:p>
          <a:p>
            <a:pPr marL="0" indent="0">
              <a:buNone/>
            </a:pPr>
            <a:r>
              <a:rPr lang="en-AU" dirty="0" smtClean="0">
                <a:hlinkClick r:id="rId2"/>
              </a:rPr>
              <a:t>http</a:t>
            </a:r>
            <a:r>
              <a:rPr lang="en-AU" dirty="0">
                <a:hlinkClick r:id="rId2"/>
              </a:rPr>
              <a:t>://sass-lang.com/</a:t>
            </a:r>
            <a:endParaRPr lang="en-AU" dirty="0" smtClean="0"/>
          </a:p>
        </p:txBody>
      </p:sp>
    </p:spTree>
    <p:extLst>
      <p:ext uri="{BB962C8B-B14F-4D97-AF65-F5344CB8AC3E}">
        <p14:creationId xmlns:p14="http://schemas.microsoft.com/office/powerpoint/2010/main" val="4266767495"/>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LESS</a:t>
            </a:r>
            <a:endParaRPr lang="en-AU" dirty="0"/>
          </a:p>
        </p:txBody>
      </p:sp>
      <p:pic>
        <p:nvPicPr>
          <p:cNvPr id="4" name="Picture 3" descr="QuestionIconRED.gif"/>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44090" y="5059499"/>
            <a:ext cx="699910" cy="928028"/>
          </a:xfrm>
          <a:prstGeom prst="rect">
            <a:avLst/>
          </a:prstGeom>
        </p:spPr>
      </p:pic>
    </p:spTree>
    <p:extLst>
      <p:ext uri="{BB962C8B-B14F-4D97-AF65-F5344CB8AC3E}">
        <p14:creationId xmlns:p14="http://schemas.microsoft.com/office/powerpoint/2010/main" val="3095410363"/>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ericphan\AppData\Local\Temp\1\SNAGHTMLbbf8c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29215"/>
            <a:ext cx="9144000" cy="63194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4437691"/>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Less – Variables &amp; Functions for CSS</a:t>
            </a:r>
            <a:endParaRPr lang="en-AU" dirty="0"/>
          </a:p>
        </p:txBody>
      </p:sp>
      <p:sp>
        <p:nvSpPr>
          <p:cNvPr id="3" name="Content Placeholder 2"/>
          <p:cNvSpPr>
            <a:spLocks noGrp="1"/>
          </p:cNvSpPr>
          <p:nvPr>
            <p:ph idx="1"/>
          </p:nvPr>
        </p:nvSpPr>
        <p:spPr/>
        <p:txBody>
          <a:bodyPr/>
          <a:lstStyle/>
          <a:p>
            <a:endParaRPr lang="en-AU"/>
          </a:p>
        </p:txBody>
      </p:sp>
      <p:sp>
        <p:nvSpPr>
          <p:cNvPr id="4" name="Rectangle 3"/>
          <p:cNvSpPr/>
          <p:nvPr/>
        </p:nvSpPr>
        <p:spPr>
          <a:xfrm>
            <a:off x="1874520" y="2443401"/>
            <a:ext cx="3695856" cy="3662541"/>
          </a:xfrm>
          <a:prstGeom prst="rect">
            <a:avLst/>
          </a:prstGeom>
        </p:spPr>
        <p:txBody>
          <a:bodyPr wrap="square">
            <a:spAutoFit/>
          </a:bodyPr>
          <a:lstStyle/>
          <a:p>
            <a:r>
              <a:rPr lang="en-AU" sz="1600" dirty="0">
                <a:solidFill>
                  <a:schemeClr val="tx2"/>
                </a:solidFill>
              </a:rPr>
              <a:t>@the-border</a:t>
            </a:r>
            <a:r>
              <a:rPr lang="en-AU" sz="1600" dirty="0"/>
              <a:t>: 1px;</a:t>
            </a:r>
          </a:p>
          <a:p>
            <a:r>
              <a:rPr lang="en-AU" sz="1600" dirty="0">
                <a:solidFill>
                  <a:schemeClr val="tx2"/>
                </a:solidFill>
              </a:rPr>
              <a:t>@base-</a:t>
            </a:r>
            <a:r>
              <a:rPr lang="en-AU" sz="1600" dirty="0" err="1">
                <a:solidFill>
                  <a:schemeClr val="tx2"/>
                </a:solidFill>
              </a:rPr>
              <a:t>color</a:t>
            </a:r>
            <a:r>
              <a:rPr lang="en-AU" sz="1600" dirty="0"/>
              <a:t>: #111;</a:t>
            </a:r>
          </a:p>
          <a:p>
            <a:r>
              <a:rPr lang="en-AU" sz="1600" dirty="0">
                <a:solidFill>
                  <a:schemeClr val="tx2"/>
                </a:solidFill>
              </a:rPr>
              <a:t>@red</a:t>
            </a:r>
            <a:r>
              <a:rPr lang="en-AU" sz="1600" dirty="0"/>
              <a:t>:        #842210;</a:t>
            </a:r>
          </a:p>
          <a:p>
            <a:r>
              <a:rPr lang="en-AU" sz="1600" dirty="0"/>
              <a:t> </a:t>
            </a:r>
          </a:p>
          <a:p>
            <a:r>
              <a:rPr lang="en-AU" sz="1600" dirty="0"/>
              <a:t>.header {</a:t>
            </a:r>
          </a:p>
          <a:p>
            <a:r>
              <a:rPr lang="en-AU" sz="1600" dirty="0"/>
              <a:t>  background-</a:t>
            </a:r>
            <a:r>
              <a:rPr lang="en-AU" sz="1600" dirty="0" err="1"/>
              <a:t>color</a:t>
            </a:r>
            <a:r>
              <a:rPr lang="en-AU" sz="1600" dirty="0"/>
              <a:t>: </a:t>
            </a:r>
            <a:r>
              <a:rPr lang="en-AU" sz="1600" dirty="0">
                <a:solidFill>
                  <a:schemeClr val="tx2"/>
                </a:solidFill>
              </a:rPr>
              <a:t>@red</a:t>
            </a:r>
            <a:r>
              <a:rPr lang="en-AU" sz="1600" dirty="0"/>
              <a:t>;</a:t>
            </a:r>
          </a:p>
          <a:p>
            <a:r>
              <a:rPr lang="en-AU" sz="1600" dirty="0"/>
              <a:t>  border-left: </a:t>
            </a:r>
            <a:r>
              <a:rPr lang="en-AU" sz="1600" dirty="0">
                <a:solidFill>
                  <a:schemeClr val="tx2"/>
                </a:solidFill>
              </a:rPr>
              <a:t>@the-border</a:t>
            </a:r>
            <a:r>
              <a:rPr lang="en-AU" sz="1600" dirty="0"/>
              <a:t>;</a:t>
            </a:r>
          </a:p>
          <a:p>
            <a:r>
              <a:rPr lang="en-AU" sz="1600" dirty="0"/>
              <a:t>  border-right: </a:t>
            </a:r>
            <a:r>
              <a:rPr lang="en-AU" sz="1600" dirty="0">
                <a:solidFill>
                  <a:schemeClr val="tx2"/>
                </a:solidFill>
              </a:rPr>
              <a:t>@the-border </a:t>
            </a:r>
            <a:r>
              <a:rPr lang="en-AU" sz="1600" dirty="0"/>
              <a:t>* 2;</a:t>
            </a:r>
          </a:p>
          <a:p>
            <a:r>
              <a:rPr lang="en-AU" sz="1600" dirty="0"/>
              <a:t>}</a:t>
            </a:r>
          </a:p>
          <a:p>
            <a:r>
              <a:rPr lang="en-AU" sz="1600" dirty="0"/>
              <a:t>.footer { </a:t>
            </a:r>
          </a:p>
          <a:p>
            <a:r>
              <a:rPr lang="en-AU" sz="1600" dirty="0"/>
              <a:t>  </a:t>
            </a:r>
            <a:r>
              <a:rPr lang="en-AU" sz="1600" dirty="0" err="1"/>
              <a:t>color</a:t>
            </a:r>
            <a:r>
              <a:rPr lang="en-AU" sz="1600" dirty="0"/>
              <a:t>: </a:t>
            </a:r>
            <a:r>
              <a:rPr lang="en-AU" sz="1600" dirty="0">
                <a:solidFill>
                  <a:schemeClr val="tx2"/>
                </a:solidFill>
              </a:rPr>
              <a:t>@base-</a:t>
            </a:r>
            <a:r>
              <a:rPr lang="en-AU" sz="1600" dirty="0" err="1">
                <a:solidFill>
                  <a:schemeClr val="tx2"/>
                </a:solidFill>
              </a:rPr>
              <a:t>color</a:t>
            </a:r>
            <a:r>
              <a:rPr lang="en-AU" sz="1600" dirty="0">
                <a:solidFill>
                  <a:schemeClr val="tx2"/>
                </a:solidFill>
              </a:rPr>
              <a:t> </a:t>
            </a:r>
            <a:r>
              <a:rPr lang="en-AU" sz="1600" dirty="0"/>
              <a:t>+ #003300;</a:t>
            </a:r>
          </a:p>
          <a:p>
            <a:r>
              <a:rPr lang="en-AU" sz="1600" dirty="0"/>
              <a:t>  border-</a:t>
            </a:r>
            <a:r>
              <a:rPr lang="en-AU" sz="1600" dirty="0" err="1"/>
              <a:t>color</a:t>
            </a:r>
            <a:r>
              <a:rPr lang="en-AU" sz="1600" dirty="0"/>
              <a:t>: </a:t>
            </a:r>
            <a:r>
              <a:rPr lang="en-AU" sz="1600" dirty="0" err="1"/>
              <a:t>desaturate</a:t>
            </a:r>
            <a:r>
              <a:rPr lang="en-AU" sz="1600" dirty="0">
                <a:solidFill>
                  <a:schemeClr val="tx2"/>
                </a:solidFill>
              </a:rPr>
              <a:t>(@red</a:t>
            </a:r>
            <a:r>
              <a:rPr lang="en-AU" sz="1600" dirty="0"/>
              <a:t>, 10%);</a:t>
            </a:r>
          </a:p>
          <a:p>
            <a:r>
              <a:rPr lang="en-AU" sz="1600" dirty="0"/>
              <a:t>}</a:t>
            </a:r>
          </a:p>
          <a:p>
            <a:endParaRPr lang="en-AU" sz="1600" dirty="0"/>
          </a:p>
        </p:txBody>
      </p:sp>
    </p:spTree>
    <p:extLst>
      <p:ext uri="{BB962C8B-B14F-4D97-AF65-F5344CB8AC3E}">
        <p14:creationId xmlns:p14="http://schemas.microsoft.com/office/powerpoint/2010/main" val="1340549653"/>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44000" cy="5256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8" name="Picture 4" descr="C:\Users\ericphan\AppData\Local\Temp\1\SNAGHTMLd2858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438525"/>
            <a:ext cx="9220200" cy="3419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24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268"/>
                                        </p:tgtEl>
                                        <p:attrNameLst>
                                          <p:attrName>style.visibility</p:attrName>
                                        </p:attrNameLst>
                                      </p:cBhvr>
                                      <p:to>
                                        <p:strVal val="visible"/>
                                      </p:to>
                                    </p:set>
                                    <p:animEffect transition="in" filter="fade">
                                      <p:cBhvr>
                                        <p:cTn id="7" dur="500"/>
                                        <p:tgtEl>
                                          <p:spTgt spid="112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smtClean="0"/>
              <a:t>LESS</a:t>
            </a:r>
            <a:endParaRPr lang="en-AU" dirty="0"/>
          </a:p>
        </p:txBody>
      </p:sp>
      <p:sp>
        <p:nvSpPr>
          <p:cNvPr id="4" name="Text Placeholder 3"/>
          <p:cNvSpPr>
            <a:spLocks noGrp="1"/>
          </p:cNvSpPr>
          <p:nvPr>
            <p:ph idx="1"/>
          </p:nvPr>
        </p:nvSpPr>
        <p:spPr/>
        <p:txBody>
          <a:bodyPr/>
          <a:lstStyle/>
          <a:p>
            <a:r>
              <a:rPr lang="en-AU" smtClean="0"/>
              <a:t>Does not compile on save</a:t>
            </a:r>
          </a:p>
          <a:p>
            <a:r>
              <a:rPr lang="en-AU" smtClean="0"/>
              <a:t>Supported by Javascript less.js</a:t>
            </a:r>
          </a:p>
          <a:p>
            <a:endParaRPr lang="en-AU" smtClean="0"/>
          </a:p>
          <a:p>
            <a:pPr marL="0" indent="0">
              <a:buNone/>
            </a:pPr>
            <a:r>
              <a:rPr lang="en-AU" sz="1400" smtClean="0">
                <a:latin typeface="Consolas" pitchFamily="49" charset="0"/>
                <a:cs typeface="Consolas" pitchFamily="49" charset="0"/>
              </a:rPr>
              <a:t>&lt;link rel="</a:t>
            </a:r>
            <a:r>
              <a:rPr lang="en-AU" sz="1400" b="1" smtClean="0">
                <a:solidFill>
                  <a:schemeClr val="tx2"/>
                </a:solidFill>
                <a:latin typeface="Consolas" pitchFamily="49" charset="0"/>
                <a:cs typeface="Consolas" pitchFamily="49" charset="0"/>
              </a:rPr>
              <a:t>stylesheet/less</a:t>
            </a:r>
            <a:r>
              <a:rPr lang="en-AU" sz="1400" smtClean="0">
                <a:latin typeface="Consolas" pitchFamily="49" charset="0"/>
                <a:cs typeface="Consolas" pitchFamily="49" charset="0"/>
              </a:rPr>
              <a:t>" type="text/css" href=“</a:t>
            </a:r>
            <a:r>
              <a:rPr lang="en-AU" sz="1400" b="1" smtClean="0">
                <a:solidFill>
                  <a:schemeClr val="tx2"/>
                </a:solidFill>
                <a:latin typeface="Consolas" pitchFamily="49" charset="0"/>
                <a:cs typeface="Consolas" pitchFamily="49" charset="0"/>
              </a:rPr>
              <a:t>teched</a:t>
            </a:r>
            <a:r>
              <a:rPr lang="en-AU" sz="1400" smtClean="0">
                <a:latin typeface="Consolas" pitchFamily="49" charset="0"/>
                <a:cs typeface="Consolas" pitchFamily="49" charset="0"/>
              </a:rPr>
              <a:t>"&gt; </a:t>
            </a:r>
          </a:p>
          <a:p>
            <a:pPr marL="0" indent="0">
              <a:buNone/>
            </a:pPr>
            <a:r>
              <a:rPr lang="en-AU" sz="1400" smtClean="0">
                <a:latin typeface="Consolas" pitchFamily="49" charset="0"/>
                <a:cs typeface="Consolas" pitchFamily="49" charset="0"/>
              </a:rPr>
              <a:t>&lt;script src="</a:t>
            </a:r>
            <a:r>
              <a:rPr lang="en-AU" sz="1400" b="1" smtClean="0">
                <a:solidFill>
                  <a:schemeClr val="tx2"/>
                </a:solidFill>
                <a:latin typeface="Consolas" pitchFamily="49" charset="0"/>
                <a:cs typeface="Consolas" pitchFamily="49" charset="0"/>
              </a:rPr>
              <a:t>less.js</a:t>
            </a:r>
            <a:r>
              <a:rPr lang="en-AU" sz="1400" smtClean="0">
                <a:latin typeface="Consolas" pitchFamily="49" charset="0"/>
                <a:cs typeface="Consolas" pitchFamily="49" charset="0"/>
              </a:rPr>
              <a:t>" type="text/javascript"&gt;&lt;/script&gt;</a:t>
            </a:r>
            <a:endParaRPr lang="en-AU" sz="1400" dirty="0">
              <a:latin typeface="Consolas" pitchFamily="49" charset="0"/>
              <a:cs typeface="Consolas" pitchFamily="49" charset="0"/>
            </a:endParaRPr>
          </a:p>
        </p:txBody>
      </p:sp>
    </p:spTree>
    <p:extLst>
      <p:ext uri="{BB962C8B-B14F-4D97-AF65-F5344CB8AC3E}">
        <p14:creationId xmlns:p14="http://schemas.microsoft.com/office/powerpoint/2010/main" val="3833674061"/>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Do you use HTML5?</a:t>
            </a:r>
            <a:endParaRPr lang="en-AU" dirty="0"/>
          </a:p>
        </p:txBody>
      </p:sp>
      <p:sp>
        <p:nvSpPr>
          <p:cNvPr id="4" name="Subtitle 3"/>
          <p:cNvSpPr>
            <a:spLocks noGrp="1"/>
          </p:cNvSpPr>
          <p:nvPr>
            <p:ph type="subTitle" idx="1"/>
          </p:nvPr>
        </p:nvSpPr>
        <p:spPr/>
        <p:txBody>
          <a:bodyPr/>
          <a:lstStyle/>
          <a:p>
            <a:r>
              <a:rPr lang="en-AU" dirty="0" smtClean="0"/>
              <a:t>Why write legacy?</a:t>
            </a:r>
            <a:endParaRPr lang="en-AU" dirty="0"/>
          </a:p>
        </p:txBody>
      </p:sp>
      <p:pic>
        <p:nvPicPr>
          <p:cNvPr id="18434" name="Picture 2" descr="http://images.fastcompany.com/upload/html5-1-A.jpg"/>
          <p:cNvPicPr>
            <a:picLocks noGrp="1" noChangeAspect="1" noChangeArrowheads="1"/>
          </p:cNvPicPr>
          <p:nvPr>
            <p:ph type="pic" sz="quarter" idx="13"/>
          </p:nvPr>
        </p:nvPicPr>
        <p:blipFill rotWithShape="1">
          <a:blip r:embed="rId2">
            <a:extLst>
              <a:ext uri="{28A0092B-C50C-407E-A947-70E740481C1C}">
                <a14:useLocalDpi xmlns:a14="http://schemas.microsoft.com/office/drawing/2010/main" val="0"/>
              </a:ext>
            </a:extLst>
          </a:blip>
          <a:srcRect t="12708" b="52148"/>
          <a:stretch/>
        </p:blipFill>
        <p:spPr bwMode="auto">
          <a:xfrm>
            <a:off x="1872000" y="532504"/>
            <a:ext cx="7272000" cy="1728000"/>
          </a:xfrm>
          <a:prstGeom prst="rect">
            <a:avLst/>
          </a:prstGeom>
          <a:noFill/>
          <a:extLst>
            <a:ext uri="{909E8E84-426E-40DD-AFC4-6F175D3DCCD1}">
              <a14:hiddenFill xmlns:a14="http://schemas.microsoft.com/office/drawing/2010/main">
                <a:solidFill>
                  <a:srgbClr val="FFFFFF"/>
                </a:solidFill>
              </a14:hiddenFill>
            </a:ext>
          </a:extLst>
        </p:spPr>
      </p:pic>
      <p:pic>
        <p:nvPicPr>
          <p:cNvPr id="18436" name="Picture 4" descr="http://images.fastcompany.com/upload/html5-1-A.jpg"/>
          <p:cNvPicPr>
            <a:picLocks noGrp="1" noChangeAspect="1" noChangeArrowheads="1"/>
          </p:cNvPicPr>
          <p:nvPr>
            <p:ph type="pic" sz="quarter" idx="14"/>
          </p:nvPr>
        </p:nvPicPr>
        <p:blipFill rotWithShape="1">
          <a:blip r:embed="rId2">
            <a:extLst>
              <a:ext uri="{28A0092B-C50C-407E-A947-70E740481C1C}">
                <a14:useLocalDpi xmlns:a14="http://schemas.microsoft.com/office/drawing/2010/main" val="0"/>
              </a:ext>
            </a:extLst>
          </a:blip>
          <a:srcRect t="60294" b="4530"/>
          <a:stretch/>
        </p:blipFill>
        <p:spPr bwMode="auto">
          <a:xfrm>
            <a:off x="1872001" y="4214663"/>
            <a:ext cx="7272000" cy="172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4732549"/>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AU" dirty="0" smtClean="0"/>
              <a:t>Why HTML5?</a:t>
            </a:r>
            <a:endParaRPr lang="en-AU" dirty="0"/>
          </a:p>
        </p:txBody>
      </p:sp>
      <p:sp>
        <p:nvSpPr>
          <p:cNvPr id="7" name="Text Placeholder 6"/>
          <p:cNvSpPr>
            <a:spLocks noGrp="1"/>
          </p:cNvSpPr>
          <p:nvPr>
            <p:ph idx="1"/>
          </p:nvPr>
        </p:nvSpPr>
        <p:spPr/>
        <p:txBody>
          <a:bodyPr/>
          <a:lstStyle/>
          <a:p>
            <a:r>
              <a:rPr lang="en-AU" dirty="0" smtClean="0"/>
              <a:t>Cross Platform</a:t>
            </a:r>
          </a:p>
          <a:p>
            <a:r>
              <a:rPr lang="en-AU" dirty="0" smtClean="0"/>
              <a:t>Cross Browser</a:t>
            </a:r>
          </a:p>
          <a:p>
            <a:r>
              <a:rPr lang="en-AU" dirty="0" smtClean="0"/>
              <a:t>Mobile (aka </a:t>
            </a:r>
            <a:r>
              <a:rPr lang="en-AU" dirty="0" err="1" smtClean="0"/>
              <a:t>iPad</a:t>
            </a:r>
            <a:r>
              <a:rPr lang="en-AU" dirty="0" smtClean="0"/>
              <a:t>)</a:t>
            </a:r>
            <a:endParaRPr lang="en-AU" dirty="0"/>
          </a:p>
        </p:txBody>
      </p:sp>
    </p:spTree>
    <p:extLst>
      <p:ext uri="{BB962C8B-B14F-4D97-AF65-F5344CB8AC3E}">
        <p14:creationId xmlns:p14="http://schemas.microsoft.com/office/powerpoint/2010/main" val="2970063191"/>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AU" dirty="0" smtClean="0"/>
              <a:t>Get the Web Standards Update for Microsoft Visual Studio 2010</a:t>
            </a:r>
            <a:endParaRPr lang="en-AU" dirty="0"/>
          </a:p>
        </p:txBody>
      </p:sp>
      <p:sp>
        <p:nvSpPr>
          <p:cNvPr id="7" name="Text Placeholder 6"/>
          <p:cNvSpPr>
            <a:spLocks noGrp="1"/>
          </p:cNvSpPr>
          <p:nvPr>
            <p:ph idx="1"/>
          </p:nvPr>
        </p:nvSpPr>
        <p:spPr/>
        <p:txBody>
          <a:bodyPr>
            <a:normAutofit/>
          </a:bodyPr>
          <a:lstStyle/>
          <a:p>
            <a:r>
              <a:rPr lang="en-AU" dirty="0" smtClean="0"/>
              <a:t>HTML5</a:t>
            </a:r>
          </a:p>
          <a:p>
            <a:r>
              <a:rPr lang="en-AU" dirty="0" smtClean="0"/>
              <a:t>CSS3</a:t>
            </a:r>
          </a:p>
          <a:p>
            <a:r>
              <a:rPr lang="en-AU" dirty="0" smtClean="0"/>
              <a:t>Note: Can also use </a:t>
            </a:r>
            <a:r>
              <a:rPr lang="en-AU" dirty="0" err="1" smtClean="0"/>
              <a:t>Modernizr</a:t>
            </a:r>
            <a:r>
              <a:rPr lang="en-AU" dirty="0" smtClean="0"/>
              <a:t> </a:t>
            </a:r>
          </a:p>
          <a:p>
            <a:endParaRPr lang="en-AU" dirty="0"/>
          </a:p>
          <a:p>
            <a:endParaRPr lang="en-AU" dirty="0" smtClean="0"/>
          </a:p>
          <a:p>
            <a:r>
              <a:rPr lang="en-AU" dirty="0" smtClean="0">
                <a:hlinkClick r:id="rId3"/>
              </a:rPr>
              <a:t>http</a:t>
            </a:r>
            <a:r>
              <a:rPr lang="en-AU" dirty="0">
                <a:hlinkClick r:id="rId3"/>
              </a:rPr>
              <a:t>://</a:t>
            </a:r>
            <a:r>
              <a:rPr lang="en-AU" dirty="0" smtClean="0">
                <a:hlinkClick r:id="rId3"/>
              </a:rPr>
              <a:t>visualstudiogallery.msdn.microsoft.com/a15c3ce9-f58f-42b7-8668-53f6cdc2cd83</a:t>
            </a:r>
            <a:endParaRPr lang="en-AU" u="sng" dirty="0" smtClean="0">
              <a:hlinkClick r:id="rId4"/>
            </a:endParaRPr>
          </a:p>
        </p:txBody>
      </p:sp>
      <p:pic>
        <p:nvPicPr>
          <p:cNvPr id="20482" name="Picture 2" descr="Screensho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57208" y="1988840"/>
            <a:ext cx="1905000" cy="1619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372825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The Manager from Trump Tower</a:t>
            </a:r>
            <a:endParaRPr lang="en-AU" dirty="0"/>
          </a:p>
        </p:txBody>
      </p:sp>
      <p:sp>
        <p:nvSpPr>
          <p:cNvPr id="4" name="Text Placeholder 3"/>
          <p:cNvSpPr>
            <a:spLocks noGrp="1"/>
          </p:cNvSpPr>
          <p:nvPr>
            <p:ph type="body" sz="quarter" idx="4294967295"/>
          </p:nvPr>
        </p:nvSpPr>
        <p:spPr>
          <a:xfrm>
            <a:off x="1872000" y="2412000"/>
            <a:ext cx="3922003" cy="3528000"/>
          </a:xfrm>
          <a:prstGeom prst="rect">
            <a:avLst/>
          </a:prstGeom>
        </p:spPr>
        <p:txBody>
          <a:bodyPr>
            <a:normAutofit fontScale="55000" lnSpcReduction="20000"/>
          </a:bodyPr>
          <a:lstStyle/>
          <a:p>
            <a:r>
              <a:rPr lang="en-AU" dirty="0" smtClean="0"/>
              <a:t>During sprint- Project Dashboard</a:t>
            </a:r>
          </a:p>
          <a:p>
            <a:pPr lvl="1"/>
            <a:r>
              <a:rPr lang="en-AU" dirty="0" smtClean="0"/>
              <a:t>Daily - Burn down</a:t>
            </a:r>
          </a:p>
          <a:p>
            <a:pPr lvl="1"/>
            <a:r>
              <a:rPr lang="en-AU" dirty="0" smtClean="0"/>
              <a:t>Daily - Stories Overview Report</a:t>
            </a:r>
          </a:p>
          <a:p>
            <a:pPr lvl="1"/>
            <a:r>
              <a:rPr lang="en-AU" dirty="0" smtClean="0"/>
              <a:t>Automated - </a:t>
            </a:r>
            <a:r>
              <a:rPr lang="en-AU" dirty="0">
                <a:hlinkClick r:id="rId3"/>
              </a:rPr>
              <a:t>http://rules.ssw.com.au/Management/RulesToBetterScrumUsingTFS/Pages/set-up-2-key-reports.aspx</a:t>
            </a:r>
            <a:endParaRPr lang="en-AU" dirty="0" smtClean="0"/>
          </a:p>
          <a:p>
            <a:r>
              <a:rPr lang="en-AU" dirty="0" smtClean="0"/>
              <a:t>Excel + MS Project Integration</a:t>
            </a:r>
          </a:p>
          <a:p>
            <a:r>
              <a:rPr lang="en-AU" dirty="0" smtClean="0"/>
              <a:t>Task Board (Physical or Electronic)</a:t>
            </a:r>
          </a:p>
          <a:p>
            <a:r>
              <a:rPr lang="en-AU" dirty="0" smtClean="0"/>
              <a:t>Have the team replying “Done” on each task or story</a:t>
            </a:r>
          </a:p>
          <a:p>
            <a:r>
              <a:rPr lang="en-AU" dirty="0" smtClean="0"/>
              <a:t>Have the testers testing on the “Done” of each story</a:t>
            </a:r>
          </a:p>
          <a:p>
            <a:r>
              <a:rPr lang="en-AU" dirty="0" smtClean="0"/>
              <a:t>Wiki</a:t>
            </a:r>
          </a:p>
          <a:p>
            <a:r>
              <a:rPr lang="en-AU" dirty="0" smtClean="0"/>
              <a:t>Fixed 2 week sprint</a:t>
            </a:r>
          </a:p>
          <a:p>
            <a:r>
              <a:rPr lang="en-AU" dirty="0" smtClean="0"/>
              <a:t>Uses TFS and SharePoint as a single source of truth</a:t>
            </a:r>
            <a:endParaRPr lang="en-AU" dirty="0"/>
          </a:p>
        </p:txBody>
      </p:sp>
      <p:pic>
        <p:nvPicPr>
          <p:cNvPr id="2069" name="Picture 21" descr="http://www.sogoodblog.com/wp-content/uploads/2007/10/donald-trump-steaks.jpg"/>
          <p:cNvPicPr>
            <a:picLocks noGrp="1" noChangeAspect="1" noChangeArrowheads="1"/>
          </p:cNvPicPr>
          <p:nvPr>
            <p:ph type="pic" sz="quarter" idx="4294967295"/>
          </p:nvPr>
        </p:nvPicPr>
        <p:blipFill>
          <a:blip r:embed="rId4" cstate="print">
            <a:extLst>
              <a:ext uri="{28A0092B-C50C-407E-A947-70E740481C1C}">
                <a14:useLocalDpi xmlns:a14="http://schemas.microsoft.com/office/drawing/2010/main" val="0"/>
              </a:ext>
            </a:extLst>
          </a:blip>
          <a:srcRect/>
          <a:stretch>
            <a:fillRect/>
          </a:stretch>
        </p:blipFill>
        <p:spPr bwMode="auto">
          <a:xfrm>
            <a:off x="5868000" y="2412000"/>
            <a:ext cx="3276000" cy="36344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0154395"/>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4294967295"/>
          </p:nvPr>
        </p:nvSpPr>
        <p:spPr>
          <a:xfrm>
            <a:off x="1873250" y="2438400"/>
            <a:ext cx="7270750" cy="3511550"/>
          </a:xfrm>
        </p:spPr>
        <p:txBody>
          <a:bodyPr/>
          <a:lstStyle/>
          <a:p>
            <a:r>
              <a:rPr lang="en-AU" dirty="0" smtClean="0"/>
              <a:t>Screen cap</a:t>
            </a:r>
            <a:endParaRPr lang="en-AU" dirty="0"/>
          </a:p>
        </p:txBody>
      </p:sp>
      <p:pic>
        <p:nvPicPr>
          <p:cNvPr id="9218" name="Picture 2" descr="C:\Users\ericphan\AppData\Local\Temp\1\SNAGHTML13780df.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13360"/>
            <a:ext cx="9202957" cy="63601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7275697"/>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360363" y="0"/>
            <a:ext cx="8783637" cy="965200"/>
          </a:xfrm>
        </p:spPr>
        <p:txBody>
          <a:bodyPr/>
          <a:lstStyle/>
          <a:p>
            <a:r>
              <a:rPr lang="en-AU" dirty="0" smtClean="0"/>
              <a:t>Accounts at a Glance</a:t>
            </a:r>
            <a:endParaRPr lang="en-AU" dirty="0"/>
          </a:p>
        </p:txBody>
      </p:sp>
      <p:pic>
        <p:nvPicPr>
          <p:cNvPr id="19458" name="Picture 2" descr="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716" y="964505"/>
            <a:ext cx="9173587" cy="489504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369517" y="6011159"/>
            <a:ext cx="8361123" cy="646331"/>
          </a:xfrm>
          <a:prstGeom prst="rect">
            <a:avLst/>
          </a:prstGeom>
        </p:spPr>
        <p:txBody>
          <a:bodyPr wrap="square">
            <a:spAutoFit/>
          </a:bodyPr>
          <a:lstStyle/>
          <a:p>
            <a:r>
              <a:rPr lang="en-AU" u="sng" dirty="0">
                <a:hlinkClick r:id="rId3"/>
              </a:rPr>
              <a:t>http://weblogs.asp.net/dwahlin/archive/2011/08/15/building-the-account-at-a-glance-html5-jquery-application.aspx</a:t>
            </a:r>
            <a:endParaRPr lang="en-AU" dirty="0"/>
          </a:p>
        </p:txBody>
      </p:sp>
    </p:spTree>
    <p:extLst>
      <p:ext uri="{BB962C8B-B14F-4D97-AF65-F5344CB8AC3E}">
        <p14:creationId xmlns:p14="http://schemas.microsoft.com/office/powerpoint/2010/main" val="2137285921"/>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Account at a Glance</a:t>
            </a:r>
            <a:endParaRPr lang="en-AU" dirty="0"/>
          </a:p>
        </p:txBody>
      </p:sp>
      <p:sp>
        <p:nvSpPr>
          <p:cNvPr id="3" name="Text Placeholder 2"/>
          <p:cNvSpPr>
            <a:spLocks noGrp="1"/>
          </p:cNvSpPr>
          <p:nvPr>
            <p:ph idx="1"/>
          </p:nvPr>
        </p:nvSpPr>
        <p:spPr/>
        <p:txBody>
          <a:bodyPr>
            <a:noAutofit/>
          </a:bodyPr>
          <a:lstStyle/>
          <a:p>
            <a:r>
              <a:rPr lang="en-AU" dirty="0"/>
              <a:t>ASP.NET MVC 3</a:t>
            </a:r>
          </a:p>
          <a:p>
            <a:r>
              <a:rPr lang="en-AU" dirty="0" smtClean="0"/>
              <a:t>HTML 5</a:t>
            </a:r>
          </a:p>
          <a:p>
            <a:pPr lvl="1"/>
            <a:r>
              <a:rPr lang="en-AU" dirty="0" smtClean="0"/>
              <a:t>*Modernizer</a:t>
            </a:r>
          </a:p>
          <a:p>
            <a:pPr lvl="1"/>
            <a:r>
              <a:rPr lang="en-AU" dirty="0" smtClean="0"/>
              <a:t>*HTML5 Boilerplate</a:t>
            </a:r>
          </a:p>
          <a:p>
            <a:r>
              <a:rPr lang="en-AU" dirty="0" smtClean="0"/>
              <a:t>*</a:t>
            </a:r>
            <a:r>
              <a:rPr lang="en-AU" dirty="0" err="1" smtClean="0"/>
              <a:t>jQuery</a:t>
            </a:r>
            <a:r>
              <a:rPr lang="en-AU" dirty="0" smtClean="0"/>
              <a:t> + Templates</a:t>
            </a:r>
          </a:p>
          <a:p>
            <a:r>
              <a:rPr lang="en-AU" dirty="0" smtClean="0"/>
              <a:t>CSS3</a:t>
            </a:r>
          </a:p>
          <a:p>
            <a:r>
              <a:rPr lang="en-AU" dirty="0" smtClean="0"/>
              <a:t>SVG</a:t>
            </a:r>
            <a:endParaRPr lang="en-AU" dirty="0"/>
          </a:p>
        </p:txBody>
      </p:sp>
      <p:sp>
        <p:nvSpPr>
          <p:cNvPr id="4" name="Text Placeholder 2"/>
          <p:cNvSpPr txBox="1">
            <a:spLocks/>
          </p:cNvSpPr>
          <p:nvPr/>
        </p:nvSpPr>
        <p:spPr>
          <a:xfrm>
            <a:off x="5443874" y="2425876"/>
            <a:ext cx="3700126" cy="3511550"/>
          </a:xfrm>
          <a:prstGeom prst="rect">
            <a:avLst/>
          </a:prstGeom>
          <a:noFill/>
        </p:spPr>
        <p:txBody>
          <a:bodyPr vert="horz" lIns="180000" tIns="180000" rIns="360000" bIns="180000" rtlCol="0">
            <a:normAutofit/>
          </a:bodyPr>
          <a:lstStyle>
            <a:lvl1pPr marL="360000" indent="-360000" algn="l" defTabSz="914400" rtl="0" eaLnBrk="1" latinLnBrk="0" hangingPunct="1">
              <a:lnSpc>
                <a:spcPct val="120000"/>
              </a:lnSpc>
              <a:spcBef>
                <a:spcPts val="600"/>
              </a:spcBef>
              <a:spcAft>
                <a:spcPts val="600"/>
              </a:spcAft>
              <a:buClr>
                <a:schemeClr val="tx2"/>
              </a:buClr>
              <a:buSzPct val="80000"/>
              <a:buFont typeface="Webdings" pitchFamily="18" charset="2"/>
              <a:buChar char="."/>
              <a:defRPr sz="2000" kern="1200">
                <a:solidFill>
                  <a:schemeClr val="tx1"/>
                </a:solidFill>
                <a:latin typeface="+mj-lt"/>
                <a:ea typeface="+mn-ea"/>
                <a:cs typeface="+mn-cs"/>
              </a:defRPr>
            </a:lvl1pPr>
            <a:lvl2pPr marL="742950" indent="-285750" algn="l" defTabSz="914400" rtl="0" eaLnBrk="1" latinLnBrk="0" hangingPunct="1">
              <a:spcBef>
                <a:spcPct val="20000"/>
              </a:spcBef>
              <a:buClr>
                <a:schemeClr val="tx2"/>
              </a:buClr>
              <a:buSzPct val="75000"/>
              <a:buFont typeface="Wingdings" pitchFamily="2" charset="2"/>
              <a:buChar char="§"/>
              <a:defRPr sz="1800" kern="1200">
                <a:solidFill>
                  <a:schemeClr val="tx1"/>
                </a:solidFill>
                <a:latin typeface="+mj-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j-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sz="1400" kern="1200">
                <a:solidFill>
                  <a:schemeClr val="tx1"/>
                </a:solidFill>
                <a:latin typeface="+mj-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sz="14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AU" dirty="0" smtClean="0"/>
              <a:t>*EF 4.1 Code First </a:t>
            </a:r>
          </a:p>
          <a:p>
            <a:r>
              <a:rPr lang="en-AU" dirty="0" smtClean="0"/>
              <a:t>*Unity </a:t>
            </a:r>
            <a:r>
              <a:rPr lang="en-AU" dirty="0" err="1" smtClean="0"/>
              <a:t>IoC</a:t>
            </a:r>
            <a:endParaRPr lang="en-AU" dirty="0" smtClean="0"/>
          </a:p>
          <a:p>
            <a:r>
              <a:rPr lang="en-AU" dirty="0" smtClean="0"/>
              <a:t>JSON </a:t>
            </a:r>
            <a:r>
              <a:rPr lang="en-AU" dirty="0"/>
              <a:t>and AJAX</a:t>
            </a:r>
          </a:p>
          <a:p>
            <a:r>
              <a:rPr lang="en-AU" dirty="0"/>
              <a:t>SQL </a:t>
            </a:r>
            <a:r>
              <a:rPr lang="en-AU" dirty="0" smtClean="0"/>
              <a:t>2008</a:t>
            </a:r>
          </a:p>
          <a:p>
            <a:endParaRPr lang="en-AU" dirty="0" smtClean="0"/>
          </a:p>
          <a:p>
            <a:r>
              <a:rPr lang="en-AU" dirty="0" smtClean="0"/>
              <a:t>*</a:t>
            </a:r>
            <a:r>
              <a:rPr lang="en-AU" dirty="0" err="1" smtClean="0"/>
              <a:t>NuGet</a:t>
            </a:r>
            <a:endParaRPr lang="en-AU" dirty="0"/>
          </a:p>
        </p:txBody>
      </p:sp>
      <p:pic>
        <p:nvPicPr>
          <p:cNvPr id="5" name="Picture 4" descr="QuestionIconRED.gif"/>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80685" y="5009398"/>
            <a:ext cx="699910" cy="928028"/>
          </a:xfrm>
          <a:prstGeom prst="rect">
            <a:avLst/>
          </a:prstGeom>
        </p:spPr>
      </p:pic>
    </p:spTree>
    <p:extLst>
      <p:ext uri="{BB962C8B-B14F-4D97-AF65-F5344CB8AC3E}">
        <p14:creationId xmlns:p14="http://schemas.microsoft.com/office/powerpoint/2010/main" val="2905186700"/>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Do you know the best tools to help you debug?</a:t>
            </a:r>
            <a:endParaRPr lang="en-AU" dirty="0"/>
          </a:p>
        </p:txBody>
      </p:sp>
      <p:sp>
        <p:nvSpPr>
          <p:cNvPr id="3" name="Subtitle 2"/>
          <p:cNvSpPr>
            <a:spLocks noGrp="1"/>
          </p:cNvSpPr>
          <p:nvPr>
            <p:ph type="subTitle" idx="1"/>
          </p:nvPr>
        </p:nvSpPr>
        <p:spPr/>
        <p:txBody>
          <a:bodyPr/>
          <a:lstStyle/>
          <a:p>
            <a:endParaRPr lang="en-AU"/>
          </a:p>
        </p:txBody>
      </p:sp>
      <p:pic>
        <p:nvPicPr>
          <p:cNvPr id="11" name="Picture 2" descr="http://www.exetek.co.uk/Code3.gif"/>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rcRect t="37750" b="37750"/>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http://www.exetek.co.uk/Code3.gif"/>
          <p:cNvPicPr>
            <a:picLocks noGrp="1" noChangeAspect="1" noChangeArrowheads="1"/>
          </p:cNvPicPr>
          <p:nvPr>
            <p:ph type="pic" sz="quarter" idx="14"/>
          </p:nvPr>
        </p:nvPicPr>
        <p:blipFill rotWithShape="1">
          <a:blip r:embed="rId2">
            <a:extLst>
              <a:ext uri="{28A0092B-C50C-407E-A947-70E740481C1C}">
                <a14:useLocalDpi xmlns:a14="http://schemas.microsoft.com/office/drawing/2010/main" val="0"/>
              </a:ext>
            </a:extLst>
          </a:blip>
          <a:srcRect t="73018" b="2460"/>
          <a:stretch/>
        </p:blipFill>
        <p:spPr bwMode="auto">
          <a:xfrm>
            <a:off x="1872001" y="4190795"/>
            <a:ext cx="7272000" cy="172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588847"/>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872000" y="2412000"/>
            <a:ext cx="7272000" cy="3276000"/>
          </a:xfrm>
          <a:prstGeom prst="rect">
            <a:avLst/>
          </a:prstGeom>
        </p:spPr>
        <p:txBody>
          <a:bodyPr>
            <a:normAutofit/>
          </a:bodyPr>
          <a:lstStyle/>
          <a:p>
            <a:r>
              <a:rPr lang="en-AU" dirty="0" smtClean="0"/>
              <a:t>Three main capabilities</a:t>
            </a:r>
          </a:p>
          <a:p>
            <a:pPr lvl="1"/>
            <a:r>
              <a:rPr lang="en-AU" dirty="0" smtClean="0"/>
              <a:t>Record</a:t>
            </a:r>
          </a:p>
          <a:p>
            <a:pPr lvl="1"/>
            <a:r>
              <a:rPr lang="en-AU" dirty="0" smtClean="0"/>
              <a:t>Playback</a:t>
            </a:r>
          </a:p>
          <a:p>
            <a:pPr lvl="1"/>
            <a:r>
              <a:rPr lang="en-AU" dirty="0" smtClean="0"/>
              <a:t>Rewind</a:t>
            </a:r>
          </a:p>
          <a:p>
            <a:r>
              <a:rPr lang="en-AU" dirty="0" smtClean="0"/>
              <a:t>x64 OS and SharePoint require VS 2010 SP1</a:t>
            </a:r>
            <a:endParaRPr lang="en-AU" dirty="0"/>
          </a:p>
        </p:txBody>
      </p:sp>
      <p:sp>
        <p:nvSpPr>
          <p:cNvPr id="3" name="Title 2"/>
          <p:cNvSpPr>
            <a:spLocks noGrp="1"/>
          </p:cNvSpPr>
          <p:nvPr>
            <p:ph type="title"/>
          </p:nvPr>
        </p:nvSpPr>
        <p:spPr/>
        <p:txBody>
          <a:bodyPr/>
          <a:lstStyle/>
          <a:p>
            <a:r>
              <a:rPr lang="en-AU" dirty="0" err="1" smtClean="0">
                <a:ea typeface="Verdana" pitchFamily="34" charset="0"/>
                <a:cs typeface="Verdana" pitchFamily="34" charset="0"/>
              </a:rPr>
              <a:t>IntelliTrace</a:t>
            </a:r>
            <a:endParaRPr lang="en-AU" dirty="0"/>
          </a:p>
        </p:txBody>
      </p:sp>
    </p:spTree>
    <p:extLst>
      <p:ext uri="{BB962C8B-B14F-4D97-AF65-F5344CB8AC3E}">
        <p14:creationId xmlns:p14="http://schemas.microsoft.com/office/powerpoint/2010/main" val="1596800809"/>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2" y="0"/>
            <a:ext cx="5103134" cy="25374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7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02" y="1508760"/>
            <a:ext cx="9124341" cy="5304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7069261"/>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00" y="764704"/>
            <a:ext cx="9151357" cy="5315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90316350"/>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213360"/>
            <a:ext cx="6278880" cy="369332"/>
          </a:xfrm>
          <a:prstGeom prst="rect">
            <a:avLst/>
          </a:prstGeom>
          <a:noFill/>
        </p:spPr>
        <p:txBody>
          <a:bodyPr wrap="square" rtlCol="0">
            <a:spAutoFit/>
          </a:bodyPr>
          <a:lstStyle/>
          <a:p>
            <a:r>
              <a:rPr lang="en-AU" dirty="0" smtClean="0">
                <a:solidFill>
                  <a:schemeClr val="bg1"/>
                </a:solidFill>
              </a:rPr>
              <a:t>Hit F5 and </a:t>
            </a:r>
            <a:r>
              <a:rPr lang="en-AU" dirty="0" err="1" smtClean="0">
                <a:solidFill>
                  <a:schemeClr val="bg1"/>
                </a:solidFill>
              </a:rPr>
              <a:t>IntelliTrace</a:t>
            </a:r>
            <a:r>
              <a:rPr lang="en-AU" dirty="0" smtClean="0">
                <a:solidFill>
                  <a:schemeClr val="bg1"/>
                </a:solidFill>
              </a:rPr>
              <a:t> starts recording</a:t>
            </a:r>
            <a:endParaRPr lang="en-AU" dirty="0">
              <a:solidFill>
                <a:schemeClr val="bg1"/>
              </a:solidFill>
            </a:endParaRPr>
          </a:p>
        </p:txBody>
      </p:sp>
      <p:pic>
        <p:nvPicPr>
          <p:cNvPr id="31746" name="Picture 2" descr="http://aarebrot.net/blog/wp-content/uploads/2011/01/7_intellitrace_output.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52900" y="0"/>
            <a:ext cx="4991100" cy="892492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949" y="813434"/>
            <a:ext cx="3993139" cy="3179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32916698"/>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55599"/>
            <a:ext cx="9144000" cy="5497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6134100" y="876300"/>
            <a:ext cx="2908300" cy="266700"/>
          </a:xfrm>
          <a:prstGeom prst="rect">
            <a:avLst/>
          </a:prstGeom>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dirty="0"/>
          </a:p>
        </p:txBody>
      </p:sp>
      <p:sp>
        <p:nvSpPr>
          <p:cNvPr id="3" name="Rounded Rectangular Callout 2"/>
          <p:cNvSpPr/>
          <p:nvPr/>
        </p:nvSpPr>
        <p:spPr>
          <a:xfrm>
            <a:off x="2959100" y="876300"/>
            <a:ext cx="2146300" cy="1346200"/>
          </a:xfrm>
          <a:prstGeom prst="wedgeRoundRectCallout">
            <a:avLst>
              <a:gd name="adj1" fmla="val 116445"/>
              <a:gd name="adj2" fmla="val -36557"/>
              <a:gd name="adj3" fmla="val 16667"/>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ysClr val="windowText" lastClr="000000"/>
                </a:solidFill>
              </a:rPr>
              <a:t>You can see the SQL calls!</a:t>
            </a:r>
            <a:endParaRPr lang="en-AU" dirty="0">
              <a:solidFill>
                <a:sysClr val="windowText" lastClr="000000"/>
              </a:solidFill>
            </a:endParaRPr>
          </a:p>
        </p:txBody>
      </p:sp>
    </p:spTree>
    <p:extLst>
      <p:ext uri="{BB962C8B-B14F-4D97-AF65-F5344CB8AC3E}">
        <p14:creationId xmlns:p14="http://schemas.microsoft.com/office/powerpoint/2010/main" val="2086251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Mary </a:t>
            </a:r>
            <a:endParaRPr lang="en-AU" dirty="0"/>
          </a:p>
        </p:txBody>
      </p:sp>
      <p:sp>
        <p:nvSpPr>
          <p:cNvPr id="3" name="Text Placeholder 2"/>
          <p:cNvSpPr>
            <a:spLocks noGrp="1"/>
          </p:cNvSpPr>
          <p:nvPr>
            <p:ph type="body" sz="quarter" idx="4294967295"/>
          </p:nvPr>
        </p:nvSpPr>
        <p:spPr>
          <a:xfrm>
            <a:off x="1872000" y="2412000"/>
            <a:ext cx="7272000" cy="3276000"/>
          </a:xfrm>
          <a:prstGeom prst="rect">
            <a:avLst/>
          </a:prstGeom>
        </p:spPr>
        <p:txBody>
          <a:bodyPr>
            <a:normAutofit fontScale="92500" lnSpcReduction="20000"/>
          </a:bodyPr>
          <a:lstStyle/>
          <a:p>
            <a:r>
              <a:rPr lang="en-AU" dirty="0" smtClean="0"/>
              <a:t>Hits a bug</a:t>
            </a:r>
          </a:p>
          <a:p>
            <a:r>
              <a:rPr lang="en-AU" dirty="0" smtClean="0"/>
              <a:t>Submits a bug</a:t>
            </a:r>
          </a:p>
          <a:p>
            <a:r>
              <a:rPr lang="en-AU" dirty="0" smtClean="0"/>
              <a:t>Mary cant do a bad bug report anymore</a:t>
            </a:r>
          </a:p>
          <a:p>
            <a:endParaRPr lang="en-AU" dirty="0"/>
          </a:p>
          <a:p>
            <a:r>
              <a:rPr lang="en-AU" dirty="0" smtClean="0"/>
              <a:t>Mark – opens the bug</a:t>
            </a:r>
          </a:p>
          <a:p>
            <a:r>
              <a:rPr lang="en-AU" dirty="0" smtClean="0"/>
              <a:t>Double clicks on the </a:t>
            </a:r>
            <a:r>
              <a:rPr lang="en-AU" dirty="0" err="1" smtClean="0"/>
              <a:t>IntelliTrace</a:t>
            </a:r>
            <a:r>
              <a:rPr lang="en-AU" dirty="0" smtClean="0"/>
              <a:t> file</a:t>
            </a:r>
          </a:p>
          <a:p>
            <a:r>
              <a:rPr lang="en-AU" dirty="0" smtClean="0"/>
              <a:t>Fixes it</a:t>
            </a:r>
          </a:p>
          <a:p>
            <a:r>
              <a:rPr lang="en-AU" dirty="0" smtClean="0"/>
              <a:t>Mark never needed to repro a bug</a:t>
            </a:r>
            <a:endParaRPr lang="en-AU" dirty="0"/>
          </a:p>
        </p:txBody>
      </p:sp>
    </p:spTree>
    <p:extLst>
      <p:ext uri="{BB962C8B-B14F-4D97-AF65-F5344CB8AC3E}">
        <p14:creationId xmlns:p14="http://schemas.microsoft.com/office/powerpoint/2010/main" val="26975470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AU" sz="2800" dirty="0" smtClean="0"/>
              <a:t>Problems </a:t>
            </a:r>
            <a:endParaRPr lang="en-US" sz="2800" dirty="0"/>
          </a:p>
        </p:txBody>
      </p:sp>
      <p:pic>
        <p:nvPicPr>
          <p:cNvPr id="15" name="Picture Placeholder 14" descr="problem.jpg"/>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a:stretch>
            <a:fillRect/>
          </a:stretch>
        </p:blipFill>
        <p:spPr>
          <a:xfrm>
            <a:off x="1872000" y="555171"/>
            <a:ext cx="7272000" cy="1714500"/>
          </a:xfrm>
        </p:spPr>
      </p:pic>
      <p:sp>
        <p:nvSpPr>
          <p:cNvPr id="6" name="Subtitle 5"/>
          <p:cNvSpPr>
            <a:spLocks noGrp="1"/>
          </p:cNvSpPr>
          <p:nvPr>
            <p:ph type="subTitle" idx="1"/>
          </p:nvPr>
        </p:nvSpPr>
        <p:spPr>
          <a:noFill/>
        </p:spPr>
        <p:txBody>
          <a:bodyPr/>
          <a:lstStyle/>
          <a:p>
            <a:r>
              <a:rPr lang="en-AU" dirty="0" smtClean="0">
                <a:solidFill>
                  <a:schemeClr val="bg1"/>
                </a:solidFill>
              </a:rPr>
              <a:t>The common problems that project managers face in their development life cycle</a:t>
            </a:r>
            <a:br>
              <a:rPr lang="en-AU" dirty="0" smtClean="0">
                <a:solidFill>
                  <a:schemeClr val="bg1"/>
                </a:solidFill>
              </a:rPr>
            </a:br>
            <a:r>
              <a:rPr lang="en-AU" dirty="0" smtClean="0">
                <a:solidFill>
                  <a:schemeClr val="bg1"/>
                </a:solidFill>
              </a:rPr>
              <a:t>Moving from Harlem to Trump Tower</a:t>
            </a:r>
            <a:endParaRPr lang="en-US" dirty="0">
              <a:solidFill>
                <a:schemeClr val="bg1"/>
              </a:solidFill>
            </a:endParaRPr>
          </a:p>
        </p:txBody>
      </p:sp>
      <p:pic>
        <p:nvPicPr>
          <p:cNvPr id="8" name="Picture Placeholder 14" descr="problem.jpg"/>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a:stretch>
            <a:fillRect/>
          </a:stretch>
        </p:blipFill>
        <p:spPr>
          <a:xfrm>
            <a:off x="1872001" y="4196423"/>
            <a:ext cx="7272000" cy="1730848"/>
          </a:xfrm>
        </p:spPr>
      </p:pic>
    </p:spTree>
    <p:extLst>
      <p:ext uri="{BB962C8B-B14F-4D97-AF65-F5344CB8AC3E}">
        <p14:creationId xmlns:p14="http://schemas.microsoft.com/office/powerpoint/2010/main" val="4121301213"/>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872000" y="2412000"/>
            <a:ext cx="7272000" cy="3276000"/>
          </a:xfrm>
          <a:prstGeom prst="rect">
            <a:avLst/>
          </a:prstGeom>
        </p:spPr>
        <p:txBody>
          <a:bodyPr/>
          <a:lstStyle/>
          <a:p>
            <a:r>
              <a:rPr lang="en-AU" dirty="0">
                <a:hlinkClick r:id="rId2"/>
              </a:rPr>
              <a:t>http://</a:t>
            </a:r>
            <a:r>
              <a:rPr lang="en-AU" dirty="0" smtClean="0">
                <a:hlinkClick r:id="rId2"/>
              </a:rPr>
              <a:t>msdn.microsoft.com/en-us/devlabs/hh227299</a:t>
            </a:r>
            <a:endParaRPr lang="en-AU" dirty="0" smtClean="0"/>
          </a:p>
          <a:p>
            <a:r>
              <a:rPr lang="en-AU" dirty="0" smtClean="0"/>
              <a:t>VS 2010 Ultimate SP1 only</a:t>
            </a:r>
            <a:endParaRPr lang="en-AU" dirty="0"/>
          </a:p>
        </p:txBody>
      </p:sp>
      <p:sp>
        <p:nvSpPr>
          <p:cNvPr id="3" name="Title 2"/>
          <p:cNvSpPr>
            <a:spLocks noGrp="1"/>
          </p:cNvSpPr>
          <p:nvPr>
            <p:ph type="title"/>
          </p:nvPr>
        </p:nvSpPr>
        <p:spPr/>
        <p:txBody>
          <a:bodyPr/>
          <a:lstStyle/>
          <a:p>
            <a:r>
              <a:rPr lang="en-AU" dirty="0" smtClean="0"/>
              <a:t>Debugger Canvas</a:t>
            </a:r>
            <a:endParaRPr lang="en-AU" dirty="0"/>
          </a:p>
        </p:txBody>
      </p:sp>
      <p:pic>
        <p:nvPicPr>
          <p:cNvPr id="4" name="Picture 3" descr="QuestionIconRED.gif"/>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44090" y="4786604"/>
            <a:ext cx="699910" cy="928028"/>
          </a:xfrm>
          <a:prstGeom prst="rect">
            <a:avLst/>
          </a:prstGeom>
        </p:spPr>
      </p:pic>
    </p:spTree>
    <p:extLst>
      <p:ext uri="{BB962C8B-B14F-4D97-AF65-F5344CB8AC3E}">
        <p14:creationId xmlns:p14="http://schemas.microsoft.com/office/powerpoint/2010/main" val="2696679151"/>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public.bay.livefilestore.com/y1pB8iZtsmGC-E5D9R-sqPK3jeoaCnfeRFey-G7GnJqBm7IV45UCcF3lMqEM-UEE32AVePNAChjzvK4aBrt3KtK8w/DebuggerCanvas%20.png?psid=1"/>
          <p:cNvPicPr>
            <a:picLocks noChangeAspect="1" noChangeArrowheads="1"/>
          </p:cNvPicPr>
          <p:nvPr/>
        </p:nvPicPr>
        <p:blipFill rotWithShape="1">
          <a:blip r:embed="rId2">
            <a:extLst>
              <a:ext uri="{28A0092B-C50C-407E-A947-70E740481C1C}">
                <a14:useLocalDpi xmlns:a14="http://schemas.microsoft.com/office/drawing/2010/main" val="0"/>
              </a:ext>
            </a:extLst>
          </a:blip>
          <a:srcRect l="19762"/>
          <a:stretch/>
        </p:blipFill>
        <p:spPr bwMode="auto">
          <a:xfrm>
            <a:off x="1" y="-2"/>
            <a:ext cx="9144000" cy="68580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7027477"/>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872000" y="2412000"/>
            <a:ext cx="7272000" cy="3276000"/>
          </a:xfrm>
          <a:prstGeom prst="rect">
            <a:avLst/>
          </a:prstGeom>
        </p:spPr>
        <p:txBody>
          <a:bodyPr>
            <a:normAutofit/>
          </a:bodyPr>
          <a:lstStyle/>
          <a:p>
            <a:r>
              <a:rPr lang="en-AU" dirty="0" smtClean="0"/>
              <a:t>Goal is to:</a:t>
            </a:r>
          </a:p>
          <a:p>
            <a:pPr lvl="1"/>
            <a:r>
              <a:rPr lang="en-AU" dirty="0"/>
              <a:t>B</a:t>
            </a:r>
            <a:r>
              <a:rPr lang="en-AU" dirty="0" smtClean="0"/>
              <a:t>uild often </a:t>
            </a:r>
          </a:p>
          <a:p>
            <a:pPr lvl="1"/>
            <a:r>
              <a:rPr lang="en-AU" dirty="0" smtClean="0"/>
              <a:t>Ensure that the code is good and </a:t>
            </a:r>
          </a:p>
          <a:p>
            <a:pPr lvl="1"/>
            <a:r>
              <a:rPr lang="en-AU" dirty="0" smtClean="0"/>
              <a:t>We can deploy at any time</a:t>
            </a:r>
          </a:p>
          <a:p>
            <a:endParaRPr lang="en-AU" dirty="0"/>
          </a:p>
        </p:txBody>
      </p:sp>
      <p:sp>
        <p:nvSpPr>
          <p:cNvPr id="3" name="Title 2"/>
          <p:cNvSpPr>
            <a:spLocks noGrp="1"/>
          </p:cNvSpPr>
          <p:nvPr>
            <p:ph type="title"/>
          </p:nvPr>
        </p:nvSpPr>
        <p:spPr/>
        <p:txBody>
          <a:bodyPr/>
          <a:lstStyle/>
          <a:p>
            <a:r>
              <a:rPr lang="en-AU" dirty="0" smtClean="0"/>
              <a:t>Continuous Integration + Build Server</a:t>
            </a:r>
            <a:endParaRPr lang="en-AU" dirty="0"/>
          </a:p>
        </p:txBody>
      </p:sp>
    </p:spTree>
    <p:extLst>
      <p:ext uri="{BB962C8B-B14F-4D97-AF65-F5344CB8AC3E}">
        <p14:creationId xmlns:p14="http://schemas.microsoft.com/office/powerpoint/2010/main" val="3094545948"/>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ight Arrow 13"/>
          <p:cNvSpPr/>
          <p:nvPr/>
        </p:nvSpPr>
        <p:spPr>
          <a:xfrm>
            <a:off x="3710920" y="1305449"/>
            <a:ext cx="2765677" cy="432048"/>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AU"/>
          </a:p>
        </p:txBody>
      </p:sp>
      <p:pic>
        <p:nvPicPr>
          <p:cNvPr id="15"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91881" y="1020367"/>
            <a:ext cx="828675" cy="1128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1291" y="1038823"/>
            <a:ext cx="828675" cy="1128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58" name="Picture 2" descr="http://sharepoint.ssw.com.au/AboutUs/Employees/PublishingImages/mark.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03938" y="966506"/>
            <a:ext cx="928673" cy="1306621"/>
          </a:xfrm>
          <a:prstGeom prst="rect">
            <a:avLst/>
          </a:prstGeom>
          <a:noFill/>
          <a:extLst>
            <a:ext uri="{909E8E84-426E-40DD-AFC4-6F175D3DCCD1}">
              <a14:hiddenFill xmlns:a14="http://schemas.microsoft.com/office/drawing/2010/main">
                <a:solidFill>
                  <a:srgbClr val="FFFFFF"/>
                </a:solidFill>
              </a14:hiddenFill>
            </a:ext>
          </a:extLst>
        </p:spPr>
      </p:pic>
      <p:pic>
        <p:nvPicPr>
          <p:cNvPr id="19460" name="Picture 4" descr="http://sharepoint.ssw.com.au/AboutUs/Employees/PublishingImages/william.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03938" y="2368104"/>
            <a:ext cx="935744" cy="1316570"/>
          </a:xfrm>
          <a:prstGeom prst="rect">
            <a:avLst/>
          </a:prstGeom>
          <a:noFill/>
          <a:extLst>
            <a:ext uri="{909E8E84-426E-40DD-AFC4-6F175D3DCCD1}">
              <a14:hiddenFill xmlns:a14="http://schemas.microsoft.com/office/drawing/2010/main">
                <a:solidFill>
                  <a:srgbClr val="FFFFFF"/>
                </a:solidFill>
              </a14:hiddenFill>
            </a:ext>
          </a:extLst>
        </p:spPr>
      </p:pic>
      <p:pic>
        <p:nvPicPr>
          <p:cNvPr id="19462" name="Picture 6" descr="http://sharepoint.ssw.com.au/AboutUs/Employees/PublishingImages/joe.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03938" y="3826266"/>
            <a:ext cx="935744" cy="1316570"/>
          </a:xfrm>
          <a:prstGeom prst="rect">
            <a:avLst/>
          </a:prstGeom>
          <a:noFill/>
          <a:extLst>
            <a:ext uri="{909E8E84-426E-40DD-AFC4-6F175D3DCCD1}">
              <a14:hiddenFill xmlns:a14="http://schemas.microsoft.com/office/drawing/2010/main">
                <a:solidFill>
                  <a:srgbClr val="FFFFFF"/>
                </a:solidFill>
              </a14:hiddenFill>
            </a:ext>
          </a:extLst>
        </p:spPr>
      </p:pic>
      <p:pic>
        <p:nvPicPr>
          <p:cNvPr id="19464" name="Picture 8" descr="http://news.xp-framework.net/image/fetch/uploads/csharp.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95255" y="1290268"/>
            <a:ext cx="397072" cy="447229"/>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8" descr="http://news.xp-framework.net/image/fetch/uploads/csharp.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56472" y="1442668"/>
            <a:ext cx="397072" cy="447229"/>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8" descr="http://news.xp-framework.net/image/fetch/uploads/csharp.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76827" y="3085045"/>
            <a:ext cx="397072" cy="44722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8" descr="http://news.xp-framework.net/image/fetch/uploads/csharp.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38044" y="3237445"/>
            <a:ext cx="397072" cy="44722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8" descr="http://news.xp-framework.net/image/fetch/uploads/csharp.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54156" y="4543207"/>
            <a:ext cx="397072" cy="44722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8" descr="http://news.xp-framework.net/image/fetch/uploads/csharp.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46891" y="4695607"/>
            <a:ext cx="397072" cy="447229"/>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4439272" y="920936"/>
            <a:ext cx="1054205" cy="369332"/>
          </a:xfrm>
          <a:prstGeom prst="rect">
            <a:avLst/>
          </a:prstGeom>
          <a:noFill/>
        </p:spPr>
        <p:txBody>
          <a:bodyPr wrap="square" rtlCol="0">
            <a:spAutoFit/>
          </a:bodyPr>
          <a:lstStyle/>
          <a:p>
            <a:r>
              <a:rPr lang="en-AU" dirty="0" smtClean="0">
                <a:solidFill>
                  <a:schemeClr val="bg1"/>
                </a:solidFill>
              </a:rPr>
              <a:t>Deploy!</a:t>
            </a:r>
            <a:endParaRPr lang="en-AU" dirty="0">
              <a:solidFill>
                <a:schemeClr val="bg1"/>
              </a:solidFill>
            </a:endParaRPr>
          </a:p>
        </p:txBody>
      </p:sp>
      <p:pic>
        <p:nvPicPr>
          <p:cNvPr id="19466" name="Picture 10" descr="http://upload.wikimedia.org/wikipedia/commons/thumb/9/99/FireIcon.svg/33px-FireIcon.svg.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65641" y="876823"/>
            <a:ext cx="314325" cy="428626"/>
          </a:xfrm>
          <a:prstGeom prst="rect">
            <a:avLst/>
          </a:prstGeom>
          <a:noFill/>
          <a:extLst>
            <a:ext uri="{909E8E84-426E-40DD-AFC4-6F175D3DCCD1}">
              <a14:hiddenFill xmlns:a14="http://schemas.microsoft.com/office/drawing/2010/main">
                <a:solidFill>
                  <a:srgbClr val="FFFFFF"/>
                </a:solidFill>
              </a14:hiddenFill>
            </a:ext>
          </a:extLst>
        </p:spPr>
      </p:pic>
      <p:pic>
        <p:nvPicPr>
          <p:cNvPr id="19468" name="Picture 12" descr="http://upload.wikimedia.org/wikipedia/commons/thumb/9/99/FireIcon.svg/33px-FireIcon.svg.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965628" y="1020367"/>
            <a:ext cx="314325" cy="428626"/>
          </a:xfrm>
          <a:prstGeom prst="rect">
            <a:avLst/>
          </a:prstGeom>
          <a:noFill/>
          <a:extLst>
            <a:ext uri="{909E8E84-426E-40DD-AFC4-6F175D3DCCD1}">
              <a14:hiddenFill xmlns:a14="http://schemas.microsoft.com/office/drawing/2010/main">
                <a:solidFill>
                  <a:srgbClr val="FFFFFF"/>
                </a:solidFill>
              </a14:hiddenFill>
            </a:ext>
          </a:extLst>
        </p:spPr>
      </p:pic>
      <p:pic>
        <p:nvPicPr>
          <p:cNvPr id="19470" name="Picture 14" descr="http://upload.wikimedia.org/wikipedia/commons/thumb/9/99/FireIcon.svg/33px-FireIcon.svg.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08465" y="833449"/>
            <a:ext cx="314325" cy="428626"/>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1036154" y="173812"/>
            <a:ext cx="5349532" cy="369332"/>
          </a:xfrm>
          <a:prstGeom prst="rect">
            <a:avLst/>
          </a:prstGeom>
          <a:noFill/>
        </p:spPr>
        <p:txBody>
          <a:bodyPr wrap="square" rtlCol="0">
            <a:spAutoFit/>
          </a:bodyPr>
          <a:lstStyle/>
          <a:p>
            <a:r>
              <a:rPr lang="en-AU" dirty="0" smtClean="0">
                <a:solidFill>
                  <a:schemeClr val="bg1"/>
                </a:solidFill>
              </a:rPr>
              <a:t>Develop an awesome app</a:t>
            </a:r>
            <a:endParaRPr lang="en-AU" dirty="0">
              <a:solidFill>
                <a:schemeClr val="bg1"/>
              </a:solidFill>
            </a:endParaRPr>
          </a:p>
        </p:txBody>
      </p:sp>
      <p:sp>
        <p:nvSpPr>
          <p:cNvPr id="21" name="Left Brace 20"/>
          <p:cNvSpPr/>
          <p:nvPr/>
        </p:nvSpPr>
        <p:spPr>
          <a:xfrm>
            <a:off x="1549675" y="1231795"/>
            <a:ext cx="317395" cy="3463812"/>
          </a:xfrm>
          <a:prstGeom prst="lef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AU"/>
          </a:p>
        </p:txBody>
      </p:sp>
      <p:sp>
        <p:nvSpPr>
          <p:cNvPr id="22" name="TextBox 21"/>
          <p:cNvSpPr txBox="1"/>
          <p:nvPr/>
        </p:nvSpPr>
        <p:spPr>
          <a:xfrm>
            <a:off x="367114" y="2764909"/>
            <a:ext cx="1338080" cy="369332"/>
          </a:xfrm>
          <a:prstGeom prst="rect">
            <a:avLst/>
          </a:prstGeom>
          <a:noFill/>
        </p:spPr>
        <p:txBody>
          <a:bodyPr wrap="square" rtlCol="0">
            <a:spAutoFit/>
          </a:bodyPr>
          <a:lstStyle/>
          <a:p>
            <a:r>
              <a:rPr lang="en-AU" dirty="0" err="1" smtClean="0">
                <a:solidFill>
                  <a:schemeClr val="bg1"/>
                </a:solidFill>
              </a:rPr>
              <a:t>Dev</a:t>
            </a:r>
            <a:r>
              <a:rPr lang="en-AU" dirty="0" smtClean="0">
                <a:solidFill>
                  <a:schemeClr val="bg1"/>
                </a:solidFill>
              </a:rPr>
              <a:t> Team</a:t>
            </a:r>
            <a:endParaRPr lang="en-AU" dirty="0">
              <a:solidFill>
                <a:schemeClr val="bg1"/>
              </a:solidFill>
            </a:endParaRPr>
          </a:p>
        </p:txBody>
      </p:sp>
      <p:sp>
        <p:nvSpPr>
          <p:cNvPr id="37" name="Right Arrow 36"/>
          <p:cNvSpPr/>
          <p:nvPr/>
        </p:nvSpPr>
        <p:spPr>
          <a:xfrm rot="-1860000">
            <a:off x="3511616" y="2235845"/>
            <a:ext cx="3207672" cy="432048"/>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AU"/>
          </a:p>
        </p:txBody>
      </p:sp>
      <p:sp>
        <p:nvSpPr>
          <p:cNvPr id="38" name="Right Arrow 37"/>
          <p:cNvSpPr/>
          <p:nvPr/>
        </p:nvSpPr>
        <p:spPr>
          <a:xfrm rot="-2880000">
            <a:off x="3022024" y="3108848"/>
            <a:ext cx="4183268" cy="432048"/>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AU"/>
          </a:p>
        </p:txBody>
      </p:sp>
    </p:spTree>
    <p:extLst>
      <p:ext uri="{BB962C8B-B14F-4D97-AF65-F5344CB8AC3E}">
        <p14:creationId xmlns:p14="http://schemas.microsoft.com/office/powerpoint/2010/main" val="1529072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464"/>
                                        </p:tgtEl>
                                        <p:attrNameLst>
                                          <p:attrName>style.visibility</p:attrName>
                                        </p:attrNameLst>
                                      </p:cBhvr>
                                      <p:to>
                                        <p:strVal val="visible"/>
                                      </p:to>
                                    </p:set>
                                    <p:animEffect transition="in" filter="fade">
                                      <p:cBhvr>
                                        <p:cTn id="7" dur="500"/>
                                        <p:tgtEl>
                                          <p:spTgt spid="19464"/>
                                        </p:tgtEl>
                                      </p:cBhvr>
                                    </p:animEffect>
                                  </p:childTnLst>
                                </p:cTn>
                              </p:par>
                              <p:par>
                                <p:cTn id="8" presetID="10" presetClass="entr" presetSubtype="0"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par>
                                <p:cTn id="24" presetID="10" presetClass="entr" presetSubtype="0" fill="hold"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500"/>
                                        <p:tgtEl>
                                          <p:spTgt spid="2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9470"/>
                                        </p:tgtEl>
                                        <p:attrNameLst>
                                          <p:attrName>style.visibility</p:attrName>
                                        </p:attrNameLst>
                                      </p:cBhvr>
                                      <p:to>
                                        <p:strVal val="visible"/>
                                      </p:to>
                                    </p:set>
                                    <p:animEffect transition="in" filter="fade">
                                      <p:cBhvr>
                                        <p:cTn id="31" dur="500"/>
                                        <p:tgtEl>
                                          <p:spTgt spid="1947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fade">
                                      <p:cBhvr>
                                        <p:cTn id="36" dur="500"/>
                                        <p:tgtEl>
                                          <p:spTgt spid="37"/>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9466"/>
                                        </p:tgtEl>
                                        <p:attrNameLst>
                                          <p:attrName>style.visibility</p:attrName>
                                        </p:attrNameLst>
                                      </p:cBhvr>
                                      <p:to>
                                        <p:strVal val="visible"/>
                                      </p:to>
                                    </p:set>
                                    <p:animEffect transition="in" filter="fade">
                                      <p:cBhvr>
                                        <p:cTn id="41" dur="500"/>
                                        <p:tgtEl>
                                          <p:spTgt spid="19466"/>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par>
                                <p:cTn id="47" presetID="10" presetClass="entr" presetSubtype="0" fill="hold"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fade">
                                      <p:cBhvr>
                                        <p:cTn id="54" dur="500"/>
                                        <p:tgtEl>
                                          <p:spTgt spid="38"/>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19468"/>
                                        </p:tgtEl>
                                        <p:attrNameLst>
                                          <p:attrName>style.visibility</p:attrName>
                                        </p:attrNameLst>
                                      </p:cBhvr>
                                      <p:to>
                                        <p:strVal val="visible"/>
                                      </p:to>
                                    </p:set>
                                    <p:animEffect transition="in" filter="fade">
                                      <p:cBhvr>
                                        <p:cTn id="59" dur="500"/>
                                        <p:tgtEl>
                                          <p:spTgt spid="194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9" grpId="0"/>
      <p:bldP spid="37" grpId="0" animBg="1"/>
      <p:bldP spid="38" grpId="0" animBg="1"/>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03477" y="203316"/>
            <a:ext cx="828675" cy="1128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62887" y="221772"/>
            <a:ext cx="828675" cy="1128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58" name="Picture 2" descr="http://sharepoint.ssw.com.au/AboutUs/Employees/PublishingImages/mark.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03938" y="966506"/>
            <a:ext cx="928673" cy="1306621"/>
          </a:xfrm>
          <a:prstGeom prst="rect">
            <a:avLst/>
          </a:prstGeom>
          <a:noFill/>
          <a:extLst>
            <a:ext uri="{909E8E84-426E-40DD-AFC4-6F175D3DCCD1}">
              <a14:hiddenFill xmlns:a14="http://schemas.microsoft.com/office/drawing/2010/main">
                <a:solidFill>
                  <a:srgbClr val="FFFFFF"/>
                </a:solidFill>
              </a14:hiddenFill>
            </a:ext>
          </a:extLst>
        </p:spPr>
      </p:pic>
      <p:pic>
        <p:nvPicPr>
          <p:cNvPr id="19460" name="Picture 4" descr="http://sharepoint.ssw.com.au/AboutUs/Employees/PublishingImages/william.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03938" y="2368104"/>
            <a:ext cx="935744" cy="1316570"/>
          </a:xfrm>
          <a:prstGeom prst="rect">
            <a:avLst/>
          </a:prstGeom>
          <a:noFill/>
          <a:extLst>
            <a:ext uri="{909E8E84-426E-40DD-AFC4-6F175D3DCCD1}">
              <a14:hiddenFill xmlns:a14="http://schemas.microsoft.com/office/drawing/2010/main">
                <a:solidFill>
                  <a:srgbClr val="FFFFFF"/>
                </a:solidFill>
              </a14:hiddenFill>
            </a:ext>
          </a:extLst>
        </p:spPr>
      </p:pic>
      <p:pic>
        <p:nvPicPr>
          <p:cNvPr id="19462" name="Picture 6" descr="http://sharepoint.ssw.com.au/AboutUs/Employees/PublishingImages/joe.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03938" y="3826266"/>
            <a:ext cx="935744" cy="1316570"/>
          </a:xfrm>
          <a:prstGeom prst="rect">
            <a:avLst/>
          </a:prstGeom>
          <a:noFill/>
          <a:extLst>
            <a:ext uri="{909E8E84-426E-40DD-AFC4-6F175D3DCCD1}">
              <a14:hiddenFill xmlns:a14="http://schemas.microsoft.com/office/drawing/2010/main">
                <a:solidFill>
                  <a:srgbClr val="FFFFFF"/>
                </a:solidFill>
              </a14:hiddenFill>
            </a:ext>
          </a:extLst>
        </p:spPr>
      </p:pic>
      <p:pic>
        <p:nvPicPr>
          <p:cNvPr id="19464" name="Picture 8" descr="http://news.xp-framework.net/image/fetch/uploads/csharp.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95255" y="1290268"/>
            <a:ext cx="397072" cy="447229"/>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8" descr="http://news.xp-framework.net/image/fetch/uploads/csharp.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56472" y="1442668"/>
            <a:ext cx="397072" cy="447229"/>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8" descr="http://news.xp-framework.net/image/fetch/uploads/csharp.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76827" y="3085045"/>
            <a:ext cx="397072" cy="44722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8" descr="http://news.xp-framework.net/image/fetch/uploads/csharp.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38044" y="3237445"/>
            <a:ext cx="397072" cy="44722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8" descr="http://news.xp-framework.net/image/fetch/uploads/csharp.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54156" y="4543207"/>
            <a:ext cx="397072" cy="44722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8" descr="http://news.xp-framework.net/image/fetch/uploads/csharp.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46891" y="4695607"/>
            <a:ext cx="397072" cy="447229"/>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1036154" y="173812"/>
            <a:ext cx="5349532" cy="369332"/>
          </a:xfrm>
          <a:prstGeom prst="rect">
            <a:avLst/>
          </a:prstGeom>
          <a:noFill/>
        </p:spPr>
        <p:txBody>
          <a:bodyPr wrap="square" rtlCol="0">
            <a:spAutoFit/>
          </a:bodyPr>
          <a:lstStyle/>
          <a:p>
            <a:r>
              <a:rPr lang="en-AU" dirty="0" smtClean="0">
                <a:solidFill>
                  <a:schemeClr val="bg1"/>
                </a:solidFill>
              </a:rPr>
              <a:t>Develop an awesome app </a:t>
            </a:r>
            <a:r>
              <a:rPr lang="en-AU" dirty="0" smtClean="0">
                <a:solidFill>
                  <a:srgbClr val="00B050"/>
                </a:solidFill>
              </a:rPr>
              <a:t>with TFS</a:t>
            </a:r>
            <a:endParaRPr lang="en-AU" dirty="0">
              <a:solidFill>
                <a:srgbClr val="00B050"/>
              </a:solidFill>
            </a:endParaRPr>
          </a:p>
        </p:txBody>
      </p:sp>
      <p:sp>
        <p:nvSpPr>
          <p:cNvPr id="21" name="Left Brace 20"/>
          <p:cNvSpPr/>
          <p:nvPr/>
        </p:nvSpPr>
        <p:spPr>
          <a:xfrm>
            <a:off x="1549675" y="1231795"/>
            <a:ext cx="317395" cy="3463812"/>
          </a:xfrm>
          <a:prstGeom prst="lef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AU"/>
          </a:p>
        </p:txBody>
      </p:sp>
      <p:sp>
        <p:nvSpPr>
          <p:cNvPr id="22" name="TextBox 21"/>
          <p:cNvSpPr txBox="1"/>
          <p:nvPr/>
        </p:nvSpPr>
        <p:spPr>
          <a:xfrm>
            <a:off x="367114" y="2764909"/>
            <a:ext cx="1338080" cy="369332"/>
          </a:xfrm>
          <a:prstGeom prst="rect">
            <a:avLst/>
          </a:prstGeom>
          <a:noFill/>
        </p:spPr>
        <p:txBody>
          <a:bodyPr wrap="square" rtlCol="0">
            <a:spAutoFit/>
          </a:bodyPr>
          <a:lstStyle/>
          <a:p>
            <a:r>
              <a:rPr lang="en-AU" dirty="0" err="1" smtClean="0">
                <a:solidFill>
                  <a:schemeClr val="bg1"/>
                </a:solidFill>
              </a:rPr>
              <a:t>Dev</a:t>
            </a:r>
            <a:r>
              <a:rPr lang="en-AU" dirty="0" smtClean="0">
                <a:solidFill>
                  <a:schemeClr val="bg1"/>
                </a:solidFill>
              </a:rPr>
              <a:t> Team</a:t>
            </a:r>
            <a:endParaRPr lang="en-AU" dirty="0">
              <a:solidFill>
                <a:schemeClr val="bg1"/>
              </a:solidFill>
            </a:endParaRPr>
          </a:p>
        </p:txBody>
      </p:sp>
      <p:sp>
        <p:nvSpPr>
          <p:cNvPr id="37" name="Right Arrow 36"/>
          <p:cNvSpPr/>
          <p:nvPr/>
        </p:nvSpPr>
        <p:spPr>
          <a:xfrm>
            <a:off x="3663747" y="2997252"/>
            <a:ext cx="1077480" cy="432048"/>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AU" sz="1400" dirty="0"/>
              <a:t>Check-in</a:t>
            </a:r>
          </a:p>
        </p:txBody>
      </p:sp>
      <p:pic>
        <p:nvPicPr>
          <p:cNvPr id="27" name="Picture 2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74528" y="2612969"/>
            <a:ext cx="714375" cy="850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ight Arrow 13"/>
          <p:cNvSpPr/>
          <p:nvPr/>
        </p:nvSpPr>
        <p:spPr>
          <a:xfrm rot="2700000">
            <a:off x="3340961" y="2075649"/>
            <a:ext cx="1746404" cy="432048"/>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AU" sz="1400" dirty="0" smtClean="0"/>
              <a:t>Check-in</a:t>
            </a:r>
            <a:endParaRPr lang="en-AU" sz="1400" dirty="0"/>
          </a:p>
        </p:txBody>
      </p:sp>
      <p:sp>
        <p:nvSpPr>
          <p:cNvPr id="29" name="Right Arrow 28"/>
          <p:cNvSpPr/>
          <p:nvPr/>
        </p:nvSpPr>
        <p:spPr>
          <a:xfrm>
            <a:off x="5905303" y="2845849"/>
            <a:ext cx="538740" cy="432048"/>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AU"/>
          </a:p>
        </p:txBody>
      </p:sp>
      <p:pic>
        <p:nvPicPr>
          <p:cNvPr id="30" name="Picture 2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627491" y="2622207"/>
            <a:ext cx="876300" cy="850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ircular Arrow 3"/>
          <p:cNvSpPr/>
          <p:nvPr/>
        </p:nvSpPr>
        <p:spPr>
          <a:xfrm>
            <a:off x="6815760" y="2427583"/>
            <a:ext cx="477679" cy="657462"/>
          </a:xfrm>
          <a:prstGeom prst="circularArrow">
            <a:avLst>
              <a:gd name="adj1" fmla="val 12500"/>
              <a:gd name="adj2" fmla="val 942768"/>
              <a:gd name="adj3" fmla="val 20457681"/>
              <a:gd name="adj4" fmla="val 10800000"/>
              <a:gd name="adj5" fmla="val 12500"/>
            </a:avLst>
          </a:prstGeom>
          <a:solidFill>
            <a:srgbClr val="BE1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schemeClr val="tx1"/>
              </a:solidFill>
            </a:endParaRPr>
          </a:p>
        </p:txBody>
      </p:sp>
      <p:sp>
        <p:nvSpPr>
          <p:cNvPr id="5" name="Line Callout 2 (Accent Bar) 4"/>
          <p:cNvSpPr/>
          <p:nvPr/>
        </p:nvSpPr>
        <p:spPr>
          <a:xfrm>
            <a:off x="7811689" y="2291673"/>
            <a:ext cx="1186629" cy="379185"/>
          </a:xfrm>
          <a:prstGeom prst="accentCallout2">
            <a:avLst>
              <a:gd name="adj1" fmla="val 18750"/>
              <a:gd name="adj2" fmla="val -8333"/>
              <a:gd name="adj3" fmla="val 18750"/>
              <a:gd name="adj4" fmla="val -16667"/>
              <a:gd name="adj5" fmla="val 52711"/>
              <a:gd name="adj6" fmla="val -53035"/>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1000" dirty="0" smtClean="0">
                <a:solidFill>
                  <a:sysClr val="windowText" lastClr="000000"/>
                </a:solidFill>
              </a:rPr>
              <a:t>Runs unit tests, code analysis</a:t>
            </a:r>
            <a:endParaRPr lang="en-AU" sz="1000" dirty="0">
              <a:solidFill>
                <a:sysClr val="windowText" lastClr="000000"/>
              </a:solidFill>
            </a:endParaRPr>
          </a:p>
        </p:txBody>
      </p:sp>
      <p:sp>
        <p:nvSpPr>
          <p:cNvPr id="31" name="Right Arrow 30"/>
          <p:cNvSpPr/>
          <p:nvPr/>
        </p:nvSpPr>
        <p:spPr>
          <a:xfrm rot="5400000">
            <a:off x="6808045" y="3610242"/>
            <a:ext cx="538740" cy="432048"/>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AU"/>
          </a:p>
        </p:txBody>
      </p:sp>
      <p:pic>
        <p:nvPicPr>
          <p:cNvPr id="32" name="Picture 3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611371" y="4192717"/>
            <a:ext cx="962025" cy="9501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06"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81534" y="3026389"/>
            <a:ext cx="24765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6310116" y="5259689"/>
            <a:ext cx="2007698" cy="369332"/>
          </a:xfrm>
          <a:prstGeom prst="rect">
            <a:avLst/>
          </a:prstGeom>
          <a:noFill/>
        </p:spPr>
        <p:txBody>
          <a:bodyPr wrap="square" rtlCol="0">
            <a:spAutoFit/>
          </a:bodyPr>
          <a:lstStyle/>
          <a:p>
            <a:r>
              <a:rPr lang="en-AU" dirty="0" smtClean="0">
                <a:solidFill>
                  <a:schemeClr val="bg1"/>
                </a:solidFill>
              </a:rPr>
              <a:t>Ready to Deploy</a:t>
            </a:r>
            <a:endParaRPr lang="en-AU" dirty="0">
              <a:solidFill>
                <a:schemeClr val="bg1"/>
              </a:solidFill>
            </a:endParaRPr>
          </a:p>
        </p:txBody>
      </p:sp>
      <p:pic>
        <p:nvPicPr>
          <p:cNvPr id="21507" name="Picture 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81534" y="3038022"/>
            <a:ext cx="238125" cy="238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Right Arrow 34"/>
          <p:cNvSpPr/>
          <p:nvPr/>
        </p:nvSpPr>
        <p:spPr>
          <a:xfrm rot="7873745">
            <a:off x="3401952" y="4060498"/>
            <a:ext cx="1775321" cy="432048"/>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AU" sz="1400" dirty="0" smtClean="0"/>
              <a:t>Get Latest</a:t>
            </a:r>
            <a:endParaRPr lang="en-AU" sz="1400" dirty="0"/>
          </a:p>
        </p:txBody>
      </p:sp>
      <p:pic>
        <p:nvPicPr>
          <p:cNvPr id="36" name="Picture 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978597" y="5023773"/>
            <a:ext cx="238125" cy="238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6408357" y="3556896"/>
            <a:ext cx="2206651" cy="369332"/>
          </a:xfrm>
          <a:prstGeom prst="rect">
            <a:avLst/>
          </a:prstGeom>
          <a:noFill/>
        </p:spPr>
        <p:txBody>
          <a:bodyPr wrap="square" rtlCol="0">
            <a:spAutoFit/>
          </a:bodyPr>
          <a:lstStyle/>
          <a:p>
            <a:r>
              <a:rPr lang="en-AU" dirty="0" smtClean="0">
                <a:solidFill>
                  <a:srgbClr val="FF0000"/>
                </a:solidFill>
              </a:rPr>
              <a:t>Build Failed</a:t>
            </a:r>
            <a:endParaRPr lang="en-AU" dirty="0">
              <a:solidFill>
                <a:srgbClr val="FF0000"/>
              </a:solidFill>
            </a:endParaRPr>
          </a:p>
        </p:txBody>
      </p:sp>
      <p:sp>
        <p:nvSpPr>
          <p:cNvPr id="39" name="TextBox 38"/>
          <p:cNvSpPr txBox="1"/>
          <p:nvPr/>
        </p:nvSpPr>
        <p:spPr>
          <a:xfrm>
            <a:off x="2340637" y="5314797"/>
            <a:ext cx="2206651" cy="369332"/>
          </a:xfrm>
          <a:prstGeom prst="rect">
            <a:avLst/>
          </a:prstGeom>
          <a:noFill/>
        </p:spPr>
        <p:txBody>
          <a:bodyPr wrap="square" rtlCol="0">
            <a:spAutoFit/>
          </a:bodyPr>
          <a:lstStyle/>
          <a:p>
            <a:r>
              <a:rPr lang="en-AU" dirty="0" smtClean="0">
                <a:solidFill>
                  <a:srgbClr val="FF0000"/>
                </a:solidFill>
              </a:rPr>
              <a:t>Bad Code</a:t>
            </a:r>
            <a:endParaRPr lang="en-AU" dirty="0">
              <a:solidFill>
                <a:srgbClr val="FF0000"/>
              </a:solidFill>
            </a:endParaRPr>
          </a:p>
        </p:txBody>
      </p:sp>
    </p:spTree>
    <p:extLst>
      <p:ext uri="{BB962C8B-B14F-4D97-AF65-F5344CB8AC3E}">
        <p14:creationId xmlns:p14="http://schemas.microsoft.com/office/powerpoint/2010/main" val="3693317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464"/>
                                        </p:tgtEl>
                                        <p:attrNameLst>
                                          <p:attrName>style.visibility</p:attrName>
                                        </p:attrNameLst>
                                      </p:cBhvr>
                                      <p:to>
                                        <p:strVal val="visible"/>
                                      </p:to>
                                    </p:set>
                                    <p:animEffect transition="in" filter="fade">
                                      <p:cBhvr>
                                        <p:cTn id="7" dur="500"/>
                                        <p:tgtEl>
                                          <p:spTgt spid="19464"/>
                                        </p:tgtEl>
                                      </p:cBhvr>
                                    </p:animEffect>
                                  </p:childTnLst>
                                </p:cTn>
                              </p:par>
                              <p:par>
                                <p:cTn id="8" presetID="10" presetClass="entr" presetSubtype="0"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1506"/>
                                        </p:tgtEl>
                                        <p:attrNameLst>
                                          <p:attrName>style.visibility</p:attrName>
                                        </p:attrNameLst>
                                      </p:cBhvr>
                                      <p:to>
                                        <p:strVal val="visible"/>
                                      </p:to>
                                    </p:set>
                                    <p:animEffect transition="in" filter="fade">
                                      <p:cBhvr>
                                        <p:cTn id="33" dur="500"/>
                                        <p:tgtEl>
                                          <p:spTgt spid="2150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500"/>
                                        <p:tgtEl>
                                          <p:spTgt spid="31"/>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nodeType="clickEffect">
                                  <p:stCondLst>
                                    <p:cond delay="0"/>
                                  </p:stCondLst>
                                  <p:childTnLst>
                                    <p:animEffect transition="out" filter="fade">
                                      <p:cBhvr>
                                        <p:cTn id="47" dur="500"/>
                                        <p:tgtEl>
                                          <p:spTgt spid="19464"/>
                                        </p:tgtEl>
                                      </p:cBhvr>
                                    </p:animEffect>
                                    <p:set>
                                      <p:cBhvr>
                                        <p:cTn id="48" dur="1" fill="hold">
                                          <p:stCondLst>
                                            <p:cond delay="499"/>
                                          </p:stCondLst>
                                        </p:cTn>
                                        <p:tgtEl>
                                          <p:spTgt spid="19464"/>
                                        </p:tgtEl>
                                        <p:attrNameLst>
                                          <p:attrName>style.visibility</p:attrName>
                                        </p:attrNameLst>
                                      </p:cBhvr>
                                      <p:to>
                                        <p:strVal val="hidden"/>
                                      </p:to>
                                    </p:set>
                                  </p:childTnLst>
                                </p:cTn>
                              </p:par>
                              <p:par>
                                <p:cTn id="49" presetID="10" presetClass="exit" presetSubtype="0" fill="hold" nodeType="withEffect">
                                  <p:stCondLst>
                                    <p:cond delay="0"/>
                                  </p:stCondLst>
                                  <p:childTnLst>
                                    <p:animEffect transition="out" filter="fade">
                                      <p:cBhvr>
                                        <p:cTn id="50" dur="500"/>
                                        <p:tgtEl>
                                          <p:spTgt spid="23"/>
                                        </p:tgtEl>
                                      </p:cBhvr>
                                    </p:animEffect>
                                    <p:set>
                                      <p:cBhvr>
                                        <p:cTn id="51" dur="1" fill="hold">
                                          <p:stCondLst>
                                            <p:cond delay="499"/>
                                          </p:stCondLst>
                                        </p:cTn>
                                        <p:tgtEl>
                                          <p:spTgt spid="23"/>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14"/>
                                        </p:tgtEl>
                                      </p:cBhvr>
                                    </p:animEffect>
                                    <p:set>
                                      <p:cBhvr>
                                        <p:cTn id="54" dur="1" fill="hold">
                                          <p:stCondLst>
                                            <p:cond delay="499"/>
                                          </p:stCondLst>
                                        </p:cTn>
                                        <p:tgtEl>
                                          <p:spTgt spid="14"/>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31"/>
                                        </p:tgtEl>
                                      </p:cBhvr>
                                    </p:animEffect>
                                    <p:set>
                                      <p:cBhvr>
                                        <p:cTn id="57" dur="1" fill="hold">
                                          <p:stCondLst>
                                            <p:cond delay="499"/>
                                          </p:stCondLst>
                                        </p:cTn>
                                        <p:tgtEl>
                                          <p:spTgt spid="31"/>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6"/>
                                        </p:tgtEl>
                                      </p:cBhvr>
                                    </p:animEffect>
                                    <p:set>
                                      <p:cBhvr>
                                        <p:cTn id="60" dur="1" fill="hold">
                                          <p:stCondLst>
                                            <p:cond delay="499"/>
                                          </p:stCondLst>
                                        </p:cTn>
                                        <p:tgtEl>
                                          <p:spTgt spid="6"/>
                                        </p:tgtEl>
                                        <p:attrNameLst>
                                          <p:attrName>style.visibility</p:attrName>
                                        </p:attrNameLst>
                                      </p:cBhvr>
                                      <p:to>
                                        <p:strVal val="hidden"/>
                                      </p:to>
                                    </p:set>
                                  </p:childTnLst>
                                </p:cTn>
                              </p:par>
                              <p:par>
                                <p:cTn id="61" presetID="10" presetClass="exit" presetSubtype="0" fill="hold" nodeType="withEffect">
                                  <p:stCondLst>
                                    <p:cond delay="0"/>
                                  </p:stCondLst>
                                  <p:childTnLst>
                                    <p:animEffect transition="out" filter="fade">
                                      <p:cBhvr>
                                        <p:cTn id="62" dur="500"/>
                                        <p:tgtEl>
                                          <p:spTgt spid="21506"/>
                                        </p:tgtEl>
                                      </p:cBhvr>
                                    </p:animEffect>
                                    <p:set>
                                      <p:cBhvr>
                                        <p:cTn id="63" dur="1" fill="hold">
                                          <p:stCondLst>
                                            <p:cond delay="499"/>
                                          </p:stCondLst>
                                        </p:cTn>
                                        <p:tgtEl>
                                          <p:spTgt spid="21506"/>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29"/>
                                        </p:tgtEl>
                                      </p:cBhvr>
                                    </p:animEffect>
                                    <p:set>
                                      <p:cBhvr>
                                        <p:cTn id="66" dur="1" fill="hold">
                                          <p:stCondLst>
                                            <p:cond delay="499"/>
                                          </p:stCondLst>
                                        </p:cTn>
                                        <p:tgtEl>
                                          <p:spTgt spid="29"/>
                                        </p:tgtEl>
                                        <p:attrNameLst>
                                          <p:attrName>style.visibility</p:attrName>
                                        </p:attrNameLst>
                                      </p:cBhvr>
                                      <p:to>
                                        <p:strVal val="hidden"/>
                                      </p:to>
                                    </p:set>
                                  </p:childTnLst>
                                </p:cTn>
                              </p:par>
                              <p:par>
                                <p:cTn id="67" presetID="10" presetClass="exit" presetSubtype="0" fill="hold" grpId="1" nodeType="withEffect">
                                  <p:stCondLst>
                                    <p:cond delay="0"/>
                                  </p:stCondLst>
                                  <p:childTnLst>
                                    <p:animEffect transition="out" filter="fade">
                                      <p:cBhvr>
                                        <p:cTn id="68" dur="500"/>
                                        <p:tgtEl>
                                          <p:spTgt spid="4"/>
                                        </p:tgtEl>
                                      </p:cBhvr>
                                    </p:animEffect>
                                    <p:set>
                                      <p:cBhvr>
                                        <p:cTn id="69" dur="1" fill="hold">
                                          <p:stCondLst>
                                            <p:cond delay="499"/>
                                          </p:stCondLst>
                                        </p:cTn>
                                        <p:tgtEl>
                                          <p:spTgt spid="4"/>
                                        </p:tgtEl>
                                        <p:attrNameLst>
                                          <p:attrName>style.visibility</p:attrName>
                                        </p:attrNameLst>
                                      </p:cBhvr>
                                      <p:to>
                                        <p:strVal val="hidden"/>
                                      </p:to>
                                    </p:set>
                                  </p:childTnLst>
                                </p:cTn>
                              </p:par>
                              <p:par>
                                <p:cTn id="70" presetID="10" presetClass="exit" presetSubtype="0" fill="hold" grpId="1" nodeType="withEffect">
                                  <p:stCondLst>
                                    <p:cond delay="0"/>
                                  </p:stCondLst>
                                  <p:childTnLst>
                                    <p:animEffect transition="out" filter="fade">
                                      <p:cBhvr>
                                        <p:cTn id="71" dur="500"/>
                                        <p:tgtEl>
                                          <p:spTgt spid="5"/>
                                        </p:tgtEl>
                                      </p:cBhvr>
                                    </p:animEffect>
                                    <p:set>
                                      <p:cBhvr>
                                        <p:cTn id="72" dur="1" fill="hold">
                                          <p:stCondLst>
                                            <p:cond delay="499"/>
                                          </p:stCondLst>
                                        </p:cTn>
                                        <p:tgtEl>
                                          <p:spTgt spid="5"/>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fade">
                                      <p:cBhvr>
                                        <p:cTn id="77" dur="500"/>
                                        <p:tgtEl>
                                          <p:spTgt spid="25"/>
                                        </p:tgtEl>
                                      </p:cBhvr>
                                    </p:animEffect>
                                  </p:childTnLst>
                                </p:cTn>
                              </p:par>
                              <p:par>
                                <p:cTn id="78" presetID="10" presetClass="entr" presetSubtype="0" fill="hold" nodeType="with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fade">
                                      <p:cBhvr>
                                        <p:cTn id="80" dur="500"/>
                                        <p:tgtEl>
                                          <p:spTgt spid="24"/>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500"/>
                                        <p:tgtEl>
                                          <p:spTgt spid="37"/>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2" nodeType="clickEffect">
                                  <p:stCondLst>
                                    <p:cond delay="0"/>
                                  </p:stCondLst>
                                  <p:childTnLst>
                                    <p:set>
                                      <p:cBhvr>
                                        <p:cTn id="89" dur="1" fill="hold">
                                          <p:stCondLst>
                                            <p:cond delay="0"/>
                                          </p:stCondLst>
                                        </p:cTn>
                                        <p:tgtEl>
                                          <p:spTgt spid="29"/>
                                        </p:tgtEl>
                                        <p:attrNameLst>
                                          <p:attrName>style.visibility</p:attrName>
                                        </p:attrNameLst>
                                      </p:cBhvr>
                                      <p:to>
                                        <p:strVal val="visible"/>
                                      </p:to>
                                    </p:set>
                                    <p:animEffect transition="in" filter="fade">
                                      <p:cBhvr>
                                        <p:cTn id="90" dur="500"/>
                                        <p:tgtEl>
                                          <p:spTgt spid="29"/>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grpId="2" nodeType="clickEffect">
                                  <p:stCondLst>
                                    <p:cond delay="0"/>
                                  </p:stCondLst>
                                  <p:childTnLst>
                                    <p:set>
                                      <p:cBhvr>
                                        <p:cTn id="94" dur="1" fill="hold">
                                          <p:stCondLst>
                                            <p:cond delay="0"/>
                                          </p:stCondLst>
                                        </p:cTn>
                                        <p:tgtEl>
                                          <p:spTgt spid="4"/>
                                        </p:tgtEl>
                                        <p:attrNameLst>
                                          <p:attrName>style.visibility</p:attrName>
                                        </p:attrNameLst>
                                      </p:cBhvr>
                                      <p:to>
                                        <p:strVal val="visible"/>
                                      </p:to>
                                    </p:set>
                                    <p:animEffect transition="in" filter="fade">
                                      <p:cBhvr>
                                        <p:cTn id="95" dur="500"/>
                                        <p:tgtEl>
                                          <p:spTgt spid="4"/>
                                        </p:tgtEl>
                                      </p:cBhvr>
                                    </p:animEffect>
                                  </p:childTnLst>
                                </p:cTn>
                              </p:par>
                              <p:par>
                                <p:cTn id="96" presetID="10" presetClass="entr" presetSubtype="0" fill="hold" grpId="2" nodeType="withEffect">
                                  <p:stCondLst>
                                    <p:cond delay="0"/>
                                  </p:stCondLst>
                                  <p:childTnLst>
                                    <p:set>
                                      <p:cBhvr>
                                        <p:cTn id="97" dur="1" fill="hold">
                                          <p:stCondLst>
                                            <p:cond delay="0"/>
                                          </p:stCondLst>
                                        </p:cTn>
                                        <p:tgtEl>
                                          <p:spTgt spid="5"/>
                                        </p:tgtEl>
                                        <p:attrNameLst>
                                          <p:attrName>style.visibility</p:attrName>
                                        </p:attrNameLst>
                                      </p:cBhvr>
                                      <p:to>
                                        <p:strVal val="visible"/>
                                      </p:to>
                                    </p:set>
                                    <p:animEffect transition="in" filter="fade">
                                      <p:cBhvr>
                                        <p:cTn id="98" dur="500"/>
                                        <p:tgtEl>
                                          <p:spTgt spid="5"/>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7"/>
                                        </p:tgtEl>
                                        <p:attrNameLst>
                                          <p:attrName>style.visibility</p:attrName>
                                        </p:attrNameLst>
                                      </p:cBhvr>
                                      <p:to>
                                        <p:strVal val="visible"/>
                                      </p:to>
                                    </p:set>
                                    <p:animEffect transition="in" filter="fade">
                                      <p:cBhvr>
                                        <p:cTn id="103" dur="500"/>
                                        <p:tgtEl>
                                          <p:spTgt spid="7"/>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nodeType="clickEffect">
                                  <p:stCondLst>
                                    <p:cond delay="0"/>
                                  </p:stCondLst>
                                  <p:childTnLst>
                                    <p:set>
                                      <p:cBhvr>
                                        <p:cTn id="107" dur="1" fill="hold">
                                          <p:stCondLst>
                                            <p:cond delay="0"/>
                                          </p:stCondLst>
                                        </p:cTn>
                                        <p:tgtEl>
                                          <p:spTgt spid="21507"/>
                                        </p:tgtEl>
                                        <p:attrNameLst>
                                          <p:attrName>style.visibility</p:attrName>
                                        </p:attrNameLst>
                                      </p:cBhvr>
                                      <p:to>
                                        <p:strVal val="visible"/>
                                      </p:to>
                                    </p:set>
                                    <p:animEffect transition="in" filter="fade">
                                      <p:cBhvr>
                                        <p:cTn id="108" dur="500"/>
                                        <p:tgtEl>
                                          <p:spTgt spid="21507"/>
                                        </p:tgtEl>
                                      </p:cBhvr>
                                    </p:animEffect>
                                  </p:childTnLst>
                                </p:cTn>
                              </p:par>
                            </p:childTnLst>
                          </p:cTn>
                        </p:par>
                      </p:childTnLst>
                    </p:cTn>
                  </p:par>
                  <p:par>
                    <p:cTn id="109" fill="hold">
                      <p:stCondLst>
                        <p:cond delay="indefinite"/>
                      </p:stCondLst>
                      <p:childTnLst>
                        <p:par>
                          <p:cTn id="110" fill="hold">
                            <p:stCondLst>
                              <p:cond delay="0"/>
                            </p:stCondLst>
                            <p:childTnLst>
                              <p:par>
                                <p:cTn id="111" presetID="10" presetClass="entr" presetSubtype="0" fill="hold" grpId="0" nodeType="clickEffect">
                                  <p:stCondLst>
                                    <p:cond delay="0"/>
                                  </p:stCondLst>
                                  <p:childTnLst>
                                    <p:set>
                                      <p:cBhvr>
                                        <p:cTn id="112" dur="1" fill="hold">
                                          <p:stCondLst>
                                            <p:cond delay="0"/>
                                          </p:stCondLst>
                                        </p:cTn>
                                        <p:tgtEl>
                                          <p:spTgt spid="35"/>
                                        </p:tgtEl>
                                        <p:attrNameLst>
                                          <p:attrName>style.visibility</p:attrName>
                                        </p:attrNameLst>
                                      </p:cBhvr>
                                      <p:to>
                                        <p:strVal val="visible"/>
                                      </p:to>
                                    </p:set>
                                    <p:animEffect transition="in" filter="fade">
                                      <p:cBhvr>
                                        <p:cTn id="113" dur="500"/>
                                        <p:tgtEl>
                                          <p:spTgt spid="35"/>
                                        </p:tgtEl>
                                      </p:cBhvr>
                                    </p:animEffect>
                                  </p:childTnLst>
                                </p:cTn>
                              </p:par>
                              <p:par>
                                <p:cTn id="114" presetID="10" presetClass="entr" presetSubtype="0" fill="hold" nodeType="withEffect">
                                  <p:stCondLst>
                                    <p:cond delay="0"/>
                                  </p:stCondLst>
                                  <p:childTnLst>
                                    <p:set>
                                      <p:cBhvr>
                                        <p:cTn id="115" dur="1" fill="hold">
                                          <p:stCondLst>
                                            <p:cond delay="0"/>
                                          </p:stCondLst>
                                        </p:cTn>
                                        <p:tgtEl>
                                          <p:spTgt spid="28"/>
                                        </p:tgtEl>
                                        <p:attrNameLst>
                                          <p:attrName>style.visibility</p:attrName>
                                        </p:attrNameLst>
                                      </p:cBhvr>
                                      <p:to>
                                        <p:strVal val="visible"/>
                                      </p:to>
                                    </p:set>
                                    <p:animEffect transition="in" filter="fade">
                                      <p:cBhvr>
                                        <p:cTn id="116" dur="500"/>
                                        <p:tgtEl>
                                          <p:spTgt spid="28"/>
                                        </p:tgtEl>
                                      </p:cBhvr>
                                    </p:animEffect>
                                  </p:childTnLst>
                                </p:cTn>
                              </p:par>
                              <p:par>
                                <p:cTn id="117" presetID="10" presetClass="entr" presetSubtype="0" fill="hold" nodeType="withEffect">
                                  <p:stCondLst>
                                    <p:cond delay="0"/>
                                  </p:stCondLst>
                                  <p:childTnLst>
                                    <p:set>
                                      <p:cBhvr>
                                        <p:cTn id="118" dur="1" fill="hold">
                                          <p:stCondLst>
                                            <p:cond delay="0"/>
                                          </p:stCondLst>
                                        </p:cTn>
                                        <p:tgtEl>
                                          <p:spTgt spid="26"/>
                                        </p:tgtEl>
                                        <p:attrNameLst>
                                          <p:attrName>style.visibility</p:attrName>
                                        </p:attrNameLst>
                                      </p:cBhvr>
                                      <p:to>
                                        <p:strVal val="visible"/>
                                      </p:to>
                                    </p:set>
                                    <p:animEffect transition="in" filter="fade">
                                      <p:cBhvr>
                                        <p:cTn id="119" dur="500"/>
                                        <p:tgtEl>
                                          <p:spTgt spid="26"/>
                                        </p:tgtEl>
                                      </p:cBhvr>
                                    </p:animEffect>
                                  </p:childTnLst>
                                </p:cTn>
                              </p:par>
                              <p:par>
                                <p:cTn id="120" presetID="10" presetClass="entr" presetSubtype="0" fill="hold" nodeType="withEffect">
                                  <p:stCondLst>
                                    <p:cond delay="0"/>
                                  </p:stCondLst>
                                  <p:childTnLst>
                                    <p:set>
                                      <p:cBhvr>
                                        <p:cTn id="121" dur="1" fill="hold">
                                          <p:stCondLst>
                                            <p:cond delay="0"/>
                                          </p:stCondLst>
                                        </p:cTn>
                                        <p:tgtEl>
                                          <p:spTgt spid="36"/>
                                        </p:tgtEl>
                                        <p:attrNameLst>
                                          <p:attrName>style.visibility</p:attrName>
                                        </p:attrNameLst>
                                      </p:cBhvr>
                                      <p:to>
                                        <p:strVal val="visible"/>
                                      </p:to>
                                    </p:set>
                                    <p:animEffect transition="in" filter="fade">
                                      <p:cBhvr>
                                        <p:cTn id="122" dur="500"/>
                                        <p:tgtEl>
                                          <p:spTgt spid="36"/>
                                        </p:tgtEl>
                                      </p:cBhvr>
                                    </p:animEffect>
                                  </p:childTnLst>
                                </p:cTn>
                              </p:par>
                            </p:childTnLst>
                          </p:cTn>
                        </p:par>
                      </p:childTnLst>
                    </p:cTn>
                  </p:par>
                  <p:par>
                    <p:cTn id="123" fill="hold">
                      <p:stCondLst>
                        <p:cond delay="indefinite"/>
                      </p:stCondLst>
                      <p:childTnLst>
                        <p:par>
                          <p:cTn id="124" fill="hold">
                            <p:stCondLst>
                              <p:cond delay="0"/>
                            </p:stCondLst>
                            <p:childTnLst>
                              <p:par>
                                <p:cTn id="125" presetID="10" presetClass="entr" presetSubtype="0" fill="hold" grpId="0" nodeType="clickEffect">
                                  <p:stCondLst>
                                    <p:cond delay="0"/>
                                  </p:stCondLst>
                                  <p:childTnLst>
                                    <p:set>
                                      <p:cBhvr>
                                        <p:cTn id="126" dur="1" fill="hold">
                                          <p:stCondLst>
                                            <p:cond delay="0"/>
                                          </p:stCondLst>
                                        </p:cTn>
                                        <p:tgtEl>
                                          <p:spTgt spid="39"/>
                                        </p:tgtEl>
                                        <p:attrNameLst>
                                          <p:attrName>style.visibility</p:attrName>
                                        </p:attrNameLst>
                                      </p:cBhvr>
                                      <p:to>
                                        <p:strVal val="visible"/>
                                      </p:to>
                                    </p:set>
                                    <p:animEffect transition="in" filter="fade">
                                      <p:cBhvr>
                                        <p:cTn id="12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14" grpId="0" animBg="1"/>
      <p:bldP spid="14" grpId="1" animBg="1"/>
      <p:bldP spid="29" grpId="0" animBg="1"/>
      <p:bldP spid="29" grpId="1" animBg="1"/>
      <p:bldP spid="29" grpId="2" animBg="1"/>
      <p:bldP spid="4" grpId="0" animBg="1"/>
      <p:bldP spid="4" grpId="1" animBg="1"/>
      <p:bldP spid="4" grpId="2" animBg="1"/>
      <p:bldP spid="5" grpId="0" animBg="1"/>
      <p:bldP spid="5" grpId="1" animBg="1"/>
      <p:bldP spid="5" grpId="2" animBg="1"/>
      <p:bldP spid="31" grpId="0" animBg="1"/>
      <p:bldP spid="31" grpId="1" animBg="1"/>
      <p:bldP spid="6" grpId="0"/>
      <p:bldP spid="6" grpId="1"/>
      <p:bldP spid="35" grpId="0" animBg="1"/>
      <p:bldP spid="7" grpId="0"/>
      <p:bldP spid="39" grpId="0"/>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03477" y="203316"/>
            <a:ext cx="828675" cy="1128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62887" y="221772"/>
            <a:ext cx="828675" cy="1128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58" name="Picture 2" descr="http://sharepoint.ssw.com.au/AboutUs/Employees/PublishingImages/mark.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03938" y="966506"/>
            <a:ext cx="928673" cy="1306621"/>
          </a:xfrm>
          <a:prstGeom prst="rect">
            <a:avLst/>
          </a:prstGeom>
          <a:noFill/>
          <a:extLst>
            <a:ext uri="{909E8E84-426E-40DD-AFC4-6F175D3DCCD1}">
              <a14:hiddenFill xmlns:a14="http://schemas.microsoft.com/office/drawing/2010/main">
                <a:solidFill>
                  <a:srgbClr val="FFFFFF"/>
                </a:solidFill>
              </a14:hiddenFill>
            </a:ext>
          </a:extLst>
        </p:spPr>
      </p:pic>
      <p:pic>
        <p:nvPicPr>
          <p:cNvPr id="19460" name="Picture 4" descr="http://sharepoint.ssw.com.au/AboutUs/Employees/PublishingImages/william.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03938" y="2368104"/>
            <a:ext cx="935744" cy="1316570"/>
          </a:xfrm>
          <a:prstGeom prst="rect">
            <a:avLst/>
          </a:prstGeom>
          <a:noFill/>
          <a:extLst>
            <a:ext uri="{909E8E84-426E-40DD-AFC4-6F175D3DCCD1}">
              <a14:hiddenFill xmlns:a14="http://schemas.microsoft.com/office/drawing/2010/main">
                <a:solidFill>
                  <a:srgbClr val="FFFFFF"/>
                </a:solidFill>
              </a14:hiddenFill>
            </a:ext>
          </a:extLst>
        </p:spPr>
      </p:pic>
      <p:pic>
        <p:nvPicPr>
          <p:cNvPr id="19462" name="Picture 6" descr="http://sharepoint.ssw.com.au/AboutUs/Employees/PublishingImages/joe.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03938" y="3826266"/>
            <a:ext cx="935744" cy="1316570"/>
          </a:xfrm>
          <a:prstGeom prst="rect">
            <a:avLst/>
          </a:prstGeom>
          <a:noFill/>
          <a:extLst>
            <a:ext uri="{909E8E84-426E-40DD-AFC4-6F175D3DCCD1}">
              <a14:hiddenFill xmlns:a14="http://schemas.microsoft.com/office/drawing/2010/main">
                <a:solidFill>
                  <a:srgbClr val="FFFFFF"/>
                </a:solidFill>
              </a14:hiddenFill>
            </a:ext>
          </a:extLst>
        </p:spPr>
      </p:pic>
      <p:pic>
        <p:nvPicPr>
          <p:cNvPr id="19464" name="Picture 8" descr="http://news.xp-framework.net/image/fetch/uploads/csharp.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95255" y="1290268"/>
            <a:ext cx="397072" cy="447229"/>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8" descr="http://news.xp-framework.net/image/fetch/uploads/csharp.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56472" y="1442668"/>
            <a:ext cx="397072" cy="447229"/>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8" descr="http://news.xp-framework.net/image/fetch/uploads/csharp.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76827" y="3085045"/>
            <a:ext cx="397072" cy="44722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8" descr="http://news.xp-framework.net/image/fetch/uploads/csharp.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38044" y="3237445"/>
            <a:ext cx="397072" cy="44722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8" descr="http://news.xp-framework.net/image/fetch/uploads/csharp.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54156" y="4543207"/>
            <a:ext cx="397072" cy="44722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8" descr="http://news.xp-framework.net/image/fetch/uploads/csharp.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46891" y="4695607"/>
            <a:ext cx="397072" cy="447229"/>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1036154" y="173812"/>
            <a:ext cx="5349532" cy="369332"/>
          </a:xfrm>
          <a:prstGeom prst="rect">
            <a:avLst/>
          </a:prstGeom>
          <a:noFill/>
        </p:spPr>
        <p:txBody>
          <a:bodyPr wrap="square" rtlCol="0">
            <a:spAutoFit/>
          </a:bodyPr>
          <a:lstStyle/>
          <a:p>
            <a:r>
              <a:rPr lang="en-AU" dirty="0" smtClean="0">
                <a:solidFill>
                  <a:schemeClr val="bg1"/>
                </a:solidFill>
              </a:rPr>
              <a:t>Develop an awesome app with TFS </a:t>
            </a:r>
            <a:r>
              <a:rPr lang="en-AU" dirty="0" smtClean="0">
                <a:solidFill>
                  <a:srgbClr val="00B050"/>
                </a:solidFill>
              </a:rPr>
              <a:t>+ Gated Check-ins</a:t>
            </a:r>
            <a:endParaRPr lang="en-AU" dirty="0">
              <a:solidFill>
                <a:srgbClr val="00B050"/>
              </a:solidFill>
            </a:endParaRPr>
          </a:p>
        </p:txBody>
      </p:sp>
      <p:sp>
        <p:nvSpPr>
          <p:cNvPr id="21" name="Left Brace 20"/>
          <p:cNvSpPr/>
          <p:nvPr/>
        </p:nvSpPr>
        <p:spPr>
          <a:xfrm>
            <a:off x="1549675" y="1231795"/>
            <a:ext cx="317395" cy="3463812"/>
          </a:xfrm>
          <a:prstGeom prst="lef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AU"/>
          </a:p>
        </p:txBody>
      </p:sp>
      <p:sp>
        <p:nvSpPr>
          <p:cNvPr id="22" name="TextBox 21"/>
          <p:cNvSpPr txBox="1"/>
          <p:nvPr/>
        </p:nvSpPr>
        <p:spPr>
          <a:xfrm>
            <a:off x="367114" y="2764909"/>
            <a:ext cx="1338080" cy="369332"/>
          </a:xfrm>
          <a:prstGeom prst="rect">
            <a:avLst/>
          </a:prstGeom>
          <a:noFill/>
        </p:spPr>
        <p:txBody>
          <a:bodyPr wrap="square" rtlCol="0">
            <a:spAutoFit/>
          </a:bodyPr>
          <a:lstStyle/>
          <a:p>
            <a:r>
              <a:rPr lang="en-AU" dirty="0" err="1" smtClean="0">
                <a:solidFill>
                  <a:schemeClr val="bg1"/>
                </a:solidFill>
              </a:rPr>
              <a:t>Dev</a:t>
            </a:r>
            <a:r>
              <a:rPr lang="en-AU" dirty="0" smtClean="0">
                <a:solidFill>
                  <a:schemeClr val="bg1"/>
                </a:solidFill>
              </a:rPr>
              <a:t> Team</a:t>
            </a:r>
            <a:endParaRPr lang="en-AU" dirty="0">
              <a:solidFill>
                <a:schemeClr val="bg1"/>
              </a:solidFill>
            </a:endParaRPr>
          </a:p>
        </p:txBody>
      </p:sp>
      <p:sp>
        <p:nvSpPr>
          <p:cNvPr id="37" name="Right Arrow 36"/>
          <p:cNvSpPr/>
          <p:nvPr/>
        </p:nvSpPr>
        <p:spPr>
          <a:xfrm>
            <a:off x="3663747" y="2997252"/>
            <a:ext cx="1077480" cy="432048"/>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AU" sz="1400" dirty="0"/>
              <a:t>Check-in</a:t>
            </a:r>
          </a:p>
        </p:txBody>
      </p:sp>
      <p:pic>
        <p:nvPicPr>
          <p:cNvPr id="27" name="Picture 2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74528" y="2612969"/>
            <a:ext cx="714375" cy="850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ight Arrow 13"/>
          <p:cNvSpPr/>
          <p:nvPr/>
        </p:nvSpPr>
        <p:spPr>
          <a:xfrm rot="2700000">
            <a:off x="3340961" y="2075649"/>
            <a:ext cx="1746404" cy="432048"/>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AU" sz="1400" dirty="0" smtClean="0"/>
              <a:t>Check-in</a:t>
            </a:r>
            <a:endParaRPr lang="en-AU" sz="1400" dirty="0"/>
          </a:p>
        </p:txBody>
      </p:sp>
      <p:sp>
        <p:nvSpPr>
          <p:cNvPr id="29" name="Right Arrow 28"/>
          <p:cNvSpPr/>
          <p:nvPr/>
        </p:nvSpPr>
        <p:spPr>
          <a:xfrm>
            <a:off x="5905303" y="2845849"/>
            <a:ext cx="538740" cy="432048"/>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AU"/>
          </a:p>
        </p:txBody>
      </p:sp>
      <p:pic>
        <p:nvPicPr>
          <p:cNvPr id="30" name="Picture 2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627491" y="2622207"/>
            <a:ext cx="876300" cy="850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ircular Arrow 3"/>
          <p:cNvSpPr/>
          <p:nvPr/>
        </p:nvSpPr>
        <p:spPr>
          <a:xfrm>
            <a:off x="6815760" y="2427583"/>
            <a:ext cx="477679" cy="657462"/>
          </a:xfrm>
          <a:prstGeom prst="circularArrow">
            <a:avLst>
              <a:gd name="adj1" fmla="val 12500"/>
              <a:gd name="adj2" fmla="val 942768"/>
              <a:gd name="adj3" fmla="val 20457681"/>
              <a:gd name="adj4" fmla="val 10800000"/>
              <a:gd name="adj5" fmla="val 12500"/>
            </a:avLst>
          </a:prstGeom>
          <a:solidFill>
            <a:srgbClr val="BE1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schemeClr val="tx1"/>
              </a:solidFill>
            </a:endParaRPr>
          </a:p>
        </p:txBody>
      </p:sp>
      <p:sp>
        <p:nvSpPr>
          <p:cNvPr id="5" name="Line Callout 2 (Accent Bar) 4"/>
          <p:cNvSpPr/>
          <p:nvPr/>
        </p:nvSpPr>
        <p:spPr>
          <a:xfrm>
            <a:off x="7811689" y="2291673"/>
            <a:ext cx="1186629" cy="379185"/>
          </a:xfrm>
          <a:prstGeom prst="accentCallout2">
            <a:avLst>
              <a:gd name="adj1" fmla="val 18750"/>
              <a:gd name="adj2" fmla="val -8333"/>
              <a:gd name="adj3" fmla="val 18750"/>
              <a:gd name="adj4" fmla="val -16667"/>
              <a:gd name="adj5" fmla="val 52711"/>
              <a:gd name="adj6" fmla="val -53035"/>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1000" dirty="0" smtClean="0">
                <a:solidFill>
                  <a:sysClr val="windowText" lastClr="000000"/>
                </a:solidFill>
              </a:rPr>
              <a:t>Runs unit tests, code analysis</a:t>
            </a:r>
            <a:endParaRPr lang="en-AU" sz="1000" dirty="0">
              <a:solidFill>
                <a:sysClr val="windowText" lastClr="000000"/>
              </a:solidFill>
            </a:endParaRPr>
          </a:p>
        </p:txBody>
      </p:sp>
      <p:sp>
        <p:nvSpPr>
          <p:cNvPr id="31" name="Right Arrow 30"/>
          <p:cNvSpPr/>
          <p:nvPr/>
        </p:nvSpPr>
        <p:spPr>
          <a:xfrm rot="5400000">
            <a:off x="6808045" y="3610242"/>
            <a:ext cx="538740" cy="432048"/>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AU"/>
          </a:p>
        </p:txBody>
      </p:sp>
      <p:pic>
        <p:nvPicPr>
          <p:cNvPr id="32" name="Picture 3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611371" y="4192717"/>
            <a:ext cx="962025" cy="9501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06"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81534" y="3026389"/>
            <a:ext cx="24765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6310116" y="5259689"/>
            <a:ext cx="2007698" cy="692497"/>
          </a:xfrm>
          <a:prstGeom prst="rect">
            <a:avLst/>
          </a:prstGeom>
          <a:noFill/>
        </p:spPr>
        <p:txBody>
          <a:bodyPr wrap="square" rtlCol="0">
            <a:spAutoFit/>
          </a:bodyPr>
          <a:lstStyle/>
          <a:p>
            <a:r>
              <a:rPr lang="en-AU" dirty="0" smtClean="0">
                <a:solidFill>
                  <a:schemeClr val="bg1"/>
                </a:solidFill>
              </a:rPr>
              <a:t>Ready to Deploy </a:t>
            </a:r>
            <a:r>
              <a:rPr lang="en-AU" sz="1050" dirty="0" smtClean="0">
                <a:solidFill>
                  <a:schemeClr val="bg1"/>
                </a:solidFill>
              </a:rPr>
              <a:t>(you can use some scripts to deploy and activate)</a:t>
            </a:r>
            <a:endParaRPr lang="en-AU" dirty="0">
              <a:solidFill>
                <a:schemeClr val="bg1"/>
              </a:solidFill>
            </a:endParaRPr>
          </a:p>
        </p:txBody>
      </p:sp>
      <p:pic>
        <p:nvPicPr>
          <p:cNvPr id="21507" name="Picture 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81534" y="3038022"/>
            <a:ext cx="238125" cy="238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Right Arrow 34"/>
          <p:cNvSpPr/>
          <p:nvPr/>
        </p:nvSpPr>
        <p:spPr>
          <a:xfrm rot="7873745">
            <a:off x="3401952" y="4060498"/>
            <a:ext cx="1775321" cy="432048"/>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AU" sz="1400" dirty="0" smtClean="0"/>
              <a:t>Get Latest</a:t>
            </a:r>
            <a:endParaRPr lang="en-AU" sz="1400" dirty="0"/>
          </a:p>
        </p:txBody>
      </p:sp>
      <p:sp>
        <p:nvSpPr>
          <p:cNvPr id="7" name="TextBox 6"/>
          <p:cNvSpPr txBox="1"/>
          <p:nvPr/>
        </p:nvSpPr>
        <p:spPr>
          <a:xfrm>
            <a:off x="6408357" y="3556896"/>
            <a:ext cx="2206651" cy="369332"/>
          </a:xfrm>
          <a:prstGeom prst="rect">
            <a:avLst/>
          </a:prstGeom>
          <a:noFill/>
        </p:spPr>
        <p:txBody>
          <a:bodyPr wrap="square" rtlCol="0">
            <a:spAutoFit/>
          </a:bodyPr>
          <a:lstStyle/>
          <a:p>
            <a:r>
              <a:rPr lang="en-AU" dirty="0" smtClean="0">
                <a:solidFill>
                  <a:srgbClr val="FF0000"/>
                </a:solidFill>
              </a:rPr>
              <a:t>Build Failed</a:t>
            </a:r>
            <a:endParaRPr lang="en-AU" dirty="0">
              <a:solidFill>
                <a:srgbClr val="FF0000"/>
              </a:solidFill>
            </a:endParaRPr>
          </a:p>
        </p:txBody>
      </p:sp>
      <p:pic>
        <p:nvPicPr>
          <p:cNvPr id="33" name="Picture 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982157" y="3094213"/>
            <a:ext cx="238125" cy="238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 name="Line Callout 2 (Accent Bar) 33"/>
          <p:cNvSpPr/>
          <p:nvPr/>
        </p:nvSpPr>
        <p:spPr>
          <a:xfrm>
            <a:off x="5221728" y="1743054"/>
            <a:ext cx="1186629" cy="379185"/>
          </a:xfrm>
          <a:prstGeom prst="accentCallout2">
            <a:avLst>
              <a:gd name="adj1" fmla="val 18750"/>
              <a:gd name="adj2" fmla="val -8333"/>
              <a:gd name="adj3" fmla="val 18750"/>
              <a:gd name="adj4" fmla="val -16667"/>
              <a:gd name="adj5" fmla="val 371585"/>
              <a:gd name="adj6" fmla="val -89972"/>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1000" dirty="0" smtClean="0">
                <a:solidFill>
                  <a:sysClr val="windowText" lastClr="000000"/>
                </a:solidFill>
              </a:rPr>
              <a:t>Reject check-in</a:t>
            </a:r>
            <a:endParaRPr lang="en-AU" sz="1000" dirty="0">
              <a:solidFill>
                <a:sysClr val="windowText" lastClr="000000"/>
              </a:solidFill>
            </a:endParaRPr>
          </a:p>
        </p:txBody>
      </p:sp>
      <p:sp>
        <p:nvSpPr>
          <p:cNvPr id="2" name="TextBox 1"/>
          <p:cNvSpPr txBox="1"/>
          <p:nvPr/>
        </p:nvSpPr>
        <p:spPr>
          <a:xfrm>
            <a:off x="1883020" y="5241077"/>
            <a:ext cx="2724814" cy="369332"/>
          </a:xfrm>
          <a:prstGeom prst="rect">
            <a:avLst/>
          </a:prstGeom>
          <a:noFill/>
        </p:spPr>
        <p:txBody>
          <a:bodyPr wrap="square" rtlCol="0">
            <a:spAutoFit/>
          </a:bodyPr>
          <a:lstStyle/>
          <a:p>
            <a:r>
              <a:rPr lang="en-AU" dirty="0" smtClean="0">
                <a:solidFill>
                  <a:schemeClr val="bg1"/>
                </a:solidFill>
              </a:rPr>
              <a:t>No problem with code</a:t>
            </a:r>
            <a:endParaRPr lang="en-AU" dirty="0">
              <a:solidFill>
                <a:schemeClr val="bg1"/>
              </a:solidFill>
            </a:endParaRPr>
          </a:p>
        </p:txBody>
      </p:sp>
    </p:spTree>
    <p:extLst>
      <p:ext uri="{BB962C8B-B14F-4D97-AF65-F5344CB8AC3E}">
        <p14:creationId xmlns:p14="http://schemas.microsoft.com/office/powerpoint/2010/main" val="4294443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464"/>
                                        </p:tgtEl>
                                        <p:attrNameLst>
                                          <p:attrName>style.visibility</p:attrName>
                                        </p:attrNameLst>
                                      </p:cBhvr>
                                      <p:to>
                                        <p:strVal val="visible"/>
                                      </p:to>
                                    </p:set>
                                    <p:animEffect transition="in" filter="fade">
                                      <p:cBhvr>
                                        <p:cTn id="7" dur="500"/>
                                        <p:tgtEl>
                                          <p:spTgt spid="19464"/>
                                        </p:tgtEl>
                                      </p:cBhvr>
                                    </p:animEffect>
                                  </p:childTnLst>
                                </p:cTn>
                              </p:par>
                              <p:par>
                                <p:cTn id="8" presetID="10" presetClass="entr" presetSubtype="0"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1506"/>
                                        </p:tgtEl>
                                        <p:attrNameLst>
                                          <p:attrName>style.visibility</p:attrName>
                                        </p:attrNameLst>
                                      </p:cBhvr>
                                      <p:to>
                                        <p:strVal val="visible"/>
                                      </p:to>
                                    </p:set>
                                    <p:animEffect transition="in" filter="fade">
                                      <p:cBhvr>
                                        <p:cTn id="33" dur="500"/>
                                        <p:tgtEl>
                                          <p:spTgt spid="2150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500"/>
                                        <p:tgtEl>
                                          <p:spTgt spid="31"/>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nodeType="clickEffect">
                                  <p:stCondLst>
                                    <p:cond delay="0"/>
                                  </p:stCondLst>
                                  <p:childTnLst>
                                    <p:animEffect transition="out" filter="fade">
                                      <p:cBhvr>
                                        <p:cTn id="47" dur="500"/>
                                        <p:tgtEl>
                                          <p:spTgt spid="19464"/>
                                        </p:tgtEl>
                                      </p:cBhvr>
                                    </p:animEffect>
                                    <p:set>
                                      <p:cBhvr>
                                        <p:cTn id="48" dur="1" fill="hold">
                                          <p:stCondLst>
                                            <p:cond delay="499"/>
                                          </p:stCondLst>
                                        </p:cTn>
                                        <p:tgtEl>
                                          <p:spTgt spid="19464"/>
                                        </p:tgtEl>
                                        <p:attrNameLst>
                                          <p:attrName>style.visibility</p:attrName>
                                        </p:attrNameLst>
                                      </p:cBhvr>
                                      <p:to>
                                        <p:strVal val="hidden"/>
                                      </p:to>
                                    </p:set>
                                  </p:childTnLst>
                                </p:cTn>
                              </p:par>
                              <p:par>
                                <p:cTn id="49" presetID="10" presetClass="exit" presetSubtype="0" fill="hold" nodeType="withEffect">
                                  <p:stCondLst>
                                    <p:cond delay="0"/>
                                  </p:stCondLst>
                                  <p:childTnLst>
                                    <p:animEffect transition="out" filter="fade">
                                      <p:cBhvr>
                                        <p:cTn id="50" dur="500"/>
                                        <p:tgtEl>
                                          <p:spTgt spid="23"/>
                                        </p:tgtEl>
                                      </p:cBhvr>
                                    </p:animEffect>
                                    <p:set>
                                      <p:cBhvr>
                                        <p:cTn id="51" dur="1" fill="hold">
                                          <p:stCondLst>
                                            <p:cond delay="499"/>
                                          </p:stCondLst>
                                        </p:cTn>
                                        <p:tgtEl>
                                          <p:spTgt spid="23"/>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14"/>
                                        </p:tgtEl>
                                      </p:cBhvr>
                                    </p:animEffect>
                                    <p:set>
                                      <p:cBhvr>
                                        <p:cTn id="54" dur="1" fill="hold">
                                          <p:stCondLst>
                                            <p:cond delay="499"/>
                                          </p:stCondLst>
                                        </p:cTn>
                                        <p:tgtEl>
                                          <p:spTgt spid="14"/>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31"/>
                                        </p:tgtEl>
                                      </p:cBhvr>
                                    </p:animEffect>
                                    <p:set>
                                      <p:cBhvr>
                                        <p:cTn id="57" dur="1" fill="hold">
                                          <p:stCondLst>
                                            <p:cond delay="499"/>
                                          </p:stCondLst>
                                        </p:cTn>
                                        <p:tgtEl>
                                          <p:spTgt spid="31"/>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6"/>
                                        </p:tgtEl>
                                      </p:cBhvr>
                                    </p:animEffect>
                                    <p:set>
                                      <p:cBhvr>
                                        <p:cTn id="60" dur="1" fill="hold">
                                          <p:stCondLst>
                                            <p:cond delay="499"/>
                                          </p:stCondLst>
                                        </p:cTn>
                                        <p:tgtEl>
                                          <p:spTgt spid="6"/>
                                        </p:tgtEl>
                                        <p:attrNameLst>
                                          <p:attrName>style.visibility</p:attrName>
                                        </p:attrNameLst>
                                      </p:cBhvr>
                                      <p:to>
                                        <p:strVal val="hidden"/>
                                      </p:to>
                                    </p:set>
                                  </p:childTnLst>
                                </p:cTn>
                              </p:par>
                              <p:par>
                                <p:cTn id="61" presetID="10" presetClass="exit" presetSubtype="0" fill="hold" nodeType="withEffect">
                                  <p:stCondLst>
                                    <p:cond delay="0"/>
                                  </p:stCondLst>
                                  <p:childTnLst>
                                    <p:animEffect transition="out" filter="fade">
                                      <p:cBhvr>
                                        <p:cTn id="62" dur="500"/>
                                        <p:tgtEl>
                                          <p:spTgt spid="21506"/>
                                        </p:tgtEl>
                                      </p:cBhvr>
                                    </p:animEffect>
                                    <p:set>
                                      <p:cBhvr>
                                        <p:cTn id="63" dur="1" fill="hold">
                                          <p:stCondLst>
                                            <p:cond delay="499"/>
                                          </p:stCondLst>
                                        </p:cTn>
                                        <p:tgtEl>
                                          <p:spTgt spid="21506"/>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29"/>
                                        </p:tgtEl>
                                      </p:cBhvr>
                                    </p:animEffect>
                                    <p:set>
                                      <p:cBhvr>
                                        <p:cTn id="66" dur="1" fill="hold">
                                          <p:stCondLst>
                                            <p:cond delay="499"/>
                                          </p:stCondLst>
                                        </p:cTn>
                                        <p:tgtEl>
                                          <p:spTgt spid="29"/>
                                        </p:tgtEl>
                                        <p:attrNameLst>
                                          <p:attrName>style.visibility</p:attrName>
                                        </p:attrNameLst>
                                      </p:cBhvr>
                                      <p:to>
                                        <p:strVal val="hidden"/>
                                      </p:to>
                                    </p:set>
                                  </p:childTnLst>
                                </p:cTn>
                              </p:par>
                              <p:par>
                                <p:cTn id="67" presetID="10" presetClass="exit" presetSubtype="0" fill="hold" grpId="1" nodeType="withEffect">
                                  <p:stCondLst>
                                    <p:cond delay="0"/>
                                  </p:stCondLst>
                                  <p:childTnLst>
                                    <p:animEffect transition="out" filter="fade">
                                      <p:cBhvr>
                                        <p:cTn id="68" dur="500"/>
                                        <p:tgtEl>
                                          <p:spTgt spid="4"/>
                                        </p:tgtEl>
                                      </p:cBhvr>
                                    </p:animEffect>
                                    <p:set>
                                      <p:cBhvr>
                                        <p:cTn id="69" dur="1" fill="hold">
                                          <p:stCondLst>
                                            <p:cond delay="499"/>
                                          </p:stCondLst>
                                        </p:cTn>
                                        <p:tgtEl>
                                          <p:spTgt spid="4"/>
                                        </p:tgtEl>
                                        <p:attrNameLst>
                                          <p:attrName>style.visibility</p:attrName>
                                        </p:attrNameLst>
                                      </p:cBhvr>
                                      <p:to>
                                        <p:strVal val="hidden"/>
                                      </p:to>
                                    </p:set>
                                  </p:childTnLst>
                                </p:cTn>
                              </p:par>
                              <p:par>
                                <p:cTn id="70" presetID="10" presetClass="exit" presetSubtype="0" fill="hold" grpId="1" nodeType="withEffect">
                                  <p:stCondLst>
                                    <p:cond delay="0"/>
                                  </p:stCondLst>
                                  <p:childTnLst>
                                    <p:animEffect transition="out" filter="fade">
                                      <p:cBhvr>
                                        <p:cTn id="71" dur="500"/>
                                        <p:tgtEl>
                                          <p:spTgt spid="5"/>
                                        </p:tgtEl>
                                      </p:cBhvr>
                                    </p:animEffect>
                                    <p:set>
                                      <p:cBhvr>
                                        <p:cTn id="72" dur="1" fill="hold">
                                          <p:stCondLst>
                                            <p:cond delay="499"/>
                                          </p:stCondLst>
                                        </p:cTn>
                                        <p:tgtEl>
                                          <p:spTgt spid="5"/>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fade">
                                      <p:cBhvr>
                                        <p:cTn id="77" dur="500"/>
                                        <p:tgtEl>
                                          <p:spTgt spid="25"/>
                                        </p:tgtEl>
                                      </p:cBhvr>
                                    </p:animEffect>
                                  </p:childTnLst>
                                </p:cTn>
                              </p:par>
                              <p:par>
                                <p:cTn id="78" presetID="10" presetClass="entr" presetSubtype="0" fill="hold" nodeType="with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fade">
                                      <p:cBhvr>
                                        <p:cTn id="80" dur="500"/>
                                        <p:tgtEl>
                                          <p:spTgt spid="24"/>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500"/>
                                        <p:tgtEl>
                                          <p:spTgt spid="37"/>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2" nodeType="clickEffect">
                                  <p:stCondLst>
                                    <p:cond delay="0"/>
                                  </p:stCondLst>
                                  <p:childTnLst>
                                    <p:set>
                                      <p:cBhvr>
                                        <p:cTn id="89" dur="1" fill="hold">
                                          <p:stCondLst>
                                            <p:cond delay="0"/>
                                          </p:stCondLst>
                                        </p:cTn>
                                        <p:tgtEl>
                                          <p:spTgt spid="29"/>
                                        </p:tgtEl>
                                        <p:attrNameLst>
                                          <p:attrName>style.visibility</p:attrName>
                                        </p:attrNameLst>
                                      </p:cBhvr>
                                      <p:to>
                                        <p:strVal val="visible"/>
                                      </p:to>
                                    </p:set>
                                    <p:animEffect transition="in" filter="fade">
                                      <p:cBhvr>
                                        <p:cTn id="90" dur="500"/>
                                        <p:tgtEl>
                                          <p:spTgt spid="29"/>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grpId="2" nodeType="clickEffect">
                                  <p:stCondLst>
                                    <p:cond delay="0"/>
                                  </p:stCondLst>
                                  <p:childTnLst>
                                    <p:set>
                                      <p:cBhvr>
                                        <p:cTn id="94" dur="1" fill="hold">
                                          <p:stCondLst>
                                            <p:cond delay="0"/>
                                          </p:stCondLst>
                                        </p:cTn>
                                        <p:tgtEl>
                                          <p:spTgt spid="4"/>
                                        </p:tgtEl>
                                        <p:attrNameLst>
                                          <p:attrName>style.visibility</p:attrName>
                                        </p:attrNameLst>
                                      </p:cBhvr>
                                      <p:to>
                                        <p:strVal val="visible"/>
                                      </p:to>
                                    </p:set>
                                    <p:animEffect transition="in" filter="fade">
                                      <p:cBhvr>
                                        <p:cTn id="95" dur="500"/>
                                        <p:tgtEl>
                                          <p:spTgt spid="4"/>
                                        </p:tgtEl>
                                      </p:cBhvr>
                                    </p:animEffect>
                                  </p:childTnLst>
                                </p:cTn>
                              </p:par>
                              <p:par>
                                <p:cTn id="96" presetID="10" presetClass="entr" presetSubtype="0" fill="hold" grpId="2" nodeType="withEffect">
                                  <p:stCondLst>
                                    <p:cond delay="0"/>
                                  </p:stCondLst>
                                  <p:childTnLst>
                                    <p:set>
                                      <p:cBhvr>
                                        <p:cTn id="97" dur="1" fill="hold">
                                          <p:stCondLst>
                                            <p:cond delay="0"/>
                                          </p:stCondLst>
                                        </p:cTn>
                                        <p:tgtEl>
                                          <p:spTgt spid="5"/>
                                        </p:tgtEl>
                                        <p:attrNameLst>
                                          <p:attrName>style.visibility</p:attrName>
                                        </p:attrNameLst>
                                      </p:cBhvr>
                                      <p:to>
                                        <p:strVal val="visible"/>
                                      </p:to>
                                    </p:set>
                                    <p:animEffect transition="in" filter="fade">
                                      <p:cBhvr>
                                        <p:cTn id="98" dur="500"/>
                                        <p:tgtEl>
                                          <p:spTgt spid="5"/>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7"/>
                                        </p:tgtEl>
                                        <p:attrNameLst>
                                          <p:attrName>style.visibility</p:attrName>
                                        </p:attrNameLst>
                                      </p:cBhvr>
                                      <p:to>
                                        <p:strVal val="visible"/>
                                      </p:to>
                                    </p:set>
                                    <p:animEffect transition="in" filter="fade">
                                      <p:cBhvr>
                                        <p:cTn id="103" dur="500"/>
                                        <p:tgtEl>
                                          <p:spTgt spid="7"/>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nodeType="clickEffect">
                                  <p:stCondLst>
                                    <p:cond delay="0"/>
                                  </p:stCondLst>
                                  <p:childTnLst>
                                    <p:set>
                                      <p:cBhvr>
                                        <p:cTn id="107" dur="1" fill="hold">
                                          <p:stCondLst>
                                            <p:cond delay="0"/>
                                          </p:stCondLst>
                                        </p:cTn>
                                        <p:tgtEl>
                                          <p:spTgt spid="21507"/>
                                        </p:tgtEl>
                                        <p:attrNameLst>
                                          <p:attrName>style.visibility</p:attrName>
                                        </p:attrNameLst>
                                      </p:cBhvr>
                                      <p:to>
                                        <p:strVal val="visible"/>
                                      </p:to>
                                    </p:set>
                                    <p:animEffect transition="in" filter="fade">
                                      <p:cBhvr>
                                        <p:cTn id="108" dur="500"/>
                                        <p:tgtEl>
                                          <p:spTgt spid="21507"/>
                                        </p:tgtEl>
                                      </p:cBhvr>
                                    </p:animEffect>
                                  </p:childTnLst>
                                </p:cTn>
                              </p:par>
                            </p:childTnLst>
                          </p:cTn>
                        </p:par>
                      </p:childTnLst>
                    </p:cTn>
                  </p:par>
                  <p:par>
                    <p:cTn id="109" fill="hold">
                      <p:stCondLst>
                        <p:cond delay="indefinite"/>
                      </p:stCondLst>
                      <p:childTnLst>
                        <p:par>
                          <p:cTn id="110" fill="hold">
                            <p:stCondLst>
                              <p:cond delay="0"/>
                            </p:stCondLst>
                            <p:childTnLst>
                              <p:par>
                                <p:cTn id="111" presetID="10" presetClass="entr" presetSubtype="0" fill="hold" nodeType="clickEffect">
                                  <p:stCondLst>
                                    <p:cond delay="0"/>
                                  </p:stCondLst>
                                  <p:childTnLst>
                                    <p:set>
                                      <p:cBhvr>
                                        <p:cTn id="112" dur="1" fill="hold">
                                          <p:stCondLst>
                                            <p:cond delay="0"/>
                                          </p:stCondLst>
                                        </p:cTn>
                                        <p:tgtEl>
                                          <p:spTgt spid="33"/>
                                        </p:tgtEl>
                                        <p:attrNameLst>
                                          <p:attrName>style.visibility</p:attrName>
                                        </p:attrNameLst>
                                      </p:cBhvr>
                                      <p:to>
                                        <p:strVal val="visible"/>
                                      </p:to>
                                    </p:set>
                                    <p:animEffect transition="in" filter="fade">
                                      <p:cBhvr>
                                        <p:cTn id="113" dur="500"/>
                                        <p:tgtEl>
                                          <p:spTgt spid="33"/>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34"/>
                                        </p:tgtEl>
                                        <p:attrNameLst>
                                          <p:attrName>style.visibility</p:attrName>
                                        </p:attrNameLst>
                                      </p:cBhvr>
                                      <p:to>
                                        <p:strVal val="visible"/>
                                      </p:to>
                                    </p:set>
                                    <p:animEffect transition="in" filter="fade">
                                      <p:cBhvr>
                                        <p:cTn id="116" dur="500"/>
                                        <p:tgtEl>
                                          <p:spTgt spid="34"/>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ntr" presetSubtype="0" fill="hold" grpId="0" nodeType="clickEffect">
                                  <p:stCondLst>
                                    <p:cond delay="0"/>
                                  </p:stCondLst>
                                  <p:childTnLst>
                                    <p:set>
                                      <p:cBhvr>
                                        <p:cTn id="120" dur="1" fill="hold">
                                          <p:stCondLst>
                                            <p:cond delay="0"/>
                                          </p:stCondLst>
                                        </p:cTn>
                                        <p:tgtEl>
                                          <p:spTgt spid="35"/>
                                        </p:tgtEl>
                                        <p:attrNameLst>
                                          <p:attrName>style.visibility</p:attrName>
                                        </p:attrNameLst>
                                      </p:cBhvr>
                                      <p:to>
                                        <p:strVal val="visible"/>
                                      </p:to>
                                    </p:set>
                                    <p:animEffect transition="in" filter="fade">
                                      <p:cBhvr>
                                        <p:cTn id="121" dur="500"/>
                                        <p:tgtEl>
                                          <p:spTgt spid="35"/>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nodeType="clickEffect">
                                  <p:stCondLst>
                                    <p:cond delay="0"/>
                                  </p:stCondLst>
                                  <p:childTnLst>
                                    <p:set>
                                      <p:cBhvr>
                                        <p:cTn id="125" dur="1" fill="hold">
                                          <p:stCondLst>
                                            <p:cond delay="0"/>
                                          </p:stCondLst>
                                        </p:cTn>
                                        <p:tgtEl>
                                          <p:spTgt spid="26"/>
                                        </p:tgtEl>
                                        <p:attrNameLst>
                                          <p:attrName>style.visibility</p:attrName>
                                        </p:attrNameLst>
                                      </p:cBhvr>
                                      <p:to>
                                        <p:strVal val="visible"/>
                                      </p:to>
                                    </p:set>
                                    <p:animEffect transition="in" filter="fade">
                                      <p:cBhvr>
                                        <p:cTn id="126" dur="500"/>
                                        <p:tgtEl>
                                          <p:spTgt spid="26"/>
                                        </p:tgtEl>
                                      </p:cBhvr>
                                    </p:animEffect>
                                  </p:childTnLst>
                                </p:cTn>
                              </p:par>
                              <p:par>
                                <p:cTn id="127" presetID="10" presetClass="entr" presetSubtype="0" fill="hold" nodeType="withEffect">
                                  <p:stCondLst>
                                    <p:cond delay="0"/>
                                  </p:stCondLst>
                                  <p:childTnLst>
                                    <p:set>
                                      <p:cBhvr>
                                        <p:cTn id="128" dur="1" fill="hold">
                                          <p:stCondLst>
                                            <p:cond delay="0"/>
                                          </p:stCondLst>
                                        </p:cTn>
                                        <p:tgtEl>
                                          <p:spTgt spid="28"/>
                                        </p:tgtEl>
                                        <p:attrNameLst>
                                          <p:attrName>style.visibility</p:attrName>
                                        </p:attrNameLst>
                                      </p:cBhvr>
                                      <p:to>
                                        <p:strVal val="visible"/>
                                      </p:to>
                                    </p:set>
                                    <p:animEffect transition="in" filter="fade">
                                      <p:cBhvr>
                                        <p:cTn id="129" dur="500"/>
                                        <p:tgtEl>
                                          <p:spTgt spid="28"/>
                                        </p:tgtEl>
                                      </p:cBhvr>
                                    </p:animEffect>
                                  </p:childTnLst>
                                </p:cTn>
                              </p:par>
                            </p:childTnLst>
                          </p:cTn>
                        </p:par>
                      </p:childTnLst>
                    </p:cTn>
                  </p:par>
                  <p:par>
                    <p:cTn id="130" fill="hold">
                      <p:stCondLst>
                        <p:cond delay="indefinite"/>
                      </p:stCondLst>
                      <p:childTnLst>
                        <p:par>
                          <p:cTn id="131" fill="hold">
                            <p:stCondLst>
                              <p:cond delay="0"/>
                            </p:stCondLst>
                            <p:childTnLst>
                              <p:par>
                                <p:cTn id="132" presetID="10" presetClass="entr" presetSubtype="0" fill="hold" grpId="0" nodeType="clickEffect">
                                  <p:stCondLst>
                                    <p:cond delay="0"/>
                                  </p:stCondLst>
                                  <p:childTnLst>
                                    <p:set>
                                      <p:cBhvr>
                                        <p:cTn id="133" dur="1" fill="hold">
                                          <p:stCondLst>
                                            <p:cond delay="0"/>
                                          </p:stCondLst>
                                        </p:cTn>
                                        <p:tgtEl>
                                          <p:spTgt spid="2"/>
                                        </p:tgtEl>
                                        <p:attrNameLst>
                                          <p:attrName>style.visibility</p:attrName>
                                        </p:attrNameLst>
                                      </p:cBhvr>
                                      <p:to>
                                        <p:strVal val="visible"/>
                                      </p:to>
                                    </p:set>
                                    <p:animEffect transition="in" filter="fade">
                                      <p:cBhvr>
                                        <p:cTn id="1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14" grpId="0" animBg="1"/>
      <p:bldP spid="14" grpId="1" animBg="1"/>
      <p:bldP spid="29" grpId="0" animBg="1"/>
      <p:bldP spid="29" grpId="1" animBg="1"/>
      <p:bldP spid="29" grpId="2" animBg="1"/>
      <p:bldP spid="4" grpId="0" animBg="1"/>
      <p:bldP spid="4" grpId="1" animBg="1"/>
      <p:bldP spid="4" grpId="2" animBg="1"/>
      <p:bldP spid="5" grpId="0" animBg="1"/>
      <p:bldP spid="5" grpId="1" animBg="1"/>
      <p:bldP spid="5" grpId="2" animBg="1"/>
      <p:bldP spid="31" grpId="0" animBg="1"/>
      <p:bldP spid="31" grpId="1" animBg="1"/>
      <p:bldP spid="6" grpId="0"/>
      <p:bldP spid="6" grpId="1"/>
      <p:bldP spid="35" grpId="0" animBg="1"/>
      <p:bldP spid="7" grpId="0"/>
      <p:bldP spid="34" grpId="0" animBg="1"/>
      <p:bldP spid="2" grpId="0"/>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03477" y="203316"/>
            <a:ext cx="828675" cy="1128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58" name="Picture 2" descr="http://sharepoint.ssw.com.au/AboutUs/Employees/PublishingImages/mar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3938" y="966506"/>
            <a:ext cx="928673" cy="1306621"/>
          </a:xfrm>
          <a:prstGeom prst="rect">
            <a:avLst/>
          </a:prstGeom>
          <a:noFill/>
          <a:extLst>
            <a:ext uri="{909E8E84-426E-40DD-AFC4-6F175D3DCCD1}">
              <a14:hiddenFill xmlns:a14="http://schemas.microsoft.com/office/drawing/2010/main">
                <a:solidFill>
                  <a:srgbClr val="FFFFFF"/>
                </a:solidFill>
              </a14:hiddenFill>
            </a:ext>
          </a:extLst>
        </p:spPr>
      </p:pic>
      <p:pic>
        <p:nvPicPr>
          <p:cNvPr id="19460" name="Picture 4" descr="http://sharepoint.ssw.com.au/AboutUs/Employees/PublishingImages/william.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03938" y="2368104"/>
            <a:ext cx="935744" cy="1316570"/>
          </a:xfrm>
          <a:prstGeom prst="rect">
            <a:avLst/>
          </a:prstGeom>
          <a:noFill/>
          <a:extLst>
            <a:ext uri="{909E8E84-426E-40DD-AFC4-6F175D3DCCD1}">
              <a14:hiddenFill xmlns:a14="http://schemas.microsoft.com/office/drawing/2010/main">
                <a:solidFill>
                  <a:srgbClr val="FFFFFF"/>
                </a:solidFill>
              </a14:hiddenFill>
            </a:ext>
          </a:extLst>
        </p:spPr>
      </p:pic>
      <p:pic>
        <p:nvPicPr>
          <p:cNvPr id="19462" name="Picture 6" descr="http://sharepoint.ssw.com.au/AboutUs/Employees/PublishingImages/jo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03938" y="3826266"/>
            <a:ext cx="935744" cy="1316570"/>
          </a:xfrm>
          <a:prstGeom prst="rect">
            <a:avLst/>
          </a:prstGeom>
          <a:noFill/>
          <a:extLst>
            <a:ext uri="{909E8E84-426E-40DD-AFC4-6F175D3DCCD1}">
              <a14:hiddenFill xmlns:a14="http://schemas.microsoft.com/office/drawing/2010/main">
                <a:solidFill>
                  <a:srgbClr val="FFFFFF"/>
                </a:solidFill>
              </a14:hiddenFill>
            </a:ext>
          </a:extLst>
        </p:spPr>
      </p:pic>
      <p:pic>
        <p:nvPicPr>
          <p:cNvPr id="19464" name="Picture 8" descr="http://news.xp-framework.net/image/fetch/uploads/csharp.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95255" y="1290268"/>
            <a:ext cx="397072" cy="447229"/>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8" descr="http://news.xp-framework.net/image/fetch/uploads/csharp.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56472" y="1442668"/>
            <a:ext cx="397072" cy="447229"/>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8" descr="http://news.xp-framework.net/image/fetch/uploads/csharp.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76827" y="3085045"/>
            <a:ext cx="397072" cy="44722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8" descr="http://news.xp-framework.net/image/fetch/uploads/csharp.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38044" y="3237445"/>
            <a:ext cx="397072" cy="44722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8" descr="http://news.xp-framework.net/image/fetch/uploads/csharp.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54156" y="4543207"/>
            <a:ext cx="397072" cy="44722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8" descr="http://news.xp-framework.net/image/fetch/uploads/csharp.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6891" y="4695607"/>
            <a:ext cx="397072" cy="447229"/>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1036153" y="173812"/>
            <a:ext cx="5470425" cy="646331"/>
          </a:xfrm>
          <a:prstGeom prst="rect">
            <a:avLst/>
          </a:prstGeom>
          <a:noFill/>
        </p:spPr>
        <p:txBody>
          <a:bodyPr wrap="square" rtlCol="0">
            <a:spAutoFit/>
          </a:bodyPr>
          <a:lstStyle/>
          <a:p>
            <a:r>
              <a:rPr lang="en-AU" dirty="0" smtClean="0">
                <a:solidFill>
                  <a:schemeClr val="bg1"/>
                </a:solidFill>
              </a:rPr>
              <a:t>Develop an awesome app with TFS + Gated Check-ins </a:t>
            </a:r>
            <a:r>
              <a:rPr lang="en-AU" dirty="0" smtClean="0">
                <a:solidFill>
                  <a:srgbClr val="00B050"/>
                </a:solidFill>
              </a:rPr>
              <a:t>+ Lab Manager (for functional testing)</a:t>
            </a:r>
            <a:endParaRPr lang="en-AU" dirty="0">
              <a:solidFill>
                <a:srgbClr val="00B050"/>
              </a:solidFill>
            </a:endParaRPr>
          </a:p>
        </p:txBody>
      </p:sp>
      <p:sp>
        <p:nvSpPr>
          <p:cNvPr id="21" name="Left Brace 20"/>
          <p:cNvSpPr/>
          <p:nvPr/>
        </p:nvSpPr>
        <p:spPr>
          <a:xfrm>
            <a:off x="1549675" y="1231795"/>
            <a:ext cx="317395" cy="3463812"/>
          </a:xfrm>
          <a:prstGeom prst="lef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AU"/>
          </a:p>
        </p:txBody>
      </p:sp>
      <p:sp>
        <p:nvSpPr>
          <p:cNvPr id="22" name="TextBox 21"/>
          <p:cNvSpPr txBox="1"/>
          <p:nvPr/>
        </p:nvSpPr>
        <p:spPr>
          <a:xfrm>
            <a:off x="367114" y="2764909"/>
            <a:ext cx="1338080" cy="369332"/>
          </a:xfrm>
          <a:prstGeom prst="rect">
            <a:avLst/>
          </a:prstGeom>
          <a:noFill/>
        </p:spPr>
        <p:txBody>
          <a:bodyPr wrap="square" rtlCol="0">
            <a:spAutoFit/>
          </a:bodyPr>
          <a:lstStyle/>
          <a:p>
            <a:r>
              <a:rPr lang="en-AU" dirty="0" err="1" smtClean="0">
                <a:solidFill>
                  <a:schemeClr val="bg1"/>
                </a:solidFill>
              </a:rPr>
              <a:t>Dev</a:t>
            </a:r>
            <a:r>
              <a:rPr lang="en-AU" dirty="0" smtClean="0">
                <a:solidFill>
                  <a:schemeClr val="bg1"/>
                </a:solidFill>
              </a:rPr>
              <a:t> Team</a:t>
            </a:r>
            <a:endParaRPr lang="en-AU" dirty="0">
              <a:solidFill>
                <a:schemeClr val="bg1"/>
              </a:solidFill>
            </a:endParaRPr>
          </a:p>
        </p:txBody>
      </p:sp>
      <p:sp>
        <p:nvSpPr>
          <p:cNvPr id="37" name="Right Arrow 36"/>
          <p:cNvSpPr/>
          <p:nvPr/>
        </p:nvSpPr>
        <p:spPr>
          <a:xfrm>
            <a:off x="3663747" y="2997252"/>
            <a:ext cx="1077480" cy="432048"/>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AU" sz="1400" dirty="0"/>
              <a:t>Check-in</a:t>
            </a:r>
          </a:p>
        </p:txBody>
      </p:sp>
      <p:pic>
        <p:nvPicPr>
          <p:cNvPr id="27" name="Picture 2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74528" y="2612969"/>
            <a:ext cx="714375" cy="850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ight Arrow 13"/>
          <p:cNvSpPr/>
          <p:nvPr/>
        </p:nvSpPr>
        <p:spPr>
          <a:xfrm rot="2700000">
            <a:off x="3340961" y="2075649"/>
            <a:ext cx="1746404" cy="432048"/>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AU" sz="1400" dirty="0" smtClean="0"/>
              <a:t>Check-in</a:t>
            </a:r>
            <a:endParaRPr lang="en-AU" sz="1400" dirty="0"/>
          </a:p>
        </p:txBody>
      </p:sp>
      <p:sp>
        <p:nvSpPr>
          <p:cNvPr id="29" name="Right Arrow 28"/>
          <p:cNvSpPr/>
          <p:nvPr/>
        </p:nvSpPr>
        <p:spPr>
          <a:xfrm>
            <a:off x="5905303" y="2845849"/>
            <a:ext cx="538740" cy="432048"/>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AU"/>
          </a:p>
        </p:txBody>
      </p:sp>
      <p:pic>
        <p:nvPicPr>
          <p:cNvPr id="30" name="Picture 2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27491" y="2622207"/>
            <a:ext cx="876300" cy="850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ircular Arrow 3"/>
          <p:cNvSpPr/>
          <p:nvPr/>
        </p:nvSpPr>
        <p:spPr>
          <a:xfrm>
            <a:off x="6815760" y="2427583"/>
            <a:ext cx="477679" cy="657462"/>
          </a:xfrm>
          <a:prstGeom prst="circularArrow">
            <a:avLst>
              <a:gd name="adj1" fmla="val 12500"/>
              <a:gd name="adj2" fmla="val 942768"/>
              <a:gd name="adj3" fmla="val 20457681"/>
              <a:gd name="adj4" fmla="val 10800000"/>
              <a:gd name="adj5" fmla="val 12500"/>
            </a:avLst>
          </a:prstGeom>
          <a:solidFill>
            <a:srgbClr val="BE1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schemeClr val="tx1"/>
              </a:solidFill>
            </a:endParaRPr>
          </a:p>
        </p:txBody>
      </p:sp>
      <p:sp>
        <p:nvSpPr>
          <p:cNvPr id="5" name="Line Callout 2 (Accent Bar) 4"/>
          <p:cNvSpPr/>
          <p:nvPr/>
        </p:nvSpPr>
        <p:spPr>
          <a:xfrm>
            <a:off x="7811689" y="2291673"/>
            <a:ext cx="1186629" cy="379185"/>
          </a:xfrm>
          <a:prstGeom prst="accentCallout2">
            <a:avLst>
              <a:gd name="adj1" fmla="val 18750"/>
              <a:gd name="adj2" fmla="val -8333"/>
              <a:gd name="adj3" fmla="val 18750"/>
              <a:gd name="adj4" fmla="val -16667"/>
              <a:gd name="adj5" fmla="val 52711"/>
              <a:gd name="adj6" fmla="val -53035"/>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1000" dirty="0" smtClean="0">
                <a:solidFill>
                  <a:sysClr val="windowText" lastClr="000000"/>
                </a:solidFill>
              </a:rPr>
              <a:t>Runs unit tests, code analysis</a:t>
            </a:r>
            <a:endParaRPr lang="en-AU" sz="1000" dirty="0">
              <a:solidFill>
                <a:sysClr val="windowText" lastClr="000000"/>
              </a:solidFill>
            </a:endParaRPr>
          </a:p>
        </p:txBody>
      </p:sp>
      <p:sp>
        <p:nvSpPr>
          <p:cNvPr id="31" name="Right Arrow 30"/>
          <p:cNvSpPr/>
          <p:nvPr/>
        </p:nvSpPr>
        <p:spPr>
          <a:xfrm rot="5400000">
            <a:off x="6808045" y="3610242"/>
            <a:ext cx="538740" cy="432048"/>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AU"/>
          </a:p>
        </p:txBody>
      </p:sp>
      <p:pic>
        <p:nvPicPr>
          <p:cNvPr id="32" name="Picture 3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611371" y="4192717"/>
            <a:ext cx="962025" cy="9501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Right Arrow 34"/>
          <p:cNvSpPr/>
          <p:nvPr/>
        </p:nvSpPr>
        <p:spPr>
          <a:xfrm rot="18673745">
            <a:off x="3401952" y="4060498"/>
            <a:ext cx="1775321" cy="432048"/>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AU" sz="1400" dirty="0" smtClean="0"/>
              <a:t>Check-in</a:t>
            </a:r>
            <a:endParaRPr lang="en-AU" sz="1400" dirty="0"/>
          </a:p>
        </p:txBody>
      </p:sp>
      <p:grpSp>
        <p:nvGrpSpPr>
          <p:cNvPr id="12" name="Group 11"/>
          <p:cNvGrpSpPr/>
          <p:nvPr/>
        </p:nvGrpSpPr>
        <p:grpSpPr>
          <a:xfrm>
            <a:off x="3085288" y="5538498"/>
            <a:ext cx="2207926" cy="1021602"/>
            <a:chOff x="4607834" y="5705554"/>
            <a:chExt cx="2207926" cy="1021602"/>
          </a:xfrm>
        </p:grpSpPr>
        <p:sp>
          <p:nvSpPr>
            <p:cNvPr id="3" name="Rectangle 2"/>
            <p:cNvSpPr/>
            <p:nvPr/>
          </p:nvSpPr>
          <p:spPr>
            <a:xfrm>
              <a:off x="4607834" y="5705554"/>
              <a:ext cx="2207926" cy="1021602"/>
            </a:xfrm>
            <a:prstGeom prst="rect">
              <a:avLst/>
            </a:prstGeom>
            <a:solidFill>
              <a:schemeClr val="bg1"/>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grpSp>
          <p:nvGrpSpPr>
            <p:cNvPr id="11" name="Group 10"/>
            <p:cNvGrpSpPr/>
            <p:nvPr/>
          </p:nvGrpSpPr>
          <p:grpSpPr>
            <a:xfrm>
              <a:off x="4686709" y="5779722"/>
              <a:ext cx="1645332" cy="873266"/>
              <a:chOff x="4686709" y="5779722"/>
              <a:chExt cx="1645332" cy="873266"/>
            </a:xfrm>
          </p:grpSpPr>
          <p:pic>
            <p:nvPicPr>
              <p:cNvPr id="16" name="Picture 1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688903" y="5779722"/>
                <a:ext cx="641132" cy="873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4686709" y="5790465"/>
                <a:ext cx="1645332" cy="369332"/>
              </a:xfrm>
              <a:prstGeom prst="rect">
                <a:avLst/>
              </a:prstGeom>
              <a:noFill/>
            </p:spPr>
            <p:txBody>
              <a:bodyPr wrap="square" rtlCol="0">
                <a:spAutoFit/>
              </a:bodyPr>
              <a:lstStyle/>
              <a:p>
                <a:r>
                  <a:rPr lang="en-AU" dirty="0" smtClean="0"/>
                  <a:t>Hyper-V</a:t>
                </a:r>
                <a:endParaRPr lang="en-AU" dirty="0"/>
              </a:p>
            </p:txBody>
          </p:sp>
        </p:grpSp>
      </p:grpSp>
      <p:grpSp>
        <p:nvGrpSpPr>
          <p:cNvPr id="10" name="Group 9"/>
          <p:cNvGrpSpPr/>
          <p:nvPr/>
        </p:nvGrpSpPr>
        <p:grpSpPr>
          <a:xfrm>
            <a:off x="6247132" y="5737340"/>
            <a:ext cx="1637017" cy="510801"/>
            <a:chOff x="6174672" y="5087750"/>
            <a:chExt cx="1637017" cy="510801"/>
          </a:xfrm>
        </p:grpSpPr>
        <p:sp>
          <p:nvSpPr>
            <p:cNvPr id="36" name="Rectangle 35"/>
            <p:cNvSpPr/>
            <p:nvPr/>
          </p:nvSpPr>
          <p:spPr>
            <a:xfrm>
              <a:off x="6174672" y="5087750"/>
              <a:ext cx="1637017" cy="510801"/>
            </a:xfrm>
            <a:prstGeom prst="rect">
              <a:avLst/>
            </a:prstGeom>
            <a:solidFill>
              <a:schemeClr val="bg1"/>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9" name="TextBox 8"/>
            <p:cNvSpPr txBox="1"/>
            <p:nvPr/>
          </p:nvSpPr>
          <p:spPr>
            <a:xfrm>
              <a:off x="6266073" y="5151154"/>
              <a:ext cx="1545616" cy="369332"/>
            </a:xfrm>
            <a:prstGeom prst="rect">
              <a:avLst/>
            </a:prstGeom>
            <a:noFill/>
          </p:spPr>
          <p:txBody>
            <a:bodyPr wrap="none" rtlCol="0">
              <a:spAutoFit/>
            </a:bodyPr>
            <a:lstStyle/>
            <a:p>
              <a:r>
                <a:rPr lang="en-AU" dirty="0" smtClean="0"/>
                <a:t>Lab Manager</a:t>
              </a:r>
              <a:endParaRPr lang="en-AU" dirty="0"/>
            </a:p>
          </p:txBody>
        </p:sp>
      </p:grpSp>
      <p:sp>
        <p:nvSpPr>
          <p:cNvPr id="40" name="Right Arrow 39"/>
          <p:cNvSpPr/>
          <p:nvPr/>
        </p:nvSpPr>
        <p:spPr>
          <a:xfrm rot="5400000">
            <a:off x="6785229" y="5172343"/>
            <a:ext cx="538740" cy="432048"/>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AU"/>
          </a:p>
        </p:txBody>
      </p:sp>
      <p:sp>
        <p:nvSpPr>
          <p:cNvPr id="41" name="Right Arrow 40"/>
          <p:cNvSpPr/>
          <p:nvPr/>
        </p:nvSpPr>
        <p:spPr>
          <a:xfrm rot="10800000">
            <a:off x="5501793" y="5808075"/>
            <a:ext cx="538740" cy="432048"/>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AU"/>
          </a:p>
        </p:txBody>
      </p:sp>
      <p:sp>
        <p:nvSpPr>
          <p:cNvPr id="42" name="Line Callout 2 (Accent Bar) 41"/>
          <p:cNvSpPr/>
          <p:nvPr/>
        </p:nvSpPr>
        <p:spPr>
          <a:xfrm>
            <a:off x="4686577" y="4355226"/>
            <a:ext cx="1820002" cy="823190"/>
          </a:xfrm>
          <a:prstGeom prst="accentCallout2">
            <a:avLst>
              <a:gd name="adj1" fmla="val 18750"/>
              <a:gd name="adj2" fmla="val -8333"/>
              <a:gd name="adj3" fmla="val 18750"/>
              <a:gd name="adj4" fmla="val -16667"/>
              <a:gd name="adj5" fmla="val 143187"/>
              <a:gd name="adj6" fmla="val -3086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1000" dirty="0" smtClean="0">
                <a:solidFill>
                  <a:sysClr val="windowText" lastClr="000000"/>
                </a:solidFill>
              </a:rPr>
              <a:t>Spins up a VM</a:t>
            </a:r>
          </a:p>
          <a:p>
            <a:r>
              <a:rPr lang="en-AU" sz="1000" dirty="0" smtClean="0">
                <a:solidFill>
                  <a:sysClr val="windowText" lastClr="000000"/>
                </a:solidFill>
              </a:rPr>
              <a:t>Deploys </a:t>
            </a:r>
            <a:r>
              <a:rPr lang="en-AU" sz="1000" dirty="0">
                <a:solidFill>
                  <a:sysClr val="windowText" lastClr="000000"/>
                </a:solidFill>
              </a:rPr>
              <a:t>a</a:t>
            </a:r>
            <a:r>
              <a:rPr lang="en-AU" sz="1000" dirty="0" smtClean="0">
                <a:solidFill>
                  <a:sysClr val="windowText" lastClr="000000"/>
                </a:solidFill>
              </a:rPr>
              <a:t>pp, runs unit tests, automated tests, Coded UI tests and custom scripts</a:t>
            </a:r>
            <a:endParaRPr lang="en-AU" sz="1000" dirty="0">
              <a:solidFill>
                <a:sysClr val="windowText" lastClr="000000"/>
              </a:solidFill>
            </a:endParaRPr>
          </a:p>
        </p:txBody>
      </p:sp>
    </p:spTree>
    <p:extLst>
      <p:ext uri="{BB962C8B-B14F-4D97-AF65-F5344CB8AC3E}">
        <p14:creationId xmlns:p14="http://schemas.microsoft.com/office/powerpoint/2010/main" val="4242582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500"/>
                                        <p:tgtEl>
                                          <p:spTgt spid="3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500"/>
                                        <p:tgtEl>
                                          <p:spTgt spid="40"/>
                                        </p:tgtEl>
                                      </p:cBhvr>
                                    </p:animEffect>
                                  </p:childTnLst>
                                </p:cTn>
                              </p:par>
                              <p:par>
                                <p:cTn id="26" presetID="10" presetClass="entr" presetSubtype="0"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par>
                                <p:cTn id="34" presetID="10" presetClass="entr" presetSubtype="0"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4" grpId="0" animBg="1"/>
      <p:bldP spid="5" grpId="0" animBg="1"/>
      <p:bldP spid="31" grpId="0" animBg="1"/>
      <p:bldP spid="40" grpId="0" animBg="1"/>
      <p:bldP spid="41" grpId="0" animBg="1"/>
      <p:bldP spid="42" grpId="0" animBg="1"/>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4294967295"/>
          </p:nvPr>
        </p:nvSpPr>
        <p:spPr>
          <a:xfrm>
            <a:off x="1872000" y="2412000"/>
            <a:ext cx="7272000" cy="3276000"/>
          </a:xfrm>
          <a:prstGeom prst="rect">
            <a:avLst/>
          </a:prstGeom>
        </p:spPr>
        <p:txBody>
          <a:bodyPr/>
          <a:lstStyle/>
          <a:p>
            <a:r>
              <a:rPr lang="en-AU" dirty="0" smtClean="0"/>
              <a:t>Ensures good code quality</a:t>
            </a:r>
          </a:p>
          <a:p>
            <a:r>
              <a:rPr lang="en-AU" dirty="0" smtClean="0"/>
              <a:t>Ensures no broken builds</a:t>
            </a:r>
          </a:p>
          <a:p>
            <a:r>
              <a:rPr lang="en-AU" dirty="0" smtClean="0"/>
              <a:t>No more “It works on my machine”</a:t>
            </a:r>
          </a:p>
          <a:p>
            <a:r>
              <a:rPr lang="en-AU" dirty="0" smtClean="0"/>
              <a:t>Quick deployment</a:t>
            </a:r>
          </a:p>
          <a:p>
            <a:r>
              <a:rPr lang="en-AU" dirty="0" smtClean="0"/>
              <a:t>Sandboxed and “clean” testing environments</a:t>
            </a:r>
          </a:p>
          <a:p>
            <a:r>
              <a:rPr lang="en-AU" dirty="0" smtClean="0"/>
              <a:t>Automated testing</a:t>
            </a:r>
            <a:endParaRPr lang="en-AU" dirty="0"/>
          </a:p>
        </p:txBody>
      </p:sp>
      <p:sp>
        <p:nvSpPr>
          <p:cNvPr id="4" name="Title 3"/>
          <p:cNvSpPr>
            <a:spLocks noGrp="1"/>
          </p:cNvSpPr>
          <p:nvPr>
            <p:ph type="title"/>
          </p:nvPr>
        </p:nvSpPr>
        <p:spPr/>
        <p:txBody>
          <a:bodyPr>
            <a:normAutofit fontScale="90000"/>
          </a:bodyPr>
          <a:lstStyle/>
          <a:p>
            <a:r>
              <a:rPr lang="en-AU" dirty="0" smtClean="0"/>
              <a:t>Continuous Integration + Build Server + Gated Check-In + Lab Manager</a:t>
            </a:r>
            <a:endParaRPr lang="en-AU" dirty="0"/>
          </a:p>
        </p:txBody>
      </p:sp>
    </p:spTree>
    <p:extLst>
      <p:ext uri="{BB962C8B-B14F-4D97-AF65-F5344CB8AC3E}">
        <p14:creationId xmlns:p14="http://schemas.microsoft.com/office/powerpoint/2010/main" val="2615718700"/>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a:ea typeface="Verdana" pitchFamily="34" charset="0"/>
                <a:cs typeface="Verdana" pitchFamily="34" charset="0"/>
              </a:rPr>
              <a:t>Testers</a:t>
            </a:r>
            <a:endParaRPr lang="en-AU" dirty="0"/>
          </a:p>
        </p:txBody>
      </p:sp>
      <p:pic>
        <p:nvPicPr>
          <p:cNvPr id="25602" name="Picture 2" descr="http://farm4.static.flickr.com/3432/3244670041_e1ea5187bc.jpg"/>
          <p:cNvPicPr>
            <a:picLocks noGrp="1" noChangeAspect="1" noChangeArrowheads="1"/>
          </p:cNvPicPr>
          <p:nvPr>
            <p:ph type="pic" sz="quarter" idx="13"/>
          </p:nvPr>
        </p:nvPicPr>
        <p:blipFill>
          <a:blip r:embed="rId2" cstate="print">
            <a:extLst>
              <a:ext uri="{28A0092B-C50C-407E-A947-70E740481C1C}">
                <a14:useLocalDpi xmlns:a14="http://schemas.microsoft.com/office/drawing/2010/main" val="0"/>
              </a:ext>
            </a:extLst>
          </a:blip>
          <a:srcRect/>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pic>
        <p:nvPicPr>
          <p:cNvPr id="25604" name="Picture 4" descr="http://farm4.static.flickr.com/3432/3244670041_e1ea5187bc.jpg"/>
          <p:cNvPicPr>
            <a:picLocks noGrp="1" noChangeAspect="1" noChangeArrowheads="1"/>
          </p:cNvPicPr>
          <p:nvPr>
            <p:ph type="pic" sz="quarter" idx="14"/>
          </p:nvPr>
        </p:nvPicPr>
        <p:blipFill rotWithShape="1">
          <a:blip r:embed="rId3" cstate="print">
            <a:extLst>
              <a:ext uri="{28A0092B-C50C-407E-A947-70E740481C1C}">
                <a14:useLocalDpi xmlns:a14="http://schemas.microsoft.com/office/drawing/2010/main" val="0"/>
              </a:ext>
            </a:extLst>
          </a:blip>
          <a:srcRect/>
          <a:stretch/>
        </p:blipFill>
        <p:spPr bwMode="auto">
          <a:xfrm>
            <a:off x="1872001" y="4214800"/>
            <a:ext cx="7272000" cy="172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1733313"/>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AU" dirty="0" smtClean="0"/>
              <a:t>Tester from Liverpool</a:t>
            </a:r>
            <a:endParaRPr lang="en-AU" dirty="0"/>
          </a:p>
        </p:txBody>
      </p:sp>
      <p:sp>
        <p:nvSpPr>
          <p:cNvPr id="8" name="Text Placeholder 7"/>
          <p:cNvSpPr>
            <a:spLocks noGrp="1"/>
          </p:cNvSpPr>
          <p:nvPr>
            <p:ph type="body" sz="quarter" idx="4294967295"/>
          </p:nvPr>
        </p:nvSpPr>
        <p:spPr>
          <a:xfrm>
            <a:off x="1872000" y="2412000"/>
            <a:ext cx="4020800" cy="3528000"/>
          </a:xfrm>
          <a:prstGeom prst="rect">
            <a:avLst/>
          </a:prstGeom>
        </p:spPr>
        <p:txBody>
          <a:bodyPr/>
          <a:lstStyle/>
          <a:p>
            <a:r>
              <a:rPr lang="en-AU" dirty="0" smtClean="0"/>
              <a:t>Manual</a:t>
            </a:r>
          </a:p>
          <a:p>
            <a:r>
              <a:rPr lang="en-AU" dirty="0" smtClean="0"/>
              <a:t>End user testing</a:t>
            </a:r>
          </a:p>
          <a:p>
            <a:r>
              <a:rPr lang="en-AU" dirty="0" smtClean="0"/>
              <a:t>Click everything</a:t>
            </a:r>
            <a:endParaRPr lang="en-AU" dirty="0"/>
          </a:p>
        </p:txBody>
      </p:sp>
      <p:pic>
        <p:nvPicPr>
          <p:cNvPr id="9218" name="Picture 2" descr="Victory Baby - it's hammer time"/>
          <p:cNvPicPr>
            <a:picLocks noGrp="1" noChangeAspect="1" noChangeArrowheads="1"/>
          </p:cNvPicPr>
          <p:nvPr>
            <p:ph type="pic" sz="quarter" idx="4294967295"/>
          </p:nvPr>
        </p:nvPicPr>
        <p:blipFill rotWithShape="1">
          <a:blip r:embed="rId2" cstate="print">
            <a:extLst>
              <a:ext uri="{28A0092B-C50C-407E-A947-70E740481C1C}">
                <a14:useLocalDpi xmlns:a14="http://schemas.microsoft.com/office/drawing/2010/main" val="0"/>
              </a:ext>
            </a:extLst>
          </a:blip>
          <a:srcRect/>
          <a:stretch/>
        </p:blipFill>
        <p:spPr bwMode="auto">
          <a:xfrm>
            <a:off x="5928960" y="2376000"/>
            <a:ext cx="3212388" cy="363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81780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AU" sz="2800" dirty="0" smtClean="0"/>
              <a:t>#1 Problem - Communicate and be visible</a:t>
            </a:r>
            <a:endParaRPr lang="en-AU" sz="2800" dirty="0"/>
          </a:p>
        </p:txBody>
      </p:sp>
      <p:sp>
        <p:nvSpPr>
          <p:cNvPr id="2" name="Subtitle 1"/>
          <p:cNvSpPr>
            <a:spLocks noGrp="1"/>
          </p:cNvSpPr>
          <p:nvPr>
            <p:ph idx="1"/>
          </p:nvPr>
        </p:nvSpPr>
        <p:spPr/>
        <p:txBody>
          <a:bodyPr/>
          <a:lstStyle/>
          <a:p>
            <a:r>
              <a:rPr lang="en-AU" dirty="0" smtClean="0"/>
              <a:t>Do you have a war room?</a:t>
            </a:r>
          </a:p>
          <a:p>
            <a:r>
              <a:rPr lang="en-AU" dirty="0" smtClean="0"/>
              <a:t>This is going to be where all the action happens</a:t>
            </a:r>
            <a:endParaRPr lang="en-AU" dirty="0"/>
          </a:p>
        </p:txBody>
      </p:sp>
    </p:spTree>
    <p:extLst>
      <p:ext uri="{BB962C8B-B14F-4D97-AF65-F5344CB8AC3E}">
        <p14:creationId xmlns:p14="http://schemas.microsoft.com/office/powerpoint/2010/main" val="872378652"/>
      </p:ext>
    </p:ext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Tester from Manchester</a:t>
            </a:r>
            <a:endParaRPr lang="en-AU" dirty="0"/>
          </a:p>
        </p:txBody>
      </p:sp>
      <p:sp>
        <p:nvSpPr>
          <p:cNvPr id="4" name="Text Placeholder 3"/>
          <p:cNvSpPr>
            <a:spLocks noGrp="1"/>
          </p:cNvSpPr>
          <p:nvPr>
            <p:ph type="body" sz="quarter" idx="4294967295"/>
          </p:nvPr>
        </p:nvSpPr>
        <p:spPr>
          <a:xfrm>
            <a:off x="1872000" y="2412000"/>
            <a:ext cx="3922003" cy="3528000"/>
          </a:xfrm>
          <a:prstGeom prst="rect">
            <a:avLst/>
          </a:prstGeom>
        </p:spPr>
        <p:txBody>
          <a:bodyPr/>
          <a:lstStyle/>
          <a:p>
            <a:r>
              <a:rPr lang="en-AU" dirty="0" smtClean="0"/>
              <a:t>Unit tests</a:t>
            </a:r>
          </a:p>
          <a:p>
            <a:r>
              <a:rPr lang="en-AU" dirty="0" smtClean="0"/>
              <a:t>Web Tests</a:t>
            </a:r>
          </a:p>
          <a:p>
            <a:endParaRPr lang="en-AU" dirty="0"/>
          </a:p>
        </p:txBody>
      </p:sp>
      <p:pic>
        <p:nvPicPr>
          <p:cNvPr id="11268" name="Picture 4" descr="England fans react after Jermain Defoe scores the first goal as they watch the England v Slovenia World Cup match on a giant screen in the Manchester fan zone, on June 23, 2010 in Manchester, England. England play Slovenia at the Nelson Mandela Bay Stadium, South Africa, today in the third and final of their group stage matches where England need a win to guarantee they go through to the next round."/>
          <p:cNvPicPr>
            <a:picLocks noGrp="1" noChangeAspect="1" noChangeArrowheads="1"/>
          </p:cNvPicPr>
          <p:nvPr>
            <p:ph type="pic" sz="quarter" idx="4294967295"/>
          </p:nvPr>
        </p:nvPicPr>
        <p:blipFill>
          <a:blip r:embed="rId2" cstate="print">
            <a:extLst>
              <a:ext uri="{28A0092B-C50C-407E-A947-70E740481C1C}">
                <a14:useLocalDpi xmlns:a14="http://schemas.microsoft.com/office/drawing/2010/main" val="0"/>
              </a:ext>
            </a:extLst>
          </a:blip>
          <a:srcRect/>
          <a:stretch>
            <a:fillRect/>
          </a:stretch>
        </p:blipFill>
        <p:spPr bwMode="auto">
          <a:xfrm>
            <a:off x="5868000" y="2412000"/>
            <a:ext cx="3276000" cy="36344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2330362"/>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Tester from Westminster</a:t>
            </a:r>
            <a:endParaRPr lang="en-AU" dirty="0"/>
          </a:p>
        </p:txBody>
      </p:sp>
      <p:sp>
        <p:nvSpPr>
          <p:cNvPr id="4" name="Text Placeholder 3"/>
          <p:cNvSpPr>
            <a:spLocks noGrp="1"/>
          </p:cNvSpPr>
          <p:nvPr>
            <p:ph type="body" sz="quarter" idx="4294967295"/>
          </p:nvPr>
        </p:nvSpPr>
        <p:spPr>
          <a:xfrm>
            <a:off x="1872000" y="2412000"/>
            <a:ext cx="3922003" cy="3528000"/>
          </a:xfrm>
          <a:prstGeom prst="rect">
            <a:avLst/>
          </a:prstGeom>
        </p:spPr>
        <p:txBody>
          <a:bodyPr/>
          <a:lstStyle/>
          <a:p>
            <a:r>
              <a:rPr lang="en-AU" dirty="0" smtClean="0"/>
              <a:t>Unit Tests</a:t>
            </a:r>
          </a:p>
          <a:p>
            <a:r>
              <a:rPr lang="en-AU" dirty="0" smtClean="0"/>
              <a:t>Web Tests</a:t>
            </a:r>
          </a:p>
          <a:p>
            <a:r>
              <a:rPr lang="en-AU" dirty="0" smtClean="0"/>
              <a:t>Load Tests</a:t>
            </a:r>
          </a:p>
          <a:p>
            <a:r>
              <a:rPr lang="en-AU" dirty="0" smtClean="0"/>
              <a:t>Microsoft Test Manager + Lab Management</a:t>
            </a:r>
          </a:p>
          <a:p>
            <a:r>
              <a:rPr lang="en-AU" dirty="0" smtClean="0"/>
              <a:t>Third Parties</a:t>
            </a:r>
          </a:p>
          <a:p>
            <a:pPr lvl="1"/>
            <a:r>
              <a:rPr lang="en-AU" dirty="0" err="1" smtClean="0"/>
              <a:t>Telerik</a:t>
            </a:r>
            <a:r>
              <a:rPr lang="en-AU" dirty="0" smtClean="0"/>
              <a:t> Test Studio</a:t>
            </a:r>
          </a:p>
          <a:p>
            <a:endParaRPr lang="en-AU" dirty="0"/>
          </a:p>
        </p:txBody>
      </p:sp>
      <p:pic>
        <p:nvPicPr>
          <p:cNvPr id="10242" name="Picture 2" descr="http://www.librarising.com/astrology/celebs/images2/QR/queenelizabethii.jpg"/>
          <p:cNvPicPr>
            <a:picLocks noGrp="1" noChangeAspect="1" noChangeArrowheads="1"/>
          </p:cNvPicPr>
          <p:nvPr>
            <p:ph type="pic" sz="quarter" idx="4294967295"/>
          </p:nvPr>
        </p:nvPicPr>
        <p:blipFill>
          <a:blip r:embed="rId2" cstate="print">
            <a:extLst>
              <a:ext uri="{28A0092B-C50C-407E-A947-70E740481C1C}">
                <a14:useLocalDpi xmlns:a14="http://schemas.microsoft.com/office/drawing/2010/main" val="0"/>
              </a:ext>
            </a:extLst>
          </a:blip>
          <a:srcRect/>
          <a:stretch>
            <a:fillRect/>
          </a:stretch>
        </p:blipFill>
        <p:spPr bwMode="auto">
          <a:xfrm>
            <a:off x="5868000" y="2412000"/>
            <a:ext cx="3276000" cy="36344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5821475"/>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smtClean="0"/>
              <a:t>Development lifecycle</a:t>
            </a:r>
            <a:endParaRPr lang="en-AU" dirty="0"/>
          </a:p>
        </p:txBody>
      </p:sp>
      <p:sp>
        <p:nvSpPr>
          <p:cNvPr id="8" name="Text Placeholder 7"/>
          <p:cNvSpPr>
            <a:spLocks noGrp="1"/>
          </p:cNvSpPr>
          <p:nvPr>
            <p:ph type="body" sz="quarter" idx="4294967295"/>
          </p:nvPr>
        </p:nvSpPr>
        <p:spPr>
          <a:xfrm>
            <a:off x="1872000" y="2412000"/>
            <a:ext cx="3922003" cy="3528000"/>
          </a:xfrm>
          <a:prstGeom prst="rect">
            <a:avLst/>
          </a:prstGeom>
        </p:spPr>
        <p:txBody>
          <a:bodyPr/>
          <a:lstStyle/>
          <a:p>
            <a:pPr>
              <a:buSzPct val="105000"/>
              <a:buBlip>
                <a:blip r:embed="rId3"/>
              </a:buBlip>
            </a:pPr>
            <a:r>
              <a:rPr lang="en-AU" dirty="0" smtClean="0"/>
              <a:t> We have built our code</a:t>
            </a:r>
          </a:p>
          <a:p>
            <a:pPr>
              <a:buSzPct val="105000"/>
              <a:buBlip>
                <a:blip r:embed="rId3"/>
              </a:buBlip>
            </a:pPr>
            <a:r>
              <a:rPr lang="en-AU" dirty="0" smtClean="0"/>
              <a:t> Q: We </a:t>
            </a:r>
            <a:r>
              <a:rPr lang="en-AU" dirty="0"/>
              <a:t>are now ready to give it to </a:t>
            </a:r>
            <a:r>
              <a:rPr lang="en-AU" dirty="0" smtClean="0"/>
              <a:t>testers. Right?</a:t>
            </a:r>
          </a:p>
        </p:txBody>
      </p:sp>
      <p:pic>
        <p:nvPicPr>
          <p:cNvPr id="9" name="Picture 3"/>
          <p:cNvPicPr>
            <a:picLocks noGrp="1" noChangeAspect="1" noChangeArrowheads="1"/>
          </p:cNvPicPr>
          <p:nvPr>
            <p:ph type="pic" sz="quarter" idx="4294967295"/>
          </p:nvPr>
        </p:nvPicPr>
        <p:blipFill rotWithShape="1">
          <a:blip r:embed="rId4" cstate="print">
            <a:extLst>
              <a:ext uri="{28A0092B-C50C-407E-A947-70E740481C1C}">
                <a14:useLocalDpi xmlns:a14="http://schemas.microsoft.com/office/drawing/2010/main" val="0"/>
              </a:ext>
            </a:extLst>
          </a:blip>
          <a:srcRect b="-21575"/>
          <a:stretch/>
        </p:blipFill>
        <p:spPr bwMode="auto">
          <a:xfrm>
            <a:off x="5868000" y="2412000"/>
            <a:ext cx="3276000" cy="3634470"/>
          </a:xfrm>
          <a:prstGeom prst="rect">
            <a:avLst/>
          </a:prstGeom>
          <a:solidFill>
            <a:schemeClr val="bg1"/>
          </a:solidFill>
          <a:ln>
            <a:noFill/>
          </a:ln>
          <a:effectLst/>
        </p:spPr>
      </p:pic>
    </p:spTree>
    <p:extLst>
      <p:ext uri="{BB962C8B-B14F-4D97-AF65-F5344CB8AC3E}">
        <p14:creationId xmlns:p14="http://schemas.microsoft.com/office/powerpoint/2010/main" val="407605425"/>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Bad test</a:t>
            </a:r>
            <a:endParaRPr lang="en-AU" dirty="0"/>
          </a:p>
        </p:txBody>
      </p:sp>
      <p:pic>
        <p:nvPicPr>
          <p:cNvPr id="8" name="Picture 2"/>
          <p:cNvPicPr>
            <a:picLocks noGrp="1" noChangeAspect="1" noChangeArrowheads="1"/>
          </p:cNvPicPr>
          <p:nvPr>
            <p:ph type="pic" sz="quarter" idx="4294967295"/>
          </p:nvPr>
        </p:nvPicPr>
        <p:blipFill rotWithShape="1">
          <a:blip r:embed="rId2" cstate="print">
            <a:extLst>
              <a:ext uri="{28A0092B-C50C-407E-A947-70E740481C1C}">
                <a14:useLocalDpi xmlns:a14="http://schemas.microsoft.com/office/drawing/2010/main" val="0"/>
              </a:ext>
            </a:extLst>
          </a:blip>
          <a:srcRect l="-846" r="-1268" b="-6149"/>
          <a:stretch/>
        </p:blipFill>
        <p:spPr bwMode="auto">
          <a:xfrm>
            <a:off x="1873250" y="2435225"/>
            <a:ext cx="7270750" cy="3570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9402718"/>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Good test</a:t>
            </a:r>
            <a:endParaRPr lang="en-AU" dirty="0"/>
          </a:p>
        </p:txBody>
      </p:sp>
      <p:pic>
        <p:nvPicPr>
          <p:cNvPr id="6" name="Picture 2"/>
          <p:cNvPicPr>
            <a:picLocks noGrp="1" noChangeAspect="1" noChangeArrowheads="1"/>
          </p:cNvPicPr>
          <p:nvPr>
            <p:ph type="pic" sz="quarter" idx="4294967295"/>
          </p:nvPr>
        </p:nvPicPr>
        <p:blipFill rotWithShape="1">
          <a:blip r:embed="rId2" cstate="print">
            <a:extLst>
              <a:ext uri="{28A0092B-C50C-407E-A947-70E740481C1C}">
                <a14:useLocalDpi xmlns:a14="http://schemas.microsoft.com/office/drawing/2010/main" val="0"/>
              </a:ext>
            </a:extLst>
          </a:blip>
          <a:srcRect l="-295" t="-5951" b="-6247"/>
          <a:stretch/>
        </p:blipFill>
        <p:spPr bwMode="auto">
          <a:xfrm>
            <a:off x="1873250" y="2435225"/>
            <a:ext cx="7270750" cy="3570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60932259"/>
      </p:ext>
    </p:ext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4294967295"/>
          </p:nvPr>
        </p:nvSpPr>
        <p:spPr>
          <a:xfrm>
            <a:off x="1872000" y="2406316"/>
            <a:ext cx="7272000" cy="3317779"/>
          </a:xfrm>
          <a:prstGeom prst="rect">
            <a:avLst/>
          </a:prstGeom>
        </p:spPr>
        <p:txBody>
          <a:bodyPr>
            <a:normAutofit fontScale="92500"/>
          </a:bodyPr>
          <a:lstStyle/>
          <a:p>
            <a:pPr>
              <a:buSzPct val="105000"/>
              <a:buBlip>
                <a:blip r:embed="rId3"/>
              </a:buBlip>
            </a:pPr>
            <a:r>
              <a:rPr lang="en-AU" dirty="0"/>
              <a:t>We have built our code</a:t>
            </a:r>
          </a:p>
          <a:p>
            <a:pPr>
              <a:buSzPct val="105000"/>
              <a:buBlip>
                <a:blip r:embed="rId4"/>
              </a:buBlip>
            </a:pPr>
            <a:r>
              <a:rPr lang="en-AU" dirty="0" smtClean="0">
                <a:solidFill>
                  <a:srgbClr val="FF0000"/>
                </a:solidFill>
              </a:rPr>
              <a:t>Wrong. We </a:t>
            </a:r>
            <a:r>
              <a:rPr lang="en-AU" dirty="0">
                <a:solidFill>
                  <a:srgbClr val="FF0000"/>
                </a:solidFill>
              </a:rPr>
              <a:t>are now ready to give it to </a:t>
            </a:r>
            <a:r>
              <a:rPr lang="en-AU" dirty="0" smtClean="0">
                <a:solidFill>
                  <a:srgbClr val="FF0000"/>
                </a:solidFill>
              </a:rPr>
              <a:t>testers</a:t>
            </a:r>
            <a:endParaRPr lang="en-AU" dirty="0">
              <a:solidFill>
                <a:srgbClr val="FF0000"/>
              </a:solidFill>
            </a:endParaRPr>
          </a:p>
          <a:p>
            <a:pPr>
              <a:buSzPct val="105000"/>
              <a:buBlip>
                <a:blip r:embed="rId3"/>
              </a:buBlip>
            </a:pPr>
            <a:r>
              <a:rPr lang="en-AU" dirty="0" smtClean="0"/>
              <a:t>The first </a:t>
            </a:r>
            <a:r>
              <a:rPr lang="en-AU" dirty="0"/>
              <a:t>thing you should be doing is to create unit tests on fragile </a:t>
            </a:r>
            <a:r>
              <a:rPr lang="en-AU" dirty="0" smtClean="0"/>
              <a:t>code</a:t>
            </a:r>
            <a:br>
              <a:rPr lang="en-AU" dirty="0" smtClean="0"/>
            </a:br>
            <a:r>
              <a:rPr lang="en-AU" dirty="0" smtClean="0">
                <a:hlinkClick r:id="rId5"/>
              </a:rPr>
              <a:t>http</a:t>
            </a:r>
            <a:r>
              <a:rPr lang="en-AU" dirty="0">
                <a:hlinkClick r:id="rId5"/>
              </a:rPr>
              <a:t>://</a:t>
            </a:r>
            <a:r>
              <a:rPr lang="en-AU" dirty="0" smtClean="0">
                <a:hlinkClick r:id="rId5"/>
              </a:rPr>
              <a:t>www.ssw.com.au/ssw/Standards/Rules/RulesToBetterUnitTests.aspx#RegEx</a:t>
            </a:r>
            <a:r>
              <a:rPr lang="en-AU" dirty="0" smtClean="0"/>
              <a:t/>
            </a:r>
            <a:br>
              <a:rPr lang="en-AU" dirty="0" smtClean="0"/>
            </a:br>
            <a:endParaRPr lang="en-AU" dirty="0"/>
          </a:p>
        </p:txBody>
      </p:sp>
      <p:sp>
        <p:nvSpPr>
          <p:cNvPr id="7" name="Title 6"/>
          <p:cNvSpPr>
            <a:spLocks noGrp="1"/>
          </p:cNvSpPr>
          <p:nvPr>
            <p:ph type="title"/>
          </p:nvPr>
        </p:nvSpPr>
        <p:spPr/>
        <p:txBody>
          <a:bodyPr/>
          <a:lstStyle/>
          <a:p>
            <a:r>
              <a:rPr lang="en-AU"/>
              <a:t>Development lifecycle</a:t>
            </a:r>
            <a:endParaRPr lang="en-AU" dirty="0"/>
          </a:p>
        </p:txBody>
      </p:sp>
    </p:spTree>
    <p:extLst>
      <p:ext uri="{BB962C8B-B14F-4D97-AF65-F5344CB8AC3E}">
        <p14:creationId xmlns:p14="http://schemas.microsoft.com/office/powerpoint/2010/main" val="4124729485"/>
      </p:ext>
    </p:extLst>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Why create automated tests?</a:t>
            </a:r>
            <a:endParaRPr lang="en-AU" dirty="0"/>
          </a:p>
        </p:txBody>
      </p:sp>
      <p:sp>
        <p:nvSpPr>
          <p:cNvPr id="2" name="Text Placeholder 1"/>
          <p:cNvSpPr>
            <a:spLocks noGrp="1"/>
          </p:cNvSpPr>
          <p:nvPr>
            <p:ph type="body" sz="quarter" idx="4294967295"/>
          </p:nvPr>
        </p:nvSpPr>
        <p:spPr>
          <a:xfrm>
            <a:off x="1907704" y="1412776"/>
            <a:ext cx="3922003" cy="3528000"/>
          </a:xfrm>
          <a:prstGeom prst="rect">
            <a:avLst/>
          </a:prstGeom>
        </p:spPr>
        <p:txBody>
          <a:bodyPr/>
          <a:lstStyle/>
          <a:p>
            <a:r>
              <a:rPr lang="en-AU" dirty="0" smtClean="0"/>
              <a:t>No resource needed</a:t>
            </a:r>
          </a:p>
          <a:p>
            <a:r>
              <a:rPr lang="en-AU" dirty="0" smtClean="0"/>
              <a:t>Quicker feedback</a:t>
            </a:r>
          </a:p>
          <a:p>
            <a:r>
              <a:rPr lang="en-AU" dirty="0" smtClean="0"/>
              <a:t>Tools are more reliable</a:t>
            </a:r>
          </a:p>
          <a:p>
            <a:r>
              <a:rPr lang="en-AU" dirty="0" smtClean="0"/>
              <a:t>Test on multiple operating systems and configurations with Lab manager</a:t>
            </a:r>
          </a:p>
          <a:p>
            <a:r>
              <a:rPr lang="en-AU" dirty="0" smtClean="0"/>
              <a:t>Testers can concentrate on usability</a:t>
            </a:r>
            <a:endParaRPr lang="en-AU" dirty="0"/>
          </a:p>
          <a:p>
            <a:endParaRPr lang="en-AU" dirty="0"/>
          </a:p>
        </p:txBody>
      </p:sp>
      <p:pic>
        <p:nvPicPr>
          <p:cNvPr id="6" name="Picture 2"/>
          <p:cNvPicPr>
            <a:picLocks noGrp="1" noChangeAspect="1" noChangeArrowheads="1"/>
          </p:cNvPicPr>
          <p:nvPr>
            <p:ph type="pic" sz="quarter" idx="4294967295"/>
          </p:nvPr>
        </p:nvPicPr>
        <p:blipFill rotWithShape="1">
          <a:blip r:embed="rId3" cstate="print">
            <a:extLst>
              <a:ext uri="{28A0092B-C50C-407E-A947-70E740481C1C}">
                <a14:useLocalDpi xmlns:a14="http://schemas.microsoft.com/office/drawing/2010/main" val="0"/>
              </a:ext>
            </a:extLst>
          </a:blip>
          <a:srcRect/>
          <a:stretch/>
        </p:blipFill>
        <p:spPr bwMode="auto">
          <a:xfrm>
            <a:off x="5868144" y="2420181"/>
            <a:ext cx="3275856" cy="3634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18689195"/>
      </p:ext>
    </p:ext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872000" y="2412000"/>
            <a:ext cx="7272000" cy="3276000"/>
          </a:xfrm>
          <a:prstGeom prst="rect">
            <a:avLst/>
          </a:prstGeom>
        </p:spPr>
        <p:txBody>
          <a:bodyPr/>
          <a:lstStyle/>
          <a:p>
            <a:r>
              <a:rPr lang="en-AU" dirty="0"/>
              <a:t>Smoke testing</a:t>
            </a:r>
          </a:p>
          <a:p>
            <a:r>
              <a:rPr lang="en-AU" dirty="0" smtClean="0"/>
              <a:t>Unit tests?</a:t>
            </a:r>
            <a:endParaRPr lang="en-AU" dirty="0"/>
          </a:p>
          <a:p>
            <a:r>
              <a:rPr lang="en-AU" dirty="0" smtClean="0"/>
              <a:t>Integration testing</a:t>
            </a:r>
          </a:p>
          <a:p>
            <a:r>
              <a:rPr lang="en-AU" dirty="0" smtClean="0"/>
              <a:t>Functional testing</a:t>
            </a:r>
          </a:p>
          <a:p>
            <a:r>
              <a:rPr lang="en-AU" dirty="0" smtClean="0"/>
              <a:t>Load testing</a:t>
            </a:r>
            <a:endParaRPr lang="en-AU" dirty="0"/>
          </a:p>
        </p:txBody>
      </p:sp>
      <p:sp>
        <p:nvSpPr>
          <p:cNvPr id="3" name="Title 2"/>
          <p:cNvSpPr>
            <a:spLocks noGrp="1"/>
          </p:cNvSpPr>
          <p:nvPr>
            <p:ph type="title"/>
          </p:nvPr>
        </p:nvSpPr>
        <p:spPr/>
        <p:txBody>
          <a:bodyPr/>
          <a:lstStyle/>
          <a:p>
            <a:r>
              <a:rPr lang="en-AU" dirty="0" smtClean="0"/>
              <a:t>Types of tests</a:t>
            </a:r>
            <a:endParaRPr lang="en-AU" dirty="0"/>
          </a:p>
        </p:txBody>
      </p:sp>
    </p:spTree>
    <p:extLst>
      <p:ext uri="{BB962C8B-B14F-4D97-AF65-F5344CB8AC3E}">
        <p14:creationId xmlns:p14="http://schemas.microsoft.com/office/powerpoint/2010/main" val="863398355"/>
      </p:ext>
    </p:extLst>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872000" y="2413265"/>
            <a:ext cx="7272000" cy="3276000"/>
          </a:xfrm>
          <a:prstGeom prst="rect">
            <a:avLst/>
          </a:prstGeom>
        </p:spPr>
        <p:txBody>
          <a:bodyPr/>
          <a:lstStyle/>
          <a:p>
            <a:r>
              <a:rPr lang="en-AU" dirty="0" smtClean="0"/>
              <a:t>Basic web URL testing</a:t>
            </a:r>
          </a:p>
          <a:p>
            <a:r>
              <a:rPr lang="en-AU" dirty="0" smtClean="0"/>
              <a:t>Able to post forms and check returned content</a:t>
            </a:r>
          </a:p>
          <a:p>
            <a:r>
              <a:rPr lang="en-AU" dirty="0" smtClean="0"/>
              <a:t>Cannot interact with web </a:t>
            </a:r>
            <a:r>
              <a:rPr lang="en-AU" dirty="0"/>
              <a:t>page (e.g. AJAX)</a:t>
            </a:r>
          </a:p>
        </p:txBody>
      </p:sp>
      <p:sp>
        <p:nvSpPr>
          <p:cNvPr id="3" name="Title 2"/>
          <p:cNvSpPr>
            <a:spLocks noGrp="1"/>
          </p:cNvSpPr>
          <p:nvPr>
            <p:ph type="title"/>
          </p:nvPr>
        </p:nvSpPr>
        <p:spPr/>
        <p:txBody>
          <a:bodyPr/>
          <a:lstStyle/>
          <a:p>
            <a:r>
              <a:rPr lang="en-AU" dirty="0" smtClean="0"/>
              <a:t>Web Tests</a:t>
            </a:r>
            <a:endParaRPr lang="en-AU" dirty="0"/>
          </a:p>
        </p:txBody>
      </p:sp>
      <p:pic>
        <p:nvPicPr>
          <p:cNvPr id="4" name="Picture 3" descr="QuestionIconRED.gif"/>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44090" y="4854225"/>
            <a:ext cx="699910" cy="928028"/>
          </a:xfrm>
          <a:prstGeom prst="rect">
            <a:avLst/>
          </a:prstGeom>
        </p:spPr>
      </p:pic>
      <p:sp>
        <p:nvSpPr>
          <p:cNvPr id="5" name="TextBox 4"/>
          <p:cNvSpPr txBox="1"/>
          <p:nvPr/>
        </p:nvSpPr>
        <p:spPr>
          <a:xfrm>
            <a:off x="8711513" y="5350476"/>
            <a:ext cx="432487" cy="246221"/>
          </a:xfrm>
          <a:prstGeom prst="rect">
            <a:avLst/>
          </a:prstGeom>
          <a:noFill/>
        </p:spPr>
        <p:txBody>
          <a:bodyPr wrap="square" rtlCol="0">
            <a:spAutoFit/>
          </a:bodyPr>
          <a:lstStyle/>
          <a:p>
            <a:r>
              <a:rPr lang="en-AU" sz="1000" dirty="0" smtClean="0">
                <a:solidFill>
                  <a:srgbClr val="C00000"/>
                </a:solidFill>
              </a:rPr>
              <a:t>01</a:t>
            </a:r>
            <a:endParaRPr lang="en-US" dirty="0">
              <a:solidFill>
                <a:srgbClr val="C00000"/>
              </a:solidFill>
            </a:endParaRPr>
          </a:p>
        </p:txBody>
      </p:sp>
    </p:spTree>
    <p:extLst>
      <p:ext uri="{BB962C8B-B14F-4D97-AF65-F5344CB8AC3E}">
        <p14:creationId xmlns:p14="http://schemas.microsoft.com/office/powerpoint/2010/main" val="3789829057"/>
      </p:ext>
    </p:ext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Web Test + Load Test</a:t>
            </a:r>
            <a:endParaRPr lang="en-AU" dirty="0"/>
          </a:p>
        </p:txBody>
      </p:sp>
      <p:sp>
        <p:nvSpPr>
          <p:cNvPr id="3" name="Text Placeholder 2"/>
          <p:cNvSpPr>
            <a:spLocks noGrp="1"/>
          </p:cNvSpPr>
          <p:nvPr>
            <p:ph idx="1"/>
          </p:nvPr>
        </p:nvSpPr>
        <p:spPr/>
        <p:txBody>
          <a:bodyPr>
            <a:normAutofit/>
          </a:bodyPr>
          <a:lstStyle/>
          <a:p>
            <a:r>
              <a:rPr lang="en-AU" dirty="0" smtClean="0"/>
              <a:t>Checks the main pages load correctly</a:t>
            </a:r>
          </a:p>
          <a:p>
            <a:r>
              <a:rPr lang="en-AU" dirty="0" smtClean="0"/>
              <a:t>Can test every page (e.g. Products)</a:t>
            </a:r>
          </a:p>
          <a:p>
            <a:r>
              <a:rPr lang="en-AU" dirty="0" smtClean="0"/>
              <a:t>Can simulate some load</a:t>
            </a:r>
          </a:p>
          <a:p>
            <a:pPr lvl="1"/>
            <a:r>
              <a:rPr lang="en-AU" dirty="0" smtClean="0"/>
              <a:t>Note: Limited to about 100 test users per computer before the network fails, run on many computers to simulate more users</a:t>
            </a:r>
          </a:p>
          <a:p>
            <a:pPr lvl="1"/>
            <a:r>
              <a:rPr lang="en-AU" dirty="0" smtClean="0"/>
              <a:t>Load Test Feature Pack - </a:t>
            </a:r>
            <a:r>
              <a:rPr lang="en-AU" dirty="0">
                <a:hlinkClick r:id="rId2"/>
              </a:rPr>
              <a:t>http://msdn.microsoft.com/en-us/library/gg701769.aspx</a:t>
            </a:r>
            <a:endParaRPr lang="en-AU" dirty="0" smtClean="0"/>
          </a:p>
        </p:txBody>
      </p:sp>
    </p:spTree>
    <p:extLst>
      <p:ext uri="{BB962C8B-B14F-4D97-AF65-F5344CB8AC3E}">
        <p14:creationId xmlns:p14="http://schemas.microsoft.com/office/powerpoint/2010/main" val="80408994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AU" dirty="0" smtClean="0"/>
              <a:t>What’s missing?</a:t>
            </a:r>
            <a:endParaRPr lang="en-AU" dirty="0"/>
          </a:p>
        </p:txBody>
      </p:sp>
      <p:sp>
        <p:nvSpPr>
          <p:cNvPr id="2" name="Content Placeholder 1"/>
          <p:cNvSpPr>
            <a:spLocks noGrp="1"/>
          </p:cNvSpPr>
          <p:nvPr>
            <p:ph idx="1"/>
          </p:nvPr>
        </p:nvSpPr>
        <p:spPr/>
        <p:txBody>
          <a:bodyPr/>
          <a:lstStyle/>
          <a:p>
            <a:endParaRPr lang="en-AU"/>
          </a:p>
        </p:txBody>
      </p:sp>
      <p:pic>
        <p:nvPicPr>
          <p:cNvPr id="4098" name="Picture 1" descr="image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720" y="1340768"/>
            <a:ext cx="8884544" cy="4653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7885937"/>
      </p:ext>
    </p:ext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872000" y="2413265"/>
            <a:ext cx="7272000" cy="3276000"/>
          </a:xfrm>
          <a:prstGeom prst="rect">
            <a:avLst/>
          </a:prstGeom>
        </p:spPr>
        <p:txBody>
          <a:bodyPr/>
          <a:lstStyle/>
          <a:p>
            <a:r>
              <a:rPr lang="en-AU" dirty="0" smtClean="0"/>
              <a:t>Can test win forms and web forms</a:t>
            </a:r>
          </a:p>
          <a:p>
            <a:r>
              <a:rPr lang="en-AU" dirty="0" smtClean="0"/>
              <a:t>Imitates a physical user interacting with an application</a:t>
            </a:r>
          </a:p>
          <a:p>
            <a:r>
              <a:rPr lang="en-AU" dirty="0" smtClean="0"/>
              <a:t>Can interact with webpage (e.g. AJAX)</a:t>
            </a:r>
          </a:p>
          <a:p>
            <a:r>
              <a:rPr lang="en-AU" dirty="0" smtClean="0"/>
              <a:t>Test IE and </a:t>
            </a:r>
            <a:r>
              <a:rPr lang="en-AU" dirty="0" err="1" smtClean="0"/>
              <a:t>FireFox</a:t>
            </a:r>
            <a:endParaRPr lang="en-AU" dirty="0" smtClean="0"/>
          </a:p>
          <a:p>
            <a:pPr marL="0" indent="0">
              <a:buNone/>
            </a:pPr>
            <a:endParaRPr lang="en-AU" dirty="0"/>
          </a:p>
        </p:txBody>
      </p:sp>
      <p:sp>
        <p:nvSpPr>
          <p:cNvPr id="3" name="Title 2"/>
          <p:cNvSpPr>
            <a:spLocks noGrp="1"/>
          </p:cNvSpPr>
          <p:nvPr>
            <p:ph type="title"/>
          </p:nvPr>
        </p:nvSpPr>
        <p:spPr/>
        <p:txBody>
          <a:bodyPr/>
          <a:lstStyle/>
          <a:p>
            <a:r>
              <a:rPr lang="en-AU" dirty="0" smtClean="0"/>
              <a:t>Coded UI Tests</a:t>
            </a:r>
            <a:endParaRPr lang="en-AU" dirty="0"/>
          </a:p>
        </p:txBody>
      </p:sp>
      <p:pic>
        <p:nvPicPr>
          <p:cNvPr id="4" name="Picture 3" descr="QuestionIconRED.gif"/>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44090" y="4854225"/>
            <a:ext cx="699910" cy="928028"/>
          </a:xfrm>
          <a:prstGeom prst="rect">
            <a:avLst/>
          </a:prstGeom>
        </p:spPr>
      </p:pic>
      <p:sp>
        <p:nvSpPr>
          <p:cNvPr id="5" name="TextBox 4"/>
          <p:cNvSpPr txBox="1"/>
          <p:nvPr/>
        </p:nvSpPr>
        <p:spPr>
          <a:xfrm>
            <a:off x="8711513" y="5350476"/>
            <a:ext cx="432487" cy="246221"/>
          </a:xfrm>
          <a:prstGeom prst="rect">
            <a:avLst/>
          </a:prstGeom>
          <a:noFill/>
        </p:spPr>
        <p:txBody>
          <a:bodyPr wrap="square" rtlCol="0">
            <a:spAutoFit/>
          </a:bodyPr>
          <a:lstStyle/>
          <a:p>
            <a:r>
              <a:rPr lang="en-AU" sz="1000" dirty="0" smtClean="0">
                <a:solidFill>
                  <a:srgbClr val="C00000"/>
                </a:solidFill>
              </a:rPr>
              <a:t>02</a:t>
            </a:r>
            <a:endParaRPr lang="en-US" dirty="0">
              <a:solidFill>
                <a:srgbClr val="C00000"/>
              </a:solidFill>
            </a:endParaRPr>
          </a:p>
        </p:txBody>
      </p:sp>
    </p:spTree>
    <p:extLst>
      <p:ext uri="{BB962C8B-B14F-4D97-AF65-F5344CB8AC3E}">
        <p14:creationId xmlns:p14="http://schemas.microsoft.com/office/powerpoint/2010/main" val="3817042759"/>
      </p:ext>
    </p:ext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err="1" smtClean="0"/>
              <a:t>Javascript</a:t>
            </a:r>
            <a:r>
              <a:rPr lang="en-AU" dirty="0" smtClean="0"/>
              <a:t> Unit Tests with </a:t>
            </a:r>
            <a:r>
              <a:rPr lang="en-AU" dirty="0" err="1" smtClean="0"/>
              <a:t>QUnit</a:t>
            </a:r>
            <a:endParaRPr lang="en-AU" dirty="0"/>
          </a:p>
        </p:txBody>
      </p:sp>
      <p:sp>
        <p:nvSpPr>
          <p:cNvPr id="4" name="Subtitle 3"/>
          <p:cNvSpPr>
            <a:spLocks noGrp="1"/>
          </p:cNvSpPr>
          <p:nvPr>
            <p:ph idx="1"/>
          </p:nvPr>
        </p:nvSpPr>
        <p:spPr/>
        <p:txBody>
          <a:bodyPr>
            <a:normAutofit/>
          </a:bodyPr>
          <a:lstStyle/>
          <a:p>
            <a:r>
              <a:rPr lang="en-AU" dirty="0">
                <a:hlinkClick r:id="rId2"/>
              </a:rPr>
              <a:t>http://docs.jquery.com/QUnit</a:t>
            </a:r>
            <a:r>
              <a:rPr lang="en-AU" dirty="0" smtClean="0">
                <a:hlinkClick r:id="rId2"/>
              </a:rPr>
              <a:t>/</a:t>
            </a:r>
            <a:endParaRPr lang="en-AU" dirty="0" smtClean="0"/>
          </a:p>
          <a:p>
            <a:pPr marL="0" indent="0">
              <a:buNone/>
            </a:pPr>
            <a:r>
              <a:rPr lang="en-AU" sz="1400" dirty="0" smtClean="0">
                <a:solidFill>
                  <a:srgbClr val="0000FF"/>
                </a:solidFill>
                <a:latin typeface="Consolas" pitchFamily="49" charset="0"/>
                <a:cs typeface="Consolas" pitchFamily="49" charset="0"/>
              </a:rPr>
              <a:t>function</a:t>
            </a:r>
            <a:r>
              <a:rPr lang="en-AU" sz="1400" dirty="0" smtClean="0">
                <a:latin typeface="Consolas" pitchFamily="49" charset="0"/>
                <a:cs typeface="Consolas" pitchFamily="49" charset="0"/>
              </a:rPr>
              <a:t> </a:t>
            </a:r>
            <a:r>
              <a:rPr lang="en-AU" sz="1400" dirty="0" err="1">
                <a:solidFill>
                  <a:prstClr val="black"/>
                </a:solidFill>
                <a:latin typeface="Consolas" pitchFamily="49" charset="0"/>
                <a:cs typeface="Consolas" pitchFamily="49" charset="0"/>
              </a:rPr>
              <a:t>calculateSalesTaxWithRounding</a:t>
            </a:r>
            <a:r>
              <a:rPr lang="en-AU" sz="1400" dirty="0">
                <a:solidFill>
                  <a:prstClr val="black"/>
                </a:solidFill>
                <a:latin typeface="Consolas" pitchFamily="49" charset="0"/>
                <a:cs typeface="Consolas" pitchFamily="49" charset="0"/>
              </a:rPr>
              <a:t> </a:t>
            </a:r>
            <a:r>
              <a:rPr lang="en-AU" sz="1400" dirty="0" smtClean="0">
                <a:latin typeface="Consolas" pitchFamily="49" charset="0"/>
                <a:cs typeface="Consolas" pitchFamily="49" charset="0"/>
              </a:rPr>
              <a:t>(amount) { </a:t>
            </a:r>
            <a:br>
              <a:rPr lang="en-AU" sz="1400" dirty="0" smtClean="0">
                <a:latin typeface="Consolas" pitchFamily="49" charset="0"/>
                <a:cs typeface="Consolas" pitchFamily="49" charset="0"/>
              </a:rPr>
            </a:br>
            <a:r>
              <a:rPr lang="en-AU" sz="1400" dirty="0" smtClean="0">
                <a:latin typeface="Consolas" pitchFamily="49" charset="0"/>
                <a:cs typeface="Consolas" pitchFamily="49" charset="0"/>
              </a:rPr>
              <a:t>    </a:t>
            </a:r>
            <a:r>
              <a:rPr lang="en-AU" sz="1400" dirty="0" smtClean="0">
                <a:solidFill>
                  <a:srgbClr val="0000FF"/>
                </a:solidFill>
                <a:latin typeface="Consolas" pitchFamily="49" charset="0"/>
                <a:cs typeface="Consolas" pitchFamily="49" charset="0"/>
              </a:rPr>
              <a:t>return</a:t>
            </a:r>
            <a:r>
              <a:rPr lang="en-AU" sz="1400" dirty="0" smtClean="0">
                <a:latin typeface="Consolas" pitchFamily="49" charset="0"/>
                <a:cs typeface="Consolas" pitchFamily="49" charset="0"/>
              </a:rPr>
              <a:t> amount * 0.1; </a:t>
            </a:r>
            <a:br>
              <a:rPr lang="en-AU" sz="1400" dirty="0" smtClean="0">
                <a:latin typeface="Consolas" pitchFamily="49" charset="0"/>
                <a:cs typeface="Consolas" pitchFamily="49" charset="0"/>
              </a:rPr>
            </a:br>
            <a:r>
              <a:rPr lang="en-AU" sz="1400" dirty="0" smtClean="0">
                <a:latin typeface="Consolas" pitchFamily="49" charset="0"/>
                <a:cs typeface="Consolas" pitchFamily="49" charset="0"/>
              </a:rPr>
              <a:t>}</a:t>
            </a:r>
            <a:endParaRPr lang="en-AU" sz="1400" dirty="0">
              <a:latin typeface="Envy Code R"/>
            </a:endParaRPr>
          </a:p>
          <a:p>
            <a:pPr marL="0" indent="0">
              <a:buNone/>
            </a:pPr>
            <a:r>
              <a:rPr lang="en-AU" sz="1400" dirty="0" smtClean="0">
                <a:latin typeface="Consolas" pitchFamily="49" charset="0"/>
                <a:cs typeface="Consolas" pitchFamily="49" charset="0"/>
              </a:rPr>
              <a:t>$(</a:t>
            </a:r>
            <a:r>
              <a:rPr lang="en-AU" sz="1400" dirty="0">
                <a:latin typeface="Consolas" pitchFamily="49" charset="0"/>
                <a:cs typeface="Consolas" pitchFamily="49" charset="0"/>
              </a:rPr>
              <a:t>document).ready(</a:t>
            </a:r>
            <a:r>
              <a:rPr lang="en-AU" sz="1400" dirty="0">
                <a:solidFill>
                  <a:srgbClr val="0000FF"/>
                </a:solidFill>
                <a:latin typeface="Consolas" pitchFamily="49" charset="0"/>
                <a:cs typeface="Consolas" pitchFamily="49" charset="0"/>
              </a:rPr>
              <a:t>function</a:t>
            </a:r>
            <a:r>
              <a:rPr lang="en-AU" sz="1400" dirty="0">
                <a:solidFill>
                  <a:prstClr val="black"/>
                </a:solidFill>
                <a:latin typeface="Consolas" pitchFamily="49" charset="0"/>
                <a:cs typeface="Consolas" pitchFamily="49" charset="0"/>
              </a:rPr>
              <a:t> () </a:t>
            </a:r>
            <a:r>
              <a:rPr lang="en-AU" sz="1400" dirty="0" smtClean="0">
                <a:solidFill>
                  <a:prstClr val="black"/>
                </a:solidFill>
                <a:latin typeface="Consolas" pitchFamily="49" charset="0"/>
                <a:cs typeface="Consolas" pitchFamily="49" charset="0"/>
              </a:rPr>
              <a:t>{</a:t>
            </a:r>
            <a:br>
              <a:rPr lang="en-AU" sz="1400" dirty="0" smtClean="0">
                <a:solidFill>
                  <a:prstClr val="black"/>
                </a:solidFill>
                <a:latin typeface="Consolas" pitchFamily="49" charset="0"/>
                <a:cs typeface="Consolas" pitchFamily="49" charset="0"/>
              </a:rPr>
            </a:br>
            <a:r>
              <a:rPr lang="en-AU" sz="1400" dirty="0" smtClean="0">
                <a:solidFill>
                  <a:prstClr val="black"/>
                </a:solidFill>
                <a:latin typeface="Consolas" pitchFamily="49" charset="0"/>
                <a:cs typeface="Consolas" pitchFamily="49" charset="0"/>
              </a:rPr>
              <a:t>    </a:t>
            </a:r>
            <a:r>
              <a:rPr lang="en-AU" sz="1400" b="1" dirty="0" smtClean="0">
                <a:latin typeface="Consolas" pitchFamily="49" charset="0"/>
                <a:cs typeface="Consolas" pitchFamily="49" charset="0"/>
              </a:rPr>
              <a:t>test(</a:t>
            </a:r>
            <a:r>
              <a:rPr lang="en-AU" sz="1400" b="1" dirty="0" smtClean="0">
                <a:solidFill>
                  <a:srgbClr val="800000"/>
                </a:solidFill>
                <a:latin typeface="Consolas" pitchFamily="49" charset="0"/>
                <a:cs typeface="Consolas" pitchFamily="49" charset="0"/>
              </a:rPr>
              <a:t>"Calculate Sales Tax Test 2"</a:t>
            </a:r>
            <a:r>
              <a:rPr lang="en-AU" sz="1400" b="1" dirty="0" smtClean="0">
                <a:solidFill>
                  <a:prstClr val="black"/>
                </a:solidFill>
                <a:latin typeface="Consolas" pitchFamily="49" charset="0"/>
                <a:cs typeface="Consolas" pitchFamily="49" charset="0"/>
              </a:rPr>
              <a:t>, </a:t>
            </a:r>
            <a:r>
              <a:rPr lang="en-AU" sz="1400" b="1" dirty="0" smtClean="0">
                <a:solidFill>
                  <a:srgbClr val="0000FF"/>
                </a:solidFill>
                <a:latin typeface="Consolas" pitchFamily="49" charset="0"/>
                <a:cs typeface="Consolas" pitchFamily="49" charset="0"/>
              </a:rPr>
              <a:t>function</a:t>
            </a:r>
            <a:r>
              <a:rPr lang="en-AU" sz="1400" b="1" dirty="0" smtClean="0">
                <a:solidFill>
                  <a:prstClr val="black"/>
                </a:solidFill>
                <a:latin typeface="Consolas" pitchFamily="49" charset="0"/>
                <a:cs typeface="Consolas" pitchFamily="49" charset="0"/>
              </a:rPr>
              <a:t> ()</a:t>
            </a:r>
            <a:r>
              <a:rPr lang="en-AU" sz="1400" dirty="0" smtClean="0">
                <a:solidFill>
                  <a:prstClr val="black"/>
                </a:solidFill>
                <a:latin typeface="Consolas" pitchFamily="49" charset="0"/>
                <a:cs typeface="Consolas" pitchFamily="49" charset="0"/>
              </a:rPr>
              <a:t> {</a:t>
            </a:r>
            <a:br>
              <a:rPr lang="en-AU" sz="1400" dirty="0" smtClean="0">
                <a:solidFill>
                  <a:prstClr val="black"/>
                </a:solidFill>
                <a:latin typeface="Consolas" pitchFamily="49" charset="0"/>
                <a:cs typeface="Consolas" pitchFamily="49" charset="0"/>
              </a:rPr>
            </a:br>
            <a:r>
              <a:rPr lang="en-AU" sz="1400" dirty="0" smtClean="0">
                <a:solidFill>
                  <a:prstClr val="black"/>
                </a:solidFill>
                <a:latin typeface="Consolas" pitchFamily="49" charset="0"/>
                <a:cs typeface="Consolas" pitchFamily="49" charset="0"/>
              </a:rPr>
              <a:t>    </a:t>
            </a:r>
            <a:r>
              <a:rPr lang="en-AU" sz="1400" dirty="0" err="1" smtClean="0">
                <a:solidFill>
                  <a:srgbClr val="0000FF"/>
                </a:solidFill>
                <a:latin typeface="Consolas" pitchFamily="49" charset="0"/>
                <a:cs typeface="Consolas" pitchFamily="49" charset="0"/>
              </a:rPr>
              <a:t>var</a:t>
            </a:r>
            <a:r>
              <a:rPr lang="en-AU" sz="1400" dirty="0" smtClean="0">
                <a:solidFill>
                  <a:prstClr val="black"/>
                </a:solidFill>
                <a:latin typeface="Consolas" pitchFamily="49" charset="0"/>
                <a:cs typeface="Consolas" pitchFamily="49" charset="0"/>
              </a:rPr>
              <a:t> expected = 10;</a:t>
            </a:r>
            <a:br>
              <a:rPr lang="en-AU" sz="1400" dirty="0" smtClean="0">
                <a:solidFill>
                  <a:prstClr val="black"/>
                </a:solidFill>
                <a:latin typeface="Consolas" pitchFamily="49" charset="0"/>
                <a:cs typeface="Consolas" pitchFamily="49" charset="0"/>
              </a:rPr>
            </a:br>
            <a:r>
              <a:rPr lang="en-AU" sz="1400" dirty="0" smtClean="0">
                <a:solidFill>
                  <a:prstClr val="black"/>
                </a:solidFill>
                <a:latin typeface="Consolas" pitchFamily="49" charset="0"/>
                <a:cs typeface="Consolas" pitchFamily="49" charset="0"/>
              </a:rPr>
              <a:t>    </a:t>
            </a:r>
            <a:r>
              <a:rPr lang="en-AU" sz="1400" dirty="0" err="1" smtClean="0">
                <a:solidFill>
                  <a:srgbClr val="0000FF"/>
                </a:solidFill>
                <a:latin typeface="Consolas" pitchFamily="49" charset="0"/>
                <a:cs typeface="Consolas" pitchFamily="49" charset="0"/>
              </a:rPr>
              <a:t>var</a:t>
            </a:r>
            <a:r>
              <a:rPr lang="en-AU" sz="1400" dirty="0" smtClean="0">
                <a:solidFill>
                  <a:prstClr val="black"/>
                </a:solidFill>
                <a:latin typeface="Consolas" pitchFamily="49" charset="0"/>
                <a:cs typeface="Consolas" pitchFamily="49" charset="0"/>
              </a:rPr>
              <a:t> actual = </a:t>
            </a:r>
            <a:r>
              <a:rPr lang="en-AU" sz="1400" dirty="0" err="1" smtClean="0">
                <a:solidFill>
                  <a:prstClr val="black"/>
                </a:solidFill>
                <a:latin typeface="Consolas" pitchFamily="49" charset="0"/>
                <a:cs typeface="Consolas" pitchFamily="49" charset="0"/>
              </a:rPr>
              <a:t>calculateSalesTaxWithRounding</a:t>
            </a:r>
            <a:r>
              <a:rPr lang="en-AU" sz="1400" dirty="0" smtClean="0">
                <a:solidFill>
                  <a:prstClr val="black"/>
                </a:solidFill>
                <a:latin typeface="Consolas" pitchFamily="49" charset="0"/>
                <a:cs typeface="Consolas" pitchFamily="49" charset="0"/>
              </a:rPr>
              <a:t>(9.08);</a:t>
            </a:r>
            <a:br>
              <a:rPr lang="en-AU" sz="1400" dirty="0" smtClean="0">
                <a:solidFill>
                  <a:prstClr val="black"/>
                </a:solidFill>
                <a:latin typeface="Consolas" pitchFamily="49" charset="0"/>
                <a:cs typeface="Consolas" pitchFamily="49" charset="0"/>
              </a:rPr>
            </a:br>
            <a:r>
              <a:rPr lang="en-AU" sz="1400" dirty="0" smtClean="0">
                <a:solidFill>
                  <a:prstClr val="black"/>
                </a:solidFill>
                <a:latin typeface="Consolas" pitchFamily="49" charset="0"/>
                <a:cs typeface="Consolas" pitchFamily="49" charset="0"/>
              </a:rPr>
              <a:t>    </a:t>
            </a:r>
            <a:r>
              <a:rPr lang="en-AU" sz="1400" b="1" dirty="0" smtClean="0">
                <a:solidFill>
                  <a:prstClr val="black"/>
                </a:solidFill>
                <a:latin typeface="Consolas" pitchFamily="49" charset="0"/>
                <a:cs typeface="Consolas" pitchFamily="49" charset="0"/>
              </a:rPr>
              <a:t>equal(actual, expected, </a:t>
            </a:r>
            <a:r>
              <a:rPr lang="en-AU" sz="1400" b="1" dirty="0" smtClean="0">
                <a:solidFill>
                  <a:srgbClr val="800000"/>
                </a:solidFill>
                <a:latin typeface="Consolas" pitchFamily="49" charset="0"/>
                <a:cs typeface="Consolas" pitchFamily="49" charset="0"/>
              </a:rPr>
              <a:t>"We expect actual to be "</a:t>
            </a:r>
            <a:r>
              <a:rPr lang="en-AU" sz="1400" b="1" dirty="0" smtClean="0">
                <a:solidFill>
                  <a:prstClr val="black"/>
                </a:solidFill>
                <a:latin typeface="Consolas" pitchFamily="49" charset="0"/>
                <a:cs typeface="Consolas" pitchFamily="49" charset="0"/>
              </a:rPr>
              <a:t> + expected);</a:t>
            </a:r>
            <a:br>
              <a:rPr lang="en-AU" sz="1400" b="1" dirty="0" smtClean="0">
                <a:solidFill>
                  <a:prstClr val="black"/>
                </a:solidFill>
                <a:latin typeface="Consolas" pitchFamily="49" charset="0"/>
                <a:cs typeface="Consolas" pitchFamily="49" charset="0"/>
              </a:rPr>
            </a:br>
            <a:r>
              <a:rPr lang="en-AU" sz="1400" dirty="0" smtClean="0">
                <a:solidFill>
                  <a:prstClr val="black"/>
                </a:solidFill>
                <a:latin typeface="Consolas" pitchFamily="49" charset="0"/>
                <a:cs typeface="Consolas" pitchFamily="49" charset="0"/>
              </a:rPr>
              <a:t>});</a:t>
            </a:r>
            <a:endParaRPr lang="en-AU" sz="1400" dirty="0">
              <a:latin typeface="Consolas" pitchFamily="49" charset="0"/>
              <a:cs typeface="Consolas" pitchFamily="49" charset="0"/>
            </a:endParaRPr>
          </a:p>
        </p:txBody>
      </p:sp>
    </p:spTree>
    <p:extLst>
      <p:ext uri="{BB962C8B-B14F-4D97-AF65-F5344CB8AC3E}">
        <p14:creationId xmlns:p14="http://schemas.microsoft.com/office/powerpoint/2010/main" val="65874702"/>
      </p:ext>
    </p:ext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ericphan\AppData\Local\Temp\1\SNAGHTML1765b3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9979" y="188640"/>
            <a:ext cx="7304429" cy="56170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0110700"/>
      </p:ext>
    </p:ext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872000" y="2413265"/>
            <a:ext cx="7272000" cy="3276000"/>
          </a:xfrm>
          <a:prstGeom prst="rect">
            <a:avLst/>
          </a:prstGeom>
        </p:spPr>
        <p:txBody>
          <a:bodyPr/>
          <a:lstStyle/>
          <a:p>
            <a:r>
              <a:rPr lang="en-AU" dirty="0"/>
              <a:t>Can test </a:t>
            </a:r>
            <a:r>
              <a:rPr lang="en-AU" dirty="0" smtClean="0"/>
              <a:t>web forms</a:t>
            </a:r>
            <a:endParaRPr lang="en-AU" dirty="0"/>
          </a:p>
          <a:p>
            <a:r>
              <a:rPr lang="en-AU" dirty="0"/>
              <a:t>Imitates a physical user interacting with an application</a:t>
            </a:r>
          </a:p>
          <a:p>
            <a:r>
              <a:rPr lang="en-AU" dirty="0" smtClean="0"/>
              <a:t>Can </a:t>
            </a:r>
            <a:r>
              <a:rPr lang="en-AU" dirty="0"/>
              <a:t>interact with webpage (e.g. AJAX)</a:t>
            </a:r>
          </a:p>
          <a:p>
            <a:r>
              <a:rPr lang="en-AU" dirty="0" smtClean="0"/>
              <a:t>Maintenance is great</a:t>
            </a:r>
          </a:p>
          <a:p>
            <a:r>
              <a:rPr lang="en-AU" dirty="0" smtClean="0"/>
              <a:t>Tests all 4 browsers</a:t>
            </a:r>
          </a:p>
          <a:p>
            <a:endParaRPr lang="en-AU" dirty="0"/>
          </a:p>
        </p:txBody>
      </p:sp>
      <p:sp>
        <p:nvSpPr>
          <p:cNvPr id="3" name="Title 2"/>
          <p:cNvSpPr>
            <a:spLocks noGrp="1"/>
          </p:cNvSpPr>
          <p:nvPr>
            <p:ph type="title"/>
          </p:nvPr>
        </p:nvSpPr>
        <p:spPr/>
        <p:txBody>
          <a:bodyPr>
            <a:normAutofit fontScale="90000"/>
          </a:bodyPr>
          <a:lstStyle/>
          <a:p>
            <a:r>
              <a:rPr lang="en-AU" dirty="0" smtClean="0"/>
              <a:t>3</a:t>
            </a:r>
            <a:r>
              <a:rPr lang="en-AU" baseline="30000" dirty="0" smtClean="0"/>
              <a:t>rd</a:t>
            </a:r>
            <a:r>
              <a:rPr lang="en-AU" dirty="0" smtClean="0"/>
              <a:t> Party</a:t>
            </a:r>
            <a:br>
              <a:rPr lang="en-AU" dirty="0" smtClean="0"/>
            </a:br>
            <a:r>
              <a:rPr lang="en-AU" dirty="0" err="1" smtClean="0"/>
              <a:t>Telerik</a:t>
            </a:r>
            <a:r>
              <a:rPr lang="en-AU" dirty="0" smtClean="0"/>
              <a:t> Tests</a:t>
            </a:r>
            <a:endParaRPr lang="en-AU" dirty="0"/>
          </a:p>
        </p:txBody>
      </p:sp>
      <p:pic>
        <p:nvPicPr>
          <p:cNvPr id="4" name="Picture 3" descr="QuestionIconRED.gif"/>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44090" y="4854225"/>
            <a:ext cx="699910" cy="928028"/>
          </a:xfrm>
          <a:prstGeom prst="rect">
            <a:avLst/>
          </a:prstGeom>
        </p:spPr>
      </p:pic>
      <p:sp>
        <p:nvSpPr>
          <p:cNvPr id="5" name="TextBox 4"/>
          <p:cNvSpPr txBox="1"/>
          <p:nvPr/>
        </p:nvSpPr>
        <p:spPr>
          <a:xfrm>
            <a:off x="8711513" y="5350476"/>
            <a:ext cx="432487" cy="246221"/>
          </a:xfrm>
          <a:prstGeom prst="rect">
            <a:avLst/>
          </a:prstGeom>
          <a:noFill/>
        </p:spPr>
        <p:txBody>
          <a:bodyPr wrap="square" rtlCol="0">
            <a:spAutoFit/>
          </a:bodyPr>
          <a:lstStyle/>
          <a:p>
            <a:r>
              <a:rPr lang="en-AU" sz="1000" dirty="0" smtClean="0">
                <a:solidFill>
                  <a:srgbClr val="C00000"/>
                </a:solidFill>
              </a:rPr>
              <a:t>03</a:t>
            </a:r>
            <a:endParaRPr lang="en-US" dirty="0">
              <a:solidFill>
                <a:srgbClr val="C00000"/>
              </a:solidFill>
            </a:endParaRPr>
          </a:p>
        </p:txBody>
      </p:sp>
    </p:spTree>
    <p:extLst>
      <p:ext uri="{BB962C8B-B14F-4D97-AF65-F5344CB8AC3E}">
        <p14:creationId xmlns:p14="http://schemas.microsoft.com/office/powerpoint/2010/main" val="22588218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872000" y="2412000"/>
            <a:ext cx="7272000" cy="3276000"/>
          </a:xfrm>
          <a:prstGeom prst="rect">
            <a:avLst/>
          </a:prstGeom>
        </p:spPr>
        <p:txBody>
          <a:bodyPr/>
          <a:lstStyle/>
          <a:p>
            <a:r>
              <a:rPr lang="en-AU" dirty="0" smtClean="0"/>
              <a:t>Choosing the right type of test is important</a:t>
            </a:r>
          </a:p>
          <a:p>
            <a:endParaRPr lang="en-AU" dirty="0" smtClean="0"/>
          </a:p>
          <a:p>
            <a:endParaRPr lang="en-AU" dirty="0"/>
          </a:p>
          <a:p>
            <a:endParaRPr lang="en-AU" dirty="0"/>
          </a:p>
        </p:txBody>
      </p:sp>
      <p:sp>
        <p:nvSpPr>
          <p:cNvPr id="3" name="Title 2"/>
          <p:cNvSpPr>
            <a:spLocks noGrp="1"/>
          </p:cNvSpPr>
          <p:nvPr>
            <p:ph type="title"/>
          </p:nvPr>
        </p:nvSpPr>
        <p:spPr/>
        <p:txBody>
          <a:bodyPr/>
          <a:lstStyle/>
          <a:p>
            <a:r>
              <a:rPr lang="en-AU" dirty="0" smtClean="0"/>
              <a:t>Speed of tests</a:t>
            </a:r>
            <a:endParaRPr lang="en-AU"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0817" y="3398921"/>
            <a:ext cx="6561137"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01013459"/>
      </p:ext>
    </p:ext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Test Comparison</a:t>
            </a:r>
            <a:endParaRPr lang="en-AU" dirty="0"/>
          </a:p>
        </p:txBody>
      </p:sp>
      <p:graphicFrame>
        <p:nvGraphicFramePr>
          <p:cNvPr id="4" name="Table 3"/>
          <p:cNvGraphicFramePr>
            <a:graphicFrameLocks noGrp="1"/>
          </p:cNvGraphicFramePr>
          <p:nvPr>
            <p:extLst>
              <p:ext uri="{D42A27DB-BD31-4B8C-83A1-F6EECF244321}">
                <p14:modId xmlns:p14="http://schemas.microsoft.com/office/powerpoint/2010/main" val="3143972586"/>
              </p:ext>
            </p:extLst>
          </p:nvPr>
        </p:nvGraphicFramePr>
        <p:xfrm>
          <a:off x="667515" y="1549834"/>
          <a:ext cx="8058030" cy="4130540"/>
        </p:xfrm>
        <a:graphic>
          <a:graphicData uri="http://schemas.openxmlformats.org/drawingml/2006/table">
            <a:tbl>
              <a:tblPr firstRow="1" bandRow="1">
                <a:tableStyleId>{5C22544A-7EE6-4342-B048-85BDC9FD1C3A}</a:tableStyleId>
              </a:tblPr>
              <a:tblGrid>
                <a:gridCol w="2891025"/>
                <a:gridCol w="1825764"/>
                <a:gridCol w="1690588"/>
                <a:gridCol w="1650653"/>
              </a:tblGrid>
              <a:tr h="797490">
                <a:tc>
                  <a:txBody>
                    <a:bodyPr/>
                    <a:lstStyle/>
                    <a:p>
                      <a:endParaRPr lang="en-AU" sz="1600" baseline="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aseline="0" dirty="0" smtClean="0"/>
                        <a:t>VS Web Test</a:t>
                      </a:r>
                    </a:p>
                  </a:txBody>
                  <a:tcPr/>
                </a:tc>
                <a:tc>
                  <a:txBody>
                    <a:bodyPr/>
                    <a:lstStyle/>
                    <a:p>
                      <a:pPr algn="ctr"/>
                      <a:r>
                        <a:rPr lang="en-AU" sz="1600" baseline="0" dirty="0" smtClean="0"/>
                        <a:t>VS Coded UI</a:t>
                      </a:r>
                      <a:endParaRPr lang="en-AU" sz="1600" baseline="0" dirty="0"/>
                    </a:p>
                  </a:txBody>
                  <a:tcPr/>
                </a:tc>
                <a:tc>
                  <a:txBody>
                    <a:bodyPr/>
                    <a:lstStyle/>
                    <a:p>
                      <a:pPr algn="ctr"/>
                      <a:r>
                        <a:rPr lang="en-AU" sz="1600" baseline="0" dirty="0" err="1" smtClean="0"/>
                        <a:t>Telerik</a:t>
                      </a:r>
                      <a:r>
                        <a:rPr lang="en-AU" sz="1600" baseline="0" dirty="0" smtClean="0"/>
                        <a:t> Web UI</a:t>
                      </a:r>
                      <a:endParaRPr lang="en-AU" sz="1600" baseline="0" dirty="0"/>
                    </a:p>
                  </a:txBody>
                  <a:tcPr/>
                </a:tc>
              </a:tr>
              <a:tr h="625893">
                <a:tc>
                  <a:txBody>
                    <a:bodyPr/>
                    <a:lstStyle/>
                    <a:p>
                      <a:r>
                        <a:rPr lang="en-AU" sz="1600" baseline="0" dirty="0" smtClean="0"/>
                        <a:t>Cross browser</a:t>
                      </a:r>
                      <a:endParaRPr lang="en-AU" sz="1600" baseline="0" dirty="0"/>
                    </a:p>
                  </a:txBody>
                  <a:tcPr/>
                </a:tc>
                <a:tc>
                  <a:txBody>
                    <a:bodyPr/>
                    <a:lstStyle/>
                    <a:p>
                      <a:r>
                        <a:rPr lang="en-AU" sz="1600" baseline="0" dirty="0" smtClean="0"/>
                        <a:t>Yes (IE, FF)</a:t>
                      </a:r>
                      <a:endParaRPr lang="en-AU" sz="1600" baseline="0" dirty="0"/>
                    </a:p>
                  </a:txBody>
                  <a:tcPr/>
                </a:tc>
                <a:tc>
                  <a:txBody>
                    <a:bodyPr/>
                    <a:lstStyle/>
                    <a:p>
                      <a:r>
                        <a:rPr lang="en-AU" sz="1600" baseline="0" dirty="0" smtClean="0"/>
                        <a:t>No (Make separate tests)</a:t>
                      </a:r>
                      <a:endParaRPr lang="en-AU" sz="1600" baseline="0" dirty="0"/>
                    </a:p>
                  </a:txBody>
                  <a:tcPr/>
                </a:tc>
                <a:tc>
                  <a:txBody>
                    <a:bodyPr/>
                    <a:lstStyle/>
                    <a:p>
                      <a:r>
                        <a:rPr lang="en-AU" sz="1600" baseline="0" dirty="0" smtClean="0"/>
                        <a:t>Yes (IE, FF, Safari, Chrome)</a:t>
                      </a:r>
                      <a:endParaRPr lang="en-AU" sz="1600" baseline="0" dirty="0"/>
                    </a:p>
                  </a:txBody>
                  <a:tcPr/>
                </a:tc>
              </a:tr>
              <a:tr h="375536">
                <a:tc>
                  <a:txBody>
                    <a:bodyPr/>
                    <a:lstStyle/>
                    <a:p>
                      <a:r>
                        <a:rPr lang="en-AU" sz="1600" baseline="0" dirty="0" smtClean="0"/>
                        <a:t>Test Silverlight</a:t>
                      </a:r>
                      <a:endParaRPr lang="en-AU" sz="1600" baseline="0" dirty="0"/>
                    </a:p>
                  </a:txBody>
                  <a:tcPr/>
                </a:tc>
                <a:tc>
                  <a:txBody>
                    <a:bodyPr/>
                    <a:lstStyle/>
                    <a:p>
                      <a:r>
                        <a:rPr lang="en-AU" sz="1600" baseline="0" dirty="0" smtClean="0"/>
                        <a:t>No</a:t>
                      </a:r>
                      <a:endParaRPr lang="en-AU" sz="1600" baseline="0" dirty="0"/>
                    </a:p>
                  </a:txBody>
                  <a:tcPr/>
                </a:tc>
                <a:tc>
                  <a:txBody>
                    <a:bodyPr/>
                    <a:lstStyle/>
                    <a:p>
                      <a:r>
                        <a:rPr lang="en-AU" sz="1600" baseline="0" dirty="0" smtClean="0"/>
                        <a:t>Yes (Feature Pack 2)</a:t>
                      </a:r>
                      <a:endParaRPr lang="en-AU" sz="1600" baseline="0" dirty="0"/>
                    </a:p>
                  </a:txBody>
                  <a:tcPr/>
                </a:tc>
                <a:tc>
                  <a:txBody>
                    <a:bodyPr/>
                    <a:lstStyle/>
                    <a:p>
                      <a:r>
                        <a:rPr lang="en-AU" sz="1600" baseline="0" dirty="0" smtClean="0"/>
                        <a:t>Yes</a:t>
                      </a:r>
                      <a:endParaRPr lang="en-AU" sz="1600" baseline="0" dirty="0"/>
                    </a:p>
                  </a:txBody>
                  <a:tcPr/>
                </a:tc>
              </a:tr>
              <a:tr h="375536">
                <a:tc>
                  <a:txBody>
                    <a:bodyPr/>
                    <a:lstStyle/>
                    <a:p>
                      <a:r>
                        <a:rPr lang="en-AU" sz="1600" baseline="0" dirty="0" smtClean="0"/>
                        <a:t>AJAX support</a:t>
                      </a:r>
                      <a:endParaRPr lang="en-AU" sz="1600" baseline="0" dirty="0"/>
                    </a:p>
                  </a:txBody>
                  <a:tcPr/>
                </a:tc>
                <a:tc>
                  <a:txBody>
                    <a:bodyPr/>
                    <a:lstStyle/>
                    <a:p>
                      <a:r>
                        <a:rPr lang="en-AU" sz="1600" baseline="0" dirty="0" smtClean="0"/>
                        <a:t>No</a:t>
                      </a:r>
                      <a:endParaRPr lang="en-AU" sz="1600" baseline="0" dirty="0"/>
                    </a:p>
                  </a:txBody>
                  <a:tcPr/>
                </a:tc>
                <a:tc>
                  <a:txBody>
                    <a:bodyPr/>
                    <a:lstStyle/>
                    <a:p>
                      <a:r>
                        <a:rPr lang="en-AU" sz="1600" baseline="0" dirty="0" smtClean="0"/>
                        <a:t>With Pauses</a:t>
                      </a:r>
                      <a:endParaRPr lang="en-AU" sz="1600" baseline="0" dirty="0"/>
                    </a:p>
                  </a:txBody>
                  <a:tcPr/>
                </a:tc>
                <a:tc>
                  <a:txBody>
                    <a:bodyPr/>
                    <a:lstStyle/>
                    <a:p>
                      <a:r>
                        <a:rPr lang="en-AU" sz="1600" baseline="0" dirty="0" smtClean="0"/>
                        <a:t>Yes</a:t>
                      </a:r>
                      <a:endParaRPr lang="en-AU" sz="1600" baseline="0" dirty="0"/>
                    </a:p>
                  </a:txBody>
                  <a:tcPr/>
                </a:tc>
              </a:tr>
              <a:tr h="375536">
                <a:tc>
                  <a:txBody>
                    <a:bodyPr/>
                    <a:lstStyle/>
                    <a:p>
                      <a:r>
                        <a:rPr lang="en-AU" sz="1600" baseline="0" dirty="0" smtClean="0"/>
                        <a:t>Validate speed of page load</a:t>
                      </a:r>
                      <a:endParaRPr lang="en-AU" sz="1600" baseline="0" dirty="0"/>
                    </a:p>
                  </a:txBody>
                  <a:tcPr/>
                </a:tc>
                <a:tc>
                  <a:txBody>
                    <a:bodyPr/>
                    <a:lstStyle/>
                    <a:p>
                      <a:r>
                        <a:rPr lang="en-AU" sz="1600" baseline="0" dirty="0" smtClean="0"/>
                        <a:t>Yes</a:t>
                      </a:r>
                      <a:endParaRPr lang="en-AU" sz="1600" baseline="0" dirty="0"/>
                    </a:p>
                  </a:txBody>
                  <a:tcPr/>
                </a:tc>
                <a:tc>
                  <a:txBody>
                    <a:bodyPr/>
                    <a:lstStyle/>
                    <a:p>
                      <a:r>
                        <a:rPr lang="en-AU" sz="1600" baseline="0" dirty="0" smtClean="0"/>
                        <a:t>With Code</a:t>
                      </a:r>
                      <a:endParaRPr lang="en-AU" sz="1600" baseline="0" dirty="0"/>
                    </a:p>
                  </a:txBody>
                  <a:tcPr/>
                </a:tc>
                <a:tc>
                  <a:txBody>
                    <a:bodyPr/>
                    <a:lstStyle/>
                    <a:p>
                      <a:r>
                        <a:rPr lang="en-AU" sz="1600" baseline="0" dirty="0" smtClean="0"/>
                        <a:t>With Code</a:t>
                      </a:r>
                      <a:endParaRPr lang="en-AU" sz="1600" baseline="0" dirty="0"/>
                    </a:p>
                  </a:txBody>
                  <a:tcPr/>
                </a:tc>
              </a:tr>
              <a:tr h="625893">
                <a:tc>
                  <a:txBody>
                    <a:bodyPr/>
                    <a:lstStyle/>
                    <a:p>
                      <a:r>
                        <a:rPr lang="en-AU" sz="1600" baseline="0" dirty="0" smtClean="0"/>
                        <a:t>Run load test</a:t>
                      </a:r>
                      <a:endParaRPr lang="en-AU" sz="1600" baseline="0" dirty="0"/>
                    </a:p>
                  </a:txBody>
                  <a:tcPr/>
                </a:tc>
                <a:tc>
                  <a:txBody>
                    <a:bodyPr/>
                    <a:lstStyle/>
                    <a:p>
                      <a:r>
                        <a:rPr lang="en-AU" sz="1600" baseline="0" dirty="0" smtClean="0"/>
                        <a:t>Yes</a:t>
                      </a:r>
                      <a:endParaRPr lang="en-AU" sz="1600" baseline="0" dirty="0"/>
                    </a:p>
                  </a:txBody>
                  <a:tcPr/>
                </a:tc>
                <a:tc>
                  <a:txBody>
                    <a:bodyPr/>
                    <a:lstStyle/>
                    <a:p>
                      <a:r>
                        <a:rPr lang="en-AU" sz="1600" baseline="0" dirty="0" smtClean="0"/>
                        <a:t>Yes</a:t>
                      </a:r>
                      <a:endParaRPr lang="en-AU" sz="1600" baseline="0" dirty="0"/>
                    </a:p>
                  </a:txBody>
                  <a:tcPr/>
                </a:tc>
                <a:tc>
                  <a:txBody>
                    <a:bodyPr/>
                    <a:lstStyle/>
                    <a:p>
                      <a:r>
                        <a:rPr lang="en-AU" sz="1600" baseline="0" dirty="0" smtClean="0"/>
                        <a:t>No</a:t>
                      </a:r>
                      <a:endParaRPr lang="en-AU" sz="1600" baseline="0" dirty="0"/>
                    </a:p>
                  </a:txBody>
                  <a:tcPr/>
                </a:tc>
              </a:tr>
              <a:tr h="375536">
                <a:tc>
                  <a:txBody>
                    <a:bodyPr/>
                    <a:lstStyle/>
                    <a:p>
                      <a:r>
                        <a:rPr lang="en-AU" sz="1600" baseline="0" dirty="0" smtClean="0"/>
                        <a:t>Click on elements in page</a:t>
                      </a:r>
                      <a:endParaRPr lang="en-AU" sz="1600" baseline="0" dirty="0"/>
                    </a:p>
                  </a:txBody>
                  <a:tcPr/>
                </a:tc>
                <a:tc>
                  <a:txBody>
                    <a:bodyPr/>
                    <a:lstStyle/>
                    <a:p>
                      <a:r>
                        <a:rPr lang="en-AU" sz="1600" baseline="0" dirty="0" smtClean="0"/>
                        <a:t>No</a:t>
                      </a:r>
                      <a:endParaRPr lang="en-AU" sz="1600" baseline="0" dirty="0"/>
                    </a:p>
                  </a:txBody>
                  <a:tcPr/>
                </a:tc>
                <a:tc>
                  <a:txBody>
                    <a:bodyPr/>
                    <a:lstStyle/>
                    <a:p>
                      <a:r>
                        <a:rPr lang="en-AU" sz="1600" baseline="0" dirty="0" smtClean="0"/>
                        <a:t>Yes</a:t>
                      </a:r>
                      <a:endParaRPr lang="en-AU" sz="1600" baseline="0" dirty="0"/>
                    </a:p>
                  </a:txBody>
                  <a:tcPr/>
                </a:tc>
                <a:tc>
                  <a:txBody>
                    <a:bodyPr/>
                    <a:lstStyle/>
                    <a:p>
                      <a:r>
                        <a:rPr lang="en-AU" sz="1600" baseline="0" dirty="0" smtClean="0"/>
                        <a:t>Yes</a:t>
                      </a:r>
                      <a:endParaRPr lang="en-AU" sz="1600" baseline="0" dirty="0"/>
                    </a:p>
                  </a:txBody>
                  <a:tcPr/>
                </a:tc>
              </a:tr>
              <a:tr h="375536">
                <a:tc>
                  <a:txBody>
                    <a:bodyPr/>
                    <a:lstStyle/>
                    <a:p>
                      <a:r>
                        <a:rPr lang="en-AU" sz="1600" baseline="0" dirty="0" smtClean="0"/>
                        <a:t>Easy to edit</a:t>
                      </a:r>
                      <a:endParaRPr lang="en-AU" sz="1600" baseline="0" dirty="0"/>
                    </a:p>
                  </a:txBody>
                  <a:tcPr/>
                </a:tc>
                <a:tc>
                  <a:txBody>
                    <a:bodyPr/>
                    <a:lstStyle/>
                    <a:p>
                      <a:r>
                        <a:rPr lang="en-AU" sz="1600" baseline="0" dirty="0" smtClean="0"/>
                        <a:t>Yes</a:t>
                      </a:r>
                      <a:endParaRPr lang="en-AU" sz="1600" baseline="0" dirty="0"/>
                    </a:p>
                  </a:txBody>
                  <a:tcPr/>
                </a:tc>
                <a:tc>
                  <a:txBody>
                    <a:bodyPr/>
                    <a:lstStyle/>
                    <a:p>
                      <a:r>
                        <a:rPr lang="en-AU" sz="1600" baseline="0" dirty="0" smtClean="0"/>
                        <a:t>No</a:t>
                      </a:r>
                      <a:endParaRPr lang="en-AU" sz="1600" baseline="0" dirty="0"/>
                    </a:p>
                  </a:txBody>
                  <a:tcPr/>
                </a:tc>
                <a:tc>
                  <a:txBody>
                    <a:bodyPr/>
                    <a:lstStyle/>
                    <a:p>
                      <a:r>
                        <a:rPr lang="en-AU" sz="1600" baseline="0" dirty="0" smtClean="0"/>
                        <a:t>Yes</a:t>
                      </a:r>
                      <a:endParaRPr lang="en-AU" sz="1600" baseline="0" dirty="0"/>
                    </a:p>
                  </a:txBody>
                  <a:tcPr/>
                </a:tc>
              </a:tr>
            </a:tbl>
          </a:graphicData>
        </a:graphic>
      </p:graphicFrame>
    </p:spTree>
    <p:extLst>
      <p:ext uri="{BB962C8B-B14F-4D97-AF65-F5344CB8AC3E}">
        <p14:creationId xmlns:p14="http://schemas.microsoft.com/office/powerpoint/2010/main" val="27029449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872000" y="2412000"/>
            <a:ext cx="7272000" cy="3276000"/>
          </a:xfrm>
          <a:prstGeom prst="rect">
            <a:avLst/>
          </a:prstGeom>
        </p:spPr>
        <p:txBody>
          <a:bodyPr/>
          <a:lstStyle/>
          <a:p>
            <a:r>
              <a:rPr lang="en-AU" dirty="0" smtClean="0"/>
              <a:t>Is a </a:t>
            </a:r>
            <a:r>
              <a:rPr lang="en-AU" dirty="0"/>
              <a:t>test that simulates the expected user </a:t>
            </a:r>
            <a:r>
              <a:rPr lang="en-AU" dirty="0" smtClean="0"/>
              <a:t>load</a:t>
            </a:r>
          </a:p>
        </p:txBody>
      </p:sp>
      <p:sp>
        <p:nvSpPr>
          <p:cNvPr id="3" name="Title 2"/>
          <p:cNvSpPr>
            <a:spLocks noGrp="1"/>
          </p:cNvSpPr>
          <p:nvPr>
            <p:ph type="title"/>
          </p:nvPr>
        </p:nvSpPr>
        <p:spPr/>
        <p:txBody>
          <a:bodyPr/>
          <a:lstStyle/>
          <a:p>
            <a:r>
              <a:rPr lang="en-AU" dirty="0" smtClean="0"/>
              <a:t>Load Testing</a:t>
            </a:r>
            <a:endParaRPr lang="en-AU" dirty="0"/>
          </a:p>
        </p:txBody>
      </p:sp>
      <p:sp>
        <p:nvSpPr>
          <p:cNvPr id="12" name="Rounded Rectangle 11"/>
          <p:cNvSpPr/>
          <p:nvPr/>
        </p:nvSpPr>
        <p:spPr>
          <a:xfrm>
            <a:off x="2232209" y="3376166"/>
            <a:ext cx="6425966" cy="677850"/>
          </a:xfrm>
          <a:prstGeom prst="roundRect">
            <a:avLst>
              <a:gd name="adj" fmla="val 4714"/>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Isosceles Triangle 12"/>
          <p:cNvSpPr/>
          <p:nvPr/>
        </p:nvSpPr>
        <p:spPr>
          <a:xfrm rot="10800000">
            <a:off x="8020611" y="4054016"/>
            <a:ext cx="385892" cy="125835"/>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p:cNvSpPr txBox="1"/>
          <p:nvPr/>
        </p:nvSpPr>
        <p:spPr>
          <a:xfrm>
            <a:off x="2852992" y="3535554"/>
            <a:ext cx="5711506" cy="307777"/>
          </a:xfrm>
          <a:prstGeom prst="rect">
            <a:avLst/>
          </a:prstGeom>
          <a:noFill/>
        </p:spPr>
        <p:txBody>
          <a:bodyPr wrap="square" rtlCol="0">
            <a:spAutoFit/>
          </a:bodyPr>
          <a:lstStyle/>
          <a:p>
            <a:r>
              <a:rPr lang="en-AU" sz="1400" dirty="0" smtClean="0">
                <a:solidFill>
                  <a:schemeClr val="tx1">
                    <a:lumMod val="75000"/>
                    <a:lumOff val="25000"/>
                  </a:schemeClr>
                </a:solidFill>
                <a:latin typeface="+mj-lt"/>
              </a:rPr>
              <a:t>... </a:t>
            </a:r>
            <a:r>
              <a:rPr lang="en-AU" sz="1400" dirty="0">
                <a:solidFill>
                  <a:schemeClr val="tx1">
                    <a:lumMod val="75000"/>
                    <a:lumOff val="25000"/>
                  </a:schemeClr>
                </a:solidFill>
              </a:rPr>
              <a:t>An extra 500ms in latency cost us 20% of our search traffic</a:t>
            </a:r>
            <a:r>
              <a:rPr lang="en-AU" sz="1400" dirty="0" smtClean="0">
                <a:solidFill>
                  <a:schemeClr val="tx1">
                    <a:lumMod val="75000"/>
                    <a:lumOff val="25000"/>
                  </a:schemeClr>
                </a:solidFill>
                <a:latin typeface="+mj-lt"/>
              </a:rPr>
              <a:t>...”</a:t>
            </a:r>
            <a:endParaRPr lang="en-US" sz="1400" dirty="0">
              <a:solidFill>
                <a:schemeClr val="tx1">
                  <a:lumMod val="75000"/>
                  <a:lumOff val="25000"/>
                </a:schemeClr>
              </a:solidFill>
              <a:latin typeface="+mj-lt"/>
            </a:endParaRPr>
          </a:p>
        </p:txBody>
      </p:sp>
      <p:sp>
        <p:nvSpPr>
          <p:cNvPr id="15" name="TextBox 14"/>
          <p:cNvSpPr txBox="1"/>
          <p:nvPr/>
        </p:nvSpPr>
        <p:spPr>
          <a:xfrm>
            <a:off x="4102952" y="4179851"/>
            <a:ext cx="4412609" cy="276999"/>
          </a:xfrm>
          <a:prstGeom prst="rect">
            <a:avLst/>
          </a:prstGeom>
          <a:noFill/>
        </p:spPr>
        <p:txBody>
          <a:bodyPr wrap="square" rtlCol="0">
            <a:spAutoFit/>
          </a:bodyPr>
          <a:lstStyle/>
          <a:p>
            <a:pPr algn="r"/>
            <a:r>
              <a:rPr lang="en-AU" sz="1200" dirty="0" smtClean="0">
                <a:solidFill>
                  <a:schemeClr val="bg1"/>
                </a:solidFill>
              </a:rPr>
              <a:t>Google</a:t>
            </a:r>
          </a:p>
        </p:txBody>
      </p:sp>
      <p:sp>
        <p:nvSpPr>
          <p:cNvPr id="16" name="TextBox 15"/>
          <p:cNvSpPr txBox="1"/>
          <p:nvPr/>
        </p:nvSpPr>
        <p:spPr>
          <a:xfrm>
            <a:off x="2341264" y="3250331"/>
            <a:ext cx="1468073" cy="1200329"/>
          </a:xfrm>
          <a:prstGeom prst="rect">
            <a:avLst/>
          </a:prstGeom>
          <a:noFill/>
        </p:spPr>
        <p:txBody>
          <a:bodyPr wrap="square" rtlCol="0">
            <a:spAutoFit/>
          </a:bodyPr>
          <a:lstStyle/>
          <a:p>
            <a:r>
              <a:rPr lang="en-AU" sz="7200" dirty="0" smtClean="0">
                <a:solidFill>
                  <a:schemeClr val="bg2">
                    <a:lumMod val="75000"/>
                  </a:schemeClr>
                </a:solidFill>
                <a:latin typeface="+mj-lt"/>
                <a:ea typeface="Verdana" pitchFamily="34" charset="0"/>
                <a:cs typeface="Verdana" pitchFamily="34" charset="0"/>
              </a:rPr>
              <a:t>“</a:t>
            </a:r>
            <a:endParaRPr lang="en-US" sz="7200" dirty="0">
              <a:solidFill>
                <a:schemeClr val="bg2">
                  <a:lumMod val="75000"/>
                </a:schemeClr>
              </a:solidFill>
              <a:latin typeface="+mj-lt"/>
              <a:ea typeface="Verdana" pitchFamily="34" charset="0"/>
              <a:cs typeface="Verdana" pitchFamily="34" charset="0"/>
            </a:endParaRPr>
          </a:p>
        </p:txBody>
      </p:sp>
    </p:spTree>
    <p:extLst>
      <p:ext uri="{BB962C8B-B14F-4D97-AF65-F5344CB8AC3E}">
        <p14:creationId xmlns:p14="http://schemas.microsoft.com/office/powerpoint/2010/main" val="2335906989"/>
      </p:ext>
    </p:extLst>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84" y="188640"/>
            <a:ext cx="8804404" cy="5587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34649011"/>
      </p:ext>
    </p:ext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872000" y="2412000"/>
            <a:ext cx="7272000" cy="3276000"/>
          </a:xfrm>
          <a:prstGeom prst="rect">
            <a:avLst/>
          </a:prstGeom>
        </p:spPr>
        <p:txBody>
          <a:bodyPr>
            <a:normAutofit fontScale="92500"/>
          </a:bodyPr>
          <a:lstStyle/>
          <a:p>
            <a:r>
              <a:rPr lang="en-AU" dirty="0" smtClean="0"/>
              <a:t>A online test</a:t>
            </a:r>
          </a:p>
          <a:p>
            <a:r>
              <a:rPr lang="en-AU" dirty="0" smtClean="0"/>
              <a:t>Free (if you use 25 concurrent users)  </a:t>
            </a:r>
          </a:p>
          <a:p>
            <a:r>
              <a:rPr lang="en-AU" dirty="0" smtClean="0"/>
              <a:t>Can buy more users for on demand testing</a:t>
            </a:r>
          </a:p>
          <a:p>
            <a:r>
              <a:rPr lang="en-AU" dirty="0"/>
              <a:t>Dynamically spawn virtual users from Amazon EC2 and Windows Azure to hit your website</a:t>
            </a:r>
          </a:p>
          <a:p>
            <a:endParaRPr lang="en-AU" dirty="0"/>
          </a:p>
          <a:p>
            <a:r>
              <a:rPr lang="en-AU" dirty="0" smtClean="0">
                <a:hlinkClick r:id="rId3"/>
              </a:rPr>
              <a:t>http</a:t>
            </a:r>
            <a:r>
              <a:rPr lang="en-AU" dirty="0">
                <a:hlinkClick r:id="rId3"/>
              </a:rPr>
              <a:t>://</a:t>
            </a:r>
            <a:r>
              <a:rPr lang="en-AU" dirty="0" smtClean="0">
                <a:hlinkClick r:id="rId3"/>
              </a:rPr>
              <a:t>loadstorm.com/software-testing-tools</a:t>
            </a:r>
            <a:endParaRPr lang="en-AU" dirty="0" smtClean="0"/>
          </a:p>
          <a:p>
            <a:endParaRPr lang="en-AU" dirty="0"/>
          </a:p>
        </p:txBody>
      </p:sp>
      <p:sp>
        <p:nvSpPr>
          <p:cNvPr id="3" name="Title 2"/>
          <p:cNvSpPr>
            <a:spLocks noGrp="1"/>
          </p:cNvSpPr>
          <p:nvPr>
            <p:ph type="title"/>
          </p:nvPr>
        </p:nvSpPr>
        <p:spPr/>
        <p:txBody>
          <a:bodyPr>
            <a:normAutofit fontScale="90000"/>
          </a:bodyPr>
          <a:lstStyle/>
          <a:p>
            <a:r>
              <a:rPr lang="en-AU" dirty="0" smtClean="0"/>
              <a:t>3</a:t>
            </a:r>
            <a:r>
              <a:rPr lang="en-AU" baseline="30000" dirty="0" smtClean="0"/>
              <a:t>rd</a:t>
            </a:r>
            <a:r>
              <a:rPr lang="en-AU" dirty="0" smtClean="0"/>
              <a:t> Party</a:t>
            </a:r>
            <a:br>
              <a:rPr lang="en-AU" dirty="0" smtClean="0"/>
            </a:br>
            <a:r>
              <a:rPr lang="en-AU" dirty="0" smtClean="0"/>
              <a:t>Load Storm</a:t>
            </a:r>
            <a:endParaRPr lang="en-AU" dirty="0"/>
          </a:p>
        </p:txBody>
      </p:sp>
    </p:spTree>
    <p:extLst>
      <p:ext uri="{BB962C8B-B14F-4D97-AF65-F5344CB8AC3E}">
        <p14:creationId xmlns:p14="http://schemas.microsoft.com/office/powerpoint/2010/main" val="41383109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623" y="1005605"/>
            <a:ext cx="8775866" cy="4693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4523071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smtClean="0"/>
              <a:t>The Roadmap</a:t>
            </a:r>
            <a:endParaRPr lang="en-AU" dirty="0"/>
          </a:p>
        </p:txBody>
      </p:sp>
      <p:sp>
        <p:nvSpPr>
          <p:cNvPr id="2" name="Content Placeholder 1"/>
          <p:cNvSpPr>
            <a:spLocks noGrp="1"/>
          </p:cNvSpPr>
          <p:nvPr>
            <p:ph idx="1"/>
          </p:nvPr>
        </p:nvSpPr>
        <p:spPr/>
        <p:txBody>
          <a:bodyPr/>
          <a:lstStyle/>
          <a:p>
            <a:endParaRPr lang="en-AU"/>
          </a:p>
        </p:txBody>
      </p:sp>
      <p:pic>
        <p:nvPicPr>
          <p:cNvPr id="12290" name="Picture 2" descr="http://rules.ssw.com.au/Management/RulesToBetterScrumUsingTFS/PublishingImages/war-room-good-exam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603" y="1412776"/>
            <a:ext cx="8779582" cy="45946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6774280"/>
      </p:ext>
    </p:ext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623" y="994842"/>
            <a:ext cx="8846080" cy="47420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5943722"/>
      </p:ext>
    </p:extLst>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Sometimes you will get funny results…</a:t>
            </a:r>
            <a:endParaRPr lang="en-AU" dirty="0"/>
          </a:p>
        </p:txBody>
      </p:sp>
    </p:spTree>
    <p:extLst>
      <p:ext uri="{BB962C8B-B14F-4D97-AF65-F5344CB8AC3E}">
        <p14:creationId xmlns:p14="http://schemas.microsoft.com/office/powerpoint/2010/main" val="329837953"/>
      </p:ext>
    </p:extLst>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198" y="827088"/>
            <a:ext cx="8818562" cy="4698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ular Callout 4"/>
          <p:cNvSpPr/>
          <p:nvPr/>
        </p:nvSpPr>
        <p:spPr>
          <a:xfrm>
            <a:off x="670560" y="390208"/>
            <a:ext cx="2286000" cy="873760"/>
          </a:xfrm>
          <a:prstGeom prst="wedgeRoundRectCallout">
            <a:avLst>
              <a:gd name="adj1" fmla="val -10611"/>
              <a:gd name="adj2" fmla="val 156686"/>
              <a:gd name="adj3" fmla="val 16667"/>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ysClr val="windowText" lastClr="000000"/>
                </a:solidFill>
              </a:rPr>
              <a:t>Q:\ What happened here?</a:t>
            </a:r>
            <a:endParaRPr lang="en-AU" dirty="0">
              <a:solidFill>
                <a:sysClr val="windowText" lastClr="000000"/>
              </a:solidFill>
            </a:endParaRPr>
          </a:p>
        </p:txBody>
      </p:sp>
      <p:sp>
        <p:nvSpPr>
          <p:cNvPr id="6" name="Rounded Rectangular Callout 5"/>
          <p:cNvSpPr/>
          <p:nvPr/>
        </p:nvSpPr>
        <p:spPr>
          <a:xfrm>
            <a:off x="3337719" y="390208"/>
            <a:ext cx="2509520" cy="1091248"/>
          </a:xfrm>
          <a:prstGeom prst="wedgeRoundRectCallout">
            <a:avLst>
              <a:gd name="adj1" fmla="val -118117"/>
              <a:gd name="adj2" fmla="val 109947"/>
              <a:gd name="adj3" fmla="val 16667"/>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ysClr val="windowText" lastClr="000000"/>
                </a:solidFill>
              </a:rPr>
              <a:t>A:\ Flood protection on firewall</a:t>
            </a:r>
            <a:endParaRPr lang="en-AU" dirty="0">
              <a:solidFill>
                <a:sysClr val="windowText" lastClr="000000"/>
              </a:solidFill>
            </a:endParaRPr>
          </a:p>
        </p:txBody>
      </p:sp>
    </p:spTree>
    <p:extLst>
      <p:ext uri="{BB962C8B-B14F-4D97-AF65-F5344CB8AC3E}">
        <p14:creationId xmlns:p14="http://schemas.microsoft.com/office/powerpoint/2010/main" val="3359409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398" y="1120775"/>
            <a:ext cx="8823020" cy="47009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33592958"/>
      </p:ext>
    </p:extLst>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000" y="994618"/>
            <a:ext cx="8770009" cy="47559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3220720" y="2458720"/>
            <a:ext cx="3515360" cy="18186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4" name="Rounded Rectangular Callout 3"/>
          <p:cNvSpPr/>
          <p:nvPr/>
        </p:nvSpPr>
        <p:spPr>
          <a:xfrm>
            <a:off x="3779520" y="629920"/>
            <a:ext cx="2286000" cy="873760"/>
          </a:xfrm>
          <a:prstGeom prst="wedgeRoundRectCallout">
            <a:avLst>
              <a:gd name="adj1" fmla="val -10611"/>
              <a:gd name="adj2" fmla="val 156686"/>
              <a:gd name="adj3" fmla="val 16667"/>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ysClr val="windowText" lastClr="000000"/>
                </a:solidFill>
              </a:rPr>
              <a:t>Q:\ What happened here?</a:t>
            </a:r>
            <a:endParaRPr lang="en-AU" dirty="0">
              <a:solidFill>
                <a:sysClr val="windowText" lastClr="000000"/>
              </a:solidFill>
            </a:endParaRPr>
          </a:p>
        </p:txBody>
      </p:sp>
      <p:sp>
        <p:nvSpPr>
          <p:cNvPr id="7" name="Rounded Rectangular Callout 6"/>
          <p:cNvSpPr/>
          <p:nvPr/>
        </p:nvSpPr>
        <p:spPr>
          <a:xfrm>
            <a:off x="5466080" y="4947920"/>
            <a:ext cx="2286000" cy="873760"/>
          </a:xfrm>
          <a:prstGeom prst="wedgeRoundRectCallout">
            <a:avLst>
              <a:gd name="adj1" fmla="val -48389"/>
              <a:gd name="adj2" fmla="val -136337"/>
              <a:gd name="adj3" fmla="val 16667"/>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ysClr val="windowText" lastClr="000000"/>
                </a:solidFill>
              </a:rPr>
              <a:t>A:\ Amazon EC2 went down</a:t>
            </a:r>
            <a:endParaRPr lang="en-AU" dirty="0">
              <a:solidFill>
                <a:sysClr val="windowText" lastClr="000000"/>
              </a:solidFill>
            </a:endParaRPr>
          </a:p>
        </p:txBody>
      </p:sp>
    </p:spTree>
    <p:extLst>
      <p:ext uri="{BB962C8B-B14F-4D97-AF65-F5344CB8AC3E}">
        <p14:creationId xmlns:p14="http://schemas.microsoft.com/office/powerpoint/2010/main" val="4095672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7" grpId="0" animBg="1"/>
    </p:bld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a:t>Sometimes you will get funny results…</a:t>
            </a:r>
          </a:p>
        </p:txBody>
      </p:sp>
      <p:sp>
        <p:nvSpPr>
          <p:cNvPr id="4" name="Text Placeholder 3"/>
          <p:cNvSpPr>
            <a:spLocks noGrp="1"/>
          </p:cNvSpPr>
          <p:nvPr>
            <p:ph idx="1"/>
          </p:nvPr>
        </p:nvSpPr>
        <p:spPr/>
        <p:txBody>
          <a:bodyPr/>
          <a:lstStyle/>
          <a:p>
            <a:r>
              <a:rPr lang="en-AU" dirty="0" smtClean="0"/>
              <a:t>Make sure flood protection is turned off (</a:t>
            </a:r>
            <a:r>
              <a:rPr lang="en-AU" dirty="0" err="1" smtClean="0"/>
              <a:t>DDoS</a:t>
            </a:r>
            <a:r>
              <a:rPr lang="en-AU" dirty="0" smtClean="0"/>
              <a:t> – Distributed Denial of Service)</a:t>
            </a:r>
          </a:p>
          <a:p>
            <a:pPr lvl="1"/>
            <a:r>
              <a:rPr lang="en-AU" dirty="0" smtClean="0"/>
              <a:t>Blocks IPs after X requests in 30 seconds for 1 minute</a:t>
            </a:r>
          </a:p>
          <a:p>
            <a:r>
              <a:rPr lang="en-AU" dirty="0" smtClean="0"/>
              <a:t>Check </a:t>
            </a:r>
            <a:r>
              <a:rPr lang="en-AU" dirty="0">
                <a:hlinkClick r:id="rId2"/>
              </a:rPr>
              <a:t>http://www.downforeveryoneorjustme.com/</a:t>
            </a:r>
            <a:endParaRPr lang="en-AU" dirty="0"/>
          </a:p>
        </p:txBody>
      </p:sp>
    </p:spTree>
    <p:extLst>
      <p:ext uri="{BB962C8B-B14F-4D97-AF65-F5344CB8AC3E}">
        <p14:creationId xmlns:p14="http://schemas.microsoft.com/office/powerpoint/2010/main" val="1544720354"/>
      </p:ext>
    </p:extLst>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smtClean="0"/>
              <a:t>Releasing and Going Live</a:t>
            </a:r>
            <a:endParaRPr lang="en-AU" dirty="0"/>
          </a:p>
        </p:txBody>
      </p:sp>
      <p:pic>
        <p:nvPicPr>
          <p:cNvPr id="17410" name="Picture 2" descr="http://www.kewlwallpapers.com/bulkupload/84/Animals/Running%20with%20the%20Pack%20Wolves.jpg"/>
          <p:cNvPicPr>
            <a:picLocks noGrp="1" noChangeAspect="1" noChangeArrowheads="1"/>
          </p:cNvPicPr>
          <p:nvPr>
            <p:ph type="pic" sz="quarter" idx="4294967295"/>
          </p:nvPr>
        </p:nvPicPr>
        <p:blipFill>
          <a:blip r:embed="rId2">
            <a:extLst>
              <a:ext uri="{28A0092B-C50C-407E-A947-70E740481C1C}">
                <a14:useLocalDpi xmlns:a14="http://schemas.microsoft.com/office/drawing/2010/main" val="0"/>
              </a:ext>
            </a:extLst>
          </a:blip>
          <a:srcRect t="16987" b="16987"/>
          <a:stretch>
            <a:fillRect/>
          </a:stretch>
        </p:blipFill>
        <p:spPr bwMode="auto">
          <a:xfrm>
            <a:off x="1873250" y="2492846"/>
            <a:ext cx="7270750" cy="3600450"/>
          </a:xfrm>
          <a:prstGeom prst="rect">
            <a:avLst/>
          </a:prstGeom>
          <a:noFill/>
          <a:extLst>
            <a:ext uri="{909E8E84-426E-40DD-AFC4-6F175D3DCCD1}">
              <a14:hiddenFill xmlns:a14="http://schemas.microsoft.com/office/drawing/2010/main">
                <a:solidFill>
                  <a:srgbClr val="FFFFFF"/>
                </a:solidFill>
              </a14:hiddenFill>
            </a:ext>
          </a:extLst>
        </p:spPr>
      </p:pic>
      <p:sp>
        <p:nvSpPr>
          <p:cNvPr id="6" name="Subtitle 5"/>
          <p:cNvSpPr>
            <a:spLocks noGrp="1"/>
          </p:cNvSpPr>
          <p:nvPr>
            <p:ph idx="4294967295"/>
          </p:nvPr>
        </p:nvSpPr>
        <p:spPr>
          <a:xfrm>
            <a:off x="0" y="1556792"/>
            <a:ext cx="8229600" cy="3849688"/>
          </a:xfrm>
        </p:spPr>
        <p:txBody>
          <a:bodyPr/>
          <a:lstStyle/>
          <a:p>
            <a:r>
              <a:rPr lang="en-AU" dirty="0" smtClean="0"/>
              <a:t>Rules that will help you before you release into the wild</a:t>
            </a:r>
            <a:endParaRPr lang="en-AU" dirty="0"/>
          </a:p>
        </p:txBody>
      </p:sp>
    </p:spTree>
    <p:extLst>
      <p:ext uri="{BB962C8B-B14F-4D97-AF65-F5344CB8AC3E}">
        <p14:creationId xmlns:p14="http://schemas.microsoft.com/office/powerpoint/2010/main" val="469711523"/>
      </p:ext>
    </p:extLst>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rules.ssw.com.au/Management/RulesToBetterScrumUsingTFS/PublishingImages/8Steps.jpg"/>
          <p:cNvPicPr>
            <a:picLocks noChangeAspect="1" noChangeArrowheads="1"/>
          </p:cNvPicPr>
          <p:nvPr/>
        </p:nvPicPr>
        <p:blipFill rotWithShape="1">
          <a:blip r:embed="rId2">
            <a:extLst>
              <a:ext uri="{28A0092B-C50C-407E-A947-70E740481C1C}">
                <a14:useLocalDpi xmlns:a14="http://schemas.microsoft.com/office/drawing/2010/main" val="0"/>
              </a:ext>
            </a:extLst>
          </a:blip>
          <a:srcRect l="1414" r="-70"/>
          <a:stretch/>
        </p:blipFill>
        <p:spPr bwMode="auto">
          <a:xfrm>
            <a:off x="0" y="1"/>
            <a:ext cx="9166623" cy="656843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0" y="6416040"/>
            <a:ext cx="9166623" cy="441960"/>
          </a:xfrm>
          <a:prstGeom prst="rect">
            <a:avLst/>
          </a:pr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a:solidFill>
                  <a:srgbClr val="0000FF"/>
                </a:solidFill>
              </a:rPr>
              <a:t>www.ssw.com.au/8Steps</a:t>
            </a:r>
          </a:p>
        </p:txBody>
      </p:sp>
      <p:sp>
        <p:nvSpPr>
          <p:cNvPr id="2" name="Rectangle 1"/>
          <p:cNvSpPr/>
          <p:nvPr/>
        </p:nvSpPr>
        <p:spPr>
          <a:xfrm>
            <a:off x="6570649" y="2441050"/>
            <a:ext cx="2019300" cy="1399430"/>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AU" dirty="0"/>
          </a:p>
        </p:txBody>
      </p:sp>
    </p:spTree>
    <p:extLst>
      <p:ext uri="{BB962C8B-B14F-4D97-AF65-F5344CB8AC3E}">
        <p14:creationId xmlns:p14="http://schemas.microsoft.com/office/powerpoint/2010/main" val="3534329163"/>
      </p:ext>
    </p:extLst>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www.baminvestor.com/blog/wp-content/uploads/2009/10/Hindenburg.jpg"/>
          <p:cNvPicPr>
            <a:picLocks noChangeAspect="1" noChangeArrowheads="1"/>
          </p:cNvPicPr>
          <p:nvPr/>
        </p:nvPicPr>
        <p:blipFill rotWithShape="1">
          <a:blip r:embed="rId2">
            <a:extLst>
              <a:ext uri="{28A0092B-C50C-407E-A947-70E740481C1C}">
                <a14:useLocalDpi xmlns:a14="http://schemas.microsoft.com/office/drawing/2010/main" val="0"/>
              </a:ext>
            </a:extLst>
          </a:blip>
          <a:srcRect t="4967" b="29559"/>
          <a:stretch/>
        </p:blipFill>
        <p:spPr bwMode="auto">
          <a:xfrm>
            <a:off x="248043" y="1036445"/>
            <a:ext cx="8547705" cy="4198390"/>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Connector 4"/>
          <p:cNvCxnSpPr/>
          <p:nvPr/>
        </p:nvCxnSpPr>
        <p:spPr>
          <a:xfrm>
            <a:off x="-46544" y="800622"/>
            <a:ext cx="9043792" cy="4584526"/>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H="1">
            <a:off x="248043" y="650310"/>
            <a:ext cx="8547705" cy="498535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24115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4" name="Picture 4" descr="http://newmovieshere.com/wp-content/gallery/the-social-network/the-social-network-screenshot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437" y="292100"/>
            <a:ext cx="8507036" cy="56571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04680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2" y="4406900"/>
            <a:ext cx="8170167" cy="1362075"/>
          </a:xfrm>
        </p:spPr>
        <p:txBody>
          <a:bodyPr/>
          <a:lstStyle/>
          <a:p>
            <a:pPr lvl="0"/>
            <a:r>
              <a:rPr lang="en-US" dirty="0"/>
              <a:t>Supercharge your projects</a:t>
            </a:r>
            <a:endParaRPr lang="en-AU" dirty="0"/>
          </a:p>
        </p:txBody>
      </p:sp>
      <p:sp>
        <p:nvSpPr>
          <p:cNvPr id="3" name="Text Placeholder 2"/>
          <p:cNvSpPr>
            <a:spLocks noGrp="1"/>
          </p:cNvSpPr>
          <p:nvPr>
            <p:ph type="body" idx="1"/>
          </p:nvPr>
        </p:nvSpPr>
        <p:spPr/>
        <p:txBody>
          <a:bodyPr>
            <a:normAutofit/>
          </a:bodyPr>
          <a:lstStyle/>
          <a:p>
            <a:pPr lvl="0">
              <a:defRPr/>
            </a:pPr>
            <a:r>
              <a:rPr lang="en-AU" dirty="0" smtClean="0"/>
              <a:t>Adam Cogan</a:t>
            </a:r>
          </a:p>
          <a:p>
            <a:pPr lvl="0">
              <a:defRPr/>
            </a:pPr>
            <a:r>
              <a:rPr lang="en-AU" dirty="0" smtClean="0"/>
              <a:t>Chief Architect</a:t>
            </a:r>
          </a:p>
          <a:p>
            <a:pPr lvl="0">
              <a:defRPr/>
            </a:pPr>
            <a:r>
              <a:rPr lang="en-AU" dirty="0" smtClean="0"/>
              <a:t>SSW</a:t>
            </a:r>
            <a:endParaRPr lang="en-US" b="1" dirty="0"/>
          </a:p>
        </p:txBody>
      </p:sp>
      <p:sp>
        <p:nvSpPr>
          <p:cNvPr id="6" name="Title 1"/>
          <p:cNvSpPr txBox="1">
            <a:spLocks/>
          </p:cNvSpPr>
          <p:nvPr/>
        </p:nvSpPr>
        <p:spPr>
          <a:xfrm>
            <a:off x="334200" y="447366"/>
            <a:ext cx="3605471" cy="249299"/>
          </a:xfrm>
          <a:prstGeom prst="rect">
            <a:avLst/>
          </a:prstGeom>
        </p:spPr>
        <p:txBody>
          <a:bodyPr vert="horz" wrap="square" lIns="0" tIns="0" rIns="0" bIns="0" rtlCol="0" anchor="t">
            <a:spAutoFit/>
          </a:bodyPr>
          <a:lstStyle/>
          <a:p>
            <a:pPr lvl="0" defTabSz="914363">
              <a:lnSpc>
                <a:spcPct val="90000"/>
              </a:lnSpc>
              <a:spcBef>
                <a:spcPct val="0"/>
              </a:spcBef>
              <a:defRPr/>
            </a:pPr>
            <a:r>
              <a:rPr kumimoji="0" lang="en-US" b="1" i="0" u="none" strike="noStrike" kern="600" cap="none" spc="40" normalizeH="0" baseline="0" noProof="0" dirty="0" smtClean="0">
                <a:ln w="3175">
                  <a:noFill/>
                </a:ln>
                <a:solidFill>
                  <a:schemeClr val="bg1"/>
                </a:solidFill>
                <a:effectLst/>
                <a:uLnTx/>
                <a:uFillTx/>
                <a:latin typeface="Calibri" pitchFamily="34" charset="0"/>
                <a:ea typeface="+mn-ea"/>
                <a:cs typeface="Arial" charset="0"/>
              </a:rPr>
              <a:t>SESSION CODE: </a:t>
            </a:r>
            <a:r>
              <a:rPr lang="en-US" b="1" kern="600" spc="40" dirty="0">
                <a:ln w="3175">
                  <a:noFill/>
                </a:ln>
                <a:solidFill>
                  <a:schemeClr val="bg1"/>
                </a:solidFill>
                <a:latin typeface="Calibri" pitchFamily="34" charset="0"/>
                <a:cs typeface="Arial" charset="0"/>
              </a:rPr>
              <a:t>DEV316</a:t>
            </a:r>
            <a:endParaRPr kumimoji="0" lang="en-US" b="1" i="0" u="none" strike="noStrike" kern="600" cap="none" spc="40" normalizeH="0" baseline="0" noProof="0" dirty="0">
              <a:ln w="3175">
                <a:noFill/>
              </a:ln>
              <a:solidFill>
                <a:schemeClr val="bg1"/>
              </a:solidFill>
              <a:effectLst/>
              <a:uLnTx/>
              <a:uFillTx/>
              <a:latin typeface="Calibri" pitchFamily="34" charset="0"/>
              <a:ea typeface="+mn-ea"/>
              <a:cs typeface="Arial" charset="0"/>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7" name="Text Placeholder 2"/>
          <p:cNvSpPr txBox="1">
            <a:spLocks/>
          </p:cNvSpPr>
          <p:nvPr/>
        </p:nvSpPr>
        <p:spPr>
          <a:xfrm>
            <a:off x="702880" y="4521101"/>
            <a:ext cx="7757552" cy="1500187"/>
          </a:xfrm>
          <a:prstGeom prst="rect">
            <a:avLst/>
          </a:prstGeom>
        </p:spPr>
        <p:txBody>
          <a:bodyPr vert="horz" lIns="91440" tIns="45720" rIns="91440" bIns="45720" rtlCol="0" anchor="b">
            <a:normAutofit/>
          </a:bodyPr>
          <a:lstStyle>
            <a:lvl1pPr marL="0" indent="0" algn="l" defTabSz="914400" rtl="0" eaLnBrk="1" latinLnBrk="0" hangingPunct="1">
              <a:spcBef>
                <a:spcPct val="20000"/>
              </a:spcBef>
              <a:buClr>
                <a:srgbClr val="03C2F1"/>
              </a:buClr>
              <a:buFont typeface="Segoe UI" pitchFamily="34" charset="0"/>
              <a:buNone/>
              <a:defRPr sz="2000" kern="1200">
                <a:solidFill>
                  <a:schemeClr val="bg1"/>
                </a:solidFill>
                <a:latin typeface="Segoe UI" pitchFamily="34" charset="0"/>
                <a:ea typeface="Segoe UI" pitchFamily="34" charset="0"/>
                <a:cs typeface="Segoe UI" pitchFamily="34" charset="0"/>
              </a:defRPr>
            </a:lvl1pPr>
            <a:lvl2pPr marL="457200" indent="0" algn="l" defTabSz="914400" rtl="0" eaLnBrk="1" latinLnBrk="0" hangingPunct="1">
              <a:spcBef>
                <a:spcPct val="20000"/>
              </a:spcBef>
              <a:buClr>
                <a:srgbClr val="03C2F1"/>
              </a:buClr>
              <a:buFont typeface="Arial" pitchFamily="34" charset="0"/>
              <a:buNone/>
              <a:defRPr sz="1800" kern="1200">
                <a:solidFill>
                  <a:schemeClr val="tx1">
                    <a:tint val="75000"/>
                  </a:schemeClr>
                </a:solidFill>
                <a:latin typeface="Segoe UI" pitchFamily="34" charset="0"/>
                <a:ea typeface="Segoe UI" pitchFamily="34" charset="0"/>
                <a:cs typeface="Segoe UI" pitchFamily="34" charset="0"/>
              </a:defRPr>
            </a:lvl2pPr>
            <a:lvl3pPr marL="914400" indent="0" algn="l" defTabSz="914400" rtl="0" eaLnBrk="1" latinLnBrk="0" hangingPunct="1">
              <a:spcBef>
                <a:spcPct val="20000"/>
              </a:spcBef>
              <a:buClr>
                <a:srgbClr val="03C2F1"/>
              </a:buClr>
              <a:buFont typeface="Arial" pitchFamily="34" charset="0"/>
              <a:buNone/>
              <a:defRPr sz="1600" kern="1200">
                <a:solidFill>
                  <a:schemeClr val="tx1">
                    <a:tint val="75000"/>
                  </a:schemeClr>
                </a:solidFill>
                <a:latin typeface="Segoe UI" pitchFamily="34" charset="0"/>
                <a:ea typeface="Segoe UI" pitchFamily="34" charset="0"/>
                <a:cs typeface="Segoe UI" pitchFamily="34" charset="0"/>
              </a:defRPr>
            </a:lvl3pPr>
            <a:lvl4pPr marL="1371600" indent="0" algn="l" defTabSz="914400" rtl="0" eaLnBrk="1" latinLnBrk="0" hangingPunct="1">
              <a:spcBef>
                <a:spcPct val="20000"/>
              </a:spcBef>
              <a:buClr>
                <a:srgbClr val="03C2F1"/>
              </a:buClr>
              <a:buFont typeface="Arial" pitchFamily="34" charset="0"/>
              <a:buNone/>
              <a:defRPr sz="1400" kern="1200">
                <a:solidFill>
                  <a:schemeClr val="tx1">
                    <a:tint val="75000"/>
                  </a:schemeClr>
                </a:solidFill>
                <a:latin typeface="Segoe UI" pitchFamily="34" charset="0"/>
                <a:ea typeface="Segoe UI" pitchFamily="34" charset="0"/>
                <a:cs typeface="Segoe UI" pitchFamily="34" charset="0"/>
              </a:defRPr>
            </a:lvl4pPr>
            <a:lvl5pPr marL="1828800" indent="0" algn="l" defTabSz="914400" rtl="0" eaLnBrk="1" latinLnBrk="0" hangingPunct="1">
              <a:spcBef>
                <a:spcPct val="20000"/>
              </a:spcBef>
              <a:buClr>
                <a:srgbClr val="03C2F1"/>
              </a:buClr>
              <a:buFont typeface="Arial" pitchFamily="34" charset="0"/>
              <a:buNone/>
              <a:defRPr sz="1400" kern="1200">
                <a:solidFill>
                  <a:schemeClr val="tx1">
                    <a:tint val="75000"/>
                  </a:schemeClr>
                </a:solidFill>
                <a:latin typeface="Segoe UI" pitchFamily="34" charset="0"/>
                <a:ea typeface="Segoe UI" pitchFamily="34" charset="0"/>
                <a:cs typeface="Segoe UI" pitchFamily="34" charset="0"/>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defRPr/>
            </a:pPr>
            <a:r>
              <a:rPr lang="en-US" dirty="0" smtClean="0"/>
              <a:t>Live Backchannel: </a:t>
            </a:r>
            <a:r>
              <a:rPr lang="en-US" b="1" dirty="0" smtClean="0"/>
              <a:t>#</a:t>
            </a:r>
            <a:r>
              <a:rPr lang="en-US" b="1" dirty="0" err="1" smtClean="0"/>
              <a:t>AUTechEd</a:t>
            </a:r>
            <a:r>
              <a:rPr lang="en-US" b="1" dirty="0" smtClean="0"/>
              <a:t> #DEV316</a:t>
            </a:r>
            <a:endParaRPr lang="en-US" b="1" dirty="0"/>
          </a:p>
        </p:txBody>
      </p:sp>
    </p:spTree>
    <p:extLst>
      <p:ext uri="{BB962C8B-B14F-4D97-AF65-F5344CB8AC3E}">
        <p14:creationId xmlns:p14="http://schemas.microsoft.com/office/powerpoint/2010/main" val="16361439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AU" dirty="0" smtClean="0"/>
              <a:t>Do you have a war room?</a:t>
            </a:r>
            <a:endParaRPr lang="en-AU" dirty="0"/>
          </a:p>
        </p:txBody>
      </p:sp>
      <p:sp>
        <p:nvSpPr>
          <p:cNvPr id="6" name="Text Placeholder 5"/>
          <p:cNvSpPr>
            <a:spLocks noGrp="1"/>
          </p:cNvSpPr>
          <p:nvPr>
            <p:ph idx="1"/>
          </p:nvPr>
        </p:nvSpPr>
        <p:spPr/>
        <p:txBody>
          <a:bodyPr>
            <a:normAutofit/>
          </a:bodyPr>
          <a:lstStyle/>
          <a:p>
            <a:r>
              <a:rPr lang="en-AU" dirty="0" err="1" smtClean="0"/>
              <a:t>Mockups</a:t>
            </a:r>
            <a:endParaRPr lang="en-AU" dirty="0" smtClean="0"/>
          </a:p>
          <a:p>
            <a:r>
              <a:rPr lang="en-AU" dirty="0" smtClean="0"/>
              <a:t>Product Roadmap</a:t>
            </a:r>
          </a:p>
          <a:p>
            <a:r>
              <a:rPr lang="en-AU" dirty="0" smtClean="0"/>
              <a:t>Definition of Done</a:t>
            </a:r>
          </a:p>
          <a:p>
            <a:r>
              <a:rPr lang="en-AU" dirty="0" smtClean="0"/>
              <a:t>Task Board</a:t>
            </a:r>
          </a:p>
          <a:p>
            <a:r>
              <a:rPr lang="en-AU" dirty="0" smtClean="0">
                <a:hlinkClick r:id="rId2"/>
              </a:rPr>
              <a:t>SSW Scrum Image</a:t>
            </a:r>
            <a:endParaRPr lang="en-AU" dirty="0">
              <a:hlinkClick r:id="rId2"/>
            </a:endParaRPr>
          </a:p>
          <a:p>
            <a:r>
              <a:rPr lang="en-AU" dirty="0">
                <a:hlinkClick r:id="rId3"/>
              </a:rPr>
              <a:t>http://rules.ssw.com.au/Management/RulesToBetterScrumUsingTFS/Pages/WarRoom.aspx</a:t>
            </a:r>
            <a:endParaRPr lang="en-AU" dirty="0"/>
          </a:p>
          <a:p>
            <a:endParaRPr lang="en-AU" dirty="0">
              <a:hlinkClick r:id="rId2"/>
            </a:endParaRPr>
          </a:p>
        </p:txBody>
      </p:sp>
    </p:spTree>
    <p:extLst>
      <p:ext uri="{BB962C8B-B14F-4D97-AF65-F5344CB8AC3E}">
        <p14:creationId xmlns:p14="http://schemas.microsoft.com/office/powerpoint/2010/main" val="3965560333"/>
      </p:ext>
    </p:extLst>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Do you have a deployment plan</a:t>
            </a:r>
            <a:endParaRPr lang="en-AU" dirty="0"/>
          </a:p>
        </p:txBody>
      </p:sp>
      <p:sp>
        <p:nvSpPr>
          <p:cNvPr id="3" name="Text Placeholder 2"/>
          <p:cNvSpPr>
            <a:spLocks noGrp="1"/>
          </p:cNvSpPr>
          <p:nvPr>
            <p:ph idx="1"/>
          </p:nvPr>
        </p:nvSpPr>
        <p:spPr/>
        <p:txBody>
          <a:bodyPr>
            <a:normAutofit/>
          </a:bodyPr>
          <a:lstStyle/>
          <a:p>
            <a:r>
              <a:rPr lang="en-AU" dirty="0" smtClean="0"/>
              <a:t>Definition of Done</a:t>
            </a:r>
          </a:p>
          <a:p>
            <a:r>
              <a:rPr lang="en-AU" dirty="0" smtClean="0"/>
              <a:t>Acceptance criteria</a:t>
            </a:r>
          </a:p>
          <a:p>
            <a:r>
              <a:rPr lang="en-AU" dirty="0" smtClean="0"/>
              <a:t>Deployed to staging</a:t>
            </a:r>
          </a:p>
          <a:p>
            <a:r>
              <a:rPr lang="en-AU" dirty="0" smtClean="0"/>
              <a:t>Signed off by PO</a:t>
            </a:r>
          </a:p>
          <a:p>
            <a:r>
              <a:rPr lang="en-AU" dirty="0" smtClean="0"/>
              <a:t>Check </a:t>
            </a:r>
            <a:r>
              <a:rPr lang="en-AU" dirty="0" err="1" smtClean="0"/>
              <a:t>zsValidate</a:t>
            </a:r>
            <a:endParaRPr lang="en-AU" dirty="0" smtClean="0"/>
          </a:p>
          <a:p>
            <a:r>
              <a:rPr lang="en-AU" dirty="0" smtClean="0"/>
              <a:t>Rollback plan</a:t>
            </a:r>
          </a:p>
          <a:p>
            <a:pPr marL="0" indent="0">
              <a:buNone/>
            </a:pPr>
            <a:r>
              <a:rPr lang="en-US" u="sng" dirty="0" smtClean="0">
                <a:hlinkClick r:id="rId2"/>
              </a:rPr>
              <a:t>http</a:t>
            </a:r>
            <a:r>
              <a:rPr lang="en-US" u="sng" dirty="0">
                <a:hlinkClick r:id="rId2"/>
              </a:rPr>
              <a:t>://</a:t>
            </a:r>
            <a:r>
              <a:rPr lang="en-US" u="sng" dirty="0" smtClean="0">
                <a:hlinkClick r:id="rId2"/>
              </a:rPr>
              <a:t>rules.ssw.com.au/Management/RulesToSuccessfulProjects/Pages/Do-you-have-a-deployment-plan.aspx</a:t>
            </a:r>
            <a:r>
              <a:rPr lang="en-US" dirty="0" smtClean="0"/>
              <a:t> </a:t>
            </a:r>
            <a:endParaRPr lang="en-AU" dirty="0"/>
          </a:p>
          <a:p>
            <a:pPr lvl="1"/>
            <a:endParaRPr lang="en-AU" dirty="0"/>
          </a:p>
        </p:txBody>
      </p:sp>
    </p:spTree>
    <p:extLst>
      <p:ext uri="{BB962C8B-B14F-4D97-AF65-F5344CB8AC3E}">
        <p14:creationId xmlns:p14="http://schemas.microsoft.com/office/powerpoint/2010/main" val="1776640330"/>
      </p:ext>
    </p:extLst>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Do you conduct a Retrospective Meeting?</a:t>
            </a:r>
            <a:endParaRPr lang="en-AU" dirty="0"/>
          </a:p>
        </p:txBody>
      </p:sp>
      <p:sp>
        <p:nvSpPr>
          <p:cNvPr id="4" name="Subtitle 3"/>
          <p:cNvSpPr>
            <a:spLocks noGrp="1"/>
          </p:cNvSpPr>
          <p:nvPr>
            <p:ph type="subTitle" idx="1"/>
          </p:nvPr>
        </p:nvSpPr>
        <p:spPr/>
        <p:txBody>
          <a:bodyPr/>
          <a:lstStyle/>
          <a:p>
            <a:endParaRPr lang="en-AU" dirty="0"/>
          </a:p>
        </p:txBody>
      </p:sp>
      <p:pic>
        <p:nvPicPr>
          <p:cNvPr id="36866" name="Picture 2" descr="http://camp.hubspot.com/Portals/14209/images/how-to-improve-your-website.jpg"/>
          <p:cNvPicPr>
            <a:picLocks noGrp="1" noChangeAspect="1" noChangeArrowheads="1"/>
          </p:cNvPicPr>
          <p:nvPr>
            <p:ph type="pic" sz="quarter" idx="13"/>
          </p:nvPr>
        </p:nvPicPr>
        <p:blipFill rotWithShape="1">
          <a:blip r:embed="rId2">
            <a:extLst>
              <a:ext uri="{28A0092B-C50C-407E-A947-70E740481C1C}">
                <a14:useLocalDpi xmlns:a14="http://schemas.microsoft.com/office/drawing/2010/main" val="0"/>
              </a:ext>
            </a:extLst>
          </a:blip>
          <a:srcRect t="453" b="63752"/>
          <a:stretch/>
        </p:blipFill>
        <p:spPr bwMode="auto">
          <a:xfrm>
            <a:off x="1872000" y="550948"/>
            <a:ext cx="7272000" cy="1728000"/>
          </a:xfrm>
          <a:prstGeom prst="rect">
            <a:avLst/>
          </a:prstGeom>
          <a:noFill/>
          <a:extLst>
            <a:ext uri="{909E8E84-426E-40DD-AFC4-6F175D3DCCD1}">
              <a14:hiddenFill xmlns:a14="http://schemas.microsoft.com/office/drawing/2010/main">
                <a:solidFill>
                  <a:srgbClr val="FFFFFF"/>
                </a:solidFill>
              </a14:hiddenFill>
            </a:ext>
          </a:extLst>
        </p:spPr>
      </p:pic>
      <p:pic>
        <p:nvPicPr>
          <p:cNvPr id="36868" name="Picture 4" descr="http://camp.hubspot.com/Portals/14209/images/how-to-improve-your-website.jpg"/>
          <p:cNvPicPr>
            <a:picLocks noGrp="1" noChangeAspect="1" noChangeArrowheads="1"/>
          </p:cNvPicPr>
          <p:nvPr>
            <p:ph type="pic" sz="quarter" idx="14"/>
          </p:nvPr>
        </p:nvPicPr>
        <p:blipFill>
          <a:blip r:embed="rId2">
            <a:extLst>
              <a:ext uri="{28A0092B-C50C-407E-A947-70E740481C1C}">
                <a14:useLocalDpi xmlns:a14="http://schemas.microsoft.com/office/drawing/2010/main" val="0"/>
              </a:ext>
            </a:extLst>
          </a:blip>
          <a:srcRect t="32087" b="32087"/>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2258753"/>
      </p:ext>
    </p:extLst>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rules.ssw.com.au/Management/RulesToBetterScrumUsingTFS/PublishingImages/8Steps.jpg"/>
          <p:cNvPicPr>
            <a:picLocks noChangeAspect="1" noChangeArrowheads="1"/>
          </p:cNvPicPr>
          <p:nvPr/>
        </p:nvPicPr>
        <p:blipFill rotWithShape="1">
          <a:blip r:embed="rId2">
            <a:extLst>
              <a:ext uri="{28A0092B-C50C-407E-A947-70E740481C1C}">
                <a14:useLocalDpi xmlns:a14="http://schemas.microsoft.com/office/drawing/2010/main" val="0"/>
              </a:ext>
            </a:extLst>
          </a:blip>
          <a:srcRect l="1414" r="-70"/>
          <a:stretch/>
        </p:blipFill>
        <p:spPr bwMode="auto">
          <a:xfrm>
            <a:off x="0" y="1"/>
            <a:ext cx="9166623" cy="656843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0" y="6416040"/>
            <a:ext cx="9166623" cy="441960"/>
          </a:xfrm>
          <a:prstGeom prst="rect">
            <a:avLst/>
          </a:pr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a:solidFill>
                  <a:srgbClr val="0000FF"/>
                </a:solidFill>
              </a:rPr>
              <a:t>www.ssw.com.au/8Steps</a:t>
            </a:r>
          </a:p>
        </p:txBody>
      </p:sp>
      <p:sp>
        <p:nvSpPr>
          <p:cNvPr id="2" name="Rectangle 1"/>
          <p:cNvSpPr/>
          <p:nvPr/>
        </p:nvSpPr>
        <p:spPr>
          <a:xfrm>
            <a:off x="2730500" y="2628900"/>
            <a:ext cx="2019300" cy="1993900"/>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AU" dirty="0"/>
          </a:p>
        </p:txBody>
      </p:sp>
    </p:spTree>
    <p:extLst>
      <p:ext uri="{BB962C8B-B14F-4D97-AF65-F5344CB8AC3E}">
        <p14:creationId xmlns:p14="http://schemas.microsoft.com/office/powerpoint/2010/main" val="2860084486"/>
      </p:ext>
    </p:extLst>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AU" dirty="0" smtClean="0"/>
              <a:t>Retrospective</a:t>
            </a:r>
            <a:endParaRPr lang="en-AU" dirty="0"/>
          </a:p>
        </p:txBody>
      </p:sp>
      <p:sp>
        <p:nvSpPr>
          <p:cNvPr id="7" name="Text Placeholder 6"/>
          <p:cNvSpPr>
            <a:spLocks noGrp="1"/>
          </p:cNvSpPr>
          <p:nvPr>
            <p:ph idx="1"/>
          </p:nvPr>
        </p:nvSpPr>
        <p:spPr/>
        <p:txBody>
          <a:bodyPr>
            <a:normAutofit/>
          </a:bodyPr>
          <a:lstStyle/>
          <a:p>
            <a:r>
              <a:rPr lang="en-AU" dirty="0" smtClean="0"/>
              <a:t>Adjustment to “Definition of Done”</a:t>
            </a:r>
          </a:p>
          <a:p>
            <a:r>
              <a:rPr lang="en-AU" dirty="0" smtClean="0"/>
              <a:t>Improve processes</a:t>
            </a:r>
          </a:p>
          <a:p>
            <a:pPr lvl="1"/>
            <a:r>
              <a:rPr lang="en-AU" dirty="0" smtClean="0"/>
              <a:t>Check your agility index</a:t>
            </a:r>
          </a:p>
          <a:p>
            <a:r>
              <a:rPr lang="en-AU" dirty="0" smtClean="0"/>
              <a:t>Update rules and standards</a:t>
            </a:r>
            <a:endParaRPr lang="en-AU" dirty="0" smtClean="0">
              <a:hlinkClick r:id=""/>
            </a:endParaRPr>
          </a:p>
          <a:p>
            <a:endParaRPr lang="en-AU" dirty="0" smtClean="0">
              <a:hlinkClick r:id=""/>
            </a:endParaRPr>
          </a:p>
          <a:p>
            <a:r>
              <a:rPr lang="en-AU" dirty="0" smtClean="0">
                <a:hlinkClick r:id=""/>
              </a:rPr>
              <a:t>http</a:t>
            </a:r>
            <a:r>
              <a:rPr lang="en-AU" dirty="0">
                <a:hlinkClick r:id="rId2"/>
              </a:rPr>
              <a:t>://rules.ssw.com.au/Management/RulesToBetterScrumUsingTFS/Pages/RetrospectiveMeeting.aspx</a:t>
            </a:r>
            <a:endParaRPr lang="en-AU" dirty="0"/>
          </a:p>
        </p:txBody>
      </p:sp>
    </p:spTree>
    <p:extLst>
      <p:ext uri="{BB962C8B-B14F-4D97-AF65-F5344CB8AC3E}">
        <p14:creationId xmlns:p14="http://schemas.microsoft.com/office/powerpoint/2010/main" val="3203107396"/>
      </p:ext>
    </p:extLst>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Summary</a:t>
            </a:r>
            <a:endParaRPr lang="en-AU" dirty="0"/>
          </a:p>
        </p:txBody>
      </p:sp>
      <p:pic>
        <p:nvPicPr>
          <p:cNvPr id="5" name="Picture 2" descr="http://www.grc-meeting.com/images/conteudos/agenda.jpg"/>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tretch>
            <a:fillRect/>
          </a:stretch>
        </p:blipFill>
        <p:spPr bwMode="auto">
          <a:xfrm>
            <a:off x="4418012" y="2286794"/>
            <a:ext cx="4762500" cy="3152775"/>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4294967295"/>
          </p:nvPr>
        </p:nvSpPr>
        <p:spPr>
          <a:xfrm>
            <a:off x="0" y="1597025"/>
            <a:ext cx="4427538" cy="4222750"/>
          </a:xfrm>
        </p:spPr>
        <p:txBody>
          <a:bodyPr>
            <a:normAutofit fontScale="92500" lnSpcReduction="10000"/>
          </a:bodyPr>
          <a:lstStyle/>
          <a:p>
            <a:pPr>
              <a:lnSpc>
                <a:spcPct val="100000"/>
              </a:lnSpc>
            </a:pPr>
            <a:r>
              <a:rPr lang="en-AU" sz="2000" dirty="0">
                <a:ea typeface="Verdana" pitchFamily="34" charset="0"/>
                <a:cs typeface="Verdana" pitchFamily="34" charset="0"/>
              </a:rPr>
              <a:t>Project Managers</a:t>
            </a:r>
          </a:p>
          <a:p>
            <a:pPr lvl="1"/>
            <a:r>
              <a:rPr lang="en-AU" dirty="0"/>
              <a:t>Project Dashboard</a:t>
            </a:r>
          </a:p>
          <a:p>
            <a:pPr lvl="1"/>
            <a:r>
              <a:rPr lang="en-AU" dirty="0"/>
              <a:t>TFS is the source of truth</a:t>
            </a:r>
            <a:endParaRPr lang="en-AU" sz="2000" dirty="0">
              <a:ea typeface="Verdana" pitchFamily="34" charset="0"/>
              <a:cs typeface="Verdana" pitchFamily="34" charset="0"/>
            </a:endParaRPr>
          </a:p>
          <a:p>
            <a:pPr>
              <a:lnSpc>
                <a:spcPct val="100000"/>
              </a:lnSpc>
            </a:pPr>
            <a:r>
              <a:rPr lang="en-AU" sz="2000" dirty="0">
                <a:ea typeface="Verdana" pitchFamily="34" charset="0"/>
                <a:cs typeface="Verdana" pitchFamily="34" charset="0"/>
              </a:rPr>
              <a:t>Developers</a:t>
            </a:r>
          </a:p>
          <a:p>
            <a:pPr lvl="1"/>
            <a:r>
              <a:rPr lang="en-AU" dirty="0"/>
              <a:t>Rich Web</a:t>
            </a:r>
          </a:p>
          <a:p>
            <a:pPr lvl="1"/>
            <a:r>
              <a:rPr lang="en-AU" dirty="0"/>
              <a:t>Continuous Integration</a:t>
            </a:r>
          </a:p>
          <a:p>
            <a:pPr lvl="1"/>
            <a:r>
              <a:rPr lang="en-AU" dirty="0"/>
              <a:t>Debugging</a:t>
            </a:r>
            <a:endParaRPr lang="en-AU" sz="2000" dirty="0">
              <a:ea typeface="Verdana" pitchFamily="34" charset="0"/>
              <a:cs typeface="Verdana" pitchFamily="34" charset="0"/>
            </a:endParaRPr>
          </a:p>
          <a:p>
            <a:r>
              <a:rPr lang="en-AU" sz="2000" dirty="0">
                <a:ea typeface="Verdana" pitchFamily="34" charset="0"/>
                <a:cs typeface="Verdana" pitchFamily="34" charset="0"/>
              </a:rPr>
              <a:t>Testers</a:t>
            </a:r>
          </a:p>
          <a:p>
            <a:pPr lvl="1"/>
            <a:r>
              <a:rPr lang="en-AU" dirty="0"/>
              <a:t>Go from a manual testing to a functional testing</a:t>
            </a:r>
          </a:p>
          <a:p>
            <a:pPr lvl="1"/>
            <a:r>
              <a:rPr lang="en-AU" dirty="0"/>
              <a:t>Focus on UX</a:t>
            </a:r>
          </a:p>
        </p:txBody>
      </p:sp>
    </p:spTree>
    <p:extLst>
      <p:ext uri="{BB962C8B-B14F-4D97-AF65-F5344CB8AC3E}">
        <p14:creationId xmlns:p14="http://schemas.microsoft.com/office/powerpoint/2010/main" val="3067267051"/>
      </p:ext>
    </p:extLst>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AU" dirty="0" smtClean="0"/>
              <a:t>Resources &amp; Links</a:t>
            </a:r>
            <a:endParaRPr lang="en-AU" dirty="0"/>
          </a:p>
        </p:txBody>
      </p:sp>
      <p:sp>
        <p:nvSpPr>
          <p:cNvPr id="6" name="Text Placeholder 5"/>
          <p:cNvSpPr>
            <a:spLocks noGrp="1"/>
          </p:cNvSpPr>
          <p:nvPr>
            <p:ph idx="1"/>
          </p:nvPr>
        </p:nvSpPr>
        <p:spPr/>
        <p:txBody>
          <a:bodyPr/>
          <a:lstStyle/>
          <a:p>
            <a:r>
              <a:rPr lang="en-AU" dirty="0" smtClean="0">
                <a:hlinkClick r:id="rId2"/>
              </a:rPr>
              <a:t>http://rules.ssw.com.au</a:t>
            </a:r>
            <a:r>
              <a:rPr lang="en-AU" dirty="0" smtClean="0"/>
              <a:t> </a:t>
            </a:r>
            <a:endParaRPr lang="en-AU" dirty="0"/>
          </a:p>
        </p:txBody>
      </p:sp>
    </p:spTree>
    <p:extLst>
      <p:ext uri="{BB962C8B-B14F-4D97-AF65-F5344CB8AC3E}">
        <p14:creationId xmlns:p14="http://schemas.microsoft.com/office/powerpoint/2010/main" val="3677576221"/>
      </p:ext>
    </p:extLst>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.NET User Groups</a:t>
            </a:r>
            <a:endParaRPr lang="en-AU" dirty="0"/>
          </a:p>
        </p:txBody>
      </p:sp>
      <p:sp>
        <p:nvSpPr>
          <p:cNvPr id="3" name="Text Placeholder 2"/>
          <p:cNvSpPr>
            <a:spLocks noGrp="1"/>
          </p:cNvSpPr>
          <p:nvPr>
            <p:ph idx="1"/>
          </p:nvPr>
        </p:nvSpPr>
        <p:spPr/>
        <p:txBody>
          <a:bodyPr/>
          <a:lstStyle/>
          <a:p>
            <a:r>
              <a:rPr lang="en-AU" dirty="0" smtClean="0"/>
              <a:t>Free</a:t>
            </a:r>
          </a:p>
          <a:p>
            <a:r>
              <a:rPr lang="en-AU" dirty="0" smtClean="0"/>
              <a:t>Monthly Meetings</a:t>
            </a:r>
          </a:p>
          <a:p>
            <a:pPr lvl="1"/>
            <a:r>
              <a:rPr lang="en-AU" dirty="0" smtClean="0">
                <a:hlinkClick r:id="rId2"/>
              </a:rPr>
              <a:t>www.ssw.com.au/NETUG</a:t>
            </a:r>
            <a:endParaRPr lang="en-AU" dirty="0" smtClean="0"/>
          </a:p>
          <a:p>
            <a:pPr lvl="1"/>
            <a:endParaRPr lang="en-AU" dirty="0"/>
          </a:p>
        </p:txBody>
      </p:sp>
    </p:spTree>
    <p:extLst>
      <p:ext uri="{BB962C8B-B14F-4D97-AF65-F5344CB8AC3E}">
        <p14:creationId xmlns:p14="http://schemas.microsoft.com/office/powerpoint/2010/main" val="2547666637"/>
      </p:ext>
    </p:extLst>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err="1" smtClean="0"/>
              <a:t>Evals</a:t>
            </a:r>
            <a:r>
              <a:rPr lang="en-AU" dirty="0" smtClean="0"/>
              <a:t> + 2 things</a:t>
            </a:r>
            <a:endParaRPr lang="en-AU" dirty="0"/>
          </a:p>
        </p:txBody>
      </p:sp>
      <p:sp>
        <p:nvSpPr>
          <p:cNvPr id="3" name="Text Placeholder 2"/>
          <p:cNvSpPr>
            <a:spLocks noGrp="1"/>
          </p:cNvSpPr>
          <p:nvPr>
            <p:ph idx="1"/>
          </p:nvPr>
        </p:nvSpPr>
        <p:spPr/>
        <p:txBody>
          <a:bodyPr/>
          <a:lstStyle/>
          <a:p>
            <a:r>
              <a:rPr lang="en-AU" dirty="0" smtClean="0"/>
              <a:t>What is your favourite rule?</a:t>
            </a:r>
          </a:p>
          <a:p>
            <a:endParaRPr lang="en-AU" dirty="0"/>
          </a:p>
          <a:p>
            <a:pPr marL="0" indent="0">
              <a:buNone/>
            </a:pPr>
            <a:r>
              <a:rPr lang="en-AU" dirty="0" smtClean="0"/>
              <a:t>@</a:t>
            </a:r>
            <a:r>
              <a:rPr lang="en-AU" dirty="0" err="1" smtClean="0"/>
              <a:t>adamcogan</a:t>
            </a:r>
            <a:endParaRPr lang="en-AU" dirty="0" smtClean="0"/>
          </a:p>
          <a:p>
            <a:pPr marL="0" indent="0">
              <a:buNone/>
            </a:pPr>
            <a:r>
              <a:rPr lang="en-AU" dirty="0" smtClean="0"/>
              <a:t>Or</a:t>
            </a:r>
          </a:p>
          <a:p>
            <a:pPr marL="0" indent="0">
              <a:buNone/>
            </a:pPr>
            <a:r>
              <a:rPr lang="en-AU" dirty="0" smtClean="0"/>
              <a:t>AdamCogan@ssw.com.au</a:t>
            </a:r>
          </a:p>
          <a:p>
            <a:endParaRPr lang="en-AU" dirty="0"/>
          </a:p>
        </p:txBody>
      </p:sp>
    </p:spTree>
    <p:extLst>
      <p:ext uri="{BB962C8B-B14F-4D97-AF65-F5344CB8AC3E}">
        <p14:creationId xmlns:p14="http://schemas.microsoft.com/office/powerpoint/2010/main" val="3124869509"/>
      </p:ext>
    </p:extLst>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descr="21223-org.jpg"/>
          <p:cNvPicPr>
            <a:picLocks noGrp="1" noChangeAspect="1"/>
          </p:cNvPicPr>
          <p:nvPr>
            <p:ph type="pic" sz="quarter" idx="13"/>
          </p:nvPr>
        </p:nvPicPr>
        <p:blipFill>
          <a:blip r:embed="rId2" cstate="print"/>
          <a:srcRect l="9870" r="9870"/>
          <a:stretch>
            <a:fillRect/>
          </a:stretch>
        </p:blipFill>
        <p:spPr/>
      </p:pic>
      <p:sp>
        <p:nvSpPr>
          <p:cNvPr id="9" name="Title 8"/>
          <p:cNvSpPr>
            <a:spLocks noGrp="1"/>
          </p:cNvSpPr>
          <p:nvPr>
            <p:ph type="title"/>
          </p:nvPr>
        </p:nvSpPr>
        <p:spPr>
          <a:xfrm>
            <a:off x="3059289" y="2062754"/>
            <a:ext cx="4210755" cy="917513"/>
          </a:xfrm>
        </p:spPr>
        <p:txBody>
          <a:bodyPr/>
          <a:lstStyle/>
          <a:p>
            <a:r>
              <a:rPr lang="en-US" sz="3600" dirty="0" smtClean="0"/>
              <a:t>Thank </a:t>
            </a:r>
            <a:r>
              <a:rPr lang="en-US" sz="3600" dirty="0" smtClean="0">
                <a:latin typeface="HelveticaNeueLT Std Med" pitchFamily="34" charset="0"/>
              </a:rPr>
              <a:t>You!</a:t>
            </a:r>
            <a:endParaRPr lang="en-US" sz="3600" dirty="0"/>
          </a:p>
        </p:txBody>
      </p:sp>
      <p:sp>
        <p:nvSpPr>
          <p:cNvPr id="13" name="Text Placeholder 12"/>
          <p:cNvSpPr>
            <a:spLocks noGrp="1"/>
          </p:cNvSpPr>
          <p:nvPr>
            <p:ph type="body" sz="quarter" idx="14"/>
          </p:nvPr>
        </p:nvSpPr>
        <p:spPr>
          <a:xfrm>
            <a:off x="3070579" y="3127022"/>
            <a:ext cx="4188178" cy="2788355"/>
          </a:xfrm>
        </p:spPr>
        <p:txBody>
          <a:bodyPr>
            <a:normAutofit/>
          </a:bodyPr>
          <a:lstStyle/>
          <a:p>
            <a:pPr>
              <a:defRPr/>
            </a:pPr>
            <a:r>
              <a:rPr lang="en-US" sz="1200" dirty="0" smtClean="0"/>
              <a:t>Sydney </a:t>
            </a:r>
            <a:r>
              <a:rPr lang="en-US" sz="1200" dirty="0"/>
              <a:t>| Melbourne | Brisbane | Adelaide</a:t>
            </a:r>
          </a:p>
          <a:p>
            <a:pPr>
              <a:lnSpc>
                <a:spcPct val="100000"/>
              </a:lnSpc>
              <a:defRPr/>
            </a:pPr>
            <a:endParaRPr lang="en-US" sz="1200" dirty="0" smtClean="0">
              <a:solidFill>
                <a:schemeClr val="tx2"/>
              </a:solidFill>
            </a:endParaRPr>
          </a:p>
          <a:p>
            <a:pPr>
              <a:lnSpc>
                <a:spcPct val="100000"/>
              </a:lnSpc>
              <a:defRPr/>
            </a:pPr>
            <a:r>
              <a:rPr lang="en-US" sz="1200" dirty="0" smtClean="0">
                <a:solidFill>
                  <a:schemeClr val="tx2"/>
                </a:solidFill>
              </a:rPr>
              <a:t>info@ssw.com.au</a:t>
            </a:r>
            <a:endParaRPr lang="en-US" sz="1200" dirty="0">
              <a:solidFill>
                <a:schemeClr val="tx2"/>
              </a:solidFill>
            </a:endParaRPr>
          </a:p>
          <a:p>
            <a:pPr>
              <a:lnSpc>
                <a:spcPct val="100000"/>
              </a:lnSpc>
              <a:defRPr/>
            </a:pPr>
            <a:r>
              <a:rPr lang="en-US" sz="1200" dirty="0">
                <a:solidFill>
                  <a:schemeClr val="tx2"/>
                </a:solidFill>
              </a:rPr>
              <a:t>www.ssw.com.au </a:t>
            </a:r>
          </a:p>
        </p:txBody>
      </p:sp>
    </p:spTree>
    <p:extLst>
      <p:ext uri="{BB962C8B-B14F-4D97-AF65-F5344CB8AC3E}">
        <p14:creationId xmlns:p14="http://schemas.microsoft.com/office/powerpoint/2010/main" val="17394017"/>
      </p:ext>
    </p:extLst>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a:bodyPr>
          <a:lstStyle/>
          <a:p>
            <a:pPr lvl="0"/>
            <a:r>
              <a:rPr lang="en-US" dirty="0" smtClean="0"/>
              <a:t>Questions? </a:t>
            </a:r>
            <a:endParaRPr lang="en-US" dirty="0"/>
          </a:p>
        </p:txBody>
      </p:sp>
      <p:sp>
        <p:nvSpPr>
          <p:cNvPr id="2" name="Subtitle 1"/>
          <p:cNvSpPr>
            <a:spLocks noGrp="1"/>
          </p:cNvSpPr>
          <p:nvPr>
            <p:ph type="subTitle" idx="1"/>
          </p:nvPr>
        </p:nvSpPr>
        <p:spPr/>
        <p:txBody>
          <a:bodyPr/>
          <a:lstStyle/>
          <a:p>
            <a:r>
              <a:rPr lang="en-US" dirty="0"/>
              <a:t>or a beautiful business card.</a:t>
            </a:r>
            <a:endParaRPr lang="en-AU" dirty="0"/>
          </a:p>
        </p:txBody>
      </p:sp>
      <p:sp>
        <p:nvSpPr>
          <p:cNvPr id="5" name="Rectangle 2"/>
          <p:cNvSpPr txBox="1">
            <a:spLocks noChangeArrowheads="1"/>
          </p:cNvSpPr>
          <p:nvPr/>
        </p:nvSpPr>
        <p:spPr>
          <a:xfrm>
            <a:off x="685800" y="2139696"/>
            <a:ext cx="7772400" cy="1975104"/>
          </a:xfrm>
          <a:prstGeom prst="rect">
            <a:avLst/>
          </a:prstGeom>
          <a:ln w="6350" cap="rnd">
            <a:noFill/>
          </a:ln>
        </p:spPr>
        <p:txBody>
          <a:bodyPr vert="horz" rtlCol="0" anchor="ctr" anchorCtr="0">
            <a:normAutofit fontScale="97500"/>
          </a:bodyPr>
          <a:lstStyle/>
          <a:p>
            <a:pPr algn="ctr" rtl="0">
              <a:spcBef>
                <a:spcPct val="0"/>
              </a:spcBef>
              <a:defRPr/>
            </a:pPr>
            <a:endParaRPr lang="en-US" sz="4200" b="1" kern="1200" spc="-100" dirty="0">
              <a:ln w="3200">
                <a:solidFill>
                  <a:srgbClr val="D7BEB6">
                    <a:shade val="75000"/>
                    <a:alpha val="25000"/>
                  </a:srgbClr>
                </a:solidFill>
                <a:prstDash val="solid"/>
                <a:round/>
              </a:ln>
              <a:solidFill>
                <a:prstClr val="white">
                  <a:lumMod val="85000"/>
                  <a:lumOff val="15000"/>
                </a:prstClr>
              </a:solidFill>
              <a:effectLst>
                <a:outerShdw blurRad="38100" dist="38100" dir="2700000" algn="tl">
                  <a:srgbClr val="000000">
                    <a:alpha val="43137"/>
                  </a:srgbClr>
                </a:outerShdw>
              </a:effectLst>
              <a:latin typeface="Calibri"/>
              <a:ea typeface="+mn-ea"/>
              <a:cs typeface="+mn-cs"/>
            </a:endParaRPr>
          </a:p>
        </p:txBody>
      </p:sp>
      <p:pic>
        <p:nvPicPr>
          <p:cNvPr id="11" name="Picture 2" descr="http://farm4.static.flickr.com/3114/3179123261_f2eea83611.jpg"/>
          <p:cNvPicPr>
            <a:picLocks noGrp="1" noChangeAspect="1" noChangeArrowheads="1"/>
          </p:cNvPicPr>
          <p:nvPr>
            <p:ph type="pic" sz="quarter" idx="13"/>
          </p:nvPr>
        </p:nvPicPr>
        <p:blipFill>
          <a:blip r:embed="rId3" cstate="print"/>
          <a:srcRect t="12670" b="12670"/>
          <a:stretch>
            <a:fillRect/>
          </a:stretch>
        </p:blipFill>
        <p:spPr bwMode="auto">
          <a:xfrm>
            <a:off x="1873298" y="514800"/>
            <a:ext cx="7270702" cy="3600000"/>
          </a:xfrm>
          <a:prstGeom prst="rect">
            <a:avLst/>
          </a:prstGeom>
          <a:noFill/>
        </p:spPr>
      </p:pic>
    </p:spTree>
    <p:extLst>
      <p:ext uri="{BB962C8B-B14F-4D97-AF65-F5344CB8AC3E}">
        <p14:creationId xmlns:p14="http://schemas.microsoft.com/office/powerpoint/2010/main" val="36857153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noostvog.files.wordpress.com/2010/04/taskboar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330200"/>
            <a:ext cx="9153525" cy="622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4399431"/>
      </p:ext>
    </p:extLst>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44349" y="2996952"/>
            <a:ext cx="3202195" cy="2304256"/>
          </a:xfrm>
          <a:prstGeom prst="roundRect">
            <a:avLst>
              <a:gd name="adj" fmla="val 7952"/>
            </a:avLst>
          </a:prstGeom>
          <a:noFill/>
          <a:ln>
            <a:noFill/>
          </a:ln>
          <a:effectLst>
            <a:outerShdw dist="35921" dir="2700000" algn="ctr" rotWithShape="0">
              <a:schemeClr val="bg2"/>
            </a:outerShdw>
            <a:reflection blurRad="6350" stA="52000" endA="300" endPos="3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44349" y="1728828"/>
            <a:ext cx="3202195" cy="873326"/>
          </a:xfrm>
          <a:prstGeom prst="round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Win a Touch Mouse!</a:t>
            </a:r>
            <a:endParaRPr lang="en-AU" dirty="0"/>
          </a:p>
        </p:txBody>
      </p:sp>
      <p:sp>
        <p:nvSpPr>
          <p:cNvPr id="4" name="Content Placeholder 3"/>
          <p:cNvSpPr>
            <a:spLocks noGrp="1"/>
          </p:cNvSpPr>
          <p:nvPr>
            <p:ph idx="1"/>
          </p:nvPr>
        </p:nvSpPr>
        <p:spPr>
          <a:xfrm>
            <a:off x="539552" y="1600200"/>
            <a:ext cx="4536504" cy="4525963"/>
          </a:xfrm>
        </p:spPr>
        <p:txBody>
          <a:bodyPr>
            <a:normAutofit/>
          </a:bodyPr>
          <a:lstStyle/>
          <a:p>
            <a:pPr marL="0" indent="0">
              <a:buNone/>
            </a:pPr>
            <a:r>
              <a:rPr lang="en-US" sz="2400" dirty="0" smtClean="0"/>
              <a:t>Complete your session evaluation on Schedule Builder for your chance to win a Windows 7 Touch Mouse</a:t>
            </a:r>
          </a:p>
          <a:p>
            <a:pPr marL="0" indent="0">
              <a:buNone/>
            </a:pPr>
            <a:endParaRPr lang="en-US" sz="2400" dirty="0" smtClean="0"/>
          </a:p>
          <a:p>
            <a:pPr marL="358775" indent="-358775">
              <a:lnSpc>
                <a:spcPct val="90000"/>
              </a:lnSpc>
            </a:pPr>
            <a:r>
              <a:rPr lang="en-US" sz="2000" dirty="0"/>
              <a:t>Exclusive for Windows 7 </a:t>
            </a:r>
          </a:p>
          <a:p>
            <a:pPr marL="358775" indent="-358775">
              <a:lnSpc>
                <a:spcPct val="90000"/>
              </a:lnSpc>
            </a:pPr>
            <a:r>
              <a:rPr lang="en-US" sz="2000" dirty="0"/>
              <a:t>Eleven multi touch gestures</a:t>
            </a:r>
          </a:p>
          <a:p>
            <a:pPr marL="358775" indent="-358775">
              <a:lnSpc>
                <a:spcPct val="90000"/>
              </a:lnSpc>
            </a:pPr>
            <a:r>
              <a:rPr lang="en-US" sz="2000" dirty="0"/>
              <a:t>Contoured shape for superior </a:t>
            </a:r>
            <a:r>
              <a:rPr lang="en-US" sz="2000" dirty="0" smtClean="0"/>
              <a:t>comfort</a:t>
            </a:r>
          </a:p>
          <a:p>
            <a:pPr marL="0" indent="0">
              <a:buNone/>
            </a:pPr>
            <a:r>
              <a:rPr lang="en-US" dirty="0" smtClean="0">
                <a:solidFill>
                  <a:schemeClr val="accent1"/>
                </a:solidFill>
              </a:rPr>
              <a:t>10 prizes drawn every day!*</a:t>
            </a:r>
          </a:p>
          <a:p>
            <a:pPr marL="457200" lvl="1" indent="0">
              <a:buNone/>
            </a:pPr>
            <a:endParaRPr lang="en-AU" sz="2000" dirty="0">
              <a:solidFill>
                <a:schemeClr val="accent1"/>
              </a:solidFill>
            </a:endParaRPr>
          </a:p>
        </p:txBody>
      </p:sp>
      <p:sp>
        <p:nvSpPr>
          <p:cNvPr id="5" name="TextBox 4"/>
          <p:cNvSpPr txBox="1"/>
          <p:nvPr/>
        </p:nvSpPr>
        <p:spPr>
          <a:xfrm>
            <a:off x="1800068" y="6452494"/>
            <a:ext cx="3744418" cy="276999"/>
          </a:xfrm>
          <a:prstGeom prst="rect">
            <a:avLst/>
          </a:prstGeom>
          <a:noFill/>
        </p:spPr>
        <p:txBody>
          <a:bodyPr wrap="square" rtlCol="0">
            <a:spAutoFit/>
          </a:bodyPr>
          <a:lstStyle/>
          <a:p>
            <a:r>
              <a:rPr lang="en-US" sz="1200" dirty="0" smtClean="0">
                <a:solidFill>
                  <a:schemeClr val="bg1"/>
                </a:solidFill>
                <a:latin typeface="Segoe UI" pitchFamily="34" charset="0"/>
                <a:ea typeface="Segoe UI" pitchFamily="34" charset="0"/>
                <a:cs typeface="Segoe UI" pitchFamily="34" charset="0"/>
              </a:rPr>
              <a:t>*Please see Registration for full terms and conditions</a:t>
            </a:r>
            <a:endParaRPr lang="en-AU" sz="1200" dirty="0">
              <a:solidFill>
                <a:schemeClr val="bg1"/>
              </a:soli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5583717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Content Placeholder 30"/>
          <p:cNvSpPr>
            <a:spLocks noGrp="1"/>
          </p:cNvSpPr>
          <p:nvPr>
            <p:ph type="body" idx="4294967295"/>
          </p:nvPr>
        </p:nvSpPr>
        <p:spPr>
          <a:xfrm>
            <a:off x="457200" y="288925"/>
            <a:ext cx="4546600" cy="1728788"/>
          </a:xfrm>
        </p:spPr>
        <p:txBody>
          <a:bodyPr anchor="t">
            <a:noAutofit/>
          </a:bodyPr>
          <a:lstStyle/>
          <a:p>
            <a:pPr marL="0" lvl="1" indent="0">
              <a:spcBef>
                <a:spcPts val="0"/>
              </a:spcBef>
              <a:buClrTx/>
              <a:buNone/>
              <a:defRPr/>
            </a:pPr>
            <a:r>
              <a:rPr lang="en-AU" sz="3200" dirty="0" smtClean="0">
                <a:solidFill>
                  <a:schemeClr val="bg1"/>
                </a:solidFill>
              </a:rPr>
              <a:t>GET REWARDED FOR </a:t>
            </a:r>
          </a:p>
          <a:p>
            <a:pPr marL="0" lvl="1" indent="0">
              <a:spcBef>
                <a:spcPts val="0"/>
              </a:spcBef>
              <a:buClrTx/>
              <a:buNone/>
              <a:defRPr/>
            </a:pPr>
            <a:r>
              <a:rPr lang="en-AU" sz="3200" dirty="0" smtClean="0">
                <a:solidFill>
                  <a:schemeClr val="bg1"/>
                </a:solidFill>
              </a:rPr>
              <a:t>SIMPLY PARTICIPATING </a:t>
            </a:r>
            <a:br>
              <a:rPr lang="en-AU" sz="3200" dirty="0" smtClean="0">
                <a:solidFill>
                  <a:schemeClr val="bg1"/>
                </a:solidFill>
              </a:rPr>
            </a:br>
            <a:r>
              <a:rPr lang="en-AU" sz="3200" dirty="0" smtClean="0">
                <a:solidFill>
                  <a:schemeClr val="bg1"/>
                </a:solidFill>
              </a:rPr>
              <a:t>IN TECH∙ED AUSTRALIA</a:t>
            </a:r>
            <a:endParaRPr lang="en-AU" sz="2000" dirty="0">
              <a:solidFill>
                <a:schemeClr val="bg1"/>
              </a:solidFill>
            </a:endParaRPr>
          </a:p>
        </p:txBody>
      </p:sp>
      <p:sp>
        <p:nvSpPr>
          <p:cNvPr id="12" name="Content Placeholder 30"/>
          <p:cNvSpPr txBox="1">
            <a:spLocks/>
          </p:cNvSpPr>
          <p:nvPr/>
        </p:nvSpPr>
        <p:spPr>
          <a:xfrm>
            <a:off x="457200" y="2204864"/>
            <a:ext cx="8229600" cy="4235351"/>
          </a:xfrm>
          <a:prstGeom prst="rect">
            <a:avLst/>
          </a:prstGeom>
        </p:spPr>
        <p:txBody>
          <a:bodyPr vert="horz" lIns="91440" tIns="45720" rIns="91440" bIns="45720" rtlCol="0" anchor="t">
            <a:normAutofit/>
          </a:bodyPr>
          <a:lstStyle>
            <a:lvl1pPr marL="0" indent="0" algn="l" defTabSz="914400" rtl="0" eaLnBrk="1" latinLnBrk="0" hangingPunct="1">
              <a:spcBef>
                <a:spcPct val="20000"/>
              </a:spcBef>
              <a:buClr>
                <a:srgbClr val="03C2F1"/>
              </a:buClr>
              <a:buFont typeface="Segoe UI" pitchFamily="34" charset="0"/>
              <a:buNone/>
              <a:defRPr sz="2000" kern="1200">
                <a:solidFill>
                  <a:schemeClr val="bg1"/>
                </a:solidFill>
                <a:latin typeface="Segoe UI" pitchFamily="34" charset="0"/>
                <a:ea typeface="Segoe UI" pitchFamily="34" charset="0"/>
                <a:cs typeface="Segoe UI" pitchFamily="34" charset="0"/>
              </a:defRPr>
            </a:lvl1pPr>
            <a:lvl2pPr marL="457200" indent="0" algn="l" defTabSz="914400" rtl="0" eaLnBrk="1" latinLnBrk="0" hangingPunct="1">
              <a:spcBef>
                <a:spcPct val="20000"/>
              </a:spcBef>
              <a:buClr>
                <a:srgbClr val="03C2F1"/>
              </a:buClr>
              <a:buFont typeface="Arial" pitchFamily="34" charset="0"/>
              <a:buNone/>
              <a:defRPr sz="1800" kern="1200">
                <a:solidFill>
                  <a:schemeClr val="tx1">
                    <a:tint val="75000"/>
                  </a:schemeClr>
                </a:solidFill>
                <a:latin typeface="Segoe UI" pitchFamily="34" charset="0"/>
                <a:ea typeface="Segoe UI" pitchFamily="34" charset="0"/>
                <a:cs typeface="Segoe UI" pitchFamily="34" charset="0"/>
              </a:defRPr>
            </a:lvl2pPr>
            <a:lvl3pPr marL="914400" indent="0" algn="l" defTabSz="914400" rtl="0" eaLnBrk="1" latinLnBrk="0" hangingPunct="1">
              <a:spcBef>
                <a:spcPct val="20000"/>
              </a:spcBef>
              <a:buClr>
                <a:srgbClr val="03C2F1"/>
              </a:buClr>
              <a:buFont typeface="Arial" pitchFamily="34" charset="0"/>
              <a:buNone/>
              <a:defRPr sz="1600" kern="1200">
                <a:solidFill>
                  <a:schemeClr val="tx1">
                    <a:tint val="75000"/>
                  </a:schemeClr>
                </a:solidFill>
                <a:latin typeface="Segoe UI" pitchFamily="34" charset="0"/>
                <a:ea typeface="Segoe UI" pitchFamily="34" charset="0"/>
                <a:cs typeface="Segoe UI" pitchFamily="34" charset="0"/>
              </a:defRPr>
            </a:lvl3pPr>
            <a:lvl4pPr marL="1371600" indent="0" algn="l" defTabSz="914400" rtl="0" eaLnBrk="1" latinLnBrk="0" hangingPunct="1">
              <a:spcBef>
                <a:spcPct val="20000"/>
              </a:spcBef>
              <a:buClr>
                <a:srgbClr val="03C2F1"/>
              </a:buClr>
              <a:buFont typeface="Arial" pitchFamily="34" charset="0"/>
              <a:buNone/>
              <a:defRPr sz="1400" kern="1200">
                <a:solidFill>
                  <a:schemeClr val="tx1">
                    <a:tint val="75000"/>
                  </a:schemeClr>
                </a:solidFill>
                <a:latin typeface="Segoe UI" pitchFamily="34" charset="0"/>
                <a:ea typeface="Segoe UI" pitchFamily="34" charset="0"/>
                <a:cs typeface="Segoe UI" pitchFamily="34" charset="0"/>
              </a:defRPr>
            </a:lvl4pPr>
            <a:lvl5pPr marL="1828800" indent="0" algn="l" defTabSz="914400" rtl="0" eaLnBrk="1" latinLnBrk="0" hangingPunct="1">
              <a:spcBef>
                <a:spcPct val="20000"/>
              </a:spcBef>
              <a:buClr>
                <a:srgbClr val="03C2F1"/>
              </a:buClr>
              <a:buFont typeface="Arial" pitchFamily="34" charset="0"/>
              <a:buNone/>
              <a:defRPr sz="1400" kern="1200">
                <a:solidFill>
                  <a:schemeClr val="tx1">
                    <a:tint val="75000"/>
                  </a:schemeClr>
                </a:solidFill>
                <a:latin typeface="Segoe UI" pitchFamily="34" charset="0"/>
                <a:ea typeface="Segoe UI" pitchFamily="34" charset="0"/>
                <a:cs typeface="Segoe UI" pitchFamily="34" charset="0"/>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spcBef>
                <a:spcPts val="0"/>
              </a:spcBef>
              <a:spcAft>
                <a:spcPts val="600"/>
              </a:spcAft>
            </a:pPr>
            <a:r>
              <a:rPr lang="en-AU" sz="2400" dirty="0" smtClean="0"/>
              <a:t>DOWNLOAD QR CODE READER </a:t>
            </a:r>
            <a:br>
              <a:rPr lang="en-AU" sz="2400" dirty="0" smtClean="0"/>
            </a:br>
            <a:r>
              <a:rPr lang="en-AU" sz="2400" dirty="0" smtClean="0"/>
              <a:t>FOR YOUR MOBILE DEVICE</a:t>
            </a:r>
          </a:p>
          <a:p>
            <a:pPr marL="342900" indent="-342900">
              <a:spcAft>
                <a:spcPts val="600"/>
              </a:spcAft>
              <a:buFont typeface="Segoe UI" pitchFamily="34" charset="0"/>
              <a:buChar char="►"/>
            </a:pPr>
            <a:r>
              <a:rPr lang="en-AU" sz="1800" dirty="0" smtClean="0"/>
              <a:t>Windows Phone 7 we suggest Quick Reader</a:t>
            </a:r>
          </a:p>
          <a:p>
            <a:pPr marL="342900" indent="-342900">
              <a:spcAft>
                <a:spcPts val="600"/>
              </a:spcAft>
              <a:buFont typeface="Segoe UI" pitchFamily="34" charset="0"/>
              <a:buChar char="►"/>
            </a:pPr>
            <a:r>
              <a:rPr lang="en-AU" sz="1800" dirty="0" smtClean="0"/>
              <a:t>Symbian we suggest the built in reader or mobile Tag</a:t>
            </a:r>
          </a:p>
          <a:p>
            <a:pPr marL="342900" indent="-342900">
              <a:spcAft>
                <a:spcPts val="600"/>
              </a:spcAft>
              <a:buFont typeface="Segoe UI" pitchFamily="34" charset="0"/>
              <a:buChar char="►"/>
            </a:pPr>
            <a:r>
              <a:rPr lang="en-AU" sz="1800" dirty="0" smtClean="0"/>
              <a:t>IOS we suggest QR Reader</a:t>
            </a:r>
          </a:p>
          <a:p>
            <a:pPr marL="342900" indent="-342900">
              <a:spcAft>
                <a:spcPts val="600"/>
              </a:spcAft>
              <a:buFont typeface="Segoe UI" pitchFamily="34" charset="0"/>
              <a:buChar char="►"/>
            </a:pPr>
            <a:r>
              <a:rPr lang="en-AU" sz="1800" dirty="0" smtClean="0"/>
              <a:t>Blackberry we suggest Mobile Tag</a:t>
            </a:r>
          </a:p>
          <a:p>
            <a:pPr marL="342900" indent="-342900">
              <a:spcAft>
                <a:spcPts val="1800"/>
              </a:spcAft>
              <a:buFont typeface="Segoe UI" pitchFamily="34" charset="0"/>
              <a:buChar char="►"/>
            </a:pPr>
            <a:r>
              <a:rPr lang="en-AU" sz="1800" dirty="0" smtClean="0"/>
              <a:t>Android phones we suggest Barcode Scanner</a:t>
            </a:r>
            <a:endParaRPr lang="en-AU" sz="2400" dirty="0" smtClean="0">
              <a:solidFill>
                <a:srgbClr val="03C2F1"/>
              </a:solidFill>
              <a:latin typeface="Calibri"/>
              <a:ea typeface="+mn-ea"/>
              <a:cs typeface="+mn-cs"/>
            </a:endParaRPr>
          </a:p>
          <a:p>
            <a:pPr marL="0" lvl="1">
              <a:spcBef>
                <a:spcPts val="0"/>
              </a:spcBef>
              <a:spcAft>
                <a:spcPts val="600"/>
              </a:spcAft>
              <a:defRPr/>
            </a:pPr>
            <a:r>
              <a:rPr lang="en-AU" sz="2400" dirty="0">
                <a:solidFill>
                  <a:schemeClr val="accent1"/>
                </a:solidFill>
              </a:rPr>
              <a:t>GO TO THE TECHQUEST WEBSITE </a:t>
            </a:r>
            <a:br>
              <a:rPr lang="en-AU" sz="2400" dirty="0">
                <a:solidFill>
                  <a:schemeClr val="accent1"/>
                </a:solidFill>
              </a:rPr>
            </a:br>
            <a:r>
              <a:rPr lang="en-AU" sz="2400" dirty="0">
                <a:solidFill>
                  <a:schemeClr val="accent1"/>
                </a:solidFill>
              </a:rPr>
              <a:t>WWW.TAGLY.COM &amp; CREATE A PROFILE</a:t>
            </a:r>
            <a:endParaRPr lang="en-US" sz="2400" dirty="0">
              <a:solidFill>
                <a:schemeClr val="accent1"/>
              </a:solidFill>
            </a:endParaRPr>
          </a:p>
        </p:txBody>
      </p:sp>
      <p:pic>
        <p:nvPicPr>
          <p:cNvPr id="38914" name="Picture 2" descr="http://newsroom.unl.edu/announce/file163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20272" y="4581128"/>
            <a:ext cx="1349896" cy="134989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930149" y="5931024"/>
            <a:ext cx="1540678" cy="353943"/>
          </a:xfrm>
          <a:prstGeom prst="rect">
            <a:avLst/>
          </a:prstGeom>
          <a:noFill/>
        </p:spPr>
        <p:txBody>
          <a:bodyPr wrap="none" rtlCol="0">
            <a:spAutoFit/>
          </a:bodyPr>
          <a:lstStyle/>
          <a:p>
            <a:r>
              <a:rPr lang="en-AU" sz="1700" dirty="0" smtClean="0">
                <a:solidFill>
                  <a:schemeClr val="bg1"/>
                </a:solidFill>
              </a:rPr>
              <a:t>EXAMPLE ONLY</a:t>
            </a:r>
            <a:endParaRPr lang="en-AU" sz="1700" dirty="0">
              <a:solidFill>
                <a:schemeClr val="bg1"/>
              </a:solidFill>
            </a:endParaRPr>
          </a:p>
        </p:txBody>
      </p:sp>
      <p:pic>
        <p:nvPicPr>
          <p:cNvPr id="6" name="Picture 4" descr="H:\TechQuest_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08809" y="404664"/>
            <a:ext cx="2918557" cy="13613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1103164"/>
      </p:ext>
    </p:extLst>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395536" y="5301208"/>
            <a:ext cx="8382000" cy="707872"/>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800" dirty="0">
                <a:solidFill>
                  <a:schemeClr val="bg2"/>
                </a:solidFill>
                <a:latin typeface="Calibri" pitchFamily="34" charset="0"/>
                <a:cs typeface="Arial" charset="0"/>
              </a:rPr>
              <a:t>© </a:t>
            </a:r>
            <a:r>
              <a:rPr lang="en-US" sz="800" dirty="0" smtClean="0">
                <a:solidFill>
                  <a:schemeClr val="bg2"/>
                </a:solidFill>
                <a:latin typeface="Calibri" pitchFamily="34" charset="0"/>
                <a:cs typeface="Arial" charset="0"/>
              </a:rPr>
              <a:t>2010 Microsoft </a:t>
            </a:r>
            <a:r>
              <a:rPr lang="en-US" sz="800" dirty="0">
                <a:solidFill>
                  <a:schemeClr val="bg2"/>
                </a:solidFill>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800" dirty="0">
                <a:solidFill>
                  <a:schemeClr val="bg2"/>
                </a:solidFill>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800" dirty="0" smtClean="0">
                <a:solidFill>
                  <a:schemeClr val="bg2"/>
                </a:solidFill>
                <a:latin typeface="Calibri" pitchFamily="34" charset="0"/>
                <a:cs typeface="Arial" charset="0"/>
              </a:rPr>
              <a:t>MICROSOFT </a:t>
            </a:r>
            <a:r>
              <a:rPr lang="en-US" sz="800" dirty="0">
                <a:solidFill>
                  <a:schemeClr val="bg2"/>
                </a:solidFill>
                <a:latin typeface="Calibri" pitchFamily="34" charset="0"/>
                <a:cs typeface="Arial" charset="0"/>
              </a:rPr>
              <a:t>MAKES NO WARRANTIES, EXPRESS, IMPLIED OR STATUTORY, AS TO THE INFORMATION IN THIS PRESENTATION.</a:t>
            </a:r>
          </a:p>
        </p:txBody>
      </p:sp>
      <p:pic>
        <p:nvPicPr>
          <p:cNvPr id="7" name="Picture 2" descr="Microsoft logo and tagline"/>
          <p:cNvPicPr>
            <a:picLocks noChangeAspect="1" noChangeArrowheads="1"/>
          </p:cNvPicPr>
          <p:nvPr/>
        </p:nvPicPr>
        <p:blipFill>
          <a:blip r:embed="rId3" cstate="print"/>
          <a:srcRect r="25754" b="36106"/>
          <a:stretch>
            <a:fillRect/>
          </a:stretch>
        </p:blipFill>
        <p:spPr bwMode="black">
          <a:xfrm>
            <a:off x="2213840" y="2666735"/>
            <a:ext cx="4718061" cy="875731"/>
          </a:xfrm>
          <a:prstGeom prst="rect">
            <a:avLst/>
          </a:prstGeom>
          <a:noFill/>
          <a:ln>
            <a:noFill/>
          </a:ln>
        </p:spPr>
      </p:pic>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transition/>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ounded Rectangle 52"/>
          <p:cNvSpPr/>
          <p:nvPr/>
        </p:nvSpPr>
        <p:spPr bwMode="auto">
          <a:xfrm>
            <a:off x="4716016" y="342900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50" name="Rounded Rectangle 49"/>
          <p:cNvSpPr/>
          <p:nvPr/>
        </p:nvSpPr>
        <p:spPr bwMode="auto">
          <a:xfrm>
            <a:off x="323528" y="342900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48" name="Rounded Rectangle 47"/>
          <p:cNvSpPr/>
          <p:nvPr/>
        </p:nvSpPr>
        <p:spPr bwMode="auto">
          <a:xfrm>
            <a:off x="4644008" y="126876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29" name="Rounded Rectangle 28"/>
          <p:cNvSpPr/>
          <p:nvPr/>
        </p:nvSpPr>
        <p:spPr bwMode="auto">
          <a:xfrm>
            <a:off x="130621" y="126876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pic>
        <p:nvPicPr>
          <p:cNvPr id="30724" name="Picture 23" descr="TechNet.png"/>
          <p:cNvPicPr>
            <a:picLocks noChangeAspect="1"/>
          </p:cNvPicPr>
          <p:nvPr/>
        </p:nvPicPr>
        <p:blipFill>
          <a:blip r:embed="rId3" cstate="print"/>
          <a:srcRect/>
          <a:stretch>
            <a:fillRect/>
          </a:stretch>
        </p:blipFill>
        <p:spPr bwMode="black">
          <a:xfrm>
            <a:off x="683568" y="3573016"/>
            <a:ext cx="3624263" cy="738188"/>
          </a:xfrm>
          <a:prstGeom prst="rect">
            <a:avLst/>
          </a:prstGeom>
          <a:noFill/>
          <a:ln w="9525">
            <a:noFill/>
            <a:miter lim="800000"/>
            <a:headEnd/>
            <a:tailEnd/>
          </a:ln>
        </p:spPr>
      </p:pic>
      <p:sp>
        <p:nvSpPr>
          <p:cNvPr id="30729" name="Rectangle 46"/>
          <p:cNvSpPr>
            <a:spLocks noChangeArrowheads="1"/>
          </p:cNvSpPr>
          <p:nvPr/>
        </p:nvSpPr>
        <p:spPr bwMode="auto">
          <a:xfrm>
            <a:off x="838200" y="2322513"/>
            <a:ext cx="3849688" cy="954087"/>
          </a:xfrm>
          <a:prstGeom prst="rect">
            <a:avLst/>
          </a:prstGeom>
          <a:noFill/>
          <a:ln w="9525">
            <a:noFill/>
            <a:miter lim="800000"/>
            <a:headEnd/>
            <a:tailEnd/>
          </a:ln>
        </p:spPr>
        <p:txBody>
          <a:bodyPr>
            <a:spAutoFit/>
          </a:bodyPr>
          <a:lstStyle/>
          <a:p>
            <a:pPr>
              <a:spcBef>
                <a:spcPts val="600"/>
              </a:spcBef>
            </a:pPr>
            <a:r>
              <a:rPr lang="en-US" sz="2000" dirty="0" smtClean="0">
                <a:solidFill>
                  <a:schemeClr val="bg2"/>
                </a:solidFill>
                <a:latin typeface="Calibri" pitchFamily="34" charset="0"/>
                <a:hlinkClick r:id="rId4"/>
              </a:rPr>
              <a:t>www.msteched.com/Australia</a:t>
            </a:r>
            <a:r>
              <a:rPr lang="en-US" sz="2000" dirty="0" smtClean="0">
                <a:solidFill>
                  <a:schemeClr val="bg2"/>
                </a:solidFill>
                <a:latin typeface="Calibri" pitchFamily="34" charset="0"/>
              </a:rPr>
              <a:t> </a:t>
            </a:r>
            <a:endParaRPr lang="en-US" sz="2000" dirty="0">
              <a:solidFill>
                <a:schemeClr val="bg2"/>
              </a:solidFill>
              <a:latin typeface="Calibri" pitchFamily="34" charset="0"/>
            </a:endParaRPr>
          </a:p>
          <a:p>
            <a:pPr marL="0" lvl="1" indent="0"/>
            <a:endParaRPr lang="en-US" dirty="0">
              <a:solidFill>
                <a:schemeClr val="bg2"/>
              </a:solidFill>
              <a:latin typeface="Calibri" pitchFamily="34" charset="0"/>
            </a:endParaRPr>
          </a:p>
          <a:p>
            <a:pPr marL="0" lvl="1" indent="0"/>
            <a:r>
              <a:rPr lang="en-US" dirty="0">
                <a:solidFill>
                  <a:schemeClr val="bg2"/>
                </a:solidFill>
                <a:latin typeface="Calibri" pitchFamily="34" charset="0"/>
              </a:rPr>
              <a:t>Sessions On-Demand &amp; Community</a:t>
            </a:r>
          </a:p>
        </p:txBody>
      </p:sp>
      <p:sp>
        <p:nvSpPr>
          <p:cNvPr id="30730" name="Rectangle 47"/>
          <p:cNvSpPr>
            <a:spLocks noChangeArrowheads="1"/>
          </p:cNvSpPr>
          <p:nvPr/>
        </p:nvSpPr>
        <p:spPr bwMode="auto">
          <a:xfrm>
            <a:off x="733425" y="4473575"/>
            <a:ext cx="4067175" cy="1015663"/>
          </a:xfrm>
          <a:prstGeom prst="rect">
            <a:avLst/>
          </a:prstGeom>
          <a:noFill/>
          <a:ln w="9525">
            <a:noFill/>
            <a:miter lim="800000"/>
            <a:headEnd/>
            <a:tailEnd/>
          </a:ln>
        </p:spPr>
        <p:txBody>
          <a:bodyPr wrap="square">
            <a:spAutoFit/>
          </a:bodyPr>
          <a:lstStyle/>
          <a:p>
            <a:pPr>
              <a:spcBef>
                <a:spcPts val="600"/>
              </a:spcBef>
              <a:buSzPct val="120000"/>
              <a:tabLst>
                <a:tab pos="1828800" algn="l"/>
              </a:tabLst>
            </a:pPr>
            <a:r>
              <a:rPr lang="en-US" sz="2000" dirty="0">
                <a:solidFill>
                  <a:schemeClr val="bg2"/>
                </a:solidFill>
                <a:latin typeface="Calibri" pitchFamily="34" charset="0"/>
                <a:hlinkClick r:id="rId5"/>
              </a:rPr>
              <a:t>http</a:t>
            </a:r>
            <a:r>
              <a:rPr lang="en-US" sz="2000" dirty="0" smtClean="0">
                <a:solidFill>
                  <a:schemeClr val="bg2"/>
                </a:solidFill>
                <a:latin typeface="Calibri" pitchFamily="34" charset="0"/>
                <a:hlinkClick r:id="rId5"/>
              </a:rPr>
              <a:t>://</a:t>
            </a:r>
            <a:r>
              <a:rPr lang="en-AU" sz="2000" dirty="0" smtClean="0">
                <a:solidFill>
                  <a:schemeClr val="bg2"/>
                </a:solidFill>
                <a:hlinkClick r:id="rId5"/>
              </a:rPr>
              <a:t> technet.microsoft.com/en-au</a:t>
            </a:r>
            <a:r>
              <a:rPr lang="en-US" sz="2400" b="1" dirty="0" smtClean="0">
                <a:solidFill>
                  <a:schemeClr val="bg2"/>
                </a:solidFill>
                <a:latin typeface="Calibri" pitchFamily="34" charset="0"/>
                <a:hlinkClick r:id="rId5"/>
              </a:rPr>
              <a:t>  </a:t>
            </a:r>
            <a:endParaRPr lang="en-US" sz="2400" dirty="0">
              <a:solidFill>
                <a:schemeClr val="bg2"/>
              </a:solidFill>
              <a:latin typeface="Calibri" pitchFamily="34" charset="0"/>
            </a:endParaRPr>
          </a:p>
          <a:p>
            <a:pPr marL="0" lvl="1" indent="0">
              <a:tabLst>
                <a:tab pos="1828800" algn="l"/>
              </a:tabLst>
            </a:pPr>
            <a:endParaRPr lang="en-US" dirty="0">
              <a:solidFill>
                <a:schemeClr val="bg2"/>
              </a:solidFill>
              <a:latin typeface="Calibri" pitchFamily="34" charset="0"/>
            </a:endParaRPr>
          </a:p>
          <a:p>
            <a:pPr marL="0" lvl="1" indent="0">
              <a:tabLst>
                <a:tab pos="1828800" algn="l"/>
              </a:tabLst>
            </a:pPr>
            <a:r>
              <a:rPr lang="en-US" dirty="0">
                <a:solidFill>
                  <a:schemeClr val="bg2"/>
                </a:solidFill>
                <a:latin typeface="Calibri" pitchFamily="34" charset="0"/>
              </a:rPr>
              <a:t>Resources for IT Professionals</a:t>
            </a:r>
          </a:p>
        </p:txBody>
      </p:sp>
      <p:pic>
        <p:nvPicPr>
          <p:cNvPr id="30731" name="Picture 24" descr="TechEd_online.png"/>
          <p:cNvPicPr>
            <a:picLocks noChangeAspect="1"/>
          </p:cNvPicPr>
          <p:nvPr/>
        </p:nvPicPr>
        <p:blipFill>
          <a:blip r:embed="rId6" cstate="print"/>
          <a:srcRect/>
          <a:stretch>
            <a:fillRect/>
          </a:stretch>
        </p:blipFill>
        <p:spPr bwMode="black">
          <a:xfrm>
            <a:off x="914400" y="1281113"/>
            <a:ext cx="2409825" cy="1076325"/>
          </a:xfrm>
          <a:prstGeom prst="rect">
            <a:avLst/>
          </a:prstGeom>
          <a:noFill/>
          <a:ln w="9525">
            <a:noFill/>
            <a:miter lim="800000"/>
            <a:headEnd/>
            <a:tailEnd/>
          </a:ln>
        </p:spPr>
      </p:pic>
      <p:pic>
        <p:nvPicPr>
          <p:cNvPr id="30733" name="Picture 26" descr="msdn_1inch_rgb.png"/>
          <p:cNvPicPr>
            <a:picLocks noChangeAspect="1"/>
          </p:cNvPicPr>
          <p:nvPr/>
        </p:nvPicPr>
        <p:blipFill>
          <a:blip r:embed="rId7" cstate="print"/>
          <a:srcRect/>
          <a:stretch>
            <a:fillRect/>
          </a:stretch>
        </p:blipFill>
        <p:spPr bwMode="black">
          <a:xfrm>
            <a:off x="5457825" y="3582988"/>
            <a:ext cx="1857375" cy="942975"/>
          </a:xfrm>
          <a:prstGeom prst="rect">
            <a:avLst/>
          </a:prstGeom>
          <a:noFill/>
          <a:ln w="9525">
            <a:noFill/>
            <a:miter lim="800000"/>
            <a:headEnd/>
            <a:tailEnd/>
          </a:ln>
        </p:spPr>
      </p:pic>
      <p:sp>
        <p:nvSpPr>
          <p:cNvPr id="30734" name="Rectangle 27"/>
          <p:cNvSpPr>
            <a:spLocks noChangeArrowheads="1"/>
          </p:cNvSpPr>
          <p:nvPr/>
        </p:nvSpPr>
        <p:spPr bwMode="auto">
          <a:xfrm>
            <a:off x="5218112" y="4473575"/>
            <a:ext cx="3925888" cy="1123384"/>
          </a:xfrm>
          <a:prstGeom prst="rect">
            <a:avLst/>
          </a:prstGeom>
          <a:noFill/>
          <a:ln w="9525">
            <a:noFill/>
            <a:miter lim="800000"/>
            <a:headEnd/>
            <a:tailEnd/>
          </a:ln>
        </p:spPr>
        <p:txBody>
          <a:bodyPr wrap="square">
            <a:spAutoFit/>
          </a:bodyPr>
          <a:lstStyle/>
          <a:p>
            <a:pPr>
              <a:spcBef>
                <a:spcPts val="600"/>
              </a:spcBef>
              <a:tabLst>
                <a:tab pos="1828800" algn="l"/>
              </a:tabLst>
            </a:pPr>
            <a:r>
              <a:rPr lang="en-US" sz="2000" dirty="0">
                <a:solidFill>
                  <a:schemeClr val="bg2"/>
                </a:solidFill>
                <a:latin typeface="Calibri" pitchFamily="34" charset="0"/>
                <a:hlinkClick r:id="rId8"/>
              </a:rPr>
              <a:t>http</a:t>
            </a:r>
            <a:r>
              <a:rPr lang="en-US" sz="2000" dirty="0" smtClean="0">
                <a:solidFill>
                  <a:schemeClr val="bg2"/>
                </a:solidFill>
                <a:latin typeface="Calibri" pitchFamily="34" charset="0"/>
                <a:hlinkClick r:id="rId8"/>
              </a:rPr>
              <a:t>://</a:t>
            </a:r>
            <a:r>
              <a:rPr lang="en-AU" sz="2000" dirty="0" smtClean="0">
                <a:solidFill>
                  <a:schemeClr val="bg2"/>
                </a:solidFill>
                <a:hlinkClick r:id="rId8"/>
              </a:rPr>
              <a:t>msdn.microsoft.com/en-au</a:t>
            </a:r>
            <a:endParaRPr lang="en-AU" sz="2000" dirty="0" smtClean="0">
              <a:solidFill>
                <a:schemeClr val="bg2"/>
              </a:solidFill>
            </a:endParaRPr>
          </a:p>
          <a:p>
            <a:pPr>
              <a:spcBef>
                <a:spcPts val="600"/>
              </a:spcBef>
              <a:tabLst>
                <a:tab pos="1828800" algn="l"/>
              </a:tabLst>
            </a:pPr>
            <a:r>
              <a:rPr lang="en-US" sz="2400" b="1" dirty="0" smtClean="0">
                <a:solidFill>
                  <a:schemeClr val="bg2"/>
                </a:solidFill>
                <a:latin typeface="Calibri" pitchFamily="34" charset="0"/>
              </a:rPr>
              <a:t> </a:t>
            </a:r>
            <a:endParaRPr lang="en-US" dirty="0">
              <a:solidFill>
                <a:schemeClr val="bg2"/>
              </a:solidFill>
              <a:latin typeface="Calibri" pitchFamily="34" charset="0"/>
            </a:endParaRPr>
          </a:p>
          <a:p>
            <a:pPr marL="0" lvl="1" indent="0">
              <a:tabLst>
                <a:tab pos="1828800" algn="l"/>
              </a:tabLst>
            </a:pPr>
            <a:r>
              <a:rPr lang="en-US" dirty="0">
                <a:solidFill>
                  <a:schemeClr val="bg2"/>
                </a:solidFill>
                <a:latin typeface="Calibri" pitchFamily="34" charset="0"/>
              </a:rPr>
              <a:t>Resources for Developers</a:t>
            </a:r>
          </a:p>
        </p:txBody>
      </p:sp>
      <p:sp>
        <p:nvSpPr>
          <p:cNvPr id="30748" name="Rectangle 56"/>
          <p:cNvSpPr>
            <a:spLocks noChangeArrowheads="1"/>
          </p:cNvSpPr>
          <p:nvPr/>
        </p:nvSpPr>
        <p:spPr bwMode="auto">
          <a:xfrm>
            <a:off x="4629150" y="2322513"/>
            <a:ext cx="4514850" cy="954087"/>
          </a:xfrm>
          <a:prstGeom prst="rect">
            <a:avLst/>
          </a:prstGeom>
          <a:noFill/>
          <a:ln w="9525">
            <a:noFill/>
            <a:miter lim="800000"/>
            <a:headEnd/>
            <a:tailEnd/>
          </a:ln>
        </p:spPr>
        <p:txBody>
          <a:bodyPr>
            <a:spAutoFit/>
          </a:bodyPr>
          <a:lstStyle/>
          <a:p>
            <a:pPr>
              <a:spcBef>
                <a:spcPts val="600"/>
              </a:spcBef>
            </a:pPr>
            <a:r>
              <a:rPr lang="en-AU" sz="2000" dirty="0" smtClean="0">
                <a:solidFill>
                  <a:schemeClr val="bg2"/>
                </a:solidFill>
                <a:hlinkClick r:id="rId9"/>
              </a:rPr>
              <a:t>www.microsoft.com/australia/learning</a:t>
            </a:r>
            <a:r>
              <a:rPr lang="en-US" sz="2000" dirty="0" smtClean="0">
                <a:solidFill>
                  <a:schemeClr val="bg2"/>
                </a:solidFill>
                <a:latin typeface="Calibri" pitchFamily="34" charset="0"/>
              </a:rPr>
              <a:t>  </a:t>
            </a:r>
            <a:endParaRPr lang="en-US" sz="2000" dirty="0">
              <a:solidFill>
                <a:schemeClr val="bg2"/>
              </a:solidFill>
              <a:latin typeface="Calibri" pitchFamily="34" charset="0"/>
            </a:endParaRPr>
          </a:p>
          <a:p>
            <a:pPr marL="0" lvl="1" indent="0"/>
            <a:endParaRPr lang="en-US" dirty="0">
              <a:solidFill>
                <a:schemeClr val="bg2"/>
              </a:solidFill>
              <a:latin typeface="Calibri" pitchFamily="34" charset="0"/>
            </a:endParaRPr>
          </a:p>
          <a:p>
            <a:r>
              <a:rPr lang="en-US" dirty="0">
                <a:solidFill>
                  <a:schemeClr val="bg2"/>
                </a:solidFill>
                <a:latin typeface="Calibri" pitchFamily="34" charset="0"/>
              </a:rPr>
              <a:t>Microsoft Certification &amp; Training Resources</a:t>
            </a:r>
          </a:p>
        </p:txBody>
      </p:sp>
      <p:sp>
        <p:nvSpPr>
          <p:cNvPr id="54" name="Title 1"/>
          <p:cNvSpPr>
            <a:spLocks noGrp="1"/>
          </p:cNvSpPr>
          <p:nvPr>
            <p:ph type="title"/>
          </p:nvPr>
        </p:nvSpPr>
        <p:spPr/>
        <p:txBody>
          <a:bodyPr/>
          <a:lstStyle/>
          <a:p>
            <a:pPr eaLnBrk="1" hangingPunct="1">
              <a:defRPr/>
            </a:pPr>
            <a:r>
              <a:rPr dirty="0" smtClean="0">
                <a:ln>
                  <a:noFill/>
                </a:ln>
              </a:rPr>
              <a:t>Resources</a:t>
            </a:r>
          </a:p>
        </p:txBody>
      </p:sp>
      <p:grpSp>
        <p:nvGrpSpPr>
          <p:cNvPr id="6" name="Group 57"/>
          <p:cNvGrpSpPr>
            <a:grpSpLocks/>
          </p:cNvGrpSpPr>
          <p:nvPr/>
        </p:nvGrpSpPr>
        <p:grpSpPr bwMode="auto">
          <a:xfrm>
            <a:off x="5148064" y="1268760"/>
            <a:ext cx="3476625" cy="771525"/>
            <a:chOff x="5561787" y="0"/>
            <a:chExt cx="3477054" cy="771334"/>
          </a:xfrm>
        </p:grpSpPr>
        <p:pic>
          <p:nvPicPr>
            <p:cNvPr id="30754" name="Picture 55" descr="ms_Learning_w.eps"/>
            <p:cNvPicPr>
              <a:picLocks noChangeAspect="1"/>
            </p:cNvPicPr>
            <p:nvPr/>
          </p:nvPicPr>
          <p:blipFill>
            <a:blip r:embed="rId10" cstate="print"/>
            <a:srcRect l="51466"/>
            <a:stretch>
              <a:fillRect/>
            </a:stretch>
          </p:blipFill>
          <p:spPr bwMode="black">
            <a:xfrm>
              <a:off x="7257327" y="0"/>
              <a:ext cx="1781514" cy="771334"/>
            </a:xfrm>
            <a:prstGeom prst="rect">
              <a:avLst/>
            </a:prstGeom>
            <a:noFill/>
            <a:ln w="9525">
              <a:noFill/>
              <a:miter lim="800000"/>
              <a:headEnd/>
              <a:tailEnd/>
            </a:ln>
          </p:spPr>
        </p:pic>
        <p:pic>
          <p:nvPicPr>
            <p:cNvPr id="30755" name="Picture 2" descr="C:\Documents and Settings\Pennie\My Documents\ACERDATA (D)\Pennie's documents\MS Image\Boxshot_Logo\MICROSOFT\Microsoft Logo wht shadow.png"/>
            <p:cNvPicPr>
              <a:picLocks noChangeAspect="1" noChangeArrowheads="1"/>
            </p:cNvPicPr>
            <p:nvPr/>
          </p:nvPicPr>
          <p:blipFill>
            <a:blip r:embed="rId11" cstate="print"/>
            <a:srcRect/>
            <a:stretch>
              <a:fillRect/>
            </a:stretch>
          </p:blipFill>
          <p:spPr bwMode="black">
            <a:xfrm>
              <a:off x="5561787" y="254642"/>
              <a:ext cx="1693646" cy="312516"/>
            </a:xfrm>
            <a:prstGeom prst="rect">
              <a:avLst/>
            </a:prstGeom>
            <a:noFill/>
            <a:ln w="9525">
              <a:noFill/>
              <a:miter lim="800000"/>
              <a:headEnd/>
              <a:tailEnd/>
            </a:ln>
          </p:spPr>
        </p:pic>
      </p:grpSp>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AU" dirty="0" smtClean="0">
                <a:latin typeface="+mj-lt"/>
              </a:rPr>
              <a:t>#2 Problem – How do you manage tasks?</a:t>
            </a:r>
            <a:endParaRPr lang="en-AU" dirty="0">
              <a:latin typeface="+mj-lt"/>
            </a:endParaRPr>
          </a:p>
        </p:txBody>
      </p:sp>
      <p:pic>
        <p:nvPicPr>
          <p:cNvPr id="15364" name="Picture 4" descr="http://almadatechnology.com/home/images/document-management.pn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1115616" y="1988840"/>
            <a:ext cx="7209561" cy="35326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454663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4294967295"/>
          </p:nvPr>
        </p:nvSpPr>
        <p:spPr>
          <a:xfrm>
            <a:off x="1872000" y="2412000"/>
            <a:ext cx="7272000" cy="3276000"/>
          </a:xfrm>
          <a:prstGeom prst="rect">
            <a:avLst/>
          </a:prstGeom>
        </p:spPr>
        <p:txBody>
          <a:bodyPr>
            <a:normAutofit/>
          </a:bodyPr>
          <a:lstStyle/>
          <a:p>
            <a:pPr>
              <a:buSzPct val="105000"/>
              <a:buBlip>
                <a:blip r:embed="rId2"/>
              </a:buBlip>
            </a:pPr>
            <a:r>
              <a:rPr lang="en-AU" dirty="0" smtClean="0"/>
              <a:t>Email</a:t>
            </a:r>
          </a:p>
          <a:p>
            <a:pPr>
              <a:buSzPct val="105000"/>
              <a:buBlip>
                <a:blip r:embed="rId2"/>
              </a:buBlip>
            </a:pPr>
            <a:r>
              <a:rPr lang="en-AU" dirty="0" smtClean="0"/>
              <a:t>Sticky notes</a:t>
            </a:r>
          </a:p>
          <a:p>
            <a:pPr>
              <a:buSzPct val="105000"/>
              <a:buBlip>
                <a:blip r:embed="rId2"/>
              </a:buBlip>
            </a:pPr>
            <a:r>
              <a:rPr lang="en-AU" dirty="0" smtClean="0"/>
              <a:t>Some list</a:t>
            </a:r>
          </a:p>
          <a:p>
            <a:pPr lvl="1"/>
            <a:r>
              <a:rPr lang="en-AU" dirty="0" smtClean="0"/>
              <a:t>Excel</a:t>
            </a:r>
          </a:p>
          <a:p>
            <a:pPr lvl="1"/>
            <a:r>
              <a:rPr lang="en-AU" dirty="0" smtClean="0"/>
              <a:t>Word</a:t>
            </a:r>
          </a:p>
        </p:txBody>
      </p:sp>
      <p:sp>
        <p:nvSpPr>
          <p:cNvPr id="4" name="Title 3"/>
          <p:cNvSpPr>
            <a:spLocks noGrp="1"/>
          </p:cNvSpPr>
          <p:nvPr>
            <p:ph type="title"/>
          </p:nvPr>
        </p:nvSpPr>
        <p:spPr/>
        <p:txBody>
          <a:bodyPr/>
          <a:lstStyle/>
          <a:p>
            <a:r>
              <a:rPr lang="en-AU" dirty="0" smtClean="0"/>
              <a:t>How do you keep track of tasks?</a:t>
            </a:r>
            <a:endParaRPr lang="en-AU" dirty="0"/>
          </a:p>
        </p:txBody>
      </p:sp>
    </p:spTree>
    <p:extLst>
      <p:ext uri="{BB962C8B-B14F-4D97-AF65-F5344CB8AC3E}">
        <p14:creationId xmlns:p14="http://schemas.microsoft.com/office/powerpoint/2010/main" val="3616669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z="2800" dirty="0" smtClean="0"/>
              <a:t>Solution: Enter the tasks into TFS</a:t>
            </a:r>
            <a:endParaRPr lang="en-US" sz="2800" dirty="0"/>
          </a:p>
        </p:txBody>
      </p:sp>
      <p:sp>
        <p:nvSpPr>
          <p:cNvPr id="3" name="Text Placeholder 2"/>
          <p:cNvSpPr>
            <a:spLocks noGrp="1"/>
          </p:cNvSpPr>
          <p:nvPr>
            <p:ph type="body" sz="quarter" idx="4294967295"/>
          </p:nvPr>
        </p:nvSpPr>
        <p:spPr>
          <a:xfrm>
            <a:off x="1872000" y="2412000"/>
            <a:ext cx="7272000" cy="3276000"/>
          </a:xfrm>
          <a:prstGeom prst="rect">
            <a:avLst/>
          </a:prstGeom>
        </p:spPr>
        <p:txBody>
          <a:bodyPr>
            <a:normAutofit fontScale="92500" lnSpcReduction="20000"/>
          </a:bodyPr>
          <a:lstStyle/>
          <a:p>
            <a:r>
              <a:rPr lang="en-AU" dirty="0" smtClean="0"/>
              <a:t>Excel</a:t>
            </a:r>
          </a:p>
          <a:p>
            <a:r>
              <a:rPr lang="en-AU" dirty="0" smtClean="0"/>
              <a:t>Visual Studio</a:t>
            </a:r>
          </a:p>
          <a:p>
            <a:r>
              <a:rPr lang="en-AU" dirty="0" smtClean="0"/>
              <a:t>MS Project</a:t>
            </a:r>
          </a:p>
          <a:p>
            <a:r>
              <a:rPr lang="en-AU" dirty="0" smtClean="0"/>
              <a:t>Web Access</a:t>
            </a:r>
          </a:p>
          <a:p>
            <a:r>
              <a:rPr lang="en-AU" dirty="0" smtClean="0"/>
              <a:t>Third Party Tools</a:t>
            </a:r>
          </a:p>
          <a:p>
            <a:pPr lvl="1"/>
            <a:r>
              <a:rPr lang="en-AU" dirty="0" err="1" smtClean="0"/>
              <a:t>TeamCompanion</a:t>
            </a:r>
            <a:r>
              <a:rPr lang="en-AU" dirty="0" smtClean="0"/>
              <a:t>*</a:t>
            </a:r>
          </a:p>
          <a:p>
            <a:pPr lvl="1"/>
            <a:r>
              <a:rPr lang="en-AU" dirty="0" err="1" smtClean="0"/>
              <a:t>Telerik</a:t>
            </a:r>
            <a:r>
              <a:rPr lang="en-AU" dirty="0" smtClean="0"/>
              <a:t> </a:t>
            </a:r>
            <a:r>
              <a:rPr lang="en-AU" dirty="0" err="1" smtClean="0"/>
              <a:t>TeamPulse</a:t>
            </a:r>
            <a:endParaRPr lang="en-AU" dirty="0" smtClean="0"/>
          </a:p>
          <a:p>
            <a:pPr lvl="1"/>
            <a:r>
              <a:rPr lang="en-AU" dirty="0" smtClean="0"/>
              <a:t>SSW </a:t>
            </a:r>
            <a:r>
              <a:rPr lang="en-AU" dirty="0" err="1" smtClean="0"/>
              <a:t>SmashingBarrier</a:t>
            </a:r>
            <a:endParaRPr lang="en-US" dirty="0"/>
          </a:p>
        </p:txBody>
      </p:sp>
    </p:spTree>
    <p:extLst>
      <p:ext uri="{BB962C8B-B14F-4D97-AF65-F5344CB8AC3E}">
        <p14:creationId xmlns:p14="http://schemas.microsoft.com/office/powerpoint/2010/main" val="38227347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75861" y="1418295"/>
            <a:ext cx="8136294" cy="4216539"/>
          </a:xfrm>
          <a:prstGeom prst="rect">
            <a:avLst/>
          </a:prstGeom>
        </p:spPr>
        <p:txBody>
          <a:bodyPr wrap="square">
            <a:spAutoFit/>
          </a:bodyPr>
          <a:lstStyle/>
          <a:p>
            <a:r>
              <a:rPr lang="en-AU" sz="4400" i="1" dirty="0">
                <a:latin typeface="+mj-lt"/>
              </a:rPr>
              <a:t> </a:t>
            </a:r>
            <a:r>
              <a:rPr lang="en-AU" sz="4400" i="1" dirty="0" smtClean="0">
                <a:latin typeface="+mj-lt"/>
              </a:rPr>
              <a:t>  </a:t>
            </a:r>
            <a:r>
              <a:rPr lang="en-AU" sz="4400" i="1" dirty="0" smtClean="0">
                <a:solidFill>
                  <a:schemeClr val="bg1"/>
                </a:solidFill>
                <a:latin typeface="+mj-lt"/>
              </a:rPr>
              <a:t>With </a:t>
            </a:r>
            <a:r>
              <a:rPr lang="en-AU" sz="4400" i="1" dirty="0">
                <a:solidFill>
                  <a:schemeClr val="bg1"/>
                </a:solidFill>
                <a:latin typeface="+mj-lt"/>
              </a:rPr>
              <a:t>TFS 2010, in regards to companies that were using work items, 90% of their use was </a:t>
            </a:r>
            <a:r>
              <a:rPr lang="en-AU" sz="4400" i="1" dirty="0" smtClean="0">
                <a:solidFill>
                  <a:schemeClr val="bg1"/>
                </a:solidFill>
                <a:latin typeface="+mj-lt"/>
              </a:rPr>
              <a:t>in Excel or </a:t>
            </a:r>
            <a:r>
              <a:rPr lang="en-AU" sz="4400" i="1" dirty="0">
                <a:solidFill>
                  <a:schemeClr val="bg1"/>
                </a:solidFill>
                <a:latin typeface="+mj-lt"/>
              </a:rPr>
              <a:t>the Visual Studio </a:t>
            </a:r>
            <a:r>
              <a:rPr lang="en-AU" sz="4400" i="1" dirty="0" smtClean="0">
                <a:solidFill>
                  <a:schemeClr val="bg1"/>
                </a:solidFill>
                <a:latin typeface="+mj-lt"/>
              </a:rPr>
              <a:t>UI </a:t>
            </a:r>
            <a:endParaRPr lang="en-AU" sz="4800" i="1" dirty="0" smtClean="0">
              <a:solidFill>
                <a:schemeClr val="bg1"/>
              </a:solidFill>
              <a:latin typeface="+mj-lt"/>
            </a:endParaRPr>
          </a:p>
          <a:p>
            <a:endParaRPr lang="en-AU" sz="4800" i="1" dirty="0">
              <a:latin typeface="+mj-lt"/>
            </a:endParaRPr>
          </a:p>
          <a:p>
            <a:pPr algn="r"/>
            <a:r>
              <a:rPr lang="en-AU" sz="4400" i="1" dirty="0" smtClean="0">
                <a:solidFill>
                  <a:schemeClr val="bg1">
                    <a:lumMod val="65000"/>
                  </a:schemeClr>
                </a:solidFill>
                <a:latin typeface="+mj-lt"/>
              </a:rPr>
              <a:t>Adam Cogan</a:t>
            </a:r>
            <a:endParaRPr lang="en-AU" sz="4400" i="1" dirty="0">
              <a:solidFill>
                <a:schemeClr val="bg1">
                  <a:lumMod val="65000"/>
                </a:schemeClr>
              </a:solidFill>
              <a:latin typeface="+mj-lt"/>
            </a:endParaRPr>
          </a:p>
        </p:txBody>
      </p:sp>
      <p:sp>
        <p:nvSpPr>
          <p:cNvPr id="7" name="Rectangle 6"/>
          <p:cNvSpPr/>
          <p:nvPr/>
        </p:nvSpPr>
        <p:spPr>
          <a:xfrm>
            <a:off x="7354747" y="3121077"/>
            <a:ext cx="708848" cy="1569660"/>
          </a:xfrm>
          <a:prstGeom prst="rect">
            <a:avLst/>
          </a:prstGeom>
        </p:spPr>
        <p:txBody>
          <a:bodyPr wrap="none">
            <a:spAutoFit/>
          </a:bodyPr>
          <a:lstStyle/>
          <a:p>
            <a:r>
              <a:rPr lang="en-AU" sz="9600" dirty="0" smtClean="0">
                <a:solidFill>
                  <a:schemeClr val="bg1">
                    <a:lumMod val="65000"/>
                  </a:schemeClr>
                </a:solidFill>
              </a:rPr>
              <a:t>”</a:t>
            </a:r>
            <a:endParaRPr lang="en-AU" sz="9600" dirty="0">
              <a:solidFill>
                <a:schemeClr val="bg1">
                  <a:lumMod val="65000"/>
                </a:schemeClr>
              </a:solidFill>
            </a:endParaRPr>
          </a:p>
        </p:txBody>
      </p:sp>
      <p:sp>
        <p:nvSpPr>
          <p:cNvPr id="6" name="TextBox 5"/>
          <p:cNvSpPr txBox="1"/>
          <p:nvPr/>
        </p:nvSpPr>
        <p:spPr>
          <a:xfrm>
            <a:off x="373223" y="959411"/>
            <a:ext cx="708848" cy="1569660"/>
          </a:xfrm>
          <a:prstGeom prst="rect">
            <a:avLst/>
          </a:prstGeom>
          <a:noFill/>
        </p:spPr>
        <p:txBody>
          <a:bodyPr wrap="none" rtlCol="0">
            <a:spAutoFit/>
          </a:bodyPr>
          <a:lstStyle/>
          <a:p>
            <a:r>
              <a:rPr lang="en-AU" sz="9600" dirty="0" smtClean="0">
                <a:solidFill>
                  <a:schemeClr val="bg1">
                    <a:lumMod val="65000"/>
                  </a:schemeClr>
                </a:solidFill>
              </a:rPr>
              <a:t>“</a:t>
            </a:r>
            <a:endParaRPr lang="en-AU" sz="11500" dirty="0">
              <a:solidFill>
                <a:schemeClr val="bg1">
                  <a:lumMod val="65000"/>
                </a:schemeClr>
              </a:solidFill>
            </a:endParaRPr>
          </a:p>
        </p:txBody>
      </p:sp>
    </p:spTree>
    <p:extLst>
      <p:ext uri="{BB962C8B-B14F-4D97-AF65-F5344CB8AC3E}">
        <p14:creationId xmlns:p14="http://schemas.microsoft.com/office/powerpoint/2010/main" val="166844888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35186" y="369116"/>
            <a:ext cx="7084260" cy="4647501"/>
          </a:xfrm>
          <a:prstGeom prst="rect">
            <a:avLst/>
          </a:prstGeom>
          <a:noFill/>
          <a:ln w="9525">
            <a:noFill/>
            <a:miter lim="800000"/>
            <a:headEnd/>
            <a:tailEnd/>
          </a:ln>
        </p:spPr>
      </p:pic>
      <p:grpSp>
        <p:nvGrpSpPr>
          <p:cNvPr id="7" name="Group 6"/>
          <p:cNvGrpSpPr/>
          <p:nvPr/>
        </p:nvGrpSpPr>
        <p:grpSpPr>
          <a:xfrm>
            <a:off x="122527" y="385894"/>
            <a:ext cx="1329620" cy="1870745"/>
            <a:chOff x="7110556" y="3356264"/>
            <a:chExt cx="1638300" cy="2305050"/>
          </a:xfrm>
        </p:grpSpPr>
        <p:pic>
          <p:nvPicPr>
            <p:cNvPr id="8" name="Picture 2" descr="http://sharepoint.ssw.com.au/AboutUs/Employees/PublishingImages/marlo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10556" y="3356264"/>
              <a:ext cx="1638300" cy="2305050"/>
            </a:xfrm>
            <a:prstGeom prst="rect">
              <a:avLst/>
            </a:prstGeom>
            <a:noFill/>
          </p:spPr>
        </p:pic>
        <p:sp>
          <p:nvSpPr>
            <p:cNvPr id="9" name="TextBox 8"/>
            <p:cNvSpPr txBox="1"/>
            <p:nvPr/>
          </p:nvSpPr>
          <p:spPr>
            <a:xfrm>
              <a:off x="7536880" y="5292437"/>
              <a:ext cx="872835" cy="341306"/>
            </a:xfrm>
            <a:prstGeom prst="rect">
              <a:avLst/>
            </a:prstGeom>
            <a:noFill/>
          </p:spPr>
          <p:txBody>
            <a:bodyPr wrap="square" rtlCol="0">
              <a:spAutoFit/>
            </a:bodyPr>
            <a:lstStyle/>
            <a:p>
              <a:r>
                <a:rPr lang="en-AU" sz="1200" dirty="0" smtClean="0">
                  <a:solidFill>
                    <a:schemeClr val="bg1"/>
                  </a:solidFill>
                </a:rPr>
                <a:t>Marlon</a:t>
              </a:r>
              <a:endParaRPr lang="en-US" sz="1200" dirty="0">
                <a:solidFill>
                  <a:schemeClr val="bg1"/>
                </a:solidFill>
              </a:endParaRPr>
            </a:p>
          </p:txBody>
        </p:sp>
      </p:grpSp>
    </p:spTree>
    <p:extLst>
      <p:ext uri="{BB962C8B-B14F-4D97-AF65-F5344CB8AC3E}">
        <p14:creationId xmlns:p14="http://schemas.microsoft.com/office/powerpoint/2010/main" val="135277907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
          <p:cNvGrpSpPr/>
          <p:nvPr/>
        </p:nvGrpSpPr>
        <p:grpSpPr>
          <a:xfrm>
            <a:off x="122527" y="385894"/>
            <a:ext cx="1329620" cy="1870745"/>
            <a:chOff x="7110556" y="3356264"/>
            <a:chExt cx="1638300" cy="2305050"/>
          </a:xfrm>
        </p:grpSpPr>
        <p:pic>
          <p:nvPicPr>
            <p:cNvPr id="8" name="Picture 2" descr="http://sharepoint.ssw.com.au/AboutUs/Employees/PublishingImages/marlon.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10556" y="3356264"/>
              <a:ext cx="1638300" cy="2305050"/>
            </a:xfrm>
            <a:prstGeom prst="rect">
              <a:avLst/>
            </a:prstGeom>
            <a:noFill/>
          </p:spPr>
        </p:pic>
        <p:sp>
          <p:nvSpPr>
            <p:cNvPr id="9" name="TextBox 8"/>
            <p:cNvSpPr txBox="1"/>
            <p:nvPr/>
          </p:nvSpPr>
          <p:spPr>
            <a:xfrm>
              <a:off x="7536880" y="5292437"/>
              <a:ext cx="872835" cy="341306"/>
            </a:xfrm>
            <a:prstGeom prst="rect">
              <a:avLst/>
            </a:prstGeom>
            <a:noFill/>
          </p:spPr>
          <p:txBody>
            <a:bodyPr wrap="square" rtlCol="0">
              <a:spAutoFit/>
            </a:bodyPr>
            <a:lstStyle/>
            <a:p>
              <a:r>
                <a:rPr lang="en-AU" sz="1200" dirty="0" smtClean="0">
                  <a:solidFill>
                    <a:schemeClr val="bg1"/>
                  </a:solidFill>
                </a:rPr>
                <a:t>Marlon</a:t>
              </a:r>
              <a:endParaRPr lang="en-US" sz="1200" dirty="0">
                <a:solidFill>
                  <a:schemeClr val="bg1"/>
                </a:solidFill>
              </a:endParaRPr>
            </a:p>
          </p:txBody>
        </p:sp>
      </p:gr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82656" y="388448"/>
            <a:ext cx="7078316" cy="5047618"/>
          </a:xfrm>
          <a:prstGeom prst="rect">
            <a:avLst/>
          </a:prstGeom>
          <a:noFill/>
          <a:ln w="9525">
            <a:noFill/>
            <a:miter lim="800000"/>
            <a:headEnd/>
            <a:tailEnd/>
          </a:ln>
        </p:spPr>
      </p:pic>
      <p:sp>
        <p:nvSpPr>
          <p:cNvPr id="10" name="Rectangle 9"/>
          <p:cNvSpPr/>
          <p:nvPr/>
        </p:nvSpPr>
        <p:spPr>
          <a:xfrm>
            <a:off x="5704514" y="1946246"/>
            <a:ext cx="755009" cy="243282"/>
          </a:xfrm>
          <a:prstGeom prst="rect">
            <a:avLst/>
          </a:prstGeom>
          <a:noFill/>
          <a:ln w="38100">
            <a:solidFill>
              <a:srgbClr val="FFFF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24942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7127312"/>
          </a:xfrm>
          <a:prstGeom prst="rect">
            <a:avLst/>
          </a:prstGeom>
          <a:noFill/>
          <a:ln w="9525">
            <a:noFill/>
            <a:miter lim="800000"/>
            <a:headEnd/>
            <a:tailEnd/>
          </a:ln>
        </p:spPr>
      </p:pic>
    </p:spTree>
    <p:extLst>
      <p:ext uri="{BB962C8B-B14F-4D97-AF65-F5344CB8AC3E}">
        <p14:creationId xmlns:p14="http://schemas.microsoft.com/office/powerpoint/2010/main" val="268127306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0"/>
            <a:ext cx="9325259" cy="6858000"/>
          </a:xfrm>
          <a:prstGeom prst="rect">
            <a:avLst/>
          </a:prstGeom>
          <a:noFill/>
          <a:ln w="9525">
            <a:noFill/>
            <a:miter lim="800000"/>
            <a:headEnd/>
            <a:tailEnd/>
          </a:ln>
        </p:spPr>
      </p:pic>
    </p:spTree>
    <p:extLst>
      <p:ext uri="{BB962C8B-B14F-4D97-AF65-F5344CB8AC3E}">
        <p14:creationId xmlns:p14="http://schemas.microsoft.com/office/powerpoint/2010/main" val="4574913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smtClean="0"/>
              <a:t>Do you </a:t>
            </a:r>
            <a:r>
              <a:rPr lang="en-AU" smtClean="0"/>
              <a:t>Use Scrum?</a:t>
            </a:r>
            <a:endParaRPr lang="en-AU" dirty="0"/>
          </a:p>
        </p:txBody>
      </p:sp>
      <p:pic>
        <p:nvPicPr>
          <p:cNvPr id="3076" name="Picture 4" descr="Wallaby Scrum - Australia v England - Cook Cup"/>
          <p:cNvPicPr>
            <a:picLocks noGrp="1" noChangeAspect="1" noChangeArrowheads="1"/>
          </p:cNvPicPr>
          <p:nvPr>
            <p:ph type="pic" sz="quarter" idx="13"/>
          </p:nvPr>
        </p:nvPicPr>
        <p:blipFill rotWithShape="1">
          <a:blip r:embed="rId2">
            <a:extLst>
              <a:ext uri="{28A0092B-C50C-407E-A947-70E740481C1C}">
                <a14:useLocalDpi xmlns:a14="http://schemas.microsoft.com/office/drawing/2010/main" val="0"/>
              </a:ext>
            </a:extLst>
          </a:blip>
          <a:srcRect t="32187" b="32187"/>
          <a:stretch/>
        </p:blipFill>
        <p:spPr bwMode="auto">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Wallaby Scrum - Australia v England - Cook Cup"/>
          <p:cNvPicPr>
            <a:picLocks noGrp="1" noChangeAspect="1" noChangeArrowheads="1"/>
          </p:cNvPicPr>
          <p:nvPr>
            <p:ph type="pic" sz="quarter" idx="14"/>
          </p:nvPr>
        </p:nvPicPr>
        <p:blipFill rotWithShape="1">
          <a:blip r:embed="rId2">
            <a:extLst>
              <a:ext uri="{28A0092B-C50C-407E-A947-70E740481C1C}">
                <a14:useLocalDpi xmlns:a14="http://schemas.microsoft.com/office/drawing/2010/main" val="0"/>
              </a:ext>
            </a:extLst>
          </a:blip>
          <a:srcRect t="32171" b="32171"/>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684793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8912" y="170688"/>
            <a:ext cx="8266176" cy="5683597"/>
          </a:xfrm>
          <a:prstGeom prst="rect">
            <a:avLst/>
          </a:prstGeom>
          <a:noFill/>
          <a:ln w="9525">
            <a:noFill/>
            <a:miter lim="800000"/>
            <a:headEnd/>
            <a:tailEnd/>
          </a:ln>
        </p:spPr>
      </p:pic>
    </p:spTree>
    <p:extLst>
      <p:ext uri="{BB962C8B-B14F-4D97-AF65-F5344CB8AC3E}">
        <p14:creationId xmlns:p14="http://schemas.microsoft.com/office/powerpoint/2010/main" val="48869006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
          <p:cNvGrpSpPr/>
          <p:nvPr/>
        </p:nvGrpSpPr>
        <p:grpSpPr>
          <a:xfrm>
            <a:off x="7394860" y="331876"/>
            <a:ext cx="1638300" cy="2305050"/>
            <a:chOff x="7152121" y="571500"/>
            <a:chExt cx="1638300" cy="2305050"/>
          </a:xfrm>
        </p:grpSpPr>
        <p:pic>
          <p:nvPicPr>
            <p:cNvPr id="9" name="Picture 6" descr="http://sharepoint.ssw.com.au/AboutUs/Employees/PublishingImages/john.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52121" y="571500"/>
              <a:ext cx="1638300" cy="2305050"/>
            </a:xfrm>
            <a:prstGeom prst="rect">
              <a:avLst/>
            </a:prstGeom>
            <a:noFill/>
          </p:spPr>
        </p:pic>
        <p:sp>
          <p:nvSpPr>
            <p:cNvPr id="10" name="TextBox 9"/>
            <p:cNvSpPr txBox="1"/>
            <p:nvPr/>
          </p:nvSpPr>
          <p:spPr>
            <a:xfrm>
              <a:off x="7606147" y="2507674"/>
              <a:ext cx="706581" cy="338554"/>
            </a:xfrm>
            <a:prstGeom prst="rect">
              <a:avLst/>
            </a:prstGeom>
            <a:noFill/>
          </p:spPr>
          <p:txBody>
            <a:bodyPr wrap="square" rtlCol="0">
              <a:spAutoFit/>
            </a:bodyPr>
            <a:lstStyle/>
            <a:p>
              <a:r>
                <a:rPr lang="en-AU" sz="1600" dirty="0" smtClean="0">
                  <a:solidFill>
                    <a:schemeClr val="bg1"/>
                  </a:solidFill>
                </a:rPr>
                <a:t>John</a:t>
              </a:r>
              <a:endParaRPr lang="en-US" sz="1600" dirty="0">
                <a:solidFill>
                  <a:schemeClr val="bg1"/>
                </a:solidFill>
              </a:endParaRPr>
            </a:p>
          </p:txBody>
        </p:sp>
      </p:grpSp>
      <p:pic>
        <p:nvPicPr>
          <p:cNvPr id="11" name="Picture 1" descr="image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8036" y="318654"/>
            <a:ext cx="6728050" cy="5361709"/>
          </a:xfrm>
          <a:prstGeom prst="rect">
            <a:avLst/>
          </a:prstGeom>
          <a:noFill/>
          <a:ln w="9525">
            <a:noFill/>
            <a:miter lim="800000"/>
            <a:headEnd/>
            <a:tailEnd/>
          </a:ln>
        </p:spPr>
      </p:pic>
    </p:spTree>
    <p:extLst>
      <p:ext uri="{BB962C8B-B14F-4D97-AF65-F5344CB8AC3E}">
        <p14:creationId xmlns:p14="http://schemas.microsoft.com/office/powerpoint/2010/main" val="170174782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585" y="73152"/>
            <a:ext cx="8910994" cy="6891466"/>
          </a:xfrm>
          <a:prstGeom prst="rect">
            <a:avLst/>
          </a:prstGeom>
          <a:noFill/>
          <a:ln w="9525">
            <a:noFill/>
            <a:miter lim="800000"/>
            <a:headEnd/>
            <a:tailEnd/>
          </a:ln>
        </p:spPr>
      </p:pic>
      <p:sp>
        <p:nvSpPr>
          <p:cNvPr id="7" name="Rectangle 6"/>
          <p:cNvSpPr/>
          <p:nvPr/>
        </p:nvSpPr>
        <p:spPr>
          <a:xfrm>
            <a:off x="1529606" y="3456554"/>
            <a:ext cx="339635" cy="27432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Tree>
    <p:extLst>
      <p:ext uri="{BB962C8B-B14F-4D97-AF65-F5344CB8AC3E}">
        <p14:creationId xmlns:p14="http://schemas.microsoft.com/office/powerpoint/2010/main" val="56383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496" y="421848"/>
            <a:ext cx="9098900" cy="5095384"/>
          </a:xfrm>
          <a:prstGeom prst="rect">
            <a:avLst/>
          </a:prstGeom>
          <a:noFill/>
          <a:ln w="9525">
            <a:noFill/>
            <a:miter lim="800000"/>
            <a:headEnd/>
            <a:tailEnd/>
          </a:ln>
        </p:spPr>
      </p:pic>
      <p:sp>
        <p:nvSpPr>
          <p:cNvPr id="3" name="Rectangle 2"/>
          <p:cNvSpPr/>
          <p:nvPr/>
        </p:nvSpPr>
        <p:spPr>
          <a:xfrm>
            <a:off x="1925053" y="2157663"/>
            <a:ext cx="6890083" cy="38501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4" name="Rectangle 3"/>
          <p:cNvSpPr/>
          <p:nvPr/>
        </p:nvSpPr>
        <p:spPr>
          <a:xfrm>
            <a:off x="6360695" y="4921379"/>
            <a:ext cx="1147009" cy="3469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Tree>
    <p:extLst>
      <p:ext uri="{BB962C8B-B14F-4D97-AF65-F5344CB8AC3E}">
        <p14:creationId xmlns:p14="http://schemas.microsoft.com/office/powerpoint/2010/main" val="22209932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4277" y="0"/>
            <a:ext cx="9209939" cy="7116852"/>
          </a:xfrm>
          <a:prstGeom prst="rect">
            <a:avLst/>
          </a:prstGeom>
          <a:noFill/>
          <a:ln w="9525">
            <a:noFill/>
            <a:miter lim="800000"/>
            <a:headEnd/>
            <a:tailEnd/>
          </a:ln>
        </p:spPr>
      </p:pic>
      <p:sp>
        <p:nvSpPr>
          <p:cNvPr id="5" name="Rectangle 4"/>
          <p:cNvSpPr/>
          <p:nvPr/>
        </p:nvSpPr>
        <p:spPr>
          <a:xfrm>
            <a:off x="-134890" y="327441"/>
            <a:ext cx="1097279" cy="24819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Tree>
    <p:extLst>
      <p:ext uri="{BB962C8B-B14F-4D97-AF65-F5344CB8AC3E}">
        <p14:creationId xmlns:p14="http://schemas.microsoft.com/office/powerpoint/2010/main" val="1297450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493" y="24384"/>
            <a:ext cx="8966295" cy="6900898"/>
          </a:xfrm>
          <a:prstGeom prst="rect">
            <a:avLst/>
          </a:prstGeom>
          <a:noFill/>
          <a:ln w="9525">
            <a:noFill/>
            <a:miter lim="800000"/>
            <a:headEnd/>
            <a:tailEnd/>
          </a:ln>
        </p:spPr>
      </p:pic>
    </p:spTree>
    <p:extLst>
      <p:ext uri="{BB962C8B-B14F-4D97-AF65-F5344CB8AC3E}">
        <p14:creationId xmlns:p14="http://schemas.microsoft.com/office/powerpoint/2010/main" val="172417092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MS Project Integration</a:t>
            </a:r>
            <a:endParaRPr lang="en-AU" dirty="0"/>
          </a:p>
        </p:txBody>
      </p:sp>
      <p:sp>
        <p:nvSpPr>
          <p:cNvPr id="4" name="Content Placeholder 3"/>
          <p:cNvSpPr>
            <a:spLocks noGrp="1"/>
          </p:cNvSpPr>
          <p:nvPr>
            <p:ph idx="1"/>
          </p:nvPr>
        </p:nvSpPr>
        <p:spPr/>
        <p:txBody>
          <a:bodyPr/>
          <a:lstStyle/>
          <a:p>
            <a:endParaRPr lang="en-AU"/>
          </a:p>
        </p:txBody>
      </p:sp>
      <p:pic>
        <p:nvPicPr>
          <p:cNvPr id="2048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83118" y="1681526"/>
            <a:ext cx="6663499" cy="4166440"/>
          </a:xfrm>
          <a:prstGeom prst="rect">
            <a:avLst/>
          </a:prstGeom>
          <a:noFill/>
          <a:ln w="9525">
            <a:noFill/>
            <a:miter lim="800000"/>
            <a:headEnd/>
            <a:tailEnd/>
          </a:ln>
        </p:spPr>
      </p:pic>
    </p:spTree>
    <p:extLst>
      <p:ext uri="{BB962C8B-B14F-4D97-AF65-F5344CB8AC3E}">
        <p14:creationId xmlns:p14="http://schemas.microsoft.com/office/powerpoint/2010/main" val="55435115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8"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944095"/>
          </a:xfrm>
          <a:prstGeom prst="rect">
            <a:avLst/>
          </a:prstGeom>
          <a:noFill/>
          <a:ln w="9525">
            <a:noFill/>
            <a:miter lim="800000"/>
            <a:headEnd/>
            <a:tailEnd/>
          </a:ln>
        </p:spPr>
      </p:pic>
      <p:sp>
        <p:nvSpPr>
          <p:cNvPr id="4" name="TextBox 3"/>
          <p:cNvSpPr txBox="1"/>
          <p:nvPr/>
        </p:nvSpPr>
        <p:spPr>
          <a:xfrm>
            <a:off x="6982692" y="166255"/>
            <a:ext cx="2055510" cy="369332"/>
          </a:xfrm>
          <a:prstGeom prst="rect">
            <a:avLst/>
          </a:prstGeom>
          <a:noFill/>
        </p:spPr>
        <p:txBody>
          <a:bodyPr wrap="square" rtlCol="0">
            <a:spAutoFit/>
          </a:bodyPr>
          <a:lstStyle/>
          <a:p>
            <a:r>
              <a:rPr lang="en-AU" dirty="0" smtClean="0">
                <a:solidFill>
                  <a:srgbClr val="FF0000"/>
                </a:solidFill>
              </a:rPr>
              <a:t>MS Project 2007</a:t>
            </a:r>
            <a:endParaRPr lang="en-AU" dirty="0">
              <a:solidFill>
                <a:srgbClr val="FF0000"/>
              </a:solidFill>
            </a:endParaRPr>
          </a:p>
        </p:txBody>
      </p:sp>
    </p:spTree>
    <p:extLst>
      <p:ext uri="{BB962C8B-B14F-4D97-AF65-F5344CB8AC3E}">
        <p14:creationId xmlns:p14="http://schemas.microsoft.com/office/powerpoint/2010/main" val="102663312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589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6854223" y="30229"/>
            <a:ext cx="2055510" cy="369332"/>
          </a:xfrm>
          <a:prstGeom prst="rect">
            <a:avLst/>
          </a:prstGeom>
          <a:noFill/>
        </p:spPr>
        <p:txBody>
          <a:bodyPr wrap="square" rtlCol="0">
            <a:spAutoFit/>
          </a:bodyPr>
          <a:lstStyle/>
          <a:p>
            <a:r>
              <a:rPr lang="en-AU" dirty="0" smtClean="0">
                <a:solidFill>
                  <a:srgbClr val="FF0000"/>
                </a:solidFill>
              </a:rPr>
              <a:t>MS Project 2010</a:t>
            </a:r>
            <a:endParaRPr lang="en-AU" dirty="0">
              <a:solidFill>
                <a:srgbClr val="FF0000"/>
              </a:solidFill>
            </a:endParaRPr>
          </a:p>
        </p:txBody>
      </p:sp>
    </p:spTree>
    <p:extLst>
      <p:ext uri="{BB962C8B-B14F-4D97-AF65-F5344CB8AC3E}">
        <p14:creationId xmlns:p14="http://schemas.microsoft.com/office/powerpoint/2010/main" val="38694664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Project Server 2010 Integration</a:t>
            </a:r>
            <a:endParaRPr lang="en-AU" dirty="0"/>
          </a:p>
        </p:txBody>
      </p:sp>
      <p:pic>
        <p:nvPicPr>
          <p:cNvPr id="4" name="Picture 22" descr="http://sharepoint.ssw.com.au/AboutUs/Employees/PublishingImages/uly.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6942"/>
          <a:stretch/>
        </p:blipFill>
        <p:spPr bwMode="auto">
          <a:xfrm>
            <a:off x="7505700" y="2438400"/>
            <a:ext cx="1638300" cy="1914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36412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84% of agile projects use Scrum</a:t>
            </a:r>
            <a:endParaRPr lang="en-AU" dirty="0"/>
          </a:p>
        </p:txBody>
      </p:sp>
      <p:sp>
        <p:nvSpPr>
          <p:cNvPr id="9" name="Text Placeholder 8"/>
          <p:cNvSpPr>
            <a:spLocks noGrp="1"/>
          </p:cNvSpPr>
          <p:nvPr>
            <p:ph idx="1"/>
          </p:nvPr>
        </p:nvSpPr>
        <p:spPr/>
        <p:txBody>
          <a:bodyPr>
            <a:normAutofit/>
          </a:bodyPr>
          <a:lstStyle/>
          <a:p>
            <a:r>
              <a:rPr lang="en-AU" dirty="0" smtClean="0"/>
              <a:t>In a fixed chunk of time (2 or 4 weeks)</a:t>
            </a:r>
          </a:p>
          <a:p>
            <a:pPr lvl="1"/>
            <a:r>
              <a:rPr lang="en-AU" dirty="0" smtClean="0"/>
              <a:t>Sprint Planning</a:t>
            </a:r>
          </a:p>
          <a:p>
            <a:pPr lvl="1"/>
            <a:r>
              <a:rPr lang="en-AU" dirty="0" smtClean="0"/>
              <a:t>Sprint</a:t>
            </a:r>
          </a:p>
          <a:p>
            <a:pPr lvl="2"/>
            <a:r>
              <a:rPr lang="en-AU" dirty="0" smtClean="0"/>
              <a:t>Daily Stand </a:t>
            </a:r>
            <a:r>
              <a:rPr lang="en-AU" dirty="0"/>
              <a:t>U</a:t>
            </a:r>
            <a:r>
              <a:rPr lang="en-AU" dirty="0" smtClean="0"/>
              <a:t>ps</a:t>
            </a:r>
          </a:p>
          <a:p>
            <a:pPr lvl="1"/>
            <a:r>
              <a:rPr lang="en-AU" dirty="0" smtClean="0"/>
              <a:t>Sprint Review</a:t>
            </a:r>
          </a:p>
          <a:p>
            <a:pPr lvl="1"/>
            <a:r>
              <a:rPr lang="en-AU" dirty="0" smtClean="0"/>
              <a:t>Sprint Retrospective</a:t>
            </a:r>
          </a:p>
          <a:p>
            <a:r>
              <a:rPr lang="en-AU" dirty="0" smtClean="0">
                <a:hlinkClick r:id="rId2"/>
              </a:rPr>
              <a:t>http</a:t>
            </a:r>
            <a:r>
              <a:rPr lang="en-AU" dirty="0">
                <a:hlinkClick r:id="rId2"/>
              </a:rPr>
              <a:t>://rules.ssw.com.au/Management/RulesToBetterScrumUsingTFS</a:t>
            </a:r>
            <a:endParaRPr lang="en-AU" dirty="0" smtClean="0"/>
          </a:p>
        </p:txBody>
      </p:sp>
    </p:spTree>
    <p:extLst>
      <p:ext uri="{BB962C8B-B14F-4D97-AF65-F5344CB8AC3E}">
        <p14:creationId xmlns:p14="http://schemas.microsoft.com/office/powerpoint/2010/main" val="249726271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9542" y="0"/>
            <a:ext cx="852486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1006580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6834" y="0"/>
            <a:ext cx="853224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p:nvPr/>
        </p:nvPicPr>
        <p:blipFill>
          <a:blip r:embed="rId3" r:link="rId4" cstate="print"/>
          <a:stretch>
            <a:fillRect/>
          </a:stretch>
        </p:blipFill>
        <p:spPr>
          <a:xfrm>
            <a:off x="322235" y="1218458"/>
            <a:ext cx="6129365" cy="3703114"/>
          </a:xfrm>
          <a:prstGeom prst="rect">
            <a:avLst/>
          </a:prstGeom>
        </p:spPr>
      </p:pic>
      <p:sp>
        <p:nvSpPr>
          <p:cNvPr id="3" name="Rectangle 2"/>
          <p:cNvSpPr/>
          <p:nvPr/>
        </p:nvSpPr>
        <p:spPr>
          <a:xfrm>
            <a:off x="609601" y="406400"/>
            <a:ext cx="406400" cy="440267"/>
          </a:xfrm>
          <a:prstGeom prst="rect">
            <a:avLst/>
          </a:prstGeom>
          <a:noFill/>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dirty="0"/>
          </a:p>
        </p:txBody>
      </p:sp>
    </p:spTree>
    <p:extLst>
      <p:ext uri="{BB962C8B-B14F-4D97-AF65-F5344CB8AC3E}">
        <p14:creationId xmlns:p14="http://schemas.microsoft.com/office/powerpoint/2010/main" val="1512670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Then in MS Project</a:t>
            </a:r>
            <a:endParaRPr lang="en-AU" dirty="0"/>
          </a:p>
        </p:txBody>
      </p:sp>
      <p:sp>
        <p:nvSpPr>
          <p:cNvPr id="4" name="Text Placeholder 3"/>
          <p:cNvSpPr>
            <a:spLocks noGrp="1"/>
          </p:cNvSpPr>
          <p:nvPr>
            <p:ph idx="1"/>
          </p:nvPr>
        </p:nvSpPr>
        <p:spPr/>
        <p:txBody>
          <a:bodyPr/>
          <a:lstStyle/>
          <a:p>
            <a:r>
              <a:rPr lang="en-AU" dirty="0" smtClean="0"/>
              <a:t>Organise the user stories</a:t>
            </a:r>
          </a:p>
          <a:p>
            <a:r>
              <a:rPr lang="en-AU" dirty="0" smtClean="0"/>
              <a:t>Plan resources</a:t>
            </a:r>
          </a:p>
          <a:p>
            <a:r>
              <a:rPr lang="en-AU" dirty="0" smtClean="0"/>
              <a:t>Add costs</a:t>
            </a:r>
            <a:endParaRPr lang="en-AU" dirty="0"/>
          </a:p>
        </p:txBody>
      </p:sp>
      <p:pic>
        <p:nvPicPr>
          <p:cNvPr id="5" name="Picture 4" descr="QuestionIconRED.gif"/>
          <p:cNvPicPr>
            <a:picLocks noChangeAspect="1"/>
          </p:cNvPicPr>
          <p:nvPr/>
        </p:nvPicPr>
        <p:blipFill>
          <a:blip r:embed="rId2" cstate="print"/>
          <a:stretch>
            <a:fillRect/>
          </a:stretch>
        </p:blipFill>
        <p:spPr>
          <a:xfrm>
            <a:off x="8444090" y="4854225"/>
            <a:ext cx="699910" cy="928028"/>
          </a:xfrm>
          <a:prstGeom prst="rect">
            <a:avLst/>
          </a:prstGeom>
        </p:spPr>
      </p:pic>
      <p:sp>
        <p:nvSpPr>
          <p:cNvPr id="2" name="AutoShape 8" descr="data:undefined;base64,/9j/4AAQSkZJRgABAgAAZABkAAD/7AARRHVja3kAAQAEAAAAPAAA/+4ADkFkb2JlAGTAAAAAAf/bAIQABgQEBAUEBgUFBgkGBQYJCwgGBggLDAoKCwoKDBAMDAwMDAwQDA4PEA8ODBMTFBQTExwbGxscHx8fHx8fHx8fHwEHBwcNDA0YEBAYGhURFRofHx8fHx8fHx8fHx8fHx8fHx8fHx8fHx8fHx8fHx8fHx8fHx8fHx8fHx8fHx8fHx8f/8AAEQgA8gCsAwERAAIRAQMRAf/EAKoAAAEEAwEBAAAAAAAAAAAAAAQAAgMFAQYHCAkBAQADAQEBAQAAAAAAAAAAAAABAgMEBQYHEAABAwIEAwQFBwgIBwAAAAABAAIDEQQhQRIFMRMGUWEiB3GBMkMUkaGxwdIjFdFCUmIzkyQI8OFykoOUVRaCssJjcyU1EQEAAgIABAQGAAYCAwAAAAAAAQIRAyExEgRBUZITYZHRUlMVcSIyIxQFgaGxQkP/2gAMAwEAAhEDEQA/AOvKA9kZKCdkHcgmbb9yB4t+5A4W/cgyLfDggz8P3KQvh+5Avhx2IF8P3IEbfuQL4fuQL4fuQL4fuQL4fuQL4dBg26CJ0HcggfDRBEQQcUGEGIm6ioBsUSgFRwoJ2QqRIIQgzye5BkQ9yBcnuUhcnuQYexjBVxAHaUFBuvXXRm0u0X+7W8MucZeC/wDuipUZV6oc+37+Y/pexuhDt9jcX0YNDO4clp7dIcKqOuE4t5Y/iCZ/Mzs8kng2Wcx4aQJGl9T2iijrg6b/AAblsPnF0ZukLDPK/b53U1RTtNATh7YwUxaJJ6o5w3qIRSxtkicHxvGpr24gg5ghWInJ/J7kSXJ7kDTD3IInwoBpIkAcsaCCmNEEtuzgoFhFGoBccakEMjQSCNA7lIM8rFA17QxjnkYNFT6kHPerfOLpfarV8O33TL3dHhzYmMBdGxwzee7sCTMRCsZtwhwfq3zI6i3scqXcHOlbVzWRHQ2tMfCCsZtMto11j4y0S63Y2kYLgJtwl8XNd4tIr7XekJ5QzB1fC+2rdtdOWkBrnUqfm7VM1TFxdrvuzXLnve3lXMjTyq4NaqpzEjLWQz3wt3OpaGPxF5oD2aVEpj/pv3QXmH1F0xKLUON3tzTTkTOqNH6jsdKvW8wztp8uD0J0x1dsnUFrG+0ma25c3U+1Lhrb6sx3rWJyyzicTzX3KUpYdEggkiQCyxoAp2IA9H3iCa3aoFhC3BQDI2qQSxiCUMQODAgjuJYLa3kuJ3tihiaXSSONGtaMSSUJnDzD5xefEm6ST7R09O6PbmEsfO0Fr5siQf0exRMqxGeMuIzX25+AxmnOrQ1OoDs7qqktYyGub2HbhzTJW8eCM/DX6VERlMzhV21+975eY7U95JbIceOStMKxJ9tL8Q1zC1nNIoKmgqDwB4KcECLeaPQfjbc64zQkZivCqrhOU24bxfPY34YF8VK0bi5tO2iRVM2yL2/qK45sMXNwc0h7HE0bwxTBl0HpLqm5210LviHMfE7+HuGk+Cns4jJUmcLdMWjE8nq/oHqaPqPp6G91NNw3wXDWmvjGfr4ratsxljMYnEticxWEEjEAkzVAAnbxUgLT94gktxwUCxhCA2IICWNUCYNUh1EHBP5mvMWWwtI+j9vkMc13Hz90lbhpgJ8Mdf16VKrafBERmfhDy/C6J0hqasAHfQDJUmWkQGbchlzJPMdVdRbTiPQPQplEKS9uWzv16i6nAns7FeIRIdjtOLTQ/kUoH2U4PsHTLx0kVBVZB0u4sBHMBZG/wlzQCA4dxUYWyY+3JAuYA1zozSWMN0Ag5jvTKcBLI3AuzdR1rVwc1wrj2KZlEZW9reOguWSQy1tpzoEdPC0uFQfRl3KkwtDsXlH5k3+xwunspWv01F3ZSYhzRj6iMiorPTKbV6oz4w9ZbPudvu20Wm5QfsruJsraGtNQrSvctoY1nMJpApSDmCgAThSAafeIHW+SqLGHgFINiQEs4KBM0qQy7uY7a1muJDSOFjpHnuYKn6FA+fvmH1VfdT9Q3+6zSuIu5nuZqPsRNNGN9QCyiVojENcmkZDaNaDpe81c7hhkkcZW8ApnErBIahkfBubssVbCMgOQ9zSQCATUClAr5Vwki225e7wxF/aKFRN4XjXMrS16cvpGBzoXRFuIIzCynbDWNFsEzbr2EvieRIx/FpHbmpm8KxrkbBt8pjfGyOkkjaYGtdPBVm60a2PwS7t2veY3cyQ6iKYCoxqnuZPbkI+1uLBrZS1wbUPaSMCBU0+Uq0WyrNJgZ0bfPh3h82vwSvLJG/quNPrU3jgrWeL2/wCTG8RXfSMW3saQdrpBU08TXeIHD0rSs8GUxiZhvD1YBzZqABOpAPvEGbfJQLGDgEBsQQFM4KBKFI1Hzd3k7R5c75dtwebcwsNc5fB9apeeBh4KvARS5mNI2CjIgcC7vVI8mnxU75nubrmq+R7qgZALTCmRe27fdXk7Y42F8sh8LAOAyVL2iIXpSbS6n0l5UvnLZtwYdJxo7iuHZ3Hk9TT2kRzdGsfLXYYBWOEAnNcs7Zl2V1x5DndC7aYuWYQWcMMFXrlfphUz+VlhLIXNaa5MH1laRulnOmsj9q8qreOVpfG19MWjsKn3JVnXWFndeV+3TTEuia4AeOmAJSNkonXEue9ceX/Jt3NLGlrX8DiC05dy217eLHdp4NDZ0fJBE/4J4Y57tOjhhSuC7Ivl59tWHbv5f+sW7Xew7RfE/wDtncmA5iSMVGr04haUnE4c+zz/AOHoh61VBzZqABPmpAPvEGbfJQLKDJAdCEBLOCgStCDl/wDMjd/D+V960OAdPLDG0V4+Kv1KmzkmObxRvElYI2R+Iu4dtVFYXtIC2g53LDRrPAZ1KmZREOzeVGwQQu580YdKRxIqvP7i+Xp9trw6/BbtrgPCMlxPQHxNqQESsYbeuSlAttmGOFRiQpwjI21ttIqRirRCsiuU2mISYRlpfW+wOu7R4YKurUd5VYnEr4zDhG6Nn2/e32dCHcA3sP8AQrv1WzDzt9cS33ye2+2u/Mqwjlj5gsI5bjXkJdNGkfOuqnOHn7XpeRbswc2agAXGakA+8QZt8lUWUHAKQdEVAJYglbwUji/80RLukbOJrC+lxzJaDBrA0ivrJWWyeS9KzPGPB5CvRoEtyQNDWubCzsw4lRHHgtjxO6NtXz3FA2ruDa/Uo3TiFtFcy9FdF7KbDb2ukwe4A1Xl7LZl7WumIbba3FuKt1gubxGapFJadULG3kgdiDj3p0mVnbSMDqH1JhMrR4YQztyKvMKDImjAEetWiGVpSOiGSrKsWCzW8bwWvaCFTDWLOC+dGxQWHVW27hCdLZwRJkNVcCujt/GHP3PhK58hrV1x1Xzo3auTrklcM200jH0ld9OcPL28noh5XQyCTIAJ80APvUGbfJQLGHggNiQEsOCCZqDjHmnbv6j3XcNnc8sbCxscQyrSpPzryt22fcn4Pf7fto/x4n7nk/qbZNw2zdbjbJWlwaS0HIgrt13iYy8jdrmtph03yp6JtpWNv7luox0DR3hcfcbMzh3drrxGW49UblucZFntcfiAOuSnAZALKkR4ui3VPJqMfS3X9zruBeOikedWLiAf+ELb3awz/wAe0+JrepPMXYZWtvIxeQNwDgKkAfOpzSyvRtp8Ybr0r5nQbkdFzG63maaFrqrK+vDo17ernDotvvAlDCDVuRWOW2FhcdQ2FtQyzNYAPFUgLSMyynEc09p1Hts+EUzXE9jgfoU9LK0wPD45W1Y4FUtVNbOG+fsoN/Y2zjRwa57foW3bxxZdzPCF3/K3aPY/e5pXl8gbEyvEAGpoF6GuOLytnN3p62UCTUQAXGaAH3iDNvkoFjDwCgGxKQSzgoEzVI5f1lFaWnVF5ePeGvlZG0A/2cSvH7iv9yX0PZ3mdER5Zci8wrC03J9tdW8VWRSGOaYgVLuIFVOm2Ms+61zwmW3dHbW3b9pjqKFwqsrTmWla4jCt6gv9xt3vbt1oJJ3+zPKfC2qVtHi0mk44NJ3SHzSoZY5mOfQ0bHWhOQxOC6K21zzc16bfCQzpOtLS2beX7zLIHaXWpY4u0ge1hUfIVFor4J1Ts8W0dP2llubop5YeXLg6oFKg9qymzow6dY7NKLJ0jMA0YLNOXHevZGXN/JHd7g61aDQNaTlgOC112mOSmzVE85VvTnTfxDtVj1H4watjLiD68VtO6Y5w5/8AGpPKXRNpuOt9lLJJ5jcwNIqa6sO3HFU64knTNeUqDzwnurvddovI4h47WtCSAHOdSq10xxlz75ng6D/LLsF7t3Tu53d2fHe3DSwVqNLG/lK7dU5y8/ZSYni7DItVAkyAC4QBe8QZt8lUWMPBAbEgJZwQTBByfzT2me73oC3I5+hkrWuwDmgUPyUXkd3GNkvof9beI1cfNqctjbS7KS4DG4a17TjRzDwWNJ4r9w2WK3a23Y1go1rQplWsh3WsUho9or3KuHRWxr+moZwHRSSROyDTh86nCZmA130vI2Lx3EjgczQKcSpkHZbNHbyBza8RUqq2HSNo0y7S9n6pxWscnLfhaHIvMDojnXTbz4V0rY60dGa0B4ks4FUpbDfpi3CWl7d5VWkl027sb90UjSCYgdBwyy+hdH+RwxLmnsoi2YdG6P23qexl+B3KlzZv/ZzMqdJy9CwtePBtFZxxWXWnTsN9v+325jL4ra05r2jj4ST9K0i2Iy56Ui2yIl1HojbXbf0zZwvbpkeDI8cPbNfoXf2dJjXGfHi4v9nsi++enlHD5LeTNdTgCTZoAJ+CAL3qDNvkoFjDwUA2JSCWcFAlCkal1zYSmWC/jj1aWGNzuzsXnd7ScxZ6v+v2Riay51uLWx2zIhHy+ZOHvaMz2ri1u3uFvro0NxwUyipRhuv6UhrCytZ42+GoJArQqYlIHe9wg/ZhwxyHGqWlMQrI5QKAtLfSqpluuxNLdvNcxULSvJz7ecJJ44HNLXgOBwoojC0ZQQ9P7Y5/NbCwntoKq3twW2zCyighaNLQBRV6YZTaVIyynueuTJpHwzbVkB7y4lzvmVojMxCP6azfydC0ta0NaKBooB3BezEYeFM5QSKQJMgAn4FAD7xBm3yVRZQcAgNiUglnBBM1BFd20d1ay28teXK0tcQaEVHEFRMZjCYnDg8NvdQT3NvPdSXkdtePihnlxcWjhjmO9eXtrETwenp2TasZX7jR5yWEu2geSTSVDaAN9u5tmhrCXzPwjYMz2lQ0iIV1hdEbrG+8kFXAkOJo3V2YqcErX8e2W8uTbQXcMtzF7UTXDV8imaypE8W07L1BbafhiKYUCVtiMKbNeeKHqfcBYSW9w133U2DuyqrbmvqjPCR+27k2SJrwa1GSvFlb1W0MwkbXge1TnLntXCx2m3jdcc0AasXOI4nILp7aubZcndXmK4XDl6TzA8maASZABPmgB94gzb5KosoOAQGxICWcEEzVIw8amOHaCKoOLbht9zYyyxXDC2Ztw89zh+afkXmbf6npaP6IEPxo/KgK5pd0BL6VscRcTTvKiW1Zc+3DqCefdja2bTJQVe4YlaRXEZlS2zjiAG83u6MJ0scS2h5ZGABVowibW8FftnUl3BeFt3A0lhqH6R4aZqZrHgRutyldf7kuNxmjZFcTRRB9ZDESwmhxFW4qswtGyJ8HSLqex3HYWwvkcHEUjdIfFqGdVlaF634sdNXNzDFyZeLcK+hVyvec8W67QZbqZsLDRz8zwC11Um1sOPfsisZbft+3m1aS9/MkdgSBQD0L1NOjo/i8nfv6/DECXLdzoHoA5kAE6AH3iDNvkqCxg4IDYlIKZwQShSHIOaeYwL7y4LB4ohGcO4Y/SvN3z/cl6Pbx/bUNnO24tB4gXtFDRc9odlJyA6iikdt0nLIrgaHszCp4uiOTlt7a9T7bvTtx20t+EcWi5hLA4lp4kE8FtW8YxKI1TM5iW7WEMe7Mhfb3THXEkb5JLeQAPGg0AoqZ+DT3JpwtGEz9k3Fk0UctnFPzhXTQAigrQkUVcw2jdrmOKZlrtu1xme52ZsLGa3vcMKaeJqSkWyzt7fhLWuoPMbpndBBa9PzOkmY+kkYY4NbjSgeQAfUtfbmObkm0T/TxdC6fjkl26KWTF544UOCwmOLaZ4OhdG2R1vncMGCgPeV39nTjl5Xe7PBti9B55jkA8maASbNABOgC94gxbngqCyg4IDYlIKj4IJmqRnDPgg5pv87brcLmXix7iAO0DBeNtvm0y9nt6YpENIZcfhe4vhfhBJiyvAg5+pTzhMfyysryWCW18R+7d61lMOmLQDdZioLmgsIo4dyo1iVPuPT9mH6+XqFahzDpeB2VC0dmjZFuFuXxFWhm+IiumbnctfGC0RuIe2hpWuoHsTqla3Z6pnl/22AbJY7q0890t26QUl55+7oTqoG8OKmcMp6dfDEf+Qu59FbJbls0FuyN0dKaQBU+pZzbi5rXzxlsm22+mGGFjak0DWAcScgr0rmXNtvERl0jarEWVlHCfb4yH9Y/kXs6qdNcPD2X6pyLyWihjkEEiAOZABOgB96gVvkqCygyQGxICo+CkShBXdQ7iLPbn6TSab7uMenifUFj3Gzpr8ZbaNfVZz24Oa8d7VYa1v1obi1dyiOfHV0ZPCv6J9K0pbijZXLUIepLholgcyjosC19KNdXPGq2mjCL+Dbdnu231i0tOqRvtU+pYXrh06rZgy6gleCI6tPzKIltgJa7ZunOJLdTK1By+RTlOZ8267RFOyECQAHsAyVJlWZC7zuEbZmt1N0Ru8ZORCtSrC+xuPRGzzyM/Fr6Mx6j/BW7hQtbw1uHacl6fbaenjPN5Pcb+ucRybiutzEgY5BBJmgDmzQAT5oAveoG2+SoLKDgEB0RQTmRscRe7gFORom49c77ZbtNauawRjGGreLfSua26Yni6aaItAa73y73ORslw4EsGloaKAdq87dum85l6WnRFIDvIPFZNlVeMoT9amEy0Lq/ZnXEcl/YjXcwt+/i/SaP0R+kujXfwlhu1+MBOkeqBBa010lJILTgW0yIK02UU07G3Rb22eLVq0yk+yP61z9Dqi/Bc7HuUQrJI8aOw4nHtTB1DN06x26zglMRBka00qpijO9zvLjoy6325Z1NvLOXYl2uztamsrgf2rwfza+yM136NPjLy9+7PCHYcl2OUkQSJMcggfmgDmQAToAveIG2+SoLKDJAdCgGv7ipEYODePpUSmGs9S7HHudr4Ty7qPxQy9h7D3FYbdfVDo0beictJsbye2uX2l00xzRmjmn6R3Lyb1ms4l7FbRaMwuWztfiCohbAe5xqVaESorqIsfVjcePd61aJTDXd46Rt72V19YEW18faIHgeex4+tbU2Y4S576szmOalMfU23EtltHTsxDXRHVie3NafyypE2qn2+86guJRDDZXFddKvbpFAMcUtWPMi9vJu/S3QF7uO4Mvt7IZbtoTaA1LqZPPCnoVOryLRPi77aRRQ2kUUQAjY0NYG8AAMl6tK4iIeRaczlMrIJEEgY5EoJM0AcyACfNAF7xAy3yVBZwcAgfLuMMEgiOMjgS3swSQIX6iScaqqWHNqKJhMNY6m6fZfxcyP7u8jxhm/6XdxXNu1dUfF1aN00n4NRtr25t5Tb3TDHMzBzT9S8y1ZieL1q2i0ZhYC4bIOKLIZmNfxUxKMB47YNrpFMTVWyiYSMsyTwqpyr0rfbdvOrhQJlEw2R722W3SS8NIxKRKmBO1dSy2jmMk+8tn0wzFexd+vfNZxPJxbdHVxjm3OKVksTZIzVjxVpXc4D0QSBjkA8maJCTIAJ0APvUDICBQngqCcXv5sXrcrYAO5c18RliBM0J1sH6VOLfWFEwkTY3DZ7dkjDVrxUFVSLAqgZNC17cR6VEwmJa/vnTEW4RGg0XDMY5RxB7+5YbdEWh0ad80lpzre8srk2120skHA5OHaCvM2a5rOJevr2ReMwsoLfW1UXMns3tcMDTipQntIySKhWQvbGMgVpQKWco+rZjF05euafE2F5HpAUeKIhTbBuAv9stJhjzGNNfUumWXxdO6Xnc605Dzi32Kr0tM/yvL3xiy5K0YsZIGuQQPzRIOZABOgB96gEY5z8MuxWrCJknnltJacRSoSxAmCj6hUjmsrLFztu3uXb3n+GvKz2tfzXj9owf8AMFW0Yn+KYbEwClflU4Qe1oP9OKYEgga4YcclbBkFuuwWm5W/KlbRwxZIPaY5ZbNMXjEtdW6aTmGrN2u72+c29yz+w8ey4doXj7NU0nEvZ17ovGYEy2YfHwWa2Q8FtpcrQTK1gZRoUs5VvV0ZfsNyMiwg+tMJrKs6R2l1rZQR0oxrQWj0iq7Oni55twdB2iTlluR4hehq5PP3NkFJGB7eJ4hWlgb6UDXIB35okJMgAnzQA481AHCdRFFdVO+HU1TKTbVxZKB3rHlK6PqrbpZrKO8tsLq1cJoSO1vEesK9q5hFZxIzZ9wjvrKK6ZhrHiZ+i4cQVSJTMLHTThwPD0qVU7XxtjL3uDWNBL3E0AAzqrQhpe6eYRuJ32+yaeUzB968V1H/ALbT9JUdXkvFPM/bLm5mafjXPna/EuJqQTmOxU2a4vGJaUvNJzC2ktAIwQdbHDwOGf8AWvH26ZpOJepq2xeMwCZDR9Fm1lYW0GoKVZ4I9z2s3kTLQDCZwafRmtdVOq0QzvfETIm42plpIxrG+DSAPVgvU2a+MOCm3MMxtkqA3wmtD2q9YUtOV9bxvktWiOV0Uza6Xt+hwPELWYc08xVtO+RpjuGhkzcDT2Xd4VZgiT3s7FCwaQEVqgDmQV9xwKAHHmoBbdtHgKyFixoIopgCzx8ucEcCq3haq3ZGJrSh7Fakqy1za4ZNu3Sa1p/DXBL2/qv/AK1lMYlpzhsTDTjiM1KjWeuLm6ltvw23ry5BqunD85uTPrKWicL0hpdrtLoHlzR4DTDsWUcG3Ntm3l3IGl1WNpVuYWtZyyvGF5t8mpr4TjqGtvpHZ6lj3Wvqp/Bp218X/il+EDjUcV5OHqZEQM5RoVMQi05H7dG2S6fIcRENI9J4/MvQ7KnGbODurcIgVexMdES4Yn2T2HgAvQ5uKJwreWyQiuBHGncq4yvlNaX7C8tYcGGnyK0WVmq0Ba9utuJzChU8EEYGirMJhDIacfWoSDnaDUhBW3GaAD3qDjDd83sHDcLkf40n5V4XvX+6fm/Wf1vbfjp6a/RKOoN+/wBSuv38n2k96/3T80fre2/HT01+hr9/30kE7jdH0zSfaSd1/un5p/W9t+Onpr9EsfUfULW0bul2B2CeX7Se9f7p+Z+t7b8dPTX6I5N831zg47jdFwxDjNJWvypO6/nPzI/13bfjp6a/Q8dR9Q0/+nd/v5ftKPev5z8z9b2346emv0RP3renmrtwuXHtM0h+tT71/un5n67tvx09NfoiO5bqMReT/vH/AJVHu385+af1/b/jp6Y+hg3Xd4zqZeztPdK8fWo92/nPzT+v7f8AHT0x9E0HUG9gjRuNy0jsmkH1qfevPjPzR+u7aP8A509Nfom/3D1C3D8Tux/jyfaWOZhr/haJ/wDSnphk9R9QcfxO7/fyfaTqk/wdH2U9MHW/UvUbGeDdbxuo1NLiUY/3lrXbaI4TLO3+v7eZ466emPolf1P1M4Y7tenOhuJftK3vX+6fmp+t7b8dPTX6IR1F1CK03S7APH7+X7Se9f7p+af13bfjp6a/Q1u/7801buV0CeyeT7Se9fzn5n67tvx09NfomZ1R1M32d2vR6LiX7Se9f7p+Z+t7b8dPTX6M/wC6ephiN3vf8xL9pPev90/NH63tvx09NfoR6o6lPHd73/MS/aT3r+c/NP63tvx09NfoZ/ubqP8A1W8/zEv2k96/nPzP1vbfjp6a/RG/qLfzx3O7Ppnk+0o96/nPzP1vbfjp6a/RH+Pb5Wv4jdV/80n5U96/nPzP1vbfjp6a/RXqjsPCDDkD28FAyRVSMURJIgiEGC1EoXwurqZgVBlIy4a4aZPC5BiWoFO3AKmF4lMwUaArqM6giCUhUQJAlAacFIwe1A0qA3NA1pRJ6lDBNXBA9pxogcgSBIEgSBIGPja7E8e1QljSRpBxANQcwmA/E4ZKUMjBBmqBKAkSVUQwUEdSCpCJUBuaCPgUSkaahEE0+IlSHNOKJPqiCqgVUGKoM1QKqBIGOJ1tGSB6BVUBVRLNUCqgxVBglA12KlBtcEGFAa/gpCjPhUJOBoCVKCYcESfVEFVAqoFVAqoFVAqoGOd98welQJKoECpCqoCqiSqgVUGKoGkohhSFkga72UGI/ZKgZPsqRlnAIHIEoGUCQJAkSSkRu/as9ahCRAlISgJAkCRJIGlEFkpCyQf/2Q=="/>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6" name="AutoShape 10" descr="data:undefined;base64,/9j/4AAQSkZJRgABAgAAZABkAAD/7AARRHVja3kAAQAEAAAAPAAA/+4ADkFkb2JlAGTAAAAAAf/bAIQABgQEBAUEBgUFBgkGBQYJCwgGBggLDAoKCwoKDBAMDAwMDAwQDA4PEA8ODBMTFBQTExwbGxscHx8fHx8fHx8fHwEHBwcNDA0YEBAYGhURFRofHx8fHx8fHx8fHx8fHx8fHx8fHx8fHx8fHx8fHx8fHx8fHx8fHx8fHx8fHx8fHx8f/8AAEQgA8gCsAwERAAIRAQMRAf/EAKoAAAEEAwEBAAAAAAAAAAAAAAQAAgMFAQYHCAkBAQADAQEBAQAAAAAAAAAAAAABAgMEBQYHEAABAwIEAwQFBwgIBwAAAAABAAIDEQQhQRIFMRMGUWEiB3GBMkMUkaGxwdIjFdFCUmIzkyQI8OFykoOUVRaCssJjcyU1EQEAAgIABAQGAAYCAwAAAAAAAQIRAyExEgRBUZITYZHRUlMVcSIyIxQFgaGxQkP/2gAMAwEAAhEDEQA/AOvKA9kZKCdkHcgmbb9yB4t+5A4W/cgyLfDggz8P3KQvh+5Avhx2IF8P3IEbfuQL4fuQL4fuQL4fuQL4fuQL4dBg26CJ0HcggfDRBEQQcUGEGIm6ioBsUSgFRwoJ2QqRIIQgzye5BkQ9yBcnuUhcnuQYexjBVxAHaUFBuvXXRm0u0X+7W8MucZeC/wDuipUZV6oc+37+Y/pexuhDt9jcX0YNDO4clp7dIcKqOuE4t5Y/iCZ/Mzs8kng2Wcx4aQJGl9T2iijrg6b/AAblsPnF0ZukLDPK/b53U1RTtNATh7YwUxaJJ6o5w3qIRSxtkicHxvGpr24gg5ghWInJ/J7kSXJ7kDTD3IInwoBpIkAcsaCCmNEEtuzgoFhFGoBccakEMjQSCNA7lIM8rFA17QxjnkYNFT6kHPerfOLpfarV8O33TL3dHhzYmMBdGxwzee7sCTMRCsZtwhwfq3zI6i3scqXcHOlbVzWRHQ2tMfCCsZtMto11j4y0S63Y2kYLgJtwl8XNd4tIr7XekJ5QzB1fC+2rdtdOWkBrnUqfm7VM1TFxdrvuzXLnve3lXMjTyq4NaqpzEjLWQz3wt3OpaGPxF5oD2aVEpj/pv3QXmH1F0xKLUON3tzTTkTOqNH6jsdKvW8wztp8uD0J0x1dsnUFrG+0ma25c3U+1Lhrb6sx3rWJyyzicTzX3KUpYdEggkiQCyxoAp2IA9H3iCa3aoFhC3BQDI2qQSxiCUMQODAgjuJYLa3kuJ3tihiaXSSONGtaMSSUJnDzD5xefEm6ST7R09O6PbmEsfO0Fr5siQf0exRMqxGeMuIzX25+AxmnOrQ1OoDs7qqktYyGub2HbhzTJW8eCM/DX6VERlMzhV21+975eY7U95JbIceOStMKxJ9tL8Q1zC1nNIoKmgqDwB4KcECLeaPQfjbc64zQkZivCqrhOU24bxfPY34YF8VK0bi5tO2iRVM2yL2/qK45sMXNwc0h7HE0bwxTBl0HpLqm5210LviHMfE7+HuGk+Cns4jJUmcLdMWjE8nq/oHqaPqPp6G91NNw3wXDWmvjGfr4ratsxljMYnEticxWEEjEAkzVAAnbxUgLT94gktxwUCxhCA2IICWNUCYNUh1EHBP5mvMWWwtI+j9vkMc13Hz90lbhpgJ8Mdf16VKrafBERmfhDy/C6J0hqasAHfQDJUmWkQGbchlzJPMdVdRbTiPQPQplEKS9uWzv16i6nAns7FeIRIdjtOLTQ/kUoH2U4PsHTLx0kVBVZB0u4sBHMBZG/wlzQCA4dxUYWyY+3JAuYA1zozSWMN0Ag5jvTKcBLI3AuzdR1rVwc1wrj2KZlEZW9reOguWSQy1tpzoEdPC0uFQfRl3KkwtDsXlH5k3+xwunspWv01F3ZSYhzRj6iMiorPTKbV6oz4w9ZbPudvu20Wm5QfsruJsraGtNQrSvctoY1nMJpApSDmCgAThSAafeIHW+SqLGHgFINiQEs4KBM0qQy7uY7a1muJDSOFjpHnuYKn6FA+fvmH1VfdT9Q3+6zSuIu5nuZqPsRNNGN9QCyiVojENcmkZDaNaDpe81c7hhkkcZW8ApnErBIahkfBubssVbCMgOQ9zSQCATUClAr5Vwki225e7wxF/aKFRN4XjXMrS16cvpGBzoXRFuIIzCynbDWNFsEzbr2EvieRIx/FpHbmpm8KxrkbBt8pjfGyOkkjaYGtdPBVm60a2PwS7t2veY3cyQ6iKYCoxqnuZPbkI+1uLBrZS1wbUPaSMCBU0+Uq0WyrNJgZ0bfPh3h82vwSvLJG/quNPrU3jgrWeL2/wCTG8RXfSMW3saQdrpBU08TXeIHD0rSs8GUxiZhvD1YBzZqABOpAPvEGbfJQLGDgEBsQQFM4KBKFI1Hzd3k7R5c75dtwebcwsNc5fB9apeeBh4KvARS5mNI2CjIgcC7vVI8mnxU75nubrmq+R7qgZALTCmRe27fdXk7Y42F8sh8LAOAyVL2iIXpSbS6n0l5UvnLZtwYdJxo7iuHZ3Hk9TT2kRzdGsfLXYYBWOEAnNcs7Zl2V1x5DndC7aYuWYQWcMMFXrlfphUz+VlhLIXNaa5MH1laRulnOmsj9q8qreOVpfG19MWjsKn3JVnXWFndeV+3TTEuia4AeOmAJSNkonXEue9ceX/Jt3NLGlrX8DiC05dy217eLHdp4NDZ0fJBE/4J4Y57tOjhhSuC7Ivl59tWHbv5f+sW7Xew7RfE/wDtncmA5iSMVGr04haUnE4c+zz/AOHoh61VBzZqABPmpAPvEGbfJQLKDJAdCEBLOCgStCDl/wDMjd/D+V960OAdPLDG0V4+Kv1KmzkmObxRvElYI2R+Iu4dtVFYXtIC2g53LDRrPAZ1KmZREOzeVGwQQu580YdKRxIqvP7i+Xp9trw6/BbtrgPCMlxPQHxNqQESsYbeuSlAttmGOFRiQpwjI21ttIqRirRCsiuU2mISYRlpfW+wOu7R4YKurUd5VYnEr4zDhG6Nn2/e32dCHcA3sP8AQrv1WzDzt9cS33ye2+2u/Mqwjlj5gsI5bjXkJdNGkfOuqnOHn7XpeRbswc2agAXGakA+8QZt8lUWUHAKQdEVAJYglbwUji/80RLukbOJrC+lxzJaDBrA0ivrJWWyeS9KzPGPB5CvRoEtyQNDWubCzsw4lRHHgtjxO6NtXz3FA2ruDa/Uo3TiFtFcy9FdF7KbDb2ukwe4A1Xl7LZl7WumIbba3FuKt1gubxGapFJadULG3kgdiDj3p0mVnbSMDqH1JhMrR4YQztyKvMKDImjAEetWiGVpSOiGSrKsWCzW8bwWvaCFTDWLOC+dGxQWHVW27hCdLZwRJkNVcCujt/GHP3PhK58hrV1x1Xzo3auTrklcM200jH0ld9OcPL28noh5XQyCTIAJ80APvUGbfJQLGHggNiQEsOCCZqDjHmnbv6j3XcNnc8sbCxscQyrSpPzryt22fcn4Pf7fto/x4n7nk/qbZNw2zdbjbJWlwaS0HIgrt13iYy8jdrmtph03yp6JtpWNv7luox0DR3hcfcbMzh3drrxGW49UblucZFntcfiAOuSnAZALKkR4ui3VPJqMfS3X9zruBeOikedWLiAf+ELb3awz/wAe0+JrepPMXYZWtvIxeQNwDgKkAfOpzSyvRtp8Ybr0r5nQbkdFzG63maaFrqrK+vDo17ernDotvvAlDCDVuRWOW2FhcdQ2FtQyzNYAPFUgLSMyynEc09p1Hts+EUzXE9jgfoU9LK0wPD45W1Y4FUtVNbOG+fsoN/Y2zjRwa57foW3bxxZdzPCF3/K3aPY/e5pXl8gbEyvEAGpoF6GuOLytnN3p62UCTUQAXGaAH3iDNvkoFjDwCgGxKQSzgoEzVI5f1lFaWnVF5ePeGvlZG0A/2cSvH7iv9yX0PZ3mdER5Zci8wrC03J9tdW8VWRSGOaYgVLuIFVOm2Ms+61zwmW3dHbW3b9pjqKFwqsrTmWla4jCt6gv9xt3vbt1oJJ3+zPKfC2qVtHi0mk44NJ3SHzSoZY5mOfQ0bHWhOQxOC6K21zzc16bfCQzpOtLS2beX7zLIHaXWpY4u0ge1hUfIVFor4J1Ts8W0dP2llubop5YeXLg6oFKg9qymzow6dY7NKLJ0jMA0YLNOXHevZGXN/JHd7g61aDQNaTlgOC112mOSmzVE85VvTnTfxDtVj1H4watjLiD68VtO6Y5w5/8AGpPKXRNpuOt9lLJJ5jcwNIqa6sO3HFU64knTNeUqDzwnurvddovI4h47WtCSAHOdSq10xxlz75ng6D/LLsF7t3Tu53d2fHe3DSwVqNLG/lK7dU5y8/ZSYni7DItVAkyAC4QBe8QZt8lUWMPBAbEgJZwQTBByfzT2me73oC3I5+hkrWuwDmgUPyUXkd3GNkvof9beI1cfNqctjbS7KS4DG4a17TjRzDwWNJ4r9w2WK3a23Y1go1rQplWsh3WsUho9or3KuHRWxr+moZwHRSSROyDTh86nCZmA130vI2Lx3EjgczQKcSpkHZbNHbyBza8RUqq2HSNo0y7S9n6pxWscnLfhaHIvMDojnXTbz4V0rY60dGa0B4ks4FUpbDfpi3CWl7d5VWkl027sb90UjSCYgdBwyy+hdH+RwxLmnsoi2YdG6P23qexl+B3KlzZv/ZzMqdJy9CwtePBtFZxxWXWnTsN9v+325jL4ra05r2jj4ST9K0i2Iy56Ui2yIl1HojbXbf0zZwvbpkeDI8cPbNfoXf2dJjXGfHi4v9nsi++enlHD5LeTNdTgCTZoAJ+CAL3qDNvkoFjDwUA2JSCWcFAlCkal1zYSmWC/jj1aWGNzuzsXnd7ScxZ6v+v2Riay51uLWx2zIhHy+ZOHvaMz2ri1u3uFvro0NxwUyipRhuv6UhrCytZ42+GoJArQqYlIHe9wg/ZhwxyHGqWlMQrI5QKAtLfSqpluuxNLdvNcxULSvJz7ecJJ44HNLXgOBwoojC0ZQQ9P7Y5/NbCwntoKq3twW2zCyighaNLQBRV6YZTaVIyynueuTJpHwzbVkB7y4lzvmVojMxCP6azfydC0ta0NaKBooB3BezEYeFM5QSKQJMgAn4FAD7xBm3yVRZQcAgNiUglnBBM1BFd20d1ay28teXK0tcQaEVHEFRMZjCYnDg8NvdQT3NvPdSXkdtePihnlxcWjhjmO9eXtrETwenp2TasZX7jR5yWEu2geSTSVDaAN9u5tmhrCXzPwjYMz2lQ0iIV1hdEbrG+8kFXAkOJo3V2YqcErX8e2W8uTbQXcMtzF7UTXDV8imaypE8W07L1BbafhiKYUCVtiMKbNeeKHqfcBYSW9w133U2DuyqrbmvqjPCR+27k2SJrwa1GSvFlb1W0MwkbXge1TnLntXCx2m3jdcc0AasXOI4nILp7aubZcndXmK4XDl6TzA8maASZABPmgB94gzb5KosoOAQGxICWcEEzVIw8amOHaCKoOLbht9zYyyxXDC2Ztw89zh+afkXmbf6npaP6IEPxo/KgK5pd0BL6VscRcTTvKiW1Zc+3DqCefdja2bTJQVe4YlaRXEZlS2zjiAG83u6MJ0scS2h5ZGABVowibW8FftnUl3BeFt3A0lhqH6R4aZqZrHgRutyldf7kuNxmjZFcTRRB9ZDESwmhxFW4qswtGyJ8HSLqex3HYWwvkcHEUjdIfFqGdVlaF634sdNXNzDFyZeLcK+hVyvec8W67QZbqZsLDRz8zwC11Um1sOPfsisZbft+3m1aS9/MkdgSBQD0L1NOjo/i8nfv6/DECXLdzoHoA5kAE6AH3iDNvkqCxg4IDYlIKZwQShSHIOaeYwL7y4LB4ohGcO4Y/SvN3z/cl6Pbx/bUNnO24tB4gXtFDRc9odlJyA6iikdt0nLIrgaHszCp4uiOTlt7a9T7bvTtx20t+EcWi5hLA4lp4kE8FtW8YxKI1TM5iW7WEMe7Mhfb3THXEkb5JLeQAPGg0AoqZ+DT3JpwtGEz9k3Fk0UctnFPzhXTQAigrQkUVcw2jdrmOKZlrtu1xme52ZsLGa3vcMKaeJqSkWyzt7fhLWuoPMbpndBBa9PzOkmY+kkYY4NbjSgeQAfUtfbmObkm0T/TxdC6fjkl26KWTF544UOCwmOLaZ4OhdG2R1vncMGCgPeV39nTjl5Xe7PBti9B55jkA8maASbNABOgC94gxbngqCyg4IDYlIKj4IJmqRnDPgg5pv87brcLmXix7iAO0DBeNtvm0y9nt6YpENIZcfhe4vhfhBJiyvAg5+pTzhMfyysryWCW18R+7d61lMOmLQDdZioLmgsIo4dyo1iVPuPT9mH6+XqFahzDpeB2VC0dmjZFuFuXxFWhm+IiumbnctfGC0RuIe2hpWuoHsTqla3Z6pnl/22AbJY7q0890t26QUl55+7oTqoG8OKmcMp6dfDEf+Qu59FbJbls0FuyN0dKaQBU+pZzbi5rXzxlsm22+mGGFjak0DWAcScgr0rmXNtvERl0jarEWVlHCfb4yH9Y/kXs6qdNcPD2X6pyLyWihjkEEiAOZABOgB96gVvkqCygyQGxICo+CkShBXdQ7iLPbn6TSab7uMenifUFj3Gzpr8ZbaNfVZz24Oa8d7VYa1v1obi1dyiOfHV0ZPCv6J9K0pbijZXLUIepLholgcyjosC19KNdXPGq2mjCL+Dbdnu231i0tOqRvtU+pYXrh06rZgy6gleCI6tPzKIltgJa7ZunOJLdTK1By+RTlOZ8267RFOyECQAHsAyVJlWZC7zuEbZmt1N0Ru8ZORCtSrC+xuPRGzzyM/Fr6Mx6j/BW7hQtbw1uHacl6fbaenjPN5Pcb+ucRybiutzEgY5BBJmgDmzQAT5oAveoG2+SoLKDgEB0RQTmRscRe7gFORom49c77ZbtNauawRjGGreLfSua26Yni6aaItAa73y73ORslw4EsGloaKAdq87dum85l6WnRFIDvIPFZNlVeMoT9amEy0Lq/ZnXEcl/YjXcwt+/i/SaP0R+kujXfwlhu1+MBOkeqBBa010lJILTgW0yIK02UU07G3Rb22eLVq0yk+yP61z9Dqi/Bc7HuUQrJI8aOw4nHtTB1DN06x26zglMRBka00qpijO9zvLjoy6325Z1NvLOXYl2uztamsrgf2rwfza+yM136NPjLy9+7PCHYcl2OUkQSJMcggfmgDmQAToAveIG2+SoLKDJAdCgGv7ipEYODePpUSmGs9S7HHudr4Ty7qPxQy9h7D3FYbdfVDo0beictJsbye2uX2l00xzRmjmn6R3Lyb1ms4l7FbRaMwuWztfiCohbAe5xqVaESorqIsfVjcePd61aJTDXd46Rt72V19YEW18faIHgeex4+tbU2Y4S576szmOalMfU23EtltHTsxDXRHVie3NafyypE2qn2+86guJRDDZXFddKvbpFAMcUtWPMi9vJu/S3QF7uO4Mvt7IZbtoTaA1LqZPPCnoVOryLRPi77aRRQ2kUUQAjY0NYG8AAMl6tK4iIeRaczlMrIJEEgY5EoJM0AcyACfNAF7xAy3yVBZwcAgfLuMMEgiOMjgS3swSQIX6iScaqqWHNqKJhMNY6m6fZfxcyP7u8jxhm/6XdxXNu1dUfF1aN00n4NRtr25t5Tb3TDHMzBzT9S8y1ZieL1q2i0ZhYC4bIOKLIZmNfxUxKMB47YNrpFMTVWyiYSMsyTwqpyr0rfbdvOrhQJlEw2R722W3SS8NIxKRKmBO1dSy2jmMk+8tn0wzFexd+vfNZxPJxbdHVxjm3OKVksTZIzVjxVpXc4D0QSBjkA8maJCTIAJ0APvUDICBQngqCcXv5sXrcrYAO5c18RliBM0J1sH6VOLfWFEwkTY3DZ7dkjDVrxUFVSLAqgZNC17cR6VEwmJa/vnTEW4RGg0XDMY5RxB7+5YbdEWh0ad80lpzre8srk2120skHA5OHaCvM2a5rOJevr2ReMwsoLfW1UXMns3tcMDTipQntIySKhWQvbGMgVpQKWco+rZjF05euafE2F5HpAUeKIhTbBuAv9stJhjzGNNfUumWXxdO6Xnc605Dzi32Kr0tM/yvL3xiy5K0YsZIGuQQPzRIOZABOgB96gEY5z8MuxWrCJknnltJacRSoSxAmCj6hUjmsrLFztu3uXb3n+GvKz2tfzXj9owf8AMFW0Yn+KYbEwClflU4Qe1oP9OKYEgga4YcclbBkFuuwWm5W/KlbRwxZIPaY5ZbNMXjEtdW6aTmGrN2u72+c29yz+w8ey4doXj7NU0nEvZ17ovGYEy2YfHwWa2Q8FtpcrQTK1gZRoUs5VvV0ZfsNyMiwg+tMJrKs6R2l1rZQR0oxrQWj0iq7Oni55twdB2iTlluR4hehq5PP3NkFJGB7eJ4hWlgb6UDXIB35okJMgAnzQA481AHCdRFFdVO+HU1TKTbVxZKB3rHlK6PqrbpZrKO8tsLq1cJoSO1vEesK9q5hFZxIzZ9wjvrKK6ZhrHiZ+i4cQVSJTMLHTThwPD0qVU7XxtjL3uDWNBL3E0AAzqrQhpe6eYRuJ32+yaeUzB968V1H/ALbT9JUdXkvFPM/bLm5mafjXPna/EuJqQTmOxU2a4vGJaUvNJzC2ktAIwQdbHDwOGf8AWvH26ZpOJepq2xeMwCZDR9Fm1lYW0GoKVZ4I9z2s3kTLQDCZwafRmtdVOq0QzvfETIm42plpIxrG+DSAPVgvU2a+MOCm3MMxtkqA3wmtD2q9YUtOV9bxvktWiOV0Uza6Xt+hwPELWYc08xVtO+RpjuGhkzcDT2Xd4VZgiT3s7FCwaQEVqgDmQV9xwKAHHmoBbdtHgKyFixoIopgCzx8ucEcCq3haq3ZGJrSh7Fakqy1za4ZNu3Sa1p/DXBL2/qv/AK1lMYlpzhsTDTjiM1KjWeuLm6ltvw23ry5BqunD85uTPrKWicL0hpdrtLoHlzR4DTDsWUcG3Ntm3l3IGl1WNpVuYWtZyyvGF5t8mpr4TjqGtvpHZ6lj3Wvqp/Bp218X/il+EDjUcV5OHqZEQM5RoVMQi05H7dG2S6fIcRENI9J4/MvQ7KnGbODurcIgVexMdES4Yn2T2HgAvQ5uKJwreWyQiuBHGncq4yvlNaX7C8tYcGGnyK0WVmq0Ba9utuJzChU8EEYGirMJhDIacfWoSDnaDUhBW3GaAD3qDjDd83sHDcLkf40n5V4XvX+6fm/Wf1vbfjp6a/RKOoN+/wBSuv38n2k96/3T80fre2/HT01+hr9/30kE7jdH0zSfaSd1/un5p/W9t+Onpr9EsfUfULW0bul2B2CeX7Se9f7p+Z+t7b8dPTX6I5N831zg47jdFwxDjNJWvypO6/nPzI/13bfjp6a/Q8dR9Q0/+nd/v5ftKPev5z8z9b2346emv0RP3renmrtwuXHtM0h+tT71/un5n67tvx09NfoiO5bqMReT/vH/AJVHu385+af1/b/jp6Y+hg3Xd4zqZeztPdK8fWo92/nPzT+v7f8AHT0x9E0HUG9gjRuNy0jsmkH1qfevPjPzR+u7aP8A509Nfom/3D1C3D8Tux/jyfaWOZhr/haJ/wDSnphk9R9QcfxO7/fyfaTqk/wdH2U9MHW/UvUbGeDdbxuo1NLiUY/3lrXbaI4TLO3+v7eZ466emPolf1P1M4Y7tenOhuJftK3vX+6fmp+t7b8dPTX6IR1F1CK03S7APH7+X7Se9f7p+af13bfjp6a/Q1u/7801buV0CeyeT7Se9fzn5n67tvx09NfomZ1R1M32d2vR6LiX7Se9f7p+Z+t7b8dPTX6M/wC6ephiN3vf8xL9pPev90/NH63tvx09NfoR6o6lPHd73/MS/aT3r+c/NP63tvx09NfoZ/ubqP8A1W8/zEv2k96/nPzP1vbfjp6a/RG/qLfzx3O7Ppnk+0o96/nPzP1vbfjp6a/RH+Pb5Wv4jdV/80n5U96/nPzP1vbfjp6a/RXqjsPCDDkD28FAyRVSMURJIgiEGC1EoXwurqZgVBlIy4a4aZPC5BiWoFO3AKmF4lMwUaArqM6giCUhUQJAlAacFIwe1A0qA3NA1pRJ6lDBNXBA9pxogcgSBIEgSBIGPja7E8e1QljSRpBxANQcwmA/E4ZKUMjBBmqBKAkSVUQwUEdSCpCJUBuaCPgUSkaahEE0+IlSHNOKJPqiCqgVUGKoM1QKqBIGOJ1tGSB6BVUBVRLNUCqgxVBglA12KlBtcEGFAa/gpCjPhUJOBoCVKCYcESfVEFVAqoFVAqoFVAqoGOd98welQJKoECpCqoCqiSqgVUGKoGkohhSFkga72UGI/ZKgZPsqRlnAIHIEoGUCQJAkSSkRu/as9ahCRAlISgJAkCRJIGlEFkpCyQf/2Q=="/>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7" name="AutoShape 12" descr="data:undefined;base64,/9j/4AAQSkZJRgABAgAAZABkAAD/7AARRHVja3kAAQAEAAAAPAAA/+4ADkFkb2JlAGTAAAAAAf/bAIQABgQEBAUEBgUFBgkGBQYJCwgGBggLDAoKCwoKDBAMDAwMDAwQDA4PEA8ODBMTFBQTExwbGxscHx8fHx8fHx8fHwEHBwcNDA0YEBAYGhURFRofHx8fHx8fHx8fHx8fHx8fHx8fHx8fHx8fHx8fHx8fHx8fHx8fHx8fHx8fHx8fHx8f/8AAEQgA8gCsAwERAAIRAQMRAf/EAKoAAAEEAwEBAAAAAAAAAAAAAAQAAgMFAQYHCAkBAQADAQEBAQAAAAAAAAAAAAABAgMEBQYHEAABAwIEAwQFBwgIBwAAAAABAAIDEQQhQRIFMRMGUWEiB3GBMkMUkaGxwdIjFdFCUmIzkyQI8OFykoOUVRaCssJjcyU1EQEAAgIABAQGAAYCAwAAAAAAAQIRAyExEgRBUZITYZHRUlMVcSIyIxQFgaGxQkP/2gAMAwEAAhEDEQA/AOvKA9kZKCdkHcgmbb9yB4t+5A4W/cgyLfDggz8P3KQvh+5Avhx2IF8P3IEbfuQL4fuQL4fuQL4fuQL4fuQL4dBg26CJ0HcggfDRBEQQcUGEGIm6ioBsUSgFRwoJ2QqRIIQgzye5BkQ9yBcnuUhcnuQYexjBVxAHaUFBuvXXRm0u0X+7W8MucZeC/wDuipUZV6oc+37+Y/pexuhDt9jcX0YNDO4clp7dIcKqOuE4t5Y/iCZ/Mzs8kng2Wcx4aQJGl9T2iijrg6b/AAblsPnF0ZukLDPK/b53U1RTtNATh7YwUxaJJ6o5w3qIRSxtkicHxvGpr24gg5ghWInJ/J7kSXJ7kDTD3IInwoBpIkAcsaCCmNEEtuzgoFhFGoBccakEMjQSCNA7lIM8rFA17QxjnkYNFT6kHPerfOLpfarV8O33TL3dHhzYmMBdGxwzee7sCTMRCsZtwhwfq3zI6i3scqXcHOlbVzWRHQ2tMfCCsZtMto11j4y0S63Y2kYLgJtwl8XNd4tIr7XekJ5QzB1fC+2rdtdOWkBrnUqfm7VM1TFxdrvuzXLnve3lXMjTyq4NaqpzEjLWQz3wt3OpaGPxF5oD2aVEpj/pv3QXmH1F0xKLUON3tzTTkTOqNH6jsdKvW8wztp8uD0J0x1dsnUFrG+0ma25c3U+1Lhrb6sx3rWJyyzicTzX3KUpYdEggkiQCyxoAp2IA9H3iCa3aoFhC3BQDI2qQSxiCUMQODAgjuJYLa3kuJ3tihiaXSSONGtaMSSUJnDzD5xefEm6ST7R09O6PbmEsfO0Fr5siQf0exRMqxGeMuIzX25+AxmnOrQ1OoDs7qqktYyGub2HbhzTJW8eCM/DX6VERlMzhV21+975eY7U95JbIceOStMKxJ9tL8Q1zC1nNIoKmgqDwB4KcECLeaPQfjbc64zQkZivCqrhOU24bxfPY34YF8VK0bi5tO2iRVM2yL2/qK45sMXNwc0h7HE0bwxTBl0HpLqm5210LviHMfE7+HuGk+Cns4jJUmcLdMWjE8nq/oHqaPqPp6G91NNw3wXDWmvjGfr4ratsxljMYnEticxWEEjEAkzVAAnbxUgLT94gktxwUCxhCA2IICWNUCYNUh1EHBP5mvMWWwtI+j9vkMc13Hz90lbhpgJ8Mdf16VKrafBERmfhDy/C6J0hqasAHfQDJUmWkQGbchlzJPMdVdRbTiPQPQplEKS9uWzv16i6nAns7FeIRIdjtOLTQ/kUoH2U4PsHTLx0kVBVZB0u4sBHMBZG/wlzQCA4dxUYWyY+3JAuYA1zozSWMN0Ag5jvTKcBLI3AuzdR1rVwc1wrj2KZlEZW9reOguWSQy1tpzoEdPC0uFQfRl3KkwtDsXlH5k3+xwunspWv01F3ZSYhzRj6iMiorPTKbV6oz4w9ZbPudvu20Wm5QfsruJsraGtNQrSvctoY1nMJpApSDmCgAThSAafeIHW+SqLGHgFINiQEs4KBM0qQy7uY7a1muJDSOFjpHnuYKn6FA+fvmH1VfdT9Q3+6zSuIu5nuZqPsRNNGN9QCyiVojENcmkZDaNaDpe81c7hhkkcZW8ApnErBIahkfBubssVbCMgOQ9zSQCATUClAr5Vwki225e7wxF/aKFRN4XjXMrS16cvpGBzoXRFuIIzCynbDWNFsEzbr2EvieRIx/FpHbmpm8KxrkbBt8pjfGyOkkjaYGtdPBVm60a2PwS7t2veY3cyQ6iKYCoxqnuZPbkI+1uLBrZS1wbUPaSMCBU0+Uq0WyrNJgZ0bfPh3h82vwSvLJG/quNPrU3jgrWeL2/wCTG8RXfSMW3saQdrpBU08TXeIHD0rSs8GUxiZhvD1YBzZqABOpAPvEGbfJQLGDgEBsQQFM4KBKFI1Hzd3k7R5c75dtwebcwsNc5fB9apeeBh4KvARS5mNI2CjIgcC7vVI8mnxU75nubrmq+R7qgZALTCmRe27fdXk7Y42F8sh8LAOAyVL2iIXpSbS6n0l5UvnLZtwYdJxo7iuHZ3Hk9TT2kRzdGsfLXYYBWOEAnNcs7Zl2V1x5DndC7aYuWYQWcMMFXrlfphUz+VlhLIXNaa5MH1laRulnOmsj9q8qreOVpfG19MWjsKn3JVnXWFndeV+3TTEuia4AeOmAJSNkonXEue9ceX/Jt3NLGlrX8DiC05dy217eLHdp4NDZ0fJBE/4J4Y57tOjhhSuC7Ivl59tWHbv5f+sW7Xew7RfE/wDtncmA5iSMVGr04haUnE4c+zz/AOHoh61VBzZqABPmpAPvEGbfJQLKDJAdCEBLOCgStCDl/wDMjd/D+V960OAdPLDG0V4+Kv1KmzkmObxRvElYI2R+Iu4dtVFYXtIC2g53LDRrPAZ1KmZREOzeVGwQQu580YdKRxIqvP7i+Xp9trw6/BbtrgPCMlxPQHxNqQESsYbeuSlAttmGOFRiQpwjI21ttIqRirRCsiuU2mISYRlpfW+wOu7R4YKurUd5VYnEr4zDhG6Nn2/e32dCHcA3sP8AQrv1WzDzt9cS33ye2+2u/Mqwjlj5gsI5bjXkJdNGkfOuqnOHn7XpeRbswc2agAXGakA+8QZt8lUWUHAKQdEVAJYglbwUji/80RLukbOJrC+lxzJaDBrA0ivrJWWyeS9KzPGPB5CvRoEtyQNDWubCzsw4lRHHgtjxO6NtXz3FA2ruDa/Uo3TiFtFcy9FdF7KbDb2ukwe4A1Xl7LZl7WumIbba3FuKt1gubxGapFJadULG3kgdiDj3p0mVnbSMDqH1JhMrR4YQztyKvMKDImjAEetWiGVpSOiGSrKsWCzW8bwWvaCFTDWLOC+dGxQWHVW27hCdLZwRJkNVcCujt/GHP3PhK58hrV1x1Xzo3auTrklcM200jH0ld9OcPL28noh5XQyCTIAJ80APvUGbfJQLGHggNiQEsOCCZqDjHmnbv6j3XcNnc8sbCxscQyrSpPzryt22fcn4Pf7fto/x4n7nk/qbZNw2zdbjbJWlwaS0HIgrt13iYy8jdrmtph03yp6JtpWNv7luox0DR3hcfcbMzh3drrxGW49UblucZFntcfiAOuSnAZALKkR4ui3VPJqMfS3X9zruBeOikedWLiAf+ELb3awz/wAe0+JrepPMXYZWtvIxeQNwDgKkAfOpzSyvRtp8Ybr0r5nQbkdFzG63maaFrqrK+vDo17ernDotvvAlDCDVuRWOW2FhcdQ2FtQyzNYAPFUgLSMyynEc09p1Hts+EUzXE9jgfoU9LK0wPD45W1Y4FUtVNbOG+fsoN/Y2zjRwa57foW3bxxZdzPCF3/K3aPY/e5pXl8gbEyvEAGpoF6GuOLytnN3p62UCTUQAXGaAH3iDNvkoFjDwCgGxKQSzgoEzVI5f1lFaWnVF5ePeGvlZG0A/2cSvH7iv9yX0PZ3mdER5Zci8wrC03J9tdW8VWRSGOaYgVLuIFVOm2Ms+61zwmW3dHbW3b9pjqKFwqsrTmWla4jCt6gv9xt3vbt1oJJ3+zPKfC2qVtHi0mk44NJ3SHzSoZY5mOfQ0bHWhOQxOC6K21zzc16bfCQzpOtLS2beX7zLIHaXWpY4u0ge1hUfIVFor4J1Ts8W0dP2llubop5YeXLg6oFKg9qymzow6dY7NKLJ0jMA0YLNOXHevZGXN/JHd7g61aDQNaTlgOC112mOSmzVE85VvTnTfxDtVj1H4watjLiD68VtO6Y5w5/8AGpPKXRNpuOt9lLJJ5jcwNIqa6sO3HFU64knTNeUqDzwnurvddovI4h47WtCSAHOdSq10xxlz75ng6D/LLsF7t3Tu53d2fHe3DSwVqNLG/lK7dU5y8/ZSYni7DItVAkyAC4QBe8QZt8lUWMPBAbEgJZwQTBByfzT2me73oC3I5+hkrWuwDmgUPyUXkd3GNkvof9beI1cfNqctjbS7KS4DG4a17TjRzDwWNJ4r9w2WK3a23Y1go1rQplWsh3WsUho9or3KuHRWxr+moZwHRSSROyDTh86nCZmA130vI2Lx3EjgczQKcSpkHZbNHbyBza8RUqq2HSNo0y7S9n6pxWscnLfhaHIvMDojnXTbz4V0rY60dGa0B4ks4FUpbDfpi3CWl7d5VWkl027sb90UjSCYgdBwyy+hdH+RwxLmnsoi2YdG6P23qexl+B3KlzZv/ZzMqdJy9CwtePBtFZxxWXWnTsN9v+325jL4ra05r2jj4ST9K0i2Iy56Ui2yIl1HojbXbf0zZwvbpkeDI8cPbNfoXf2dJjXGfHi4v9nsi++enlHD5LeTNdTgCTZoAJ+CAL3qDNvkoFjDwUA2JSCWcFAlCkal1zYSmWC/jj1aWGNzuzsXnd7ScxZ6v+v2Riay51uLWx2zIhHy+ZOHvaMz2ri1u3uFvro0NxwUyipRhuv6UhrCytZ42+GoJArQqYlIHe9wg/ZhwxyHGqWlMQrI5QKAtLfSqpluuxNLdvNcxULSvJz7ecJJ44HNLXgOBwoojC0ZQQ9P7Y5/NbCwntoKq3twW2zCyighaNLQBRV6YZTaVIyynueuTJpHwzbVkB7y4lzvmVojMxCP6azfydC0ta0NaKBooB3BezEYeFM5QSKQJMgAn4FAD7xBm3yVRZQcAgNiUglnBBM1BFd20d1ay28teXK0tcQaEVHEFRMZjCYnDg8NvdQT3NvPdSXkdtePihnlxcWjhjmO9eXtrETwenp2TasZX7jR5yWEu2geSTSVDaAN9u5tmhrCXzPwjYMz2lQ0iIV1hdEbrG+8kFXAkOJo3V2YqcErX8e2W8uTbQXcMtzF7UTXDV8imaypE8W07L1BbafhiKYUCVtiMKbNeeKHqfcBYSW9w133U2DuyqrbmvqjPCR+27k2SJrwa1GSvFlb1W0MwkbXge1TnLntXCx2m3jdcc0AasXOI4nILp7aubZcndXmK4XDl6TzA8maASZABPmgB94gzb5KosoOAQGxICWcEEzVIw8amOHaCKoOLbht9zYyyxXDC2Ztw89zh+afkXmbf6npaP6IEPxo/KgK5pd0BL6VscRcTTvKiW1Zc+3DqCefdja2bTJQVe4YlaRXEZlS2zjiAG83u6MJ0scS2h5ZGABVowibW8FftnUl3BeFt3A0lhqH6R4aZqZrHgRutyldf7kuNxmjZFcTRRB9ZDESwmhxFW4qswtGyJ8HSLqex3HYWwvkcHEUjdIfFqGdVlaF634sdNXNzDFyZeLcK+hVyvec8W67QZbqZsLDRz8zwC11Um1sOPfsisZbft+3m1aS9/MkdgSBQD0L1NOjo/i8nfv6/DECXLdzoHoA5kAE6AH3iDNvkqCxg4IDYlIKZwQShSHIOaeYwL7y4LB4ohGcO4Y/SvN3z/cl6Pbx/bUNnO24tB4gXtFDRc9odlJyA6iikdt0nLIrgaHszCp4uiOTlt7a9T7bvTtx20t+EcWi5hLA4lp4kE8FtW8YxKI1TM5iW7WEMe7Mhfb3THXEkb5JLeQAPGg0AoqZ+DT3JpwtGEz9k3Fk0UctnFPzhXTQAigrQkUVcw2jdrmOKZlrtu1xme52ZsLGa3vcMKaeJqSkWyzt7fhLWuoPMbpndBBa9PzOkmY+kkYY4NbjSgeQAfUtfbmObkm0T/TxdC6fjkl26KWTF544UOCwmOLaZ4OhdG2R1vncMGCgPeV39nTjl5Xe7PBti9B55jkA8maASbNABOgC94gxbngqCyg4IDYlIKj4IJmqRnDPgg5pv87brcLmXix7iAO0DBeNtvm0y9nt6YpENIZcfhe4vhfhBJiyvAg5+pTzhMfyysryWCW18R+7d61lMOmLQDdZioLmgsIo4dyo1iVPuPT9mH6+XqFahzDpeB2VC0dmjZFuFuXxFWhm+IiumbnctfGC0RuIe2hpWuoHsTqla3Z6pnl/22AbJY7q0890t26QUl55+7oTqoG8OKmcMp6dfDEf+Qu59FbJbls0FuyN0dKaQBU+pZzbi5rXzxlsm22+mGGFjak0DWAcScgr0rmXNtvERl0jarEWVlHCfb4yH9Y/kXs6qdNcPD2X6pyLyWihjkEEiAOZABOgB96gVvkqCygyQGxICo+CkShBXdQ7iLPbn6TSab7uMenifUFj3Gzpr8ZbaNfVZz24Oa8d7VYa1v1obi1dyiOfHV0ZPCv6J9K0pbijZXLUIepLholgcyjosC19KNdXPGq2mjCL+Dbdnu231i0tOqRvtU+pYXrh06rZgy6gleCI6tPzKIltgJa7ZunOJLdTK1By+RTlOZ8267RFOyECQAHsAyVJlWZC7zuEbZmt1N0Ru8ZORCtSrC+xuPRGzzyM/Fr6Mx6j/BW7hQtbw1uHacl6fbaenjPN5Pcb+ucRybiutzEgY5BBJmgDmzQAT5oAveoG2+SoLKDgEB0RQTmRscRe7gFORom49c77ZbtNauawRjGGreLfSua26Yni6aaItAa73y73ORslw4EsGloaKAdq87dum85l6WnRFIDvIPFZNlVeMoT9amEy0Lq/ZnXEcl/YjXcwt+/i/SaP0R+kujXfwlhu1+MBOkeqBBa010lJILTgW0yIK02UU07G3Rb22eLVq0yk+yP61z9Dqi/Bc7HuUQrJI8aOw4nHtTB1DN06x26zglMRBka00qpijO9zvLjoy6325Z1NvLOXYl2uztamsrgf2rwfza+yM136NPjLy9+7PCHYcl2OUkQSJMcggfmgDmQAToAveIG2+SoLKDJAdCgGv7ipEYODePpUSmGs9S7HHudr4Ty7qPxQy9h7D3FYbdfVDo0beictJsbye2uX2l00xzRmjmn6R3Lyb1ms4l7FbRaMwuWztfiCohbAe5xqVaESorqIsfVjcePd61aJTDXd46Rt72V19YEW18faIHgeex4+tbU2Y4S576szmOalMfU23EtltHTsxDXRHVie3NafyypE2qn2+86guJRDDZXFddKvbpFAMcUtWPMi9vJu/S3QF7uO4Mvt7IZbtoTaA1LqZPPCnoVOryLRPi77aRRQ2kUUQAjY0NYG8AAMl6tK4iIeRaczlMrIJEEgY5EoJM0AcyACfNAF7xAy3yVBZwcAgfLuMMEgiOMjgS3swSQIX6iScaqqWHNqKJhMNY6m6fZfxcyP7u8jxhm/6XdxXNu1dUfF1aN00n4NRtr25t5Tb3TDHMzBzT9S8y1ZieL1q2i0ZhYC4bIOKLIZmNfxUxKMB47YNrpFMTVWyiYSMsyTwqpyr0rfbdvOrhQJlEw2R722W3SS8NIxKRKmBO1dSy2jmMk+8tn0wzFexd+vfNZxPJxbdHVxjm3OKVksTZIzVjxVpXc4D0QSBjkA8maJCTIAJ0APvUDICBQngqCcXv5sXrcrYAO5c18RliBM0J1sH6VOLfWFEwkTY3DZ7dkjDVrxUFVSLAqgZNC17cR6VEwmJa/vnTEW4RGg0XDMY5RxB7+5YbdEWh0ad80lpzre8srk2120skHA5OHaCvM2a5rOJevr2ReMwsoLfW1UXMns3tcMDTipQntIySKhWQvbGMgVpQKWco+rZjF05euafE2F5HpAUeKIhTbBuAv9stJhjzGNNfUumWXxdO6Xnc605Dzi32Kr0tM/yvL3xiy5K0YsZIGuQQPzRIOZABOgB96gEY5z8MuxWrCJknnltJacRSoSxAmCj6hUjmsrLFztu3uXb3n+GvKz2tfzXj9owf8AMFW0Yn+KYbEwClflU4Qe1oP9OKYEgga4YcclbBkFuuwWm5W/KlbRwxZIPaY5ZbNMXjEtdW6aTmGrN2u72+c29yz+w8ey4doXj7NU0nEvZ17ovGYEy2YfHwWa2Q8FtpcrQTK1gZRoUs5VvV0ZfsNyMiwg+tMJrKs6R2l1rZQR0oxrQWj0iq7Oni55twdB2iTlluR4hehq5PP3NkFJGB7eJ4hWlgb6UDXIB35okJMgAnzQA481AHCdRFFdVO+HU1TKTbVxZKB3rHlK6PqrbpZrKO8tsLq1cJoSO1vEesK9q5hFZxIzZ9wjvrKK6ZhrHiZ+i4cQVSJTMLHTThwPD0qVU7XxtjL3uDWNBL3E0AAzqrQhpe6eYRuJ32+yaeUzB968V1H/ALbT9JUdXkvFPM/bLm5mafjXPna/EuJqQTmOxU2a4vGJaUvNJzC2ktAIwQdbHDwOGf8AWvH26ZpOJepq2xeMwCZDR9Fm1lYW0GoKVZ4I9z2s3kTLQDCZwafRmtdVOq0QzvfETIm42plpIxrG+DSAPVgvU2a+MOCm3MMxtkqA3wmtD2q9YUtOV9bxvktWiOV0Uza6Xt+hwPELWYc08xVtO+RpjuGhkzcDT2Xd4VZgiT3s7FCwaQEVqgDmQV9xwKAHHmoBbdtHgKyFixoIopgCzx8ucEcCq3haq3ZGJrSh7Fakqy1za4ZNu3Sa1p/DXBL2/qv/AK1lMYlpzhsTDTjiM1KjWeuLm6ltvw23ry5BqunD85uTPrKWicL0hpdrtLoHlzR4DTDsWUcG3Ntm3l3IGl1WNpVuYWtZyyvGF5t8mpr4TjqGtvpHZ6lj3Wvqp/Bp218X/il+EDjUcV5OHqZEQM5RoVMQi05H7dG2S6fIcRENI9J4/MvQ7KnGbODurcIgVexMdES4Yn2T2HgAvQ5uKJwreWyQiuBHGncq4yvlNaX7C8tYcGGnyK0WVmq0Ba9utuJzChU8EEYGirMJhDIacfWoSDnaDUhBW3GaAD3qDjDd83sHDcLkf40n5V4XvX+6fm/Wf1vbfjp6a/RKOoN+/wBSuv38n2k96/3T80fre2/HT01+hr9/30kE7jdH0zSfaSd1/un5p/W9t+Onpr9EsfUfULW0bul2B2CeX7Se9f7p+Z+t7b8dPTX6I5N831zg47jdFwxDjNJWvypO6/nPzI/13bfjp6a/Q8dR9Q0/+nd/v5ftKPev5z8z9b2346emv0RP3renmrtwuXHtM0h+tT71/un5n67tvx09NfoiO5bqMReT/vH/AJVHu385+af1/b/jp6Y+hg3Xd4zqZeztPdK8fWo92/nPzT+v7f8AHT0x9E0HUG9gjRuNy0jsmkH1qfevPjPzR+u7aP8A509Nfom/3D1C3D8Tux/jyfaWOZhr/haJ/wDSnphk9R9QcfxO7/fyfaTqk/wdH2U9MHW/UvUbGeDdbxuo1NLiUY/3lrXbaI4TLO3+v7eZ466emPolf1P1M4Y7tenOhuJftK3vX+6fmp+t7b8dPTX6IR1F1CK03S7APH7+X7Se9f7p+af13bfjp6a/Q1u/7801buV0CeyeT7Se9fzn5n67tvx09NfomZ1R1M32d2vR6LiX7Se9f7p+Z+t7b8dPTX6M/wC6ephiN3vf8xL9pPev90/NH63tvx09NfoR6o6lPHd73/MS/aT3r+c/NP63tvx09NfoZ/ubqP8A1W8/zEv2k96/nPzP1vbfjp6a/RG/qLfzx3O7Ppnk+0o96/nPzP1vbfjp6a/RH+Pb5Wv4jdV/80n5U96/nPzP1vbfjp6a/RXqjsPCDDkD28FAyRVSMURJIgiEGC1EoXwurqZgVBlIy4a4aZPC5BiWoFO3AKmF4lMwUaArqM6giCUhUQJAlAacFIwe1A0qA3NA1pRJ6lDBNXBA9pxogcgSBIEgSBIGPja7E8e1QljSRpBxANQcwmA/E4ZKUMjBBmqBKAkSVUQwUEdSCpCJUBuaCPgUSkaahEE0+IlSHNOKJPqiCqgVUGKoM1QKqBIGOJ1tGSB6BVUBVRLNUCqgxVBglA12KlBtcEGFAa/gpCjPhUJOBoCVKCYcESfVEFVAqoFVAqoFVAqoGOd98welQJKoECpCqoCqiSqgVUGKoGkohhSFkga72UGI/ZKgZPsqRlnAIHIEoGUCQJAkSSkRu/as9ahCRAlISgJAkCRJIGlEFkpCyQf/2Q=="/>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8" name="AutoShape 14" descr="data:undefined;base64,/9j/4AAQSkZJRgABAgAAZABkAAD/7AARRHVja3kAAQAEAAAAPAAA/+4ADkFkb2JlAGTAAAAAAf/bAIQABgQEBAUEBgUFBgkGBQYJCwgGBggLDAoKCwoKDBAMDAwMDAwQDA4PEA8ODBMTFBQTExwbGxscHx8fHx8fHx8fHwEHBwcNDA0YEBAYGhURFRofHx8fHx8fHx8fHx8fHx8fHx8fHx8fHx8fHx8fHx8fHx8fHx8fHx8fHx8fHx8fHx8f/8AAEQgA8gCsAwERAAIRAQMRAf/EAKoAAAEEAwEBAAAAAAAAAAAAAAQAAgMFAQYHCAkBAQADAQEBAQAAAAAAAAAAAAABAgMEBQYHEAABAwIEAwQFBwgIBwAAAAABAAIDEQQhQRIFMRMGUWEiB3GBMkMUkaGxwdIjFdFCUmIzkyQI8OFykoOUVRaCssJjcyU1EQEAAgIABAQGAAYCAwAAAAAAAQIRAyExEgRBUZITYZHRUlMVcSIyIxQFgaGxQkP/2gAMAwEAAhEDEQA/AOvKA9kZKCdkHcgmbb9yB4t+5A4W/cgyLfDggz8P3KQvh+5Avhx2IF8P3IEbfuQL4fuQL4fuQL4fuQL4fuQL4dBg26CJ0HcggfDRBEQQcUGEGIm6ioBsUSgFRwoJ2QqRIIQgzye5BkQ9yBcnuUhcnuQYexjBVxAHaUFBuvXXRm0u0X+7W8MucZeC/wDuipUZV6oc+37+Y/pexuhDt9jcX0YNDO4clp7dIcKqOuE4t5Y/iCZ/Mzs8kng2Wcx4aQJGl9T2iijrg6b/AAblsPnF0ZukLDPK/b53U1RTtNATh7YwUxaJJ6o5w3qIRSxtkicHxvGpr24gg5ghWInJ/J7kSXJ7kDTD3IInwoBpIkAcsaCCmNEEtuzgoFhFGoBccakEMjQSCNA7lIM8rFA17QxjnkYNFT6kHPerfOLpfarV8O33TL3dHhzYmMBdGxwzee7sCTMRCsZtwhwfq3zI6i3scqXcHOlbVzWRHQ2tMfCCsZtMto11j4y0S63Y2kYLgJtwl8XNd4tIr7XekJ5QzB1fC+2rdtdOWkBrnUqfm7VM1TFxdrvuzXLnve3lXMjTyq4NaqpzEjLWQz3wt3OpaGPxF5oD2aVEpj/pv3QXmH1F0xKLUON3tzTTkTOqNH6jsdKvW8wztp8uD0J0x1dsnUFrG+0ma25c3U+1Lhrb6sx3rWJyyzicTzX3KUpYdEggkiQCyxoAp2IA9H3iCa3aoFhC3BQDI2qQSxiCUMQODAgjuJYLa3kuJ3tihiaXSSONGtaMSSUJnDzD5xefEm6ST7R09O6PbmEsfO0Fr5siQf0exRMqxGeMuIzX25+AxmnOrQ1OoDs7qqktYyGub2HbhzTJW8eCM/DX6VERlMzhV21+975eY7U95JbIceOStMKxJ9tL8Q1zC1nNIoKmgqDwB4KcECLeaPQfjbc64zQkZivCqrhOU24bxfPY34YF8VK0bi5tO2iRVM2yL2/qK45sMXNwc0h7HE0bwxTBl0HpLqm5210LviHMfE7+HuGk+Cns4jJUmcLdMWjE8nq/oHqaPqPp6G91NNw3wXDWmvjGfr4ratsxljMYnEticxWEEjEAkzVAAnbxUgLT94gktxwUCxhCA2IICWNUCYNUh1EHBP5mvMWWwtI+j9vkMc13Hz90lbhpgJ8Mdf16VKrafBERmfhDy/C6J0hqasAHfQDJUmWkQGbchlzJPMdVdRbTiPQPQplEKS9uWzv16i6nAns7FeIRIdjtOLTQ/kUoH2U4PsHTLx0kVBVZB0u4sBHMBZG/wlzQCA4dxUYWyY+3JAuYA1zozSWMN0Ag5jvTKcBLI3AuzdR1rVwc1wrj2KZlEZW9reOguWSQy1tpzoEdPC0uFQfRl3KkwtDsXlH5k3+xwunspWv01F3ZSYhzRj6iMiorPTKbV6oz4w9ZbPudvu20Wm5QfsruJsraGtNQrSvctoY1nMJpApSDmCgAThSAafeIHW+SqLGHgFINiQEs4KBM0qQy7uY7a1muJDSOFjpHnuYKn6FA+fvmH1VfdT9Q3+6zSuIu5nuZqPsRNNGN9QCyiVojENcmkZDaNaDpe81c7hhkkcZW8ApnErBIahkfBubssVbCMgOQ9zSQCATUClAr5Vwki225e7wxF/aKFRN4XjXMrS16cvpGBzoXRFuIIzCynbDWNFsEzbr2EvieRIx/FpHbmpm8KxrkbBt8pjfGyOkkjaYGtdPBVm60a2PwS7t2veY3cyQ6iKYCoxqnuZPbkI+1uLBrZS1wbUPaSMCBU0+Uq0WyrNJgZ0bfPh3h82vwSvLJG/quNPrU3jgrWeL2/wCTG8RXfSMW3saQdrpBU08TXeIHD0rSs8GUxiZhvD1YBzZqABOpAPvEGbfJQLGDgEBsQQFM4KBKFI1Hzd3k7R5c75dtwebcwsNc5fB9apeeBh4KvARS5mNI2CjIgcC7vVI8mnxU75nubrmq+R7qgZALTCmRe27fdXk7Y42F8sh8LAOAyVL2iIXpSbS6n0l5UvnLZtwYdJxo7iuHZ3Hk9TT2kRzdGsfLXYYBWOEAnNcs7Zl2V1x5DndC7aYuWYQWcMMFXrlfphUz+VlhLIXNaa5MH1laRulnOmsj9q8qreOVpfG19MWjsKn3JVnXWFndeV+3TTEuia4AeOmAJSNkonXEue9ceX/Jt3NLGlrX8DiC05dy217eLHdp4NDZ0fJBE/4J4Y57tOjhhSuC7Ivl59tWHbv5f+sW7Xew7RfE/wDtncmA5iSMVGr04haUnE4c+zz/AOHoh61VBzZqABPmpAPvEGbfJQLKDJAdCEBLOCgStCDl/wDMjd/D+V960OAdPLDG0V4+Kv1KmzkmObxRvElYI2R+Iu4dtVFYXtIC2g53LDRrPAZ1KmZREOzeVGwQQu580YdKRxIqvP7i+Xp9trw6/BbtrgPCMlxPQHxNqQESsYbeuSlAttmGOFRiQpwjI21ttIqRirRCsiuU2mISYRlpfW+wOu7R4YKurUd5VYnEr4zDhG6Nn2/e32dCHcA3sP8AQrv1WzDzt9cS33ye2+2u/Mqwjlj5gsI5bjXkJdNGkfOuqnOHn7XpeRbswc2agAXGakA+8QZt8lUWUHAKQdEVAJYglbwUji/80RLukbOJrC+lxzJaDBrA0ivrJWWyeS9KzPGPB5CvRoEtyQNDWubCzsw4lRHHgtjxO6NtXz3FA2ruDa/Uo3TiFtFcy9FdF7KbDb2ukwe4A1Xl7LZl7WumIbba3FuKt1gubxGapFJadULG3kgdiDj3p0mVnbSMDqH1JhMrR4YQztyKvMKDImjAEetWiGVpSOiGSrKsWCzW8bwWvaCFTDWLOC+dGxQWHVW27hCdLZwRJkNVcCujt/GHP3PhK58hrV1x1Xzo3auTrklcM200jH0ld9OcPL28noh5XQyCTIAJ80APvUGbfJQLGHggNiQEsOCCZqDjHmnbv6j3XcNnc8sbCxscQyrSpPzryt22fcn4Pf7fto/x4n7nk/qbZNw2zdbjbJWlwaS0HIgrt13iYy8jdrmtph03yp6JtpWNv7luox0DR3hcfcbMzh3drrxGW49UblucZFntcfiAOuSnAZALKkR4ui3VPJqMfS3X9zruBeOikedWLiAf+ELb3awz/wAe0+JrepPMXYZWtvIxeQNwDgKkAfOpzSyvRtp8Ybr0r5nQbkdFzG63maaFrqrK+vDo17ernDotvvAlDCDVuRWOW2FhcdQ2FtQyzNYAPFUgLSMyynEc09p1Hts+EUzXE9jgfoU9LK0wPD45W1Y4FUtVNbOG+fsoN/Y2zjRwa57foW3bxxZdzPCF3/K3aPY/e5pXl8gbEyvEAGpoF6GuOLytnN3p62UCTUQAXGaAH3iDNvkoFjDwCgGxKQSzgoEzVI5f1lFaWnVF5ePeGvlZG0A/2cSvH7iv9yX0PZ3mdER5Zci8wrC03J9tdW8VWRSGOaYgVLuIFVOm2Ms+61zwmW3dHbW3b9pjqKFwqsrTmWla4jCt6gv9xt3vbt1oJJ3+zPKfC2qVtHi0mk44NJ3SHzSoZY5mOfQ0bHWhOQxOC6K21zzc16bfCQzpOtLS2beX7zLIHaXWpY4u0ge1hUfIVFor4J1Ts8W0dP2llubop5YeXLg6oFKg9qymzow6dY7NKLJ0jMA0YLNOXHevZGXN/JHd7g61aDQNaTlgOC112mOSmzVE85VvTnTfxDtVj1H4watjLiD68VtO6Y5w5/8AGpPKXRNpuOt9lLJJ5jcwNIqa6sO3HFU64knTNeUqDzwnurvddovI4h47WtCSAHOdSq10xxlz75ng6D/LLsF7t3Tu53d2fHe3DSwVqNLG/lK7dU5y8/ZSYni7DItVAkyAC4QBe8QZt8lUWMPBAbEgJZwQTBByfzT2me73oC3I5+hkrWuwDmgUPyUXkd3GNkvof9beI1cfNqctjbS7KS4DG4a17TjRzDwWNJ4r9w2WK3a23Y1go1rQplWsh3WsUho9or3KuHRWxr+moZwHRSSROyDTh86nCZmA130vI2Lx3EjgczQKcSpkHZbNHbyBza8RUqq2HSNo0y7S9n6pxWscnLfhaHIvMDojnXTbz4V0rY60dGa0B4ks4FUpbDfpi3CWl7d5VWkl027sb90UjSCYgdBwyy+hdH+RwxLmnsoi2YdG6P23qexl+B3KlzZv/ZzMqdJy9CwtePBtFZxxWXWnTsN9v+325jL4ra05r2jj4ST9K0i2Iy56Ui2yIl1HojbXbf0zZwvbpkeDI8cPbNfoXf2dJjXGfHi4v9nsi++enlHD5LeTNdTgCTZoAJ+CAL3qDNvkoFjDwUA2JSCWcFAlCkal1zYSmWC/jj1aWGNzuzsXnd7ScxZ6v+v2Riay51uLWx2zIhHy+ZOHvaMz2ri1u3uFvro0NxwUyipRhuv6UhrCytZ42+GoJArQqYlIHe9wg/ZhwxyHGqWlMQrI5QKAtLfSqpluuxNLdvNcxULSvJz7ecJJ44HNLXgOBwoojC0ZQQ9P7Y5/NbCwntoKq3twW2zCyighaNLQBRV6YZTaVIyynueuTJpHwzbVkB7y4lzvmVojMxCP6azfydC0ta0NaKBooB3BezEYeFM5QSKQJMgAn4FAD7xBm3yVRZQcAgNiUglnBBM1BFd20d1ay28teXK0tcQaEVHEFRMZjCYnDg8NvdQT3NvPdSXkdtePihnlxcWjhjmO9eXtrETwenp2TasZX7jR5yWEu2geSTSVDaAN9u5tmhrCXzPwjYMz2lQ0iIV1hdEbrG+8kFXAkOJo3V2YqcErX8e2W8uTbQXcMtzF7UTXDV8imaypE8W07L1BbafhiKYUCVtiMKbNeeKHqfcBYSW9w133U2DuyqrbmvqjPCR+27k2SJrwa1GSvFlb1W0MwkbXge1TnLntXCx2m3jdcc0AasXOI4nILp7aubZcndXmK4XDl6TzA8maASZABPmgB94gzb5KosoOAQGxICWcEEzVIw8amOHaCKoOLbht9zYyyxXDC2Ztw89zh+afkXmbf6npaP6IEPxo/KgK5pd0BL6VscRcTTvKiW1Zc+3DqCefdja2bTJQVe4YlaRXEZlS2zjiAG83u6MJ0scS2h5ZGABVowibW8FftnUl3BeFt3A0lhqH6R4aZqZrHgRutyldf7kuNxmjZFcTRRB9ZDESwmhxFW4qswtGyJ8HSLqex3HYWwvkcHEUjdIfFqGdVlaF634sdNXNzDFyZeLcK+hVyvec8W67QZbqZsLDRz8zwC11Um1sOPfsisZbft+3m1aS9/MkdgSBQD0L1NOjo/i8nfv6/DECXLdzoHoA5kAE6AH3iDNvkqCxg4IDYlIKZwQShSHIOaeYwL7y4LB4ohGcO4Y/SvN3z/cl6Pbx/bUNnO24tB4gXtFDRc9odlJyA6iikdt0nLIrgaHszCp4uiOTlt7a9T7bvTtx20t+EcWi5hLA4lp4kE8FtW8YxKI1TM5iW7WEMe7Mhfb3THXEkb5JLeQAPGg0AoqZ+DT3JpwtGEz9k3Fk0UctnFPzhXTQAigrQkUVcw2jdrmOKZlrtu1xme52ZsLGa3vcMKaeJqSkWyzt7fhLWuoPMbpndBBa9PzOkmY+kkYY4NbjSgeQAfUtfbmObkm0T/TxdC6fjkl26KWTF544UOCwmOLaZ4OhdG2R1vncMGCgPeV39nTjl5Xe7PBti9B55jkA8maASbNABOgC94gxbngqCyg4IDYlIKj4IJmqRnDPgg5pv87brcLmXix7iAO0DBeNtvm0y9nt6YpENIZcfhe4vhfhBJiyvAg5+pTzhMfyysryWCW18R+7d61lMOmLQDdZioLmgsIo4dyo1iVPuPT9mH6+XqFahzDpeB2VC0dmjZFuFuXxFWhm+IiumbnctfGC0RuIe2hpWuoHsTqla3Z6pnl/22AbJY7q0890t26QUl55+7oTqoG8OKmcMp6dfDEf+Qu59FbJbls0FuyN0dKaQBU+pZzbi5rXzxlsm22+mGGFjak0DWAcScgr0rmXNtvERl0jarEWVlHCfb4yH9Y/kXs6qdNcPD2X6pyLyWihjkEEiAOZABOgB96gVvkqCygyQGxICo+CkShBXdQ7iLPbn6TSab7uMenifUFj3Gzpr8ZbaNfVZz24Oa8d7VYa1v1obi1dyiOfHV0ZPCv6J9K0pbijZXLUIepLholgcyjosC19KNdXPGq2mjCL+Dbdnu231i0tOqRvtU+pYXrh06rZgy6gleCI6tPzKIltgJa7ZunOJLdTK1By+RTlOZ8267RFOyECQAHsAyVJlWZC7zuEbZmt1N0Ru8ZORCtSrC+xuPRGzzyM/Fr6Mx6j/BW7hQtbw1uHacl6fbaenjPN5Pcb+ucRybiutzEgY5BBJmgDmzQAT5oAveoG2+SoLKDgEB0RQTmRscRe7gFORom49c77ZbtNauawRjGGreLfSua26Yni6aaItAa73y73ORslw4EsGloaKAdq87dum85l6WnRFIDvIPFZNlVeMoT9amEy0Lq/ZnXEcl/YjXcwt+/i/SaP0R+kujXfwlhu1+MBOkeqBBa010lJILTgW0yIK02UU07G3Rb22eLVq0yk+yP61z9Dqi/Bc7HuUQrJI8aOw4nHtTB1DN06x26zglMRBka00qpijO9zvLjoy6325Z1NvLOXYl2uztamsrgf2rwfza+yM136NPjLy9+7PCHYcl2OUkQSJMcggfmgDmQAToAveIG2+SoLKDJAdCgGv7ipEYODePpUSmGs9S7HHudr4Ty7qPxQy9h7D3FYbdfVDo0beictJsbye2uX2l00xzRmjmn6R3Lyb1ms4l7FbRaMwuWztfiCohbAe5xqVaESorqIsfVjcePd61aJTDXd46Rt72V19YEW18faIHgeex4+tbU2Y4S576szmOalMfU23EtltHTsxDXRHVie3NafyypE2qn2+86guJRDDZXFddKvbpFAMcUtWPMi9vJu/S3QF7uO4Mvt7IZbtoTaA1LqZPPCnoVOryLRPi77aRRQ2kUUQAjY0NYG8AAMl6tK4iIeRaczlMrIJEEgY5EoJM0AcyACfNAF7xAy3yVBZwcAgfLuMMEgiOMjgS3swSQIX6iScaqqWHNqKJhMNY6m6fZfxcyP7u8jxhm/6XdxXNu1dUfF1aN00n4NRtr25t5Tb3TDHMzBzT9S8y1ZieL1q2i0ZhYC4bIOKLIZmNfxUxKMB47YNrpFMTVWyiYSMsyTwqpyr0rfbdvOrhQJlEw2R722W3SS8NIxKRKmBO1dSy2jmMk+8tn0wzFexd+vfNZxPJxbdHVxjm3OKVksTZIzVjxVpXc4D0QSBjkA8maJCTIAJ0APvUDICBQngqCcXv5sXrcrYAO5c18RliBM0J1sH6VOLfWFEwkTY3DZ7dkjDVrxUFVSLAqgZNC17cR6VEwmJa/vnTEW4RGg0XDMY5RxB7+5YbdEWh0ad80lpzre8srk2120skHA5OHaCvM2a5rOJevr2ReMwsoLfW1UXMns3tcMDTipQntIySKhWQvbGMgVpQKWco+rZjF05euafE2F5HpAUeKIhTbBuAv9stJhjzGNNfUumWXxdO6Xnc605Dzi32Kr0tM/yvL3xiy5K0YsZIGuQQPzRIOZABOgB96gEY5z8MuxWrCJknnltJacRSoSxAmCj6hUjmsrLFztu3uXb3n+GvKz2tfzXj9owf8AMFW0Yn+KYbEwClflU4Qe1oP9OKYEgga4YcclbBkFuuwWm5W/KlbRwxZIPaY5ZbNMXjEtdW6aTmGrN2u72+c29yz+w8ey4doXj7NU0nEvZ17ovGYEy2YfHwWa2Q8FtpcrQTK1gZRoUs5VvV0ZfsNyMiwg+tMJrKs6R2l1rZQR0oxrQWj0iq7Oni55twdB2iTlluR4hehq5PP3NkFJGB7eJ4hWlgb6UDXIB35okJMgAnzQA481AHCdRFFdVO+HU1TKTbVxZKB3rHlK6PqrbpZrKO8tsLq1cJoSO1vEesK9q5hFZxIzZ9wjvrKK6ZhrHiZ+i4cQVSJTMLHTThwPD0qVU7XxtjL3uDWNBL3E0AAzqrQhpe6eYRuJ32+yaeUzB968V1H/ALbT9JUdXkvFPM/bLm5mafjXPna/EuJqQTmOxU2a4vGJaUvNJzC2ktAIwQdbHDwOGf8AWvH26ZpOJepq2xeMwCZDR9Fm1lYW0GoKVZ4I9z2s3kTLQDCZwafRmtdVOq0QzvfETIm42plpIxrG+DSAPVgvU2a+MOCm3MMxtkqA3wmtD2q9YUtOV9bxvktWiOV0Uza6Xt+hwPELWYc08xVtO+RpjuGhkzcDT2Xd4VZgiT3s7FCwaQEVqgDmQV9xwKAHHmoBbdtHgKyFixoIopgCzx8ucEcCq3haq3ZGJrSh7Fakqy1za4ZNu3Sa1p/DXBL2/qv/AK1lMYlpzhsTDTjiM1KjWeuLm6ltvw23ry5BqunD85uTPrKWicL0hpdrtLoHlzR4DTDsWUcG3Ntm3l3IGl1WNpVuYWtZyyvGF5t8mpr4TjqGtvpHZ6lj3Wvqp/Bp218X/il+EDjUcV5OHqZEQM5RoVMQi05H7dG2S6fIcRENI9J4/MvQ7KnGbODurcIgVexMdES4Yn2T2HgAvQ5uKJwreWyQiuBHGncq4yvlNaX7C8tYcGGnyK0WVmq0Ba9utuJzChU8EEYGirMJhDIacfWoSDnaDUhBW3GaAD3qDjDd83sHDcLkf40n5V4XvX+6fm/Wf1vbfjp6a/RKOoN+/wBSuv38n2k96/3T80fre2/HT01+hr9/30kE7jdH0zSfaSd1/un5p/W9t+Onpr9EsfUfULW0bul2B2CeX7Se9f7p+Z+t7b8dPTX6I5N831zg47jdFwxDjNJWvypO6/nPzI/13bfjp6a/Q8dR9Q0/+nd/v5ftKPev5z8z9b2346emv0RP3renmrtwuXHtM0h+tT71/un5n67tvx09NfoiO5bqMReT/vH/AJVHu385+af1/b/jp6Y+hg3Xd4zqZeztPdK8fWo92/nPzT+v7f8AHT0x9E0HUG9gjRuNy0jsmkH1qfevPjPzR+u7aP8A509Nfom/3D1C3D8Tux/jyfaWOZhr/haJ/wDSnphk9R9QcfxO7/fyfaTqk/wdH2U9MHW/UvUbGeDdbxuo1NLiUY/3lrXbaI4TLO3+v7eZ466emPolf1P1M4Y7tenOhuJftK3vX+6fmp+t7b8dPTX6IR1F1CK03S7APH7+X7Se9f7p+af13bfjp6a/Q1u/7801buV0CeyeT7Se9fzn5n67tvx09NfomZ1R1M32d2vR6LiX7Se9f7p+Z+t7b8dPTX6M/wC6ephiN3vf8xL9pPev90/NH63tvx09NfoR6o6lPHd73/MS/aT3r+c/NP63tvx09NfoZ/ubqP8A1W8/zEv2k96/nPzP1vbfjp6a/RG/qLfzx3O7Ppnk+0o96/nPzP1vbfjp6a/RH+Pb5Wv4jdV/80n5U96/nPzP1vbfjp6a/RXqjsPCDDkD28FAyRVSMURJIgiEGC1EoXwurqZgVBlIy4a4aZPC5BiWoFO3AKmF4lMwUaArqM6giCUhUQJAlAacFIwe1A0qA3NA1pRJ6lDBNXBA9pxogcgSBIEgSBIGPja7E8e1QljSRpBxANQcwmA/E4ZKUMjBBmqBKAkSVUQwUEdSCpCJUBuaCPgUSkaahEE0+IlSHNOKJPqiCqgVUGKoM1QKqBIGOJ1tGSB6BVUBVRLNUCqgxVBglA12KlBtcEGFAa/gpCjPhUJOBoCVKCYcESfVEFVAqoFVAqoFVAqoGOd98welQJKoECpCqoCqiSqgVUGKoGkohhSFkga72UGI/ZKgZPsqRlnAIHIEoGUCQJAkSSkRu/as9ahCRAlISgJAkCRJIGlEFkpCyQf/2Q=="/>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9" name="AutoShape 16" descr="data:undefined;base64,/9j/4AAQSkZJRgABAgAAZABkAAD/7AARRHVja3kAAQAEAAAAPAAA/+4ADkFkb2JlAGTAAAAAAf/bAIQABgQEBAUEBgUFBgkGBQYJCwgGBggLDAoKCwoKDBAMDAwMDAwQDA4PEA8ODBMTFBQTExwbGxscHx8fHx8fHx8fHwEHBwcNDA0YEBAYGhURFRofHx8fHx8fHx8fHx8fHx8fHx8fHx8fHx8fHx8fHx8fHx8fHx8fHx8fHx8fHx8fHx8f/8AAEQgA8gCsAwERAAIRAQMRAf/EAKoAAAEEAwEBAAAAAAAAAAAAAAQAAgMFAQYHCAkBAQADAQEBAQAAAAAAAAAAAAABAgMEBQYHEAABAwIEAwQFBwgIBwAAAAABAAIDEQQhQRIFMRMGUWEiB3GBMkMUkaGxwdIjFdFCUmIzkyQI8OFykoOUVRaCssJjcyU1EQEAAgIABAQGAAYCAwAAAAAAAQIRAyExEgRBUZITYZHRUlMVcSIyIxQFgaGxQkP/2gAMAwEAAhEDEQA/AOvKA9kZKCdkHcgmbb9yB4t+5A4W/cgyLfDggz8P3KQvh+5Avhx2IF8P3IEbfuQL4fuQL4fuQL4fuQL4fuQL4dBg26CJ0HcggfDRBEQQcUGEGIm6ioBsUSgFRwoJ2QqRIIQgzye5BkQ9yBcnuUhcnuQYexjBVxAHaUFBuvXXRm0u0X+7W8MucZeC/wDuipUZV6oc+37+Y/pexuhDt9jcX0YNDO4clp7dIcKqOuE4t5Y/iCZ/Mzs8kng2Wcx4aQJGl9T2iijrg6b/AAblsPnF0ZukLDPK/b53U1RTtNATh7YwUxaJJ6o5w3qIRSxtkicHxvGpr24gg5ghWInJ/J7kSXJ7kDTD3IInwoBpIkAcsaCCmNEEtuzgoFhFGoBccakEMjQSCNA7lIM8rFA17QxjnkYNFT6kHPerfOLpfarV8O33TL3dHhzYmMBdGxwzee7sCTMRCsZtwhwfq3zI6i3scqXcHOlbVzWRHQ2tMfCCsZtMto11j4y0S63Y2kYLgJtwl8XNd4tIr7XekJ5QzB1fC+2rdtdOWkBrnUqfm7VM1TFxdrvuzXLnve3lXMjTyq4NaqpzEjLWQz3wt3OpaGPxF5oD2aVEpj/pv3QXmH1F0xKLUON3tzTTkTOqNH6jsdKvW8wztp8uD0J0x1dsnUFrG+0ma25c3U+1Lhrb6sx3rWJyyzicTzX3KUpYdEggkiQCyxoAp2IA9H3iCa3aoFhC3BQDI2qQSxiCUMQODAgjuJYLa3kuJ3tihiaXSSONGtaMSSUJnDzD5xefEm6ST7R09O6PbmEsfO0Fr5siQf0exRMqxGeMuIzX25+AxmnOrQ1OoDs7qqktYyGub2HbhzTJW8eCM/DX6VERlMzhV21+975eY7U95JbIceOStMKxJ9tL8Q1zC1nNIoKmgqDwB4KcECLeaPQfjbc64zQkZivCqrhOU24bxfPY34YF8VK0bi5tO2iRVM2yL2/qK45sMXNwc0h7HE0bwxTBl0HpLqm5210LviHMfE7+HuGk+Cns4jJUmcLdMWjE8nq/oHqaPqPp6G91NNw3wXDWmvjGfr4ratsxljMYnEticxWEEjEAkzVAAnbxUgLT94gktxwUCxhCA2IICWNUCYNUh1EHBP5mvMWWwtI+j9vkMc13Hz90lbhpgJ8Mdf16VKrafBERmfhDy/C6J0hqasAHfQDJUmWkQGbchlzJPMdVdRbTiPQPQplEKS9uWzv16i6nAns7FeIRIdjtOLTQ/kUoH2U4PsHTLx0kVBVZB0u4sBHMBZG/wlzQCA4dxUYWyY+3JAuYA1zozSWMN0Ag5jvTKcBLI3AuzdR1rVwc1wrj2KZlEZW9reOguWSQy1tpzoEdPC0uFQfRl3KkwtDsXlH5k3+xwunspWv01F3ZSYhzRj6iMiorPTKbV6oz4w9ZbPudvu20Wm5QfsruJsraGtNQrSvctoY1nMJpApSDmCgAThSAafeIHW+SqLGHgFINiQEs4KBM0qQy7uY7a1muJDSOFjpHnuYKn6FA+fvmH1VfdT9Q3+6zSuIu5nuZqPsRNNGN9QCyiVojENcmkZDaNaDpe81c7hhkkcZW8ApnErBIahkfBubssVbCMgOQ9zSQCATUClAr5Vwki225e7wxF/aKFRN4XjXMrS16cvpGBzoXRFuIIzCynbDWNFsEzbr2EvieRIx/FpHbmpm8KxrkbBt8pjfGyOkkjaYGtdPBVm60a2PwS7t2veY3cyQ6iKYCoxqnuZPbkI+1uLBrZS1wbUPaSMCBU0+Uq0WyrNJgZ0bfPh3h82vwSvLJG/quNPrU3jgrWeL2/wCTG8RXfSMW3saQdrpBU08TXeIHD0rSs8GUxiZhvD1YBzZqABOpAPvEGbfJQLGDgEBsQQFM4KBKFI1Hzd3k7R5c75dtwebcwsNc5fB9apeeBh4KvARS5mNI2CjIgcC7vVI8mnxU75nubrmq+R7qgZALTCmRe27fdXk7Y42F8sh8LAOAyVL2iIXpSbS6n0l5UvnLZtwYdJxo7iuHZ3Hk9TT2kRzdGsfLXYYBWOEAnNcs7Zl2V1x5DndC7aYuWYQWcMMFXrlfphUz+VlhLIXNaa5MH1laRulnOmsj9q8qreOVpfG19MWjsKn3JVnXWFndeV+3TTEuia4AeOmAJSNkonXEue9ceX/Jt3NLGlrX8DiC05dy217eLHdp4NDZ0fJBE/4J4Y57tOjhhSuC7Ivl59tWHbv5f+sW7Xew7RfE/wDtncmA5iSMVGr04haUnE4c+zz/AOHoh61VBzZqABPmpAPvEGbfJQLKDJAdCEBLOCgStCDl/wDMjd/D+V960OAdPLDG0V4+Kv1KmzkmObxRvElYI2R+Iu4dtVFYXtIC2g53LDRrPAZ1KmZREOzeVGwQQu580YdKRxIqvP7i+Xp9trw6/BbtrgPCMlxPQHxNqQESsYbeuSlAttmGOFRiQpwjI21ttIqRirRCsiuU2mISYRlpfW+wOu7R4YKurUd5VYnEr4zDhG6Nn2/e32dCHcA3sP8AQrv1WzDzt9cS33ye2+2u/Mqwjlj5gsI5bjXkJdNGkfOuqnOHn7XpeRbswc2agAXGakA+8QZt8lUWUHAKQdEVAJYglbwUji/80RLukbOJrC+lxzJaDBrA0ivrJWWyeS9KzPGPB5CvRoEtyQNDWubCzsw4lRHHgtjxO6NtXz3FA2ruDa/Uo3TiFtFcy9FdF7KbDb2ukwe4A1Xl7LZl7WumIbba3FuKt1gubxGapFJadULG3kgdiDj3p0mVnbSMDqH1JhMrR4YQztyKvMKDImjAEetWiGVpSOiGSrKsWCzW8bwWvaCFTDWLOC+dGxQWHVW27hCdLZwRJkNVcCujt/GHP3PhK58hrV1x1Xzo3auTrklcM200jH0ld9OcPL28noh5XQyCTIAJ80APvUGbfJQLGHggNiQEsOCCZqDjHmnbv6j3XcNnc8sbCxscQyrSpPzryt22fcn4Pf7fto/x4n7nk/qbZNw2zdbjbJWlwaS0HIgrt13iYy8jdrmtph03yp6JtpWNv7luox0DR3hcfcbMzh3drrxGW49UblucZFntcfiAOuSnAZALKkR4ui3VPJqMfS3X9zruBeOikedWLiAf+ELb3awz/wAe0+JrepPMXYZWtvIxeQNwDgKkAfOpzSyvRtp8Ybr0r5nQbkdFzG63maaFrqrK+vDo17ernDotvvAlDCDVuRWOW2FhcdQ2FtQyzNYAPFUgLSMyynEc09p1Hts+EUzXE9jgfoU9LK0wPD45W1Y4FUtVNbOG+fsoN/Y2zjRwa57foW3bxxZdzPCF3/K3aPY/e5pXl8gbEyvEAGpoF6GuOLytnN3p62UCTUQAXGaAH3iDNvkoFjDwCgGxKQSzgoEzVI5f1lFaWnVF5ePeGvlZG0A/2cSvH7iv9yX0PZ3mdER5Zci8wrC03J9tdW8VWRSGOaYgVLuIFVOm2Ms+61zwmW3dHbW3b9pjqKFwqsrTmWla4jCt6gv9xt3vbt1oJJ3+zPKfC2qVtHi0mk44NJ3SHzSoZY5mOfQ0bHWhOQxOC6K21zzc16bfCQzpOtLS2beX7zLIHaXWpY4u0ge1hUfIVFor4J1Ts8W0dP2llubop5YeXLg6oFKg9qymzow6dY7NKLJ0jMA0YLNOXHevZGXN/JHd7g61aDQNaTlgOC112mOSmzVE85VvTnTfxDtVj1H4watjLiD68VtO6Y5w5/8AGpPKXRNpuOt9lLJJ5jcwNIqa6sO3HFU64knTNeUqDzwnurvddovI4h47WtCSAHOdSq10xxlz75ng6D/LLsF7t3Tu53d2fHe3DSwVqNLG/lK7dU5y8/ZSYni7DItVAkyAC4QBe8QZt8lUWMPBAbEgJZwQTBByfzT2me73oC3I5+hkrWuwDmgUPyUXkd3GNkvof9beI1cfNqctjbS7KS4DG4a17TjRzDwWNJ4r9w2WK3a23Y1go1rQplWsh3WsUho9or3KuHRWxr+moZwHRSSROyDTh86nCZmA130vI2Lx3EjgczQKcSpkHZbNHbyBza8RUqq2HSNo0y7S9n6pxWscnLfhaHIvMDojnXTbz4V0rY60dGa0B4ks4FUpbDfpi3CWl7d5VWkl027sb90UjSCYgdBwyy+hdH+RwxLmnsoi2YdG6P23qexl+B3KlzZv/ZzMqdJy9CwtePBtFZxxWXWnTsN9v+325jL4ra05r2jj4ST9K0i2Iy56Ui2yIl1HojbXbf0zZwvbpkeDI8cPbNfoXf2dJjXGfHi4v9nsi++enlHD5LeTNdTgCTZoAJ+CAL3qDNvkoFjDwUA2JSCWcFAlCkal1zYSmWC/jj1aWGNzuzsXnd7ScxZ6v+v2Riay51uLWx2zIhHy+ZOHvaMz2ri1u3uFvro0NxwUyipRhuv6UhrCytZ42+GoJArQqYlIHe9wg/ZhwxyHGqWlMQrI5QKAtLfSqpluuxNLdvNcxULSvJz7ecJJ44HNLXgOBwoojC0ZQQ9P7Y5/NbCwntoKq3twW2zCyighaNLQBRV6YZTaVIyynueuTJpHwzbVkB7y4lzvmVojMxCP6azfydC0ta0NaKBooB3BezEYeFM5QSKQJMgAn4FAD7xBm3yVRZQcAgNiUglnBBM1BFd20d1ay28teXK0tcQaEVHEFRMZjCYnDg8NvdQT3NvPdSXkdtePihnlxcWjhjmO9eXtrETwenp2TasZX7jR5yWEu2geSTSVDaAN9u5tmhrCXzPwjYMz2lQ0iIV1hdEbrG+8kFXAkOJo3V2YqcErX8e2W8uTbQXcMtzF7UTXDV8imaypE8W07L1BbafhiKYUCVtiMKbNeeKHqfcBYSW9w133U2DuyqrbmvqjPCR+27k2SJrwa1GSvFlb1W0MwkbXge1TnLntXCx2m3jdcc0AasXOI4nILp7aubZcndXmK4XDl6TzA8maASZABPmgB94gzb5KosoOAQGxICWcEEzVIw8amOHaCKoOLbht9zYyyxXDC2Ztw89zh+afkXmbf6npaP6IEPxo/KgK5pd0BL6VscRcTTvKiW1Zc+3DqCefdja2bTJQVe4YlaRXEZlS2zjiAG83u6MJ0scS2h5ZGABVowibW8FftnUl3BeFt3A0lhqH6R4aZqZrHgRutyldf7kuNxmjZFcTRRB9ZDESwmhxFW4qswtGyJ8HSLqex3HYWwvkcHEUjdIfFqGdVlaF634sdNXNzDFyZeLcK+hVyvec8W67QZbqZsLDRz8zwC11Um1sOPfsisZbft+3m1aS9/MkdgSBQD0L1NOjo/i8nfv6/DECXLdzoHoA5kAE6AH3iDNvkqCxg4IDYlIKZwQShSHIOaeYwL7y4LB4ohGcO4Y/SvN3z/cl6Pbx/bUNnO24tB4gXtFDRc9odlJyA6iikdt0nLIrgaHszCp4uiOTlt7a9T7bvTtx20t+EcWi5hLA4lp4kE8FtW8YxKI1TM5iW7WEMe7Mhfb3THXEkb5JLeQAPGg0AoqZ+DT3JpwtGEz9k3Fk0UctnFPzhXTQAigrQkUVcw2jdrmOKZlrtu1xme52ZsLGa3vcMKaeJqSkWyzt7fhLWuoPMbpndBBa9PzOkmY+kkYY4NbjSgeQAfUtfbmObkm0T/TxdC6fjkl26KWTF544UOCwmOLaZ4OhdG2R1vncMGCgPeV39nTjl5Xe7PBti9B55jkA8maASbNABOgC94gxbngqCyg4IDYlIKj4IJmqRnDPgg5pv87brcLmXix7iAO0DBeNtvm0y9nt6YpENIZcfhe4vhfhBJiyvAg5+pTzhMfyysryWCW18R+7d61lMOmLQDdZioLmgsIo4dyo1iVPuPT9mH6+XqFahzDpeB2VC0dmjZFuFuXxFWhm+IiumbnctfGC0RuIe2hpWuoHsTqla3Z6pnl/22AbJY7q0890t26QUl55+7oTqoG8OKmcMp6dfDEf+Qu59FbJbls0FuyN0dKaQBU+pZzbi5rXzxlsm22+mGGFjak0DWAcScgr0rmXNtvERl0jarEWVlHCfb4yH9Y/kXs6qdNcPD2X6pyLyWihjkEEiAOZABOgB96gVvkqCygyQGxICo+CkShBXdQ7iLPbn6TSab7uMenifUFj3Gzpr8ZbaNfVZz24Oa8d7VYa1v1obi1dyiOfHV0ZPCv6J9K0pbijZXLUIepLholgcyjosC19KNdXPGq2mjCL+Dbdnu231i0tOqRvtU+pYXrh06rZgy6gleCI6tPzKIltgJa7ZunOJLdTK1By+RTlOZ8267RFOyECQAHsAyVJlWZC7zuEbZmt1N0Ru8ZORCtSrC+xuPRGzzyM/Fr6Mx6j/BW7hQtbw1uHacl6fbaenjPN5Pcb+ucRybiutzEgY5BBJmgDmzQAT5oAveoG2+SoLKDgEB0RQTmRscRe7gFORom49c77ZbtNauawRjGGreLfSua26Yni6aaItAa73y73ORslw4EsGloaKAdq87dum85l6WnRFIDvIPFZNlVeMoT9amEy0Lq/ZnXEcl/YjXcwt+/i/SaP0R+kujXfwlhu1+MBOkeqBBa010lJILTgW0yIK02UU07G3Rb22eLVq0yk+yP61z9Dqi/Bc7HuUQrJI8aOw4nHtTB1DN06x26zglMRBka00qpijO9zvLjoy6325Z1NvLOXYl2uztamsrgf2rwfza+yM136NPjLy9+7PCHYcl2OUkQSJMcggfmgDmQAToAveIG2+SoLKDJAdCgGv7ipEYODePpUSmGs9S7HHudr4Ty7qPxQy9h7D3FYbdfVDo0beictJsbye2uX2l00xzRmjmn6R3Lyb1ms4l7FbRaMwuWztfiCohbAe5xqVaESorqIsfVjcePd61aJTDXd46Rt72V19YEW18faIHgeex4+tbU2Y4S576szmOalMfU23EtltHTsxDXRHVie3NafyypE2qn2+86guJRDDZXFddKvbpFAMcUtWPMi9vJu/S3QF7uO4Mvt7IZbtoTaA1LqZPPCnoVOryLRPi77aRRQ2kUUQAjY0NYG8AAMl6tK4iIeRaczlMrIJEEgY5EoJM0AcyACfNAF7xAy3yVBZwcAgfLuMMEgiOMjgS3swSQIX6iScaqqWHNqKJhMNY6m6fZfxcyP7u8jxhm/6XdxXNu1dUfF1aN00n4NRtr25t5Tb3TDHMzBzT9S8y1ZieL1q2i0ZhYC4bIOKLIZmNfxUxKMB47YNrpFMTVWyiYSMsyTwqpyr0rfbdvOrhQJlEw2R722W3SS8NIxKRKmBO1dSy2jmMk+8tn0wzFexd+vfNZxPJxbdHVxjm3OKVksTZIzVjxVpXc4D0QSBjkA8maJCTIAJ0APvUDICBQngqCcXv5sXrcrYAO5c18RliBM0J1sH6VOLfWFEwkTY3DZ7dkjDVrxUFVSLAqgZNC17cR6VEwmJa/vnTEW4RGg0XDMY5RxB7+5YbdEWh0ad80lpzre8srk2120skHA5OHaCvM2a5rOJevr2ReMwsoLfW1UXMns3tcMDTipQntIySKhWQvbGMgVpQKWco+rZjF05euafE2F5HpAUeKIhTbBuAv9stJhjzGNNfUumWXxdO6Xnc605Dzi32Kr0tM/yvL3xiy5K0YsZIGuQQPzRIOZABOgB96gEY5z8MuxWrCJknnltJacRSoSxAmCj6hUjmsrLFztu3uXb3n+GvKz2tfzXj9owf8AMFW0Yn+KYbEwClflU4Qe1oP9OKYEgga4YcclbBkFuuwWm5W/KlbRwxZIPaY5ZbNMXjEtdW6aTmGrN2u72+c29yz+w8ey4doXj7NU0nEvZ17ovGYEy2YfHwWa2Q8FtpcrQTK1gZRoUs5VvV0ZfsNyMiwg+tMJrKs6R2l1rZQR0oxrQWj0iq7Oni55twdB2iTlluR4hehq5PP3NkFJGB7eJ4hWlgb6UDXIB35okJMgAnzQA481AHCdRFFdVO+HU1TKTbVxZKB3rHlK6PqrbpZrKO8tsLq1cJoSO1vEesK9q5hFZxIzZ9wjvrKK6ZhrHiZ+i4cQVSJTMLHTThwPD0qVU7XxtjL3uDWNBL3E0AAzqrQhpe6eYRuJ32+yaeUzB968V1H/ALbT9JUdXkvFPM/bLm5mafjXPna/EuJqQTmOxU2a4vGJaUvNJzC2ktAIwQdbHDwOGf8AWvH26ZpOJepq2xeMwCZDR9Fm1lYW0GoKVZ4I9z2s3kTLQDCZwafRmtdVOq0QzvfETIm42plpIxrG+DSAPVgvU2a+MOCm3MMxtkqA3wmtD2q9YUtOV9bxvktWiOV0Uza6Xt+hwPELWYc08xVtO+RpjuGhkzcDT2Xd4VZgiT3s7FCwaQEVqgDmQV9xwKAHHmoBbdtHgKyFixoIopgCzx8ucEcCq3haq3ZGJrSh7Fakqy1za4ZNu3Sa1p/DXBL2/qv/AK1lMYlpzhsTDTjiM1KjWeuLm6ltvw23ry5BqunD85uTPrKWicL0hpdrtLoHlzR4DTDsWUcG3Ntm3l3IGl1WNpVuYWtZyyvGF5t8mpr4TjqGtvpHZ6lj3Wvqp/Bp218X/il+EDjUcV5OHqZEQM5RoVMQi05H7dG2S6fIcRENI9J4/MvQ7KnGbODurcIgVexMdES4Yn2T2HgAvQ5uKJwreWyQiuBHGncq4yvlNaX7C8tYcGGnyK0WVmq0Ba9utuJzChU8EEYGirMJhDIacfWoSDnaDUhBW3GaAD3qDjDd83sHDcLkf40n5V4XvX+6fm/Wf1vbfjp6a/RKOoN+/wBSuv38n2k96/3T80fre2/HT01+hr9/30kE7jdH0zSfaSd1/un5p/W9t+Onpr9EsfUfULW0bul2B2CeX7Se9f7p+Z+t7b8dPTX6I5N831zg47jdFwxDjNJWvypO6/nPzI/13bfjp6a/Q8dR9Q0/+nd/v5ftKPev5z8z9b2346emv0RP3renmrtwuXHtM0h+tT71/un5n67tvx09NfoiO5bqMReT/vH/AJVHu385+af1/b/jp6Y+hg3Xd4zqZeztPdK8fWo92/nPzT+v7f8AHT0x9E0HUG9gjRuNy0jsmkH1qfevPjPzR+u7aP8A509Nfom/3D1C3D8Tux/jyfaWOZhr/haJ/wDSnphk9R9QcfxO7/fyfaTqk/wdH2U9MHW/UvUbGeDdbxuo1NLiUY/3lrXbaI4TLO3+v7eZ466emPolf1P1M4Y7tenOhuJftK3vX+6fmp+t7b8dPTX6IR1F1CK03S7APH7+X7Se9f7p+af13bfjp6a/Q1u/7801buV0CeyeT7Se9fzn5n67tvx09NfomZ1R1M32d2vR6LiX7Se9f7p+Z+t7b8dPTX6M/wC6ephiN3vf8xL9pPev90/NH63tvx09NfoR6o6lPHd73/MS/aT3r+c/NP63tvx09NfoZ/ubqP8A1W8/zEv2k96/nPzP1vbfjp6a/RG/qLfzx3O7Ppnk+0o96/nPzP1vbfjp6a/RH+Pb5Wv4jdV/80n5U96/nPzP1vbfjp6a/RXqjsPCDDkD28FAyRVSMURJIgiEGC1EoXwurqZgVBlIy4a4aZPC5BiWoFO3AKmF4lMwUaArqM6giCUhUQJAlAacFIwe1A0qA3NA1pRJ6lDBNXBA9pxogcgSBIEgSBIGPja7E8e1QljSRpBxANQcwmA/E4ZKUMjBBmqBKAkSVUQwUEdSCpCJUBuaCPgUSkaahEE0+IlSHNOKJPqiCqgVUGKoM1QKqBIGOJ1tGSB6BVUBVRLNUCqgxVBglA12KlBtcEGFAa/gpCjPhUJOBoCVKCYcESfVEFVAqoFVAqoFVAqoGOd98welQJKoECpCqoCqiSqgVUGKoGkohhSFkga72UGI/ZKgZPsqRlnAIHIEoGUCQJAkSSkRu/as9ahCRAlISgJAkCRJIGlEFkpCyQf/2Q=="/>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10" name="AutoShape 18" descr="data:undefined;base64,/9j/4AAQSkZJRgABAgAAZABkAAD/7AARRHVja3kAAQAEAAAAPAAA/+4ADkFkb2JlAGTAAAAAAf/bAIQABgQEBAUEBgUFBgkGBQYJCwgGBggLDAoKCwoKDBAMDAwMDAwQDA4PEA8ODBMTFBQTExwbGxscHx8fHx8fHx8fHwEHBwcNDA0YEBAYGhURFRofHx8fHx8fHx8fHx8fHx8fHx8fHx8fHx8fHx8fHx8fHx8fHx8fHx8fHx8fHx8fHx8f/8AAEQgA8gCsAwERAAIRAQMRAf/EAKoAAAEEAwEBAAAAAAAAAAAAAAQAAgMFAQYHCAkBAQADAQEBAQAAAAAAAAAAAAABAgMEBQYHEAABAwIEAwQFBwgIBwAAAAABAAIDEQQhQRIFMRMGUWEiB3GBMkMUkaGxwdIjFdFCUmIzkyQI8OFykoOUVRaCssJjcyU1EQEAAgIABAQGAAYCAwAAAAAAAQIRAyExEgRBUZITYZHRUlMVcSIyIxQFgaGxQkP/2gAMAwEAAhEDEQA/AOvKA9kZKCdkHcgmbb9yB4t+5A4W/cgyLfDggz8P3KQvh+5Avhx2IF8P3IEbfuQL4fuQL4fuQL4fuQL4fuQL4dBg26CJ0HcggfDRBEQQcUGEGIm6ioBsUSgFRwoJ2QqRIIQgzye5BkQ9yBcnuUhcnuQYexjBVxAHaUFBuvXXRm0u0X+7W8MucZeC/wDuipUZV6oc+37+Y/pexuhDt9jcX0YNDO4clp7dIcKqOuE4t5Y/iCZ/Mzs8kng2Wcx4aQJGl9T2iijrg6b/AAblsPnF0ZukLDPK/b53U1RTtNATh7YwUxaJJ6o5w3qIRSxtkicHxvGpr24gg5ghWInJ/J7kSXJ7kDTD3IInwoBpIkAcsaCCmNEEtuzgoFhFGoBccakEMjQSCNA7lIM8rFA17QxjnkYNFT6kHPerfOLpfarV8O33TL3dHhzYmMBdGxwzee7sCTMRCsZtwhwfq3zI6i3scqXcHOlbVzWRHQ2tMfCCsZtMto11j4y0S63Y2kYLgJtwl8XNd4tIr7XekJ5QzB1fC+2rdtdOWkBrnUqfm7VM1TFxdrvuzXLnve3lXMjTyq4NaqpzEjLWQz3wt3OpaGPxF5oD2aVEpj/pv3QXmH1F0xKLUON3tzTTkTOqNH6jsdKvW8wztp8uD0J0x1dsnUFrG+0ma25c3U+1Lhrb6sx3rWJyyzicTzX3KUpYdEggkiQCyxoAp2IA9H3iCa3aoFhC3BQDI2qQSxiCUMQODAgjuJYLa3kuJ3tihiaXSSONGtaMSSUJnDzD5xefEm6ST7R09O6PbmEsfO0Fr5siQf0exRMqxGeMuIzX25+AxmnOrQ1OoDs7qqktYyGub2HbhzTJW8eCM/DX6VERlMzhV21+975eY7U95JbIceOStMKxJ9tL8Q1zC1nNIoKmgqDwB4KcECLeaPQfjbc64zQkZivCqrhOU24bxfPY34YF8VK0bi5tO2iRVM2yL2/qK45sMXNwc0h7HE0bwxTBl0HpLqm5210LviHMfE7+HuGk+Cns4jJUmcLdMWjE8nq/oHqaPqPp6G91NNw3wXDWmvjGfr4ratsxljMYnEticxWEEjEAkzVAAnbxUgLT94gktxwUCxhCA2IICWNUCYNUh1EHBP5mvMWWwtI+j9vkMc13Hz90lbhpgJ8Mdf16VKrafBERmfhDy/C6J0hqasAHfQDJUmWkQGbchlzJPMdVdRbTiPQPQplEKS9uWzv16i6nAns7FeIRIdjtOLTQ/kUoH2U4PsHTLx0kVBVZB0u4sBHMBZG/wlzQCA4dxUYWyY+3JAuYA1zozSWMN0Ag5jvTKcBLI3AuzdR1rVwc1wrj2KZlEZW9reOguWSQy1tpzoEdPC0uFQfRl3KkwtDsXlH5k3+xwunspWv01F3ZSYhzRj6iMiorPTKbV6oz4w9ZbPudvu20Wm5QfsruJsraGtNQrSvctoY1nMJpApSDmCgAThSAafeIHW+SqLGHgFINiQEs4KBM0qQy7uY7a1muJDSOFjpHnuYKn6FA+fvmH1VfdT9Q3+6zSuIu5nuZqPsRNNGN9QCyiVojENcmkZDaNaDpe81c7hhkkcZW8ApnErBIahkfBubssVbCMgOQ9zSQCATUClAr5Vwki225e7wxF/aKFRN4XjXMrS16cvpGBzoXRFuIIzCynbDWNFsEzbr2EvieRIx/FpHbmpm8KxrkbBt8pjfGyOkkjaYGtdPBVm60a2PwS7t2veY3cyQ6iKYCoxqnuZPbkI+1uLBrZS1wbUPaSMCBU0+Uq0WyrNJgZ0bfPh3h82vwSvLJG/quNPrU3jgrWeL2/wCTG8RXfSMW3saQdrpBU08TXeIHD0rSs8GUxiZhvD1YBzZqABOpAPvEGbfJQLGDgEBsQQFM4KBKFI1Hzd3k7R5c75dtwebcwsNc5fB9apeeBh4KvARS5mNI2CjIgcC7vVI8mnxU75nubrmq+R7qgZALTCmRe27fdXk7Y42F8sh8LAOAyVL2iIXpSbS6n0l5UvnLZtwYdJxo7iuHZ3Hk9TT2kRzdGsfLXYYBWOEAnNcs7Zl2V1x5DndC7aYuWYQWcMMFXrlfphUz+VlhLIXNaa5MH1laRulnOmsj9q8qreOVpfG19MWjsKn3JVnXWFndeV+3TTEuia4AeOmAJSNkonXEue9ceX/Jt3NLGlrX8DiC05dy217eLHdp4NDZ0fJBE/4J4Y57tOjhhSuC7Ivl59tWHbv5f+sW7Xew7RfE/wDtncmA5iSMVGr04haUnE4c+zz/AOHoh61VBzZqABPmpAPvEGbfJQLKDJAdCEBLOCgStCDl/wDMjd/D+V960OAdPLDG0V4+Kv1KmzkmObxRvElYI2R+Iu4dtVFYXtIC2g53LDRrPAZ1KmZREOzeVGwQQu580YdKRxIqvP7i+Xp9trw6/BbtrgPCMlxPQHxNqQESsYbeuSlAttmGOFRiQpwjI21ttIqRirRCsiuU2mISYRlpfW+wOu7R4YKurUd5VYnEr4zDhG6Nn2/e32dCHcA3sP8AQrv1WzDzt9cS33ye2+2u/Mqwjlj5gsI5bjXkJdNGkfOuqnOHn7XpeRbswc2agAXGakA+8QZt8lUWUHAKQdEVAJYglbwUji/80RLukbOJrC+lxzJaDBrA0ivrJWWyeS9KzPGPB5CvRoEtyQNDWubCzsw4lRHHgtjxO6NtXz3FA2ruDa/Uo3TiFtFcy9FdF7KbDb2ukwe4A1Xl7LZl7WumIbba3FuKt1gubxGapFJadULG3kgdiDj3p0mVnbSMDqH1JhMrR4YQztyKvMKDImjAEetWiGVpSOiGSrKsWCzW8bwWvaCFTDWLOC+dGxQWHVW27hCdLZwRJkNVcCujt/GHP3PhK58hrV1x1Xzo3auTrklcM200jH0ld9OcPL28noh5XQyCTIAJ80APvUGbfJQLGHggNiQEsOCCZqDjHmnbv6j3XcNnc8sbCxscQyrSpPzryt22fcn4Pf7fto/x4n7nk/qbZNw2zdbjbJWlwaS0HIgrt13iYy8jdrmtph03yp6JtpWNv7luox0DR3hcfcbMzh3drrxGW49UblucZFntcfiAOuSnAZALKkR4ui3VPJqMfS3X9zruBeOikedWLiAf+ELb3awz/wAe0+JrepPMXYZWtvIxeQNwDgKkAfOpzSyvRtp8Ybr0r5nQbkdFzG63maaFrqrK+vDo17ernDotvvAlDCDVuRWOW2FhcdQ2FtQyzNYAPFUgLSMyynEc09p1Hts+EUzXE9jgfoU9LK0wPD45W1Y4FUtVNbOG+fsoN/Y2zjRwa57foW3bxxZdzPCF3/K3aPY/e5pXl8gbEyvEAGpoF6GuOLytnN3p62UCTUQAXGaAH3iDNvkoFjDwCgGxKQSzgoEzVI5f1lFaWnVF5ePeGvlZG0A/2cSvH7iv9yX0PZ3mdER5Zci8wrC03J9tdW8VWRSGOaYgVLuIFVOm2Ms+61zwmW3dHbW3b9pjqKFwqsrTmWla4jCt6gv9xt3vbt1oJJ3+zPKfC2qVtHi0mk44NJ3SHzSoZY5mOfQ0bHWhOQxOC6K21zzc16bfCQzpOtLS2beX7zLIHaXWpY4u0ge1hUfIVFor4J1Ts8W0dP2llubop5YeXLg6oFKg9qymzow6dY7NKLJ0jMA0YLNOXHevZGXN/JHd7g61aDQNaTlgOC112mOSmzVE85VvTnTfxDtVj1H4watjLiD68VtO6Y5w5/8AGpPKXRNpuOt9lLJJ5jcwNIqa6sO3HFU64knTNeUqDzwnurvddovI4h47WtCSAHOdSq10xxlz75ng6D/LLsF7t3Tu53d2fHe3DSwVqNLG/lK7dU5y8/ZSYni7DItVAkyAC4QBe8QZt8lUWMPBAbEgJZwQTBByfzT2me73oC3I5+hkrWuwDmgUPyUXkd3GNkvof9beI1cfNqctjbS7KS4DG4a17TjRzDwWNJ4r9w2WK3a23Y1go1rQplWsh3WsUho9or3KuHRWxr+moZwHRSSROyDTh86nCZmA130vI2Lx3EjgczQKcSpkHZbNHbyBza8RUqq2HSNo0y7S9n6pxWscnLfhaHIvMDojnXTbz4V0rY60dGa0B4ks4FUpbDfpi3CWl7d5VWkl027sb90UjSCYgdBwyy+hdH+RwxLmnsoi2YdG6P23qexl+B3KlzZv/ZzMqdJy9CwtePBtFZxxWXWnTsN9v+325jL4ra05r2jj4ST9K0i2Iy56Ui2yIl1HojbXbf0zZwvbpkeDI8cPbNfoXf2dJjXGfHi4v9nsi++enlHD5LeTNdTgCTZoAJ+CAL3qDNvkoFjDwUA2JSCWcFAlCkal1zYSmWC/jj1aWGNzuzsXnd7ScxZ6v+v2Riay51uLWx2zIhHy+ZOHvaMz2ri1u3uFvro0NxwUyipRhuv6UhrCytZ42+GoJArQqYlIHe9wg/ZhwxyHGqWlMQrI5QKAtLfSqpluuxNLdvNcxULSvJz7ecJJ44HNLXgOBwoojC0ZQQ9P7Y5/NbCwntoKq3twW2zCyighaNLQBRV6YZTaVIyynueuTJpHwzbVkB7y4lzvmVojMxCP6azfydC0ta0NaKBooB3BezEYeFM5QSKQJMgAn4FAD7xBm3yVRZQcAgNiUglnBBM1BFd20d1ay28teXK0tcQaEVHEFRMZjCYnDg8NvdQT3NvPdSXkdtePihnlxcWjhjmO9eXtrETwenp2TasZX7jR5yWEu2geSTSVDaAN9u5tmhrCXzPwjYMz2lQ0iIV1hdEbrG+8kFXAkOJo3V2YqcErX8e2W8uTbQXcMtzF7UTXDV8imaypE8W07L1BbafhiKYUCVtiMKbNeeKHqfcBYSW9w133U2DuyqrbmvqjPCR+27k2SJrwa1GSvFlb1W0MwkbXge1TnLntXCx2m3jdcc0AasXOI4nILp7aubZcndXmK4XDl6TzA8maASZABPmgB94gzb5KosoOAQGxICWcEEzVIw8amOHaCKoOLbht9zYyyxXDC2Ztw89zh+afkXmbf6npaP6IEPxo/KgK5pd0BL6VscRcTTvKiW1Zc+3DqCefdja2bTJQVe4YlaRXEZlS2zjiAG83u6MJ0scS2h5ZGABVowibW8FftnUl3BeFt3A0lhqH6R4aZqZrHgRutyldf7kuNxmjZFcTRRB9ZDESwmhxFW4qswtGyJ8HSLqex3HYWwvkcHEUjdIfFqGdVlaF634sdNXNzDFyZeLcK+hVyvec8W67QZbqZsLDRz8zwC11Um1sOPfsisZbft+3m1aS9/MkdgSBQD0L1NOjo/i8nfv6/DECXLdzoHoA5kAE6AH3iDNvkqCxg4IDYlIKZwQShSHIOaeYwL7y4LB4ohGcO4Y/SvN3z/cl6Pbx/bUNnO24tB4gXtFDRc9odlJyA6iikdt0nLIrgaHszCp4uiOTlt7a9T7bvTtx20t+EcWi5hLA4lp4kE8FtW8YxKI1TM5iW7WEMe7Mhfb3THXEkb5JLeQAPGg0AoqZ+DT3JpwtGEz9k3Fk0UctnFPzhXTQAigrQkUVcw2jdrmOKZlrtu1xme52ZsLGa3vcMKaeJqSkWyzt7fhLWuoPMbpndBBa9PzOkmY+kkYY4NbjSgeQAfUtfbmObkm0T/TxdC6fjkl26KWTF544UOCwmOLaZ4OhdG2R1vncMGCgPeV39nTjl5Xe7PBti9B55jkA8maASbNABOgC94gxbngqCyg4IDYlIKj4IJmqRnDPgg5pv87brcLmXix7iAO0DBeNtvm0y9nt6YpENIZcfhe4vhfhBJiyvAg5+pTzhMfyysryWCW18R+7d61lMOmLQDdZioLmgsIo4dyo1iVPuPT9mH6+XqFahzDpeB2VC0dmjZFuFuXxFWhm+IiumbnctfGC0RuIe2hpWuoHsTqla3Z6pnl/22AbJY7q0890t26QUl55+7oTqoG8OKmcMp6dfDEf+Qu59FbJbls0FuyN0dKaQBU+pZzbi5rXzxlsm22+mGGFjak0DWAcScgr0rmXNtvERl0jarEWVlHCfb4yH9Y/kXs6qdNcPD2X6pyLyWihjkEEiAOZABOgB96gVvkqCygyQGxICo+CkShBXdQ7iLPbn6TSab7uMenifUFj3Gzpr8ZbaNfVZz24Oa8d7VYa1v1obi1dyiOfHV0ZPCv6J9K0pbijZXLUIepLholgcyjosC19KNdXPGq2mjCL+Dbdnu231i0tOqRvtU+pYXrh06rZgy6gleCI6tPzKIltgJa7ZunOJLdTK1By+RTlOZ8267RFOyECQAHsAyVJlWZC7zuEbZmt1N0Ru8ZORCtSrC+xuPRGzzyM/Fr6Mx6j/BW7hQtbw1uHacl6fbaenjPN5Pcb+ucRybiutzEgY5BBJmgDmzQAT5oAveoG2+SoLKDgEB0RQTmRscRe7gFORom49c77ZbtNauawRjGGreLfSua26Yni6aaItAa73y73ORslw4EsGloaKAdq87dum85l6WnRFIDvIPFZNlVeMoT9amEy0Lq/ZnXEcl/YjXcwt+/i/SaP0R+kujXfwlhu1+MBOkeqBBa010lJILTgW0yIK02UU07G3Rb22eLVq0yk+yP61z9Dqi/Bc7HuUQrJI8aOw4nHtTB1DN06x26zglMRBka00qpijO9zvLjoy6325Z1NvLOXYl2uztamsrgf2rwfza+yM136NPjLy9+7PCHYcl2OUkQSJMcggfmgDmQAToAveIG2+SoLKDJAdCgGv7ipEYODePpUSmGs9S7HHudr4Ty7qPxQy9h7D3FYbdfVDo0beictJsbye2uX2l00xzRmjmn6R3Lyb1ms4l7FbRaMwuWztfiCohbAe5xqVaESorqIsfVjcePd61aJTDXd46Rt72V19YEW18faIHgeex4+tbU2Y4S576szmOalMfU23EtltHTsxDXRHVie3NafyypE2qn2+86guJRDDZXFddKvbpFAMcUtWPMi9vJu/S3QF7uO4Mvt7IZbtoTaA1LqZPPCnoVOryLRPi77aRRQ2kUUQAjY0NYG8AAMl6tK4iIeRaczlMrIJEEgY5EoJM0AcyACfNAF7xAy3yVBZwcAgfLuMMEgiOMjgS3swSQIX6iScaqqWHNqKJhMNY6m6fZfxcyP7u8jxhm/6XdxXNu1dUfF1aN00n4NRtr25t5Tb3TDHMzBzT9S8y1ZieL1q2i0ZhYC4bIOKLIZmNfxUxKMB47YNrpFMTVWyiYSMsyTwqpyr0rfbdvOrhQJlEw2R722W3SS8NIxKRKmBO1dSy2jmMk+8tn0wzFexd+vfNZxPJxbdHVxjm3OKVksTZIzVjxVpXc4D0QSBjkA8maJCTIAJ0APvUDICBQngqCcXv5sXrcrYAO5c18RliBM0J1sH6VOLfWFEwkTY3DZ7dkjDVrxUFVSLAqgZNC17cR6VEwmJa/vnTEW4RGg0XDMY5RxB7+5YbdEWh0ad80lpzre8srk2120skHA5OHaCvM2a5rOJevr2ReMwsoLfW1UXMns3tcMDTipQntIySKhWQvbGMgVpQKWco+rZjF05euafE2F5HpAUeKIhTbBuAv9stJhjzGNNfUumWXxdO6Xnc605Dzi32Kr0tM/yvL3xiy5K0YsZIGuQQPzRIOZABOgB96gEY5z8MuxWrCJknnltJacRSoSxAmCj6hUjmsrLFztu3uXb3n+GvKz2tfzXj9owf8AMFW0Yn+KYbEwClflU4Qe1oP9OKYEgga4YcclbBkFuuwWm5W/KlbRwxZIPaY5ZbNMXjEtdW6aTmGrN2u72+c29yz+w8ey4doXj7NU0nEvZ17ovGYEy2YfHwWa2Q8FtpcrQTK1gZRoUs5VvV0ZfsNyMiwg+tMJrKs6R2l1rZQR0oxrQWj0iq7Oni55twdB2iTlluR4hehq5PP3NkFJGB7eJ4hWlgb6UDXIB35okJMgAnzQA481AHCdRFFdVO+HU1TKTbVxZKB3rHlK6PqrbpZrKO8tsLq1cJoSO1vEesK9q5hFZxIzZ9wjvrKK6ZhrHiZ+i4cQVSJTMLHTThwPD0qVU7XxtjL3uDWNBL3E0AAzqrQhpe6eYRuJ32+yaeUzB968V1H/ALbT9JUdXkvFPM/bLm5mafjXPna/EuJqQTmOxU2a4vGJaUvNJzC2ktAIwQdbHDwOGf8AWvH26ZpOJepq2xeMwCZDR9Fm1lYW0GoKVZ4I9z2s3kTLQDCZwafRmtdVOq0QzvfETIm42plpIxrG+DSAPVgvU2a+MOCm3MMxtkqA3wmtD2q9YUtOV9bxvktWiOV0Uza6Xt+hwPELWYc08xVtO+RpjuGhkzcDT2Xd4VZgiT3s7FCwaQEVqgDmQV9xwKAHHmoBbdtHgKyFixoIopgCzx8ucEcCq3haq3ZGJrSh7Fakqy1za4ZNu3Sa1p/DXBL2/qv/AK1lMYlpzhsTDTjiM1KjWeuLm6ltvw23ry5BqunD85uTPrKWicL0hpdrtLoHlzR4DTDsWUcG3Ntm3l3IGl1WNpVuYWtZyyvGF5t8mpr4TjqGtvpHZ6lj3Wvqp/Bp218X/il+EDjUcV5OHqZEQM5RoVMQi05H7dG2S6fIcRENI9J4/MvQ7KnGbODurcIgVexMdES4Yn2T2HgAvQ5uKJwreWyQiuBHGncq4yvlNaX7C8tYcGGnyK0WVmq0Ba9utuJzChU8EEYGirMJhDIacfWoSDnaDUhBW3GaAD3qDjDd83sHDcLkf40n5V4XvX+6fm/Wf1vbfjp6a/RKOoN+/wBSuv38n2k96/3T80fre2/HT01+hr9/30kE7jdH0zSfaSd1/un5p/W9t+Onpr9EsfUfULW0bul2B2CeX7Se9f7p+Z+t7b8dPTX6I5N831zg47jdFwxDjNJWvypO6/nPzI/13bfjp6a/Q8dR9Q0/+nd/v5ftKPev5z8z9b2346emv0RP3renmrtwuXHtM0h+tT71/un5n67tvx09NfoiO5bqMReT/vH/AJVHu385+af1/b/jp6Y+hg3Xd4zqZeztPdK8fWo92/nPzT+v7f8AHT0x9E0HUG9gjRuNy0jsmkH1qfevPjPzR+u7aP8A509Nfom/3D1C3D8Tux/jyfaWOZhr/haJ/wDSnphk9R9QcfxO7/fyfaTqk/wdH2U9MHW/UvUbGeDdbxuo1NLiUY/3lrXbaI4TLO3+v7eZ466emPolf1P1M4Y7tenOhuJftK3vX+6fmp+t7b8dPTX6IR1F1CK03S7APH7+X7Se9f7p+af13bfjp6a/Q1u/7801buV0CeyeT7Se9fzn5n67tvx09NfomZ1R1M32d2vR6LiX7Se9f7p+Z+t7b8dPTX6M/wC6ephiN3vf8xL9pPev90/NH63tvx09NfoR6o6lPHd73/MS/aT3r+c/NP63tvx09NfoZ/ubqP8A1W8/zEv2k96/nPzP1vbfjp6a/RG/qLfzx3O7Ppnk+0o96/nPzP1vbfjp6a/RH+Pb5Wv4jdV/80n5U96/nPzP1vbfjp6a/RXqjsPCDDkD28FAyRVSMURJIgiEGC1EoXwurqZgVBlIy4a4aZPC5BiWoFO3AKmF4lMwUaArqM6giCUhUQJAlAacFIwe1A0qA3NA1pRJ6lDBNXBA9pxogcgSBIEgSBIGPja7E8e1QljSRpBxANQcwmA/E4ZKUMjBBmqBKAkSVUQwUEdSCpCJUBuaCPgUSkaahEE0+IlSHNOKJPqiCqgVUGKoM1QKqBIGOJ1tGSB6BVUBVRLNUCqgxVBglA12KlBtcEGFAa/gpCjPhUJOBoCVKCYcESfVEFVAqoFVAqoFVAqoGOd98welQJKoECpCqoCqiSqgVUGKoGkohhSFkga72UGI/ZKgZPsqRlnAIHIEoGUCQJAkSSkRu/as9ahCRAlISgJAkCRJIGlEFkpCyQf/2Q=="/>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11" name="AutoShape 20" descr="data:undefined;base64,/9j/4AAQSkZJRgABAgAAZABkAAD/7AARRHVja3kAAQAEAAAAPAAA/+4ADkFkb2JlAGTAAAAAAf/bAIQABgQEBAUEBgUFBgkGBQYJCwgGBggLDAoKCwoKDBAMDAwMDAwQDA4PEA8ODBMTFBQTExwbGxscHx8fHx8fHx8fHwEHBwcNDA0YEBAYGhURFRofHx8fHx8fHx8fHx8fHx8fHx8fHx8fHx8fHx8fHx8fHx8fHx8fHx8fHx8fHx8fHx8f/8AAEQgA8gCsAwERAAIRAQMRAf/EAKoAAAEEAwEBAAAAAAAAAAAAAAQAAgMFAQYHCAkBAQADAQEBAQAAAAAAAAAAAAABAgMEBQYHEAABAwIEAwQFBwgIBwAAAAABAAIDEQQhQRIFMRMGUWEiB3GBMkMUkaGxwdIjFdFCUmIzkyQI8OFykoOUVRaCssJjcyU1EQEAAgIABAQGAAYCAwAAAAAAAQIRAyExEgRBUZITYZHRUlMVcSIyIxQFgaGxQkP/2gAMAwEAAhEDEQA/AOvKA9kZKCdkHcgmbb9yB4t+5A4W/cgyLfDggz8P3KQvh+5Avhx2IF8P3IEbfuQL4fuQL4fuQL4fuQL4fuQL4dBg26CJ0HcggfDRBEQQcUGEGIm6ioBsUSgFRwoJ2QqRIIQgzye5BkQ9yBcnuUhcnuQYexjBVxAHaUFBuvXXRm0u0X+7W8MucZeC/wDuipUZV6oc+37+Y/pexuhDt9jcX0YNDO4clp7dIcKqOuE4t5Y/iCZ/Mzs8kng2Wcx4aQJGl9T2iijrg6b/AAblsPnF0ZukLDPK/b53U1RTtNATh7YwUxaJJ6o5w3qIRSxtkicHxvGpr24gg5ghWInJ/J7kSXJ7kDTD3IInwoBpIkAcsaCCmNEEtuzgoFhFGoBccakEMjQSCNA7lIM8rFA17QxjnkYNFT6kHPerfOLpfarV8O33TL3dHhzYmMBdGxwzee7sCTMRCsZtwhwfq3zI6i3scqXcHOlbVzWRHQ2tMfCCsZtMto11j4y0S63Y2kYLgJtwl8XNd4tIr7XekJ5QzB1fC+2rdtdOWkBrnUqfm7VM1TFxdrvuzXLnve3lXMjTyq4NaqpzEjLWQz3wt3OpaGPxF5oD2aVEpj/pv3QXmH1F0xKLUON3tzTTkTOqNH6jsdKvW8wztp8uD0J0x1dsnUFrG+0ma25c3U+1Lhrb6sx3rWJyyzicTzX3KUpYdEggkiQCyxoAp2IA9H3iCa3aoFhC3BQDI2qQSxiCUMQODAgjuJYLa3kuJ3tihiaXSSONGtaMSSUJnDzD5xefEm6ST7R09O6PbmEsfO0Fr5siQf0exRMqxGeMuIzX25+AxmnOrQ1OoDs7qqktYyGub2HbhzTJW8eCM/DX6VERlMzhV21+975eY7U95JbIceOStMKxJ9tL8Q1zC1nNIoKmgqDwB4KcECLeaPQfjbc64zQkZivCqrhOU24bxfPY34YF8VK0bi5tO2iRVM2yL2/qK45sMXNwc0h7HE0bwxTBl0HpLqm5210LviHMfE7+HuGk+Cns4jJUmcLdMWjE8nq/oHqaPqPp6G91NNw3wXDWmvjGfr4ratsxljMYnEticxWEEjEAkzVAAnbxUgLT94gktxwUCxhCA2IICWNUCYNUh1EHBP5mvMWWwtI+j9vkMc13Hz90lbhpgJ8Mdf16VKrafBERmfhDy/C6J0hqasAHfQDJUmWkQGbchlzJPMdVdRbTiPQPQplEKS9uWzv16i6nAns7FeIRIdjtOLTQ/kUoH2U4PsHTLx0kVBVZB0u4sBHMBZG/wlzQCA4dxUYWyY+3JAuYA1zozSWMN0Ag5jvTKcBLI3AuzdR1rVwc1wrj2KZlEZW9reOguWSQy1tpzoEdPC0uFQfRl3KkwtDsXlH5k3+xwunspWv01F3ZSYhzRj6iMiorPTKbV6oz4w9ZbPudvu20Wm5QfsruJsraGtNQrSvctoY1nMJpApSDmCgAThSAafeIHW+SqLGHgFINiQEs4KBM0qQy7uY7a1muJDSOFjpHnuYKn6FA+fvmH1VfdT9Q3+6zSuIu5nuZqPsRNNGN9QCyiVojENcmkZDaNaDpe81c7hhkkcZW8ApnErBIahkfBubssVbCMgOQ9zSQCATUClAr5Vwki225e7wxF/aKFRN4XjXMrS16cvpGBzoXRFuIIzCynbDWNFsEzbr2EvieRIx/FpHbmpm8KxrkbBt8pjfGyOkkjaYGtdPBVm60a2PwS7t2veY3cyQ6iKYCoxqnuZPbkI+1uLBrZS1wbUPaSMCBU0+Uq0WyrNJgZ0bfPh3h82vwSvLJG/quNPrU3jgrWeL2/wCTG8RXfSMW3saQdrpBU08TXeIHD0rSs8GUxiZhvD1YBzZqABOpAPvEGbfJQLGDgEBsQQFM4KBKFI1Hzd3k7R5c75dtwebcwsNc5fB9apeeBh4KvARS5mNI2CjIgcC7vVI8mnxU75nubrmq+R7qgZALTCmRe27fdXk7Y42F8sh8LAOAyVL2iIXpSbS6n0l5UvnLZtwYdJxo7iuHZ3Hk9TT2kRzdGsfLXYYBWOEAnNcs7Zl2V1x5DndC7aYuWYQWcMMFXrlfphUz+VlhLIXNaa5MH1laRulnOmsj9q8qreOVpfG19MWjsKn3JVnXWFndeV+3TTEuia4AeOmAJSNkonXEue9ceX/Jt3NLGlrX8DiC05dy217eLHdp4NDZ0fJBE/4J4Y57tOjhhSuC7Ivl59tWHbv5f+sW7Xew7RfE/wDtncmA5iSMVGr04haUnE4c+zz/AOHoh61VBzZqABPmpAPvEGbfJQLKDJAdCEBLOCgStCDl/wDMjd/D+V960OAdPLDG0V4+Kv1KmzkmObxRvElYI2R+Iu4dtVFYXtIC2g53LDRrPAZ1KmZREOzeVGwQQu580YdKRxIqvP7i+Xp9trw6/BbtrgPCMlxPQHxNqQESsYbeuSlAttmGOFRiQpwjI21ttIqRirRCsiuU2mISYRlpfW+wOu7R4YKurUd5VYnEr4zDhG6Nn2/e32dCHcA3sP8AQrv1WzDzt9cS33ye2+2u/Mqwjlj5gsI5bjXkJdNGkfOuqnOHn7XpeRbswc2agAXGakA+8QZt8lUWUHAKQdEVAJYglbwUji/80RLukbOJrC+lxzJaDBrA0ivrJWWyeS9KzPGPB5CvRoEtyQNDWubCzsw4lRHHgtjxO6NtXz3FA2ruDa/Uo3TiFtFcy9FdF7KbDb2ukwe4A1Xl7LZl7WumIbba3FuKt1gubxGapFJadULG3kgdiDj3p0mVnbSMDqH1JhMrR4YQztyKvMKDImjAEetWiGVpSOiGSrKsWCzW8bwWvaCFTDWLOC+dGxQWHVW27hCdLZwRJkNVcCujt/GHP3PhK58hrV1x1Xzo3auTrklcM200jH0ld9OcPL28noh5XQyCTIAJ80APvUGbfJQLGHggNiQEsOCCZqDjHmnbv6j3XcNnc8sbCxscQyrSpPzryt22fcn4Pf7fto/x4n7nk/qbZNw2zdbjbJWlwaS0HIgrt13iYy8jdrmtph03yp6JtpWNv7luox0DR3hcfcbMzh3drrxGW49UblucZFntcfiAOuSnAZALKkR4ui3VPJqMfS3X9zruBeOikedWLiAf+ELb3awz/wAe0+JrepPMXYZWtvIxeQNwDgKkAfOpzSyvRtp8Ybr0r5nQbkdFzG63maaFrqrK+vDo17ernDotvvAlDCDVuRWOW2FhcdQ2FtQyzNYAPFUgLSMyynEc09p1Hts+EUzXE9jgfoU9LK0wPD45W1Y4FUtVNbOG+fsoN/Y2zjRwa57foW3bxxZdzPCF3/K3aPY/e5pXl8gbEyvEAGpoF6GuOLytnN3p62UCTUQAXGaAH3iDNvkoFjDwCgGxKQSzgoEzVI5f1lFaWnVF5ePeGvlZG0A/2cSvH7iv9yX0PZ3mdER5Zci8wrC03J9tdW8VWRSGOaYgVLuIFVOm2Ms+61zwmW3dHbW3b9pjqKFwqsrTmWla4jCt6gv9xt3vbt1oJJ3+zPKfC2qVtHi0mk44NJ3SHzSoZY5mOfQ0bHWhOQxOC6K21zzc16bfCQzpOtLS2beX7zLIHaXWpY4u0ge1hUfIVFor4J1Ts8W0dP2llubop5YeXLg6oFKg9qymzow6dY7NKLJ0jMA0YLNOXHevZGXN/JHd7g61aDQNaTlgOC112mOSmzVE85VvTnTfxDtVj1H4watjLiD68VtO6Y5w5/8AGpPKXRNpuOt9lLJJ5jcwNIqa6sO3HFU64knTNeUqDzwnurvddovI4h47WtCSAHOdSq10xxlz75ng6D/LLsF7t3Tu53d2fHe3DSwVqNLG/lK7dU5y8/ZSYni7DItVAkyAC4QBe8QZt8lUWMPBAbEgJZwQTBByfzT2me73oC3I5+hkrWuwDmgUPyUXkd3GNkvof9beI1cfNqctjbS7KS4DG4a17TjRzDwWNJ4r9w2WK3a23Y1go1rQplWsh3WsUho9or3KuHRWxr+moZwHRSSROyDTh86nCZmA130vI2Lx3EjgczQKcSpkHZbNHbyBza8RUqq2HSNo0y7S9n6pxWscnLfhaHIvMDojnXTbz4V0rY60dGa0B4ks4FUpbDfpi3CWl7d5VWkl027sb90UjSCYgdBwyy+hdH+RwxLmnsoi2YdG6P23qexl+B3KlzZv/ZzMqdJy9CwtePBtFZxxWXWnTsN9v+325jL4ra05r2jj4ST9K0i2Iy56Ui2yIl1HojbXbf0zZwvbpkeDI8cPbNfoXf2dJjXGfHi4v9nsi++enlHD5LeTNdTgCTZoAJ+CAL3qDNvkoFjDwUA2JSCWcFAlCkal1zYSmWC/jj1aWGNzuzsXnd7ScxZ6v+v2Riay51uLWx2zIhHy+ZOHvaMz2ri1u3uFvro0NxwUyipRhuv6UhrCytZ42+GoJArQqYlIHe9wg/ZhwxyHGqWlMQrI5QKAtLfSqpluuxNLdvNcxULSvJz7ecJJ44HNLXgOBwoojC0ZQQ9P7Y5/NbCwntoKq3twW2zCyighaNLQBRV6YZTaVIyynueuTJpHwzbVkB7y4lzvmVojMxCP6azfydC0ta0NaKBooB3BezEYeFM5QSKQJMgAn4FAD7xBm3yVRZQcAgNiUglnBBM1BFd20d1ay28teXK0tcQaEVHEFRMZjCYnDg8NvdQT3NvPdSXkdtePihnlxcWjhjmO9eXtrETwenp2TasZX7jR5yWEu2geSTSVDaAN9u5tmhrCXzPwjYMz2lQ0iIV1hdEbrG+8kFXAkOJo3V2YqcErX8e2W8uTbQXcMtzF7UTXDV8imaypE8W07L1BbafhiKYUCVtiMKbNeeKHqfcBYSW9w133U2DuyqrbmvqjPCR+27k2SJrwa1GSvFlb1W0MwkbXge1TnLntXCx2m3jdcc0AasXOI4nILp7aubZcndXmK4XDl6TzA8maASZABPmgB94gzb5KosoOAQGxICWcEEzVIw8amOHaCKoOLbht9zYyyxXDC2Ztw89zh+afkXmbf6npaP6IEPxo/KgK5pd0BL6VscRcTTvKiW1Zc+3DqCefdja2bTJQVe4YlaRXEZlS2zjiAG83u6MJ0scS2h5ZGABVowibW8FftnUl3BeFt3A0lhqH6R4aZqZrHgRutyldf7kuNxmjZFcTRRB9ZDESwmhxFW4qswtGyJ8HSLqex3HYWwvkcHEUjdIfFqGdVlaF634sdNXNzDFyZeLcK+hVyvec8W67QZbqZsLDRz8zwC11Um1sOPfsisZbft+3m1aS9/MkdgSBQD0L1NOjo/i8nfv6/DECXLdzoHoA5kAE6AH3iDNvkqCxg4IDYlIKZwQShSHIOaeYwL7y4LB4ohGcO4Y/SvN3z/cl6Pbx/bUNnO24tB4gXtFDRc9odlJyA6iikdt0nLIrgaHszCp4uiOTlt7a9T7bvTtx20t+EcWi5hLA4lp4kE8FtW8YxKI1TM5iW7WEMe7Mhfb3THXEkb5JLeQAPGg0AoqZ+DT3JpwtGEz9k3Fk0UctnFPzhXTQAigrQkUVcw2jdrmOKZlrtu1xme52ZsLGa3vcMKaeJqSkWyzt7fhLWuoPMbpndBBa9PzOkmY+kkYY4NbjSgeQAfUtfbmObkm0T/TxdC6fjkl26KWTF544UOCwmOLaZ4OhdG2R1vncMGCgPeV39nTjl5Xe7PBti9B55jkA8maASbNABOgC94gxbngqCyg4IDYlIKj4IJmqRnDPgg5pv87brcLmXix7iAO0DBeNtvm0y9nt6YpENIZcfhe4vhfhBJiyvAg5+pTzhMfyysryWCW18R+7d61lMOmLQDdZioLmgsIo4dyo1iVPuPT9mH6+XqFahzDpeB2VC0dmjZFuFuXxFWhm+IiumbnctfGC0RuIe2hpWuoHsTqla3Z6pnl/22AbJY7q0890t26QUl55+7oTqoG8OKmcMp6dfDEf+Qu59FbJbls0FuyN0dKaQBU+pZzbi5rXzxlsm22+mGGFjak0DWAcScgr0rmXNtvERl0jarEWVlHCfb4yH9Y/kXs6qdNcPD2X6pyLyWihjkEEiAOZABOgB96gVvkqCygyQGxICo+CkShBXdQ7iLPbn6TSab7uMenifUFj3Gzpr8ZbaNfVZz24Oa8d7VYa1v1obi1dyiOfHV0ZPCv6J9K0pbijZXLUIepLholgcyjosC19KNdXPGq2mjCL+Dbdnu231i0tOqRvtU+pYXrh06rZgy6gleCI6tPzKIltgJa7ZunOJLdTK1By+RTlOZ8267RFOyECQAHsAyVJlWZC7zuEbZmt1N0Ru8ZORCtSrC+xuPRGzzyM/Fr6Mx6j/BW7hQtbw1uHacl6fbaenjPN5Pcb+ucRybiutzEgY5BBJmgDmzQAT5oAveoG2+SoLKDgEB0RQTmRscRe7gFORom49c77ZbtNauawRjGGreLfSua26Yni6aaItAa73y73ORslw4EsGloaKAdq87dum85l6WnRFIDvIPFZNlVeMoT9amEy0Lq/ZnXEcl/YjXcwt+/i/SaP0R+kujXfwlhu1+MBOkeqBBa010lJILTgW0yIK02UU07G3Rb22eLVq0yk+yP61z9Dqi/Bc7HuUQrJI8aOw4nHtTB1DN06x26zglMRBka00qpijO9zvLjoy6325Z1NvLOXYl2uztamsrgf2rwfza+yM136NPjLy9+7PCHYcl2OUkQSJMcggfmgDmQAToAveIG2+SoLKDJAdCgGv7ipEYODePpUSmGs9S7HHudr4Ty7qPxQy9h7D3FYbdfVDo0beictJsbye2uX2l00xzRmjmn6R3Lyb1ms4l7FbRaMwuWztfiCohbAe5xqVaESorqIsfVjcePd61aJTDXd46Rt72V19YEW18faIHgeex4+tbU2Y4S576szmOalMfU23EtltHTsxDXRHVie3NafyypE2qn2+86guJRDDZXFddKvbpFAMcUtWPMi9vJu/S3QF7uO4Mvt7IZbtoTaA1LqZPPCnoVOryLRPi77aRRQ2kUUQAjY0NYG8AAMl6tK4iIeRaczlMrIJEEgY5EoJM0AcyACfNAF7xAy3yVBZwcAgfLuMMEgiOMjgS3swSQIX6iScaqqWHNqKJhMNY6m6fZfxcyP7u8jxhm/6XdxXNu1dUfF1aN00n4NRtr25t5Tb3TDHMzBzT9S8y1ZieL1q2i0ZhYC4bIOKLIZmNfxUxKMB47YNrpFMTVWyiYSMsyTwqpyr0rfbdvOrhQJlEw2R722W3SS8NIxKRKmBO1dSy2jmMk+8tn0wzFexd+vfNZxPJxbdHVxjm3OKVksTZIzVjxVpXc4D0QSBjkA8maJCTIAJ0APvUDICBQngqCcXv5sXrcrYAO5c18RliBM0J1sH6VOLfWFEwkTY3DZ7dkjDVrxUFVSLAqgZNC17cR6VEwmJa/vnTEW4RGg0XDMY5RxB7+5YbdEWh0ad80lpzre8srk2120skHA5OHaCvM2a5rOJevr2ReMwsoLfW1UXMns3tcMDTipQntIySKhWQvbGMgVpQKWco+rZjF05euafE2F5HpAUeKIhTbBuAv9stJhjzGNNfUumWXxdO6Xnc605Dzi32Kr0tM/yvL3xiy5K0YsZIGuQQPzRIOZABOgB96gEY5z8MuxWrCJknnltJacRSoSxAmCj6hUjmsrLFztu3uXb3n+GvKz2tfzXj9owf8AMFW0Yn+KYbEwClflU4Qe1oP9OKYEgga4YcclbBkFuuwWm5W/KlbRwxZIPaY5ZbNMXjEtdW6aTmGrN2u72+c29yz+w8ey4doXj7NU0nEvZ17ovGYEy2YfHwWa2Q8FtpcrQTK1gZRoUs5VvV0ZfsNyMiwg+tMJrKs6R2l1rZQR0oxrQWj0iq7Oni55twdB2iTlluR4hehq5PP3NkFJGB7eJ4hWlgb6UDXIB35okJMgAnzQA481AHCdRFFdVO+HU1TKTbVxZKB3rHlK6PqrbpZrKO8tsLq1cJoSO1vEesK9q5hFZxIzZ9wjvrKK6ZhrHiZ+i4cQVSJTMLHTThwPD0qVU7XxtjL3uDWNBL3E0AAzqrQhpe6eYRuJ32+yaeUzB968V1H/ALbT9JUdXkvFPM/bLm5mafjXPna/EuJqQTmOxU2a4vGJaUvNJzC2ktAIwQdbHDwOGf8AWvH26ZpOJepq2xeMwCZDR9Fm1lYW0GoKVZ4I9z2s3kTLQDCZwafRmtdVOq0QzvfETIm42plpIxrG+DSAPVgvU2a+MOCm3MMxtkqA3wmtD2q9YUtOV9bxvktWiOV0Uza6Xt+hwPELWYc08xVtO+RpjuGhkzcDT2Xd4VZgiT3s7FCwaQEVqgDmQV9xwKAHHmoBbdtHgKyFixoIopgCzx8ucEcCq3haq3ZGJrSh7Fakqy1za4ZNu3Sa1p/DXBL2/qv/AK1lMYlpzhsTDTjiM1KjWeuLm6ltvw23ry5BqunD85uTPrKWicL0hpdrtLoHlzR4DTDsWUcG3Ntm3l3IGl1WNpVuYWtZyyvGF5t8mpr4TjqGtvpHZ6lj3Wvqp/Bp218X/il+EDjUcV5OHqZEQM5RoVMQi05H7dG2S6fIcRENI9J4/MvQ7KnGbODurcIgVexMdES4Yn2T2HgAvQ5uKJwreWyQiuBHGncq4yvlNaX7C8tYcGGnyK0WVmq0Ba9utuJzChU8EEYGirMJhDIacfWoSDnaDUhBW3GaAD3qDjDd83sHDcLkf40n5V4XvX+6fm/Wf1vbfjp6a/RKOoN+/wBSuv38n2k96/3T80fre2/HT01+hr9/30kE7jdH0zSfaSd1/un5p/W9t+Onpr9EsfUfULW0bul2B2CeX7Se9f7p+Z+t7b8dPTX6I5N831zg47jdFwxDjNJWvypO6/nPzI/13bfjp6a/Q8dR9Q0/+nd/v5ftKPev5z8z9b2346emv0RP3renmrtwuXHtM0h+tT71/un5n67tvx09NfoiO5bqMReT/vH/AJVHu385+af1/b/jp6Y+hg3Xd4zqZeztPdK8fWo92/nPzT+v7f8AHT0x9E0HUG9gjRuNy0jsmkH1qfevPjPzR+u7aP8A509Nfom/3D1C3D8Tux/jyfaWOZhr/haJ/wDSnphk9R9QcfxO7/fyfaTqk/wdH2U9MHW/UvUbGeDdbxuo1NLiUY/3lrXbaI4TLO3+v7eZ466emPolf1P1M4Y7tenOhuJftK3vX+6fmp+t7b8dPTX6IR1F1CK03S7APH7+X7Se9f7p+af13bfjp6a/Q1u/7801buV0CeyeT7Se9fzn5n67tvx09NfomZ1R1M32d2vR6LiX7Se9f7p+Z+t7b8dPTX6M/wC6ephiN3vf8xL9pPev90/NH63tvx09NfoR6o6lPHd73/MS/aT3r+c/NP63tvx09NfoZ/ubqP8A1W8/zEv2k96/nPzP1vbfjp6a/RG/qLfzx3O7Ppnk+0o96/nPzP1vbfjp6a/RH+Pb5Wv4jdV/80n5U96/nPzP1vbfjp6a/RXqjsPCDDkD28FAyRVSMURJIgiEGC1EoXwurqZgVBlIy4a4aZPC5BiWoFO3AKmF4lMwUaArqM6giCUhUQJAlAacFIwe1A0qA3NA1pRJ6lDBNXBA9pxogcgSBIEgSBIGPja7E8e1QljSRpBxANQcwmA/E4ZKUMjBBmqBKAkSVUQwUEdSCpCJUBuaCPgUSkaahEE0+IlSHNOKJPqiCqgVUGKoM1QKqBIGOJ1tGSB6BVUBVRLNUCqgxVBglA12KlBtcEGFAa/gpCjPhUJOBoCVKCYcESfVEFVAqoFVAqoFVAqoGOd98welQJKoECpCqoCqiSqgVUGKoGkohhSFkga72UGI/ZKgZPsqRlnAIHIEoGUCQJAkSSkRu/as9ahCRAlISgJAkCRJIGlEFkpCyQf/2Q=="/>
          <p:cNvSpPr>
            <a:spLocks noChangeAspect="1" noChangeArrowheads="1"/>
          </p:cNvSpPr>
          <p:nvPr/>
        </p:nvSpPr>
        <p:spPr bwMode="auto">
          <a:xfrm>
            <a:off x="1069975" y="769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1046" name="Picture 22" descr="http://sharepoint.ssw.com.au/AboutUs/Employees/PublishingImages/uly.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16942"/>
          <a:stretch/>
        </p:blipFill>
        <p:spPr bwMode="auto">
          <a:xfrm>
            <a:off x="7505700" y="2438400"/>
            <a:ext cx="1638300" cy="1914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109581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67735"/>
            <a:ext cx="9144000" cy="6692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1521783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012" y="84670"/>
            <a:ext cx="9164479" cy="67140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895643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59268"/>
            <a:ext cx="9144000" cy="6692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04791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76200"/>
            <a:ext cx="9143999" cy="6692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5286375" y="552450"/>
            <a:ext cx="466725" cy="657225"/>
          </a:xfrm>
          <a:prstGeom prst="rect">
            <a:avLst/>
          </a:prstGeom>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dirty="0"/>
          </a:p>
        </p:txBody>
      </p:sp>
    </p:spTree>
    <p:extLst>
      <p:ext uri="{BB962C8B-B14F-4D97-AF65-F5344CB8AC3E}">
        <p14:creationId xmlns:p14="http://schemas.microsoft.com/office/powerpoint/2010/main" val="2213051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a:blip r:embed="rId2"/>
          <a:stretch>
            <a:fillRect/>
          </a:stretch>
        </p:blipFill>
        <p:spPr>
          <a:xfrm>
            <a:off x="0" y="0"/>
            <a:ext cx="9144000" cy="6858000"/>
          </a:xfrm>
          <a:prstGeom prst="rect">
            <a:avLst/>
          </a:prstGeom>
        </p:spPr>
      </p:pic>
      <p:sp>
        <p:nvSpPr>
          <p:cNvPr id="4" name="Rounded Rectangular Callout 3"/>
          <p:cNvSpPr/>
          <p:nvPr/>
        </p:nvSpPr>
        <p:spPr>
          <a:xfrm>
            <a:off x="2419351" y="4410075"/>
            <a:ext cx="3181350" cy="1590675"/>
          </a:xfrm>
          <a:prstGeom prst="wedgeRoundRectCallout">
            <a:avLst>
              <a:gd name="adj1" fmla="val 108007"/>
              <a:gd name="adj2" fmla="val -58458"/>
              <a:gd name="adj3" fmla="val 16667"/>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rgbClr val="FF0000"/>
                </a:solidFill>
              </a:rPr>
              <a:t>Project automatically worked out the best way to schedule these tasks between the developers</a:t>
            </a:r>
            <a:endParaRPr lang="en-AU" dirty="0">
              <a:solidFill>
                <a:srgbClr val="FF0000"/>
              </a:solidFill>
            </a:endParaRPr>
          </a:p>
        </p:txBody>
      </p:sp>
    </p:spTree>
    <p:extLst>
      <p:ext uri="{BB962C8B-B14F-4D97-AF65-F5344CB8AC3E}">
        <p14:creationId xmlns:p14="http://schemas.microsoft.com/office/powerpoint/2010/main" val="181882106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86259"/>
            <a:ext cx="9158194" cy="670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4152821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TFS </a:t>
            </a:r>
            <a:r>
              <a:rPr lang="en-AU" dirty="0" err="1" smtClean="0"/>
              <a:t>vNext</a:t>
            </a:r>
            <a:endParaRPr lang="en-AU" dirty="0"/>
          </a:p>
        </p:txBody>
      </p:sp>
      <p:sp>
        <p:nvSpPr>
          <p:cNvPr id="3" name="Text Placeholder 2"/>
          <p:cNvSpPr>
            <a:spLocks noGrp="1"/>
          </p:cNvSpPr>
          <p:nvPr>
            <p:ph idx="1"/>
          </p:nvPr>
        </p:nvSpPr>
        <p:spPr/>
        <p:txBody>
          <a:bodyPr/>
          <a:lstStyle/>
          <a:p>
            <a:r>
              <a:rPr lang="en-AU" dirty="0" smtClean="0"/>
              <a:t>New TFS Web Access</a:t>
            </a:r>
          </a:p>
          <a:p>
            <a:pPr lvl="1"/>
            <a:r>
              <a:rPr lang="en-AU" dirty="0" smtClean="0"/>
              <a:t>Built in MVC</a:t>
            </a:r>
          </a:p>
          <a:p>
            <a:pPr lvl="1"/>
            <a:r>
              <a:rPr lang="en-AU" dirty="0" smtClean="0"/>
              <a:t>Metro UI</a:t>
            </a:r>
            <a:endParaRPr lang="en-AU" dirty="0"/>
          </a:p>
        </p:txBody>
      </p:sp>
    </p:spTree>
    <p:extLst>
      <p:ext uri="{BB962C8B-B14F-4D97-AF65-F5344CB8AC3E}">
        <p14:creationId xmlns:p14="http://schemas.microsoft.com/office/powerpoint/2010/main" val="28007276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rules.ssw.com.au/Management/RulesToBetterScrumUsingTFS/PublishingImages/8Steps.jpg"/>
          <p:cNvPicPr>
            <a:picLocks noChangeAspect="1" noChangeArrowheads="1"/>
          </p:cNvPicPr>
          <p:nvPr/>
        </p:nvPicPr>
        <p:blipFill rotWithShape="1">
          <a:blip r:embed="rId2">
            <a:extLst>
              <a:ext uri="{28A0092B-C50C-407E-A947-70E740481C1C}">
                <a14:useLocalDpi xmlns:a14="http://schemas.microsoft.com/office/drawing/2010/main" val="0"/>
              </a:ext>
            </a:extLst>
          </a:blip>
          <a:srcRect l="1414" r="-70"/>
          <a:stretch/>
        </p:blipFill>
        <p:spPr bwMode="auto">
          <a:xfrm>
            <a:off x="0" y="-7950"/>
            <a:ext cx="9166623" cy="656843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7951" y="6431942"/>
            <a:ext cx="9166623" cy="441960"/>
          </a:xfrm>
          <a:prstGeom prst="rect">
            <a:avLst/>
          </a:pr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a:solidFill>
                  <a:srgbClr val="0000FF"/>
                </a:solidFill>
              </a:rPr>
              <a:t>www.ssw.com.au/8Steps</a:t>
            </a:r>
          </a:p>
        </p:txBody>
      </p:sp>
    </p:spTree>
    <p:extLst>
      <p:ext uri="{BB962C8B-B14F-4D97-AF65-F5344CB8AC3E}">
        <p14:creationId xmlns:p14="http://schemas.microsoft.com/office/powerpoint/2010/main" val="37786353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75861" y="886428"/>
            <a:ext cx="8136294" cy="5139869"/>
          </a:xfrm>
          <a:prstGeom prst="rect">
            <a:avLst/>
          </a:prstGeom>
        </p:spPr>
        <p:txBody>
          <a:bodyPr wrap="square">
            <a:spAutoFit/>
          </a:bodyPr>
          <a:lstStyle/>
          <a:p>
            <a:r>
              <a:rPr lang="en-AU" sz="4000" dirty="0" smtClean="0">
                <a:latin typeface="+mj-lt"/>
              </a:rPr>
              <a:t>   </a:t>
            </a:r>
            <a:r>
              <a:rPr lang="en-AU" sz="4000" i="1" dirty="0" smtClean="0">
                <a:solidFill>
                  <a:schemeClr val="bg1"/>
                </a:solidFill>
                <a:latin typeface="+mj-lt"/>
              </a:rPr>
              <a:t>Once </a:t>
            </a:r>
            <a:r>
              <a:rPr lang="en-AU" sz="4000" i="1" dirty="0">
                <a:solidFill>
                  <a:schemeClr val="bg1"/>
                </a:solidFill>
                <a:latin typeface="+mj-lt"/>
              </a:rPr>
              <a:t>the next version of TFS is released (say TFS 2012), then I predict users will quickly discover the web UI is the richest experience. Then we will see 90% of web item use will be in the </a:t>
            </a:r>
            <a:r>
              <a:rPr lang="en-AU" sz="4000" i="1" dirty="0" smtClean="0">
                <a:solidFill>
                  <a:schemeClr val="bg1"/>
                </a:solidFill>
                <a:latin typeface="+mj-lt"/>
              </a:rPr>
              <a:t>browser</a:t>
            </a:r>
          </a:p>
          <a:p>
            <a:endParaRPr lang="en-AU" sz="4400" i="1" dirty="0">
              <a:latin typeface="+mj-lt"/>
            </a:endParaRPr>
          </a:p>
          <a:p>
            <a:pPr algn="r"/>
            <a:r>
              <a:rPr lang="en-AU" sz="4400" i="1" dirty="0" smtClean="0">
                <a:solidFill>
                  <a:schemeClr val="bg1">
                    <a:lumMod val="65000"/>
                  </a:schemeClr>
                </a:solidFill>
                <a:latin typeface="+mj-lt"/>
              </a:rPr>
              <a:t>Adam Cogan</a:t>
            </a:r>
            <a:endParaRPr lang="en-AU" sz="4400" i="1" dirty="0">
              <a:solidFill>
                <a:schemeClr val="bg1">
                  <a:lumMod val="65000"/>
                </a:schemeClr>
              </a:solidFill>
              <a:latin typeface="+mj-lt"/>
            </a:endParaRPr>
          </a:p>
        </p:txBody>
      </p:sp>
      <p:sp>
        <p:nvSpPr>
          <p:cNvPr id="7" name="Rectangle 6"/>
          <p:cNvSpPr/>
          <p:nvPr/>
        </p:nvSpPr>
        <p:spPr>
          <a:xfrm>
            <a:off x="6101966" y="3624933"/>
            <a:ext cx="708848" cy="1569660"/>
          </a:xfrm>
          <a:prstGeom prst="rect">
            <a:avLst/>
          </a:prstGeom>
        </p:spPr>
        <p:txBody>
          <a:bodyPr wrap="none">
            <a:spAutoFit/>
          </a:bodyPr>
          <a:lstStyle/>
          <a:p>
            <a:r>
              <a:rPr lang="en-AU" sz="9600" dirty="0" smtClean="0">
                <a:solidFill>
                  <a:schemeClr val="bg1">
                    <a:lumMod val="65000"/>
                  </a:schemeClr>
                </a:solidFill>
              </a:rPr>
              <a:t>”</a:t>
            </a:r>
            <a:endParaRPr lang="en-AU" sz="9600" dirty="0">
              <a:solidFill>
                <a:schemeClr val="bg1">
                  <a:lumMod val="65000"/>
                </a:schemeClr>
              </a:solidFill>
            </a:endParaRPr>
          </a:p>
        </p:txBody>
      </p:sp>
      <p:sp>
        <p:nvSpPr>
          <p:cNvPr id="6" name="TextBox 5"/>
          <p:cNvSpPr txBox="1"/>
          <p:nvPr/>
        </p:nvSpPr>
        <p:spPr>
          <a:xfrm>
            <a:off x="298578" y="427567"/>
            <a:ext cx="708848" cy="1569660"/>
          </a:xfrm>
          <a:prstGeom prst="rect">
            <a:avLst/>
          </a:prstGeom>
          <a:noFill/>
        </p:spPr>
        <p:txBody>
          <a:bodyPr wrap="none" rtlCol="0">
            <a:spAutoFit/>
          </a:bodyPr>
          <a:lstStyle/>
          <a:p>
            <a:r>
              <a:rPr lang="en-AU" sz="9600" dirty="0" smtClean="0">
                <a:solidFill>
                  <a:schemeClr val="bg1">
                    <a:lumMod val="65000"/>
                  </a:schemeClr>
                </a:solidFill>
              </a:rPr>
              <a:t>“</a:t>
            </a:r>
            <a:endParaRPr lang="en-AU" sz="11500" dirty="0">
              <a:solidFill>
                <a:schemeClr val="bg1">
                  <a:lumMod val="65000"/>
                </a:schemeClr>
              </a:solidFill>
            </a:endParaRPr>
          </a:p>
        </p:txBody>
      </p:sp>
    </p:spTree>
    <p:extLst>
      <p:ext uri="{BB962C8B-B14F-4D97-AF65-F5344CB8AC3E}">
        <p14:creationId xmlns:p14="http://schemas.microsoft.com/office/powerpoint/2010/main" val="324555570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00101"/>
            <a:ext cx="9144000" cy="51449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1143000" y="1282700"/>
            <a:ext cx="711200" cy="330200"/>
          </a:xfrm>
          <a:prstGeom prst="rect">
            <a:avLst/>
          </a:prstGeom>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dirty="0"/>
          </a:p>
        </p:txBody>
      </p:sp>
    </p:spTree>
    <p:extLst>
      <p:ext uri="{BB962C8B-B14F-4D97-AF65-F5344CB8AC3E}">
        <p14:creationId xmlns:p14="http://schemas.microsoft.com/office/powerpoint/2010/main" val="644427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00101"/>
            <a:ext cx="9144000" cy="5141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115300" y="1612900"/>
            <a:ext cx="711200" cy="330200"/>
          </a:xfrm>
          <a:prstGeom prst="rect">
            <a:avLst/>
          </a:prstGeom>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dirty="0"/>
          </a:p>
        </p:txBody>
      </p:sp>
    </p:spTree>
    <p:extLst>
      <p:ext uri="{BB962C8B-B14F-4D97-AF65-F5344CB8AC3E}">
        <p14:creationId xmlns:p14="http://schemas.microsoft.com/office/powerpoint/2010/main" val="132585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00100"/>
            <a:ext cx="9146137" cy="514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622915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00100"/>
            <a:ext cx="9141415" cy="5143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2336800" y="2215172"/>
            <a:ext cx="2692400" cy="578828"/>
          </a:xfrm>
          <a:prstGeom prst="rect">
            <a:avLst/>
          </a:prstGeom>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dirty="0"/>
          </a:p>
        </p:txBody>
      </p:sp>
    </p:spTree>
    <p:extLst>
      <p:ext uri="{BB962C8B-B14F-4D97-AF65-F5344CB8AC3E}">
        <p14:creationId xmlns:p14="http://schemas.microsoft.com/office/powerpoint/2010/main" val="3147331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00100"/>
            <a:ext cx="9144000" cy="5138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2425700" y="4356100"/>
            <a:ext cx="5664200" cy="177800"/>
          </a:xfrm>
          <a:prstGeom prst="rect">
            <a:avLst/>
          </a:prstGeom>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dirty="0"/>
          </a:p>
        </p:txBody>
      </p:sp>
    </p:spTree>
    <p:extLst>
      <p:ext uri="{BB962C8B-B14F-4D97-AF65-F5344CB8AC3E}">
        <p14:creationId xmlns:p14="http://schemas.microsoft.com/office/powerpoint/2010/main" val="750367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89000"/>
            <a:ext cx="9093200" cy="51163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9107602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00100"/>
            <a:ext cx="9144000" cy="5138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ular Callout 2"/>
          <p:cNvSpPr/>
          <p:nvPr/>
        </p:nvSpPr>
        <p:spPr>
          <a:xfrm>
            <a:off x="5118100" y="2146300"/>
            <a:ext cx="2298700" cy="711200"/>
          </a:xfrm>
          <a:prstGeom prst="wedgeRectCallout">
            <a:avLst>
              <a:gd name="adj1" fmla="val -55640"/>
              <a:gd name="adj2" fmla="val 121429"/>
            </a:avLst>
          </a:prstGeom>
          <a:ln/>
        </p:spPr>
        <p:style>
          <a:lnRef idx="2">
            <a:schemeClr val="accent2"/>
          </a:lnRef>
          <a:fillRef idx="1">
            <a:schemeClr val="lt1"/>
          </a:fillRef>
          <a:effectRef idx="0">
            <a:schemeClr val="accent2"/>
          </a:effectRef>
          <a:fontRef idx="minor">
            <a:schemeClr val="dk1"/>
          </a:fontRef>
        </p:style>
        <p:txBody>
          <a:bodyPr rtlCol="0" anchor="ctr"/>
          <a:lstStyle/>
          <a:p>
            <a:pPr algn="ctr"/>
            <a:r>
              <a:rPr lang="en-AU" dirty="0" smtClean="0"/>
              <a:t>Drag and drop reprioritizing</a:t>
            </a:r>
            <a:endParaRPr lang="en-AU" dirty="0"/>
          </a:p>
        </p:txBody>
      </p:sp>
      <p:sp>
        <p:nvSpPr>
          <p:cNvPr id="6" name="Rectangular Callout 5"/>
          <p:cNvSpPr/>
          <p:nvPr/>
        </p:nvSpPr>
        <p:spPr>
          <a:xfrm>
            <a:off x="114300" y="3556000"/>
            <a:ext cx="2298700" cy="711200"/>
          </a:xfrm>
          <a:prstGeom prst="wedgeRectCallout">
            <a:avLst>
              <a:gd name="adj1" fmla="val -30778"/>
              <a:gd name="adj2" fmla="val -94643"/>
            </a:avLst>
          </a:prstGeom>
          <a:ln/>
        </p:spPr>
        <p:style>
          <a:lnRef idx="2">
            <a:schemeClr val="accent2"/>
          </a:lnRef>
          <a:fillRef idx="1">
            <a:schemeClr val="lt1"/>
          </a:fillRef>
          <a:effectRef idx="0">
            <a:schemeClr val="accent2"/>
          </a:effectRef>
          <a:fontRef idx="minor">
            <a:schemeClr val="dk1"/>
          </a:fontRef>
        </p:style>
        <p:txBody>
          <a:bodyPr rtlCol="0" anchor="ctr"/>
          <a:lstStyle/>
          <a:p>
            <a:pPr algn="ctr"/>
            <a:r>
              <a:rPr lang="en-AU" dirty="0" smtClean="0"/>
              <a:t>Drag PBI into sprint to assign it</a:t>
            </a:r>
            <a:endParaRPr lang="en-AU" dirty="0"/>
          </a:p>
        </p:txBody>
      </p:sp>
    </p:spTree>
    <p:extLst>
      <p:ext uri="{BB962C8B-B14F-4D97-AF65-F5344CB8AC3E}">
        <p14:creationId xmlns:p14="http://schemas.microsoft.com/office/powerpoint/2010/main" val="2931089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00100"/>
            <a:ext cx="9144000" cy="5138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28600" y="2711450"/>
            <a:ext cx="914400" cy="196850"/>
          </a:xfrm>
          <a:prstGeom prst="rect">
            <a:avLst/>
          </a:prstGeom>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dirty="0"/>
          </a:p>
        </p:txBody>
      </p:sp>
    </p:spTree>
    <p:extLst>
      <p:ext uri="{BB962C8B-B14F-4D97-AF65-F5344CB8AC3E}">
        <p14:creationId xmlns:p14="http://schemas.microsoft.com/office/powerpoint/2010/main" val="944561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00100"/>
            <a:ext cx="9141416" cy="514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ular Callout 6"/>
          <p:cNvSpPr/>
          <p:nvPr/>
        </p:nvSpPr>
        <p:spPr>
          <a:xfrm>
            <a:off x="6856058" y="234950"/>
            <a:ext cx="1522707" cy="596900"/>
          </a:xfrm>
          <a:prstGeom prst="wedgeRectCallout">
            <a:avLst>
              <a:gd name="adj1" fmla="val 37369"/>
              <a:gd name="adj2" fmla="val 176407"/>
            </a:avLst>
          </a:prstGeom>
          <a:ln/>
        </p:spPr>
        <p:style>
          <a:lnRef idx="2">
            <a:schemeClr val="accent2"/>
          </a:lnRef>
          <a:fillRef idx="1">
            <a:schemeClr val="lt1"/>
          </a:fillRef>
          <a:effectRef idx="0">
            <a:schemeClr val="accent2"/>
          </a:effectRef>
          <a:fontRef idx="minor">
            <a:schemeClr val="dk1"/>
          </a:fontRef>
        </p:style>
        <p:txBody>
          <a:bodyPr rtlCol="0" anchor="ctr"/>
          <a:lstStyle/>
          <a:p>
            <a:pPr algn="ctr"/>
            <a:r>
              <a:rPr lang="en-AU" dirty="0" err="1" smtClean="0"/>
              <a:t>Burndown</a:t>
            </a:r>
            <a:endParaRPr lang="en-AU" dirty="0"/>
          </a:p>
        </p:txBody>
      </p:sp>
      <p:sp>
        <p:nvSpPr>
          <p:cNvPr id="8" name="Rectangular Callout 7"/>
          <p:cNvSpPr/>
          <p:nvPr/>
        </p:nvSpPr>
        <p:spPr>
          <a:xfrm>
            <a:off x="5207000" y="5943600"/>
            <a:ext cx="2743200" cy="825500"/>
          </a:xfrm>
          <a:prstGeom prst="wedgeRectCallout">
            <a:avLst>
              <a:gd name="adj1" fmla="val 60233"/>
              <a:gd name="adj2" fmla="val -246114"/>
            </a:avLst>
          </a:prstGeom>
          <a:ln/>
        </p:spPr>
        <p:style>
          <a:lnRef idx="2">
            <a:schemeClr val="accent2"/>
          </a:lnRef>
          <a:fillRef idx="1">
            <a:schemeClr val="lt1"/>
          </a:fillRef>
          <a:effectRef idx="0">
            <a:schemeClr val="accent2"/>
          </a:effectRef>
          <a:fontRef idx="minor">
            <a:schemeClr val="dk1"/>
          </a:fontRef>
        </p:style>
        <p:txBody>
          <a:bodyPr rtlCol="0" anchor="ctr"/>
          <a:lstStyle/>
          <a:p>
            <a:pPr algn="ctr"/>
            <a:r>
              <a:rPr lang="en-AU" dirty="0" smtClean="0"/>
              <a:t>Capacity Planning </a:t>
            </a:r>
            <a:br>
              <a:rPr lang="en-AU" dirty="0" smtClean="0"/>
            </a:br>
            <a:r>
              <a:rPr lang="en-AU" dirty="0" smtClean="0"/>
              <a:t>(aka Who’s not pulling their weight)</a:t>
            </a:r>
            <a:endParaRPr lang="en-AU" dirty="0"/>
          </a:p>
        </p:txBody>
      </p:sp>
      <p:sp>
        <p:nvSpPr>
          <p:cNvPr id="10" name="Rectangular Callout 9"/>
          <p:cNvSpPr/>
          <p:nvPr/>
        </p:nvSpPr>
        <p:spPr>
          <a:xfrm>
            <a:off x="3567408" y="831850"/>
            <a:ext cx="2743200" cy="825500"/>
          </a:xfrm>
          <a:prstGeom prst="wedgeRectCallout">
            <a:avLst>
              <a:gd name="adj1" fmla="val 91715"/>
              <a:gd name="adj2" fmla="val 223116"/>
            </a:avLst>
          </a:prstGeom>
          <a:ln/>
        </p:spPr>
        <p:style>
          <a:lnRef idx="2">
            <a:schemeClr val="accent2"/>
          </a:lnRef>
          <a:fillRef idx="1">
            <a:schemeClr val="lt1"/>
          </a:fillRef>
          <a:effectRef idx="0">
            <a:schemeClr val="accent2"/>
          </a:effectRef>
          <a:fontRef idx="minor">
            <a:schemeClr val="dk1"/>
          </a:fontRef>
        </p:style>
        <p:txBody>
          <a:bodyPr rtlCol="0" anchor="ctr"/>
          <a:lstStyle/>
          <a:p>
            <a:pPr algn="ctr"/>
            <a:r>
              <a:rPr lang="en-AU" dirty="0" smtClean="0"/>
              <a:t>Quickly break down PBIs into tasks</a:t>
            </a:r>
            <a:endParaRPr lang="en-AU" dirty="0"/>
          </a:p>
        </p:txBody>
      </p:sp>
    </p:spTree>
    <p:extLst>
      <p:ext uri="{BB962C8B-B14F-4D97-AF65-F5344CB8AC3E}">
        <p14:creationId xmlns:p14="http://schemas.microsoft.com/office/powerpoint/2010/main" val="737461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The best bits about scrum </a:t>
            </a:r>
            <a:endParaRPr lang="en-AU" dirty="0"/>
          </a:p>
        </p:txBody>
      </p:sp>
      <p:sp>
        <p:nvSpPr>
          <p:cNvPr id="4" name="Text Placeholder 3"/>
          <p:cNvSpPr>
            <a:spLocks noGrp="1"/>
          </p:cNvSpPr>
          <p:nvPr>
            <p:ph idx="1"/>
          </p:nvPr>
        </p:nvSpPr>
        <p:spPr/>
        <p:txBody>
          <a:bodyPr/>
          <a:lstStyle/>
          <a:p>
            <a:r>
              <a:rPr lang="en-AU" dirty="0" smtClean="0"/>
              <a:t>Hand on heart commitment to PBIs for a sprint</a:t>
            </a:r>
          </a:p>
          <a:p>
            <a:r>
              <a:rPr lang="en-AU" dirty="0" smtClean="0"/>
              <a:t>Product owner prioritizes the backlog</a:t>
            </a:r>
          </a:p>
          <a:p>
            <a:r>
              <a:rPr lang="en-AU" dirty="0" smtClean="0"/>
              <a:t>Chicken and pig analogy</a:t>
            </a:r>
            <a:endParaRPr lang="en-AU" dirty="0"/>
          </a:p>
        </p:txBody>
      </p:sp>
    </p:spTree>
    <p:extLst>
      <p:ext uri="{BB962C8B-B14F-4D97-AF65-F5344CB8AC3E}">
        <p14:creationId xmlns:p14="http://schemas.microsoft.com/office/powerpoint/2010/main" val="23271522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00100"/>
            <a:ext cx="9141416" cy="514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571500" y="1295400"/>
            <a:ext cx="596900" cy="330200"/>
          </a:xfrm>
          <a:prstGeom prst="rect">
            <a:avLst/>
          </a:prstGeom>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dirty="0"/>
          </a:p>
        </p:txBody>
      </p:sp>
    </p:spTree>
    <p:extLst>
      <p:ext uri="{BB962C8B-B14F-4D97-AF65-F5344CB8AC3E}">
        <p14:creationId xmlns:p14="http://schemas.microsoft.com/office/powerpoint/2010/main" val="88296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800100"/>
            <a:ext cx="9141417" cy="514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ular Callout 5"/>
          <p:cNvSpPr/>
          <p:nvPr/>
        </p:nvSpPr>
        <p:spPr>
          <a:xfrm>
            <a:off x="3567408" y="831850"/>
            <a:ext cx="2743200" cy="825500"/>
          </a:xfrm>
          <a:prstGeom prst="wedgeRectCallout">
            <a:avLst>
              <a:gd name="adj1" fmla="val -61989"/>
              <a:gd name="adj2" fmla="val 164655"/>
            </a:avLst>
          </a:prstGeom>
          <a:ln/>
        </p:spPr>
        <p:style>
          <a:lnRef idx="2">
            <a:schemeClr val="accent2"/>
          </a:lnRef>
          <a:fillRef idx="1">
            <a:schemeClr val="lt1"/>
          </a:fillRef>
          <a:effectRef idx="0">
            <a:schemeClr val="accent2"/>
          </a:effectRef>
          <a:fontRef idx="minor">
            <a:schemeClr val="dk1"/>
          </a:fontRef>
        </p:style>
        <p:txBody>
          <a:bodyPr rtlCol="0" anchor="ctr"/>
          <a:lstStyle/>
          <a:p>
            <a:pPr algn="ctr"/>
            <a:r>
              <a:rPr lang="en-AU" dirty="0" smtClean="0"/>
              <a:t>Drag and drop to change state</a:t>
            </a:r>
            <a:endParaRPr lang="en-AU" dirty="0"/>
          </a:p>
        </p:txBody>
      </p:sp>
    </p:spTree>
    <p:extLst>
      <p:ext uri="{BB962C8B-B14F-4D97-AF65-F5344CB8AC3E}">
        <p14:creationId xmlns:p14="http://schemas.microsoft.com/office/powerpoint/2010/main" val="1480310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AU" sz="2800" dirty="0" smtClean="0">
                <a:latin typeface="+mj-lt"/>
              </a:rPr>
              <a:t>#2 Problem - How do you know where the project is at?</a:t>
            </a:r>
            <a:endParaRPr lang="en-AU" sz="2800" dirty="0">
              <a:solidFill>
                <a:srgbClr val="FF0000"/>
              </a:solidFill>
              <a:latin typeface="+mj-lt"/>
            </a:endParaRPr>
          </a:p>
        </p:txBody>
      </p:sp>
      <p:pic>
        <p:nvPicPr>
          <p:cNvPr id="7" name="Picture Placeholder 5" descr="j0403726.jpg"/>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03990" y="1628800"/>
            <a:ext cx="8072466" cy="3962309"/>
          </a:xfrm>
          <a:prstGeom prst="rect">
            <a:avLst/>
          </a:prstGeom>
          <a:solidFill>
            <a:schemeClr val="bg2">
              <a:lumMod val="50000"/>
            </a:schemeClr>
          </a:solidFill>
        </p:spPr>
      </p:pic>
    </p:spTree>
    <p:extLst>
      <p:ext uri="{BB962C8B-B14F-4D97-AF65-F5344CB8AC3E}">
        <p14:creationId xmlns:p14="http://schemas.microsoft.com/office/powerpoint/2010/main" val="429390604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4294967295"/>
          </p:nvPr>
        </p:nvSpPr>
        <p:spPr>
          <a:xfrm>
            <a:off x="1872000" y="2412000"/>
            <a:ext cx="7272000" cy="3276000"/>
          </a:xfrm>
          <a:prstGeom prst="rect">
            <a:avLst/>
          </a:prstGeom>
        </p:spPr>
        <p:txBody>
          <a:bodyPr>
            <a:normAutofit fontScale="92500" lnSpcReduction="10000"/>
          </a:bodyPr>
          <a:lstStyle/>
          <a:p>
            <a:pPr>
              <a:buSzPct val="105000"/>
              <a:buBlip>
                <a:blip r:embed="rId2"/>
              </a:buBlip>
            </a:pPr>
            <a:r>
              <a:rPr lang="en-AU" dirty="0" smtClean="0"/>
              <a:t>Ask the developers </a:t>
            </a:r>
          </a:p>
          <a:p>
            <a:pPr lvl="1"/>
            <a:r>
              <a:rPr lang="en-AU" dirty="0" smtClean="0"/>
              <a:t>“We’re 90% done”</a:t>
            </a:r>
          </a:p>
          <a:p>
            <a:r>
              <a:rPr lang="en-AU" dirty="0" smtClean="0"/>
              <a:t>Or Schedule these two reports</a:t>
            </a:r>
          </a:p>
          <a:p>
            <a:pPr lvl="1"/>
            <a:r>
              <a:rPr lang="en-AU" dirty="0" smtClean="0">
                <a:hlinkClick r:id="rId3"/>
              </a:rPr>
              <a:t>http</a:t>
            </a:r>
            <a:r>
              <a:rPr lang="en-AU" dirty="0">
                <a:hlinkClick r:id="rId3"/>
              </a:rPr>
              <a:t>://</a:t>
            </a:r>
            <a:r>
              <a:rPr lang="en-AU" dirty="0" smtClean="0">
                <a:hlinkClick r:id="rId3"/>
              </a:rPr>
              <a:t>rules.ssw.com.au/Management/RulesToBetterScrumUsingTFS/Pages/set-up-2-key-reports.aspx</a:t>
            </a:r>
            <a:endParaRPr lang="en-AU" dirty="0" smtClean="0"/>
          </a:p>
          <a:p>
            <a:r>
              <a:rPr lang="en-AU" dirty="0"/>
              <a:t>Or Dashboards</a:t>
            </a:r>
          </a:p>
          <a:p>
            <a:pPr lvl="1"/>
            <a:r>
              <a:rPr lang="en-AU" dirty="0" smtClean="0"/>
              <a:t>Excel </a:t>
            </a:r>
            <a:r>
              <a:rPr lang="en-AU" dirty="0"/>
              <a:t>Services</a:t>
            </a:r>
          </a:p>
          <a:p>
            <a:pPr lvl="1"/>
            <a:r>
              <a:rPr lang="en-AU" dirty="0"/>
              <a:t>Reporting Services</a:t>
            </a:r>
          </a:p>
          <a:p>
            <a:endParaRPr lang="en-AU" dirty="0" smtClean="0"/>
          </a:p>
          <a:p>
            <a:pPr lvl="1"/>
            <a:endParaRPr lang="en-AU" dirty="0"/>
          </a:p>
        </p:txBody>
      </p:sp>
      <p:sp>
        <p:nvSpPr>
          <p:cNvPr id="4" name="Title 3"/>
          <p:cNvSpPr>
            <a:spLocks noGrp="1"/>
          </p:cNvSpPr>
          <p:nvPr>
            <p:ph type="title"/>
          </p:nvPr>
        </p:nvSpPr>
        <p:spPr/>
        <p:txBody>
          <a:bodyPr/>
          <a:lstStyle/>
          <a:p>
            <a:r>
              <a:rPr lang="en-AU" dirty="0" smtClean="0"/>
              <a:t>How do you report progress?</a:t>
            </a:r>
            <a:endParaRPr lang="en-AU" dirty="0"/>
          </a:p>
        </p:txBody>
      </p:sp>
    </p:spTree>
    <p:extLst>
      <p:ext uri="{BB962C8B-B14F-4D97-AF65-F5344CB8AC3E}">
        <p14:creationId xmlns:p14="http://schemas.microsoft.com/office/powerpoint/2010/main" val="1791637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5">
                                            <p:txEl>
                                              <p:pRg st="3" end="3"/>
                                            </p:txEl>
                                          </p:spTgt>
                                        </p:tgtEl>
                                        <p:attrNameLst>
                                          <p:attrName>style.visibility</p:attrName>
                                        </p:attrNameLst>
                                      </p:cBhvr>
                                      <p:to>
                                        <p:strVal val="visible"/>
                                      </p:to>
                                    </p:set>
                                    <p:animEffect transition="in" filter="fade">
                                      <p:cBhvr>
                                        <p:cTn id="20" dur="500"/>
                                        <p:tgtEl>
                                          <p:spTgt spid="5">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animEffect transition="in" filter="fade">
                                      <p:cBhvr>
                                        <p:cTn id="25" dur="500"/>
                                        <p:tgtEl>
                                          <p:spTgt spid="5">
                                            <p:txEl>
                                              <p:pRg st="4" end="4"/>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
                                            <p:txEl>
                                              <p:pRg st="5" end="5"/>
                                            </p:txEl>
                                          </p:spTgt>
                                        </p:tgtEl>
                                        <p:attrNameLst>
                                          <p:attrName>style.visibility</p:attrName>
                                        </p:attrNameLst>
                                      </p:cBhvr>
                                      <p:to>
                                        <p:strVal val="visible"/>
                                      </p:to>
                                    </p:set>
                                    <p:animEffect transition="in" filter="fade">
                                      <p:cBhvr>
                                        <p:cTn id="28" dur="500"/>
                                        <p:tgtEl>
                                          <p:spTgt spid="5">
                                            <p:txEl>
                                              <p:pRg st="5" end="5"/>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animEffect transition="in" filter="fade">
                                      <p:cBhvr>
                                        <p:cTn id="31"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872000" y="2412000"/>
            <a:ext cx="7272000" cy="3276000"/>
          </a:xfrm>
          <a:prstGeom prst="rect">
            <a:avLst/>
          </a:prstGeom>
        </p:spPr>
        <p:txBody>
          <a:bodyPr/>
          <a:lstStyle/>
          <a:p>
            <a:endParaRPr lang="en-AU" dirty="0"/>
          </a:p>
        </p:txBody>
      </p:sp>
      <p:sp>
        <p:nvSpPr>
          <p:cNvPr id="3" name="Title 2"/>
          <p:cNvSpPr>
            <a:spLocks noGrp="1"/>
          </p:cNvSpPr>
          <p:nvPr>
            <p:ph type="title"/>
          </p:nvPr>
        </p:nvSpPr>
        <p:spPr/>
        <p:txBody>
          <a:bodyPr/>
          <a:lstStyle/>
          <a:p>
            <a:r>
              <a:rPr lang="en-AU" dirty="0" smtClean="0"/>
              <a:t>Reporting Services Reports</a:t>
            </a:r>
            <a:endParaRPr lang="en-AU" dirty="0"/>
          </a:p>
        </p:txBody>
      </p:sp>
      <p:sp>
        <p:nvSpPr>
          <p:cNvPr id="5" name="Rectangle 4"/>
          <p:cNvSpPr/>
          <p:nvPr/>
        </p:nvSpPr>
        <p:spPr>
          <a:xfrm>
            <a:off x="1726449" y="5942330"/>
            <a:ext cx="7182952" cy="646331"/>
          </a:xfrm>
          <a:prstGeom prst="rect">
            <a:avLst/>
          </a:prstGeom>
        </p:spPr>
        <p:txBody>
          <a:bodyPr wrap="square">
            <a:spAutoFit/>
          </a:bodyPr>
          <a:lstStyle/>
          <a:p>
            <a:r>
              <a:rPr lang="en-AU" dirty="0">
                <a:hlinkClick r:id="rId3"/>
              </a:rPr>
              <a:t>http://rules.ssw.com.au/Management/RulesToBetterProjectManagement/Pages/FindOutWhereTheProjectAt.aspx</a:t>
            </a:r>
            <a:endParaRPr lang="en-US" dirty="0"/>
          </a:p>
        </p:txBody>
      </p:sp>
      <p:pic>
        <p:nvPicPr>
          <p:cNvPr id="3076" name="Picture 4" descr="Stories Overview repo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72615" y="2440940"/>
            <a:ext cx="5962650" cy="3267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724637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blogs.msdn.com/blogfiles/sunder/WindowsLiveWriter/Rep.1SharePointDashboardsSharePointServe_EE48/image_thumb_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44000" cy="6839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547297"/>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872000" y="2412000"/>
            <a:ext cx="7272000" cy="3276000"/>
          </a:xfrm>
          <a:prstGeom prst="rect">
            <a:avLst/>
          </a:prstGeom>
        </p:spPr>
        <p:txBody>
          <a:bodyPr/>
          <a:lstStyle/>
          <a:p>
            <a:r>
              <a:rPr lang="en-AU" dirty="0" smtClean="0"/>
              <a:t>Allows customization of built in Excel reports</a:t>
            </a:r>
          </a:p>
          <a:p>
            <a:r>
              <a:rPr lang="en-AU" dirty="0" smtClean="0"/>
              <a:t>Allows you to upload new reports to your portal</a:t>
            </a:r>
            <a:endParaRPr lang="en-AU" dirty="0"/>
          </a:p>
        </p:txBody>
      </p:sp>
      <p:sp>
        <p:nvSpPr>
          <p:cNvPr id="3" name="Title 2"/>
          <p:cNvSpPr>
            <a:spLocks noGrp="1"/>
          </p:cNvSpPr>
          <p:nvPr>
            <p:ph type="title"/>
          </p:nvPr>
        </p:nvSpPr>
        <p:spPr/>
        <p:txBody>
          <a:bodyPr/>
          <a:lstStyle/>
          <a:p>
            <a:r>
              <a:rPr lang="en-AU" dirty="0" smtClean="0"/>
              <a:t>Excel Web Services</a:t>
            </a:r>
            <a:endParaRPr lang="en-AU" dirty="0"/>
          </a:p>
        </p:txBody>
      </p:sp>
    </p:spTree>
    <p:extLst>
      <p:ext uri="{BB962C8B-B14F-4D97-AF65-F5344CB8AC3E}">
        <p14:creationId xmlns:p14="http://schemas.microsoft.com/office/powerpoint/2010/main" val="47552741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0"/>
            <a:ext cx="8966200" cy="6875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8006711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43999" cy="6522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7421926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001" y="0"/>
            <a:ext cx="8940799" cy="6884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145004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About Adam</a:t>
            </a:r>
            <a:endParaRPr lang="en-AU" dirty="0"/>
          </a:p>
        </p:txBody>
      </p:sp>
      <p:sp>
        <p:nvSpPr>
          <p:cNvPr id="4" name="Text Placeholder 3"/>
          <p:cNvSpPr>
            <a:spLocks noGrp="1"/>
          </p:cNvSpPr>
          <p:nvPr>
            <p:ph idx="1"/>
          </p:nvPr>
        </p:nvSpPr>
        <p:spPr>
          <a:prstGeom prst="rect">
            <a:avLst/>
          </a:prstGeom>
        </p:spPr>
        <p:txBody>
          <a:bodyPr>
            <a:noAutofit/>
          </a:bodyPr>
          <a:lstStyle/>
          <a:p>
            <a:pPr>
              <a:lnSpc>
                <a:spcPct val="100000"/>
              </a:lnSpc>
            </a:pPr>
            <a:r>
              <a:rPr lang="en-US" sz="1400" dirty="0" smtClean="0"/>
              <a:t>Chief Architect at SSW</a:t>
            </a:r>
          </a:p>
          <a:p>
            <a:pPr lvl="1"/>
            <a:r>
              <a:rPr lang="en-US" sz="1200" dirty="0" smtClean="0"/>
              <a:t>Developing custom solutions for businesses across a range of industries such as Government, banking, insurance</a:t>
            </a:r>
          </a:p>
          <a:p>
            <a:pPr>
              <a:lnSpc>
                <a:spcPct val="100000"/>
              </a:lnSpc>
            </a:pPr>
            <a:r>
              <a:rPr lang="en-US" sz="1400" dirty="0" smtClean="0"/>
              <a:t>Microsoft Gold Partner &amp; Regional Director</a:t>
            </a:r>
          </a:p>
          <a:p>
            <a:pPr>
              <a:lnSpc>
                <a:spcPct val="100000"/>
              </a:lnSpc>
            </a:pPr>
            <a:r>
              <a:rPr lang="en-US" sz="1400" dirty="0" smtClean="0"/>
              <a:t>ALM MVP &amp; Professional Scrum Trainer</a:t>
            </a:r>
          </a:p>
          <a:p>
            <a:pPr>
              <a:lnSpc>
                <a:spcPct val="100000"/>
              </a:lnSpc>
            </a:pPr>
            <a:r>
              <a:rPr lang="en-US" sz="1400" dirty="0" smtClean="0"/>
              <a:t>Speaker for Microsoft Roadshows, </a:t>
            </a:r>
            <a:r>
              <a:rPr lang="en-US" sz="1400" dirty="0" err="1" smtClean="0"/>
              <a:t>DevCon</a:t>
            </a:r>
            <a:r>
              <a:rPr lang="en-US" sz="1400" dirty="0" smtClean="0"/>
              <a:t>, </a:t>
            </a:r>
            <a:r>
              <a:rPr lang="en-US" sz="1400" dirty="0" err="1" smtClean="0"/>
              <a:t>VSLive</a:t>
            </a:r>
            <a:r>
              <a:rPr lang="en-US" sz="1400" dirty="0" smtClean="0"/>
              <a:t>, ODDC</a:t>
            </a:r>
          </a:p>
          <a:p>
            <a:pPr>
              <a:lnSpc>
                <a:spcPct val="100000"/>
              </a:lnSpc>
            </a:pPr>
            <a:r>
              <a:rPr lang="en-US" sz="1400" dirty="0" smtClean="0"/>
              <a:t>Proud father of two little girls</a:t>
            </a:r>
          </a:p>
          <a:p>
            <a:pPr>
              <a:lnSpc>
                <a:spcPct val="100000"/>
              </a:lnSpc>
            </a:pPr>
            <a:endParaRPr lang="en-US" sz="1400" dirty="0" smtClean="0"/>
          </a:p>
          <a:p>
            <a:pPr>
              <a:lnSpc>
                <a:spcPct val="100000"/>
              </a:lnSpc>
            </a:pPr>
            <a:r>
              <a:rPr lang="en-US" sz="1400" dirty="0" smtClean="0"/>
              <a:t>@</a:t>
            </a:r>
            <a:r>
              <a:rPr lang="en-US" sz="1400" dirty="0" err="1" smtClean="0"/>
              <a:t>AdamCogan</a:t>
            </a:r>
            <a:r>
              <a:rPr lang="en-US" sz="1400" dirty="0" smtClean="0"/>
              <a:t> | </a:t>
            </a:r>
            <a:r>
              <a:rPr lang="en-US" sz="1400" dirty="0" smtClean="0">
                <a:hlinkClick r:id="rId3"/>
              </a:rPr>
              <a:t>www.adamcogan.com</a:t>
            </a:r>
            <a:r>
              <a:rPr lang="en-US" sz="1400" dirty="0" smtClean="0"/>
              <a:t> </a:t>
            </a:r>
          </a:p>
        </p:txBody>
      </p:sp>
      <p:sp>
        <p:nvSpPr>
          <p:cNvPr id="6" name="Footer Placeholder 4"/>
          <p:cNvSpPr>
            <a:spLocks noGrp="1"/>
          </p:cNvSpPr>
          <p:nvPr>
            <p:ph type="ftr" sz="quarter" idx="11"/>
          </p:nvPr>
        </p:nvSpPr>
        <p:spPr>
          <a:prstGeom prst="rect">
            <a:avLst/>
          </a:prstGeom>
        </p:spPr>
        <p:txBody>
          <a:bodyPr vert="horz" lIns="91440" tIns="45720" rIns="91440" bIns="45720" rtlCol="0" anchor="ctr"/>
          <a:lstStyle>
            <a:lvl1pPr algn="ctr">
              <a:defRPr sz="1000">
                <a:solidFill>
                  <a:schemeClr val="tx1">
                    <a:tint val="75000"/>
                  </a:schemeClr>
                </a:solidFill>
              </a:defRPr>
            </a:lvl1pPr>
          </a:lstStyle>
          <a:p>
            <a:r>
              <a:rPr lang="en-AU" smtClean="0"/>
              <a:t>Future Thinking. Immediate Results.</a:t>
            </a:r>
            <a:endParaRPr lang="en-AU" dirty="0"/>
          </a:p>
        </p:txBody>
      </p:sp>
      <p:pic>
        <p:nvPicPr>
          <p:cNvPr id="7" name="Picture 4" descr="AdamAndEv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05399" y="2409826"/>
            <a:ext cx="2138602" cy="3282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24930934"/>
      </p:ext>
    </p:extLst>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Do you use Project Server 2010?</a:t>
            </a:r>
            <a:endParaRPr lang="en-AU" dirty="0"/>
          </a:p>
        </p:txBody>
      </p:sp>
    </p:spTree>
    <p:extLst>
      <p:ext uri="{BB962C8B-B14F-4D97-AF65-F5344CB8AC3E}">
        <p14:creationId xmlns:p14="http://schemas.microsoft.com/office/powerpoint/2010/main" val="327004265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How long will it take?</a:t>
            </a:r>
            <a:endParaRPr lang="en-AU" dirty="0"/>
          </a:p>
        </p:txBody>
      </p:sp>
      <p:pic>
        <p:nvPicPr>
          <p:cNvPr id="17410" name="Picture 2" descr="http://www.ifimages.com/photos/HJly9GM8ZE3s70HJF8rrZHDMRWU/author-674/Image-piece-string-measured-ruler.jpg"/>
          <p:cNvPicPr>
            <a:picLocks noGrp="1" noChangeAspect="1" noChangeArrowheads="1"/>
          </p:cNvPicPr>
          <p:nvPr>
            <p:ph idx="1"/>
          </p:nvPr>
        </p:nvPicPr>
        <p:blipFill rotWithShape="1">
          <a:blip r:embed="rId2" cstate="print">
            <a:extLst>
              <a:ext uri="{28A0092B-C50C-407E-A947-70E740481C1C}">
                <a14:useLocalDpi xmlns:a14="http://schemas.microsoft.com/office/drawing/2010/main" val="0"/>
              </a:ext>
            </a:extLst>
          </a:blip>
          <a:stretch/>
        </p:blipFill>
        <p:spPr bwMode="auto">
          <a:xfrm>
            <a:off x="2138362" y="1839065"/>
            <a:ext cx="5457974" cy="36528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053589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a:blip r:embed="rId2" cstate="print"/>
          <a:stretch>
            <a:fillRect/>
          </a:stretch>
        </p:blipFill>
        <p:spPr>
          <a:xfrm>
            <a:off x="0" y="57150"/>
            <a:ext cx="9161997" cy="6705600"/>
          </a:xfrm>
          <a:prstGeom prst="rect">
            <a:avLst/>
          </a:prstGeom>
        </p:spPr>
      </p:pic>
    </p:spTree>
    <p:extLst>
      <p:ext uri="{BB962C8B-B14F-4D97-AF65-F5344CB8AC3E}">
        <p14:creationId xmlns:p14="http://schemas.microsoft.com/office/powerpoint/2010/main" val="306472388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319088"/>
            <a:ext cx="11710689" cy="5843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4550617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Project Blowouts</a:t>
            </a:r>
            <a:endParaRPr lang="en-AU" dirty="0"/>
          </a:p>
        </p:txBody>
      </p:sp>
      <p:pic>
        <p:nvPicPr>
          <p:cNvPr id="19458" name="Picture 2" descr="http://wwwdelivery.superstock.com/WI/223/1660/PreviewComp/SuperStock_1660R-15830.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2555776" y="1846957"/>
            <a:ext cx="3616424" cy="36164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938050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a:blip r:embed="rId2" cstate="print"/>
          <a:stretch>
            <a:fillRect/>
          </a:stretch>
        </p:blipFill>
        <p:spPr>
          <a:xfrm>
            <a:off x="0" y="2540"/>
            <a:ext cx="9144000" cy="7612776"/>
          </a:xfrm>
          <a:prstGeom prst="rect">
            <a:avLst/>
          </a:prstGeom>
        </p:spPr>
      </p:pic>
    </p:spTree>
    <p:extLst>
      <p:ext uri="{BB962C8B-B14F-4D97-AF65-F5344CB8AC3E}">
        <p14:creationId xmlns:p14="http://schemas.microsoft.com/office/powerpoint/2010/main" val="1805578474"/>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#3 Problem - Get your timesheets in!</a:t>
            </a:r>
            <a:endParaRPr lang="en-AU" dirty="0"/>
          </a:p>
        </p:txBody>
      </p:sp>
      <p:pic>
        <p:nvPicPr>
          <p:cNvPr id="6150" name="Picture 1" descr="image001"/>
          <p:cNvPicPr>
            <a:picLocks noGrp="1" noChangeAspect="1" noChangeArrowheads="1"/>
          </p:cNvPicPr>
          <p:nvPr>
            <p:ph idx="1"/>
          </p:nvPr>
        </p:nvPicPr>
        <p:blipFill rotWithShape="1">
          <a:blip r:embed="rId2" cstate="print">
            <a:extLst>
              <a:ext uri="{28A0092B-C50C-407E-A947-70E740481C1C}">
                <a14:useLocalDpi xmlns:a14="http://schemas.microsoft.com/office/drawing/2010/main" val="0"/>
              </a:ext>
            </a:extLst>
          </a:blip>
          <a:stretch/>
        </p:blipFill>
        <p:spPr bwMode="auto">
          <a:xfrm>
            <a:off x="1187624" y="1763239"/>
            <a:ext cx="6192687" cy="3571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16461086"/>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idx="4294967295"/>
          </p:nvPr>
        </p:nvSpPr>
        <p:spPr>
          <a:xfrm>
            <a:off x="1873250" y="557213"/>
            <a:ext cx="7270750" cy="1801812"/>
          </a:xfrm>
        </p:spPr>
        <p:txBody>
          <a:bodyPr/>
          <a:lstStyle/>
          <a:p>
            <a:r>
              <a:rPr lang="en-AU" dirty="0" smtClean="0"/>
              <a:t>Our office manager </a:t>
            </a:r>
            <a:r>
              <a:rPr lang="en-AU" dirty="0" err="1" smtClean="0"/>
              <a:t>Ulys</a:t>
            </a:r>
            <a:r>
              <a:rPr lang="en-AU" dirty="0" smtClean="0"/>
              <a:t> sends this every Friday</a:t>
            </a:r>
            <a:endParaRPr lang="en-AU" dirty="0"/>
          </a:p>
        </p:txBody>
      </p:sp>
      <p:pic>
        <p:nvPicPr>
          <p:cNvPr id="8197"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27099" y="191558"/>
            <a:ext cx="4019550" cy="7677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82763" y="1286403"/>
            <a:ext cx="5019675" cy="450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32049" y="2063220"/>
            <a:ext cx="2514600" cy="393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12079" y="2396596"/>
            <a:ext cx="4010025" cy="461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2" descr="http://sharepoint.ssw.com.au/AboutUs/Employees/PublishingImages/uly.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16942"/>
          <a:stretch/>
        </p:blipFill>
        <p:spPr bwMode="auto">
          <a:xfrm>
            <a:off x="7505700" y="2438400"/>
            <a:ext cx="1638300" cy="1914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5295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7"/>
                                        </p:tgtEl>
                                        <p:attrNameLst>
                                          <p:attrName>style.visibility</p:attrName>
                                        </p:attrNameLst>
                                      </p:cBhvr>
                                      <p:to>
                                        <p:strVal val="visible"/>
                                      </p:to>
                                    </p:set>
                                    <p:animEffect transition="in" filter="fade">
                                      <p:cBhvr>
                                        <p:cTn id="7" dur="500"/>
                                        <p:tgtEl>
                                          <p:spTgt spid="819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195"/>
                                        </p:tgtEl>
                                        <p:attrNameLst>
                                          <p:attrName>style.visibility</p:attrName>
                                        </p:attrNameLst>
                                      </p:cBhvr>
                                      <p:to>
                                        <p:strVal val="visible"/>
                                      </p:to>
                                    </p:set>
                                    <p:animEffect transition="in" filter="fade">
                                      <p:cBhvr>
                                        <p:cTn id="12" dur="500"/>
                                        <p:tgtEl>
                                          <p:spTgt spid="819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194"/>
                                        </p:tgtEl>
                                        <p:attrNameLst>
                                          <p:attrName>style.visibility</p:attrName>
                                        </p:attrNameLst>
                                      </p:cBhvr>
                                      <p:to>
                                        <p:strVal val="visible"/>
                                      </p:to>
                                    </p:set>
                                    <p:animEffect transition="in" filter="fade">
                                      <p:cBhvr>
                                        <p:cTn id="17" dur="500"/>
                                        <p:tgtEl>
                                          <p:spTgt spid="819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196"/>
                                        </p:tgtEl>
                                        <p:attrNameLst>
                                          <p:attrName>style.visibility</p:attrName>
                                        </p:attrNameLst>
                                      </p:cBhvr>
                                      <p:to>
                                        <p:strVal val="visible"/>
                                      </p:to>
                                    </p:set>
                                    <p:animEffect transition="in" filter="fade">
                                      <p:cBhvr>
                                        <p:cTn id="22" dur="5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Developers check in and update hours in TFS</a:t>
            </a:r>
            <a:br>
              <a:rPr lang="en-AU" dirty="0" smtClean="0"/>
            </a:br>
            <a:r>
              <a:rPr lang="en-AU" dirty="0" smtClean="0"/>
              <a:t>Timesheets are already done (just need to Send Timesheet)</a:t>
            </a:r>
            <a:endParaRPr lang="en-AU" dirty="0"/>
          </a:p>
        </p:txBody>
      </p:sp>
      <p:pic>
        <p:nvPicPr>
          <p:cNvPr id="1229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47777" y="1866900"/>
            <a:ext cx="10391775" cy="476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24393735"/>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AU" dirty="0" smtClean="0">
                <a:latin typeface="+mj-lt"/>
              </a:rPr>
              <a:t>#4 Problem – Where do you keep project related files?</a:t>
            </a:r>
            <a:endParaRPr lang="en-AU" dirty="0">
              <a:latin typeface="+mj-lt"/>
            </a:endParaRPr>
          </a:p>
        </p:txBody>
      </p:sp>
      <p:pic>
        <p:nvPicPr>
          <p:cNvPr id="16386" name="Picture 2" descr="http://farm1.static.flickr.com/96/276197731_ffc611a6fc.jpg"/>
          <p:cNvPicPr>
            <a:picLocks noGrp="1" noChangeAspect="1" noChangeArrowheads="1"/>
          </p:cNvPicPr>
          <p:nvPr>
            <p:ph type="pic" sz="quarter" idx="4294967295"/>
          </p:nvPr>
        </p:nvPicPr>
        <p:blipFill>
          <a:blip r:embed="rId2" cstate="print">
            <a:extLst>
              <a:ext uri="{28A0092B-C50C-407E-A947-70E740481C1C}">
                <a14:useLocalDpi xmlns:a14="http://schemas.microsoft.com/office/drawing/2010/main" val="0"/>
              </a:ext>
            </a:extLst>
          </a:blip>
          <a:srcRect/>
          <a:stretch>
            <a:fillRect/>
          </a:stretch>
        </p:blipFill>
        <p:spPr bwMode="auto">
          <a:xfrm>
            <a:off x="1873250" y="2435225"/>
            <a:ext cx="7270750" cy="3570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192659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ile:Coogee Beach view from Dolphin Point.jpg"/>
          <p:cNvPicPr>
            <a:picLocks noChangeAspect="1" noChangeArrowheads="1"/>
          </p:cNvPicPr>
          <p:nvPr/>
        </p:nvPicPr>
        <p:blipFill rotWithShape="1">
          <a:blip r:embed="rId2">
            <a:extLst>
              <a:ext uri="{28A0092B-C50C-407E-A947-70E740481C1C}">
                <a14:useLocalDpi xmlns:a14="http://schemas.microsoft.com/office/drawing/2010/main" val="0"/>
              </a:ext>
            </a:extLst>
          </a:blip>
          <a:srcRect r="11333"/>
          <a:stretch/>
        </p:blipFill>
        <p:spPr bwMode="auto">
          <a:xfrm>
            <a:off x="0" y="1"/>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0373974"/>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4294967295"/>
          </p:nvPr>
        </p:nvSpPr>
        <p:spPr>
          <a:xfrm>
            <a:off x="1872000" y="2412000"/>
            <a:ext cx="7272000" cy="3276000"/>
          </a:xfrm>
          <a:prstGeom prst="rect">
            <a:avLst/>
          </a:prstGeom>
        </p:spPr>
        <p:txBody>
          <a:bodyPr>
            <a:normAutofit lnSpcReduction="10000"/>
          </a:bodyPr>
          <a:lstStyle/>
          <a:p>
            <a:pPr>
              <a:buSzPct val="105000"/>
              <a:buBlip>
                <a:blip r:embed="rId3"/>
              </a:buBlip>
            </a:pPr>
            <a:r>
              <a:rPr lang="en-AU" dirty="0" smtClean="0"/>
              <a:t>Word </a:t>
            </a:r>
            <a:r>
              <a:rPr lang="en-AU" dirty="0"/>
              <a:t>Doc on C</a:t>
            </a:r>
            <a:r>
              <a:rPr lang="en-AU" dirty="0" smtClean="0"/>
              <a:t>:\</a:t>
            </a:r>
          </a:p>
          <a:p>
            <a:pPr>
              <a:buSzPct val="105000"/>
              <a:buBlip>
                <a:blip r:embed="rId3"/>
              </a:buBlip>
            </a:pPr>
            <a:r>
              <a:rPr lang="en-AU" dirty="0" smtClean="0"/>
              <a:t>Email</a:t>
            </a:r>
          </a:p>
          <a:p>
            <a:pPr>
              <a:buSzPct val="105000"/>
              <a:buBlip>
                <a:blip r:embed="rId3"/>
              </a:buBlip>
            </a:pPr>
            <a:r>
              <a:rPr lang="en-AU" dirty="0" smtClean="0"/>
              <a:t>Working papers - Filing </a:t>
            </a:r>
            <a:r>
              <a:rPr lang="en-AU" dirty="0"/>
              <a:t>cabinet</a:t>
            </a:r>
          </a:p>
          <a:p>
            <a:pPr>
              <a:buSzPct val="105000"/>
              <a:buBlip>
                <a:blip r:embed="rId4"/>
              </a:buBlip>
            </a:pPr>
            <a:r>
              <a:rPr lang="en-AU" dirty="0" smtClean="0"/>
              <a:t>SharePoint</a:t>
            </a:r>
          </a:p>
          <a:p>
            <a:pPr>
              <a:buSzPct val="105000"/>
              <a:buBlip>
                <a:blip r:embed="rId4"/>
              </a:buBlip>
            </a:pPr>
            <a:r>
              <a:rPr lang="en-AU" dirty="0" smtClean="0">
                <a:hlinkClick r:id="rId5"/>
              </a:rPr>
              <a:t>www.ssw.com.au/ssw/standards/rules/rulestobetterprojectmanagementwithtfs.aspx#WikiOrDocLibrary</a:t>
            </a:r>
            <a:r>
              <a:rPr lang="en-AU" dirty="0" smtClean="0"/>
              <a:t> </a:t>
            </a:r>
            <a:endParaRPr lang="en-AU" dirty="0"/>
          </a:p>
        </p:txBody>
      </p:sp>
      <p:sp>
        <p:nvSpPr>
          <p:cNvPr id="4" name="Title 3"/>
          <p:cNvSpPr>
            <a:spLocks noGrp="1"/>
          </p:cNvSpPr>
          <p:nvPr>
            <p:ph type="title"/>
          </p:nvPr>
        </p:nvSpPr>
        <p:spPr/>
        <p:txBody>
          <a:bodyPr>
            <a:normAutofit fontScale="90000"/>
          </a:bodyPr>
          <a:lstStyle/>
          <a:p>
            <a:r>
              <a:rPr lang="en-AU" dirty="0"/>
              <a:t>Where do you keep project related files?</a:t>
            </a:r>
          </a:p>
        </p:txBody>
      </p:sp>
    </p:spTree>
    <p:extLst>
      <p:ext uri="{BB962C8B-B14F-4D97-AF65-F5344CB8AC3E}">
        <p14:creationId xmlns:p14="http://schemas.microsoft.com/office/powerpoint/2010/main" val="2664426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872000" y="2412000"/>
            <a:ext cx="7272000" cy="3276000"/>
          </a:xfrm>
          <a:prstGeom prst="rect">
            <a:avLst/>
          </a:prstGeom>
        </p:spPr>
        <p:txBody>
          <a:bodyPr/>
          <a:lstStyle/>
          <a:p>
            <a:r>
              <a:rPr lang="en-AU" dirty="0"/>
              <a:t>Documents</a:t>
            </a:r>
          </a:p>
          <a:p>
            <a:pPr lvl="1"/>
            <a:r>
              <a:rPr lang="en-AU" dirty="0"/>
              <a:t>Requirements/Specifications</a:t>
            </a:r>
          </a:p>
          <a:p>
            <a:pPr lvl="1"/>
            <a:r>
              <a:rPr lang="en-AU" dirty="0" err="1"/>
              <a:t>Mockups</a:t>
            </a:r>
            <a:endParaRPr lang="en-AU" dirty="0"/>
          </a:p>
          <a:p>
            <a:pPr lvl="1"/>
            <a:r>
              <a:rPr lang="en-AU" dirty="0"/>
              <a:t>Additional Information</a:t>
            </a:r>
          </a:p>
          <a:p>
            <a:r>
              <a:rPr lang="en-AU" dirty="0"/>
              <a:t>Server settings</a:t>
            </a:r>
          </a:p>
          <a:p>
            <a:pPr lvl="1"/>
            <a:r>
              <a:rPr lang="en-AU" dirty="0" smtClean="0"/>
              <a:t>Username/Password</a:t>
            </a:r>
            <a:endParaRPr lang="en-US" dirty="0"/>
          </a:p>
        </p:txBody>
      </p:sp>
      <p:sp>
        <p:nvSpPr>
          <p:cNvPr id="3" name="Title 2"/>
          <p:cNvSpPr>
            <a:spLocks noGrp="1"/>
          </p:cNvSpPr>
          <p:nvPr>
            <p:ph type="title"/>
          </p:nvPr>
        </p:nvSpPr>
        <p:spPr/>
        <p:txBody>
          <a:bodyPr/>
          <a:lstStyle/>
          <a:p>
            <a:r>
              <a:rPr lang="en-AU" dirty="0" smtClean="0"/>
              <a:t>Solution: TFS Project Portal (SharePoint)</a:t>
            </a:r>
            <a:endParaRPr lang="en-AU" dirty="0"/>
          </a:p>
        </p:txBody>
      </p:sp>
    </p:spTree>
    <p:extLst>
      <p:ext uri="{BB962C8B-B14F-4D97-AF65-F5344CB8AC3E}">
        <p14:creationId xmlns:p14="http://schemas.microsoft.com/office/powerpoint/2010/main" val="552564248"/>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872000" y="2412000"/>
            <a:ext cx="7272000" cy="3276000"/>
          </a:xfrm>
          <a:prstGeom prst="rect">
            <a:avLst/>
          </a:prstGeom>
        </p:spPr>
        <p:txBody>
          <a:bodyPr/>
          <a:lstStyle/>
          <a:p>
            <a:r>
              <a:rPr lang="en-AU" dirty="0" smtClean="0"/>
              <a:t>Allows collaboration from Developers, Project Managers and other stakeholders</a:t>
            </a:r>
          </a:p>
          <a:p>
            <a:r>
              <a:rPr lang="en-AU" dirty="0" smtClean="0"/>
              <a:t>Quickly store important details:</a:t>
            </a:r>
          </a:p>
          <a:p>
            <a:pPr lvl="1"/>
            <a:r>
              <a:rPr lang="en-AU" dirty="0" smtClean="0"/>
              <a:t>Server details (</a:t>
            </a:r>
            <a:r>
              <a:rPr lang="en-AU" dirty="0" err="1" smtClean="0"/>
              <a:t>Dev</a:t>
            </a:r>
            <a:r>
              <a:rPr lang="en-AU" dirty="0" smtClean="0"/>
              <a:t>, Test, Production)</a:t>
            </a:r>
          </a:p>
          <a:p>
            <a:pPr lvl="1"/>
            <a:r>
              <a:rPr lang="en-AU" dirty="0" smtClean="0"/>
              <a:t>Usernames/Passwords for testing accounts</a:t>
            </a:r>
          </a:p>
          <a:p>
            <a:pPr lvl="1"/>
            <a:r>
              <a:rPr lang="en-AU" dirty="0" smtClean="0"/>
              <a:t>Change logs</a:t>
            </a:r>
          </a:p>
          <a:p>
            <a:pPr lvl="1"/>
            <a:r>
              <a:rPr lang="en-AU" dirty="0" smtClean="0"/>
              <a:t>Upcoming features</a:t>
            </a:r>
            <a:endParaRPr lang="en-AU" dirty="0"/>
          </a:p>
        </p:txBody>
      </p:sp>
      <p:sp>
        <p:nvSpPr>
          <p:cNvPr id="3" name="Title 2"/>
          <p:cNvSpPr>
            <a:spLocks noGrp="1"/>
          </p:cNvSpPr>
          <p:nvPr>
            <p:ph type="title"/>
          </p:nvPr>
        </p:nvSpPr>
        <p:spPr/>
        <p:txBody>
          <a:bodyPr/>
          <a:lstStyle/>
          <a:p>
            <a:r>
              <a:rPr lang="en-AU" dirty="0" smtClean="0"/>
              <a:t>SharePoint Wiki</a:t>
            </a:r>
            <a:endParaRPr lang="en-AU" dirty="0"/>
          </a:p>
        </p:txBody>
      </p:sp>
    </p:spTree>
    <p:extLst>
      <p:ext uri="{BB962C8B-B14F-4D97-AF65-F5344CB8AC3E}">
        <p14:creationId xmlns:p14="http://schemas.microsoft.com/office/powerpoint/2010/main" val="3767361440"/>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ericphan\AppData\Local\Temp\SNAGHTML7d060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0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9883907"/>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Developers also get quick access to docs from Visual Studio 2010</a:t>
            </a:r>
            <a:endParaRPr lang="en-AU" dirty="0"/>
          </a:p>
        </p:txBody>
      </p:sp>
    </p:spTree>
    <p:extLst>
      <p:ext uri="{BB962C8B-B14F-4D97-AF65-F5344CB8AC3E}">
        <p14:creationId xmlns:p14="http://schemas.microsoft.com/office/powerpoint/2010/main" val="1452901872"/>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2679"/>
            <a:ext cx="4896544" cy="66562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5100147"/>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872000" y="2412000"/>
            <a:ext cx="7272000" cy="3276000"/>
          </a:xfrm>
          <a:prstGeom prst="rect">
            <a:avLst/>
          </a:prstGeom>
        </p:spPr>
        <p:txBody>
          <a:bodyPr/>
          <a:lstStyle/>
          <a:p>
            <a:r>
              <a:rPr lang="en-AU" dirty="0" smtClean="0"/>
              <a:t>How do you know when your developer is “Done”?</a:t>
            </a:r>
          </a:p>
        </p:txBody>
      </p:sp>
      <p:sp>
        <p:nvSpPr>
          <p:cNvPr id="3" name="Title 2"/>
          <p:cNvSpPr>
            <a:spLocks noGrp="1"/>
          </p:cNvSpPr>
          <p:nvPr>
            <p:ph type="title"/>
          </p:nvPr>
        </p:nvSpPr>
        <p:spPr/>
        <p:txBody>
          <a:bodyPr/>
          <a:lstStyle/>
          <a:p>
            <a:r>
              <a:rPr lang="en-AU" sz="2800" dirty="0" smtClean="0"/>
              <a:t>#5 Problem - Communicate and be visible</a:t>
            </a:r>
            <a:endParaRPr lang="en-AU" sz="2800" dirty="0"/>
          </a:p>
        </p:txBody>
      </p:sp>
    </p:spTree>
    <p:extLst>
      <p:ext uri="{BB962C8B-B14F-4D97-AF65-F5344CB8AC3E}">
        <p14:creationId xmlns:p14="http://schemas.microsoft.com/office/powerpoint/2010/main" val="2222698213"/>
      </p:ext>
    </p:extLst>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872000" y="2401840"/>
            <a:ext cx="7272000" cy="3276000"/>
          </a:xfrm>
          <a:prstGeom prst="rect">
            <a:avLst/>
          </a:prstGeom>
        </p:spPr>
        <p:txBody>
          <a:bodyPr/>
          <a:lstStyle/>
          <a:p>
            <a:pPr>
              <a:buFont typeface="+mj-lt"/>
              <a:buAutoNum type="arabicPeriod"/>
            </a:pPr>
            <a:r>
              <a:rPr lang="en-AU" dirty="0" smtClean="0"/>
              <a:t>Sending a “Done” email</a:t>
            </a:r>
          </a:p>
          <a:p>
            <a:pPr>
              <a:buFont typeface="+mj-lt"/>
              <a:buAutoNum type="arabicPeriod"/>
            </a:pPr>
            <a:r>
              <a:rPr lang="en-AU" dirty="0"/>
              <a:t>Sending a “Done” </a:t>
            </a:r>
            <a:r>
              <a:rPr lang="en-AU" dirty="0" smtClean="0"/>
              <a:t>email + screenshots + code</a:t>
            </a:r>
          </a:p>
          <a:p>
            <a:pPr>
              <a:buFont typeface="+mj-lt"/>
              <a:buAutoNum type="arabicPeriod"/>
            </a:pPr>
            <a:r>
              <a:rPr lang="en-AU" dirty="0"/>
              <a:t>Sending a “Done” </a:t>
            </a:r>
            <a:r>
              <a:rPr lang="en-AU" dirty="0" smtClean="0"/>
              <a:t>email + video + code</a:t>
            </a:r>
          </a:p>
          <a:p>
            <a:pPr lvl="1">
              <a:buFont typeface="+mj-lt"/>
              <a:buAutoNum type="arabicPeriod"/>
            </a:pPr>
            <a:r>
              <a:rPr lang="en-AU" u="sng" dirty="0">
                <a:hlinkClick r:id="rId2"/>
              </a:rPr>
              <a:t>http://</a:t>
            </a:r>
            <a:r>
              <a:rPr lang="en-AU" u="sng" dirty="0" smtClean="0">
                <a:hlinkClick r:id="rId2"/>
              </a:rPr>
              <a:t>screencast.com/t/ps17fqsV</a:t>
            </a:r>
            <a:endParaRPr lang="en-AU" u="sng" dirty="0" smtClean="0"/>
          </a:p>
        </p:txBody>
      </p:sp>
      <p:sp>
        <p:nvSpPr>
          <p:cNvPr id="3" name="Title 2"/>
          <p:cNvSpPr>
            <a:spLocks noGrp="1"/>
          </p:cNvSpPr>
          <p:nvPr>
            <p:ph type="title"/>
          </p:nvPr>
        </p:nvSpPr>
        <p:spPr/>
        <p:txBody>
          <a:bodyPr>
            <a:normAutofit fontScale="90000"/>
          </a:bodyPr>
          <a:lstStyle/>
          <a:p>
            <a:r>
              <a:rPr lang="en-AU" dirty="0" smtClean="0"/>
              <a:t>There are 3 levels of “Done” emails (missing from Scrum)</a:t>
            </a:r>
            <a:endParaRPr lang="en-AU" dirty="0"/>
          </a:p>
        </p:txBody>
      </p:sp>
    </p:spTree>
    <p:extLst>
      <p:ext uri="{BB962C8B-B14F-4D97-AF65-F5344CB8AC3E}">
        <p14:creationId xmlns:p14="http://schemas.microsoft.com/office/powerpoint/2010/main" val="903387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fade">
                                      <p:cBhvr>
                                        <p:cTn id="17" dur="500"/>
                                        <p:tgtEl>
                                          <p:spTgt spid="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animEffect transition="in" filter="fade">
                                      <p:cBhvr>
                                        <p:cTn id="22" dur="500"/>
                                        <p:tgtEl>
                                          <p:spTgt spid="2">
                                            <p:txEl>
                                              <p:pRg st="2" end="2"/>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Effect transition="in" filter="fade">
                                      <p:cBhvr>
                                        <p:cTn id="25"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872000" y="2412000"/>
            <a:ext cx="7272000" cy="3276000"/>
          </a:xfrm>
          <a:prstGeom prst="rect">
            <a:avLst/>
          </a:prstGeom>
        </p:spPr>
        <p:txBody>
          <a:bodyPr/>
          <a:lstStyle/>
          <a:p>
            <a:pPr marL="0" indent="0">
              <a:buNone/>
            </a:pPr>
            <a:r>
              <a:rPr lang="en-AU" dirty="0" smtClean="0">
                <a:hlinkClick r:id="rId2"/>
              </a:rPr>
              <a:t>http</a:t>
            </a:r>
            <a:r>
              <a:rPr lang="en-AU" dirty="0">
                <a:hlinkClick r:id="rId2"/>
              </a:rPr>
              <a:t>://rules.ssw.com.au/Management/RulesToSuccessfulProjects/Pages/DoYouGoBeyondDoneAndFollowADoneCriteria.aspx</a:t>
            </a:r>
            <a:endParaRPr lang="en-AU" dirty="0"/>
          </a:p>
          <a:p>
            <a:endParaRPr lang="en-AU" dirty="0"/>
          </a:p>
        </p:txBody>
      </p:sp>
      <p:sp>
        <p:nvSpPr>
          <p:cNvPr id="3" name="Title 2"/>
          <p:cNvSpPr>
            <a:spLocks noGrp="1"/>
          </p:cNvSpPr>
          <p:nvPr>
            <p:ph type="title"/>
          </p:nvPr>
        </p:nvSpPr>
        <p:spPr/>
        <p:txBody>
          <a:bodyPr/>
          <a:lstStyle/>
          <a:p>
            <a:r>
              <a:rPr lang="en-AU" dirty="0" smtClean="0"/>
              <a:t>The 7 Levels of “Definition of Done”</a:t>
            </a:r>
            <a:endParaRPr lang="en-AU" dirty="0"/>
          </a:p>
        </p:txBody>
      </p:sp>
    </p:spTree>
    <p:extLst>
      <p:ext uri="{BB962C8B-B14F-4D97-AF65-F5344CB8AC3E}">
        <p14:creationId xmlns:p14="http://schemas.microsoft.com/office/powerpoint/2010/main" val="2857945187"/>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872000" y="2412000"/>
            <a:ext cx="7272000" cy="3276000"/>
          </a:xfrm>
          <a:prstGeom prst="rect">
            <a:avLst/>
          </a:prstGeom>
        </p:spPr>
        <p:txBody>
          <a:bodyPr/>
          <a:lstStyle/>
          <a:p>
            <a:r>
              <a:rPr lang="en-AU" dirty="0"/>
              <a:t>Acceptance </a:t>
            </a:r>
            <a:r>
              <a:rPr lang="en-AU" dirty="0" smtClean="0"/>
              <a:t>Criteria</a:t>
            </a:r>
          </a:p>
          <a:p>
            <a:r>
              <a:rPr lang="en-AU" dirty="0" smtClean="0">
                <a:hlinkClick r:id="rId2"/>
              </a:rPr>
              <a:t>http</a:t>
            </a:r>
            <a:r>
              <a:rPr lang="en-AU" dirty="0">
                <a:hlinkClick r:id="rId2"/>
              </a:rPr>
              <a:t>://rules.ssw.com.au/Management/RulesToBetterScrumUsingTFS/Pages/Do-Your-User-Stories-Include-Acceptance-Criteria.aspx</a:t>
            </a:r>
            <a:endParaRPr lang="en-AU" dirty="0"/>
          </a:p>
        </p:txBody>
      </p:sp>
      <p:sp>
        <p:nvSpPr>
          <p:cNvPr id="3" name="Title 2"/>
          <p:cNvSpPr>
            <a:spLocks noGrp="1"/>
          </p:cNvSpPr>
          <p:nvPr>
            <p:ph type="title"/>
          </p:nvPr>
        </p:nvSpPr>
        <p:spPr/>
        <p:txBody>
          <a:bodyPr>
            <a:normAutofit fontScale="90000"/>
          </a:bodyPr>
          <a:lstStyle/>
          <a:p>
            <a:r>
              <a:rPr lang="en-AU" dirty="0"/>
              <a:t>How will I know when I’m done with the </a:t>
            </a:r>
            <a:r>
              <a:rPr lang="en-AU" dirty="0" smtClean="0"/>
              <a:t>story?</a:t>
            </a:r>
            <a:endParaRPr lang="en-AU" dirty="0"/>
          </a:p>
        </p:txBody>
      </p:sp>
    </p:spTree>
    <p:extLst>
      <p:ext uri="{BB962C8B-B14F-4D97-AF65-F5344CB8AC3E}">
        <p14:creationId xmlns:p14="http://schemas.microsoft.com/office/powerpoint/2010/main" val="19818332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Agenda</a:t>
            </a:r>
            <a:endParaRPr lang="en-AU" dirty="0"/>
          </a:p>
        </p:txBody>
      </p:sp>
      <p:pic>
        <p:nvPicPr>
          <p:cNvPr id="5" name="Picture 2" descr="http://www.grc-meeting.com/images/conteudos/agenda.jpg"/>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tretch>
            <a:fillRect/>
          </a:stretch>
        </p:blipFill>
        <p:spPr bwMode="auto">
          <a:xfrm>
            <a:off x="4418012" y="2286794"/>
            <a:ext cx="4762500" cy="3152775"/>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4294967295"/>
          </p:nvPr>
        </p:nvSpPr>
        <p:spPr>
          <a:xfrm>
            <a:off x="0" y="1597025"/>
            <a:ext cx="4427538" cy="4222750"/>
          </a:xfrm>
        </p:spPr>
        <p:txBody>
          <a:bodyPr>
            <a:normAutofit fontScale="92500" lnSpcReduction="10000"/>
          </a:bodyPr>
          <a:lstStyle/>
          <a:p>
            <a:pPr>
              <a:lnSpc>
                <a:spcPct val="100000"/>
              </a:lnSpc>
            </a:pPr>
            <a:r>
              <a:rPr lang="en-AU" sz="2000" dirty="0">
                <a:ea typeface="Verdana" pitchFamily="34" charset="0"/>
                <a:cs typeface="Verdana" pitchFamily="34" charset="0"/>
              </a:rPr>
              <a:t>Project Managers</a:t>
            </a:r>
          </a:p>
          <a:p>
            <a:pPr lvl="1"/>
            <a:r>
              <a:rPr lang="en-AU" dirty="0"/>
              <a:t>Project Dashboard</a:t>
            </a:r>
          </a:p>
          <a:p>
            <a:pPr lvl="1"/>
            <a:r>
              <a:rPr lang="en-AU" dirty="0"/>
              <a:t>TFS is the source of truth</a:t>
            </a:r>
            <a:endParaRPr lang="en-AU" sz="2000" dirty="0">
              <a:ea typeface="Verdana" pitchFamily="34" charset="0"/>
              <a:cs typeface="Verdana" pitchFamily="34" charset="0"/>
            </a:endParaRPr>
          </a:p>
          <a:p>
            <a:pPr>
              <a:lnSpc>
                <a:spcPct val="100000"/>
              </a:lnSpc>
            </a:pPr>
            <a:r>
              <a:rPr lang="en-AU" sz="2000" dirty="0">
                <a:ea typeface="Verdana" pitchFamily="34" charset="0"/>
                <a:cs typeface="Verdana" pitchFamily="34" charset="0"/>
              </a:rPr>
              <a:t>Developers</a:t>
            </a:r>
          </a:p>
          <a:p>
            <a:pPr lvl="1"/>
            <a:r>
              <a:rPr lang="en-AU" dirty="0" smtClean="0"/>
              <a:t>Rich Web</a:t>
            </a:r>
            <a:endParaRPr lang="en-AU" dirty="0"/>
          </a:p>
          <a:p>
            <a:pPr lvl="1"/>
            <a:r>
              <a:rPr lang="en-AU" dirty="0" smtClean="0"/>
              <a:t>Continuous Integration</a:t>
            </a:r>
            <a:endParaRPr lang="en-AU" dirty="0"/>
          </a:p>
          <a:p>
            <a:pPr lvl="1"/>
            <a:r>
              <a:rPr lang="en-AU" dirty="0" smtClean="0"/>
              <a:t>Debugging</a:t>
            </a:r>
            <a:endParaRPr lang="en-AU" sz="2000" dirty="0">
              <a:ea typeface="Verdana" pitchFamily="34" charset="0"/>
              <a:cs typeface="Verdana" pitchFamily="34" charset="0"/>
            </a:endParaRPr>
          </a:p>
          <a:p>
            <a:r>
              <a:rPr lang="en-AU" sz="2000" dirty="0">
                <a:ea typeface="Verdana" pitchFamily="34" charset="0"/>
                <a:cs typeface="Verdana" pitchFamily="34" charset="0"/>
              </a:rPr>
              <a:t>Testers</a:t>
            </a:r>
          </a:p>
          <a:p>
            <a:pPr lvl="1"/>
            <a:r>
              <a:rPr lang="en-AU" dirty="0"/>
              <a:t>Go from a manual testing to a functional testing</a:t>
            </a:r>
          </a:p>
          <a:p>
            <a:pPr lvl="1"/>
            <a:r>
              <a:rPr lang="en-AU" dirty="0"/>
              <a:t>Focus on UX</a:t>
            </a:r>
          </a:p>
        </p:txBody>
      </p:sp>
    </p:spTree>
    <p:extLst>
      <p:ext uri="{BB962C8B-B14F-4D97-AF65-F5344CB8AC3E}">
        <p14:creationId xmlns:p14="http://schemas.microsoft.com/office/powerpoint/2010/main" val="1216601342"/>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872000" y="2412000"/>
            <a:ext cx="7272000" cy="3276000"/>
          </a:xfrm>
          <a:prstGeom prst="rect">
            <a:avLst/>
          </a:prstGeom>
        </p:spPr>
        <p:txBody>
          <a:bodyPr/>
          <a:lstStyle/>
          <a:p>
            <a:r>
              <a:rPr lang="en-AU" dirty="0" smtClean="0"/>
              <a:t>Use TWA</a:t>
            </a:r>
            <a:endParaRPr lang="en-AU" dirty="0"/>
          </a:p>
          <a:p>
            <a:endParaRPr lang="en-AU" dirty="0"/>
          </a:p>
        </p:txBody>
      </p:sp>
      <p:sp>
        <p:nvSpPr>
          <p:cNvPr id="3" name="Title 2"/>
          <p:cNvSpPr>
            <a:spLocks noGrp="1"/>
          </p:cNvSpPr>
          <p:nvPr>
            <p:ph type="title"/>
          </p:nvPr>
        </p:nvSpPr>
        <p:spPr/>
        <p:txBody>
          <a:bodyPr/>
          <a:lstStyle/>
          <a:p>
            <a:r>
              <a:rPr lang="en-AU" sz="2800" dirty="0" smtClean="0"/>
              <a:t>#5 </a:t>
            </a:r>
            <a:r>
              <a:rPr lang="en-AU" sz="2800" dirty="0"/>
              <a:t>Problem - Communicate and be visible</a:t>
            </a:r>
          </a:p>
        </p:txBody>
      </p:sp>
    </p:spTree>
    <p:extLst>
      <p:ext uri="{BB962C8B-B14F-4D97-AF65-F5344CB8AC3E}">
        <p14:creationId xmlns:p14="http://schemas.microsoft.com/office/powerpoint/2010/main" val="316423094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41" y="356909"/>
            <a:ext cx="9125502" cy="6201245"/>
          </a:xfrm>
          <a:prstGeom prst="rect">
            <a:avLst/>
          </a:prstGeom>
          <a:noFill/>
          <a:ln w="9525">
            <a:noFill/>
            <a:miter lim="800000"/>
            <a:headEnd/>
            <a:tailEnd/>
          </a:ln>
        </p:spPr>
      </p:pic>
    </p:spTree>
    <p:extLst>
      <p:ext uri="{BB962C8B-B14F-4D97-AF65-F5344CB8AC3E}">
        <p14:creationId xmlns:p14="http://schemas.microsoft.com/office/powerpoint/2010/main" val="628457841"/>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3580" y="740221"/>
            <a:ext cx="9304092" cy="4921027"/>
          </a:xfrm>
          <a:prstGeom prst="rect">
            <a:avLst/>
          </a:prstGeom>
          <a:noFill/>
          <a:ln w="9525">
            <a:noFill/>
            <a:miter lim="800000"/>
            <a:headEnd/>
            <a:tailEnd/>
          </a:ln>
        </p:spPr>
      </p:pic>
    </p:spTree>
    <p:extLst>
      <p:ext uri="{BB962C8B-B14F-4D97-AF65-F5344CB8AC3E}">
        <p14:creationId xmlns:p14="http://schemas.microsoft.com/office/powerpoint/2010/main" val="1485787878"/>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872000" y="2412000"/>
            <a:ext cx="7272000" cy="3276000"/>
          </a:xfrm>
          <a:prstGeom prst="rect">
            <a:avLst/>
          </a:prstGeom>
        </p:spPr>
        <p:txBody>
          <a:bodyPr>
            <a:normAutofit/>
          </a:bodyPr>
          <a:lstStyle/>
          <a:p>
            <a:r>
              <a:rPr lang="en-AU" sz="1600" dirty="0"/>
              <a:t>Use Team Companion to connect your TFS with Outlook</a:t>
            </a:r>
          </a:p>
          <a:p>
            <a:pPr marL="0">
              <a:buNone/>
            </a:pPr>
            <a:r>
              <a:rPr lang="en-AU" sz="1600" dirty="0">
                <a:hlinkClick r:id="rId3"/>
              </a:rPr>
              <a:t>http://</a:t>
            </a:r>
            <a:r>
              <a:rPr lang="en-AU" sz="1600" dirty="0" smtClean="0">
                <a:hlinkClick r:id="rId3"/>
              </a:rPr>
              <a:t>rules.ssw.com.au/Communication/RulesToBetterEmail/Pages/DoneReplyAndDeleteEmail.aspx</a:t>
            </a:r>
            <a:endParaRPr lang="en-AU" dirty="0"/>
          </a:p>
        </p:txBody>
      </p:sp>
      <p:sp>
        <p:nvSpPr>
          <p:cNvPr id="3" name="Title 2"/>
          <p:cNvSpPr>
            <a:spLocks noGrp="1"/>
          </p:cNvSpPr>
          <p:nvPr>
            <p:ph type="title"/>
          </p:nvPr>
        </p:nvSpPr>
        <p:spPr/>
        <p:txBody>
          <a:bodyPr/>
          <a:lstStyle/>
          <a:p>
            <a:r>
              <a:rPr lang="en-AU" sz="2800" dirty="0" smtClean="0"/>
              <a:t>#5 Problem - Communicate and be visible</a:t>
            </a:r>
            <a:endParaRPr lang="en-AU" sz="2800" dirty="0"/>
          </a:p>
        </p:txBody>
      </p:sp>
      <p:pic>
        <p:nvPicPr>
          <p:cNvPr id="4" name="Picture 3" descr="QuestionIconRED.gif"/>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44090" y="4854225"/>
            <a:ext cx="699910" cy="928028"/>
          </a:xfrm>
          <a:prstGeom prst="rect">
            <a:avLst/>
          </a:prstGeom>
        </p:spPr>
      </p:pic>
    </p:spTree>
    <p:extLst>
      <p:ext uri="{BB962C8B-B14F-4D97-AF65-F5344CB8AC3E}">
        <p14:creationId xmlns:p14="http://schemas.microsoft.com/office/powerpoint/2010/main" val="393663611"/>
      </p:ext>
    </p:extLst>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ericphan\AppData\Local\Temp\1\SNAGHTML20494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3853"/>
            <a:ext cx="9144000" cy="683083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ericphan\AppData\Local\Temp\1\SNAGHTML20ca5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3707" y="1012878"/>
            <a:ext cx="7073845" cy="520499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ericphan\AppData\Local\Temp\1\SNAGHTML219b2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43329" y="2308197"/>
            <a:ext cx="2514600" cy="2790825"/>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1"/>
          <p:cNvGrpSpPr/>
          <p:nvPr/>
        </p:nvGrpSpPr>
        <p:grpSpPr>
          <a:xfrm>
            <a:off x="732928" y="143437"/>
            <a:ext cx="7886286" cy="6714563"/>
            <a:chOff x="732928" y="143437"/>
            <a:chExt cx="7886286" cy="6714563"/>
          </a:xfrm>
        </p:grpSpPr>
        <p:pic>
          <p:nvPicPr>
            <p:cNvPr id="1032" name="Picture 8" descr="C:\Users\ericphan\AppData\Local\Temp\1\SNAGHTML22e75d.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2928" y="143437"/>
              <a:ext cx="7886286" cy="6714563"/>
            </a:xfrm>
            <a:prstGeom prst="rect">
              <a:avLst/>
            </a:prstGeom>
            <a:noFill/>
            <a:extLst>
              <a:ext uri="{909E8E84-426E-40DD-AFC4-6F175D3DCCD1}">
                <a14:hiddenFill xmlns:a14="http://schemas.microsoft.com/office/drawing/2010/main">
                  <a:solidFill>
                    <a:srgbClr val="FFFFFF"/>
                  </a:solidFill>
                </a14:hiddenFill>
              </a:ext>
            </a:extLst>
          </p:spPr>
        </p:pic>
        <p:pic>
          <p:nvPicPr>
            <p:cNvPr id="14339"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b="10811"/>
            <a:stretch/>
          </p:blipFill>
          <p:spPr bwMode="auto">
            <a:xfrm>
              <a:off x="869315" y="3951924"/>
              <a:ext cx="5942330" cy="2428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284915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fade">
                                      <p:cBhvr>
                                        <p:cTn id="7" dur="500"/>
                                        <p:tgtEl>
                                          <p:spTgt spid="10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30"/>
                                        </p:tgtEl>
                                        <p:attrNameLst>
                                          <p:attrName>style.visibility</p:attrName>
                                        </p:attrNameLst>
                                      </p:cBhvr>
                                      <p:to>
                                        <p:strVal val="visible"/>
                                      </p:to>
                                    </p:set>
                                    <p:animEffect transition="in" filter="fade">
                                      <p:cBhvr>
                                        <p:cTn id="12" dur="500"/>
                                        <p:tgtEl>
                                          <p:spTgt spid="103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What’s new for Scrum in 2011?</a:t>
            </a:r>
            <a:endParaRPr lang="en-AU" dirty="0"/>
          </a:p>
        </p:txBody>
      </p:sp>
      <p:sp>
        <p:nvSpPr>
          <p:cNvPr id="4" name="Text Placeholder 3"/>
          <p:cNvSpPr>
            <a:spLocks noGrp="1"/>
          </p:cNvSpPr>
          <p:nvPr>
            <p:ph idx="1"/>
          </p:nvPr>
        </p:nvSpPr>
        <p:spPr/>
        <p:txBody>
          <a:bodyPr/>
          <a:lstStyle/>
          <a:p>
            <a:r>
              <a:rPr lang="en-AU" dirty="0">
                <a:hlinkClick r:id="rId2"/>
              </a:rPr>
              <a:t>http://www.scrum.org/scrum-guide-updates</a:t>
            </a:r>
            <a:endParaRPr lang="en-AU" dirty="0" smtClean="0">
              <a:solidFill>
                <a:srgbClr val="FF0000"/>
              </a:solidFill>
            </a:endParaRPr>
          </a:p>
        </p:txBody>
      </p:sp>
    </p:spTree>
    <p:extLst>
      <p:ext uri="{BB962C8B-B14F-4D97-AF65-F5344CB8AC3E}">
        <p14:creationId xmlns:p14="http://schemas.microsoft.com/office/powerpoint/2010/main" val="882845859"/>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The best bits about scrum </a:t>
            </a:r>
            <a:endParaRPr lang="en-AU" dirty="0"/>
          </a:p>
        </p:txBody>
      </p:sp>
      <p:sp>
        <p:nvSpPr>
          <p:cNvPr id="4" name="Text Placeholder 3"/>
          <p:cNvSpPr>
            <a:spLocks noGrp="1"/>
          </p:cNvSpPr>
          <p:nvPr>
            <p:ph idx="1"/>
          </p:nvPr>
        </p:nvSpPr>
        <p:spPr/>
        <p:txBody>
          <a:bodyPr/>
          <a:lstStyle/>
          <a:p>
            <a:r>
              <a:rPr lang="en-AU" strike="sngStrike" dirty="0" smtClean="0"/>
              <a:t>Hand on heart commitment</a:t>
            </a:r>
            <a:r>
              <a:rPr lang="en-AU" dirty="0" smtClean="0"/>
              <a:t> </a:t>
            </a:r>
            <a:r>
              <a:rPr lang="en-AU" dirty="0" smtClean="0">
                <a:solidFill>
                  <a:srgbClr val="FF0000"/>
                </a:solidFill>
              </a:rPr>
              <a:t>forecast</a:t>
            </a:r>
            <a:r>
              <a:rPr lang="en-AU" dirty="0" smtClean="0"/>
              <a:t> of PBIs for a sprint</a:t>
            </a:r>
          </a:p>
          <a:p>
            <a:r>
              <a:rPr lang="en-AU" dirty="0" smtClean="0"/>
              <a:t>Product owner </a:t>
            </a:r>
            <a:r>
              <a:rPr lang="en-AU" strike="sngStrike" dirty="0" smtClean="0"/>
              <a:t>prioritizes</a:t>
            </a:r>
            <a:r>
              <a:rPr lang="en-AU" dirty="0" smtClean="0"/>
              <a:t> </a:t>
            </a:r>
            <a:r>
              <a:rPr lang="en-AU" dirty="0" smtClean="0">
                <a:solidFill>
                  <a:srgbClr val="FF0000"/>
                </a:solidFill>
              </a:rPr>
              <a:t>orders</a:t>
            </a:r>
            <a:r>
              <a:rPr lang="en-AU" dirty="0" smtClean="0"/>
              <a:t> the backlog</a:t>
            </a:r>
          </a:p>
          <a:p>
            <a:r>
              <a:rPr lang="en-AU" strike="sngStrike" dirty="0" smtClean="0"/>
              <a:t>Chicken and pig analogy</a:t>
            </a:r>
            <a:endParaRPr lang="en-AU" strike="sngStrike" dirty="0"/>
          </a:p>
        </p:txBody>
      </p:sp>
      <p:pic>
        <p:nvPicPr>
          <p:cNvPr id="1026" name="Picture 2" descr="http://www.cookuk.co.uk/images/ChickenRoastFast/chicken_roast_fast3.jpg"/>
          <p:cNvPicPr>
            <a:picLocks noChangeAspect="1" noChangeArrowheads="1"/>
          </p:cNvPicPr>
          <p:nvPr/>
        </p:nvPicPr>
        <p:blipFill rotWithShape="1">
          <a:blip r:embed="rId2">
            <a:extLst>
              <a:ext uri="{28A0092B-C50C-407E-A947-70E740481C1C}">
                <a14:useLocalDpi xmlns:a14="http://schemas.microsoft.com/office/drawing/2010/main" val="0"/>
              </a:ext>
            </a:extLst>
          </a:blip>
          <a:srcRect t="-455" b="19290"/>
          <a:stretch/>
        </p:blipFill>
        <p:spPr bwMode="auto">
          <a:xfrm>
            <a:off x="5837574" y="3757445"/>
            <a:ext cx="3306426" cy="219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3017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1026"/>
                                        </p:tgtEl>
                                        <p:attrNameLst>
                                          <p:attrName>style.visibility</p:attrName>
                                        </p:attrNameLst>
                                      </p:cBhvr>
                                      <p:to>
                                        <p:strVal val="visible"/>
                                      </p:to>
                                    </p:set>
                                    <p:animEffect transition="in" filter="fade">
                                      <p:cBhvr>
                                        <p:cTn id="20"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a:ea typeface="Verdana" pitchFamily="34" charset="0"/>
                <a:cs typeface="Verdana" pitchFamily="34" charset="0"/>
              </a:rPr>
              <a:t>Developers</a:t>
            </a:r>
            <a:endParaRPr lang="en-AU" dirty="0"/>
          </a:p>
        </p:txBody>
      </p:sp>
      <p:pic>
        <p:nvPicPr>
          <p:cNvPr id="7170" name="Picture 2" descr="http://www.affinity-it.com/images/Computer%20Code.jpg"/>
          <p:cNvPicPr>
            <a:picLocks noGrp="1" noChangeAspect="1" noChangeArrowheads="1"/>
          </p:cNvPicPr>
          <p:nvPr>
            <p:ph type="pic" sz="quarter" idx="13"/>
          </p:nvPr>
        </p:nvPicPr>
        <p:blipFill>
          <a:blip r:embed="rId2" cstate="print">
            <a:extLst>
              <a:ext uri="{28A0092B-C50C-407E-A947-70E740481C1C}">
                <a14:useLocalDpi xmlns:a14="http://schemas.microsoft.com/office/drawing/2010/main" val="0"/>
              </a:ext>
            </a:extLst>
          </a:blip>
          <a:srcRect t="34166" b="34166"/>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http://www.affinity-it.com/images/Computer%20Code.jpg"/>
          <p:cNvPicPr>
            <a:picLocks noGrp="1" noChangeAspect="1" noChangeArrowheads="1"/>
          </p:cNvPicPr>
          <p:nvPr>
            <p:ph type="pic" sz="quarter" idx="14"/>
          </p:nvPr>
        </p:nvPicPr>
        <p:blipFill rotWithShape="1">
          <a:blip r:embed="rId2" cstate="print">
            <a:extLst>
              <a:ext uri="{28A0092B-C50C-407E-A947-70E740481C1C}">
                <a14:useLocalDpi xmlns:a14="http://schemas.microsoft.com/office/drawing/2010/main" val="0"/>
              </a:ext>
            </a:extLst>
          </a:blip>
          <a:srcRect t="68292" b="12"/>
          <a:stretch/>
        </p:blipFill>
        <p:spPr bwMode="auto">
          <a:xfrm>
            <a:off x="1872001" y="4193200"/>
            <a:ext cx="7272000" cy="1728000"/>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72463" y="2392055"/>
            <a:ext cx="2719136" cy="1696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23182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AU" dirty="0" smtClean="0"/>
              <a:t>Developer from the West</a:t>
            </a:r>
            <a:endParaRPr lang="en-AU" dirty="0"/>
          </a:p>
        </p:txBody>
      </p:sp>
      <p:sp>
        <p:nvSpPr>
          <p:cNvPr id="8" name="Text Placeholder 7"/>
          <p:cNvSpPr>
            <a:spLocks noGrp="1"/>
          </p:cNvSpPr>
          <p:nvPr>
            <p:ph type="body" sz="quarter" idx="4294967295"/>
          </p:nvPr>
        </p:nvSpPr>
        <p:spPr>
          <a:xfrm>
            <a:off x="1872000" y="2412000"/>
            <a:ext cx="3922003" cy="3528000"/>
          </a:xfrm>
          <a:prstGeom prst="rect">
            <a:avLst/>
          </a:prstGeom>
        </p:spPr>
        <p:txBody>
          <a:bodyPr>
            <a:normAutofit fontScale="85000" lnSpcReduction="20000"/>
          </a:bodyPr>
          <a:lstStyle/>
          <a:p>
            <a:r>
              <a:rPr lang="en-AU" dirty="0" smtClean="0"/>
              <a:t>VS2010</a:t>
            </a:r>
          </a:p>
          <a:p>
            <a:r>
              <a:rPr lang="en-AU" dirty="0" smtClean="0"/>
              <a:t>Build, Attach to w3wp to Debug</a:t>
            </a:r>
          </a:p>
          <a:p>
            <a:r>
              <a:rPr lang="en-AU" dirty="0" smtClean="0"/>
              <a:t>Deploy by copying DLLs and install into GAC</a:t>
            </a:r>
          </a:p>
          <a:p>
            <a:r>
              <a:rPr lang="en-AU" dirty="0" smtClean="0"/>
              <a:t>Update </a:t>
            </a:r>
            <a:r>
              <a:rPr lang="en-AU" dirty="0" err="1" smtClean="0"/>
              <a:t>web.config</a:t>
            </a:r>
            <a:endParaRPr lang="en-AU" dirty="0" smtClean="0"/>
          </a:p>
          <a:p>
            <a:r>
              <a:rPr lang="en-AU" dirty="0" smtClean="0"/>
              <a:t>IIS Reset</a:t>
            </a:r>
          </a:p>
          <a:p>
            <a:r>
              <a:rPr lang="en-AU" dirty="0" smtClean="0"/>
              <a:t>Install VS2010 on server for debugging (w3wp.exe)</a:t>
            </a:r>
            <a:endParaRPr lang="en-AU" dirty="0"/>
          </a:p>
        </p:txBody>
      </p:sp>
      <p:pic>
        <p:nvPicPr>
          <p:cNvPr id="4100" name="Picture 4" descr="http://sas.guidespot.com/bundles/guides_9b/assets/widget_bmV477Jlbk4iRFbK5prMCQ.jpg"/>
          <p:cNvPicPr>
            <a:picLocks noGrp="1" noChangeAspect="1" noChangeArrowheads="1"/>
          </p:cNvPicPr>
          <p:nvPr>
            <p:ph type="pic" sz="quarter" idx="4294967295"/>
          </p:nvPr>
        </p:nvPicPr>
        <p:blipFill>
          <a:blip r:embed="rId3" cstate="print">
            <a:extLst>
              <a:ext uri="{28A0092B-C50C-407E-A947-70E740481C1C}">
                <a14:useLocalDpi xmlns:a14="http://schemas.microsoft.com/office/drawing/2010/main" val="0"/>
              </a:ext>
            </a:extLst>
          </a:blip>
          <a:srcRect/>
          <a:stretch>
            <a:fillRect/>
          </a:stretch>
        </p:blipFill>
        <p:spPr bwMode="auto">
          <a:xfrm>
            <a:off x="5868000" y="2412000"/>
            <a:ext cx="3276000" cy="36344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1944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fade">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fade">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fade">
                                      <p:cBhvr>
                                        <p:cTn id="27" dur="500"/>
                                        <p:tgtEl>
                                          <p:spTgt spid="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xEl>
                                              <p:pRg st="5" end="5"/>
                                            </p:txEl>
                                          </p:spTgt>
                                        </p:tgtEl>
                                        <p:attrNameLst>
                                          <p:attrName>style.visibility</p:attrName>
                                        </p:attrNameLst>
                                      </p:cBhvr>
                                      <p:to>
                                        <p:strVal val="visible"/>
                                      </p:to>
                                    </p:set>
                                    <p:animEffect transition="in" filter="fade">
                                      <p:cBhvr>
                                        <p:cTn id="32" dur="500"/>
                                        <p:tgtEl>
                                          <p:spTgt spid="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Developer from the Inner West</a:t>
            </a:r>
            <a:endParaRPr lang="en-AU" dirty="0"/>
          </a:p>
        </p:txBody>
      </p:sp>
      <p:sp>
        <p:nvSpPr>
          <p:cNvPr id="4" name="Text Placeholder 3"/>
          <p:cNvSpPr>
            <a:spLocks noGrp="1"/>
          </p:cNvSpPr>
          <p:nvPr>
            <p:ph type="body" sz="quarter" idx="4294967295"/>
          </p:nvPr>
        </p:nvSpPr>
        <p:spPr>
          <a:xfrm>
            <a:off x="1872000" y="2412000"/>
            <a:ext cx="3922003" cy="3528000"/>
          </a:xfrm>
          <a:prstGeom prst="rect">
            <a:avLst/>
          </a:prstGeom>
        </p:spPr>
        <p:txBody>
          <a:bodyPr>
            <a:normAutofit/>
          </a:bodyPr>
          <a:lstStyle/>
          <a:p>
            <a:r>
              <a:rPr lang="en-AU" dirty="0" smtClean="0"/>
              <a:t>Taking requirements and asking for acceptance criteria</a:t>
            </a:r>
          </a:p>
          <a:p>
            <a:r>
              <a:rPr lang="en-AU" dirty="0" smtClean="0"/>
              <a:t>VS2010 + F5</a:t>
            </a:r>
          </a:p>
          <a:p>
            <a:r>
              <a:rPr lang="en-AU" dirty="0"/>
              <a:t>Uses MVC 3</a:t>
            </a:r>
          </a:p>
          <a:p>
            <a:r>
              <a:rPr lang="en-AU" dirty="0" smtClean="0"/>
              <a:t>Smoke Tests</a:t>
            </a:r>
          </a:p>
          <a:p>
            <a:pPr marL="0" indent="0">
              <a:buNone/>
            </a:pPr>
            <a:endParaRPr lang="en-AU" dirty="0"/>
          </a:p>
        </p:txBody>
      </p:sp>
      <p:pic>
        <p:nvPicPr>
          <p:cNvPr id="8" name="Picture 4"/>
          <p:cNvPicPr>
            <a:picLocks noGrp="1" noChangeAspect="1" noChangeArrowheads="1"/>
          </p:cNvPicPr>
          <p:nvPr>
            <p:ph type="pic" sz="quarter" idx="4294967295"/>
          </p:nvPr>
        </p:nvPicPr>
        <p:blipFill>
          <a:blip r:embed="rId3" cstate="print">
            <a:extLst>
              <a:ext uri="{28A0092B-C50C-407E-A947-70E740481C1C}">
                <a14:useLocalDpi xmlns:a14="http://schemas.microsoft.com/office/drawing/2010/main" val="0"/>
              </a:ext>
            </a:extLst>
          </a:blip>
          <a:srcRect/>
          <a:stretch>
            <a:fillRect/>
          </a:stretch>
        </p:blipFill>
        <p:spPr bwMode="auto">
          <a:xfrm>
            <a:off x="5868000" y="2412000"/>
            <a:ext cx="3276000" cy="36344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67352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theme/theme1.xml><?xml version="1.0" encoding="utf-8"?>
<a:theme xmlns:a="http://schemas.openxmlformats.org/drawingml/2006/main" name="Office Theme">
  <a:themeElements>
    <a:clrScheme name="Custom 3">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7262</TotalTime>
  <Words>3333</Words>
  <Application>Microsoft Office PowerPoint</Application>
  <PresentationFormat>On-screen Show (4:3)</PresentationFormat>
  <Paragraphs>736</Paragraphs>
  <Slides>213</Slides>
  <Notes>37</Notes>
  <HiddenSlides>0</HiddenSlides>
  <MMClips>0</MMClips>
  <ScaleCrop>false</ScaleCrop>
  <HeadingPairs>
    <vt:vector size="4" baseType="variant">
      <vt:variant>
        <vt:lpstr>Theme</vt:lpstr>
      </vt:variant>
      <vt:variant>
        <vt:i4>1</vt:i4>
      </vt:variant>
      <vt:variant>
        <vt:lpstr>Slide Titles</vt:lpstr>
      </vt:variant>
      <vt:variant>
        <vt:i4>213</vt:i4>
      </vt:variant>
    </vt:vector>
  </HeadingPairs>
  <TitlesOfParts>
    <vt:vector size="214" baseType="lpstr">
      <vt:lpstr>Office Theme</vt:lpstr>
      <vt:lpstr>PowerPoint Presentation</vt:lpstr>
      <vt:lpstr>Supercharge your projects</vt:lpstr>
      <vt:lpstr>Do you Use Scrum?</vt:lpstr>
      <vt:lpstr>84% of agile projects use Scrum</vt:lpstr>
      <vt:lpstr>PowerPoint Presentation</vt:lpstr>
      <vt:lpstr>The best bits about scrum </vt:lpstr>
      <vt:lpstr>About Adam</vt:lpstr>
      <vt:lpstr>PowerPoint Presentation</vt:lpstr>
      <vt:lpstr>Agenda</vt:lpstr>
      <vt:lpstr>Project Managers</vt:lpstr>
      <vt:lpstr>PowerPoint Presentation</vt:lpstr>
      <vt:lpstr>There are 3 kinds of project managers…</vt:lpstr>
      <vt:lpstr>The Manager from Detroit</vt:lpstr>
      <vt:lpstr>The Manager from Chicago</vt:lpstr>
      <vt:lpstr>The Manager from Trump Tower</vt:lpstr>
      <vt:lpstr>Problems </vt:lpstr>
      <vt:lpstr>#1 Problem - Communicate and be visible</vt:lpstr>
      <vt:lpstr>What’s missing?</vt:lpstr>
      <vt:lpstr>The Roadmap</vt:lpstr>
      <vt:lpstr>Do you have a war room?</vt:lpstr>
      <vt:lpstr>PowerPoint Presentation</vt:lpstr>
      <vt:lpstr>#2 Problem – How do you manage tasks?</vt:lpstr>
      <vt:lpstr>How do you keep track of tasks?</vt:lpstr>
      <vt:lpstr>Solution: Enter the tasks into TFS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MS Project Integration</vt:lpstr>
      <vt:lpstr>PowerPoint Presentation</vt:lpstr>
      <vt:lpstr>PowerPoint Presentation</vt:lpstr>
      <vt:lpstr>Project Server 2010 Integration</vt:lpstr>
      <vt:lpstr>PowerPoint Presentation</vt:lpstr>
      <vt:lpstr>PowerPoint Presentation</vt:lpstr>
      <vt:lpstr>Then in MS Project</vt:lpstr>
      <vt:lpstr>PowerPoint Presentation</vt:lpstr>
      <vt:lpstr>PowerPoint Presentation</vt:lpstr>
      <vt:lpstr>PowerPoint Presentation</vt:lpstr>
      <vt:lpstr>PowerPoint Presentation</vt:lpstr>
      <vt:lpstr>PowerPoint Presentation</vt:lpstr>
      <vt:lpstr>PowerPoint Presentation</vt:lpstr>
      <vt:lpstr>TFS vNext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 Problem - How do you know where the project is at?</vt:lpstr>
      <vt:lpstr>How do you report progress?</vt:lpstr>
      <vt:lpstr>Reporting Services Reports</vt:lpstr>
      <vt:lpstr>PowerPoint Presentation</vt:lpstr>
      <vt:lpstr>Excel Web Services</vt:lpstr>
      <vt:lpstr>PowerPoint Presentation</vt:lpstr>
      <vt:lpstr>PowerPoint Presentation</vt:lpstr>
      <vt:lpstr>PowerPoint Presentation</vt:lpstr>
      <vt:lpstr>Do you use Project Server 2010?</vt:lpstr>
      <vt:lpstr>How long will it take?</vt:lpstr>
      <vt:lpstr>PowerPoint Presentation</vt:lpstr>
      <vt:lpstr>PowerPoint Presentation</vt:lpstr>
      <vt:lpstr>Project Blowouts</vt:lpstr>
      <vt:lpstr>PowerPoint Presentation</vt:lpstr>
      <vt:lpstr>#3 Problem - Get your timesheets in!</vt:lpstr>
      <vt:lpstr>Our office manager Ulys sends this every Friday</vt:lpstr>
      <vt:lpstr>Developers check in and update hours in TFS Timesheets are already done (just need to Send Timesheet)</vt:lpstr>
      <vt:lpstr>#4 Problem – Where do you keep project related files?</vt:lpstr>
      <vt:lpstr>Where do you keep project related files?</vt:lpstr>
      <vt:lpstr>Solution: TFS Project Portal (SharePoint)</vt:lpstr>
      <vt:lpstr>SharePoint Wiki</vt:lpstr>
      <vt:lpstr>PowerPoint Presentation</vt:lpstr>
      <vt:lpstr>Developers also get quick access to docs from Visual Studio 2010</vt:lpstr>
      <vt:lpstr>PowerPoint Presentation</vt:lpstr>
      <vt:lpstr>#5 Problem - Communicate and be visible</vt:lpstr>
      <vt:lpstr>There are 3 levels of “Done” emails (missing from Scrum)</vt:lpstr>
      <vt:lpstr>The 7 Levels of “Definition of Done”</vt:lpstr>
      <vt:lpstr>How will I know when I’m done with the story?</vt:lpstr>
      <vt:lpstr>#5 Problem - Communicate and be visible</vt:lpstr>
      <vt:lpstr>PowerPoint Presentation</vt:lpstr>
      <vt:lpstr>PowerPoint Presentation</vt:lpstr>
      <vt:lpstr>#5 Problem - Communicate and be visible</vt:lpstr>
      <vt:lpstr>PowerPoint Presentation</vt:lpstr>
      <vt:lpstr>What’s new for Scrum in 2011?</vt:lpstr>
      <vt:lpstr>The best bits about scrum </vt:lpstr>
      <vt:lpstr>Developers</vt:lpstr>
      <vt:lpstr>Developer from the West</vt:lpstr>
      <vt:lpstr>Developer from the Inner West</vt:lpstr>
      <vt:lpstr>Jesus</vt:lpstr>
      <vt:lpstr>PowerPoint Presentation</vt:lpstr>
      <vt:lpstr>Use all the TFS Source Control Goodies</vt:lpstr>
      <vt:lpstr>PowerPoint Presentation</vt:lpstr>
      <vt:lpstr>PowerPoint Presentation</vt:lpstr>
      <vt:lpstr>Check-in Policies</vt:lpstr>
      <vt:lpstr>PowerPoint Presentation</vt:lpstr>
      <vt:lpstr>How do you do mockups?</vt:lpstr>
      <vt:lpstr>PowerPoint Presentation</vt:lpstr>
      <vt:lpstr>PowerPoint Presentation</vt:lpstr>
      <vt:lpstr>PowerPoint Presentation</vt:lpstr>
      <vt:lpstr>Coming in vNext</vt:lpstr>
      <vt:lpstr>PowerPoint Presentation</vt:lpstr>
      <vt:lpstr>PowerPoint Presentation</vt:lpstr>
      <vt:lpstr>PowerPoint Presentation</vt:lpstr>
      <vt:lpstr>PowerPoint Presentation</vt:lpstr>
      <vt:lpstr>Do you use NuGet?</vt:lpstr>
      <vt:lpstr>What is NuGet?</vt:lpstr>
      <vt:lpstr>PowerPoint Presentation</vt:lpstr>
      <vt:lpstr>Keep Packages Up-to-Date</vt:lpstr>
      <vt:lpstr>Do you know the best alternative to .NET Reflector?</vt:lpstr>
      <vt:lpstr>PowerPoint Presentation</vt:lpstr>
      <vt:lpstr>Do you know the best alternative to .NET Reflector?</vt:lpstr>
      <vt:lpstr>PowerPoint Presentation</vt:lpstr>
      <vt:lpstr>PowerPoint Presentation</vt:lpstr>
      <vt:lpstr>PowerPoint Presentation</vt:lpstr>
      <vt:lpstr>PowerPoint noise meter (uses microphone)</vt:lpstr>
      <vt:lpstr>RIAs</vt:lpstr>
      <vt:lpstr>PowerPoint noise meter (uses microphone)</vt:lpstr>
      <vt:lpstr>Q:\ Do you know how to improve your Javascript and CSS? </vt:lpstr>
      <vt:lpstr>How do I get it?</vt:lpstr>
      <vt:lpstr>PowerPoint Presentation</vt:lpstr>
      <vt:lpstr>PowerPoint Presentation</vt:lpstr>
      <vt:lpstr>CoffeeScript</vt:lpstr>
      <vt:lpstr>PowerPoint Presentation</vt:lpstr>
      <vt:lpstr>PowerPoint Presentation</vt:lpstr>
      <vt:lpstr>CoffeeScript</vt:lpstr>
      <vt:lpstr>SASS</vt:lpstr>
      <vt:lpstr>PowerPoint Presentation</vt:lpstr>
      <vt:lpstr>PowerPoint Presentation</vt:lpstr>
      <vt:lpstr>SASS – Giving you structure to CSS</vt:lpstr>
      <vt:lpstr>SASS</vt:lpstr>
      <vt:lpstr>LESS</vt:lpstr>
      <vt:lpstr>PowerPoint Presentation</vt:lpstr>
      <vt:lpstr>Less – Variables &amp; Functions for CSS</vt:lpstr>
      <vt:lpstr>PowerPoint Presentation</vt:lpstr>
      <vt:lpstr>LESS</vt:lpstr>
      <vt:lpstr>Do you use HTML5?</vt:lpstr>
      <vt:lpstr>Why HTML5?</vt:lpstr>
      <vt:lpstr>Get the Web Standards Update for Microsoft Visual Studio 2010</vt:lpstr>
      <vt:lpstr>PowerPoint Presentation</vt:lpstr>
      <vt:lpstr>Accounts at a Glance</vt:lpstr>
      <vt:lpstr>Account at a Glance</vt:lpstr>
      <vt:lpstr>Do you know the best tools to help you debug?</vt:lpstr>
      <vt:lpstr>IntelliTrace</vt:lpstr>
      <vt:lpstr>PowerPoint Presentation</vt:lpstr>
      <vt:lpstr>PowerPoint Presentation</vt:lpstr>
      <vt:lpstr>PowerPoint Presentation</vt:lpstr>
      <vt:lpstr>PowerPoint Presentation</vt:lpstr>
      <vt:lpstr>Mary </vt:lpstr>
      <vt:lpstr>Debugger Canvas</vt:lpstr>
      <vt:lpstr>PowerPoint Presentation</vt:lpstr>
      <vt:lpstr>Continuous Integration + Build Server</vt:lpstr>
      <vt:lpstr>PowerPoint Presentation</vt:lpstr>
      <vt:lpstr>PowerPoint Presentation</vt:lpstr>
      <vt:lpstr>PowerPoint Presentation</vt:lpstr>
      <vt:lpstr>PowerPoint Presentation</vt:lpstr>
      <vt:lpstr>Continuous Integration + Build Server + Gated Check-In + Lab Manager</vt:lpstr>
      <vt:lpstr>Testers</vt:lpstr>
      <vt:lpstr>Tester from Liverpool</vt:lpstr>
      <vt:lpstr>Tester from Manchester</vt:lpstr>
      <vt:lpstr>Tester from Westminster</vt:lpstr>
      <vt:lpstr>Development lifecycle</vt:lpstr>
      <vt:lpstr>Bad test</vt:lpstr>
      <vt:lpstr>Good test</vt:lpstr>
      <vt:lpstr>Development lifecycle</vt:lpstr>
      <vt:lpstr>Why create automated tests?</vt:lpstr>
      <vt:lpstr>Types of tests</vt:lpstr>
      <vt:lpstr>Web Tests</vt:lpstr>
      <vt:lpstr>Web Test + Load Test</vt:lpstr>
      <vt:lpstr>Coded UI Tests</vt:lpstr>
      <vt:lpstr>Javascript Unit Tests with QUnit</vt:lpstr>
      <vt:lpstr>PowerPoint Presentation</vt:lpstr>
      <vt:lpstr>3rd Party Telerik Tests</vt:lpstr>
      <vt:lpstr>Speed of tests</vt:lpstr>
      <vt:lpstr>Test Comparison</vt:lpstr>
      <vt:lpstr>Load Testing</vt:lpstr>
      <vt:lpstr>PowerPoint Presentation</vt:lpstr>
      <vt:lpstr>3rd Party Load Storm</vt:lpstr>
      <vt:lpstr>PowerPoint Presentation</vt:lpstr>
      <vt:lpstr>PowerPoint Presentation</vt:lpstr>
      <vt:lpstr>Sometimes you will get funny results…</vt:lpstr>
      <vt:lpstr>PowerPoint Presentation</vt:lpstr>
      <vt:lpstr>PowerPoint Presentation</vt:lpstr>
      <vt:lpstr>PowerPoint Presentation</vt:lpstr>
      <vt:lpstr>Sometimes you will get funny results…</vt:lpstr>
      <vt:lpstr>Releasing and Going Live</vt:lpstr>
      <vt:lpstr>PowerPoint Presentation</vt:lpstr>
      <vt:lpstr>PowerPoint Presentation</vt:lpstr>
      <vt:lpstr>PowerPoint Presentation</vt:lpstr>
      <vt:lpstr>Do you have a deployment plan</vt:lpstr>
      <vt:lpstr>Do you conduct a Retrospective Meeting?</vt:lpstr>
      <vt:lpstr>PowerPoint Presentation</vt:lpstr>
      <vt:lpstr>Retrospective</vt:lpstr>
      <vt:lpstr>Summary</vt:lpstr>
      <vt:lpstr>Resources &amp; Links</vt:lpstr>
      <vt:lpstr>.NET User Groups</vt:lpstr>
      <vt:lpstr>Evals + 2 things</vt:lpstr>
      <vt:lpstr>Thank You!</vt:lpstr>
      <vt:lpstr>Questions? </vt:lpstr>
      <vt:lpstr>Win a Touch Mouse!</vt:lpstr>
      <vt:lpstr>PowerPoint Presentation</vt:lpstr>
      <vt:lpstr>PowerPoint Presentation</vt:lpstr>
      <vt:lpstr>Resources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clarken</dc:creator>
  <cp:lastModifiedBy>Daniel Hyles www.ssw.com.au</cp:lastModifiedBy>
  <cp:revision>265</cp:revision>
  <dcterms:created xsi:type="dcterms:W3CDTF">2011-04-01T05:55:34Z</dcterms:created>
  <dcterms:modified xsi:type="dcterms:W3CDTF">2011-08-30T14:47:05Z</dcterms:modified>
</cp:coreProperties>
</file>