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4" r:id="rId1"/>
    <p:sldMasterId id="2147483681" r:id="rId2"/>
  </p:sldMasterIdLst>
  <p:notesMasterIdLst>
    <p:notesMasterId r:id="rId28"/>
  </p:notesMasterIdLst>
  <p:handoutMasterIdLst>
    <p:handoutMasterId r:id="rId29"/>
  </p:handoutMasterIdLst>
  <p:sldIdLst>
    <p:sldId id="279" r:id="rId3"/>
    <p:sldId id="280" r:id="rId4"/>
    <p:sldId id="309" r:id="rId5"/>
    <p:sldId id="260" r:id="rId6"/>
    <p:sldId id="297" r:id="rId7"/>
    <p:sldId id="288" r:id="rId8"/>
    <p:sldId id="298" r:id="rId9"/>
    <p:sldId id="286" r:id="rId10"/>
    <p:sldId id="285" r:id="rId11"/>
    <p:sldId id="289" r:id="rId12"/>
    <p:sldId id="299" r:id="rId13"/>
    <p:sldId id="295" r:id="rId14"/>
    <p:sldId id="293" r:id="rId15"/>
    <p:sldId id="294" r:id="rId16"/>
    <p:sldId id="300" r:id="rId17"/>
    <p:sldId id="301" r:id="rId18"/>
    <p:sldId id="303" r:id="rId19"/>
    <p:sldId id="305" r:id="rId20"/>
    <p:sldId id="307" r:id="rId21"/>
    <p:sldId id="302" r:id="rId22"/>
    <p:sldId id="291" r:id="rId23"/>
    <p:sldId id="292" r:id="rId24"/>
    <p:sldId id="310" r:id="rId25"/>
    <p:sldId id="311" r:id="rId26"/>
    <p:sldId id="312"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411" autoAdjust="0"/>
  </p:normalViewPr>
  <p:slideViewPr>
    <p:cSldViewPr>
      <p:cViewPr varScale="1">
        <p:scale>
          <a:sx n="70" d="100"/>
          <a:sy n="70" d="100"/>
        </p:scale>
        <p:origin x="-96" y="-258"/>
      </p:cViewPr>
      <p:guideLst>
        <p:guide orient="horz" pos="2160"/>
        <p:guide pos="2880"/>
      </p:guideLst>
    </p:cSldViewPr>
  </p:slideViewPr>
  <p:notesTextViewPr>
    <p:cViewPr>
      <p:scale>
        <a:sx n="100" d="100"/>
        <a:sy n="100" d="100"/>
      </p:scale>
      <p:origin x="0" y="0"/>
    </p:cViewPr>
  </p:notesTextViewPr>
  <p:notesViewPr>
    <p:cSldViewPr>
      <p:cViewPr varScale="1">
        <p:scale>
          <a:sx n="69" d="100"/>
          <a:sy n="69" d="100"/>
        </p:scale>
        <p:origin x="-2838"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017C2D3-CC3F-4DFE-907E-7CD754C694C1}" type="datetimeFigureOut">
              <a:rPr lang="en-AU" smtClean="0"/>
              <a:t>1/09/2011</a:t>
            </a:fld>
            <a:endParaRPr lang="en-AU"/>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44BB2E3-44BD-4658-B205-8FA6FE61A59C}" type="slidenum">
              <a:rPr lang="en-AU" smtClean="0"/>
              <a:t>‹#›</a:t>
            </a:fld>
            <a:endParaRPr lang="en-AU"/>
          </a:p>
        </p:txBody>
      </p:sp>
    </p:spTree>
    <p:extLst>
      <p:ext uri="{BB962C8B-B14F-4D97-AF65-F5344CB8AC3E}">
        <p14:creationId xmlns:p14="http://schemas.microsoft.com/office/powerpoint/2010/main" val="39225340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1/09/2011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2:16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14</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2:16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16</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2:16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2:16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18</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2:16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19</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2:16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2:16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22</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solidFill>
                  <a:prstClr val="black"/>
                </a:solidFill>
              </a:rPr>
              <a:pPr>
                <a:defRPr/>
              </a:pPr>
              <a:t>24</a:t>
            </a:fld>
            <a:endParaRPr lang="en-US">
              <a:solidFill>
                <a:prstClr val="black"/>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9/1/2011 2:17 PM</a:t>
            </a:fld>
            <a:endParaRPr lang="en-US">
              <a:solidFill>
                <a:prstClr val="black"/>
              </a:solidFill>
            </a:endParaRPr>
          </a:p>
        </p:txBody>
      </p:sp>
      <p:sp>
        <p:nvSpPr>
          <p:cNvPr id="6" name="Footer Placeholder 5"/>
          <p:cNvSpPr>
            <a:spLocks noGrp="1"/>
          </p:cNvSpPr>
          <p:nvPr>
            <p:ph type="ftr" sz="quarter" idx="12"/>
          </p:nvPr>
        </p:nvSpPr>
        <p:spPr/>
        <p:txBody>
          <a:bodyPr/>
          <a:lstStyle/>
          <a:p>
            <a:r>
              <a:rPr lang="en-US" smtClean="0">
                <a:solidFill>
                  <a:prstClr val="black"/>
                </a:solidFill>
              </a:rPr>
              <a:t>© 2007 Microsoft Corporation. All rights reserved. Microsoft, Windows, Windows Vista and other product names are or may be registered trademarks and/or trademarks in the U.S. and/or other countries.</a:t>
            </a:r>
          </a:p>
          <a:p>
            <a:r>
              <a:rPr lang="en-US"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prstClr val="black"/>
                </a:solidFill>
              </a:rPr>
            </a:br>
            <a:r>
              <a:rPr lang="en-US" smtClean="0">
                <a:solidFill>
                  <a:prstClr val="black"/>
                </a:solidFill>
              </a:rPr>
              <a:t>MICROSOFT MAKES NO WARRANTIES, EXPRESS, IMPLIED OR STATUTORY, AS TO THE INFORMATION IN THIS PRESENTATION.</a:t>
            </a:r>
          </a:p>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25</a:t>
            </a:fld>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2:16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2:16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5</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2:16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6</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2:16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8</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2:16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9</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2:16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10</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2:16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12</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2:16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1126003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0857276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7340959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488010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9220913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2513867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3395462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6083713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Rectangle 1"/>
          <p:cNvSpPr/>
          <p:nvPr userDrawn="1"/>
        </p:nvSpPr>
        <p:spPr>
          <a:xfrm>
            <a:off x="0" y="0"/>
            <a:ext cx="9144000" cy="6858000"/>
          </a:xfrm>
          <a:prstGeom prst="rect">
            <a:avLst/>
          </a:prstGeom>
          <a:solidFill>
            <a:schemeClr val="tx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1396667503"/>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1/09/2011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43794626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2927480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8150877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162524640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6466617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0036657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588074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2713817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8600378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47797356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9862182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187500057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68912032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405827725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8880624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27332440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30054390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5400265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23668188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8480298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6373501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5" Type="http://schemas.openxmlformats.org/officeDocument/2006/relationships/image" Target="../media/image1.jpeg"/><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21"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964180376"/>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 id="2147483695" r:id="rId17"/>
    <p:sldLayoutId id="2147483653" r:id="rId18"/>
    <p:sldLayoutId id="2147483660" r:id="rId19"/>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54210125"/>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4"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hyperlink" Target="http://www.danielmoth.com/Blog/" TargetMode="External"/><Relationship Id="rId3" Type="http://schemas.openxmlformats.org/officeDocument/2006/relationships/hyperlink" Target="https://mvp.support.microsoft.com/communities/mvp.aspx?product=1&amp;competency=Visual+C++" TargetMode="External"/><Relationship Id="rId7" Type="http://schemas.openxmlformats.org/officeDocument/2006/relationships/hyperlink" Target="http://herbsutter.com/" TargetMode="External"/><Relationship Id="rId12" Type="http://schemas.openxmlformats.org/officeDocument/2006/relationships/hyperlink" Target="http://social.msdn.microsoft.com/Forums/en-US/category/visualc"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hyperlink" Target="http://channel9.msdn.com/Shows/C9-GoingNative" TargetMode="External"/><Relationship Id="rId11" Type="http://schemas.openxmlformats.org/officeDocument/2006/relationships/hyperlink" Target="http://paper.li/visualc/news" TargetMode="External"/><Relationship Id="rId5" Type="http://schemas.openxmlformats.org/officeDocument/2006/relationships/hyperlink" Target="http://blogs.msdn.com/b/vcblog" TargetMode="External"/><Relationship Id="rId10" Type="http://schemas.openxmlformats.org/officeDocument/2006/relationships/hyperlink" Target="http://www.open-std.org/jtc1/sc22/WG21/" TargetMode="External"/><Relationship Id="rId4" Type="http://schemas.openxmlformats.org/officeDocument/2006/relationships/hyperlink" Target="http://www.bonafideideas.com/" TargetMode="External"/><Relationship Id="rId9" Type="http://schemas.openxmlformats.org/officeDocument/2006/relationships/hyperlink" Target="https://days2011.scala-lang.org/sites/days2011/files/ws3-1-Hundt.pdf"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10.png"/><Relationship Id="rId7"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10.xml"/><Relationship Id="rId6" Type="http://schemas.openxmlformats.org/officeDocument/2006/relationships/image" Target="../media/image11.png"/><Relationship Id="rId11" Type="http://schemas.openxmlformats.org/officeDocument/2006/relationships/image" Target="../media/image14.png"/><Relationship Id="rId5" Type="http://schemas.openxmlformats.org/officeDocument/2006/relationships/hyperlink" Target="http://technet.microsoft.com/en-au" TargetMode="External"/><Relationship Id="rId10" Type="http://schemas.openxmlformats.org/officeDocument/2006/relationships/image" Target="../media/image13.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C++/CLI </a:t>
            </a:r>
            <a:r>
              <a:rPr lang="en-US" sz="2800" dirty="0" smtClean="0"/>
              <a:t>(cont.)</a:t>
            </a:r>
            <a:endParaRPr lang="en-US" sz="2800" dirty="0"/>
          </a:p>
        </p:txBody>
      </p:sp>
      <p:sp>
        <p:nvSpPr>
          <p:cNvPr id="3" name="Text Placeholder 2"/>
          <p:cNvSpPr>
            <a:spLocks noGrp="1"/>
          </p:cNvSpPr>
          <p:nvPr>
            <p:ph idx="1"/>
          </p:nvPr>
        </p:nvSpPr>
        <p:spPr/>
        <p:txBody>
          <a:bodyPr/>
          <a:lstStyle/>
          <a:p>
            <a:r>
              <a:rPr lang="en-US" dirty="0" smtClean="0"/>
              <a:t>C++ developers can Leverage their existing C++ knowledge to write powerful managed applications</a:t>
            </a:r>
          </a:p>
          <a:p>
            <a:r>
              <a:rPr lang="en-US" dirty="0" smtClean="0"/>
              <a:t>C++/CLI allows developers to leverage the latest managed frameworks</a:t>
            </a:r>
          </a:p>
          <a:p>
            <a:r>
              <a:rPr lang="en-US" dirty="0"/>
              <a:t>C++/CLI is the most powerful language for interop (Marshalling made easy!)</a:t>
            </a:r>
          </a:p>
          <a:p>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56420259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Rectangle 5"/>
          <p:cNvSpPr/>
          <p:nvPr/>
        </p:nvSpPr>
        <p:spPr>
          <a:xfrm>
            <a:off x="1979713" y="3958024"/>
            <a:ext cx="6624735" cy="1631216"/>
          </a:xfrm>
          <a:prstGeom prst="rect">
            <a:avLst/>
          </a:prstGeom>
          <a:noFill/>
        </p:spPr>
        <p:txBody>
          <a:bodyPr wrap="square" lIns="91440" tIns="45720" rIns="91440" bIns="45720">
            <a:spAutoFit/>
          </a:bodyPr>
          <a:lstStyle/>
          <a:p>
            <a:r>
              <a:rPr lang="en-US" sz="72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Demo</a:t>
            </a:r>
            <a:br>
              <a:rPr lang="en-US" sz="72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br>
            <a:r>
              <a:rPr lang="en-US" sz="28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C++/CLI – The best of both worlds!</a:t>
            </a:r>
            <a:endParaRPr lang="en-AU" sz="28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3073503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435280" cy="1143000"/>
          </a:xfrm>
        </p:spPr>
        <p:txBody>
          <a:bodyPr>
            <a:normAutofit/>
          </a:bodyPr>
          <a:lstStyle/>
          <a:p>
            <a:r>
              <a:rPr lang="en-US" dirty="0" smtClean="0"/>
              <a:t>Commonly used techniques for Interop</a:t>
            </a:r>
            <a:endParaRPr lang="en-US" sz="2800" dirty="0"/>
          </a:p>
        </p:txBody>
      </p:sp>
      <p:sp>
        <p:nvSpPr>
          <p:cNvPr id="3" name="Text Placeholder 2"/>
          <p:cNvSpPr>
            <a:spLocks noGrp="1"/>
          </p:cNvSpPr>
          <p:nvPr>
            <p:ph idx="1"/>
          </p:nvPr>
        </p:nvSpPr>
        <p:spPr/>
        <p:txBody>
          <a:bodyPr/>
          <a:lstStyle/>
          <a:p>
            <a:r>
              <a:rPr lang="en-US" dirty="0" smtClean="0"/>
              <a:t>Straightforward P/Invoke</a:t>
            </a:r>
          </a:p>
          <a:p>
            <a:pPr lvl="1"/>
            <a:r>
              <a:rPr lang="en-US" dirty="0" smtClean="0"/>
              <a:t>[DllImport] &amp; [MarshalAs]</a:t>
            </a:r>
          </a:p>
          <a:p>
            <a:r>
              <a:rPr lang="en-US" dirty="0" smtClean="0"/>
              <a:t>COM Interop</a:t>
            </a:r>
          </a:p>
          <a:p>
            <a:r>
              <a:rPr lang="en-US" dirty="0" smtClean="0"/>
              <a:t>C++/CLI wrapper class</a:t>
            </a:r>
          </a:p>
          <a:p>
            <a:r>
              <a:rPr lang="en-US" dirty="0" smtClean="0"/>
              <a:t>CALLI Instruction (Reflection.Emit)</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98829618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1000"/>
                                        <p:tgtEl>
                                          <p:spTgt spid="3">
                                            <p:txEl>
                                              <p:pRg st="4" end="4"/>
                                            </p:txEl>
                                          </p:spTgt>
                                        </p:tgtEl>
                                      </p:cBhvr>
                                    </p:animEffect>
                                    <p:anim calcmode="lin" valueType="num">
                                      <p:cBhvr>
                                        <p:cTn id="34"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435280" cy="1143000"/>
          </a:xfrm>
        </p:spPr>
        <p:txBody>
          <a:bodyPr>
            <a:normAutofit fontScale="90000"/>
          </a:bodyPr>
          <a:lstStyle/>
          <a:p>
            <a:r>
              <a:rPr lang="en-US" dirty="0" smtClean="0"/>
              <a:t>Native code without sacrificing .NET performance</a:t>
            </a:r>
            <a:endParaRPr lang="en-US" sz="2800" dirty="0"/>
          </a:p>
        </p:txBody>
      </p:sp>
      <p:sp>
        <p:nvSpPr>
          <p:cNvPr id="3" name="Text Placeholder 2"/>
          <p:cNvSpPr>
            <a:spLocks noGrp="1"/>
          </p:cNvSpPr>
          <p:nvPr>
            <p:ph idx="1"/>
          </p:nvPr>
        </p:nvSpPr>
        <p:spPr/>
        <p:txBody>
          <a:bodyPr/>
          <a:lstStyle/>
          <a:p>
            <a:r>
              <a:rPr lang="en-US" dirty="0" smtClean="0"/>
              <a:t>Things to consider:</a:t>
            </a:r>
          </a:p>
          <a:p>
            <a:pPr lvl="1"/>
            <a:r>
              <a:rPr lang="en-US" dirty="0" smtClean="0"/>
              <a:t>Mode Transition </a:t>
            </a:r>
          </a:p>
          <a:p>
            <a:pPr lvl="2"/>
            <a:r>
              <a:rPr lang="en-US" dirty="0" smtClean="0"/>
              <a:t>(Moving data between the managed &amp; unmanaged modes of operation)</a:t>
            </a:r>
          </a:p>
          <a:p>
            <a:pPr marL="914400" lvl="2" indent="0">
              <a:buNone/>
            </a:pPr>
            <a:endParaRPr lang="en-US" dirty="0" smtClean="0"/>
          </a:p>
          <a:p>
            <a:pPr lvl="1"/>
            <a:r>
              <a:rPr lang="en-US" dirty="0" smtClean="0"/>
              <a:t>Marshalling the data to move across the boundary</a:t>
            </a:r>
          </a:p>
          <a:p>
            <a:pPr lvl="2"/>
            <a:r>
              <a:rPr lang="en-US" dirty="0" smtClean="0"/>
              <a:t>Marshalling is computationally expensive and the more data you move back and forth, the more expensive it becomes.</a:t>
            </a:r>
          </a:p>
          <a:p>
            <a:pPr lvl="1"/>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28611829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fade">
                                      <p:cBhvr>
                                        <p:cTn id="26" dur="1000"/>
                                        <p:tgtEl>
                                          <p:spTgt spid="3">
                                            <p:txEl>
                                              <p:pRg st="4" end="4"/>
                                            </p:txEl>
                                          </p:spTgt>
                                        </p:tgtEl>
                                      </p:cBhvr>
                                    </p:animEffect>
                                    <p:anim calcmode="lin" valueType="num">
                                      <p:cBhvr>
                                        <p:cTn id="2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fade">
                                      <p:cBhvr>
                                        <p:cTn id="31" dur="1000"/>
                                        <p:tgtEl>
                                          <p:spTgt spid="3">
                                            <p:txEl>
                                              <p:pRg st="5" end="5"/>
                                            </p:txEl>
                                          </p:spTgt>
                                        </p:tgtEl>
                                      </p:cBhvr>
                                    </p:animEffect>
                                    <p:anim calcmode="lin" valueType="num">
                                      <p:cBhvr>
                                        <p:cTn id="3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435280" cy="1143000"/>
          </a:xfrm>
        </p:spPr>
        <p:txBody>
          <a:bodyPr>
            <a:normAutofit fontScale="90000"/>
          </a:bodyPr>
          <a:lstStyle/>
          <a:p>
            <a:r>
              <a:rPr lang="en-US" dirty="0" smtClean="0"/>
              <a:t>Native code without sacrificing .NET performance </a:t>
            </a:r>
            <a:r>
              <a:rPr lang="en-US" sz="2700" dirty="0" smtClean="0"/>
              <a:t>(cont.)</a:t>
            </a:r>
            <a:endParaRPr lang="en-US" sz="2800" dirty="0"/>
          </a:p>
        </p:txBody>
      </p:sp>
      <p:sp>
        <p:nvSpPr>
          <p:cNvPr id="3" name="Text Placeholder 2"/>
          <p:cNvSpPr>
            <a:spLocks noGrp="1"/>
          </p:cNvSpPr>
          <p:nvPr>
            <p:ph idx="1"/>
          </p:nvPr>
        </p:nvSpPr>
        <p:spPr/>
        <p:txBody>
          <a:bodyPr/>
          <a:lstStyle/>
          <a:p>
            <a:r>
              <a:rPr lang="en-US" dirty="0" smtClean="0"/>
              <a:t>Ways to transition code &amp; data:</a:t>
            </a:r>
          </a:p>
          <a:p>
            <a:pPr lvl="1"/>
            <a:r>
              <a:rPr lang="en-US" dirty="0"/>
              <a:t>Traditional DLLs (code)</a:t>
            </a:r>
          </a:p>
          <a:p>
            <a:pPr lvl="1"/>
            <a:r>
              <a:rPr lang="en-US" dirty="0" smtClean="0"/>
              <a:t>COM-based DLLs (code)</a:t>
            </a:r>
          </a:p>
          <a:p>
            <a:pPr lvl="1"/>
            <a:r>
              <a:rPr lang="en-US" dirty="0" smtClean="0"/>
              <a:t>Marshalling (data)</a:t>
            </a:r>
          </a:p>
          <a:p>
            <a:pPr lvl="1"/>
            <a:r>
              <a:rPr lang="en-US" dirty="0" smtClean="0"/>
              <a:t>Implement any IPC mechanism (data)</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51934733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Rectangle 5"/>
          <p:cNvSpPr/>
          <p:nvPr/>
        </p:nvSpPr>
        <p:spPr>
          <a:xfrm>
            <a:off x="3604865" y="3958024"/>
            <a:ext cx="5215607" cy="1631216"/>
          </a:xfrm>
          <a:prstGeom prst="rect">
            <a:avLst/>
          </a:prstGeom>
          <a:noFill/>
        </p:spPr>
        <p:txBody>
          <a:bodyPr wrap="square" lIns="91440" tIns="45720" rIns="91440" bIns="45720">
            <a:spAutoFit/>
          </a:bodyPr>
          <a:lstStyle/>
          <a:p>
            <a:r>
              <a:rPr lang="en-US" sz="72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Demo</a:t>
            </a:r>
            <a:br>
              <a:rPr lang="en-US" sz="72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br>
            <a:r>
              <a:rPr lang="en-US" sz="28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It’s </a:t>
            </a:r>
            <a:r>
              <a:rPr lang="en-US" sz="2800" b="1" cap="none" spc="300" dirty="0" err="1"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Interop</a:t>
            </a:r>
            <a:r>
              <a:rPr lang="en-US" sz="28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time, baby!!!</a:t>
            </a:r>
            <a:endParaRPr lang="en-AU" sz="28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3073503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435280" cy="1143000"/>
          </a:xfrm>
        </p:spPr>
        <p:txBody>
          <a:bodyPr>
            <a:normAutofit/>
          </a:bodyPr>
          <a:lstStyle/>
          <a:p>
            <a:r>
              <a:rPr lang="en-US" dirty="0" smtClean="0"/>
              <a:t>C++ and the cloud</a:t>
            </a:r>
            <a:endParaRPr lang="en-US" sz="2800" dirty="0"/>
          </a:p>
        </p:txBody>
      </p:sp>
      <p:sp>
        <p:nvSpPr>
          <p:cNvPr id="3" name="Text Placeholder 2"/>
          <p:cNvSpPr>
            <a:spLocks noGrp="1"/>
          </p:cNvSpPr>
          <p:nvPr>
            <p:ph idx="1"/>
          </p:nvPr>
        </p:nvSpPr>
        <p:spPr/>
        <p:txBody>
          <a:bodyPr/>
          <a:lstStyle/>
          <a:p>
            <a:r>
              <a:rPr lang="en-US" dirty="0" smtClean="0"/>
              <a:t>We can leverage the power of C++ with Windows Azure </a:t>
            </a:r>
          </a:p>
          <a:p>
            <a:r>
              <a:rPr lang="en-US" dirty="0" smtClean="0"/>
              <a:t>Microsoft refreshes C++ for the cloud </a:t>
            </a:r>
            <a:r>
              <a:rPr lang="en-US" dirty="0" smtClean="0">
                <a:sym typeface="Wingdings" pitchFamily="2" charset="2"/>
              </a:rPr>
              <a:t></a:t>
            </a:r>
          </a:p>
          <a:p>
            <a:pPr lvl="2"/>
            <a:r>
              <a:rPr lang="en-US" dirty="0" smtClean="0"/>
              <a:t>Not for this version though….</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4" name="Rectangle 3"/>
          <p:cNvSpPr/>
          <p:nvPr/>
        </p:nvSpPr>
        <p:spPr>
          <a:xfrm>
            <a:off x="2987824" y="3645024"/>
            <a:ext cx="5648919" cy="923330"/>
          </a:xfrm>
          <a:prstGeom prst="rect">
            <a:avLst/>
          </a:prstGeom>
          <a:noFill/>
        </p:spPr>
        <p:txBody>
          <a:bodyPr wrap="none" lIns="91440" tIns="45720" rIns="91440" bIns="45720">
            <a:spAutoFit/>
          </a:bodyPr>
          <a:lstStyle/>
          <a:p>
            <a:pPr algn="ctr"/>
            <a:r>
              <a:rPr lang="en-US" sz="5400" b="1" cap="none"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Introducing now…</a:t>
            </a:r>
            <a:endParaRPr lang="en-US" sz="5400" b="1" cap="none"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p:txBody>
      </p:sp>
    </p:spTree>
    <p:extLst>
      <p:ext uri="{BB962C8B-B14F-4D97-AF65-F5344CB8AC3E}">
        <p14:creationId xmlns:p14="http://schemas.microsoft.com/office/powerpoint/2010/main" val="45930188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6" presetClass="entr" presetSubtype="0" fill="hold" grpId="0"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down)">
                                      <p:cBhvr>
                                        <p:cTn id="26" dur="580">
                                          <p:stCondLst>
                                            <p:cond delay="0"/>
                                          </p:stCondLst>
                                        </p:cTn>
                                        <p:tgtEl>
                                          <p:spTgt spid="4"/>
                                        </p:tgtEl>
                                      </p:cBhvr>
                                    </p:animEffect>
                                    <p:anim calcmode="lin" valueType="num">
                                      <p:cBhvr>
                                        <p:cTn id="27"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8"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9"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30"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31"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32" dur="26">
                                          <p:stCondLst>
                                            <p:cond delay="650"/>
                                          </p:stCondLst>
                                        </p:cTn>
                                        <p:tgtEl>
                                          <p:spTgt spid="4"/>
                                        </p:tgtEl>
                                      </p:cBhvr>
                                      <p:to x="100000" y="60000"/>
                                    </p:animScale>
                                    <p:animScale>
                                      <p:cBhvr>
                                        <p:cTn id="33" dur="166" decel="50000">
                                          <p:stCondLst>
                                            <p:cond delay="676"/>
                                          </p:stCondLst>
                                        </p:cTn>
                                        <p:tgtEl>
                                          <p:spTgt spid="4"/>
                                        </p:tgtEl>
                                      </p:cBhvr>
                                      <p:to x="100000" y="100000"/>
                                    </p:animScale>
                                    <p:animScale>
                                      <p:cBhvr>
                                        <p:cTn id="34" dur="26">
                                          <p:stCondLst>
                                            <p:cond delay="1312"/>
                                          </p:stCondLst>
                                        </p:cTn>
                                        <p:tgtEl>
                                          <p:spTgt spid="4"/>
                                        </p:tgtEl>
                                      </p:cBhvr>
                                      <p:to x="100000" y="80000"/>
                                    </p:animScale>
                                    <p:animScale>
                                      <p:cBhvr>
                                        <p:cTn id="35" dur="166" decel="50000">
                                          <p:stCondLst>
                                            <p:cond delay="1338"/>
                                          </p:stCondLst>
                                        </p:cTn>
                                        <p:tgtEl>
                                          <p:spTgt spid="4"/>
                                        </p:tgtEl>
                                      </p:cBhvr>
                                      <p:to x="100000" y="100000"/>
                                    </p:animScale>
                                    <p:animScale>
                                      <p:cBhvr>
                                        <p:cTn id="36" dur="26">
                                          <p:stCondLst>
                                            <p:cond delay="1642"/>
                                          </p:stCondLst>
                                        </p:cTn>
                                        <p:tgtEl>
                                          <p:spTgt spid="4"/>
                                        </p:tgtEl>
                                      </p:cBhvr>
                                      <p:to x="100000" y="90000"/>
                                    </p:animScale>
                                    <p:animScale>
                                      <p:cBhvr>
                                        <p:cTn id="37" dur="166" decel="50000">
                                          <p:stCondLst>
                                            <p:cond delay="1668"/>
                                          </p:stCondLst>
                                        </p:cTn>
                                        <p:tgtEl>
                                          <p:spTgt spid="4"/>
                                        </p:tgtEl>
                                      </p:cBhvr>
                                      <p:to x="100000" y="100000"/>
                                    </p:animScale>
                                    <p:animScale>
                                      <p:cBhvr>
                                        <p:cTn id="38" dur="26">
                                          <p:stCondLst>
                                            <p:cond delay="1808"/>
                                          </p:stCondLst>
                                        </p:cTn>
                                        <p:tgtEl>
                                          <p:spTgt spid="4"/>
                                        </p:tgtEl>
                                      </p:cBhvr>
                                      <p:to x="100000" y="95000"/>
                                    </p:animScale>
                                    <p:animScale>
                                      <p:cBhvr>
                                        <p:cTn id="39"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a:t>
            </a:r>
            <a:r>
              <a:rPr lang="en-US" dirty="0" smtClean="0"/>
              <a:t>ntroducing C++AMP</a:t>
            </a:r>
            <a:endParaRPr lang="en-US"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Content Placeholder 3"/>
          <p:cNvSpPr>
            <a:spLocks noGrp="1"/>
          </p:cNvSpPr>
          <p:nvPr/>
        </p:nvSpPr>
        <p:spPr>
          <a:xfrm>
            <a:off x="505776" y="1628800"/>
            <a:ext cx="4038600" cy="3394472"/>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a:buNone/>
            </a:pPr>
            <a:r>
              <a:rPr lang="en-US" b="1" dirty="0" smtClean="0">
                <a:solidFill>
                  <a:schemeClr val="bg1"/>
                </a:solidFill>
              </a:rPr>
              <a:t>What</a:t>
            </a:r>
          </a:p>
          <a:p>
            <a:pPr lvl="1"/>
            <a:r>
              <a:rPr lang="en-US" dirty="0" smtClean="0">
                <a:solidFill>
                  <a:schemeClr val="bg1"/>
                </a:solidFill>
              </a:rPr>
              <a:t>Part of C++ &amp; Visual Studio</a:t>
            </a:r>
          </a:p>
          <a:p>
            <a:pPr lvl="1"/>
            <a:r>
              <a:rPr lang="en-US" dirty="0" smtClean="0">
                <a:solidFill>
                  <a:schemeClr val="bg1"/>
                </a:solidFill>
              </a:rPr>
              <a:t>STL-like library for parallel patterns on large arrays </a:t>
            </a:r>
          </a:p>
          <a:p>
            <a:pPr lvl="1"/>
            <a:r>
              <a:rPr lang="en-US" dirty="0" smtClean="0">
                <a:solidFill>
                  <a:schemeClr val="bg1"/>
                </a:solidFill>
              </a:rPr>
              <a:t>Builds on Direct3D</a:t>
            </a:r>
          </a:p>
          <a:p>
            <a:pPr lvl="1"/>
            <a:r>
              <a:rPr lang="en-US" dirty="0" smtClean="0">
                <a:solidFill>
                  <a:schemeClr val="bg1"/>
                </a:solidFill>
              </a:rPr>
              <a:t>open spec</a:t>
            </a:r>
          </a:p>
          <a:p>
            <a:pPr marL="0" indent="0">
              <a:buNone/>
            </a:pPr>
            <a:r>
              <a:rPr lang="en-US" b="1" dirty="0" smtClean="0">
                <a:solidFill>
                  <a:schemeClr val="bg1"/>
                </a:solidFill>
              </a:rPr>
              <a:t>Why</a:t>
            </a:r>
          </a:p>
          <a:p>
            <a:pPr lvl="1"/>
            <a:r>
              <a:rPr lang="en-US" dirty="0" smtClean="0">
                <a:solidFill>
                  <a:schemeClr val="bg1"/>
                </a:solidFill>
              </a:rPr>
              <a:t>Performance</a:t>
            </a:r>
          </a:p>
          <a:p>
            <a:pPr lvl="1"/>
            <a:r>
              <a:rPr lang="en-US" dirty="0" smtClean="0">
                <a:solidFill>
                  <a:schemeClr val="bg1"/>
                </a:solidFill>
              </a:rPr>
              <a:t>Productivity</a:t>
            </a:r>
          </a:p>
          <a:p>
            <a:pPr lvl="1"/>
            <a:r>
              <a:rPr lang="en-US" dirty="0" smtClean="0">
                <a:solidFill>
                  <a:schemeClr val="bg1"/>
                </a:solidFill>
              </a:rPr>
              <a:t>Portability</a:t>
            </a:r>
            <a:endParaRPr lang="en-US" dirty="0">
              <a:solidFill>
                <a:schemeClr val="bg1"/>
              </a:solidFill>
            </a:endParaRPr>
          </a:p>
        </p:txBody>
      </p:sp>
      <p:sp>
        <p:nvSpPr>
          <p:cNvPr id="8" name="Content Placeholder 9"/>
          <p:cNvSpPr>
            <a:spLocks noGrp="1"/>
          </p:cNvSpPr>
          <p:nvPr/>
        </p:nvSpPr>
        <p:spPr>
          <a:xfrm>
            <a:off x="4283968" y="1494125"/>
            <a:ext cx="4320480" cy="339447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a:buNone/>
            </a:pPr>
            <a:r>
              <a:rPr lang="en-US" b="1" dirty="0" smtClean="0">
                <a:solidFill>
                  <a:schemeClr val="bg1"/>
                </a:solidFill>
              </a:rPr>
              <a:t>How</a:t>
            </a:r>
            <a:endParaRPr lang="en-US" b="1" dirty="0">
              <a:solidFill>
                <a:schemeClr val="bg1"/>
              </a:solidFill>
            </a:endParaRPr>
          </a:p>
        </p:txBody>
      </p:sp>
      <p:sp>
        <p:nvSpPr>
          <p:cNvPr id="9" name="TextBox 6"/>
          <p:cNvSpPr txBox="1"/>
          <p:nvPr/>
        </p:nvSpPr>
        <p:spPr>
          <a:xfrm>
            <a:off x="4468688" y="1875123"/>
            <a:ext cx="4495800" cy="3354657"/>
          </a:xfrm>
          <a:prstGeom prst="rect">
            <a:avLst/>
          </a:prstGeom>
          <a:noFill/>
        </p:spPr>
        <p:txBody>
          <a:bodyPr wrap="square" lIns="121813" tIns="60907" rIns="121813" bIns="60907"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b="1" dirty="0">
                <a:solidFill>
                  <a:schemeClr val="bg1"/>
                </a:solidFill>
                <a:effectLst>
                  <a:outerShdw blurRad="38100" dist="38100" dir="2700000" algn="tl">
                    <a:srgbClr val="000000">
                      <a:alpha val="43137"/>
                    </a:srgbClr>
                  </a:outerShdw>
                </a:effectLst>
                <a:latin typeface="Courier New" pitchFamily="49" charset="0"/>
                <a:cs typeface="Courier New" pitchFamily="49" charset="0"/>
              </a:rPr>
              <a:t>#include &lt;</a:t>
            </a:r>
            <a:r>
              <a:rPr lang="en-US" sz="1400" b="1" dirty="0" err="1" smtClean="0">
                <a:solidFill>
                  <a:schemeClr val="bg1"/>
                </a:solidFill>
                <a:effectLst>
                  <a:outerShdw blurRad="38100" dist="38100" dir="2700000" algn="tl">
                    <a:srgbClr val="000000">
                      <a:alpha val="43137"/>
                    </a:srgbClr>
                  </a:outerShdw>
                </a:effectLst>
                <a:latin typeface="Courier New" pitchFamily="49" charset="0"/>
                <a:cs typeface="Courier New" pitchFamily="49" charset="0"/>
              </a:rPr>
              <a:t>amp.h</a:t>
            </a:r>
            <a:r>
              <a:rPr lang="en-US" sz="1400" b="1" dirty="0" smtClean="0">
                <a:solidFill>
                  <a:schemeClr val="bg1"/>
                </a:solidFill>
                <a:effectLst>
                  <a:outerShdw blurRad="38100" dist="38100" dir="2700000" algn="tl">
                    <a:srgbClr val="000000">
                      <a:alpha val="43137"/>
                    </a:srgbClr>
                  </a:outerShdw>
                </a:effectLst>
                <a:latin typeface="Courier New" pitchFamily="49" charset="0"/>
                <a:cs typeface="Courier New" pitchFamily="49" charset="0"/>
              </a:rPr>
              <a:t>&gt;</a:t>
            </a:r>
            <a:endParaRPr lang="en-US" sz="1400" b="1" dirty="0">
              <a:solidFill>
                <a:schemeClr val="bg1"/>
              </a:solidFill>
              <a:effectLst>
                <a:outerShdw blurRad="38100" dist="38100" dir="2700000" algn="tl">
                  <a:srgbClr val="000000">
                    <a:alpha val="43137"/>
                  </a:srgbClr>
                </a:outerShdw>
              </a:effectLst>
              <a:latin typeface="Courier New" pitchFamily="49" charset="0"/>
              <a:cs typeface="Courier New" pitchFamily="49" charset="0"/>
            </a:endParaRPr>
          </a:p>
          <a:p>
            <a:r>
              <a:rPr lang="en-US" sz="1400" b="1" dirty="0">
                <a:solidFill>
                  <a:schemeClr val="bg1"/>
                </a:solidFill>
                <a:effectLst>
                  <a:outerShdw blurRad="38100" dist="38100" dir="2700000" algn="tl">
                    <a:srgbClr val="000000">
                      <a:alpha val="43137"/>
                    </a:srgbClr>
                  </a:outerShdw>
                </a:effectLst>
                <a:latin typeface="Courier New" pitchFamily="49" charset="0"/>
                <a:cs typeface="Courier New" pitchFamily="49" charset="0"/>
              </a:rPr>
              <a:t>using namespace concurrency</a:t>
            </a:r>
            <a:r>
              <a:rPr lang="en-US" sz="1400" b="1" dirty="0" smtClean="0">
                <a:solidFill>
                  <a:schemeClr val="bg1"/>
                </a:solidFill>
                <a:effectLst>
                  <a:outerShdw blurRad="38100" dist="38100" dir="2700000" algn="tl">
                    <a:srgbClr val="000000">
                      <a:alpha val="43137"/>
                    </a:srgbClr>
                  </a:outerShdw>
                </a:effectLst>
                <a:latin typeface="Courier New" pitchFamily="49" charset="0"/>
                <a:cs typeface="Courier New" pitchFamily="49" charset="0"/>
              </a:rPr>
              <a:t>;</a:t>
            </a:r>
            <a:endParaRPr lang="en-US" sz="1400" b="1" dirty="0">
              <a:solidFill>
                <a:schemeClr val="bg1"/>
              </a:solidFill>
              <a:effectLst>
                <a:outerShdw blurRad="38100" dist="38100" dir="2700000" algn="tl">
                  <a:srgbClr val="000000">
                    <a:alpha val="43137"/>
                  </a:srgbClr>
                </a:outerShdw>
              </a:effectLst>
              <a:latin typeface="Courier New" pitchFamily="49" charset="0"/>
              <a:cs typeface="Courier New" pitchFamily="49" charset="0"/>
            </a:endParaRPr>
          </a:p>
          <a:p>
            <a:r>
              <a:rPr lang="en-US" sz="1400" b="1" dirty="0">
                <a:solidFill>
                  <a:schemeClr val="bg1"/>
                </a:solidFill>
                <a:effectLst>
                  <a:outerShdw blurRad="38100" dist="38100" dir="2700000" algn="tl">
                    <a:srgbClr val="000000">
                      <a:alpha val="43137"/>
                    </a:srgbClr>
                  </a:outerShdw>
                </a:effectLst>
                <a:latin typeface="Courier New" pitchFamily="49" charset="0"/>
                <a:cs typeface="Courier New" pitchFamily="49" charset="0"/>
              </a:rPr>
              <a:t>void </a:t>
            </a:r>
            <a:r>
              <a:rPr lang="en-US" sz="1400" b="1" dirty="0" err="1">
                <a:solidFill>
                  <a:schemeClr val="bg1"/>
                </a:solidFill>
                <a:effectLst>
                  <a:outerShdw blurRad="38100" dist="38100" dir="2700000" algn="tl">
                    <a:srgbClr val="000000">
                      <a:alpha val="43137"/>
                    </a:srgbClr>
                  </a:outerShdw>
                </a:effectLst>
                <a:latin typeface="Courier New" pitchFamily="49" charset="0"/>
                <a:cs typeface="Courier New" pitchFamily="49" charset="0"/>
              </a:rPr>
              <a:t>AddArrays</a:t>
            </a:r>
            <a:r>
              <a:rPr lang="en-US" sz="1400" b="1" dirty="0">
                <a:solidFill>
                  <a:schemeClr val="bg1"/>
                </a:solidFill>
                <a:effectLst>
                  <a:outerShdw blurRad="38100" dist="38100" dir="2700000" algn="tl">
                    <a:srgbClr val="000000">
                      <a:alpha val="43137"/>
                    </a:srgbClr>
                  </a:outerShdw>
                </a:effectLst>
                <a:latin typeface="Courier New" pitchFamily="49" charset="0"/>
                <a:cs typeface="Courier New" pitchFamily="49" charset="0"/>
              </a:rPr>
              <a:t>(</a:t>
            </a:r>
            <a:r>
              <a:rPr lang="en-US" sz="1400" b="1" dirty="0" err="1">
                <a:solidFill>
                  <a:schemeClr val="bg1"/>
                </a:solidFill>
                <a:effectLst>
                  <a:outerShdw blurRad="38100" dist="38100" dir="2700000" algn="tl">
                    <a:srgbClr val="000000">
                      <a:alpha val="43137"/>
                    </a:srgbClr>
                  </a:outerShdw>
                </a:effectLst>
                <a:latin typeface="Courier New" pitchFamily="49" charset="0"/>
                <a:cs typeface="Courier New" pitchFamily="49" charset="0"/>
              </a:rPr>
              <a:t>int</a:t>
            </a:r>
            <a:r>
              <a:rPr lang="en-US" sz="1400" b="1" dirty="0">
                <a:solidFill>
                  <a:schemeClr val="bg1"/>
                </a:solidFill>
                <a:effectLst>
                  <a:outerShdw blurRad="38100" dist="38100" dir="2700000" algn="tl">
                    <a:srgbClr val="000000">
                      <a:alpha val="43137"/>
                    </a:srgbClr>
                  </a:outerShdw>
                </a:effectLst>
                <a:latin typeface="Courier New" pitchFamily="49" charset="0"/>
                <a:cs typeface="Courier New" pitchFamily="49" charset="0"/>
              </a:rPr>
              <a:t> n, </a:t>
            </a:r>
            <a:r>
              <a:rPr lang="en-US" sz="1400" b="1" dirty="0" err="1">
                <a:solidFill>
                  <a:schemeClr val="bg1"/>
                </a:solidFill>
                <a:effectLst>
                  <a:outerShdw blurRad="38100" dist="38100" dir="2700000" algn="tl">
                    <a:srgbClr val="000000">
                      <a:alpha val="43137"/>
                    </a:srgbClr>
                  </a:outerShdw>
                </a:effectLst>
                <a:latin typeface="Courier New" pitchFamily="49" charset="0"/>
                <a:cs typeface="Courier New" pitchFamily="49" charset="0"/>
              </a:rPr>
              <a:t>int</a:t>
            </a:r>
            <a:r>
              <a:rPr lang="en-US" sz="1400" b="1" dirty="0">
                <a:solidFill>
                  <a:schemeClr val="bg1"/>
                </a:solidFill>
                <a:effectLst>
                  <a:outerShdw blurRad="38100" dist="38100" dir="2700000" algn="tl">
                    <a:srgbClr val="000000">
                      <a:alpha val="43137"/>
                    </a:srgbClr>
                  </a:outerShdw>
                </a:effectLst>
                <a:latin typeface="Courier New" pitchFamily="49" charset="0"/>
                <a:cs typeface="Courier New" pitchFamily="49" charset="0"/>
              </a:rPr>
              <a:t> </a:t>
            </a:r>
            <a:r>
              <a:rPr lang="en-US" sz="1400" b="1" dirty="0" smtClean="0">
                <a:solidFill>
                  <a:schemeClr val="bg1"/>
                </a:solidFill>
                <a:effectLst>
                  <a:outerShdw blurRad="38100" dist="38100" dir="2700000" algn="tl">
                    <a:srgbClr val="000000">
                      <a:alpha val="43137"/>
                    </a:srgbClr>
                  </a:outerShdw>
                </a:effectLst>
                <a:latin typeface="Courier New" pitchFamily="49" charset="0"/>
                <a:cs typeface="Courier New" pitchFamily="49" charset="0"/>
              </a:rPr>
              <a:t>*</a:t>
            </a:r>
            <a:r>
              <a:rPr lang="en-US" sz="1400" b="1" dirty="0" err="1" smtClean="0">
                <a:solidFill>
                  <a:schemeClr val="bg1"/>
                </a:solidFill>
                <a:effectLst>
                  <a:outerShdw blurRad="38100" dist="38100" dir="2700000" algn="tl">
                    <a:srgbClr val="000000">
                      <a:alpha val="43137"/>
                    </a:srgbClr>
                  </a:outerShdw>
                </a:effectLst>
                <a:latin typeface="Courier New" pitchFamily="49" charset="0"/>
                <a:cs typeface="Courier New" pitchFamily="49" charset="0"/>
              </a:rPr>
              <a:t>pA</a:t>
            </a:r>
            <a:r>
              <a:rPr lang="en-US" sz="1400" b="1" dirty="0">
                <a:solidFill>
                  <a:schemeClr val="bg1"/>
                </a:solidFill>
                <a:effectLst>
                  <a:outerShdw blurRad="38100" dist="38100" dir="2700000" algn="tl">
                    <a:srgbClr val="000000">
                      <a:alpha val="43137"/>
                    </a:srgbClr>
                  </a:outerShdw>
                </a:effectLst>
                <a:latin typeface="Courier New" pitchFamily="49" charset="0"/>
                <a:cs typeface="Courier New" pitchFamily="49" charset="0"/>
              </a:rPr>
              <a:t>, </a:t>
            </a:r>
            <a:r>
              <a:rPr lang="en-US" sz="1400" b="1" dirty="0" err="1" smtClean="0">
                <a:solidFill>
                  <a:schemeClr val="bg1"/>
                </a:solidFill>
                <a:effectLst>
                  <a:outerShdw blurRad="38100" dist="38100" dir="2700000" algn="tl">
                    <a:srgbClr val="000000">
                      <a:alpha val="43137"/>
                    </a:srgbClr>
                  </a:outerShdw>
                </a:effectLst>
                <a:latin typeface="Courier New" pitchFamily="49" charset="0"/>
                <a:cs typeface="Courier New" pitchFamily="49" charset="0"/>
              </a:rPr>
              <a:t>int</a:t>
            </a:r>
            <a:r>
              <a:rPr lang="en-US" sz="1400" b="1" dirty="0" smtClean="0">
                <a:solidFill>
                  <a:schemeClr val="bg1"/>
                </a:solidFill>
                <a:effectLst>
                  <a:outerShdw blurRad="38100" dist="38100" dir="2700000" algn="tl">
                    <a:srgbClr val="000000">
                      <a:alpha val="43137"/>
                    </a:srgbClr>
                  </a:outerShdw>
                </a:effectLst>
                <a:latin typeface="Courier New" pitchFamily="49" charset="0"/>
                <a:cs typeface="Courier New" pitchFamily="49" charset="0"/>
              </a:rPr>
              <a:t> *</a:t>
            </a:r>
            <a:r>
              <a:rPr lang="en-US" sz="1400" b="1" dirty="0" err="1" smtClean="0">
                <a:solidFill>
                  <a:schemeClr val="bg1"/>
                </a:solidFill>
                <a:effectLst>
                  <a:outerShdw blurRad="38100" dist="38100" dir="2700000" algn="tl">
                    <a:srgbClr val="000000">
                      <a:alpha val="43137"/>
                    </a:srgbClr>
                  </a:outerShdw>
                </a:effectLst>
                <a:latin typeface="Courier New" pitchFamily="49" charset="0"/>
                <a:cs typeface="Courier New" pitchFamily="49" charset="0"/>
              </a:rPr>
              <a:t>pB</a:t>
            </a:r>
            <a:r>
              <a:rPr lang="en-US" sz="1400" b="1" dirty="0">
                <a:solidFill>
                  <a:schemeClr val="bg1"/>
                </a:solidFill>
                <a:effectLst>
                  <a:outerShdw blurRad="38100" dist="38100" dir="2700000" algn="tl">
                    <a:srgbClr val="000000">
                      <a:alpha val="43137"/>
                    </a:srgbClr>
                  </a:outerShdw>
                </a:effectLst>
                <a:latin typeface="Courier New" pitchFamily="49" charset="0"/>
                <a:cs typeface="Courier New" pitchFamily="49" charset="0"/>
              </a:rPr>
              <a:t>, </a:t>
            </a:r>
            <a:r>
              <a:rPr lang="en-US" sz="1400" b="1" dirty="0" err="1">
                <a:solidFill>
                  <a:schemeClr val="bg1"/>
                </a:solidFill>
                <a:effectLst>
                  <a:outerShdw blurRad="38100" dist="38100" dir="2700000" algn="tl">
                    <a:srgbClr val="000000">
                      <a:alpha val="43137"/>
                    </a:srgbClr>
                  </a:outerShdw>
                </a:effectLst>
                <a:latin typeface="Courier New" pitchFamily="49" charset="0"/>
                <a:cs typeface="Courier New" pitchFamily="49" charset="0"/>
              </a:rPr>
              <a:t>int</a:t>
            </a:r>
            <a:r>
              <a:rPr lang="en-US" sz="1400" b="1" dirty="0">
                <a:solidFill>
                  <a:schemeClr val="bg1"/>
                </a:solidFill>
                <a:effectLst>
                  <a:outerShdw blurRad="38100" dist="38100" dir="2700000" algn="tl">
                    <a:srgbClr val="000000">
                      <a:alpha val="43137"/>
                    </a:srgbClr>
                  </a:outerShdw>
                </a:effectLst>
                <a:latin typeface="Courier New" pitchFamily="49" charset="0"/>
                <a:cs typeface="Courier New" pitchFamily="49" charset="0"/>
              </a:rPr>
              <a:t> </a:t>
            </a:r>
            <a:r>
              <a:rPr lang="en-US" sz="1400" b="1" dirty="0" smtClean="0">
                <a:solidFill>
                  <a:schemeClr val="bg1"/>
                </a:solidFill>
                <a:effectLst>
                  <a:outerShdw blurRad="38100" dist="38100" dir="2700000" algn="tl">
                    <a:srgbClr val="000000">
                      <a:alpha val="43137"/>
                    </a:srgbClr>
                  </a:outerShdw>
                </a:effectLst>
                <a:latin typeface="Courier New" pitchFamily="49" charset="0"/>
                <a:cs typeface="Courier New" pitchFamily="49" charset="0"/>
              </a:rPr>
              <a:t>*</a:t>
            </a:r>
            <a:r>
              <a:rPr lang="en-US" sz="1400" b="1" dirty="0" err="1" smtClean="0">
                <a:solidFill>
                  <a:schemeClr val="bg1"/>
                </a:solidFill>
                <a:effectLst>
                  <a:outerShdw blurRad="38100" dist="38100" dir="2700000" algn="tl">
                    <a:srgbClr val="000000">
                      <a:alpha val="43137"/>
                    </a:srgbClr>
                  </a:outerShdw>
                </a:effectLst>
                <a:latin typeface="Courier New" pitchFamily="49" charset="0"/>
                <a:cs typeface="Courier New" pitchFamily="49" charset="0"/>
              </a:rPr>
              <a:t>pC</a:t>
            </a:r>
            <a:r>
              <a:rPr lang="en-US" sz="1400" b="1" dirty="0" smtClean="0">
                <a:solidFill>
                  <a:schemeClr val="bg1"/>
                </a:solidFill>
                <a:effectLst>
                  <a:outerShdw blurRad="38100" dist="38100" dir="2700000" algn="tl">
                    <a:srgbClr val="000000">
                      <a:alpha val="43137"/>
                    </a:srgbClr>
                  </a:outerShdw>
                </a:effectLst>
                <a:latin typeface="Courier New" pitchFamily="49" charset="0"/>
                <a:cs typeface="Courier New" pitchFamily="49" charset="0"/>
              </a:rPr>
              <a:t>) {</a:t>
            </a:r>
            <a:endParaRPr lang="en-US" sz="1400" b="1" dirty="0">
              <a:solidFill>
                <a:schemeClr val="bg1"/>
              </a:solidFill>
              <a:effectLst>
                <a:outerShdw blurRad="38100" dist="38100" dir="2700000" algn="tl">
                  <a:srgbClr val="000000">
                    <a:alpha val="43137"/>
                  </a:srgbClr>
                </a:outerShdw>
              </a:effectLst>
              <a:latin typeface="Courier New" pitchFamily="49" charset="0"/>
              <a:cs typeface="Courier New" pitchFamily="49" charset="0"/>
            </a:endParaRPr>
          </a:p>
          <a:p>
            <a:r>
              <a:rPr lang="en-US" sz="1400" b="1" dirty="0">
                <a:solidFill>
                  <a:schemeClr val="bg1"/>
                </a:solidFill>
                <a:effectLst>
                  <a:outerShdw blurRad="38100" dist="38100" dir="2700000" algn="tl">
                    <a:srgbClr val="000000">
                      <a:alpha val="43137"/>
                    </a:srgbClr>
                  </a:outerShdw>
                </a:effectLst>
                <a:latin typeface="Courier New" pitchFamily="49" charset="0"/>
                <a:cs typeface="Courier New" pitchFamily="49" charset="0"/>
              </a:rPr>
              <a:t>    </a:t>
            </a:r>
            <a:r>
              <a:rPr lang="en-US" sz="1400" b="1" dirty="0" err="1">
                <a:solidFill>
                  <a:schemeClr val="bg1"/>
                </a:solidFill>
                <a:effectLst>
                  <a:outerShdw blurRad="38100" dist="38100" dir="2700000" algn="tl">
                    <a:srgbClr val="000000">
                      <a:alpha val="43137"/>
                    </a:srgbClr>
                  </a:outerShdw>
                </a:effectLst>
                <a:latin typeface="Courier New" pitchFamily="49" charset="0"/>
                <a:cs typeface="Courier New" pitchFamily="49" charset="0"/>
              </a:rPr>
              <a:t>array_view</a:t>
            </a:r>
            <a:r>
              <a:rPr lang="en-US" sz="1400" b="1" dirty="0">
                <a:solidFill>
                  <a:schemeClr val="bg1"/>
                </a:solidFill>
                <a:effectLst>
                  <a:outerShdw blurRad="38100" dist="38100" dir="2700000" algn="tl">
                    <a:srgbClr val="000000">
                      <a:alpha val="43137"/>
                    </a:srgbClr>
                  </a:outerShdw>
                </a:effectLst>
                <a:latin typeface="Courier New" pitchFamily="49" charset="0"/>
                <a:cs typeface="Courier New" pitchFamily="49" charset="0"/>
              </a:rPr>
              <a:t>&lt;int,1&gt; a(n, </a:t>
            </a:r>
            <a:r>
              <a:rPr lang="en-US" sz="1400" b="1" dirty="0" err="1">
                <a:solidFill>
                  <a:schemeClr val="bg1"/>
                </a:solidFill>
                <a:effectLst>
                  <a:outerShdw blurRad="38100" dist="38100" dir="2700000" algn="tl">
                    <a:srgbClr val="000000">
                      <a:alpha val="43137"/>
                    </a:srgbClr>
                  </a:outerShdw>
                </a:effectLst>
                <a:latin typeface="Courier New" pitchFamily="49" charset="0"/>
                <a:cs typeface="Courier New" pitchFamily="49" charset="0"/>
              </a:rPr>
              <a:t>pA</a:t>
            </a:r>
            <a:r>
              <a:rPr lang="en-US" sz="1400" b="1" dirty="0">
                <a:solidFill>
                  <a:schemeClr val="bg1"/>
                </a:solidFill>
                <a:effectLst>
                  <a:outerShdw blurRad="38100" dist="38100" dir="2700000" algn="tl">
                    <a:srgbClr val="000000">
                      <a:alpha val="43137"/>
                    </a:srgbClr>
                  </a:outerShdw>
                </a:effectLst>
                <a:latin typeface="Courier New" pitchFamily="49" charset="0"/>
                <a:cs typeface="Courier New" pitchFamily="49" charset="0"/>
              </a:rPr>
              <a:t>);</a:t>
            </a:r>
          </a:p>
          <a:p>
            <a:r>
              <a:rPr lang="en-US" sz="1400" b="1" dirty="0">
                <a:solidFill>
                  <a:schemeClr val="bg1"/>
                </a:solidFill>
                <a:effectLst>
                  <a:outerShdw blurRad="38100" dist="38100" dir="2700000" algn="tl">
                    <a:srgbClr val="000000">
                      <a:alpha val="43137"/>
                    </a:srgbClr>
                  </a:outerShdw>
                </a:effectLst>
                <a:latin typeface="Courier New" pitchFamily="49" charset="0"/>
                <a:cs typeface="Courier New" pitchFamily="49" charset="0"/>
              </a:rPr>
              <a:t>    </a:t>
            </a:r>
            <a:r>
              <a:rPr lang="en-US" sz="1400" b="1" dirty="0" err="1">
                <a:solidFill>
                  <a:schemeClr val="bg1"/>
                </a:solidFill>
                <a:effectLst>
                  <a:outerShdw blurRad="38100" dist="38100" dir="2700000" algn="tl">
                    <a:srgbClr val="000000">
                      <a:alpha val="43137"/>
                    </a:srgbClr>
                  </a:outerShdw>
                </a:effectLst>
                <a:latin typeface="Courier New" pitchFamily="49" charset="0"/>
                <a:cs typeface="Courier New" pitchFamily="49" charset="0"/>
              </a:rPr>
              <a:t>array_view</a:t>
            </a:r>
            <a:r>
              <a:rPr lang="en-US" sz="1400" b="1" dirty="0">
                <a:solidFill>
                  <a:schemeClr val="bg1"/>
                </a:solidFill>
                <a:effectLst>
                  <a:outerShdw blurRad="38100" dist="38100" dir="2700000" algn="tl">
                    <a:srgbClr val="000000">
                      <a:alpha val="43137"/>
                    </a:srgbClr>
                  </a:outerShdw>
                </a:effectLst>
                <a:latin typeface="Courier New" pitchFamily="49" charset="0"/>
                <a:cs typeface="Courier New" pitchFamily="49" charset="0"/>
              </a:rPr>
              <a:t>&lt;int,1&gt; b(n, </a:t>
            </a:r>
            <a:r>
              <a:rPr lang="en-US" sz="1400" b="1" dirty="0" err="1">
                <a:solidFill>
                  <a:schemeClr val="bg1"/>
                </a:solidFill>
                <a:effectLst>
                  <a:outerShdw blurRad="38100" dist="38100" dir="2700000" algn="tl">
                    <a:srgbClr val="000000">
                      <a:alpha val="43137"/>
                    </a:srgbClr>
                  </a:outerShdw>
                </a:effectLst>
                <a:latin typeface="Courier New" pitchFamily="49" charset="0"/>
                <a:cs typeface="Courier New" pitchFamily="49" charset="0"/>
              </a:rPr>
              <a:t>pB</a:t>
            </a:r>
            <a:r>
              <a:rPr lang="en-US" sz="1400" b="1" dirty="0">
                <a:solidFill>
                  <a:schemeClr val="bg1"/>
                </a:solidFill>
                <a:effectLst>
                  <a:outerShdw blurRad="38100" dist="38100" dir="2700000" algn="tl">
                    <a:srgbClr val="000000">
                      <a:alpha val="43137"/>
                    </a:srgbClr>
                  </a:outerShdw>
                </a:effectLst>
                <a:latin typeface="Courier New" pitchFamily="49" charset="0"/>
                <a:cs typeface="Courier New" pitchFamily="49" charset="0"/>
              </a:rPr>
              <a:t>);</a:t>
            </a:r>
          </a:p>
          <a:p>
            <a:r>
              <a:rPr lang="en-US" sz="1400" b="1" dirty="0">
                <a:solidFill>
                  <a:schemeClr val="bg1"/>
                </a:solidFill>
                <a:effectLst>
                  <a:outerShdw blurRad="38100" dist="38100" dir="2700000" algn="tl">
                    <a:srgbClr val="000000">
                      <a:alpha val="43137"/>
                    </a:srgbClr>
                  </a:outerShdw>
                </a:effectLst>
                <a:latin typeface="Courier New" pitchFamily="49" charset="0"/>
                <a:cs typeface="Courier New" pitchFamily="49" charset="0"/>
              </a:rPr>
              <a:t>    </a:t>
            </a:r>
            <a:r>
              <a:rPr lang="en-US" sz="1400" b="1" dirty="0" err="1">
                <a:solidFill>
                  <a:schemeClr val="bg1"/>
                </a:solidFill>
                <a:effectLst>
                  <a:outerShdw blurRad="38100" dist="38100" dir="2700000" algn="tl">
                    <a:srgbClr val="000000">
                      <a:alpha val="43137"/>
                    </a:srgbClr>
                  </a:outerShdw>
                </a:effectLst>
                <a:latin typeface="Courier New" pitchFamily="49" charset="0"/>
                <a:cs typeface="Courier New" pitchFamily="49" charset="0"/>
              </a:rPr>
              <a:t>array_view</a:t>
            </a:r>
            <a:r>
              <a:rPr lang="en-US" sz="1400" b="1" dirty="0">
                <a:solidFill>
                  <a:schemeClr val="bg1"/>
                </a:solidFill>
                <a:effectLst>
                  <a:outerShdw blurRad="38100" dist="38100" dir="2700000" algn="tl">
                    <a:srgbClr val="000000">
                      <a:alpha val="43137"/>
                    </a:srgbClr>
                  </a:outerShdw>
                </a:effectLst>
                <a:latin typeface="Courier New" pitchFamily="49" charset="0"/>
                <a:cs typeface="Courier New" pitchFamily="49" charset="0"/>
              </a:rPr>
              <a:t>&lt;int,1&gt; sum(n, </a:t>
            </a:r>
            <a:r>
              <a:rPr lang="en-US" sz="1400" b="1" dirty="0" err="1">
                <a:solidFill>
                  <a:schemeClr val="bg1"/>
                </a:solidFill>
                <a:effectLst>
                  <a:outerShdw blurRad="38100" dist="38100" dir="2700000" algn="tl">
                    <a:srgbClr val="000000">
                      <a:alpha val="43137"/>
                    </a:srgbClr>
                  </a:outerShdw>
                </a:effectLst>
                <a:latin typeface="Courier New" pitchFamily="49" charset="0"/>
                <a:cs typeface="Courier New" pitchFamily="49" charset="0"/>
              </a:rPr>
              <a:t>pC</a:t>
            </a:r>
            <a:r>
              <a:rPr lang="en-US" sz="1400" b="1" dirty="0">
                <a:solidFill>
                  <a:schemeClr val="bg1"/>
                </a:solidFill>
                <a:effectLst>
                  <a:outerShdw blurRad="38100" dist="38100" dir="2700000" algn="tl">
                    <a:srgbClr val="000000">
                      <a:alpha val="43137"/>
                    </a:srgbClr>
                  </a:outerShdw>
                </a:effectLst>
                <a:latin typeface="Courier New" pitchFamily="49" charset="0"/>
                <a:cs typeface="Courier New" pitchFamily="49" charset="0"/>
              </a:rPr>
              <a:t>);</a:t>
            </a:r>
          </a:p>
          <a:p>
            <a:r>
              <a:rPr lang="en-US" sz="1400" b="1" dirty="0">
                <a:solidFill>
                  <a:schemeClr val="bg1"/>
                </a:solidFill>
                <a:effectLst>
                  <a:outerShdw blurRad="38100" dist="38100" dir="2700000" algn="tl">
                    <a:srgbClr val="000000">
                      <a:alpha val="43137"/>
                    </a:srgbClr>
                  </a:outerShdw>
                </a:effectLst>
                <a:latin typeface="Courier New" pitchFamily="49" charset="0"/>
                <a:cs typeface="Courier New" pitchFamily="49" charset="0"/>
              </a:rPr>
              <a:t> </a:t>
            </a:r>
          </a:p>
          <a:p>
            <a:r>
              <a:rPr lang="en-US" sz="1400" b="1" dirty="0">
                <a:solidFill>
                  <a:schemeClr val="bg1"/>
                </a:solidFill>
                <a:effectLst>
                  <a:outerShdw blurRad="38100" dist="38100" dir="2700000" algn="tl">
                    <a:srgbClr val="000000">
                      <a:alpha val="43137"/>
                    </a:srgbClr>
                  </a:outerShdw>
                </a:effectLst>
                <a:latin typeface="Courier New" pitchFamily="49" charset="0"/>
                <a:cs typeface="Courier New" pitchFamily="49" charset="0"/>
              </a:rPr>
              <a:t>   </a:t>
            </a:r>
            <a:r>
              <a:rPr lang="en-US" sz="1400" b="1" dirty="0" smtClean="0">
                <a:solidFill>
                  <a:schemeClr val="bg1"/>
                </a:solidFill>
                <a:effectLst>
                  <a:outerShdw blurRad="38100" dist="38100" dir="2700000" algn="tl">
                    <a:srgbClr val="000000">
                      <a:alpha val="43137"/>
                    </a:srgbClr>
                  </a:outerShdw>
                </a:effectLst>
                <a:latin typeface="Courier New" pitchFamily="49" charset="0"/>
                <a:cs typeface="Courier New" pitchFamily="49" charset="0"/>
              </a:rPr>
              <a:t>parallel_for_each( </a:t>
            </a:r>
            <a:r>
              <a:rPr lang="en-US" sz="1400" b="1" dirty="0" err="1" smtClean="0">
                <a:solidFill>
                  <a:schemeClr val="bg1"/>
                </a:solidFill>
                <a:effectLst>
                  <a:outerShdw blurRad="38100" dist="38100" dir="2700000" algn="tl">
                    <a:srgbClr val="000000">
                      <a:alpha val="43137"/>
                    </a:srgbClr>
                  </a:outerShdw>
                </a:effectLst>
                <a:latin typeface="Courier New" pitchFamily="49" charset="0"/>
                <a:cs typeface="Courier New" pitchFamily="49" charset="0"/>
              </a:rPr>
              <a:t>sum.grid</a:t>
            </a:r>
            <a:r>
              <a:rPr lang="en-US" sz="1400" b="1" dirty="0">
                <a:solidFill>
                  <a:schemeClr val="bg1"/>
                </a:solidFill>
                <a:effectLst>
                  <a:outerShdw blurRad="38100" dist="38100" dir="2700000" algn="tl">
                    <a:srgbClr val="000000">
                      <a:alpha val="43137"/>
                    </a:srgbClr>
                  </a:outerShdw>
                </a:effectLst>
                <a:latin typeface="Courier New" pitchFamily="49" charset="0"/>
                <a:cs typeface="Courier New" pitchFamily="49" charset="0"/>
              </a:rPr>
              <a:t>, </a:t>
            </a:r>
          </a:p>
          <a:p>
            <a:r>
              <a:rPr lang="en-US" sz="1400" b="1" dirty="0">
                <a:solidFill>
                  <a:schemeClr val="bg1"/>
                </a:solidFill>
                <a:effectLst>
                  <a:outerShdw blurRad="38100" dist="38100" dir="2700000" algn="tl">
                    <a:srgbClr val="000000">
                      <a:alpha val="43137"/>
                    </a:srgbClr>
                  </a:outerShdw>
                </a:effectLst>
                <a:latin typeface="Courier New" pitchFamily="49" charset="0"/>
                <a:cs typeface="Courier New" pitchFamily="49" charset="0"/>
              </a:rPr>
              <a:t>        [=](index&lt;1&gt; </a:t>
            </a:r>
            <a:r>
              <a:rPr lang="en-US" sz="1400" b="1" dirty="0" err="1">
                <a:solidFill>
                  <a:schemeClr val="bg1"/>
                </a:solidFill>
                <a:effectLst>
                  <a:outerShdw blurRad="38100" dist="38100" dir="2700000" algn="tl">
                    <a:srgbClr val="000000">
                      <a:alpha val="43137"/>
                    </a:srgbClr>
                  </a:outerShdw>
                </a:effectLst>
                <a:latin typeface="Courier New" pitchFamily="49" charset="0"/>
                <a:cs typeface="Courier New" pitchFamily="49" charset="0"/>
              </a:rPr>
              <a:t>idx</a:t>
            </a:r>
            <a:r>
              <a:rPr lang="en-US" sz="1400" b="1" dirty="0">
                <a:solidFill>
                  <a:schemeClr val="bg1"/>
                </a:solidFill>
                <a:effectLst>
                  <a:outerShdw blurRad="38100" dist="38100" dir="2700000" algn="tl">
                    <a:srgbClr val="000000">
                      <a:alpha val="43137"/>
                    </a:srgbClr>
                  </a:outerShdw>
                </a:effectLst>
                <a:latin typeface="Courier New" pitchFamily="49" charset="0"/>
                <a:cs typeface="Courier New" pitchFamily="49" charset="0"/>
              </a:rPr>
              <a:t>) restrict(direct3d</a:t>
            </a:r>
            <a:r>
              <a:rPr lang="en-US" sz="1400" b="1" dirty="0" smtClean="0">
                <a:solidFill>
                  <a:schemeClr val="bg1"/>
                </a:solidFill>
                <a:effectLst>
                  <a:outerShdw blurRad="38100" dist="38100" dir="2700000" algn="tl">
                    <a:srgbClr val="000000">
                      <a:alpha val="43137"/>
                    </a:srgbClr>
                  </a:outerShdw>
                </a:effectLst>
                <a:latin typeface="Courier New" pitchFamily="49" charset="0"/>
                <a:cs typeface="Courier New" pitchFamily="49" charset="0"/>
              </a:rPr>
              <a:t>) {</a:t>
            </a:r>
            <a:endParaRPr lang="en-US" sz="1400" b="1" dirty="0">
              <a:solidFill>
                <a:schemeClr val="bg1"/>
              </a:solidFill>
              <a:effectLst>
                <a:outerShdw blurRad="38100" dist="38100" dir="2700000" algn="tl">
                  <a:srgbClr val="000000">
                    <a:alpha val="43137"/>
                  </a:srgbClr>
                </a:outerShdw>
              </a:effectLst>
              <a:latin typeface="Courier New" pitchFamily="49" charset="0"/>
              <a:cs typeface="Courier New" pitchFamily="49" charset="0"/>
            </a:endParaRPr>
          </a:p>
          <a:p>
            <a:r>
              <a:rPr lang="en-US" sz="1400" b="1" dirty="0">
                <a:solidFill>
                  <a:schemeClr val="bg1"/>
                </a:solidFill>
                <a:effectLst>
                  <a:outerShdw blurRad="38100" dist="38100" dir="2700000" algn="tl">
                    <a:srgbClr val="000000">
                      <a:alpha val="43137"/>
                    </a:srgbClr>
                  </a:outerShdw>
                </a:effectLst>
                <a:latin typeface="Courier New" pitchFamily="49" charset="0"/>
                <a:cs typeface="Courier New" pitchFamily="49" charset="0"/>
              </a:rPr>
              <a:t>            sum[</a:t>
            </a:r>
            <a:r>
              <a:rPr lang="en-US" sz="1400" b="1" dirty="0" err="1">
                <a:solidFill>
                  <a:schemeClr val="bg1"/>
                </a:solidFill>
                <a:effectLst>
                  <a:outerShdw blurRad="38100" dist="38100" dir="2700000" algn="tl">
                    <a:srgbClr val="000000">
                      <a:alpha val="43137"/>
                    </a:srgbClr>
                  </a:outerShdw>
                </a:effectLst>
                <a:latin typeface="Courier New" pitchFamily="49" charset="0"/>
                <a:cs typeface="Courier New" pitchFamily="49" charset="0"/>
              </a:rPr>
              <a:t>idx</a:t>
            </a:r>
            <a:r>
              <a:rPr lang="en-US" sz="1400" b="1" dirty="0">
                <a:solidFill>
                  <a:schemeClr val="bg1"/>
                </a:solidFill>
                <a:effectLst>
                  <a:outerShdw blurRad="38100" dist="38100" dir="2700000" algn="tl">
                    <a:srgbClr val="000000">
                      <a:alpha val="43137"/>
                    </a:srgbClr>
                  </a:outerShdw>
                </a:effectLst>
                <a:latin typeface="Courier New" pitchFamily="49" charset="0"/>
                <a:cs typeface="Courier New" pitchFamily="49" charset="0"/>
              </a:rPr>
              <a:t>] = a[</a:t>
            </a:r>
            <a:r>
              <a:rPr lang="en-US" sz="1400" b="1" dirty="0" err="1">
                <a:solidFill>
                  <a:schemeClr val="bg1"/>
                </a:solidFill>
                <a:effectLst>
                  <a:outerShdw blurRad="38100" dist="38100" dir="2700000" algn="tl">
                    <a:srgbClr val="000000">
                      <a:alpha val="43137"/>
                    </a:srgbClr>
                  </a:outerShdw>
                </a:effectLst>
                <a:latin typeface="Courier New" pitchFamily="49" charset="0"/>
                <a:cs typeface="Courier New" pitchFamily="49" charset="0"/>
              </a:rPr>
              <a:t>idx</a:t>
            </a:r>
            <a:r>
              <a:rPr lang="en-US" sz="1400" b="1" dirty="0">
                <a:solidFill>
                  <a:schemeClr val="bg1"/>
                </a:solidFill>
                <a:effectLst>
                  <a:outerShdw blurRad="38100" dist="38100" dir="2700000" algn="tl">
                    <a:srgbClr val="000000">
                      <a:alpha val="43137"/>
                    </a:srgbClr>
                  </a:outerShdw>
                </a:effectLst>
                <a:latin typeface="Courier New" pitchFamily="49" charset="0"/>
                <a:cs typeface="Courier New" pitchFamily="49" charset="0"/>
              </a:rPr>
              <a:t>] + b[</a:t>
            </a:r>
            <a:r>
              <a:rPr lang="en-US" sz="1400" b="1" dirty="0" err="1">
                <a:solidFill>
                  <a:schemeClr val="bg1"/>
                </a:solidFill>
                <a:effectLst>
                  <a:outerShdw blurRad="38100" dist="38100" dir="2700000" algn="tl">
                    <a:srgbClr val="000000">
                      <a:alpha val="43137"/>
                    </a:srgbClr>
                  </a:outerShdw>
                </a:effectLst>
                <a:latin typeface="Courier New" pitchFamily="49" charset="0"/>
                <a:cs typeface="Courier New" pitchFamily="49" charset="0"/>
              </a:rPr>
              <a:t>idx</a:t>
            </a:r>
            <a:r>
              <a:rPr lang="en-US" sz="1400" b="1" dirty="0">
                <a:solidFill>
                  <a:schemeClr val="bg1"/>
                </a:solidFill>
                <a:effectLst>
                  <a:outerShdw blurRad="38100" dist="38100" dir="2700000" algn="tl">
                    <a:srgbClr val="000000">
                      <a:alpha val="43137"/>
                    </a:srgbClr>
                  </a:outerShdw>
                </a:effectLst>
                <a:latin typeface="Courier New" pitchFamily="49" charset="0"/>
                <a:cs typeface="Courier New" pitchFamily="49" charset="0"/>
              </a:rPr>
              <a:t>];</a:t>
            </a:r>
          </a:p>
          <a:p>
            <a:r>
              <a:rPr lang="en-US" sz="1400" b="1" dirty="0">
                <a:solidFill>
                  <a:schemeClr val="bg1"/>
                </a:solidFill>
                <a:effectLst>
                  <a:outerShdw blurRad="38100" dist="38100" dir="2700000" algn="tl">
                    <a:srgbClr val="000000">
                      <a:alpha val="43137"/>
                    </a:srgbClr>
                  </a:outerShdw>
                </a:effectLst>
                <a:latin typeface="Courier New" pitchFamily="49" charset="0"/>
                <a:cs typeface="Courier New" pitchFamily="49" charset="0"/>
              </a:rPr>
              <a:t>        }</a:t>
            </a:r>
          </a:p>
          <a:p>
            <a:r>
              <a:rPr lang="en-US" sz="1400" b="1" dirty="0">
                <a:solidFill>
                  <a:schemeClr val="bg1"/>
                </a:solidFill>
                <a:effectLst>
                  <a:outerShdw blurRad="38100" dist="38100" dir="2700000" algn="tl">
                    <a:srgbClr val="000000">
                      <a:alpha val="43137"/>
                    </a:srgbClr>
                  </a:outerShdw>
                </a:effectLst>
                <a:latin typeface="Courier New" pitchFamily="49" charset="0"/>
                <a:cs typeface="Courier New" pitchFamily="49" charset="0"/>
              </a:rPr>
              <a:t>     );</a:t>
            </a:r>
          </a:p>
          <a:p>
            <a:r>
              <a:rPr lang="en-US" sz="1400" b="1" dirty="0" smtClean="0">
                <a:solidFill>
                  <a:schemeClr val="bg1"/>
                </a:solidFill>
                <a:effectLst>
                  <a:outerShdw blurRad="38100" dist="38100" dir="2700000" algn="tl">
                    <a:srgbClr val="000000">
                      <a:alpha val="43137"/>
                    </a:srgbClr>
                  </a:outerShdw>
                </a:effectLst>
                <a:latin typeface="Courier New" pitchFamily="49" charset="0"/>
                <a:cs typeface="Courier New" pitchFamily="49" charset="0"/>
              </a:rPr>
              <a:t>}</a:t>
            </a:r>
            <a:endParaRPr lang="en-US" sz="1400" b="1" dirty="0">
              <a:solidFill>
                <a:schemeClr val="bg1"/>
              </a:solidFill>
              <a:effectLst>
                <a:outerShdw blurRad="38100" dist="38100" dir="2700000" algn="tl">
                  <a:srgbClr val="000000">
                    <a:alpha val="43137"/>
                  </a:srgbClr>
                </a:outerShdw>
              </a:effectLst>
              <a:latin typeface="Courier New" pitchFamily="49" charset="0"/>
              <a:cs typeface="Courier New" pitchFamily="49" charset="0"/>
            </a:endParaRPr>
          </a:p>
        </p:txBody>
      </p:sp>
    </p:spTree>
    <p:extLst>
      <p:ext uri="{BB962C8B-B14F-4D97-AF65-F5344CB8AC3E}">
        <p14:creationId xmlns:p14="http://schemas.microsoft.com/office/powerpoint/2010/main" val="361635509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1000"/>
                                        <p:tgtEl>
                                          <p:spTgt spid="6">
                                            <p:txEl>
                                              <p:pRg st="1" end="1"/>
                                            </p:txEl>
                                          </p:spTgt>
                                        </p:tgtEl>
                                      </p:cBhvr>
                                    </p:animEffect>
                                    <p:anim calcmode="lin" valueType="num">
                                      <p:cBhvr>
                                        <p:cTn id="13"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6">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1000"/>
                                        <p:tgtEl>
                                          <p:spTgt spid="6">
                                            <p:txEl>
                                              <p:pRg st="2" end="2"/>
                                            </p:txEl>
                                          </p:spTgt>
                                        </p:tgtEl>
                                      </p:cBhvr>
                                    </p:animEffect>
                                    <p:anim calcmode="lin" valueType="num">
                                      <p:cBhvr>
                                        <p:cTn id="18"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6">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1000"/>
                                        <p:tgtEl>
                                          <p:spTgt spid="6">
                                            <p:txEl>
                                              <p:pRg st="3" end="3"/>
                                            </p:txEl>
                                          </p:spTgt>
                                        </p:tgtEl>
                                      </p:cBhvr>
                                    </p:animEffect>
                                    <p:anim calcmode="lin" valueType="num">
                                      <p:cBhvr>
                                        <p:cTn id="23"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6">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fade">
                                      <p:cBhvr>
                                        <p:cTn id="27" dur="1000"/>
                                        <p:tgtEl>
                                          <p:spTgt spid="6">
                                            <p:txEl>
                                              <p:pRg st="4" end="4"/>
                                            </p:txEl>
                                          </p:spTgt>
                                        </p:tgtEl>
                                      </p:cBhvr>
                                    </p:animEffect>
                                    <p:anim calcmode="lin" valueType="num">
                                      <p:cBhvr>
                                        <p:cTn id="28"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6">
                                            <p:txEl>
                                              <p:pRg st="5" end="5"/>
                                            </p:txEl>
                                          </p:spTgt>
                                        </p:tgtEl>
                                        <p:attrNameLst>
                                          <p:attrName>style.visibility</p:attrName>
                                        </p:attrNameLst>
                                      </p:cBhvr>
                                      <p:to>
                                        <p:strVal val="visible"/>
                                      </p:to>
                                    </p:set>
                                    <p:animEffect transition="in" filter="fade">
                                      <p:cBhvr>
                                        <p:cTn id="34" dur="1000"/>
                                        <p:tgtEl>
                                          <p:spTgt spid="6">
                                            <p:txEl>
                                              <p:pRg st="5" end="5"/>
                                            </p:txEl>
                                          </p:spTgt>
                                        </p:tgtEl>
                                      </p:cBhvr>
                                    </p:animEffect>
                                    <p:anim calcmode="lin" valueType="num">
                                      <p:cBhvr>
                                        <p:cTn id="35" dur="10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6">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6">
                                            <p:txEl>
                                              <p:pRg st="6" end="6"/>
                                            </p:txEl>
                                          </p:spTgt>
                                        </p:tgtEl>
                                        <p:attrNameLst>
                                          <p:attrName>style.visibility</p:attrName>
                                        </p:attrNameLst>
                                      </p:cBhvr>
                                      <p:to>
                                        <p:strVal val="visible"/>
                                      </p:to>
                                    </p:set>
                                    <p:animEffect transition="in" filter="fade">
                                      <p:cBhvr>
                                        <p:cTn id="39" dur="1000"/>
                                        <p:tgtEl>
                                          <p:spTgt spid="6">
                                            <p:txEl>
                                              <p:pRg st="6" end="6"/>
                                            </p:txEl>
                                          </p:spTgt>
                                        </p:tgtEl>
                                      </p:cBhvr>
                                    </p:animEffect>
                                    <p:anim calcmode="lin" valueType="num">
                                      <p:cBhvr>
                                        <p:cTn id="40" dur="1000" fill="hold"/>
                                        <p:tgtEl>
                                          <p:spTgt spid="6">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6">
                                            <p:txEl>
                                              <p:pRg st="6" end="6"/>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6">
                                            <p:txEl>
                                              <p:pRg st="7" end="7"/>
                                            </p:txEl>
                                          </p:spTgt>
                                        </p:tgtEl>
                                        <p:attrNameLst>
                                          <p:attrName>style.visibility</p:attrName>
                                        </p:attrNameLst>
                                      </p:cBhvr>
                                      <p:to>
                                        <p:strVal val="visible"/>
                                      </p:to>
                                    </p:set>
                                    <p:animEffect transition="in" filter="fade">
                                      <p:cBhvr>
                                        <p:cTn id="44" dur="1000"/>
                                        <p:tgtEl>
                                          <p:spTgt spid="6">
                                            <p:txEl>
                                              <p:pRg st="7" end="7"/>
                                            </p:txEl>
                                          </p:spTgt>
                                        </p:tgtEl>
                                      </p:cBhvr>
                                    </p:animEffect>
                                    <p:anim calcmode="lin" valueType="num">
                                      <p:cBhvr>
                                        <p:cTn id="45" dur="1000" fill="hold"/>
                                        <p:tgtEl>
                                          <p:spTgt spid="6">
                                            <p:txEl>
                                              <p:pRg st="7" end="7"/>
                                            </p:txEl>
                                          </p:spTgt>
                                        </p:tgtEl>
                                        <p:attrNameLst>
                                          <p:attrName>ppt_x</p:attrName>
                                        </p:attrNameLst>
                                      </p:cBhvr>
                                      <p:tavLst>
                                        <p:tav tm="0">
                                          <p:val>
                                            <p:strVal val="#ppt_x"/>
                                          </p:val>
                                        </p:tav>
                                        <p:tav tm="100000">
                                          <p:val>
                                            <p:strVal val="#ppt_x"/>
                                          </p:val>
                                        </p:tav>
                                      </p:tavLst>
                                    </p:anim>
                                    <p:anim calcmode="lin" valueType="num">
                                      <p:cBhvr>
                                        <p:cTn id="46" dur="1000" fill="hold"/>
                                        <p:tgtEl>
                                          <p:spTgt spid="6">
                                            <p:txEl>
                                              <p:pRg st="7" end="7"/>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6">
                                            <p:txEl>
                                              <p:pRg st="8" end="8"/>
                                            </p:txEl>
                                          </p:spTgt>
                                        </p:tgtEl>
                                        <p:attrNameLst>
                                          <p:attrName>style.visibility</p:attrName>
                                        </p:attrNameLst>
                                      </p:cBhvr>
                                      <p:to>
                                        <p:strVal val="visible"/>
                                      </p:to>
                                    </p:set>
                                    <p:animEffect transition="in" filter="fade">
                                      <p:cBhvr>
                                        <p:cTn id="49" dur="1000"/>
                                        <p:tgtEl>
                                          <p:spTgt spid="6">
                                            <p:txEl>
                                              <p:pRg st="8" end="8"/>
                                            </p:txEl>
                                          </p:spTgt>
                                        </p:tgtEl>
                                      </p:cBhvr>
                                    </p:animEffect>
                                    <p:anim calcmode="lin" valueType="num">
                                      <p:cBhvr>
                                        <p:cTn id="50" dur="1000" fill="hold"/>
                                        <p:tgtEl>
                                          <p:spTgt spid="6">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6">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fade">
                                      <p:cBhvr>
                                        <p:cTn id="56" dur="1000"/>
                                        <p:tgtEl>
                                          <p:spTgt spid="9"/>
                                        </p:tgtEl>
                                      </p:cBhvr>
                                    </p:animEffect>
                                    <p:anim calcmode="lin" valueType="num">
                                      <p:cBhvr>
                                        <p:cTn id="57" dur="1000" fill="hold"/>
                                        <p:tgtEl>
                                          <p:spTgt spid="9"/>
                                        </p:tgtEl>
                                        <p:attrNameLst>
                                          <p:attrName>ppt_x</p:attrName>
                                        </p:attrNameLst>
                                      </p:cBhvr>
                                      <p:tavLst>
                                        <p:tav tm="0">
                                          <p:val>
                                            <p:strVal val="#ppt_x"/>
                                          </p:val>
                                        </p:tav>
                                        <p:tav tm="100000">
                                          <p:val>
                                            <p:strVal val="#ppt_x"/>
                                          </p:val>
                                        </p:tav>
                                      </p:tavLst>
                                    </p:anim>
                                    <p:anim calcmode="lin" valueType="num">
                                      <p:cBhvr>
                                        <p:cTn id="58" dur="1000" fill="hold"/>
                                        <p:tgtEl>
                                          <p:spTgt spid="9"/>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8"/>
                                        </p:tgtEl>
                                        <p:attrNameLst>
                                          <p:attrName>style.visibility</p:attrName>
                                        </p:attrNameLst>
                                      </p:cBhvr>
                                      <p:to>
                                        <p:strVal val="visible"/>
                                      </p:to>
                                    </p:set>
                                    <p:animEffect transition="in" filter="fade">
                                      <p:cBhvr>
                                        <p:cTn id="61" dur="1000"/>
                                        <p:tgtEl>
                                          <p:spTgt spid="8"/>
                                        </p:tgtEl>
                                      </p:cBhvr>
                                    </p:animEffect>
                                    <p:anim calcmode="lin" valueType="num">
                                      <p:cBhvr>
                                        <p:cTn id="62" dur="1000" fill="hold"/>
                                        <p:tgtEl>
                                          <p:spTgt spid="8"/>
                                        </p:tgtEl>
                                        <p:attrNameLst>
                                          <p:attrName>ppt_x</p:attrName>
                                        </p:attrNameLst>
                                      </p:cBhvr>
                                      <p:tavLst>
                                        <p:tav tm="0">
                                          <p:val>
                                            <p:strVal val="#ppt_x"/>
                                          </p:val>
                                        </p:tav>
                                        <p:tav tm="100000">
                                          <p:val>
                                            <p:strVal val="#ppt_x"/>
                                          </p:val>
                                        </p:tav>
                                      </p:tavLst>
                                    </p:anim>
                                    <p:anim calcmode="lin" valueType="num">
                                      <p:cBhvr>
                                        <p:cTn id="6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Matrix Multiply (C++ AMP Sample)</a:t>
            </a:r>
            <a:endParaRPr lang="en-US"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1569318"/>
            <a:ext cx="7912100" cy="337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11380" y="2276872"/>
            <a:ext cx="7365076" cy="36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0844854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1000"/>
                                        <p:tgtEl>
                                          <p:spTgt spid="2050"/>
                                        </p:tgtEl>
                                      </p:cBhvr>
                                    </p:animEffect>
                                    <p:anim calcmode="lin" valueType="num">
                                      <p:cBhvr>
                                        <p:cTn id="8" dur="1000" fill="hold"/>
                                        <p:tgtEl>
                                          <p:spTgt spid="2050"/>
                                        </p:tgtEl>
                                        <p:attrNameLst>
                                          <p:attrName>ppt_x</p:attrName>
                                        </p:attrNameLst>
                                      </p:cBhvr>
                                      <p:tavLst>
                                        <p:tav tm="0">
                                          <p:val>
                                            <p:strVal val="#ppt_x"/>
                                          </p:val>
                                        </p:tav>
                                        <p:tav tm="100000">
                                          <p:val>
                                            <p:strVal val="#ppt_x"/>
                                          </p:val>
                                        </p:tav>
                                      </p:tavLst>
                                    </p:anim>
                                    <p:anim calcmode="lin" valueType="num">
                                      <p:cBhvr>
                                        <p:cTn id="9"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051"/>
                                        </p:tgtEl>
                                        <p:attrNameLst>
                                          <p:attrName>style.visibility</p:attrName>
                                        </p:attrNameLst>
                                      </p:cBhvr>
                                      <p:to>
                                        <p:strVal val="visible"/>
                                      </p:to>
                                    </p:set>
                                    <p:animEffect transition="in" filter="fade">
                                      <p:cBhvr>
                                        <p:cTn id="14" dur="1000"/>
                                        <p:tgtEl>
                                          <p:spTgt spid="2051"/>
                                        </p:tgtEl>
                                      </p:cBhvr>
                                    </p:animEffect>
                                    <p:anim calcmode="lin" valueType="num">
                                      <p:cBhvr>
                                        <p:cTn id="15" dur="1000" fill="hold"/>
                                        <p:tgtEl>
                                          <p:spTgt spid="2051"/>
                                        </p:tgtEl>
                                        <p:attrNameLst>
                                          <p:attrName>ppt_x</p:attrName>
                                        </p:attrNameLst>
                                      </p:cBhvr>
                                      <p:tavLst>
                                        <p:tav tm="0">
                                          <p:val>
                                            <p:strVal val="#ppt_x"/>
                                          </p:val>
                                        </p:tav>
                                        <p:tav tm="100000">
                                          <p:val>
                                            <p:strVal val="#ppt_x"/>
                                          </p:val>
                                        </p:tav>
                                      </p:tavLst>
                                    </p:anim>
                                    <p:anim calcmode="lin" valueType="num">
                                      <p:cBhvr>
                                        <p:cTn id="16" dur="1000" fill="hold"/>
                                        <p:tgtEl>
                                          <p:spTgt spid="20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Elements of C++ AMP Coding</a:t>
            </a:r>
            <a:endParaRPr lang="en-US"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7" name="TextBox 6"/>
          <p:cNvSpPr txBox="1"/>
          <p:nvPr/>
        </p:nvSpPr>
        <p:spPr>
          <a:xfrm>
            <a:off x="2258905" y="1619002"/>
            <a:ext cx="5272557" cy="3970238"/>
          </a:xfrm>
          <a:prstGeom prst="rect">
            <a:avLst/>
          </a:prstGeom>
          <a:solidFill>
            <a:schemeClr val="bg1">
              <a:lumMod val="85000"/>
            </a:schemeClr>
          </a:solidFill>
        </p:spPr>
        <p:txBody>
          <a:bodyPr wrap="square" lIns="91372" tIns="45686" rIns="91372" bIns="45686" rtlCol="0">
            <a:spAutoFit/>
          </a:bodyPr>
          <a:lstStyle/>
          <a:p>
            <a:r>
              <a:rPr lang="en-US" dirty="0">
                <a:solidFill>
                  <a:prstClr val="black"/>
                </a:solidFill>
                <a:latin typeface="Calibri" pitchFamily="34" charset="0"/>
                <a:cs typeface="Calibri" pitchFamily="34" charset="0"/>
              </a:rPr>
              <a:t>void </a:t>
            </a:r>
            <a:r>
              <a:rPr lang="en-US" dirty="0" err="1">
                <a:solidFill>
                  <a:prstClr val="black"/>
                </a:solidFill>
                <a:latin typeface="Calibri" pitchFamily="34" charset="0"/>
                <a:cs typeface="Calibri" pitchFamily="34" charset="0"/>
              </a:rPr>
              <a:t>AddArrays</a:t>
            </a:r>
            <a:r>
              <a:rPr lang="en-US" dirty="0">
                <a:solidFill>
                  <a:prstClr val="black"/>
                </a:solidFill>
                <a:latin typeface="Calibri" pitchFamily="34" charset="0"/>
                <a:cs typeface="Calibri" pitchFamily="34" charset="0"/>
              </a:rPr>
              <a:t>(</a:t>
            </a:r>
            <a:r>
              <a:rPr lang="en-US" dirty="0" err="1">
                <a:solidFill>
                  <a:prstClr val="black"/>
                </a:solidFill>
                <a:latin typeface="Calibri" pitchFamily="34" charset="0"/>
                <a:cs typeface="Calibri" pitchFamily="34" charset="0"/>
              </a:rPr>
              <a:t>int</a:t>
            </a:r>
            <a:r>
              <a:rPr lang="en-US" dirty="0">
                <a:solidFill>
                  <a:prstClr val="black"/>
                </a:solidFill>
                <a:latin typeface="Calibri" pitchFamily="34" charset="0"/>
                <a:cs typeface="Calibri" pitchFamily="34" charset="0"/>
              </a:rPr>
              <a:t> n, </a:t>
            </a:r>
            <a:r>
              <a:rPr lang="en-US" dirty="0" err="1">
                <a:solidFill>
                  <a:prstClr val="black"/>
                </a:solidFill>
                <a:latin typeface="Calibri" pitchFamily="34" charset="0"/>
                <a:cs typeface="Calibri" pitchFamily="34" charset="0"/>
              </a:rPr>
              <a:t>int</a:t>
            </a:r>
            <a:r>
              <a:rPr lang="en-US" dirty="0">
                <a:solidFill>
                  <a:prstClr val="black"/>
                </a:solidFill>
                <a:latin typeface="Calibri" pitchFamily="34" charset="0"/>
                <a:cs typeface="Calibri" pitchFamily="34" charset="0"/>
              </a:rPr>
              <a:t> * </a:t>
            </a:r>
            <a:r>
              <a:rPr lang="en-US" dirty="0" err="1">
                <a:solidFill>
                  <a:prstClr val="black"/>
                </a:solidFill>
                <a:latin typeface="Calibri" pitchFamily="34" charset="0"/>
                <a:cs typeface="Calibri" pitchFamily="34" charset="0"/>
              </a:rPr>
              <a:t>pA</a:t>
            </a:r>
            <a:r>
              <a:rPr lang="en-US" dirty="0">
                <a:solidFill>
                  <a:prstClr val="black"/>
                </a:solidFill>
                <a:latin typeface="Calibri" pitchFamily="34" charset="0"/>
                <a:cs typeface="Calibri" pitchFamily="34" charset="0"/>
              </a:rPr>
              <a:t>, </a:t>
            </a:r>
            <a:r>
              <a:rPr lang="en-US" dirty="0" err="1">
                <a:solidFill>
                  <a:prstClr val="black"/>
                </a:solidFill>
                <a:latin typeface="Calibri" pitchFamily="34" charset="0"/>
                <a:cs typeface="Calibri" pitchFamily="34" charset="0"/>
              </a:rPr>
              <a:t>int</a:t>
            </a:r>
            <a:r>
              <a:rPr lang="en-US" dirty="0">
                <a:solidFill>
                  <a:prstClr val="black"/>
                </a:solidFill>
                <a:latin typeface="Calibri" pitchFamily="34" charset="0"/>
                <a:cs typeface="Calibri" pitchFamily="34" charset="0"/>
              </a:rPr>
              <a:t> * </a:t>
            </a:r>
            <a:r>
              <a:rPr lang="en-US" dirty="0" err="1">
                <a:solidFill>
                  <a:prstClr val="black"/>
                </a:solidFill>
                <a:latin typeface="Calibri" pitchFamily="34" charset="0"/>
                <a:cs typeface="Calibri" pitchFamily="34" charset="0"/>
              </a:rPr>
              <a:t>pB</a:t>
            </a:r>
            <a:r>
              <a:rPr lang="en-US" dirty="0">
                <a:solidFill>
                  <a:prstClr val="black"/>
                </a:solidFill>
                <a:latin typeface="Calibri" pitchFamily="34" charset="0"/>
                <a:cs typeface="Calibri" pitchFamily="34" charset="0"/>
              </a:rPr>
              <a:t>, </a:t>
            </a:r>
            <a:r>
              <a:rPr lang="en-US" dirty="0" err="1">
                <a:solidFill>
                  <a:prstClr val="black"/>
                </a:solidFill>
                <a:latin typeface="Calibri" pitchFamily="34" charset="0"/>
                <a:cs typeface="Calibri" pitchFamily="34" charset="0"/>
              </a:rPr>
              <a:t>int</a:t>
            </a:r>
            <a:r>
              <a:rPr lang="en-US" dirty="0">
                <a:solidFill>
                  <a:prstClr val="black"/>
                </a:solidFill>
                <a:latin typeface="Calibri" pitchFamily="34" charset="0"/>
                <a:cs typeface="Calibri" pitchFamily="34" charset="0"/>
              </a:rPr>
              <a:t> * </a:t>
            </a:r>
            <a:r>
              <a:rPr lang="en-US" dirty="0" err="1">
                <a:solidFill>
                  <a:prstClr val="black"/>
                </a:solidFill>
                <a:latin typeface="Calibri" pitchFamily="34" charset="0"/>
                <a:cs typeface="Calibri" pitchFamily="34" charset="0"/>
              </a:rPr>
              <a:t>pC</a:t>
            </a:r>
            <a:r>
              <a:rPr lang="en-US" dirty="0">
                <a:solidFill>
                  <a:prstClr val="black"/>
                </a:solidFill>
                <a:latin typeface="Calibri" pitchFamily="34" charset="0"/>
                <a:cs typeface="Calibri" pitchFamily="34" charset="0"/>
              </a:rPr>
              <a:t>)</a:t>
            </a:r>
          </a:p>
          <a:p>
            <a:r>
              <a:rPr lang="en-US" dirty="0">
                <a:solidFill>
                  <a:prstClr val="black"/>
                </a:solidFill>
                <a:latin typeface="Calibri" pitchFamily="34" charset="0"/>
                <a:cs typeface="Calibri" pitchFamily="34" charset="0"/>
              </a:rPr>
              <a:t>{</a:t>
            </a:r>
          </a:p>
          <a:p>
            <a:r>
              <a:rPr lang="en-US" dirty="0">
                <a:solidFill>
                  <a:prstClr val="black"/>
                </a:solidFill>
                <a:latin typeface="Calibri" pitchFamily="34" charset="0"/>
                <a:cs typeface="Calibri" pitchFamily="34" charset="0"/>
              </a:rPr>
              <a:t>    </a:t>
            </a:r>
            <a:r>
              <a:rPr lang="en-US" dirty="0" err="1">
                <a:solidFill>
                  <a:prstClr val="black"/>
                </a:solidFill>
                <a:latin typeface="Calibri" pitchFamily="34" charset="0"/>
                <a:cs typeface="Calibri" pitchFamily="34" charset="0"/>
              </a:rPr>
              <a:t>array_view</a:t>
            </a:r>
            <a:r>
              <a:rPr lang="en-US" dirty="0">
                <a:solidFill>
                  <a:prstClr val="black"/>
                </a:solidFill>
                <a:latin typeface="Calibri" pitchFamily="34" charset="0"/>
                <a:cs typeface="Calibri" pitchFamily="34" charset="0"/>
              </a:rPr>
              <a:t>&lt;int,1&gt; a(n, </a:t>
            </a:r>
            <a:r>
              <a:rPr lang="en-US" dirty="0" err="1">
                <a:solidFill>
                  <a:prstClr val="black"/>
                </a:solidFill>
                <a:latin typeface="Calibri" pitchFamily="34" charset="0"/>
                <a:cs typeface="Calibri" pitchFamily="34" charset="0"/>
              </a:rPr>
              <a:t>pA</a:t>
            </a:r>
            <a:r>
              <a:rPr lang="en-US" dirty="0">
                <a:solidFill>
                  <a:prstClr val="black"/>
                </a:solidFill>
                <a:latin typeface="Calibri" pitchFamily="34" charset="0"/>
                <a:cs typeface="Calibri" pitchFamily="34" charset="0"/>
              </a:rPr>
              <a:t>);</a:t>
            </a:r>
          </a:p>
          <a:p>
            <a:r>
              <a:rPr lang="en-US" dirty="0">
                <a:solidFill>
                  <a:prstClr val="black"/>
                </a:solidFill>
                <a:latin typeface="Calibri" pitchFamily="34" charset="0"/>
                <a:cs typeface="Calibri" pitchFamily="34" charset="0"/>
              </a:rPr>
              <a:t>    </a:t>
            </a:r>
            <a:r>
              <a:rPr lang="en-US" dirty="0" err="1">
                <a:solidFill>
                  <a:prstClr val="black"/>
                </a:solidFill>
                <a:latin typeface="Calibri" pitchFamily="34" charset="0"/>
                <a:cs typeface="Calibri" pitchFamily="34" charset="0"/>
              </a:rPr>
              <a:t>array_view</a:t>
            </a:r>
            <a:r>
              <a:rPr lang="en-US" dirty="0">
                <a:solidFill>
                  <a:prstClr val="black"/>
                </a:solidFill>
                <a:latin typeface="Calibri" pitchFamily="34" charset="0"/>
                <a:cs typeface="Calibri" pitchFamily="34" charset="0"/>
              </a:rPr>
              <a:t>&lt;int,1&gt; b(n, </a:t>
            </a:r>
            <a:r>
              <a:rPr lang="en-US" dirty="0" err="1">
                <a:solidFill>
                  <a:prstClr val="black"/>
                </a:solidFill>
                <a:latin typeface="Calibri" pitchFamily="34" charset="0"/>
                <a:cs typeface="Calibri" pitchFamily="34" charset="0"/>
              </a:rPr>
              <a:t>pB</a:t>
            </a:r>
            <a:r>
              <a:rPr lang="en-US" dirty="0">
                <a:solidFill>
                  <a:prstClr val="black"/>
                </a:solidFill>
                <a:latin typeface="Calibri" pitchFamily="34" charset="0"/>
                <a:cs typeface="Calibri" pitchFamily="34" charset="0"/>
              </a:rPr>
              <a:t>);</a:t>
            </a:r>
          </a:p>
          <a:p>
            <a:r>
              <a:rPr lang="en-US" dirty="0">
                <a:solidFill>
                  <a:prstClr val="black"/>
                </a:solidFill>
                <a:latin typeface="Calibri" pitchFamily="34" charset="0"/>
                <a:cs typeface="Calibri" pitchFamily="34" charset="0"/>
              </a:rPr>
              <a:t>    </a:t>
            </a:r>
            <a:r>
              <a:rPr lang="en-US" dirty="0" err="1">
                <a:solidFill>
                  <a:prstClr val="black"/>
                </a:solidFill>
                <a:latin typeface="Calibri" pitchFamily="34" charset="0"/>
                <a:cs typeface="Calibri" pitchFamily="34" charset="0"/>
              </a:rPr>
              <a:t>array_view</a:t>
            </a:r>
            <a:r>
              <a:rPr lang="en-US" dirty="0">
                <a:solidFill>
                  <a:prstClr val="black"/>
                </a:solidFill>
                <a:latin typeface="Calibri" pitchFamily="34" charset="0"/>
                <a:cs typeface="Calibri" pitchFamily="34" charset="0"/>
              </a:rPr>
              <a:t>&lt;int,1&gt; sum(n, </a:t>
            </a:r>
            <a:r>
              <a:rPr lang="en-US" dirty="0" err="1">
                <a:solidFill>
                  <a:prstClr val="black"/>
                </a:solidFill>
                <a:latin typeface="Calibri" pitchFamily="34" charset="0"/>
                <a:cs typeface="Calibri" pitchFamily="34" charset="0"/>
              </a:rPr>
              <a:t>pC</a:t>
            </a:r>
            <a:r>
              <a:rPr lang="en-US" dirty="0">
                <a:solidFill>
                  <a:prstClr val="black"/>
                </a:solidFill>
                <a:latin typeface="Calibri" pitchFamily="34" charset="0"/>
                <a:cs typeface="Calibri" pitchFamily="34" charset="0"/>
              </a:rPr>
              <a:t>);</a:t>
            </a:r>
          </a:p>
          <a:p>
            <a:r>
              <a:rPr lang="en-US" dirty="0">
                <a:solidFill>
                  <a:prstClr val="black"/>
                </a:solidFill>
                <a:latin typeface="Calibri" pitchFamily="34" charset="0"/>
                <a:cs typeface="Calibri" pitchFamily="34" charset="0"/>
              </a:rPr>
              <a:t> </a:t>
            </a:r>
          </a:p>
          <a:p>
            <a:r>
              <a:rPr lang="en-US" dirty="0">
                <a:solidFill>
                  <a:prstClr val="black"/>
                </a:solidFill>
                <a:latin typeface="Calibri" pitchFamily="34" charset="0"/>
                <a:cs typeface="Calibri" pitchFamily="34" charset="0"/>
              </a:rPr>
              <a:t>    parallel_for_each(</a:t>
            </a:r>
          </a:p>
          <a:p>
            <a:r>
              <a:rPr lang="en-US" dirty="0">
                <a:solidFill>
                  <a:prstClr val="black"/>
                </a:solidFill>
                <a:latin typeface="Calibri" pitchFamily="34" charset="0"/>
                <a:cs typeface="Calibri" pitchFamily="34" charset="0"/>
              </a:rPr>
              <a:t>	</a:t>
            </a:r>
            <a:r>
              <a:rPr lang="en-US" dirty="0" err="1">
                <a:solidFill>
                  <a:prstClr val="black"/>
                </a:solidFill>
                <a:latin typeface="Calibri" pitchFamily="34" charset="0"/>
                <a:cs typeface="Calibri" pitchFamily="34" charset="0"/>
              </a:rPr>
              <a:t>sum.grid</a:t>
            </a:r>
            <a:r>
              <a:rPr lang="en-US" dirty="0">
                <a:solidFill>
                  <a:prstClr val="black"/>
                </a:solidFill>
                <a:latin typeface="Calibri" pitchFamily="34" charset="0"/>
                <a:cs typeface="Calibri" pitchFamily="34" charset="0"/>
              </a:rPr>
              <a:t>, </a:t>
            </a:r>
          </a:p>
          <a:p>
            <a:r>
              <a:rPr lang="en-US" dirty="0">
                <a:solidFill>
                  <a:prstClr val="black"/>
                </a:solidFill>
                <a:latin typeface="Calibri" pitchFamily="34" charset="0"/>
                <a:cs typeface="Calibri" pitchFamily="34" charset="0"/>
              </a:rPr>
              <a:t>	[=](index&lt;1&gt; </a:t>
            </a:r>
            <a:r>
              <a:rPr lang="en-US" dirty="0" err="1">
                <a:solidFill>
                  <a:prstClr val="black"/>
                </a:solidFill>
                <a:latin typeface="Calibri" pitchFamily="34" charset="0"/>
                <a:cs typeface="Calibri" pitchFamily="34" charset="0"/>
              </a:rPr>
              <a:t>idx</a:t>
            </a:r>
            <a:r>
              <a:rPr lang="en-US" dirty="0">
                <a:solidFill>
                  <a:prstClr val="black"/>
                </a:solidFill>
                <a:latin typeface="Calibri" pitchFamily="34" charset="0"/>
                <a:cs typeface="Calibri" pitchFamily="34" charset="0"/>
              </a:rPr>
              <a:t>) restrict(direct3d) </a:t>
            </a:r>
          </a:p>
          <a:p>
            <a:r>
              <a:rPr lang="en-US" dirty="0">
                <a:solidFill>
                  <a:prstClr val="black"/>
                </a:solidFill>
                <a:latin typeface="Calibri" pitchFamily="34" charset="0"/>
                <a:cs typeface="Calibri" pitchFamily="34" charset="0"/>
              </a:rPr>
              <a:t>	{</a:t>
            </a:r>
          </a:p>
          <a:p>
            <a:r>
              <a:rPr lang="en-US" dirty="0">
                <a:solidFill>
                  <a:prstClr val="black"/>
                </a:solidFill>
                <a:latin typeface="Calibri" pitchFamily="34" charset="0"/>
                <a:cs typeface="Calibri" pitchFamily="34" charset="0"/>
              </a:rPr>
              <a:t>	        sum[</a:t>
            </a:r>
            <a:r>
              <a:rPr lang="en-US" dirty="0" err="1">
                <a:solidFill>
                  <a:prstClr val="black"/>
                </a:solidFill>
                <a:latin typeface="Calibri" pitchFamily="34" charset="0"/>
                <a:cs typeface="Calibri" pitchFamily="34" charset="0"/>
              </a:rPr>
              <a:t>idx</a:t>
            </a:r>
            <a:r>
              <a:rPr lang="en-US" dirty="0">
                <a:solidFill>
                  <a:prstClr val="black"/>
                </a:solidFill>
                <a:latin typeface="Calibri" pitchFamily="34" charset="0"/>
                <a:cs typeface="Calibri" pitchFamily="34" charset="0"/>
              </a:rPr>
              <a:t>] = a[</a:t>
            </a:r>
            <a:r>
              <a:rPr lang="en-US" dirty="0" err="1">
                <a:solidFill>
                  <a:prstClr val="black"/>
                </a:solidFill>
                <a:latin typeface="Calibri" pitchFamily="34" charset="0"/>
                <a:cs typeface="Calibri" pitchFamily="34" charset="0"/>
              </a:rPr>
              <a:t>idx</a:t>
            </a:r>
            <a:r>
              <a:rPr lang="en-US" dirty="0">
                <a:solidFill>
                  <a:prstClr val="black"/>
                </a:solidFill>
                <a:latin typeface="Calibri" pitchFamily="34" charset="0"/>
                <a:cs typeface="Calibri" pitchFamily="34" charset="0"/>
              </a:rPr>
              <a:t>] + b[</a:t>
            </a:r>
            <a:r>
              <a:rPr lang="en-US" dirty="0" err="1">
                <a:solidFill>
                  <a:prstClr val="black"/>
                </a:solidFill>
                <a:latin typeface="Calibri" pitchFamily="34" charset="0"/>
                <a:cs typeface="Calibri" pitchFamily="34" charset="0"/>
              </a:rPr>
              <a:t>idx</a:t>
            </a:r>
            <a:r>
              <a:rPr lang="en-US" dirty="0">
                <a:solidFill>
                  <a:prstClr val="black"/>
                </a:solidFill>
                <a:latin typeface="Calibri" pitchFamily="34" charset="0"/>
                <a:cs typeface="Calibri" pitchFamily="34" charset="0"/>
              </a:rPr>
              <a:t>];</a:t>
            </a:r>
          </a:p>
          <a:p>
            <a:r>
              <a:rPr lang="en-US" dirty="0">
                <a:solidFill>
                  <a:prstClr val="black"/>
                </a:solidFill>
                <a:latin typeface="Calibri" pitchFamily="34" charset="0"/>
                <a:cs typeface="Calibri" pitchFamily="34" charset="0"/>
              </a:rPr>
              <a:t>    	}</a:t>
            </a:r>
          </a:p>
          <a:p>
            <a:r>
              <a:rPr lang="en-US" dirty="0">
                <a:solidFill>
                  <a:prstClr val="black"/>
                </a:solidFill>
                <a:latin typeface="Calibri" pitchFamily="34" charset="0"/>
                <a:cs typeface="Calibri" pitchFamily="34" charset="0"/>
              </a:rPr>
              <a:t>     );</a:t>
            </a:r>
          </a:p>
          <a:p>
            <a:r>
              <a:rPr lang="en-US" dirty="0">
                <a:solidFill>
                  <a:prstClr val="black"/>
                </a:solidFill>
                <a:latin typeface="Calibri" pitchFamily="34" charset="0"/>
                <a:cs typeface="Calibri" pitchFamily="34" charset="0"/>
              </a:rPr>
              <a:t>}</a:t>
            </a:r>
          </a:p>
        </p:txBody>
      </p:sp>
      <p:sp>
        <p:nvSpPr>
          <p:cNvPr id="10" name="Line Callout 1 9"/>
          <p:cNvSpPr/>
          <p:nvPr/>
        </p:nvSpPr>
        <p:spPr>
          <a:xfrm>
            <a:off x="5687113" y="4833065"/>
            <a:ext cx="2972575" cy="672137"/>
          </a:xfrm>
          <a:prstGeom prst="borderCallout1">
            <a:avLst>
              <a:gd name="adj1" fmla="val -3563"/>
              <a:gd name="adj2" fmla="val 49665"/>
              <a:gd name="adj3" fmla="val -41726"/>
              <a:gd name="adj4" fmla="val 15372"/>
            </a:avLst>
          </a:prstGeom>
        </p:spPr>
        <p:style>
          <a:lnRef idx="1">
            <a:schemeClr val="accent2"/>
          </a:lnRef>
          <a:fillRef idx="3">
            <a:schemeClr val="accent2"/>
          </a:fillRef>
          <a:effectRef idx="2">
            <a:schemeClr val="accent2"/>
          </a:effectRef>
          <a:fontRef idx="minor">
            <a:schemeClr val="lt1"/>
          </a:fontRef>
        </p:style>
        <p:txBody>
          <a:bodyPr lIns="91372" tIns="45686" rIns="91372" bIns="45686" rtlCol="0" anchor="ctr"/>
          <a:lstStyle/>
          <a:p>
            <a:r>
              <a:rPr lang="en-US" sz="1500" dirty="0">
                <a:solidFill>
                  <a:prstClr val="white"/>
                </a:solidFill>
              </a:rPr>
              <a:t>array_view variables captured and associated data copied to accelerator (on demand)</a:t>
            </a:r>
          </a:p>
        </p:txBody>
      </p:sp>
      <p:sp>
        <p:nvSpPr>
          <p:cNvPr id="11" name="Line Callout 1 10"/>
          <p:cNvSpPr/>
          <p:nvPr/>
        </p:nvSpPr>
        <p:spPr>
          <a:xfrm>
            <a:off x="5800224" y="2095252"/>
            <a:ext cx="3164264" cy="723901"/>
          </a:xfrm>
          <a:prstGeom prst="borderCallout1">
            <a:avLst>
              <a:gd name="adj1" fmla="val 105834"/>
              <a:gd name="adj2" fmla="val 99909"/>
              <a:gd name="adj3" fmla="val 262334"/>
              <a:gd name="adj4" fmla="val 26926"/>
            </a:avLst>
          </a:prstGeom>
        </p:spPr>
        <p:style>
          <a:lnRef idx="1">
            <a:schemeClr val="accent2"/>
          </a:lnRef>
          <a:fillRef idx="3">
            <a:schemeClr val="accent2"/>
          </a:fillRef>
          <a:effectRef idx="2">
            <a:schemeClr val="accent2"/>
          </a:effectRef>
          <a:fontRef idx="minor">
            <a:schemeClr val="lt1"/>
          </a:fontRef>
        </p:style>
        <p:txBody>
          <a:bodyPr lIns="91372" tIns="45686" rIns="91372" bIns="45686" rtlCol="0" anchor="ctr"/>
          <a:lstStyle/>
          <a:p>
            <a:r>
              <a:rPr lang="en-US" sz="1500" b="1" dirty="0">
                <a:solidFill>
                  <a:prstClr val="white"/>
                </a:solidFill>
              </a:rPr>
              <a:t>restrict(direct3d)</a:t>
            </a:r>
            <a:r>
              <a:rPr lang="en-US" sz="1500" dirty="0">
                <a:solidFill>
                  <a:prstClr val="white"/>
                </a:solidFill>
              </a:rPr>
              <a:t>: tells the compiler to check that this code can execute on Direct3D hardware</a:t>
            </a:r>
          </a:p>
        </p:txBody>
      </p:sp>
      <p:sp>
        <p:nvSpPr>
          <p:cNvPr id="12" name="Line Callout 1 11"/>
          <p:cNvSpPr/>
          <p:nvPr/>
        </p:nvSpPr>
        <p:spPr>
          <a:xfrm>
            <a:off x="181262" y="2050591"/>
            <a:ext cx="1984512" cy="987638"/>
          </a:xfrm>
          <a:prstGeom prst="borderCallout1">
            <a:avLst>
              <a:gd name="adj1" fmla="val 100091"/>
              <a:gd name="adj2" fmla="val 50034"/>
              <a:gd name="adj3" fmla="val 137048"/>
              <a:gd name="adj4" fmla="val 115753"/>
            </a:avLst>
          </a:prstGeom>
        </p:spPr>
        <p:style>
          <a:lnRef idx="1">
            <a:schemeClr val="accent2"/>
          </a:lnRef>
          <a:fillRef idx="3">
            <a:schemeClr val="accent2"/>
          </a:fillRef>
          <a:effectRef idx="2">
            <a:schemeClr val="accent2"/>
          </a:effectRef>
          <a:fontRef idx="minor">
            <a:schemeClr val="lt1"/>
          </a:fontRef>
        </p:style>
        <p:txBody>
          <a:bodyPr lIns="91372" tIns="45686" rIns="91372" bIns="45686" rtlCol="0" anchor="ctr"/>
          <a:lstStyle/>
          <a:p>
            <a:r>
              <a:rPr lang="en-US" sz="1500" b="1" dirty="0">
                <a:solidFill>
                  <a:prstClr val="white"/>
                </a:solidFill>
              </a:rPr>
              <a:t>parallel_for_each</a:t>
            </a:r>
            <a:r>
              <a:rPr lang="en-US" sz="1500" dirty="0">
                <a:solidFill>
                  <a:prstClr val="white"/>
                </a:solidFill>
              </a:rPr>
              <a:t>: execute the lambda on the accelerator once per thread</a:t>
            </a:r>
          </a:p>
        </p:txBody>
      </p:sp>
      <p:sp>
        <p:nvSpPr>
          <p:cNvPr id="13" name="Line Callout 1 12"/>
          <p:cNvSpPr/>
          <p:nvPr/>
        </p:nvSpPr>
        <p:spPr>
          <a:xfrm>
            <a:off x="181261" y="3805732"/>
            <a:ext cx="2077643" cy="819150"/>
          </a:xfrm>
          <a:prstGeom prst="borderCallout1">
            <a:avLst>
              <a:gd name="adj1" fmla="val 48659"/>
              <a:gd name="adj2" fmla="val 100132"/>
              <a:gd name="adj3" fmla="val -2665"/>
              <a:gd name="adj4" fmla="val 146054"/>
            </a:avLst>
          </a:prstGeom>
        </p:spPr>
        <p:style>
          <a:lnRef idx="1">
            <a:schemeClr val="accent2"/>
          </a:lnRef>
          <a:fillRef idx="3">
            <a:schemeClr val="accent2"/>
          </a:fillRef>
          <a:effectRef idx="2">
            <a:schemeClr val="accent2"/>
          </a:effectRef>
          <a:fontRef idx="minor">
            <a:schemeClr val="lt1"/>
          </a:fontRef>
        </p:style>
        <p:txBody>
          <a:bodyPr lIns="91372" tIns="45686" rIns="91372" bIns="45686" rtlCol="0" anchor="ctr"/>
          <a:lstStyle/>
          <a:p>
            <a:r>
              <a:rPr lang="en-US" sz="1500" b="1" dirty="0">
                <a:solidFill>
                  <a:prstClr val="white"/>
                </a:solidFill>
              </a:rPr>
              <a:t>grid</a:t>
            </a:r>
            <a:r>
              <a:rPr lang="en-US" sz="1500" dirty="0">
                <a:solidFill>
                  <a:prstClr val="white"/>
                </a:solidFill>
              </a:rPr>
              <a:t>: the number and shape of threads to execute the lambda</a:t>
            </a:r>
          </a:p>
        </p:txBody>
      </p:sp>
      <p:sp>
        <p:nvSpPr>
          <p:cNvPr id="14" name="Line Callout 1 13"/>
          <p:cNvSpPr/>
          <p:nvPr/>
        </p:nvSpPr>
        <p:spPr>
          <a:xfrm>
            <a:off x="181262" y="5080715"/>
            <a:ext cx="3830047" cy="500687"/>
          </a:xfrm>
          <a:prstGeom prst="borderCallout1">
            <a:avLst>
              <a:gd name="adj1" fmla="val -1126"/>
              <a:gd name="adj2" fmla="val 70234"/>
              <a:gd name="adj3" fmla="val -183967"/>
              <a:gd name="adj4" fmla="val 89293"/>
            </a:avLst>
          </a:prstGeom>
        </p:spPr>
        <p:style>
          <a:lnRef idx="1">
            <a:schemeClr val="accent2"/>
          </a:lnRef>
          <a:fillRef idx="3">
            <a:schemeClr val="accent2"/>
          </a:fillRef>
          <a:effectRef idx="2">
            <a:schemeClr val="accent2"/>
          </a:effectRef>
          <a:fontRef idx="minor">
            <a:schemeClr val="lt1"/>
          </a:fontRef>
        </p:style>
        <p:txBody>
          <a:bodyPr lIns="91372" tIns="45686" rIns="91372" bIns="45686" rtlCol="0" anchor="ctr"/>
          <a:lstStyle/>
          <a:p>
            <a:r>
              <a:rPr lang="en-US" sz="1500" b="1" dirty="0">
                <a:solidFill>
                  <a:prstClr val="white"/>
                </a:solidFill>
              </a:rPr>
              <a:t>index</a:t>
            </a:r>
            <a:r>
              <a:rPr lang="en-US" sz="1500" dirty="0">
                <a:solidFill>
                  <a:prstClr val="white"/>
                </a:solidFill>
              </a:rPr>
              <a:t>: the thread ID that is running the lambda, used to index into data</a:t>
            </a:r>
          </a:p>
        </p:txBody>
      </p:sp>
      <p:sp>
        <p:nvSpPr>
          <p:cNvPr id="15" name="Line Callout 1 14"/>
          <p:cNvSpPr/>
          <p:nvPr/>
        </p:nvSpPr>
        <p:spPr>
          <a:xfrm>
            <a:off x="4525139" y="3143002"/>
            <a:ext cx="2686749" cy="529381"/>
          </a:xfrm>
          <a:prstGeom prst="borderCallout1">
            <a:avLst>
              <a:gd name="adj1" fmla="val 1672"/>
              <a:gd name="adj2" fmla="val 728"/>
              <a:gd name="adj3" fmla="val -26605"/>
              <a:gd name="adj4" fmla="val -31368"/>
            </a:avLst>
          </a:prstGeom>
        </p:spPr>
        <p:style>
          <a:lnRef idx="1">
            <a:schemeClr val="accent2"/>
          </a:lnRef>
          <a:fillRef idx="3">
            <a:schemeClr val="accent2"/>
          </a:fillRef>
          <a:effectRef idx="2">
            <a:schemeClr val="accent2"/>
          </a:effectRef>
          <a:fontRef idx="minor">
            <a:schemeClr val="lt1"/>
          </a:fontRef>
        </p:style>
        <p:txBody>
          <a:bodyPr lIns="91372" tIns="45686" rIns="91372" bIns="45686" rtlCol="0" anchor="ctr"/>
          <a:lstStyle/>
          <a:p>
            <a:r>
              <a:rPr lang="en-US" sz="1500" b="1" dirty="0" err="1">
                <a:solidFill>
                  <a:prstClr val="white"/>
                </a:solidFill>
              </a:rPr>
              <a:t>array_view</a:t>
            </a:r>
            <a:r>
              <a:rPr lang="en-US" sz="1500" dirty="0">
                <a:solidFill>
                  <a:prstClr val="white"/>
                </a:solidFill>
              </a:rPr>
              <a:t>: Wraps the data to operate on the accelerator</a:t>
            </a:r>
          </a:p>
        </p:txBody>
      </p:sp>
    </p:spTree>
    <p:extLst>
      <p:ext uri="{BB962C8B-B14F-4D97-AF65-F5344CB8AC3E}">
        <p14:creationId xmlns:p14="http://schemas.microsoft.com/office/powerpoint/2010/main" val="41996987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wipe(right)">
                                      <p:cBhvr>
                                        <p:cTn id="14" dur="50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2"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right)">
                                      <p:cBhvr>
                                        <p:cTn id="19" dur="500"/>
                                        <p:tgtEl>
                                          <p:spTgt spid="13"/>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down)">
                                      <p:cBhvr>
                                        <p:cTn id="24" dur="5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1"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wipe(up)">
                                      <p:cBhvr>
                                        <p:cTn id="29" dur="500"/>
                                        <p:tgtEl>
                                          <p:spTgt spid="14"/>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left)">
                                      <p:cBhvr>
                                        <p:cTn id="34" dur="500"/>
                                        <p:tgtEl>
                                          <p:spTgt spid="15"/>
                                        </p:tgtEl>
                                      </p:cBhvr>
                                    </p:animEffect>
                                  </p:childTnLst>
                                </p:cTn>
                              </p:par>
                            </p:childTnLst>
                          </p:cTn>
                        </p:par>
                        <p:par>
                          <p:cTn id="35" fill="hold">
                            <p:stCondLst>
                              <p:cond delay="500"/>
                            </p:stCondLst>
                            <p:childTnLst>
                              <p:par>
                                <p:cTn id="36" presetID="22" presetClass="entr" presetSubtype="1"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wipe(up)">
                                      <p:cBhvr>
                                        <p:cTn id="3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P spid="11" grpId="0" animBg="1"/>
      <p:bldP spid="12" grpId="0" animBg="1"/>
      <p:bldP spid="13" grpId="0" animBg="1"/>
      <p:bldP spid="14" grpId="0" animBg="1"/>
      <p:bldP spid="1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AU" dirty="0"/>
              <a:t>Maximise .NET with C++ for interop, performance and productivity </a:t>
            </a:r>
          </a:p>
        </p:txBody>
      </p:sp>
      <p:sp>
        <p:nvSpPr>
          <p:cNvPr id="3" name="Text Placeholder 2"/>
          <p:cNvSpPr>
            <a:spLocks noGrp="1"/>
          </p:cNvSpPr>
          <p:nvPr>
            <p:ph type="body" idx="1"/>
          </p:nvPr>
        </p:nvSpPr>
        <p:spPr>
          <a:xfrm>
            <a:off x="722313" y="2852936"/>
            <a:ext cx="2265511" cy="761876"/>
          </a:xfrm>
        </p:spPr>
        <p:txBody>
          <a:bodyPr>
            <a:normAutofit lnSpcReduction="10000"/>
          </a:bodyPr>
          <a:lstStyle/>
          <a:p>
            <a:pPr lvl="0">
              <a:defRPr/>
            </a:pPr>
            <a:r>
              <a:rPr lang="en-US" b="1" dirty="0" smtClean="0"/>
              <a:t>Angel Hernandez</a:t>
            </a:r>
          </a:p>
          <a:p>
            <a:pPr lvl="0">
              <a:defRPr/>
            </a:pPr>
            <a:r>
              <a:rPr lang="en-US" dirty="0" smtClean="0"/>
              <a:t>Avanade Australia</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DEV301</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4" name="Rectangle 3"/>
          <p:cNvSpPr/>
          <p:nvPr/>
        </p:nvSpPr>
        <p:spPr>
          <a:xfrm>
            <a:off x="699310" y="3544131"/>
            <a:ext cx="3296626" cy="307777"/>
          </a:xfrm>
          <a:prstGeom prst="rect">
            <a:avLst/>
          </a:prstGeom>
        </p:spPr>
        <p:txBody>
          <a:bodyPr wrap="square">
            <a:spAutoFit/>
          </a:bodyPr>
          <a:lstStyle/>
          <a:p>
            <a:pPr>
              <a:defRPr/>
            </a:pPr>
            <a:r>
              <a:rPr lang="en-US" sz="1400" dirty="0" smtClean="0">
                <a:solidFill>
                  <a:schemeClr val="bg1"/>
                </a:solidFill>
              </a:rPr>
              <a:t>http://www.bonafideideas.com</a:t>
            </a:r>
            <a:endParaRPr lang="en-US" sz="1400" dirty="0">
              <a:solidFill>
                <a:schemeClr val="bg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Rectangle 5"/>
          <p:cNvSpPr/>
          <p:nvPr/>
        </p:nvSpPr>
        <p:spPr>
          <a:xfrm>
            <a:off x="1979712" y="3958024"/>
            <a:ext cx="6840760" cy="1631216"/>
          </a:xfrm>
          <a:prstGeom prst="rect">
            <a:avLst/>
          </a:prstGeom>
          <a:noFill/>
        </p:spPr>
        <p:txBody>
          <a:bodyPr wrap="square" lIns="91440" tIns="45720" rIns="91440" bIns="45720">
            <a:spAutoFit/>
          </a:bodyPr>
          <a:lstStyle/>
          <a:p>
            <a:r>
              <a:rPr lang="en-US" sz="72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Demo</a:t>
            </a:r>
            <a:br>
              <a:rPr lang="en-US" sz="72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br>
            <a:r>
              <a:rPr lang="en-US" sz="2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auto x = Windows Azure [=] (void*e) C++</a:t>
            </a:r>
            <a:endParaRPr lang="en-AU" sz="28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1479893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Objectives and Takeaways</a:t>
            </a:r>
            <a:endParaRPr lang="en-US" dirty="0"/>
          </a:p>
        </p:txBody>
      </p:sp>
      <p:sp>
        <p:nvSpPr>
          <p:cNvPr id="3" name="Text Placeholder 2"/>
          <p:cNvSpPr>
            <a:spLocks noGrp="1"/>
          </p:cNvSpPr>
          <p:nvPr>
            <p:ph idx="1"/>
          </p:nvPr>
        </p:nvSpPr>
        <p:spPr>
          <a:xfrm>
            <a:off x="251520" y="1340768"/>
            <a:ext cx="8640960" cy="4785395"/>
          </a:xfrm>
        </p:spPr>
        <p:txBody>
          <a:bodyPr>
            <a:normAutofit/>
          </a:bodyPr>
          <a:lstStyle/>
          <a:p>
            <a:pPr algn="just"/>
            <a:r>
              <a:rPr lang="en-US" dirty="0"/>
              <a:t>No universally “better” </a:t>
            </a:r>
            <a:r>
              <a:rPr lang="en-US" dirty="0" smtClean="0"/>
              <a:t>language</a:t>
            </a:r>
          </a:p>
          <a:p>
            <a:pPr lvl="1" algn="just"/>
            <a:r>
              <a:rPr lang="en-US" dirty="0"/>
              <a:t>C++ robust, scalable and amazingly </a:t>
            </a:r>
            <a:r>
              <a:rPr lang="en-US" dirty="0" smtClean="0"/>
              <a:t>fast</a:t>
            </a:r>
          </a:p>
          <a:p>
            <a:pPr lvl="1" algn="just"/>
            <a:r>
              <a:rPr lang="en-US" dirty="0"/>
              <a:t>Direct access to hardware and memory </a:t>
            </a:r>
            <a:endParaRPr lang="en-US" dirty="0" smtClean="0"/>
          </a:p>
          <a:p>
            <a:pPr lvl="1" algn="just"/>
            <a:r>
              <a:rPr lang="en-US" dirty="0" smtClean="0"/>
              <a:t>Managed languages </a:t>
            </a:r>
            <a:r>
              <a:rPr lang="en-US" dirty="0"/>
              <a:t>for RAD and business </a:t>
            </a:r>
            <a:r>
              <a:rPr lang="en-US" dirty="0" smtClean="0"/>
              <a:t>applications</a:t>
            </a:r>
          </a:p>
          <a:p>
            <a:pPr algn="just"/>
            <a:r>
              <a:rPr lang="en-US" dirty="0"/>
              <a:t>C++ native out-of-the-box support for multithreading (C++0X</a:t>
            </a:r>
            <a:r>
              <a:rPr lang="en-US" dirty="0" smtClean="0"/>
              <a:t>)</a:t>
            </a:r>
          </a:p>
          <a:p>
            <a:pPr algn="just"/>
            <a:r>
              <a:rPr lang="en-US" dirty="0"/>
              <a:t>Develop memory or CPU intensive components in C</a:t>
            </a:r>
            <a:r>
              <a:rPr lang="en-US" dirty="0" smtClean="0"/>
              <a:t>++</a:t>
            </a:r>
          </a:p>
          <a:p>
            <a:pPr lvl="1" algn="just"/>
            <a:r>
              <a:rPr lang="en-US" dirty="0"/>
              <a:t>Consume from any managed language</a:t>
            </a:r>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8768728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Related Content</a:t>
            </a:r>
            <a:endParaRPr lang="en-US" dirty="0"/>
          </a:p>
        </p:txBody>
      </p:sp>
      <p:sp>
        <p:nvSpPr>
          <p:cNvPr id="3" name="Text Placeholder 2"/>
          <p:cNvSpPr>
            <a:spLocks noGrp="1"/>
          </p:cNvSpPr>
          <p:nvPr>
            <p:ph idx="1"/>
          </p:nvPr>
        </p:nvSpPr>
        <p:spPr>
          <a:xfrm>
            <a:off x="457200" y="1235893"/>
            <a:ext cx="8229600" cy="4785395"/>
          </a:xfrm>
        </p:spPr>
        <p:txBody>
          <a:bodyPr>
            <a:normAutofit lnSpcReduction="10000"/>
          </a:bodyPr>
          <a:lstStyle/>
          <a:p>
            <a:r>
              <a:rPr lang="en-US" dirty="0" smtClean="0">
                <a:hlinkClick r:id="rId3"/>
              </a:rPr>
              <a:t>Visual C++ MVPs</a:t>
            </a:r>
            <a:endParaRPr lang="en-US" dirty="0" smtClean="0"/>
          </a:p>
          <a:p>
            <a:r>
              <a:rPr lang="en-US" dirty="0" smtClean="0">
                <a:hlinkClick r:id="rId4"/>
              </a:rPr>
              <a:t>Bonafide Ideas</a:t>
            </a:r>
            <a:r>
              <a:rPr lang="en-US" dirty="0" smtClean="0"/>
              <a:t> - My </a:t>
            </a:r>
            <a:r>
              <a:rPr lang="en-US" dirty="0"/>
              <a:t>Blog</a:t>
            </a:r>
            <a:endParaRPr lang="en-US" dirty="0" smtClean="0"/>
          </a:p>
          <a:p>
            <a:r>
              <a:rPr lang="en-US" dirty="0" smtClean="0">
                <a:hlinkClick r:id="rId5"/>
              </a:rPr>
              <a:t>Visual C++ Team Blog</a:t>
            </a:r>
            <a:endParaRPr lang="en-US" dirty="0" smtClean="0"/>
          </a:p>
          <a:p>
            <a:r>
              <a:rPr lang="en-US" dirty="0" smtClean="0">
                <a:hlinkClick r:id="rId6"/>
              </a:rPr>
              <a:t>C9::GoingNative | Channel 9</a:t>
            </a:r>
            <a:endParaRPr lang="en-US" dirty="0" smtClean="0"/>
          </a:p>
          <a:p>
            <a:r>
              <a:rPr lang="en-US" dirty="0" smtClean="0">
                <a:hlinkClick r:id="rId7"/>
              </a:rPr>
              <a:t>Herb Sutter’s Blog</a:t>
            </a:r>
            <a:r>
              <a:rPr lang="en-US" dirty="0" smtClean="0"/>
              <a:t> </a:t>
            </a:r>
          </a:p>
          <a:p>
            <a:r>
              <a:rPr lang="en-US" dirty="0" smtClean="0">
                <a:hlinkClick r:id="rId8"/>
              </a:rPr>
              <a:t>Daniel Moth’s Blog (C++ AMP)</a:t>
            </a:r>
            <a:endParaRPr lang="en-US" dirty="0" smtClean="0"/>
          </a:p>
          <a:p>
            <a:r>
              <a:rPr lang="en-US" dirty="0" smtClean="0">
                <a:hlinkClick r:id="rId9"/>
              </a:rPr>
              <a:t>Google’s paper on language performance</a:t>
            </a:r>
            <a:endParaRPr lang="en-US" dirty="0" smtClean="0"/>
          </a:p>
          <a:p>
            <a:r>
              <a:rPr lang="en-US" dirty="0" smtClean="0">
                <a:hlinkClick r:id="rId10"/>
              </a:rPr>
              <a:t>The C++ Standards Committee</a:t>
            </a:r>
            <a:endParaRPr lang="en-US" dirty="0" smtClean="0"/>
          </a:p>
          <a:p>
            <a:r>
              <a:rPr lang="en-US" dirty="0" smtClean="0">
                <a:hlinkClick r:id="rId11"/>
              </a:rPr>
              <a:t>The Visual C++ Weekly</a:t>
            </a:r>
            <a:endParaRPr lang="en-US" dirty="0" smtClean="0"/>
          </a:p>
          <a:p>
            <a:r>
              <a:rPr lang="en-US" dirty="0" smtClean="0">
                <a:hlinkClick r:id="rId12"/>
              </a:rPr>
              <a:t>Visual C++ MSDN Forums</a:t>
            </a:r>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53422252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 calcmode="lin" valueType="num">
                                      <p:cBhvr additive="base">
                                        <p:cTn id="3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 calcmode="lin" valueType="num">
                                      <p:cBhvr additive="base">
                                        <p:cTn id="3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8" end="8"/>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 calcmode="lin" valueType="num">
                                      <p:cBhvr additive="base">
                                        <p:cTn id="43"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267732126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rgbClr val="F2F2F2"/>
                </a:solidFill>
                <a:hlinkClick r:id="rId4"/>
              </a:rPr>
              <a:t>www.msteched.com/Australia</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pPr marL="0" lvl="1"/>
            <a:r>
              <a:rPr lang="en-US" dirty="0">
                <a:solidFill>
                  <a:srgbClr val="F2F2F2"/>
                </a:solidFill>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rgbClr val="F2F2F2"/>
                </a:solidFill>
                <a:hlinkClick r:id="rId5"/>
              </a:rPr>
              <a:t>http</a:t>
            </a:r>
            <a:r>
              <a:rPr lang="en-US" sz="2000" dirty="0" smtClean="0">
                <a:solidFill>
                  <a:srgbClr val="F2F2F2"/>
                </a:solidFill>
                <a:hlinkClick r:id="rId5"/>
              </a:rPr>
              <a:t>://</a:t>
            </a:r>
            <a:r>
              <a:rPr lang="en-AU" sz="2000" dirty="0" smtClean="0">
                <a:solidFill>
                  <a:srgbClr val="F2F2F2"/>
                </a:solidFill>
                <a:hlinkClick r:id="rId5"/>
              </a:rPr>
              <a:t> technet.microsoft.com/en-au</a:t>
            </a:r>
            <a:r>
              <a:rPr lang="en-US" sz="2400" b="1" dirty="0" smtClean="0">
                <a:solidFill>
                  <a:srgbClr val="F2F2F2"/>
                </a:solidFill>
                <a:hlinkClick r:id="rId5"/>
              </a:rPr>
              <a:t>  </a:t>
            </a:r>
            <a:endParaRPr lang="en-US" sz="2400" dirty="0">
              <a:solidFill>
                <a:srgbClr val="F2F2F2"/>
              </a:solidFill>
            </a:endParaRPr>
          </a:p>
          <a:p>
            <a:pPr marL="0" lvl="1">
              <a:tabLst>
                <a:tab pos="1828800" algn="l"/>
              </a:tabLst>
            </a:pPr>
            <a:endParaRPr lang="en-US" dirty="0">
              <a:solidFill>
                <a:srgbClr val="F2F2F2"/>
              </a:solidFill>
            </a:endParaRPr>
          </a:p>
          <a:p>
            <a:pPr marL="0" lvl="1">
              <a:tabLst>
                <a:tab pos="1828800" algn="l"/>
              </a:tabLst>
            </a:pPr>
            <a:r>
              <a:rPr lang="en-US" dirty="0">
                <a:solidFill>
                  <a:srgbClr val="F2F2F2"/>
                </a:solidFill>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rgbClr val="F2F2F2"/>
                </a:solidFill>
                <a:hlinkClick r:id="rId8"/>
              </a:rPr>
              <a:t>http</a:t>
            </a:r>
            <a:r>
              <a:rPr lang="en-US" sz="2000" dirty="0" smtClean="0">
                <a:solidFill>
                  <a:srgbClr val="F2F2F2"/>
                </a:solidFill>
                <a:hlinkClick r:id="rId8"/>
              </a:rPr>
              <a:t>://</a:t>
            </a:r>
            <a:r>
              <a:rPr lang="en-AU" sz="2000" dirty="0" smtClean="0">
                <a:solidFill>
                  <a:srgbClr val="F2F2F2"/>
                </a:solidFill>
                <a:hlinkClick r:id="rId8"/>
              </a:rPr>
              <a:t>msdn.microsoft.com/en-au</a:t>
            </a:r>
            <a:endParaRPr lang="en-AU" sz="2000" dirty="0" smtClean="0">
              <a:solidFill>
                <a:srgbClr val="F2F2F2"/>
              </a:solidFill>
            </a:endParaRPr>
          </a:p>
          <a:p>
            <a:pPr>
              <a:spcBef>
                <a:spcPts val="600"/>
              </a:spcBef>
              <a:tabLst>
                <a:tab pos="1828800" algn="l"/>
              </a:tabLst>
            </a:pPr>
            <a:r>
              <a:rPr lang="en-US" sz="2400" b="1" dirty="0" smtClean="0">
                <a:solidFill>
                  <a:srgbClr val="F2F2F2"/>
                </a:solidFill>
              </a:rPr>
              <a:t> </a:t>
            </a:r>
            <a:endParaRPr lang="en-US" dirty="0">
              <a:solidFill>
                <a:srgbClr val="F2F2F2"/>
              </a:solidFill>
            </a:endParaRPr>
          </a:p>
          <a:p>
            <a:pPr marL="0" lvl="1">
              <a:tabLst>
                <a:tab pos="1828800" algn="l"/>
              </a:tabLst>
            </a:pPr>
            <a:r>
              <a:rPr lang="en-US" dirty="0">
                <a:solidFill>
                  <a:srgbClr val="F2F2F2"/>
                </a:solidFill>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rgbClr val="F2F2F2"/>
                </a:solidFill>
                <a:hlinkClick r:id="rId9"/>
              </a:rPr>
              <a:t>www.microsoft.com/australia/learning</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r>
              <a:rPr lang="en-US" dirty="0">
                <a:solidFill>
                  <a:srgbClr val="F2F2F2"/>
                </a:solidFill>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981239557"/>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rgbClr val="F2F2F2"/>
                </a:solidFill>
                <a:cs typeface="Arial" charset="0"/>
              </a:rPr>
              <a:t>© </a:t>
            </a:r>
            <a:r>
              <a:rPr lang="en-US" sz="800" dirty="0" smtClean="0">
                <a:solidFill>
                  <a:srgbClr val="F2F2F2"/>
                </a:solidFill>
                <a:cs typeface="Arial" charset="0"/>
              </a:rPr>
              <a:t>2010 Microsoft </a:t>
            </a:r>
            <a:r>
              <a:rPr lang="en-US" sz="800" dirty="0">
                <a:solidFill>
                  <a:srgbClr val="F2F2F2"/>
                </a:solidFill>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rgbClr val="F2F2F2"/>
                </a:solidFill>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rgbClr val="F2F2F2"/>
                </a:solidFill>
                <a:cs typeface="Arial" charset="0"/>
              </a:rPr>
              <a:t>MICROSOFT </a:t>
            </a:r>
            <a:r>
              <a:rPr lang="en-US" sz="800" dirty="0">
                <a:solidFill>
                  <a:srgbClr val="F2F2F2"/>
                </a:solidFill>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3403478749"/>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2"/>
          <p:cNvSpPr txBox="1">
            <a:spLocks noChangeArrowheads="1"/>
          </p:cNvSpPr>
          <p:nvPr/>
        </p:nvSpPr>
        <p:spPr bwMode="auto">
          <a:xfrm>
            <a:off x="234950" y="7018338"/>
            <a:ext cx="184150" cy="3767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CC66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r</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e</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g</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5500"/>
                </a:solidFill>
                <a:effectLst/>
                <a:uLnTx/>
                <a:uFillTx/>
                <a:latin typeface="Courier New" pitchFamily="49" charset="0"/>
                <a:cs typeface="Courier New" pitchFamily="49" charset="0"/>
              </a:rPr>
              <a:t>e</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x</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_</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s</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e</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2EBA5D"/>
                </a:solidFill>
                <a:effectLst/>
                <a:uLnTx/>
                <a:uFillTx/>
                <a:latin typeface="Courier New" pitchFamily="49" charset="0"/>
                <a:cs typeface="Courier New" pitchFamily="49" charset="0"/>
              </a:rPr>
              <a:t>a</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80DE9D"/>
                </a:solidFill>
                <a:effectLst/>
                <a:uLnTx/>
                <a:uFillTx/>
                <a:latin typeface="Courier New" pitchFamily="49" charset="0"/>
                <a:cs typeface="Courier New" pitchFamily="49" charset="0"/>
              </a:rPr>
              <a:t>r</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80DE9D"/>
                </a:solidFill>
                <a:effectLst/>
                <a:uLnTx/>
                <a:uFillTx/>
                <a:latin typeface="Courier New" pitchFamily="49" charset="0"/>
                <a:cs typeface="Courier New" pitchFamily="49" charset="0"/>
              </a:rPr>
              <a:t>c</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80DE9D"/>
                </a:solidFill>
                <a:effectLst/>
                <a:uLnTx/>
                <a:uFillTx/>
                <a:latin typeface="Courier New" pitchFamily="49" charset="0"/>
                <a:cs typeface="Courier New" pitchFamily="49" charset="0"/>
              </a:rPr>
              <a:t>h</a:t>
            </a:r>
          </a:p>
        </p:txBody>
      </p:sp>
      <p:sp>
        <p:nvSpPr>
          <p:cNvPr id="6" name="Text Box 3"/>
          <p:cNvSpPr txBox="1">
            <a:spLocks noChangeArrowheads="1"/>
          </p:cNvSpPr>
          <p:nvPr/>
        </p:nvSpPr>
        <p:spPr bwMode="auto">
          <a:xfrm>
            <a:off x="4795838" y="7693025"/>
            <a:ext cx="184150" cy="3140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CC66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r</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e</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p</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l</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a</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c</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e</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_</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i</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f</a:t>
            </a:r>
          </a:p>
        </p:txBody>
      </p:sp>
      <p:sp>
        <p:nvSpPr>
          <p:cNvPr id="7" name="Text Box 4"/>
          <p:cNvSpPr txBox="1">
            <a:spLocks noChangeArrowheads="1"/>
          </p:cNvSpPr>
          <p:nvPr/>
        </p:nvSpPr>
        <p:spPr bwMode="auto">
          <a:xfrm>
            <a:off x="1990725" y="7261225"/>
            <a:ext cx="184150" cy="3767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CC66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t</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h</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r</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e</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a</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d</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_</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l</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o</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80DE9D"/>
                </a:solidFill>
                <a:effectLst/>
                <a:uLnTx/>
                <a:uFillTx/>
                <a:latin typeface="Courier New" pitchFamily="49" charset="0"/>
                <a:cs typeface="Courier New" pitchFamily="49" charset="0"/>
              </a:rPr>
              <a:t>c</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80DE9D"/>
                </a:solidFill>
                <a:effectLst/>
                <a:uLnTx/>
                <a:uFillTx/>
                <a:latin typeface="Courier New" pitchFamily="49" charset="0"/>
                <a:cs typeface="Courier New" pitchFamily="49" charset="0"/>
              </a:rPr>
              <a:t>a</a:t>
            </a:r>
            <a:br>
              <a:rPr kumimoji="0" lang="en-GB" sz="2400" b="0" i="0" u="none" strike="noStrike" kern="0" cap="none" spc="0" normalizeH="0" baseline="0" noProof="0" smtClean="0">
                <a:ln>
                  <a:noFill/>
                </a:ln>
                <a:solidFill>
                  <a:srgbClr val="80DE9D"/>
                </a:solidFill>
                <a:effectLst/>
                <a:uLnTx/>
                <a:uFillTx/>
                <a:latin typeface="Courier New" pitchFamily="49" charset="0"/>
                <a:cs typeface="Courier New" pitchFamily="49" charset="0"/>
              </a:rPr>
            </a:br>
            <a:r>
              <a:rPr kumimoji="0" lang="en-GB" sz="2400" b="0" i="0" u="none" strike="noStrike" kern="0" cap="none" spc="0" normalizeH="0" baseline="0" noProof="0" smtClean="0">
                <a:ln>
                  <a:noFill/>
                </a:ln>
                <a:solidFill>
                  <a:srgbClr val="80DE9D"/>
                </a:solidFill>
                <a:effectLst/>
                <a:uLnTx/>
                <a:uFillTx/>
                <a:latin typeface="Courier New" pitchFamily="49" charset="0"/>
                <a:cs typeface="Courier New" pitchFamily="49" charset="0"/>
              </a:rPr>
              <a:t>l</a:t>
            </a:r>
          </a:p>
        </p:txBody>
      </p:sp>
      <p:sp>
        <p:nvSpPr>
          <p:cNvPr id="8" name="Text Box 5"/>
          <p:cNvSpPr txBox="1">
            <a:spLocks noChangeArrowheads="1"/>
          </p:cNvSpPr>
          <p:nvPr/>
        </p:nvSpPr>
        <p:spPr bwMode="auto">
          <a:xfrm>
            <a:off x="3929063" y="7018338"/>
            <a:ext cx="184150" cy="3452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CC66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f</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i</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n</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d</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_</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i</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f</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_</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n</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o</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t</a:t>
            </a:r>
          </a:p>
        </p:txBody>
      </p:sp>
      <p:sp>
        <p:nvSpPr>
          <p:cNvPr id="9" name="Text Box 6"/>
          <p:cNvSpPr txBox="1">
            <a:spLocks noChangeArrowheads="1"/>
          </p:cNvSpPr>
          <p:nvPr/>
        </p:nvSpPr>
        <p:spPr bwMode="auto">
          <a:xfrm>
            <a:off x="4217988" y="7018338"/>
            <a:ext cx="184150" cy="3140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CC66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1" i="0" u="none" strike="noStrike" kern="0" cap="none" spc="0" normalizeH="0" baseline="0" noProof="0" smtClean="0">
                <a:ln>
                  <a:noFill/>
                </a:ln>
                <a:solidFill>
                  <a:srgbClr val="009900"/>
                </a:solidFill>
                <a:effectLst/>
                <a:uLnTx/>
                <a:uFillTx/>
                <a:latin typeface="Courier New" pitchFamily="49" charset="0"/>
                <a:cs typeface="Courier New" pitchFamily="49" charset="0"/>
              </a:rPr>
              <a:t>V</a:t>
            </a:r>
            <a:br>
              <a:rPr kumimoji="0" lang="en-GB" sz="2400" b="1"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GB" sz="2400" b="1" i="0" u="none" strike="noStrike" kern="0" cap="none" spc="0" normalizeH="0" baseline="0" noProof="0" smtClean="0">
                <a:ln>
                  <a:noFill/>
                </a:ln>
                <a:solidFill>
                  <a:srgbClr val="009900"/>
                </a:solidFill>
                <a:effectLst/>
                <a:uLnTx/>
                <a:uFillTx/>
                <a:latin typeface="Courier New" pitchFamily="49" charset="0"/>
                <a:cs typeface="Courier New" pitchFamily="49" charset="0"/>
              </a:rPr>
              <a:t>i</a:t>
            </a:r>
            <a:br>
              <a:rPr kumimoji="0" lang="en-GB" sz="2400" b="1"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GB" sz="2400" b="1" i="0" u="none" strike="noStrike" kern="0" cap="none" spc="0" normalizeH="0" baseline="0" noProof="0" smtClean="0">
                <a:ln>
                  <a:noFill/>
                </a:ln>
                <a:solidFill>
                  <a:srgbClr val="009900"/>
                </a:solidFill>
                <a:effectLst/>
                <a:uLnTx/>
                <a:uFillTx/>
                <a:latin typeface="Courier New" pitchFamily="49" charset="0"/>
                <a:cs typeface="Courier New" pitchFamily="49" charset="0"/>
              </a:rPr>
              <a:t>s</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1" i="0" u="none" strike="noStrike" kern="0" cap="none" spc="0" normalizeH="0" baseline="0" noProof="0" smtClean="0">
                <a:ln>
                  <a:noFill/>
                </a:ln>
                <a:solidFill>
                  <a:srgbClr val="009900"/>
                </a:solidFill>
                <a:effectLst/>
                <a:uLnTx/>
                <a:uFillTx/>
                <a:latin typeface="Courier New" pitchFamily="49" charset="0"/>
                <a:cs typeface="Courier New" pitchFamily="49" charset="0"/>
              </a:rPr>
              <a:t>u</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1" i="0" u="none" strike="noStrike" kern="0" cap="none" spc="0" normalizeH="0" baseline="0" noProof="0" smtClean="0">
                <a:ln>
                  <a:noFill/>
                </a:ln>
                <a:solidFill>
                  <a:srgbClr val="009900"/>
                </a:solidFill>
                <a:effectLst/>
                <a:uLnTx/>
                <a:uFillTx/>
                <a:latin typeface="Courier New" pitchFamily="49" charset="0"/>
                <a:cs typeface="Courier New" pitchFamily="49" charset="0"/>
              </a:rPr>
              <a:t>a</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1" i="0" u="none" strike="noStrike" kern="0" cap="none" spc="0" normalizeH="0" baseline="0" noProof="0" smtClean="0">
                <a:ln>
                  <a:noFill/>
                </a:ln>
                <a:solidFill>
                  <a:srgbClr val="009900"/>
                </a:solidFill>
                <a:effectLst/>
                <a:uLnTx/>
                <a:uFillTx/>
                <a:latin typeface="Courier New" pitchFamily="49" charset="0"/>
                <a:cs typeface="Courier New" pitchFamily="49" charset="0"/>
              </a:rPr>
              <a:t>l</a:t>
            </a:r>
            <a:br>
              <a:rPr kumimoji="0" lang="en-GB" sz="2400" b="1"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GB" sz="2400" b="1" i="0" u="none" strike="noStrike" kern="0" cap="none" spc="0" normalizeH="0" baseline="0" noProof="0" smtClean="0">
                <a:ln>
                  <a:noFill/>
                </a:ln>
                <a:solidFill>
                  <a:srgbClr val="009900"/>
                </a:solidFill>
                <a:effectLst/>
                <a:uLnTx/>
                <a:uFillTx/>
                <a:latin typeface="Courier New" pitchFamily="49" charset="0"/>
                <a:cs typeface="Courier New" pitchFamily="49" charset="0"/>
              </a:rPr>
              <a:t/>
            </a:r>
            <a:br>
              <a:rPr kumimoji="0" lang="en-GB" sz="2400" b="1"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GB" sz="2400" b="1" i="0" u="none" strike="noStrike" kern="0" cap="none" spc="0" normalizeH="0" baseline="0" noProof="0" smtClean="0">
                <a:ln>
                  <a:noFill/>
                </a:ln>
                <a:solidFill>
                  <a:srgbClr val="009900"/>
                </a:solidFill>
                <a:effectLst/>
                <a:uLnTx/>
                <a:uFillTx/>
                <a:latin typeface="Courier New" pitchFamily="49" charset="0"/>
                <a:cs typeface="Courier New" pitchFamily="49" charset="0"/>
              </a:rPr>
              <a:t>C</a:t>
            </a:r>
            <a:br>
              <a:rPr kumimoji="0" lang="en-GB" sz="2400" b="1"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GB" sz="2400" b="1" i="0" u="none" strike="noStrike" kern="0" cap="none" spc="0" normalizeH="0" baseline="0" noProof="0" smtClean="0">
                <a:ln>
                  <a:noFill/>
                </a:ln>
                <a:solidFill>
                  <a:srgbClr val="009900"/>
                </a:solidFill>
                <a:effectLst/>
                <a:uLnTx/>
                <a:uFillTx/>
                <a:latin typeface="Courier New" pitchFamily="49" charset="0"/>
                <a:cs typeface="Courier New" pitchFamily="49" charset="0"/>
              </a:rPr>
              <a:t>+</a:t>
            </a:r>
            <a:br>
              <a:rPr kumimoji="0" lang="en-GB" sz="2400" b="1"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GB" sz="2400" b="1" i="0" u="none" strike="noStrike" kern="0" cap="none" spc="0" normalizeH="0" baseline="0" noProof="0" smtClean="0">
                <a:ln>
                  <a:noFill/>
                </a:ln>
                <a:solidFill>
                  <a:srgbClr val="009900"/>
                </a:solidFill>
                <a:effectLst/>
                <a:uLnTx/>
                <a:uFillTx/>
                <a:latin typeface="Courier New" pitchFamily="49" charset="0"/>
                <a:cs typeface="Courier New" pitchFamily="49" charset="0"/>
              </a:rPr>
              <a:t>+</a:t>
            </a:r>
          </a:p>
        </p:txBody>
      </p:sp>
      <p:sp>
        <p:nvSpPr>
          <p:cNvPr id="10" name="Text Box 7"/>
          <p:cNvSpPr txBox="1">
            <a:spLocks noChangeArrowheads="1"/>
          </p:cNvSpPr>
          <p:nvPr/>
        </p:nvSpPr>
        <p:spPr bwMode="auto">
          <a:xfrm rot="10800000" flipV="1">
            <a:off x="5632450" y="8704263"/>
            <a:ext cx="184150" cy="4081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CC66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80DE9D"/>
                </a:solidFill>
                <a:effectLst/>
                <a:uLnTx/>
                <a:uFillTx/>
                <a:latin typeface="Courier New" pitchFamily="49" charset="0"/>
                <a:cs typeface="Courier New" pitchFamily="49" charset="0"/>
              </a:rPr>
              <a:t>b</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i</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n</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a</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r</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y</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_</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s</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e</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a</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r</a:t>
            </a:r>
            <a:b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c</a:t>
            </a:r>
            <a:b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h</a:t>
            </a:r>
          </a:p>
        </p:txBody>
      </p:sp>
      <p:sp>
        <p:nvSpPr>
          <p:cNvPr id="11" name="Text Box 8"/>
          <p:cNvSpPr txBox="1">
            <a:spLocks noChangeArrowheads="1"/>
          </p:cNvSpPr>
          <p:nvPr/>
        </p:nvSpPr>
        <p:spPr bwMode="auto">
          <a:xfrm>
            <a:off x="6802438" y="7334250"/>
            <a:ext cx="184150" cy="282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CC66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5500"/>
                </a:solidFill>
                <a:effectLst/>
                <a:uLnTx/>
                <a:uFillTx/>
                <a:latin typeface="Courier New" pitchFamily="49" charset="0"/>
                <a:cs typeface="Courier New" pitchFamily="49" charset="0"/>
              </a:rPr>
              <a:t>s</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e</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t</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l</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o</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c</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CC00"/>
                </a:solidFill>
                <a:effectLst/>
                <a:uLnTx/>
                <a:uFillTx/>
                <a:latin typeface="Courier New" pitchFamily="49" charset="0"/>
                <a:cs typeface="Courier New" pitchFamily="49" charset="0"/>
              </a:rPr>
              <a:t>a</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CC00"/>
                </a:solidFill>
                <a:effectLst/>
                <a:uLnTx/>
                <a:uFillTx/>
                <a:latin typeface="Courier New" pitchFamily="49" charset="0"/>
                <a:cs typeface="Courier New" pitchFamily="49" charset="0"/>
              </a:rPr>
              <a:t>l</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33CC66"/>
                </a:solidFill>
                <a:effectLst/>
                <a:uLnTx/>
                <a:uFillTx/>
                <a:latin typeface="Courier New" pitchFamily="49" charset="0"/>
                <a:cs typeface="Courier New" pitchFamily="49" charset="0"/>
              </a:rPr>
              <a:t>e</a:t>
            </a:r>
          </a:p>
        </p:txBody>
      </p:sp>
      <p:sp>
        <p:nvSpPr>
          <p:cNvPr id="12" name="Text Box 9"/>
          <p:cNvSpPr txBox="1">
            <a:spLocks noChangeArrowheads="1"/>
          </p:cNvSpPr>
          <p:nvPr/>
        </p:nvSpPr>
        <p:spPr bwMode="auto">
          <a:xfrm rot="10800000" flipV="1">
            <a:off x="8742363" y="9175750"/>
            <a:ext cx="368300" cy="3138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CC66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s</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t</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d</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v</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e</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c</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t</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o</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r</a:t>
            </a:r>
          </a:p>
        </p:txBody>
      </p:sp>
      <p:sp>
        <p:nvSpPr>
          <p:cNvPr id="13" name="Text Box 10"/>
          <p:cNvSpPr txBox="1">
            <a:spLocks noChangeArrowheads="1"/>
          </p:cNvSpPr>
          <p:nvPr/>
        </p:nvSpPr>
        <p:spPr bwMode="auto">
          <a:xfrm>
            <a:off x="720725" y="7018338"/>
            <a:ext cx="368300" cy="2511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s</a:t>
            </a:r>
            <a:b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t</a:t>
            </a:r>
            <a:b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d</a:t>
            </a:r>
            <a:b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a:t>
            </a:r>
            <a:b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c</a:t>
            </a:r>
            <a:b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o</a:t>
            </a:r>
            <a:b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u</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t</a:t>
            </a:r>
          </a:p>
        </p:txBody>
      </p:sp>
      <p:sp>
        <p:nvSpPr>
          <p:cNvPr id="14" name="Text Box 11"/>
          <p:cNvSpPr txBox="1">
            <a:spLocks noChangeArrowheads="1"/>
          </p:cNvSpPr>
          <p:nvPr/>
        </p:nvSpPr>
        <p:spPr bwMode="auto">
          <a:xfrm>
            <a:off x="2759075" y="7018338"/>
            <a:ext cx="184150" cy="1884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i</a:t>
            </a:r>
            <a:b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n</a:t>
            </a:r>
            <a:b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l</a:t>
            </a:r>
            <a:b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i</a:t>
            </a:r>
            <a:b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n</a:t>
            </a:r>
            <a:b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GB" sz="2400" b="0" i="0" u="none" strike="noStrike" kern="0" cap="none" spc="0" normalizeH="0" baseline="0" noProof="0" smtClean="0">
                <a:ln>
                  <a:noFill/>
                </a:ln>
                <a:solidFill>
                  <a:srgbClr val="005500"/>
                </a:solidFill>
                <a:effectLst/>
                <a:uLnTx/>
                <a:uFillTx/>
                <a:latin typeface="Courier New" pitchFamily="49" charset="0"/>
                <a:cs typeface="Courier New" pitchFamily="49" charset="0"/>
              </a:rPr>
              <a:t>e</a:t>
            </a:r>
            <a:endPar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endParaRPr>
          </a:p>
        </p:txBody>
      </p:sp>
      <p:sp>
        <p:nvSpPr>
          <p:cNvPr id="15" name="Text Box 12"/>
          <p:cNvSpPr txBox="1">
            <a:spLocks noChangeArrowheads="1"/>
          </p:cNvSpPr>
          <p:nvPr/>
        </p:nvSpPr>
        <p:spPr bwMode="auto">
          <a:xfrm rot="10800000" flipV="1">
            <a:off x="5341938" y="8555038"/>
            <a:ext cx="184150" cy="219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80DE9D"/>
                </a:solidFill>
                <a:effectLst/>
                <a:uLnTx/>
                <a:uFillTx/>
                <a:latin typeface="Courier New" pitchFamily="49" charset="0"/>
                <a:cs typeface="Courier New" pitchFamily="49" charset="0"/>
              </a:rPr>
              <a:t>t</a:t>
            </a: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
            </a:r>
            <a:b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GB" sz="2400" b="0" i="0" u="none" strike="noStrike" kern="0" cap="none" spc="0" normalizeH="0" baseline="0" noProof="0" smtClean="0">
                <a:ln>
                  <a:noFill/>
                </a:ln>
                <a:solidFill>
                  <a:srgbClr val="33CC66"/>
                </a:solidFill>
                <a:effectLst/>
                <a:uLnTx/>
                <a:uFillTx/>
                <a:latin typeface="Courier New" pitchFamily="49" charset="0"/>
                <a:cs typeface="Courier New" pitchFamily="49" charset="0"/>
              </a:rPr>
              <a:t>y</a:t>
            </a: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
            </a:r>
            <a:b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GB" sz="2400" b="0" i="0" u="none" strike="noStrike" kern="0" cap="none" spc="0" normalizeH="0" baseline="0" noProof="0" smtClean="0">
                <a:ln>
                  <a:noFill/>
                </a:ln>
                <a:solidFill>
                  <a:srgbClr val="2EBA5D"/>
                </a:solidFill>
                <a:effectLst/>
                <a:uLnTx/>
                <a:uFillTx/>
                <a:latin typeface="Courier New" pitchFamily="49" charset="0"/>
                <a:cs typeface="Courier New" pitchFamily="49" charset="0"/>
              </a:rPr>
              <a:t>p</a:t>
            </a: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
            </a:r>
            <a:b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e</a:t>
            </a:r>
            <a:b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d</a:t>
            </a:r>
            <a:b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GB" sz="2400" b="0" i="0" u="none" strike="noStrike" kern="0" cap="none" spc="0" normalizeH="0" baseline="0" noProof="0" smtClean="0">
                <a:ln>
                  <a:noFill/>
                </a:ln>
                <a:solidFill>
                  <a:srgbClr val="005500"/>
                </a:solidFill>
                <a:effectLst/>
                <a:uLnTx/>
                <a:uFillTx/>
                <a:latin typeface="Courier New" pitchFamily="49" charset="0"/>
                <a:cs typeface="Courier New" pitchFamily="49" charset="0"/>
              </a:rPr>
              <a:t>e</a:t>
            </a: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
            </a:r>
            <a:b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GB" sz="2400" b="0" i="0" u="none" strike="noStrike" kern="0" cap="none" spc="0" normalizeH="0" baseline="0" noProof="0" smtClean="0">
                <a:ln>
                  <a:noFill/>
                </a:ln>
                <a:solidFill>
                  <a:srgbClr val="003A00"/>
                </a:solidFill>
                <a:effectLst/>
                <a:uLnTx/>
                <a:uFillTx/>
                <a:latin typeface="Courier New" pitchFamily="49" charset="0"/>
                <a:cs typeface="Courier New" pitchFamily="49" charset="0"/>
              </a:rPr>
              <a:t>f</a:t>
            </a:r>
          </a:p>
        </p:txBody>
      </p:sp>
      <p:sp>
        <p:nvSpPr>
          <p:cNvPr id="16" name="Text Box 13"/>
          <p:cNvSpPr txBox="1">
            <a:spLocks noChangeArrowheads="1"/>
          </p:cNvSpPr>
          <p:nvPr/>
        </p:nvSpPr>
        <p:spPr bwMode="auto">
          <a:xfrm>
            <a:off x="7959725" y="7018338"/>
            <a:ext cx="185738" cy="219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1" i="0" u="none" strike="noStrike" kern="0" cap="none" spc="0" normalizeH="0" baseline="0" noProof="0" smtClean="0">
                <a:ln>
                  <a:noFill/>
                </a:ln>
                <a:solidFill>
                  <a:srgbClr val="009900"/>
                </a:solidFill>
                <a:effectLst/>
                <a:uLnTx/>
                <a:uFillTx/>
                <a:latin typeface="Courier New" pitchFamily="49" charset="0"/>
                <a:cs typeface="Courier New" pitchFamily="49" charset="0"/>
              </a:rPr>
              <a:t>0</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1" i="0" u="none" strike="noStrike" kern="0" cap="none" spc="0" normalizeH="0" baseline="0" noProof="0" smtClean="0">
                <a:ln>
                  <a:noFill/>
                </a:ln>
                <a:solidFill>
                  <a:srgbClr val="009900"/>
                </a:solidFill>
                <a:effectLst/>
                <a:uLnTx/>
                <a:uFillTx/>
                <a:latin typeface="Courier New" pitchFamily="49" charset="0"/>
                <a:cs typeface="Courier New" pitchFamily="49" charset="0"/>
              </a:rPr>
              <a:t>1</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1" i="0" u="none" strike="noStrike" kern="0" cap="none" spc="0" normalizeH="0" baseline="0" noProof="0" smtClean="0">
                <a:ln>
                  <a:noFill/>
                </a:ln>
                <a:solidFill>
                  <a:srgbClr val="009900"/>
                </a:solidFill>
                <a:effectLst/>
                <a:uLnTx/>
                <a:uFillTx/>
                <a:latin typeface="Courier New" pitchFamily="49" charset="0"/>
                <a:cs typeface="Courier New" pitchFamily="49" charset="0"/>
              </a:rPr>
              <a:t>0</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1" i="0" u="none" strike="noStrike" kern="0" cap="none" spc="0" normalizeH="0" baseline="0" noProof="0" smtClean="0">
                <a:ln>
                  <a:noFill/>
                </a:ln>
                <a:solidFill>
                  <a:srgbClr val="009900"/>
                </a:solidFill>
                <a:effectLst/>
                <a:uLnTx/>
                <a:uFillTx/>
                <a:latin typeface="Courier New" pitchFamily="49" charset="0"/>
                <a:cs typeface="Courier New" pitchFamily="49" charset="0"/>
              </a:rPr>
              <a:t>1</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1" i="0" u="none" strike="noStrike" kern="0" cap="none" spc="0" normalizeH="0" baseline="0" noProof="0" smtClean="0">
                <a:ln>
                  <a:noFill/>
                </a:ln>
                <a:solidFill>
                  <a:srgbClr val="009900"/>
                </a:solidFill>
                <a:effectLst/>
                <a:uLnTx/>
                <a:uFillTx/>
                <a:latin typeface="Courier New" pitchFamily="49" charset="0"/>
                <a:cs typeface="Courier New" pitchFamily="49" charset="0"/>
              </a:rPr>
              <a:t>0</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1" i="0" u="none" strike="noStrike" kern="0" cap="none" spc="0" normalizeH="0" baseline="0" noProof="0" smtClean="0">
                <a:ln>
                  <a:noFill/>
                </a:ln>
                <a:solidFill>
                  <a:srgbClr val="009900"/>
                </a:solidFill>
                <a:effectLst/>
                <a:uLnTx/>
                <a:uFillTx/>
                <a:latin typeface="Courier New" pitchFamily="49" charset="0"/>
                <a:cs typeface="Courier New" pitchFamily="49" charset="0"/>
              </a:rPr>
              <a:t>1</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1" i="0" u="none" strike="noStrike" kern="0" cap="none" spc="0" normalizeH="0" baseline="0" noProof="0" smtClean="0">
                <a:ln>
                  <a:noFill/>
                </a:ln>
                <a:solidFill>
                  <a:srgbClr val="009900"/>
                </a:solidFill>
                <a:effectLst/>
                <a:uLnTx/>
                <a:uFillTx/>
                <a:latin typeface="Courier New" pitchFamily="49" charset="0"/>
                <a:cs typeface="Courier New" pitchFamily="49" charset="0"/>
              </a:rPr>
              <a:t>1</a:t>
            </a:r>
          </a:p>
        </p:txBody>
      </p:sp>
      <p:sp>
        <p:nvSpPr>
          <p:cNvPr id="17" name="Text Box 14"/>
          <p:cNvSpPr txBox="1">
            <a:spLocks noChangeArrowheads="1"/>
          </p:cNvSpPr>
          <p:nvPr/>
        </p:nvSpPr>
        <p:spPr bwMode="auto">
          <a:xfrm>
            <a:off x="6221413" y="7766050"/>
            <a:ext cx="184150" cy="282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66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m</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a</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k</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5500"/>
                </a:solidFill>
                <a:effectLst/>
                <a:uLnTx/>
                <a:uFillTx/>
                <a:latin typeface="Courier New" pitchFamily="49" charset="0"/>
                <a:cs typeface="Courier New" pitchFamily="49" charset="0"/>
              </a:rPr>
              <a:t>e</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_</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p</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a</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i</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r</a:t>
            </a:r>
          </a:p>
        </p:txBody>
      </p:sp>
      <p:sp>
        <p:nvSpPr>
          <p:cNvPr id="18" name="Text Box 15"/>
          <p:cNvSpPr txBox="1">
            <a:spLocks noChangeArrowheads="1"/>
          </p:cNvSpPr>
          <p:nvPr/>
        </p:nvSpPr>
        <p:spPr bwMode="auto">
          <a:xfrm>
            <a:off x="1603375" y="7261225"/>
            <a:ext cx="368300" cy="3767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66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s</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t</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d</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f</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o</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r</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_</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e</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a</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c</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h</a:t>
            </a:r>
          </a:p>
        </p:txBody>
      </p:sp>
      <p:sp>
        <p:nvSpPr>
          <p:cNvPr id="19" name="Text Box 16"/>
          <p:cNvSpPr txBox="1">
            <a:spLocks noChangeArrowheads="1"/>
          </p:cNvSpPr>
          <p:nvPr/>
        </p:nvSpPr>
        <p:spPr bwMode="auto">
          <a:xfrm>
            <a:off x="8251825" y="8558213"/>
            <a:ext cx="184150" cy="219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66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g</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5500"/>
                </a:solidFill>
                <a:effectLst/>
                <a:uLnTx/>
                <a:uFillTx/>
                <a:latin typeface="Courier New" pitchFamily="49" charset="0"/>
                <a:cs typeface="Courier New" pitchFamily="49" charset="0"/>
              </a:rPr>
              <a:t>e</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t</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l</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i</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n</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80DE9D"/>
                </a:solidFill>
                <a:effectLst/>
                <a:uLnTx/>
                <a:uFillTx/>
                <a:latin typeface="Courier New" pitchFamily="49" charset="0"/>
                <a:cs typeface="Courier New" pitchFamily="49" charset="0"/>
              </a:rPr>
              <a:t>e</a:t>
            </a:r>
          </a:p>
        </p:txBody>
      </p:sp>
      <p:sp>
        <p:nvSpPr>
          <p:cNvPr id="20" name="Text Box 17"/>
          <p:cNvSpPr txBox="1">
            <a:spLocks noChangeArrowheads="1"/>
          </p:cNvSpPr>
          <p:nvPr/>
        </p:nvSpPr>
        <p:spPr bwMode="auto">
          <a:xfrm>
            <a:off x="3049588" y="7261225"/>
            <a:ext cx="184150" cy="2511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66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v</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o</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l</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a</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t</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i</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l</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e</a:t>
            </a:r>
          </a:p>
        </p:txBody>
      </p:sp>
      <p:sp>
        <p:nvSpPr>
          <p:cNvPr id="21" name="Text Box 18"/>
          <p:cNvSpPr txBox="1">
            <a:spLocks noChangeArrowheads="1"/>
          </p:cNvSpPr>
          <p:nvPr/>
        </p:nvSpPr>
        <p:spPr bwMode="auto">
          <a:xfrm>
            <a:off x="7669213" y="7189788"/>
            <a:ext cx="184150" cy="282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66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s</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l</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e</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e</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p</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_</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f</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o</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r</a:t>
            </a:r>
          </a:p>
        </p:txBody>
      </p:sp>
      <p:sp>
        <p:nvSpPr>
          <p:cNvPr id="22" name="Text Box 19"/>
          <p:cNvSpPr txBox="1">
            <a:spLocks noChangeArrowheads="1"/>
          </p:cNvSpPr>
          <p:nvPr/>
        </p:nvSpPr>
        <p:spPr bwMode="auto">
          <a:xfrm>
            <a:off x="5926138" y="7261225"/>
            <a:ext cx="184150" cy="2511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66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t</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e</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m</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p</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l</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a</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t</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e</a:t>
            </a:r>
          </a:p>
        </p:txBody>
      </p:sp>
      <p:sp>
        <p:nvSpPr>
          <p:cNvPr id="23" name="Text Box 20"/>
          <p:cNvSpPr txBox="1">
            <a:spLocks noChangeArrowheads="1"/>
          </p:cNvSpPr>
          <p:nvPr/>
        </p:nvSpPr>
        <p:spPr bwMode="auto">
          <a:xfrm rot="10800000" flipV="1">
            <a:off x="2284413" y="9105900"/>
            <a:ext cx="184150" cy="3140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66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v</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o</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i</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d</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p</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t</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r</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a:t>
            </a:r>
          </a:p>
        </p:txBody>
      </p:sp>
      <p:sp>
        <p:nvSpPr>
          <p:cNvPr id="24" name="Text Box 21"/>
          <p:cNvSpPr txBox="1">
            <a:spLocks noChangeArrowheads="1"/>
          </p:cNvSpPr>
          <p:nvPr/>
        </p:nvSpPr>
        <p:spPr bwMode="auto">
          <a:xfrm>
            <a:off x="1104900" y="8269288"/>
            <a:ext cx="184150" cy="3767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66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d</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y</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n</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a</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m</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i</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5500"/>
                </a:solidFill>
                <a:effectLst/>
                <a:uLnTx/>
                <a:uFillTx/>
                <a:latin typeface="Courier New" pitchFamily="49" charset="0"/>
                <a:cs typeface="Courier New" pitchFamily="49" charset="0"/>
              </a:rPr>
              <a:t>c</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_</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c</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a</a:t>
            </a:r>
            <a:b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s</a:t>
            </a:r>
            <a:b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t</a:t>
            </a:r>
          </a:p>
        </p:txBody>
      </p:sp>
      <p:sp>
        <p:nvSpPr>
          <p:cNvPr id="25" name="Text Box 22"/>
          <p:cNvSpPr txBox="1">
            <a:spLocks noChangeArrowheads="1"/>
          </p:cNvSpPr>
          <p:nvPr/>
        </p:nvSpPr>
        <p:spPr bwMode="auto">
          <a:xfrm>
            <a:off x="6511925" y="7693025"/>
            <a:ext cx="184150" cy="1884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66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b</a:t>
            </a:r>
            <a:b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i</a:t>
            </a:r>
            <a:b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t</a:t>
            </a:r>
            <a:b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s</a:t>
            </a:r>
            <a:b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e</a:t>
            </a:r>
            <a:b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t</a:t>
            </a:r>
          </a:p>
        </p:txBody>
      </p:sp>
      <p:sp>
        <p:nvSpPr>
          <p:cNvPr id="26" name="Text Box 23"/>
          <p:cNvSpPr txBox="1">
            <a:spLocks noChangeArrowheads="1"/>
          </p:cNvSpPr>
          <p:nvPr/>
        </p:nvSpPr>
        <p:spPr bwMode="auto">
          <a:xfrm>
            <a:off x="8542338" y="7910513"/>
            <a:ext cx="184150" cy="283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66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5500"/>
                </a:solidFill>
                <a:effectLst/>
                <a:uLnTx/>
                <a:uFillTx/>
                <a:latin typeface="Courier New" pitchFamily="49" charset="0"/>
                <a:cs typeface="Courier New" pitchFamily="49" charset="0"/>
              </a:rPr>
              <a:t>i</a:t>
            </a: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
            </a:r>
            <a:b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s</a:t>
            </a:r>
            <a:b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_</a:t>
            </a:r>
            <a:b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s</a:t>
            </a:r>
            <a:b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o</a:t>
            </a:r>
            <a:b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r</a:t>
            </a:r>
            <a:b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t</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e</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d</a:t>
            </a:r>
          </a:p>
        </p:txBody>
      </p:sp>
      <p:sp>
        <p:nvSpPr>
          <p:cNvPr id="27" name="Text Box 24"/>
          <p:cNvSpPr txBox="1">
            <a:spLocks noChangeArrowheads="1"/>
          </p:cNvSpPr>
          <p:nvPr/>
        </p:nvSpPr>
        <p:spPr bwMode="auto">
          <a:xfrm>
            <a:off x="4511675" y="7029450"/>
            <a:ext cx="276225" cy="5651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66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a:t>
            </a:r>
            <a:b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i</a:t>
            </a:r>
            <a:b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n</a:t>
            </a:r>
            <a:b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c</a:t>
            </a:r>
            <a:b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l</a:t>
            </a:r>
            <a:b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u</a:t>
            </a:r>
            <a:b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d</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e</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&lt;</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i</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o</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s</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t</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r</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e</a:t>
            </a:r>
            <a:b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a</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m</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&gt;</a:t>
            </a:r>
          </a:p>
        </p:txBody>
      </p:sp>
      <p:sp>
        <p:nvSpPr>
          <p:cNvPr id="28" name="Text Box 25"/>
          <p:cNvSpPr txBox="1">
            <a:spLocks noChangeArrowheads="1"/>
          </p:cNvSpPr>
          <p:nvPr/>
        </p:nvSpPr>
        <p:spPr bwMode="auto">
          <a:xfrm>
            <a:off x="525463" y="7189788"/>
            <a:ext cx="184150" cy="219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66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1" i="0" u="none" strike="noStrike" kern="0" cap="none" spc="0" normalizeH="0" baseline="0" noProof="0" smtClean="0">
                <a:ln>
                  <a:noFill/>
                </a:ln>
                <a:solidFill>
                  <a:srgbClr val="009900"/>
                </a:solidFill>
                <a:effectLst/>
                <a:uLnTx/>
                <a:uFillTx/>
                <a:latin typeface="Courier New" pitchFamily="49" charset="0"/>
                <a:cs typeface="Courier New" pitchFamily="49" charset="0"/>
              </a:rPr>
              <a:t>L</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1" i="0" u="none" strike="noStrike" kern="0" cap="none" spc="0" normalizeH="0" baseline="0" noProof="0" smtClean="0">
                <a:ln>
                  <a:noFill/>
                </a:ln>
                <a:solidFill>
                  <a:srgbClr val="009900"/>
                </a:solidFill>
                <a:effectLst/>
                <a:uLnTx/>
                <a:uFillTx/>
                <a:latin typeface="Courier New" pitchFamily="49" charset="0"/>
                <a:cs typeface="Courier New" pitchFamily="49" charset="0"/>
              </a:rPr>
              <a:t>a</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1" i="0" u="none" strike="noStrike" kern="0" cap="none" spc="0" normalizeH="0" baseline="0" noProof="0" smtClean="0">
                <a:ln>
                  <a:noFill/>
                </a:ln>
                <a:solidFill>
                  <a:srgbClr val="009900"/>
                </a:solidFill>
                <a:effectLst/>
                <a:uLnTx/>
                <a:uFillTx/>
                <a:latin typeface="Courier New" pitchFamily="49" charset="0"/>
                <a:cs typeface="Courier New" pitchFamily="49" charset="0"/>
              </a:rPr>
              <a:t>m</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1" i="0" u="none" strike="noStrike" kern="0" cap="none" spc="0" normalizeH="0" baseline="0" noProof="0" smtClean="0">
                <a:ln>
                  <a:noFill/>
                </a:ln>
                <a:solidFill>
                  <a:srgbClr val="009900"/>
                </a:solidFill>
                <a:effectLst/>
                <a:uLnTx/>
                <a:uFillTx/>
                <a:latin typeface="Courier New" pitchFamily="49" charset="0"/>
                <a:cs typeface="Courier New" pitchFamily="49" charset="0"/>
              </a:rPr>
              <a:t>b</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1" i="0" u="none" strike="noStrike" kern="0" cap="none" spc="0" normalizeH="0" baseline="0" noProof="0" smtClean="0">
                <a:ln>
                  <a:noFill/>
                </a:ln>
                <a:solidFill>
                  <a:srgbClr val="009900"/>
                </a:solidFill>
                <a:effectLst/>
                <a:uLnTx/>
                <a:uFillTx/>
                <a:latin typeface="Courier New" pitchFamily="49" charset="0"/>
                <a:cs typeface="Courier New" pitchFamily="49" charset="0"/>
              </a:rPr>
              <a:t>d</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1" i="0" u="none" strike="noStrike" kern="0" cap="none" spc="0" normalizeH="0" baseline="0" noProof="0" smtClean="0">
                <a:ln>
                  <a:noFill/>
                </a:ln>
                <a:solidFill>
                  <a:srgbClr val="009900"/>
                </a:solidFill>
                <a:effectLst/>
                <a:uLnTx/>
                <a:uFillTx/>
                <a:latin typeface="Courier New" pitchFamily="49" charset="0"/>
                <a:cs typeface="Courier New" pitchFamily="49" charset="0"/>
              </a:rPr>
              <a:t>a</a:t>
            </a:r>
          </a:p>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1" i="0" u="none" strike="noStrike" kern="0" cap="none" spc="0" normalizeH="0" baseline="0" noProof="0" smtClean="0">
                <a:ln>
                  <a:noFill/>
                </a:ln>
                <a:solidFill>
                  <a:srgbClr val="009900"/>
                </a:solidFill>
                <a:effectLst/>
                <a:uLnTx/>
                <a:uFillTx/>
                <a:latin typeface="Courier New" pitchFamily="49" charset="0"/>
                <a:cs typeface="Courier New" pitchFamily="49" charset="0"/>
              </a:rPr>
              <a:t>s</a:t>
            </a:r>
          </a:p>
        </p:txBody>
      </p:sp>
      <p:sp>
        <p:nvSpPr>
          <p:cNvPr id="29" name="Text Box 26"/>
          <p:cNvSpPr txBox="1">
            <a:spLocks noChangeArrowheads="1"/>
          </p:cNvSpPr>
          <p:nvPr/>
        </p:nvSpPr>
        <p:spPr bwMode="auto">
          <a:xfrm>
            <a:off x="3638550" y="8990013"/>
            <a:ext cx="184150" cy="219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n</a:t>
            </a:r>
            <a:b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u</a:t>
            </a:r>
            <a:b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l</a:t>
            </a:r>
            <a:b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l</a:t>
            </a:r>
            <a:b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p</a:t>
            </a:r>
            <a:b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t</a:t>
            </a:r>
            <a:b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GB" sz="2400" b="0" i="0" u="none" strike="noStrike" kern="0" cap="none" spc="0" normalizeH="0" baseline="0" noProof="0" smtClean="0">
                <a:ln>
                  <a:noFill/>
                </a:ln>
                <a:solidFill>
                  <a:srgbClr val="80DE9D"/>
                </a:solidFill>
                <a:effectLst/>
                <a:uLnTx/>
                <a:uFillTx/>
                <a:latin typeface="Courier New" pitchFamily="49" charset="0"/>
                <a:cs typeface="Courier New" pitchFamily="49" charset="0"/>
              </a:rPr>
              <a:t>r</a:t>
            </a:r>
          </a:p>
        </p:txBody>
      </p:sp>
      <p:sp>
        <p:nvSpPr>
          <p:cNvPr id="30" name="Text Box 28"/>
          <p:cNvSpPr txBox="1">
            <a:spLocks noChangeArrowheads="1"/>
          </p:cNvSpPr>
          <p:nvPr/>
        </p:nvSpPr>
        <p:spPr bwMode="auto">
          <a:xfrm rot="10800000" flipV="1">
            <a:off x="7378700" y="8504238"/>
            <a:ext cx="184150" cy="1570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66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n-US"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m</a:t>
            </a:r>
            <a:br>
              <a:rPr kumimoji="0" lang="en-US"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US"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u</a:t>
            </a:r>
            <a:br>
              <a:rPr kumimoji="0" lang="en-US"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US"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t</a:t>
            </a:r>
            <a:br>
              <a:rPr kumimoji="0" lang="en-US"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US"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e</a:t>
            </a:r>
            <a:br>
              <a:rPr kumimoji="0" lang="en-US"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br>
            <a:r>
              <a:rPr kumimoji="0" lang="en-US"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x</a:t>
            </a:r>
            <a:endParaRPr kumimoji="0" lang="en-US" sz="2400" b="0" i="0" u="none" strike="noStrike" kern="0" cap="none" spc="0" normalizeH="0" baseline="0" noProof="0" smtClean="0">
              <a:ln>
                <a:noFill/>
              </a:ln>
              <a:solidFill>
                <a:srgbClr val="005500"/>
              </a:solidFill>
              <a:effectLst/>
              <a:uLnTx/>
              <a:uFillTx/>
              <a:latin typeface="Courier New" pitchFamily="49" charset="0"/>
              <a:cs typeface="Courier New" pitchFamily="49" charset="0"/>
            </a:endParaRPr>
          </a:p>
        </p:txBody>
      </p:sp>
      <p:sp>
        <p:nvSpPr>
          <p:cNvPr id="31" name="Text Box 29"/>
          <p:cNvSpPr txBox="1">
            <a:spLocks noChangeArrowheads="1"/>
          </p:cNvSpPr>
          <p:nvPr/>
        </p:nvSpPr>
        <p:spPr bwMode="auto">
          <a:xfrm flipV="1">
            <a:off x="3344863" y="11206163"/>
            <a:ext cx="185737" cy="3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66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a:t>
            </a:r>
            <a:endParaRPr kumimoji="0" lang="en-US" sz="2400" b="0" i="0" u="none" strike="noStrike" kern="0" cap="none" spc="0" normalizeH="0" baseline="0" noProof="0" smtClean="0">
              <a:ln>
                <a:noFill/>
              </a:ln>
              <a:solidFill>
                <a:srgbClr val="009900"/>
              </a:solidFill>
              <a:effectLst/>
              <a:uLnTx/>
              <a:uFillTx/>
              <a:latin typeface="Courier New" pitchFamily="49" charset="0"/>
              <a:cs typeface="Courier New" pitchFamily="49" charset="0"/>
            </a:endParaRPr>
          </a:p>
        </p:txBody>
      </p:sp>
      <p:sp>
        <p:nvSpPr>
          <p:cNvPr id="32" name="Text Box 30"/>
          <p:cNvSpPr txBox="1">
            <a:spLocks noChangeArrowheads="1"/>
          </p:cNvSpPr>
          <p:nvPr/>
        </p:nvSpPr>
        <p:spPr bwMode="auto">
          <a:xfrm flipV="1">
            <a:off x="1400175" y="11637963"/>
            <a:ext cx="185738" cy="3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66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a:t>
            </a:r>
            <a:endParaRPr kumimoji="0" lang="en-US" sz="2400" b="0" i="0" u="none" strike="noStrike" kern="0" cap="none" spc="0" normalizeH="0" baseline="0" noProof="0" smtClean="0">
              <a:ln>
                <a:noFill/>
              </a:ln>
              <a:solidFill>
                <a:srgbClr val="009900"/>
              </a:solidFill>
              <a:effectLst/>
              <a:uLnTx/>
              <a:uFillTx/>
              <a:latin typeface="Courier New" pitchFamily="49" charset="0"/>
              <a:cs typeface="Courier New" pitchFamily="49" charset="0"/>
            </a:endParaRPr>
          </a:p>
        </p:txBody>
      </p:sp>
      <p:sp>
        <p:nvSpPr>
          <p:cNvPr id="33" name="Text Box 31"/>
          <p:cNvSpPr txBox="1">
            <a:spLocks noChangeArrowheads="1"/>
          </p:cNvSpPr>
          <p:nvPr/>
        </p:nvSpPr>
        <p:spPr bwMode="auto">
          <a:xfrm flipV="1">
            <a:off x="7092950" y="11926888"/>
            <a:ext cx="185738" cy="3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66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n-GB"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a:t>
            </a:r>
            <a:endParaRPr kumimoji="0" lang="en-US" sz="2400" b="0" i="0" u="none" strike="noStrike" kern="0" cap="none" spc="0" normalizeH="0" baseline="0" noProof="0" smtClean="0">
              <a:ln>
                <a:noFill/>
              </a:ln>
              <a:solidFill>
                <a:srgbClr val="009900"/>
              </a:solidFill>
              <a:effectLst/>
              <a:uLnTx/>
              <a:uFillTx/>
              <a:latin typeface="Courier New" pitchFamily="49" charset="0"/>
              <a:cs typeface="Courier New" pitchFamily="49" charset="0"/>
            </a:endParaRPr>
          </a:p>
        </p:txBody>
      </p:sp>
      <p:sp>
        <p:nvSpPr>
          <p:cNvPr id="34" name="Text Box 32"/>
          <p:cNvSpPr txBox="1">
            <a:spLocks noChangeArrowheads="1"/>
          </p:cNvSpPr>
          <p:nvPr/>
        </p:nvSpPr>
        <p:spPr bwMode="auto">
          <a:xfrm flipV="1">
            <a:off x="5162550" y="11782425"/>
            <a:ext cx="0" cy="3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66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marL="0" marR="0" lvl="0" indent="0" algn="ctr" defTabSz="914400" eaLnBrk="1" fontAlgn="auto" latinLnBrk="0" hangingPunct="1">
              <a:lnSpc>
                <a:spcPct val="85000"/>
              </a:lnSpc>
              <a:spcBef>
                <a:spcPts val="0"/>
              </a:spcBef>
              <a:spcAft>
                <a:spcPts val="0"/>
              </a:spcAft>
              <a:buClrTx/>
              <a:buSzTx/>
              <a:buFontTx/>
              <a:buNone/>
              <a:tabLst/>
              <a:defRPr/>
            </a:pPr>
            <a:endParaRPr kumimoji="0" lang="en-US" sz="2400" b="0" i="0" u="none" strike="noStrike" kern="0" cap="none" spc="0" normalizeH="0" baseline="0" noProof="0" smtClean="0">
              <a:ln>
                <a:noFill/>
              </a:ln>
              <a:solidFill>
                <a:srgbClr val="009900"/>
              </a:solidFill>
              <a:effectLst/>
              <a:uLnTx/>
              <a:uFillTx/>
              <a:latin typeface="Courier New" pitchFamily="49" charset="0"/>
              <a:cs typeface="Courier New" pitchFamily="49" charset="0"/>
            </a:endParaRPr>
          </a:p>
        </p:txBody>
      </p:sp>
      <p:sp>
        <p:nvSpPr>
          <p:cNvPr id="35" name="Text Box 33"/>
          <p:cNvSpPr txBox="1">
            <a:spLocks noChangeArrowheads="1"/>
          </p:cNvSpPr>
          <p:nvPr/>
        </p:nvSpPr>
        <p:spPr bwMode="auto">
          <a:xfrm flipV="1">
            <a:off x="2522538" y="7821613"/>
            <a:ext cx="184150" cy="3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66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0"/>
              </a:spcBef>
              <a:spcAft>
                <a:spcPct val="0"/>
              </a:spcAft>
              <a:defRPr sz="2400">
                <a:solidFill>
                  <a:schemeClr val="tx1"/>
                </a:solidFill>
                <a:latin typeface="Arial" charset="0"/>
                <a:cs typeface="Arial" charset="0"/>
              </a:defRPr>
            </a:lvl6pPr>
            <a:lvl7pPr marL="2971800" indent="-228600" eaLnBrk="0" fontAlgn="base" hangingPunct="0">
              <a:spcBef>
                <a:spcPct val="0"/>
              </a:spcBef>
              <a:spcAft>
                <a:spcPct val="0"/>
              </a:spcAft>
              <a:defRPr sz="2400">
                <a:solidFill>
                  <a:schemeClr val="tx1"/>
                </a:solidFill>
                <a:latin typeface="Arial" charset="0"/>
                <a:cs typeface="Arial" charset="0"/>
              </a:defRPr>
            </a:lvl7pPr>
            <a:lvl8pPr marL="3429000" indent="-228600" eaLnBrk="0" fontAlgn="base" hangingPunct="0">
              <a:spcBef>
                <a:spcPct val="0"/>
              </a:spcBef>
              <a:spcAft>
                <a:spcPct val="0"/>
              </a:spcAft>
              <a:defRPr sz="2400">
                <a:solidFill>
                  <a:schemeClr val="tx1"/>
                </a:solidFill>
                <a:latin typeface="Arial" charset="0"/>
                <a:cs typeface="Arial" charset="0"/>
              </a:defRPr>
            </a:lvl8pPr>
            <a:lvl9pPr marL="3886200" indent="-228600" eaLnBrk="0" fontAlgn="base" hangingPunct="0">
              <a:spcBef>
                <a:spcPct val="0"/>
              </a:spcBef>
              <a:spcAft>
                <a:spcPct val="0"/>
              </a:spcAft>
              <a:defRPr sz="2400">
                <a:solidFill>
                  <a:schemeClr val="tx1"/>
                </a:solidFill>
                <a:latin typeface="Arial" charset="0"/>
                <a:cs typeface="Arial" charset="0"/>
              </a:defRPr>
            </a:lvl9pP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n-US" sz="2400" b="0" i="0" u="none" strike="noStrike" kern="0" cap="none" spc="0" normalizeH="0" baseline="0" noProof="0" smtClean="0">
                <a:ln>
                  <a:noFill/>
                </a:ln>
                <a:solidFill>
                  <a:srgbClr val="009900"/>
                </a:solidFill>
                <a:effectLst/>
                <a:uLnTx/>
                <a:uFillTx/>
                <a:latin typeface="Courier New" pitchFamily="49" charset="0"/>
                <a:cs typeface="Courier New" pitchFamily="49" charset="0"/>
              </a:rPr>
              <a:t>¦</a:t>
            </a:r>
          </a:p>
        </p:txBody>
      </p:sp>
    </p:spTree>
    <p:extLst>
      <p:ext uri="{BB962C8B-B14F-4D97-AF65-F5344CB8AC3E}">
        <p14:creationId xmlns:p14="http://schemas.microsoft.com/office/powerpoint/2010/main" val="3165647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1" repeatCount="indefinite" fill="hold" grpId="0" nodeType="withEffect">
                                  <p:stCondLst>
                                    <p:cond delay="0"/>
                                  </p:stCondLst>
                                  <p:childTnLst>
                                    <p:set>
                                      <p:cBhvr>
                                        <p:cTn id="6" dur="1" fill="hold">
                                          <p:stCondLst>
                                            <p:cond delay="0"/>
                                          </p:stCondLst>
                                        </p:cTn>
                                        <p:tgtEl>
                                          <p:spTgt spid="5">
                                            <p:txEl>
                                              <p:charRg st="4294967295" end="4294967295"/>
                                            </p:txEl>
                                          </p:spTgt>
                                        </p:tgtEl>
                                        <p:attrNameLst>
                                          <p:attrName>style.visibility</p:attrName>
                                        </p:attrNameLst>
                                      </p:cBhvr>
                                      <p:to>
                                        <p:strVal val="visible"/>
                                      </p:to>
                                    </p:set>
                                    <p:anim calcmode="lin" valueType="num">
                                      <p:cBhvr additive="base">
                                        <p:cTn id="7" dur="5000" fill="hold"/>
                                        <p:tgtEl>
                                          <p:spTgt spid="5">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8" dur="5000" fill="hold"/>
                                        <p:tgtEl>
                                          <p:spTgt spid="5">
                                            <p:txEl>
                                              <p:charRg st="4294967295" end="4294967295"/>
                                            </p:txEl>
                                          </p:spTgt>
                                        </p:tgtEl>
                                        <p:attrNameLst>
                                          <p:attrName>ppt_y</p:attrName>
                                        </p:attrNameLst>
                                      </p:cBhvr>
                                      <p:tavLst>
                                        <p:tav tm="0">
                                          <p:val>
                                            <p:strVal val="0-#ppt_h/2"/>
                                          </p:val>
                                        </p:tav>
                                        <p:tav tm="100000">
                                          <p:val>
                                            <p:strVal val="#ppt_y"/>
                                          </p:val>
                                        </p:tav>
                                      </p:tavLst>
                                    </p:anim>
                                  </p:childTnLst>
                                </p:cTn>
                              </p:par>
                              <p:par>
                                <p:cTn id="9" presetID="7" presetClass="entr" presetSubtype="1" repeatCount="indefinite" fill="hold" grpId="0" nodeType="withEffect">
                                  <p:stCondLst>
                                    <p:cond delay="900"/>
                                  </p:stCondLst>
                                  <p:childTnLst>
                                    <p:set>
                                      <p:cBhvr>
                                        <p:cTn id="10" dur="1" fill="hold">
                                          <p:stCondLst>
                                            <p:cond delay="0"/>
                                          </p:stCondLst>
                                        </p:cTn>
                                        <p:tgtEl>
                                          <p:spTgt spid="6">
                                            <p:txEl>
                                              <p:charRg st="4294967295" end="4294967295"/>
                                            </p:txEl>
                                          </p:spTgt>
                                        </p:tgtEl>
                                        <p:attrNameLst>
                                          <p:attrName>style.visibility</p:attrName>
                                        </p:attrNameLst>
                                      </p:cBhvr>
                                      <p:to>
                                        <p:strVal val="visible"/>
                                      </p:to>
                                    </p:set>
                                    <p:anim calcmode="lin" valueType="num">
                                      <p:cBhvr additive="base">
                                        <p:cTn id="11" dur="5000" fill="hold"/>
                                        <p:tgtEl>
                                          <p:spTgt spid="6">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12" dur="5000" fill="hold"/>
                                        <p:tgtEl>
                                          <p:spTgt spid="6">
                                            <p:txEl>
                                              <p:charRg st="4294967295" end="4294967295"/>
                                            </p:txEl>
                                          </p:spTgt>
                                        </p:tgtEl>
                                        <p:attrNameLst>
                                          <p:attrName>ppt_y</p:attrName>
                                        </p:attrNameLst>
                                      </p:cBhvr>
                                      <p:tavLst>
                                        <p:tav tm="0">
                                          <p:val>
                                            <p:strVal val="0-#ppt_h/2"/>
                                          </p:val>
                                        </p:tav>
                                        <p:tav tm="100000">
                                          <p:val>
                                            <p:strVal val="#ppt_y"/>
                                          </p:val>
                                        </p:tav>
                                      </p:tavLst>
                                    </p:anim>
                                  </p:childTnLst>
                                </p:cTn>
                              </p:par>
                              <p:par>
                                <p:cTn id="13" presetID="7" presetClass="entr" presetSubtype="1" repeatCount="indefinite" fill="hold" grpId="0" nodeType="withEffect">
                                  <p:stCondLst>
                                    <p:cond delay="6800"/>
                                  </p:stCondLst>
                                  <p:childTnLst>
                                    <p:set>
                                      <p:cBhvr>
                                        <p:cTn id="14" dur="1" fill="hold">
                                          <p:stCondLst>
                                            <p:cond delay="0"/>
                                          </p:stCondLst>
                                        </p:cTn>
                                        <p:tgtEl>
                                          <p:spTgt spid="7">
                                            <p:txEl>
                                              <p:charRg st="4294967295" end="4294967295"/>
                                            </p:txEl>
                                          </p:spTgt>
                                        </p:tgtEl>
                                        <p:attrNameLst>
                                          <p:attrName>style.visibility</p:attrName>
                                        </p:attrNameLst>
                                      </p:cBhvr>
                                      <p:to>
                                        <p:strVal val="visible"/>
                                      </p:to>
                                    </p:set>
                                    <p:anim calcmode="lin" valueType="num">
                                      <p:cBhvr additive="base">
                                        <p:cTn id="15" dur="8000" fill="hold"/>
                                        <p:tgtEl>
                                          <p:spTgt spid="7">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16" dur="8000" fill="hold"/>
                                        <p:tgtEl>
                                          <p:spTgt spid="7">
                                            <p:txEl>
                                              <p:charRg st="4294967295" end="4294967295"/>
                                            </p:txEl>
                                          </p:spTgt>
                                        </p:tgtEl>
                                        <p:attrNameLst>
                                          <p:attrName>ppt_y</p:attrName>
                                        </p:attrNameLst>
                                      </p:cBhvr>
                                      <p:tavLst>
                                        <p:tav tm="0">
                                          <p:val>
                                            <p:strVal val="0-#ppt_h/2"/>
                                          </p:val>
                                        </p:tav>
                                        <p:tav tm="100000">
                                          <p:val>
                                            <p:strVal val="#ppt_y"/>
                                          </p:val>
                                        </p:tav>
                                      </p:tavLst>
                                    </p:anim>
                                  </p:childTnLst>
                                </p:cTn>
                              </p:par>
                              <p:par>
                                <p:cTn id="17" presetID="7" presetClass="entr" presetSubtype="1" repeatCount="indefinite" fill="hold" grpId="0" nodeType="withEffect">
                                  <p:stCondLst>
                                    <p:cond delay="0"/>
                                  </p:stCondLst>
                                  <p:childTnLst>
                                    <p:set>
                                      <p:cBhvr>
                                        <p:cTn id="18" dur="1" fill="hold">
                                          <p:stCondLst>
                                            <p:cond delay="0"/>
                                          </p:stCondLst>
                                        </p:cTn>
                                        <p:tgtEl>
                                          <p:spTgt spid="8">
                                            <p:txEl>
                                              <p:charRg st="4294967295" end="4294967295"/>
                                            </p:txEl>
                                          </p:spTgt>
                                        </p:tgtEl>
                                        <p:attrNameLst>
                                          <p:attrName>style.visibility</p:attrName>
                                        </p:attrNameLst>
                                      </p:cBhvr>
                                      <p:to>
                                        <p:strVal val="visible"/>
                                      </p:to>
                                    </p:set>
                                    <p:anim calcmode="lin" valueType="num">
                                      <p:cBhvr additive="base">
                                        <p:cTn id="19" dur="6000" fill="hold"/>
                                        <p:tgtEl>
                                          <p:spTgt spid="8">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20" dur="6000" fill="hold"/>
                                        <p:tgtEl>
                                          <p:spTgt spid="8">
                                            <p:txEl>
                                              <p:charRg st="4294967295" end="4294967295"/>
                                            </p:txEl>
                                          </p:spTgt>
                                        </p:tgtEl>
                                        <p:attrNameLst>
                                          <p:attrName>ppt_y</p:attrName>
                                        </p:attrNameLst>
                                      </p:cBhvr>
                                      <p:tavLst>
                                        <p:tav tm="0">
                                          <p:val>
                                            <p:strVal val="0-#ppt_h/2"/>
                                          </p:val>
                                        </p:tav>
                                        <p:tav tm="100000">
                                          <p:val>
                                            <p:strVal val="#ppt_y"/>
                                          </p:val>
                                        </p:tav>
                                      </p:tavLst>
                                    </p:anim>
                                  </p:childTnLst>
                                </p:cTn>
                              </p:par>
                              <p:par>
                                <p:cTn id="21" presetID="7" presetClass="entr" presetSubtype="1" repeatCount="indefinite" fill="hold" grpId="0" nodeType="withEffect">
                                  <p:stCondLst>
                                    <p:cond delay="2500"/>
                                  </p:stCondLst>
                                  <p:childTnLst>
                                    <p:set>
                                      <p:cBhvr>
                                        <p:cTn id="22" dur="1" fill="hold">
                                          <p:stCondLst>
                                            <p:cond delay="0"/>
                                          </p:stCondLst>
                                        </p:cTn>
                                        <p:tgtEl>
                                          <p:spTgt spid="9">
                                            <p:txEl>
                                              <p:charRg st="4294967295" end="4294967295"/>
                                            </p:txEl>
                                          </p:spTgt>
                                        </p:tgtEl>
                                        <p:attrNameLst>
                                          <p:attrName>style.visibility</p:attrName>
                                        </p:attrNameLst>
                                      </p:cBhvr>
                                      <p:to>
                                        <p:strVal val="visible"/>
                                      </p:to>
                                    </p:set>
                                    <p:anim calcmode="lin" valueType="num">
                                      <p:cBhvr additive="base">
                                        <p:cTn id="23" dur="10000" fill="hold"/>
                                        <p:tgtEl>
                                          <p:spTgt spid="9">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24" dur="10000" fill="hold"/>
                                        <p:tgtEl>
                                          <p:spTgt spid="9">
                                            <p:txEl>
                                              <p:charRg st="4294967295" end="4294967295"/>
                                            </p:txEl>
                                          </p:spTgt>
                                        </p:tgtEl>
                                        <p:attrNameLst>
                                          <p:attrName>ppt_y</p:attrName>
                                        </p:attrNameLst>
                                      </p:cBhvr>
                                      <p:tavLst>
                                        <p:tav tm="0">
                                          <p:val>
                                            <p:strVal val="0-#ppt_h/2"/>
                                          </p:val>
                                        </p:tav>
                                        <p:tav tm="100000">
                                          <p:val>
                                            <p:strVal val="#ppt_y"/>
                                          </p:val>
                                        </p:tav>
                                      </p:tavLst>
                                    </p:anim>
                                  </p:childTnLst>
                                </p:cTn>
                              </p:par>
                              <p:par>
                                <p:cTn id="25" presetID="7" presetClass="entr" presetSubtype="1" repeatCount="indefinite" fill="hold" grpId="0" nodeType="withEffect">
                                  <p:stCondLst>
                                    <p:cond delay="13100"/>
                                  </p:stCondLst>
                                  <p:childTnLst>
                                    <p:set>
                                      <p:cBhvr>
                                        <p:cTn id="26" dur="1" fill="hold">
                                          <p:stCondLst>
                                            <p:cond delay="0"/>
                                          </p:stCondLst>
                                        </p:cTn>
                                        <p:tgtEl>
                                          <p:spTgt spid="10">
                                            <p:txEl>
                                              <p:charRg st="4294967295" end="4294967295"/>
                                            </p:txEl>
                                          </p:spTgt>
                                        </p:tgtEl>
                                        <p:attrNameLst>
                                          <p:attrName>style.visibility</p:attrName>
                                        </p:attrNameLst>
                                      </p:cBhvr>
                                      <p:to>
                                        <p:strVal val="visible"/>
                                      </p:to>
                                    </p:set>
                                    <p:anim calcmode="lin" valueType="num">
                                      <p:cBhvr additive="base">
                                        <p:cTn id="27" dur="3500" fill="hold"/>
                                        <p:tgtEl>
                                          <p:spTgt spid="10">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28" dur="3500" fill="hold"/>
                                        <p:tgtEl>
                                          <p:spTgt spid="10">
                                            <p:txEl>
                                              <p:charRg st="4294967295" end="4294967295"/>
                                            </p:txEl>
                                          </p:spTgt>
                                        </p:tgtEl>
                                        <p:attrNameLst>
                                          <p:attrName>ppt_y</p:attrName>
                                        </p:attrNameLst>
                                      </p:cBhvr>
                                      <p:tavLst>
                                        <p:tav tm="0">
                                          <p:val>
                                            <p:strVal val="0-#ppt_h/2"/>
                                          </p:val>
                                        </p:tav>
                                        <p:tav tm="100000">
                                          <p:val>
                                            <p:strVal val="#ppt_y"/>
                                          </p:val>
                                        </p:tav>
                                      </p:tavLst>
                                    </p:anim>
                                  </p:childTnLst>
                                </p:cTn>
                              </p:par>
                              <p:par>
                                <p:cTn id="29" presetID="7" presetClass="entr" presetSubtype="1" repeatCount="indefinite" fill="hold" grpId="0" nodeType="withEffect">
                                  <p:stCondLst>
                                    <p:cond delay="4400"/>
                                  </p:stCondLst>
                                  <p:childTnLst>
                                    <p:set>
                                      <p:cBhvr>
                                        <p:cTn id="30" dur="1" fill="hold">
                                          <p:stCondLst>
                                            <p:cond delay="0"/>
                                          </p:stCondLst>
                                        </p:cTn>
                                        <p:tgtEl>
                                          <p:spTgt spid="11">
                                            <p:txEl>
                                              <p:charRg st="4294967295" end="4294967295"/>
                                            </p:txEl>
                                          </p:spTgt>
                                        </p:tgtEl>
                                        <p:attrNameLst>
                                          <p:attrName>style.visibility</p:attrName>
                                        </p:attrNameLst>
                                      </p:cBhvr>
                                      <p:to>
                                        <p:strVal val="visible"/>
                                      </p:to>
                                    </p:set>
                                    <p:anim calcmode="lin" valueType="num">
                                      <p:cBhvr additive="base">
                                        <p:cTn id="31" dur="5500" fill="hold"/>
                                        <p:tgtEl>
                                          <p:spTgt spid="11">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32" dur="5500" fill="hold"/>
                                        <p:tgtEl>
                                          <p:spTgt spid="11">
                                            <p:txEl>
                                              <p:charRg st="4294967295" end="4294967295"/>
                                            </p:txEl>
                                          </p:spTgt>
                                        </p:tgtEl>
                                        <p:attrNameLst>
                                          <p:attrName>ppt_y</p:attrName>
                                        </p:attrNameLst>
                                      </p:cBhvr>
                                      <p:tavLst>
                                        <p:tav tm="0">
                                          <p:val>
                                            <p:strVal val="0-#ppt_h/2"/>
                                          </p:val>
                                        </p:tav>
                                        <p:tav tm="100000">
                                          <p:val>
                                            <p:strVal val="#ppt_y"/>
                                          </p:val>
                                        </p:tav>
                                      </p:tavLst>
                                    </p:anim>
                                  </p:childTnLst>
                                </p:cTn>
                              </p:par>
                              <p:par>
                                <p:cTn id="33" presetID="7" presetClass="entr" presetSubtype="1" repeatCount="indefinite" fill="hold" grpId="0" nodeType="withEffect">
                                  <p:stCondLst>
                                    <p:cond delay="10100"/>
                                  </p:stCondLst>
                                  <p:childTnLst>
                                    <p:set>
                                      <p:cBhvr>
                                        <p:cTn id="34" dur="1" fill="hold">
                                          <p:stCondLst>
                                            <p:cond delay="0"/>
                                          </p:stCondLst>
                                        </p:cTn>
                                        <p:tgtEl>
                                          <p:spTgt spid="12">
                                            <p:txEl>
                                              <p:charRg st="4294967295" end="4294967295"/>
                                            </p:txEl>
                                          </p:spTgt>
                                        </p:tgtEl>
                                        <p:attrNameLst>
                                          <p:attrName>style.visibility</p:attrName>
                                        </p:attrNameLst>
                                      </p:cBhvr>
                                      <p:to>
                                        <p:strVal val="visible"/>
                                      </p:to>
                                    </p:set>
                                    <p:anim calcmode="lin" valueType="num">
                                      <p:cBhvr additive="base">
                                        <p:cTn id="35" dur="6000" fill="hold"/>
                                        <p:tgtEl>
                                          <p:spTgt spid="12">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36" dur="6000" fill="hold"/>
                                        <p:tgtEl>
                                          <p:spTgt spid="12">
                                            <p:txEl>
                                              <p:charRg st="4294967295" end="4294967295"/>
                                            </p:txEl>
                                          </p:spTgt>
                                        </p:tgtEl>
                                        <p:attrNameLst>
                                          <p:attrName>ppt_y</p:attrName>
                                        </p:attrNameLst>
                                      </p:cBhvr>
                                      <p:tavLst>
                                        <p:tav tm="0">
                                          <p:val>
                                            <p:strVal val="0-#ppt_h/2"/>
                                          </p:val>
                                        </p:tav>
                                        <p:tav tm="100000">
                                          <p:val>
                                            <p:strVal val="#ppt_y"/>
                                          </p:val>
                                        </p:tav>
                                      </p:tavLst>
                                    </p:anim>
                                  </p:childTnLst>
                                </p:cTn>
                              </p:par>
                              <p:par>
                                <p:cTn id="37" presetID="7" presetClass="entr" presetSubtype="1" repeatCount="indefinite" fill="hold" grpId="0" nodeType="withEffect">
                                  <p:stCondLst>
                                    <p:cond delay="2500"/>
                                  </p:stCondLst>
                                  <p:childTnLst>
                                    <p:set>
                                      <p:cBhvr>
                                        <p:cTn id="38" dur="1" fill="hold">
                                          <p:stCondLst>
                                            <p:cond delay="0"/>
                                          </p:stCondLst>
                                        </p:cTn>
                                        <p:tgtEl>
                                          <p:spTgt spid="13">
                                            <p:txEl>
                                              <p:charRg st="4294967295" end="4294967295"/>
                                            </p:txEl>
                                          </p:spTgt>
                                        </p:tgtEl>
                                        <p:attrNameLst>
                                          <p:attrName>style.visibility</p:attrName>
                                        </p:attrNameLst>
                                      </p:cBhvr>
                                      <p:to>
                                        <p:strVal val="visible"/>
                                      </p:to>
                                    </p:set>
                                    <p:anim calcmode="lin" valueType="num">
                                      <p:cBhvr additive="base">
                                        <p:cTn id="39" dur="4900" fill="hold"/>
                                        <p:tgtEl>
                                          <p:spTgt spid="13">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40" dur="4900" fill="hold"/>
                                        <p:tgtEl>
                                          <p:spTgt spid="13">
                                            <p:txEl>
                                              <p:charRg st="4294967295" end="4294967295"/>
                                            </p:txEl>
                                          </p:spTgt>
                                        </p:tgtEl>
                                        <p:attrNameLst>
                                          <p:attrName>ppt_y</p:attrName>
                                        </p:attrNameLst>
                                      </p:cBhvr>
                                      <p:tavLst>
                                        <p:tav tm="0">
                                          <p:val>
                                            <p:strVal val="0-#ppt_h/2"/>
                                          </p:val>
                                        </p:tav>
                                        <p:tav tm="100000">
                                          <p:val>
                                            <p:strVal val="#ppt_y"/>
                                          </p:val>
                                        </p:tav>
                                      </p:tavLst>
                                    </p:anim>
                                  </p:childTnLst>
                                </p:cTn>
                              </p:par>
                              <p:par>
                                <p:cTn id="41" presetID="7" presetClass="entr" presetSubtype="1" repeatCount="indefinite" fill="hold" grpId="0" nodeType="withEffect">
                                  <p:stCondLst>
                                    <p:cond delay="5800"/>
                                  </p:stCondLst>
                                  <p:childTnLst>
                                    <p:set>
                                      <p:cBhvr>
                                        <p:cTn id="42" dur="1" fill="hold">
                                          <p:stCondLst>
                                            <p:cond delay="0"/>
                                          </p:stCondLst>
                                        </p:cTn>
                                        <p:tgtEl>
                                          <p:spTgt spid="14">
                                            <p:txEl>
                                              <p:charRg st="4294967295" end="4294967295"/>
                                            </p:txEl>
                                          </p:spTgt>
                                        </p:tgtEl>
                                        <p:attrNameLst>
                                          <p:attrName>style.visibility</p:attrName>
                                        </p:attrNameLst>
                                      </p:cBhvr>
                                      <p:to>
                                        <p:strVal val="visible"/>
                                      </p:to>
                                    </p:set>
                                    <p:anim calcmode="lin" valueType="num">
                                      <p:cBhvr additive="base">
                                        <p:cTn id="43" dur="3500" fill="hold"/>
                                        <p:tgtEl>
                                          <p:spTgt spid="14">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44" dur="3500" fill="hold"/>
                                        <p:tgtEl>
                                          <p:spTgt spid="14">
                                            <p:txEl>
                                              <p:charRg st="4294967295" end="4294967295"/>
                                            </p:txEl>
                                          </p:spTgt>
                                        </p:tgtEl>
                                        <p:attrNameLst>
                                          <p:attrName>ppt_y</p:attrName>
                                        </p:attrNameLst>
                                      </p:cBhvr>
                                      <p:tavLst>
                                        <p:tav tm="0">
                                          <p:val>
                                            <p:strVal val="0-#ppt_h/2"/>
                                          </p:val>
                                        </p:tav>
                                        <p:tav tm="100000">
                                          <p:val>
                                            <p:strVal val="#ppt_y"/>
                                          </p:val>
                                        </p:tav>
                                      </p:tavLst>
                                    </p:anim>
                                  </p:childTnLst>
                                </p:cTn>
                              </p:par>
                              <p:par>
                                <p:cTn id="45" presetID="7" presetClass="entr" presetSubtype="1" repeatCount="indefinite" fill="hold" grpId="0" nodeType="withEffect">
                                  <p:stCondLst>
                                    <p:cond delay="4400"/>
                                  </p:stCondLst>
                                  <p:childTnLst>
                                    <p:set>
                                      <p:cBhvr>
                                        <p:cTn id="46" dur="1" fill="hold">
                                          <p:stCondLst>
                                            <p:cond delay="0"/>
                                          </p:stCondLst>
                                        </p:cTn>
                                        <p:tgtEl>
                                          <p:spTgt spid="15">
                                            <p:txEl>
                                              <p:charRg st="4294967295" end="4294967295"/>
                                            </p:txEl>
                                          </p:spTgt>
                                        </p:tgtEl>
                                        <p:attrNameLst>
                                          <p:attrName>style.visibility</p:attrName>
                                        </p:attrNameLst>
                                      </p:cBhvr>
                                      <p:to>
                                        <p:strVal val="visible"/>
                                      </p:to>
                                    </p:set>
                                    <p:anim calcmode="lin" valueType="num">
                                      <p:cBhvr additive="base">
                                        <p:cTn id="47" dur="5000" fill="hold"/>
                                        <p:tgtEl>
                                          <p:spTgt spid="15">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48" dur="5000" fill="hold"/>
                                        <p:tgtEl>
                                          <p:spTgt spid="15">
                                            <p:txEl>
                                              <p:charRg st="4294967295" end="4294967295"/>
                                            </p:txEl>
                                          </p:spTgt>
                                        </p:tgtEl>
                                        <p:attrNameLst>
                                          <p:attrName>ppt_y</p:attrName>
                                        </p:attrNameLst>
                                      </p:cBhvr>
                                      <p:tavLst>
                                        <p:tav tm="0">
                                          <p:val>
                                            <p:strVal val="0-#ppt_h/2"/>
                                          </p:val>
                                        </p:tav>
                                        <p:tav tm="100000">
                                          <p:val>
                                            <p:strVal val="#ppt_y"/>
                                          </p:val>
                                        </p:tav>
                                      </p:tavLst>
                                    </p:anim>
                                  </p:childTnLst>
                                </p:cTn>
                              </p:par>
                              <p:par>
                                <p:cTn id="49" presetID="7" presetClass="entr" presetSubtype="1" repeatCount="indefinite" fill="hold" grpId="0" nodeType="withEffect">
                                  <p:stCondLst>
                                    <p:cond delay="10100"/>
                                  </p:stCondLst>
                                  <p:childTnLst>
                                    <p:set>
                                      <p:cBhvr>
                                        <p:cTn id="50" dur="1" fill="hold">
                                          <p:stCondLst>
                                            <p:cond delay="0"/>
                                          </p:stCondLst>
                                        </p:cTn>
                                        <p:tgtEl>
                                          <p:spTgt spid="16">
                                            <p:txEl>
                                              <p:charRg st="4294967295" end="4294967295"/>
                                            </p:txEl>
                                          </p:spTgt>
                                        </p:tgtEl>
                                        <p:attrNameLst>
                                          <p:attrName>style.visibility</p:attrName>
                                        </p:attrNameLst>
                                      </p:cBhvr>
                                      <p:to>
                                        <p:strVal val="visible"/>
                                      </p:to>
                                    </p:set>
                                    <p:anim calcmode="lin" valueType="num">
                                      <p:cBhvr additive="base">
                                        <p:cTn id="51" dur="6500" fill="hold"/>
                                        <p:tgtEl>
                                          <p:spTgt spid="16">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52" dur="6500" fill="hold"/>
                                        <p:tgtEl>
                                          <p:spTgt spid="16">
                                            <p:txEl>
                                              <p:charRg st="4294967295" end="4294967295"/>
                                            </p:txEl>
                                          </p:spTgt>
                                        </p:tgtEl>
                                        <p:attrNameLst>
                                          <p:attrName>ppt_y</p:attrName>
                                        </p:attrNameLst>
                                      </p:cBhvr>
                                      <p:tavLst>
                                        <p:tav tm="0">
                                          <p:val>
                                            <p:strVal val="0-#ppt_h/2"/>
                                          </p:val>
                                        </p:tav>
                                        <p:tav tm="100000">
                                          <p:val>
                                            <p:strVal val="#ppt_y"/>
                                          </p:val>
                                        </p:tav>
                                      </p:tavLst>
                                    </p:anim>
                                  </p:childTnLst>
                                </p:cTn>
                              </p:par>
                              <p:par>
                                <p:cTn id="53" presetID="7" presetClass="entr" presetSubtype="1" repeatCount="indefinite" fill="hold" grpId="0" nodeType="withEffect">
                                  <p:stCondLst>
                                    <p:cond delay="0"/>
                                  </p:stCondLst>
                                  <p:childTnLst>
                                    <p:set>
                                      <p:cBhvr>
                                        <p:cTn id="54" dur="1" fill="hold">
                                          <p:stCondLst>
                                            <p:cond delay="0"/>
                                          </p:stCondLst>
                                        </p:cTn>
                                        <p:tgtEl>
                                          <p:spTgt spid="17">
                                            <p:txEl>
                                              <p:charRg st="4294967295" end="4294967295"/>
                                            </p:txEl>
                                          </p:spTgt>
                                        </p:tgtEl>
                                        <p:attrNameLst>
                                          <p:attrName>style.visibility</p:attrName>
                                        </p:attrNameLst>
                                      </p:cBhvr>
                                      <p:to>
                                        <p:strVal val="visible"/>
                                      </p:to>
                                    </p:set>
                                    <p:anim calcmode="lin" valueType="num">
                                      <p:cBhvr additive="base">
                                        <p:cTn id="55" dur="5000" fill="hold"/>
                                        <p:tgtEl>
                                          <p:spTgt spid="17">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56" dur="5000" fill="hold"/>
                                        <p:tgtEl>
                                          <p:spTgt spid="17">
                                            <p:txEl>
                                              <p:charRg st="4294967295" end="4294967295"/>
                                            </p:txEl>
                                          </p:spTgt>
                                        </p:tgtEl>
                                        <p:attrNameLst>
                                          <p:attrName>ppt_y</p:attrName>
                                        </p:attrNameLst>
                                      </p:cBhvr>
                                      <p:tavLst>
                                        <p:tav tm="0">
                                          <p:val>
                                            <p:strVal val="0-#ppt_h/2"/>
                                          </p:val>
                                        </p:tav>
                                        <p:tav tm="100000">
                                          <p:val>
                                            <p:strVal val="#ppt_y"/>
                                          </p:val>
                                        </p:tav>
                                      </p:tavLst>
                                    </p:anim>
                                  </p:childTnLst>
                                </p:cTn>
                              </p:par>
                              <p:par>
                                <p:cTn id="57" presetID="7" presetClass="entr" presetSubtype="1" repeatCount="indefinite" fill="hold" grpId="0" nodeType="withEffect">
                                  <p:stCondLst>
                                    <p:cond delay="900"/>
                                  </p:stCondLst>
                                  <p:childTnLst>
                                    <p:set>
                                      <p:cBhvr>
                                        <p:cTn id="58" dur="1" fill="hold">
                                          <p:stCondLst>
                                            <p:cond delay="0"/>
                                          </p:stCondLst>
                                        </p:cTn>
                                        <p:tgtEl>
                                          <p:spTgt spid="18">
                                            <p:txEl>
                                              <p:charRg st="4294967295" end="4294967295"/>
                                            </p:txEl>
                                          </p:spTgt>
                                        </p:tgtEl>
                                        <p:attrNameLst>
                                          <p:attrName>style.visibility</p:attrName>
                                        </p:attrNameLst>
                                      </p:cBhvr>
                                      <p:to>
                                        <p:strVal val="visible"/>
                                      </p:to>
                                    </p:set>
                                    <p:anim calcmode="lin" valueType="num">
                                      <p:cBhvr additive="base">
                                        <p:cTn id="59" dur="3000" fill="hold"/>
                                        <p:tgtEl>
                                          <p:spTgt spid="18">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60" dur="3000" fill="hold"/>
                                        <p:tgtEl>
                                          <p:spTgt spid="18">
                                            <p:txEl>
                                              <p:charRg st="4294967295" end="4294967295"/>
                                            </p:txEl>
                                          </p:spTgt>
                                        </p:tgtEl>
                                        <p:attrNameLst>
                                          <p:attrName>ppt_y</p:attrName>
                                        </p:attrNameLst>
                                      </p:cBhvr>
                                      <p:tavLst>
                                        <p:tav tm="0">
                                          <p:val>
                                            <p:strVal val="0-#ppt_h/2"/>
                                          </p:val>
                                        </p:tav>
                                        <p:tav tm="100000">
                                          <p:val>
                                            <p:strVal val="#ppt_y"/>
                                          </p:val>
                                        </p:tav>
                                      </p:tavLst>
                                    </p:anim>
                                  </p:childTnLst>
                                </p:cTn>
                              </p:par>
                              <p:par>
                                <p:cTn id="61" presetID="7" presetClass="entr" presetSubtype="1" repeatCount="indefinite" fill="hold" grpId="0" nodeType="withEffect">
                                  <p:stCondLst>
                                    <p:cond delay="6800"/>
                                  </p:stCondLst>
                                  <p:childTnLst>
                                    <p:set>
                                      <p:cBhvr>
                                        <p:cTn id="62" dur="1" fill="hold">
                                          <p:stCondLst>
                                            <p:cond delay="0"/>
                                          </p:stCondLst>
                                        </p:cTn>
                                        <p:tgtEl>
                                          <p:spTgt spid="19">
                                            <p:txEl>
                                              <p:charRg st="4294967295" end="4294967295"/>
                                            </p:txEl>
                                          </p:spTgt>
                                        </p:tgtEl>
                                        <p:attrNameLst>
                                          <p:attrName>style.visibility</p:attrName>
                                        </p:attrNameLst>
                                      </p:cBhvr>
                                      <p:to>
                                        <p:strVal val="visible"/>
                                      </p:to>
                                    </p:set>
                                    <p:anim calcmode="lin" valueType="num">
                                      <p:cBhvr additive="base">
                                        <p:cTn id="63" dur="8000" fill="hold"/>
                                        <p:tgtEl>
                                          <p:spTgt spid="19">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64" dur="8000" fill="hold"/>
                                        <p:tgtEl>
                                          <p:spTgt spid="19">
                                            <p:txEl>
                                              <p:charRg st="4294967295" end="4294967295"/>
                                            </p:txEl>
                                          </p:spTgt>
                                        </p:tgtEl>
                                        <p:attrNameLst>
                                          <p:attrName>ppt_y</p:attrName>
                                        </p:attrNameLst>
                                      </p:cBhvr>
                                      <p:tavLst>
                                        <p:tav tm="0">
                                          <p:val>
                                            <p:strVal val="0-#ppt_h/2"/>
                                          </p:val>
                                        </p:tav>
                                        <p:tav tm="100000">
                                          <p:val>
                                            <p:strVal val="#ppt_y"/>
                                          </p:val>
                                        </p:tav>
                                      </p:tavLst>
                                    </p:anim>
                                  </p:childTnLst>
                                </p:cTn>
                              </p:par>
                              <p:par>
                                <p:cTn id="65" presetID="7" presetClass="entr" presetSubtype="1" repeatCount="indefinite" fill="hold" grpId="0" nodeType="withEffect">
                                  <p:stCondLst>
                                    <p:cond delay="1300"/>
                                  </p:stCondLst>
                                  <p:childTnLst>
                                    <p:set>
                                      <p:cBhvr>
                                        <p:cTn id="66" dur="1" fill="hold">
                                          <p:stCondLst>
                                            <p:cond delay="0"/>
                                          </p:stCondLst>
                                        </p:cTn>
                                        <p:tgtEl>
                                          <p:spTgt spid="20">
                                            <p:txEl>
                                              <p:charRg st="4294967295" end="4294967295"/>
                                            </p:txEl>
                                          </p:spTgt>
                                        </p:tgtEl>
                                        <p:attrNameLst>
                                          <p:attrName>style.visibility</p:attrName>
                                        </p:attrNameLst>
                                      </p:cBhvr>
                                      <p:to>
                                        <p:strVal val="visible"/>
                                      </p:to>
                                    </p:set>
                                    <p:anim calcmode="lin" valueType="num">
                                      <p:cBhvr additive="base">
                                        <p:cTn id="67" dur="8900" fill="hold"/>
                                        <p:tgtEl>
                                          <p:spTgt spid="20">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68" dur="8900" fill="hold"/>
                                        <p:tgtEl>
                                          <p:spTgt spid="20">
                                            <p:txEl>
                                              <p:charRg st="4294967295" end="4294967295"/>
                                            </p:txEl>
                                          </p:spTgt>
                                        </p:tgtEl>
                                        <p:attrNameLst>
                                          <p:attrName>ppt_y</p:attrName>
                                        </p:attrNameLst>
                                      </p:cBhvr>
                                      <p:tavLst>
                                        <p:tav tm="0">
                                          <p:val>
                                            <p:strVal val="0-#ppt_h/2"/>
                                          </p:val>
                                        </p:tav>
                                        <p:tav tm="100000">
                                          <p:val>
                                            <p:strVal val="#ppt_y"/>
                                          </p:val>
                                        </p:tav>
                                      </p:tavLst>
                                    </p:anim>
                                  </p:childTnLst>
                                </p:cTn>
                              </p:par>
                              <p:par>
                                <p:cTn id="69" presetID="7" presetClass="entr" presetSubtype="1" repeatCount="indefinite" fill="hold" grpId="0" nodeType="withEffect">
                                  <p:stCondLst>
                                    <p:cond delay="2500"/>
                                  </p:stCondLst>
                                  <p:childTnLst>
                                    <p:set>
                                      <p:cBhvr>
                                        <p:cTn id="70" dur="1" fill="hold">
                                          <p:stCondLst>
                                            <p:cond delay="0"/>
                                          </p:stCondLst>
                                        </p:cTn>
                                        <p:tgtEl>
                                          <p:spTgt spid="21">
                                            <p:txEl>
                                              <p:charRg st="4294967295" end="4294967295"/>
                                            </p:txEl>
                                          </p:spTgt>
                                        </p:tgtEl>
                                        <p:attrNameLst>
                                          <p:attrName>style.visibility</p:attrName>
                                        </p:attrNameLst>
                                      </p:cBhvr>
                                      <p:to>
                                        <p:strVal val="visible"/>
                                      </p:to>
                                    </p:set>
                                    <p:anim calcmode="lin" valueType="num">
                                      <p:cBhvr additive="base">
                                        <p:cTn id="71" dur="4500" fill="hold"/>
                                        <p:tgtEl>
                                          <p:spTgt spid="21">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72" dur="4500" fill="hold"/>
                                        <p:tgtEl>
                                          <p:spTgt spid="21">
                                            <p:txEl>
                                              <p:charRg st="4294967295" end="4294967295"/>
                                            </p:txEl>
                                          </p:spTgt>
                                        </p:tgtEl>
                                        <p:attrNameLst>
                                          <p:attrName>ppt_y</p:attrName>
                                        </p:attrNameLst>
                                      </p:cBhvr>
                                      <p:tavLst>
                                        <p:tav tm="0">
                                          <p:val>
                                            <p:strVal val="0-#ppt_h/2"/>
                                          </p:val>
                                        </p:tav>
                                        <p:tav tm="100000">
                                          <p:val>
                                            <p:strVal val="#ppt_y"/>
                                          </p:val>
                                        </p:tav>
                                      </p:tavLst>
                                    </p:anim>
                                  </p:childTnLst>
                                </p:cTn>
                              </p:par>
                              <p:par>
                                <p:cTn id="73" presetID="7" presetClass="entr" presetSubtype="1" repeatCount="indefinite" fill="hold" grpId="0" nodeType="withEffect">
                                  <p:stCondLst>
                                    <p:cond delay="13100"/>
                                  </p:stCondLst>
                                  <p:childTnLst>
                                    <p:set>
                                      <p:cBhvr>
                                        <p:cTn id="74" dur="1" fill="hold">
                                          <p:stCondLst>
                                            <p:cond delay="0"/>
                                          </p:stCondLst>
                                        </p:cTn>
                                        <p:tgtEl>
                                          <p:spTgt spid="22">
                                            <p:txEl>
                                              <p:charRg st="4294967295" end="4294967295"/>
                                            </p:txEl>
                                          </p:spTgt>
                                        </p:tgtEl>
                                        <p:attrNameLst>
                                          <p:attrName>style.visibility</p:attrName>
                                        </p:attrNameLst>
                                      </p:cBhvr>
                                      <p:to>
                                        <p:strVal val="visible"/>
                                      </p:to>
                                    </p:set>
                                    <p:anim calcmode="lin" valueType="num">
                                      <p:cBhvr additive="base">
                                        <p:cTn id="75" dur="3500" fill="hold"/>
                                        <p:tgtEl>
                                          <p:spTgt spid="22">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76" dur="3500" fill="hold"/>
                                        <p:tgtEl>
                                          <p:spTgt spid="22">
                                            <p:txEl>
                                              <p:charRg st="4294967295" end="4294967295"/>
                                            </p:txEl>
                                          </p:spTgt>
                                        </p:tgtEl>
                                        <p:attrNameLst>
                                          <p:attrName>ppt_y</p:attrName>
                                        </p:attrNameLst>
                                      </p:cBhvr>
                                      <p:tavLst>
                                        <p:tav tm="0">
                                          <p:val>
                                            <p:strVal val="0-#ppt_h/2"/>
                                          </p:val>
                                        </p:tav>
                                        <p:tav tm="100000">
                                          <p:val>
                                            <p:strVal val="#ppt_y"/>
                                          </p:val>
                                        </p:tav>
                                      </p:tavLst>
                                    </p:anim>
                                  </p:childTnLst>
                                </p:cTn>
                              </p:par>
                              <p:par>
                                <p:cTn id="77" presetID="7" presetClass="entr" presetSubtype="1" repeatCount="indefinite" fill="hold" grpId="0" nodeType="withEffect">
                                  <p:stCondLst>
                                    <p:cond delay="4400"/>
                                  </p:stCondLst>
                                  <p:childTnLst>
                                    <p:set>
                                      <p:cBhvr>
                                        <p:cTn id="78" dur="1" fill="hold">
                                          <p:stCondLst>
                                            <p:cond delay="0"/>
                                          </p:stCondLst>
                                        </p:cTn>
                                        <p:tgtEl>
                                          <p:spTgt spid="23">
                                            <p:txEl>
                                              <p:charRg st="4294967295" end="4294967295"/>
                                            </p:txEl>
                                          </p:spTgt>
                                        </p:tgtEl>
                                        <p:attrNameLst>
                                          <p:attrName>style.visibility</p:attrName>
                                        </p:attrNameLst>
                                      </p:cBhvr>
                                      <p:to>
                                        <p:strVal val="visible"/>
                                      </p:to>
                                    </p:set>
                                    <p:anim calcmode="lin" valueType="num">
                                      <p:cBhvr additive="base">
                                        <p:cTn id="79" dur="5500" fill="hold"/>
                                        <p:tgtEl>
                                          <p:spTgt spid="23">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80" dur="5500" fill="hold"/>
                                        <p:tgtEl>
                                          <p:spTgt spid="23">
                                            <p:txEl>
                                              <p:charRg st="4294967295" end="4294967295"/>
                                            </p:txEl>
                                          </p:spTgt>
                                        </p:tgtEl>
                                        <p:attrNameLst>
                                          <p:attrName>ppt_y</p:attrName>
                                        </p:attrNameLst>
                                      </p:cBhvr>
                                      <p:tavLst>
                                        <p:tav tm="0">
                                          <p:val>
                                            <p:strVal val="0-#ppt_h/2"/>
                                          </p:val>
                                        </p:tav>
                                        <p:tav tm="100000">
                                          <p:val>
                                            <p:strVal val="#ppt_y"/>
                                          </p:val>
                                        </p:tav>
                                      </p:tavLst>
                                    </p:anim>
                                  </p:childTnLst>
                                </p:cTn>
                              </p:par>
                              <p:par>
                                <p:cTn id="81" presetID="7" presetClass="entr" presetSubtype="1" repeatCount="indefinite" fill="hold" grpId="0" nodeType="withEffect">
                                  <p:stCondLst>
                                    <p:cond delay="10100"/>
                                  </p:stCondLst>
                                  <p:childTnLst>
                                    <p:set>
                                      <p:cBhvr>
                                        <p:cTn id="82" dur="1" fill="hold">
                                          <p:stCondLst>
                                            <p:cond delay="0"/>
                                          </p:stCondLst>
                                        </p:cTn>
                                        <p:tgtEl>
                                          <p:spTgt spid="24">
                                            <p:txEl>
                                              <p:charRg st="4294967295" end="4294967295"/>
                                            </p:txEl>
                                          </p:spTgt>
                                        </p:tgtEl>
                                        <p:attrNameLst>
                                          <p:attrName>style.visibility</p:attrName>
                                        </p:attrNameLst>
                                      </p:cBhvr>
                                      <p:to>
                                        <p:strVal val="visible"/>
                                      </p:to>
                                    </p:set>
                                    <p:anim calcmode="lin" valueType="num">
                                      <p:cBhvr additive="base">
                                        <p:cTn id="83" dur="6000" fill="hold"/>
                                        <p:tgtEl>
                                          <p:spTgt spid="24">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84" dur="6000" fill="hold"/>
                                        <p:tgtEl>
                                          <p:spTgt spid="24">
                                            <p:txEl>
                                              <p:charRg st="4294967295" end="4294967295"/>
                                            </p:txEl>
                                          </p:spTgt>
                                        </p:tgtEl>
                                        <p:attrNameLst>
                                          <p:attrName>ppt_y</p:attrName>
                                        </p:attrNameLst>
                                      </p:cBhvr>
                                      <p:tavLst>
                                        <p:tav tm="0">
                                          <p:val>
                                            <p:strVal val="0-#ppt_h/2"/>
                                          </p:val>
                                        </p:tav>
                                        <p:tav tm="100000">
                                          <p:val>
                                            <p:strVal val="#ppt_y"/>
                                          </p:val>
                                        </p:tav>
                                      </p:tavLst>
                                    </p:anim>
                                  </p:childTnLst>
                                </p:cTn>
                              </p:par>
                              <p:par>
                                <p:cTn id="85" presetID="7" presetClass="entr" presetSubtype="1" repeatCount="indefinite" fill="hold" grpId="0" nodeType="withEffect">
                                  <p:stCondLst>
                                    <p:cond delay="2500"/>
                                  </p:stCondLst>
                                  <p:childTnLst>
                                    <p:set>
                                      <p:cBhvr>
                                        <p:cTn id="86" dur="1" fill="hold">
                                          <p:stCondLst>
                                            <p:cond delay="0"/>
                                          </p:stCondLst>
                                        </p:cTn>
                                        <p:tgtEl>
                                          <p:spTgt spid="25">
                                            <p:txEl>
                                              <p:charRg st="4294967295" end="4294967295"/>
                                            </p:txEl>
                                          </p:spTgt>
                                        </p:tgtEl>
                                        <p:attrNameLst>
                                          <p:attrName>style.visibility</p:attrName>
                                        </p:attrNameLst>
                                      </p:cBhvr>
                                      <p:to>
                                        <p:strVal val="visible"/>
                                      </p:to>
                                    </p:set>
                                    <p:anim calcmode="lin" valueType="num">
                                      <p:cBhvr additive="base">
                                        <p:cTn id="87" dur="4900" fill="hold"/>
                                        <p:tgtEl>
                                          <p:spTgt spid="25">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88" dur="4900" fill="hold"/>
                                        <p:tgtEl>
                                          <p:spTgt spid="25">
                                            <p:txEl>
                                              <p:charRg st="4294967295" end="4294967295"/>
                                            </p:txEl>
                                          </p:spTgt>
                                        </p:tgtEl>
                                        <p:attrNameLst>
                                          <p:attrName>ppt_y</p:attrName>
                                        </p:attrNameLst>
                                      </p:cBhvr>
                                      <p:tavLst>
                                        <p:tav tm="0">
                                          <p:val>
                                            <p:strVal val="0-#ppt_h/2"/>
                                          </p:val>
                                        </p:tav>
                                        <p:tav tm="100000">
                                          <p:val>
                                            <p:strVal val="#ppt_y"/>
                                          </p:val>
                                        </p:tav>
                                      </p:tavLst>
                                    </p:anim>
                                  </p:childTnLst>
                                </p:cTn>
                              </p:par>
                              <p:par>
                                <p:cTn id="89" presetID="7" presetClass="entr" presetSubtype="1" repeatCount="indefinite" fill="hold" grpId="0" nodeType="withEffect">
                                  <p:stCondLst>
                                    <p:cond delay="5800"/>
                                  </p:stCondLst>
                                  <p:childTnLst>
                                    <p:set>
                                      <p:cBhvr>
                                        <p:cTn id="90" dur="1" fill="hold">
                                          <p:stCondLst>
                                            <p:cond delay="0"/>
                                          </p:stCondLst>
                                        </p:cTn>
                                        <p:tgtEl>
                                          <p:spTgt spid="26">
                                            <p:txEl>
                                              <p:charRg st="4294967295" end="4294967295"/>
                                            </p:txEl>
                                          </p:spTgt>
                                        </p:tgtEl>
                                        <p:attrNameLst>
                                          <p:attrName>style.visibility</p:attrName>
                                        </p:attrNameLst>
                                      </p:cBhvr>
                                      <p:to>
                                        <p:strVal val="visible"/>
                                      </p:to>
                                    </p:set>
                                    <p:anim calcmode="lin" valueType="num">
                                      <p:cBhvr additive="base">
                                        <p:cTn id="91" dur="7000" fill="hold"/>
                                        <p:tgtEl>
                                          <p:spTgt spid="26">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92" dur="7000" fill="hold"/>
                                        <p:tgtEl>
                                          <p:spTgt spid="26">
                                            <p:txEl>
                                              <p:charRg st="4294967295" end="4294967295"/>
                                            </p:txEl>
                                          </p:spTgt>
                                        </p:tgtEl>
                                        <p:attrNameLst>
                                          <p:attrName>ppt_y</p:attrName>
                                        </p:attrNameLst>
                                      </p:cBhvr>
                                      <p:tavLst>
                                        <p:tav tm="0">
                                          <p:val>
                                            <p:strVal val="0-#ppt_h/2"/>
                                          </p:val>
                                        </p:tav>
                                        <p:tav tm="100000">
                                          <p:val>
                                            <p:strVal val="#ppt_y"/>
                                          </p:val>
                                        </p:tav>
                                      </p:tavLst>
                                    </p:anim>
                                  </p:childTnLst>
                                </p:cTn>
                              </p:par>
                              <p:par>
                                <p:cTn id="93" presetID="7" presetClass="entr" presetSubtype="1" repeatCount="indefinite" fill="hold" grpId="0" nodeType="withEffect">
                                  <p:stCondLst>
                                    <p:cond delay="4400"/>
                                  </p:stCondLst>
                                  <p:childTnLst>
                                    <p:set>
                                      <p:cBhvr>
                                        <p:cTn id="94" dur="1" fill="hold">
                                          <p:stCondLst>
                                            <p:cond delay="0"/>
                                          </p:stCondLst>
                                        </p:cTn>
                                        <p:tgtEl>
                                          <p:spTgt spid="27">
                                            <p:txEl>
                                              <p:charRg st="4294967295" end="4294967295"/>
                                            </p:txEl>
                                          </p:spTgt>
                                        </p:tgtEl>
                                        <p:attrNameLst>
                                          <p:attrName>style.visibility</p:attrName>
                                        </p:attrNameLst>
                                      </p:cBhvr>
                                      <p:to>
                                        <p:strVal val="visible"/>
                                      </p:to>
                                    </p:set>
                                    <p:anim calcmode="lin" valueType="num">
                                      <p:cBhvr additive="base">
                                        <p:cTn id="95" dur="5000" fill="hold"/>
                                        <p:tgtEl>
                                          <p:spTgt spid="27">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96" dur="5000" fill="hold"/>
                                        <p:tgtEl>
                                          <p:spTgt spid="27">
                                            <p:txEl>
                                              <p:charRg st="4294967295" end="4294967295"/>
                                            </p:txEl>
                                          </p:spTgt>
                                        </p:tgtEl>
                                        <p:attrNameLst>
                                          <p:attrName>ppt_y</p:attrName>
                                        </p:attrNameLst>
                                      </p:cBhvr>
                                      <p:tavLst>
                                        <p:tav tm="0">
                                          <p:val>
                                            <p:strVal val="0-#ppt_h/2"/>
                                          </p:val>
                                        </p:tav>
                                        <p:tav tm="100000">
                                          <p:val>
                                            <p:strVal val="#ppt_y"/>
                                          </p:val>
                                        </p:tav>
                                      </p:tavLst>
                                    </p:anim>
                                  </p:childTnLst>
                                </p:cTn>
                              </p:par>
                              <p:par>
                                <p:cTn id="97" presetID="7" presetClass="entr" presetSubtype="1" repeatCount="indefinite" fill="hold" grpId="0" nodeType="withEffect">
                                  <p:stCondLst>
                                    <p:cond delay="10100"/>
                                  </p:stCondLst>
                                  <p:childTnLst>
                                    <p:set>
                                      <p:cBhvr>
                                        <p:cTn id="98" dur="1" fill="hold">
                                          <p:stCondLst>
                                            <p:cond delay="0"/>
                                          </p:stCondLst>
                                        </p:cTn>
                                        <p:tgtEl>
                                          <p:spTgt spid="28">
                                            <p:txEl>
                                              <p:charRg st="4294967295" end="4294967295"/>
                                            </p:txEl>
                                          </p:spTgt>
                                        </p:tgtEl>
                                        <p:attrNameLst>
                                          <p:attrName>style.visibility</p:attrName>
                                        </p:attrNameLst>
                                      </p:cBhvr>
                                      <p:to>
                                        <p:strVal val="visible"/>
                                      </p:to>
                                    </p:set>
                                    <p:anim calcmode="lin" valueType="num">
                                      <p:cBhvr additive="base">
                                        <p:cTn id="99" dur="6500" fill="hold"/>
                                        <p:tgtEl>
                                          <p:spTgt spid="28">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100" dur="6500" fill="hold"/>
                                        <p:tgtEl>
                                          <p:spTgt spid="28">
                                            <p:txEl>
                                              <p:charRg st="4294967295" end="4294967295"/>
                                            </p:txEl>
                                          </p:spTgt>
                                        </p:tgtEl>
                                        <p:attrNameLst>
                                          <p:attrName>ppt_y</p:attrName>
                                        </p:attrNameLst>
                                      </p:cBhvr>
                                      <p:tavLst>
                                        <p:tav tm="0">
                                          <p:val>
                                            <p:strVal val="0-#ppt_h/2"/>
                                          </p:val>
                                        </p:tav>
                                        <p:tav tm="100000">
                                          <p:val>
                                            <p:strVal val="#ppt_y"/>
                                          </p:val>
                                        </p:tav>
                                      </p:tavLst>
                                    </p:anim>
                                  </p:childTnLst>
                                </p:cTn>
                              </p:par>
                              <p:par>
                                <p:cTn id="101" presetID="7" presetClass="entr" presetSubtype="1" repeatCount="indefinite" fill="hold" grpId="0" nodeType="withEffect">
                                  <p:stCondLst>
                                    <p:cond delay="3200"/>
                                  </p:stCondLst>
                                  <p:childTnLst>
                                    <p:set>
                                      <p:cBhvr>
                                        <p:cTn id="102" dur="1" fill="hold">
                                          <p:stCondLst>
                                            <p:cond delay="0"/>
                                          </p:stCondLst>
                                        </p:cTn>
                                        <p:tgtEl>
                                          <p:spTgt spid="29">
                                            <p:txEl>
                                              <p:charRg st="4294967295" end="4294967295"/>
                                            </p:txEl>
                                          </p:spTgt>
                                        </p:tgtEl>
                                        <p:attrNameLst>
                                          <p:attrName>style.visibility</p:attrName>
                                        </p:attrNameLst>
                                      </p:cBhvr>
                                      <p:to>
                                        <p:strVal val="visible"/>
                                      </p:to>
                                    </p:set>
                                    <p:anim calcmode="lin" valueType="num">
                                      <p:cBhvr additive="base">
                                        <p:cTn id="103" dur="5700" fill="hold"/>
                                        <p:tgtEl>
                                          <p:spTgt spid="29">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104" dur="5700" fill="hold"/>
                                        <p:tgtEl>
                                          <p:spTgt spid="29">
                                            <p:txEl>
                                              <p:charRg st="4294967295" end="4294967295"/>
                                            </p:txEl>
                                          </p:spTgt>
                                        </p:tgtEl>
                                        <p:attrNameLst>
                                          <p:attrName>ppt_y</p:attrName>
                                        </p:attrNameLst>
                                      </p:cBhvr>
                                      <p:tavLst>
                                        <p:tav tm="0">
                                          <p:val>
                                            <p:strVal val="0-#ppt_h/2"/>
                                          </p:val>
                                        </p:tav>
                                        <p:tav tm="100000">
                                          <p:val>
                                            <p:strVal val="#ppt_y"/>
                                          </p:val>
                                        </p:tav>
                                      </p:tavLst>
                                    </p:anim>
                                  </p:childTnLst>
                                </p:cTn>
                              </p:par>
                              <p:par>
                                <p:cTn id="105" presetID="7" presetClass="entr" presetSubtype="1" repeatCount="indefinite" fill="hold" grpId="0" nodeType="withEffect">
                                  <p:stCondLst>
                                    <p:cond delay="4400"/>
                                  </p:stCondLst>
                                  <p:childTnLst>
                                    <p:set>
                                      <p:cBhvr>
                                        <p:cTn id="106" dur="1" fill="hold">
                                          <p:stCondLst>
                                            <p:cond delay="0"/>
                                          </p:stCondLst>
                                        </p:cTn>
                                        <p:tgtEl>
                                          <p:spTgt spid="30">
                                            <p:txEl>
                                              <p:charRg st="4294967295" end="4294967295"/>
                                            </p:txEl>
                                          </p:spTgt>
                                        </p:tgtEl>
                                        <p:attrNameLst>
                                          <p:attrName>style.visibility</p:attrName>
                                        </p:attrNameLst>
                                      </p:cBhvr>
                                      <p:to>
                                        <p:strVal val="visible"/>
                                      </p:to>
                                    </p:set>
                                    <p:anim calcmode="lin" valueType="num">
                                      <p:cBhvr additive="base">
                                        <p:cTn id="107" dur="5500" fill="hold"/>
                                        <p:tgtEl>
                                          <p:spTgt spid="30">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108" dur="5500" fill="hold"/>
                                        <p:tgtEl>
                                          <p:spTgt spid="30">
                                            <p:txEl>
                                              <p:charRg st="4294967295" end="4294967295"/>
                                            </p:txEl>
                                          </p:spTgt>
                                        </p:tgtEl>
                                        <p:attrNameLst>
                                          <p:attrName>ppt_y</p:attrName>
                                        </p:attrNameLst>
                                      </p:cBhvr>
                                      <p:tavLst>
                                        <p:tav tm="0">
                                          <p:val>
                                            <p:strVal val="0-#ppt_h/2"/>
                                          </p:val>
                                        </p:tav>
                                        <p:tav tm="100000">
                                          <p:val>
                                            <p:strVal val="#ppt_y"/>
                                          </p:val>
                                        </p:tav>
                                      </p:tavLst>
                                    </p:anim>
                                  </p:childTnLst>
                                </p:cTn>
                              </p:par>
                              <p:par>
                                <p:cTn id="109" presetID="7" presetClass="entr" presetSubtype="1" repeatCount="indefinite" fill="hold" grpId="0" nodeType="withEffect">
                                  <p:stCondLst>
                                    <p:cond delay="0"/>
                                  </p:stCondLst>
                                  <p:childTnLst>
                                    <p:set>
                                      <p:cBhvr>
                                        <p:cTn id="110" dur="1" fill="hold">
                                          <p:stCondLst>
                                            <p:cond delay="0"/>
                                          </p:stCondLst>
                                        </p:cTn>
                                        <p:tgtEl>
                                          <p:spTgt spid="31">
                                            <p:txEl>
                                              <p:charRg st="4294967295" end="4294967295"/>
                                            </p:txEl>
                                          </p:spTgt>
                                        </p:tgtEl>
                                        <p:attrNameLst>
                                          <p:attrName>style.visibility</p:attrName>
                                        </p:attrNameLst>
                                      </p:cBhvr>
                                      <p:to>
                                        <p:strVal val="visible"/>
                                      </p:to>
                                    </p:set>
                                    <p:anim calcmode="lin" valueType="num">
                                      <p:cBhvr additive="base">
                                        <p:cTn id="111" dur="500" fill="hold"/>
                                        <p:tgtEl>
                                          <p:spTgt spid="31">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112" dur="500" fill="hold"/>
                                        <p:tgtEl>
                                          <p:spTgt spid="31">
                                            <p:txEl>
                                              <p:charRg st="4294967295" end="4294967295"/>
                                            </p:txEl>
                                          </p:spTgt>
                                        </p:tgtEl>
                                        <p:attrNameLst>
                                          <p:attrName>ppt_y</p:attrName>
                                        </p:attrNameLst>
                                      </p:cBhvr>
                                      <p:tavLst>
                                        <p:tav tm="0">
                                          <p:val>
                                            <p:strVal val="0-#ppt_h/2"/>
                                          </p:val>
                                        </p:tav>
                                        <p:tav tm="100000">
                                          <p:val>
                                            <p:strVal val="#ppt_y"/>
                                          </p:val>
                                        </p:tav>
                                      </p:tavLst>
                                    </p:anim>
                                  </p:childTnLst>
                                </p:cTn>
                              </p:par>
                              <p:par>
                                <p:cTn id="113" presetID="7" presetClass="entr" presetSubtype="1" repeatCount="indefinite" fill="hold" grpId="0" nodeType="withEffect">
                                  <p:stCondLst>
                                    <p:cond delay="3500"/>
                                  </p:stCondLst>
                                  <p:childTnLst>
                                    <p:set>
                                      <p:cBhvr>
                                        <p:cTn id="114" dur="1" fill="hold">
                                          <p:stCondLst>
                                            <p:cond delay="0"/>
                                          </p:stCondLst>
                                        </p:cTn>
                                        <p:tgtEl>
                                          <p:spTgt spid="32">
                                            <p:txEl>
                                              <p:charRg st="4294967295" end="4294967295"/>
                                            </p:txEl>
                                          </p:spTgt>
                                        </p:tgtEl>
                                        <p:attrNameLst>
                                          <p:attrName>style.visibility</p:attrName>
                                        </p:attrNameLst>
                                      </p:cBhvr>
                                      <p:to>
                                        <p:strVal val="visible"/>
                                      </p:to>
                                    </p:set>
                                    <p:anim calcmode="lin" valueType="num">
                                      <p:cBhvr additive="base">
                                        <p:cTn id="115" dur="500" fill="hold"/>
                                        <p:tgtEl>
                                          <p:spTgt spid="32">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116" dur="500" fill="hold"/>
                                        <p:tgtEl>
                                          <p:spTgt spid="32">
                                            <p:txEl>
                                              <p:charRg st="4294967295" end="4294967295"/>
                                            </p:txEl>
                                          </p:spTgt>
                                        </p:tgtEl>
                                        <p:attrNameLst>
                                          <p:attrName>ppt_y</p:attrName>
                                        </p:attrNameLst>
                                      </p:cBhvr>
                                      <p:tavLst>
                                        <p:tav tm="0">
                                          <p:val>
                                            <p:strVal val="0-#ppt_h/2"/>
                                          </p:val>
                                        </p:tav>
                                        <p:tav tm="100000">
                                          <p:val>
                                            <p:strVal val="#ppt_y"/>
                                          </p:val>
                                        </p:tav>
                                      </p:tavLst>
                                    </p:anim>
                                  </p:childTnLst>
                                </p:cTn>
                              </p:par>
                              <p:par>
                                <p:cTn id="117" presetID="7" presetClass="entr" presetSubtype="1" repeatCount="indefinite" fill="hold" grpId="0" nodeType="withEffect">
                                  <p:stCondLst>
                                    <p:cond delay="1300"/>
                                  </p:stCondLst>
                                  <p:childTnLst>
                                    <p:set>
                                      <p:cBhvr>
                                        <p:cTn id="118" dur="1" fill="hold">
                                          <p:stCondLst>
                                            <p:cond delay="0"/>
                                          </p:stCondLst>
                                        </p:cTn>
                                        <p:tgtEl>
                                          <p:spTgt spid="33">
                                            <p:txEl>
                                              <p:charRg st="4294967295" end="4294967295"/>
                                            </p:txEl>
                                          </p:spTgt>
                                        </p:tgtEl>
                                        <p:attrNameLst>
                                          <p:attrName>style.visibility</p:attrName>
                                        </p:attrNameLst>
                                      </p:cBhvr>
                                      <p:to>
                                        <p:strVal val="visible"/>
                                      </p:to>
                                    </p:set>
                                    <p:anim calcmode="lin" valueType="num">
                                      <p:cBhvr additive="base">
                                        <p:cTn id="119" dur="500" fill="hold"/>
                                        <p:tgtEl>
                                          <p:spTgt spid="33">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120" dur="500" fill="hold"/>
                                        <p:tgtEl>
                                          <p:spTgt spid="33">
                                            <p:txEl>
                                              <p:charRg st="4294967295" end="4294967295"/>
                                            </p:txEl>
                                          </p:spTgt>
                                        </p:tgtEl>
                                        <p:attrNameLst>
                                          <p:attrName>ppt_y</p:attrName>
                                        </p:attrNameLst>
                                      </p:cBhvr>
                                      <p:tavLst>
                                        <p:tav tm="0">
                                          <p:val>
                                            <p:strVal val="0-#ppt_h/2"/>
                                          </p:val>
                                        </p:tav>
                                        <p:tav tm="100000">
                                          <p:val>
                                            <p:strVal val="#ppt_y"/>
                                          </p:val>
                                        </p:tav>
                                      </p:tavLst>
                                    </p:anim>
                                  </p:childTnLst>
                                </p:cTn>
                              </p:par>
                              <p:par>
                                <p:cTn id="121" presetID="7" presetClass="entr" presetSubtype="1" repeatCount="indefinite" fill="hold" grpId="0" nodeType="withEffect">
                                  <p:stCondLst>
                                    <p:cond delay="0"/>
                                  </p:stCondLst>
                                  <p:childTnLst>
                                    <p:set>
                                      <p:cBhvr>
                                        <p:cTn id="122" dur="1" fill="hold">
                                          <p:stCondLst>
                                            <p:cond delay="0"/>
                                          </p:stCondLst>
                                        </p:cTn>
                                        <p:tgtEl>
                                          <p:spTgt spid="34">
                                            <p:txEl>
                                              <p:charRg st="4294967295" end="4294967295"/>
                                            </p:txEl>
                                          </p:spTgt>
                                        </p:tgtEl>
                                        <p:attrNameLst>
                                          <p:attrName>style.visibility</p:attrName>
                                        </p:attrNameLst>
                                      </p:cBhvr>
                                      <p:to>
                                        <p:strVal val="visible"/>
                                      </p:to>
                                    </p:set>
                                    <p:anim calcmode="lin" valueType="num">
                                      <p:cBhvr additive="base">
                                        <p:cTn id="123" dur="500" fill="hold"/>
                                        <p:tgtEl>
                                          <p:spTgt spid="34">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124" dur="500" fill="hold"/>
                                        <p:tgtEl>
                                          <p:spTgt spid="34">
                                            <p:txEl>
                                              <p:charRg st="4294967295" end="4294967295"/>
                                            </p:txEl>
                                          </p:spTgt>
                                        </p:tgtEl>
                                        <p:attrNameLst>
                                          <p:attrName>ppt_y</p:attrName>
                                        </p:attrNameLst>
                                      </p:cBhvr>
                                      <p:tavLst>
                                        <p:tav tm="0">
                                          <p:val>
                                            <p:strVal val="0-#ppt_h/2"/>
                                          </p:val>
                                        </p:tav>
                                        <p:tav tm="100000">
                                          <p:val>
                                            <p:strVal val="#ppt_y"/>
                                          </p:val>
                                        </p:tav>
                                      </p:tavLst>
                                    </p:anim>
                                  </p:childTnLst>
                                </p:cTn>
                              </p:par>
                              <p:par>
                                <p:cTn id="125" presetID="7" presetClass="entr" presetSubtype="1" repeatCount="indefinite" fill="hold" grpId="0" nodeType="withEffect">
                                  <p:stCondLst>
                                    <p:cond delay="200"/>
                                  </p:stCondLst>
                                  <p:childTnLst>
                                    <p:set>
                                      <p:cBhvr>
                                        <p:cTn id="126" dur="1" fill="hold">
                                          <p:stCondLst>
                                            <p:cond delay="0"/>
                                          </p:stCondLst>
                                        </p:cTn>
                                        <p:tgtEl>
                                          <p:spTgt spid="35">
                                            <p:txEl>
                                              <p:charRg st="4294967295" end="4294967295"/>
                                            </p:txEl>
                                          </p:spTgt>
                                        </p:tgtEl>
                                        <p:attrNameLst>
                                          <p:attrName>style.visibility</p:attrName>
                                        </p:attrNameLst>
                                      </p:cBhvr>
                                      <p:to>
                                        <p:strVal val="visible"/>
                                      </p:to>
                                    </p:set>
                                    <p:anim calcmode="lin" valueType="num">
                                      <p:cBhvr additive="base">
                                        <p:cTn id="127" dur="500" fill="hold"/>
                                        <p:tgtEl>
                                          <p:spTgt spid="35">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128" dur="500" fill="hold"/>
                                        <p:tgtEl>
                                          <p:spTgt spid="35">
                                            <p:txEl>
                                              <p:charRg st="4294967295" end="4294967295"/>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P spid="6" grpId="0" autoUpdateAnimBg="0"/>
      <p:bldP spid="7" grpId="0" autoUpdateAnimBg="0"/>
      <p:bldP spid="8" grpId="0" autoUpdateAnimBg="0"/>
      <p:bldP spid="9" grpId="0" autoUpdateAnimBg="0"/>
      <p:bldP spid="10" grpId="0" autoUpdateAnimBg="0"/>
      <p:bldP spid="11" grpId="0" autoUpdateAnimBg="0"/>
      <p:bldP spid="12" grpId="0" autoUpdateAnimBg="0"/>
      <p:bldP spid="13" grpId="0" autoUpdateAnimBg="0"/>
      <p:bldP spid="14" grpId="0" autoUpdateAnimBg="0"/>
      <p:bldP spid="15" grpId="0" autoUpdateAnimBg="0"/>
      <p:bldP spid="16" grpId="0" autoUpdateAnimBg="0"/>
      <p:bldP spid="17" grpId="0" autoUpdateAnimBg="0"/>
      <p:bldP spid="18" grpId="0" autoUpdateAnimBg="0"/>
      <p:bldP spid="19" grpId="0" autoUpdateAnimBg="0"/>
      <p:bldP spid="20" grpId="0" autoUpdateAnimBg="0"/>
      <p:bldP spid="21" grpId="0" autoUpdateAnimBg="0"/>
      <p:bldP spid="22" grpId="0" autoUpdateAnimBg="0"/>
      <p:bldP spid="23" grpId="0" autoUpdateAnimBg="0"/>
      <p:bldP spid="24" grpId="0" autoUpdateAnimBg="0"/>
      <p:bldP spid="25" grpId="0" autoUpdateAnimBg="0"/>
      <p:bldP spid="26" grpId="0" autoUpdateAnimBg="0"/>
      <p:bldP spid="27" grpId="0" autoUpdateAnimBg="0"/>
      <p:bldP spid="28" grpId="0" autoUpdateAnimBg="0"/>
      <p:bldP spid="29" grpId="0" autoUpdateAnimBg="0"/>
      <p:bldP spid="30" grpId="0" autoUpdateAnimBg="0"/>
      <p:bldP spid="31" grpId="0" autoUpdateAnimBg="0"/>
      <p:bldP spid="32" grpId="0" autoUpdateAnimBg="0"/>
      <p:bldP spid="33" grpId="0" autoUpdateAnimBg="0"/>
      <p:bldP spid="34" grpId="0" autoUpdateAnimBg="0"/>
      <p:bldP spid="35"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1784"/>
            <a:ext cx="8229600" cy="710952"/>
          </a:xfrm>
        </p:spPr>
        <p:txBody>
          <a:bodyPr>
            <a:normAutofit fontScale="90000"/>
          </a:bodyPr>
          <a:lstStyle/>
          <a:p>
            <a:r>
              <a:rPr lang="en-US" dirty="0" smtClean="0"/>
              <a:t>Agenda</a:t>
            </a:r>
            <a:br>
              <a:rPr lang="en-US" dirty="0" smtClean="0"/>
            </a:br>
            <a:endParaRPr lang="en-US" dirty="0">
              <a:solidFill>
                <a:schemeClr val="accent2"/>
              </a:solidFill>
            </a:endParaRPr>
          </a:p>
        </p:txBody>
      </p:sp>
      <p:sp>
        <p:nvSpPr>
          <p:cNvPr id="3" name="Text Placeholder 2"/>
          <p:cNvSpPr>
            <a:spLocks noGrp="1"/>
          </p:cNvSpPr>
          <p:nvPr>
            <p:ph idx="1"/>
          </p:nvPr>
        </p:nvSpPr>
        <p:spPr>
          <a:xfrm>
            <a:off x="457200" y="1772816"/>
            <a:ext cx="8229600" cy="4353347"/>
          </a:xfrm>
        </p:spPr>
        <p:txBody>
          <a:bodyPr>
            <a:normAutofit fontScale="92500" lnSpcReduction="20000"/>
          </a:bodyPr>
          <a:lstStyle/>
          <a:p>
            <a:r>
              <a:rPr lang="en-US" dirty="0" smtClean="0"/>
              <a:t>What’s going on with C++ these days?</a:t>
            </a:r>
          </a:p>
          <a:p>
            <a:r>
              <a:rPr lang="en-US" dirty="0" smtClean="0"/>
              <a:t>C++ is the champion of speed</a:t>
            </a:r>
          </a:p>
          <a:p>
            <a:r>
              <a:rPr lang="en-US" dirty="0" smtClean="0"/>
              <a:t>Best situations for C++</a:t>
            </a:r>
          </a:p>
          <a:p>
            <a:r>
              <a:rPr lang="en-US" dirty="0" smtClean="0"/>
              <a:t>C++/CLI</a:t>
            </a:r>
          </a:p>
          <a:p>
            <a:r>
              <a:rPr lang="en-US" dirty="0" smtClean="0"/>
              <a:t>Commonly used techniques for interop</a:t>
            </a:r>
          </a:p>
          <a:p>
            <a:r>
              <a:rPr lang="en-US" dirty="0" smtClean="0"/>
              <a:t>Native code without sacrificing .NET performance</a:t>
            </a:r>
          </a:p>
          <a:p>
            <a:r>
              <a:rPr lang="en-US" dirty="0" smtClean="0"/>
              <a:t>C++ and the cloud</a:t>
            </a:r>
          </a:p>
          <a:p>
            <a:r>
              <a:rPr lang="en-US" dirty="0"/>
              <a:t>Introducing C++ </a:t>
            </a:r>
            <a:r>
              <a:rPr lang="en-US" dirty="0" smtClean="0"/>
              <a:t>AMP</a:t>
            </a:r>
          </a:p>
          <a:p>
            <a:r>
              <a:rPr lang="en-US" dirty="0" smtClean="0"/>
              <a:t>Basic Elements of C++ AMP Coding</a:t>
            </a:r>
          </a:p>
          <a:p>
            <a:r>
              <a:rPr lang="en-US" dirty="0" smtClean="0"/>
              <a:t>C++ AMP at a Glance</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Effect transition="in" filter="fade">
                                      <p:cBhvr>
                                        <p:cTn id="63" dur="1000"/>
                                        <p:tgtEl>
                                          <p:spTgt spid="3">
                                            <p:txEl>
                                              <p:pRg st="8" end="8"/>
                                            </p:txEl>
                                          </p:spTgt>
                                        </p:tgtEl>
                                      </p:cBhvr>
                                    </p:animEffect>
                                    <p:anim calcmode="lin" valueType="num">
                                      <p:cBhvr>
                                        <p:cTn id="6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3">
                                            <p:txEl>
                                              <p:pRg st="9" end="9"/>
                                            </p:txEl>
                                          </p:spTgt>
                                        </p:tgtEl>
                                        <p:attrNameLst>
                                          <p:attrName>style.visibility</p:attrName>
                                        </p:attrNameLst>
                                      </p:cBhvr>
                                      <p:to>
                                        <p:strVal val="visible"/>
                                      </p:to>
                                    </p:set>
                                    <p:animEffect transition="in" filter="fade">
                                      <p:cBhvr>
                                        <p:cTn id="70" dur="1000"/>
                                        <p:tgtEl>
                                          <p:spTgt spid="3">
                                            <p:txEl>
                                              <p:pRg st="9" end="9"/>
                                            </p:txEl>
                                          </p:spTgt>
                                        </p:tgtEl>
                                      </p:cBhvr>
                                    </p:animEffect>
                                    <p:anim calcmode="lin" valueType="num">
                                      <p:cBhvr>
                                        <p:cTn id="71"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going on with C++ these days?</a:t>
            </a:r>
            <a:endParaRPr lang="en-US" dirty="0"/>
          </a:p>
        </p:txBody>
      </p:sp>
      <p:sp>
        <p:nvSpPr>
          <p:cNvPr id="3" name="Text Placeholder 2"/>
          <p:cNvSpPr>
            <a:spLocks noGrp="1"/>
          </p:cNvSpPr>
          <p:nvPr>
            <p:ph idx="1"/>
          </p:nvPr>
        </p:nvSpPr>
        <p:spPr/>
        <p:txBody>
          <a:bodyPr>
            <a:normAutofit/>
          </a:bodyPr>
          <a:lstStyle/>
          <a:p>
            <a:r>
              <a:rPr lang="en-US" dirty="0" smtClean="0"/>
              <a:t>The new standard C++11 (previously known as C++0x) will be released soon</a:t>
            </a:r>
          </a:p>
          <a:p>
            <a:r>
              <a:rPr lang="en-US" dirty="0" smtClean="0"/>
              <a:t>Native support for multi-threaded applications</a:t>
            </a:r>
          </a:p>
          <a:p>
            <a:r>
              <a:rPr lang="en-US" dirty="0" smtClean="0"/>
              <a:t>New smart  pointer classes, algorithms and containers</a:t>
            </a:r>
          </a:p>
          <a:p>
            <a:r>
              <a:rPr lang="en-US" dirty="0" smtClean="0"/>
              <a:t>Lambda expressions</a:t>
            </a:r>
          </a:p>
          <a:p>
            <a:r>
              <a:rPr lang="en-US" dirty="0" smtClean="0"/>
              <a:t>Automatic Type Deduction and </a:t>
            </a:r>
            <a:r>
              <a:rPr lang="en-US" i="1" dirty="0" smtClean="0">
                <a:latin typeface="Courier New" pitchFamily="49" charset="0"/>
                <a:cs typeface="Courier New" pitchFamily="49" charset="0"/>
              </a:rPr>
              <a:t>decltype</a:t>
            </a:r>
          </a:p>
          <a:p>
            <a:r>
              <a:rPr lang="en-US" dirty="0" smtClean="0"/>
              <a:t>Lots more!</a:t>
            </a:r>
            <a:endParaRPr lang="en-US" i="1" dirty="0" smtClean="0">
              <a:latin typeface="Courier New" pitchFamily="49" charset="0"/>
              <a:cs typeface="Courier New" pitchFamily="49"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97230908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 is the champion of speed!</a:t>
            </a:r>
            <a:endParaRPr lang="en-US"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618" y="1369682"/>
            <a:ext cx="6768750" cy="45075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4" name="Picture 10" descr="C:\Users\angel.hernandez\AppData\Local\Microsoft\Windows\Temporary Internet Files\Content.IE5\4983MTNN\MC900440446[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04248" y="4653136"/>
            <a:ext cx="1828800" cy="1946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659565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wipe(down)">
                                      <p:cBhvr>
                                        <p:cTn id="7" dur="580">
                                          <p:stCondLst>
                                            <p:cond delay="0"/>
                                          </p:stCondLst>
                                        </p:cTn>
                                        <p:tgtEl>
                                          <p:spTgt spid="1027"/>
                                        </p:tgtEl>
                                      </p:cBhvr>
                                    </p:animEffect>
                                    <p:anim calcmode="lin" valueType="num">
                                      <p:cBhvr>
                                        <p:cTn id="8" dur="1822" tmFilter="0,0; 0.14,0.36; 0.43,0.73; 0.71,0.91; 1.0,1.0">
                                          <p:stCondLst>
                                            <p:cond delay="0"/>
                                          </p:stCondLst>
                                        </p:cTn>
                                        <p:tgtEl>
                                          <p:spTgt spid="102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02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02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02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027"/>
                                        </p:tgtEl>
                                        <p:attrNameLst>
                                          <p:attrName>ppt_y</p:attrName>
                                        </p:attrNameLst>
                                      </p:cBhvr>
                                      <p:tavLst>
                                        <p:tav tm="0" fmla="#ppt_y-sin(pi*$)/81">
                                          <p:val>
                                            <p:fltVal val="0"/>
                                          </p:val>
                                        </p:tav>
                                        <p:tav tm="100000">
                                          <p:val>
                                            <p:fltVal val="1"/>
                                          </p:val>
                                        </p:tav>
                                      </p:tavLst>
                                    </p:anim>
                                    <p:animScale>
                                      <p:cBhvr>
                                        <p:cTn id="13" dur="26">
                                          <p:stCondLst>
                                            <p:cond delay="650"/>
                                          </p:stCondLst>
                                        </p:cTn>
                                        <p:tgtEl>
                                          <p:spTgt spid="1027"/>
                                        </p:tgtEl>
                                      </p:cBhvr>
                                      <p:to x="100000" y="60000"/>
                                    </p:animScale>
                                    <p:animScale>
                                      <p:cBhvr>
                                        <p:cTn id="14" dur="166" decel="50000">
                                          <p:stCondLst>
                                            <p:cond delay="676"/>
                                          </p:stCondLst>
                                        </p:cTn>
                                        <p:tgtEl>
                                          <p:spTgt spid="1027"/>
                                        </p:tgtEl>
                                      </p:cBhvr>
                                      <p:to x="100000" y="100000"/>
                                    </p:animScale>
                                    <p:animScale>
                                      <p:cBhvr>
                                        <p:cTn id="15" dur="26">
                                          <p:stCondLst>
                                            <p:cond delay="1312"/>
                                          </p:stCondLst>
                                        </p:cTn>
                                        <p:tgtEl>
                                          <p:spTgt spid="1027"/>
                                        </p:tgtEl>
                                      </p:cBhvr>
                                      <p:to x="100000" y="80000"/>
                                    </p:animScale>
                                    <p:animScale>
                                      <p:cBhvr>
                                        <p:cTn id="16" dur="166" decel="50000">
                                          <p:stCondLst>
                                            <p:cond delay="1338"/>
                                          </p:stCondLst>
                                        </p:cTn>
                                        <p:tgtEl>
                                          <p:spTgt spid="1027"/>
                                        </p:tgtEl>
                                      </p:cBhvr>
                                      <p:to x="100000" y="100000"/>
                                    </p:animScale>
                                    <p:animScale>
                                      <p:cBhvr>
                                        <p:cTn id="17" dur="26">
                                          <p:stCondLst>
                                            <p:cond delay="1642"/>
                                          </p:stCondLst>
                                        </p:cTn>
                                        <p:tgtEl>
                                          <p:spTgt spid="1027"/>
                                        </p:tgtEl>
                                      </p:cBhvr>
                                      <p:to x="100000" y="90000"/>
                                    </p:animScale>
                                    <p:animScale>
                                      <p:cBhvr>
                                        <p:cTn id="18" dur="166" decel="50000">
                                          <p:stCondLst>
                                            <p:cond delay="1668"/>
                                          </p:stCondLst>
                                        </p:cTn>
                                        <p:tgtEl>
                                          <p:spTgt spid="1027"/>
                                        </p:tgtEl>
                                      </p:cBhvr>
                                      <p:to x="100000" y="100000"/>
                                    </p:animScale>
                                    <p:animScale>
                                      <p:cBhvr>
                                        <p:cTn id="19" dur="26">
                                          <p:stCondLst>
                                            <p:cond delay="1808"/>
                                          </p:stCondLst>
                                        </p:cTn>
                                        <p:tgtEl>
                                          <p:spTgt spid="1027"/>
                                        </p:tgtEl>
                                      </p:cBhvr>
                                      <p:to x="100000" y="95000"/>
                                    </p:animScale>
                                    <p:animScale>
                                      <p:cBhvr>
                                        <p:cTn id="20" dur="166" decel="50000">
                                          <p:stCondLst>
                                            <p:cond delay="1834"/>
                                          </p:stCondLst>
                                        </p:cTn>
                                        <p:tgtEl>
                                          <p:spTgt spid="1027"/>
                                        </p:tgtEl>
                                      </p:cBhvr>
                                      <p:to x="100000" y="100000"/>
                                    </p:animScale>
                                  </p:childTnLst>
                                </p:cTn>
                              </p:par>
                            </p:childTnLst>
                          </p:cTn>
                        </p:par>
                        <p:par>
                          <p:cTn id="21" fill="hold">
                            <p:stCondLst>
                              <p:cond delay="2000"/>
                            </p:stCondLst>
                            <p:childTnLst>
                              <p:par>
                                <p:cTn id="22" presetID="26" presetClass="entr" presetSubtype="0" fill="hold" nodeType="afterEffect">
                                  <p:stCondLst>
                                    <p:cond delay="0"/>
                                  </p:stCondLst>
                                  <p:childTnLst>
                                    <p:set>
                                      <p:cBhvr>
                                        <p:cTn id="23" dur="1" fill="hold">
                                          <p:stCondLst>
                                            <p:cond delay="0"/>
                                          </p:stCondLst>
                                        </p:cTn>
                                        <p:tgtEl>
                                          <p:spTgt spid="1034"/>
                                        </p:tgtEl>
                                        <p:attrNameLst>
                                          <p:attrName>style.visibility</p:attrName>
                                        </p:attrNameLst>
                                      </p:cBhvr>
                                      <p:to>
                                        <p:strVal val="visible"/>
                                      </p:to>
                                    </p:set>
                                    <p:animEffect transition="in" filter="wipe(down)">
                                      <p:cBhvr>
                                        <p:cTn id="24" dur="580">
                                          <p:stCondLst>
                                            <p:cond delay="0"/>
                                          </p:stCondLst>
                                        </p:cTn>
                                        <p:tgtEl>
                                          <p:spTgt spid="1034"/>
                                        </p:tgtEl>
                                      </p:cBhvr>
                                    </p:animEffect>
                                    <p:anim calcmode="lin" valueType="num">
                                      <p:cBhvr>
                                        <p:cTn id="25" dur="1822" tmFilter="0,0; 0.14,0.36; 0.43,0.73; 0.71,0.91; 1.0,1.0">
                                          <p:stCondLst>
                                            <p:cond delay="0"/>
                                          </p:stCondLst>
                                        </p:cTn>
                                        <p:tgtEl>
                                          <p:spTgt spid="1034"/>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1034"/>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1034"/>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1034"/>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1034"/>
                                        </p:tgtEl>
                                        <p:attrNameLst>
                                          <p:attrName>ppt_y</p:attrName>
                                        </p:attrNameLst>
                                      </p:cBhvr>
                                      <p:tavLst>
                                        <p:tav tm="0" fmla="#ppt_y-sin(pi*$)/81">
                                          <p:val>
                                            <p:fltVal val="0"/>
                                          </p:val>
                                        </p:tav>
                                        <p:tav tm="100000">
                                          <p:val>
                                            <p:fltVal val="1"/>
                                          </p:val>
                                        </p:tav>
                                      </p:tavLst>
                                    </p:anim>
                                    <p:animScale>
                                      <p:cBhvr>
                                        <p:cTn id="30" dur="26">
                                          <p:stCondLst>
                                            <p:cond delay="650"/>
                                          </p:stCondLst>
                                        </p:cTn>
                                        <p:tgtEl>
                                          <p:spTgt spid="1034"/>
                                        </p:tgtEl>
                                      </p:cBhvr>
                                      <p:to x="100000" y="60000"/>
                                    </p:animScale>
                                    <p:animScale>
                                      <p:cBhvr>
                                        <p:cTn id="31" dur="166" decel="50000">
                                          <p:stCondLst>
                                            <p:cond delay="676"/>
                                          </p:stCondLst>
                                        </p:cTn>
                                        <p:tgtEl>
                                          <p:spTgt spid="1034"/>
                                        </p:tgtEl>
                                      </p:cBhvr>
                                      <p:to x="100000" y="100000"/>
                                    </p:animScale>
                                    <p:animScale>
                                      <p:cBhvr>
                                        <p:cTn id="32" dur="26">
                                          <p:stCondLst>
                                            <p:cond delay="1312"/>
                                          </p:stCondLst>
                                        </p:cTn>
                                        <p:tgtEl>
                                          <p:spTgt spid="1034"/>
                                        </p:tgtEl>
                                      </p:cBhvr>
                                      <p:to x="100000" y="80000"/>
                                    </p:animScale>
                                    <p:animScale>
                                      <p:cBhvr>
                                        <p:cTn id="33" dur="166" decel="50000">
                                          <p:stCondLst>
                                            <p:cond delay="1338"/>
                                          </p:stCondLst>
                                        </p:cTn>
                                        <p:tgtEl>
                                          <p:spTgt spid="1034"/>
                                        </p:tgtEl>
                                      </p:cBhvr>
                                      <p:to x="100000" y="100000"/>
                                    </p:animScale>
                                    <p:animScale>
                                      <p:cBhvr>
                                        <p:cTn id="34" dur="26">
                                          <p:stCondLst>
                                            <p:cond delay="1642"/>
                                          </p:stCondLst>
                                        </p:cTn>
                                        <p:tgtEl>
                                          <p:spTgt spid="1034"/>
                                        </p:tgtEl>
                                      </p:cBhvr>
                                      <p:to x="100000" y="90000"/>
                                    </p:animScale>
                                    <p:animScale>
                                      <p:cBhvr>
                                        <p:cTn id="35" dur="166" decel="50000">
                                          <p:stCondLst>
                                            <p:cond delay="1668"/>
                                          </p:stCondLst>
                                        </p:cTn>
                                        <p:tgtEl>
                                          <p:spTgt spid="1034"/>
                                        </p:tgtEl>
                                      </p:cBhvr>
                                      <p:to x="100000" y="100000"/>
                                    </p:animScale>
                                    <p:animScale>
                                      <p:cBhvr>
                                        <p:cTn id="36" dur="26">
                                          <p:stCondLst>
                                            <p:cond delay="1808"/>
                                          </p:stCondLst>
                                        </p:cTn>
                                        <p:tgtEl>
                                          <p:spTgt spid="1034"/>
                                        </p:tgtEl>
                                      </p:cBhvr>
                                      <p:to x="100000" y="95000"/>
                                    </p:animScale>
                                    <p:animScale>
                                      <p:cBhvr>
                                        <p:cTn id="37" dur="166" decel="50000">
                                          <p:stCondLst>
                                            <p:cond delay="1834"/>
                                          </p:stCondLst>
                                        </p:cTn>
                                        <p:tgtEl>
                                          <p:spTgt spid="1034"/>
                                        </p:tgtEl>
                                      </p:cBhvr>
                                      <p:to x="100000" y="100000"/>
                                    </p:animScale>
                                  </p:childTnLst>
                                </p:cTn>
                              </p:par>
                            </p:childTnLst>
                          </p:cTn>
                        </p:par>
                        <p:par>
                          <p:cTn id="38" fill="hold">
                            <p:stCondLst>
                              <p:cond delay="4000"/>
                            </p:stCondLst>
                            <p:childTnLst>
                              <p:par>
                                <p:cTn id="39" presetID="45" presetClass="entr" presetSubtype="0" fill="hold" nodeType="afterEffect">
                                  <p:stCondLst>
                                    <p:cond delay="0"/>
                                  </p:stCondLst>
                                  <p:childTnLst>
                                    <p:set>
                                      <p:cBhvr>
                                        <p:cTn id="40" dur="1" fill="hold">
                                          <p:stCondLst>
                                            <p:cond delay="0"/>
                                          </p:stCondLst>
                                        </p:cTn>
                                        <p:tgtEl>
                                          <p:spTgt spid="1034"/>
                                        </p:tgtEl>
                                        <p:attrNameLst>
                                          <p:attrName>style.visibility</p:attrName>
                                        </p:attrNameLst>
                                      </p:cBhvr>
                                      <p:to>
                                        <p:strVal val="visible"/>
                                      </p:to>
                                    </p:set>
                                    <p:animEffect transition="in" filter="fade">
                                      <p:cBhvr>
                                        <p:cTn id="41" dur="2000"/>
                                        <p:tgtEl>
                                          <p:spTgt spid="1034"/>
                                        </p:tgtEl>
                                      </p:cBhvr>
                                    </p:animEffect>
                                    <p:anim calcmode="lin" valueType="num">
                                      <p:cBhvr>
                                        <p:cTn id="42" dur="2000" fill="hold"/>
                                        <p:tgtEl>
                                          <p:spTgt spid="1034"/>
                                        </p:tgtEl>
                                        <p:attrNameLst>
                                          <p:attrName>ppt_w</p:attrName>
                                        </p:attrNameLst>
                                      </p:cBhvr>
                                      <p:tavLst>
                                        <p:tav tm="0" fmla="#ppt_w*sin(2.5*pi*$)">
                                          <p:val>
                                            <p:fltVal val="0"/>
                                          </p:val>
                                        </p:tav>
                                        <p:tav tm="100000">
                                          <p:val>
                                            <p:fltVal val="1"/>
                                          </p:val>
                                        </p:tav>
                                      </p:tavLst>
                                    </p:anim>
                                    <p:anim calcmode="lin" valueType="num">
                                      <p:cBhvr>
                                        <p:cTn id="43" dur="2000" fill="hold"/>
                                        <p:tgtEl>
                                          <p:spTgt spid="103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4" name="Rectangle 3"/>
          <p:cNvSpPr/>
          <p:nvPr/>
        </p:nvSpPr>
        <p:spPr>
          <a:xfrm>
            <a:off x="3604865" y="3958024"/>
            <a:ext cx="5215607" cy="1631216"/>
          </a:xfrm>
          <a:prstGeom prst="rect">
            <a:avLst/>
          </a:prstGeom>
          <a:noFill/>
        </p:spPr>
        <p:txBody>
          <a:bodyPr wrap="square" lIns="91440" tIns="45720" rIns="91440" bIns="45720">
            <a:spAutoFit/>
          </a:bodyPr>
          <a:lstStyle/>
          <a:p>
            <a:r>
              <a:rPr lang="en-US" sz="72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Demo</a:t>
            </a:r>
            <a:br>
              <a:rPr lang="en-US" sz="72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br>
            <a:r>
              <a:rPr lang="en-US" sz="28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Go Speed racer... </a:t>
            </a:r>
            <a:r>
              <a:rPr lang="en-US" sz="28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Go </a:t>
            </a:r>
            <a:r>
              <a:rPr lang="en-US" sz="28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C++…</a:t>
            </a:r>
            <a:endParaRPr lang="en-AU" sz="28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3142377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Best situations for C++</a:t>
            </a:r>
            <a:endParaRPr lang="en-US" dirty="0"/>
          </a:p>
        </p:txBody>
      </p:sp>
      <p:sp>
        <p:nvSpPr>
          <p:cNvPr id="3" name="Text Placeholder 2"/>
          <p:cNvSpPr>
            <a:spLocks noGrp="1"/>
          </p:cNvSpPr>
          <p:nvPr>
            <p:ph idx="1"/>
          </p:nvPr>
        </p:nvSpPr>
        <p:spPr>
          <a:xfrm>
            <a:off x="457200" y="1340768"/>
            <a:ext cx="8229600" cy="4785395"/>
          </a:xfrm>
        </p:spPr>
        <p:txBody>
          <a:bodyPr>
            <a:normAutofit lnSpcReduction="10000"/>
          </a:bodyPr>
          <a:lstStyle/>
          <a:p>
            <a:r>
              <a:rPr lang="en-US" dirty="0" smtClean="0"/>
              <a:t>Graphical and audio workstation software</a:t>
            </a:r>
          </a:p>
          <a:p>
            <a:r>
              <a:rPr lang="en-US" dirty="0" smtClean="0"/>
              <a:t>Large-scale productivity applications like Adobe Photoshop</a:t>
            </a:r>
          </a:p>
          <a:p>
            <a:r>
              <a:rPr lang="en-US" dirty="0" smtClean="0"/>
              <a:t>Legacy codebases</a:t>
            </a:r>
          </a:p>
          <a:p>
            <a:r>
              <a:rPr lang="en-US" dirty="0" smtClean="0"/>
              <a:t>Real-time systems of all sizes and descriptions</a:t>
            </a:r>
          </a:p>
          <a:p>
            <a:r>
              <a:rPr lang="en-US" dirty="0" smtClean="0"/>
              <a:t>Anything involving extreme numerical computation</a:t>
            </a:r>
          </a:p>
          <a:p>
            <a:r>
              <a:rPr lang="en-US" dirty="0" smtClean="0"/>
              <a:t>Large-scale data storage and retrieval</a:t>
            </a:r>
          </a:p>
          <a:p>
            <a:r>
              <a:rPr lang="en-US" dirty="0" smtClean="0"/>
              <a:t>Device drivers</a:t>
            </a:r>
          </a:p>
          <a:p>
            <a:r>
              <a:rPr lang="en-US" dirty="0" smtClean="0"/>
              <a:t>And so forth</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57981753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C++/CLI</a:t>
            </a:r>
            <a:endParaRPr lang="en-US" dirty="0"/>
          </a:p>
        </p:txBody>
      </p:sp>
      <p:sp>
        <p:nvSpPr>
          <p:cNvPr id="3" name="Text Placeholder 2"/>
          <p:cNvSpPr>
            <a:spLocks noGrp="1"/>
          </p:cNvSpPr>
          <p:nvPr>
            <p:ph idx="1"/>
          </p:nvPr>
        </p:nvSpPr>
        <p:spPr/>
        <p:txBody>
          <a:bodyPr/>
          <a:lstStyle/>
          <a:p>
            <a:pPr algn="just"/>
            <a:r>
              <a:rPr lang="en-US" dirty="0" smtClean="0"/>
              <a:t>C++/CLI  is a binding between the standard C++ programming language and the CLI.</a:t>
            </a:r>
          </a:p>
          <a:p>
            <a:pPr algn="just"/>
            <a:r>
              <a:rPr lang="en-US" dirty="0" smtClean="0"/>
              <a:t>C++/CLI lets developers reuse their native code base, saving the agony of rewriting it all to run on the .NET Framework.</a:t>
            </a:r>
          </a:p>
          <a:p>
            <a:pPr algn="just"/>
            <a:r>
              <a:rPr lang="en-US" dirty="0" smtClean="0"/>
              <a:t>C++/CLI is designed to be the lowest-level language for the .NET framework.</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77117357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8452</TotalTime>
  <Words>2963</Words>
  <Application>Microsoft Office PowerPoint</Application>
  <PresentationFormat>On-screen Show (4:3)</PresentationFormat>
  <Paragraphs>437</Paragraphs>
  <Slides>25</Slides>
  <Notes>18</Notes>
  <HiddenSlides>0</HiddenSlides>
  <MMClips>0</MMClips>
  <ScaleCrop>false</ScaleCrop>
  <HeadingPairs>
    <vt:vector size="4" baseType="variant">
      <vt:variant>
        <vt:lpstr>Theme</vt:lpstr>
      </vt:variant>
      <vt:variant>
        <vt:i4>2</vt:i4>
      </vt:variant>
      <vt:variant>
        <vt:lpstr>Slide Titles</vt:lpstr>
      </vt:variant>
      <vt:variant>
        <vt:i4>25</vt:i4>
      </vt:variant>
    </vt:vector>
  </HeadingPairs>
  <TitlesOfParts>
    <vt:vector size="27" baseType="lpstr">
      <vt:lpstr>1_Office Theme</vt:lpstr>
      <vt:lpstr>2_Office Theme</vt:lpstr>
      <vt:lpstr>PowerPoint Presentation</vt:lpstr>
      <vt:lpstr>Maximise .NET with C++ for interop, performance and productivity </vt:lpstr>
      <vt:lpstr>PowerPoint Presentation</vt:lpstr>
      <vt:lpstr>Agenda </vt:lpstr>
      <vt:lpstr>What’s going on with C++ these days?</vt:lpstr>
      <vt:lpstr>C++ is the champion of speed!</vt:lpstr>
      <vt:lpstr>PowerPoint Presentation</vt:lpstr>
      <vt:lpstr>Best situations for C++</vt:lpstr>
      <vt:lpstr>C++/CLI</vt:lpstr>
      <vt:lpstr>C++/CLI (cont.)</vt:lpstr>
      <vt:lpstr>PowerPoint Presentation</vt:lpstr>
      <vt:lpstr>Commonly used techniques for Interop</vt:lpstr>
      <vt:lpstr>Native code without sacrificing .NET performance</vt:lpstr>
      <vt:lpstr>Native code without sacrificing .NET performance (cont.)</vt:lpstr>
      <vt:lpstr>PowerPoint Presentation</vt:lpstr>
      <vt:lpstr>C++ and the cloud</vt:lpstr>
      <vt:lpstr>Introducing C++AMP</vt:lpstr>
      <vt:lpstr>Matrix Multiply (C++ AMP Sample)</vt:lpstr>
      <vt:lpstr>Basic Elements of C++ AMP Coding</vt:lpstr>
      <vt:lpstr>PowerPoint Presentation</vt:lpstr>
      <vt:lpstr>Session Objectives and Takeaways</vt:lpstr>
      <vt:lpstr>Related Content</vt:lpstr>
      <vt:lpstr>Enrol in Microsoft Virtual Academy Today</vt:lpstr>
      <vt:lpstr>Resources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349</cp:revision>
  <dcterms:created xsi:type="dcterms:W3CDTF">2011-04-01T05:55:34Z</dcterms:created>
  <dcterms:modified xsi:type="dcterms:W3CDTF">2011-09-01T04:17:40Z</dcterms:modified>
</cp:coreProperties>
</file>