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3" r:id="rId2"/>
  </p:sldMasterIdLst>
  <p:notesMasterIdLst>
    <p:notesMasterId r:id="rId59"/>
  </p:notesMasterIdLst>
  <p:sldIdLst>
    <p:sldId id="279" r:id="rId3"/>
    <p:sldId id="280" r:id="rId4"/>
    <p:sldId id="332" r:id="rId5"/>
    <p:sldId id="333" r:id="rId6"/>
    <p:sldId id="334" r:id="rId7"/>
    <p:sldId id="344" r:id="rId8"/>
    <p:sldId id="354" r:id="rId9"/>
    <p:sldId id="345" r:id="rId10"/>
    <p:sldId id="346" r:id="rId11"/>
    <p:sldId id="347" r:id="rId12"/>
    <p:sldId id="348" r:id="rId13"/>
    <p:sldId id="349" r:id="rId14"/>
    <p:sldId id="350" r:id="rId15"/>
    <p:sldId id="351" r:id="rId16"/>
    <p:sldId id="352" r:id="rId17"/>
    <p:sldId id="363" r:id="rId18"/>
    <p:sldId id="353" r:id="rId19"/>
    <p:sldId id="355" r:id="rId20"/>
    <p:sldId id="356" r:id="rId21"/>
    <p:sldId id="358" r:id="rId22"/>
    <p:sldId id="357" r:id="rId23"/>
    <p:sldId id="359" r:id="rId24"/>
    <p:sldId id="361" r:id="rId25"/>
    <p:sldId id="397" r:id="rId26"/>
    <p:sldId id="399" r:id="rId27"/>
    <p:sldId id="360" r:id="rId28"/>
    <p:sldId id="362" r:id="rId29"/>
    <p:sldId id="388" r:id="rId30"/>
    <p:sldId id="337" r:id="rId31"/>
    <p:sldId id="338" r:id="rId32"/>
    <p:sldId id="336" r:id="rId33"/>
    <p:sldId id="341" r:id="rId34"/>
    <p:sldId id="342" r:id="rId35"/>
    <p:sldId id="343" r:id="rId36"/>
    <p:sldId id="364" r:id="rId37"/>
    <p:sldId id="365" r:id="rId38"/>
    <p:sldId id="384" r:id="rId39"/>
    <p:sldId id="367" r:id="rId40"/>
    <p:sldId id="402" r:id="rId41"/>
    <p:sldId id="369" r:id="rId42"/>
    <p:sldId id="394" r:id="rId43"/>
    <p:sldId id="395" r:id="rId44"/>
    <p:sldId id="396" r:id="rId45"/>
    <p:sldId id="375" r:id="rId46"/>
    <p:sldId id="373" r:id="rId47"/>
    <p:sldId id="374" r:id="rId48"/>
    <p:sldId id="400" r:id="rId49"/>
    <p:sldId id="401" r:id="rId50"/>
    <p:sldId id="376" r:id="rId51"/>
    <p:sldId id="370" r:id="rId52"/>
    <p:sldId id="378" r:id="rId53"/>
    <p:sldId id="377" r:id="rId54"/>
    <p:sldId id="383" r:id="rId55"/>
    <p:sldId id="389" r:id="rId56"/>
    <p:sldId id="403" r:id="rId57"/>
    <p:sldId id="270"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176E"/>
    <a:srgbClr val="000000"/>
    <a:srgbClr val="FFFF66"/>
    <a:srgbClr val="FFFF00"/>
    <a:srgbClr val="000082"/>
    <a:srgbClr val="D4DEFF"/>
    <a:srgbClr val="00B0F0"/>
    <a:srgbClr val="FFFFFF"/>
    <a:srgbClr val="00C2F1"/>
    <a:srgbClr val="03C2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10" autoAdjust="0"/>
    <p:restoredTop sz="76673" autoAdjust="0"/>
  </p:normalViewPr>
  <p:slideViewPr>
    <p:cSldViewPr>
      <p:cViewPr varScale="1">
        <p:scale>
          <a:sx n="64" d="100"/>
          <a:sy n="64" d="100"/>
        </p:scale>
        <p:origin x="-1834"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D19725-49B5-489D-8C12-0BF9975B3E1E}"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3A012B6B-A28C-4296-8D48-9653EEAB0404}">
      <dgm:prSet phldrT="[Text]">
        <dgm:style>
          <a:lnRef idx="1">
            <a:schemeClr val="accent4"/>
          </a:lnRef>
          <a:fillRef idx="3">
            <a:schemeClr val="accent4"/>
          </a:fillRef>
          <a:effectRef idx="2">
            <a:schemeClr val="accent4"/>
          </a:effectRef>
          <a:fontRef idx="minor">
            <a:schemeClr val="lt1"/>
          </a:fontRef>
        </dgm:style>
      </dgm:prSet>
      <dgm:spPr/>
      <dgm:t>
        <a:bodyPr/>
        <a:lstStyle/>
        <a:p>
          <a:r>
            <a:rPr lang="en-US" dirty="0" smtClean="0"/>
            <a:t>TPL Dataflow</a:t>
          </a:r>
          <a:endParaRPr lang="en-US" dirty="0"/>
        </a:p>
      </dgm:t>
    </dgm:pt>
    <dgm:pt modelId="{63EFC7D6-DE8C-4AAD-B2EE-1194A0256253}" type="parTrans" cxnId="{15C3878B-5B65-4234-97EC-84584AE873EA}">
      <dgm:prSet/>
      <dgm:spPr/>
      <dgm:t>
        <a:bodyPr/>
        <a:lstStyle/>
        <a:p>
          <a:endParaRPr lang="en-US"/>
        </a:p>
      </dgm:t>
    </dgm:pt>
    <dgm:pt modelId="{DBC252EA-B093-4976-9C35-266F845201A5}" type="sibTrans" cxnId="{15C3878B-5B65-4234-97EC-84584AE873EA}">
      <dgm:prSet/>
      <dgm:spPr/>
      <dgm:t>
        <a:bodyPr/>
        <a:lstStyle/>
        <a:p>
          <a:endParaRPr lang="en-US"/>
        </a:p>
      </dgm:t>
    </dgm:pt>
    <dgm:pt modelId="{092C8F7B-71CE-499C-8FE3-2E5BA6A58B63}">
      <dgm:prSet phldrT="[Text]">
        <dgm:style>
          <a:lnRef idx="1">
            <a:schemeClr val="accent3"/>
          </a:lnRef>
          <a:fillRef idx="3">
            <a:schemeClr val="accent3"/>
          </a:fillRef>
          <a:effectRef idx="2">
            <a:schemeClr val="accent3"/>
          </a:effectRef>
          <a:fontRef idx="minor">
            <a:schemeClr val="lt1"/>
          </a:fontRef>
        </dgm:style>
      </dgm:prSet>
      <dgm:spPr/>
      <dgm:t>
        <a:bodyPr/>
        <a:lstStyle/>
        <a:p>
          <a:r>
            <a:rPr lang="en-US" b="1" dirty="0" smtClean="0"/>
            <a:t>AAL</a:t>
          </a:r>
          <a:r>
            <a:rPr lang="en-US" dirty="0" smtClean="0"/>
            <a:t> (C++)</a:t>
          </a:r>
          <a:endParaRPr lang="en-US" dirty="0"/>
        </a:p>
      </dgm:t>
    </dgm:pt>
    <dgm:pt modelId="{52246FA5-3DB7-462C-9A56-0A9F25FA8779}" type="parTrans" cxnId="{A578E040-71D2-4264-960A-88147A7BC0ED}">
      <dgm:prSet/>
      <dgm:spPr/>
      <dgm:t>
        <a:bodyPr/>
        <a:lstStyle/>
        <a:p>
          <a:endParaRPr lang="en-US"/>
        </a:p>
      </dgm:t>
    </dgm:pt>
    <dgm:pt modelId="{73BECF20-A499-47B8-A8E7-71E09ECC7E94}" type="sibTrans" cxnId="{A578E040-71D2-4264-960A-88147A7BC0ED}">
      <dgm:prSet/>
      <dgm:spPr/>
      <dgm:t>
        <a:bodyPr/>
        <a:lstStyle/>
        <a:p>
          <a:endParaRPr lang="en-US"/>
        </a:p>
      </dgm:t>
    </dgm:pt>
    <dgm:pt modelId="{ADB8C987-3DDC-4132-A079-BE14532C617E}">
      <dgm:prSet phldrT="[Text]">
        <dgm:style>
          <a:lnRef idx="1">
            <a:schemeClr val="accent3"/>
          </a:lnRef>
          <a:fillRef idx="3">
            <a:schemeClr val="accent3"/>
          </a:fillRef>
          <a:effectRef idx="2">
            <a:schemeClr val="accent3"/>
          </a:effectRef>
          <a:fontRef idx="minor">
            <a:schemeClr val="lt1"/>
          </a:fontRef>
        </dgm:style>
      </dgm:prSet>
      <dgm:spPr/>
      <dgm:t>
        <a:bodyPr/>
        <a:lstStyle/>
        <a:p>
          <a:r>
            <a:rPr lang="en-US" b="1" dirty="0" smtClean="0"/>
            <a:t>CCR</a:t>
          </a:r>
          <a:br>
            <a:rPr lang="en-US" b="1" dirty="0" smtClean="0"/>
          </a:br>
          <a:r>
            <a:rPr lang="en-US" dirty="0" smtClean="0"/>
            <a:t>(MS Robotics)</a:t>
          </a:r>
          <a:endParaRPr lang="en-US" dirty="0"/>
        </a:p>
      </dgm:t>
    </dgm:pt>
    <dgm:pt modelId="{D2C0AC9C-EF60-47D1-B729-208A80946F3B}" type="parTrans" cxnId="{DADEDF2B-0F9E-4544-8274-88C70FC705A3}">
      <dgm:prSet/>
      <dgm:spPr/>
      <dgm:t>
        <a:bodyPr/>
        <a:lstStyle/>
        <a:p>
          <a:endParaRPr lang="en-US"/>
        </a:p>
      </dgm:t>
    </dgm:pt>
    <dgm:pt modelId="{A49548DD-841C-4C8D-95A9-698C38C320A2}" type="sibTrans" cxnId="{DADEDF2B-0F9E-4544-8274-88C70FC705A3}">
      <dgm:prSet/>
      <dgm:spPr/>
      <dgm:t>
        <a:bodyPr/>
        <a:lstStyle/>
        <a:p>
          <a:endParaRPr lang="en-US"/>
        </a:p>
      </dgm:t>
    </dgm:pt>
    <dgm:pt modelId="{FFA7105D-58EE-441A-924E-899107E7E88E}">
      <dgm:prSet phldrT="[Text]">
        <dgm:style>
          <a:lnRef idx="1">
            <a:schemeClr val="accent3"/>
          </a:lnRef>
          <a:fillRef idx="3">
            <a:schemeClr val="accent3"/>
          </a:fillRef>
          <a:effectRef idx="2">
            <a:schemeClr val="accent3"/>
          </a:effectRef>
          <a:fontRef idx="minor">
            <a:schemeClr val="lt1"/>
          </a:fontRef>
        </dgm:style>
      </dgm:prSet>
      <dgm:spPr/>
      <dgm:t>
        <a:bodyPr/>
        <a:lstStyle/>
        <a:p>
          <a:r>
            <a:rPr lang="en-US" dirty="0" smtClean="0"/>
            <a:t>Axum</a:t>
          </a:r>
          <a:endParaRPr lang="en-US" dirty="0"/>
        </a:p>
      </dgm:t>
    </dgm:pt>
    <dgm:pt modelId="{72D19147-33CA-419C-9DB3-0E69CA3BD4F6}" type="parTrans" cxnId="{4D6D305A-298E-484C-AE57-BA4E2275E5A6}">
      <dgm:prSet/>
      <dgm:spPr/>
      <dgm:t>
        <a:bodyPr/>
        <a:lstStyle/>
        <a:p>
          <a:endParaRPr lang="en-US"/>
        </a:p>
      </dgm:t>
    </dgm:pt>
    <dgm:pt modelId="{FF163872-A0D7-4F1B-90FF-43C711CD3FCD}" type="sibTrans" cxnId="{4D6D305A-298E-484C-AE57-BA4E2275E5A6}">
      <dgm:prSet/>
      <dgm:spPr/>
      <dgm:t>
        <a:bodyPr/>
        <a:lstStyle/>
        <a:p>
          <a:endParaRPr lang="en-US"/>
        </a:p>
      </dgm:t>
    </dgm:pt>
    <dgm:pt modelId="{F51225CC-3D51-473A-A54E-3BA0D589442E}" type="pres">
      <dgm:prSet presAssocID="{2CD19725-49B5-489D-8C12-0BF9975B3E1E}" presName="cycle" presStyleCnt="0">
        <dgm:presLayoutVars>
          <dgm:chMax val="1"/>
          <dgm:dir/>
          <dgm:animLvl val="ctr"/>
          <dgm:resizeHandles val="exact"/>
        </dgm:presLayoutVars>
      </dgm:prSet>
      <dgm:spPr/>
      <dgm:t>
        <a:bodyPr/>
        <a:lstStyle/>
        <a:p>
          <a:endParaRPr lang="en-US"/>
        </a:p>
      </dgm:t>
    </dgm:pt>
    <dgm:pt modelId="{92EE526C-7C5B-4B11-97F1-E069E8C68608}" type="pres">
      <dgm:prSet presAssocID="{3A012B6B-A28C-4296-8D48-9653EEAB0404}" presName="centerShape" presStyleLbl="node0" presStyleIdx="0" presStyleCnt="1" custScaleX="202389" custScaleY="117724"/>
      <dgm:spPr/>
      <dgm:t>
        <a:bodyPr/>
        <a:lstStyle/>
        <a:p>
          <a:endParaRPr lang="en-US"/>
        </a:p>
      </dgm:t>
    </dgm:pt>
    <dgm:pt modelId="{48C5A73E-3069-4ADD-A919-8DA4FD324443}" type="pres">
      <dgm:prSet presAssocID="{52246FA5-3DB7-462C-9A56-0A9F25FA8779}" presName="parTrans" presStyleLbl="bgSibTrans2D1" presStyleIdx="0" presStyleCnt="3"/>
      <dgm:spPr/>
      <dgm:t>
        <a:bodyPr/>
        <a:lstStyle/>
        <a:p>
          <a:endParaRPr lang="en-US"/>
        </a:p>
      </dgm:t>
    </dgm:pt>
    <dgm:pt modelId="{81748218-5515-40F1-A3AA-AB265C36E57C}" type="pres">
      <dgm:prSet presAssocID="{092C8F7B-71CE-499C-8FE3-2E5BA6A58B63}" presName="node" presStyleLbl="node1" presStyleIdx="0" presStyleCnt="3" custScaleX="92044" custRadScaleRad="125235" custRadScaleInc="16435">
        <dgm:presLayoutVars>
          <dgm:bulletEnabled val="1"/>
        </dgm:presLayoutVars>
      </dgm:prSet>
      <dgm:spPr/>
      <dgm:t>
        <a:bodyPr/>
        <a:lstStyle/>
        <a:p>
          <a:endParaRPr lang="en-US"/>
        </a:p>
      </dgm:t>
    </dgm:pt>
    <dgm:pt modelId="{AB4030F3-09BF-48A5-8C92-A57814A666B7}" type="pres">
      <dgm:prSet presAssocID="{D2C0AC9C-EF60-47D1-B729-208A80946F3B}" presName="parTrans" presStyleLbl="bgSibTrans2D1" presStyleIdx="1" presStyleCnt="3"/>
      <dgm:spPr/>
      <dgm:t>
        <a:bodyPr/>
        <a:lstStyle/>
        <a:p>
          <a:endParaRPr lang="en-US"/>
        </a:p>
      </dgm:t>
    </dgm:pt>
    <dgm:pt modelId="{C6904857-DA77-4423-8334-AE0220DA1959}" type="pres">
      <dgm:prSet presAssocID="{ADB8C987-3DDC-4132-A079-BE14532C617E}" presName="node" presStyleLbl="node1" presStyleIdx="1" presStyleCnt="3" custScaleX="147006" custScaleY="80781">
        <dgm:presLayoutVars>
          <dgm:bulletEnabled val="1"/>
        </dgm:presLayoutVars>
      </dgm:prSet>
      <dgm:spPr/>
      <dgm:t>
        <a:bodyPr/>
        <a:lstStyle/>
        <a:p>
          <a:endParaRPr lang="en-US"/>
        </a:p>
      </dgm:t>
    </dgm:pt>
    <dgm:pt modelId="{0067D9D4-2686-4306-914A-17FDB94A3AAA}" type="pres">
      <dgm:prSet presAssocID="{72D19147-33CA-419C-9DB3-0E69CA3BD4F6}" presName="parTrans" presStyleLbl="bgSibTrans2D1" presStyleIdx="2" presStyleCnt="3"/>
      <dgm:spPr/>
      <dgm:t>
        <a:bodyPr/>
        <a:lstStyle/>
        <a:p>
          <a:endParaRPr lang="en-US"/>
        </a:p>
      </dgm:t>
    </dgm:pt>
    <dgm:pt modelId="{9F7D90C0-CD16-4B6B-A3B8-AAE9FB58679A}" type="pres">
      <dgm:prSet presAssocID="{FFA7105D-58EE-441A-924E-899107E7E88E}" presName="node" presStyleLbl="node1" presStyleIdx="2" presStyleCnt="3" custRadScaleRad="125560" custRadScaleInc="-13385">
        <dgm:presLayoutVars>
          <dgm:bulletEnabled val="1"/>
        </dgm:presLayoutVars>
      </dgm:prSet>
      <dgm:spPr/>
      <dgm:t>
        <a:bodyPr/>
        <a:lstStyle/>
        <a:p>
          <a:endParaRPr lang="en-US"/>
        </a:p>
      </dgm:t>
    </dgm:pt>
  </dgm:ptLst>
  <dgm:cxnLst>
    <dgm:cxn modelId="{15C3878B-5B65-4234-97EC-84584AE873EA}" srcId="{2CD19725-49B5-489D-8C12-0BF9975B3E1E}" destId="{3A012B6B-A28C-4296-8D48-9653EEAB0404}" srcOrd="0" destOrd="0" parTransId="{63EFC7D6-DE8C-4AAD-B2EE-1194A0256253}" sibTransId="{DBC252EA-B093-4976-9C35-266F845201A5}"/>
    <dgm:cxn modelId="{B48F0331-D53E-44F4-96B7-759CF413AE11}" type="presOf" srcId="{D2C0AC9C-EF60-47D1-B729-208A80946F3B}" destId="{AB4030F3-09BF-48A5-8C92-A57814A666B7}" srcOrd="0" destOrd="0" presId="urn:microsoft.com/office/officeart/2005/8/layout/radial4"/>
    <dgm:cxn modelId="{C678229F-0551-4657-ADFD-70AC3A623DD8}" type="presOf" srcId="{FFA7105D-58EE-441A-924E-899107E7E88E}" destId="{9F7D90C0-CD16-4B6B-A3B8-AAE9FB58679A}" srcOrd="0" destOrd="0" presId="urn:microsoft.com/office/officeart/2005/8/layout/radial4"/>
    <dgm:cxn modelId="{91CEC0CF-054D-475B-8EC4-6ECC3210863C}" type="presOf" srcId="{2CD19725-49B5-489D-8C12-0BF9975B3E1E}" destId="{F51225CC-3D51-473A-A54E-3BA0D589442E}" srcOrd="0" destOrd="0" presId="urn:microsoft.com/office/officeart/2005/8/layout/radial4"/>
    <dgm:cxn modelId="{DADEDF2B-0F9E-4544-8274-88C70FC705A3}" srcId="{3A012B6B-A28C-4296-8D48-9653EEAB0404}" destId="{ADB8C987-3DDC-4132-A079-BE14532C617E}" srcOrd="1" destOrd="0" parTransId="{D2C0AC9C-EF60-47D1-B729-208A80946F3B}" sibTransId="{A49548DD-841C-4C8D-95A9-698C38C320A2}"/>
    <dgm:cxn modelId="{174D8CDF-D74D-4D46-8770-E3D93ADB5098}" type="presOf" srcId="{3A012B6B-A28C-4296-8D48-9653EEAB0404}" destId="{92EE526C-7C5B-4B11-97F1-E069E8C68608}" srcOrd="0" destOrd="0" presId="urn:microsoft.com/office/officeart/2005/8/layout/radial4"/>
    <dgm:cxn modelId="{40C6B36F-AB5F-452E-9D8B-316B7B6C67E6}" type="presOf" srcId="{ADB8C987-3DDC-4132-A079-BE14532C617E}" destId="{C6904857-DA77-4423-8334-AE0220DA1959}" srcOrd="0" destOrd="0" presId="urn:microsoft.com/office/officeart/2005/8/layout/radial4"/>
    <dgm:cxn modelId="{370BA861-7E73-43E2-A204-D61FDADB7273}" type="presOf" srcId="{52246FA5-3DB7-462C-9A56-0A9F25FA8779}" destId="{48C5A73E-3069-4ADD-A919-8DA4FD324443}" srcOrd="0" destOrd="0" presId="urn:microsoft.com/office/officeart/2005/8/layout/radial4"/>
    <dgm:cxn modelId="{A578E040-71D2-4264-960A-88147A7BC0ED}" srcId="{3A012B6B-A28C-4296-8D48-9653EEAB0404}" destId="{092C8F7B-71CE-499C-8FE3-2E5BA6A58B63}" srcOrd="0" destOrd="0" parTransId="{52246FA5-3DB7-462C-9A56-0A9F25FA8779}" sibTransId="{73BECF20-A499-47B8-A8E7-71E09ECC7E94}"/>
    <dgm:cxn modelId="{9B178E11-3C94-440D-B032-78396CEAB81E}" type="presOf" srcId="{092C8F7B-71CE-499C-8FE3-2E5BA6A58B63}" destId="{81748218-5515-40F1-A3AA-AB265C36E57C}" srcOrd="0" destOrd="0" presId="urn:microsoft.com/office/officeart/2005/8/layout/radial4"/>
    <dgm:cxn modelId="{5ED8F96C-2515-4DC7-B176-736C1E811252}" type="presOf" srcId="{72D19147-33CA-419C-9DB3-0E69CA3BD4F6}" destId="{0067D9D4-2686-4306-914A-17FDB94A3AAA}" srcOrd="0" destOrd="0" presId="urn:microsoft.com/office/officeart/2005/8/layout/radial4"/>
    <dgm:cxn modelId="{4D6D305A-298E-484C-AE57-BA4E2275E5A6}" srcId="{3A012B6B-A28C-4296-8D48-9653EEAB0404}" destId="{FFA7105D-58EE-441A-924E-899107E7E88E}" srcOrd="2" destOrd="0" parTransId="{72D19147-33CA-419C-9DB3-0E69CA3BD4F6}" sibTransId="{FF163872-A0D7-4F1B-90FF-43C711CD3FCD}"/>
    <dgm:cxn modelId="{8D9806F7-1B0B-416B-A911-1ADCD8BD1A2A}" type="presParOf" srcId="{F51225CC-3D51-473A-A54E-3BA0D589442E}" destId="{92EE526C-7C5B-4B11-97F1-E069E8C68608}" srcOrd="0" destOrd="0" presId="urn:microsoft.com/office/officeart/2005/8/layout/radial4"/>
    <dgm:cxn modelId="{5587E2F0-3DBC-4808-A2BA-2ADF1183BA86}" type="presParOf" srcId="{F51225CC-3D51-473A-A54E-3BA0D589442E}" destId="{48C5A73E-3069-4ADD-A919-8DA4FD324443}" srcOrd="1" destOrd="0" presId="urn:microsoft.com/office/officeart/2005/8/layout/radial4"/>
    <dgm:cxn modelId="{887D4B00-7A15-4903-A981-CE7D95BF4B49}" type="presParOf" srcId="{F51225CC-3D51-473A-A54E-3BA0D589442E}" destId="{81748218-5515-40F1-A3AA-AB265C36E57C}" srcOrd="2" destOrd="0" presId="urn:microsoft.com/office/officeart/2005/8/layout/radial4"/>
    <dgm:cxn modelId="{E4DFE5AE-B2C9-4E78-A6D4-05D975EAAC7B}" type="presParOf" srcId="{F51225CC-3D51-473A-A54E-3BA0D589442E}" destId="{AB4030F3-09BF-48A5-8C92-A57814A666B7}" srcOrd="3" destOrd="0" presId="urn:microsoft.com/office/officeart/2005/8/layout/radial4"/>
    <dgm:cxn modelId="{A4047D92-3444-4E74-B0CB-BB7FAB1B30E9}" type="presParOf" srcId="{F51225CC-3D51-473A-A54E-3BA0D589442E}" destId="{C6904857-DA77-4423-8334-AE0220DA1959}" srcOrd="4" destOrd="0" presId="urn:microsoft.com/office/officeart/2005/8/layout/radial4"/>
    <dgm:cxn modelId="{D7E8B05F-ABE1-460E-999E-3AA2221CC703}" type="presParOf" srcId="{F51225CC-3D51-473A-A54E-3BA0D589442E}" destId="{0067D9D4-2686-4306-914A-17FDB94A3AAA}" srcOrd="5" destOrd="0" presId="urn:microsoft.com/office/officeart/2005/8/layout/radial4"/>
    <dgm:cxn modelId="{80E2E278-8F82-4A0D-8E68-7AE008EED5D8}" type="presParOf" srcId="{F51225CC-3D51-473A-A54E-3BA0D589442E}" destId="{9F7D90C0-CD16-4B6B-A3B8-AAE9FB58679A}"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EE526C-7C5B-4B11-97F1-E069E8C68608}">
      <dsp:nvSpPr>
        <dsp:cNvPr id="0" name=""/>
        <dsp:cNvSpPr/>
      </dsp:nvSpPr>
      <dsp:spPr>
        <a:xfrm>
          <a:off x="1630752" y="2579753"/>
          <a:ext cx="4877027" cy="2836830"/>
        </a:xfrm>
        <a:prstGeom prst="ellipse">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9525" cap="flat" cmpd="sng" algn="ctr">
          <a:solidFill>
            <a:schemeClr val="accent4">
              <a:shade val="95000"/>
              <a:satMod val="105000"/>
            </a:schemeClr>
          </a:solidFill>
          <a:prstDash val="solid"/>
        </a:ln>
        <a:effectLst>
          <a:outerShdw blurRad="40000" dist="23000" dir="5400000" rotWithShape="0">
            <a:srgbClr val="000000">
              <a:alpha val="35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40640" tIns="40640" rIns="40640" bIns="40640" numCol="1" spcCol="1270" anchor="ctr" anchorCtr="0">
          <a:noAutofit/>
        </a:bodyPr>
        <a:lstStyle/>
        <a:p>
          <a:pPr lvl="0" algn="ctr" defTabSz="2844800">
            <a:lnSpc>
              <a:spcPct val="90000"/>
            </a:lnSpc>
            <a:spcBef>
              <a:spcPct val="0"/>
            </a:spcBef>
            <a:spcAft>
              <a:spcPct val="35000"/>
            </a:spcAft>
          </a:pPr>
          <a:r>
            <a:rPr lang="en-US" sz="6400" kern="1200" dirty="0" smtClean="0"/>
            <a:t>TPL Dataflow</a:t>
          </a:r>
          <a:endParaRPr lang="en-US" sz="6400" kern="1200" dirty="0"/>
        </a:p>
      </dsp:txBody>
      <dsp:txXfrm>
        <a:off x="2344976" y="2995197"/>
        <a:ext cx="3448579" cy="2005942"/>
      </dsp:txXfrm>
    </dsp:sp>
    <dsp:sp modelId="{48C5A73E-3069-4ADD-A919-8DA4FD324443}">
      <dsp:nvSpPr>
        <dsp:cNvPr id="0" name=""/>
        <dsp:cNvSpPr/>
      </dsp:nvSpPr>
      <dsp:spPr>
        <a:xfrm rot="13491660">
          <a:off x="837229" y="1550311"/>
          <a:ext cx="2234662" cy="68677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1748218-5515-40F1-A3AA-AB265C36E57C}">
      <dsp:nvSpPr>
        <dsp:cNvPr id="0" name=""/>
        <dsp:cNvSpPr/>
      </dsp:nvSpPr>
      <dsp:spPr>
        <a:xfrm>
          <a:off x="109018" y="189847"/>
          <a:ext cx="2107111" cy="1831394"/>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81915" tIns="81915" rIns="81915" bIns="81915" numCol="1" spcCol="1270" anchor="ctr" anchorCtr="0">
          <a:noAutofit/>
        </a:bodyPr>
        <a:lstStyle/>
        <a:p>
          <a:pPr lvl="0" algn="ctr" defTabSz="1911350">
            <a:lnSpc>
              <a:spcPct val="90000"/>
            </a:lnSpc>
            <a:spcBef>
              <a:spcPct val="0"/>
            </a:spcBef>
            <a:spcAft>
              <a:spcPct val="35000"/>
            </a:spcAft>
          </a:pPr>
          <a:r>
            <a:rPr lang="en-US" sz="4300" b="1" kern="1200" dirty="0" smtClean="0"/>
            <a:t>AAL</a:t>
          </a:r>
          <a:r>
            <a:rPr lang="en-US" sz="4300" kern="1200" dirty="0" smtClean="0"/>
            <a:t> (C++)</a:t>
          </a:r>
          <a:endParaRPr lang="en-US" sz="4300" kern="1200" dirty="0"/>
        </a:p>
      </dsp:txBody>
      <dsp:txXfrm>
        <a:off x="162658" y="243487"/>
        <a:ext cx="1999831" cy="1724114"/>
      </dsp:txXfrm>
    </dsp:sp>
    <dsp:sp modelId="{AB4030F3-09BF-48A5-8C92-A57814A666B7}">
      <dsp:nvSpPr>
        <dsp:cNvPr id="0" name=""/>
        <dsp:cNvSpPr/>
      </dsp:nvSpPr>
      <dsp:spPr>
        <a:xfrm rot="16200000">
          <a:off x="3192293" y="1257312"/>
          <a:ext cx="1753945" cy="68677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6904857-DA77-4423-8334-AE0220DA1959}">
      <dsp:nvSpPr>
        <dsp:cNvPr id="0" name=""/>
        <dsp:cNvSpPr/>
      </dsp:nvSpPr>
      <dsp:spPr>
        <a:xfrm>
          <a:off x="2386604" y="-15983"/>
          <a:ext cx="3365324" cy="1479418"/>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81915" tIns="81915" rIns="81915" bIns="81915" numCol="1" spcCol="1270" anchor="ctr" anchorCtr="0">
          <a:noAutofit/>
        </a:bodyPr>
        <a:lstStyle/>
        <a:p>
          <a:pPr lvl="0" algn="ctr" defTabSz="1911350">
            <a:lnSpc>
              <a:spcPct val="90000"/>
            </a:lnSpc>
            <a:spcBef>
              <a:spcPct val="0"/>
            </a:spcBef>
            <a:spcAft>
              <a:spcPct val="35000"/>
            </a:spcAft>
          </a:pPr>
          <a:r>
            <a:rPr lang="en-US" sz="4300" b="1" kern="1200" dirty="0" smtClean="0"/>
            <a:t>CCR</a:t>
          </a:r>
          <a:br>
            <a:rPr lang="en-US" sz="4300" b="1" kern="1200" dirty="0" smtClean="0"/>
          </a:br>
          <a:r>
            <a:rPr lang="en-US" sz="4300" kern="1200" dirty="0" smtClean="0"/>
            <a:t>(MS Robotics)</a:t>
          </a:r>
          <a:endParaRPr lang="en-US" sz="4300" kern="1200" dirty="0"/>
        </a:p>
      </dsp:txBody>
      <dsp:txXfrm>
        <a:off x="2429935" y="27348"/>
        <a:ext cx="3278662" cy="1392756"/>
      </dsp:txXfrm>
    </dsp:sp>
    <dsp:sp modelId="{0067D9D4-2686-4306-914A-17FDB94A3AAA}">
      <dsp:nvSpPr>
        <dsp:cNvPr id="0" name=""/>
        <dsp:cNvSpPr/>
      </dsp:nvSpPr>
      <dsp:spPr>
        <a:xfrm rot="19018140">
          <a:off x="5154845" y="1606017"/>
          <a:ext cx="2218141" cy="68677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F7D90C0-CD16-4B6B-A3B8-AAE9FB58679A}">
      <dsp:nvSpPr>
        <dsp:cNvPr id="0" name=""/>
        <dsp:cNvSpPr/>
      </dsp:nvSpPr>
      <dsp:spPr>
        <a:xfrm>
          <a:off x="5930008" y="276883"/>
          <a:ext cx="2289243" cy="1831394"/>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81915" tIns="81915" rIns="81915" bIns="81915" numCol="1" spcCol="1270" anchor="ctr" anchorCtr="0">
          <a:noAutofit/>
        </a:bodyPr>
        <a:lstStyle/>
        <a:p>
          <a:pPr lvl="0" algn="ctr" defTabSz="1911350">
            <a:lnSpc>
              <a:spcPct val="90000"/>
            </a:lnSpc>
            <a:spcBef>
              <a:spcPct val="0"/>
            </a:spcBef>
            <a:spcAft>
              <a:spcPct val="35000"/>
            </a:spcAft>
          </a:pPr>
          <a:r>
            <a:rPr lang="en-US" sz="4300" kern="1200" dirty="0" smtClean="0"/>
            <a:t>Axum</a:t>
          </a:r>
          <a:endParaRPr lang="en-US" sz="4300" kern="1200" dirty="0"/>
        </a:p>
      </dsp:txBody>
      <dsp:txXfrm>
        <a:off x="5983648" y="330523"/>
        <a:ext cx="2181963" cy="1724114"/>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19</a:t>
            </a:fld>
            <a:endParaRPr lang="en-AU"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20</a:t>
            </a:fld>
            <a:endParaRPr lang="en-A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22</a:t>
            </a:fld>
            <a:endParaRPr lang="en-AU"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24</a:t>
            </a:fld>
            <a:endParaRPr lang="en-AU"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26</a:t>
            </a:fld>
            <a:endParaRPr lang="en-AU"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27</a:t>
            </a:fld>
            <a:endParaRPr lang="en-AU"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28</a:t>
            </a:fld>
            <a:endParaRPr lang="en-AU"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30</a:t>
            </a:fld>
            <a:endParaRPr lang="en-AU"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31</a:t>
            </a:fld>
            <a:endParaRPr lang="en-AU"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33</a:t>
            </a:fld>
            <a:endParaRPr lang="en-A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4</a:t>
            </a:fld>
            <a:endParaRPr lang="en-AU"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34</a:t>
            </a:fld>
            <a:endParaRPr lang="en-AU"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35</a:t>
            </a:fld>
            <a:endParaRPr lang="en-AU"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39</a:t>
            </a:fld>
            <a:endParaRPr lang="en-AU"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40</a:t>
            </a:fld>
            <a:endParaRPr lang="en-AU"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41</a:t>
            </a:fld>
            <a:endParaRPr lang="en-AU"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42</a:t>
            </a:fld>
            <a:endParaRPr lang="en-AU"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43</a:t>
            </a:fld>
            <a:endParaRPr lang="en-AU"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44</a:t>
            </a:fld>
            <a:endParaRPr lang="en-AU"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49</a:t>
            </a:fld>
            <a:endParaRPr lang="en-AU"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53</a:t>
            </a:fld>
            <a:endParaRPr lang="en-A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5</a:t>
            </a:fld>
            <a:endParaRPr lang="en-AU"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54</a:t>
            </a:fld>
            <a:endParaRPr lang="en-AU"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11:19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10</a:t>
            </a:fld>
            <a:endParaRPr lang="en-A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14</a:t>
            </a:fld>
            <a:endParaRPr lang="en-A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15</a:t>
            </a:fld>
            <a:endParaRPr lang="en-AU"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16</a:t>
            </a:fld>
            <a:endParaRPr lang="en-AU"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1"/>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7"/>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348886"/>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87190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3124237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descr="102679_TEMPLATE_16.9(1).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4207611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3760" y="0"/>
            <a:ext cx="913648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Tree>
    <p:extLst>
      <p:ext uri="{BB962C8B-B14F-4D97-AF65-F5344CB8AC3E}">
        <p14:creationId xmlns:p14="http://schemas.microsoft.com/office/powerpoint/2010/main" val="1872037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sp>
        <p:nvSpPr>
          <p:cNvPr id="2" name="Title 1"/>
          <p:cNvSpPr>
            <a:spLocks noGrp="1"/>
          </p:cNvSpPr>
          <p:nvPr>
            <p:ph type="title" hasCustomPrompt="1"/>
          </p:nvPr>
        </p:nvSpPr>
        <p:spPr>
          <a:xfrm>
            <a:off x="722313" y="4406901"/>
            <a:ext cx="7772400" cy="1362075"/>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787400"/>
            <a:ext cx="2447922" cy="1327688"/>
          </a:xfrm>
          <a:prstGeom prst="rect">
            <a:avLst/>
          </a:prstGeom>
        </p:spPr>
      </p:pic>
    </p:spTree>
    <p:extLst>
      <p:ext uri="{BB962C8B-B14F-4D97-AF65-F5344CB8AC3E}">
        <p14:creationId xmlns:p14="http://schemas.microsoft.com/office/powerpoint/2010/main" val="26388271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spTree>
    <p:extLst>
      <p:ext uri="{BB962C8B-B14F-4D97-AF65-F5344CB8AC3E}">
        <p14:creationId xmlns:p14="http://schemas.microsoft.com/office/powerpoint/2010/main" val="962521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7715517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600200"/>
            <a:ext cx="4114800" cy="41656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5560660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30086740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8230444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5"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8046822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43"/>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7064267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pic>
        <p:nvPicPr>
          <p:cNvPr id="4" name="Picture 3" descr="Tech·Ed_LOGO.png"/>
          <p:cNvPicPr>
            <a:picLocks noChangeAspect="1"/>
          </p:cNvPicPr>
          <p:nvPr userDrawn="1"/>
        </p:nvPicPr>
        <p:blipFill>
          <a:blip r:embed="rId4"/>
          <a:stretch>
            <a:fillRect/>
          </a:stretch>
        </p:blipFill>
        <p:spPr>
          <a:xfrm>
            <a:off x="990603" y="1905000"/>
            <a:ext cx="4870445" cy="2641600"/>
          </a:xfrm>
          <a:prstGeom prst="rect">
            <a:avLst/>
          </a:prstGeom>
        </p:spPr>
      </p:pic>
    </p:spTree>
    <p:extLst>
      <p:ext uri="{BB962C8B-B14F-4D97-AF65-F5344CB8AC3E}">
        <p14:creationId xmlns:p14="http://schemas.microsoft.com/office/powerpoint/2010/main" val="612042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pPr/>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3"/>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pPr/>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6.png"/><Relationship Id="rId2" Type="http://schemas.openxmlformats.org/officeDocument/2006/relationships/slideLayout" Target="../slideLayouts/slideLayout15.xml"/><Relationship Id="rId16" Type="http://schemas.microsoft.com/office/2007/relationships/hdphoto" Target="../media/hdphoto1.wdp"/><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5.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pPr/>
              <a:t>2/09/2011</a:t>
            </a:fld>
            <a:endParaRPr lang="en-AU"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5">
            <a:extLst>
              <a:ext uri="{BEBA8EAE-BF5A-486C-A8C5-ECC9F3942E4B}">
                <a14:imgProps xmlns:a14="http://schemas.microsoft.com/office/drawing/2010/main">
                  <a14:imgLayer r:embed="rId16">
                    <a14:imgEffect>
                      <a14:colorTemperature colorTemp="7200"/>
                    </a14:imgEffect>
                    <a14:imgEffect>
                      <a14:saturation sat="200000"/>
                    </a14:imgEffect>
                  </a14:imgLayer>
                </a14:imgProps>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6356352"/>
            <a:ext cx="2895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solidFill>
                  <a:srgbClr val="FFFFFF"/>
                </a:solidFill>
              </a:rPr>
              <a:t>(</a:t>
            </a:r>
            <a:r>
              <a:rPr lang="en-AU" dirty="0" err="1" smtClean="0">
                <a:solidFill>
                  <a:srgbClr val="FFFFFF"/>
                </a:solidFill>
              </a:rPr>
              <a:t>c</a:t>
            </a:r>
            <a:r>
              <a:rPr lang="en-AU" dirty="0" smtClean="0">
                <a:solidFill>
                  <a:srgbClr val="FFFFFF"/>
                </a:solidFill>
              </a:rPr>
              <a:t>) 2011 Microsoft. All rights reserved.</a:t>
            </a:r>
            <a:endParaRPr lang="en-AU" dirty="0">
              <a:solidFill>
                <a:srgbClr val="FFFFFF"/>
              </a:solidFill>
            </a:endParaRPr>
          </a:p>
        </p:txBody>
      </p:sp>
      <p:pic>
        <p:nvPicPr>
          <p:cNvPr id="9" name="Picture 8" descr="Tech·Ed_LOGO.png"/>
          <p:cNvPicPr>
            <a:picLocks noChangeAspect="1"/>
          </p:cNvPicPr>
          <p:nvPr userDrawn="1"/>
        </p:nvPicPr>
        <p:blipFill>
          <a:blip r:embed="rId17"/>
          <a:stretch>
            <a:fillRect/>
          </a:stretch>
        </p:blipFill>
        <p:spPr>
          <a:xfrm>
            <a:off x="457203" y="6070601"/>
            <a:ext cx="990599" cy="537275"/>
          </a:xfrm>
          <a:prstGeom prst="rect">
            <a:avLst/>
          </a:prstGeom>
        </p:spPr>
      </p:pic>
    </p:spTree>
    <p:extLst>
      <p:ext uri="{BB962C8B-B14F-4D97-AF65-F5344CB8AC3E}">
        <p14:creationId xmlns:p14="http://schemas.microsoft.com/office/powerpoint/2010/main" val="75180014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a:xfrm>
            <a:off x="2339752" y="4457005"/>
            <a:ext cx="1296144" cy="1872208"/>
          </a:xfrm>
          <a:prstGeom prst="roundRect">
            <a:avLst/>
          </a:prstGeom>
          <a:solidFill>
            <a:schemeClr val="accent6">
              <a:lumMod val="60000"/>
              <a:lumOff val="40000"/>
              <a:alpha val="36863"/>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a:off x="3779912" y="4457005"/>
            <a:ext cx="1296144" cy="1872208"/>
          </a:xfrm>
          <a:prstGeom prst="roundRect">
            <a:avLst/>
          </a:prstGeom>
          <a:solidFill>
            <a:schemeClr val="accent6">
              <a:lumMod val="60000"/>
              <a:lumOff val="40000"/>
              <a:alpha val="36863"/>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ounded Rectangle 56"/>
          <p:cNvSpPr/>
          <p:nvPr/>
        </p:nvSpPr>
        <p:spPr>
          <a:xfrm>
            <a:off x="5220072" y="4457005"/>
            <a:ext cx="1296144" cy="1872208"/>
          </a:xfrm>
          <a:prstGeom prst="roundRect">
            <a:avLst/>
          </a:prstGeom>
          <a:solidFill>
            <a:schemeClr val="accent6">
              <a:lumMod val="60000"/>
              <a:lumOff val="40000"/>
              <a:alpha val="36863"/>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ounded Rectangle 58"/>
          <p:cNvSpPr/>
          <p:nvPr/>
        </p:nvSpPr>
        <p:spPr>
          <a:xfrm>
            <a:off x="6660232" y="4457005"/>
            <a:ext cx="1296144" cy="1872208"/>
          </a:xfrm>
          <a:prstGeom prst="roundRect">
            <a:avLst/>
          </a:prstGeom>
          <a:solidFill>
            <a:schemeClr val="accent6">
              <a:lumMod val="60000"/>
              <a:lumOff val="40000"/>
              <a:alpha val="36863"/>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ounded Rectangle 60"/>
          <p:cNvSpPr/>
          <p:nvPr/>
        </p:nvSpPr>
        <p:spPr>
          <a:xfrm>
            <a:off x="2267744" y="1484784"/>
            <a:ext cx="1368152" cy="2520280"/>
          </a:xfrm>
          <a:prstGeom prst="roundRect">
            <a:avLst/>
          </a:prstGeom>
          <a:solidFill>
            <a:schemeClr val="accent6">
              <a:lumMod val="60000"/>
              <a:lumOff val="40000"/>
              <a:alpha val="36863"/>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ounded Rectangle 62"/>
          <p:cNvSpPr/>
          <p:nvPr/>
        </p:nvSpPr>
        <p:spPr>
          <a:xfrm>
            <a:off x="3707904" y="1484784"/>
            <a:ext cx="1368152" cy="2520280"/>
          </a:xfrm>
          <a:prstGeom prst="roundRect">
            <a:avLst/>
          </a:prstGeom>
          <a:solidFill>
            <a:schemeClr val="accent6">
              <a:lumMod val="60000"/>
              <a:lumOff val="40000"/>
              <a:alpha val="36863"/>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64"/>
          <p:cNvSpPr/>
          <p:nvPr/>
        </p:nvSpPr>
        <p:spPr>
          <a:xfrm>
            <a:off x="5148064" y="1484784"/>
            <a:ext cx="1368152" cy="2520280"/>
          </a:xfrm>
          <a:prstGeom prst="roundRect">
            <a:avLst/>
          </a:prstGeom>
          <a:solidFill>
            <a:schemeClr val="accent6">
              <a:lumMod val="60000"/>
              <a:lumOff val="40000"/>
              <a:alpha val="36863"/>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ounded Rectangle 66"/>
          <p:cNvSpPr/>
          <p:nvPr/>
        </p:nvSpPr>
        <p:spPr>
          <a:xfrm>
            <a:off x="6588224" y="1484784"/>
            <a:ext cx="1368152" cy="2520280"/>
          </a:xfrm>
          <a:prstGeom prst="roundRect">
            <a:avLst/>
          </a:prstGeom>
          <a:solidFill>
            <a:schemeClr val="accent6">
              <a:lumMod val="60000"/>
              <a:lumOff val="40000"/>
              <a:alpha val="36863"/>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Task vs. Data Parallelism</a:t>
            </a:r>
            <a:endParaRPr lang="en-US" dirty="0"/>
          </a:p>
        </p:txBody>
      </p:sp>
      <p:sp>
        <p:nvSpPr>
          <p:cNvPr id="4" name="Footer Placeholder 3"/>
          <p:cNvSpPr>
            <a:spLocks noGrp="1"/>
          </p:cNvSpPr>
          <p:nvPr>
            <p:ph type="ftr" sz="quarter" idx="11"/>
          </p:nvPr>
        </p:nvSpPr>
        <p:spPr>
          <a:xfrm>
            <a:off x="3124200" y="6520260"/>
            <a:ext cx="2895600" cy="365125"/>
          </a:xfrm>
        </p:spPr>
        <p:txBody>
          <a:bodyPr/>
          <a:lstStyle/>
          <a:p>
            <a:r>
              <a:rPr lang="en-AU" smtClean="0"/>
              <a:t>(c) 2011 Microsoft. All rights reserved.</a:t>
            </a:r>
            <a:endParaRPr lang="en-AU" dirty="0"/>
          </a:p>
        </p:txBody>
      </p:sp>
      <p:sp>
        <p:nvSpPr>
          <p:cNvPr id="5" name="Rectangle 4"/>
          <p:cNvSpPr/>
          <p:nvPr/>
        </p:nvSpPr>
        <p:spPr>
          <a:xfrm>
            <a:off x="2339752" y="2060848"/>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cxnSp>
        <p:nvCxnSpPr>
          <p:cNvPr id="7" name="Straight Connector 6"/>
          <p:cNvCxnSpPr/>
          <p:nvPr/>
        </p:nvCxnSpPr>
        <p:spPr>
          <a:xfrm>
            <a:off x="0" y="4221088"/>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extBox 7"/>
          <p:cNvSpPr txBox="1"/>
          <p:nvPr/>
        </p:nvSpPr>
        <p:spPr>
          <a:xfrm>
            <a:off x="139006" y="4294838"/>
            <a:ext cx="1192634" cy="646331"/>
          </a:xfrm>
          <a:prstGeom prst="rect">
            <a:avLst/>
          </a:prstGeom>
          <a:noFill/>
        </p:spPr>
        <p:txBody>
          <a:bodyPr wrap="none" rtlCol="0">
            <a:spAutoFit/>
          </a:bodyPr>
          <a:lstStyle/>
          <a:p>
            <a:r>
              <a:rPr lang="en-US" sz="3600" b="1" dirty="0" smtClean="0">
                <a:solidFill>
                  <a:schemeClr val="bg1"/>
                </a:solidFill>
              </a:rPr>
              <a:t>Tasks</a:t>
            </a:r>
            <a:endParaRPr lang="en-US" sz="3600" b="1" dirty="0">
              <a:solidFill>
                <a:schemeClr val="bg1"/>
              </a:solidFill>
            </a:endParaRPr>
          </a:p>
        </p:txBody>
      </p:sp>
      <p:sp>
        <p:nvSpPr>
          <p:cNvPr id="9" name="TextBox 8"/>
          <p:cNvSpPr txBox="1"/>
          <p:nvPr/>
        </p:nvSpPr>
        <p:spPr>
          <a:xfrm>
            <a:off x="179512" y="3502750"/>
            <a:ext cx="1083182" cy="646331"/>
          </a:xfrm>
          <a:prstGeom prst="rect">
            <a:avLst/>
          </a:prstGeom>
          <a:noFill/>
        </p:spPr>
        <p:txBody>
          <a:bodyPr wrap="none" rtlCol="0">
            <a:spAutoFit/>
          </a:bodyPr>
          <a:lstStyle/>
          <a:p>
            <a:r>
              <a:rPr lang="en-US" sz="3600" b="1" dirty="0" smtClean="0">
                <a:solidFill>
                  <a:schemeClr val="bg1"/>
                </a:solidFill>
              </a:rPr>
              <a:t>Data</a:t>
            </a:r>
            <a:endParaRPr lang="en-US" sz="3600" b="1" dirty="0">
              <a:solidFill>
                <a:schemeClr val="bg1"/>
              </a:solidFill>
            </a:endParaRPr>
          </a:p>
        </p:txBody>
      </p:sp>
      <p:sp>
        <p:nvSpPr>
          <p:cNvPr id="10" name="Rectangle 9"/>
          <p:cNvSpPr/>
          <p:nvPr/>
        </p:nvSpPr>
        <p:spPr>
          <a:xfrm>
            <a:off x="3059832" y="2060848"/>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1" name="Rectangle 10"/>
          <p:cNvSpPr/>
          <p:nvPr/>
        </p:nvSpPr>
        <p:spPr>
          <a:xfrm>
            <a:off x="3779912" y="2060848"/>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2" name="Rectangle 11"/>
          <p:cNvSpPr/>
          <p:nvPr/>
        </p:nvSpPr>
        <p:spPr>
          <a:xfrm>
            <a:off x="4499992" y="2060848"/>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3" name="Rectangle 12"/>
          <p:cNvSpPr/>
          <p:nvPr/>
        </p:nvSpPr>
        <p:spPr>
          <a:xfrm>
            <a:off x="5220072" y="2060848"/>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4" name="Rectangle 13"/>
          <p:cNvSpPr/>
          <p:nvPr/>
        </p:nvSpPr>
        <p:spPr>
          <a:xfrm>
            <a:off x="5940152" y="2060848"/>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5" name="Rectangle 14"/>
          <p:cNvSpPr/>
          <p:nvPr/>
        </p:nvSpPr>
        <p:spPr>
          <a:xfrm>
            <a:off x="6660232" y="2060848"/>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6" name="Rectangle 15"/>
          <p:cNvSpPr/>
          <p:nvPr/>
        </p:nvSpPr>
        <p:spPr>
          <a:xfrm>
            <a:off x="7380312" y="2060848"/>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9" name="Rectangle 18"/>
          <p:cNvSpPr/>
          <p:nvPr/>
        </p:nvSpPr>
        <p:spPr>
          <a:xfrm>
            <a:off x="2339752" y="2708920"/>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0" name="Rectangle 19"/>
          <p:cNvSpPr/>
          <p:nvPr/>
        </p:nvSpPr>
        <p:spPr>
          <a:xfrm>
            <a:off x="3059832" y="2708920"/>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1" name="Rectangle 20"/>
          <p:cNvSpPr/>
          <p:nvPr/>
        </p:nvSpPr>
        <p:spPr>
          <a:xfrm>
            <a:off x="3779912" y="2708920"/>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2" name="Rectangle 21"/>
          <p:cNvSpPr/>
          <p:nvPr/>
        </p:nvSpPr>
        <p:spPr>
          <a:xfrm>
            <a:off x="4499992" y="2708920"/>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3" name="Rectangle 22"/>
          <p:cNvSpPr/>
          <p:nvPr/>
        </p:nvSpPr>
        <p:spPr>
          <a:xfrm>
            <a:off x="5220072" y="2708920"/>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4" name="Rectangle 23"/>
          <p:cNvSpPr/>
          <p:nvPr/>
        </p:nvSpPr>
        <p:spPr>
          <a:xfrm>
            <a:off x="5940152" y="2708920"/>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5" name="Rectangle 24"/>
          <p:cNvSpPr/>
          <p:nvPr/>
        </p:nvSpPr>
        <p:spPr>
          <a:xfrm>
            <a:off x="6660232" y="2708920"/>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6" name="Rectangle 25"/>
          <p:cNvSpPr/>
          <p:nvPr/>
        </p:nvSpPr>
        <p:spPr>
          <a:xfrm>
            <a:off x="7380312" y="2708920"/>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9" name="Rectangle 28"/>
          <p:cNvSpPr/>
          <p:nvPr/>
        </p:nvSpPr>
        <p:spPr>
          <a:xfrm>
            <a:off x="2339752" y="3356992"/>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0" name="Rectangle 29"/>
          <p:cNvSpPr/>
          <p:nvPr/>
        </p:nvSpPr>
        <p:spPr>
          <a:xfrm>
            <a:off x="3059832" y="3356992"/>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1" name="Rectangle 30"/>
          <p:cNvSpPr/>
          <p:nvPr/>
        </p:nvSpPr>
        <p:spPr>
          <a:xfrm>
            <a:off x="3779912" y="3356992"/>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2" name="Rectangle 31"/>
          <p:cNvSpPr/>
          <p:nvPr/>
        </p:nvSpPr>
        <p:spPr>
          <a:xfrm>
            <a:off x="4499992" y="3356992"/>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3" name="Rectangle 32"/>
          <p:cNvSpPr/>
          <p:nvPr/>
        </p:nvSpPr>
        <p:spPr>
          <a:xfrm>
            <a:off x="5220072" y="3356992"/>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4" name="Rectangle 33"/>
          <p:cNvSpPr/>
          <p:nvPr/>
        </p:nvSpPr>
        <p:spPr>
          <a:xfrm>
            <a:off x="5940152" y="3356992"/>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5" name="Rectangle 34"/>
          <p:cNvSpPr/>
          <p:nvPr/>
        </p:nvSpPr>
        <p:spPr>
          <a:xfrm>
            <a:off x="6660232" y="3356992"/>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6" name="Rectangle 35"/>
          <p:cNvSpPr/>
          <p:nvPr/>
        </p:nvSpPr>
        <p:spPr>
          <a:xfrm>
            <a:off x="7380312" y="3356992"/>
            <a:ext cx="504056" cy="43204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9" name="Rectangle 38"/>
          <p:cNvSpPr/>
          <p:nvPr/>
        </p:nvSpPr>
        <p:spPr>
          <a:xfrm>
            <a:off x="2483768" y="4601021"/>
            <a:ext cx="1008112" cy="108012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44" name="Rectangle 43"/>
          <p:cNvSpPr/>
          <p:nvPr/>
        </p:nvSpPr>
        <p:spPr>
          <a:xfrm>
            <a:off x="3923928" y="4601021"/>
            <a:ext cx="1008112" cy="108012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45" name="Rectangle 44"/>
          <p:cNvSpPr/>
          <p:nvPr/>
        </p:nvSpPr>
        <p:spPr>
          <a:xfrm>
            <a:off x="5364088" y="4601021"/>
            <a:ext cx="1008112" cy="108012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46" name="Rectangle 45"/>
          <p:cNvSpPr/>
          <p:nvPr/>
        </p:nvSpPr>
        <p:spPr>
          <a:xfrm>
            <a:off x="6804248" y="4601021"/>
            <a:ext cx="1008112" cy="108012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54" name="TextBox 53"/>
          <p:cNvSpPr txBox="1"/>
          <p:nvPr/>
        </p:nvSpPr>
        <p:spPr>
          <a:xfrm>
            <a:off x="2730514" y="5753149"/>
            <a:ext cx="545342" cy="523220"/>
          </a:xfrm>
          <a:prstGeom prst="rect">
            <a:avLst/>
          </a:prstGeom>
          <a:noFill/>
        </p:spPr>
        <p:txBody>
          <a:bodyPr wrap="none" rtlCol="0">
            <a:spAutoFit/>
          </a:bodyPr>
          <a:lstStyle/>
          <a:p>
            <a:r>
              <a:rPr lang="en-US" sz="2800" b="1" dirty="0" smtClean="0">
                <a:solidFill>
                  <a:schemeClr val="accent5"/>
                </a:solidFill>
              </a:rPr>
              <a:t>T1</a:t>
            </a:r>
            <a:endParaRPr lang="en-US" sz="2800" b="1" dirty="0">
              <a:solidFill>
                <a:schemeClr val="accent5"/>
              </a:solidFill>
            </a:endParaRPr>
          </a:p>
        </p:txBody>
      </p:sp>
      <p:sp>
        <p:nvSpPr>
          <p:cNvPr id="56" name="TextBox 55"/>
          <p:cNvSpPr txBox="1"/>
          <p:nvPr/>
        </p:nvSpPr>
        <p:spPr>
          <a:xfrm>
            <a:off x="4170674" y="5753149"/>
            <a:ext cx="545342" cy="523220"/>
          </a:xfrm>
          <a:prstGeom prst="rect">
            <a:avLst/>
          </a:prstGeom>
          <a:noFill/>
        </p:spPr>
        <p:txBody>
          <a:bodyPr wrap="none" rtlCol="0">
            <a:spAutoFit/>
          </a:bodyPr>
          <a:lstStyle/>
          <a:p>
            <a:r>
              <a:rPr lang="en-US" sz="2800" b="1" dirty="0" smtClean="0">
                <a:solidFill>
                  <a:schemeClr val="accent5"/>
                </a:solidFill>
              </a:rPr>
              <a:t>T2</a:t>
            </a:r>
            <a:endParaRPr lang="en-US" sz="2800" b="1" dirty="0">
              <a:solidFill>
                <a:schemeClr val="accent5"/>
              </a:solidFill>
            </a:endParaRPr>
          </a:p>
        </p:txBody>
      </p:sp>
      <p:sp>
        <p:nvSpPr>
          <p:cNvPr id="58" name="TextBox 57"/>
          <p:cNvSpPr txBox="1"/>
          <p:nvPr/>
        </p:nvSpPr>
        <p:spPr>
          <a:xfrm>
            <a:off x="5610834" y="5753149"/>
            <a:ext cx="545342" cy="523220"/>
          </a:xfrm>
          <a:prstGeom prst="rect">
            <a:avLst/>
          </a:prstGeom>
          <a:noFill/>
        </p:spPr>
        <p:txBody>
          <a:bodyPr wrap="none" rtlCol="0">
            <a:spAutoFit/>
          </a:bodyPr>
          <a:lstStyle/>
          <a:p>
            <a:r>
              <a:rPr lang="en-US" sz="2800" b="1" dirty="0" smtClean="0">
                <a:solidFill>
                  <a:schemeClr val="accent5"/>
                </a:solidFill>
              </a:rPr>
              <a:t>T3</a:t>
            </a:r>
            <a:endParaRPr lang="en-US" sz="2800" b="1" dirty="0">
              <a:solidFill>
                <a:schemeClr val="accent5"/>
              </a:solidFill>
            </a:endParaRPr>
          </a:p>
        </p:txBody>
      </p:sp>
      <p:sp>
        <p:nvSpPr>
          <p:cNvPr id="60" name="TextBox 59"/>
          <p:cNvSpPr txBox="1"/>
          <p:nvPr/>
        </p:nvSpPr>
        <p:spPr>
          <a:xfrm>
            <a:off x="7050994" y="5753149"/>
            <a:ext cx="545342" cy="523220"/>
          </a:xfrm>
          <a:prstGeom prst="rect">
            <a:avLst/>
          </a:prstGeom>
          <a:noFill/>
        </p:spPr>
        <p:txBody>
          <a:bodyPr wrap="none" rtlCol="0">
            <a:spAutoFit/>
          </a:bodyPr>
          <a:lstStyle/>
          <a:p>
            <a:r>
              <a:rPr lang="en-US" sz="2800" b="1" dirty="0" smtClean="0">
                <a:solidFill>
                  <a:schemeClr val="accent5"/>
                </a:solidFill>
              </a:rPr>
              <a:t>T4</a:t>
            </a:r>
            <a:endParaRPr lang="en-US" sz="2800" b="1" dirty="0">
              <a:solidFill>
                <a:schemeClr val="accent5"/>
              </a:solidFill>
            </a:endParaRPr>
          </a:p>
        </p:txBody>
      </p:sp>
      <p:sp>
        <p:nvSpPr>
          <p:cNvPr id="62" name="TextBox 61"/>
          <p:cNvSpPr txBox="1"/>
          <p:nvPr/>
        </p:nvSpPr>
        <p:spPr>
          <a:xfrm>
            <a:off x="2700219" y="1484784"/>
            <a:ext cx="575639" cy="523220"/>
          </a:xfrm>
          <a:prstGeom prst="rect">
            <a:avLst/>
          </a:prstGeom>
          <a:noFill/>
        </p:spPr>
        <p:txBody>
          <a:bodyPr wrap="square" rtlCol="0">
            <a:spAutoFit/>
          </a:bodyPr>
          <a:lstStyle/>
          <a:p>
            <a:r>
              <a:rPr lang="en-US" sz="2800" b="1" dirty="0" smtClean="0">
                <a:solidFill>
                  <a:schemeClr val="accent5"/>
                </a:solidFill>
              </a:rPr>
              <a:t>T1</a:t>
            </a:r>
            <a:endParaRPr lang="en-US" sz="2800" b="1" dirty="0">
              <a:solidFill>
                <a:schemeClr val="accent5"/>
              </a:solidFill>
            </a:endParaRPr>
          </a:p>
        </p:txBody>
      </p:sp>
      <p:sp>
        <p:nvSpPr>
          <p:cNvPr id="64" name="TextBox 63"/>
          <p:cNvSpPr txBox="1"/>
          <p:nvPr/>
        </p:nvSpPr>
        <p:spPr>
          <a:xfrm>
            <a:off x="4140379" y="1484784"/>
            <a:ext cx="575639" cy="523220"/>
          </a:xfrm>
          <a:prstGeom prst="rect">
            <a:avLst/>
          </a:prstGeom>
          <a:noFill/>
        </p:spPr>
        <p:txBody>
          <a:bodyPr wrap="square" rtlCol="0">
            <a:spAutoFit/>
          </a:bodyPr>
          <a:lstStyle/>
          <a:p>
            <a:r>
              <a:rPr lang="en-US" sz="2800" b="1" dirty="0" smtClean="0">
                <a:solidFill>
                  <a:schemeClr val="accent5"/>
                </a:solidFill>
              </a:rPr>
              <a:t>T2</a:t>
            </a:r>
            <a:endParaRPr lang="en-US" sz="2800" b="1" dirty="0">
              <a:solidFill>
                <a:schemeClr val="accent5"/>
              </a:solidFill>
            </a:endParaRPr>
          </a:p>
        </p:txBody>
      </p:sp>
      <p:sp>
        <p:nvSpPr>
          <p:cNvPr id="66" name="TextBox 65"/>
          <p:cNvSpPr txBox="1"/>
          <p:nvPr/>
        </p:nvSpPr>
        <p:spPr>
          <a:xfrm>
            <a:off x="5580539" y="1484784"/>
            <a:ext cx="575639" cy="523220"/>
          </a:xfrm>
          <a:prstGeom prst="rect">
            <a:avLst/>
          </a:prstGeom>
          <a:noFill/>
        </p:spPr>
        <p:txBody>
          <a:bodyPr wrap="square" rtlCol="0">
            <a:spAutoFit/>
          </a:bodyPr>
          <a:lstStyle/>
          <a:p>
            <a:r>
              <a:rPr lang="en-US" sz="2800" b="1" dirty="0" smtClean="0">
                <a:solidFill>
                  <a:schemeClr val="accent5"/>
                </a:solidFill>
              </a:rPr>
              <a:t>T3</a:t>
            </a:r>
            <a:endParaRPr lang="en-US" sz="2800" b="1" dirty="0">
              <a:solidFill>
                <a:schemeClr val="accent5"/>
              </a:solidFill>
            </a:endParaRPr>
          </a:p>
        </p:txBody>
      </p:sp>
      <p:sp>
        <p:nvSpPr>
          <p:cNvPr id="68" name="TextBox 67"/>
          <p:cNvSpPr txBox="1"/>
          <p:nvPr/>
        </p:nvSpPr>
        <p:spPr>
          <a:xfrm>
            <a:off x="7020699" y="1484784"/>
            <a:ext cx="575639" cy="523220"/>
          </a:xfrm>
          <a:prstGeom prst="rect">
            <a:avLst/>
          </a:prstGeom>
          <a:noFill/>
        </p:spPr>
        <p:txBody>
          <a:bodyPr wrap="square" rtlCol="0">
            <a:spAutoFit/>
          </a:bodyPr>
          <a:lstStyle/>
          <a:p>
            <a:r>
              <a:rPr lang="en-US" sz="2800" b="1" dirty="0" smtClean="0">
                <a:solidFill>
                  <a:schemeClr val="accent5"/>
                </a:solidFill>
              </a:rPr>
              <a:t>T4</a:t>
            </a:r>
            <a:endParaRPr lang="en-US" sz="2800" b="1" dirty="0">
              <a:solidFill>
                <a:schemeClr val="accent5"/>
              </a:solidFill>
            </a:endParaRPr>
          </a:p>
        </p:txBody>
      </p:sp>
      <p:sp>
        <p:nvSpPr>
          <p:cNvPr id="69" name="Rectangle 68"/>
          <p:cNvSpPr/>
          <p:nvPr/>
        </p:nvSpPr>
        <p:spPr>
          <a:xfrm>
            <a:off x="179512" y="2348880"/>
            <a:ext cx="1440160" cy="108012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800" dirty="0" smtClean="0"/>
              <a:t>Parallel Loops</a:t>
            </a:r>
            <a:endParaRPr lang="en-US" sz="2800" dirty="0"/>
          </a:p>
        </p:txBody>
      </p:sp>
      <p:sp>
        <p:nvSpPr>
          <p:cNvPr id="70" name="Rectangle 69"/>
          <p:cNvSpPr/>
          <p:nvPr/>
        </p:nvSpPr>
        <p:spPr>
          <a:xfrm>
            <a:off x="179512" y="1484784"/>
            <a:ext cx="1224136" cy="792088"/>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800" dirty="0" smtClean="0"/>
              <a:t>PLINQ</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p:cTn id="19" dur="500" fill="hold"/>
                                        <p:tgtEl>
                                          <p:spTgt spid="53"/>
                                        </p:tgtEl>
                                        <p:attrNameLst>
                                          <p:attrName>ppt_w</p:attrName>
                                        </p:attrNameLst>
                                      </p:cBhvr>
                                      <p:tavLst>
                                        <p:tav tm="0">
                                          <p:val>
                                            <p:fltVal val="0"/>
                                          </p:val>
                                        </p:tav>
                                        <p:tav tm="100000">
                                          <p:val>
                                            <p:strVal val="#ppt_w"/>
                                          </p:val>
                                        </p:tav>
                                      </p:tavLst>
                                    </p:anim>
                                    <p:anim calcmode="lin" valueType="num">
                                      <p:cBhvr>
                                        <p:cTn id="20" dur="500" fill="hold"/>
                                        <p:tgtEl>
                                          <p:spTgt spid="53"/>
                                        </p:tgtEl>
                                        <p:attrNameLst>
                                          <p:attrName>ppt_h</p:attrName>
                                        </p:attrNameLst>
                                      </p:cBhvr>
                                      <p:tavLst>
                                        <p:tav tm="0">
                                          <p:val>
                                            <p:fltVal val="0"/>
                                          </p:val>
                                        </p:tav>
                                        <p:tav tm="100000">
                                          <p:val>
                                            <p:strVal val="#ppt_h"/>
                                          </p:val>
                                        </p:tav>
                                      </p:tavLst>
                                    </p:anim>
                                    <p:animEffect transition="in" filter="fade">
                                      <p:cBhvr>
                                        <p:cTn id="21" dur="500"/>
                                        <p:tgtEl>
                                          <p:spTgt spid="53"/>
                                        </p:tgtEl>
                                      </p:cBhvr>
                                    </p:animEffect>
                                  </p:childTnLst>
                                  <p:subTnLst>
                                    <p:set>
                                      <p:cBhvr override="childStyle">
                                        <p:cTn dur="1" fill="hold" display="0" masterRel="nextClick" afterEffect="1"/>
                                        <p:tgtEl>
                                          <p:spTgt spid="53"/>
                                        </p:tgtEl>
                                        <p:attrNameLst>
                                          <p:attrName>style.visibility</p:attrName>
                                        </p:attrNameLst>
                                      </p:cBhvr>
                                      <p:to>
                                        <p:strVal val="hidden"/>
                                      </p:to>
                                    </p:set>
                                  </p:subTnLst>
                                </p:cTn>
                              </p:par>
                              <p:par>
                                <p:cTn id="22" presetID="53" presetClass="entr" presetSubtype="0" fill="hold" grpId="0" nodeType="withEffect">
                                  <p:stCondLst>
                                    <p:cond delay="0"/>
                                  </p:stCondLst>
                                  <p:childTnLst>
                                    <p:set>
                                      <p:cBhvr>
                                        <p:cTn id="23" dur="1" fill="hold">
                                          <p:stCondLst>
                                            <p:cond delay="0"/>
                                          </p:stCondLst>
                                        </p:cTn>
                                        <p:tgtEl>
                                          <p:spTgt spid="55"/>
                                        </p:tgtEl>
                                        <p:attrNameLst>
                                          <p:attrName>style.visibility</p:attrName>
                                        </p:attrNameLst>
                                      </p:cBhvr>
                                      <p:to>
                                        <p:strVal val="visible"/>
                                      </p:to>
                                    </p:set>
                                    <p:anim calcmode="lin" valueType="num">
                                      <p:cBhvr>
                                        <p:cTn id="24" dur="500" fill="hold"/>
                                        <p:tgtEl>
                                          <p:spTgt spid="55"/>
                                        </p:tgtEl>
                                        <p:attrNameLst>
                                          <p:attrName>ppt_w</p:attrName>
                                        </p:attrNameLst>
                                      </p:cBhvr>
                                      <p:tavLst>
                                        <p:tav tm="0">
                                          <p:val>
                                            <p:fltVal val="0"/>
                                          </p:val>
                                        </p:tav>
                                        <p:tav tm="100000">
                                          <p:val>
                                            <p:strVal val="#ppt_w"/>
                                          </p:val>
                                        </p:tav>
                                      </p:tavLst>
                                    </p:anim>
                                    <p:anim calcmode="lin" valueType="num">
                                      <p:cBhvr>
                                        <p:cTn id="25" dur="500" fill="hold"/>
                                        <p:tgtEl>
                                          <p:spTgt spid="55"/>
                                        </p:tgtEl>
                                        <p:attrNameLst>
                                          <p:attrName>ppt_h</p:attrName>
                                        </p:attrNameLst>
                                      </p:cBhvr>
                                      <p:tavLst>
                                        <p:tav tm="0">
                                          <p:val>
                                            <p:fltVal val="0"/>
                                          </p:val>
                                        </p:tav>
                                        <p:tav tm="100000">
                                          <p:val>
                                            <p:strVal val="#ppt_h"/>
                                          </p:val>
                                        </p:tav>
                                      </p:tavLst>
                                    </p:anim>
                                    <p:animEffect transition="in" filter="fade">
                                      <p:cBhvr>
                                        <p:cTn id="26" dur="500"/>
                                        <p:tgtEl>
                                          <p:spTgt spid="55"/>
                                        </p:tgtEl>
                                      </p:cBhvr>
                                    </p:animEffect>
                                  </p:childTnLst>
                                  <p:subTnLst>
                                    <p:set>
                                      <p:cBhvr override="childStyle">
                                        <p:cTn dur="1" fill="hold" display="0" masterRel="nextClick" afterEffect="1"/>
                                        <p:tgtEl>
                                          <p:spTgt spid="55"/>
                                        </p:tgtEl>
                                        <p:attrNameLst>
                                          <p:attrName>style.visibility</p:attrName>
                                        </p:attrNameLst>
                                      </p:cBhvr>
                                      <p:to>
                                        <p:strVal val="hidden"/>
                                      </p:to>
                                    </p:set>
                                  </p:subTnLst>
                                </p:cTn>
                              </p:par>
                              <p:par>
                                <p:cTn id="27" presetID="53" presetClass="entr" presetSubtype="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par>
                                <p:cTn id="32" presetID="53" presetClass="entr" presetSubtype="0" fill="hold" grpId="0"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subTnLst>
                                    <p:set>
                                      <p:cBhvr override="childStyle">
                                        <p:cTn dur="1" fill="hold" display="0" masterRel="nextClick" afterEffect="1"/>
                                        <p:tgtEl>
                                          <p:spTgt spid="59"/>
                                        </p:tgtEl>
                                        <p:attrNameLst>
                                          <p:attrName>style.visibility</p:attrName>
                                        </p:attrNameLst>
                                      </p:cBhvr>
                                      <p:to>
                                        <p:strVal val="hidden"/>
                                      </p:to>
                                    </p:set>
                                  </p:subTnLst>
                                </p:cTn>
                              </p:par>
                              <p:par>
                                <p:cTn id="37" presetID="53" presetClass="entr" presetSubtype="0"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p:cTn id="39" dur="500" fill="hold"/>
                                        <p:tgtEl>
                                          <p:spTgt spid="54"/>
                                        </p:tgtEl>
                                        <p:attrNameLst>
                                          <p:attrName>ppt_w</p:attrName>
                                        </p:attrNameLst>
                                      </p:cBhvr>
                                      <p:tavLst>
                                        <p:tav tm="0">
                                          <p:val>
                                            <p:fltVal val="0"/>
                                          </p:val>
                                        </p:tav>
                                        <p:tav tm="100000">
                                          <p:val>
                                            <p:strVal val="#ppt_w"/>
                                          </p:val>
                                        </p:tav>
                                      </p:tavLst>
                                    </p:anim>
                                    <p:anim calcmode="lin" valueType="num">
                                      <p:cBhvr>
                                        <p:cTn id="40" dur="500" fill="hold"/>
                                        <p:tgtEl>
                                          <p:spTgt spid="54"/>
                                        </p:tgtEl>
                                        <p:attrNameLst>
                                          <p:attrName>ppt_h</p:attrName>
                                        </p:attrNameLst>
                                      </p:cBhvr>
                                      <p:tavLst>
                                        <p:tav tm="0">
                                          <p:val>
                                            <p:fltVal val="0"/>
                                          </p:val>
                                        </p:tav>
                                        <p:tav tm="100000">
                                          <p:val>
                                            <p:strVal val="#ppt_h"/>
                                          </p:val>
                                        </p:tav>
                                      </p:tavLst>
                                    </p:anim>
                                    <p:animEffect transition="in" filter="fade">
                                      <p:cBhvr>
                                        <p:cTn id="41" dur="500"/>
                                        <p:tgtEl>
                                          <p:spTgt spid="54"/>
                                        </p:tgtEl>
                                      </p:cBhvr>
                                    </p:animEffect>
                                  </p:childTnLst>
                                  <p:subTnLst>
                                    <p:set>
                                      <p:cBhvr override="childStyle">
                                        <p:cTn dur="1" fill="hold" display="0" masterRel="nextClick" afterEffect="1"/>
                                        <p:tgtEl>
                                          <p:spTgt spid="54"/>
                                        </p:tgtEl>
                                        <p:attrNameLst>
                                          <p:attrName>style.visibility</p:attrName>
                                        </p:attrNameLst>
                                      </p:cBhvr>
                                      <p:to>
                                        <p:strVal val="hidden"/>
                                      </p:to>
                                    </p:set>
                                  </p:subTnLst>
                                </p:cTn>
                              </p:par>
                              <p:par>
                                <p:cTn id="42" presetID="53" presetClass="entr" presetSubtype="0" fill="hold" grpId="0" nodeType="withEffect">
                                  <p:stCondLst>
                                    <p:cond delay="0"/>
                                  </p:stCondLst>
                                  <p:childTnLst>
                                    <p:set>
                                      <p:cBhvr>
                                        <p:cTn id="43" dur="1" fill="hold">
                                          <p:stCondLst>
                                            <p:cond delay="0"/>
                                          </p:stCondLst>
                                        </p:cTn>
                                        <p:tgtEl>
                                          <p:spTgt spid="56"/>
                                        </p:tgtEl>
                                        <p:attrNameLst>
                                          <p:attrName>style.visibility</p:attrName>
                                        </p:attrNameLst>
                                      </p:cBhvr>
                                      <p:to>
                                        <p:strVal val="visible"/>
                                      </p:to>
                                    </p:set>
                                    <p:anim calcmode="lin" valueType="num">
                                      <p:cBhvr>
                                        <p:cTn id="44" dur="500" fill="hold"/>
                                        <p:tgtEl>
                                          <p:spTgt spid="56"/>
                                        </p:tgtEl>
                                        <p:attrNameLst>
                                          <p:attrName>ppt_w</p:attrName>
                                        </p:attrNameLst>
                                      </p:cBhvr>
                                      <p:tavLst>
                                        <p:tav tm="0">
                                          <p:val>
                                            <p:fltVal val="0"/>
                                          </p:val>
                                        </p:tav>
                                        <p:tav tm="100000">
                                          <p:val>
                                            <p:strVal val="#ppt_w"/>
                                          </p:val>
                                        </p:tav>
                                      </p:tavLst>
                                    </p:anim>
                                    <p:anim calcmode="lin" valueType="num">
                                      <p:cBhvr>
                                        <p:cTn id="45" dur="500" fill="hold"/>
                                        <p:tgtEl>
                                          <p:spTgt spid="56"/>
                                        </p:tgtEl>
                                        <p:attrNameLst>
                                          <p:attrName>ppt_h</p:attrName>
                                        </p:attrNameLst>
                                      </p:cBhvr>
                                      <p:tavLst>
                                        <p:tav tm="0">
                                          <p:val>
                                            <p:fltVal val="0"/>
                                          </p:val>
                                        </p:tav>
                                        <p:tav tm="100000">
                                          <p:val>
                                            <p:strVal val="#ppt_h"/>
                                          </p:val>
                                        </p:tav>
                                      </p:tavLst>
                                    </p:anim>
                                    <p:animEffect transition="in" filter="fade">
                                      <p:cBhvr>
                                        <p:cTn id="46"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par>
                                <p:cTn id="47" presetID="53" presetClass="entr" presetSubtype="0" fill="hold" grpId="0" nodeType="withEffect">
                                  <p:stCondLst>
                                    <p:cond delay="0"/>
                                  </p:stCondLst>
                                  <p:childTnLst>
                                    <p:set>
                                      <p:cBhvr>
                                        <p:cTn id="48" dur="1" fill="hold">
                                          <p:stCondLst>
                                            <p:cond delay="0"/>
                                          </p:stCondLst>
                                        </p:cTn>
                                        <p:tgtEl>
                                          <p:spTgt spid="58"/>
                                        </p:tgtEl>
                                        <p:attrNameLst>
                                          <p:attrName>style.visibility</p:attrName>
                                        </p:attrNameLst>
                                      </p:cBhvr>
                                      <p:to>
                                        <p:strVal val="visible"/>
                                      </p:to>
                                    </p:set>
                                    <p:anim calcmode="lin" valueType="num">
                                      <p:cBhvr>
                                        <p:cTn id="49" dur="500" fill="hold"/>
                                        <p:tgtEl>
                                          <p:spTgt spid="58"/>
                                        </p:tgtEl>
                                        <p:attrNameLst>
                                          <p:attrName>ppt_w</p:attrName>
                                        </p:attrNameLst>
                                      </p:cBhvr>
                                      <p:tavLst>
                                        <p:tav tm="0">
                                          <p:val>
                                            <p:fltVal val="0"/>
                                          </p:val>
                                        </p:tav>
                                        <p:tav tm="100000">
                                          <p:val>
                                            <p:strVal val="#ppt_w"/>
                                          </p:val>
                                        </p:tav>
                                      </p:tavLst>
                                    </p:anim>
                                    <p:anim calcmode="lin" valueType="num">
                                      <p:cBhvr>
                                        <p:cTn id="50" dur="500" fill="hold"/>
                                        <p:tgtEl>
                                          <p:spTgt spid="58"/>
                                        </p:tgtEl>
                                        <p:attrNameLst>
                                          <p:attrName>ppt_h</p:attrName>
                                        </p:attrNameLst>
                                      </p:cBhvr>
                                      <p:tavLst>
                                        <p:tav tm="0">
                                          <p:val>
                                            <p:fltVal val="0"/>
                                          </p:val>
                                        </p:tav>
                                        <p:tav tm="100000">
                                          <p:val>
                                            <p:strVal val="#ppt_h"/>
                                          </p:val>
                                        </p:tav>
                                      </p:tavLst>
                                    </p:anim>
                                    <p:animEffect transition="in" filter="fade">
                                      <p:cBhvr>
                                        <p:cTn id="51" dur="500"/>
                                        <p:tgtEl>
                                          <p:spTgt spid="58"/>
                                        </p:tgtEl>
                                      </p:cBhvr>
                                    </p:animEffect>
                                  </p:childTnLst>
                                  <p:subTnLst>
                                    <p:set>
                                      <p:cBhvr override="childStyle">
                                        <p:cTn dur="1" fill="hold" display="0" masterRel="nextClick" afterEffect="1"/>
                                        <p:tgtEl>
                                          <p:spTgt spid="58"/>
                                        </p:tgtEl>
                                        <p:attrNameLst>
                                          <p:attrName>style.visibility</p:attrName>
                                        </p:attrNameLst>
                                      </p:cBhvr>
                                      <p:to>
                                        <p:strVal val="hidden"/>
                                      </p:to>
                                    </p:set>
                                  </p:subTnLst>
                                </p:cTn>
                              </p:par>
                              <p:par>
                                <p:cTn id="52" presetID="53" presetClass="entr" presetSubtype="0" fill="hold" grpId="0" nodeType="withEffect">
                                  <p:stCondLst>
                                    <p:cond delay="0"/>
                                  </p:stCondLst>
                                  <p:childTnLst>
                                    <p:set>
                                      <p:cBhvr>
                                        <p:cTn id="53" dur="1" fill="hold">
                                          <p:stCondLst>
                                            <p:cond delay="0"/>
                                          </p:stCondLst>
                                        </p:cTn>
                                        <p:tgtEl>
                                          <p:spTgt spid="60"/>
                                        </p:tgtEl>
                                        <p:attrNameLst>
                                          <p:attrName>style.visibility</p:attrName>
                                        </p:attrNameLst>
                                      </p:cBhvr>
                                      <p:to>
                                        <p:strVal val="visible"/>
                                      </p:to>
                                    </p:set>
                                    <p:anim calcmode="lin" valueType="num">
                                      <p:cBhvr>
                                        <p:cTn id="54" dur="500" fill="hold"/>
                                        <p:tgtEl>
                                          <p:spTgt spid="60"/>
                                        </p:tgtEl>
                                        <p:attrNameLst>
                                          <p:attrName>ppt_w</p:attrName>
                                        </p:attrNameLst>
                                      </p:cBhvr>
                                      <p:tavLst>
                                        <p:tav tm="0">
                                          <p:val>
                                            <p:fltVal val="0"/>
                                          </p:val>
                                        </p:tav>
                                        <p:tav tm="100000">
                                          <p:val>
                                            <p:strVal val="#ppt_w"/>
                                          </p:val>
                                        </p:tav>
                                      </p:tavLst>
                                    </p:anim>
                                    <p:anim calcmode="lin" valueType="num">
                                      <p:cBhvr>
                                        <p:cTn id="55" dur="500" fill="hold"/>
                                        <p:tgtEl>
                                          <p:spTgt spid="60"/>
                                        </p:tgtEl>
                                        <p:attrNameLst>
                                          <p:attrName>ppt_h</p:attrName>
                                        </p:attrNameLst>
                                      </p:cBhvr>
                                      <p:tavLst>
                                        <p:tav tm="0">
                                          <p:val>
                                            <p:fltVal val="0"/>
                                          </p:val>
                                        </p:tav>
                                        <p:tav tm="100000">
                                          <p:val>
                                            <p:strVal val="#ppt_h"/>
                                          </p:val>
                                        </p:tav>
                                      </p:tavLst>
                                    </p:anim>
                                    <p:animEffect transition="in" filter="fade">
                                      <p:cBhvr>
                                        <p:cTn id="56" dur="500"/>
                                        <p:tgtEl>
                                          <p:spTgt spid="60"/>
                                        </p:tgtEl>
                                      </p:cBhvr>
                                    </p:animEffect>
                                  </p:childTnLst>
                                  <p:subTnLst>
                                    <p:set>
                                      <p:cBhvr override="childStyle">
                                        <p:cTn dur="1" fill="hold" display="0" masterRel="nextClick" afterEffect="1"/>
                                        <p:tgtEl>
                                          <p:spTgt spid="60"/>
                                        </p:tgtEl>
                                        <p:attrNameLst>
                                          <p:attrName>style.visibility</p:attrName>
                                        </p:attrNameLst>
                                      </p:cBhvr>
                                      <p:to>
                                        <p:strVal val="hidden"/>
                                      </p:to>
                                    </p:set>
                                  </p:subTnLst>
                                </p:cTn>
                              </p:par>
                            </p:childTnLst>
                          </p:cTn>
                        </p:par>
                      </p:childTnLst>
                    </p:cTn>
                  </p:par>
                  <p:par>
                    <p:cTn id="57" fill="hold">
                      <p:stCondLst>
                        <p:cond delay="indefinite"/>
                      </p:stCondLst>
                      <p:childTnLst>
                        <p:par>
                          <p:cTn id="58" fill="hold">
                            <p:stCondLst>
                              <p:cond delay="0"/>
                            </p:stCondLst>
                            <p:childTnLst>
                              <p:par>
                                <p:cTn id="59" presetID="53" presetClass="entr" presetSubtype="0" fill="hold" grpId="0" nodeType="click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p:cTn id="61" dur="500" fill="hold"/>
                                        <p:tgtEl>
                                          <p:spTgt spid="67"/>
                                        </p:tgtEl>
                                        <p:attrNameLst>
                                          <p:attrName>ppt_w</p:attrName>
                                        </p:attrNameLst>
                                      </p:cBhvr>
                                      <p:tavLst>
                                        <p:tav tm="0">
                                          <p:val>
                                            <p:fltVal val="0"/>
                                          </p:val>
                                        </p:tav>
                                        <p:tav tm="100000">
                                          <p:val>
                                            <p:strVal val="#ppt_w"/>
                                          </p:val>
                                        </p:tav>
                                      </p:tavLst>
                                    </p:anim>
                                    <p:anim calcmode="lin" valueType="num">
                                      <p:cBhvr>
                                        <p:cTn id="62" dur="500" fill="hold"/>
                                        <p:tgtEl>
                                          <p:spTgt spid="67"/>
                                        </p:tgtEl>
                                        <p:attrNameLst>
                                          <p:attrName>ppt_h</p:attrName>
                                        </p:attrNameLst>
                                      </p:cBhvr>
                                      <p:tavLst>
                                        <p:tav tm="0">
                                          <p:val>
                                            <p:fltVal val="0"/>
                                          </p:val>
                                        </p:tav>
                                        <p:tav tm="100000">
                                          <p:val>
                                            <p:strVal val="#ppt_h"/>
                                          </p:val>
                                        </p:tav>
                                      </p:tavLst>
                                    </p:anim>
                                    <p:animEffect transition="in" filter="fade">
                                      <p:cBhvr>
                                        <p:cTn id="63" dur="500"/>
                                        <p:tgtEl>
                                          <p:spTgt spid="67"/>
                                        </p:tgtEl>
                                      </p:cBhvr>
                                    </p:animEffect>
                                  </p:childTnLst>
                                </p:cTn>
                              </p:par>
                              <p:par>
                                <p:cTn id="64" presetID="53" presetClass="entr" presetSubtype="0" fill="hold" grpId="0" nodeType="withEffect">
                                  <p:stCondLst>
                                    <p:cond delay="0"/>
                                  </p:stCondLst>
                                  <p:childTnLst>
                                    <p:set>
                                      <p:cBhvr>
                                        <p:cTn id="65" dur="1" fill="hold">
                                          <p:stCondLst>
                                            <p:cond delay="0"/>
                                          </p:stCondLst>
                                        </p:cTn>
                                        <p:tgtEl>
                                          <p:spTgt spid="65"/>
                                        </p:tgtEl>
                                        <p:attrNameLst>
                                          <p:attrName>style.visibility</p:attrName>
                                        </p:attrNameLst>
                                      </p:cBhvr>
                                      <p:to>
                                        <p:strVal val="visible"/>
                                      </p:to>
                                    </p:set>
                                    <p:anim calcmode="lin" valueType="num">
                                      <p:cBhvr>
                                        <p:cTn id="66" dur="500" fill="hold"/>
                                        <p:tgtEl>
                                          <p:spTgt spid="65"/>
                                        </p:tgtEl>
                                        <p:attrNameLst>
                                          <p:attrName>ppt_w</p:attrName>
                                        </p:attrNameLst>
                                      </p:cBhvr>
                                      <p:tavLst>
                                        <p:tav tm="0">
                                          <p:val>
                                            <p:fltVal val="0"/>
                                          </p:val>
                                        </p:tav>
                                        <p:tav tm="100000">
                                          <p:val>
                                            <p:strVal val="#ppt_w"/>
                                          </p:val>
                                        </p:tav>
                                      </p:tavLst>
                                    </p:anim>
                                    <p:anim calcmode="lin" valueType="num">
                                      <p:cBhvr>
                                        <p:cTn id="67" dur="500" fill="hold"/>
                                        <p:tgtEl>
                                          <p:spTgt spid="65"/>
                                        </p:tgtEl>
                                        <p:attrNameLst>
                                          <p:attrName>ppt_h</p:attrName>
                                        </p:attrNameLst>
                                      </p:cBhvr>
                                      <p:tavLst>
                                        <p:tav tm="0">
                                          <p:val>
                                            <p:fltVal val="0"/>
                                          </p:val>
                                        </p:tav>
                                        <p:tav tm="100000">
                                          <p:val>
                                            <p:strVal val="#ppt_h"/>
                                          </p:val>
                                        </p:tav>
                                      </p:tavLst>
                                    </p:anim>
                                    <p:animEffect transition="in" filter="fade">
                                      <p:cBhvr>
                                        <p:cTn id="68" dur="500"/>
                                        <p:tgtEl>
                                          <p:spTgt spid="65"/>
                                        </p:tgtEl>
                                      </p:cBhvr>
                                    </p:animEffect>
                                  </p:childTnLst>
                                </p:cTn>
                              </p:par>
                              <p:par>
                                <p:cTn id="69" presetID="53" presetClass="entr" presetSubtype="0" fill="hold" grpId="0" nodeType="with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par>
                                <p:cTn id="74" presetID="53" presetClass="entr" presetSubtype="0" fill="hold" grpId="0" nodeType="withEffect">
                                  <p:stCondLst>
                                    <p:cond delay="0"/>
                                  </p:stCondLst>
                                  <p:childTnLst>
                                    <p:set>
                                      <p:cBhvr>
                                        <p:cTn id="75" dur="1" fill="hold">
                                          <p:stCondLst>
                                            <p:cond delay="0"/>
                                          </p:stCondLst>
                                        </p:cTn>
                                        <p:tgtEl>
                                          <p:spTgt spid="61"/>
                                        </p:tgtEl>
                                        <p:attrNameLst>
                                          <p:attrName>style.visibility</p:attrName>
                                        </p:attrNameLst>
                                      </p:cBhvr>
                                      <p:to>
                                        <p:strVal val="visible"/>
                                      </p:to>
                                    </p:set>
                                    <p:anim calcmode="lin" valueType="num">
                                      <p:cBhvr>
                                        <p:cTn id="76" dur="500" fill="hold"/>
                                        <p:tgtEl>
                                          <p:spTgt spid="61"/>
                                        </p:tgtEl>
                                        <p:attrNameLst>
                                          <p:attrName>ppt_w</p:attrName>
                                        </p:attrNameLst>
                                      </p:cBhvr>
                                      <p:tavLst>
                                        <p:tav tm="0">
                                          <p:val>
                                            <p:fltVal val="0"/>
                                          </p:val>
                                        </p:tav>
                                        <p:tav tm="100000">
                                          <p:val>
                                            <p:strVal val="#ppt_w"/>
                                          </p:val>
                                        </p:tav>
                                      </p:tavLst>
                                    </p:anim>
                                    <p:anim calcmode="lin" valueType="num">
                                      <p:cBhvr>
                                        <p:cTn id="77" dur="500" fill="hold"/>
                                        <p:tgtEl>
                                          <p:spTgt spid="61"/>
                                        </p:tgtEl>
                                        <p:attrNameLst>
                                          <p:attrName>ppt_h</p:attrName>
                                        </p:attrNameLst>
                                      </p:cBhvr>
                                      <p:tavLst>
                                        <p:tav tm="0">
                                          <p:val>
                                            <p:fltVal val="0"/>
                                          </p:val>
                                        </p:tav>
                                        <p:tav tm="100000">
                                          <p:val>
                                            <p:strVal val="#ppt_h"/>
                                          </p:val>
                                        </p:tav>
                                      </p:tavLst>
                                    </p:anim>
                                    <p:animEffect transition="in" filter="fade">
                                      <p:cBhvr>
                                        <p:cTn id="78" dur="500"/>
                                        <p:tgtEl>
                                          <p:spTgt spid="61"/>
                                        </p:tgtEl>
                                      </p:cBhvr>
                                    </p:animEffect>
                                  </p:childTnLst>
                                </p:cTn>
                              </p:par>
                              <p:par>
                                <p:cTn id="79" presetID="53" presetClass="entr" presetSubtype="0" fill="hold" grpId="0" nodeType="withEffect">
                                  <p:stCondLst>
                                    <p:cond delay="0"/>
                                  </p:stCondLst>
                                  <p:childTnLst>
                                    <p:set>
                                      <p:cBhvr>
                                        <p:cTn id="80" dur="1" fill="hold">
                                          <p:stCondLst>
                                            <p:cond delay="0"/>
                                          </p:stCondLst>
                                        </p:cTn>
                                        <p:tgtEl>
                                          <p:spTgt spid="62"/>
                                        </p:tgtEl>
                                        <p:attrNameLst>
                                          <p:attrName>style.visibility</p:attrName>
                                        </p:attrNameLst>
                                      </p:cBhvr>
                                      <p:to>
                                        <p:strVal val="visible"/>
                                      </p:to>
                                    </p:set>
                                    <p:anim calcmode="lin" valueType="num">
                                      <p:cBhvr>
                                        <p:cTn id="81" dur="500" fill="hold"/>
                                        <p:tgtEl>
                                          <p:spTgt spid="62"/>
                                        </p:tgtEl>
                                        <p:attrNameLst>
                                          <p:attrName>ppt_w</p:attrName>
                                        </p:attrNameLst>
                                      </p:cBhvr>
                                      <p:tavLst>
                                        <p:tav tm="0">
                                          <p:val>
                                            <p:fltVal val="0"/>
                                          </p:val>
                                        </p:tav>
                                        <p:tav tm="100000">
                                          <p:val>
                                            <p:strVal val="#ppt_w"/>
                                          </p:val>
                                        </p:tav>
                                      </p:tavLst>
                                    </p:anim>
                                    <p:anim calcmode="lin" valueType="num">
                                      <p:cBhvr>
                                        <p:cTn id="82" dur="500" fill="hold"/>
                                        <p:tgtEl>
                                          <p:spTgt spid="62"/>
                                        </p:tgtEl>
                                        <p:attrNameLst>
                                          <p:attrName>ppt_h</p:attrName>
                                        </p:attrNameLst>
                                      </p:cBhvr>
                                      <p:tavLst>
                                        <p:tav tm="0">
                                          <p:val>
                                            <p:fltVal val="0"/>
                                          </p:val>
                                        </p:tav>
                                        <p:tav tm="100000">
                                          <p:val>
                                            <p:strVal val="#ppt_h"/>
                                          </p:val>
                                        </p:tav>
                                      </p:tavLst>
                                    </p:anim>
                                    <p:animEffect transition="in" filter="fade">
                                      <p:cBhvr>
                                        <p:cTn id="83" dur="500"/>
                                        <p:tgtEl>
                                          <p:spTgt spid="62"/>
                                        </p:tgtEl>
                                      </p:cBhvr>
                                    </p:animEffect>
                                  </p:childTnLst>
                                </p:cTn>
                              </p:par>
                              <p:par>
                                <p:cTn id="84" presetID="53" presetClass="entr" presetSubtype="0" fill="hold" grpId="0" nodeType="withEffect">
                                  <p:stCondLst>
                                    <p:cond delay="0"/>
                                  </p:stCondLst>
                                  <p:childTnLst>
                                    <p:set>
                                      <p:cBhvr>
                                        <p:cTn id="85" dur="1" fill="hold">
                                          <p:stCondLst>
                                            <p:cond delay="0"/>
                                          </p:stCondLst>
                                        </p:cTn>
                                        <p:tgtEl>
                                          <p:spTgt spid="64"/>
                                        </p:tgtEl>
                                        <p:attrNameLst>
                                          <p:attrName>style.visibility</p:attrName>
                                        </p:attrNameLst>
                                      </p:cBhvr>
                                      <p:to>
                                        <p:strVal val="visible"/>
                                      </p:to>
                                    </p:set>
                                    <p:anim calcmode="lin" valueType="num">
                                      <p:cBhvr>
                                        <p:cTn id="86" dur="500" fill="hold"/>
                                        <p:tgtEl>
                                          <p:spTgt spid="64"/>
                                        </p:tgtEl>
                                        <p:attrNameLst>
                                          <p:attrName>ppt_w</p:attrName>
                                        </p:attrNameLst>
                                      </p:cBhvr>
                                      <p:tavLst>
                                        <p:tav tm="0">
                                          <p:val>
                                            <p:fltVal val="0"/>
                                          </p:val>
                                        </p:tav>
                                        <p:tav tm="100000">
                                          <p:val>
                                            <p:strVal val="#ppt_w"/>
                                          </p:val>
                                        </p:tav>
                                      </p:tavLst>
                                    </p:anim>
                                    <p:anim calcmode="lin" valueType="num">
                                      <p:cBhvr>
                                        <p:cTn id="87" dur="500" fill="hold"/>
                                        <p:tgtEl>
                                          <p:spTgt spid="64"/>
                                        </p:tgtEl>
                                        <p:attrNameLst>
                                          <p:attrName>ppt_h</p:attrName>
                                        </p:attrNameLst>
                                      </p:cBhvr>
                                      <p:tavLst>
                                        <p:tav tm="0">
                                          <p:val>
                                            <p:fltVal val="0"/>
                                          </p:val>
                                        </p:tav>
                                        <p:tav tm="100000">
                                          <p:val>
                                            <p:strVal val="#ppt_h"/>
                                          </p:val>
                                        </p:tav>
                                      </p:tavLst>
                                    </p:anim>
                                    <p:animEffect transition="in" filter="fade">
                                      <p:cBhvr>
                                        <p:cTn id="88" dur="500"/>
                                        <p:tgtEl>
                                          <p:spTgt spid="64"/>
                                        </p:tgtEl>
                                      </p:cBhvr>
                                    </p:animEffect>
                                  </p:childTnLst>
                                </p:cTn>
                              </p:par>
                              <p:par>
                                <p:cTn id="89" presetID="53" presetClass="entr" presetSubtype="0" fill="hold" grpId="0" nodeType="withEffect">
                                  <p:stCondLst>
                                    <p:cond delay="0"/>
                                  </p:stCondLst>
                                  <p:childTnLst>
                                    <p:set>
                                      <p:cBhvr>
                                        <p:cTn id="90" dur="1" fill="hold">
                                          <p:stCondLst>
                                            <p:cond delay="0"/>
                                          </p:stCondLst>
                                        </p:cTn>
                                        <p:tgtEl>
                                          <p:spTgt spid="66"/>
                                        </p:tgtEl>
                                        <p:attrNameLst>
                                          <p:attrName>style.visibility</p:attrName>
                                        </p:attrNameLst>
                                      </p:cBhvr>
                                      <p:to>
                                        <p:strVal val="visible"/>
                                      </p:to>
                                    </p:set>
                                    <p:anim calcmode="lin" valueType="num">
                                      <p:cBhvr>
                                        <p:cTn id="91" dur="500" fill="hold"/>
                                        <p:tgtEl>
                                          <p:spTgt spid="66"/>
                                        </p:tgtEl>
                                        <p:attrNameLst>
                                          <p:attrName>ppt_w</p:attrName>
                                        </p:attrNameLst>
                                      </p:cBhvr>
                                      <p:tavLst>
                                        <p:tav tm="0">
                                          <p:val>
                                            <p:fltVal val="0"/>
                                          </p:val>
                                        </p:tav>
                                        <p:tav tm="100000">
                                          <p:val>
                                            <p:strVal val="#ppt_w"/>
                                          </p:val>
                                        </p:tav>
                                      </p:tavLst>
                                    </p:anim>
                                    <p:anim calcmode="lin" valueType="num">
                                      <p:cBhvr>
                                        <p:cTn id="92" dur="500" fill="hold"/>
                                        <p:tgtEl>
                                          <p:spTgt spid="66"/>
                                        </p:tgtEl>
                                        <p:attrNameLst>
                                          <p:attrName>ppt_h</p:attrName>
                                        </p:attrNameLst>
                                      </p:cBhvr>
                                      <p:tavLst>
                                        <p:tav tm="0">
                                          <p:val>
                                            <p:fltVal val="0"/>
                                          </p:val>
                                        </p:tav>
                                        <p:tav tm="100000">
                                          <p:val>
                                            <p:strVal val="#ppt_h"/>
                                          </p:val>
                                        </p:tav>
                                      </p:tavLst>
                                    </p:anim>
                                    <p:animEffect transition="in" filter="fade">
                                      <p:cBhvr>
                                        <p:cTn id="93" dur="500"/>
                                        <p:tgtEl>
                                          <p:spTgt spid="66"/>
                                        </p:tgtEl>
                                      </p:cBhvr>
                                    </p:animEffect>
                                  </p:childTnLst>
                                </p:cTn>
                              </p:par>
                              <p:par>
                                <p:cTn id="94" presetID="53" presetClass="entr" presetSubtype="0" fill="hold" grpId="0" nodeType="withEffect">
                                  <p:stCondLst>
                                    <p:cond delay="0"/>
                                  </p:stCondLst>
                                  <p:childTnLst>
                                    <p:set>
                                      <p:cBhvr>
                                        <p:cTn id="95" dur="1" fill="hold">
                                          <p:stCondLst>
                                            <p:cond delay="0"/>
                                          </p:stCondLst>
                                        </p:cTn>
                                        <p:tgtEl>
                                          <p:spTgt spid="68"/>
                                        </p:tgtEl>
                                        <p:attrNameLst>
                                          <p:attrName>style.visibility</p:attrName>
                                        </p:attrNameLst>
                                      </p:cBhvr>
                                      <p:to>
                                        <p:strVal val="visible"/>
                                      </p:to>
                                    </p:set>
                                    <p:anim calcmode="lin" valueType="num">
                                      <p:cBhvr>
                                        <p:cTn id="96" dur="500" fill="hold"/>
                                        <p:tgtEl>
                                          <p:spTgt spid="68"/>
                                        </p:tgtEl>
                                        <p:attrNameLst>
                                          <p:attrName>ppt_w</p:attrName>
                                        </p:attrNameLst>
                                      </p:cBhvr>
                                      <p:tavLst>
                                        <p:tav tm="0">
                                          <p:val>
                                            <p:fltVal val="0"/>
                                          </p:val>
                                        </p:tav>
                                        <p:tav tm="100000">
                                          <p:val>
                                            <p:strVal val="#ppt_w"/>
                                          </p:val>
                                        </p:tav>
                                      </p:tavLst>
                                    </p:anim>
                                    <p:anim calcmode="lin" valueType="num">
                                      <p:cBhvr>
                                        <p:cTn id="97" dur="500" fill="hold"/>
                                        <p:tgtEl>
                                          <p:spTgt spid="68"/>
                                        </p:tgtEl>
                                        <p:attrNameLst>
                                          <p:attrName>ppt_h</p:attrName>
                                        </p:attrNameLst>
                                      </p:cBhvr>
                                      <p:tavLst>
                                        <p:tav tm="0">
                                          <p:val>
                                            <p:fltVal val="0"/>
                                          </p:val>
                                        </p:tav>
                                        <p:tav tm="100000">
                                          <p:val>
                                            <p:strVal val="#ppt_h"/>
                                          </p:val>
                                        </p:tav>
                                      </p:tavLst>
                                    </p:anim>
                                    <p:animEffect transition="in" filter="fade">
                                      <p:cBhvr>
                                        <p:cTn id="98" dur="500"/>
                                        <p:tgtEl>
                                          <p:spTgt spid="68"/>
                                        </p:tgtEl>
                                      </p:cBhvr>
                                    </p:animEffec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70"/>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5" grpId="0" animBg="1"/>
      <p:bldP spid="57" grpId="0" animBg="1"/>
      <p:bldP spid="59" grpId="0" animBg="1"/>
      <p:bldP spid="61" grpId="0" animBg="1"/>
      <p:bldP spid="63" grpId="0" animBg="1"/>
      <p:bldP spid="65" grpId="0" animBg="1"/>
      <p:bldP spid="67" grpId="0" animBg="1"/>
      <p:bldP spid="8" grpId="0"/>
      <p:bldP spid="39" grpId="0" animBg="1"/>
      <p:bldP spid="44" grpId="0" animBg="1"/>
      <p:bldP spid="45" grpId="0" animBg="1"/>
      <p:bldP spid="46" grpId="0" animBg="1"/>
      <p:bldP spid="54" grpId="0"/>
      <p:bldP spid="56" grpId="0"/>
      <p:bldP spid="58" grpId="0"/>
      <p:bldP spid="60" grpId="0"/>
      <p:bldP spid="62" grpId="0"/>
      <p:bldP spid="64" grpId="0"/>
      <p:bldP spid="66" grpId="0"/>
      <p:bldP spid="68" grpId="0"/>
      <p:bldP spid="69" grpId="0" animBg="1"/>
      <p:bldP spid="7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PLINQ</a:t>
            </a:r>
            <a:endParaRPr lang="en-US" dirty="0"/>
          </a:p>
        </p:txBody>
      </p:sp>
      <p:sp>
        <p:nvSpPr>
          <p:cNvPr id="3" name="Content Placeholder 2"/>
          <p:cNvSpPr>
            <a:spLocks noGrp="1"/>
          </p:cNvSpPr>
          <p:nvPr>
            <p:ph idx="1"/>
          </p:nvPr>
        </p:nvSpPr>
        <p:spPr/>
        <p:txBody>
          <a:bodyPr/>
          <a:lstStyle/>
          <a:p>
            <a:r>
              <a:rPr lang="en-US" dirty="0" smtClean="0"/>
              <a:t>Highest-level parallel API</a:t>
            </a:r>
          </a:p>
          <a:p>
            <a:r>
              <a:rPr lang="en-US" dirty="0" smtClean="0"/>
              <a:t>Data parallelism</a:t>
            </a:r>
          </a:p>
          <a:p>
            <a:r>
              <a:rPr lang="en-US" dirty="0" smtClean="0"/>
              <a:t>Declarative</a:t>
            </a:r>
          </a:p>
          <a:p>
            <a:r>
              <a:rPr lang="en-US" dirty="0" smtClean="0"/>
              <a:t>Transparently parallelizes LINQ queries</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7"/>
          <p:cNvSpPr txBox="1">
            <a:spLocks noChangeArrowheads="1"/>
          </p:cNvSpPr>
          <p:nvPr/>
        </p:nvSpPr>
        <p:spPr bwMode="auto">
          <a:xfrm>
            <a:off x="611561" y="333376"/>
            <a:ext cx="8135937" cy="2031325"/>
          </a:xfrm>
          <a:prstGeom prst="rect">
            <a:avLst/>
          </a:prstGeom>
          <a:solidFill>
            <a:schemeClr val="bg1"/>
          </a:solidFill>
          <a:ln w="25400" algn="ctr">
            <a:solidFill>
              <a:schemeClr val="tx2"/>
            </a:solidFill>
            <a:miter lim="800000"/>
            <a:headEnd/>
            <a:tailEnd/>
          </a:ln>
          <a:effectLst/>
        </p:spPr>
        <p:txBody>
          <a:bodyPr>
            <a:spAutoFit/>
          </a:bodyPr>
          <a:lstStyle/>
          <a:p>
            <a:pPr algn="l"/>
            <a:r>
              <a:rPr lang="en-US">
                <a:solidFill>
                  <a:srgbClr val="0000FF"/>
                </a:solidFill>
                <a:latin typeface="Consolas" pitchFamily="49" charset="0"/>
              </a:rPr>
              <a:t>string</a:t>
            </a:r>
            <a:r>
              <a:rPr lang="en-US">
                <a:solidFill>
                  <a:srgbClr val="000000"/>
                </a:solidFill>
                <a:latin typeface="Consolas" pitchFamily="49" charset="0"/>
              </a:rPr>
              <a:t>[] names = { </a:t>
            </a:r>
            <a:r>
              <a:rPr lang="en-US">
                <a:solidFill>
                  <a:srgbClr val="DC1414"/>
                </a:solidFill>
                <a:latin typeface="Consolas" pitchFamily="49" charset="0"/>
              </a:rPr>
              <a:t>"Tom"</a:t>
            </a:r>
            <a:r>
              <a:rPr lang="en-US">
                <a:solidFill>
                  <a:srgbClr val="000000"/>
                </a:solidFill>
                <a:latin typeface="Consolas" pitchFamily="49" charset="0"/>
              </a:rPr>
              <a:t>, </a:t>
            </a:r>
            <a:r>
              <a:rPr lang="en-US">
                <a:solidFill>
                  <a:srgbClr val="DC1414"/>
                </a:solidFill>
                <a:latin typeface="Consolas" pitchFamily="49" charset="0"/>
              </a:rPr>
              <a:t>"Dick"</a:t>
            </a:r>
            <a:r>
              <a:rPr lang="en-US">
                <a:solidFill>
                  <a:srgbClr val="000000"/>
                </a:solidFill>
                <a:latin typeface="Consolas" pitchFamily="49" charset="0"/>
              </a:rPr>
              <a:t>, </a:t>
            </a:r>
            <a:r>
              <a:rPr lang="en-US">
                <a:solidFill>
                  <a:srgbClr val="DC1414"/>
                </a:solidFill>
                <a:latin typeface="Consolas" pitchFamily="49" charset="0"/>
              </a:rPr>
              <a:t>"Harry"</a:t>
            </a:r>
            <a:r>
              <a:rPr lang="en-US">
                <a:solidFill>
                  <a:srgbClr val="000000"/>
                </a:solidFill>
                <a:latin typeface="Consolas" pitchFamily="49" charset="0"/>
              </a:rPr>
              <a:t>, </a:t>
            </a:r>
            <a:r>
              <a:rPr lang="en-US">
                <a:solidFill>
                  <a:srgbClr val="DC1414"/>
                </a:solidFill>
                <a:latin typeface="Consolas" pitchFamily="49" charset="0"/>
              </a:rPr>
              <a:t>"Mary"</a:t>
            </a:r>
            <a:r>
              <a:rPr lang="en-US">
                <a:solidFill>
                  <a:srgbClr val="000000"/>
                </a:solidFill>
                <a:latin typeface="Consolas" pitchFamily="49" charset="0"/>
              </a:rPr>
              <a:t>, </a:t>
            </a:r>
            <a:r>
              <a:rPr lang="en-US">
                <a:solidFill>
                  <a:srgbClr val="DC1414"/>
                </a:solidFill>
                <a:latin typeface="Consolas" pitchFamily="49" charset="0"/>
              </a:rPr>
              <a:t>"Jay"</a:t>
            </a:r>
            <a:r>
              <a:rPr lang="en-US">
                <a:solidFill>
                  <a:srgbClr val="000000"/>
                </a:solidFill>
                <a:latin typeface="Consolas" pitchFamily="49" charset="0"/>
              </a:rPr>
              <a:t> };</a:t>
            </a:r>
            <a:br>
              <a:rPr lang="en-US">
                <a:solidFill>
                  <a:srgbClr val="000000"/>
                </a:solidFill>
                <a:latin typeface="Consolas" pitchFamily="49" charset="0"/>
              </a:rPr>
            </a:br>
            <a:r>
              <a:rPr lang="en-US">
                <a:solidFill>
                  <a:srgbClr val="000000"/>
                </a:solidFill>
                <a:latin typeface="Consolas" pitchFamily="49" charset="0"/>
              </a:rPr>
              <a:t/>
            </a:r>
            <a:br>
              <a:rPr lang="en-US">
                <a:solidFill>
                  <a:srgbClr val="000000"/>
                </a:solidFill>
                <a:latin typeface="Consolas" pitchFamily="49" charset="0"/>
              </a:rPr>
            </a:br>
            <a:r>
              <a:rPr lang="en-US">
                <a:solidFill>
                  <a:srgbClr val="0000FF"/>
                </a:solidFill>
                <a:latin typeface="Consolas" pitchFamily="49" charset="0"/>
              </a:rPr>
              <a:t>var</a:t>
            </a:r>
            <a:r>
              <a:rPr lang="en-US">
                <a:solidFill>
                  <a:srgbClr val="000000"/>
                </a:solidFill>
                <a:latin typeface="Consolas" pitchFamily="49" charset="0"/>
              </a:rPr>
              <a:t> query =</a:t>
            </a:r>
            <a:br>
              <a:rPr lang="en-US">
                <a:solidFill>
                  <a:srgbClr val="000000"/>
                </a:solidFill>
                <a:latin typeface="Consolas" pitchFamily="49" charset="0"/>
              </a:rPr>
            </a:br>
            <a:r>
              <a:rPr lang="en-US">
                <a:solidFill>
                  <a:srgbClr val="000000"/>
                </a:solidFill>
                <a:latin typeface="Consolas" pitchFamily="49" charset="0"/>
              </a:rPr>
              <a:t>    </a:t>
            </a:r>
            <a:r>
              <a:rPr lang="en-US">
                <a:solidFill>
                  <a:srgbClr val="0000FF"/>
                </a:solidFill>
                <a:latin typeface="Consolas" pitchFamily="49" charset="0"/>
              </a:rPr>
              <a:t>from</a:t>
            </a:r>
            <a:r>
              <a:rPr lang="en-US">
                <a:solidFill>
                  <a:srgbClr val="000000"/>
                </a:solidFill>
                <a:latin typeface="Consolas" pitchFamily="49" charset="0"/>
              </a:rPr>
              <a:t>     n </a:t>
            </a:r>
            <a:r>
              <a:rPr lang="en-US">
                <a:solidFill>
                  <a:srgbClr val="0000FF"/>
                </a:solidFill>
                <a:latin typeface="Consolas" pitchFamily="49" charset="0"/>
              </a:rPr>
              <a:t>in</a:t>
            </a:r>
            <a:r>
              <a:rPr lang="en-US">
                <a:solidFill>
                  <a:srgbClr val="000000"/>
                </a:solidFill>
                <a:latin typeface="Consolas" pitchFamily="49" charset="0"/>
              </a:rPr>
              <a:t> names</a:t>
            </a:r>
            <a:br>
              <a:rPr lang="en-US">
                <a:solidFill>
                  <a:srgbClr val="000000"/>
                </a:solidFill>
                <a:latin typeface="Consolas" pitchFamily="49" charset="0"/>
              </a:rPr>
            </a:br>
            <a:r>
              <a:rPr lang="en-US">
                <a:solidFill>
                  <a:srgbClr val="000000"/>
                </a:solidFill>
                <a:latin typeface="Consolas" pitchFamily="49" charset="0"/>
              </a:rPr>
              <a:t>    </a:t>
            </a:r>
            <a:r>
              <a:rPr lang="en-US">
                <a:solidFill>
                  <a:srgbClr val="0000FF"/>
                </a:solidFill>
                <a:latin typeface="Consolas" pitchFamily="49" charset="0"/>
              </a:rPr>
              <a:t>where</a:t>
            </a:r>
            <a:r>
              <a:rPr lang="en-US">
                <a:solidFill>
                  <a:srgbClr val="000000"/>
                </a:solidFill>
                <a:latin typeface="Consolas" pitchFamily="49" charset="0"/>
              </a:rPr>
              <a:t>    n.Contains (</a:t>
            </a:r>
            <a:r>
              <a:rPr lang="en-US">
                <a:solidFill>
                  <a:srgbClr val="DC1414"/>
                </a:solidFill>
                <a:latin typeface="Consolas" pitchFamily="49" charset="0"/>
              </a:rPr>
              <a:t>"a"</a:t>
            </a:r>
            <a:r>
              <a:rPr lang="en-US">
                <a:solidFill>
                  <a:srgbClr val="000000"/>
                </a:solidFill>
                <a:latin typeface="Consolas" pitchFamily="49" charset="0"/>
              </a:rPr>
              <a:t>) </a:t>
            </a:r>
            <a:br>
              <a:rPr lang="en-US">
                <a:solidFill>
                  <a:srgbClr val="000000"/>
                </a:solidFill>
                <a:latin typeface="Consolas" pitchFamily="49" charset="0"/>
              </a:rPr>
            </a:br>
            <a:r>
              <a:rPr lang="en-US">
                <a:solidFill>
                  <a:srgbClr val="000000"/>
                </a:solidFill>
                <a:latin typeface="Consolas" pitchFamily="49" charset="0"/>
              </a:rPr>
              <a:t>    </a:t>
            </a:r>
            <a:r>
              <a:rPr lang="en-US">
                <a:solidFill>
                  <a:srgbClr val="0000FF"/>
                </a:solidFill>
                <a:latin typeface="Consolas" pitchFamily="49" charset="0"/>
              </a:rPr>
              <a:t>orderby</a:t>
            </a:r>
            <a:r>
              <a:rPr lang="en-US">
                <a:solidFill>
                  <a:srgbClr val="000000"/>
                </a:solidFill>
                <a:latin typeface="Consolas" pitchFamily="49" charset="0"/>
              </a:rPr>
              <a:t>  n.Length</a:t>
            </a:r>
            <a:br>
              <a:rPr lang="en-US">
                <a:solidFill>
                  <a:srgbClr val="000000"/>
                </a:solidFill>
                <a:latin typeface="Consolas" pitchFamily="49" charset="0"/>
              </a:rPr>
            </a:br>
            <a:r>
              <a:rPr lang="en-US">
                <a:solidFill>
                  <a:srgbClr val="000000"/>
                </a:solidFill>
                <a:latin typeface="Consolas" pitchFamily="49" charset="0"/>
              </a:rPr>
              <a:t>    </a:t>
            </a:r>
            <a:r>
              <a:rPr lang="en-US">
                <a:solidFill>
                  <a:srgbClr val="0000FF"/>
                </a:solidFill>
                <a:latin typeface="Consolas" pitchFamily="49" charset="0"/>
              </a:rPr>
              <a:t>select</a:t>
            </a:r>
            <a:r>
              <a:rPr lang="en-US">
                <a:solidFill>
                  <a:srgbClr val="000000"/>
                </a:solidFill>
                <a:latin typeface="Consolas" pitchFamily="49" charset="0"/>
              </a:rPr>
              <a:t>   n.ToUpper();</a:t>
            </a:r>
            <a:endParaRPr lang="en-US"/>
          </a:p>
        </p:txBody>
      </p:sp>
      <p:sp>
        <p:nvSpPr>
          <p:cNvPr id="6" name="Text Box 8"/>
          <p:cNvSpPr txBox="1">
            <a:spLocks noChangeArrowheads="1"/>
          </p:cNvSpPr>
          <p:nvPr/>
        </p:nvSpPr>
        <p:spPr bwMode="auto">
          <a:xfrm>
            <a:off x="613147" y="3213100"/>
            <a:ext cx="8135938" cy="1754326"/>
          </a:xfrm>
          <a:prstGeom prst="rect">
            <a:avLst/>
          </a:prstGeom>
          <a:solidFill>
            <a:schemeClr val="bg1"/>
          </a:solidFill>
          <a:ln w="25400" algn="ctr">
            <a:solidFill>
              <a:schemeClr val="tx2"/>
            </a:solidFill>
            <a:miter lim="800000"/>
            <a:headEnd/>
            <a:tailEnd/>
          </a:ln>
          <a:effectLst/>
        </p:spPr>
        <p:txBody>
          <a:bodyPr>
            <a:spAutoFit/>
          </a:bodyPr>
          <a:lstStyle/>
          <a:p>
            <a:pPr algn="l"/>
            <a:r>
              <a:rPr lang="en-US" dirty="0">
                <a:solidFill>
                  <a:srgbClr val="0000FF"/>
                </a:solidFill>
                <a:latin typeface="Consolas" pitchFamily="49" charset="0"/>
              </a:rPr>
              <a:t>string</a:t>
            </a:r>
            <a:r>
              <a:rPr lang="en-US" dirty="0">
                <a:solidFill>
                  <a:srgbClr val="000000"/>
                </a:solidFill>
                <a:latin typeface="Consolas" pitchFamily="49" charset="0"/>
              </a:rPr>
              <a:t>[] names = { </a:t>
            </a:r>
            <a:r>
              <a:rPr lang="en-US" dirty="0">
                <a:solidFill>
                  <a:srgbClr val="DC1414"/>
                </a:solidFill>
                <a:latin typeface="Consolas" pitchFamily="49" charset="0"/>
              </a:rPr>
              <a:t>"Tom"</a:t>
            </a:r>
            <a:r>
              <a:rPr lang="en-US" dirty="0">
                <a:solidFill>
                  <a:srgbClr val="000000"/>
                </a:solidFill>
                <a:latin typeface="Consolas" pitchFamily="49" charset="0"/>
              </a:rPr>
              <a:t>, </a:t>
            </a:r>
            <a:r>
              <a:rPr lang="en-US" dirty="0">
                <a:solidFill>
                  <a:srgbClr val="DC1414"/>
                </a:solidFill>
                <a:latin typeface="Consolas" pitchFamily="49" charset="0"/>
              </a:rPr>
              <a:t>"Dick"</a:t>
            </a:r>
            <a:r>
              <a:rPr lang="en-US" dirty="0">
                <a:solidFill>
                  <a:srgbClr val="000000"/>
                </a:solidFill>
                <a:latin typeface="Consolas" pitchFamily="49" charset="0"/>
              </a:rPr>
              <a:t>, </a:t>
            </a:r>
            <a:r>
              <a:rPr lang="en-US" dirty="0">
                <a:solidFill>
                  <a:srgbClr val="DC1414"/>
                </a:solidFill>
                <a:latin typeface="Consolas" pitchFamily="49" charset="0"/>
              </a:rPr>
              <a:t>"Harry"</a:t>
            </a:r>
            <a:r>
              <a:rPr lang="en-US" dirty="0">
                <a:solidFill>
                  <a:srgbClr val="000000"/>
                </a:solidFill>
                <a:latin typeface="Consolas" pitchFamily="49" charset="0"/>
              </a:rPr>
              <a:t>, </a:t>
            </a:r>
            <a:r>
              <a:rPr lang="en-US" dirty="0">
                <a:solidFill>
                  <a:srgbClr val="DC1414"/>
                </a:solidFill>
                <a:latin typeface="Consolas" pitchFamily="49" charset="0"/>
              </a:rPr>
              <a:t>"Mary"</a:t>
            </a:r>
            <a:r>
              <a:rPr lang="en-US" dirty="0">
                <a:solidFill>
                  <a:srgbClr val="000000"/>
                </a:solidFill>
                <a:latin typeface="Consolas" pitchFamily="49" charset="0"/>
              </a:rPr>
              <a:t>, </a:t>
            </a:r>
            <a:r>
              <a:rPr lang="en-US" dirty="0">
                <a:solidFill>
                  <a:srgbClr val="DC1414"/>
                </a:solidFill>
                <a:latin typeface="Consolas" pitchFamily="49" charset="0"/>
              </a:rPr>
              <a:t>"Jay"</a:t>
            </a:r>
            <a:r>
              <a:rPr lang="en-US" dirty="0">
                <a:solidFill>
                  <a:srgbClr val="000000"/>
                </a:solidFill>
                <a:latin typeface="Consolas" pitchFamily="49" charset="0"/>
              </a:rPr>
              <a:t> };</a:t>
            </a:r>
            <a:br>
              <a:rPr lang="en-US" dirty="0">
                <a:solidFill>
                  <a:srgbClr val="000000"/>
                </a:solidFill>
                <a:latin typeface="Consolas" pitchFamily="49" charset="0"/>
              </a:rPr>
            </a:br>
            <a:r>
              <a:rPr lang="en-US" dirty="0">
                <a:solidFill>
                  <a:srgbClr val="000000"/>
                </a:solidFill>
                <a:latin typeface="Consolas" pitchFamily="49" charset="0"/>
              </a:rPr>
              <a:t/>
            </a:r>
            <a:br>
              <a:rPr lang="en-US" dirty="0">
                <a:solidFill>
                  <a:srgbClr val="000000"/>
                </a:solidFill>
                <a:latin typeface="Consolas" pitchFamily="49" charset="0"/>
              </a:rPr>
            </a:br>
            <a:r>
              <a:rPr lang="en-US" dirty="0" err="1">
                <a:solidFill>
                  <a:srgbClr val="0000FF"/>
                </a:solidFill>
                <a:latin typeface="Consolas" pitchFamily="49" charset="0"/>
              </a:rPr>
              <a:t>var</a:t>
            </a:r>
            <a:r>
              <a:rPr lang="en-US" dirty="0">
                <a:solidFill>
                  <a:srgbClr val="000000"/>
                </a:solidFill>
                <a:latin typeface="Consolas" pitchFamily="49" charset="0"/>
              </a:rPr>
              <a:t> query = names</a:t>
            </a:r>
            <a:br>
              <a:rPr lang="en-US" dirty="0">
                <a:solidFill>
                  <a:srgbClr val="000000"/>
                </a:solidFill>
                <a:latin typeface="Consolas" pitchFamily="49" charset="0"/>
              </a:rPr>
            </a:br>
            <a:r>
              <a:rPr lang="en-US" dirty="0">
                <a:solidFill>
                  <a:srgbClr val="000000"/>
                </a:solidFill>
                <a:latin typeface="Consolas" pitchFamily="49" charset="0"/>
              </a:rPr>
              <a:t>    .</a:t>
            </a:r>
            <a:r>
              <a:rPr lang="en-US" b="1" dirty="0">
                <a:solidFill>
                  <a:srgbClr val="000000"/>
                </a:solidFill>
                <a:latin typeface="Consolas" pitchFamily="49" charset="0"/>
              </a:rPr>
              <a:t>Where</a:t>
            </a:r>
            <a:r>
              <a:rPr lang="en-US" dirty="0">
                <a:solidFill>
                  <a:srgbClr val="000000"/>
                </a:solidFill>
                <a:latin typeface="Consolas" pitchFamily="49" charset="0"/>
              </a:rPr>
              <a:t>   (n =&gt; </a:t>
            </a:r>
            <a:r>
              <a:rPr lang="en-US" dirty="0" err="1">
                <a:solidFill>
                  <a:srgbClr val="000000"/>
                </a:solidFill>
                <a:latin typeface="Consolas" pitchFamily="49" charset="0"/>
              </a:rPr>
              <a:t>n.Contains</a:t>
            </a:r>
            <a:r>
              <a:rPr lang="en-US" dirty="0">
                <a:solidFill>
                  <a:srgbClr val="000000"/>
                </a:solidFill>
                <a:latin typeface="Consolas" pitchFamily="49" charset="0"/>
              </a:rPr>
              <a:t> (</a:t>
            </a:r>
            <a:r>
              <a:rPr lang="en-US" dirty="0">
                <a:solidFill>
                  <a:srgbClr val="DC1414"/>
                </a:solidFill>
                <a:latin typeface="Consolas" pitchFamily="49" charset="0"/>
              </a:rPr>
              <a:t>"a"</a:t>
            </a:r>
            <a:r>
              <a:rPr lang="en-US" dirty="0">
                <a:solidFill>
                  <a:srgbClr val="000000"/>
                </a:solidFill>
                <a:latin typeface="Consolas" pitchFamily="49" charset="0"/>
              </a:rPr>
              <a:t>))</a:t>
            </a:r>
            <a:br>
              <a:rPr lang="en-US" dirty="0">
                <a:solidFill>
                  <a:srgbClr val="000000"/>
                </a:solidFill>
                <a:latin typeface="Consolas" pitchFamily="49" charset="0"/>
              </a:rPr>
            </a:br>
            <a:r>
              <a:rPr lang="en-US" dirty="0">
                <a:solidFill>
                  <a:srgbClr val="000000"/>
                </a:solidFill>
                <a:latin typeface="Consolas" pitchFamily="49" charset="0"/>
              </a:rPr>
              <a:t>    .</a:t>
            </a:r>
            <a:r>
              <a:rPr lang="en-US" b="1" dirty="0" err="1">
                <a:solidFill>
                  <a:srgbClr val="000000"/>
                </a:solidFill>
                <a:latin typeface="Consolas" pitchFamily="49" charset="0"/>
              </a:rPr>
              <a:t>OrderBy</a:t>
            </a:r>
            <a:r>
              <a:rPr lang="en-US" dirty="0">
                <a:solidFill>
                  <a:srgbClr val="000000"/>
                </a:solidFill>
                <a:latin typeface="Consolas" pitchFamily="49" charset="0"/>
              </a:rPr>
              <a:t> (n =&gt; </a:t>
            </a:r>
            <a:r>
              <a:rPr lang="en-US" dirty="0" err="1">
                <a:solidFill>
                  <a:srgbClr val="000000"/>
                </a:solidFill>
                <a:latin typeface="Consolas" pitchFamily="49" charset="0"/>
              </a:rPr>
              <a:t>n.Length</a:t>
            </a:r>
            <a:r>
              <a:rPr lang="en-US" dirty="0">
                <a:solidFill>
                  <a:srgbClr val="000000"/>
                </a:solidFill>
                <a:latin typeface="Consolas" pitchFamily="49" charset="0"/>
              </a:rPr>
              <a:t>)</a:t>
            </a:r>
            <a:br>
              <a:rPr lang="en-US" dirty="0">
                <a:solidFill>
                  <a:srgbClr val="000000"/>
                </a:solidFill>
                <a:latin typeface="Consolas" pitchFamily="49" charset="0"/>
              </a:rPr>
            </a:br>
            <a:r>
              <a:rPr lang="en-US" dirty="0">
                <a:solidFill>
                  <a:srgbClr val="000000"/>
                </a:solidFill>
                <a:latin typeface="Consolas" pitchFamily="49" charset="0"/>
              </a:rPr>
              <a:t>    .</a:t>
            </a:r>
            <a:r>
              <a:rPr lang="en-US" b="1" dirty="0">
                <a:solidFill>
                  <a:srgbClr val="000000"/>
                </a:solidFill>
                <a:latin typeface="Consolas" pitchFamily="49" charset="0"/>
              </a:rPr>
              <a:t>Select</a:t>
            </a:r>
            <a:r>
              <a:rPr lang="en-US" dirty="0">
                <a:solidFill>
                  <a:srgbClr val="000000"/>
                </a:solidFill>
                <a:latin typeface="Consolas" pitchFamily="49" charset="0"/>
              </a:rPr>
              <a:t>  (n =&gt; </a:t>
            </a:r>
            <a:r>
              <a:rPr lang="en-US" dirty="0" err="1">
                <a:solidFill>
                  <a:srgbClr val="000000"/>
                </a:solidFill>
                <a:latin typeface="Consolas" pitchFamily="49" charset="0"/>
              </a:rPr>
              <a:t>n.ToUpper</a:t>
            </a:r>
            <a:r>
              <a:rPr lang="en-US" dirty="0">
                <a:solidFill>
                  <a:srgbClr val="000000"/>
                </a:solidFill>
                <a:latin typeface="Consolas" pitchFamily="49" charset="0"/>
              </a:rPr>
              <a:t>());</a:t>
            </a:r>
            <a:endParaRPr lang="en-AU" dirty="0">
              <a:solidFill>
                <a:srgbClr val="000000"/>
              </a:solidFill>
              <a:latin typeface="Consolas" pitchFamily="49" charset="0"/>
            </a:endParaRPr>
          </a:p>
        </p:txBody>
      </p:sp>
      <p:sp>
        <p:nvSpPr>
          <p:cNvPr id="7" name="AutoShape 9"/>
          <p:cNvSpPr>
            <a:spLocks noChangeArrowheads="1"/>
          </p:cNvSpPr>
          <p:nvPr/>
        </p:nvSpPr>
        <p:spPr bwMode="auto">
          <a:xfrm>
            <a:off x="4067547" y="2493964"/>
            <a:ext cx="649288" cy="574675"/>
          </a:xfrm>
          <a:prstGeom prst="downArrow">
            <a:avLst>
              <a:gd name="adj1" fmla="val 50000"/>
              <a:gd name="adj2" fmla="val 25000"/>
            </a:avLst>
          </a:prstGeom>
          <a:ln>
            <a:headEnd/>
            <a:tailEnd/>
          </a:ln>
        </p:spPr>
        <p:style>
          <a:lnRef idx="1">
            <a:schemeClr val="accent5"/>
          </a:lnRef>
          <a:fillRef idx="3">
            <a:schemeClr val="accent5"/>
          </a:fillRef>
          <a:effectRef idx="2">
            <a:schemeClr val="accent5"/>
          </a:effectRef>
          <a:fontRef idx="minor">
            <a:schemeClr val="lt1"/>
          </a:fontRef>
        </p:style>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ppt_w*0.70"/>
                                          </p:val>
                                        </p:tav>
                                        <p:tav tm="100000">
                                          <p:val>
                                            <p:strVal val="#ppt_w"/>
                                          </p:val>
                                        </p:tav>
                                      </p:tavLst>
                                    </p:anim>
                                    <p:anim calcmode="lin" valueType="num">
                                      <p:cBhvr>
                                        <p:cTn id="8" dur="500" fill="hold"/>
                                        <p:tgtEl>
                                          <p:spTgt spid="7"/>
                                        </p:tgtEl>
                                        <p:attrNameLst>
                                          <p:attrName>ppt_h</p:attrName>
                                        </p:attrNameLst>
                                      </p:cBhvr>
                                      <p:tavLst>
                                        <p:tav tm="0">
                                          <p:val>
                                            <p:strVal val="#ppt_h"/>
                                          </p:val>
                                        </p:tav>
                                        <p:tav tm="100000">
                                          <p:val>
                                            <p:strVal val="#ppt_h"/>
                                          </p:val>
                                        </p:tav>
                                      </p:tavLst>
                                    </p:anim>
                                    <p:animEffect transition="in" filter="fade">
                                      <p:cBhvr>
                                        <p:cTn id="9" dur="500"/>
                                        <p:tgtEl>
                                          <p:spTgt spid="7"/>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strVal val="#ppt_w*0.7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0" y="2"/>
            <a:ext cx="9144000" cy="5661247"/>
          </a:xfrm>
          <a:prstGeom prst="rect">
            <a:avLst/>
          </a:prstGeom>
          <a:solidFill>
            <a:schemeClr val="bg1"/>
          </a:solidFill>
          <a:ln w="25400" algn="ctr">
            <a:solidFill>
              <a:schemeClr val="tx2"/>
            </a:solidFill>
            <a:miter lim="800000"/>
            <a:headEnd/>
            <a:tailEnd/>
          </a:ln>
          <a:effectLst/>
        </p:spPr>
        <p:txBody>
          <a:bodyPr wrap="none" anchor="ctr"/>
          <a:lstStyle/>
          <a:p>
            <a:endParaRPr lang="en-US"/>
          </a:p>
        </p:txBody>
      </p:sp>
      <p:pic>
        <p:nvPicPr>
          <p:cNvPr id="6" name="Picture 4" descr="LINQ Queries - Chaining query operators"/>
          <p:cNvPicPr>
            <a:picLocks noChangeAspect="1" noChangeArrowheads="1"/>
          </p:cNvPicPr>
          <p:nvPr/>
        </p:nvPicPr>
        <p:blipFill>
          <a:blip r:embed="rId2" cstate="print"/>
          <a:srcRect/>
          <a:stretch>
            <a:fillRect/>
          </a:stretch>
        </p:blipFill>
        <p:spPr bwMode="auto">
          <a:xfrm>
            <a:off x="107505" y="216024"/>
            <a:ext cx="8854827" cy="407707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0" y="2"/>
            <a:ext cx="9144000" cy="5661247"/>
          </a:xfrm>
          <a:prstGeom prst="rect">
            <a:avLst/>
          </a:prstGeom>
          <a:solidFill>
            <a:schemeClr val="bg1"/>
          </a:solidFill>
          <a:ln w="25400" algn="ctr">
            <a:solidFill>
              <a:schemeClr val="tx2"/>
            </a:solidFill>
            <a:miter lim="800000"/>
            <a:headEnd/>
            <a:tailEnd/>
          </a:ln>
          <a:effectLst/>
        </p:spPr>
        <p:txBody>
          <a:bodyPr wrap="none" anchor="ctr"/>
          <a:lstStyle/>
          <a:p>
            <a:endParaRPr lang="en-US"/>
          </a:p>
        </p:txBody>
      </p:sp>
      <p:pic>
        <p:nvPicPr>
          <p:cNvPr id="4" name="Picture 4" descr="LINQ Queries - Chaining query operators parallel"/>
          <p:cNvPicPr>
            <a:picLocks noChangeAspect="1" noChangeArrowheads="1"/>
          </p:cNvPicPr>
          <p:nvPr/>
        </p:nvPicPr>
        <p:blipFill>
          <a:blip r:embed="rId3" cstate="print"/>
          <a:srcRect/>
          <a:stretch>
            <a:fillRect/>
          </a:stretch>
        </p:blipFill>
        <p:spPr bwMode="auto">
          <a:xfrm>
            <a:off x="0" y="332656"/>
            <a:ext cx="9144000" cy="374441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PLINQ – </a:t>
            </a:r>
            <a:r>
              <a:rPr lang="en-US" dirty="0" err="1" smtClean="0"/>
              <a:t>gotchas</a:t>
            </a:r>
            <a:endParaRPr lang="en-US" dirty="0"/>
          </a:p>
        </p:txBody>
      </p:sp>
      <p:sp>
        <p:nvSpPr>
          <p:cNvPr id="3" name="Content Placeholder 2"/>
          <p:cNvSpPr>
            <a:spLocks noGrp="1"/>
          </p:cNvSpPr>
          <p:nvPr>
            <p:ph idx="1"/>
          </p:nvPr>
        </p:nvSpPr>
        <p:spPr/>
        <p:txBody>
          <a:bodyPr/>
          <a:lstStyle/>
          <a:p>
            <a:r>
              <a:rPr lang="en-US" dirty="0" smtClean="0"/>
              <a:t>Query needs ‘meat’ </a:t>
            </a:r>
          </a:p>
          <a:p>
            <a:r>
              <a:rPr lang="en-US" dirty="0" smtClean="0"/>
              <a:t>Original ordering lost (by default)</a:t>
            </a:r>
          </a:p>
          <a:p>
            <a:r>
              <a:rPr lang="en-US" dirty="0" smtClean="0"/>
              <a:t>Functional impurity can break queries</a:t>
            </a:r>
          </a:p>
          <a:p>
            <a:r>
              <a:rPr lang="en-US" dirty="0" smtClean="0"/>
              <a:t>No work-stealing with range partitioning</a:t>
            </a:r>
          </a:p>
          <a:p>
            <a:endParaRPr lang="en-US"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107504" y="1988613"/>
            <a:ext cx="8858250" cy="576293"/>
          </a:xfrm>
          <a:prstGeom prst="rect">
            <a:avLst/>
          </a:prstGeom>
          <a:solidFill>
            <a:srgbClr val="F2F2F2"/>
          </a:solidFill>
          <a:ln w="38100">
            <a:solidFill>
              <a:schemeClr val="accent3"/>
            </a:solidFill>
            <a:miter lim="800000"/>
            <a:headEnd/>
            <a:tailEnd/>
          </a:ln>
          <a:effectLst>
            <a:outerShdw blurRad="215900" dist="139700" dir="2700000" algn="tl" rotWithShape="0">
              <a:prstClr val="black">
                <a:alpha val="40000"/>
              </a:prstClr>
            </a:outerShdw>
          </a:effectLst>
        </p:spPr>
        <p:txBody>
          <a:bodyPr wrap="square" lIns="108000" tIns="108000" rIns="108000" bIns="36000">
            <a:spAutoFit/>
          </a:bodyPr>
          <a:lstStyle/>
          <a:p>
            <a:pPr>
              <a:defRPr/>
            </a:pPr>
            <a:r>
              <a:rPr lang="pt-BR" sz="2800" dirty="0" smtClean="0">
                <a:latin typeface="Consolas" pitchFamily="49" charset="0"/>
                <a:cs typeface="Consolas" pitchFamily="49" charset="0"/>
              </a:rPr>
              <a:t>Math.Sqrt (numbers.Average (n =&gt; n * n))</a:t>
            </a:r>
            <a:endParaRPr lang="en-US" sz="2800" dirty="0">
              <a:solidFill>
                <a:srgbClr val="000000"/>
              </a:solidFill>
              <a:latin typeface="Consolas" pitchFamily="49" charset="0"/>
              <a:cs typeface="Consolas" pitchFamily="49" charset="0"/>
            </a:endParaRPr>
          </a:p>
        </p:txBody>
      </p:sp>
      <p:sp>
        <p:nvSpPr>
          <p:cNvPr id="6" name="Text Box 8"/>
          <p:cNvSpPr txBox="1">
            <a:spLocks noChangeArrowheads="1"/>
          </p:cNvSpPr>
          <p:nvPr/>
        </p:nvSpPr>
        <p:spPr bwMode="auto">
          <a:xfrm>
            <a:off x="1835697" y="1412778"/>
            <a:ext cx="5400600" cy="584775"/>
          </a:xfrm>
          <a:prstGeom prst="rect">
            <a:avLst/>
          </a:prstGeom>
          <a:noFill/>
          <a:ln w="9525">
            <a:noFill/>
            <a:miter lim="800000"/>
            <a:headEnd/>
            <a:tailEnd/>
          </a:ln>
        </p:spPr>
        <p:txBody>
          <a:bodyPr wrap="square">
            <a:spAutoFit/>
          </a:bodyPr>
          <a:lstStyle/>
          <a:p>
            <a:pPr algn="ctr"/>
            <a:r>
              <a:rPr lang="en-US" sz="3200" b="1" dirty="0" smtClean="0">
                <a:solidFill>
                  <a:schemeClr val="bg1"/>
                </a:solidFill>
              </a:rPr>
              <a:t>Root-mean-square</a:t>
            </a:r>
            <a:endParaRPr lang="en-US" sz="3200" b="1" dirty="0">
              <a:solidFill>
                <a:schemeClr val="bg1"/>
              </a:solidFill>
            </a:endParaRPr>
          </a:p>
        </p:txBody>
      </p:sp>
      <p:sp>
        <p:nvSpPr>
          <p:cNvPr id="7" name="Rectangle 6"/>
          <p:cNvSpPr>
            <a:spLocks noChangeArrowheads="1"/>
          </p:cNvSpPr>
          <p:nvPr/>
        </p:nvSpPr>
        <p:spPr bwMode="auto">
          <a:xfrm>
            <a:off x="107504" y="3475226"/>
            <a:ext cx="8858250" cy="2546063"/>
          </a:xfrm>
          <a:prstGeom prst="rect">
            <a:avLst/>
          </a:prstGeom>
          <a:solidFill>
            <a:srgbClr val="F2F2F2"/>
          </a:solidFill>
          <a:ln w="38100">
            <a:solidFill>
              <a:schemeClr val="accent3"/>
            </a:solidFill>
            <a:miter lim="800000"/>
            <a:headEnd/>
            <a:tailEnd/>
          </a:ln>
          <a:effectLst>
            <a:outerShdw blurRad="215900" dist="139700" dir="2700000" algn="tl" rotWithShape="0">
              <a:prstClr val="black">
                <a:alpha val="40000"/>
              </a:prstClr>
            </a:outerShdw>
          </a:effectLst>
        </p:spPr>
        <p:txBody>
          <a:bodyPr lIns="108000" tIns="108000" rIns="108000" bIns="36000">
            <a:spAutoFit/>
          </a:bodyPr>
          <a:lstStyle/>
          <a:p>
            <a:pPr>
              <a:defRPr/>
            </a:pPr>
            <a:r>
              <a:rPr lang="en-US" sz="2600" dirty="0" smtClean="0">
                <a:latin typeface="Consolas" pitchFamily="49" charset="0"/>
                <a:cs typeface="Consolas" pitchFamily="49" charset="0"/>
              </a:rPr>
              <a:t>double mean = </a:t>
            </a:r>
            <a:r>
              <a:rPr lang="en-US" sz="2600" dirty="0" err="1" smtClean="0">
                <a:latin typeface="Consolas" pitchFamily="49" charset="0"/>
                <a:cs typeface="Consolas" pitchFamily="49" charset="0"/>
              </a:rPr>
              <a:t>numbers.Average</a:t>
            </a:r>
            <a:r>
              <a:rPr lang="en-US" sz="2600" dirty="0" smtClean="0">
                <a:latin typeface="Consolas" pitchFamily="49" charset="0"/>
                <a:cs typeface="Consolas" pitchFamily="49" charset="0"/>
              </a:rPr>
              <a:t>();</a:t>
            </a:r>
            <a:br>
              <a:rPr lang="en-US" sz="2600" dirty="0" smtClean="0">
                <a:latin typeface="Consolas" pitchFamily="49" charset="0"/>
                <a:cs typeface="Consolas" pitchFamily="49" charset="0"/>
              </a:rPr>
            </a:br>
            <a:r>
              <a:rPr lang="en-US" sz="2600" dirty="0" smtClean="0">
                <a:latin typeface="Consolas" pitchFamily="49" charset="0"/>
                <a:cs typeface="Consolas" pitchFamily="49" charset="0"/>
              </a:rPr>
              <a:t>double </a:t>
            </a:r>
            <a:r>
              <a:rPr lang="en-US" sz="2600" dirty="0" err="1" smtClean="0">
                <a:latin typeface="Consolas" pitchFamily="49" charset="0"/>
                <a:cs typeface="Consolas" pitchFamily="49" charset="0"/>
              </a:rPr>
              <a:t>sdev</a:t>
            </a:r>
            <a:r>
              <a:rPr lang="en-US" sz="2600" dirty="0" smtClean="0">
                <a:latin typeface="Consolas" pitchFamily="49" charset="0"/>
                <a:cs typeface="Consolas" pitchFamily="49" charset="0"/>
              </a:rPr>
              <a:t> = </a:t>
            </a:r>
            <a:r>
              <a:rPr lang="en-US" sz="2600" dirty="0" err="1" smtClean="0">
                <a:latin typeface="Consolas" pitchFamily="49" charset="0"/>
                <a:cs typeface="Consolas" pitchFamily="49" charset="0"/>
              </a:rPr>
              <a:t>Math.Sqrt</a:t>
            </a:r>
            <a:r>
              <a:rPr lang="en-US" sz="2600" dirty="0" smtClean="0">
                <a:latin typeface="Consolas" pitchFamily="49" charset="0"/>
                <a:cs typeface="Consolas" pitchFamily="49" charset="0"/>
              </a:rPr>
              <a:t> (</a:t>
            </a:r>
            <a:r>
              <a:rPr lang="en-US" sz="2600" dirty="0" err="1" smtClean="0">
                <a:latin typeface="Consolas" pitchFamily="49" charset="0"/>
                <a:cs typeface="Consolas" pitchFamily="49" charset="0"/>
              </a:rPr>
              <a:t>numbers.Average</a:t>
            </a:r>
            <a:r>
              <a:rPr lang="en-US" sz="2600" dirty="0" smtClean="0">
                <a:latin typeface="Consolas" pitchFamily="49" charset="0"/>
                <a:cs typeface="Consolas" pitchFamily="49" charset="0"/>
              </a:rPr>
              <a:t> (n =&gt;</a:t>
            </a:r>
            <a:br>
              <a:rPr lang="en-US" sz="2600" dirty="0" smtClean="0">
                <a:latin typeface="Consolas" pitchFamily="49" charset="0"/>
                <a:cs typeface="Consolas" pitchFamily="49" charset="0"/>
              </a:rPr>
            </a:br>
            <a:r>
              <a:rPr lang="en-US" sz="2600" dirty="0" smtClean="0">
                <a:latin typeface="Consolas" pitchFamily="49" charset="0"/>
                <a:cs typeface="Consolas" pitchFamily="49" charset="0"/>
              </a:rPr>
              <a:t>              {</a:t>
            </a:r>
            <a:br>
              <a:rPr lang="en-US" sz="2600" dirty="0" smtClean="0">
                <a:latin typeface="Consolas" pitchFamily="49" charset="0"/>
                <a:cs typeface="Consolas" pitchFamily="49" charset="0"/>
              </a:rPr>
            </a:br>
            <a:r>
              <a:rPr lang="en-US" sz="2600" dirty="0" smtClean="0">
                <a:latin typeface="Consolas" pitchFamily="49" charset="0"/>
                <a:cs typeface="Consolas" pitchFamily="49" charset="0"/>
              </a:rPr>
              <a:t>                 double dif = n - mean;</a:t>
            </a:r>
            <a:br>
              <a:rPr lang="en-US" sz="2600" dirty="0" smtClean="0">
                <a:latin typeface="Consolas" pitchFamily="49" charset="0"/>
                <a:cs typeface="Consolas" pitchFamily="49" charset="0"/>
              </a:rPr>
            </a:br>
            <a:r>
              <a:rPr lang="en-US" sz="2600" dirty="0" smtClean="0">
                <a:latin typeface="Consolas" pitchFamily="49" charset="0"/>
                <a:cs typeface="Consolas" pitchFamily="49" charset="0"/>
              </a:rPr>
              <a:t>                 return dif * dif;</a:t>
            </a:r>
            <a:br>
              <a:rPr lang="en-US" sz="2600" dirty="0" smtClean="0">
                <a:latin typeface="Consolas" pitchFamily="49" charset="0"/>
                <a:cs typeface="Consolas" pitchFamily="49" charset="0"/>
              </a:rPr>
            </a:br>
            <a:r>
              <a:rPr lang="en-US" sz="2600" dirty="0" smtClean="0">
                <a:latin typeface="Consolas" pitchFamily="49" charset="0"/>
                <a:cs typeface="Consolas" pitchFamily="49" charset="0"/>
              </a:rPr>
              <a:t>              })); </a:t>
            </a:r>
            <a:endParaRPr lang="en-US" sz="2600" dirty="0">
              <a:solidFill>
                <a:srgbClr val="000000"/>
              </a:solidFill>
              <a:latin typeface="Consolas" pitchFamily="49" charset="0"/>
              <a:cs typeface="Consolas" pitchFamily="49" charset="0"/>
            </a:endParaRPr>
          </a:p>
        </p:txBody>
      </p:sp>
      <p:sp>
        <p:nvSpPr>
          <p:cNvPr id="8" name="Text Box 8"/>
          <p:cNvSpPr txBox="1">
            <a:spLocks noChangeArrowheads="1"/>
          </p:cNvSpPr>
          <p:nvPr/>
        </p:nvSpPr>
        <p:spPr bwMode="auto">
          <a:xfrm>
            <a:off x="2603823" y="2903726"/>
            <a:ext cx="4091905" cy="584775"/>
          </a:xfrm>
          <a:prstGeom prst="rect">
            <a:avLst/>
          </a:prstGeom>
          <a:noFill/>
          <a:ln w="9525">
            <a:noFill/>
            <a:miter lim="800000"/>
            <a:headEnd/>
            <a:tailEnd/>
          </a:ln>
        </p:spPr>
        <p:txBody>
          <a:bodyPr wrap="square">
            <a:spAutoFit/>
          </a:bodyPr>
          <a:lstStyle/>
          <a:p>
            <a:pPr algn="ctr"/>
            <a:r>
              <a:rPr lang="en-US" sz="3200" b="1" dirty="0" smtClean="0">
                <a:solidFill>
                  <a:schemeClr val="bg1"/>
                </a:solidFill>
              </a:rPr>
              <a:t>Standard deviation</a:t>
            </a:r>
            <a:endParaRPr lang="en-US" sz="3200" b="1" dirty="0">
              <a:solidFill>
                <a:schemeClr val="bg1"/>
              </a:solidFill>
            </a:endParaRPr>
          </a:p>
        </p:txBody>
      </p:sp>
      <p:sp>
        <p:nvSpPr>
          <p:cNvPr id="9" name="Rectangle 6"/>
          <p:cNvSpPr>
            <a:spLocks noChangeArrowheads="1"/>
          </p:cNvSpPr>
          <p:nvPr/>
        </p:nvSpPr>
        <p:spPr bwMode="auto">
          <a:xfrm>
            <a:off x="107504" y="116633"/>
            <a:ext cx="8858250" cy="1007181"/>
          </a:xfrm>
          <a:prstGeom prst="rect">
            <a:avLst/>
          </a:prstGeom>
          <a:solidFill>
            <a:srgbClr val="F2F2F2"/>
          </a:solidFill>
          <a:ln w="38100">
            <a:solidFill>
              <a:schemeClr val="accent3"/>
            </a:solidFill>
            <a:miter lim="800000"/>
            <a:headEnd/>
            <a:tailEnd/>
          </a:ln>
          <a:effectLst>
            <a:outerShdw blurRad="215900" dist="139700" dir="2700000" algn="tl" rotWithShape="0">
              <a:prstClr val="black">
                <a:alpha val="40000"/>
              </a:prstClr>
            </a:outerShdw>
          </a:effectLst>
        </p:spPr>
        <p:txBody>
          <a:bodyPr wrap="square" lIns="108000" tIns="108000" rIns="108000" bIns="36000">
            <a:spAutoFit/>
          </a:bodyPr>
          <a:lstStyle/>
          <a:p>
            <a:pPr>
              <a:defRPr/>
            </a:pPr>
            <a:r>
              <a:rPr lang="pt-BR" sz="2800" dirty="0" smtClean="0">
                <a:latin typeface="Consolas" pitchFamily="49" charset="0"/>
                <a:cs typeface="Consolas" pitchFamily="49" charset="0"/>
              </a:rPr>
              <a:t>var numbers = new[] { 2, 3, 4, 5, 6 }</a:t>
            </a:r>
          </a:p>
          <a:p>
            <a:pPr>
              <a:defRPr/>
            </a:pPr>
            <a:r>
              <a:rPr lang="pt-BR" sz="2800" dirty="0" smtClean="0">
                <a:solidFill>
                  <a:srgbClr val="000000"/>
                </a:solidFill>
                <a:latin typeface="Consolas" pitchFamily="49" charset="0"/>
                <a:cs typeface="Consolas" pitchFamily="49" charset="0"/>
              </a:rPr>
              <a:t>   .AsParallel();</a:t>
            </a:r>
            <a:endParaRPr lang="en-US" sz="2800" dirty="0">
              <a:solidFill>
                <a:srgbClr val="000000"/>
              </a:solidFill>
              <a:latin typeface="Consolas" pitchFamily="49" charset="0"/>
              <a:cs typeface="Consolas"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PLINQ – Tricks &amp; Tips</a:t>
            </a:r>
            <a:endParaRPr lang="en-US" dirty="0"/>
          </a:p>
        </p:txBody>
      </p:sp>
      <p:sp>
        <p:nvSpPr>
          <p:cNvPr id="3" name="Content Placeholder 2"/>
          <p:cNvSpPr>
            <a:spLocks noGrp="1"/>
          </p:cNvSpPr>
          <p:nvPr>
            <p:ph idx="1"/>
          </p:nvPr>
        </p:nvSpPr>
        <p:spPr/>
        <p:txBody>
          <a:bodyPr/>
          <a:lstStyle/>
          <a:p>
            <a:r>
              <a:rPr lang="en-US" dirty="0" smtClean="0"/>
              <a:t>Can do I/O bound queries</a:t>
            </a:r>
          </a:p>
          <a:p>
            <a:pPr lvl="1"/>
            <a:r>
              <a:rPr lang="en-US" dirty="0" smtClean="0"/>
              <a:t>but there are better ways</a:t>
            </a:r>
          </a:p>
          <a:p>
            <a:r>
              <a:rPr lang="en-US" dirty="0" smtClean="0"/>
              <a:t>.</a:t>
            </a:r>
            <a:r>
              <a:rPr lang="en-US" dirty="0" err="1" smtClean="0"/>
              <a:t>ForAll</a:t>
            </a:r>
            <a:r>
              <a:rPr lang="en-US" dirty="0" smtClean="0"/>
              <a:t>() defeats data collation</a:t>
            </a:r>
          </a:p>
          <a:p>
            <a:r>
              <a:rPr lang="en-US" dirty="0" smtClean="0"/>
              <a:t>Aggregations are parallelizable</a:t>
            </a:r>
          </a:p>
          <a:p>
            <a:endParaRPr lang="en-US" dirty="0" smtClean="0"/>
          </a:p>
          <a:p>
            <a:pPr>
              <a:buNone/>
            </a:pPr>
            <a:r>
              <a:rPr lang="en-US" dirty="0" smtClean="0">
                <a:solidFill>
                  <a:schemeClr val="accent5"/>
                </a:solidFill>
              </a:rPr>
              <a:t>albahari.com/threading</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Loops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539552" y="3501008"/>
            <a:ext cx="4896544" cy="129614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smtClean="0"/>
              <a:t>Tasks</a:t>
            </a:r>
            <a:endParaRPr lang="en-US" sz="3200" dirty="0"/>
          </a:p>
        </p:txBody>
      </p:sp>
      <p:sp>
        <p:nvSpPr>
          <p:cNvPr id="6" name="Rectangle 5"/>
          <p:cNvSpPr/>
          <p:nvPr/>
        </p:nvSpPr>
        <p:spPr>
          <a:xfrm>
            <a:off x="3059832" y="2060848"/>
            <a:ext cx="2376264" cy="129614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smtClean="0"/>
              <a:t>Parallel Loops</a:t>
            </a:r>
            <a:endParaRPr lang="en-US" sz="3200" dirty="0"/>
          </a:p>
        </p:txBody>
      </p:sp>
      <p:sp>
        <p:nvSpPr>
          <p:cNvPr id="7" name="Rectangle 6"/>
          <p:cNvSpPr/>
          <p:nvPr/>
        </p:nvSpPr>
        <p:spPr>
          <a:xfrm>
            <a:off x="539552" y="1484784"/>
            <a:ext cx="2376264" cy="1872208"/>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smtClean="0"/>
              <a:t>PLINQ</a:t>
            </a:r>
            <a:endParaRPr lang="en-US" sz="3200" dirty="0"/>
          </a:p>
        </p:txBody>
      </p:sp>
      <p:sp>
        <p:nvSpPr>
          <p:cNvPr id="8" name="Rectangle 7"/>
          <p:cNvSpPr/>
          <p:nvPr/>
        </p:nvSpPr>
        <p:spPr>
          <a:xfrm>
            <a:off x="5601628" y="3501008"/>
            <a:ext cx="2916832" cy="129614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smtClean="0"/>
              <a:t>Concurrent Collections</a:t>
            </a:r>
            <a:endParaRPr lang="en-US" sz="3200" dirty="0"/>
          </a:p>
        </p:txBody>
      </p:sp>
      <p:sp>
        <p:nvSpPr>
          <p:cNvPr id="9" name="Rectangle 8"/>
          <p:cNvSpPr/>
          <p:nvPr/>
        </p:nvSpPr>
        <p:spPr>
          <a:xfrm>
            <a:off x="539552" y="4941168"/>
            <a:ext cx="7992888" cy="7920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t>CLR Thread Pool</a:t>
            </a:r>
            <a:endParaRPr lang="en-US" sz="3200" dirty="0"/>
          </a:p>
        </p:txBody>
      </p:sp>
      <p:sp>
        <p:nvSpPr>
          <p:cNvPr id="10" name="Rectangle 9"/>
          <p:cNvSpPr/>
          <p:nvPr/>
        </p:nvSpPr>
        <p:spPr>
          <a:xfrm>
            <a:off x="539552" y="1484784"/>
            <a:ext cx="2448272" cy="1944216"/>
          </a:xfrm>
          <a:prstGeom prst="rect">
            <a:avLst/>
          </a:prstGeom>
          <a:solidFill>
            <a:srgbClr val="43176E">
              <a:alpha val="50196"/>
            </a:srgb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dirty="0"/>
          </a:p>
        </p:txBody>
      </p:sp>
      <p:sp>
        <p:nvSpPr>
          <p:cNvPr id="11" name="Rectangle 10"/>
          <p:cNvSpPr/>
          <p:nvPr/>
        </p:nvSpPr>
        <p:spPr>
          <a:xfrm>
            <a:off x="467544" y="3501008"/>
            <a:ext cx="8136904" cy="2376264"/>
          </a:xfrm>
          <a:prstGeom prst="rect">
            <a:avLst/>
          </a:prstGeom>
          <a:solidFill>
            <a:srgbClr val="43176E">
              <a:alpha val="50196"/>
            </a:srgb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Loops</a:t>
            </a:r>
            <a:endParaRPr lang="en-US" dirty="0"/>
          </a:p>
        </p:txBody>
      </p:sp>
      <p:sp>
        <p:nvSpPr>
          <p:cNvPr id="3" name="Content Placeholder 2"/>
          <p:cNvSpPr>
            <a:spLocks noGrp="1"/>
          </p:cNvSpPr>
          <p:nvPr>
            <p:ph idx="1"/>
          </p:nvPr>
        </p:nvSpPr>
        <p:spPr/>
        <p:txBody>
          <a:bodyPr>
            <a:normAutofit/>
          </a:bodyPr>
          <a:lstStyle/>
          <a:p>
            <a:pPr lvl="1">
              <a:buNone/>
            </a:pPr>
            <a:r>
              <a:rPr lang="en-US" sz="3600" dirty="0" err="1" smtClean="0">
                <a:solidFill>
                  <a:schemeClr val="tx1"/>
                </a:solidFill>
                <a:latin typeface="Consolas" pitchFamily="49" charset="0"/>
              </a:rPr>
              <a:t>Parallel.For</a:t>
            </a:r>
            <a:endParaRPr lang="en-US" sz="3600" dirty="0" smtClean="0">
              <a:solidFill>
                <a:schemeClr val="tx1"/>
              </a:solidFill>
              <a:latin typeface="Consolas" pitchFamily="49" charset="0"/>
            </a:endParaRPr>
          </a:p>
          <a:p>
            <a:pPr lvl="1">
              <a:buNone/>
            </a:pPr>
            <a:r>
              <a:rPr lang="en-US" sz="3600" dirty="0" err="1" smtClean="0">
                <a:solidFill>
                  <a:schemeClr val="tx1"/>
                </a:solidFill>
                <a:latin typeface="Consolas" pitchFamily="49" charset="0"/>
              </a:rPr>
              <a:t>Parallel.ForEach</a:t>
            </a:r>
            <a:endParaRPr lang="en-US" sz="3600" dirty="0">
              <a:solidFill>
                <a:schemeClr val="tx1"/>
              </a:solidFill>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FUTURE OF .NET PARALLEL PROGRAMMING</a:t>
            </a:r>
            <a:endParaRPr lang="en-AU" dirty="0"/>
          </a:p>
        </p:txBody>
      </p:sp>
      <p:sp>
        <p:nvSpPr>
          <p:cNvPr id="3" name="Text Placeholder 2"/>
          <p:cNvSpPr>
            <a:spLocks noGrp="1"/>
          </p:cNvSpPr>
          <p:nvPr>
            <p:ph type="body" idx="1"/>
          </p:nvPr>
        </p:nvSpPr>
        <p:spPr/>
        <p:txBody>
          <a:bodyPr>
            <a:normAutofit/>
          </a:bodyPr>
          <a:lstStyle/>
          <a:p>
            <a:pPr lvl="0">
              <a:defRPr/>
            </a:pPr>
            <a:r>
              <a:rPr lang="en-US" sz="2800" dirty="0" smtClean="0"/>
              <a:t>Joseph Albahari</a:t>
            </a:r>
          </a:p>
        </p:txBody>
      </p:sp>
      <p:sp>
        <p:nvSpPr>
          <p:cNvPr id="6" name="Title 1"/>
          <p:cNvSpPr txBox="1">
            <a:spLocks/>
          </p:cNvSpPr>
          <p:nvPr/>
        </p:nvSpPr>
        <p:spPr>
          <a:xfrm>
            <a:off x="334201" y="447367"/>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DEV308</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(c) 2011 Microsoft. All rights reserved.</a:t>
            </a:r>
            <a:endParaRPr lang="en-AU" dirty="0"/>
          </a:p>
        </p:txBody>
      </p:sp>
      <p:sp>
        <p:nvSpPr>
          <p:cNvPr id="3" name="Text Box 4"/>
          <p:cNvSpPr txBox="1">
            <a:spLocks noChangeArrowheads="1"/>
          </p:cNvSpPr>
          <p:nvPr/>
        </p:nvSpPr>
        <p:spPr bwMode="auto">
          <a:xfrm>
            <a:off x="107504" y="3472160"/>
            <a:ext cx="8858250" cy="1622734"/>
          </a:xfrm>
          <a:prstGeom prst="rect">
            <a:avLst/>
          </a:prstGeom>
          <a:solidFill>
            <a:srgbClr val="F2F2F2"/>
          </a:solidFill>
          <a:ln w="38100">
            <a:solidFill>
              <a:schemeClr val="accent3"/>
            </a:solidFill>
            <a:miter lim="800000"/>
            <a:headEnd/>
            <a:tailEnd/>
          </a:ln>
          <a:effectLst>
            <a:outerShdw blurRad="215900" dist="139700" dir="2700000" algn="tl" rotWithShape="0">
              <a:prstClr val="black">
                <a:alpha val="40000"/>
              </a:prstClr>
            </a:outerShdw>
          </a:effectLst>
        </p:spPr>
        <p:txBody>
          <a:bodyPr lIns="108000" tIns="108000" rIns="108000" bIns="36000">
            <a:spAutoFit/>
          </a:bodyPr>
          <a:lstStyle/>
          <a:p>
            <a:pPr algn="l">
              <a:spcBef>
                <a:spcPts val="0"/>
              </a:spcBef>
              <a:defRPr/>
            </a:pPr>
            <a:r>
              <a:rPr lang="en-US" sz="3200" dirty="0" err="1">
                <a:solidFill>
                  <a:srgbClr val="000000"/>
                </a:solidFill>
                <a:latin typeface="Consolas"/>
              </a:rPr>
              <a:t>Parallel.For</a:t>
            </a:r>
            <a:r>
              <a:rPr lang="en-US" sz="3200" dirty="0">
                <a:solidFill>
                  <a:srgbClr val="000000"/>
                </a:solidFill>
                <a:latin typeface="Consolas"/>
              </a:rPr>
              <a:t> (</a:t>
            </a:r>
            <a:r>
              <a:rPr lang="en-US" sz="3200" dirty="0">
                <a:solidFill>
                  <a:srgbClr val="C81EFA"/>
                </a:solidFill>
                <a:latin typeface="Consolas"/>
              </a:rPr>
              <a:t>1</a:t>
            </a:r>
            <a:r>
              <a:rPr lang="en-US" sz="3200" dirty="0">
                <a:solidFill>
                  <a:srgbClr val="000000"/>
                </a:solidFill>
                <a:latin typeface="Consolas"/>
              </a:rPr>
              <a:t>, </a:t>
            </a:r>
            <a:r>
              <a:rPr lang="en-US" sz="3200" dirty="0" smtClean="0">
                <a:solidFill>
                  <a:srgbClr val="C81EFA"/>
                </a:solidFill>
                <a:latin typeface="Consolas"/>
              </a:rPr>
              <a:t>1000</a:t>
            </a:r>
            <a:r>
              <a:rPr lang="en-US" sz="3200" dirty="0" smtClean="0">
                <a:solidFill>
                  <a:srgbClr val="000000"/>
                </a:solidFill>
                <a:latin typeface="Consolas"/>
              </a:rPr>
              <a:t>, </a:t>
            </a:r>
            <a:r>
              <a:rPr lang="en-US" sz="3200" dirty="0" err="1">
                <a:solidFill>
                  <a:srgbClr val="000000"/>
                </a:solidFill>
                <a:latin typeface="Consolas"/>
              </a:rPr>
              <a:t>i</a:t>
            </a:r>
            <a:r>
              <a:rPr lang="en-US" sz="3200" dirty="0">
                <a:solidFill>
                  <a:srgbClr val="000000"/>
                </a:solidFill>
                <a:latin typeface="Consolas"/>
              </a:rPr>
              <a:t> =&gt; </a:t>
            </a:r>
          </a:p>
          <a:p>
            <a:pPr algn="l">
              <a:spcBef>
                <a:spcPts val="0"/>
              </a:spcBef>
              <a:defRPr/>
            </a:pPr>
            <a:r>
              <a:rPr lang="en-US" sz="3200" dirty="0" smtClean="0">
                <a:solidFill>
                  <a:srgbClr val="000000"/>
                </a:solidFill>
                <a:latin typeface="Consolas"/>
              </a:rPr>
              <a:t>   </a:t>
            </a:r>
            <a:r>
              <a:rPr lang="en-US" sz="3200" dirty="0" err="1" smtClean="0">
                <a:solidFill>
                  <a:srgbClr val="000000"/>
                </a:solidFill>
                <a:latin typeface="Consolas"/>
              </a:rPr>
              <a:t>Foo</a:t>
            </a:r>
            <a:r>
              <a:rPr lang="en-US" sz="3200" dirty="0" smtClean="0">
                <a:solidFill>
                  <a:srgbClr val="000000"/>
                </a:solidFill>
                <a:latin typeface="Consolas"/>
              </a:rPr>
              <a:t> (</a:t>
            </a:r>
            <a:r>
              <a:rPr lang="en-US" sz="3200" dirty="0" err="1" smtClean="0">
                <a:solidFill>
                  <a:srgbClr val="000000"/>
                </a:solidFill>
                <a:latin typeface="Consolas"/>
              </a:rPr>
              <a:t>i</a:t>
            </a:r>
            <a:r>
              <a:rPr lang="en-US" sz="3200" dirty="0" smtClean="0">
                <a:solidFill>
                  <a:srgbClr val="000000"/>
                </a:solidFill>
                <a:latin typeface="Consolas"/>
              </a:rPr>
              <a:t>)</a:t>
            </a:r>
          </a:p>
          <a:p>
            <a:pPr algn="l">
              <a:spcBef>
                <a:spcPts val="0"/>
              </a:spcBef>
              <a:defRPr/>
            </a:pPr>
            <a:r>
              <a:rPr lang="en-US" sz="3200" dirty="0" smtClean="0">
                <a:solidFill>
                  <a:srgbClr val="000000"/>
                </a:solidFill>
                <a:latin typeface="Consolas"/>
              </a:rPr>
              <a:t>);</a:t>
            </a:r>
            <a:endParaRPr lang="en-US" sz="2800" dirty="0"/>
          </a:p>
        </p:txBody>
      </p:sp>
      <p:sp>
        <p:nvSpPr>
          <p:cNvPr id="4" name="Rectangle 6"/>
          <p:cNvSpPr>
            <a:spLocks noChangeArrowheads="1"/>
          </p:cNvSpPr>
          <p:nvPr/>
        </p:nvSpPr>
        <p:spPr bwMode="auto">
          <a:xfrm>
            <a:off x="107504" y="832150"/>
            <a:ext cx="8858250" cy="1130291"/>
          </a:xfrm>
          <a:prstGeom prst="rect">
            <a:avLst/>
          </a:prstGeom>
          <a:solidFill>
            <a:srgbClr val="F2F2F2"/>
          </a:solidFill>
          <a:ln w="38100">
            <a:solidFill>
              <a:schemeClr val="accent3"/>
            </a:solidFill>
            <a:miter lim="800000"/>
            <a:headEnd/>
            <a:tailEnd/>
          </a:ln>
          <a:effectLst>
            <a:outerShdw blurRad="215900" dist="139700" dir="2700000" algn="tl" rotWithShape="0">
              <a:prstClr val="black">
                <a:alpha val="40000"/>
              </a:prstClr>
            </a:outerShdw>
          </a:effectLst>
        </p:spPr>
        <p:txBody>
          <a:bodyPr lIns="108000" tIns="108000" rIns="108000" bIns="36000">
            <a:spAutoFit/>
          </a:bodyPr>
          <a:lstStyle/>
          <a:p>
            <a:pPr algn="l">
              <a:spcBef>
                <a:spcPts val="0"/>
              </a:spcBef>
              <a:defRPr/>
            </a:pPr>
            <a:r>
              <a:rPr lang="nn-NO" sz="3200" dirty="0">
                <a:solidFill>
                  <a:srgbClr val="0000FF"/>
                </a:solidFill>
                <a:latin typeface="Consolas"/>
              </a:rPr>
              <a:t>for</a:t>
            </a:r>
            <a:r>
              <a:rPr lang="nn-NO" sz="3200" dirty="0">
                <a:solidFill>
                  <a:srgbClr val="000000"/>
                </a:solidFill>
                <a:latin typeface="Consolas"/>
              </a:rPr>
              <a:t> (</a:t>
            </a:r>
            <a:r>
              <a:rPr lang="nn-NO" sz="3200" dirty="0">
                <a:solidFill>
                  <a:srgbClr val="0000FF"/>
                </a:solidFill>
                <a:latin typeface="Consolas"/>
              </a:rPr>
              <a:t>int</a:t>
            </a:r>
            <a:r>
              <a:rPr lang="nn-NO" sz="3200" dirty="0">
                <a:solidFill>
                  <a:srgbClr val="000000"/>
                </a:solidFill>
                <a:latin typeface="Consolas"/>
              </a:rPr>
              <a:t> i = </a:t>
            </a:r>
            <a:r>
              <a:rPr lang="nn-NO" sz="3200" dirty="0">
                <a:solidFill>
                  <a:srgbClr val="C81EFA"/>
                </a:solidFill>
                <a:latin typeface="Consolas"/>
              </a:rPr>
              <a:t>1</a:t>
            </a:r>
            <a:r>
              <a:rPr lang="nn-NO" sz="3200" dirty="0">
                <a:solidFill>
                  <a:srgbClr val="000000"/>
                </a:solidFill>
                <a:latin typeface="Consolas"/>
              </a:rPr>
              <a:t>; i &lt; </a:t>
            </a:r>
            <a:r>
              <a:rPr lang="nn-NO" sz="3200" dirty="0" smtClean="0">
                <a:solidFill>
                  <a:srgbClr val="C81EFA"/>
                </a:solidFill>
                <a:latin typeface="Consolas"/>
              </a:rPr>
              <a:t>1000</a:t>
            </a:r>
            <a:r>
              <a:rPr lang="nn-NO" sz="3200" dirty="0" smtClean="0">
                <a:solidFill>
                  <a:srgbClr val="000000"/>
                </a:solidFill>
                <a:latin typeface="Consolas"/>
              </a:rPr>
              <a:t>; </a:t>
            </a:r>
            <a:r>
              <a:rPr lang="nn-NO" sz="3200" dirty="0">
                <a:solidFill>
                  <a:srgbClr val="000000"/>
                </a:solidFill>
                <a:latin typeface="Consolas"/>
              </a:rPr>
              <a:t>i++)</a:t>
            </a:r>
          </a:p>
          <a:p>
            <a:pPr algn="l">
              <a:spcBef>
                <a:spcPts val="0"/>
              </a:spcBef>
              <a:defRPr/>
            </a:pPr>
            <a:r>
              <a:rPr lang="en-US" sz="3200" dirty="0">
                <a:solidFill>
                  <a:srgbClr val="000000"/>
                </a:solidFill>
                <a:latin typeface="Consolas"/>
              </a:rPr>
              <a:t>   </a:t>
            </a:r>
            <a:r>
              <a:rPr lang="en-US" sz="3200" dirty="0" err="1" smtClean="0">
                <a:solidFill>
                  <a:srgbClr val="000000"/>
                </a:solidFill>
                <a:latin typeface="Consolas"/>
              </a:rPr>
              <a:t>Foo</a:t>
            </a:r>
            <a:r>
              <a:rPr lang="en-US" sz="3200" dirty="0" smtClean="0">
                <a:solidFill>
                  <a:srgbClr val="000000"/>
                </a:solidFill>
                <a:latin typeface="Consolas"/>
              </a:rPr>
              <a:t> (</a:t>
            </a:r>
            <a:r>
              <a:rPr lang="en-US" sz="3200" dirty="0" err="1" smtClean="0">
                <a:solidFill>
                  <a:srgbClr val="000000"/>
                </a:solidFill>
                <a:latin typeface="Consolas"/>
              </a:rPr>
              <a:t>i</a:t>
            </a:r>
            <a:r>
              <a:rPr lang="en-US" sz="3200" dirty="0" smtClean="0">
                <a:solidFill>
                  <a:srgbClr val="000000"/>
                </a:solidFill>
                <a:latin typeface="Consolas"/>
              </a:rPr>
              <a:t>);</a:t>
            </a:r>
            <a:endParaRPr lang="en-US" sz="3200" dirty="0">
              <a:solidFill>
                <a:srgbClr val="000000"/>
              </a:solidFill>
              <a:latin typeface="Consolas"/>
            </a:endParaRPr>
          </a:p>
        </p:txBody>
      </p:sp>
      <p:sp>
        <p:nvSpPr>
          <p:cNvPr id="5" name="Text Box 8"/>
          <p:cNvSpPr txBox="1">
            <a:spLocks noChangeArrowheads="1"/>
          </p:cNvSpPr>
          <p:nvPr/>
        </p:nvSpPr>
        <p:spPr bwMode="auto">
          <a:xfrm>
            <a:off x="3107881" y="260650"/>
            <a:ext cx="2613025" cy="584775"/>
          </a:xfrm>
          <a:prstGeom prst="rect">
            <a:avLst/>
          </a:prstGeom>
          <a:noFill/>
          <a:ln w="9525">
            <a:noFill/>
            <a:miter lim="800000"/>
            <a:headEnd/>
            <a:tailEnd/>
          </a:ln>
        </p:spPr>
        <p:txBody>
          <a:bodyPr>
            <a:spAutoFit/>
          </a:bodyPr>
          <a:lstStyle/>
          <a:p>
            <a:pPr algn="ctr"/>
            <a:r>
              <a:rPr lang="en-US" sz="3200" b="1" dirty="0">
                <a:solidFill>
                  <a:schemeClr val="bg1"/>
                </a:solidFill>
              </a:rPr>
              <a:t>Sequential</a:t>
            </a:r>
          </a:p>
        </p:txBody>
      </p:sp>
      <p:sp>
        <p:nvSpPr>
          <p:cNvPr id="6" name="Text Box 9"/>
          <p:cNvSpPr txBox="1">
            <a:spLocks noChangeArrowheads="1"/>
          </p:cNvSpPr>
          <p:nvPr/>
        </p:nvSpPr>
        <p:spPr bwMode="auto">
          <a:xfrm>
            <a:off x="3107881" y="2903837"/>
            <a:ext cx="2613025" cy="584775"/>
          </a:xfrm>
          <a:prstGeom prst="rect">
            <a:avLst/>
          </a:prstGeom>
          <a:noFill/>
          <a:ln w="9525">
            <a:noFill/>
            <a:miter lim="800000"/>
            <a:headEnd/>
            <a:tailEnd/>
          </a:ln>
        </p:spPr>
        <p:txBody>
          <a:bodyPr>
            <a:spAutoFit/>
          </a:bodyPr>
          <a:lstStyle/>
          <a:p>
            <a:pPr algn="ctr"/>
            <a:r>
              <a:rPr lang="en-US" sz="3200" b="1" dirty="0">
                <a:solidFill>
                  <a:schemeClr val="bg1"/>
                </a:solidFill>
              </a:rPr>
              <a:t>Parallel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9512" y="4179562"/>
            <a:ext cx="8784976" cy="1706676"/>
          </a:xfrm>
          <a:prstGeom prst="rect">
            <a:avLst/>
          </a:prstGeom>
          <a:solidFill>
            <a:srgbClr val="FFFF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79512" y="1772816"/>
            <a:ext cx="8964488" cy="4353347"/>
          </a:xfrm>
        </p:spPr>
        <p:txBody>
          <a:bodyPr>
            <a:noAutofit/>
          </a:bodyPr>
          <a:lstStyle/>
          <a:p>
            <a:pPr>
              <a:spcBef>
                <a:spcPts val="0"/>
              </a:spcBef>
              <a:buNone/>
              <a:defRPr/>
            </a:pPr>
            <a:r>
              <a:rPr lang="en-US" sz="2000" dirty="0" err="1" smtClean="0">
                <a:solidFill>
                  <a:srgbClr val="0000FF"/>
                </a:solidFill>
                <a:latin typeface="Consolas"/>
              </a:rPr>
              <a:t>var</a:t>
            </a:r>
            <a:r>
              <a:rPr lang="en-US" sz="2000" dirty="0" smtClean="0">
                <a:solidFill>
                  <a:srgbClr val="000000"/>
                </a:solidFill>
                <a:latin typeface="Consolas"/>
              </a:rPr>
              <a:t> </a:t>
            </a:r>
            <a:r>
              <a:rPr lang="en-US" sz="2000" dirty="0" err="1" smtClean="0">
                <a:solidFill>
                  <a:srgbClr val="000000"/>
                </a:solidFill>
                <a:latin typeface="Consolas"/>
              </a:rPr>
              <a:t>toTest</a:t>
            </a:r>
            <a:r>
              <a:rPr lang="en-US" sz="2000" dirty="0" smtClean="0">
                <a:solidFill>
                  <a:srgbClr val="000000"/>
                </a:solidFill>
                <a:latin typeface="Consolas"/>
              </a:rPr>
              <a:t> = </a:t>
            </a:r>
            <a:r>
              <a:rPr lang="en-US" sz="2000" dirty="0" smtClean="0">
                <a:solidFill>
                  <a:srgbClr val="0000FF"/>
                </a:solidFill>
                <a:latin typeface="Consolas"/>
              </a:rPr>
              <a:t>new</a:t>
            </a:r>
            <a:r>
              <a:rPr lang="en-US" sz="2000" dirty="0" smtClean="0">
                <a:solidFill>
                  <a:srgbClr val="000000"/>
                </a:solidFill>
                <a:latin typeface="Consolas"/>
              </a:rPr>
              <a:t> </a:t>
            </a:r>
            <a:r>
              <a:rPr lang="en-US" sz="2000" dirty="0" err="1" smtClean="0">
                <a:solidFill>
                  <a:srgbClr val="000000"/>
                </a:solidFill>
                <a:latin typeface="Consolas"/>
              </a:rPr>
              <a:t>TypeToTest</a:t>
            </a:r>
            <a:r>
              <a:rPr lang="en-US" sz="2000" dirty="0" smtClean="0">
                <a:solidFill>
                  <a:srgbClr val="000000"/>
                </a:solidFill>
                <a:latin typeface="Consolas"/>
              </a:rPr>
              <a:t>();</a:t>
            </a:r>
          </a:p>
          <a:p>
            <a:pPr>
              <a:spcBef>
                <a:spcPts val="0"/>
              </a:spcBef>
              <a:buNone/>
              <a:defRPr/>
            </a:pPr>
            <a:endParaRPr lang="en-US" sz="2000" dirty="0" smtClean="0">
              <a:solidFill>
                <a:srgbClr val="000000"/>
              </a:solidFill>
              <a:latin typeface="Consolas"/>
            </a:endParaRPr>
          </a:p>
          <a:p>
            <a:pPr>
              <a:spcBef>
                <a:spcPts val="0"/>
              </a:spcBef>
              <a:buNone/>
              <a:defRPr/>
            </a:pPr>
            <a:r>
              <a:rPr lang="en-US" sz="2000" dirty="0" err="1" smtClean="0">
                <a:solidFill>
                  <a:srgbClr val="0000FF"/>
                </a:solidFill>
                <a:latin typeface="Consolas"/>
              </a:rPr>
              <a:t>var</a:t>
            </a:r>
            <a:r>
              <a:rPr lang="en-US" sz="2000" dirty="0" smtClean="0">
                <a:solidFill>
                  <a:srgbClr val="000000"/>
                </a:solidFill>
                <a:latin typeface="Consolas"/>
              </a:rPr>
              <a:t> </a:t>
            </a:r>
            <a:r>
              <a:rPr lang="en-US" sz="2000" dirty="0" err="1" smtClean="0">
                <a:solidFill>
                  <a:srgbClr val="000000"/>
                </a:solidFill>
                <a:latin typeface="Consolas"/>
              </a:rPr>
              <a:t>methodsToTest</a:t>
            </a:r>
            <a:r>
              <a:rPr lang="en-US" sz="2000" dirty="0" smtClean="0">
                <a:solidFill>
                  <a:srgbClr val="000000"/>
                </a:solidFill>
                <a:latin typeface="Consolas"/>
              </a:rPr>
              <a:t> =</a:t>
            </a:r>
          </a:p>
          <a:p>
            <a:pPr>
              <a:spcBef>
                <a:spcPts val="0"/>
              </a:spcBef>
              <a:buNone/>
              <a:defRPr/>
            </a:pPr>
            <a:r>
              <a:rPr lang="en-US" sz="2000" dirty="0" smtClean="0">
                <a:solidFill>
                  <a:srgbClr val="0000FF"/>
                </a:solidFill>
                <a:latin typeface="Consolas"/>
              </a:rPr>
              <a:t>   from</a:t>
            </a:r>
            <a:r>
              <a:rPr lang="en-US" sz="2000" dirty="0" smtClean="0">
                <a:solidFill>
                  <a:srgbClr val="000000"/>
                </a:solidFill>
                <a:latin typeface="Consolas"/>
              </a:rPr>
              <a:t> m </a:t>
            </a:r>
            <a:r>
              <a:rPr lang="en-US" sz="2000" dirty="0" smtClean="0">
                <a:solidFill>
                  <a:srgbClr val="0000FF"/>
                </a:solidFill>
                <a:latin typeface="Consolas"/>
              </a:rPr>
              <a:t>in</a:t>
            </a:r>
            <a:r>
              <a:rPr lang="en-US" sz="2000" dirty="0" smtClean="0">
                <a:solidFill>
                  <a:srgbClr val="000000"/>
                </a:solidFill>
                <a:latin typeface="Consolas"/>
              </a:rPr>
              <a:t> </a:t>
            </a:r>
            <a:r>
              <a:rPr lang="en-US" sz="2000" dirty="0" err="1" smtClean="0">
                <a:solidFill>
                  <a:srgbClr val="000000"/>
                </a:solidFill>
                <a:latin typeface="Consolas"/>
              </a:rPr>
              <a:t>toTest.GetType</a:t>
            </a:r>
            <a:r>
              <a:rPr lang="en-US" sz="2000" dirty="0" smtClean="0">
                <a:solidFill>
                  <a:srgbClr val="000000"/>
                </a:solidFill>
                <a:latin typeface="Consolas"/>
              </a:rPr>
              <a:t>().</a:t>
            </a:r>
            <a:r>
              <a:rPr lang="en-US" sz="2000" dirty="0" err="1" smtClean="0">
                <a:solidFill>
                  <a:srgbClr val="000000"/>
                </a:solidFill>
                <a:latin typeface="Consolas"/>
              </a:rPr>
              <a:t>GetMethods</a:t>
            </a:r>
            <a:r>
              <a:rPr lang="en-US" sz="2000" dirty="0" smtClean="0">
                <a:solidFill>
                  <a:srgbClr val="000000"/>
                </a:solidFill>
                <a:latin typeface="Consolas"/>
              </a:rPr>
              <a:t>()</a:t>
            </a:r>
          </a:p>
          <a:p>
            <a:pPr>
              <a:spcBef>
                <a:spcPts val="0"/>
              </a:spcBef>
              <a:buNone/>
              <a:defRPr/>
            </a:pPr>
            <a:r>
              <a:rPr lang="en-US" sz="2000" dirty="0" smtClean="0">
                <a:solidFill>
                  <a:srgbClr val="0000FF"/>
                </a:solidFill>
                <a:latin typeface="Consolas"/>
              </a:rPr>
              <a:t>   where</a:t>
            </a:r>
            <a:r>
              <a:rPr lang="en-US" sz="2000" dirty="0" smtClean="0">
                <a:solidFill>
                  <a:srgbClr val="000000"/>
                </a:solidFill>
                <a:latin typeface="Consolas"/>
              </a:rPr>
              <a:t> </a:t>
            </a:r>
            <a:r>
              <a:rPr lang="en-US" sz="2000" dirty="0" err="1" smtClean="0">
                <a:solidFill>
                  <a:srgbClr val="000000"/>
                </a:solidFill>
                <a:latin typeface="Consolas"/>
              </a:rPr>
              <a:t>m.GetCustomAttributes</a:t>
            </a:r>
            <a:r>
              <a:rPr lang="en-US" sz="2000" dirty="0" smtClean="0">
                <a:solidFill>
                  <a:srgbClr val="000000"/>
                </a:solidFill>
                <a:latin typeface="Consolas"/>
              </a:rPr>
              <a:t> (</a:t>
            </a:r>
            <a:r>
              <a:rPr lang="en-US" sz="2000" dirty="0" smtClean="0">
                <a:solidFill>
                  <a:srgbClr val="0000FF"/>
                </a:solidFill>
                <a:latin typeface="Consolas"/>
              </a:rPr>
              <a:t>false</a:t>
            </a:r>
            <a:r>
              <a:rPr lang="en-US" sz="2000" dirty="0" smtClean="0">
                <a:solidFill>
                  <a:srgbClr val="000000"/>
                </a:solidFill>
                <a:latin typeface="Consolas"/>
              </a:rPr>
              <a:t>)</a:t>
            </a:r>
            <a:br>
              <a:rPr lang="en-US" sz="2000" dirty="0" smtClean="0">
                <a:solidFill>
                  <a:srgbClr val="000000"/>
                </a:solidFill>
                <a:latin typeface="Consolas"/>
              </a:rPr>
            </a:br>
            <a:r>
              <a:rPr lang="en-US" sz="2000" dirty="0" smtClean="0">
                <a:solidFill>
                  <a:srgbClr val="000000"/>
                </a:solidFill>
                <a:latin typeface="Consolas"/>
              </a:rPr>
              <a:t>       .</a:t>
            </a:r>
            <a:r>
              <a:rPr lang="en-US" sz="2000" dirty="0" err="1" smtClean="0">
                <a:solidFill>
                  <a:srgbClr val="000000"/>
                </a:solidFill>
                <a:latin typeface="Consolas"/>
              </a:rPr>
              <a:t>OfType</a:t>
            </a:r>
            <a:r>
              <a:rPr lang="en-US" sz="2000" dirty="0" smtClean="0">
                <a:solidFill>
                  <a:srgbClr val="000000"/>
                </a:solidFill>
                <a:latin typeface="Consolas"/>
              </a:rPr>
              <a:t>&lt;</a:t>
            </a:r>
            <a:r>
              <a:rPr lang="en-US" sz="2000" dirty="0" err="1" smtClean="0">
                <a:solidFill>
                  <a:srgbClr val="000000"/>
                </a:solidFill>
                <a:latin typeface="Consolas"/>
              </a:rPr>
              <a:t>TestAttribute</a:t>
            </a:r>
            <a:r>
              <a:rPr lang="en-US" sz="2000" dirty="0" smtClean="0">
                <a:solidFill>
                  <a:srgbClr val="000000"/>
                </a:solidFill>
                <a:latin typeface="Consolas"/>
              </a:rPr>
              <a:t>&gt;().Any()</a:t>
            </a:r>
          </a:p>
          <a:p>
            <a:pPr>
              <a:spcBef>
                <a:spcPts val="0"/>
              </a:spcBef>
              <a:buNone/>
              <a:defRPr/>
            </a:pPr>
            <a:r>
              <a:rPr lang="en-US" sz="2000" dirty="0" smtClean="0">
                <a:solidFill>
                  <a:srgbClr val="0000FF"/>
                </a:solidFill>
                <a:latin typeface="Consolas"/>
              </a:rPr>
              <a:t>   select</a:t>
            </a:r>
            <a:r>
              <a:rPr lang="en-US" sz="2000" dirty="0" smtClean="0">
                <a:solidFill>
                  <a:srgbClr val="000000"/>
                </a:solidFill>
                <a:latin typeface="Consolas"/>
              </a:rPr>
              <a:t> m;</a:t>
            </a:r>
          </a:p>
          <a:p>
            <a:pPr>
              <a:spcBef>
                <a:spcPts val="0"/>
              </a:spcBef>
              <a:buNone/>
              <a:defRPr/>
            </a:pPr>
            <a:endParaRPr lang="en-US" sz="2000" dirty="0" smtClean="0">
              <a:solidFill>
                <a:srgbClr val="000000"/>
              </a:solidFill>
              <a:latin typeface="Consolas"/>
            </a:endParaRPr>
          </a:p>
          <a:p>
            <a:pPr>
              <a:spcBef>
                <a:spcPts val="0"/>
              </a:spcBef>
              <a:buNone/>
              <a:defRPr/>
            </a:pPr>
            <a:r>
              <a:rPr lang="en-US" sz="2000" dirty="0" err="1" smtClean="0">
                <a:solidFill>
                  <a:srgbClr val="000000"/>
                </a:solidFill>
                <a:latin typeface="Consolas"/>
              </a:rPr>
              <a:t>Parallel.ForEach</a:t>
            </a:r>
            <a:r>
              <a:rPr lang="en-US" sz="2000" dirty="0" smtClean="0">
                <a:solidFill>
                  <a:srgbClr val="000000"/>
                </a:solidFill>
                <a:latin typeface="Consolas"/>
              </a:rPr>
              <a:t> (</a:t>
            </a:r>
            <a:r>
              <a:rPr lang="en-US" sz="2000" dirty="0" err="1" smtClean="0">
                <a:solidFill>
                  <a:srgbClr val="000000"/>
                </a:solidFill>
                <a:latin typeface="Consolas"/>
              </a:rPr>
              <a:t>methodsToTest</a:t>
            </a:r>
            <a:r>
              <a:rPr lang="en-US" sz="2000" dirty="0" smtClean="0">
                <a:solidFill>
                  <a:srgbClr val="000000"/>
                </a:solidFill>
                <a:latin typeface="Consolas"/>
              </a:rPr>
              <a:t>, m =&gt;</a:t>
            </a:r>
          </a:p>
          <a:p>
            <a:pPr>
              <a:spcBef>
                <a:spcPts val="0"/>
              </a:spcBef>
              <a:buNone/>
              <a:defRPr/>
            </a:pPr>
            <a:r>
              <a:rPr lang="en-US" sz="2000" dirty="0" smtClean="0">
                <a:solidFill>
                  <a:srgbClr val="000000"/>
                </a:solidFill>
                <a:latin typeface="Consolas"/>
              </a:rPr>
              <a:t>{</a:t>
            </a:r>
          </a:p>
          <a:p>
            <a:pPr>
              <a:spcBef>
                <a:spcPts val="0"/>
              </a:spcBef>
              <a:buNone/>
              <a:defRPr/>
            </a:pPr>
            <a:r>
              <a:rPr lang="en-US" sz="2000" dirty="0" smtClean="0">
                <a:solidFill>
                  <a:srgbClr val="000000"/>
                </a:solidFill>
                <a:latin typeface="Consolas"/>
              </a:rPr>
              <a:t>   try { </a:t>
            </a:r>
            <a:r>
              <a:rPr lang="en-US" sz="2000" dirty="0" err="1" smtClean="0">
                <a:solidFill>
                  <a:srgbClr val="000000"/>
                </a:solidFill>
                <a:latin typeface="Consolas"/>
              </a:rPr>
              <a:t>m.Invoke</a:t>
            </a:r>
            <a:r>
              <a:rPr lang="en-US" sz="2000" dirty="0" smtClean="0">
                <a:solidFill>
                  <a:srgbClr val="000000"/>
                </a:solidFill>
                <a:latin typeface="Consolas"/>
              </a:rPr>
              <a:t> (</a:t>
            </a:r>
            <a:r>
              <a:rPr lang="en-US" sz="2000" dirty="0" err="1" smtClean="0">
                <a:solidFill>
                  <a:srgbClr val="000000"/>
                </a:solidFill>
                <a:latin typeface="Consolas"/>
              </a:rPr>
              <a:t>instanceToTest</a:t>
            </a:r>
            <a:r>
              <a:rPr lang="en-US" sz="2000" dirty="0" smtClean="0">
                <a:solidFill>
                  <a:srgbClr val="000000"/>
                </a:solidFill>
                <a:latin typeface="Consolas"/>
              </a:rPr>
              <a:t>, </a:t>
            </a:r>
            <a:r>
              <a:rPr lang="en-US" sz="2000" dirty="0" smtClean="0">
                <a:solidFill>
                  <a:srgbClr val="0000FF"/>
                </a:solidFill>
                <a:latin typeface="Consolas"/>
              </a:rPr>
              <a:t>null</a:t>
            </a:r>
            <a:r>
              <a:rPr lang="en-US" sz="2000" dirty="0" smtClean="0">
                <a:solidFill>
                  <a:srgbClr val="000000"/>
                </a:solidFill>
                <a:latin typeface="Consolas"/>
              </a:rPr>
              <a:t>)); }</a:t>
            </a:r>
          </a:p>
          <a:p>
            <a:pPr>
              <a:spcBef>
                <a:spcPts val="0"/>
              </a:spcBef>
              <a:buNone/>
              <a:defRPr/>
            </a:pPr>
            <a:r>
              <a:rPr lang="en-US" sz="2000" dirty="0" smtClean="0">
                <a:solidFill>
                  <a:srgbClr val="000000"/>
                </a:solidFill>
                <a:latin typeface="Consolas"/>
              </a:rPr>
              <a:t>   catch (Exception ex) { ... }</a:t>
            </a:r>
          </a:p>
          <a:p>
            <a:pPr>
              <a:spcBef>
                <a:spcPts val="0"/>
              </a:spcBef>
              <a:buNone/>
              <a:defRPr/>
            </a:pPr>
            <a:r>
              <a:rPr lang="en-US" sz="2000" dirty="0" smtClean="0">
                <a:solidFill>
                  <a:srgbClr val="000000"/>
                </a:solidFill>
                <a:latin typeface="Consolas"/>
              </a:rPr>
              <a:t>}</a:t>
            </a:r>
            <a:endParaRPr lang="en-US" sz="2000" dirty="0" smtClean="0">
              <a:solidFill>
                <a:srgbClr val="000000"/>
              </a:solidFill>
              <a:latin typeface="Consolas" pitchFamily="49" charset="0"/>
            </a:endParaRPr>
          </a:p>
          <a:p>
            <a:pPr>
              <a:buNone/>
            </a:pPr>
            <a:endParaRPr lang="en-US" sz="2000" dirty="0"/>
          </a:p>
        </p:txBody>
      </p:sp>
      <p:sp>
        <p:nvSpPr>
          <p:cNvPr id="2" name="Title 1"/>
          <p:cNvSpPr>
            <a:spLocks noGrp="1"/>
          </p:cNvSpPr>
          <p:nvPr>
            <p:ph type="title"/>
          </p:nvPr>
        </p:nvSpPr>
        <p:spPr/>
        <p:txBody>
          <a:bodyPr/>
          <a:lstStyle/>
          <a:p>
            <a:r>
              <a:rPr lang="en-US" dirty="0" smtClean="0"/>
              <a:t>Parallel Unit Testing</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Tricks &amp; Tips</a:t>
            </a:r>
            <a:endParaRPr lang="en-US" dirty="0"/>
          </a:p>
        </p:txBody>
      </p:sp>
      <p:sp>
        <p:nvSpPr>
          <p:cNvPr id="3" name="Content Placeholder 2"/>
          <p:cNvSpPr>
            <a:spLocks noGrp="1"/>
          </p:cNvSpPr>
          <p:nvPr>
            <p:ph idx="1"/>
          </p:nvPr>
        </p:nvSpPr>
        <p:spPr/>
        <p:txBody>
          <a:bodyPr/>
          <a:lstStyle/>
          <a:p>
            <a:r>
              <a:rPr lang="en-US" dirty="0" smtClean="0"/>
              <a:t>Best with moderately sized work items</a:t>
            </a:r>
          </a:p>
          <a:p>
            <a:pPr lvl="1"/>
            <a:r>
              <a:rPr lang="en-US" dirty="0" smtClean="0"/>
              <a:t>1µs to 100ms</a:t>
            </a:r>
          </a:p>
          <a:p>
            <a:endParaRPr lang="en-US" dirty="0" smtClean="0"/>
          </a:p>
          <a:p>
            <a:r>
              <a:rPr lang="en-US" dirty="0" smtClean="0"/>
              <a:t>Avoid for I/O bound work</a:t>
            </a:r>
          </a:p>
          <a:p>
            <a:endParaRPr lang="en-US" dirty="0" smtClean="0"/>
          </a:p>
          <a:p>
            <a:r>
              <a:rPr lang="en-US" dirty="0" err="1" smtClean="0"/>
              <a:t>Parallel.For</a:t>
            </a:r>
            <a:r>
              <a:rPr lang="en-US" dirty="0" smtClean="0"/>
              <a:t> = range partitioning + work stealing</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Parallelism</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539552" y="3501008"/>
            <a:ext cx="4896544" cy="129614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smtClean="0"/>
              <a:t>Tasks</a:t>
            </a:r>
            <a:endParaRPr lang="en-US" sz="3200" dirty="0"/>
          </a:p>
        </p:txBody>
      </p:sp>
      <p:sp>
        <p:nvSpPr>
          <p:cNvPr id="6" name="Rectangle 5"/>
          <p:cNvSpPr/>
          <p:nvPr/>
        </p:nvSpPr>
        <p:spPr>
          <a:xfrm>
            <a:off x="3059832" y="2060848"/>
            <a:ext cx="2376264" cy="129614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smtClean="0"/>
              <a:t>Parallel Loops</a:t>
            </a:r>
            <a:endParaRPr lang="en-US" sz="3200" dirty="0"/>
          </a:p>
        </p:txBody>
      </p:sp>
      <p:sp>
        <p:nvSpPr>
          <p:cNvPr id="7" name="Rectangle 6"/>
          <p:cNvSpPr/>
          <p:nvPr/>
        </p:nvSpPr>
        <p:spPr>
          <a:xfrm>
            <a:off x="539552" y="1484784"/>
            <a:ext cx="2376264" cy="1872208"/>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smtClean="0"/>
              <a:t>PLINQ</a:t>
            </a:r>
            <a:endParaRPr lang="en-US" sz="3200" dirty="0"/>
          </a:p>
        </p:txBody>
      </p:sp>
      <p:sp>
        <p:nvSpPr>
          <p:cNvPr id="8" name="Rectangle 7"/>
          <p:cNvSpPr/>
          <p:nvPr/>
        </p:nvSpPr>
        <p:spPr>
          <a:xfrm>
            <a:off x="5601628" y="3501008"/>
            <a:ext cx="2916832" cy="129614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smtClean="0"/>
              <a:t>Concurrent Collections</a:t>
            </a:r>
            <a:endParaRPr lang="en-US" sz="3200" dirty="0"/>
          </a:p>
        </p:txBody>
      </p:sp>
      <p:sp>
        <p:nvSpPr>
          <p:cNvPr id="9" name="Rectangle 8"/>
          <p:cNvSpPr/>
          <p:nvPr/>
        </p:nvSpPr>
        <p:spPr>
          <a:xfrm>
            <a:off x="539552" y="4941168"/>
            <a:ext cx="7992888" cy="7920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t>CLR Thread Pool</a:t>
            </a:r>
            <a:endParaRPr lang="en-US" sz="3200" dirty="0"/>
          </a:p>
        </p:txBody>
      </p:sp>
      <p:sp>
        <p:nvSpPr>
          <p:cNvPr id="10" name="Rectangle 9"/>
          <p:cNvSpPr/>
          <p:nvPr/>
        </p:nvSpPr>
        <p:spPr>
          <a:xfrm>
            <a:off x="539552" y="1484784"/>
            <a:ext cx="2448272" cy="1944216"/>
          </a:xfrm>
          <a:prstGeom prst="rect">
            <a:avLst/>
          </a:prstGeom>
          <a:solidFill>
            <a:srgbClr val="43176E">
              <a:alpha val="50196"/>
            </a:srgb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dirty="0"/>
          </a:p>
        </p:txBody>
      </p:sp>
      <p:sp>
        <p:nvSpPr>
          <p:cNvPr id="11" name="Rectangle 10"/>
          <p:cNvSpPr/>
          <p:nvPr/>
        </p:nvSpPr>
        <p:spPr>
          <a:xfrm>
            <a:off x="5580112" y="3501008"/>
            <a:ext cx="3024336" cy="1368152"/>
          </a:xfrm>
          <a:prstGeom prst="rect">
            <a:avLst/>
          </a:prstGeom>
          <a:solidFill>
            <a:srgbClr val="43176E">
              <a:alpha val="50196"/>
            </a:srgb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dirty="0"/>
          </a:p>
        </p:txBody>
      </p:sp>
      <p:sp>
        <p:nvSpPr>
          <p:cNvPr id="13" name="Rectangle 12"/>
          <p:cNvSpPr/>
          <p:nvPr/>
        </p:nvSpPr>
        <p:spPr>
          <a:xfrm>
            <a:off x="251520" y="4869160"/>
            <a:ext cx="8352928" cy="936104"/>
          </a:xfrm>
          <a:prstGeom prst="rect">
            <a:avLst/>
          </a:prstGeom>
          <a:solidFill>
            <a:srgbClr val="43176E">
              <a:alpha val="50196"/>
            </a:srgb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dirty="0"/>
          </a:p>
        </p:txBody>
      </p:sp>
      <p:sp>
        <p:nvSpPr>
          <p:cNvPr id="14" name="Rectangle 13"/>
          <p:cNvSpPr/>
          <p:nvPr/>
        </p:nvSpPr>
        <p:spPr>
          <a:xfrm>
            <a:off x="2987824" y="2060848"/>
            <a:ext cx="3024336" cy="1368152"/>
          </a:xfrm>
          <a:prstGeom prst="rect">
            <a:avLst/>
          </a:prstGeom>
          <a:solidFill>
            <a:srgbClr val="43176E">
              <a:alpha val="50196"/>
            </a:srgb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Parallelism</a:t>
            </a:r>
            <a:endParaRPr lang="en-US" dirty="0"/>
          </a:p>
        </p:txBody>
      </p:sp>
      <p:sp>
        <p:nvSpPr>
          <p:cNvPr id="3" name="Content Placeholder 2"/>
          <p:cNvSpPr>
            <a:spLocks noGrp="1"/>
          </p:cNvSpPr>
          <p:nvPr>
            <p:ph idx="1"/>
          </p:nvPr>
        </p:nvSpPr>
        <p:spPr/>
        <p:txBody>
          <a:bodyPr>
            <a:normAutofit/>
          </a:bodyPr>
          <a:lstStyle/>
          <a:p>
            <a:pPr marL="342900" lvl="1" indent="-342900">
              <a:buFont typeface="Segoe UI" pitchFamily="34" charset="0"/>
              <a:buChar char="►"/>
            </a:pPr>
            <a:r>
              <a:rPr lang="en-US" sz="3200" dirty="0" err="1" smtClean="0">
                <a:latin typeface="Consolas" pitchFamily="49" charset="0"/>
              </a:rPr>
              <a:t>Parallel.Invoke</a:t>
            </a:r>
            <a:r>
              <a:rPr lang="en-US" sz="3200" dirty="0" smtClean="0">
                <a:latin typeface="Consolas" pitchFamily="49" charset="0"/>
              </a:rPr>
              <a:t>(Action[] actions)</a:t>
            </a:r>
          </a:p>
          <a:p>
            <a:endParaRPr lang="en-US" sz="3200" dirty="0" smtClean="0">
              <a:latin typeface="Consolas" pitchFamily="49" charset="0"/>
            </a:endParaRPr>
          </a:p>
          <a:p>
            <a:r>
              <a:rPr lang="en-US" sz="3200" dirty="0" smtClean="0">
                <a:latin typeface="Consolas" pitchFamily="49" charset="0"/>
              </a:rPr>
              <a:t>Task</a:t>
            </a:r>
            <a:r>
              <a:rPr lang="en-US" sz="3200" dirty="0" smtClean="0"/>
              <a:t> / </a:t>
            </a:r>
            <a:r>
              <a:rPr lang="en-US" sz="3200" dirty="0" smtClean="0">
                <a:latin typeface="Consolas" pitchFamily="49" charset="0"/>
              </a:rPr>
              <a:t>Task&lt;T&gt;</a:t>
            </a:r>
            <a:endParaRPr lang="en-US" sz="32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and Task&lt;</a:t>
            </a:r>
            <a:r>
              <a:rPr lang="en-US" dirty="0" err="1" smtClean="0"/>
              <a:t>TResult</a:t>
            </a:r>
            <a:r>
              <a:rPr lang="en-US" dirty="0" smtClean="0"/>
              <a:t>&gt;</a:t>
            </a:r>
            <a:endParaRPr lang="en-US" dirty="0"/>
          </a:p>
        </p:txBody>
      </p:sp>
      <p:sp>
        <p:nvSpPr>
          <p:cNvPr id="3" name="Content Placeholder 2"/>
          <p:cNvSpPr>
            <a:spLocks noGrp="1"/>
          </p:cNvSpPr>
          <p:nvPr>
            <p:ph idx="1"/>
          </p:nvPr>
        </p:nvSpPr>
        <p:spPr/>
        <p:txBody>
          <a:bodyPr>
            <a:normAutofit/>
          </a:bodyPr>
          <a:lstStyle/>
          <a:p>
            <a:pPr algn="ctr">
              <a:buNone/>
            </a:pPr>
            <a:endParaRPr lang="en-US" sz="3200" dirty="0" smtClean="0">
              <a:solidFill>
                <a:schemeClr val="accent5"/>
              </a:solidFill>
            </a:endParaRPr>
          </a:p>
          <a:p>
            <a:pPr algn="ctr">
              <a:buNone/>
            </a:pPr>
            <a:endParaRPr lang="en-US" sz="3200" dirty="0" smtClean="0">
              <a:solidFill>
                <a:schemeClr val="accent5"/>
              </a:solidFill>
            </a:endParaRPr>
          </a:p>
          <a:p>
            <a:pPr algn="ctr">
              <a:buNone/>
            </a:pPr>
            <a:r>
              <a:rPr lang="en-US" sz="3200" dirty="0" smtClean="0">
                <a:solidFill>
                  <a:schemeClr val="accent5"/>
                </a:solidFill>
              </a:rPr>
              <a:t>A task represents a</a:t>
            </a:r>
            <a:br>
              <a:rPr lang="en-US" sz="3200" dirty="0" smtClean="0">
                <a:solidFill>
                  <a:schemeClr val="accent5"/>
                </a:solidFill>
              </a:rPr>
            </a:br>
            <a:r>
              <a:rPr lang="en-US" sz="3200" dirty="0" smtClean="0">
                <a:solidFill>
                  <a:schemeClr val="accent5"/>
                </a:solidFill>
              </a:rPr>
              <a:t>concurrent operation</a:t>
            </a:r>
          </a:p>
          <a:p>
            <a:pPr algn="ctr">
              <a:buNone/>
            </a:pPr>
            <a:endParaRPr lang="en-US" sz="3200" dirty="0" smtClean="0">
              <a:solidFill>
                <a:schemeClr val="accent5"/>
              </a:solidFill>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Tasks have two purposes</a:t>
            </a:r>
            <a:endParaRPr lang="en-US"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smtClean="0"/>
              <a:t>For multithreading</a:t>
            </a:r>
          </a:p>
          <a:p>
            <a:pPr marL="914400" lvl="1" indent="-514350"/>
            <a:r>
              <a:rPr lang="en-US" dirty="0" smtClean="0"/>
              <a:t>Including </a:t>
            </a:r>
            <a:br>
              <a:rPr lang="en-US" dirty="0" smtClean="0"/>
            </a:br>
            <a:r>
              <a:rPr lang="en-US" dirty="0" smtClean="0"/>
              <a:t>Parallel programming</a:t>
            </a:r>
          </a:p>
          <a:p>
            <a:pPr marL="914400" lvl="1" indent="-514350"/>
            <a:r>
              <a:rPr lang="en-US" dirty="0" smtClean="0"/>
              <a:t>Gets you into the thread pool</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r>
              <a:rPr lang="en-US" dirty="0" smtClean="0"/>
              <a:t>A value-added signaling construct</a:t>
            </a:r>
          </a:p>
          <a:p>
            <a:pPr marL="914400" lvl="1" indent="-514350"/>
            <a:r>
              <a:rPr lang="en-US" dirty="0" smtClean="0"/>
              <a:t>I/O bound</a:t>
            </a:r>
          </a:p>
          <a:p>
            <a:pPr marL="914400" lvl="1" indent="-514350"/>
            <a:r>
              <a:rPr lang="en-US" dirty="0" smtClean="0"/>
              <a:t>Asynchronous</a:t>
            </a:r>
            <a:br>
              <a:rPr lang="en-US" dirty="0" smtClean="0"/>
            </a:br>
            <a:r>
              <a:rPr lang="en-US" dirty="0" smtClean="0"/>
              <a:t>Pattern</a:t>
            </a:r>
          </a:p>
          <a:p>
            <a:pPr marL="514350" indent="-514350">
              <a:buFont typeface="+mj-lt"/>
              <a:buAutoNum type="arabicPeriod"/>
            </a:pP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6156176" y="3068960"/>
            <a:ext cx="1368152" cy="93610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smtClean="0"/>
              <a:t>Task</a:t>
            </a:r>
            <a:endParaRPr lang="en-US" sz="3200" dirty="0"/>
          </a:p>
        </p:txBody>
      </p:sp>
      <p:sp>
        <p:nvSpPr>
          <p:cNvPr id="6" name="Rectangle 5"/>
          <p:cNvSpPr/>
          <p:nvPr/>
        </p:nvSpPr>
        <p:spPr>
          <a:xfrm>
            <a:off x="5364088" y="1700808"/>
            <a:ext cx="2952328" cy="72008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err="1" smtClean="0"/>
              <a:t>TaskScheduler</a:t>
            </a:r>
            <a:endParaRPr lang="en-US" sz="3200" dirty="0"/>
          </a:p>
        </p:txBody>
      </p:sp>
      <p:sp>
        <p:nvSpPr>
          <p:cNvPr id="7" name="Rectangle 6"/>
          <p:cNvSpPr/>
          <p:nvPr/>
        </p:nvSpPr>
        <p:spPr>
          <a:xfrm>
            <a:off x="4644008" y="4653136"/>
            <a:ext cx="4320480" cy="72008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err="1" smtClean="0"/>
              <a:t>TaskCompletionSource</a:t>
            </a:r>
            <a:endParaRPr lang="en-US" sz="3200" dirty="0"/>
          </a:p>
        </p:txBody>
      </p:sp>
      <p:sp>
        <p:nvSpPr>
          <p:cNvPr id="8" name="Down Arrow 7"/>
          <p:cNvSpPr/>
          <p:nvPr/>
        </p:nvSpPr>
        <p:spPr>
          <a:xfrm>
            <a:off x="6660232" y="2420888"/>
            <a:ext cx="360040" cy="648072"/>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9" name="Down Arrow 8"/>
          <p:cNvSpPr/>
          <p:nvPr/>
        </p:nvSpPr>
        <p:spPr>
          <a:xfrm rot="10800000">
            <a:off x="6660233" y="4005064"/>
            <a:ext cx="360040" cy="648072"/>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0" name="TextBox 9"/>
          <p:cNvSpPr txBox="1"/>
          <p:nvPr/>
        </p:nvSpPr>
        <p:spPr>
          <a:xfrm>
            <a:off x="4644008" y="1188042"/>
            <a:ext cx="4392488" cy="584775"/>
          </a:xfrm>
          <a:prstGeom prst="rect">
            <a:avLst/>
          </a:prstGeom>
          <a:noFill/>
        </p:spPr>
        <p:txBody>
          <a:bodyPr wrap="square" rtlCol="0">
            <a:spAutoFit/>
          </a:bodyPr>
          <a:lstStyle/>
          <a:p>
            <a:r>
              <a:rPr lang="en-US" sz="3200" b="1" dirty="0" err="1" smtClean="0">
                <a:solidFill>
                  <a:schemeClr val="bg1"/>
                </a:solidFill>
              </a:rPr>
              <a:t>Task.Factory.StartNew</a:t>
            </a:r>
            <a:r>
              <a:rPr lang="en-US" sz="3200" b="1" dirty="0" smtClean="0">
                <a:solidFill>
                  <a:schemeClr val="bg1"/>
                </a:solidFill>
              </a:rPr>
              <a:t>()</a:t>
            </a:r>
            <a:endParaRPr lang="en-US" sz="3200" b="1" dirty="0">
              <a:solidFill>
                <a:schemeClr val="bg1"/>
              </a:solidFill>
            </a:endParaRPr>
          </a:p>
        </p:txBody>
      </p:sp>
      <p:sp>
        <p:nvSpPr>
          <p:cNvPr id="11" name="TextBox 10"/>
          <p:cNvSpPr txBox="1"/>
          <p:nvPr/>
        </p:nvSpPr>
        <p:spPr>
          <a:xfrm>
            <a:off x="3707904" y="5373216"/>
            <a:ext cx="5328592" cy="523220"/>
          </a:xfrm>
          <a:prstGeom prst="rect">
            <a:avLst/>
          </a:prstGeom>
          <a:noFill/>
        </p:spPr>
        <p:txBody>
          <a:bodyPr wrap="square" rtlCol="0">
            <a:spAutoFit/>
          </a:bodyPr>
          <a:lstStyle/>
          <a:p>
            <a:pPr algn="r"/>
            <a:r>
              <a:rPr lang="en-US" sz="2800" b="1" dirty="0" smtClean="0">
                <a:solidFill>
                  <a:schemeClr val="bg1"/>
                </a:solidFill>
              </a:rPr>
              <a:t>new </a:t>
            </a:r>
            <a:r>
              <a:rPr lang="en-US" sz="2800" b="1" dirty="0" err="1" smtClean="0">
                <a:solidFill>
                  <a:schemeClr val="bg1"/>
                </a:solidFill>
              </a:rPr>
              <a:t>TaskCompletionSource</a:t>
            </a:r>
            <a:r>
              <a:rPr lang="en-US" sz="2800" b="1" dirty="0" smtClean="0">
                <a:solidFill>
                  <a:schemeClr val="bg1"/>
                </a:solidFill>
              </a:rPr>
              <a:t>&lt;&gt;()</a:t>
            </a:r>
            <a:endParaRPr lang="en-US" sz="28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Tasks: Tricks and Tips</a:t>
            </a:r>
            <a:endParaRPr lang="en-US" dirty="0"/>
          </a:p>
        </p:txBody>
      </p:sp>
      <p:sp>
        <p:nvSpPr>
          <p:cNvPr id="3" name="Content Placeholder 2"/>
          <p:cNvSpPr>
            <a:spLocks noGrp="1"/>
          </p:cNvSpPr>
          <p:nvPr>
            <p:ph idx="1"/>
          </p:nvPr>
        </p:nvSpPr>
        <p:spPr/>
        <p:txBody>
          <a:bodyPr/>
          <a:lstStyle/>
          <a:p>
            <a:r>
              <a:rPr lang="en-US" dirty="0" smtClean="0"/>
              <a:t>Be careful with continuations</a:t>
            </a:r>
          </a:p>
          <a:p>
            <a:pPr lvl="1"/>
            <a:r>
              <a:rPr lang="en-US" dirty="0" smtClean="0"/>
              <a:t>Consider </a:t>
            </a:r>
            <a:r>
              <a:rPr lang="en-US" dirty="0" err="1" smtClean="0"/>
              <a:t>async</a:t>
            </a:r>
            <a:r>
              <a:rPr lang="en-US" dirty="0" smtClean="0"/>
              <a:t> CTP if you need them</a:t>
            </a:r>
          </a:p>
          <a:p>
            <a:pPr lvl="1"/>
            <a:r>
              <a:rPr lang="en-US" dirty="0" smtClean="0"/>
              <a:t>Conditional continuations are particularly nasty</a:t>
            </a:r>
          </a:p>
          <a:p>
            <a:endParaRPr lang="en-US" dirty="0" smtClean="0"/>
          </a:p>
          <a:p>
            <a:r>
              <a:rPr lang="en-US" dirty="0" smtClean="0"/>
              <a:t>Exception-handle ‘set-and-forget’ tasks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Mandelbrot Demo</a:t>
            </a:r>
            <a:endParaRPr lang="en-US" dirty="0"/>
          </a:p>
        </p:txBody>
      </p:sp>
      <p:sp>
        <p:nvSpPr>
          <p:cNvPr id="3" name="Text Placeholder 2"/>
          <p:cNvSpPr>
            <a:spLocks noGrp="1"/>
          </p:cNvSpPr>
          <p:nvPr>
            <p:ph type="body" idx="1"/>
          </p:nvPr>
        </p:nvSpPr>
        <p:spPr/>
        <p:txBody>
          <a:bodyPr/>
          <a:lstStyle/>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TPL Dataflow CTP</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11" name="Rectangle 10"/>
          <p:cNvSpPr/>
          <p:nvPr/>
        </p:nvSpPr>
        <p:spPr>
          <a:xfrm>
            <a:off x="539552" y="3501008"/>
            <a:ext cx="5256584" cy="129614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smtClean="0"/>
              <a:t>Tasks</a:t>
            </a:r>
            <a:endParaRPr lang="en-US" sz="3200" dirty="0"/>
          </a:p>
        </p:txBody>
      </p:sp>
      <p:sp>
        <p:nvSpPr>
          <p:cNvPr id="12" name="Rectangle 11"/>
          <p:cNvSpPr/>
          <p:nvPr/>
        </p:nvSpPr>
        <p:spPr>
          <a:xfrm>
            <a:off x="2123728" y="2060848"/>
            <a:ext cx="1584176" cy="129614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smtClean="0"/>
              <a:t>Parallel Loops</a:t>
            </a:r>
            <a:endParaRPr lang="en-US" sz="3200" dirty="0"/>
          </a:p>
        </p:txBody>
      </p:sp>
      <p:sp>
        <p:nvSpPr>
          <p:cNvPr id="13" name="Rectangle 12"/>
          <p:cNvSpPr/>
          <p:nvPr/>
        </p:nvSpPr>
        <p:spPr>
          <a:xfrm>
            <a:off x="539552" y="2060848"/>
            <a:ext cx="1440160" cy="129614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smtClean="0"/>
              <a:t>PLINQ</a:t>
            </a:r>
            <a:endParaRPr lang="en-US" sz="3200" dirty="0"/>
          </a:p>
        </p:txBody>
      </p:sp>
      <p:sp>
        <p:nvSpPr>
          <p:cNvPr id="14" name="Rectangle 13"/>
          <p:cNvSpPr/>
          <p:nvPr/>
        </p:nvSpPr>
        <p:spPr>
          <a:xfrm>
            <a:off x="5940152" y="3501008"/>
            <a:ext cx="2578308" cy="129614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smtClean="0"/>
              <a:t>Concurrent Collections</a:t>
            </a:r>
            <a:endParaRPr lang="en-US" sz="3200" dirty="0"/>
          </a:p>
        </p:txBody>
      </p:sp>
      <p:sp>
        <p:nvSpPr>
          <p:cNvPr id="15" name="Rectangle 14"/>
          <p:cNvSpPr/>
          <p:nvPr/>
        </p:nvSpPr>
        <p:spPr>
          <a:xfrm>
            <a:off x="539552" y="4941168"/>
            <a:ext cx="7992888" cy="7920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t>CLR Thread Pool</a:t>
            </a:r>
            <a:endParaRPr lang="en-US" sz="3200" dirty="0"/>
          </a:p>
        </p:txBody>
      </p:sp>
      <p:sp>
        <p:nvSpPr>
          <p:cNvPr id="16" name="Rectangle 15"/>
          <p:cNvSpPr/>
          <p:nvPr/>
        </p:nvSpPr>
        <p:spPr>
          <a:xfrm>
            <a:off x="499818" y="1844824"/>
            <a:ext cx="3240360" cy="1584176"/>
          </a:xfrm>
          <a:prstGeom prst="rect">
            <a:avLst/>
          </a:prstGeom>
          <a:solidFill>
            <a:srgbClr val="43176E">
              <a:alpha val="50196"/>
            </a:srgb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dirty="0"/>
          </a:p>
        </p:txBody>
      </p:sp>
      <p:sp>
        <p:nvSpPr>
          <p:cNvPr id="17" name="Rectangle 16"/>
          <p:cNvSpPr/>
          <p:nvPr/>
        </p:nvSpPr>
        <p:spPr>
          <a:xfrm>
            <a:off x="467544" y="3429000"/>
            <a:ext cx="8136904" cy="2376264"/>
          </a:xfrm>
          <a:prstGeom prst="rect">
            <a:avLst/>
          </a:prstGeom>
          <a:solidFill>
            <a:srgbClr val="43176E">
              <a:alpha val="50196"/>
            </a:srgb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dirty="0"/>
          </a:p>
        </p:txBody>
      </p:sp>
      <p:sp>
        <p:nvSpPr>
          <p:cNvPr id="18" name="Rectangle 17"/>
          <p:cNvSpPr/>
          <p:nvPr/>
        </p:nvSpPr>
        <p:spPr>
          <a:xfrm>
            <a:off x="3851920" y="2060848"/>
            <a:ext cx="1944216" cy="129614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smtClean="0"/>
              <a:t>Dataflow</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085184"/>
            <a:ext cx="7772400" cy="1362075"/>
          </a:xfrm>
        </p:spPr>
        <p:txBody>
          <a:bodyPr/>
          <a:lstStyle/>
          <a:p>
            <a:r>
              <a:rPr lang="en-US" dirty="0" smtClean="0"/>
              <a:t>Joe Albahari</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2050" name="Picture 2"/>
          <p:cNvPicPr>
            <a:picLocks noChangeAspect="1" noChangeArrowheads="1"/>
          </p:cNvPicPr>
          <p:nvPr/>
        </p:nvPicPr>
        <p:blipFill>
          <a:blip r:embed="rId2" cstate="print"/>
          <a:srcRect/>
          <a:stretch>
            <a:fillRect/>
          </a:stretch>
        </p:blipFill>
        <p:spPr bwMode="auto">
          <a:xfrm>
            <a:off x="251522" y="188640"/>
            <a:ext cx="3072341" cy="4608512"/>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3563888" y="188641"/>
            <a:ext cx="2474630" cy="4077692"/>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6285900" y="188640"/>
            <a:ext cx="2477332" cy="4082147"/>
          </a:xfrm>
          <a:prstGeom prst="rect">
            <a:avLst/>
          </a:prstGeom>
          <a:noFill/>
          <a:ln w="9525">
            <a:noFill/>
            <a:miter lim="800000"/>
            <a:headEnd/>
            <a:tailEnd/>
          </a:ln>
        </p:spPr>
      </p:pic>
      <p:pic>
        <p:nvPicPr>
          <p:cNvPr id="8" name="Picture 7" descr="LINQPad.png"/>
          <p:cNvPicPr>
            <a:picLocks noChangeAspect="1"/>
          </p:cNvPicPr>
          <p:nvPr/>
        </p:nvPicPr>
        <p:blipFill>
          <a:blip r:embed="rId5" cstate="print"/>
          <a:stretch>
            <a:fillRect/>
          </a:stretch>
        </p:blipFill>
        <p:spPr>
          <a:xfrm>
            <a:off x="6588224" y="4437112"/>
            <a:ext cx="2208362" cy="2208363"/>
          </a:xfrm>
          <a:prstGeom prst="rect">
            <a:avLst/>
          </a:prstGeom>
        </p:spPr>
      </p:pic>
      <p:sp>
        <p:nvSpPr>
          <p:cNvPr id="9" name="TextBox 8"/>
          <p:cNvSpPr txBox="1"/>
          <p:nvPr/>
        </p:nvSpPr>
        <p:spPr>
          <a:xfrm>
            <a:off x="323529" y="5661250"/>
            <a:ext cx="3707105" cy="646331"/>
          </a:xfrm>
          <a:prstGeom prst="rect">
            <a:avLst/>
          </a:prstGeom>
          <a:noFill/>
        </p:spPr>
        <p:txBody>
          <a:bodyPr wrap="none" rtlCol="0">
            <a:spAutoFit/>
          </a:bodyPr>
          <a:lstStyle/>
          <a:p>
            <a:r>
              <a:rPr lang="en-US" sz="3600" dirty="0" smtClean="0">
                <a:solidFill>
                  <a:schemeClr val="bg1"/>
                </a:solidFill>
              </a:rPr>
              <a:t>www.albahari.com</a:t>
            </a:r>
            <a:endParaRPr lang="en-US" sz="3600" dirty="0">
              <a:solidFill>
                <a:schemeClr val="bg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TPL Dataflow</a:t>
            </a:r>
            <a:endParaRPr lang="en-US" dirty="0"/>
          </a:p>
        </p:txBody>
      </p:sp>
      <p:sp>
        <p:nvSpPr>
          <p:cNvPr id="3" name="Content Placeholder 2"/>
          <p:cNvSpPr>
            <a:spLocks noGrp="1"/>
          </p:cNvSpPr>
          <p:nvPr>
            <p:ph idx="1"/>
          </p:nvPr>
        </p:nvSpPr>
        <p:spPr/>
        <p:txBody>
          <a:bodyPr/>
          <a:lstStyle/>
          <a:p>
            <a:r>
              <a:rPr lang="en-US" dirty="0" smtClean="0"/>
              <a:t>High throughput, low-latency scenarios</a:t>
            </a:r>
          </a:p>
          <a:p>
            <a:r>
              <a:rPr lang="en-US" dirty="0" smtClean="0"/>
              <a:t>Typical applications:</a:t>
            </a:r>
          </a:p>
          <a:p>
            <a:pPr lvl="1"/>
            <a:r>
              <a:rPr lang="en-US" dirty="0" smtClean="0"/>
              <a:t>Manufacturing</a:t>
            </a:r>
          </a:p>
          <a:p>
            <a:pPr lvl="1"/>
            <a:r>
              <a:rPr lang="en-US" dirty="0" smtClean="0"/>
              <a:t>Imaging</a:t>
            </a:r>
          </a:p>
          <a:p>
            <a:pPr lvl="1"/>
            <a:r>
              <a:rPr lang="en-US" dirty="0" smtClean="0"/>
              <a:t>Biology</a:t>
            </a:r>
          </a:p>
          <a:p>
            <a:pPr lvl="1"/>
            <a:r>
              <a:rPr lang="en-US" dirty="0" smtClean="0"/>
              <a:t>Oil &amp; Gas</a:t>
            </a:r>
          </a:p>
          <a:p>
            <a:pPr lvl="1"/>
            <a:r>
              <a:rPr lang="en-US" dirty="0" smtClean="0"/>
              <a:t>Finance</a:t>
            </a:r>
          </a:p>
          <a:p>
            <a:pPr lvl="1"/>
            <a:r>
              <a:rPr lang="en-US" dirty="0" smtClean="0"/>
              <a:t>Robotics</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TPL Dataflow</a:t>
            </a:r>
            <a:endParaRPr lang="en-US" dirty="0"/>
          </a:p>
        </p:txBody>
      </p:sp>
      <p:graphicFrame>
        <p:nvGraphicFramePr>
          <p:cNvPr id="5" name="Content Placeholder 4"/>
          <p:cNvGraphicFramePr>
            <a:graphicFrameLocks noGrp="1"/>
          </p:cNvGraphicFramePr>
          <p:nvPr>
            <p:ph idx="1"/>
          </p:nvPr>
        </p:nvGraphicFramePr>
        <p:xfrm>
          <a:off x="457200" y="1268760"/>
          <a:ext cx="8229600"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23528" y="18864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6" name="Oval 5"/>
          <p:cNvSpPr/>
          <p:nvPr/>
        </p:nvSpPr>
        <p:spPr>
          <a:xfrm>
            <a:off x="384778" y="231672"/>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7" name="Rounded Rectangle 6"/>
          <p:cNvSpPr/>
          <p:nvPr/>
        </p:nvSpPr>
        <p:spPr>
          <a:xfrm>
            <a:off x="323528" y="54868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8" name="Oval 7"/>
          <p:cNvSpPr/>
          <p:nvPr/>
        </p:nvSpPr>
        <p:spPr>
          <a:xfrm>
            <a:off x="384778" y="591712"/>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9" name="Rounded Rectangle 8"/>
          <p:cNvSpPr/>
          <p:nvPr/>
        </p:nvSpPr>
        <p:spPr>
          <a:xfrm>
            <a:off x="323528" y="90872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0" name="Oval 9"/>
          <p:cNvSpPr/>
          <p:nvPr/>
        </p:nvSpPr>
        <p:spPr>
          <a:xfrm>
            <a:off x="384778" y="951752"/>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1" name="Rounded Rectangle 10"/>
          <p:cNvSpPr/>
          <p:nvPr/>
        </p:nvSpPr>
        <p:spPr>
          <a:xfrm>
            <a:off x="323528" y="162880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2" name="Oval 11"/>
          <p:cNvSpPr/>
          <p:nvPr/>
        </p:nvSpPr>
        <p:spPr>
          <a:xfrm>
            <a:off x="384778" y="1671832"/>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3" name="Rounded Rectangle 12"/>
          <p:cNvSpPr/>
          <p:nvPr/>
        </p:nvSpPr>
        <p:spPr>
          <a:xfrm>
            <a:off x="323528" y="198884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4" name="Oval 13"/>
          <p:cNvSpPr/>
          <p:nvPr/>
        </p:nvSpPr>
        <p:spPr>
          <a:xfrm>
            <a:off x="384778" y="2031872"/>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5" name="Rounded Rectangle 14"/>
          <p:cNvSpPr/>
          <p:nvPr/>
        </p:nvSpPr>
        <p:spPr>
          <a:xfrm>
            <a:off x="323528" y="234888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6" name="Oval 15"/>
          <p:cNvSpPr/>
          <p:nvPr/>
        </p:nvSpPr>
        <p:spPr>
          <a:xfrm>
            <a:off x="384778" y="2391912"/>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7" name="Rounded Rectangle 16"/>
          <p:cNvSpPr/>
          <p:nvPr/>
        </p:nvSpPr>
        <p:spPr>
          <a:xfrm>
            <a:off x="323528" y="342900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8" name="Oval 17"/>
          <p:cNvSpPr/>
          <p:nvPr/>
        </p:nvSpPr>
        <p:spPr>
          <a:xfrm>
            <a:off x="384778" y="3472032"/>
            <a:ext cx="252028" cy="230427"/>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9" name="Rounded Rectangle 18"/>
          <p:cNvSpPr/>
          <p:nvPr/>
        </p:nvSpPr>
        <p:spPr>
          <a:xfrm>
            <a:off x="323528" y="378904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0" name="Oval 19"/>
          <p:cNvSpPr/>
          <p:nvPr/>
        </p:nvSpPr>
        <p:spPr>
          <a:xfrm>
            <a:off x="384778" y="3832072"/>
            <a:ext cx="252028" cy="230427"/>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1" name="Rounded Rectangle 20"/>
          <p:cNvSpPr/>
          <p:nvPr/>
        </p:nvSpPr>
        <p:spPr>
          <a:xfrm>
            <a:off x="323528" y="458112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2" name="Oval 21"/>
          <p:cNvSpPr/>
          <p:nvPr/>
        </p:nvSpPr>
        <p:spPr>
          <a:xfrm>
            <a:off x="384778" y="462416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3" name="Rounded Rectangle 22"/>
          <p:cNvSpPr/>
          <p:nvPr/>
        </p:nvSpPr>
        <p:spPr>
          <a:xfrm>
            <a:off x="323528" y="494116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4" name="Oval 23"/>
          <p:cNvSpPr/>
          <p:nvPr/>
        </p:nvSpPr>
        <p:spPr>
          <a:xfrm>
            <a:off x="384778" y="498420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5" name="Rounded Rectangle 24"/>
          <p:cNvSpPr/>
          <p:nvPr/>
        </p:nvSpPr>
        <p:spPr>
          <a:xfrm>
            <a:off x="323528" y="530120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6" name="Oval 25"/>
          <p:cNvSpPr/>
          <p:nvPr/>
        </p:nvSpPr>
        <p:spPr>
          <a:xfrm>
            <a:off x="384778" y="534424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7" name="Rounded Rectangle 26"/>
          <p:cNvSpPr/>
          <p:nvPr/>
        </p:nvSpPr>
        <p:spPr>
          <a:xfrm>
            <a:off x="323528" y="566124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8" name="Oval 27"/>
          <p:cNvSpPr/>
          <p:nvPr/>
        </p:nvSpPr>
        <p:spPr>
          <a:xfrm>
            <a:off x="384778" y="570428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9" name="Rounded Rectangle 28"/>
          <p:cNvSpPr/>
          <p:nvPr/>
        </p:nvSpPr>
        <p:spPr>
          <a:xfrm>
            <a:off x="323528" y="270892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0" name="Oval 29"/>
          <p:cNvSpPr/>
          <p:nvPr/>
        </p:nvSpPr>
        <p:spPr>
          <a:xfrm>
            <a:off x="384778" y="2751952"/>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31" name="Rounded Rectangle 30"/>
          <p:cNvSpPr/>
          <p:nvPr/>
        </p:nvSpPr>
        <p:spPr>
          <a:xfrm>
            <a:off x="323528" y="602128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2" name="Oval 31"/>
          <p:cNvSpPr/>
          <p:nvPr/>
        </p:nvSpPr>
        <p:spPr>
          <a:xfrm>
            <a:off x="384778" y="606432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3" name="Rounded Rectangle 32"/>
          <p:cNvSpPr/>
          <p:nvPr/>
        </p:nvSpPr>
        <p:spPr>
          <a:xfrm>
            <a:off x="2627784" y="401703"/>
            <a:ext cx="2160240" cy="57606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4" name="Oval 33"/>
          <p:cNvSpPr/>
          <p:nvPr/>
        </p:nvSpPr>
        <p:spPr>
          <a:xfrm>
            <a:off x="2627784" y="444733"/>
            <a:ext cx="514814" cy="53599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35" name="Rounded Rectangle 34"/>
          <p:cNvSpPr/>
          <p:nvPr/>
        </p:nvSpPr>
        <p:spPr>
          <a:xfrm>
            <a:off x="2627784" y="1844824"/>
            <a:ext cx="2160240" cy="864096"/>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6" name="Oval 35"/>
          <p:cNvSpPr/>
          <p:nvPr/>
        </p:nvSpPr>
        <p:spPr>
          <a:xfrm>
            <a:off x="2627784" y="1887857"/>
            <a:ext cx="792088" cy="821065"/>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39" name="Rounded Rectangle 38"/>
          <p:cNvSpPr/>
          <p:nvPr/>
        </p:nvSpPr>
        <p:spPr>
          <a:xfrm>
            <a:off x="2627784" y="3573016"/>
            <a:ext cx="2160240" cy="43204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40" name="Oval 39"/>
          <p:cNvSpPr/>
          <p:nvPr/>
        </p:nvSpPr>
        <p:spPr>
          <a:xfrm>
            <a:off x="2627784" y="3573016"/>
            <a:ext cx="432048" cy="43204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1" name="Rounded Rectangle 40"/>
          <p:cNvSpPr/>
          <p:nvPr/>
        </p:nvSpPr>
        <p:spPr>
          <a:xfrm>
            <a:off x="2627784" y="4869160"/>
            <a:ext cx="2160240" cy="108012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42" name="Oval 41"/>
          <p:cNvSpPr/>
          <p:nvPr/>
        </p:nvSpPr>
        <p:spPr>
          <a:xfrm>
            <a:off x="2627784" y="4912193"/>
            <a:ext cx="936104" cy="103708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3" name="Rounded Rectangle 42"/>
          <p:cNvSpPr/>
          <p:nvPr/>
        </p:nvSpPr>
        <p:spPr>
          <a:xfrm>
            <a:off x="5148064" y="2276872"/>
            <a:ext cx="3672408" cy="18722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pSp>
        <p:nvGrpSpPr>
          <p:cNvPr id="49" name="Group 48"/>
          <p:cNvGrpSpPr/>
          <p:nvPr/>
        </p:nvGrpSpPr>
        <p:grpSpPr>
          <a:xfrm>
            <a:off x="5148064" y="2348881"/>
            <a:ext cx="1728192" cy="1728193"/>
            <a:chOff x="5148064" y="2348880"/>
            <a:chExt cx="1728192" cy="1728193"/>
          </a:xfrm>
        </p:grpSpPr>
        <p:sp>
          <p:nvSpPr>
            <p:cNvPr id="44" name="Oval 43"/>
            <p:cNvSpPr/>
            <p:nvPr/>
          </p:nvSpPr>
          <p:spPr>
            <a:xfrm>
              <a:off x="5148064" y="2348880"/>
              <a:ext cx="1728192" cy="1728193"/>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8" name="Oval 47"/>
            <p:cNvSpPr/>
            <p:nvPr/>
          </p:nvSpPr>
          <p:spPr>
            <a:xfrm>
              <a:off x="5868144" y="2780928"/>
              <a:ext cx="936104" cy="103708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6" name="Oval 45"/>
            <p:cNvSpPr/>
            <p:nvPr/>
          </p:nvSpPr>
          <p:spPr>
            <a:xfrm>
              <a:off x="5220072" y="2679943"/>
              <a:ext cx="792088" cy="821065"/>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45" name="Oval 44"/>
            <p:cNvSpPr/>
            <p:nvPr/>
          </p:nvSpPr>
          <p:spPr>
            <a:xfrm>
              <a:off x="5868144" y="2420888"/>
              <a:ext cx="514814" cy="53599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47" name="Oval 46"/>
            <p:cNvSpPr/>
            <p:nvPr/>
          </p:nvSpPr>
          <p:spPr>
            <a:xfrm>
              <a:off x="5580112" y="3501008"/>
              <a:ext cx="432048" cy="43204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5E-6 1.6632E-6 L 0.18421 1.6632E-6 " pathEditMode="relative" rAng="0" ptsTypes="AA">
                                      <p:cBhvr>
                                        <p:cTn id="6" dur="2000" fill="hold"/>
                                        <p:tgtEl>
                                          <p:spTgt spid="6"/>
                                        </p:tgtEl>
                                        <p:attrNameLst>
                                          <p:attrName>ppt_x</p:attrName>
                                          <p:attrName>ppt_y</p:attrName>
                                        </p:attrNameLst>
                                      </p:cBhvr>
                                      <p:rCtr x="92" y="0"/>
                                    </p:animMotion>
                                  </p:childTnLst>
                                  <p:subTnLst>
                                    <p:set>
                                      <p:cBhvr override="childStyle">
                                        <p:cTn dur="1" fill="hold" display="0" masterRel="sameClick" afterEffect="1">
                                          <p:stCondLst>
                                            <p:cond evt="end" delay="0">
                                              <p:tn val="5"/>
                                            </p:cond>
                                          </p:stCondLst>
                                        </p:cTn>
                                        <p:tgtEl>
                                          <p:spTgt spid="6"/>
                                        </p:tgtEl>
                                        <p:attrNameLst>
                                          <p:attrName>style.visibility</p:attrName>
                                        </p:attrNameLst>
                                      </p:cBhvr>
                                      <p:to>
                                        <p:strVal val="hidden"/>
                                      </p:to>
                                    </p:set>
                                  </p:subTnLst>
                                </p:cTn>
                              </p:par>
                              <p:par>
                                <p:cTn id="7" presetID="63" presetClass="path" presetSubtype="0" accel="50000" decel="50000" fill="hold" grpId="0" nodeType="withEffect">
                                  <p:stCondLst>
                                    <p:cond delay="0"/>
                                  </p:stCondLst>
                                  <p:childTnLst>
                                    <p:animMotion origin="layout" path="M 5E-6 1.6632E-6 L 0.18421 1.6632E-6 " pathEditMode="relative" rAng="0" ptsTypes="AA">
                                      <p:cBhvr>
                                        <p:cTn id="8" dur="2000" fill="hold"/>
                                        <p:tgtEl>
                                          <p:spTgt spid="8"/>
                                        </p:tgtEl>
                                        <p:attrNameLst>
                                          <p:attrName>ppt_x</p:attrName>
                                          <p:attrName>ppt_y</p:attrName>
                                        </p:attrNameLst>
                                      </p:cBhvr>
                                      <p:rCtr x="92" y="0"/>
                                    </p:animMotion>
                                  </p:childTnLst>
                                  <p:subTnLst>
                                    <p:set>
                                      <p:cBhvr override="childStyle">
                                        <p:cTn dur="1" fill="hold" display="0" masterRel="sameClick" afterEffect="1">
                                          <p:stCondLst>
                                            <p:cond evt="end" delay="0">
                                              <p:tn val="7"/>
                                            </p:cond>
                                          </p:stCondLst>
                                        </p:cTn>
                                        <p:tgtEl>
                                          <p:spTgt spid="8"/>
                                        </p:tgtEl>
                                        <p:attrNameLst>
                                          <p:attrName>style.visibility</p:attrName>
                                        </p:attrNameLst>
                                      </p:cBhvr>
                                      <p:to>
                                        <p:strVal val="hidden"/>
                                      </p:to>
                                    </p:set>
                                  </p:subTnLst>
                                </p:cTn>
                              </p:par>
                              <p:par>
                                <p:cTn id="9" presetID="63" presetClass="path" presetSubtype="0" accel="50000" decel="50000" fill="hold" grpId="0" nodeType="withEffect">
                                  <p:stCondLst>
                                    <p:cond delay="0"/>
                                  </p:stCondLst>
                                  <p:childTnLst>
                                    <p:animMotion origin="layout" path="M 5E-6 1.6632E-6 L 0.18421 1.6632E-6 " pathEditMode="relative" rAng="0" ptsTypes="AA">
                                      <p:cBhvr>
                                        <p:cTn id="10" dur="2000" fill="hold"/>
                                        <p:tgtEl>
                                          <p:spTgt spid="10"/>
                                        </p:tgtEl>
                                        <p:attrNameLst>
                                          <p:attrName>ppt_x</p:attrName>
                                          <p:attrName>ppt_y</p:attrName>
                                        </p:attrNameLst>
                                      </p:cBhvr>
                                      <p:rCtr x="92" y="0"/>
                                    </p:animMotion>
                                  </p:childTnLst>
                                  <p:subTnLst>
                                    <p:set>
                                      <p:cBhvr override="childStyle">
                                        <p:cTn dur="1" fill="hold" display="0" masterRel="sameClick" afterEffect="1">
                                          <p:stCondLst>
                                            <p:cond evt="end" delay="0">
                                              <p:tn val="9"/>
                                            </p:cond>
                                          </p:stCondLst>
                                        </p:cTn>
                                        <p:tgtEl>
                                          <p:spTgt spid="10"/>
                                        </p:tgtEl>
                                        <p:attrNameLst>
                                          <p:attrName>style.visibility</p:attrName>
                                        </p:attrNameLst>
                                      </p:cBhvr>
                                      <p:to>
                                        <p:strVal val="hidden"/>
                                      </p:to>
                                    </p:set>
                                  </p:subTnLst>
                                </p:cTn>
                              </p:par>
                              <p:par>
                                <p:cTn id="11" presetID="63" presetClass="path" presetSubtype="0" accel="50000" decel="50000" fill="hold" grpId="0" nodeType="withEffect">
                                  <p:stCondLst>
                                    <p:cond delay="0"/>
                                  </p:stCondLst>
                                  <p:childTnLst>
                                    <p:animMotion origin="layout" path="M 5E-6 1.6632E-6 L 0.18421 1.6632E-6 " pathEditMode="relative" rAng="0" ptsTypes="AA">
                                      <p:cBhvr>
                                        <p:cTn id="12" dur="2000" fill="hold"/>
                                        <p:tgtEl>
                                          <p:spTgt spid="12"/>
                                        </p:tgtEl>
                                        <p:attrNameLst>
                                          <p:attrName>ppt_x</p:attrName>
                                          <p:attrName>ppt_y</p:attrName>
                                        </p:attrNameLst>
                                      </p:cBhvr>
                                      <p:rCtr x="92" y="0"/>
                                    </p:animMotion>
                                  </p:childTnLst>
                                  <p:subTnLst>
                                    <p:set>
                                      <p:cBhvr override="childStyle">
                                        <p:cTn dur="1" fill="hold" display="0" masterRel="sameClick" afterEffect="1">
                                          <p:stCondLst>
                                            <p:cond evt="end" delay="0">
                                              <p:tn val="11"/>
                                            </p:cond>
                                          </p:stCondLst>
                                        </p:cTn>
                                        <p:tgtEl>
                                          <p:spTgt spid="12"/>
                                        </p:tgtEl>
                                        <p:attrNameLst>
                                          <p:attrName>style.visibility</p:attrName>
                                        </p:attrNameLst>
                                      </p:cBhvr>
                                      <p:to>
                                        <p:strVal val="hidden"/>
                                      </p:to>
                                    </p:set>
                                  </p:subTnLst>
                                </p:cTn>
                              </p:par>
                              <p:par>
                                <p:cTn id="13" presetID="63" presetClass="path" presetSubtype="0" accel="50000" decel="50000" fill="hold" grpId="0" nodeType="withEffect">
                                  <p:stCondLst>
                                    <p:cond delay="0"/>
                                  </p:stCondLst>
                                  <p:childTnLst>
                                    <p:animMotion origin="layout" path="M 5E-6 1.6632E-6 L 0.18421 1.6632E-6 " pathEditMode="relative" rAng="0" ptsTypes="AA">
                                      <p:cBhvr>
                                        <p:cTn id="14" dur="2000" fill="hold"/>
                                        <p:tgtEl>
                                          <p:spTgt spid="14"/>
                                        </p:tgtEl>
                                        <p:attrNameLst>
                                          <p:attrName>ppt_x</p:attrName>
                                          <p:attrName>ppt_y</p:attrName>
                                        </p:attrNameLst>
                                      </p:cBhvr>
                                      <p:rCtr x="92" y="0"/>
                                    </p:animMotion>
                                  </p:childTnLst>
                                  <p:subTnLst>
                                    <p:set>
                                      <p:cBhvr override="childStyle">
                                        <p:cTn dur="1" fill="hold" display="0" masterRel="sameClick" afterEffect="1">
                                          <p:stCondLst>
                                            <p:cond evt="end" delay="0">
                                              <p:tn val="13"/>
                                            </p:cond>
                                          </p:stCondLst>
                                        </p:cTn>
                                        <p:tgtEl>
                                          <p:spTgt spid="14"/>
                                        </p:tgtEl>
                                        <p:attrNameLst>
                                          <p:attrName>style.visibility</p:attrName>
                                        </p:attrNameLst>
                                      </p:cBhvr>
                                      <p:to>
                                        <p:strVal val="hidden"/>
                                      </p:to>
                                    </p:set>
                                  </p:subTnLst>
                                </p:cTn>
                              </p:par>
                              <p:par>
                                <p:cTn id="15" presetID="63" presetClass="path" presetSubtype="0" accel="50000" decel="50000" fill="hold" grpId="0" nodeType="withEffect">
                                  <p:stCondLst>
                                    <p:cond delay="0"/>
                                  </p:stCondLst>
                                  <p:childTnLst>
                                    <p:animMotion origin="layout" path="M 5E-6 1.6632E-6 L 0.18421 1.6632E-6 " pathEditMode="relative" rAng="0" ptsTypes="AA">
                                      <p:cBhvr>
                                        <p:cTn id="16" dur="2000" fill="hold"/>
                                        <p:tgtEl>
                                          <p:spTgt spid="16"/>
                                        </p:tgtEl>
                                        <p:attrNameLst>
                                          <p:attrName>ppt_x</p:attrName>
                                          <p:attrName>ppt_y</p:attrName>
                                        </p:attrNameLst>
                                      </p:cBhvr>
                                      <p:rCtr x="92" y="0"/>
                                    </p:animMotion>
                                  </p:childTnLst>
                                  <p:subTnLst>
                                    <p:set>
                                      <p:cBhvr override="childStyle">
                                        <p:cTn dur="1" fill="hold" display="0" masterRel="sameClick" afterEffect="1">
                                          <p:stCondLst>
                                            <p:cond evt="end" delay="0">
                                              <p:tn val="15"/>
                                            </p:cond>
                                          </p:stCondLst>
                                        </p:cTn>
                                        <p:tgtEl>
                                          <p:spTgt spid="16"/>
                                        </p:tgtEl>
                                        <p:attrNameLst>
                                          <p:attrName>style.visibility</p:attrName>
                                        </p:attrNameLst>
                                      </p:cBhvr>
                                      <p:to>
                                        <p:strVal val="hidden"/>
                                      </p:to>
                                    </p:set>
                                  </p:subTnLst>
                                </p:cTn>
                              </p:par>
                              <p:par>
                                <p:cTn id="17" presetID="63" presetClass="path" presetSubtype="0" accel="50000" decel="50000" fill="hold" grpId="0" nodeType="withEffect">
                                  <p:stCondLst>
                                    <p:cond delay="0"/>
                                  </p:stCondLst>
                                  <p:childTnLst>
                                    <p:animMotion origin="layout" path="M 5E-6 1.6632E-6 L 0.18421 1.6632E-6 " pathEditMode="relative" rAng="0" ptsTypes="AA">
                                      <p:cBhvr>
                                        <p:cTn id="18" dur="2000" fill="hold"/>
                                        <p:tgtEl>
                                          <p:spTgt spid="18"/>
                                        </p:tgtEl>
                                        <p:attrNameLst>
                                          <p:attrName>ppt_x</p:attrName>
                                          <p:attrName>ppt_y</p:attrName>
                                        </p:attrNameLst>
                                      </p:cBhvr>
                                      <p:rCtr x="92" y="0"/>
                                    </p:animMotion>
                                  </p:childTnLst>
                                  <p:subTnLst>
                                    <p:set>
                                      <p:cBhvr override="childStyle">
                                        <p:cTn dur="1" fill="hold" display="0" masterRel="sameClick" afterEffect="1">
                                          <p:stCondLst>
                                            <p:cond evt="end" delay="0">
                                              <p:tn val="17"/>
                                            </p:cond>
                                          </p:stCondLst>
                                        </p:cTn>
                                        <p:tgtEl>
                                          <p:spTgt spid="18"/>
                                        </p:tgtEl>
                                        <p:attrNameLst>
                                          <p:attrName>style.visibility</p:attrName>
                                        </p:attrNameLst>
                                      </p:cBhvr>
                                      <p:to>
                                        <p:strVal val="hidden"/>
                                      </p:to>
                                    </p:set>
                                  </p:subTnLst>
                                </p:cTn>
                              </p:par>
                              <p:par>
                                <p:cTn id="19" presetID="63" presetClass="path" presetSubtype="0" accel="50000" decel="50000" fill="hold" grpId="0" nodeType="withEffect">
                                  <p:stCondLst>
                                    <p:cond delay="0"/>
                                  </p:stCondLst>
                                  <p:childTnLst>
                                    <p:animMotion origin="layout" path="M 5E-6 1.6632E-6 L 0.18421 1.6632E-6 " pathEditMode="relative" rAng="0" ptsTypes="AA">
                                      <p:cBhvr>
                                        <p:cTn id="20" dur="2000" fill="hold"/>
                                        <p:tgtEl>
                                          <p:spTgt spid="20"/>
                                        </p:tgtEl>
                                        <p:attrNameLst>
                                          <p:attrName>ppt_x</p:attrName>
                                          <p:attrName>ppt_y</p:attrName>
                                        </p:attrNameLst>
                                      </p:cBhvr>
                                      <p:rCtr x="92" y="0"/>
                                    </p:animMotion>
                                  </p:childTnLst>
                                  <p:subTnLst>
                                    <p:set>
                                      <p:cBhvr override="childStyle">
                                        <p:cTn dur="1" fill="hold" display="0" masterRel="sameClick" afterEffect="1">
                                          <p:stCondLst>
                                            <p:cond evt="end" delay="0">
                                              <p:tn val="19"/>
                                            </p:cond>
                                          </p:stCondLst>
                                        </p:cTn>
                                        <p:tgtEl>
                                          <p:spTgt spid="20"/>
                                        </p:tgtEl>
                                        <p:attrNameLst>
                                          <p:attrName>style.visibility</p:attrName>
                                        </p:attrNameLst>
                                      </p:cBhvr>
                                      <p:to>
                                        <p:strVal val="hidden"/>
                                      </p:to>
                                    </p:set>
                                  </p:subTnLst>
                                </p:cTn>
                              </p:par>
                              <p:par>
                                <p:cTn id="21" presetID="63" presetClass="path" presetSubtype="0" accel="50000" decel="50000" fill="hold" grpId="0" nodeType="withEffect">
                                  <p:stCondLst>
                                    <p:cond delay="0"/>
                                  </p:stCondLst>
                                  <p:childTnLst>
                                    <p:animMotion origin="layout" path="M 5E-6 1.6632E-6 L 0.18421 1.6632E-6 " pathEditMode="relative" rAng="0" ptsTypes="AA">
                                      <p:cBhvr>
                                        <p:cTn id="22" dur="2000" fill="hold"/>
                                        <p:tgtEl>
                                          <p:spTgt spid="22"/>
                                        </p:tgtEl>
                                        <p:attrNameLst>
                                          <p:attrName>ppt_x</p:attrName>
                                          <p:attrName>ppt_y</p:attrName>
                                        </p:attrNameLst>
                                      </p:cBhvr>
                                      <p:rCtr x="92" y="0"/>
                                    </p:animMotion>
                                  </p:childTnLst>
                                  <p:subTnLst>
                                    <p:set>
                                      <p:cBhvr override="childStyle">
                                        <p:cTn dur="1" fill="hold" display="0" masterRel="sameClick" afterEffect="1">
                                          <p:stCondLst>
                                            <p:cond evt="end" delay="0">
                                              <p:tn val="21"/>
                                            </p:cond>
                                          </p:stCondLst>
                                        </p:cTn>
                                        <p:tgtEl>
                                          <p:spTgt spid="22"/>
                                        </p:tgtEl>
                                        <p:attrNameLst>
                                          <p:attrName>style.visibility</p:attrName>
                                        </p:attrNameLst>
                                      </p:cBhvr>
                                      <p:to>
                                        <p:strVal val="hidden"/>
                                      </p:to>
                                    </p:set>
                                  </p:subTnLst>
                                </p:cTn>
                              </p:par>
                              <p:par>
                                <p:cTn id="23" presetID="63" presetClass="path" presetSubtype="0" accel="50000" decel="50000" fill="hold" grpId="0" nodeType="withEffect">
                                  <p:stCondLst>
                                    <p:cond delay="0"/>
                                  </p:stCondLst>
                                  <p:childTnLst>
                                    <p:animMotion origin="layout" path="M 5E-6 1.6632E-6 L 0.18421 1.6632E-6 " pathEditMode="relative" rAng="0" ptsTypes="AA">
                                      <p:cBhvr>
                                        <p:cTn id="24" dur="2000" fill="hold"/>
                                        <p:tgtEl>
                                          <p:spTgt spid="24"/>
                                        </p:tgtEl>
                                        <p:attrNameLst>
                                          <p:attrName>ppt_x</p:attrName>
                                          <p:attrName>ppt_y</p:attrName>
                                        </p:attrNameLst>
                                      </p:cBhvr>
                                      <p:rCtr x="92" y="0"/>
                                    </p:animMotion>
                                  </p:childTnLst>
                                  <p:subTnLst>
                                    <p:set>
                                      <p:cBhvr override="childStyle">
                                        <p:cTn dur="1" fill="hold" display="0" masterRel="sameClick" afterEffect="1">
                                          <p:stCondLst>
                                            <p:cond evt="end" delay="0">
                                              <p:tn val="23"/>
                                            </p:cond>
                                          </p:stCondLst>
                                        </p:cTn>
                                        <p:tgtEl>
                                          <p:spTgt spid="24"/>
                                        </p:tgtEl>
                                        <p:attrNameLst>
                                          <p:attrName>style.visibility</p:attrName>
                                        </p:attrNameLst>
                                      </p:cBhvr>
                                      <p:to>
                                        <p:strVal val="hidden"/>
                                      </p:to>
                                    </p:set>
                                  </p:subTnLst>
                                </p:cTn>
                              </p:par>
                              <p:par>
                                <p:cTn id="25" presetID="63" presetClass="path" presetSubtype="0" accel="50000" decel="50000" fill="hold" grpId="0" nodeType="withEffect">
                                  <p:stCondLst>
                                    <p:cond delay="0"/>
                                  </p:stCondLst>
                                  <p:childTnLst>
                                    <p:animMotion origin="layout" path="M 5E-6 1.6632E-6 L 0.18421 1.6632E-6 " pathEditMode="relative" rAng="0" ptsTypes="AA">
                                      <p:cBhvr>
                                        <p:cTn id="26" dur="2000" fill="hold"/>
                                        <p:tgtEl>
                                          <p:spTgt spid="26"/>
                                        </p:tgtEl>
                                        <p:attrNameLst>
                                          <p:attrName>ppt_x</p:attrName>
                                          <p:attrName>ppt_y</p:attrName>
                                        </p:attrNameLst>
                                      </p:cBhvr>
                                      <p:rCtr x="92" y="0"/>
                                    </p:animMotion>
                                  </p:childTnLst>
                                  <p:subTnLst>
                                    <p:set>
                                      <p:cBhvr override="childStyle">
                                        <p:cTn dur="1" fill="hold" display="0" masterRel="sameClick" afterEffect="1">
                                          <p:stCondLst>
                                            <p:cond evt="end" delay="0">
                                              <p:tn val="25"/>
                                            </p:cond>
                                          </p:stCondLst>
                                        </p:cTn>
                                        <p:tgtEl>
                                          <p:spTgt spid="26"/>
                                        </p:tgtEl>
                                        <p:attrNameLst>
                                          <p:attrName>style.visibility</p:attrName>
                                        </p:attrNameLst>
                                      </p:cBhvr>
                                      <p:to>
                                        <p:strVal val="hidden"/>
                                      </p:to>
                                    </p:set>
                                  </p:subTnLst>
                                </p:cTn>
                              </p:par>
                              <p:par>
                                <p:cTn id="27" presetID="63" presetClass="path" presetSubtype="0" accel="50000" decel="50000" fill="hold" grpId="0" nodeType="withEffect">
                                  <p:stCondLst>
                                    <p:cond delay="0"/>
                                  </p:stCondLst>
                                  <p:childTnLst>
                                    <p:animMotion origin="layout" path="M 5E-6 1.6632E-6 L 0.18421 1.6632E-6 " pathEditMode="relative" rAng="0" ptsTypes="AA">
                                      <p:cBhvr>
                                        <p:cTn id="28" dur="2000" fill="hold"/>
                                        <p:tgtEl>
                                          <p:spTgt spid="28"/>
                                        </p:tgtEl>
                                        <p:attrNameLst>
                                          <p:attrName>ppt_x</p:attrName>
                                          <p:attrName>ppt_y</p:attrName>
                                        </p:attrNameLst>
                                      </p:cBhvr>
                                      <p:rCtr x="92" y="0"/>
                                    </p:animMotion>
                                  </p:childTnLst>
                                  <p:subTnLst>
                                    <p:set>
                                      <p:cBhvr override="childStyle">
                                        <p:cTn dur="1" fill="hold" display="0" masterRel="sameClick" afterEffect="1">
                                          <p:stCondLst>
                                            <p:cond evt="end" delay="0">
                                              <p:tn val="27"/>
                                            </p:cond>
                                          </p:stCondLst>
                                        </p:cTn>
                                        <p:tgtEl>
                                          <p:spTgt spid="28"/>
                                        </p:tgtEl>
                                        <p:attrNameLst>
                                          <p:attrName>style.visibility</p:attrName>
                                        </p:attrNameLst>
                                      </p:cBhvr>
                                      <p:to>
                                        <p:strVal val="hidden"/>
                                      </p:to>
                                    </p:set>
                                  </p:subTnLst>
                                </p:cTn>
                              </p:par>
                              <p:par>
                                <p:cTn id="29" presetID="63" presetClass="path" presetSubtype="0" accel="50000" decel="50000" fill="hold" grpId="0" nodeType="withEffect">
                                  <p:stCondLst>
                                    <p:cond delay="0"/>
                                  </p:stCondLst>
                                  <p:childTnLst>
                                    <p:animMotion origin="layout" path="M 5E-6 1.6632E-6 L 0.18421 1.6632E-6 " pathEditMode="relative" rAng="0" ptsTypes="AA">
                                      <p:cBhvr>
                                        <p:cTn id="30" dur="2000" fill="hold"/>
                                        <p:tgtEl>
                                          <p:spTgt spid="30"/>
                                        </p:tgtEl>
                                        <p:attrNameLst>
                                          <p:attrName>ppt_x</p:attrName>
                                          <p:attrName>ppt_y</p:attrName>
                                        </p:attrNameLst>
                                      </p:cBhvr>
                                      <p:rCtr x="92" y="0"/>
                                    </p:animMotion>
                                  </p:childTnLst>
                                  <p:subTnLst>
                                    <p:set>
                                      <p:cBhvr override="childStyle">
                                        <p:cTn dur="1" fill="hold" display="0" masterRel="sameClick" afterEffect="1">
                                          <p:stCondLst>
                                            <p:cond evt="end" delay="0">
                                              <p:tn val="29"/>
                                            </p:cond>
                                          </p:stCondLst>
                                        </p:cTn>
                                        <p:tgtEl>
                                          <p:spTgt spid="30"/>
                                        </p:tgtEl>
                                        <p:attrNameLst>
                                          <p:attrName>style.visibility</p:attrName>
                                        </p:attrNameLst>
                                      </p:cBhvr>
                                      <p:to>
                                        <p:strVal val="hidden"/>
                                      </p:to>
                                    </p:set>
                                  </p:subTnLst>
                                </p:cTn>
                              </p:par>
                              <p:par>
                                <p:cTn id="31" presetID="63" presetClass="path" presetSubtype="0" accel="50000" decel="50000" fill="hold" grpId="0" nodeType="withEffect">
                                  <p:stCondLst>
                                    <p:cond delay="0"/>
                                  </p:stCondLst>
                                  <p:childTnLst>
                                    <p:animMotion origin="layout" path="M 5E-6 1.6632E-6 L 0.18421 1.6632E-6 " pathEditMode="relative" rAng="0" ptsTypes="AA">
                                      <p:cBhvr>
                                        <p:cTn id="32" dur="2000" fill="hold"/>
                                        <p:tgtEl>
                                          <p:spTgt spid="32"/>
                                        </p:tgtEl>
                                        <p:attrNameLst>
                                          <p:attrName>ppt_x</p:attrName>
                                          <p:attrName>ppt_y</p:attrName>
                                        </p:attrNameLst>
                                      </p:cBhvr>
                                      <p:rCtr x="92" y="0"/>
                                    </p:animMotion>
                                  </p:childTnLst>
                                  <p:subTnLst>
                                    <p:set>
                                      <p:cBhvr override="childStyle">
                                        <p:cTn dur="1" fill="hold" display="0" masterRel="sameClick" afterEffect="1">
                                          <p:stCondLst>
                                            <p:cond evt="end" delay="0">
                                              <p:tn val="31"/>
                                            </p:cond>
                                          </p:stCondLst>
                                        </p:cTn>
                                        <p:tgtEl>
                                          <p:spTgt spid="32"/>
                                        </p:tgtEl>
                                        <p:attrNameLst>
                                          <p:attrName>style.visibility</p:attrName>
                                        </p:attrNameLst>
                                      </p:cBhvr>
                                      <p:to>
                                        <p:strVal val="hidden"/>
                                      </p:to>
                                    </p:set>
                                  </p:subTnLst>
                                </p:cTn>
                              </p:par>
                            </p:childTnLst>
                          </p:cTn>
                        </p:par>
                        <p:par>
                          <p:cTn id="33" fill="hold">
                            <p:stCondLst>
                              <p:cond delay="2000"/>
                            </p:stCondLst>
                            <p:childTnLst>
                              <p:par>
                                <p:cTn id="34" presetID="1" presetClass="entr" presetSubtype="0" fill="hold" grpId="1" nodeType="afterEffect">
                                  <p:stCondLst>
                                    <p:cond delay="0"/>
                                  </p:stCondLst>
                                  <p:childTnLst>
                                    <p:set>
                                      <p:cBhvr>
                                        <p:cTn id="35" dur="1" fill="hold">
                                          <p:stCondLst>
                                            <p:cond delay="0"/>
                                          </p:stCondLst>
                                        </p:cTn>
                                        <p:tgtEl>
                                          <p:spTgt spid="34"/>
                                        </p:tgtEl>
                                        <p:attrNameLst>
                                          <p:attrName>style.visibility</p:attrName>
                                        </p:attrNameLst>
                                      </p:cBhvr>
                                      <p:to>
                                        <p:strVal val="visible"/>
                                      </p:to>
                                    </p:set>
                                  </p:childTnLst>
                                </p:cTn>
                              </p:par>
                            </p:childTnLst>
                          </p:cTn>
                        </p:par>
                        <p:par>
                          <p:cTn id="36" fill="hold">
                            <p:stCondLst>
                              <p:cond delay="2000"/>
                            </p:stCondLst>
                            <p:childTnLst>
                              <p:par>
                                <p:cTn id="37" presetID="63" presetClass="path" presetSubtype="0" accel="50000" decel="50000" fill="hold" grpId="0" nodeType="afterEffect">
                                  <p:stCondLst>
                                    <p:cond delay="0"/>
                                  </p:stCondLst>
                                  <p:childTnLst>
                                    <p:animMotion origin="layout" path="M 5E-6 1.6632E-6 L 0.18421 1.6632E-6 " pathEditMode="relative" rAng="0" ptsTypes="AA">
                                      <p:cBhvr>
                                        <p:cTn id="38" dur="2000" fill="hold"/>
                                        <p:tgtEl>
                                          <p:spTgt spid="34"/>
                                        </p:tgtEl>
                                        <p:attrNameLst>
                                          <p:attrName>ppt_x</p:attrName>
                                          <p:attrName>ppt_y</p:attrName>
                                        </p:attrNameLst>
                                      </p:cBhvr>
                                      <p:rCtr x="92" y="0"/>
                                    </p:animMotion>
                                  </p:childTnLst>
                                  <p:subTnLst>
                                    <p:set>
                                      <p:cBhvr override="childStyle">
                                        <p:cTn dur="1" fill="hold" display="0" masterRel="sameClick" afterEffect="1">
                                          <p:stCondLst>
                                            <p:cond evt="end" delay="0">
                                              <p:tn val="37"/>
                                            </p:cond>
                                          </p:stCondLst>
                                        </p:cTn>
                                        <p:tgtEl>
                                          <p:spTgt spid="34"/>
                                        </p:tgtEl>
                                        <p:attrNameLst>
                                          <p:attrName>style.visibility</p:attrName>
                                        </p:attrNameLst>
                                      </p:cBhvr>
                                      <p:to>
                                        <p:strVal val="hidden"/>
                                      </p:to>
                                    </p:set>
                                  </p:subTnLst>
                                </p:cTn>
                              </p:par>
                              <p:par>
                                <p:cTn id="39" presetID="1" presetClass="entr" presetSubtype="0" fill="hold" grpId="1"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par>
                                <p:cTn id="41" presetID="63" presetClass="path" presetSubtype="0" accel="50000" decel="50000" fill="hold" grpId="0" nodeType="withEffect">
                                  <p:stCondLst>
                                    <p:cond delay="0"/>
                                  </p:stCondLst>
                                  <p:childTnLst>
                                    <p:animMotion origin="layout" path="M 4.44444E-6 -1.25839E-6 L 0.16163 -1.25839E-6 " pathEditMode="relative" rAng="0" ptsTypes="AA">
                                      <p:cBhvr>
                                        <p:cTn id="42" dur="2000" fill="hold"/>
                                        <p:tgtEl>
                                          <p:spTgt spid="36"/>
                                        </p:tgtEl>
                                        <p:attrNameLst>
                                          <p:attrName>ppt_x</p:attrName>
                                          <p:attrName>ppt_y</p:attrName>
                                        </p:attrNameLst>
                                      </p:cBhvr>
                                      <p:rCtr x="81" y="0"/>
                                    </p:animMotion>
                                  </p:childTnLst>
                                  <p:subTnLst>
                                    <p:set>
                                      <p:cBhvr override="childStyle">
                                        <p:cTn dur="1" fill="hold" display="0" masterRel="sameClick" afterEffect="1">
                                          <p:stCondLst>
                                            <p:cond evt="end" delay="0">
                                              <p:tn val="41"/>
                                            </p:cond>
                                          </p:stCondLst>
                                        </p:cTn>
                                        <p:tgtEl>
                                          <p:spTgt spid="36"/>
                                        </p:tgtEl>
                                        <p:attrNameLst>
                                          <p:attrName>style.visibility</p:attrName>
                                        </p:attrNameLst>
                                      </p:cBhvr>
                                      <p:to>
                                        <p:strVal val="hidden"/>
                                      </p:to>
                                    </p:set>
                                  </p:subTnLst>
                                </p:cTn>
                              </p:par>
                              <p:par>
                                <p:cTn id="43" presetID="1" presetClass="entr" presetSubtype="0" fill="hold" grpId="1"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63" presetClass="path" presetSubtype="0" accel="50000" decel="50000" fill="hold" grpId="0" nodeType="withEffect">
                                  <p:stCondLst>
                                    <p:cond delay="0"/>
                                  </p:stCondLst>
                                  <p:childTnLst>
                                    <p:animMotion origin="layout" path="M 2.5E-6 -2.84987E-6 L 0.18906 -2.84987E-6 " pathEditMode="relative" rAng="0" ptsTypes="AA">
                                      <p:cBhvr>
                                        <p:cTn id="46" dur="2000" fill="hold"/>
                                        <p:tgtEl>
                                          <p:spTgt spid="40"/>
                                        </p:tgtEl>
                                        <p:attrNameLst>
                                          <p:attrName>ppt_x</p:attrName>
                                          <p:attrName>ppt_y</p:attrName>
                                        </p:attrNameLst>
                                      </p:cBhvr>
                                      <p:rCtr x="94" y="0"/>
                                    </p:animMotion>
                                  </p:childTnLst>
                                  <p:subTnLst>
                                    <p:set>
                                      <p:cBhvr override="childStyle">
                                        <p:cTn dur="1" fill="hold" display="0" masterRel="sameClick" afterEffect="1">
                                          <p:stCondLst>
                                            <p:cond evt="end" delay="0">
                                              <p:tn val="45"/>
                                            </p:cond>
                                          </p:stCondLst>
                                        </p:cTn>
                                        <p:tgtEl>
                                          <p:spTgt spid="40"/>
                                        </p:tgtEl>
                                        <p:attrNameLst>
                                          <p:attrName>style.visibility</p:attrName>
                                        </p:attrNameLst>
                                      </p:cBhvr>
                                      <p:to>
                                        <p:strVal val="hidden"/>
                                      </p:to>
                                    </p:set>
                                  </p:subTnLst>
                                </p:cTn>
                              </p:par>
                              <p:par>
                                <p:cTn id="47" presetID="1" presetClass="entr" presetSubtype="0" fill="hold" grpId="1" nodeType="withEffect">
                                  <p:stCondLst>
                                    <p:cond delay="0"/>
                                  </p:stCondLst>
                                  <p:childTnLst>
                                    <p:set>
                                      <p:cBhvr>
                                        <p:cTn id="48" dur="1" fill="hold">
                                          <p:stCondLst>
                                            <p:cond delay="0"/>
                                          </p:stCondLst>
                                        </p:cTn>
                                        <p:tgtEl>
                                          <p:spTgt spid="42"/>
                                        </p:tgtEl>
                                        <p:attrNameLst>
                                          <p:attrName>style.visibility</p:attrName>
                                        </p:attrNameLst>
                                      </p:cBhvr>
                                      <p:to>
                                        <p:strVal val="visible"/>
                                      </p:to>
                                    </p:set>
                                  </p:childTnLst>
                                </p:cTn>
                              </p:par>
                              <p:par>
                                <p:cTn id="49" presetID="63" presetClass="path" presetSubtype="0" accel="50000" decel="50000" fill="hold" grpId="0" nodeType="withEffect">
                                  <p:stCondLst>
                                    <p:cond delay="0"/>
                                  </p:stCondLst>
                                  <p:childTnLst>
                                    <p:animMotion origin="layout" path="M -1.66667E-6 1.39949E-6 L 0.15365 1.39949E-6 " pathEditMode="relative" rAng="0" ptsTypes="AA">
                                      <p:cBhvr>
                                        <p:cTn id="50" dur="2000" fill="hold"/>
                                        <p:tgtEl>
                                          <p:spTgt spid="42"/>
                                        </p:tgtEl>
                                        <p:attrNameLst>
                                          <p:attrName>ppt_x</p:attrName>
                                          <p:attrName>ppt_y</p:attrName>
                                        </p:attrNameLst>
                                      </p:cBhvr>
                                      <p:rCtr x="77" y="0"/>
                                    </p:animMotion>
                                  </p:childTnLst>
                                  <p:subTnLst>
                                    <p:set>
                                      <p:cBhvr override="childStyle">
                                        <p:cTn dur="1" fill="hold" display="0" masterRel="sameClick" afterEffect="1">
                                          <p:stCondLst>
                                            <p:cond evt="end" delay="0">
                                              <p:tn val="49"/>
                                            </p:cond>
                                          </p:stCondLst>
                                        </p:cTn>
                                        <p:tgtEl>
                                          <p:spTgt spid="42"/>
                                        </p:tgtEl>
                                        <p:attrNameLst>
                                          <p:attrName>style.visibility</p:attrName>
                                        </p:attrNameLst>
                                      </p:cBhvr>
                                      <p:to>
                                        <p:strVal val="hidden"/>
                                      </p:to>
                                    </p:set>
                                  </p:subTnLst>
                                </p:cTn>
                              </p:par>
                            </p:childTnLst>
                          </p:cTn>
                        </p:par>
                        <p:par>
                          <p:cTn id="51" fill="hold">
                            <p:stCondLst>
                              <p:cond delay="4000"/>
                            </p:stCondLst>
                            <p:childTnLst>
                              <p:par>
                                <p:cTn id="52" presetID="1" presetClass="entr" presetSubtype="0" fill="hold" nodeType="afterEffect">
                                  <p:stCondLst>
                                    <p:cond delay="0"/>
                                  </p:stCondLst>
                                  <p:childTnLst>
                                    <p:set>
                                      <p:cBhvr>
                                        <p:cTn id="53" dur="1" fill="hold">
                                          <p:stCondLst>
                                            <p:cond delay="0"/>
                                          </p:stCondLst>
                                        </p:cTn>
                                        <p:tgtEl>
                                          <p:spTgt spid="49"/>
                                        </p:tgtEl>
                                        <p:attrNameLst>
                                          <p:attrName>style.visibility</p:attrName>
                                        </p:attrNameLst>
                                      </p:cBhvr>
                                      <p:to>
                                        <p:strVal val="visible"/>
                                      </p:to>
                                    </p:set>
                                  </p:childTnLst>
                                </p:cTn>
                              </p:par>
                            </p:childTnLst>
                          </p:cTn>
                        </p:par>
                        <p:par>
                          <p:cTn id="54" fill="hold">
                            <p:stCondLst>
                              <p:cond delay="4000"/>
                            </p:stCondLst>
                            <p:childTnLst>
                              <p:par>
                                <p:cTn id="55" presetID="63" presetClass="path" presetSubtype="0" accel="50000" decel="50000" fill="hold" nodeType="afterEffect">
                                  <p:stCondLst>
                                    <p:cond delay="0"/>
                                  </p:stCondLst>
                                  <p:childTnLst>
                                    <p:animMotion origin="layout" path="M 0 0  L 0.25 0  E" pathEditMode="relative" ptsTypes="">
                                      <p:cBhvr>
                                        <p:cTn id="56" dur="2000" fill="hold"/>
                                        <p:tgtEl>
                                          <p:spTgt spid="4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P spid="14" grpId="0" animBg="1"/>
      <p:bldP spid="16" grpId="0" animBg="1"/>
      <p:bldP spid="18" grpId="0" animBg="1"/>
      <p:bldP spid="20" grpId="0" animBg="1"/>
      <p:bldP spid="22" grpId="0" animBg="1"/>
      <p:bldP spid="24" grpId="0" animBg="1"/>
      <p:bldP spid="26" grpId="0" animBg="1"/>
      <p:bldP spid="28" grpId="0" animBg="1"/>
      <p:bldP spid="30" grpId="0" animBg="1"/>
      <p:bldP spid="32" grpId="0" animBg="1"/>
      <p:bldP spid="34" grpId="0" animBg="1"/>
      <p:bldP spid="34" grpId="1" animBg="1"/>
      <p:bldP spid="36" grpId="0" animBg="1"/>
      <p:bldP spid="36" grpId="1" animBg="1"/>
      <p:bldP spid="40" grpId="0" animBg="1"/>
      <p:bldP spid="40" grpId="1" animBg="1"/>
      <p:bldP spid="42" grpId="0" animBg="1"/>
      <p:bldP spid="42"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23528" y="18864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6" name="Oval 5"/>
          <p:cNvSpPr/>
          <p:nvPr/>
        </p:nvSpPr>
        <p:spPr>
          <a:xfrm>
            <a:off x="384778" y="231672"/>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7" name="Rounded Rectangle 6"/>
          <p:cNvSpPr/>
          <p:nvPr/>
        </p:nvSpPr>
        <p:spPr>
          <a:xfrm>
            <a:off x="323528" y="54868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8" name="Oval 7"/>
          <p:cNvSpPr/>
          <p:nvPr/>
        </p:nvSpPr>
        <p:spPr>
          <a:xfrm>
            <a:off x="384778" y="591712"/>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9" name="Rounded Rectangle 8"/>
          <p:cNvSpPr/>
          <p:nvPr/>
        </p:nvSpPr>
        <p:spPr>
          <a:xfrm>
            <a:off x="323528" y="90872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0" name="Oval 9"/>
          <p:cNvSpPr/>
          <p:nvPr/>
        </p:nvSpPr>
        <p:spPr>
          <a:xfrm>
            <a:off x="384778" y="951752"/>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1" name="Rounded Rectangle 10"/>
          <p:cNvSpPr/>
          <p:nvPr/>
        </p:nvSpPr>
        <p:spPr>
          <a:xfrm>
            <a:off x="323528" y="162880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2" name="Oval 11"/>
          <p:cNvSpPr/>
          <p:nvPr/>
        </p:nvSpPr>
        <p:spPr>
          <a:xfrm>
            <a:off x="384778" y="1671832"/>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3" name="Rounded Rectangle 12"/>
          <p:cNvSpPr/>
          <p:nvPr/>
        </p:nvSpPr>
        <p:spPr>
          <a:xfrm>
            <a:off x="323528" y="198884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4" name="Oval 13"/>
          <p:cNvSpPr/>
          <p:nvPr/>
        </p:nvSpPr>
        <p:spPr>
          <a:xfrm>
            <a:off x="384778" y="2031872"/>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5" name="Rounded Rectangle 14"/>
          <p:cNvSpPr/>
          <p:nvPr/>
        </p:nvSpPr>
        <p:spPr>
          <a:xfrm>
            <a:off x="323528" y="234888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6" name="Oval 15"/>
          <p:cNvSpPr/>
          <p:nvPr/>
        </p:nvSpPr>
        <p:spPr>
          <a:xfrm>
            <a:off x="384778" y="2391912"/>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7" name="Rounded Rectangle 16"/>
          <p:cNvSpPr/>
          <p:nvPr/>
        </p:nvSpPr>
        <p:spPr>
          <a:xfrm>
            <a:off x="323528" y="342900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8" name="Oval 17"/>
          <p:cNvSpPr/>
          <p:nvPr/>
        </p:nvSpPr>
        <p:spPr>
          <a:xfrm>
            <a:off x="384778" y="3472032"/>
            <a:ext cx="252028" cy="230427"/>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9" name="Rounded Rectangle 18"/>
          <p:cNvSpPr/>
          <p:nvPr/>
        </p:nvSpPr>
        <p:spPr>
          <a:xfrm>
            <a:off x="323528" y="378904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0" name="Oval 19"/>
          <p:cNvSpPr/>
          <p:nvPr/>
        </p:nvSpPr>
        <p:spPr>
          <a:xfrm>
            <a:off x="384778" y="3832072"/>
            <a:ext cx="252028" cy="230427"/>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1" name="Rounded Rectangle 20"/>
          <p:cNvSpPr/>
          <p:nvPr/>
        </p:nvSpPr>
        <p:spPr>
          <a:xfrm>
            <a:off x="323528" y="458112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2" name="Oval 21"/>
          <p:cNvSpPr/>
          <p:nvPr/>
        </p:nvSpPr>
        <p:spPr>
          <a:xfrm>
            <a:off x="384778" y="462416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3" name="Rounded Rectangle 22"/>
          <p:cNvSpPr/>
          <p:nvPr/>
        </p:nvSpPr>
        <p:spPr>
          <a:xfrm>
            <a:off x="323528" y="494116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4" name="Oval 23"/>
          <p:cNvSpPr/>
          <p:nvPr/>
        </p:nvSpPr>
        <p:spPr>
          <a:xfrm>
            <a:off x="384778" y="498420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5" name="Rounded Rectangle 24"/>
          <p:cNvSpPr/>
          <p:nvPr/>
        </p:nvSpPr>
        <p:spPr>
          <a:xfrm>
            <a:off x="323528" y="530120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6" name="Oval 25"/>
          <p:cNvSpPr/>
          <p:nvPr/>
        </p:nvSpPr>
        <p:spPr>
          <a:xfrm>
            <a:off x="384778" y="534424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7" name="Rounded Rectangle 26"/>
          <p:cNvSpPr/>
          <p:nvPr/>
        </p:nvSpPr>
        <p:spPr>
          <a:xfrm>
            <a:off x="323528" y="566124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8" name="Oval 27"/>
          <p:cNvSpPr/>
          <p:nvPr/>
        </p:nvSpPr>
        <p:spPr>
          <a:xfrm>
            <a:off x="384778" y="570428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9" name="Rounded Rectangle 28"/>
          <p:cNvSpPr/>
          <p:nvPr/>
        </p:nvSpPr>
        <p:spPr>
          <a:xfrm>
            <a:off x="323528" y="270892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0" name="Oval 29"/>
          <p:cNvSpPr/>
          <p:nvPr/>
        </p:nvSpPr>
        <p:spPr>
          <a:xfrm>
            <a:off x="384778" y="2751952"/>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31" name="Rounded Rectangle 30"/>
          <p:cNvSpPr/>
          <p:nvPr/>
        </p:nvSpPr>
        <p:spPr>
          <a:xfrm>
            <a:off x="323528" y="602128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2" name="Oval 31"/>
          <p:cNvSpPr/>
          <p:nvPr/>
        </p:nvSpPr>
        <p:spPr>
          <a:xfrm>
            <a:off x="384778" y="606432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3" name="Rounded Rectangle 32"/>
          <p:cNvSpPr/>
          <p:nvPr/>
        </p:nvSpPr>
        <p:spPr>
          <a:xfrm>
            <a:off x="2627784" y="401703"/>
            <a:ext cx="2160240" cy="57606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4" name="Oval 33"/>
          <p:cNvSpPr/>
          <p:nvPr/>
        </p:nvSpPr>
        <p:spPr>
          <a:xfrm>
            <a:off x="2627784" y="444733"/>
            <a:ext cx="514814" cy="53599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35" name="Rounded Rectangle 34"/>
          <p:cNvSpPr/>
          <p:nvPr/>
        </p:nvSpPr>
        <p:spPr>
          <a:xfrm>
            <a:off x="2627784" y="1844824"/>
            <a:ext cx="2160240" cy="864096"/>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6" name="Oval 35"/>
          <p:cNvSpPr/>
          <p:nvPr/>
        </p:nvSpPr>
        <p:spPr>
          <a:xfrm>
            <a:off x="2627784" y="1887857"/>
            <a:ext cx="792088" cy="821065"/>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39" name="Rounded Rectangle 38"/>
          <p:cNvSpPr/>
          <p:nvPr/>
        </p:nvSpPr>
        <p:spPr>
          <a:xfrm>
            <a:off x="2627784" y="3573016"/>
            <a:ext cx="2160240" cy="43204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40" name="Oval 39"/>
          <p:cNvSpPr/>
          <p:nvPr/>
        </p:nvSpPr>
        <p:spPr>
          <a:xfrm>
            <a:off x="2627784" y="3573016"/>
            <a:ext cx="432048" cy="43204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1" name="Rounded Rectangle 40"/>
          <p:cNvSpPr/>
          <p:nvPr/>
        </p:nvSpPr>
        <p:spPr>
          <a:xfrm>
            <a:off x="2627784" y="4869160"/>
            <a:ext cx="2160240" cy="108012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42" name="Oval 41"/>
          <p:cNvSpPr/>
          <p:nvPr/>
        </p:nvSpPr>
        <p:spPr>
          <a:xfrm>
            <a:off x="2627784" y="4912193"/>
            <a:ext cx="936104" cy="103708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3" name="Rounded Rectangle 42"/>
          <p:cNvSpPr/>
          <p:nvPr/>
        </p:nvSpPr>
        <p:spPr>
          <a:xfrm>
            <a:off x="5148064" y="2276872"/>
            <a:ext cx="3672408" cy="18722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pSp>
        <p:nvGrpSpPr>
          <p:cNvPr id="2" name="Group 48"/>
          <p:cNvGrpSpPr/>
          <p:nvPr/>
        </p:nvGrpSpPr>
        <p:grpSpPr>
          <a:xfrm>
            <a:off x="5148064" y="2348881"/>
            <a:ext cx="1728192" cy="1728193"/>
            <a:chOff x="5148064" y="2348880"/>
            <a:chExt cx="1728192" cy="1728193"/>
          </a:xfrm>
        </p:grpSpPr>
        <p:sp>
          <p:nvSpPr>
            <p:cNvPr id="44" name="Oval 43"/>
            <p:cNvSpPr/>
            <p:nvPr/>
          </p:nvSpPr>
          <p:spPr>
            <a:xfrm>
              <a:off x="5148064" y="2348880"/>
              <a:ext cx="1728192" cy="1728193"/>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8" name="Oval 47"/>
            <p:cNvSpPr/>
            <p:nvPr/>
          </p:nvSpPr>
          <p:spPr>
            <a:xfrm>
              <a:off x="5868144" y="2780928"/>
              <a:ext cx="936104" cy="103708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6" name="Oval 45"/>
            <p:cNvSpPr/>
            <p:nvPr/>
          </p:nvSpPr>
          <p:spPr>
            <a:xfrm>
              <a:off x="5220072" y="2679943"/>
              <a:ext cx="792088" cy="821065"/>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45" name="Oval 44"/>
            <p:cNvSpPr/>
            <p:nvPr/>
          </p:nvSpPr>
          <p:spPr>
            <a:xfrm>
              <a:off x="5868144" y="2420888"/>
              <a:ext cx="514814" cy="53599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47" name="Oval 46"/>
            <p:cNvSpPr/>
            <p:nvPr/>
          </p:nvSpPr>
          <p:spPr>
            <a:xfrm>
              <a:off x="5580112" y="3501008"/>
              <a:ext cx="432048" cy="43204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6" dur="2000" fill="hold"/>
                                        <p:tgtEl>
                                          <p:spTgt spid="6"/>
                                        </p:tgtEl>
                                        <p:attrNameLst>
                                          <p:attrName>ppt_x</p:attrName>
                                          <p:attrName>ppt_y</p:attrName>
                                        </p:attrNameLst>
                                      </p:cBhvr>
                                      <p:rCtr x="92" y="0"/>
                                    </p:animMotion>
                                  </p:childTnLst>
                                  <p:subTnLst>
                                    <p:set>
                                      <p:cBhvr override="childStyle">
                                        <p:cTn dur="1" fill="hold" display="0" masterRel="sameClick" afterEffect="1">
                                          <p:stCondLst>
                                            <p:cond evt="end" delay="0">
                                              <p:tn val="5"/>
                                            </p:cond>
                                          </p:stCondLst>
                                        </p:cTn>
                                        <p:tgtEl>
                                          <p:spTgt spid="6"/>
                                        </p:tgtEl>
                                        <p:attrNameLst>
                                          <p:attrName>style.visibility</p:attrName>
                                        </p:attrNameLst>
                                      </p:cBhvr>
                                      <p:to>
                                        <p:strVal val="hidden"/>
                                      </p:to>
                                    </p:set>
                                  </p:subTnLst>
                                </p:cTn>
                              </p:par>
                              <p:par>
                                <p:cTn id="7"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8" dur="2000" fill="hold"/>
                                        <p:tgtEl>
                                          <p:spTgt spid="8"/>
                                        </p:tgtEl>
                                        <p:attrNameLst>
                                          <p:attrName>ppt_x</p:attrName>
                                          <p:attrName>ppt_y</p:attrName>
                                        </p:attrNameLst>
                                      </p:cBhvr>
                                      <p:rCtr x="92" y="0"/>
                                    </p:animMotion>
                                  </p:childTnLst>
                                  <p:subTnLst>
                                    <p:set>
                                      <p:cBhvr override="childStyle">
                                        <p:cTn dur="1" fill="hold" display="0" masterRel="sameClick" afterEffect="1">
                                          <p:stCondLst>
                                            <p:cond evt="end" delay="0">
                                              <p:tn val="7"/>
                                            </p:cond>
                                          </p:stCondLst>
                                        </p:cTn>
                                        <p:tgtEl>
                                          <p:spTgt spid="8"/>
                                        </p:tgtEl>
                                        <p:attrNameLst>
                                          <p:attrName>style.visibility</p:attrName>
                                        </p:attrNameLst>
                                      </p:cBhvr>
                                      <p:to>
                                        <p:strVal val="hidden"/>
                                      </p:to>
                                    </p:set>
                                  </p:subTnLst>
                                </p:cTn>
                              </p:par>
                              <p:par>
                                <p:cTn id="9"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10" dur="2000" fill="hold"/>
                                        <p:tgtEl>
                                          <p:spTgt spid="10"/>
                                        </p:tgtEl>
                                        <p:attrNameLst>
                                          <p:attrName>ppt_x</p:attrName>
                                          <p:attrName>ppt_y</p:attrName>
                                        </p:attrNameLst>
                                      </p:cBhvr>
                                      <p:rCtr x="92" y="0"/>
                                    </p:animMotion>
                                  </p:childTnLst>
                                  <p:subTnLst>
                                    <p:set>
                                      <p:cBhvr override="childStyle">
                                        <p:cTn dur="1" fill="hold" display="0" masterRel="sameClick" afterEffect="1">
                                          <p:stCondLst>
                                            <p:cond evt="end" delay="0">
                                              <p:tn val="9"/>
                                            </p:cond>
                                          </p:stCondLst>
                                        </p:cTn>
                                        <p:tgtEl>
                                          <p:spTgt spid="10"/>
                                        </p:tgtEl>
                                        <p:attrNameLst>
                                          <p:attrName>style.visibility</p:attrName>
                                        </p:attrNameLst>
                                      </p:cBhvr>
                                      <p:to>
                                        <p:strVal val="hidden"/>
                                      </p:to>
                                    </p:set>
                                  </p:subTnLst>
                                </p:cTn>
                              </p:par>
                              <p:par>
                                <p:cTn id="11"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12" dur="2000" fill="hold"/>
                                        <p:tgtEl>
                                          <p:spTgt spid="12"/>
                                        </p:tgtEl>
                                        <p:attrNameLst>
                                          <p:attrName>ppt_x</p:attrName>
                                          <p:attrName>ppt_y</p:attrName>
                                        </p:attrNameLst>
                                      </p:cBhvr>
                                      <p:rCtr x="92" y="0"/>
                                    </p:animMotion>
                                  </p:childTnLst>
                                  <p:subTnLst>
                                    <p:set>
                                      <p:cBhvr override="childStyle">
                                        <p:cTn dur="1" fill="hold" display="0" masterRel="sameClick" afterEffect="1">
                                          <p:stCondLst>
                                            <p:cond evt="end" delay="0">
                                              <p:tn val="11"/>
                                            </p:cond>
                                          </p:stCondLst>
                                        </p:cTn>
                                        <p:tgtEl>
                                          <p:spTgt spid="12"/>
                                        </p:tgtEl>
                                        <p:attrNameLst>
                                          <p:attrName>style.visibility</p:attrName>
                                        </p:attrNameLst>
                                      </p:cBhvr>
                                      <p:to>
                                        <p:strVal val="hidden"/>
                                      </p:to>
                                    </p:set>
                                  </p:subTnLst>
                                </p:cTn>
                              </p:par>
                              <p:par>
                                <p:cTn id="13"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14" dur="2000" fill="hold"/>
                                        <p:tgtEl>
                                          <p:spTgt spid="14"/>
                                        </p:tgtEl>
                                        <p:attrNameLst>
                                          <p:attrName>ppt_x</p:attrName>
                                          <p:attrName>ppt_y</p:attrName>
                                        </p:attrNameLst>
                                      </p:cBhvr>
                                      <p:rCtr x="92" y="0"/>
                                    </p:animMotion>
                                  </p:childTnLst>
                                  <p:subTnLst>
                                    <p:set>
                                      <p:cBhvr override="childStyle">
                                        <p:cTn dur="1" fill="hold" display="0" masterRel="sameClick" afterEffect="1">
                                          <p:stCondLst>
                                            <p:cond evt="end" delay="0">
                                              <p:tn val="13"/>
                                            </p:cond>
                                          </p:stCondLst>
                                        </p:cTn>
                                        <p:tgtEl>
                                          <p:spTgt spid="14"/>
                                        </p:tgtEl>
                                        <p:attrNameLst>
                                          <p:attrName>style.visibility</p:attrName>
                                        </p:attrNameLst>
                                      </p:cBhvr>
                                      <p:to>
                                        <p:strVal val="hidden"/>
                                      </p:to>
                                    </p:set>
                                  </p:subTnLst>
                                </p:cTn>
                              </p:par>
                              <p:par>
                                <p:cTn id="15"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16" dur="2000" fill="hold"/>
                                        <p:tgtEl>
                                          <p:spTgt spid="16"/>
                                        </p:tgtEl>
                                        <p:attrNameLst>
                                          <p:attrName>ppt_x</p:attrName>
                                          <p:attrName>ppt_y</p:attrName>
                                        </p:attrNameLst>
                                      </p:cBhvr>
                                      <p:rCtr x="92" y="0"/>
                                    </p:animMotion>
                                  </p:childTnLst>
                                  <p:subTnLst>
                                    <p:set>
                                      <p:cBhvr override="childStyle">
                                        <p:cTn dur="1" fill="hold" display="0" masterRel="sameClick" afterEffect="1">
                                          <p:stCondLst>
                                            <p:cond evt="end" delay="0">
                                              <p:tn val="15"/>
                                            </p:cond>
                                          </p:stCondLst>
                                        </p:cTn>
                                        <p:tgtEl>
                                          <p:spTgt spid="16"/>
                                        </p:tgtEl>
                                        <p:attrNameLst>
                                          <p:attrName>style.visibility</p:attrName>
                                        </p:attrNameLst>
                                      </p:cBhvr>
                                      <p:to>
                                        <p:strVal val="hidden"/>
                                      </p:to>
                                    </p:set>
                                  </p:subTnLst>
                                </p:cTn>
                              </p:par>
                              <p:par>
                                <p:cTn id="17"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18" dur="2000" fill="hold"/>
                                        <p:tgtEl>
                                          <p:spTgt spid="18"/>
                                        </p:tgtEl>
                                        <p:attrNameLst>
                                          <p:attrName>ppt_x</p:attrName>
                                          <p:attrName>ppt_y</p:attrName>
                                        </p:attrNameLst>
                                      </p:cBhvr>
                                      <p:rCtr x="92" y="0"/>
                                    </p:animMotion>
                                  </p:childTnLst>
                                  <p:subTnLst>
                                    <p:set>
                                      <p:cBhvr override="childStyle">
                                        <p:cTn dur="1" fill="hold" display="0" masterRel="sameClick" afterEffect="1">
                                          <p:stCondLst>
                                            <p:cond evt="end" delay="0">
                                              <p:tn val="17"/>
                                            </p:cond>
                                          </p:stCondLst>
                                        </p:cTn>
                                        <p:tgtEl>
                                          <p:spTgt spid="18"/>
                                        </p:tgtEl>
                                        <p:attrNameLst>
                                          <p:attrName>style.visibility</p:attrName>
                                        </p:attrNameLst>
                                      </p:cBhvr>
                                      <p:to>
                                        <p:strVal val="hidden"/>
                                      </p:to>
                                    </p:set>
                                  </p:subTnLst>
                                </p:cTn>
                              </p:par>
                              <p:par>
                                <p:cTn id="19"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20" dur="2000" fill="hold"/>
                                        <p:tgtEl>
                                          <p:spTgt spid="20"/>
                                        </p:tgtEl>
                                        <p:attrNameLst>
                                          <p:attrName>ppt_x</p:attrName>
                                          <p:attrName>ppt_y</p:attrName>
                                        </p:attrNameLst>
                                      </p:cBhvr>
                                      <p:rCtr x="92" y="0"/>
                                    </p:animMotion>
                                  </p:childTnLst>
                                  <p:subTnLst>
                                    <p:set>
                                      <p:cBhvr override="childStyle">
                                        <p:cTn dur="1" fill="hold" display="0" masterRel="sameClick" afterEffect="1">
                                          <p:stCondLst>
                                            <p:cond evt="end" delay="0">
                                              <p:tn val="19"/>
                                            </p:cond>
                                          </p:stCondLst>
                                        </p:cTn>
                                        <p:tgtEl>
                                          <p:spTgt spid="20"/>
                                        </p:tgtEl>
                                        <p:attrNameLst>
                                          <p:attrName>style.visibility</p:attrName>
                                        </p:attrNameLst>
                                      </p:cBhvr>
                                      <p:to>
                                        <p:strVal val="hidden"/>
                                      </p:to>
                                    </p:set>
                                  </p:subTnLst>
                                </p:cTn>
                              </p:par>
                              <p:par>
                                <p:cTn id="21"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22" dur="2000" fill="hold"/>
                                        <p:tgtEl>
                                          <p:spTgt spid="22"/>
                                        </p:tgtEl>
                                        <p:attrNameLst>
                                          <p:attrName>ppt_x</p:attrName>
                                          <p:attrName>ppt_y</p:attrName>
                                        </p:attrNameLst>
                                      </p:cBhvr>
                                      <p:rCtr x="92" y="0"/>
                                    </p:animMotion>
                                  </p:childTnLst>
                                  <p:subTnLst>
                                    <p:set>
                                      <p:cBhvr override="childStyle">
                                        <p:cTn dur="1" fill="hold" display="0" masterRel="sameClick" afterEffect="1">
                                          <p:stCondLst>
                                            <p:cond evt="end" delay="0">
                                              <p:tn val="21"/>
                                            </p:cond>
                                          </p:stCondLst>
                                        </p:cTn>
                                        <p:tgtEl>
                                          <p:spTgt spid="22"/>
                                        </p:tgtEl>
                                        <p:attrNameLst>
                                          <p:attrName>style.visibility</p:attrName>
                                        </p:attrNameLst>
                                      </p:cBhvr>
                                      <p:to>
                                        <p:strVal val="hidden"/>
                                      </p:to>
                                    </p:set>
                                  </p:subTnLst>
                                </p:cTn>
                              </p:par>
                              <p:par>
                                <p:cTn id="23"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24" dur="2000" fill="hold"/>
                                        <p:tgtEl>
                                          <p:spTgt spid="24"/>
                                        </p:tgtEl>
                                        <p:attrNameLst>
                                          <p:attrName>ppt_x</p:attrName>
                                          <p:attrName>ppt_y</p:attrName>
                                        </p:attrNameLst>
                                      </p:cBhvr>
                                      <p:rCtr x="92" y="0"/>
                                    </p:animMotion>
                                  </p:childTnLst>
                                  <p:subTnLst>
                                    <p:set>
                                      <p:cBhvr override="childStyle">
                                        <p:cTn dur="1" fill="hold" display="0" masterRel="sameClick" afterEffect="1">
                                          <p:stCondLst>
                                            <p:cond evt="end" delay="0">
                                              <p:tn val="23"/>
                                            </p:cond>
                                          </p:stCondLst>
                                        </p:cTn>
                                        <p:tgtEl>
                                          <p:spTgt spid="24"/>
                                        </p:tgtEl>
                                        <p:attrNameLst>
                                          <p:attrName>style.visibility</p:attrName>
                                        </p:attrNameLst>
                                      </p:cBhvr>
                                      <p:to>
                                        <p:strVal val="hidden"/>
                                      </p:to>
                                    </p:set>
                                  </p:subTnLst>
                                </p:cTn>
                              </p:par>
                              <p:par>
                                <p:cTn id="25"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26" dur="2000" fill="hold"/>
                                        <p:tgtEl>
                                          <p:spTgt spid="26"/>
                                        </p:tgtEl>
                                        <p:attrNameLst>
                                          <p:attrName>ppt_x</p:attrName>
                                          <p:attrName>ppt_y</p:attrName>
                                        </p:attrNameLst>
                                      </p:cBhvr>
                                      <p:rCtr x="92" y="0"/>
                                    </p:animMotion>
                                  </p:childTnLst>
                                  <p:subTnLst>
                                    <p:set>
                                      <p:cBhvr override="childStyle">
                                        <p:cTn dur="1" fill="hold" display="0" masterRel="sameClick" afterEffect="1">
                                          <p:stCondLst>
                                            <p:cond evt="end" delay="0">
                                              <p:tn val="25"/>
                                            </p:cond>
                                          </p:stCondLst>
                                        </p:cTn>
                                        <p:tgtEl>
                                          <p:spTgt spid="26"/>
                                        </p:tgtEl>
                                        <p:attrNameLst>
                                          <p:attrName>style.visibility</p:attrName>
                                        </p:attrNameLst>
                                      </p:cBhvr>
                                      <p:to>
                                        <p:strVal val="hidden"/>
                                      </p:to>
                                    </p:set>
                                  </p:subTnLst>
                                </p:cTn>
                              </p:par>
                              <p:par>
                                <p:cTn id="27"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28" dur="2000" fill="hold"/>
                                        <p:tgtEl>
                                          <p:spTgt spid="28"/>
                                        </p:tgtEl>
                                        <p:attrNameLst>
                                          <p:attrName>ppt_x</p:attrName>
                                          <p:attrName>ppt_y</p:attrName>
                                        </p:attrNameLst>
                                      </p:cBhvr>
                                      <p:rCtr x="92" y="0"/>
                                    </p:animMotion>
                                  </p:childTnLst>
                                  <p:subTnLst>
                                    <p:set>
                                      <p:cBhvr override="childStyle">
                                        <p:cTn dur="1" fill="hold" display="0" masterRel="sameClick" afterEffect="1">
                                          <p:stCondLst>
                                            <p:cond evt="end" delay="0">
                                              <p:tn val="27"/>
                                            </p:cond>
                                          </p:stCondLst>
                                        </p:cTn>
                                        <p:tgtEl>
                                          <p:spTgt spid="28"/>
                                        </p:tgtEl>
                                        <p:attrNameLst>
                                          <p:attrName>style.visibility</p:attrName>
                                        </p:attrNameLst>
                                      </p:cBhvr>
                                      <p:to>
                                        <p:strVal val="hidden"/>
                                      </p:to>
                                    </p:set>
                                  </p:subTnLst>
                                </p:cTn>
                              </p:par>
                              <p:par>
                                <p:cTn id="29"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30" dur="2000" fill="hold"/>
                                        <p:tgtEl>
                                          <p:spTgt spid="30"/>
                                        </p:tgtEl>
                                        <p:attrNameLst>
                                          <p:attrName>ppt_x</p:attrName>
                                          <p:attrName>ppt_y</p:attrName>
                                        </p:attrNameLst>
                                      </p:cBhvr>
                                      <p:rCtr x="92" y="0"/>
                                    </p:animMotion>
                                  </p:childTnLst>
                                  <p:subTnLst>
                                    <p:set>
                                      <p:cBhvr override="childStyle">
                                        <p:cTn dur="1" fill="hold" display="0" masterRel="sameClick" afterEffect="1">
                                          <p:stCondLst>
                                            <p:cond evt="end" delay="0">
                                              <p:tn val="29"/>
                                            </p:cond>
                                          </p:stCondLst>
                                        </p:cTn>
                                        <p:tgtEl>
                                          <p:spTgt spid="30"/>
                                        </p:tgtEl>
                                        <p:attrNameLst>
                                          <p:attrName>style.visibility</p:attrName>
                                        </p:attrNameLst>
                                      </p:cBhvr>
                                      <p:to>
                                        <p:strVal val="hidden"/>
                                      </p:to>
                                    </p:set>
                                  </p:subTnLst>
                                </p:cTn>
                              </p:par>
                              <p:par>
                                <p:cTn id="31"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32" dur="2000" fill="hold"/>
                                        <p:tgtEl>
                                          <p:spTgt spid="32"/>
                                        </p:tgtEl>
                                        <p:attrNameLst>
                                          <p:attrName>ppt_x</p:attrName>
                                          <p:attrName>ppt_y</p:attrName>
                                        </p:attrNameLst>
                                      </p:cBhvr>
                                      <p:rCtr x="92" y="0"/>
                                    </p:animMotion>
                                  </p:childTnLst>
                                  <p:subTnLst>
                                    <p:set>
                                      <p:cBhvr override="childStyle">
                                        <p:cTn dur="1" fill="hold" display="0" masterRel="sameClick" afterEffect="1">
                                          <p:stCondLst>
                                            <p:cond evt="end" delay="0">
                                              <p:tn val="31"/>
                                            </p:cond>
                                          </p:stCondLst>
                                        </p:cTn>
                                        <p:tgtEl>
                                          <p:spTgt spid="32"/>
                                        </p:tgtEl>
                                        <p:attrNameLst>
                                          <p:attrName>style.visibility</p:attrName>
                                        </p:attrNameLst>
                                      </p:cBhvr>
                                      <p:to>
                                        <p:strVal val="hidden"/>
                                      </p:to>
                                    </p:set>
                                  </p:subTnLst>
                                </p:cTn>
                              </p:par>
                            </p:childTnLst>
                          </p:cTn>
                        </p:par>
                        <p:par>
                          <p:cTn id="33" fill="hold">
                            <p:stCondLst>
                              <p:cond delay="2000"/>
                            </p:stCondLst>
                            <p:childTnLst>
                              <p:par>
                                <p:cTn id="34" presetID="1" presetClass="entr" presetSubtype="0" fill="hold" grpId="1" nodeType="afterEffect">
                                  <p:stCondLst>
                                    <p:cond delay="0"/>
                                  </p:stCondLst>
                                  <p:childTnLst>
                                    <p:set>
                                      <p:cBhvr>
                                        <p:cTn id="35" dur="1" fill="hold">
                                          <p:stCondLst>
                                            <p:cond delay="0"/>
                                          </p:stCondLst>
                                        </p:cTn>
                                        <p:tgtEl>
                                          <p:spTgt spid="34"/>
                                        </p:tgtEl>
                                        <p:attrNameLst>
                                          <p:attrName>style.visibility</p:attrName>
                                        </p:attrNameLst>
                                      </p:cBhvr>
                                      <p:to>
                                        <p:strVal val="visible"/>
                                      </p:to>
                                    </p:set>
                                  </p:childTnLst>
                                </p:cTn>
                              </p:par>
                            </p:childTnLst>
                          </p:cTn>
                        </p:par>
                        <p:par>
                          <p:cTn id="36" fill="hold">
                            <p:stCondLst>
                              <p:cond delay="2000"/>
                            </p:stCondLst>
                            <p:childTnLst>
                              <p:par>
                                <p:cTn id="37" presetID="63" presetClass="path" presetSubtype="0" repeatCount="indefinite" accel="50000" decel="50000" fill="hold" grpId="0" nodeType="afterEffect">
                                  <p:stCondLst>
                                    <p:cond delay="0"/>
                                  </p:stCondLst>
                                  <p:childTnLst>
                                    <p:animMotion origin="layout" path="M 5E-6 1.6632E-6 L 0.18421 1.6632E-6 " pathEditMode="relative" rAng="0" ptsTypes="AA">
                                      <p:cBhvr>
                                        <p:cTn id="38" dur="2000" fill="hold"/>
                                        <p:tgtEl>
                                          <p:spTgt spid="34"/>
                                        </p:tgtEl>
                                        <p:attrNameLst>
                                          <p:attrName>ppt_x</p:attrName>
                                          <p:attrName>ppt_y</p:attrName>
                                        </p:attrNameLst>
                                      </p:cBhvr>
                                      <p:rCtr x="92" y="0"/>
                                    </p:animMotion>
                                  </p:childTnLst>
                                  <p:subTnLst>
                                    <p:set>
                                      <p:cBhvr override="childStyle">
                                        <p:cTn dur="1" fill="hold" display="0" masterRel="sameClick" afterEffect="1">
                                          <p:stCondLst>
                                            <p:cond evt="end" delay="0">
                                              <p:tn val="37"/>
                                            </p:cond>
                                          </p:stCondLst>
                                        </p:cTn>
                                        <p:tgtEl>
                                          <p:spTgt spid="34"/>
                                        </p:tgtEl>
                                        <p:attrNameLst>
                                          <p:attrName>style.visibility</p:attrName>
                                        </p:attrNameLst>
                                      </p:cBhvr>
                                      <p:to>
                                        <p:strVal val="hidden"/>
                                      </p:to>
                                    </p:set>
                                  </p:subTnLst>
                                </p:cTn>
                              </p:par>
                              <p:par>
                                <p:cTn id="39" presetID="1" presetClass="entr" presetSubtype="0" fill="hold" grpId="1"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par>
                                <p:cTn id="41" presetID="63" presetClass="path" presetSubtype="0" repeatCount="indefinite" accel="50000" decel="50000" fill="hold" grpId="0" nodeType="withEffect">
                                  <p:stCondLst>
                                    <p:cond delay="0"/>
                                  </p:stCondLst>
                                  <p:childTnLst>
                                    <p:animMotion origin="layout" path="M 4.44444E-6 -1.25839E-6 L 0.16163 -1.25839E-6 " pathEditMode="relative" rAng="0" ptsTypes="AA">
                                      <p:cBhvr>
                                        <p:cTn id="42" dur="2000" fill="hold"/>
                                        <p:tgtEl>
                                          <p:spTgt spid="36"/>
                                        </p:tgtEl>
                                        <p:attrNameLst>
                                          <p:attrName>ppt_x</p:attrName>
                                          <p:attrName>ppt_y</p:attrName>
                                        </p:attrNameLst>
                                      </p:cBhvr>
                                      <p:rCtr x="81" y="0"/>
                                    </p:animMotion>
                                  </p:childTnLst>
                                  <p:subTnLst>
                                    <p:set>
                                      <p:cBhvr override="childStyle">
                                        <p:cTn dur="1" fill="hold" display="0" masterRel="sameClick" afterEffect="1">
                                          <p:stCondLst>
                                            <p:cond evt="end" delay="0">
                                              <p:tn val="41"/>
                                            </p:cond>
                                          </p:stCondLst>
                                        </p:cTn>
                                        <p:tgtEl>
                                          <p:spTgt spid="36"/>
                                        </p:tgtEl>
                                        <p:attrNameLst>
                                          <p:attrName>style.visibility</p:attrName>
                                        </p:attrNameLst>
                                      </p:cBhvr>
                                      <p:to>
                                        <p:strVal val="hidden"/>
                                      </p:to>
                                    </p:set>
                                  </p:subTnLst>
                                </p:cTn>
                              </p:par>
                              <p:par>
                                <p:cTn id="43" presetID="1" presetClass="entr" presetSubtype="0" fill="hold" grpId="1"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63" presetClass="path" presetSubtype="0" repeatCount="indefinite" accel="50000" decel="50000" fill="hold" grpId="0" nodeType="withEffect">
                                  <p:stCondLst>
                                    <p:cond delay="0"/>
                                  </p:stCondLst>
                                  <p:childTnLst>
                                    <p:animMotion origin="layout" path="M 2.5E-6 -2.84987E-6 L 0.18906 -2.84987E-6 " pathEditMode="relative" rAng="0" ptsTypes="AA">
                                      <p:cBhvr>
                                        <p:cTn id="46" dur="2000" fill="hold"/>
                                        <p:tgtEl>
                                          <p:spTgt spid="40"/>
                                        </p:tgtEl>
                                        <p:attrNameLst>
                                          <p:attrName>ppt_x</p:attrName>
                                          <p:attrName>ppt_y</p:attrName>
                                        </p:attrNameLst>
                                      </p:cBhvr>
                                      <p:rCtr x="94" y="0"/>
                                    </p:animMotion>
                                  </p:childTnLst>
                                  <p:subTnLst>
                                    <p:set>
                                      <p:cBhvr override="childStyle">
                                        <p:cTn dur="1" fill="hold" display="0" masterRel="sameClick" afterEffect="1">
                                          <p:stCondLst>
                                            <p:cond evt="end" delay="0">
                                              <p:tn val="45"/>
                                            </p:cond>
                                          </p:stCondLst>
                                        </p:cTn>
                                        <p:tgtEl>
                                          <p:spTgt spid="40"/>
                                        </p:tgtEl>
                                        <p:attrNameLst>
                                          <p:attrName>style.visibility</p:attrName>
                                        </p:attrNameLst>
                                      </p:cBhvr>
                                      <p:to>
                                        <p:strVal val="hidden"/>
                                      </p:to>
                                    </p:set>
                                  </p:subTnLst>
                                </p:cTn>
                              </p:par>
                              <p:par>
                                <p:cTn id="47" presetID="1" presetClass="entr" presetSubtype="0" fill="hold" grpId="1" nodeType="withEffect">
                                  <p:stCondLst>
                                    <p:cond delay="0"/>
                                  </p:stCondLst>
                                  <p:childTnLst>
                                    <p:set>
                                      <p:cBhvr>
                                        <p:cTn id="48" dur="1" fill="hold">
                                          <p:stCondLst>
                                            <p:cond delay="0"/>
                                          </p:stCondLst>
                                        </p:cTn>
                                        <p:tgtEl>
                                          <p:spTgt spid="42"/>
                                        </p:tgtEl>
                                        <p:attrNameLst>
                                          <p:attrName>style.visibility</p:attrName>
                                        </p:attrNameLst>
                                      </p:cBhvr>
                                      <p:to>
                                        <p:strVal val="visible"/>
                                      </p:to>
                                    </p:set>
                                  </p:childTnLst>
                                </p:cTn>
                              </p:par>
                              <p:par>
                                <p:cTn id="49" presetID="63" presetClass="path" presetSubtype="0" repeatCount="indefinite" accel="50000" decel="50000" fill="hold" grpId="0" nodeType="withEffect">
                                  <p:stCondLst>
                                    <p:cond delay="0"/>
                                  </p:stCondLst>
                                  <p:childTnLst>
                                    <p:animMotion origin="layout" path="M -1.66667E-6 1.39949E-6 L 0.15365 1.39949E-6 " pathEditMode="relative" rAng="0" ptsTypes="AA">
                                      <p:cBhvr>
                                        <p:cTn id="50" dur="2000" fill="hold"/>
                                        <p:tgtEl>
                                          <p:spTgt spid="42"/>
                                        </p:tgtEl>
                                        <p:attrNameLst>
                                          <p:attrName>ppt_x</p:attrName>
                                          <p:attrName>ppt_y</p:attrName>
                                        </p:attrNameLst>
                                      </p:cBhvr>
                                      <p:rCtr x="77" y="0"/>
                                    </p:animMotion>
                                  </p:childTnLst>
                                  <p:subTnLst>
                                    <p:set>
                                      <p:cBhvr override="childStyle">
                                        <p:cTn dur="1" fill="hold" display="0" masterRel="sameClick" afterEffect="1">
                                          <p:stCondLst>
                                            <p:cond evt="end" delay="0">
                                              <p:tn val="49"/>
                                            </p:cond>
                                          </p:stCondLst>
                                        </p:cTn>
                                        <p:tgtEl>
                                          <p:spTgt spid="42"/>
                                        </p:tgtEl>
                                        <p:attrNameLst>
                                          <p:attrName>style.visibility</p:attrName>
                                        </p:attrNameLst>
                                      </p:cBhvr>
                                      <p:to>
                                        <p:strVal val="hidden"/>
                                      </p:to>
                                    </p:set>
                                  </p:subTnLst>
                                </p:cTn>
                              </p:par>
                            </p:childTnLst>
                          </p:cTn>
                        </p:par>
                        <p:par>
                          <p:cTn id="51" fill="hold">
                            <p:stCondLst>
                              <p:cond delay="4000"/>
                            </p:stCondLst>
                            <p:childTnLst>
                              <p:par>
                                <p:cTn id="52" presetID="1" presetClass="entr" presetSubtype="0"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childTnLst>
                                </p:cTn>
                              </p:par>
                            </p:childTnLst>
                          </p:cTn>
                        </p:par>
                        <p:par>
                          <p:cTn id="54" fill="hold">
                            <p:stCondLst>
                              <p:cond delay="4000"/>
                            </p:stCondLst>
                            <p:childTnLst>
                              <p:par>
                                <p:cTn id="55" presetID="63" presetClass="path" presetSubtype="0" repeatCount="indefinite" accel="50000" decel="50000" fill="hold" nodeType="afterEffect">
                                  <p:stCondLst>
                                    <p:cond delay="0"/>
                                  </p:stCondLst>
                                  <p:childTnLst>
                                    <p:animMotion origin="layout" path="M 0 0  L 0.25 0  E" pathEditMode="relative" ptsTypes="">
                                      <p:cBhvr>
                                        <p:cTn id="5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P spid="14" grpId="0" animBg="1"/>
      <p:bldP spid="16" grpId="0" animBg="1"/>
      <p:bldP spid="18" grpId="0" animBg="1"/>
      <p:bldP spid="20" grpId="0" animBg="1"/>
      <p:bldP spid="22" grpId="0" animBg="1"/>
      <p:bldP spid="24" grpId="0" animBg="1"/>
      <p:bldP spid="26" grpId="0" animBg="1"/>
      <p:bldP spid="28" grpId="0" animBg="1"/>
      <p:bldP spid="30" grpId="0" animBg="1"/>
      <p:bldP spid="32" grpId="0" animBg="1"/>
      <p:bldP spid="34" grpId="0" animBg="1"/>
      <p:bldP spid="34" grpId="1" animBg="1"/>
      <p:bldP spid="36" grpId="0" animBg="1"/>
      <p:bldP spid="36" grpId="1" animBg="1"/>
      <p:bldP spid="40" grpId="0" animBg="1"/>
      <p:bldP spid="40" grpId="1" animBg="1"/>
      <p:bldP spid="42" grpId="0" animBg="1"/>
      <p:bldP spid="42"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5496" y="18864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6" name="Oval 5"/>
          <p:cNvSpPr/>
          <p:nvPr/>
        </p:nvSpPr>
        <p:spPr>
          <a:xfrm>
            <a:off x="96746" y="231672"/>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7" name="Rounded Rectangle 6"/>
          <p:cNvSpPr/>
          <p:nvPr/>
        </p:nvSpPr>
        <p:spPr>
          <a:xfrm>
            <a:off x="35496" y="54868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8" name="Oval 7"/>
          <p:cNvSpPr/>
          <p:nvPr/>
        </p:nvSpPr>
        <p:spPr>
          <a:xfrm>
            <a:off x="96746" y="591712"/>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9" name="Rounded Rectangle 8"/>
          <p:cNvSpPr/>
          <p:nvPr/>
        </p:nvSpPr>
        <p:spPr>
          <a:xfrm>
            <a:off x="35496" y="90872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0" name="Oval 9"/>
          <p:cNvSpPr/>
          <p:nvPr/>
        </p:nvSpPr>
        <p:spPr>
          <a:xfrm>
            <a:off x="96746" y="951752"/>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1" name="Rounded Rectangle 10"/>
          <p:cNvSpPr/>
          <p:nvPr/>
        </p:nvSpPr>
        <p:spPr>
          <a:xfrm>
            <a:off x="35496" y="162880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2" name="Oval 11"/>
          <p:cNvSpPr/>
          <p:nvPr/>
        </p:nvSpPr>
        <p:spPr>
          <a:xfrm>
            <a:off x="96746" y="1671832"/>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3" name="Rounded Rectangle 12"/>
          <p:cNvSpPr/>
          <p:nvPr/>
        </p:nvSpPr>
        <p:spPr>
          <a:xfrm>
            <a:off x="35496" y="198884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4" name="Oval 13"/>
          <p:cNvSpPr/>
          <p:nvPr/>
        </p:nvSpPr>
        <p:spPr>
          <a:xfrm>
            <a:off x="96746" y="2031872"/>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5" name="Rounded Rectangle 14"/>
          <p:cNvSpPr/>
          <p:nvPr/>
        </p:nvSpPr>
        <p:spPr>
          <a:xfrm>
            <a:off x="35496" y="234888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6" name="Oval 15"/>
          <p:cNvSpPr/>
          <p:nvPr/>
        </p:nvSpPr>
        <p:spPr>
          <a:xfrm>
            <a:off x="96746" y="2391912"/>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7" name="Rounded Rectangle 16"/>
          <p:cNvSpPr/>
          <p:nvPr/>
        </p:nvSpPr>
        <p:spPr>
          <a:xfrm>
            <a:off x="35496" y="342900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8" name="Oval 17"/>
          <p:cNvSpPr/>
          <p:nvPr/>
        </p:nvSpPr>
        <p:spPr>
          <a:xfrm>
            <a:off x="96746" y="3472032"/>
            <a:ext cx="252028" cy="230427"/>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9" name="Rounded Rectangle 18"/>
          <p:cNvSpPr/>
          <p:nvPr/>
        </p:nvSpPr>
        <p:spPr>
          <a:xfrm>
            <a:off x="35496" y="378904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0" name="Oval 19"/>
          <p:cNvSpPr/>
          <p:nvPr/>
        </p:nvSpPr>
        <p:spPr>
          <a:xfrm>
            <a:off x="96746" y="3832072"/>
            <a:ext cx="252028" cy="230427"/>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1" name="Rounded Rectangle 20"/>
          <p:cNvSpPr/>
          <p:nvPr/>
        </p:nvSpPr>
        <p:spPr>
          <a:xfrm>
            <a:off x="35496" y="458112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2" name="Oval 21"/>
          <p:cNvSpPr/>
          <p:nvPr/>
        </p:nvSpPr>
        <p:spPr>
          <a:xfrm>
            <a:off x="96746" y="462416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3" name="Rounded Rectangle 22"/>
          <p:cNvSpPr/>
          <p:nvPr/>
        </p:nvSpPr>
        <p:spPr>
          <a:xfrm>
            <a:off x="35496" y="494116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4" name="Oval 23"/>
          <p:cNvSpPr/>
          <p:nvPr/>
        </p:nvSpPr>
        <p:spPr>
          <a:xfrm>
            <a:off x="96746" y="498420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5" name="Rounded Rectangle 24"/>
          <p:cNvSpPr/>
          <p:nvPr/>
        </p:nvSpPr>
        <p:spPr>
          <a:xfrm>
            <a:off x="35496" y="530120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6" name="Oval 25"/>
          <p:cNvSpPr/>
          <p:nvPr/>
        </p:nvSpPr>
        <p:spPr>
          <a:xfrm>
            <a:off x="96746" y="534424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7" name="Rounded Rectangle 26"/>
          <p:cNvSpPr/>
          <p:nvPr/>
        </p:nvSpPr>
        <p:spPr>
          <a:xfrm>
            <a:off x="35496" y="566124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8" name="Oval 27"/>
          <p:cNvSpPr/>
          <p:nvPr/>
        </p:nvSpPr>
        <p:spPr>
          <a:xfrm>
            <a:off x="96746" y="570428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9" name="Rounded Rectangle 28"/>
          <p:cNvSpPr/>
          <p:nvPr/>
        </p:nvSpPr>
        <p:spPr>
          <a:xfrm>
            <a:off x="35496" y="2708920"/>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0" name="Oval 29"/>
          <p:cNvSpPr/>
          <p:nvPr/>
        </p:nvSpPr>
        <p:spPr>
          <a:xfrm>
            <a:off x="96746" y="2751952"/>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31" name="Rounded Rectangle 30"/>
          <p:cNvSpPr/>
          <p:nvPr/>
        </p:nvSpPr>
        <p:spPr>
          <a:xfrm>
            <a:off x="35496" y="6021288"/>
            <a:ext cx="2016224" cy="28803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2" name="Oval 31"/>
          <p:cNvSpPr/>
          <p:nvPr/>
        </p:nvSpPr>
        <p:spPr>
          <a:xfrm>
            <a:off x="96746" y="606432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3" name="Rounded Rectangle 32"/>
          <p:cNvSpPr/>
          <p:nvPr/>
        </p:nvSpPr>
        <p:spPr>
          <a:xfrm>
            <a:off x="2771800" y="401703"/>
            <a:ext cx="2160240" cy="57606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4" name="Oval 33"/>
          <p:cNvSpPr/>
          <p:nvPr/>
        </p:nvSpPr>
        <p:spPr>
          <a:xfrm>
            <a:off x="2771800" y="444733"/>
            <a:ext cx="514814" cy="53599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35" name="Rounded Rectangle 34"/>
          <p:cNvSpPr/>
          <p:nvPr/>
        </p:nvSpPr>
        <p:spPr>
          <a:xfrm>
            <a:off x="2771800" y="1844824"/>
            <a:ext cx="2160240" cy="864096"/>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6" name="Oval 35"/>
          <p:cNvSpPr/>
          <p:nvPr/>
        </p:nvSpPr>
        <p:spPr>
          <a:xfrm>
            <a:off x="2771800" y="1887857"/>
            <a:ext cx="792088" cy="821065"/>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39" name="Rounded Rectangle 38"/>
          <p:cNvSpPr/>
          <p:nvPr/>
        </p:nvSpPr>
        <p:spPr>
          <a:xfrm>
            <a:off x="2771800" y="3573016"/>
            <a:ext cx="2160240" cy="43204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40" name="Oval 39"/>
          <p:cNvSpPr/>
          <p:nvPr/>
        </p:nvSpPr>
        <p:spPr>
          <a:xfrm>
            <a:off x="2771800" y="3573016"/>
            <a:ext cx="432048" cy="43204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1" name="Rounded Rectangle 40"/>
          <p:cNvSpPr/>
          <p:nvPr/>
        </p:nvSpPr>
        <p:spPr>
          <a:xfrm>
            <a:off x="2771800" y="4869160"/>
            <a:ext cx="2160240" cy="108012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42" name="Oval 41"/>
          <p:cNvSpPr/>
          <p:nvPr/>
        </p:nvSpPr>
        <p:spPr>
          <a:xfrm>
            <a:off x="2771800" y="4912193"/>
            <a:ext cx="936104" cy="103708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3" name="Rounded Rectangle 42"/>
          <p:cNvSpPr/>
          <p:nvPr/>
        </p:nvSpPr>
        <p:spPr>
          <a:xfrm>
            <a:off x="6348198" y="2432890"/>
            <a:ext cx="2760307" cy="1716191"/>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pSp>
        <p:nvGrpSpPr>
          <p:cNvPr id="2" name="Group 48"/>
          <p:cNvGrpSpPr/>
          <p:nvPr/>
        </p:nvGrpSpPr>
        <p:grpSpPr>
          <a:xfrm>
            <a:off x="6084168" y="2492897"/>
            <a:ext cx="1440160" cy="1584177"/>
            <a:chOff x="5148064" y="2348880"/>
            <a:chExt cx="1728192" cy="1728193"/>
          </a:xfrm>
        </p:grpSpPr>
        <p:sp>
          <p:nvSpPr>
            <p:cNvPr id="44" name="Oval 43"/>
            <p:cNvSpPr/>
            <p:nvPr/>
          </p:nvSpPr>
          <p:spPr>
            <a:xfrm>
              <a:off x="5148064" y="2348880"/>
              <a:ext cx="1728192" cy="1728193"/>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8" name="Oval 47"/>
            <p:cNvSpPr/>
            <p:nvPr/>
          </p:nvSpPr>
          <p:spPr>
            <a:xfrm>
              <a:off x="5868144" y="2780928"/>
              <a:ext cx="936104" cy="103708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6" name="Oval 45"/>
            <p:cNvSpPr/>
            <p:nvPr/>
          </p:nvSpPr>
          <p:spPr>
            <a:xfrm>
              <a:off x="5220072" y="2679943"/>
              <a:ext cx="792088" cy="821065"/>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45" name="Oval 44"/>
            <p:cNvSpPr/>
            <p:nvPr/>
          </p:nvSpPr>
          <p:spPr>
            <a:xfrm>
              <a:off x="5868144" y="2420888"/>
              <a:ext cx="514814" cy="53599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47" name="Oval 46"/>
            <p:cNvSpPr/>
            <p:nvPr/>
          </p:nvSpPr>
          <p:spPr>
            <a:xfrm>
              <a:off x="5580112" y="3501008"/>
              <a:ext cx="432048" cy="43204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grpSp>
      <p:sp>
        <p:nvSpPr>
          <p:cNvPr id="49" name="Oval 48"/>
          <p:cNvSpPr/>
          <p:nvPr/>
        </p:nvSpPr>
        <p:spPr>
          <a:xfrm>
            <a:off x="2231740" y="390261"/>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0" name="Oval 49"/>
          <p:cNvSpPr/>
          <p:nvPr/>
        </p:nvSpPr>
        <p:spPr>
          <a:xfrm>
            <a:off x="2195736" y="620688"/>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1" name="Oval 50"/>
          <p:cNvSpPr/>
          <p:nvPr/>
        </p:nvSpPr>
        <p:spPr>
          <a:xfrm>
            <a:off x="2267744" y="836712"/>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2" name="Oval 51"/>
          <p:cNvSpPr/>
          <p:nvPr/>
        </p:nvSpPr>
        <p:spPr>
          <a:xfrm>
            <a:off x="2411760" y="476672"/>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3" name="Oval 52"/>
          <p:cNvSpPr/>
          <p:nvPr/>
        </p:nvSpPr>
        <p:spPr>
          <a:xfrm>
            <a:off x="2447764" y="678293"/>
            <a:ext cx="252028" cy="230427"/>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4" name="Oval 53"/>
          <p:cNvSpPr/>
          <p:nvPr/>
        </p:nvSpPr>
        <p:spPr>
          <a:xfrm>
            <a:off x="2231740" y="1772816"/>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55" name="Oval 54"/>
          <p:cNvSpPr/>
          <p:nvPr/>
        </p:nvSpPr>
        <p:spPr>
          <a:xfrm>
            <a:off x="2384140" y="1925216"/>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56" name="Oval 55"/>
          <p:cNvSpPr/>
          <p:nvPr/>
        </p:nvSpPr>
        <p:spPr>
          <a:xfrm>
            <a:off x="2195736" y="2060848"/>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57" name="Oval 56"/>
          <p:cNvSpPr/>
          <p:nvPr/>
        </p:nvSpPr>
        <p:spPr>
          <a:xfrm>
            <a:off x="2267744" y="2204864"/>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58" name="Oval 57"/>
          <p:cNvSpPr/>
          <p:nvPr/>
        </p:nvSpPr>
        <p:spPr>
          <a:xfrm>
            <a:off x="2411760" y="2348880"/>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59" name="Oval 58"/>
          <p:cNvSpPr/>
          <p:nvPr/>
        </p:nvSpPr>
        <p:spPr>
          <a:xfrm>
            <a:off x="2267744" y="2478493"/>
            <a:ext cx="252028" cy="230427"/>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60" name="Oval 59"/>
          <p:cNvSpPr/>
          <p:nvPr/>
        </p:nvSpPr>
        <p:spPr>
          <a:xfrm>
            <a:off x="2231740" y="3501008"/>
            <a:ext cx="252028" cy="230427"/>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61" name="Oval 60"/>
          <p:cNvSpPr/>
          <p:nvPr/>
        </p:nvSpPr>
        <p:spPr>
          <a:xfrm>
            <a:off x="2339752" y="3702629"/>
            <a:ext cx="252028" cy="230427"/>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62" name="Oval 61"/>
          <p:cNvSpPr/>
          <p:nvPr/>
        </p:nvSpPr>
        <p:spPr>
          <a:xfrm>
            <a:off x="2231740" y="3861048"/>
            <a:ext cx="252028" cy="230427"/>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63" name="Oval 62"/>
          <p:cNvSpPr/>
          <p:nvPr/>
        </p:nvSpPr>
        <p:spPr>
          <a:xfrm>
            <a:off x="2195736" y="3702629"/>
            <a:ext cx="252028" cy="230427"/>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64" name="Oval 63"/>
          <p:cNvSpPr/>
          <p:nvPr/>
        </p:nvSpPr>
        <p:spPr>
          <a:xfrm>
            <a:off x="2267744" y="4797152"/>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6" name="Oval 65"/>
          <p:cNvSpPr/>
          <p:nvPr/>
        </p:nvSpPr>
        <p:spPr>
          <a:xfrm>
            <a:off x="2339752" y="4998773"/>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7" name="Oval 66"/>
          <p:cNvSpPr/>
          <p:nvPr/>
        </p:nvSpPr>
        <p:spPr>
          <a:xfrm>
            <a:off x="2267744" y="5301208"/>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8" name="Oval 67"/>
          <p:cNvSpPr/>
          <p:nvPr/>
        </p:nvSpPr>
        <p:spPr>
          <a:xfrm>
            <a:off x="2420144" y="5214797"/>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9" name="Oval 68"/>
          <p:cNvSpPr/>
          <p:nvPr/>
        </p:nvSpPr>
        <p:spPr>
          <a:xfrm>
            <a:off x="2339752" y="5589240"/>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0" name="Oval 69"/>
          <p:cNvSpPr/>
          <p:nvPr/>
        </p:nvSpPr>
        <p:spPr>
          <a:xfrm>
            <a:off x="2267744" y="5502829"/>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1" name="Oval 70"/>
          <p:cNvSpPr/>
          <p:nvPr/>
        </p:nvSpPr>
        <p:spPr>
          <a:xfrm>
            <a:off x="2267744" y="5142789"/>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2" name="Oval 71"/>
          <p:cNvSpPr/>
          <p:nvPr/>
        </p:nvSpPr>
        <p:spPr>
          <a:xfrm>
            <a:off x="2267744" y="5790861"/>
            <a:ext cx="252028" cy="23042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3" name="Oval 72"/>
          <p:cNvSpPr/>
          <p:nvPr/>
        </p:nvSpPr>
        <p:spPr>
          <a:xfrm>
            <a:off x="5148064" y="692697"/>
            <a:ext cx="514814" cy="53599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74" name="Oval 73"/>
          <p:cNvSpPr/>
          <p:nvPr/>
        </p:nvSpPr>
        <p:spPr>
          <a:xfrm>
            <a:off x="5508104" y="764705"/>
            <a:ext cx="514814" cy="53599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76" name="Oval 75"/>
          <p:cNvSpPr/>
          <p:nvPr/>
        </p:nvSpPr>
        <p:spPr>
          <a:xfrm>
            <a:off x="5076056" y="1772817"/>
            <a:ext cx="792088" cy="821065"/>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79" name="Oval 78"/>
          <p:cNvSpPr/>
          <p:nvPr/>
        </p:nvSpPr>
        <p:spPr>
          <a:xfrm>
            <a:off x="5076056" y="2492897"/>
            <a:ext cx="792088" cy="821065"/>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80" name="Oval 79"/>
          <p:cNvSpPr/>
          <p:nvPr/>
        </p:nvSpPr>
        <p:spPr>
          <a:xfrm>
            <a:off x="5148064" y="5200225"/>
            <a:ext cx="936104" cy="103708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1" name="Oval 80"/>
          <p:cNvSpPr/>
          <p:nvPr/>
        </p:nvSpPr>
        <p:spPr>
          <a:xfrm>
            <a:off x="5148064" y="4336129"/>
            <a:ext cx="936104" cy="103708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2" name="Oval 81"/>
          <p:cNvSpPr/>
          <p:nvPr/>
        </p:nvSpPr>
        <p:spPr>
          <a:xfrm>
            <a:off x="5364088" y="4624161"/>
            <a:ext cx="936104" cy="103708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5" name="Oval 74"/>
          <p:cNvSpPr/>
          <p:nvPr/>
        </p:nvSpPr>
        <p:spPr>
          <a:xfrm>
            <a:off x="5292080" y="1052737"/>
            <a:ext cx="514814" cy="535995"/>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78" name="Oval 77"/>
          <p:cNvSpPr/>
          <p:nvPr/>
        </p:nvSpPr>
        <p:spPr>
          <a:xfrm>
            <a:off x="5220072" y="2060849"/>
            <a:ext cx="792088" cy="821065"/>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83" name="Oval 82"/>
          <p:cNvSpPr/>
          <p:nvPr/>
        </p:nvSpPr>
        <p:spPr>
          <a:xfrm>
            <a:off x="5076056" y="3356992"/>
            <a:ext cx="432048" cy="43204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84" name="Oval 83"/>
          <p:cNvSpPr/>
          <p:nvPr/>
        </p:nvSpPr>
        <p:spPr>
          <a:xfrm>
            <a:off x="5364088" y="3429000"/>
            <a:ext cx="432048" cy="43204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85" name="Oval 84"/>
          <p:cNvSpPr/>
          <p:nvPr/>
        </p:nvSpPr>
        <p:spPr>
          <a:xfrm>
            <a:off x="5148064" y="3645024"/>
            <a:ext cx="432048" cy="43204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86" name="Oval 85"/>
          <p:cNvSpPr/>
          <p:nvPr/>
        </p:nvSpPr>
        <p:spPr>
          <a:xfrm>
            <a:off x="5436096" y="3717032"/>
            <a:ext cx="432048" cy="43204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6" dur="2000" fill="hold"/>
                                        <p:tgtEl>
                                          <p:spTgt spid="6"/>
                                        </p:tgtEl>
                                        <p:attrNameLst>
                                          <p:attrName>ppt_x</p:attrName>
                                          <p:attrName>ppt_y</p:attrName>
                                        </p:attrNameLst>
                                      </p:cBhvr>
                                      <p:rCtr x="92" y="0"/>
                                    </p:animMotion>
                                  </p:childTnLst>
                                  <p:subTnLst>
                                    <p:set>
                                      <p:cBhvr override="childStyle">
                                        <p:cTn dur="1" fill="hold" display="0" masterRel="sameClick" afterEffect="1">
                                          <p:stCondLst>
                                            <p:cond evt="end" delay="0">
                                              <p:tn val="5"/>
                                            </p:cond>
                                          </p:stCondLst>
                                        </p:cTn>
                                        <p:tgtEl>
                                          <p:spTgt spid="6"/>
                                        </p:tgtEl>
                                        <p:attrNameLst>
                                          <p:attrName>style.visibility</p:attrName>
                                        </p:attrNameLst>
                                      </p:cBhvr>
                                      <p:to>
                                        <p:strVal val="hidden"/>
                                      </p:to>
                                    </p:set>
                                  </p:subTnLst>
                                </p:cTn>
                              </p:par>
                              <p:par>
                                <p:cTn id="7"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8" dur="1000" fill="hold"/>
                                        <p:tgtEl>
                                          <p:spTgt spid="8"/>
                                        </p:tgtEl>
                                        <p:attrNameLst>
                                          <p:attrName>ppt_x</p:attrName>
                                          <p:attrName>ppt_y</p:attrName>
                                        </p:attrNameLst>
                                      </p:cBhvr>
                                      <p:rCtr x="92" y="0"/>
                                    </p:animMotion>
                                  </p:childTnLst>
                                  <p:subTnLst>
                                    <p:set>
                                      <p:cBhvr override="childStyle">
                                        <p:cTn dur="1" fill="hold" display="0" masterRel="sameClick" afterEffect="1">
                                          <p:stCondLst>
                                            <p:cond evt="end" delay="0">
                                              <p:tn val="7"/>
                                            </p:cond>
                                          </p:stCondLst>
                                        </p:cTn>
                                        <p:tgtEl>
                                          <p:spTgt spid="8"/>
                                        </p:tgtEl>
                                        <p:attrNameLst>
                                          <p:attrName>style.visibility</p:attrName>
                                        </p:attrNameLst>
                                      </p:cBhvr>
                                      <p:to>
                                        <p:strVal val="hidden"/>
                                      </p:to>
                                    </p:set>
                                  </p:subTnLst>
                                </p:cTn>
                              </p:par>
                              <p:par>
                                <p:cTn id="9"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10" dur="2000" fill="hold"/>
                                        <p:tgtEl>
                                          <p:spTgt spid="10"/>
                                        </p:tgtEl>
                                        <p:attrNameLst>
                                          <p:attrName>ppt_x</p:attrName>
                                          <p:attrName>ppt_y</p:attrName>
                                        </p:attrNameLst>
                                      </p:cBhvr>
                                      <p:rCtr x="92" y="0"/>
                                    </p:animMotion>
                                  </p:childTnLst>
                                  <p:subTnLst>
                                    <p:set>
                                      <p:cBhvr override="childStyle">
                                        <p:cTn dur="1" fill="hold" display="0" masterRel="sameClick" afterEffect="1">
                                          <p:stCondLst>
                                            <p:cond evt="end" delay="0">
                                              <p:tn val="9"/>
                                            </p:cond>
                                          </p:stCondLst>
                                        </p:cTn>
                                        <p:tgtEl>
                                          <p:spTgt spid="10"/>
                                        </p:tgtEl>
                                        <p:attrNameLst>
                                          <p:attrName>style.visibility</p:attrName>
                                        </p:attrNameLst>
                                      </p:cBhvr>
                                      <p:to>
                                        <p:strVal val="hidden"/>
                                      </p:to>
                                    </p:set>
                                  </p:subTnLst>
                                </p:cTn>
                              </p:par>
                              <p:par>
                                <p:cTn id="11"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12" dur="1000" fill="hold"/>
                                        <p:tgtEl>
                                          <p:spTgt spid="12"/>
                                        </p:tgtEl>
                                        <p:attrNameLst>
                                          <p:attrName>ppt_x</p:attrName>
                                          <p:attrName>ppt_y</p:attrName>
                                        </p:attrNameLst>
                                      </p:cBhvr>
                                      <p:rCtr x="92" y="0"/>
                                    </p:animMotion>
                                  </p:childTnLst>
                                  <p:subTnLst>
                                    <p:set>
                                      <p:cBhvr override="childStyle">
                                        <p:cTn dur="1" fill="hold" display="0" masterRel="sameClick" afterEffect="1">
                                          <p:stCondLst>
                                            <p:cond evt="end" delay="0">
                                              <p:tn val="11"/>
                                            </p:cond>
                                          </p:stCondLst>
                                        </p:cTn>
                                        <p:tgtEl>
                                          <p:spTgt spid="12"/>
                                        </p:tgtEl>
                                        <p:attrNameLst>
                                          <p:attrName>style.visibility</p:attrName>
                                        </p:attrNameLst>
                                      </p:cBhvr>
                                      <p:to>
                                        <p:strVal val="hidden"/>
                                      </p:to>
                                    </p:set>
                                  </p:subTnLst>
                                </p:cTn>
                              </p:par>
                              <p:par>
                                <p:cTn id="13"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14" dur="1000" fill="hold"/>
                                        <p:tgtEl>
                                          <p:spTgt spid="14"/>
                                        </p:tgtEl>
                                        <p:attrNameLst>
                                          <p:attrName>ppt_x</p:attrName>
                                          <p:attrName>ppt_y</p:attrName>
                                        </p:attrNameLst>
                                      </p:cBhvr>
                                      <p:rCtr x="92" y="0"/>
                                    </p:animMotion>
                                  </p:childTnLst>
                                  <p:subTnLst>
                                    <p:set>
                                      <p:cBhvr override="childStyle">
                                        <p:cTn dur="1" fill="hold" display="0" masterRel="sameClick" afterEffect="1">
                                          <p:stCondLst>
                                            <p:cond evt="end" delay="0">
                                              <p:tn val="13"/>
                                            </p:cond>
                                          </p:stCondLst>
                                        </p:cTn>
                                        <p:tgtEl>
                                          <p:spTgt spid="14"/>
                                        </p:tgtEl>
                                        <p:attrNameLst>
                                          <p:attrName>style.visibility</p:attrName>
                                        </p:attrNameLst>
                                      </p:cBhvr>
                                      <p:to>
                                        <p:strVal val="hidden"/>
                                      </p:to>
                                    </p:set>
                                  </p:subTnLst>
                                </p:cTn>
                              </p:par>
                              <p:par>
                                <p:cTn id="15"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16" dur="2000" fill="hold"/>
                                        <p:tgtEl>
                                          <p:spTgt spid="16"/>
                                        </p:tgtEl>
                                        <p:attrNameLst>
                                          <p:attrName>ppt_x</p:attrName>
                                          <p:attrName>ppt_y</p:attrName>
                                        </p:attrNameLst>
                                      </p:cBhvr>
                                      <p:rCtr x="92" y="0"/>
                                    </p:animMotion>
                                  </p:childTnLst>
                                  <p:subTnLst>
                                    <p:set>
                                      <p:cBhvr override="childStyle">
                                        <p:cTn dur="1" fill="hold" display="0" masterRel="sameClick" afterEffect="1">
                                          <p:stCondLst>
                                            <p:cond evt="end" delay="0">
                                              <p:tn val="15"/>
                                            </p:cond>
                                          </p:stCondLst>
                                        </p:cTn>
                                        <p:tgtEl>
                                          <p:spTgt spid="16"/>
                                        </p:tgtEl>
                                        <p:attrNameLst>
                                          <p:attrName>style.visibility</p:attrName>
                                        </p:attrNameLst>
                                      </p:cBhvr>
                                      <p:to>
                                        <p:strVal val="hidden"/>
                                      </p:to>
                                    </p:set>
                                  </p:subTnLst>
                                </p:cTn>
                              </p:par>
                              <p:par>
                                <p:cTn id="17"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18" dur="500" fill="hold"/>
                                        <p:tgtEl>
                                          <p:spTgt spid="18"/>
                                        </p:tgtEl>
                                        <p:attrNameLst>
                                          <p:attrName>ppt_x</p:attrName>
                                          <p:attrName>ppt_y</p:attrName>
                                        </p:attrNameLst>
                                      </p:cBhvr>
                                      <p:rCtr x="92" y="0"/>
                                    </p:animMotion>
                                  </p:childTnLst>
                                  <p:subTnLst>
                                    <p:set>
                                      <p:cBhvr override="childStyle">
                                        <p:cTn dur="1" fill="hold" display="0" masterRel="sameClick" afterEffect="1">
                                          <p:stCondLst>
                                            <p:cond evt="end" delay="0">
                                              <p:tn val="17"/>
                                            </p:cond>
                                          </p:stCondLst>
                                        </p:cTn>
                                        <p:tgtEl>
                                          <p:spTgt spid="18"/>
                                        </p:tgtEl>
                                        <p:attrNameLst>
                                          <p:attrName>style.visibility</p:attrName>
                                        </p:attrNameLst>
                                      </p:cBhvr>
                                      <p:to>
                                        <p:strVal val="hidden"/>
                                      </p:to>
                                    </p:set>
                                  </p:subTnLst>
                                </p:cTn>
                              </p:par>
                              <p:par>
                                <p:cTn id="19"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20" dur="1000" fill="hold"/>
                                        <p:tgtEl>
                                          <p:spTgt spid="20"/>
                                        </p:tgtEl>
                                        <p:attrNameLst>
                                          <p:attrName>ppt_x</p:attrName>
                                          <p:attrName>ppt_y</p:attrName>
                                        </p:attrNameLst>
                                      </p:cBhvr>
                                      <p:rCtr x="92" y="0"/>
                                    </p:animMotion>
                                  </p:childTnLst>
                                  <p:subTnLst>
                                    <p:set>
                                      <p:cBhvr override="childStyle">
                                        <p:cTn dur="1" fill="hold" display="0" masterRel="sameClick" afterEffect="1">
                                          <p:stCondLst>
                                            <p:cond evt="end" delay="0">
                                              <p:tn val="19"/>
                                            </p:cond>
                                          </p:stCondLst>
                                        </p:cTn>
                                        <p:tgtEl>
                                          <p:spTgt spid="20"/>
                                        </p:tgtEl>
                                        <p:attrNameLst>
                                          <p:attrName>style.visibility</p:attrName>
                                        </p:attrNameLst>
                                      </p:cBhvr>
                                      <p:to>
                                        <p:strVal val="hidden"/>
                                      </p:to>
                                    </p:set>
                                  </p:subTnLst>
                                </p:cTn>
                              </p:par>
                              <p:par>
                                <p:cTn id="21"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22" dur="2000" fill="hold"/>
                                        <p:tgtEl>
                                          <p:spTgt spid="22"/>
                                        </p:tgtEl>
                                        <p:attrNameLst>
                                          <p:attrName>ppt_x</p:attrName>
                                          <p:attrName>ppt_y</p:attrName>
                                        </p:attrNameLst>
                                      </p:cBhvr>
                                      <p:rCtr x="92" y="0"/>
                                    </p:animMotion>
                                  </p:childTnLst>
                                  <p:subTnLst>
                                    <p:set>
                                      <p:cBhvr override="childStyle">
                                        <p:cTn dur="1" fill="hold" display="0" masterRel="sameClick" afterEffect="1">
                                          <p:stCondLst>
                                            <p:cond evt="end" delay="0">
                                              <p:tn val="21"/>
                                            </p:cond>
                                          </p:stCondLst>
                                        </p:cTn>
                                        <p:tgtEl>
                                          <p:spTgt spid="22"/>
                                        </p:tgtEl>
                                        <p:attrNameLst>
                                          <p:attrName>style.visibility</p:attrName>
                                        </p:attrNameLst>
                                      </p:cBhvr>
                                      <p:to>
                                        <p:strVal val="hidden"/>
                                      </p:to>
                                    </p:set>
                                  </p:subTnLst>
                                </p:cTn>
                              </p:par>
                              <p:par>
                                <p:cTn id="23"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24" dur="3000" fill="hold"/>
                                        <p:tgtEl>
                                          <p:spTgt spid="24"/>
                                        </p:tgtEl>
                                        <p:attrNameLst>
                                          <p:attrName>ppt_x</p:attrName>
                                          <p:attrName>ppt_y</p:attrName>
                                        </p:attrNameLst>
                                      </p:cBhvr>
                                      <p:rCtr x="92" y="0"/>
                                    </p:animMotion>
                                  </p:childTnLst>
                                  <p:subTnLst>
                                    <p:set>
                                      <p:cBhvr override="childStyle">
                                        <p:cTn dur="1" fill="hold" display="0" masterRel="sameClick" afterEffect="1">
                                          <p:stCondLst>
                                            <p:cond evt="end" delay="0">
                                              <p:tn val="23"/>
                                            </p:cond>
                                          </p:stCondLst>
                                        </p:cTn>
                                        <p:tgtEl>
                                          <p:spTgt spid="24"/>
                                        </p:tgtEl>
                                        <p:attrNameLst>
                                          <p:attrName>style.visibility</p:attrName>
                                        </p:attrNameLst>
                                      </p:cBhvr>
                                      <p:to>
                                        <p:strVal val="hidden"/>
                                      </p:to>
                                    </p:set>
                                  </p:subTnLst>
                                </p:cTn>
                              </p:par>
                              <p:par>
                                <p:cTn id="25"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26" dur="2000" fill="hold"/>
                                        <p:tgtEl>
                                          <p:spTgt spid="26"/>
                                        </p:tgtEl>
                                        <p:attrNameLst>
                                          <p:attrName>ppt_x</p:attrName>
                                          <p:attrName>ppt_y</p:attrName>
                                        </p:attrNameLst>
                                      </p:cBhvr>
                                      <p:rCtr x="92" y="0"/>
                                    </p:animMotion>
                                  </p:childTnLst>
                                  <p:subTnLst>
                                    <p:set>
                                      <p:cBhvr override="childStyle">
                                        <p:cTn dur="1" fill="hold" display="0" masterRel="sameClick" afterEffect="1">
                                          <p:stCondLst>
                                            <p:cond evt="end" delay="0">
                                              <p:tn val="25"/>
                                            </p:cond>
                                          </p:stCondLst>
                                        </p:cTn>
                                        <p:tgtEl>
                                          <p:spTgt spid="26"/>
                                        </p:tgtEl>
                                        <p:attrNameLst>
                                          <p:attrName>style.visibility</p:attrName>
                                        </p:attrNameLst>
                                      </p:cBhvr>
                                      <p:to>
                                        <p:strVal val="hidden"/>
                                      </p:to>
                                    </p:set>
                                  </p:subTnLst>
                                </p:cTn>
                              </p:par>
                              <p:par>
                                <p:cTn id="27"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28" dur="1000" fill="hold"/>
                                        <p:tgtEl>
                                          <p:spTgt spid="28"/>
                                        </p:tgtEl>
                                        <p:attrNameLst>
                                          <p:attrName>ppt_x</p:attrName>
                                          <p:attrName>ppt_y</p:attrName>
                                        </p:attrNameLst>
                                      </p:cBhvr>
                                      <p:rCtr x="92" y="0"/>
                                    </p:animMotion>
                                  </p:childTnLst>
                                  <p:subTnLst>
                                    <p:set>
                                      <p:cBhvr override="childStyle">
                                        <p:cTn dur="1" fill="hold" display="0" masterRel="sameClick" afterEffect="1">
                                          <p:stCondLst>
                                            <p:cond evt="end" delay="0">
                                              <p:tn val="27"/>
                                            </p:cond>
                                          </p:stCondLst>
                                        </p:cTn>
                                        <p:tgtEl>
                                          <p:spTgt spid="28"/>
                                        </p:tgtEl>
                                        <p:attrNameLst>
                                          <p:attrName>style.visibility</p:attrName>
                                        </p:attrNameLst>
                                      </p:cBhvr>
                                      <p:to>
                                        <p:strVal val="hidden"/>
                                      </p:to>
                                    </p:set>
                                  </p:subTnLst>
                                </p:cTn>
                              </p:par>
                              <p:par>
                                <p:cTn id="29"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30" dur="1000" fill="hold"/>
                                        <p:tgtEl>
                                          <p:spTgt spid="30"/>
                                        </p:tgtEl>
                                        <p:attrNameLst>
                                          <p:attrName>ppt_x</p:attrName>
                                          <p:attrName>ppt_y</p:attrName>
                                        </p:attrNameLst>
                                      </p:cBhvr>
                                      <p:rCtr x="92" y="0"/>
                                    </p:animMotion>
                                  </p:childTnLst>
                                  <p:subTnLst>
                                    <p:set>
                                      <p:cBhvr override="childStyle">
                                        <p:cTn dur="1" fill="hold" display="0" masterRel="sameClick" afterEffect="1">
                                          <p:stCondLst>
                                            <p:cond evt="end" delay="0">
                                              <p:tn val="29"/>
                                            </p:cond>
                                          </p:stCondLst>
                                        </p:cTn>
                                        <p:tgtEl>
                                          <p:spTgt spid="30"/>
                                        </p:tgtEl>
                                        <p:attrNameLst>
                                          <p:attrName>style.visibility</p:attrName>
                                        </p:attrNameLst>
                                      </p:cBhvr>
                                      <p:to>
                                        <p:strVal val="hidden"/>
                                      </p:to>
                                    </p:set>
                                  </p:subTnLst>
                                </p:cTn>
                              </p:par>
                              <p:par>
                                <p:cTn id="31"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32" dur="2000" fill="hold"/>
                                        <p:tgtEl>
                                          <p:spTgt spid="32"/>
                                        </p:tgtEl>
                                        <p:attrNameLst>
                                          <p:attrName>ppt_x</p:attrName>
                                          <p:attrName>ppt_y</p:attrName>
                                        </p:attrNameLst>
                                      </p:cBhvr>
                                      <p:rCtr x="92" y="0"/>
                                    </p:animMotion>
                                  </p:childTnLst>
                                  <p:subTnLst>
                                    <p:set>
                                      <p:cBhvr override="childStyle">
                                        <p:cTn dur="1" fill="hold" display="0" masterRel="sameClick" afterEffect="1">
                                          <p:stCondLst>
                                            <p:cond evt="end" delay="0">
                                              <p:tn val="31"/>
                                            </p:cond>
                                          </p:stCondLst>
                                        </p:cTn>
                                        <p:tgtEl>
                                          <p:spTgt spid="32"/>
                                        </p:tgtEl>
                                        <p:attrNameLst>
                                          <p:attrName>style.visibility</p:attrName>
                                        </p:attrNameLst>
                                      </p:cBhvr>
                                      <p:to>
                                        <p:strVal val="hidden"/>
                                      </p:to>
                                    </p:set>
                                  </p:subTnLst>
                                </p:cTn>
                              </p:par>
                              <p:par>
                                <p:cTn id="33" presetID="1" presetClass="entr" presetSubtype="0" fill="hold" grpId="1" nodeType="with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par>
                                <p:cTn id="35" presetID="63" presetClass="path" presetSubtype="0" repeatCount="indefinite" accel="50000" decel="50000" fill="hold" grpId="0" nodeType="withEffect">
                                  <p:stCondLst>
                                    <p:cond delay="0"/>
                                  </p:stCondLst>
                                  <p:childTnLst>
                                    <p:animMotion origin="layout" path="M 5E-6 1.6632E-6 L 0.18421 1.6632E-6 " pathEditMode="relative" rAng="0" ptsTypes="AA">
                                      <p:cBhvr>
                                        <p:cTn id="36" dur="1000" fill="hold"/>
                                        <p:tgtEl>
                                          <p:spTgt spid="34"/>
                                        </p:tgtEl>
                                        <p:attrNameLst>
                                          <p:attrName>ppt_x</p:attrName>
                                          <p:attrName>ppt_y</p:attrName>
                                        </p:attrNameLst>
                                      </p:cBhvr>
                                      <p:rCtr x="92" y="0"/>
                                    </p:animMotion>
                                  </p:childTnLst>
                                  <p:subTnLst>
                                    <p:set>
                                      <p:cBhvr override="childStyle">
                                        <p:cTn dur="1" fill="hold" display="0" masterRel="sameClick" afterEffect="1">
                                          <p:stCondLst>
                                            <p:cond evt="end" delay="0">
                                              <p:tn val="35"/>
                                            </p:cond>
                                          </p:stCondLst>
                                        </p:cTn>
                                        <p:tgtEl>
                                          <p:spTgt spid="34"/>
                                        </p:tgtEl>
                                        <p:attrNameLst>
                                          <p:attrName>style.visibility</p:attrName>
                                        </p:attrNameLst>
                                      </p:cBhvr>
                                      <p:to>
                                        <p:strVal val="hidden"/>
                                      </p:to>
                                    </p:set>
                                  </p:subTnLst>
                                </p:cTn>
                              </p:par>
                              <p:par>
                                <p:cTn id="37" presetID="1" presetClass="entr" presetSubtype="0" fill="hold" grpId="1" nodeType="with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par>
                                <p:cTn id="39" presetID="63" presetClass="path" presetSubtype="0" repeatCount="indefinite" accel="50000" decel="50000" fill="hold" grpId="0" nodeType="withEffect">
                                  <p:stCondLst>
                                    <p:cond delay="0"/>
                                  </p:stCondLst>
                                  <p:childTnLst>
                                    <p:animMotion origin="layout" path="M 4.44444E-6 -1.25839E-6 L 0.16163 -1.25839E-6 " pathEditMode="relative" rAng="0" ptsTypes="AA">
                                      <p:cBhvr>
                                        <p:cTn id="40" dur="2000" fill="hold"/>
                                        <p:tgtEl>
                                          <p:spTgt spid="36"/>
                                        </p:tgtEl>
                                        <p:attrNameLst>
                                          <p:attrName>ppt_x</p:attrName>
                                          <p:attrName>ppt_y</p:attrName>
                                        </p:attrNameLst>
                                      </p:cBhvr>
                                      <p:rCtr x="81" y="0"/>
                                    </p:animMotion>
                                  </p:childTnLst>
                                  <p:subTnLst>
                                    <p:set>
                                      <p:cBhvr override="childStyle">
                                        <p:cTn dur="1" fill="hold" display="0" masterRel="sameClick" afterEffect="1">
                                          <p:stCondLst>
                                            <p:cond evt="end" delay="0">
                                              <p:tn val="39"/>
                                            </p:cond>
                                          </p:stCondLst>
                                        </p:cTn>
                                        <p:tgtEl>
                                          <p:spTgt spid="36"/>
                                        </p:tgtEl>
                                        <p:attrNameLst>
                                          <p:attrName>style.visibility</p:attrName>
                                        </p:attrNameLst>
                                      </p:cBhvr>
                                      <p:to>
                                        <p:strVal val="hidden"/>
                                      </p:to>
                                    </p:set>
                                  </p:subTnLst>
                                </p:cTn>
                              </p:par>
                              <p:par>
                                <p:cTn id="41" presetID="1" presetClass="entr" presetSubtype="0" fill="hold" grpId="1" nodeType="with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par>
                                <p:cTn id="43" presetID="63" presetClass="path" presetSubtype="0" repeatCount="indefinite" accel="50000" decel="50000" fill="hold" grpId="0" nodeType="withEffect">
                                  <p:stCondLst>
                                    <p:cond delay="0"/>
                                  </p:stCondLst>
                                  <p:childTnLst>
                                    <p:animMotion origin="layout" path="M 2.5E-6 -2.84987E-6 L 0.18906 -2.84987E-6 " pathEditMode="relative" rAng="0" ptsTypes="AA">
                                      <p:cBhvr>
                                        <p:cTn id="44" dur="1000" fill="hold"/>
                                        <p:tgtEl>
                                          <p:spTgt spid="40"/>
                                        </p:tgtEl>
                                        <p:attrNameLst>
                                          <p:attrName>ppt_x</p:attrName>
                                          <p:attrName>ppt_y</p:attrName>
                                        </p:attrNameLst>
                                      </p:cBhvr>
                                      <p:rCtr x="94" y="0"/>
                                    </p:animMotion>
                                  </p:childTnLst>
                                  <p:subTnLst>
                                    <p:set>
                                      <p:cBhvr override="childStyle">
                                        <p:cTn dur="1" fill="hold" display="0" masterRel="sameClick" afterEffect="1">
                                          <p:stCondLst>
                                            <p:cond evt="end" delay="0">
                                              <p:tn val="43"/>
                                            </p:cond>
                                          </p:stCondLst>
                                        </p:cTn>
                                        <p:tgtEl>
                                          <p:spTgt spid="40"/>
                                        </p:tgtEl>
                                        <p:attrNameLst>
                                          <p:attrName>style.visibility</p:attrName>
                                        </p:attrNameLst>
                                      </p:cBhvr>
                                      <p:to>
                                        <p:strVal val="hidden"/>
                                      </p:to>
                                    </p:set>
                                  </p:subTnLst>
                                </p:cTn>
                              </p:par>
                              <p:par>
                                <p:cTn id="45" presetID="1" presetClass="entr" presetSubtype="0" fill="hold" grpId="1" nodeType="withEffect">
                                  <p:stCondLst>
                                    <p:cond delay="0"/>
                                  </p:stCondLst>
                                  <p:childTnLst>
                                    <p:set>
                                      <p:cBhvr>
                                        <p:cTn id="46" dur="1" fill="hold">
                                          <p:stCondLst>
                                            <p:cond delay="0"/>
                                          </p:stCondLst>
                                        </p:cTn>
                                        <p:tgtEl>
                                          <p:spTgt spid="42"/>
                                        </p:tgtEl>
                                        <p:attrNameLst>
                                          <p:attrName>style.visibility</p:attrName>
                                        </p:attrNameLst>
                                      </p:cBhvr>
                                      <p:to>
                                        <p:strVal val="visible"/>
                                      </p:to>
                                    </p:set>
                                  </p:childTnLst>
                                </p:cTn>
                              </p:par>
                              <p:par>
                                <p:cTn id="47" presetID="63" presetClass="path" presetSubtype="0" repeatCount="indefinite" accel="50000" decel="50000" fill="hold" grpId="0" nodeType="withEffect">
                                  <p:stCondLst>
                                    <p:cond delay="0"/>
                                  </p:stCondLst>
                                  <p:childTnLst>
                                    <p:animMotion origin="layout" path="M -1.66667E-6 1.39949E-6 L 0.15365 1.39949E-6 " pathEditMode="relative" rAng="0" ptsTypes="AA">
                                      <p:cBhvr>
                                        <p:cTn id="48" dur="2000" fill="hold"/>
                                        <p:tgtEl>
                                          <p:spTgt spid="42"/>
                                        </p:tgtEl>
                                        <p:attrNameLst>
                                          <p:attrName>ppt_x</p:attrName>
                                          <p:attrName>ppt_y</p:attrName>
                                        </p:attrNameLst>
                                      </p:cBhvr>
                                      <p:rCtr x="77" y="0"/>
                                    </p:animMotion>
                                  </p:childTnLst>
                                  <p:subTnLst>
                                    <p:set>
                                      <p:cBhvr override="childStyle">
                                        <p:cTn dur="1" fill="hold" display="0" masterRel="sameClick" afterEffect="1">
                                          <p:stCondLst>
                                            <p:cond evt="end" delay="0">
                                              <p:tn val="47"/>
                                            </p:cond>
                                          </p:stCondLst>
                                        </p:cTn>
                                        <p:tgtEl>
                                          <p:spTgt spid="42"/>
                                        </p:tgtEl>
                                        <p:attrNameLst>
                                          <p:attrName>style.visibility</p:attrName>
                                        </p:attrNameLst>
                                      </p:cBhvr>
                                      <p:to>
                                        <p:strVal val="hidden"/>
                                      </p:to>
                                    </p:set>
                                  </p:subTnLst>
                                </p:cTn>
                              </p:par>
                              <p:par>
                                <p:cTn id="49" presetID="1" presetClass="entr" presetSubtype="0" fill="hold" nodeType="withEffect">
                                  <p:stCondLst>
                                    <p:cond delay="0"/>
                                  </p:stCondLst>
                                  <p:childTnLst>
                                    <p:set>
                                      <p:cBhvr>
                                        <p:cTn id="50" dur="1" fill="hold">
                                          <p:stCondLst>
                                            <p:cond delay="0"/>
                                          </p:stCondLst>
                                        </p:cTn>
                                        <p:tgtEl>
                                          <p:spTgt spid="2"/>
                                        </p:tgtEl>
                                        <p:attrNameLst>
                                          <p:attrName>style.visibility</p:attrName>
                                        </p:attrNameLst>
                                      </p:cBhvr>
                                      <p:to>
                                        <p:strVal val="visible"/>
                                      </p:to>
                                    </p:set>
                                  </p:childTnLst>
                                </p:cTn>
                              </p:par>
                              <p:par>
                                <p:cTn id="51" presetID="63" presetClass="path" presetSubtype="0" repeatCount="indefinite" accel="50000" decel="50000" fill="hold" nodeType="withEffect">
                                  <p:stCondLst>
                                    <p:cond delay="0"/>
                                  </p:stCondLst>
                                  <p:childTnLst>
                                    <p:animMotion origin="layout" path="M 1.11111E-6 -3.38422E-6 L 0.20486 -3.38422E-6 " pathEditMode="relative" rAng="0" ptsTypes="AA">
                                      <p:cBhvr>
                                        <p:cTn id="52" dur="2000" fill="hold"/>
                                        <p:tgtEl>
                                          <p:spTgt spid="2"/>
                                        </p:tgtEl>
                                        <p:attrNameLst>
                                          <p:attrName>ppt_x</p:attrName>
                                          <p:attrName>ppt_y</p:attrName>
                                        </p:attrNameLst>
                                      </p:cBhvr>
                                      <p:rCtr x="10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P spid="14" grpId="0" animBg="1"/>
      <p:bldP spid="16" grpId="0" animBg="1"/>
      <p:bldP spid="18" grpId="0" animBg="1"/>
      <p:bldP spid="20" grpId="0" animBg="1"/>
      <p:bldP spid="22" grpId="0" animBg="1"/>
      <p:bldP spid="24" grpId="0" animBg="1"/>
      <p:bldP spid="26" grpId="0" animBg="1"/>
      <p:bldP spid="28" grpId="0" animBg="1"/>
      <p:bldP spid="30" grpId="0" animBg="1"/>
      <p:bldP spid="32" grpId="0" animBg="1"/>
      <p:bldP spid="34" grpId="0" animBg="1"/>
      <p:bldP spid="34" grpId="1" animBg="1"/>
      <p:bldP spid="36" grpId="0" animBg="1"/>
      <p:bldP spid="36" grpId="1" animBg="1"/>
      <p:bldP spid="40" grpId="0" animBg="1"/>
      <p:bldP spid="40" grpId="1" animBg="1"/>
      <p:bldP spid="42" grpId="0" animBg="1"/>
      <p:bldP spid="42"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Dataflow Blocks</a:t>
            </a:r>
            <a:endParaRPr lang="en-US" dirty="0"/>
          </a:p>
        </p:txBody>
      </p:sp>
      <p:graphicFrame>
        <p:nvGraphicFramePr>
          <p:cNvPr id="5" name="Content Placeholder 4"/>
          <p:cNvGraphicFramePr>
            <a:graphicFrameLocks noGrp="1"/>
          </p:cNvGraphicFramePr>
          <p:nvPr>
            <p:ph idx="1"/>
          </p:nvPr>
        </p:nvGraphicFramePr>
        <p:xfrm>
          <a:off x="107504" y="1600200"/>
          <a:ext cx="8928992" cy="3340968"/>
        </p:xfrm>
        <a:graphic>
          <a:graphicData uri="http://schemas.openxmlformats.org/drawingml/2006/table">
            <a:tbl>
              <a:tblPr firstRow="1" bandRow="1">
                <a:tableStyleId>{5C22544A-7EE6-4342-B048-85BDC9FD1C3A}</a:tableStyleId>
              </a:tblPr>
              <a:tblGrid>
                <a:gridCol w="2667562"/>
                <a:gridCol w="3381110"/>
                <a:gridCol w="2880320"/>
              </a:tblGrid>
              <a:tr h="642495">
                <a:tc>
                  <a:txBody>
                    <a:bodyPr/>
                    <a:lstStyle/>
                    <a:p>
                      <a:r>
                        <a:rPr lang="en-US" sz="2800" dirty="0" smtClean="0"/>
                        <a:t>Buffering</a:t>
                      </a:r>
                      <a:endParaRPr lang="en-US" sz="2800" dirty="0"/>
                    </a:p>
                  </a:txBody>
                  <a:tcPr/>
                </a:tc>
                <a:tc>
                  <a:txBody>
                    <a:bodyPr/>
                    <a:lstStyle/>
                    <a:p>
                      <a:r>
                        <a:rPr lang="en-US" sz="2800" dirty="0" smtClean="0"/>
                        <a:t>Execution</a:t>
                      </a:r>
                      <a:endParaRPr lang="en-US" sz="2800" dirty="0"/>
                    </a:p>
                  </a:txBody>
                  <a:tcPr/>
                </a:tc>
                <a:tc>
                  <a:txBody>
                    <a:bodyPr/>
                    <a:lstStyle/>
                    <a:p>
                      <a:r>
                        <a:rPr lang="en-US" sz="2800" dirty="0" smtClean="0"/>
                        <a:t>Joining</a:t>
                      </a:r>
                      <a:endParaRPr lang="en-US" sz="2800" dirty="0"/>
                    </a:p>
                  </a:txBody>
                  <a:tcPr/>
                </a:tc>
              </a:tr>
              <a:tr h="2698475">
                <a:tc>
                  <a:txBody>
                    <a:bodyPr/>
                    <a:lstStyle/>
                    <a:p>
                      <a:r>
                        <a:rPr lang="en-US" sz="2800" dirty="0" err="1" smtClean="0"/>
                        <a:t>BufferBlock</a:t>
                      </a:r>
                      <a:endParaRPr lang="en-US" sz="2800" dirty="0" smtClean="0"/>
                    </a:p>
                    <a:p>
                      <a:endParaRPr lang="en-US" sz="2800" dirty="0" smtClean="0"/>
                    </a:p>
                    <a:p>
                      <a:r>
                        <a:rPr lang="en-US" sz="2800" dirty="0" err="1" smtClean="0"/>
                        <a:t>BroadcastBlock</a:t>
                      </a:r>
                      <a:endParaRPr lang="en-US" sz="2800" dirty="0" smtClean="0"/>
                    </a:p>
                    <a:p>
                      <a:endParaRPr lang="en-US" sz="2800" dirty="0" smtClean="0"/>
                    </a:p>
                    <a:p>
                      <a:r>
                        <a:rPr lang="en-US" sz="2800" dirty="0" err="1" smtClean="0"/>
                        <a:t>WriteOnceBlock</a:t>
                      </a:r>
                      <a:endParaRPr lang="en-US" sz="2800" dirty="0"/>
                    </a:p>
                  </a:txBody>
                  <a:tcPr/>
                </a:tc>
                <a:tc>
                  <a:txBody>
                    <a:bodyPr/>
                    <a:lstStyle/>
                    <a:p>
                      <a:r>
                        <a:rPr lang="en-US" sz="2800" dirty="0" err="1" smtClean="0"/>
                        <a:t>ActionBlock</a:t>
                      </a:r>
                      <a:endParaRPr lang="en-US" sz="2800" dirty="0" smtClean="0"/>
                    </a:p>
                    <a:p>
                      <a:endParaRPr lang="en-US" sz="2800" dirty="0" smtClean="0"/>
                    </a:p>
                    <a:p>
                      <a:r>
                        <a:rPr lang="en-US" sz="2800" dirty="0" err="1" smtClean="0"/>
                        <a:t>TransformBlock</a:t>
                      </a:r>
                      <a:endParaRPr lang="en-US" sz="2800" dirty="0" smtClean="0"/>
                    </a:p>
                    <a:p>
                      <a:endParaRPr lang="en-US" sz="2800" dirty="0" smtClean="0"/>
                    </a:p>
                    <a:p>
                      <a:r>
                        <a:rPr lang="en-US" sz="2800" dirty="0" err="1" smtClean="0"/>
                        <a:t>TransformManyBlock</a:t>
                      </a:r>
                      <a:endParaRPr lang="en-US" sz="2800" dirty="0"/>
                    </a:p>
                  </a:txBody>
                  <a:tcPr/>
                </a:tc>
                <a:tc>
                  <a:txBody>
                    <a:bodyPr/>
                    <a:lstStyle/>
                    <a:p>
                      <a:r>
                        <a:rPr lang="en-US" sz="2800" dirty="0" err="1" smtClean="0"/>
                        <a:t>BatchBlock</a:t>
                      </a:r>
                      <a:endParaRPr lang="en-US" sz="2800" dirty="0" smtClean="0"/>
                    </a:p>
                    <a:p>
                      <a:endParaRPr lang="en-US" sz="2800" dirty="0" smtClean="0"/>
                    </a:p>
                    <a:p>
                      <a:r>
                        <a:rPr lang="en-US" sz="2800" dirty="0" err="1" smtClean="0"/>
                        <a:t>JoinBlock</a:t>
                      </a:r>
                      <a:endParaRPr lang="en-US" sz="2800" dirty="0" smtClean="0"/>
                    </a:p>
                    <a:p>
                      <a:endParaRPr lang="en-US" sz="2800" dirty="0" smtClean="0"/>
                    </a:p>
                    <a:p>
                      <a:r>
                        <a:rPr lang="en-US" sz="2800" dirty="0" err="1" smtClean="0"/>
                        <a:t>BatchedJoinBlock</a:t>
                      </a:r>
                      <a:endParaRPr lang="en-US" sz="2800" dirty="0"/>
                    </a:p>
                  </a:txBody>
                  <a:tcPr/>
                </a:tc>
              </a:tr>
            </a:tbl>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ActionBlock</a:t>
            </a:r>
            <a:r>
              <a:rPr lang="en-US" dirty="0" smtClean="0"/>
              <a:t>&lt;</a:t>
            </a:r>
            <a:r>
              <a:rPr lang="en-US" dirty="0" err="1" smtClean="0"/>
              <a:t>TInput</a:t>
            </a:r>
            <a:r>
              <a:rPr lang="en-US" dirty="0" smtClean="0"/>
              <a:t>&gt;</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ounded Rectangle 4"/>
          <p:cNvSpPr/>
          <p:nvPr/>
        </p:nvSpPr>
        <p:spPr>
          <a:xfrm>
            <a:off x="2915816" y="2060848"/>
            <a:ext cx="5040560" cy="172819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 name="Rectangle 6"/>
          <p:cNvSpPr/>
          <p:nvPr/>
        </p:nvSpPr>
        <p:spPr>
          <a:xfrm>
            <a:off x="3419872"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7"/>
          <p:cNvSpPr/>
          <p:nvPr/>
        </p:nvSpPr>
        <p:spPr>
          <a:xfrm>
            <a:off x="4211960"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Rectangle 8"/>
          <p:cNvSpPr/>
          <p:nvPr/>
        </p:nvSpPr>
        <p:spPr>
          <a:xfrm>
            <a:off x="5004048"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9"/>
          <p:cNvSpPr/>
          <p:nvPr/>
        </p:nvSpPr>
        <p:spPr>
          <a:xfrm>
            <a:off x="5796136"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Rectangle 10"/>
          <p:cNvSpPr/>
          <p:nvPr/>
        </p:nvSpPr>
        <p:spPr>
          <a:xfrm>
            <a:off x="6588224"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4" name="Flowchart: Predefined Process 13"/>
          <p:cNvSpPr/>
          <p:nvPr/>
        </p:nvSpPr>
        <p:spPr>
          <a:xfrm>
            <a:off x="3131840" y="2204864"/>
            <a:ext cx="4608512" cy="576064"/>
          </a:xfrm>
          <a:prstGeom prst="flowChartPredefined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t>Action&lt;</a:t>
            </a:r>
            <a:r>
              <a:rPr lang="en-US" sz="2400" dirty="0" err="1" smtClean="0"/>
              <a:t>TInput</a:t>
            </a:r>
            <a:r>
              <a:rPr lang="en-US" sz="2400" dirty="0" smtClean="0"/>
              <a:t>&gt; delegate</a:t>
            </a:r>
            <a:endParaRPr lang="en-US" sz="2400" dirty="0"/>
          </a:p>
        </p:txBody>
      </p:sp>
      <p:sp>
        <p:nvSpPr>
          <p:cNvPr id="12" name="Rounded Rectangle 11"/>
          <p:cNvSpPr/>
          <p:nvPr/>
        </p:nvSpPr>
        <p:spPr>
          <a:xfrm>
            <a:off x="899592" y="2996952"/>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3"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63" presetClass="path" presetSubtype="0" accel="50000" decel="50000" fill="hold" grpId="0" nodeType="withEffect">
                                  <p:stCondLst>
                                    <p:cond delay="0"/>
                                  </p:stCondLst>
                                  <p:childTnLst>
                                    <p:animMotion origin="layout" path="M 3.05556E-6 -2.82211E-6 L 0.63402 -2.82211E-6 " pathEditMode="relative" rAng="0" ptsTypes="AA">
                                      <p:cBhvr>
                                        <p:cTn id="8" dur="1000" fill="hold"/>
                                        <p:tgtEl>
                                          <p:spTgt spid="12"/>
                                        </p:tgtEl>
                                        <p:attrNameLst>
                                          <p:attrName>ppt_x</p:attrName>
                                          <p:attrName>ppt_y</p:attrName>
                                        </p:attrNameLst>
                                      </p:cBhvr>
                                      <p:rCtr x="317" y="0"/>
                                    </p:animMotion>
                                  </p:childTnLst>
                                </p:cTn>
                              </p:par>
                            </p:childTnLst>
                          </p:cTn>
                        </p:par>
                        <p:par>
                          <p:cTn id="9" fill="hold">
                            <p:stCondLst>
                              <p:cond delay="1000"/>
                            </p:stCondLst>
                            <p:childTnLst>
                              <p:par>
                                <p:cTn id="10" presetID="8" presetClass="emph" presetSubtype="0" fill="hold" grpId="2" nodeType="afterEffect">
                                  <p:stCondLst>
                                    <p:cond delay="0"/>
                                  </p:stCondLst>
                                  <p:childTnLst>
                                    <p:animRot by="21600000">
                                      <p:cBhvr>
                                        <p:cTn id="11" dur="1000" fill="hold"/>
                                        <p:tgtEl>
                                          <p:spTgt spid="12"/>
                                        </p:tgtEl>
                                        <p:attrNameLst>
                                          <p:attrName>r</p:attrName>
                                        </p:attrNameLst>
                                      </p:cBhvr>
                                    </p:animRot>
                                  </p:childTnLst>
                                </p:cTn>
                              </p:par>
                            </p:childTnLst>
                          </p:cTn>
                        </p:par>
                        <p:par>
                          <p:cTn id="12" fill="hold">
                            <p:stCondLst>
                              <p:cond delay="2000"/>
                            </p:stCondLst>
                            <p:childTnLst>
                              <p:par>
                                <p:cTn id="13" presetID="9" presetClass="exit" presetSubtype="0" fill="hold" grpId="1" nodeType="afterEffect">
                                  <p:stCondLst>
                                    <p:cond delay="0"/>
                                  </p:stCondLst>
                                  <p:childTnLst>
                                    <p:animEffect transition="out" filter="dissolve">
                                      <p:cBhvr>
                                        <p:cTn id="14" dur="500"/>
                                        <p:tgtEl>
                                          <p:spTgt spid="12"/>
                                        </p:tgtEl>
                                      </p:cBhvr>
                                    </p:animEffect>
                                    <p:set>
                                      <p:cBhvr>
                                        <p:cTn id="15"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2" grpId="2" animBg="1"/>
      <p:bldP spid="12" grpId="3"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2915816" y="2060848"/>
            <a:ext cx="5040560" cy="172819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5" name="Rectangle 24"/>
          <p:cNvSpPr/>
          <p:nvPr/>
        </p:nvSpPr>
        <p:spPr>
          <a:xfrm>
            <a:off x="3419872"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 name="Rectangle 25"/>
          <p:cNvSpPr/>
          <p:nvPr/>
        </p:nvSpPr>
        <p:spPr>
          <a:xfrm>
            <a:off x="4211960"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 name="Rectangle 26"/>
          <p:cNvSpPr/>
          <p:nvPr/>
        </p:nvSpPr>
        <p:spPr>
          <a:xfrm>
            <a:off x="5004048"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 name="Rectangle 27"/>
          <p:cNvSpPr/>
          <p:nvPr/>
        </p:nvSpPr>
        <p:spPr>
          <a:xfrm>
            <a:off x="5796136"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9" name="Rectangle 28"/>
          <p:cNvSpPr/>
          <p:nvPr/>
        </p:nvSpPr>
        <p:spPr>
          <a:xfrm>
            <a:off x="6588224"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Flowchart: Predefined Process 29"/>
          <p:cNvSpPr/>
          <p:nvPr/>
        </p:nvSpPr>
        <p:spPr>
          <a:xfrm>
            <a:off x="3131840" y="2204864"/>
            <a:ext cx="4608512" cy="576064"/>
          </a:xfrm>
          <a:prstGeom prst="flowChartPredefined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t>Action&lt;</a:t>
            </a:r>
            <a:r>
              <a:rPr lang="en-US" sz="2400" dirty="0" err="1" smtClean="0"/>
              <a:t>TInput</a:t>
            </a:r>
            <a:r>
              <a:rPr lang="en-US" sz="2400" dirty="0" smtClean="0"/>
              <a:t>&gt; delegate</a:t>
            </a:r>
            <a:endParaRPr lang="en-US" sz="2400" dirty="0"/>
          </a:p>
        </p:txBody>
      </p:sp>
      <p:sp>
        <p:nvSpPr>
          <p:cNvPr id="2" name="Title 1"/>
          <p:cNvSpPr>
            <a:spLocks noGrp="1"/>
          </p:cNvSpPr>
          <p:nvPr>
            <p:ph type="title"/>
          </p:nvPr>
        </p:nvSpPr>
        <p:spPr/>
        <p:txBody>
          <a:bodyPr/>
          <a:lstStyle/>
          <a:p>
            <a:r>
              <a:rPr lang="en-US" dirty="0" err="1" smtClean="0"/>
              <a:t>ActionBlock</a:t>
            </a:r>
            <a:r>
              <a:rPr lang="en-US" dirty="0" smtClean="0"/>
              <a:t>&lt;</a:t>
            </a:r>
            <a:r>
              <a:rPr lang="en-US" dirty="0" err="1" smtClean="0"/>
              <a:t>TInput</a:t>
            </a:r>
            <a:r>
              <a:rPr lang="en-US" dirty="0" smtClean="0"/>
              <a:t>&gt;</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12" name="Rounded Rectangle 11"/>
          <p:cNvSpPr/>
          <p:nvPr/>
        </p:nvSpPr>
        <p:spPr>
          <a:xfrm>
            <a:off x="1547664" y="2996952"/>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Rounded Rectangle 12"/>
          <p:cNvSpPr/>
          <p:nvPr/>
        </p:nvSpPr>
        <p:spPr>
          <a:xfrm>
            <a:off x="1547664" y="2996952"/>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5" name="Rounded Rectangle 14"/>
          <p:cNvSpPr/>
          <p:nvPr/>
        </p:nvSpPr>
        <p:spPr>
          <a:xfrm>
            <a:off x="1547664" y="2996952"/>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6" name="Rounded Rectangle 15"/>
          <p:cNvSpPr/>
          <p:nvPr/>
        </p:nvSpPr>
        <p:spPr>
          <a:xfrm>
            <a:off x="1547664" y="2996952"/>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3"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63" presetClass="path" presetSubtype="0" accel="50000" decel="50000" fill="hold" grpId="0" nodeType="withEffect">
                                  <p:stCondLst>
                                    <p:cond delay="0"/>
                                  </p:stCondLst>
                                  <p:childTnLst>
                                    <p:animMotion origin="layout" path="M 2.5E-6 4.81481E-6 L 0.5625 4.81481E-6 " pathEditMode="relative" rAng="0" ptsTypes="AA">
                                      <p:cBhvr>
                                        <p:cTn id="8" dur="1000" fill="hold"/>
                                        <p:tgtEl>
                                          <p:spTgt spid="12"/>
                                        </p:tgtEl>
                                        <p:attrNameLst>
                                          <p:attrName>ppt_x</p:attrName>
                                          <p:attrName>ppt_y</p:attrName>
                                        </p:attrNameLst>
                                      </p:cBhvr>
                                      <p:rCtr x="281" y="0"/>
                                    </p:animMotion>
                                  </p:childTnLst>
                                </p:cTn>
                              </p:par>
                            </p:childTnLst>
                          </p:cTn>
                        </p:par>
                        <p:par>
                          <p:cTn id="9" fill="hold">
                            <p:stCondLst>
                              <p:cond delay="1000"/>
                            </p:stCondLst>
                            <p:childTnLst>
                              <p:par>
                                <p:cTn id="10" presetID="8" presetClass="emph" presetSubtype="0" fill="hold" grpId="2" nodeType="afterEffect">
                                  <p:stCondLst>
                                    <p:cond delay="0"/>
                                  </p:stCondLst>
                                  <p:childTnLst>
                                    <p:animRot by="72000000">
                                      <p:cBhvr>
                                        <p:cTn id="11" dur="3500" fill="hold"/>
                                        <p:tgtEl>
                                          <p:spTgt spid="12"/>
                                        </p:tgtEl>
                                        <p:attrNameLst>
                                          <p:attrName>r</p:attrName>
                                        </p:attrNameLst>
                                      </p:cBhvr>
                                    </p:animRot>
                                  </p:childTnLst>
                                </p:cTn>
                              </p:par>
                              <p:par>
                                <p:cTn id="12" presetID="1" presetClass="entr" presetSubtype="0" fill="hold" grpId="1" nodeType="withEffect">
                                  <p:stCondLst>
                                    <p:cond delay="900"/>
                                  </p:stCondLst>
                                  <p:childTnLst>
                                    <p:set>
                                      <p:cBhvr>
                                        <p:cTn id="13" dur="1" fill="hold">
                                          <p:stCondLst>
                                            <p:cond delay="0"/>
                                          </p:stCondLst>
                                        </p:cTn>
                                        <p:tgtEl>
                                          <p:spTgt spid="13"/>
                                        </p:tgtEl>
                                        <p:attrNameLst>
                                          <p:attrName>style.visibility</p:attrName>
                                        </p:attrNameLst>
                                      </p:cBhvr>
                                      <p:to>
                                        <p:strVal val="visible"/>
                                      </p:to>
                                    </p:set>
                                  </p:childTnLst>
                                </p:cTn>
                              </p:par>
                              <p:par>
                                <p:cTn id="14" presetID="63" presetClass="path" presetSubtype="0" accel="50000" decel="50000" fill="hold" grpId="0" nodeType="withEffect">
                                  <p:stCondLst>
                                    <p:cond delay="900"/>
                                  </p:stCondLst>
                                  <p:childTnLst>
                                    <p:animMotion origin="layout" path="M 2.5E-6 -2.45663E-6 L 0.47639 -2.45663E-6 " pathEditMode="relative" rAng="0" ptsTypes="AA">
                                      <p:cBhvr>
                                        <p:cTn id="15" dur="1000" fill="hold"/>
                                        <p:tgtEl>
                                          <p:spTgt spid="13"/>
                                        </p:tgtEl>
                                        <p:attrNameLst>
                                          <p:attrName>ppt_x</p:attrName>
                                          <p:attrName>ppt_y</p:attrName>
                                        </p:attrNameLst>
                                      </p:cBhvr>
                                      <p:rCtr x="238" y="0"/>
                                    </p:animMotion>
                                  </p:childTnLst>
                                </p:cTn>
                              </p:par>
                              <p:par>
                                <p:cTn id="16" presetID="1" presetClass="entr" presetSubtype="0" fill="hold" grpId="1" nodeType="withEffect">
                                  <p:stCondLst>
                                    <p:cond delay="1500"/>
                                  </p:stCondLst>
                                  <p:childTnLst>
                                    <p:set>
                                      <p:cBhvr>
                                        <p:cTn id="17" dur="1" fill="hold">
                                          <p:stCondLst>
                                            <p:cond delay="0"/>
                                          </p:stCondLst>
                                        </p:cTn>
                                        <p:tgtEl>
                                          <p:spTgt spid="15"/>
                                        </p:tgtEl>
                                        <p:attrNameLst>
                                          <p:attrName>style.visibility</p:attrName>
                                        </p:attrNameLst>
                                      </p:cBhvr>
                                      <p:to>
                                        <p:strVal val="visible"/>
                                      </p:to>
                                    </p:set>
                                  </p:childTnLst>
                                </p:cTn>
                              </p:par>
                              <p:par>
                                <p:cTn id="18" presetID="63" presetClass="path" presetSubtype="0" accel="50000" decel="50000" fill="hold" grpId="0" nodeType="withEffect">
                                  <p:stCondLst>
                                    <p:cond delay="1500"/>
                                  </p:stCondLst>
                                  <p:childTnLst>
                                    <p:animMotion origin="layout" path="M 2.5E-6 4.81481E-6 L 0.38559 4.81481E-6 " pathEditMode="relative" rAng="0" ptsTypes="AA">
                                      <p:cBhvr>
                                        <p:cTn id="19" dur="1000" fill="hold"/>
                                        <p:tgtEl>
                                          <p:spTgt spid="15"/>
                                        </p:tgtEl>
                                        <p:attrNameLst>
                                          <p:attrName>ppt_x</p:attrName>
                                          <p:attrName>ppt_y</p:attrName>
                                        </p:attrNameLst>
                                      </p:cBhvr>
                                      <p:rCtr x="193" y="0"/>
                                    </p:animMotion>
                                  </p:childTnLst>
                                </p:cTn>
                              </p:par>
                              <p:par>
                                <p:cTn id="20" presetID="1" presetClass="entr" presetSubtype="0" fill="hold" grpId="1" nodeType="withEffect">
                                  <p:stCondLst>
                                    <p:cond delay="2000"/>
                                  </p:stCondLst>
                                  <p:childTnLst>
                                    <p:set>
                                      <p:cBhvr>
                                        <p:cTn id="21" dur="1" fill="hold">
                                          <p:stCondLst>
                                            <p:cond delay="0"/>
                                          </p:stCondLst>
                                        </p:cTn>
                                        <p:tgtEl>
                                          <p:spTgt spid="16"/>
                                        </p:tgtEl>
                                        <p:attrNameLst>
                                          <p:attrName>style.visibility</p:attrName>
                                        </p:attrNameLst>
                                      </p:cBhvr>
                                      <p:to>
                                        <p:strVal val="visible"/>
                                      </p:to>
                                    </p:set>
                                  </p:childTnLst>
                                </p:cTn>
                              </p:par>
                              <p:par>
                                <p:cTn id="22" presetID="63" presetClass="path" presetSubtype="0" accel="50000" decel="50000" fill="hold" grpId="0" nodeType="withEffect">
                                  <p:stCondLst>
                                    <p:cond delay="2000"/>
                                  </p:stCondLst>
                                  <p:childTnLst>
                                    <p:animMotion origin="layout" path="M 2.5E-6 1.37436E-6 L 0.30052 1.37436E-6 " pathEditMode="relative" rAng="0" ptsTypes="AA">
                                      <p:cBhvr>
                                        <p:cTn id="23" dur="1000" fill="hold"/>
                                        <p:tgtEl>
                                          <p:spTgt spid="16"/>
                                        </p:tgtEl>
                                        <p:attrNameLst>
                                          <p:attrName>ppt_x</p:attrName>
                                          <p:attrName>ppt_y</p:attrName>
                                        </p:attrNameLst>
                                      </p:cBhvr>
                                      <p:rCtr x="150" y="0"/>
                                    </p:animMotion>
                                  </p:childTnLst>
                                </p:cTn>
                              </p:par>
                            </p:childTnLst>
                          </p:cTn>
                        </p:par>
                        <p:par>
                          <p:cTn id="24" fill="hold">
                            <p:stCondLst>
                              <p:cond delay="4500"/>
                            </p:stCondLst>
                            <p:childTnLst>
                              <p:par>
                                <p:cTn id="25" presetID="9" presetClass="exit" presetSubtype="0" fill="hold" grpId="1" nodeType="afterEffect">
                                  <p:stCondLst>
                                    <p:cond delay="0"/>
                                  </p:stCondLst>
                                  <p:childTnLst>
                                    <p:animEffect transition="out" filter="dissolve">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childTnLst>
                          </p:cTn>
                        </p:par>
                        <p:par>
                          <p:cTn id="28" fill="hold">
                            <p:stCondLst>
                              <p:cond delay="5000"/>
                            </p:stCondLst>
                            <p:childTnLst>
                              <p:par>
                                <p:cTn id="29" presetID="63" presetClass="path" presetSubtype="0" accel="50000" decel="50000" fill="hold" grpId="2" nodeType="afterEffect">
                                  <p:stCondLst>
                                    <p:cond delay="0"/>
                                  </p:stCondLst>
                                  <p:childTnLst>
                                    <p:animMotion origin="layout" path="M 0.47639 4.81481E-6 L 0.56215 4.81481E-6 " pathEditMode="relative" rAng="0" ptsTypes="AA">
                                      <p:cBhvr>
                                        <p:cTn id="30" dur="1000" fill="hold"/>
                                        <p:tgtEl>
                                          <p:spTgt spid="13"/>
                                        </p:tgtEl>
                                        <p:attrNameLst>
                                          <p:attrName>ppt_x</p:attrName>
                                          <p:attrName>ppt_y</p:attrName>
                                        </p:attrNameLst>
                                      </p:cBhvr>
                                      <p:rCtr x="43" y="0"/>
                                    </p:animMotion>
                                  </p:childTnLst>
                                </p:cTn>
                              </p:par>
                              <p:par>
                                <p:cTn id="31" presetID="63" presetClass="path" presetSubtype="0" accel="50000" decel="50000" fill="hold" grpId="2" nodeType="withEffect">
                                  <p:stCondLst>
                                    <p:cond delay="0"/>
                                  </p:stCondLst>
                                  <p:childTnLst>
                                    <p:animMotion origin="layout" path="M 0.38559 -1.48148E-6 L 0.47639 -1.48148E-6 " pathEditMode="relative" rAng="0" ptsTypes="AA">
                                      <p:cBhvr>
                                        <p:cTn id="32" dur="1000" fill="hold"/>
                                        <p:tgtEl>
                                          <p:spTgt spid="15"/>
                                        </p:tgtEl>
                                        <p:attrNameLst>
                                          <p:attrName>ppt_x</p:attrName>
                                          <p:attrName>ppt_y</p:attrName>
                                        </p:attrNameLst>
                                      </p:cBhvr>
                                      <p:rCtr x="45" y="0"/>
                                    </p:animMotion>
                                  </p:childTnLst>
                                </p:cTn>
                              </p:par>
                              <p:par>
                                <p:cTn id="33" presetID="63" presetClass="path" presetSubtype="0" accel="50000" decel="50000" fill="hold" grpId="2" nodeType="withEffect">
                                  <p:stCondLst>
                                    <p:cond delay="0"/>
                                  </p:stCondLst>
                                  <p:childTnLst>
                                    <p:animMotion origin="layout" path="M 0.30052 -4.81481E-6 L 0.38975 -4.81481E-6 " pathEditMode="relative" rAng="0" ptsTypes="AA">
                                      <p:cBhvr>
                                        <p:cTn id="34" dur="1000" fill="hold"/>
                                        <p:tgtEl>
                                          <p:spTgt spid="16"/>
                                        </p:tgtEl>
                                        <p:attrNameLst>
                                          <p:attrName>ppt_x</p:attrName>
                                          <p:attrName>ppt_y</p:attrName>
                                        </p:attrNameLst>
                                      </p:cBhvr>
                                      <p:rCtr x="45" y="0"/>
                                    </p:animMotion>
                                  </p:childTnLst>
                                </p:cTn>
                              </p:par>
                            </p:childTnLst>
                          </p:cTn>
                        </p:par>
                        <p:par>
                          <p:cTn id="35" fill="hold">
                            <p:stCondLst>
                              <p:cond delay="6000"/>
                            </p:stCondLst>
                            <p:childTnLst>
                              <p:par>
                                <p:cTn id="36" presetID="8" presetClass="emph" presetSubtype="0" repeatCount="indefinite" fill="hold" grpId="3" nodeType="afterEffect">
                                  <p:stCondLst>
                                    <p:cond delay="0"/>
                                  </p:stCondLst>
                                  <p:childTnLst>
                                    <p:animRot by="43200000">
                                      <p:cBhvr>
                                        <p:cTn id="37" dur="2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2" grpId="2" animBg="1"/>
      <p:bldP spid="12" grpId="3" animBg="1"/>
      <p:bldP spid="13" grpId="0" animBg="1"/>
      <p:bldP spid="13" grpId="1" animBg="1"/>
      <p:bldP spid="13" grpId="2" animBg="1"/>
      <p:bldP spid="13" grpId="3" animBg="1"/>
      <p:bldP spid="15" grpId="0" animBg="1"/>
      <p:bldP spid="15" grpId="1" animBg="1"/>
      <p:bldP spid="15" grpId="2" animBg="1"/>
      <p:bldP spid="16" grpId="0" animBg="1"/>
      <p:bldP spid="16" grpId="1" animBg="1"/>
      <p:bldP spid="16" grpId="2"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Blocks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20" name="Rounded Rectangle 19"/>
          <p:cNvSpPr/>
          <p:nvPr/>
        </p:nvSpPr>
        <p:spPr>
          <a:xfrm>
            <a:off x="3851920" y="1412776"/>
            <a:ext cx="4392488" cy="172819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Rectangle 20"/>
          <p:cNvSpPr/>
          <p:nvPr/>
        </p:nvSpPr>
        <p:spPr>
          <a:xfrm>
            <a:off x="4067944" y="2276872"/>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ectangle 21"/>
          <p:cNvSpPr/>
          <p:nvPr/>
        </p:nvSpPr>
        <p:spPr>
          <a:xfrm>
            <a:off x="4860032" y="2276872"/>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1" name="Rectangle 30"/>
          <p:cNvSpPr/>
          <p:nvPr/>
        </p:nvSpPr>
        <p:spPr>
          <a:xfrm>
            <a:off x="5652120" y="2276872"/>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2" name="Rectangle 31"/>
          <p:cNvSpPr/>
          <p:nvPr/>
        </p:nvSpPr>
        <p:spPr>
          <a:xfrm>
            <a:off x="6444208" y="2276872"/>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3" name="Rectangle 32"/>
          <p:cNvSpPr/>
          <p:nvPr/>
        </p:nvSpPr>
        <p:spPr>
          <a:xfrm>
            <a:off x="7236296" y="2276872"/>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4" name="Flowchart: Predefined Process 33"/>
          <p:cNvSpPr/>
          <p:nvPr/>
        </p:nvSpPr>
        <p:spPr>
          <a:xfrm>
            <a:off x="4067944" y="1556792"/>
            <a:ext cx="3960440" cy="576064"/>
          </a:xfrm>
          <a:prstGeom prst="flowChartPredefined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t>Action&lt;</a:t>
            </a:r>
            <a:r>
              <a:rPr lang="en-US" sz="2400" dirty="0" err="1" smtClean="0"/>
              <a:t>TInput</a:t>
            </a:r>
            <a:r>
              <a:rPr lang="en-US" sz="2400" dirty="0" smtClean="0"/>
              <a:t>&gt;</a:t>
            </a:r>
            <a:endParaRPr lang="en-US" sz="2400" dirty="0"/>
          </a:p>
        </p:txBody>
      </p:sp>
      <p:sp>
        <p:nvSpPr>
          <p:cNvPr id="35" name="Rounded Rectangle 34"/>
          <p:cNvSpPr/>
          <p:nvPr/>
        </p:nvSpPr>
        <p:spPr>
          <a:xfrm>
            <a:off x="3851920" y="3429000"/>
            <a:ext cx="4392488" cy="172819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6" name="Rectangle 35"/>
          <p:cNvSpPr/>
          <p:nvPr/>
        </p:nvSpPr>
        <p:spPr>
          <a:xfrm>
            <a:off x="4067944" y="4293096"/>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7" name="Rectangle 36"/>
          <p:cNvSpPr/>
          <p:nvPr/>
        </p:nvSpPr>
        <p:spPr>
          <a:xfrm>
            <a:off x="4860032" y="4293096"/>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8" name="Rectangle 37"/>
          <p:cNvSpPr/>
          <p:nvPr/>
        </p:nvSpPr>
        <p:spPr>
          <a:xfrm>
            <a:off x="5652120" y="4293096"/>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9" name="Rectangle 38"/>
          <p:cNvSpPr/>
          <p:nvPr/>
        </p:nvSpPr>
        <p:spPr>
          <a:xfrm>
            <a:off x="6444208" y="4293096"/>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0" name="Rectangle 39"/>
          <p:cNvSpPr/>
          <p:nvPr/>
        </p:nvSpPr>
        <p:spPr>
          <a:xfrm>
            <a:off x="7236296" y="4293096"/>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1" name="Flowchart: Predefined Process 40"/>
          <p:cNvSpPr/>
          <p:nvPr/>
        </p:nvSpPr>
        <p:spPr>
          <a:xfrm>
            <a:off x="4067944" y="3573016"/>
            <a:ext cx="3960440" cy="576064"/>
          </a:xfrm>
          <a:prstGeom prst="flowChartPredefined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t>Action&lt;</a:t>
            </a:r>
            <a:r>
              <a:rPr lang="en-US" sz="2400" dirty="0" err="1" smtClean="0"/>
              <a:t>TInput</a:t>
            </a:r>
            <a:r>
              <a:rPr lang="en-US" sz="2400" dirty="0" smtClean="0"/>
              <a:t>&gt;</a:t>
            </a:r>
            <a:endParaRPr lang="en-US" sz="2400" dirty="0"/>
          </a:p>
        </p:txBody>
      </p:sp>
      <p:sp>
        <p:nvSpPr>
          <p:cNvPr id="12" name="Rounded Rectangle 11"/>
          <p:cNvSpPr/>
          <p:nvPr/>
        </p:nvSpPr>
        <p:spPr>
          <a:xfrm>
            <a:off x="1547664" y="2348880"/>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0" name="Rounded Rectangle 29"/>
          <p:cNvSpPr/>
          <p:nvPr/>
        </p:nvSpPr>
        <p:spPr>
          <a:xfrm>
            <a:off x="1547664" y="436510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3.05556E-6 -2.82211E-6 L 0.63402 -2.82211E-6 " pathEditMode="relative" rAng="0" ptsTypes="AA">
                                      <p:cBhvr>
                                        <p:cTn id="6" dur="1000" fill="hold"/>
                                        <p:tgtEl>
                                          <p:spTgt spid="12"/>
                                        </p:tgtEl>
                                        <p:attrNameLst>
                                          <p:attrName>ppt_x</p:attrName>
                                          <p:attrName>ppt_y</p:attrName>
                                        </p:attrNameLst>
                                      </p:cBhvr>
                                      <p:rCtr x="317" y="0"/>
                                    </p:animMotion>
                                  </p:childTnLst>
                                </p:cTn>
                              </p:par>
                              <p:par>
                                <p:cTn id="7" presetID="63" presetClass="path" presetSubtype="0" accel="50000" decel="50000" fill="hold" grpId="0" nodeType="withEffect">
                                  <p:stCondLst>
                                    <p:cond delay="0"/>
                                  </p:stCondLst>
                                  <p:childTnLst>
                                    <p:animMotion origin="layout" path="M 3.05556E-6 -2.82211E-6 L 0.63402 -2.82211E-6 " pathEditMode="relative" rAng="0" ptsTypes="AA">
                                      <p:cBhvr>
                                        <p:cTn id="8" dur="1000" fill="hold"/>
                                        <p:tgtEl>
                                          <p:spTgt spid="30"/>
                                        </p:tgtEl>
                                        <p:attrNameLst>
                                          <p:attrName>ppt_x</p:attrName>
                                          <p:attrName>ppt_y</p:attrName>
                                        </p:attrNameLst>
                                      </p:cBhvr>
                                      <p:rCtr x="317" y="0"/>
                                    </p:animMotion>
                                  </p:childTnLst>
                                </p:cTn>
                              </p:par>
                            </p:childTnLst>
                          </p:cTn>
                        </p:par>
                        <p:par>
                          <p:cTn id="9" fill="hold">
                            <p:stCondLst>
                              <p:cond delay="1000"/>
                            </p:stCondLst>
                            <p:childTnLst>
                              <p:par>
                                <p:cTn id="10" presetID="8" presetClass="emph" presetSubtype="0" fill="hold" grpId="2" nodeType="afterEffect">
                                  <p:stCondLst>
                                    <p:cond delay="0"/>
                                  </p:stCondLst>
                                  <p:childTnLst>
                                    <p:animRot by="21600000">
                                      <p:cBhvr>
                                        <p:cTn id="11" dur="1000" fill="hold"/>
                                        <p:tgtEl>
                                          <p:spTgt spid="12"/>
                                        </p:tgtEl>
                                        <p:attrNameLst>
                                          <p:attrName>r</p:attrName>
                                        </p:attrNameLst>
                                      </p:cBhvr>
                                    </p:animRot>
                                  </p:childTnLst>
                                </p:cTn>
                              </p:par>
                              <p:par>
                                <p:cTn id="12" presetID="8" presetClass="emph" presetSubtype="0" fill="hold" grpId="2" nodeType="withEffect">
                                  <p:stCondLst>
                                    <p:cond delay="0"/>
                                  </p:stCondLst>
                                  <p:childTnLst>
                                    <p:animRot by="21600000">
                                      <p:cBhvr>
                                        <p:cTn id="13" dur="1000" fill="hold"/>
                                        <p:tgtEl>
                                          <p:spTgt spid="30"/>
                                        </p:tgtEl>
                                        <p:attrNameLst>
                                          <p:attrName>r</p:attrName>
                                        </p:attrNameLst>
                                      </p:cBhvr>
                                    </p:animRot>
                                  </p:childTnLst>
                                </p:cTn>
                              </p:par>
                            </p:childTnLst>
                          </p:cTn>
                        </p:par>
                        <p:par>
                          <p:cTn id="14" fill="hold">
                            <p:stCondLst>
                              <p:cond delay="2000"/>
                            </p:stCondLst>
                            <p:childTnLst>
                              <p:par>
                                <p:cTn id="15" presetID="9" presetClass="exit" presetSubtype="0" fill="hold" nodeType="afterEffect">
                                  <p:stCondLst>
                                    <p:cond delay="0"/>
                                  </p:stCondLst>
                                  <p:childTnLst>
                                    <p:animEffect transition="out" filter="dissolve">
                                      <p:cBhvr>
                                        <p:cTn id="16" dur="500"/>
                                        <p:tgtEl>
                                          <p:spTgt spid="12"/>
                                        </p:tgtEl>
                                      </p:cBhvr>
                                    </p:animEffect>
                                    <p:set>
                                      <p:cBhvr>
                                        <p:cTn id="17" dur="1" fill="hold">
                                          <p:stCondLst>
                                            <p:cond delay="499"/>
                                          </p:stCondLst>
                                        </p:cTn>
                                        <p:tgtEl>
                                          <p:spTgt spid="12"/>
                                        </p:tgtEl>
                                        <p:attrNameLst>
                                          <p:attrName>style.visibility</p:attrName>
                                        </p:attrNameLst>
                                      </p:cBhvr>
                                      <p:to>
                                        <p:strVal val="hidden"/>
                                      </p:to>
                                    </p:set>
                                  </p:childTnLst>
                                </p:cTn>
                              </p:par>
                              <p:par>
                                <p:cTn id="18" presetID="9" presetClass="exit" presetSubtype="0" fill="hold" nodeType="withEffect">
                                  <p:stCondLst>
                                    <p:cond delay="0"/>
                                  </p:stCondLst>
                                  <p:childTnLst>
                                    <p:animEffect transition="out" filter="dissolve">
                                      <p:cBhvr>
                                        <p:cTn id="19" dur="500"/>
                                        <p:tgtEl>
                                          <p:spTgt spid="30"/>
                                        </p:tgtEl>
                                      </p:cBhvr>
                                    </p:animEffect>
                                    <p:set>
                                      <p:cBhvr>
                                        <p:cTn id="20"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2" animBg="1"/>
      <p:bldP spid="30" grpId="0" animBg="1"/>
      <p:bldP spid="30" grpId="2"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3851920" y="1772816"/>
            <a:ext cx="4392488" cy="172819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6" name="Rectangle 15"/>
          <p:cNvSpPr/>
          <p:nvPr/>
        </p:nvSpPr>
        <p:spPr>
          <a:xfrm>
            <a:off x="4067944" y="2636912"/>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Rectangle 16"/>
          <p:cNvSpPr/>
          <p:nvPr/>
        </p:nvSpPr>
        <p:spPr>
          <a:xfrm>
            <a:off x="4860032" y="2636912"/>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8" name="Rectangle 17"/>
          <p:cNvSpPr/>
          <p:nvPr/>
        </p:nvSpPr>
        <p:spPr>
          <a:xfrm>
            <a:off x="5652120" y="2636912"/>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9" name="Rectangle 18"/>
          <p:cNvSpPr/>
          <p:nvPr/>
        </p:nvSpPr>
        <p:spPr>
          <a:xfrm>
            <a:off x="6444208" y="2636912"/>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Rectangle 20"/>
          <p:cNvSpPr/>
          <p:nvPr/>
        </p:nvSpPr>
        <p:spPr>
          <a:xfrm>
            <a:off x="7236296" y="2636912"/>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Flowchart: Predefined Process 21"/>
          <p:cNvSpPr/>
          <p:nvPr/>
        </p:nvSpPr>
        <p:spPr>
          <a:xfrm>
            <a:off x="4067944" y="1916832"/>
            <a:ext cx="3960440" cy="576064"/>
          </a:xfrm>
          <a:prstGeom prst="flowChartPredefined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t>Action&lt;</a:t>
            </a:r>
            <a:r>
              <a:rPr lang="en-US" sz="2400" dirty="0" err="1" smtClean="0"/>
              <a:t>TInput</a:t>
            </a:r>
            <a:r>
              <a:rPr lang="en-US" sz="2400" dirty="0" smtClean="0"/>
              <a:t>&gt;</a:t>
            </a:r>
            <a:endParaRPr lang="en-US" sz="2400" dirty="0"/>
          </a:p>
        </p:txBody>
      </p:sp>
      <p:sp>
        <p:nvSpPr>
          <p:cNvPr id="2" name="Title 1"/>
          <p:cNvSpPr>
            <a:spLocks noGrp="1"/>
          </p:cNvSpPr>
          <p:nvPr>
            <p:ph type="title"/>
          </p:nvPr>
        </p:nvSpPr>
        <p:spPr/>
        <p:txBody>
          <a:bodyPr/>
          <a:lstStyle/>
          <a:p>
            <a:r>
              <a:rPr lang="en-US" dirty="0" err="1" smtClean="0"/>
              <a:t>MaxDegreeOfParallelism</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12" name="Rounded Rectangle 11"/>
          <p:cNvSpPr/>
          <p:nvPr/>
        </p:nvSpPr>
        <p:spPr>
          <a:xfrm>
            <a:off x="1547664" y="2708920"/>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0" name="Rounded Rectangle 29"/>
          <p:cNvSpPr/>
          <p:nvPr/>
        </p:nvSpPr>
        <p:spPr>
          <a:xfrm>
            <a:off x="1547664" y="2708920"/>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0" name="TextBox 19"/>
          <p:cNvSpPr txBox="1"/>
          <p:nvPr/>
        </p:nvSpPr>
        <p:spPr>
          <a:xfrm>
            <a:off x="3491880" y="3717034"/>
            <a:ext cx="5256584" cy="584775"/>
          </a:xfrm>
          <a:prstGeom prst="rect">
            <a:avLst/>
          </a:prstGeom>
          <a:noFill/>
        </p:spPr>
        <p:txBody>
          <a:bodyPr wrap="square" rtlCol="0">
            <a:spAutoFit/>
          </a:bodyPr>
          <a:lstStyle/>
          <a:p>
            <a:r>
              <a:rPr lang="en-US" sz="3200" b="1" dirty="0" err="1" smtClean="0">
                <a:solidFill>
                  <a:schemeClr val="bg1"/>
                </a:solidFill>
              </a:rPr>
              <a:t>MaxDegreeOfParallelism</a:t>
            </a:r>
            <a:r>
              <a:rPr lang="en-US" sz="3200" b="1" dirty="0" smtClean="0">
                <a:solidFill>
                  <a:schemeClr val="bg1"/>
                </a:solidFill>
              </a:rPr>
              <a:t> = 2</a:t>
            </a:r>
            <a:endParaRPr lang="en-US" sz="32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2" nodeType="withEffect">
                                  <p:stCondLst>
                                    <p:cond delay="200"/>
                                  </p:stCondLst>
                                  <p:childTnLst>
                                    <p:set>
                                      <p:cBhvr>
                                        <p:cTn id="8" dur="1" fill="hold">
                                          <p:stCondLst>
                                            <p:cond delay="0"/>
                                          </p:stCondLst>
                                        </p:cTn>
                                        <p:tgtEl>
                                          <p:spTgt spid="30"/>
                                        </p:tgtEl>
                                        <p:attrNameLst>
                                          <p:attrName>style.visibility</p:attrName>
                                        </p:attrNameLst>
                                      </p:cBhvr>
                                      <p:to>
                                        <p:strVal val="visible"/>
                                      </p:to>
                                    </p:set>
                                  </p:childTnLst>
                                </p:cTn>
                              </p:par>
                              <p:par>
                                <p:cTn id="9" presetID="63" presetClass="path" presetSubtype="0" accel="50000" decel="50000" fill="hold" grpId="0" nodeType="withEffect">
                                  <p:stCondLst>
                                    <p:cond delay="0"/>
                                  </p:stCondLst>
                                  <p:childTnLst>
                                    <p:animMotion origin="layout" path="M 2.5E-6 4.44444E-6 L 0.63385 0.00023 " pathEditMode="relative" rAng="0" ptsTypes="AA">
                                      <p:cBhvr>
                                        <p:cTn id="10" dur="1000" fill="hold"/>
                                        <p:tgtEl>
                                          <p:spTgt spid="12"/>
                                        </p:tgtEl>
                                        <p:attrNameLst>
                                          <p:attrName>ppt_x</p:attrName>
                                          <p:attrName>ppt_y</p:attrName>
                                        </p:attrNameLst>
                                      </p:cBhvr>
                                      <p:rCtr x="317" y="0"/>
                                    </p:animMotion>
                                  </p:childTnLst>
                                </p:cTn>
                              </p:par>
                              <p:par>
                                <p:cTn id="11" presetID="63" presetClass="path" presetSubtype="0" accel="50000" decel="50000" fill="hold" grpId="0" nodeType="withEffect">
                                  <p:stCondLst>
                                    <p:cond delay="200"/>
                                  </p:stCondLst>
                                  <p:childTnLst>
                                    <p:animMotion origin="layout" path="M 2.5E-6 4.44444E-6 L 0.54739 0.00023 " pathEditMode="relative" rAng="0" ptsTypes="AA">
                                      <p:cBhvr>
                                        <p:cTn id="12" dur="1000" fill="hold"/>
                                        <p:tgtEl>
                                          <p:spTgt spid="30"/>
                                        </p:tgtEl>
                                        <p:attrNameLst>
                                          <p:attrName>ppt_x</p:attrName>
                                          <p:attrName>ppt_y</p:attrName>
                                        </p:attrNameLst>
                                      </p:cBhvr>
                                      <p:rCtr x="274" y="0"/>
                                    </p:animMotion>
                                  </p:childTnLst>
                                </p:cTn>
                              </p:par>
                            </p:childTnLst>
                          </p:cTn>
                        </p:par>
                        <p:par>
                          <p:cTn id="13" fill="hold">
                            <p:stCondLst>
                              <p:cond delay="1200"/>
                            </p:stCondLst>
                            <p:childTnLst>
                              <p:par>
                                <p:cTn id="14" presetID="8" presetClass="emph" presetSubtype="0" fill="hold" grpId="1" nodeType="afterEffect">
                                  <p:stCondLst>
                                    <p:cond delay="0"/>
                                  </p:stCondLst>
                                  <p:childTnLst>
                                    <p:animRot by="43200000">
                                      <p:cBhvr>
                                        <p:cTn id="15" dur="2000" fill="hold"/>
                                        <p:tgtEl>
                                          <p:spTgt spid="12"/>
                                        </p:tgtEl>
                                        <p:attrNameLst>
                                          <p:attrName>r</p:attrName>
                                        </p:attrNameLst>
                                      </p:cBhvr>
                                    </p:animRot>
                                  </p:childTnLst>
                                </p:cTn>
                              </p:par>
                              <p:par>
                                <p:cTn id="16" presetID="8" presetClass="emph" presetSubtype="0" fill="hold" grpId="1" nodeType="withEffect">
                                  <p:stCondLst>
                                    <p:cond delay="200"/>
                                  </p:stCondLst>
                                  <p:childTnLst>
                                    <p:animRot by="43200000">
                                      <p:cBhvr>
                                        <p:cTn id="17" dur="2100" fill="hold"/>
                                        <p:tgtEl>
                                          <p:spTgt spid="30"/>
                                        </p:tgtEl>
                                        <p:attrNameLst>
                                          <p:attrName>r</p:attrName>
                                        </p:attrNameLst>
                                      </p:cBhvr>
                                    </p:animRot>
                                  </p:childTnLst>
                                </p:cTn>
                              </p:par>
                            </p:childTnLst>
                          </p:cTn>
                        </p:par>
                        <p:par>
                          <p:cTn id="18" fill="hold">
                            <p:stCondLst>
                              <p:cond delay="3500"/>
                            </p:stCondLst>
                            <p:childTnLst>
                              <p:par>
                                <p:cTn id="19" presetID="9" presetClass="exit" presetSubtype="0" fill="hold" nodeType="afterEffect">
                                  <p:stCondLst>
                                    <p:cond delay="0"/>
                                  </p:stCondLst>
                                  <p:childTnLst>
                                    <p:animEffect transition="out" filter="dissolve">
                                      <p:cBhvr>
                                        <p:cTn id="20" dur="500"/>
                                        <p:tgtEl>
                                          <p:spTgt spid="12"/>
                                        </p:tgtEl>
                                      </p:cBhvr>
                                    </p:animEffect>
                                    <p:set>
                                      <p:cBhvr>
                                        <p:cTn id="21" dur="1" fill="hold">
                                          <p:stCondLst>
                                            <p:cond delay="499"/>
                                          </p:stCondLst>
                                        </p:cTn>
                                        <p:tgtEl>
                                          <p:spTgt spid="12"/>
                                        </p:tgtEl>
                                        <p:attrNameLst>
                                          <p:attrName>style.visibility</p:attrName>
                                        </p:attrNameLst>
                                      </p:cBhvr>
                                      <p:to>
                                        <p:strVal val="hidden"/>
                                      </p:to>
                                    </p:set>
                                  </p:childTnLst>
                                </p:cTn>
                              </p:par>
                              <p:par>
                                <p:cTn id="22" presetID="9" presetClass="exit" presetSubtype="0" fill="hold" nodeType="withEffect">
                                  <p:stCondLst>
                                    <p:cond delay="200"/>
                                  </p:stCondLst>
                                  <p:childTnLst>
                                    <p:animEffect transition="out" filter="dissolve">
                                      <p:cBhvr>
                                        <p:cTn id="23" dur="500"/>
                                        <p:tgtEl>
                                          <p:spTgt spid="30"/>
                                        </p:tgtEl>
                                      </p:cBhvr>
                                    </p:animEffect>
                                    <p:set>
                                      <p:cBhvr>
                                        <p:cTn id="24"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2" grpId="2" animBg="1"/>
      <p:bldP spid="30" grpId="0" animBg="1"/>
      <p:bldP spid="30" grpId="1" animBg="1"/>
      <p:bldP spid="30" grpId="2"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Parallel Programming in Framework 4.0 recap</a:t>
            </a:r>
          </a:p>
          <a:p>
            <a:r>
              <a:rPr lang="en-US" dirty="0" smtClean="0"/>
              <a:t>TPL Dataflow in </a:t>
            </a:r>
            <a:r>
              <a:rPr lang="en-US" dirty="0" err="1" smtClean="0"/>
              <a:t>vNext</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TransformBlock</a:t>
            </a:r>
            <a:r>
              <a:rPr lang="en-US" dirty="0" smtClean="0"/>
              <a:t>&lt;</a:t>
            </a:r>
            <a:r>
              <a:rPr lang="en-US" dirty="0" err="1" smtClean="0"/>
              <a:t>TInput</a:t>
            </a:r>
            <a:r>
              <a:rPr lang="en-US" dirty="0" smtClean="0"/>
              <a:t>, </a:t>
            </a:r>
            <a:r>
              <a:rPr lang="en-US" dirty="0" err="1" smtClean="0"/>
              <a:t>TOutput</a:t>
            </a:r>
            <a:r>
              <a:rPr lang="en-US" dirty="0" smtClean="0"/>
              <a:t>&gt;</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18" name="Rounded Rectangle 17"/>
          <p:cNvSpPr/>
          <p:nvPr/>
        </p:nvSpPr>
        <p:spPr>
          <a:xfrm>
            <a:off x="3275856" y="2204864"/>
            <a:ext cx="4392488" cy="172819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9" name="Rectangle 18"/>
          <p:cNvSpPr/>
          <p:nvPr/>
        </p:nvSpPr>
        <p:spPr>
          <a:xfrm>
            <a:off x="3491880" y="3068960"/>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0" name="Rectangle 19"/>
          <p:cNvSpPr/>
          <p:nvPr/>
        </p:nvSpPr>
        <p:spPr>
          <a:xfrm>
            <a:off x="4283968" y="3068960"/>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Rectangle 20"/>
          <p:cNvSpPr/>
          <p:nvPr/>
        </p:nvSpPr>
        <p:spPr>
          <a:xfrm>
            <a:off x="5076056" y="3068960"/>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ectangle 21"/>
          <p:cNvSpPr/>
          <p:nvPr/>
        </p:nvSpPr>
        <p:spPr>
          <a:xfrm>
            <a:off x="5868144" y="3068960"/>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Rectangle 22"/>
          <p:cNvSpPr/>
          <p:nvPr/>
        </p:nvSpPr>
        <p:spPr>
          <a:xfrm>
            <a:off x="6660232" y="3068960"/>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 name="Flowchart: Predefined Process 23"/>
          <p:cNvSpPr/>
          <p:nvPr/>
        </p:nvSpPr>
        <p:spPr>
          <a:xfrm>
            <a:off x="3491880" y="2348880"/>
            <a:ext cx="3960440" cy="576064"/>
          </a:xfrm>
          <a:prstGeom prst="flowChartPredefined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300" dirty="0" err="1" smtClean="0"/>
              <a:t>Func</a:t>
            </a:r>
            <a:r>
              <a:rPr lang="en-US" sz="2300" dirty="0" smtClean="0"/>
              <a:t>&lt;</a:t>
            </a:r>
            <a:r>
              <a:rPr lang="en-US" sz="2300" dirty="0" err="1" smtClean="0"/>
              <a:t>TInput,TOutput</a:t>
            </a:r>
            <a:r>
              <a:rPr lang="en-US" sz="2300" dirty="0" smtClean="0"/>
              <a:t>&gt;</a:t>
            </a:r>
            <a:endParaRPr lang="en-US" sz="2300" dirty="0"/>
          </a:p>
        </p:txBody>
      </p:sp>
      <p:sp>
        <p:nvSpPr>
          <p:cNvPr id="28" name="Rounded Rectangle 27"/>
          <p:cNvSpPr/>
          <p:nvPr/>
        </p:nvSpPr>
        <p:spPr>
          <a:xfrm>
            <a:off x="1619672" y="3140968"/>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6" name="Rounded Rectangle 25"/>
          <p:cNvSpPr/>
          <p:nvPr/>
        </p:nvSpPr>
        <p:spPr>
          <a:xfrm>
            <a:off x="1619672" y="3140968"/>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7" name="Rounded Rectangle 26"/>
          <p:cNvSpPr/>
          <p:nvPr/>
        </p:nvSpPr>
        <p:spPr>
          <a:xfrm>
            <a:off x="1619672" y="3140968"/>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3"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63" presetClass="path" presetSubtype="0" accel="50000" decel="50000" fill="hold" grpId="0" nodeType="withEffect">
                                  <p:stCondLst>
                                    <p:cond delay="0"/>
                                  </p:stCondLst>
                                  <p:childTnLst>
                                    <p:animMotion origin="layout" path="M 2.77556E-17 0 L 0.56024 0 " pathEditMode="relative" rAng="0" ptsTypes="AA">
                                      <p:cBhvr>
                                        <p:cTn id="8" dur="1000" fill="hold"/>
                                        <p:tgtEl>
                                          <p:spTgt spid="26"/>
                                        </p:tgtEl>
                                        <p:attrNameLst>
                                          <p:attrName>ppt_x</p:attrName>
                                          <p:attrName>ppt_y</p:attrName>
                                        </p:attrNameLst>
                                      </p:cBhvr>
                                      <p:rCtr x="280" y="0"/>
                                    </p:animMotion>
                                  </p:childTnLst>
                                </p:cTn>
                              </p:par>
                            </p:childTnLst>
                          </p:cTn>
                        </p:par>
                        <p:par>
                          <p:cTn id="9" fill="hold">
                            <p:stCondLst>
                              <p:cond delay="1000"/>
                            </p:stCondLst>
                            <p:childTnLst>
                              <p:par>
                                <p:cTn id="10" presetID="8" presetClass="emph" presetSubtype="0" fill="hold" grpId="2" nodeType="afterEffect">
                                  <p:stCondLst>
                                    <p:cond delay="0"/>
                                  </p:stCondLst>
                                  <p:childTnLst>
                                    <p:animRot by="21600000">
                                      <p:cBhvr>
                                        <p:cTn id="11" dur="1200" fill="hold"/>
                                        <p:tgtEl>
                                          <p:spTgt spid="26"/>
                                        </p:tgtEl>
                                        <p:attrNameLst>
                                          <p:attrName>r</p:attrName>
                                        </p:attrNameLst>
                                      </p:cBhvr>
                                    </p:animRot>
                                  </p:childTnLst>
                                </p:cTn>
                              </p:par>
                            </p:childTnLst>
                          </p:cTn>
                        </p:par>
                        <p:par>
                          <p:cTn id="12" fill="hold">
                            <p:stCondLst>
                              <p:cond delay="2200"/>
                            </p:stCondLst>
                            <p:childTnLst>
                              <p:par>
                                <p:cTn id="13" presetID="1" presetClass="emph" presetSubtype="2" fill="hold" nodeType="afterEffect">
                                  <p:stCondLst>
                                    <p:cond delay="0"/>
                                  </p:stCondLst>
                                  <p:childTnLst>
                                    <p:animClr clrSpc="rgb" dir="cw">
                                      <p:cBhvr>
                                        <p:cTn id="14" dur="800" fill="hold"/>
                                        <p:tgtEl>
                                          <p:spTgt spid="26"/>
                                        </p:tgtEl>
                                        <p:attrNameLst>
                                          <p:attrName>fillcolor</p:attrName>
                                        </p:attrNameLst>
                                      </p:cBhvr>
                                      <p:to>
                                        <a:srgbClr val="69F244"/>
                                      </p:to>
                                    </p:animClr>
                                    <p:set>
                                      <p:cBhvr>
                                        <p:cTn id="15" dur="800" fill="hold"/>
                                        <p:tgtEl>
                                          <p:spTgt spid="26"/>
                                        </p:tgtEl>
                                        <p:attrNameLst>
                                          <p:attrName>fill.type</p:attrName>
                                        </p:attrNameLst>
                                      </p:cBhvr>
                                      <p:to>
                                        <p:strVal val="solid"/>
                                      </p:to>
                                    </p:set>
                                    <p:set>
                                      <p:cBhvr>
                                        <p:cTn id="16" dur="800" fill="hold"/>
                                        <p:tgtEl>
                                          <p:spTgt spid="26"/>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63" presetClass="path" presetSubtype="0" accel="50000" decel="50000" fill="hold" nodeType="withEffect">
                                  <p:stCondLst>
                                    <p:cond delay="0"/>
                                  </p:stCondLst>
                                  <p:childTnLst>
                                    <p:animMotion origin="layout" path="M 2.77556E-17 0 L 0.47378 0 " pathEditMode="relative" rAng="0" ptsTypes="AA">
                                      <p:cBhvr>
                                        <p:cTn id="22" dur="1000" fill="hold"/>
                                        <p:tgtEl>
                                          <p:spTgt spid="27"/>
                                        </p:tgtEl>
                                        <p:attrNameLst>
                                          <p:attrName>ppt_x</p:attrName>
                                          <p:attrName>ppt_y</p:attrName>
                                        </p:attrNameLst>
                                      </p:cBhvr>
                                      <p:rCtr x="237" y="0"/>
                                    </p:animMotion>
                                  </p:childTnLst>
                                </p:cTn>
                              </p:par>
                              <p:par>
                                <p:cTn id="23" presetID="8" presetClass="emph" presetSubtype="0" fill="hold" grpId="3" nodeType="withEffect">
                                  <p:stCondLst>
                                    <p:cond delay="900"/>
                                  </p:stCondLst>
                                  <p:childTnLst>
                                    <p:animRot by="21600000">
                                      <p:cBhvr>
                                        <p:cTn id="24" dur="900" fill="hold"/>
                                        <p:tgtEl>
                                          <p:spTgt spid="27"/>
                                        </p:tgtEl>
                                        <p:attrNameLst>
                                          <p:attrName>r</p:attrName>
                                        </p:attrNameLst>
                                      </p:cBhvr>
                                    </p:animRot>
                                  </p:childTnLst>
                                </p:cTn>
                              </p:par>
                              <p:par>
                                <p:cTn id="25" presetID="1" presetClass="emph" presetSubtype="2" fill="hold" nodeType="withEffect">
                                  <p:stCondLst>
                                    <p:cond delay="1600"/>
                                  </p:stCondLst>
                                  <p:childTnLst>
                                    <p:animClr clrSpc="rgb" dir="cw">
                                      <p:cBhvr>
                                        <p:cTn id="26" dur="500" fill="hold"/>
                                        <p:tgtEl>
                                          <p:spTgt spid="27"/>
                                        </p:tgtEl>
                                        <p:attrNameLst>
                                          <p:attrName>fillcolor</p:attrName>
                                        </p:attrNameLst>
                                      </p:cBhvr>
                                      <p:to>
                                        <a:srgbClr val="69F244"/>
                                      </p:to>
                                    </p:animClr>
                                    <p:set>
                                      <p:cBhvr>
                                        <p:cTn id="27" dur="500" fill="hold"/>
                                        <p:tgtEl>
                                          <p:spTgt spid="27"/>
                                        </p:tgtEl>
                                        <p:attrNameLst>
                                          <p:attrName>fill.type</p:attrName>
                                        </p:attrNameLst>
                                      </p:cBhvr>
                                      <p:to>
                                        <p:strVal val="solid"/>
                                      </p:to>
                                    </p:set>
                                    <p:set>
                                      <p:cBhvr>
                                        <p:cTn id="28" dur="500" fill="hold"/>
                                        <p:tgtEl>
                                          <p:spTgt spid="27"/>
                                        </p:tgtEl>
                                        <p:attrNameLst>
                                          <p:attrName>fill.on</p:attrName>
                                        </p:attrNameLst>
                                      </p:cBhvr>
                                      <p:to>
                                        <p:strVal val="true"/>
                                      </p:to>
                                    </p:set>
                                  </p:childTnLst>
                                </p:cTn>
                              </p:par>
                              <p:par>
                                <p:cTn id="29" presetID="1" presetClass="entr" presetSubtype="0" fill="hold" nodeType="withEffect">
                                  <p:stCondLst>
                                    <p:cond delay="400"/>
                                  </p:stCondLst>
                                  <p:childTnLst>
                                    <p:set>
                                      <p:cBhvr>
                                        <p:cTn id="30" dur="1" fill="hold">
                                          <p:stCondLst>
                                            <p:cond delay="0"/>
                                          </p:stCondLst>
                                        </p:cTn>
                                        <p:tgtEl>
                                          <p:spTgt spid="28"/>
                                        </p:tgtEl>
                                        <p:attrNameLst>
                                          <p:attrName>style.visibility</p:attrName>
                                        </p:attrNameLst>
                                      </p:cBhvr>
                                      <p:to>
                                        <p:strVal val="visible"/>
                                      </p:to>
                                    </p:set>
                                  </p:childTnLst>
                                </p:cTn>
                              </p:par>
                              <p:par>
                                <p:cTn id="31" presetID="63" presetClass="path" presetSubtype="0" accel="50000" decel="50000" fill="hold" nodeType="withEffect">
                                  <p:stCondLst>
                                    <p:cond delay="500"/>
                                  </p:stCondLst>
                                  <p:childTnLst>
                                    <p:animMotion origin="layout" path="M 2.5E-6 4.81481E-6 L 0.38559 4.81481E-6 " pathEditMode="relative" rAng="0" ptsTypes="AA">
                                      <p:cBhvr>
                                        <p:cTn id="32" dur="1000" fill="hold"/>
                                        <p:tgtEl>
                                          <p:spTgt spid="28"/>
                                        </p:tgtEl>
                                        <p:attrNameLst>
                                          <p:attrName>ppt_x</p:attrName>
                                          <p:attrName>ppt_y</p:attrName>
                                        </p:attrNameLst>
                                      </p:cBhvr>
                                      <p:rCtr x="193" y="0"/>
                                    </p:animMotion>
                                  </p:childTnLst>
                                </p:cTn>
                              </p:par>
                              <p:par>
                                <p:cTn id="33" presetID="8" presetClass="emph" presetSubtype="0" fill="hold" nodeType="withEffect">
                                  <p:stCondLst>
                                    <p:cond delay="2200"/>
                                  </p:stCondLst>
                                  <p:childTnLst>
                                    <p:animRot by="21600000">
                                      <p:cBhvr>
                                        <p:cTn id="34" dur="900" fill="hold"/>
                                        <p:tgtEl>
                                          <p:spTgt spid="28"/>
                                        </p:tgtEl>
                                        <p:attrNameLst>
                                          <p:attrName>r</p:attrName>
                                        </p:attrNameLst>
                                      </p:cBhvr>
                                    </p:animRot>
                                  </p:childTnLst>
                                </p:cTn>
                              </p:par>
                              <p:par>
                                <p:cTn id="35" presetID="1" presetClass="emph" presetSubtype="2" fill="hold" nodeType="withEffect">
                                  <p:stCondLst>
                                    <p:cond delay="3000"/>
                                  </p:stCondLst>
                                  <p:childTnLst>
                                    <p:animClr clrSpc="rgb" dir="cw">
                                      <p:cBhvr>
                                        <p:cTn id="36" dur="500" fill="hold"/>
                                        <p:tgtEl>
                                          <p:spTgt spid="28"/>
                                        </p:tgtEl>
                                        <p:attrNameLst>
                                          <p:attrName>fillcolor</p:attrName>
                                        </p:attrNameLst>
                                      </p:cBhvr>
                                      <p:to>
                                        <a:srgbClr val="69F244"/>
                                      </p:to>
                                    </p:animClr>
                                    <p:set>
                                      <p:cBhvr>
                                        <p:cTn id="37" dur="500" fill="hold"/>
                                        <p:tgtEl>
                                          <p:spTgt spid="28"/>
                                        </p:tgtEl>
                                        <p:attrNameLst>
                                          <p:attrName>fill.type</p:attrName>
                                        </p:attrNameLst>
                                      </p:cBhvr>
                                      <p:to>
                                        <p:strVal val="solid"/>
                                      </p:to>
                                    </p:set>
                                    <p:set>
                                      <p:cBhvr>
                                        <p:cTn id="38" dur="500" fill="hold"/>
                                        <p:tgtEl>
                                          <p:spTgt spid="2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2" animBg="1"/>
      <p:bldP spid="26" grpId="3" animBg="1"/>
      <p:bldP spid="27" grpId="3"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TransformManyBlock</a:t>
            </a:r>
            <a:r>
              <a:rPr lang="en-US" dirty="0" smtClean="0"/>
              <a:t>&lt;</a:t>
            </a:r>
            <a:r>
              <a:rPr lang="en-US" dirty="0" err="1" smtClean="0"/>
              <a:t>TInput</a:t>
            </a:r>
            <a:r>
              <a:rPr lang="en-US" dirty="0" smtClean="0"/>
              <a:t>, </a:t>
            </a:r>
            <a:r>
              <a:rPr lang="en-US" dirty="0" err="1" smtClean="0"/>
              <a:t>TOutput</a:t>
            </a:r>
            <a:r>
              <a:rPr lang="en-US" dirty="0" smtClean="0"/>
              <a:t>&gt;</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18" name="Rounded Rectangle 17"/>
          <p:cNvSpPr/>
          <p:nvPr/>
        </p:nvSpPr>
        <p:spPr>
          <a:xfrm>
            <a:off x="3275856" y="2204864"/>
            <a:ext cx="4392488" cy="172819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9" name="Rectangle 18"/>
          <p:cNvSpPr/>
          <p:nvPr/>
        </p:nvSpPr>
        <p:spPr>
          <a:xfrm>
            <a:off x="3491880" y="3068960"/>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0" name="Rectangle 19"/>
          <p:cNvSpPr/>
          <p:nvPr/>
        </p:nvSpPr>
        <p:spPr>
          <a:xfrm>
            <a:off x="4283968" y="3068960"/>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Rectangle 20"/>
          <p:cNvSpPr/>
          <p:nvPr/>
        </p:nvSpPr>
        <p:spPr>
          <a:xfrm>
            <a:off x="5076056" y="3068960"/>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ectangle 21"/>
          <p:cNvSpPr/>
          <p:nvPr/>
        </p:nvSpPr>
        <p:spPr>
          <a:xfrm>
            <a:off x="5868144" y="3068960"/>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Rectangle 22"/>
          <p:cNvSpPr/>
          <p:nvPr/>
        </p:nvSpPr>
        <p:spPr>
          <a:xfrm>
            <a:off x="6660232" y="3068960"/>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 name="Flowchart: Predefined Process 23"/>
          <p:cNvSpPr/>
          <p:nvPr/>
        </p:nvSpPr>
        <p:spPr>
          <a:xfrm>
            <a:off x="3491880" y="2348880"/>
            <a:ext cx="3960440" cy="576064"/>
          </a:xfrm>
          <a:prstGeom prst="flowChartPredefined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300" dirty="0" err="1" smtClean="0"/>
              <a:t>Func</a:t>
            </a:r>
            <a:r>
              <a:rPr lang="en-US" sz="2300" dirty="0" smtClean="0"/>
              <a:t>&lt;</a:t>
            </a:r>
            <a:r>
              <a:rPr lang="en-US" sz="2300" dirty="0" err="1" smtClean="0"/>
              <a:t>TInput,TOutput</a:t>
            </a:r>
            <a:r>
              <a:rPr lang="en-US" sz="2300" dirty="0" smtClean="0"/>
              <a:t>&gt;</a:t>
            </a:r>
            <a:endParaRPr lang="en-US" sz="2300" dirty="0"/>
          </a:p>
        </p:txBody>
      </p:sp>
      <p:sp>
        <p:nvSpPr>
          <p:cNvPr id="26" name="Rounded Rectangle 25"/>
          <p:cNvSpPr/>
          <p:nvPr/>
        </p:nvSpPr>
        <p:spPr>
          <a:xfrm>
            <a:off x="1619672" y="3140968"/>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5" name="Rounded Rectangle 14"/>
          <p:cNvSpPr/>
          <p:nvPr/>
        </p:nvSpPr>
        <p:spPr>
          <a:xfrm>
            <a:off x="6732240" y="3140968"/>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63" presetClass="path" presetSubtype="0" accel="50000" decel="50000" fill="hold" grpId="0" nodeType="withEffect">
                                  <p:stCondLst>
                                    <p:cond delay="0"/>
                                  </p:stCondLst>
                                  <p:childTnLst>
                                    <p:animMotion origin="layout" path="M 2.77556E-17 0 L 0.56024 0 " pathEditMode="relative" rAng="0" ptsTypes="AA">
                                      <p:cBhvr>
                                        <p:cTn id="8" dur="1000" fill="hold"/>
                                        <p:tgtEl>
                                          <p:spTgt spid="26"/>
                                        </p:tgtEl>
                                        <p:attrNameLst>
                                          <p:attrName>ppt_x</p:attrName>
                                          <p:attrName>ppt_y</p:attrName>
                                        </p:attrNameLst>
                                      </p:cBhvr>
                                      <p:rCtr x="280" y="0"/>
                                    </p:animMotion>
                                  </p:childTnLst>
                                </p:cTn>
                              </p:par>
                            </p:childTnLst>
                          </p:cTn>
                        </p:par>
                        <p:par>
                          <p:cTn id="9" fill="hold">
                            <p:stCondLst>
                              <p:cond delay="1000"/>
                            </p:stCondLst>
                            <p:childTnLst>
                              <p:par>
                                <p:cTn id="10" presetID="8" presetClass="emph" presetSubtype="0" fill="hold" grpId="1" nodeType="afterEffect">
                                  <p:stCondLst>
                                    <p:cond delay="0"/>
                                  </p:stCondLst>
                                  <p:childTnLst>
                                    <p:animRot by="21600000">
                                      <p:cBhvr>
                                        <p:cTn id="11" dur="1200" fill="hold"/>
                                        <p:tgtEl>
                                          <p:spTgt spid="26"/>
                                        </p:tgtEl>
                                        <p:attrNameLst>
                                          <p:attrName>r</p:attrName>
                                        </p:attrNameLst>
                                      </p:cBhvr>
                                    </p:animRot>
                                  </p:childTnLst>
                                </p:cTn>
                              </p:par>
                              <p:par>
                                <p:cTn id="12" presetID="1" presetClass="emph" presetSubtype="2" fill="hold" nodeType="withEffect">
                                  <p:stCondLst>
                                    <p:cond delay="1000"/>
                                  </p:stCondLst>
                                  <p:childTnLst>
                                    <p:animClr clrSpc="rgb" dir="cw">
                                      <p:cBhvr>
                                        <p:cTn id="13" dur="800" fill="hold"/>
                                        <p:tgtEl>
                                          <p:spTgt spid="26"/>
                                        </p:tgtEl>
                                        <p:attrNameLst>
                                          <p:attrName>fillcolor</p:attrName>
                                        </p:attrNameLst>
                                      </p:cBhvr>
                                      <p:to>
                                        <a:srgbClr val="69F244"/>
                                      </p:to>
                                    </p:animClr>
                                    <p:set>
                                      <p:cBhvr>
                                        <p:cTn id="14" dur="800" fill="hold"/>
                                        <p:tgtEl>
                                          <p:spTgt spid="26"/>
                                        </p:tgtEl>
                                        <p:attrNameLst>
                                          <p:attrName>fill.type</p:attrName>
                                        </p:attrNameLst>
                                      </p:cBhvr>
                                      <p:to>
                                        <p:strVal val="solid"/>
                                      </p:to>
                                    </p:set>
                                    <p:set>
                                      <p:cBhvr>
                                        <p:cTn id="15" dur="800" fill="hold"/>
                                        <p:tgtEl>
                                          <p:spTgt spid="26"/>
                                        </p:tgtEl>
                                        <p:attrNameLst>
                                          <p:attrName>fill.on</p:attrName>
                                        </p:attrNameLst>
                                      </p:cBhvr>
                                      <p:to>
                                        <p:strVal val="true"/>
                                      </p:to>
                                    </p:set>
                                  </p:childTnLst>
                                </p:cTn>
                              </p:par>
                              <p:par>
                                <p:cTn id="16" presetID="1" presetClass="entr" presetSubtype="0" fill="hold" grpId="2" nodeType="withEffect">
                                  <p:stCondLst>
                                    <p:cond delay="500"/>
                                  </p:stCondLst>
                                  <p:childTnLst>
                                    <p:set>
                                      <p:cBhvr>
                                        <p:cTn id="17" dur="1" fill="hold">
                                          <p:stCondLst>
                                            <p:cond delay="0"/>
                                          </p:stCondLst>
                                        </p:cTn>
                                        <p:tgtEl>
                                          <p:spTgt spid="15"/>
                                        </p:tgtEl>
                                        <p:attrNameLst>
                                          <p:attrName>style.visibility</p:attrName>
                                        </p:attrNameLst>
                                      </p:cBhvr>
                                      <p:to>
                                        <p:strVal val="visible"/>
                                      </p:to>
                                    </p:set>
                                  </p:childTnLst>
                                </p:cTn>
                              </p:par>
                              <p:par>
                                <p:cTn id="18" presetID="1" presetClass="emph" presetSubtype="2" fill="hold" nodeType="withEffect">
                                  <p:stCondLst>
                                    <p:cond delay="500"/>
                                  </p:stCondLst>
                                  <p:childTnLst>
                                    <p:animClr clrSpc="rgb" dir="cw">
                                      <p:cBhvr>
                                        <p:cTn id="19" dur="300" fill="hold"/>
                                        <p:tgtEl>
                                          <p:spTgt spid="15"/>
                                        </p:tgtEl>
                                        <p:attrNameLst>
                                          <p:attrName>fillcolor</p:attrName>
                                        </p:attrNameLst>
                                      </p:cBhvr>
                                      <p:to>
                                        <a:srgbClr val="69F244"/>
                                      </p:to>
                                    </p:animClr>
                                    <p:set>
                                      <p:cBhvr>
                                        <p:cTn id="20" dur="300" fill="hold"/>
                                        <p:tgtEl>
                                          <p:spTgt spid="15"/>
                                        </p:tgtEl>
                                        <p:attrNameLst>
                                          <p:attrName>fill.type</p:attrName>
                                        </p:attrNameLst>
                                      </p:cBhvr>
                                      <p:to>
                                        <p:strVal val="solid"/>
                                      </p:to>
                                    </p:set>
                                    <p:set>
                                      <p:cBhvr>
                                        <p:cTn id="21" dur="300" fill="hold"/>
                                        <p:tgtEl>
                                          <p:spTgt spid="15"/>
                                        </p:tgtEl>
                                        <p:attrNameLst>
                                          <p:attrName>fill.on</p:attrName>
                                        </p:attrNameLst>
                                      </p:cBhvr>
                                      <p:to>
                                        <p:strVal val="true"/>
                                      </p:to>
                                    </p:set>
                                  </p:childTnLst>
                                </p:cTn>
                              </p:par>
                              <p:par>
                                <p:cTn id="22" presetID="63" presetClass="path" presetSubtype="0" accel="50000" decel="50000" fill="hold" grpId="0" nodeType="withEffect">
                                  <p:stCondLst>
                                    <p:cond delay="500"/>
                                  </p:stCondLst>
                                  <p:childTnLst>
                                    <p:animMotion origin="layout" path="M 0.00104 0 L -0.08524 0 " pathEditMode="relative" rAng="0" ptsTypes="AA">
                                      <p:cBhvr>
                                        <p:cTn id="23" dur="1000" fill="hold"/>
                                        <p:tgtEl>
                                          <p:spTgt spid="15"/>
                                        </p:tgtEl>
                                        <p:attrNameLst>
                                          <p:attrName>ppt_x</p:attrName>
                                          <p:attrName>ppt_y</p:attrName>
                                        </p:attrNameLst>
                                      </p:cBhvr>
                                      <p:rCtr x="-4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6" grpId="2" animBg="1"/>
      <p:bldP spid="15" grpId="0" animBg="1"/>
      <p:bldP spid="15" grpId="2"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TransformBlock</a:t>
            </a:r>
            <a:r>
              <a:rPr lang="en-US" dirty="0" smtClean="0"/>
              <a:t> + </a:t>
            </a:r>
            <a:r>
              <a:rPr lang="en-US" dirty="0" err="1" smtClean="0"/>
              <a:t>ActionBlock</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18" name="Rounded Rectangle 17"/>
          <p:cNvSpPr/>
          <p:nvPr/>
        </p:nvSpPr>
        <p:spPr>
          <a:xfrm>
            <a:off x="755576" y="1988840"/>
            <a:ext cx="3600400" cy="172819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0" name="Rectangle 19"/>
          <p:cNvSpPr/>
          <p:nvPr/>
        </p:nvSpPr>
        <p:spPr>
          <a:xfrm>
            <a:off x="971600" y="2852936"/>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Rectangle 20"/>
          <p:cNvSpPr/>
          <p:nvPr/>
        </p:nvSpPr>
        <p:spPr>
          <a:xfrm>
            <a:off x="1763688" y="2852936"/>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ectangle 21"/>
          <p:cNvSpPr/>
          <p:nvPr/>
        </p:nvSpPr>
        <p:spPr>
          <a:xfrm>
            <a:off x="2555776" y="2852936"/>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Rectangle 22"/>
          <p:cNvSpPr/>
          <p:nvPr/>
        </p:nvSpPr>
        <p:spPr>
          <a:xfrm>
            <a:off x="3347864" y="2852936"/>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 name="Flowchart: Predefined Process 23"/>
          <p:cNvSpPr/>
          <p:nvPr/>
        </p:nvSpPr>
        <p:spPr>
          <a:xfrm>
            <a:off x="971600" y="2132856"/>
            <a:ext cx="3168352" cy="576064"/>
          </a:xfrm>
          <a:prstGeom prst="flowChartPredefined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300" dirty="0" err="1" smtClean="0"/>
              <a:t>Func</a:t>
            </a:r>
            <a:r>
              <a:rPr lang="en-US" sz="2300" dirty="0" smtClean="0"/>
              <a:t>&lt;,&gt;</a:t>
            </a:r>
            <a:endParaRPr lang="en-US" sz="2300" dirty="0"/>
          </a:p>
        </p:txBody>
      </p:sp>
      <p:sp>
        <p:nvSpPr>
          <p:cNvPr id="15" name="Right Arrow 14"/>
          <p:cNvSpPr/>
          <p:nvPr/>
        </p:nvSpPr>
        <p:spPr>
          <a:xfrm>
            <a:off x="4499992" y="2780928"/>
            <a:ext cx="432048" cy="36004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6" name="Rounded Rectangle 15"/>
          <p:cNvSpPr/>
          <p:nvPr/>
        </p:nvSpPr>
        <p:spPr>
          <a:xfrm>
            <a:off x="5076056" y="1988840"/>
            <a:ext cx="3600400" cy="172819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5" name="Rectangle 24"/>
          <p:cNvSpPr/>
          <p:nvPr/>
        </p:nvSpPr>
        <p:spPr>
          <a:xfrm>
            <a:off x="5292080" y="2852936"/>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Rectangle 29"/>
          <p:cNvSpPr/>
          <p:nvPr/>
        </p:nvSpPr>
        <p:spPr>
          <a:xfrm>
            <a:off x="6084168" y="2852936"/>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1" name="Rectangle 30"/>
          <p:cNvSpPr/>
          <p:nvPr/>
        </p:nvSpPr>
        <p:spPr>
          <a:xfrm>
            <a:off x="6876256" y="2852936"/>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2" name="Rectangle 31"/>
          <p:cNvSpPr/>
          <p:nvPr/>
        </p:nvSpPr>
        <p:spPr>
          <a:xfrm>
            <a:off x="7668344" y="2852936"/>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3" name="Flowchart: Predefined Process 32"/>
          <p:cNvSpPr/>
          <p:nvPr/>
        </p:nvSpPr>
        <p:spPr>
          <a:xfrm>
            <a:off x="5292080" y="2132856"/>
            <a:ext cx="3168352" cy="576064"/>
          </a:xfrm>
          <a:prstGeom prst="flowChartPredefined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t>Action&lt;&gt;</a:t>
            </a:r>
            <a:endParaRPr lang="en-US" sz="2400" dirty="0"/>
          </a:p>
        </p:txBody>
      </p:sp>
      <p:sp>
        <p:nvSpPr>
          <p:cNvPr id="26" name="Rounded Rectangle 25"/>
          <p:cNvSpPr/>
          <p:nvPr/>
        </p:nvSpPr>
        <p:spPr>
          <a:xfrm>
            <a:off x="-1692696" y="292494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4" name="Rounded Rectangle 33"/>
          <p:cNvSpPr/>
          <p:nvPr/>
        </p:nvSpPr>
        <p:spPr>
          <a:xfrm>
            <a:off x="-1692696" y="292494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5" name="Rounded Rectangle 34"/>
          <p:cNvSpPr/>
          <p:nvPr/>
        </p:nvSpPr>
        <p:spPr>
          <a:xfrm>
            <a:off x="-1692696" y="292494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6" name="Rounded Rectangle 35"/>
          <p:cNvSpPr/>
          <p:nvPr/>
        </p:nvSpPr>
        <p:spPr>
          <a:xfrm>
            <a:off x="-1692696" y="292494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8" name="Rounded Rectangle 37"/>
          <p:cNvSpPr/>
          <p:nvPr/>
        </p:nvSpPr>
        <p:spPr>
          <a:xfrm>
            <a:off x="-1692696" y="292494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1" name="Rounded Rectangle 40"/>
          <p:cNvSpPr/>
          <p:nvPr/>
        </p:nvSpPr>
        <p:spPr>
          <a:xfrm>
            <a:off x="5076056" y="4077072"/>
            <a:ext cx="3600400" cy="172819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2" name="Rectangle 41"/>
          <p:cNvSpPr/>
          <p:nvPr/>
        </p:nvSpPr>
        <p:spPr>
          <a:xfrm>
            <a:off x="5292080" y="4941168"/>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3" name="Rectangle 42"/>
          <p:cNvSpPr/>
          <p:nvPr/>
        </p:nvSpPr>
        <p:spPr>
          <a:xfrm>
            <a:off x="6084168" y="4941168"/>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4" name="Rectangle 43"/>
          <p:cNvSpPr/>
          <p:nvPr/>
        </p:nvSpPr>
        <p:spPr>
          <a:xfrm>
            <a:off x="6876256" y="4941168"/>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5" name="Rectangle 44"/>
          <p:cNvSpPr/>
          <p:nvPr/>
        </p:nvSpPr>
        <p:spPr>
          <a:xfrm>
            <a:off x="7668344" y="4941168"/>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6" name="Flowchart: Predefined Process 45"/>
          <p:cNvSpPr/>
          <p:nvPr/>
        </p:nvSpPr>
        <p:spPr>
          <a:xfrm>
            <a:off x="5292080" y="4221088"/>
            <a:ext cx="3168352" cy="576064"/>
          </a:xfrm>
          <a:prstGeom prst="flowChartPredefined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t>Action&lt;&gt;</a:t>
            </a:r>
            <a:endParaRPr lang="en-US" sz="2400" dirty="0"/>
          </a:p>
        </p:txBody>
      </p:sp>
      <p:sp>
        <p:nvSpPr>
          <p:cNvPr id="47" name="Right Arrow 46"/>
          <p:cNvSpPr/>
          <p:nvPr/>
        </p:nvSpPr>
        <p:spPr>
          <a:xfrm rot="2154040">
            <a:off x="4420500" y="3840580"/>
            <a:ext cx="432048" cy="36004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55" name="Rounded Rectangle 54"/>
          <p:cNvSpPr/>
          <p:nvPr/>
        </p:nvSpPr>
        <p:spPr>
          <a:xfrm>
            <a:off x="-1692696" y="292494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56" name="Rounded Rectangle 55"/>
          <p:cNvSpPr/>
          <p:nvPr/>
        </p:nvSpPr>
        <p:spPr>
          <a:xfrm>
            <a:off x="-1692696" y="292494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57" name="Rounded Rectangle 56"/>
          <p:cNvSpPr/>
          <p:nvPr/>
        </p:nvSpPr>
        <p:spPr>
          <a:xfrm>
            <a:off x="-1692696" y="292494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58" name="Rounded Rectangle 57"/>
          <p:cNvSpPr/>
          <p:nvPr/>
        </p:nvSpPr>
        <p:spPr>
          <a:xfrm>
            <a:off x="-1692696" y="292494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59" name="Rounded Rectangle 58"/>
          <p:cNvSpPr/>
          <p:nvPr/>
        </p:nvSpPr>
        <p:spPr>
          <a:xfrm>
            <a:off x="-1692696" y="292494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0" name="Rounded Rectangle 59"/>
          <p:cNvSpPr/>
          <p:nvPr/>
        </p:nvSpPr>
        <p:spPr>
          <a:xfrm>
            <a:off x="-1692696" y="292494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1" name="Rounded Rectangle 60"/>
          <p:cNvSpPr/>
          <p:nvPr/>
        </p:nvSpPr>
        <p:spPr>
          <a:xfrm>
            <a:off x="-1692696" y="292494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2" name="Rounded Rectangle 61"/>
          <p:cNvSpPr/>
          <p:nvPr/>
        </p:nvSpPr>
        <p:spPr>
          <a:xfrm>
            <a:off x="-1692696" y="2924944"/>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63" presetClass="path" presetSubtype="0" accel="50000" decel="50000" fill="hold" grpId="0" nodeType="withEffect">
                                  <p:stCondLst>
                                    <p:cond delay="0"/>
                                  </p:stCondLst>
                                  <p:childTnLst>
                                    <p:animMotion origin="layout" path="M 2.77556E-17 0 L 0.56024 0 " pathEditMode="relative" rAng="0" ptsTypes="AA">
                                      <p:cBhvr>
                                        <p:cTn id="8" dur="1000" fill="hold"/>
                                        <p:tgtEl>
                                          <p:spTgt spid="26"/>
                                        </p:tgtEl>
                                        <p:attrNameLst>
                                          <p:attrName>ppt_x</p:attrName>
                                          <p:attrName>ppt_y</p:attrName>
                                        </p:attrNameLst>
                                      </p:cBhvr>
                                      <p:rCtr x="280" y="0"/>
                                    </p:animMotion>
                                  </p:childTnLst>
                                </p:cTn>
                              </p:par>
                            </p:childTnLst>
                          </p:cTn>
                        </p:par>
                        <p:par>
                          <p:cTn id="9" fill="hold">
                            <p:stCondLst>
                              <p:cond delay="1000"/>
                            </p:stCondLst>
                            <p:childTnLst>
                              <p:par>
                                <p:cTn id="10" presetID="8" presetClass="emph" presetSubtype="0" fill="hold" grpId="1" nodeType="afterEffect">
                                  <p:stCondLst>
                                    <p:cond delay="0"/>
                                  </p:stCondLst>
                                  <p:childTnLst>
                                    <p:animRot by="21600000">
                                      <p:cBhvr>
                                        <p:cTn id="11" dur="1200" fill="hold"/>
                                        <p:tgtEl>
                                          <p:spTgt spid="26"/>
                                        </p:tgtEl>
                                        <p:attrNameLst>
                                          <p:attrName>r</p:attrName>
                                        </p:attrNameLst>
                                      </p:cBhvr>
                                    </p:animRot>
                                  </p:childTnLst>
                                </p:cTn>
                              </p:par>
                            </p:childTnLst>
                          </p:cTn>
                        </p:par>
                        <p:par>
                          <p:cTn id="12" fill="hold">
                            <p:stCondLst>
                              <p:cond delay="2200"/>
                            </p:stCondLst>
                            <p:childTnLst>
                              <p:par>
                                <p:cTn id="13" presetID="1" presetClass="emph" presetSubtype="2" fill="hold" nodeType="afterEffect">
                                  <p:stCondLst>
                                    <p:cond delay="0"/>
                                  </p:stCondLst>
                                  <p:childTnLst>
                                    <p:animClr clrSpc="rgb" dir="cw">
                                      <p:cBhvr>
                                        <p:cTn id="14" dur="800" fill="hold"/>
                                        <p:tgtEl>
                                          <p:spTgt spid="26"/>
                                        </p:tgtEl>
                                        <p:attrNameLst>
                                          <p:attrName>fillcolor</p:attrName>
                                        </p:attrNameLst>
                                      </p:cBhvr>
                                      <p:to>
                                        <a:srgbClr val="69F244"/>
                                      </p:to>
                                    </p:animClr>
                                    <p:set>
                                      <p:cBhvr>
                                        <p:cTn id="15" dur="800" fill="hold"/>
                                        <p:tgtEl>
                                          <p:spTgt spid="26"/>
                                        </p:tgtEl>
                                        <p:attrNameLst>
                                          <p:attrName>fill.type</p:attrName>
                                        </p:attrNameLst>
                                      </p:cBhvr>
                                      <p:to>
                                        <p:strVal val="solid"/>
                                      </p:to>
                                    </p:set>
                                    <p:set>
                                      <p:cBhvr>
                                        <p:cTn id="16" dur="800" fill="hold"/>
                                        <p:tgtEl>
                                          <p:spTgt spid="26"/>
                                        </p:tgtEl>
                                        <p:attrNameLst>
                                          <p:attrName>fill.on</p:attrName>
                                        </p:attrNameLst>
                                      </p:cBhvr>
                                      <p:to>
                                        <p:strVal val="true"/>
                                      </p:to>
                                    </p:set>
                                  </p:childTnLst>
                                </p:cTn>
                              </p:par>
                              <p:par>
                                <p:cTn id="17" presetID="63" presetClass="path" presetSubtype="0" accel="50000" decel="50000" fill="hold" grpId="3" nodeType="withEffect">
                                  <p:stCondLst>
                                    <p:cond delay="300"/>
                                  </p:stCondLst>
                                  <p:childTnLst>
                                    <p:animMotion origin="layout" path="M 0.56024 2.96296E-6 L 1.03489 2.96296E-6 " pathEditMode="relative" rAng="0" ptsTypes="AA">
                                      <p:cBhvr>
                                        <p:cTn id="18" dur="1000" fill="hold"/>
                                        <p:tgtEl>
                                          <p:spTgt spid="26"/>
                                        </p:tgtEl>
                                        <p:attrNameLst>
                                          <p:attrName>ppt_x</p:attrName>
                                          <p:attrName>ppt_y</p:attrName>
                                        </p:attrNameLst>
                                      </p:cBhvr>
                                      <p:rCtr x="237" y="0"/>
                                    </p:animMotion>
                                  </p:childTnLst>
                                </p:cTn>
                              </p:par>
                              <p:par>
                                <p:cTn id="19" presetID="1" presetClass="emph" presetSubtype="2" fill="hold" nodeType="withEffect">
                                  <p:stCondLst>
                                    <p:cond delay="300"/>
                                  </p:stCondLst>
                                  <p:childTnLst>
                                    <p:animClr clrSpc="rgb" dir="cw">
                                      <p:cBhvr>
                                        <p:cTn id="20" dur="1000" fill="hold"/>
                                        <p:tgtEl>
                                          <p:spTgt spid="26"/>
                                        </p:tgtEl>
                                        <p:attrNameLst>
                                          <p:attrName>fillcolor</p:attrName>
                                        </p:attrNameLst>
                                      </p:cBhvr>
                                      <p:to>
                                        <a:schemeClr val="accent1"/>
                                      </p:to>
                                    </p:animClr>
                                    <p:set>
                                      <p:cBhvr>
                                        <p:cTn id="21" dur="1000" fill="hold"/>
                                        <p:tgtEl>
                                          <p:spTgt spid="26"/>
                                        </p:tgtEl>
                                        <p:attrNameLst>
                                          <p:attrName>fill.type</p:attrName>
                                        </p:attrNameLst>
                                      </p:cBhvr>
                                      <p:to>
                                        <p:strVal val="solid"/>
                                      </p:to>
                                    </p:set>
                                    <p:set>
                                      <p:cBhvr>
                                        <p:cTn id="22" dur="1000" fill="hold"/>
                                        <p:tgtEl>
                                          <p:spTgt spid="26"/>
                                        </p:tgtEl>
                                        <p:attrNameLst>
                                          <p:attrName>fill.on</p:attrName>
                                        </p:attrNameLst>
                                      </p:cBhvr>
                                      <p:to>
                                        <p:strVal val="true"/>
                                      </p:to>
                                    </p:set>
                                  </p:childTnLst>
                                </p:cTn>
                              </p:par>
                            </p:childTnLst>
                          </p:cTn>
                        </p:par>
                        <p:par>
                          <p:cTn id="23" fill="hold">
                            <p:stCondLst>
                              <p:cond delay="3500"/>
                            </p:stCondLst>
                            <p:childTnLst>
                              <p:par>
                                <p:cTn id="24" presetID="8" presetClass="emph" presetSubtype="0" fill="hold" grpId="4" nodeType="afterEffect">
                                  <p:stCondLst>
                                    <p:cond delay="0"/>
                                  </p:stCondLst>
                                  <p:childTnLst>
                                    <p:animRot by="21600000">
                                      <p:cBhvr>
                                        <p:cTn id="25" dur="1000" fill="hold"/>
                                        <p:tgtEl>
                                          <p:spTgt spid="26"/>
                                        </p:tgtEl>
                                        <p:attrNameLst>
                                          <p:attrName>r</p:attrName>
                                        </p:attrNameLst>
                                      </p:cBhvr>
                                    </p:animRot>
                                  </p:childTnLst>
                                </p:cTn>
                              </p:par>
                            </p:childTnLst>
                          </p:cTn>
                        </p:par>
                        <p:par>
                          <p:cTn id="26" fill="hold">
                            <p:stCondLst>
                              <p:cond delay="4500"/>
                            </p:stCondLst>
                            <p:childTnLst>
                              <p:par>
                                <p:cTn id="27" presetID="1" presetClass="emph" presetSubtype="2" fill="hold" nodeType="afterEffect">
                                  <p:stCondLst>
                                    <p:cond delay="0"/>
                                  </p:stCondLst>
                                  <p:childTnLst>
                                    <p:animClr clrSpc="rgb" dir="cw">
                                      <p:cBhvr>
                                        <p:cTn id="28" dur="500" fill="hold"/>
                                        <p:tgtEl>
                                          <p:spTgt spid="26"/>
                                        </p:tgtEl>
                                        <p:attrNameLst>
                                          <p:attrName>fillcolor</p:attrName>
                                        </p:attrNameLst>
                                      </p:cBhvr>
                                      <p:to>
                                        <a:srgbClr val="69F244"/>
                                      </p:to>
                                    </p:animClr>
                                    <p:set>
                                      <p:cBhvr>
                                        <p:cTn id="29" dur="500" fill="hold"/>
                                        <p:tgtEl>
                                          <p:spTgt spid="26"/>
                                        </p:tgtEl>
                                        <p:attrNameLst>
                                          <p:attrName>fill.type</p:attrName>
                                        </p:attrNameLst>
                                      </p:cBhvr>
                                      <p:to>
                                        <p:strVal val="solid"/>
                                      </p:to>
                                    </p:set>
                                    <p:set>
                                      <p:cBhvr>
                                        <p:cTn id="30" dur="500" fill="hold"/>
                                        <p:tgtEl>
                                          <p:spTgt spid="26"/>
                                        </p:tgtEl>
                                        <p:attrNameLst>
                                          <p:attrName>fill.on</p:attrName>
                                        </p:attrNameLst>
                                      </p:cBhvr>
                                      <p:to>
                                        <p:strVal val="true"/>
                                      </p:to>
                                    </p:set>
                                  </p:childTnLst>
                                </p:cTn>
                              </p:par>
                            </p:childTnLst>
                          </p:cTn>
                        </p:par>
                        <p:par>
                          <p:cTn id="31" fill="hold">
                            <p:stCondLst>
                              <p:cond delay="5000"/>
                            </p:stCondLst>
                            <p:childTnLst>
                              <p:par>
                                <p:cTn id="32" presetID="9" presetClass="exit" presetSubtype="0" fill="hold" grpId="5" nodeType="afterEffect">
                                  <p:stCondLst>
                                    <p:cond delay="0"/>
                                  </p:stCondLst>
                                  <p:childTnLst>
                                    <p:animEffect transition="out" filter="dissolve">
                                      <p:cBhvr>
                                        <p:cTn id="33" dur="500"/>
                                        <p:tgtEl>
                                          <p:spTgt spid="26"/>
                                        </p:tgtEl>
                                      </p:cBhvr>
                                    </p:animEffect>
                                    <p:set>
                                      <p:cBhvr>
                                        <p:cTn id="34" dur="1" fill="hold">
                                          <p:stCondLst>
                                            <p:cond delay="499"/>
                                          </p:stCondLst>
                                        </p:cTn>
                                        <p:tgtEl>
                                          <p:spTgt spid="2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2" nodeType="click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par>
                                <p:cTn id="39" presetID="63" presetClass="path" presetSubtype="0" accel="50000" decel="50000" fill="hold" grpId="0" nodeType="withEffect">
                                  <p:stCondLst>
                                    <p:cond delay="0"/>
                                  </p:stCondLst>
                                  <p:childTnLst>
                                    <p:animMotion origin="layout" path="M 2.77556E-17 0 L 0.56024 0 " pathEditMode="relative" rAng="0" ptsTypes="AA">
                                      <p:cBhvr>
                                        <p:cTn id="40" dur="800" fill="hold"/>
                                        <p:tgtEl>
                                          <p:spTgt spid="34"/>
                                        </p:tgtEl>
                                        <p:attrNameLst>
                                          <p:attrName>ppt_x</p:attrName>
                                          <p:attrName>ppt_y</p:attrName>
                                        </p:attrNameLst>
                                      </p:cBhvr>
                                      <p:rCtr x="280" y="0"/>
                                    </p:animMotion>
                                  </p:childTnLst>
                                </p:cTn>
                              </p:par>
                            </p:childTnLst>
                          </p:cTn>
                        </p:par>
                        <p:par>
                          <p:cTn id="41" fill="hold">
                            <p:stCondLst>
                              <p:cond delay="800"/>
                            </p:stCondLst>
                            <p:childTnLst>
                              <p:par>
                                <p:cTn id="42" presetID="8" presetClass="emph" presetSubtype="0" fill="hold" grpId="1" nodeType="afterEffect">
                                  <p:stCondLst>
                                    <p:cond delay="0"/>
                                  </p:stCondLst>
                                  <p:childTnLst>
                                    <p:animRot by="21600000">
                                      <p:cBhvr>
                                        <p:cTn id="43" dur="900" fill="hold"/>
                                        <p:tgtEl>
                                          <p:spTgt spid="34"/>
                                        </p:tgtEl>
                                        <p:attrNameLst>
                                          <p:attrName>r</p:attrName>
                                        </p:attrNameLst>
                                      </p:cBhvr>
                                    </p:animRot>
                                  </p:childTnLst>
                                </p:cTn>
                              </p:par>
                            </p:childTnLst>
                          </p:cTn>
                        </p:par>
                        <p:par>
                          <p:cTn id="44" fill="hold">
                            <p:stCondLst>
                              <p:cond delay="1700"/>
                            </p:stCondLst>
                            <p:childTnLst>
                              <p:par>
                                <p:cTn id="45" presetID="1" presetClass="emph" presetSubtype="2" fill="hold" nodeType="afterEffect">
                                  <p:stCondLst>
                                    <p:cond delay="0"/>
                                  </p:stCondLst>
                                  <p:childTnLst>
                                    <p:animClr clrSpc="rgb" dir="cw">
                                      <p:cBhvr>
                                        <p:cTn id="46" dur="800" fill="hold"/>
                                        <p:tgtEl>
                                          <p:spTgt spid="34"/>
                                        </p:tgtEl>
                                        <p:attrNameLst>
                                          <p:attrName>fillcolor</p:attrName>
                                        </p:attrNameLst>
                                      </p:cBhvr>
                                      <p:to>
                                        <a:srgbClr val="69F244"/>
                                      </p:to>
                                    </p:animClr>
                                    <p:set>
                                      <p:cBhvr>
                                        <p:cTn id="47" dur="800" fill="hold"/>
                                        <p:tgtEl>
                                          <p:spTgt spid="34"/>
                                        </p:tgtEl>
                                        <p:attrNameLst>
                                          <p:attrName>fill.type</p:attrName>
                                        </p:attrNameLst>
                                      </p:cBhvr>
                                      <p:to>
                                        <p:strVal val="solid"/>
                                      </p:to>
                                    </p:set>
                                    <p:set>
                                      <p:cBhvr>
                                        <p:cTn id="48" dur="800" fill="hold"/>
                                        <p:tgtEl>
                                          <p:spTgt spid="34"/>
                                        </p:tgtEl>
                                        <p:attrNameLst>
                                          <p:attrName>fill.on</p:attrName>
                                        </p:attrNameLst>
                                      </p:cBhvr>
                                      <p:to>
                                        <p:strVal val="true"/>
                                      </p:to>
                                    </p:set>
                                  </p:childTnLst>
                                </p:cTn>
                              </p:par>
                              <p:par>
                                <p:cTn id="49" presetID="63" presetClass="path" presetSubtype="0" accel="50000" decel="50000" fill="hold" grpId="3" nodeType="withEffect">
                                  <p:stCondLst>
                                    <p:cond delay="300"/>
                                  </p:stCondLst>
                                  <p:childTnLst>
                                    <p:animMotion origin="layout" path="M 0.56024 2.96296E-6 L 1.03489 2.96296E-6 " pathEditMode="relative" rAng="0" ptsTypes="AA">
                                      <p:cBhvr>
                                        <p:cTn id="50" dur="1000" fill="hold"/>
                                        <p:tgtEl>
                                          <p:spTgt spid="34"/>
                                        </p:tgtEl>
                                        <p:attrNameLst>
                                          <p:attrName>ppt_x</p:attrName>
                                          <p:attrName>ppt_y</p:attrName>
                                        </p:attrNameLst>
                                      </p:cBhvr>
                                      <p:rCtr x="237" y="0"/>
                                    </p:animMotion>
                                  </p:childTnLst>
                                </p:cTn>
                              </p:par>
                              <p:par>
                                <p:cTn id="51" presetID="1" presetClass="emph" presetSubtype="2" fill="hold" nodeType="withEffect">
                                  <p:stCondLst>
                                    <p:cond delay="300"/>
                                  </p:stCondLst>
                                  <p:childTnLst>
                                    <p:animClr clrSpc="rgb" dir="cw">
                                      <p:cBhvr>
                                        <p:cTn id="52" dur="1000" fill="hold"/>
                                        <p:tgtEl>
                                          <p:spTgt spid="34"/>
                                        </p:tgtEl>
                                        <p:attrNameLst>
                                          <p:attrName>fillcolor</p:attrName>
                                        </p:attrNameLst>
                                      </p:cBhvr>
                                      <p:to>
                                        <a:schemeClr val="accent1"/>
                                      </p:to>
                                    </p:animClr>
                                    <p:set>
                                      <p:cBhvr>
                                        <p:cTn id="53" dur="1000" fill="hold"/>
                                        <p:tgtEl>
                                          <p:spTgt spid="34"/>
                                        </p:tgtEl>
                                        <p:attrNameLst>
                                          <p:attrName>fill.type</p:attrName>
                                        </p:attrNameLst>
                                      </p:cBhvr>
                                      <p:to>
                                        <p:strVal val="solid"/>
                                      </p:to>
                                    </p:set>
                                    <p:set>
                                      <p:cBhvr>
                                        <p:cTn id="54" dur="1000" fill="hold"/>
                                        <p:tgtEl>
                                          <p:spTgt spid="34"/>
                                        </p:tgtEl>
                                        <p:attrNameLst>
                                          <p:attrName>fill.on</p:attrName>
                                        </p:attrNameLst>
                                      </p:cBhvr>
                                      <p:to>
                                        <p:strVal val="true"/>
                                      </p:to>
                                    </p:set>
                                  </p:childTnLst>
                                </p:cTn>
                              </p:par>
                            </p:childTnLst>
                          </p:cTn>
                        </p:par>
                        <p:par>
                          <p:cTn id="55" fill="hold">
                            <p:stCondLst>
                              <p:cond delay="3000"/>
                            </p:stCondLst>
                            <p:childTnLst>
                              <p:par>
                                <p:cTn id="56" presetID="8" presetClass="emph" presetSubtype="0" repeatCount="indefinite" fill="hold" grpId="4" nodeType="afterEffect">
                                  <p:stCondLst>
                                    <p:cond delay="0"/>
                                  </p:stCondLst>
                                  <p:childTnLst>
                                    <p:animRot by="21600000">
                                      <p:cBhvr>
                                        <p:cTn id="57" dur="1000" fill="hold"/>
                                        <p:tgtEl>
                                          <p:spTgt spid="34"/>
                                        </p:tgtEl>
                                        <p:attrNameLst>
                                          <p:attrName>r</p:attrName>
                                        </p:attrNameLst>
                                      </p:cBhvr>
                                    </p:animRo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2" nodeType="clickEffect">
                                  <p:stCondLst>
                                    <p:cond delay="0"/>
                                  </p:stCondLst>
                                  <p:childTnLst>
                                    <p:set>
                                      <p:cBhvr>
                                        <p:cTn id="61" dur="1" fill="hold">
                                          <p:stCondLst>
                                            <p:cond delay="0"/>
                                          </p:stCondLst>
                                        </p:cTn>
                                        <p:tgtEl>
                                          <p:spTgt spid="35"/>
                                        </p:tgtEl>
                                        <p:attrNameLst>
                                          <p:attrName>style.visibility</p:attrName>
                                        </p:attrNameLst>
                                      </p:cBhvr>
                                      <p:to>
                                        <p:strVal val="visible"/>
                                      </p:to>
                                    </p:set>
                                  </p:childTnLst>
                                </p:cTn>
                              </p:par>
                              <p:par>
                                <p:cTn id="62" presetID="63" presetClass="path" presetSubtype="0" accel="50000" decel="50000" fill="hold" grpId="0" nodeType="withEffect">
                                  <p:stCondLst>
                                    <p:cond delay="0"/>
                                  </p:stCondLst>
                                  <p:childTnLst>
                                    <p:animMotion origin="layout" path="M 2.77556E-17 0 L 0.56024 0 " pathEditMode="relative" rAng="0" ptsTypes="AA">
                                      <p:cBhvr>
                                        <p:cTn id="63" dur="800" fill="hold"/>
                                        <p:tgtEl>
                                          <p:spTgt spid="35"/>
                                        </p:tgtEl>
                                        <p:attrNameLst>
                                          <p:attrName>ppt_x</p:attrName>
                                          <p:attrName>ppt_y</p:attrName>
                                        </p:attrNameLst>
                                      </p:cBhvr>
                                      <p:rCtr x="280" y="0"/>
                                    </p:animMotion>
                                  </p:childTnLst>
                                </p:cTn>
                              </p:par>
                              <p:par>
                                <p:cTn id="64" presetID="8" presetClass="emph" presetSubtype="0" fill="hold" grpId="1" nodeType="withEffect">
                                  <p:stCondLst>
                                    <p:cond delay="700"/>
                                  </p:stCondLst>
                                  <p:childTnLst>
                                    <p:animRot by="21600000">
                                      <p:cBhvr>
                                        <p:cTn id="65" dur="700" fill="hold"/>
                                        <p:tgtEl>
                                          <p:spTgt spid="35"/>
                                        </p:tgtEl>
                                        <p:attrNameLst>
                                          <p:attrName>r</p:attrName>
                                        </p:attrNameLst>
                                      </p:cBhvr>
                                    </p:animRot>
                                  </p:childTnLst>
                                </p:cTn>
                              </p:par>
                              <p:par>
                                <p:cTn id="66" presetID="63" presetClass="path" presetSubtype="0" accel="50000" decel="50000" fill="hold" grpId="3" nodeType="withEffect">
                                  <p:stCondLst>
                                    <p:cond delay="1200"/>
                                  </p:stCondLst>
                                  <p:childTnLst>
                                    <p:animMotion origin="layout" path="M 0.56024 -3.37807E-7 L 0.94496 -3.37807E-7 " pathEditMode="relative" rAng="0" ptsTypes="AA">
                                      <p:cBhvr>
                                        <p:cTn id="67" dur="700" fill="hold"/>
                                        <p:tgtEl>
                                          <p:spTgt spid="35"/>
                                        </p:tgtEl>
                                        <p:attrNameLst>
                                          <p:attrName>ppt_x</p:attrName>
                                          <p:attrName>ppt_y</p:attrName>
                                        </p:attrNameLst>
                                      </p:cBhvr>
                                      <p:rCtr x="192" y="0"/>
                                    </p:animMotion>
                                  </p:childTnLst>
                                </p:cTn>
                              </p:par>
                              <p:par>
                                <p:cTn id="68" presetID="1" presetClass="entr" presetSubtype="0" fill="hold" grpId="2" nodeType="withEffect">
                                  <p:stCondLst>
                                    <p:cond delay="200"/>
                                  </p:stCondLst>
                                  <p:childTnLst>
                                    <p:set>
                                      <p:cBhvr>
                                        <p:cTn id="69" dur="1" fill="hold">
                                          <p:stCondLst>
                                            <p:cond delay="0"/>
                                          </p:stCondLst>
                                        </p:cTn>
                                        <p:tgtEl>
                                          <p:spTgt spid="36"/>
                                        </p:tgtEl>
                                        <p:attrNameLst>
                                          <p:attrName>style.visibility</p:attrName>
                                        </p:attrNameLst>
                                      </p:cBhvr>
                                      <p:to>
                                        <p:strVal val="visible"/>
                                      </p:to>
                                    </p:set>
                                  </p:childTnLst>
                                </p:cTn>
                              </p:par>
                              <p:par>
                                <p:cTn id="70" presetID="63" presetClass="path" presetSubtype="0" accel="50000" decel="50000" fill="hold" grpId="0" nodeType="withEffect">
                                  <p:stCondLst>
                                    <p:cond delay="200"/>
                                  </p:stCondLst>
                                  <p:childTnLst>
                                    <p:animMotion origin="layout" path="M 2.77778E-6 2.96296E-6 L 0.47534 2.96296E-6 " pathEditMode="relative" rAng="0" ptsTypes="AA">
                                      <p:cBhvr>
                                        <p:cTn id="71" dur="800" fill="hold"/>
                                        <p:tgtEl>
                                          <p:spTgt spid="36"/>
                                        </p:tgtEl>
                                        <p:attrNameLst>
                                          <p:attrName>ppt_x</p:attrName>
                                          <p:attrName>ppt_y</p:attrName>
                                        </p:attrNameLst>
                                      </p:cBhvr>
                                      <p:rCtr x="238" y="0"/>
                                    </p:animMotion>
                                  </p:childTnLst>
                                </p:cTn>
                              </p:par>
                              <p:par>
                                <p:cTn id="72" presetID="8" presetClass="emph" presetSubtype="0" fill="hold" grpId="1" nodeType="withEffect">
                                  <p:stCondLst>
                                    <p:cond delay="1000"/>
                                  </p:stCondLst>
                                  <p:childTnLst>
                                    <p:animRot by="21600000">
                                      <p:cBhvr>
                                        <p:cTn id="73" dur="700" fill="hold"/>
                                        <p:tgtEl>
                                          <p:spTgt spid="36"/>
                                        </p:tgtEl>
                                        <p:attrNameLst>
                                          <p:attrName>r</p:attrName>
                                        </p:attrNameLst>
                                      </p:cBhvr>
                                    </p:animRot>
                                  </p:childTnLst>
                                </p:cTn>
                              </p:par>
                              <p:par>
                                <p:cTn id="74" presetID="63" presetClass="path" presetSubtype="0" accel="50000" decel="50000" fill="hold" grpId="3" nodeType="withEffect">
                                  <p:stCondLst>
                                    <p:cond delay="1600"/>
                                  </p:stCondLst>
                                  <p:childTnLst>
                                    <p:animMotion origin="layout" path="M 0.47534 -3.37807E-7 L 0.86007 -3.37807E-7 " pathEditMode="relative" rAng="0" ptsTypes="AA">
                                      <p:cBhvr>
                                        <p:cTn id="75" dur="700" fill="hold"/>
                                        <p:tgtEl>
                                          <p:spTgt spid="36"/>
                                        </p:tgtEl>
                                        <p:attrNameLst>
                                          <p:attrName>ppt_x</p:attrName>
                                          <p:attrName>ppt_y</p:attrName>
                                        </p:attrNameLst>
                                      </p:cBhvr>
                                      <p:rCtr x="192" y="0"/>
                                    </p:animMotion>
                                  </p:childTnLst>
                                </p:cTn>
                              </p:par>
                              <p:par>
                                <p:cTn id="76" presetID="1" presetClass="entr" presetSubtype="0" fill="hold" grpId="2" nodeType="withEffect">
                                  <p:stCondLst>
                                    <p:cond delay="300"/>
                                  </p:stCondLst>
                                  <p:childTnLst>
                                    <p:set>
                                      <p:cBhvr>
                                        <p:cTn id="77" dur="1" fill="hold">
                                          <p:stCondLst>
                                            <p:cond delay="0"/>
                                          </p:stCondLst>
                                        </p:cTn>
                                        <p:tgtEl>
                                          <p:spTgt spid="38"/>
                                        </p:tgtEl>
                                        <p:attrNameLst>
                                          <p:attrName>style.visibility</p:attrName>
                                        </p:attrNameLst>
                                      </p:cBhvr>
                                      <p:to>
                                        <p:strVal val="visible"/>
                                      </p:to>
                                    </p:set>
                                  </p:childTnLst>
                                </p:cTn>
                              </p:par>
                              <p:par>
                                <p:cTn id="78" presetID="63" presetClass="path" presetSubtype="0" accel="50000" decel="50000" fill="hold" grpId="0" nodeType="withEffect">
                                  <p:stCondLst>
                                    <p:cond delay="300"/>
                                  </p:stCondLst>
                                  <p:childTnLst>
                                    <p:animMotion origin="layout" path="M 2.77778E-6 -3.37807E-7 L 0.38663 -3.37807E-7 " pathEditMode="relative" rAng="0" ptsTypes="AA">
                                      <p:cBhvr>
                                        <p:cTn id="79" dur="800" fill="hold"/>
                                        <p:tgtEl>
                                          <p:spTgt spid="38"/>
                                        </p:tgtEl>
                                        <p:attrNameLst>
                                          <p:attrName>ppt_x</p:attrName>
                                          <p:attrName>ppt_y</p:attrName>
                                        </p:attrNameLst>
                                      </p:cBhvr>
                                      <p:rCtr x="193" y="0"/>
                                    </p:animMotion>
                                  </p:childTnLst>
                                </p:cTn>
                              </p:par>
                              <p:par>
                                <p:cTn id="80" presetID="8" presetClass="emph" presetSubtype="0" fill="hold" grpId="1" nodeType="withEffect">
                                  <p:stCondLst>
                                    <p:cond delay="1200"/>
                                  </p:stCondLst>
                                  <p:childTnLst>
                                    <p:animRot by="21600000">
                                      <p:cBhvr>
                                        <p:cTn id="81" dur="700" fill="hold"/>
                                        <p:tgtEl>
                                          <p:spTgt spid="38"/>
                                        </p:tgtEl>
                                        <p:attrNameLst>
                                          <p:attrName>r</p:attrName>
                                        </p:attrNameLst>
                                      </p:cBhvr>
                                    </p:animRot>
                                  </p:childTnLst>
                                </p:cTn>
                              </p:par>
                              <p:par>
                                <p:cTn id="82" presetID="63" presetClass="path" presetSubtype="0" accel="50000" decel="50000" fill="hold" grpId="3" nodeType="withEffect">
                                  <p:stCondLst>
                                    <p:cond delay="2000"/>
                                  </p:stCondLst>
                                  <p:childTnLst>
                                    <p:animMotion origin="layout" path="M 0.38663 -1.71217E-6 L 0.77136 -1.71217E-6 " pathEditMode="relative" rAng="0" ptsTypes="AA">
                                      <p:cBhvr>
                                        <p:cTn id="83" dur="700" fill="hold"/>
                                        <p:tgtEl>
                                          <p:spTgt spid="38"/>
                                        </p:tgtEl>
                                        <p:attrNameLst>
                                          <p:attrName>ppt_x</p:attrName>
                                          <p:attrName>ppt_y</p:attrName>
                                        </p:attrNameLst>
                                      </p:cBhvr>
                                      <p:rCtr x="192" y="0"/>
                                    </p:animMotion>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41"/>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42"/>
                                        </p:tgtEl>
                                        <p:attrNameLst>
                                          <p:attrName>style.visibility</p:attrName>
                                        </p:attrNameLst>
                                      </p:cBhvr>
                                      <p:to>
                                        <p:strVal val="visible"/>
                                      </p:to>
                                    </p:set>
                                  </p:childTnLst>
                                </p:cTn>
                              </p:par>
                              <p:par>
                                <p:cTn id="90" presetID="1" presetClass="entr" presetSubtype="0" fill="hold" grpId="0" nodeType="withEffect">
                                  <p:stCondLst>
                                    <p:cond delay="0"/>
                                  </p:stCondLst>
                                  <p:childTnLst>
                                    <p:set>
                                      <p:cBhvr>
                                        <p:cTn id="91" dur="1" fill="hold">
                                          <p:stCondLst>
                                            <p:cond delay="0"/>
                                          </p:stCondLst>
                                        </p:cTn>
                                        <p:tgtEl>
                                          <p:spTgt spid="43"/>
                                        </p:tgtEl>
                                        <p:attrNameLst>
                                          <p:attrName>style.visibility</p:attrName>
                                        </p:attrNameLst>
                                      </p:cBhvr>
                                      <p:to>
                                        <p:strVal val="visible"/>
                                      </p:to>
                                    </p:set>
                                  </p:childTnLst>
                                </p:cTn>
                              </p:par>
                              <p:par>
                                <p:cTn id="92" presetID="1" presetClass="entr" presetSubtype="0" fill="hold" grpId="0" nodeType="withEffect">
                                  <p:stCondLst>
                                    <p:cond delay="0"/>
                                  </p:stCondLst>
                                  <p:childTnLst>
                                    <p:set>
                                      <p:cBhvr>
                                        <p:cTn id="93" dur="1" fill="hold">
                                          <p:stCondLst>
                                            <p:cond delay="0"/>
                                          </p:stCondLst>
                                        </p:cTn>
                                        <p:tgtEl>
                                          <p:spTgt spid="44"/>
                                        </p:tgtEl>
                                        <p:attrNameLst>
                                          <p:attrName>style.visibility</p:attrName>
                                        </p:attrNameLst>
                                      </p:cBhvr>
                                      <p:to>
                                        <p:strVal val="visible"/>
                                      </p:to>
                                    </p:set>
                                  </p:childTnLst>
                                </p:cTn>
                              </p:par>
                              <p:par>
                                <p:cTn id="94" presetID="1" presetClass="entr" presetSubtype="0" fill="hold" grpId="0" nodeType="withEffect">
                                  <p:stCondLst>
                                    <p:cond delay="0"/>
                                  </p:stCondLst>
                                  <p:childTnLst>
                                    <p:set>
                                      <p:cBhvr>
                                        <p:cTn id="95" dur="1" fill="hold">
                                          <p:stCondLst>
                                            <p:cond delay="0"/>
                                          </p:stCondLst>
                                        </p:cTn>
                                        <p:tgtEl>
                                          <p:spTgt spid="45"/>
                                        </p:tgtEl>
                                        <p:attrNameLst>
                                          <p:attrName>style.visibility</p:attrName>
                                        </p:attrNameLst>
                                      </p:cBhvr>
                                      <p:to>
                                        <p:strVal val="visible"/>
                                      </p:to>
                                    </p:set>
                                  </p:childTnLst>
                                </p:cTn>
                              </p:par>
                              <p:par>
                                <p:cTn id="96" presetID="1" presetClass="entr" presetSubtype="0" fill="hold" grpId="0" nodeType="withEffect">
                                  <p:stCondLst>
                                    <p:cond delay="0"/>
                                  </p:stCondLst>
                                  <p:childTnLst>
                                    <p:set>
                                      <p:cBhvr>
                                        <p:cTn id="97" dur="1" fill="hold">
                                          <p:stCondLst>
                                            <p:cond delay="0"/>
                                          </p:stCondLst>
                                        </p:cTn>
                                        <p:tgtEl>
                                          <p:spTgt spid="46"/>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47"/>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grpId="2" nodeType="clickEffect">
                                  <p:stCondLst>
                                    <p:cond delay="0"/>
                                  </p:stCondLst>
                                  <p:childTnLst>
                                    <p:set>
                                      <p:cBhvr>
                                        <p:cTn id="103" dur="1" fill="hold">
                                          <p:stCondLst>
                                            <p:cond delay="0"/>
                                          </p:stCondLst>
                                        </p:cTn>
                                        <p:tgtEl>
                                          <p:spTgt spid="55"/>
                                        </p:tgtEl>
                                        <p:attrNameLst>
                                          <p:attrName>style.visibility</p:attrName>
                                        </p:attrNameLst>
                                      </p:cBhvr>
                                      <p:to>
                                        <p:strVal val="visible"/>
                                      </p:to>
                                    </p:set>
                                  </p:childTnLst>
                                </p:cTn>
                              </p:par>
                              <p:par>
                                <p:cTn id="104" presetID="63" presetClass="path" presetSubtype="0" accel="50000" decel="50000" fill="hold" grpId="0" nodeType="withEffect">
                                  <p:stCondLst>
                                    <p:cond delay="0"/>
                                  </p:stCondLst>
                                  <p:childTnLst>
                                    <p:animMotion origin="layout" path="M 2.77556E-17 0 L 0.56024 0 " pathEditMode="relative" rAng="0" ptsTypes="AA">
                                      <p:cBhvr>
                                        <p:cTn id="105" dur="800" fill="hold"/>
                                        <p:tgtEl>
                                          <p:spTgt spid="55"/>
                                        </p:tgtEl>
                                        <p:attrNameLst>
                                          <p:attrName>ppt_x</p:attrName>
                                          <p:attrName>ppt_y</p:attrName>
                                        </p:attrNameLst>
                                      </p:cBhvr>
                                      <p:rCtr x="280" y="0"/>
                                    </p:animMotion>
                                  </p:childTnLst>
                                </p:cTn>
                              </p:par>
                              <p:par>
                                <p:cTn id="106" presetID="8" presetClass="emph" presetSubtype="0" repeatCount="indefinite" fill="hold" grpId="1" nodeType="withEffect">
                                  <p:stCondLst>
                                    <p:cond delay="700"/>
                                  </p:stCondLst>
                                  <p:childTnLst>
                                    <p:animRot by="21600000">
                                      <p:cBhvr>
                                        <p:cTn id="107" dur="700" fill="hold"/>
                                        <p:tgtEl>
                                          <p:spTgt spid="55"/>
                                        </p:tgtEl>
                                        <p:attrNameLst>
                                          <p:attrName>r</p:attrName>
                                        </p:attrNameLst>
                                      </p:cBhvr>
                                    </p:animRot>
                                  </p:childTnLst>
                                </p:cTn>
                              </p:par>
                              <p:par>
                                <p:cTn id="108" presetID="63" presetClass="path" presetSubtype="0" accel="50000" decel="50000" fill="hold" grpId="3" nodeType="withEffect">
                                  <p:stCondLst>
                                    <p:cond delay="1200"/>
                                  </p:stCondLst>
                                  <p:childTnLst>
                                    <p:animMotion origin="layout" path="M 0.56024 -3.37807E-7 L 1.03298 0.30518 " pathEditMode="relative" rAng="0" ptsTypes="AA">
                                      <p:cBhvr>
                                        <p:cTn id="109" dur="700" fill="hold"/>
                                        <p:tgtEl>
                                          <p:spTgt spid="55"/>
                                        </p:tgtEl>
                                        <p:attrNameLst>
                                          <p:attrName>ppt_x</p:attrName>
                                          <p:attrName>ppt_y</p:attrName>
                                        </p:attrNameLst>
                                      </p:cBhvr>
                                      <p:rCtr x="236" y="152"/>
                                    </p:animMotion>
                                  </p:childTnLst>
                                </p:cTn>
                              </p:par>
                              <p:par>
                                <p:cTn id="110" presetID="1" presetClass="entr" presetSubtype="0" fill="hold" grpId="2" nodeType="withEffect">
                                  <p:stCondLst>
                                    <p:cond delay="200"/>
                                  </p:stCondLst>
                                  <p:childTnLst>
                                    <p:set>
                                      <p:cBhvr>
                                        <p:cTn id="111" dur="1" fill="hold">
                                          <p:stCondLst>
                                            <p:cond delay="0"/>
                                          </p:stCondLst>
                                        </p:cTn>
                                        <p:tgtEl>
                                          <p:spTgt spid="56"/>
                                        </p:tgtEl>
                                        <p:attrNameLst>
                                          <p:attrName>style.visibility</p:attrName>
                                        </p:attrNameLst>
                                      </p:cBhvr>
                                      <p:to>
                                        <p:strVal val="visible"/>
                                      </p:to>
                                    </p:set>
                                  </p:childTnLst>
                                </p:cTn>
                              </p:par>
                              <p:par>
                                <p:cTn id="112" presetID="63" presetClass="path" presetSubtype="0" accel="50000" decel="50000" fill="hold" grpId="0" nodeType="withEffect">
                                  <p:stCondLst>
                                    <p:cond delay="200"/>
                                  </p:stCondLst>
                                  <p:childTnLst>
                                    <p:animMotion origin="layout" path="M 2.77778E-6 2.96296E-6 L 0.47534 2.96296E-6 " pathEditMode="relative" rAng="0" ptsTypes="AA">
                                      <p:cBhvr>
                                        <p:cTn id="113" dur="800" fill="hold"/>
                                        <p:tgtEl>
                                          <p:spTgt spid="56"/>
                                        </p:tgtEl>
                                        <p:attrNameLst>
                                          <p:attrName>ppt_x</p:attrName>
                                          <p:attrName>ppt_y</p:attrName>
                                        </p:attrNameLst>
                                      </p:cBhvr>
                                      <p:rCtr x="238" y="0"/>
                                    </p:animMotion>
                                  </p:childTnLst>
                                </p:cTn>
                              </p:par>
                              <p:par>
                                <p:cTn id="114" presetID="8" presetClass="emph" presetSubtype="0" fill="hold" grpId="1" nodeType="withEffect">
                                  <p:stCondLst>
                                    <p:cond delay="1000"/>
                                  </p:stCondLst>
                                  <p:childTnLst>
                                    <p:animRot by="21600000">
                                      <p:cBhvr>
                                        <p:cTn id="115" dur="700" fill="hold"/>
                                        <p:tgtEl>
                                          <p:spTgt spid="56"/>
                                        </p:tgtEl>
                                        <p:attrNameLst>
                                          <p:attrName>r</p:attrName>
                                        </p:attrNameLst>
                                      </p:cBhvr>
                                    </p:animRot>
                                  </p:childTnLst>
                                </p:cTn>
                              </p:par>
                              <p:par>
                                <p:cTn id="116" presetID="63" presetClass="path" presetSubtype="0" accel="50000" decel="50000" fill="hold" grpId="3" nodeType="withEffect">
                                  <p:stCondLst>
                                    <p:cond delay="1600"/>
                                  </p:stCondLst>
                                  <p:childTnLst>
                                    <p:animMotion origin="layout" path="M 0.47534 -3.37807E-7 L 0.94479 0.30449 " pathEditMode="relative" rAng="0" ptsTypes="AA">
                                      <p:cBhvr>
                                        <p:cTn id="117" dur="700" fill="hold"/>
                                        <p:tgtEl>
                                          <p:spTgt spid="56"/>
                                        </p:tgtEl>
                                        <p:attrNameLst>
                                          <p:attrName>ppt_x</p:attrName>
                                          <p:attrName>ppt_y</p:attrName>
                                        </p:attrNameLst>
                                      </p:cBhvr>
                                      <p:rCtr x="235" y="152"/>
                                    </p:animMotion>
                                  </p:childTnLst>
                                </p:cTn>
                              </p:par>
                              <p:par>
                                <p:cTn id="118" presetID="1" presetClass="entr" presetSubtype="0" fill="hold" grpId="2" nodeType="withEffect">
                                  <p:stCondLst>
                                    <p:cond delay="300"/>
                                  </p:stCondLst>
                                  <p:childTnLst>
                                    <p:set>
                                      <p:cBhvr>
                                        <p:cTn id="119" dur="1" fill="hold">
                                          <p:stCondLst>
                                            <p:cond delay="0"/>
                                          </p:stCondLst>
                                        </p:cTn>
                                        <p:tgtEl>
                                          <p:spTgt spid="57"/>
                                        </p:tgtEl>
                                        <p:attrNameLst>
                                          <p:attrName>style.visibility</p:attrName>
                                        </p:attrNameLst>
                                      </p:cBhvr>
                                      <p:to>
                                        <p:strVal val="visible"/>
                                      </p:to>
                                    </p:set>
                                  </p:childTnLst>
                                </p:cTn>
                              </p:par>
                              <p:par>
                                <p:cTn id="120" presetID="63" presetClass="path" presetSubtype="0" accel="50000" decel="50000" fill="hold" grpId="0" nodeType="withEffect">
                                  <p:stCondLst>
                                    <p:cond delay="300"/>
                                  </p:stCondLst>
                                  <p:childTnLst>
                                    <p:animMotion origin="layout" path="M 2.77778E-6 -3.37807E-7 L 0.38663 -3.37807E-7 " pathEditMode="relative" rAng="0" ptsTypes="AA">
                                      <p:cBhvr>
                                        <p:cTn id="121" dur="800" fill="hold"/>
                                        <p:tgtEl>
                                          <p:spTgt spid="57"/>
                                        </p:tgtEl>
                                        <p:attrNameLst>
                                          <p:attrName>ppt_x</p:attrName>
                                          <p:attrName>ppt_y</p:attrName>
                                        </p:attrNameLst>
                                      </p:cBhvr>
                                      <p:rCtr x="193" y="0"/>
                                    </p:animMotion>
                                  </p:childTnLst>
                                </p:cTn>
                              </p:par>
                              <p:par>
                                <p:cTn id="122" presetID="8" presetClass="emph" presetSubtype="0" fill="hold" grpId="1" nodeType="withEffect">
                                  <p:stCondLst>
                                    <p:cond delay="1200"/>
                                  </p:stCondLst>
                                  <p:childTnLst>
                                    <p:animRot by="21600000">
                                      <p:cBhvr>
                                        <p:cTn id="123" dur="700" fill="hold"/>
                                        <p:tgtEl>
                                          <p:spTgt spid="57"/>
                                        </p:tgtEl>
                                        <p:attrNameLst>
                                          <p:attrName>r</p:attrName>
                                        </p:attrNameLst>
                                      </p:cBhvr>
                                    </p:animRot>
                                  </p:childTnLst>
                                </p:cTn>
                              </p:par>
                              <p:par>
                                <p:cTn id="124" presetID="63" presetClass="path" presetSubtype="0" accel="50000" decel="50000" fill="hold" grpId="3" nodeType="withEffect">
                                  <p:stCondLst>
                                    <p:cond delay="2000"/>
                                  </p:stCondLst>
                                  <p:childTnLst>
                                    <p:animMotion origin="layout" path="M 0.38663 2.96296E-6 L 0.86232 0.30463 " pathEditMode="relative" rAng="0" ptsTypes="AA">
                                      <p:cBhvr>
                                        <p:cTn id="125" dur="700" fill="hold"/>
                                        <p:tgtEl>
                                          <p:spTgt spid="57"/>
                                        </p:tgtEl>
                                        <p:attrNameLst>
                                          <p:attrName>ppt_x</p:attrName>
                                          <p:attrName>ppt_y</p:attrName>
                                        </p:attrNameLst>
                                      </p:cBhvr>
                                      <p:rCtr x="238" y="152"/>
                                    </p:animMotion>
                                  </p:childTnLst>
                                </p:cTn>
                              </p:par>
                              <p:par>
                                <p:cTn id="126" presetID="1" presetClass="entr" presetSubtype="0" fill="hold" grpId="2" nodeType="withEffect">
                                  <p:stCondLst>
                                    <p:cond delay="300"/>
                                  </p:stCondLst>
                                  <p:childTnLst>
                                    <p:set>
                                      <p:cBhvr>
                                        <p:cTn id="127" dur="1" fill="hold">
                                          <p:stCondLst>
                                            <p:cond delay="0"/>
                                          </p:stCondLst>
                                        </p:cTn>
                                        <p:tgtEl>
                                          <p:spTgt spid="58"/>
                                        </p:tgtEl>
                                        <p:attrNameLst>
                                          <p:attrName>style.visibility</p:attrName>
                                        </p:attrNameLst>
                                      </p:cBhvr>
                                      <p:to>
                                        <p:strVal val="visible"/>
                                      </p:to>
                                    </p:set>
                                  </p:childTnLst>
                                </p:cTn>
                              </p:par>
                              <p:par>
                                <p:cTn id="128" presetID="63" presetClass="path" presetSubtype="0" accel="50000" decel="50000" fill="hold" grpId="0" nodeType="withEffect">
                                  <p:stCondLst>
                                    <p:cond delay="300"/>
                                  </p:stCondLst>
                                  <p:childTnLst>
                                    <p:animMotion origin="layout" path="M 2.77778E-6 2.96296E-6 L 0.30191 2.96296E-6 " pathEditMode="relative" rAng="0" ptsTypes="AA">
                                      <p:cBhvr>
                                        <p:cTn id="129" dur="800" fill="hold"/>
                                        <p:tgtEl>
                                          <p:spTgt spid="58"/>
                                        </p:tgtEl>
                                        <p:attrNameLst>
                                          <p:attrName>ppt_x</p:attrName>
                                          <p:attrName>ppt_y</p:attrName>
                                        </p:attrNameLst>
                                      </p:cBhvr>
                                      <p:rCtr x="151" y="0"/>
                                    </p:animMotion>
                                  </p:childTnLst>
                                </p:cTn>
                              </p:par>
                              <p:par>
                                <p:cTn id="130" presetID="8" presetClass="emph" presetSubtype="0" fill="hold" grpId="1" nodeType="withEffect">
                                  <p:stCondLst>
                                    <p:cond delay="1200"/>
                                  </p:stCondLst>
                                  <p:childTnLst>
                                    <p:animRot by="21600000">
                                      <p:cBhvr>
                                        <p:cTn id="131" dur="700" fill="hold"/>
                                        <p:tgtEl>
                                          <p:spTgt spid="58"/>
                                        </p:tgtEl>
                                        <p:attrNameLst>
                                          <p:attrName>r</p:attrName>
                                        </p:attrNameLst>
                                      </p:cBhvr>
                                    </p:animRot>
                                  </p:childTnLst>
                                </p:cTn>
                              </p:par>
                              <p:par>
                                <p:cTn id="132" presetID="63" presetClass="path" presetSubtype="0" accel="50000" decel="50000" fill="hold" grpId="3" nodeType="withEffect">
                                  <p:stCondLst>
                                    <p:cond delay="2000"/>
                                  </p:stCondLst>
                                  <p:childTnLst>
                                    <p:animMotion origin="layout" path="M 0.30191 -3.37807E-7 L 0.77309 0.30703 " pathEditMode="relative" rAng="0" ptsTypes="AA">
                                      <p:cBhvr>
                                        <p:cTn id="133" dur="700" fill="hold"/>
                                        <p:tgtEl>
                                          <p:spTgt spid="58"/>
                                        </p:tgtEl>
                                        <p:attrNameLst>
                                          <p:attrName>ppt_x</p:attrName>
                                          <p:attrName>ppt_y</p:attrName>
                                        </p:attrNameLst>
                                      </p:cBhvr>
                                      <p:rCtr x="236" y="153"/>
                                    </p:animMotion>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grpId="2" nodeType="clickEffect">
                                  <p:stCondLst>
                                    <p:cond delay="0"/>
                                  </p:stCondLst>
                                  <p:childTnLst>
                                    <p:set>
                                      <p:cBhvr>
                                        <p:cTn id="137" dur="1" fill="hold">
                                          <p:stCondLst>
                                            <p:cond delay="0"/>
                                          </p:stCondLst>
                                        </p:cTn>
                                        <p:tgtEl>
                                          <p:spTgt spid="59"/>
                                        </p:tgtEl>
                                        <p:attrNameLst>
                                          <p:attrName>style.visibility</p:attrName>
                                        </p:attrNameLst>
                                      </p:cBhvr>
                                      <p:to>
                                        <p:strVal val="visible"/>
                                      </p:to>
                                    </p:set>
                                  </p:childTnLst>
                                </p:cTn>
                              </p:par>
                              <p:par>
                                <p:cTn id="138" presetID="63" presetClass="path" presetSubtype="0" accel="50000" decel="50000" fill="hold" grpId="0" nodeType="withEffect">
                                  <p:stCondLst>
                                    <p:cond delay="0"/>
                                  </p:stCondLst>
                                  <p:childTnLst>
                                    <p:animMotion origin="layout" path="M 2.77556E-17 0 L 0.56024 0 " pathEditMode="relative" rAng="0" ptsTypes="AA">
                                      <p:cBhvr>
                                        <p:cTn id="139" dur="800" fill="hold"/>
                                        <p:tgtEl>
                                          <p:spTgt spid="59"/>
                                        </p:tgtEl>
                                        <p:attrNameLst>
                                          <p:attrName>ppt_x</p:attrName>
                                          <p:attrName>ppt_y</p:attrName>
                                        </p:attrNameLst>
                                      </p:cBhvr>
                                      <p:rCtr x="280" y="0"/>
                                    </p:animMotion>
                                  </p:childTnLst>
                                </p:cTn>
                              </p:par>
                              <p:par>
                                <p:cTn id="140" presetID="8" presetClass="emph" presetSubtype="0" fill="hold" grpId="1" nodeType="withEffect">
                                  <p:stCondLst>
                                    <p:cond delay="700"/>
                                  </p:stCondLst>
                                  <p:childTnLst>
                                    <p:animRot by="21600000">
                                      <p:cBhvr>
                                        <p:cTn id="141" dur="700" fill="hold"/>
                                        <p:tgtEl>
                                          <p:spTgt spid="59"/>
                                        </p:tgtEl>
                                        <p:attrNameLst>
                                          <p:attrName>r</p:attrName>
                                        </p:attrNameLst>
                                      </p:cBhvr>
                                    </p:animRot>
                                  </p:childTnLst>
                                </p:cTn>
                              </p:par>
                              <p:par>
                                <p:cTn id="142" presetID="1" presetClass="emph" presetSubtype="2" fill="hold" grpId="3" nodeType="withEffect">
                                  <p:stCondLst>
                                    <p:cond delay="1200"/>
                                  </p:stCondLst>
                                  <p:childTnLst>
                                    <p:animClr clrSpc="rgb" dir="cw">
                                      <p:cBhvr>
                                        <p:cTn id="143" dur="500" fill="hold"/>
                                        <p:tgtEl>
                                          <p:spTgt spid="59"/>
                                        </p:tgtEl>
                                        <p:attrNameLst>
                                          <p:attrName>fillcolor</p:attrName>
                                        </p:attrNameLst>
                                      </p:cBhvr>
                                      <p:to>
                                        <a:srgbClr val="69F244"/>
                                      </p:to>
                                    </p:animClr>
                                    <p:set>
                                      <p:cBhvr>
                                        <p:cTn id="144" dur="500" fill="hold"/>
                                        <p:tgtEl>
                                          <p:spTgt spid="59"/>
                                        </p:tgtEl>
                                        <p:attrNameLst>
                                          <p:attrName>fill.type</p:attrName>
                                        </p:attrNameLst>
                                      </p:cBhvr>
                                      <p:to>
                                        <p:strVal val="solid"/>
                                      </p:to>
                                    </p:set>
                                    <p:set>
                                      <p:cBhvr>
                                        <p:cTn id="145" dur="500" fill="hold"/>
                                        <p:tgtEl>
                                          <p:spTgt spid="59"/>
                                        </p:tgtEl>
                                        <p:attrNameLst>
                                          <p:attrName>fill.on</p:attrName>
                                        </p:attrNameLst>
                                      </p:cBhvr>
                                      <p:to>
                                        <p:strVal val="true"/>
                                      </p:to>
                                    </p:set>
                                  </p:childTnLst>
                                </p:cTn>
                              </p:par>
                              <p:par>
                                <p:cTn id="146" presetID="1" presetClass="entr" presetSubtype="0" fill="hold" grpId="2" nodeType="withEffect">
                                  <p:stCondLst>
                                    <p:cond delay="400"/>
                                  </p:stCondLst>
                                  <p:childTnLst>
                                    <p:set>
                                      <p:cBhvr>
                                        <p:cTn id="147" dur="1" fill="hold">
                                          <p:stCondLst>
                                            <p:cond delay="0"/>
                                          </p:stCondLst>
                                        </p:cTn>
                                        <p:tgtEl>
                                          <p:spTgt spid="60"/>
                                        </p:tgtEl>
                                        <p:attrNameLst>
                                          <p:attrName>style.visibility</p:attrName>
                                        </p:attrNameLst>
                                      </p:cBhvr>
                                      <p:to>
                                        <p:strVal val="visible"/>
                                      </p:to>
                                    </p:set>
                                  </p:childTnLst>
                                </p:cTn>
                              </p:par>
                              <p:par>
                                <p:cTn id="148" presetID="63" presetClass="path" presetSubtype="0" accel="50000" decel="50000" fill="hold" grpId="0" nodeType="withEffect">
                                  <p:stCondLst>
                                    <p:cond delay="400"/>
                                  </p:stCondLst>
                                  <p:childTnLst>
                                    <p:animMotion origin="layout" path="M 2.77778E-6 2.96296E-6 L 0.47534 2.96296E-6 " pathEditMode="relative" rAng="0" ptsTypes="AA">
                                      <p:cBhvr>
                                        <p:cTn id="149" dur="800" fill="hold"/>
                                        <p:tgtEl>
                                          <p:spTgt spid="60"/>
                                        </p:tgtEl>
                                        <p:attrNameLst>
                                          <p:attrName>ppt_x</p:attrName>
                                          <p:attrName>ppt_y</p:attrName>
                                        </p:attrNameLst>
                                      </p:cBhvr>
                                      <p:rCtr x="238" y="0"/>
                                    </p:animMotion>
                                  </p:childTnLst>
                                </p:cTn>
                              </p:par>
                              <p:par>
                                <p:cTn id="150" presetID="8" presetClass="emph" presetSubtype="0" fill="hold" grpId="1" nodeType="withEffect">
                                  <p:stCondLst>
                                    <p:cond delay="1500"/>
                                  </p:stCondLst>
                                  <p:childTnLst>
                                    <p:animRot by="21600000">
                                      <p:cBhvr>
                                        <p:cTn id="151" dur="800" fill="hold"/>
                                        <p:tgtEl>
                                          <p:spTgt spid="60"/>
                                        </p:tgtEl>
                                        <p:attrNameLst>
                                          <p:attrName>r</p:attrName>
                                        </p:attrNameLst>
                                      </p:cBhvr>
                                    </p:animRot>
                                  </p:childTnLst>
                                </p:cTn>
                              </p:par>
                              <p:par>
                                <p:cTn id="152" presetID="1" presetClass="emph" presetSubtype="2" fill="hold" grpId="3" nodeType="withEffect">
                                  <p:stCondLst>
                                    <p:cond delay="2200"/>
                                  </p:stCondLst>
                                  <p:childTnLst>
                                    <p:animClr clrSpc="rgb" dir="cw">
                                      <p:cBhvr>
                                        <p:cTn id="153" dur="600" fill="hold"/>
                                        <p:tgtEl>
                                          <p:spTgt spid="60"/>
                                        </p:tgtEl>
                                        <p:attrNameLst>
                                          <p:attrName>fillcolor</p:attrName>
                                        </p:attrNameLst>
                                      </p:cBhvr>
                                      <p:to>
                                        <a:srgbClr val="69F244"/>
                                      </p:to>
                                    </p:animClr>
                                    <p:set>
                                      <p:cBhvr>
                                        <p:cTn id="154" dur="600" fill="hold"/>
                                        <p:tgtEl>
                                          <p:spTgt spid="60"/>
                                        </p:tgtEl>
                                        <p:attrNameLst>
                                          <p:attrName>fill.type</p:attrName>
                                        </p:attrNameLst>
                                      </p:cBhvr>
                                      <p:to>
                                        <p:strVal val="solid"/>
                                      </p:to>
                                    </p:set>
                                    <p:set>
                                      <p:cBhvr>
                                        <p:cTn id="155" dur="600" fill="hold"/>
                                        <p:tgtEl>
                                          <p:spTgt spid="60"/>
                                        </p:tgtEl>
                                        <p:attrNameLst>
                                          <p:attrName>fill.on</p:attrName>
                                        </p:attrNameLst>
                                      </p:cBhvr>
                                      <p:to>
                                        <p:strVal val="true"/>
                                      </p:to>
                                    </p:set>
                                  </p:childTnLst>
                                </p:cTn>
                              </p:par>
                              <p:par>
                                <p:cTn id="156" presetID="1" presetClass="entr" presetSubtype="0" fill="hold" grpId="2" nodeType="withEffect">
                                  <p:stCondLst>
                                    <p:cond delay="700"/>
                                  </p:stCondLst>
                                  <p:childTnLst>
                                    <p:set>
                                      <p:cBhvr>
                                        <p:cTn id="157" dur="1" fill="hold">
                                          <p:stCondLst>
                                            <p:cond delay="0"/>
                                          </p:stCondLst>
                                        </p:cTn>
                                        <p:tgtEl>
                                          <p:spTgt spid="61"/>
                                        </p:tgtEl>
                                        <p:attrNameLst>
                                          <p:attrName>style.visibility</p:attrName>
                                        </p:attrNameLst>
                                      </p:cBhvr>
                                      <p:to>
                                        <p:strVal val="visible"/>
                                      </p:to>
                                    </p:set>
                                  </p:childTnLst>
                                </p:cTn>
                              </p:par>
                              <p:par>
                                <p:cTn id="158" presetID="63" presetClass="path" presetSubtype="0" accel="50000" decel="50000" fill="hold" grpId="0" nodeType="withEffect">
                                  <p:stCondLst>
                                    <p:cond delay="700"/>
                                  </p:stCondLst>
                                  <p:childTnLst>
                                    <p:animMotion origin="layout" path="M 2.77778E-6 -3.37807E-7 L 0.38663 -3.37807E-7 " pathEditMode="relative" rAng="0" ptsTypes="AA">
                                      <p:cBhvr>
                                        <p:cTn id="159" dur="800" fill="hold"/>
                                        <p:tgtEl>
                                          <p:spTgt spid="61"/>
                                        </p:tgtEl>
                                        <p:attrNameLst>
                                          <p:attrName>ppt_x</p:attrName>
                                          <p:attrName>ppt_y</p:attrName>
                                        </p:attrNameLst>
                                      </p:cBhvr>
                                      <p:rCtr x="193" y="0"/>
                                    </p:animMotion>
                                  </p:childTnLst>
                                </p:cTn>
                              </p:par>
                              <p:par>
                                <p:cTn id="160" presetID="8" presetClass="emph" presetSubtype="0" fill="hold" grpId="1" nodeType="withEffect">
                                  <p:stCondLst>
                                    <p:cond delay="2300"/>
                                  </p:stCondLst>
                                  <p:childTnLst>
                                    <p:animRot by="21600000">
                                      <p:cBhvr>
                                        <p:cTn id="161" dur="800" fill="hold"/>
                                        <p:tgtEl>
                                          <p:spTgt spid="61"/>
                                        </p:tgtEl>
                                        <p:attrNameLst>
                                          <p:attrName>r</p:attrName>
                                        </p:attrNameLst>
                                      </p:cBhvr>
                                    </p:animRot>
                                  </p:childTnLst>
                                </p:cTn>
                              </p:par>
                              <p:par>
                                <p:cTn id="162" presetID="1" presetClass="emph" presetSubtype="2" fill="hold" grpId="3" nodeType="withEffect">
                                  <p:stCondLst>
                                    <p:cond delay="3000"/>
                                  </p:stCondLst>
                                  <p:childTnLst>
                                    <p:animClr clrSpc="rgb" dir="cw">
                                      <p:cBhvr>
                                        <p:cTn id="163" dur="500" fill="hold"/>
                                        <p:tgtEl>
                                          <p:spTgt spid="61"/>
                                        </p:tgtEl>
                                        <p:attrNameLst>
                                          <p:attrName>fillcolor</p:attrName>
                                        </p:attrNameLst>
                                      </p:cBhvr>
                                      <p:to>
                                        <a:srgbClr val="69F244"/>
                                      </p:to>
                                    </p:animClr>
                                    <p:set>
                                      <p:cBhvr>
                                        <p:cTn id="164" dur="500" fill="hold"/>
                                        <p:tgtEl>
                                          <p:spTgt spid="61"/>
                                        </p:tgtEl>
                                        <p:attrNameLst>
                                          <p:attrName>fill.type</p:attrName>
                                        </p:attrNameLst>
                                      </p:cBhvr>
                                      <p:to>
                                        <p:strVal val="solid"/>
                                      </p:to>
                                    </p:set>
                                    <p:set>
                                      <p:cBhvr>
                                        <p:cTn id="165" dur="500" fill="hold"/>
                                        <p:tgtEl>
                                          <p:spTgt spid="61"/>
                                        </p:tgtEl>
                                        <p:attrNameLst>
                                          <p:attrName>fill.on</p:attrName>
                                        </p:attrNameLst>
                                      </p:cBhvr>
                                      <p:to>
                                        <p:strVal val="true"/>
                                      </p:to>
                                    </p:set>
                                  </p:childTnLst>
                                </p:cTn>
                              </p:par>
                              <p:par>
                                <p:cTn id="166" presetID="1" presetClass="entr" presetSubtype="0" fill="hold" grpId="2" nodeType="withEffect">
                                  <p:stCondLst>
                                    <p:cond delay="1300"/>
                                  </p:stCondLst>
                                  <p:childTnLst>
                                    <p:set>
                                      <p:cBhvr>
                                        <p:cTn id="167" dur="1" fill="hold">
                                          <p:stCondLst>
                                            <p:cond delay="0"/>
                                          </p:stCondLst>
                                        </p:cTn>
                                        <p:tgtEl>
                                          <p:spTgt spid="62"/>
                                        </p:tgtEl>
                                        <p:attrNameLst>
                                          <p:attrName>style.visibility</p:attrName>
                                        </p:attrNameLst>
                                      </p:cBhvr>
                                      <p:to>
                                        <p:strVal val="visible"/>
                                      </p:to>
                                    </p:set>
                                  </p:childTnLst>
                                </p:cTn>
                              </p:par>
                              <p:par>
                                <p:cTn id="168" presetID="63" presetClass="path" presetSubtype="0" accel="50000" decel="50000" fill="hold" grpId="0" nodeType="withEffect">
                                  <p:stCondLst>
                                    <p:cond delay="1400"/>
                                  </p:stCondLst>
                                  <p:childTnLst>
                                    <p:animMotion origin="layout" path="M 2.77778E-6 2.96296E-6 L 0.30191 2.96296E-6 " pathEditMode="relative" rAng="0" ptsTypes="AA">
                                      <p:cBhvr>
                                        <p:cTn id="169" dur="800" fill="hold"/>
                                        <p:tgtEl>
                                          <p:spTgt spid="62"/>
                                        </p:tgtEl>
                                        <p:attrNameLst>
                                          <p:attrName>ppt_x</p:attrName>
                                          <p:attrName>ppt_y</p:attrName>
                                        </p:attrNameLst>
                                      </p:cBhvr>
                                      <p:rCtr x="151" y="0"/>
                                    </p:animMotion>
                                  </p:childTnLst>
                                </p:cTn>
                              </p:par>
                              <p:par>
                                <p:cTn id="170" presetID="8" presetClass="emph" presetSubtype="0" fill="hold" grpId="1" nodeType="withEffect">
                                  <p:stCondLst>
                                    <p:cond delay="3100"/>
                                  </p:stCondLst>
                                  <p:childTnLst>
                                    <p:animRot by="21600000">
                                      <p:cBhvr>
                                        <p:cTn id="171" dur="700" fill="hold"/>
                                        <p:tgtEl>
                                          <p:spTgt spid="62"/>
                                        </p:tgtEl>
                                        <p:attrNameLst>
                                          <p:attrName>r</p:attrName>
                                        </p:attrNameLst>
                                      </p:cBhvr>
                                    </p:animRot>
                                  </p:childTnLst>
                                </p:cTn>
                              </p:par>
                              <p:par>
                                <p:cTn id="172" presetID="1" presetClass="emph" presetSubtype="2" fill="hold" grpId="3" nodeType="withEffect">
                                  <p:stCondLst>
                                    <p:cond delay="3700"/>
                                  </p:stCondLst>
                                  <p:childTnLst>
                                    <p:animClr clrSpc="rgb" dir="cw">
                                      <p:cBhvr>
                                        <p:cTn id="173" dur="500" fill="hold"/>
                                        <p:tgtEl>
                                          <p:spTgt spid="62"/>
                                        </p:tgtEl>
                                        <p:attrNameLst>
                                          <p:attrName>fillcolor</p:attrName>
                                        </p:attrNameLst>
                                      </p:cBhvr>
                                      <p:to>
                                        <a:srgbClr val="69F244"/>
                                      </p:to>
                                    </p:animClr>
                                    <p:set>
                                      <p:cBhvr>
                                        <p:cTn id="174" dur="500" fill="hold"/>
                                        <p:tgtEl>
                                          <p:spTgt spid="62"/>
                                        </p:tgtEl>
                                        <p:attrNameLst>
                                          <p:attrName>fill.type</p:attrName>
                                        </p:attrNameLst>
                                      </p:cBhvr>
                                      <p:to>
                                        <p:strVal val="solid"/>
                                      </p:to>
                                    </p:set>
                                    <p:set>
                                      <p:cBhvr>
                                        <p:cTn id="175" dur="500" fill="hold"/>
                                        <p:tgtEl>
                                          <p:spTgt spid="6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6" grpId="2" animBg="1"/>
      <p:bldP spid="26" grpId="3" animBg="1"/>
      <p:bldP spid="26" grpId="4" animBg="1"/>
      <p:bldP spid="26" grpId="5" animBg="1"/>
      <p:bldP spid="34" grpId="0" animBg="1"/>
      <p:bldP spid="34" grpId="1" animBg="1"/>
      <p:bldP spid="34" grpId="2" animBg="1"/>
      <p:bldP spid="34" grpId="3" animBg="1"/>
      <p:bldP spid="34" grpId="4" animBg="1"/>
      <p:bldP spid="35" grpId="0" animBg="1"/>
      <p:bldP spid="35" grpId="1" animBg="1"/>
      <p:bldP spid="35" grpId="2" animBg="1"/>
      <p:bldP spid="35" grpId="3" animBg="1"/>
      <p:bldP spid="36" grpId="0" animBg="1"/>
      <p:bldP spid="36" grpId="1" animBg="1"/>
      <p:bldP spid="36" grpId="2" animBg="1"/>
      <p:bldP spid="36" grpId="3" animBg="1"/>
      <p:bldP spid="38" grpId="0" animBg="1"/>
      <p:bldP spid="38" grpId="1" animBg="1"/>
      <p:bldP spid="38" grpId="2" animBg="1"/>
      <p:bldP spid="38" grpId="3" animBg="1"/>
      <p:bldP spid="41" grpId="0" animBg="1"/>
      <p:bldP spid="42" grpId="0" animBg="1"/>
      <p:bldP spid="43" grpId="0" animBg="1"/>
      <p:bldP spid="44" grpId="0" animBg="1"/>
      <p:bldP spid="45" grpId="0" animBg="1"/>
      <p:bldP spid="46" grpId="0" animBg="1"/>
      <p:bldP spid="47" grpId="0" animBg="1"/>
      <p:bldP spid="55" grpId="0" animBg="1"/>
      <p:bldP spid="55" grpId="1" animBg="1"/>
      <p:bldP spid="55" grpId="2" animBg="1"/>
      <p:bldP spid="55" grpId="3" animBg="1"/>
      <p:bldP spid="56" grpId="0" animBg="1"/>
      <p:bldP spid="56" grpId="1" animBg="1"/>
      <p:bldP spid="56" grpId="2" animBg="1"/>
      <p:bldP spid="56" grpId="3" animBg="1"/>
      <p:bldP spid="57" grpId="0" animBg="1"/>
      <p:bldP spid="57" grpId="1" animBg="1"/>
      <p:bldP spid="57" grpId="2" animBg="1"/>
      <p:bldP spid="57" grpId="3" animBg="1"/>
      <p:bldP spid="58" grpId="0" animBg="1"/>
      <p:bldP spid="58" grpId="1" animBg="1"/>
      <p:bldP spid="58" grpId="2" animBg="1"/>
      <p:bldP spid="58" grpId="3" animBg="1"/>
      <p:bldP spid="59" grpId="0" animBg="1"/>
      <p:bldP spid="59" grpId="1" animBg="1"/>
      <p:bldP spid="59" grpId="2" animBg="1"/>
      <p:bldP spid="59" grpId="3" animBg="1"/>
      <p:bldP spid="60" grpId="0" animBg="1"/>
      <p:bldP spid="60" grpId="1" animBg="1"/>
      <p:bldP spid="60" grpId="2" animBg="1"/>
      <p:bldP spid="60" grpId="3" animBg="1"/>
      <p:bldP spid="61" grpId="0" animBg="1"/>
      <p:bldP spid="61" grpId="1" animBg="1"/>
      <p:bldP spid="61" grpId="2" animBg="1"/>
      <p:bldP spid="61" grpId="3" animBg="1"/>
      <p:bldP spid="62" grpId="0" animBg="1"/>
      <p:bldP spid="62" grpId="1" animBg="1"/>
      <p:bldP spid="62" grpId="2" animBg="1"/>
      <p:bldP spid="62" grpId="3"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0"/>
            <a:ext cx="8229600" cy="1143000"/>
          </a:xfrm>
        </p:spPr>
        <p:txBody>
          <a:bodyPr/>
          <a:lstStyle/>
          <a:p>
            <a:r>
              <a:rPr lang="en-US" dirty="0" smtClean="0"/>
              <a:t>Mandelbrot Pipeline</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18" name="Rounded Rectangle 17"/>
          <p:cNvSpPr/>
          <p:nvPr/>
        </p:nvSpPr>
        <p:spPr>
          <a:xfrm>
            <a:off x="179512" y="1052736"/>
            <a:ext cx="3816424" cy="158417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0" name="Rectangle 19"/>
          <p:cNvSpPr/>
          <p:nvPr/>
        </p:nvSpPr>
        <p:spPr>
          <a:xfrm>
            <a:off x="899592" y="1844824"/>
            <a:ext cx="792088" cy="648072"/>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Rectangle 20"/>
          <p:cNvSpPr/>
          <p:nvPr/>
        </p:nvSpPr>
        <p:spPr>
          <a:xfrm>
            <a:off x="1691680" y="1844824"/>
            <a:ext cx="792088" cy="648072"/>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ectangle 21"/>
          <p:cNvSpPr/>
          <p:nvPr/>
        </p:nvSpPr>
        <p:spPr>
          <a:xfrm>
            <a:off x="2483768" y="1844824"/>
            <a:ext cx="792088" cy="648072"/>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 name="Flowchart: Predefined Process 23"/>
          <p:cNvSpPr/>
          <p:nvPr/>
        </p:nvSpPr>
        <p:spPr>
          <a:xfrm>
            <a:off x="395536" y="1196752"/>
            <a:ext cx="3384376" cy="518459"/>
          </a:xfrm>
          <a:prstGeom prst="flowChartPredefined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err="1" smtClean="0"/>
              <a:t>Func</a:t>
            </a:r>
            <a:r>
              <a:rPr lang="en-US" sz="2400" dirty="0" smtClean="0"/>
              <a:t>&lt;</a:t>
            </a:r>
            <a:r>
              <a:rPr lang="en-US" sz="2400" dirty="0" err="1" smtClean="0"/>
              <a:t>Rect,Frame</a:t>
            </a:r>
            <a:r>
              <a:rPr lang="en-US" sz="2400" dirty="0" smtClean="0"/>
              <a:t>&gt;</a:t>
            </a:r>
            <a:endParaRPr lang="en-US" sz="2400" dirty="0"/>
          </a:p>
        </p:txBody>
      </p:sp>
      <p:sp>
        <p:nvSpPr>
          <p:cNvPr id="15" name="Rounded Rectangle 14"/>
          <p:cNvSpPr/>
          <p:nvPr/>
        </p:nvSpPr>
        <p:spPr>
          <a:xfrm>
            <a:off x="2555776" y="2924944"/>
            <a:ext cx="4104456" cy="158417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6" name="Rectangle 15"/>
          <p:cNvSpPr/>
          <p:nvPr/>
        </p:nvSpPr>
        <p:spPr>
          <a:xfrm>
            <a:off x="3419872" y="3717032"/>
            <a:ext cx="792088" cy="648072"/>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Rectangle 16"/>
          <p:cNvSpPr/>
          <p:nvPr/>
        </p:nvSpPr>
        <p:spPr>
          <a:xfrm>
            <a:off x="4211960" y="3717032"/>
            <a:ext cx="792088" cy="648072"/>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 name="Rectangle 24"/>
          <p:cNvSpPr/>
          <p:nvPr/>
        </p:nvSpPr>
        <p:spPr>
          <a:xfrm>
            <a:off x="5004048" y="3717032"/>
            <a:ext cx="792088" cy="648072"/>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Flowchart: Predefined Process 29"/>
          <p:cNvSpPr/>
          <p:nvPr/>
        </p:nvSpPr>
        <p:spPr>
          <a:xfrm>
            <a:off x="2627784" y="3068960"/>
            <a:ext cx="3888432" cy="518459"/>
          </a:xfrm>
          <a:prstGeom prst="flowChartPredefined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err="1" smtClean="0"/>
              <a:t>Func</a:t>
            </a:r>
            <a:r>
              <a:rPr lang="en-US" sz="2400" dirty="0" smtClean="0"/>
              <a:t>&lt;</a:t>
            </a:r>
            <a:r>
              <a:rPr lang="en-US" sz="2400" dirty="0" err="1" smtClean="0"/>
              <a:t>Frame,Stream</a:t>
            </a:r>
            <a:r>
              <a:rPr lang="en-US" sz="2400" dirty="0" smtClean="0"/>
              <a:t>&gt;</a:t>
            </a:r>
            <a:endParaRPr lang="en-US" sz="2400" dirty="0"/>
          </a:p>
        </p:txBody>
      </p:sp>
      <p:sp>
        <p:nvSpPr>
          <p:cNvPr id="31" name="Rounded Rectangle 30"/>
          <p:cNvSpPr/>
          <p:nvPr/>
        </p:nvSpPr>
        <p:spPr>
          <a:xfrm>
            <a:off x="5220072" y="4797152"/>
            <a:ext cx="3744416" cy="158417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2" name="Rectangle 31"/>
          <p:cNvSpPr/>
          <p:nvPr/>
        </p:nvSpPr>
        <p:spPr>
          <a:xfrm>
            <a:off x="5940152" y="5589240"/>
            <a:ext cx="792088" cy="648072"/>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3" name="Rectangle 32"/>
          <p:cNvSpPr/>
          <p:nvPr/>
        </p:nvSpPr>
        <p:spPr>
          <a:xfrm>
            <a:off x="6732240" y="5589240"/>
            <a:ext cx="792088" cy="648072"/>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4" name="Rectangle 33"/>
          <p:cNvSpPr/>
          <p:nvPr/>
        </p:nvSpPr>
        <p:spPr>
          <a:xfrm>
            <a:off x="7524328" y="5589240"/>
            <a:ext cx="792088" cy="648072"/>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5" name="Flowchart: Predefined Process 34"/>
          <p:cNvSpPr/>
          <p:nvPr/>
        </p:nvSpPr>
        <p:spPr>
          <a:xfrm>
            <a:off x="5436096" y="4941168"/>
            <a:ext cx="3384376" cy="518459"/>
          </a:xfrm>
          <a:prstGeom prst="flowChartPredefined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t>Action&lt;Stream&gt;</a:t>
            </a:r>
            <a:endParaRPr lang="en-US" sz="2400" dirty="0"/>
          </a:p>
        </p:txBody>
      </p:sp>
      <p:sp>
        <p:nvSpPr>
          <p:cNvPr id="36" name="Bent Arrow 35"/>
          <p:cNvSpPr/>
          <p:nvPr/>
        </p:nvSpPr>
        <p:spPr>
          <a:xfrm flipV="1">
            <a:off x="1619672" y="2708920"/>
            <a:ext cx="864096" cy="864096"/>
          </a:xfrm>
          <a:prstGeom prst="ben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chemeClr val="tx1"/>
              </a:solidFill>
            </a:endParaRPr>
          </a:p>
        </p:txBody>
      </p:sp>
      <p:sp>
        <p:nvSpPr>
          <p:cNvPr id="37" name="Bent Arrow 36"/>
          <p:cNvSpPr/>
          <p:nvPr/>
        </p:nvSpPr>
        <p:spPr>
          <a:xfrm flipV="1">
            <a:off x="4283968" y="4581128"/>
            <a:ext cx="864096" cy="1008112"/>
          </a:xfrm>
          <a:prstGeom prst="ben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chemeClr val="tx1"/>
              </a:solidFill>
            </a:endParaRPr>
          </a:p>
        </p:txBody>
      </p:sp>
      <p:sp>
        <p:nvSpPr>
          <p:cNvPr id="38" name="TextBox 37"/>
          <p:cNvSpPr txBox="1"/>
          <p:nvPr/>
        </p:nvSpPr>
        <p:spPr>
          <a:xfrm>
            <a:off x="4067944" y="980730"/>
            <a:ext cx="1800200" cy="584775"/>
          </a:xfrm>
          <a:prstGeom prst="rect">
            <a:avLst/>
          </a:prstGeom>
          <a:noFill/>
        </p:spPr>
        <p:txBody>
          <a:bodyPr wrap="square" rtlCol="0">
            <a:spAutoFit/>
          </a:bodyPr>
          <a:lstStyle/>
          <a:p>
            <a:r>
              <a:rPr lang="en-US" sz="3200" b="1" dirty="0" smtClean="0">
                <a:solidFill>
                  <a:schemeClr val="bg1"/>
                </a:solidFill>
              </a:rPr>
              <a:t>Render</a:t>
            </a:r>
            <a:endParaRPr lang="en-US" sz="3200" b="1" dirty="0">
              <a:solidFill>
                <a:schemeClr val="bg1"/>
              </a:solidFill>
            </a:endParaRPr>
          </a:p>
        </p:txBody>
      </p:sp>
      <p:sp>
        <p:nvSpPr>
          <p:cNvPr id="39" name="TextBox 38"/>
          <p:cNvSpPr txBox="1"/>
          <p:nvPr/>
        </p:nvSpPr>
        <p:spPr>
          <a:xfrm>
            <a:off x="971600" y="3492298"/>
            <a:ext cx="1584176" cy="584775"/>
          </a:xfrm>
          <a:prstGeom prst="rect">
            <a:avLst/>
          </a:prstGeom>
          <a:noFill/>
        </p:spPr>
        <p:txBody>
          <a:bodyPr wrap="square" rtlCol="0">
            <a:spAutoFit/>
          </a:bodyPr>
          <a:lstStyle/>
          <a:p>
            <a:pPr algn="r"/>
            <a:r>
              <a:rPr lang="en-US" sz="3200" b="1" dirty="0" smtClean="0">
                <a:solidFill>
                  <a:schemeClr val="bg1"/>
                </a:solidFill>
              </a:rPr>
              <a:t>Encode</a:t>
            </a:r>
            <a:endParaRPr lang="en-US" sz="3200" b="1" dirty="0">
              <a:solidFill>
                <a:schemeClr val="bg1"/>
              </a:solidFill>
            </a:endParaRPr>
          </a:p>
        </p:txBody>
      </p:sp>
      <p:sp>
        <p:nvSpPr>
          <p:cNvPr id="40" name="TextBox 39"/>
          <p:cNvSpPr txBox="1"/>
          <p:nvPr/>
        </p:nvSpPr>
        <p:spPr>
          <a:xfrm>
            <a:off x="3635896" y="5445226"/>
            <a:ext cx="1584176" cy="584775"/>
          </a:xfrm>
          <a:prstGeom prst="rect">
            <a:avLst/>
          </a:prstGeom>
          <a:noFill/>
        </p:spPr>
        <p:txBody>
          <a:bodyPr wrap="square" rtlCol="0">
            <a:spAutoFit/>
          </a:bodyPr>
          <a:lstStyle/>
          <a:p>
            <a:pPr algn="r"/>
            <a:r>
              <a:rPr lang="en-US" sz="3200" b="1" dirty="0" smtClean="0">
                <a:solidFill>
                  <a:schemeClr val="bg1"/>
                </a:solidFill>
              </a:rPr>
              <a:t>Save</a:t>
            </a:r>
            <a:endParaRPr lang="en-US" sz="3200" b="1" dirty="0">
              <a:solidFill>
                <a:schemeClr val="bg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Dataflow Blocks</a:t>
            </a:r>
            <a:endParaRPr lang="en-US" dirty="0"/>
          </a:p>
        </p:txBody>
      </p:sp>
      <p:graphicFrame>
        <p:nvGraphicFramePr>
          <p:cNvPr id="5" name="Content Placeholder 4"/>
          <p:cNvGraphicFramePr>
            <a:graphicFrameLocks noGrp="1"/>
          </p:cNvGraphicFramePr>
          <p:nvPr>
            <p:ph idx="1"/>
          </p:nvPr>
        </p:nvGraphicFramePr>
        <p:xfrm>
          <a:off x="107504" y="1600200"/>
          <a:ext cx="8928992" cy="3340968"/>
        </p:xfrm>
        <a:graphic>
          <a:graphicData uri="http://schemas.openxmlformats.org/drawingml/2006/table">
            <a:tbl>
              <a:tblPr firstRow="1" bandRow="1">
                <a:tableStyleId>{5C22544A-7EE6-4342-B048-85BDC9FD1C3A}</a:tableStyleId>
              </a:tblPr>
              <a:tblGrid>
                <a:gridCol w="2667562"/>
                <a:gridCol w="3381110"/>
                <a:gridCol w="2880320"/>
              </a:tblGrid>
              <a:tr h="642495">
                <a:tc>
                  <a:txBody>
                    <a:bodyPr/>
                    <a:lstStyle/>
                    <a:p>
                      <a:r>
                        <a:rPr lang="en-US" sz="2800" dirty="0" smtClean="0"/>
                        <a:t>Buffering</a:t>
                      </a:r>
                      <a:endParaRPr lang="en-US" sz="2800" dirty="0"/>
                    </a:p>
                  </a:txBody>
                  <a:tcPr/>
                </a:tc>
                <a:tc>
                  <a:txBody>
                    <a:bodyPr/>
                    <a:lstStyle/>
                    <a:p>
                      <a:r>
                        <a:rPr lang="en-US" sz="2800" dirty="0" smtClean="0"/>
                        <a:t>Execution</a:t>
                      </a:r>
                      <a:endParaRPr lang="en-US" sz="2800" dirty="0"/>
                    </a:p>
                  </a:txBody>
                  <a:tcPr/>
                </a:tc>
                <a:tc>
                  <a:txBody>
                    <a:bodyPr/>
                    <a:lstStyle/>
                    <a:p>
                      <a:r>
                        <a:rPr lang="en-US" sz="2800" dirty="0" smtClean="0"/>
                        <a:t>Joining</a:t>
                      </a:r>
                      <a:endParaRPr lang="en-US" sz="2800" dirty="0"/>
                    </a:p>
                  </a:txBody>
                  <a:tcPr/>
                </a:tc>
              </a:tr>
              <a:tr h="2698475">
                <a:tc>
                  <a:txBody>
                    <a:bodyPr/>
                    <a:lstStyle/>
                    <a:p>
                      <a:r>
                        <a:rPr lang="en-US" sz="2800" dirty="0" err="1" smtClean="0"/>
                        <a:t>BufferBlock</a:t>
                      </a:r>
                      <a:endParaRPr lang="en-US" sz="2800" dirty="0" smtClean="0"/>
                    </a:p>
                    <a:p>
                      <a:endParaRPr lang="en-US" sz="2800" dirty="0" smtClean="0"/>
                    </a:p>
                    <a:p>
                      <a:r>
                        <a:rPr lang="en-US" sz="2800" dirty="0" err="1" smtClean="0"/>
                        <a:t>BroadcastBlock</a:t>
                      </a:r>
                      <a:endParaRPr lang="en-US" sz="2800" dirty="0" smtClean="0"/>
                    </a:p>
                    <a:p>
                      <a:endParaRPr lang="en-US" sz="2800" dirty="0" smtClean="0"/>
                    </a:p>
                    <a:p>
                      <a:r>
                        <a:rPr lang="en-US" sz="2800" dirty="0" err="1" smtClean="0"/>
                        <a:t>WriteOnceBlock</a:t>
                      </a:r>
                      <a:endParaRPr lang="en-US" sz="2800" dirty="0"/>
                    </a:p>
                  </a:txBody>
                  <a:tcPr/>
                </a:tc>
                <a:tc>
                  <a:txBody>
                    <a:bodyPr/>
                    <a:lstStyle/>
                    <a:p>
                      <a:r>
                        <a:rPr lang="en-US" sz="2800" dirty="0" err="1" smtClean="0"/>
                        <a:t>ActionBlock</a:t>
                      </a:r>
                      <a:endParaRPr lang="en-US" sz="2800" dirty="0" smtClean="0"/>
                    </a:p>
                    <a:p>
                      <a:endParaRPr lang="en-US" sz="2800" dirty="0" smtClean="0"/>
                    </a:p>
                    <a:p>
                      <a:r>
                        <a:rPr lang="en-US" sz="2800" dirty="0" err="1" smtClean="0"/>
                        <a:t>TransformBlock</a:t>
                      </a:r>
                      <a:endParaRPr lang="en-US" sz="2800" dirty="0" smtClean="0"/>
                    </a:p>
                    <a:p>
                      <a:endParaRPr lang="en-US" sz="2800" dirty="0" smtClean="0"/>
                    </a:p>
                    <a:p>
                      <a:r>
                        <a:rPr lang="en-US" sz="2800" dirty="0" err="1" smtClean="0"/>
                        <a:t>TransformManyBlock</a:t>
                      </a:r>
                      <a:endParaRPr lang="en-US" sz="2800" dirty="0"/>
                    </a:p>
                  </a:txBody>
                  <a:tcPr/>
                </a:tc>
                <a:tc>
                  <a:txBody>
                    <a:bodyPr/>
                    <a:lstStyle/>
                    <a:p>
                      <a:r>
                        <a:rPr lang="en-US" sz="2800" dirty="0" err="1" smtClean="0"/>
                        <a:t>BatchBlock</a:t>
                      </a:r>
                      <a:endParaRPr lang="en-US" sz="2800" dirty="0" smtClean="0"/>
                    </a:p>
                    <a:p>
                      <a:endParaRPr lang="en-US" sz="2800" dirty="0" smtClean="0"/>
                    </a:p>
                    <a:p>
                      <a:r>
                        <a:rPr lang="en-US" sz="2800" dirty="0" err="1" smtClean="0"/>
                        <a:t>JoinBlock</a:t>
                      </a:r>
                      <a:endParaRPr lang="en-US" sz="2800" dirty="0" smtClean="0"/>
                    </a:p>
                    <a:p>
                      <a:endParaRPr lang="en-US" sz="2800" dirty="0" smtClean="0"/>
                    </a:p>
                    <a:p>
                      <a:r>
                        <a:rPr lang="en-US" sz="2800" dirty="0" err="1" smtClean="0"/>
                        <a:t>BatchedJoinBlock</a:t>
                      </a:r>
                      <a:endParaRPr lang="en-US" sz="2800" dirty="0"/>
                    </a:p>
                  </a:txBody>
                  <a:tcPr/>
                </a:tc>
              </a:tr>
            </a:tbl>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BatchBlock</a:t>
            </a:r>
            <a:r>
              <a:rPr lang="en-US" dirty="0" smtClean="0"/>
              <a:t>&lt;&gt;</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ounded Rectangle 4"/>
          <p:cNvSpPr/>
          <p:nvPr/>
        </p:nvSpPr>
        <p:spPr>
          <a:xfrm>
            <a:off x="3131840" y="1988840"/>
            <a:ext cx="4248472" cy="259228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Rectangle 20"/>
          <p:cNvSpPr/>
          <p:nvPr/>
        </p:nvSpPr>
        <p:spPr>
          <a:xfrm>
            <a:off x="3491880" y="2420888"/>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ectangle 21"/>
          <p:cNvSpPr/>
          <p:nvPr/>
        </p:nvSpPr>
        <p:spPr>
          <a:xfrm>
            <a:off x="3635896" y="254433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3" name="Rectangle 22"/>
          <p:cNvSpPr/>
          <p:nvPr/>
        </p:nvSpPr>
        <p:spPr>
          <a:xfrm>
            <a:off x="3635896" y="3048387"/>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4" name="Rectangle 23"/>
          <p:cNvSpPr/>
          <p:nvPr/>
        </p:nvSpPr>
        <p:spPr>
          <a:xfrm>
            <a:off x="3635896" y="3552443"/>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5" name="Rectangle 24"/>
          <p:cNvSpPr/>
          <p:nvPr/>
        </p:nvSpPr>
        <p:spPr>
          <a:xfrm>
            <a:off x="4355976" y="2420888"/>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 name="Rectangle 25"/>
          <p:cNvSpPr/>
          <p:nvPr/>
        </p:nvSpPr>
        <p:spPr>
          <a:xfrm>
            <a:off x="4499992" y="254433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p:cNvSpPr/>
          <p:nvPr/>
        </p:nvSpPr>
        <p:spPr>
          <a:xfrm>
            <a:off x="4499992" y="3048387"/>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ectangle 27"/>
          <p:cNvSpPr/>
          <p:nvPr/>
        </p:nvSpPr>
        <p:spPr>
          <a:xfrm>
            <a:off x="4499992" y="3552443"/>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9" name="Rectangle 28"/>
          <p:cNvSpPr/>
          <p:nvPr/>
        </p:nvSpPr>
        <p:spPr>
          <a:xfrm>
            <a:off x="5220072" y="2420888"/>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Rectangle 29"/>
          <p:cNvSpPr/>
          <p:nvPr/>
        </p:nvSpPr>
        <p:spPr>
          <a:xfrm>
            <a:off x="5364088" y="254433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1" name="Rectangle 30"/>
          <p:cNvSpPr/>
          <p:nvPr/>
        </p:nvSpPr>
        <p:spPr>
          <a:xfrm>
            <a:off x="5364088" y="3048387"/>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2" name="Rectangle 31"/>
          <p:cNvSpPr/>
          <p:nvPr/>
        </p:nvSpPr>
        <p:spPr>
          <a:xfrm>
            <a:off x="5364088" y="3552443"/>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3" name="Rectangle 32"/>
          <p:cNvSpPr/>
          <p:nvPr/>
        </p:nvSpPr>
        <p:spPr>
          <a:xfrm>
            <a:off x="6084168" y="2420888"/>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4" name="Rectangle 33"/>
          <p:cNvSpPr/>
          <p:nvPr/>
        </p:nvSpPr>
        <p:spPr>
          <a:xfrm>
            <a:off x="6228184" y="254433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5" name="Rectangle 34"/>
          <p:cNvSpPr/>
          <p:nvPr/>
        </p:nvSpPr>
        <p:spPr>
          <a:xfrm>
            <a:off x="6228184" y="3048387"/>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6" name="Rectangle 35"/>
          <p:cNvSpPr/>
          <p:nvPr/>
        </p:nvSpPr>
        <p:spPr>
          <a:xfrm>
            <a:off x="6228184" y="3552443"/>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1" name="Rounded Rectangle 50"/>
          <p:cNvSpPr/>
          <p:nvPr/>
        </p:nvSpPr>
        <p:spPr>
          <a:xfrm>
            <a:off x="35496" y="2852937"/>
            <a:ext cx="2052736" cy="87369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52" name="Rectangle 51"/>
          <p:cNvSpPr/>
          <p:nvPr/>
        </p:nvSpPr>
        <p:spPr>
          <a:xfrm>
            <a:off x="738186" y="2977751"/>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3" name="Rectangle 52"/>
          <p:cNvSpPr/>
          <p:nvPr/>
        </p:nvSpPr>
        <p:spPr>
          <a:xfrm>
            <a:off x="1332252" y="2977751"/>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4" name="Rectangle 53"/>
          <p:cNvSpPr/>
          <p:nvPr/>
        </p:nvSpPr>
        <p:spPr>
          <a:xfrm>
            <a:off x="144016" y="2979263"/>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Rounded Rectangle 12"/>
          <p:cNvSpPr/>
          <p:nvPr/>
        </p:nvSpPr>
        <p:spPr>
          <a:xfrm>
            <a:off x="2195736" y="3068960"/>
            <a:ext cx="432048" cy="43204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5" name="Rounded Rectangle 14"/>
          <p:cNvSpPr/>
          <p:nvPr/>
        </p:nvSpPr>
        <p:spPr>
          <a:xfrm>
            <a:off x="2195736" y="3068960"/>
            <a:ext cx="432048" cy="43204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2" name="Rounded Rectangle 11"/>
          <p:cNvSpPr/>
          <p:nvPr/>
        </p:nvSpPr>
        <p:spPr>
          <a:xfrm>
            <a:off x="2195736" y="3068960"/>
            <a:ext cx="432048" cy="43204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63" presetClass="path" presetSubtype="0" accel="50000" decel="50000" fill="hold" grpId="0" nodeType="withEffect">
                                  <p:stCondLst>
                                    <p:cond delay="0"/>
                                  </p:stCondLst>
                                  <p:childTnLst>
                                    <p:animMotion origin="layout" path="M 4.72222E-6 -2.99098E-6 L 0.44895 0.07356 " pathEditMode="relative" rAng="0" ptsTypes="AA">
                                      <p:cBhvr>
                                        <p:cTn id="8" dur="1000" fill="hold"/>
                                        <p:tgtEl>
                                          <p:spTgt spid="12"/>
                                        </p:tgtEl>
                                        <p:attrNameLst>
                                          <p:attrName>ppt_x</p:attrName>
                                          <p:attrName>ppt_y</p:attrName>
                                        </p:attrNameLst>
                                      </p:cBhvr>
                                      <p:rCtr x="224" y="37"/>
                                    </p:animMotion>
                                  </p:childTnLst>
                                </p:cTn>
                              </p:par>
                              <p:par>
                                <p:cTn id="9" presetID="1" presetClass="entr" presetSubtype="0" fill="hold" grpId="1" nodeType="withEffect">
                                  <p:stCondLst>
                                    <p:cond delay="400"/>
                                  </p:stCondLst>
                                  <p:childTnLst>
                                    <p:set>
                                      <p:cBhvr>
                                        <p:cTn id="10" dur="1" fill="hold">
                                          <p:stCondLst>
                                            <p:cond delay="0"/>
                                          </p:stCondLst>
                                        </p:cTn>
                                        <p:tgtEl>
                                          <p:spTgt spid="13"/>
                                        </p:tgtEl>
                                        <p:attrNameLst>
                                          <p:attrName>style.visibility</p:attrName>
                                        </p:attrNameLst>
                                      </p:cBhvr>
                                      <p:to>
                                        <p:strVal val="visible"/>
                                      </p:to>
                                    </p:set>
                                  </p:childTnLst>
                                </p:cTn>
                              </p:par>
                              <p:par>
                                <p:cTn id="11" presetID="63" presetClass="path" presetSubtype="0" accel="50000" decel="50000" fill="hold" grpId="0" nodeType="withEffect">
                                  <p:stCondLst>
                                    <p:cond delay="500"/>
                                  </p:stCondLst>
                                  <p:childTnLst>
                                    <p:animMotion origin="layout" path="M 4.72222E-6 -2.99098E-6 L 0.44895 -0.07333 " pathEditMode="relative" rAng="0" ptsTypes="AA">
                                      <p:cBhvr>
                                        <p:cTn id="12" dur="1000" fill="hold"/>
                                        <p:tgtEl>
                                          <p:spTgt spid="13"/>
                                        </p:tgtEl>
                                        <p:attrNameLst>
                                          <p:attrName>ppt_x</p:attrName>
                                          <p:attrName>ppt_y</p:attrName>
                                        </p:attrNameLst>
                                      </p:cBhvr>
                                      <p:rCtr x="224" y="-37"/>
                                    </p:animMotion>
                                  </p:childTnLst>
                                </p:cTn>
                              </p:par>
                              <p:par>
                                <p:cTn id="13" presetID="1" presetClass="entr" presetSubtype="0" fill="hold" grpId="1" nodeType="withEffect">
                                  <p:stCondLst>
                                    <p:cond delay="800"/>
                                  </p:stCondLst>
                                  <p:childTnLst>
                                    <p:set>
                                      <p:cBhvr>
                                        <p:cTn id="14" dur="1" fill="hold">
                                          <p:stCondLst>
                                            <p:cond delay="0"/>
                                          </p:stCondLst>
                                        </p:cTn>
                                        <p:tgtEl>
                                          <p:spTgt spid="15"/>
                                        </p:tgtEl>
                                        <p:attrNameLst>
                                          <p:attrName>style.visibility</p:attrName>
                                        </p:attrNameLst>
                                      </p:cBhvr>
                                      <p:to>
                                        <p:strVal val="visible"/>
                                      </p:to>
                                    </p:set>
                                  </p:childTnLst>
                                </p:cTn>
                              </p:par>
                              <p:par>
                                <p:cTn id="15" presetID="63" presetClass="path" presetSubtype="0" accel="50000" decel="50000" fill="hold" grpId="0" nodeType="withEffect">
                                  <p:stCondLst>
                                    <p:cond delay="800"/>
                                  </p:stCondLst>
                                  <p:childTnLst>
                                    <p:animMotion origin="layout" path="M -0.00782 -2.99098E-6 L 0.44895 -2.99098E-6 " pathEditMode="relative" rAng="0" ptsTypes="AA">
                                      <p:cBhvr>
                                        <p:cTn id="16" dur="1000" fill="hold"/>
                                        <p:tgtEl>
                                          <p:spTgt spid="15"/>
                                        </p:tgtEl>
                                        <p:attrNameLst>
                                          <p:attrName>ppt_x</p:attrName>
                                          <p:attrName>ppt_y</p:attrName>
                                        </p:attrNameLst>
                                      </p:cBhvr>
                                      <p:rCtr x="228" y="0"/>
                                    </p:animMotion>
                                  </p:childTnLst>
                                </p:cTn>
                              </p:par>
                            </p:childTnLst>
                          </p:cTn>
                        </p:par>
                        <p:par>
                          <p:cTn id="17" fill="hold">
                            <p:stCondLst>
                              <p:cond delay="1800"/>
                            </p:stCondLst>
                            <p:childTnLst>
                              <p:par>
                                <p:cTn id="18" presetID="63" presetClass="path" presetSubtype="0" accel="50000" decel="50000" fill="hold" grpId="1" nodeType="afterEffect">
                                  <p:stCondLst>
                                    <p:cond delay="0"/>
                                  </p:stCondLst>
                                  <p:childTnLst>
                                    <p:animMotion origin="layout" path="M 0.44895 0.07356 L 0.69895 0.07356 " pathEditMode="relative" rAng="0" ptsTypes="AA">
                                      <p:cBhvr>
                                        <p:cTn id="19" dur="2000" fill="hold"/>
                                        <p:tgtEl>
                                          <p:spTgt spid="12"/>
                                        </p:tgtEl>
                                        <p:attrNameLst>
                                          <p:attrName>ppt_x</p:attrName>
                                          <p:attrName>ppt_y</p:attrName>
                                        </p:attrNameLst>
                                      </p:cBhvr>
                                      <p:rCtr x="125" y="0"/>
                                    </p:animMotion>
                                  </p:childTnLst>
                                </p:cTn>
                              </p:par>
                              <p:par>
                                <p:cTn id="20" presetID="63" presetClass="path" presetSubtype="0" accel="50000" decel="50000" fill="hold" grpId="2" nodeType="withEffect">
                                  <p:stCondLst>
                                    <p:cond delay="0"/>
                                  </p:stCondLst>
                                  <p:childTnLst>
                                    <p:animMotion origin="layout" path="M 0.44895 -0.07333 L 0.69895 -0.07333 " pathEditMode="relative" rAng="0" ptsTypes="AA">
                                      <p:cBhvr>
                                        <p:cTn id="21" dur="2000" fill="hold"/>
                                        <p:tgtEl>
                                          <p:spTgt spid="13"/>
                                        </p:tgtEl>
                                        <p:attrNameLst>
                                          <p:attrName>ppt_x</p:attrName>
                                          <p:attrName>ppt_y</p:attrName>
                                        </p:attrNameLst>
                                      </p:cBhvr>
                                      <p:rCtr x="125" y="0"/>
                                    </p:animMotion>
                                  </p:childTnLst>
                                </p:cTn>
                              </p:par>
                              <p:par>
                                <p:cTn id="22" presetID="63" presetClass="path" presetSubtype="0" accel="50000" decel="50000" fill="hold" grpId="2" nodeType="withEffect">
                                  <p:stCondLst>
                                    <p:cond delay="0"/>
                                  </p:stCondLst>
                                  <p:childTnLst>
                                    <p:animMotion origin="layout" path="M 0.44895 -2.99098E-6 L 0.69895 -2.99098E-6 " pathEditMode="relative" rAng="0" ptsTypes="AA">
                                      <p:cBhvr>
                                        <p:cTn id="23" dur="2000" fill="hold"/>
                                        <p:tgtEl>
                                          <p:spTgt spid="15"/>
                                        </p:tgtEl>
                                        <p:attrNameLst>
                                          <p:attrName>ppt_x</p:attrName>
                                          <p:attrName>ppt_y</p:attrName>
                                        </p:attrNameLst>
                                      </p:cBhvr>
                                      <p:rCtr x="125" y="0"/>
                                    </p:animMotion>
                                  </p:childTnLst>
                                </p:cTn>
                              </p:par>
                              <p:par>
                                <p:cTn id="24" presetID="63" presetClass="path" presetSubtype="0" accel="50000" decel="50000" fill="hold" grpId="0" nodeType="withEffect">
                                  <p:stCondLst>
                                    <p:cond delay="0"/>
                                  </p:stCondLst>
                                  <p:childTnLst>
                                    <p:animMotion origin="layout" path="M 0 0  L 0.25 0  E" pathEditMode="relative" ptsTypes="">
                                      <p:cBhvr>
                                        <p:cTn id="25" dur="2000" fill="hold"/>
                                        <p:tgtEl>
                                          <p:spTgt spid="34"/>
                                        </p:tgtEl>
                                        <p:attrNameLst>
                                          <p:attrName>ppt_x</p:attrName>
                                          <p:attrName>ppt_y</p:attrName>
                                        </p:attrNameLst>
                                      </p:cBhvr>
                                    </p:animMotion>
                                  </p:childTnLst>
                                </p:cTn>
                              </p:par>
                              <p:par>
                                <p:cTn id="26" presetID="63" presetClass="path" presetSubtype="0" accel="50000" decel="50000" fill="hold" grpId="0" nodeType="withEffect">
                                  <p:stCondLst>
                                    <p:cond delay="0"/>
                                  </p:stCondLst>
                                  <p:childTnLst>
                                    <p:animMotion origin="layout" path="M 0 0  L 0.25 0  E" pathEditMode="relative" ptsTypes="">
                                      <p:cBhvr>
                                        <p:cTn id="27" dur="2000" fill="hold"/>
                                        <p:tgtEl>
                                          <p:spTgt spid="35"/>
                                        </p:tgtEl>
                                        <p:attrNameLst>
                                          <p:attrName>ppt_x</p:attrName>
                                          <p:attrName>ppt_y</p:attrName>
                                        </p:attrNameLst>
                                      </p:cBhvr>
                                    </p:animMotion>
                                  </p:childTnLst>
                                </p:cTn>
                              </p:par>
                              <p:par>
                                <p:cTn id="28" presetID="63" presetClass="path" presetSubtype="0" accel="50000" decel="50000" fill="hold" grpId="0" nodeType="withEffect">
                                  <p:stCondLst>
                                    <p:cond delay="0"/>
                                  </p:stCondLst>
                                  <p:childTnLst>
                                    <p:animMotion origin="layout" path="M 0 0  L 0.25 0  E" pathEditMode="relative" ptsTypes="">
                                      <p:cBhvr>
                                        <p:cTn id="29" dur="2000" fill="hold"/>
                                        <p:tgtEl>
                                          <p:spTgt spid="3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13" grpId="0" animBg="1"/>
      <p:bldP spid="13" grpId="1" animBg="1"/>
      <p:bldP spid="13" grpId="2" animBg="1"/>
      <p:bldP spid="15" grpId="0" animBg="1"/>
      <p:bldP spid="15" grpId="1" animBg="1"/>
      <p:bldP spid="15" grpId="2" animBg="1"/>
      <p:bldP spid="12" grpId="0" animBg="1"/>
      <p:bldP spid="12" grpId="1" animBg="1"/>
      <p:bldP spid="12" grpId="2"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dirty="0" err="1" smtClean="0"/>
              <a:t>JoinBlock</a:t>
            </a:r>
            <a:r>
              <a:rPr lang="en-US" dirty="0" smtClean="0"/>
              <a:t>&lt;&gt;</a:t>
            </a:r>
            <a:endParaRPr lang="en-US" dirty="0"/>
          </a:p>
        </p:txBody>
      </p:sp>
      <p:sp>
        <p:nvSpPr>
          <p:cNvPr id="4" name="Footer Placeholder 3"/>
          <p:cNvSpPr>
            <a:spLocks noGrp="1"/>
          </p:cNvSpPr>
          <p:nvPr>
            <p:ph type="ftr" sz="quarter" idx="11"/>
          </p:nvPr>
        </p:nvSpPr>
        <p:spPr>
          <a:xfrm>
            <a:off x="3196208" y="6356351"/>
            <a:ext cx="2895600" cy="365125"/>
          </a:xfrm>
        </p:spPr>
        <p:txBody>
          <a:bodyPr/>
          <a:lstStyle/>
          <a:p>
            <a:r>
              <a:rPr lang="en-AU" smtClean="0"/>
              <a:t>(c) 2011 Microsoft. All rights reserved.</a:t>
            </a:r>
            <a:endParaRPr lang="en-AU" dirty="0"/>
          </a:p>
        </p:txBody>
      </p:sp>
      <p:sp>
        <p:nvSpPr>
          <p:cNvPr id="5" name="Rounded Rectangle 4"/>
          <p:cNvSpPr/>
          <p:nvPr/>
        </p:nvSpPr>
        <p:spPr>
          <a:xfrm>
            <a:off x="3131840" y="2060848"/>
            <a:ext cx="4248472" cy="259228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Rectangle 20"/>
          <p:cNvSpPr/>
          <p:nvPr/>
        </p:nvSpPr>
        <p:spPr>
          <a:xfrm>
            <a:off x="3491880" y="2492896"/>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ectangle 21"/>
          <p:cNvSpPr/>
          <p:nvPr/>
        </p:nvSpPr>
        <p:spPr>
          <a:xfrm>
            <a:off x="3635896" y="2616339"/>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3" name="Rectangle 22"/>
          <p:cNvSpPr/>
          <p:nvPr/>
        </p:nvSpPr>
        <p:spPr>
          <a:xfrm>
            <a:off x="3635896" y="3120395"/>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4" name="Rectangle 23"/>
          <p:cNvSpPr/>
          <p:nvPr/>
        </p:nvSpPr>
        <p:spPr>
          <a:xfrm>
            <a:off x="3635896" y="362445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5" name="Rectangle 24"/>
          <p:cNvSpPr/>
          <p:nvPr/>
        </p:nvSpPr>
        <p:spPr>
          <a:xfrm>
            <a:off x="4355976" y="2492896"/>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 name="Rectangle 25"/>
          <p:cNvSpPr/>
          <p:nvPr/>
        </p:nvSpPr>
        <p:spPr>
          <a:xfrm>
            <a:off x="4499992" y="2616339"/>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p:cNvSpPr/>
          <p:nvPr/>
        </p:nvSpPr>
        <p:spPr>
          <a:xfrm>
            <a:off x="4499992" y="3120395"/>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ectangle 27"/>
          <p:cNvSpPr/>
          <p:nvPr/>
        </p:nvSpPr>
        <p:spPr>
          <a:xfrm>
            <a:off x="4499992" y="362445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9" name="Rectangle 28"/>
          <p:cNvSpPr/>
          <p:nvPr/>
        </p:nvSpPr>
        <p:spPr>
          <a:xfrm>
            <a:off x="5220072" y="2492896"/>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Rectangle 29"/>
          <p:cNvSpPr/>
          <p:nvPr/>
        </p:nvSpPr>
        <p:spPr>
          <a:xfrm>
            <a:off x="5364088" y="2616339"/>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1" name="Rectangle 30"/>
          <p:cNvSpPr/>
          <p:nvPr/>
        </p:nvSpPr>
        <p:spPr>
          <a:xfrm>
            <a:off x="5364088" y="3120395"/>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2" name="Rectangle 31"/>
          <p:cNvSpPr/>
          <p:nvPr/>
        </p:nvSpPr>
        <p:spPr>
          <a:xfrm>
            <a:off x="5364088" y="362445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3" name="Rectangle 32"/>
          <p:cNvSpPr/>
          <p:nvPr/>
        </p:nvSpPr>
        <p:spPr>
          <a:xfrm>
            <a:off x="6084168" y="2492896"/>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4" name="Rectangle 33"/>
          <p:cNvSpPr/>
          <p:nvPr/>
        </p:nvSpPr>
        <p:spPr>
          <a:xfrm>
            <a:off x="6228184" y="2616339"/>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5" name="Rectangle 34"/>
          <p:cNvSpPr/>
          <p:nvPr/>
        </p:nvSpPr>
        <p:spPr>
          <a:xfrm>
            <a:off x="6228184" y="3120395"/>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6" name="Rectangle 35"/>
          <p:cNvSpPr/>
          <p:nvPr/>
        </p:nvSpPr>
        <p:spPr>
          <a:xfrm>
            <a:off x="6228184" y="362445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2" name="Rounded Rectangle 11"/>
          <p:cNvSpPr/>
          <p:nvPr/>
        </p:nvSpPr>
        <p:spPr>
          <a:xfrm>
            <a:off x="2195736" y="2060848"/>
            <a:ext cx="432048" cy="43204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Rounded Rectangle 12"/>
          <p:cNvSpPr/>
          <p:nvPr/>
        </p:nvSpPr>
        <p:spPr>
          <a:xfrm>
            <a:off x="2195736" y="3068960"/>
            <a:ext cx="432048"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5" name="Rounded Rectangle 14"/>
          <p:cNvSpPr/>
          <p:nvPr/>
        </p:nvSpPr>
        <p:spPr>
          <a:xfrm>
            <a:off x="2195736" y="4221088"/>
            <a:ext cx="432048" cy="432048"/>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37" name="Rounded Rectangle 36"/>
          <p:cNvSpPr/>
          <p:nvPr/>
        </p:nvSpPr>
        <p:spPr>
          <a:xfrm>
            <a:off x="35496" y="1844825"/>
            <a:ext cx="2052736" cy="87369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1" name="Rectangle 40"/>
          <p:cNvSpPr/>
          <p:nvPr/>
        </p:nvSpPr>
        <p:spPr>
          <a:xfrm>
            <a:off x="738186" y="1969639"/>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2" name="Rectangle 41"/>
          <p:cNvSpPr/>
          <p:nvPr/>
        </p:nvSpPr>
        <p:spPr>
          <a:xfrm>
            <a:off x="1332252" y="1969639"/>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8" name="Rectangle 37"/>
          <p:cNvSpPr/>
          <p:nvPr/>
        </p:nvSpPr>
        <p:spPr>
          <a:xfrm>
            <a:off x="144016" y="1971151"/>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9" name="Rounded Rectangle 38"/>
          <p:cNvSpPr/>
          <p:nvPr/>
        </p:nvSpPr>
        <p:spPr>
          <a:xfrm>
            <a:off x="35496" y="2924945"/>
            <a:ext cx="2052736" cy="87369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0" name="Rectangle 39"/>
          <p:cNvSpPr/>
          <p:nvPr/>
        </p:nvSpPr>
        <p:spPr>
          <a:xfrm>
            <a:off x="738186" y="3049759"/>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3" name="Rectangle 42"/>
          <p:cNvSpPr/>
          <p:nvPr/>
        </p:nvSpPr>
        <p:spPr>
          <a:xfrm>
            <a:off x="1332252" y="3049759"/>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5" name="Rectangle 44"/>
          <p:cNvSpPr/>
          <p:nvPr/>
        </p:nvSpPr>
        <p:spPr>
          <a:xfrm>
            <a:off x="144016" y="3051271"/>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6" name="Rounded Rectangle 45"/>
          <p:cNvSpPr/>
          <p:nvPr/>
        </p:nvSpPr>
        <p:spPr>
          <a:xfrm>
            <a:off x="35496" y="4013570"/>
            <a:ext cx="2052736" cy="87369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7" name="Rectangle 46"/>
          <p:cNvSpPr/>
          <p:nvPr/>
        </p:nvSpPr>
        <p:spPr>
          <a:xfrm>
            <a:off x="738186" y="4147020"/>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8" name="Rectangle 47"/>
          <p:cNvSpPr/>
          <p:nvPr/>
        </p:nvSpPr>
        <p:spPr>
          <a:xfrm>
            <a:off x="1332252" y="4147020"/>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9" name="Rectangle 48"/>
          <p:cNvSpPr/>
          <p:nvPr/>
        </p:nvSpPr>
        <p:spPr>
          <a:xfrm>
            <a:off x="144016" y="4148532"/>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63" presetClass="path" presetSubtype="0" accel="50000" decel="50000" fill="hold" grpId="0" nodeType="withEffect">
                                  <p:stCondLst>
                                    <p:cond delay="0"/>
                                  </p:stCondLst>
                                  <p:childTnLst>
                                    <p:animMotion origin="layout" path="M 0.00017 -4.44444E-6 L 0.44896 0.08403 " pathEditMode="relative" rAng="0" ptsTypes="AA">
                                      <p:cBhvr>
                                        <p:cTn id="8" dur="1000" fill="hold"/>
                                        <p:tgtEl>
                                          <p:spTgt spid="12"/>
                                        </p:tgtEl>
                                        <p:attrNameLst>
                                          <p:attrName>ppt_x</p:attrName>
                                          <p:attrName>ppt_y</p:attrName>
                                        </p:attrNameLst>
                                      </p:cBhvr>
                                      <p:rCtr x="224" y="42"/>
                                    </p:animMotion>
                                  </p:childTnLst>
                                </p:cTn>
                              </p:par>
                              <p:par>
                                <p:cTn id="9" presetID="1" presetClass="entr" presetSubtype="0" fill="hold" grpId="1" nodeType="withEffect">
                                  <p:stCondLst>
                                    <p:cond delay="400"/>
                                  </p:stCondLst>
                                  <p:childTnLst>
                                    <p:set>
                                      <p:cBhvr>
                                        <p:cTn id="10" dur="1" fill="hold">
                                          <p:stCondLst>
                                            <p:cond delay="0"/>
                                          </p:stCondLst>
                                        </p:cTn>
                                        <p:tgtEl>
                                          <p:spTgt spid="13"/>
                                        </p:tgtEl>
                                        <p:attrNameLst>
                                          <p:attrName>style.visibility</p:attrName>
                                        </p:attrNameLst>
                                      </p:cBhvr>
                                      <p:to>
                                        <p:strVal val="visible"/>
                                      </p:to>
                                    </p:set>
                                  </p:childTnLst>
                                </p:cTn>
                              </p:par>
                              <p:par>
                                <p:cTn id="11" presetID="63" presetClass="path" presetSubtype="0" accel="50000" decel="50000" fill="hold" grpId="0" nodeType="withEffect">
                                  <p:stCondLst>
                                    <p:cond delay="500"/>
                                  </p:stCondLst>
                                  <p:childTnLst>
                                    <p:animMotion origin="layout" path="M -3.88889E-6 0.00208 L 0.44879 0.01272 " pathEditMode="relative" rAng="0" ptsTypes="AA">
                                      <p:cBhvr>
                                        <p:cTn id="12" dur="1000" fill="hold"/>
                                        <p:tgtEl>
                                          <p:spTgt spid="13"/>
                                        </p:tgtEl>
                                        <p:attrNameLst>
                                          <p:attrName>ppt_x</p:attrName>
                                          <p:attrName>ppt_y</p:attrName>
                                        </p:attrNameLst>
                                      </p:cBhvr>
                                      <p:rCtr x="224" y="5"/>
                                    </p:animMotion>
                                  </p:childTnLst>
                                </p:cTn>
                              </p:par>
                              <p:par>
                                <p:cTn id="13" presetID="1" presetClass="entr" presetSubtype="0" fill="hold" grpId="1" nodeType="withEffect">
                                  <p:stCondLst>
                                    <p:cond delay="800"/>
                                  </p:stCondLst>
                                  <p:childTnLst>
                                    <p:set>
                                      <p:cBhvr>
                                        <p:cTn id="14" dur="1" fill="hold">
                                          <p:stCondLst>
                                            <p:cond delay="0"/>
                                          </p:stCondLst>
                                        </p:cTn>
                                        <p:tgtEl>
                                          <p:spTgt spid="15"/>
                                        </p:tgtEl>
                                        <p:attrNameLst>
                                          <p:attrName>style.visibility</p:attrName>
                                        </p:attrNameLst>
                                      </p:cBhvr>
                                      <p:to>
                                        <p:strVal val="visible"/>
                                      </p:to>
                                    </p:set>
                                  </p:childTnLst>
                                </p:cTn>
                              </p:par>
                              <p:par>
                                <p:cTn id="15" presetID="63" presetClass="path" presetSubtype="0" accel="50000" decel="50000" fill="hold" grpId="0" nodeType="withEffect">
                                  <p:stCondLst>
                                    <p:cond delay="800"/>
                                  </p:stCondLst>
                                  <p:childTnLst>
                                    <p:animMotion origin="layout" path="M -1.38889E-6 -1.75341E-6 L 0.4566 -0.08397 " pathEditMode="relative" rAng="0" ptsTypes="AA">
                                      <p:cBhvr>
                                        <p:cTn id="16" dur="1000" fill="hold"/>
                                        <p:tgtEl>
                                          <p:spTgt spid="15"/>
                                        </p:tgtEl>
                                        <p:attrNameLst>
                                          <p:attrName>ppt_x</p:attrName>
                                          <p:attrName>ppt_y</p:attrName>
                                        </p:attrNameLst>
                                      </p:cBhvr>
                                      <p:rCtr x="228" y="-42"/>
                                    </p:animMotion>
                                  </p:childTnLst>
                                </p:cTn>
                              </p:par>
                            </p:childTnLst>
                          </p:cTn>
                        </p:par>
                        <p:par>
                          <p:cTn id="17" fill="hold">
                            <p:stCondLst>
                              <p:cond delay="1800"/>
                            </p:stCondLst>
                            <p:childTnLst>
                              <p:par>
                                <p:cTn id="18" presetID="63" presetClass="path" presetSubtype="0" accel="50000" decel="50000" fill="hold" grpId="1" nodeType="afterEffect">
                                  <p:stCondLst>
                                    <p:cond delay="0"/>
                                  </p:stCondLst>
                                  <p:childTnLst>
                                    <p:animMotion origin="layout" path="M 0.44896 0.08399 L 0.69896 0.08399 " pathEditMode="relative" rAng="0" ptsTypes="AA">
                                      <p:cBhvr>
                                        <p:cTn id="19" dur="2000" fill="hold"/>
                                        <p:tgtEl>
                                          <p:spTgt spid="12"/>
                                        </p:tgtEl>
                                        <p:attrNameLst>
                                          <p:attrName>ppt_x</p:attrName>
                                          <p:attrName>ppt_y</p:attrName>
                                        </p:attrNameLst>
                                      </p:cBhvr>
                                      <p:rCtr x="125" y="0"/>
                                    </p:animMotion>
                                  </p:childTnLst>
                                </p:cTn>
                              </p:par>
                              <p:par>
                                <p:cTn id="20" presetID="63" presetClass="path" presetSubtype="0" accel="50000" decel="50000" fill="hold" grpId="2" nodeType="withEffect">
                                  <p:stCondLst>
                                    <p:cond delay="0"/>
                                  </p:stCondLst>
                                  <p:childTnLst>
                                    <p:animMotion origin="layout" path="M 0.44879 0.01273 L 0.69879 0.01273 " pathEditMode="relative" rAng="0" ptsTypes="AA">
                                      <p:cBhvr>
                                        <p:cTn id="21" dur="2000" fill="hold"/>
                                        <p:tgtEl>
                                          <p:spTgt spid="13"/>
                                        </p:tgtEl>
                                        <p:attrNameLst>
                                          <p:attrName>ppt_x</p:attrName>
                                          <p:attrName>ppt_y</p:attrName>
                                        </p:attrNameLst>
                                      </p:cBhvr>
                                      <p:rCtr x="125" y="0"/>
                                    </p:animMotion>
                                  </p:childTnLst>
                                </p:cTn>
                              </p:par>
                              <p:par>
                                <p:cTn id="22" presetID="63" presetClass="path" presetSubtype="0" accel="50000" decel="50000" fill="hold" grpId="2" nodeType="withEffect">
                                  <p:stCondLst>
                                    <p:cond delay="0"/>
                                  </p:stCondLst>
                                  <p:childTnLst>
                                    <p:animMotion origin="layout" path="M 0.44879 -0.08399 L 0.69879 -0.08399 " pathEditMode="relative" rAng="0" ptsTypes="AA">
                                      <p:cBhvr>
                                        <p:cTn id="23" dur="2000" fill="hold"/>
                                        <p:tgtEl>
                                          <p:spTgt spid="15"/>
                                        </p:tgtEl>
                                        <p:attrNameLst>
                                          <p:attrName>ppt_x</p:attrName>
                                          <p:attrName>ppt_y</p:attrName>
                                        </p:attrNameLst>
                                      </p:cBhvr>
                                      <p:rCtr x="125" y="0"/>
                                    </p:animMotion>
                                  </p:childTnLst>
                                </p:cTn>
                              </p:par>
                              <p:par>
                                <p:cTn id="24" presetID="63" presetClass="path" presetSubtype="0" accel="50000" decel="50000" fill="hold" grpId="0" nodeType="withEffect">
                                  <p:stCondLst>
                                    <p:cond delay="0"/>
                                  </p:stCondLst>
                                  <p:childTnLst>
                                    <p:animMotion origin="layout" path="M 0 0.00046 L 0.25 0.00046 " pathEditMode="relative" rAng="0" ptsTypes="AA">
                                      <p:cBhvr>
                                        <p:cTn id="25" dur="2000" fill="hold"/>
                                        <p:tgtEl>
                                          <p:spTgt spid="34"/>
                                        </p:tgtEl>
                                        <p:attrNameLst>
                                          <p:attrName>ppt_x</p:attrName>
                                          <p:attrName>ppt_y</p:attrName>
                                        </p:attrNameLst>
                                      </p:cBhvr>
                                      <p:rCtr x="125" y="0"/>
                                    </p:animMotion>
                                  </p:childTnLst>
                                </p:cTn>
                              </p:par>
                              <p:par>
                                <p:cTn id="26" presetID="63" presetClass="path" presetSubtype="0" accel="50000" decel="50000" fill="hold" grpId="0" nodeType="withEffect">
                                  <p:stCondLst>
                                    <p:cond delay="0"/>
                                  </p:stCondLst>
                                  <p:childTnLst>
                                    <p:animMotion origin="layout" path="M 0 0  L 0.25 0  E" pathEditMode="relative" ptsTypes="">
                                      <p:cBhvr>
                                        <p:cTn id="27" dur="2000" fill="hold"/>
                                        <p:tgtEl>
                                          <p:spTgt spid="35"/>
                                        </p:tgtEl>
                                        <p:attrNameLst>
                                          <p:attrName>ppt_x</p:attrName>
                                          <p:attrName>ppt_y</p:attrName>
                                        </p:attrNameLst>
                                      </p:cBhvr>
                                    </p:animMotion>
                                  </p:childTnLst>
                                </p:cTn>
                              </p:par>
                              <p:par>
                                <p:cTn id="28" presetID="63" presetClass="path" presetSubtype="0" accel="50000" decel="50000" fill="hold" grpId="0" nodeType="withEffect">
                                  <p:stCondLst>
                                    <p:cond delay="0"/>
                                  </p:stCondLst>
                                  <p:childTnLst>
                                    <p:animMotion origin="layout" path="M 0 0  L 0.25 0  E" pathEditMode="relative" ptsTypes="">
                                      <p:cBhvr>
                                        <p:cTn id="29" dur="2000" fill="hold"/>
                                        <p:tgtEl>
                                          <p:spTgt spid="3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12" grpId="0" animBg="1"/>
      <p:bldP spid="12" grpId="1" animBg="1"/>
      <p:bldP spid="12" grpId="2" animBg="1"/>
      <p:bldP spid="13" grpId="0" animBg="1"/>
      <p:bldP spid="13" grpId="1" animBg="1"/>
      <p:bldP spid="13" grpId="2" animBg="1"/>
      <p:bldP spid="15" grpId="0" animBg="1"/>
      <p:bldP spid="15" grpId="1" animBg="1"/>
      <p:bldP spid="15" grpId="2"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dirty="0" smtClean="0"/>
              <a:t>Joining Blocks: Greedy by default</a:t>
            </a:r>
            <a:endParaRPr lang="en-US" dirty="0"/>
          </a:p>
        </p:txBody>
      </p:sp>
      <p:sp>
        <p:nvSpPr>
          <p:cNvPr id="4" name="Footer Placeholder 3"/>
          <p:cNvSpPr>
            <a:spLocks noGrp="1"/>
          </p:cNvSpPr>
          <p:nvPr>
            <p:ph type="ftr" sz="quarter" idx="11"/>
          </p:nvPr>
        </p:nvSpPr>
        <p:spPr>
          <a:xfrm>
            <a:off x="3196208" y="6356351"/>
            <a:ext cx="2895600" cy="365125"/>
          </a:xfrm>
        </p:spPr>
        <p:txBody>
          <a:bodyPr/>
          <a:lstStyle/>
          <a:p>
            <a:r>
              <a:rPr lang="en-AU" smtClean="0"/>
              <a:t>(c) 2011 Microsoft. All rights reserved.</a:t>
            </a:r>
            <a:endParaRPr lang="en-AU" dirty="0"/>
          </a:p>
        </p:txBody>
      </p:sp>
      <p:sp>
        <p:nvSpPr>
          <p:cNvPr id="5" name="Rounded Rectangle 4"/>
          <p:cNvSpPr/>
          <p:nvPr/>
        </p:nvSpPr>
        <p:spPr>
          <a:xfrm>
            <a:off x="3131840" y="2060848"/>
            <a:ext cx="4248472" cy="259228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Rectangle 20"/>
          <p:cNvSpPr/>
          <p:nvPr/>
        </p:nvSpPr>
        <p:spPr>
          <a:xfrm>
            <a:off x="3491880" y="2492896"/>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ectangle 21"/>
          <p:cNvSpPr/>
          <p:nvPr/>
        </p:nvSpPr>
        <p:spPr>
          <a:xfrm>
            <a:off x="3635896" y="2616339"/>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3" name="Rectangle 22"/>
          <p:cNvSpPr/>
          <p:nvPr/>
        </p:nvSpPr>
        <p:spPr>
          <a:xfrm>
            <a:off x="3635896" y="3120395"/>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4" name="Rectangle 23"/>
          <p:cNvSpPr/>
          <p:nvPr/>
        </p:nvSpPr>
        <p:spPr>
          <a:xfrm>
            <a:off x="3635896" y="362445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5" name="Rectangle 24"/>
          <p:cNvSpPr/>
          <p:nvPr/>
        </p:nvSpPr>
        <p:spPr>
          <a:xfrm>
            <a:off x="4355976" y="2492896"/>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 name="Rectangle 25"/>
          <p:cNvSpPr/>
          <p:nvPr/>
        </p:nvSpPr>
        <p:spPr>
          <a:xfrm>
            <a:off x="4499992" y="2616339"/>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p:cNvSpPr/>
          <p:nvPr/>
        </p:nvSpPr>
        <p:spPr>
          <a:xfrm>
            <a:off x="4499992" y="3120395"/>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ectangle 27"/>
          <p:cNvSpPr/>
          <p:nvPr/>
        </p:nvSpPr>
        <p:spPr>
          <a:xfrm>
            <a:off x="4499992" y="362445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9" name="Rectangle 28"/>
          <p:cNvSpPr/>
          <p:nvPr/>
        </p:nvSpPr>
        <p:spPr>
          <a:xfrm>
            <a:off x="5220072" y="2492896"/>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Rectangle 29"/>
          <p:cNvSpPr/>
          <p:nvPr/>
        </p:nvSpPr>
        <p:spPr>
          <a:xfrm>
            <a:off x="5364088" y="2616339"/>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1" name="Rectangle 30"/>
          <p:cNvSpPr/>
          <p:nvPr/>
        </p:nvSpPr>
        <p:spPr>
          <a:xfrm>
            <a:off x="5364088" y="3120395"/>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2" name="Rectangle 31"/>
          <p:cNvSpPr/>
          <p:nvPr/>
        </p:nvSpPr>
        <p:spPr>
          <a:xfrm>
            <a:off x="5364088" y="362445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3" name="Rectangle 32"/>
          <p:cNvSpPr/>
          <p:nvPr/>
        </p:nvSpPr>
        <p:spPr>
          <a:xfrm>
            <a:off x="6084168" y="2492896"/>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4" name="Rectangle 33"/>
          <p:cNvSpPr/>
          <p:nvPr/>
        </p:nvSpPr>
        <p:spPr>
          <a:xfrm>
            <a:off x="6228184" y="2616339"/>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5" name="Rectangle 34"/>
          <p:cNvSpPr/>
          <p:nvPr/>
        </p:nvSpPr>
        <p:spPr>
          <a:xfrm>
            <a:off x="6228184" y="3120395"/>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6" name="Rectangle 35"/>
          <p:cNvSpPr/>
          <p:nvPr/>
        </p:nvSpPr>
        <p:spPr>
          <a:xfrm>
            <a:off x="6228184" y="362445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2" name="Rounded Rectangle 11"/>
          <p:cNvSpPr/>
          <p:nvPr/>
        </p:nvSpPr>
        <p:spPr>
          <a:xfrm>
            <a:off x="2195736" y="2060848"/>
            <a:ext cx="432048" cy="43204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Rounded Rectangle 12"/>
          <p:cNvSpPr/>
          <p:nvPr/>
        </p:nvSpPr>
        <p:spPr>
          <a:xfrm>
            <a:off x="2195736" y="3068960"/>
            <a:ext cx="432048"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7" name="Rounded Rectangle 36"/>
          <p:cNvSpPr/>
          <p:nvPr/>
        </p:nvSpPr>
        <p:spPr>
          <a:xfrm>
            <a:off x="35496" y="1844825"/>
            <a:ext cx="2052736" cy="87369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1" name="Rectangle 40"/>
          <p:cNvSpPr/>
          <p:nvPr/>
        </p:nvSpPr>
        <p:spPr>
          <a:xfrm>
            <a:off x="738186" y="1969639"/>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2" name="Rectangle 41"/>
          <p:cNvSpPr/>
          <p:nvPr/>
        </p:nvSpPr>
        <p:spPr>
          <a:xfrm>
            <a:off x="1332252" y="1969639"/>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8" name="Rectangle 37"/>
          <p:cNvSpPr/>
          <p:nvPr/>
        </p:nvSpPr>
        <p:spPr>
          <a:xfrm>
            <a:off x="144016" y="1971151"/>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9" name="Rounded Rectangle 38"/>
          <p:cNvSpPr/>
          <p:nvPr/>
        </p:nvSpPr>
        <p:spPr>
          <a:xfrm>
            <a:off x="35496" y="2924945"/>
            <a:ext cx="2052736" cy="87369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0" name="Rectangle 39"/>
          <p:cNvSpPr/>
          <p:nvPr/>
        </p:nvSpPr>
        <p:spPr>
          <a:xfrm>
            <a:off x="738186" y="3049759"/>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3" name="Rectangle 42"/>
          <p:cNvSpPr/>
          <p:nvPr/>
        </p:nvSpPr>
        <p:spPr>
          <a:xfrm>
            <a:off x="1332252" y="3049759"/>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5" name="Rectangle 44"/>
          <p:cNvSpPr/>
          <p:nvPr/>
        </p:nvSpPr>
        <p:spPr>
          <a:xfrm>
            <a:off x="144016" y="3051271"/>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6" name="Rounded Rectangle 45"/>
          <p:cNvSpPr/>
          <p:nvPr/>
        </p:nvSpPr>
        <p:spPr>
          <a:xfrm>
            <a:off x="35496" y="4013570"/>
            <a:ext cx="2052736" cy="87369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7" name="Rectangle 46"/>
          <p:cNvSpPr/>
          <p:nvPr/>
        </p:nvSpPr>
        <p:spPr>
          <a:xfrm>
            <a:off x="738186" y="4147020"/>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8" name="Rectangle 47"/>
          <p:cNvSpPr/>
          <p:nvPr/>
        </p:nvSpPr>
        <p:spPr>
          <a:xfrm>
            <a:off x="1332252" y="4147020"/>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9" name="Rectangle 48"/>
          <p:cNvSpPr/>
          <p:nvPr/>
        </p:nvSpPr>
        <p:spPr>
          <a:xfrm>
            <a:off x="144016" y="4148532"/>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63" presetClass="path" presetSubtype="0" accel="50000" decel="50000" fill="hold" grpId="0" nodeType="withEffect">
                                  <p:stCondLst>
                                    <p:cond delay="0"/>
                                  </p:stCondLst>
                                  <p:childTnLst>
                                    <p:animMotion origin="layout" path="M 0.00017 -4.44444E-6 L 0.44896 0.08403 " pathEditMode="relative" rAng="0" ptsTypes="AA">
                                      <p:cBhvr>
                                        <p:cTn id="8" dur="1000" fill="hold"/>
                                        <p:tgtEl>
                                          <p:spTgt spid="12"/>
                                        </p:tgtEl>
                                        <p:attrNameLst>
                                          <p:attrName>ppt_x</p:attrName>
                                          <p:attrName>ppt_y</p:attrName>
                                        </p:attrNameLst>
                                      </p:cBhvr>
                                      <p:rCtr x="22400" y="4200"/>
                                    </p:animMotion>
                                  </p:childTnLst>
                                </p:cTn>
                              </p:par>
                              <p:par>
                                <p:cTn id="9" presetID="1" presetClass="entr" presetSubtype="0" fill="hold" grpId="1" nodeType="withEffect">
                                  <p:stCondLst>
                                    <p:cond delay="400"/>
                                  </p:stCondLst>
                                  <p:childTnLst>
                                    <p:set>
                                      <p:cBhvr>
                                        <p:cTn id="10" dur="1" fill="hold">
                                          <p:stCondLst>
                                            <p:cond delay="0"/>
                                          </p:stCondLst>
                                        </p:cTn>
                                        <p:tgtEl>
                                          <p:spTgt spid="13"/>
                                        </p:tgtEl>
                                        <p:attrNameLst>
                                          <p:attrName>style.visibility</p:attrName>
                                        </p:attrNameLst>
                                      </p:cBhvr>
                                      <p:to>
                                        <p:strVal val="visible"/>
                                      </p:to>
                                    </p:set>
                                  </p:childTnLst>
                                </p:cTn>
                              </p:par>
                              <p:par>
                                <p:cTn id="11" presetID="63" presetClass="path" presetSubtype="0" accel="50000" decel="50000" fill="hold" grpId="0" nodeType="withEffect">
                                  <p:stCondLst>
                                    <p:cond delay="500"/>
                                  </p:stCondLst>
                                  <p:childTnLst>
                                    <p:animMotion origin="layout" path="M -3.88889E-6 0.00208 L 0.44879 0.01272 " pathEditMode="relative" rAng="0" ptsTypes="AA">
                                      <p:cBhvr>
                                        <p:cTn id="12" dur="1000" fill="hold"/>
                                        <p:tgtEl>
                                          <p:spTgt spid="13"/>
                                        </p:tgtEl>
                                        <p:attrNameLst>
                                          <p:attrName>ppt_x</p:attrName>
                                          <p:attrName>ppt_y</p:attrName>
                                        </p:attrNameLst>
                                      </p:cBhvr>
                                      <p:rCtr x="22400" y="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2" animBg="1"/>
      <p:bldP spid="13" grpId="0" animBg="1"/>
      <p:bldP spid="13" grpId="1"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dirty="0" smtClean="0"/>
              <a:t>Non-greedy</a:t>
            </a:r>
            <a:endParaRPr lang="en-US" dirty="0"/>
          </a:p>
        </p:txBody>
      </p:sp>
      <p:sp>
        <p:nvSpPr>
          <p:cNvPr id="4" name="Footer Placeholder 3"/>
          <p:cNvSpPr>
            <a:spLocks noGrp="1"/>
          </p:cNvSpPr>
          <p:nvPr>
            <p:ph type="ftr" sz="quarter" idx="11"/>
          </p:nvPr>
        </p:nvSpPr>
        <p:spPr>
          <a:xfrm>
            <a:off x="3196208" y="6356351"/>
            <a:ext cx="2895600" cy="365125"/>
          </a:xfrm>
        </p:spPr>
        <p:txBody>
          <a:bodyPr/>
          <a:lstStyle/>
          <a:p>
            <a:r>
              <a:rPr lang="en-AU" smtClean="0"/>
              <a:t>(c) 2011 Microsoft. All rights reserved.</a:t>
            </a:r>
            <a:endParaRPr lang="en-AU" dirty="0"/>
          </a:p>
        </p:txBody>
      </p:sp>
      <p:sp>
        <p:nvSpPr>
          <p:cNvPr id="5" name="Rounded Rectangle 4"/>
          <p:cNvSpPr/>
          <p:nvPr/>
        </p:nvSpPr>
        <p:spPr>
          <a:xfrm>
            <a:off x="3131840" y="2060848"/>
            <a:ext cx="4248472" cy="259228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Rectangle 20"/>
          <p:cNvSpPr/>
          <p:nvPr/>
        </p:nvSpPr>
        <p:spPr>
          <a:xfrm>
            <a:off x="3491880" y="2492896"/>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ectangle 21"/>
          <p:cNvSpPr/>
          <p:nvPr/>
        </p:nvSpPr>
        <p:spPr>
          <a:xfrm>
            <a:off x="3635896" y="2616339"/>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3" name="Rectangle 22"/>
          <p:cNvSpPr/>
          <p:nvPr/>
        </p:nvSpPr>
        <p:spPr>
          <a:xfrm>
            <a:off x="3635896" y="3120395"/>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4" name="Rectangle 23"/>
          <p:cNvSpPr/>
          <p:nvPr/>
        </p:nvSpPr>
        <p:spPr>
          <a:xfrm>
            <a:off x="3635896" y="362445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5" name="Rectangle 24"/>
          <p:cNvSpPr/>
          <p:nvPr/>
        </p:nvSpPr>
        <p:spPr>
          <a:xfrm>
            <a:off x="4355976" y="2492896"/>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 name="Rectangle 25"/>
          <p:cNvSpPr/>
          <p:nvPr/>
        </p:nvSpPr>
        <p:spPr>
          <a:xfrm>
            <a:off x="4499992" y="2616339"/>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p:cNvSpPr/>
          <p:nvPr/>
        </p:nvSpPr>
        <p:spPr>
          <a:xfrm>
            <a:off x="4499992" y="3120395"/>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ectangle 27"/>
          <p:cNvSpPr/>
          <p:nvPr/>
        </p:nvSpPr>
        <p:spPr>
          <a:xfrm>
            <a:off x="4499992" y="362445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9" name="Rectangle 28"/>
          <p:cNvSpPr/>
          <p:nvPr/>
        </p:nvSpPr>
        <p:spPr>
          <a:xfrm>
            <a:off x="5220072" y="2492896"/>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Rectangle 29"/>
          <p:cNvSpPr/>
          <p:nvPr/>
        </p:nvSpPr>
        <p:spPr>
          <a:xfrm>
            <a:off x="5364088" y="2616339"/>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1" name="Rectangle 30"/>
          <p:cNvSpPr/>
          <p:nvPr/>
        </p:nvSpPr>
        <p:spPr>
          <a:xfrm>
            <a:off x="5364088" y="3120395"/>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2" name="Rectangle 31"/>
          <p:cNvSpPr/>
          <p:nvPr/>
        </p:nvSpPr>
        <p:spPr>
          <a:xfrm>
            <a:off x="5364088" y="362445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3" name="Rectangle 32"/>
          <p:cNvSpPr/>
          <p:nvPr/>
        </p:nvSpPr>
        <p:spPr>
          <a:xfrm>
            <a:off x="6084168" y="2492896"/>
            <a:ext cx="864096" cy="1779627"/>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4" name="Rectangle 33"/>
          <p:cNvSpPr/>
          <p:nvPr/>
        </p:nvSpPr>
        <p:spPr>
          <a:xfrm>
            <a:off x="6228184" y="2616339"/>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5" name="Rectangle 34"/>
          <p:cNvSpPr/>
          <p:nvPr/>
        </p:nvSpPr>
        <p:spPr>
          <a:xfrm>
            <a:off x="6228184" y="3120395"/>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6" name="Rectangle 35"/>
          <p:cNvSpPr/>
          <p:nvPr/>
        </p:nvSpPr>
        <p:spPr>
          <a:xfrm>
            <a:off x="6228184" y="3624451"/>
            <a:ext cx="576064" cy="504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7" name="Rounded Rectangle 36"/>
          <p:cNvSpPr/>
          <p:nvPr/>
        </p:nvSpPr>
        <p:spPr>
          <a:xfrm>
            <a:off x="35496" y="1844825"/>
            <a:ext cx="2052736" cy="87369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1" name="Rectangle 40"/>
          <p:cNvSpPr/>
          <p:nvPr/>
        </p:nvSpPr>
        <p:spPr>
          <a:xfrm>
            <a:off x="738186" y="1969639"/>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2" name="Rectangle 41"/>
          <p:cNvSpPr/>
          <p:nvPr/>
        </p:nvSpPr>
        <p:spPr>
          <a:xfrm>
            <a:off x="1332252" y="1969639"/>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8" name="Rectangle 37"/>
          <p:cNvSpPr/>
          <p:nvPr/>
        </p:nvSpPr>
        <p:spPr>
          <a:xfrm>
            <a:off x="144016" y="1971151"/>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9" name="Rounded Rectangle 38"/>
          <p:cNvSpPr/>
          <p:nvPr/>
        </p:nvSpPr>
        <p:spPr>
          <a:xfrm>
            <a:off x="35496" y="2924945"/>
            <a:ext cx="2052736" cy="87369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0" name="Rectangle 39"/>
          <p:cNvSpPr/>
          <p:nvPr/>
        </p:nvSpPr>
        <p:spPr>
          <a:xfrm>
            <a:off x="738186" y="3049759"/>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3" name="Rectangle 42"/>
          <p:cNvSpPr/>
          <p:nvPr/>
        </p:nvSpPr>
        <p:spPr>
          <a:xfrm>
            <a:off x="1332252" y="3049759"/>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5" name="Rectangle 44"/>
          <p:cNvSpPr/>
          <p:nvPr/>
        </p:nvSpPr>
        <p:spPr>
          <a:xfrm>
            <a:off x="144016" y="3051271"/>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6" name="Rounded Rectangle 45"/>
          <p:cNvSpPr/>
          <p:nvPr/>
        </p:nvSpPr>
        <p:spPr>
          <a:xfrm>
            <a:off x="35496" y="4013570"/>
            <a:ext cx="2052736" cy="87369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7" name="Rectangle 46"/>
          <p:cNvSpPr/>
          <p:nvPr/>
        </p:nvSpPr>
        <p:spPr>
          <a:xfrm>
            <a:off x="738186" y="4147020"/>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8" name="Rectangle 47"/>
          <p:cNvSpPr/>
          <p:nvPr/>
        </p:nvSpPr>
        <p:spPr>
          <a:xfrm>
            <a:off x="1332252" y="4147020"/>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9" name="Rectangle 48"/>
          <p:cNvSpPr/>
          <p:nvPr/>
        </p:nvSpPr>
        <p:spPr>
          <a:xfrm>
            <a:off x="144016" y="4148532"/>
            <a:ext cx="594066" cy="624069"/>
          </a:xfrm>
          <a:prstGeom prst="rect">
            <a:avLst/>
          </a:prstGeom>
          <a:noFill/>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44" name="Straight Arrow Connector 91"/>
          <p:cNvCxnSpPr>
            <a:stCxn id="42" idx="3"/>
          </p:cNvCxnSpPr>
          <p:nvPr/>
        </p:nvCxnSpPr>
        <p:spPr>
          <a:xfrm>
            <a:off x="1926318" y="2281674"/>
            <a:ext cx="1205522" cy="427247"/>
          </a:xfrm>
          <a:prstGeom prst="curvedConnector3">
            <a:avLst>
              <a:gd name="adj1" fmla="val 50000"/>
            </a:avLst>
          </a:prstGeom>
          <a:ln>
            <a:prstDash val="sysDot"/>
            <a:headEnd type="stealth" w="lg" len="lg"/>
            <a:tailEnd type="none"/>
          </a:ln>
        </p:spPr>
        <p:style>
          <a:lnRef idx="3">
            <a:schemeClr val="accent2"/>
          </a:lnRef>
          <a:fillRef idx="0">
            <a:schemeClr val="accent2"/>
          </a:fillRef>
          <a:effectRef idx="2">
            <a:schemeClr val="accent2"/>
          </a:effectRef>
          <a:fontRef idx="minor">
            <a:schemeClr val="tx1"/>
          </a:fontRef>
        </p:style>
      </p:cxnSp>
      <p:cxnSp>
        <p:nvCxnSpPr>
          <p:cNvPr id="50" name="Straight Arrow Connector 91"/>
          <p:cNvCxnSpPr>
            <a:endCxn id="5" idx="1"/>
          </p:cNvCxnSpPr>
          <p:nvPr/>
        </p:nvCxnSpPr>
        <p:spPr>
          <a:xfrm>
            <a:off x="1907704" y="3356993"/>
            <a:ext cx="1224136" cy="1588"/>
          </a:xfrm>
          <a:prstGeom prst="curvedConnector3">
            <a:avLst>
              <a:gd name="adj1" fmla="val 50000"/>
            </a:avLst>
          </a:prstGeom>
          <a:ln>
            <a:prstDash val="sysDot"/>
            <a:headEnd type="stealth" w="lg" len="lg"/>
            <a:tailEnd type="none"/>
          </a:ln>
        </p:spPr>
        <p:style>
          <a:lnRef idx="3">
            <a:schemeClr val="accent2"/>
          </a:lnRef>
          <a:fillRef idx="0">
            <a:schemeClr val="accent2"/>
          </a:fillRef>
          <a:effectRef idx="2">
            <a:schemeClr val="accent2"/>
          </a:effectRef>
          <a:fontRef idx="minor">
            <a:schemeClr val="tx1"/>
          </a:fontRef>
        </p:style>
      </p:cxnSp>
      <p:sp>
        <p:nvSpPr>
          <p:cNvPr id="12" name="Rounded Rectangle 11"/>
          <p:cNvSpPr/>
          <p:nvPr/>
        </p:nvSpPr>
        <p:spPr>
          <a:xfrm>
            <a:off x="1412274" y="2060848"/>
            <a:ext cx="432048" cy="43204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Rounded Rectangle 12"/>
          <p:cNvSpPr/>
          <p:nvPr/>
        </p:nvSpPr>
        <p:spPr>
          <a:xfrm>
            <a:off x="1412274" y="3140968"/>
            <a:ext cx="432048"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5" name="Rounded Rectangle 14"/>
          <p:cNvSpPr/>
          <p:nvPr/>
        </p:nvSpPr>
        <p:spPr>
          <a:xfrm>
            <a:off x="1412274" y="4238340"/>
            <a:ext cx="432048" cy="432048"/>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61" name="Straight Arrow Connector 91"/>
          <p:cNvCxnSpPr/>
          <p:nvPr/>
        </p:nvCxnSpPr>
        <p:spPr>
          <a:xfrm flipV="1">
            <a:off x="1907704" y="4150669"/>
            <a:ext cx="1224136" cy="286444"/>
          </a:xfrm>
          <a:prstGeom prst="curvedConnector3">
            <a:avLst>
              <a:gd name="adj1" fmla="val 50000"/>
            </a:avLst>
          </a:prstGeom>
          <a:ln>
            <a:prstDash val="sysDot"/>
            <a:headEnd type="stealth" w="lg" len="lg"/>
            <a:tailEnd type="none"/>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300"/>
                                  </p:stCondLst>
                                  <p:childTnLst>
                                    <p:set>
                                      <p:cBhvr>
                                        <p:cTn id="9" dur="1" fill="hold">
                                          <p:stCondLst>
                                            <p:cond delay="0"/>
                                          </p:stCondLst>
                                        </p:cTn>
                                        <p:tgtEl>
                                          <p:spTgt spid="44"/>
                                        </p:tgtEl>
                                        <p:attrNameLst>
                                          <p:attrName>style.visibility</p:attrName>
                                        </p:attrNameLst>
                                      </p:cBhvr>
                                      <p:to>
                                        <p:strVal val="visible"/>
                                      </p:to>
                                    </p:set>
                                  </p:childTnLst>
                                </p:cTn>
                              </p:par>
                            </p:childTnLst>
                          </p:cTn>
                        </p:par>
                        <p:par>
                          <p:cTn id="10" fill="hold">
                            <p:stCondLst>
                              <p:cond delay="300"/>
                            </p:stCondLst>
                            <p:childTnLst>
                              <p:par>
                                <p:cTn id="11" presetID="1" presetClass="entr" presetSubtype="0" fill="hold" grpId="3" nodeType="afterEffect">
                                  <p:stCondLst>
                                    <p:cond delay="800"/>
                                  </p:stCondLst>
                                  <p:childTnLst>
                                    <p:set>
                                      <p:cBhvr>
                                        <p:cTn id="12" dur="1" fill="hold">
                                          <p:stCondLst>
                                            <p:cond delay="0"/>
                                          </p:stCondLst>
                                        </p:cTn>
                                        <p:tgtEl>
                                          <p:spTgt spid="13"/>
                                        </p:tgtEl>
                                        <p:attrNameLst>
                                          <p:attrName>style.visibility</p:attrName>
                                        </p:attrNameLst>
                                      </p:cBhvr>
                                      <p:to>
                                        <p:strVal val="visible"/>
                                      </p:to>
                                    </p:set>
                                  </p:childTnLst>
                                </p:cTn>
                              </p:par>
                            </p:childTnLst>
                          </p:cTn>
                        </p:par>
                        <p:par>
                          <p:cTn id="13" fill="hold">
                            <p:stCondLst>
                              <p:cond delay="1100"/>
                            </p:stCondLst>
                            <p:childTnLst>
                              <p:par>
                                <p:cTn id="14" presetID="1" presetClass="entr" presetSubtype="0" fill="hold" nodeType="afterEffect">
                                  <p:stCondLst>
                                    <p:cond delay="200"/>
                                  </p:stCondLst>
                                  <p:childTnLst>
                                    <p:set>
                                      <p:cBhvr>
                                        <p:cTn id="15" dur="1" fill="hold">
                                          <p:stCondLst>
                                            <p:cond delay="0"/>
                                          </p:stCondLst>
                                        </p:cTn>
                                        <p:tgtEl>
                                          <p:spTgt spid="50"/>
                                        </p:tgtEl>
                                        <p:attrNameLst>
                                          <p:attrName>style.visibility</p:attrName>
                                        </p:attrNameLst>
                                      </p:cBhvr>
                                      <p:to>
                                        <p:strVal val="visible"/>
                                      </p:to>
                                    </p:set>
                                  </p:childTnLst>
                                </p:cTn>
                              </p:par>
                            </p:childTnLst>
                          </p:cTn>
                        </p:par>
                        <p:par>
                          <p:cTn id="16" fill="hold">
                            <p:stCondLst>
                              <p:cond delay="1300"/>
                            </p:stCondLst>
                            <p:childTnLst>
                              <p:par>
                                <p:cTn id="17" presetID="1" presetClass="entr" presetSubtype="0" fill="hold" grpId="3" nodeType="afterEffect">
                                  <p:stCondLst>
                                    <p:cond delay="2700"/>
                                  </p:stCondLst>
                                  <p:childTnLst>
                                    <p:set>
                                      <p:cBhvr>
                                        <p:cTn id="18" dur="1" fill="hold">
                                          <p:stCondLst>
                                            <p:cond delay="0"/>
                                          </p:stCondLst>
                                        </p:cTn>
                                        <p:tgtEl>
                                          <p:spTgt spid="15"/>
                                        </p:tgtEl>
                                        <p:attrNameLst>
                                          <p:attrName>style.visibility</p:attrName>
                                        </p:attrNameLst>
                                      </p:cBhvr>
                                      <p:to>
                                        <p:strVal val="visible"/>
                                      </p:to>
                                    </p:set>
                                  </p:childTnLst>
                                </p:cTn>
                              </p:par>
                            </p:childTnLst>
                          </p:cTn>
                        </p:par>
                        <p:par>
                          <p:cTn id="19" fill="hold">
                            <p:stCondLst>
                              <p:cond delay="4000"/>
                            </p:stCondLst>
                            <p:childTnLst>
                              <p:par>
                                <p:cTn id="20" presetID="1" presetClass="entr" presetSubtype="0" fill="hold" nodeType="afterEffect">
                                  <p:stCondLst>
                                    <p:cond delay="200"/>
                                  </p:stCondLst>
                                  <p:childTnLst>
                                    <p:set>
                                      <p:cBhvr>
                                        <p:cTn id="21" dur="1" fill="hold">
                                          <p:stCondLst>
                                            <p:cond delay="0"/>
                                          </p:stCondLst>
                                        </p:cTn>
                                        <p:tgtEl>
                                          <p:spTgt spid="61"/>
                                        </p:tgtEl>
                                        <p:attrNameLst>
                                          <p:attrName>style.visibility</p:attrName>
                                        </p:attrNameLst>
                                      </p:cBhvr>
                                      <p:to>
                                        <p:strVal val="visible"/>
                                      </p:to>
                                    </p:set>
                                  </p:childTnLst>
                                </p:cTn>
                              </p:par>
                            </p:childTnLst>
                          </p:cTn>
                        </p:par>
                        <p:par>
                          <p:cTn id="22" fill="hold">
                            <p:stCondLst>
                              <p:cond delay="4200"/>
                            </p:stCondLst>
                            <p:childTnLst>
                              <p:par>
                                <p:cTn id="23" presetID="21" presetClass="emph" presetSubtype="0" fill="hold" nodeType="afterEffect">
                                  <p:stCondLst>
                                    <p:cond delay="0"/>
                                  </p:stCondLst>
                                  <p:childTnLst>
                                    <p:animClr clrSpc="hsl" dir="cw">
                                      <p:cBhvr override="childStyle">
                                        <p:cTn id="24" dur="500" fill="hold"/>
                                        <p:tgtEl>
                                          <p:spTgt spid="50"/>
                                        </p:tgtEl>
                                        <p:attrNameLst>
                                          <p:attrName>style.color</p:attrName>
                                        </p:attrNameLst>
                                      </p:cBhvr>
                                      <p:by>
                                        <p:hsl h="7200000" s="0" l="0"/>
                                      </p:by>
                                    </p:animClr>
                                    <p:animClr clrSpc="hsl" dir="cw">
                                      <p:cBhvr>
                                        <p:cTn id="25" dur="500" fill="hold"/>
                                        <p:tgtEl>
                                          <p:spTgt spid="50"/>
                                        </p:tgtEl>
                                        <p:attrNameLst>
                                          <p:attrName>fillcolor</p:attrName>
                                        </p:attrNameLst>
                                      </p:cBhvr>
                                      <p:by>
                                        <p:hsl h="7200000" s="0" l="0"/>
                                      </p:by>
                                    </p:animClr>
                                    <p:animClr clrSpc="hsl" dir="cw">
                                      <p:cBhvr>
                                        <p:cTn id="26" dur="500" fill="hold"/>
                                        <p:tgtEl>
                                          <p:spTgt spid="50"/>
                                        </p:tgtEl>
                                        <p:attrNameLst>
                                          <p:attrName>stroke.color</p:attrName>
                                        </p:attrNameLst>
                                      </p:cBhvr>
                                      <p:by>
                                        <p:hsl h="7200000" s="0" l="0"/>
                                      </p:by>
                                    </p:animClr>
                                    <p:set>
                                      <p:cBhvr>
                                        <p:cTn id="27" dur="500" fill="hold"/>
                                        <p:tgtEl>
                                          <p:spTgt spid="50"/>
                                        </p:tgtEl>
                                        <p:attrNameLst>
                                          <p:attrName>fill.type</p:attrName>
                                        </p:attrNameLst>
                                      </p:cBhvr>
                                      <p:to>
                                        <p:strVal val="solid"/>
                                      </p:to>
                                    </p:set>
                                  </p:childTnLst>
                                </p:cTn>
                              </p:par>
                              <p:par>
                                <p:cTn id="28" presetID="21" presetClass="emph" presetSubtype="0" fill="hold" nodeType="withEffect">
                                  <p:stCondLst>
                                    <p:cond delay="0"/>
                                  </p:stCondLst>
                                  <p:childTnLst>
                                    <p:animClr clrSpc="hsl" dir="cw">
                                      <p:cBhvr override="childStyle">
                                        <p:cTn id="29" dur="500" fill="hold"/>
                                        <p:tgtEl>
                                          <p:spTgt spid="44"/>
                                        </p:tgtEl>
                                        <p:attrNameLst>
                                          <p:attrName>style.color</p:attrName>
                                        </p:attrNameLst>
                                      </p:cBhvr>
                                      <p:by>
                                        <p:hsl h="7200000" s="0" l="0"/>
                                      </p:by>
                                    </p:animClr>
                                    <p:animClr clrSpc="hsl" dir="cw">
                                      <p:cBhvr>
                                        <p:cTn id="30" dur="500" fill="hold"/>
                                        <p:tgtEl>
                                          <p:spTgt spid="44"/>
                                        </p:tgtEl>
                                        <p:attrNameLst>
                                          <p:attrName>fillcolor</p:attrName>
                                        </p:attrNameLst>
                                      </p:cBhvr>
                                      <p:by>
                                        <p:hsl h="7200000" s="0" l="0"/>
                                      </p:by>
                                    </p:animClr>
                                    <p:animClr clrSpc="hsl" dir="cw">
                                      <p:cBhvr>
                                        <p:cTn id="31" dur="500" fill="hold"/>
                                        <p:tgtEl>
                                          <p:spTgt spid="44"/>
                                        </p:tgtEl>
                                        <p:attrNameLst>
                                          <p:attrName>stroke.color</p:attrName>
                                        </p:attrNameLst>
                                      </p:cBhvr>
                                      <p:by>
                                        <p:hsl h="7200000" s="0" l="0"/>
                                      </p:by>
                                    </p:animClr>
                                    <p:set>
                                      <p:cBhvr>
                                        <p:cTn id="32" dur="500" fill="hold"/>
                                        <p:tgtEl>
                                          <p:spTgt spid="44"/>
                                        </p:tgtEl>
                                        <p:attrNameLst>
                                          <p:attrName>fill.type</p:attrName>
                                        </p:attrNameLst>
                                      </p:cBhvr>
                                      <p:to>
                                        <p:strVal val="solid"/>
                                      </p:to>
                                    </p:set>
                                  </p:childTnLst>
                                </p:cTn>
                              </p:par>
                              <p:par>
                                <p:cTn id="33" presetID="21" presetClass="emph" presetSubtype="0" fill="hold" nodeType="withEffect">
                                  <p:stCondLst>
                                    <p:cond delay="0"/>
                                  </p:stCondLst>
                                  <p:childTnLst>
                                    <p:animClr clrSpc="hsl" dir="cw">
                                      <p:cBhvr override="childStyle">
                                        <p:cTn id="34" dur="500" fill="hold"/>
                                        <p:tgtEl>
                                          <p:spTgt spid="61"/>
                                        </p:tgtEl>
                                        <p:attrNameLst>
                                          <p:attrName>style.color</p:attrName>
                                        </p:attrNameLst>
                                      </p:cBhvr>
                                      <p:by>
                                        <p:hsl h="7200000" s="0" l="0"/>
                                      </p:by>
                                    </p:animClr>
                                    <p:animClr clrSpc="hsl" dir="cw">
                                      <p:cBhvr>
                                        <p:cTn id="35" dur="500" fill="hold"/>
                                        <p:tgtEl>
                                          <p:spTgt spid="61"/>
                                        </p:tgtEl>
                                        <p:attrNameLst>
                                          <p:attrName>fillcolor</p:attrName>
                                        </p:attrNameLst>
                                      </p:cBhvr>
                                      <p:by>
                                        <p:hsl h="7200000" s="0" l="0"/>
                                      </p:by>
                                    </p:animClr>
                                    <p:animClr clrSpc="hsl" dir="cw">
                                      <p:cBhvr>
                                        <p:cTn id="36" dur="500" fill="hold"/>
                                        <p:tgtEl>
                                          <p:spTgt spid="61"/>
                                        </p:tgtEl>
                                        <p:attrNameLst>
                                          <p:attrName>stroke.color</p:attrName>
                                        </p:attrNameLst>
                                      </p:cBhvr>
                                      <p:by>
                                        <p:hsl h="7200000" s="0" l="0"/>
                                      </p:by>
                                    </p:animClr>
                                    <p:set>
                                      <p:cBhvr>
                                        <p:cTn id="37" dur="500" fill="hold"/>
                                        <p:tgtEl>
                                          <p:spTgt spid="61"/>
                                        </p:tgtEl>
                                        <p:attrNameLst>
                                          <p:attrName>fill.type</p:attrName>
                                        </p:attrNameLst>
                                      </p:cBhvr>
                                      <p:to>
                                        <p:strVal val="solid"/>
                                      </p:to>
                                    </p:set>
                                  </p:childTnLst>
                                </p:cTn>
                              </p:par>
                            </p:childTnLst>
                          </p:cTn>
                        </p:par>
                        <p:par>
                          <p:cTn id="38" fill="hold">
                            <p:stCondLst>
                              <p:cond delay="4700"/>
                            </p:stCondLst>
                            <p:childTnLst>
                              <p:par>
                                <p:cTn id="39" presetID="9" presetClass="exit" presetSubtype="0" fill="hold" nodeType="afterEffect">
                                  <p:stCondLst>
                                    <p:cond delay="0"/>
                                  </p:stCondLst>
                                  <p:childTnLst>
                                    <p:animEffect transition="out" filter="dissolve">
                                      <p:cBhvr>
                                        <p:cTn id="40" dur="500"/>
                                        <p:tgtEl>
                                          <p:spTgt spid="50"/>
                                        </p:tgtEl>
                                      </p:cBhvr>
                                    </p:animEffect>
                                    <p:set>
                                      <p:cBhvr>
                                        <p:cTn id="41" dur="1" fill="hold">
                                          <p:stCondLst>
                                            <p:cond delay="499"/>
                                          </p:stCondLst>
                                        </p:cTn>
                                        <p:tgtEl>
                                          <p:spTgt spid="50"/>
                                        </p:tgtEl>
                                        <p:attrNameLst>
                                          <p:attrName>style.visibility</p:attrName>
                                        </p:attrNameLst>
                                      </p:cBhvr>
                                      <p:to>
                                        <p:strVal val="hidden"/>
                                      </p:to>
                                    </p:set>
                                  </p:childTnLst>
                                </p:cTn>
                              </p:par>
                              <p:par>
                                <p:cTn id="42" presetID="9" presetClass="exit" presetSubtype="0" fill="hold" nodeType="withEffect">
                                  <p:stCondLst>
                                    <p:cond delay="0"/>
                                  </p:stCondLst>
                                  <p:childTnLst>
                                    <p:animEffect transition="out" filter="dissolve">
                                      <p:cBhvr>
                                        <p:cTn id="43" dur="500"/>
                                        <p:tgtEl>
                                          <p:spTgt spid="44"/>
                                        </p:tgtEl>
                                      </p:cBhvr>
                                    </p:animEffect>
                                    <p:set>
                                      <p:cBhvr>
                                        <p:cTn id="44" dur="1" fill="hold">
                                          <p:stCondLst>
                                            <p:cond delay="499"/>
                                          </p:stCondLst>
                                        </p:cTn>
                                        <p:tgtEl>
                                          <p:spTgt spid="44"/>
                                        </p:tgtEl>
                                        <p:attrNameLst>
                                          <p:attrName>style.visibility</p:attrName>
                                        </p:attrNameLst>
                                      </p:cBhvr>
                                      <p:to>
                                        <p:strVal val="hidden"/>
                                      </p:to>
                                    </p:set>
                                  </p:childTnLst>
                                </p:cTn>
                              </p:par>
                              <p:par>
                                <p:cTn id="45" presetID="9" presetClass="exit" presetSubtype="0" fill="hold" nodeType="withEffect">
                                  <p:stCondLst>
                                    <p:cond delay="0"/>
                                  </p:stCondLst>
                                  <p:childTnLst>
                                    <p:animEffect transition="out" filter="dissolve">
                                      <p:cBhvr>
                                        <p:cTn id="46" dur="500"/>
                                        <p:tgtEl>
                                          <p:spTgt spid="61"/>
                                        </p:tgtEl>
                                      </p:cBhvr>
                                    </p:animEffect>
                                    <p:set>
                                      <p:cBhvr>
                                        <p:cTn id="47" dur="1" fill="hold">
                                          <p:stCondLst>
                                            <p:cond delay="499"/>
                                          </p:stCondLst>
                                        </p:cTn>
                                        <p:tgtEl>
                                          <p:spTgt spid="61"/>
                                        </p:tgtEl>
                                        <p:attrNameLst>
                                          <p:attrName>style.visibility</p:attrName>
                                        </p:attrNameLst>
                                      </p:cBhvr>
                                      <p:to>
                                        <p:strVal val="hidden"/>
                                      </p:to>
                                    </p:set>
                                  </p:childTnLst>
                                </p:cTn>
                              </p:par>
                              <p:par>
                                <p:cTn id="48" presetID="49" presetClass="path" presetSubtype="0" accel="50000" decel="50000" fill="hold" grpId="3" nodeType="withEffect">
                                  <p:stCondLst>
                                    <p:cond delay="600"/>
                                  </p:stCondLst>
                                  <p:childTnLst>
                                    <p:animMotion origin="layout" path="M 5E-6 0.00231 L 0.53455 0.08634 " pathEditMode="relative" rAng="0" ptsTypes="AA">
                                      <p:cBhvr>
                                        <p:cTn id="49" dur="2000" fill="hold"/>
                                        <p:tgtEl>
                                          <p:spTgt spid="12"/>
                                        </p:tgtEl>
                                        <p:attrNameLst>
                                          <p:attrName>ppt_x</p:attrName>
                                          <p:attrName>ppt_y</p:attrName>
                                        </p:attrNameLst>
                                      </p:cBhvr>
                                      <p:rCtr x="267" y="42"/>
                                    </p:animMotion>
                                  </p:childTnLst>
                                </p:cTn>
                              </p:par>
                              <p:par>
                                <p:cTn id="50" presetID="63" presetClass="path" presetSubtype="0" accel="50000" decel="50000" fill="hold" grpId="4" nodeType="withEffect">
                                  <p:stCondLst>
                                    <p:cond delay="600"/>
                                  </p:stCondLst>
                                  <p:childTnLst>
                                    <p:animMotion origin="layout" path="M 5E-6 0.00115 L 0.53455 0.00115 " pathEditMode="relative" rAng="0" ptsTypes="AA">
                                      <p:cBhvr>
                                        <p:cTn id="51" dur="2000" fill="hold"/>
                                        <p:tgtEl>
                                          <p:spTgt spid="13"/>
                                        </p:tgtEl>
                                        <p:attrNameLst>
                                          <p:attrName>ppt_x</p:attrName>
                                          <p:attrName>ppt_y</p:attrName>
                                        </p:attrNameLst>
                                      </p:cBhvr>
                                      <p:rCtr x="267" y="0"/>
                                    </p:animMotion>
                                  </p:childTnLst>
                                </p:cTn>
                              </p:par>
                              <p:par>
                                <p:cTn id="52" presetID="63" presetClass="path" presetSubtype="0" accel="50000" decel="50000" fill="hold" grpId="4" nodeType="withEffect">
                                  <p:stCondLst>
                                    <p:cond delay="600"/>
                                  </p:stCondLst>
                                  <p:childTnLst>
                                    <p:animMotion origin="layout" path="M 0.00191 0.00255 L 0.53645 -0.08403 " pathEditMode="relative" rAng="0" ptsTypes="AA">
                                      <p:cBhvr>
                                        <p:cTn id="53" dur="2000" fill="hold"/>
                                        <p:tgtEl>
                                          <p:spTgt spid="15"/>
                                        </p:tgtEl>
                                        <p:attrNameLst>
                                          <p:attrName>ppt_x</p:attrName>
                                          <p:attrName>ppt_y</p:attrName>
                                        </p:attrNameLst>
                                      </p:cBhvr>
                                      <p:rCtr x="267" y="-43"/>
                                    </p:animMotion>
                                  </p:childTnLst>
                                </p:cTn>
                              </p:par>
                            </p:childTnLst>
                          </p:cTn>
                        </p:par>
                        <p:par>
                          <p:cTn id="54" fill="hold">
                            <p:stCondLst>
                              <p:cond delay="7300"/>
                            </p:stCondLst>
                            <p:childTnLst>
                              <p:par>
                                <p:cTn id="55" presetID="63" presetClass="path" presetSubtype="0" accel="50000" decel="50000" fill="hold" grpId="1" nodeType="afterEffect">
                                  <p:stCondLst>
                                    <p:cond delay="0"/>
                                  </p:stCondLst>
                                  <p:childTnLst>
                                    <p:animMotion origin="layout" path="M 0.53455 0.08635 L 0.78455 0.08635 " pathEditMode="relative" rAng="0" ptsTypes="AA">
                                      <p:cBhvr>
                                        <p:cTn id="56" dur="2000" fill="hold"/>
                                        <p:tgtEl>
                                          <p:spTgt spid="12"/>
                                        </p:tgtEl>
                                        <p:attrNameLst>
                                          <p:attrName>ppt_x</p:attrName>
                                          <p:attrName>ppt_y</p:attrName>
                                        </p:attrNameLst>
                                      </p:cBhvr>
                                      <p:rCtr x="125" y="0"/>
                                    </p:animMotion>
                                  </p:childTnLst>
                                </p:cTn>
                              </p:par>
                              <p:par>
                                <p:cTn id="57" presetID="63" presetClass="path" presetSubtype="0" accel="50000" decel="50000" fill="hold" grpId="2" nodeType="withEffect">
                                  <p:stCondLst>
                                    <p:cond delay="0"/>
                                  </p:stCondLst>
                                  <p:childTnLst>
                                    <p:animMotion origin="layout" path="M 0.53455 0.00116 L 0.78455 0.00116 " pathEditMode="relative" rAng="0" ptsTypes="AA">
                                      <p:cBhvr>
                                        <p:cTn id="58" dur="2000" fill="hold"/>
                                        <p:tgtEl>
                                          <p:spTgt spid="13"/>
                                        </p:tgtEl>
                                        <p:attrNameLst>
                                          <p:attrName>ppt_x</p:attrName>
                                          <p:attrName>ppt_y</p:attrName>
                                        </p:attrNameLst>
                                      </p:cBhvr>
                                      <p:rCtr x="125" y="0"/>
                                    </p:animMotion>
                                  </p:childTnLst>
                                </p:cTn>
                              </p:par>
                              <p:par>
                                <p:cTn id="59" presetID="63" presetClass="path" presetSubtype="0" accel="50000" decel="50000" fill="hold" grpId="2" nodeType="withEffect">
                                  <p:stCondLst>
                                    <p:cond delay="0"/>
                                  </p:stCondLst>
                                  <p:childTnLst>
                                    <p:animMotion origin="layout" path="M 0.53646 -0.08403 L 0.78646 -0.08403 " pathEditMode="relative" rAng="0" ptsTypes="AA">
                                      <p:cBhvr>
                                        <p:cTn id="60" dur="2000" fill="hold"/>
                                        <p:tgtEl>
                                          <p:spTgt spid="15"/>
                                        </p:tgtEl>
                                        <p:attrNameLst>
                                          <p:attrName>ppt_x</p:attrName>
                                          <p:attrName>ppt_y</p:attrName>
                                        </p:attrNameLst>
                                      </p:cBhvr>
                                      <p:rCtr x="125" y="0"/>
                                    </p:animMotion>
                                  </p:childTnLst>
                                </p:cTn>
                              </p:par>
                              <p:par>
                                <p:cTn id="61" presetID="63" presetClass="path" presetSubtype="0" accel="50000" decel="50000" fill="hold" grpId="0" nodeType="withEffect">
                                  <p:stCondLst>
                                    <p:cond delay="0"/>
                                  </p:stCondLst>
                                  <p:childTnLst>
                                    <p:animMotion origin="layout" path="M 0 0.00046 L 0.25 0.00046 " pathEditMode="relative" rAng="0" ptsTypes="AA">
                                      <p:cBhvr>
                                        <p:cTn id="62" dur="2000" fill="hold"/>
                                        <p:tgtEl>
                                          <p:spTgt spid="34"/>
                                        </p:tgtEl>
                                        <p:attrNameLst>
                                          <p:attrName>ppt_x</p:attrName>
                                          <p:attrName>ppt_y</p:attrName>
                                        </p:attrNameLst>
                                      </p:cBhvr>
                                      <p:rCtr x="125" y="0"/>
                                    </p:animMotion>
                                  </p:childTnLst>
                                </p:cTn>
                              </p:par>
                              <p:par>
                                <p:cTn id="63" presetID="63" presetClass="path" presetSubtype="0" accel="50000" decel="50000" fill="hold" grpId="0" nodeType="withEffect">
                                  <p:stCondLst>
                                    <p:cond delay="0"/>
                                  </p:stCondLst>
                                  <p:childTnLst>
                                    <p:animMotion origin="layout" path="M 0 3.33333E-6 L 0.25 3.33333E-6 " pathEditMode="relative" rAng="0" ptsTypes="AA">
                                      <p:cBhvr>
                                        <p:cTn id="64" dur="2000" fill="hold"/>
                                        <p:tgtEl>
                                          <p:spTgt spid="35"/>
                                        </p:tgtEl>
                                        <p:attrNameLst>
                                          <p:attrName>ppt_x</p:attrName>
                                          <p:attrName>ppt_y</p:attrName>
                                        </p:attrNameLst>
                                      </p:cBhvr>
                                      <p:rCtr x="125" y="0"/>
                                    </p:animMotion>
                                  </p:childTnLst>
                                </p:cTn>
                              </p:par>
                              <p:par>
                                <p:cTn id="65" presetID="63" presetClass="path" presetSubtype="0" accel="50000" decel="50000" fill="hold" grpId="0" nodeType="withEffect">
                                  <p:stCondLst>
                                    <p:cond delay="0"/>
                                  </p:stCondLst>
                                  <p:childTnLst>
                                    <p:animMotion origin="layout" path="M 0 0  L 0.25 0  E" pathEditMode="relative" ptsTypes="">
                                      <p:cBhvr>
                                        <p:cTn id="66" dur="2000" fill="hold"/>
                                        <p:tgtEl>
                                          <p:spTgt spid="3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12" grpId="1" animBg="1"/>
      <p:bldP spid="12" grpId="2" animBg="1"/>
      <p:bldP spid="12" grpId="3" animBg="1"/>
      <p:bldP spid="13" grpId="2" animBg="1"/>
      <p:bldP spid="13" grpId="3" animBg="1"/>
      <p:bldP spid="13" grpId="4" animBg="1"/>
      <p:bldP spid="15" grpId="2" animBg="1"/>
      <p:bldP spid="15" grpId="3" animBg="1"/>
      <p:bldP spid="15" grpId="4"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DataFlow</a:t>
            </a:r>
            <a:r>
              <a:rPr lang="en-US" dirty="0" smtClean="0"/>
              <a:t> Blocks</a:t>
            </a:r>
            <a:endParaRPr lang="en-US" dirty="0"/>
          </a:p>
        </p:txBody>
      </p:sp>
      <p:graphicFrame>
        <p:nvGraphicFramePr>
          <p:cNvPr id="5" name="Content Placeholder 4"/>
          <p:cNvGraphicFramePr>
            <a:graphicFrameLocks noGrp="1"/>
          </p:cNvGraphicFramePr>
          <p:nvPr>
            <p:ph idx="1"/>
          </p:nvPr>
        </p:nvGraphicFramePr>
        <p:xfrm>
          <a:off x="107504" y="1600200"/>
          <a:ext cx="8928992" cy="3340968"/>
        </p:xfrm>
        <a:graphic>
          <a:graphicData uri="http://schemas.openxmlformats.org/drawingml/2006/table">
            <a:tbl>
              <a:tblPr firstRow="1" bandRow="1">
                <a:tableStyleId>{5C22544A-7EE6-4342-B048-85BDC9FD1C3A}</a:tableStyleId>
              </a:tblPr>
              <a:tblGrid>
                <a:gridCol w="2667562"/>
                <a:gridCol w="3381110"/>
                <a:gridCol w="2880320"/>
              </a:tblGrid>
              <a:tr h="642495">
                <a:tc>
                  <a:txBody>
                    <a:bodyPr/>
                    <a:lstStyle/>
                    <a:p>
                      <a:r>
                        <a:rPr lang="en-US" sz="2800" dirty="0" smtClean="0"/>
                        <a:t>Buffering</a:t>
                      </a:r>
                      <a:endParaRPr lang="en-US" sz="2800" dirty="0"/>
                    </a:p>
                  </a:txBody>
                  <a:tcPr/>
                </a:tc>
                <a:tc>
                  <a:txBody>
                    <a:bodyPr/>
                    <a:lstStyle/>
                    <a:p>
                      <a:r>
                        <a:rPr lang="en-US" sz="2800" dirty="0" smtClean="0"/>
                        <a:t>Execution</a:t>
                      </a:r>
                      <a:endParaRPr lang="en-US" sz="2800" dirty="0"/>
                    </a:p>
                  </a:txBody>
                  <a:tcPr/>
                </a:tc>
                <a:tc>
                  <a:txBody>
                    <a:bodyPr/>
                    <a:lstStyle/>
                    <a:p>
                      <a:r>
                        <a:rPr lang="en-US" sz="2800" dirty="0" smtClean="0"/>
                        <a:t>Joining</a:t>
                      </a:r>
                      <a:endParaRPr lang="en-US" sz="2800" dirty="0"/>
                    </a:p>
                  </a:txBody>
                  <a:tcPr/>
                </a:tc>
              </a:tr>
              <a:tr h="2698475">
                <a:tc>
                  <a:txBody>
                    <a:bodyPr/>
                    <a:lstStyle/>
                    <a:p>
                      <a:r>
                        <a:rPr lang="en-US" sz="2800" dirty="0" err="1" smtClean="0"/>
                        <a:t>BufferBlock</a:t>
                      </a:r>
                      <a:endParaRPr lang="en-US" sz="2800" dirty="0" smtClean="0"/>
                    </a:p>
                    <a:p>
                      <a:endParaRPr lang="en-US" sz="2800" dirty="0" smtClean="0"/>
                    </a:p>
                    <a:p>
                      <a:r>
                        <a:rPr lang="en-US" sz="2800" dirty="0" err="1" smtClean="0"/>
                        <a:t>BroadcastBlock</a:t>
                      </a:r>
                      <a:endParaRPr lang="en-US" sz="2800" dirty="0" smtClean="0"/>
                    </a:p>
                    <a:p>
                      <a:endParaRPr lang="en-US" sz="2800" dirty="0" smtClean="0"/>
                    </a:p>
                    <a:p>
                      <a:r>
                        <a:rPr lang="en-US" sz="2800" dirty="0" err="1" smtClean="0"/>
                        <a:t>WriteOnceBlock</a:t>
                      </a:r>
                      <a:endParaRPr lang="en-US" sz="2800" dirty="0"/>
                    </a:p>
                  </a:txBody>
                  <a:tcPr/>
                </a:tc>
                <a:tc>
                  <a:txBody>
                    <a:bodyPr/>
                    <a:lstStyle/>
                    <a:p>
                      <a:r>
                        <a:rPr lang="en-US" sz="2800" dirty="0" err="1" smtClean="0"/>
                        <a:t>ActionBlock</a:t>
                      </a:r>
                      <a:endParaRPr lang="en-US" sz="2800" dirty="0" smtClean="0"/>
                    </a:p>
                    <a:p>
                      <a:endParaRPr lang="en-US" sz="2800" dirty="0" smtClean="0"/>
                    </a:p>
                    <a:p>
                      <a:r>
                        <a:rPr lang="en-US" sz="2800" dirty="0" err="1" smtClean="0"/>
                        <a:t>TransformBlock</a:t>
                      </a:r>
                      <a:endParaRPr lang="en-US" sz="2800" dirty="0" smtClean="0"/>
                    </a:p>
                    <a:p>
                      <a:endParaRPr lang="en-US" sz="2800" dirty="0" smtClean="0"/>
                    </a:p>
                    <a:p>
                      <a:r>
                        <a:rPr lang="en-US" sz="2800" dirty="0" err="1" smtClean="0"/>
                        <a:t>TransformManyBlock</a:t>
                      </a:r>
                      <a:endParaRPr lang="en-US" sz="2800" dirty="0"/>
                    </a:p>
                  </a:txBody>
                  <a:tcPr/>
                </a:tc>
                <a:tc>
                  <a:txBody>
                    <a:bodyPr/>
                    <a:lstStyle/>
                    <a:p>
                      <a:r>
                        <a:rPr lang="en-US" sz="2800" dirty="0" err="1" smtClean="0"/>
                        <a:t>BatchBlock</a:t>
                      </a:r>
                      <a:endParaRPr lang="en-US" sz="2800" dirty="0" smtClean="0"/>
                    </a:p>
                    <a:p>
                      <a:endParaRPr lang="en-US" sz="2800" dirty="0" smtClean="0"/>
                    </a:p>
                    <a:p>
                      <a:r>
                        <a:rPr lang="en-US" sz="2800" dirty="0" err="1" smtClean="0"/>
                        <a:t>JoinBlock</a:t>
                      </a:r>
                      <a:endParaRPr lang="en-US" sz="2800" dirty="0" smtClean="0"/>
                    </a:p>
                    <a:p>
                      <a:endParaRPr lang="en-US" sz="2800" dirty="0" smtClean="0"/>
                    </a:p>
                    <a:p>
                      <a:r>
                        <a:rPr lang="en-US" sz="2800" dirty="0" err="1" smtClean="0"/>
                        <a:t>BatchedJoinBlock</a:t>
                      </a:r>
                      <a:endParaRPr lang="en-US" sz="2800" dirty="0"/>
                    </a:p>
                  </a:txBody>
                  <a:tcPr/>
                </a:tc>
              </a:tr>
            </a:tbl>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CPU Clock Speeds over Past 25 Years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1026" name="Picture 2"/>
          <p:cNvPicPr>
            <a:picLocks noChangeAspect="1" noChangeArrowheads="1"/>
          </p:cNvPicPr>
          <p:nvPr/>
        </p:nvPicPr>
        <p:blipFill>
          <a:blip r:embed="rId3" cstate="print"/>
          <a:srcRect/>
          <a:stretch>
            <a:fillRect/>
          </a:stretch>
        </p:blipFill>
        <p:spPr bwMode="auto">
          <a:xfrm>
            <a:off x="1" y="1556792"/>
            <a:ext cx="9144001" cy="5301208"/>
          </a:xfrm>
          <a:prstGeom prst="rect">
            <a:avLst/>
          </a:prstGeom>
          <a:noFill/>
          <a:ln w="9525">
            <a:noFill/>
            <a:miter lim="800000"/>
            <a:headEnd/>
            <a:tailEnd/>
          </a:ln>
        </p:spPr>
      </p:pic>
      <p:sp>
        <p:nvSpPr>
          <p:cNvPr id="7" name="TextBox 6"/>
          <p:cNvSpPr txBox="1"/>
          <p:nvPr/>
        </p:nvSpPr>
        <p:spPr>
          <a:xfrm>
            <a:off x="-36512" y="1628801"/>
            <a:ext cx="1797287" cy="461665"/>
          </a:xfrm>
          <a:prstGeom prst="rect">
            <a:avLst/>
          </a:prstGeom>
          <a:noFill/>
        </p:spPr>
        <p:txBody>
          <a:bodyPr wrap="none" rtlCol="0">
            <a:spAutoFit/>
          </a:bodyPr>
          <a:lstStyle/>
          <a:p>
            <a:r>
              <a:rPr lang="en-US" sz="2400" i="1" dirty="0" smtClean="0"/>
              <a:t>(logarithmic)</a:t>
            </a:r>
            <a:endParaRPr lang="en-US" sz="2400" i="1"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BufferBlock</a:t>
            </a:r>
            <a:r>
              <a:rPr lang="en-US" dirty="0" smtClean="0"/>
              <a:t>&lt;&gt;</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ounded Rectangle 4"/>
          <p:cNvSpPr/>
          <p:nvPr/>
        </p:nvSpPr>
        <p:spPr>
          <a:xfrm>
            <a:off x="2483768" y="2780928"/>
            <a:ext cx="4248472" cy="100811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 name="Rectangle 6"/>
          <p:cNvSpPr/>
          <p:nvPr/>
        </p:nvSpPr>
        <p:spPr>
          <a:xfrm>
            <a:off x="2627784"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7"/>
          <p:cNvSpPr/>
          <p:nvPr/>
        </p:nvSpPr>
        <p:spPr>
          <a:xfrm>
            <a:off x="3419872"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Rectangle 8"/>
          <p:cNvSpPr/>
          <p:nvPr/>
        </p:nvSpPr>
        <p:spPr>
          <a:xfrm>
            <a:off x="4211960"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9"/>
          <p:cNvSpPr/>
          <p:nvPr/>
        </p:nvSpPr>
        <p:spPr>
          <a:xfrm>
            <a:off x="5004048"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Rectangle 10"/>
          <p:cNvSpPr/>
          <p:nvPr/>
        </p:nvSpPr>
        <p:spPr>
          <a:xfrm>
            <a:off x="5796136"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ounded Rectangle 14"/>
          <p:cNvSpPr/>
          <p:nvPr/>
        </p:nvSpPr>
        <p:spPr>
          <a:xfrm>
            <a:off x="1547664" y="2996952"/>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Rounded Rectangle 12"/>
          <p:cNvSpPr/>
          <p:nvPr/>
        </p:nvSpPr>
        <p:spPr>
          <a:xfrm>
            <a:off x="1547664" y="2996952"/>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2" name="Rounded Rectangle 11"/>
          <p:cNvSpPr/>
          <p:nvPr/>
        </p:nvSpPr>
        <p:spPr>
          <a:xfrm>
            <a:off x="1547664" y="2996952"/>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63" presetClass="path" presetSubtype="0" accel="50000" decel="50000" fill="hold" grpId="0" nodeType="withEffect">
                                  <p:stCondLst>
                                    <p:cond delay="0"/>
                                  </p:stCondLst>
                                  <p:childTnLst>
                                    <p:animMotion origin="layout" path="M 2.5E-6 -2.82211E-6 L 0.47639 -2.82211E-6 " pathEditMode="relative" rAng="0" ptsTypes="AA">
                                      <p:cBhvr>
                                        <p:cTn id="8" dur="1000" fill="hold"/>
                                        <p:tgtEl>
                                          <p:spTgt spid="12"/>
                                        </p:tgtEl>
                                        <p:attrNameLst>
                                          <p:attrName>ppt_x</p:attrName>
                                          <p:attrName>ppt_y</p:attrName>
                                        </p:attrNameLst>
                                      </p:cBhvr>
                                      <p:rCtr x="238" y="0"/>
                                    </p:animMotion>
                                  </p:childTnLst>
                                </p:cTn>
                              </p:par>
                              <p:par>
                                <p:cTn id="9" presetID="1" presetClass="entr" presetSubtype="0" fill="hold" grpId="1" nodeType="withEffect">
                                  <p:stCondLst>
                                    <p:cond delay="400"/>
                                  </p:stCondLst>
                                  <p:childTnLst>
                                    <p:set>
                                      <p:cBhvr>
                                        <p:cTn id="10" dur="1" fill="hold">
                                          <p:stCondLst>
                                            <p:cond delay="0"/>
                                          </p:stCondLst>
                                        </p:cTn>
                                        <p:tgtEl>
                                          <p:spTgt spid="13"/>
                                        </p:tgtEl>
                                        <p:attrNameLst>
                                          <p:attrName>style.visibility</p:attrName>
                                        </p:attrNameLst>
                                      </p:cBhvr>
                                      <p:to>
                                        <p:strVal val="visible"/>
                                      </p:to>
                                    </p:set>
                                  </p:childTnLst>
                                </p:cTn>
                              </p:par>
                              <p:par>
                                <p:cTn id="11" presetID="63" presetClass="path" presetSubtype="0" accel="50000" decel="50000" fill="hold" grpId="0" nodeType="withEffect">
                                  <p:stCondLst>
                                    <p:cond delay="500"/>
                                  </p:stCondLst>
                                  <p:childTnLst>
                                    <p:animMotion origin="layout" path="M 2.5E-6 -1.89452E-6 L 0.38489 -1.89452E-6 " pathEditMode="relative" rAng="0" ptsTypes="AA">
                                      <p:cBhvr>
                                        <p:cTn id="12" dur="1000" fill="hold"/>
                                        <p:tgtEl>
                                          <p:spTgt spid="13"/>
                                        </p:tgtEl>
                                        <p:attrNameLst>
                                          <p:attrName>ppt_x</p:attrName>
                                          <p:attrName>ppt_y</p:attrName>
                                        </p:attrNameLst>
                                      </p:cBhvr>
                                      <p:rCtr x="192" y="0"/>
                                    </p:animMotion>
                                  </p:childTnLst>
                                </p:cTn>
                              </p:par>
                              <p:par>
                                <p:cTn id="13" presetID="1" presetClass="entr" presetSubtype="0" fill="hold" grpId="1" nodeType="withEffect">
                                  <p:stCondLst>
                                    <p:cond delay="800"/>
                                  </p:stCondLst>
                                  <p:childTnLst>
                                    <p:set>
                                      <p:cBhvr>
                                        <p:cTn id="14" dur="1" fill="hold">
                                          <p:stCondLst>
                                            <p:cond delay="0"/>
                                          </p:stCondLst>
                                        </p:cTn>
                                        <p:tgtEl>
                                          <p:spTgt spid="15"/>
                                        </p:tgtEl>
                                        <p:attrNameLst>
                                          <p:attrName>style.visibility</p:attrName>
                                        </p:attrNameLst>
                                      </p:cBhvr>
                                      <p:to>
                                        <p:strVal val="visible"/>
                                      </p:to>
                                    </p:set>
                                  </p:childTnLst>
                                </p:cTn>
                              </p:par>
                              <p:par>
                                <p:cTn id="15" presetID="63" presetClass="path" presetSubtype="0" accel="50000" decel="50000" fill="hold" grpId="0" nodeType="withEffect">
                                  <p:stCondLst>
                                    <p:cond delay="800"/>
                                  </p:stCondLst>
                                  <p:childTnLst>
                                    <p:animMotion origin="layout" path="M 2.5E-6 3.77053E-7 L 0.29878 3.77053E-7 " pathEditMode="relative" rAng="0" ptsTypes="AA">
                                      <p:cBhvr>
                                        <p:cTn id="16" dur="1000" fill="hold"/>
                                        <p:tgtEl>
                                          <p:spTgt spid="15"/>
                                        </p:tgtEl>
                                        <p:attrNameLst>
                                          <p:attrName>ppt_x</p:attrName>
                                          <p:attrName>ppt_y</p:attrName>
                                        </p:attrNameLst>
                                      </p:cBhvr>
                                      <p:rCtr x="14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3" grpId="0" animBg="1"/>
      <p:bldP spid="13" grpId="1" animBg="1"/>
      <p:bldP spid="12" grpId="0" animBg="1"/>
      <p:bldP spid="12" grpId="1"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483768" y="2780928"/>
            <a:ext cx="2664296" cy="100811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Rounded Rectangle 20"/>
          <p:cNvSpPr/>
          <p:nvPr/>
        </p:nvSpPr>
        <p:spPr>
          <a:xfrm>
            <a:off x="4283968" y="2996952"/>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err="1" smtClean="0"/>
              <a:t>BroadcastBlock</a:t>
            </a:r>
            <a:r>
              <a:rPr lang="en-US" dirty="0" smtClean="0"/>
              <a:t>&lt;&gt;</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Rectangle 6"/>
          <p:cNvSpPr/>
          <p:nvPr/>
        </p:nvSpPr>
        <p:spPr>
          <a:xfrm>
            <a:off x="2627784"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7"/>
          <p:cNvSpPr/>
          <p:nvPr/>
        </p:nvSpPr>
        <p:spPr>
          <a:xfrm>
            <a:off x="3419872"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Rectangle 8"/>
          <p:cNvSpPr/>
          <p:nvPr/>
        </p:nvSpPr>
        <p:spPr>
          <a:xfrm>
            <a:off x="4211960"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ounded Rectangle 14"/>
          <p:cNvSpPr/>
          <p:nvPr/>
        </p:nvSpPr>
        <p:spPr>
          <a:xfrm>
            <a:off x="1547664" y="2996952"/>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4" name="Right Arrow 13"/>
          <p:cNvSpPr/>
          <p:nvPr/>
        </p:nvSpPr>
        <p:spPr>
          <a:xfrm rot="19800000">
            <a:off x="6865315" y="2000727"/>
            <a:ext cx="432048" cy="36004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6" name="Right Arrow 15"/>
          <p:cNvSpPr/>
          <p:nvPr/>
        </p:nvSpPr>
        <p:spPr>
          <a:xfrm rot="1800000">
            <a:off x="6865317" y="4304983"/>
            <a:ext cx="432048" cy="36004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7" name="Right Arrow 16"/>
          <p:cNvSpPr/>
          <p:nvPr/>
        </p:nvSpPr>
        <p:spPr>
          <a:xfrm>
            <a:off x="7020272" y="3068960"/>
            <a:ext cx="432048" cy="36004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8" name="TextBox 17"/>
          <p:cNvSpPr txBox="1"/>
          <p:nvPr/>
        </p:nvSpPr>
        <p:spPr>
          <a:xfrm>
            <a:off x="539552" y="4653138"/>
            <a:ext cx="4392488" cy="584775"/>
          </a:xfrm>
          <a:prstGeom prst="rect">
            <a:avLst/>
          </a:prstGeom>
          <a:noFill/>
        </p:spPr>
        <p:txBody>
          <a:bodyPr wrap="square" rtlCol="0">
            <a:spAutoFit/>
          </a:bodyPr>
          <a:lstStyle/>
          <a:p>
            <a:r>
              <a:rPr lang="en-US" sz="3200" b="1" dirty="0" smtClean="0">
                <a:solidFill>
                  <a:schemeClr val="bg1"/>
                </a:solidFill>
              </a:rPr>
              <a:t>“overwrite buffer”</a:t>
            </a:r>
            <a:endParaRPr lang="en-US" sz="3200" b="1" dirty="0">
              <a:solidFill>
                <a:schemeClr val="bg1"/>
              </a:solidFill>
            </a:endParaRPr>
          </a:p>
        </p:txBody>
      </p:sp>
      <p:sp>
        <p:nvSpPr>
          <p:cNvPr id="19" name="Rounded Rectangle 18"/>
          <p:cNvSpPr/>
          <p:nvPr/>
        </p:nvSpPr>
        <p:spPr>
          <a:xfrm>
            <a:off x="4283968" y="2996952"/>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0" name="Rounded Rectangle 19"/>
          <p:cNvSpPr/>
          <p:nvPr/>
        </p:nvSpPr>
        <p:spPr>
          <a:xfrm>
            <a:off x="4283968" y="2996952"/>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63" presetClass="path" presetSubtype="0" accel="50000" decel="50000" fill="hold" grpId="0" nodeType="withEffect">
                                  <p:stCondLst>
                                    <p:cond delay="0"/>
                                  </p:stCondLst>
                                  <p:childTnLst>
                                    <p:animMotion origin="layout" path="M 2.5E-6 3.77053E-7 L 0.29878 3.77053E-7 " pathEditMode="relative" rAng="0" ptsTypes="AA">
                                      <p:cBhvr>
                                        <p:cTn id="8" dur="1000" fill="hold"/>
                                        <p:tgtEl>
                                          <p:spTgt spid="15"/>
                                        </p:tgtEl>
                                        <p:attrNameLst>
                                          <p:attrName>ppt_x</p:attrName>
                                          <p:attrName>ppt_y</p:attrName>
                                        </p:attrNameLst>
                                      </p:cBhvr>
                                      <p:rCtr x="149" y="0"/>
                                    </p:animMotion>
                                  </p:childTnLst>
                                </p:cTn>
                              </p:par>
                            </p:childTnLst>
                          </p:cTn>
                        </p:par>
                        <p:par>
                          <p:cTn id="9" fill="hold">
                            <p:stCondLst>
                              <p:cond delay="1000"/>
                            </p:stCondLst>
                            <p:childTnLst>
                              <p:par>
                                <p:cTn id="10" presetID="56" presetClass="path" presetSubtype="0" accel="50000" decel="50000" fill="hold" grpId="2" nodeType="afterEffect">
                                  <p:stCondLst>
                                    <p:cond delay="0"/>
                                  </p:stCondLst>
                                  <p:childTnLst>
                                    <p:animMotion origin="layout" path="M 0.29878 4.81481E-6 L 0.41337 -0.15278 " pathEditMode="relative" rAng="0" ptsTypes="AA">
                                      <p:cBhvr>
                                        <p:cTn id="11" dur="2000" fill="hold"/>
                                        <p:tgtEl>
                                          <p:spTgt spid="15"/>
                                        </p:tgtEl>
                                        <p:attrNameLst>
                                          <p:attrName>ppt_x</p:attrName>
                                          <p:attrName>ppt_y</p:attrName>
                                        </p:attrNameLst>
                                      </p:cBhvr>
                                      <p:rCtr x="57" y="-76"/>
                                    </p:animMotion>
                                  </p:childTnLst>
                                </p:cTn>
                              </p:par>
                              <p:par>
                                <p:cTn id="12" presetID="1" presetClass="entr" presetSubtype="0" fill="hold" grpId="1" nodeType="withEffect">
                                  <p:stCondLst>
                                    <p:cond delay="0"/>
                                  </p:stCondLst>
                                  <p:childTnLst>
                                    <p:set>
                                      <p:cBhvr>
                                        <p:cTn id="13" dur="1" fill="hold">
                                          <p:stCondLst>
                                            <p:cond delay="0"/>
                                          </p:stCondLst>
                                        </p:cTn>
                                        <p:tgtEl>
                                          <p:spTgt spid="19"/>
                                        </p:tgtEl>
                                        <p:attrNameLst>
                                          <p:attrName>style.visibility</p:attrName>
                                        </p:attrNameLst>
                                      </p:cBhvr>
                                      <p:to>
                                        <p:strVal val="visible"/>
                                      </p:to>
                                    </p:set>
                                  </p:childTnLst>
                                </p:cTn>
                              </p:par>
                              <p:par>
                                <p:cTn id="14" presetID="56" presetClass="path" presetSubtype="0" accel="50000" decel="50000" fill="hold" grpId="2" nodeType="withEffect">
                                  <p:stCondLst>
                                    <p:cond delay="0"/>
                                  </p:stCondLst>
                                  <p:childTnLst>
                                    <p:animMotion origin="layout" path="M -3.05556E-6 -4.07407E-6 L 0.15348 0.00024 " pathEditMode="relative" rAng="0" ptsTypes="AA">
                                      <p:cBhvr>
                                        <p:cTn id="15" dur="2000" fill="hold"/>
                                        <p:tgtEl>
                                          <p:spTgt spid="19"/>
                                        </p:tgtEl>
                                        <p:attrNameLst>
                                          <p:attrName>ppt_x</p:attrName>
                                          <p:attrName>ppt_y</p:attrName>
                                        </p:attrNameLst>
                                      </p:cBhvr>
                                      <p:rCtr x="77" y="0"/>
                                    </p:animMotion>
                                  </p:childTnLst>
                                </p:cTn>
                              </p:par>
                              <p:par>
                                <p:cTn id="16" presetID="1"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childTnLst>
                                </p:cTn>
                              </p:par>
                              <p:par>
                                <p:cTn id="18" presetID="56" presetClass="path" presetSubtype="0" accel="50000" decel="50000" fill="hold" grpId="1" nodeType="withEffect">
                                  <p:stCondLst>
                                    <p:cond delay="0"/>
                                  </p:stCondLst>
                                  <p:childTnLst>
                                    <p:animMotion origin="layout" path="M -0.00052 4.81481E-6 L 0.10625 0.17847 " pathEditMode="relative" rAng="0" ptsTypes="AA">
                                      <p:cBhvr>
                                        <p:cTn id="19" dur="2000" fill="hold"/>
                                        <p:tgtEl>
                                          <p:spTgt spid="20"/>
                                        </p:tgtEl>
                                        <p:attrNameLst>
                                          <p:attrName>ppt_x</p:attrName>
                                          <p:attrName>ppt_y</p:attrName>
                                        </p:attrNameLst>
                                      </p:cBhvr>
                                      <p:rCtr x="53" y="89"/>
                                    </p:animMotion>
                                  </p:childTnLst>
                                </p:cTn>
                              </p:par>
                              <p:par>
                                <p:cTn id="20" presetID="1"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5" grpId="0" animBg="1"/>
      <p:bldP spid="15" grpId="1" animBg="1"/>
      <p:bldP spid="15" grpId="2" animBg="1"/>
      <p:bldP spid="19" grpId="1" animBg="1"/>
      <p:bldP spid="19" grpId="2" animBg="1"/>
      <p:bldP spid="20" grpId="0" animBg="1"/>
      <p:bldP spid="20" grpId="1"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WriteOnceBlock</a:t>
            </a:r>
            <a:r>
              <a:rPr lang="en-US" dirty="0" smtClean="0"/>
              <a:t>&lt;&gt;</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ounded Rectangle 4"/>
          <p:cNvSpPr/>
          <p:nvPr/>
        </p:nvSpPr>
        <p:spPr>
          <a:xfrm>
            <a:off x="4067944" y="2780928"/>
            <a:ext cx="1080120" cy="100811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 name="Rectangle 8"/>
          <p:cNvSpPr/>
          <p:nvPr/>
        </p:nvSpPr>
        <p:spPr>
          <a:xfrm>
            <a:off x="4211960" y="2924944"/>
            <a:ext cx="792088" cy="72008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ounded Rectangle 14"/>
          <p:cNvSpPr/>
          <p:nvPr/>
        </p:nvSpPr>
        <p:spPr>
          <a:xfrm>
            <a:off x="1547664" y="2996952"/>
            <a:ext cx="648072" cy="57606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0"/>
                            </p:stCondLst>
                            <p:childTnLst>
                              <p:par>
                                <p:cTn id="8" presetID="63" presetClass="path" presetSubtype="0" accel="50000" decel="50000" fill="hold" grpId="0" nodeType="afterEffect">
                                  <p:stCondLst>
                                    <p:cond delay="0"/>
                                  </p:stCondLst>
                                  <p:childTnLst>
                                    <p:animMotion origin="layout" path="M 2.5E-6 3.77053E-7 L 0.29878 3.77053E-7 " pathEditMode="relative" rAng="0" ptsTypes="AA">
                                      <p:cBhvr>
                                        <p:cTn id="9" dur="1000" fill="hold"/>
                                        <p:tgtEl>
                                          <p:spTgt spid="15"/>
                                        </p:tgtEl>
                                        <p:attrNameLst>
                                          <p:attrName>ppt_x</p:attrName>
                                          <p:attrName>ppt_y</p:attrName>
                                        </p:attrNameLst>
                                      </p:cBhvr>
                                      <p:rCtr x="149" y="0"/>
                                    </p:animMotion>
                                  </p:childTnLst>
                                </p:cTn>
                              </p:par>
                            </p:childTnLst>
                          </p:cTn>
                        </p:par>
                        <p:par>
                          <p:cTn id="10" fill="hold">
                            <p:stCondLst>
                              <p:cond delay="1000"/>
                            </p:stCondLst>
                            <p:childTnLst>
                              <p:par>
                                <p:cTn id="11" presetID="1" presetClass="emph" presetSubtype="2" fill="hold" nodeType="afterEffect">
                                  <p:stCondLst>
                                    <p:cond delay="0"/>
                                  </p:stCondLst>
                                  <p:childTnLst>
                                    <p:animClr clrSpc="rgb" dir="cw">
                                      <p:cBhvr>
                                        <p:cTn id="12" dur="500" fill="hold"/>
                                        <p:tgtEl>
                                          <p:spTgt spid="15"/>
                                        </p:tgtEl>
                                        <p:attrNameLst>
                                          <p:attrName>fillcolor</p:attrName>
                                        </p:attrNameLst>
                                      </p:cBhvr>
                                      <p:to>
                                        <a:schemeClr val="accent2"/>
                                      </p:to>
                                    </p:animClr>
                                    <p:set>
                                      <p:cBhvr>
                                        <p:cTn id="13" dur="500" fill="hold"/>
                                        <p:tgtEl>
                                          <p:spTgt spid="15"/>
                                        </p:tgtEl>
                                        <p:attrNameLst>
                                          <p:attrName>fill.type</p:attrName>
                                        </p:attrNameLst>
                                      </p:cBhvr>
                                      <p:to>
                                        <p:strVal val="solid"/>
                                      </p:to>
                                    </p:set>
                                    <p:set>
                                      <p:cBhvr>
                                        <p:cTn id="14" dur="500" fill="hold"/>
                                        <p:tgtEl>
                                          <p:spTgt spid="1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Dataflow Blocks</a:t>
            </a:r>
            <a:endParaRPr lang="en-US" dirty="0"/>
          </a:p>
        </p:txBody>
      </p:sp>
      <p:graphicFrame>
        <p:nvGraphicFramePr>
          <p:cNvPr id="5" name="Content Placeholder 4"/>
          <p:cNvGraphicFramePr>
            <a:graphicFrameLocks noGrp="1"/>
          </p:cNvGraphicFramePr>
          <p:nvPr>
            <p:ph idx="1"/>
          </p:nvPr>
        </p:nvGraphicFramePr>
        <p:xfrm>
          <a:off x="107504" y="1600200"/>
          <a:ext cx="8928992" cy="3340970"/>
        </p:xfrm>
        <a:graphic>
          <a:graphicData uri="http://schemas.openxmlformats.org/drawingml/2006/table">
            <a:tbl>
              <a:tblPr firstRow="1" bandRow="1">
                <a:tableStyleId>{5C22544A-7EE6-4342-B048-85BDC9FD1C3A}</a:tableStyleId>
              </a:tblPr>
              <a:tblGrid>
                <a:gridCol w="2667562"/>
                <a:gridCol w="3381110"/>
                <a:gridCol w="2880320"/>
              </a:tblGrid>
              <a:tr h="642495">
                <a:tc>
                  <a:txBody>
                    <a:bodyPr/>
                    <a:lstStyle/>
                    <a:p>
                      <a:r>
                        <a:rPr lang="en-US" sz="2800" dirty="0" smtClean="0"/>
                        <a:t>Buffering</a:t>
                      </a:r>
                      <a:endParaRPr lang="en-US" sz="2800" dirty="0"/>
                    </a:p>
                  </a:txBody>
                  <a:tcPr/>
                </a:tc>
                <a:tc>
                  <a:txBody>
                    <a:bodyPr/>
                    <a:lstStyle/>
                    <a:p>
                      <a:r>
                        <a:rPr lang="en-US" sz="2800" dirty="0" smtClean="0"/>
                        <a:t>Execution</a:t>
                      </a:r>
                      <a:endParaRPr lang="en-US" sz="2800" dirty="0"/>
                    </a:p>
                  </a:txBody>
                  <a:tcPr/>
                </a:tc>
                <a:tc>
                  <a:txBody>
                    <a:bodyPr/>
                    <a:lstStyle/>
                    <a:p>
                      <a:r>
                        <a:rPr lang="en-US" sz="2800" dirty="0" smtClean="0"/>
                        <a:t>Joining</a:t>
                      </a:r>
                      <a:endParaRPr lang="en-US" sz="2800" dirty="0"/>
                    </a:p>
                  </a:txBody>
                  <a:tcPr/>
                </a:tc>
              </a:tr>
              <a:tr h="2698475">
                <a:tc>
                  <a:txBody>
                    <a:bodyPr/>
                    <a:lstStyle/>
                    <a:p>
                      <a:r>
                        <a:rPr lang="en-US" sz="2800" dirty="0" err="1" smtClean="0"/>
                        <a:t>BufferBlock</a:t>
                      </a:r>
                      <a:endParaRPr lang="en-US" sz="2800" dirty="0" smtClean="0"/>
                    </a:p>
                    <a:p>
                      <a:endParaRPr lang="en-US" sz="2800" dirty="0" smtClean="0"/>
                    </a:p>
                    <a:p>
                      <a:r>
                        <a:rPr lang="en-US" sz="2800" dirty="0" err="1" smtClean="0"/>
                        <a:t>BroadcastBlock</a:t>
                      </a:r>
                      <a:endParaRPr lang="en-US" sz="2800" dirty="0" smtClean="0"/>
                    </a:p>
                    <a:p>
                      <a:endParaRPr lang="en-US" sz="2800" dirty="0" smtClean="0"/>
                    </a:p>
                    <a:p>
                      <a:r>
                        <a:rPr lang="en-US" sz="2800" dirty="0" err="1" smtClean="0"/>
                        <a:t>WriteOnceBlock</a:t>
                      </a:r>
                      <a:endParaRPr lang="en-US" sz="2800" dirty="0"/>
                    </a:p>
                  </a:txBody>
                  <a:tcPr/>
                </a:tc>
                <a:tc>
                  <a:txBody>
                    <a:bodyPr/>
                    <a:lstStyle/>
                    <a:p>
                      <a:r>
                        <a:rPr lang="en-US" sz="2800" dirty="0" err="1" smtClean="0"/>
                        <a:t>ActionBlock</a:t>
                      </a:r>
                      <a:endParaRPr lang="en-US" sz="2800" dirty="0" smtClean="0"/>
                    </a:p>
                    <a:p>
                      <a:endParaRPr lang="en-US" sz="2800" dirty="0" smtClean="0"/>
                    </a:p>
                    <a:p>
                      <a:r>
                        <a:rPr lang="en-US" sz="2800" dirty="0" err="1" smtClean="0"/>
                        <a:t>TransformBlock</a:t>
                      </a:r>
                      <a:endParaRPr lang="en-US" sz="2800" dirty="0" smtClean="0"/>
                    </a:p>
                    <a:p>
                      <a:endParaRPr lang="en-US" sz="2800" dirty="0" smtClean="0"/>
                    </a:p>
                    <a:p>
                      <a:r>
                        <a:rPr lang="en-US" sz="2800" dirty="0" err="1" smtClean="0"/>
                        <a:t>TransformManyBlock</a:t>
                      </a:r>
                      <a:endParaRPr lang="en-US" sz="2800" dirty="0"/>
                    </a:p>
                  </a:txBody>
                  <a:tcPr/>
                </a:tc>
                <a:tc>
                  <a:txBody>
                    <a:bodyPr/>
                    <a:lstStyle/>
                    <a:p>
                      <a:r>
                        <a:rPr lang="en-US" sz="2800" dirty="0" err="1" smtClean="0"/>
                        <a:t>BatchBlock</a:t>
                      </a:r>
                      <a:endParaRPr lang="en-US" sz="2800" dirty="0" smtClean="0"/>
                    </a:p>
                    <a:p>
                      <a:endParaRPr lang="en-US" sz="2800" dirty="0" smtClean="0"/>
                    </a:p>
                    <a:p>
                      <a:r>
                        <a:rPr lang="en-US" sz="2800" dirty="0" err="1" smtClean="0"/>
                        <a:t>JoinBlock</a:t>
                      </a:r>
                      <a:endParaRPr lang="en-US" sz="2800" dirty="0" smtClean="0"/>
                    </a:p>
                    <a:p>
                      <a:endParaRPr lang="en-US" sz="2800" dirty="0" smtClean="0"/>
                    </a:p>
                    <a:p>
                      <a:r>
                        <a:rPr lang="en-US" sz="2800" dirty="0" err="1" smtClean="0"/>
                        <a:t>BatchedJoinBlock</a:t>
                      </a:r>
                      <a:endParaRPr lang="en-US" sz="2800" dirty="0"/>
                    </a:p>
                  </a:txBody>
                  <a:tcPr/>
                </a:tc>
              </a:tr>
            </a:tbl>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Extensibility &amp; Interoperability</a:t>
            </a:r>
            <a:endParaRPr lang="en-US" dirty="0"/>
          </a:p>
        </p:txBody>
      </p:sp>
      <p:sp>
        <p:nvSpPr>
          <p:cNvPr id="3" name="Content Placeholder 2"/>
          <p:cNvSpPr>
            <a:spLocks noGrp="1"/>
          </p:cNvSpPr>
          <p:nvPr>
            <p:ph idx="1"/>
          </p:nvPr>
        </p:nvSpPr>
        <p:spPr/>
        <p:txBody>
          <a:bodyPr/>
          <a:lstStyle/>
          <a:p>
            <a:r>
              <a:rPr lang="en-US" dirty="0" smtClean="0"/>
              <a:t>Custom data blocks</a:t>
            </a:r>
          </a:p>
          <a:p>
            <a:endParaRPr lang="en-US" dirty="0" smtClean="0"/>
          </a:p>
          <a:p>
            <a:r>
              <a:rPr lang="en-US" dirty="0" smtClean="0"/>
              <a:t>Rx:</a:t>
            </a:r>
          </a:p>
          <a:p>
            <a:pPr lvl="1"/>
            <a:r>
              <a:rPr lang="en-US" dirty="0" err="1" smtClean="0"/>
              <a:t>AsObservable</a:t>
            </a:r>
            <a:r>
              <a:rPr lang="en-US" dirty="0" smtClean="0"/>
              <a:t>()</a:t>
            </a:r>
          </a:p>
          <a:p>
            <a:pPr lvl="1"/>
            <a:r>
              <a:rPr lang="en-US" dirty="0" err="1" smtClean="0"/>
              <a:t>AsObserver</a:t>
            </a:r>
            <a:r>
              <a:rPr lang="en-US" dirty="0" smtClean="0"/>
              <a:t>()</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83"/>
            <a:ext cx="8471316" cy="800219"/>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b="1" dirty="0" smtClean="0">
                <a:solidFill>
                  <a:srgbClr val="FFFFFF"/>
                </a:solidFill>
                <a:latin typeface="Segoe UI" pitchFamily="34" charset="0"/>
                <a:cs typeface="Segoe UI" pitchFamily="34" charset="0"/>
              </a:rPr>
              <a:t>Why Enroll, other than it being free?</a:t>
            </a:r>
          </a:p>
          <a:p>
            <a:r>
              <a:rPr lang="en-US" sz="1400" dirty="0" smtClean="0">
                <a:solidFill>
                  <a:srgbClr val="FFFFFF"/>
                </a:solidFill>
                <a:latin typeface="Segoe UI" pitchFamily="34" charset="0"/>
                <a:cs typeface="Segoe UI" pitchFamily="34" charset="0"/>
              </a:rPr>
              <a:t>The MVA helps improve </a:t>
            </a:r>
            <a:r>
              <a:rPr lang="en-US" sz="1400" dirty="0">
                <a:solidFill>
                  <a:srgbClr val="FFFFFF"/>
                </a:solidFill>
                <a:latin typeface="Segoe UI" pitchFamily="34" charset="0"/>
                <a:cs typeface="Segoe UI" pitchFamily="34" charset="0"/>
              </a:rPr>
              <a:t>your IT skill set and advance your career with </a:t>
            </a:r>
            <a:r>
              <a:rPr lang="en-US" sz="1400" dirty="0" smtClean="0">
                <a:solidFill>
                  <a:srgbClr val="FFFFFF"/>
                </a:solidFill>
                <a:latin typeface="Segoe UI" pitchFamily="34" charset="0"/>
                <a:cs typeface="Segoe UI" pitchFamily="34" charset="0"/>
              </a:rPr>
              <a:t>a </a:t>
            </a:r>
            <a:r>
              <a:rPr lang="en-US" sz="1400" dirty="0">
                <a:solidFill>
                  <a:srgbClr val="FFFFFF"/>
                </a:solidFill>
                <a:latin typeface="Segoe UI" pitchFamily="34" charset="0"/>
                <a:cs typeface="Segoe UI" pitchFamily="34" charset="0"/>
              </a:rPr>
              <a:t>free, easy to access training portal that allows you to learn at your own pace, focusing on Microsoft </a:t>
            </a:r>
            <a:r>
              <a:rPr lang="en-US" sz="1400" dirty="0" smtClean="0">
                <a:solidFill>
                  <a:srgbClr val="FFFFFF"/>
                </a:solidFill>
                <a:latin typeface="Segoe UI" pitchFamily="34" charset="0"/>
                <a:cs typeface="Segoe UI" pitchFamily="34" charset="0"/>
              </a:rPr>
              <a:t>technologies.</a:t>
            </a:r>
            <a:endParaRPr lang="en-GB" sz="1400" dirty="0">
              <a:solidFill>
                <a:srgbClr val="FFFFFF"/>
              </a:solidFill>
              <a:latin typeface="Segoe UI" pitchFamily="34" charset="0"/>
              <a:cs typeface="Segoe UI" pitchFamily="34" charset="0"/>
            </a:endParaRPr>
          </a:p>
        </p:txBody>
      </p:sp>
      <p:sp>
        <p:nvSpPr>
          <p:cNvPr id="9" name="TextBox 8"/>
          <p:cNvSpPr txBox="1"/>
          <p:nvPr/>
        </p:nvSpPr>
        <p:spPr>
          <a:xfrm>
            <a:off x="493176" y="2580822"/>
            <a:ext cx="8038829" cy="1144929"/>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What Do I </a:t>
            </a:r>
            <a:r>
              <a:rPr lang="en-GB" b="1" dirty="0" smtClean="0">
                <a:solidFill>
                  <a:srgbClr val="FFFFFF"/>
                </a:solidFill>
                <a:latin typeface="Segoe UI" pitchFamily="34" charset="0"/>
                <a:cs typeface="Segoe UI" pitchFamily="34" charset="0"/>
              </a:rPr>
              <a:t>get for enrolment?</a:t>
            </a:r>
            <a:r>
              <a:rPr lang="en-GB"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2390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493172" y="5213559"/>
            <a:ext cx="7416824" cy="369332"/>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Then tell us what you </a:t>
            </a:r>
            <a:r>
              <a:rPr lang="en-GB" b="1" dirty="0" smtClean="0">
                <a:solidFill>
                  <a:srgbClr val="FFFFFF"/>
                </a:solidFill>
                <a:latin typeface="Segoe UI" pitchFamily="34" charset="0"/>
                <a:cs typeface="Segoe UI" pitchFamily="34" charset="0"/>
              </a:rPr>
              <a:t>think. </a:t>
            </a:r>
            <a:r>
              <a:rPr lang="en-GB" sz="14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7"/>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41084548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1" y="2666736"/>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p:cNvPicPr>
            <a:picLocks noChangeAspect="1" noChangeArrowheads="1"/>
          </p:cNvPicPr>
          <p:nvPr/>
        </p:nvPicPr>
        <p:blipFill>
          <a:blip r:embed="rId2" cstate="print"/>
          <a:srcRect/>
          <a:stretch>
            <a:fillRect/>
          </a:stretch>
        </p:blipFill>
        <p:spPr bwMode="auto">
          <a:xfrm>
            <a:off x="0" y="0"/>
            <a:ext cx="9906000" cy="6858000"/>
          </a:xfrm>
          <a:prstGeom prst="rect">
            <a:avLst/>
          </a:prstGeom>
          <a:noFill/>
          <a:ln w="9525">
            <a:noFill/>
            <a:miter lim="800000"/>
            <a:headEnd/>
            <a:tailEnd/>
          </a:ln>
        </p:spPr>
      </p:pic>
      <p:sp>
        <p:nvSpPr>
          <p:cNvPr id="6" name="Text Box 5"/>
          <p:cNvSpPr txBox="1">
            <a:spLocks noChangeArrowheads="1"/>
          </p:cNvSpPr>
          <p:nvPr/>
        </p:nvSpPr>
        <p:spPr bwMode="auto">
          <a:xfrm>
            <a:off x="238125" y="285749"/>
            <a:ext cx="2643188" cy="1077218"/>
          </a:xfrm>
          <a:prstGeom prst="rect">
            <a:avLst/>
          </a:prstGeom>
          <a:noFill/>
          <a:ln w="9525">
            <a:noFill/>
            <a:miter lim="800000"/>
            <a:headEnd/>
            <a:tailEnd/>
          </a:ln>
        </p:spPr>
        <p:txBody>
          <a:bodyPr>
            <a:spAutoFit/>
          </a:bodyPr>
          <a:lstStyle/>
          <a:p>
            <a:r>
              <a:rPr lang="en-US" sz="3200" b="1">
                <a:solidFill>
                  <a:schemeClr val="bg1"/>
                </a:solidFill>
              </a:rPr>
              <a:t>Intel’s 80-core prototype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APIs in Framework 4.0 </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6" name="Rectangle 5"/>
          <p:cNvSpPr/>
          <p:nvPr/>
        </p:nvSpPr>
        <p:spPr>
          <a:xfrm>
            <a:off x="539552" y="3501008"/>
            <a:ext cx="4896544" cy="129614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smtClean="0"/>
              <a:t>Tasks</a:t>
            </a:r>
            <a:endParaRPr lang="en-US" sz="3200" dirty="0"/>
          </a:p>
        </p:txBody>
      </p:sp>
      <p:sp>
        <p:nvSpPr>
          <p:cNvPr id="7" name="Rectangle 6"/>
          <p:cNvSpPr/>
          <p:nvPr/>
        </p:nvSpPr>
        <p:spPr>
          <a:xfrm>
            <a:off x="3059832" y="2060848"/>
            <a:ext cx="2376264" cy="129614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smtClean="0"/>
              <a:t>Parallel Loops</a:t>
            </a:r>
            <a:endParaRPr lang="en-US" sz="3200" dirty="0"/>
          </a:p>
        </p:txBody>
      </p:sp>
      <p:sp>
        <p:nvSpPr>
          <p:cNvPr id="8" name="Rectangle 7"/>
          <p:cNvSpPr/>
          <p:nvPr/>
        </p:nvSpPr>
        <p:spPr>
          <a:xfrm>
            <a:off x="539552" y="1484784"/>
            <a:ext cx="2376264" cy="1872208"/>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dirty="0" smtClean="0"/>
              <a:t>PLINQ</a:t>
            </a:r>
            <a:endParaRPr lang="en-US" sz="3200" dirty="0"/>
          </a:p>
        </p:txBody>
      </p:sp>
      <p:sp>
        <p:nvSpPr>
          <p:cNvPr id="10" name="Rectangle 9"/>
          <p:cNvSpPr/>
          <p:nvPr/>
        </p:nvSpPr>
        <p:spPr>
          <a:xfrm>
            <a:off x="5601628" y="3501008"/>
            <a:ext cx="2916832" cy="129614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3200" dirty="0" smtClean="0"/>
              <a:t>Concurrent Collections</a:t>
            </a:r>
            <a:endParaRPr lang="en-US" sz="3200" dirty="0"/>
          </a:p>
        </p:txBody>
      </p:sp>
      <p:sp>
        <p:nvSpPr>
          <p:cNvPr id="11" name="Rectangle 10"/>
          <p:cNvSpPr/>
          <p:nvPr/>
        </p:nvSpPr>
        <p:spPr>
          <a:xfrm>
            <a:off x="539552" y="4941168"/>
            <a:ext cx="7992888" cy="7920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t>CLR Thread Pool</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srcRect/>
          <a:stretch>
            <a:fillRect/>
          </a:stretch>
        </p:blipFill>
        <p:spPr bwMode="auto">
          <a:xfrm>
            <a:off x="-1" y="1772816"/>
            <a:ext cx="9144001" cy="3672408"/>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Fork/Join</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TextBox 6"/>
          <p:cNvSpPr txBox="1"/>
          <p:nvPr/>
        </p:nvSpPr>
        <p:spPr>
          <a:xfrm>
            <a:off x="2036026" y="2854678"/>
            <a:ext cx="1023806" cy="646331"/>
          </a:xfrm>
          <a:prstGeom prst="rect">
            <a:avLst/>
          </a:prstGeom>
          <a:noFill/>
        </p:spPr>
        <p:txBody>
          <a:bodyPr wrap="none" rtlCol="0">
            <a:spAutoFit/>
          </a:bodyPr>
          <a:lstStyle/>
          <a:p>
            <a:r>
              <a:rPr lang="en-US" sz="3600" b="1" dirty="0" smtClean="0">
                <a:solidFill>
                  <a:schemeClr val="accent4"/>
                </a:solidFill>
              </a:rPr>
              <a:t>Fork</a:t>
            </a:r>
            <a:endParaRPr lang="en-US" sz="3600" b="1" dirty="0">
              <a:solidFill>
                <a:schemeClr val="accent4"/>
              </a:solidFill>
            </a:endParaRPr>
          </a:p>
        </p:txBody>
      </p:sp>
      <p:sp>
        <p:nvSpPr>
          <p:cNvPr id="8" name="TextBox 7"/>
          <p:cNvSpPr txBox="1"/>
          <p:nvPr/>
        </p:nvSpPr>
        <p:spPr>
          <a:xfrm>
            <a:off x="5868146" y="2852938"/>
            <a:ext cx="947695" cy="646331"/>
          </a:xfrm>
          <a:prstGeom prst="rect">
            <a:avLst/>
          </a:prstGeom>
          <a:noFill/>
        </p:spPr>
        <p:txBody>
          <a:bodyPr wrap="none" rtlCol="0">
            <a:spAutoFit/>
          </a:bodyPr>
          <a:lstStyle/>
          <a:p>
            <a:r>
              <a:rPr lang="en-US" sz="3600" b="1" dirty="0" smtClean="0">
                <a:solidFill>
                  <a:schemeClr val="accent4"/>
                </a:solidFill>
              </a:rPr>
              <a:t>Join</a:t>
            </a:r>
            <a:endParaRPr lang="en-US" sz="3600" b="1" dirty="0">
              <a:solidFill>
                <a:schemeClr val="accent4"/>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Programming APIs</a:t>
            </a:r>
            <a:endParaRPr lang="en-US" dirty="0"/>
          </a:p>
        </p:txBody>
      </p:sp>
      <p:graphicFrame>
        <p:nvGraphicFramePr>
          <p:cNvPr id="5" name="Content Placeholder 4"/>
          <p:cNvGraphicFramePr>
            <a:graphicFrameLocks noGrp="1"/>
          </p:cNvGraphicFramePr>
          <p:nvPr>
            <p:ph idx="1"/>
          </p:nvPr>
        </p:nvGraphicFramePr>
        <p:xfrm>
          <a:off x="457200" y="1600200"/>
          <a:ext cx="4114800" cy="3657600"/>
        </p:xfrm>
        <a:graphic>
          <a:graphicData uri="http://schemas.openxmlformats.org/drawingml/2006/table">
            <a:tbl>
              <a:tblPr firstRow="1" bandRow="1">
                <a:tableStyleId>{5C22544A-7EE6-4342-B048-85BDC9FD1C3A}</a:tableStyleId>
              </a:tblPr>
              <a:tblGrid>
                <a:gridCol w="2170584"/>
                <a:gridCol w="792088"/>
                <a:gridCol w="936104"/>
                <a:gridCol w="216024"/>
              </a:tblGrid>
              <a:tr h="457200">
                <a:tc>
                  <a:txBody>
                    <a:bodyPr/>
                    <a:lstStyle/>
                    <a:p>
                      <a:r>
                        <a:rPr lang="en-US" sz="2400" dirty="0" smtClean="0"/>
                        <a:t>API</a:t>
                      </a:r>
                      <a:endParaRPr lang="en-US" sz="2400" dirty="0"/>
                    </a:p>
                  </a:txBody>
                  <a:tcPr/>
                </a:tc>
                <a:tc>
                  <a:txBody>
                    <a:bodyPr/>
                    <a:lstStyle/>
                    <a:p>
                      <a:r>
                        <a:rPr lang="en-US" sz="2400" dirty="0" smtClean="0"/>
                        <a:t>Fork</a:t>
                      </a:r>
                      <a:endParaRPr lang="en-US" sz="2400" dirty="0"/>
                    </a:p>
                  </a:txBody>
                  <a:tcPr/>
                </a:tc>
                <a:tc>
                  <a:txBody>
                    <a:bodyPr/>
                    <a:lstStyle/>
                    <a:p>
                      <a:r>
                        <a:rPr lang="en-US" sz="2400" dirty="0" smtClean="0"/>
                        <a:t>Join</a:t>
                      </a:r>
                      <a:endParaRPr lang="en-US" sz="2400" dirty="0"/>
                    </a:p>
                  </a:txBody>
                  <a:tcPr/>
                </a:tc>
                <a:tc>
                  <a:txBody>
                    <a:bodyPr/>
                    <a:lstStyle/>
                    <a:p>
                      <a:endParaRPr lang="en-US" sz="2400" dirty="0"/>
                    </a:p>
                  </a:txBody>
                  <a:tcPr/>
                </a:tc>
              </a:tr>
              <a:tr h="1188720">
                <a:tc>
                  <a:txBody>
                    <a:bodyPr/>
                    <a:lstStyle/>
                    <a:p>
                      <a:r>
                        <a:rPr lang="en-US" sz="2400" dirty="0" smtClean="0"/>
                        <a:t>PLINQ</a:t>
                      </a:r>
                    </a:p>
                    <a:p>
                      <a:endParaRPr lang="en-US" sz="2400" dirty="0" smtClean="0"/>
                    </a:p>
                    <a:p>
                      <a:endParaRPr lang="en-US" sz="2400" dirty="0"/>
                    </a:p>
                  </a:txBody>
                  <a:tcPr/>
                </a:tc>
                <a:tc>
                  <a:txBody>
                    <a:bodyPr/>
                    <a:lstStyle/>
                    <a:p>
                      <a:endParaRPr lang="en-US" sz="2400" dirty="0" smtClean="0"/>
                    </a:p>
                    <a:p>
                      <a:endParaRPr lang="en-US" sz="2400" dirty="0" smtClean="0"/>
                    </a:p>
                    <a:p>
                      <a:endParaRPr lang="en-US" sz="2400" dirty="0"/>
                    </a:p>
                  </a:txBody>
                  <a:tcPr/>
                </a:tc>
                <a:tc>
                  <a:txBody>
                    <a:bodyPr/>
                    <a:lstStyle/>
                    <a:p>
                      <a:endParaRPr lang="en-US" sz="2400" dirty="0"/>
                    </a:p>
                  </a:txBody>
                  <a:tcPr/>
                </a:tc>
                <a:tc>
                  <a:txBody>
                    <a:bodyPr/>
                    <a:lstStyle/>
                    <a:p>
                      <a:endParaRPr lang="en-US" sz="2400" dirty="0"/>
                    </a:p>
                  </a:txBody>
                  <a:tcPr/>
                </a:tc>
              </a:tr>
              <a:tr h="1188720">
                <a:tc>
                  <a:txBody>
                    <a:bodyPr/>
                    <a:lstStyle/>
                    <a:p>
                      <a:r>
                        <a:rPr lang="en-US" sz="2400" dirty="0" smtClean="0"/>
                        <a:t>Parallel Loops</a:t>
                      </a:r>
                    </a:p>
                    <a:p>
                      <a:endParaRPr lang="en-US" sz="2400" dirty="0" smtClean="0"/>
                    </a:p>
                    <a:p>
                      <a:endParaRPr lang="en-US" sz="2400" dirty="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r>
              <a:tr h="822960">
                <a:tc>
                  <a:txBody>
                    <a:bodyPr/>
                    <a:lstStyle/>
                    <a:p>
                      <a:r>
                        <a:rPr lang="en-US" sz="2400" dirty="0" smtClean="0"/>
                        <a:t>Task</a:t>
                      </a:r>
                      <a:r>
                        <a:rPr lang="en-US" sz="2400" baseline="0" dirty="0" smtClean="0"/>
                        <a:t> Parallelism</a:t>
                      </a:r>
                      <a:endParaRPr lang="en-US" sz="2400" dirty="0" smtClean="0"/>
                    </a:p>
                    <a:p>
                      <a:endParaRPr lang="en-US" sz="2400" dirty="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r>
            </a:tbl>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075" name="Picture 3"/>
          <p:cNvPicPr>
            <a:picLocks noChangeAspect="1" noChangeArrowheads="1"/>
          </p:cNvPicPr>
          <p:nvPr/>
        </p:nvPicPr>
        <p:blipFill>
          <a:blip r:embed="rId2" cstate="print"/>
          <a:srcRect/>
          <a:stretch>
            <a:fillRect/>
          </a:stretch>
        </p:blipFill>
        <p:spPr bwMode="auto">
          <a:xfrm>
            <a:off x="2670818" y="2071607"/>
            <a:ext cx="688851" cy="1116664"/>
          </a:xfrm>
          <a:prstGeom prst="rect">
            <a:avLst/>
          </a:prstGeom>
          <a:noFill/>
          <a:ln w="9525">
            <a:noFill/>
            <a:miter lim="800000"/>
            <a:headEnd/>
            <a:tailEnd/>
          </a:ln>
        </p:spPr>
      </p:pic>
      <p:pic>
        <p:nvPicPr>
          <p:cNvPr id="3076" name="Picture 4"/>
          <p:cNvPicPr>
            <a:picLocks noChangeAspect="1" noChangeArrowheads="1"/>
          </p:cNvPicPr>
          <p:nvPr/>
        </p:nvPicPr>
        <p:blipFill>
          <a:blip r:embed="rId3" cstate="print"/>
          <a:srcRect r="11461"/>
          <a:stretch>
            <a:fillRect/>
          </a:stretch>
        </p:blipFill>
        <p:spPr bwMode="auto">
          <a:xfrm>
            <a:off x="3468108" y="2060850"/>
            <a:ext cx="712625" cy="1131167"/>
          </a:xfrm>
          <a:prstGeom prst="rect">
            <a:avLst/>
          </a:prstGeom>
          <a:noFill/>
          <a:ln w="9525">
            <a:noFill/>
            <a:miter lim="800000"/>
            <a:headEnd/>
            <a:tailEnd/>
          </a:ln>
        </p:spPr>
      </p:pic>
      <p:pic>
        <p:nvPicPr>
          <p:cNvPr id="9" name="Picture 3"/>
          <p:cNvPicPr>
            <a:picLocks noChangeAspect="1" noChangeArrowheads="1"/>
          </p:cNvPicPr>
          <p:nvPr/>
        </p:nvPicPr>
        <p:blipFill>
          <a:blip r:embed="rId2" cstate="print"/>
          <a:srcRect/>
          <a:stretch>
            <a:fillRect/>
          </a:stretch>
        </p:blipFill>
        <p:spPr bwMode="auto">
          <a:xfrm>
            <a:off x="2670818" y="3284984"/>
            <a:ext cx="688851" cy="1116664"/>
          </a:xfrm>
          <a:prstGeom prst="rect">
            <a:avLst/>
          </a:prstGeom>
          <a:noFill/>
          <a:ln w="9525">
            <a:noFill/>
            <a:miter lim="800000"/>
            <a:headEnd/>
            <a:tailEnd/>
          </a:ln>
        </p:spPr>
      </p:pic>
      <p:sp>
        <p:nvSpPr>
          <p:cNvPr id="12" name="TextBox 11"/>
          <p:cNvSpPr txBox="1"/>
          <p:nvPr/>
        </p:nvSpPr>
        <p:spPr>
          <a:xfrm>
            <a:off x="4716018" y="2278614"/>
            <a:ext cx="1923347" cy="584775"/>
          </a:xfrm>
          <a:prstGeom prst="rect">
            <a:avLst/>
          </a:prstGeom>
          <a:noFill/>
        </p:spPr>
        <p:txBody>
          <a:bodyPr wrap="none" rtlCol="0">
            <a:spAutoFit/>
          </a:bodyPr>
          <a:lstStyle/>
          <a:p>
            <a:r>
              <a:rPr lang="en-US" sz="3200" i="1" dirty="0" smtClean="0">
                <a:solidFill>
                  <a:schemeClr val="bg1"/>
                </a:solidFill>
              </a:rPr>
              <a:t>Functional</a:t>
            </a:r>
            <a:endParaRPr lang="en-US" sz="3200" i="1" dirty="0">
              <a:solidFill>
                <a:schemeClr val="bg1"/>
              </a:solidFill>
            </a:endParaRPr>
          </a:p>
        </p:txBody>
      </p:sp>
      <p:sp>
        <p:nvSpPr>
          <p:cNvPr id="13" name="TextBox 12"/>
          <p:cNvSpPr txBox="1"/>
          <p:nvPr/>
        </p:nvSpPr>
        <p:spPr>
          <a:xfrm>
            <a:off x="4716018" y="4725146"/>
            <a:ext cx="1984839" cy="584775"/>
          </a:xfrm>
          <a:prstGeom prst="rect">
            <a:avLst/>
          </a:prstGeom>
          <a:noFill/>
        </p:spPr>
        <p:txBody>
          <a:bodyPr wrap="none" rtlCol="0">
            <a:spAutoFit/>
          </a:bodyPr>
          <a:lstStyle/>
          <a:p>
            <a:r>
              <a:rPr lang="en-US" sz="3200" i="1" dirty="0" smtClean="0">
                <a:solidFill>
                  <a:schemeClr val="bg1"/>
                </a:solidFill>
              </a:rPr>
              <a:t>Imperative</a:t>
            </a:r>
            <a:endParaRPr lang="en-US" sz="3200" i="1" dirty="0">
              <a:solidFill>
                <a:schemeClr val="bg1"/>
              </a:solidFill>
            </a:endParaRPr>
          </a:p>
        </p:txBody>
      </p:sp>
      <p:sp>
        <p:nvSpPr>
          <p:cNvPr id="14" name="TextBox 13"/>
          <p:cNvSpPr txBox="1"/>
          <p:nvPr/>
        </p:nvSpPr>
        <p:spPr>
          <a:xfrm>
            <a:off x="4734236" y="3476195"/>
            <a:ext cx="1984839" cy="584775"/>
          </a:xfrm>
          <a:prstGeom prst="rect">
            <a:avLst/>
          </a:prstGeom>
          <a:noFill/>
        </p:spPr>
        <p:txBody>
          <a:bodyPr wrap="none" rtlCol="0">
            <a:spAutoFit/>
          </a:bodyPr>
          <a:lstStyle/>
          <a:p>
            <a:r>
              <a:rPr lang="en-US" sz="3200" i="1" dirty="0" smtClean="0">
                <a:solidFill>
                  <a:schemeClr val="bg1"/>
                </a:solidFill>
              </a:rPr>
              <a:t>Imperative</a:t>
            </a:r>
            <a:endParaRPr lang="en-US" sz="3200" i="1" dirty="0">
              <a:solidFill>
                <a:schemeClr val="bg1"/>
              </a:solidFill>
            </a:endParaRPr>
          </a:p>
        </p:txBody>
      </p:sp>
      <p:pic>
        <p:nvPicPr>
          <p:cNvPr id="15" name="Picture 4"/>
          <p:cNvPicPr>
            <a:picLocks noChangeAspect="1" noChangeArrowheads="1"/>
          </p:cNvPicPr>
          <p:nvPr/>
        </p:nvPicPr>
        <p:blipFill>
          <a:blip r:embed="rId3" cstate="print"/>
          <a:srcRect r="11461"/>
          <a:stretch>
            <a:fillRect/>
          </a:stretch>
        </p:blipFill>
        <p:spPr bwMode="auto">
          <a:xfrm>
            <a:off x="3491882" y="3284986"/>
            <a:ext cx="712625" cy="1131167"/>
          </a:xfrm>
          <a:prstGeom prst="rect">
            <a:avLst/>
          </a:prstGeom>
          <a:noFill/>
          <a:ln w="9525">
            <a:noFill/>
            <a:miter lim="800000"/>
            <a:headEnd/>
            <a:tailEnd/>
          </a:ln>
        </p:spPr>
      </p:pic>
      <p:sp>
        <p:nvSpPr>
          <p:cNvPr id="17" name="TextBox 16"/>
          <p:cNvSpPr txBox="1"/>
          <p:nvPr/>
        </p:nvSpPr>
        <p:spPr>
          <a:xfrm>
            <a:off x="2627784" y="5661249"/>
            <a:ext cx="6264696" cy="769441"/>
          </a:xfrm>
          <a:prstGeom prst="rect">
            <a:avLst/>
          </a:prstGeom>
          <a:noFill/>
        </p:spPr>
        <p:txBody>
          <a:bodyPr wrap="square" rtlCol="0">
            <a:spAutoFit/>
          </a:bodyPr>
          <a:lstStyle/>
          <a:p>
            <a:r>
              <a:rPr lang="en-US" sz="4400" b="1" dirty="0" smtClean="0">
                <a:solidFill>
                  <a:schemeClr val="accent5"/>
                </a:solidFill>
              </a:rPr>
              <a:t>Task Parallel Library (TPL)</a:t>
            </a:r>
            <a:endParaRPr lang="en-US" sz="4400" b="1" dirty="0">
              <a:solidFill>
                <a:schemeClr val="accent5"/>
              </a:solidFill>
            </a:endParaRPr>
          </a:p>
        </p:txBody>
      </p:sp>
      <p:sp>
        <p:nvSpPr>
          <p:cNvPr id="16" name="Rounded Rectangle 15"/>
          <p:cNvSpPr/>
          <p:nvPr/>
        </p:nvSpPr>
        <p:spPr>
          <a:xfrm>
            <a:off x="107504" y="3245250"/>
            <a:ext cx="8856984" cy="3424111"/>
          </a:xfrm>
          <a:prstGeom prst="roundRect">
            <a:avLst/>
          </a:prstGeom>
          <a:solidFill>
            <a:schemeClr val="accent6">
              <a:lumMod val="60000"/>
              <a:lumOff val="40000"/>
              <a:alpha val="36863"/>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7" grpId="0"/>
      <p:bldP spid="16" grpId="0" animBg="1"/>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1373</Words>
  <Application>Microsoft Office PowerPoint</Application>
  <PresentationFormat>On-screen Show (4:3)</PresentationFormat>
  <Paragraphs>369</Paragraphs>
  <Slides>56</Slides>
  <Notes>31</Notes>
  <HiddenSlides>0</HiddenSlides>
  <MMClips>0</MMClips>
  <ScaleCrop>false</ScaleCrop>
  <HeadingPairs>
    <vt:vector size="4" baseType="variant">
      <vt:variant>
        <vt:lpstr>Theme</vt:lpstr>
      </vt:variant>
      <vt:variant>
        <vt:i4>2</vt:i4>
      </vt:variant>
      <vt:variant>
        <vt:lpstr>Slide Titles</vt:lpstr>
      </vt:variant>
      <vt:variant>
        <vt:i4>56</vt:i4>
      </vt:variant>
    </vt:vector>
  </HeadingPairs>
  <TitlesOfParts>
    <vt:vector size="58" baseType="lpstr">
      <vt:lpstr>Office Theme</vt:lpstr>
      <vt:lpstr>1_Office Theme</vt:lpstr>
      <vt:lpstr>PowerPoint Presentation</vt:lpstr>
      <vt:lpstr>FUTURE OF .NET PARALLEL PROGRAMMING</vt:lpstr>
      <vt:lpstr>Joe Albahari</vt:lpstr>
      <vt:lpstr>Agenda</vt:lpstr>
      <vt:lpstr>CPU Clock Speeds over Past 25 Years</vt:lpstr>
      <vt:lpstr>PowerPoint Presentation</vt:lpstr>
      <vt:lpstr>Parallel APIs in Framework 4.0 </vt:lpstr>
      <vt:lpstr>Fork/Join</vt:lpstr>
      <vt:lpstr>Parallel Programming APIs</vt:lpstr>
      <vt:lpstr>Task vs. Data Parallelism</vt:lpstr>
      <vt:lpstr>PLINQ</vt:lpstr>
      <vt:lpstr>PowerPoint Presentation</vt:lpstr>
      <vt:lpstr>PowerPoint Presentation</vt:lpstr>
      <vt:lpstr>PowerPoint Presentation</vt:lpstr>
      <vt:lpstr>PLINQ – gotchas</vt:lpstr>
      <vt:lpstr>PowerPoint Presentation</vt:lpstr>
      <vt:lpstr>PLINQ – Tricks &amp; Tips</vt:lpstr>
      <vt:lpstr>Parallel Loops</vt:lpstr>
      <vt:lpstr>Parallel Loops</vt:lpstr>
      <vt:lpstr>PowerPoint Presentation</vt:lpstr>
      <vt:lpstr>Parallel Unit Testing</vt:lpstr>
      <vt:lpstr>Tricks &amp; Tips</vt:lpstr>
      <vt:lpstr>Task Parallelism</vt:lpstr>
      <vt:lpstr>Task Parallelism</vt:lpstr>
      <vt:lpstr>Task and Task&lt;TResult&gt;</vt:lpstr>
      <vt:lpstr>Tasks have two purposes</vt:lpstr>
      <vt:lpstr>Tasks: Tricks and Tips</vt:lpstr>
      <vt:lpstr>Mandelbrot Demo</vt:lpstr>
      <vt:lpstr>TPL Dataflow CTP</vt:lpstr>
      <vt:lpstr>TPL Dataflow</vt:lpstr>
      <vt:lpstr>TPL Dataflow</vt:lpstr>
      <vt:lpstr>PowerPoint Presentation</vt:lpstr>
      <vt:lpstr>PowerPoint Presentation</vt:lpstr>
      <vt:lpstr>PowerPoint Presentation</vt:lpstr>
      <vt:lpstr>Dataflow Blocks</vt:lpstr>
      <vt:lpstr>ActionBlock&lt;TInput&gt;</vt:lpstr>
      <vt:lpstr>ActionBlock&lt;TInput&gt;</vt:lpstr>
      <vt:lpstr>Multiple Blocks</vt:lpstr>
      <vt:lpstr>MaxDegreeOfParallelism</vt:lpstr>
      <vt:lpstr>TransformBlock&lt;TInput, TOutput&gt;</vt:lpstr>
      <vt:lpstr>TransformManyBlock&lt;TInput, TOutput&gt;</vt:lpstr>
      <vt:lpstr>TransformBlock + ActionBlock</vt:lpstr>
      <vt:lpstr>Mandelbrot Pipeline</vt:lpstr>
      <vt:lpstr>Dataflow Blocks</vt:lpstr>
      <vt:lpstr>BatchBlock&lt;&gt;</vt:lpstr>
      <vt:lpstr>JoinBlock&lt;&gt;</vt:lpstr>
      <vt:lpstr>Joining Blocks: Greedy by default</vt:lpstr>
      <vt:lpstr>Non-greedy</vt:lpstr>
      <vt:lpstr>DataFlow Blocks</vt:lpstr>
      <vt:lpstr>BufferBlock&lt;&gt;</vt:lpstr>
      <vt:lpstr>BroadcastBlock&lt;&gt;</vt:lpstr>
      <vt:lpstr>WriteOnceBlock&lt;&gt;</vt:lpstr>
      <vt:lpstr>Dataflow Blocks</vt:lpstr>
      <vt:lpstr>Extensibility &amp; Interoperability</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2011-09-02T01:20:03Z</dcterms:created>
  <dcterms:modified xsi:type="dcterms:W3CDTF">2011-09-02T01:20:09Z</dcterms:modified>
</cp:coreProperties>
</file>