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3" r:id="rId2"/>
  </p:sldMasterIdLst>
  <p:notesMasterIdLst>
    <p:notesMasterId r:id="rId79"/>
  </p:notesMasterIdLst>
  <p:sldIdLst>
    <p:sldId id="279" r:id="rId3"/>
    <p:sldId id="285" r:id="rId4"/>
    <p:sldId id="286" r:id="rId5"/>
    <p:sldId id="287" r:id="rId6"/>
    <p:sldId id="288" r:id="rId7"/>
    <p:sldId id="291" r:id="rId8"/>
    <p:sldId id="357" r:id="rId9"/>
    <p:sldId id="290"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58" r:id="rId66"/>
    <p:sldId id="347" r:id="rId67"/>
    <p:sldId id="348" r:id="rId68"/>
    <p:sldId id="349" r:id="rId69"/>
    <p:sldId id="350" r:id="rId70"/>
    <p:sldId id="351" r:id="rId71"/>
    <p:sldId id="352" r:id="rId72"/>
    <p:sldId id="353" r:id="rId73"/>
    <p:sldId id="355" r:id="rId74"/>
    <p:sldId id="356" r:id="rId75"/>
    <p:sldId id="362" r:id="rId76"/>
    <p:sldId id="270" r:id="rId77"/>
    <p:sldId id="271"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p:scale>
          <a:sx n="80" d="100"/>
          <a:sy n="80" d="100"/>
        </p:scale>
        <p:origin x="-72" y="-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4771B92-B3A7-4000-BA0E-C4D0CB03C39E}" type="slidenum">
              <a:rPr lang="en-AU" smtClean="0">
                <a:solidFill>
                  <a:prstClr val="black"/>
                </a:solidFill>
              </a:rPr>
              <a:pPr/>
              <a:t>39</a:t>
            </a:fld>
            <a:endParaRPr lang="en-AU">
              <a:solidFill>
                <a:prstClr val="black"/>
              </a:solidFill>
            </a:endParaRPr>
          </a:p>
        </p:txBody>
      </p:sp>
    </p:spTree>
    <p:extLst>
      <p:ext uri="{BB962C8B-B14F-4D97-AF65-F5344CB8AC3E}">
        <p14:creationId xmlns:p14="http://schemas.microsoft.com/office/powerpoint/2010/main" val="2012231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4771B92-B3A7-4000-BA0E-C4D0CB03C39E}" type="slidenum">
              <a:rPr lang="en-AU" smtClean="0">
                <a:solidFill>
                  <a:prstClr val="black"/>
                </a:solidFill>
              </a:rPr>
              <a:pPr/>
              <a:t>45</a:t>
            </a:fld>
            <a:endParaRPr lang="en-AU">
              <a:solidFill>
                <a:prstClr val="black"/>
              </a:solidFill>
            </a:endParaRPr>
          </a:p>
        </p:txBody>
      </p:sp>
    </p:spTree>
    <p:extLst>
      <p:ext uri="{BB962C8B-B14F-4D97-AF65-F5344CB8AC3E}">
        <p14:creationId xmlns:p14="http://schemas.microsoft.com/office/powerpoint/2010/main" val="599236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4:50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75</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76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A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8987858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Autofit/>
          </a:bodyPr>
          <a:lstStyle>
            <a:lvl1pPr>
              <a:defRPr lang="en-AU" sz="4800" b="0">
                <a:latin typeface="Segoe WP SemiLight" pitchFamily="34" charset="0"/>
              </a:defRPr>
            </a:lvl1pPr>
          </a:lstStyle>
          <a:p>
            <a:pPr lvl="0"/>
            <a:r>
              <a:rPr lang="en-US" smtClean="0"/>
              <a:t>Click to edit Master title style</a:t>
            </a:r>
            <a:endParaRPr lang="en-AU"/>
          </a:p>
        </p:txBody>
      </p:sp>
      <p:sp>
        <p:nvSpPr>
          <p:cNvPr id="3" name="Content Placeholder 2"/>
          <p:cNvSpPr>
            <a:spLocks noGrp="1"/>
          </p:cNvSpPr>
          <p:nvPr>
            <p:ph idx="1"/>
          </p:nvPr>
        </p:nvSpPr>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24896900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552" y="2060848"/>
            <a:ext cx="8229600" cy="1143000"/>
          </a:xfrm>
        </p:spPr>
        <p:txBody>
          <a:bodyPr>
            <a:noAutofit/>
          </a:bodyPr>
          <a:lstStyle>
            <a:lvl1pPr>
              <a:defRPr sz="4800" b="0">
                <a:latin typeface="Segoe WP SemiLight" pitchFamily="34" charset="0"/>
              </a:defRPr>
            </a:lvl1pPr>
          </a:lstStyle>
          <a:p>
            <a:r>
              <a:rPr lang="en-US" smtClean="0"/>
              <a:t>Click to edit Master title style</a:t>
            </a:r>
            <a:endParaRPr lang="en-AU"/>
          </a:p>
        </p:txBody>
      </p:sp>
      <p:sp>
        <p:nvSpPr>
          <p:cNvPr id="4" name="Date Placeholder 3"/>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87135996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3568" y="1556792"/>
            <a:ext cx="7772400" cy="1362075"/>
          </a:xfrm>
        </p:spPr>
        <p:txBody>
          <a:bodyPr anchor="t">
            <a:noAutofit/>
          </a:bodyPr>
          <a:lstStyle>
            <a:lvl1pPr algn="ctr">
              <a:defRPr sz="5400" b="0" cap="all">
                <a:latin typeface="Stencil" pitchFamily="82" charset="0"/>
              </a:defRPr>
            </a:lvl1pPr>
          </a:lstStyle>
          <a:p>
            <a:r>
              <a:rPr lang="en-US" dirty="0" smtClean="0"/>
              <a:t>Click to edit Master title style</a:t>
            </a:r>
            <a:endParaRPr lang="en-AU" dirty="0"/>
          </a:p>
        </p:txBody>
      </p:sp>
      <p:sp>
        <p:nvSpPr>
          <p:cNvPr id="4" name="Date Placeholder 3"/>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7545127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4399665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8" name="Footer Placeholder 7"/>
          <p:cNvSpPr>
            <a:spLocks noGrp="1"/>
          </p:cNvSpPr>
          <p:nvPr>
            <p:ph type="ftr" sz="quarter" idx="11"/>
          </p:nvPr>
        </p:nvSpPr>
        <p:spPr/>
        <p:txBody>
          <a:bodyPr/>
          <a:lstStyle/>
          <a:p>
            <a:endParaRPr lang="en-AU">
              <a:solidFill>
                <a:prstClr val="black">
                  <a:tint val="75000"/>
                </a:prstClr>
              </a:solidFill>
            </a:endParaRPr>
          </a:p>
        </p:txBody>
      </p:sp>
      <p:sp>
        <p:nvSpPr>
          <p:cNvPr id="9" name="Slide Number Placeholder 8"/>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852652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4" name="Footer Placeholder 3"/>
          <p:cNvSpPr>
            <a:spLocks noGrp="1"/>
          </p:cNvSpPr>
          <p:nvPr>
            <p:ph type="ftr" sz="quarter" idx="11"/>
          </p:nvPr>
        </p:nvSpPr>
        <p:spPr/>
        <p:txBody>
          <a:bodyPr/>
          <a:lstStyle/>
          <a:p>
            <a:endParaRPr lang="en-AU">
              <a:solidFill>
                <a:prstClr val="black">
                  <a:tint val="75000"/>
                </a:prstClr>
              </a:solidFill>
            </a:endParaRPr>
          </a:p>
        </p:txBody>
      </p:sp>
      <p:sp>
        <p:nvSpPr>
          <p:cNvPr id="5" name="Slide Number Placeholder 4"/>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5849754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3" name="Footer Placeholder 2"/>
          <p:cNvSpPr>
            <a:spLocks noGrp="1"/>
          </p:cNvSpPr>
          <p:nvPr>
            <p:ph type="ftr" sz="quarter" idx="11"/>
          </p:nvPr>
        </p:nvSpPr>
        <p:spPr/>
        <p:txBody>
          <a:bodyPr/>
          <a:lstStyle/>
          <a:p>
            <a:endParaRPr lang="en-AU">
              <a:solidFill>
                <a:prstClr val="black">
                  <a:tint val="75000"/>
                </a:prstClr>
              </a:solidFill>
            </a:endParaRPr>
          </a:p>
        </p:txBody>
      </p:sp>
      <p:sp>
        <p:nvSpPr>
          <p:cNvPr id="4" name="Slide Number Placeholder 3"/>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9311777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5978310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2867820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2569024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597040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5.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6000" r="-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D261B-59F2-4BE4-A539-25C45D5794D6}" type="datetimeFigureOut">
              <a:rPr lang="en-AU" smtClean="0">
                <a:solidFill>
                  <a:prstClr val="black">
                    <a:tint val="75000"/>
                  </a:prstClr>
                </a:solidFill>
              </a:rPr>
              <a:pPr/>
              <a:t>31/08/2011</a:t>
            </a:fld>
            <a:endParaRPr lang="en-AU">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E5CEBF-7102-4FD4-BA1F-E3B1C6089057}"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70938921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spcBef>
          <a:spcPct val="20000"/>
        </a:spcBef>
        <a:buFont typeface="Arial" pitchFamily="34" charset="0"/>
        <a:buNone/>
        <a:defRPr sz="3200"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2.png"/><Relationship Id="rId5" Type="http://schemas.openxmlformats.org/officeDocument/2006/relationships/hyperlink" Target="http://technet.microsoft.com/en-au" TargetMode="External"/><Relationship Id="rId10" Type="http://schemas.openxmlformats.org/officeDocument/2006/relationships/image" Target="../media/image21.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Screen 2: Windows PC</a:t>
            </a:r>
            <a:endParaRPr lang="en-AU" dirty="0"/>
          </a:p>
        </p:txBody>
      </p:sp>
    </p:spTree>
    <p:extLst>
      <p:ext uri="{BB962C8B-B14F-4D97-AF65-F5344CB8AC3E}">
        <p14:creationId xmlns:p14="http://schemas.microsoft.com/office/powerpoint/2010/main" val="42645209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Cloud: Windows Azure</a:t>
            </a:r>
            <a:endParaRPr lang="en-AU" dirty="0"/>
          </a:p>
        </p:txBody>
      </p:sp>
    </p:spTree>
    <p:extLst>
      <p:ext uri="{BB962C8B-B14F-4D97-AF65-F5344CB8AC3E}">
        <p14:creationId xmlns:p14="http://schemas.microsoft.com/office/powerpoint/2010/main" val="31379510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Beyond the Game: Web</a:t>
            </a:r>
            <a:endParaRPr lang="en-AU" dirty="0"/>
          </a:p>
        </p:txBody>
      </p:sp>
    </p:spTree>
    <p:extLst>
      <p:ext uri="{BB962C8B-B14F-4D97-AF65-F5344CB8AC3E}">
        <p14:creationId xmlns:p14="http://schemas.microsoft.com/office/powerpoint/2010/main" val="1563362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182" y="620688"/>
            <a:ext cx="8229600" cy="1143000"/>
          </a:xfrm>
        </p:spPr>
        <p:txBody>
          <a:bodyPr/>
          <a:lstStyle/>
          <a:p>
            <a:r>
              <a:rPr lang="en-AU" dirty="0" smtClean="0"/>
              <a:t>Let’s Play!!</a:t>
            </a:r>
            <a:endParaRPr lang="en-AU"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1" y="1946794"/>
            <a:ext cx="4376541" cy="3282406"/>
          </a:xfrm>
          <a:prstGeom prst="rect">
            <a:avLst/>
          </a:prstGeom>
        </p:spPr>
      </p:pic>
    </p:spTree>
    <p:extLst>
      <p:ext uri="{BB962C8B-B14F-4D97-AF65-F5344CB8AC3E}">
        <p14:creationId xmlns:p14="http://schemas.microsoft.com/office/powerpoint/2010/main" val="357335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Organising a Team</a:t>
            </a:r>
            <a:endParaRPr lang="en-AU" dirty="0"/>
          </a:p>
        </p:txBody>
      </p:sp>
    </p:spTree>
    <p:extLst>
      <p:ext uri="{BB962C8B-B14F-4D97-AF65-F5344CB8AC3E}">
        <p14:creationId xmlns:p14="http://schemas.microsoft.com/office/powerpoint/2010/main" val="5173494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Agile Process</a:t>
            </a:r>
            <a:endParaRPr lang="en-AU" dirty="0"/>
          </a:p>
        </p:txBody>
      </p:sp>
    </p:spTree>
    <p:extLst>
      <p:ext uri="{BB962C8B-B14F-4D97-AF65-F5344CB8AC3E}">
        <p14:creationId xmlns:p14="http://schemas.microsoft.com/office/powerpoint/2010/main" val="20674935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Weekly Planning via Skype</a:t>
            </a:r>
            <a:endParaRPr lang="en-AU" dirty="0"/>
          </a:p>
        </p:txBody>
      </p:sp>
    </p:spTree>
    <p:extLst>
      <p:ext uri="{BB962C8B-B14F-4D97-AF65-F5344CB8AC3E}">
        <p14:creationId xmlns:p14="http://schemas.microsoft.com/office/powerpoint/2010/main" val="42407650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TFS 2010</a:t>
            </a:r>
            <a:endParaRPr lang="en-AU" dirty="0"/>
          </a:p>
        </p:txBody>
      </p:sp>
    </p:spTree>
    <p:extLst>
      <p:ext uri="{BB962C8B-B14F-4D97-AF65-F5344CB8AC3E}">
        <p14:creationId xmlns:p14="http://schemas.microsoft.com/office/powerpoint/2010/main" val="12879251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21" y="332656"/>
            <a:ext cx="9171584" cy="6165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12782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412776"/>
            <a:ext cx="9144000" cy="432048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en-AU">
              <a:solidFill>
                <a:prstClr val="white"/>
              </a:solidFill>
            </a:endParaRPr>
          </a:p>
        </p:txBody>
      </p:sp>
      <p:sp>
        <p:nvSpPr>
          <p:cNvPr id="2" name="Title 1"/>
          <p:cNvSpPr>
            <a:spLocks noGrp="1"/>
          </p:cNvSpPr>
          <p:nvPr>
            <p:ph type="title"/>
          </p:nvPr>
        </p:nvSpPr>
        <p:spPr>
          <a:xfrm>
            <a:off x="539552" y="260648"/>
            <a:ext cx="8229600" cy="1143000"/>
          </a:xfrm>
        </p:spPr>
        <p:txBody>
          <a:bodyPr/>
          <a:lstStyle/>
          <a:p>
            <a:r>
              <a:rPr lang="en-AU" dirty="0" smtClean="0"/>
              <a:t>Continuous Builds</a:t>
            </a:r>
            <a:endParaRPr lang="en-A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560964"/>
            <a:ext cx="8964488" cy="40635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73766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2 Screens and A Cloud, Without Being Cut!</a:t>
            </a:r>
            <a:endParaRPr lang="en-AU" dirty="0"/>
          </a:p>
        </p:txBody>
      </p:sp>
      <p:sp>
        <p:nvSpPr>
          <p:cNvPr id="3" name="Subtitle 2"/>
          <p:cNvSpPr>
            <a:spLocks noGrp="1"/>
          </p:cNvSpPr>
          <p:nvPr>
            <p:ph type="subTitle" idx="1"/>
          </p:nvPr>
        </p:nvSpPr>
        <p:spPr/>
        <p:txBody>
          <a:bodyPr/>
          <a:lstStyle/>
          <a:p>
            <a:r>
              <a:rPr lang="en-AU" dirty="0" smtClean="0">
                <a:solidFill>
                  <a:schemeClr val="accent1">
                    <a:lumMod val="50000"/>
                  </a:schemeClr>
                </a:solidFill>
              </a:rPr>
              <a:t>An MMO in 45 Minutes</a:t>
            </a:r>
            <a:endParaRPr lang="en-AU" dirty="0">
              <a:solidFill>
                <a:schemeClr val="accent1">
                  <a:lumMod val="50000"/>
                </a:schemeClr>
              </a:solidFill>
            </a:endParaRPr>
          </a:p>
        </p:txBody>
      </p:sp>
      <p:sp>
        <p:nvSpPr>
          <p:cNvPr id="4" name="Subtitle 2"/>
          <p:cNvSpPr txBox="1">
            <a:spLocks/>
          </p:cNvSpPr>
          <p:nvPr/>
        </p:nvSpPr>
        <p:spPr>
          <a:xfrm>
            <a:off x="107504" y="188640"/>
            <a:ext cx="2120078" cy="58779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AU" dirty="0" smtClean="0">
                <a:solidFill>
                  <a:schemeClr val="accent1">
                    <a:lumMod val="50000"/>
                  </a:schemeClr>
                </a:solidFill>
              </a:rPr>
              <a:t>DEV305</a:t>
            </a:r>
            <a:endParaRPr lang="en-AU" dirty="0">
              <a:solidFill>
                <a:schemeClr val="accent1">
                  <a:lumMod val="50000"/>
                </a:schemeClr>
              </a:solidFill>
            </a:endParaRPr>
          </a:p>
        </p:txBody>
      </p:sp>
    </p:spTree>
    <p:extLst>
      <p:ext uri="{BB962C8B-B14F-4D97-AF65-F5344CB8AC3E}">
        <p14:creationId xmlns:p14="http://schemas.microsoft.com/office/powerpoint/2010/main" val="5218727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8229600" cy="1143000"/>
          </a:xfrm>
        </p:spPr>
        <p:txBody>
          <a:bodyPr/>
          <a:lstStyle/>
          <a:p>
            <a:r>
              <a:rPr lang="en-AU" dirty="0" smtClean="0"/>
              <a:t>Wiki</a:t>
            </a:r>
            <a:endParaRPr lang="en-A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639682"/>
            <a:ext cx="5709524" cy="44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19299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Initial Concept</a:t>
            </a:r>
            <a:endParaRPr lang="en-AU" dirty="0"/>
          </a:p>
        </p:txBody>
      </p:sp>
    </p:spTree>
    <p:extLst>
      <p:ext uri="{BB962C8B-B14F-4D97-AF65-F5344CB8AC3E}">
        <p14:creationId xmlns:p14="http://schemas.microsoft.com/office/powerpoint/2010/main" val="7405241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552" y="188640"/>
            <a:ext cx="8229600" cy="1143000"/>
          </a:xfrm>
        </p:spPr>
        <p:txBody>
          <a:bodyPr/>
          <a:lstStyle/>
          <a:p>
            <a:r>
              <a:rPr lang="en-AU" dirty="0" smtClean="0"/>
              <a:t>Sketch Flow (WP7)</a:t>
            </a:r>
            <a:endParaRPr lang="en-A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268760"/>
            <a:ext cx="5919048" cy="514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54844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lstStyle/>
          <a:p>
            <a:r>
              <a:rPr lang="en-AU" dirty="0" err="1" smtClean="0"/>
              <a:t>Balsamiq</a:t>
            </a:r>
            <a:r>
              <a:rPr lang="en-AU" dirty="0" smtClean="0"/>
              <a:t> (Web)</a:t>
            </a:r>
            <a:endParaRPr lang="en-A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332165"/>
            <a:ext cx="5832648" cy="4434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50106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Building It:</a:t>
            </a:r>
            <a:br>
              <a:rPr lang="en-AU" dirty="0" smtClean="0"/>
            </a:br>
            <a:r>
              <a:rPr lang="en-AU" dirty="0" smtClean="0"/>
              <a:t>Toolset</a:t>
            </a:r>
            <a:endParaRPr lang="en-AU" dirty="0"/>
          </a:p>
        </p:txBody>
      </p:sp>
    </p:spTree>
    <p:extLst>
      <p:ext uri="{BB962C8B-B14F-4D97-AF65-F5344CB8AC3E}">
        <p14:creationId xmlns:p14="http://schemas.microsoft.com/office/powerpoint/2010/main" val="11562539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Windows Azure SDK 1.4</a:t>
            </a:r>
            <a:br>
              <a:rPr lang="en-AU" dirty="0" smtClean="0"/>
            </a:br>
            <a:r>
              <a:rPr lang="en-AU" dirty="0" smtClean="0"/>
              <a:t>XNA Game Studio 4.0</a:t>
            </a:r>
            <a:br>
              <a:rPr lang="en-AU" dirty="0" smtClean="0"/>
            </a:br>
            <a:r>
              <a:rPr lang="en-AU" dirty="0" smtClean="0"/>
              <a:t>WP 7.1 ‘Mango’ SDK</a:t>
            </a:r>
            <a:br>
              <a:rPr lang="en-AU" dirty="0" smtClean="0"/>
            </a:br>
            <a:r>
              <a:rPr lang="en-AU" dirty="0" smtClean="0"/>
              <a:t>ASP.NET MVC 3</a:t>
            </a:r>
            <a:br>
              <a:rPr lang="en-AU" dirty="0" smtClean="0"/>
            </a:br>
            <a:r>
              <a:rPr lang="en-AU" dirty="0" smtClean="0"/>
              <a:t>Portable Library Tools</a:t>
            </a:r>
            <a:endParaRPr lang="en-AU" dirty="0"/>
          </a:p>
        </p:txBody>
      </p:sp>
    </p:spTree>
    <p:extLst>
      <p:ext uri="{BB962C8B-B14F-4D97-AF65-F5344CB8AC3E}">
        <p14:creationId xmlns:p14="http://schemas.microsoft.com/office/powerpoint/2010/main" val="31537418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314917"/>
            <a:ext cx="8229600" cy="1143000"/>
          </a:xfrm>
        </p:spPr>
        <p:txBody>
          <a:bodyPr/>
          <a:lstStyle/>
          <a:p>
            <a:r>
              <a:rPr lang="en-AU" dirty="0" err="1" smtClean="0"/>
              <a:t>NSubstitute</a:t>
            </a:r>
            <a:r>
              <a:rPr lang="en-AU" dirty="0" smtClean="0"/>
              <a:t/>
            </a:r>
            <a:br>
              <a:rPr lang="en-AU" dirty="0" smtClean="0"/>
            </a:br>
            <a:r>
              <a:rPr lang="en-AU" dirty="0" err="1" smtClean="0"/>
              <a:t>MvvmLight</a:t>
            </a:r>
            <a:r>
              <a:rPr lang="en-AU" dirty="0" smtClean="0"/>
              <a:t/>
            </a:r>
            <a:br>
              <a:rPr lang="en-AU" dirty="0" smtClean="0"/>
            </a:br>
            <a:r>
              <a:rPr lang="en-AU" dirty="0" err="1" smtClean="0"/>
              <a:t>Autofac</a:t>
            </a:r>
            <a:r>
              <a:rPr lang="en-AU" dirty="0"/>
              <a:t/>
            </a:r>
            <a:br>
              <a:rPr lang="en-AU" dirty="0"/>
            </a:br>
            <a:r>
              <a:rPr lang="en-AU" dirty="0" smtClean="0"/>
              <a:t>Amplify JS</a:t>
            </a:r>
            <a:br>
              <a:rPr lang="en-AU" dirty="0" smtClean="0"/>
            </a:br>
            <a:r>
              <a:rPr lang="en-AU" dirty="0" smtClean="0"/>
              <a:t>Knockout JS</a:t>
            </a:r>
            <a:br>
              <a:rPr lang="en-AU" dirty="0" smtClean="0"/>
            </a:br>
            <a:r>
              <a:rPr lang="en-AU" dirty="0" err="1" smtClean="0"/>
              <a:t>RestSharp</a:t>
            </a:r>
            <a:r>
              <a:rPr lang="en-AU" dirty="0"/>
              <a:t/>
            </a:r>
            <a:br>
              <a:rPr lang="en-AU" dirty="0"/>
            </a:br>
            <a:r>
              <a:rPr lang="en-AU" dirty="0" err="1" smtClean="0"/>
              <a:t>SnowMaker</a:t>
            </a:r>
            <a:endParaRPr lang="en-AU" b="1" dirty="0"/>
          </a:p>
        </p:txBody>
      </p:sp>
    </p:spTree>
    <p:extLst>
      <p:ext uri="{BB962C8B-B14F-4D97-AF65-F5344CB8AC3E}">
        <p14:creationId xmlns:p14="http://schemas.microsoft.com/office/powerpoint/2010/main" val="4934814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Building It:</a:t>
            </a:r>
            <a:br>
              <a:rPr lang="en-AU" dirty="0" smtClean="0"/>
            </a:br>
            <a:r>
              <a:rPr lang="en-AU" dirty="0" smtClean="0"/>
              <a:t>Architecture</a:t>
            </a:r>
            <a:endParaRPr lang="en-AU" dirty="0"/>
          </a:p>
        </p:txBody>
      </p:sp>
    </p:spTree>
    <p:extLst>
      <p:ext uri="{BB962C8B-B14F-4D97-AF65-F5344CB8AC3E}">
        <p14:creationId xmlns:p14="http://schemas.microsoft.com/office/powerpoint/2010/main" val="38290750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5654" y="476672"/>
            <a:ext cx="1584176"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prstClr val="white"/>
                </a:solidFill>
              </a:rPr>
              <a:t>Windows Client</a:t>
            </a:r>
          </a:p>
          <a:p>
            <a:pPr algn="ctr"/>
            <a:r>
              <a:rPr lang="en-AU" dirty="0">
                <a:solidFill>
                  <a:prstClr val="white"/>
                </a:solidFill>
              </a:rPr>
              <a:t>(</a:t>
            </a:r>
            <a:r>
              <a:rPr lang="en-AU" dirty="0" smtClean="0">
                <a:solidFill>
                  <a:prstClr val="white"/>
                </a:solidFill>
              </a:rPr>
              <a:t>XNA)</a:t>
            </a:r>
            <a:endParaRPr lang="en-AU" dirty="0">
              <a:solidFill>
                <a:prstClr val="white"/>
              </a:solidFill>
            </a:endParaRPr>
          </a:p>
        </p:txBody>
      </p:sp>
      <p:sp>
        <p:nvSpPr>
          <p:cNvPr id="4" name="Rectangle 3"/>
          <p:cNvSpPr/>
          <p:nvPr/>
        </p:nvSpPr>
        <p:spPr>
          <a:xfrm>
            <a:off x="756074" y="1844824"/>
            <a:ext cx="1584176"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prstClr val="white"/>
                </a:solidFill>
              </a:rPr>
              <a:t>Phone 7 Client</a:t>
            </a:r>
          </a:p>
          <a:p>
            <a:pPr algn="ctr"/>
            <a:r>
              <a:rPr lang="en-AU" dirty="0" smtClean="0">
                <a:solidFill>
                  <a:prstClr val="white"/>
                </a:solidFill>
              </a:rPr>
              <a:t>(Silverlight &amp; XNA)</a:t>
            </a:r>
            <a:endParaRPr lang="en-AU" dirty="0">
              <a:solidFill>
                <a:prstClr val="white"/>
              </a:solidFill>
            </a:endParaRPr>
          </a:p>
        </p:txBody>
      </p:sp>
      <p:grpSp>
        <p:nvGrpSpPr>
          <p:cNvPr id="19" name="Group 18"/>
          <p:cNvGrpSpPr/>
          <p:nvPr/>
        </p:nvGrpSpPr>
        <p:grpSpPr>
          <a:xfrm>
            <a:off x="3923928" y="901974"/>
            <a:ext cx="1570942" cy="2880320"/>
            <a:chOff x="3635896" y="714400"/>
            <a:chExt cx="1570942" cy="2786608"/>
          </a:xfrm>
        </p:grpSpPr>
        <p:sp>
          <p:nvSpPr>
            <p:cNvPr id="10" name="Rectangle 9"/>
            <p:cNvSpPr/>
            <p:nvPr/>
          </p:nvSpPr>
          <p:spPr>
            <a:xfrm>
              <a:off x="3635896" y="2996952"/>
              <a:ext cx="1570942" cy="50405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prstClr val="white"/>
                  </a:solidFill>
                </a:rPr>
                <a:t>Holes &amp; Stats</a:t>
              </a:r>
              <a:endParaRPr lang="en-AU" sz="1600" dirty="0">
                <a:solidFill>
                  <a:prstClr val="white"/>
                </a:solidFill>
              </a:endParaRPr>
            </a:p>
          </p:txBody>
        </p:sp>
        <p:sp>
          <p:nvSpPr>
            <p:cNvPr id="9" name="Rectangle 8"/>
            <p:cNvSpPr/>
            <p:nvPr/>
          </p:nvSpPr>
          <p:spPr>
            <a:xfrm>
              <a:off x="3635896" y="2420888"/>
              <a:ext cx="1570942" cy="64807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prstClr val="white"/>
                  </a:solidFill>
                </a:rPr>
                <a:t>Game State Updates</a:t>
              </a:r>
              <a:endParaRPr lang="en-AU" sz="1600" dirty="0">
                <a:solidFill>
                  <a:prstClr val="white"/>
                </a:solidFill>
              </a:endParaRPr>
            </a:p>
          </p:txBody>
        </p:sp>
        <p:sp>
          <p:nvSpPr>
            <p:cNvPr id="8" name="Rectangle 7"/>
            <p:cNvSpPr/>
            <p:nvPr/>
          </p:nvSpPr>
          <p:spPr>
            <a:xfrm>
              <a:off x="3635896" y="1982094"/>
              <a:ext cx="1570942" cy="50405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prstClr val="white"/>
                  </a:solidFill>
                </a:rPr>
                <a:t>Grouping</a:t>
              </a:r>
              <a:endParaRPr lang="en-AU" sz="1600" dirty="0">
                <a:solidFill>
                  <a:prstClr val="white"/>
                </a:solidFill>
              </a:endParaRPr>
            </a:p>
          </p:txBody>
        </p:sp>
        <p:sp>
          <p:nvSpPr>
            <p:cNvPr id="7" name="Rectangle 6"/>
            <p:cNvSpPr/>
            <p:nvPr/>
          </p:nvSpPr>
          <p:spPr>
            <a:xfrm>
              <a:off x="3635896" y="1556792"/>
              <a:ext cx="1570942" cy="504056"/>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prstClr val="white"/>
                  </a:solidFill>
                </a:rPr>
                <a:t>Login</a:t>
              </a:r>
              <a:endParaRPr lang="en-AU" sz="1600" dirty="0">
                <a:solidFill>
                  <a:prstClr val="white"/>
                </a:solidFill>
              </a:endParaRPr>
            </a:p>
          </p:txBody>
        </p:sp>
        <p:sp>
          <p:nvSpPr>
            <p:cNvPr id="5" name="Rectangle 4"/>
            <p:cNvSpPr/>
            <p:nvPr/>
          </p:nvSpPr>
          <p:spPr>
            <a:xfrm>
              <a:off x="3635896" y="714400"/>
              <a:ext cx="1570942" cy="914400"/>
            </a:xfrm>
            <a:prstGeom prst="rect">
              <a:avLst/>
            </a:prstGeom>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prstClr val="white"/>
                  </a:solidFill>
                </a:rPr>
                <a:t>ASP.NET MVC3 JSON Services</a:t>
              </a:r>
              <a:endParaRPr lang="en-AU" dirty="0">
                <a:solidFill>
                  <a:prstClr val="white"/>
                </a:solidFill>
              </a:endParaRPr>
            </a:p>
          </p:txBody>
        </p:sp>
      </p:grpSp>
      <p:sp>
        <p:nvSpPr>
          <p:cNvPr id="6" name="Rectangle 5"/>
          <p:cNvSpPr/>
          <p:nvPr/>
        </p:nvSpPr>
        <p:spPr>
          <a:xfrm>
            <a:off x="6582743" y="2536379"/>
            <a:ext cx="157094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prstClr val="white"/>
                </a:solidFill>
              </a:rPr>
              <a:t>Game Engine</a:t>
            </a:r>
            <a:endParaRPr lang="en-AU" dirty="0">
              <a:solidFill>
                <a:prstClr val="white"/>
              </a:solidFill>
            </a:endParaRPr>
          </a:p>
        </p:txBody>
      </p:sp>
      <p:sp>
        <p:nvSpPr>
          <p:cNvPr id="11" name="Rectangle 10"/>
          <p:cNvSpPr/>
          <p:nvPr/>
        </p:nvSpPr>
        <p:spPr>
          <a:xfrm>
            <a:off x="6582743" y="1204231"/>
            <a:ext cx="157094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prstClr val="white"/>
                </a:solidFill>
              </a:rPr>
              <a:t>Data Persistence</a:t>
            </a:r>
          </a:p>
          <a:p>
            <a:pPr algn="ctr"/>
            <a:r>
              <a:rPr lang="en-AU" dirty="0" smtClean="0">
                <a:solidFill>
                  <a:prstClr val="white"/>
                </a:solidFill>
              </a:rPr>
              <a:t>(Table Storage)</a:t>
            </a:r>
            <a:endParaRPr lang="en-AU" dirty="0">
              <a:solidFill>
                <a:prstClr val="white"/>
              </a:solidFill>
            </a:endParaRPr>
          </a:p>
        </p:txBody>
      </p:sp>
      <p:sp>
        <p:nvSpPr>
          <p:cNvPr id="12" name="Rectangle 11"/>
          <p:cNvSpPr/>
          <p:nvPr/>
        </p:nvSpPr>
        <p:spPr>
          <a:xfrm>
            <a:off x="756074" y="3140968"/>
            <a:ext cx="1584176"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prstClr val="white"/>
                </a:solidFill>
              </a:rPr>
              <a:t>Web Site</a:t>
            </a:r>
          </a:p>
        </p:txBody>
      </p:sp>
      <p:sp>
        <p:nvSpPr>
          <p:cNvPr id="20" name="Rounded Rectangle 19"/>
          <p:cNvSpPr/>
          <p:nvPr/>
        </p:nvSpPr>
        <p:spPr>
          <a:xfrm rot="5400000">
            <a:off x="2631398" y="2174668"/>
            <a:ext cx="1008112" cy="33493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AU" dirty="0" smtClean="0">
                <a:solidFill>
                  <a:prstClr val="white"/>
                </a:solidFill>
              </a:rPr>
              <a:t>JSON </a:t>
            </a:r>
            <a:endParaRPr lang="en-AU" dirty="0">
              <a:solidFill>
                <a:prstClr val="white"/>
              </a:solidFill>
            </a:endParaRPr>
          </a:p>
        </p:txBody>
      </p:sp>
      <p:cxnSp>
        <p:nvCxnSpPr>
          <p:cNvPr id="22" name="Straight Arrow Connector 21"/>
          <p:cNvCxnSpPr>
            <a:stCxn id="3" idx="3"/>
            <a:endCxn id="20" idx="2"/>
          </p:cNvCxnSpPr>
          <p:nvPr/>
        </p:nvCxnSpPr>
        <p:spPr>
          <a:xfrm>
            <a:off x="2349830" y="980728"/>
            <a:ext cx="618158" cy="1361407"/>
          </a:xfrm>
          <a:prstGeom prst="bentConnector3">
            <a:avLst/>
          </a:prstGeom>
          <a:ln>
            <a:headEnd type="arrow"/>
            <a:tailEnd type="arrow"/>
          </a:ln>
          <a:effectLst/>
        </p:spPr>
        <p:style>
          <a:lnRef idx="2">
            <a:schemeClr val="accent4"/>
          </a:lnRef>
          <a:fillRef idx="0">
            <a:schemeClr val="accent4"/>
          </a:fillRef>
          <a:effectRef idx="1">
            <a:schemeClr val="accent4"/>
          </a:effectRef>
          <a:fontRef idx="minor">
            <a:schemeClr val="tx1"/>
          </a:fontRef>
        </p:style>
      </p:cxnSp>
      <p:cxnSp>
        <p:nvCxnSpPr>
          <p:cNvPr id="23" name="Straight Arrow Connector 21"/>
          <p:cNvCxnSpPr>
            <a:stCxn id="4" idx="3"/>
            <a:endCxn id="20" idx="2"/>
          </p:cNvCxnSpPr>
          <p:nvPr/>
        </p:nvCxnSpPr>
        <p:spPr>
          <a:xfrm flipV="1">
            <a:off x="2340250" y="2342135"/>
            <a:ext cx="627738" cy="6745"/>
          </a:xfrm>
          <a:prstGeom prst="bentConnector3">
            <a:avLst/>
          </a:prstGeom>
          <a:ln>
            <a:headEnd type="arrow"/>
            <a:tailEnd type="arrow"/>
          </a:ln>
          <a:effectLst/>
        </p:spPr>
        <p:style>
          <a:lnRef idx="2">
            <a:schemeClr val="accent4"/>
          </a:lnRef>
          <a:fillRef idx="0">
            <a:schemeClr val="accent4"/>
          </a:fillRef>
          <a:effectRef idx="1">
            <a:schemeClr val="accent4"/>
          </a:effectRef>
          <a:fontRef idx="minor">
            <a:schemeClr val="tx1"/>
          </a:fontRef>
        </p:style>
      </p:cxnSp>
      <p:cxnSp>
        <p:nvCxnSpPr>
          <p:cNvPr id="26" name="Straight Arrow Connector 21"/>
          <p:cNvCxnSpPr>
            <a:stCxn id="12" idx="3"/>
            <a:endCxn id="20" idx="2"/>
          </p:cNvCxnSpPr>
          <p:nvPr/>
        </p:nvCxnSpPr>
        <p:spPr>
          <a:xfrm flipV="1">
            <a:off x="2340250" y="2342135"/>
            <a:ext cx="627738" cy="1302889"/>
          </a:xfrm>
          <a:prstGeom prst="bentConnector3">
            <a:avLst>
              <a:gd name="adj1" fmla="val 50000"/>
            </a:avLst>
          </a:prstGeom>
          <a:ln>
            <a:headEnd type="arrow"/>
            <a:tailEnd type="arrow"/>
          </a:ln>
          <a:effectLst/>
        </p:spPr>
        <p:style>
          <a:lnRef idx="2">
            <a:schemeClr val="accent4"/>
          </a:lnRef>
          <a:fillRef idx="0">
            <a:schemeClr val="accent4"/>
          </a:fillRef>
          <a:effectRef idx="1">
            <a:schemeClr val="accent4"/>
          </a:effectRef>
          <a:fontRef idx="minor">
            <a:schemeClr val="tx1"/>
          </a:fontRef>
        </p:style>
      </p:cxnSp>
      <p:cxnSp>
        <p:nvCxnSpPr>
          <p:cNvPr id="29" name="Straight Arrow Connector 21"/>
          <p:cNvCxnSpPr>
            <a:stCxn id="20" idx="0"/>
          </p:cNvCxnSpPr>
          <p:nvPr/>
        </p:nvCxnSpPr>
        <p:spPr>
          <a:xfrm flipV="1">
            <a:off x="3302921" y="2342134"/>
            <a:ext cx="621007" cy="1"/>
          </a:xfrm>
          <a:prstGeom prst="bentConnector3">
            <a:avLst>
              <a:gd name="adj1" fmla="val 50000"/>
            </a:avLst>
          </a:prstGeom>
          <a:ln>
            <a:headEnd type="arrow"/>
            <a:tailEnd type="arrow"/>
          </a:ln>
          <a:effectLst/>
        </p:spPr>
        <p:style>
          <a:lnRef idx="2">
            <a:schemeClr val="accent4"/>
          </a:lnRef>
          <a:fillRef idx="0">
            <a:schemeClr val="accent4"/>
          </a:fillRef>
          <a:effectRef idx="1">
            <a:schemeClr val="accent4"/>
          </a:effectRef>
          <a:fontRef idx="minor">
            <a:schemeClr val="tx1"/>
          </a:fontRef>
        </p:style>
      </p:cxnSp>
      <p:cxnSp>
        <p:nvCxnSpPr>
          <p:cNvPr id="41" name="Straight Arrow Connector 21"/>
          <p:cNvCxnSpPr>
            <a:endCxn id="11" idx="1"/>
          </p:cNvCxnSpPr>
          <p:nvPr/>
        </p:nvCxnSpPr>
        <p:spPr>
          <a:xfrm flipV="1">
            <a:off x="5494870" y="1661431"/>
            <a:ext cx="1087873" cy="680703"/>
          </a:xfrm>
          <a:prstGeom prst="bentConnector3">
            <a:avLst>
              <a:gd name="adj1" fmla="val 50000"/>
            </a:avLst>
          </a:prstGeom>
          <a:ln>
            <a:headEnd type="arrow"/>
            <a:tailEnd type="arrow"/>
          </a:ln>
          <a:effectLst/>
        </p:spPr>
        <p:style>
          <a:lnRef idx="2">
            <a:schemeClr val="accent4"/>
          </a:lnRef>
          <a:fillRef idx="0">
            <a:schemeClr val="accent4"/>
          </a:fillRef>
          <a:effectRef idx="1">
            <a:schemeClr val="accent4"/>
          </a:effectRef>
          <a:fontRef idx="minor">
            <a:schemeClr val="tx1"/>
          </a:fontRef>
        </p:style>
      </p:cxnSp>
      <p:cxnSp>
        <p:nvCxnSpPr>
          <p:cNvPr id="44" name="Straight Arrow Connector 21"/>
          <p:cNvCxnSpPr>
            <a:endCxn id="6" idx="1"/>
          </p:cNvCxnSpPr>
          <p:nvPr/>
        </p:nvCxnSpPr>
        <p:spPr>
          <a:xfrm>
            <a:off x="5494870" y="2348843"/>
            <a:ext cx="1087873" cy="644736"/>
          </a:xfrm>
          <a:prstGeom prst="bentConnector3">
            <a:avLst>
              <a:gd name="adj1" fmla="val 50000"/>
            </a:avLst>
          </a:prstGeom>
          <a:ln>
            <a:headEnd type="arrow"/>
            <a:tailEnd type="arrow"/>
          </a:ln>
          <a:effectLst/>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9116518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Building It:</a:t>
            </a:r>
            <a:br>
              <a:rPr lang="en-AU" dirty="0" smtClean="0"/>
            </a:br>
            <a:r>
              <a:rPr lang="en-AU" dirty="0" smtClean="0"/>
              <a:t>Windows XNA Client</a:t>
            </a:r>
            <a:endParaRPr lang="en-AU" dirty="0"/>
          </a:p>
        </p:txBody>
      </p:sp>
    </p:spTree>
    <p:extLst>
      <p:ext uri="{BB962C8B-B14F-4D97-AF65-F5344CB8AC3E}">
        <p14:creationId xmlns:p14="http://schemas.microsoft.com/office/powerpoint/2010/main" val="41389784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0" dirty="0" smtClean="0"/>
              <a:t>Who We Are</a:t>
            </a:r>
            <a:endParaRPr lang="en-AU" b="0" dirty="0"/>
          </a:p>
        </p:txBody>
      </p:sp>
    </p:spTree>
    <p:extLst>
      <p:ext uri="{BB962C8B-B14F-4D97-AF65-F5344CB8AC3E}">
        <p14:creationId xmlns:p14="http://schemas.microsoft.com/office/powerpoint/2010/main" val="21158108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Model Creation</a:t>
            </a:r>
            <a:endParaRPr lang="en-AU" dirty="0"/>
          </a:p>
        </p:txBody>
      </p:sp>
    </p:spTree>
    <p:extLst>
      <p:ext uri="{BB962C8B-B14F-4D97-AF65-F5344CB8AC3E}">
        <p14:creationId xmlns:p14="http://schemas.microsoft.com/office/powerpoint/2010/main" val="37624218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Lawn State</a:t>
            </a:r>
            <a:endParaRPr lang="en-AU" dirty="0"/>
          </a:p>
        </p:txBody>
      </p:sp>
    </p:spTree>
    <p:extLst>
      <p:ext uri="{BB962C8B-B14F-4D97-AF65-F5344CB8AC3E}">
        <p14:creationId xmlns:p14="http://schemas.microsoft.com/office/powerpoint/2010/main" val="11428078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Building It:</a:t>
            </a:r>
            <a:br>
              <a:rPr lang="en-AU" dirty="0" smtClean="0"/>
            </a:br>
            <a:r>
              <a:rPr lang="en-AU" dirty="0" smtClean="0"/>
              <a:t>Network Communication</a:t>
            </a:r>
            <a:endParaRPr lang="en-AU" dirty="0"/>
          </a:p>
        </p:txBody>
      </p:sp>
    </p:spTree>
    <p:extLst>
      <p:ext uri="{BB962C8B-B14F-4D97-AF65-F5344CB8AC3E}">
        <p14:creationId xmlns:p14="http://schemas.microsoft.com/office/powerpoint/2010/main" val="6544368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Trade-offs</a:t>
            </a:r>
            <a:endParaRPr lang="en-AU" dirty="0"/>
          </a:p>
        </p:txBody>
      </p:sp>
    </p:spTree>
    <p:extLst>
      <p:ext uri="{BB962C8B-B14F-4D97-AF65-F5344CB8AC3E}">
        <p14:creationId xmlns:p14="http://schemas.microsoft.com/office/powerpoint/2010/main" val="22013430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Azure Security</a:t>
            </a:r>
            <a:endParaRPr lang="en-AU" dirty="0"/>
          </a:p>
        </p:txBody>
      </p:sp>
    </p:spTree>
    <p:extLst>
      <p:ext uri="{BB962C8B-B14F-4D97-AF65-F5344CB8AC3E}">
        <p14:creationId xmlns:p14="http://schemas.microsoft.com/office/powerpoint/2010/main" val="6722010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Phone Latency</a:t>
            </a:r>
            <a:endParaRPr lang="en-AU" dirty="0"/>
          </a:p>
        </p:txBody>
      </p:sp>
    </p:spTree>
    <p:extLst>
      <p:ext uri="{BB962C8B-B14F-4D97-AF65-F5344CB8AC3E}">
        <p14:creationId xmlns:p14="http://schemas.microsoft.com/office/powerpoint/2010/main" val="22185607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Movement Prediction</a:t>
            </a:r>
            <a:endParaRPr lang="en-AU" dirty="0"/>
          </a:p>
        </p:txBody>
      </p:sp>
    </p:spTree>
    <p:extLst>
      <p:ext uri="{BB962C8B-B14F-4D97-AF65-F5344CB8AC3E}">
        <p14:creationId xmlns:p14="http://schemas.microsoft.com/office/powerpoint/2010/main" val="33501047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Minimising Traffic Volume</a:t>
            </a:r>
            <a:endParaRPr lang="en-AU" dirty="0"/>
          </a:p>
        </p:txBody>
      </p:sp>
    </p:spTree>
    <p:extLst>
      <p:ext uri="{BB962C8B-B14F-4D97-AF65-F5344CB8AC3E}">
        <p14:creationId xmlns:p14="http://schemas.microsoft.com/office/powerpoint/2010/main" val="3167488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BUILDING It:</a:t>
            </a:r>
            <a:br>
              <a:rPr lang="en-AU" dirty="0" smtClean="0"/>
            </a:br>
            <a:r>
              <a:rPr lang="en-AU" dirty="0" smtClean="0"/>
              <a:t>Game State</a:t>
            </a:r>
            <a:endParaRPr lang="en-AU" dirty="0"/>
          </a:p>
        </p:txBody>
      </p:sp>
    </p:spTree>
    <p:extLst>
      <p:ext uri="{BB962C8B-B14F-4D97-AF65-F5344CB8AC3E}">
        <p14:creationId xmlns:p14="http://schemas.microsoft.com/office/powerpoint/2010/main" val="26372479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Who’s the Boss?</a:t>
            </a:r>
            <a:endParaRPr lang="en-AU" dirty="0"/>
          </a:p>
        </p:txBody>
      </p:sp>
    </p:spTree>
    <p:extLst>
      <p:ext uri="{BB962C8B-B14F-4D97-AF65-F5344CB8AC3E}">
        <p14:creationId xmlns:p14="http://schemas.microsoft.com/office/powerpoint/2010/main" val="12475210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Richard Banks</a:t>
            </a:r>
            <a:br>
              <a:rPr lang="en-AU" dirty="0" smtClean="0"/>
            </a:br>
            <a:r>
              <a:rPr lang="en-AU" dirty="0" smtClean="0"/>
              <a:t>Luke Drumm</a:t>
            </a:r>
            <a:br>
              <a:rPr lang="en-AU" dirty="0" smtClean="0"/>
            </a:br>
            <a:r>
              <a:rPr lang="en-AU" dirty="0" smtClean="0"/>
              <a:t>Aaron Powell</a:t>
            </a:r>
            <a:br>
              <a:rPr lang="en-AU" dirty="0" smtClean="0"/>
            </a:br>
            <a:r>
              <a:rPr lang="en-AU" dirty="0" smtClean="0"/>
              <a:t>Steven Nagy</a:t>
            </a:r>
            <a:endParaRPr lang="en-AU"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5369" y="4221978"/>
            <a:ext cx="588879" cy="924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832" y="4212080"/>
            <a:ext cx="1990725" cy="933450"/>
          </a:xfrm>
          <a:prstGeom prst="rect">
            <a:avLst/>
          </a:prstGeom>
        </p:spPr>
      </p:pic>
    </p:spTree>
    <p:extLst>
      <p:ext uri="{BB962C8B-B14F-4D97-AF65-F5344CB8AC3E}">
        <p14:creationId xmlns:p14="http://schemas.microsoft.com/office/powerpoint/2010/main" val="34933733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Simulation Engine</a:t>
            </a:r>
            <a:endParaRPr lang="en-AU" dirty="0"/>
          </a:p>
        </p:txBody>
      </p:sp>
    </p:spTree>
    <p:extLst>
      <p:ext uri="{BB962C8B-B14F-4D97-AF65-F5344CB8AC3E}">
        <p14:creationId xmlns:p14="http://schemas.microsoft.com/office/powerpoint/2010/main" val="776719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Portable Library Tools</a:t>
            </a:r>
            <a:endParaRPr lang="en-AU" dirty="0"/>
          </a:p>
        </p:txBody>
      </p:sp>
    </p:spTree>
    <p:extLst>
      <p:ext uri="{BB962C8B-B14F-4D97-AF65-F5344CB8AC3E}">
        <p14:creationId xmlns:p14="http://schemas.microsoft.com/office/powerpoint/2010/main" val="164049262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Building It:</a:t>
            </a:r>
            <a:br>
              <a:rPr lang="en-AU" dirty="0" smtClean="0"/>
            </a:br>
            <a:r>
              <a:rPr lang="en-AU" dirty="0" smtClean="0"/>
              <a:t>Web Services</a:t>
            </a:r>
            <a:endParaRPr lang="en-AU" dirty="0"/>
          </a:p>
        </p:txBody>
      </p:sp>
    </p:spTree>
    <p:extLst>
      <p:ext uri="{BB962C8B-B14F-4D97-AF65-F5344CB8AC3E}">
        <p14:creationId xmlns:p14="http://schemas.microsoft.com/office/powerpoint/2010/main" val="11744625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Services Support All Clients</a:t>
            </a:r>
            <a:endParaRPr lang="en-AU" dirty="0"/>
          </a:p>
        </p:txBody>
      </p:sp>
    </p:spTree>
    <p:extLst>
      <p:ext uri="{BB962C8B-B14F-4D97-AF65-F5344CB8AC3E}">
        <p14:creationId xmlns:p14="http://schemas.microsoft.com/office/powerpoint/2010/main" val="18419184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REST &amp; JSON</a:t>
            </a:r>
            <a:endParaRPr lang="en-AU" dirty="0"/>
          </a:p>
        </p:txBody>
      </p:sp>
    </p:spTree>
    <p:extLst>
      <p:ext uri="{BB962C8B-B14F-4D97-AF65-F5344CB8AC3E}">
        <p14:creationId xmlns:p14="http://schemas.microsoft.com/office/powerpoint/2010/main" val="33800743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Portable Library Tools</a:t>
            </a:r>
            <a:endParaRPr lang="en-AU" dirty="0"/>
          </a:p>
        </p:txBody>
      </p:sp>
    </p:spTree>
    <p:extLst>
      <p:ext uri="{BB962C8B-B14F-4D97-AF65-F5344CB8AC3E}">
        <p14:creationId xmlns:p14="http://schemas.microsoft.com/office/powerpoint/2010/main" val="271494646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Building It:</a:t>
            </a:r>
            <a:br>
              <a:rPr lang="en-AU" dirty="0" smtClean="0"/>
            </a:br>
            <a:r>
              <a:rPr lang="en-AU" dirty="0" smtClean="0"/>
              <a:t>WP7 Client</a:t>
            </a:r>
            <a:endParaRPr lang="en-AU" dirty="0"/>
          </a:p>
        </p:txBody>
      </p:sp>
    </p:spTree>
    <p:extLst>
      <p:ext uri="{BB962C8B-B14F-4D97-AF65-F5344CB8AC3E}">
        <p14:creationId xmlns:p14="http://schemas.microsoft.com/office/powerpoint/2010/main" val="390666743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Silverlight &amp; XNA</a:t>
            </a:r>
            <a:endParaRPr lang="en-AU" dirty="0"/>
          </a:p>
        </p:txBody>
      </p:sp>
    </p:spTree>
    <p:extLst>
      <p:ext uri="{BB962C8B-B14F-4D97-AF65-F5344CB8AC3E}">
        <p14:creationId xmlns:p14="http://schemas.microsoft.com/office/powerpoint/2010/main" val="7954352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Device ID Usage</a:t>
            </a:r>
            <a:endParaRPr lang="en-AU" dirty="0"/>
          </a:p>
        </p:txBody>
      </p:sp>
    </p:spTree>
    <p:extLst>
      <p:ext uri="{BB962C8B-B14F-4D97-AF65-F5344CB8AC3E}">
        <p14:creationId xmlns:p14="http://schemas.microsoft.com/office/powerpoint/2010/main" val="129678584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MvvmLight</a:t>
            </a:r>
            <a:r>
              <a:rPr lang="en-AU" dirty="0" smtClean="0"/>
              <a:t> &amp; </a:t>
            </a:r>
            <a:r>
              <a:rPr lang="en-AU" dirty="0" err="1" smtClean="0"/>
              <a:t>RestSharp</a:t>
            </a:r>
            <a:endParaRPr lang="en-AU" dirty="0"/>
          </a:p>
        </p:txBody>
      </p:sp>
    </p:spTree>
    <p:extLst>
      <p:ext uri="{BB962C8B-B14F-4D97-AF65-F5344CB8AC3E}">
        <p14:creationId xmlns:p14="http://schemas.microsoft.com/office/powerpoint/2010/main" val="35935512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b="0" dirty="0" smtClean="0"/>
              <a:t>What’s this Session all about?</a:t>
            </a:r>
            <a:endParaRPr lang="en-AU" b="0" dirty="0"/>
          </a:p>
        </p:txBody>
      </p:sp>
    </p:spTree>
    <p:extLst>
      <p:ext uri="{BB962C8B-B14F-4D97-AF65-F5344CB8AC3E}">
        <p14:creationId xmlns:p14="http://schemas.microsoft.com/office/powerpoint/2010/main" val="39830010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Running Multiple Emulators</a:t>
            </a:r>
            <a:endParaRPr lang="en-AU" dirty="0"/>
          </a:p>
        </p:txBody>
      </p:sp>
    </p:spTree>
    <p:extLst>
      <p:ext uri="{BB962C8B-B14F-4D97-AF65-F5344CB8AC3E}">
        <p14:creationId xmlns:p14="http://schemas.microsoft.com/office/powerpoint/2010/main" val="13458273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Building It:</a:t>
            </a:r>
            <a:br>
              <a:rPr lang="en-AU" dirty="0" smtClean="0"/>
            </a:br>
            <a:r>
              <a:rPr lang="en-AU" dirty="0" smtClean="0"/>
              <a:t>Table Storage</a:t>
            </a:r>
            <a:endParaRPr lang="en-AU" dirty="0"/>
          </a:p>
        </p:txBody>
      </p:sp>
    </p:spTree>
    <p:extLst>
      <p:ext uri="{BB962C8B-B14F-4D97-AF65-F5344CB8AC3E}">
        <p14:creationId xmlns:p14="http://schemas.microsoft.com/office/powerpoint/2010/main" val="186429096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Why not SQL Azure?</a:t>
            </a:r>
            <a:endParaRPr lang="en-AU" dirty="0"/>
          </a:p>
        </p:txBody>
      </p:sp>
    </p:spTree>
    <p:extLst>
      <p:ext uri="{BB962C8B-B14F-4D97-AF65-F5344CB8AC3E}">
        <p14:creationId xmlns:p14="http://schemas.microsoft.com/office/powerpoint/2010/main" val="199662403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Table Storage Repository</a:t>
            </a:r>
            <a:endParaRPr lang="en-AU" dirty="0"/>
          </a:p>
        </p:txBody>
      </p:sp>
    </p:spTree>
    <p:extLst>
      <p:ext uri="{BB962C8B-B14F-4D97-AF65-F5344CB8AC3E}">
        <p14:creationId xmlns:p14="http://schemas.microsoft.com/office/powerpoint/2010/main" val="258015150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SnowMaker</a:t>
            </a:r>
            <a:r>
              <a:rPr lang="en-AU" dirty="0" smtClean="0"/>
              <a:t> Id Generator</a:t>
            </a:r>
            <a:endParaRPr lang="en-AU" dirty="0"/>
          </a:p>
        </p:txBody>
      </p:sp>
    </p:spTree>
    <p:extLst>
      <p:ext uri="{BB962C8B-B14F-4D97-AF65-F5344CB8AC3E}">
        <p14:creationId xmlns:p14="http://schemas.microsoft.com/office/powerpoint/2010/main" val="64004908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Building It:</a:t>
            </a:r>
            <a:br>
              <a:rPr lang="en-AU" dirty="0" smtClean="0"/>
            </a:br>
            <a:r>
              <a:rPr lang="en-AU" dirty="0" smtClean="0"/>
              <a:t>Game Completion</a:t>
            </a:r>
            <a:endParaRPr lang="en-AU" dirty="0"/>
          </a:p>
        </p:txBody>
      </p:sp>
    </p:spTree>
    <p:extLst>
      <p:ext uri="{BB962C8B-B14F-4D97-AF65-F5344CB8AC3E}">
        <p14:creationId xmlns:p14="http://schemas.microsoft.com/office/powerpoint/2010/main" val="401750335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Azure Messages and Queues</a:t>
            </a:r>
            <a:endParaRPr lang="en-AU" dirty="0"/>
          </a:p>
        </p:txBody>
      </p:sp>
    </p:spTree>
    <p:extLst>
      <p:ext uri="{BB962C8B-B14F-4D97-AF65-F5344CB8AC3E}">
        <p14:creationId xmlns:p14="http://schemas.microsoft.com/office/powerpoint/2010/main" val="2965671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Azure Worker Roles</a:t>
            </a:r>
            <a:endParaRPr lang="en-AU" dirty="0"/>
          </a:p>
        </p:txBody>
      </p:sp>
    </p:spTree>
    <p:extLst>
      <p:ext uri="{BB962C8B-B14F-4D97-AF65-F5344CB8AC3E}">
        <p14:creationId xmlns:p14="http://schemas.microsoft.com/office/powerpoint/2010/main" val="93719648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Building It:</a:t>
            </a:r>
            <a:br>
              <a:rPr lang="en-AU" dirty="0" smtClean="0"/>
            </a:br>
            <a:r>
              <a:rPr lang="en-AU" dirty="0" smtClean="0"/>
              <a:t>The Web Site</a:t>
            </a:r>
            <a:endParaRPr lang="en-AU" dirty="0"/>
          </a:p>
        </p:txBody>
      </p:sp>
    </p:spTree>
    <p:extLst>
      <p:ext uri="{BB962C8B-B14F-4D97-AF65-F5344CB8AC3E}">
        <p14:creationId xmlns:p14="http://schemas.microsoft.com/office/powerpoint/2010/main" val="4237835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Extending the Game Beyond the Game</a:t>
            </a:r>
            <a:endParaRPr lang="en-AU" dirty="0"/>
          </a:p>
        </p:txBody>
      </p:sp>
    </p:spTree>
    <p:extLst>
      <p:ext uri="{BB962C8B-B14F-4D97-AF65-F5344CB8AC3E}">
        <p14:creationId xmlns:p14="http://schemas.microsoft.com/office/powerpoint/2010/main" val="30943829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864" y="404664"/>
            <a:ext cx="8229600" cy="1143000"/>
          </a:xfrm>
        </p:spPr>
        <p:txBody>
          <a:bodyPr/>
          <a:lstStyle/>
          <a:p>
            <a:r>
              <a:rPr lang="en-AU" dirty="0" smtClean="0"/>
              <a:t>Not Quite “3 Screens and A Cloud”</a:t>
            </a:r>
            <a:endParaRPr lang="en-AU" dirty="0"/>
          </a:p>
        </p:txBody>
      </p:sp>
      <p:pic>
        <p:nvPicPr>
          <p:cNvPr id="12290" name="Picture 2" descr="http://blogs.msdn.com/blogfiles/stevecla01/WindowsLiveWriter/f5d51bb6c5e9_C5E4/image_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132856"/>
            <a:ext cx="6096000" cy="3971925"/>
          </a:xfrm>
          <a:prstGeom prst="rect">
            <a:avLst/>
          </a:prstGeom>
          <a:noFill/>
          <a:extLst>
            <a:ext uri="{909E8E84-426E-40DD-AFC4-6F175D3DCCD1}">
              <a14:hiddenFill xmlns:a14="http://schemas.microsoft.com/office/drawing/2010/main">
                <a:solidFill>
                  <a:srgbClr val="FFFFFF"/>
                </a:solidFill>
              </a14:hiddenFill>
            </a:ext>
          </a:extLst>
        </p:spPr>
      </p:pic>
      <p:sp>
        <p:nvSpPr>
          <p:cNvPr id="3" name="Multiply 2"/>
          <p:cNvSpPr/>
          <p:nvPr/>
        </p:nvSpPr>
        <p:spPr>
          <a:xfrm>
            <a:off x="5364088" y="3429000"/>
            <a:ext cx="2016224" cy="1728192"/>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AU">
              <a:solidFill>
                <a:prstClr val="white"/>
              </a:solidFill>
            </a:endParaRPr>
          </a:p>
        </p:txBody>
      </p:sp>
    </p:spTree>
    <p:extLst>
      <p:ext uri="{BB962C8B-B14F-4D97-AF65-F5344CB8AC3E}">
        <p14:creationId xmlns:p14="http://schemas.microsoft.com/office/powerpoint/2010/main" val="148116636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Single Page Web Application</a:t>
            </a:r>
            <a:endParaRPr lang="en-AU" dirty="0"/>
          </a:p>
        </p:txBody>
      </p:sp>
    </p:spTree>
    <p:extLst>
      <p:ext uri="{BB962C8B-B14F-4D97-AF65-F5344CB8AC3E}">
        <p14:creationId xmlns:p14="http://schemas.microsoft.com/office/powerpoint/2010/main" val="203304185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JavaScript Libraries</a:t>
            </a:r>
            <a:endParaRPr lang="en-AU" dirty="0"/>
          </a:p>
        </p:txBody>
      </p:sp>
    </p:spTree>
    <p:extLst>
      <p:ext uri="{BB962C8B-B14F-4D97-AF65-F5344CB8AC3E}">
        <p14:creationId xmlns:p14="http://schemas.microsoft.com/office/powerpoint/2010/main" val="57465945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Building It:</a:t>
            </a:r>
            <a:br>
              <a:rPr lang="en-AU" dirty="0" smtClean="0"/>
            </a:br>
            <a:r>
              <a:rPr lang="en-AU" dirty="0" smtClean="0"/>
              <a:t>What else would we do?</a:t>
            </a:r>
            <a:endParaRPr lang="en-AU" dirty="0"/>
          </a:p>
        </p:txBody>
      </p:sp>
    </p:spTree>
    <p:extLst>
      <p:ext uri="{BB962C8B-B14F-4D97-AF65-F5344CB8AC3E}">
        <p14:creationId xmlns:p14="http://schemas.microsoft.com/office/powerpoint/2010/main" val="1112915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Graphic Design!</a:t>
            </a:r>
            <a:endParaRPr lang="en-AU" dirty="0"/>
          </a:p>
        </p:txBody>
      </p:sp>
    </p:spTree>
    <p:extLst>
      <p:ext uri="{BB962C8B-B14F-4D97-AF65-F5344CB8AC3E}">
        <p14:creationId xmlns:p14="http://schemas.microsoft.com/office/powerpoint/2010/main" val="15481851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Richer Gameplay Challenge</a:t>
            </a:r>
            <a:endParaRPr lang="en-AU" dirty="0"/>
          </a:p>
        </p:txBody>
      </p:sp>
    </p:spTree>
    <p:extLst>
      <p:ext uri="{BB962C8B-B14F-4D97-AF65-F5344CB8AC3E}">
        <p14:creationId xmlns:p14="http://schemas.microsoft.com/office/powerpoint/2010/main" val="28736122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Mower Customisation and Levelling/Progression</a:t>
            </a:r>
            <a:endParaRPr lang="en-AU" dirty="0"/>
          </a:p>
        </p:txBody>
      </p:sp>
    </p:spTree>
    <p:extLst>
      <p:ext uri="{BB962C8B-B14F-4D97-AF65-F5344CB8AC3E}">
        <p14:creationId xmlns:p14="http://schemas.microsoft.com/office/powerpoint/2010/main" val="200762058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2D Game Replays via Canvas</a:t>
            </a:r>
            <a:endParaRPr lang="en-AU" dirty="0"/>
          </a:p>
        </p:txBody>
      </p:sp>
    </p:spTree>
    <p:extLst>
      <p:ext uri="{BB962C8B-B14F-4D97-AF65-F5344CB8AC3E}">
        <p14:creationId xmlns:p14="http://schemas.microsoft.com/office/powerpoint/2010/main" val="175928525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Sharding</a:t>
            </a:r>
            <a:r>
              <a:rPr lang="en-AU" dirty="0" smtClean="0"/>
              <a:t> &amp; Game Servers</a:t>
            </a:r>
            <a:endParaRPr lang="en-AU" dirty="0"/>
          </a:p>
        </p:txBody>
      </p:sp>
    </p:spTree>
    <p:extLst>
      <p:ext uri="{BB962C8B-B14F-4D97-AF65-F5344CB8AC3E}">
        <p14:creationId xmlns:p14="http://schemas.microsoft.com/office/powerpoint/2010/main" val="13173082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Screen 3: Xbox 360 Client</a:t>
            </a:r>
            <a:endParaRPr lang="en-AU" dirty="0"/>
          </a:p>
        </p:txBody>
      </p:sp>
    </p:spTree>
    <p:extLst>
      <p:ext uri="{BB962C8B-B14F-4D97-AF65-F5344CB8AC3E}">
        <p14:creationId xmlns:p14="http://schemas.microsoft.com/office/powerpoint/2010/main" val="192785319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Security and Hack Prevention</a:t>
            </a:r>
            <a:endParaRPr lang="en-AU" dirty="0"/>
          </a:p>
        </p:txBody>
      </p:sp>
    </p:spTree>
    <p:extLst>
      <p:ext uri="{BB962C8B-B14F-4D97-AF65-F5344CB8AC3E}">
        <p14:creationId xmlns:p14="http://schemas.microsoft.com/office/powerpoint/2010/main" val="37616553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 Architecture,</a:t>
            </a:r>
            <a:br>
              <a:rPr lang="en-AU" dirty="0" smtClean="0"/>
            </a:br>
            <a:r>
              <a:rPr lang="en-AU" dirty="0" smtClean="0"/>
              <a:t>Sharp Edges,</a:t>
            </a:r>
            <a:br>
              <a:rPr lang="en-AU" dirty="0" smtClean="0"/>
            </a:br>
            <a:r>
              <a:rPr lang="en-AU" dirty="0" smtClean="0"/>
              <a:t>Tips &amp; Techniques</a:t>
            </a:r>
            <a:endParaRPr lang="en-AU" dirty="0"/>
          </a:p>
        </p:txBody>
      </p:sp>
    </p:spTree>
    <p:extLst>
      <p:ext uri="{BB962C8B-B14F-4D97-AF65-F5344CB8AC3E}">
        <p14:creationId xmlns:p14="http://schemas.microsoft.com/office/powerpoint/2010/main" val="337305896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Voice Chat</a:t>
            </a:r>
            <a:endParaRPr lang="en-AU" dirty="0"/>
          </a:p>
        </p:txBody>
      </p:sp>
    </p:spTree>
    <p:extLst>
      <p:ext uri="{BB962C8B-B14F-4D97-AF65-F5344CB8AC3E}">
        <p14:creationId xmlns:p14="http://schemas.microsoft.com/office/powerpoint/2010/main" val="118061686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Automated Azure Deployment</a:t>
            </a:r>
            <a:endParaRPr lang="en-AU" dirty="0"/>
          </a:p>
        </p:txBody>
      </p:sp>
    </p:spTree>
    <p:extLst>
      <p:ext uri="{BB962C8B-B14F-4D97-AF65-F5344CB8AC3E}">
        <p14:creationId xmlns:p14="http://schemas.microsoft.com/office/powerpoint/2010/main" val="84656606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 and </a:t>
            </a:r>
            <a:r>
              <a:rPr lang="en-AU" dirty="0" err="1" smtClean="0"/>
              <a:t>muchmuchmuchmuch</a:t>
            </a:r>
            <a:r>
              <a:rPr lang="en-AU" dirty="0" smtClean="0"/>
              <a:t/>
            </a:r>
            <a:br>
              <a:rPr lang="en-AU" dirty="0" smtClean="0"/>
            </a:br>
            <a:r>
              <a:rPr lang="en-AU" dirty="0" smtClean="0"/>
              <a:t>more</a:t>
            </a:r>
            <a:endParaRPr lang="en-AU" dirty="0"/>
          </a:p>
        </p:txBody>
      </p:sp>
    </p:spTree>
    <p:extLst>
      <p:ext uri="{BB962C8B-B14F-4D97-AF65-F5344CB8AC3E}">
        <p14:creationId xmlns:p14="http://schemas.microsoft.com/office/powerpoint/2010/main" val="424848193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Question time!</a:t>
            </a:r>
            <a:endParaRPr lang="en-AU" dirty="0"/>
          </a:p>
        </p:txBody>
      </p:sp>
    </p:spTree>
    <p:extLst>
      <p:ext uri="{BB962C8B-B14F-4D97-AF65-F5344CB8AC3E}">
        <p14:creationId xmlns:p14="http://schemas.microsoft.com/office/powerpoint/2010/main" val="271959382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chemeClr val="bg1"/>
                </a:solidFill>
                <a:latin typeface="Segoe UI" pitchFamily="34" charset="0"/>
                <a:cs typeface="Segoe UI" pitchFamily="34" charset="0"/>
              </a:rPr>
              <a:t>Why Enroll, other than it being free?</a:t>
            </a:r>
          </a:p>
          <a:p>
            <a:r>
              <a:rPr lang="en-US" sz="1600" dirty="0" smtClean="0">
                <a:solidFill>
                  <a:schemeClr val="bg1"/>
                </a:solidFill>
                <a:latin typeface="Segoe UI" pitchFamily="34" charset="0"/>
                <a:cs typeface="Segoe UI" pitchFamily="34" charset="0"/>
              </a:rPr>
              <a:t>The MVA helps improve </a:t>
            </a:r>
            <a:r>
              <a:rPr lang="en-US" sz="1600" dirty="0">
                <a:solidFill>
                  <a:schemeClr val="bg1"/>
                </a:solidFill>
                <a:latin typeface="Segoe UI" pitchFamily="34" charset="0"/>
                <a:cs typeface="Segoe UI" pitchFamily="34" charset="0"/>
              </a:rPr>
              <a:t>your IT skill set and advance your career with </a:t>
            </a:r>
            <a:r>
              <a:rPr lang="en-US" sz="1600" dirty="0" smtClean="0">
                <a:solidFill>
                  <a:schemeClr val="bg1"/>
                </a:solidFill>
                <a:latin typeface="Segoe UI" pitchFamily="34" charset="0"/>
                <a:cs typeface="Segoe UI" pitchFamily="34" charset="0"/>
              </a:rPr>
              <a:t>a </a:t>
            </a:r>
            <a:r>
              <a:rPr lang="en-US" sz="1600" dirty="0">
                <a:solidFill>
                  <a:schemeClr val="bg1"/>
                </a:solidFill>
                <a:latin typeface="Segoe UI" pitchFamily="34" charset="0"/>
                <a:cs typeface="Segoe UI" pitchFamily="34" charset="0"/>
              </a:rPr>
              <a:t>free, easy to access training portal that allows you to learn at your own pace, focusing on Microsoft </a:t>
            </a:r>
            <a:r>
              <a:rPr lang="en-US" sz="1600" dirty="0" smtClean="0">
                <a:solidFill>
                  <a:schemeClr val="bg1"/>
                </a:solidFill>
                <a:latin typeface="Segoe UI" pitchFamily="34" charset="0"/>
                <a:cs typeface="Segoe UI" pitchFamily="34" charset="0"/>
              </a:rPr>
              <a:t>technologies.</a:t>
            </a:r>
            <a:endParaRPr lang="en-GB" sz="1600" dirty="0">
              <a:solidFill>
                <a:schemeClr val="bg1"/>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What Do I </a:t>
            </a:r>
            <a:r>
              <a:rPr lang="en-GB" sz="2000" b="1" dirty="0" smtClean="0">
                <a:solidFill>
                  <a:schemeClr val="bg1"/>
                </a:solidFill>
                <a:latin typeface="Segoe UI" pitchFamily="34" charset="0"/>
                <a:cs typeface="Segoe UI" pitchFamily="34" charset="0"/>
              </a:rPr>
              <a:t>get for enrolment?</a:t>
            </a:r>
            <a:r>
              <a:rPr lang="en-GB" sz="2000"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Then tell us what you </a:t>
            </a:r>
            <a:r>
              <a:rPr lang="en-GB" sz="2000" b="1" dirty="0" smtClean="0">
                <a:solidFill>
                  <a:schemeClr val="bg1"/>
                </a:solidFill>
                <a:latin typeface="Segoe UI" pitchFamily="34" charset="0"/>
                <a:cs typeface="Segoe UI" pitchFamily="34" charset="0"/>
              </a:rPr>
              <a:t>think. </a:t>
            </a:r>
            <a:r>
              <a:rPr lang="en-GB" sz="16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81350566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chemeClr val="bg2"/>
                </a:solidFill>
                <a:latin typeface="Calibri" pitchFamily="34" charset="0"/>
                <a:hlinkClick r:id="rId4"/>
              </a:rPr>
              <a:t>www.msteched.com/Australia</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pPr marL="0" lvl="1" indent="0"/>
            <a:r>
              <a:rPr lang="en-US"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chemeClr val="bg2"/>
                </a:solidFill>
                <a:latin typeface="Calibri" pitchFamily="34" charset="0"/>
                <a:hlinkClick r:id="rId5"/>
              </a:rPr>
              <a:t>http</a:t>
            </a:r>
            <a:r>
              <a:rPr lang="en-US" sz="2000" dirty="0" smtClean="0">
                <a:solidFill>
                  <a:schemeClr val="bg2"/>
                </a:solidFill>
                <a:latin typeface="Calibri" pitchFamily="34" charset="0"/>
                <a:hlinkClick r:id="rId5"/>
              </a:rPr>
              <a:t>://</a:t>
            </a:r>
            <a:r>
              <a:rPr lang="en-AU" sz="2000" dirty="0" smtClean="0">
                <a:solidFill>
                  <a:schemeClr val="bg2"/>
                </a:solidFill>
                <a:hlinkClick r:id="rId5"/>
              </a:rPr>
              <a:t> technet.microsoft.com/en-au</a:t>
            </a:r>
            <a:r>
              <a:rPr lang="en-US" sz="2400" b="1" dirty="0" smtClean="0">
                <a:solidFill>
                  <a:schemeClr val="bg2"/>
                </a:solidFill>
                <a:latin typeface="Calibri" pitchFamily="34" charset="0"/>
                <a:hlinkClick r:id="rId5"/>
              </a:rPr>
              <a:t>  </a:t>
            </a:r>
            <a:endParaRPr lang="en-US" sz="2400" dirty="0">
              <a:solidFill>
                <a:schemeClr val="bg2"/>
              </a:solidFill>
              <a:latin typeface="Calibri" pitchFamily="34" charset="0"/>
            </a:endParaRPr>
          </a:p>
          <a:p>
            <a:pPr marL="0" lvl="1" indent="0">
              <a:tabLst>
                <a:tab pos="1828800" algn="l"/>
              </a:tabLst>
            </a:pP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chemeClr val="bg2"/>
                </a:solidFill>
                <a:latin typeface="Calibri" pitchFamily="34" charset="0"/>
                <a:hlinkClick r:id="rId8"/>
              </a:rPr>
              <a:t>http</a:t>
            </a:r>
            <a:r>
              <a:rPr lang="en-US" sz="2000" dirty="0" smtClean="0">
                <a:solidFill>
                  <a:schemeClr val="bg2"/>
                </a:solidFill>
                <a:latin typeface="Calibri" pitchFamily="34" charset="0"/>
                <a:hlinkClick r:id="rId8"/>
              </a:rPr>
              <a:t>://</a:t>
            </a:r>
            <a:r>
              <a:rPr lang="en-AU" sz="2000" dirty="0" smtClean="0">
                <a:solidFill>
                  <a:schemeClr val="bg2"/>
                </a:solidFill>
                <a:hlinkClick r:id="rId8"/>
              </a:rPr>
              <a:t>msdn.microsoft.com/en-au</a:t>
            </a:r>
            <a:endParaRPr lang="en-AU" sz="2000" dirty="0" smtClean="0">
              <a:solidFill>
                <a:schemeClr val="bg2"/>
              </a:solidFill>
            </a:endParaRPr>
          </a:p>
          <a:p>
            <a:pPr>
              <a:spcBef>
                <a:spcPts val="600"/>
              </a:spcBef>
              <a:tabLst>
                <a:tab pos="1828800" algn="l"/>
              </a:tabLst>
            </a:pPr>
            <a:r>
              <a:rPr lang="en-US" sz="2400" b="1" dirty="0" smtClean="0">
                <a:solidFill>
                  <a:schemeClr val="bg2"/>
                </a:solidFill>
                <a:latin typeface="Calibri" pitchFamily="34" charset="0"/>
              </a:rPr>
              <a:t> </a:t>
            </a: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chemeClr val="bg2"/>
                </a:solidFill>
                <a:hlinkClick r:id="rId9"/>
              </a:rPr>
              <a:t>www.microsoft.com/australia/learning</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r>
              <a:rPr lang="en-US"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Team Development</a:t>
            </a:r>
            <a:endParaRPr lang="en-AU" dirty="0"/>
          </a:p>
        </p:txBody>
      </p:sp>
    </p:spTree>
    <p:extLst>
      <p:ext uri="{BB962C8B-B14F-4D97-AF65-F5344CB8AC3E}">
        <p14:creationId xmlns:p14="http://schemas.microsoft.com/office/powerpoint/2010/main" val="1379334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Screen 1: Windows Phone 7</a:t>
            </a:r>
            <a:endParaRPr lang="en-AU" dirty="0"/>
          </a:p>
        </p:txBody>
      </p:sp>
    </p:spTree>
    <p:extLst>
      <p:ext uri="{BB962C8B-B14F-4D97-AF65-F5344CB8AC3E}">
        <p14:creationId xmlns:p14="http://schemas.microsoft.com/office/powerpoint/2010/main" val="31687742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7224</TotalTime>
  <Words>621</Words>
  <Application>Microsoft Office PowerPoint</Application>
  <PresentationFormat>On-screen Show (4:3)</PresentationFormat>
  <Paragraphs>120</Paragraphs>
  <Slides>76</Slides>
  <Notes>4</Notes>
  <HiddenSlides>0</HiddenSlides>
  <MMClips>0</MMClips>
  <ScaleCrop>false</ScaleCrop>
  <HeadingPairs>
    <vt:vector size="4" baseType="variant">
      <vt:variant>
        <vt:lpstr>Theme</vt:lpstr>
      </vt:variant>
      <vt:variant>
        <vt:i4>2</vt:i4>
      </vt:variant>
      <vt:variant>
        <vt:lpstr>Slide Titles</vt:lpstr>
      </vt:variant>
      <vt:variant>
        <vt:i4>76</vt:i4>
      </vt:variant>
    </vt:vector>
  </HeadingPairs>
  <TitlesOfParts>
    <vt:vector size="78" baseType="lpstr">
      <vt:lpstr>Office Theme</vt:lpstr>
      <vt:lpstr>1_Office Theme</vt:lpstr>
      <vt:lpstr>PowerPoint Presentation</vt:lpstr>
      <vt:lpstr>2 Screens and A Cloud, Without Being Cut!</vt:lpstr>
      <vt:lpstr>Who We Are</vt:lpstr>
      <vt:lpstr>Richard Banks Luke Drumm Aaron Powell Steven Nagy</vt:lpstr>
      <vt:lpstr>What’s this Session all about?</vt:lpstr>
      <vt:lpstr>Not Quite “3 Screens and A Cloud”</vt:lpstr>
      <vt:lpstr>Design, Architecture, Sharp Edges, Tips &amp; Techniques</vt:lpstr>
      <vt:lpstr>Team Development</vt:lpstr>
      <vt:lpstr>Screen 1: Windows Phone 7</vt:lpstr>
      <vt:lpstr>Screen 2: Windows PC</vt:lpstr>
      <vt:lpstr>Cloud: Windows Azure</vt:lpstr>
      <vt:lpstr>Beyond the Game: Web</vt:lpstr>
      <vt:lpstr>Let’s Play!!</vt:lpstr>
      <vt:lpstr>Organising a Team</vt:lpstr>
      <vt:lpstr>Agile Process</vt:lpstr>
      <vt:lpstr>Weekly Planning via Skype</vt:lpstr>
      <vt:lpstr>TFS 2010</vt:lpstr>
      <vt:lpstr>PowerPoint Presentation</vt:lpstr>
      <vt:lpstr>Continuous Builds</vt:lpstr>
      <vt:lpstr>Wiki</vt:lpstr>
      <vt:lpstr>Initial Concept</vt:lpstr>
      <vt:lpstr>Sketch Flow (WP7)</vt:lpstr>
      <vt:lpstr>Balsamiq (Web)</vt:lpstr>
      <vt:lpstr>Building It: Toolset</vt:lpstr>
      <vt:lpstr>Windows Azure SDK 1.4 XNA Game Studio 4.0 WP 7.1 ‘Mango’ SDK ASP.NET MVC 3 Portable Library Tools</vt:lpstr>
      <vt:lpstr>NSubstitute MvvmLight Autofac Amplify JS Knockout JS RestSharp SnowMaker</vt:lpstr>
      <vt:lpstr>Building It: Architecture</vt:lpstr>
      <vt:lpstr>PowerPoint Presentation</vt:lpstr>
      <vt:lpstr>Building It: Windows XNA Client</vt:lpstr>
      <vt:lpstr>Model Creation</vt:lpstr>
      <vt:lpstr>Lawn State</vt:lpstr>
      <vt:lpstr>Building It: Network Communication</vt:lpstr>
      <vt:lpstr>Trade-offs</vt:lpstr>
      <vt:lpstr>Azure Security</vt:lpstr>
      <vt:lpstr>Phone Latency</vt:lpstr>
      <vt:lpstr>Movement Prediction</vt:lpstr>
      <vt:lpstr>Minimising Traffic Volume</vt:lpstr>
      <vt:lpstr>BUILDING It: Game State</vt:lpstr>
      <vt:lpstr>Who’s the Boss?</vt:lpstr>
      <vt:lpstr>Simulation Engine</vt:lpstr>
      <vt:lpstr>Portable Library Tools</vt:lpstr>
      <vt:lpstr>Building It: Web Services</vt:lpstr>
      <vt:lpstr>Services Support All Clients</vt:lpstr>
      <vt:lpstr>REST &amp; JSON</vt:lpstr>
      <vt:lpstr>Portable Library Tools</vt:lpstr>
      <vt:lpstr>Building It: WP7 Client</vt:lpstr>
      <vt:lpstr>Silverlight &amp; XNA</vt:lpstr>
      <vt:lpstr>Device ID Usage</vt:lpstr>
      <vt:lpstr>MvvmLight &amp; RestSharp</vt:lpstr>
      <vt:lpstr>Running Multiple Emulators</vt:lpstr>
      <vt:lpstr>Building It: Table Storage</vt:lpstr>
      <vt:lpstr>Why not SQL Azure?</vt:lpstr>
      <vt:lpstr>Table Storage Repository</vt:lpstr>
      <vt:lpstr>SnowMaker Id Generator</vt:lpstr>
      <vt:lpstr>Building It: Game Completion</vt:lpstr>
      <vt:lpstr>Azure Messages and Queues</vt:lpstr>
      <vt:lpstr>Azure Worker Roles</vt:lpstr>
      <vt:lpstr>Building It: The Web Site</vt:lpstr>
      <vt:lpstr>Extending the Game Beyond the Game</vt:lpstr>
      <vt:lpstr>Single Page Web Application</vt:lpstr>
      <vt:lpstr>JavaScript Libraries</vt:lpstr>
      <vt:lpstr>Building It: What else would we do?</vt:lpstr>
      <vt:lpstr>Graphic Design!</vt:lpstr>
      <vt:lpstr>Richer Gameplay Challenge</vt:lpstr>
      <vt:lpstr>Mower Customisation and Levelling/Progression</vt:lpstr>
      <vt:lpstr>2D Game Replays via Canvas</vt:lpstr>
      <vt:lpstr>Sharding &amp; Game Servers</vt:lpstr>
      <vt:lpstr>Screen 3: Xbox 360 Client</vt:lpstr>
      <vt:lpstr>Security and Hack Prevention</vt:lpstr>
      <vt:lpstr>Voice Chat</vt:lpstr>
      <vt:lpstr>Automated Azure Deployment</vt:lpstr>
      <vt:lpstr>… and muchmuchmuchmuch more</vt:lpstr>
      <vt:lpstr>Question time!</vt:lpstr>
      <vt:lpstr>Enrol in Microsoft Virtual Academy Today</vt:lpstr>
      <vt:lpstr>PowerPoint Presentation</vt:lpstr>
      <vt:lpstr>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261</cp:revision>
  <dcterms:created xsi:type="dcterms:W3CDTF">2011-04-01T05:55:34Z</dcterms:created>
  <dcterms:modified xsi:type="dcterms:W3CDTF">2011-08-31T06:50:53Z</dcterms:modified>
</cp:coreProperties>
</file>