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18" r:id="rId5"/>
    <p:sldMasterId id="2147483741" r:id="rId6"/>
    <p:sldMasterId id="2147483753" r:id="rId7"/>
    <p:sldMasterId id="2147483772" r:id="rId8"/>
  </p:sldMasterIdLst>
  <p:notesMasterIdLst>
    <p:notesMasterId r:id="rId40"/>
  </p:notesMasterIdLst>
  <p:handoutMasterIdLst>
    <p:handoutMasterId r:id="rId41"/>
  </p:handoutMasterIdLst>
  <p:sldIdLst>
    <p:sldId id="319" r:id="rId9"/>
    <p:sldId id="384" r:id="rId10"/>
    <p:sldId id="385" r:id="rId11"/>
    <p:sldId id="386" r:id="rId12"/>
    <p:sldId id="365" r:id="rId13"/>
    <p:sldId id="367" r:id="rId14"/>
    <p:sldId id="396" r:id="rId15"/>
    <p:sldId id="387" r:id="rId16"/>
    <p:sldId id="369" r:id="rId17"/>
    <p:sldId id="371" r:id="rId18"/>
    <p:sldId id="382" r:id="rId19"/>
    <p:sldId id="397" r:id="rId20"/>
    <p:sldId id="388" r:id="rId21"/>
    <p:sldId id="373" r:id="rId22"/>
    <p:sldId id="374" r:id="rId23"/>
    <p:sldId id="398" r:id="rId24"/>
    <p:sldId id="395" r:id="rId25"/>
    <p:sldId id="376" r:id="rId26"/>
    <p:sldId id="383" r:id="rId27"/>
    <p:sldId id="378" r:id="rId28"/>
    <p:sldId id="379" r:id="rId29"/>
    <p:sldId id="380" r:id="rId30"/>
    <p:sldId id="399" r:id="rId31"/>
    <p:sldId id="400" r:id="rId32"/>
    <p:sldId id="393" r:id="rId33"/>
    <p:sldId id="394" r:id="rId34"/>
    <p:sldId id="344" r:id="rId35"/>
    <p:sldId id="345" r:id="rId36"/>
    <p:sldId id="390" r:id="rId37"/>
    <p:sldId id="391" r:id="rId38"/>
    <p:sldId id="392" r:id="rId39"/>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425"/>
    <a:srgbClr val="429A16"/>
    <a:srgbClr val="292929"/>
    <a:srgbClr val="000000"/>
    <a:srgbClr val="FFFFFF"/>
    <a:srgbClr val="F8F8F8"/>
    <a:srgbClr val="03C2F1"/>
    <a:srgbClr val="F8F57B"/>
    <a:srgbClr val="59D01E"/>
    <a:srgbClr val="ACE5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52" autoAdjust="0"/>
    <p:restoredTop sz="84526" autoAdjust="0"/>
  </p:normalViewPr>
  <p:slideViewPr>
    <p:cSldViewPr snapToObjects="1">
      <p:cViewPr varScale="1">
        <p:scale>
          <a:sx n="59" d="100"/>
          <a:sy n="59" d="100"/>
        </p:scale>
        <p:origin x="-486" y="-84"/>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6060"/>
    </p:cViewPr>
  </p:outlineViewPr>
  <p:notesTextViewPr>
    <p:cViewPr>
      <p:scale>
        <a:sx n="100" d="100"/>
        <a:sy n="100" d="100"/>
      </p:scale>
      <p:origin x="0" y="0"/>
    </p:cViewPr>
  </p:notesTextViewPr>
  <p:sorterViewPr>
    <p:cViewPr>
      <p:scale>
        <a:sx n="80" d="100"/>
        <a:sy n="80" d="100"/>
      </p:scale>
      <p:origin x="0" y="0"/>
    </p:cViewPr>
  </p:sorterViewPr>
  <p:notesViewPr>
    <p:cSldViewPr snapToObjects="1" showGuides="1">
      <p:cViewPr>
        <p:scale>
          <a:sx n="148" d="100"/>
          <a:sy n="148" d="100"/>
        </p:scale>
        <p:origin x="-1686"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9/1/2011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9/1/2011</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a:t>
            </a:fld>
            <a:endParaRPr lang="en-US" dirty="0"/>
          </a:p>
        </p:txBody>
      </p:sp>
    </p:spTree>
    <p:extLst>
      <p:ext uri="{BB962C8B-B14F-4D97-AF65-F5344CB8AC3E}">
        <p14:creationId xmlns:p14="http://schemas.microsoft.com/office/powerpoint/2010/main" val="2153231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9/1/2011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21</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extLst>
      <p:ext uri="{BB962C8B-B14F-4D97-AF65-F5344CB8AC3E}">
        <p14:creationId xmlns:p14="http://schemas.microsoft.com/office/powerpoint/2010/main" val="35911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9/1/2011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23</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9/1/2011 1:38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1:38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1:38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3728303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629129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9/1/2011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9</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2285448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2285448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9/1/2011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14</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9/1/2011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18</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71896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07690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988828"/>
            <a:ext cx="11149012" cy="568841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pitchFamily="34" charset="0"/>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dirty="0"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1187" y="2348881"/>
            <a:ext cx="10360501" cy="1470025"/>
          </a:xfrm>
        </p:spPr>
        <p:txBody>
          <a:bodyPr/>
          <a:lstStyle>
            <a:lvl1pPr>
              <a:defRPr>
                <a:solidFill>
                  <a:schemeClr val="bg1"/>
                </a:solidFill>
              </a:defRPr>
            </a:lvl1pPr>
          </a:lstStyle>
          <a:p>
            <a:r>
              <a:rPr lang="en-US" smtClean="0"/>
              <a:t>Click to edit Master title style</a:t>
            </a:r>
            <a:endParaRPr lang="en-AU"/>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bg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lang="en-A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2188824" cy="1002082"/>
          </a:xfrm>
        </p:spPr>
        <p:txBody>
          <a:bodyPr/>
          <a:lstStyle>
            <a:lvl1pPr>
              <a:defRPr>
                <a:solidFill>
                  <a:schemeClr val="bg1"/>
                </a:solidFill>
              </a:defRPr>
            </a:lvl1pPr>
          </a:lstStyle>
          <a:p>
            <a:r>
              <a:rPr lang="en-US" smtClean="0"/>
              <a:t>Click to edit Master title style</a:t>
            </a:r>
            <a:endParaRPr lang="en-AU" dirty="0"/>
          </a:p>
        </p:txBody>
      </p:sp>
      <p:sp>
        <p:nvSpPr>
          <p:cNvPr id="3" name="Content Placeholder 2"/>
          <p:cNvSpPr>
            <a:spLocks noGrp="1"/>
          </p:cNvSpPr>
          <p:nvPr>
            <p:ph idx="1"/>
          </p:nvPr>
        </p:nvSpPr>
        <p:spPr>
          <a:xfrm>
            <a:off x="250521" y="1102290"/>
            <a:ext cx="11786991" cy="517324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Tree>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p:nvPicPr>
        <p:blipFill>
          <a:blip r:embed="rId2"/>
          <a:stretch>
            <a:fillRect/>
          </a:stretch>
        </p:blipFill>
        <p:spPr>
          <a:xfrm>
            <a:off x="5012" y="0"/>
            <a:ext cx="12178801" cy="6858000"/>
          </a:xfrm>
          <a:prstGeom prst="rect">
            <a:avLst/>
          </a:prstGeom>
        </p:spPr>
      </p:pic>
      <p:sp>
        <p:nvSpPr>
          <p:cNvPr id="2" name="Title 1"/>
          <p:cNvSpPr>
            <a:spLocks noGrp="1"/>
          </p:cNvSpPr>
          <p:nvPr>
            <p:ph type="title"/>
          </p:nvPr>
        </p:nvSpPr>
        <p:spPr>
          <a:xfrm>
            <a:off x="5013" y="0"/>
            <a:ext cx="12178800" cy="1102290"/>
          </a:xfrm>
        </p:spPr>
        <p:txBody>
          <a:bodyPr anchor="t"/>
          <a:lstStyle>
            <a:lvl1pPr>
              <a:defRPr>
                <a:solidFill>
                  <a:schemeClr val="bg1"/>
                </a:solidFill>
              </a:defRPr>
            </a:lvl1pPr>
          </a:lstStyle>
          <a:p>
            <a:r>
              <a:rPr lang="en-US" smtClean="0"/>
              <a:t>Click to edit Master title style</a:t>
            </a:r>
            <a:endParaRPr lang="en-AU" dirty="0"/>
          </a:p>
        </p:txBody>
      </p:sp>
      <p:sp>
        <p:nvSpPr>
          <p:cNvPr id="3" name="Content Placeholder 2"/>
          <p:cNvSpPr>
            <a:spLocks noGrp="1"/>
          </p:cNvSpPr>
          <p:nvPr>
            <p:ph idx="1"/>
          </p:nvPr>
        </p:nvSpPr>
        <p:spPr>
          <a:xfrm>
            <a:off x="609441" y="1816275"/>
            <a:ext cx="10969943" cy="4910202"/>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Tree>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p:nvPicPr>
        <p:blipFill>
          <a:blip r:embed="rId2"/>
          <a:stretch>
            <a:fillRect/>
          </a:stretch>
        </p:blipFill>
        <p:spPr>
          <a:xfrm>
            <a:off x="5012" y="0"/>
            <a:ext cx="12178801" cy="6858000"/>
          </a:xfrm>
          <a:prstGeom prst="rect">
            <a:avLst/>
          </a:prstGeom>
        </p:spPr>
      </p:pic>
      <p:sp>
        <p:nvSpPr>
          <p:cNvPr id="2" name="Title 1"/>
          <p:cNvSpPr>
            <a:spLocks noGrp="1"/>
          </p:cNvSpPr>
          <p:nvPr>
            <p:ph type="title" hasCustomPrompt="1"/>
          </p:nvPr>
        </p:nvSpPr>
        <p:spPr>
          <a:xfrm>
            <a:off x="962833" y="4406901"/>
            <a:ext cx="10360501" cy="1362075"/>
          </a:xfrm>
        </p:spPr>
        <p:txBody>
          <a:bodyPr anchor="t"/>
          <a:lstStyle>
            <a:lvl1pPr algn="l">
              <a:defRPr sz="5300" b="1" cap="all">
                <a:solidFill>
                  <a:schemeClr val="bg1"/>
                </a:solidFill>
              </a:defRPr>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700">
                <a:solidFill>
                  <a:schemeClr val="bg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p:nvPicPr>
        <p:blipFill>
          <a:blip r:embed="rId3"/>
          <a:stretch>
            <a:fillRect/>
          </a:stretch>
        </p:blipFill>
        <p:spPr>
          <a:xfrm>
            <a:off x="8024310" y="787400"/>
            <a:ext cx="3263046" cy="1327688"/>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88825" cy="1268760"/>
          </a:xfrm>
        </p:spPr>
        <p:txBody>
          <a:bodyPr vert="horz" lIns="121899" tIns="60949" rIns="121899" bIns="60949" rtlCol="0" anchor="t">
            <a:normAutofit/>
          </a:bodyPr>
          <a:lstStyle>
            <a:lvl1pPr>
              <a:defRPr lang="en-AU"/>
            </a:lvl1pPr>
          </a:lstStyle>
          <a:p>
            <a:pPr lvl="0"/>
            <a:r>
              <a:rPr lang="en-US" smtClean="0"/>
              <a:t>Click to edit Master title style</a:t>
            </a:r>
            <a:endParaRPr lang="en-AU"/>
          </a:p>
        </p:txBody>
      </p:sp>
      <p:sp>
        <p:nvSpPr>
          <p:cNvPr id="3" name="Content Placeholder 2"/>
          <p:cNvSpPr>
            <a:spLocks noGrp="1"/>
          </p:cNvSpPr>
          <p:nvPr>
            <p:ph sz="half" idx="1"/>
          </p:nvPr>
        </p:nvSpPr>
        <p:spPr>
          <a:xfrm>
            <a:off x="333772" y="1268761"/>
            <a:ext cx="5659067" cy="4857404"/>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95986" y="1268761"/>
            <a:ext cx="5659066" cy="485740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88825" cy="1262713"/>
          </a:xfrm>
        </p:spPr>
        <p:txBody>
          <a:bodyPr anchor="t"/>
          <a:lstStyle>
            <a:lvl1pPr>
              <a:defRPr>
                <a:solidFill>
                  <a:schemeClr val="bg1"/>
                </a:solidFill>
              </a:defRPr>
            </a:lvl1pPr>
          </a:lstStyle>
          <a:p>
            <a:r>
              <a:rPr lang="en-US" smtClean="0"/>
              <a:t>Click to edit Master title style</a:t>
            </a:r>
            <a:endParaRPr lang="en-AU"/>
          </a:p>
        </p:txBody>
      </p:sp>
    </p:spTree>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3" y="273049"/>
            <a:ext cx="4010039" cy="1162051"/>
          </a:xfrm>
        </p:spPr>
        <p:txBody>
          <a:bodyPr anchor="b"/>
          <a:lstStyle>
            <a:lvl1pPr algn="l">
              <a:defRPr sz="2700" b="1">
                <a:solidFill>
                  <a:schemeClr val="bg1"/>
                </a:solidFill>
              </a:defRPr>
            </a:lvl1pPr>
          </a:lstStyle>
          <a:p>
            <a:r>
              <a:rPr lang="en-US" smtClean="0"/>
              <a:t>Click to edit Master title style</a:t>
            </a:r>
            <a:endParaRPr lang="en-AU"/>
          </a:p>
        </p:txBody>
      </p:sp>
      <p:sp>
        <p:nvSpPr>
          <p:cNvPr id="3" name="Content Placeholder 2"/>
          <p:cNvSpPr>
            <a:spLocks noGrp="1"/>
          </p:cNvSpPr>
          <p:nvPr>
            <p:ph idx="1"/>
          </p:nvPr>
        </p:nvSpPr>
        <p:spPr>
          <a:xfrm>
            <a:off x="4765492" y="273052"/>
            <a:ext cx="6813892"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609443" y="1435102"/>
            <a:ext cx="4010039"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9"/>
          </a:xfrm>
        </p:spPr>
        <p:txBody>
          <a:bodyPr anchor="b"/>
          <a:lstStyle>
            <a:lvl1pPr algn="l">
              <a:defRPr sz="2700" b="1">
                <a:solidFill>
                  <a:schemeClr val="bg1"/>
                </a:solidFill>
              </a:defRPr>
            </a:lvl1pPr>
          </a:lstStyle>
          <a:p>
            <a:r>
              <a:rPr lang="en-US" smtClean="0"/>
              <a:t>Click to edit Master title style</a:t>
            </a:r>
            <a:endParaRPr lang="en-AU"/>
          </a:p>
        </p:txBody>
      </p:sp>
      <p:sp>
        <p:nvSpPr>
          <p:cNvPr id="3" name="Picture Placeholder 2"/>
          <p:cNvSpPr>
            <a:spLocks noGrp="1"/>
          </p:cNvSpPr>
          <p:nvPr>
            <p:ph type="pic" idx="1"/>
          </p:nvPr>
        </p:nvSpPr>
        <p:spPr>
          <a:xfrm>
            <a:off x="2389095" y="612775"/>
            <a:ext cx="7313295"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lang="en-AU" dirty="0"/>
          </a:p>
        </p:txBody>
      </p:sp>
      <p:sp>
        <p:nvSpPr>
          <p:cNvPr id="4" name="Text Placeholder 3"/>
          <p:cNvSpPr>
            <a:spLocks noGrp="1"/>
          </p:cNvSpPr>
          <p:nvPr>
            <p:ph type="body" sz="half" idx="2"/>
          </p:nvPr>
        </p:nvSpPr>
        <p:spPr>
          <a:xfrm>
            <a:off x="2389095" y="5367338"/>
            <a:ext cx="7313295"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p:nvPicPr>
        <p:blipFill>
          <a:blip r:embed="rId2"/>
          <a:stretch>
            <a:fillRect/>
          </a:stretch>
        </p:blipFill>
        <p:spPr>
          <a:xfrm>
            <a:off x="5012" y="0"/>
            <a:ext cx="12178801" cy="6858000"/>
          </a:xfrm>
          <a:prstGeom prst="rect">
            <a:avLst/>
          </a:prstGeom>
        </p:spPr>
      </p:pic>
      <p:pic>
        <p:nvPicPr>
          <p:cNvPr id="4" name="Picture 3" descr="Tech·Ed_LOGO.png"/>
          <p:cNvPicPr>
            <a:picLocks noChangeAspect="1"/>
          </p:cNvPicPr>
          <p:nvPr/>
        </p:nvPicPr>
        <p:blipFill>
          <a:blip r:embed="rId3"/>
          <a:stretch>
            <a:fillRect/>
          </a:stretch>
        </p:blipFill>
        <p:spPr>
          <a:xfrm>
            <a:off x="1320455" y="1905000"/>
            <a:ext cx="6492236" cy="26416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atin typeface="Segoe"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1450589864"/>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rgbClr val="FFC000">
                    <a:alpha val="99000"/>
                  </a:srgbClr>
                </a:solidFill>
                <a:effectLst/>
                <a:uLnTx/>
                <a:uFillTx/>
                <a:latin typeface="Segoe" pitchFamily="34" charset="0"/>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marL="714375" indent="-714375">
              <a:lnSpc>
                <a:spcPct val="90000"/>
              </a:lnSpc>
              <a:defRPr sz="5400">
                <a:solidFill>
                  <a:srgbClr val="FFFFFF"/>
                </a:solidFill>
              </a:defRPr>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pitchFamily="34" charset="0"/>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atin typeface="Segoe"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1450589864"/>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atin typeface="Segoe"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1128821578"/>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atin typeface="Segoe"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269119784"/>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atin typeface="Segoe"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3488030073"/>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atin typeface="Segoe"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3102669537"/>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0230449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atin typeface="Segoe"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112882157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718961"/>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076905"/>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519114" y="988828"/>
            <a:ext cx="11149012" cy="568841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atin typeface="Segoe"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26911978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atin typeface="Segoe"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348803007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atin typeface="Segoe"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310266953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0230449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theme" Target="../theme/theme2.xml"/><Relationship Id="rId1"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image" Target="../media/image15.jpeg"/><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image" Target="../media/image16.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3" Type="http://schemas.openxmlformats.org/officeDocument/2006/relationships/slideLayout" Target="../slideLayouts/slideLayout33.xml"/><Relationship Id="rId21" Type="http://schemas.openxmlformats.org/officeDocument/2006/relationships/image" Target="../media/image2.png"/><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image" Target="../media/image1.jpeg"/><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10" Type="http://schemas.openxmlformats.org/officeDocument/2006/relationships/slideLayout" Target="../slideLayouts/slideLayout40.xml"/><Relationship Id="rId19" Type="http://schemas.openxmlformats.org/officeDocument/2006/relationships/theme" Target="../theme/theme4.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theme" Target="../theme/theme5.xml"/><Relationship Id="rId1"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2979277"/>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0" r:id="rId1"/>
    <p:sldLayoutId id="2147483695" r:id="rId2"/>
    <p:sldLayoutId id="2147483726" r:id="rId3"/>
    <p:sldLayoutId id="2147483722" r:id="rId4"/>
    <p:sldLayoutId id="2147483727" r:id="rId5"/>
    <p:sldLayoutId id="2147483733" r:id="rId6"/>
    <p:sldLayoutId id="2147483734" r:id="rId7"/>
    <p:sldLayoutId id="2147483696" r:id="rId8"/>
    <p:sldLayoutId id="2147483731" r:id="rId9"/>
    <p:sldLayoutId id="2147483697" r:id="rId10"/>
    <p:sldLayoutId id="2147483698" r:id="rId11"/>
    <p:sldLayoutId id="2147483699" r:id="rId12"/>
    <p:sldLayoutId id="2147483700" r:id="rId13"/>
    <p:sldLayoutId id="2147483701" r:id="rId14"/>
    <p:sldLayoutId id="2147483728" r:id="rId15"/>
    <p:sldLayoutId id="2147483735" r:id="rId16"/>
    <p:sldLayoutId id="2147483703" r:id="rId17"/>
    <p:sldLayoutId id="2147483704" r:id="rId18"/>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gs>
              <a:gs pos="86000">
                <a:schemeClr val="tx1"/>
              </a:gs>
            </a:gsLst>
            <a:lin ang="5400000" scaled="0"/>
            <a:tileRect/>
          </a:gradFill>
          <a:effectLst/>
          <a:latin typeface="Segoe" pitchFamily="34" charset="0"/>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1"/>
        </a:buBlip>
        <a:defRPr sz="4400" kern="1200">
          <a:gradFill>
            <a:gsLst>
              <a:gs pos="0">
                <a:schemeClr val="tx1"/>
              </a:gs>
              <a:gs pos="86000">
                <a:schemeClr val="tx1"/>
              </a:gs>
            </a:gsLst>
            <a:lin ang="5400000" scaled="0"/>
          </a:gradFill>
          <a:latin typeface="Segoe" pitchFamily="34" charset="0"/>
          <a:ea typeface="+mn-ea"/>
          <a:cs typeface="+mn-cs"/>
        </a:defRPr>
      </a:lvl1pPr>
      <a:lvl2pPr marL="855663" indent="-395288" algn="l" defTabSz="914363" rtl="0" eaLnBrk="1" latinLnBrk="0" hangingPunct="1">
        <a:lnSpc>
          <a:spcPct val="90000"/>
        </a:lnSpc>
        <a:spcBef>
          <a:spcPct val="20000"/>
        </a:spcBef>
        <a:buSzPct val="90000"/>
        <a:buFontTx/>
        <a:buBlip>
          <a:blip r:embed="rId21"/>
        </a:buBlip>
        <a:defRPr sz="4000" kern="1200">
          <a:gradFill>
            <a:gsLst>
              <a:gs pos="0">
                <a:schemeClr val="tx1"/>
              </a:gs>
              <a:gs pos="86000">
                <a:schemeClr val="tx1"/>
              </a:gs>
            </a:gsLst>
            <a:lin ang="5400000" scaled="0"/>
          </a:gradFill>
          <a:latin typeface="Segoe" pitchFamily="34" charset="0"/>
          <a:ea typeface="+mn-ea"/>
          <a:cs typeface="+mn-cs"/>
        </a:defRPr>
      </a:lvl2pPr>
      <a:lvl3pPr marL="1258888" indent="-403225" algn="l" defTabSz="914363" rtl="0" eaLnBrk="1" latinLnBrk="0" hangingPunct="1">
        <a:lnSpc>
          <a:spcPct val="90000"/>
        </a:lnSpc>
        <a:spcBef>
          <a:spcPct val="20000"/>
        </a:spcBef>
        <a:buSzPct val="90000"/>
        <a:buFontTx/>
        <a:buBlip>
          <a:blip r:embed="rId21"/>
        </a:buBlip>
        <a:defRPr sz="3600" kern="1200">
          <a:gradFill>
            <a:gsLst>
              <a:gs pos="0">
                <a:schemeClr val="tx1"/>
              </a:gs>
              <a:gs pos="86000">
                <a:schemeClr val="tx1"/>
              </a:gs>
            </a:gsLst>
            <a:lin ang="5400000" scaled="0"/>
          </a:gradFill>
          <a:latin typeface="Segoe" pitchFamily="34" charset="0"/>
          <a:ea typeface="+mn-ea"/>
          <a:cs typeface="+mn-cs"/>
        </a:defRPr>
      </a:lvl3pPr>
      <a:lvl4pPr marL="1604963" indent="-346075" algn="l" defTabSz="914363" rtl="0" eaLnBrk="1" latinLnBrk="0" hangingPunct="1">
        <a:lnSpc>
          <a:spcPct val="90000"/>
        </a:lnSpc>
        <a:spcBef>
          <a:spcPct val="20000"/>
        </a:spcBef>
        <a:buSzPct val="90000"/>
        <a:buFontTx/>
        <a:buBlip>
          <a:blip r:embed="rId21"/>
        </a:buBlip>
        <a:defRPr sz="3200" kern="1200">
          <a:gradFill>
            <a:gsLst>
              <a:gs pos="0">
                <a:schemeClr val="tx1"/>
              </a:gs>
              <a:gs pos="86000">
                <a:schemeClr val="tx1"/>
              </a:gs>
            </a:gsLst>
            <a:lin ang="5400000" scaled="0"/>
          </a:gradFill>
          <a:latin typeface="Segoe" pitchFamily="34" charset="0"/>
          <a:ea typeface="+mn-ea"/>
          <a:cs typeface="+mn-cs"/>
        </a:defRPr>
      </a:lvl4pPr>
      <a:lvl5pPr marL="1941513" indent="-336550" algn="l" defTabSz="914363" rtl="0" eaLnBrk="1" latinLnBrk="0" hangingPunct="1">
        <a:lnSpc>
          <a:spcPct val="90000"/>
        </a:lnSpc>
        <a:spcBef>
          <a:spcPct val="20000"/>
        </a:spcBef>
        <a:buSzPct val="90000"/>
        <a:buFontTx/>
        <a:buBlip>
          <a:blip r:embed="rId21"/>
        </a:buBlip>
        <a:defRPr sz="3200" kern="1200">
          <a:gradFill>
            <a:gsLst>
              <a:gs pos="0">
                <a:schemeClr val="tx1"/>
              </a:gs>
              <a:gs pos="86000">
                <a:schemeClr val="tx1"/>
              </a:gs>
            </a:gsLst>
            <a:lin ang="5400000" scaled="0"/>
          </a:gradFill>
          <a:latin typeface="Segoe"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073888"/>
            <a:ext cx="11149011" cy="5624624"/>
          </a:xfrm>
          <a:prstGeom prst="rect">
            <a:avLst/>
          </a:prstGeom>
          <a:gradFill>
            <a:gsLst>
              <a:gs pos="5000">
                <a:schemeClr val="tx1"/>
              </a:gs>
              <a:gs pos="0">
                <a:schemeClr val="tx2">
                  <a:lumMod val="0"/>
                  <a:alpha val="0"/>
                </a:schemeClr>
              </a:gs>
              <a:gs pos="95000">
                <a:schemeClr val="tx1"/>
              </a:gs>
              <a:gs pos="100000">
                <a:schemeClr val="accent1">
                  <a:tint val="23500"/>
                  <a:satMod val="160000"/>
                  <a:alpha val="0"/>
                </a:schemeClr>
              </a:gs>
            </a:gsLst>
            <a:lin ang="0" scaled="1"/>
          </a:gradFill>
          <a:ln>
            <a:noFill/>
          </a:ln>
        </p:spPr>
        <p:style>
          <a:lnRef idx="2">
            <a:schemeClr val="accent1"/>
          </a:lnRef>
          <a:fillRef idx="1">
            <a:schemeClr val="lt1"/>
          </a:fillRef>
          <a:effectRef idx="0">
            <a:schemeClr val="accent1"/>
          </a:effectRef>
          <a:fontRef idx="none"/>
        </p:style>
        <p:txBody>
          <a:bodyPr vert="horz" wrap="square"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1"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p:nvPicPr>
        <p:blipFill>
          <a:blip r:embed="rId13"/>
          <a:stretch>
            <a:fillRect/>
          </a:stretch>
        </p:blipFill>
        <p:spPr>
          <a:xfrm>
            <a:off x="0" y="0"/>
            <a:ext cx="12188825" cy="6858000"/>
          </a:xfrm>
          <a:prstGeom prst="rect">
            <a:avLst/>
          </a:prstGeom>
        </p:spPr>
      </p:pic>
      <p:sp>
        <p:nvSpPr>
          <p:cNvPr id="2" name="Title Placeholder 1"/>
          <p:cNvSpPr>
            <a:spLocks noGrp="1"/>
          </p:cNvSpPr>
          <p:nvPr>
            <p:ph type="title"/>
          </p:nvPr>
        </p:nvSpPr>
        <p:spPr>
          <a:xfrm>
            <a:off x="1" y="0"/>
            <a:ext cx="12188824" cy="1240077"/>
          </a:xfrm>
          <a:prstGeom prst="rect">
            <a:avLst/>
          </a:prstGeom>
        </p:spPr>
        <p:txBody>
          <a:bodyPr vert="horz" lIns="121899" tIns="60949" rIns="121899" bIns="60949" rtlCol="0" anchor="ctr">
            <a:normAutofit/>
          </a:bodyPr>
          <a:lstStyle/>
          <a:p>
            <a:r>
              <a:rPr lang="en-US" smtClean="0"/>
              <a:t>Click to edit Master title style</a:t>
            </a:r>
            <a:endParaRPr lang="en-AU" dirty="0"/>
          </a:p>
        </p:txBody>
      </p:sp>
      <p:sp>
        <p:nvSpPr>
          <p:cNvPr id="3" name="Text Placeholder 2"/>
          <p:cNvSpPr>
            <a:spLocks noGrp="1"/>
          </p:cNvSpPr>
          <p:nvPr>
            <p:ph type="body" idx="1"/>
          </p:nvPr>
        </p:nvSpPr>
        <p:spPr>
          <a:xfrm>
            <a:off x="212942" y="1352811"/>
            <a:ext cx="11824569" cy="5255065"/>
          </a:xfrm>
          <a:prstGeom prst="rect">
            <a:avLst/>
          </a:prstGeom>
        </p:spPr>
        <p:txBody>
          <a:bodyPr vert="horz" lIns="121899" tIns="60949" rIns="121899" bIns="609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pic>
        <p:nvPicPr>
          <p:cNvPr id="9" name="Picture 8" descr="Tech·Ed_LOGO.png"/>
          <p:cNvPicPr>
            <a:picLocks noChangeAspect="1"/>
          </p:cNvPicPr>
          <p:nvPr/>
        </p:nvPicPr>
        <p:blipFill>
          <a:blip r:embed="rId14"/>
          <a:stretch>
            <a:fillRect/>
          </a:stretch>
        </p:blipFill>
        <p:spPr>
          <a:xfrm>
            <a:off x="609443" y="6070601"/>
            <a:ext cx="1320455" cy="537275"/>
          </a:xfrm>
          <a:prstGeom prst="rect">
            <a:avLst/>
          </a:prstGeom>
        </p:spPr>
      </p:pic>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ransition>
    <p:fade/>
  </p:transition>
  <p:timing>
    <p:tnLst>
      <p:par>
        <p:cTn id="1" dur="indefinite" restart="never" nodeType="tmRoot"/>
      </p:par>
    </p:tnLst>
  </p:timing>
  <p:txStyles>
    <p:titleStyle>
      <a:lvl1pPr algn="l" defTabSz="1218987" rtl="0" eaLnBrk="1" latinLnBrk="0" hangingPunct="1">
        <a:spcBef>
          <a:spcPct val="0"/>
        </a:spcBef>
        <a:buNone/>
        <a:defRPr sz="4800" kern="1200" baseline="0">
          <a:solidFill>
            <a:schemeClr val="bg1"/>
          </a:solidFill>
          <a:latin typeface="Segoe UI" pitchFamily="34" charset="0"/>
          <a:ea typeface="Segoe UI" pitchFamily="34" charset="0"/>
          <a:cs typeface="Segoe UI" pitchFamily="34" charset="0"/>
        </a:defRPr>
      </a:lvl1pPr>
    </p:titleStyle>
    <p:bodyStyle>
      <a:lvl1pPr marL="457120" indent="-457120" algn="l" defTabSz="1218987" rtl="0" eaLnBrk="1" latinLnBrk="0" hangingPunct="1">
        <a:spcBef>
          <a:spcPct val="20000"/>
        </a:spcBef>
        <a:buClr>
          <a:srgbClr val="03C2F1"/>
        </a:buClr>
        <a:buFont typeface="Segoe UI" pitchFamily="34" charset="0"/>
        <a:buChar char="►"/>
        <a:defRPr sz="3700" kern="1200">
          <a:solidFill>
            <a:schemeClr val="bg1"/>
          </a:solidFill>
          <a:latin typeface="Segoe UI" pitchFamily="34" charset="0"/>
          <a:ea typeface="Segoe UI" pitchFamily="34" charset="0"/>
          <a:cs typeface="Segoe UI" pitchFamily="34" charset="0"/>
        </a:defRPr>
      </a:lvl1pPr>
      <a:lvl2pPr marL="990427" indent="-380933" algn="l" defTabSz="1218987" rtl="0" eaLnBrk="1" latinLnBrk="0" hangingPunct="1">
        <a:spcBef>
          <a:spcPct val="20000"/>
        </a:spcBef>
        <a:buClr>
          <a:srgbClr val="03C2F1"/>
        </a:buClr>
        <a:buFont typeface="Arial" pitchFamily="34" charset="0"/>
        <a:buChar char="–"/>
        <a:defRPr sz="3200" kern="1200">
          <a:solidFill>
            <a:schemeClr val="bg1"/>
          </a:solidFill>
          <a:latin typeface="Segoe UI" pitchFamily="34" charset="0"/>
          <a:ea typeface="Segoe UI" pitchFamily="34" charset="0"/>
          <a:cs typeface="Segoe UI" pitchFamily="34" charset="0"/>
        </a:defRPr>
      </a:lvl2pPr>
      <a:lvl3pPr marL="1523733" indent="-304747" algn="l" defTabSz="1218987" rtl="0" eaLnBrk="1" latinLnBrk="0" hangingPunct="1">
        <a:spcBef>
          <a:spcPct val="20000"/>
        </a:spcBef>
        <a:buClr>
          <a:srgbClr val="03C2F1"/>
        </a:buClr>
        <a:buFont typeface="Arial" pitchFamily="34" charset="0"/>
        <a:buChar char="•"/>
        <a:defRPr sz="2700" kern="1200">
          <a:solidFill>
            <a:schemeClr val="bg1"/>
          </a:solidFill>
          <a:latin typeface="Segoe UI" pitchFamily="34" charset="0"/>
          <a:ea typeface="Segoe UI" pitchFamily="34" charset="0"/>
          <a:cs typeface="Segoe UI" pitchFamily="34" charset="0"/>
        </a:defRPr>
      </a:lvl3pPr>
      <a:lvl4pPr marL="2133227" indent="-304747" algn="l" defTabSz="1218987"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4pPr>
      <a:lvl5pPr marL="2742720" indent="-304747" algn="l" defTabSz="1218987"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979277"/>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 id="2147483768" r:id="rId15"/>
    <p:sldLayoutId id="2147483769" r:id="rId16"/>
    <p:sldLayoutId id="2147483770" r:id="rId17"/>
    <p:sldLayoutId id="2147483771" r:id="rId18"/>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gs>
              <a:gs pos="86000">
                <a:schemeClr val="tx1"/>
              </a:gs>
            </a:gsLst>
            <a:lin ang="5400000" scaled="0"/>
            <a:tileRect/>
          </a:gradFill>
          <a:effectLst/>
          <a:latin typeface="Segoe" pitchFamily="34" charset="0"/>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1"/>
        </a:buBlip>
        <a:defRPr sz="4400" kern="1200">
          <a:gradFill>
            <a:gsLst>
              <a:gs pos="0">
                <a:schemeClr val="tx1"/>
              </a:gs>
              <a:gs pos="86000">
                <a:schemeClr val="tx1"/>
              </a:gs>
            </a:gsLst>
            <a:lin ang="5400000" scaled="0"/>
          </a:gradFill>
          <a:latin typeface="Segoe" pitchFamily="34" charset="0"/>
          <a:ea typeface="+mn-ea"/>
          <a:cs typeface="+mn-cs"/>
        </a:defRPr>
      </a:lvl1pPr>
      <a:lvl2pPr marL="855663" indent="-395288" algn="l" defTabSz="914363" rtl="0" eaLnBrk="1" latinLnBrk="0" hangingPunct="1">
        <a:lnSpc>
          <a:spcPct val="90000"/>
        </a:lnSpc>
        <a:spcBef>
          <a:spcPct val="20000"/>
        </a:spcBef>
        <a:buSzPct val="90000"/>
        <a:buFontTx/>
        <a:buBlip>
          <a:blip r:embed="rId21"/>
        </a:buBlip>
        <a:defRPr sz="4000" kern="1200">
          <a:gradFill>
            <a:gsLst>
              <a:gs pos="0">
                <a:schemeClr val="tx1"/>
              </a:gs>
              <a:gs pos="86000">
                <a:schemeClr val="tx1"/>
              </a:gs>
            </a:gsLst>
            <a:lin ang="5400000" scaled="0"/>
          </a:gradFill>
          <a:latin typeface="Segoe" pitchFamily="34" charset="0"/>
          <a:ea typeface="+mn-ea"/>
          <a:cs typeface="+mn-cs"/>
        </a:defRPr>
      </a:lvl2pPr>
      <a:lvl3pPr marL="1258888" indent="-403225" algn="l" defTabSz="914363" rtl="0" eaLnBrk="1" latinLnBrk="0" hangingPunct="1">
        <a:lnSpc>
          <a:spcPct val="90000"/>
        </a:lnSpc>
        <a:spcBef>
          <a:spcPct val="20000"/>
        </a:spcBef>
        <a:buSzPct val="90000"/>
        <a:buFontTx/>
        <a:buBlip>
          <a:blip r:embed="rId21"/>
        </a:buBlip>
        <a:defRPr sz="3600" kern="1200">
          <a:gradFill>
            <a:gsLst>
              <a:gs pos="0">
                <a:schemeClr val="tx1"/>
              </a:gs>
              <a:gs pos="86000">
                <a:schemeClr val="tx1"/>
              </a:gs>
            </a:gsLst>
            <a:lin ang="5400000" scaled="0"/>
          </a:gradFill>
          <a:latin typeface="Segoe" pitchFamily="34" charset="0"/>
          <a:ea typeface="+mn-ea"/>
          <a:cs typeface="+mn-cs"/>
        </a:defRPr>
      </a:lvl3pPr>
      <a:lvl4pPr marL="1604963" indent="-346075" algn="l" defTabSz="914363" rtl="0" eaLnBrk="1" latinLnBrk="0" hangingPunct="1">
        <a:lnSpc>
          <a:spcPct val="90000"/>
        </a:lnSpc>
        <a:spcBef>
          <a:spcPct val="20000"/>
        </a:spcBef>
        <a:buSzPct val="90000"/>
        <a:buFontTx/>
        <a:buBlip>
          <a:blip r:embed="rId21"/>
        </a:buBlip>
        <a:defRPr sz="3200" kern="1200">
          <a:gradFill>
            <a:gsLst>
              <a:gs pos="0">
                <a:schemeClr val="tx1"/>
              </a:gs>
              <a:gs pos="86000">
                <a:schemeClr val="tx1"/>
              </a:gs>
            </a:gsLst>
            <a:lin ang="5400000" scaled="0"/>
          </a:gradFill>
          <a:latin typeface="Segoe" pitchFamily="34" charset="0"/>
          <a:ea typeface="+mn-ea"/>
          <a:cs typeface="+mn-cs"/>
        </a:defRPr>
      </a:lvl4pPr>
      <a:lvl5pPr marL="1941513" indent="-336550" algn="l" defTabSz="914363" rtl="0" eaLnBrk="1" latinLnBrk="0" hangingPunct="1">
        <a:lnSpc>
          <a:spcPct val="90000"/>
        </a:lnSpc>
        <a:spcBef>
          <a:spcPct val="20000"/>
        </a:spcBef>
        <a:buSzPct val="90000"/>
        <a:buFontTx/>
        <a:buBlip>
          <a:blip r:embed="rId21"/>
        </a:buBlip>
        <a:defRPr sz="3200" kern="1200">
          <a:gradFill>
            <a:gsLst>
              <a:gs pos="0">
                <a:schemeClr val="tx1"/>
              </a:gs>
              <a:gs pos="86000">
                <a:schemeClr val="tx1"/>
              </a:gs>
            </a:gsLst>
            <a:lin ang="5400000" scaled="0"/>
          </a:gradFill>
          <a:latin typeface="Segoe"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4" y="1073888"/>
            <a:ext cx="11149011" cy="5624624"/>
          </a:xfrm>
          <a:prstGeom prst="rect">
            <a:avLst/>
          </a:prstGeom>
          <a:gradFill>
            <a:gsLst>
              <a:gs pos="5000">
                <a:schemeClr val="tx1"/>
              </a:gs>
              <a:gs pos="0">
                <a:schemeClr val="tx2">
                  <a:lumMod val="0"/>
                  <a:alpha val="0"/>
                </a:schemeClr>
              </a:gs>
              <a:gs pos="95000">
                <a:schemeClr val="tx1"/>
              </a:gs>
              <a:gs pos="100000">
                <a:schemeClr val="accent1">
                  <a:tint val="23500"/>
                  <a:satMod val="160000"/>
                  <a:alpha val="0"/>
                </a:schemeClr>
              </a:gs>
            </a:gsLst>
            <a:lin ang="0" scaled="1"/>
          </a:gradFill>
          <a:ln>
            <a:noFill/>
          </a:ln>
        </p:spPr>
        <p:style>
          <a:lnRef idx="2">
            <a:schemeClr val="accent1"/>
          </a:lnRef>
          <a:fillRef idx="1">
            <a:schemeClr val="lt1"/>
          </a:fillRef>
          <a:effectRef idx="0">
            <a:schemeClr val="accent1"/>
          </a:effectRef>
          <a:fontRef idx="none"/>
        </p:style>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73"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xml"/><Relationship Id="rId1" Type="http://schemas.openxmlformats.org/officeDocument/2006/relationships/slideLayout" Target="../slideLayouts/slideLayout26.xml"/><Relationship Id="rId6" Type="http://schemas.openxmlformats.org/officeDocument/2006/relationships/hyperlink" Target="http://twitter.com/coatsy" TargetMode="External"/><Relationship Id="rId5" Type="http://schemas.openxmlformats.org/officeDocument/2006/relationships/hyperlink" Target="http://blogs.msdn.com/acoat"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3" Type="http://schemas.openxmlformats.org/officeDocument/2006/relationships/hyperlink" Target="http://msdn.microsoft.com/en-us/lightswitch" TargetMode="External"/><Relationship Id="rId2" Type="http://schemas.openxmlformats.org/officeDocument/2006/relationships/notesSlide" Target="../notesSlides/notesSlide11.xml"/><Relationship Id="rId1" Type="http://schemas.openxmlformats.org/officeDocument/2006/relationships/slideLayout" Target="../slideLayouts/slideLayout21.xml"/><Relationship Id="rId4" Type="http://schemas.openxmlformats.org/officeDocument/2006/relationships/hyperlink" Target="http://visualstudiogallery.msdn.microsoft.com/"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2" Type="http://schemas.openxmlformats.org/officeDocument/2006/relationships/hyperlink" Target="http://aka.ms/lsmsau" TargetMode="External"/><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5.xml"/><Relationship Id="rId4" Type="http://schemas.openxmlformats.org/officeDocument/2006/relationships/hyperlink" Target="http://australia.teched.com/"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blogs.msdn.com/lightswitch" TargetMode="External"/><Relationship Id="rId2" Type="http://schemas.openxmlformats.org/officeDocument/2006/relationships/hyperlink" Target="http://msdn.com/lightswitch" TargetMode="External"/><Relationship Id="rId1" Type="http://schemas.openxmlformats.org/officeDocument/2006/relationships/slideLayout" Target="../slideLayouts/slideLayout21.xml"/><Relationship Id="rId6" Type="http://schemas.openxmlformats.org/officeDocument/2006/relationships/hyperlink" Target="http://social.msdn.microsoft.com/Forums/en-US/category/vslightswitch" TargetMode="External"/><Relationship Id="rId5" Type="http://schemas.openxmlformats.org/officeDocument/2006/relationships/hyperlink" Target="http://go.microsoft.com/?linkid=9741442" TargetMode="External"/><Relationship Id="rId4" Type="http://schemas.openxmlformats.org/officeDocument/2006/relationships/hyperlink" Target="http://www.microsoft.com/lightswitch"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blogs.msdn.com/acoat" TargetMode="External"/><Relationship Id="rId2" Type="http://schemas.openxmlformats.org/officeDocument/2006/relationships/hyperlink" Target="mailto:andrew.coates@microsoft.com" TargetMode="External"/><Relationship Id="rId1" Type="http://schemas.openxmlformats.org/officeDocument/2006/relationships/slideLayout" Target="../slideLayouts/slideLayout21.xml"/><Relationship Id="rId4" Type="http://schemas.openxmlformats.org/officeDocument/2006/relationships/hyperlink" Target="http://twitter.com/coatsy"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microsoft.com/office/2007/relationships/hdphoto" Target="../media/hdphoto1.wdp"/><Relationship Id="rId12"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25.xml"/><Relationship Id="rId6" Type="http://schemas.openxmlformats.org/officeDocument/2006/relationships/image" Target="../media/image23.png"/><Relationship Id="rId11" Type="http://schemas.openxmlformats.org/officeDocument/2006/relationships/image" Target="../media/image26.png"/><Relationship Id="rId5" Type="http://schemas.openxmlformats.org/officeDocument/2006/relationships/image" Target="../media/image22.png"/><Relationship Id="rId10" Type="http://schemas.openxmlformats.org/officeDocument/2006/relationships/image" Target="../media/image25.png"/><Relationship Id="rId4" Type="http://schemas.openxmlformats.org/officeDocument/2006/relationships/image" Target="../media/image21.png"/><Relationship Id="rId9"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25.xml"/><Relationship Id="rId6" Type="http://schemas.openxmlformats.org/officeDocument/2006/relationships/image" Target="../media/image19.png"/><Relationship Id="rId5" Type="http://schemas.openxmlformats.org/officeDocument/2006/relationships/image" Target="../media/image30.png"/><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1"/>
          <p:cNvSpPr txBox="1">
            <a:spLocks/>
          </p:cNvSpPr>
          <p:nvPr/>
        </p:nvSpPr>
        <p:spPr>
          <a:xfrm>
            <a:off x="0" y="2132856"/>
            <a:ext cx="8830716" cy="2064044"/>
          </a:xfrm>
          <a:prstGeom prst="rect">
            <a:avLst/>
          </a:prstGeom>
          <a:gradFill flip="none" rotWithShape="1">
            <a:gsLst>
              <a:gs pos="0">
                <a:schemeClr val="tx2">
                  <a:lumMod val="0"/>
                </a:schemeClr>
              </a:gs>
              <a:gs pos="50000">
                <a:schemeClr val="tx2">
                  <a:lumMod val="50000"/>
                  <a:alpha val="53000"/>
                </a:schemeClr>
              </a:gs>
              <a:gs pos="100000">
                <a:schemeClr val="accent1">
                  <a:tint val="23500"/>
                  <a:satMod val="160000"/>
                  <a:alpha val="0"/>
                </a:schemeClr>
              </a:gs>
            </a:gsLst>
            <a:lin ang="0" scaled="1"/>
            <a:tileRect/>
          </a:gradFill>
        </p:spPr>
        <p:txBody>
          <a:bodyPr anchor="ctr"/>
          <a:lst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marL="989013" indent="-542925"/>
            <a:r>
              <a:rPr lang="en-US" b="1" dirty="0" smtClean="0">
                <a:solidFill>
                  <a:schemeClr val="bg1"/>
                </a:solidFill>
                <a:latin typeface="Segoe" pitchFamily="34" charset="0"/>
              </a:rPr>
              <a:t>Advanced Solutions </a:t>
            </a:r>
            <a:r>
              <a:rPr lang="en-US" b="1" dirty="0" smtClean="0">
                <a:solidFill>
                  <a:schemeClr val="bg1"/>
                </a:solidFill>
                <a:latin typeface="Segoe" pitchFamily="34" charset="0"/>
              </a:rPr>
              <a:t>with</a:t>
            </a:r>
            <a:br>
              <a:rPr lang="en-US" b="1" dirty="0" smtClean="0">
                <a:solidFill>
                  <a:schemeClr val="bg1"/>
                </a:solidFill>
                <a:latin typeface="Segoe" pitchFamily="34" charset="0"/>
              </a:rPr>
            </a:br>
            <a:r>
              <a:rPr lang="en-US" b="1" dirty="0" smtClean="0">
                <a:solidFill>
                  <a:schemeClr val="bg1"/>
                </a:solidFill>
                <a:latin typeface="Segoe" pitchFamily="34" charset="0"/>
              </a:rPr>
              <a:t>Visual </a:t>
            </a:r>
            <a:r>
              <a:rPr lang="en-US" b="1" dirty="0" smtClean="0">
                <a:solidFill>
                  <a:schemeClr val="bg1"/>
                </a:solidFill>
                <a:latin typeface="Segoe" pitchFamily="34" charset="0"/>
              </a:rPr>
              <a:t>Studio</a:t>
            </a:r>
            <a:r>
              <a:rPr lang="en-US" b="1" baseline="30000" dirty="0" smtClean="0">
                <a:solidFill>
                  <a:schemeClr val="bg1"/>
                </a:solidFill>
                <a:latin typeface="Segoe" pitchFamily="34" charset="0"/>
              </a:rPr>
              <a:t>® </a:t>
            </a:r>
            <a:r>
              <a:rPr lang="en-US" b="1" dirty="0" err="1" smtClean="0">
                <a:solidFill>
                  <a:schemeClr val="bg1"/>
                </a:solidFill>
                <a:latin typeface="Segoe" pitchFamily="34" charset="0"/>
              </a:rPr>
              <a:t>LightSwitch</a:t>
            </a:r>
            <a:r>
              <a:rPr lang="en-US" b="1" dirty="0" smtClean="0">
                <a:solidFill>
                  <a:schemeClr val="bg1"/>
                </a:solidFill>
                <a:latin typeface="Segoe" pitchFamily="34" charset="0"/>
              </a:rPr>
              <a:t>™</a:t>
            </a:r>
            <a:endParaRPr lang="en-US" dirty="0" smtClean="0">
              <a:solidFill>
                <a:srgbClr val="FFC425"/>
              </a:solidFill>
              <a:latin typeface="Segoe" pitchFamily="34" charset="0"/>
            </a:endParaRPr>
          </a:p>
        </p:txBody>
      </p:sp>
      <p:sp>
        <p:nvSpPr>
          <p:cNvPr id="4" name="Subtitle 2"/>
          <p:cNvSpPr txBox="1">
            <a:spLocks/>
          </p:cNvSpPr>
          <p:nvPr/>
        </p:nvSpPr>
        <p:spPr>
          <a:xfrm>
            <a:off x="969964" y="4509120"/>
            <a:ext cx="7644728" cy="2348880"/>
          </a:xfrm>
          <a:prstGeom prst="rect">
            <a:avLst/>
          </a:prstGeom>
        </p:spPr>
        <p:txBody>
          <a:bodyPr/>
          <a:lstStyle>
            <a:lvl1pPr marL="460375" indent="-460375" algn="l" defTabSz="914363" rtl="0" eaLnBrk="1" latinLnBrk="0" hangingPunct="1">
              <a:lnSpc>
                <a:spcPct val="90000"/>
              </a:lnSpc>
              <a:spcBef>
                <a:spcPct val="20000"/>
              </a:spcBef>
              <a:buSzPct val="90000"/>
              <a:buFontTx/>
              <a:buBlip>
                <a:blip r:embed="rId4"/>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3600" dirty="0">
                <a:solidFill>
                  <a:schemeClr val="bg1"/>
                </a:solidFill>
              </a:rPr>
              <a:t>Andrew Coates</a:t>
            </a:r>
            <a:br>
              <a:rPr lang="en-US" sz="3600" dirty="0">
                <a:solidFill>
                  <a:schemeClr val="bg1"/>
                </a:solidFill>
              </a:rPr>
            </a:br>
            <a:r>
              <a:rPr lang="en-US" sz="3600" dirty="0">
                <a:solidFill>
                  <a:schemeClr val="bg1"/>
                </a:solidFill>
              </a:rPr>
              <a:t>Microsoft</a:t>
            </a:r>
          </a:p>
          <a:p>
            <a:pPr marL="0" indent="0" algn="r">
              <a:buNone/>
            </a:pPr>
            <a:r>
              <a:rPr lang="en-US" sz="3600" dirty="0">
                <a:hlinkClick r:id="rId5"/>
              </a:rPr>
              <a:t>blogs.msdn.com/</a:t>
            </a:r>
            <a:r>
              <a:rPr lang="en-US" sz="3600" dirty="0" err="1">
                <a:hlinkClick r:id="rId5"/>
              </a:rPr>
              <a:t>acoat</a:t>
            </a:r>
            <a:r>
              <a:rPr lang="en-US" sz="3600" dirty="0"/>
              <a:t/>
            </a:r>
            <a:br>
              <a:rPr lang="en-US" sz="3600" dirty="0"/>
            </a:br>
            <a:r>
              <a:rPr lang="en-US" sz="3600" dirty="0">
                <a:hlinkClick r:id="rId6"/>
              </a:rPr>
              <a:t>@</a:t>
            </a:r>
            <a:r>
              <a:rPr lang="en-US" sz="3600" dirty="0" err="1">
                <a:hlinkClick r:id="rId6"/>
              </a:rPr>
              <a:t>coatsy</a:t>
            </a:r>
            <a:endParaRPr lang="en-US" sz="3600" dirty="0"/>
          </a:p>
        </p:txBody>
      </p:sp>
      <p:sp>
        <p:nvSpPr>
          <p:cNvPr id="5" name="TextBox 4"/>
          <p:cNvSpPr txBox="1"/>
          <p:nvPr/>
        </p:nvSpPr>
        <p:spPr>
          <a:xfrm>
            <a:off x="9478788" y="116632"/>
            <a:ext cx="2384884" cy="1323439"/>
          </a:xfrm>
          <a:prstGeom prst="rect">
            <a:avLst/>
          </a:prstGeom>
          <a:noFill/>
        </p:spPr>
        <p:txBody>
          <a:bodyPr wrap="none" rtlCol="0">
            <a:spAutoFit/>
          </a:bodyPr>
          <a:lstStyle/>
          <a:p>
            <a:pPr algn="r"/>
            <a:r>
              <a:rPr lang="en-US" sz="4000" dirty="0" smtClean="0">
                <a:solidFill>
                  <a:srgbClr val="FFC000"/>
                </a:solidFill>
              </a:rPr>
              <a:t>#</a:t>
            </a:r>
            <a:r>
              <a:rPr lang="en-US" sz="4000" dirty="0" err="1" smtClean="0">
                <a:solidFill>
                  <a:srgbClr val="FFC000"/>
                </a:solidFill>
              </a:rPr>
              <a:t>auteched</a:t>
            </a:r>
            <a:endParaRPr lang="en-US" sz="4000" dirty="0" smtClean="0">
              <a:solidFill>
                <a:srgbClr val="FFC000"/>
              </a:solidFill>
            </a:endParaRPr>
          </a:p>
          <a:p>
            <a:pPr algn="r"/>
            <a:r>
              <a:rPr lang="en-US" sz="4000" dirty="0" smtClean="0">
                <a:solidFill>
                  <a:srgbClr val="FFC000"/>
                </a:solidFill>
              </a:rPr>
              <a:t>#dev213</a:t>
            </a:r>
            <a:endParaRPr lang="en-AU" sz="4000" dirty="0">
              <a:solidFill>
                <a:srgbClr val="FFC000"/>
              </a:solidFill>
            </a:endParaRPr>
          </a:p>
        </p:txBody>
      </p:sp>
    </p:spTree>
    <p:extLst>
      <p:ext uri="{BB962C8B-B14F-4D97-AF65-F5344CB8AC3E}">
        <p14:creationId xmlns:p14="http://schemas.microsoft.com/office/powerpoint/2010/main" val="25237284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With just </a:t>
            </a:r>
            <a:r>
              <a:rPr lang="en-US" dirty="0" err="1" smtClean="0"/>
              <a:t>LightSwitch</a:t>
            </a:r>
            <a:endParaRPr lang="en-US" dirty="0"/>
          </a:p>
        </p:txBody>
      </p:sp>
      <p:sp>
        <p:nvSpPr>
          <p:cNvPr id="3" name="Text Placeholder 2"/>
          <p:cNvSpPr>
            <a:spLocks noGrp="1"/>
          </p:cNvSpPr>
          <p:nvPr>
            <p:ph sz="half" idx="1"/>
          </p:nvPr>
        </p:nvSpPr>
        <p:spPr/>
        <p:txBody>
          <a:bodyPr>
            <a:normAutofit fontScale="92500"/>
          </a:bodyPr>
          <a:lstStyle/>
          <a:p>
            <a:r>
              <a:rPr lang="en-US" dirty="0" smtClean="0"/>
              <a:t>Advanced </a:t>
            </a:r>
            <a:r>
              <a:rPr lang="en-US" dirty="0" err="1" smtClean="0">
                <a:solidFill>
                  <a:srgbClr val="FFC425"/>
                </a:solidFill>
              </a:rPr>
              <a:t>LightSwitch</a:t>
            </a:r>
            <a:r>
              <a:rPr lang="en-US" dirty="0" smtClean="0">
                <a:solidFill>
                  <a:srgbClr val="FFC425"/>
                </a:solidFill>
              </a:rPr>
              <a:t> APIs</a:t>
            </a:r>
          </a:p>
          <a:p>
            <a:r>
              <a:rPr lang="en-US" dirty="0" smtClean="0">
                <a:solidFill>
                  <a:srgbClr val="FFC425"/>
                </a:solidFill>
              </a:rPr>
              <a:t>Silverlight and .NET</a:t>
            </a:r>
            <a:r>
              <a:rPr lang="en-US" dirty="0" smtClean="0"/>
              <a:t> frameworks</a:t>
            </a:r>
          </a:p>
          <a:p>
            <a:r>
              <a:rPr lang="en-US" dirty="0" smtClean="0"/>
              <a:t>Custom screen layouts &amp; screen workflows</a:t>
            </a:r>
          </a:p>
          <a:p>
            <a:r>
              <a:rPr lang="en-US" dirty="0" smtClean="0"/>
              <a:t>Save </a:t>
            </a:r>
            <a:r>
              <a:rPr lang="en-US" dirty="0" smtClean="0">
                <a:solidFill>
                  <a:srgbClr val="FFC425"/>
                </a:solidFill>
              </a:rPr>
              <a:t>pipeline</a:t>
            </a:r>
            <a:r>
              <a:rPr lang="en-US" dirty="0" smtClean="0"/>
              <a:t>, validation &amp; access control </a:t>
            </a:r>
            <a:r>
              <a:rPr lang="en-US" dirty="0" smtClean="0">
                <a:solidFill>
                  <a:srgbClr val="FFC425"/>
                </a:solidFill>
              </a:rPr>
              <a:t>hooks</a:t>
            </a:r>
          </a:p>
        </p:txBody>
      </p:sp>
      <p:sp>
        <p:nvSpPr>
          <p:cNvPr id="4" name="Content Placeholder 3"/>
          <p:cNvSpPr>
            <a:spLocks noGrp="1"/>
          </p:cNvSpPr>
          <p:nvPr>
            <p:ph sz="half" idx="2"/>
          </p:nvPr>
        </p:nvSpPr>
        <p:spPr/>
        <p:txBody>
          <a:bodyPr>
            <a:normAutofit fontScale="92500"/>
          </a:bodyPr>
          <a:lstStyle/>
          <a:p>
            <a:r>
              <a:rPr lang="en-US" dirty="0" smtClean="0">
                <a:solidFill>
                  <a:srgbClr val="FFC425"/>
                </a:solidFill>
              </a:rPr>
              <a:t>Complex</a:t>
            </a:r>
            <a:r>
              <a:rPr lang="en-US" dirty="0" smtClean="0"/>
              <a:t> &amp; composite LINQ </a:t>
            </a:r>
            <a:r>
              <a:rPr lang="en-US" dirty="0" smtClean="0">
                <a:solidFill>
                  <a:srgbClr val="FFC425"/>
                </a:solidFill>
              </a:rPr>
              <a:t>queries</a:t>
            </a:r>
          </a:p>
          <a:p>
            <a:r>
              <a:rPr lang="en-US" dirty="0" smtClean="0">
                <a:solidFill>
                  <a:srgbClr val="FFC425"/>
                </a:solidFill>
              </a:rPr>
              <a:t>Access to</a:t>
            </a:r>
            <a:r>
              <a:rPr lang="en-US" dirty="0" smtClean="0"/>
              <a:t> client &amp; server project </a:t>
            </a:r>
            <a:r>
              <a:rPr lang="en-US" dirty="0" smtClean="0">
                <a:solidFill>
                  <a:srgbClr val="FFC425"/>
                </a:solidFill>
              </a:rPr>
              <a:t>code</a:t>
            </a:r>
            <a:r>
              <a:rPr lang="en-US" dirty="0" smtClean="0"/>
              <a:t> </a:t>
            </a:r>
          </a:p>
          <a:p>
            <a:r>
              <a:rPr lang="en-US" dirty="0" smtClean="0"/>
              <a:t>COM </a:t>
            </a:r>
            <a:r>
              <a:rPr lang="en-US" dirty="0" err="1" smtClean="0">
                <a:solidFill>
                  <a:srgbClr val="FFC425"/>
                </a:solidFill>
              </a:rPr>
              <a:t>Interop</a:t>
            </a:r>
            <a:endParaRPr lang="en-US" dirty="0" smtClean="0">
              <a:solidFill>
                <a:srgbClr val="FFC425"/>
              </a:solidFill>
            </a:endParaRPr>
          </a:p>
          <a:p>
            <a:r>
              <a:rPr lang="en-US" dirty="0" smtClean="0"/>
              <a:t>Publish to IIS or </a:t>
            </a:r>
            <a:r>
              <a:rPr lang="en-US" dirty="0" smtClean="0">
                <a:solidFill>
                  <a:srgbClr val="FFC425"/>
                </a:solidFill>
              </a:rPr>
              <a:t>Windows Azure</a:t>
            </a:r>
            <a:endParaRPr lang="en-US" dirty="0">
              <a:solidFill>
                <a:srgbClr val="FFC425"/>
              </a:solidFill>
            </a:endParaRPr>
          </a:p>
        </p:txBody>
      </p:sp>
    </p:spTree>
    <p:extLst>
      <p:ext uri="{BB962C8B-B14F-4D97-AF65-F5344CB8AC3E}">
        <p14:creationId xmlns:p14="http://schemas.microsoft.com/office/powerpoint/2010/main" val="4890979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With VS Pro</a:t>
            </a:r>
            <a:endParaRPr lang="en-US" dirty="0"/>
          </a:p>
        </p:txBody>
      </p:sp>
      <p:sp>
        <p:nvSpPr>
          <p:cNvPr id="3" name="Text Placeholder 2"/>
          <p:cNvSpPr>
            <a:spLocks noGrp="1"/>
          </p:cNvSpPr>
          <p:nvPr>
            <p:ph idx="1"/>
          </p:nvPr>
        </p:nvSpPr>
        <p:spPr>
          <a:xfrm>
            <a:off x="519112" y="1447799"/>
            <a:ext cx="11149013" cy="2843855"/>
          </a:xfrm>
        </p:spPr>
        <p:txBody>
          <a:bodyPr/>
          <a:lstStyle/>
          <a:p>
            <a:r>
              <a:rPr lang="en-US" dirty="0" smtClean="0"/>
              <a:t>… all of that plus</a:t>
            </a:r>
          </a:p>
          <a:p>
            <a:r>
              <a:rPr lang="en-US" dirty="0" smtClean="0"/>
              <a:t>Custom controls</a:t>
            </a:r>
          </a:p>
          <a:p>
            <a:r>
              <a:rPr lang="en-US" dirty="0" smtClean="0"/>
              <a:t>Data sources</a:t>
            </a:r>
          </a:p>
          <a:p>
            <a:r>
              <a:rPr lang="en-US" dirty="0" err="1" smtClean="0"/>
              <a:t>LightSwitch</a:t>
            </a:r>
            <a:r>
              <a:rPr lang="en-US" dirty="0" smtClean="0"/>
              <a:t> Extensions</a:t>
            </a:r>
            <a:endParaRPr lang="en-US" dirty="0"/>
          </a:p>
        </p:txBody>
      </p:sp>
    </p:spTree>
    <p:extLst>
      <p:ext uri="{BB962C8B-B14F-4D97-AF65-F5344CB8AC3E}">
        <p14:creationId xmlns:p14="http://schemas.microsoft.com/office/powerpoint/2010/main" val="8001349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Straight Connector 36"/>
          <p:cNvCxnSpPr/>
          <p:nvPr/>
        </p:nvCxnSpPr>
        <p:spPr>
          <a:xfrm>
            <a:off x="8181474" y="4052355"/>
            <a:ext cx="3745884" cy="0"/>
          </a:xfrm>
          <a:prstGeom prst="line">
            <a:avLst/>
          </a:prstGeom>
          <a:ln w="38100">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normAutofit/>
          </a:bodyPr>
          <a:lstStyle/>
          <a:p>
            <a:r>
              <a:rPr lang="en-US" dirty="0" smtClean="0"/>
              <a:t>The </a:t>
            </a:r>
            <a:r>
              <a:rPr lang="en-US" dirty="0" err="1" smtClean="0"/>
              <a:t>LightSwitch</a:t>
            </a:r>
            <a:r>
              <a:rPr lang="en-US" dirty="0" smtClean="0"/>
              <a:t> Development Experience</a:t>
            </a:r>
            <a:endParaRPr lang="en-US" dirty="0"/>
          </a:p>
        </p:txBody>
      </p:sp>
      <p:sp>
        <p:nvSpPr>
          <p:cNvPr id="4" name="Freeform 3"/>
          <p:cNvSpPr/>
          <p:nvPr/>
        </p:nvSpPr>
        <p:spPr>
          <a:xfrm>
            <a:off x="261564" y="1662984"/>
            <a:ext cx="3456996" cy="832174"/>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solidFill>
                  <a:schemeClr val="bg1">
                    <a:alpha val="99000"/>
                  </a:schemeClr>
                </a:solidFill>
              </a:rPr>
              <a:t>Start</a:t>
            </a:r>
          </a:p>
        </p:txBody>
      </p:sp>
      <p:sp>
        <p:nvSpPr>
          <p:cNvPr id="5" name="Right Arrow 4"/>
          <p:cNvSpPr/>
          <p:nvPr/>
        </p:nvSpPr>
        <p:spPr>
          <a:xfrm rot="5400000">
            <a:off x="1788732" y="2587179"/>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6" name="Freeform 5"/>
          <p:cNvSpPr/>
          <p:nvPr/>
        </p:nvSpPr>
        <p:spPr>
          <a:xfrm>
            <a:off x="261564" y="2925405"/>
            <a:ext cx="3456995" cy="834250"/>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solidFill>
                  <a:schemeClr val="bg1">
                    <a:alpha val="99000"/>
                  </a:schemeClr>
                </a:solidFill>
              </a:rPr>
              <a:t>Describe your data</a:t>
            </a:r>
          </a:p>
        </p:txBody>
      </p:sp>
      <p:sp>
        <p:nvSpPr>
          <p:cNvPr id="7" name="Right Arrow 6"/>
          <p:cNvSpPr/>
          <p:nvPr/>
        </p:nvSpPr>
        <p:spPr>
          <a:xfrm rot="5400000">
            <a:off x="1806356" y="3864057"/>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8" name="Freeform 7"/>
          <p:cNvSpPr/>
          <p:nvPr/>
        </p:nvSpPr>
        <p:spPr>
          <a:xfrm>
            <a:off x="261563" y="4200772"/>
            <a:ext cx="3456995" cy="88514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solidFill>
                  <a:schemeClr val="bg1">
                    <a:alpha val="99000"/>
                  </a:schemeClr>
                </a:solidFill>
              </a:rPr>
              <a:t>Create screens for common tasks</a:t>
            </a:r>
          </a:p>
        </p:txBody>
      </p:sp>
      <p:sp>
        <p:nvSpPr>
          <p:cNvPr id="9" name="Freeform 8"/>
          <p:cNvSpPr/>
          <p:nvPr/>
        </p:nvSpPr>
        <p:spPr>
          <a:xfrm>
            <a:off x="4330715" y="1646478"/>
            <a:ext cx="3492244" cy="832174"/>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gradFill>
                  <a:gsLst>
                    <a:gs pos="0">
                      <a:srgbClr val="FFFFFF"/>
                    </a:gs>
                    <a:gs pos="100000">
                      <a:srgbClr val="FFFFFF"/>
                    </a:gs>
                  </a:gsLst>
                  <a:lin ang="5400000" scaled="0"/>
                </a:gradFill>
              </a:rPr>
              <a:t>Refine</a:t>
            </a:r>
          </a:p>
        </p:txBody>
      </p:sp>
      <p:sp>
        <p:nvSpPr>
          <p:cNvPr id="10" name="Right Arrow 9"/>
          <p:cNvSpPr/>
          <p:nvPr/>
        </p:nvSpPr>
        <p:spPr>
          <a:xfrm rot="5400000">
            <a:off x="5860837" y="2572315"/>
            <a:ext cx="360000" cy="252000"/>
          </a:xfrm>
          <a:prstGeom prst="rightArrow">
            <a:avLst>
              <a:gd name="adj1" fmla="val 66700"/>
              <a:gd name="adj2" fmla="val 50000"/>
            </a:avLst>
          </a:prstGeom>
        </p:spPr>
        <p:style>
          <a:lnRef idx="0">
            <a:schemeClr val="accent2"/>
          </a:lnRef>
          <a:fillRef idx="3">
            <a:schemeClr val="accent2"/>
          </a:fillRef>
          <a:effectRef idx="3">
            <a:schemeClr val="accent2"/>
          </a:effectRef>
          <a:fontRef idx="minor">
            <a:schemeClr val="lt1"/>
          </a:fontRef>
        </p:style>
      </p:sp>
      <p:sp>
        <p:nvSpPr>
          <p:cNvPr id="11" name="Freeform 10"/>
          <p:cNvSpPr/>
          <p:nvPr/>
        </p:nvSpPr>
        <p:spPr>
          <a:xfrm>
            <a:off x="4330715" y="2921071"/>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gradFill>
                  <a:gsLst>
                    <a:gs pos="0">
                      <a:srgbClr val="FFFFFF"/>
                    </a:gs>
                    <a:gs pos="100000">
                      <a:srgbClr val="FFFFFF"/>
                    </a:gs>
                  </a:gsLst>
                  <a:lin ang="5400000" scaled="0"/>
                </a:gradFill>
              </a:rPr>
              <a:t>Author business logic</a:t>
            </a:r>
          </a:p>
        </p:txBody>
      </p:sp>
      <p:sp>
        <p:nvSpPr>
          <p:cNvPr id="16" name="Freeform 15"/>
          <p:cNvSpPr>
            <a:spLocks noChangeAspect="1"/>
          </p:cNvSpPr>
          <p:nvPr/>
        </p:nvSpPr>
        <p:spPr>
          <a:xfrm>
            <a:off x="8435114" y="1646478"/>
            <a:ext cx="3492244" cy="832174"/>
          </a:xfrm>
          <a:custGeom>
            <a:avLst/>
            <a:gdLst>
              <a:gd name="connsiteX0" fmla="*/ 0 w 2825307"/>
              <a:gd name="connsiteY0" fmla="*/ 70633 h 706326"/>
              <a:gd name="connsiteX1" fmla="*/ 70633 w 2825307"/>
              <a:gd name="connsiteY1" fmla="*/ 0 h 706326"/>
              <a:gd name="connsiteX2" fmla="*/ 2754674 w 2825307"/>
              <a:gd name="connsiteY2" fmla="*/ 0 h 706326"/>
              <a:gd name="connsiteX3" fmla="*/ 2825307 w 2825307"/>
              <a:gd name="connsiteY3" fmla="*/ 70633 h 706326"/>
              <a:gd name="connsiteX4" fmla="*/ 2825307 w 2825307"/>
              <a:gd name="connsiteY4" fmla="*/ 635693 h 706326"/>
              <a:gd name="connsiteX5" fmla="*/ 2754674 w 2825307"/>
              <a:gd name="connsiteY5" fmla="*/ 706326 h 706326"/>
              <a:gd name="connsiteX6" fmla="*/ 70633 w 2825307"/>
              <a:gd name="connsiteY6" fmla="*/ 706326 h 706326"/>
              <a:gd name="connsiteX7" fmla="*/ 0 w 2825307"/>
              <a:gd name="connsiteY7" fmla="*/ 635693 h 706326"/>
              <a:gd name="connsiteX8" fmla="*/ 0 w 2825307"/>
              <a:gd name="connsiteY8" fmla="*/ 70633 h 706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25307" h="706326">
                <a:moveTo>
                  <a:pt x="0" y="70633"/>
                </a:moveTo>
                <a:cubicBezTo>
                  <a:pt x="0" y="31623"/>
                  <a:pt x="31623" y="0"/>
                  <a:pt x="70633" y="0"/>
                </a:cubicBezTo>
                <a:lnTo>
                  <a:pt x="2754674" y="0"/>
                </a:lnTo>
                <a:cubicBezTo>
                  <a:pt x="2793684" y="0"/>
                  <a:pt x="2825307" y="31623"/>
                  <a:pt x="2825307" y="70633"/>
                </a:cubicBezTo>
                <a:lnTo>
                  <a:pt x="2825307" y="635693"/>
                </a:lnTo>
                <a:cubicBezTo>
                  <a:pt x="2825307" y="674703"/>
                  <a:pt x="2793684" y="706326"/>
                  <a:pt x="2754674" y="706326"/>
                </a:cubicBezTo>
                <a:lnTo>
                  <a:pt x="70633" y="706326"/>
                </a:lnTo>
                <a:cubicBezTo>
                  <a:pt x="31623" y="706326"/>
                  <a:pt x="0" y="674703"/>
                  <a:pt x="0" y="635693"/>
                </a:cubicBezTo>
                <a:lnTo>
                  <a:pt x="0" y="70633"/>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solidFill>
                  <a:schemeClr val="bg1">
                    <a:alpha val="99000"/>
                  </a:schemeClr>
                </a:solidFill>
              </a:rPr>
              <a:t>Extend</a:t>
            </a:r>
          </a:p>
        </p:txBody>
      </p:sp>
      <p:sp>
        <p:nvSpPr>
          <p:cNvPr id="25" name="Freeform 24"/>
          <p:cNvSpPr/>
          <p:nvPr/>
        </p:nvSpPr>
        <p:spPr>
          <a:xfrm>
            <a:off x="4330715" y="4200772"/>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err="1">
                <a:gradFill>
                  <a:gsLst>
                    <a:gs pos="0">
                      <a:srgbClr val="FFFFFF"/>
                    </a:gs>
                    <a:gs pos="100000">
                      <a:srgbClr val="FFFFFF"/>
                    </a:gs>
                  </a:gsLst>
                  <a:lin ang="5400000" scaled="0"/>
                </a:gradFill>
              </a:rPr>
              <a:t>Customise</a:t>
            </a:r>
            <a:r>
              <a:rPr lang="en-US" sz="2800" dirty="0">
                <a:gradFill>
                  <a:gsLst>
                    <a:gs pos="0">
                      <a:srgbClr val="FFFFFF"/>
                    </a:gs>
                    <a:gs pos="100000">
                      <a:srgbClr val="FFFFFF"/>
                    </a:gs>
                  </a:gsLst>
                  <a:lin ang="5400000" scaled="0"/>
                </a:gradFill>
              </a:rPr>
              <a:t> screen layouts</a:t>
            </a:r>
          </a:p>
        </p:txBody>
      </p:sp>
      <p:sp>
        <p:nvSpPr>
          <p:cNvPr id="26" name="Freeform 25"/>
          <p:cNvSpPr/>
          <p:nvPr/>
        </p:nvSpPr>
        <p:spPr>
          <a:xfrm>
            <a:off x="4330715" y="5480358"/>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gradFill>
                  <a:gsLst>
                    <a:gs pos="0">
                      <a:srgbClr val="FFFFFF"/>
                    </a:gs>
                    <a:gs pos="100000">
                      <a:srgbClr val="FFFFFF"/>
                    </a:gs>
                  </a:gsLst>
                  <a:lin ang="5400000" scaled="0"/>
                </a:gradFill>
              </a:rPr>
              <a:t>Define custom queries</a:t>
            </a:r>
          </a:p>
        </p:txBody>
      </p:sp>
      <p:sp>
        <p:nvSpPr>
          <p:cNvPr id="27" name="Right Arrow 26"/>
          <p:cNvSpPr/>
          <p:nvPr/>
        </p:nvSpPr>
        <p:spPr>
          <a:xfrm rot="5400000">
            <a:off x="5878837" y="3892117"/>
            <a:ext cx="360000" cy="252000"/>
          </a:xfrm>
          <a:prstGeom prst="rightArrow">
            <a:avLst>
              <a:gd name="adj1" fmla="val 66700"/>
              <a:gd name="adj2" fmla="val 50000"/>
            </a:avLst>
          </a:prstGeom>
        </p:spPr>
        <p:style>
          <a:lnRef idx="0">
            <a:schemeClr val="accent2"/>
          </a:lnRef>
          <a:fillRef idx="3">
            <a:schemeClr val="accent2"/>
          </a:fillRef>
          <a:effectRef idx="3">
            <a:schemeClr val="accent2"/>
          </a:effectRef>
          <a:fontRef idx="minor">
            <a:schemeClr val="lt1"/>
          </a:fontRef>
        </p:style>
      </p:sp>
      <p:sp>
        <p:nvSpPr>
          <p:cNvPr id="28" name="Right Arrow 27"/>
          <p:cNvSpPr/>
          <p:nvPr/>
        </p:nvSpPr>
        <p:spPr>
          <a:xfrm rot="5400000">
            <a:off x="5860837" y="5164605"/>
            <a:ext cx="360000" cy="252000"/>
          </a:xfrm>
          <a:prstGeom prst="rightArrow">
            <a:avLst>
              <a:gd name="adj1" fmla="val 66700"/>
              <a:gd name="adj2" fmla="val 50000"/>
            </a:avLst>
          </a:prstGeom>
        </p:spPr>
        <p:style>
          <a:lnRef idx="0">
            <a:schemeClr val="accent2"/>
          </a:lnRef>
          <a:fillRef idx="3">
            <a:schemeClr val="accent2"/>
          </a:fillRef>
          <a:effectRef idx="3">
            <a:schemeClr val="accent2"/>
          </a:effectRef>
          <a:fontRef idx="minor">
            <a:schemeClr val="lt1"/>
          </a:fontRef>
        </p:style>
      </p:sp>
      <p:sp>
        <p:nvSpPr>
          <p:cNvPr id="29" name="Right Arrow 28"/>
          <p:cNvSpPr/>
          <p:nvPr/>
        </p:nvSpPr>
        <p:spPr>
          <a:xfrm rot="5400000">
            <a:off x="9965236" y="2584833"/>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30" name="Freeform 29"/>
          <p:cNvSpPr/>
          <p:nvPr/>
        </p:nvSpPr>
        <p:spPr>
          <a:xfrm>
            <a:off x="8435114" y="2933589"/>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Explore ecosystem components</a:t>
            </a:r>
            <a:endParaRPr lang="en-US" sz="2800" dirty="0">
              <a:solidFill>
                <a:schemeClr val="bg1">
                  <a:alpha val="99000"/>
                </a:schemeClr>
              </a:solidFill>
            </a:endParaRPr>
          </a:p>
        </p:txBody>
      </p:sp>
      <p:sp>
        <p:nvSpPr>
          <p:cNvPr id="31" name="Freeform 30"/>
          <p:cNvSpPr/>
          <p:nvPr/>
        </p:nvSpPr>
        <p:spPr>
          <a:xfrm>
            <a:off x="8435114" y="4213290"/>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Create custom Silverlight controls</a:t>
            </a:r>
            <a:endParaRPr lang="en-US" sz="2800" dirty="0">
              <a:solidFill>
                <a:schemeClr val="bg1">
                  <a:alpha val="99000"/>
                </a:schemeClr>
              </a:solidFill>
            </a:endParaRPr>
          </a:p>
        </p:txBody>
      </p:sp>
      <p:sp>
        <p:nvSpPr>
          <p:cNvPr id="32" name="Freeform 31"/>
          <p:cNvSpPr/>
          <p:nvPr/>
        </p:nvSpPr>
        <p:spPr>
          <a:xfrm>
            <a:off x="8435114" y="5492876"/>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Integrate with custom data sources</a:t>
            </a:r>
            <a:endParaRPr lang="en-US" sz="2800" dirty="0">
              <a:solidFill>
                <a:schemeClr val="bg1">
                  <a:alpha val="99000"/>
                </a:schemeClr>
              </a:solidFill>
            </a:endParaRPr>
          </a:p>
        </p:txBody>
      </p:sp>
      <p:sp>
        <p:nvSpPr>
          <p:cNvPr id="33" name="Right Arrow 32"/>
          <p:cNvSpPr/>
          <p:nvPr/>
        </p:nvSpPr>
        <p:spPr>
          <a:xfrm rot="5400000">
            <a:off x="9983236" y="3904635"/>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34" name="Right Arrow 33"/>
          <p:cNvSpPr/>
          <p:nvPr/>
        </p:nvSpPr>
        <p:spPr>
          <a:xfrm rot="5400000">
            <a:off x="9965236" y="5177123"/>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cxnSp>
        <p:nvCxnSpPr>
          <p:cNvPr id="35" name="Straight Connector 34"/>
          <p:cNvCxnSpPr/>
          <p:nvPr/>
        </p:nvCxnSpPr>
        <p:spPr>
          <a:xfrm flipV="1">
            <a:off x="8181474" y="4045451"/>
            <a:ext cx="0" cy="2333991"/>
          </a:xfrm>
          <a:prstGeom prst="line">
            <a:avLst/>
          </a:prstGeom>
          <a:ln w="38100">
            <a:solidFill>
              <a:schemeClr val="tx1"/>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6724526"/>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Straight Connector 36"/>
          <p:cNvCxnSpPr/>
          <p:nvPr/>
        </p:nvCxnSpPr>
        <p:spPr>
          <a:xfrm>
            <a:off x="8181474" y="4052355"/>
            <a:ext cx="3745884" cy="0"/>
          </a:xfrm>
          <a:prstGeom prst="line">
            <a:avLst/>
          </a:prstGeom>
          <a:ln w="38100">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normAutofit/>
          </a:bodyPr>
          <a:lstStyle/>
          <a:p>
            <a:r>
              <a:rPr lang="en-US" dirty="0" smtClean="0"/>
              <a:t>The </a:t>
            </a:r>
            <a:r>
              <a:rPr lang="en-US" dirty="0" err="1" smtClean="0"/>
              <a:t>LightSwitch</a:t>
            </a:r>
            <a:r>
              <a:rPr lang="en-US" dirty="0" smtClean="0"/>
              <a:t> Development Experience</a:t>
            </a:r>
            <a:endParaRPr lang="en-US" dirty="0"/>
          </a:p>
        </p:txBody>
      </p:sp>
      <p:sp>
        <p:nvSpPr>
          <p:cNvPr id="4" name="Freeform 3"/>
          <p:cNvSpPr/>
          <p:nvPr/>
        </p:nvSpPr>
        <p:spPr>
          <a:xfrm>
            <a:off x="261564" y="1662984"/>
            <a:ext cx="3456996" cy="832174"/>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solidFill>
                  <a:schemeClr val="bg1">
                    <a:alpha val="99000"/>
                  </a:schemeClr>
                </a:solidFill>
              </a:rPr>
              <a:t>Start</a:t>
            </a:r>
          </a:p>
        </p:txBody>
      </p:sp>
      <p:sp>
        <p:nvSpPr>
          <p:cNvPr id="5" name="Right Arrow 4"/>
          <p:cNvSpPr/>
          <p:nvPr/>
        </p:nvSpPr>
        <p:spPr>
          <a:xfrm rot="5400000">
            <a:off x="1788732" y="2587179"/>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6" name="Freeform 5"/>
          <p:cNvSpPr/>
          <p:nvPr/>
        </p:nvSpPr>
        <p:spPr>
          <a:xfrm>
            <a:off x="261564" y="2925405"/>
            <a:ext cx="3456995" cy="834250"/>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solidFill>
                  <a:schemeClr val="bg1">
                    <a:alpha val="99000"/>
                  </a:schemeClr>
                </a:solidFill>
              </a:rPr>
              <a:t>Describe your data</a:t>
            </a:r>
          </a:p>
        </p:txBody>
      </p:sp>
      <p:sp>
        <p:nvSpPr>
          <p:cNvPr id="7" name="Right Arrow 6"/>
          <p:cNvSpPr/>
          <p:nvPr/>
        </p:nvSpPr>
        <p:spPr>
          <a:xfrm rot="5400000">
            <a:off x="1806356" y="3864057"/>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8" name="Freeform 7"/>
          <p:cNvSpPr/>
          <p:nvPr/>
        </p:nvSpPr>
        <p:spPr>
          <a:xfrm>
            <a:off x="261563" y="4200772"/>
            <a:ext cx="3456995" cy="88514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solidFill>
                  <a:schemeClr val="bg1">
                    <a:alpha val="99000"/>
                  </a:schemeClr>
                </a:solidFill>
              </a:rPr>
              <a:t>Create screens for common tasks</a:t>
            </a:r>
          </a:p>
        </p:txBody>
      </p:sp>
      <p:sp>
        <p:nvSpPr>
          <p:cNvPr id="9" name="Freeform 8"/>
          <p:cNvSpPr/>
          <p:nvPr/>
        </p:nvSpPr>
        <p:spPr>
          <a:xfrm>
            <a:off x="4330715" y="1646478"/>
            <a:ext cx="3492244" cy="832174"/>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solidFill>
                  <a:schemeClr val="bg1">
                    <a:alpha val="99000"/>
                  </a:schemeClr>
                </a:solidFill>
              </a:rPr>
              <a:t>Refine</a:t>
            </a:r>
          </a:p>
        </p:txBody>
      </p:sp>
      <p:sp>
        <p:nvSpPr>
          <p:cNvPr id="10" name="Right Arrow 9"/>
          <p:cNvSpPr/>
          <p:nvPr/>
        </p:nvSpPr>
        <p:spPr>
          <a:xfrm rot="5400000">
            <a:off x="5860837" y="2572315"/>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11" name="Freeform 10"/>
          <p:cNvSpPr/>
          <p:nvPr/>
        </p:nvSpPr>
        <p:spPr>
          <a:xfrm>
            <a:off x="4330715" y="2921071"/>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solidFill>
                  <a:schemeClr val="bg1">
                    <a:alpha val="99000"/>
                  </a:schemeClr>
                </a:solidFill>
              </a:rPr>
              <a:t>Author business logic</a:t>
            </a:r>
          </a:p>
        </p:txBody>
      </p:sp>
      <p:sp>
        <p:nvSpPr>
          <p:cNvPr id="16" name="Freeform 15"/>
          <p:cNvSpPr>
            <a:spLocks noChangeAspect="1"/>
          </p:cNvSpPr>
          <p:nvPr/>
        </p:nvSpPr>
        <p:spPr>
          <a:xfrm>
            <a:off x="8435114" y="1646478"/>
            <a:ext cx="3492244" cy="832174"/>
          </a:xfrm>
          <a:custGeom>
            <a:avLst/>
            <a:gdLst>
              <a:gd name="connsiteX0" fmla="*/ 0 w 2825307"/>
              <a:gd name="connsiteY0" fmla="*/ 70633 h 706326"/>
              <a:gd name="connsiteX1" fmla="*/ 70633 w 2825307"/>
              <a:gd name="connsiteY1" fmla="*/ 0 h 706326"/>
              <a:gd name="connsiteX2" fmla="*/ 2754674 w 2825307"/>
              <a:gd name="connsiteY2" fmla="*/ 0 h 706326"/>
              <a:gd name="connsiteX3" fmla="*/ 2825307 w 2825307"/>
              <a:gd name="connsiteY3" fmla="*/ 70633 h 706326"/>
              <a:gd name="connsiteX4" fmla="*/ 2825307 w 2825307"/>
              <a:gd name="connsiteY4" fmla="*/ 635693 h 706326"/>
              <a:gd name="connsiteX5" fmla="*/ 2754674 w 2825307"/>
              <a:gd name="connsiteY5" fmla="*/ 706326 h 706326"/>
              <a:gd name="connsiteX6" fmla="*/ 70633 w 2825307"/>
              <a:gd name="connsiteY6" fmla="*/ 706326 h 706326"/>
              <a:gd name="connsiteX7" fmla="*/ 0 w 2825307"/>
              <a:gd name="connsiteY7" fmla="*/ 635693 h 706326"/>
              <a:gd name="connsiteX8" fmla="*/ 0 w 2825307"/>
              <a:gd name="connsiteY8" fmla="*/ 70633 h 706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25307" h="706326">
                <a:moveTo>
                  <a:pt x="0" y="70633"/>
                </a:moveTo>
                <a:cubicBezTo>
                  <a:pt x="0" y="31623"/>
                  <a:pt x="31623" y="0"/>
                  <a:pt x="70633" y="0"/>
                </a:cubicBezTo>
                <a:lnTo>
                  <a:pt x="2754674" y="0"/>
                </a:lnTo>
                <a:cubicBezTo>
                  <a:pt x="2793684" y="0"/>
                  <a:pt x="2825307" y="31623"/>
                  <a:pt x="2825307" y="70633"/>
                </a:cubicBezTo>
                <a:lnTo>
                  <a:pt x="2825307" y="635693"/>
                </a:lnTo>
                <a:cubicBezTo>
                  <a:pt x="2825307" y="674703"/>
                  <a:pt x="2793684" y="706326"/>
                  <a:pt x="2754674" y="706326"/>
                </a:cubicBezTo>
                <a:lnTo>
                  <a:pt x="70633" y="706326"/>
                </a:lnTo>
                <a:cubicBezTo>
                  <a:pt x="31623" y="706326"/>
                  <a:pt x="0" y="674703"/>
                  <a:pt x="0" y="635693"/>
                </a:cubicBezTo>
                <a:lnTo>
                  <a:pt x="0" y="70633"/>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gradFill>
                  <a:gsLst>
                    <a:gs pos="0">
                      <a:srgbClr val="FFFFFF"/>
                    </a:gs>
                    <a:gs pos="100000">
                      <a:srgbClr val="FFFFFF"/>
                    </a:gs>
                  </a:gsLst>
                  <a:lin ang="5400000" scaled="0"/>
                </a:gradFill>
              </a:rPr>
              <a:t>Extend</a:t>
            </a:r>
          </a:p>
        </p:txBody>
      </p:sp>
      <p:sp>
        <p:nvSpPr>
          <p:cNvPr id="25" name="Freeform 24"/>
          <p:cNvSpPr/>
          <p:nvPr/>
        </p:nvSpPr>
        <p:spPr>
          <a:xfrm>
            <a:off x="4330715" y="4200772"/>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err="1" smtClean="0">
                <a:solidFill>
                  <a:schemeClr val="bg1">
                    <a:alpha val="99000"/>
                  </a:schemeClr>
                </a:solidFill>
              </a:rPr>
              <a:t>Customise</a:t>
            </a:r>
            <a:r>
              <a:rPr lang="en-US" sz="2800" dirty="0" smtClean="0">
                <a:solidFill>
                  <a:schemeClr val="bg1">
                    <a:alpha val="99000"/>
                  </a:schemeClr>
                </a:solidFill>
              </a:rPr>
              <a:t> screen layouts</a:t>
            </a:r>
            <a:endParaRPr lang="en-US" sz="2800" dirty="0">
              <a:solidFill>
                <a:schemeClr val="bg1">
                  <a:alpha val="99000"/>
                </a:schemeClr>
              </a:solidFill>
            </a:endParaRPr>
          </a:p>
        </p:txBody>
      </p:sp>
      <p:sp>
        <p:nvSpPr>
          <p:cNvPr id="26" name="Freeform 25"/>
          <p:cNvSpPr/>
          <p:nvPr/>
        </p:nvSpPr>
        <p:spPr>
          <a:xfrm>
            <a:off x="4330715" y="5480358"/>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Define custom queries</a:t>
            </a:r>
            <a:endParaRPr lang="en-US" sz="2800" dirty="0">
              <a:solidFill>
                <a:schemeClr val="bg1">
                  <a:alpha val="99000"/>
                </a:schemeClr>
              </a:solidFill>
            </a:endParaRPr>
          </a:p>
        </p:txBody>
      </p:sp>
      <p:sp>
        <p:nvSpPr>
          <p:cNvPr id="27" name="Right Arrow 26"/>
          <p:cNvSpPr/>
          <p:nvPr/>
        </p:nvSpPr>
        <p:spPr>
          <a:xfrm rot="5400000">
            <a:off x="5878837" y="3892117"/>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28" name="Right Arrow 27"/>
          <p:cNvSpPr/>
          <p:nvPr/>
        </p:nvSpPr>
        <p:spPr>
          <a:xfrm rot="5400000">
            <a:off x="5860837" y="5164605"/>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29" name="Right Arrow 28"/>
          <p:cNvSpPr/>
          <p:nvPr/>
        </p:nvSpPr>
        <p:spPr>
          <a:xfrm rot="5400000">
            <a:off x="9965236" y="2584833"/>
            <a:ext cx="360000" cy="252000"/>
          </a:xfrm>
          <a:prstGeom prst="rightArrow">
            <a:avLst>
              <a:gd name="adj1" fmla="val 66700"/>
              <a:gd name="adj2" fmla="val 50000"/>
            </a:avLst>
          </a:prstGeom>
        </p:spPr>
        <p:style>
          <a:lnRef idx="0">
            <a:schemeClr val="accent2"/>
          </a:lnRef>
          <a:fillRef idx="3">
            <a:schemeClr val="accent2"/>
          </a:fillRef>
          <a:effectRef idx="3">
            <a:schemeClr val="accent2"/>
          </a:effectRef>
          <a:fontRef idx="minor">
            <a:schemeClr val="lt1"/>
          </a:fontRef>
        </p:style>
      </p:sp>
      <p:sp>
        <p:nvSpPr>
          <p:cNvPr id="30" name="Freeform 29"/>
          <p:cNvSpPr/>
          <p:nvPr/>
        </p:nvSpPr>
        <p:spPr>
          <a:xfrm>
            <a:off x="8435114" y="2933589"/>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gradFill>
                  <a:gsLst>
                    <a:gs pos="0">
                      <a:srgbClr val="FFFFFF"/>
                    </a:gs>
                    <a:gs pos="100000">
                      <a:srgbClr val="FFFFFF"/>
                    </a:gs>
                  </a:gsLst>
                  <a:lin ang="5400000" scaled="0"/>
                </a:gradFill>
              </a:rPr>
              <a:t>Explore ecosystem components</a:t>
            </a:r>
          </a:p>
        </p:txBody>
      </p:sp>
      <p:sp>
        <p:nvSpPr>
          <p:cNvPr id="31" name="Freeform 30"/>
          <p:cNvSpPr/>
          <p:nvPr/>
        </p:nvSpPr>
        <p:spPr>
          <a:xfrm>
            <a:off x="8435114" y="4213290"/>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Create custom Silverlight controls</a:t>
            </a:r>
            <a:endParaRPr lang="en-US" sz="2800" dirty="0">
              <a:solidFill>
                <a:schemeClr val="bg1">
                  <a:alpha val="99000"/>
                </a:schemeClr>
              </a:solidFill>
            </a:endParaRPr>
          </a:p>
        </p:txBody>
      </p:sp>
      <p:sp>
        <p:nvSpPr>
          <p:cNvPr id="32" name="Freeform 31"/>
          <p:cNvSpPr/>
          <p:nvPr/>
        </p:nvSpPr>
        <p:spPr>
          <a:xfrm>
            <a:off x="8435114" y="5492876"/>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Integrate with custom data sources</a:t>
            </a:r>
            <a:endParaRPr lang="en-US" sz="2800" dirty="0">
              <a:solidFill>
                <a:schemeClr val="bg1">
                  <a:alpha val="99000"/>
                </a:schemeClr>
              </a:solidFill>
            </a:endParaRPr>
          </a:p>
        </p:txBody>
      </p:sp>
      <p:sp>
        <p:nvSpPr>
          <p:cNvPr id="33" name="Right Arrow 32"/>
          <p:cNvSpPr/>
          <p:nvPr/>
        </p:nvSpPr>
        <p:spPr>
          <a:xfrm rot="5400000">
            <a:off x="9983236" y="3904635"/>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34" name="Right Arrow 33"/>
          <p:cNvSpPr/>
          <p:nvPr/>
        </p:nvSpPr>
        <p:spPr>
          <a:xfrm rot="5400000">
            <a:off x="9965236" y="5177123"/>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cxnSp>
        <p:nvCxnSpPr>
          <p:cNvPr id="35" name="Straight Connector 34"/>
          <p:cNvCxnSpPr/>
          <p:nvPr/>
        </p:nvCxnSpPr>
        <p:spPr>
          <a:xfrm flipV="1">
            <a:off x="8181474" y="4045451"/>
            <a:ext cx="0" cy="2333991"/>
          </a:xfrm>
          <a:prstGeom prst="line">
            <a:avLst/>
          </a:prstGeom>
          <a:ln w="38100">
            <a:solidFill>
              <a:schemeClr val="tx1"/>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294091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 </a:t>
            </a:r>
            <a:endParaRPr lang="en-US" dirty="0"/>
          </a:p>
        </p:txBody>
      </p:sp>
      <p:sp>
        <p:nvSpPr>
          <p:cNvPr id="2" name="Title 1"/>
          <p:cNvSpPr>
            <a:spLocks noGrp="1"/>
          </p:cNvSpPr>
          <p:nvPr>
            <p:ph type="ctrTitle"/>
          </p:nvPr>
        </p:nvSpPr>
        <p:spPr/>
        <p:txBody>
          <a:bodyPr/>
          <a:lstStyle/>
          <a:p>
            <a:r>
              <a:rPr lang="en-US" dirty="0" smtClean="0"/>
              <a:t>Consuming Extensions</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32006943"/>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Installing Extensions</a:t>
            </a:r>
            <a:endParaRPr lang="en-US" dirty="0"/>
          </a:p>
        </p:txBody>
      </p:sp>
      <p:sp>
        <p:nvSpPr>
          <p:cNvPr id="3" name="Content Placeholder 2"/>
          <p:cNvSpPr>
            <a:spLocks noGrp="1"/>
          </p:cNvSpPr>
          <p:nvPr>
            <p:ph idx="1"/>
          </p:nvPr>
        </p:nvSpPr>
        <p:spPr/>
        <p:txBody>
          <a:bodyPr/>
          <a:lstStyle/>
          <a:p>
            <a:r>
              <a:rPr lang="en-US" smtClean="0"/>
              <a:t>LightSwitch developers install extensions via Extension Manager</a:t>
            </a:r>
          </a:p>
          <a:p>
            <a:r>
              <a:rPr lang="en-US" smtClean="0"/>
              <a:t>Or just click on the VSIX package to install</a:t>
            </a: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33772" y="3429000"/>
            <a:ext cx="8991600"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185207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37" name="Straight Connector 36"/>
          <p:cNvCxnSpPr/>
          <p:nvPr/>
        </p:nvCxnSpPr>
        <p:spPr>
          <a:xfrm>
            <a:off x="8181474" y="4052355"/>
            <a:ext cx="3745884" cy="0"/>
          </a:xfrm>
          <a:prstGeom prst="line">
            <a:avLst/>
          </a:prstGeom>
          <a:ln w="38100">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normAutofit/>
          </a:bodyPr>
          <a:lstStyle/>
          <a:p>
            <a:r>
              <a:rPr lang="en-US" dirty="0" smtClean="0"/>
              <a:t>The </a:t>
            </a:r>
            <a:r>
              <a:rPr lang="en-US" dirty="0" err="1" smtClean="0"/>
              <a:t>LightSwitch</a:t>
            </a:r>
            <a:r>
              <a:rPr lang="en-US" dirty="0" smtClean="0"/>
              <a:t> Development Experience</a:t>
            </a:r>
            <a:endParaRPr lang="en-US" dirty="0"/>
          </a:p>
        </p:txBody>
      </p:sp>
      <p:sp>
        <p:nvSpPr>
          <p:cNvPr id="4" name="Freeform 3"/>
          <p:cNvSpPr/>
          <p:nvPr/>
        </p:nvSpPr>
        <p:spPr>
          <a:xfrm>
            <a:off x="261564" y="1662984"/>
            <a:ext cx="3456996" cy="832174"/>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solidFill>
                  <a:schemeClr val="bg1">
                    <a:alpha val="99000"/>
                  </a:schemeClr>
                </a:solidFill>
              </a:rPr>
              <a:t>Start</a:t>
            </a:r>
          </a:p>
        </p:txBody>
      </p:sp>
      <p:sp>
        <p:nvSpPr>
          <p:cNvPr id="5" name="Right Arrow 4"/>
          <p:cNvSpPr/>
          <p:nvPr/>
        </p:nvSpPr>
        <p:spPr>
          <a:xfrm rot="5400000">
            <a:off x="1788732" y="2587179"/>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6" name="Freeform 5"/>
          <p:cNvSpPr/>
          <p:nvPr/>
        </p:nvSpPr>
        <p:spPr>
          <a:xfrm>
            <a:off x="261564" y="2925405"/>
            <a:ext cx="3456995" cy="834250"/>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solidFill>
                  <a:schemeClr val="bg1">
                    <a:alpha val="99000"/>
                  </a:schemeClr>
                </a:solidFill>
              </a:rPr>
              <a:t>Describe your data</a:t>
            </a:r>
          </a:p>
        </p:txBody>
      </p:sp>
      <p:sp>
        <p:nvSpPr>
          <p:cNvPr id="7" name="Right Arrow 6"/>
          <p:cNvSpPr/>
          <p:nvPr/>
        </p:nvSpPr>
        <p:spPr>
          <a:xfrm rot="5400000">
            <a:off x="1806356" y="3864057"/>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8" name="Freeform 7"/>
          <p:cNvSpPr/>
          <p:nvPr/>
        </p:nvSpPr>
        <p:spPr>
          <a:xfrm>
            <a:off x="261563" y="4200772"/>
            <a:ext cx="3456995" cy="88514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solidFill>
                  <a:schemeClr val="bg1">
                    <a:alpha val="99000"/>
                  </a:schemeClr>
                </a:solidFill>
              </a:rPr>
              <a:t>Create screens for common tasks</a:t>
            </a:r>
          </a:p>
        </p:txBody>
      </p:sp>
      <p:sp>
        <p:nvSpPr>
          <p:cNvPr id="9" name="Freeform 8"/>
          <p:cNvSpPr/>
          <p:nvPr/>
        </p:nvSpPr>
        <p:spPr>
          <a:xfrm>
            <a:off x="4330715" y="1646478"/>
            <a:ext cx="3492244" cy="832174"/>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solidFill>
                  <a:schemeClr val="bg1">
                    <a:alpha val="99000"/>
                  </a:schemeClr>
                </a:solidFill>
              </a:rPr>
              <a:t>Refine</a:t>
            </a:r>
          </a:p>
        </p:txBody>
      </p:sp>
      <p:sp>
        <p:nvSpPr>
          <p:cNvPr id="10" name="Right Arrow 9"/>
          <p:cNvSpPr/>
          <p:nvPr/>
        </p:nvSpPr>
        <p:spPr>
          <a:xfrm rot="5400000">
            <a:off x="5860837" y="2572315"/>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11" name="Freeform 10"/>
          <p:cNvSpPr/>
          <p:nvPr/>
        </p:nvSpPr>
        <p:spPr>
          <a:xfrm>
            <a:off x="4330715" y="2921071"/>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solidFill>
                  <a:schemeClr val="bg1">
                    <a:alpha val="99000"/>
                  </a:schemeClr>
                </a:solidFill>
              </a:rPr>
              <a:t>Author business logic</a:t>
            </a:r>
          </a:p>
        </p:txBody>
      </p:sp>
      <p:sp>
        <p:nvSpPr>
          <p:cNvPr id="16" name="Freeform 15"/>
          <p:cNvSpPr>
            <a:spLocks noChangeAspect="1"/>
          </p:cNvSpPr>
          <p:nvPr/>
        </p:nvSpPr>
        <p:spPr>
          <a:xfrm>
            <a:off x="8435114" y="1646478"/>
            <a:ext cx="3492244" cy="832174"/>
          </a:xfrm>
          <a:custGeom>
            <a:avLst/>
            <a:gdLst>
              <a:gd name="connsiteX0" fmla="*/ 0 w 2825307"/>
              <a:gd name="connsiteY0" fmla="*/ 70633 h 706326"/>
              <a:gd name="connsiteX1" fmla="*/ 70633 w 2825307"/>
              <a:gd name="connsiteY1" fmla="*/ 0 h 706326"/>
              <a:gd name="connsiteX2" fmla="*/ 2754674 w 2825307"/>
              <a:gd name="connsiteY2" fmla="*/ 0 h 706326"/>
              <a:gd name="connsiteX3" fmla="*/ 2825307 w 2825307"/>
              <a:gd name="connsiteY3" fmla="*/ 70633 h 706326"/>
              <a:gd name="connsiteX4" fmla="*/ 2825307 w 2825307"/>
              <a:gd name="connsiteY4" fmla="*/ 635693 h 706326"/>
              <a:gd name="connsiteX5" fmla="*/ 2754674 w 2825307"/>
              <a:gd name="connsiteY5" fmla="*/ 706326 h 706326"/>
              <a:gd name="connsiteX6" fmla="*/ 70633 w 2825307"/>
              <a:gd name="connsiteY6" fmla="*/ 706326 h 706326"/>
              <a:gd name="connsiteX7" fmla="*/ 0 w 2825307"/>
              <a:gd name="connsiteY7" fmla="*/ 635693 h 706326"/>
              <a:gd name="connsiteX8" fmla="*/ 0 w 2825307"/>
              <a:gd name="connsiteY8" fmla="*/ 70633 h 706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25307" h="706326">
                <a:moveTo>
                  <a:pt x="0" y="70633"/>
                </a:moveTo>
                <a:cubicBezTo>
                  <a:pt x="0" y="31623"/>
                  <a:pt x="31623" y="0"/>
                  <a:pt x="70633" y="0"/>
                </a:cubicBezTo>
                <a:lnTo>
                  <a:pt x="2754674" y="0"/>
                </a:lnTo>
                <a:cubicBezTo>
                  <a:pt x="2793684" y="0"/>
                  <a:pt x="2825307" y="31623"/>
                  <a:pt x="2825307" y="70633"/>
                </a:cubicBezTo>
                <a:lnTo>
                  <a:pt x="2825307" y="635693"/>
                </a:lnTo>
                <a:cubicBezTo>
                  <a:pt x="2825307" y="674703"/>
                  <a:pt x="2793684" y="706326"/>
                  <a:pt x="2754674" y="706326"/>
                </a:cubicBezTo>
                <a:lnTo>
                  <a:pt x="70633" y="706326"/>
                </a:lnTo>
                <a:cubicBezTo>
                  <a:pt x="31623" y="706326"/>
                  <a:pt x="0" y="674703"/>
                  <a:pt x="0" y="635693"/>
                </a:cubicBezTo>
                <a:lnTo>
                  <a:pt x="0" y="70633"/>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gradFill>
                  <a:gsLst>
                    <a:gs pos="0">
                      <a:srgbClr val="FFFFFF"/>
                    </a:gs>
                    <a:gs pos="100000">
                      <a:srgbClr val="FFFFFF"/>
                    </a:gs>
                  </a:gsLst>
                  <a:lin ang="5400000" scaled="0"/>
                </a:gradFill>
              </a:rPr>
              <a:t>Extend</a:t>
            </a:r>
          </a:p>
        </p:txBody>
      </p:sp>
      <p:sp>
        <p:nvSpPr>
          <p:cNvPr id="25" name="Freeform 24"/>
          <p:cNvSpPr/>
          <p:nvPr/>
        </p:nvSpPr>
        <p:spPr>
          <a:xfrm>
            <a:off x="4330715" y="4200772"/>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err="1" smtClean="0">
                <a:solidFill>
                  <a:schemeClr val="bg1">
                    <a:alpha val="99000"/>
                  </a:schemeClr>
                </a:solidFill>
              </a:rPr>
              <a:t>Customise</a:t>
            </a:r>
            <a:r>
              <a:rPr lang="en-US" sz="2800" dirty="0" smtClean="0">
                <a:solidFill>
                  <a:schemeClr val="bg1">
                    <a:alpha val="99000"/>
                  </a:schemeClr>
                </a:solidFill>
              </a:rPr>
              <a:t> screen layouts</a:t>
            </a:r>
            <a:endParaRPr lang="en-US" sz="2800" dirty="0">
              <a:solidFill>
                <a:schemeClr val="bg1">
                  <a:alpha val="99000"/>
                </a:schemeClr>
              </a:solidFill>
            </a:endParaRPr>
          </a:p>
        </p:txBody>
      </p:sp>
      <p:sp>
        <p:nvSpPr>
          <p:cNvPr id="26" name="Freeform 25"/>
          <p:cNvSpPr/>
          <p:nvPr/>
        </p:nvSpPr>
        <p:spPr>
          <a:xfrm>
            <a:off x="4330715" y="5480358"/>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Define custom queries</a:t>
            </a:r>
            <a:endParaRPr lang="en-US" sz="2800" dirty="0">
              <a:solidFill>
                <a:schemeClr val="bg1">
                  <a:alpha val="99000"/>
                </a:schemeClr>
              </a:solidFill>
            </a:endParaRPr>
          </a:p>
        </p:txBody>
      </p:sp>
      <p:sp>
        <p:nvSpPr>
          <p:cNvPr id="27" name="Right Arrow 26"/>
          <p:cNvSpPr/>
          <p:nvPr/>
        </p:nvSpPr>
        <p:spPr>
          <a:xfrm rot="5400000">
            <a:off x="5878837" y="3892117"/>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28" name="Right Arrow 27"/>
          <p:cNvSpPr/>
          <p:nvPr/>
        </p:nvSpPr>
        <p:spPr>
          <a:xfrm rot="5400000">
            <a:off x="5860837" y="5164605"/>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29" name="Right Arrow 28"/>
          <p:cNvSpPr/>
          <p:nvPr/>
        </p:nvSpPr>
        <p:spPr>
          <a:xfrm rot="5400000">
            <a:off x="9965236" y="2584833"/>
            <a:ext cx="360000" cy="252000"/>
          </a:xfrm>
          <a:prstGeom prst="rightArrow">
            <a:avLst>
              <a:gd name="adj1" fmla="val 66700"/>
              <a:gd name="adj2" fmla="val 50000"/>
            </a:avLst>
          </a:prstGeom>
        </p:spPr>
        <p:style>
          <a:lnRef idx="0">
            <a:schemeClr val="accent2"/>
          </a:lnRef>
          <a:fillRef idx="3">
            <a:schemeClr val="accent2"/>
          </a:fillRef>
          <a:effectRef idx="3">
            <a:schemeClr val="accent2"/>
          </a:effectRef>
          <a:fontRef idx="minor">
            <a:schemeClr val="lt1"/>
          </a:fontRef>
        </p:style>
      </p:sp>
      <p:sp>
        <p:nvSpPr>
          <p:cNvPr id="30" name="Freeform 29"/>
          <p:cNvSpPr/>
          <p:nvPr/>
        </p:nvSpPr>
        <p:spPr>
          <a:xfrm>
            <a:off x="8435114" y="2933589"/>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gradFill>
                  <a:gsLst>
                    <a:gs pos="0">
                      <a:srgbClr val="FFFFFF"/>
                    </a:gs>
                    <a:gs pos="100000">
                      <a:srgbClr val="FFFFFF"/>
                    </a:gs>
                  </a:gsLst>
                  <a:lin ang="5400000" scaled="0"/>
                </a:gradFill>
              </a:rPr>
              <a:t>Explore ecosystem components</a:t>
            </a:r>
          </a:p>
        </p:txBody>
      </p:sp>
      <p:sp>
        <p:nvSpPr>
          <p:cNvPr id="31" name="Freeform 30"/>
          <p:cNvSpPr/>
          <p:nvPr/>
        </p:nvSpPr>
        <p:spPr>
          <a:xfrm>
            <a:off x="8435114" y="4213290"/>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Create custom Silverlight controls</a:t>
            </a:r>
            <a:endParaRPr lang="en-US" sz="2800" dirty="0">
              <a:solidFill>
                <a:schemeClr val="bg1">
                  <a:alpha val="99000"/>
                </a:schemeClr>
              </a:solidFill>
            </a:endParaRPr>
          </a:p>
        </p:txBody>
      </p:sp>
      <p:sp>
        <p:nvSpPr>
          <p:cNvPr id="32" name="Freeform 31"/>
          <p:cNvSpPr/>
          <p:nvPr/>
        </p:nvSpPr>
        <p:spPr>
          <a:xfrm>
            <a:off x="8435114" y="5492876"/>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Integrate with custom data sources</a:t>
            </a:r>
            <a:endParaRPr lang="en-US" sz="2800" dirty="0">
              <a:solidFill>
                <a:schemeClr val="bg1">
                  <a:alpha val="99000"/>
                </a:schemeClr>
              </a:solidFill>
            </a:endParaRPr>
          </a:p>
        </p:txBody>
      </p:sp>
      <p:sp>
        <p:nvSpPr>
          <p:cNvPr id="33" name="Right Arrow 32"/>
          <p:cNvSpPr/>
          <p:nvPr/>
        </p:nvSpPr>
        <p:spPr>
          <a:xfrm rot="5400000">
            <a:off x="9983236" y="3904635"/>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34" name="Right Arrow 33"/>
          <p:cNvSpPr/>
          <p:nvPr/>
        </p:nvSpPr>
        <p:spPr>
          <a:xfrm rot="5400000">
            <a:off x="9965236" y="5177123"/>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cxnSp>
        <p:nvCxnSpPr>
          <p:cNvPr id="35" name="Straight Connector 34"/>
          <p:cNvCxnSpPr/>
          <p:nvPr/>
        </p:nvCxnSpPr>
        <p:spPr>
          <a:xfrm flipV="1">
            <a:off x="8181474" y="4045451"/>
            <a:ext cx="0" cy="2333991"/>
          </a:xfrm>
          <a:prstGeom prst="line">
            <a:avLst/>
          </a:prstGeom>
          <a:ln w="38100">
            <a:solidFill>
              <a:schemeClr val="tx1"/>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738835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37" name="Straight Connector 36"/>
          <p:cNvCxnSpPr/>
          <p:nvPr/>
        </p:nvCxnSpPr>
        <p:spPr>
          <a:xfrm>
            <a:off x="8181474" y="4052355"/>
            <a:ext cx="3745884" cy="0"/>
          </a:xfrm>
          <a:prstGeom prst="line">
            <a:avLst/>
          </a:prstGeom>
          <a:ln w="38100">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normAutofit/>
          </a:bodyPr>
          <a:lstStyle/>
          <a:p>
            <a:r>
              <a:rPr lang="en-US" dirty="0" smtClean="0"/>
              <a:t>The </a:t>
            </a:r>
            <a:r>
              <a:rPr lang="en-US" dirty="0" err="1" smtClean="0"/>
              <a:t>LightSwitch</a:t>
            </a:r>
            <a:r>
              <a:rPr lang="en-US" dirty="0" smtClean="0"/>
              <a:t> Development Experience</a:t>
            </a:r>
            <a:endParaRPr lang="en-US" dirty="0"/>
          </a:p>
        </p:txBody>
      </p:sp>
      <p:sp>
        <p:nvSpPr>
          <p:cNvPr id="4" name="Freeform 3"/>
          <p:cNvSpPr/>
          <p:nvPr/>
        </p:nvSpPr>
        <p:spPr>
          <a:xfrm>
            <a:off x="261564" y="1662984"/>
            <a:ext cx="3456996" cy="832174"/>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solidFill>
                  <a:schemeClr val="bg1">
                    <a:alpha val="99000"/>
                  </a:schemeClr>
                </a:solidFill>
              </a:rPr>
              <a:t>Start</a:t>
            </a:r>
          </a:p>
        </p:txBody>
      </p:sp>
      <p:sp>
        <p:nvSpPr>
          <p:cNvPr id="5" name="Right Arrow 4"/>
          <p:cNvSpPr/>
          <p:nvPr/>
        </p:nvSpPr>
        <p:spPr>
          <a:xfrm rot="5400000">
            <a:off x="1788732" y="2587179"/>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6" name="Freeform 5"/>
          <p:cNvSpPr/>
          <p:nvPr/>
        </p:nvSpPr>
        <p:spPr>
          <a:xfrm>
            <a:off x="261564" y="2925405"/>
            <a:ext cx="3456995" cy="834250"/>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solidFill>
                  <a:schemeClr val="bg1">
                    <a:alpha val="99000"/>
                  </a:schemeClr>
                </a:solidFill>
              </a:rPr>
              <a:t>Describe your data</a:t>
            </a:r>
          </a:p>
        </p:txBody>
      </p:sp>
      <p:sp>
        <p:nvSpPr>
          <p:cNvPr id="7" name="Right Arrow 6"/>
          <p:cNvSpPr/>
          <p:nvPr/>
        </p:nvSpPr>
        <p:spPr>
          <a:xfrm rot="5400000">
            <a:off x="1806356" y="3864057"/>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8" name="Freeform 7"/>
          <p:cNvSpPr/>
          <p:nvPr/>
        </p:nvSpPr>
        <p:spPr>
          <a:xfrm>
            <a:off x="261563" y="4200772"/>
            <a:ext cx="3456995" cy="88514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solidFill>
                  <a:schemeClr val="bg1">
                    <a:alpha val="99000"/>
                  </a:schemeClr>
                </a:solidFill>
              </a:rPr>
              <a:t>Create screens for common tasks</a:t>
            </a:r>
          </a:p>
        </p:txBody>
      </p:sp>
      <p:sp>
        <p:nvSpPr>
          <p:cNvPr id="9" name="Freeform 8"/>
          <p:cNvSpPr/>
          <p:nvPr/>
        </p:nvSpPr>
        <p:spPr>
          <a:xfrm>
            <a:off x="4330715" y="1646478"/>
            <a:ext cx="3492244" cy="832174"/>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solidFill>
                  <a:schemeClr val="bg1">
                    <a:alpha val="99000"/>
                  </a:schemeClr>
                </a:solidFill>
              </a:rPr>
              <a:t>Refine</a:t>
            </a:r>
          </a:p>
        </p:txBody>
      </p:sp>
      <p:sp>
        <p:nvSpPr>
          <p:cNvPr id="10" name="Right Arrow 9"/>
          <p:cNvSpPr/>
          <p:nvPr/>
        </p:nvSpPr>
        <p:spPr>
          <a:xfrm rot="5400000">
            <a:off x="5860837" y="2572315"/>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11" name="Freeform 10"/>
          <p:cNvSpPr/>
          <p:nvPr/>
        </p:nvSpPr>
        <p:spPr>
          <a:xfrm>
            <a:off x="4330715" y="2921071"/>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solidFill>
                  <a:schemeClr val="bg1">
                    <a:alpha val="99000"/>
                  </a:schemeClr>
                </a:solidFill>
              </a:rPr>
              <a:t>Author business logic</a:t>
            </a:r>
          </a:p>
        </p:txBody>
      </p:sp>
      <p:sp>
        <p:nvSpPr>
          <p:cNvPr id="16" name="Freeform 15"/>
          <p:cNvSpPr>
            <a:spLocks noChangeAspect="1"/>
          </p:cNvSpPr>
          <p:nvPr/>
        </p:nvSpPr>
        <p:spPr>
          <a:xfrm>
            <a:off x="8435114" y="1646478"/>
            <a:ext cx="3492244" cy="832174"/>
          </a:xfrm>
          <a:custGeom>
            <a:avLst/>
            <a:gdLst>
              <a:gd name="connsiteX0" fmla="*/ 0 w 2825307"/>
              <a:gd name="connsiteY0" fmla="*/ 70633 h 706326"/>
              <a:gd name="connsiteX1" fmla="*/ 70633 w 2825307"/>
              <a:gd name="connsiteY1" fmla="*/ 0 h 706326"/>
              <a:gd name="connsiteX2" fmla="*/ 2754674 w 2825307"/>
              <a:gd name="connsiteY2" fmla="*/ 0 h 706326"/>
              <a:gd name="connsiteX3" fmla="*/ 2825307 w 2825307"/>
              <a:gd name="connsiteY3" fmla="*/ 70633 h 706326"/>
              <a:gd name="connsiteX4" fmla="*/ 2825307 w 2825307"/>
              <a:gd name="connsiteY4" fmla="*/ 635693 h 706326"/>
              <a:gd name="connsiteX5" fmla="*/ 2754674 w 2825307"/>
              <a:gd name="connsiteY5" fmla="*/ 706326 h 706326"/>
              <a:gd name="connsiteX6" fmla="*/ 70633 w 2825307"/>
              <a:gd name="connsiteY6" fmla="*/ 706326 h 706326"/>
              <a:gd name="connsiteX7" fmla="*/ 0 w 2825307"/>
              <a:gd name="connsiteY7" fmla="*/ 635693 h 706326"/>
              <a:gd name="connsiteX8" fmla="*/ 0 w 2825307"/>
              <a:gd name="connsiteY8" fmla="*/ 70633 h 706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25307" h="706326">
                <a:moveTo>
                  <a:pt x="0" y="70633"/>
                </a:moveTo>
                <a:cubicBezTo>
                  <a:pt x="0" y="31623"/>
                  <a:pt x="31623" y="0"/>
                  <a:pt x="70633" y="0"/>
                </a:cubicBezTo>
                <a:lnTo>
                  <a:pt x="2754674" y="0"/>
                </a:lnTo>
                <a:cubicBezTo>
                  <a:pt x="2793684" y="0"/>
                  <a:pt x="2825307" y="31623"/>
                  <a:pt x="2825307" y="70633"/>
                </a:cubicBezTo>
                <a:lnTo>
                  <a:pt x="2825307" y="635693"/>
                </a:lnTo>
                <a:cubicBezTo>
                  <a:pt x="2825307" y="674703"/>
                  <a:pt x="2793684" y="706326"/>
                  <a:pt x="2754674" y="706326"/>
                </a:cubicBezTo>
                <a:lnTo>
                  <a:pt x="70633" y="706326"/>
                </a:lnTo>
                <a:cubicBezTo>
                  <a:pt x="31623" y="706326"/>
                  <a:pt x="0" y="674703"/>
                  <a:pt x="0" y="635693"/>
                </a:cubicBezTo>
                <a:lnTo>
                  <a:pt x="0" y="70633"/>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gradFill>
                  <a:gsLst>
                    <a:gs pos="0">
                      <a:srgbClr val="FFFFFF"/>
                    </a:gs>
                    <a:gs pos="100000">
                      <a:srgbClr val="FFFFFF"/>
                    </a:gs>
                  </a:gsLst>
                  <a:lin ang="5400000" scaled="0"/>
                </a:gradFill>
              </a:rPr>
              <a:t>Extend</a:t>
            </a:r>
          </a:p>
        </p:txBody>
      </p:sp>
      <p:sp>
        <p:nvSpPr>
          <p:cNvPr id="25" name="Freeform 24"/>
          <p:cNvSpPr/>
          <p:nvPr/>
        </p:nvSpPr>
        <p:spPr>
          <a:xfrm>
            <a:off x="4330715" y="4200772"/>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err="1" smtClean="0">
                <a:solidFill>
                  <a:schemeClr val="bg1">
                    <a:alpha val="99000"/>
                  </a:schemeClr>
                </a:solidFill>
              </a:rPr>
              <a:t>Customise</a:t>
            </a:r>
            <a:r>
              <a:rPr lang="en-US" sz="2800" dirty="0" smtClean="0">
                <a:solidFill>
                  <a:schemeClr val="bg1">
                    <a:alpha val="99000"/>
                  </a:schemeClr>
                </a:solidFill>
              </a:rPr>
              <a:t> screen layouts</a:t>
            </a:r>
            <a:endParaRPr lang="en-US" sz="2800" dirty="0">
              <a:solidFill>
                <a:schemeClr val="bg1">
                  <a:alpha val="99000"/>
                </a:schemeClr>
              </a:solidFill>
            </a:endParaRPr>
          </a:p>
        </p:txBody>
      </p:sp>
      <p:sp>
        <p:nvSpPr>
          <p:cNvPr id="26" name="Freeform 25"/>
          <p:cNvSpPr/>
          <p:nvPr/>
        </p:nvSpPr>
        <p:spPr>
          <a:xfrm>
            <a:off x="4330715" y="5480358"/>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Define custom queries</a:t>
            </a:r>
            <a:endParaRPr lang="en-US" sz="2800" dirty="0">
              <a:solidFill>
                <a:schemeClr val="bg1">
                  <a:alpha val="99000"/>
                </a:schemeClr>
              </a:solidFill>
            </a:endParaRPr>
          </a:p>
        </p:txBody>
      </p:sp>
      <p:sp>
        <p:nvSpPr>
          <p:cNvPr id="27" name="Right Arrow 26"/>
          <p:cNvSpPr/>
          <p:nvPr/>
        </p:nvSpPr>
        <p:spPr>
          <a:xfrm rot="5400000">
            <a:off x="5878837" y="3892117"/>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28" name="Right Arrow 27"/>
          <p:cNvSpPr/>
          <p:nvPr/>
        </p:nvSpPr>
        <p:spPr>
          <a:xfrm rot="5400000">
            <a:off x="5860837" y="5164605"/>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29" name="Right Arrow 28"/>
          <p:cNvSpPr/>
          <p:nvPr/>
        </p:nvSpPr>
        <p:spPr>
          <a:xfrm rot="5400000">
            <a:off x="9965236" y="2584833"/>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30" name="Freeform 29"/>
          <p:cNvSpPr/>
          <p:nvPr/>
        </p:nvSpPr>
        <p:spPr>
          <a:xfrm>
            <a:off x="8435114" y="2933589"/>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solidFill>
                  <a:schemeClr val="bg1">
                    <a:alpha val="99000"/>
                  </a:schemeClr>
                </a:solidFill>
              </a:rPr>
              <a:t>Explore ecosystem components</a:t>
            </a:r>
          </a:p>
        </p:txBody>
      </p:sp>
      <p:sp>
        <p:nvSpPr>
          <p:cNvPr id="31" name="Freeform 30"/>
          <p:cNvSpPr/>
          <p:nvPr/>
        </p:nvSpPr>
        <p:spPr>
          <a:xfrm>
            <a:off x="8435114" y="4213290"/>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gradFill>
                  <a:gsLst>
                    <a:gs pos="0">
                      <a:srgbClr val="FFFFFF"/>
                    </a:gs>
                    <a:gs pos="100000">
                      <a:srgbClr val="FFFFFF"/>
                    </a:gs>
                  </a:gsLst>
                  <a:lin ang="5400000" scaled="0"/>
                </a:gradFill>
              </a:rPr>
              <a:t>Create custom Silverlight controls</a:t>
            </a:r>
          </a:p>
        </p:txBody>
      </p:sp>
      <p:sp>
        <p:nvSpPr>
          <p:cNvPr id="32" name="Freeform 31"/>
          <p:cNvSpPr/>
          <p:nvPr/>
        </p:nvSpPr>
        <p:spPr>
          <a:xfrm>
            <a:off x="8435114" y="5492876"/>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Integrate with custom data sources</a:t>
            </a:r>
            <a:endParaRPr lang="en-US" sz="2800" dirty="0">
              <a:solidFill>
                <a:schemeClr val="bg1">
                  <a:alpha val="99000"/>
                </a:schemeClr>
              </a:solidFill>
            </a:endParaRPr>
          </a:p>
        </p:txBody>
      </p:sp>
      <p:sp>
        <p:nvSpPr>
          <p:cNvPr id="33" name="Right Arrow 32"/>
          <p:cNvSpPr/>
          <p:nvPr/>
        </p:nvSpPr>
        <p:spPr>
          <a:xfrm rot="5400000">
            <a:off x="9983236" y="3904635"/>
            <a:ext cx="360000" cy="252000"/>
          </a:xfrm>
          <a:prstGeom prst="rightArrow">
            <a:avLst>
              <a:gd name="adj1" fmla="val 66700"/>
              <a:gd name="adj2" fmla="val 50000"/>
            </a:avLst>
          </a:prstGeom>
        </p:spPr>
        <p:style>
          <a:lnRef idx="0">
            <a:schemeClr val="accent2"/>
          </a:lnRef>
          <a:fillRef idx="3">
            <a:schemeClr val="accent2"/>
          </a:fillRef>
          <a:effectRef idx="3">
            <a:schemeClr val="accent2"/>
          </a:effectRef>
          <a:fontRef idx="minor">
            <a:schemeClr val="lt1"/>
          </a:fontRef>
        </p:style>
      </p:sp>
      <p:sp>
        <p:nvSpPr>
          <p:cNvPr id="34" name="Right Arrow 33"/>
          <p:cNvSpPr/>
          <p:nvPr/>
        </p:nvSpPr>
        <p:spPr>
          <a:xfrm rot="5400000">
            <a:off x="9965236" y="5177123"/>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cxnSp>
        <p:nvCxnSpPr>
          <p:cNvPr id="35" name="Straight Connector 34"/>
          <p:cNvCxnSpPr/>
          <p:nvPr/>
        </p:nvCxnSpPr>
        <p:spPr>
          <a:xfrm flipV="1">
            <a:off x="8181474" y="4045451"/>
            <a:ext cx="0" cy="2333991"/>
          </a:xfrm>
          <a:prstGeom prst="line">
            <a:avLst/>
          </a:prstGeom>
          <a:ln w="38100">
            <a:solidFill>
              <a:schemeClr val="tx1"/>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477563"/>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 </a:t>
            </a:r>
            <a:endParaRPr lang="en-US" dirty="0"/>
          </a:p>
        </p:txBody>
      </p:sp>
      <p:sp>
        <p:nvSpPr>
          <p:cNvPr id="2" name="Title 1"/>
          <p:cNvSpPr>
            <a:spLocks noGrp="1"/>
          </p:cNvSpPr>
          <p:nvPr>
            <p:ph type="ctrTitle"/>
          </p:nvPr>
        </p:nvSpPr>
        <p:spPr/>
        <p:txBody>
          <a:bodyPr/>
          <a:lstStyle/>
          <a:p>
            <a:r>
              <a:rPr lang="en-US" dirty="0" smtClean="0"/>
              <a:t>Integrating a </a:t>
            </a:r>
            <a:r>
              <a:rPr lang="en-US" dirty="0"/>
              <a:t>C</a:t>
            </a:r>
            <a:r>
              <a:rPr lang="en-US" dirty="0" smtClean="0"/>
              <a:t>ustom Silverlight Control</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1701725305"/>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262713"/>
            <a:ext cx="12188825" cy="55952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Title 3"/>
          <p:cNvSpPr>
            <a:spLocks noGrp="1"/>
          </p:cNvSpPr>
          <p:nvPr>
            <p:ph type="title"/>
          </p:nvPr>
        </p:nvSpPr>
        <p:spPr/>
        <p:txBody>
          <a:bodyPr/>
          <a:lstStyle/>
          <a:p>
            <a:r>
              <a:rPr lang="en-US" dirty="0" err="1" smtClean="0"/>
              <a:t>LightSwitch</a:t>
            </a:r>
            <a:r>
              <a:rPr lang="en-US" dirty="0" smtClean="0"/>
              <a:t> Extension Points</a:t>
            </a:r>
            <a:endParaRPr lang="en-AU" dirty="0"/>
          </a:p>
        </p:txBody>
      </p:sp>
      <p:sp>
        <p:nvSpPr>
          <p:cNvPr id="6" name="TextBox 5"/>
          <p:cNvSpPr txBox="1"/>
          <p:nvPr/>
        </p:nvSpPr>
        <p:spPr>
          <a:xfrm>
            <a:off x="333772" y="1268760"/>
            <a:ext cx="3600400" cy="720080"/>
          </a:xfrm>
          <a:prstGeom prst="rect">
            <a:avLst/>
          </a:prstGeom>
          <a:noFill/>
        </p:spPr>
        <p:txBody>
          <a:bodyPr wrap="square" lIns="0" tIns="0" rIns="0" bIns="0" rtlCol="0">
            <a:noAutofit/>
          </a:bodyPr>
          <a:lstStyle/>
          <a:p>
            <a:pPr algn="ctr"/>
            <a:r>
              <a:rPr lang="en-US" sz="4000" dirty="0" smtClean="0">
                <a:latin typeface="Segoe" pitchFamily="34" charset="0"/>
              </a:rPr>
              <a:t>Design-time</a:t>
            </a:r>
            <a:endParaRPr lang="en-AU" sz="4000" dirty="0" err="1" smtClean="0">
              <a:latin typeface="Segoe" pitchFamily="34" charset="0"/>
            </a:endParaRPr>
          </a:p>
        </p:txBody>
      </p:sp>
      <p:sp>
        <p:nvSpPr>
          <p:cNvPr id="7" name="TextBox 6"/>
          <p:cNvSpPr txBox="1"/>
          <p:nvPr/>
        </p:nvSpPr>
        <p:spPr>
          <a:xfrm>
            <a:off x="4294212" y="1265623"/>
            <a:ext cx="3600400" cy="720080"/>
          </a:xfrm>
          <a:prstGeom prst="rect">
            <a:avLst/>
          </a:prstGeom>
          <a:noFill/>
        </p:spPr>
        <p:txBody>
          <a:bodyPr wrap="square" lIns="0" tIns="0" rIns="0" bIns="0" rtlCol="0">
            <a:noAutofit/>
          </a:bodyPr>
          <a:lstStyle/>
          <a:p>
            <a:pPr algn="ctr"/>
            <a:r>
              <a:rPr lang="en-US" sz="4000" dirty="0" smtClean="0">
                <a:latin typeface="Segoe" pitchFamily="34" charset="0"/>
              </a:rPr>
              <a:t>Client</a:t>
            </a:r>
            <a:endParaRPr lang="en-AU" sz="4000" dirty="0" err="1" smtClean="0">
              <a:latin typeface="Segoe" pitchFamily="34" charset="0"/>
            </a:endParaRPr>
          </a:p>
        </p:txBody>
      </p:sp>
      <p:sp>
        <p:nvSpPr>
          <p:cNvPr id="8" name="TextBox 7"/>
          <p:cNvSpPr txBox="1"/>
          <p:nvPr/>
        </p:nvSpPr>
        <p:spPr>
          <a:xfrm>
            <a:off x="8254652" y="1268760"/>
            <a:ext cx="3600400" cy="720080"/>
          </a:xfrm>
          <a:prstGeom prst="rect">
            <a:avLst/>
          </a:prstGeom>
          <a:noFill/>
        </p:spPr>
        <p:txBody>
          <a:bodyPr wrap="square" lIns="0" tIns="0" rIns="0" bIns="0" rtlCol="0">
            <a:noAutofit/>
          </a:bodyPr>
          <a:lstStyle/>
          <a:p>
            <a:pPr algn="ctr"/>
            <a:r>
              <a:rPr lang="en-US" sz="4000" dirty="0" smtClean="0">
                <a:latin typeface="Segoe" pitchFamily="34" charset="0"/>
              </a:rPr>
              <a:t>Middle Tier</a:t>
            </a:r>
            <a:endParaRPr lang="en-AU" sz="4000" dirty="0" err="1" smtClean="0">
              <a:latin typeface="Segoe" pitchFamily="34" charset="0"/>
            </a:endParaRPr>
          </a:p>
        </p:txBody>
      </p:sp>
      <p:cxnSp>
        <p:nvCxnSpPr>
          <p:cNvPr id="10" name="Straight Connector 9"/>
          <p:cNvCxnSpPr/>
          <p:nvPr/>
        </p:nvCxnSpPr>
        <p:spPr>
          <a:xfrm>
            <a:off x="4114413" y="1265623"/>
            <a:ext cx="0" cy="5331729"/>
          </a:xfrm>
          <a:prstGeom prst="line">
            <a:avLst/>
          </a:prstGeom>
          <a:ln w="762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074413" y="1268760"/>
            <a:ext cx="0" cy="5331729"/>
          </a:xfrm>
          <a:prstGeom prst="line">
            <a:avLst/>
          </a:prstGeom>
          <a:ln w="762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bwMode="auto">
          <a:xfrm>
            <a:off x="333772" y="1985703"/>
            <a:ext cx="3600400" cy="939241"/>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3200" dirty="0" smtClean="0">
                <a:solidFill>
                  <a:schemeClr val="bg1">
                    <a:alpha val="99000"/>
                  </a:schemeClr>
                </a:solidFill>
              </a:rPr>
              <a:t>Screen Templates</a:t>
            </a:r>
            <a:endParaRPr lang="en-AU" sz="3200" dirty="0" smtClean="0">
              <a:solidFill>
                <a:schemeClr val="bg1">
                  <a:alpha val="99000"/>
                </a:schemeClr>
              </a:solidFill>
            </a:endParaRPr>
          </a:p>
        </p:txBody>
      </p:sp>
      <p:sp>
        <p:nvSpPr>
          <p:cNvPr id="13" name="Rounded Rectangle 12"/>
          <p:cNvSpPr/>
          <p:nvPr/>
        </p:nvSpPr>
        <p:spPr bwMode="auto">
          <a:xfrm>
            <a:off x="4294212" y="1988840"/>
            <a:ext cx="7560840" cy="939241"/>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3200" dirty="0" smtClean="0">
                <a:solidFill>
                  <a:schemeClr val="bg1">
                    <a:alpha val="99000"/>
                  </a:schemeClr>
                </a:solidFill>
              </a:rPr>
              <a:t>Business Types</a:t>
            </a:r>
            <a:endParaRPr lang="en-AU" sz="3200" dirty="0" smtClean="0">
              <a:solidFill>
                <a:schemeClr val="bg1">
                  <a:alpha val="99000"/>
                </a:schemeClr>
              </a:solidFill>
            </a:endParaRPr>
          </a:p>
        </p:txBody>
      </p:sp>
      <p:sp>
        <p:nvSpPr>
          <p:cNvPr id="14" name="Rounded Rectangle 13"/>
          <p:cNvSpPr/>
          <p:nvPr/>
        </p:nvSpPr>
        <p:spPr bwMode="auto">
          <a:xfrm>
            <a:off x="4294212" y="3212976"/>
            <a:ext cx="3600400" cy="939241"/>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3200" dirty="0" smtClean="0">
                <a:solidFill>
                  <a:schemeClr val="bg1">
                    <a:alpha val="99000"/>
                  </a:schemeClr>
                </a:solidFill>
              </a:rPr>
              <a:t>Controls</a:t>
            </a:r>
            <a:endParaRPr lang="en-AU" sz="3200" dirty="0" smtClean="0">
              <a:solidFill>
                <a:schemeClr val="bg1">
                  <a:alpha val="99000"/>
                </a:schemeClr>
              </a:solidFill>
            </a:endParaRPr>
          </a:p>
        </p:txBody>
      </p:sp>
      <p:sp>
        <p:nvSpPr>
          <p:cNvPr id="15" name="Rounded Rectangle 14"/>
          <p:cNvSpPr/>
          <p:nvPr/>
        </p:nvSpPr>
        <p:spPr bwMode="auto">
          <a:xfrm>
            <a:off x="4294212" y="4435544"/>
            <a:ext cx="3600400" cy="939241"/>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3200" dirty="0" smtClean="0">
                <a:solidFill>
                  <a:schemeClr val="bg1">
                    <a:alpha val="99000"/>
                  </a:schemeClr>
                </a:solidFill>
              </a:rPr>
              <a:t>Themes</a:t>
            </a:r>
            <a:endParaRPr lang="en-AU" sz="3200" dirty="0" smtClean="0">
              <a:solidFill>
                <a:schemeClr val="bg1">
                  <a:alpha val="99000"/>
                </a:schemeClr>
              </a:solidFill>
            </a:endParaRPr>
          </a:p>
        </p:txBody>
      </p:sp>
      <p:sp>
        <p:nvSpPr>
          <p:cNvPr id="16" name="Rounded Rectangle 15"/>
          <p:cNvSpPr/>
          <p:nvPr/>
        </p:nvSpPr>
        <p:spPr bwMode="auto">
          <a:xfrm>
            <a:off x="4294212" y="5658111"/>
            <a:ext cx="3600400" cy="939241"/>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3200" dirty="0" smtClean="0">
                <a:solidFill>
                  <a:schemeClr val="bg1">
                    <a:alpha val="99000"/>
                  </a:schemeClr>
                </a:solidFill>
              </a:rPr>
              <a:t>Shells</a:t>
            </a:r>
            <a:endParaRPr lang="en-AU" sz="3200" dirty="0" smtClean="0">
              <a:solidFill>
                <a:schemeClr val="bg1">
                  <a:alpha val="99000"/>
                </a:schemeClr>
              </a:solidFill>
            </a:endParaRPr>
          </a:p>
        </p:txBody>
      </p:sp>
      <p:sp>
        <p:nvSpPr>
          <p:cNvPr id="17" name="Rounded Rectangle 16"/>
          <p:cNvSpPr/>
          <p:nvPr/>
        </p:nvSpPr>
        <p:spPr bwMode="auto">
          <a:xfrm>
            <a:off x="8256299" y="3212975"/>
            <a:ext cx="3600400" cy="939241"/>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3200" dirty="0" smtClean="0">
                <a:solidFill>
                  <a:schemeClr val="bg1">
                    <a:alpha val="99000"/>
                  </a:schemeClr>
                </a:solidFill>
              </a:rPr>
              <a:t>Controls</a:t>
            </a:r>
            <a:endParaRPr lang="en-AU" sz="3200" dirty="0" smtClean="0">
              <a:solidFill>
                <a:schemeClr val="bg1">
                  <a:alpha val="99000"/>
                </a:schemeClr>
              </a:solidFill>
            </a:endParaRPr>
          </a:p>
        </p:txBody>
      </p:sp>
    </p:spTree>
    <p:extLst>
      <p:ext uri="{BB962C8B-B14F-4D97-AF65-F5344CB8AC3E}">
        <p14:creationId xmlns:p14="http://schemas.microsoft.com/office/powerpoint/2010/main" val="127360534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88825" cy="185782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Content Placeholder 7"/>
          <p:cNvSpPr txBox="1">
            <a:spLocks/>
          </p:cNvSpPr>
          <p:nvPr/>
        </p:nvSpPr>
        <p:spPr>
          <a:xfrm>
            <a:off x="0" y="2235201"/>
            <a:ext cx="12188825" cy="3875314"/>
          </a:xfrm>
          <a:prstGeom prst="rect">
            <a:avLst/>
          </a:prstGeom>
        </p:spPr>
        <p:txBody>
          <a:bodyPr anchor="ctr"/>
          <a:lstStyle>
            <a:lvl1pPr marL="460375" indent="-460375" algn="l" defTabSz="914363" rtl="0" eaLnBrk="1" latinLnBrk="0" hangingPunct="1">
              <a:lnSpc>
                <a:spcPct val="90000"/>
              </a:lnSpc>
              <a:spcBef>
                <a:spcPct val="20000"/>
              </a:spcBef>
              <a:buSzPct val="90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ts val="6000"/>
              </a:lnSpc>
              <a:buFontTx/>
              <a:buNone/>
            </a:pPr>
            <a:r>
              <a:rPr lang="en-US" sz="6000" dirty="0" smtClean="0">
                <a:solidFill>
                  <a:schemeClr val="bg1"/>
                </a:solidFill>
                <a:effectLst>
                  <a:outerShdw blurRad="50800" dist="38100" dir="2700000" algn="tl" rotWithShape="0">
                    <a:prstClr val="black">
                      <a:alpha val="40000"/>
                    </a:prstClr>
                  </a:outerShdw>
                </a:effectLst>
                <a:latin typeface="Segoe" pitchFamily="34" charset="0"/>
              </a:rPr>
              <a:t>The </a:t>
            </a:r>
            <a:r>
              <a:rPr lang="en-US" sz="6000" b="1" dirty="0" smtClean="0">
                <a:solidFill>
                  <a:srgbClr val="FFC000"/>
                </a:solidFill>
                <a:effectLst>
                  <a:outerShdw blurRad="50800" dist="38100" dir="2700000" algn="tl" rotWithShape="0">
                    <a:prstClr val="black">
                      <a:alpha val="40000"/>
                    </a:prstClr>
                  </a:outerShdw>
                </a:effectLst>
                <a:latin typeface="Segoe" pitchFamily="34" charset="0"/>
              </a:rPr>
              <a:t>simplest</a:t>
            </a:r>
            <a:r>
              <a:rPr lang="en-US" sz="6000" dirty="0" smtClean="0">
                <a:solidFill>
                  <a:schemeClr val="bg1"/>
                </a:solidFill>
                <a:effectLst>
                  <a:outerShdw blurRad="50800" dist="38100" dir="2700000" algn="tl" rotWithShape="0">
                    <a:prstClr val="black">
                      <a:alpha val="40000"/>
                    </a:prstClr>
                  </a:outerShdw>
                </a:effectLst>
                <a:latin typeface="Segoe" pitchFamily="34" charset="0"/>
              </a:rPr>
              <a:t> way to create</a:t>
            </a:r>
          </a:p>
          <a:p>
            <a:pPr marL="0" indent="0" algn="ctr">
              <a:lnSpc>
                <a:spcPts val="6000"/>
              </a:lnSpc>
              <a:buFontTx/>
              <a:buNone/>
            </a:pPr>
            <a:r>
              <a:rPr lang="en-US" sz="6000" b="1" dirty="0" smtClean="0">
                <a:solidFill>
                  <a:srgbClr val="FFC000"/>
                </a:solidFill>
                <a:effectLst>
                  <a:outerShdw blurRad="50800" dist="38100" dir="2700000" algn="tl" rotWithShape="0">
                    <a:prstClr val="black">
                      <a:alpha val="40000"/>
                    </a:prstClr>
                  </a:outerShdw>
                </a:effectLst>
                <a:latin typeface="Segoe" pitchFamily="34" charset="0"/>
              </a:rPr>
              <a:t>business applications</a:t>
            </a:r>
          </a:p>
          <a:p>
            <a:pPr marL="0" indent="0" algn="ctr">
              <a:lnSpc>
                <a:spcPts val="6000"/>
              </a:lnSpc>
              <a:buFontTx/>
              <a:buNone/>
            </a:pPr>
            <a:r>
              <a:rPr lang="en-US" sz="6000" dirty="0" smtClean="0">
                <a:solidFill>
                  <a:schemeClr val="bg1"/>
                </a:solidFill>
                <a:effectLst>
                  <a:outerShdw blurRad="50800" dist="38100" dir="2700000" algn="tl" rotWithShape="0">
                    <a:prstClr val="black">
                      <a:alpha val="40000"/>
                    </a:prstClr>
                  </a:outerShdw>
                </a:effectLst>
                <a:latin typeface="Segoe" pitchFamily="34" charset="0"/>
              </a:rPr>
              <a:t>for the </a:t>
            </a:r>
            <a:r>
              <a:rPr lang="en-US" sz="6000" b="1" dirty="0" smtClean="0">
                <a:solidFill>
                  <a:srgbClr val="FFC000"/>
                </a:solidFill>
                <a:effectLst>
                  <a:outerShdw blurRad="50800" dist="38100" dir="2700000" algn="tl" rotWithShape="0">
                    <a:prstClr val="black">
                      <a:alpha val="40000"/>
                    </a:prstClr>
                  </a:outerShdw>
                </a:effectLst>
                <a:latin typeface="Segoe" pitchFamily="34" charset="0"/>
              </a:rPr>
              <a:t>desktop</a:t>
            </a:r>
            <a:r>
              <a:rPr lang="en-US" sz="6000" dirty="0" smtClean="0">
                <a:solidFill>
                  <a:schemeClr val="bg1"/>
                </a:solidFill>
                <a:effectLst>
                  <a:outerShdw blurRad="50800" dist="38100" dir="2700000" algn="tl" rotWithShape="0">
                    <a:prstClr val="black">
                      <a:alpha val="40000"/>
                    </a:prstClr>
                  </a:outerShdw>
                </a:effectLst>
                <a:latin typeface="Segoe" pitchFamily="34" charset="0"/>
              </a:rPr>
              <a:t> and the </a:t>
            </a:r>
            <a:r>
              <a:rPr lang="en-US" sz="6000" b="1" dirty="0" smtClean="0">
                <a:solidFill>
                  <a:srgbClr val="FFC000"/>
                </a:solidFill>
                <a:effectLst>
                  <a:outerShdw blurRad="50800" dist="38100" dir="2700000" algn="tl" rotWithShape="0">
                    <a:prstClr val="black">
                      <a:alpha val="40000"/>
                    </a:prstClr>
                  </a:outerShdw>
                </a:effectLst>
                <a:latin typeface="Segoe" pitchFamily="34" charset="0"/>
              </a:rPr>
              <a:t>cloud</a:t>
            </a:r>
            <a:endParaRPr lang="en-US" sz="4400" b="1" dirty="0">
              <a:solidFill>
                <a:srgbClr val="FFC000"/>
              </a:solidFill>
              <a:effectLst>
                <a:outerShdw blurRad="50800" dist="38100" dir="2700000" algn="tl" rotWithShape="0">
                  <a:prstClr val="black">
                    <a:alpha val="40000"/>
                  </a:prstClr>
                </a:outerShdw>
              </a:effectLst>
              <a:latin typeface="Segoe"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5212" y="393109"/>
            <a:ext cx="10058400" cy="1043586"/>
          </a:xfrm>
          <a:prstGeom prst="rect">
            <a:avLst/>
          </a:prstGeom>
          <a:solidFill>
            <a:schemeClr val="bg1"/>
          </a:solidFill>
        </p:spPr>
      </p:pic>
      <p:sp>
        <p:nvSpPr>
          <p:cNvPr id="5" name="Rectangle 4"/>
          <p:cNvSpPr/>
          <p:nvPr/>
        </p:nvSpPr>
        <p:spPr>
          <a:xfrm>
            <a:off x="2952245" y="2780928"/>
            <a:ext cx="3142167" cy="864096"/>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AU"/>
          </a:p>
        </p:txBody>
      </p:sp>
      <p:sp>
        <p:nvSpPr>
          <p:cNvPr id="6" name="Rectangle 5"/>
          <p:cNvSpPr/>
          <p:nvPr/>
        </p:nvSpPr>
        <p:spPr>
          <a:xfrm>
            <a:off x="2061964" y="3693408"/>
            <a:ext cx="3384376" cy="864096"/>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AU"/>
          </a:p>
        </p:txBody>
      </p:sp>
      <p:sp>
        <p:nvSpPr>
          <p:cNvPr id="7" name="Rectangle 6"/>
          <p:cNvSpPr/>
          <p:nvPr/>
        </p:nvSpPr>
        <p:spPr>
          <a:xfrm>
            <a:off x="3286100" y="4603968"/>
            <a:ext cx="3024336" cy="864096"/>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AU"/>
          </a:p>
        </p:txBody>
      </p:sp>
      <p:sp>
        <p:nvSpPr>
          <p:cNvPr id="8" name="Rectangle 7"/>
          <p:cNvSpPr/>
          <p:nvPr/>
        </p:nvSpPr>
        <p:spPr>
          <a:xfrm>
            <a:off x="9164489" y="4616112"/>
            <a:ext cx="2258515" cy="864096"/>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AU"/>
          </a:p>
        </p:txBody>
      </p:sp>
      <p:sp>
        <p:nvSpPr>
          <p:cNvPr id="9" name="Rectangle 8"/>
          <p:cNvSpPr/>
          <p:nvPr/>
        </p:nvSpPr>
        <p:spPr>
          <a:xfrm>
            <a:off x="5554880" y="3693408"/>
            <a:ext cx="4571980" cy="864096"/>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231126098"/>
      </p:ext>
    </p:extLst>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5"/>
                  </p:tgtEl>
                </p:cond>
              </p:nextCondLst>
            </p:seq>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0" presetClass="exit" presetSubtype="0" fill="hold" grpId="0" nodeType="clickEffect">
                                  <p:stCondLst>
                                    <p:cond delay="0"/>
                                  </p:stCondLst>
                                  <p:childTnLst>
                                    <p:animEffect transition="out" filter="fade">
                                      <p:cBhvr>
                                        <p:cTn id="12" dur="500"/>
                                        <p:tgtEl>
                                          <p:spTgt spid="6"/>
                                        </p:tgtEl>
                                      </p:cBhvr>
                                    </p:animEffect>
                                    <p:set>
                                      <p:cBhvr>
                                        <p:cTn id="13" dur="1" fill="hold">
                                          <p:stCondLst>
                                            <p:cond delay="4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seq concurrent="1" nextAc="seek">
              <p:cTn id="14" restart="whenNotActive" fill="hold" evtFilter="cancelBubble" nodeType="interactiveSeq">
                <p:stCondLst>
                  <p:cond evt="onClick" delay="0">
                    <p:tgtEl>
                      <p:spTgt spid="9"/>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0" nodeType="clickEffect">
                                  <p:stCondLst>
                                    <p:cond delay="0"/>
                                  </p:stCondLst>
                                  <p:childTnLst>
                                    <p:animEffect transition="out" filter="fade">
                                      <p:cBhvr>
                                        <p:cTn id="18" dur="500"/>
                                        <p:tgtEl>
                                          <p:spTgt spid="9"/>
                                        </p:tgtEl>
                                      </p:cBhvr>
                                    </p:animEffect>
                                    <p:set>
                                      <p:cBhvr>
                                        <p:cTn id="19" dur="1" fill="hold">
                                          <p:stCondLst>
                                            <p:cond delay="499"/>
                                          </p:stCondLst>
                                        </p:cTn>
                                        <p:tgtEl>
                                          <p:spTgt spid="9"/>
                                        </p:tgtEl>
                                        <p:attrNameLst>
                                          <p:attrName>style.visibility</p:attrName>
                                        </p:attrNameLst>
                                      </p:cBhvr>
                                      <p:to>
                                        <p:strVal val="hidden"/>
                                      </p:to>
                                    </p:set>
                                  </p:childTnLst>
                                </p:cTn>
                              </p:par>
                            </p:childTnLst>
                          </p:cTn>
                        </p:par>
                      </p:childTnLst>
                    </p:cTn>
                  </p:par>
                </p:childTnLst>
              </p:cTn>
              <p:nextCondLst>
                <p:cond evt="onClick" delay="0">
                  <p:tgtEl>
                    <p:spTgt spid="9"/>
                  </p:tgtEl>
                </p:cond>
              </p:nextCondLst>
            </p:seq>
            <p:seq concurrent="1" nextAc="seek">
              <p:cTn id="20" restart="whenNotActive" fill="hold" evtFilter="cancelBubble" nodeType="interactiveSeq">
                <p:stCondLst>
                  <p:cond evt="onClick" delay="0">
                    <p:tgtEl>
                      <p:spTgt spid="7"/>
                    </p:tgtEl>
                  </p:cond>
                </p:stCondLst>
                <p:endSync evt="end" delay="0">
                  <p:rtn val="all"/>
                </p:endSync>
                <p:childTnLst>
                  <p:par>
                    <p:cTn id="21" fill="hold">
                      <p:stCondLst>
                        <p:cond delay="0"/>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7"/>
                                        </p:tgtEl>
                                      </p:cBhvr>
                                    </p:animEffect>
                                    <p:set>
                                      <p:cBhvr>
                                        <p:cTn id="25" dur="1" fill="hold">
                                          <p:stCondLst>
                                            <p:cond delay="499"/>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seq concurrent="1" nextAc="seek">
              <p:cTn id="26" restart="whenNotActive" fill="hold" evtFilter="cancelBubble" nodeType="interactiveSeq">
                <p:stCondLst>
                  <p:cond evt="onClick" delay="0">
                    <p:tgtEl>
                      <p:spTgt spid="8"/>
                    </p:tgtEl>
                  </p:cond>
                </p:stCondLst>
                <p:endSync evt="end" delay="0">
                  <p:rtn val="all"/>
                </p:endSync>
                <p:childTnLst>
                  <p:par>
                    <p:cTn id="27" fill="hold">
                      <p:stCondLst>
                        <p:cond delay="0"/>
                      </p:stCondLst>
                      <p:childTnLst>
                        <p:par>
                          <p:cTn id="28" fill="hold">
                            <p:stCondLst>
                              <p:cond delay="0"/>
                            </p:stCondLst>
                            <p:childTnLst>
                              <p:par>
                                <p:cTn id="29" presetID="10" presetClass="exit" presetSubtype="0" fill="hold" grpId="0" nodeType="clickEffect">
                                  <p:stCondLst>
                                    <p:cond delay="0"/>
                                  </p:stCondLst>
                                  <p:childTnLst>
                                    <p:animEffect transition="out" filter="fade">
                                      <p:cBhvr>
                                        <p:cTn id="30" dur="500"/>
                                        <p:tgtEl>
                                          <p:spTgt spid="8"/>
                                        </p:tgtEl>
                                      </p:cBhvr>
                                    </p:animEffect>
                                    <p:set>
                                      <p:cBhvr>
                                        <p:cTn id="31" dur="1" fill="hold">
                                          <p:stCondLst>
                                            <p:cond delay="499"/>
                                          </p:stCondLst>
                                        </p:cTn>
                                        <p:tgtEl>
                                          <p:spTgt spid="8"/>
                                        </p:tgtEl>
                                        <p:attrNameLst>
                                          <p:attrName>style.visibility</p:attrName>
                                        </p:attrNameLst>
                                      </p:cBhvr>
                                      <p:to>
                                        <p:strVal val="hidden"/>
                                      </p:to>
                                    </p:set>
                                  </p:childTnLst>
                                </p:cTn>
                              </p:par>
                            </p:childTnLst>
                          </p:cTn>
                        </p:par>
                      </p:childTnLst>
                    </p:cTn>
                  </p:par>
                </p:childTnLst>
              </p:cTn>
              <p:nextCondLst>
                <p:cond evt="onClick" delay="0">
                  <p:tgtEl>
                    <p:spTgt spid="8"/>
                  </p:tgtEl>
                </p:cond>
              </p:nextCondLst>
            </p:seq>
          </p:childTnLst>
        </p:cTn>
      </p:par>
    </p:tnLst>
    <p:bldLst>
      <p:bldP spid="5" grpId="0" animBg="1"/>
      <p:bldP spid="6" grpId="0" animBg="1"/>
      <p:bldP spid="7" grpId="0" animBg="1"/>
      <p:bldP spid="8" grpId="0" animBg="1"/>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LightSwitch Extensibility</a:t>
            </a:r>
            <a:endParaRPr lang="en-US" dirty="0"/>
          </a:p>
        </p:txBody>
      </p:sp>
      <p:sp>
        <p:nvSpPr>
          <p:cNvPr id="6" name="Text Placeholder 5"/>
          <p:cNvSpPr>
            <a:spLocks noGrp="1"/>
          </p:cNvSpPr>
          <p:nvPr>
            <p:ph idx="1"/>
          </p:nvPr>
        </p:nvSpPr>
        <p:spPr/>
        <p:txBody>
          <a:bodyPr>
            <a:normAutofit lnSpcReduction="10000"/>
          </a:bodyPr>
          <a:lstStyle/>
          <a:p>
            <a:r>
              <a:rPr lang="en-US" sz="3700" dirty="0" smtClean="0"/>
              <a:t>Core </a:t>
            </a:r>
            <a:r>
              <a:rPr lang="en-US" sz="3700" dirty="0"/>
              <a:t>Extension Points</a:t>
            </a:r>
          </a:p>
          <a:p>
            <a:pPr lvl="1"/>
            <a:r>
              <a:rPr lang="en-US" sz="3200" b="1" dirty="0">
                <a:solidFill>
                  <a:srgbClr val="FFC425"/>
                </a:solidFill>
              </a:rPr>
              <a:t>Shell</a:t>
            </a:r>
            <a:r>
              <a:rPr lang="en-US" sz="3200" dirty="0"/>
              <a:t>: Outer chrome, Windowing, Navigation, etc.</a:t>
            </a:r>
          </a:p>
          <a:p>
            <a:pPr lvl="1"/>
            <a:r>
              <a:rPr lang="en-US" sz="3200" b="1" dirty="0">
                <a:solidFill>
                  <a:srgbClr val="FFC425"/>
                </a:solidFill>
              </a:rPr>
              <a:t>Theme</a:t>
            </a:r>
            <a:r>
              <a:rPr lang="en-US" sz="3200" dirty="0"/>
              <a:t>: Color, Style, Shape of individual elements</a:t>
            </a:r>
          </a:p>
          <a:p>
            <a:pPr lvl="1"/>
            <a:r>
              <a:rPr lang="en-US" sz="3200" b="1" dirty="0">
                <a:solidFill>
                  <a:srgbClr val="FFC425"/>
                </a:solidFill>
              </a:rPr>
              <a:t>Business</a:t>
            </a:r>
            <a:r>
              <a:rPr lang="en-US" sz="3200" dirty="0">
                <a:solidFill>
                  <a:srgbClr val="FFC425"/>
                </a:solidFill>
              </a:rPr>
              <a:t> </a:t>
            </a:r>
            <a:r>
              <a:rPr lang="en-US" sz="3200" b="1" dirty="0">
                <a:solidFill>
                  <a:srgbClr val="FFC425"/>
                </a:solidFill>
              </a:rPr>
              <a:t>Type</a:t>
            </a:r>
            <a:r>
              <a:rPr lang="en-US" sz="3200" dirty="0"/>
              <a:t>: Validation, Presentation of common business elements</a:t>
            </a:r>
          </a:p>
          <a:p>
            <a:pPr lvl="1"/>
            <a:r>
              <a:rPr lang="en-US" sz="3200" b="1" dirty="0">
                <a:solidFill>
                  <a:srgbClr val="FFC425"/>
                </a:solidFill>
              </a:rPr>
              <a:t>Screen</a:t>
            </a:r>
            <a:r>
              <a:rPr lang="en-US" sz="3200" dirty="0">
                <a:solidFill>
                  <a:srgbClr val="FFC425"/>
                </a:solidFill>
              </a:rPr>
              <a:t> </a:t>
            </a:r>
            <a:r>
              <a:rPr lang="en-US" sz="3200" b="1" dirty="0">
                <a:solidFill>
                  <a:srgbClr val="FFC425"/>
                </a:solidFill>
              </a:rPr>
              <a:t>Template</a:t>
            </a:r>
            <a:r>
              <a:rPr lang="en-US" sz="3200" dirty="0"/>
              <a:t>: Single and multi-screen UI patterns</a:t>
            </a:r>
          </a:p>
          <a:p>
            <a:pPr lvl="1"/>
            <a:r>
              <a:rPr lang="en-US" sz="3200" b="1" dirty="0" smtClean="0">
                <a:solidFill>
                  <a:srgbClr val="FFC425"/>
                </a:solidFill>
              </a:rPr>
              <a:t>Data Sources</a:t>
            </a:r>
            <a:r>
              <a:rPr lang="en-US" sz="3200" dirty="0"/>
              <a:t>: Access to traditional or service based data</a:t>
            </a:r>
          </a:p>
          <a:p>
            <a:pPr lvl="1"/>
            <a:r>
              <a:rPr lang="en-US" sz="3200" b="1" dirty="0">
                <a:solidFill>
                  <a:srgbClr val="FFC425"/>
                </a:solidFill>
              </a:rPr>
              <a:t>Controls</a:t>
            </a:r>
            <a:r>
              <a:rPr lang="en-US" sz="3200" dirty="0"/>
              <a:t>: UI widgets within a screen</a:t>
            </a:r>
          </a:p>
          <a:p>
            <a:r>
              <a:rPr lang="en-US" sz="3700" dirty="0"/>
              <a:t>Can be packaged individually or combined</a:t>
            </a:r>
          </a:p>
        </p:txBody>
      </p:sp>
    </p:spTree>
    <p:extLst>
      <p:ext uri="{BB962C8B-B14F-4D97-AF65-F5344CB8AC3E}">
        <p14:creationId xmlns:p14="http://schemas.microsoft.com/office/powerpoint/2010/main" val="1676387540"/>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 </a:t>
            </a:r>
            <a:endParaRPr lang="en-US" dirty="0"/>
          </a:p>
        </p:txBody>
      </p:sp>
      <p:sp>
        <p:nvSpPr>
          <p:cNvPr id="2" name="Title 1"/>
          <p:cNvSpPr>
            <a:spLocks noGrp="1"/>
          </p:cNvSpPr>
          <p:nvPr>
            <p:ph type="ctrTitle"/>
          </p:nvPr>
        </p:nvSpPr>
        <p:spPr/>
        <p:txBody>
          <a:bodyPr/>
          <a:lstStyle/>
          <a:p>
            <a:r>
              <a:rPr lang="en-US" dirty="0" smtClean="0"/>
              <a:t>Building </a:t>
            </a:r>
            <a:r>
              <a:rPr lang="en-US" dirty="0" err="1" smtClean="0"/>
              <a:t>LightSwitch</a:t>
            </a:r>
            <a:r>
              <a:rPr lang="en-US" dirty="0" smtClean="0"/>
              <a:t> Extensions</a:t>
            </a:r>
            <a:endParaRPr lang="en-US" dirty="0"/>
          </a:p>
        </p:txBody>
      </p:sp>
      <p:sp>
        <p:nvSpPr>
          <p:cNvPr id="7" name="Subtitle 6"/>
          <p:cNvSpPr>
            <a:spLocks noGrp="1"/>
          </p:cNvSpPr>
          <p:nvPr>
            <p:ph type="subTitle" idx="1"/>
          </p:nvPr>
        </p:nvSpPr>
        <p:spPr/>
        <p:txBody>
          <a:bodyPr/>
          <a:lstStyle/>
          <a:p>
            <a:endParaRPr lang="en-AU"/>
          </a:p>
        </p:txBody>
      </p:sp>
    </p:spTree>
    <p:extLst>
      <p:ext uri="{BB962C8B-B14F-4D97-AF65-F5344CB8AC3E}">
        <p14:creationId xmlns:p14="http://schemas.microsoft.com/office/powerpoint/2010/main" val="2861926396"/>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4"/>
            <a:ext cx="11173090" cy="1218795"/>
          </a:xfrm>
        </p:spPr>
        <p:txBody>
          <a:bodyPr>
            <a:normAutofit fontScale="90000"/>
          </a:bodyPr>
          <a:lstStyle/>
          <a:p>
            <a:r>
              <a:rPr lang="en-US" dirty="0" smtClean="0"/>
              <a:t>Requirements for Building LightSwitch Extensions</a:t>
            </a:r>
            <a:endParaRPr lang="en-US" dirty="0"/>
          </a:p>
        </p:txBody>
      </p:sp>
      <p:sp>
        <p:nvSpPr>
          <p:cNvPr id="3" name="Content Placeholder 2"/>
          <p:cNvSpPr>
            <a:spLocks noGrp="1"/>
          </p:cNvSpPr>
          <p:nvPr>
            <p:ph idx="1"/>
          </p:nvPr>
        </p:nvSpPr>
        <p:spPr>
          <a:xfrm>
            <a:off x="470840" y="1936689"/>
            <a:ext cx="11186987" cy="4481227"/>
          </a:xfrm>
        </p:spPr>
        <p:txBody>
          <a:bodyPr>
            <a:normAutofit fontScale="92500" lnSpcReduction="10000"/>
          </a:bodyPr>
          <a:lstStyle/>
          <a:p>
            <a:r>
              <a:rPr lang="en-US" sz="4000" b="1" dirty="0" smtClean="0">
                <a:solidFill>
                  <a:srgbClr val="FFC425"/>
                </a:solidFill>
              </a:rPr>
              <a:t>VS 2010 Pro</a:t>
            </a:r>
            <a:r>
              <a:rPr lang="en-US" sz="4000" dirty="0" smtClean="0"/>
              <a:t> (or higher) + SP1</a:t>
            </a:r>
          </a:p>
          <a:p>
            <a:r>
              <a:rPr lang="en-US" sz="4000" b="1" dirty="0" smtClean="0">
                <a:solidFill>
                  <a:srgbClr val="FFC425"/>
                </a:solidFill>
              </a:rPr>
              <a:t>VS LightSwitch</a:t>
            </a:r>
            <a:r>
              <a:rPr lang="en-US" sz="4000" dirty="0" smtClean="0"/>
              <a:t> 2011</a:t>
            </a:r>
          </a:p>
          <a:p>
            <a:r>
              <a:rPr lang="en-US" sz="4000" b="1" dirty="0" smtClean="0">
                <a:solidFill>
                  <a:srgbClr val="FFC425"/>
                </a:solidFill>
              </a:rPr>
              <a:t>VS 2010 SP1 SDK</a:t>
            </a:r>
            <a:r>
              <a:rPr lang="en-US" sz="4000" dirty="0"/>
              <a:t> </a:t>
            </a:r>
            <a:r>
              <a:rPr lang="en-US" sz="4000" dirty="0" smtClean="0"/>
              <a:t>(</a:t>
            </a:r>
            <a:r>
              <a:rPr lang="en-US" sz="3600" dirty="0" smtClean="0"/>
              <a:t>For building VSIX packages)</a:t>
            </a:r>
          </a:p>
          <a:p>
            <a:r>
              <a:rPr lang="en-US" sz="4000" dirty="0" smtClean="0"/>
              <a:t>LightSwitch </a:t>
            </a:r>
            <a:r>
              <a:rPr lang="en-US" sz="4000" dirty="0" smtClean="0">
                <a:solidFill>
                  <a:srgbClr val="FFC425"/>
                </a:solidFill>
              </a:rPr>
              <a:t>Extensibility Toolkit</a:t>
            </a:r>
          </a:p>
          <a:p>
            <a:pPr lvl="1"/>
            <a:r>
              <a:rPr lang="en-US" dirty="0">
                <a:hlinkClick r:id="rId3"/>
              </a:rPr>
              <a:t>http://msdn.microsoft.com/lightswitch</a:t>
            </a:r>
            <a:r>
              <a:rPr lang="en-US" dirty="0"/>
              <a:t> </a:t>
            </a:r>
          </a:p>
          <a:p>
            <a:r>
              <a:rPr lang="en-US" sz="4000" dirty="0" smtClean="0"/>
              <a:t>Upload to </a:t>
            </a:r>
            <a:r>
              <a:rPr lang="en-US" sz="4000" dirty="0" smtClean="0">
                <a:solidFill>
                  <a:srgbClr val="FFC425"/>
                </a:solidFill>
              </a:rPr>
              <a:t>VS Gallery</a:t>
            </a:r>
          </a:p>
          <a:p>
            <a:pPr lvl="1"/>
            <a:r>
              <a:rPr lang="en-US" dirty="0">
                <a:hlinkClick r:id="rId4"/>
              </a:rPr>
              <a:t>http://visualstudiogallery.msdn.microsoft.com/</a:t>
            </a:r>
            <a:r>
              <a:rPr lang="en-US" dirty="0"/>
              <a:t> </a:t>
            </a:r>
          </a:p>
        </p:txBody>
      </p:sp>
    </p:spTree>
    <p:extLst>
      <p:ext uri="{BB962C8B-B14F-4D97-AF65-F5344CB8AC3E}">
        <p14:creationId xmlns:p14="http://schemas.microsoft.com/office/powerpoint/2010/main" val="2785283927"/>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 </a:t>
            </a:r>
            <a:endParaRPr lang="en-US" dirty="0"/>
          </a:p>
        </p:txBody>
      </p:sp>
      <p:sp>
        <p:nvSpPr>
          <p:cNvPr id="2" name="Title 1"/>
          <p:cNvSpPr>
            <a:spLocks noGrp="1"/>
          </p:cNvSpPr>
          <p:nvPr>
            <p:ph type="ctrTitle"/>
          </p:nvPr>
        </p:nvSpPr>
        <p:spPr/>
        <p:txBody>
          <a:bodyPr/>
          <a:lstStyle/>
          <a:p>
            <a:r>
              <a:rPr lang="en-US" dirty="0" smtClean="0"/>
              <a:t>Deploying to Windows Azure</a:t>
            </a:r>
            <a:endParaRPr lang="en-US" dirty="0"/>
          </a:p>
        </p:txBody>
      </p:sp>
      <p:sp>
        <p:nvSpPr>
          <p:cNvPr id="7" name="Subtitle 6"/>
          <p:cNvSpPr>
            <a:spLocks noGrp="1"/>
          </p:cNvSpPr>
          <p:nvPr>
            <p:ph type="subTitle" idx="1"/>
          </p:nvPr>
        </p:nvSpPr>
        <p:spPr/>
        <p:txBody>
          <a:bodyPr/>
          <a:lstStyle/>
          <a:p>
            <a:endParaRPr lang="en-AU"/>
          </a:p>
        </p:txBody>
      </p:sp>
    </p:spTree>
    <p:extLst>
      <p:ext uri="{BB962C8B-B14F-4D97-AF65-F5344CB8AC3E}">
        <p14:creationId xmlns:p14="http://schemas.microsoft.com/office/powerpoint/2010/main" val="211216628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Win </a:t>
            </a:r>
            <a:r>
              <a:rPr lang="en-US" dirty="0" err="1" smtClean="0"/>
              <a:t>LightSwitch</a:t>
            </a:r>
            <a:r>
              <a:rPr lang="en-US" dirty="0" smtClean="0"/>
              <a:t> Clothing!</a:t>
            </a:r>
            <a:endParaRPr lang="en-AU" dirty="0"/>
          </a:p>
        </p:txBody>
      </p:sp>
      <p:sp>
        <p:nvSpPr>
          <p:cNvPr id="6" name="Content Placeholder 5"/>
          <p:cNvSpPr>
            <a:spLocks noGrp="1"/>
          </p:cNvSpPr>
          <p:nvPr>
            <p:ph idx="1"/>
          </p:nvPr>
        </p:nvSpPr>
        <p:spPr>
          <a:xfrm>
            <a:off x="261764" y="1816275"/>
            <a:ext cx="11593287" cy="4910202"/>
          </a:xfrm>
        </p:spPr>
        <p:txBody>
          <a:bodyPr>
            <a:normAutofit fontScale="92500" lnSpcReduction="20000"/>
          </a:bodyPr>
          <a:lstStyle/>
          <a:p>
            <a:r>
              <a:rPr lang="en-US" dirty="0" smtClean="0">
                <a:solidFill>
                  <a:schemeClr val="tx1"/>
                </a:solidFill>
              </a:rPr>
              <a:t>Tweet </a:t>
            </a:r>
            <a:r>
              <a:rPr lang="en-US" dirty="0" smtClean="0">
                <a:solidFill>
                  <a:schemeClr val="tx1"/>
                </a:solidFill>
                <a:hlinkClick r:id="rId2"/>
              </a:rPr>
              <a:t>http://aka.ms/lsmsau</a:t>
            </a:r>
            <a:r>
              <a:rPr lang="en-US" dirty="0" smtClean="0">
                <a:solidFill>
                  <a:schemeClr val="tx1"/>
                </a:solidFill>
              </a:rPr>
              <a:t> #</a:t>
            </a:r>
            <a:r>
              <a:rPr lang="en-US" dirty="0" err="1" smtClean="0">
                <a:solidFill>
                  <a:schemeClr val="tx1"/>
                </a:solidFill>
              </a:rPr>
              <a:t>auteched</a:t>
            </a:r>
            <a:r>
              <a:rPr lang="en-US" dirty="0" smtClean="0">
                <a:solidFill>
                  <a:schemeClr val="tx1"/>
                </a:solidFill>
              </a:rPr>
              <a:t> #</a:t>
            </a:r>
            <a:r>
              <a:rPr lang="en-US" dirty="0" err="1" smtClean="0">
                <a:solidFill>
                  <a:schemeClr val="tx1"/>
                </a:solidFill>
              </a:rPr>
              <a:t>lightswitch</a:t>
            </a:r>
            <a:endParaRPr lang="en-US" dirty="0" smtClean="0">
              <a:solidFill>
                <a:schemeClr val="tx1"/>
              </a:solidFill>
            </a:endParaRPr>
          </a:p>
          <a:p>
            <a:pPr lvl="1"/>
            <a:r>
              <a:rPr lang="en-US" dirty="0" err="1" smtClean="0">
                <a:solidFill>
                  <a:schemeClr val="tx1"/>
                </a:solidFill>
              </a:rPr>
              <a:t>LightSwitch</a:t>
            </a:r>
            <a:r>
              <a:rPr lang="en-US" dirty="0" smtClean="0">
                <a:solidFill>
                  <a:schemeClr val="tx1"/>
                </a:solidFill>
              </a:rPr>
              <a:t> T-shirt</a:t>
            </a:r>
            <a:r>
              <a:rPr lang="en-US" baseline="30000" dirty="0" smtClean="0">
                <a:solidFill>
                  <a:schemeClr val="tx1"/>
                </a:solidFill>
              </a:rPr>
              <a:t>*</a:t>
            </a:r>
          </a:p>
          <a:p>
            <a:endParaRPr lang="en-US" dirty="0" smtClean="0">
              <a:solidFill>
                <a:schemeClr val="tx1"/>
              </a:solidFill>
            </a:endParaRPr>
          </a:p>
          <a:p>
            <a:r>
              <a:rPr lang="en-US" dirty="0" smtClean="0">
                <a:solidFill>
                  <a:schemeClr val="tx1"/>
                </a:solidFill>
              </a:rPr>
              <a:t>Install the LS trial and show the booth staff</a:t>
            </a:r>
          </a:p>
          <a:p>
            <a:pPr lvl="1"/>
            <a:r>
              <a:rPr lang="en-US" dirty="0" err="1" smtClean="0">
                <a:solidFill>
                  <a:schemeClr val="tx1"/>
                </a:solidFill>
              </a:rPr>
              <a:t>LightSwitch</a:t>
            </a:r>
            <a:r>
              <a:rPr lang="en-US" dirty="0" smtClean="0">
                <a:solidFill>
                  <a:schemeClr val="tx1"/>
                </a:solidFill>
              </a:rPr>
              <a:t> Hoodie</a:t>
            </a:r>
            <a:r>
              <a:rPr lang="en-US" baseline="30000" dirty="0" smtClean="0">
                <a:solidFill>
                  <a:schemeClr val="tx1"/>
                </a:solidFill>
              </a:rPr>
              <a:t>*</a:t>
            </a:r>
          </a:p>
          <a:p>
            <a:endParaRPr lang="en-US" dirty="0" smtClean="0">
              <a:solidFill>
                <a:schemeClr val="tx1"/>
              </a:solidFill>
            </a:endParaRPr>
          </a:p>
          <a:p>
            <a:r>
              <a:rPr lang="en-US" dirty="0" smtClean="0">
                <a:solidFill>
                  <a:schemeClr val="tx1"/>
                </a:solidFill>
              </a:rPr>
              <a:t>Deploy a </a:t>
            </a:r>
            <a:r>
              <a:rPr lang="en-US" dirty="0" err="1" smtClean="0">
                <a:solidFill>
                  <a:schemeClr val="tx1"/>
                </a:solidFill>
              </a:rPr>
              <a:t>LightSwitch</a:t>
            </a:r>
            <a:r>
              <a:rPr lang="en-US" dirty="0" smtClean="0">
                <a:solidFill>
                  <a:schemeClr val="tx1"/>
                </a:solidFill>
              </a:rPr>
              <a:t> App to Azure and tweet URL</a:t>
            </a:r>
          </a:p>
          <a:p>
            <a:pPr lvl="1"/>
            <a:r>
              <a:rPr lang="en-US" dirty="0" err="1" smtClean="0">
                <a:solidFill>
                  <a:schemeClr val="tx1"/>
                </a:solidFill>
              </a:rPr>
              <a:t>LightSwitch</a:t>
            </a:r>
            <a:r>
              <a:rPr lang="en-US" dirty="0" smtClean="0">
                <a:solidFill>
                  <a:schemeClr val="tx1"/>
                </a:solidFill>
              </a:rPr>
              <a:t> Jacket</a:t>
            </a:r>
            <a:r>
              <a:rPr lang="en-US" baseline="30000" dirty="0" smtClean="0">
                <a:solidFill>
                  <a:schemeClr val="tx1"/>
                </a:solidFill>
              </a:rPr>
              <a:t>#</a:t>
            </a:r>
          </a:p>
          <a:p>
            <a:endParaRPr lang="en-US" baseline="30000" dirty="0" smtClean="0">
              <a:solidFill>
                <a:schemeClr val="tx1"/>
              </a:solidFill>
            </a:endParaRPr>
          </a:p>
          <a:p>
            <a:pPr marL="0" indent="0" algn="r">
              <a:buNone/>
            </a:pPr>
            <a:r>
              <a:rPr lang="en-US" sz="2200" baseline="30000" dirty="0" smtClean="0">
                <a:solidFill>
                  <a:schemeClr val="tx1"/>
                </a:solidFill>
              </a:rPr>
              <a:t>*</a:t>
            </a:r>
            <a:r>
              <a:rPr lang="en-US" sz="2200" dirty="0" smtClean="0">
                <a:solidFill>
                  <a:schemeClr val="tx1"/>
                </a:solidFill>
              </a:rPr>
              <a:t> While Stocks Last</a:t>
            </a:r>
            <a:br>
              <a:rPr lang="en-US" sz="2200" dirty="0" smtClean="0">
                <a:solidFill>
                  <a:schemeClr val="tx1"/>
                </a:solidFill>
              </a:rPr>
            </a:br>
            <a:r>
              <a:rPr lang="en-US" sz="2200" baseline="30000" dirty="0" smtClean="0">
                <a:solidFill>
                  <a:schemeClr val="tx1"/>
                </a:solidFill>
              </a:rPr>
              <a:t>#</a:t>
            </a:r>
            <a:r>
              <a:rPr lang="en-US" sz="2200" dirty="0" smtClean="0">
                <a:solidFill>
                  <a:schemeClr val="tx1"/>
                </a:solidFill>
              </a:rPr>
              <a:t> Five jackets available</a:t>
            </a:r>
            <a:endParaRPr lang="en-US" sz="3000" dirty="0">
              <a:solidFill>
                <a:schemeClr val="tx1"/>
              </a:solidFill>
            </a:endParaRPr>
          </a:p>
        </p:txBody>
      </p:sp>
    </p:spTree>
    <p:extLst>
      <p:ext uri="{BB962C8B-B14F-4D97-AF65-F5344CB8AC3E}">
        <p14:creationId xmlns:p14="http://schemas.microsoft.com/office/powerpoint/2010/main" val="251929378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88825" cy="185782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Content Placeholder 7"/>
          <p:cNvSpPr txBox="1">
            <a:spLocks/>
          </p:cNvSpPr>
          <p:nvPr/>
        </p:nvSpPr>
        <p:spPr>
          <a:xfrm>
            <a:off x="0" y="2235201"/>
            <a:ext cx="12188825" cy="3875314"/>
          </a:xfrm>
          <a:prstGeom prst="rect">
            <a:avLst/>
          </a:prstGeom>
        </p:spPr>
        <p:txBody>
          <a:bodyPr anchor="ctr"/>
          <a:lstStyle>
            <a:lvl1pPr marL="460375" indent="-460375" algn="l" defTabSz="914363" rtl="0" eaLnBrk="1" latinLnBrk="0" hangingPunct="1">
              <a:lnSpc>
                <a:spcPct val="90000"/>
              </a:lnSpc>
              <a:spcBef>
                <a:spcPct val="20000"/>
              </a:spcBef>
              <a:buSzPct val="90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ts val="6000"/>
              </a:lnSpc>
              <a:buFontTx/>
              <a:buNone/>
            </a:pPr>
            <a:r>
              <a:rPr lang="en-US" sz="6000" dirty="0" smtClean="0">
                <a:solidFill>
                  <a:schemeClr val="bg1"/>
                </a:solidFill>
                <a:effectLst>
                  <a:outerShdw blurRad="50800" dist="38100" dir="2700000" algn="tl" rotWithShape="0">
                    <a:prstClr val="black">
                      <a:alpha val="40000"/>
                    </a:prstClr>
                  </a:outerShdw>
                </a:effectLst>
                <a:latin typeface="Segoe" pitchFamily="34" charset="0"/>
              </a:rPr>
              <a:t>The </a:t>
            </a:r>
            <a:r>
              <a:rPr lang="en-US" sz="6000" b="1" dirty="0" smtClean="0">
                <a:solidFill>
                  <a:srgbClr val="FFC000"/>
                </a:solidFill>
                <a:effectLst>
                  <a:outerShdw blurRad="50800" dist="38100" dir="2700000" algn="tl" rotWithShape="0">
                    <a:prstClr val="black">
                      <a:alpha val="40000"/>
                    </a:prstClr>
                  </a:outerShdw>
                </a:effectLst>
                <a:latin typeface="Segoe" pitchFamily="34" charset="0"/>
              </a:rPr>
              <a:t>simplest</a:t>
            </a:r>
            <a:r>
              <a:rPr lang="en-US" sz="6000" dirty="0" smtClean="0">
                <a:solidFill>
                  <a:schemeClr val="bg1"/>
                </a:solidFill>
                <a:effectLst>
                  <a:outerShdw blurRad="50800" dist="38100" dir="2700000" algn="tl" rotWithShape="0">
                    <a:prstClr val="black">
                      <a:alpha val="40000"/>
                    </a:prstClr>
                  </a:outerShdw>
                </a:effectLst>
                <a:latin typeface="Segoe" pitchFamily="34" charset="0"/>
              </a:rPr>
              <a:t> way to create</a:t>
            </a:r>
          </a:p>
          <a:p>
            <a:pPr marL="0" indent="0" algn="ctr">
              <a:lnSpc>
                <a:spcPts val="6000"/>
              </a:lnSpc>
              <a:buFontTx/>
              <a:buNone/>
            </a:pPr>
            <a:r>
              <a:rPr lang="en-US" sz="6000" b="1" dirty="0" smtClean="0">
                <a:solidFill>
                  <a:srgbClr val="FFC000"/>
                </a:solidFill>
                <a:effectLst>
                  <a:outerShdw blurRad="50800" dist="38100" dir="2700000" algn="tl" rotWithShape="0">
                    <a:prstClr val="black">
                      <a:alpha val="40000"/>
                    </a:prstClr>
                  </a:outerShdw>
                </a:effectLst>
                <a:latin typeface="Segoe" pitchFamily="34" charset="0"/>
              </a:rPr>
              <a:t>business applications</a:t>
            </a:r>
          </a:p>
          <a:p>
            <a:pPr marL="0" indent="0" algn="ctr">
              <a:lnSpc>
                <a:spcPts val="6000"/>
              </a:lnSpc>
              <a:buFontTx/>
              <a:buNone/>
            </a:pPr>
            <a:r>
              <a:rPr lang="en-US" sz="6000" dirty="0" smtClean="0">
                <a:solidFill>
                  <a:schemeClr val="bg1"/>
                </a:solidFill>
                <a:effectLst>
                  <a:outerShdw blurRad="50800" dist="38100" dir="2700000" algn="tl" rotWithShape="0">
                    <a:prstClr val="black">
                      <a:alpha val="40000"/>
                    </a:prstClr>
                  </a:outerShdw>
                </a:effectLst>
                <a:latin typeface="Segoe" pitchFamily="34" charset="0"/>
              </a:rPr>
              <a:t>for the </a:t>
            </a:r>
            <a:r>
              <a:rPr lang="en-US" sz="6000" b="1" dirty="0" smtClean="0">
                <a:solidFill>
                  <a:srgbClr val="FFC000"/>
                </a:solidFill>
                <a:effectLst>
                  <a:outerShdw blurRad="50800" dist="38100" dir="2700000" algn="tl" rotWithShape="0">
                    <a:prstClr val="black">
                      <a:alpha val="40000"/>
                    </a:prstClr>
                  </a:outerShdw>
                </a:effectLst>
                <a:latin typeface="Segoe" pitchFamily="34" charset="0"/>
              </a:rPr>
              <a:t>desktop</a:t>
            </a:r>
            <a:r>
              <a:rPr lang="en-US" sz="6000" dirty="0" smtClean="0">
                <a:solidFill>
                  <a:schemeClr val="bg1"/>
                </a:solidFill>
                <a:effectLst>
                  <a:outerShdw blurRad="50800" dist="38100" dir="2700000" algn="tl" rotWithShape="0">
                    <a:prstClr val="black">
                      <a:alpha val="40000"/>
                    </a:prstClr>
                  </a:outerShdw>
                </a:effectLst>
                <a:latin typeface="Segoe" pitchFamily="34" charset="0"/>
              </a:rPr>
              <a:t> and the </a:t>
            </a:r>
            <a:r>
              <a:rPr lang="en-US" sz="6000" b="1" dirty="0" smtClean="0">
                <a:solidFill>
                  <a:srgbClr val="FFC000"/>
                </a:solidFill>
                <a:effectLst>
                  <a:outerShdw blurRad="50800" dist="38100" dir="2700000" algn="tl" rotWithShape="0">
                    <a:prstClr val="black">
                      <a:alpha val="40000"/>
                    </a:prstClr>
                  </a:outerShdw>
                </a:effectLst>
                <a:latin typeface="Segoe" pitchFamily="34" charset="0"/>
              </a:rPr>
              <a:t>cloud</a:t>
            </a:r>
            <a:endParaRPr lang="en-US" sz="4400" b="1" dirty="0">
              <a:solidFill>
                <a:srgbClr val="FFC000"/>
              </a:solidFill>
              <a:effectLst>
                <a:outerShdw blurRad="50800" dist="38100" dir="2700000" algn="tl" rotWithShape="0">
                  <a:prstClr val="black">
                    <a:alpha val="40000"/>
                  </a:prstClr>
                </a:outerShdw>
              </a:effectLst>
              <a:latin typeface="Segoe"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5212" y="393109"/>
            <a:ext cx="10058400" cy="1043586"/>
          </a:xfrm>
          <a:prstGeom prst="rect">
            <a:avLst/>
          </a:prstGeom>
          <a:solidFill>
            <a:schemeClr val="bg1"/>
          </a:solidFill>
        </p:spPr>
      </p:pic>
    </p:spTree>
    <p:extLst>
      <p:ext uri="{BB962C8B-B14F-4D97-AF65-F5344CB8AC3E}">
        <p14:creationId xmlns:p14="http://schemas.microsoft.com/office/powerpoint/2010/main" val="3688645584"/>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Related Content</a:t>
            </a:r>
            <a:endParaRPr lang="en-US" dirty="0"/>
          </a:p>
        </p:txBody>
      </p:sp>
      <p:sp>
        <p:nvSpPr>
          <p:cNvPr id="9" name="Rectangle 8"/>
          <p:cNvSpPr/>
          <p:nvPr/>
        </p:nvSpPr>
        <p:spPr bwMode="auto">
          <a:xfrm>
            <a:off x="507868" y="1375674"/>
            <a:ext cx="11173090" cy="1261884"/>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indent="-460375">
              <a:lnSpc>
                <a:spcPct val="90000"/>
              </a:lnSpc>
              <a:spcBef>
                <a:spcPct val="20000"/>
              </a:spcBef>
              <a:buSzPct val="90000"/>
              <a:buBlip>
                <a:blip r:embed="rId3"/>
              </a:buBlip>
            </a:pPr>
            <a:r>
              <a:rPr lang="en-US" sz="3200" dirty="0"/>
              <a:t>DEV201 Introducing Visual Studio </a:t>
            </a:r>
            <a:r>
              <a:rPr lang="en-US" sz="3200" dirty="0" err="1"/>
              <a:t>LightSwitch</a:t>
            </a:r>
            <a:endParaRPr lang="en-US" sz="3200" dirty="0"/>
          </a:p>
          <a:p>
            <a:pPr marL="917557" lvl="1" indent="-460375">
              <a:lnSpc>
                <a:spcPct val="90000"/>
              </a:lnSpc>
              <a:spcBef>
                <a:spcPct val="20000"/>
              </a:spcBef>
              <a:buSzPct val="90000"/>
              <a:buBlip>
                <a:blip r:embed="rId3"/>
              </a:buBlip>
            </a:pPr>
            <a:r>
              <a:rPr lang="en-US" sz="3200" dirty="0"/>
              <a:t>Online at </a:t>
            </a:r>
            <a:r>
              <a:rPr lang="en-US" sz="3200" dirty="0">
                <a:hlinkClick r:id="rId4"/>
              </a:rPr>
              <a:t>http://australia.teched.com</a:t>
            </a:r>
            <a:r>
              <a:rPr lang="en-US" sz="3200" dirty="0"/>
              <a:t> sometime soon-</a:t>
            </a:r>
            <a:r>
              <a:rPr lang="en-US" sz="3200" dirty="0" err="1"/>
              <a:t>ish</a:t>
            </a:r>
            <a:endParaRPr lang="en-US" sz="3200" dirty="0"/>
          </a:p>
        </p:txBody>
      </p:sp>
      <p:sp>
        <p:nvSpPr>
          <p:cNvPr id="5" name="Rectangle 4"/>
          <p:cNvSpPr/>
          <p:nvPr/>
        </p:nvSpPr>
        <p:spPr bwMode="auto">
          <a:xfrm>
            <a:off x="517965" y="3068960"/>
            <a:ext cx="11173090" cy="1803571"/>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indent="-460375">
              <a:lnSpc>
                <a:spcPct val="90000"/>
              </a:lnSpc>
              <a:spcBef>
                <a:spcPct val="20000"/>
              </a:spcBef>
              <a:buSzPct val="90000"/>
              <a:buBlip>
                <a:blip r:embed="rId3"/>
              </a:buBlip>
            </a:pPr>
            <a:r>
              <a:rPr lang="en-US" sz="3200" dirty="0" smtClean="0"/>
              <a:t>Developer Area Demos</a:t>
            </a:r>
          </a:p>
          <a:p>
            <a:pPr marL="917557" lvl="1" indent="-460375">
              <a:lnSpc>
                <a:spcPct val="90000"/>
              </a:lnSpc>
              <a:spcBef>
                <a:spcPct val="20000"/>
              </a:spcBef>
              <a:buSzPct val="90000"/>
              <a:buBlip>
                <a:blip r:embed="rId3"/>
              </a:buBlip>
            </a:pPr>
            <a:r>
              <a:rPr lang="en-US" sz="3200" dirty="0" smtClean="0"/>
              <a:t>Friday 11:00</a:t>
            </a:r>
          </a:p>
          <a:p>
            <a:pPr marL="917557" lvl="1" indent="-460375">
              <a:lnSpc>
                <a:spcPct val="90000"/>
              </a:lnSpc>
              <a:spcBef>
                <a:spcPct val="20000"/>
              </a:spcBef>
              <a:buSzPct val="90000"/>
              <a:buBlip>
                <a:blip r:embed="rId3"/>
              </a:buBlip>
            </a:pPr>
            <a:r>
              <a:rPr lang="en-US" sz="3200" dirty="0" smtClean="0"/>
              <a:t>Friday 12:30</a:t>
            </a:r>
            <a:endParaRPr lang="en-US" sz="3200" dirty="0"/>
          </a:p>
        </p:txBody>
      </p:sp>
    </p:spTree>
    <p:extLst>
      <p:ext uri="{BB962C8B-B14F-4D97-AF65-F5344CB8AC3E}">
        <p14:creationId xmlns:p14="http://schemas.microsoft.com/office/powerpoint/2010/main" val="2946597813"/>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Next Steps</a:t>
            </a:r>
            <a:endParaRPr lang="en-US" dirty="0"/>
          </a:p>
        </p:txBody>
      </p:sp>
      <p:sp>
        <p:nvSpPr>
          <p:cNvPr id="3" name="Text Placeholder 2"/>
          <p:cNvSpPr>
            <a:spLocks noGrp="1"/>
          </p:cNvSpPr>
          <p:nvPr>
            <p:ph idx="1"/>
          </p:nvPr>
        </p:nvSpPr>
        <p:spPr/>
        <p:txBody>
          <a:bodyPr/>
          <a:lstStyle/>
          <a:p>
            <a:r>
              <a:rPr lang="en-US" dirty="0"/>
              <a:t>MSDN </a:t>
            </a:r>
            <a:r>
              <a:rPr lang="en-US" dirty="0" err="1"/>
              <a:t>LightSwitch</a:t>
            </a:r>
            <a:r>
              <a:rPr lang="en-US" dirty="0"/>
              <a:t> Developer Center</a:t>
            </a:r>
            <a:br>
              <a:rPr lang="en-US" dirty="0"/>
            </a:br>
            <a:r>
              <a:rPr lang="en-US" dirty="0">
                <a:hlinkClick r:id="rId2"/>
              </a:rPr>
              <a:t>http://msdn.com/lightswitch</a:t>
            </a:r>
            <a:r>
              <a:rPr lang="en-US" dirty="0"/>
              <a:t>  </a:t>
            </a:r>
          </a:p>
          <a:p>
            <a:r>
              <a:rPr lang="en-US" dirty="0" err="1">
                <a:hlinkClick r:id="rId3"/>
              </a:rPr>
              <a:t>LightSwitch</a:t>
            </a:r>
            <a:r>
              <a:rPr lang="en-US" dirty="0">
                <a:hlinkClick r:id="rId3"/>
              </a:rPr>
              <a:t> Team Blog</a:t>
            </a:r>
            <a:r>
              <a:rPr lang="en-US" dirty="0"/>
              <a:t> </a:t>
            </a:r>
          </a:p>
          <a:p>
            <a:r>
              <a:rPr lang="en-US" dirty="0">
                <a:hlinkClick r:id="rId4"/>
              </a:rPr>
              <a:t>Download </a:t>
            </a:r>
            <a:r>
              <a:rPr lang="en-US" dirty="0" err="1">
                <a:hlinkClick r:id="rId4"/>
              </a:rPr>
              <a:t>LightSwitch</a:t>
            </a:r>
            <a:r>
              <a:rPr lang="en-US" dirty="0">
                <a:hlinkClick r:id="rId4"/>
              </a:rPr>
              <a:t> Trial</a:t>
            </a:r>
            <a:r>
              <a:rPr lang="en-US" dirty="0"/>
              <a:t> </a:t>
            </a:r>
          </a:p>
          <a:p>
            <a:r>
              <a:rPr lang="en-US" dirty="0">
                <a:hlinkClick r:id="rId5"/>
              </a:rPr>
              <a:t>Download the </a:t>
            </a:r>
            <a:r>
              <a:rPr lang="en-US" dirty="0" err="1">
                <a:hlinkClick r:id="rId5"/>
              </a:rPr>
              <a:t>LightSwitch</a:t>
            </a:r>
            <a:r>
              <a:rPr lang="en-US" dirty="0">
                <a:hlinkClick r:id="rId5"/>
              </a:rPr>
              <a:t> Training Kit</a:t>
            </a:r>
            <a:r>
              <a:rPr lang="en-US" dirty="0"/>
              <a:t> </a:t>
            </a:r>
          </a:p>
          <a:p>
            <a:r>
              <a:rPr lang="en-US" dirty="0">
                <a:hlinkClick r:id="rId6"/>
              </a:rPr>
              <a:t>Visit the </a:t>
            </a:r>
            <a:r>
              <a:rPr lang="en-US" dirty="0" err="1">
                <a:hlinkClick r:id="rId6"/>
              </a:rPr>
              <a:t>LightSwitch</a:t>
            </a:r>
            <a:r>
              <a:rPr lang="en-US" dirty="0">
                <a:hlinkClick r:id="rId6"/>
              </a:rPr>
              <a:t> Forums on MSDN</a:t>
            </a:r>
            <a:endParaRPr lang="en-US" dirty="0"/>
          </a:p>
        </p:txBody>
      </p:sp>
    </p:spTree>
    <p:extLst>
      <p:ext uri="{BB962C8B-B14F-4D97-AF65-F5344CB8AC3E}">
        <p14:creationId xmlns:p14="http://schemas.microsoft.com/office/powerpoint/2010/main" val="527063408"/>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Contact Information</a:t>
            </a:r>
            <a:endParaRPr lang="en-US" dirty="0"/>
          </a:p>
        </p:txBody>
      </p:sp>
      <p:sp>
        <p:nvSpPr>
          <p:cNvPr id="3" name="Text Placeholder 2"/>
          <p:cNvSpPr>
            <a:spLocks noGrp="1"/>
          </p:cNvSpPr>
          <p:nvPr>
            <p:ph idx="1"/>
          </p:nvPr>
        </p:nvSpPr>
        <p:spPr/>
        <p:txBody>
          <a:bodyPr>
            <a:normAutofit/>
          </a:bodyPr>
          <a:lstStyle/>
          <a:p>
            <a:pPr marL="0" indent="0">
              <a:buNone/>
            </a:pPr>
            <a:r>
              <a:rPr lang="en-US" sz="4400" dirty="0">
                <a:hlinkClick r:id="rId2"/>
              </a:rPr>
              <a:t>andrew.coates@microsoft.com</a:t>
            </a:r>
            <a:r>
              <a:rPr lang="en-US" sz="4400" dirty="0"/>
              <a:t> </a:t>
            </a:r>
          </a:p>
          <a:p>
            <a:pPr marL="0" indent="0">
              <a:buNone/>
            </a:pPr>
            <a:r>
              <a:rPr lang="en-US" sz="4400" dirty="0">
                <a:hlinkClick r:id="rId3"/>
              </a:rPr>
              <a:t>http://blogs.msdn.com/acoat</a:t>
            </a:r>
            <a:r>
              <a:rPr lang="en-US" sz="4400" dirty="0"/>
              <a:t> </a:t>
            </a:r>
          </a:p>
          <a:p>
            <a:pPr marL="0" indent="0">
              <a:buNone/>
            </a:pPr>
            <a:r>
              <a:rPr lang="en-US" sz="4400" dirty="0">
                <a:hlinkClick r:id="rId4"/>
              </a:rPr>
              <a:t>http://</a:t>
            </a:r>
            <a:r>
              <a:rPr lang="en-US" sz="4400" dirty="0" smtClean="0">
                <a:hlinkClick r:id="rId4"/>
              </a:rPr>
              <a:t>twitter.com/coatsy</a:t>
            </a:r>
            <a:endParaRPr lang="en-US" sz="4400" dirty="0" smtClean="0"/>
          </a:p>
          <a:p>
            <a:pPr marL="0" indent="0">
              <a:buNone/>
            </a:pPr>
            <a:endParaRPr lang="en-US" sz="4400" dirty="0"/>
          </a:p>
          <a:p>
            <a:pPr marL="0" indent="0">
              <a:buNone/>
            </a:pPr>
            <a:r>
              <a:rPr lang="en-US" sz="4400" dirty="0" err="1" smtClean="0"/>
              <a:t>TechQuest</a:t>
            </a:r>
            <a:r>
              <a:rPr lang="en-US" sz="4400" dirty="0" smtClean="0"/>
              <a:t> Coast </a:t>
            </a:r>
            <a:r>
              <a:rPr lang="en-US" sz="4400" smtClean="0"/>
              <a:t>to Coates </a:t>
            </a:r>
            <a:endParaRPr lang="en-US" sz="4400" dirty="0"/>
          </a:p>
        </p:txBody>
      </p:sp>
    </p:spTree>
    <p:extLst>
      <p:ext uri="{BB962C8B-B14F-4D97-AF65-F5344CB8AC3E}">
        <p14:creationId xmlns:p14="http://schemas.microsoft.com/office/powerpoint/2010/main" val="3672545442"/>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Question &amp; Answer Session</a:t>
            </a:r>
            <a:endParaRPr lang="en-AU" dirty="0"/>
          </a:p>
        </p:txBody>
      </p:sp>
      <p:sp>
        <p:nvSpPr>
          <p:cNvPr id="3" name="Text Placeholder 2"/>
          <p:cNvSpPr>
            <a:spLocks noGrp="1"/>
          </p:cNvSpPr>
          <p:nvPr>
            <p:ph type="body" idx="1"/>
          </p:nvPr>
        </p:nvSpPr>
        <p:spPr/>
        <p:txBody>
          <a:bodyPr/>
          <a:lstStyle/>
          <a:p>
            <a:endParaRPr lang="en-AU"/>
          </a:p>
        </p:txBody>
      </p:sp>
    </p:spTree>
    <p:extLst>
      <p:ext uri="{BB962C8B-B14F-4D97-AF65-F5344CB8AC3E}">
        <p14:creationId xmlns:p14="http://schemas.microsoft.com/office/powerpoint/2010/main" val="9053025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Straight Connector 36"/>
          <p:cNvCxnSpPr/>
          <p:nvPr/>
        </p:nvCxnSpPr>
        <p:spPr>
          <a:xfrm>
            <a:off x="8181474" y="4052355"/>
            <a:ext cx="3745884" cy="0"/>
          </a:xfrm>
          <a:prstGeom prst="line">
            <a:avLst/>
          </a:prstGeom>
          <a:ln w="38100">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normAutofit/>
          </a:bodyPr>
          <a:lstStyle/>
          <a:p>
            <a:r>
              <a:rPr lang="en-US" dirty="0" smtClean="0"/>
              <a:t>The </a:t>
            </a:r>
            <a:r>
              <a:rPr lang="en-US" dirty="0" err="1" smtClean="0"/>
              <a:t>LightSwitch</a:t>
            </a:r>
            <a:r>
              <a:rPr lang="en-US" dirty="0" smtClean="0"/>
              <a:t> Development Experience</a:t>
            </a:r>
            <a:endParaRPr lang="en-US" dirty="0"/>
          </a:p>
        </p:txBody>
      </p:sp>
      <p:sp>
        <p:nvSpPr>
          <p:cNvPr id="4" name="Freeform 3"/>
          <p:cNvSpPr/>
          <p:nvPr/>
        </p:nvSpPr>
        <p:spPr>
          <a:xfrm>
            <a:off x="261564" y="1662984"/>
            <a:ext cx="3456996" cy="832174"/>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gradFill>
                  <a:gsLst>
                    <a:gs pos="0">
                      <a:srgbClr val="FFFFFF"/>
                    </a:gs>
                    <a:gs pos="100000">
                      <a:srgbClr val="FFFFFF"/>
                    </a:gs>
                  </a:gsLst>
                  <a:lin ang="5400000" scaled="0"/>
                </a:gradFill>
              </a:rPr>
              <a:t>Start</a:t>
            </a:r>
          </a:p>
        </p:txBody>
      </p:sp>
      <p:sp>
        <p:nvSpPr>
          <p:cNvPr id="5" name="Right Arrow 4"/>
          <p:cNvSpPr/>
          <p:nvPr/>
        </p:nvSpPr>
        <p:spPr>
          <a:xfrm rot="5400000">
            <a:off x="1788732" y="2587179"/>
            <a:ext cx="360000" cy="252000"/>
          </a:xfrm>
          <a:prstGeom prst="rightArrow">
            <a:avLst>
              <a:gd name="adj1" fmla="val 66700"/>
              <a:gd name="adj2" fmla="val 50000"/>
            </a:avLst>
          </a:prstGeom>
        </p:spPr>
        <p:style>
          <a:lnRef idx="0">
            <a:schemeClr val="accent2"/>
          </a:lnRef>
          <a:fillRef idx="3">
            <a:schemeClr val="accent2"/>
          </a:fillRef>
          <a:effectRef idx="3">
            <a:schemeClr val="accent2"/>
          </a:effectRef>
          <a:fontRef idx="minor">
            <a:schemeClr val="lt1"/>
          </a:fontRef>
        </p:style>
      </p:sp>
      <p:sp>
        <p:nvSpPr>
          <p:cNvPr id="6" name="Freeform 5"/>
          <p:cNvSpPr/>
          <p:nvPr/>
        </p:nvSpPr>
        <p:spPr>
          <a:xfrm>
            <a:off x="261564" y="2925405"/>
            <a:ext cx="3456995" cy="834250"/>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gradFill>
                  <a:gsLst>
                    <a:gs pos="0">
                      <a:srgbClr val="FFFFFF"/>
                    </a:gs>
                    <a:gs pos="100000">
                      <a:srgbClr val="FFFFFF"/>
                    </a:gs>
                  </a:gsLst>
                  <a:lin ang="5400000" scaled="0"/>
                </a:gradFill>
              </a:rPr>
              <a:t>Describe your data</a:t>
            </a:r>
          </a:p>
        </p:txBody>
      </p:sp>
      <p:sp>
        <p:nvSpPr>
          <p:cNvPr id="7" name="Right Arrow 6"/>
          <p:cNvSpPr/>
          <p:nvPr/>
        </p:nvSpPr>
        <p:spPr>
          <a:xfrm rot="5400000">
            <a:off x="1806356" y="3864057"/>
            <a:ext cx="360000" cy="252000"/>
          </a:xfrm>
          <a:prstGeom prst="rightArrow">
            <a:avLst>
              <a:gd name="adj1" fmla="val 66700"/>
              <a:gd name="adj2" fmla="val 50000"/>
            </a:avLst>
          </a:prstGeom>
        </p:spPr>
        <p:style>
          <a:lnRef idx="0">
            <a:schemeClr val="accent2"/>
          </a:lnRef>
          <a:fillRef idx="3">
            <a:schemeClr val="accent2"/>
          </a:fillRef>
          <a:effectRef idx="3">
            <a:schemeClr val="accent2"/>
          </a:effectRef>
          <a:fontRef idx="minor">
            <a:schemeClr val="lt1"/>
          </a:fontRef>
        </p:style>
      </p:sp>
      <p:sp>
        <p:nvSpPr>
          <p:cNvPr id="8" name="Freeform 7"/>
          <p:cNvSpPr/>
          <p:nvPr/>
        </p:nvSpPr>
        <p:spPr>
          <a:xfrm>
            <a:off x="261563" y="4200772"/>
            <a:ext cx="3456995" cy="88514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gradFill>
                  <a:gsLst>
                    <a:gs pos="0">
                      <a:srgbClr val="FFFFFF"/>
                    </a:gs>
                    <a:gs pos="100000">
                      <a:srgbClr val="FFFFFF"/>
                    </a:gs>
                  </a:gsLst>
                  <a:lin ang="5400000" scaled="0"/>
                </a:gradFill>
              </a:rPr>
              <a:t>Create screens for common tasks</a:t>
            </a:r>
          </a:p>
        </p:txBody>
      </p:sp>
      <p:sp>
        <p:nvSpPr>
          <p:cNvPr id="9" name="Freeform 8"/>
          <p:cNvSpPr/>
          <p:nvPr/>
        </p:nvSpPr>
        <p:spPr>
          <a:xfrm>
            <a:off x="4330715" y="1646478"/>
            <a:ext cx="3492244" cy="832174"/>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solidFill>
                  <a:schemeClr val="bg1">
                    <a:alpha val="99000"/>
                  </a:schemeClr>
                </a:solidFill>
              </a:rPr>
              <a:t>Refine</a:t>
            </a:r>
          </a:p>
        </p:txBody>
      </p:sp>
      <p:sp>
        <p:nvSpPr>
          <p:cNvPr id="10" name="Right Arrow 9"/>
          <p:cNvSpPr/>
          <p:nvPr/>
        </p:nvSpPr>
        <p:spPr>
          <a:xfrm rot="5400000">
            <a:off x="5860837" y="2572315"/>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11" name="Freeform 10"/>
          <p:cNvSpPr/>
          <p:nvPr/>
        </p:nvSpPr>
        <p:spPr>
          <a:xfrm>
            <a:off x="4330715" y="2921071"/>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solidFill>
                  <a:schemeClr val="bg1">
                    <a:alpha val="99000"/>
                  </a:schemeClr>
                </a:solidFill>
              </a:rPr>
              <a:t>Author business logic</a:t>
            </a:r>
          </a:p>
        </p:txBody>
      </p:sp>
      <p:sp>
        <p:nvSpPr>
          <p:cNvPr id="16" name="Freeform 15"/>
          <p:cNvSpPr>
            <a:spLocks noChangeAspect="1"/>
          </p:cNvSpPr>
          <p:nvPr/>
        </p:nvSpPr>
        <p:spPr>
          <a:xfrm>
            <a:off x="8435114" y="1646478"/>
            <a:ext cx="3492244" cy="832174"/>
          </a:xfrm>
          <a:custGeom>
            <a:avLst/>
            <a:gdLst>
              <a:gd name="connsiteX0" fmla="*/ 0 w 2825307"/>
              <a:gd name="connsiteY0" fmla="*/ 70633 h 706326"/>
              <a:gd name="connsiteX1" fmla="*/ 70633 w 2825307"/>
              <a:gd name="connsiteY1" fmla="*/ 0 h 706326"/>
              <a:gd name="connsiteX2" fmla="*/ 2754674 w 2825307"/>
              <a:gd name="connsiteY2" fmla="*/ 0 h 706326"/>
              <a:gd name="connsiteX3" fmla="*/ 2825307 w 2825307"/>
              <a:gd name="connsiteY3" fmla="*/ 70633 h 706326"/>
              <a:gd name="connsiteX4" fmla="*/ 2825307 w 2825307"/>
              <a:gd name="connsiteY4" fmla="*/ 635693 h 706326"/>
              <a:gd name="connsiteX5" fmla="*/ 2754674 w 2825307"/>
              <a:gd name="connsiteY5" fmla="*/ 706326 h 706326"/>
              <a:gd name="connsiteX6" fmla="*/ 70633 w 2825307"/>
              <a:gd name="connsiteY6" fmla="*/ 706326 h 706326"/>
              <a:gd name="connsiteX7" fmla="*/ 0 w 2825307"/>
              <a:gd name="connsiteY7" fmla="*/ 635693 h 706326"/>
              <a:gd name="connsiteX8" fmla="*/ 0 w 2825307"/>
              <a:gd name="connsiteY8" fmla="*/ 70633 h 706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25307" h="706326">
                <a:moveTo>
                  <a:pt x="0" y="70633"/>
                </a:moveTo>
                <a:cubicBezTo>
                  <a:pt x="0" y="31623"/>
                  <a:pt x="31623" y="0"/>
                  <a:pt x="70633" y="0"/>
                </a:cubicBezTo>
                <a:lnTo>
                  <a:pt x="2754674" y="0"/>
                </a:lnTo>
                <a:cubicBezTo>
                  <a:pt x="2793684" y="0"/>
                  <a:pt x="2825307" y="31623"/>
                  <a:pt x="2825307" y="70633"/>
                </a:cubicBezTo>
                <a:lnTo>
                  <a:pt x="2825307" y="635693"/>
                </a:lnTo>
                <a:cubicBezTo>
                  <a:pt x="2825307" y="674703"/>
                  <a:pt x="2793684" y="706326"/>
                  <a:pt x="2754674" y="706326"/>
                </a:cubicBezTo>
                <a:lnTo>
                  <a:pt x="70633" y="706326"/>
                </a:lnTo>
                <a:cubicBezTo>
                  <a:pt x="31623" y="706326"/>
                  <a:pt x="0" y="674703"/>
                  <a:pt x="0" y="635693"/>
                </a:cubicBezTo>
                <a:lnTo>
                  <a:pt x="0" y="70633"/>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solidFill>
                  <a:schemeClr val="bg1">
                    <a:alpha val="99000"/>
                  </a:schemeClr>
                </a:solidFill>
              </a:rPr>
              <a:t>Extend</a:t>
            </a:r>
          </a:p>
        </p:txBody>
      </p:sp>
      <p:sp>
        <p:nvSpPr>
          <p:cNvPr id="25" name="Freeform 24"/>
          <p:cNvSpPr/>
          <p:nvPr/>
        </p:nvSpPr>
        <p:spPr>
          <a:xfrm>
            <a:off x="4330715" y="4200772"/>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err="1" smtClean="0">
                <a:solidFill>
                  <a:schemeClr val="bg1">
                    <a:alpha val="99000"/>
                  </a:schemeClr>
                </a:solidFill>
              </a:rPr>
              <a:t>Customise</a:t>
            </a:r>
            <a:r>
              <a:rPr lang="en-US" sz="2800" dirty="0" smtClean="0">
                <a:solidFill>
                  <a:schemeClr val="bg1">
                    <a:alpha val="99000"/>
                  </a:schemeClr>
                </a:solidFill>
              </a:rPr>
              <a:t> screen layouts</a:t>
            </a:r>
            <a:endParaRPr lang="en-US" sz="2800" dirty="0">
              <a:solidFill>
                <a:schemeClr val="bg1">
                  <a:alpha val="99000"/>
                </a:schemeClr>
              </a:solidFill>
            </a:endParaRPr>
          </a:p>
        </p:txBody>
      </p:sp>
      <p:sp>
        <p:nvSpPr>
          <p:cNvPr id="26" name="Freeform 25"/>
          <p:cNvSpPr/>
          <p:nvPr/>
        </p:nvSpPr>
        <p:spPr>
          <a:xfrm>
            <a:off x="4330715" y="5480358"/>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Define custom queries</a:t>
            </a:r>
            <a:endParaRPr lang="en-US" sz="2800" dirty="0">
              <a:solidFill>
                <a:schemeClr val="bg1">
                  <a:alpha val="99000"/>
                </a:schemeClr>
              </a:solidFill>
            </a:endParaRPr>
          </a:p>
        </p:txBody>
      </p:sp>
      <p:sp>
        <p:nvSpPr>
          <p:cNvPr id="27" name="Right Arrow 26"/>
          <p:cNvSpPr/>
          <p:nvPr/>
        </p:nvSpPr>
        <p:spPr>
          <a:xfrm rot="5400000">
            <a:off x="5878837" y="3892117"/>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28" name="Right Arrow 27"/>
          <p:cNvSpPr/>
          <p:nvPr/>
        </p:nvSpPr>
        <p:spPr>
          <a:xfrm rot="5400000">
            <a:off x="5860837" y="5164605"/>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29" name="Right Arrow 28"/>
          <p:cNvSpPr/>
          <p:nvPr/>
        </p:nvSpPr>
        <p:spPr>
          <a:xfrm rot="5400000">
            <a:off x="9965236" y="2584833"/>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30" name="Freeform 29"/>
          <p:cNvSpPr/>
          <p:nvPr/>
        </p:nvSpPr>
        <p:spPr>
          <a:xfrm>
            <a:off x="8435114" y="2933589"/>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Explore ecosystem components</a:t>
            </a:r>
            <a:endParaRPr lang="en-US" sz="2800" dirty="0">
              <a:solidFill>
                <a:schemeClr val="bg1">
                  <a:alpha val="99000"/>
                </a:schemeClr>
              </a:solidFill>
            </a:endParaRPr>
          </a:p>
        </p:txBody>
      </p:sp>
      <p:sp>
        <p:nvSpPr>
          <p:cNvPr id="31" name="Freeform 30"/>
          <p:cNvSpPr/>
          <p:nvPr/>
        </p:nvSpPr>
        <p:spPr>
          <a:xfrm>
            <a:off x="8435114" y="4213290"/>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Create custom Silverlight controls</a:t>
            </a:r>
            <a:endParaRPr lang="en-US" sz="2800" dirty="0">
              <a:solidFill>
                <a:schemeClr val="bg1">
                  <a:alpha val="99000"/>
                </a:schemeClr>
              </a:solidFill>
            </a:endParaRPr>
          </a:p>
        </p:txBody>
      </p:sp>
      <p:sp>
        <p:nvSpPr>
          <p:cNvPr id="32" name="Freeform 31"/>
          <p:cNvSpPr/>
          <p:nvPr/>
        </p:nvSpPr>
        <p:spPr>
          <a:xfrm>
            <a:off x="8435114" y="5492876"/>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Integrate with custom data sources</a:t>
            </a:r>
            <a:endParaRPr lang="en-US" sz="2800" dirty="0">
              <a:solidFill>
                <a:schemeClr val="bg1">
                  <a:alpha val="99000"/>
                </a:schemeClr>
              </a:solidFill>
            </a:endParaRPr>
          </a:p>
        </p:txBody>
      </p:sp>
      <p:sp>
        <p:nvSpPr>
          <p:cNvPr id="33" name="Right Arrow 32"/>
          <p:cNvSpPr/>
          <p:nvPr/>
        </p:nvSpPr>
        <p:spPr>
          <a:xfrm rot="5400000">
            <a:off x="9983236" y="3904635"/>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34" name="Right Arrow 33"/>
          <p:cNvSpPr/>
          <p:nvPr/>
        </p:nvSpPr>
        <p:spPr>
          <a:xfrm rot="5400000">
            <a:off x="9965236" y="5177123"/>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cxnSp>
        <p:nvCxnSpPr>
          <p:cNvPr id="35" name="Straight Connector 34"/>
          <p:cNvCxnSpPr/>
          <p:nvPr/>
        </p:nvCxnSpPr>
        <p:spPr>
          <a:xfrm flipV="1">
            <a:off x="8181474" y="4045451"/>
            <a:ext cx="0" cy="2333991"/>
          </a:xfrm>
          <a:prstGeom prst="line">
            <a:avLst/>
          </a:prstGeom>
          <a:ln w="38100">
            <a:solidFill>
              <a:schemeClr val="tx1"/>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1876747"/>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Complete an Evaluation online and enter to WIN prizes!</a:t>
            </a:r>
            <a:endParaRPr lang="en-AU" dirty="0"/>
          </a:p>
        </p:txBody>
      </p:sp>
      <p:sp>
        <p:nvSpPr>
          <p:cNvPr id="3" name="Text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36924333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7244" y="5054600"/>
            <a:ext cx="11173090" cy="738623"/>
          </a:xfrm>
          <a:prstGeom prst="rect">
            <a:avLst/>
          </a:prstGeom>
          <a:noFill/>
          <a:ln w="12700">
            <a:noFill/>
            <a:miter lim="800000"/>
            <a:headEnd type="none" w="sm" len="sm"/>
            <a:tailEnd type="none" w="sm" len="sm"/>
          </a:ln>
          <a:effectLst/>
        </p:spPr>
        <p:txBody>
          <a:bodyPr vert="horz" wrap="square" lIns="121879" tIns="60940" rIns="121879" bIns="60940" numCol="1" anchor="t" anchorCtr="0" compatLnSpc="1">
            <a:prstTxWarp prst="textNoShape">
              <a:avLst/>
            </a:prstTxWarp>
            <a:spAutoFit/>
          </a:bodyPr>
          <a:lstStyle/>
          <a:p>
            <a:pPr algn="ctr" defTabSz="1218585" eaLnBrk="0" hangingPunct="0"/>
            <a:r>
              <a:rPr lang="en-US" sz="1000" dirty="0">
                <a:solidFill>
                  <a:schemeClr val="bg2"/>
                </a:solidFill>
                <a:latin typeface="Calibri" pitchFamily="34" charset="0"/>
                <a:cs typeface="Arial" charset="0"/>
              </a:rPr>
              <a:t>© </a:t>
            </a:r>
            <a:r>
              <a:rPr lang="en-US" sz="1000" dirty="0" smtClean="0">
                <a:solidFill>
                  <a:schemeClr val="bg2"/>
                </a:solidFill>
                <a:latin typeface="Calibri" pitchFamily="34" charset="0"/>
                <a:cs typeface="Arial" charset="0"/>
              </a:rPr>
              <a:t>2011 </a:t>
            </a:r>
            <a:r>
              <a:rPr lang="en-US" sz="1000" dirty="0">
                <a:solidFill>
                  <a:schemeClr val="bg2"/>
                </a:solidFill>
                <a:latin typeface="Calibri" pitchFamily="34" charset="0"/>
                <a:cs typeface="Arial" charset="0"/>
              </a:rPr>
              <a:t>Microsoft Corporation. All rights reserved. Microsoft, Windows, Windows Vista and other product names are or may be registered trademarks and/or trademarks </a:t>
            </a:r>
            <a:r>
              <a:rPr lang="en-US" sz="1000" dirty="0" smtClean="0">
                <a:solidFill>
                  <a:schemeClr val="bg2"/>
                </a:solidFill>
                <a:latin typeface="Calibri" pitchFamily="34" charset="0"/>
                <a:cs typeface="Arial" charset="0"/>
              </a:rPr>
              <a:t>in </a:t>
            </a:r>
            <a:r>
              <a:rPr lang="en-US" sz="1000" dirty="0">
                <a:solidFill>
                  <a:schemeClr val="bg2"/>
                </a:solidFill>
                <a:latin typeface="Calibri" pitchFamily="34" charset="0"/>
                <a:cs typeface="Arial" charset="0"/>
              </a:rPr>
              <a:t>the U.S. and/or other countries.</a:t>
            </a:r>
          </a:p>
          <a:p>
            <a:pPr algn="ctr" defTabSz="1218585" eaLnBrk="0" hangingPunct="0"/>
            <a:r>
              <a:rPr lang="en-US" sz="10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6" name="Picture 5" descr="mslogo_white.png"/>
          <p:cNvPicPr>
            <a:picLocks noChangeAspect="1"/>
          </p:cNvPicPr>
          <p:nvPr/>
        </p:nvPicPr>
        <p:blipFill>
          <a:blip r:embed="rId3"/>
          <a:stretch>
            <a:fillRect/>
          </a:stretch>
        </p:blipFill>
        <p:spPr>
          <a:xfrm>
            <a:off x="3161211" y="2953552"/>
            <a:ext cx="5866403" cy="950897"/>
          </a:xfrm>
          <a:prstGeom prst="rect">
            <a:avLst/>
          </a:prstGeom>
        </p:spPr>
      </p:pic>
    </p:spTree>
    <p:extLst>
      <p:ext uri="{BB962C8B-B14F-4D97-AF65-F5344CB8AC3E}">
        <p14:creationId xmlns:p14="http://schemas.microsoft.com/office/powerpoint/2010/main" val="284787847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a:xfrm>
            <a:off x="246742" y="2140746"/>
            <a:ext cx="11152777" cy="1523494"/>
          </a:xfrm>
        </p:spPr>
        <p:txBody>
          <a:bodyPr/>
          <a:lstStyle/>
          <a:p>
            <a:r>
              <a:rPr lang="en-US" sz="6000" dirty="0" smtClean="0"/>
              <a:t>Introduction to </a:t>
            </a:r>
            <a:r>
              <a:rPr lang="en-US" sz="6000" dirty="0" err="1" smtClean="0"/>
              <a:t>LightSwitch</a:t>
            </a:r>
            <a:endParaRPr lang="en-US" sz="6000" dirty="0"/>
          </a:p>
        </p:txBody>
      </p:sp>
    </p:spTree>
    <p:extLst>
      <p:ext uri="{BB962C8B-B14F-4D97-AF65-F5344CB8AC3E}">
        <p14:creationId xmlns:p14="http://schemas.microsoft.com/office/powerpoint/2010/main" val="198868456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262712"/>
            <a:ext cx="12188825" cy="55952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p:txBody>
          <a:bodyPr>
            <a:normAutofit/>
          </a:bodyPr>
          <a:lstStyle/>
          <a:p>
            <a:r>
              <a:rPr lang="en-US" dirty="0" smtClean="0"/>
              <a:t>LightSwitch Architecture</a:t>
            </a:r>
            <a:endParaRPr lang="en-US" dirty="0"/>
          </a:p>
        </p:txBody>
      </p:sp>
      <p:sp>
        <p:nvSpPr>
          <p:cNvPr id="7" name="Rectangle 6"/>
          <p:cNvSpPr/>
          <p:nvPr/>
        </p:nvSpPr>
        <p:spPr>
          <a:xfrm>
            <a:off x="1995933" y="890075"/>
            <a:ext cx="873109" cy="1115445"/>
          </a:xfrm>
          <a:prstGeom prst="rect">
            <a:avLst/>
          </a:prstGeom>
          <a:blipFill rotWithShape="1">
            <a:blip r:embed="rId3"/>
            <a:stretch>
              <a:fillRect/>
            </a:stretch>
          </a:blipFill>
        </p:spPr>
        <p:style>
          <a:lnRef idx="0">
            <a:schemeClr val="lt1">
              <a:hueOff val="0"/>
              <a:satOff val="0"/>
              <a:lumOff val="0"/>
              <a:alphaOff val="0"/>
            </a:schemeClr>
          </a:lnRef>
          <a:fillRef idx="1">
            <a:scrgbClr r="0" g="0" b="0"/>
          </a:fillRef>
          <a:effectRef idx="3">
            <a:schemeClr val="accent1">
              <a:tint val="50000"/>
              <a:hueOff val="0"/>
              <a:satOff val="0"/>
              <a:lumOff val="0"/>
              <a:alphaOff val="0"/>
            </a:schemeClr>
          </a:effectRef>
          <a:fontRef idx="minor">
            <a:schemeClr val="lt1">
              <a:hueOff val="0"/>
              <a:satOff val="0"/>
              <a:lumOff val="0"/>
              <a:alphaOff val="0"/>
            </a:schemeClr>
          </a:fontRef>
        </p:style>
      </p:sp>
      <p:sp>
        <p:nvSpPr>
          <p:cNvPr id="8" name="Rectangle 7"/>
          <p:cNvSpPr/>
          <p:nvPr/>
        </p:nvSpPr>
        <p:spPr>
          <a:xfrm>
            <a:off x="5880160" y="913342"/>
            <a:ext cx="594027" cy="1065313"/>
          </a:xfrm>
          <a:prstGeom prst="rect">
            <a:avLst/>
          </a:prstGeom>
          <a:blipFill rotWithShape="1">
            <a:blip r:embed="rId4"/>
            <a:stretch>
              <a:fillRect/>
            </a:stretch>
          </a:blipFill>
        </p:spPr>
        <p:style>
          <a:lnRef idx="0">
            <a:schemeClr val="lt1">
              <a:hueOff val="0"/>
              <a:satOff val="0"/>
              <a:lumOff val="0"/>
              <a:alphaOff val="0"/>
            </a:schemeClr>
          </a:lnRef>
          <a:fillRef idx="1">
            <a:scrgbClr r="0" g="0" b="0"/>
          </a:fillRef>
          <a:effectRef idx="3">
            <a:schemeClr val="accent1">
              <a:tint val="50000"/>
              <a:hueOff val="0"/>
              <a:satOff val="0"/>
              <a:lumOff val="0"/>
              <a:alphaOff val="0"/>
            </a:schemeClr>
          </a:effectRef>
          <a:fontRef idx="minor">
            <a:schemeClr val="lt1">
              <a:hueOff val="0"/>
              <a:satOff val="0"/>
              <a:lumOff val="0"/>
              <a:alphaOff val="0"/>
            </a:schemeClr>
          </a:fontRef>
        </p:style>
      </p:sp>
      <p:sp>
        <p:nvSpPr>
          <p:cNvPr id="9" name="Rectangle 8"/>
          <p:cNvSpPr/>
          <p:nvPr/>
        </p:nvSpPr>
        <p:spPr>
          <a:xfrm>
            <a:off x="9523244" y="897193"/>
            <a:ext cx="797228" cy="1081460"/>
          </a:xfrm>
          <a:prstGeom prst="rect">
            <a:avLst/>
          </a:prstGeom>
          <a:blipFill rotWithShape="1">
            <a:blip r:embed="rId5"/>
            <a:stretch>
              <a:fillRect/>
            </a:stretch>
          </a:blipFill>
        </p:spPr>
        <p:style>
          <a:lnRef idx="0">
            <a:schemeClr val="lt1">
              <a:hueOff val="0"/>
              <a:satOff val="0"/>
              <a:lumOff val="0"/>
              <a:alphaOff val="0"/>
            </a:schemeClr>
          </a:lnRef>
          <a:fillRef idx="1">
            <a:scrgbClr r="0" g="0" b="0"/>
          </a:fillRef>
          <a:effectRef idx="3">
            <a:schemeClr val="accent1">
              <a:tint val="50000"/>
              <a:hueOff val="0"/>
              <a:satOff val="0"/>
              <a:lumOff val="0"/>
              <a:alphaOff val="0"/>
            </a:schemeClr>
          </a:effectRef>
          <a:fontRef idx="minor">
            <a:schemeClr val="lt1">
              <a:hueOff val="0"/>
              <a:satOff val="0"/>
              <a:lumOff val="0"/>
              <a:alphaOff val="0"/>
            </a:schemeClr>
          </a:fontRef>
        </p:style>
      </p:sp>
      <p:sp>
        <p:nvSpPr>
          <p:cNvPr id="4" name="Rectangle 3"/>
          <p:cNvSpPr/>
          <p:nvPr/>
        </p:nvSpPr>
        <p:spPr bwMode="auto">
          <a:xfrm>
            <a:off x="1001017" y="2005520"/>
            <a:ext cx="2862944" cy="4093029"/>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1" name="Rectangle 10"/>
          <p:cNvSpPr/>
          <p:nvPr/>
        </p:nvSpPr>
        <p:spPr bwMode="auto">
          <a:xfrm>
            <a:off x="4745703" y="2005520"/>
            <a:ext cx="2862944" cy="4093029"/>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bwMode="auto">
          <a:xfrm>
            <a:off x="8490388" y="2005520"/>
            <a:ext cx="2862944" cy="4093029"/>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cxnSp>
        <p:nvCxnSpPr>
          <p:cNvPr id="10" name="Straight Arrow Connector 9"/>
          <p:cNvCxnSpPr/>
          <p:nvPr/>
        </p:nvCxnSpPr>
        <p:spPr>
          <a:xfrm>
            <a:off x="2743201" y="1447794"/>
            <a:ext cx="3048001"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6" name="Straight Arrow Connector 15"/>
          <p:cNvCxnSpPr/>
          <p:nvPr/>
        </p:nvCxnSpPr>
        <p:spPr>
          <a:xfrm>
            <a:off x="6475243" y="1445995"/>
            <a:ext cx="2930014"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8" name="Rectangle 17"/>
          <p:cNvSpPr/>
          <p:nvPr/>
        </p:nvSpPr>
        <p:spPr>
          <a:xfrm rot="16200000">
            <a:off x="-149617" y="2632932"/>
            <a:ext cx="1778051" cy="523220"/>
          </a:xfrm>
          <a:prstGeom prst="rect">
            <a:avLst/>
          </a:prstGeom>
        </p:spPr>
        <p:txBody>
          <a:bodyPr wrap="none">
            <a:spAutoFit/>
          </a:bodyPr>
          <a:lstStyle/>
          <a:p>
            <a:r>
              <a:rPr lang="en-US" sz="2800" dirty="0" smtClean="0"/>
              <a:t>Client Tier</a:t>
            </a:r>
            <a:endParaRPr lang="en-US" sz="2800" dirty="0"/>
          </a:p>
        </p:txBody>
      </p:sp>
      <p:sp>
        <p:nvSpPr>
          <p:cNvPr id="32" name="Rectangle 31"/>
          <p:cNvSpPr/>
          <p:nvPr/>
        </p:nvSpPr>
        <p:spPr>
          <a:xfrm rot="16200000">
            <a:off x="3525218" y="2682625"/>
            <a:ext cx="1975221" cy="523220"/>
          </a:xfrm>
          <a:prstGeom prst="rect">
            <a:avLst/>
          </a:prstGeom>
        </p:spPr>
        <p:txBody>
          <a:bodyPr wrap="none">
            <a:spAutoFit/>
          </a:bodyPr>
          <a:lstStyle/>
          <a:p>
            <a:r>
              <a:rPr lang="en-US" sz="2800" dirty="0" smtClean="0"/>
              <a:t>Middle Tier</a:t>
            </a:r>
            <a:endParaRPr lang="en-US" sz="2800" dirty="0"/>
          </a:p>
        </p:txBody>
      </p:sp>
      <p:sp>
        <p:nvSpPr>
          <p:cNvPr id="33" name="Rectangle 32"/>
          <p:cNvSpPr/>
          <p:nvPr/>
        </p:nvSpPr>
        <p:spPr>
          <a:xfrm rot="16200000">
            <a:off x="7223289" y="2682626"/>
            <a:ext cx="2074607" cy="523220"/>
          </a:xfrm>
          <a:prstGeom prst="rect">
            <a:avLst/>
          </a:prstGeom>
        </p:spPr>
        <p:txBody>
          <a:bodyPr wrap="none">
            <a:spAutoFit/>
          </a:bodyPr>
          <a:lstStyle/>
          <a:p>
            <a:r>
              <a:rPr lang="en-US" sz="2800" dirty="0" smtClean="0"/>
              <a:t>Data Access</a:t>
            </a:r>
            <a:endParaRPr lang="en-US" sz="2800" dirty="0"/>
          </a:p>
        </p:txBody>
      </p:sp>
      <p:grpSp>
        <p:nvGrpSpPr>
          <p:cNvPr id="258" name="Group 257"/>
          <p:cNvGrpSpPr/>
          <p:nvPr/>
        </p:nvGrpSpPr>
        <p:grpSpPr>
          <a:xfrm>
            <a:off x="8490387" y="3918327"/>
            <a:ext cx="2862945" cy="2180218"/>
            <a:chOff x="8490386" y="3918327"/>
            <a:chExt cx="2862945" cy="2180218"/>
          </a:xfrm>
        </p:grpSpPr>
        <p:sp>
          <p:nvSpPr>
            <p:cNvPr id="34" name="Rectangle 33"/>
            <p:cNvSpPr/>
            <p:nvPr/>
          </p:nvSpPr>
          <p:spPr bwMode="auto">
            <a:xfrm rot="16200000">
              <a:off x="7630151" y="4778564"/>
              <a:ext cx="2180216" cy="459746"/>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tx1"/>
                  </a:solidFill>
                </a:rPr>
                <a:t>SQL Server</a:t>
              </a:r>
            </a:p>
          </p:txBody>
        </p:sp>
        <p:sp>
          <p:nvSpPr>
            <p:cNvPr id="35" name="Rectangle 34"/>
            <p:cNvSpPr/>
            <p:nvPr/>
          </p:nvSpPr>
          <p:spPr bwMode="auto">
            <a:xfrm rot="16200000">
              <a:off x="8183566" y="4778564"/>
              <a:ext cx="2180216" cy="459746"/>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tx1"/>
                  </a:solidFill>
                </a:rPr>
                <a:t>SQL Azure</a:t>
              </a:r>
            </a:p>
          </p:txBody>
        </p:sp>
        <p:sp>
          <p:nvSpPr>
            <p:cNvPr id="36" name="Rectangle 35"/>
            <p:cNvSpPr/>
            <p:nvPr/>
          </p:nvSpPr>
          <p:spPr bwMode="auto">
            <a:xfrm rot="16200000">
              <a:off x="8781018" y="4785322"/>
              <a:ext cx="2166699" cy="459746"/>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tx1"/>
                  </a:solidFill>
                </a:rPr>
                <a:t>SharePoint</a:t>
              </a:r>
            </a:p>
          </p:txBody>
        </p:sp>
        <p:sp>
          <p:nvSpPr>
            <p:cNvPr id="38" name="Rectangle 37"/>
            <p:cNvSpPr/>
            <p:nvPr/>
          </p:nvSpPr>
          <p:spPr bwMode="auto">
            <a:xfrm rot="16200000">
              <a:off x="9691958" y="4437172"/>
              <a:ext cx="2180217" cy="1142528"/>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chemeClr val="tx1"/>
                  </a:solidFill>
                </a:rPr>
                <a:t>Other </a:t>
              </a:r>
            </a:p>
          </p:txBody>
        </p:sp>
      </p:grpSp>
      <p:grpSp>
        <p:nvGrpSpPr>
          <p:cNvPr id="39" name="Group 38"/>
          <p:cNvGrpSpPr/>
          <p:nvPr/>
        </p:nvGrpSpPr>
        <p:grpSpPr>
          <a:xfrm>
            <a:off x="1120990" y="2093513"/>
            <a:ext cx="2678356" cy="1193975"/>
            <a:chOff x="356585" y="1678675"/>
            <a:chExt cx="11382921" cy="4585647"/>
          </a:xfrm>
        </p:grpSpPr>
        <p:pic>
          <p:nvPicPr>
            <p:cNvPr id="40" name="Picture 39" descr="Screen Clipping"/>
            <p:cNvPicPr>
              <a:picLocks noChangeAspect="1"/>
            </p:cNvPicPr>
            <p:nvPr/>
          </p:nvPicPr>
          <p:blipFill rotWithShape="1">
            <a:blip r:embed="rId6">
              <a:extLst>
                <a:ext uri="{BEBA8EAE-BF5A-486C-A8C5-ECC9F3942E4B}">
                  <a14:imgProps xmlns:a14="http://schemas.microsoft.com/office/drawing/2010/main">
                    <a14:imgLayer r:embed="rId7">
                      <a14:imgEffect>
                        <a14:sharpenSoften amount="50000"/>
                      </a14:imgEffect>
                      <a14:imgEffect>
                        <a14:saturation sat="400000"/>
                      </a14:imgEffect>
                    </a14:imgLayer>
                  </a14:imgProps>
                </a:ext>
                <a:ext uri="{28A0092B-C50C-407E-A947-70E740481C1C}">
                  <a14:useLocalDpi xmlns:a14="http://schemas.microsoft.com/office/drawing/2010/main" val="0"/>
                </a:ext>
              </a:extLst>
            </a:blip>
            <a:srcRect l="48145" r="-300"/>
            <a:stretch/>
          </p:blipFill>
          <p:spPr>
            <a:xfrm>
              <a:off x="9114978" y="2132808"/>
              <a:ext cx="2624528" cy="3766271"/>
            </a:xfrm>
            <a:prstGeom prst="rect">
              <a:avLst/>
            </a:prstGeom>
            <a:noFill/>
            <a:effectLst>
              <a:outerShdw blurRad="50800" dist="38100" dir="10800000" algn="r" rotWithShape="0">
                <a:prstClr val="black">
                  <a:alpha val="40000"/>
                </a:prstClr>
              </a:outerShdw>
              <a:reflection blurRad="6350" stA="52000" endA="300" endPos="35000" dir="5400000" sy="-100000" algn="bl" rotWithShape="0"/>
            </a:effectLst>
          </p:spPr>
        </p:pic>
        <p:pic>
          <p:nvPicPr>
            <p:cNvPr id="41" name="Picture 40" descr="VisionClinic - Windows Internet Explorer"/>
            <p:cNvPicPr>
              <a:picLocks noChangeAspect="1"/>
            </p:cNvPicPr>
            <p:nvPr/>
          </p:nvPicPr>
          <p:blipFill rotWithShape="1">
            <a:blip r:embed="rId8">
              <a:extLst>
                <a:ext uri="{BEBA8EAE-BF5A-486C-A8C5-ECC9F3942E4B}">
                  <a14:imgProps xmlns:a14="http://schemas.microsoft.com/office/drawing/2010/main">
                    <a14:imgLayer r:embed="rId9">
                      <a14:imgEffect>
                        <a14:sharpenSoften amount="50000"/>
                      </a14:imgEffect>
                      <a14:imgEffect>
                        <a14:saturation sat="400000"/>
                      </a14:imgEffect>
                    </a14:imgLayer>
                  </a14:imgProps>
                </a:ext>
                <a:ext uri="{28A0092B-C50C-407E-A947-70E740481C1C}">
                  <a14:useLocalDpi xmlns:a14="http://schemas.microsoft.com/office/drawing/2010/main" val="0"/>
                </a:ext>
              </a:extLst>
            </a:blip>
            <a:srcRect r="47423"/>
            <a:stretch/>
          </p:blipFill>
          <p:spPr>
            <a:xfrm>
              <a:off x="356585" y="2127179"/>
              <a:ext cx="2644197" cy="3771900"/>
            </a:xfrm>
            <a:prstGeom prst="rect">
              <a:avLst/>
            </a:prstGeom>
            <a:noFill/>
            <a:effectLst>
              <a:outerShdw blurRad="50800" dist="38100" dir="10800000" algn="r" rotWithShape="0">
                <a:prstClr val="black">
                  <a:alpha val="40000"/>
                </a:prstClr>
              </a:outerShdw>
              <a:reflection blurRad="6350" stA="52000" endA="300" endPos="35000" dir="5400000" sy="-100000" algn="bl" rotWithShape="0"/>
            </a:effectLst>
          </p:spPr>
        </p:pic>
        <p:pic>
          <p:nvPicPr>
            <p:cNvPr id="42" name="Picture 3" descr="C:\Users\dseven\Documents\Visual Studio LightSwitch\Screenshots\NewBlue.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93314" y="1678675"/>
              <a:ext cx="6114196" cy="4585647"/>
            </a:xfrm>
            <a:prstGeom prst="rect">
              <a:avLst/>
            </a:prstGeom>
            <a:noFill/>
            <a:effectLst>
              <a:outerShdw blurRad="50800" dist="38100" dir="10800000" algn="r" rotWithShape="0">
                <a:prstClr val="black">
                  <a:alpha val="40000"/>
                </a:prstClr>
              </a:outerShdw>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grpSp>
      <p:grpSp>
        <p:nvGrpSpPr>
          <p:cNvPr id="31" name="Group 30"/>
          <p:cNvGrpSpPr/>
          <p:nvPr/>
        </p:nvGrpSpPr>
        <p:grpSpPr>
          <a:xfrm>
            <a:off x="1001017" y="3500030"/>
            <a:ext cx="2862945" cy="2580567"/>
            <a:chOff x="1001015" y="3500027"/>
            <a:chExt cx="2862945" cy="2580567"/>
          </a:xfrm>
        </p:grpSpPr>
        <p:sp>
          <p:nvSpPr>
            <p:cNvPr id="15" name="Rectangle 14"/>
            <p:cNvSpPr/>
            <p:nvPr/>
          </p:nvSpPr>
          <p:spPr bwMode="auto">
            <a:xfrm>
              <a:off x="1001016" y="4887666"/>
              <a:ext cx="2862943" cy="459746"/>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rPr>
                <a:t>Silverlight 4.0</a:t>
              </a:r>
            </a:p>
          </p:txBody>
        </p:sp>
        <p:sp>
          <p:nvSpPr>
            <p:cNvPr id="23" name="Rectangle 22"/>
            <p:cNvSpPr/>
            <p:nvPr/>
          </p:nvSpPr>
          <p:spPr bwMode="auto">
            <a:xfrm>
              <a:off x="2432488" y="5369184"/>
              <a:ext cx="1431472" cy="711410"/>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rPr>
                <a:t>Desktop Host</a:t>
              </a:r>
            </a:p>
          </p:txBody>
        </p:sp>
        <p:sp>
          <p:nvSpPr>
            <p:cNvPr id="24" name="Rectangle 23"/>
            <p:cNvSpPr/>
            <p:nvPr/>
          </p:nvSpPr>
          <p:spPr bwMode="auto">
            <a:xfrm>
              <a:off x="1001015" y="5369184"/>
              <a:ext cx="1431473" cy="711410"/>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rPr>
                <a:t>Browser Host</a:t>
              </a:r>
            </a:p>
          </p:txBody>
        </p:sp>
        <p:sp>
          <p:nvSpPr>
            <p:cNvPr id="57" name="Rectangle 56"/>
            <p:cNvSpPr/>
            <p:nvPr/>
          </p:nvSpPr>
          <p:spPr bwMode="auto">
            <a:xfrm>
              <a:off x="1877549" y="3500856"/>
              <a:ext cx="1050705" cy="419342"/>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rPr>
                <a:t>Methods</a:t>
              </a:r>
            </a:p>
          </p:txBody>
        </p:sp>
        <p:sp>
          <p:nvSpPr>
            <p:cNvPr id="60" name="Rectangle 59"/>
            <p:cNvSpPr/>
            <p:nvPr/>
          </p:nvSpPr>
          <p:spPr bwMode="auto">
            <a:xfrm>
              <a:off x="2928254" y="3500027"/>
              <a:ext cx="935704" cy="419342"/>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rPr>
                <a:t>Controls</a:t>
              </a:r>
            </a:p>
          </p:txBody>
        </p:sp>
        <p:sp>
          <p:nvSpPr>
            <p:cNvPr id="68" name="Rectangle 67"/>
            <p:cNvSpPr/>
            <p:nvPr/>
          </p:nvSpPr>
          <p:spPr bwMode="auto">
            <a:xfrm>
              <a:off x="1001017" y="3500855"/>
              <a:ext cx="898910" cy="417451"/>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rPr>
                <a:t>Screens</a:t>
              </a:r>
            </a:p>
          </p:txBody>
        </p:sp>
        <p:sp>
          <p:nvSpPr>
            <p:cNvPr id="61" name="Rectangle 60"/>
            <p:cNvSpPr/>
            <p:nvPr/>
          </p:nvSpPr>
          <p:spPr bwMode="auto">
            <a:xfrm>
              <a:off x="1001016" y="3925354"/>
              <a:ext cx="2862943" cy="459746"/>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rPr>
                <a:t>Data Workspace</a:t>
              </a:r>
            </a:p>
          </p:txBody>
        </p:sp>
        <p:sp>
          <p:nvSpPr>
            <p:cNvPr id="25" name="Rectangle 24"/>
            <p:cNvSpPr/>
            <p:nvPr/>
          </p:nvSpPr>
          <p:spPr bwMode="auto">
            <a:xfrm>
              <a:off x="1001015" y="4406131"/>
              <a:ext cx="2862943" cy="459746"/>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rPr>
                <a:t>WCF RIA Services</a:t>
              </a:r>
            </a:p>
          </p:txBody>
        </p:sp>
      </p:grpSp>
      <p:grpSp>
        <p:nvGrpSpPr>
          <p:cNvPr id="256" name="Group 255"/>
          <p:cNvGrpSpPr/>
          <p:nvPr/>
        </p:nvGrpSpPr>
        <p:grpSpPr>
          <a:xfrm>
            <a:off x="4745698" y="3479085"/>
            <a:ext cx="2863044" cy="2612392"/>
            <a:chOff x="4745697" y="3479084"/>
            <a:chExt cx="2863042" cy="2612392"/>
          </a:xfrm>
        </p:grpSpPr>
        <p:sp>
          <p:nvSpPr>
            <p:cNvPr id="26" name="Rectangle 25"/>
            <p:cNvSpPr/>
            <p:nvPr/>
          </p:nvSpPr>
          <p:spPr bwMode="auto">
            <a:xfrm>
              <a:off x="4745796" y="4898548"/>
              <a:ext cx="2862943" cy="459746"/>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rPr>
                <a:t>ASP.NET 4.0</a:t>
              </a:r>
            </a:p>
          </p:txBody>
        </p:sp>
        <p:sp>
          <p:nvSpPr>
            <p:cNvPr id="28" name="Rectangle 27"/>
            <p:cNvSpPr/>
            <p:nvPr/>
          </p:nvSpPr>
          <p:spPr bwMode="auto">
            <a:xfrm>
              <a:off x="4745795" y="5369184"/>
              <a:ext cx="2862944" cy="722292"/>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rPr>
                <a:t>IIS 6.0/7.0</a:t>
              </a:r>
            </a:p>
          </p:txBody>
        </p:sp>
        <p:sp>
          <p:nvSpPr>
            <p:cNvPr id="62" name="Rectangle 61"/>
            <p:cNvSpPr/>
            <p:nvPr/>
          </p:nvSpPr>
          <p:spPr bwMode="auto">
            <a:xfrm>
              <a:off x="4745697" y="3479084"/>
              <a:ext cx="1481023" cy="459746"/>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rPr>
                <a:t>Submit Pipeline</a:t>
              </a:r>
            </a:p>
          </p:txBody>
        </p:sp>
        <p:sp>
          <p:nvSpPr>
            <p:cNvPr id="65" name="Rectangle 64"/>
            <p:cNvSpPr/>
            <p:nvPr/>
          </p:nvSpPr>
          <p:spPr bwMode="auto">
            <a:xfrm>
              <a:off x="6226721" y="3479084"/>
              <a:ext cx="1381924" cy="457156"/>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rPr>
                <a:t>Queries</a:t>
              </a:r>
            </a:p>
          </p:txBody>
        </p:sp>
        <p:sp>
          <p:nvSpPr>
            <p:cNvPr id="63" name="Rectangle 62"/>
            <p:cNvSpPr/>
            <p:nvPr/>
          </p:nvSpPr>
          <p:spPr bwMode="auto">
            <a:xfrm>
              <a:off x="4745697" y="3946385"/>
              <a:ext cx="2863042" cy="459746"/>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rPr>
                <a:t>Data Workspace</a:t>
              </a:r>
            </a:p>
          </p:txBody>
        </p:sp>
        <p:sp>
          <p:nvSpPr>
            <p:cNvPr id="29" name="Rectangle 28"/>
            <p:cNvSpPr/>
            <p:nvPr/>
          </p:nvSpPr>
          <p:spPr bwMode="auto">
            <a:xfrm>
              <a:off x="4745795" y="4417013"/>
              <a:ext cx="2862943" cy="459746"/>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tx1"/>
                  </a:solidFill>
                </a:rPr>
                <a:t>WCF RIA Services</a:t>
              </a:r>
            </a:p>
          </p:txBody>
        </p:sp>
      </p:grpSp>
      <p:pic>
        <p:nvPicPr>
          <p:cNvPr id="1031" name="Picture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32414" y="2067134"/>
            <a:ext cx="2679601" cy="1307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576634" y="2021645"/>
            <a:ext cx="2700968" cy="179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64180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052736"/>
            <a:ext cx="12188825" cy="58052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p:txBody>
          <a:bodyPr>
            <a:normAutofit/>
          </a:bodyPr>
          <a:lstStyle/>
          <a:p>
            <a:r>
              <a:rPr lang="en-US" dirty="0" err="1" smtClean="0"/>
              <a:t>LightSwitch</a:t>
            </a:r>
            <a:r>
              <a:rPr lang="en-US" dirty="0" smtClean="0"/>
              <a:t> Building Blocks</a:t>
            </a:r>
            <a:endParaRPr lang="en-US" dirty="0"/>
          </a:p>
        </p:txBody>
      </p:sp>
      <p:sp>
        <p:nvSpPr>
          <p:cNvPr id="4" name="Rectangle 3"/>
          <p:cNvSpPr/>
          <p:nvPr/>
        </p:nvSpPr>
        <p:spPr bwMode="auto">
          <a:xfrm>
            <a:off x="891881" y="2002979"/>
            <a:ext cx="2884721"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600" dirty="0" smtClean="0">
                <a:gradFill>
                  <a:gsLst>
                    <a:gs pos="0">
                      <a:srgbClr val="FFFFFF"/>
                    </a:gs>
                    <a:gs pos="100000">
                      <a:srgbClr val="FFFFFF"/>
                    </a:gs>
                  </a:gsLst>
                  <a:lin ang="5400000" scaled="0"/>
                </a:gradFill>
              </a:rPr>
              <a:t>Screens</a:t>
            </a:r>
          </a:p>
        </p:txBody>
      </p:sp>
      <p:sp>
        <p:nvSpPr>
          <p:cNvPr id="5" name="Rectangle 4"/>
          <p:cNvSpPr/>
          <p:nvPr/>
        </p:nvSpPr>
        <p:spPr bwMode="auto">
          <a:xfrm>
            <a:off x="891882" y="3265721"/>
            <a:ext cx="2884722"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600" dirty="0" smtClean="0">
                <a:gradFill>
                  <a:gsLst>
                    <a:gs pos="0">
                      <a:srgbClr val="FFFFFF"/>
                    </a:gs>
                    <a:gs pos="100000">
                      <a:srgbClr val="FFFFFF"/>
                    </a:gs>
                  </a:gsLst>
                  <a:lin ang="5400000" scaled="0"/>
                </a:gradFill>
              </a:rPr>
              <a:t>Entities</a:t>
            </a:r>
          </a:p>
        </p:txBody>
      </p:sp>
      <p:sp>
        <p:nvSpPr>
          <p:cNvPr id="6" name="Rectangle 5"/>
          <p:cNvSpPr/>
          <p:nvPr/>
        </p:nvSpPr>
        <p:spPr bwMode="auto">
          <a:xfrm>
            <a:off x="891882" y="2623464"/>
            <a:ext cx="2884722"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600" dirty="0" smtClean="0">
                <a:gradFill>
                  <a:gsLst>
                    <a:gs pos="0">
                      <a:srgbClr val="FFFFFF"/>
                    </a:gs>
                    <a:gs pos="100000">
                      <a:srgbClr val="FFFFFF"/>
                    </a:gs>
                  </a:gsLst>
                  <a:lin ang="5400000" scaled="0"/>
                </a:gradFill>
              </a:rPr>
              <a:t>Queries</a:t>
            </a:r>
          </a:p>
        </p:txBody>
      </p:sp>
      <p:sp>
        <p:nvSpPr>
          <p:cNvPr id="7" name="Rectangle 6"/>
          <p:cNvSpPr/>
          <p:nvPr/>
        </p:nvSpPr>
        <p:spPr bwMode="auto">
          <a:xfrm>
            <a:off x="891882" y="3897093"/>
            <a:ext cx="2884722" cy="457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600" dirty="0" smtClean="0">
                <a:gradFill>
                  <a:gsLst>
                    <a:gs pos="0">
                      <a:srgbClr val="FFFFFF"/>
                    </a:gs>
                    <a:gs pos="100000">
                      <a:srgbClr val="FFFFFF"/>
                    </a:gs>
                  </a:gsLst>
                  <a:lin ang="5400000" scaled="0"/>
                </a:gradFill>
              </a:rPr>
              <a:t>Business Logic</a:t>
            </a:r>
          </a:p>
        </p:txBody>
      </p:sp>
      <p:sp>
        <p:nvSpPr>
          <p:cNvPr id="8" name="Rectangle 7"/>
          <p:cNvSpPr/>
          <p:nvPr/>
        </p:nvSpPr>
        <p:spPr bwMode="auto">
          <a:xfrm>
            <a:off x="4310006" y="2002979"/>
            <a:ext cx="3200400" cy="457200"/>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600" dirty="0" smtClean="0">
                <a:gradFill>
                  <a:gsLst>
                    <a:gs pos="0">
                      <a:srgbClr val="FFFFFF"/>
                    </a:gs>
                    <a:gs pos="100000">
                      <a:srgbClr val="FFFFFF"/>
                    </a:gs>
                  </a:gsLst>
                  <a:lin ang="5400000" scaled="0"/>
                </a:gradFill>
              </a:rPr>
              <a:t>Custom WCF Services</a:t>
            </a:r>
          </a:p>
        </p:txBody>
      </p:sp>
      <p:sp>
        <p:nvSpPr>
          <p:cNvPr id="10" name="Rectangle 9"/>
          <p:cNvSpPr/>
          <p:nvPr/>
        </p:nvSpPr>
        <p:spPr bwMode="auto">
          <a:xfrm>
            <a:off x="4310006" y="2623464"/>
            <a:ext cx="3200400" cy="457200"/>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600" dirty="0" smtClean="0">
                <a:gradFill>
                  <a:gsLst>
                    <a:gs pos="0">
                      <a:srgbClr val="FFFFFF"/>
                    </a:gs>
                    <a:gs pos="100000">
                      <a:srgbClr val="FFFFFF"/>
                    </a:gs>
                  </a:gsLst>
                  <a:lin ang="5400000" scaled="0"/>
                </a:gradFill>
              </a:rPr>
              <a:t>Silverlight Controls</a:t>
            </a:r>
          </a:p>
        </p:txBody>
      </p:sp>
      <p:sp>
        <p:nvSpPr>
          <p:cNvPr id="12" name="Rectangle 11"/>
          <p:cNvSpPr/>
          <p:nvPr/>
        </p:nvSpPr>
        <p:spPr bwMode="auto">
          <a:xfrm>
            <a:off x="8000261" y="2002979"/>
            <a:ext cx="3200400" cy="457200"/>
          </a:xfrm>
          <a:prstGeom prst="rect">
            <a:avLst/>
          </a:prstGeom>
          <a:solidFill>
            <a:srgbClr val="FFC00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600" dirty="0" smtClean="0">
                <a:solidFill>
                  <a:schemeClr val="tx1"/>
                </a:solidFill>
              </a:rPr>
              <a:t>Data Providers</a:t>
            </a:r>
          </a:p>
        </p:txBody>
      </p:sp>
      <p:sp>
        <p:nvSpPr>
          <p:cNvPr id="13" name="Rectangle 12"/>
          <p:cNvSpPr/>
          <p:nvPr/>
        </p:nvSpPr>
        <p:spPr bwMode="auto">
          <a:xfrm>
            <a:off x="8000255" y="3897093"/>
            <a:ext cx="3200400" cy="457200"/>
          </a:xfrm>
          <a:prstGeom prst="rect">
            <a:avLst/>
          </a:prstGeom>
          <a:solidFill>
            <a:srgbClr val="FFC00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600" dirty="0" smtClean="0">
                <a:solidFill>
                  <a:schemeClr val="tx1"/>
                </a:solidFill>
              </a:rPr>
              <a:t>Application Themes</a:t>
            </a:r>
          </a:p>
        </p:txBody>
      </p:sp>
      <p:sp>
        <p:nvSpPr>
          <p:cNvPr id="14" name="Rectangle 13"/>
          <p:cNvSpPr/>
          <p:nvPr/>
        </p:nvSpPr>
        <p:spPr bwMode="auto">
          <a:xfrm>
            <a:off x="8000253" y="4539350"/>
            <a:ext cx="3200400" cy="457200"/>
          </a:xfrm>
          <a:prstGeom prst="rect">
            <a:avLst/>
          </a:prstGeom>
          <a:solidFill>
            <a:srgbClr val="FFC00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600" dirty="0" smtClean="0">
                <a:solidFill>
                  <a:schemeClr val="tx1"/>
                </a:solidFill>
              </a:rPr>
              <a:t>Application Shells</a:t>
            </a:r>
          </a:p>
        </p:txBody>
      </p:sp>
      <p:sp>
        <p:nvSpPr>
          <p:cNvPr id="15" name="Rectangle 14"/>
          <p:cNvSpPr/>
          <p:nvPr/>
        </p:nvSpPr>
        <p:spPr bwMode="auto">
          <a:xfrm>
            <a:off x="8000253" y="5192494"/>
            <a:ext cx="3200400" cy="457200"/>
          </a:xfrm>
          <a:prstGeom prst="rect">
            <a:avLst/>
          </a:prstGeom>
          <a:solidFill>
            <a:srgbClr val="FFC00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600" dirty="0" smtClean="0">
                <a:solidFill>
                  <a:schemeClr val="tx1"/>
                </a:solidFill>
              </a:rPr>
              <a:t>Business Types</a:t>
            </a:r>
          </a:p>
        </p:txBody>
      </p:sp>
      <p:sp>
        <p:nvSpPr>
          <p:cNvPr id="16" name="Rectangle 15"/>
          <p:cNvSpPr/>
          <p:nvPr/>
        </p:nvSpPr>
        <p:spPr bwMode="auto">
          <a:xfrm>
            <a:off x="8000262" y="2623464"/>
            <a:ext cx="3200400" cy="457200"/>
          </a:xfrm>
          <a:prstGeom prst="rect">
            <a:avLst/>
          </a:prstGeom>
          <a:solidFill>
            <a:srgbClr val="FFC00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600" dirty="0" smtClean="0">
                <a:solidFill>
                  <a:schemeClr val="tx1"/>
                </a:solidFill>
              </a:rPr>
              <a:t>Custom Controls</a:t>
            </a:r>
          </a:p>
        </p:txBody>
      </p:sp>
      <p:sp>
        <p:nvSpPr>
          <p:cNvPr id="17" name="Rectangle 16"/>
          <p:cNvSpPr/>
          <p:nvPr/>
        </p:nvSpPr>
        <p:spPr bwMode="auto">
          <a:xfrm>
            <a:off x="8000255" y="3276607"/>
            <a:ext cx="3200400" cy="457200"/>
          </a:xfrm>
          <a:prstGeom prst="rect">
            <a:avLst/>
          </a:prstGeom>
          <a:solidFill>
            <a:srgbClr val="FFC00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600" dirty="0" smtClean="0">
                <a:solidFill>
                  <a:schemeClr val="tx1"/>
                </a:solidFill>
              </a:rPr>
              <a:t>Screen Templates</a:t>
            </a:r>
          </a:p>
        </p:txBody>
      </p:sp>
      <p:cxnSp>
        <p:nvCxnSpPr>
          <p:cNvPr id="22" name="Straight Connector 21"/>
          <p:cNvCxnSpPr/>
          <p:nvPr/>
        </p:nvCxnSpPr>
        <p:spPr>
          <a:xfrm flipV="1">
            <a:off x="4055920" y="1265292"/>
            <a:ext cx="0" cy="5263601"/>
          </a:xfrm>
          <a:prstGeom prst="line">
            <a:avLst/>
          </a:prstGeom>
          <a:ln>
            <a:solidFill>
              <a:schemeClr val="tx1"/>
            </a:solidFill>
          </a:ln>
        </p:spPr>
        <p:style>
          <a:lnRef idx="2">
            <a:schemeClr val="accent2"/>
          </a:lnRef>
          <a:fillRef idx="0">
            <a:schemeClr val="accent2"/>
          </a:fillRef>
          <a:effectRef idx="1">
            <a:schemeClr val="accent2"/>
          </a:effectRef>
          <a:fontRef idx="minor">
            <a:schemeClr val="tx1"/>
          </a:fontRef>
        </p:style>
      </p:cxnSp>
      <p:sp>
        <p:nvSpPr>
          <p:cNvPr id="25" name="TextBox 24"/>
          <p:cNvSpPr txBox="1"/>
          <p:nvPr/>
        </p:nvSpPr>
        <p:spPr>
          <a:xfrm>
            <a:off x="891882" y="1259467"/>
            <a:ext cx="2884722" cy="615553"/>
          </a:xfrm>
          <a:prstGeom prst="rect">
            <a:avLst/>
          </a:prstGeom>
          <a:noFill/>
        </p:spPr>
        <p:txBody>
          <a:bodyPr wrap="square" lIns="0" tIns="0" rIns="0" bIns="0" rtlCol="0">
            <a:spAutoFit/>
          </a:bodyPr>
          <a:lstStyle/>
          <a:p>
            <a:pPr algn="ctr"/>
            <a:r>
              <a:rPr lang="en-US" sz="4000" dirty="0" err="1">
                <a:latin typeface="+mj-lt"/>
              </a:rPr>
              <a:t>LightSwitch</a:t>
            </a:r>
            <a:endParaRPr lang="en-US" sz="4000" dirty="0">
              <a:latin typeface="+mj-lt"/>
            </a:endParaRPr>
          </a:p>
        </p:txBody>
      </p:sp>
      <p:sp>
        <p:nvSpPr>
          <p:cNvPr id="26" name="TextBox 25"/>
          <p:cNvSpPr txBox="1"/>
          <p:nvPr/>
        </p:nvSpPr>
        <p:spPr>
          <a:xfrm>
            <a:off x="4310006" y="1259466"/>
            <a:ext cx="3200402" cy="615553"/>
          </a:xfrm>
          <a:prstGeom prst="rect">
            <a:avLst/>
          </a:prstGeom>
          <a:noFill/>
        </p:spPr>
        <p:txBody>
          <a:bodyPr wrap="square" lIns="0" tIns="0" rIns="0" bIns="0" rtlCol="0">
            <a:spAutoFit/>
          </a:bodyPr>
          <a:lstStyle/>
          <a:p>
            <a:pPr algn="ctr"/>
            <a:r>
              <a:rPr lang="en-US" sz="4000" dirty="0">
                <a:latin typeface="+mj-lt"/>
              </a:rPr>
              <a:t>VS Pro</a:t>
            </a:r>
          </a:p>
        </p:txBody>
      </p:sp>
      <p:sp>
        <p:nvSpPr>
          <p:cNvPr id="27" name="TextBox 26"/>
          <p:cNvSpPr txBox="1"/>
          <p:nvPr/>
        </p:nvSpPr>
        <p:spPr>
          <a:xfrm>
            <a:off x="8000252" y="1259467"/>
            <a:ext cx="3200402" cy="615553"/>
          </a:xfrm>
          <a:prstGeom prst="rect">
            <a:avLst/>
          </a:prstGeom>
          <a:noFill/>
        </p:spPr>
        <p:txBody>
          <a:bodyPr wrap="square" lIns="0" tIns="0" rIns="0" bIns="0" rtlCol="0">
            <a:spAutoFit/>
          </a:bodyPr>
          <a:lstStyle/>
          <a:p>
            <a:pPr algn="ctr"/>
            <a:r>
              <a:rPr lang="en-US" sz="4000" dirty="0">
                <a:latin typeface="+mj-lt"/>
              </a:rPr>
              <a:t>Ecosystem</a:t>
            </a:r>
          </a:p>
        </p:txBody>
      </p:sp>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97537" y="5835833"/>
            <a:ext cx="1700606" cy="646801"/>
          </a:xfrm>
          <a:prstGeom prst="rect">
            <a:avLst/>
          </a:prstGeom>
        </p:spPr>
      </p:pic>
      <p:pic>
        <p:nvPicPr>
          <p:cNvPr id="28" name="Picture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12309" y="5870686"/>
            <a:ext cx="1519651" cy="577978"/>
          </a:xfrm>
          <a:prstGeom prst="rect">
            <a:avLst/>
          </a:prstGeom>
        </p:spPr>
      </p:pic>
      <p:pic>
        <p:nvPicPr>
          <p:cNvPr id="29" name="Picture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92237" y="5861931"/>
            <a:ext cx="1565691" cy="595488"/>
          </a:xfrm>
          <a:prstGeom prst="rect">
            <a:avLst/>
          </a:prstGeom>
        </p:spPr>
      </p:pic>
      <p:pic>
        <p:nvPicPr>
          <p:cNvPr id="30" name="Picture 2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3992" y="5993985"/>
            <a:ext cx="3193934" cy="331379"/>
          </a:xfrm>
          <a:prstGeom prst="rect">
            <a:avLst/>
          </a:prstGeom>
        </p:spPr>
      </p:pic>
    </p:spTree>
    <p:extLst>
      <p:ext uri="{BB962C8B-B14F-4D97-AF65-F5344CB8AC3E}">
        <p14:creationId xmlns:p14="http://schemas.microsoft.com/office/powerpoint/2010/main" val="335658767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Straight Connector 36"/>
          <p:cNvCxnSpPr/>
          <p:nvPr/>
        </p:nvCxnSpPr>
        <p:spPr>
          <a:xfrm>
            <a:off x="8181474" y="4052355"/>
            <a:ext cx="3745884" cy="0"/>
          </a:xfrm>
          <a:prstGeom prst="line">
            <a:avLst/>
          </a:prstGeom>
          <a:ln w="38100">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normAutofit/>
          </a:bodyPr>
          <a:lstStyle/>
          <a:p>
            <a:r>
              <a:rPr lang="en-US" dirty="0" smtClean="0"/>
              <a:t>The </a:t>
            </a:r>
            <a:r>
              <a:rPr lang="en-US" dirty="0" err="1" smtClean="0"/>
              <a:t>LightSwitch</a:t>
            </a:r>
            <a:r>
              <a:rPr lang="en-US" dirty="0" smtClean="0"/>
              <a:t> Development Experience</a:t>
            </a:r>
            <a:endParaRPr lang="en-US" dirty="0"/>
          </a:p>
        </p:txBody>
      </p:sp>
      <p:sp>
        <p:nvSpPr>
          <p:cNvPr id="4" name="Freeform 3"/>
          <p:cNvSpPr/>
          <p:nvPr/>
        </p:nvSpPr>
        <p:spPr>
          <a:xfrm>
            <a:off x="261564" y="1662984"/>
            <a:ext cx="3456996" cy="832174"/>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gradFill>
                  <a:gsLst>
                    <a:gs pos="0">
                      <a:srgbClr val="FFFFFF"/>
                    </a:gs>
                    <a:gs pos="100000">
                      <a:srgbClr val="FFFFFF"/>
                    </a:gs>
                  </a:gsLst>
                  <a:lin ang="5400000" scaled="0"/>
                </a:gradFill>
              </a:rPr>
              <a:t>Start</a:t>
            </a:r>
          </a:p>
        </p:txBody>
      </p:sp>
      <p:sp>
        <p:nvSpPr>
          <p:cNvPr id="5" name="Right Arrow 4"/>
          <p:cNvSpPr/>
          <p:nvPr/>
        </p:nvSpPr>
        <p:spPr>
          <a:xfrm rot="5400000">
            <a:off x="1788732" y="2587179"/>
            <a:ext cx="360000" cy="252000"/>
          </a:xfrm>
          <a:prstGeom prst="rightArrow">
            <a:avLst>
              <a:gd name="adj1" fmla="val 66700"/>
              <a:gd name="adj2" fmla="val 50000"/>
            </a:avLst>
          </a:prstGeom>
        </p:spPr>
        <p:style>
          <a:lnRef idx="0">
            <a:schemeClr val="accent2"/>
          </a:lnRef>
          <a:fillRef idx="3">
            <a:schemeClr val="accent2"/>
          </a:fillRef>
          <a:effectRef idx="3">
            <a:schemeClr val="accent2"/>
          </a:effectRef>
          <a:fontRef idx="minor">
            <a:schemeClr val="lt1"/>
          </a:fontRef>
        </p:style>
      </p:sp>
      <p:sp>
        <p:nvSpPr>
          <p:cNvPr id="6" name="Freeform 5"/>
          <p:cNvSpPr/>
          <p:nvPr/>
        </p:nvSpPr>
        <p:spPr>
          <a:xfrm>
            <a:off x="261564" y="2925405"/>
            <a:ext cx="3456995" cy="834250"/>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gradFill>
                  <a:gsLst>
                    <a:gs pos="0">
                      <a:srgbClr val="FFFFFF"/>
                    </a:gs>
                    <a:gs pos="100000">
                      <a:srgbClr val="FFFFFF"/>
                    </a:gs>
                  </a:gsLst>
                  <a:lin ang="5400000" scaled="0"/>
                </a:gradFill>
              </a:rPr>
              <a:t>Describe your data</a:t>
            </a:r>
          </a:p>
        </p:txBody>
      </p:sp>
      <p:sp>
        <p:nvSpPr>
          <p:cNvPr id="7" name="Right Arrow 6"/>
          <p:cNvSpPr/>
          <p:nvPr/>
        </p:nvSpPr>
        <p:spPr>
          <a:xfrm rot="5400000">
            <a:off x="1806356" y="3864057"/>
            <a:ext cx="360000" cy="252000"/>
          </a:xfrm>
          <a:prstGeom prst="rightArrow">
            <a:avLst>
              <a:gd name="adj1" fmla="val 66700"/>
              <a:gd name="adj2" fmla="val 50000"/>
            </a:avLst>
          </a:prstGeom>
        </p:spPr>
        <p:style>
          <a:lnRef idx="0">
            <a:schemeClr val="accent2"/>
          </a:lnRef>
          <a:fillRef idx="3">
            <a:schemeClr val="accent2"/>
          </a:fillRef>
          <a:effectRef idx="3">
            <a:schemeClr val="accent2"/>
          </a:effectRef>
          <a:fontRef idx="minor">
            <a:schemeClr val="lt1"/>
          </a:fontRef>
        </p:style>
      </p:sp>
      <p:sp>
        <p:nvSpPr>
          <p:cNvPr id="8" name="Freeform 7"/>
          <p:cNvSpPr/>
          <p:nvPr/>
        </p:nvSpPr>
        <p:spPr>
          <a:xfrm>
            <a:off x="261563" y="4200772"/>
            <a:ext cx="3456995" cy="88514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gradFill>
                  <a:gsLst>
                    <a:gs pos="0">
                      <a:srgbClr val="FFFFFF"/>
                    </a:gs>
                    <a:gs pos="100000">
                      <a:srgbClr val="FFFFFF"/>
                    </a:gs>
                  </a:gsLst>
                  <a:lin ang="5400000" scaled="0"/>
                </a:gradFill>
              </a:rPr>
              <a:t>Create screens for common tasks</a:t>
            </a:r>
          </a:p>
        </p:txBody>
      </p:sp>
      <p:sp>
        <p:nvSpPr>
          <p:cNvPr id="9" name="Freeform 8"/>
          <p:cNvSpPr/>
          <p:nvPr/>
        </p:nvSpPr>
        <p:spPr>
          <a:xfrm>
            <a:off x="4330715" y="1646478"/>
            <a:ext cx="3492244" cy="832174"/>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solidFill>
                  <a:schemeClr val="bg1">
                    <a:alpha val="99000"/>
                  </a:schemeClr>
                </a:solidFill>
              </a:rPr>
              <a:t>Refine</a:t>
            </a:r>
          </a:p>
        </p:txBody>
      </p:sp>
      <p:sp>
        <p:nvSpPr>
          <p:cNvPr id="10" name="Right Arrow 9"/>
          <p:cNvSpPr/>
          <p:nvPr/>
        </p:nvSpPr>
        <p:spPr>
          <a:xfrm rot="5400000">
            <a:off x="5860837" y="2572315"/>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11" name="Freeform 10"/>
          <p:cNvSpPr/>
          <p:nvPr/>
        </p:nvSpPr>
        <p:spPr>
          <a:xfrm>
            <a:off x="4330715" y="2921071"/>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solidFill>
                  <a:schemeClr val="bg1">
                    <a:alpha val="99000"/>
                  </a:schemeClr>
                </a:solidFill>
              </a:rPr>
              <a:t>Author business logic</a:t>
            </a:r>
          </a:p>
        </p:txBody>
      </p:sp>
      <p:sp>
        <p:nvSpPr>
          <p:cNvPr id="16" name="Freeform 15"/>
          <p:cNvSpPr>
            <a:spLocks noChangeAspect="1"/>
          </p:cNvSpPr>
          <p:nvPr/>
        </p:nvSpPr>
        <p:spPr>
          <a:xfrm>
            <a:off x="8435114" y="1646478"/>
            <a:ext cx="3492244" cy="832174"/>
          </a:xfrm>
          <a:custGeom>
            <a:avLst/>
            <a:gdLst>
              <a:gd name="connsiteX0" fmla="*/ 0 w 2825307"/>
              <a:gd name="connsiteY0" fmla="*/ 70633 h 706326"/>
              <a:gd name="connsiteX1" fmla="*/ 70633 w 2825307"/>
              <a:gd name="connsiteY1" fmla="*/ 0 h 706326"/>
              <a:gd name="connsiteX2" fmla="*/ 2754674 w 2825307"/>
              <a:gd name="connsiteY2" fmla="*/ 0 h 706326"/>
              <a:gd name="connsiteX3" fmla="*/ 2825307 w 2825307"/>
              <a:gd name="connsiteY3" fmla="*/ 70633 h 706326"/>
              <a:gd name="connsiteX4" fmla="*/ 2825307 w 2825307"/>
              <a:gd name="connsiteY4" fmla="*/ 635693 h 706326"/>
              <a:gd name="connsiteX5" fmla="*/ 2754674 w 2825307"/>
              <a:gd name="connsiteY5" fmla="*/ 706326 h 706326"/>
              <a:gd name="connsiteX6" fmla="*/ 70633 w 2825307"/>
              <a:gd name="connsiteY6" fmla="*/ 706326 h 706326"/>
              <a:gd name="connsiteX7" fmla="*/ 0 w 2825307"/>
              <a:gd name="connsiteY7" fmla="*/ 635693 h 706326"/>
              <a:gd name="connsiteX8" fmla="*/ 0 w 2825307"/>
              <a:gd name="connsiteY8" fmla="*/ 70633 h 706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25307" h="706326">
                <a:moveTo>
                  <a:pt x="0" y="70633"/>
                </a:moveTo>
                <a:cubicBezTo>
                  <a:pt x="0" y="31623"/>
                  <a:pt x="31623" y="0"/>
                  <a:pt x="70633" y="0"/>
                </a:cubicBezTo>
                <a:lnTo>
                  <a:pt x="2754674" y="0"/>
                </a:lnTo>
                <a:cubicBezTo>
                  <a:pt x="2793684" y="0"/>
                  <a:pt x="2825307" y="31623"/>
                  <a:pt x="2825307" y="70633"/>
                </a:cubicBezTo>
                <a:lnTo>
                  <a:pt x="2825307" y="635693"/>
                </a:lnTo>
                <a:cubicBezTo>
                  <a:pt x="2825307" y="674703"/>
                  <a:pt x="2793684" y="706326"/>
                  <a:pt x="2754674" y="706326"/>
                </a:cubicBezTo>
                <a:lnTo>
                  <a:pt x="70633" y="706326"/>
                </a:lnTo>
                <a:cubicBezTo>
                  <a:pt x="31623" y="706326"/>
                  <a:pt x="0" y="674703"/>
                  <a:pt x="0" y="635693"/>
                </a:cubicBezTo>
                <a:lnTo>
                  <a:pt x="0" y="70633"/>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solidFill>
                  <a:schemeClr val="bg1">
                    <a:alpha val="99000"/>
                  </a:schemeClr>
                </a:solidFill>
              </a:rPr>
              <a:t>Extend</a:t>
            </a:r>
          </a:p>
        </p:txBody>
      </p:sp>
      <p:sp>
        <p:nvSpPr>
          <p:cNvPr id="25" name="Freeform 24"/>
          <p:cNvSpPr/>
          <p:nvPr/>
        </p:nvSpPr>
        <p:spPr>
          <a:xfrm>
            <a:off x="4330715" y="4200772"/>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err="1" smtClean="0">
                <a:solidFill>
                  <a:schemeClr val="bg1">
                    <a:alpha val="99000"/>
                  </a:schemeClr>
                </a:solidFill>
              </a:rPr>
              <a:t>Customise</a:t>
            </a:r>
            <a:r>
              <a:rPr lang="en-US" sz="2800" dirty="0" smtClean="0">
                <a:solidFill>
                  <a:schemeClr val="bg1">
                    <a:alpha val="99000"/>
                  </a:schemeClr>
                </a:solidFill>
              </a:rPr>
              <a:t> screen layouts</a:t>
            </a:r>
            <a:endParaRPr lang="en-US" sz="2800" dirty="0">
              <a:solidFill>
                <a:schemeClr val="bg1">
                  <a:alpha val="99000"/>
                </a:schemeClr>
              </a:solidFill>
            </a:endParaRPr>
          </a:p>
        </p:txBody>
      </p:sp>
      <p:sp>
        <p:nvSpPr>
          <p:cNvPr id="26" name="Freeform 25"/>
          <p:cNvSpPr/>
          <p:nvPr/>
        </p:nvSpPr>
        <p:spPr>
          <a:xfrm>
            <a:off x="4330715" y="5480358"/>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Define custom queries</a:t>
            </a:r>
            <a:endParaRPr lang="en-US" sz="2800" dirty="0">
              <a:solidFill>
                <a:schemeClr val="bg1">
                  <a:alpha val="99000"/>
                </a:schemeClr>
              </a:solidFill>
            </a:endParaRPr>
          </a:p>
        </p:txBody>
      </p:sp>
      <p:sp>
        <p:nvSpPr>
          <p:cNvPr id="27" name="Right Arrow 26"/>
          <p:cNvSpPr/>
          <p:nvPr/>
        </p:nvSpPr>
        <p:spPr>
          <a:xfrm rot="5400000">
            <a:off x="5878837" y="3892117"/>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28" name="Right Arrow 27"/>
          <p:cNvSpPr/>
          <p:nvPr/>
        </p:nvSpPr>
        <p:spPr>
          <a:xfrm rot="5400000">
            <a:off x="5860837" y="5164605"/>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29" name="Right Arrow 28"/>
          <p:cNvSpPr/>
          <p:nvPr/>
        </p:nvSpPr>
        <p:spPr>
          <a:xfrm rot="5400000">
            <a:off x="9965236" y="2584833"/>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30" name="Freeform 29"/>
          <p:cNvSpPr/>
          <p:nvPr/>
        </p:nvSpPr>
        <p:spPr>
          <a:xfrm>
            <a:off x="8435114" y="2933589"/>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Explore ecosystem components</a:t>
            </a:r>
            <a:endParaRPr lang="en-US" sz="2800" dirty="0">
              <a:solidFill>
                <a:schemeClr val="bg1">
                  <a:alpha val="99000"/>
                </a:schemeClr>
              </a:solidFill>
            </a:endParaRPr>
          </a:p>
        </p:txBody>
      </p:sp>
      <p:sp>
        <p:nvSpPr>
          <p:cNvPr id="31" name="Freeform 30"/>
          <p:cNvSpPr/>
          <p:nvPr/>
        </p:nvSpPr>
        <p:spPr>
          <a:xfrm>
            <a:off x="8435114" y="4213290"/>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Create custom Silverlight controls</a:t>
            </a:r>
            <a:endParaRPr lang="en-US" sz="2800" dirty="0">
              <a:solidFill>
                <a:schemeClr val="bg1">
                  <a:alpha val="99000"/>
                </a:schemeClr>
              </a:solidFill>
            </a:endParaRPr>
          </a:p>
        </p:txBody>
      </p:sp>
      <p:sp>
        <p:nvSpPr>
          <p:cNvPr id="32" name="Freeform 31"/>
          <p:cNvSpPr/>
          <p:nvPr/>
        </p:nvSpPr>
        <p:spPr>
          <a:xfrm>
            <a:off x="8435114" y="5492876"/>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Integrate with custom data sources</a:t>
            </a:r>
            <a:endParaRPr lang="en-US" sz="2800" dirty="0">
              <a:solidFill>
                <a:schemeClr val="bg1">
                  <a:alpha val="99000"/>
                </a:schemeClr>
              </a:solidFill>
            </a:endParaRPr>
          </a:p>
        </p:txBody>
      </p:sp>
      <p:sp>
        <p:nvSpPr>
          <p:cNvPr id="33" name="Right Arrow 32"/>
          <p:cNvSpPr/>
          <p:nvPr/>
        </p:nvSpPr>
        <p:spPr>
          <a:xfrm rot="5400000">
            <a:off x="9983236" y="3904635"/>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34" name="Right Arrow 33"/>
          <p:cNvSpPr/>
          <p:nvPr/>
        </p:nvSpPr>
        <p:spPr>
          <a:xfrm rot="5400000">
            <a:off x="9965236" y="5177123"/>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cxnSp>
        <p:nvCxnSpPr>
          <p:cNvPr id="35" name="Straight Connector 34"/>
          <p:cNvCxnSpPr/>
          <p:nvPr/>
        </p:nvCxnSpPr>
        <p:spPr>
          <a:xfrm flipV="1">
            <a:off x="8181474" y="4045451"/>
            <a:ext cx="0" cy="2333991"/>
          </a:xfrm>
          <a:prstGeom prst="line">
            <a:avLst/>
          </a:prstGeom>
          <a:ln w="38100">
            <a:solidFill>
              <a:schemeClr val="tx1"/>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963348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Straight Connector 36"/>
          <p:cNvCxnSpPr/>
          <p:nvPr/>
        </p:nvCxnSpPr>
        <p:spPr>
          <a:xfrm>
            <a:off x="8181474" y="4052355"/>
            <a:ext cx="3745884" cy="0"/>
          </a:xfrm>
          <a:prstGeom prst="line">
            <a:avLst/>
          </a:prstGeom>
          <a:ln w="38100">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normAutofit/>
          </a:bodyPr>
          <a:lstStyle/>
          <a:p>
            <a:r>
              <a:rPr lang="en-US" dirty="0" smtClean="0"/>
              <a:t>The </a:t>
            </a:r>
            <a:r>
              <a:rPr lang="en-US" dirty="0" err="1" smtClean="0"/>
              <a:t>LightSwitch</a:t>
            </a:r>
            <a:r>
              <a:rPr lang="en-US" dirty="0" smtClean="0"/>
              <a:t> Development Experience</a:t>
            </a:r>
            <a:endParaRPr lang="en-US" dirty="0"/>
          </a:p>
        </p:txBody>
      </p:sp>
      <p:sp>
        <p:nvSpPr>
          <p:cNvPr id="4" name="Freeform 3"/>
          <p:cNvSpPr/>
          <p:nvPr/>
        </p:nvSpPr>
        <p:spPr>
          <a:xfrm>
            <a:off x="261564" y="1662984"/>
            <a:ext cx="3456996" cy="832174"/>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solidFill>
                  <a:schemeClr val="bg1">
                    <a:alpha val="99000"/>
                  </a:schemeClr>
                </a:solidFill>
              </a:rPr>
              <a:t>Start</a:t>
            </a:r>
          </a:p>
        </p:txBody>
      </p:sp>
      <p:sp>
        <p:nvSpPr>
          <p:cNvPr id="5" name="Right Arrow 4"/>
          <p:cNvSpPr/>
          <p:nvPr/>
        </p:nvSpPr>
        <p:spPr>
          <a:xfrm rot="5400000">
            <a:off x="1788732" y="2587179"/>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6" name="Freeform 5"/>
          <p:cNvSpPr/>
          <p:nvPr/>
        </p:nvSpPr>
        <p:spPr>
          <a:xfrm>
            <a:off x="261564" y="2925405"/>
            <a:ext cx="3456995" cy="834250"/>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solidFill>
                  <a:schemeClr val="bg1">
                    <a:alpha val="99000"/>
                  </a:schemeClr>
                </a:solidFill>
              </a:rPr>
              <a:t>Describe your data</a:t>
            </a:r>
          </a:p>
        </p:txBody>
      </p:sp>
      <p:sp>
        <p:nvSpPr>
          <p:cNvPr id="7" name="Right Arrow 6"/>
          <p:cNvSpPr/>
          <p:nvPr/>
        </p:nvSpPr>
        <p:spPr>
          <a:xfrm rot="5400000">
            <a:off x="1806356" y="3864057"/>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8" name="Freeform 7"/>
          <p:cNvSpPr/>
          <p:nvPr/>
        </p:nvSpPr>
        <p:spPr>
          <a:xfrm>
            <a:off x="261563" y="4200772"/>
            <a:ext cx="3456995" cy="88514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solidFill>
                  <a:schemeClr val="bg1">
                    <a:alpha val="99000"/>
                  </a:schemeClr>
                </a:solidFill>
              </a:rPr>
              <a:t>Create screens for common tasks</a:t>
            </a:r>
          </a:p>
        </p:txBody>
      </p:sp>
      <p:sp>
        <p:nvSpPr>
          <p:cNvPr id="9" name="Freeform 8"/>
          <p:cNvSpPr/>
          <p:nvPr/>
        </p:nvSpPr>
        <p:spPr>
          <a:xfrm>
            <a:off x="4330715" y="1646478"/>
            <a:ext cx="3492244" cy="832174"/>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gradFill>
                  <a:gsLst>
                    <a:gs pos="0">
                      <a:srgbClr val="FFFFFF"/>
                    </a:gs>
                    <a:gs pos="100000">
                      <a:srgbClr val="FFFFFF"/>
                    </a:gs>
                  </a:gsLst>
                  <a:lin ang="5400000" scaled="0"/>
                </a:gradFill>
              </a:rPr>
              <a:t>Refine</a:t>
            </a:r>
          </a:p>
        </p:txBody>
      </p:sp>
      <p:sp>
        <p:nvSpPr>
          <p:cNvPr id="10" name="Right Arrow 9"/>
          <p:cNvSpPr/>
          <p:nvPr/>
        </p:nvSpPr>
        <p:spPr>
          <a:xfrm rot="5400000">
            <a:off x="5860837" y="2572315"/>
            <a:ext cx="360000" cy="252000"/>
          </a:xfrm>
          <a:prstGeom prst="rightArrow">
            <a:avLst>
              <a:gd name="adj1" fmla="val 66700"/>
              <a:gd name="adj2" fmla="val 50000"/>
            </a:avLst>
          </a:prstGeom>
        </p:spPr>
        <p:style>
          <a:lnRef idx="0">
            <a:schemeClr val="accent2"/>
          </a:lnRef>
          <a:fillRef idx="3">
            <a:schemeClr val="accent2"/>
          </a:fillRef>
          <a:effectRef idx="3">
            <a:schemeClr val="accent2"/>
          </a:effectRef>
          <a:fontRef idx="minor">
            <a:schemeClr val="lt1"/>
          </a:fontRef>
        </p:style>
      </p:sp>
      <p:sp>
        <p:nvSpPr>
          <p:cNvPr id="11" name="Freeform 10"/>
          <p:cNvSpPr/>
          <p:nvPr/>
        </p:nvSpPr>
        <p:spPr>
          <a:xfrm>
            <a:off x="4330715" y="2921071"/>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gradFill>
                  <a:gsLst>
                    <a:gs pos="0">
                      <a:srgbClr val="FFFFFF"/>
                    </a:gs>
                    <a:gs pos="100000">
                      <a:srgbClr val="FFFFFF"/>
                    </a:gs>
                  </a:gsLst>
                  <a:lin ang="5400000" scaled="0"/>
                </a:gradFill>
              </a:rPr>
              <a:t>Author business logic</a:t>
            </a:r>
          </a:p>
        </p:txBody>
      </p:sp>
      <p:sp>
        <p:nvSpPr>
          <p:cNvPr id="16" name="Freeform 15"/>
          <p:cNvSpPr>
            <a:spLocks noChangeAspect="1"/>
          </p:cNvSpPr>
          <p:nvPr/>
        </p:nvSpPr>
        <p:spPr>
          <a:xfrm>
            <a:off x="8435114" y="1646478"/>
            <a:ext cx="3492244" cy="832174"/>
          </a:xfrm>
          <a:custGeom>
            <a:avLst/>
            <a:gdLst>
              <a:gd name="connsiteX0" fmla="*/ 0 w 2825307"/>
              <a:gd name="connsiteY0" fmla="*/ 70633 h 706326"/>
              <a:gd name="connsiteX1" fmla="*/ 70633 w 2825307"/>
              <a:gd name="connsiteY1" fmla="*/ 0 h 706326"/>
              <a:gd name="connsiteX2" fmla="*/ 2754674 w 2825307"/>
              <a:gd name="connsiteY2" fmla="*/ 0 h 706326"/>
              <a:gd name="connsiteX3" fmla="*/ 2825307 w 2825307"/>
              <a:gd name="connsiteY3" fmla="*/ 70633 h 706326"/>
              <a:gd name="connsiteX4" fmla="*/ 2825307 w 2825307"/>
              <a:gd name="connsiteY4" fmla="*/ 635693 h 706326"/>
              <a:gd name="connsiteX5" fmla="*/ 2754674 w 2825307"/>
              <a:gd name="connsiteY5" fmla="*/ 706326 h 706326"/>
              <a:gd name="connsiteX6" fmla="*/ 70633 w 2825307"/>
              <a:gd name="connsiteY6" fmla="*/ 706326 h 706326"/>
              <a:gd name="connsiteX7" fmla="*/ 0 w 2825307"/>
              <a:gd name="connsiteY7" fmla="*/ 635693 h 706326"/>
              <a:gd name="connsiteX8" fmla="*/ 0 w 2825307"/>
              <a:gd name="connsiteY8" fmla="*/ 70633 h 706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25307" h="706326">
                <a:moveTo>
                  <a:pt x="0" y="70633"/>
                </a:moveTo>
                <a:cubicBezTo>
                  <a:pt x="0" y="31623"/>
                  <a:pt x="31623" y="0"/>
                  <a:pt x="70633" y="0"/>
                </a:cubicBezTo>
                <a:lnTo>
                  <a:pt x="2754674" y="0"/>
                </a:lnTo>
                <a:cubicBezTo>
                  <a:pt x="2793684" y="0"/>
                  <a:pt x="2825307" y="31623"/>
                  <a:pt x="2825307" y="70633"/>
                </a:cubicBezTo>
                <a:lnTo>
                  <a:pt x="2825307" y="635693"/>
                </a:lnTo>
                <a:cubicBezTo>
                  <a:pt x="2825307" y="674703"/>
                  <a:pt x="2793684" y="706326"/>
                  <a:pt x="2754674" y="706326"/>
                </a:cubicBezTo>
                <a:lnTo>
                  <a:pt x="70633" y="706326"/>
                </a:lnTo>
                <a:cubicBezTo>
                  <a:pt x="31623" y="706326"/>
                  <a:pt x="0" y="674703"/>
                  <a:pt x="0" y="635693"/>
                </a:cubicBezTo>
                <a:lnTo>
                  <a:pt x="0" y="70633"/>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4400" b="1" dirty="0">
                <a:solidFill>
                  <a:schemeClr val="bg1">
                    <a:alpha val="99000"/>
                  </a:schemeClr>
                </a:solidFill>
              </a:rPr>
              <a:t>Extend</a:t>
            </a:r>
          </a:p>
        </p:txBody>
      </p:sp>
      <p:sp>
        <p:nvSpPr>
          <p:cNvPr id="25" name="Freeform 24"/>
          <p:cNvSpPr/>
          <p:nvPr/>
        </p:nvSpPr>
        <p:spPr>
          <a:xfrm>
            <a:off x="4330715" y="4200772"/>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err="1">
                <a:gradFill>
                  <a:gsLst>
                    <a:gs pos="0">
                      <a:srgbClr val="FFFFFF"/>
                    </a:gs>
                    <a:gs pos="100000">
                      <a:srgbClr val="FFFFFF"/>
                    </a:gs>
                  </a:gsLst>
                  <a:lin ang="5400000" scaled="0"/>
                </a:gradFill>
              </a:rPr>
              <a:t>Customise</a:t>
            </a:r>
            <a:r>
              <a:rPr lang="en-US" sz="2800" dirty="0">
                <a:gradFill>
                  <a:gsLst>
                    <a:gs pos="0">
                      <a:srgbClr val="FFFFFF"/>
                    </a:gs>
                    <a:gs pos="100000">
                      <a:srgbClr val="FFFFFF"/>
                    </a:gs>
                  </a:gsLst>
                  <a:lin ang="5400000" scaled="0"/>
                </a:gradFill>
              </a:rPr>
              <a:t> screen layouts</a:t>
            </a:r>
          </a:p>
        </p:txBody>
      </p:sp>
      <p:sp>
        <p:nvSpPr>
          <p:cNvPr id="26" name="Freeform 25"/>
          <p:cNvSpPr/>
          <p:nvPr/>
        </p:nvSpPr>
        <p:spPr>
          <a:xfrm>
            <a:off x="4330715" y="5480358"/>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a:gradFill>
                  <a:gsLst>
                    <a:gs pos="0">
                      <a:srgbClr val="FFFFFF"/>
                    </a:gs>
                    <a:gs pos="100000">
                      <a:srgbClr val="FFFFFF"/>
                    </a:gs>
                  </a:gsLst>
                  <a:lin ang="5400000" scaled="0"/>
                </a:gradFill>
              </a:rPr>
              <a:t>Define custom queries</a:t>
            </a:r>
          </a:p>
        </p:txBody>
      </p:sp>
      <p:sp>
        <p:nvSpPr>
          <p:cNvPr id="27" name="Right Arrow 26"/>
          <p:cNvSpPr/>
          <p:nvPr/>
        </p:nvSpPr>
        <p:spPr>
          <a:xfrm rot="5400000">
            <a:off x="5878837" y="3892117"/>
            <a:ext cx="360000" cy="252000"/>
          </a:xfrm>
          <a:prstGeom prst="rightArrow">
            <a:avLst>
              <a:gd name="adj1" fmla="val 66700"/>
              <a:gd name="adj2" fmla="val 50000"/>
            </a:avLst>
          </a:prstGeom>
        </p:spPr>
        <p:style>
          <a:lnRef idx="0">
            <a:schemeClr val="accent2"/>
          </a:lnRef>
          <a:fillRef idx="3">
            <a:schemeClr val="accent2"/>
          </a:fillRef>
          <a:effectRef idx="3">
            <a:schemeClr val="accent2"/>
          </a:effectRef>
          <a:fontRef idx="minor">
            <a:schemeClr val="lt1"/>
          </a:fontRef>
        </p:style>
      </p:sp>
      <p:sp>
        <p:nvSpPr>
          <p:cNvPr id="28" name="Right Arrow 27"/>
          <p:cNvSpPr/>
          <p:nvPr/>
        </p:nvSpPr>
        <p:spPr>
          <a:xfrm rot="5400000">
            <a:off x="5860837" y="5164605"/>
            <a:ext cx="360000" cy="252000"/>
          </a:xfrm>
          <a:prstGeom prst="rightArrow">
            <a:avLst>
              <a:gd name="adj1" fmla="val 66700"/>
              <a:gd name="adj2" fmla="val 50000"/>
            </a:avLst>
          </a:prstGeom>
        </p:spPr>
        <p:style>
          <a:lnRef idx="0">
            <a:schemeClr val="accent2"/>
          </a:lnRef>
          <a:fillRef idx="3">
            <a:schemeClr val="accent2"/>
          </a:fillRef>
          <a:effectRef idx="3">
            <a:schemeClr val="accent2"/>
          </a:effectRef>
          <a:fontRef idx="minor">
            <a:schemeClr val="lt1"/>
          </a:fontRef>
        </p:style>
      </p:sp>
      <p:sp>
        <p:nvSpPr>
          <p:cNvPr id="29" name="Right Arrow 28"/>
          <p:cNvSpPr/>
          <p:nvPr/>
        </p:nvSpPr>
        <p:spPr>
          <a:xfrm rot="5400000">
            <a:off x="9965236" y="2584833"/>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30" name="Freeform 29"/>
          <p:cNvSpPr/>
          <p:nvPr/>
        </p:nvSpPr>
        <p:spPr>
          <a:xfrm>
            <a:off x="8435114" y="2933589"/>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Explore ecosystem components</a:t>
            </a:r>
            <a:endParaRPr lang="en-US" sz="2800" dirty="0">
              <a:solidFill>
                <a:schemeClr val="bg1">
                  <a:alpha val="99000"/>
                </a:schemeClr>
              </a:solidFill>
            </a:endParaRPr>
          </a:p>
        </p:txBody>
      </p:sp>
      <p:sp>
        <p:nvSpPr>
          <p:cNvPr id="31" name="Freeform 30"/>
          <p:cNvSpPr/>
          <p:nvPr/>
        </p:nvSpPr>
        <p:spPr>
          <a:xfrm>
            <a:off x="8435114" y="4213290"/>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Create custom Silverlight controls</a:t>
            </a:r>
            <a:endParaRPr lang="en-US" sz="2800" dirty="0">
              <a:solidFill>
                <a:schemeClr val="bg1">
                  <a:alpha val="99000"/>
                </a:schemeClr>
              </a:solidFill>
            </a:endParaRPr>
          </a:p>
        </p:txBody>
      </p:sp>
      <p:sp>
        <p:nvSpPr>
          <p:cNvPr id="32" name="Freeform 31"/>
          <p:cNvSpPr/>
          <p:nvPr/>
        </p:nvSpPr>
        <p:spPr>
          <a:xfrm>
            <a:off x="8435114" y="5492876"/>
            <a:ext cx="3492244" cy="886566"/>
          </a:xfrm>
          <a:custGeom>
            <a:avLst/>
            <a:gdLst>
              <a:gd name="connsiteX0" fmla="*/ 0 w 2634034"/>
              <a:gd name="connsiteY0" fmla="*/ 65851 h 658508"/>
              <a:gd name="connsiteX1" fmla="*/ 65851 w 2634034"/>
              <a:gd name="connsiteY1" fmla="*/ 0 h 658508"/>
              <a:gd name="connsiteX2" fmla="*/ 2568183 w 2634034"/>
              <a:gd name="connsiteY2" fmla="*/ 0 h 658508"/>
              <a:gd name="connsiteX3" fmla="*/ 2634034 w 2634034"/>
              <a:gd name="connsiteY3" fmla="*/ 65851 h 658508"/>
              <a:gd name="connsiteX4" fmla="*/ 2634034 w 2634034"/>
              <a:gd name="connsiteY4" fmla="*/ 592657 h 658508"/>
              <a:gd name="connsiteX5" fmla="*/ 2568183 w 2634034"/>
              <a:gd name="connsiteY5" fmla="*/ 658508 h 658508"/>
              <a:gd name="connsiteX6" fmla="*/ 65851 w 2634034"/>
              <a:gd name="connsiteY6" fmla="*/ 658508 h 658508"/>
              <a:gd name="connsiteX7" fmla="*/ 0 w 2634034"/>
              <a:gd name="connsiteY7" fmla="*/ 592657 h 658508"/>
              <a:gd name="connsiteX8" fmla="*/ 0 w 2634034"/>
              <a:gd name="connsiteY8" fmla="*/ 65851 h 658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34034" h="658508">
                <a:moveTo>
                  <a:pt x="0" y="65851"/>
                </a:moveTo>
                <a:cubicBezTo>
                  <a:pt x="0" y="29482"/>
                  <a:pt x="29482" y="0"/>
                  <a:pt x="65851" y="0"/>
                </a:cubicBezTo>
                <a:lnTo>
                  <a:pt x="2568183" y="0"/>
                </a:lnTo>
                <a:cubicBezTo>
                  <a:pt x="2604552" y="0"/>
                  <a:pt x="2634034" y="29482"/>
                  <a:pt x="2634034" y="65851"/>
                </a:cubicBezTo>
                <a:lnTo>
                  <a:pt x="2634034" y="592657"/>
                </a:lnTo>
                <a:cubicBezTo>
                  <a:pt x="2634034" y="629026"/>
                  <a:pt x="2604552" y="658508"/>
                  <a:pt x="2568183" y="658508"/>
                </a:cubicBezTo>
                <a:lnTo>
                  <a:pt x="65851" y="658508"/>
                </a:lnTo>
                <a:cubicBezTo>
                  <a:pt x="29482" y="658508"/>
                  <a:pt x="0" y="629026"/>
                  <a:pt x="0" y="592657"/>
                </a:cubicBezTo>
                <a:lnTo>
                  <a:pt x="0" y="65851"/>
                </a:lnTo>
                <a:close/>
              </a:path>
            </a:pathLst>
          </a:cu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800" dirty="0" smtClean="0">
                <a:solidFill>
                  <a:schemeClr val="bg1">
                    <a:alpha val="99000"/>
                  </a:schemeClr>
                </a:solidFill>
              </a:rPr>
              <a:t>Integrate with custom data sources</a:t>
            </a:r>
            <a:endParaRPr lang="en-US" sz="2800" dirty="0">
              <a:solidFill>
                <a:schemeClr val="bg1">
                  <a:alpha val="99000"/>
                </a:schemeClr>
              </a:solidFill>
            </a:endParaRPr>
          </a:p>
        </p:txBody>
      </p:sp>
      <p:sp>
        <p:nvSpPr>
          <p:cNvPr id="33" name="Right Arrow 32"/>
          <p:cNvSpPr/>
          <p:nvPr/>
        </p:nvSpPr>
        <p:spPr>
          <a:xfrm rot="5400000">
            <a:off x="9983236" y="3904635"/>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sp>
        <p:nvSpPr>
          <p:cNvPr id="34" name="Right Arrow 33"/>
          <p:cNvSpPr/>
          <p:nvPr/>
        </p:nvSpPr>
        <p:spPr>
          <a:xfrm rot="5400000">
            <a:off x="9965236" y="5177123"/>
            <a:ext cx="360000" cy="252000"/>
          </a:xfrm>
          <a:prstGeom prst="rightArrow">
            <a:avLst>
              <a:gd name="adj1" fmla="val 66700"/>
              <a:gd name="adj2" fmla="val 50000"/>
            </a:avLst>
          </a:prstGeom>
        </p:spPr>
        <p:style>
          <a:lnRef idx="0">
            <a:schemeClr val="accent6"/>
          </a:lnRef>
          <a:fillRef idx="3">
            <a:schemeClr val="accent6"/>
          </a:fillRef>
          <a:effectRef idx="3">
            <a:schemeClr val="accent6"/>
          </a:effectRef>
          <a:fontRef idx="minor">
            <a:schemeClr val="lt1"/>
          </a:fontRef>
        </p:style>
      </p:sp>
      <p:cxnSp>
        <p:nvCxnSpPr>
          <p:cNvPr id="35" name="Straight Connector 34"/>
          <p:cNvCxnSpPr/>
          <p:nvPr/>
        </p:nvCxnSpPr>
        <p:spPr>
          <a:xfrm flipV="1">
            <a:off x="8181474" y="4045451"/>
            <a:ext cx="0" cy="2333991"/>
          </a:xfrm>
          <a:prstGeom prst="line">
            <a:avLst/>
          </a:prstGeom>
          <a:ln w="38100">
            <a:solidFill>
              <a:schemeClr val="tx1"/>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633065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 </a:t>
            </a:r>
            <a:endParaRPr lang="en-US" dirty="0"/>
          </a:p>
        </p:txBody>
      </p:sp>
      <p:sp>
        <p:nvSpPr>
          <p:cNvPr id="2" name="Title 1"/>
          <p:cNvSpPr>
            <a:spLocks noGrp="1"/>
          </p:cNvSpPr>
          <p:nvPr>
            <p:ph type="ctrTitle"/>
          </p:nvPr>
        </p:nvSpPr>
        <p:spPr/>
        <p:txBody>
          <a:bodyPr/>
          <a:lstStyle/>
          <a:p>
            <a:r>
              <a:rPr lang="en-US" smtClean="0"/>
              <a:t>Advanced Customization</a:t>
            </a:r>
            <a:endParaRPr lang="en-US" dirty="0"/>
          </a:p>
        </p:txBody>
      </p:sp>
      <p:sp>
        <p:nvSpPr>
          <p:cNvPr id="6" name="Subtitle 5"/>
          <p:cNvSpPr>
            <a:spLocks noGrp="1"/>
          </p:cNvSpPr>
          <p:nvPr>
            <p:ph type="subTitle" idx="1"/>
          </p:nvPr>
        </p:nvSpPr>
        <p:spPr/>
        <p:txBody>
          <a:bodyPr/>
          <a:lstStyle/>
          <a:p>
            <a:endParaRPr lang="en-AU"/>
          </a:p>
        </p:txBody>
      </p:sp>
    </p:spTree>
    <p:extLst>
      <p:ext uri="{BB962C8B-B14F-4D97-AF65-F5344CB8AC3E}">
        <p14:creationId xmlns:p14="http://schemas.microsoft.com/office/powerpoint/2010/main" val="407605241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NZ2011 Final PPT">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Tech.Ed 2011 Presentation Template Speakers 16-9 format">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FFC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TENZ2011 Final PPT">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5.xml><?xml version="1.0" encoding="utf-8"?>
<a:theme xmlns:a="http://schemas.openxmlformats.org/drawingml/2006/main" name="1_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c48896dab5c4ca26eb0df5e4080f942f">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09be9dcc7d54799376e9c0867430e3fc"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External 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2011-05-18T07:00:00+00:00</Event_x0020_End_x0020_Date>
    <Event_x0020_Start_x0020_Date xmlns="2295e2e7-0eeb-498e-8716-217bb2ee6ee3">2011-05-16T07:00:00+00:00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DEV203</Session_x0020_Cod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2799ace8-866f-4a6d-b555-e5fff2d7eb83</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TechEd</TermName>
          <TermId xmlns="http://schemas.microsoft.com/office/infopath/2007/PartnerControls">ac8fad57-eb30-43a8-b5bd-05dcf2cf2246</TermId>
        </TermInfo>
      </Terms>
    </Event1TaxHTField0>
    <AudienceTaxHTField0 xmlns="8b529f77-48ab-4581-b468-93f09345b8aa">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389e14a2-def5-4335-8627-c0368c2934a2</TermId>
        </TermInfo>
        <TermInfo xmlns="http://schemas.microsoft.com/office/infopath/2007/PartnerControls">
          <TermName xmlns="http://schemas.microsoft.com/office/infopath/2007/PartnerControls">IT Professionals</TermName>
          <TermId xmlns="http://schemas.microsoft.com/office/infopath/2007/PartnerControls">990979ff-1741-4b6e-880c-9fb513214ef8</TermId>
        </TermInfo>
      </Terms>
    </AudienceTaxHTField0>
    <MS_x0020_Content_x0020_Owner xmlns="2295e2e7-0eeb-498e-8716-217bb2ee6ee3">
      <UserInfo>
        <DisplayName/>
        <AccountId xsi:nil="true"/>
        <AccountType/>
      </UserInfo>
    </MS_x0020_Content_x0020_Owner>
    <TaxCatchAll xmlns="2295e2e7-0eeb-498e-8716-217bb2ee6ee3">
      <Value>29</Value>
      <Value>126</Value>
      <Value>48</Value>
      <Value>47</Value>
      <Value>34</Value>
    </TaxCatchAll>
    <Event_x0020_VenueTaxHTField0 xmlns="2295e2e7-0eeb-498e-8716-217bb2ee6ee3">
      <Terms xmlns="http://schemas.microsoft.com/office/infopath/2007/PartnerControls">
        <TermInfo xmlns="http://schemas.microsoft.com/office/infopath/2007/PartnerControls">
          <TermName xmlns="http://schemas.microsoft.com/office/infopath/2007/PartnerControls">Georgia World Congress Center Atlanta, GA</TermName>
          <TermId xmlns="http://schemas.microsoft.com/office/infopath/2007/PartnerControls">ea0ece34-59a6-4d43-8d9e-d0f9e2a2f1ce</TermId>
        </TermInfo>
      </Terms>
    </Event_x0020_VenueTaxHTField0>
  </documentManagement>
</p:properties>
</file>

<file path=customXml/itemProps1.xml><?xml version="1.0" encoding="utf-8"?>
<ds:datastoreItem xmlns:ds="http://schemas.openxmlformats.org/officeDocument/2006/customXml" ds:itemID="{7A43FFF3-CECC-482F-B8F8-FBA0900F79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91448CA-3B92-42F2-A15A-E485670603B6}">
  <ds:schemaRefs>
    <ds:schemaRef ds:uri="http://schemas.microsoft.com/sharepoint/v3/contenttype/forms"/>
  </ds:schemaRefs>
</ds:datastoreItem>
</file>

<file path=customXml/itemProps3.xml><?xml version="1.0" encoding="utf-8"?>
<ds:datastoreItem xmlns:ds="http://schemas.openxmlformats.org/officeDocument/2006/customXml" ds:itemID="{893833E7-CDA5-4E4A-AF0B-36A91B78C9EF}">
  <ds:schemaRefs>
    <ds:schemaRef ds:uri="http://purl.org/dc/elements/1.1/"/>
    <ds:schemaRef ds:uri="http://purl.org/dc/dcmitype/"/>
    <ds:schemaRef ds:uri="2295e2e7-0eeb-498e-8716-217bb2ee6ee3"/>
    <ds:schemaRef ds:uri="http://schemas.microsoft.com/office/infopath/2007/PartnerControls"/>
    <ds:schemaRef ds:uri="http://schemas.openxmlformats.org/package/2006/metadata/core-properties"/>
    <ds:schemaRef ds:uri="http://schemas.microsoft.com/office/2006/documentManagement/types"/>
    <ds:schemaRef ds:uri="http://schemas.microsoft.com/office/2006/metadata/properties"/>
    <ds:schemaRef ds:uri="8b529f77-48ab-4581-b468-93f09345b8aa"/>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TENZ2011 Final PPT</Template>
  <TotalTime>994</TotalTime>
  <Words>1630</Words>
  <Application>Microsoft Office PowerPoint</Application>
  <PresentationFormat>Custom</PresentationFormat>
  <Paragraphs>266</Paragraphs>
  <Slides>31</Slides>
  <Notes>14</Notes>
  <HiddenSlides>4</HiddenSlides>
  <MMClips>0</MMClips>
  <ScaleCrop>false</ScaleCrop>
  <HeadingPairs>
    <vt:vector size="4" baseType="variant">
      <vt:variant>
        <vt:lpstr>Theme</vt:lpstr>
      </vt:variant>
      <vt:variant>
        <vt:i4>5</vt:i4>
      </vt:variant>
      <vt:variant>
        <vt:lpstr>Slide Titles</vt:lpstr>
      </vt:variant>
      <vt:variant>
        <vt:i4>31</vt:i4>
      </vt:variant>
    </vt:vector>
  </HeadingPairs>
  <TitlesOfParts>
    <vt:vector size="36" baseType="lpstr">
      <vt:lpstr>TENZ2011 Final PPT</vt:lpstr>
      <vt:lpstr>White with Consolas font for code slides</vt:lpstr>
      <vt:lpstr>Tech.Ed 2011 Presentation Template Speakers 16-9 format</vt:lpstr>
      <vt:lpstr>1_TENZ2011 Final PPT</vt:lpstr>
      <vt:lpstr>1_White with Consolas font for code slides</vt:lpstr>
      <vt:lpstr>PowerPoint Presentation</vt:lpstr>
      <vt:lpstr>PowerPoint Presentation</vt:lpstr>
      <vt:lpstr>The LightSwitch Development Experience</vt:lpstr>
      <vt:lpstr>Introduction to LightSwitch</vt:lpstr>
      <vt:lpstr>LightSwitch Architecture</vt:lpstr>
      <vt:lpstr>LightSwitch Building Blocks</vt:lpstr>
      <vt:lpstr>The LightSwitch Development Experience</vt:lpstr>
      <vt:lpstr>The LightSwitch Development Experience</vt:lpstr>
      <vt:lpstr>Advanced Customization</vt:lpstr>
      <vt:lpstr>With just LightSwitch</vt:lpstr>
      <vt:lpstr>With VS Pro</vt:lpstr>
      <vt:lpstr>The LightSwitch Development Experience</vt:lpstr>
      <vt:lpstr>The LightSwitch Development Experience</vt:lpstr>
      <vt:lpstr>Consuming Extensions</vt:lpstr>
      <vt:lpstr>Installing Extensions</vt:lpstr>
      <vt:lpstr>The LightSwitch Development Experience</vt:lpstr>
      <vt:lpstr>The LightSwitch Development Experience</vt:lpstr>
      <vt:lpstr>Integrating a Custom Silverlight Control</vt:lpstr>
      <vt:lpstr>LightSwitch Extension Points</vt:lpstr>
      <vt:lpstr>LightSwitch Extensibility</vt:lpstr>
      <vt:lpstr>Building LightSwitch Extensions</vt:lpstr>
      <vt:lpstr>Requirements for Building LightSwitch Extensions</vt:lpstr>
      <vt:lpstr>Deploying to Windows Azure</vt:lpstr>
      <vt:lpstr>Win LightSwitch Clothing!</vt:lpstr>
      <vt:lpstr>PowerPoint Presentation</vt:lpstr>
      <vt:lpstr>Related Content</vt:lpstr>
      <vt:lpstr>Next Steps</vt:lpstr>
      <vt:lpstr>My Contact Information</vt:lpstr>
      <vt:lpstr>Question &amp; Answer Session</vt:lpstr>
      <vt:lpstr>Complete an Evaluation online and enter to WIN prizes!</vt:lpstr>
      <vt:lpstr>PowerPoint Presentation</vt:lpstr>
    </vt:vector>
  </TitlesOfParts>
  <Manager>&lt;Content Manager Name Here&gt;</Manager>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Microsoft TechEd New Zealand 2011</dc:subject>
  <dc:creator>Daryl Ooh (Adecco);andrew.coates@microsoft.com</dc:creator>
  <dc:description>Template Design: Jordan Cayabyab
Formatter: 
Audience Type: Developers, IT Pros</dc:description>
  <cp:lastModifiedBy>Andrew Coates</cp:lastModifiedBy>
  <cp:revision>71</cp:revision>
  <cp:lastPrinted>2010-05-11T05:02:34Z</cp:lastPrinted>
  <dcterms:created xsi:type="dcterms:W3CDTF">2011-07-12T19:28:19Z</dcterms:created>
  <dcterms:modified xsi:type="dcterms:W3CDTF">2011-09-01T06:53:08Z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 Venue">
    <vt:lpwstr>48;#Georgia World Congress Center Atlanta, GA|ea0ece34-59a6-4d43-8d9e-d0f9e2a2f1ce</vt:lpwstr>
  </property>
  <property fmtid="{D5CDD505-2E9C-101B-9397-08002B2CF9AE}" pid="5" name="Event Location">
    <vt:lpwstr>47;#Atlanta|2799ace8-866f-4a6d-b555-e5fff2d7eb83</vt:lpwstr>
  </property>
  <property fmtid="{D5CDD505-2E9C-101B-9397-08002B2CF9AE}" pid="6" name="Event1">
    <vt:lpwstr>126;#TechEd|ac8fad57-eb30-43a8-b5bd-05dcf2cf2246</vt:lpwstr>
  </property>
  <property fmtid="{D5CDD505-2E9C-101B-9397-08002B2CF9AE}" pid="7" name="Audience">
    <vt:lpwstr>34;#Developers|389e14a2-def5-4335-8627-c0368c2934a2;#29;#IT Professionals|990979ff-1741-4b6e-880c-9fb513214ef8</vt:lpwstr>
  </property>
</Properties>
</file>