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Lst>
  <p:notesMasterIdLst>
    <p:notesMasterId r:id="rId30"/>
  </p:notesMasterIdLst>
  <p:sldIdLst>
    <p:sldId id="279" r:id="rId3"/>
    <p:sldId id="280" r:id="rId4"/>
    <p:sldId id="260" r:id="rId5"/>
    <p:sldId id="317" r:id="rId6"/>
    <p:sldId id="330" r:id="rId7"/>
    <p:sldId id="336" r:id="rId8"/>
    <p:sldId id="337" r:id="rId9"/>
    <p:sldId id="331" r:id="rId10"/>
    <p:sldId id="332" r:id="rId11"/>
    <p:sldId id="333" r:id="rId12"/>
    <p:sldId id="318" r:id="rId13"/>
    <p:sldId id="338" r:id="rId14"/>
    <p:sldId id="324" r:id="rId15"/>
    <p:sldId id="335" r:id="rId16"/>
    <p:sldId id="319" r:id="rId17"/>
    <p:sldId id="328" r:id="rId18"/>
    <p:sldId id="320" r:id="rId19"/>
    <p:sldId id="327" r:id="rId20"/>
    <p:sldId id="329" r:id="rId21"/>
    <p:sldId id="321" r:id="rId22"/>
    <p:sldId id="326" r:id="rId23"/>
    <p:sldId id="322" r:id="rId24"/>
    <p:sldId id="323" r:id="rId25"/>
    <p:sldId id="316" r:id="rId26"/>
    <p:sldId id="334" r:id="rId27"/>
    <p:sldId id="339" r:id="rId28"/>
    <p:sldId id="27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5943" autoAdjust="0"/>
  </p:normalViewPr>
  <p:slideViewPr>
    <p:cSldViewPr>
      <p:cViewPr varScale="1">
        <p:scale>
          <a:sx n="79" d="100"/>
          <a:sy n="79" d="100"/>
        </p:scale>
        <p:origin x="-1716"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11:48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4</a:t>
            </a:fld>
            <a:endParaRPr lang="en-AU" dirty="0"/>
          </a:p>
        </p:txBody>
      </p:sp>
    </p:spTree>
    <p:extLst>
      <p:ext uri="{BB962C8B-B14F-4D97-AF65-F5344CB8AC3E}">
        <p14:creationId xmlns:p14="http://schemas.microsoft.com/office/powerpoint/2010/main" val="1399553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11:48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431800"/>
            <a:ext cx="8363938" cy="830997"/>
          </a:xfrm>
        </p:spPr>
        <p:txBody>
          <a:bodyPr/>
          <a:lstStyle/>
          <a:p>
            <a:r>
              <a:rPr lang="en-US" dirty="0" smtClean="0"/>
              <a:t>Master title style</a:t>
            </a:r>
            <a:endParaRPr lang="en-US" dirty="0"/>
          </a:p>
        </p:txBody>
      </p:sp>
      <p:sp>
        <p:nvSpPr>
          <p:cNvPr id="5" name="Text Placeholder 4"/>
          <p:cNvSpPr>
            <a:spLocks noGrp="1"/>
          </p:cNvSpPr>
          <p:nvPr>
            <p:ph type="body" sz="quarter" idx="10"/>
          </p:nvPr>
        </p:nvSpPr>
        <p:spPr>
          <a:xfrm>
            <a:off x="381000" y="1905000"/>
            <a:ext cx="8363938" cy="2609945"/>
          </a:xfrm>
        </p:spPr>
        <p:txBody>
          <a:bodyPr/>
          <a:lstStyle>
            <a:lvl1pPr marL="347663" indent="-347663">
              <a:defRPr sz="3200"/>
            </a:lvl1pPr>
            <a:lvl2pPr marL="744538" indent="-284163">
              <a:defRPr sz="3200"/>
            </a:lvl2pPr>
            <a:lvl3pPr marL="1143000" indent="-287338">
              <a:defRPr sz="3200"/>
            </a:lvl3pPr>
            <a:lvl4pPr marL="1490663" indent="-231775">
              <a:defRPr sz="3200"/>
            </a:lvl4pPr>
            <a:lvl5pPr marL="1828800" indent="-223838">
              <a:defRPr sz="3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Box 7"/>
          <p:cNvSpPr txBox="1"/>
          <p:nvPr userDrawn="1"/>
        </p:nvSpPr>
        <p:spPr>
          <a:xfrm>
            <a:off x="5788049" y="6420022"/>
            <a:ext cx="3049347" cy="230832"/>
          </a:xfrm>
          <a:prstGeom prst="rect">
            <a:avLst/>
          </a:prstGeom>
          <a:noFill/>
        </p:spPr>
        <p:txBody>
          <a:bodyPr wrap="square" rtlCol="0">
            <a:spAutoFit/>
          </a:bodyPr>
          <a:lstStyle/>
          <a:p>
            <a:pPr algn="r"/>
            <a:r>
              <a:rPr lang="en-US" sz="900" dirty="0" smtClean="0">
                <a:gradFill>
                  <a:gsLst>
                    <a:gs pos="0">
                      <a:schemeClr val="tx2"/>
                    </a:gs>
                    <a:gs pos="100000">
                      <a:schemeClr val="tx2"/>
                    </a:gs>
                  </a:gsLst>
                  <a:lin ang="5400000" scaled="0"/>
                </a:gradFill>
                <a:latin typeface="Segoe"/>
                <a:cs typeface="Segoe"/>
              </a:rPr>
              <a:t>Windows Phone</a:t>
            </a:r>
            <a:r>
              <a:rPr lang="en-US" sz="900" baseline="0" dirty="0" smtClean="0">
                <a:gradFill>
                  <a:gsLst>
                    <a:gs pos="0">
                      <a:schemeClr val="tx2"/>
                    </a:gs>
                    <a:gs pos="100000">
                      <a:schemeClr val="tx2"/>
                    </a:gs>
                  </a:gsLst>
                  <a:lin ang="5400000" scaled="0"/>
                </a:gradFill>
                <a:latin typeface="Segoe"/>
                <a:cs typeface="Segoe"/>
              </a:rPr>
              <a:t> </a:t>
            </a:r>
            <a:r>
              <a:rPr lang="en-US" sz="900" dirty="0" smtClean="0">
                <a:gradFill>
                  <a:gsLst>
                    <a:gs pos="0">
                      <a:schemeClr val="tx1"/>
                    </a:gs>
                    <a:gs pos="100000">
                      <a:schemeClr val="tx1"/>
                    </a:gs>
                  </a:gsLst>
                  <a:lin ang="5400000" scaled="0"/>
                </a:gradFill>
                <a:latin typeface="Segoe"/>
                <a:cs typeface="Segoe"/>
              </a:rPr>
              <a:t>Microsoft confidential. </a:t>
            </a:r>
            <a:endParaRPr lang="en-US" sz="900" dirty="0">
              <a:gradFill>
                <a:gsLst>
                  <a:gs pos="0">
                    <a:schemeClr val="tx1"/>
                  </a:gs>
                  <a:gs pos="100000">
                    <a:schemeClr val="tx1"/>
                  </a:gs>
                </a:gsLst>
                <a:lin ang="5400000" scaled="0"/>
              </a:gradFill>
              <a:latin typeface="Segoe"/>
              <a:cs typeface="Segoe"/>
            </a:endParaRPr>
          </a:p>
        </p:txBody>
      </p:sp>
      <p:sp>
        <p:nvSpPr>
          <p:cNvPr id="4" name="Slide Number Placeholder 3"/>
          <p:cNvSpPr>
            <a:spLocks noGrp="1"/>
          </p:cNvSpPr>
          <p:nvPr>
            <p:ph type="sldNum" sz="quarter" idx="11"/>
          </p:nvPr>
        </p:nvSpPr>
        <p:spPr/>
        <p:txBody>
          <a:bodyPr/>
          <a:lstStyle/>
          <a:p>
            <a:fld id="{271031BA-9959-4FE2-909F-37D65262A7B4}" type="slidenum">
              <a:rPr lang="en-US" smtClean="0"/>
              <a:pPr/>
              <a:t>‹#›</a:t>
            </a:fld>
            <a:endParaRPr lang="en-US" dirty="0"/>
          </a:p>
        </p:txBody>
      </p:sp>
      <p:sp>
        <p:nvSpPr>
          <p:cNvPr id="9" name="Text Placeholder 5"/>
          <p:cNvSpPr>
            <a:spLocks noGrp="1"/>
          </p:cNvSpPr>
          <p:nvPr>
            <p:ph type="body" sz="quarter" idx="12" hasCustomPrompt="1"/>
          </p:nvPr>
        </p:nvSpPr>
        <p:spPr>
          <a:xfrm>
            <a:off x="585014" y="6430492"/>
            <a:ext cx="1845150" cy="228600"/>
          </a:xfrm>
        </p:spPr>
        <p:txBody>
          <a:bodyPr anchor="ctr"/>
          <a:lstStyle>
            <a:lvl1pPr marL="0" indent="0" algn="l" defTabSz="914363" rtl="0" eaLnBrk="1" latinLnBrk="0" hangingPunct="1">
              <a:buNone/>
              <a:defRPr lang="en-US" sz="900" kern="1200" spc="0" baseline="0" dirty="0" smtClean="0">
                <a:gradFill>
                  <a:gsLst>
                    <a:gs pos="0">
                      <a:schemeClr val="tx1"/>
                    </a:gs>
                    <a:gs pos="99000">
                      <a:schemeClr val="tx1"/>
                    </a:gs>
                  </a:gsLst>
                  <a:lin ang="5400000" scaled="0"/>
                </a:gradFill>
                <a:latin typeface="+mn-lt"/>
                <a:ea typeface="+mn-ea"/>
                <a:cs typeface="+mn-cs"/>
              </a:defRPr>
            </a:lvl1pPr>
            <a:lvl2pPr marL="0" indent="0" algn="l" defTabSz="914363" rtl="0" eaLnBrk="1" latinLnBrk="0" hangingPunct="1">
              <a:buNone/>
              <a:defRPr lang="en-US" sz="900" kern="1200" dirty="0" smtClean="0">
                <a:gradFill>
                  <a:gsLst>
                    <a:gs pos="0">
                      <a:schemeClr val="tx1"/>
                    </a:gs>
                    <a:gs pos="99000">
                      <a:schemeClr val="tx1"/>
                    </a:gs>
                  </a:gsLst>
                  <a:lin ang="5400000" scaled="0"/>
                </a:gradFill>
                <a:latin typeface="+mn-lt"/>
                <a:ea typeface="+mn-ea"/>
                <a:cs typeface="+mn-cs"/>
              </a:defRPr>
            </a:lvl2pPr>
            <a:lvl3pPr marL="0" indent="0" algn="l" defTabSz="914363" rtl="0" eaLnBrk="1" latinLnBrk="0" hangingPunct="1">
              <a:buNone/>
              <a:defRPr lang="en-US" sz="900" kern="1200" dirty="0" smtClean="0">
                <a:gradFill>
                  <a:gsLst>
                    <a:gs pos="0">
                      <a:schemeClr val="tx1"/>
                    </a:gs>
                    <a:gs pos="99000">
                      <a:schemeClr val="tx1"/>
                    </a:gs>
                  </a:gsLst>
                  <a:lin ang="5400000" scaled="0"/>
                </a:gradFill>
                <a:latin typeface="+mn-lt"/>
                <a:ea typeface="+mn-ea"/>
                <a:cs typeface="+mn-cs"/>
              </a:defRPr>
            </a:lvl3pPr>
            <a:lvl4pPr marL="0" indent="0" algn="l" defTabSz="914363" rtl="0" eaLnBrk="1" latinLnBrk="0" hangingPunct="1">
              <a:buNone/>
              <a:defRPr lang="en-US" sz="900" kern="1200" dirty="0" smtClean="0">
                <a:gradFill>
                  <a:gsLst>
                    <a:gs pos="0">
                      <a:schemeClr val="tx1"/>
                    </a:gs>
                    <a:gs pos="99000">
                      <a:schemeClr val="tx1"/>
                    </a:gs>
                  </a:gsLst>
                  <a:lin ang="5400000" scaled="0"/>
                </a:gradFill>
                <a:latin typeface="+mn-lt"/>
                <a:ea typeface="+mn-ea"/>
                <a:cs typeface="+mn-cs"/>
              </a:defRPr>
            </a:lvl4pPr>
            <a:lvl5pPr marL="0" indent="0" algn="l" defTabSz="914363" rtl="0" eaLnBrk="1" latinLnBrk="0" hangingPunct="1">
              <a:buNone/>
              <a:defRPr lang="en-US" sz="900" kern="1200" dirty="0">
                <a:gradFill>
                  <a:gsLst>
                    <a:gs pos="0">
                      <a:schemeClr val="tx1"/>
                    </a:gs>
                    <a:gs pos="99000">
                      <a:schemeClr val="tx1"/>
                    </a:gs>
                  </a:gsLst>
                  <a:lin ang="5400000" scaled="0"/>
                </a:gradFill>
                <a:latin typeface="+mn-lt"/>
                <a:ea typeface="+mn-ea"/>
                <a:cs typeface="+mn-cs"/>
              </a:defRPr>
            </a:lvl5pPr>
          </a:lstStyle>
          <a:p>
            <a:pPr lvl="0"/>
            <a:r>
              <a:rPr lang="en-US" dirty="0" smtClean="0"/>
              <a:t>Click to insert text</a:t>
            </a:r>
            <a:endParaRPr lang="en-US" dirty="0"/>
          </a:p>
        </p:txBody>
      </p:sp>
    </p:spTree>
    <p:extLst>
      <p:ext uri="{BB962C8B-B14F-4D97-AF65-F5344CB8AC3E}">
        <p14:creationId xmlns:p14="http://schemas.microsoft.com/office/powerpoint/2010/main" val="176807516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app.ft.com/" TargetMode="External"/><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Application Lifecycle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07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719572" y="1708047"/>
            <a:ext cx="7704855" cy="4745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703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Cross Platform: Mobile Web Sites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44824"/>
            <a:ext cx="2391927" cy="3813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1839491"/>
            <a:ext cx="2226055" cy="372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348880"/>
            <a:ext cx="2544567" cy="3886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8599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IE on Windows Phone</a:t>
            </a:r>
            <a:endParaRPr lang="en-US" dirty="0"/>
          </a:p>
        </p:txBody>
      </p:sp>
      <p:sp>
        <p:nvSpPr>
          <p:cNvPr id="3" name="Text Placeholder 2"/>
          <p:cNvSpPr>
            <a:spLocks noGrp="1"/>
          </p:cNvSpPr>
          <p:nvPr>
            <p:ph idx="1"/>
          </p:nvPr>
        </p:nvSpPr>
        <p:spPr/>
        <p:txBody>
          <a:bodyPr>
            <a:normAutofit/>
          </a:bodyPr>
          <a:lstStyle/>
          <a:p>
            <a:r>
              <a:rPr lang="en-US" dirty="0" smtClean="0"/>
              <a:t>User Agent strings for IE 7 and 9 </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445437134"/>
              </p:ext>
            </p:extLst>
          </p:nvPr>
        </p:nvGraphicFramePr>
        <p:xfrm>
          <a:off x="381000" y="2811383"/>
          <a:ext cx="8364538" cy="3048000"/>
        </p:xfrm>
        <a:graphic>
          <a:graphicData uri="http://schemas.openxmlformats.org/drawingml/2006/table">
            <a:tbl>
              <a:tblPr firstRow="1" firstCol="1" bandRow="1">
                <a:tableStyleId>{5C22544A-7EE6-4342-B048-85BDC9FD1C3A}</a:tableStyleId>
              </a:tblPr>
              <a:tblGrid>
                <a:gridCol w="1245140"/>
                <a:gridCol w="3423833"/>
                <a:gridCol w="3695565"/>
              </a:tblGrid>
              <a:tr h="159417">
                <a:tc>
                  <a:txBody>
                    <a:bodyPr/>
                    <a:lstStyle/>
                    <a:p>
                      <a:pPr marL="0" marR="0">
                        <a:spcBef>
                          <a:spcPts val="0"/>
                        </a:spcBef>
                        <a:spcAft>
                          <a:spcPts val="0"/>
                        </a:spcAft>
                      </a:pPr>
                      <a:r>
                        <a:rPr lang="en-US" sz="2000" dirty="0">
                          <a:effectLst/>
                        </a:rPr>
                        <a:t> </a:t>
                      </a:r>
                      <a:endParaRPr lang="en-US" sz="2000" dirty="0">
                        <a:effectLst/>
                        <a:latin typeface="Calibri"/>
                        <a:ea typeface="Calibri"/>
                      </a:endParaRPr>
                    </a:p>
                  </a:txBody>
                  <a:tcPr marL="65216" marR="65216" marT="0" marB="0"/>
                </a:tc>
                <a:tc>
                  <a:txBody>
                    <a:bodyPr/>
                    <a:lstStyle/>
                    <a:p>
                      <a:pPr marL="0" marR="0">
                        <a:spcBef>
                          <a:spcPts val="0"/>
                        </a:spcBef>
                        <a:spcAft>
                          <a:spcPts val="0"/>
                        </a:spcAft>
                      </a:pPr>
                      <a:r>
                        <a:rPr lang="en-US" sz="2000">
                          <a:effectLst/>
                        </a:rPr>
                        <a:t>7 Doc Mode for Mobile</a:t>
                      </a:r>
                      <a:endParaRPr lang="en-US" sz="2000">
                        <a:effectLst/>
                        <a:latin typeface="Calibri"/>
                        <a:ea typeface="Calibri"/>
                      </a:endParaRPr>
                    </a:p>
                  </a:txBody>
                  <a:tcPr marL="65216" marR="65216" marT="0" marB="0"/>
                </a:tc>
                <a:tc>
                  <a:txBody>
                    <a:bodyPr/>
                    <a:lstStyle/>
                    <a:p>
                      <a:pPr marL="0" marR="0">
                        <a:spcBef>
                          <a:spcPts val="0"/>
                        </a:spcBef>
                        <a:spcAft>
                          <a:spcPts val="0"/>
                        </a:spcAft>
                      </a:pPr>
                      <a:r>
                        <a:rPr lang="en-US" sz="2000">
                          <a:effectLst/>
                        </a:rPr>
                        <a:t>7 Doc Mode for Desktop</a:t>
                      </a:r>
                      <a:endParaRPr lang="en-US" sz="2000">
                        <a:effectLst/>
                        <a:latin typeface="Calibri"/>
                        <a:ea typeface="Calibri"/>
                      </a:endParaRPr>
                    </a:p>
                  </a:txBody>
                  <a:tcPr marL="65216" marR="65216" marT="0" marB="0"/>
                </a:tc>
              </a:tr>
              <a:tr h="318833">
                <a:tc>
                  <a:txBody>
                    <a:bodyPr/>
                    <a:lstStyle/>
                    <a:p>
                      <a:pPr marL="0" marR="0" algn="ctr">
                        <a:spcBef>
                          <a:spcPts val="0"/>
                        </a:spcBef>
                        <a:spcAft>
                          <a:spcPts val="0"/>
                        </a:spcAft>
                      </a:pPr>
                      <a:r>
                        <a:rPr lang="en-US" sz="2000">
                          <a:effectLst/>
                        </a:rPr>
                        <a:t>7 RTM</a:t>
                      </a:r>
                      <a:endParaRPr lang="en-US" sz="2000">
                        <a:effectLst/>
                        <a:latin typeface="Calibri"/>
                        <a:ea typeface="Calibri"/>
                      </a:endParaRPr>
                    </a:p>
                  </a:txBody>
                  <a:tcPr marL="65216" marR="65216" marT="0" marB="0"/>
                </a:tc>
                <a:tc>
                  <a:txBody>
                    <a:bodyPr/>
                    <a:lstStyle/>
                    <a:p>
                      <a:pPr marL="0" marR="0">
                        <a:spcBef>
                          <a:spcPts val="0"/>
                        </a:spcBef>
                        <a:spcAft>
                          <a:spcPts val="0"/>
                        </a:spcAft>
                      </a:pPr>
                      <a:r>
                        <a:rPr lang="en-US" sz="1800" b="1" dirty="0">
                          <a:effectLst/>
                          <a:latin typeface="Courier New" pitchFamily="49" charset="0"/>
                          <a:cs typeface="Courier New" pitchFamily="49" charset="0"/>
                        </a:rPr>
                        <a:t>Mozilla/4.0 (compatible; MSIE 7.0; Windows Phone OS 7.0; Trident/3.1; </a:t>
                      </a:r>
                      <a:r>
                        <a:rPr lang="en-US" sz="1800" b="1" dirty="0" err="1">
                          <a:effectLst/>
                          <a:latin typeface="Courier New" pitchFamily="49" charset="0"/>
                          <a:cs typeface="Courier New" pitchFamily="49" charset="0"/>
                        </a:rPr>
                        <a:t>IEMobile</a:t>
                      </a:r>
                      <a:r>
                        <a:rPr lang="en-US" sz="1800" b="1" dirty="0">
                          <a:effectLst/>
                          <a:latin typeface="Courier New" pitchFamily="49" charset="0"/>
                          <a:cs typeface="Courier New" pitchFamily="49" charset="0"/>
                        </a:rPr>
                        <a:t>/7.0; &lt;device&gt;; &lt;manufacturer&gt;)</a:t>
                      </a:r>
                      <a:endParaRPr lang="en-US" sz="1800" b="1" dirty="0">
                        <a:effectLst/>
                        <a:latin typeface="Courier New" pitchFamily="49" charset="0"/>
                        <a:ea typeface="Calibri"/>
                        <a:cs typeface="Courier New" pitchFamily="49" charset="0"/>
                      </a:endParaRPr>
                    </a:p>
                  </a:txBody>
                  <a:tcPr marL="65216" marR="65216" marT="0" marB="0"/>
                </a:tc>
                <a:tc>
                  <a:txBody>
                    <a:bodyPr/>
                    <a:lstStyle/>
                    <a:p>
                      <a:pPr marL="0" marR="0">
                        <a:spcBef>
                          <a:spcPts val="0"/>
                        </a:spcBef>
                        <a:spcAft>
                          <a:spcPts val="0"/>
                        </a:spcAft>
                      </a:pPr>
                      <a:r>
                        <a:rPr lang="en-US" sz="1800" b="1" dirty="0">
                          <a:effectLst/>
                          <a:latin typeface="Courier New" pitchFamily="49" charset="0"/>
                          <a:cs typeface="Courier New" pitchFamily="49" charset="0"/>
                        </a:rPr>
                        <a:t>Mozilla/4.0 (compatible; MSIE 7.0; Windows NT 6.1; </a:t>
                      </a:r>
                      <a:r>
                        <a:rPr lang="en-US" sz="1800" b="1" dirty="0" smtClean="0">
                          <a:effectLst/>
                          <a:latin typeface="Courier New" pitchFamily="49" charset="0"/>
                          <a:cs typeface="Courier New" pitchFamily="49" charset="0"/>
                        </a:rPr>
                        <a:t>Trident/3.1; XBLWP7</a:t>
                      </a:r>
                      <a:r>
                        <a:rPr lang="en-US" sz="1800" b="1" dirty="0">
                          <a:effectLst/>
                          <a:latin typeface="Courier New" pitchFamily="49" charset="0"/>
                          <a:cs typeface="Courier New" pitchFamily="49" charset="0"/>
                        </a:rPr>
                        <a:t>; ZuneWP7)</a:t>
                      </a:r>
                      <a:endParaRPr lang="en-US" sz="1800" b="1" dirty="0">
                        <a:effectLst/>
                        <a:latin typeface="Courier New" pitchFamily="49" charset="0"/>
                        <a:ea typeface="Calibri"/>
                        <a:cs typeface="Courier New" pitchFamily="49" charset="0"/>
                      </a:endParaRPr>
                    </a:p>
                  </a:txBody>
                  <a:tcPr marL="65216" marR="65216" marT="0" marB="0"/>
                </a:tc>
              </a:tr>
              <a:tr h="318833">
                <a:tc>
                  <a:txBody>
                    <a:bodyPr/>
                    <a:lstStyle/>
                    <a:p>
                      <a:pPr marL="0" marR="0" algn="ctr">
                        <a:spcBef>
                          <a:spcPts val="0"/>
                        </a:spcBef>
                        <a:spcAft>
                          <a:spcPts val="0"/>
                        </a:spcAft>
                      </a:pPr>
                      <a:r>
                        <a:rPr lang="en-US" sz="2000">
                          <a:effectLst/>
                        </a:rPr>
                        <a:t>Mango </a:t>
                      </a:r>
                      <a:endParaRPr lang="en-US" sz="2000">
                        <a:effectLst/>
                        <a:latin typeface="Calibri"/>
                        <a:ea typeface="Calibri"/>
                      </a:endParaRPr>
                    </a:p>
                  </a:txBody>
                  <a:tcPr marL="65216" marR="65216" marT="0" marB="0"/>
                </a:tc>
                <a:tc>
                  <a:txBody>
                    <a:bodyPr/>
                    <a:lstStyle/>
                    <a:p>
                      <a:pPr marL="0" marR="0">
                        <a:spcBef>
                          <a:spcPts val="0"/>
                        </a:spcBef>
                        <a:spcAft>
                          <a:spcPts val="0"/>
                        </a:spcAft>
                      </a:pPr>
                      <a:r>
                        <a:rPr lang="en-US" sz="1800" b="1" dirty="0">
                          <a:effectLst/>
                          <a:latin typeface="Courier New" pitchFamily="49" charset="0"/>
                          <a:cs typeface="Courier New" pitchFamily="49" charset="0"/>
                        </a:rPr>
                        <a:t>Mozilla/4.0 (compatible; MSIE 9.0; Windows Phone OS </a:t>
                      </a:r>
                      <a:r>
                        <a:rPr lang="en-US" sz="1800" b="1" dirty="0" smtClean="0">
                          <a:effectLst/>
                          <a:latin typeface="Courier New" pitchFamily="49" charset="0"/>
                          <a:cs typeface="Courier New" pitchFamily="49" charset="0"/>
                        </a:rPr>
                        <a:t>7.5; Trident/5.0; </a:t>
                      </a:r>
                      <a:r>
                        <a:rPr lang="en-US" sz="1800" b="1" dirty="0" err="1">
                          <a:effectLst/>
                          <a:latin typeface="Courier New" pitchFamily="49" charset="0"/>
                          <a:cs typeface="Courier New" pitchFamily="49" charset="0"/>
                        </a:rPr>
                        <a:t>IEMobile</a:t>
                      </a:r>
                      <a:r>
                        <a:rPr lang="en-US" sz="1800" b="1" dirty="0">
                          <a:effectLst/>
                          <a:latin typeface="Courier New" pitchFamily="49" charset="0"/>
                          <a:cs typeface="Courier New" pitchFamily="49" charset="0"/>
                        </a:rPr>
                        <a:t>/9.0 &lt;device&gt;; &lt;manufacturer&gt;)</a:t>
                      </a:r>
                      <a:endParaRPr lang="en-US" sz="1800" b="1" dirty="0">
                        <a:effectLst/>
                        <a:latin typeface="Courier New" pitchFamily="49" charset="0"/>
                        <a:ea typeface="Calibri"/>
                        <a:cs typeface="Courier New" pitchFamily="49" charset="0"/>
                      </a:endParaRPr>
                    </a:p>
                  </a:txBody>
                  <a:tcPr marL="65216" marR="65216" marT="0" marB="0"/>
                </a:tc>
                <a:tc>
                  <a:txBody>
                    <a:bodyPr/>
                    <a:lstStyle/>
                    <a:p>
                      <a:pPr marL="0" marR="0">
                        <a:spcBef>
                          <a:spcPts val="0"/>
                        </a:spcBef>
                        <a:spcAft>
                          <a:spcPts val="0"/>
                        </a:spcAft>
                      </a:pPr>
                      <a:r>
                        <a:rPr lang="en-US" sz="1800" b="1" dirty="0">
                          <a:effectLst/>
                          <a:latin typeface="Courier New" pitchFamily="49" charset="0"/>
                          <a:cs typeface="Courier New" pitchFamily="49" charset="0"/>
                        </a:rPr>
                        <a:t>Mozilla/4.0 (compatible; MSIE 9.0; Windows NT 6.1; </a:t>
                      </a:r>
                      <a:r>
                        <a:rPr lang="en-US" sz="1800" b="1" dirty="0" smtClean="0">
                          <a:effectLst/>
                          <a:latin typeface="Courier New" pitchFamily="49" charset="0"/>
                          <a:cs typeface="Courier New" pitchFamily="49" charset="0"/>
                        </a:rPr>
                        <a:t>Trident/5.0; </a:t>
                      </a:r>
                      <a:r>
                        <a:rPr lang="en-US" sz="1800" b="1" dirty="0">
                          <a:effectLst/>
                          <a:latin typeface="Courier New" pitchFamily="49" charset="0"/>
                          <a:cs typeface="Courier New" pitchFamily="49" charset="0"/>
                        </a:rPr>
                        <a:t>XBLWP7; ZuneWP7)</a:t>
                      </a:r>
                      <a:endParaRPr lang="en-US" sz="1800" b="1" dirty="0">
                        <a:effectLst/>
                        <a:latin typeface="Courier New" pitchFamily="49" charset="0"/>
                        <a:ea typeface="Calibri"/>
                        <a:cs typeface="Courier New" pitchFamily="49" charset="0"/>
                      </a:endParaRPr>
                    </a:p>
                  </a:txBody>
                  <a:tcPr marL="65216" marR="65216" marT="0" marB="0"/>
                </a:tc>
              </a:tr>
            </a:tbl>
          </a:graphicData>
        </a:graphic>
      </p:graphicFrame>
    </p:spTree>
    <p:extLst>
      <p:ext uri="{BB962C8B-B14F-4D97-AF65-F5344CB8AC3E}">
        <p14:creationId xmlns:p14="http://schemas.microsoft.com/office/powerpoint/2010/main" val="2512378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Meta-Tags</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smtClean="0"/>
              <a:t>Formatting for Devices</a:t>
            </a:r>
          </a:p>
          <a:p>
            <a:pPr marL="0" indent="0">
              <a:buNone/>
            </a:pP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2626319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err="1" smtClean="0"/>
              <a:t>TechEd</a:t>
            </a:r>
            <a:r>
              <a:rPr lang="en-AU" dirty="0" smtClean="0"/>
              <a:t> Mobile Web App</a:t>
            </a:r>
            <a:endParaRPr lang="en-AU" dirty="0"/>
          </a:p>
        </p:txBody>
      </p:sp>
      <p:sp>
        <p:nvSpPr>
          <p:cNvPr id="3" name="Content Placeholder 2"/>
          <p:cNvSpPr>
            <a:spLocks noGrp="1"/>
          </p:cNvSpPr>
          <p:nvPr>
            <p:ph idx="4294967295"/>
          </p:nvPr>
        </p:nvSpPr>
        <p:spPr>
          <a:xfrm>
            <a:off x="107504" y="4653136"/>
            <a:ext cx="5544616" cy="1617819"/>
          </a:xfrm>
        </p:spPr>
        <p:txBody>
          <a:bodyPr/>
          <a:lstStyle/>
          <a:p>
            <a:pPr marL="0" indent="0">
              <a:buNone/>
            </a:pPr>
            <a:r>
              <a:rPr lang="en-AU" dirty="0" smtClean="0"/>
              <a:t>Android and </a:t>
            </a:r>
            <a:r>
              <a:rPr lang="en-AU" dirty="0" err="1" smtClean="0"/>
              <a:t>iOS</a:t>
            </a:r>
            <a:endParaRPr lang="en-AU" dirty="0" smtClean="0"/>
          </a:p>
          <a:p>
            <a:pPr marL="0" indent="0">
              <a:buNone/>
            </a:pPr>
            <a:r>
              <a:rPr lang="en-AU" sz="2000" dirty="0" smtClean="0"/>
              <a:t>HTML 5</a:t>
            </a:r>
          </a:p>
          <a:p>
            <a:pPr marL="0" indent="0">
              <a:buNone/>
            </a:pPr>
            <a:r>
              <a:rPr lang="en-AU" sz="2000" dirty="0" err="1"/>
              <a:t>Sencha</a:t>
            </a:r>
            <a:r>
              <a:rPr lang="en-AU" sz="2000" dirty="0"/>
              <a:t> Touch, </a:t>
            </a:r>
            <a:r>
              <a:rPr lang="en-AU" sz="2000" dirty="0" err="1"/>
              <a:t>jQuery</a:t>
            </a:r>
            <a:r>
              <a:rPr lang="en-AU" sz="2000" dirty="0"/>
              <a:t> Mobile and </a:t>
            </a:r>
            <a:r>
              <a:rPr lang="en-AU" sz="2000" dirty="0" err="1"/>
              <a:t>JQTouch</a:t>
            </a:r>
            <a:endParaRPr lang="en-AU" sz="2000" dirty="0" smtClean="0"/>
          </a:p>
          <a:p>
            <a:pPr marL="0" indent="0">
              <a:buNone/>
            </a:pP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2828282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Cross Platform: Web </a:t>
            </a:r>
            <a:r>
              <a:rPr lang="en-AU" dirty="0" smtClean="0"/>
              <a:t>Applications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72816"/>
            <a:ext cx="5999612" cy="248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a:hlinkClick r:id="rId3"/>
          </p:cNvPr>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771800" y="2924944"/>
            <a:ext cx="6048672" cy="342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564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Rich Experience on the Web</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smtClean="0"/>
              <a:t>Web Application Demo</a:t>
            </a:r>
          </a:p>
          <a:p>
            <a:pPr marL="0" indent="0">
              <a:buNone/>
            </a:pPr>
            <a:r>
              <a:rPr lang="en-AU" sz="2000" dirty="0" smtClean="0"/>
              <a:t>Kindle</a:t>
            </a:r>
          </a:p>
          <a:p>
            <a:pPr marL="0" indent="0">
              <a:buNone/>
            </a:pPr>
            <a:r>
              <a:rPr lang="en-AU" sz="2000" dirty="0" smtClean="0"/>
              <a:t>Financial Times</a:t>
            </a: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2626319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Cross Platform: Hybrid </a:t>
            </a:r>
            <a:r>
              <a:rPr lang="en-AU" dirty="0" smtClean="0"/>
              <a:t>Applications</a:t>
            </a:r>
            <a:endParaRPr lang="en-AU" dirty="0"/>
          </a:p>
        </p:txBody>
      </p:sp>
      <p:sp>
        <p:nvSpPr>
          <p:cNvPr id="3" name="Content Placeholder 2"/>
          <p:cNvSpPr>
            <a:spLocks noGrp="1"/>
          </p:cNvSpPr>
          <p:nvPr>
            <p:ph idx="1"/>
          </p:nvPr>
        </p:nvSpPr>
        <p:spPr/>
        <p:txBody>
          <a:bodyPr/>
          <a:lstStyle/>
          <a:p>
            <a:r>
              <a:rPr lang="en-US" dirty="0"/>
              <a:t>Managed code can communicate with page</a:t>
            </a:r>
          </a:p>
          <a:p>
            <a:pPr lvl="1"/>
            <a:r>
              <a:rPr lang="en-US" i="1" dirty="0" err="1"/>
              <a:t>Control</a:t>
            </a:r>
            <a:r>
              <a:rPr lang="en-US" dirty="0" err="1"/>
              <a:t>.InvokeScript</a:t>
            </a:r>
            <a:r>
              <a:rPr lang="en-US" dirty="0"/>
              <a:t>("</a:t>
            </a:r>
            <a:r>
              <a:rPr lang="en-US" dirty="0" err="1"/>
              <a:t>fn</a:t>
            </a:r>
            <a:r>
              <a:rPr lang="en-US" dirty="0"/>
              <a:t>", "arguments");</a:t>
            </a:r>
            <a:endParaRPr lang="en-US" i="1" dirty="0"/>
          </a:p>
          <a:p>
            <a:r>
              <a:rPr lang="en-US" dirty="0"/>
              <a:t>Script can call into managed code</a:t>
            </a:r>
          </a:p>
          <a:p>
            <a:pPr lvl="1"/>
            <a:r>
              <a:rPr lang="en-US" dirty="0" err="1"/>
              <a:t>window.external.notify</a:t>
            </a:r>
            <a:r>
              <a:rPr lang="en-US" dirty="0"/>
              <a:t>("string to pass");</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53111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Hosting the Web</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err="1" smtClean="0"/>
              <a:t>Javascript</a:t>
            </a:r>
            <a:r>
              <a:rPr lang="en-AU" dirty="0" smtClean="0"/>
              <a:t> Communication</a:t>
            </a:r>
          </a:p>
          <a:p>
            <a:pPr marL="0" indent="0">
              <a:buNone/>
            </a:pPr>
            <a:r>
              <a:rPr lang="en-AU" sz="2000" dirty="0" smtClean="0"/>
              <a:t>Customize layout using </a:t>
            </a:r>
            <a:r>
              <a:rPr lang="en-AU" sz="2000" dirty="0" err="1" smtClean="0"/>
              <a:t>eval</a:t>
            </a:r>
            <a:r>
              <a:rPr lang="en-AU" sz="2000" dirty="0" smtClean="0"/>
              <a:t>()</a:t>
            </a: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2626319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Widgets</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smtClean="0"/>
              <a:t>Packaged HTML/CSS/JS</a:t>
            </a:r>
          </a:p>
          <a:p>
            <a:pPr marL="0" indent="0">
              <a:buNone/>
            </a:pP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770490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3777059"/>
            <a:ext cx="7772400" cy="1362075"/>
          </a:xfrm>
        </p:spPr>
        <p:txBody>
          <a:bodyPr/>
          <a:lstStyle/>
          <a:p>
            <a:pPr lvl="0"/>
            <a:r>
              <a:rPr lang="en-AU" dirty="0" smtClean="0"/>
              <a:t>Cross platform mobile application development</a:t>
            </a:r>
            <a:endParaRPr lang="en-AU" dirty="0"/>
          </a:p>
        </p:txBody>
      </p:sp>
      <p:sp>
        <p:nvSpPr>
          <p:cNvPr id="3" name="Text Placeholder 2"/>
          <p:cNvSpPr>
            <a:spLocks noGrp="1"/>
          </p:cNvSpPr>
          <p:nvPr>
            <p:ph type="body" idx="1"/>
          </p:nvPr>
        </p:nvSpPr>
        <p:spPr>
          <a:xfrm>
            <a:off x="722313" y="2276872"/>
            <a:ext cx="7772400" cy="1500187"/>
          </a:xfrm>
        </p:spPr>
        <p:txBody>
          <a:bodyPr/>
          <a:lstStyle/>
          <a:p>
            <a:pPr lvl="0">
              <a:defRPr/>
            </a:pPr>
            <a:r>
              <a:rPr lang="en-US" dirty="0" smtClean="0"/>
              <a:t>Nick Randolph (Built to Roam)</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DEV-WPH314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Cross Platform: Rich </a:t>
            </a:r>
            <a:r>
              <a:rPr lang="en-AU" dirty="0" smtClean="0"/>
              <a:t>Client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9218" name="Picture 2" descr="http://1.bp.blogspot.com/_LjmMnnevXiQ/TJIdP8ORbbI/AAAAAAAAAbs/3tHv-8YuNIE/s600/visual-studio-2010-ultima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16832"/>
            <a:ext cx="3465312" cy="2404889"/>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encryptedviper.files.wordpress.com/2011/06/blen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573016"/>
            <a:ext cx="2971800" cy="2028826"/>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favo.asia/wp-content/uploads/2010/06/xcode-300x300.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3604" y="1628800"/>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3.bp.blogspot.com/_ufMQCOBS3pQ/TPiXUbM9NtI/AAAAAAAAAbw/HcicHsVnCsU/s640/Eclipse+Logo.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4149080"/>
            <a:ext cx="3096344" cy="2043587"/>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http://upload.wikimedia.org/wikipedia/en/7/7e/InterfaceBuilder.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8104" y="1772816"/>
            <a:ext cx="2999631" cy="2999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01830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Going Rich</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smtClean="0"/>
              <a:t>Simple application </a:t>
            </a:r>
          </a:p>
          <a:p>
            <a:pPr marL="0" indent="0">
              <a:buNone/>
            </a:pPr>
            <a:r>
              <a:rPr lang="en-AU" sz="2000" dirty="0" smtClean="0"/>
              <a:t>Consume OData feed</a:t>
            </a:r>
            <a:br>
              <a:rPr lang="en-AU" sz="2000" dirty="0" smtClean="0"/>
            </a:br>
            <a:r>
              <a:rPr lang="en-AU" sz="2000" dirty="0" smtClean="0"/>
              <a:t>Style in Blend</a:t>
            </a: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2626319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Cross Platform: </a:t>
            </a:r>
            <a:r>
              <a:rPr lang="en-AU" dirty="0" smtClean="0"/>
              <a:t>Native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42" name="Picture 2" descr="http://2.bp.blogspot.com/_f7ZzEcs7mzs/TQhmKFtedJI/AAAAAAAAAf0/fwh3mozUzU8/s1600/c+for+dumm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3066" y="1857772"/>
            <a:ext cx="3557868" cy="4465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429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Frameworks &amp; Tools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1266" name="Picture 2" descr="http://agilemobility.net/wp-content/uploads/2011/07/Xamarin_webpa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772816"/>
            <a:ext cx="3810000" cy="3095625"/>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http://www.wifispecials.com/wp-content/uploads/2011/07/82cff6e8PhoneGap.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8024" y="3815928"/>
            <a:ext cx="2743200" cy="2105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21459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63688" y="404664"/>
            <a:ext cx="7126656" cy="1143000"/>
          </a:xfrm>
        </p:spPr>
        <p:txBody>
          <a:bodyPr>
            <a:normAutofit/>
          </a:bodyPr>
          <a:lstStyle/>
          <a:p>
            <a:pPr algn="r"/>
            <a:r>
              <a:rPr lang="en-AU" dirty="0" smtClean="0"/>
              <a:t>Mono (Touch and Droid)</a:t>
            </a:r>
            <a:endParaRPr lang="en-AU" dirty="0"/>
          </a:p>
        </p:txBody>
      </p:sp>
      <p:sp>
        <p:nvSpPr>
          <p:cNvPr id="3" name="Content Placeholder 2"/>
          <p:cNvSpPr>
            <a:spLocks noGrp="1"/>
          </p:cNvSpPr>
          <p:nvPr>
            <p:ph idx="4294967295"/>
          </p:nvPr>
        </p:nvSpPr>
        <p:spPr>
          <a:xfrm>
            <a:off x="107504" y="4653136"/>
            <a:ext cx="4608512" cy="1617819"/>
          </a:xfrm>
        </p:spPr>
        <p:txBody>
          <a:bodyPr/>
          <a:lstStyle/>
          <a:p>
            <a:pPr marL="0" indent="0">
              <a:buNone/>
            </a:pPr>
            <a:r>
              <a:rPr lang="en-AU" dirty="0" smtClean="0"/>
              <a:t>Same Application</a:t>
            </a:r>
          </a:p>
          <a:p>
            <a:pPr marL="0" indent="0">
              <a:buNone/>
            </a:pPr>
            <a:r>
              <a:rPr lang="en-AU" sz="2000" dirty="0" err="1" smtClean="0"/>
              <a:t>iOS</a:t>
            </a:r>
            <a:r>
              <a:rPr lang="en-AU" sz="2000" dirty="0" smtClean="0"/>
              <a:t> – Mono Touch</a:t>
            </a:r>
          </a:p>
          <a:p>
            <a:pPr marL="0" indent="0">
              <a:buNone/>
            </a:pPr>
            <a:r>
              <a:rPr lang="en-AU" sz="2000" dirty="0" smtClean="0"/>
              <a:t>Android – Mono Droid</a:t>
            </a:r>
            <a:endParaRPr lang="en-AU" sz="2000" dirty="0"/>
          </a:p>
        </p:txBody>
      </p:sp>
      <p:sp>
        <p:nvSpPr>
          <p:cNvPr id="4" name="Footer Placeholder 3"/>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
        <p:nvSpPr>
          <p:cNvPr id="8" name="Text Placeholder 3"/>
          <p:cNvSpPr txBox="1">
            <a:spLocks/>
          </p:cNvSpPr>
          <p:nvPr/>
        </p:nvSpPr>
        <p:spPr>
          <a:xfrm>
            <a:off x="5508104" y="4653136"/>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r>
              <a:rPr kumimoji="0" lang="en-AU" sz="10000" b="0" i="1" u="none" strike="noStrike" kern="1200" cap="none" spc="-642" normalizeH="0" baseline="0" noProof="0" dirty="0" smtClean="0">
                <a:ln w="11430"/>
                <a:solidFill>
                  <a:srgbClr val="FFC000">
                    <a:alpha val="99000"/>
                  </a:srgbClr>
                </a:solidFill>
                <a:effectLst/>
                <a:uLnTx/>
                <a:uFillTx/>
                <a:latin typeface="Arial"/>
                <a:ea typeface="+mn-ea"/>
                <a:cs typeface="+mn-cs"/>
              </a:rPr>
              <a:t>demo</a:t>
            </a: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230627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83965"/>
            <a:ext cx="9289108" cy="3849291"/>
          </a:xfrm>
        </p:spPr>
        <p:txBody>
          <a:bodyPr>
            <a:normAutofit/>
          </a:bodyPr>
          <a:lstStyle/>
          <a:p>
            <a:r>
              <a:rPr lang="en-AU" dirty="0" smtClean="0"/>
              <a:t>Developer </a:t>
            </a:r>
            <a:r>
              <a:rPr lang="en-AU" dirty="0"/>
              <a:t>Mindshare: </a:t>
            </a:r>
            <a:endParaRPr lang="en-AU" dirty="0" smtClean="0"/>
          </a:p>
          <a:p>
            <a:pPr marL="0" indent="0">
              <a:buNone/>
            </a:pPr>
            <a:r>
              <a:rPr lang="en-AU" dirty="0" smtClean="0"/>
              <a:t>	</a:t>
            </a:r>
            <a:r>
              <a:rPr lang="en-AU" sz="2400" dirty="0" smtClean="0"/>
              <a:t>Android </a:t>
            </a:r>
            <a:r>
              <a:rPr lang="en-AU" sz="2400" dirty="0"/>
              <a:t>(67</a:t>
            </a:r>
            <a:r>
              <a:rPr lang="en-AU" sz="2400" dirty="0" smtClean="0"/>
              <a:t>%)   </a:t>
            </a:r>
            <a:r>
              <a:rPr lang="en-AU" sz="2400" dirty="0" err="1" smtClean="0"/>
              <a:t>iOS</a:t>
            </a:r>
            <a:r>
              <a:rPr lang="en-AU" sz="2400" dirty="0" smtClean="0"/>
              <a:t> </a:t>
            </a:r>
            <a:r>
              <a:rPr lang="en-AU" sz="2400" dirty="0"/>
              <a:t>(59</a:t>
            </a:r>
            <a:r>
              <a:rPr lang="en-AU" sz="2400" dirty="0" smtClean="0"/>
              <a:t>%)   Mobile Web </a:t>
            </a:r>
            <a:r>
              <a:rPr lang="en-AU" sz="2400" dirty="0"/>
              <a:t>(56%)</a:t>
            </a:r>
          </a:p>
          <a:p>
            <a:r>
              <a:rPr lang="en-AU" dirty="0" smtClean="0"/>
              <a:t>Platforms </a:t>
            </a:r>
            <a:r>
              <a:rPr lang="en-AU" dirty="0"/>
              <a:t>being </a:t>
            </a:r>
            <a:r>
              <a:rPr lang="en-AU" dirty="0" smtClean="0"/>
              <a:t>abandoned: </a:t>
            </a:r>
          </a:p>
          <a:p>
            <a:pPr marL="457200" lvl="1" indent="0">
              <a:buNone/>
            </a:pPr>
            <a:r>
              <a:rPr lang="en-AU" dirty="0"/>
              <a:t>	</a:t>
            </a:r>
            <a:r>
              <a:rPr lang="en-AU" dirty="0" smtClean="0"/>
              <a:t>Symbian </a:t>
            </a:r>
            <a:r>
              <a:rPr lang="en-AU" dirty="0"/>
              <a:t>(40</a:t>
            </a:r>
            <a:r>
              <a:rPr lang="en-AU" dirty="0" smtClean="0"/>
              <a:t>%)  Java </a:t>
            </a:r>
            <a:r>
              <a:rPr lang="en-AU" dirty="0"/>
              <a:t>ME (35%)</a:t>
            </a:r>
          </a:p>
          <a:p>
            <a:r>
              <a:rPr lang="en-AU" dirty="0" smtClean="0"/>
              <a:t>App </a:t>
            </a:r>
            <a:r>
              <a:rPr lang="en-AU" dirty="0"/>
              <a:t>stores </a:t>
            </a:r>
            <a:r>
              <a:rPr lang="en-AU" dirty="0" smtClean="0"/>
              <a:t>primary channels </a:t>
            </a:r>
            <a:r>
              <a:rPr lang="en-AU" dirty="0"/>
              <a:t>for 45% of </a:t>
            </a:r>
            <a:r>
              <a:rPr lang="en-AU" dirty="0" smtClean="0"/>
              <a:t>developers</a:t>
            </a:r>
            <a:endParaRPr lang="en-AU" dirty="0"/>
          </a:p>
          <a:p>
            <a:r>
              <a:rPr lang="en-AU" dirty="0" smtClean="0"/>
              <a:t>Android less </a:t>
            </a:r>
            <a:r>
              <a:rPr lang="en-AU" dirty="0"/>
              <a:t>fragmented </a:t>
            </a:r>
            <a:r>
              <a:rPr lang="en-AU" dirty="0" smtClean="0"/>
              <a:t>than Java </a:t>
            </a:r>
            <a:r>
              <a:rPr lang="en-AU" dirty="0"/>
              <a:t>ME or BlackBerry</a:t>
            </a:r>
          </a:p>
          <a:p>
            <a:r>
              <a:rPr lang="en-AU" dirty="0" smtClean="0"/>
              <a:t>Platform development: </a:t>
            </a:r>
          </a:p>
        </p:txBody>
      </p:sp>
      <p:sp>
        <p:nvSpPr>
          <p:cNvPr id="2" name="Title 1"/>
          <p:cNvSpPr>
            <a:spLocks noGrp="1"/>
          </p:cNvSpPr>
          <p:nvPr>
            <p:ph type="title"/>
          </p:nvPr>
        </p:nvSpPr>
        <p:spPr/>
        <p:txBody>
          <a:bodyPr/>
          <a:lstStyle/>
          <a:p>
            <a:r>
              <a:rPr lang="en-AU" dirty="0" smtClean="0"/>
              <a:t>Closing Thoughts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403648" y="5422342"/>
            <a:ext cx="5686425" cy="742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3801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dirty="0" smtClean="0">
                <a:solidFill>
                  <a:schemeClr val="accent2"/>
                </a:solidFill>
              </a:rPr>
              <a:t>Multi-Platform Applications</a:t>
            </a:r>
            <a:endParaRPr lang="en-US" dirty="0">
              <a:solidFill>
                <a:schemeClr val="accent2"/>
              </a:solidFill>
            </a:endParaRPr>
          </a:p>
        </p:txBody>
      </p:sp>
      <p:sp>
        <p:nvSpPr>
          <p:cNvPr id="3" name="Text Placeholder 2"/>
          <p:cNvSpPr>
            <a:spLocks noGrp="1"/>
          </p:cNvSpPr>
          <p:nvPr>
            <p:ph idx="1"/>
          </p:nvPr>
        </p:nvSpPr>
        <p:spPr>
          <a:xfrm>
            <a:off x="457200" y="2276872"/>
            <a:ext cx="8229600" cy="4032448"/>
          </a:xfrm>
        </p:spPr>
        <p:txBody>
          <a:bodyPr>
            <a:normAutofit/>
          </a:bodyPr>
          <a:lstStyle/>
          <a:p>
            <a:r>
              <a:rPr lang="en-US" dirty="0" smtClean="0"/>
              <a:t>Mobile Platforms</a:t>
            </a:r>
          </a:p>
          <a:p>
            <a:r>
              <a:rPr lang="en-US" dirty="0" smtClean="0"/>
              <a:t>Cross Platform Options</a:t>
            </a:r>
          </a:p>
          <a:p>
            <a:pPr lvl="1"/>
            <a:r>
              <a:rPr lang="en-US" dirty="0" smtClean="0"/>
              <a:t>Mobile Web Sites</a:t>
            </a:r>
          </a:p>
          <a:p>
            <a:pPr lvl="1"/>
            <a:r>
              <a:rPr lang="en-US" dirty="0" smtClean="0"/>
              <a:t>Web Applications</a:t>
            </a:r>
          </a:p>
          <a:p>
            <a:pPr lvl="1"/>
            <a:r>
              <a:rPr lang="en-US" dirty="0" smtClean="0"/>
              <a:t>Hybrid Applications</a:t>
            </a:r>
          </a:p>
          <a:p>
            <a:pPr lvl="1"/>
            <a:r>
              <a:rPr lang="en-US" dirty="0" smtClean="0"/>
              <a:t>Rich Client Applications</a:t>
            </a:r>
          </a:p>
          <a:p>
            <a:pPr lvl="1"/>
            <a:r>
              <a:rPr lang="en-US" dirty="0" smtClean="0"/>
              <a:t>Native Applications</a:t>
            </a:r>
          </a:p>
          <a:p>
            <a:r>
              <a:rPr lang="en-US" dirty="0" smtClean="0"/>
              <a:t>Frameworks &amp; Tools</a:t>
            </a:r>
          </a:p>
          <a:p>
            <a:pPr marL="0" indent="0">
              <a:buNone/>
            </a:pPr>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Platform Adoption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719113"/>
            <a:ext cx="7056784" cy="4685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672" y="1700808"/>
            <a:ext cx="6048672" cy="47516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30049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Web is Unavoidable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772816"/>
            <a:ext cx="8724966" cy="4203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4599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HTML 5 in Mobile Browsers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1612" y="1844824"/>
            <a:ext cx="6200775" cy="432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835696" y="6191726"/>
            <a:ext cx="5472608" cy="261610"/>
          </a:xfrm>
          <a:prstGeom prst="rect">
            <a:avLst/>
          </a:prstGeom>
        </p:spPr>
        <p:txBody>
          <a:bodyPr wrap="square">
            <a:spAutoFit/>
          </a:bodyPr>
          <a:lstStyle/>
          <a:p>
            <a:r>
              <a:rPr lang="en-AU" sz="1100" dirty="0"/>
              <a:t>http://</a:t>
            </a:r>
            <a:r>
              <a:rPr lang="en-AU" sz="1100" dirty="0" smtClean="0"/>
              <a:t>www.triballabs.net/2011/03/html5-on-mobile-browsers-what-can-you-do-today</a:t>
            </a:r>
            <a:endParaRPr lang="en-AU" sz="1100" dirty="0"/>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4575" y="2570584"/>
            <a:ext cx="451485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750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p:cNvSpPr>
            <a:spLocks noGrp="1"/>
          </p:cNvSpPr>
          <p:nvPr>
            <p:ph type="title"/>
          </p:nvPr>
        </p:nvSpPr>
        <p:spPr>
          <a:xfrm>
            <a:off x="381000" y="431800"/>
            <a:ext cx="8363938" cy="830997"/>
          </a:xfrm>
        </p:spPr>
        <p:txBody>
          <a:bodyPr/>
          <a:lstStyle/>
          <a:p>
            <a:r>
              <a:rPr lang="en-US" dirty="0" smtClean="0"/>
              <a:t>Overview of IE9 Capabilities</a:t>
            </a:r>
            <a:endParaRPr lang="en-US" dirty="0"/>
          </a:p>
        </p:txBody>
      </p:sp>
      <p:sp>
        <p:nvSpPr>
          <p:cNvPr id="6" name="Content Placeholder 13"/>
          <p:cNvSpPr txBox="1">
            <a:spLocks/>
          </p:cNvSpPr>
          <p:nvPr/>
        </p:nvSpPr>
        <p:spPr>
          <a:xfrm>
            <a:off x="253019" y="1710219"/>
            <a:ext cx="3209469" cy="775597"/>
          </a:xfrm>
          <a:prstGeom prst="rect">
            <a:avLst/>
          </a:prstGeom>
        </p:spPr>
        <p:txBody>
          <a:bodyPr vert="horz" wrap="square" lIns="0" tIns="0" rIns="0" bIns="0" rtlCol="0">
            <a:spAutoFit/>
          </a:bodyPr>
          <a:lstStyle>
            <a:lvl1pPr marL="347663" indent="-347663" algn="l" defTabSz="914363" rtl="0" eaLnBrk="1" latinLnBrk="0" hangingPunct="1">
              <a:lnSpc>
                <a:spcPct val="90000"/>
              </a:lnSpc>
              <a:spcBef>
                <a:spcPct val="20000"/>
              </a:spcBef>
              <a:buClr>
                <a:schemeClr val="accent1"/>
              </a:buClr>
              <a:buSzPct val="100000"/>
              <a:buFont typeface="Wingdings" pitchFamily="2" charset="2"/>
              <a:buChar char="§"/>
              <a:defRPr sz="3200" kern="1200" spc="-150">
                <a:gradFill>
                  <a:gsLst>
                    <a:gs pos="0">
                      <a:schemeClr val="tx1"/>
                    </a:gs>
                    <a:gs pos="86000">
                      <a:schemeClr val="tx1"/>
                    </a:gs>
                  </a:gsLst>
                  <a:lin ang="5400000" scaled="0"/>
                </a:gradFill>
                <a:latin typeface="Segoe Light" pitchFamily="34" charset="0"/>
                <a:ea typeface="+mn-ea"/>
                <a:cs typeface="+mn-cs"/>
              </a:defRPr>
            </a:lvl1pPr>
            <a:lvl2pPr marL="744538" indent="-284163" algn="l" defTabSz="914363" rtl="0" eaLnBrk="1" latinLnBrk="0" hangingPunct="1">
              <a:lnSpc>
                <a:spcPct val="90000"/>
              </a:lnSpc>
              <a:spcBef>
                <a:spcPct val="20000"/>
              </a:spcBef>
              <a:buClr>
                <a:schemeClr val="tx2"/>
              </a:buClr>
              <a:buSzPct val="100000"/>
              <a:buFont typeface="Wingdings" pitchFamily="2" charset="2"/>
              <a:buChar char="§"/>
              <a:defRPr sz="2800" kern="1200" spc="-150">
                <a:gradFill>
                  <a:gsLst>
                    <a:gs pos="0">
                      <a:schemeClr val="tx1"/>
                    </a:gs>
                    <a:gs pos="86000">
                      <a:schemeClr val="tx1"/>
                    </a:gs>
                  </a:gsLst>
                  <a:lin ang="5400000" scaled="0"/>
                </a:gradFill>
                <a:latin typeface="Segoe Light" pitchFamily="34" charset="0"/>
                <a:ea typeface="+mn-ea"/>
                <a:cs typeface="+mn-cs"/>
              </a:defRPr>
            </a:lvl2pPr>
            <a:lvl3pPr marL="1143000" indent="-287338" algn="l" defTabSz="914363" rtl="0" eaLnBrk="1" latinLnBrk="0" hangingPunct="1">
              <a:lnSpc>
                <a:spcPct val="90000"/>
              </a:lnSpc>
              <a:spcBef>
                <a:spcPct val="20000"/>
              </a:spcBef>
              <a:buClr>
                <a:schemeClr val="tx2"/>
              </a:buClr>
              <a:buSzPct val="100000"/>
              <a:buFont typeface="Wingdings" pitchFamily="2" charset="2"/>
              <a:buChar char="§"/>
              <a:defRPr sz="2400" kern="1200" spc="-150">
                <a:gradFill>
                  <a:gsLst>
                    <a:gs pos="0">
                      <a:schemeClr val="bg1">
                        <a:lumMod val="65000"/>
                      </a:schemeClr>
                    </a:gs>
                    <a:gs pos="86000">
                      <a:schemeClr val="tx1">
                        <a:lumMod val="60000"/>
                        <a:lumOff val="40000"/>
                      </a:schemeClr>
                    </a:gs>
                  </a:gsLst>
                  <a:lin ang="5400000" scaled="0"/>
                </a:gradFill>
                <a:latin typeface="Segoe Light" pitchFamily="34" charset="0"/>
                <a:ea typeface="+mn-ea"/>
                <a:cs typeface="+mn-cs"/>
              </a:defRPr>
            </a:lvl3pPr>
            <a:lvl4pPr marL="1490663" indent="-231775"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75000"/>
                      </a:schemeClr>
                    </a:gs>
                    <a:gs pos="86000">
                      <a:schemeClr val="bg1">
                        <a:lumMod val="75000"/>
                      </a:schemeClr>
                    </a:gs>
                  </a:gsLst>
                  <a:lin ang="5400000" scaled="0"/>
                </a:gradFill>
                <a:latin typeface="Segoe Light" pitchFamily="34" charset="0"/>
                <a:ea typeface="+mn-ea"/>
                <a:cs typeface="+mn-cs"/>
              </a:defRPr>
            </a:lvl4pPr>
            <a:lvl5pPr marL="1828800" indent="-223838"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85000"/>
                      </a:schemeClr>
                    </a:gs>
                    <a:gs pos="86000">
                      <a:schemeClr val="bg1">
                        <a:lumMod val="85000"/>
                      </a:schemeClr>
                    </a:gs>
                  </a:gsLst>
                  <a:lin ang="5400000" scaled="0"/>
                </a:gradFill>
                <a:latin typeface="Segoe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latin typeface="Segoe UI" pitchFamily="34" charset="0"/>
                <a:ea typeface="Segoe UI" pitchFamily="34" charset="0"/>
                <a:cs typeface="Segoe UI" pitchFamily="34" charset="0"/>
              </a:rPr>
              <a:t>Media &amp; Graphics</a:t>
            </a:r>
            <a:endParaRPr lang="en-US" sz="2800" dirty="0">
              <a:gradFill>
                <a:gsLst>
                  <a:gs pos="0">
                    <a:schemeClr val="accent4"/>
                  </a:gs>
                  <a:gs pos="86000">
                    <a:schemeClr val="accent4"/>
                  </a:gs>
                </a:gsLst>
                <a:lin ang="5400000" scaled="0"/>
              </a:gradFill>
              <a:latin typeface="Segoe UI" pitchFamily="34" charset="0"/>
              <a:ea typeface="Segoe UI" pitchFamily="34" charset="0"/>
              <a:cs typeface="Segoe UI" pitchFamily="34" charset="0"/>
            </a:endParaRPr>
          </a:p>
        </p:txBody>
      </p:sp>
      <p:sp>
        <p:nvSpPr>
          <p:cNvPr id="7" name="Rectangle 6"/>
          <p:cNvSpPr/>
          <p:nvPr/>
        </p:nvSpPr>
        <p:spPr bwMode="auto">
          <a:xfrm>
            <a:off x="205800" y="2619762"/>
            <a:ext cx="328608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HTML5 Video</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8" name="Rectangle 7"/>
          <p:cNvSpPr/>
          <p:nvPr/>
        </p:nvSpPr>
        <p:spPr bwMode="auto">
          <a:xfrm>
            <a:off x="205800" y="2145646"/>
            <a:ext cx="328608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HTML5 Canvas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9" name="Rectangle 8"/>
          <p:cNvSpPr/>
          <p:nvPr/>
        </p:nvSpPr>
        <p:spPr bwMode="auto">
          <a:xfrm>
            <a:off x="205800" y="3090845"/>
            <a:ext cx="328608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SVG</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auto">
          <a:xfrm>
            <a:off x="205800" y="3552403"/>
            <a:ext cx="328608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HTML5 Audio</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1" name="Content Placeholder 13"/>
          <p:cNvSpPr txBox="1">
            <a:spLocks/>
          </p:cNvSpPr>
          <p:nvPr/>
        </p:nvSpPr>
        <p:spPr>
          <a:xfrm>
            <a:off x="3623988" y="1710219"/>
            <a:ext cx="4887822" cy="387798"/>
          </a:xfrm>
          <a:prstGeom prst="rect">
            <a:avLst/>
          </a:prstGeom>
        </p:spPr>
        <p:txBody>
          <a:bodyPr vert="horz" wrap="square" lIns="0" tIns="0" rIns="0" bIns="0" rtlCol="0">
            <a:spAutoFit/>
          </a:bodyPr>
          <a:lstStyle>
            <a:lvl1pPr marL="347663" indent="-347663" algn="l" defTabSz="914363" rtl="0" eaLnBrk="1" latinLnBrk="0" hangingPunct="1">
              <a:lnSpc>
                <a:spcPct val="90000"/>
              </a:lnSpc>
              <a:spcBef>
                <a:spcPct val="20000"/>
              </a:spcBef>
              <a:buClr>
                <a:schemeClr val="accent1"/>
              </a:buClr>
              <a:buSzPct val="100000"/>
              <a:buFont typeface="Wingdings" pitchFamily="2" charset="2"/>
              <a:buChar char="§"/>
              <a:defRPr sz="3200" kern="1200" spc="-150">
                <a:gradFill>
                  <a:gsLst>
                    <a:gs pos="0">
                      <a:schemeClr val="tx1"/>
                    </a:gs>
                    <a:gs pos="86000">
                      <a:schemeClr val="tx1"/>
                    </a:gs>
                  </a:gsLst>
                  <a:lin ang="5400000" scaled="0"/>
                </a:gradFill>
                <a:latin typeface="Segoe Light" pitchFamily="34" charset="0"/>
                <a:ea typeface="+mn-ea"/>
                <a:cs typeface="+mn-cs"/>
              </a:defRPr>
            </a:lvl1pPr>
            <a:lvl2pPr marL="744538" indent="-284163" algn="l" defTabSz="914363" rtl="0" eaLnBrk="1" latinLnBrk="0" hangingPunct="1">
              <a:lnSpc>
                <a:spcPct val="90000"/>
              </a:lnSpc>
              <a:spcBef>
                <a:spcPct val="20000"/>
              </a:spcBef>
              <a:buClr>
                <a:schemeClr val="tx2"/>
              </a:buClr>
              <a:buSzPct val="100000"/>
              <a:buFont typeface="Wingdings" pitchFamily="2" charset="2"/>
              <a:buChar char="§"/>
              <a:defRPr sz="2800" kern="1200" spc="-150">
                <a:gradFill>
                  <a:gsLst>
                    <a:gs pos="0">
                      <a:schemeClr val="tx1"/>
                    </a:gs>
                    <a:gs pos="86000">
                      <a:schemeClr val="tx1"/>
                    </a:gs>
                  </a:gsLst>
                  <a:lin ang="5400000" scaled="0"/>
                </a:gradFill>
                <a:latin typeface="Segoe Light" pitchFamily="34" charset="0"/>
                <a:ea typeface="+mn-ea"/>
                <a:cs typeface="+mn-cs"/>
              </a:defRPr>
            </a:lvl2pPr>
            <a:lvl3pPr marL="1143000" indent="-287338" algn="l" defTabSz="914363" rtl="0" eaLnBrk="1" latinLnBrk="0" hangingPunct="1">
              <a:lnSpc>
                <a:spcPct val="90000"/>
              </a:lnSpc>
              <a:spcBef>
                <a:spcPct val="20000"/>
              </a:spcBef>
              <a:buClr>
                <a:schemeClr val="tx2"/>
              </a:buClr>
              <a:buSzPct val="100000"/>
              <a:buFont typeface="Wingdings" pitchFamily="2" charset="2"/>
              <a:buChar char="§"/>
              <a:defRPr sz="2400" kern="1200" spc="-150">
                <a:gradFill>
                  <a:gsLst>
                    <a:gs pos="0">
                      <a:schemeClr val="bg1">
                        <a:lumMod val="65000"/>
                      </a:schemeClr>
                    </a:gs>
                    <a:gs pos="86000">
                      <a:schemeClr val="tx1">
                        <a:lumMod val="60000"/>
                        <a:lumOff val="40000"/>
                      </a:schemeClr>
                    </a:gs>
                  </a:gsLst>
                  <a:lin ang="5400000" scaled="0"/>
                </a:gradFill>
                <a:latin typeface="Segoe Light" pitchFamily="34" charset="0"/>
                <a:ea typeface="+mn-ea"/>
                <a:cs typeface="+mn-cs"/>
              </a:defRPr>
            </a:lvl3pPr>
            <a:lvl4pPr marL="1490663" indent="-231775"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75000"/>
                      </a:schemeClr>
                    </a:gs>
                    <a:gs pos="86000">
                      <a:schemeClr val="bg1">
                        <a:lumMod val="75000"/>
                      </a:schemeClr>
                    </a:gs>
                  </a:gsLst>
                  <a:lin ang="5400000" scaled="0"/>
                </a:gradFill>
                <a:latin typeface="Segoe Light" pitchFamily="34" charset="0"/>
                <a:ea typeface="+mn-ea"/>
                <a:cs typeface="+mn-cs"/>
              </a:defRPr>
            </a:lvl4pPr>
            <a:lvl5pPr marL="1828800" indent="-223838"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85000"/>
                      </a:schemeClr>
                    </a:gs>
                    <a:gs pos="86000">
                      <a:schemeClr val="bg1">
                        <a:lumMod val="85000"/>
                      </a:schemeClr>
                    </a:gs>
                  </a:gsLst>
                  <a:lin ang="5400000" scaled="0"/>
                </a:gradFill>
                <a:latin typeface="Segoe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latin typeface="Segoe UI" pitchFamily="34" charset="0"/>
                <a:ea typeface="Segoe UI" pitchFamily="34" charset="0"/>
                <a:cs typeface="Segoe UI" pitchFamily="34" charset="0"/>
              </a:rPr>
              <a:t>Cascading Style Sheets (CSS3)</a:t>
            </a:r>
            <a:endParaRPr lang="en-US" sz="2800" dirty="0">
              <a:gradFill>
                <a:gsLst>
                  <a:gs pos="0">
                    <a:schemeClr val="accent4"/>
                  </a:gs>
                  <a:gs pos="86000">
                    <a:schemeClr val="accent4"/>
                  </a:gs>
                </a:gsLst>
                <a:lin ang="5400000" scaled="0"/>
              </a:gradFill>
              <a:latin typeface="Segoe UI" pitchFamily="34" charset="0"/>
              <a:ea typeface="Segoe UI" pitchFamily="34" charset="0"/>
              <a:cs typeface="Segoe UI" pitchFamily="34" charset="0"/>
            </a:endParaRPr>
          </a:p>
        </p:txBody>
      </p:sp>
      <p:sp>
        <p:nvSpPr>
          <p:cNvPr id="12" name="Rectangle 11"/>
          <p:cNvSpPr/>
          <p:nvPr/>
        </p:nvSpPr>
        <p:spPr bwMode="auto">
          <a:xfrm>
            <a:off x="3586296" y="2619762"/>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Backgnd</a:t>
            </a: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/Borders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3" name="Rectangle 12"/>
          <p:cNvSpPr/>
          <p:nvPr/>
        </p:nvSpPr>
        <p:spPr bwMode="auto">
          <a:xfrm>
            <a:off x="3586296" y="2145646"/>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2D Transforms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4" name="Rectangle 13"/>
          <p:cNvSpPr/>
          <p:nvPr/>
        </p:nvSpPr>
        <p:spPr bwMode="auto">
          <a:xfrm>
            <a:off x="3586296" y="3090845"/>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Fonts Module</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5" name="Rectangle 14"/>
          <p:cNvSpPr/>
          <p:nvPr/>
        </p:nvSpPr>
        <p:spPr bwMode="auto">
          <a:xfrm>
            <a:off x="3586296" y="3552403"/>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Media Queries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6" name="Rectangle 15"/>
          <p:cNvSpPr/>
          <p:nvPr/>
        </p:nvSpPr>
        <p:spPr bwMode="auto">
          <a:xfrm>
            <a:off x="6207576" y="2604685"/>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Namespaces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7" name="Rectangle 16"/>
          <p:cNvSpPr/>
          <p:nvPr/>
        </p:nvSpPr>
        <p:spPr bwMode="auto">
          <a:xfrm>
            <a:off x="6207576" y="2143448"/>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Colors Module</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8" name="Rectangle 17"/>
          <p:cNvSpPr/>
          <p:nvPr/>
        </p:nvSpPr>
        <p:spPr bwMode="auto">
          <a:xfrm>
            <a:off x="6207576" y="3075768"/>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Values &amp; Units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19" name="Rectangle 18"/>
          <p:cNvSpPr/>
          <p:nvPr/>
        </p:nvSpPr>
        <p:spPr bwMode="auto">
          <a:xfrm>
            <a:off x="6207576" y="3546851"/>
            <a:ext cx="2468880" cy="4572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Selectors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0" name="Content Placeholder 13"/>
          <p:cNvSpPr txBox="1">
            <a:spLocks/>
          </p:cNvSpPr>
          <p:nvPr/>
        </p:nvSpPr>
        <p:spPr>
          <a:xfrm>
            <a:off x="389436" y="4072419"/>
            <a:ext cx="8004810" cy="387798"/>
          </a:xfrm>
          <a:prstGeom prst="rect">
            <a:avLst/>
          </a:prstGeom>
        </p:spPr>
        <p:txBody>
          <a:bodyPr vert="horz" wrap="square" lIns="0" tIns="0" rIns="0" bIns="0" rtlCol="0">
            <a:spAutoFit/>
          </a:bodyPr>
          <a:lstStyle>
            <a:lvl1pPr marL="347663" indent="-347663" algn="l" defTabSz="914363" rtl="0" eaLnBrk="1" latinLnBrk="0" hangingPunct="1">
              <a:lnSpc>
                <a:spcPct val="90000"/>
              </a:lnSpc>
              <a:spcBef>
                <a:spcPct val="20000"/>
              </a:spcBef>
              <a:buClr>
                <a:schemeClr val="accent1"/>
              </a:buClr>
              <a:buSzPct val="100000"/>
              <a:buFont typeface="Wingdings" pitchFamily="2" charset="2"/>
              <a:buChar char="§"/>
              <a:defRPr sz="3200" kern="1200" spc="-150">
                <a:gradFill>
                  <a:gsLst>
                    <a:gs pos="0">
                      <a:schemeClr val="tx1"/>
                    </a:gs>
                    <a:gs pos="86000">
                      <a:schemeClr val="tx1"/>
                    </a:gs>
                  </a:gsLst>
                  <a:lin ang="5400000" scaled="0"/>
                </a:gradFill>
                <a:latin typeface="Segoe Light" pitchFamily="34" charset="0"/>
                <a:ea typeface="+mn-ea"/>
                <a:cs typeface="+mn-cs"/>
              </a:defRPr>
            </a:lvl1pPr>
            <a:lvl2pPr marL="744538" indent="-284163" algn="l" defTabSz="914363" rtl="0" eaLnBrk="1" latinLnBrk="0" hangingPunct="1">
              <a:lnSpc>
                <a:spcPct val="90000"/>
              </a:lnSpc>
              <a:spcBef>
                <a:spcPct val="20000"/>
              </a:spcBef>
              <a:buClr>
                <a:schemeClr val="tx2"/>
              </a:buClr>
              <a:buSzPct val="100000"/>
              <a:buFont typeface="Wingdings" pitchFamily="2" charset="2"/>
              <a:buChar char="§"/>
              <a:defRPr sz="2800" kern="1200" spc="-150">
                <a:gradFill>
                  <a:gsLst>
                    <a:gs pos="0">
                      <a:schemeClr val="tx1"/>
                    </a:gs>
                    <a:gs pos="86000">
                      <a:schemeClr val="tx1"/>
                    </a:gs>
                  </a:gsLst>
                  <a:lin ang="5400000" scaled="0"/>
                </a:gradFill>
                <a:latin typeface="Segoe Light" pitchFamily="34" charset="0"/>
                <a:ea typeface="+mn-ea"/>
                <a:cs typeface="+mn-cs"/>
              </a:defRPr>
            </a:lvl2pPr>
            <a:lvl3pPr marL="1143000" indent="-287338" algn="l" defTabSz="914363" rtl="0" eaLnBrk="1" latinLnBrk="0" hangingPunct="1">
              <a:lnSpc>
                <a:spcPct val="90000"/>
              </a:lnSpc>
              <a:spcBef>
                <a:spcPct val="20000"/>
              </a:spcBef>
              <a:buClr>
                <a:schemeClr val="tx2"/>
              </a:buClr>
              <a:buSzPct val="100000"/>
              <a:buFont typeface="Wingdings" pitchFamily="2" charset="2"/>
              <a:buChar char="§"/>
              <a:defRPr sz="2400" kern="1200" spc="-150">
                <a:gradFill>
                  <a:gsLst>
                    <a:gs pos="0">
                      <a:schemeClr val="bg1">
                        <a:lumMod val="65000"/>
                      </a:schemeClr>
                    </a:gs>
                    <a:gs pos="86000">
                      <a:schemeClr val="tx1">
                        <a:lumMod val="60000"/>
                        <a:lumOff val="40000"/>
                      </a:schemeClr>
                    </a:gs>
                  </a:gsLst>
                  <a:lin ang="5400000" scaled="0"/>
                </a:gradFill>
                <a:latin typeface="Segoe Light" pitchFamily="34" charset="0"/>
                <a:ea typeface="+mn-ea"/>
                <a:cs typeface="+mn-cs"/>
              </a:defRPr>
            </a:lvl3pPr>
            <a:lvl4pPr marL="1490663" indent="-231775"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75000"/>
                      </a:schemeClr>
                    </a:gs>
                    <a:gs pos="86000">
                      <a:schemeClr val="bg1">
                        <a:lumMod val="75000"/>
                      </a:schemeClr>
                    </a:gs>
                  </a:gsLst>
                  <a:lin ang="5400000" scaled="0"/>
                </a:gradFill>
                <a:latin typeface="Segoe Light" pitchFamily="34" charset="0"/>
                <a:ea typeface="+mn-ea"/>
                <a:cs typeface="+mn-cs"/>
              </a:defRPr>
            </a:lvl4pPr>
            <a:lvl5pPr marL="1828800" indent="-223838" algn="l" defTabSz="914363" rtl="0" eaLnBrk="1" latinLnBrk="0" hangingPunct="1">
              <a:lnSpc>
                <a:spcPct val="90000"/>
              </a:lnSpc>
              <a:spcBef>
                <a:spcPct val="20000"/>
              </a:spcBef>
              <a:buClr>
                <a:schemeClr val="tx2"/>
              </a:buClr>
              <a:buSzPct val="100000"/>
              <a:buFont typeface="Wingdings" pitchFamily="2" charset="2"/>
              <a:buChar char="§"/>
              <a:defRPr sz="2000" kern="1200" spc="-150">
                <a:gradFill>
                  <a:gsLst>
                    <a:gs pos="0">
                      <a:schemeClr val="bg1">
                        <a:lumMod val="85000"/>
                      </a:schemeClr>
                    </a:gs>
                    <a:gs pos="86000">
                      <a:schemeClr val="bg1">
                        <a:lumMod val="85000"/>
                      </a:schemeClr>
                    </a:gs>
                  </a:gsLst>
                  <a:lin ang="5400000" scaled="0"/>
                </a:gradFill>
                <a:latin typeface="Segoe Light"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itchFamily="2" charset="2"/>
              <a:buNone/>
            </a:pPr>
            <a:r>
              <a:rPr lang="en-US" sz="2800" dirty="0" smtClean="0">
                <a:latin typeface="Segoe UI" pitchFamily="34" charset="0"/>
                <a:ea typeface="Segoe UI" pitchFamily="34" charset="0"/>
                <a:cs typeface="Segoe UI" pitchFamily="34" charset="0"/>
              </a:rPr>
              <a:t>Additional Standards &amp; Web Applications Support</a:t>
            </a:r>
            <a:endParaRPr lang="en-US" sz="2800" dirty="0">
              <a:gradFill>
                <a:gsLst>
                  <a:gs pos="0">
                    <a:schemeClr val="accent4"/>
                  </a:gs>
                  <a:gs pos="86000">
                    <a:schemeClr val="accent4"/>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205800" y="4978608"/>
            <a:ext cx="3286080" cy="4572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Traversal &amp; Range</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2" name="Rectangle 21"/>
          <p:cNvSpPr/>
          <p:nvPr/>
        </p:nvSpPr>
        <p:spPr bwMode="auto">
          <a:xfrm>
            <a:off x="205800" y="4517371"/>
            <a:ext cx="3286080" cy="4572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DOM Core L2/L3</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3" name="Rectangle 22"/>
          <p:cNvSpPr/>
          <p:nvPr/>
        </p:nvSpPr>
        <p:spPr bwMode="auto">
          <a:xfrm>
            <a:off x="205800" y="5449691"/>
            <a:ext cx="3286080" cy="4572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Events L2/L3</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4" name="Rectangle 23"/>
          <p:cNvSpPr/>
          <p:nvPr/>
        </p:nvSpPr>
        <p:spPr bwMode="auto">
          <a:xfrm>
            <a:off x="205800" y="5924128"/>
            <a:ext cx="3286080" cy="457200"/>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L2 HTML &amp; Style</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5" name="Rectangle 24"/>
          <p:cNvSpPr/>
          <p:nvPr/>
        </p:nvSpPr>
        <p:spPr bwMode="auto">
          <a:xfrm>
            <a:off x="3586296" y="4978608"/>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ECMAScript</a:t>
            </a: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5</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6" name="Rectangle 25"/>
          <p:cNvSpPr/>
          <p:nvPr/>
        </p:nvSpPr>
        <p:spPr bwMode="auto">
          <a:xfrm>
            <a:off x="3586296" y="4517371"/>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Geolocation</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3586296" y="5449691"/>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Selector APIs L2</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8" name="Rectangle 27"/>
          <p:cNvSpPr/>
          <p:nvPr/>
        </p:nvSpPr>
        <p:spPr bwMode="auto">
          <a:xfrm>
            <a:off x="3586296" y="5924128"/>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ICC Color Profiles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9" name="Rectangle 28"/>
          <p:cNvSpPr/>
          <p:nvPr/>
        </p:nvSpPr>
        <p:spPr bwMode="auto">
          <a:xfrm>
            <a:off x="6207576" y="4978608"/>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XML Parse/Serial</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0" name="Rectangle 29"/>
          <p:cNvSpPr/>
          <p:nvPr/>
        </p:nvSpPr>
        <p:spPr bwMode="auto">
          <a:xfrm>
            <a:off x="6207576" y="4517371"/>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Semantic </a:t>
            </a:r>
            <a:r>
              <a:rPr lang="en-US" sz="240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Elems</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1" name="Rectangle 30"/>
          <p:cNvSpPr/>
          <p:nvPr/>
        </p:nvSpPr>
        <p:spPr bwMode="auto">
          <a:xfrm>
            <a:off x="6207576" y="5449691"/>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DataURIs</a:t>
            </a: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 (4GB)</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32" name="Rectangle 31"/>
          <p:cNvSpPr/>
          <p:nvPr/>
        </p:nvSpPr>
        <p:spPr bwMode="auto">
          <a:xfrm>
            <a:off x="6207576" y="5924128"/>
            <a:ext cx="2468880" cy="457200"/>
          </a:xfrm>
          <a:prstGeom prst="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604" tIns="34302" rIns="68604" bIns="34302" numCol="1" rtlCol="0" anchor="ctr" anchorCtr="0" compatLnSpc="1">
            <a:prstTxWarp prst="textNoShape">
              <a:avLst/>
            </a:prstTxWarp>
          </a:bodyPr>
          <a:lstStyle/>
          <a:p>
            <a:pPr defTabSz="685848" fontAlgn="base">
              <a:spcBef>
                <a:spcPct val="0"/>
              </a:spcBef>
              <a:spcAft>
                <a:spcPct val="0"/>
              </a:spcAft>
            </a:pPr>
            <a:r>
              <a:rPr lang="en-US" sz="24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CSSOM View</a:t>
            </a:r>
            <a:endParaRPr lang="en-US" sz="240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15908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75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75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750" fill="hold"/>
                                        <p:tgtEl>
                                          <p:spTgt spid="7"/>
                                        </p:tgtEl>
                                        <p:attrNameLst>
                                          <p:attrName>ppt_x</p:attrName>
                                        </p:attrNameLst>
                                      </p:cBhvr>
                                      <p:tavLst>
                                        <p:tav tm="0">
                                          <p:val>
                                            <p:strVal val="1+#ppt_w/2"/>
                                          </p:val>
                                        </p:tav>
                                        <p:tav tm="100000">
                                          <p:val>
                                            <p:strVal val="#ppt_x"/>
                                          </p:val>
                                        </p:tav>
                                      </p:tavLst>
                                    </p:anim>
                                    <p:anim calcmode="lin" valueType="num">
                                      <p:cBhvr additive="base">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750" fill="hold"/>
                                        <p:tgtEl>
                                          <p:spTgt spid="10"/>
                                        </p:tgtEl>
                                        <p:attrNameLst>
                                          <p:attrName>ppt_x</p:attrName>
                                        </p:attrNameLst>
                                      </p:cBhvr>
                                      <p:tavLst>
                                        <p:tav tm="0">
                                          <p:val>
                                            <p:strVal val="1+#ppt_w/2"/>
                                          </p:val>
                                        </p:tav>
                                        <p:tav tm="100000">
                                          <p:val>
                                            <p:strVal val="#ppt_x"/>
                                          </p:val>
                                        </p:tav>
                                      </p:tavLst>
                                    </p:anim>
                                    <p:anim calcmode="lin" valueType="num">
                                      <p:cBhvr additive="base">
                                        <p:cTn id="24" dur="75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 calcmode="lin" valueType="num">
                                      <p:cBhvr additive="base">
                                        <p:cTn id="27" dur="75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28" dur="750" fill="hold"/>
                                        <p:tgtEl>
                                          <p:spTgt spid="1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1+#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750" fill="hold"/>
                                        <p:tgtEl>
                                          <p:spTgt spid="12"/>
                                        </p:tgtEl>
                                        <p:attrNameLst>
                                          <p:attrName>ppt_x</p:attrName>
                                        </p:attrNameLst>
                                      </p:cBhvr>
                                      <p:tavLst>
                                        <p:tav tm="0">
                                          <p:val>
                                            <p:strVal val="1+#ppt_w/2"/>
                                          </p:val>
                                        </p:tav>
                                        <p:tav tm="100000">
                                          <p:val>
                                            <p:strVal val="#ppt_x"/>
                                          </p:val>
                                        </p:tav>
                                      </p:tavLst>
                                    </p:anim>
                                    <p:anim calcmode="lin" valueType="num">
                                      <p:cBhvr additive="base">
                                        <p:cTn id="36" dur="75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750" fill="hold"/>
                                        <p:tgtEl>
                                          <p:spTgt spid="14"/>
                                        </p:tgtEl>
                                        <p:attrNameLst>
                                          <p:attrName>ppt_x</p:attrName>
                                        </p:attrNameLst>
                                      </p:cBhvr>
                                      <p:tavLst>
                                        <p:tav tm="0">
                                          <p:val>
                                            <p:strVal val="1+#ppt_w/2"/>
                                          </p:val>
                                        </p:tav>
                                        <p:tav tm="100000">
                                          <p:val>
                                            <p:strVal val="#ppt_x"/>
                                          </p:val>
                                        </p:tav>
                                      </p:tavLst>
                                    </p:anim>
                                    <p:anim calcmode="lin" valueType="num">
                                      <p:cBhvr additive="base">
                                        <p:cTn id="40" dur="75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750" fill="hold"/>
                                        <p:tgtEl>
                                          <p:spTgt spid="15"/>
                                        </p:tgtEl>
                                        <p:attrNameLst>
                                          <p:attrName>ppt_x</p:attrName>
                                        </p:attrNameLst>
                                      </p:cBhvr>
                                      <p:tavLst>
                                        <p:tav tm="0">
                                          <p:val>
                                            <p:strVal val="1+#ppt_w/2"/>
                                          </p:val>
                                        </p:tav>
                                        <p:tav tm="100000">
                                          <p:val>
                                            <p:strVal val="#ppt_x"/>
                                          </p:val>
                                        </p:tav>
                                      </p:tavLst>
                                    </p:anim>
                                    <p:anim calcmode="lin" valueType="num">
                                      <p:cBhvr additive="base">
                                        <p:cTn id="44" dur="75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750" fill="hold"/>
                                        <p:tgtEl>
                                          <p:spTgt spid="17"/>
                                        </p:tgtEl>
                                        <p:attrNameLst>
                                          <p:attrName>ppt_x</p:attrName>
                                        </p:attrNameLst>
                                      </p:cBhvr>
                                      <p:tavLst>
                                        <p:tav tm="0">
                                          <p:val>
                                            <p:strVal val="1+#ppt_w/2"/>
                                          </p:val>
                                        </p:tav>
                                        <p:tav tm="100000">
                                          <p:val>
                                            <p:strVal val="#ppt_x"/>
                                          </p:val>
                                        </p:tav>
                                      </p:tavLst>
                                    </p:anim>
                                    <p:anim calcmode="lin" valueType="num">
                                      <p:cBhvr additive="base">
                                        <p:cTn id="48" dur="750" fill="hold"/>
                                        <p:tgtEl>
                                          <p:spTgt spid="17"/>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750" fill="hold"/>
                                        <p:tgtEl>
                                          <p:spTgt spid="16"/>
                                        </p:tgtEl>
                                        <p:attrNameLst>
                                          <p:attrName>ppt_x</p:attrName>
                                        </p:attrNameLst>
                                      </p:cBhvr>
                                      <p:tavLst>
                                        <p:tav tm="0">
                                          <p:val>
                                            <p:strVal val="1+#ppt_w/2"/>
                                          </p:val>
                                        </p:tav>
                                        <p:tav tm="100000">
                                          <p:val>
                                            <p:strVal val="#ppt_x"/>
                                          </p:val>
                                        </p:tav>
                                      </p:tavLst>
                                    </p:anim>
                                    <p:anim calcmode="lin" valueType="num">
                                      <p:cBhvr additive="base">
                                        <p:cTn id="52" dur="75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2" decel="10000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750" fill="hold"/>
                                        <p:tgtEl>
                                          <p:spTgt spid="18"/>
                                        </p:tgtEl>
                                        <p:attrNameLst>
                                          <p:attrName>ppt_x</p:attrName>
                                        </p:attrNameLst>
                                      </p:cBhvr>
                                      <p:tavLst>
                                        <p:tav tm="0">
                                          <p:val>
                                            <p:strVal val="1+#ppt_w/2"/>
                                          </p:val>
                                        </p:tav>
                                        <p:tav tm="100000">
                                          <p:val>
                                            <p:strVal val="#ppt_x"/>
                                          </p:val>
                                        </p:tav>
                                      </p:tavLst>
                                    </p:anim>
                                    <p:anim calcmode="lin" valueType="num">
                                      <p:cBhvr additive="base">
                                        <p:cTn id="56" dur="750" fill="hold"/>
                                        <p:tgtEl>
                                          <p:spTgt spid="18"/>
                                        </p:tgtEl>
                                        <p:attrNameLst>
                                          <p:attrName>ppt_y</p:attrName>
                                        </p:attrNameLst>
                                      </p:cBhvr>
                                      <p:tavLst>
                                        <p:tav tm="0">
                                          <p:val>
                                            <p:strVal val="#ppt_y"/>
                                          </p:val>
                                        </p:tav>
                                        <p:tav tm="100000">
                                          <p:val>
                                            <p:strVal val="#ppt_y"/>
                                          </p:val>
                                        </p:tav>
                                      </p:tavLst>
                                    </p:anim>
                                  </p:childTnLst>
                                </p:cTn>
                              </p:par>
                              <p:par>
                                <p:cTn id="57" presetID="2" presetClass="entr" presetSubtype="2" decel="10000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750" fill="hold"/>
                                        <p:tgtEl>
                                          <p:spTgt spid="19"/>
                                        </p:tgtEl>
                                        <p:attrNameLst>
                                          <p:attrName>ppt_x</p:attrName>
                                        </p:attrNameLst>
                                      </p:cBhvr>
                                      <p:tavLst>
                                        <p:tav tm="0">
                                          <p:val>
                                            <p:strVal val="1+#ppt_w/2"/>
                                          </p:val>
                                        </p:tav>
                                        <p:tav tm="100000">
                                          <p:val>
                                            <p:strVal val="#ppt_x"/>
                                          </p:val>
                                        </p:tav>
                                      </p:tavLst>
                                    </p:anim>
                                    <p:anim calcmode="lin" valueType="num">
                                      <p:cBhvr additive="base">
                                        <p:cTn id="60" dur="750" fill="hold"/>
                                        <p:tgtEl>
                                          <p:spTgt spid="19"/>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0"/>
                                  </p:stCondLst>
                                  <p:childTnLst>
                                    <p:set>
                                      <p:cBhvr>
                                        <p:cTn id="62" dur="1" fill="hold">
                                          <p:stCondLst>
                                            <p:cond delay="0"/>
                                          </p:stCondLst>
                                        </p:cTn>
                                        <p:tgtEl>
                                          <p:spTgt spid="20">
                                            <p:txEl>
                                              <p:pRg st="0" end="0"/>
                                            </p:txEl>
                                          </p:spTgt>
                                        </p:tgtEl>
                                        <p:attrNameLst>
                                          <p:attrName>style.visibility</p:attrName>
                                        </p:attrNameLst>
                                      </p:cBhvr>
                                      <p:to>
                                        <p:strVal val="visible"/>
                                      </p:to>
                                    </p:set>
                                    <p:anim calcmode="lin" valueType="num">
                                      <p:cBhvr additive="base">
                                        <p:cTn id="63" dur="75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64" dur="750" fill="hold"/>
                                        <p:tgtEl>
                                          <p:spTgt spid="20">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2" decel="10000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750" fill="hold"/>
                                        <p:tgtEl>
                                          <p:spTgt spid="22"/>
                                        </p:tgtEl>
                                        <p:attrNameLst>
                                          <p:attrName>ppt_x</p:attrName>
                                        </p:attrNameLst>
                                      </p:cBhvr>
                                      <p:tavLst>
                                        <p:tav tm="0">
                                          <p:val>
                                            <p:strVal val="1+#ppt_w/2"/>
                                          </p:val>
                                        </p:tav>
                                        <p:tav tm="100000">
                                          <p:val>
                                            <p:strVal val="#ppt_x"/>
                                          </p:val>
                                        </p:tav>
                                      </p:tavLst>
                                    </p:anim>
                                    <p:anim calcmode="lin" valueType="num">
                                      <p:cBhvr additive="base">
                                        <p:cTn id="68" dur="750" fill="hold"/>
                                        <p:tgtEl>
                                          <p:spTgt spid="22"/>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750" fill="hold"/>
                                        <p:tgtEl>
                                          <p:spTgt spid="21"/>
                                        </p:tgtEl>
                                        <p:attrNameLst>
                                          <p:attrName>ppt_x</p:attrName>
                                        </p:attrNameLst>
                                      </p:cBhvr>
                                      <p:tavLst>
                                        <p:tav tm="0">
                                          <p:val>
                                            <p:strVal val="1+#ppt_w/2"/>
                                          </p:val>
                                        </p:tav>
                                        <p:tav tm="100000">
                                          <p:val>
                                            <p:strVal val="#ppt_x"/>
                                          </p:val>
                                        </p:tav>
                                      </p:tavLst>
                                    </p:anim>
                                    <p:anim calcmode="lin" valueType="num">
                                      <p:cBhvr additive="base">
                                        <p:cTn id="72" dur="750" fill="hold"/>
                                        <p:tgtEl>
                                          <p:spTgt spid="21"/>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750" fill="hold"/>
                                        <p:tgtEl>
                                          <p:spTgt spid="23"/>
                                        </p:tgtEl>
                                        <p:attrNameLst>
                                          <p:attrName>ppt_x</p:attrName>
                                        </p:attrNameLst>
                                      </p:cBhvr>
                                      <p:tavLst>
                                        <p:tav tm="0">
                                          <p:val>
                                            <p:strVal val="1+#ppt_w/2"/>
                                          </p:val>
                                        </p:tav>
                                        <p:tav tm="100000">
                                          <p:val>
                                            <p:strVal val="#ppt_x"/>
                                          </p:val>
                                        </p:tav>
                                      </p:tavLst>
                                    </p:anim>
                                    <p:anim calcmode="lin" valueType="num">
                                      <p:cBhvr additive="base">
                                        <p:cTn id="76" dur="750" fill="hold"/>
                                        <p:tgtEl>
                                          <p:spTgt spid="23"/>
                                        </p:tgtEl>
                                        <p:attrNameLst>
                                          <p:attrName>ppt_y</p:attrName>
                                        </p:attrNameLst>
                                      </p:cBhvr>
                                      <p:tavLst>
                                        <p:tav tm="0">
                                          <p:val>
                                            <p:strVal val="#ppt_y"/>
                                          </p:val>
                                        </p:tav>
                                        <p:tav tm="100000">
                                          <p:val>
                                            <p:strVal val="#ppt_y"/>
                                          </p:val>
                                        </p:tav>
                                      </p:tavLst>
                                    </p:anim>
                                  </p:childTnLst>
                                </p:cTn>
                              </p:par>
                              <p:par>
                                <p:cTn id="77" presetID="2" presetClass="entr" presetSubtype="2" decel="100000" fill="hold" grpId="0" nodeType="with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additive="base">
                                        <p:cTn id="79" dur="750" fill="hold"/>
                                        <p:tgtEl>
                                          <p:spTgt spid="24"/>
                                        </p:tgtEl>
                                        <p:attrNameLst>
                                          <p:attrName>ppt_x</p:attrName>
                                        </p:attrNameLst>
                                      </p:cBhvr>
                                      <p:tavLst>
                                        <p:tav tm="0">
                                          <p:val>
                                            <p:strVal val="1+#ppt_w/2"/>
                                          </p:val>
                                        </p:tav>
                                        <p:tav tm="100000">
                                          <p:val>
                                            <p:strVal val="#ppt_x"/>
                                          </p:val>
                                        </p:tav>
                                      </p:tavLst>
                                    </p:anim>
                                    <p:anim calcmode="lin" valueType="num">
                                      <p:cBhvr additive="base">
                                        <p:cTn id="80" dur="750" fill="hold"/>
                                        <p:tgtEl>
                                          <p:spTgt spid="24"/>
                                        </p:tgtEl>
                                        <p:attrNameLst>
                                          <p:attrName>ppt_y</p:attrName>
                                        </p:attrNameLst>
                                      </p:cBhvr>
                                      <p:tavLst>
                                        <p:tav tm="0">
                                          <p:val>
                                            <p:strVal val="#ppt_y"/>
                                          </p:val>
                                        </p:tav>
                                        <p:tav tm="100000">
                                          <p:val>
                                            <p:strVal val="#ppt_y"/>
                                          </p:val>
                                        </p:tav>
                                      </p:tavLst>
                                    </p:anim>
                                  </p:childTnLst>
                                </p:cTn>
                              </p:par>
                              <p:par>
                                <p:cTn id="81" presetID="2" presetClass="entr" presetSubtype="2" decel="100000" fill="hold" grpId="0" nodeType="withEffect">
                                  <p:stCondLst>
                                    <p:cond delay="0"/>
                                  </p:stCondLst>
                                  <p:childTnLst>
                                    <p:set>
                                      <p:cBhvr>
                                        <p:cTn id="82" dur="1" fill="hold">
                                          <p:stCondLst>
                                            <p:cond delay="0"/>
                                          </p:stCondLst>
                                        </p:cTn>
                                        <p:tgtEl>
                                          <p:spTgt spid="26"/>
                                        </p:tgtEl>
                                        <p:attrNameLst>
                                          <p:attrName>style.visibility</p:attrName>
                                        </p:attrNameLst>
                                      </p:cBhvr>
                                      <p:to>
                                        <p:strVal val="visible"/>
                                      </p:to>
                                    </p:set>
                                    <p:anim calcmode="lin" valueType="num">
                                      <p:cBhvr additive="base">
                                        <p:cTn id="83" dur="750" fill="hold"/>
                                        <p:tgtEl>
                                          <p:spTgt spid="26"/>
                                        </p:tgtEl>
                                        <p:attrNameLst>
                                          <p:attrName>ppt_x</p:attrName>
                                        </p:attrNameLst>
                                      </p:cBhvr>
                                      <p:tavLst>
                                        <p:tav tm="0">
                                          <p:val>
                                            <p:strVal val="1+#ppt_w/2"/>
                                          </p:val>
                                        </p:tav>
                                        <p:tav tm="100000">
                                          <p:val>
                                            <p:strVal val="#ppt_x"/>
                                          </p:val>
                                        </p:tav>
                                      </p:tavLst>
                                    </p:anim>
                                    <p:anim calcmode="lin" valueType="num">
                                      <p:cBhvr additive="base">
                                        <p:cTn id="84" dur="750" fill="hold"/>
                                        <p:tgtEl>
                                          <p:spTgt spid="26"/>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750" fill="hold"/>
                                        <p:tgtEl>
                                          <p:spTgt spid="25"/>
                                        </p:tgtEl>
                                        <p:attrNameLst>
                                          <p:attrName>ppt_x</p:attrName>
                                        </p:attrNameLst>
                                      </p:cBhvr>
                                      <p:tavLst>
                                        <p:tav tm="0">
                                          <p:val>
                                            <p:strVal val="1+#ppt_w/2"/>
                                          </p:val>
                                        </p:tav>
                                        <p:tav tm="100000">
                                          <p:val>
                                            <p:strVal val="#ppt_x"/>
                                          </p:val>
                                        </p:tav>
                                      </p:tavLst>
                                    </p:anim>
                                    <p:anim calcmode="lin" valueType="num">
                                      <p:cBhvr additive="base">
                                        <p:cTn id="88" dur="750" fill="hold"/>
                                        <p:tgtEl>
                                          <p:spTgt spid="25"/>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750" fill="hold"/>
                                        <p:tgtEl>
                                          <p:spTgt spid="27"/>
                                        </p:tgtEl>
                                        <p:attrNameLst>
                                          <p:attrName>ppt_x</p:attrName>
                                        </p:attrNameLst>
                                      </p:cBhvr>
                                      <p:tavLst>
                                        <p:tav tm="0">
                                          <p:val>
                                            <p:strVal val="1+#ppt_w/2"/>
                                          </p:val>
                                        </p:tav>
                                        <p:tav tm="100000">
                                          <p:val>
                                            <p:strVal val="#ppt_x"/>
                                          </p:val>
                                        </p:tav>
                                      </p:tavLst>
                                    </p:anim>
                                    <p:anim calcmode="lin" valueType="num">
                                      <p:cBhvr additive="base">
                                        <p:cTn id="92" dur="750" fill="hold"/>
                                        <p:tgtEl>
                                          <p:spTgt spid="27"/>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750" fill="hold"/>
                                        <p:tgtEl>
                                          <p:spTgt spid="28"/>
                                        </p:tgtEl>
                                        <p:attrNameLst>
                                          <p:attrName>ppt_x</p:attrName>
                                        </p:attrNameLst>
                                      </p:cBhvr>
                                      <p:tavLst>
                                        <p:tav tm="0">
                                          <p:val>
                                            <p:strVal val="1+#ppt_w/2"/>
                                          </p:val>
                                        </p:tav>
                                        <p:tav tm="100000">
                                          <p:val>
                                            <p:strVal val="#ppt_x"/>
                                          </p:val>
                                        </p:tav>
                                      </p:tavLst>
                                    </p:anim>
                                    <p:anim calcmode="lin" valueType="num">
                                      <p:cBhvr additive="base">
                                        <p:cTn id="96" dur="750" fill="hold"/>
                                        <p:tgtEl>
                                          <p:spTgt spid="28"/>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 calcmode="lin" valueType="num">
                                      <p:cBhvr additive="base">
                                        <p:cTn id="99" dur="750" fill="hold"/>
                                        <p:tgtEl>
                                          <p:spTgt spid="30"/>
                                        </p:tgtEl>
                                        <p:attrNameLst>
                                          <p:attrName>ppt_x</p:attrName>
                                        </p:attrNameLst>
                                      </p:cBhvr>
                                      <p:tavLst>
                                        <p:tav tm="0">
                                          <p:val>
                                            <p:strVal val="1+#ppt_w/2"/>
                                          </p:val>
                                        </p:tav>
                                        <p:tav tm="100000">
                                          <p:val>
                                            <p:strVal val="#ppt_x"/>
                                          </p:val>
                                        </p:tav>
                                      </p:tavLst>
                                    </p:anim>
                                    <p:anim calcmode="lin" valueType="num">
                                      <p:cBhvr additive="base">
                                        <p:cTn id="100" dur="750" fill="hold"/>
                                        <p:tgtEl>
                                          <p:spTgt spid="30"/>
                                        </p:tgtEl>
                                        <p:attrNameLst>
                                          <p:attrName>ppt_y</p:attrName>
                                        </p:attrNameLst>
                                      </p:cBhvr>
                                      <p:tavLst>
                                        <p:tav tm="0">
                                          <p:val>
                                            <p:strVal val="#ppt_y"/>
                                          </p:val>
                                        </p:tav>
                                        <p:tav tm="100000">
                                          <p:val>
                                            <p:strVal val="#ppt_y"/>
                                          </p:val>
                                        </p:tav>
                                      </p:tavLst>
                                    </p:anim>
                                  </p:childTnLst>
                                </p:cTn>
                              </p:par>
                              <p:par>
                                <p:cTn id="101" presetID="2" presetClass="entr" presetSubtype="2" decel="10000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additive="base">
                                        <p:cTn id="103" dur="750" fill="hold"/>
                                        <p:tgtEl>
                                          <p:spTgt spid="29"/>
                                        </p:tgtEl>
                                        <p:attrNameLst>
                                          <p:attrName>ppt_x</p:attrName>
                                        </p:attrNameLst>
                                      </p:cBhvr>
                                      <p:tavLst>
                                        <p:tav tm="0">
                                          <p:val>
                                            <p:strVal val="1+#ppt_w/2"/>
                                          </p:val>
                                        </p:tav>
                                        <p:tav tm="100000">
                                          <p:val>
                                            <p:strVal val="#ppt_x"/>
                                          </p:val>
                                        </p:tav>
                                      </p:tavLst>
                                    </p:anim>
                                    <p:anim calcmode="lin" valueType="num">
                                      <p:cBhvr additive="base">
                                        <p:cTn id="104" dur="750" fill="hold"/>
                                        <p:tgtEl>
                                          <p:spTgt spid="29"/>
                                        </p:tgtEl>
                                        <p:attrNameLst>
                                          <p:attrName>ppt_y</p:attrName>
                                        </p:attrNameLst>
                                      </p:cBhvr>
                                      <p:tavLst>
                                        <p:tav tm="0">
                                          <p:val>
                                            <p:strVal val="#ppt_y"/>
                                          </p:val>
                                        </p:tav>
                                        <p:tav tm="100000">
                                          <p:val>
                                            <p:strVal val="#ppt_y"/>
                                          </p:val>
                                        </p:tav>
                                      </p:tavLst>
                                    </p:anim>
                                  </p:childTnLst>
                                </p:cTn>
                              </p:par>
                              <p:par>
                                <p:cTn id="105" presetID="2" presetClass="entr" presetSubtype="2" decel="100000"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 calcmode="lin" valueType="num">
                                      <p:cBhvr additive="base">
                                        <p:cTn id="107" dur="750" fill="hold"/>
                                        <p:tgtEl>
                                          <p:spTgt spid="31"/>
                                        </p:tgtEl>
                                        <p:attrNameLst>
                                          <p:attrName>ppt_x</p:attrName>
                                        </p:attrNameLst>
                                      </p:cBhvr>
                                      <p:tavLst>
                                        <p:tav tm="0">
                                          <p:val>
                                            <p:strVal val="1+#ppt_w/2"/>
                                          </p:val>
                                        </p:tav>
                                        <p:tav tm="100000">
                                          <p:val>
                                            <p:strVal val="#ppt_x"/>
                                          </p:val>
                                        </p:tav>
                                      </p:tavLst>
                                    </p:anim>
                                    <p:anim calcmode="lin" valueType="num">
                                      <p:cBhvr additive="base">
                                        <p:cTn id="108" dur="750" fill="hold"/>
                                        <p:tgtEl>
                                          <p:spTgt spid="31"/>
                                        </p:tgtEl>
                                        <p:attrNameLst>
                                          <p:attrName>ppt_y</p:attrName>
                                        </p:attrNameLst>
                                      </p:cBhvr>
                                      <p:tavLst>
                                        <p:tav tm="0">
                                          <p:val>
                                            <p:strVal val="#ppt_y"/>
                                          </p:val>
                                        </p:tav>
                                        <p:tav tm="100000">
                                          <p:val>
                                            <p:strVal val="#ppt_y"/>
                                          </p:val>
                                        </p:tav>
                                      </p:tavLst>
                                    </p:anim>
                                  </p:childTnLst>
                                </p:cTn>
                              </p:par>
                              <p:par>
                                <p:cTn id="109" presetID="2" presetClass="entr" presetSubtype="2" decel="100000" fill="hold" grpId="0" nodeType="withEffect">
                                  <p:stCondLst>
                                    <p:cond delay="0"/>
                                  </p:stCondLst>
                                  <p:childTnLst>
                                    <p:set>
                                      <p:cBhvr>
                                        <p:cTn id="110" dur="1" fill="hold">
                                          <p:stCondLst>
                                            <p:cond delay="0"/>
                                          </p:stCondLst>
                                        </p:cTn>
                                        <p:tgtEl>
                                          <p:spTgt spid="32"/>
                                        </p:tgtEl>
                                        <p:attrNameLst>
                                          <p:attrName>style.visibility</p:attrName>
                                        </p:attrNameLst>
                                      </p:cBhvr>
                                      <p:to>
                                        <p:strVal val="visible"/>
                                      </p:to>
                                    </p:set>
                                    <p:anim calcmode="lin" valueType="num">
                                      <p:cBhvr additive="base">
                                        <p:cTn id="111" dur="750" fill="hold"/>
                                        <p:tgtEl>
                                          <p:spTgt spid="32"/>
                                        </p:tgtEl>
                                        <p:attrNameLst>
                                          <p:attrName>ppt_x</p:attrName>
                                        </p:attrNameLst>
                                      </p:cBhvr>
                                      <p:tavLst>
                                        <p:tav tm="0">
                                          <p:val>
                                            <p:strVal val="1+#ppt_w/2"/>
                                          </p:val>
                                        </p:tav>
                                        <p:tav tm="100000">
                                          <p:val>
                                            <p:strVal val="#ppt_x"/>
                                          </p:val>
                                        </p:tav>
                                      </p:tavLst>
                                    </p:anim>
                                    <p:anim calcmode="lin" valueType="num">
                                      <p:cBhvr additive="base">
                                        <p:cTn id="112" dur="7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animBg="1"/>
      <p:bldP spid="8" grpId="0" animBg="1"/>
      <p:bldP spid="9" grpId="0" animBg="1"/>
      <p:bldP spid="10" grpId="0" animBg="1"/>
      <p:bldP spid="11" grpId="0" build="p"/>
      <p:bldP spid="12" grpId="0" animBg="1"/>
      <p:bldP spid="13" grpId="0" animBg="1"/>
      <p:bldP spid="14" grpId="0" animBg="1"/>
      <p:bldP spid="15" grpId="0" animBg="1"/>
      <p:bldP spid="16" grpId="0" animBg="1"/>
      <p:bldP spid="17" grpId="0" animBg="1"/>
      <p:bldP spid="18" grpId="0" animBg="1"/>
      <p:bldP spid="19" grpId="0" animBg="1"/>
      <p:bldP spid="20" grpId="0" build="p"/>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But UX is Important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4085" y="2159898"/>
            <a:ext cx="2657475"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7"/>
          <p:cNvSpPr txBox="1"/>
          <p:nvPr/>
        </p:nvSpPr>
        <p:spPr>
          <a:xfrm>
            <a:off x="539552" y="2136533"/>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Native Control Look and Feel </a:t>
            </a:r>
            <a:endParaRPr lang="en-US" sz="1200" dirty="0">
              <a:latin typeface="Segoe UI" pitchFamily="34" charset="0"/>
              <a:ea typeface="Segoe UI" pitchFamily="34" charset="0"/>
              <a:cs typeface="Segoe UI" pitchFamily="34" charset="0"/>
            </a:endParaRPr>
          </a:p>
        </p:txBody>
      </p:sp>
      <p:sp>
        <p:nvSpPr>
          <p:cNvPr id="8" name="TextBox 12"/>
          <p:cNvSpPr txBox="1"/>
          <p:nvPr/>
        </p:nvSpPr>
        <p:spPr>
          <a:xfrm>
            <a:off x="539552" y="2379262"/>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err="1" smtClean="0">
                <a:latin typeface="Segoe UI" pitchFamily="34" charset="0"/>
                <a:ea typeface="Segoe UI" pitchFamily="34" charset="0"/>
                <a:cs typeface="Segoe UI" pitchFamily="34" charset="0"/>
              </a:rPr>
              <a:t>Geolocation</a:t>
            </a:r>
            <a:endParaRPr lang="en-US" sz="1200" dirty="0">
              <a:latin typeface="Segoe UI" pitchFamily="34" charset="0"/>
              <a:ea typeface="Segoe UI" pitchFamily="34" charset="0"/>
              <a:cs typeface="Segoe UI" pitchFamily="34" charset="0"/>
            </a:endParaRPr>
          </a:p>
        </p:txBody>
      </p:sp>
      <p:sp>
        <p:nvSpPr>
          <p:cNvPr id="9" name="TextBox 13"/>
          <p:cNvSpPr txBox="1"/>
          <p:nvPr/>
        </p:nvSpPr>
        <p:spPr>
          <a:xfrm>
            <a:off x="539552" y="2644806"/>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Camera Image Capture</a:t>
            </a:r>
            <a:endParaRPr lang="en-US" sz="1200" dirty="0">
              <a:latin typeface="Segoe UI" pitchFamily="34" charset="0"/>
              <a:ea typeface="Segoe UI" pitchFamily="34" charset="0"/>
              <a:cs typeface="Segoe UI" pitchFamily="34" charset="0"/>
            </a:endParaRPr>
          </a:p>
        </p:txBody>
      </p:sp>
      <p:sp>
        <p:nvSpPr>
          <p:cNvPr id="10" name="TextBox 14"/>
          <p:cNvSpPr txBox="1"/>
          <p:nvPr/>
        </p:nvSpPr>
        <p:spPr>
          <a:xfrm>
            <a:off x="539552" y="2901207"/>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Read/Write Access to Device File System</a:t>
            </a:r>
            <a:endParaRPr lang="en-US" sz="1200" dirty="0">
              <a:latin typeface="Segoe UI" pitchFamily="34" charset="0"/>
              <a:ea typeface="Segoe UI" pitchFamily="34" charset="0"/>
              <a:cs typeface="Segoe UI" pitchFamily="34" charset="0"/>
            </a:endParaRPr>
          </a:p>
        </p:txBody>
      </p:sp>
      <p:sp>
        <p:nvSpPr>
          <p:cNvPr id="11" name="TextBox 15"/>
          <p:cNvSpPr txBox="1"/>
          <p:nvPr/>
        </p:nvSpPr>
        <p:spPr>
          <a:xfrm>
            <a:off x="539552" y="3139043"/>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Device Interaction (Beep, Vibrate, </a:t>
            </a:r>
            <a:r>
              <a:rPr lang="en-US" sz="1200" dirty="0" err="1" smtClean="0">
                <a:latin typeface="Segoe UI" pitchFamily="34" charset="0"/>
                <a:ea typeface="Segoe UI" pitchFamily="34" charset="0"/>
                <a:cs typeface="Segoe UI" pitchFamily="34" charset="0"/>
              </a:rPr>
              <a:t>Etc</a:t>
            </a:r>
            <a:r>
              <a:rPr lang="en-US" sz="1200" dirty="0" smtClean="0">
                <a:latin typeface="Segoe UI" pitchFamily="34" charset="0"/>
                <a:ea typeface="Segoe UI" pitchFamily="34" charset="0"/>
                <a:cs typeface="Segoe UI" pitchFamily="34" charset="0"/>
              </a:rPr>
              <a:t>)</a:t>
            </a:r>
            <a:endParaRPr lang="en-US" sz="1200" dirty="0">
              <a:latin typeface="Segoe UI" pitchFamily="34" charset="0"/>
              <a:ea typeface="Segoe UI" pitchFamily="34" charset="0"/>
              <a:cs typeface="Segoe UI" pitchFamily="34" charset="0"/>
            </a:endParaRPr>
          </a:p>
        </p:txBody>
      </p:sp>
      <p:sp>
        <p:nvSpPr>
          <p:cNvPr id="12" name="TextBox 16"/>
          <p:cNvSpPr txBox="1"/>
          <p:nvPr/>
        </p:nvSpPr>
        <p:spPr>
          <a:xfrm>
            <a:off x="539552" y="3390646"/>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Ability to Launch Other Apps</a:t>
            </a:r>
            <a:endParaRPr lang="en-US" sz="1200" dirty="0">
              <a:latin typeface="Segoe UI" pitchFamily="34" charset="0"/>
              <a:ea typeface="Segoe UI" pitchFamily="34" charset="0"/>
              <a:cs typeface="Segoe UI" pitchFamily="34" charset="0"/>
            </a:endParaRPr>
          </a:p>
        </p:txBody>
      </p:sp>
      <p:sp>
        <p:nvSpPr>
          <p:cNvPr id="13" name="TextBox 17"/>
          <p:cNvSpPr txBox="1"/>
          <p:nvPr/>
        </p:nvSpPr>
        <p:spPr>
          <a:xfrm>
            <a:off x="539552" y="3644735"/>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Read/Write Access to Calendar/Tasks</a:t>
            </a:r>
            <a:endParaRPr lang="en-US" sz="1200" dirty="0">
              <a:latin typeface="Segoe UI" pitchFamily="34" charset="0"/>
              <a:ea typeface="Segoe UI" pitchFamily="34" charset="0"/>
              <a:cs typeface="Segoe UI" pitchFamily="34" charset="0"/>
            </a:endParaRPr>
          </a:p>
        </p:txBody>
      </p:sp>
      <p:sp>
        <p:nvSpPr>
          <p:cNvPr id="14" name="TextBox 18"/>
          <p:cNvSpPr txBox="1"/>
          <p:nvPr/>
        </p:nvSpPr>
        <p:spPr>
          <a:xfrm>
            <a:off x="539552" y="3891807"/>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Ability to Send SMS, MMS, emails</a:t>
            </a:r>
            <a:endParaRPr lang="en-US" sz="1200" dirty="0">
              <a:latin typeface="Segoe UI" pitchFamily="34" charset="0"/>
              <a:ea typeface="Segoe UI" pitchFamily="34" charset="0"/>
              <a:cs typeface="Segoe UI" pitchFamily="34" charset="0"/>
            </a:endParaRPr>
          </a:p>
        </p:txBody>
      </p:sp>
      <p:sp>
        <p:nvSpPr>
          <p:cNvPr id="15" name="TextBox 19"/>
          <p:cNvSpPr txBox="1"/>
          <p:nvPr/>
        </p:nvSpPr>
        <p:spPr>
          <a:xfrm>
            <a:off x="539552" y="4150334"/>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Device Orientation (e.g., compass/gyro)</a:t>
            </a:r>
            <a:endParaRPr lang="en-US" sz="1200" dirty="0">
              <a:latin typeface="Segoe UI" pitchFamily="34" charset="0"/>
              <a:ea typeface="Segoe UI" pitchFamily="34" charset="0"/>
              <a:cs typeface="Segoe UI" pitchFamily="34" charset="0"/>
            </a:endParaRPr>
          </a:p>
        </p:txBody>
      </p:sp>
      <p:sp>
        <p:nvSpPr>
          <p:cNvPr id="16" name="TextBox 20"/>
          <p:cNvSpPr txBox="1"/>
          <p:nvPr/>
        </p:nvSpPr>
        <p:spPr>
          <a:xfrm>
            <a:off x="539552" y="4404330"/>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Read/Write Access to Contacts/</a:t>
            </a:r>
            <a:r>
              <a:rPr lang="en-US" sz="1200" dirty="0" err="1" smtClean="0">
                <a:latin typeface="Segoe UI" pitchFamily="34" charset="0"/>
                <a:ea typeface="Segoe UI" pitchFamily="34" charset="0"/>
                <a:cs typeface="Segoe UI" pitchFamily="34" charset="0"/>
              </a:rPr>
              <a:t>Addr</a:t>
            </a:r>
            <a:r>
              <a:rPr lang="en-US" sz="1200" dirty="0" smtClean="0">
                <a:latin typeface="Segoe UI" pitchFamily="34" charset="0"/>
                <a:ea typeface="Segoe UI" pitchFamily="34" charset="0"/>
                <a:cs typeface="Segoe UI" pitchFamily="34" charset="0"/>
              </a:rPr>
              <a:t> Book</a:t>
            </a:r>
            <a:endParaRPr lang="en-US" sz="1200" dirty="0">
              <a:latin typeface="Segoe UI" pitchFamily="34" charset="0"/>
              <a:ea typeface="Segoe UI" pitchFamily="34" charset="0"/>
              <a:cs typeface="Segoe UI" pitchFamily="34" charset="0"/>
            </a:endParaRPr>
          </a:p>
        </p:txBody>
      </p:sp>
      <p:sp>
        <p:nvSpPr>
          <p:cNvPr id="17" name="TextBox 21"/>
          <p:cNvSpPr txBox="1"/>
          <p:nvPr/>
        </p:nvSpPr>
        <p:spPr>
          <a:xfrm>
            <a:off x="539552" y="4656026"/>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Access to Device Accelerometer</a:t>
            </a:r>
            <a:endParaRPr lang="en-US" sz="1200" dirty="0">
              <a:latin typeface="Segoe UI" pitchFamily="34" charset="0"/>
              <a:ea typeface="Segoe UI" pitchFamily="34" charset="0"/>
              <a:cs typeface="Segoe UI" pitchFamily="34" charset="0"/>
            </a:endParaRPr>
          </a:p>
        </p:txBody>
      </p:sp>
      <p:sp>
        <p:nvSpPr>
          <p:cNvPr id="18" name="TextBox 22"/>
          <p:cNvSpPr txBox="1"/>
          <p:nvPr/>
        </p:nvSpPr>
        <p:spPr>
          <a:xfrm>
            <a:off x="539552" y="4891550"/>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Camera Video Capture</a:t>
            </a:r>
            <a:endParaRPr lang="en-US" sz="1200" dirty="0">
              <a:latin typeface="Segoe UI" pitchFamily="34" charset="0"/>
              <a:ea typeface="Segoe UI" pitchFamily="34" charset="0"/>
              <a:cs typeface="Segoe UI" pitchFamily="34" charset="0"/>
            </a:endParaRPr>
          </a:p>
        </p:txBody>
      </p:sp>
      <p:sp>
        <p:nvSpPr>
          <p:cNvPr id="19" name="TextBox 23"/>
          <p:cNvSpPr txBox="1"/>
          <p:nvPr/>
        </p:nvSpPr>
        <p:spPr>
          <a:xfrm>
            <a:off x="539552" y="5150170"/>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Video Player Control</a:t>
            </a:r>
            <a:endParaRPr lang="en-US" sz="1200" dirty="0">
              <a:latin typeface="Segoe UI" pitchFamily="34" charset="0"/>
              <a:ea typeface="Segoe UI" pitchFamily="34" charset="0"/>
              <a:cs typeface="Segoe UI" pitchFamily="34" charset="0"/>
            </a:endParaRPr>
          </a:p>
        </p:txBody>
      </p:sp>
      <p:sp>
        <p:nvSpPr>
          <p:cNvPr id="20" name="TextBox 24"/>
          <p:cNvSpPr txBox="1"/>
          <p:nvPr/>
        </p:nvSpPr>
        <p:spPr>
          <a:xfrm>
            <a:off x="539552" y="5404166"/>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Audio Player Control</a:t>
            </a:r>
            <a:endParaRPr lang="en-US" sz="1200" dirty="0">
              <a:latin typeface="Segoe UI" pitchFamily="34" charset="0"/>
              <a:ea typeface="Segoe UI" pitchFamily="34" charset="0"/>
              <a:cs typeface="Segoe UI" pitchFamily="34" charset="0"/>
            </a:endParaRPr>
          </a:p>
        </p:txBody>
      </p:sp>
      <p:sp>
        <p:nvSpPr>
          <p:cNvPr id="21" name="TextBox 25"/>
          <p:cNvSpPr txBox="1"/>
          <p:nvPr/>
        </p:nvSpPr>
        <p:spPr>
          <a:xfrm>
            <a:off x="539552" y="5662879"/>
            <a:ext cx="3312168"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r>
              <a:rPr lang="en-US" sz="1200" dirty="0" smtClean="0">
                <a:latin typeface="Segoe UI" pitchFamily="34" charset="0"/>
                <a:ea typeface="Segoe UI" pitchFamily="34" charset="0"/>
                <a:cs typeface="Segoe UI" pitchFamily="34" charset="0"/>
              </a:rPr>
              <a:t>Device Status (Battery, Signal, Screen, </a:t>
            </a:r>
            <a:r>
              <a:rPr lang="en-US" sz="1200" dirty="0" err="1" smtClean="0">
                <a:latin typeface="Segoe UI" pitchFamily="34" charset="0"/>
                <a:ea typeface="Segoe UI" pitchFamily="34" charset="0"/>
                <a:cs typeface="Segoe UI" pitchFamily="34" charset="0"/>
              </a:rPr>
              <a:t>etc</a:t>
            </a:r>
            <a:r>
              <a:rPr lang="en-US" sz="1200" dirty="0" smtClean="0">
                <a:latin typeface="Segoe UI" pitchFamily="34" charset="0"/>
                <a:ea typeface="Segoe UI" pitchFamily="34" charset="0"/>
                <a:cs typeface="Segoe UI" pitchFamily="34" charset="0"/>
              </a:rPr>
              <a:t>)</a:t>
            </a:r>
            <a:endParaRPr lang="en-US" sz="1200" dirty="0">
              <a:latin typeface="Segoe UI" pitchFamily="34" charset="0"/>
              <a:ea typeface="Segoe UI" pitchFamily="34" charset="0"/>
              <a:cs typeface="Segoe UI" pitchFamily="34" charset="0"/>
            </a:endParaRPr>
          </a:p>
        </p:txBody>
      </p:sp>
      <p:sp>
        <p:nvSpPr>
          <p:cNvPr id="22" name="TextBox 26"/>
          <p:cNvSpPr txBox="1"/>
          <p:nvPr/>
        </p:nvSpPr>
        <p:spPr>
          <a:xfrm>
            <a:off x="6588224" y="2138845"/>
            <a:ext cx="746230" cy="276999"/>
          </a:xfrm>
          <a:prstGeom prst="rect">
            <a:avLst/>
          </a:prstGeom>
          <a:noFill/>
        </p:spPr>
        <p:txBody>
          <a:bodyPr wrap="non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latin typeface="Segoe UI" pitchFamily="34" charset="0"/>
                <a:ea typeface="Segoe UI" pitchFamily="34" charset="0"/>
                <a:cs typeface="Segoe UI" pitchFamily="34" charset="0"/>
              </a:rPr>
              <a:t>49.78%</a:t>
            </a:r>
            <a:endParaRPr lang="en-US" sz="1200" dirty="0">
              <a:latin typeface="Segoe UI" pitchFamily="34" charset="0"/>
              <a:ea typeface="Segoe UI" pitchFamily="34" charset="0"/>
              <a:cs typeface="Segoe UI" pitchFamily="34" charset="0"/>
            </a:endParaRPr>
          </a:p>
        </p:txBody>
      </p:sp>
      <p:sp>
        <p:nvSpPr>
          <p:cNvPr id="23" name="TextBox 27"/>
          <p:cNvSpPr txBox="1"/>
          <p:nvPr/>
        </p:nvSpPr>
        <p:spPr>
          <a:xfrm>
            <a:off x="6588224" y="2381574"/>
            <a:ext cx="746230" cy="276999"/>
          </a:xfrm>
          <a:prstGeom prst="rect">
            <a:avLst/>
          </a:prstGeom>
          <a:noFill/>
        </p:spPr>
        <p:txBody>
          <a:bodyPr wrap="non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latin typeface="Segoe UI" pitchFamily="34" charset="0"/>
                <a:ea typeface="Segoe UI" pitchFamily="34" charset="0"/>
                <a:cs typeface="Segoe UI" pitchFamily="34" charset="0"/>
              </a:rPr>
              <a:t>47.36%</a:t>
            </a:r>
            <a:endParaRPr lang="en-US" sz="1200" dirty="0">
              <a:latin typeface="Segoe UI" pitchFamily="34" charset="0"/>
              <a:ea typeface="Segoe UI" pitchFamily="34" charset="0"/>
              <a:cs typeface="Segoe UI" pitchFamily="34" charset="0"/>
            </a:endParaRPr>
          </a:p>
        </p:txBody>
      </p:sp>
      <p:sp>
        <p:nvSpPr>
          <p:cNvPr id="24" name="TextBox 28"/>
          <p:cNvSpPr txBox="1"/>
          <p:nvPr/>
        </p:nvSpPr>
        <p:spPr>
          <a:xfrm>
            <a:off x="6588224" y="2647118"/>
            <a:ext cx="678391" cy="276999"/>
          </a:xfrm>
          <a:prstGeom prst="rect">
            <a:avLst/>
          </a:prstGeom>
          <a:noFill/>
        </p:spPr>
        <p:txBody>
          <a:bodyPr wrap="non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31.77%</a:t>
            </a:r>
            <a:endParaRPr lang="en-US" sz="1200" dirty="0">
              <a:solidFill>
                <a:schemeClr val="bg1"/>
              </a:solidFill>
              <a:latin typeface="Segoe UI" pitchFamily="34" charset="0"/>
              <a:ea typeface="Segoe UI" pitchFamily="34" charset="0"/>
              <a:cs typeface="Segoe UI" pitchFamily="34" charset="0"/>
            </a:endParaRPr>
          </a:p>
        </p:txBody>
      </p:sp>
      <p:sp>
        <p:nvSpPr>
          <p:cNvPr id="25" name="TextBox 29"/>
          <p:cNvSpPr txBox="1"/>
          <p:nvPr/>
        </p:nvSpPr>
        <p:spPr>
          <a:xfrm>
            <a:off x="6588224" y="2903519"/>
            <a:ext cx="678391" cy="276999"/>
          </a:xfrm>
          <a:prstGeom prst="rect">
            <a:avLst/>
          </a:prstGeom>
          <a:noFill/>
        </p:spPr>
        <p:txBody>
          <a:bodyPr wrap="non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30.31%</a:t>
            </a:r>
            <a:endParaRPr lang="en-US" sz="1200" dirty="0">
              <a:solidFill>
                <a:schemeClr val="bg1"/>
              </a:solidFill>
              <a:latin typeface="Segoe UI" pitchFamily="34" charset="0"/>
              <a:ea typeface="Segoe UI" pitchFamily="34" charset="0"/>
              <a:cs typeface="Segoe UI" pitchFamily="34" charset="0"/>
            </a:endParaRPr>
          </a:p>
        </p:txBody>
      </p:sp>
      <p:sp>
        <p:nvSpPr>
          <p:cNvPr id="26" name="TextBox 30"/>
          <p:cNvSpPr txBox="1"/>
          <p:nvPr/>
        </p:nvSpPr>
        <p:spPr>
          <a:xfrm>
            <a:off x="6588224" y="3141355"/>
            <a:ext cx="290061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29.72%</a:t>
            </a:r>
            <a:endParaRPr lang="en-US" sz="1200" dirty="0">
              <a:solidFill>
                <a:schemeClr val="bg1"/>
              </a:solidFill>
              <a:latin typeface="Segoe UI" pitchFamily="34" charset="0"/>
              <a:ea typeface="Segoe UI" pitchFamily="34" charset="0"/>
              <a:cs typeface="Segoe UI" pitchFamily="34" charset="0"/>
            </a:endParaRPr>
          </a:p>
        </p:txBody>
      </p:sp>
      <p:sp>
        <p:nvSpPr>
          <p:cNvPr id="27" name="TextBox 31"/>
          <p:cNvSpPr txBox="1"/>
          <p:nvPr/>
        </p:nvSpPr>
        <p:spPr>
          <a:xfrm>
            <a:off x="6588224" y="3392958"/>
            <a:ext cx="290061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29.14%</a:t>
            </a:r>
            <a:endParaRPr lang="en-US" sz="1200" dirty="0">
              <a:solidFill>
                <a:schemeClr val="bg1"/>
              </a:solidFill>
              <a:latin typeface="Segoe UI" pitchFamily="34" charset="0"/>
              <a:ea typeface="Segoe UI" pitchFamily="34" charset="0"/>
              <a:cs typeface="Segoe UI" pitchFamily="34" charset="0"/>
            </a:endParaRPr>
          </a:p>
        </p:txBody>
      </p:sp>
      <p:sp>
        <p:nvSpPr>
          <p:cNvPr id="28" name="TextBox 32"/>
          <p:cNvSpPr txBox="1"/>
          <p:nvPr/>
        </p:nvSpPr>
        <p:spPr>
          <a:xfrm>
            <a:off x="6588224" y="3647047"/>
            <a:ext cx="290061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27.38%</a:t>
            </a:r>
            <a:endParaRPr lang="en-US" sz="1200" dirty="0">
              <a:solidFill>
                <a:schemeClr val="bg1"/>
              </a:solidFill>
              <a:latin typeface="Segoe UI" pitchFamily="34" charset="0"/>
              <a:ea typeface="Segoe UI" pitchFamily="34" charset="0"/>
              <a:cs typeface="Segoe UI" pitchFamily="34" charset="0"/>
            </a:endParaRPr>
          </a:p>
        </p:txBody>
      </p:sp>
      <p:sp>
        <p:nvSpPr>
          <p:cNvPr id="29" name="TextBox 33"/>
          <p:cNvSpPr txBox="1"/>
          <p:nvPr/>
        </p:nvSpPr>
        <p:spPr>
          <a:xfrm>
            <a:off x="6588224" y="3894119"/>
            <a:ext cx="290061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25.55%</a:t>
            </a:r>
            <a:endParaRPr lang="en-US" sz="1200" dirty="0">
              <a:solidFill>
                <a:schemeClr val="bg1"/>
              </a:solidFill>
              <a:latin typeface="Segoe UI" pitchFamily="34" charset="0"/>
              <a:ea typeface="Segoe UI" pitchFamily="34" charset="0"/>
              <a:cs typeface="Segoe UI" pitchFamily="34" charset="0"/>
            </a:endParaRPr>
          </a:p>
        </p:txBody>
      </p:sp>
      <p:sp>
        <p:nvSpPr>
          <p:cNvPr id="30" name="TextBox 34"/>
          <p:cNvSpPr txBox="1"/>
          <p:nvPr/>
        </p:nvSpPr>
        <p:spPr>
          <a:xfrm>
            <a:off x="6588224" y="4152646"/>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20.28%</a:t>
            </a:r>
            <a:endParaRPr lang="en-US" sz="1200" dirty="0">
              <a:solidFill>
                <a:schemeClr val="bg1"/>
              </a:solidFill>
              <a:latin typeface="Segoe UI" pitchFamily="34" charset="0"/>
              <a:ea typeface="Segoe UI" pitchFamily="34" charset="0"/>
              <a:cs typeface="Segoe UI" pitchFamily="34" charset="0"/>
            </a:endParaRPr>
          </a:p>
        </p:txBody>
      </p:sp>
      <p:sp>
        <p:nvSpPr>
          <p:cNvPr id="31" name="TextBox 35"/>
          <p:cNvSpPr txBox="1"/>
          <p:nvPr/>
        </p:nvSpPr>
        <p:spPr>
          <a:xfrm>
            <a:off x="6588224" y="4406642"/>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20.13%</a:t>
            </a:r>
            <a:endParaRPr lang="en-US" sz="1200" dirty="0">
              <a:solidFill>
                <a:schemeClr val="bg1"/>
              </a:solidFill>
              <a:latin typeface="Segoe UI" pitchFamily="34" charset="0"/>
              <a:ea typeface="Segoe UI" pitchFamily="34" charset="0"/>
              <a:cs typeface="Segoe UI" pitchFamily="34" charset="0"/>
            </a:endParaRPr>
          </a:p>
        </p:txBody>
      </p:sp>
      <p:sp>
        <p:nvSpPr>
          <p:cNvPr id="32" name="TextBox 36"/>
          <p:cNvSpPr txBox="1"/>
          <p:nvPr/>
        </p:nvSpPr>
        <p:spPr>
          <a:xfrm>
            <a:off x="6588224" y="4658338"/>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19.47%</a:t>
            </a:r>
            <a:endParaRPr lang="en-US" sz="1200" dirty="0">
              <a:solidFill>
                <a:schemeClr val="bg1"/>
              </a:solidFill>
              <a:latin typeface="Segoe UI" pitchFamily="34" charset="0"/>
              <a:ea typeface="Segoe UI" pitchFamily="34" charset="0"/>
              <a:cs typeface="Segoe UI" pitchFamily="34" charset="0"/>
            </a:endParaRPr>
          </a:p>
        </p:txBody>
      </p:sp>
      <p:sp>
        <p:nvSpPr>
          <p:cNvPr id="33" name="TextBox 37"/>
          <p:cNvSpPr txBox="1"/>
          <p:nvPr/>
        </p:nvSpPr>
        <p:spPr>
          <a:xfrm>
            <a:off x="6588224" y="4893862"/>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15.23%</a:t>
            </a:r>
            <a:endParaRPr lang="en-US" sz="1200" dirty="0">
              <a:solidFill>
                <a:schemeClr val="bg1"/>
              </a:solidFill>
              <a:latin typeface="Segoe UI" pitchFamily="34" charset="0"/>
              <a:ea typeface="Segoe UI" pitchFamily="34" charset="0"/>
              <a:cs typeface="Segoe UI" pitchFamily="34" charset="0"/>
            </a:endParaRPr>
          </a:p>
        </p:txBody>
      </p:sp>
      <p:sp>
        <p:nvSpPr>
          <p:cNvPr id="34" name="TextBox 38"/>
          <p:cNvSpPr txBox="1"/>
          <p:nvPr/>
        </p:nvSpPr>
        <p:spPr>
          <a:xfrm>
            <a:off x="6588224" y="5152482"/>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14.35%</a:t>
            </a:r>
            <a:endParaRPr lang="en-US" sz="1200" dirty="0">
              <a:solidFill>
                <a:schemeClr val="bg1"/>
              </a:solidFill>
              <a:latin typeface="Segoe UI" pitchFamily="34" charset="0"/>
              <a:ea typeface="Segoe UI" pitchFamily="34" charset="0"/>
              <a:cs typeface="Segoe UI" pitchFamily="34" charset="0"/>
            </a:endParaRPr>
          </a:p>
        </p:txBody>
      </p:sp>
      <p:sp>
        <p:nvSpPr>
          <p:cNvPr id="35" name="TextBox 39"/>
          <p:cNvSpPr txBox="1"/>
          <p:nvPr/>
        </p:nvSpPr>
        <p:spPr>
          <a:xfrm>
            <a:off x="6588224" y="5406478"/>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13.62%</a:t>
            </a:r>
            <a:endParaRPr lang="en-US" sz="1200" dirty="0">
              <a:solidFill>
                <a:schemeClr val="bg1"/>
              </a:solidFill>
              <a:latin typeface="Segoe UI" pitchFamily="34" charset="0"/>
              <a:ea typeface="Segoe UI" pitchFamily="34" charset="0"/>
              <a:cs typeface="Segoe UI" pitchFamily="34" charset="0"/>
            </a:endParaRPr>
          </a:p>
        </p:txBody>
      </p:sp>
      <p:sp>
        <p:nvSpPr>
          <p:cNvPr id="36" name="TextBox 40"/>
          <p:cNvSpPr txBox="1"/>
          <p:nvPr/>
        </p:nvSpPr>
        <p:spPr>
          <a:xfrm>
            <a:off x="6588224" y="5665191"/>
            <a:ext cx="3235891" cy="276999"/>
          </a:xfrm>
          <a:prstGeom prst="rect">
            <a:avLst/>
          </a:prstGeom>
          <a:noFill/>
        </p:spPr>
        <p:txBody>
          <a:bodyPr wrap="squar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200" dirty="0" smtClean="0">
                <a:solidFill>
                  <a:schemeClr val="bg1"/>
                </a:solidFill>
                <a:latin typeface="Segoe UI" pitchFamily="34" charset="0"/>
                <a:ea typeface="Segoe UI" pitchFamily="34" charset="0"/>
                <a:cs typeface="Segoe UI" pitchFamily="34" charset="0"/>
              </a:rPr>
              <a:t>11.13%</a:t>
            </a:r>
            <a:endParaRPr lang="en-US" sz="1200" dirty="0">
              <a:solidFill>
                <a:schemeClr val="bg1"/>
              </a:solidFill>
              <a:latin typeface="Segoe UI" pitchFamily="34" charset="0"/>
              <a:ea typeface="Segoe UI" pitchFamily="34" charset="0"/>
              <a:cs typeface="Segoe UI" pitchFamily="34" charset="0"/>
            </a:endParaRPr>
          </a:p>
        </p:txBody>
      </p:sp>
      <p:sp>
        <p:nvSpPr>
          <p:cNvPr id="37" name="TextBox 41"/>
          <p:cNvSpPr txBox="1"/>
          <p:nvPr/>
        </p:nvSpPr>
        <p:spPr>
          <a:xfrm>
            <a:off x="455560" y="1700808"/>
            <a:ext cx="7516097" cy="307777"/>
          </a:xfrm>
          <a:prstGeom prst="rect">
            <a:avLst/>
          </a:prstGeom>
          <a:noFill/>
        </p:spPr>
        <p:txBody>
          <a:bodyPr wrap="none" rtlCol="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r>
              <a:rPr lang="en-US" sz="1400" b="1" dirty="0" smtClean="0">
                <a:latin typeface="Segoe UI" pitchFamily="34" charset="0"/>
                <a:ea typeface="Segoe UI" pitchFamily="34" charset="0"/>
                <a:cs typeface="Segoe UI" pitchFamily="34" charset="0"/>
              </a:rPr>
              <a:t>Q: What are the 5 key features needed to compete with native applications on devices?</a:t>
            </a:r>
            <a:endParaRPr lang="en-US" sz="1400" b="1"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894197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Developer Mindshare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676" y="1724012"/>
            <a:ext cx="5832648" cy="452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0126" y="1714884"/>
            <a:ext cx="6843748" cy="4575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3773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1116</Words>
  <Application>Microsoft Office PowerPoint</Application>
  <PresentationFormat>On-screen Show (4:3)</PresentationFormat>
  <Paragraphs>181</Paragraphs>
  <Slides>27</Slides>
  <Notes>4</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PowerPoint Presentation</vt:lpstr>
      <vt:lpstr>Cross platform mobile application development</vt:lpstr>
      <vt:lpstr>Agenda Multi-Platform Applications</vt:lpstr>
      <vt:lpstr>Platform Adoption</vt:lpstr>
      <vt:lpstr>The Web is Unavoidable</vt:lpstr>
      <vt:lpstr>HTML 5 in Mobile Browsers</vt:lpstr>
      <vt:lpstr>Overview of IE9 Capabilities</vt:lpstr>
      <vt:lpstr>But UX is Important</vt:lpstr>
      <vt:lpstr>Developer Mindshare</vt:lpstr>
      <vt:lpstr>Application Lifecycle</vt:lpstr>
      <vt:lpstr>Cross Platform: Mobile Web Sites</vt:lpstr>
      <vt:lpstr>Detecting IE on Windows Phone</vt:lpstr>
      <vt:lpstr>Meta-Tags</vt:lpstr>
      <vt:lpstr>TechEd Mobile Web App</vt:lpstr>
      <vt:lpstr>Cross Platform: Web Applications</vt:lpstr>
      <vt:lpstr>Rich Experience on the Web</vt:lpstr>
      <vt:lpstr>Cross Platform: Hybrid Applications</vt:lpstr>
      <vt:lpstr>Hosting the Web</vt:lpstr>
      <vt:lpstr>Widgets</vt:lpstr>
      <vt:lpstr>Cross Platform: Rich Client</vt:lpstr>
      <vt:lpstr>Going Rich</vt:lpstr>
      <vt:lpstr>Cross Platform: Native</vt:lpstr>
      <vt:lpstr>Frameworks &amp; Tools</vt:lpstr>
      <vt:lpstr>Mono (Touch and Droid)</vt:lpstr>
      <vt:lpstr>Closing Thoughts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2011-09-02T01:49:00Z</dcterms:created>
  <dcterms:modified xsi:type="dcterms:W3CDTF">2011-09-02T01:50:59Z</dcterms:modified>
</cp:coreProperties>
</file>