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 id="2147483688" r:id="rId2"/>
    <p:sldMasterId id="2147483705" r:id="rId3"/>
  </p:sldMasterIdLst>
  <p:notesMasterIdLst>
    <p:notesMasterId r:id="rId40"/>
  </p:notesMasterIdLst>
  <p:sldIdLst>
    <p:sldId id="279" r:id="rId4"/>
    <p:sldId id="280" r:id="rId5"/>
    <p:sldId id="286" r:id="rId6"/>
    <p:sldId id="288" r:id="rId7"/>
    <p:sldId id="289" r:id="rId8"/>
    <p:sldId id="290" r:id="rId9"/>
    <p:sldId id="291" r:id="rId10"/>
    <p:sldId id="292" r:id="rId11"/>
    <p:sldId id="293" r:id="rId12"/>
    <p:sldId id="294" r:id="rId13"/>
    <p:sldId id="295" r:id="rId14"/>
    <p:sldId id="296" r:id="rId15"/>
    <p:sldId id="297" r:id="rId16"/>
    <p:sldId id="298"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179"/>
    <a:srgbClr val="03C2F1"/>
    <a:srgbClr val="61DEFD"/>
    <a:srgbClr val="96E9FE"/>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8990" autoAdjust="0"/>
  </p:normalViewPr>
  <p:slideViewPr>
    <p:cSldViewPr>
      <p:cViewPr>
        <p:scale>
          <a:sx n="47" d="100"/>
          <a:sy n="47" d="100"/>
        </p:scale>
        <p:origin x="-756" y="-8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754E81-47D2-4D90-8E30-BF0FB82663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9F0A9BFB-9C12-4117-BE0F-2F14EDCF2249}">
      <dgm:prSet phldrT="[Text]" custT="1"/>
      <dgm:spPr>
        <a:xfrm>
          <a:off x="1969608" y="1425282"/>
          <a:ext cx="952397" cy="952397"/>
        </a:xfrm>
        <a:gradFill flip="none" rotWithShape="0">
          <a:gsLst>
            <a:gs pos="0">
              <a:srgbClr val="A1A1A1">
                <a:lumMod val="75000"/>
                <a:shade val="30000"/>
                <a:satMod val="115000"/>
                <a:shade val="30000"/>
                <a:satMod val="115000"/>
              </a:srgbClr>
            </a:gs>
            <a:gs pos="50000">
              <a:srgbClr val="A1A1A1">
                <a:lumMod val="75000"/>
                <a:shade val="30000"/>
                <a:satMod val="115000"/>
                <a:shade val="67500"/>
                <a:satMod val="115000"/>
              </a:srgbClr>
            </a:gs>
            <a:gs pos="100000">
              <a:srgbClr val="A1A1A1">
                <a:lumMod val="75000"/>
                <a:shade val="30000"/>
                <a:satMod val="115000"/>
                <a:shade val="100000"/>
                <a:satMod val="115000"/>
              </a:srgbClr>
            </a:gs>
          </a:gsLst>
          <a:path path="circle">
            <a:fillToRect l="50000" t="50000" r="50000" b="50000"/>
          </a:path>
          <a:tileRect/>
        </a:gradFill>
        <a:ln w="25400" cap="flat" cmpd="sng" algn="ctr">
          <a:solidFill>
            <a:sysClr val="window" lastClr="FFFFFF">
              <a:hueOff val="0"/>
              <a:satOff val="0"/>
              <a:lumOff val="0"/>
              <a:alphaOff val="0"/>
            </a:sysClr>
          </a:solidFill>
          <a:prstDash val="solid"/>
        </a:ln>
        <a:effectLst/>
      </dgm:spPr>
      <dgm:t>
        <a:bodyPr/>
        <a:lstStyle/>
        <a:p>
          <a:r>
            <a:rPr lang="en-US" sz="1600" dirty="0" smtClean="0">
              <a:solidFill>
                <a:sysClr val="window" lastClr="FFFFFF"/>
              </a:solidFill>
              <a:latin typeface="Verdana"/>
              <a:ea typeface="+mn-ea"/>
              <a:cs typeface="+mn-cs"/>
            </a:rPr>
            <a:t>MAP</a:t>
          </a:r>
          <a:br>
            <a:rPr lang="en-US" sz="1600" dirty="0" smtClean="0">
              <a:solidFill>
                <a:sysClr val="window" lastClr="FFFFFF"/>
              </a:solidFill>
              <a:latin typeface="Verdana"/>
              <a:ea typeface="+mn-ea"/>
              <a:cs typeface="+mn-cs"/>
            </a:rPr>
          </a:br>
          <a:r>
            <a:rPr lang="en-US" sz="1600" dirty="0" smtClean="0">
              <a:solidFill>
                <a:sysClr val="window" lastClr="FFFFFF"/>
              </a:solidFill>
              <a:latin typeface="Verdana"/>
              <a:ea typeface="+mn-ea"/>
              <a:cs typeface="+mn-cs"/>
            </a:rPr>
            <a:t>5.5</a:t>
          </a:r>
          <a:endParaRPr lang="en-US" sz="1600" dirty="0">
            <a:solidFill>
              <a:sysClr val="window" lastClr="FFFFFF"/>
            </a:solidFill>
            <a:latin typeface="Verdana"/>
            <a:ea typeface="+mn-ea"/>
            <a:cs typeface="+mn-cs"/>
          </a:endParaRPr>
        </a:p>
      </dgm:t>
    </dgm:pt>
    <dgm:pt modelId="{9E8C84AB-978F-42C5-8609-A85571909E92}" type="parTrans" cxnId="{19593C9E-B715-4FFD-937C-910FBD5E2264}">
      <dgm:prSet/>
      <dgm:spPr/>
      <dgm:t>
        <a:bodyPr/>
        <a:lstStyle/>
        <a:p>
          <a:endParaRPr lang="en-US"/>
        </a:p>
      </dgm:t>
    </dgm:pt>
    <dgm:pt modelId="{24A47FC8-F441-4671-8587-31B7CF965502}" type="sibTrans" cxnId="{19593C9E-B715-4FFD-937C-910FBD5E2264}">
      <dgm:prSet/>
      <dgm:spPr/>
      <dgm:t>
        <a:bodyPr/>
        <a:lstStyle/>
        <a:p>
          <a:endParaRPr lang="en-US"/>
        </a:p>
      </dgm:t>
    </dgm:pt>
    <dgm:pt modelId="{09AC48FB-B800-4549-9504-C9B51634A0D7}">
      <dgm:prSet phldrT="[Text]" custT="1"/>
      <dgm:spPr>
        <a:xfrm>
          <a:off x="1803217" y="0"/>
          <a:ext cx="1285179" cy="857157"/>
        </a:xfrm>
        <a:gradFill flip="none" rotWithShape="0">
          <a:gsLst>
            <a:gs pos="0">
              <a:srgbClr val="557EB9">
                <a:hueOff val="0"/>
                <a:satOff val="0"/>
                <a:lumOff val="0"/>
                <a:shade val="30000"/>
                <a:satMod val="115000"/>
              </a:srgbClr>
            </a:gs>
            <a:gs pos="50000">
              <a:srgbClr val="557EB9">
                <a:hueOff val="0"/>
                <a:satOff val="0"/>
                <a:lumOff val="0"/>
                <a:shade val="67500"/>
                <a:satMod val="115000"/>
              </a:srgbClr>
            </a:gs>
            <a:gs pos="100000">
              <a:srgbClr val="557EB9">
                <a:hueOff val="0"/>
                <a:satOff val="0"/>
                <a:lumOff val="0"/>
                <a:shade val="100000"/>
                <a:satMod val="115000"/>
              </a:srgbClr>
            </a:gs>
          </a:gsLst>
          <a:lin ang="5400000" scaled="1"/>
          <a:tileRect/>
        </a:gra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Verdana"/>
              <a:ea typeface="+mn-ea"/>
              <a:cs typeface="+mn-cs"/>
            </a:rPr>
            <a:t>Windows Azure &amp; SQL Azure</a:t>
          </a:r>
          <a:endParaRPr lang="en-US" sz="1000" dirty="0">
            <a:solidFill>
              <a:sysClr val="window" lastClr="FFFFFF"/>
            </a:solidFill>
            <a:latin typeface="Verdana"/>
            <a:ea typeface="+mn-ea"/>
            <a:cs typeface="+mn-cs"/>
          </a:endParaRPr>
        </a:p>
      </dgm:t>
    </dgm:pt>
    <dgm:pt modelId="{583F471B-BA04-4E20-AF15-E3AECF5E0FF1}" type="parTrans" cxnId="{44851874-EA0E-4021-801F-1D69A799B9C3}">
      <dgm:prSet/>
      <dgm:spPr>
        <a:xfrm rot="16200000">
          <a:off x="2295254" y="987834"/>
          <a:ext cx="301106" cy="323815"/>
        </a:xfrm>
        <a:solidFill>
          <a:sysClr val="windowText" lastClr="000000">
            <a:lumMod val="75000"/>
          </a:sysClr>
        </a:solidFill>
        <a:ln>
          <a:noFill/>
        </a:ln>
        <a:effectLst/>
      </dgm:spPr>
      <dgm:t>
        <a:bodyPr/>
        <a:lstStyle/>
        <a:p>
          <a:endParaRPr lang="en-US" dirty="0">
            <a:solidFill>
              <a:sysClr val="window" lastClr="FFFFFF"/>
            </a:solidFill>
            <a:latin typeface="Verdana"/>
            <a:ea typeface="+mn-ea"/>
            <a:cs typeface="+mn-cs"/>
          </a:endParaRPr>
        </a:p>
      </dgm:t>
    </dgm:pt>
    <dgm:pt modelId="{192A990E-8EB4-474B-833D-1C8854B2A10F}" type="sibTrans" cxnId="{44851874-EA0E-4021-801F-1D69A799B9C3}">
      <dgm:prSet/>
      <dgm:spPr/>
      <dgm:t>
        <a:bodyPr/>
        <a:lstStyle/>
        <a:p>
          <a:endParaRPr lang="en-US"/>
        </a:p>
      </dgm:t>
    </dgm:pt>
    <dgm:pt modelId="{5C714238-40B1-4974-A2AF-A7130FB0831D}">
      <dgm:prSet phldrT="[Text]" custT="1"/>
      <dgm:spPr>
        <a:xfrm>
          <a:off x="1775038" y="2931036"/>
          <a:ext cx="1341537" cy="857157"/>
        </a:xfrm>
        <a:gradFill flip="none" rotWithShape="0">
          <a:gsLst>
            <a:gs pos="0">
              <a:srgbClr val="525051">
                <a:lumMod val="75000"/>
                <a:shade val="30000"/>
                <a:satMod val="115000"/>
              </a:srgbClr>
            </a:gs>
            <a:gs pos="50000">
              <a:srgbClr val="525051">
                <a:lumMod val="75000"/>
                <a:shade val="67500"/>
                <a:satMod val="115000"/>
              </a:srgbClr>
            </a:gs>
            <a:gs pos="100000">
              <a:srgbClr val="525051">
                <a:lumMod val="75000"/>
                <a:shade val="100000"/>
                <a:satMod val="115000"/>
              </a:srgbClr>
            </a:gs>
          </a:gsLst>
          <a:lin ang="16200000" scaled="1"/>
          <a:tileRect/>
        </a:gra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000" dirty="0" smtClean="0">
              <a:solidFill>
                <a:sysClr val="window" lastClr="FFFFFF"/>
              </a:solidFill>
              <a:latin typeface="Verdana"/>
              <a:ea typeface="+mn-ea"/>
              <a:cs typeface="+mn-cs"/>
            </a:rPr>
            <a:t>Windows Server 2008 R2 </a:t>
          </a:r>
        </a:p>
        <a:p>
          <a:pPr>
            <a:spcAft>
              <a:spcPts val="0"/>
            </a:spcAft>
          </a:pPr>
          <a:r>
            <a:rPr lang="en-US" sz="1000" dirty="0" smtClean="0">
              <a:solidFill>
                <a:sysClr val="window" lastClr="FFFFFF"/>
              </a:solidFill>
              <a:latin typeface="Verdana"/>
              <a:ea typeface="+mn-ea"/>
              <a:cs typeface="+mn-cs"/>
            </a:rPr>
            <a:t>&amp; </a:t>
          </a:r>
        </a:p>
        <a:p>
          <a:pPr>
            <a:spcAft>
              <a:spcPts val="0"/>
            </a:spcAft>
          </a:pPr>
          <a:r>
            <a:rPr lang="en-US" sz="1000" dirty="0" smtClean="0">
              <a:solidFill>
                <a:sysClr val="window" lastClr="FFFFFF"/>
              </a:solidFill>
              <a:latin typeface="Verdana"/>
              <a:ea typeface="+mn-ea"/>
              <a:cs typeface="+mn-cs"/>
            </a:rPr>
            <a:t>Hyper-V</a:t>
          </a:r>
          <a:endParaRPr lang="en-US" sz="1000" dirty="0">
            <a:solidFill>
              <a:sysClr val="window" lastClr="FFFFFF"/>
            </a:solidFill>
            <a:latin typeface="Verdana"/>
            <a:ea typeface="+mn-ea"/>
            <a:cs typeface="+mn-cs"/>
          </a:endParaRPr>
        </a:p>
      </dgm:t>
    </dgm:pt>
    <dgm:pt modelId="{3FA464B8-2DA5-4E9E-83B3-045638895D91}" type="parTrans" cxnId="{D8DBE1F9-01D2-41AF-BCA5-AEE642FD916B}">
      <dgm:prSet/>
      <dgm:spPr>
        <a:xfrm rot="5400000">
          <a:off x="2299168" y="2484149"/>
          <a:ext cx="293278" cy="323815"/>
        </a:xfrm>
        <a:solidFill>
          <a:sysClr val="windowText" lastClr="000000">
            <a:lumMod val="75000"/>
          </a:sysClr>
        </a:solidFill>
        <a:ln>
          <a:noFill/>
        </a:ln>
        <a:effectLst/>
      </dgm:spPr>
      <dgm:t>
        <a:bodyPr/>
        <a:lstStyle/>
        <a:p>
          <a:endParaRPr lang="en-US" dirty="0">
            <a:solidFill>
              <a:sysClr val="window" lastClr="FFFFFF"/>
            </a:solidFill>
            <a:latin typeface="Verdana"/>
            <a:ea typeface="+mn-ea"/>
            <a:cs typeface="+mn-cs"/>
          </a:endParaRPr>
        </a:p>
      </dgm:t>
    </dgm:pt>
    <dgm:pt modelId="{72DE40AB-E8C6-4AA8-9572-7BE1E9AE3B86}" type="sibTrans" cxnId="{D8DBE1F9-01D2-41AF-BCA5-AEE642FD916B}">
      <dgm:prSet/>
      <dgm:spPr/>
      <dgm:t>
        <a:bodyPr/>
        <a:lstStyle/>
        <a:p>
          <a:endParaRPr lang="en-US"/>
        </a:p>
      </dgm:t>
    </dgm:pt>
    <dgm:pt modelId="{058AFAFA-AED4-4DE4-B90B-691172B96DEF}">
      <dgm:prSet phldrT="[Text]" custT="1"/>
      <dgm:spPr>
        <a:xfrm>
          <a:off x="783523" y="2503958"/>
          <a:ext cx="1262456" cy="857157"/>
        </a:xfrm>
        <a:gradFill flip="none" rotWithShape="0">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Verdana"/>
              <a:ea typeface="+mn-ea"/>
              <a:cs typeface="+mn-cs"/>
            </a:rPr>
            <a:t>SQL Server 2008 R2</a:t>
          </a:r>
          <a:endParaRPr lang="en-US" sz="1000" dirty="0">
            <a:solidFill>
              <a:sysClr val="window" lastClr="FFFFFF"/>
            </a:solidFill>
            <a:latin typeface="Verdana"/>
            <a:ea typeface="+mn-ea"/>
            <a:cs typeface="+mn-cs"/>
          </a:endParaRPr>
        </a:p>
      </dgm:t>
    </dgm:pt>
    <dgm:pt modelId="{33110EEE-5058-4824-9C47-66921B8777B0}" type="parTrans" cxnId="{1FBFFC39-B325-45AC-801D-71A417A180BE}">
      <dgm:prSet/>
      <dgm:spPr>
        <a:xfrm rot="8100000">
          <a:off x="1816971" y="2241079"/>
          <a:ext cx="254660" cy="323815"/>
        </a:xfrm>
        <a:solidFill>
          <a:sysClr val="windowText" lastClr="000000">
            <a:lumMod val="75000"/>
          </a:sysClr>
        </a:solidFill>
        <a:ln>
          <a:noFill/>
        </a:ln>
        <a:effectLst/>
      </dgm:spPr>
      <dgm:t>
        <a:bodyPr/>
        <a:lstStyle/>
        <a:p>
          <a:endParaRPr lang="en-US" dirty="0">
            <a:solidFill>
              <a:sysClr val="window" lastClr="FFFFFF"/>
            </a:solidFill>
            <a:latin typeface="Verdana"/>
            <a:ea typeface="+mn-ea"/>
            <a:cs typeface="+mn-cs"/>
          </a:endParaRPr>
        </a:p>
      </dgm:t>
    </dgm:pt>
    <dgm:pt modelId="{FDDFB67A-7A46-4651-92C6-43E7BB1D1FA6}" type="sibTrans" cxnId="{1FBFFC39-B325-45AC-801D-71A417A180BE}">
      <dgm:prSet/>
      <dgm:spPr/>
      <dgm:t>
        <a:bodyPr/>
        <a:lstStyle/>
        <a:p>
          <a:endParaRPr lang="en-US"/>
        </a:p>
      </dgm:t>
    </dgm:pt>
    <dgm:pt modelId="{E026A77A-43A7-4515-82D8-6C5724796D32}">
      <dgm:prSet phldrT="[Text]" custT="1"/>
      <dgm:spPr>
        <a:xfrm>
          <a:off x="327807" y="1472902"/>
          <a:ext cx="1319731" cy="857157"/>
        </a:xfrm>
        <a:gradFill flip="none" rotWithShape="0">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25400" cap="flat" cmpd="sng" algn="ctr">
          <a:solidFill>
            <a:sysClr val="window" lastClr="FFFFFF">
              <a:hueOff val="0"/>
              <a:satOff val="0"/>
              <a:lumOff val="0"/>
              <a:alphaOff val="0"/>
            </a:sysClr>
          </a:solidFill>
          <a:prstDash val="solid"/>
        </a:ln>
        <a:effectLst/>
      </dgm:spPr>
      <dgm:t>
        <a:bodyPr/>
        <a:lstStyle/>
        <a:p>
          <a:r>
            <a:rPr lang="en-US" sz="900" dirty="0" smtClean="0">
              <a:solidFill>
                <a:sysClr val="window" lastClr="FFFFFF"/>
              </a:solidFill>
              <a:latin typeface="Verdana"/>
              <a:ea typeface="+mn-ea"/>
              <a:cs typeface="+mn-cs"/>
            </a:rPr>
            <a:t/>
          </a:r>
          <a:br>
            <a:rPr lang="en-US" sz="900" dirty="0" smtClean="0">
              <a:solidFill>
                <a:sysClr val="window" lastClr="FFFFFF"/>
              </a:solidFill>
              <a:latin typeface="Verdana"/>
              <a:ea typeface="+mn-ea"/>
              <a:cs typeface="+mn-cs"/>
            </a:rPr>
          </a:br>
          <a:r>
            <a:rPr lang="en-US" sz="900" dirty="0" smtClean="0">
              <a:solidFill>
                <a:sysClr val="window" lastClr="FFFFFF"/>
              </a:solidFill>
              <a:latin typeface="Verdana"/>
              <a:ea typeface="+mn-ea"/>
              <a:cs typeface="+mn-cs"/>
            </a:rPr>
            <a:t>Heterogeneous Server &amp; Database Inventory</a:t>
          </a:r>
          <a:endParaRPr lang="en-US" sz="900" dirty="0">
            <a:solidFill>
              <a:sysClr val="window" lastClr="FFFFFF"/>
            </a:solidFill>
            <a:latin typeface="Verdana"/>
            <a:ea typeface="+mn-ea"/>
            <a:cs typeface="+mn-cs"/>
          </a:endParaRPr>
        </a:p>
      </dgm:t>
    </dgm:pt>
    <dgm:pt modelId="{1F95CBBD-A7BD-4261-ABDA-A9DCE208C943}" type="parTrans" cxnId="{20FE6AB8-CCCA-4585-A9A2-AB84072EA9C6}">
      <dgm:prSet/>
      <dgm:spPr>
        <a:xfrm rot="10800000">
          <a:off x="1728056" y="1739573"/>
          <a:ext cx="170696" cy="323815"/>
        </a:xfrm>
        <a:solidFill>
          <a:sysClr val="windowText" lastClr="000000">
            <a:lumMod val="75000"/>
          </a:sysClr>
        </a:solidFill>
        <a:ln>
          <a:noFill/>
        </a:ln>
        <a:effectLst/>
      </dgm:spPr>
      <dgm:t>
        <a:bodyPr/>
        <a:lstStyle/>
        <a:p>
          <a:endParaRPr lang="en-US" dirty="0">
            <a:solidFill>
              <a:sysClr val="window" lastClr="FFFFFF"/>
            </a:solidFill>
            <a:latin typeface="Verdana"/>
            <a:ea typeface="+mn-ea"/>
            <a:cs typeface="+mn-cs"/>
          </a:endParaRPr>
        </a:p>
      </dgm:t>
    </dgm:pt>
    <dgm:pt modelId="{A8D08838-9D21-4F29-8F13-592442A05FA6}" type="sibTrans" cxnId="{20FE6AB8-CCCA-4585-A9A2-AB84072EA9C6}">
      <dgm:prSet/>
      <dgm:spPr/>
      <dgm:t>
        <a:bodyPr/>
        <a:lstStyle/>
        <a:p>
          <a:endParaRPr lang="en-US"/>
        </a:p>
      </dgm:t>
    </dgm:pt>
    <dgm:pt modelId="{FC95D07B-CA2E-4534-AC45-019A6FFB72BA}">
      <dgm:prSet phldrT="[Text]" custT="1"/>
      <dgm:spPr>
        <a:xfrm>
          <a:off x="717422" y="441851"/>
          <a:ext cx="1415775" cy="857157"/>
        </a:xfrm>
        <a:gradFill flip="none" rotWithShape="0">
          <a:gsLst>
            <a:gs pos="0">
              <a:srgbClr val="557EB9">
                <a:lumMod val="50000"/>
                <a:shade val="30000"/>
                <a:satMod val="115000"/>
              </a:srgbClr>
            </a:gs>
            <a:gs pos="50000">
              <a:srgbClr val="557EB9">
                <a:lumMod val="50000"/>
                <a:shade val="67500"/>
                <a:satMod val="115000"/>
              </a:srgbClr>
            </a:gs>
            <a:gs pos="100000">
              <a:srgbClr val="557EB9">
                <a:lumMod val="50000"/>
                <a:shade val="100000"/>
                <a:satMod val="115000"/>
              </a:srgbClr>
            </a:gs>
          </a:gsLst>
          <a:lin ang="2700000" scaled="1"/>
          <a:tileRect/>
        </a:gra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Verdana"/>
              <a:ea typeface="+mn-ea"/>
              <a:cs typeface="+mn-cs"/>
            </a:rPr>
            <a:t>Software Usage Tracking</a:t>
          </a:r>
          <a:endParaRPr lang="en-US" sz="1000" dirty="0">
            <a:solidFill>
              <a:sysClr val="window" lastClr="FFFFFF"/>
            </a:solidFill>
            <a:latin typeface="Verdana"/>
            <a:ea typeface="+mn-ea"/>
            <a:cs typeface="+mn-cs"/>
          </a:endParaRPr>
        </a:p>
      </dgm:t>
    </dgm:pt>
    <dgm:pt modelId="{398C18B3-34F9-4449-B186-E6E5993C653C}" type="parTrans" cxnId="{1B4BB5EF-E3D4-4A5B-8772-F7152FDA3116}">
      <dgm:prSet/>
      <dgm:spPr>
        <a:xfrm rot="13517685">
          <a:off x="1833655" y="1243510"/>
          <a:ext cx="242334" cy="323815"/>
        </a:xfrm>
        <a:solidFill>
          <a:sysClr val="windowText" lastClr="000000">
            <a:lumMod val="75000"/>
          </a:sysClr>
        </a:solidFill>
        <a:ln>
          <a:noFill/>
        </a:ln>
        <a:effectLst/>
      </dgm:spPr>
      <dgm:t>
        <a:bodyPr/>
        <a:lstStyle/>
        <a:p>
          <a:endParaRPr lang="en-US" dirty="0">
            <a:solidFill>
              <a:sysClr val="window" lastClr="FFFFFF"/>
            </a:solidFill>
            <a:latin typeface="Verdana"/>
            <a:ea typeface="+mn-ea"/>
            <a:cs typeface="+mn-cs"/>
          </a:endParaRPr>
        </a:p>
      </dgm:t>
    </dgm:pt>
    <dgm:pt modelId="{DA3FAEB0-893C-4838-B3DB-A94CA5243D34}" type="sibTrans" cxnId="{1B4BB5EF-E3D4-4A5B-8772-F7152FDA3116}">
      <dgm:prSet/>
      <dgm:spPr/>
      <dgm:t>
        <a:bodyPr/>
        <a:lstStyle/>
        <a:p>
          <a:endParaRPr lang="en-US"/>
        </a:p>
      </dgm:t>
    </dgm:pt>
    <dgm:pt modelId="{28CEE2DC-60DB-4A0B-8BE5-995EFB73B517}" type="pres">
      <dgm:prSet presAssocID="{0A754E81-47D2-4D90-8E30-BF0FB82663D6}" presName="Name0" presStyleCnt="0">
        <dgm:presLayoutVars>
          <dgm:chMax val="1"/>
          <dgm:dir/>
          <dgm:animLvl val="ctr"/>
          <dgm:resizeHandles val="exact"/>
        </dgm:presLayoutVars>
      </dgm:prSet>
      <dgm:spPr/>
      <dgm:t>
        <a:bodyPr/>
        <a:lstStyle/>
        <a:p>
          <a:endParaRPr lang="en-US"/>
        </a:p>
      </dgm:t>
    </dgm:pt>
    <dgm:pt modelId="{B71DDA59-E6BA-4C19-BFA0-96C9BB83189E}" type="pres">
      <dgm:prSet presAssocID="{9F0A9BFB-9C12-4117-BE0F-2F14EDCF2249}" presName="centerShape" presStyleLbl="node0" presStyleIdx="0" presStyleCnt="1"/>
      <dgm:spPr>
        <a:prstGeom prst="ellipse">
          <a:avLst/>
        </a:prstGeom>
      </dgm:spPr>
      <dgm:t>
        <a:bodyPr/>
        <a:lstStyle/>
        <a:p>
          <a:endParaRPr lang="en-US"/>
        </a:p>
      </dgm:t>
    </dgm:pt>
    <dgm:pt modelId="{B71EDB49-E873-4FF5-9D56-547A476E4B7C}" type="pres">
      <dgm:prSet presAssocID="{583F471B-BA04-4E20-AF15-E3AECF5E0FF1}" presName="parTrans" presStyleLbl="sibTrans2D1" presStyleIdx="0" presStyleCnt="5"/>
      <dgm:spPr>
        <a:prstGeom prst="rightArrow">
          <a:avLst>
            <a:gd name="adj1" fmla="val 60000"/>
            <a:gd name="adj2" fmla="val 50000"/>
          </a:avLst>
        </a:prstGeom>
      </dgm:spPr>
      <dgm:t>
        <a:bodyPr/>
        <a:lstStyle/>
        <a:p>
          <a:endParaRPr lang="en-US"/>
        </a:p>
      </dgm:t>
    </dgm:pt>
    <dgm:pt modelId="{91706545-1E4D-49EE-8171-F75BC3A14EB5}" type="pres">
      <dgm:prSet presAssocID="{583F471B-BA04-4E20-AF15-E3AECF5E0FF1}" presName="connectorText" presStyleLbl="sibTrans2D1" presStyleIdx="0" presStyleCnt="5"/>
      <dgm:spPr/>
      <dgm:t>
        <a:bodyPr/>
        <a:lstStyle/>
        <a:p>
          <a:endParaRPr lang="en-US"/>
        </a:p>
      </dgm:t>
    </dgm:pt>
    <dgm:pt modelId="{56D65478-5254-401A-BA93-29C5007D601E}" type="pres">
      <dgm:prSet presAssocID="{09AC48FB-B800-4549-9504-C9B51634A0D7}" presName="node" presStyleLbl="node1" presStyleIdx="0" presStyleCnt="5" custScaleX="149935" custRadScaleRad="95751" custRadScaleInc="1026">
        <dgm:presLayoutVars>
          <dgm:bulletEnabled val="1"/>
        </dgm:presLayoutVars>
      </dgm:prSet>
      <dgm:spPr>
        <a:prstGeom prst="ellipse">
          <a:avLst/>
        </a:prstGeom>
      </dgm:spPr>
      <dgm:t>
        <a:bodyPr/>
        <a:lstStyle/>
        <a:p>
          <a:endParaRPr lang="en-US"/>
        </a:p>
      </dgm:t>
    </dgm:pt>
    <dgm:pt modelId="{BD74E294-FFF9-4C26-A478-AA97C7E6A7A2}" type="pres">
      <dgm:prSet presAssocID="{3FA464B8-2DA5-4E9E-83B3-045638895D91}" presName="parTrans" presStyleLbl="sibTrans2D1" presStyleIdx="1" presStyleCnt="5"/>
      <dgm:spPr>
        <a:prstGeom prst="rightArrow">
          <a:avLst>
            <a:gd name="adj1" fmla="val 60000"/>
            <a:gd name="adj2" fmla="val 50000"/>
          </a:avLst>
        </a:prstGeom>
      </dgm:spPr>
      <dgm:t>
        <a:bodyPr/>
        <a:lstStyle/>
        <a:p>
          <a:endParaRPr lang="en-US"/>
        </a:p>
      </dgm:t>
    </dgm:pt>
    <dgm:pt modelId="{4C99A423-41FB-4035-9C68-F87A56716987}" type="pres">
      <dgm:prSet presAssocID="{3FA464B8-2DA5-4E9E-83B3-045638895D91}" presName="connectorText" presStyleLbl="sibTrans2D1" presStyleIdx="1" presStyleCnt="5"/>
      <dgm:spPr/>
      <dgm:t>
        <a:bodyPr/>
        <a:lstStyle/>
        <a:p>
          <a:endParaRPr lang="en-US"/>
        </a:p>
      </dgm:t>
    </dgm:pt>
    <dgm:pt modelId="{F826CA38-D35B-4815-9AF8-45EBCBB472AE}" type="pres">
      <dgm:prSet presAssocID="{5C714238-40B1-4974-A2AF-A7130FB0831D}" presName="node" presStyleLbl="node1" presStyleIdx="1" presStyleCnt="5" custScaleX="156510" custRadScaleRad="107773" custRadScaleInc="3715">
        <dgm:presLayoutVars>
          <dgm:bulletEnabled val="1"/>
        </dgm:presLayoutVars>
      </dgm:prSet>
      <dgm:spPr>
        <a:prstGeom prst="ellipse">
          <a:avLst/>
        </a:prstGeom>
      </dgm:spPr>
      <dgm:t>
        <a:bodyPr/>
        <a:lstStyle/>
        <a:p>
          <a:endParaRPr lang="en-US"/>
        </a:p>
      </dgm:t>
    </dgm:pt>
    <dgm:pt modelId="{59A0467A-D91B-42F6-B23D-AD37ED4482A4}" type="pres">
      <dgm:prSet presAssocID="{33110EEE-5058-4824-9C47-66921B8777B0}" presName="parTrans" presStyleLbl="sibTrans2D1" presStyleIdx="2" presStyleCnt="5"/>
      <dgm:spPr>
        <a:prstGeom prst="rightArrow">
          <a:avLst>
            <a:gd name="adj1" fmla="val 60000"/>
            <a:gd name="adj2" fmla="val 50000"/>
          </a:avLst>
        </a:prstGeom>
      </dgm:spPr>
      <dgm:t>
        <a:bodyPr/>
        <a:lstStyle/>
        <a:p>
          <a:endParaRPr lang="en-US"/>
        </a:p>
      </dgm:t>
    </dgm:pt>
    <dgm:pt modelId="{23C91068-4FD7-47C5-804B-FF07454ED922}" type="pres">
      <dgm:prSet presAssocID="{33110EEE-5058-4824-9C47-66921B8777B0}" presName="connectorText" presStyleLbl="sibTrans2D1" presStyleIdx="2" presStyleCnt="5"/>
      <dgm:spPr/>
      <dgm:t>
        <a:bodyPr/>
        <a:lstStyle/>
        <a:p>
          <a:endParaRPr lang="en-US"/>
        </a:p>
      </dgm:t>
    </dgm:pt>
    <dgm:pt modelId="{ED38C8D9-FEAA-4437-B59C-A4E04E329D53}" type="pres">
      <dgm:prSet presAssocID="{058AFAFA-AED4-4DE4-B90B-691172B96DEF}" presName="node" presStyleLbl="node1" presStyleIdx="2" presStyleCnt="5" custScaleX="147284" custRadScaleRad="96026" custRadScaleInc="-4840">
        <dgm:presLayoutVars>
          <dgm:bulletEnabled val="1"/>
        </dgm:presLayoutVars>
      </dgm:prSet>
      <dgm:spPr>
        <a:prstGeom prst="ellipse">
          <a:avLst/>
        </a:prstGeom>
      </dgm:spPr>
      <dgm:t>
        <a:bodyPr/>
        <a:lstStyle/>
        <a:p>
          <a:endParaRPr lang="en-US"/>
        </a:p>
      </dgm:t>
    </dgm:pt>
    <dgm:pt modelId="{2279077E-208F-47F5-B331-1D1957105980}" type="pres">
      <dgm:prSet presAssocID="{1F95CBBD-A7BD-4261-ABDA-A9DCE208C943}" presName="parTrans" presStyleLbl="sibTrans2D1" presStyleIdx="3" presStyleCnt="5"/>
      <dgm:spPr>
        <a:prstGeom prst="rightArrow">
          <a:avLst>
            <a:gd name="adj1" fmla="val 60000"/>
            <a:gd name="adj2" fmla="val 50000"/>
          </a:avLst>
        </a:prstGeom>
      </dgm:spPr>
      <dgm:t>
        <a:bodyPr/>
        <a:lstStyle/>
        <a:p>
          <a:endParaRPr lang="en-US"/>
        </a:p>
      </dgm:t>
    </dgm:pt>
    <dgm:pt modelId="{16CB099A-2863-47DC-B0D6-9FF9AACA7A2D}" type="pres">
      <dgm:prSet presAssocID="{1F95CBBD-A7BD-4261-ABDA-A9DCE208C943}" presName="connectorText" presStyleLbl="sibTrans2D1" presStyleIdx="3" presStyleCnt="5"/>
      <dgm:spPr/>
      <dgm:t>
        <a:bodyPr/>
        <a:lstStyle/>
        <a:p>
          <a:endParaRPr lang="en-US"/>
        </a:p>
      </dgm:t>
    </dgm:pt>
    <dgm:pt modelId="{062FA91B-07D3-4E7A-9FF5-31E4B6897D4E}" type="pres">
      <dgm:prSet presAssocID="{E026A77A-43A7-4515-82D8-6C5724796D32}" presName="node" presStyleLbl="node1" presStyleIdx="3" presStyleCnt="5" custScaleX="153966" custRadScaleRad="96026" custRadScaleInc="4840">
        <dgm:presLayoutVars>
          <dgm:bulletEnabled val="1"/>
        </dgm:presLayoutVars>
      </dgm:prSet>
      <dgm:spPr>
        <a:prstGeom prst="ellipse">
          <a:avLst/>
        </a:prstGeom>
      </dgm:spPr>
      <dgm:t>
        <a:bodyPr/>
        <a:lstStyle/>
        <a:p>
          <a:endParaRPr lang="en-US"/>
        </a:p>
      </dgm:t>
    </dgm:pt>
    <dgm:pt modelId="{EFE9173C-408C-47B6-A308-D608F972B353}" type="pres">
      <dgm:prSet presAssocID="{398C18B3-34F9-4449-B186-E6E5993C653C}" presName="parTrans" presStyleLbl="sibTrans2D1" presStyleIdx="4" presStyleCnt="5"/>
      <dgm:spPr>
        <a:prstGeom prst="rightArrow">
          <a:avLst>
            <a:gd name="adj1" fmla="val 60000"/>
            <a:gd name="adj2" fmla="val 50000"/>
          </a:avLst>
        </a:prstGeom>
      </dgm:spPr>
      <dgm:t>
        <a:bodyPr/>
        <a:lstStyle/>
        <a:p>
          <a:endParaRPr lang="en-US"/>
        </a:p>
      </dgm:t>
    </dgm:pt>
    <dgm:pt modelId="{71D6E56E-D883-4D67-A30A-54D9EE945CF3}" type="pres">
      <dgm:prSet presAssocID="{398C18B3-34F9-4449-B186-E6E5993C653C}" presName="connectorText" presStyleLbl="sibTrans2D1" presStyleIdx="4" presStyleCnt="5"/>
      <dgm:spPr/>
      <dgm:t>
        <a:bodyPr/>
        <a:lstStyle/>
        <a:p>
          <a:endParaRPr lang="en-US"/>
        </a:p>
      </dgm:t>
    </dgm:pt>
    <dgm:pt modelId="{6BF5CCBB-EBF8-47E4-B3BA-1CF8BD4F7D9E}" type="pres">
      <dgm:prSet presAssocID="{FC95D07B-CA2E-4534-AC45-019A6FFB72BA}" presName="node" presStyleLbl="node1" presStyleIdx="4" presStyleCnt="5" custScaleX="165171" custRadScaleRad="110507" custRadScaleInc="-3961">
        <dgm:presLayoutVars>
          <dgm:bulletEnabled val="1"/>
        </dgm:presLayoutVars>
      </dgm:prSet>
      <dgm:spPr>
        <a:prstGeom prst="ellipse">
          <a:avLst/>
        </a:prstGeom>
      </dgm:spPr>
      <dgm:t>
        <a:bodyPr/>
        <a:lstStyle/>
        <a:p>
          <a:endParaRPr lang="en-US"/>
        </a:p>
      </dgm:t>
    </dgm:pt>
  </dgm:ptLst>
  <dgm:cxnLst>
    <dgm:cxn modelId="{20FE6AB8-CCCA-4585-A9A2-AB84072EA9C6}" srcId="{9F0A9BFB-9C12-4117-BE0F-2F14EDCF2249}" destId="{E026A77A-43A7-4515-82D8-6C5724796D32}" srcOrd="3" destOrd="0" parTransId="{1F95CBBD-A7BD-4261-ABDA-A9DCE208C943}" sibTransId="{A8D08838-9D21-4F29-8F13-592442A05FA6}"/>
    <dgm:cxn modelId="{9099DF29-D309-4E18-A8CC-0F6E379C47B2}" type="presOf" srcId="{398C18B3-34F9-4449-B186-E6E5993C653C}" destId="{EFE9173C-408C-47B6-A308-D608F972B353}" srcOrd="0" destOrd="0" presId="urn:microsoft.com/office/officeart/2005/8/layout/radial5"/>
    <dgm:cxn modelId="{1B4BB5EF-E3D4-4A5B-8772-F7152FDA3116}" srcId="{9F0A9BFB-9C12-4117-BE0F-2F14EDCF2249}" destId="{FC95D07B-CA2E-4534-AC45-019A6FFB72BA}" srcOrd="4" destOrd="0" parTransId="{398C18B3-34F9-4449-B186-E6E5993C653C}" sibTransId="{DA3FAEB0-893C-4838-B3DB-A94CA5243D34}"/>
    <dgm:cxn modelId="{87C77302-4BE4-49F9-85AA-9CA44BF44C77}" type="presOf" srcId="{058AFAFA-AED4-4DE4-B90B-691172B96DEF}" destId="{ED38C8D9-FEAA-4437-B59C-A4E04E329D53}" srcOrd="0" destOrd="0" presId="urn:microsoft.com/office/officeart/2005/8/layout/radial5"/>
    <dgm:cxn modelId="{E2A81210-5298-48B6-8328-08DC0900533A}" type="presOf" srcId="{9F0A9BFB-9C12-4117-BE0F-2F14EDCF2249}" destId="{B71DDA59-E6BA-4C19-BFA0-96C9BB83189E}" srcOrd="0" destOrd="0" presId="urn:microsoft.com/office/officeart/2005/8/layout/radial5"/>
    <dgm:cxn modelId="{F816D4B2-4A63-4200-AA6C-433A44008A8A}" type="presOf" srcId="{5C714238-40B1-4974-A2AF-A7130FB0831D}" destId="{F826CA38-D35B-4815-9AF8-45EBCBB472AE}" srcOrd="0" destOrd="0" presId="urn:microsoft.com/office/officeart/2005/8/layout/radial5"/>
    <dgm:cxn modelId="{D390A271-CDD4-4C00-BA2B-3FA805F604D5}" type="presOf" srcId="{583F471B-BA04-4E20-AF15-E3AECF5E0FF1}" destId="{91706545-1E4D-49EE-8171-F75BC3A14EB5}" srcOrd="1" destOrd="0" presId="urn:microsoft.com/office/officeart/2005/8/layout/radial5"/>
    <dgm:cxn modelId="{556C61C2-92F9-4633-AF0D-C85BCBB115DD}" type="presOf" srcId="{E026A77A-43A7-4515-82D8-6C5724796D32}" destId="{062FA91B-07D3-4E7A-9FF5-31E4B6897D4E}" srcOrd="0" destOrd="0" presId="urn:microsoft.com/office/officeart/2005/8/layout/radial5"/>
    <dgm:cxn modelId="{44851874-EA0E-4021-801F-1D69A799B9C3}" srcId="{9F0A9BFB-9C12-4117-BE0F-2F14EDCF2249}" destId="{09AC48FB-B800-4549-9504-C9B51634A0D7}" srcOrd="0" destOrd="0" parTransId="{583F471B-BA04-4E20-AF15-E3AECF5E0FF1}" sibTransId="{192A990E-8EB4-474B-833D-1C8854B2A10F}"/>
    <dgm:cxn modelId="{8EAE07D2-C43F-486E-9912-999CD8F92172}" type="presOf" srcId="{398C18B3-34F9-4449-B186-E6E5993C653C}" destId="{71D6E56E-D883-4D67-A30A-54D9EE945CF3}" srcOrd="1" destOrd="0" presId="urn:microsoft.com/office/officeart/2005/8/layout/radial5"/>
    <dgm:cxn modelId="{E5701CA6-2346-4E4C-93E6-849DFFF4BFA3}" type="presOf" srcId="{583F471B-BA04-4E20-AF15-E3AECF5E0FF1}" destId="{B71EDB49-E873-4FF5-9D56-547A476E4B7C}" srcOrd="0" destOrd="0" presId="urn:microsoft.com/office/officeart/2005/8/layout/radial5"/>
    <dgm:cxn modelId="{5D186ABF-A93A-4BF0-A80F-F2BE149D137D}" type="presOf" srcId="{0A754E81-47D2-4D90-8E30-BF0FB82663D6}" destId="{28CEE2DC-60DB-4A0B-8BE5-995EFB73B517}" srcOrd="0" destOrd="0" presId="urn:microsoft.com/office/officeart/2005/8/layout/radial5"/>
    <dgm:cxn modelId="{69B7E41A-CE5E-4447-BE61-2C288D8545BD}" type="presOf" srcId="{1F95CBBD-A7BD-4261-ABDA-A9DCE208C943}" destId="{2279077E-208F-47F5-B331-1D1957105980}" srcOrd="0" destOrd="0" presId="urn:microsoft.com/office/officeart/2005/8/layout/radial5"/>
    <dgm:cxn modelId="{19593C9E-B715-4FFD-937C-910FBD5E2264}" srcId="{0A754E81-47D2-4D90-8E30-BF0FB82663D6}" destId="{9F0A9BFB-9C12-4117-BE0F-2F14EDCF2249}" srcOrd="0" destOrd="0" parTransId="{9E8C84AB-978F-42C5-8609-A85571909E92}" sibTransId="{24A47FC8-F441-4671-8587-31B7CF965502}"/>
    <dgm:cxn modelId="{D8DBE1F9-01D2-41AF-BCA5-AEE642FD916B}" srcId="{9F0A9BFB-9C12-4117-BE0F-2F14EDCF2249}" destId="{5C714238-40B1-4974-A2AF-A7130FB0831D}" srcOrd="1" destOrd="0" parTransId="{3FA464B8-2DA5-4E9E-83B3-045638895D91}" sibTransId="{72DE40AB-E8C6-4AA8-9572-7BE1E9AE3B86}"/>
    <dgm:cxn modelId="{38A4E15F-BB07-4CEF-9BF3-77CFB8096C81}" type="presOf" srcId="{3FA464B8-2DA5-4E9E-83B3-045638895D91}" destId="{4C99A423-41FB-4035-9C68-F87A56716987}" srcOrd="1" destOrd="0" presId="urn:microsoft.com/office/officeart/2005/8/layout/radial5"/>
    <dgm:cxn modelId="{1FBFFC39-B325-45AC-801D-71A417A180BE}" srcId="{9F0A9BFB-9C12-4117-BE0F-2F14EDCF2249}" destId="{058AFAFA-AED4-4DE4-B90B-691172B96DEF}" srcOrd="2" destOrd="0" parTransId="{33110EEE-5058-4824-9C47-66921B8777B0}" sibTransId="{FDDFB67A-7A46-4651-92C6-43E7BB1D1FA6}"/>
    <dgm:cxn modelId="{A2501793-E401-4C23-A352-1F8DEAC6C256}" type="presOf" srcId="{FC95D07B-CA2E-4534-AC45-019A6FFB72BA}" destId="{6BF5CCBB-EBF8-47E4-B3BA-1CF8BD4F7D9E}" srcOrd="0" destOrd="0" presId="urn:microsoft.com/office/officeart/2005/8/layout/radial5"/>
    <dgm:cxn modelId="{48FADC85-C7AA-430C-AA36-DECF61AE47B2}" type="presOf" srcId="{09AC48FB-B800-4549-9504-C9B51634A0D7}" destId="{56D65478-5254-401A-BA93-29C5007D601E}" srcOrd="0" destOrd="0" presId="urn:microsoft.com/office/officeart/2005/8/layout/radial5"/>
    <dgm:cxn modelId="{6CBAA5BB-EE79-4F17-A902-C0CE98EA6FA8}" type="presOf" srcId="{3FA464B8-2DA5-4E9E-83B3-045638895D91}" destId="{BD74E294-FFF9-4C26-A478-AA97C7E6A7A2}" srcOrd="0" destOrd="0" presId="urn:microsoft.com/office/officeart/2005/8/layout/radial5"/>
    <dgm:cxn modelId="{3CC734AB-7780-411D-831F-F9896431D311}" type="presOf" srcId="{33110EEE-5058-4824-9C47-66921B8777B0}" destId="{59A0467A-D91B-42F6-B23D-AD37ED4482A4}" srcOrd="0" destOrd="0" presId="urn:microsoft.com/office/officeart/2005/8/layout/radial5"/>
    <dgm:cxn modelId="{EFA7CA8D-2095-48FC-9195-57DA0D7FEF24}" type="presOf" srcId="{33110EEE-5058-4824-9C47-66921B8777B0}" destId="{23C91068-4FD7-47C5-804B-FF07454ED922}" srcOrd="1" destOrd="0" presId="urn:microsoft.com/office/officeart/2005/8/layout/radial5"/>
    <dgm:cxn modelId="{F468ECF4-DB57-4FE3-9394-B1B12244EFD6}" type="presOf" srcId="{1F95CBBD-A7BD-4261-ABDA-A9DCE208C943}" destId="{16CB099A-2863-47DC-B0D6-9FF9AACA7A2D}" srcOrd="1" destOrd="0" presId="urn:microsoft.com/office/officeart/2005/8/layout/radial5"/>
    <dgm:cxn modelId="{44784D77-EE51-4FA3-970D-0C8952DAC815}" type="presParOf" srcId="{28CEE2DC-60DB-4A0B-8BE5-995EFB73B517}" destId="{B71DDA59-E6BA-4C19-BFA0-96C9BB83189E}" srcOrd="0" destOrd="0" presId="urn:microsoft.com/office/officeart/2005/8/layout/radial5"/>
    <dgm:cxn modelId="{7ACEB1EA-C7DD-4BCC-B495-AFAF5928497E}" type="presParOf" srcId="{28CEE2DC-60DB-4A0B-8BE5-995EFB73B517}" destId="{B71EDB49-E873-4FF5-9D56-547A476E4B7C}" srcOrd="1" destOrd="0" presId="urn:microsoft.com/office/officeart/2005/8/layout/radial5"/>
    <dgm:cxn modelId="{4B654B44-66F5-4455-92BB-A37CAE9646BF}" type="presParOf" srcId="{B71EDB49-E873-4FF5-9D56-547A476E4B7C}" destId="{91706545-1E4D-49EE-8171-F75BC3A14EB5}" srcOrd="0" destOrd="0" presId="urn:microsoft.com/office/officeart/2005/8/layout/radial5"/>
    <dgm:cxn modelId="{2EB3B1DE-0022-4A3C-AE7D-BCA6F1E44263}" type="presParOf" srcId="{28CEE2DC-60DB-4A0B-8BE5-995EFB73B517}" destId="{56D65478-5254-401A-BA93-29C5007D601E}" srcOrd="2" destOrd="0" presId="urn:microsoft.com/office/officeart/2005/8/layout/radial5"/>
    <dgm:cxn modelId="{89A115B6-F546-45F4-8039-D9418400EBA9}" type="presParOf" srcId="{28CEE2DC-60DB-4A0B-8BE5-995EFB73B517}" destId="{BD74E294-FFF9-4C26-A478-AA97C7E6A7A2}" srcOrd="3" destOrd="0" presId="urn:microsoft.com/office/officeart/2005/8/layout/radial5"/>
    <dgm:cxn modelId="{A944008D-3591-4467-84ED-CBA441FF33A6}" type="presParOf" srcId="{BD74E294-FFF9-4C26-A478-AA97C7E6A7A2}" destId="{4C99A423-41FB-4035-9C68-F87A56716987}" srcOrd="0" destOrd="0" presId="urn:microsoft.com/office/officeart/2005/8/layout/radial5"/>
    <dgm:cxn modelId="{20EED388-48F0-41AF-AF56-047C2FB83028}" type="presParOf" srcId="{28CEE2DC-60DB-4A0B-8BE5-995EFB73B517}" destId="{F826CA38-D35B-4815-9AF8-45EBCBB472AE}" srcOrd="4" destOrd="0" presId="urn:microsoft.com/office/officeart/2005/8/layout/radial5"/>
    <dgm:cxn modelId="{4AB50289-9997-4DD6-9D4F-EFB79F5CC90A}" type="presParOf" srcId="{28CEE2DC-60DB-4A0B-8BE5-995EFB73B517}" destId="{59A0467A-D91B-42F6-B23D-AD37ED4482A4}" srcOrd="5" destOrd="0" presId="urn:microsoft.com/office/officeart/2005/8/layout/radial5"/>
    <dgm:cxn modelId="{7091BCE0-06AA-40D1-9624-328618FB59FA}" type="presParOf" srcId="{59A0467A-D91B-42F6-B23D-AD37ED4482A4}" destId="{23C91068-4FD7-47C5-804B-FF07454ED922}" srcOrd="0" destOrd="0" presId="urn:microsoft.com/office/officeart/2005/8/layout/radial5"/>
    <dgm:cxn modelId="{3FF0B7E9-0029-4D5C-B021-BA02EC192FFF}" type="presParOf" srcId="{28CEE2DC-60DB-4A0B-8BE5-995EFB73B517}" destId="{ED38C8D9-FEAA-4437-B59C-A4E04E329D53}" srcOrd="6" destOrd="0" presId="urn:microsoft.com/office/officeart/2005/8/layout/radial5"/>
    <dgm:cxn modelId="{22CC2E2F-C498-426D-8BBD-7EDF9DDB0AA5}" type="presParOf" srcId="{28CEE2DC-60DB-4A0B-8BE5-995EFB73B517}" destId="{2279077E-208F-47F5-B331-1D1957105980}" srcOrd="7" destOrd="0" presId="urn:microsoft.com/office/officeart/2005/8/layout/radial5"/>
    <dgm:cxn modelId="{B92DE4A2-E059-451F-BCD3-10A67AE25C72}" type="presParOf" srcId="{2279077E-208F-47F5-B331-1D1957105980}" destId="{16CB099A-2863-47DC-B0D6-9FF9AACA7A2D}" srcOrd="0" destOrd="0" presId="urn:microsoft.com/office/officeart/2005/8/layout/radial5"/>
    <dgm:cxn modelId="{3C2A621D-5F8A-4389-AEF9-AB84675E8B88}" type="presParOf" srcId="{28CEE2DC-60DB-4A0B-8BE5-995EFB73B517}" destId="{062FA91B-07D3-4E7A-9FF5-31E4B6897D4E}" srcOrd="8" destOrd="0" presId="urn:microsoft.com/office/officeart/2005/8/layout/radial5"/>
    <dgm:cxn modelId="{3F345457-E4BE-4B2E-BF34-E9CF4202F9D9}" type="presParOf" srcId="{28CEE2DC-60DB-4A0B-8BE5-995EFB73B517}" destId="{EFE9173C-408C-47B6-A308-D608F972B353}" srcOrd="9" destOrd="0" presId="urn:microsoft.com/office/officeart/2005/8/layout/radial5"/>
    <dgm:cxn modelId="{209A6305-1BFB-4BDE-B36E-3CA1CCC07026}" type="presParOf" srcId="{EFE9173C-408C-47B6-A308-D608F972B353}" destId="{71D6E56E-D883-4D67-A30A-54D9EE945CF3}" srcOrd="0" destOrd="0" presId="urn:microsoft.com/office/officeart/2005/8/layout/radial5"/>
    <dgm:cxn modelId="{322B2E46-C47A-4DDA-9547-6A77D90CFC14}" type="presParOf" srcId="{28CEE2DC-60DB-4A0B-8BE5-995EFB73B517}" destId="{6BF5CCBB-EBF8-47E4-B3BA-1CF8BD4F7D9E}"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1DDA59-E6BA-4C19-BFA0-96C9BB83189E}">
      <dsp:nvSpPr>
        <dsp:cNvPr id="0" name=""/>
        <dsp:cNvSpPr/>
      </dsp:nvSpPr>
      <dsp:spPr>
        <a:xfrm>
          <a:off x="1578696" y="1223723"/>
          <a:ext cx="873478" cy="873478"/>
        </a:xfrm>
        <a:prstGeom prst="ellipse">
          <a:avLst/>
        </a:prstGeom>
        <a:gradFill flip="none" rotWithShape="0">
          <a:gsLst>
            <a:gs pos="0">
              <a:srgbClr val="A1A1A1">
                <a:lumMod val="75000"/>
                <a:shade val="30000"/>
                <a:satMod val="115000"/>
                <a:shade val="30000"/>
                <a:satMod val="115000"/>
              </a:srgbClr>
            </a:gs>
            <a:gs pos="50000">
              <a:srgbClr val="A1A1A1">
                <a:lumMod val="75000"/>
                <a:shade val="30000"/>
                <a:satMod val="115000"/>
                <a:shade val="67500"/>
                <a:satMod val="115000"/>
              </a:srgbClr>
            </a:gs>
            <a:gs pos="100000">
              <a:srgbClr val="A1A1A1">
                <a:lumMod val="75000"/>
                <a:shade val="30000"/>
                <a:satMod val="115000"/>
                <a:shade val="100000"/>
                <a:satMod val="115000"/>
              </a:srgbClr>
            </a:gs>
          </a:gsLst>
          <a:path path="circle">
            <a:fillToRect l="50000" t="50000" r="50000" b="50000"/>
          </a:path>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solidFill>
                <a:sysClr val="window" lastClr="FFFFFF"/>
              </a:solidFill>
              <a:latin typeface="Verdana"/>
              <a:ea typeface="+mn-ea"/>
              <a:cs typeface="+mn-cs"/>
            </a:rPr>
            <a:t>MAP</a:t>
          </a:r>
          <a:br>
            <a:rPr lang="en-US" sz="1600" kern="1200" dirty="0" smtClean="0">
              <a:solidFill>
                <a:sysClr val="window" lastClr="FFFFFF"/>
              </a:solidFill>
              <a:latin typeface="Verdana"/>
              <a:ea typeface="+mn-ea"/>
              <a:cs typeface="+mn-cs"/>
            </a:rPr>
          </a:br>
          <a:r>
            <a:rPr lang="en-US" sz="1600" kern="1200" dirty="0" smtClean="0">
              <a:solidFill>
                <a:sysClr val="window" lastClr="FFFFFF"/>
              </a:solidFill>
              <a:latin typeface="Verdana"/>
              <a:ea typeface="+mn-ea"/>
              <a:cs typeface="+mn-cs"/>
            </a:rPr>
            <a:t>5.5</a:t>
          </a:r>
          <a:endParaRPr lang="en-US" sz="1600" kern="1200" dirty="0">
            <a:solidFill>
              <a:sysClr val="window" lastClr="FFFFFF"/>
            </a:solidFill>
            <a:latin typeface="Verdana"/>
            <a:ea typeface="+mn-ea"/>
            <a:cs typeface="+mn-cs"/>
          </a:endParaRPr>
        </a:p>
      </dsp:txBody>
      <dsp:txXfrm>
        <a:off x="1706614" y="1351641"/>
        <a:ext cx="617642" cy="617642"/>
      </dsp:txXfrm>
    </dsp:sp>
    <dsp:sp modelId="{B71EDB49-E873-4FF5-9D56-547A476E4B7C}">
      <dsp:nvSpPr>
        <dsp:cNvPr id="0" name=""/>
        <dsp:cNvSpPr/>
      </dsp:nvSpPr>
      <dsp:spPr>
        <a:xfrm rot="16222162">
          <a:off x="1940634" y="931494"/>
          <a:ext cx="157087" cy="296982"/>
        </a:xfrm>
        <a:prstGeom prst="rightArrow">
          <a:avLst>
            <a:gd name="adj1" fmla="val 60000"/>
            <a:gd name="adj2" fmla="val 50000"/>
          </a:avLst>
        </a:prstGeom>
        <a:solidFill>
          <a:sysClr val="windowText" lastClr="000000">
            <a:lumMod val="75000"/>
          </a:sys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solidFill>
              <a:sysClr val="window" lastClr="FFFFFF"/>
            </a:solidFill>
            <a:latin typeface="Verdana"/>
            <a:ea typeface="+mn-ea"/>
            <a:cs typeface="+mn-cs"/>
          </a:endParaRPr>
        </a:p>
      </dsp:txBody>
      <dsp:txXfrm>
        <a:off x="1964045" y="1014453"/>
        <a:ext cx="109961" cy="178190"/>
      </dsp:txXfrm>
    </dsp:sp>
    <dsp:sp modelId="{56D65478-5254-401A-BA93-29C5007D601E}">
      <dsp:nvSpPr>
        <dsp:cNvPr id="0" name=""/>
        <dsp:cNvSpPr/>
      </dsp:nvSpPr>
      <dsp:spPr>
        <a:xfrm>
          <a:off x="1368152" y="53872"/>
          <a:ext cx="1309650" cy="873478"/>
        </a:xfrm>
        <a:prstGeom prst="ellipse">
          <a:avLst/>
        </a:prstGeom>
        <a:gradFill flip="none" rotWithShape="0">
          <a:gsLst>
            <a:gs pos="0">
              <a:srgbClr val="557EB9">
                <a:hueOff val="0"/>
                <a:satOff val="0"/>
                <a:lumOff val="0"/>
                <a:shade val="30000"/>
                <a:satMod val="115000"/>
              </a:srgbClr>
            </a:gs>
            <a:gs pos="50000">
              <a:srgbClr val="557EB9">
                <a:hueOff val="0"/>
                <a:satOff val="0"/>
                <a:lumOff val="0"/>
                <a:shade val="67500"/>
                <a:satMod val="115000"/>
              </a:srgbClr>
            </a:gs>
            <a:gs pos="100000">
              <a:srgbClr val="557EB9">
                <a:hueOff val="0"/>
                <a:satOff val="0"/>
                <a:lumOff val="0"/>
                <a:shade val="100000"/>
                <a:satMod val="115000"/>
              </a:srgbClr>
            </a:gs>
          </a:gsLst>
          <a:lin ang="5400000" scaled="1"/>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Verdana"/>
              <a:ea typeface="+mn-ea"/>
              <a:cs typeface="+mn-cs"/>
            </a:rPr>
            <a:t>Windows Azure &amp; SQL Azure</a:t>
          </a:r>
          <a:endParaRPr lang="en-US" sz="1000" kern="1200" dirty="0">
            <a:solidFill>
              <a:sysClr val="window" lastClr="FFFFFF"/>
            </a:solidFill>
            <a:latin typeface="Verdana"/>
            <a:ea typeface="+mn-ea"/>
            <a:cs typeface="+mn-cs"/>
          </a:endParaRPr>
        </a:p>
      </dsp:txBody>
      <dsp:txXfrm>
        <a:off x="1559946" y="181790"/>
        <a:ext cx="926062" cy="617642"/>
      </dsp:txXfrm>
    </dsp:sp>
    <dsp:sp modelId="{BD74E294-FFF9-4C26-A478-AA97C7E6A7A2}">
      <dsp:nvSpPr>
        <dsp:cNvPr id="0" name=""/>
        <dsp:cNvSpPr/>
      </dsp:nvSpPr>
      <dsp:spPr>
        <a:xfrm rot="20600244">
          <a:off x="2480530" y="1354215"/>
          <a:ext cx="123965" cy="296982"/>
        </a:xfrm>
        <a:prstGeom prst="rightArrow">
          <a:avLst>
            <a:gd name="adj1" fmla="val 60000"/>
            <a:gd name="adj2" fmla="val 50000"/>
          </a:avLst>
        </a:prstGeom>
        <a:solidFill>
          <a:sysClr val="windowText" lastClr="000000">
            <a:lumMod val="75000"/>
          </a:sys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solidFill>
              <a:sysClr val="window" lastClr="FFFFFF"/>
            </a:solidFill>
            <a:latin typeface="Verdana"/>
            <a:ea typeface="+mn-ea"/>
            <a:cs typeface="+mn-cs"/>
          </a:endParaRPr>
        </a:p>
      </dsp:txBody>
      <dsp:txXfrm>
        <a:off x="2481311" y="1418943"/>
        <a:ext cx="86776" cy="178190"/>
      </dsp:txXfrm>
    </dsp:sp>
    <dsp:sp modelId="{F826CA38-D35B-4815-9AF8-45EBCBB472AE}">
      <dsp:nvSpPr>
        <dsp:cNvPr id="0" name=""/>
        <dsp:cNvSpPr/>
      </dsp:nvSpPr>
      <dsp:spPr>
        <a:xfrm>
          <a:off x="2593363" y="846162"/>
          <a:ext cx="1367081" cy="873478"/>
        </a:xfrm>
        <a:prstGeom prst="ellipse">
          <a:avLst/>
        </a:prstGeom>
        <a:gradFill flip="none" rotWithShape="0">
          <a:gsLst>
            <a:gs pos="0">
              <a:srgbClr val="525051">
                <a:lumMod val="75000"/>
                <a:shade val="30000"/>
                <a:satMod val="115000"/>
              </a:srgbClr>
            </a:gs>
            <a:gs pos="50000">
              <a:srgbClr val="525051">
                <a:lumMod val="75000"/>
                <a:shade val="67500"/>
                <a:satMod val="115000"/>
              </a:srgbClr>
            </a:gs>
            <a:gs pos="100000">
              <a:srgbClr val="525051">
                <a:lumMod val="75000"/>
                <a:shade val="100000"/>
                <a:satMod val="115000"/>
              </a:srgbClr>
            </a:gs>
          </a:gsLst>
          <a:lin ang="16200000" scaled="1"/>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ts val="0"/>
            </a:spcAft>
          </a:pPr>
          <a:r>
            <a:rPr lang="en-US" sz="1000" kern="1200" dirty="0" smtClean="0">
              <a:solidFill>
                <a:sysClr val="window" lastClr="FFFFFF"/>
              </a:solidFill>
              <a:latin typeface="Verdana"/>
              <a:ea typeface="+mn-ea"/>
              <a:cs typeface="+mn-cs"/>
            </a:rPr>
            <a:t>Windows Server 2008 R2 </a:t>
          </a:r>
        </a:p>
        <a:p>
          <a:pPr lvl="0" algn="ctr" defTabSz="444500">
            <a:lnSpc>
              <a:spcPct val="90000"/>
            </a:lnSpc>
            <a:spcBef>
              <a:spcPct val="0"/>
            </a:spcBef>
            <a:spcAft>
              <a:spcPts val="0"/>
            </a:spcAft>
          </a:pPr>
          <a:r>
            <a:rPr lang="en-US" sz="1000" kern="1200" dirty="0" smtClean="0">
              <a:solidFill>
                <a:sysClr val="window" lastClr="FFFFFF"/>
              </a:solidFill>
              <a:latin typeface="Verdana"/>
              <a:ea typeface="+mn-ea"/>
              <a:cs typeface="+mn-cs"/>
            </a:rPr>
            <a:t>&amp; </a:t>
          </a:r>
        </a:p>
        <a:p>
          <a:pPr lvl="0" algn="ctr" defTabSz="444500">
            <a:lnSpc>
              <a:spcPct val="90000"/>
            </a:lnSpc>
            <a:spcBef>
              <a:spcPct val="0"/>
            </a:spcBef>
            <a:spcAft>
              <a:spcPts val="0"/>
            </a:spcAft>
          </a:pPr>
          <a:r>
            <a:rPr lang="en-US" sz="1000" kern="1200" dirty="0" smtClean="0">
              <a:solidFill>
                <a:sysClr val="window" lastClr="FFFFFF"/>
              </a:solidFill>
              <a:latin typeface="Verdana"/>
              <a:ea typeface="+mn-ea"/>
              <a:cs typeface="+mn-cs"/>
            </a:rPr>
            <a:t>Hyper-V</a:t>
          </a:r>
          <a:endParaRPr lang="en-US" sz="1000" kern="1200" dirty="0">
            <a:solidFill>
              <a:sysClr val="window" lastClr="FFFFFF"/>
            </a:solidFill>
            <a:latin typeface="Verdana"/>
            <a:ea typeface="+mn-ea"/>
            <a:cs typeface="+mn-cs"/>
          </a:endParaRPr>
        </a:p>
      </dsp:txBody>
      <dsp:txXfrm>
        <a:off x="2793567" y="974080"/>
        <a:ext cx="966673" cy="617642"/>
      </dsp:txXfrm>
    </dsp:sp>
    <dsp:sp modelId="{59A0467A-D91B-42F6-B23D-AD37ED4482A4}">
      <dsp:nvSpPr>
        <dsp:cNvPr id="0" name=""/>
        <dsp:cNvSpPr/>
      </dsp:nvSpPr>
      <dsp:spPr>
        <a:xfrm rot="3135456">
          <a:off x="2290661" y="1952296"/>
          <a:ext cx="131232" cy="296982"/>
        </a:xfrm>
        <a:prstGeom prst="rightArrow">
          <a:avLst>
            <a:gd name="adj1" fmla="val 60000"/>
            <a:gd name="adj2" fmla="val 50000"/>
          </a:avLst>
        </a:prstGeom>
        <a:solidFill>
          <a:sysClr val="windowText" lastClr="000000">
            <a:lumMod val="75000"/>
          </a:sys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solidFill>
              <a:sysClr val="window" lastClr="FFFFFF"/>
            </a:solidFill>
            <a:latin typeface="Verdana"/>
            <a:ea typeface="+mn-ea"/>
            <a:cs typeface="+mn-cs"/>
          </a:endParaRPr>
        </a:p>
      </dsp:txBody>
      <dsp:txXfrm>
        <a:off x="2298297" y="1996126"/>
        <a:ext cx="91862" cy="178190"/>
      </dsp:txXfrm>
    </dsp:sp>
    <dsp:sp modelId="{ED38C8D9-FEAA-4437-B59C-A4E04E329D53}">
      <dsp:nvSpPr>
        <dsp:cNvPr id="0" name=""/>
        <dsp:cNvSpPr/>
      </dsp:nvSpPr>
      <dsp:spPr>
        <a:xfrm>
          <a:off x="2090340" y="2151484"/>
          <a:ext cx="1286494" cy="873478"/>
        </a:xfrm>
        <a:prstGeom prst="ellipse">
          <a:avLst/>
        </a:prstGeom>
        <a:gradFill flip="none" rotWithShape="0">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Verdana"/>
              <a:ea typeface="+mn-ea"/>
              <a:cs typeface="+mn-cs"/>
            </a:rPr>
            <a:t>SQL Server 2008 R2</a:t>
          </a:r>
          <a:endParaRPr lang="en-US" sz="1000" kern="1200" dirty="0">
            <a:solidFill>
              <a:sysClr val="window" lastClr="FFFFFF"/>
            </a:solidFill>
            <a:latin typeface="Verdana"/>
            <a:ea typeface="+mn-ea"/>
            <a:cs typeface="+mn-cs"/>
          </a:endParaRPr>
        </a:p>
      </dsp:txBody>
      <dsp:txXfrm>
        <a:off x="2278743" y="2279402"/>
        <a:ext cx="909688" cy="617642"/>
      </dsp:txXfrm>
    </dsp:sp>
    <dsp:sp modelId="{2279077E-208F-47F5-B331-1D1957105980}">
      <dsp:nvSpPr>
        <dsp:cNvPr id="0" name=""/>
        <dsp:cNvSpPr/>
      </dsp:nvSpPr>
      <dsp:spPr>
        <a:xfrm rot="7664544">
          <a:off x="1611537" y="1950548"/>
          <a:ext cx="128817" cy="296982"/>
        </a:xfrm>
        <a:prstGeom prst="rightArrow">
          <a:avLst>
            <a:gd name="adj1" fmla="val 60000"/>
            <a:gd name="adj2" fmla="val 50000"/>
          </a:avLst>
        </a:prstGeom>
        <a:solidFill>
          <a:sysClr val="windowText" lastClr="000000">
            <a:lumMod val="75000"/>
          </a:sys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solidFill>
              <a:sysClr val="window" lastClr="FFFFFF"/>
            </a:solidFill>
            <a:latin typeface="Verdana"/>
            <a:ea typeface="+mn-ea"/>
            <a:cs typeface="+mn-cs"/>
          </a:endParaRPr>
        </a:p>
      </dsp:txBody>
      <dsp:txXfrm rot="10800000">
        <a:off x="1642687" y="1994664"/>
        <a:ext cx="90172" cy="178190"/>
      </dsp:txXfrm>
    </dsp:sp>
    <dsp:sp modelId="{062FA91B-07D3-4E7A-9FF5-31E4B6897D4E}">
      <dsp:nvSpPr>
        <dsp:cNvPr id="0" name=""/>
        <dsp:cNvSpPr/>
      </dsp:nvSpPr>
      <dsp:spPr>
        <a:xfrm>
          <a:off x="624853" y="2151484"/>
          <a:ext cx="1344860" cy="873478"/>
        </a:xfrm>
        <a:prstGeom prst="ellipse">
          <a:avLst/>
        </a:prstGeom>
        <a:gradFill flip="none" rotWithShape="0">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solidFill>
                <a:sysClr val="window" lastClr="FFFFFF"/>
              </a:solidFill>
              <a:latin typeface="Verdana"/>
              <a:ea typeface="+mn-ea"/>
              <a:cs typeface="+mn-cs"/>
            </a:rPr>
            <a:t/>
          </a:r>
          <a:br>
            <a:rPr lang="en-US" sz="900" kern="1200" dirty="0" smtClean="0">
              <a:solidFill>
                <a:sysClr val="window" lastClr="FFFFFF"/>
              </a:solidFill>
              <a:latin typeface="Verdana"/>
              <a:ea typeface="+mn-ea"/>
              <a:cs typeface="+mn-cs"/>
            </a:rPr>
          </a:br>
          <a:r>
            <a:rPr lang="en-US" sz="900" kern="1200" dirty="0" smtClean="0">
              <a:solidFill>
                <a:sysClr val="window" lastClr="FFFFFF"/>
              </a:solidFill>
              <a:latin typeface="Verdana"/>
              <a:ea typeface="+mn-ea"/>
              <a:cs typeface="+mn-cs"/>
            </a:rPr>
            <a:t>Heterogeneous Server &amp; Database Inventory</a:t>
          </a:r>
          <a:endParaRPr lang="en-US" sz="900" kern="1200" dirty="0">
            <a:solidFill>
              <a:sysClr val="window" lastClr="FFFFFF"/>
            </a:solidFill>
            <a:latin typeface="Verdana"/>
            <a:ea typeface="+mn-ea"/>
            <a:cs typeface="+mn-cs"/>
          </a:endParaRPr>
        </a:p>
      </dsp:txBody>
      <dsp:txXfrm>
        <a:off x="821803" y="2279402"/>
        <a:ext cx="950960" cy="617642"/>
      </dsp:txXfrm>
    </dsp:sp>
    <dsp:sp modelId="{EFE9173C-408C-47B6-A308-D608F972B353}">
      <dsp:nvSpPr>
        <dsp:cNvPr id="0" name=""/>
        <dsp:cNvSpPr/>
      </dsp:nvSpPr>
      <dsp:spPr>
        <a:xfrm rot="11794442">
          <a:off x="1423149" y="1354465"/>
          <a:ext cx="126132" cy="296982"/>
        </a:xfrm>
        <a:prstGeom prst="rightArrow">
          <a:avLst>
            <a:gd name="adj1" fmla="val 60000"/>
            <a:gd name="adj2" fmla="val 50000"/>
          </a:avLst>
        </a:prstGeom>
        <a:solidFill>
          <a:sysClr val="windowText" lastClr="000000">
            <a:lumMod val="75000"/>
          </a:sys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solidFill>
              <a:sysClr val="window" lastClr="FFFFFF"/>
            </a:solidFill>
            <a:latin typeface="Verdana"/>
            <a:ea typeface="+mn-ea"/>
            <a:cs typeface="+mn-cs"/>
          </a:endParaRPr>
        </a:p>
      </dsp:txBody>
      <dsp:txXfrm rot="10800000">
        <a:off x="1460203" y="1419258"/>
        <a:ext cx="88292" cy="178190"/>
      </dsp:txXfrm>
    </dsp:sp>
    <dsp:sp modelId="{6BF5CCBB-EBF8-47E4-B3BA-1CF8BD4F7D9E}">
      <dsp:nvSpPr>
        <dsp:cNvPr id="0" name=""/>
        <dsp:cNvSpPr/>
      </dsp:nvSpPr>
      <dsp:spPr>
        <a:xfrm>
          <a:off x="2" y="838584"/>
          <a:ext cx="1442733" cy="873478"/>
        </a:xfrm>
        <a:prstGeom prst="ellipse">
          <a:avLst/>
        </a:prstGeom>
        <a:gradFill flip="none" rotWithShape="0">
          <a:gsLst>
            <a:gs pos="0">
              <a:srgbClr val="557EB9">
                <a:lumMod val="50000"/>
                <a:shade val="30000"/>
                <a:satMod val="115000"/>
              </a:srgbClr>
            </a:gs>
            <a:gs pos="50000">
              <a:srgbClr val="557EB9">
                <a:lumMod val="50000"/>
                <a:shade val="67500"/>
                <a:satMod val="115000"/>
              </a:srgbClr>
            </a:gs>
            <a:gs pos="100000">
              <a:srgbClr val="557EB9">
                <a:lumMod val="50000"/>
                <a:shade val="100000"/>
                <a:satMod val="115000"/>
              </a:srgbClr>
            </a:gs>
          </a:gsLst>
          <a:lin ang="2700000" scaled="1"/>
          <a:tileRect/>
        </a:gra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Verdana"/>
              <a:ea typeface="+mn-ea"/>
              <a:cs typeface="+mn-cs"/>
            </a:rPr>
            <a:t>Software Usage Tracking</a:t>
          </a:r>
          <a:endParaRPr lang="en-US" sz="1000" kern="1200" dirty="0">
            <a:solidFill>
              <a:sysClr val="window" lastClr="FFFFFF"/>
            </a:solidFill>
            <a:latin typeface="Verdana"/>
            <a:ea typeface="+mn-ea"/>
            <a:cs typeface="+mn-cs"/>
          </a:endParaRPr>
        </a:p>
      </dsp:txBody>
      <dsp:txXfrm>
        <a:off x="211285" y="966502"/>
        <a:ext cx="1020167" cy="617642"/>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2:43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r>
              <a:rPr lang="en-US" dirty="0" smtClean="0">
                <a:cs typeface="Arial" charset="0"/>
              </a:rPr>
              <a:t>MGB 2003</a:t>
            </a:r>
          </a:p>
        </p:txBody>
      </p:sp>
      <p:sp>
        <p:nvSpPr>
          <p:cNvPr id="25603" name="Rectangle 6"/>
          <p:cNvSpPr>
            <a:spLocks noGrp="1" noChangeArrowheads="1"/>
          </p:cNvSpPr>
          <p:nvPr>
            <p:ph type="ftr" sz="quarter" idx="4"/>
          </p:nvPr>
        </p:nvSpPr>
        <p:spPr>
          <a:noFill/>
        </p:spPr>
        <p:txBody>
          <a:bodyPr/>
          <a:lstStyle/>
          <a:p>
            <a:pPr eaLnBrk="1" hangingPunct="1"/>
            <a:r>
              <a:rPr lang="en-US" dirty="0" smtClean="0"/>
              <a:t>© 2003 Microsoft Corporation. All rights reserved.</a:t>
            </a:r>
          </a:p>
          <a:p>
            <a:r>
              <a:rPr lang="en-US" dirty="0" smtClean="0"/>
              <a:t>This presentation is for informational purposes only. Microsoft makes no warranties, express or implied, in this summary.</a:t>
            </a:r>
            <a:endParaRPr lang="en-US" sz="1200" dirty="0" smtClean="0"/>
          </a:p>
        </p:txBody>
      </p:sp>
      <p:sp>
        <p:nvSpPr>
          <p:cNvPr id="25604" name="Rectangle 7"/>
          <p:cNvSpPr>
            <a:spLocks noGrp="1" noChangeArrowheads="1"/>
          </p:cNvSpPr>
          <p:nvPr>
            <p:ph type="sldNum" sz="quarter" idx="5"/>
          </p:nvPr>
        </p:nvSpPr>
        <p:spPr>
          <a:noFill/>
        </p:spPr>
        <p:txBody>
          <a:bodyPr/>
          <a:lstStyle/>
          <a:p>
            <a:fld id="{A6EB4B93-8F73-4E16-A96B-7F58B2B0E987}" type="slidenum">
              <a:rPr lang="en-US" smtClean="0">
                <a:cs typeface="Arial" charset="0"/>
              </a:rPr>
              <a:pPr/>
              <a:t>3</a:t>
            </a:fld>
            <a:endParaRPr lang="en-US" dirty="0" smtClean="0">
              <a:cs typeface="Arial" charset="0"/>
            </a:endParaRPr>
          </a:p>
        </p:txBody>
      </p:sp>
      <p:sp>
        <p:nvSpPr>
          <p:cNvPr id="25605" name="Rectangle 2"/>
          <p:cNvSpPr>
            <a:spLocks noGrp="1" noRot="1" noChangeAspect="1" noChangeArrowheads="1" noTextEdit="1"/>
          </p:cNvSpPr>
          <p:nvPr>
            <p:ph type="sldImg"/>
          </p:nvPr>
        </p:nvSpPr>
        <p:spPr>
          <a:ln/>
        </p:spPr>
      </p:sp>
      <p:sp>
        <p:nvSpPr>
          <p:cNvPr id="2560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r>
              <a:rPr lang="en-US" dirty="0" smtClean="0">
                <a:cs typeface="Arial" charset="0"/>
              </a:rPr>
              <a:t>MGB 2003</a:t>
            </a:r>
          </a:p>
        </p:txBody>
      </p:sp>
      <p:sp>
        <p:nvSpPr>
          <p:cNvPr id="25603" name="Rectangle 6"/>
          <p:cNvSpPr>
            <a:spLocks noGrp="1" noChangeArrowheads="1"/>
          </p:cNvSpPr>
          <p:nvPr>
            <p:ph type="ftr" sz="quarter" idx="4"/>
          </p:nvPr>
        </p:nvSpPr>
        <p:spPr>
          <a:noFill/>
        </p:spPr>
        <p:txBody>
          <a:bodyPr/>
          <a:lstStyle/>
          <a:p>
            <a:pPr eaLnBrk="1" hangingPunct="1"/>
            <a:r>
              <a:rPr lang="en-US" dirty="0" smtClean="0"/>
              <a:t>© 2003 Microsoft Corporation. All rights reserved.</a:t>
            </a:r>
          </a:p>
          <a:p>
            <a:r>
              <a:rPr lang="en-US" dirty="0" smtClean="0"/>
              <a:t>This presentation is for informational purposes only. Microsoft makes no warranties, express or implied, in this summary.</a:t>
            </a:r>
            <a:endParaRPr lang="en-US" sz="1200" dirty="0" smtClean="0"/>
          </a:p>
        </p:txBody>
      </p:sp>
      <p:sp>
        <p:nvSpPr>
          <p:cNvPr id="25604" name="Rectangle 7"/>
          <p:cNvSpPr>
            <a:spLocks noGrp="1" noChangeArrowheads="1"/>
          </p:cNvSpPr>
          <p:nvPr>
            <p:ph type="sldNum" sz="quarter" idx="5"/>
          </p:nvPr>
        </p:nvSpPr>
        <p:spPr>
          <a:noFill/>
        </p:spPr>
        <p:txBody>
          <a:bodyPr/>
          <a:lstStyle/>
          <a:p>
            <a:fld id="{A6EB4B93-8F73-4E16-A96B-7F58B2B0E987}" type="slidenum">
              <a:rPr lang="en-US" smtClean="0">
                <a:cs typeface="Arial" charset="0"/>
              </a:rPr>
              <a:pPr/>
              <a:t>4</a:t>
            </a:fld>
            <a:endParaRPr lang="en-US" dirty="0" smtClean="0">
              <a:cs typeface="Arial" charset="0"/>
            </a:endParaRPr>
          </a:p>
        </p:txBody>
      </p:sp>
      <p:sp>
        <p:nvSpPr>
          <p:cNvPr id="25605" name="Rectangle 2"/>
          <p:cNvSpPr>
            <a:spLocks noGrp="1" noRot="1" noChangeAspect="1" noChangeArrowheads="1" noTextEdit="1"/>
          </p:cNvSpPr>
          <p:nvPr>
            <p:ph type="sldImg"/>
          </p:nvPr>
        </p:nvSpPr>
        <p:spPr>
          <a:ln/>
        </p:spPr>
      </p:sp>
      <p:sp>
        <p:nvSpPr>
          <p:cNvPr id="2560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4026"/>
            <a:ext cx="5486400" cy="4114488"/>
          </a:xfrm>
          <a:prstGeom prst="rect">
            <a:avLst/>
          </a:prstGeom>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Presentation Title</a:t>
            </a:r>
            <a:endParaRPr lang="en-US" dirty="0"/>
          </a:p>
        </p:txBody>
      </p:sp>
      <p:sp>
        <p:nvSpPr>
          <p:cNvPr id="5" name="Slide Number Placeholder 4"/>
          <p:cNvSpPr>
            <a:spLocks noGrp="1"/>
          </p:cNvSpPr>
          <p:nvPr>
            <p:ph type="sldNum" sz="quarter" idx="11"/>
          </p:nvPr>
        </p:nvSpPr>
        <p:spPr/>
        <p:txBody>
          <a:bodyPr/>
          <a:lstStyle/>
          <a:p>
            <a:pPr>
              <a:defRPr/>
            </a:pPr>
            <a:fld id="{9EDDA8DA-B3A9-413B-9DC2-71A5DCACE961}" type="slidenum">
              <a:rPr lang="en-US" smtClean="0"/>
              <a:pPr>
                <a:defRPr/>
              </a:pPr>
              <a:t>5</a:t>
            </a:fld>
            <a:endParaRPr lang="en-US" dirty="0"/>
          </a:p>
        </p:txBody>
      </p:sp>
    </p:spTree>
    <p:extLst>
      <p:ext uri="{BB962C8B-B14F-4D97-AF65-F5344CB8AC3E}">
        <p14:creationId xmlns:p14="http://schemas.microsoft.com/office/powerpoint/2010/main" val="1358580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543543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2F8F528-DC76-4450-B12D-8CCDD6EA3A06}" type="slidenum">
              <a:rPr lang="en-US" smtClean="0">
                <a:solidFill>
                  <a:prstClr val="black"/>
                </a:solidFill>
              </a:rPr>
              <a:pPr/>
              <a:t>9</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4026"/>
            <a:ext cx="5486400" cy="4114488"/>
          </a:xfrm>
          <a:prstGeom prst="rect">
            <a:avLst/>
          </a:prstGeom>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Presentation Title</a:t>
            </a:r>
            <a:endParaRPr lang="en-US" dirty="0"/>
          </a:p>
        </p:txBody>
      </p:sp>
      <p:sp>
        <p:nvSpPr>
          <p:cNvPr id="5" name="Slide Number Placeholder 4"/>
          <p:cNvSpPr>
            <a:spLocks noGrp="1"/>
          </p:cNvSpPr>
          <p:nvPr>
            <p:ph type="sldNum" sz="quarter" idx="11"/>
          </p:nvPr>
        </p:nvSpPr>
        <p:spPr/>
        <p:txBody>
          <a:bodyPr/>
          <a:lstStyle/>
          <a:p>
            <a:pPr>
              <a:defRPr/>
            </a:pPr>
            <a:fld id="{9EDDA8DA-B3A9-413B-9DC2-71A5DCACE961}" type="slidenum">
              <a:rPr lang="en-US" smtClean="0"/>
              <a:pPr>
                <a:defRPr/>
              </a:pPr>
              <a:t>14</a:t>
            </a:fld>
            <a:endParaRPr lang="en-US" dirty="0"/>
          </a:p>
        </p:txBody>
      </p:sp>
    </p:spTree>
    <p:extLst>
      <p:ext uri="{BB962C8B-B14F-4D97-AF65-F5344CB8AC3E}">
        <p14:creationId xmlns:p14="http://schemas.microsoft.com/office/powerpoint/2010/main" val="1358580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4026"/>
            <a:ext cx="5486400" cy="4114488"/>
          </a:xfrm>
          <a:prstGeom prst="rect">
            <a:avLst/>
          </a:prstGeom>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smtClean="0"/>
              <a:t>Presentation Title</a:t>
            </a:r>
            <a:endParaRPr lang="en-US" dirty="0"/>
          </a:p>
        </p:txBody>
      </p:sp>
      <p:sp>
        <p:nvSpPr>
          <p:cNvPr id="5" name="Slide Number Placeholder 4"/>
          <p:cNvSpPr>
            <a:spLocks noGrp="1"/>
          </p:cNvSpPr>
          <p:nvPr>
            <p:ph type="sldNum" sz="quarter" idx="11"/>
          </p:nvPr>
        </p:nvSpPr>
        <p:spPr/>
        <p:txBody>
          <a:bodyPr/>
          <a:lstStyle/>
          <a:p>
            <a:pPr>
              <a:defRPr/>
            </a:pPr>
            <a:fld id="{9EDDA8DA-B3A9-413B-9DC2-71A5DCACE961}" type="slidenum">
              <a:rPr lang="en-US" smtClean="0"/>
              <a:pPr>
                <a:defRPr/>
              </a:pPr>
              <a:t>33</a:t>
            </a:fld>
            <a:endParaRPr lang="en-US" dirty="0"/>
          </a:p>
        </p:txBody>
      </p:sp>
    </p:spTree>
    <p:extLst>
      <p:ext uri="{BB962C8B-B14F-4D97-AF65-F5344CB8AC3E}">
        <p14:creationId xmlns:p14="http://schemas.microsoft.com/office/powerpoint/2010/main" val="1358580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35</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834572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67234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117191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02335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3367535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758874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789937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715485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Line Title with Bullet Text">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339726" y="338330"/>
            <a:ext cx="8503920" cy="439737"/>
          </a:xfrm>
          <a:prstGeom prst="rect">
            <a:avLst/>
          </a:prstGeom>
        </p:spPr>
        <p:txBody>
          <a:bodyPr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baseline="0">
                <a:solidFill>
                  <a:srgbClr val="000000"/>
                </a:solidFill>
                <a:latin typeface="Futura Bk" pitchFamily="34" charset="0"/>
              </a:defRPr>
            </a:lvl1pPr>
          </a:lstStyle>
          <a:p>
            <a:r>
              <a:rPr lang="en-US" dirty="0" smtClean="0"/>
              <a:t>SINGLE-LINE TITLE</a:t>
            </a:r>
            <a:endParaRPr lang="en-US" dirty="0"/>
          </a:p>
        </p:txBody>
      </p:sp>
      <p:sp>
        <p:nvSpPr>
          <p:cNvPr id="27" name="Text Placeholder 26"/>
          <p:cNvSpPr>
            <a:spLocks noGrp="1"/>
          </p:cNvSpPr>
          <p:nvPr>
            <p:ph type="body" sz="quarter" idx="10"/>
          </p:nvPr>
        </p:nvSpPr>
        <p:spPr>
          <a:xfrm>
            <a:off x="365760" y="1000123"/>
            <a:ext cx="8503920" cy="5120640"/>
          </a:xfrm>
          <a:prstGeom prst="rect">
            <a:avLst/>
          </a:prstGeom>
        </p:spPr>
        <p:txBody>
          <a:bodyPr>
            <a:noAutofit/>
          </a:bodyPr>
          <a:lstStyle>
            <a:lvl1pPr>
              <a:lnSpc>
                <a:spcPct val="100000"/>
              </a:lnSpc>
              <a:spcBef>
                <a:spcPts val="600"/>
              </a:spcBef>
              <a:buClr>
                <a:srgbClr val="000000"/>
              </a:buClr>
              <a:defRPr>
                <a:solidFill>
                  <a:srgbClr val="000000"/>
                </a:solidFill>
              </a:defRPr>
            </a:lvl1pPr>
            <a:lvl2pPr marL="400050" indent="-114300">
              <a:lnSpc>
                <a:spcPct val="100000"/>
              </a:lnSpc>
              <a:spcBef>
                <a:spcPts val="400"/>
              </a:spcBef>
              <a:buSzPct val="80000"/>
              <a:buFont typeface="Arial" pitchFamily="34" charset="0"/>
              <a:buChar char="•"/>
              <a:defRPr>
                <a:solidFill>
                  <a:srgbClr val="000000"/>
                </a:solidFill>
              </a:defRPr>
            </a:lvl2pPr>
            <a:lvl3pPr marL="628650" indent="-171450">
              <a:lnSpc>
                <a:spcPct val="100000"/>
              </a:lnSpc>
              <a:spcBef>
                <a:spcPts val="400"/>
              </a:spcBef>
              <a:buFont typeface="Futura Bk" pitchFamily="34" charset="0"/>
              <a:buChar char="−"/>
              <a:defRPr sz="1400">
                <a:solidFill>
                  <a:srgbClr val="000000"/>
                </a:solidFill>
              </a:defRPr>
            </a:lvl3pPr>
            <a:lvl4pPr marL="800100" indent="-114300">
              <a:lnSpc>
                <a:spcPct val="100000"/>
              </a:lnSpc>
              <a:spcBef>
                <a:spcPts val="400"/>
              </a:spcBef>
              <a:buSzPct val="80000"/>
              <a:buFont typeface="Arial" pitchFamily="34" charset="0"/>
              <a:buChar char="•"/>
              <a:defRPr kumimoji="0" lang="en-US" sz="1200" b="0" i="0" u="none" strike="noStrike" kern="1200" cap="none" spc="0" normalizeH="0" baseline="0" noProof="0" dirty="0" smtClean="0">
                <a:ln>
                  <a:noFill/>
                </a:ln>
                <a:solidFill>
                  <a:srgbClr val="000000"/>
                </a:solidFill>
                <a:effectLst/>
                <a:uLnTx/>
                <a:uFillTx/>
                <a:latin typeface="+mn-lt"/>
                <a:ea typeface="+mn-ea"/>
                <a:cs typeface="+mn-cs"/>
              </a:defRPr>
            </a:lvl4pPr>
            <a:lvl5pPr marL="1028700" indent="-174625">
              <a:lnSpc>
                <a:spcPct val="110000"/>
              </a:lnSpc>
              <a:spcBef>
                <a:spcPts val="400"/>
              </a:spcBef>
              <a:buFont typeface="Futura Bk" pitchFamily="34" charset="0"/>
              <a:buChar char="−"/>
              <a:defRPr sz="1200">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619099266"/>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Q &amp; A">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71206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9859890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6978910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2927480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150877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625246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8365493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646661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003665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58807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271381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60037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4779735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9862182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6891203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40582772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88062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249363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158805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426794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69572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389587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image" Target="../media/image1.jpe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1.jpe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2"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05718987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6" r:id="rId17"/>
    <p:sldLayoutId id="2147483687" r:id="rId18"/>
    <p:sldLayoutId id="2147483653" r:id="rId19"/>
    <p:sldLayoutId id="2147483660" r:id="rId20"/>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54210125"/>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51.png"/><Relationship Id="rId11" Type="http://schemas.openxmlformats.org/officeDocument/2006/relationships/image" Target="../media/image54.png"/><Relationship Id="rId5" Type="http://schemas.openxmlformats.org/officeDocument/2006/relationships/hyperlink" Target="http://technet.microsoft.com/en-au" TargetMode="External"/><Relationship Id="rId10" Type="http://schemas.openxmlformats.org/officeDocument/2006/relationships/image" Target="../media/image53.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50" y="6007901"/>
            <a:ext cx="1692825" cy="80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Rectangle 75"/>
          <p:cNvSpPr/>
          <p:nvPr/>
        </p:nvSpPr>
        <p:spPr bwMode="auto">
          <a:xfrm>
            <a:off x="7840666" y="2732588"/>
            <a:ext cx="461161" cy="2470023"/>
          </a:xfrm>
          <a:prstGeom prst="rect">
            <a:avLst/>
          </a:prstGeom>
          <a:gradFill>
            <a:gsLst>
              <a:gs pos="25000">
                <a:srgbClr val="009A46"/>
              </a:gs>
              <a:gs pos="52000">
                <a:srgbClr val="FFC425"/>
              </a:gs>
              <a:gs pos="98000">
                <a:schemeClr val="accent2">
                  <a:lumMod val="75000"/>
                </a:schemeClr>
              </a:gs>
            </a:gsLst>
            <a:lin ang="16200000" scaled="0"/>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9" name="Rectangle 78"/>
          <p:cNvSpPr/>
          <p:nvPr/>
        </p:nvSpPr>
        <p:spPr bwMode="auto">
          <a:xfrm>
            <a:off x="3826111" y="2581364"/>
            <a:ext cx="490369" cy="4087996"/>
          </a:xfrm>
          <a:prstGeom prst="rect">
            <a:avLst/>
          </a:prstGeom>
          <a:gradFill>
            <a:gsLst>
              <a:gs pos="25000">
                <a:srgbClr val="009A46"/>
              </a:gs>
              <a:gs pos="52000">
                <a:srgbClr val="FFC425"/>
              </a:gs>
              <a:gs pos="98000">
                <a:schemeClr val="accent2">
                  <a:lumMod val="75000"/>
                </a:schemeClr>
              </a:gs>
            </a:gsLst>
            <a:lin ang="16200000" scaled="0"/>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title"/>
          </p:nvPr>
        </p:nvSpPr>
        <p:spPr>
          <a:xfrm>
            <a:off x="389436" y="642260"/>
            <a:ext cx="8363938" cy="984885"/>
          </a:xfrm>
          <a:effectLst>
            <a:outerShdw blurRad="50800" dist="38100" dir="2700000" algn="tl" rotWithShape="0">
              <a:prstClr val="black">
                <a:alpha val="60000"/>
              </a:prstClr>
            </a:outerShdw>
          </a:effectLst>
        </p:spPr>
        <p:txBody>
          <a:bodyPr>
            <a:normAutofit fontScale="90000"/>
          </a:bodyPr>
          <a:lstStyle/>
          <a:p>
            <a:pPr>
              <a:lnSpc>
                <a:spcPct val="120000"/>
              </a:lnSpc>
            </a:pPr>
            <a:r>
              <a:rPr lang="en-US" spc="0" dirty="0">
                <a:ln>
                  <a:noFill/>
                </a:ln>
                <a:solidFill>
                  <a:schemeClr val="accent1">
                    <a:lumMod val="60000"/>
                    <a:lumOff val="40000"/>
                  </a:schemeClr>
                </a:solidFill>
                <a:latin typeface="Calibri" pitchFamily="34" charset="0"/>
                <a:cs typeface="Calibri" pitchFamily="34" charset="0"/>
              </a:rPr>
              <a:t>Accelerate time to value</a:t>
            </a:r>
            <a:r>
              <a:rPr lang="en-US" sz="3200" spc="0" dirty="0">
                <a:ln>
                  <a:noFill/>
                </a:ln>
                <a:solidFill>
                  <a:schemeClr val="bg1"/>
                </a:solidFill>
                <a:latin typeface="Calibri" pitchFamily="34" charset="0"/>
                <a:cs typeface="Calibri" pitchFamily="34" charset="0"/>
              </a:rPr>
              <a:t/>
            </a:r>
            <a:br>
              <a:rPr lang="en-US" sz="3200" spc="0" dirty="0">
                <a:ln>
                  <a:noFill/>
                </a:ln>
                <a:solidFill>
                  <a:schemeClr val="bg1"/>
                </a:solidFill>
                <a:latin typeface="Calibri" pitchFamily="34" charset="0"/>
                <a:cs typeface="Calibri" pitchFamily="34" charset="0"/>
              </a:rPr>
            </a:br>
            <a:r>
              <a:rPr lang="en-US" sz="2400" spc="0" dirty="0" smtClean="0">
                <a:ln>
                  <a:noFill/>
                </a:ln>
                <a:solidFill>
                  <a:schemeClr val="bg1"/>
                </a:solidFill>
                <a:latin typeface="Calibri" pitchFamily="34" charset="0"/>
                <a:cs typeface="Calibri" pitchFamily="34" charset="0"/>
              </a:rPr>
              <a:t>Design, Build &amp; </a:t>
            </a:r>
            <a:r>
              <a:rPr lang="en-US" sz="2400" kern="0" spc="0" dirty="0" smtClean="0">
                <a:ln>
                  <a:noFill/>
                </a:ln>
                <a:solidFill>
                  <a:schemeClr val="bg1"/>
                </a:solidFill>
                <a:latin typeface="Calibri" pitchFamily="34" charset="0"/>
                <a:cs typeface="Calibri" pitchFamily="34" charset="0"/>
              </a:rPr>
              <a:t>Deploy </a:t>
            </a:r>
            <a:r>
              <a:rPr lang="en-US" sz="2400" kern="0" spc="0" dirty="0">
                <a:ln>
                  <a:noFill/>
                </a:ln>
                <a:solidFill>
                  <a:schemeClr val="bg1"/>
                </a:solidFill>
                <a:latin typeface="Calibri" pitchFamily="34" charset="0"/>
                <a:cs typeface="Calibri" pitchFamily="34" charset="0"/>
              </a:rPr>
              <a:t>in </a:t>
            </a:r>
            <a:r>
              <a:rPr lang="en-US" sz="2400" b="1" u="sng" kern="0" spc="0" dirty="0">
                <a:ln>
                  <a:noFill/>
                </a:ln>
                <a:solidFill>
                  <a:schemeClr val="bg1"/>
                </a:solidFill>
                <a:latin typeface="Calibri" pitchFamily="34" charset="0"/>
                <a:cs typeface="Calibri" pitchFamily="34" charset="0"/>
              </a:rPr>
              <a:t>weeks</a:t>
            </a:r>
            <a:r>
              <a:rPr lang="en-US" sz="2400" kern="0" spc="0" dirty="0">
                <a:ln>
                  <a:noFill/>
                </a:ln>
                <a:solidFill>
                  <a:schemeClr val="bg1"/>
                </a:solidFill>
                <a:latin typeface="Calibri" pitchFamily="34" charset="0"/>
                <a:cs typeface="Calibri" pitchFamily="34" charset="0"/>
              </a:rPr>
              <a:t> rather than </a:t>
            </a:r>
            <a:r>
              <a:rPr lang="en-US" sz="2400" b="1" u="sng" kern="0" spc="0" dirty="0" smtClean="0">
                <a:ln>
                  <a:noFill/>
                </a:ln>
                <a:solidFill>
                  <a:schemeClr val="bg1"/>
                </a:solidFill>
                <a:latin typeface="Calibri" pitchFamily="34" charset="0"/>
                <a:cs typeface="Calibri" pitchFamily="34" charset="0"/>
              </a:rPr>
              <a:t>months</a:t>
            </a:r>
            <a:endParaRPr lang="en-US" sz="2400" b="1" u="sng" dirty="0">
              <a:solidFill>
                <a:schemeClr val="bg1"/>
              </a:solidFill>
              <a:latin typeface="Calibri" pitchFamily="34" charset="0"/>
              <a:cs typeface="Calibri" pitchFamily="34" charset="0"/>
            </a:endParaRPr>
          </a:p>
        </p:txBody>
      </p:sp>
      <p:sp>
        <p:nvSpPr>
          <p:cNvPr id="4" name="Rectangle 3"/>
          <p:cNvSpPr/>
          <p:nvPr/>
        </p:nvSpPr>
        <p:spPr>
          <a:xfrm>
            <a:off x="539552" y="1988840"/>
            <a:ext cx="8126105" cy="4758799"/>
          </a:xfrm>
          <a:prstGeom prst="rect">
            <a:avLst/>
          </a:prstGeom>
          <a:noFill/>
          <a:ln w="25400" cap="flat" cmpd="sng" algn="ctr">
            <a:solidFill>
              <a:schemeClr val="bg1"/>
            </a:solidFill>
            <a:prstDash val="solid"/>
          </a:ln>
          <a:effectLst/>
        </p:spPr>
        <p:txBody>
          <a:bodyPr lIns="90756" tIns="45379" rIns="90756" bIns="45379" rtlCol="0" anchor="ctr"/>
          <a:lstStyle/>
          <a:p>
            <a:pPr marL="0" marR="0" lvl="0" indent="0" algn="ctr" defTabSz="907904" eaLnBrk="1" fontAlgn="auto" latinLnBrk="0" hangingPunct="1">
              <a:lnSpc>
                <a:spcPct val="85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ea typeface="+mn-ea"/>
              <a:cs typeface="+mn-cs"/>
            </a:endParaRPr>
          </a:p>
        </p:txBody>
      </p:sp>
      <p:sp>
        <p:nvSpPr>
          <p:cNvPr id="7" name="Title 18"/>
          <p:cNvSpPr txBox="1">
            <a:spLocks/>
          </p:cNvSpPr>
          <p:nvPr/>
        </p:nvSpPr>
        <p:spPr>
          <a:xfrm>
            <a:off x="339726" y="420857"/>
            <a:ext cx="8375650" cy="439737"/>
          </a:xfrm>
          <a:prstGeom prst="rect">
            <a:avLst/>
          </a:prstGeom>
        </p:spPr>
        <p:txBody>
          <a:bodyPr vert="horz" lIns="90756" tIns="45379" rIns="90756" bIns="45379" rtlCol="0" anchor="t" anchorCtr="0">
            <a:noAutofit/>
          </a:bodyPr>
          <a:lstStyle>
            <a:lvl1pPr marL="0" marR="0" indent="0" algn="l" defTabSz="907904" rtl="0" eaLnBrk="1" fontAlgn="auto" latinLnBrk="0" hangingPunct="1">
              <a:lnSpc>
                <a:spcPts val="3299"/>
              </a:lnSpc>
              <a:spcBef>
                <a:spcPct val="0"/>
              </a:spcBef>
              <a:spcAft>
                <a:spcPts val="0"/>
              </a:spcAft>
              <a:buClrTx/>
              <a:buSzTx/>
              <a:buFontTx/>
              <a:buNone/>
              <a:tabLst/>
              <a:defRPr sz="3300" kern="1200" cap="none" baseline="0">
                <a:solidFill>
                  <a:srgbClr val="000000"/>
                </a:solidFill>
                <a:latin typeface="Futura Bk" pitchFamily="34" charset="0"/>
                <a:ea typeface="+mj-ea"/>
                <a:cs typeface="+mj-cs"/>
              </a:defRPr>
            </a:lvl1pPr>
          </a:lstStyle>
          <a:p>
            <a:pPr marL="0" marR="0" lvl="0" indent="0" algn="l" defTabSz="907904" rtl="0" eaLnBrk="1" fontAlgn="auto" latinLnBrk="0" hangingPunct="1">
              <a:lnSpc>
                <a:spcPts val="3299"/>
              </a:lnSpc>
              <a:spcBef>
                <a:spcPct val="0"/>
              </a:spcBef>
              <a:spcAft>
                <a:spcPts val="0"/>
              </a:spcAft>
              <a:buClrTx/>
              <a:buSzTx/>
              <a:buFontTx/>
              <a:buNone/>
              <a:tabLst/>
              <a:defRPr/>
            </a:pPr>
            <a:endParaRPr kumimoji="0" lang="en-US" sz="3200" b="0" i="0" u="none" strike="noStrike" kern="1200" cap="none" spc="0" normalizeH="0" baseline="0" noProof="0" dirty="0">
              <a:ln>
                <a:noFill/>
              </a:ln>
              <a:solidFill>
                <a:srgbClr val="0098F6"/>
              </a:solidFill>
              <a:effectLst/>
              <a:uLnTx/>
              <a:uFillTx/>
              <a:latin typeface="Futura Bk" pitchFamily="34" charset="0"/>
              <a:ea typeface="+mj-ea"/>
              <a:cs typeface="+mj-cs"/>
            </a:endParaRPr>
          </a:p>
        </p:txBody>
      </p:sp>
      <p:sp>
        <p:nvSpPr>
          <p:cNvPr id="10" name="Block Arc 9"/>
          <p:cNvSpPr/>
          <p:nvPr/>
        </p:nvSpPr>
        <p:spPr>
          <a:xfrm>
            <a:off x="7843630" y="839864"/>
            <a:ext cx="723315" cy="723032"/>
          </a:xfrm>
          <a:prstGeom prst="blockArc">
            <a:avLst>
              <a:gd name="adj1" fmla="val 7723"/>
              <a:gd name="adj2" fmla="val 21592277"/>
              <a:gd name="adj3" fmla="val 4640"/>
            </a:avLst>
          </a:prstGeom>
          <a:gradFill rotWithShape="1">
            <a:gsLst>
              <a:gs pos="0">
                <a:srgbClr val="5191CD">
                  <a:tint val="60000"/>
                  <a:hueOff val="0"/>
                  <a:satOff val="0"/>
                  <a:lumOff val="0"/>
                  <a:alphaOff val="0"/>
                  <a:shade val="51000"/>
                  <a:satMod val="130000"/>
                </a:srgbClr>
              </a:gs>
              <a:gs pos="80000">
                <a:srgbClr val="5191CD">
                  <a:tint val="60000"/>
                  <a:hueOff val="0"/>
                  <a:satOff val="0"/>
                  <a:lumOff val="0"/>
                  <a:alphaOff val="0"/>
                  <a:shade val="93000"/>
                  <a:satMod val="130000"/>
                </a:srgbClr>
              </a:gs>
              <a:gs pos="100000">
                <a:srgbClr val="5191CD">
                  <a:tint val="60000"/>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p>
      <p:grpSp>
        <p:nvGrpSpPr>
          <p:cNvPr id="11" name="Group 32"/>
          <p:cNvGrpSpPr/>
          <p:nvPr/>
        </p:nvGrpSpPr>
        <p:grpSpPr>
          <a:xfrm>
            <a:off x="7935738" y="580830"/>
            <a:ext cx="485464" cy="480964"/>
            <a:chOff x="5053600" y="1914725"/>
            <a:chExt cx="1270000" cy="1262083"/>
          </a:xfrm>
        </p:grpSpPr>
        <p:sp>
          <p:nvSpPr>
            <p:cNvPr id="21" name="Oval 20"/>
            <p:cNvSpPr/>
            <p:nvPr/>
          </p:nvSpPr>
          <p:spPr>
            <a:xfrm>
              <a:off x="5057558" y="1914725"/>
              <a:ext cx="1262083" cy="1262083"/>
            </a:xfrm>
            <a:prstGeom prst="ellipse">
              <a:avLst/>
            </a:prstGeom>
            <a:gradFill flip="none" rotWithShape="1">
              <a:gsLst>
                <a:gs pos="100000">
                  <a:srgbClr val="5191CD"/>
                </a:gs>
                <a:gs pos="50000">
                  <a:srgbClr val="0071B4">
                    <a:shade val="67500"/>
                    <a:satMod val="115000"/>
                  </a:srgbClr>
                </a:gs>
                <a:gs pos="100000">
                  <a:srgbClr val="0071B4">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a:scene3d>
              <a:camera prst="orthographicFront"/>
              <a:lightRig rig="threePt" dir="t"/>
            </a:scene3d>
            <a:sp3d>
              <a:bevelT w="57150" h="38100"/>
            </a:sp3d>
          </p:spPr>
        </p:sp>
        <p:sp>
          <p:nvSpPr>
            <p:cNvPr id="22" name="Oval 4"/>
            <p:cNvSpPr/>
            <p:nvPr/>
          </p:nvSpPr>
          <p:spPr>
            <a:xfrm>
              <a:off x="5053600" y="2036053"/>
              <a:ext cx="1270000" cy="892427"/>
            </a:xfrm>
            <a:prstGeom prst="rect">
              <a:avLst/>
            </a:prstGeom>
            <a:noFill/>
            <a:ln>
              <a:noFill/>
            </a:ln>
            <a:effectLst/>
          </p:spPr>
          <p:txBody>
            <a:bodyPr spcFirstLastPara="0" vert="horz" wrap="square" lIns="15240" tIns="15240" rIns="15240" bIns="15240" numCol="1" spcCol="1270" anchor="ctr" anchorCtr="0">
              <a:noAutofit/>
            </a:bodyPr>
            <a:lstStyle/>
            <a:p>
              <a:pPr marL="0" marR="0" lvl="0" indent="0" algn="ctr" defTabSz="529631" eaLnBrk="1" fontAlgn="auto" latinLnBrk="0" hangingPunct="1">
                <a:lnSpc>
                  <a:spcPct val="90000"/>
                </a:lnSpc>
                <a:spcBef>
                  <a:spcPct val="0"/>
                </a:spcBef>
                <a:spcAft>
                  <a:spcPct val="35000"/>
                </a:spcAft>
                <a:buClrTx/>
                <a:buSzTx/>
                <a:buFontTx/>
                <a:buNone/>
                <a:tabLst/>
                <a:defRPr/>
              </a:pPr>
              <a:r>
                <a:rPr kumimoji="0" lang="en-US" sz="700" b="1" i="0" u="none" strike="noStrike" kern="0" cap="none" spc="0" normalizeH="0" baseline="0" noProof="0" dirty="0">
                  <a:ln>
                    <a:noFill/>
                  </a:ln>
                  <a:solidFill>
                    <a:prstClr val="white"/>
                  </a:solidFill>
                  <a:effectLst/>
                  <a:uLnTx/>
                  <a:uFillTx/>
                  <a:latin typeface="Futura Bk"/>
                  <a:ea typeface="+mn-ea"/>
                  <a:cs typeface="+mn-cs"/>
                </a:rPr>
                <a:t>Accelerate </a:t>
              </a:r>
            </a:p>
          </p:txBody>
        </p:sp>
      </p:grpSp>
      <p:sp>
        <p:nvSpPr>
          <p:cNvPr id="19" name="Oval 18"/>
          <p:cNvSpPr/>
          <p:nvPr/>
        </p:nvSpPr>
        <p:spPr>
          <a:xfrm>
            <a:off x="8397557" y="913722"/>
            <a:ext cx="485464" cy="480964"/>
          </a:xfrm>
          <a:prstGeom prst="ellipse">
            <a:avLst/>
          </a:prstGeom>
          <a:solidFill>
            <a:schemeClr val="tx1"/>
          </a:solidFill>
          <a:ln>
            <a:noFill/>
          </a:ln>
          <a:effectLst>
            <a:outerShdw blurRad="40000" dist="23000" dir="5400000" rotWithShape="0">
              <a:srgbClr val="000000">
                <a:alpha val="35000"/>
              </a:srgbClr>
            </a:outerShdw>
          </a:effectLst>
        </p:spPr>
      </p:sp>
      <p:sp>
        <p:nvSpPr>
          <p:cNvPr id="20" name="Oval 4"/>
          <p:cNvSpPr/>
          <p:nvPr/>
        </p:nvSpPr>
        <p:spPr>
          <a:xfrm>
            <a:off x="8417701" y="984158"/>
            <a:ext cx="445178" cy="340093"/>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06172" eaLnBrk="1" fontAlgn="auto" latinLnBrk="0" hangingPunct="1">
              <a:lnSpc>
                <a:spcPct val="90000"/>
              </a:lnSpc>
              <a:spcBef>
                <a:spcPct val="0"/>
              </a:spcBef>
              <a:spcAft>
                <a:spcPct val="3500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Futura Bk"/>
                <a:ea typeface="+mn-ea"/>
                <a:cs typeface="+mn-cs"/>
              </a:rPr>
              <a:t>Minimize    </a:t>
            </a:r>
          </a:p>
        </p:txBody>
      </p:sp>
      <p:sp>
        <p:nvSpPr>
          <p:cNvPr id="17" name="Oval 16"/>
          <p:cNvSpPr/>
          <p:nvPr/>
        </p:nvSpPr>
        <p:spPr>
          <a:xfrm>
            <a:off x="7968946" y="1296549"/>
            <a:ext cx="485464" cy="480964"/>
          </a:xfrm>
          <a:prstGeom prst="ellipse">
            <a:avLst/>
          </a:prstGeom>
          <a:solidFill>
            <a:schemeClr val="tx1"/>
          </a:solidFill>
          <a:ln>
            <a:noFill/>
          </a:ln>
          <a:effectLst>
            <a:outerShdw blurRad="40000" dist="23000" dir="5400000" rotWithShape="0">
              <a:srgbClr val="000000">
                <a:alpha val="35000"/>
              </a:srgbClr>
            </a:outerShdw>
          </a:effectLst>
        </p:spPr>
      </p:sp>
      <p:sp>
        <p:nvSpPr>
          <p:cNvPr id="18" name="Oval 4"/>
          <p:cNvSpPr/>
          <p:nvPr/>
        </p:nvSpPr>
        <p:spPr>
          <a:xfrm>
            <a:off x="8010730" y="1366985"/>
            <a:ext cx="415892" cy="340093"/>
          </a:xfrm>
          <a:prstGeom prst="rect">
            <a:avLst/>
          </a:prstGeom>
          <a:noFill/>
          <a:ln>
            <a:noFill/>
          </a:ln>
          <a:effectLst/>
        </p:spPr>
        <p:txBody>
          <a:bodyPr spcFirstLastPara="0" vert="horz" wrap="square" lIns="20320" tIns="20320" rIns="20320" bIns="20320" numCol="1" spcCol="1270" anchor="ctr" anchorCtr="0">
            <a:noAutofit/>
          </a:bodyPr>
          <a:lstStyle/>
          <a:p>
            <a:pPr marL="0" marR="0" lvl="0" indent="0" algn="ctr" defTabSz="706172" eaLnBrk="1" fontAlgn="auto" latinLnBrk="0" hangingPunct="1">
              <a:lnSpc>
                <a:spcPct val="90000"/>
              </a:lnSpc>
              <a:spcBef>
                <a:spcPct val="0"/>
              </a:spcBef>
              <a:spcAft>
                <a:spcPct val="3500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Futura Bk"/>
                <a:ea typeface="+mn-ea"/>
                <a:cs typeface="+mn-cs"/>
              </a:rPr>
              <a:t>Simplify </a:t>
            </a:r>
          </a:p>
        </p:txBody>
      </p:sp>
      <p:sp>
        <p:nvSpPr>
          <p:cNvPr id="15" name="Oval 14"/>
          <p:cNvSpPr/>
          <p:nvPr/>
        </p:nvSpPr>
        <p:spPr>
          <a:xfrm>
            <a:off x="7519530" y="941464"/>
            <a:ext cx="485464" cy="480964"/>
          </a:xfrm>
          <a:prstGeom prst="ellipse">
            <a:avLst/>
          </a:prstGeom>
          <a:solidFill>
            <a:schemeClr val="tx1"/>
          </a:solidFill>
          <a:ln>
            <a:noFill/>
          </a:ln>
          <a:effectLst>
            <a:outerShdw blurRad="40000" dist="23000" dir="5400000" rotWithShape="0">
              <a:srgbClr val="000000">
                <a:alpha val="35000"/>
              </a:srgbClr>
            </a:outerShdw>
          </a:effectLst>
        </p:spPr>
      </p:sp>
      <p:sp>
        <p:nvSpPr>
          <p:cNvPr id="16" name="Oval 4"/>
          <p:cNvSpPr/>
          <p:nvPr/>
        </p:nvSpPr>
        <p:spPr>
          <a:xfrm>
            <a:off x="7527777" y="1016739"/>
            <a:ext cx="473854" cy="340093"/>
          </a:xfrm>
          <a:prstGeom prst="rect">
            <a:avLst/>
          </a:prstGeom>
          <a:noFill/>
          <a:ln>
            <a:noFill/>
          </a:ln>
          <a:effectLst/>
        </p:spPr>
        <p:txBody>
          <a:bodyPr spcFirstLastPara="0" vert="horz" wrap="square" lIns="15240" tIns="15240" rIns="15240" bIns="15240" numCol="1" spcCol="1270" anchor="ctr" anchorCtr="0">
            <a:noAutofit/>
          </a:bodyPr>
          <a:lstStyle/>
          <a:p>
            <a:pPr marL="0" marR="0" lvl="0" indent="0" algn="ctr" defTabSz="529631" eaLnBrk="1" fontAlgn="auto" latinLnBrk="0" hangingPunct="1">
              <a:lnSpc>
                <a:spcPct val="90000"/>
              </a:lnSpc>
              <a:spcBef>
                <a:spcPct val="0"/>
              </a:spcBef>
              <a:spcAft>
                <a:spcPct val="35000"/>
              </a:spcAft>
              <a:buClrTx/>
              <a:buSzTx/>
              <a:buFontTx/>
              <a:buNone/>
              <a:tabLst/>
              <a:defRPr/>
            </a:pPr>
            <a:r>
              <a:rPr kumimoji="0" lang="en-US" sz="700" b="0" i="0" u="none" strike="noStrike" kern="0" cap="none" spc="0" normalizeH="0" baseline="0" noProof="0" dirty="0">
                <a:ln>
                  <a:noFill/>
                </a:ln>
                <a:solidFill>
                  <a:prstClr val="white"/>
                </a:solidFill>
                <a:effectLst/>
                <a:uLnTx/>
                <a:uFillTx/>
                <a:latin typeface="Futura Bk"/>
                <a:ea typeface="+mn-ea"/>
                <a:cs typeface="+mn-cs"/>
              </a:rPr>
              <a:t>Optimize </a:t>
            </a:r>
          </a:p>
        </p:txBody>
      </p:sp>
      <p:sp>
        <p:nvSpPr>
          <p:cNvPr id="34" name="Rectangle 33"/>
          <p:cNvSpPr/>
          <p:nvPr/>
        </p:nvSpPr>
        <p:spPr>
          <a:xfrm>
            <a:off x="5105593" y="2734591"/>
            <a:ext cx="822709" cy="259568"/>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Design</a:t>
            </a:r>
          </a:p>
        </p:txBody>
      </p:sp>
      <p:sp>
        <p:nvSpPr>
          <p:cNvPr id="35" name="Rectangle 34"/>
          <p:cNvSpPr/>
          <p:nvPr/>
        </p:nvSpPr>
        <p:spPr>
          <a:xfrm>
            <a:off x="5105593" y="3018528"/>
            <a:ext cx="822709" cy="269775"/>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Build</a:t>
            </a:r>
          </a:p>
        </p:txBody>
      </p:sp>
      <p:sp>
        <p:nvSpPr>
          <p:cNvPr id="36" name="Rectangle 35"/>
          <p:cNvSpPr/>
          <p:nvPr/>
        </p:nvSpPr>
        <p:spPr>
          <a:xfrm>
            <a:off x="5105593" y="3284313"/>
            <a:ext cx="822709" cy="799491"/>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Deploy</a:t>
            </a:r>
          </a:p>
        </p:txBody>
      </p:sp>
      <p:sp>
        <p:nvSpPr>
          <p:cNvPr id="37" name="Rectangle 36"/>
          <p:cNvSpPr/>
          <p:nvPr/>
        </p:nvSpPr>
        <p:spPr>
          <a:xfrm>
            <a:off x="5105593" y="4091236"/>
            <a:ext cx="822709" cy="1087396"/>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Use</a:t>
            </a:r>
          </a:p>
        </p:txBody>
      </p:sp>
      <p:sp>
        <p:nvSpPr>
          <p:cNvPr id="39" name="Rectangle 38"/>
          <p:cNvSpPr/>
          <p:nvPr/>
        </p:nvSpPr>
        <p:spPr>
          <a:xfrm>
            <a:off x="5928302" y="3009992"/>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Acquire appliance</a:t>
            </a:r>
          </a:p>
        </p:txBody>
      </p:sp>
      <p:sp>
        <p:nvSpPr>
          <p:cNvPr id="40" name="Rectangle 39"/>
          <p:cNvSpPr/>
          <p:nvPr/>
        </p:nvSpPr>
        <p:spPr>
          <a:xfrm>
            <a:off x="5928302" y="3558076"/>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Extract </a:t>
            </a:r>
            <a:r>
              <a:rPr kumimoji="0" lang="en-US" sz="1100" b="0" i="0" u="none" strike="noStrike" kern="0" cap="none" spc="0" normalizeH="0" baseline="0" noProof="0" dirty="0" smtClean="0">
                <a:ln>
                  <a:noFill/>
                </a:ln>
                <a:solidFill>
                  <a:srgbClr val="3D393B"/>
                </a:solidFill>
                <a:effectLst/>
                <a:uLnTx/>
                <a:uFillTx/>
                <a:ea typeface="+mn-ea"/>
                <a:cs typeface="+mn-cs"/>
              </a:rPr>
              <a:t>&amp; load data </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41" name="Rectangle 40"/>
          <p:cNvSpPr/>
          <p:nvPr/>
        </p:nvSpPr>
        <p:spPr>
          <a:xfrm>
            <a:off x="5928302" y="2735950"/>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Choose appliance for workload</a:t>
            </a:r>
          </a:p>
        </p:txBody>
      </p:sp>
      <p:sp>
        <p:nvSpPr>
          <p:cNvPr id="42" name="Rectangle 41"/>
          <p:cNvSpPr/>
          <p:nvPr/>
        </p:nvSpPr>
        <p:spPr>
          <a:xfrm>
            <a:off x="5928302" y="3284034"/>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Install appliance</a:t>
            </a:r>
          </a:p>
        </p:txBody>
      </p:sp>
      <p:sp>
        <p:nvSpPr>
          <p:cNvPr id="43" name="Rectangle 42"/>
          <p:cNvSpPr/>
          <p:nvPr/>
        </p:nvSpPr>
        <p:spPr>
          <a:xfrm>
            <a:off x="5928302" y="3832118"/>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Stand-up in production</a:t>
            </a:r>
          </a:p>
        </p:txBody>
      </p:sp>
      <p:sp>
        <p:nvSpPr>
          <p:cNvPr id="44" name="Rectangle 43"/>
          <p:cNvSpPr/>
          <p:nvPr/>
        </p:nvSpPr>
        <p:spPr>
          <a:xfrm>
            <a:off x="5928302" y="4380202"/>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Extract and manipulate data</a:t>
            </a:r>
          </a:p>
        </p:txBody>
      </p:sp>
      <p:sp>
        <p:nvSpPr>
          <p:cNvPr id="45" name="Rectangle 44"/>
          <p:cNvSpPr/>
          <p:nvPr/>
        </p:nvSpPr>
        <p:spPr>
          <a:xfrm>
            <a:off x="5928302" y="4654244"/>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Generate reports</a:t>
            </a:r>
          </a:p>
        </p:txBody>
      </p:sp>
      <p:sp>
        <p:nvSpPr>
          <p:cNvPr id="46" name="Rectangle 45"/>
          <p:cNvSpPr/>
          <p:nvPr/>
        </p:nvSpPr>
        <p:spPr>
          <a:xfrm>
            <a:off x="5928302" y="4928290"/>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Make decisions</a:t>
            </a:r>
          </a:p>
        </p:txBody>
      </p:sp>
      <p:sp>
        <p:nvSpPr>
          <p:cNvPr id="47" name="Rectangle 46"/>
          <p:cNvSpPr/>
          <p:nvPr/>
        </p:nvSpPr>
        <p:spPr>
          <a:xfrm>
            <a:off x="5928302" y="4106160"/>
            <a:ext cx="1966126"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3D393B"/>
                </a:solidFill>
                <a:effectLst/>
                <a:uLnTx/>
                <a:uFillTx/>
                <a:ea typeface="+mn-ea"/>
                <a:cs typeface="+mn-cs"/>
              </a:rPr>
              <a:t>Monitor &amp; Manage</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50" name="Rectangle 49"/>
          <p:cNvSpPr/>
          <p:nvPr/>
        </p:nvSpPr>
        <p:spPr>
          <a:xfrm>
            <a:off x="1674909" y="5851007"/>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Extract and manipulate data</a:t>
            </a:r>
          </a:p>
        </p:txBody>
      </p:sp>
      <p:sp>
        <p:nvSpPr>
          <p:cNvPr id="51" name="Rectangle 50"/>
          <p:cNvSpPr/>
          <p:nvPr/>
        </p:nvSpPr>
        <p:spPr>
          <a:xfrm>
            <a:off x="1674909" y="2858798"/>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Define architecture</a:t>
            </a:r>
          </a:p>
        </p:txBody>
      </p:sp>
      <p:sp>
        <p:nvSpPr>
          <p:cNvPr id="52" name="Rectangle 51"/>
          <p:cNvSpPr/>
          <p:nvPr/>
        </p:nvSpPr>
        <p:spPr>
          <a:xfrm>
            <a:off x="1674909" y="3674855"/>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3D393B"/>
                </a:solidFill>
                <a:effectLst/>
                <a:uLnTx/>
                <a:uFillTx/>
                <a:ea typeface="+mn-ea"/>
                <a:cs typeface="+mn-cs"/>
              </a:rPr>
              <a:t>Acquire</a:t>
            </a:r>
            <a:r>
              <a:rPr kumimoji="0" lang="en-US" sz="1100" b="0" i="0" u="none" strike="noStrike" kern="0" cap="none" spc="0" normalizeH="0" noProof="0" dirty="0" smtClean="0">
                <a:ln>
                  <a:noFill/>
                </a:ln>
                <a:solidFill>
                  <a:srgbClr val="3D393B"/>
                </a:solidFill>
                <a:effectLst/>
                <a:uLnTx/>
                <a:uFillTx/>
                <a:ea typeface="+mn-ea"/>
                <a:cs typeface="+mn-cs"/>
              </a:rPr>
              <a:t> </a:t>
            </a:r>
            <a:r>
              <a:rPr kumimoji="0" lang="en-US" sz="1100" b="0" i="0" u="none" strike="noStrike" kern="0" cap="none" spc="0" normalizeH="0" baseline="0" noProof="0" dirty="0" smtClean="0">
                <a:ln>
                  <a:noFill/>
                </a:ln>
                <a:solidFill>
                  <a:srgbClr val="3D393B"/>
                </a:solidFill>
                <a:effectLst/>
                <a:uLnTx/>
                <a:uFillTx/>
                <a:ea typeface="+mn-ea"/>
                <a:cs typeface="+mn-cs"/>
              </a:rPr>
              <a:t>HW &amp; SW components</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53" name="Rectangle 52"/>
          <p:cNvSpPr/>
          <p:nvPr/>
        </p:nvSpPr>
        <p:spPr>
          <a:xfrm>
            <a:off x="1674909" y="3130817"/>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rPr>
              <a:t>Evaluate </a:t>
            </a:r>
            <a:r>
              <a:rPr lang="en-US" sz="1100" kern="0" dirty="0" smtClean="0">
                <a:solidFill>
                  <a:srgbClr val="3D393B"/>
                </a:solidFill>
              </a:rPr>
              <a:t>alternatives</a:t>
            </a:r>
            <a:endParaRPr kumimoji="0" lang="en-US" sz="1100" b="0" i="0" u="none" strike="noStrike" kern="0" cap="none" spc="0" normalizeH="0" baseline="0" noProof="0" dirty="0">
              <a:ln>
                <a:noFill/>
              </a:ln>
              <a:solidFill>
                <a:srgbClr val="3D393B"/>
              </a:solidFill>
              <a:effectLst/>
              <a:uLnTx/>
              <a:uFillTx/>
            </a:endParaRPr>
          </a:p>
        </p:txBody>
      </p:sp>
      <p:sp>
        <p:nvSpPr>
          <p:cNvPr id="54" name="Rectangle 53"/>
          <p:cNvSpPr/>
          <p:nvPr/>
        </p:nvSpPr>
        <p:spPr>
          <a:xfrm>
            <a:off x="1674909" y="3946874"/>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lang="en-US" sz="1100" kern="0" dirty="0" smtClean="0">
                <a:solidFill>
                  <a:srgbClr val="3D393B"/>
                </a:solidFill>
              </a:rPr>
              <a:t>Build solution</a:t>
            </a:r>
            <a:endParaRPr kumimoji="0" lang="en-US" sz="1100" b="0" i="0" u="none" strike="noStrike" kern="0" cap="none" spc="0" normalizeH="0" baseline="0" noProof="0" dirty="0">
              <a:ln>
                <a:noFill/>
              </a:ln>
              <a:solidFill>
                <a:srgbClr val="3D393B"/>
              </a:solidFill>
              <a:effectLst/>
              <a:uLnTx/>
              <a:uFillTx/>
            </a:endParaRPr>
          </a:p>
        </p:txBody>
      </p:sp>
      <p:sp>
        <p:nvSpPr>
          <p:cNvPr id="55" name="Rectangle 54"/>
          <p:cNvSpPr/>
          <p:nvPr/>
        </p:nvSpPr>
        <p:spPr>
          <a:xfrm>
            <a:off x="1674909" y="2586779"/>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Assess </a:t>
            </a:r>
            <a:r>
              <a:rPr kumimoji="0" lang="en-US" sz="1100" b="0" i="0" u="none" strike="noStrike" kern="0" cap="none" spc="0" normalizeH="0" baseline="0" noProof="0" dirty="0" smtClean="0">
                <a:ln>
                  <a:noFill/>
                </a:ln>
                <a:solidFill>
                  <a:srgbClr val="3D393B"/>
                </a:solidFill>
                <a:effectLst/>
                <a:uLnTx/>
                <a:uFillTx/>
                <a:ea typeface="+mn-ea"/>
                <a:cs typeface="+mn-cs"/>
              </a:rPr>
              <a:t>and understand workload</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56" name="Rectangle 55"/>
          <p:cNvSpPr/>
          <p:nvPr/>
        </p:nvSpPr>
        <p:spPr>
          <a:xfrm>
            <a:off x="1674909" y="4218893"/>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Load data</a:t>
            </a:r>
          </a:p>
        </p:txBody>
      </p:sp>
      <p:sp>
        <p:nvSpPr>
          <p:cNvPr id="57" name="Rectangle 56"/>
          <p:cNvSpPr/>
          <p:nvPr/>
        </p:nvSpPr>
        <p:spPr>
          <a:xfrm>
            <a:off x="1674909" y="4490912"/>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3D393B"/>
                </a:solidFill>
                <a:effectLst/>
                <a:uLnTx/>
                <a:uFillTx/>
                <a:ea typeface="+mn-ea"/>
                <a:cs typeface="+mn-cs"/>
              </a:rPr>
              <a:t>Proof Of Concept &amp; Validation</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58" name="Rectangle 57"/>
          <p:cNvSpPr/>
          <p:nvPr/>
        </p:nvSpPr>
        <p:spPr>
          <a:xfrm>
            <a:off x="1674909" y="4762931"/>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rgbClr val="3D393B"/>
                </a:solidFill>
                <a:effectLst/>
                <a:uLnTx/>
                <a:uFillTx/>
                <a:ea typeface="+mn-ea"/>
                <a:cs typeface="+mn-cs"/>
              </a:rPr>
              <a:t>Tune &amp; Balance HW &amp; SW</a:t>
            </a:r>
            <a:endParaRPr kumimoji="0" lang="en-US" sz="1100" b="0" i="0" u="none" strike="noStrike" kern="0" cap="none" spc="0" normalizeH="0" baseline="0" noProof="0" dirty="0">
              <a:ln>
                <a:noFill/>
              </a:ln>
              <a:solidFill>
                <a:srgbClr val="3D393B"/>
              </a:solidFill>
              <a:effectLst/>
              <a:uLnTx/>
              <a:uFillTx/>
              <a:ea typeface="+mn-ea"/>
              <a:cs typeface="+mn-cs"/>
            </a:endParaRPr>
          </a:p>
        </p:txBody>
      </p:sp>
      <p:sp>
        <p:nvSpPr>
          <p:cNvPr id="59" name="Rectangle 58"/>
          <p:cNvSpPr/>
          <p:nvPr/>
        </p:nvSpPr>
        <p:spPr>
          <a:xfrm>
            <a:off x="1674909" y="5034950"/>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Integrate in environment</a:t>
            </a:r>
          </a:p>
        </p:txBody>
      </p:sp>
      <p:sp>
        <p:nvSpPr>
          <p:cNvPr id="60" name="Rectangle 59"/>
          <p:cNvSpPr/>
          <p:nvPr/>
        </p:nvSpPr>
        <p:spPr>
          <a:xfrm>
            <a:off x="1674909" y="5578988"/>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Monitor and troubleshoot</a:t>
            </a:r>
          </a:p>
        </p:txBody>
      </p:sp>
      <p:sp>
        <p:nvSpPr>
          <p:cNvPr id="61" name="Rectangle 60"/>
          <p:cNvSpPr/>
          <p:nvPr/>
        </p:nvSpPr>
        <p:spPr>
          <a:xfrm>
            <a:off x="1674909" y="6123026"/>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Generate reports</a:t>
            </a:r>
          </a:p>
        </p:txBody>
      </p:sp>
      <p:sp>
        <p:nvSpPr>
          <p:cNvPr id="62" name="Rectangle 61"/>
          <p:cNvSpPr/>
          <p:nvPr/>
        </p:nvSpPr>
        <p:spPr>
          <a:xfrm>
            <a:off x="1674909" y="6395040"/>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3D393B"/>
                </a:solidFill>
                <a:effectLst/>
                <a:uLnTx/>
                <a:uFillTx/>
                <a:ea typeface="+mn-ea"/>
                <a:cs typeface="+mn-cs"/>
              </a:rPr>
              <a:t>Make decisions</a:t>
            </a:r>
          </a:p>
        </p:txBody>
      </p:sp>
      <p:sp>
        <p:nvSpPr>
          <p:cNvPr id="63" name="Rectangle 62"/>
          <p:cNvSpPr/>
          <p:nvPr/>
        </p:nvSpPr>
        <p:spPr>
          <a:xfrm>
            <a:off x="899592" y="2595813"/>
            <a:ext cx="772500" cy="1079042"/>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Design</a:t>
            </a:r>
          </a:p>
        </p:txBody>
      </p:sp>
      <p:sp>
        <p:nvSpPr>
          <p:cNvPr id="64" name="Rectangle 63"/>
          <p:cNvSpPr/>
          <p:nvPr/>
        </p:nvSpPr>
        <p:spPr>
          <a:xfrm>
            <a:off x="899592" y="3677157"/>
            <a:ext cx="772500" cy="1310293"/>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Build</a:t>
            </a:r>
          </a:p>
        </p:txBody>
      </p:sp>
      <p:sp>
        <p:nvSpPr>
          <p:cNvPr id="65" name="Rectangle 64"/>
          <p:cNvSpPr/>
          <p:nvPr/>
        </p:nvSpPr>
        <p:spPr>
          <a:xfrm>
            <a:off x="899592" y="4987450"/>
            <a:ext cx="772500" cy="688487"/>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Deploy</a:t>
            </a:r>
          </a:p>
        </p:txBody>
      </p:sp>
      <p:sp>
        <p:nvSpPr>
          <p:cNvPr id="66" name="Rectangle 65"/>
          <p:cNvSpPr/>
          <p:nvPr/>
        </p:nvSpPr>
        <p:spPr>
          <a:xfrm>
            <a:off x="902409" y="5680523"/>
            <a:ext cx="772500" cy="953212"/>
          </a:xfrm>
          <a:prstGeom prst="rect">
            <a:avLst/>
          </a:prstGeom>
          <a:gradFill flip="none" rotWithShape="1">
            <a:gsLst>
              <a:gs pos="0">
                <a:srgbClr val="3191AE"/>
              </a:gs>
              <a:gs pos="100000">
                <a:srgbClr val="00313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auto" latinLnBrk="0" hangingPunct="1">
              <a:lnSpc>
                <a:spcPct val="110000"/>
              </a:lnSpc>
              <a:spcBef>
                <a:spcPts val="1000"/>
              </a:spcBef>
              <a:spcAft>
                <a:spcPts val="0"/>
              </a:spcAft>
              <a:buClrTx/>
              <a:buSzPct val="100000"/>
              <a:buFontTx/>
              <a:buNone/>
              <a:tabLst/>
              <a:defRPr/>
            </a:pPr>
            <a:r>
              <a:rPr kumimoji="0" lang="en-US" sz="1600" b="0" i="0" u="none" strike="noStrike" kern="0" cap="none" spc="0" normalizeH="0" baseline="0" noProof="0" dirty="0">
                <a:ln>
                  <a:noFill/>
                </a:ln>
                <a:solidFill>
                  <a:prstClr val="white"/>
                </a:solidFill>
                <a:effectLst/>
                <a:uLnTx/>
                <a:uFillTx/>
                <a:ea typeface="+mn-ea"/>
                <a:cs typeface="+mn-cs"/>
              </a:rPr>
              <a:t>Use</a:t>
            </a:r>
          </a:p>
        </p:txBody>
      </p:sp>
      <p:cxnSp>
        <p:nvCxnSpPr>
          <p:cNvPr id="74" name="Straight Connector 7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TextBox 1"/>
          <p:cNvSpPr txBox="1">
            <a:spLocks noChangeArrowheads="1"/>
          </p:cNvSpPr>
          <p:nvPr/>
        </p:nvSpPr>
        <p:spPr bwMode="auto">
          <a:xfrm>
            <a:off x="411275" y="5"/>
            <a:ext cx="3878290"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How do appliances supply value?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26" name="TextBox 25"/>
          <p:cNvSpPr txBox="1"/>
          <p:nvPr/>
        </p:nvSpPr>
        <p:spPr>
          <a:xfrm>
            <a:off x="7728502" y="2807291"/>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1</a:t>
            </a:r>
          </a:p>
        </p:txBody>
      </p:sp>
      <p:sp>
        <p:nvSpPr>
          <p:cNvPr id="27" name="TextBox 26"/>
          <p:cNvSpPr txBox="1"/>
          <p:nvPr/>
        </p:nvSpPr>
        <p:spPr>
          <a:xfrm>
            <a:off x="7728502" y="4679499"/>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4</a:t>
            </a:r>
          </a:p>
        </p:txBody>
      </p:sp>
      <p:sp>
        <p:nvSpPr>
          <p:cNvPr id="28" name="TextBox 27"/>
          <p:cNvSpPr txBox="1"/>
          <p:nvPr/>
        </p:nvSpPr>
        <p:spPr>
          <a:xfrm>
            <a:off x="7728502" y="3431360"/>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2</a:t>
            </a:r>
          </a:p>
        </p:txBody>
      </p:sp>
      <p:sp>
        <p:nvSpPr>
          <p:cNvPr id="29" name="TextBox 28"/>
          <p:cNvSpPr txBox="1"/>
          <p:nvPr/>
        </p:nvSpPr>
        <p:spPr>
          <a:xfrm>
            <a:off x="7728502" y="4055429"/>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3</a:t>
            </a:r>
          </a:p>
        </p:txBody>
      </p:sp>
      <p:sp>
        <p:nvSpPr>
          <p:cNvPr id="48" name="Rectangle 47"/>
          <p:cNvSpPr/>
          <p:nvPr/>
        </p:nvSpPr>
        <p:spPr>
          <a:xfrm flipH="1" flipV="1">
            <a:off x="7989696" y="3495087"/>
            <a:ext cx="398728" cy="593384"/>
          </a:xfrm>
          <a:prstGeom prst="rect">
            <a:avLst/>
          </a:prstGeom>
        </p:spPr>
        <p:txBody>
          <a:bodyPr vert="vert" wrap="none" lIns="90756" tIns="45379" rIns="90756" bIns="45379">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3F3F3F"/>
                </a:solidFill>
                <a:effectLst/>
                <a:uLnTx/>
                <a:uFillTx/>
              </a:rPr>
              <a:t>Weeks</a:t>
            </a:r>
          </a:p>
        </p:txBody>
      </p:sp>
      <p:sp>
        <p:nvSpPr>
          <p:cNvPr id="77" name="Rectangle 76"/>
          <p:cNvSpPr/>
          <p:nvPr/>
        </p:nvSpPr>
        <p:spPr>
          <a:xfrm>
            <a:off x="1674909" y="5306969"/>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lang="en-US" sz="1100" kern="0" dirty="0" smtClean="0">
                <a:solidFill>
                  <a:srgbClr val="3D393B"/>
                </a:solidFill>
              </a:rPr>
              <a:t>Burn in &amp; Stability</a:t>
            </a:r>
            <a:endParaRPr kumimoji="0" lang="en-US" sz="1100" b="0" i="0" u="none" strike="noStrike" kern="0" cap="none" spc="0" normalizeH="0" baseline="0" noProof="0" dirty="0">
              <a:ln>
                <a:noFill/>
              </a:ln>
              <a:solidFill>
                <a:srgbClr val="3D393B"/>
              </a:solidFill>
              <a:effectLst/>
              <a:uLnTx/>
              <a:uFillTx/>
            </a:endParaRPr>
          </a:p>
        </p:txBody>
      </p:sp>
      <p:sp>
        <p:nvSpPr>
          <p:cNvPr id="78" name="Rectangle 77"/>
          <p:cNvSpPr/>
          <p:nvPr/>
        </p:nvSpPr>
        <p:spPr>
          <a:xfrm>
            <a:off x="1674909" y="3402836"/>
            <a:ext cx="2151202" cy="274320"/>
          </a:xfrm>
          <a:prstGeom prst="rect">
            <a:avLst/>
          </a:prstGeom>
          <a:solidFill>
            <a:sysClr val="window" lastClr="FFFFFF">
              <a:lumMod val="85000"/>
            </a:sysClr>
          </a:solidFill>
          <a:ln w="19050" cap="flat" cmpd="sng" algn="ctr">
            <a:solidFill>
              <a:srgbClr val="000000"/>
            </a:solidFill>
            <a:prstDash val="solid"/>
          </a:ln>
          <a:effectLst/>
        </p:spPr>
        <p:txBody>
          <a:bodyPr lIns="45720" rIns="45720" rtlCol="0" anchor="ctr"/>
          <a:lstStyle/>
          <a:p>
            <a:pPr marL="0" marR="0" lvl="0" indent="0" defTabSz="907904" eaLnBrk="1" fontAlgn="auto" latinLnBrk="0" hangingPunct="1">
              <a:lnSpc>
                <a:spcPct val="100000"/>
              </a:lnSpc>
              <a:spcBef>
                <a:spcPts val="0"/>
              </a:spcBef>
              <a:spcAft>
                <a:spcPts val="0"/>
              </a:spcAft>
              <a:buClrTx/>
              <a:buSzTx/>
              <a:buFontTx/>
              <a:buNone/>
              <a:tabLst/>
              <a:defRPr/>
            </a:pPr>
            <a:r>
              <a:rPr lang="en-US" sz="1100" kern="0" dirty="0" smtClean="0">
                <a:solidFill>
                  <a:srgbClr val="3D393B"/>
                </a:solidFill>
              </a:rPr>
              <a:t>Design specific implementation</a:t>
            </a:r>
            <a:endParaRPr kumimoji="0" lang="en-US" sz="1100" b="0" i="0" u="none" strike="noStrike" kern="0" cap="none" spc="0" normalizeH="0" baseline="0" noProof="0" dirty="0">
              <a:ln>
                <a:noFill/>
              </a:ln>
              <a:solidFill>
                <a:srgbClr val="3D393B"/>
              </a:solidFill>
              <a:effectLst/>
              <a:uLnTx/>
              <a:uFillTx/>
            </a:endParaRPr>
          </a:p>
        </p:txBody>
      </p:sp>
      <p:sp>
        <p:nvSpPr>
          <p:cNvPr id="80" name="TextBox 79"/>
          <p:cNvSpPr txBox="1"/>
          <p:nvPr/>
        </p:nvSpPr>
        <p:spPr>
          <a:xfrm>
            <a:off x="3695737" y="2880077"/>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1</a:t>
            </a:r>
          </a:p>
        </p:txBody>
      </p:sp>
      <p:sp>
        <p:nvSpPr>
          <p:cNvPr id="81" name="TextBox 80"/>
          <p:cNvSpPr txBox="1"/>
          <p:nvPr/>
        </p:nvSpPr>
        <p:spPr>
          <a:xfrm>
            <a:off x="3695737" y="5201752"/>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4</a:t>
            </a:r>
          </a:p>
        </p:txBody>
      </p:sp>
      <p:sp>
        <p:nvSpPr>
          <p:cNvPr id="82" name="TextBox 81"/>
          <p:cNvSpPr txBox="1"/>
          <p:nvPr/>
        </p:nvSpPr>
        <p:spPr>
          <a:xfrm>
            <a:off x="3695737" y="3653969"/>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2</a:t>
            </a:r>
          </a:p>
        </p:txBody>
      </p:sp>
      <p:sp>
        <p:nvSpPr>
          <p:cNvPr id="83" name="TextBox 82"/>
          <p:cNvSpPr txBox="1"/>
          <p:nvPr/>
        </p:nvSpPr>
        <p:spPr>
          <a:xfrm>
            <a:off x="3695737" y="4427861"/>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rPr>
              <a:t>3</a:t>
            </a:r>
          </a:p>
        </p:txBody>
      </p:sp>
      <p:sp>
        <p:nvSpPr>
          <p:cNvPr id="84" name="Rectangle 83"/>
          <p:cNvSpPr/>
          <p:nvPr/>
        </p:nvSpPr>
        <p:spPr>
          <a:xfrm flipH="1" flipV="1">
            <a:off x="4009668" y="4195214"/>
            <a:ext cx="398728" cy="671931"/>
          </a:xfrm>
          <a:prstGeom prst="rect">
            <a:avLst/>
          </a:prstGeom>
        </p:spPr>
        <p:txBody>
          <a:bodyPr vert="vert" wrap="none" lIns="90756" tIns="45379" rIns="90756" bIns="45379">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lang="en-US" sz="1400" b="1" kern="0" dirty="0" smtClean="0"/>
              <a:t>Months</a:t>
            </a:r>
            <a:endParaRPr kumimoji="0" lang="en-US" sz="1400" b="1" i="0" u="none" strike="noStrike" kern="0" cap="none" spc="0" normalizeH="0" baseline="0" noProof="0" dirty="0">
              <a:ln>
                <a:noFill/>
              </a:ln>
              <a:effectLst/>
              <a:uLnTx/>
              <a:uFillTx/>
            </a:endParaRPr>
          </a:p>
        </p:txBody>
      </p:sp>
      <p:sp>
        <p:nvSpPr>
          <p:cNvPr id="23" name="Round Single Corner Rectangle 22"/>
          <p:cNvSpPr/>
          <p:nvPr/>
        </p:nvSpPr>
        <p:spPr bwMode="auto">
          <a:xfrm flipH="1">
            <a:off x="902407" y="2135416"/>
            <a:ext cx="3414073" cy="442204"/>
          </a:xfrm>
          <a:prstGeom prst="round1Rect">
            <a:avLst>
              <a:gd name="adj" fmla="val 0"/>
            </a:avLst>
          </a:prstGeom>
          <a:gradFill flip="none" rotWithShape="1">
            <a:gsLst>
              <a:gs pos="0">
                <a:srgbClr val="3191AE"/>
              </a:gs>
              <a:gs pos="46000">
                <a:srgbClr val="00576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base" latinLnBrk="0" hangingPunct="1">
              <a:lnSpc>
                <a:spcPct val="110000"/>
              </a:lnSpc>
              <a:spcBef>
                <a:spcPts val="1000"/>
              </a:spcBef>
              <a:spcAft>
                <a:spcPct val="0"/>
              </a:spcAft>
              <a:buClrTx/>
              <a:buSzPct val="100000"/>
              <a:buFontTx/>
              <a:buNone/>
              <a:tabLst/>
              <a:defRPr/>
            </a:pPr>
            <a:r>
              <a:rPr kumimoji="0" lang="en-US" b="1" i="0" u="none" strike="noStrike" kern="0" cap="none" spc="0" normalizeH="0" baseline="0" noProof="0" dirty="0">
                <a:ln>
                  <a:noFill/>
                </a:ln>
                <a:solidFill>
                  <a:prstClr val="white"/>
                </a:solidFill>
                <a:effectLst/>
                <a:uLnTx/>
                <a:uFillTx/>
                <a:ea typeface="+mn-ea"/>
                <a:cs typeface="+mn-cs"/>
              </a:rPr>
              <a:t>Custom-built solution</a:t>
            </a:r>
          </a:p>
        </p:txBody>
      </p:sp>
      <p:sp>
        <p:nvSpPr>
          <p:cNvPr id="85" name="Round Single Corner Rectangle 84"/>
          <p:cNvSpPr/>
          <p:nvPr/>
        </p:nvSpPr>
        <p:spPr bwMode="auto">
          <a:xfrm flipH="1">
            <a:off x="5105709" y="2135416"/>
            <a:ext cx="3196117" cy="581405"/>
          </a:xfrm>
          <a:prstGeom prst="round1Rect">
            <a:avLst>
              <a:gd name="adj" fmla="val 0"/>
            </a:avLst>
          </a:prstGeom>
          <a:gradFill flip="none" rotWithShape="1">
            <a:gsLst>
              <a:gs pos="0">
                <a:srgbClr val="3191AE"/>
              </a:gs>
              <a:gs pos="46000">
                <a:srgbClr val="00576C"/>
              </a:gs>
            </a:gsLst>
            <a:path path="circle">
              <a:fillToRect l="100000" b="100000"/>
            </a:path>
            <a:tileRect t="-100000" r="-100000"/>
          </a:gradFill>
          <a:ln w="25400" cap="flat" cmpd="sng" algn="ctr">
            <a:noFill/>
            <a:prstDash val="solid"/>
          </a:ln>
          <a:effectLst>
            <a:outerShdw blurRad="50800" dist="38100" dir="5400000" algn="t" rotWithShape="0">
              <a:prstClr val="black">
                <a:alpha val="40000"/>
              </a:prstClr>
            </a:outerShdw>
          </a:effectLst>
          <a:scene3d>
            <a:camera prst="orthographicFront"/>
            <a:lightRig rig="threePt" dir="t"/>
          </a:scene3d>
          <a:sp3d>
            <a:bevelT w="50800" h="25400"/>
          </a:sp3d>
        </p:spPr>
        <p:txBody>
          <a:bodyPr lIns="90756" tIns="45379" rIns="90756" bIns="45379" rtlCol="0" anchor="ctr"/>
          <a:lstStyle/>
          <a:p>
            <a:pPr marL="0" marR="0" lvl="0" indent="-223829" algn="ctr" defTabSz="907904" eaLnBrk="1" fontAlgn="base" latinLnBrk="0" hangingPunct="1">
              <a:lnSpc>
                <a:spcPct val="90000"/>
              </a:lnSpc>
              <a:spcBef>
                <a:spcPts val="1000"/>
              </a:spcBef>
              <a:spcAft>
                <a:spcPct val="0"/>
              </a:spcAft>
              <a:buClrTx/>
              <a:buSzPct val="100000"/>
              <a:buFontTx/>
              <a:buNone/>
              <a:tabLst/>
              <a:defRPr/>
            </a:pPr>
            <a:r>
              <a:rPr lang="en-US" b="1" kern="0" dirty="0" smtClean="0">
                <a:solidFill>
                  <a:prstClr val="white"/>
                </a:solidFill>
              </a:rPr>
              <a:t>Integrated &amp; Optimized Appliance</a:t>
            </a:r>
            <a:endParaRPr kumimoji="0" lang="en-US" b="1" i="0" u="none" strike="noStrike" kern="0" cap="none" spc="0" normalizeH="0" baseline="0" noProof="0" dirty="0">
              <a:ln>
                <a:noFill/>
              </a:ln>
              <a:solidFill>
                <a:prstClr val="white"/>
              </a:solidFill>
              <a:effectLst/>
              <a:uLnTx/>
              <a:uFillTx/>
            </a:endParaRPr>
          </a:p>
        </p:txBody>
      </p:sp>
      <p:sp>
        <p:nvSpPr>
          <p:cNvPr id="69" name="TextBox 68"/>
          <p:cNvSpPr txBox="1"/>
          <p:nvPr/>
        </p:nvSpPr>
        <p:spPr>
          <a:xfrm>
            <a:off x="3695737" y="5975643"/>
            <a:ext cx="613322" cy="307088"/>
          </a:xfrm>
          <a:prstGeom prst="rect">
            <a:avLst/>
          </a:prstGeom>
          <a:noFill/>
        </p:spPr>
        <p:txBody>
          <a:bodyPr wrap="square" lIns="90756" tIns="45379" rIns="90756" bIns="45379" rtlCol="0">
            <a:spAutoFit/>
          </a:bodyPr>
          <a:lstStyle/>
          <a:p>
            <a:pPr marL="0" marR="0" lvl="0" indent="0" algn="ctr" defTabSz="907904" eaLnBrk="1" fontAlgn="auto" latinLnBrk="0" hangingPunct="1">
              <a:lnSpc>
                <a:spcPct val="100000"/>
              </a:lnSpc>
              <a:spcBef>
                <a:spcPts val="0"/>
              </a:spcBef>
              <a:spcAft>
                <a:spcPts val="0"/>
              </a:spcAft>
              <a:buClrTx/>
              <a:buSzTx/>
              <a:buFontTx/>
              <a:buNone/>
              <a:tabLst/>
              <a:defRPr/>
            </a:pPr>
            <a:r>
              <a:rPr lang="en-US" sz="1400" b="1" kern="0" dirty="0"/>
              <a:t>5</a:t>
            </a:r>
            <a:endParaRPr kumimoji="0" lang="en-US" sz="1400" b="1" i="0" u="none" strike="noStrike" kern="0" cap="none" spc="0" normalizeH="0" baseline="0" noProof="0" dirty="0">
              <a:ln>
                <a:noFill/>
              </a:ln>
              <a:effectLst/>
              <a:uLnTx/>
              <a:uFillTx/>
            </a:endParaRPr>
          </a:p>
        </p:txBody>
      </p:sp>
    </p:spTree>
    <p:extLst>
      <p:ext uri="{BB962C8B-B14F-4D97-AF65-F5344CB8AC3E}">
        <p14:creationId xmlns:p14="http://schemas.microsoft.com/office/powerpoint/2010/main" val="886835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2" name="Title 1"/>
          <p:cNvSpPr>
            <a:spLocks noGrp="1"/>
          </p:cNvSpPr>
          <p:nvPr>
            <p:ph type="title"/>
          </p:nvPr>
        </p:nvSpPr>
        <p:spPr>
          <a:xfrm>
            <a:off x="389436" y="717351"/>
            <a:ext cx="8363938" cy="1551194"/>
          </a:xfrm>
          <a:effectLst>
            <a:outerShdw blurRad="50800" dist="38100" dir="2700000" algn="tl" rotWithShape="0">
              <a:prstClr val="black">
                <a:alpha val="60000"/>
              </a:prstClr>
            </a:outerShdw>
          </a:effectLst>
        </p:spPr>
        <p:txBody>
          <a:bodyPr>
            <a:normAutofit fontScale="90000"/>
          </a:bodyPr>
          <a:lstStyle/>
          <a:p>
            <a:r>
              <a:rPr lang="en-US" sz="3600" dirty="0" smtClean="0">
                <a:solidFill>
                  <a:schemeClr val="accent1">
                    <a:lumMod val="60000"/>
                    <a:lumOff val="40000"/>
                  </a:schemeClr>
                </a:solidFill>
                <a:latin typeface="Calibri" pitchFamily="34" charset="0"/>
                <a:cs typeface="Calibri" pitchFamily="34" charset="0"/>
              </a:rPr>
              <a:t>Minimize risk</a:t>
            </a:r>
            <a:r>
              <a:rPr lang="en-US" sz="3200" dirty="0">
                <a:latin typeface="Calibri" pitchFamily="34" charset="0"/>
                <a:cs typeface="Calibri" pitchFamily="34" charset="0"/>
              </a:rPr>
              <a:t/>
            </a:r>
            <a:br>
              <a:rPr lang="en-US" sz="3200" dirty="0">
                <a:latin typeface="Calibri" pitchFamily="34" charset="0"/>
                <a:cs typeface="Calibri" pitchFamily="34" charset="0"/>
              </a:rPr>
            </a:br>
            <a:r>
              <a:rPr lang="en-US" sz="3200" dirty="0" smtClean="0">
                <a:solidFill>
                  <a:schemeClr val="bg1"/>
                </a:solidFill>
                <a:latin typeface="Calibri" pitchFamily="34" charset="0"/>
                <a:cs typeface="Calibri" pitchFamily="34" charset="0"/>
              </a:rPr>
              <a:t>Deploy </a:t>
            </a:r>
            <a:r>
              <a:rPr lang="en-US" sz="3200" dirty="0">
                <a:solidFill>
                  <a:schemeClr val="bg1"/>
                </a:solidFill>
                <a:latin typeface="Calibri" pitchFamily="34" charset="0"/>
                <a:cs typeface="Calibri" pitchFamily="34" charset="0"/>
              </a:rPr>
              <a:t>with </a:t>
            </a:r>
            <a:r>
              <a:rPr lang="en-US" sz="3200" dirty="0" smtClean="0">
                <a:solidFill>
                  <a:schemeClr val="bg1"/>
                </a:solidFill>
                <a:latin typeface="Calibri" pitchFamily="34" charset="0"/>
                <a:cs typeface="Calibri" pitchFamily="34" charset="0"/>
              </a:rPr>
              <a:t>confidence</a:t>
            </a:r>
            <a:r>
              <a:rPr lang="en-US" sz="3200" dirty="0">
                <a:solidFill>
                  <a:schemeClr val="tx1"/>
                </a:solidFill>
                <a:latin typeface="Calibri" pitchFamily="34" charset="0"/>
                <a:cs typeface="Calibri" pitchFamily="34" charset="0"/>
              </a:rPr>
              <a:t/>
            </a:r>
            <a:br>
              <a:rPr lang="en-US" sz="3200" dirty="0">
                <a:solidFill>
                  <a:schemeClr val="tx1"/>
                </a:solidFill>
                <a:latin typeface="Calibri" pitchFamily="34" charset="0"/>
                <a:cs typeface="Calibri" pitchFamily="34" charset="0"/>
              </a:rPr>
            </a:br>
            <a:endParaRPr lang="en-US" dirty="0">
              <a:solidFill>
                <a:schemeClr val="tx1"/>
              </a:solidFill>
              <a:latin typeface="Calibri" pitchFamily="34" charset="0"/>
              <a:cs typeface="Calibri" pitchFamily="34" charset="0"/>
            </a:endParaRPr>
          </a:p>
        </p:txBody>
      </p:sp>
      <p:sp>
        <p:nvSpPr>
          <p:cNvPr id="3" name="Content Placeholder 2"/>
          <p:cNvSpPr>
            <a:spLocks noGrp="1"/>
          </p:cNvSpPr>
          <p:nvPr>
            <p:ph idx="1"/>
          </p:nvPr>
        </p:nvSpPr>
        <p:spPr>
          <a:xfrm>
            <a:off x="389437" y="1988840"/>
            <a:ext cx="4138114" cy="2785378"/>
          </a:xfrm>
          <a:effectLst>
            <a:outerShdw blurRad="50800" dist="38100" dir="2700000" algn="tl" rotWithShape="0">
              <a:prstClr val="black">
                <a:alpha val="60000"/>
              </a:prstClr>
            </a:outerShdw>
          </a:effectLst>
        </p:spPr>
        <p:txBody>
          <a:bodyPr>
            <a:normAutofit fontScale="85000" lnSpcReduction="10000"/>
          </a:bodyPr>
          <a:lstStyle/>
          <a:p>
            <a:pPr marL="284163" indent="-284163" defTabSz="907904" eaLnBrk="0" fontAlgn="base" hangingPunct="0">
              <a:spcBef>
                <a:spcPts val="600"/>
              </a:spcBef>
              <a:spcAft>
                <a:spcPts val="600"/>
              </a:spcAft>
              <a:buFont typeface="Arial" pitchFamily="34" charset="0"/>
              <a:buChar char="•"/>
              <a:defRPr/>
            </a:pPr>
            <a:r>
              <a:rPr lang="en-US" sz="2400" kern="0" dirty="0">
                <a:ea typeface="MS PGothic" charset="-128"/>
                <a:cs typeface="Futura Hv"/>
              </a:rPr>
              <a:t>Proven infrastructure built on best practices of leading experts</a:t>
            </a:r>
          </a:p>
          <a:p>
            <a:pPr marL="284163" indent="-284163" defTabSz="907904" eaLnBrk="0" fontAlgn="base" hangingPunct="0">
              <a:spcBef>
                <a:spcPts val="600"/>
              </a:spcBef>
              <a:spcAft>
                <a:spcPts val="600"/>
              </a:spcAft>
              <a:buFont typeface="Arial" pitchFamily="34" charset="0"/>
              <a:buChar char="•"/>
              <a:defRPr/>
            </a:pPr>
            <a:r>
              <a:rPr lang="en-US" sz="2400" kern="0" dirty="0">
                <a:ea typeface="MS PGothic" charset="-128"/>
                <a:cs typeface="Futura Hv"/>
              </a:rPr>
              <a:t>Secure, compliant infrastructure for fewer vulnerabilities</a:t>
            </a:r>
          </a:p>
          <a:p>
            <a:pPr marL="284163" indent="-284163" defTabSz="907904" eaLnBrk="0" fontAlgn="base" hangingPunct="0">
              <a:spcBef>
                <a:spcPts val="600"/>
              </a:spcBef>
              <a:spcAft>
                <a:spcPts val="600"/>
              </a:spcAft>
              <a:buFont typeface="Arial" pitchFamily="34" charset="0"/>
              <a:buChar char="•"/>
              <a:defRPr/>
            </a:pPr>
            <a:r>
              <a:rPr lang="en-US" sz="2400" kern="0" dirty="0">
                <a:ea typeface="MS PGothic" charset="-128"/>
                <a:cs typeface="Futura Hv"/>
              </a:rPr>
              <a:t>Single, trusted source of support for simpler resolution</a:t>
            </a:r>
          </a:p>
          <a:p>
            <a:pPr>
              <a:buFont typeface="Arial" pitchFamily="34" charset="0"/>
              <a:buChar char="•"/>
            </a:pPr>
            <a:endParaRPr lang="en-US" sz="2400" dirty="0"/>
          </a:p>
        </p:txBody>
      </p:sp>
      <p:sp>
        <p:nvSpPr>
          <p:cNvPr id="4" name="Rectangle 3"/>
          <p:cNvSpPr/>
          <p:nvPr/>
        </p:nvSpPr>
        <p:spPr>
          <a:xfrm>
            <a:off x="4669096" y="2064637"/>
            <a:ext cx="4117975" cy="4413753"/>
          </a:xfrm>
          <a:prstGeom prst="rect">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algn="ctr" defTabSz="907904">
              <a:lnSpc>
                <a:spcPct val="85000"/>
              </a:lnSpc>
              <a:spcBef>
                <a:spcPct val="0"/>
              </a:spcBef>
              <a:spcAft>
                <a:spcPct val="35000"/>
              </a:spcAft>
            </a:pPr>
            <a:endParaRPr lang="en-US" sz="2400" dirty="0">
              <a:solidFill>
                <a:prstClr val="white"/>
              </a:solidFill>
            </a:endParaRPr>
          </a:p>
        </p:txBody>
      </p:sp>
      <p:sp>
        <p:nvSpPr>
          <p:cNvPr id="5" name="Round Single Corner Rectangle 4"/>
          <p:cNvSpPr/>
          <p:nvPr/>
        </p:nvSpPr>
        <p:spPr bwMode="auto">
          <a:xfrm flipH="1">
            <a:off x="5003010" y="4055997"/>
            <a:ext cx="3449800" cy="914400"/>
          </a:xfrm>
          <a:prstGeom prst="round1Rect">
            <a:avLst>
              <a:gd name="adj" fmla="val 0"/>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90756" rIns="90756" bIns="45379" rtlCol="0" anchor="t"/>
          <a:lstStyle/>
          <a:p>
            <a:pPr algn="ctr" defTabSz="907904">
              <a:lnSpc>
                <a:spcPct val="85000"/>
              </a:lnSpc>
            </a:pPr>
            <a:r>
              <a:rPr lang="en-US" sz="1200" dirty="0">
                <a:solidFill>
                  <a:srgbClr val="3D393B"/>
                </a:solidFill>
              </a:rPr>
              <a:t>Integrated and optimized by </a:t>
            </a:r>
            <a:br>
              <a:rPr lang="en-US" sz="1200" dirty="0">
                <a:solidFill>
                  <a:srgbClr val="3D393B"/>
                </a:solidFill>
              </a:rPr>
            </a:br>
            <a:r>
              <a:rPr lang="en-US" sz="1200" dirty="0">
                <a:solidFill>
                  <a:srgbClr val="3D393B"/>
                </a:solidFill>
              </a:rPr>
              <a:t>HP and MS experts</a:t>
            </a:r>
          </a:p>
        </p:txBody>
      </p:sp>
      <p:sp>
        <p:nvSpPr>
          <p:cNvPr id="6" name="Round Single Corner Rectangle 5"/>
          <p:cNvSpPr/>
          <p:nvPr/>
        </p:nvSpPr>
        <p:spPr bwMode="auto">
          <a:xfrm flipH="1">
            <a:off x="5003010" y="2861167"/>
            <a:ext cx="3449800" cy="847089"/>
          </a:xfrm>
          <a:prstGeom prst="round1Rect">
            <a:avLst>
              <a:gd name="adj" fmla="val 0"/>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90756" rIns="90756" bIns="45379" rtlCol="0" anchor="t"/>
          <a:lstStyle/>
          <a:p>
            <a:pPr algn="ctr" defTabSz="907904">
              <a:lnSpc>
                <a:spcPct val="85000"/>
              </a:lnSpc>
            </a:pPr>
            <a:r>
              <a:rPr lang="en-US" sz="1200" dirty="0">
                <a:solidFill>
                  <a:srgbClr val="3D393B"/>
                </a:solidFill>
              </a:rPr>
              <a:t>Reference architecture</a:t>
            </a:r>
          </a:p>
        </p:txBody>
      </p:sp>
      <p:sp>
        <p:nvSpPr>
          <p:cNvPr id="9" name="Rectangle 8"/>
          <p:cNvSpPr/>
          <p:nvPr/>
        </p:nvSpPr>
        <p:spPr>
          <a:xfrm>
            <a:off x="452965" y="1658435"/>
            <a:ext cx="3395136" cy="48132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marL="340476" indent="-340476" defTabSz="907904" eaLnBrk="0" fontAlgn="base" hangingPunct="0">
              <a:spcBef>
                <a:spcPts val="600"/>
              </a:spcBef>
              <a:spcAft>
                <a:spcPts val="600"/>
              </a:spcAft>
              <a:buFont typeface="Futura Bk" pitchFamily="34" charset="0"/>
              <a:buChar char="–"/>
              <a:defRPr/>
            </a:pPr>
            <a:endParaRPr lang="en-US" kern="0" dirty="0">
              <a:solidFill>
                <a:srgbClr val="000000"/>
              </a:solidFill>
              <a:ea typeface="MS PGothic" charset="-128"/>
              <a:cs typeface="Futura Hv"/>
            </a:endParaRPr>
          </a:p>
          <a:p>
            <a:pPr marL="340476" indent="-340476" defTabSz="907904" eaLnBrk="0" fontAlgn="base" hangingPunct="0">
              <a:spcBef>
                <a:spcPts val="600"/>
              </a:spcBef>
              <a:spcAft>
                <a:spcPts val="600"/>
              </a:spcAft>
              <a:buFont typeface="Futura Bk" pitchFamily="34" charset="0"/>
              <a:buChar char="–"/>
              <a:defRPr/>
            </a:pPr>
            <a:endParaRPr lang="en-US" kern="0" dirty="0">
              <a:solidFill>
                <a:srgbClr val="000000"/>
              </a:solidFill>
              <a:ea typeface="MS PGothic" charset="-128"/>
              <a:cs typeface="Futura Hv"/>
            </a:endParaRPr>
          </a:p>
          <a:p>
            <a:pPr marL="340476" indent="-340476" defTabSz="907904" eaLnBrk="0" fontAlgn="base" hangingPunct="0">
              <a:spcBef>
                <a:spcPts val="600"/>
              </a:spcBef>
              <a:spcAft>
                <a:spcPts val="600"/>
              </a:spcAft>
              <a:buFont typeface="Futura Bk" pitchFamily="34" charset="0"/>
              <a:buChar char="–"/>
              <a:defRPr/>
            </a:pPr>
            <a:endParaRPr lang="en-US" kern="0" dirty="0">
              <a:solidFill>
                <a:srgbClr val="000000"/>
              </a:solidFill>
              <a:ea typeface="MS PGothic" charset="-128"/>
              <a:cs typeface="Futura Hv"/>
            </a:endParaRPr>
          </a:p>
          <a:p>
            <a:pPr defTabSz="907904">
              <a:buFont typeface="Arial"/>
              <a:buChar char="•"/>
            </a:pPr>
            <a:endParaRPr lang="en-US" sz="1600" dirty="0">
              <a:solidFill>
                <a:srgbClr val="000000"/>
              </a:solidFill>
            </a:endParaRPr>
          </a:p>
          <a:p>
            <a:pPr defTabSz="907904">
              <a:buFont typeface="Arial"/>
              <a:buChar char="•"/>
            </a:pPr>
            <a:endParaRPr lang="en-US" sz="1600" dirty="0">
              <a:solidFill>
                <a:srgbClr val="000000"/>
              </a:solidFill>
            </a:endParaRPr>
          </a:p>
        </p:txBody>
      </p:sp>
      <p:sp>
        <p:nvSpPr>
          <p:cNvPr id="10" name="Rectangle 9"/>
          <p:cNvSpPr/>
          <p:nvPr/>
        </p:nvSpPr>
        <p:spPr>
          <a:xfrm>
            <a:off x="5296520" y="3162385"/>
            <a:ext cx="1333499" cy="365760"/>
          </a:xfrm>
          <a:prstGeom prst="rect">
            <a:avLst/>
          </a:prstGeom>
          <a:solidFill>
            <a:srgbClr val="5F5F5F"/>
          </a:solidFill>
          <a:ln>
            <a:noFill/>
          </a:ln>
        </p:spPr>
        <p:style>
          <a:lnRef idx="1">
            <a:schemeClr val="accen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90756" tIns="45379" rIns="90756" bIns="45379" anchor="ctr"/>
          <a:lstStyle/>
          <a:p>
            <a:pPr algn="ctr" defTabSz="907904">
              <a:lnSpc>
                <a:spcPct val="85000"/>
              </a:lnSpc>
            </a:pPr>
            <a:r>
              <a:rPr lang="en-US" sz="1200" dirty="0">
                <a:solidFill>
                  <a:prstClr val="white"/>
                </a:solidFill>
              </a:rPr>
              <a:t>Application software</a:t>
            </a:r>
          </a:p>
        </p:txBody>
      </p:sp>
      <p:sp>
        <p:nvSpPr>
          <p:cNvPr id="11" name="Rectangle 10"/>
          <p:cNvSpPr/>
          <p:nvPr/>
        </p:nvSpPr>
        <p:spPr>
          <a:xfrm>
            <a:off x="6825803" y="3162385"/>
            <a:ext cx="1333499" cy="365760"/>
          </a:xfrm>
          <a:prstGeom prst="rect">
            <a:avLst/>
          </a:prstGeom>
          <a:solidFill>
            <a:srgbClr val="5F5F5F"/>
          </a:solidFill>
          <a:ln>
            <a:noFill/>
          </a:ln>
        </p:spPr>
        <p:style>
          <a:lnRef idx="1">
            <a:schemeClr val="accen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90756" tIns="45379" rIns="90756" bIns="45379" anchor="ctr"/>
          <a:lstStyle/>
          <a:p>
            <a:pPr algn="ctr" defTabSz="907904">
              <a:lnSpc>
                <a:spcPct val="85000"/>
              </a:lnSpc>
            </a:pPr>
            <a:r>
              <a:rPr lang="en-US" sz="1200" dirty="0">
                <a:solidFill>
                  <a:prstClr val="white"/>
                </a:solidFill>
              </a:rPr>
              <a:t>Server, storage, networking</a:t>
            </a:r>
          </a:p>
        </p:txBody>
      </p:sp>
      <p:sp>
        <p:nvSpPr>
          <p:cNvPr id="12" name="Rectangle 11"/>
          <p:cNvSpPr/>
          <p:nvPr/>
        </p:nvSpPr>
        <p:spPr>
          <a:xfrm>
            <a:off x="5143822" y="4478698"/>
            <a:ext cx="1005840" cy="365760"/>
          </a:xfrm>
          <a:prstGeom prst="rect">
            <a:avLst/>
          </a:prstGeom>
          <a:solidFill>
            <a:srgbClr val="5F5F5F"/>
          </a:solidFill>
          <a:ln>
            <a:noFill/>
          </a:ln>
        </p:spPr>
        <p:style>
          <a:lnRef idx="1">
            <a:schemeClr val="accen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90756" tIns="45379" rIns="90756" bIns="45379" anchor="ctr"/>
          <a:lstStyle/>
          <a:p>
            <a:pPr algn="ctr" defTabSz="907904">
              <a:lnSpc>
                <a:spcPct val="85000"/>
              </a:lnSpc>
            </a:pPr>
            <a:r>
              <a:rPr lang="en-US" sz="1200" dirty="0">
                <a:solidFill>
                  <a:prstClr val="white"/>
                </a:solidFill>
              </a:rPr>
              <a:t>Tested</a:t>
            </a:r>
          </a:p>
        </p:txBody>
      </p:sp>
      <p:sp>
        <p:nvSpPr>
          <p:cNvPr id="13" name="Rectangle 12"/>
          <p:cNvSpPr/>
          <p:nvPr/>
        </p:nvSpPr>
        <p:spPr>
          <a:xfrm>
            <a:off x="6224990" y="4478698"/>
            <a:ext cx="1005840" cy="365760"/>
          </a:xfrm>
          <a:prstGeom prst="rect">
            <a:avLst/>
          </a:prstGeom>
          <a:solidFill>
            <a:srgbClr val="5F5F5F"/>
          </a:solidFill>
          <a:ln>
            <a:noFill/>
          </a:ln>
        </p:spPr>
        <p:style>
          <a:lnRef idx="1">
            <a:schemeClr val="accen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90756" tIns="45379" rIns="90756" bIns="45379" anchor="ctr"/>
          <a:lstStyle/>
          <a:p>
            <a:pPr algn="ctr" defTabSz="907904">
              <a:lnSpc>
                <a:spcPct val="85000"/>
              </a:lnSpc>
            </a:pPr>
            <a:r>
              <a:rPr lang="en-US" sz="1200" dirty="0">
                <a:solidFill>
                  <a:prstClr val="white"/>
                </a:solidFill>
              </a:rPr>
              <a:t>Tuned</a:t>
            </a:r>
          </a:p>
        </p:txBody>
      </p:sp>
      <p:sp>
        <p:nvSpPr>
          <p:cNvPr id="14" name="Rectangle 13"/>
          <p:cNvSpPr/>
          <p:nvPr/>
        </p:nvSpPr>
        <p:spPr>
          <a:xfrm>
            <a:off x="7306161" y="4478698"/>
            <a:ext cx="1005840" cy="365760"/>
          </a:xfrm>
          <a:prstGeom prst="rect">
            <a:avLst/>
          </a:prstGeom>
          <a:solidFill>
            <a:srgbClr val="5F5F5F"/>
          </a:solidFill>
          <a:ln>
            <a:noFill/>
          </a:ln>
        </p:spPr>
        <p:style>
          <a:lnRef idx="1">
            <a:schemeClr val="accen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90756" tIns="45379" rIns="90756" bIns="45379" anchor="ctr"/>
          <a:lstStyle/>
          <a:p>
            <a:pPr algn="ctr" defTabSz="907904">
              <a:lnSpc>
                <a:spcPct val="85000"/>
              </a:lnSpc>
            </a:pPr>
            <a:r>
              <a:rPr lang="en-US" sz="1200" dirty="0">
                <a:solidFill>
                  <a:prstClr val="white"/>
                </a:solidFill>
              </a:rPr>
              <a:t>Validated</a:t>
            </a:r>
          </a:p>
        </p:txBody>
      </p:sp>
      <p:sp>
        <p:nvSpPr>
          <p:cNvPr id="17" name="Block Arc 16"/>
          <p:cNvSpPr/>
          <p:nvPr/>
        </p:nvSpPr>
        <p:spPr>
          <a:xfrm>
            <a:off x="7838796" y="847288"/>
            <a:ext cx="723315" cy="723032"/>
          </a:xfrm>
          <a:prstGeom prst="blockArc">
            <a:avLst>
              <a:gd name="adj1" fmla="val 7723"/>
              <a:gd name="adj2" fmla="val 21592277"/>
              <a:gd name="adj3" fmla="val 464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8" name="Oval 27"/>
          <p:cNvSpPr/>
          <p:nvPr/>
        </p:nvSpPr>
        <p:spPr>
          <a:xfrm>
            <a:off x="7932417" y="588254"/>
            <a:ext cx="482438"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9" name="Oval 4"/>
          <p:cNvSpPr/>
          <p:nvPr/>
        </p:nvSpPr>
        <p:spPr>
          <a:xfrm>
            <a:off x="7930904" y="634491"/>
            <a:ext cx="485464"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Accelerate </a:t>
            </a:r>
          </a:p>
        </p:txBody>
      </p:sp>
      <p:sp>
        <p:nvSpPr>
          <p:cNvPr id="26" name="Oval 25"/>
          <p:cNvSpPr/>
          <p:nvPr/>
        </p:nvSpPr>
        <p:spPr>
          <a:xfrm>
            <a:off x="8392723" y="921146"/>
            <a:ext cx="485464" cy="480964"/>
          </a:xfrm>
          <a:prstGeom prst="ellipse">
            <a:avLst/>
          </a:prstGeom>
          <a:gradFill flip="none" rotWithShape="1">
            <a:gsLst>
              <a:gs pos="100000">
                <a:srgbClr val="5191CD"/>
              </a:gs>
              <a:gs pos="50000">
                <a:srgbClr val="0071B4">
                  <a:shade val="67500"/>
                  <a:satMod val="115000"/>
                </a:srgbClr>
              </a:gs>
              <a:gs pos="100000">
                <a:srgbClr val="0071B4">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a:scene3d>
            <a:camera prst="orthographicFront"/>
            <a:lightRig rig="threePt" dir="t"/>
          </a:scene3d>
          <a:sp3d>
            <a:bevelT w="57150" h="38100"/>
          </a:sp3d>
        </p:spPr>
      </p:sp>
      <p:sp>
        <p:nvSpPr>
          <p:cNvPr id="27" name="Oval 4"/>
          <p:cNvSpPr/>
          <p:nvPr/>
        </p:nvSpPr>
        <p:spPr>
          <a:xfrm>
            <a:off x="8412867" y="991582"/>
            <a:ext cx="445178"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b="1" dirty="0">
                <a:solidFill>
                  <a:prstClr val="white"/>
                </a:solidFill>
              </a:rPr>
              <a:t>Minimize    </a:t>
            </a:r>
          </a:p>
        </p:txBody>
      </p:sp>
      <p:sp>
        <p:nvSpPr>
          <p:cNvPr id="24" name="Oval 23"/>
          <p:cNvSpPr/>
          <p:nvPr/>
        </p:nvSpPr>
        <p:spPr>
          <a:xfrm>
            <a:off x="7964112" y="1303973"/>
            <a:ext cx="485464" cy="480964"/>
          </a:xfrm>
          <a:prstGeom prst="ellipse">
            <a:avLst/>
          </a:prstGeom>
          <a:solidFill>
            <a:schemeClr val="tx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5" name="Oval 4"/>
          <p:cNvSpPr/>
          <p:nvPr/>
        </p:nvSpPr>
        <p:spPr>
          <a:xfrm>
            <a:off x="8005896" y="1374409"/>
            <a:ext cx="415892"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dirty="0">
                <a:solidFill>
                  <a:prstClr val="white"/>
                </a:solidFill>
              </a:rPr>
              <a:t>Simplify </a:t>
            </a:r>
          </a:p>
        </p:txBody>
      </p:sp>
      <p:sp>
        <p:nvSpPr>
          <p:cNvPr id="22" name="Oval 21"/>
          <p:cNvSpPr/>
          <p:nvPr/>
        </p:nvSpPr>
        <p:spPr>
          <a:xfrm>
            <a:off x="7514696" y="948887"/>
            <a:ext cx="485464" cy="480964"/>
          </a:xfrm>
          <a:prstGeom prst="ellipse">
            <a:avLst/>
          </a:prstGeom>
          <a:solidFill>
            <a:schemeClr val="tx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3" name="Oval 4"/>
          <p:cNvSpPr/>
          <p:nvPr/>
        </p:nvSpPr>
        <p:spPr>
          <a:xfrm>
            <a:off x="7522943" y="1024162"/>
            <a:ext cx="473854" cy="3400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Optimize </a:t>
            </a:r>
          </a:p>
        </p:txBody>
      </p:sp>
      <p:sp>
        <p:nvSpPr>
          <p:cNvPr id="31" name="Round Single Corner Rectangle 30"/>
          <p:cNvSpPr/>
          <p:nvPr/>
        </p:nvSpPr>
        <p:spPr bwMode="auto">
          <a:xfrm flipH="1">
            <a:off x="5003010" y="2227231"/>
            <a:ext cx="3449800" cy="317407"/>
          </a:xfrm>
          <a:prstGeom prst="round1Rect">
            <a:avLst>
              <a:gd name="adj" fmla="val 0"/>
            </a:avLst>
          </a:prstGeom>
          <a:gradFill flip="none" rotWithShape="1">
            <a:gsLst>
              <a:gs pos="0">
                <a:srgbClr val="3191AE"/>
              </a:gs>
              <a:gs pos="100000">
                <a:srgbClr val="00313C"/>
              </a:gs>
            </a:gsLst>
            <a:lin ang="2700000" scaled="1"/>
            <a:tileRect/>
          </a:gradFill>
          <a:ln>
            <a:noFill/>
          </a:ln>
          <a:effectLst>
            <a:outerShdw blurRad="50800" dist="38100" dir="5400000" algn="t" rotWithShape="0">
              <a:prstClr val="black">
                <a:alpha val="40000"/>
              </a:prstClr>
            </a:outerShdw>
          </a:effectLst>
          <a:scene3d>
            <a:camera prst="orthographicFront"/>
            <a:lightRig rig="threePt" dir="t"/>
          </a:scene3d>
          <a:sp3d>
            <a:bevelT w="50800" h="25400"/>
          </a:sp3d>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indent="-223829" algn="ctr" defTabSz="907904" fontAlgn="base">
              <a:lnSpc>
                <a:spcPct val="110000"/>
              </a:lnSpc>
              <a:spcBef>
                <a:spcPts val="1000"/>
              </a:spcBef>
              <a:spcAft>
                <a:spcPct val="0"/>
              </a:spcAft>
              <a:buSzPct val="100000"/>
              <a:defRPr/>
            </a:pPr>
            <a:r>
              <a:rPr lang="en-US" sz="1600" dirty="0">
                <a:solidFill>
                  <a:prstClr val="white"/>
                </a:solidFill>
              </a:rPr>
              <a:t>Workload requirements</a:t>
            </a:r>
          </a:p>
        </p:txBody>
      </p:sp>
      <p:sp>
        <p:nvSpPr>
          <p:cNvPr id="32" name="Round Single Corner Rectangle 31"/>
          <p:cNvSpPr/>
          <p:nvPr/>
        </p:nvSpPr>
        <p:spPr bwMode="auto">
          <a:xfrm flipH="1">
            <a:off x="5397732" y="5305616"/>
            <a:ext cx="2660356" cy="317407"/>
          </a:xfrm>
          <a:prstGeom prst="round1Rect">
            <a:avLst>
              <a:gd name="adj" fmla="val 0"/>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algn="ctr" defTabSz="907904">
              <a:lnSpc>
                <a:spcPct val="85000"/>
              </a:lnSpc>
            </a:pPr>
            <a:r>
              <a:rPr lang="en-US" sz="1200" dirty="0">
                <a:solidFill>
                  <a:srgbClr val="3D393B"/>
                </a:solidFill>
              </a:rPr>
              <a:t>Pre-configured and ready to run</a:t>
            </a:r>
          </a:p>
        </p:txBody>
      </p:sp>
      <p:sp>
        <p:nvSpPr>
          <p:cNvPr id="33" name="Round Single Corner Rectangle 32"/>
          <p:cNvSpPr/>
          <p:nvPr/>
        </p:nvSpPr>
        <p:spPr bwMode="auto">
          <a:xfrm flipH="1">
            <a:off x="5397732" y="5975569"/>
            <a:ext cx="2660356" cy="317407"/>
          </a:xfrm>
          <a:prstGeom prst="round1Rect">
            <a:avLst>
              <a:gd name="adj" fmla="val 0"/>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algn="ctr" defTabSz="907904">
              <a:lnSpc>
                <a:spcPct val="85000"/>
              </a:lnSpc>
            </a:pPr>
            <a:r>
              <a:rPr lang="en-US" sz="1200" dirty="0">
                <a:solidFill>
                  <a:srgbClr val="3D393B"/>
                </a:solidFill>
              </a:rPr>
              <a:t>Single source for support</a:t>
            </a:r>
          </a:p>
        </p:txBody>
      </p:sp>
      <p:sp>
        <p:nvSpPr>
          <p:cNvPr id="34" name="Down Arrow 33"/>
          <p:cNvSpPr/>
          <p:nvPr/>
        </p:nvSpPr>
        <p:spPr>
          <a:xfrm>
            <a:off x="6590897" y="2585627"/>
            <a:ext cx="274026" cy="23476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t"/>
          <a:lstStyle/>
          <a:p>
            <a:pPr algn="ctr" defTabSz="907904">
              <a:lnSpc>
                <a:spcPct val="85000"/>
              </a:lnSpc>
              <a:defRPr/>
            </a:pPr>
            <a:endParaRPr lang="en-US" sz="1600" dirty="0">
              <a:solidFill>
                <a:prstClr val="white"/>
              </a:solidFill>
            </a:endParaRPr>
          </a:p>
        </p:txBody>
      </p:sp>
      <p:grpSp>
        <p:nvGrpSpPr>
          <p:cNvPr id="35" name="Group 126"/>
          <p:cNvGrpSpPr/>
          <p:nvPr/>
        </p:nvGrpSpPr>
        <p:grpSpPr>
          <a:xfrm>
            <a:off x="6020718" y="5008656"/>
            <a:ext cx="1414731" cy="274975"/>
            <a:chOff x="6057616" y="4703938"/>
            <a:chExt cx="1414731" cy="357011"/>
          </a:xfrm>
        </p:grpSpPr>
        <p:sp>
          <p:nvSpPr>
            <p:cNvPr id="36" name="Down Arrow 35"/>
            <p:cNvSpPr/>
            <p:nvPr/>
          </p:nvSpPr>
          <p:spPr>
            <a:xfrm>
              <a:off x="6057616" y="4703938"/>
              <a:ext cx="274026" cy="34431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t"/>
            <a:lstStyle/>
            <a:p>
              <a:pPr algn="ctr" defTabSz="907904">
                <a:lnSpc>
                  <a:spcPct val="85000"/>
                </a:lnSpc>
                <a:defRPr/>
              </a:pPr>
              <a:endParaRPr lang="en-US" sz="1600" dirty="0">
                <a:solidFill>
                  <a:prstClr val="white"/>
                </a:solidFill>
              </a:endParaRPr>
            </a:p>
          </p:txBody>
        </p:sp>
        <p:sp>
          <p:nvSpPr>
            <p:cNvPr id="37" name="Down Arrow 36"/>
            <p:cNvSpPr/>
            <p:nvPr/>
          </p:nvSpPr>
          <p:spPr>
            <a:xfrm>
              <a:off x="7198321" y="4716638"/>
              <a:ext cx="274026" cy="34431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t"/>
            <a:lstStyle/>
            <a:p>
              <a:pPr algn="ctr" defTabSz="907904">
                <a:lnSpc>
                  <a:spcPct val="85000"/>
                </a:lnSpc>
                <a:defRPr/>
              </a:pPr>
              <a:endParaRPr lang="en-US" sz="1600" dirty="0">
                <a:solidFill>
                  <a:prstClr val="white"/>
                </a:solidFill>
              </a:endParaRPr>
            </a:p>
          </p:txBody>
        </p:sp>
      </p:grpSp>
      <p:sp>
        <p:nvSpPr>
          <p:cNvPr id="38" name="Down Arrow 37"/>
          <p:cNvSpPr/>
          <p:nvPr/>
        </p:nvSpPr>
        <p:spPr>
          <a:xfrm>
            <a:off x="6590897" y="5701155"/>
            <a:ext cx="274026" cy="23476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t"/>
          <a:lstStyle/>
          <a:p>
            <a:pPr algn="ctr" defTabSz="907904">
              <a:lnSpc>
                <a:spcPct val="85000"/>
              </a:lnSpc>
              <a:defRPr/>
            </a:pPr>
            <a:endParaRPr lang="en-US" sz="1600" dirty="0">
              <a:solidFill>
                <a:prstClr val="white"/>
              </a:solidFill>
            </a:endParaRPr>
          </a:p>
        </p:txBody>
      </p:sp>
      <p:grpSp>
        <p:nvGrpSpPr>
          <p:cNvPr id="39" name="Group 127"/>
          <p:cNvGrpSpPr/>
          <p:nvPr/>
        </p:nvGrpSpPr>
        <p:grpSpPr>
          <a:xfrm>
            <a:off x="6020718" y="3740990"/>
            <a:ext cx="1414731" cy="274975"/>
            <a:chOff x="6057616" y="4703938"/>
            <a:chExt cx="1414731" cy="357011"/>
          </a:xfrm>
        </p:grpSpPr>
        <p:sp>
          <p:nvSpPr>
            <p:cNvPr id="40" name="Down Arrow 39"/>
            <p:cNvSpPr/>
            <p:nvPr/>
          </p:nvSpPr>
          <p:spPr>
            <a:xfrm>
              <a:off x="6057616" y="4703938"/>
              <a:ext cx="274026" cy="34431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t"/>
            <a:lstStyle/>
            <a:p>
              <a:pPr algn="ctr" defTabSz="907904">
                <a:lnSpc>
                  <a:spcPct val="85000"/>
                </a:lnSpc>
                <a:defRPr/>
              </a:pPr>
              <a:endParaRPr lang="en-US" sz="1600" dirty="0">
                <a:solidFill>
                  <a:prstClr val="white"/>
                </a:solidFill>
              </a:endParaRPr>
            </a:p>
          </p:txBody>
        </p:sp>
        <p:sp>
          <p:nvSpPr>
            <p:cNvPr id="41" name="Down Arrow 40"/>
            <p:cNvSpPr/>
            <p:nvPr/>
          </p:nvSpPr>
          <p:spPr>
            <a:xfrm>
              <a:off x="7198321" y="4716638"/>
              <a:ext cx="274026" cy="344311"/>
            </a:xfrm>
            <a:prstGeom prst="downArrow">
              <a:avLst/>
            </a:prstGeom>
            <a:gradFill flip="none" rotWithShape="1">
              <a:gsLst>
                <a:gs pos="0">
                  <a:srgbClr val="EB9113"/>
                </a:gs>
                <a:gs pos="100000">
                  <a:srgbClr val="C44306"/>
                </a:gs>
              </a:gsLst>
              <a:path path="circle">
                <a:fillToRect l="100000" t="100000"/>
              </a:path>
              <a:tileRect r="-100000" b="-100000"/>
            </a:gradFill>
            <a:ln>
              <a:noFill/>
            </a:ln>
            <a:effectLst/>
            <a:scene3d>
              <a:camera prst="orthographicFront"/>
              <a:lightRig rig="threePt" dir="t"/>
            </a:scene3d>
            <a:sp3d>
              <a:bevelT w="38100" h="1905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t"/>
            <a:lstStyle/>
            <a:p>
              <a:pPr algn="ctr" defTabSz="907904">
                <a:lnSpc>
                  <a:spcPct val="85000"/>
                </a:lnSpc>
                <a:defRPr/>
              </a:pPr>
              <a:endParaRPr lang="en-US" sz="1600" dirty="0">
                <a:solidFill>
                  <a:prstClr val="white"/>
                </a:solidFill>
              </a:endParaRPr>
            </a:p>
          </p:txBody>
        </p:sp>
      </p:grpSp>
      <p:cxnSp>
        <p:nvCxnSpPr>
          <p:cNvPr id="43" name="Straight Connector 4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1"/>
          <p:cNvSpPr txBox="1">
            <a:spLocks noChangeArrowheads="1"/>
          </p:cNvSpPr>
          <p:nvPr/>
        </p:nvSpPr>
        <p:spPr bwMode="auto">
          <a:xfrm>
            <a:off x="411275" y="5"/>
            <a:ext cx="3878290"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How do appliances supply value?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584387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4" name="Rectangle 3"/>
          <p:cNvSpPr/>
          <p:nvPr/>
        </p:nvSpPr>
        <p:spPr>
          <a:xfrm>
            <a:off x="4669096" y="2379957"/>
            <a:ext cx="4117975" cy="4005641"/>
          </a:xfrm>
          <a:prstGeom prst="rect">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algn="ctr" defTabSz="907904">
              <a:lnSpc>
                <a:spcPct val="85000"/>
              </a:lnSpc>
              <a:spcBef>
                <a:spcPct val="0"/>
              </a:spcBef>
              <a:spcAft>
                <a:spcPct val="35000"/>
              </a:spcAft>
            </a:pPr>
            <a:endParaRPr lang="en-US" sz="2400" dirty="0">
              <a:solidFill>
                <a:prstClr val="white"/>
              </a:solidFill>
            </a:endParaRPr>
          </a:p>
        </p:txBody>
      </p:sp>
      <p:sp>
        <p:nvSpPr>
          <p:cNvPr id="5" name="Title 18"/>
          <p:cNvSpPr>
            <a:spLocks noGrp="1"/>
          </p:cNvSpPr>
          <p:nvPr>
            <p:ph type="title"/>
          </p:nvPr>
        </p:nvSpPr>
        <p:spPr>
          <a:xfrm>
            <a:off x="444822" y="704644"/>
            <a:ext cx="8375650" cy="498598"/>
          </a:xfrm>
          <a:effectLst>
            <a:outerShdw blurRad="50800" dist="38100" dir="2700000" algn="tl" rotWithShape="0">
              <a:prstClr val="black">
                <a:alpha val="60000"/>
              </a:prstClr>
            </a:outerShdw>
          </a:effectLst>
        </p:spPr>
        <p:txBody>
          <a:bodyPr>
            <a:normAutofit fontScale="90000"/>
          </a:bodyPr>
          <a:lstStyle/>
          <a:p>
            <a:r>
              <a:rPr lang="en-US" sz="3600" dirty="0" smtClean="0">
                <a:latin typeface="Calibri" pitchFamily="34" charset="0"/>
                <a:cs typeface="Calibri" pitchFamily="34" charset="0"/>
              </a:rPr>
              <a:t>Simplify operations</a:t>
            </a:r>
            <a:endParaRPr lang="en-US" sz="3600" dirty="0">
              <a:latin typeface="Calibri" pitchFamily="34" charset="0"/>
              <a:cs typeface="Calibri" pitchFamily="34" charset="0"/>
            </a:endParaRPr>
          </a:p>
        </p:txBody>
      </p:sp>
      <p:sp>
        <p:nvSpPr>
          <p:cNvPr id="7" name="Rectangle 6"/>
          <p:cNvSpPr/>
          <p:nvPr/>
        </p:nvSpPr>
        <p:spPr>
          <a:xfrm>
            <a:off x="447559" y="1988840"/>
            <a:ext cx="3893030" cy="4432297"/>
          </a:xfrm>
          <a:prstGeom prst="rect">
            <a:avLst/>
          </a:prstGeom>
          <a:noFill/>
          <a:ln>
            <a:noFill/>
          </a:ln>
          <a:effectLst>
            <a:outerShdw blurRad="50800" dist="38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t"/>
          <a:lstStyle/>
          <a:p>
            <a:pPr marL="342900" indent="-342900" defTabSz="907904" eaLnBrk="0" fontAlgn="base" hangingPunct="0">
              <a:spcBef>
                <a:spcPts val="600"/>
              </a:spcBef>
              <a:spcAft>
                <a:spcPts val="600"/>
              </a:spcAft>
              <a:buFont typeface="Arial" pitchFamily="34" charset="0"/>
              <a:buChar char="•"/>
              <a:defRPr/>
            </a:pPr>
            <a:r>
              <a:rPr lang="en-US" sz="2400" kern="0" dirty="0">
                <a:solidFill>
                  <a:schemeClr val="bg1"/>
                </a:solidFill>
                <a:ea typeface="MS PGothic" charset="-128"/>
                <a:cs typeface="Calibri" pitchFamily="34" charset="0"/>
              </a:rPr>
              <a:t>Tight integration across applications and infrastructure</a:t>
            </a:r>
          </a:p>
          <a:p>
            <a:pPr marL="342900" indent="-342900" defTabSz="907904" eaLnBrk="0" fontAlgn="base" hangingPunct="0">
              <a:spcBef>
                <a:spcPts val="600"/>
              </a:spcBef>
              <a:spcAft>
                <a:spcPts val="600"/>
              </a:spcAft>
              <a:buFont typeface="Arial" pitchFamily="34" charset="0"/>
              <a:buChar char="•"/>
              <a:defRPr/>
            </a:pPr>
            <a:r>
              <a:rPr lang="en-US" sz="2400" kern="0" dirty="0">
                <a:solidFill>
                  <a:schemeClr val="bg1"/>
                </a:solidFill>
                <a:ea typeface="MS PGothic" charset="-128"/>
                <a:cs typeface="Calibri" pitchFamily="34" charset="0"/>
              </a:rPr>
              <a:t>End-to-end, integrated management and virtualization </a:t>
            </a:r>
            <a:r>
              <a:rPr lang="en-US" sz="2400" kern="0" dirty="0" smtClean="0">
                <a:solidFill>
                  <a:schemeClr val="bg1"/>
                </a:solidFill>
                <a:ea typeface="MS PGothic" charset="-128"/>
                <a:cs typeface="Calibri" pitchFamily="34" charset="0"/>
              </a:rPr>
              <a:t>consoles</a:t>
            </a:r>
            <a:endParaRPr lang="en-US" sz="2400" kern="0" dirty="0">
              <a:solidFill>
                <a:schemeClr val="bg1"/>
              </a:solidFill>
              <a:ea typeface="MS PGothic" charset="-128"/>
              <a:cs typeface="Calibri" pitchFamily="34" charset="0"/>
            </a:endParaRPr>
          </a:p>
          <a:p>
            <a:pPr marL="342900" indent="-342900" defTabSz="907904" eaLnBrk="0" fontAlgn="base" hangingPunct="0">
              <a:spcBef>
                <a:spcPts val="600"/>
              </a:spcBef>
              <a:spcAft>
                <a:spcPts val="600"/>
              </a:spcAft>
              <a:buFont typeface="Arial" pitchFamily="34" charset="0"/>
              <a:buChar char="•"/>
              <a:defRPr/>
            </a:pPr>
            <a:r>
              <a:rPr lang="en-US" sz="2400" kern="0" dirty="0">
                <a:solidFill>
                  <a:schemeClr val="bg1"/>
                </a:solidFill>
                <a:ea typeface="MS PGothic" charset="-128"/>
                <a:cs typeface="Calibri" pitchFamily="34" charset="0"/>
              </a:rPr>
              <a:t>Standards-based technology adapts easily for growth</a:t>
            </a:r>
          </a:p>
          <a:p>
            <a:pPr marL="285750" indent="-285750" defTabSz="907904">
              <a:buFont typeface="Arial" pitchFamily="34" charset="0"/>
              <a:buChar char="•"/>
            </a:pPr>
            <a:endParaRPr lang="en-US" sz="1600" dirty="0">
              <a:solidFill>
                <a:schemeClr val="bg1"/>
              </a:solidFill>
              <a:cs typeface="Calibri" pitchFamily="34" charset="0"/>
            </a:endParaRPr>
          </a:p>
          <a:p>
            <a:pPr marL="285750" indent="-285750" defTabSz="907904">
              <a:buFont typeface="Arial" pitchFamily="34" charset="0"/>
              <a:buChar char="•"/>
            </a:pPr>
            <a:endParaRPr lang="en-US" sz="1600" dirty="0">
              <a:solidFill>
                <a:schemeClr val="bg1"/>
              </a:solidFill>
              <a:cs typeface="Calibri" pitchFamily="34" charset="0"/>
            </a:endParaRPr>
          </a:p>
        </p:txBody>
      </p:sp>
      <p:sp>
        <p:nvSpPr>
          <p:cNvPr id="9" name="Rectangle 8"/>
          <p:cNvSpPr/>
          <p:nvPr/>
        </p:nvSpPr>
        <p:spPr>
          <a:xfrm>
            <a:off x="4919453" y="3022912"/>
            <a:ext cx="1671728" cy="530643"/>
          </a:xfrm>
          <a:prstGeom prst="rect">
            <a:avLst/>
          </a:prstGeom>
          <a:gradFill flip="none" rotWithShape="1">
            <a:gsLst>
              <a:gs pos="0">
                <a:srgbClr val="3191AE"/>
              </a:gs>
              <a:gs pos="100000">
                <a:srgbClr val="00313C"/>
              </a:gs>
            </a:gsLst>
            <a:path path="circle">
              <a:fillToRect l="100000" b="100000"/>
            </a:path>
            <a:tileRect t="-100000" r="-100000"/>
          </a:gradFill>
          <a:ln>
            <a:noFill/>
          </a:ln>
          <a:effectLst>
            <a:outerShdw blurRad="50800" dist="38100" dir="5400000" algn="t" rotWithShape="0">
              <a:prstClr val="black">
                <a:alpha val="40000"/>
              </a:prstClr>
            </a:outerShdw>
          </a:effectLst>
          <a:scene3d>
            <a:camera prst="orthographicFront"/>
            <a:lightRig rig="threePt" dir="t"/>
          </a:scene3d>
          <a:sp3d>
            <a:bevelT w="508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indent="-223829" algn="ctr" defTabSz="907904" fontAlgn="base">
              <a:lnSpc>
                <a:spcPct val="110000"/>
              </a:lnSpc>
              <a:spcBef>
                <a:spcPts val="1000"/>
              </a:spcBef>
              <a:spcAft>
                <a:spcPct val="0"/>
              </a:spcAft>
              <a:buSzPct val="100000"/>
              <a:defRPr/>
            </a:pPr>
            <a:r>
              <a:rPr lang="en-US" sz="1600" dirty="0">
                <a:solidFill>
                  <a:prstClr val="white"/>
                </a:solidFill>
              </a:rPr>
              <a:t>Provision</a:t>
            </a:r>
          </a:p>
        </p:txBody>
      </p:sp>
      <p:sp>
        <p:nvSpPr>
          <p:cNvPr id="10" name="Rectangle 9"/>
          <p:cNvSpPr/>
          <p:nvPr/>
        </p:nvSpPr>
        <p:spPr>
          <a:xfrm>
            <a:off x="4919453" y="4726899"/>
            <a:ext cx="1671728" cy="530643"/>
          </a:xfrm>
          <a:prstGeom prst="rect">
            <a:avLst/>
          </a:prstGeom>
          <a:gradFill flip="none" rotWithShape="1">
            <a:gsLst>
              <a:gs pos="0">
                <a:srgbClr val="3191AE"/>
              </a:gs>
              <a:gs pos="100000">
                <a:srgbClr val="00313C"/>
              </a:gs>
            </a:gsLst>
            <a:path path="circle">
              <a:fillToRect l="100000" b="100000"/>
            </a:path>
            <a:tileRect t="-100000" r="-100000"/>
          </a:gradFill>
          <a:ln>
            <a:noFill/>
          </a:ln>
          <a:effectLst>
            <a:outerShdw blurRad="50800" dist="38100" dir="5400000" algn="t" rotWithShape="0">
              <a:prstClr val="black">
                <a:alpha val="40000"/>
              </a:prstClr>
            </a:outerShdw>
          </a:effectLst>
          <a:scene3d>
            <a:camera prst="orthographicFront"/>
            <a:lightRig rig="threePt" dir="t"/>
          </a:scene3d>
          <a:sp3d>
            <a:bevelT w="508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indent="-223829" algn="ctr" defTabSz="907904" fontAlgn="base">
              <a:lnSpc>
                <a:spcPct val="110000"/>
              </a:lnSpc>
              <a:spcBef>
                <a:spcPts val="1000"/>
              </a:spcBef>
              <a:spcAft>
                <a:spcPct val="0"/>
              </a:spcAft>
              <a:buSzPct val="100000"/>
              <a:defRPr/>
            </a:pPr>
            <a:r>
              <a:rPr lang="en-US" sz="1600" dirty="0">
                <a:solidFill>
                  <a:prstClr val="white"/>
                </a:solidFill>
              </a:rPr>
              <a:t>Monitor</a:t>
            </a:r>
          </a:p>
        </p:txBody>
      </p:sp>
      <p:sp>
        <p:nvSpPr>
          <p:cNvPr id="11" name="Rectangle 10"/>
          <p:cNvSpPr/>
          <p:nvPr/>
        </p:nvSpPr>
        <p:spPr>
          <a:xfrm>
            <a:off x="4919453" y="3536456"/>
            <a:ext cx="1671728" cy="874955"/>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defTabSz="907904">
              <a:lnSpc>
                <a:spcPct val="85000"/>
              </a:lnSpc>
            </a:pPr>
            <a:r>
              <a:rPr lang="en-US" sz="1400" dirty="0">
                <a:solidFill>
                  <a:srgbClr val="3D393B"/>
                </a:solidFill>
              </a:rPr>
              <a:t>Allocate physical and virtual resources within appliance</a:t>
            </a:r>
          </a:p>
        </p:txBody>
      </p:sp>
      <p:sp>
        <p:nvSpPr>
          <p:cNvPr id="12" name="Rectangle 11"/>
          <p:cNvSpPr/>
          <p:nvPr/>
        </p:nvSpPr>
        <p:spPr>
          <a:xfrm>
            <a:off x="4919452" y="5242074"/>
            <a:ext cx="1671728" cy="874955"/>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defTabSz="907904">
              <a:lnSpc>
                <a:spcPct val="85000"/>
              </a:lnSpc>
            </a:pPr>
            <a:r>
              <a:rPr lang="en-US" sz="1400" dirty="0">
                <a:solidFill>
                  <a:srgbClr val="3D393B"/>
                </a:solidFill>
              </a:rPr>
              <a:t>Get real-time insight to resource usage</a:t>
            </a:r>
          </a:p>
        </p:txBody>
      </p:sp>
      <p:sp>
        <p:nvSpPr>
          <p:cNvPr id="13" name="Rectangle 12"/>
          <p:cNvSpPr/>
          <p:nvPr/>
        </p:nvSpPr>
        <p:spPr>
          <a:xfrm>
            <a:off x="6899887" y="4726899"/>
            <a:ext cx="1671728" cy="530643"/>
          </a:xfrm>
          <a:prstGeom prst="rect">
            <a:avLst/>
          </a:prstGeom>
          <a:gradFill flip="none" rotWithShape="1">
            <a:gsLst>
              <a:gs pos="0">
                <a:srgbClr val="3191AE"/>
              </a:gs>
              <a:gs pos="100000">
                <a:srgbClr val="00313C"/>
              </a:gs>
            </a:gsLst>
            <a:path path="circle">
              <a:fillToRect l="100000" b="100000"/>
            </a:path>
            <a:tileRect t="-100000" r="-100000"/>
          </a:gradFill>
          <a:ln>
            <a:noFill/>
          </a:ln>
          <a:effectLst>
            <a:outerShdw blurRad="50800" dist="38100" dir="5400000" algn="t" rotWithShape="0">
              <a:prstClr val="black">
                <a:alpha val="40000"/>
              </a:prstClr>
            </a:outerShdw>
          </a:effectLst>
          <a:scene3d>
            <a:camera prst="orthographicFront"/>
            <a:lightRig rig="threePt" dir="t"/>
          </a:scene3d>
          <a:sp3d>
            <a:bevelT w="508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indent="-223829" algn="ctr" defTabSz="907904" fontAlgn="base">
              <a:lnSpc>
                <a:spcPct val="110000"/>
              </a:lnSpc>
              <a:spcBef>
                <a:spcPts val="1000"/>
              </a:spcBef>
              <a:spcAft>
                <a:spcPct val="0"/>
              </a:spcAft>
              <a:buSzPct val="100000"/>
              <a:defRPr/>
            </a:pPr>
            <a:r>
              <a:rPr lang="en-US" sz="1600" dirty="0">
                <a:solidFill>
                  <a:prstClr val="white"/>
                </a:solidFill>
              </a:rPr>
              <a:t>Optimize</a:t>
            </a:r>
          </a:p>
        </p:txBody>
      </p:sp>
      <p:sp>
        <p:nvSpPr>
          <p:cNvPr id="14" name="Rectangle 13"/>
          <p:cNvSpPr/>
          <p:nvPr/>
        </p:nvSpPr>
        <p:spPr>
          <a:xfrm>
            <a:off x="6899887" y="5253499"/>
            <a:ext cx="1671728" cy="874955"/>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defTabSz="907904">
              <a:lnSpc>
                <a:spcPct val="85000"/>
              </a:lnSpc>
            </a:pPr>
            <a:r>
              <a:rPr lang="en-US" sz="1400" dirty="0">
                <a:solidFill>
                  <a:srgbClr val="3D393B"/>
                </a:solidFill>
              </a:rPr>
              <a:t>Control performance, consumption, and availability</a:t>
            </a:r>
          </a:p>
        </p:txBody>
      </p:sp>
      <p:sp>
        <p:nvSpPr>
          <p:cNvPr id="15" name="Rectangle 14"/>
          <p:cNvSpPr/>
          <p:nvPr/>
        </p:nvSpPr>
        <p:spPr>
          <a:xfrm>
            <a:off x="6899885" y="3022912"/>
            <a:ext cx="1671728" cy="530643"/>
          </a:xfrm>
          <a:prstGeom prst="rect">
            <a:avLst/>
          </a:prstGeom>
          <a:gradFill flip="none" rotWithShape="1">
            <a:gsLst>
              <a:gs pos="0">
                <a:srgbClr val="3191AE"/>
              </a:gs>
              <a:gs pos="100000">
                <a:srgbClr val="00313C"/>
              </a:gs>
            </a:gsLst>
            <a:path path="circle">
              <a:fillToRect l="100000" b="100000"/>
            </a:path>
            <a:tileRect t="-100000" r="-100000"/>
          </a:gradFill>
          <a:ln>
            <a:noFill/>
          </a:ln>
          <a:effectLst>
            <a:outerShdw blurRad="50800" dist="38100" dir="5400000" algn="t" rotWithShape="0">
              <a:prstClr val="black">
                <a:alpha val="40000"/>
              </a:prstClr>
            </a:outerShdw>
          </a:effectLst>
          <a:scene3d>
            <a:camera prst="orthographicFront"/>
            <a:lightRig rig="threePt" dir="t"/>
          </a:scene3d>
          <a:sp3d>
            <a:bevelT w="508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indent="-223829" algn="ctr" defTabSz="907904" fontAlgn="base">
              <a:lnSpc>
                <a:spcPct val="110000"/>
              </a:lnSpc>
              <a:spcBef>
                <a:spcPts val="1000"/>
              </a:spcBef>
              <a:spcAft>
                <a:spcPct val="0"/>
              </a:spcAft>
              <a:buSzPct val="100000"/>
              <a:defRPr/>
            </a:pPr>
            <a:r>
              <a:rPr lang="en-US" sz="1600" dirty="0">
                <a:solidFill>
                  <a:prstClr val="white"/>
                </a:solidFill>
              </a:rPr>
              <a:t>Manage</a:t>
            </a:r>
          </a:p>
        </p:txBody>
      </p:sp>
      <p:sp>
        <p:nvSpPr>
          <p:cNvPr id="16" name="Rectangle 15"/>
          <p:cNvSpPr/>
          <p:nvPr/>
        </p:nvSpPr>
        <p:spPr>
          <a:xfrm>
            <a:off x="6899887" y="3538086"/>
            <a:ext cx="1671728" cy="874956"/>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tlCol="0" anchor="ctr"/>
          <a:lstStyle/>
          <a:p>
            <a:pPr algn="ctr" defTabSz="907904">
              <a:lnSpc>
                <a:spcPct val="85000"/>
              </a:lnSpc>
            </a:pPr>
            <a:r>
              <a:rPr lang="en-US" sz="1400" dirty="0">
                <a:solidFill>
                  <a:srgbClr val="3D393B"/>
                </a:solidFill>
              </a:rPr>
              <a:t>Control and update devices from anywhere</a:t>
            </a:r>
          </a:p>
        </p:txBody>
      </p:sp>
      <p:sp>
        <p:nvSpPr>
          <p:cNvPr id="17" name="Round Single Corner Rectangle 16"/>
          <p:cNvSpPr/>
          <p:nvPr/>
        </p:nvSpPr>
        <p:spPr bwMode="auto">
          <a:xfrm flipH="1">
            <a:off x="4677975" y="2481390"/>
            <a:ext cx="4117974" cy="368643"/>
          </a:xfrm>
          <a:prstGeom prst="round1Rect">
            <a:avLst>
              <a:gd name="adj" fmla="val 0"/>
            </a:avLst>
          </a:prstGeom>
          <a:noFill/>
          <a:ln w="19050" cap="flat" cmpd="sng" algn="ctr">
            <a:noFill/>
            <a:prstDash val="solid"/>
            <a:round/>
            <a:headEnd type="none" w="med" len="med"/>
            <a:tailEnd type="none" w="med" len="med"/>
          </a:ln>
          <a:effectLst/>
        </p:spPr>
        <p:txBody>
          <a:bodyPr vert="horz" wrap="square" lIns="90756" tIns="45379" rIns="90756" bIns="45379" numCol="1" rtlCol="0" anchor="ctr" anchorCtr="0" compatLnSpc="1">
            <a:prstTxWarp prst="textNoShape">
              <a:avLst/>
            </a:prstTxWarp>
            <a:spAutoFit/>
          </a:bodyPr>
          <a:lstStyle/>
          <a:p>
            <a:pPr algn="ctr" defTabSz="907904" fontAlgn="base">
              <a:spcBef>
                <a:spcPct val="50000"/>
              </a:spcBef>
              <a:spcAft>
                <a:spcPct val="0"/>
              </a:spcAft>
              <a:defRPr/>
            </a:pPr>
            <a:r>
              <a:rPr lang="en-US" b="1" kern="0" dirty="0">
                <a:solidFill>
                  <a:schemeClr val="bg1"/>
                </a:solidFill>
              </a:rPr>
              <a:t>Integrated Management </a:t>
            </a:r>
            <a:r>
              <a:rPr lang="en-US" b="1" kern="0" dirty="0" smtClean="0">
                <a:solidFill>
                  <a:schemeClr val="bg1"/>
                </a:solidFill>
              </a:rPr>
              <a:t>&amp; Servicing</a:t>
            </a:r>
            <a:endParaRPr lang="en-US" b="1" kern="0" dirty="0">
              <a:solidFill>
                <a:schemeClr val="bg1"/>
              </a:solidFill>
            </a:endParaRPr>
          </a:p>
        </p:txBody>
      </p:sp>
      <p:sp>
        <p:nvSpPr>
          <p:cNvPr id="19" name="Block Arc 18"/>
          <p:cNvSpPr/>
          <p:nvPr/>
        </p:nvSpPr>
        <p:spPr>
          <a:xfrm>
            <a:off x="7814969" y="847288"/>
            <a:ext cx="723315" cy="723032"/>
          </a:xfrm>
          <a:prstGeom prst="blockArc">
            <a:avLst>
              <a:gd name="adj1" fmla="val 7723"/>
              <a:gd name="adj2" fmla="val 21592277"/>
              <a:gd name="adj3" fmla="val 464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30" name="Oval 29"/>
          <p:cNvSpPr/>
          <p:nvPr/>
        </p:nvSpPr>
        <p:spPr>
          <a:xfrm>
            <a:off x="7908590" y="588254"/>
            <a:ext cx="482438"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1" name="Oval 4"/>
          <p:cNvSpPr/>
          <p:nvPr/>
        </p:nvSpPr>
        <p:spPr>
          <a:xfrm>
            <a:off x="7907077" y="634491"/>
            <a:ext cx="485464"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Accelerate </a:t>
            </a:r>
          </a:p>
        </p:txBody>
      </p:sp>
      <p:sp>
        <p:nvSpPr>
          <p:cNvPr id="28" name="Oval 27"/>
          <p:cNvSpPr/>
          <p:nvPr/>
        </p:nvSpPr>
        <p:spPr>
          <a:xfrm>
            <a:off x="8396055" y="921146"/>
            <a:ext cx="485464"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9" name="Oval 4"/>
          <p:cNvSpPr/>
          <p:nvPr/>
        </p:nvSpPr>
        <p:spPr>
          <a:xfrm>
            <a:off x="8416198" y="991582"/>
            <a:ext cx="445178"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dirty="0">
                <a:solidFill>
                  <a:prstClr val="white"/>
                </a:solidFill>
              </a:rPr>
              <a:t>Minimize    </a:t>
            </a:r>
          </a:p>
        </p:txBody>
      </p:sp>
      <p:sp>
        <p:nvSpPr>
          <p:cNvPr id="26" name="Oval 25"/>
          <p:cNvSpPr/>
          <p:nvPr/>
        </p:nvSpPr>
        <p:spPr>
          <a:xfrm>
            <a:off x="7940285" y="1303973"/>
            <a:ext cx="485464" cy="480964"/>
          </a:xfrm>
          <a:prstGeom prst="ellipse">
            <a:avLst/>
          </a:prstGeom>
          <a:gradFill flip="none" rotWithShape="1">
            <a:gsLst>
              <a:gs pos="100000">
                <a:srgbClr val="5191CD"/>
              </a:gs>
              <a:gs pos="50000">
                <a:srgbClr val="0071B4">
                  <a:shade val="67500"/>
                  <a:satMod val="115000"/>
                </a:srgbClr>
              </a:gs>
              <a:gs pos="100000">
                <a:srgbClr val="0071B4">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a:scene3d>
            <a:camera prst="orthographicFront"/>
            <a:lightRig rig="threePt" dir="t"/>
          </a:scene3d>
          <a:sp3d>
            <a:bevelT w="57150" h="38100"/>
          </a:sp3d>
        </p:spPr>
      </p:sp>
      <p:sp>
        <p:nvSpPr>
          <p:cNvPr id="27" name="Oval 4"/>
          <p:cNvSpPr/>
          <p:nvPr/>
        </p:nvSpPr>
        <p:spPr>
          <a:xfrm>
            <a:off x="7982069" y="1374409"/>
            <a:ext cx="415892"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b="1" dirty="0">
                <a:solidFill>
                  <a:prstClr val="white"/>
                </a:solidFill>
              </a:rPr>
              <a:t>Simplify </a:t>
            </a:r>
          </a:p>
        </p:txBody>
      </p:sp>
      <p:sp>
        <p:nvSpPr>
          <p:cNvPr id="24" name="Oval 23"/>
          <p:cNvSpPr/>
          <p:nvPr/>
        </p:nvSpPr>
        <p:spPr>
          <a:xfrm>
            <a:off x="7490869" y="948887"/>
            <a:ext cx="485464" cy="480964"/>
          </a:xfrm>
          <a:prstGeom prst="ellipse">
            <a:avLst/>
          </a:prstGeom>
          <a:solidFill>
            <a:schemeClr val="tx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5" name="Oval 4"/>
          <p:cNvSpPr/>
          <p:nvPr/>
        </p:nvSpPr>
        <p:spPr>
          <a:xfrm>
            <a:off x="7499116" y="1024162"/>
            <a:ext cx="473854" cy="3400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Optimize </a:t>
            </a:r>
          </a:p>
        </p:txBody>
      </p:sp>
      <p:sp>
        <p:nvSpPr>
          <p:cNvPr id="33" name="TextBox 32"/>
          <p:cNvSpPr txBox="1"/>
          <p:nvPr/>
        </p:nvSpPr>
        <p:spPr>
          <a:xfrm>
            <a:off x="435633" y="1196752"/>
            <a:ext cx="6616700" cy="584087"/>
          </a:xfrm>
          <a:prstGeom prst="rect">
            <a:avLst/>
          </a:prstGeom>
          <a:noFill/>
          <a:effectLst>
            <a:outerShdw blurRad="50800" dist="38100" dir="2700000" algn="tl" rotWithShape="0">
              <a:prstClr val="black">
                <a:alpha val="60000"/>
              </a:prstClr>
            </a:outerShdw>
          </a:effectLst>
        </p:spPr>
        <p:txBody>
          <a:bodyPr wrap="square" lIns="90756" tIns="45379" rIns="90756" bIns="45379" rtlCol="0">
            <a:spAutoFit/>
          </a:bodyPr>
          <a:lstStyle/>
          <a:p>
            <a:pPr defTabSz="907904"/>
            <a:r>
              <a:rPr lang="en-US" sz="3200" dirty="0">
                <a:solidFill>
                  <a:schemeClr val="bg1"/>
                </a:solidFill>
                <a:latin typeface="Calibri" pitchFamily="34" charset="0"/>
                <a:cs typeface="Calibri" pitchFamily="34" charset="0"/>
              </a:rPr>
              <a:t>Enhance operations and lower TCO</a:t>
            </a:r>
          </a:p>
        </p:txBody>
      </p:sp>
      <p:cxnSp>
        <p:nvCxnSpPr>
          <p:cNvPr id="34" name="Straight Connector 3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1"/>
          <p:cNvSpPr txBox="1">
            <a:spLocks noChangeArrowheads="1"/>
          </p:cNvSpPr>
          <p:nvPr/>
        </p:nvSpPr>
        <p:spPr bwMode="auto">
          <a:xfrm>
            <a:off x="411275" y="5"/>
            <a:ext cx="3878290"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How do appliances supply value?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3304089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4" name="Title 18"/>
          <p:cNvSpPr>
            <a:spLocks noGrp="1"/>
          </p:cNvSpPr>
          <p:nvPr>
            <p:ph type="title"/>
          </p:nvPr>
        </p:nvSpPr>
        <p:spPr>
          <a:xfrm>
            <a:off x="339726" y="657410"/>
            <a:ext cx="8375650" cy="498598"/>
          </a:xfrm>
          <a:effectLst>
            <a:outerShdw blurRad="50800" dist="38100" dir="2700000" algn="tl" rotWithShape="0">
              <a:prstClr val="black">
                <a:alpha val="60000"/>
              </a:prstClr>
            </a:outerShdw>
          </a:effectLst>
        </p:spPr>
        <p:txBody>
          <a:bodyPr>
            <a:normAutofit fontScale="90000"/>
          </a:bodyPr>
          <a:lstStyle/>
          <a:p>
            <a:r>
              <a:rPr lang="en-US" sz="3600" dirty="0" smtClean="0">
                <a:latin typeface="Calibri" pitchFamily="34" charset="0"/>
                <a:cs typeface="Calibri" pitchFamily="34" charset="0"/>
              </a:rPr>
              <a:t>Optimized performance</a:t>
            </a:r>
            <a:endParaRPr lang="en-US" sz="3600" dirty="0">
              <a:latin typeface="Calibri" pitchFamily="34" charset="0"/>
              <a:cs typeface="Calibri" pitchFamily="34" charset="0"/>
            </a:endParaRPr>
          </a:p>
        </p:txBody>
      </p:sp>
      <p:sp>
        <p:nvSpPr>
          <p:cNvPr id="5" name="Rectangle 4"/>
          <p:cNvSpPr/>
          <p:nvPr/>
        </p:nvSpPr>
        <p:spPr>
          <a:xfrm>
            <a:off x="427796" y="1556792"/>
            <a:ext cx="3598335" cy="4473748"/>
          </a:xfrm>
          <a:prstGeom prst="rect">
            <a:avLst/>
          </a:prstGeom>
          <a:noFill/>
          <a:ln>
            <a:noFill/>
          </a:ln>
          <a:effectLst>
            <a:outerShdw blurRad="50800" dist="38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756" tIns="45379" rIns="90756" bIns="45379" rtlCol="0" anchor="ctr"/>
          <a:lstStyle/>
          <a:p>
            <a:pPr marL="342900" indent="-342900" defTabSz="907904" eaLnBrk="0" fontAlgn="base" hangingPunct="0">
              <a:spcBef>
                <a:spcPts val="300"/>
              </a:spcBef>
              <a:spcAft>
                <a:spcPts val="600"/>
              </a:spcAft>
              <a:buFont typeface="Arial" pitchFamily="34" charset="0"/>
              <a:buChar char="•"/>
              <a:defRPr/>
            </a:pPr>
            <a:r>
              <a:rPr lang="en-US" sz="2400" kern="0" dirty="0">
                <a:solidFill>
                  <a:schemeClr val="bg1"/>
                </a:solidFill>
                <a:latin typeface="Calibri" pitchFamily="34" charset="0"/>
                <a:ea typeface="MS PGothic" charset="-128"/>
                <a:cs typeface="Calibri" pitchFamily="34" charset="0"/>
              </a:rPr>
              <a:t>Optimal mix of </a:t>
            </a:r>
            <a:r>
              <a:rPr lang="en-US" sz="2400" kern="0" dirty="0" smtClean="0">
                <a:solidFill>
                  <a:schemeClr val="bg1"/>
                </a:solidFill>
                <a:latin typeface="Calibri" pitchFamily="34" charset="0"/>
                <a:ea typeface="MS PGothic" charset="-128"/>
                <a:cs typeface="Calibri" pitchFamily="34" charset="0"/>
              </a:rPr>
              <a:t>tuned hardware </a:t>
            </a:r>
            <a:r>
              <a:rPr lang="en-US" sz="2400" kern="0" dirty="0">
                <a:solidFill>
                  <a:schemeClr val="bg1"/>
                </a:solidFill>
                <a:latin typeface="Calibri" pitchFamily="34" charset="0"/>
                <a:ea typeface="MS PGothic" charset="-128"/>
                <a:cs typeface="Calibri" pitchFamily="34" charset="0"/>
              </a:rPr>
              <a:t>and </a:t>
            </a:r>
            <a:r>
              <a:rPr lang="en-US" sz="2400" kern="0" dirty="0" smtClean="0">
                <a:solidFill>
                  <a:schemeClr val="bg1"/>
                </a:solidFill>
                <a:latin typeface="Calibri" pitchFamily="34" charset="0"/>
                <a:ea typeface="MS PGothic" charset="-128"/>
                <a:cs typeface="Calibri" pitchFamily="34" charset="0"/>
              </a:rPr>
              <a:t>software</a:t>
            </a:r>
            <a:endParaRPr lang="en-US" sz="2400" kern="0" dirty="0">
              <a:solidFill>
                <a:schemeClr val="bg1"/>
              </a:solidFill>
              <a:latin typeface="Calibri" pitchFamily="34" charset="0"/>
              <a:ea typeface="MS PGothic" charset="-128"/>
              <a:cs typeface="Calibri" pitchFamily="34" charset="0"/>
            </a:endParaRPr>
          </a:p>
          <a:p>
            <a:pPr marL="342900" indent="-342900" defTabSz="907904" eaLnBrk="0" fontAlgn="base" hangingPunct="0">
              <a:spcBef>
                <a:spcPts val="300"/>
              </a:spcBef>
              <a:spcAft>
                <a:spcPts val="600"/>
              </a:spcAft>
              <a:buFont typeface="Arial" pitchFamily="34" charset="0"/>
              <a:buChar char="•"/>
              <a:defRPr/>
            </a:pPr>
            <a:r>
              <a:rPr lang="en-US" sz="2400" kern="0" dirty="0">
                <a:solidFill>
                  <a:schemeClr val="bg1"/>
                </a:solidFill>
                <a:latin typeface="Calibri" pitchFamily="34" charset="0"/>
                <a:ea typeface="MS PGothic" charset="-128"/>
                <a:cs typeface="Calibri" pitchFamily="34" charset="0"/>
              </a:rPr>
              <a:t>High-performance, cost-effective </a:t>
            </a:r>
            <a:r>
              <a:rPr lang="en-US" sz="2400" kern="0" dirty="0" smtClean="0">
                <a:solidFill>
                  <a:schemeClr val="bg1"/>
                </a:solidFill>
                <a:latin typeface="Calibri" pitchFamily="34" charset="0"/>
                <a:ea typeface="MS PGothic" charset="-128"/>
                <a:cs typeface="Calibri" pitchFamily="34" charset="0"/>
              </a:rPr>
              <a:t>infrastructure</a:t>
            </a:r>
            <a:endParaRPr lang="en-US" sz="2400" kern="0" dirty="0">
              <a:solidFill>
                <a:schemeClr val="bg1"/>
              </a:solidFill>
              <a:latin typeface="Calibri" pitchFamily="34" charset="0"/>
              <a:ea typeface="MS PGothic" charset="-128"/>
              <a:cs typeface="Calibri" pitchFamily="34" charset="0"/>
            </a:endParaRPr>
          </a:p>
          <a:p>
            <a:pPr marL="342900" indent="-342900" defTabSz="907904" eaLnBrk="0" fontAlgn="base" hangingPunct="0">
              <a:spcBef>
                <a:spcPts val="300"/>
              </a:spcBef>
              <a:spcAft>
                <a:spcPts val="600"/>
              </a:spcAft>
              <a:buFont typeface="Arial" pitchFamily="34" charset="0"/>
              <a:buChar char="•"/>
              <a:defRPr/>
            </a:pPr>
            <a:r>
              <a:rPr lang="en-US" sz="2400" kern="0" dirty="0">
                <a:solidFill>
                  <a:schemeClr val="bg1"/>
                </a:solidFill>
                <a:latin typeface="Calibri" pitchFamily="34" charset="0"/>
                <a:ea typeface="MS PGothic" charset="-128"/>
                <a:cs typeface="Calibri" pitchFamily="34" charset="0"/>
              </a:rPr>
              <a:t>Components jointly tested and optimized by HP &amp; </a:t>
            </a:r>
            <a:r>
              <a:rPr lang="en-US" sz="2400" kern="0" dirty="0" smtClean="0">
                <a:solidFill>
                  <a:schemeClr val="bg1"/>
                </a:solidFill>
                <a:latin typeface="Calibri" pitchFamily="34" charset="0"/>
                <a:ea typeface="MS PGothic" charset="-128"/>
                <a:cs typeface="Calibri" pitchFamily="34" charset="0"/>
              </a:rPr>
              <a:t>Microsoft </a:t>
            </a:r>
          </a:p>
          <a:p>
            <a:pPr marL="342900" indent="-342900" defTabSz="907904" eaLnBrk="0" fontAlgn="base" hangingPunct="0">
              <a:spcBef>
                <a:spcPts val="300"/>
              </a:spcBef>
              <a:spcAft>
                <a:spcPts val="600"/>
              </a:spcAft>
              <a:buFont typeface="Arial" pitchFamily="34" charset="0"/>
              <a:buChar char="•"/>
              <a:defRPr/>
            </a:pPr>
            <a:r>
              <a:rPr lang="en-US" sz="2400" kern="0" dirty="0">
                <a:solidFill>
                  <a:schemeClr val="bg1"/>
                </a:solidFill>
                <a:latin typeface="Calibri" pitchFamily="34" charset="0"/>
                <a:ea typeface="MS PGothic" charset="-128"/>
                <a:cs typeface="Calibri" pitchFamily="34" charset="0"/>
              </a:rPr>
              <a:t>V</a:t>
            </a:r>
            <a:r>
              <a:rPr lang="en-US" sz="2400" kern="0" dirty="0" smtClean="0">
                <a:solidFill>
                  <a:schemeClr val="bg1"/>
                </a:solidFill>
                <a:latin typeface="Calibri" pitchFamily="34" charset="0"/>
                <a:ea typeface="MS PGothic" charset="-128"/>
                <a:cs typeface="Calibri" pitchFamily="34" charset="0"/>
              </a:rPr>
              <a:t>alidated </a:t>
            </a:r>
            <a:r>
              <a:rPr lang="en-US" sz="2400" kern="0" dirty="0">
                <a:solidFill>
                  <a:schemeClr val="bg1"/>
                </a:solidFill>
                <a:latin typeface="Calibri" pitchFamily="34" charset="0"/>
                <a:ea typeface="MS PGothic" charset="-128"/>
                <a:cs typeface="Calibri" pitchFamily="34" charset="0"/>
              </a:rPr>
              <a:t>in customer </a:t>
            </a:r>
            <a:r>
              <a:rPr lang="en-US" sz="2400" kern="0" dirty="0" smtClean="0">
                <a:solidFill>
                  <a:schemeClr val="bg1"/>
                </a:solidFill>
                <a:latin typeface="Calibri" pitchFamily="34" charset="0"/>
                <a:ea typeface="MS PGothic" charset="-128"/>
                <a:cs typeface="Calibri" pitchFamily="34" charset="0"/>
              </a:rPr>
              <a:t>environments</a:t>
            </a:r>
            <a:endParaRPr lang="en-US" sz="2400" kern="0" dirty="0">
              <a:solidFill>
                <a:schemeClr val="bg1"/>
              </a:solidFill>
              <a:latin typeface="Calibri" pitchFamily="34" charset="0"/>
              <a:ea typeface="MS PGothic" charset="-128"/>
              <a:cs typeface="Calibri" pitchFamily="34" charset="0"/>
            </a:endParaRPr>
          </a:p>
        </p:txBody>
      </p:sp>
      <p:sp>
        <p:nvSpPr>
          <p:cNvPr id="6" name="TextBox 5"/>
          <p:cNvSpPr txBox="1"/>
          <p:nvPr/>
        </p:nvSpPr>
        <p:spPr>
          <a:xfrm>
            <a:off x="403572" y="1196752"/>
            <a:ext cx="6616700" cy="522531"/>
          </a:xfrm>
          <a:prstGeom prst="rect">
            <a:avLst/>
          </a:prstGeom>
          <a:noFill/>
          <a:effectLst>
            <a:outerShdw blurRad="50800" dist="38100" dir="2700000" algn="tl" rotWithShape="0">
              <a:prstClr val="black">
                <a:alpha val="60000"/>
              </a:prstClr>
            </a:outerShdw>
          </a:effectLst>
        </p:spPr>
        <p:txBody>
          <a:bodyPr wrap="square" lIns="90756" tIns="45379" rIns="90756" bIns="45379" rtlCol="0">
            <a:spAutoFit/>
          </a:bodyPr>
          <a:lstStyle/>
          <a:p>
            <a:pPr defTabSz="907904"/>
            <a:r>
              <a:rPr lang="en-US" sz="2800" dirty="0" smtClean="0">
                <a:solidFill>
                  <a:schemeClr val="bg1"/>
                </a:solidFill>
                <a:latin typeface="Calibri" pitchFamily="34" charset="0"/>
                <a:cs typeface="Calibri" pitchFamily="34" charset="0"/>
              </a:rPr>
              <a:t>System efficiency through </a:t>
            </a:r>
            <a:r>
              <a:rPr lang="en-US" sz="2800" dirty="0">
                <a:solidFill>
                  <a:schemeClr val="bg1"/>
                </a:solidFill>
                <a:latin typeface="Calibri" pitchFamily="34" charset="0"/>
                <a:cs typeface="Calibri" pitchFamily="34" charset="0"/>
              </a:rPr>
              <a:t>balanced systems</a:t>
            </a:r>
          </a:p>
        </p:txBody>
      </p:sp>
      <p:sp>
        <p:nvSpPr>
          <p:cNvPr id="8" name="Block Arc 7"/>
          <p:cNvSpPr/>
          <p:nvPr/>
        </p:nvSpPr>
        <p:spPr>
          <a:xfrm>
            <a:off x="7838855" y="847288"/>
            <a:ext cx="723315" cy="723032"/>
          </a:xfrm>
          <a:prstGeom prst="blockArc">
            <a:avLst>
              <a:gd name="adj1" fmla="val 7723"/>
              <a:gd name="adj2" fmla="val 21592277"/>
              <a:gd name="adj3" fmla="val 464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19" name="Oval 18"/>
          <p:cNvSpPr/>
          <p:nvPr/>
        </p:nvSpPr>
        <p:spPr>
          <a:xfrm>
            <a:off x="7932476" y="588254"/>
            <a:ext cx="482438"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0" name="Oval 4"/>
          <p:cNvSpPr/>
          <p:nvPr/>
        </p:nvSpPr>
        <p:spPr>
          <a:xfrm>
            <a:off x="7930963" y="634491"/>
            <a:ext cx="485464"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Accelerate </a:t>
            </a:r>
          </a:p>
        </p:txBody>
      </p:sp>
      <p:sp>
        <p:nvSpPr>
          <p:cNvPr id="17" name="Oval 16"/>
          <p:cNvSpPr/>
          <p:nvPr/>
        </p:nvSpPr>
        <p:spPr>
          <a:xfrm>
            <a:off x="8392782" y="921146"/>
            <a:ext cx="485464"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Oval 4"/>
          <p:cNvSpPr/>
          <p:nvPr/>
        </p:nvSpPr>
        <p:spPr>
          <a:xfrm>
            <a:off x="8412925" y="991582"/>
            <a:ext cx="445178"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dirty="0">
                <a:solidFill>
                  <a:prstClr val="white"/>
                </a:solidFill>
              </a:rPr>
              <a:t>Minimize    </a:t>
            </a:r>
          </a:p>
        </p:txBody>
      </p:sp>
      <p:sp>
        <p:nvSpPr>
          <p:cNvPr id="15" name="Oval 14"/>
          <p:cNvSpPr/>
          <p:nvPr/>
        </p:nvSpPr>
        <p:spPr>
          <a:xfrm>
            <a:off x="7964171" y="1303973"/>
            <a:ext cx="485464" cy="480964"/>
          </a:xfrm>
          <a:prstGeom prst="ellipse">
            <a:avLst/>
          </a:prstGeom>
          <a:solidFill>
            <a:schemeClr val="bg2">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6" name="Oval 4"/>
          <p:cNvSpPr/>
          <p:nvPr/>
        </p:nvSpPr>
        <p:spPr>
          <a:xfrm>
            <a:off x="8005955" y="1374409"/>
            <a:ext cx="415892" cy="3400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706172">
              <a:lnSpc>
                <a:spcPct val="90000"/>
              </a:lnSpc>
              <a:spcBef>
                <a:spcPct val="0"/>
              </a:spcBef>
              <a:spcAft>
                <a:spcPct val="35000"/>
              </a:spcAft>
            </a:pPr>
            <a:r>
              <a:rPr lang="en-US" sz="700" dirty="0">
                <a:solidFill>
                  <a:prstClr val="white"/>
                </a:solidFill>
              </a:rPr>
              <a:t>Simplify </a:t>
            </a:r>
          </a:p>
        </p:txBody>
      </p:sp>
      <p:sp>
        <p:nvSpPr>
          <p:cNvPr id="13" name="Oval 12"/>
          <p:cNvSpPr/>
          <p:nvPr/>
        </p:nvSpPr>
        <p:spPr>
          <a:xfrm>
            <a:off x="7514755" y="948887"/>
            <a:ext cx="485464" cy="480964"/>
          </a:xfrm>
          <a:prstGeom prst="ellipse">
            <a:avLst/>
          </a:prstGeom>
          <a:gradFill flip="none" rotWithShape="1">
            <a:gsLst>
              <a:gs pos="100000">
                <a:srgbClr val="5191CD"/>
              </a:gs>
              <a:gs pos="50000">
                <a:srgbClr val="0071B4">
                  <a:shade val="67500"/>
                  <a:satMod val="115000"/>
                </a:srgbClr>
              </a:gs>
              <a:gs pos="100000">
                <a:srgbClr val="0071B4">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a:scene3d>
            <a:camera prst="orthographicFront"/>
            <a:lightRig rig="threePt" dir="t"/>
          </a:scene3d>
          <a:sp3d>
            <a:bevelT w="57150" h="38100"/>
          </a:sp3d>
        </p:spPr>
      </p:sp>
      <p:sp>
        <p:nvSpPr>
          <p:cNvPr id="14" name="Oval 4"/>
          <p:cNvSpPr/>
          <p:nvPr/>
        </p:nvSpPr>
        <p:spPr>
          <a:xfrm>
            <a:off x="7523002" y="1024162"/>
            <a:ext cx="473854" cy="3400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529631">
              <a:lnSpc>
                <a:spcPct val="90000"/>
              </a:lnSpc>
              <a:spcBef>
                <a:spcPct val="0"/>
              </a:spcBef>
              <a:spcAft>
                <a:spcPct val="35000"/>
              </a:spcAft>
            </a:pPr>
            <a:r>
              <a:rPr lang="en-US" sz="700" b="1" dirty="0">
                <a:solidFill>
                  <a:prstClr val="white"/>
                </a:solidFill>
              </a:rPr>
              <a:t>Optimize </a:t>
            </a:r>
          </a:p>
        </p:txBody>
      </p:sp>
      <p:pic>
        <p:nvPicPr>
          <p:cNvPr id="2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86287" y="2700607"/>
            <a:ext cx="3990169" cy="3464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 name="Straight Connector 24"/>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Box 1"/>
          <p:cNvSpPr txBox="1">
            <a:spLocks noChangeArrowheads="1"/>
          </p:cNvSpPr>
          <p:nvPr/>
        </p:nvSpPr>
        <p:spPr bwMode="auto">
          <a:xfrm>
            <a:off x="411275" y="5"/>
            <a:ext cx="3878290"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How do appliances supply value?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217460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grpSp>
        <p:nvGrpSpPr>
          <p:cNvPr id="16" name="Group 15"/>
          <p:cNvGrpSpPr/>
          <p:nvPr/>
        </p:nvGrpSpPr>
        <p:grpSpPr>
          <a:xfrm>
            <a:off x="7499852" y="2368261"/>
            <a:ext cx="1292293" cy="4210595"/>
            <a:chOff x="9196165" y="1554607"/>
            <a:chExt cx="1752159" cy="4791608"/>
          </a:xfrm>
        </p:grpSpPr>
        <p:pic>
          <p:nvPicPr>
            <p:cNvPr id="4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961"/>
            <a:stretch/>
          </p:blipFill>
          <p:spPr bwMode="auto">
            <a:xfrm>
              <a:off x="9196165" y="1554607"/>
              <a:ext cx="1752159" cy="479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0487" y="2113561"/>
              <a:ext cx="1387844" cy="173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24105" y="3872344"/>
              <a:ext cx="598040" cy="59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44522" y="1650714"/>
              <a:ext cx="1431916" cy="522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TextBox 3"/>
          <p:cNvSpPr txBox="1"/>
          <p:nvPr/>
        </p:nvSpPr>
        <p:spPr>
          <a:xfrm>
            <a:off x="5455041" y="5786680"/>
            <a:ext cx="1925271" cy="738664"/>
          </a:xfrm>
          <a:prstGeom prst="rect">
            <a:avLst/>
          </a:prstGeom>
          <a:noFill/>
          <a:ln w="6350">
            <a:solidFill>
              <a:srgbClr val="C00000"/>
            </a:solidFill>
          </a:ln>
        </p:spPr>
        <p:style>
          <a:lnRef idx="2">
            <a:schemeClr val="accent1"/>
          </a:lnRef>
          <a:fillRef idx="1">
            <a:schemeClr val="lt1"/>
          </a:fillRef>
          <a:effectRef idx="0">
            <a:schemeClr val="accent1"/>
          </a:effectRef>
          <a:fontRef idx="minor">
            <a:schemeClr val="dk1"/>
          </a:fontRef>
        </p:style>
        <p:txBody>
          <a:bodyPr wrap="none" rtlCol="0">
            <a:spAutoFit/>
          </a:bodyPr>
          <a:lstStyle/>
          <a:p>
            <a:pPr defTabSz="914400"/>
            <a:r>
              <a:rPr lang="en-US" sz="1400" dirty="0" smtClean="0">
                <a:solidFill>
                  <a:schemeClr val="bg1"/>
                </a:solidFill>
              </a:rPr>
              <a:t>Storage Blocks:</a:t>
            </a:r>
          </a:p>
          <a:p>
            <a:pPr marL="119063" indent="-119063" defTabSz="914400">
              <a:buFont typeface="Arial" pitchFamily="34" charset="0"/>
              <a:buChar char="•"/>
            </a:pPr>
            <a:r>
              <a:rPr lang="en-US" sz="1400" dirty="0" smtClean="0">
                <a:solidFill>
                  <a:schemeClr val="bg1"/>
                </a:solidFill>
              </a:rPr>
              <a:t>P2000 </a:t>
            </a:r>
            <a:r>
              <a:rPr lang="en-US" sz="1400" dirty="0" err="1" smtClean="0">
                <a:solidFill>
                  <a:schemeClr val="bg1"/>
                </a:solidFill>
              </a:rPr>
              <a:t>iSCSI</a:t>
            </a:r>
            <a:r>
              <a:rPr lang="en-US" sz="1400" dirty="0" smtClean="0">
                <a:solidFill>
                  <a:schemeClr val="bg1"/>
                </a:solidFill>
              </a:rPr>
              <a:t> Disk Array</a:t>
            </a:r>
          </a:p>
          <a:p>
            <a:pPr marL="119063" indent="-119063" defTabSz="914400">
              <a:buFont typeface="Arial" pitchFamily="34" charset="0"/>
              <a:buChar char="•"/>
            </a:pPr>
            <a:r>
              <a:rPr lang="en-US" sz="1400" dirty="0" smtClean="0">
                <a:solidFill>
                  <a:schemeClr val="bg1"/>
                </a:solidFill>
              </a:rPr>
              <a:t>D2700 Disk Racks</a:t>
            </a:r>
          </a:p>
        </p:txBody>
      </p:sp>
      <p:sp>
        <p:nvSpPr>
          <p:cNvPr id="12" name="TextBox 11"/>
          <p:cNvSpPr txBox="1"/>
          <p:nvPr/>
        </p:nvSpPr>
        <p:spPr>
          <a:xfrm>
            <a:off x="1907704" y="2852936"/>
            <a:ext cx="2120581" cy="523220"/>
          </a:xfrm>
          <a:prstGeom prst="rect">
            <a:avLst/>
          </a:prstGeom>
          <a:noFill/>
          <a:ln>
            <a:solidFill>
              <a:schemeClr val="accent4">
                <a:lumMod val="75000"/>
              </a:schemeClr>
            </a:solidFill>
          </a:ln>
        </p:spPr>
        <p:style>
          <a:lnRef idx="1">
            <a:schemeClr val="accent3"/>
          </a:lnRef>
          <a:fillRef idx="3">
            <a:schemeClr val="accent3"/>
          </a:fillRef>
          <a:effectRef idx="2">
            <a:schemeClr val="accent3"/>
          </a:effectRef>
          <a:fontRef idx="minor">
            <a:schemeClr val="lt1"/>
          </a:fontRef>
        </p:style>
        <p:txBody>
          <a:bodyPr wrap="none" rtlCol="0">
            <a:spAutoFit/>
          </a:bodyPr>
          <a:lstStyle/>
          <a:p>
            <a:pPr defTabSz="914400"/>
            <a:r>
              <a:rPr lang="en-US" sz="1400" dirty="0" err="1" smtClean="0">
                <a:solidFill>
                  <a:schemeClr val="bg1"/>
                </a:solidFill>
              </a:rPr>
              <a:t>ProCurve</a:t>
            </a:r>
            <a:r>
              <a:rPr lang="en-US" sz="1400" dirty="0" smtClean="0">
                <a:solidFill>
                  <a:schemeClr val="bg1"/>
                </a:solidFill>
              </a:rPr>
              <a:t> 10Gbps switches</a:t>
            </a:r>
          </a:p>
          <a:p>
            <a:pPr defTabSz="914400"/>
            <a:r>
              <a:rPr lang="en-US" sz="1400" dirty="0" err="1" smtClean="0">
                <a:solidFill>
                  <a:schemeClr val="bg1"/>
                </a:solidFill>
              </a:rPr>
              <a:t>ProCurve</a:t>
            </a:r>
            <a:r>
              <a:rPr lang="en-US" sz="1400" dirty="0" smtClean="0">
                <a:solidFill>
                  <a:schemeClr val="bg1"/>
                </a:solidFill>
              </a:rPr>
              <a:t> 1Gpbs switches</a:t>
            </a:r>
          </a:p>
        </p:txBody>
      </p:sp>
      <p:sp>
        <p:nvSpPr>
          <p:cNvPr id="19" name="TextBox 18"/>
          <p:cNvSpPr txBox="1"/>
          <p:nvPr/>
        </p:nvSpPr>
        <p:spPr>
          <a:xfrm>
            <a:off x="5292080" y="4346520"/>
            <a:ext cx="2091470" cy="738664"/>
          </a:xfrm>
          <a:prstGeom prst="rect">
            <a:avLst/>
          </a:prstGeom>
          <a:noFill/>
          <a:ln w="6350">
            <a:solidFill>
              <a:srgbClr val="C00000"/>
            </a:solidFill>
          </a:ln>
        </p:spPr>
        <p:style>
          <a:lnRef idx="2">
            <a:schemeClr val="accent1"/>
          </a:lnRef>
          <a:fillRef idx="1">
            <a:schemeClr val="lt1"/>
          </a:fillRef>
          <a:effectRef idx="0">
            <a:schemeClr val="accent1"/>
          </a:effectRef>
          <a:fontRef idx="minor">
            <a:schemeClr val="dk1"/>
          </a:fontRef>
        </p:style>
        <p:txBody>
          <a:bodyPr wrap="none" rtlCol="0">
            <a:spAutoFit/>
          </a:bodyPr>
          <a:lstStyle/>
          <a:p>
            <a:pPr defTabSz="914400"/>
            <a:r>
              <a:rPr lang="en-US" sz="1400" dirty="0" smtClean="0">
                <a:solidFill>
                  <a:schemeClr val="bg1"/>
                </a:solidFill>
              </a:rPr>
              <a:t>HP C3000 Blade Enclosure</a:t>
            </a:r>
          </a:p>
          <a:p>
            <a:pPr defTabSz="914400"/>
            <a:r>
              <a:rPr lang="en-US" sz="1400" dirty="0" smtClean="0">
                <a:solidFill>
                  <a:schemeClr val="bg1"/>
                </a:solidFill>
              </a:rPr>
              <a:t>8x BL 465c G7 Blades (2P)</a:t>
            </a:r>
          </a:p>
          <a:p>
            <a:pPr defTabSz="914400"/>
            <a:r>
              <a:rPr lang="en-US" sz="1400" dirty="0">
                <a:solidFill>
                  <a:schemeClr val="bg1"/>
                </a:solidFill>
              </a:rPr>
              <a:t> • </a:t>
            </a:r>
            <a:r>
              <a:rPr lang="en-US" sz="1400" dirty="0" smtClean="0">
                <a:solidFill>
                  <a:schemeClr val="bg1"/>
                </a:solidFill>
              </a:rPr>
              <a:t>10Gb Flex10 </a:t>
            </a:r>
            <a:r>
              <a:rPr lang="en-US" sz="1400" dirty="0" err="1" smtClean="0">
                <a:solidFill>
                  <a:schemeClr val="bg1"/>
                </a:solidFill>
              </a:rPr>
              <a:t>Enet</a:t>
            </a:r>
            <a:endParaRPr lang="en-US" sz="1400" dirty="0" smtClean="0">
              <a:solidFill>
                <a:schemeClr val="bg1"/>
              </a:solidFill>
            </a:endParaRPr>
          </a:p>
        </p:txBody>
      </p:sp>
      <p:grpSp>
        <p:nvGrpSpPr>
          <p:cNvPr id="15" name="Group 14"/>
          <p:cNvGrpSpPr/>
          <p:nvPr/>
        </p:nvGrpSpPr>
        <p:grpSpPr>
          <a:xfrm>
            <a:off x="515076" y="2368101"/>
            <a:ext cx="1292293" cy="4210126"/>
            <a:chOff x="1229309" y="1568255"/>
            <a:chExt cx="1706678" cy="4791606"/>
          </a:xfrm>
        </p:grpSpPr>
        <p:pic>
          <p:nvPicPr>
            <p:cNvPr id="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961"/>
            <a:stretch/>
          </p:blipFill>
          <p:spPr bwMode="auto">
            <a:xfrm>
              <a:off x="1229309" y="1568255"/>
              <a:ext cx="1706678" cy="479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5250" y="1664362"/>
              <a:ext cx="1362507" cy="522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3" name="TextBox 42"/>
          <p:cNvSpPr txBox="1"/>
          <p:nvPr/>
        </p:nvSpPr>
        <p:spPr>
          <a:xfrm>
            <a:off x="226990" y="1897087"/>
            <a:ext cx="1896738" cy="307777"/>
          </a:xfrm>
          <a:prstGeom prst="rect">
            <a:avLst/>
          </a:prstGeom>
          <a:noFill/>
        </p:spPr>
        <p:txBody>
          <a:bodyPr wrap="none" rtlCol="0">
            <a:spAutoFit/>
          </a:bodyPr>
          <a:lstStyle/>
          <a:p>
            <a:r>
              <a:rPr lang="en-US" sz="1400" dirty="0" smtClean="0">
                <a:solidFill>
                  <a:schemeClr val="bg1"/>
                </a:solidFill>
              </a:rPr>
              <a:t>Half Rack Configuration</a:t>
            </a:r>
            <a:endParaRPr lang="en-US" sz="1400" dirty="0">
              <a:solidFill>
                <a:schemeClr val="bg1"/>
              </a:solidFill>
            </a:endParaRPr>
          </a:p>
        </p:txBody>
      </p:sp>
      <p:sp>
        <p:nvSpPr>
          <p:cNvPr id="44" name="TextBox 43"/>
          <p:cNvSpPr txBox="1"/>
          <p:nvPr/>
        </p:nvSpPr>
        <p:spPr>
          <a:xfrm>
            <a:off x="7164288" y="1897086"/>
            <a:ext cx="1861472" cy="307777"/>
          </a:xfrm>
          <a:prstGeom prst="rect">
            <a:avLst/>
          </a:prstGeom>
          <a:noFill/>
        </p:spPr>
        <p:txBody>
          <a:bodyPr wrap="none" rtlCol="0">
            <a:spAutoFit/>
          </a:bodyPr>
          <a:lstStyle/>
          <a:p>
            <a:r>
              <a:rPr lang="en-US" sz="1400" dirty="0" smtClean="0">
                <a:solidFill>
                  <a:schemeClr val="bg1"/>
                </a:solidFill>
              </a:rPr>
              <a:t>Full Rack Configuration</a:t>
            </a:r>
            <a:endParaRPr lang="en-US" sz="1400" dirty="0">
              <a:solidFill>
                <a:schemeClr val="bg1"/>
              </a:solidFill>
            </a:endParaRPr>
          </a:p>
        </p:txBody>
      </p:sp>
      <p:cxnSp>
        <p:nvCxnSpPr>
          <p:cNvPr id="53" name="Straight Connector 5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TextBox 1"/>
          <p:cNvSpPr txBox="1">
            <a:spLocks noChangeArrowheads="1"/>
          </p:cNvSpPr>
          <p:nvPr/>
        </p:nvSpPr>
        <p:spPr bwMode="auto">
          <a:xfrm>
            <a:off x="411275" y="5"/>
            <a:ext cx="8233584"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Hardware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57" name="TextBox 3"/>
          <p:cNvSpPr txBox="1">
            <a:spLocks noChangeArrowheads="1"/>
          </p:cNvSpPr>
          <p:nvPr/>
        </p:nvSpPr>
        <p:spPr bwMode="auto">
          <a:xfrm>
            <a:off x="2394785" y="836712"/>
            <a:ext cx="4625487" cy="1785066"/>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121883" tIns="60941" rIns="121883" bIns="60941">
            <a:spAutoFit/>
          </a:bodyPr>
          <a:lstStyle/>
          <a:p>
            <a:pPr algn="ctr"/>
            <a:r>
              <a:rPr lang="en-US" sz="3600" dirty="0" smtClean="0">
                <a:solidFill>
                  <a:schemeClr val="bg1"/>
                </a:solidFill>
                <a:effectLst>
                  <a:outerShdw blurRad="38100" dist="38100" dir="2700000" algn="tl">
                    <a:srgbClr val="000000">
                      <a:alpha val="43137"/>
                    </a:srgbClr>
                  </a:outerShdw>
                </a:effectLst>
                <a:latin typeface="Calibri" pitchFamily="34" charset="0"/>
              </a:rPr>
              <a:t>The SQL DBC Solution</a:t>
            </a:r>
            <a:endParaRPr lang="en-US" sz="3600" dirty="0">
              <a:solidFill>
                <a:schemeClr val="bg1"/>
              </a:solidFill>
              <a:effectLst>
                <a:outerShdw blurRad="38100" dist="38100" dir="2700000" algn="tl">
                  <a:srgbClr val="000000">
                    <a:alpha val="43137"/>
                  </a:srgbClr>
                </a:outerShdw>
              </a:effectLst>
              <a:latin typeface="Calibri" pitchFamily="34" charset="0"/>
            </a:endParaRPr>
          </a:p>
          <a:p>
            <a:pPr algn="ctr"/>
            <a:r>
              <a:rPr lang="en-US" sz="3600" dirty="0" smtClean="0">
                <a:solidFill>
                  <a:schemeClr val="bg1"/>
                </a:solidFill>
                <a:effectLst>
                  <a:outerShdw blurRad="38100" dist="38100" dir="2700000" algn="tl">
                    <a:srgbClr val="000000">
                      <a:alpha val="43137"/>
                    </a:srgbClr>
                  </a:outerShdw>
                </a:effectLst>
                <a:latin typeface="Calibri" pitchFamily="34" charset="0"/>
              </a:rPr>
              <a:t>Hardware Architecture:</a:t>
            </a:r>
          </a:p>
          <a:p>
            <a:pPr algn="ctr"/>
            <a:r>
              <a:rPr lang="en-US" sz="3600" dirty="0">
                <a:solidFill>
                  <a:schemeClr val="bg1"/>
                </a:solidFill>
                <a:effectLst>
                  <a:outerShdw blurRad="38100" dist="38100" dir="2700000" algn="tl">
                    <a:srgbClr val="000000">
                      <a:alpha val="43137"/>
                    </a:srgbClr>
                  </a:outerShdw>
                </a:effectLst>
                <a:latin typeface="Calibri" pitchFamily="34" charset="0"/>
              </a:rPr>
              <a:t>O</a:t>
            </a:r>
            <a:r>
              <a:rPr lang="en-US" sz="3600" dirty="0" smtClean="0">
                <a:solidFill>
                  <a:schemeClr val="bg1"/>
                </a:solidFill>
                <a:effectLst>
                  <a:outerShdw blurRad="38100" dist="38100" dir="2700000" algn="tl">
                    <a:srgbClr val="000000">
                      <a:alpha val="43137"/>
                    </a:srgbClr>
                  </a:outerShdw>
                </a:effectLst>
                <a:latin typeface="Calibri" pitchFamily="34" charset="0"/>
              </a:rPr>
              <a:t>verview</a:t>
            </a:r>
            <a:endParaRPr lang="en-US" sz="3600" dirty="0">
              <a:solidFill>
                <a:schemeClr val="bg1"/>
              </a:solidFill>
              <a:effectLst>
                <a:outerShdw blurRad="38100" dist="38100" dir="2700000" algn="tl">
                  <a:srgbClr val="000000">
                    <a:alpha val="43137"/>
                  </a:srgbClr>
                </a:outerShdw>
              </a:effectLst>
              <a:latin typeface="Calibri" pitchFamily="34" charset="0"/>
            </a:endParaRPr>
          </a:p>
        </p:txBody>
      </p:sp>
      <p:sp>
        <p:nvSpPr>
          <p:cNvPr id="27" name="TextBox 26"/>
          <p:cNvSpPr txBox="1"/>
          <p:nvPr/>
        </p:nvSpPr>
        <p:spPr>
          <a:xfrm>
            <a:off x="1907704" y="4346520"/>
            <a:ext cx="2091470" cy="738664"/>
          </a:xfrm>
          <a:prstGeom prst="rect">
            <a:avLst/>
          </a:prstGeom>
          <a:noFill/>
          <a:ln w="6350">
            <a:solidFill>
              <a:srgbClr val="C00000"/>
            </a:solidFill>
          </a:ln>
        </p:spPr>
        <p:style>
          <a:lnRef idx="2">
            <a:schemeClr val="accent1"/>
          </a:lnRef>
          <a:fillRef idx="1">
            <a:schemeClr val="lt1"/>
          </a:fillRef>
          <a:effectRef idx="0">
            <a:schemeClr val="accent1"/>
          </a:effectRef>
          <a:fontRef idx="minor">
            <a:schemeClr val="dk1"/>
          </a:fontRef>
        </p:style>
        <p:txBody>
          <a:bodyPr wrap="none" rtlCol="0">
            <a:spAutoFit/>
          </a:bodyPr>
          <a:lstStyle/>
          <a:p>
            <a:pPr defTabSz="914400"/>
            <a:r>
              <a:rPr lang="en-US" sz="1400" dirty="0" smtClean="0">
                <a:solidFill>
                  <a:schemeClr val="bg1"/>
                </a:solidFill>
              </a:rPr>
              <a:t>HP C3000 Blade Enclosure</a:t>
            </a:r>
          </a:p>
          <a:p>
            <a:pPr defTabSz="914400"/>
            <a:r>
              <a:rPr lang="en-US" sz="1400" dirty="0">
                <a:solidFill>
                  <a:schemeClr val="bg1"/>
                </a:solidFill>
              </a:rPr>
              <a:t>4</a:t>
            </a:r>
            <a:r>
              <a:rPr lang="en-US" sz="1400" dirty="0" smtClean="0">
                <a:solidFill>
                  <a:schemeClr val="bg1"/>
                </a:solidFill>
              </a:rPr>
              <a:t>x BL 465c G7 Blades (2P)</a:t>
            </a:r>
          </a:p>
          <a:p>
            <a:pPr defTabSz="914400"/>
            <a:r>
              <a:rPr lang="en-US" sz="1400" dirty="0">
                <a:solidFill>
                  <a:schemeClr val="bg1"/>
                </a:solidFill>
              </a:rPr>
              <a:t> • </a:t>
            </a:r>
            <a:r>
              <a:rPr lang="en-US" sz="1400" dirty="0" smtClean="0">
                <a:solidFill>
                  <a:schemeClr val="bg1"/>
                </a:solidFill>
              </a:rPr>
              <a:t>10Gb Flex10 </a:t>
            </a:r>
            <a:r>
              <a:rPr lang="en-US" sz="1400" dirty="0" err="1" smtClean="0">
                <a:solidFill>
                  <a:schemeClr val="bg1"/>
                </a:solidFill>
              </a:rPr>
              <a:t>Enet</a:t>
            </a:r>
            <a:endParaRPr lang="en-US" sz="1400" dirty="0" smtClean="0">
              <a:solidFill>
                <a:schemeClr val="bg1"/>
              </a:solidFill>
            </a:endParaRPr>
          </a:p>
        </p:txBody>
      </p:sp>
    </p:spTree>
    <p:extLst>
      <p:ext uri="{BB962C8B-B14F-4D97-AF65-F5344CB8AC3E}">
        <p14:creationId xmlns:p14="http://schemas.microsoft.com/office/powerpoint/2010/main" val="355750833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6007943"/>
            <a:ext cx="15144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Rectangle 95"/>
          <p:cNvSpPr/>
          <p:nvPr/>
        </p:nvSpPr>
        <p:spPr>
          <a:xfrm rot="16200000">
            <a:off x="7646421" y="2989711"/>
            <a:ext cx="1375183" cy="1116935"/>
          </a:xfrm>
          <a:prstGeom prst="rect">
            <a:avLst/>
          </a:prstGeom>
          <a:solidFill>
            <a:schemeClr val="bg1"/>
          </a:solidFill>
          <a:ln w="1270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600" b="1" dirty="0" smtClean="0">
                <a:solidFill>
                  <a:schemeClr val="tx1"/>
                </a:solidFill>
              </a:rPr>
              <a:t>User</a:t>
            </a:r>
          </a:p>
          <a:p>
            <a:pPr algn="ctr"/>
            <a:r>
              <a:rPr lang="en-US" sz="1600" b="1" dirty="0" smtClean="0">
                <a:solidFill>
                  <a:schemeClr val="tx1"/>
                </a:solidFill>
              </a:rPr>
              <a:t>Workloads</a:t>
            </a:r>
          </a:p>
        </p:txBody>
      </p:sp>
      <p:cxnSp>
        <p:nvCxnSpPr>
          <p:cNvPr id="59" name="Straight Connector 58"/>
          <p:cNvCxnSpPr/>
          <p:nvPr/>
        </p:nvCxnSpPr>
        <p:spPr>
          <a:xfrm>
            <a:off x="6863709" y="6316791"/>
            <a:ext cx="46827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flipH="1" flipV="1">
            <a:off x="6696246" y="4902661"/>
            <a:ext cx="33492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6863710" y="5070124"/>
            <a:ext cx="45679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cxnSpLocks noChangeAspect="1"/>
          </p:cNvCxnSpPr>
          <p:nvPr/>
        </p:nvCxnSpPr>
        <p:spPr>
          <a:xfrm rot="5400000">
            <a:off x="6779042" y="4848064"/>
            <a:ext cx="156299" cy="156299"/>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flipH="1" flipV="1">
            <a:off x="6696246" y="6153662"/>
            <a:ext cx="33492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flipH="1" flipV="1">
            <a:off x="3652241" y="4928665"/>
            <a:ext cx="334926"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819704" y="5096128"/>
            <a:ext cx="223284"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cxnSpLocks noChangeAspect="1"/>
          </p:cNvCxnSpPr>
          <p:nvPr/>
        </p:nvCxnSpPr>
        <p:spPr>
          <a:xfrm rot="5400000">
            <a:off x="3735037" y="4900072"/>
            <a:ext cx="156299" cy="156299"/>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3819703" y="5926416"/>
            <a:ext cx="0" cy="41638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678968"/>
            <a:ext cx="8375904" cy="877824"/>
          </a:xfrm>
          <a:effectLst>
            <a:outerShdw blurRad="50800" dist="38100" dir="2700000" algn="tl" rotWithShape="0">
              <a:prstClr val="black">
                <a:alpha val="60000"/>
              </a:prstClr>
            </a:outerShdw>
          </a:effectLst>
        </p:spPr>
        <p:txBody>
          <a:bodyPr>
            <a:noAutofit/>
          </a:bodyPr>
          <a:lstStyle/>
          <a:p>
            <a:r>
              <a:rPr lang="en-US" sz="3200" b="0" dirty="0" smtClean="0">
                <a:solidFill>
                  <a:schemeClr val="bg1"/>
                </a:solidFill>
                <a:latin typeface="Calibri" pitchFamily="34" charset="0"/>
                <a:cs typeface="Calibri" pitchFamily="34" charset="0"/>
              </a:rPr>
              <a:t>SQL Server Database Consolidation </a:t>
            </a:r>
            <a:r>
              <a:rPr lang="en-US" sz="3200" dirty="0" smtClean="0">
                <a:solidFill>
                  <a:schemeClr val="bg1"/>
                </a:solidFill>
                <a:latin typeface="Calibri" pitchFamily="34" charset="0"/>
                <a:cs typeface="Calibri" pitchFamily="34" charset="0"/>
              </a:rPr>
              <a:t>Solution</a:t>
            </a:r>
            <a:r>
              <a:rPr lang="en-US" sz="3200" b="0" dirty="0" smtClean="0">
                <a:solidFill>
                  <a:schemeClr val="bg1"/>
                </a:solidFill>
                <a:latin typeface="Calibri" pitchFamily="34" charset="0"/>
                <a:cs typeface="Calibri" pitchFamily="34" charset="0"/>
              </a:rPr>
              <a:t/>
            </a:r>
            <a:br>
              <a:rPr lang="en-US" sz="3200" b="0" dirty="0" smtClean="0">
                <a:solidFill>
                  <a:schemeClr val="bg1"/>
                </a:solidFill>
                <a:latin typeface="Calibri" pitchFamily="34" charset="0"/>
                <a:cs typeface="Calibri" pitchFamily="34" charset="0"/>
              </a:rPr>
            </a:br>
            <a:r>
              <a:rPr lang="en-US" sz="2800" dirty="0" smtClean="0">
                <a:solidFill>
                  <a:schemeClr val="bg1"/>
                </a:solidFill>
                <a:latin typeface="Calibri" pitchFamily="34" charset="0"/>
                <a:cs typeface="Calibri" pitchFamily="34" charset="0"/>
              </a:rPr>
              <a:t>Connectivity</a:t>
            </a:r>
            <a:r>
              <a:rPr lang="en-US" sz="2800" b="0" dirty="0" smtClean="0">
                <a:solidFill>
                  <a:schemeClr val="bg1"/>
                </a:solidFill>
                <a:latin typeface="Calibri" pitchFamily="34" charset="0"/>
                <a:cs typeface="Calibri" pitchFamily="34" charset="0"/>
              </a:rPr>
              <a:t> Architecture</a:t>
            </a:r>
            <a:endParaRPr lang="en-US" sz="2800" b="0" dirty="0">
              <a:solidFill>
                <a:schemeClr val="bg1"/>
              </a:solidFill>
              <a:latin typeface="Calibri" pitchFamily="34" charset="0"/>
              <a:cs typeface="Calibri" pitchFamily="34" charset="0"/>
            </a:endParaRPr>
          </a:p>
        </p:txBody>
      </p:sp>
      <p:cxnSp>
        <p:nvCxnSpPr>
          <p:cNvPr id="14" name="Straight Connector 13"/>
          <p:cNvCxnSpPr/>
          <p:nvPr/>
        </p:nvCxnSpPr>
        <p:spPr>
          <a:xfrm rot="5400000">
            <a:off x="4642447" y="3556777"/>
            <a:ext cx="669851"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5837014" y="3556777"/>
            <a:ext cx="669851"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6562686" y="3300000"/>
            <a:ext cx="20095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5356955" y="3422806"/>
            <a:ext cx="401911"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557909" y="3623762"/>
            <a:ext cx="205421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663164" y="3400478"/>
            <a:ext cx="96012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rot="16200000">
            <a:off x="7532091" y="2837312"/>
            <a:ext cx="1375183" cy="1116935"/>
          </a:xfrm>
          <a:prstGeom prst="rect">
            <a:avLst/>
          </a:prstGeom>
          <a:solidFill>
            <a:schemeClr val="bg1"/>
          </a:solidFill>
          <a:ln w="1270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600" b="1" dirty="0" smtClean="0">
                <a:solidFill>
                  <a:schemeClr val="tx1"/>
                </a:solidFill>
              </a:rPr>
              <a:t>User</a:t>
            </a:r>
          </a:p>
          <a:p>
            <a:pPr algn="ctr"/>
            <a:r>
              <a:rPr lang="en-US" sz="1600" b="1" dirty="0" smtClean="0">
                <a:solidFill>
                  <a:schemeClr val="tx1"/>
                </a:solidFill>
              </a:rPr>
              <a:t>Workloads</a:t>
            </a:r>
          </a:p>
        </p:txBody>
      </p:sp>
      <p:cxnSp>
        <p:nvCxnSpPr>
          <p:cNvPr id="21" name="Straight Connector 20"/>
          <p:cNvCxnSpPr>
            <a:cxnSpLocks noChangeAspect="1"/>
          </p:cNvCxnSpPr>
          <p:nvPr/>
        </p:nvCxnSpPr>
        <p:spPr>
          <a:xfrm rot="5400000">
            <a:off x="4899223" y="3400479"/>
            <a:ext cx="156299" cy="15629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noChangeAspect="1"/>
          </p:cNvCxnSpPr>
          <p:nvPr/>
        </p:nvCxnSpPr>
        <p:spPr>
          <a:xfrm rot="5400000">
            <a:off x="6093790" y="3338694"/>
            <a:ext cx="156299" cy="15629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noChangeAspect="1"/>
          </p:cNvCxnSpPr>
          <p:nvPr/>
        </p:nvCxnSpPr>
        <p:spPr>
          <a:xfrm rot="5400000">
            <a:off x="7087404" y="3322330"/>
            <a:ext cx="156299" cy="15629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cxnSpLocks noChangeAspect="1"/>
          </p:cNvCxnSpPr>
          <p:nvPr/>
        </p:nvCxnSpPr>
        <p:spPr>
          <a:xfrm rot="5400000">
            <a:off x="7087404" y="3545613"/>
            <a:ext cx="156299" cy="156299"/>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085598" y="3749938"/>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2</a:t>
            </a:r>
          </a:p>
        </p:txBody>
      </p:sp>
      <p:sp>
        <p:nvSpPr>
          <p:cNvPr id="26" name="TextBox 25"/>
          <p:cNvSpPr txBox="1"/>
          <p:nvPr/>
        </p:nvSpPr>
        <p:spPr>
          <a:xfrm>
            <a:off x="4715272" y="3476609"/>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2</a:t>
            </a:r>
          </a:p>
        </p:txBody>
      </p:sp>
      <p:sp>
        <p:nvSpPr>
          <p:cNvPr id="27" name="TextBox 26"/>
          <p:cNvSpPr txBox="1"/>
          <p:nvPr/>
        </p:nvSpPr>
        <p:spPr>
          <a:xfrm>
            <a:off x="5948656" y="3402467"/>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2</a:t>
            </a:r>
          </a:p>
        </p:txBody>
      </p:sp>
      <p:sp>
        <p:nvSpPr>
          <p:cNvPr id="28" name="TextBox 27"/>
          <p:cNvSpPr txBox="1"/>
          <p:nvPr/>
        </p:nvSpPr>
        <p:spPr>
          <a:xfrm>
            <a:off x="7074118" y="3169038"/>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2</a:t>
            </a:r>
          </a:p>
        </p:txBody>
      </p:sp>
      <p:sp>
        <p:nvSpPr>
          <p:cNvPr id="68" name="Rectangle 31"/>
          <p:cNvSpPr/>
          <p:nvPr/>
        </p:nvSpPr>
        <p:spPr>
          <a:xfrm>
            <a:off x="3438200" y="4327706"/>
            <a:ext cx="803821" cy="46118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P2000</a:t>
            </a:r>
          </a:p>
          <a:p>
            <a:pPr algn="ctr"/>
            <a:r>
              <a:rPr lang="en-US" sz="1400" dirty="0" smtClean="0">
                <a:solidFill>
                  <a:schemeClr val="bg1"/>
                </a:solidFill>
              </a:rPr>
              <a:t>MSA</a:t>
            </a:r>
          </a:p>
        </p:txBody>
      </p:sp>
      <p:sp>
        <p:nvSpPr>
          <p:cNvPr id="69" name="Rectangle 68"/>
          <p:cNvSpPr/>
          <p:nvPr/>
        </p:nvSpPr>
        <p:spPr>
          <a:xfrm>
            <a:off x="4038914" y="4874751"/>
            <a:ext cx="803821" cy="46118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smtClean="0">
                <a:solidFill>
                  <a:schemeClr val="bg1"/>
                </a:solidFill>
              </a:rPr>
              <a:t>D2700</a:t>
            </a:r>
          </a:p>
          <a:p>
            <a:pPr algn="ctr"/>
            <a:r>
              <a:rPr lang="en-US" sz="1400" dirty="0" smtClean="0">
                <a:solidFill>
                  <a:schemeClr val="bg1"/>
                </a:solidFill>
              </a:rPr>
              <a:t>JBOD</a:t>
            </a:r>
          </a:p>
        </p:txBody>
      </p:sp>
      <p:sp>
        <p:nvSpPr>
          <p:cNvPr id="73" name="TextBox 72"/>
          <p:cNvSpPr txBox="1"/>
          <p:nvPr/>
        </p:nvSpPr>
        <p:spPr>
          <a:xfrm>
            <a:off x="3573359" y="5039989"/>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accent2">
                    <a:lumMod val="75000"/>
                  </a:schemeClr>
                </a:solidFill>
              </a:rPr>
              <a:t>3</a:t>
            </a:r>
          </a:p>
        </p:txBody>
      </p:sp>
      <p:sp>
        <p:nvSpPr>
          <p:cNvPr id="30" name="Rectangle 29"/>
          <p:cNvSpPr/>
          <p:nvPr/>
        </p:nvSpPr>
        <p:spPr>
          <a:xfrm>
            <a:off x="3438200" y="5574374"/>
            <a:ext cx="803821" cy="461180"/>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P2000</a:t>
            </a:r>
          </a:p>
          <a:p>
            <a:pPr algn="ctr"/>
            <a:r>
              <a:rPr lang="en-US" sz="1400" dirty="0" smtClean="0">
                <a:solidFill>
                  <a:schemeClr val="bg1"/>
                </a:solidFill>
              </a:rPr>
              <a:t>MSA</a:t>
            </a:r>
          </a:p>
        </p:txBody>
      </p:sp>
      <p:sp>
        <p:nvSpPr>
          <p:cNvPr id="31" name="Rectangle 30"/>
          <p:cNvSpPr/>
          <p:nvPr/>
        </p:nvSpPr>
        <p:spPr>
          <a:xfrm>
            <a:off x="4038914" y="6121419"/>
            <a:ext cx="803821" cy="461180"/>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smtClean="0">
                <a:solidFill>
                  <a:schemeClr val="bg1"/>
                </a:solidFill>
              </a:rPr>
              <a:t>D2700</a:t>
            </a:r>
          </a:p>
          <a:p>
            <a:pPr algn="ctr"/>
            <a:r>
              <a:rPr lang="en-US" sz="1400" dirty="0" smtClean="0">
                <a:solidFill>
                  <a:schemeClr val="bg1"/>
                </a:solidFill>
              </a:rPr>
              <a:t>JBOD</a:t>
            </a:r>
          </a:p>
        </p:txBody>
      </p:sp>
      <p:cxnSp>
        <p:nvCxnSpPr>
          <p:cNvPr id="33" name="Straight Connector 32"/>
          <p:cNvCxnSpPr/>
          <p:nvPr/>
        </p:nvCxnSpPr>
        <p:spPr>
          <a:xfrm>
            <a:off x="3816452" y="6338461"/>
            <a:ext cx="222463"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cxnSpLocks noChangeAspect="1"/>
          </p:cNvCxnSpPr>
          <p:nvPr/>
        </p:nvCxnSpPr>
        <p:spPr>
          <a:xfrm rot="5400000">
            <a:off x="3738289" y="6159741"/>
            <a:ext cx="156299" cy="156299"/>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588368" y="6296199"/>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accent2">
                    <a:lumMod val="75000"/>
                  </a:schemeClr>
                </a:solidFill>
              </a:rPr>
              <a:t>3</a:t>
            </a:r>
          </a:p>
        </p:txBody>
      </p:sp>
      <p:sp>
        <p:nvSpPr>
          <p:cNvPr id="62" name="Rectangle 61"/>
          <p:cNvSpPr/>
          <p:nvPr/>
        </p:nvSpPr>
        <p:spPr>
          <a:xfrm>
            <a:off x="6478954" y="4327706"/>
            <a:ext cx="803821" cy="46118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P2000</a:t>
            </a:r>
          </a:p>
          <a:p>
            <a:pPr algn="ctr"/>
            <a:r>
              <a:rPr lang="en-US" sz="1400" dirty="0" smtClean="0">
                <a:solidFill>
                  <a:schemeClr val="bg1"/>
                </a:solidFill>
              </a:rPr>
              <a:t>MSA</a:t>
            </a:r>
          </a:p>
        </p:txBody>
      </p:sp>
      <p:sp>
        <p:nvSpPr>
          <p:cNvPr id="63" name="Rectangle 62"/>
          <p:cNvSpPr/>
          <p:nvPr/>
        </p:nvSpPr>
        <p:spPr>
          <a:xfrm>
            <a:off x="7063412" y="4874751"/>
            <a:ext cx="803821" cy="461180"/>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smtClean="0">
                <a:solidFill>
                  <a:schemeClr val="bg1"/>
                </a:solidFill>
              </a:rPr>
              <a:t>D2700</a:t>
            </a:r>
          </a:p>
          <a:p>
            <a:pPr algn="ctr"/>
            <a:r>
              <a:rPr lang="en-US" sz="1400" dirty="0" smtClean="0">
                <a:solidFill>
                  <a:schemeClr val="bg1"/>
                </a:solidFill>
              </a:rPr>
              <a:t>JBOD</a:t>
            </a:r>
          </a:p>
        </p:txBody>
      </p:sp>
      <p:sp>
        <p:nvSpPr>
          <p:cNvPr id="67" name="TextBox 66"/>
          <p:cNvSpPr txBox="1"/>
          <p:nvPr/>
        </p:nvSpPr>
        <p:spPr>
          <a:xfrm>
            <a:off x="6642128" y="4993969"/>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accent2">
                    <a:lumMod val="75000"/>
                  </a:schemeClr>
                </a:solidFill>
              </a:rPr>
              <a:t>3</a:t>
            </a:r>
          </a:p>
        </p:txBody>
      </p:sp>
      <p:sp>
        <p:nvSpPr>
          <p:cNvPr id="56" name="Rectangle 55"/>
          <p:cNvSpPr/>
          <p:nvPr/>
        </p:nvSpPr>
        <p:spPr>
          <a:xfrm>
            <a:off x="6478954" y="5574373"/>
            <a:ext cx="803821" cy="461180"/>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P2000</a:t>
            </a:r>
          </a:p>
          <a:p>
            <a:pPr algn="ctr"/>
            <a:r>
              <a:rPr lang="en-US" sz="1400" dirty="0" smtClean="0">
                <a:solidFill>
                  <a:schemeClr val="bg1"/>
                </a:solidFill>
              </a:rPr>
              <a:t>MSA</a:t>
            </a:r>
          </a:p>
        </p:txBody>
      </p:sp>
      <p:sp>
        <p:nvSpPr>
          <p:cNvPr id="57" name="Rectangle 56"/>
          <p:cNvSpPr/>
          <p:nvPr/>
        </p:nvSpPr>
        <p:spPr>
          <a:xfrm>
            <a:off x="7063412" y="6121418"/>
            <a:ext cx="803821" cy="461180"/>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dirty="0" smtClean="0">
                <a:solidFill>
                  <a:schemeClr val="bg1"/>
                </a:solidFill>
              </a:rPr>
              <a:t>D2700</a:t>
            </a:r>
          </a:p>
          <a:p>
            <a:pPr algn="ctr"/>
            <a:r>
              <a:rPr lang="en-US" sz="1400" dirty="0" smtClean="0">
                <a:solidFill>
                  <a:schemeClr val="bg1"/>
                </a:solidFill>
              </a:rPr>
              <a:t>JBOD</a:t>
            </a:r>
          </a:p>
        </p:txBody>
      </p:sp>
      <p:cxnSp>
        <p:nvCxnSpPr>
          <p:cNvPr id="60" name="Straight Connector 59"/>
          <p:cNvCxnSpPr>
            <a:cxnSpLocks noChangeAspect="1"/>
          </p:cNvCxnSpPr>
          <p:nvPr/>
        </p:nvCxnSpPr>
        <p:spPr>
          <a:xfrm rot="5400000">
            <a:off x="6779042" y="6116401"/>
            <a:ext cx="156299" cy="156299"/>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635203" y="6274172"/>
            <a:ext cx="183705" cy="233397"/>
          </a:xfrm>
          <a:prstGeom prst="rect">
            <a:avLst/>
          </a:prstGeom>
          <a:noFill/>
          <a:ln>
            <a:noFill/>
          </a:ln>
        </p:spPr>
        <p:txBody>
          <a:bodyPr wrap="none" lIns="45720" rIns="45720" rtlCol="0">
            <a:spAutoFit/>
          </a:bodyPr>
          <a:lstStyle/>
          <a:p>
            <a:pPr>
              <a:lnSpc>
                <a:spcPts val="1100"/>
              </a:lnSpc>
            </a:pPr>
            <a:r>
              <a:rPr lang="en-US" sz="1400" dirty="0" smtClean="0">
                <a:solidFill>
                  <a:schemeClr val="accent2">
                    <a:lumMod val="75000"/>
                  </a:schemeClr>
                </a:solidFill>
              </a:rPr>
              <a:t>3</a:t>
            </a:r>
          </a:p>
        </p:txBody>
      </p:sp>
      <p:sp>
        <p:nvSpPr>
          <p:cNvPr id="41" name="Rectangle 40"/>
          <p:cNvSpPr/>
          <p:nvPr/>
        </p:nvSpPr>
        <p:spPr>
          <a:xfrm>
            <a:off x="4787185" y="1470454"/>
            <a:ext cx="2097954" cy="1483456"/>
          </a:xfrm>
          <a:prstGeom prst="rect">
            <a:avLst/>
          </a:prstGeom>
          <a:solidFill>
            <a:schemeClr val="bg2"/>
          </a:solidFill>
          <a:ln w="6350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b="1" dirty="0" smtClean="0">
                <a:solidFill>
                  <a:schemeClr val="tx1"/>
                </a:solidFill>
              </a:rPr>
              <a:t>Blade Enclosure</a:t>
            </a:r>
          </a:p>
        </p:txBody>
      </p:sp>
      <p:sp>
        <p:nvSpPr>
          <p:cNvPr id="42" name="Rectangle 41"/>
          <p:cNvSpPr/>
          <p:nvPr/>
        </p:nvSpPr>
        <p:spPr>
          <a:xfrm rot="16200000">
            <a:off x="5167162" y="2708299"/>
            <a:ext cx="223284" cy="781493"/>
          </a:xfrm>
          <a:prstGeom prst="rect">
            <a:avLst/>
          </a:prstGeom>
          <a:solidFill>
            <a:schemeClr val="tx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smtClean="0">
                <a:solidFill>
                  <a:schemeClr val="tx1"/>
                </a:solidFill>
              </a:rPr>
              <a:t>VC Ports</a:t>
            </a:r>
          </a:p>
        </p:txBody>
      </p:sp>
      <p:sp>
        <p:nvSpPr>
          <p:cNvPr id="43" name="Rectangle 42"/>
          <p:cNvSpPr/>
          <p:nvPr/>
        </p:nvSpPr>
        <p:spPr>
          <a:xfrm rot="16200000">
            <a:off x="6283581" y="2708300"/>
            <a:ext cx="223284" cy="781493"/>
          </a:xfrm>
          <a:prstGeom prst="rect">
            <a:avLst/>
          </a:prstGeom>
          <a:solidFill>
            <a:schemeClr val="tx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smtClean="0">
                <a:solidFill>
                  <a:schemeClr val="tx1"/>
                </a:solidFill>
              </a:rPr>
              <a:t>VC Ports</a:t>
            </a:r>
          </a:p>
        </p:txBody>
      </p:sp>
      <p:sp>
        <p:nvSpPr>
          <p:cNvPr id="38" name="Rectangle 37"/>
          <p:cNvSpPr/>
          <p:nvPr/>
        </p:nvSpPr>
        <p:spPr>
          <a:xfrm rot="16200000">
            <a:off x="5244958" y="2020374"/>
            <a:ext cx="223284" cy="893135"/>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39" name="Rectangle 38"/>
          <p:cNvSpPr/>
          <p:nvPr/>
        </p:nvSpPr>
        <p:spPr>
          <a:xfrm rot="16200000">
            <a:off x="5244958" y="1741269"/>
            <a:ext cx="223284" cy="893135"/>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40" name="Rectangle 39"/>
          <p:cNvSpPr/>
          <p:nvPr/>
        </p:nvSpPr>
        <p:spPr>
          <a:xfrm rot="16200000">
            <a:off x="5244958" y="1462164"/>
            <a:ext cx="223284" cy="893135"/>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44" name="Rectangle 43"/>
          <p:cNvSpPr/>
          <p:nvPr/>
        </p:nvSpPr>
        <p:spPr>
          <a:xfrm rot="16200000">
            <a:off x="5244958" y="2299479"/>
            <a:ext cx="223284" cy="893135"/>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cxnSp>
        <p:nvCxnSpPr>
          <p:cNvPr id="45" name="Straight Connector 44"/>
          <p:cNvCxnSpPr/>
          <p:nvPr/>
        </p:nvCxnSpPr>
        <p:spPr>
          <a:xfrm>
            <a:off x="4242021" y="4434882"/>
            <a:ext cx="2236934" cy="4465"/>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261586" y="4654236"/>
            <a:ext cx="221482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4261586" y="5883249"/>
            <a:ext cx="2216433" cy="297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242021" y="5686014"/>
            <a:ext cx="223693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52" idx="0"/>
          </p:cNvCxnSpPr>
          <p:nvPr/>
        </p:nvCxnSpPr>
        <p:spPr>
          <a:xfrm rot="5400000">
            <a:off x="4116056" y="4777063"/>
            <a:ext cx="172486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endCxn id="54" idx="0"/>
          </p:cNvCxnSpPr>
          <p:nvPr/>
        </p:nvCxnSpPr>
        <p:spPr>
          <a:xfrm rot="5400000">
            <a:off x="5207353" y="4880332"/>
            <a:ext cx="19314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Oval 50"/>
          <p:cNvSpPr>
            <a:spLocks noChangeAspect="1"/>
          </p:cNvSpPr>
          <p:nvPr/>
        </p:nvSpPr>
        <p:spPr>
          <a:xfrm>
            <a:off x="4938297" y="4394690"/>
            <a:ext cx="80382" cy="80382"/>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smtClean="0">
              <a:solidFill>
                <a:schemeClr val="bg1"/>
              </a:solidFill>
            </a:endParaRPr>
          </a:p>
        </p:txBody>
      </p:sp>
      <p:sp>
        <p:nvSpPr>
          <p:cNvPr id="52" name="Oval 51"/>
          <p:cNvSpPr>
            <a:spLocks noChangeAspect="1"/>
          </p:cNvSpPr>
          <p:nvPr/>
        </p:nvSpPr>
        <p:spPr>
          <a:xfrm>
            <a:off x="4938297" y="5639497"/>
            <a:ext cx="80382" cy="80382"/>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smtClean="0">
              <a:solidFill>
                <a:schemeClr val="bg1"/>
              </a:solidFill>
            </a:endParaRPr>
          </a:p>
        </p:txBody>
      </p:sp>
      <p:sp>
        <p:nvSpPr>
          <p:cNvPr id="53" name="Oval 52"/>
          <p:cNvSpPr>
            <a:spLocks noChangeAspect="1"/>
          </p:cNvSpPr>
          <p:nvPr/>
        </p:nvSpPr>
        <p:spPr>
          <a:xfrm>
            <a:off x="6132864" y="4608647"/>
            <a:ext cx="80382" cy="80382"/>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smtClean="0">
              <a:solidFill>
                <a:schemeClr val="bg1"/>
              </a:solidFill>
            </a:endParaRPr>
          </a:p>
        </p:txBody>
      </p:sp>
      <p:sp>
        <p:nvSpPr>
          <p:cNvPr id="54" name="Oval 53"/>
          <p:cNvSpPr>
            <a:spLocks noChangeAspect="1"/>
          </p:cNvSpPr>
          <p:nvPr/>
        </p:nvSpPr>
        <p:spPr>
          <a:xfrm>
            <a:off x="6132864" y="5846034"/>
            <a:ext cx="80382" cy="80382"/>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smtClean="0">
              <a:solidFill>
                <a:schemeClr val="bg1"/>
              </a:solidFill>
            </a:endParaRPr>
          </a:p>
        </p:txBody>
      </p:sp>
      <p:sp>
        <p:nvSpPr>
          <p:cNvPr id="76" name="Rectangle 75"/>
          <p:cNvSpPr/>
          <p:nvPr/>
        </p:nvSpPr>
        <p:spPr>
          <a:xfrm rot="16200000">
            <a:off x="6214293" y="2012754"/>
            <a:ext cx="223284" cy="893135"/>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77" name="Rectangle 76"/>
          <p:cNvSpPr/>
          <p:nvPr/>
        </p:nvSpPr>
        <p:spPr>
          <a:xfrm rot="16200000">
            <a:off x="6214293" y="1733649"/>
            <a:ext cx="223284" cy="893135"/>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78" name="Rectangle 77"/>
          <p:cNvSpPr/>
          <p:nvPr/>
        </p:nvSpPr>
        <p:spPr>
          <a:xfrm rot="16200000">
            <a:off x="6214293" y="1454544"/>
            <a:ext cx="223284" cy="893135"/>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79" name="Rectangle 78"/>
          <p:cNvSpPr/>
          <p:nvPr/>
        </p:nvSpPr>
        <p:spPr>
          <a:xfrm rot="16200000">
            <a:off x="6214293" y="2291858"/>
            <a:ext cx="223284" cy="893135"/>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100" dirty="0" smtClean="0">
                <a:solidFill>
                  <a:schemeClr val="bg1"/>
                </a:solidFill>
              </a:rPr>
              <a:t>Blade</a:t>
            </a:r>
          </a:p>
        </p:txBody>
      </p:sp>
      <p:sp>
        <p:nvSpPr>
          <p:cNvPr id="80" name="Rectangle 79"/>
          <p:cNvSpPr/>
          <p:nvPr/>
        </p:nvSpPr>
        <p:spPr>
          <a:xfrm>
            <a:off x="421065" y="4555761"/>
            <a:ext cx="1676400" cy="379571"/>
          </a:xfrm>
          <a:prstGeom prst="rect">
            <a:avLst/>
          </a:prstGeom>
          <a:solidFill>
            <a:schemeClr val="accent3">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Base Appliance</a:t>
            </a:r>
          </a:p>
        </p:txBody>
      </p:sp>
      <p:sp>
        <p:nvSpPr>
          <p:cNvPr id="82" name="Rectangle 81"/>
          <p:cNvSpPr/>
          <p:nvPr/>
        </p:nvSpPr>
        <p:spPr>
          <a:xfrm>
            <a:off x="421065" y="5049752"/>
            <a:ext cx="1676400" cy="347760"/>
          </a:xfrm>
          <a:prstGeom prst="rect">
            <a:avLst/>
          </a:prstGeom>
          <a:solidFill>
            <a:schemeClr val="accent1">
              <a:lumMod val="5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Full Rack Appliance</a:t>
            </a:r>
          </a:p>
        </p:txBody>
      </p:sp>
      <p:sp>
        <p:nvSpPr>
          <p:cNvPr id="85" name="TextBox 84"/>
          <p:cNvSpPr txBox="1"/>
          <p:nvPr/>
        </p:nvSpPr>
        <p:spPr>
          <a:xfrm>
            <a:off x="1114097" y="4276643"/>
            <a:ext cx="396199"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KEY:</a:t>
            </a:r>
          </a:p>
        </p:txBody>
      </p:sp>
      <p:sp>
        <p:nvSpPr>
          <p:cNvPr id="7" name="Rectangle 6"/>
          <p:cNvSpPr/>
          <p:nvPr/>
        </p:nvSpPr>
        <p:spPr bwMode="auto">
          <a:xfrm>
            <a:off x="329341" y="4163235"/>
            <a:ext cx="1951869" cy="2227635"/>
          </a:xfrm>
          <a:prstGeom prst="rect">
            <a:avLst/>
          </a:prstGeom>
          <a:noFill/>
          <a:ln w="12700">
            <a:solidFill>
              <a:schemeClr val="bg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a:xfrm rot="16200000">
            <a:off x="4832237" y="3489794"/>
            <a:ext cx="223284" cy="1004777"/>
          </a:xfrm>
          <a:prstGeom prst="rect">
            <a:avLst/>
          </a:prstGeom>
          <a:solidFill>
            <a:schemeClr val="tx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smtClean="0">
                <a:solidFill>
                  <a:schemeClr val="bg1"/>
                </a:solidFill>
              </a:rPr>
              <a:t>10GbE Switch</a:t>
            </a:r>
          </a:p>
        </p:txBody>
      </p:sp>
      <p:sp>
        <p:nvSpPr>
          <p:cNvPr id="13" name="Rectangle 12"/>
          <p:cNvSpPr/>
          <p:nvPr/>
        </p:nvSpPr>
        <p:spPr>
          <a:xfrm rot="16200000">
            <a:off x="6060298" y="3489794"/>
            <a:ext cx="223284" cy="1004777"/>
          </a:xfrm>
          <a:prstGeom prst="rect">
            <a:avLst/>
          </a:prstGeom>
          <a:solidFill>
            <a:schemeClr val="tx1">
              <a:lumMod val="65000"/>
              <a:lumOff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smtClean="0">
                <a:solidFill>
                  <a:schemeClr val="bg1"/>
                </a:solidFill>
              </a:rPr>
              <a:t>10GbE Switch</a:t>
            </a:r>
          </a:p>
        </p:txBody>
      </p:sp>
      <p:cxnSp>
        <p:nvCxnSpPr>
          <p:cNvPr id="94" name="Straight Connector 9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rot="16200000">
            <a:off x="7414667" y="2656073"/>
            <a:ext cx="1375183" cy="1116935"/>
          </a:xfrm>
          <a:prstGeom prst="rect">
            <a:avLst/>
          </a:prstGeom>
          <a:solidFill>
            <a:schemeClr val="bg1"/>
          </a:solidFill>
          <a:ln w="12700">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600" b="1" dirty="0" smtClean="0">
                <a:solidFill>
                  <a:schemeClr val="tx1"/>
                </a:solidFill>
              </a:rPr>
              <a:t>User</a:t>
            </a:r>
          </a:p>
          <a:p>
            <a:pPr algn="ctr"/>
            <a:r>
              <a:rPr lang="en-US" sz="1600" b="1" dirty="0" smtClean="0">
                <a:solidFill>
                  <a:schemeClr val="tx1"/>
                </a:solidFill>
              </a:rPr>
              <a:t>Workloads</a:t>
            </a:r>
          </a:p>
        </p:txBody>
      </p:sp>
      <p:cxnSp>
        <p:nvCxnSpPr>
          <p:cNvPr id="98" name="Straight Connector 97"/>
          <p:cNvCxnSpPr/>
          <p:nvPr/>
        </p:nvCxnSpPr>
        <p:spPr>
          <a:xfrm>
            <a:off x="543990" y="6008499"/>
            <a:ext cx="677450" cy="0"/>
          </a:xfrm>
          <a:prstGeom prst="lin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1307262" y="5905866"/>
            <a:ext cx="841192" cy="233397"/>
          </a:xfrm>
          <a:prstGeom prst="rect">
            <a:avLst/>
          </a:prstGeom>
          <a:noFill/>
          <a:ln>
            <a:noFill/>
          </a:ln>
        </p:spPr>
        <p:txBody>
          <a:bodyPr wrap="none" lIns="45720" rIns="45720" rtlCol="0">
            <a:spAutoFit/>
          </a:bodyPr>
          <a:lstStyle/>
          <a:p>
            <a:pPr>
              <a:lnSpc>
                <a:spcPts val="1100"/>
              </a:lnSpc>
            </a:pPr>
            <a:r>
              <a:rPr lang="en-US" sz="1400" dirty="0" smtClean="0">
                <a:solidFill>
                  <a:schemeClr val="accent2">
                    <a:lumMod val="75000"/>
                  </a:schemeClr>
                </a:solidFill>
              </a:rPr>
              <a:t>6 Gbit SAS</a:t>
            </a:r>
          </a:p>
        </p:txBody>
      </p:sp>
      <p:cxnSp>
        <p:nvCxnSpPr>
          <p:cNvPr id="102" name="Straight Connector 101"/>
          <p:cNvCxnSpPr/>
          <p:nvPr/>
        </p:nvCxnSpPr>
        <p:spPr>
          <a:xfrm>
            <a:off x="547078" y="5703690"/>
            <a:ext cx="67745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282539" y="5601057"/>
            <a:ext cx="998671" cy="233397"/>
          </a:xfrm>
          <a:prstGeom prst="rect">
            <a:avLst/>
          </a:prstGeom>
          <a:noFill/>
          <a:ln>
            <a:noFill/>
          </a:ln>
        </p:spPr>
        <p:txBody>
          <a:bodyPr wrap="none" lIns="45720" rIns="45720" rtlCol="0">
            <a:spAutoFit/>
          </a:bodyPr>
          <a:lstStyle/>
          <a:p>
            <a:pPr>
              <a:lnSpc>
                <a:spcPts val="1100"/>
              </a:lnSpc>
            </a:pPr>
            <a:r>
              <a:rPr lang="en-US" sz="1400" dirty="0" smtClean="0">
                <a:solidFill>
                  <a:schemeClr val="bg1"/>
                </a:solidFill>
              </a:rPr>
              <a:t>10 Gbit Enet</a:t>
            </a:r>
          </a:p>
        </p:txBody>
      </p:sp>
      <p:sp>
        <p:nvSpPr>
          <p:cNvPr id="104" name="TextBox 1"/>
          <p:cNvSpPr txBox="1">
            <a:spLocks noChangeArrowheads="1"/>
          </p:cNvSpPr>
          <p:nvPr/>
        </p:nvSpPr>
        <p:spPr bwMode="auto">
          <a:xfrm>
            <a:off x="411275" y="5"/>
            <a:ext cx="8233584"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Hardware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063920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Rectangle 35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5" name="TextBox 3"/>
          <p:cNvSpPr txBox="1">
            <a:spLocks noChangeArrowheads="1"/>
          </p:cNvSpPr>
          <p:nvPr/>
        </p:nvSpPr>
        <p:spPr bwMode="auto">
          <a:xfrm>
            <a:off x="537757" y="692696"/>
            <a:ext cx="8354723" cy="58473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121883" tIns="60941" rIns="121883" bIns="60941">
            <a:spAutoFit/>
          </a:bodyPr>
          <a:lstStyle/>
          <a:p>
            <a:r>
              <a:rPr lang="en-US" sz="3000" dirty="0" smtClean="0">
                <a:solidFill>
                  <a:schemeClr val="bg1"/>
                </a:solidFill>
                <a:effectLst>
                  <a:outerShdw blurRad="38100" dist="38100" dir="2700000" algn="tl">
                    <a:srgbClr val="000000">
                      <a:alpha val="43137"/>
                    </a:srgbClr>
                  </a:outerShdw>
                </a:effectLst>
                <a:latin typeface="Calibri" pitchFamily="34" charset="0"/>
              </a:rPr>
              <a:t>The SQL Server DBC Solution Software Architecture</a:t>
            </a:r>
            <a:endParaRPr lang="en-US" sz="3000" dirty="0">
              <a:solidFill>
                <a:schemeClr val="bg1"/>
              </a:solidFill>
              <a:effectLst>
                <a:outerShdw blurRad="38100" dist="38100" dir="2700000" algn="tl">
                  <a:srgbClr val="000000">
                    <a:alpha val="43137"/>
                  </a:srgbClr>
                </a:outerShdw>
              </a:effectLst>
              <a:latin typeface="Calibri" pitchFamily="34" charset="0"/>
            </a:endParaRPr>
          </a:p>
        </p:txBody>
      </p:sp>
      <p:cxnSp>
        <p:nvCxnSpPr>
          <p:cNvPr id="115" name="Straight Connector 114"/>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2"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56792"/>
            <a:ext cx="8661206" cy="501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7273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1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grpSp>
        <p:nvGrpSpPr>
          <p:cNvPr id="11" name="Group 10"/>
          <p:cNvGrpSpPr/>
          <p:nvPr/>
        </p:nvGrpSpPr>
        <p:grpSpPr>
          <a:xfrm>
            <a:off x="611560" y="1285395"/>
            <a:ext cx="7776863" cy="5152474"/>
            <a:chOff x="1439693" y="1035064"/>
            <a:chExt cx="9036423" cy="5674659"/>
          </a:xfrm>
        </p:grpSpPr>
        <p:sp>
          <p:nvSpPr>
            <p:cNvPr id="113" name="Round Single Corner Rectangle 112"/>
            <p:cNvSpPr/>
            <p:nvPr/>
          </p:nvSpPr>
          <p:spPr bwMode="auto">
            <a:xfrm>
              <a:off x="1531954" y="4652323"/>
              <a:ext cx="8886232" cy="1971675"/>
            </a:xfrm>
            <a:prstGeom prst="round1Rect">
              <a:avLst>
                <a:gd name="adj" fmla="val 10174"/>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vert270" lIns="91432" tIns="45716" rIns="91432" bIns="45716"/>
            <a:lstStyle/>
            <a:p>
              <a:pPr marL="0" lvl="1" indent="-342885" algn="ctr" defTabSz="914061">
                <a:lnSpc>
                  <a:spcPct val="90000"/>
                </a:lnSpc>
                <a:buClr>
                  <a:srgbClr val="FFFF99"/>
                </a:buClr>
                <a:buSzPct val="80000"/>
                <a:tabLst>
                  <a:tab pos="424572" algn="l"/>
                </a:tabLst>
                <a:defRPr/>
              </a:pPr>
              <a:r>
                <a:rPr lang="en-US" altLang="zh-CN" sz="1500" kern="0" dirty="0">
                  <a:latin typeface="Segoe Semibold" pitchFamily="34" charset="0"/>
                </a:rPr>
                <a:t>Infrastructure</a:t>
              </a:r>
            </a:p>
          </p:txBody>
        </p:sp>
        <p:sp>
          <p:nvSpPr>
            <p:cNvPr id="114" name="Round Single Corner Rectangle 113"/>
            <p:cNvSpPr/>
            <p:nvPr/>
          </p:nvSpPr>
          <p:spPr bwMode="auto">
            <a:xfrm>
              <a:off x="2149580" y="5985825"/>
              <a:ext cx="8151725" cy="561975"/>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115" name="Round Single Corner Rectangle 114"/>
            <p:cNvSpPr/>
            <p:nvPr/>
          </p:nvSpPr>
          <p:spPr bwMode="auto">
            <a:xfrm>
              <a:off x="2376504" y="6083739"/>
              <a:ext cx="1739154" cy="366144"/>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r" defTabSz="914061">
                <a:lnSpc>
                  <a:spcPct val="90000"/>
                </a:lnSpc>
                <a:buClr>
                  <a:srgbClr val="FFFF99"/>
                </a:buClr>
                <a:buSzPct val="80000"/>
                <a:tabLst>
                  <a:tab pos="424572" algn="l"/>
                </a:tabLst>
                <a:defRPr/>
              </a:pPr>
              <a:r>
                <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Compute</a:t>
              </a:r>
            </a:p>
          </p:txBody>
        </p:sp>
        <p:pic>
          <p:nvPicPr>
            <p:cNvPr id="116" name="Picture 3" descr="C:\Users\shows\Desktop\Single Server Rack.png"/>
            <p:cNvPicPr>
              <a:picLocks noChangeAspect="1" noChangeArrowheads="1"/>
            </p:cNvPicPr>
            <p:nvPr/>
          </p:nvPicPr>
          <p:blipFill>
            <a:blip r:embed="rId2" cstate="print"/>
            <a:stretch>
              <a:fillRect/>
            </a:stretch>
          </p:blipFill>
          <p:spPr bwMode="auto">
            <a:xfrm>
              <a:off x="2497369" y="6117587"/>
              <a:ext cx="336334" cy="290512"/>
            </a:xfrm>
            <a:prstGeom prst="rect">
              <a:avLst/>
            </a:prstGeom>
            <a:noFill/>
            <a:effectLst>
              <a:outerShdw blurRad="88900" algn="ctr" rotWithShape="0">
                <a:prstClr val="black">
                  <a:alpha val="40000"/>
                </a:prstClr>
              </a:outerShdw>
            </a:effectLst>
          </p:spPr>
        </p:pic>
        <p:sp>
          <p:nvSpPr>
            <p:cNvPr id="117" name="Round Single Corner Rectangle 116"/>
            <p:cNvSpPr/>
            <p:nvPr/>
          </p:nvSpPr>
          <p:spPr bwMode="auto">
            <a:xfrm>
              <a:off x="6186505" y="6083739"/>
              <a:ext cx="1828800" cy="366144"/>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r" defTabSz="914061">
                <a:lnSpc>
                  <a:spcPct val="90000"/>
                </a:lnSpc>
                <a:buClr>
                  <a:srgbClr val="FFFF99"/>
                </a:buClr>
                <a:buSzPct val="80000"/>
                <a:tabLst>
                  <a:tab pos="424572" algn="l"/>
                </a:tabLst>
                <a:defRPr/>
              </a:pPr>
              <a:r>
                <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Network    </a:t>
              </a:r>
            </a:p>
          </p:txBody>
        </p:sp>
        <p:pic>
          <p:nvPicPr>
            <p:cNvPr id="118" name="Picture 2" descr="D:\SilverFox\8-20190_IsaacRoybal\Purchased_iStock\iStock_8963938_Illustra_10-credits\extras\network_circle.png"/>
            <p:cNvPicPr>
              <a:picLocks noChangeAspect="1" noChangeArrowheads="1"/>
            </p:cNvPicPr>
            <p:nvPr/>
          </p:nvPicPr>
          <p:blipFill>
            <a:blip r:embed="rId3" cstate="print"/>
            <a:srcRect/>
            <a:stretch>
              <a:fillRect/>
            </a:stretch>
          </p:blipFill>
          <p:spPr bwMode="auto">
            <a:xfrm>
              <a:off x="6316899" y="6108061"/>
              <a:ext cx="329068" cy="306387"/>
            </a:xfrm>
            <a:prstGeom prst="rect">
              <a:avLst/>
            </a:prstGeom>
            <a:noFill/>
            <a:effectLst>
              <a:outerShdw blurRad="88900" algn="ctr" rotWithShape="0">
                <a:prstClr val="black">
                  <a:alpha val="40000"/>
                </a:prstClr>
              </a:outerShdw>
            </a:effectLst>
          </p:spPr>
        </p:pic>
        <p:sp>
          <p:nvSpPr>
            <p:cNvPr id="119" name="Round Single Corner Rectangle 118"/>
            <p:cNvSpPr/>
            <p:nvPr/>
          </p:nvSpPr>
          <p:spPr bwMode="auto">
            <a:xfrm>
              <a:off x="4281505" y="6083739"/>
              <a:ext cx="1703294" cy="366144"/>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r" defTabSz="914061">
                <a:lnSpc>
                  <a:spcPct val="90000"/>
                </a:lnSpc>
                <a:buClr>
                  <a:srgbClr val="FFFF99"/>
                </a:buClr>
                <a:buSzPct val="80000"/>
                <a:tabLst>
                  <a:tab pos="424572" algn="l"/>
                </a:tabLst>
                <a:defRPr/>
              </a:pPr>
              <a:r>
                <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Storage</a:t>
              </a:r>
            </a:p>
          </p:txBody>
        </p:sp>
        <p:pic>
          <p:nvPicPr>
            <p:cNvPr id="120" name="Picture 11" descr="D:\SilverFox\8-20190_IsaacRoybal\Purchased_iStock\iStock_8963938_Illustra_10-credits\extras\icons\storage_drives.png"/>
            <p:cNvPicPr>
              <a:picLocks noChangeAspect="1" noChangeArrowheads="1"/>
            </p:cNvPicPr>
            <p:nvPr/>
          </p:nvPicPr>
          <p:blipFill>
            <a:blip r:embed="rId4" cstate="print"/>
            <a:srcRect/>
            <a:stretch>
              <a:fillRect/>
            </a:stretch>
          </p:blipFill>
          <p:spPr bwMode="auto">
            <a:xfrm>
              <a:off x="4404620" y="6135049"/>
              <a:ext cx="304211" cy="255588"/>
            </a:xfrm>
            <a:prstGeom prst="rect">
              <a:avLst/>
            </a:prstGeom>
            <a:noFill/>
            <a:effectLst>
              <a:outerShdw blurRad="88900" algn="ctr" rotWithShape="0">
                <a:prstClr val="black">
                  <a:alpha val="40000"/>
                </a:prstClr>
              </a:outerShdw>
            </a:effectLst>
          </p:spPr>
        </p:pic>
        <p:sp>
          <p:nvSpPr>
            <p:cNvPr id="121" name="Round Single Corner Rectangle 120"/>
            <p:cNvSpPr/>
            <p:nvPr/>
          </p:nvSpPr>
          <p:spPr bwMode="auto">
            <a:xfrm>
              <a:off x="8184344" y="6083739"/>
              <a:ext cx="1964560" cy="366144"/>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r" defTabSz="914061">
                <a:lnSpc>
                  <a:spcPct val="90000"/>
                </a:lnSpc>
                <a:buClr>
                  <a:srgbClr val="FFFF99"/>
                </a:buClr>
                <a:buSzPct val="80000"/>
                <a:tabLst>
                  <a:tab pos="424572" algn="l"/>
                </a:tabLst>
                <a:defRPr/>
              </a:pPr>
              <a:r>
                <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Load Balancing</a:t>
              </a:r>
            </a:p>
          </p:txBody>
        </p:sp>
        <p:pic>
          <p:nvPicPr>
            <p:cNvPr id="122" name="Picture 2" descr="D:\SilverFox\DVD_ART36\Artwork_Imagery\Icons - Illustrations\_ SUPER VISTA STYLE\scale balance.png"/>
            <p:cNvPicPr>
              <a:picLocks noChangeAspect="1" noChangeArrowheads="1"/>
            </p:cNvPicPr>
            <p:nvPr/>
          </p:nvPicPr>
          <p:blipFill>
            <a:blip r:embed="rId5" cstate="print"/>
            <a:srcRect/>
            <a:stretch>
              <a:fillRect/>
            </a:stretch>
          </p:blipFill>
          <p:spPr bwMode="auto">
            <a:xfrm>
              <a:off x="8270260" y="6103300"/>
              <a:ext cx="354644" cy="327025"/>
            </a:xfrm>
            <a:prstGeom prst="rect">
              <a:avLst/>
            </a:prstGeom>
            <a:noFill/>
            <a:effectLst>
              <a:outerShdw blurRad="88900" algn="ctr" rotWithShape="0">
                <a:prstClr val="black">
                  <a:alpha val="40000"/>
                </a:prstClr>
              </a:outerShdw>
            </a:effectLst>
          </p:spPr>
        </p:pic>
        <p:sp>
          <p:nvSpPr>
            <p:cNvPr id="123" name="Round Single Corner Rectangle 122"/>
            <p:cNvSpPr/>
            <p:nvPr/>
          </p:nvSpPr>
          <p:spPr bwMode="auto">
            <a:xfrm>
              <a:off x="2149580" y="5376743"/>
              <a:ext cx="6475325" cy="570980"/>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124" name="Round Single Corner Rectangle 123"/>
            <p:cNvSpPr/>
            <p:nvPr/>
          </p:nvSpPr>
          <p:spPr bwMode="auto">
            <a:xfrm>
              <a:off x="2376505" y="5463931"/>
              <a:ext cx="1226453" cy="392307"/>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Active Directory</a:t>
              </a:r>
            </a:p>
          </p:txBody>
        </p:sp>
        <p:sp>
          <p:nvSpPr>
            <p:cNvPr id="125" name="Round Single Corner Rectangle 124"/>
            <p:cNvSpPr/>
            <p:nvPr/>
          </p:nvSpPr>
          <p:spPr bwMode="auto">
            <a:xfrm>
              <a:off x="6990657" y="5441563"/>
              <a:ext cx="1481847" cy="41169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126" name="Picture 2" descr="W:\TRANSFER\MBupload\SERVER-new\Logo\SystemCenter\SystemCenter\SysCnt_h_rgb_r.png"/>
            <p:cNvPicPr>
              <a:picLocks noChangeAspect="1" noChangeArrowheads="1"/>
            </p:cNvPicPr>
            <p:nvPr/>
          </p:nvPicPr>
          <p:blipFill>
            <a:blip r:embed="rId6" cstate="print"/>
            <a:srcRect/>
            <a:stretch>
              <a:fillRect/>
            </a:stretch>
          </p:blipFill>
          <p:spPr bwMode="auto">
            <a:xfrm>
              <a:off x="7253305" y="5502474"/>
              <a:ext cx="914400" cy="300039"/>
            </a:xfrm>
            <a:prstGeom prst="rect">
              <a:avLst/>
            </a:prstGeom>
            <a:noFill/>
            <a:ln w="9525">
              <a:noFill/>
              <a:miter lim="800000"/>
              <a:headEnd/>
              <a:tailEnd/>
            </a:ln>
          </p:spPr>
        </p:pic>
        <p:sp>
          <p:nvSpPr>
            <p:cNvPr id="127" name="Round Single Corner Rectangle 126"/>
            <p:cNvSpPr/>
            <p:nvPr/>
          </p:nvSpPr>
          <p:spPr bwMode="auto">
            <a:xfrm>
              <a:off x="3776679" y="5446911"/>
              <a:ext cx="3028950" cy="411163"/>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128" name="Picture 116" descr="WS08-HypeV_v_rgb_r.png"/>
            <p:cNvPicPr>
              <a:picLocks noChangeAspect="1"/>
            </p:cNvPicPr>
            <p:nvPr/>
          </p:nvPicPr>
          <p:blipFill>
            <a:blip r:embed="rId7" cstate="print"/>
            <a:srcRect/>
            <a:stretch>
              <a:fillRect/>
            </a:stretch>
          </p:blipFill>
          <p:spPr bwMode="auto">
            <a:xfrm>
              <a:off x="4291029" y="5490524"/>
              <a:ext cx="2011979" cy="284347"/>
            </a:xfrm>
            <a:prstGeom prst="rect">
              <a:avLst/>
            </a:prstGeom>
            <a:noFill/>
            <a:ln w="9525">
              <a:noFill/>
              <a:miter lim="800000"/>
              <a:headEnd/>
              <a:tailEnd/>
            </a:ln>
          </p:spPr>
        </p:pic>
        <p:sp>
          <p:nvSpPr>
            <p:cNvPr id="129" name="Round Single Corner Rectangle 128"/>
            <p:cNvSpPr/>
            <p:nvPr/>
          </p:nvSpPr>
          <p:spPr bwMode="auto">
            <a:xfrm>
              <a:off x="5195905" y="1147122"/>
              <a:ext cx="5224818" cy="1516067"/>
            </a:xfrm>
            <a:prstGeom prst="round1Rect">
              <a:avLst>
                <a:gd name="adj" fmla="val 6329"/>
              </a:avLst>
            </a:prstGeom>
            <a:gradFill>
              <a:gsLst>
                <a:gs pos="0">
                  <a:sysClr val="windowText" lastClr="000000">
                    <a:lumMod val="85000"/>
                    <a:lumOff val="15000"/>
                  </a:sysClr>
                </a:gs>
                <a:gs pos="50000">
                  <a:srgbClr val="4BACC6">
                    <a:lumMod val="75000"/>
                  </a:srgbClr>
                </a:gs>
                <a:gs pos="100000">
                  <a:srgbClr val="46588C"/>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vert270" lIns="91432" tIns="45716" rIns="91432" bIns="45716"/>
            <a:lstStyle/>
            <a:p>
              <a:pPr marL="0" lvl="1" indent="-342885" algn="ctr" defTabSz="914061">
                <a:lnSpc>
                  <a:spcPct val="90000"/>
                </a:lnSpc>
                <a:buClr>
                  <a:srgbClr val="FFFF99"/>
                </a:buClr>
                <a:buSzPct val="80000"/>
                <a:tabLst>
                  <a:tab pos="424572" algn="l"/>
                </a:tabLst>
                <a:defRPr/>
              </a:pPr>
              <a:r>
                <a:rPr lang="en-US" altLang="zh-CN" sz="1500" kern="0" dirty="0">
                  <a:solidFill>
                    <a:sysClr val="windowText" lastClr="000000"/>
                  </a:solidFill>
                  <a:latin typeface="Segoe Semibold" pitchFamily="34" charset="0"/>
                </a:rPr>
                <a:t>Solution Accelerators </a:t>
              </a:r>
            </a:p>
          </p:txBody>
        </p:sp>
        <p:sp>
          <p:nvSpPr>
            <p:cNvPr id="130" name="Round Single Corner Rectangle 129"/>
            <p:cNvSpPr/>
            <p:nvPr/>
          </p:nvSpPr>
          <p:spPr bwMode="auto">
            <a:xfrm>
              <a:off x="5760395" y="1588725"/>
              <a:ext cx="4617111" cy="548999"/>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vert270" lIns="91432" tIns="45716" rIns="91432" bIns="45716"/>
            <a:lstStyle/>
            <a:p>
              <a:pPr marL="0" lvl="1" indent="-342885" defTabSz="914061">
                <a:lnSpc>
                  <a:spcPct val="90000"/>
                </a:lnSpc>
                <a:buClr>
                  <a:srgbClr val="FFFF99"/>
                </a:buClr>
                <a:buSzPct val="80000"/>
                <a:tabLst>
                  <a:tab pos="424572" algn="l"/>
                </a:tabLst>
                <a:defRPr/>
              </a:pPr>
              <a:r>
                <a:rPr lang="en-US" altLang="zh-CN" sz="12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Portal</a:t>
              </a:r>
            </a:p>
          </p:txBody>
        </p:sp>
        <p:sp>
          <p:nvSpPr>
            <p:cNvPr id="131" name="Round Single Corner Rectangle 130"/>
            <p:cNvSpPr/>
            <p:nvPr/>
          </p:nvSpPr>
          <p:spPr bwMode="auto">
            <a:xfrm>
              <a:off x="6826753" y="1676360"/>
              <a:ext cx="609600" cy="386483"/>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Infra</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Admin </a:t>
              </a:r>
            </a:p>
          </p:txBody>
        </p:sp>
        <p:sp>
          <p:nvSpPr>
            <p:cNvPr id="132" name="Round Single Corner Rectangle 131"/>
            <p:cNvSpPr/>
            <p:nvPr/>
          </p:nvSpPr>
          <p:spPr bwMode="auto">
            <a:xfrm>
              <a:off x="6110304" y="1676359"/>
              <a:ext cx="640249" cy="386483"/>
            </a:xfrm>
            <a:prstGeom prst="round1Rect">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Self</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Service</a:t>
              </a:r>
            </a:p>
          </p:txBody>
        </p:sp>
        <p:sp>
          <p:nvSpPr>
            <p:cNvPr id="133" name="Round Single Corner Rectangle 132"/>
            <p:cNvSpPr/>
            <p:nvPr/>
          </p:nvSpPr>
          <p:spPr bwMode="auto">
            <a:xfrm>
              <a:off x="5881704" y="2232255"/>
              <a:ext cx="4343401" cy="300885"/>
            </a:xfrm>
            <a:prstGeom prst="round1Rect">
              <a:avLst>
                <a:gd name="adj" fmla="val 6754"/>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135" name="Rectangle 134"/>
            <p:cNvSpPr>
              <a:spLocks noChangeArrowheads="1"/>
            </p:cNvSpPr>
            <p:nvPr/>
          </p:nvSpPr>
          <p:spPr bwMode="auto">
            <a:xfrm>
              <a:off x="6140955" y="2313875"/>
              <a:ext cx="3556686" cy="183043"/>
            </a:xfrm>
            <a:prstGeom prst="rect">
              <a:avLst/>
            </a:prstGeom>
            <a:noFill/>
            <a:ln w="9525">
              <a:noFill/>
              <a:miter lim="800000"/>
              <a:headEnd/>
              <a:tailEnd/>
            </a:ln>
          </p:spPr>
          <p:txBody>
            <a:bodyPr wrap="square" lIns="0" tIns="0" rIns="0" bIns="0">
              <a:spAutoFit/>
            </a:bodyPr>
            <a:lstStyle/>
            <a:p>
              <a:pPr algn="ctr" defTabSz="819115">
                <a:lnSpc>
                  <a:spcPct val="90000"/>
                </a:lnSpc>
              </a:pPr>
              <a:r>
                <a:rPr lang="en-US" sz="1200" b="1" dirty="0">
                  <a:latin typeface="Segoe UI" pitchFamily="34" charset="0"/>
                </a:rPr>
                <a:t>Provisioning Engine </a:t>
              </a:r>
            </a:p>
          </p:txBody>
        </p:sp>
        <p:sp>
          <p:nvSpPr>
            <p:cNvPr id="136" name="Round Single Corner Rectangle 135"/>
            <p:cNvSpPr/>
            <p:nvPr/>
          </p:nvSpPr>
          <p:spPr bwMode="auto">
            <a:xfrm>
              <a:off x="1538305" y="2747323"/>
              <a:ext cx="8886232" cy="1828800"/>
            </a:xfrm>
            <a:prstGeom prst="round1Rect">
              <a:avLst>
                <a:gd name="adj" fmla="val 6329"/>
              </a:avLst>
            </a:prstGeom>
            <a:solidFill>
              <a:srgbClr val="10253F">
                <a:alpha val="40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vert270" lIns="91432" tIns="45716" rIns="91432" bIns="45716"/>
            <a:lstStyle/>
            <a:p>
              <a:pPr marL="0" lvl="1" indent="-342885" algn="ctr" defTabSz="914061">
                <a:lnSpc>
                  <a:spcPct val="90000"/>
                </a:lnSpc>
                <a:buClr>
                  <a:srgbClr val="FFFF99"/>
                </a:buClr>
                <a:buSzPct val="80000"/>
                <a:tabLst>
                  <a:tab pos="424572" algn="l"/>
                </a:tabLst>
                <a:defRPr/>
              </a:pPr>
              <a:r>
                <a:rPr lang="en-US" altLang="zh-CN" sz="1500" kern="0" dirty="0">
                  <a:solidFill>
                    <a:sysClr val="window" lastClr="FFFFFF">
                      <a:lumMod val="75000"/>
                    </a:sysClr>
                  </a:solidFill>
                  <a:latin typeface="Segoe Semibold" pitchFamily="34" charset="0"/>
                </a:rPr>
                <a:t>Data  Tier Application Components</a:t>
              </a:r>
            </a:p>
          </p:txBody>
        </p:sp>
        <p:sp>
          <p:nvSpPr>
            <p:cNvPr id="137" name="Round Single Corner Rectangle 136"/>
            <p:cNvSpPr/>
            <p:nvPr/>
          </p:nvSpPr>
          <p:spPr bwMode="auto">
            <a:xfrm>
              <a:off x="2147905" y="4757585"/>
              <a:ext cx="6477000" cy="580539"/>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138" name="Round Single Corner Rectangle 137"/>
            <p:cNvSpPr/>
            <p:nvPr/>
          </p:nvSpPr>
          <p:spPr bwMode="auto">
            <a:xfrm>
              <a:off x="3786205" y="4833299"/>
              <a:ext cx="2362199" cy="41169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Windows Server Update Services</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Patch Mgmt.</a:t>
              </a:r>
            </a:p>
          </p:txBody>
        </p:sp>
        <p:sp>
          <p:nvSpPr>
            <p:cNvPr id="140" name="Round Single Corner Rectangle 139"/>
            <p:cNvSpPr/>
            <p:nvPr/>
          </p:nvSpPr>
          <p:spPr bwMode="auto">
            <a:xfrm>
              <a:off x="6338903" y="4824611"/>
              <a:ext cx="2114551" cy="412315"/>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2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141" name="Picture 2" descr="W:\TRANSFER\MBupload\SERVER-new\Logo\SystemCenter\SystemCenter\SysCnt_h_rgb_r.png"/>
            <p:cNvPicPr>
              <a:picLocks noChangeAspect="1" noChangeArrowheads="1"/>
            </p:cNvPicPr>
            <p:nvPr/>
          </p:nvPicPr>
          <p:blipFill>
            <a:blip r:embed="rId8" cstate="print"/>
            <a:srcRect r="87119"/>
            <a:stretch>
              <a:fillRect/>
            </a:stretch>
          </p:blipFill>
          <p:spPr bwMode="auto">
            <a:xfrm>
              <a:off x="6530346" y="4902313"/>
              <a:ext cx="265759" cy="352511"/>
            </a:xfrm>
            <a:prstGeom prst="rect">
              <a:avLst/>
            </a:prstGeom>
            <a:noFill/>
            <a:ln w="9525">
              <a:noFill/>
              <a:miter lim="800000"/>
              <a:headEnd/>
              <a:tailEnd/>
            </a:ln>
          </p:spPr>
        </p:pic>
        <p:sp>
          <p:nvSpPr>
            <p:cNvPr id="142" name="TextBox 141"/>
            <p:cNvSpPr txBox="1"/>
            <p:nvPr/>
          </p:nvSpPr>
          <p:spPr bwMode="auto">
            <a:xfrm>
              <a:off x="6727144" y="4854773"/>
              <a:ext cx="1798391" cy="372863"/>
            </a:xfrm>
            <a:prstGeom prst="rect">
              <a:avLst/>
            </a:prstGeom>
            <a:noFill/>
          </p:spPr>
          <p:txBody>
            <a:bodyPr wrap="none" lIns="91436" tIns="45719" rIns="91436" bIns="45719">
              <a:spAutoFit/>
            </a:bodyPr>
            <a:lstStyle/>
            <a:p>
              <a:pPr defTabSz="914361">
                <a:lnSpc>
                  <a:spcPct val="80000"/>
                </a:lnSpc>
                <a:defRPr/>
              </a:pPr>
              <a:r>
                <a:rPr lang="en-US" sz="800" kern="0" dirty="0">
                  <a:solidFill>
                    <a:sysClr val="window" lastClr="FFFFFF"/>
                  </a:solidFill>
                  <a:effectLst>
                    <a:outerShdw blurRad="38100" dist="38100" dir="2700000" algn="tl">
                      <a:srgbClr val="000000">
                        <a:alpha val="43137"/>
                      </a:srgbClr>
                    </a:outerShdw>
                  </a:effectLst>
                </a:rPr>
                <a:t>Microsoft</a:t>
              </a:r>
            </a:p>
            <a:p>
              <a:pPr defTabSz="914361">
                <a:lnSpc>
                  <a:spcPct val="80000"/>
                </a:lnSpc>
                <a:defRPr/>
              </a:pPr>
              <a:r>
                <a:rPr lang="en-US" sz="1200" kern="0" dirty="0">
                  <a:solidFill>
                    <a:sysClr val="window" lastClr="FFFFFF"/>
                  </a:solidFill>
                  <a:effectLst>
                    <a:outerShdw blurRad="38100" dist="38100" dir="2700000" algn="tl">
                      <a:srgbClr val="000000">
                        <a:alpha val="43137"/>
                      </a:srgbClr>
                    </a:outerShdw>
                  </a:effectLst>
                </a:rPr>
                <a:t>SharePoint Server</a:t>
              </a:r>
            </a:p>
          </p:txBody>
        </p:sp>
        <p:grpSp>
          <p:nvGrpSpPr>
            <p:cNvPr id="2" name="Group 192"/>
            <p:cNvGrpSpPr>
              <a:grpSpLocks/>
            </p:cNvGrpSpPr>
            <p:nvPr/>
          </p:nvGrpSpPr>
          <p:grpSpPr bwMode="auto">
            <a:xfrm>
              <a:off x="8897954" y="2823523"/>
              <a:ext cx="1327150" cy="1612794"/>
              <a:chOff x="6216503" y="2895600"/>
              <a:chExt cx="1327297" cy="1612549"/>
            </a:xfrm>
          </p:grpSpPr>
          <p:sp>
            <p:nvSpPr>
              <p:cNvPr id="144" name="Rectangle 143"/>
              <p:cNvSpPr/>
              <p:nvPr/>
            </p:nvSpPr>
            <p:spPr bwMode="auto">
              <a:xfrm>
                <a:off x="6216503" y="2895600"/>
                <a:ext cx="1327297" cy="1384089"/>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45" name="Rectangle 144"/>
              <p:cNvSpPr/>
              <p:nvPr/>
            </p:nvSpPr>
            <p:spPr bwMode="auto">
              <a:xfrm>
                <a:off x="6256195" y="2962265"/>
                <a:ext cx="1255851" cy="1079335"/>
              </a:xfrm>
              <a:prstGeom prst="rect">
                <a:avLst/>
              </a:prstGeom>
              <a:solidFill>
                <a:srgbClr val="FFCC66"/>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rgbClr val="4F81BD">
                      <a:lumMod val="60000"/>
                      <a:lumOff val="40000"/>
                    </a:srgbClr>
                  </a:solidFill>
                  <a:latin typeface="Calibri"/>
                </a:endParaRPr>
              </a:p>
            </p:txBody>
          </p:sp>
          <p:sp>
            <p:nvSpPr>
              <p:cNvPr id="146" name="Rectangle 145"/>
              <p:cNvSpPr/>
              <p:nvPr/>
            </p:nvSpPr>
            <p:spPr bwMode="auto">
              <a:xfrm>
                <a:off x="6316527" y="3049565"/>
                <a:ext cx="1146302" cy="760296"/>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Data Base</a:t>
                </a:r>
              </a:p>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Application Components</a:t>
                </a:r>
              </a:p>
            </p:txBody>
          </p:sp>
          <p:sp>
            <p:nvSpPr>
              <p:cNvPr id="147" name="TextBox 200"/>
              <p:cNvSpPr txBox="1">
                <a:spLocks noChangeArrowheads="1"/>
              </p:cNvSpPr>
              <p:nvPr/>
            </p:nvSpPr>
            <p:spPr bwMode="auto">
              <a:xfrm>
                <a:off x="6332405" y="3797163"/>
                <a:ext cx="1146301" cy="28807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a:t>
                </a:r>
              </a:p>
            </p:txBody>
          </p:sp>
          <p:sp>
            <p:nvSpPr>
              <p:cNvPr id="148" name="TextBox 204"/>
              <p:cNvSpPr txBox="1">
                <a:spLocks noChangeArrowheads="1"/>
              </p:cNvSpPr>
              <p:nvPr/>
            </p:nvSpPr>
            <p:spPr bwMode="auto">
              <a:xfrm>
                <a:off x="6284775" y="4033665"/>
                <a:ext cx="1246326" cy="474484"/>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3" name="Group 193"/>
            <p:cNvGrpSpPr>
              <a:grpSpLocks/>
            </p:cNvGrpSpPr>
            <p:nvPr/>
          </p:nvGrpSpPr>
          <p:grpSpPr bwMode="auto">
            <a:xfrm>
              <a:off x="8231204" y="2887023"/>
              <a:ext cx="1327150" cy="1612794"/>
              <a:chOff x="6216503" y="2895600"/>
              <a:chExt cx="1327297" cy="1612549"/>
            </a:xfrm>
          </p:grpSpPr>
          <p:sp>
            <p:nvSpPr>
              <p:cNvPr id="150" name="Rectangle 149"/>
              <p:cNvSpPr/>
              <p:nvPr/>
            </p:nvSpPr>
            <p:spPr bwMode="auto">
              <a:xfrm>
                <a:off x="6216503" y="2895600"/>
                <a:ext cx="1327297" cy="1384089"/>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51" name="Rectangle 150"/>
              <p:cNvSpPr/>
              <p:nvPr/>
            </p:nvSpPr>
            <p:spPr bwMode="auto">
              <a:xfrm>
                <a:off x="6256195" y="2962265"/>
                <a:ext cx="1255851" cy="1079335"/>
              </a:xfrm>
              <a:prstGeom prst="rect">
                <a:avLst/>
              </a:prstGeom>
              <a:solidFill>
                <a:srgbClr val="FFCC66"/>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rgbClr val="4F81BD">
                      <a:lumMod val="60000"/>
                      <a:lumOff val="40000"/>
                    </a:srgbClr>
                  </a:solidFill>
                  <a:latin typeface="Calibri"/>
                </a:endParaRPr>
              </a:p>
            </p:txBody>
          </p:sp>
          <p:sp>
            <p:nvSpPr>
              <p:cNvPr id="152" name="Rectangle 151"/>
              <p:cNvSpPr/>
              <p:nvPr/>
            </p:nvSpPr>
            <p:spPr bwMode="auto">
              <a:xfrm>
                <a:off x="6316527" y="3049565"/>
                <a:ext cx="1146302" cy="760296"/>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Data Base</a:t>
                </a:r>
              </a:p>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Application Components</a:t>
                </a:r>
              </a:p>
            </p:txBody>
          </p:sp>
          <p:sp>
            <p:nvSpPr>
              <p:cNvPr id="153" name="TextBox 200"/>
              <p:cNvSpPr txBox="1">
                <a:spLocks noChangeArrowheads="1"/>
              </p:cNvSpPr>
              <p:nvPr/>
            </p:nvSpPr>
            <p:spPr bwMode="auto">
              <a:xfrm>
                <a:off x="6332405" y="3797163"/>
                <a:ext cx="1146301" cy="28807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a:t>
                </a:r>
              </a:p>
            </p:txBody>
          </p:sp>
          <p:sp>
            <p:nvSpPr>
              <p:cNvPr id="154" name="TextBox 204"/>
              <p:cNvSpPr txBox="1">
                <a:spLocks noChangeArrowheads="1"/>
              </p:cNvSpPr>
              <p:nvPr/>
            </p:nvSpPr>
            <p:spPr bwMode="auto">
              <a:xfrm>
                <a:off x="6284775" y="4033665"/>
                <a:ext cx="1246326" cy="474484"/>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4" name="Group 199"/>
            <p:cNvGrpSpPr>
              <a:grpSpLocks/>
            </p:cNvGrpSpPr>
            <p:nvPr/>
          </p:nvGrpSpPr>
          <p:grpSpPr bwMode="auto">
            <a:xfrm>
              <a:off x="7545404" y="2975923"/>
              <a:ext cx="1327150" cy="1612794"/>
              <a:chOff x="6216503" y="2895600"/>
              <a:chExt cx="1327297" cy="1612549"/>
            </a:xfrm>
          </p:grpSpPr>
          <p:sp>
            <p:nvSpPr>
              <p:cNvPr id="156" name="Rectangle 155"/>
              <p:cNvSpPr/>
              <p:nvPr/>
            </p:nvSpPr>
            <p:spPr bwMode="auto">
              <a:xfrm>
                <a:off x="6216503" y="2895600"/>
                <a:ext cx="1327297" cy="1384089"/>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57" name="Rectangle 156"/>
              <p:cNvSpPr/>
              <p:nvPr/>
            </p:nvSpPr>
            <p:spPr bwMode="auto">
              <a:xfrm>
                <a:off x="6256195" y="2962265"/>
                <a:ext cx="1255851" cy="1079335"/>
              </a:xfrm>
              <a:prstGeom prst="rect">
                <a:avLst/>
              </a:prstGeom>
              <a:solidFill>
                <a:srgbClr val="FFCC66"/>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rgbClr val="4F81BD">
                      <a:lumMod val="60000"/>
                      <a:lumOff val="40000"/>
                    </a:srgbClr>
                  </a:solidFill>
                  <a:latin typeface="Calibri"/>
                </a:endParaRPr>
              </a:p>
            </p:txBody>
          </p:sp>
          <p:sp>
            <p:nvSpPr>
              <p:cNvPr id="158" name="Rectangle 157"/>
              <p:cNvSpPr/>
              <p:nvPr/>
            </p:nvSpPr>
            <p:spPr bwMode="auto">
              <a:xfrm>
                <a:off x="6316527" y="3049565"/>
                <a:ext cx="1146302" cy="760296"/>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Data Base</a:t>
                </a:r>
              </a:p>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Application Components</a:t>
                </a:r>
              </a:p>
            </p:txBody>
          </p:sp>
          <p:sp>
            <p:nvSpPr>
              <p:cNvPr id="159" name="TextBox 200"/>
              <p:cNvSpPr txBox="1">
                <a:spLocks noChangeArrowheads="1"/>
              </p:cNvSpPr>
              <p:nvPr/>
            </p:nvSpPr>
            <p:spPr bwMode="auto">
              <a:xfrm>
                <a:off x="6332405" y="3797163"/>
                <a:ext cx="1146301" cy="28807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a:t>
                </a:r>
              </a:p>
            </p:txBody>
          </p:sp>
          <p:sp>
            <p:nvSpPr>
              <p:cNvPr id="160" name="TextBox 159"/>
              <p:cNvSpPr txBox="1">
                <a:spLocks noChangeArrowheads="1"/>
              </p:cNvSpPr>
              <p:nvPr/>
            </p:nvSpPr>
            <p:spPr bwMode="auto">
              <a:xfrm>
                <a:off x="6284775" y="4033665"/>
                <a:ext cx="1246326" cy="474484"/>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5" name="Group 205"/>
            <p:cNvGrpSpPr>
              <a:grpSpLocks/>
            </p:cNvGrpSpPr>
            <p:nvPr/>
          </p:nvGrpSpPr>
          <p:grpSpPr bwMode="auto">
            <a:xfrm>
              <a:off x="6859604" y="3039423"/>
              <a:ext cx="1327150" cy="1612794"/>
              <a:chOff x="6216503" y="2895600"/>
              <a:chExt cx="1327297" cy="1612549"/>
            </a:xfrm>
          </p:grpSpPr>
          <p:sp>
            <p:nvSpPr>
              <p:cNvPr id="162" name="Rectangle 161"/>
              <p:cNvSpPr/>
              <p:nvPr/>
            </p:nvSpPr>
            <p:spPr bwMode="auto">
              <a:xfrm>
                <a:off x="6216503" y="2895600"/>
                <a:ext cx="1327297" cy="1384089"/>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63" name="Rectangle 162"/>
              <p:cNvSpPr/>
              <p:nvPr/>
            </p:nvSpPr>
            <p:spPr bwMode="auto">
              <a:xfrm>
                <a:off x="6256195" y="2962265"/>
                <a:ext cx="1255851" cy="1079335"/>
              </a:xfrm>
              <a:prstGeom prst="rect">
                <a:avLst/>
              </a:prstGeom>
              <a:solidFill>
                <a:srgbClr val="FFCC66"/>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rgbClr val="4F81BD">
                      <a:lumMod val="60000"/>
                      <a:lumOff val="40000"/>
                    </a:srgbClr>
                  </a:solidFill>
                  <a:latin typeface="Calibri"/>
                </a:endParaRPr>
              </a:p>
            </p:txBody>
          </p:sp>
          <p:sp>
            <p:nvSpPr>
              <p:cNvPr id="164" name="Rectangle 163"/>
              <p:cNvSpPr/>
              <p:nvPr/>
            </p:nvSpPr>
            <p:spPr bwMode="auto">
              <a:xfrm>
                <a:off x="6316527" y="3049565"/>
                <a:ext cx="1146302" cy="760296"/>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Data Base</a:t>
                </a:r>
              </a:p>
              <a:p>
                <a:pPr algn="ctr" defTabSz="914361">
                  <a:defRPr/>
                </a:pPr>
                <a:r>
                  <a:rPr lang="en-US" sz="1200" kern="0" dirty="0">
                    <a:solidFill>
                      <a:sysClr val="windowText" lastClr="000000"/>
                    </a:solidFill>
                    <a:effectLst>
                      <a:outerShdw blurRad="38100" dist="38100" dir="2700000" algn="tl">
                        <a:srgbClr val="000000">
                          <a:alpha val="43137"/>
                        </a:srgbClr>
                      </a:outerShdw>
                    </a:effectLst>
                    <a:latin typeface="Calibri"/>
                  </a:rPr>
                  <a:t>Application Components</a:t>
                </a:r>
              </a:p>
            </p:txBody>
          </p:sp>
          <p:sp>
            <p:nvSpPr>
              <p:cNvPr id="165" name="TextBox 200"/>
              <p:cNvSpPr txBox="1">
                <a:spLocks noChangeArrowheads="1"/>
              </p:cNvSpPr>
              <p:nvPr/>
            </p:nvSpPr>
            <p:spPr bwMode="auto">
              <a:xfrm>
                <a:off x="6332405" y="3797163"/>
                <a:ext cx="1146301" cy="28807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a:t>
                </a:r>
              </a:p>
            </p:txBody>
          </p:sp>
          <p:sp>
            <p:nvSpPr>
              <p:cNvPr id="166" name="TextBox 204"/>
              <p:cNvSpPr txBox="1">
                <a:spLocks noChangeArrowheads="1"/>
              </p:cNvSpPr>
              <p:nvPr/>
            </p:nvSpPr>
            <p:spPr bwMode="auto">
              <a:xfrm>
                <a:off x="6284775" y="4033665"/>
                <a:ext cx="1246326" cy="474484"/>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6" name="Group 259"/>
            <p:cNvGrpSpPr>
              <a:grpSpLocks/>
            </p:cNvGrpSpPr>
            <p:nvPr/>
          </p:nvGrpSpPr>
          <p:grpSpPr bwMode="auto">
            <a:xfrm>
              <a:off x="5424504" y="2975923"/>
              <a:ext cx="1282701" cy="1663595"/>
              <a:chOff x="3733800" y="2819400"/>
              <a:chExt cx="1282994" cy="1663595"/>
            </a:xfrm>
          </p:grpSpPr>
          <p:sp>
            <p:nvSpPr>
              <p:cNvPr id="168" name="Rectangle 167"/>
              <p:cNvSpPr/>
              <p:nvPr/>
            </p:nvSpPr>
            <p:spPr bwMode="auto">
              <a:xfrm>
                <a:off x="3733800" y="2819400"/>
                <a:ext cx="1282994" cy="1447800"/>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69" name="Rectangle 168"/>
              <p:cNvSpPr/>
              <p:nvPr/>
            </p:nvSpPr>
            <p:spPr bwMode="auto">
              <a:xfrm>
                <a:off x="3771909" y="2890838"/>
                <a:ext cx="1213128" cy="1119187"/>
              </a:xfrm>
              <a:prstGeom prst="rect">
                <a:avLst/>
              </a:prstGeom>
              <a:solidFill>
                <a:srgbClr val="F79646">
                  <a:lumMod val="60000"/>
                  <a:lumOff val="4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ysClr val="window" lastClr="FFFFFF"/>
                  </a:solidFill>
                  <a:latin typeface="Calibri"/>
                </a:endParaRPr>
              </a:p>
            </p:txBody>
          </p:sp>
          <p:sp>
            <p:nvSpPr>
              <p:cNvPr id="170" name="Rectangle 169"/>
              <p:cNvSpPr/>
              <p:nvPr/>
            </p:nvSpPr>
            <p:spPr bwMode="auto">
              <a:xfrm>
                <a:off x="3829072" y="2986088"/>
                <a:ext cx="1109917" cy="509587"/>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SSIS</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Integration</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Packages</a:t>
                </a:r>
              </a:p>
            </p:txBody>
          </p:sp>
          <p:sp>
            <p:nvSpPr>
              <p:cNvPr id="171" name="TextBox 200"/>
              <p:cNvSpPr txBox="1">
                <a:spLocks noChangeArrowheads="1"/>
              </p:cNvSpPr>
              <p:nvPr/>
            </p:nvSpPr>
            <p:spPr bwMode="auto">
              <a:xfrm>
                <a:off x="3829072" y="3532188"/>
                <a:ext cx="1109917" cy="549129"/>
              </a:xfrm>
              <a:prstGeom prst="rect">
                <a:avLst/>
              </a:prstGeom>
              <a:noFill/>
              <a:ln w="9525">
                <a:noFill/>
                <a:miter lim="800000"/>
                <a:headEnd/>
                <a:tailEnd/>
              </a:ln>
            </p:spPr>
            <p:txBody>
              <a:bodyPr>
                <a:spAutoFit/>
              </a:bodyP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 Integration Services</a:t>
                </a:r>
              </a:p>
            </p:txBody>
          </p:sp>
          <p:sp>
            <p:nvSpPr>
              <p:cNvPr id="172" name="TextBox 204"/>
              <p:cNvSpPr txBox="1">
                <a:spLocks noChangeArrowheads="1"/>
              </p:cNvSpPr>
              <p:nvPr/>
            </p:nvSpPr>
            <p:spPr bwMode="auto">
              <a:xfrm>
                <a:off x="3798903" y="4008439"/>
                <a:ext cx="1206775" cy="474556"/>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7" name="Group 240"/>
            <p:cNvGrpSpPr>
              <a:grpSpLocks/>
            </p:cNvGrpSpPr>
            <p:nvPr/>
          </p:nvGrpSpPr>
          <p:grpSpPr bwMode="auto">
            <a:xfrm>
              <a:off x="2147903" y="2823523"/>
              <a:ext cx="1282701" cy="1568343"/>
              <a:chOff x="1993606" y="2925726"/>
              <a:chExt cx="1282994" cy="1568385"/>
            </a:xfrm>
          </p:grpSpPr>
          <p:sp>
            <p:nvSpPr>
              <p:cNvPr id="174" name="Rectangle 173"/>
              <p:cNvSpPr/>
              <p:nvPr/>
            </p:nvSpPr>
            <p:spPr bwMode="auto">
              <a:xfrm>
                <a:off x="1993606" y="2925726"/>
                <a:ext cx="1282994" cy="1341474"/>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75" name="Rectangle 174"/>
              <p:cNvSpPr/>
              <p:nvPr/>
            </p:nvSpPr>
            <p:spPr bwMode="auto">
              <a:xfrm>
                <a:off x="2031715" y="2997166"/>
                <a:ext cx="1213128" cy="1041428"/>
              </a:xfrm>
              <a:prstGeom prst="rect">
                <a:avLst/>
              </a:prstGeom>
              <a:solidFill>
                <a:srgbClr val="EEECE1">
                  <a:lumMod val="75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ysClr val="window" lastClr="FFFFFF"/>
                  </a:solidFill>
                  <a:latin typeface="Calibri"/>
                </a:endParaRPr>
              </a:p>
            </p:txBody>
          </p:sp>
          <p:sp>
            <p:nvSpPr>
              <p:cNvPr id="176" name="Rectangle 175"/>
              <p:cNvSpPr/>
              <p:nvPr/>
            </p:nvSpPr>
            <p:spPr bwMode="auto">
              <a:xfrm>
                <a:off x="2088878" y="3092418"/>
                <a:ext cx="1109917" cy="574690"/>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Database</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Reporting</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Components</a:t>
                </a:r>
              </a:p>
            </p:txBody>
          </p:sp>
          <p:sp>
            <p:nvSpPr>
              <p:cNvPr id="177" name="TextBox 200"/>
              <p:cNvSpPr txBox="1">
                <a:spLocks noChangeArrowheads="1"/>
              </p:cNvSpPr>
              <p:nvPr/>
            </p:nvSpPr>
            <p:spPr bwMode="auto">
              <a:xfrm>
                <a:off x="2057120" y="3700446"/>
                <a:ext cx="1187722" cy="549144"/>
              </a:xfrm>
              <a:prstGeom prst="rect">
                <a:avLst/>
              </a:prstGeom>
              <a:noFill/>
              <a:ln w="9525">
                <a:noFill/>
                <a:miter lim="800000"/>
                <a:headEnd/>
                <a:tailEnd/>
              </a:ln>
            </p:spPr>
            <p:txBody>
              <a:bodyPr>
                <a:spAutoFit/>
              </a:bodyP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 Reporting Services</a:t>
                </a:r>
              </a:p>
            </p:txBody>
          </p:sp>
          <p:sp>
            <p:nvSpPr>
              <p:cNvPr id="178" name="TextBox 204"/>
              <p:cNvSpPr txBox="1">
                <a:spLocks noChangeArrowheads="1"/>
              </p:cNvSpPr>
              <p:nvPr/>
            </p:nvSpPr>
            <p:spPr bwMode="auto">
              <a:xfrm>
                <a:off x="2039655" y="4019543"/>
                <a:ext cx="1206775" cy="474568"/>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8" name="Group 241"/>
            <p:cNvGrpSpPr>
              <a:grpSpLocks/>
            </p:cNvGrpSpPr>
            <p:nvPr/>
          </p:nvGrpSpPr>
          <p:grpSpPr bwMode="auto">
            <a:xfrm>
              <a:off x="2757504" y="2929889"/>
              <a:ext cx="1282701" cy="1568343"/>
              <a:chOff x="1993606" y="2925726"/>
              <a:chExt cx="1282994" cy="1568386"/>
            </a:xfrm>
          </p:grpSpPr>
          <p:sp>
            <p:nvSpPr>
              <p:cNvPr id="180" name="Rectangle 179"/>
              <p:cNvSpPr/>
              <p:nvPr/>
            </p:nvSpPr>
            <p:spPr bwMode="auto">
              <a:xfrm>
                <a:off x="1993606" y="2925726"/>
                <a:ext cx="1282994" cy="1341474"/>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81" name="Rectangle 180"/>
              <p:cNvSpPr/>
              <p:nvPr/>
            </p:nvSpPr>
            <p:spPr bwMode="auto">
              <a:xfrm>
                <a:off x="2031715" y="2997165"/>
                <a:ext cx="1213128" cy="1041429"/>
              </a:xfrm>
              <a:prstGeom prst="rect">
                <a:avLst/>
              </a:prstGeom>
              <a:solidFill>
                <a:srgbClr val="EEECE1">
                  <a:lumMod val="75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ysClr val="window" lastClr="FFFFFF"/>
                  </a:solidFill>
                  <a:latin typeface="Calibri"/>
                </a:endParaRPr>
              </a:p>
            </p:txBody>
          </p:sp>
          <p:sp>
            <p:nvSpPr>
              <p:cNvPr id="182" name="Rectangle 181"/>
              <p:cNvSpPr/>
              <p:nvPr/>
            </p:nvSpPr>
            <p:spPr bwMode="auto">
              <a:xfrm>
                <a:off x="2088878" y="3092418"/>
                <a:ext cx="1109917" cy="574691"/>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Database</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Reporting</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Components</a:t>
                </a:r>
              </a:p>
            </p:txBody>
          </p:sp>
          <p:sp>
            <p:nvSpPr>
              <p:cNvPr id="183" name="TextBox 200"/>
              <p:cNvSpPr txBox="1">
                <a:spLocks noChangeArrowheads="1"/>
              </p:cNvSpPr>
              <p:nvPr/>
            </p:nvSpPr>
            <p:spPr bwMode="auto">
              <a:xfrm>
                <a:off x="2057120" y="3700447"/>
                <a:ext cx="1187722" cy="549144"/>
              </a:xfrm>
              <a:prstGeom prst="rect">
                <a:avLst/>
              </a:prstGeom>
              <a:noFill/>
              <a:ln w="9525">
                <a:noFill/>
                <a:miter lim="800000"/>
                <a:headEnd/>
                <a:tailEnd/>
              </a:ln>
            </p:spPr>
            <p:txBody>
              <a:bodyPr>
                <a:spAutoFit/>
              </a:bodyP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 Reporting Services</a:t>
                </a:r>
              </a:p>
            </p:txBody>
          </p:sp>
          <p:sp>
            <p:nvSpPr>
              <p:cNvPr id="184" name="TextBox 204"/>
              <p:cNvSpPr txBox="1">
                <a:spLocks noChangeArrowheads="1"/>
              </p:cNvSpPr>
              <p:nvPr/>
            </p:nvSpPr>
            <p:spPr bwMode="auto">
              <a:xfrm>
                <a:off x="2039655" y="4019543"/>
                <a:ext cx="1206775" cy="47456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9" name="Group 247"/>
            <p:cNvGrpSpPr>
              <a:grpSpLocks/>
            </p:cNvGrpSpPr>
            <p:nvPr/>
          </p:nvGrpSpPr>
          <p:grpSpPr bwMode="auto">
            <a:xfrm>
              <a:off x="3367104" y="3006089"/>
              <a:ext cx="1282701" cy="1568343"/>
              <a:chOff x="1993606" y="2925726"/>
              <a:chExt cx="1282994" cy="1568386"/>
            </a:xfrm>
          </p:grpSpPr>
          <p:sp>
            <p:nvSpPr>
              <p:cNvPr id="186" name="Rectangle 185"/>
              <p:cNvSpPr/>
              <p:nvPr/>
            </p:nvSpPr>
            <p:spPr bwMode="auto">
              <a:xfrm>
                <a:off x="1993606" y="2925726"/>
                <a:ext cx="1282994" cy="1341474"/>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87" name="Rectangle 186"/>
              <p:cNvSpPr/>
              <p:nvPr/>
            </p:nvSpPr>
            <p:spPr bwMode="auto">
              <a:xfrm>
                <a:off x="2031715" y="2997165"/>
                <a:ext cx="1213128" cy="1041429"/>
              </a:xfrm>
              <a:prstGeom prst="rect">
                <a:avLst/>
              </a:prstGeom>
              <a:solidFill>
                <a:srgbClr val="EEECE1">
                  <a:lumMod val="75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ysClr val="window" lastClr="FFFFFF"/>
                  </a:solidFill>
                  <a:latin typeface="Calibri"/>
                </a:endParaRPr>
              </a:p>
            </p:txBody>
          </p:sp>
          <p:sp>
            <p:nvSpPr>
              <p:cNvPr id="188" name="Rectangle 187"/>
              <p:cNvSpPr/>
              <p:nvPr/>
            </p:nvSpPr>
            <p:spPr bwMode="auto">
              <a:xfrm>
                <a:off x="2088878" y="3092418"/>
                <a:ext cx="1109917" cy="574691"/>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Database</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Reporting</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Components</a:t>
                </a:r>
              </a:p>
            </p:txBody>
          </p:sp>
          <p:sp>
            <p:nvSpPr>
              <p:cNvPr id="189" name="TextBox 200"/>
              <p:cNvSpPr txBox="1">
                <a:spLocks noChangeArrowheads="1"/>
              </p:cNvSpPr>
              <p:nvPr/>
            </p:nvSpPr>
            <p:spPr bwMode="auto">
              <a:xfrm>
                <a:off x="2057120" y="3700447"/>
                <a:ext cx="1187722" cy="549144"/>
              </a:xfrm>
              <a:prstGeom prst="rect">
                <a:avLst/>
              </a:prstGeom>
              <a:noFill/>
              <a:ln w="9525">
                <a:noFill/>
                <a:miter lim="800000"/>
                <a:headEnd/>
                <a:tailEnd/>
              </a:ln>
            </p:spPr>
            <p:txBody>
              <a:bodyPr>
                <a:spAutoFit/>
              </a:bodyP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 Reporting Services</a:t>
                </a:r>
              </a:p>
            </p:txBody>
          </p:sp>
          <p:sp>
            <p:nvSpPr>
              <p:cNvPr id="190" name="TextBox 204"/>
              <p:cNvSpPr txBox="1">
                <a:spLocks noChangeArrowheads="1"/>
              </p:cNvSpPr>
              <p:nvPr/>
            </p:nvSpPr>
            <p:spPr bwMode="auto">
              <a:xfrm>
                <a:off x="2039655" y="4019543"/>
                <a:ext cx="1206775" cy="474569"/>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grpSp>
          <p:nvGrpSpPr>
            <p:cNvPr id="10" name="Group 253"/>
            <p:cNvGrpSpPr>
              <a:grpSpLocks/>
            </p:cNvGrpSpPr>
            <p:nvPr/>
          </p:nvGrpSpPr>
          <p:grpSpPr bwMode="auto">
            <a:xfrm>
              <a:off x="3989403" y="3052123"/>
              <a:ext cx="1282701" cy="1568343"/>
              <a:chOff x="1993606" y="2925726"/>
              <a:chExt cx="1282994" cy="1568385"/>
            </a:xfrm>
          </p:grpSpPr>
          <p:sp>
            <p:nvSpPr>
              <p:cNvPr id="192" name="Rectangle 191"/>
              <p:cNvSpPr/>
              <p:nvPr/>
            </p:nvSpPr>
            <p:spPr bwMode="auto">
              <a:xfrm>
                <a:off x="1993606" y="2925726"/>
                <a:ext cx="1282994" cy="1341474"/>
              </a:xfrm>
              <a:prstGeom prst="rect">
                <a:avLst/>
              </a:prstGeom>
              <a:solidFill>
                <a:srgbClr val="4F81BD"/>
              </a:solidFill>
              <a:ln w="25400" cap="flat" cmpd="sng" algn="ctr">
                <a:solidFill>
                  <a:srgbClr val="4F81BD">
                    <a:shade val="50000"/>
                  </a:srgbClr>
                </a:solidFill>
                <a:prstDash val="solid"/>
              </a:ln>
              <a:effectLst/>
            </p:spPr>
            <p:txBody>
              <a:bodyPr anchor="ctr"/>
              <a:lstStyle/>
              <a:p>
                <a:pPr algn="ctr" defTabSz="914361">
                  <a:defRPr/>
                </a:pPr>
                <a:endParaRPr lang="en-US" sz="1100" kern="0" dirty="0">
                  <a:solidFill>
                    <a:sysClr val="window" lastClr="FFFFFF"/>
                  </a:solidFill>
                  <a:latin typeface="Calibri"/>
                </a:endParaRPr>
              </a:p>
            </p:txBody>
          </p:sp>
          <p:sp>
            <p:nvSpPr>
              <p:cNvPr id="193" name="Rectangle 192"/>
              <p:cNvSpPr/>
              <p:nvPr/>
            </p:nvSpPr>
            <p:spPr bwMode="auto">
              <a:xfrm>
                <a:off x="2031715" y="2997166"/>
                <a:ext cx="1213128" cy="1041428"/>
              </a:xfrm>
              <a:prstGeom prst="rect">
                <a:avLst/>
              </a:prstGeom>
              <a:solidFill>
                <a:srgbClr val="EEECE1">
                  <a:lumMod val="75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defRPr/>
                </a:pPr>
                <a:endParaRPr lang="en-US" sz="1100" kern="0" dirty="0">
                  <a:solidFill>
                    <a:sysClr val="window" lastClr="FFFFFF"/>
                  </a:solidFill>
                  <a:latin typeface="Calibri"/>
                </a:endParaRPr>
              </a:p>
            </p:txBody>
          </p:sp>
          <p:sp>
            <p:nvSpPr>
              <p:cNvPr id="194" name="Rectangle 193"/>
              <p:cNvSpPr/>
              <p:nvPr/>
            </p:nvSpPr>
            <p:spPr bwMode="auto">
              <a:xfrm>
                <a:off x="2088878" y="3092418"/>
                <a:ext cx="1109917" cy="574690"/>
              </a:xfrm>
              <a:prstGeom prst="rect">
                <a:avLst/>
              </a:prstGeom>
              <a:solidFill>
                <a:srgbClr val="4F81BD">
                  <a:lumMod val="40000"/>
                  <a:lumOff val="60000"/>
                </a:srgbClr>
              </a:solidFill>
              <a:ln w="25400" cap="flat" cmpd="sng" algn="ctr">
                <a:solidFill>
                  <a:srgbClr val="4F81BD">
                    <a:shade val="50000"/>
                  </a:srgbClr>
                </a:solidFill>
                <a:prstDash val="solid"/>
              </a:ln>
              <a:effectLst>
                <a:outerShdw blurRad="50800" dist="38100" dir="18900000" algn="bl" rotWithShape="0">
                  <a:prstClr val="black">
                    <a:alpha val="40000"/>
                  </a:prstClr>
                </a:outerShdw>
              </a:effectLst>
            </p:spPr>
            <p:txBody>
              <a:bodyPr anchor="ct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Database</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Reporting</a:t>
                </a:r>
              </a:p>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a:rPr>
                  <a:t>Components</a:t>
                </a:r>
              </a:p>
            </p:txBody>
          </p:sp>
          <p:sp>
            <p:nvSpPr>
              <p:cNvPr id="195" name="TextBox 200"/>
              <p:cNvSpPr txBox="1">
                <a:spLocks noChangeArrowheads="1"/>
              </p:cNvSpPr>
              <p:nvPr/>
            </p:nvSpPr>
            <p:spPr bwMode="auto">
              <a:xfrm>
                <a:off x="2057120" y="3700446"/>
                <a:ext cx="1187722" cy="549144"/>
              </a:xfrm>
              <a:prstGeom prst="rect">
                <a:avLst/>
              </a:prstGeom>
              <a:noFill/>
              <a:ln w="9525">
                <a:noFill/>
                <a:miter lim="800000"/>
                <a:headEnd/>
                <a:tailEnd/>
              </a:ln>
            </p:spPr>
            <p:txBody>
              <a:bodyPr>
                <a:spAutoFit/>
              </a:bodyPr>
              <a:lstStyle/>
              <a:p>
                <a:pPr algn="ctr" defTabSz="914361">
                  <a:lnSpc>
                    <a:spcPct val="80000"/>
                  </a:lnSpc>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SQL server Reporting Services</a:t>
                </a:r>
              </a:p>
            </p:txBody>
          </p:sp>
          <p:sp>
            <p:nvSpPr>
              <p:cNvPr id="196" name="TextBox 204"/>
              <p:cNvSpPr txBox="1">
                <a:spLocks noChangeArrowheads="1"/>
              </p:cNvSpPr>
              <p:nvPr/>
            </p:nvSpPr>
            <p:spPr bwMode="auto">
              <a:xfrm>
                <a:off x="2039655" y="4019543"/>
                <a:ext cx="1206775" cy="474568"/>
              </a:xfrm>
              <a:prstGeom prst="rect">
                <a:avLst/>
              </a:prstGeom>
              <a:noFill/>
              <a:ln w="9525">
                <a:noFill/>
                <a:miter lim="800000"/>
                <a:headEnd/>
                <a:tailEnd/>
              </a:ln>
            </p:spPr>
            <p:txBody>
              <a:bodyPr>
                <a:spAutoFit/>
              </a:bodyPr>
              <a:lstStyle/>
              <a:p>
                <a:pPr algn="ctr" defTabSz="914361">
                  <a:defRPr/>
                </a:pPr>
                <a:r>
                  <a:rPr lang="en-US" sz="1100" kern="0" dirty="0">
                    <a:solidFill>
                      <a:sysClr val="windowText" lastClr="000000"/>
                    </a:solidFill>
                    <a:effectLst>
                      <a:outerShdw blurRad="38100" dist="38100" dir="2700000" algn="tl">
                        <a:srgbClr val="000000">
                          <a:alpha val="43137"/>
                        </a:srgbClr>
                      </a:outerShdw>
                    </a:effectLst>
                    <a:latin typeface="Calibri" pitchFamily="34" charset="0"/>
                  </a:rPr>
                  <a:t>Operating System</a:t>
                </a:r>
              </a:p>
            </p:txBody>
          </p:sp>
        </p:grpSp>
        <p:sp>
          <p:nvSpPr>
            <p:cNvPr id="199" name="Round Single Corner Rectangle 198"/>
            <p:cNvSpPr/>
            <p:nvPr/>
          </p:nvSpPr>
          <p:spPr bwMode="auto">
            <a:xfrm>
              <a:off x="8734723" y="4764545"/>
              <a:ext cx="1566583" cy="1183179"/>
            </a:xfrm>
            <a:prstGeom prst="round1Rect">
              <a:avLst/>
            </a:prstGeom>
            <a:gradFill flip="none" rotWithShape="1">
              <a:gsLst>
                <a:gs pos="0">
                  <a:sysClr val="windowText" lastClr="000000">
                    <a:lumMod val="75000"/>
                    <a:lumOff val="25000"/>
                  </a:sysClr>
                </a:gs>
                <a:gs pos="50000">
                  <a:srgbClr val="9CB86E"/>
                </a:gs>
                <a:gs pos="100000">
                  <a:srgbClr val="156B13"/>
                </a:gs>
              </a:gsLst>
              <a:lin ang="5400000" scaled="0"/>
              <a:tileRect r="-100000" b="-100000"/>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200" name="Round Single Corner Rectangle 199"/>
            <p:cNvSpPr/>
            <p:nvPr/>
          </p:nvSpPr>
          <p:spPr bwMode="auto">
            <a:xfrm>
              <a:off x="9632872" y="5559623"/>
              <a:ext cx="592232" cy="311901"/>
            </a:xfrm>
            <a:prstGeom prst="round1Rect">
              <a:avLst/>
            </a:prstGeom>
            <a:solidFill>
              <a:srgbClr val="1F497D">
                <a:lumMod val="75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MOM</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Packs</a:t>
              </a:r>
            </a:p>
          </p:txBody>
        </p:sp>
        <p:sp>
          <p:nvSpPr>
            <p:cNvPr id="201" name="Round Single Corner Rectangle 200"/>
            <p:cNvSpPr/>
            <p:nvPr/>
          </p:nvSpPr>
          <p:spPr bwMode="auto">
            <a:xfrm>
              <a:off x="9444740" y="5377127"/>
              <a:ext cx="592232" cy="311901"/>
            </a:xfrm>
            <a:prstGeom prst="round1Rect">
              <a:avLst/>
            </a:prstGeom>
            <a:solidFill>
              <a:srgbClr val="1F497D">
                <a:lumMod val="75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MOM</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Packs</a:t>
              </a:r>
            </a:p>
          </p:txBody>
        </p:sp>
        <p:sp>
          <p:nvSpPr>
            <p:cNvPr id="202" name="Round Single Corner Rectangle 201"/>
            <p:cNvSpPr/>
            <p:nvPr/>
          </p:nvSpPr>
          <p:spPr bwMode="auto">
            <a:xfrm>
              <a:off x="9231702" y="5188442"/>
              <a:ext cx="592232" cy="311901"/>
            </a:xfrm>
            <a:prstGeom prst="round1Rect">
              <a:avLst/>
            </a:prstGeom>
            <a:solidFill>
              <a:srgbClr val="1F497D">
                <a:lumMod val="75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MOM</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Packs</a:t>
              </a:r>
            </a:p>
          </p:txBody>
        </p:sp>
        <p:sp>
          <p:nvSpPr>
            <p:cNvPr id="203" name="Round Single Corner Rectangle 202"/>
            <p:cNvSpPr/>
            <p:nvPr/>
          </p:nvSpPr>
          <p:spPr bwMode="auto">
            <a:xfrm>
              <a:off x="9021592" y="5000843"/>
              <a:ext cx="592232" cy="311901"/>
            </a:xfrm>
            <a:prstGeom prst="round1Rect">
              <a:avLst/>
            </a:prstGeom>
            <a:solidFill>
              <a:srgbClr val="1F497D">
                <a:lumMod val="75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MOM</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Packs</a:t>
              </a:r>
            </a:p>
          </p:txBody>
        </p:sp>
        <p:sp>
          <p:nvSpPr>
            <p:cNvPr id="204" name="Round Single Corner Rectangle 203"/>
            <p:cNvSpPr/>
            <p:nvPr/>
          </p:nvSpPr>
          <p:spPr bwMode="auto">
            <a:xfrm>
              <a:off x="8833334" y="4822442"/>
              <a:ext cx="592232" cy="311901"/>
            </a:xfrm>
            <a:prstGeom prst="round1Rect">
              <a:avLst/>
            </a:prstGeom>
            <a:solidFill>
              <a:srgbClr val="1F497D">
                <a:lumMod val="75000"/>
              </a:srgbClr>
            </a:soli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MOM</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Packs</a:t>
              </a:r>
            </a:p>
          </p:txBody>
        </p:sp>
        <p:sp>
          <p:nvSpPr>
            <p:cNvPr id="207" name="Round Single Corner Rectangle 206"/>
            <p:cNvSpPr/>
            <p:nvPr/>
          </p:nvSpPr>
          <p:spPr bwMode="auto">
            <a:xfrm>
              <a:off x="7513716" y="1668121"/>
              <a:ext cx="1052385" cy="386483"/>
            </a:xfrm>
            <a:prstGeom prst="round1Rect">
              <a:avLst/>
            </a:prstGeom>
            <a:gradFill>
              <a:gsLst>
                <a:gs pos="0">
                  <a:sysClr val="windowText" lastClr="000000">
                    <a:lumMod val="85000"/>
                    <a:lumOff val="15000"/>
                  </a:sysClr>
                </a:gs>
                <a:gs pos="39999">
                  <a:srgbClr val="0A128C"/>
                </a:gs>
                <a:gs pos="70000">
                  <a:srgbClr val="181CC7"/>
                </a:gs>
                <a:gs pos="88000">
                  <a:srgbClr val="7005D4"/>
                </a:gs>
                <a:gs pos="100000">
                  <a:srgbClr val="8C3D91"/>
                </a:gs>
              </a:gsLst>
              <a:lin ang="13500000" scaled="0"/>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Service Level</a:t>
              </a:r>
            </a:p>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Management </a:t>
              </a:r>
            </a:p>
          </p:txBody>
        </p:sp>
        <p:sp>
          <p:nvSpPr>
            <p:cNvPr id="208" name="Round Single Corner Rectangle 207"/>
            <p:cNvSpPr/>
            <p:nvPr/>
          </p:nvSpPr>
          <p:spPr bwMode="auto">
            <a:xfrm>
              <a:off x="8639320" y="1661405"/>
              <a:ext cx="1052385" cy="386483"/>
            </a:xfrm>
            <a:prstGeom prst="round1Rect">
              <a:avLst/>
            </a:prstGeom>
            <a:gradFill>
              <a:gsLst>
                <a:gs pos="0">
                  <a:sysClr val="windowText" lastClr="000000"/>
                </a:gs>
                <a:gs pos="50000">
                  <a:srgbClr val="9CB86E"/>
                </a:gs>
                <a:gs pos="100000">
                  <a:srgbClr val="156B13"/>
                </a:gs>
              </a:gsLst>
              <a:lin ang="13500000" scaled="0"/>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100" kern="0" dirty="0">
                  <a:solidFill>
                    <a:sysClr val="window" lastClr="FFFFFF"/>
                  </a:solidFill>
                  <a:latin typeface="Segoe Semibold" pitchFamily="34" charset="0"/>
                </a:rPr>
                <a:t>Compliance</a:t>
              </a:r>
            </a:p>
            <a:p>
              <a:pPr marL="0" lvl="1" indent="-342885" algn="ctr" defTabSz="914061">
                <a:lnSpc>
                  <a:spcPct val="90000"/>
                </a:lnSpc>
                <a:buClr>
                  <a:srgbClr val="FFFF99"/>
                </a:buClr>
                <a:buSzPct val="80000"/>
                <a:tabLst>
                  <a:tab pos="424572" algn="l"/>
                </a:tabLst>
                <a:defRPr/>
              </a:pPr>
              <a:r>
                <a:rPr lang="en-US" altLang="zh-CN" sz="1100" kern="0" dirty="0">
                  <a:solidFill>
                    <a:sysClr val="window" lastClr="FFFFFF"/>
                  </a:solidFill>
                  <a:latin typeface="Segoe Semibold" pitchFamily="34" charset="0"/>
                </a:rPr>
                <a:t>Management </a:t>
              </a:r>
            </a:p>
          </p:txBody>
        </p:sp>
        <p:sp>
          <p:nvSpPr>
            <p:cNvPr id="209" name="Round Single Corner Rectangle 208"/>
            <p:cNvSpPr/>
            <p:nvPr/>
          </p:nvSpPr>
          <p:spPr bwMode="auto">
            <a:xfrm>
              <a:off x="9782321" y="1640115"/>
              <a:ext cx="518983" cy="386483"/>
            </a:xfrm>
            <a:prstGeom prst="round1Rect">
              <a:avLst/>
            </a:prstGeom>
            <a:gradFill>
              <a:gsLst>
                <a:gs pos="0">
                  <a:srgbClr val="D6B19C"/>
                </a:gs>
                <a:gs pos="30000">
                  <a:srgbClr val="D49E6C"/>
                </a:gs>
                <a:gs pos="70000">
                  <a:srgbClr val="A65528"/>
                </a:gs>
                <a:gs pos="100000">
                  <a:srgbClr val="663012"/>
                </a:gs>
              </a:gsLst>
              <a:lin ang="13500000" scaled="0"/>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500" b="1"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 </a:t>
              </a:r>
            </a:p>
          </p:txBody>
        </p:sp>
        <p:sp>
          <p:nvSpPr>
            <p:cNvPr id="210" name="Rectangle 209"/>
            <p:cNvSpPr>
              <a:spLocks noChangeArrowheads="1"/>
            </p:cNvSpPr>
            <p:nvPr/>
          </p:nvSpPr>
          <p:spPr bwMode="auto">
            <a:xfrm>
              <a:off x="5988556" y="1273989"/>
              <a:ext cx="1493350" cy="274565"/>
            </a:xfrm>
            <a:prstGeom prst="rect">
              <a:avLst/>
            </a:prstGeom>
            <a:noFill/>
            <a:ln w="9525">
              <a:noFill/>
              <a:miter lim="800000"/>
              <a:headEnd/>
              <a:tailEnd/>
            </a:ln>
          </p:spPr>
          <p:txBody>
            <a:bodyPr wrap="square" lIns="0" tIns="0" rIns="0" bIns="0">
              <a:spAutoFit/>
            </a:bodyPr>
            <a:lstStyle/>
            <a:p>
              <a:pPr algn="ctr" defTabSz="819115">
                <a:lnSpc>
                  <a:spcPct val="90000"/>
                </a:lnSpc>
              </a:pPr>
              <a:r>
                <a:rPr lang="en-US" sz="900" dirty="0">
                  <a:latin typeface="Segoe UI" pitchFamily="34" charset="0"/>
                </a:rPr>
                <a:t>Dynamic Infrastructure Toolkit</a:t>
              </a:r>
            </a:p>
          </p:txBody>
        </p:sp>
        <p:sp>
          <p:nvSpPr>
            <p:cNvPr id="211" name="Rectangle 210"/>
            <p:cNvSpPr>
              <a:spLocks noChangeArrowheads="1"/>
            </p:cNvSpPr>
            <p:nvPr/>
          </p:nvSpPr>
          <p:spPr bwMode="auto">
            <a:xfrm>
              <a:off x="7276639" y="1278826"/>
              <a:ext cx="1493350" cy="274565"/>
            </a:xfrm>
            <a:prstGeom prst="rect">
              <a:avLst/>
            </a:prstGeom>
            <a:noFill/>
            <a:ln w="9525">
              <a:noFill/>
              <a:miter lim="800000"/>
              <a:headEnd/>
              <a:tailEnd/>
            </a:ln>
          </p:spPr>
          <p:txBody>
            <a:bodyPr wrap="square" lIns="0" tIns="0" rIns="0" bIns="0">
              <a:spAutoFit/>
            </a:bodyPr>
            <a:lstStyle/>
            <a:p>
              <a:pPr algn="ctr" defTabSz="819115">
                <a:lnSpc>
                  <a:spcPct val="90000"/>
                </a:lnSpc>
              </a:pPr>
              <a:r>
                <a:rPr lang="en-US" sz="900" dirty="0">
                  <a:latin typeface="Segoe UI" pitchFamily="34" charset="0"/>
                </a:rPr>
                <a:t>Service Level</a:t>
              </a:r>
            </a:p>
            <a:p>
              <a:pPr algn="ctr" defTabSz="819115">
                <a:lnSpc>
                  <a:spcPct val="90000"/>
                </a:lnSpc>
              </a:pPr>
              <a:r>
                <a:rPr lang="en-US" sz="900" dirty="0">
                  <a:latin typeface="Segoe UI" pitchFamily="34" charset="0"/>
                </a:rPr>
                <a:t>Dashboard for SC</a:t>
              </a:r>
            </a:p>
          </p:txBody>
        </p:sp>
        <p:sp>
          <p:nvSpPr>
            <p:cNvPr id="212" name="Rectangle 211"/>
            <p:cNvSpPr>
              <a:spLocks noChangeArrowheads="1"/>
            </p:cNvSpPr>
            <p:nvPr/>
          </p:nvSpPr>
          <p:spPr bwMode="auto">
            <a:xfrm>
              <a:off x="8396303" y="1278826"/>
              <a:ext cx="1493350" cy="274565"/>
            </a:xfrm>
            <a:prstGeom prst="rect">
              <a:avLst/>
            </a:prstGeom>
            <a:noFill/>
            <a:ln w="9525">
              <a:noFill/>
              <a:miter lim="800000"/>
              <a:headEnd/>
              <a:tailEnd/>
            </a:ln>
          </p:spPr>
          <p:txBody>
            <a:bodyPr wrap="square" lIns="0" tIns="0" rIns="0" bIns="0">
              <a:spAutoFit/>
            </a:bodyPr>
            <a:lstStyle/>
            <a:p>
              <a:pPr algn="ctr" defTabSz="819115">
                <a:lnSpc>
                  <a:spcPct val="90000"/>
                </a:lnSpc>
              </a:pPr>
              <a:r>
                <a:rPr lang="en-US" sz="900" dirty="0">
                  <a:latin typeface="Segoe UI" pitchFamily="34" charset="0"/>
                </a:rPr>
                <a:t>Security Compliance</a:t>
              </a:r>
            </a:p>
            <a:p>
              <a:pPr algn="ctr" defTabSz="819115">
                <a:lnSpc>
                  <a:spcPct val="90000"/>
                </a:lnSpc>
              </a:pPr>
              <a:r>
                <a:rPr lang="en-US" sz="900" dirty="0">
                  <a:latin typeface="Segoe UI" pitchFamily="34" charset="0"/>
                </a:rPr>
                <a:t>Manager</a:t>
              </a:r>
            </a:p>
          </p:txBody>
        </p:sp>
        <p:sp>
          <p:nvSpPr>
            <p:cNvPr id="214" name="Round Single Corner Rectangle 213"/>
            <p:cNvSpPr/>
            <p:nvPr/>
          </p:nvSpPr>
          <p:spPr bwMode="auto">
            <a:xfrm>
              <a:off x="2376503" y="4833299"/>
              <a:ext cx="1219200" cy="411692"/>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r>
                <a:rPr lang="en-US" altLang="zh-CN" sz="12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Power</a:t>
              </a:r>
            </a:p>
            <a:p>
              <a:pPr marL="0" lvl="1" indent="-342885" algn="ctr" defTabSz="914061">
                <a:lnSpc>
                  <a:spcPct val="90000"/>
                </a:lnSpc>
                <a:buClr>
                  <a:srgbClr val="FFFF99"/>
                </a:buClr>
                <a:buSzPct val="80000"/>
                <a:tabLst>
                  <a:tab pos="424572" algn="l"/>
                </a:tabLst>
                <a:defRPr/>
              </a:pPr>
              <a:r>
                <a:rPr lang="en-US" altLang="zh-CN" sz="12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rPr>
                <a:t>Shell</a:t>
              </a:r>
            </a:p>
          </p:txBody>
        </p:sp>
        <p:sp>
          <p:nvSpPr>
            <p:cNvPr id="215" name="Rectangle 214"/>
            <p:cNvSpPr/>
            <p:nvPr/>
          </p:nvSpPr>
          <p:spPr>
            <a:xfrm>
              <a:off x="1439693" y="1035064"/>
              <a:ext cx="9036423" cy="5674659"/>
            </a:xfrm>
            <a:prstGeom prst="rect">
              <a:avLst/>
            </a:prstGeom>
            <a:solidFill>
              <a:sysClr val="windowText" lastClr="000000">
                <a:alpha val="73000"/>
              </a:sysClr>
            </a:solidFill>
            <a:ln w="25400" cap="flat" cmpd="sng" algn="ctr">
              <a:noFill/>
              <a:prstDash val="solid"/>
            </a:ln>
            <a:effectLst/>
          </p:spPr>
          <p:txBody>
            <a:bodyPr lIns="91436" tIns="45719" rIns="91436" bIns="45719" rtlCol="0" anchor="ctr"/>
            <a:lstStyle/>
            <a:p>
              <a:pPr algn="ctr" defTabSz="914361">
                <a:defRPr/>
              </a:pPr>
              <a:endParaRPr lang="en-US" sz="1900" kern="0" dirty="0">
                <a:solidFill>
                  <a:sysClr val="window" lastClr="FFFFFF"/>
                </a:solidFill>
                <a:latin typeface="Calibri"/>
              </a:endParaRPr>
            </a:p>
          </p:txBody>
        </p:sp>
        <p:sp>
          <p:nvSpPr>
            <p:cNvPr id="216" name="Round Single Corner Rectangle 215"/>
            <p:cNvSpPr/>
            <p:nvPr/>
          </p:nvSpPr>
          <p:spPr bwMode="auto">
            <a:xfrm>
              <a:off x="1527420" y="1147847"/>
              <a:ext cx="5278210" cy="2209076"/>
            </a:xfrm>
            <a:prstGeom prst="round1Rect">
              <a:avLst>
                <a:gd name="adj" fmla="val 6329"/>
              </a:avLst>
            </a:prstGeom>
            <a:gradFill>
              <a:gsLst>
                <a:gs pos="0">
                  <a:srgbClr val="4BACC6">
                    <a:lumMod val="50000"/>
                  </a:srgbClr>
                </a:gs>
                <a:gs pos="50000">
                  <a:srgbClr val="4BACC6">
                    <a:lumMod val="75000"/>
                  </a:srgbClr>
                </a:gs>
                <a:gs pos="100000">
                  <a:srgbClr val="46588C"/>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vert="vert270" lIns="91432" tIns="45716" rIns="91432" bIns="45716"/>
            <a:lstStyle/>
            <a:p>
              <a:pPr marL="0" lvl="1" indent="-342885" algn="ctr" defTabSz="914061">
                <a:lnSpc>
                  <a:spcPct val="90000"/>
                </a:lnSpc>
                <a:buClr>
                  <a:srgbClr val="FFFF99"/>
                </a:buClr>
                <a:buSzPct val="80000"/>
                <a:tabLst>
                  <a:tab pos="424572" algn="l"/>
                </a:tabLst>
                <a:defRPr/>
              </a:pPr>
              <a:r>
                <a:rPr lang="en-US" altLang="zh-CN" sz="1900" b="1" kern="0" dirty="0">
                  <a:solidFill>
                    <a:sysClr val="windowText" lastClr="000000"/>
                  </a:solidFill>
                  <a:latin typeface="Segoe Semibold" pitchFamily="34" charset="0"/>
                </a:rPr>
                <a:t> </a:t>
              </a:r>
              <a:r>
                <a:rPr lang="en-US" altLang="zh-CN" sz="1900" kern="0" dirty="0">
                  <a:latin typeface="Segoe Semibold" pitchFamily="34" charset="0"/>
                </a:rPr>
                <a:t>Monitoring and Management </a:t>
              </a:r>
            </a:p>
          </p:txBody>
        </p:sp>
        <p:sp>
          <p:nvSpPr>
            <p:cNvPr id="217" name="Round Single Corner Rectangle 216"/>
            <p:cNvSpPr/>
            <p:nvPr/>
          </p:nvSpPr>
          <p:spPr bwMode="auto">
            <a:xfrm>
              <a:off x="2522498" y="2627009"/>
              <a:ext cx="4039037" cy="614269"/>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218" name="Picture 2" descr="W:\TRANSFER\MBupload\SERVER-new\Logo\SystemCenter\SystemCenter\SysCnt_h_rgb_r.png"/>
            <p:cNvPicPr>
              <a:picLocks noChangeAspect="1" noChangeArrowheads="1"/>
            </p:cNvPicPr>
            <p:nvPr/>
          </p:nvPicPr>
          <p:blipFill>
            <a:blip r:embed="rId8" cstate="print"/>
            <a:srcRect/>
            <a:stretch>
              <a:fillRect/>
            </a:stretch>
          </p:blipFill>
          <p:spPr bwMode="auto">
            <a:xfrm>
              <a:off x="2799991" y="2651351"/>
              <a:ext cx="2720787" cy="576351"/>
            </a:xfrm>
            <a:prstGeom prst="rect">
              <a:avLst/>
            </a:prstGeom>
            <a:noFill/>
            <a:ln w="9525">
              <a:noFill/>
              <a:miter lim="800000"/>
              <a:headEnd/>
              <a:tailEnd/>
            </a:ln>
          </p:spPr>
        </p:pic>
        <p:sp>
          <p:nvSpPr>
            <p:cNvPr id="219" name="Round Single Corner Rectangle 218"/>
            <p:cNvSpPr/>
            <p:nvPr/>
          </p:nvSpPr>
          <p:spPr bwMode="auto">
            <a:xfrm>
              <a:off x="2511229" y="1916408"/>
              <a:ext cx="4039037" cy="614269"/>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220" name="Picture 2" descr="W:\TRANSFER\MBupload\SERVER-new\Logo\SystemCenter\SystemCenter\SysCnt_h_rgb_r.png"/>
            <p:cNvPicPr>
              <a:picLocks noChangeAspect="1" noChangeArrowheads="1"/>
            </p:cNvPicPr>
            <p:nvPr/>
          </p:nvPicPr>
          <p:blipFill>
            <a:blip r:embed="rId9" cstate="print"/>
            <a:srcRect/>
            <a:stretch>
              <a:fillRect/>
            </a:stretch>
          </p:blipFill>
          <p:spPr bwMode="auto">
            <a:xfrm>
              <a:off x="2788428" y="1949465"/>
              <a:ext cx="2416698" cy="586347"/>
            </a:xfrm>
            <a:prstGeom prst="rect">
              <a:avLst/>
            </a:prstGeom>
            <a:noFill/>
            <a:ln w="9525">
              <a:noFill/>
              <a:miter lim="800000"/>
              <a:headEnd/>
              <a:tailEnd/>
            </a:ln>
          </p:spPr>
        </p:pic>
        <p:sp>
          <p:nvSpPr>
            <p:cNvPr id="221" name="Round Single Corner Rectangle 220"/>
            <p:cNvSpPr/>
            <p:nvPr/>
          </p:nvSpPr>
          <p:spPr bwMode="auto">
            <a:xfrm>
              <a:off x="2511229" y="1223324"/>
              <a:ext cx="4039037" cy="614269"/>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nchor="ctr"/>
            <a:lstStyle/>
            <a:p>
              <a:pPr marL="0" lvl="1" indent="-342885" algn="ctr"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222" name="TextBox 221"/>
            <p:cNvSpPr txBox="1"/>
            <p:nvPr/>
          </p:nvSpPr>
          <p:spPr>
            <a:xfrm>
              <a:off x="4810680" y="1326417"/>
              <a:ext cx="1705394" cy="508451"/>
            </a:xfrm>
            <a:prstGeom prst="rect">
              <a:avLst/>
            </a:prstGeom>
            <a:noFill/>
          </p:spPr>
          <p:txBody>
            <a:bodyPr wrap="none" lIns="91436" tIns="45719" rIns="91436" bIns="45719">
              <a:spAutoFit/>
            </a:bodyPr>
            <a:lstStyle/>
            <a:p>
              <a:pPr defTabSz="914361">
                <a:lnSpc>
                  <a:spcPct val="80000"/>
                </a:lnSpc>
                <a:defRPr/>
              </a:pPr>
              <a:r>
                <a:rPr lang="en-US" sz="1500" kern="0" dirty="0">
                  <a:solidFill>
                    <a:sysClr val="window" lastClr="FFFFFF">
                      <a:lumMod val="95000"/>
                    </a:sysClr>
                  </a:solidFill>
                  <a:effectLst>
                    <a:outerShdw blurRad="38100" dist="38100" dir="2700000" algn="tl">
                      <a:srgbClr val="000000">
                        <a:alpha val="43137"/>
                      </a:srgbClr>
                    </a:outerShdw>
                  </a:effectLst>
                </a:rPr>
                <a:t>Management</a:t>
              </a:r>
            </a:p>
            <a:p>
              <a:pPr defTabSz="914361">
                <a:lnSpc>
                  <a:spcPct val="80000"/>
                </a:lnSpc>
                <a:defRPr/>
              </a:pPr>
              <a:r>
                <a:rPr lang="en-US" sz="1500" kern="0" dirty="0">
                  <a:solidFill>
                    <a:sysClr val="window" lastClr="FFFFFF">
                      <a:lumMod val="95000"/>
                    </a:sysClr>
                  </a:solidFill>
                </a:rPr>
                <a:t>Studio</a:t>
              </a:r>
            </a:p>
          </p:txBody>
        </p:sp>
        <p:pic>
          <p:nvPicPr>
            <p:cNvPr id="223" name="Picture 6" descr="\\eventsql\dvd\Online_ART\DVD_ART36\Logos\SQL Server 2008 Developer\SQL Server 2008 Developer Grid h r.png"/>
            <p:cNvPicPr>
              <a:picLocks noChangeAspect="1" noChangeArrowheads="1"/>
            </p:cNvPicPr>
            <p:nvPr/>
          </p:nvPicPr>
          <p:blipFill>
            <a:blip r:embed="rId10" cstate="print"/>
            <a:srcRect r="19356" b="34177"/>
            <a:stretch>
              <a:fillRect/>
            </a:stretch>
          </p:blipFill>
          <p:spPr bwMode="auto">
            <a:xfrm>
              <a:off x="2759754" y="1326958"/>
              <a:ext cx="1605484" cy="406149"/>
            </a:xfrm>
            <a:prstGeom prst="rect">
              <a:avLst/>
            </a:prstGeom>
            <a:noFill/>
            <a:ln w="9525">
              <a:noFill/>
              <a:miter lim="800000"/>
              <a:headEnd/>
              <a:tailEnd/>
            </a:ln>
          </p:spPr>
        </p:pic>
      </p:grpSp>
      <p:sp>
        <p:nvSpPr>
          <p:cNvPr id="228" name="TextBox 3"/>
          <p:cNvSpPr txBox="1">
            <a:spLocks noChangeArrowheads="1"/>
          </p:cNvSpPr>
          <p:nvPr/>
        </p:nvSpPr>
        <p:spPr bwMode="auto">
          <a:xfrm>
            <a:off x="395536" y="591073"/>
            <a:ext cx="8326310" cy="492440"/>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600" kern="0" dirty="0" smtClean="0">
                <a:solidFill>
                  <a:sysClr val="window" lastClr="FFFFFF"/>
                </a:solidFill>
                <a:latin typeface="Calibri" pitchFamily="34" charset="0"/>
              </a:rPr>
              <a:t>SQL Server DBC Monitoring and Management Infrastructure</a:t>
            </a:r>
            <a:endParaRPr lang="en-US" sz="2600" kern="0" dirty="0">
              <a:solidFill>
                <a:sysClr val="window" lastClr="FFFFFF"/>
              </a:solidFill>
              <a:latin typeface="Calibri" pitchFamily="34" charset="0"/>
            </a:endParaRPr>
          </a:p>
        </p:txBody>
      </p:sp>
      <p:cxnSp>
        <p:nvCxnSpPr>
          <p:cNvPr id="134" name="Straight Connector 13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9"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810507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1" name="TextBox 2"/>
          <p:cNvSpPr txBox="1">
            <a:spLocks noChangeArrowheads="1"/>
          </p:cNvSpPr>
          <p:nvPr/>
        </p:nvSpPr>
        <p:spPr bwMode="auto">
          <a:xfrm>
            <a:off x="686303" y="1064818"/>
            <a:ext cx="7755233" cy="303159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marL="225415" indent="-225415" defTabSz="914361">
              <a:spcAft>
                <a:spcPts val="600"/>
              </a:spcAft>
              <a:tabLst>
                <a:tab pos="457181" algn="l"/>
                <a:tab pos="914361" algn="l"/>
                <a:tab pos="1371543" algn="l"/>
                <a:tab pos="1828724" algn="l"/>
              </a:tabLst>
              <a:defRPr/>
            </a:pPr>
            <a:r>
              <a:rPr lang="en-US" sz="3200" kern="0" dirty="0">
                <a:solidFill>
                  <a:sysClr val="window" lastClr="FFFFFF"/>
                </a:solidFill>
                <a:effectLst>
                  <a:outerShdw blurRad="38100" dist="38100" dir="2700000" algn="tl">
                    <a:srgbClr val="000000">
                      <a:alpha val="43137"/>
                    </a:srgbClr>
                  </a:outerShdw>
                </a:effectLst>
                <a:latin typeface="Calibri" pitchFamily="34" charset="0"/>
              </a:rPr>
              <a:t>System Center Operations Manager</a:t>
            </a:r>
          </a:p>
          <a:p>
            <a:pPr marL="404796" lvl="1" indent="-169856" defTabSz="914361">
              <a:spcAft>
                <a:spcPts val="4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Huge volume of MOM pack support across industry software and hardware products</a:t>
            </a:r>
          </a:p>
          <a:p>
            <a:pPr marL="404796" lvl="1" indent="-169856" defTabSz="914361">
              <a:spcAft>
                <a:spcPts val="4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Cascading health models from hardware level up to specific databases</a:t>
            </a:r>
          </a:p>
          <a:p>
            <a:pPr marL="404796" lvl="1" indent="-169856" defTabSz="914361">
              <a:spcAft>
                <a:spcPts val="4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Health models can be fully customized to specific needs</a:t>
            </a:r>
          </a:p>
          <a:p>
            <a:pPr marL="404796" lvl="1" indent="-169856" defTabSz="914361">
              <a:spcAft>
                <a:spcPts val="400"/>
              </a:spcAft>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Custom MOM packs with DBC awareness</a:t>
            </a: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2" name="TextBox 3"/>
          <p:cNvSpPr txBox="1">
            <a:spLocks noChangeArrowheads="1"/>
          </p:cNvSpPr>
          <p:nvPr/>
        </p:nvSpPr>
        <p:spPr bwMode="auto">
          <a:xfrm>
            <a:off x="539552" y="537107"/>
            <a:ext cx="3861947" cy="46166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400" u="sng" kern="0" dirty="0" smtClean="0">
                <a:solidFill>
                  <a:sysClr val="window" lastClr="FFFFFF"/>
                </a:solidFill>
                <a:effectLst>
                  <a:outerShdw blurRad="38100" dist="38100" dir="2700000" algn="tl">
                    <a:srgbClr val="000000">
                      <a:alpha val="43137"/>
                    </a:srgbClr>
                  </a:outerShdw>
                </a:effectLst>
                <a:latin typeface="Calibri" pitchFamily="34" charset="0"/>
              </a:rPr>
              <a:t>Centralized utility Monitoring</a:t>
            </a:r>
            <a:endParaRPr lang="en-US" sz="2400" u="sng" kern="0" dirty="0">
              <a:solidFill>
                <a:sysClr val="window" lastClr="FFFFFF"/>
              </a:solidFill>
              <a:effectLst>
                <a:outerShdw blurRad="38100" dist="38100" dir="2700000" algn="tl">
                  <a:srgbClr val="000000">
                    <a:alpha val="43137"/>
                  </a:srgbClr>
                </a:outerShdw>
              </a:effectLst>
              <a:latin typeface="Calibri" pitchFamily="34" charset="0"/>
            </a:endParaRPr>
          </a:p>
        </p:txBody>
      </p:sp>
      <p:pic>
        <p:nvPicPr>
          <p:cNvPr id="15" name="Picture 2"/>
          <p:cNvPicPr>
            <a:picLocks noChangeAspect="1" noChangeArrowheads="1"/>
          </p:cNvPicPr>
          <p:nvPr/>
        </p:nvPicPr>
        <p:blipFill>
          <a:blip r:embed="rId2" cstate="print"/>
          <a:srcRect/>
          <a:stretch>
            <a:fillRect/>
          </a:stretch>
        </p:blipFill>
        <p:spPr bwMode="auto">
          <a:xfrm>
            <a:off x="1265119" y="4374832"/>
            <a:ext cx="2597116" cy="2277975"/>
          </a:xfrm>
          <a:prstGeom prst="rect">
            <a:avLst/>
          </a:prstGeom>
          <a:solidFill>
            <a:sysClr val="window" lastClr="FFFFFF">
              <a:lumMod val="75000"/>
            </a:sysClr>
          </a:solidFill>
          <a:ln w="9525">
            <a:noFill/>
            <a:miter lim="800000"/>
            <a:headEnd/>
            <a:tailEnd/>
          </a:ln>
        </p:spPr>
      </p:pic>
      <p:pic>
        <p:nvPicPr>
          <p:cNvPr id="16" name="Picture 1" descr="DiagramView_Flat"/>
          <p:cNvPicPr>
            <a:picLocks noChangeAspect="1" noChangeArrowheads="1"/>
          </p:cNvPicPr>
          <p:nvPr/>
        </p:nvPicPr>
        <p:blipFill>
          <a:blip r:embed="rId3" cstate="print"/>
          <a:srcRect/>
          <a:stretch>
            <a:fillRect/>
          </a:stretch>
        </p:blipFill>
        <p:spPr bwMode="auto">
          <a:xfrm>
            <a:off x="5225238" y="4374831"/>
            <a:ext cx="2731138" cy="2277975"/>
          </a:xfrm>
          <a:prstGeom prst="rect">
            <a:avLst/>
          </a:prstGeom>
          <a:noFill/>
        </p:spPr>
      </p:pic>
      <p:cxnSp>
        <p:nvCxnSpPr>
          <p:cNvPr id="13" name="Straight Connector 1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66622969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pic>
        <p:nvPicPr>
          <p:cNvPr id="16" name="Picture 1" descr="State"/>
          <p:cNvPicPr>
            <a:picLocks noChangeAspect="1" noChangeArrowheads="1"/>
          </p:cNvPicPr>
          <p:nvPr/>
        </p:nvPicPr>
        <p:blipFill>
          <a:blip r:embed="rId2" cstate="print"/>
          <a:srcRect/>
          <a:stretch>
            <a:fillRect/>
          </a:stretch>
        </p:blipFill>
        <p:spPr bwMode="auto">
          <a:xfrm>
            <a:off x="418020" y="3501008"/>
            <a:ext cx="3253667" cy="2844748"/>
          </a:xfrm>
          <a:prstGeom prst="rect">
            <a:avLst/>
          </a:prstGeom>
          <a:noFill/>
        </p:spPr>
      </p:pic>
      <p:pic>
        <p:nvPicPr>
          <p:cNvPr id="17" name="Picture 2" descr="http://blogs.technet.com/blogfiles/momteam/WindowsLiveWriter/VISIOANDSHAREPOINT2010EXTENSIONSFOROPERA_13679/clip_image002_2.jpg"/>
          <p:cNvPicPr>
            <a:picLocks noChangeAspect="1" noChangeArrowheads="1"/>
          </p:cNvPicPr>
          <p:nvPr/>
        </p:nvPicPr>
        <p:blipFill>
          <a:blip r:embed="rId3" cstate="print"/>
          <a:srcRect/>
          <a:stretch>
            <a:fillRect/>
          </a:stretch>
        </p:blipFill>
        <p:spPr bwMode="auto">
          <a:xfrm>
            <a:off x="3160481" y="4077071"/>
            <a:ext cx="3057399" cy="2645661"/>
          </a:xfrm>
          <a:prstGeom prst="rect">
            <a:avLst/>
          </a:prstGeom>
          <a:noFill/>
        </p:spPr>
      </p:pic>
      <p:pic>
        <p:nvPicPr>
          <p:cNvPr id="18" name="Picture 1" descr="SQLDashboard_Flat"/>
          <p:cNvPicPr>
            <a:picLocks noChangeAspect="1" noChangeArrowheads="1"/>
          </p:cNvPicPr>
          <p:nvPr/>
        </p:nvPicPr>
        <p:blipFill>
          <a:blip r:embed="rId4" cstate="print"/>
          <a:srcRect r="19967"/>
          <a:stretch>
            <a:fillRect/>
          </a:stretch>
        </p:blipFill>
        <p:spPr bwMode="auto">
          <a:xfrm>
            <a:off x="5766962" y="3501008"/>
            <a:ext cx="2929977" cy="2828025"/>
          </a:xfrm>
          <a:prstGeom prst="rect">
            <a:avLst/>
          </a:prstGeom>
          <a:noFill/>
        </p:spPr>
      </p:pic>
      <p:sp>
        <p:nvSpPr>
          <p:cNvPr id="26" name="TextBox 2"/>
          <p:cNvSpPr txBox="1">
            <a:spLocks noChangeArrowheads="1"/>
          </p:cNvSpPr>
          <p:nvPr/>
        </p:nvSpPr>
        <p:spPr bwMode="auto">
          <a:xfrm>
            <a:off x="686303" y="1052736"/>
            <a:ext cx="7341231" cy="1862046"/>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marL="225415" indent="-225415" defTabSz="914361">
              <a:spcAft>
                <a:spcPts val="600"/>
              </a:spcAft>
              <a:tabLst>
                <a:tab pos="457181" algn="l"/>
                <a:tab pos="914361" algn="l"/>
                <a:tab pos="1371543" algn="l"/>
                <a:tab pos="1828724" algn="l"/>
              </a:tabLst>
              <a:defRPr/>
            </a:pPr>
            <a:r>
              <a:rPr lang="en-US" sz="3200" kern="0" dirty="0">
                <a:solidFill>
                  <a:sysClr val="window" lastClr="FFFFFF"/>
                </a:solidFill>
                <a:effectLst>
                  <a:outerShdw blurRad="38100" dist="38100" dir="2700000" algn="tl">
                    <a:srgbClr val="000000">
                      <a:alpha val="43137"/>
                    </a:srgbClr>
                  </a:outerShdw>
                </a:effectLst>
                <a:latin typeface="Calibri" pitchFamily="34" charset="0"/>
              </a:rPr>
              <a:t>System Center Operations Manager</a:t>
            </a:r>
            <a:r>
              <a:rPr lang="en-US" sz="3000" kern="0" dirty="0">
                <a:solidFill>
                  <a:sysClr val="window" lastClr="FFFFFF"/>
                </a:solidFill>
                <a:effectLst>
                  <a:outerShdw blurRad="38100" dist="38100" dir="2700000" algn="tl">
                    <a:srgbClr val="000000">
                      <a:alpha val="43137"/>
                    </a:srgbClr>
                  </a:outerShdw>
                </a:effectLst>
                <a:latin typeface="Calibri" pitchFamily="34" charset="0"/>
              </a:rPr>
              <a:t> </a:t>
            </a:r>
            <a:r>
              <a:rPr lang="en-US" kern="0" dirty="0" smtClean="0">
                <a:solidFill>
                  <a:sysClr val="window" lastClr="FFFFFF"/>
                </a:solidFill>
                <a:effectLst>
                  <a:outerShdw blurRad="38100" dist="38100" dir="2700000" algn="tl">
                    <a:srgbClr val="000000">
                      <a:alpha val="43137"/>
                    </a:srgbClr>
                  </a:outerShdw>
                </a:effectLst>
                <a:latin typeface="Calibri" pitchFamily="34" charset="0"/>
              </a:rPr>
              <a:t>(continued)</a:t>
            </a:r>
            <a:endParaRPr lang="en-US" kern="0" dirty="0">
              <a:solidFill>
                <a:sysClr val="window" lastClr="FFFFFF"/>
              </a:solidFill>
              <a:effectLst>
                <a:outerShdw blurRad="38100" dist="38100" dir="2700000" algn="tl">
                  <a:srgbClr val="000000">
                    <a:alpha val="43137"/>
                  </a:srgbClr>
                </a:outerShdw>
              </a:effectLst>
              <a:latin typeface="Calibri" pitchFamily="34" charset="0"/>
            </a:endParaRPr>
          </a:p>
          <a:p>
            <a:pPr marL="404796" lvl="1" indent="-169856" defTabSz="914361">
              <a:spcAft>
                <a:spcPts val="6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Customizable monitoring views and reporting</a:t>
            </a:r>
          </a:p>
          <a:p>
            <a:pPr marL="404796" lvl="1" indent="-169856" defTabSz="914361">
              <a:spcAft>
                <a:spcPts val="6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Web based console for remote access</a:t>
            </a:r>
          </a:p>
          <a:p>
            <a:pPr marL="404796" lvl="1" indent="-169856" defTabSz="914361">
              <a:spcAft>
                <a:spcPts val="400"/>
              </a:spcAft>
              <a:buFont typeface="Arial" pitchFamily="34" charset="0"/>
              <a:buChar char="•"/>
              <a:tabLst>
                <a:tab pos="457181" algn="l"/>
                <a:tab pos="914361" algn="l"/>
                <a:tab pos="1371543" algn="l"/>
                <a:tab pos="1828724" algn="l"/>
              </a:tabLst>
              <a:defRPr/>
            </a:pPr>
            <a:endParaRPr lang="en-US" sz="20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1" name="TextBox 3"/>
          <p:cNvSpPr txBox="1">
            <a:spLocks noChangeArrowheads="1"/>
          </p:cNvSpPr>
          <p:nvPr/>
        </p:nvSpPr>
        <p:spPr bwMode="auto">
          <a:xfrm>
            <a:off x="539552" y="537107"/>
            <a:ext cx="3861947" cy="46166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400" u="sng" kern="0" dirty="0" smtClean="0">
                <a:solidFill>
                  <a:sysClr val="window" lastClr="FFFFFF"/>
                </a:solidFill>
                <a:effectLst>
                  <a:outerShdw blurRad="38100" dist="38100" dir="2700000" algn="tl">
                    <a:srgbClr val="000000">
                      <a:alpha val="43137"/>
                    </a:srgbClr>
                  </a:outerShdw>
                </a:effectLst>
                <a:latin typeface="Calibri" pitchFamily="34" charset="0"/>
              </a:rPr>
              <a:t>Centralized utility Monitoring</a:t>
            </a:r>
            <a:endParaRPr lang="en-US" sz="2400" u="sng"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13" name="Straight Connector 1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13869208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348880"/>
            <a:ext cx="7772400" cy="1362075"/>
          </a:xfrm>
        </p:spPr>
        <p:txBody>
          <a:bodyPr>
            <a:normAutofit fontScale="90000"/>
          </a:bodyPr>
          <a:lstStyle/>
          <a:p>
            <a:pPr lvl="0"/>
            <a:r>
              <a:rPr lang="en-US" sz="3600" dirty="0" smtClean="0"/>
              <a:t>The SQL Server Database Consolidation Appliance Reference Architecture</a:t>
            </a:r>
            <a:endParaRPr lang="en-AU" sz="3600" dirty="0"/>
          </a:p>
        </p:txBody>
      </p:sp>
      <p:sp>
        <p:nvSpPr>
          <p:cNvPr id="3" name="Text Placeholder 2"/>
          <p:cNvSpPr>
            <a:spLocks noGrp="1"/>
          </p:cNvSpPr>
          <p:nvPr>
            <p:ph type="body" idx="1"/>
          </p:nvPr>
        </p:nvSpPr>
        <p:spPr>
          <a:xfrm>
            <a:off x="971600" y="3861048"/>
            <a:ext cx="7772400" cy="1500187"/>
          </a:xfrm>
        </p:spPr>
        <p:txBody>
          <a:bodyPr>
            <a:normAutofit/>
          </a:bodyPr>
          <a:lstStyle/>
          <a:p>
            <a:pPr lvl="0">
              <a:defRPr/>
            </a:pPr>
            <a:r>
              <a:rPr lang="en-US" sz="2400" b="1" dirty="0" smtClean="0"/>
              <a:t>Rob Reinauer</a:t>
            </a:r>
          </a:p>
          <a:p>
            <a:pPr lvl="0">
              <a:defRPr/>
            </a:pPr>
            <a:r>
              <a:rPr lang="en-US" sz="2400" dirty="0" smtClean="0"/>
              <a:t>Product Unit Manager, SQL Systems Engineering</a:t>
            </a:r>
          </a:p>
          <a:p>
            <a:pPr lvl="0">
              <a:defRPr/>
            </a:pPr>
            <a:r>
              <a:rPr lang="en-US" sz="2400" dirty="0" smtClean="0"/>
              <a:t>Microsoft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DAT409</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1" name="TextBox 2"/>
          <p:cNvSpPr txBox="1">
            <a:spLocks noChangeArrowheads="1"/>
          </p:cNvSpPr>
          <p:nvPr/>
        </p:nvSpPr>
        <p:spPr bwMode="auto">
          <a:xfrm>
            <a:off x="577283" y="1052736"/>
            <a:ext cx="8243189" cy="5395820"/>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noAutofit/>
          </a:bodyPr>
          <a:lstStyle/>
          <a:p>
            <a:pPr marL="225415" indent="-225415" defTabSz="914361">
              <a:spcAft>
                <a:spcPts val="600"/>
              </a:spcAft>
              <a:tabLst>
                <a:tab pos="457181" algn="l"/>
                <a:tab pos="914361" algn="l"/>
                <a:tab pos="1371543" algn="l"/>
                <a:tab pos="1828724" algn="l"/>
              </a:tabLst>
              <a:defRPr/>
            </a:pPr>
            <a:r>
              <a:rPr lang="en-US" sz="3200" kern="0" dirty="0">
                <a:solidFill>
                  <a:sysClr val="window" lastClr="FFFFFF"/>
                </a:solidFill>
                <a:effectLst>
                  <a:outerShdw blurRad="38100" dist="38100" dir="2700000" algn="tl">
                    <a:srgbClr val="000000">
                      <a:alpha val="43137"/>
                    </a:srgbClr>
                  </a:outerShdw>
                </a:effectLst>
                <a:latin typeface="Calibri" pitchFamily="34" charset="0"/>
              </a:rPr>
              <a:t>System Center Configuration Manager</a:t>
            </a:r>
          </a:p>
          <a:p>
            <a:pPr marL="573088" lvl="1" indent="-287338" defTabSz="914361">
              <a:spcAft>
                <a:spcPts val="600"/>
              </a:spcAft>
              <a:buFont typeface="Arial" pitchFamily="34" charset="0"/>
              <a:buChar char="•"/>
              <a:tabLst>
                <a:tab pos="457181" algn="l"/>
                <a:tab pos="914361" algn="l"/>
                <a:tab pos="1371543" algn="l"/>
                <a:tab pos="1828724"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Operating System and Application Deployment</a:t>
            </a:r>
          </a:p>
          <a:p>
            <a:pPr marL="914400" lvl="2" indent="-287338"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Integrates with Virtual Machine Manager Software Library</a:t>
            </a:r>
          </a:p>
          <a:p>
            <a:pPr marL="914400" lvl="2" indent="-287338"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Provides customizable automation and workflows</a:t>
            </a:r>
          </a:p>
          <a:p>
            <a:pPr marL="914400" lvl="2" indent="-287338" defTabSz="914361">
              <a:spcAft>
                <a:spcPts val="6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Automates construction of slipstreamed, patched images</a:t>
            </a:r>
          </a:p>
          <a:p>
            <a:pPr marL="573088" lvl="1" indent="-287338" defTabSz="914361">
              <a:spcBef>
                <a:spcPts val="600"/>
              </a:spcBef>
              <a:spcAft>
                <a:spcPts val="600"/>
              </a:spcAft>
              <a:buFont typeface="Arial" pitchFamily="34" charset="0"/>
              <a:buChar char="•"/>
              <a:tabLst>
                <a:tab pos="573088" algn="l"/>
                <a:tab pos="912813" algn="l"/>
                <a:tab pos="1370013" algn="l"/>
                <a:tab pos="1827213"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Software Update management</a:t>
            </a:r>
          </a:p>
          <a:p>
            <a:pPr marL="914400" lvl="2" indent="-287338"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Integrates and orchestrates WSUS updates and patching</a:t>
            </a:r>
          </a:p>
          <a:p>
            <a:pPr marL="914400" lvl="2" indent="-287338" defTabSz="914361">
              <a:spcAft>
                <a:spcPts val="6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Provides for automated maintenance window execution and </a:t>
            </a: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reporting</a:t>
            </a:r>
          </a:p>
          <a:p>
            <a:pPr marL="519113" lvl="1" indent="-233363" defTabSz="914361">
              <a:spcBef>
                <a:spcPts val="600"/>
              </a:spcBef>
              <a:spcAft>
                <a:spcPts val="600"/>
              </a:spcAft>
              <a:buFont typeface="Arial" pitchFamily="34" charset="0"/>
              <a:buChar char="•"/>
              <a:tabLst>
                <a:tab pos="519113" algn="l"/>
                <a:tab pos="912813" algn="l"/>
                <a:tab pos="1370013" algn="l"/>
                <a:tab pos="1827213"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Asset intelligence and license management</a:t>
            </a:r>
          </a:p>
          <a:p>
            <a:pPr marL="860425" lvl="2" indent="-233363" defTabSz="914361">
              <a:spcAft>
                <a:spcPts val="6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Deployment and usage reporting across hardware, software assets</a:t>
            </a:r>
          </a:p>
          <a:p>
            <a:pPr marL="627062" lvl="2" defTabSz="914361">
              <a:spcAft>
                <a:spcPts val="600"/>
              </a:spcAft>
              <a:tabLst>
                <a:tab pos="457181" algn="l"/>
                <a:tab pos="914361" algn="l"/>
                <a:tab pos="1371543" algn="l"/>
                <a:tab pos="1828724" algn="l"/>
              </a:tabLst>
              <a:defRPr/>
            </a:pP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a:p>
            <a:pPr marL="682597" lvl="1" indent="-225415" defTabSz="914361">
              <a:spcAft>
                <a:spcPts val="600"/>
              </a:spcAft>
              <a:tabLst>
                <a:tab pos="457181" algn="l"/>
                <a:tab pos="914361" algn="l"/>
                <a:tab pos="1371543" algn="l"/>
                <a:tab pos="1828724" algn="l"/>
              </a:tabLst>
              <a:defRPr/>
            </a:pPr>
            <a:endParaRPr lang="en-US" sz="1900" kern="0" dirty="0">
              <a:solidFill>
                <a:sysClr val="window" lastClr="FFFFFF"/>
              </a:solidFill>
              <a:effectLst>
                <a:outerShdw blurRad="38100" dist="38100" dir="2700000" algn="tl">
                  <a:srgbClr val="000000">
                    <a:alpha val="43137"/>
                  </a:srgbClr>
                </a:outerShdw>
              </a:effectLst>
              <a:latin typeface="Calibri" pitchFamily="34" charset="0"/>
            </a:endParaRPr>
          </a:p>
          <a:p>
            <a:pPr marL="225415" indent="-225415" defTabSz="914361">
              <a:spcAft>
                <a:spcPts val="600"/>
              </a:spcAft>
              <a:tabLst>
                <a:tab pos="457181" algn="l"/>
                <a:tab pos="914361" algn="l"/>
                <a:tab pos="1371543" algn="l"/>
                <a:tab pos="1828724" algn="l"/>
              </a:tabLst>
              <a:defRPr/>
            </a:pPr>
            <a:endParaRPr lang="en-US" sz="19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2" name="TextBox 3"/>
          <p:cNvSpPr txBox="1">
            <a:spLocks noChangeArrowheads="1"/>
          </p:cNvSpPr>
          <p:nvPr/>
        </p:nvSpPr>
        <p:spPr bwMode="auto">
          <a:xfrm>
            <a:off x="418102" y="548680"/>
            <a:ext cx="3361810" cy="46166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400" u="sng" kern="0" dirty="0" smtClean="0">
                <a:solidFill>
                  <a:sysClr val="window" lastClr="FFFFFF"/>
                </a:solidFill>
                <a:effectLst>
                  <a:outerShdw blurRad="38100" dist="38100" dir="2700000" algn="tl">
                    <a:srgbClr val="000000">
                      <a:alpha val="43137"/>
                    </a:srgbClr>
                  </a:outerShdw>
                </a:effectLst>
                <a:latin typeface="Calibri" pitchFamily="34" charset="0"/>
              </a:rPr>
              <a:t>Configuration </a:t>
            </a:r>
            <a:r>
              <a:rPr lang="en-US" sz="2400" u="sng" kern="0" dirty="0">
                <a:solidFill>
                  <a:sysClr val="window" lastClr="FFFFFF"/>
                </a:solidFill>
                <a:effectLst>
                  <a:outerShdw blurRad="38100" dist="38100" dir="2700000" algn="tl">
                    <a:srgbClr val="000000">
                      <a:alpha val="43137"/>
                    </a:srgbClr>
                  </a:outerShdw>
                </a:effectLst>
                <a:latin typeface="Calibri" pitchFamily="34" charset="0"/>
              </a:rPr>
              <a:t>&amp; Servicing</a:t>
            </a:r>
          </a:p>
        </p:txBody>
      </p:sp>
      <p:cxnSp>
        <p:nvCxnSpPr>
          <p:cNvPr id="13" name="Straight Connector 1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357828326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69" name="Round Single Corner Rectangle 68"/>
          <p:cNvSpPr/>
          <p:nvPr/>
        </p:nvSpPr>
        <p:spPr>
          <a:xfrm>
            <a:off x="1475656" y="3722973"/>
            <a:ext cx="6480718" cy="1685675"/>
          </a:xfrm>
          <a:prstGeom prst="round1Rect">
            <a:avLst>
              <a:gd name="adj" fmla="val 9560"/>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defTabSz="914061">
              <a:lnSpc>
                <a:spcPct val="90000"/>
              </a:lnSpc>
              <a:buClr>
                <a:srgbClr val="FFFF99"/>
              </a:buClr>
              <a:buSzPct val="80000"/>
              <a:tabLst>
                <a:tab pos="424572" algn="l"/>
              </a:tabLst>
              <a:defRPr/>
            </a:pPr>
            <a:endParaRPr lang="en-US" altLang="zh-CN" sz="1500" b="1" kern="0" dirty="0">
              <a:gradFill flip="none" rotWithShape="1">
                <a:gsLst>
                  <a:gs pos="0">
                    <a:sysClr val="window" lastClr="FFFFFF"/>
                  </a:gs>
                  <a:gs pos="31000">
                    <a:sysClr val="window" lastClr="FFFFFF"/>
                  </a:gs>
                  <a:gs pos="81000">
                    <a:sysClr val="window" lastClr="FFFFFF">
                      <a:lumMod val="95000"/>
                    </a:sysClr>
                  </a:gs>
                </a:gsLst>
                <a:lin ang="5400000" scaled="1"/>
                <a:tileRect/>
              </a:gradFill>
              <a:effectLst>
                <a:outerShdw blurRad="38100" dist="38100" dir="2700000" algn="tl">
                  <a:srgbClr val="000000">
                    <a:alpha val="43137"/>
                  </a:srgbClr>
                </a:outerShdw>
              </a:effectLst>
              <a:latin typeface="Segoe Semibold" pitchFamily="34" charset="0"/>
            </a:endParaRPr>
          </a:p>
        </p:txBody>
      </p:sp>
      <p:sp>
        <p:nvSpPr>
          <p:cNvPr id="70" name="Round Single Corner Rectangle 69"/>
          <p:cNvSpPr/>
          <p:nvPr/>
        </p:nvSpPr>
        <p:spPr bwMode="auto">
          <a:xfrm>
            <a:off x="2765432" y="4217918"/>
            <a:ext cx="1967184" cy="1114917"/>
          </a:xfrm>
          <a:prstGeom prst="round1Rect">
            <a:avLst>
              <a:gd name="adj" fmla="val 12198"/>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algn="ctr" defTabSz="914061">
              <a:lnSpc>
                <a:spcPct val="90000"/>
              </a:lnSpc>
              <a:buClr>
                <a:srgbClr val="FFFF99"/>
              </a:buClr>
              <a:buSzPct val="80000"/>
              <a:tabLst>
                <a:tab pos="424572" algn="l"/>
              </a:tabLst>
              <a:defRPr/>
            </a:pPr>
            <a:endPar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71" name="TextBox 70"/>
          <p:cNvSpPr txBox="1"/>
          <p:nvPr/>
        </p:nvSpPr>
        <p:spPr bwMode="auto">
          <a:xfrm>
            <a:off x="3770964" y="4450040"/>
            <a:ext cx="830869" cy="915484"/>
          </a:xfrm>
          <a:prstGeom prst="rect">
            <a:avLst/>
          </a:prstGeom>
          <a:noFill/>
        </p:spPr>
        <p:txBody>
          <a:bodyPr wrap="square" lIns="0" tIns="0" rIns="0" bIns="0">
            <a:spAutoFit/>
          </a:bodyPr>
          <a:lstStyle/>
          <a:p>
            <a:pPr marL="171443" indent="-171443" algn="ctr" defTabSz="820035">
              <a:lnSpc>
                <a:spcPct val="80000"/>
              </a:lnSpc>
              <a:spcBef>
                <a:spcPts val="300"/>
              </a:spcBef>
              <a:defRPr/>
            </a:pPr>
            <a:r>
              <a:rPr lang="en-US" sz="1100" b="1" kern="0" dirty="0">
                <a:gradFill>
                  <a:gsLst>
                    <a:gs pos="0">
                      <a:sysClr val="window" lastClr="FFFFFF"/>
                    </a:gs>
                    <a:gs pos="100000">
                      <a:sysClr val="window" lastClr="FFFFFF"/>
                    </a:gs>
                  </a:gsLst>
                  <a:lin ang="16200000" scaled="0"/>
                </a:gradFill>
              </a:rPr>
              <a:t>Infrastructure</a:t>
            </a:r>
          </a:p>
          <a:p>
            <a:pPr marL="171443" indent="-171443" algn="ctr" defTabSz="820035">
              <a:lnSpc>
                <a:spcPct val="80000"/>
              </a:lnSpc>
              <a:spcBef>
                <a:spcPts val="300"/>
              </a:spcBef>
              <a:defRPr/>
            </a:pPr>
            <a:r>
              <a:rPr lang="en-US" sz="1100" b="1" kern="0" dirty="0" smtClean="0">
                <a:gradFill>
                  <a:gsLst>
                    <a:gs pos="0">
                      <a:sysClr val="window" lastClr="FFFFFF"/>
                    </a:gs>
                    <a:gs pos="100000">
                      <a:sysClr val="window" lastClr="FFFFFF"/>
                    </a:gs>
                  </a:gsLst>
                  <a:lin ang="16200000" scaled="0"/>
                </a:gradFill>
              </a:rPr>
              <a:t>Request</a:t>
            </a:r>
            <a:endParaRPr lang="en-US" sz="200" kern="0" dirty="0">
              <a:gradFill>
                <a:gsLst>
                  <a:gs pos="0">
                    <a:sysClr val="window" lastClr="FFFFFF"/>
                  </a:gs>
                  <a:gs pos="100000">
                    <a:sysClr val="window" lastClr="FFFFFF"/>
                  </a:gs>
                </a:gsLst>
                <a:lin ang="16200000" scaled="0"/>
              </a:gradFill>
            </a:endParaRPr>
          </a:p>
          <a:p>
            <a:pPr marL="171443" indent="-171443" defTabSz="820035">
              <a:lnSpc>
                <a:spcPct val="90000"/>
              </a:lnSpc>
              <a:spcBef>
                <a:spcPts val="300"/>
              </a:spcBef>
              <a:defRPr/>
            </a:pPr>
            <a:r>
              <a:rPr lang="en-US" sz="1100" kern="0" dirty="0">
                <a:gradFill>
                  <a:gsLst>
                    <a:gs pos="0">
                      <a:sysClr val="window" lastClr="FFFFFF"/>
                    </a:gs>
                    <a:gs pos="100000">
                      <a:sysClr val="window" lastClr="FFFFFF"/>
                    </a:gs>
                  </a:gsLst>
                  <a:lin ang="16200000" scaled="0"/>
                </a:gradFill>
              </a:rPr>
              <a:t>1.	Compute</a:t>
            </a:r>
          </a:p>
          <a:p>
            <a:pPr marL="171443" indent="-171443" defTabSz="820035">
              <a:lnSpc>
                <a:spcPct val="90000"/>
              </a:lnSpc>
              <a:spcBef>
                <a:spcPts val="300"/>
              </a:spcBef>
              <a:defRPr/>
            </a:pPr>
            <a:r>
              <a:rPr lang="en-US" sz="1100" kern="0" dirty="0">
                <a:gradFill>
                  <a:gsLst>
                    <a:gs pos="0">
                      <a:sysClr val="window" lastClr="FFFFFF"/>
                    </a:gs>
                    <a:gs pos="100000">
                      <a:sysClr val="window" lastClr="FFFFFF"/>
                    </a:gs>
                  </a:gsLst>
                  <a:lin ang="16200000" scaled="0"/>
                </a:gradFill>
              </a:rPr>
              <a:t>2.	Network</a:t>
            </a:r>
          </a:p>
          <a:p>
            <a:pPr marL="171443" indent="-171443" defTabSz="820035">
              <a:lnSpc>
                <a:spcPct val="90000"/>
              </a:lnSpc>
              <a:spcBef>
                <a:spcPts val="300"/>
              </a:spcBef>
              <a:defRPr/>
            </a:pPr>
            <a:r>
              <a:rPr lang="en-US" sz="1100" kern="0" dirty="0">
                <a:gradFill>
                  <a:gsLst>
                    <a:gs pos="0">
                      <a:sysClr val="window" lastClr="FFFFFF"/>
                    </a:gs>
                    <a:gs pos="100000">
                      <a:sysClr val="window" lastClr="FFFFFF"/>
                    </a:gs>
                  </a:gsLst>
                  <a:lin ang="16200000" scaled="0"/>
                </a:gradFill>
              </a:rPr>
              <a:t>3.	Storage</a:t>
            </a:r>
          </a:p>
        </p:txBody>
      </p:sp>
      <p:sp>
        <p:nvSpPr>
          <p:cNvPr id="72" name="TextBox 71"/>
          <p:cNvSpPr txBox="1"/>
          <p:nvPr/>
        </p:nvSpPr>
        <p:spPr bwMode="auto">
          <a:xfrm>
            <a:off x="2850720" y="4450040"/>
            <a:ext cx="806083" cy="707945"/>
          </a:xfrm>
          <a:prstGeom prst="rect">
            <a:avLst/>
          </a:prstGeom>
          <a:noFill/>
        </p:spPr>
        <p:txBody>
          <a:bodyPr lIns="0" tIns="0" rIns="0" bIns="0">
            <a:spAutoFit/>
          </a:bodyPr>
          <a:lstStyle/>
          <a:p>
            <a:pPr marL="171443" indent="-171443" algn="ctr" defTabSz="820035">
              <a:lnSpc>
                <a:spcPct val="90000"/>
              </a:lnSpc>
              <a:spcBef>
                <a:spcPts val="300"/>
              </a:spcBef>
              <a:defRPr/>
            </a:pPr>
            <a:r>
              <a:rPr lang="en-US" sz="1100" b="1" kern="0" dirty="0">
                <a:gradFill>
                  <a:gsLst>
                    <a:gs pos="0">
                      <a:sysClr val="window" lastClr="FFFFFF"/>
                    </a:gs>
                    <a:gs pos="100000">
                      <a:sysClr val="window" lastClr="FFFFFF"/>
                    </a:gs>
                  </a:gsLst>
                  <a:lin ang="16200000" scaled="0"/>
                </a:gradFill>
              </a:rPr>
              <a:t>Registration</a:t>
            </a:r>
          </a:p>
          <a:p>
            <a:pPr marL="171443" indent="-171443" defTabSz="820035">
              <a:lnSpc>
                <a:spcPct val="90000"/>
              </a:lnSpc>
              <a:spcBef>
                <a:spcPts val="300"/>
              </a:spcBef>
              <a:defRPr/>
            </a:pPr>
            <a:endParaRPr lang="en-US" sz="400" kern="0" dirty="0">
              <a:gradFill>
                <a:gsLst>
                  <a:gs pos="0">
                    <a:sysClr val="window" lastClr="FFFFFF"/>
                  </a:gs>
                  <a:gs pos="100000">
                    <a:sysClr val="window" lastClr="FFFFFF"/>
                  </a:gs>
                </a:gsLst>
                <a:lin ang="16200000" scaled="0"/>
              </a:gradFill>
            </a:endParaRPr>
          </a:p>
          <a:p>
            <a:pPr marL="171443" indent="-171443" defTabSz="820035">
              <a:lnSpc>
                <a:spcPct val="90000"/>
              </a:lnSpc>
              <a:spcBef>
                <a:spcPts val="300"/>
              </a:spcBef>
              <a:defRPr/>
            </a:pPr>
            <a:r>
              <a:rPr lang="en-US" sz="1100" kern="0" dirty="0">
                <a:gradFill>
                  <a:gsLst>
                    <a:gs pos="0">
                      <a:sysClr val="window" lastClr="FFFFFF"/>
                    </a:gs>
                    <a:gs pos="100000">
                      <a:sysClr val="window" lastClr="FFFFFF"/>
                    </a:gs>
                  </a:gsLst>
                  <a:lin ang="16200000" scaled="0"/>
                </a:gradFill>
              </a:rPr>
              <a:t>1.	Org. details</a:t>
            </a:r>
          </a:p>
          <a:p>
            <a:pPr marL="171443" indent="-171443" defTabSz="820035">
              <a:lnSpc>
                <a:spcPct val="90000"/>
              </a:lnSpc>
              <a:spcBef>
                <a:spcPts val="300"/>
              </a:spcBef>
              <a:defRPr/>
            </a:pPr>
            <a:r>
              <a:rPr lang="en-US" sz="1100" kern="0" dirty="0" smtClean="0">
                <a:gradFill>
                  <a:gsLst>
                    <a:gs pos="0">
                      <a:sysClr val="window" lastClr="FFFFFF"/>
                    </a:gs>
                    <a:gs pos="100000">
                      <a:sysClr val="window" lastClr="FFFFFF"/>
                    </a:gs>
                  </a:gsLst>
                  <a:lin ang="16200000" scaled="0"/>
                </a:gradFill>
              </a:rPr>
              <a:t>2.Justification</a:t>
            </a:r>
            <a:endParaRPr lang="en-US" sz="1100" kern="0" dirty="0">
              <a:gradFill>
                <a:gsLst>
                  <a:gs pos="0">
                    <a:sysClr val="window" lastClr="FFFFFF"/>
                  </a:gs>
                  <a:gs pos="100000">
                    <a:sysClr val="window" lastClr="FFFFFF"/>
                  </a:gs>
                </a:gsLst>
                <a:lin ang="16200000" scaled="0"/>
              </a:gradFill>
            </a:endParaRPr>
          </a:p>
        </p:txBody>
      </p:sp>
      <p:sp>
        <p:nvSpPr>
          <p:cNvPr id="73" name="Round Single Corner Rectangle 72"/>
          <p:cNvSpPr/>
          <p:nvPr/>
        </p:nvSpPr>
        <p:spPr>
          <a:xfrm>
            <a:off x="4888643" y="4219668"/>
            <a:ext cx="1383392" cy="1113628"/>
          </a:xfrm>
          <a:prstGeom prst="round1Rect">
            <a:avLst>
              <a:gd name="adj" fmla="val 10870"/>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algn="ctr" defTabSz="914061">
              <a:lnSpc>
                <a:spcPct val="90000"/>
              </a:lnSpc>
              <a:buClr>
                <a:srgbClr val="FFFF99"/>
              </a:buClr>
              <a:buSzPct val="80000"/>
              <a:tabLst>
                <a:tab pos="424572" algn="l"/>
              </a:tabLst>
              <a:defRPr/>
            </a:pPr>
            <a:r>
              <a:rPr lang="en-US" altLang="zh-CN" sz="1100" b="1" kern="0" dirty="0">
                <a:gradFill flip="none" rotWithShape="1">
                  <a:gsLst>
                    <a:gs pos="0">
                      <a:sysClr val="window" lastClr="FFFFFF"/>
                    </a:gs>
                    <a:gs pos="31000">
                      <a:sysClr val="window" lastClr="FFFFFF"/>
                    </a:gs>
                    <a:gs pos="81000">
                      <a:sysClr val="window" lastClr="FFFFFF">
                        <a:lumMod val="95000"/>
                      </a:sysClr>
                    </a:gs>
                  </a:gsLst>
                  <a:lin ang="5400000" scaled="1"/>
                  <a:tileRect/>
                </a:gradFill>
                <a:effectLst>
                  <a:outerShdw blurRad="38100" dist="38100" dir="2700000" algn="tl">
                    <a:srgbClr val="000000">
                      <a:alpha val="43137"/>
                    </a:srgbClr>
                  </a:outerShdw>
                </a:effectLst>
                <a:latin typeface="Segoe Semibold" pitchFamily="34" charset="0"/>
              </a:rPr>
              <a:t>Admin</a:t>
            </a:r>
          </a:p>
        </p:txBody>
      </p:sp>
      <p:sp>
        <p:nvSpPr>
          <p:cNvPr id="74" name="TextBox 73"/>
          <p:cNvSpPr txBox="1"/>
          <p:nvPr/>
        </p:nvSpPr>
        <p:spPr>
          <a:xfrm>
            <a:off x="4960218" y="4476971"/>
            <a:ext cx="1276395" cy="838691"/>
          </a:xfrm>
          <a:prstGeom prst="rect">
            <a:avLst/>
          </a:prstGeom>
          <a:noFill/>
        </p:spPr>
        <p:txBody>
          <a:bodyPr wrap="square" lIns="0" tIns="0" rIns="0" bIns="0">
            <a:spAutoFit/>
          </a:bodyPr>
          <a:lstStyle/>
          <a:p>
            <a:pPr marL="171443" indent="-171443" defTabSz="820035">
              <a:lnSpc>
                <a:spcPct val="90000"/>
              </a:lnSpc>
              <a:spcAft>
                <a:spcPts val="300"/>
              </a:spcAft>
              <a:defRPr/>
            </a:pPr>
            <a:r>
              <a:rPr lang="en-US" sz="1100" kern="0" dirty="0">
                <a:gradFill>
                  <a:gsLst>
                    <a:gs pos="0">
                      <a:sysClr val="window" lastClr="FFFFFF"/>
                    </a:gs>
                    <a:gs pos="100000">
                      <a:sysClr val="window" lastClr="FFFFFF"/>
                    </a:gs>
                  </a:gsLst>
                  <a:lin ang="16200000" scaled="0"/>
                </a:gradFill>
              </a:rPr>
              <a:t>1.	Validate resource availability</a:t>
            </a:r>
          </a:p>
          <a:p>
            <a:pPr marL="171443" indent="-171443" defTabSz="820035">
              <a:lnSpc>
                <a:spcPct val="90000"/>
              </a:lnSpc>
              <a:spcAft>
                <a:spcPts val="300"/>
              </a:spcAft>
              <a:defRPr/>
            </a:pPr>
            <a:r>
              <a:rPr lang="en-US" sz="1100" kern="0" dirty="0">
                <a:gradFill>
                  <a:gsLst>
                    <a:gs pos="0">
                      <a:sysClr val="window" lastClr="FFFFFF"/>
                    </a:gs>
                    <a:gs pos="100000">
                      <a:sysClr val="window" lastClr="FFFFFF"/>
                    </a:gs>
                  </a:gsLst>
                  <a:lin ang="16200000" scaled="0"/>
                </a:gradFill>
              </a:rPr>
              <a:t>2.	Configure resources</a:t>
            </a:r>
          </a:p>
          <a:p>
            <a:pPr marL="171443" indent="-171443" defTabSz="820035">
              <a:lnSpc>
                <a:spcPct val="90000"/>
              </a:lnSpc>
              <a:spcAft>
                <a:spcPts val="300"/>
              </a:spcAft>
              <a:defRPr/>
            </a:pPr>
            <a:r>
              <a:rPr lang="en-US" sz="1100" kern="0" dirty="0">
                <a:gradFill>
                  <a:gsLst>
                    <a:gs pos="0">
                      <a:sysClr val="window" lastClr="FFFFFF"/>
                    </a:gs>
                    <a:gs pos="100000">
                      <a:sysClr val="window" lastClr="FFFFFF"/>
                    </a:gs>
                  </a:gsLst>
                  <a:lin ang="16200000" scaled="0"/>
                </a:gradFill>
              </a:rPr>
              <a:t>3.	Allocate resources</a:t>
            </a:r>
          </a:p>
        </p:txBody>
      </p:sp>
      <p:sp>
        <p:nvSpPr>
          <p:cNvPr id="75" name="Round Single Corner Rectangle 74"/>
          <p:cNvSpPr/>
          <p:nvPr/>
        </p:nvSpPr>
        <p:spPr>
          <a:xfrm>
            <a:off x="6486687" y="4219670"/>
            <a:ext cx="1373216" cy="1113628"/>
          </a:xfrm>
          <a:prstGeom prst="round1Rect">
            <a:avLst>
              <a:gd name="adj" fmla="val 12319"/>
            </a:avLst>
          </a:prstGeom>
          <a:gradFill>
            <a:gsLst>
              <a:gs pos="0">
                <a:srgbClr val="463500"/>
              </a:gs>
              <a:gs pos="50000">
                <a:srgbClr val="9E7800"/>
              </a:gs>
              <a:gs pos="100000">
                <a:srgbClr val="DAA600"/>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algn="ctr" defTabSz="914061">
              <a:lnSpc>
                <a:spcPct val="90000"/>
              </a:lnSpc>
              <a:buClr>
                <a:srgbClr val="FFFF99"/>
              </a:buClr>
              <a:buSzPct val="80000"/>
              <a:tabLst>
                <a:tab pos="424572" algn="l"/>
              </a:tabLst>
              <a:defRPr/>
            </a:pPr>
            <a:r>
              <a:rPr lang="en-US" altLang="zh-CN" sz="1100" b="1" kern="0" dirty="0">
                <a:gradFill flip="none" rotWithShape="1">
                  <a:gsLst>
                    <a:gs pos="0">
                      <a:sysClr val="window" lastClr="FFFFFF"/>
                    </a:gs>
                    <a:gs pos="31000">
                      <a:sysClr val="window" lastClr="FFFFFF"/>
                    </a:gs>
                    <a:gs pos="81000">
                      <a:sysClr val="window" lastClr="FFFFFF">
                        <a:lumMod val="95000"/>
                      </a:sysClr>
                    </a:gs>
                  </a:gsLst>
                  <a:lin ang="5400000" scaled="1"/>
                  <a:tileRect/>
                </a:gradFill>
                <a:effectLst>
                  <a:outerShdw blurRad="38100" dist="38100" dir="2700000" algn="tl">
                    <a:srgbClr val="000000">
                      <a:alpha val="43137"/>
                    </a:srgbClr>
                  </a:outerShdw>
                </a:effectLst>
                <a:latin typeface="Segoe Semibold" pitchFamily="34" charset="0"/>
              </a:rPr>
              <a:t>Self Service</a:t>
            </a:r>
          </a:p>
        </p:txBody>
      </p:sp>
      <p:sp>
        <p:nvSpPr>
          <p:cNvPr id="76" name="TextBox 75"/>
          <p:cNvSpPr txBox="1"/>
          <p:nvPr/>
        </p:nvSpPr>
        <p:spPr>
          <a:xfrm>
            <a:off x="6557620" y="4476971"/>
            <a:ext cx="1235145" cy="830823"/>
          </a:xfrm>
          <a:prstGeom prst="rect">
            <a:avLst/>
          </a:prstGeom>
          <a:noFill/>
        </p:spPr>
        <p:txBody>
          <a:bodyPr wrap="square" lIns="0" tIns="0" rIns="0" bIns="0">
            <a:spAutoFit/>
          </a:bodyPr>
          <a:lstStyle/>
          <a:p>
            <a:pPr marL="171443" indent="-171443" defTabSz="820035">
              <a:lnSpc>
                <a:spcPct val="90000"/>
              </a:lnSpc>
              <a:spcAft>
                <a:spcPts val="600"/>
              </a:spcAft>
              <a:defRPr/>
            </a:pPr>
            <a:r>
              <a:rPr lang="en-US" sz="1100" kern="0" dirty="0">
                <a:gradFill>
                  <a:gsLst>
                    <a:gs pos="0">
                      <a:sysClr val="window" lastClr="FFFFFF"/>
                    </a:gs>
                    <a:gs pos="100000">
                      <a:sysClr val="window" lastClr="FFFFFF"/>
                    </a:gs>
                  </a:gsLst>
                  <a:lin ang="16200000" scaled="0"/>
                </a:gradFill>
              </a:rPr>
              <a:t>1.	Create/start Virtual Machines</a:t>
            </a:r>
          </a:p>
          <a:p>
            <a:pPr marL="171443" indent="-171443" defTabSz="820035">
              <a:lnSpc>
                <a:spcPct val="90000"/>
              </a:lnSpc>
              <a:spcAft>
                <a:spcPts val="600"/>
              </a:spcAft>
              <a:defRPr/>
            </a:pPr>
            <a:r>
              <a:rPr lang="en-US" sz="1100" kern="0" dirty="0">
                <a:gradFill>
                  <a:gsLst>
                    <a:gs pos="0">
                      <a:sysClr val="window" lastClr="FFFFFF"/>
                    </a:gs>
                    <a:gs pos="100000">
                      <a:sysClr val="window" lastClr="FFFFFF"/>
                    </a:gs>
                  </a:gsLst>
                  <a:lin ang="16200000" scaled="0"/>
                </a:gradFill>
              </a:rPr>
              <a:t>2.	Stop/delete Virtual Machines</a:t>
            </a:r>
          </a:p>
          <a:p>
            <a:pPr marL="171443" indent="-171443" defTabSz="820035">
              <a:lnSpc>
                <a:spcPct val="90000"/>
              </a:lnSpc>
              <a:spcAft>
                <a:spcPts val="600"/>
              </a:spcAft>
              <a:defRPr/>
            </a:pPr>
            <a:r>
              <a:rPr lang="en-US" sz="1100" kern="0" dirty="0">
                <a:gradFill>
                  <a:gsLst>
                    <a:gs pos="0">
                      <a:sysClr val="window" lastClr="FFFFFF"/>
                    </a:gs>
                    <a:gs pos="100000">
                      <a:sysClr val="window" lastClr="FFFFFF"/>
                    </a:gs>
                  </a:gsLst>
                  <a:lin ang="16200000" scaled="0"/>
                </a:gradFill>
              </a:rPr>
              <a:t>3.	Access reports</a:t>
            </a:r>
          </a:p>
        </p:txBody>
      </p:sp>
      <p:grpSp>
        <p:nvGrpSpPr>
          <p:cNvPr id="2" name="Group 234"/>
          <p:cNvGrpSpPr>
            <a:grpSpLocks/>
          </p:cNvGrpSpPr>
          <p:nvPr/>
        </p:nvGrpSpPr>
        <p:grpSpPr bwMode="auto">
          <a:xfrm>
            <a:off x="4935603" y="3811908"/>
            <a:ext cx="1301011" cy="467879"/>
            <a:chOff x="3519511" y="1403343"/>
            <a:chExt cx="1443013" cy="548640"/>
          </a:xfrm>
        </p:grpSpPr>
        <p:pic>
          <p:nvPicPr>
            <p:cNvPr id="78" name="Picture 7" descr="D:\DVD_ART36\Artwork_Imagery\Icons - Illustrations\_ REAL VISTA STYLE\people operator hard hat construction icon.png"/>
            <p:cNvPicPr>
              <a:picLocks noChangeAspect="1" noChangeArrowheads="1"/>
            </p:cNvPicPr>
            <p:nvPr/>
          </p:nvPicPr>
          <p:blipFill>
            <a:blip r:embed="rId2" cstate="print"/>
            <a:stretch>
              <a:fillRect/>
            </a:stretch>
          </p:blipFill>
          <p:spPr bwMode="auto">
            <a:xfrm flipH="1">
              <a:off x="3519511" y="1403343"/>
              <a:ext cx="548496" cy="548640"/>
            </a:xfrm>
            <a:prstGeom prst="rect">
              <a:avLst/>
            </a:prstGeom>
            <a:noFill/>
            <a:effectLst>
              <a:outerShdw blurRad="88900" algn="ctr" rotWithShape="0">
                <a:prstClr val="black">
                  <a:alpha val="40000"/>
                </a:prstClr>
              </a:outerShdw>
            </a:effectLst>
            <a:extLst/>
          </p:spPr>
        </p:pic>
        <p:sp>
          <p:nvSpPr>
            <p:cNvPr id="79" name="TextBox 78"/>
            <p:cNvSpPr txBox="1"/>
            <p:nvPr/>
          </p:nvSpPr>
          <p:spPr>
            <a:xfrm>
              <a:off x="4010023" y="1507668"/>
              <a:ext cx="952501" cy="290190"/>
            </a:xfrm>
            <a:prstGeom prst="rect">
              <a:avLst/>
            </a:prstGeom>
            <a:noFill/>
          </p:spPr>
          <p:txBody>
            <a:bodyPr lIns="0" tIns="0" rIns="0" bIns="0">
              <a:spAutoFit/>
            </a:bodyPr>
            <a:lstStyle/>
            <a:p>
              <a:pPr defTabSz="914061">
                <a:lnSpc>
                  <a:spcPct val="90000"/>
                </a:lnSpc>
                <a:defRPr/>
              </a:pPr>
              <a:r>
                <a:rPr lang="en-US" sz="1100" b="1" kern="0" dirty="0">
                  <a:gradFill>
                    <a:gsLst>
                      <a:gs pos="0">
                        <a:sysClr val="window" lastClr="FFFFFF"/>
                      </a:gs>
                      <a:gs pos="100000">
                        <a:sysClr val="window" lastClr="FFFFFF"/>
                      </a:gs>
                    </a:gsLst>
                    <a:lin ang="16200000" scaled="0"/>
                  </a:gradFill>
                </a:rPr>
                <a:t>Datacenter </a:t>
              </a:r>
              <a:br>
                <a:rPr lang="en-US" sz="1100" b="1" kern="0" dirty="0">
                  <a:gradFill>
                    <a:gsLst>
                      <a:gs pos="0">
                        <a:sysClr val="window" lastClr="FFFFFF"/>
                      </a:gs>
                      <a:gs pos="100000">
                        <a:sysClr val="window" lastClr="FFFFFF"/>
                      </a:gs>
                    </a:gsLst>
                    <a:lin ang="16200000" scaled="0"/>
                  </a:gradFill>
                </a:rPr>
              </a:br>
              <a:r>
                <a:rPr lang="en-US" sz="1100" b="1" kern="0" dirty="0">
                  <a:gradFill>
                    <a:gsLst>
                      <a:gs pos="0">
                        <a:sysClr val="window" lastClr="FFFFFF"/>
                      </a:gs>
                      <a:gs pos="100000">
                        <a:sysClr val="window" lastClr="FFFFFF"/>
                      </a:gs>
                    </a:gsLst>
                    <a:lin ang="16200000" scaled="0"/>
                  </a:gradFill>
                </a:rPr>
                <a:t>IT Admin</a:t>
              </a:r>
            </a:p>
          </p:txBody>
        </p:sp>
      </p:grpSp>
      <p:grpSp>
        <p:nvGrpSpPr>
          <p:cNvPr id="3" name="Group 235"/>
          <p:cNvGrpSpPr>
            <a:grpSpLocks/>
          </p:cNvGrpSpPr>
          <p:nvPr/>
        </p:nvGrpSpPr>
        <p:grpSpPr bwMode="auto">
          <a:xfrm>
            <a:off x="6501333" y="3784843"/>
            <a:ext cx="1291431" cy="467879"/>
            <a:chOff x="1271763" y="1702721"/>
            <a:chExt cx="1433632" cy="548640"/>
          </a:xfrm>
        </p:grpSpPr>
        <p:pic>
          <p:nvPicPr>
            <p:cNvPr id="81" name="Picture 6" descr="D:\DVD_ART36\Artwork_Imagery\Icons - Illustrations\_ REAL VISTA STYLE\people icon gold shirt user.png"/>
            <p:cNvPicPr>
              <a:picLocks noChangeAspect="1" noChangeArrowheads="1"/>
            </p:cNvPicPr>
            <p:nvPr/>
          </p:nvPicPr>
          <p:blipFill>
            <a:blip r:embed="rId3" cstate="print"/>
            <a:stretch>
              <a:fillRect/>
            </a:stretch>
          </p:blipFill>
          <p:spPr bwMode="auto">
            <a:xfrm flipH="1">
              <a:off x="1271763" y="1702721"/>
              <a:ext cx="548973" cy="548640"/>
            </a:xfrm>
            <a:prstGeom prst="rect">
              <a:avLst/>
            </a:prstGeom>
            <a:noFill/>
            <a:effectLst>
              <a:outerShdw blurRad="88900" algn="ctr" rotWithShape="0">
                <a:prstClr val="black">
                  <a:alpha val="40000"/>
                </a:prstClr>
              </a:outerShdw>
            </a:effectLst>
            <a:extLst/>
          </p:spPr>
        </p:pic>
        <p:sp>
          <p:nvSpPr>
            <p:cNvPr id="82" name="TextBox 81"/>
            <p:cNvSpPr txBox="1"/>
            <p:nvPr/>
          </p:nvSpPr>
          <p:spPr>
            <a:xfrm>
              <a:off x="1756101" y="1804774"/>
              <a:ext cx="949294" cy="324199"/>
            </a:xfrm>
            <a:prstGeom prst="rect">
              <a:avLst/>
            </a:prstGeom>
            <a:noFill/>
          </p:spPr>
          <p:txBody>
            <a:bodyPr wrap="square" lIns="0" tIns="0" rIns="0" bIns="0">
              <a:spAutoFit/>
            </a:bodyPr>
            <a:lstStyle/>
            <a:p>
              <a:pPr defTabSz="914061">
                <a:lnSpc>
                  <a:spcPct val="90000"/>
                </a:lnSpc>
                <a:defRPr/>
              </a:pPr>
              <a:r>
                <a:rPr lang="en-US" sz="1100" b="1" kern="0" dirty="0">
                  <a:gradFill>
                    <a:gsLst>
                      <a:gs pos="0">
                        <a:sysClr val="window" lastClr="FFFFFF"/>
                      </a:gs>
                      <a:gs pos="100000">
                        <a:sysClr val="window" lastClr="FFFFFF"/>
                      </a:gs>
                    </a:gsLst>
                    <a:lin ang="16200000" scaled="0"/>
                  </a:gradFill>
                </a:rPr>
                <a:t>Business Unit IT Customer 1</a:t>
              </a:r>
            </a:p>
          </p:txBody>
        </p:sp>
      </p:grpSp>
      <p:grpSp>
        <p:nvGrpSpPr>
          <p:cNvPr id="4" name="Group 288"/>
          <p:cNvGrpSpPr>
            <a:grpSpLocks/>
          </p:cNvGrpSpPr>
          <p:nvPr/>
        </p:nvGrpSpPr>
        <p:grpSpPr bwMode="auto">
          <a:xfrm>
            <a:off x="3045048" y="3784842"/>
            <a:ext cx="1465217" cy="466590"/>
            <a:chOff x="1271763" y="1702721"/>
            <a:chExt cx="1626554" cy="548640"/>
          </a:xfrm>
        </p:grpSpPr>
        <p:pic>
          <p:nvPicPr>
            <p:cNvPr id="84" name="Picture 6" descr="D:\DVD_ART36\Artwork_Imagery\Icons - Illustrations\_ REAL VISTA STYLE\people icon gold shirt user.png"/>
            <p:cNvPicPr>
              <a:picLocks noChangeAspect="1" noChangeArrowheads="1"/>
            </p:cNvPicPr>
            <p:nvPr/>
          </p:nvPicPr>
          <p:blipFill>
            <a:blip r:embed="rId3" cstate="print"/>
            <a:stretch>
              <a:fillRect/>
            </a:stretch>
          </p:blipFill>
          <p:spPr bwMode="auto">
            <a:xfrm flipH="1">
              <a:off x="1271763" y="1702721"/>
              <a:ext cx="548973" cy="548640"/>
            </a:xfrm>
            <a:prstGeom prst="rect">
              <a:avLst/>
            </a:prstGeom>
            <a:noFill/>
            <a:effectLst>
              <a:outerShdw blurRad="88900" algn="ctr" rotWithShape="0">
                <a:prstClr val="black">
                  <a:alpha val="40000"/>
                </a:prstClr>
              </a:outerShdw>
            </a:effectLst>
            <a:extLst/>
          </p:spPr>
        </p:pic>
        <p:sp>
          <p:nvSpPr>
            <p:cNvPr id="85" name="TextBox 84"/>
            <p:cNvSpPr txBox="1"/>
            <p:nvPr/>
          </p:nvSpPr>
          <p:spPr>
            <a:xfrm>
              <a:off x="1756101" y="1805057"/>
              <a:ext cx="1142216" cy="325094"/>
            </a:xfrm>
            <a:prstGeom prst="rect">
              <a:avLst/>
            </a:prstGeom>
            <a:noFill/>
          </p:spPr>
          <p:txBody>
            <a:bodyPr wrap="square" lIns="0" tIns="0" rIns="0" bIns="0">
              <a:spAutoFit/>
            </a:bodyPr>
            <a:lstStyle/>
            <a:p>
              <a:pPr defTabSz="914061">
                <a:lnSpc>
                  <a:spcPct val="90000"/>
                </a:lnSpc>
                <a:defRPr/>
              </a:pPr>
              <a:r>
                <a:rPr lang="en-US" sz="1100" b="1" kern="0" dirty="0">
                  <a:gradFill>
                    <a:gsLst>
                      <a:gs pos="0">
                        <a:sysClr val="window" lastClr="FFFFFF"/>
                      </a:gs>
                      <a:gs pos="100000">
                        <a:sysClr val="window" lastClr="FFFFFF"/>
                      </a:gs>
                    </a:gsLst>
                    <a:lin ang="16200000" scaled="0"/>
                  </a:gradFill>
                </a:rPr>
                <a:t>Business Unit IT Customer 1</a:t>
              </a:r>
            </a:p>
          </p:txBody>
        </p:sp>
      </p:grpSp>
      <p:pic>
        <p:nvPicPr>
          <p:cNvPr id="86" name="Picture 4" descr="K:\SilverFox\DVD_ART36\Artwork_Imagery\Icons - Illustrations\_ REAL VISTA STYLE\3d gear.png"/>
          <p:cNvPicPr>
            <a:picLocks noChangeAspect="1" noChangeArrowheads="1"/>
          </p:cNvPicPr>
          <p:nvPr/>
        </p:nvPicPr>
        <p:blipFill>
          <a:blip r:embed="rId4" cstate="print"/>
          <a:srcRect/>
          <a:stretch>
            <a:fillRect/>
          </a:stretch>
        </p:blipFill>
        <p:spPr bwMode="auto">
          <a:xfrm>
            <a:off x="4732617" y="4047781"/>
            <a:ext cx="396434" cy="375076"/>
          </a:xfrm>
          <a:prstGeom prst="rect">
            <a:avLst/>
          </a:prstGeom>
          <a:noFill/>
          <a:effectLst>
            <a:outerShdw blurRad="88900" algn="ctr" rotWithShape="0">
              <a:prstClr val="black">
                <a:alpha val="40000"/>
              </a:prstClr>
            </a:outerShdw>
          </a:effectLst>
        </p:spPr>
      </p:pic>
      <p:pic>
        <p:nvPicPr>
          <p:cNvPr id="87" name="Picture 4" descr="K:\SilverFox\DVD_ART36\Artwork_Imagery\Icons - Illustrations\_ REAL VISTA STYLE\3d gear.png"/>
          <p:cNvPicPr>
            <a:picLocks noChangeAspect="1" noChangeArrowheads="1"/>
          </p:cNvPicPr>
          <p:nvPr/>
        </p:nvPicPr>
        <p:blipFill>
          <a:blip r:embed="rId4" cstate="print"/>
          <a:srcRect/>
          <a:stretch>
            <a:fillRect/>
          </a:stretch>
        </p:blipFill>
        <p:spPr bwMode="auto">
          <a:xfrm>
            <a:off x="6277913" y="4047781"/>
            <a:ext cx="396434" cy="375076"/>
          </a:xfrm>
          <a:prstGeom prst="rect">
            <a:avLst/>
          </a:prstGeom>
          <a:noFill/>
          <a:effectLst>
            <a:outerShdw blurRad="88900" algn="ctr" rotWithShape="0">
              <a:prstClr val="black">
                <a:alpha val="40000"/>
              </a:prstClr>
            </a:outerShdw>
          </a:effectLst>
        </p:spPr>
      </p:pic>
      <p:sp>
        <p:nvSpPr>
          <p:cNvPr id="88" name="Round Single Corner Rectangle 87"/>
          <p:cNvSpPr/>
          <p:nvPr/>
        </p:nvSpPr>
        <p:spPr>
          <a:xfrm>
            <a:off x="1475658" y="5950654"/>
            <a:ext cx="6480718" cy="767137"/>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grpSp>
        <p:nvGrpSpPr>
          <p:cNvPr id="5" name="Group 110"/>
          <p:cNvGrpSpPr>
            <a:grpSpLocks/>
          </p:cNvGrpSpPr>
          <p:nvPr/>
        </p:nvGrpSpPr>
        <p:grpSpPr bwMode="auto">
          <a:xfrm>
            <a:off x="4362547" y="6035061"/>
            <a:ext cx="722822" cy="628456"/>
            <a:chOff x="1871185" y="5394205"/>
            <a:chExt cx="1152144" cy="1273557"/>
          </a:xfrm>
        </p:grpSpPr>
        <p:sp>
          <p:nvSpPr>
            <p:cNvPr id="90" name="TextBox 89"/>
            <p:cNvSpPr txBox="1"/>
            <p:nvPr/>
          </p:nvSpPr>
          <p:spPr>
            <a:xfrm>
              <a:off x="1913857" y="6484403"/>
              <a:ext cx="1066800" cy="183359"/>
            </a:xfrm>
            <a:prstGeom prst="rect">
              <a:avLst/>
            </a:prstGeom>
            <a:noFill/>
          </p:spPr>
          <p:txBody>
            <a:bodyPr lIns="0" tIns="0" rIns="0" bIns="0">
              <a:spAutoFit/>
            </a:bodyPr>
            <a:lstStyle/>
            <a:p>
              <a:pPr algn="ctr" defTabSz="914061">
                <a:lnSpc>
                  <a:spcPct val="90000"/>
                </a:lnSpc>
                <a:defRPr/>
              </a:pPr>
              <a:r>
                <a:rPr lang="en-US" sz="1100" b="1" kern="0" dirty="0">
                  <a:gradFill>
                    <a:gsLst>
                      <a:gs pos="0">
                        <a:sysClr val="window" lastClr="FFFFFF"/>
                      </a:gs>
                      <a:gs pos="100000">
                        <a:sysClr val="window" lastClr="FFFFFF"/>
                      </a:gs>
                    </a:gsLst>
                    <a:lin ang="16200000" scaled="0"/>
                  </a:gradFill>
                </a:rPr>
                <a:t>Compute</a:t>
              </a:r>
            </a:p>
          </p:txBody>
        </p:sp>
        <p:grpSp>
          <p:nvGrpSpPr>
            <p:cNvPr id="6" name="Group 102"/>
            <p:cNvGrpSpPr>
              <a:grpSpLocks/>
            </p:cNvGrpSpPr>
            <p:nvPr/>
          </p:nvGrpSpPr>
          <p:grpSpPr bwMode="auto">
            <a:xfrm>
              <a:off x="1871185" y="5394205"/>
              <a:ext cx="1152144" cy="1080135"/>
              <a:chOff x="1871185" y="5394205"/>
              <a:chExt cx="1152144" cy="1080135"/>
            </a:xfrm>
          </p:grpSpPr>
          <p:sp>
            <p:nvSpPr>
              <p:cNvPr id="92" name="Round Single Corner Rectangle 91"/>
              <p:cNvSpPr/>
              <p:nvPr/>
            </p:nvSpPr>
            <p:spPr bwMode="auto">
              <a:xfrm>
                <a:off x="1871185" y="5394205"/>
                <a:ext cx="1152144" cy="1080135"/>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8" rIns="91436" bIns="45718"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93" name="Picture 5" descr="D:\SilverFox\8-20190_IsaacRoybal\Purchased_iStock\iStock_8963938_Illustra_10-credits\extras\icons\faded_processor_core.png"/>
              <p:cNvPicPr>
                <a:picLocks noChangeAspect="1" noChangeArrowheads="1"/>
              </p:cNvPicPr>
              <p:nvPr/>
            </p:nvPicPr>
            <p:blipFill>
              <a:blip r:embed="rId5" cstate="print"/>
              <a:srcRect/>
              <a:stretch>
                <a:fillRect/>
              </a:stretch>
            </p:blipFill>
            <p:spPr bwMode="auto">
              <a:xfrm>
                <a:off x="2486534" y="5496819"/>
                <a:ext cx="416780" cy="415759"/>
              </a:xfrm>
              <a:prstGeom prst="rect">
                <a:avLst/>
              </a:prstGeom>
              <a:noFill/>
              <a:ln w="9525">
                <a:noFill/>
                <a:miter lim="800000"/>
                <a:headEnd/>
                <a:tailEnd/>
              </a:ln>
            </p:spPr>
          </p:pic>
          <p:pic>
            <p:nvPicPr>
              <p:cNvPr id="94" name="Picture 5" descr="D:\SilverFox\8-20190_IsaacRoybal\Purchased_iStock\iStock_8963938_Illustra_10-credits\extras\icons\faded_processor_core.png"/>
              <p:cNvPicPr>
                <a:picLocks noChangeAspect="1" noChangeArrowheads="1"/>
              </p:cNvPicPr>
              <p:nvPr/>
            </p:nvPicPr>
            <p:blipFill>
              <a:blip r:embed="rId5" cstate="print"/>
              <a:srcRect/>
              <a:stretch>
                <a:fillRect/>
              </a:stretch>
            </p:blipFill>
            <p:spPr bwMode="auto">
              <a:xfrm>
                <a:off x="2486534" y="5976170"/>
                <a:ext cx="416780" cy="415759"/>
              </a:xfrm>
              <a:prstGeom prst="rect">
                <a:avLst/>
              </a:prstGeom>
              <a:noFill/>
              <a:ln w="9525">
                <a:noFill/>
                <a:miter lim="800000"/>
                <a:headEnd/>
                <a:tailEnd/>
              </a:ln>
            </p:spPr>
          </p:pic>
          <p:pic>
            <p:nvPicPr>
              <p:cNvPr id="95" name="Picture 5" descr="D:\SilverFox\8-20190_IsaacRoybal\Purchased_iStock\iStock_8963938_Illustra_10-credits\extras\icons\faded_processor_core.png"/>
              <p:cNvPicPr>
                <a:picLocks noChangeAspect="1" noChangeArrowheads="1"/>
              </p:cNvPicPr>
              <p:nvPr/>
            </p:nvPicPr>
            <p:blipFill>
              <a:blip r:embed="rId5" cstate="print"/>
              <a:srcRect/>
              <a:stretch>
                <a:fillRect/>
              </a:stretch>
            </p:blipFill>
            <p:spPr bwMode="auto">
              <a:xfrm>
                <a:off x="1991200" y="5976170"/>
                <a:ext cx="416780" cy="415759"/>
              </a:xfrm>
              <a:prstGeom prst="rect">
                <a:avLst/>
              </a:prstGeom>
              <a:noFill/>
              <a:ln w="9525">
                <a:noFill/>
                <a:miter lim="800000"/>
                <a:headEnd/>
                <a:tailEnd/>
              </a:ln>
            </p:spPr>
          </p:pic>
          <p:pic>
            <p:nvPicPr>
              <p:cNvPr id="96" name="Picture 5" descr="D:\SilverFox\8-20190_IsaacRoybal\Purchased_iStock\iStock_8963938_Illustra_10-credits\extras\icons\faded_processor_core.png"/>
              <p:cNvPicPr>
                <a:picLocks noChangeAspect="1" noChangeArrowheads="1"/>
              </p:cNvPicPr>
              <p:nvPr/>
            </p:nvPicPr>
            <p:blipFill>
              <a:blip r:embed="rId5" cstate="print"/>
              <a:srcRect/>
              <a:stretch>
                <a:fillRect/>
              </a:stretch>
            </p:blipFill>
            <p:spPr bwMode="auto">
              <a:xfrm>
                <a:off x="1991200" y="5482821"/>
                <a:ext cx="416780" cy="415759"/>
              </a:xfrm>
              <a:prstGeom prst="rect">
                <a:avLst/>
              </a:prstGeom>
              <a:noFill/>
              <a:ln w="9525">
                <a:noFill/>
                <a:miter lim="800000"/>
                <a:headEnd/>
                <a:tailEnd/>
              </a:ln>
            </p:spPr>
          </p:pic>
        </p:grpSp>
      </p:grpSp>
      <p:grpSp>
        <p:nvGrpSpPr>
          <p:cNvPr id="7" name="Group 109"/>
          <p:cNvGrpSpPr>
            <a:grpSpLocks/>
          </p:cNvGrpSpPr>
          <p:nvPr/>
        </p:nvGrpSpPr>
        <p:grpSpPr bwMode="auto">
          <a:xfrm>
            <a:off x="5474198" y="6035061"/>
            <a:ext cx="722822" cy="628456"/>
            <a:chOff x="3166348" y="5394205"/>
            <a:chExt cx="1152144" cy="1273557"/>
          </a:xfrm>
        </p:grpSpPr>
        <p:sp>
          <p:nvSpPr>
            <p:cNvPr id="99" name="TextBox 98"/>
            <p:cNvSpPr txBox="1"/>
            <p:nvPr/>
          </p:nvSpPr>
          <p:spPr>
            <a:xfrm>
              <a:off x="3209020" y="6484403"/>
              <a:ext cx="1066800" cy="183359"/>
            </a:xfrm>
            <a:prstGeom prst="round1Rect">
              <a:avLst/>
            </a:prstGeom>
            <a:noFill/>
          </p:spPr>
          <p:txBody>
            <a:bodyPr lIns="0" tIns="0" rIns="0" bIns="0">
              <a:spAutoFit/>
            </a:bodyPr>
            <a:lstStyle/>
            <a:p>
              <a:pPr algn="ctr" defTabSz="914061">
                <a:lnSpc>
                  <a:spcPct val="90000"/>
                </a:lnSpc>
                <a:defRPr/>
              </a:pPr>
              <a:r>
                <a:rPr lang="en-US" sz="1100" b="1" kern="0" dirty="0">
                  <a:gradFill>
                    <a:gsLst>
                      <a:gs pos="0">
                        <a:sysClr val="window" lastClr="FFFFFF"/>
                      </a:gs>
                      <a:gs pos="100000">
                        <a:sysClr val="window" lastClr="FFFFFF"/>
                      </a:gs>
                    </a:gsLst>
                    <a:lin ang="16200000" scaled="0"/>
                  </a:gradFill>
                </a:rPr>
                <a:t>Network</a:t>
              </a:r>
            </a:p>
          </p:txBody>
        </p:sp>
        <p:grpSp>
          <p:nvGrpSpPr>
            <p:cNvPr id="8" name="Group 103"/>
            <p:cNvGrpSpPr>
              <a:grpSpLocks/>
            </p:cNvGrpSpPr>
            <p:nvPr/>
          </p:nvGrpSpPr>
          <p:grpSpPr bwMode="auto">
            <a:xfrm>
              <a:off x="3166348" y="5394205"/>
              <a:ext cx="1152144" cy="1080135"/>
              <a:chOff x="3166348" y="5394205"/>
              <a:chExt cx="1152144" cy="1080135"/>
            </a:xfrm>
          </p:grpSpPr>
          <p:sp>
            <p:nvSpPr>
              <p:cNvPr id="101" name="Rounded Rectangle 189"/>
              <p:cNvSpPr/>
              <p:nvPr/>
            </p:nvSpPr>
            <p:spPr bwMode="auto">
              <a:xfrm>
                <a:off x="3166348" y="5394205"/>
                <a:ext cx="1152144" cy="1080135"/>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8" rIns="91436" bIns="45718"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102" name="Picture 6" descr="D:\SilverFox\8-20190_IsaacRoybal\Purchased_iStock\iStock_8963938_Illustra_10-credits\extras\icons\faded_network_pathways_nodes.png"/>
              <p:cNvPicPr>
                <a:picLocks noChangeAspect="1" noChangeArrowheads="1"/>
              </p:cNvPicPr>
              <p:nvPr/>
            </p:nvPicPr>
            <p:blipFill>
              <a:blip r:embed="rId6" cstate="email">
                <a:extLst/>
              </a:blip>
              <a:srcRect/>
              <a:stretch>
                <a:fillRect/>
              </a:stretch>
            </p:blipFill>
            <p:spPr bwMode="auto">
              <a:xfrm>
                <a:off x="3789146" y="5505151"/>
                <a:ext cx="409331" cy="408332"/>
              </a:xfrm>
              <a:prstGeom prst="round1Rect">
                <a:avLst/>
              </a:prstGeom>
              <a:noFill/>
            </p:spPr>
          </p:pic>
          <p:pic>
            <p:nvPicPr>
              <p:cNvPr id="103" name="Picture 6" descr="D:\SilverFox\8-20190_IsaacRoybal\Purchased_iStock\iStock_8963938_Illustra_10-credits\extras\icons\faded_network_pathways_nodes.png"/>
              <p:cNvPicPr>
                <a:picLocks noChangeAspect="1" noChangeArrowheads="1"/>
              </p:cNvPicPr>
              <p:nvPr/>
            </p:nvPicPr>
            <p:blipFill>
              <a:blip r:embed="rId6" cstate="email">
                <a:extLst/>
              </a:blip>
              <a:srcRect/>
              <a:stretch>
                <a:fillRect/>
              </a:stretch>
            </p:blipFill>
            <p:spPr bwMode="auto">
              <a:xfrm>
                <a:off x="3286363" y="5975477"/>
                <a:ext cx="409331" cy="408332"/>
              </a:xfrm>
              <a:prstGeom prst="round1Rect">
                <a:avLst/>
              </a:prstGeom>
              <a:noFill/>
            </p:spPr>
          </p:pic>
          <p:pic>
            <p:nvPicPr>
              <p:cNvPr id="104" name="Picture 6" descr="D:\SilverFox\8-20190_IsaacRoybal\Purchased_iStock\iStock_8963938_Illustra_10-credits\extras\icons\faded_network_pathways_nodes.png"/>
              <p:cNvPicPr>
                <a:picLocks noChangeAspect="1" noChangeArrowheads="1"/>
              </p:cNvPicPr>
              <p:nvPr/>
            </p:nvPicPr>
            <p:blipFill>
              <a:blip r:embed="rId6" cstate="email">
                <a:extLst/>
              </a:blip>
              <a:srcRect/>
              <a:stretch>
                <a:fillRect/>
              </a:stretch>
            </p:blipFill>
            <p:spPr bwMode="auto">
              <a:xfrm>
                <a:off x="3772876" y="5975477"/>
                <a:ext cx="409331" cy="408332"/>
              </a:xfrm>
              <a:prstGeom prst="round1Rect">
                <a:avLst/>
              </a:prstGeom>
              <a:noFill/>
            </p:spPr>
          </p:pic>
          <p:pic>
            <p:nvPicPr>
              <p:cNvPr id="105" name="Picture 6" descr="D:\SilverFox\8-20190_IsaacRoybal\Purchased_iStock\iStock_8963938_Illustra_10-credits\extras\icons\faded_network_pathways_nodes.png"/>
              <p:cNvPicPr>
                <a:picLocks noChangeAspect="1" noChangeArrowheads="1"/>
              </p:cNvPicPr>
              <p:nvPr/>
            </p:nvPicPr>
            <p:blipFill>
              <a:blip r:embed="rId6" cstate="email">
                <a:extLst/>
              </a:blip>
              <a:srcRect/>
              <a:stretch>
                <a:fillRect/>
              </a:stretch>
            </p:blipFill>
            <p:spPr bwMode="auto">
              <a:xfrm>
                <a:off x="3286363" y="5490942"/>
                <a:ext cx="409331" cy="408332"/>
              </a:xfrm>
              <a:prstGeom prst="round1Rect">
                <a:avLst/>
              </a:prstGeom>
              <a:noFill/>
            </p:spPr>
          </p:pic>
        </p:grpSp>
      </p:grpSp>
      <p:grpSp>
        <p:nvGrpSpPr>
          <p:cNvPr id="9" name="Group 107"/>
          <p:cNvGrpSpPr>
            <a:grpSpLocks/>
          </p:cNvGrpSpPr>
          <p:nvPr/>
        </p:nvGrpSpPr>
        <p:grpSpPr bwMode="auto">
          <a:xfrm>
            <a:off x="6584485" y="6035061"/>
            <a:ext cx="723819" cy="628456"/>
            <a:chOff x="4461509" y="5394205"/>
            <a:chExt cx="1152144" cy="1273557"/>
          </a:xfrm>
        </p:grpSpPr>
        <p:sp>
          <p:nvSpPr>
            <p:cNvPr id="108" name="TextBox 107"/>
            <p:cNvSpPr txBox="1"/>
            <p:nvPr/>
          </p:nvSpPr>
          <p:spPr>
            <a:xfrm>
              <a:off x="4504181" y="6484403"/>
              <a:ext cx="1066800" cy="183359"/>
            </a:xfrm>
            <a:prstGeom prst="rect">
              <a:avLst/>
            </a:prstGeom>
            <a:noFill/>
          </p:spPr>
          <p:txBody>
            <a:bodyPr lIns="0" tIns="0" rIns="0" bIns="0">
              <a:spAutoFit/>
            </a:bodyPr>
            <a:lstStyle/>
            <a:p>
              <a:pPr algn="ctr" defTabSz="914061">
                <a:lnSpc>
                  <a:spcPct val="90000"/>
                </a:lnSpc>
                <a:defRPr/>
              </a:pPr>
              <a:r>
                <a:rPr lang="en-US" sz="1100" b="1" kern="0" dirty="0">
                  <a:gradFill>
                    <a:gsLst>
                      <a:gs pos="0">
                        <a:sysClr val="window" lastClr="FFFFFF"/>
                      </a:gs>
                      <a:gs pos="100000">
                        <a:sysClr val="window" lastClr="FFFFFF"/>
                      </a:gs>
                    </a:gsLst>
                    <a:lin ang="16200000" scaled="0"/>
                  </a:gradFill>
                </a:rPr>
                <a:t>Storage</a:t>
              </a:r>
            </a:p>
          </p:txBody>
        </p:sp>
        <p:grpSp>
          <p:nvGrpSpPr>
            <p:cNvPr id="10" name="Group 104"/>
            <p:cNvGrpSpPr>
              <a:grpSpLocks/>
            </p:cNvGrpSpPr>
            <p:nvPr/>
          </p:nvGrpSpPr>
          <p:grpSpPr bwMode="auto">
            <a:xfrm>
              <a:off x="4461509" y="5394205"/>
              <a:ext cx="1152144" cy="1080135"/>
              <a:chOff x="4461509" y="5394205"/>
              <a:chExt cx="1152144" cy="1080135"/>
            </a:xfrm>
          </p:grpSpPr>
          <p:sp>
            <p:nvSpPr>
              <p:cNvPr id="110" name="Round Single Corner Rectangle 109"/>
              <p:cNvSpPr/>
              <p:nvPr/>
            </p:nvSpPr>
            <p:spPr bwMode="auto">
              <a:xfrm>
                <a:off x="4461509" y="5394205"/>
                <a:ext cx="1152144" cy="1080135"/>
              </a:xfrm>
              <a:prstGeom prst="round1Rect">
                <a:avLst/>
              </a:prstGeom>
              <a:gradFill>
                <a:gsLst>
                  <a:gs pos="0">
                    <a:srgbClr val="1F497D">
                      <a:lumMod val="50000"/>
                    </a:srgbClr>
                  </a:gs>
                  <a:gs pos="50000">
                    <a:srgbClr val="EEECE1">
                      <a:lumMod val="50000"/>
                    </a:srgbClr>
                  </a:gs>
                  <a:gs pos="100000">
                    <a:srgbClr val="1F497D">
                      <a:lumMod val="60000"/>
                      <a:lumOff val="40000"/>
                    </a:srgbClr>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8" rIns="91436" bIns="45718" anchor="ctr"/>
              <a:lstStyle/>
              <a:p>
                <a:pPr marL="0" lvl="1" indent="-342885" algn="ctr" defTabSz="914061">
                  <a:lnSpc>
                    <a:spcPct val="90000"/>
                  </a:lnSpc>
                  <a:buClr>
                    <a:srgbClr val="FFFF99"/>
                  </a:buClr>
                  <a:buSzPct val="80000"/>
                  <a:tabLst>
                    <a:tab pos="424572" algn="l"/>
                  </a:tabLst>
                  <a:defRPr/>
                </a:pPr>
                <a:endParaRPr lang="en-US" altLang="zh-CN" sz="19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pic>
            <p:nvPicPr>
              <p:cNvPr id="111" name="Picture 4" descr="D:\SilverFox\8-20190_IsaacRoybal\Purchased_iStock\iStock_8963938_Illustra_10-credits\extras\icons\faded_storage_drives.png"/>
              <p:cNvPicPr>
                <a:picLocks noChangeAspect="1" noChangeArrowheads="1"/>
              </p:cNvPicPr>
              <p:nvPr/>
            </p:nvPicPr>
            <p:blipFill>
              <a:blip r:embed="rId7" cstate="print"/>
              <a:srcRect/>
              <a:stretch>
                <a:fillRect/>
              </a:stretch>
            </p:blipFill>
            <p:spPr bwMode="auto">
              <a:xfrm>
                <a:off x="5077282" y="5485919"/>
                <a:ext cx="411063" cy="412852"/>
              </a:xfrm>
              <a:prstGeom prst="rect">
                <a:avLst/>
              </a:prstGeom>
              <a:noFill/>
              <a:ln w="9525">
                <a:noFill/>
                <a:miter lim="800000"/>
                <a:headEnd/>
                <a:tailEnd/>
              </a:ln>
            </p:spPr>
          </p:pic>
          <p:pic>
            <p:nvPicPr>
              <p:cNvPr id="112" name="Picture 4" descr="D:\SilverFox\8-20190_IsaacRoybal\Purchased_iStock\iStock_8963938_Illustra_10-credits\extras\icons\faded_storage_drives.png"/>
              <p:cNvPicPr>
                <a:picLocks noChangeAspect="1" noChangeArrowheads="1"/>
              </p:cNvPicPr>
              <p:nvPr/>
            </p:nvPicPr>
            <p:blipFill>
              <a:blip r:embed="rId7" cstate="print"/>
              <a:srcRect/>
              <a:stretch>
                <a:fillRect/>
              </a:stretch>
            </p:blipFill>
            <p:spPr bwMode="auto">
              <a:xfrm>
                <a:off x="5077282" y="5975980"/>
                <a:ext cx="411063" cy="412852"/>
              </a:xfrm>
              <a:prstGeom prst="rect">
                <a:avLst/>
              </a:prstGeom>
              <a:noFill/>
              <a:ln w="9525">
                <a:noFill/>
                <a:miter lim="800000"/>
                <a:headEnd/>
                <a:tailEnd/>
              </a:ln>
            </p:spPr>
          </p:pic>
          <p:pic>
            <p:nvPicPr>
              <p:cNvPr id="113" name="Picture 4" descr="D:\SilverFox\8-20190_IsaacRoybal\Purchased_iStock\iStock_8963938_Illustra_10-credits\extras\icons\faded_storage_drives.png"/>
              <p:cNvPicPr>
                <a:picLocks noChangeAspect="1" noChangeArrowheads="1"/>
              </p:cNvPicPr>
              <p:nvPr/>
            </p:nvPicPr>
            <p:blipFill>
              <a:blip r:embed="rId7" cstate="print"/>
              <a:srcRect/>
              <a:stretch>
                <a:fillRect/>
              </a:stretch>
            </p:blipFill>
            <p:spPr bwMode="auto">
              <a:xfrm>
                <a:off x="4586817" y="5975980"/>
                <a:ext cx="411063" cy="412852"/>
              </a:xfrm>
              <a:prstGeom prst="rect">
                <a:avLst/>
              </a:prstGeom>
              <a:noFill/>
              <a:ln w="9525">
                <a:noFill/>
                <a:miter lim="800000"/>
                <a:headEnd/>
                <a:tailEnd/>
              </a:ln>
            </p:spPr>
          </p:pic>
          <p:pic>
            <p:nvPicPr>
              <p:cNvPr id="114" name="Picture 4" descr="D:\SilverFox\8-20190_IsaacRoybal\Purchased_iStock\iStock_8963938_Illustra_10-credits\extras\icons\faded_storage_drives.png"/>
              <p:cNvPicPr>
                <a:picLocks noChangeAspect="1" noChangeArrowheads="1"/>
              </p:cNvPicPr>
              <p:nvPr/>
            </p:nvPicPr>
            <p:blipFill>
              <a:blip r:embed="rId7" cstate="print"/>
              <a:srcRect/>
              <a:stretch>
                <a:fillRect/>
              </a:stretch>
            </p:blipFill>
            <p:spPr bwMode="auto">
              <a:xfrm>
                <a:off x="4586817" y="5489502"/>
                <a:ext cx="411063" cy="412852"/>
              </a:xfrm>
              <a:prstGeom prst="rect">
                <a:avLst/>
              </a:prstGeom>
              <a:noFill/>
              <a:ln w="9525">
                <a:noFill/>
                <a:miter lim="800000"/>
                <a:headEnd/>
                <a:tailEnd/>
              </a:ln>
            </p:spPr>
          </p:pic>
        </p:grpSp>
      </p:grpSp>
      <p:sp>
        <p:nvSpPr>
          <p:cNvPr id="116" name="Round Single Corner Rectangle 115"/>
          <p:cNvSpPr/>
          <p:nvPr/>
        </p:nvSpPr>
        <p:spPr>
          <a:xfrm>
            <a:off x="1475658" y="5453315"/>
            <a:ext cx="6480718" cy="459389"/>
          </a:xfrm>
          <a:prstGeom prst="round1Rect">
            <a:avLst/>
          </a:prstGeom>
          <a:gradFill>
            <a:gsLst>
              <a:gs pos="0">
                <a:srgbClr val="651B07"/>
              </a:gs>
              <a:gs pos="50000">
                <a:srgbClr val="AC2E0C"/>
              </a:gs>
              <a:gs pos="100000">
                <a:srgbClr val="D3390F"/>
              </a:gs>
            </a:gsLst>
            <a:lin ang="13500000" scaled="1"/>
          </a:gradFill>
          <a:ln>
            <a:noFill/>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2" tIns="45716" rIns="91432" bIns="45716"/>
          <a:lstStyle/>
          <a:p>
            <a:pPr marL="0" lvl="1" indent="-342885" defTabSz="914061">
              <a:lnSpc>
                <a:spcPct val="90000"/>
              </a:lnSpc>
              <a:buClr>
                <a:srgbClr val="FFFF99"/>
              </a:buClr>
              <a:buSzPct val="80000"/>
              <a:tabLst>
                <a:tab pos="424572" algn="l"/>
              </a:tabLst>
              <a:defRPr/>
            </a:pPr>
            <a:endParaRPr lang="en-US" altLang="zh-CN" sz="15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ndParaRPr>
          </a:p>
        </p:txBody>
      </p:sp>
      <p:sp>
        <p:nvSpPr>
          <p:cNvPr id="120" name="Round Single Corner Rectangle 119"/>
          <p:cNvSpPr/>
          <p:nvPr/>
        </p:nvSpPr>
        <p:spPr>
          <a:xfrm>
            <a:off x="3074956" y="5524422"/>
            <a:ext cx="920980" cy="320100"/>
          </a:xfrm>
          <a:prstGeom prst="round1Rect">
            <a:avLst/>
          </a:prstGeom>
          <a:solidFill>
            <a:schemeClr val="accent1">
              <a:lumMod val="50000"/>
            </a:schemeClr>
          </a:solidFill>
          <a:ln w="9525" cap="flat" cmpd="sng" algn="ctr">
            <a:noFill/>
            <a:prstDash val="solid"/>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9" rIns="91436" bIns="45719" anchor="ctr"/>
          <a:lstStyle/>
          <a:p>
            <a:pPr marL="0" lvl="1" indent="-342885" algn="ctr" defTabSz="914061">
              <a:lnSpc>
                <a:spcPct val="90000"/>
              </a:lnSpc>
              <a:buClr>
                <a:srgbClr val="FFFF99"/>
              </a:buClr>
              <a:buSzPct val="80000"/>
              <a:tabLst>
                <a:tab pos="424572" algn="l"/>
              </a:tabLst>
              <a:defRPr/>
            </a:pPr>
            <a:r>
              <a:rPr lang="en-US" altLang="zh-CN" sz="1100" b="1"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a typeface="宋体"/>
              </a:rPr>
              <a:t>System</a:t>
            </a:r>
          </a:p>
          <a:p>
            <a:pPr marL="0" lvl="1" indent="-342885" algn="ctr" defTabSz="914061">
              <a:lnSpc>
                <a:spcPct val="90000"/>
              </a:lnSpc>
              <a:buClr>
                <a:srgbClr val="FFFF99"/>
              </a:buClr>
              <a:buSzPct val="80000"/>
              <a:tabLst>
                <a:tab pos="424572" algn="l"/>
              </a:tabLst>
              <a:defRPr/>
            </a:pPr>
            <a:r>
              <a:rPr lang="en-US" altLang="zh-CN" sz="1100" b="1"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a typeface="宋体"/>
              </a:rPr>
              <a:t>Center</a:t>
            </a:r>
          </a:p>
        </p:txBody>
      </p:sp>
      <p:sp>
        <p:nvSpPr>
          <p:cNvPr id="121" name="Round Single Corner Rectangle 120"/>
          <p:cNvSpPr/>
          <p:nvPr/>
        </p:nvSpPr>
        <p:spPr>
          <a:xfrm>
            <a:off x="4283968" y="5525509"/>
            <a:ext cx="906322" cy="319015"/>
          </a:xfrm>
          <a:prstGeom prst="round1Rect">
            <a:avLst/>
          </a:prstGeom>
          <a:gradFill rotWithShape="1">
            <a:gsLst>
              <a:gs pos="0">
                <a:srgbClr val="463500"/>
              </a:gs>
              <a:gs pos="50000">
                <a:srgbClr val="9E7800"/>
              </a:gs>
              <a:gs pos="100000">
                <a:srgbClr val="DAA600"/>
              </a:gs>
            </a:gsLst>
            <a:lin ang="13500000" scaled="1"/>
          </a:gradFill>
          <a:ln w="9525" cap="flat" cmpd="sng" algn="ctr">
            <a:noFill/>
            <a:prstDash val="solid"/>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9" rIns="91436" bIns="45719"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a typeface="宋体"/>
              </a:rPr>
              <a:t>Compute Provider</a:t>
            </a:r>
          </a:p>
        </p:txBody>
      </p:sp>
      <p:sp>
        <p:nvSpPr>
          <p:cNvPr id="122" name="Round Single Corner Rectangle 32"/>
          <p:cNvSpPr/>
          <p:nvPr/>
        </p:nvSpPr>
        <p:spPr>
          <a:xfrm>
            <a:off x="5346346" y="5525509"/>
            <a:ext cx="906322" cy="319015"/>
          </a:xfrm>
          <a:prstGeom prst="round1Rect">
            <a:avLst/>
          </a:prstGeom>
          <a:gradFill rotWithShape="1">
            <a:gsLst>
              <a:gs pos="0">
                <a:srgbClr val="463500"/>
              </a:gs>
              <a:gs pos="50000">
                <a:srgbClr val="9E7800"/>
              </a:gs>
              <a:gs pos="100000">
                <a:srgbClr val="DAA600"/>
              </a:gs>
            </a:gsLst>
            <a:lin ang="13500000" scaled="1"/>
          </a:gradFill>
          <a:ln w="9525" cap="flat" cmpd="sng" algn="ctr">
            <a:noFill/>
            <a:prstDash val="solid"/>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9" rIns="91436" bIns="45719"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a typeface="宋体"/>
              </a:rPr>
              <a:t>Network Provider</a:t>
            </a:r>
          </a:p>
        </p:txBody>
      </p:sp>
      <p:sp>
        <p:nvSpPr>
          <p:cNvPr id="123" name="Round Single Corner Rectangle 122"/>
          <p:cNvSpPr/>
          <p:nvPr/>
        </p:nvSpPr>
        <p:spPr>
          <a:xfrm>
            <a:off x="6473990" y="5525509"/>
            <a:ext cx="906322" cy="319015"/>
          </a:xfrm>
          <a:prstGeom prst="round1Rect">
            <a:avLst/>
          </a:prstGeom>
          <a:gradFill rotWithShape="1">
            <a:gsLst>
              <a:gs pos="0">
                <a:srgbClr val="463500"/>
              </a:gs>
              <a:gs pos="50000">
                <a:srgbClr val="9E7800"/>
              </a:gs>
              <a:gs pos="100000">
                <a:srgbClr val="DAA600"/>
              </a:gs>
            </a:gsLst>
            <a:lin ang="13500000" scaled="1"/>
          </a:gradFill>
          <a:ln w="9525" cap="flat" cmpd="sng" algn="ctr">
            <a:noFill/>
            <a:prstDash val="solid"/>
            <a:headEnd type="none" w="med" len="med"/>
            <a:tailEnd type="none" w="med" len="med"/>
          </a:ln>
          <a:effectLst>
            <a:outerShdw blurRad="50800" dist="38100" dir="8100000" algn="tr" rotWithShape="0">
              <a:prstClr val="black">
                <a:alpha val="73000"/>
              </a:prstClr>
            </a:outerShdw>
          </a:effectLst>
          <a:scene3d>
            <a:camera prst="orthographicFront">
              <a:rot lat="0" lon="0" rev="0"/>
            </a:camera>
            <a:lightRig rig="threePt" dir="t">
              <a:rot lat="0" lon="0" rev="1200000"/>
            </a:lightRig>
          </a:scene3d>
          <a:sp3d/>
        </p:spPr>
        <p:txBody>
          <a:bodyPr lIns="91436" tIns="45719" rIns="91436" bIns="45719" anchor="ctr"/>
          <a:lstStyle/>
          <a:p>
            <a:pPr marL="0" lvl="1" indent="-342885" algn="ctr" defTabSz="914061">
              <a:lnSpc>
                <a:spcPct val="90000"/>
              </a:lnSpc>
              <a:buClr>
                <a:srgbClr val="FFFF99"/>
              </a:buClr>
              <a:buSzPct val="80000"/>
              <a:tabLst>
                <a:tab pos="424572" algn="l"/>
              </a:tabLst>
              <a:defRPr/>
            </a:pPr>
            <a:r>
              <a:rPr lang="en-US" altLang="zh-CN" sz="1100" kern="0" dirty="0">
                <a:gradFill flip="none" rotWithShape="1">
                  <a:gsLst>
                    <a:gs pos="0">
                      <a:sysClr val="window" lastClr="FFFFFF"/>
                    </a:gs>
                    <a:gs pos="31000">
                      <a:sysClr val="window" lastClr="FFFFFF"/>
                    </a:gs>
                    <a:gs pos="81000">
                      <a:sysClr val="window" lastClr="FFFFFF">
                        <a:lumMod val="95000"/>
                      </a:sysClr>
                    </a:gs>
                  </a:gsLst>
                  <a:lin ang="5400000" scaled="1"/>
                  <a:tileRect/>
                </a:gradFill>
                <a:latin typeface="Segoe Semibold" pitchFamily="34" charset="0"/>
                <a:ea typeface="宋体"/>
              </a:rPr>
              <a:t>SAN Provider</a:t>
            </a:r>
          </a:p>
        </p:txBody>
      </p:sp>
      <p:sp>
        <p:nvSpPr>
          <p:cNvPr id="125" name="TextBox 124"/>
          <p:cNvSpPr txBox="1"/>
          <p:nvPr/>
        </p:nvSpPr>
        <p:spPr>
          <a:xfrm>
            <a:off x="1545914" y="5950655"/>
            <a:ext cx="1433743" cy="502681"/>
          </a:xfrm>
          <a:prstGeom prst="rect">
            <a:avLst/>
          </a:prstGeom>
          <a:noFill/>
        </p:spPr>
        <p:txBody>
          <a:bodyPr wrap="square" lIns="91436" tIns="45719" rIns="91436" bIns="45719" rtlCol="0">
            <a:spAutoFit/>
          </a:bodyPr>
          <a:lstStyle/>
          <a:p>
            <a:pPr defTabSz="914361">
              <a:defRPr/>
            </a:pPr>
            <a:r>
              <a:rPr lang="en-US" sz="1500" b="1" kern="0" dirty="0">
                <a:solidFill>
                  <a:sysClr val="window" lastClr="FFFFFF"/>
                </a:solidFill>
                <a:effectLst>
                  <a:outerShdw blurRad="38100" dist="38100" dir="2700000" algn="tl">
                    <a:srgbClr val="000000">
                      <a:alpha val="43137"/>
                    </a:srgbClr>
                  </a:outerShdw>
                </a:effectLst>
              </a:rPr>
              <a:t>Infrastructure</a:t>
            </a:r>
          </a:p>
          <a:p>
            <a:pPr defTabSz="914361">
              <a:defRPr/>
            </a:pPr>
            <a:r>
              <a:rPr lang="en-US" sz="1500" b="1" kern="0" dirty="0">
                <a:solidFill>
                  <a:sysClr val="window" lastClr="FFFFFF"/>
                </a:solidFill>
                <a:effectLst>
                  <a:outerShdw blurRad="38100" dist="38100" dir="2700000" algn="tl">
                    <a:srgbClr val="000000">
                      <a:alpha val="43137"/>
                    </a:srgbClr>
                  </a:outerShdw>
                </a:effectLst>
              </a:rPr>
              <a:t>Resources</a:t>
            </a:r>
          </a:p>
        </p:txBody>
      </p:sp>
      <p:sp>
        <p:nvSpPr>
          <p:cNvPr id="126" name="TextBox 125"/>
          <p:cNvSpPr txBox="1"/>
          <p:nvPr/>
        </p:nvSpPr>
        <p:spPr>
          <a:xfrm>
            <a:off x="1541052" y="5479063"/>
            <a:ext cx="1436131" cy="262382"/>
          </a:xfrm>
          <a:prstGeom prst="rect">
            <a:avLst/>
          </a:prstGeom>
          <a:noFill/>
        </p:spPr>
        <p:txBody>
          <a:bodyPr wrap="none" lIns="91436" tIns="45719" rIns="91436" bIns="45719" rtlCol="0">
            <a:spAutoFit/>
          </a:bodyPr>
          <a:lstStyle/>
          <a:p>
            <a:pPr defTabSz="914361">
              <a:defRPr/>
            </a:pPr>
            <a:r>
              <a:rPr lang="en-US" sz="1500" b="1" kern="0" dirty="0">
                <a:solidFill>
                  <a:sysClr val="window" lastClr="FFFFFF"/>
                </a:solidFill>
                <a:effectLst>
                  <a:outerShdw blurRad="38100" dist="38100" dir="2700000" algn="tl">
                    <a:srgbClr val="000000">
                      <a:alpha val="43137"/>
                    </a:srgbClr>
                  </a:outerShdw>
                </a:effectLst>
              </a:rPr>
              <a:t>Management</a:t>
            </a:r>
          </a:p>
        </p:txBody>
      </p:sp>
      <p:sp>
        <p:nvSpPr>
          <p:cNvPr id="127" name="TextBox 126"/>
          <p:cNvSpPr txBox="1"/>
          <p:nvPr/>
        </p:nvSpPr>
        <p:spPr bwMode="auto">
          <a:xfrm>
            <a:off x="3134765" y="4235389"/>
            <a:ext cx="1226119" cy="149990"/>
          </a:xfrm>
          <a:prstGeom prst="rect">
            <a:avLst/>
          </a:prstGeom>
          <a:noFill/>
        </p:spPr>
        <p:txBody>
          <a:bodyPr lIns="0" tIns="0" rIns="0" bIns="0">
            <a:spAutoFit/>
          </a:bodyPr>
          <a:lstStyle/>
          <a:p>
            <a:pPr algn="ctr" defTabSz="914061">
              <a:defRPr/>
            </a:pPr>
            <a:r>
              <a:rPr lang="en-US" sz="1200" b="1" kern="0" dirty="0">
                <a:gradFill>
                  <a:gsLst>
                    <a:gs pos="0">
                      <a:sysClr val="window" lastClr="FFFFFF"/>
                    </a:gs>
                    <a:gs pos="100000">
                      <a:sysClr val="window" lastClr="FFFFFF"/>
                    </a:gs>
                  </a:gsLst>
                  <a:lin ang="16200000" scaled="0"/>
                </a:gradFill>
                <a:effectLst>
                  <a:outerShdw blurRad="38100" dist="38100" dir="2700000" algn="tl">
                    <a:srgbClr val="000000">
                      <a:alpha val="43137"/>
                    </a:srgbClr>
                  </a:outerShdw>
                </a:effectLst>
              </a:rPr>
              <a:t>On Boarding</a:t>
            </a:r>
          </a:p>
        </p:txBody>
      </p:sp>
      <p:pic>
        <p:nvPicPr>
          <p:cNvPr id="128" name="Picture 4" descr="K:\SilverFox\DVD_ART36\Artwork_Imagery\Icons - Illustrations\_ REAL VISTA STYLE\3d gear.png"/>
          <p:cNvPicPr>
            <a:picLocks noChangeAspect="1" noChangeArrowheads="1"/>
          </p:cNvPicPr>
          <p:nvPr/>
        </p:nvPicPr>
        <p:blipFill>
          <a:blip r:embed="rId4" cstate="print"/>
          <a:srcRect/>
          <a:stretch>
            <a:fillRect/>
          </a:stretch>
        </p:blipFill>
        <p:spPr bwMode="auto">
          <a:xfrm>
            <a:off x="2602404" y="4049783"/>
            <a:ext cx="396434" cy="375076"/>
          </a:xfrm>
          <a:prstGeom prst="rect">
            <a:avLst/>
          </a:prstGeom>
          <a:noFill/>
          <a:effectLst>
            <a:outerShdw blurRad="88900" algn="ctr" rotWithShape="0">
              <a:prstClr val="black">
                <a:alpha val="40000"/>
              </a:prstClr>
            </a:outerShdw>
          </a:effectLst>
        </p:spPr>
      </p:pic>
      <p:sp>
        <p:nvSpPr>
          <p:cNvPr id="129" name="TextBox 128"/>
          <p:cNvSpPr txBox="1"/>
          <p:nvPr/>
        </p:nvSpPr>
        <p:spPr>
          <a:xfrm>
            <a:off x="1541050" y="4221088"/>
            <a:ext cx="1168902" cy="869467"/>
          </a:xfrm>
          <a:prstGeom prst="rect">
            <a:avLst/>
          </a:prstGeom>
          <a:noFill/>
        </p:spPr>
        <p:txBody>
          <a:bodyPr wrap="none" lIns="91436" tIns="45719" rIns="91436" bIns="45719" rtlCol="0">
            <a:spAutoFit/>
          </a:bodyPr>
          <a:lstStyle/>
          <a:p>
            <a:pPr defTabSz="914361">
              <a:defRPr/>
            </a:pPr>
            <a:r>
              <a:rPr lang="en-US" sz="1500" b="1" kern="0" dirty="0">
                <a:solidFill>
                  <a:sysClr val="window" lastClr="FFFFFF"/>
                </a:solidFill>
                <a:effectLst>
                  <a:outerShdw blurRad="38100" dist="38100" dir="2700000" algn="tl">
                    <a:srgbClr val="000000">
                      <a:alpha val="43137"/>
                    </a:srgbClr>
                  </a:outerShdw>
                </a:effectLst>
              </a:rPr>
              <a:t>Portals</a:t>
            </a:r>
          </a:p>
          <a:p>
            <a:pPr defTabSz="914361">
              <a:defRPr/>
            </a:pPr>
            <a:endParaRPr lang="en-US" sz="700" b="1" kern="0" dirty="0">
              <a:solidFill>
                <a:sysClr val="window" lastClr="FFFFFF"/>
              </a:solidFill>
              <a:effectLst>
                <a:outerShdw blurRad="38100" dist="38100" dir="2700000" algn="tl">
                  <a:srgbClr val="000000">
                    <a:alpha val="43137"/>
                  </a:srgbClr>
                </a:outerShdw>
              </a:effectLst>
            </a:endParaRPr>
          </a:p>
          <a:p>
            <a:pPr defTabSz="914361">
              <a:lnSpc>
                <a:spcPct val="90000"/>
              </a:lnSpc>
              <a:defRPr/>
            </a:pPr>
            <a:r>
              <a:rPr lang="en-US" sz="1500" b="1" kern="0" dirty="0">
                <a:solidFill>
                  <a:sysClr val="window" lastClr="FFFFFF"/>
                </a:solidFill>
                <a:effectLst>
                  <a:outerShdw blurRad="38100" dist="38100" dir="2700000" algn="tl">
                    <a:srgbClr val="000000">
                      <a:alpha val="43137"/>
                    </a:srgbClr>
                  </a:outerShdw>
                </a:effectLst>
              </a:rPr>
              <a:t>Provisioning</a:t>
            </a:r>
          </a:p>
          <a:p>
            <a:pPr defTabSz="914361">
              <a:defRPr/>
            </a:pPr>
            <a:r>
              <a:rPr lang="en-US" sz="1500" b="1" kern="0" dirty="0">
                <a:solidFill>
                  <a:sysClr val="window" lastClr="FFFFFF"/>
                </a:solidFill>
                <a:effectLst>
                  <a:outerShdw blurRad="38100" dist="38100" dir="2700000" algn="tl">
                    <a:srgbClr val="000000">
                      <a:alpha val="43137"/>
                    </a:srgbClr>
                  </a:outerShdw>
                </a:effectLst>
              </a:rPr>
              <a:t>engine</a:t>
            </a:r>
          </a:p>
        </p:txBody>
      </p:sp>
      <p:sp>
        <p:nvSpPr>
          <p:cNvPr id="130" name="TextBox 2"/>
          <p:cNvSpPr txBox="1">
            <a:spLocks noChangeArrowheads="1"/>
          </p:cNvSpPr>
          <p:nvPr/>
        </p:nvSpPr>
        <p:spPr bwMode="auto">
          <a:xfrm>
            <a:off x="734463" y="1629090"/>
            <a:ext cx="7941993" cy="2015934"/>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marL="225415" indent="-225415" defTabSz="914361">
              <a:spcAft>
                <a:spcPts val="3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Provisioning , Administration &amp; Self Service Portals</a:t>
            </a:r>
          </a:p>
          <a:p>
            <a:pPr marL="225415" indent="-225415" defTabSz="914361">
              <a:spcAft>
                <a:spcPts val="3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Lightweight infrastructure integration and provisioning engine</a:t>
            </a:r>
          </a:p>
          <a:p>
            <a:pPr marL="225415" indent="-225415" defTabSz="914361">
              <a:spcAft>
                <a:spcPts val="3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Extensibility authoring workflow &amp; customized user interface</a:t>
            </a:r>
          </a:p>
        </p:txBody>
      </p:sp>
      <p:sp>
        <p:nvSpPr>
          <p:cNvPr id="131" name="TextBox 3"/>
          <p:cNvSpPr txBox="1">
            <a:spLocks noChangeArrowheads="1"/>
          </p:cNvSpPr>
          <p:nvPr/>
        </p:nvSpPr>
        <p:spPr bwMode="auto">
          <a:xfrm>
            <a:off x="539552" y="1052736"/>
            <a:ext cx="6811472" cy="58477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3200" kern="0" dirty="0" smtClean="0">
                <a:solidFill>
                  <a:sysClr val="window" lastClr="FFFFFF"/>
                </a:solidFill>
                <a:effectLst>
                  <a:outerShdw blurRad="38100" dist="38100" dir="2700000" algn="tl">
                    <a:srgbClr val="000000">
                      <a:alpha val="43137"/>
                    </a:srgbClr>
                  </a:outerShdw>
                </a:effectLst>
                <a:latin typeface="Calibri" pitchFamily="34" charset="0"/>
              </a:rPr>
              <a:t>System Center VMM Self Service Portal </a:t>
            </a:r>
            <a:endParaRPr lang="en-US" sz="3200"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83" name="Straight Connector 82"/>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91" name="TextBox 3"/>
          <p:cNvSpPr txBox="1">
            <a:spLocks noChangeArrowheads="1"/>
          </p:cNvSpPr>
          <p:nvPr/>
        </p:nvSpPr>
        <p:spPr bwMode="auto">
          <a:xfrm>
            <a:off x="418102" y="548680"/>
            <a:ext cx="3207921" cy="46166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400" u="sng" kern="0" dirty="0" smtClean="0">
                <a:solidFill>
                  <a:sysClr val="window" lastClr="FFFFFF"/>
                </a:solidFill>
                <a:effectLst>
                  <a:outerShdw blurRad="38100" dist="38100" dir="2700000" algn="tl">
                    <a:srgbClr val="000000">
                      <a:alpha val="43137"/>
                    </a:srgbClr>
                  </a:outerShdw>
                </a:effectLst>
                <a:latin typeface="Calibri" pitchFamily="34" charset="0"/>
              </a:rPr>
              <a:t>Self Service Provisioning</a:t>
            </a:r>
            <a:endParaRPr lang="en-US" sz="2400" u="sng" kern="0" dirty="0">
              <a:solidFill>
                <a:sysClr val="window" lastClr="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5757905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9" name="TextBox 2"/>
          <p:cNvSpPr txBox="1">
            <a:spLocks noChangeArrowheads="1"/>
          </p:cNvSpPr>
          <p:nvPr/>
        </p:nvSpPr>
        <p:spPr bwMode="auto">
          <a:xfrm>
            <a:off x="667513" y="931885"/>
            <a:ext cx="8224967" cy="5161411"/>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marL="225415" indent="-225415" defTabSz="914361">
              <a:tabLst>
                <a:tab pos="457181" algn="l"/>
                <a:tab pos="914361" algn="l"/>
                <a:tab pos="1371543" algn="l"/>
                <a:tab pos="1828724" algn="l"/>
              </a:tabLst>
              <a:defRPr/>
            </a:pPr>
            <a:r>
              <a:rPr lang="en-US" sz="800" kern="0" dirty="0" smtClean="0">
                <a:solidFill>
                  <a:sysClr val="window" lastClr="FFFFFF"/>
                </a:solidFill>
                <a:effectLst>
                  <a:outerShdw blurRad="38100" dist="38100" dir="2700000" algn="tl">
                    <a:srgbClr val="000000">
                      <a:alpha val="43137"/>
                    </a:srgbClr>
                  </a:outerShdw>
                </a:effectLst>
                <a:latin typeface="Calibri" pitchFamily="34" charset="0"/>
              </a:rPr>
              <a:t> </a:t>
            </a:r>
            <a:endParaRPr lang="en-US" sz="800" kern="0" dirty="0">
              <a:solidFill>
                <a:sysClr val="window" lastClr="FFFFFF"/>
              </a:solidFill>
              <a:effectLst>
                <a:outerShdw blurRad="38100" dist="38100" dir="2700000" algn="tl">
                  <a:srgbClr val="000000">
                    <a:alpha val="43137"/>
                  </a:srgbClr>
                </a:outerShdw>
              </a:effectLst>
              <a:latin typeface="Calibri" pitchFamily="34" charset="0"/>
            </a:endParaRPr>
          </a:p>
          <a:p>
            <a:pPr marL="682597" lvl="1" indent="-225415" defTabSz="914361">
              <a:tabLst>
                <a:tab pos="457181" algn="l"/>
                <a:tab pos="914361" algn="l"/>
                <a:tab pos="1371543" algn="l"/>
                <a:tab pos="1828724" algn="l"/>
              </a:tabLst>
              <a:defRPr/>
            </a:pPr>
            <a:endParaRPr lang="en-US" sz="800" kern="0" dirty="0">
              <a:solidFill>
                <a:sysClr val="window" lastClr="FFFFFF"/>
              </a:solidFill>
              <a:effectLst>
                <a:outerShdw blurRad="38100" dist="38100" dir="2700000" algn="tl">
                  <a:srgbClr val="000000">
                    <a:alpha val="43137"/>
                  </a:srgbClr>
                </a:outerShdw>
              </a:effectLst>
              <a:latin typeface="Calibri" pitchFamily="34" charset="0"/>
            </a:endParaRPr>
          </a:p>
          <a:p>
            <a:pPr marL="225415" indent="-225415" defTabSz="914361">
              <a:lnSpc>
                <a:spcPct val="90000"/>
              </a:lnSpc>
              <a:spcAft>
                <a:spcPts val="600"/>
              </a:spcAft>
              <a:buFont typeface="Arial" pitchFamily="34" charset="0"/>
              <a:buChar char="•"/>
              <a:tabLst>
                <a:tab pos="457181" algn="l"/>
                <a:tab pos="914361" algn="l"/>
                <a:tab pos="1371543" algn="l"/>
                <a:tab pos="1828724"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Service Level Dashboard for System Center Operations Manager</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Service level definitions for individual and groups of applications</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SLA compliance and tracking reports</a:t>
            </a:r>
          </a:p>
          <a:p>
            <a:pPr marL="682597" lvl="1" indent="-225415" defTabSz="914361">
              <a:buFont typeface="Arial" pitchFamily="34" charset="0"/>
              <a:buChar char="•"/>
              <a:tabLst>
                <a:tab pos="457181" algn="l"/>
                <a:tab pos="914361" algn="l"/>
                <a:tab pos="1371543" algn="l"/>
                <a:tab pos="1828724" algn="l"/>
              </a:tabLst>
              <a:defRPr/>
            </a:pPr>
            <a:endParaRPr lang="en-US" sz="800" kern="0" dirty="0">
              <a:solidFill>
                <a:sysClr val="window" lastClr="FFFFFF"/>
              </a:solidFill>
              <a:effectLst>
                <a:outerShdw blurRad="38100" dist="38100" dir="2700000" algn="tl">
                  <a:srgbClr val="000000">
                    <a:alpha val="43137"/>
                  </a:srgbClr>
                </a:outerShdw>
              </a:effectLst>
              <a:latin typeface="Calibri" pitchFamily="34" charset="0"/>
            </a:endParaRPr>
          </a:p>
          <a:p>
            <a:pPr marL="225415" indent="-225415" defTabSz="914361">
              <a:spcAft>
                <a:spcPts val="600"/>
              </a:spcAft>
              <a:buFont typeface="Arial" pitchFamily="34" charset="0"/>
              <a:buChar char="•"/>
              <a:tabLst>
                <a:tab pos="457181" algn="l"/>
                <a:tab pos="914361" algn="l"/>
                <a:tab pos="1371543" algn="l"/>
                <a:tab pos="1828724"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Security Compliance Manager</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Centralized security baseline/standards management</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Portfolio of recommended baselines</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Baseline export to GPO, DCM and SCAP standard formats</a:t>
            </a:r>
          </a:p>
          <a:p>
            <a:pPr marL="682597" lvl="1" indent="-225415" defTabSz="914361">
              <a:tabLst>
                <a:tab pos="457181" algn="l"/>
                <a:tab pos="914361" algn="l"/>
                <a:tab pos="1371543" algn="l"/>
                <a:tab pos="1828724" algn="l"/>
              </a:tabLst>
              <a:defRPr/>
            </a:pPr>
            <a:endParaRPr lang="en-US" sz="800" kern="0" dirty="0">
              <a:solidFill>
                <a:sysClr val="window" lastClr="FFFFFF"/>
              </a:solidFill>
              <a:effectLst>
                <a:outerShdw blurRad="38100" dist="38100" dir="2700000" algn="tl">
                  <a:srgbClr val="000000">
                    <a:alpha val="43137"/>
                  </a:srgbClr>
                </a:outerShdw>
              </a:effectLst>
              <a:latin typeface="Calibri" pitchFamily="34" charset="0"/>
            </a:endParaRPr>
          </a:p>
          <a:p>
            <a:pPr marL="225415" indent="-225415" defTabSz="914361">
              <a:spcAft>
                <a:spcPts val="600"/>
              </a:spcAft>
              <a:buFont typeface="Arial" pitchFamily="34" charset="0"/>
              <a:buChar char="•"/>
              <a:tabLst>
                <a:tab pos="457181" algn="l"/>
                <a:tab pos="914361" algn="l"/>
                <a:tab pos="1371543" algn="l"/>
                <a:tab pos="1828724"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System Center Configuration Manger SCAP Extensions </a:t>
            </a:r>
            <a:endParaRPr lang="en-US" sz="2800" kern="0" dirty="0">
              <a:solidFill>
                <a:sysClr val="window" lastClr="FFFFFF"/>
              </a:solidFill>
              <a:effectLst>
                <a:outerShdw blurRad="38100" dist="38100" dir="2700000" algn="tl">
                  <a:srgbClr val="000000">
                    <a:alpha val="43137"/>
                  </a:srgbClr>
                </a:outerShdw>
              </a:effectLst>
              <a:latin typeface="Calibri" pitchFamily="34" charset="0"/>
            </a:endParaRP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Provides compliance support for federal Security Content Automation Protocol</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Maps System Center DCM compliance reports to SCAP format</a:t>
            </a:r>
          </a:p>
        </p:txBody>
      </p:sp>
      <p:sp>
        <p:nvSpPr>
          <p:cNvPr id="10" name="TextBox 3"/>
          <p:cNvSpPr txBox="1">
            <a:spLocks noChangeArrowheads="1"/>
          </p:cNvSpPr>
          <p:nvPr/>
        </p:nvSpPr>
        <p:spPr bwMode="auto">
          <a:xfrm>
            <a:off x="467544" y="601526"/>
            <a:ext cx="2848849" cy="46166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400" u="sng" kern="0" dirty="0" smtClean="0">
                <a:solidFill>
                  <a:sysClr val="window" lastClr="FFFFFF"/>
                </a:solidFill>
                <a:effectLst>
                  <a:outerShdw blurRad="38100" dist="38100" dir="2700000" algn="tl">
                    <a:srgbClr val="000000">
                      <a:alpha val="43137"/>
                    </a:srgbClr>
                  </a:outerShdw>
                </a:effectLst>
                <a:latin typeface="Calibri" pitchFamily="34" charset="0"/>
              </a:rPr>
              <a:t>Solution Accelerators</a:t>
            </a:r>
            <a:endParaRPr lang="en-US" sz="2400" u="sng"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8" name="Straight Connector 7"/>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67996151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1" name="TextBox 3"/>
          <p:cNvSpPr txBox="1">
            <a:spLocks noChangeArrowheads="1"/>
          </p:cNvSpPr>
          <p:nvPr/>
        </p:nvSpPr>
        <p:spPr bwMode="auto">
          <a:xfrm>
            <a:off x="539552" y="664193"/>
            <a:ext cx="7962648" cy="867928"/>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defTabSz="914361">
              <a:lnSpc>
                <a:spcPct val="90000"/>
              </a:lnSpc>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Service Level Dashboards for System Center Operations manager</a:t>
            </a:r>
            <a:endParaRPr lang="en-US" sz="28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3" name="TextBox 12"/>
          <p:cNvSpPr txBox="1"/>
          <p:nvPr/>
        </p:nvSpPr>
        <p:spPr>
          <a:xfrm>
            <a:off x="683568" y="1630250"/>
            <a:ext cx="7825419" cy="2446822"/>
          </a:xfrm>
          <a:prstGeom prst="rect">
            <a:avLst/>
          </a:prstGeom>
          <a:noFill/>
          <a:effectLst>
            <a:outerShdw blurRad="50800" dist="38100" dir="2700000" algn="tl" rotWithShape="0">
              <a:prstClr val="black">
                <a:alpha val="40000"/>
              </a:prstClr>
            </a:outerShdw>
          </a:effectLst>
        </p:spPr>
        <p:txBody>
          <a:bodyPr wrap="square" lIns="91436" tIns="45719" rIns="91436" bIns="45719">
            <a:spAutoFit/>
          </a:bodyPr>
          <a:lstStyle/>
          <a:p>
            <a:pPr marL="403208" indent="-225415" defTabSz="914361">
              <a:spcAft>
                <a:spcPts val="600"/>
              </a:spcAft>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a:rPr>
              <a:t>Provides </a:t>
            </a:r>
            <a:r>
              <a:rPr lang="en-US" sz="2400" kern="0" dirty="0">
                <a:solidFill>
                  <a:sysClr val="window" lastClr="FFFFFF"/>
                </a:solidFill>
                <a:effectLst>
                  <a:outerShdw blurRad="38100" dist="38100" dir="2700000" algn="tl">
                    <a:srgbClr val="000000">
                      <a:alpha val="43137"/>
                    </a:srgbClr>
                  </a:outerShdw>
                </a:effectLst>
                <a:latin typeface="Calibri"/>
              </a:rPr>
              <a:t>near real-time, end-to-end reporting on application response times</a:t>
            </a:r>
          </a:p>
          <a:p>
            <a:pPr marL="403208" indent="-225415" defTabSz="914361">
              <a:spcAft>
                <a:spcPts val="600"/>
              </a:spcAft>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a:rPr>
              <a:t>Simulates user interactions through synthetic transactions</a:t>
            </a:r>
          </a:p>
          <a:p>
            <a:pPr marL="403208" indent="-225415" defTabSz="914361">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a:rPr>
              <a:t>Provides reporting and status to both System Center Operations Manager console and Web based portals </a:t>
            </a:r>
          </a:p>
          <a:p>
            <a:pPr marL="860389" lvl="1" indent="-177793" defTabSz="914361">
              <a:spcAft>
                <a:spcPts val="600"/>
              </a:spcAft>
              <a:tabLst>
                <a:tab pos="457181" algn="l"/>
                <a:tab pos="914361" algn="l"/>
                <a:tab pos="1371543" algn="l"/>
                <a:tab pos="1828724" algn="l"/>
              </a:tabLst>
              <a:defRPr/>
            </a:pPr>
            <a:endParaRPr lang="en-US" sz="2300" kern="0" dirty="0">
              <a:solidFill>
                <a:sysClr val="window" lastClr="FFFFFF"/>
              </a:solidFill>
              <a:effectLst>
                <a:outerShdw blurRad="38100" dist="38100" dir="2700000" algn="tl">
                  <a:srgbClr val="000000">
                    <a:alpha val="43137"/>
                  </a:srgbClr>
                </a:outerShdw>
              </a:effectLst>
              <a:latin typeface="Calibri"/>
            </a:endParaRPr>
          </a:p>
        </p:txBody>
      </p:sp>
      <p:pic>
        <p:nvPicPr>
          <p:cNvPr id="14" name="Picture 4"/>
          <p:cNvPicPr>
            <a:picLocks noChangeAspect="1" noChangeArrowheads="1"/>
          </p:cNvPicPr>
          <p:nvPr/>
        </p:nvPicPr>
        <p:blipFill>
          <a:blip r:embed="rId2" cstate="print"/>
          <a:srcRect/>
          <a:stretch>
            <a:fillRect/>
          </a:stretch>
        </p:blipFill>
        <p:spPr bwMode="auto">
          <a:xfrm>
            <a:off x="5288621" y="4284264"/>
            <a:ext cx="2955787" cy="2295891"/>
          </a:xfrm>
          <a:prstGeom prst="rect">
            <a:avLst/>
          </a:prstGeom>
          <a:noFill/>
          <a:ln w="9525">
            <a:noFill/>
            <a:miter lim="800000"/>
            <a:headEnd/>
            <a:tailEnd/>
          </a:ln>
        </p:spPr>
      </p:pic>
      <p:pic>
        <p:nvPicPr>
          <p:cNvPr id="15" name="Picture 10" descr="C:\Users\v-jkern.000\Desktop\RACER\NewArt\SLD-summaryGroup.png"/>
          <p:cNvPicPr>
            <a:picLocks noChangeAspect="1" noChangeArrowheads="1"/>
          </p:cNvPicPr>
          <p:nvPr/>
        </p:nvPicPr>
        <p:blipFill>
          <a:blip r:embed="rId3" cstate="print"/>
          <a:srcRect/>
          <a:stretch>
            <a:fillRect/>
          </a:stretch>
        </p:blipFill>
        <p:spPr bwMode="auto">
          <a:xfrm>
            <a:off x="973337" y="4284264"/>
            <a:ext cx="2878583" cy="2284477"/>
          </a:xfrm>
          <a:prstGeom prst="rect">
            <a:avLst/>
          </a:prstGeom>
          <a:noFill/>
          <a:ln w="9525">
            <a:noFill/>
            <a:miter lim="800000"/>
            <a:headEnd/>
            <a:tailEnd/>
          </a:ln>
        </p:spPr>
      </p:pic>
      <p:cxnSp>
        <p:nvCxnSpPr>
          <p:cNvPr id="17" name="Straight Connector 16"/>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302229736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4" name="TextBox 2"/>
          <p:cNvSpPr txBox="1">
            <a:spLocks noChangeArrowheads="1"/>
          </p:cNvSpPr>
          <p:nvPr/>
        </p:nvSpPr>
        <p:spPr bwMode="auto">
          <a:xfrm>
            <a:off x="251519" y="1268760"/>
            <a:ext cx="8302034" cy="382668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marL="682597" lvl="1" indent="-225415" defTabSz="914361">
              <a:spcBef>
                <a:spcPts val="800"/>
              </a:spcBef>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Hyper-V Live Migration provides the mechanisms</a:t>
            </a:r>
          </a:p>
          <a:p>
            <a:pPr marL="682597" lvl="1" indent="-225415" defTabSz="914361">
              <a:spcBef>
                <a:spcPts val="800"/>
              </a:spcBef>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All connections </a:t>
            </a:r>
            <a:r>
              <a:rPr lang="en-US" sz="2400" kern="0" dirty="0">
                <a:solidFill>
                  <a:sysClr val="window" lastClr="FFFFFF"/>
                </a:solidFill>
                <a:effectLst>
                  <a:outerShdw blurRad="38100" dist="38100" dir="2700000" algn="tl">
                    <a:srgbClr val="000000">
                      <a:alpha val="43137"/>
                    </a:srgbClr>
                  </a:outerShdw>
                </a:effectLst>
                <a:latin typeface="Calibri" pitchFamily="34" charset="0"/>
              </a:rPr>
              <a:t>are </a:t>
            </a: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continuously maintained</a:t>
            </a: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a:p>
            <a:pPr marL="682597" lvl="1" indent="-225415" defTabSz="914361">
              <a:spcBef>
                <a:spcPts val="800"/>
              </a:spcBef>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All SQL Server transactions proceed normally  </a:t>
            </a: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 –  no </a:t>
            </a:r>
            <a:r>
              <a:rPr lang="en-US" sz="2400" kern="0" dirty="0">
                <a:solidFill>
                  <a:sysClr val="window" lastClr="FFFFFF"/>
                </a:solidFill>
                <a:effectLst>
                  <a:outerShdw blurRad="38100" dist="38100" dir="2700000" algn="tl">
                    <a:srgbClr val="000000">
                      <a:alpha val="43137"/>
                    </a:srgbClr>
                  </a:outerShdw>
                </a:effectLst>
                <a:latin typeface="Calibri" pitchFamily="34" charset="0"/>
              </a:rPr>
              <a:t>failures, no roll </a:t>
            </a: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backs</a:t>
            </a: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a:p>
            <a:pPr marL="682597" lvl="1" indent="-225415" defTabSz="914361">
              <a:spcBef>
                <a:spcPts val="800"/>
              </a:spcBef>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Reserves </a:t>
            </a:r>
            <a:r>
              <a:rPr lang="en-US" sz="2400" kern="0" dirty="0">
                <a:solidFill>
                  <a:sysClr val="window" lastClr="FFFFFF"/>
                </a:solidFill>
                <a:effectLst>
                  <a:outerShdw blurRad="38100" dist="38100" dir="2700000" algn="tl">
                    <a:srgbClr val="000000">
                      <a:alpha val="43137"/>
                    </a:srgbClr>
                  </a:outerShdw>
                </a:effectLst>
                <a:latin typeface="Calibri" pitchFamily="34" charset="0"/>
              </a:rPr>
              <a:t>can be specified around CPU, Memory, Disk IOPS, Disk Bandwidth and Network bandwidth</a:t>
            </a:r>
          </a:p>
          <a:p>
            <a:pPr marL="682597" lvl="1" indent="-225415" defTabSz="914361">
              <a:spcBef>
                <a:spcPts val="800"/>
              </a:spcBef>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Best load balancing targets are continuously and transparently maintained  </a:t>
            </a:r>
          </a:p>
          <a:p>
            <a:pPr marL="225415" indent="-225415" defTabSz="914361">
              <a:tabLst>
                <a:tab pos="457181" algn="l"/>
                <a:tab pos="914361" algn="l"/>
                <a:tab pos="1371543" algn="l"/>
                <a:tab pos="1828724" algn="l"/>
              </a:tabLst>
              <a:defRPr/>
            </a:pP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5" name="TextBox 3"/>
          <p:cNvSpPr txBox="1">
            <a:spLocks noChangeArrowheads="1"/>
          </p:cNvSpPr>
          <p:nvPr/>
        </p:nvSpPr>
        <p:spPr bwMode="auto">
          <a:xfrm>
            <a:off x="467544" y="630262"/>
            <a:ext cx="7885503" cy="584773"/>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lIns="91436" tIns="45719" rIns="91436" bIns="45719">
            <a:spAutoFit/>
          </a:bodyPr>
          <a:lstStyle/>
          <a:p>
            <a:pPr defTabSz="914361">
              <a:defRPr/>
            </a:pPr>
            <a:r>
              <a:rPr lang="en-US" sz="3200" kern="0" dirty="0" smtClean="0">
                <a:solidFill>
                  <a:sysClr val="window" lastClr="FFFFFF"/>
                </a:solidFill>
                <a:effectLst>
                  <a:outerShdw blurRad="38100" dist="38100" dir="2700000" algn="tl">
                    <a:srgbClr val="000000">
                      <a:alpha val="43137"/>
                    </a:srgbClr>
                  </a:outerShdw>
                </a:effectLst>
                <a:latin typeface="Calibri" pitchFamily="34" charset="0"/>
              </a:rPr>
              <a:t>Transparent, Automated, load </a:t>
            </a:r>
            <a:r>
              <a:rPr lang="en-US" sz="3200" kern="0" dirty="0">
                <a:solidFill>
                  <a:sysClr val="window" lastClr="FFFFFF"/>
                </a:solidFill>
                <a:effectLst>
                  <a:outerShdw blurRad="38100" dist="38100" dir="2700000" algn="tl">
                    <a:srgbClr val="000000">
                      <a:alpha val="43137"/>
                    </a:srgbClr>
                  </a:outerShdw>
                </a:effectLst>
                <a:latin typeface="Calibri" pitchFamily="34" charset="0"/>
              </a:rPr>
              <a:t>balancing</a:t>
            </a:r>
          </a:p>
        </p:txBody>
      </p:sp>
      <p:pic>
        <p:nvPicPr>
          <p:cNvPr id="105474" name="Picture 2" descr="http://blogs.technet.com/blogfiles/clive_watson/WindowsLiveWriter/NetworkConfigurationforLiveMigration_14211/image_2.png"/>
          <p:cNvPicPr>
            <a:picLocks noChangeAspect="1" noChangeArrowheads="1"/>
          </p:cNvPicPr>
          <p:nvPr/>
        </p:nvPicPr>
        <p:blipFill>
          <a:blip r:embed="rId2"/>
          <a:srcRect/>
          <a:stretch>
            <a:fillRect/>
          </a:stretch>
        </p:blipFill>
        <p:spPr bwMode="auto">
          <a:xfrm>
            <a:off x="5724128" y="4483718"/>
            <a:ext cx="3099941" cy="2096772"/>
          </a:xfrm>
          <a:prstGeom prst="rect">
            <a:avLst/>
          </a:prstGeom>
          <a:noFill/>
        </p:spPr>
      </p:pic>
      <p:cxnSp>
        <p:nvCxnSpPr>
          <p:cNvPr id="11" name="Straight Connector 10"/>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
          <p:cNvSpPr txBox="1">
            <a:spLocks noChangeArrowheads="1"/>
          </p:cNvSpPr>
          <p:nvPr/>
        </p:nvSpPr>
        <p:spPr bwMode="auto">
          <a:xfrm>
            <a:off x="411276" y="5"/>
            <a:ext cx="8142277"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Software Architecture</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428036215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02" name="Content Placeholder 2"/>
          <p:cNvSpPr txBox="1">
            <a:spLocks/>
          </p:cNvSpPr>
          <p:nvPr/>
        </p:nvSpPr>
        <p:spPr>
          <a:xfrm>
            <a:off x="631745" y="1286515"/>
            <a:ext cx="7753576" cy="1514939"/>
          </a:xfrm>
          <a:prstGeom prst="rect">
            <a:avLst/>
          </a:prstGeom>
          <a:effectLst>
            <a:outerShdw blurRad="50800" dist="38100" dir="2700000" algn="tl" rotWithShape="0">
              <a:prstClr val="black">
                <a:alpha val="40000"/>
              </a:prstClr>
            </a:outerShdw>
          </a:effectLst>
        </p:spPr>
        <p:txBody>
          <a:bodyPr lIns="91436" tIns="45719" rIns="91436" bIns="45719"/>
          <a:lstStyle/>
          <a:p>
            <a:pPr marL="228591" indent="-228591" defTabSz="914325">
              <a:spcBef>
                <a:spcPts val="300"/>
              </a:spcBef>
              <a:spcAft>
                <a:spcPts val="300"/>
              </a:spcAft>
              <a:buFont typeface="Arial" pitchFamily="34" charset="0"/>
              <a:buChar char="•"/>
              <a:defRPr/>
            </a:pPr>
            <a:r>
              <a:rPr lang="en-US" sz="2200" kern="0" dirty="0" smtClean="0">
                <a:solidFill>
                  <a:sysClr val="window" lastClr="FFFFFF"/>
                </a:solidFill>
                <a:effectLst>
                  <a:outerShdw blurRad="38100" dist="38100" dir="2700000" algn="tl">
                    <a:srgbClr val="000000">
                      <a:alpha val="43137"/>
                    </a:srgbClr>
                  </a:outerShdw>
                </a:effectLst>
                <a:latin typeface="Calibri"/>
              </a:rPr>
              <a:t>Historically </a:t>
            </a:r>
            <a:r>
              <a:rPr lang="en-US" sz="2200" kern="0" dirty="0">
                <a:solidFill>
                  <a:sysClr val="window" lastClr="FFFFFF"/>
                </a:solidFill>
                <a:effectLst>
                  <a:outerShdw blurRad="38100" dist="38100" dir="2700000" algn="tl">
                    <a:srgbClr val="000000">
                      <a:alpha val="43137"/>
                    </a:srgbClr>
                  </a:outerShdw>
                </a:effectLst>
                <a:latin typeface="Calibri"/>
              </a:rPr>
              <a:t>a variety of SQL Server consolidation </a:t>
            </a:r>
            <a:r>
              <a:rPr lang="en-US" sz="2200" kern="0" dirty="0" smtClean="0">
                <a:solidFill>
                  <a:sysClr val="window" lastClr="FFFFFF"/>
                </a:solidFill>
                <a:effectLst>
                  <a:outerShdw blurRad="38100" dist="38100" dir="2700000" algn="tl">
                    <a:srgbClr val="000000">
                      <a:alpha val="43137"/>
                    </a:srgbClr>
                  </a:outerShdw>
                </a:effectLst>
                <a:latin typeface="Calibri"/>
              </a:rPr>
              <a:t>strategies </a:t>
            </a:r>
            <a:r>
              <a:rPr lang="en-US" sz="2200" kern="0" dirty="0">
                <a:solidFill>
                  <a:sysClr val="window" lastClr="FFFFFF"/>
                </a:solidFill>
                <a:effectLst>
                  <a:outerShdw blurRad="38100" dist="38100" dir="2700000" algn="tl">
                    <a:srgbClr val="000000">
                      <a:alpha val="43137"/>
                    </a:srgbClr>
                  </a:outerShdw>
                </a:effectLst>
                <a:latin typeface="Calibri"/>
              </a:rPr>
              <a:t>have been </a:t>
            </a:r>
            <a:r>
              <a:rPr lang="en-US" sz="2200" kern="0" dirty="0" smtClean="0">
                <a:solidFill>
                  <a:sysClr val="window" lastClr="FFFFFF"/>
                </a:solidFill>
                <a:effectLst>
                  <a:outerShdw blurRad="38100" dist="38100" dir="2700000" algn="tl">
                    <a:srgbClr val="000000">
                      <a:alpha val="43137"/>
                    </a:srgbClr>
                  </a:outerShdw>
                </a:effectLst>
                <a:latin typeface="Calibri"/>
              </a:rPr>
              <a:t>utilized.</a:t>
            </a:r>
            <a:endParaRPr lang="en-US" sz="2200" kern="0" dirty="0">
              <a:solidFill>
                <a:sysClr val="window" lastClr="FFFFFF"/>
              </a:solidFill>
              <a:effectLst>
                <a:outerShdw blurRad="38100" dist="38100" dir="2700000" algn="tl">
                  <a:srgbClr val="000000">
                    <a:alpha val="43137"/>
                  </a:srgbClr>
                </a:outerShdw>
              </a:effectLst>
              <a:latin typeface="Calibri"/>
            </a:endParaRPr>
          </a:p>
          <a:p>
            <a:pPr marL="228591" indent="-228591" defTabSz="914325">
              <a:spcBef>
                <a:spcPts val="300"/>
              </a:spcBef>
              <a:spcAft>
                <a:spcPts val="300"/>
              </a:spcAft>
              <a:buFont typeface="Arial" pitchFamily="34" charset="0"/>
              <a:buChar char="•"/>
              <a:defRPr/>
            </a:pPr>
            <a:r>
              <a:rPr lang="en-US" sz="2200" dirty="0">
                <a:solidFill>
                  <a:sysClr val="window" lastClr="FFFFFF"/>
                </a:solidFill>
                <a:effectLst>
                  <a:outerShdw blurRad="38100" dist="38100" dir="2700000" algn="tl">
                    <a:srgbClr val="000000">
                      <a:alpha val="43137"/>
                    </a:srgbClr>
                  </a:outerShdw>
                </a:effectLst>
                <a:latin typeface="Calibri"/>
              </a:rPr>
              <a:t>Typically, as isolation goes up, density goes down.</a:t>
            </a:r>
          </a:p>
          <a:p>
            <a:pPr marL="228591" indent="-228591" defTabSz="914325">
              <a:spcBef>
                <a:spcPts val="300"/>
              </a:spcBef>
              <a:buFont typeface="Arial" pitchFamily="34" charset="0"/>
              <a:buChar char="•"/>
              <a:defRPr/>
            </a:pPr>
            <a:r>
              <a:rPr lang="en-US" sz="2200" dirty="0">
                <a:solidFill>
                  <a:sysClr val="window" lastClr="FFFFFF"/>
                </a:solidFill>
                <a:effectLst>
                  <a:outerShdw blurRad="38100" dist="38100" dir="2700000" algn="tl">
                    <a:srgbClr val="000000">
                      <a:alpha val="43137"/>
                    </a:srgbClr>
                  </a:outerShdw>
                </a:effectLst>
                <a:latin typeface="Calibri"/>
              </a:rPr>
              <a:t>Isolation concerns include:  </a:t>
            </a:r>
            <a:r>
              <a:rPr lang="en-US" sz="2200" dirty="0" smtClean="0">
                <a:solidFill>
                  <a:sysClr val="window" lastClr="FFFFFF"/>
                </a:solidFill>
                <a:effectLst>
                  <a:outerShdw blurRad="38100" dist="38100" dir="2700000" algn="tl">
                    <a:srgbClr val="000000">
                      <a:alpha val="43137"/>
                    </a:srgbClr>
                  </a:outerShdw>
                </a:effectLst>
                <a:latin typeface="Calibri"/>
              </a:rPr>
              <a:t>Instance mobility, resources </a:t>
            </a:r>
            <a:r>
              <a:rPr lang="en-US" sz="2200" dirty="0">
                <a:solidFill>
                  <a:sysClr val="window" lastClr="FFFFFF"/>
                </a:solidFill>
                <a:effectLst>
                  <a:outerShdw blurRad="38100" dist="38100" dir="2700000" algn="tl">
                    <a:srgbClr val="000000">
                      <a:alpha val="43137"/>
                    </a:srgbClr>
                  </a:outerShdw>
                </a:effectLst>
                <a:latin typeface="Calibri"/>
              </a:rPr>
              <a:t>contention, name spaces, security domains, </a:t>
            </a:r>
            <a:r>
              <a:rPr lang="en-US" sz="2200" dirty="0" smtClean="0">
                <a:solidFill>
                  <a:sysClr val="window" lastClr="FFFFFF"/>
                </a:solidFill>
                <a:effectLst>
                  <a:outerShdw blurRad="38100" dist="38100" dir="2700000" algn="tl">
                    <a:srgbClr val="000000">
                      <a:alpha val="43137"/>
                    </a:srgbClr>
                  </a:outerShdw>
                </a:effectLst>
                <a:latin typeface="Calibri"/>
              </a:rPr>
              <a:t>security </a:t>
            </a:r>
            <a:r>
              <a:rPr lang="en-US" sz="2200" dirty="0">
                <a:solidFill>
                  <a:sysClr val="window" lastClr="FFFFFF"/>
                </a:solidFill>
                <a:effectLst>
                  <a:outerShdw blurRad="38100" dist="38100" dir="2700000" algn="tl">
                    <a:srgbClr val="000000">
                      <a:alpha val="43137"/>
                    </a:srgbClr>
                  </a:outerShdw>
                </a:effectLst>
                <a:latin typeface="Calibri"/>
              </a:rPr>
              <a:t>effectiveness</a:t>
            </a:r>
          </a:p>
        </p:txBody>
      </p:sp>
      <p:sp>
        <p:nvSpPr>
          <p:cNvPr id="105" name="TextBox 3"/>
          <p:cNvSpPr txBox="1">
            <a:spLocks noChangeArrowheads="1"/>
          </p:cNvSpPr>
          <p:nvPr/>
        </p:nvSpPr>
        <p:spPr bwMode="auto">
          <a:xfrm>
            <a:off x="491555" y="609603"/>
            <a:ext cx="3842711" cy="523218"/>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SQL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Server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Consolidation</a:t>
            </a:r>
            <a:endParaRPr lang="en-US" sz="2800"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54" name="Straight Connector 5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747" y="3789040"/>
            <a:ext cx="84677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431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Content Placeholder 2"/>
          <p:cNvSpPr txBox="1">
            <a:spLocks/>
          </p:cNvSpPr>
          <p:nvPr/>
        </p:nvSpPr>
        <p:spPr>
          <a:xfrm>
            <a:off x="362946" y="1748276"/>
            <a:ext cx="4599343" cy="1991223"/>
          </a:xfrm>
          <a:prstGeom prst="rect">
            <a:avLst/>
          </a:prstGeom>
          <a:effectLst>
            <a:outerShdw blurRad="50800" dist="38100" dir="2700000" algn="tl" rotWithShape="0">
              <a:prstClr val="black">
                <a:alpha val="40000"/>
              </a:prstClr>
            </a:outerShdw>
          </a:effectLst>
        </p:spPr>
        <p:txBody>
          <a:bodyPr lIns="91432" tIns="45717" rIns="91432" bIns="45717"/>
          <a:lstStyle/>
          <a:p>
            <a:pPr marL="287314" lvl="1" indent="-177786">
              <a:spcAft>
                <a:spcPts val="600"/>
              </a:spcAft>
              <a:buSzPct val="90000"/>
              <a:buFont typeface="Arial" pitchFamily="34" charset="0"/>
              <a:buChar char="•"/>
              <a:defRPr/>
            </a:pPr>
            <a:r>
              <a:rPr lang="en-US" sz="2000" kern="0" dirty="0">
                <a:solidFill>
                  <a:sysClr val="window" lastClr="FFFFFF"/>
                </a:solidFill>
                <a:effectLst>
                  <a:outerShdw blurRad="38100" dist="38100" dir="2700000" algn="tl">
                    <a:srgbClr val="000000">
                      <a:alpha val="43137"/>
                    </a:srgbClr>
                  </a:outerShdw>
                </a:effectLst>
              </a:rPr>
              <a:t>Strong isolation between applications</a:t>
            </a:r>
          </a:p>
          <a:p>
            <a:pPr marL="287314" lvl="1" indent="-177786">
              <a:spcAft>
                <a:spcPts val="600"/>
              </a:spcAft>
              <a:buSzPct val="90000"/>
              <a:buFont typeface="Arial" pitchFamily="34" charset="0"/>
              <a:buChar char="•"/>
              <a:defRPr/>
            </a:pPr>
            <a:r>
              <a:rPr lang="en-US" sz="2000" kern="0" dirty="0">
                <a:solidFill>
                  <a:sysClr val="window" lastClr="FFFFFF"/>
                </a:solidFill>
                <a:effectLst>
                  <a:outerShdw blurRad="38100" dist="38100" dir="2700000" algn="tl">
                    <a:srgbClr val="000000">
                      <a:alpha val="43137"/>
                    </a:srgbClr>
                  </a:outerShdw>
                </a:effectLst>
              </a:rPr>
              <a:t>Near perfect application compatibility  </a:t>
            </a:r>
          </a:p>
          <a:p>
            <a:pPr marL="287314" lvl="1" indent="-177786">
              <a:spcAft>
                <a:spcPts val="600"/>
              </a:spcAft>
              <a:buSzPct val="90000"/>
              <a:buFont typeface="Arial" pitchFamily="34" charset="0"/>
              <a:buChar char="•"/>
              <a:defRPr/>
            </a:pPr>
            <a:r>
              <a:rPr lang="en-US" sz="2000" kern="0" dirty="0">
                <a:solidFill>
                  <a:sysClr val="window" lastClr="FFFFFF"/>
                </a:solidFill>
                <a:effectLst>
                  <a:outerShdw blurRad="38100" dist="38100" dir="2700000" algn="tl">
                    <a:srgbClr val="000000">
                      <a:alpha val="43137"/>
                    </a:srgbClr>
                  </a:outerShdw>
                </a:effectLst>
              </a:rPr>
              <a:t>Zero down time migration of execution </a:t>
            </a:r>
            <a:r>
              <a:rPr lang="en-US" sz="2000" kern="0" dirty="0" smtClean="0">
                <a:solidFill>
                  <a:sysClr val="window" lastClr="FFFFFF"/>
                </a:solidFill>
                <a:effectLst>
                  <a:outerShdw blurRad="38100" dist="38100" dir="2700000" algn="tl">
                    <a:srgbClr val="000000">
                      <a:alpha val="43137"/>
                    </a:srgbClr>
                  </a:outerShdw>
                </a:effectLst>
              </a:rPr>
              <a:t>loads</a:t>
            </a:r>
          </a:p>
          <a:p>
            <a:pPr marL="287314" lvl="1" indent="-177786">
              <a:spcAft>
                <a:spcPts val="600"/>
              </a:spcAft>
              <a:buSzPct val="90000"/>
              <a:buFont typeface="Arial" pitchFamily="34" charset="0"/>
              <a:buChar char="•"/>
              <a:defRPr/>
            </a:pPr>
            <a:r>
              <a:rPr lang="en-US" sz="2000" kern="0" dirty="0" smtClean="0">
                <a:solidFill>
                  <a:sysClr val="window" lastClr="FFFFFF"/>
                </a:solidFill>
                <a:effectLst>
                  <a:outerShdw blurRad="38100" dist="38100" dir="2700000" algn="tl">
                    <a:srgbClr val="000000">
                      <a:alpha val="43137"/>
                    </a:srgbClr>
                  </a:outerShdw>
                </a:effectLst>
              </a:rPr>
              <a:t>Online Physical to Virtual conversions</a:t>
            </a:r>
            <a:endParaRPr lang="en-US" sz="2000" kern="0" dirty="0">
              <a:solidFill>
                <a:sysClr val="window" lastClr="FFFFFF"/>
              </a:solidFill>
              <a:effectLst>
                <a:outerShdw blurRad="38100" dist="38100" dir="2700000" algn="tl">
                  <a:srgbClr val="000000">
                    <a:alpha val="43137"/>
                  </a:srgbClr>
                </a:outerShdw>
              </a:effectLst>
            </a:endParaRPr>
          </a:p>
          <a:p>
            <a:pPr marL="109528" lvl="1">
              <a:spcAft>
                <a:spcPts val="600"/>
              </a:spcAft>
              <a:buSzPct val="90000"/>
              <a:defRPr/>
            </a:pPr>
            <a:endParaRPr lang="en-US" sz="2000" kern="0" dirty="0">
              <a:solidFill>
                <a:sysClr val="window" lastClr="FFFFFF"/>
              </a:solidFill>
              <a:effectLst>
                <a:outerShdw blurRad="38100" dist="38100" dir="2700000" algn="tl">
                  <a:srgbClr val="000000">
                    <a:alpha val="43137"/>
                  </a:srgbClr>
                </a:outerShdw>
              </a:effectLst>
            </a:endParaRPr>
          </a:p>
        </p:txBody>
      </p:sp>
      <p:sp>
        <p:nvSpPr>
          <p:cNvPr id="54" name="TextBox 3"/>
          <p:cNvSpPr txBox="1">
            <a:spLocks noChangeArrowheads="1"/>
          </p:cNvSpPr>
          <p:nvPr/>
        </p:nvSpPr>
        <p:spPr bwMode="auto">
          <a:xfrm>
            <a:off x="488372" y="609605"/>
            <a:ext cx="7108020" cy="461659"/>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defTabSz="914323">
              <a:defRPr/>
            </a:pPr>
            <a:r>
              <a:rPr lang="en-US" sz="2400" kern="0" dirty="0">
                <a:solidFill>
                  <a:sysClr val="window" lastClr="FFFFFF"/>
                </a:solidFill>
                <a:effectLst>
                  <a:outerShdw blurRad="38100" dist="38100" dir="2700000" algn="tl">
                    <a:srgbClr val="000000">
                      <a:alpha val="43137"/>
                    </a:srgbClr>
                  </a:outerShdw>
                </a:effectLst>
                <a:latin typeface="Calibri" pitchFamily="34" charset="0"/>
              </a:rPr>
              <a:t>What SQL Server Recommends for Consolidation Today</a:t>
            </a:r>
          </a:p>
        </p:txBody>
      </p:sp>
      <p:sp>
        <p:nvSpPr>
          <p:cNvPr id="68" name="Content Placeholder 2"/>
          <p:cNvSpPr txBox="1">
            <a:spLocks/>
          </p:cNvSpPr>
          <p:nvPr/>
        </p:nvSpPr>
        <p:spPr>
          <a:xfrm>
            <a:off x="4716016" y="1783376"/>
            <a:ext cx="4399478" cy="1789640"/>
          </a:xfrm>
          <a:prstGeom prst="rect">
            <a:avLst/>
          </a:prstGeom>
          <a:effectLst>
            <a:outerShdw blurRad="50800" dist="38100" dir="2700000" algn="tl" rotWithShape="0">
              <a:prstClr val="black">
                <a:alpha val="60000"/>
              </a:prstClr>
            </a:outerShdw>
          </a:effectLst>
        </p:spPr>
        <p:txBody>
          <a:bodyPr lIns="91432" tIns="45717" rIns="91432" bIns="45717"/>
          <a:lstStyle/>
          <a:p>
            <a:pPr marL="511132" lvl="1" indent="-166673">
              <a:lnSpc>
                <a:spcPct val="90000"/>
              </a:lnSpc>
              <a:spcBef>
                <a:spcPts val="300"/>
              </a:spcBef>
              <a:spcAft>
                <a:spcPts val="600"/>
              </a:spcAft>
              <a:buSzPct val="90000"/>
              <a:buFont typeface="Arial" pitchFamily="34" charset="0"/>
              <a:buChar char="•"/>
              <a:defRPr/>
            </a:pPr>
            <a:r>
              <a:rPr lang="en-US" sz="2000" kern="0" dirty="0" smtClean="0">
                <a:solidFill>
                  <a:sysClr val="window" lastClr="FFFFFF"/>
                </a:solidFill>
                <a:effectLst>
                  <a:outerShdw blurRad="38100" dist="38100" dir="2700000" algn="tl">
                    <a:srgbClr val="000000">
                      <a:alpha val="43137"/>
                    </a:srgbClr>
                  </a:outerShdw>
                </a:effectLst>
              </a:rPr>
              <a:t>Simplified </a:t>
            </a:r>
            <a:r>
              <a:rPr lang="en-US" sz="2000" kern="0" dirty="0">
                <a:solidFill>
                  <a:sysClr val="window" lastClr="FFFFFF"/>
                </a:solidFill>
                <a:effectLst>
                  <a:outerShdw blurRad="38100" dist="38100" dir="2700000" algn="tl">
                    <a:srgbClr val="000000">
                      <a:alpha val="43137"/>
                    </a:srgbClr>
                  </a:outerShdw>
                </a:effectLst>
              </a:rPr>
              <a:t>and accurate billing and chargeback mechanisms</a:t>
            </a:r>
          </a:p>
          <a:p>
            <a:pPr marL="511132" lvl="1" indent="-166673">
              <a:spcAft>
                <a:spcPts val="600"/>
              </a:spcAft>
              <a:buSzPct val="90000"/>
              <a:buFont typeface="Arial" pitchFamily="34" charset="0"/>
              <a:buChar char="•"/>
              <a:defRPr/>
            </a:pPr>
            <a:r>
              <a:rPr lang="en-US" sz="2000" kern="0" dirty="0">
                <a:solidFill>
                  <a:sysClr val="window" lastClr="FFFFFF"/>
                </a:solidFill>
                <a:effectLst>
                  <a:outerShdw blurRad="38100" dist="38100" dir="2700000" algn="tl">
                    <a:srgbClr val="000000">
                      <a:alpha val="43137"/>
                    </a:srgbClr>
                  </a:outerShdw>
                </a:effectLst>
              </a:rPr>
              <a:t>Minimal and rapidly diminishing overhead cost</a:t>
            </a:r>
          </a:p>
        </p:txBody>
      </p:sp>
      <p:sp>
        <p:nvSpPr>
          <p:cNvPr id="107" name="Rectangle 106"/>
          <p:cNvSpPr/>
          <p:nvPr/>
        </p:nvSpPr>
        <p:spPr>
          <a:xfrm>
            <a:off x="531461" y="1102191"/>
            <a:ext cx="4782062" cy="461659"/>
          </a:xfrm>
          <a:prstGeom prst="rect">
            <a:avLst/>
          </a:prstGeom>
          <a:effectLst>
            <a:outerShdw blurRad="50800" dist="38100" dir="2700000" algn="tl" rotWithShape="0">
              <a:prstClr val="black">
                <a:alpha val="40000"/>
              </a:prstClr>
            </a:outerShdw>
          </a:effectLst>
        </p:spPr>
        <p:txBody>
          <a:bodyPr wrap="none" lIns="91432" tIns="45717" rIns="91432" bIns="45717">
            <a:spAutoFit/>
          </a:bodyPr>
          <a:lstStyle/>
          <a:p>
            <a:pPr marL="396843" indent="-396843">
              <a:spcAft>
                <a:spcPts val="900"/>
              </a:spcAft>
              <a:defRPr/>
            </a:pPr>
            <a:r>
              <a:rPr lang="en-US" sz="2400" u="sng" kern="0" dirty="0" smtClean="0">
                <a:solidFill>
                  <a:sysClr val="window" lastClr="FFFFFF"/>
                </a:solidFill>
                <a:effectLst>
                  <a:outerShdw blurRad="38100" dist="38100" dir="2700000" algn="tl">
                    <a:srgbClr val="000000">
                      <a:alpha val="43137"/>
                    </a:srgbClr>
                  </a:outerShdw>
                </a:effectLst>
              </a:rPr>
              <a:t>Virtual Machine Based Consolidation</a:t>
            </a:r>
            <a:endParaRPr lang="en-US" sz="2400" u="sng" dirty="0" smtClean="0">
              <a:solidFill>
                <a:sysClr val="window" lastClr="FFFFFF"/>
              </a:solidFill>
              <a:effectLst>
                <a:outerShdw blurRad="38100" dist="38100" dir="2700000" algn="tl">
                  <a:srgbClr val="000000">
                    <a:alpha val="43137"/>
                  </a:srgbClr>
                </a:outerShdw>
              </a:effectLst>
            </a:endParaRPr>
          </a:p>
        </p:txBody>
      </p:sp>
      <p:cxnSp>
        <p:nvCxnSpPr>
          <p:cNvPr id="59" name="Straight Connector 58"/>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88" y="4077072"/>
            <a:ext cx="7667625"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 name="Rectangle 98"/>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02"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94619761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7247" y="1367767"/>
            <a:ext cx="2171257" cy="532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Content Placeholder 2"/>
          <p:cNvSpPr txBox="1">
            <a:spLocks/>
          </p:cNvSpPr>
          <p:nvPr/>
        </p:nvSpPr>
        <p:spPr>
          <a:xfrm>
            <a:off x="683568" y="1205880"/>
            <a:ext cx="6172617" cy="1143000"/>
          </a:xfrm>
          <a:prstGeom prst="rect">
            <a:avLst/>
          </a:prstGeom>
          <a:effectLst>
            <a:outerShdw blurRad="50800" dist="38100" dir="2700000" algn="tl" rotWithShape="0">
              <a:prstClr val="black">
                <a:alpha val="40000"/>
              </a:prstClr>
            </a:outerShdw>
          </a:effectLst>
        </p:spPr>
        <p:txBody>
          <a:bodyPr lIns="91432" tIns="45717" rIns="91432" bIns="45717">
            <a:normAutofit lnSpcReduction="10000"/>
          </a:bodyPr>
          <a:lstStyle/>
          <a:p>
            <a:pPr marL="460335" indent="-460335">
              <a:defRPr/>
            </a:pPr>
            <a:r>
              <a:rPr lang="en-US" sz="2100" kern="0" dirty="0">
                <a:solidFill>
                  <a:schemeClr val="bg1"/>
                </a:solidFill>
                <a:effectLst>
                  <a:outerShdw blurRad="38100" dist="38100" dir="2700000" algn="tl">
                    <a:srgbClr val="000000">
                      <a:alpha val="43137"/>
                    </a:srgbClr>
                  </a:outerShdw>
                </a:effectLst>
                <a:latin typeface="Calibri"/>
              </a:rPr>
              <a:t>SQL Server &amp; Hyper-V Scales With Minimal Overhead  </a:t>
            </a:r>
          </a:p>
          <a:p>
            <a:pPr marL="511132" lvl="1" indent="-225406">
              <a:buFont typeface="Arial" pitchFamily="34" charset="0"/>
              <a:buChar char="•"/>
              <a:defRPr/>
            </a:pPr>
            <a:r>
              <a:rPr lang="en-US" kern="0" dirty="0">
                <a:solidFill>
                  <a:schemeClr val="bg1"/>
                </a:solidFill>
                <a:effectLst>
                  <a:outerShdw blurRad="38100" dist="38100" dir="2700000" algn="tl">
                    <a:srgbClr val="000000">
                      <a:alpha val="43137"/>
                    </a:srgbClr>
                  </a:outerShdw>
                </a:effectLst>
                <a:latin typeface="Calibri"/>
              </a:rPr>
              <a:t>Requires Modern CPUs  - SLAT (second level address translation) </a:t>
            </a:r>
          </a:p>
          <a:p>
            <a:pPr marL="511132" lvl="1" indent="-225406">
              <a:buFont typeface="Arial" pitchFamily="34" charset="0"/>
              <a:buChar char="•"/>
              <a:defRPr/>
            </a:pPr>
            <a:r>
              <a:rPr lang="en-US" kern="0" dirty="0">
                <a:solidFill>
                  <a:schemeClr val="bg1"/>
                </a:solidFill>
                <a:effectLst>
                  <a:outerShdw blurRad="38100" dist="38100" dir="2700000" algn="tl">
                    <a:srgbClr val="000000">
                      <a:alpha val="43137"/>
                    </a:srgbClr>
                  </a:outerShdw>
                </a:effectLst>
                <a:latin typeface="Calibri"/>
              </a:rPr>
              <a:t>1% - 2% performance overhead per Virtual Machine  </a:t>
            </a:r>
          </a:p>
        </p:txBody>
      </p:sp>
      <p:sp>
        <p:nvSpPr>
          <p:cNvPr id="19" name="TextBox 18"/>
          <p:cNvSpPr txBox="1"/>
          <p:nvPr/>
        </p:nvSpPr>
        <p:spPr>
          <a:xfrm>
            <a:off x="6948264" y="1367767"/>
            <a:ext cx="2208977" cy="5350177"/>
          </a:xfrm>
          <a:prstGeom prst="rect">
            <a:avLst/>
          </a:prstGeom>
          <a:noFill/>
          <a:effectLst>
            <a:outerShdw blurRad="50800" dist="38100" dir="2700000" algn="tl" rotWithShape="0">
              <a:prstClr val="black">
                <a:alpha val="40000"/>
              </a:prstClr>
            </a:outerShdw>
          </a:effectLst>
        </p:spPr>
        <p:txBody>
          <a:bodyPr wrap="square" lIns="91432" tIns="45717" rIns="91432" bIns="45717">
            <a:spAutoFit/>
          </a:bodyPr>
          <a:lstStyle/>
          <a:p>
            <a:pPr indent="-182864">
              <a:defRPr/>
            </a:pPr>
            <a:r>
              <a:rPr lang="en-US" sz="1500" b="1" kern="0" dirty="0">
                <a:solidFill>
                  <a:sysClr val="window" lastClr="FFFFFF"/>
                </a:solidFill>
                <a:effectLst>
                  <a:outerShdw blurRad="38100" dist="38100" dir="2700000" algn="tl">
                    <a:srgbClr val="000000">
                      <a:alpha val="43137"/>
                    </a:srgbClr>
                  </a:outerShdw>
                </a:effectLst>
              </a:rPr>
              <a:t> </a:t>
            </a:r>
            <a:r>
              <a:rPr lang="en-US" sz="1500" b="1" kern="0" dirty="0" smtClean="0">
                <a:solidFill>
                  <a:sysClr val="window" lastClr="FFFFFF"/>
                </a:solidFill>
                <a:effectLst>
                  <a:outerShdw blurRad="38100" dist="38100" dir="2700000" algn="tl">
                    <a:srgbClr val="000000">
                      <a:alpha val="43137"/>
                    </a:srgbClr>
                  </a:outerShdw>
                </a:effectLst>
              </a:rPr>
              <a:t> </a:t>
            </a:r>
            <a:r>
              <a:rPr lang="en-US" sz="1500" b="1" kern="0" dirty="0">
                <a:solidFill>
                  <a:sysClr val="window" lastClr="FFFFFF"/>
                </a:solidFill>
                <a:effectLst>
                  <a:outerShdw blurRad="38100" dist="38100" dir="2700000" algn="tl">
                    <a:srgbClr val="000000">
                      <a:alpha val="43137"/>
                    </a:srgbClr>
                  </a:outerShdw>
                </a:effectLst>
              </a:rPr>
              <a:t>Measurement</a:t>
            </a:r>
          </a:p>
          <a:p>
            <a:pPr indent="-182864">
              <a:defRPr/>
            </a:pPr>
            <a:r>
              <a:rPr lang="en-US" sz="1500" b="1" kern="0" dirty="0">
                <a:solidFill>
                  <a:sysClr val="window" lastClr="FFFFFF"/>
                </a:solidFill>
                <a:effectLst>
                  <a:outerShdw blurRad="38100" dist="38100" dir="2700000" algn="tl">
                    <a:srgbClr val="000000">
                      <a:alpha val="43137"/>
                    </a:srgbClr>
                  </a:outerShdw>
                </a:effectLst>
              </a:rPr>
              <a:t>  </a:t>
            </a:r>
            <a:r>
              <a:rPr lang="en-US" sz="1500" b="1" kern="0" dirty="0" smtClean="0">
                <a:solidFill>
                  <a:sysClr val="window" lastClr="FFFFFF"/>
                </a:solidFill>
                <a:effectLst>
                  <a:outerShdw blurRad="38100" dist="38100" dir="2700000" algn="tl">
                    <a:srgbClr val="000000">
                      <a:alpha val="43137"/>
                    </a:srgbClr>
                  </a:outerShdw>
                </a:effectLst>
              </a:rPr>
              <a:t>Configuration</a:t>
            </a:r>
          </a:p>
          <a:p>
            <a:pPr indent="-182864">
              <a:defRPr/>
            </a:pPr>
            <a:endParaRPr lang="en-US" sz="800" b="1" kern="0" dirty="0">
              <a:solidFill>
                <a:sysClr val="window" lastClr="FFFFFF"/>
              </a:solidFill>
              <a:effectLst>
                <a:outerShdw blurRad="38100" dist="38100" dir="2700000" algn="tl">
                  <a:srgbClr val="000000">
                    <a:alpha val="43137"/>
                  </a:srgbClr>
                </a:outerShdw>
              </a:effectLst>
            </a:endParaRPr>
          </a:p>
          <a:p>
            <a:pPr indent="-182864">
              <a:spcBef>
                <a:spcPts val="600"/>
              </a:spcBef>
              <a:defRPr/>
            </a:pPr>
            <a:r>
              <a:rPr lang="en-US" sz="1500" u="sng" kern="0" dirty="0">
                <a:solidFill>
                  <a:sysClr val="window" lastClr="FFFFFF"/>
                </a:solidFill>
                <a:effectLst>
                  <a:outerShdw blurRad="38100" dist="38100" dir="2700000" algn="tl">
                    <a:srgbClr val="000000">
                      <a:alpha val="43137"/>
                    </a:srgbClr>
                  </a:outerShdw>
                </a:effectLst>
              </a:rPr>
              <a:t>CPU Types  </a:t>
            </a:r>
          </a:p>
          <a:p>
            <a:pPr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AMD Shanghai </a:t>
            </a:r>
          </a:p>
          <a:p>
            <a:pPr marL="0" lvl="1"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SLAT support</a:t>
            </a:r>
          </a:p>
          <a:p>
            <a:pPr marL="0" lvl="1"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No IOMMU</a:t>
            </a:r>
          </a:p>
          <a:p>
            <a:pPr marL="0" lvl="1" indent="-182864">
              <a:spcBef>
                <a:spcPts val="800"/>
              </a:spcBef>
              <a:defRPr/>
            </a:pPr>
            <a:r>
              <a:rPr lang="en-US" sz="1500" u="sng" kern="0" dirty="0">
                <a:solidFill>
                  <a:sysClr val="window" lastClr="FFFFFF"/>
                </a:solidFill>
                <a:effectLst>
                  <a:outerShdw blurRad="38100" dist="38100" dir="2700000" algn="tl">
                    <a:srgbClr val="000000">
                      <a:alpha val="43137"/>
                    </a:srgbClr>
                  </a:outerShdw>
                </a:effectLst>
              </a:rPr>
              <a:t>System Information</a:t>
            </a:r>
          </a:p>
          <a:p>
            <a:pPr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HP DL585 16 Cores</a:t>
            </a:r>
          </a:p>
          <a:p>
            <a:pPr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HP EVA8000 SAN</a:t>
            </a:r>
          </a:p>
          <a:p>
            <a:pPr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Windows 2008 R2 RC</a:t>
            </a:r>
          </a:p>
          <a:p>
            <a:pPr indent="-182864">
              <a:spcBef>
                <a:spcPts val="800"/>
              </a:spcBef>
              <a:defRPr/>
            </a:pPr>
            <a:r>
              <a:rPr lang="en-US" sz="1500" u="sng" kern="0" dirty="0">
                <a:solidFill>
                  <a:sysClr val="window" lastClr="FFFFFF"/>
                </a:solidFill>
                <a:effectLst>
                  <a:outerShdw blurRad="38100" dist="38100" dir="2700000" algn="tl">
                    <a:srgbClr val="000000">
                      <a:alpha val="43137"/>
                    </a:srgbClr>
                  </a:outerShdw>
                </a:effectLst>
              </a:rPr>
              <a:t>VM Configurations</a:t>
            </a:r>
          </a:p>
          <a:p>
            <a:pPr marL="0" lvl="1"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4 Virtual Processors</a:t>
            </a:r>
          </a:p>
          <a:p>
            <a:pPr marL="0" lvl="1" indent="-182864">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7GB RAM</a:t>
            </a:r>
          </a:p>
          <a:p>
            <a:pPr marL="182548" indent="-182548">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Fixed VHDs</a:t>
            </a:r>
          </a:p>
          <a:p>
            <a:pPr marL="182548" indent="-182548">
              <a:spcBef>
                <a:spcPts val="800"/>
              </a:spcBef>
              <a:defRPr/>
            </a:pPr>
            <a:r>
              <a:rPr lang="en-US" sz="1500" u="sng" kern="0" dirty="0">
                <a:solidFill>
                  <a:sysClr val="window" lastClr="FFFFFF"/>
                </a:solidFill>
                <a:effectLst>
                  <a:outerShdw blurRad="38100" dist="38100" dir="2700000" algn="tl">
                    <a:srgbClr val="000000">
                      <a:alpha val="43137"/>
                    </a:srgbClr>
                  </a:outerShdw>
                </a:effectLst>
              </a:rPr>
              <a:t>System Loading</a:t>
            </a:r>
          </a:p>
          <a:p>
            <a:pPr marL="182548" indent="-182548">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Approximately 10% CPU utilization / VM</a:t>
            </a:r>
          </a:p>
          <a:p>
            <a:pPr marL="182548" indent="-182548">
              <a:spcBef>
                <a:spcPts val="800"/>
              </a:spcBef>
              <a:buFont typeface="Wingdings" pitchFamily="2" charset="2"/>
              <a:buChar char="§"/>
              <a:defRPr/>
            </a:pPr>
            <a:r>
              <a:rPr lang="en-US" sz="1500" kern="0" dirty="0">
                <a:solidFill>
                  <a:sysClr val="window" lastClr="FFFFFF"/>
                </a:solidFill>
                <a:effectLst>
                  <a:outerShdw blurRad="38100" dist="38100" dir="2700000" algn="tl">
                    <a:srgbClr val="000000">
                      <a:alpha val="43137"/>
                    </a:srgbClr>
                  </a:outerShdw>
                </a:effectLst>
              </a:rPr>
              <a:t>Relative Throughput is normalized per VM</a:t>
            </a:r>
          </a:p>
          <a:p>
            <a:pPr marL="0" lvl="2" indent="-396843">
              <a:spcBef>
                <a:spcPts val="600"/>
              </a:spcBef>
              <a:buFont typeface="Arial" pitchFamily="34" charset="0"/>
              <a:buChar char="•"/>
              <a:defRPr/>
            </a:pPr>
            <a:endParaRPr lang="en-US" sz="1200" kern="0" dirty="0">
              <a:solidFill>
                <a:sysClr val="window" lastClr="FFFFFF"/>
              </a:solidFill>
              <a:effectLst>
                <a:outerShdw blurRad="38100" dist="38100" dir="2700000" algn="tl">
                  <a:srgbClr val="000000">
                    <a:alpha val="43137"/>
                  </a:srgbClr>
                </a:outerShdw>
              </a:effectLst>
            </a:endParaRPr>
          </a:p>
        </p:txBody>
      </p:sp>
      <p:sp>
        <p:nvSpPr>
          <p:cNvPr id="20" name="TextBox 57"/>
          <p:cNvSpPr txBox="1">
            <a:spLocks noChangeArrowheads="1"/>
          </p:cNvSpPr>
          <p:nvPr/>
        </p:nvSpPr>
        <p:spPr bwMode="auto">
          <a:xfrm>
            <a:off x="6588224" y="1981290"/>
            <a:ext cx="285638" cy="4832086"/>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algn="ctr" defTabSz="914323">
              <a:defRPr/>
            </a:pPr>
            <a:endParaRPr lang="en-US" sz="1400" b="1" kern="0" dirty="0">
              <a:solidFill>
                <a:schemeClr val="bg1"/>
              </a:solidFill>
            </a:endParaRPr>
          </a:p>
          <a:p>
            <a:pPr algn="ctr" defTabSz="914323">
              <a:defRPr/>
            </a:pPr>
            <a:r>
              <a:rPr lang="en-US" sz="1400" b="1" kern="0" dirty="0">
                <a:solidFill>
                  <a:schemeClr val="bg1"/>
                </a:solidFill>
              </a:rPr>
              <a:t>B</a:t>
            </a:r>
          </a:p>
          <a:p>
            <a:pPr algn="ctr" defTabSz="914323">
              <a:defRPr/>
            </a:pPr>
            <a:r>
              <a:rPr lang="en-US" sz="1400" b="1" kern="0" dirty="0">
                <a:solidFill>
                  <a:schemeClr val="bg1"/>
                </a:solidFill>
              </a:rPr>
              <a:t>a</a:t>
            </a:r>
          </a:p>
          <a:p>
            <a:pPr algn="ctr" defTabSz="914323">
              <a:defRPr/>
            </a:pPr>
            <a:r>
              <a:rPr lang="en-US" sz="1400" b="1" kern="0" dirty="0">
                <a:solidFill>
                  <a:schemeClr val="bg1"/>
                </a:solidFill>
              </a:rPr>
              <a:t>t</a:t>
            </a:r>
          </a:p>
          <a:p>
            <a:pPr algn="ctr" defTabSz="914323">
              <a:defRPr/>
            </a:pPr>
            <a:r>
              <a:rPr lang="en-US" sz="1400" b="1" kern="0" dirty="0">
                <a:solidFill>
                  <a:schemeClr val="bg1"/>
                </a:solidFill>
              </a:rPr>
              <a:t>c</a:t>
            </a:r>
          </a:p>
          <a:p>
            <a:pPr algn="ctr" defTabSz="914323">
              <a:defRPr/>
            </a:pPr>
            <a:r>
              <a:rPr lang="en-US" sz="1400" b="1" kern="0" dirty="0">
                <a:solidFill>
                  <a:schemeClr val="bg1"/>
                </a:solidFill>
              </a:rPr>
              <a:t>h</a:t>
            </a:r>
          </a:p>
          <a:p>
            <a:pPr algn="ctr" defTabSz="914323">
              <a:defRPr/>
            </a:pPr>
            <a:endParaRPr lang="en-US" sz="1400" b="1" kern="0" dirty="0">
              <a:solidFill>
                <a:schemeClr val="bg1"/>
              </a:solidFill>
            </a:endParaRPr>
          </a:p>
          <a:p>
            <a:pPr algn="ctr" defTabSz="914323">
              <a:defRPr/>
            </a:pPr>
            <a:r>
              <a:rPr lang="en-US" sz="1400" b="1" kern="0" dirty="0">
                <a:solidFill>
                  <a:schemeClr val="bg1"/>
                </a:solidFill>
              </a:rPr>
              <a:t>R</a:t>
            </a:r>
          </a:p>
          <a:p>
            <a:pPr algn="ctr" defTabSz="914323">
              <a:defRPr/>
            </a:pPr>
            <a:r>
              <a:rPr lang="en-US" sz="1400" b="1" kern="0" dirty="0">
                <a:solidFill>
                  <a:schemeClr val="bg1"/>
                </a:solidFill>
              </a:rPr>
              <a:t>e</a:t>
            </a:r>
          </a:p>
          <a:p>
            <a:pPr algn="ctr" defTabSz="914323">
              <a:defRPr/>
            </a:pPr>
            <a:r>
              <a:rPr lang="en-US" sz="1400" b="1" kern="0" dirty="0">
                <a:solidFill>
                  <a:schemeClr val="bg1"/>
                </a:solidFill>
              </a:rPr>
              <a:t>q</a:t>
            </a:r>
          </a:p>
          <a:p>
            <a:pPr algn="ctr" defTabSz="914323">
              <a:defRPr/>
            </a:pPr>
            <a:r>
              <a:rPr lang="en-US" sz="1400" b="1" kern="0" dirty="0">
                <a:solidFill>
                  <a:schemeClr val="bg1"/>
                </a:solidFill>
              </a:rPr>
              <a:t>u</a:t>
            </a:r>
          </a:p>
          <a:p>
            <a:pPr algn="ctr" defTabSz="914323">
              <a:defRPr/>
            </a:pPr>
            <a:r>
              <a:rPr lang="en-US" sz="1400" b="1" kern="0" dirty="0">
                <a:solidFill>
                  <a:schemeClr val="bg1"/>
                </a:solidFill>
              </a:rPr>
              <a:t>e</a:t>
            </a:r>
          </a:p>
          <a:p>
            <a:pPr algn="ctr" defTabSz="914323">
              <a:defRPr/>
            </a:pPr>
            <a:r>
              <a:rPr lang="en-US" sz="1400" b="1" kern="0" dirty="0">
                <a:solidFill>
                  <a:schemeClr val="bg1"/>
                </a:solidFill>
              </a:rPr>
              <a:t>s</a:t>
            </a:r>
          </a:p>
          <a:p>
            <a:pPr algn="ctr" defTabSz="914323">
              <a:defRPr/>
            </a:pPr>
            <a:r>
              <a:rPr lang="en-US" sz="1400" b="1" kern="0" dirty="0">
                <a:solidFill>
                  <a:schemeClr val="bg1"/>
                </a:solidFill>
              </a:rPr>
              <a:t>t</a:t>
            </a:r>
          </a:p>
          <a:p>
            <a:pPr algn="ctr" defTabSz="914323">
              <a:defRPr/>
            </a:pPr>
            <a:r>
              <a:rPr lang="en-US" sz="1400" b="1" kern="0" dirty="0">
                <a:solidFill>
                  <a:schemeClr val="bg1"/>
                </a:solidFill>
              </a:rPr>
              <a:t>s</a:t>
            </a:r>
          </a:p>
          <a:p>
            <a:pPr algn="ctr" defTabSz="914323">
              <a:defRPr/>
            </a:pPr>
            <a:endParaRPr lang="en-US" sz="1400" b="1" kern="0" dirty="0">
              <a:solidFill>
                <a:schemeClr val="bg1"/>
              </a:solidFill>
            </a:endParaRPr>
          </a:p>
          <a:p>
            <a:pPr algn="ctr" defTabSz="914323">
              <a:defRPr/>
            </a:pPr>
            <a:r>
              <a:rPr lang="en-US" sz="1400" b="1" kern="0" dirty="0">
                <a:solidFill>
                  <a:schemeClr val="bg1"/>
                </a:solidFill>
              </a:rPr>
              <a:t>/</a:t>
            </a:r>
          </a:p>
          <a:p>
            <a:pPr algn="ctr" defTabSz="914323">
              <a:defRPr/>
            </a:pPr>
            <a:endParaRPr lang="en-US" sz="1400" b="1" kern="0" dirty="0">
              <a:solidFill>
                <a:schemeClr val="bg1"/>
              </a:solidFill>
            </a:endParaRPr>
          </a:p>
          <a:p>
            <a:pPr algn="ctr" defTabSz="914323">
              <a:defRPr/>
            </a:pPr>
            <a:r>
              <a:rPr lang="en-US" sz="1400" b="1" kern="0" dirty="0">
                <a:solidFill>
                  <a:schemeClr val="bg1"/>
                </a:solidFill>
              </a:rPr>
              <a:t>S</a:t>
            </a:r>
          </a:p>
          <a:p>
            <a:pPr algn="ctr" defTabSz="914323">
              <a:defRPr/>
            </a:pPr>
            <a:r>
              <a:rPr lang="en-US" sz="1400" b="1" kern="0" dirty="0">
                <a:solidFill>
                  <a:schemeClr val="bg1"/>
                </a:solidFill>
              </a:rPr>
              <a:t>e</a:t>
            </a:r>
          </a:p>
          <a:p>
            <a:pPr algn="ctr" defTabSz="914323">
              <a:defRPr/>
            </a:pPr>
            <a:r>
              <a:rPr lang="en-US" sz="1400" b="1" kern="0" dirty="0">
                <a:solidFill>
                  <a:schemeClr val="bg1"/>
                </a:solidFill>
              </a:rPr>
              <a:t>c</a:t>
            </a:r>
          </a:p>
          <a:p>
            <a:pPr algn="ctr" defTabSz="914323">
              <a:defRPr/>
            </a:pPr>
            <a:endParaRPr lang="en-US" sz="1400" b="1" kern="0" dirty="0">
              <a:solidFill>
                <a:schemeClr val="bg1"/>
              </a:solidFill>
            </a:endParaRPr>
          </a:p>
        </p:txBody>
      </p:sp>
      <p:sp>
        <p:nvSpPr>
          <p:cNvPr id="21" name="TextBox 58"/>
          <p:cNvSpPr txBox="1">
            <a:spLocks noChangeArrowheads="1"/>
          </p:cNvSpPr>
          <p:nvPr/>
        </p:nvSpPr>
        <p:spPr bwMode="auto">
          <a:xfrm>
            <a:off x="395536" y="2053298"/>
            <a:ext cx="301668" cy="4832086"/>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algn="ctr" defTabSz="914323">
              <a:defRPr/>
            </a:pPr>
            <a:r>
              <a:rPr lang="en-US" sz="1400" b="1" kern="0" dirty="0">
                <a:solidFill>
                  <a:schemeClr val="bg1"/>
                </a:solidFill>
              </a:rPr>
              <a:t>T</a:t>
            </a:r>
          </a:p>
          <a:p>
            <a:pPr algn="ctr" defTabSz="914323">
              <a:defRPr/>
            </a:pPr>
            <a:r>
              <a:rPr lang="en-US" sz="1400" b="1" kern="0" dirty="0">
                <a:solidFill>
                  <a:schemeClr val="bg1"/>
                </a:solidFill>
              </a:rPr>
              <a:t>o</a:t>
            </a:r>
          </a:p>
          <a:p>
            <a:pPr algn="ctr" defTabSz="914323">
              <a:defRPr/>
            </a:pPr>
            <a:r>
              <a:rPr lang="en-US" sz="1400" b="1" kern="0" dirty="0">
                <a:solidFill>
                  <a:schemeClr val="bg1"/>
                </a:solidFill>
              </a:rPr>
              <a:t>t</a:t>
            </a:r>
          </a:p>
          <a:p>
            <a:pPr algn="ctr" defTabSz="914323">
              <a:defRPr/>
            </a:pPr>
            <a:r>
              <a:rPr lang="en-US" sz="1400" b="1" kern="0" dirty="0">
                <a:solidFill>
                  <a:schemeClr val="bg1"/>
                </a:solidFill>
              </a:rPr>
              <a:t>a</a:t>
            </a:r>
          </a:p>
          <a:p>
            <a:pPr algn="ctr" defTabSz="914323">
              <a:defRPr/>
            </a:pPr>
            <a:r>
              <a:rPr lang="en-US" sz="1400" b="1" kern="0" dirty="0">
                <a:solidFill>
                  <a:schemeClr val="bg1"/>
                </a:solidFill>
              </a:rPr>
              <a:t>l</a:t>
            </a:r>
          </a:p>
          <a:p>
            <a:pPr algn="ctr" defTabSz="914323">
              <a:defRPr/>
            </a:pPr>
            <a:endParaRPr lang="en-US" sz="1400" b="1" kern="0" dirty="0">
              <a:solidFill>
                <a:schemeClr val="bg1"/>
              </a:solidFill>
            </a:endParaRPr>
          </a:p>
          <a:p>
            <a:pPr algn="ctr" defTabSz="914323">
              <a:defRPr/>
            </a:pPr>
            <a:r>
              <a:rPr lang="en-US" sz="1400" b="1" kern="0" dirty="0">
                <a:solidFill>
                  <a:schemeClr val="bg1"/>
                </a:solidFill>
              </a:rPr>
              <a:t>C</a:t>
            </a:r>
          </a:p>
          <a:p>
            <a:pPr algn="ctr" defTabSz="914323">
              <a:defRPr/>
            </a:pPr>
            <a:r>
              <a:rPr lang="en-US" sz="1400" b="1" kern="0" dirty="0">
                <a:solidFill>
                  <a:schemeClr val="bg1"/>
                </a:solidFill>
              </a:rPr>
              <a:t>P</a:t>
            </a:r>
          </a:p>
          <a:p>
            <a:pPr algn="ctr" defTabSz="914323">
              <a:defRPr/>
            </a:pPr>
            <a:r>
              <a:rPr lang="en-US" sz="1400" b="1" kern="0" dirty="0">
                <a:solidFill>
                  <a:schemeClr val="bg1"/>
                </a:solidFill>
              </a:rPr>
              <a:t>U</a:t>
            </a:r>
          </a:p>
          <a:p>
            <a:pPr algn="ctr" defTabSz="914323">
              <a:defRPr/>
            </a:pPr>
            <a:endParaRPr lang="en-US" sz="1400" b="1" kern="0" dirty="0">
              <a:solidFill>
                <a:schemeClr val="bg1"/>
              </a:solidFill>
            </a:endParaRPr>
          </a:p>
          <a:p>
            <a:pPr algn="ctr" defTabSz="914323">
              <a:defRPr/>
            </a:pPr>
            <a:r>
              <a:rPr lang="en-US" sz="1400" b="1" kern="0" dirty="0">
                <a:solidFill>
                  <a:schemeClr val="bg1"/>
                </a:solidFill>
              </a:rPr>
              <a:t>U</a:t>
            </a:r>
          </a:p>
          <a:p>
            <a:pPr algn="ctr" defTabSz="914323">
              <a:defRPr/>
            </a:pPr>
            <a:r>
              <a:rPr lang="en-US" sz="1400" b="1" kern="0" dirty="0">
                <a:solidFill>
                  <a:schemeClr val="bg1"/>
                </a:solidFill>
              </a:rPr>
              <a:t>t</a:t>
            </a:r>
          </a:p>
          <a:p>
            <a:pPr algn="ctr" defTabSz="914323">
              <a:defRPr/>
            </a:pPr>
            <a:r>
              <a:rPr lang="en-US" sz="1400" b="1" kern="0" dirty="0">
                <a:solidFill>
                  <a:schemeClr val="bg1"/>
                </a:solidFill>
              </a:rPr>
              <a:t>i</a:t>
            </a:r>
          </a:p>
          <a:p>
            <a:pPr algn="ctr" defTabSz="914323">
              <a:defRPr/>
            </a:pPr>
            <a:r>
              <a:rPr lang="en-US" sz="1400" b="1" kern="0" dirty="0">
                <a:solidFill>
                  <a:schemeClr val="bg1"/>
                </a:solidFill>
              </a:rPr>
              <a:t>l</a:t>
            </a:r>
          </a:p>
          <a:p>
            <a:pPr algn="ctr" defTabSz="914323">
              <a:defRPr/>
            </a:pPr>
            <a:r>
              <a:rPr lang="en-US" sz="1400" b="1" kern="0" dirty="0">
                <a:solidFill>
                  <a:schemeClr val="bg1"/>
                </a:solidFill>
              </a:rPr>
              <a:t>i</a:t>
            </a:r>
          </a:p>
          <a:p>
            <a:pPr algn="ctr" defTabSz="914323">
              <a:defRPr/>
            </a:pPr>
            <a:r>
              <a:rPr lang="en-US" sz="1400" b="1" kern="0" dirty="0">
                <a:solidFill>
                  <a:schemeClr val="bg1"/>
                </a:solidFill>
              </a:rPr>
              <a:t>z</a:t>
            </a:r>
          </a:p>
          <a:p>
            <a:pPr algn="ctr" defTabSz="914323">
              <a:defRPr/>
            </a:pPr>
            <a:r>
              <a:rPr lang="en-US" sz="1400" b="1" kern="0" dirty="0">
                <a:solidFill>
                  <a:schemeClr val="bg1"/>
                </a:solidFill>
              </a:rPr>
              <a:t>z</a:t>
            </a:r>
          </a:p>
          <a:p>
            <a:pPr algn="ctr" defTabSz="914323">
              <a:defRPr/>
            </a:pPr>
            <a:r>
              <a:rPr lang="en-US" sz="1400" b="1" kern="0" dirty="0">
                <a:solidFill>
                  <a:schemeClr val="bg1"/>
                </a:solidFill>
              </a:rPr>
              <a:t>t</a:t>
            </a:r>
          </a:p>
          <a:p>
            <a:pPr algn="ctr" defTabSz="914323">
              <a:defRPr/>
            </a:pPr>
            <a:r>
              <a:rPr lang="en-US" sz="1400" b="1" kern="0" dirty="0">
                <a:solidFill>
                  <a:schemeClr val="bg1"/>
                </a:solidFill>
              </a:rPr>
              <a:t>i</a:t>
            </a:r>
          </a:p>
          <a:p>
            <a:pPr algn="ctr" defTabSz="914323">
              <a:defRPr/>
            </a:pPr>
            <a:r>
              <a:rPr lang="en-US" sz="1400" b="1" kern="0" dirty="0">
                <a:solidFill>
                  <a:schemeClr val="bg1"/>
                </a:solidFill>
              </a:rPr>
              <a:t>o</a:t>
            </a:r>
          </a:p>
          <a:p>
            <a:pPr algn="ctr" defTabSz="914323">
              <a:defRPr/>
            </a:pPr>
            <a:r>
              <a:rPr lang="en-US" sz="1400" b="1" kern="0" dirty="0">
                <a:solidFill>
                  <a:schemeClr val="bg1"/>
                </a:solidFill>
              </a:rPr>
              <a:t>n</a:t>
            </a:r>
          </a:p>
          <a:p>
            <a:pPr algn="ctr" defTabSz="914323">
              <a:defRPr/>
            </a:pPr>
            <a:endParaRPr lang="en-US" sz="1400" b="1" kern="0" dirty="0">
              <a:solidFill>
                <a:schemeClr val="bg1"/>
              </a:solidFill>
            </a:endParaRPr>
          </a:p>
        </p:txBody>
      </p:sp>
      <p:sp>
        <p:nvSpPr>
          <p:cNvPr id="22" name="Title 1"/>
          <p:cNvSpPr txBox="1">
            <a:spLocks/>
          </p:cNvSpPr>
          <p:nvPr/>
        </p:nvSpPr>
        <p:spPr>
          <a:xfrm>
            <a:off x="539552" y="626269"/>
            <a:ext cx="6288138" cy="498475"/>
          </a:xfrm>
          <a:prstGeom prst="rect">
            <a:avLst/>
          </a:prstGeom>
          <a:effectLst>
            <a:outerShdw blurRad="50800" dist="38100" dir="2700000" algn="tl" rotWithShape="0">
              <a:prstClr val="black">
                <a:alpha val="40000"/>
              </a:prstClr>
            </a:outerShdw>
          </a:effectLst>
        </p:spPr>
        <p:txBody>
          <a:bodyPr lIns="91432" tIns="45717" rIns="91432" bIns="45717"/>
          <a:lstStyle/>
          <a:p>
            <a:pPr>
              <a:lnSpc>
                <a:spcPct val="90000"/>
              </a:lnSpc>
              <a:defRPr/>
            </a:pPr>
            <a:r>
              <a:rPr lang="en-US" sz="2400" u="sng" kern="0" spc="-151" dirty="0">
                <a:ln w="3175">
                  <a:noFill/>
                </a:ln>
                <a:solidFill>
                  <a:sysClr val="window" lastClr="FFFFFF"/>
                </a:solidFill>
                <a:effectLst>
                  <a:outerShdw blurRad="38100" dist="38100" dir="2700000" algn="tl">
                    <a:srgbClr val="000000">
                      <a:alpha val="43137"/>
                    </a:srgbClr>
                  </a:outerShdw>
                </a:effectLst>
                <a:latin typeface="Calibri"/>
                <a:cs typeface="Arial" charset="0"/>
              </a:rPr>
              <a:t>Virtual Machine </a:t>
            </a:r>
            <a:r>
              <a:rPr lang="en-US" sz="2400" u="sng" kern="0" spc="-151" dirty="0" smtClean="0">
                <a:ln w="3175">
                  <a:noFill/>
                </a:ln>
                <a:solidFill>
                  <a:sysClr val="window" lastClr="FFFFFF"/>
                </a:solidFill>
                <a:effectLst>
                  <a:outerShdw blurRad="38100" dist="38100" dir="2700000" algn="tl">
                    <a:srgbClr val="000000">
                      <a:alpha val="43137"/>
                    </a:srgbClr>
                  </a:outerShdw>
                </a:effectLst>
                <a:latin typeface="Calibri"/>
                <a:cs typeface="Arial" charset="0"/>
              </a:rPr>
              <a:t>Efficiency with SQL Server</a:t>
            </a:r>
            <a:endParaRPr lang="en-US" sz="2400" u="sng" kern="0" spc="-151" dirty="0">
              <a:ln w="3175">
                <a:noFill/>
              </a:ln>
              <a:solidFill>
                <a:sysClr val="window" lastClr="FFFFFF"/>
              </a:solidFill>
              <a:effectLst>
                <a:outerShdw blurRad="38100" dist="38100" dir="2700000" algn="tl">
                  <a:srgbClr val="000000">
                    <a:alpha val="43137"/>
                  </a:srgbClr>
                </a:outerShdw>
              </a:effectLst>
              <a:latin typeface="Calibri"/>
              <a:cs typeface="Arial" charset="0"/>
            </a:endParaRPr>
          </a:p>
        </p:txBody>
      </p:sp>
      <p:cxnSp>
        <p:nvCxnSpPr>
          <p:cNvPr id="14" name="Straight Connector 13"/>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508" y="2708920"/>
            <a:ext cx="5724708" cy="3695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25"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86614645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extBox 3"/>
          <p:cNvSpPr txBox="1">
            <a:spLocks noChangeArrowheads="1"/>
          </p:cNvSpPr>
          <p:nvPr/>
        </p:nvSpPr>
        <p:spPr bwMode="auto">
          <a:xfrm>
            <a:off x="395536" y="692696"/>
            <a:ext cx="7390148" cy="523214"/>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defTabSz="914323">
              <a:defRPr/>
            </a:pPr>
            <a:r>
              <a:rPr lang="en-US" sz="2800" u="sng" kern="0" dirty="0">
                <a:solidFill>
                  <a:sysClr val="window" lastClr="FFFFFF"/>
                </a:solidFill>
                <a:latin typeface="Calibri" pitchFamily="34" charset="0"/>
              </a:rPr>
              <a:t>T</a:t>
            </a:r>
            <a:r>
              <a:rPr lang="en-US" sz="2800" u="sng" kern="0" dirty="0" smtClean="0">
                <a:solidFill>
                  <a:sysClr val="window" lastClr="FFFFFF"/>
                </a:solidFill>
                <a:latin typeface="Calibri" pitchFamily="34" charset="0"/>
              </a:rPr>
              <a:t>he Database Application Execution environment</a:t>
            </a:r>
            <a:endParaRPr lang="en-US" sz="2800" u="sng" kern="0" dirty="0">
              <a:solidFill>
                <a:sysClr val="window" lastClr="FFFFFF"/>
              </a:solidFill>
              <a:latin typeface="Calibri" pitchFamily="34" charset="0"/>
            </a:endParaRPr>
          </a:p>
        </p:txBody>
      </p:sp>
      <p:cxnSp>
        <p:nvCxnSpPr>
          <p:cNvPr id="135" name="Straight Connector 134"/>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568574"/>
            <a:ext cx="8376520" cy="5100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153" y="2986921"/>
            <a:ext cx="8338319" cy="1882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 name="Rectangle 142"/>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51"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928074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39040" y="1386814"/>
            <a:ext cx="8048772" cy="4490458"/>
          </a:xfrm>
          <a:prstGeom prst="rect">
            <a:avLst/>
          </a:prstGeom>
          <a:noFill/>
          <a:effectLst>
            <a:outerShdw blurRad="50800" dist="38100" dir="2700000" algn="tl" rotWithShape="0">
              <a:prstClr val="black">
                <a:alpha val="40000"/>
              </a:prstClr>
            </a:outerShdw>
          </a:effectLst>
        </p:spPr>
        <p:txBody>
          <a:bodyPr wrap="square" lIns="91436" tIns="45719" rIns="91436" bIns="45719">
            <a:spAutoFit/>
          </a:bodyPr>
          <a:lstStyle/>
          <a:p>
            <a:pPr marL="225415" indent="-225415" defTabSz="914361">
              <a:lnSpc>
                <a:spcPct val="90000"/>
              </a:lnSpc>
              <a:spcAft>
                <a:spcPts val="600"/>
              </a:spcAft>
              <a:buFont typeface="Arial" pitchFamily="34" charset="0"/>
              <a:buChar char="•"/>
              <a:tabLst>
                <a:tab pos="457181" algn="l"/>
                <a:tab pos="914361" algn="l"/>
                <a:tab pos="1371543" algn="l"/>
                <a:tab pos="1828724" algn="l"/>
              </a:tabLst>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Compelling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advantages to provisioning one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SQL Instance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per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virtual machine</a:t>
            </a:r>
            <a:endParaRPr lang="en-US" sz="2800" kern="0" dirty="0">
              <a:solidFill>
                <a:sysClr val="window" lastClr="FFFFFF"/>
              </a:solidFill>
              <a:effectLst>
                <a:outerShdw blurRad="38100" dist="38100" dir="2700000" algn="tl">
                  <a:srgbClr val="000000">
                    <a:alpha val="43137"/>
                  </a:srgbClr>
                </a:outerShdw>
              </a:effectLst>
              <a:latin typeface="Calibri" pitchFamily="34" charset="0"/>
            </a:endParaRPr>
          </a:p>
          <a:p>
            <a:pPr marL="682579" lvl="1" indent="-225415" defTabSz="914361">
              <a:buFont typeface="Arial" pitchFamily="34" charset="0"/>
              <a:buChar char="•"/>
              <a:tabLst>
                <a:tab pos="457181" algn="l"/>
                <a:tab pos="914361" algn="l"/>
                <a:tab pos="1371543" algn="l"/>
                <a:tab pos="1828724" algn="l"/>
              </a:tabLst>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Settings &amp; configuration isolation</a:t>
            </a:r>
          </a:p>
          <a:p>
            <a:pPr marL="682579" lvl="1" indent="-225415" defTabSz="914361">
              <a:buFont typeface="Arial" pitchFamily="34" charset="0"/>
              <a:buChar char="•"/>
              <a:tabLst>
                <a:tab pos="457181" algn="l"/>
                <a:tab pos="914361" algn="l"/>
                <a:tab pos="1371543" algn="l"/>
                <a:tab pos="1828724" algn="l"/>
              </a:tabLst>
            </a:pPr>
            <a:r>
              <a:rPr lang="en-US" sz="2200" kern="0" dirty="0">
                <a:solidFill>
                  <a:sysClr val="window" lastClr="FFFFFF"/>
                </a:solidFill>
                <a:effectLst>
                  <a:outerShdw blurRad="38100" dist="38100" dir="2700000" algn="tl">
                    <a:srgbClr val="000000">
                      <a:alpha val="43137"/>
                    </a:srgbClr>
                  </a:outerShdw>
                </a:effectLst>
                <a:latin typeface="Calibri" pitchFamily="34" charset="0"/>
              </a:rPr>
              <a:t>Resource isolation</a:t>
            </a:r>
          </a:p>
          <a:p>
            <a:pPr marL="682579" lvl="1" indent="-225415" defTabSz="914361">
              <a:buFont typeface="Arial" pitchFamily="34" charset="0"/>
              <a:buChar char="•"/>
              <a:tabLst>
                <a:tab pos="457181" algn="l"/>
                <a:tab pos="914361" algn="l"/>
                <a:tab pos="1371543" algn="l"/>
                <a:tab pos="1828724" algn="l"/>
              </a:tabLst>
            </a:pPr>
            <a:r>
              <a:rPr lang="en-US" sz="2200" kern="0" dirty="0">
                <a:solidFill>
                  <a:sysClr val="window" lastClr="FFFFFF"/>
                </a:solidFill>
                <a:effectLst>
                  <a:outerShdw blurRad="38100" dist="38100" dir="2700000" algn="tl">
                    <a:srgbClr val="000000">
                      <a:alpha val="43137"/>
                    </a:srgbClr>
                  </a:outerShdw>
                </a:effectLst>
                <a:latin typeface="Calibri" pitchFamily="34" charset="0"/>
              </a:rPr>
              <a:t>Billing &amp; charge back effectiveness</a:t>
            </a:r>
          </a:p>
          <a:p>
            <a:pPr marL="682579" lvl="1" indent="-225415" defTabSz="914361">
              <a:buFont typeface="Arial" pitchFamily="34" charset="0"/>
              <a:buChar char="•"/>
              <a:tabLst>
                <a:tab pos="457181" algn="l"/>
                <a:tab pos="914361" algn="l"/>
                <a:tab pos="1371543" algn="l"/>
                <a:tab pos="1828724" algn="l"/>
              </a:tabLst>
            </a:pPr>
            <a:r>
              <a:rPr lang="en-US" sz="2200" kern="0" dirty="0">
                <a:solidFill>
                  <a:sysClr val="window" lastClr="FFFFFF"/>
                </a:solidFill>
                <a:effectLst>
                  <a:outerShdw blurRad="38100" dist="38100" dir="2700000" algn="tl">
                    <a:srgbClr val="000000">
                      <a:alpha val="43137"/>
                    </a:srgbClr>
                  </a:outerShdw>
                </a:effectLst>
                <a:latin typeface="Calibri" pitchFamily="34" charset="0"/>
              </a:rPr>
              <a:t>Resource utilization overhead is rapidly diminishing</a:t>
            </a:r>
          </a:p>
          <a:p>
            <a:pPr marL="225415" indent="-225415" defTabSz="914361">
              <a:lnSpc>
                <a:spcPct val="90000"/>
              </a:lnSpc>
              <a:spcBef>
                <a:spcPts val="1800"/>
              </a:spcBef>
              <a:spcAft>
                <a:spcPts val="600"/>
              </a:spcAft>
              <a:buFont typeface="Arial" pitchFamily="34" charset="0"/>
              <a:buChar char="•"/>
              <a:tabLst>
                <a:tab pos="457181" algn="l"/>
                <a:tab pos="914361" algn="l"/>
                <a:tab pos="1371543" algn="l"/>
                <a:tab pos="1828724"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Consistent execution environment across SQL Server products </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SQL Server </a:t>
            </a: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Relational </a:t>
            </a:r>
            <a:r>
              <a:rPr lang="en-US" sz="2200" kern="0" dirty="0">
                <a:solidFill>
                  <a:sysClr val="window" lastClr="FFFFFF"/>
                </a:solidFill>
                <a:effectLst>
                  <a:outerShdw blurRad="38100" dist="38100" dir="2700000" algn="tl">
                    <a:srgbClr val="000000">
                      <a:alpha val="43137"/>
                    </a:srgbClr>
                  </a:outerShdw>
                </a:effectLst>
                <a:latin typeface="Calibri" pitchFamily="34" charset="0"/>
              </a:rPr>
              <a:t>Engine </a:t>
            </a:r>
          </a:p>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SQL Server Integration Services </a:t>
            </a:r>
          </a:p>
          <a:p>
            <a:pPr marL="861977" lvl="1" indent="-169856" defTabSz="914361">
              <a:buFont typeface="Arial" pitchFamily="34" charset="0"/>
              <a:buChar char="•"/>
              <a:tabLst>
                <a:tab pos="457181" algn="l"/>
                <a:tab pos="914361" algn="l"/>
                <a:tab pos="1371543" algn="l"/>
                <a:tab pos="1828724" algn="l"/>
              </a:tabLst>
              <a:defRPr/>
            </a:pPr>
            <a:endParaRPr lang="en-US" sz="2400" kern="0" dirty="0">
              <a:solidFill>
                <a:sysClr val="window" lastClr="FFFFFF"/>
              </a:solidFill>
              <a:effectLst>
                <a:outerShdw blurRad="38100" dist="38100" dir="2700000" algn="tl">
                  <a:srgbClr val="000000">
                    <a:alpha val="43137"/>
                  </a:srgbClr>
                </a:outerShdw>
              </a:effectLst>
              <a:latin typeface="Calibri"/>
            </a:endParaRPr>
          </a:p>
        </p:txBody>
      </p:sp>
      <p:sp>
        <p:nvSpPr>
          <p:cNvPr id="10" name="TextBox 3"/>
          <p:cNvSpPr txBox="1">
            <a:spLocks noChangeArrowheads="1"/>
          </p:cNvSpPr>
          <p:nvPr/>
        </p:nvSpPr>
        <p:spPr bwMode="auto">
          <a:xfrm>
            <a:off x="467544" y="659300"/>
            <a:ext cx="8430505" cy="58477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3200" kern="0" dirty="0" smtClean="0">
                <a:solidFill>
                  <a:sysClr val="window" lastClr="FFFFFF"/>
                </a:solidFill>
                <a:effectLst>
                  <a:outerShdw blurRad="38100" dist="38100" dir="2700000" algn="tl">
                    <a:srgbClr val="000000">
                      <a:alpha val="43137"/>
                    </a:srgbClr>
                  </a:outerShdw>
                </a:effectLst>
                <a:latin typeface="Calibri" pitchFamily="34" charset="0"/>
              </a:rPr>
              <a:t>The Database Application Execution Environment</a:t>
            </a:r>
            <a:endParaRPr lang="en-US" sz="32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20" name="Rectangle 19"/>
          <p:cNvSpPr/>
          <p:nvPr/>
        </p:nvSpPr>
        <p:spPr>
          <a:xfrm>
            <a:off x="4787923" y="4660570"/>
            <a:ext cx="4110125" cy="1107994"/>
          </a:xfrm>
          <a:prstGeom prst="rect">
            <a:avLst/>
          </a:prstGeom>
          <a:effectLst>
            <a:outerShdw blurRad="50800" dist="38100" dir="2700000" algn="tl" rotWithShape="0">
              <a:prstClr val="black">
                <a:alpha val="40000"/>
              </a:prstClr>
            </a:outerShdw>
          </a:effectLst>
        </p:spPr>
        <p:txBody>
          <a:bodyPr wrap="square" lIns="91436" tIns="45719" rIns="91436" bIns="45719">
            <a:spAutoFit/>
          </a:bodyPr>
          <a:lstStyle/>
          <a:p>
            <a:pPr marL="682597" lvl="1" indent="-225415" defTabSz="914361">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SQL Server Analysis Services  </a:t>
            </a:r>
          </a:p>
          <a:p>
            <a:pPr marL="682597" lvl="1" indent="-225415" defTabSz="914361">
              <a:spcAft>
                <a:spcPts val="6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SQL Server Reporting Services</a:t>
            </a:r>
          </a:p>
        </p:txBody>
      </p:sp>
      <p:cxnSp>
        <p:nvCxnSpPr>
          <p:cNvPr id="12" name="Straight Connector 11"/>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4"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14729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387055" y="656100"/>
            <a:ext cx="8412459" cy="609398"/>
          </a:xfrm>
          <a:effectLst>
            <a:outerShdw blurRad="50800" dist="38100" dir="2700000" algn="tl" rotWithShape="0">
              <a:prstClr val="black">
                <a:alpha val="40000"/>
              </a:prstClr>
            </a:outerShdw>
          </a:effectLst>
        </p:spPr>
        <p:txBody>
          <a:bodyPr>
            <a:normAutofit fontScale="90000"/>
          </a:bodyPr>
          <a:lstStyle/>
          <a:p>
            <a:pPr eaLnBrk="1" hangingPunct="1">
              <a:defRPr/>
            </a:pPr>
            <a:r>
              <a:rPr lang="en-US" dirty="0"/>
              <a:t>Agenda</a:t>
            </a:r>
          </a:p>
        </p:txBody>
      </p:sp>
      <p:sp>
        <p:nvSpPr>
          <p:cNvPr id="144387" name="Rectangle 3"/>
          <p:cNvSpPr>
            <a:spLocks noGrp="1" noChangeArrowheads="1"/>
          </p:cNvSpPr>
          <p:nvPr>
            <p:ph idx="1"/>
          </p:nvPr>
        </p:nvSpPr>
        <p:spPr>
          <a:xfrm>
            <a:off x="499826" y="1412776"/>
            <a:ext cx="8287905" cy="4776692"/>
          </a:xfrm>
          <a:effectLst>
            <a:outerShdw blurRad="50800" dist="38100" dir="2700000" algn="tl" rotWithShape="0">
              <a:prstClr val="black">
                <a:alpha val="65000"/>
              </a:prstClr>
            </a:outerShdw>
          </a:effectLst>
        </p:spPr>
        <p:txBody>
          <a:bodyPr/>
          <a:lstStyle/>
          <a:p>
            <a:pPr marL="511175" indent="-511175" eaLnBrk="1" hangingPunct="1">
              <a:defRPr/>
            </a:pPr>
            <a:r>
              <a:rPr lang="en-US" dirty="0" smtClean="0">
                <a:latin typeface="Calibri" pitchFamily="34" charset="0"/>
                <a:cs typeface="Calibri" pitchFamily="34" charset="0"/>
              </a:rPr>
              <a:t>Private </a:t>
            </a:r>
            <a:r>
              <a:rPr lang="en-US" dirty="0">
                <a:latin typeface="Calibri" pitchFamily="34" charset="0"/>
                <a:cs typeface="Calibri" pitchFamily="34" charset="0"/>
              </a:rPr>
              <a:t>Cloud </a:t>
            </a:r>
            <a:r>
              <a:rPr lang="en-US" dirty="0" smtClean="0">
                <a:latin typeface="Calibri" pitchFamily="34" charset="0"/>
                <a:cs typeface="Calibri" pitchFamily="34" charset="0"/>
              </a:rPr>
              <a:t>Solutions </a:t>
            </a:r>
            <a:r>
              <a:rPr lang="en-US" dirty="0">
                <a:latin typeface="Calibri" pitchFamily="34" charset="0"/>
                <a:cs typeface="Calibri" pitchFamily="34" charset="0"/>
              </a:rPr>
              <a:t>Overview</a:t>
            </a:r>
          </a:p>
          <a:p>
            <a:pPr marL="511175" indent="-511175">
              <a:defRPr/>
            </a:pPr>
            <a:r>
              <a:rPr lang="en-US" dirty="0" smtClean="0">
                <a:latin typeface="Calibri" pitchFamily="34" charset="0"/>
                <a:cs typeface="Calibri" pitchFamily="34" charset="0"/>
              </a:rPr>
              <a:t>SQL Server Appliance Engineering</a:t>
            </a:r>
            <a:endParaRPr lang="en-US" dirty="0">
              <a:latin typeface="Calibri" pitchFamily="34" charset="0"/>
              <a:cs typeface="Calibri" pitchFamily="34" charset="0"/>
            </a:endParaRPr>
          </a:p>
          <a:p>
            <a:pPr marL="511175" indent="-511175" eaLnBrk="1" hangingPunct="1">
              <a:defRPr/>
            </a:pPr>
            <a:r>
              <a:rPr lang="en-US" dirty="0" smtClean="0">
                <a:latin typeface="Calibri" pitchFamily="34" charset="0"/>
                <a:cs typeface="Calibri" pitchFamily="34" charset="0"/>
              </a:rPr>
              <a:t>The SQL Server Database Consolidation Solution</a:t>
            </a:r>
          </a:p>
          <a:p>
            <a:pPr marL="511175" indent="-511175" eaLnBrk="1" hangingPunct="1">
              <a:defRPr/>
            </a:pPr>
            <a:r>
              <a:rPr lang="en-US" dirty="0" smtClean="0">
                <a:latin typeface="Calibri" pitchFamily="34" charset="0"/>
                <a:cs typeface="Calibri" pitchFamily="34" charset="0"/>
              </a:rPr>
              <a:t>The SQL Server DBC Solution Hardware Architecture</a:t>
            </a:r>
          </a:p>
          <a:p>
            <a:pPr marL="511175" indent="-511175" eaLnBrk="1" hangingPunct="1">
              <a:defRPr/>
            </a:pPr>
            <a:r>
              <a:rPr lang="en-US" dirty="0" smtClean="0">
                <a:latin typeface="Calibri" pitchFamily="34" charset="0"/>
                <a:cs typeface="Calibri" pitchFamily="34" charset="0"/>
              </a:rPr>
              <a:t>The SQL Server DBC Solution Software Architecture</a:t>
            </a:r>
            <a:endParaRPr lang="en-US" dirty="0">
              <a:latin typeface="Calibri" pitchFamily="34" charset="0"/>
              <a:cs typeface="Calibri" pitchFamily="34" charset="0"/>
            </a:endParaRPr>
          </a:p>
          <a:p>
            <a:pPr marL="511175" indent="-511175" eaLnBrk="1" hangingPunct="1">
              <a:defRPr/>
            </a:pPr>
            <a:r>
              <a:rPr lang="en-US" dirty="0" smtClean="0">
                <a:latin typeface="Calibri" pitchFamily="34" charset="0"/>
                <a:cs typeface="Calibri" pitchFamily="34" charset="0"/>
              </a:rPr>
              <a:t>Consolidation, Virtualization &amp; SQL Server</a:t>
            </a:r>
          </a:p>
          <a:p>
            <a:pPr marL="511175" indent="-511175" eaLnBrk="1" hangingPunct="1">
              <a:defRPr/>
            </a:pPr>
            <a:r>
              <a:rPr lang="en-US" dirty="0" smtClean="0">
                <a:latin typeface="Calibri" pitchFamily="34" charset="0"/>
                <a:cs typeface="Calibri" pitchFamily="34" charset="0"/>
              </a:rPr>
              <a:t>Application </a:t>
            </a:r>
            <a:r>
              <a:rPr lang="en-US" dirty="0">
                <a:latin typeface="Calibri" pitchFamily="34" charset="0"/>
                <a:cs typeface="Calibri" pitchFamily="34" charset="0"/>
              </a:rPr>
              <a:t>Deployment &amp; </a:t>
            </a:r>
            <a:r>
              <a:rPr lang="en-US" dirty="0" smtClean="0">
                <a:latin typeface="Calibri" pitchFamily="34" charset="0"/>
                <a:cs typeface="Calibri" pitchFamily="34" charset="0"/>
              </a:rPr>
              <a:t>Compatibility</a:t>
            </a:r>
          </a:p>
          <a:p>
            <a:pPr marL="511175" indent="-511175">
              <a:defRPr/>
            </a:pPr>
            <a:r>
              <a:rPr lang="en-US" dirty="0">
                <a:latin typeface="Calibri" pitchFamily="34" charset="0"/>
                <a:cs typeface="Calibri" pitchFamily="34" charset="0"/>
              </a:rPr>
              <a:t>Performance and Capacity </a:t>
            </a:r>
            <a:r>
              <a:rPr lang="en-US" dirty="0" smtClean="0">
                <a:latin typeface="Calibri" pitchFamily="34" charset="0"/>
                <a:cs typeface="Calibri" pitchFamily="34" charset="0"/>
              </a:rPr>
              <a:t>Planning</a:t>
            </a:r>
            <a:endParaRPr lang="en-US" dirty="0">
              <a:latin typeface="Calibri" pitchFamily="34" charset="0"/>
              <a:cs typeface="Calibri" pitchFamily="34" charset="0"/>
            </a:endParaRPr>
          </a:p>
          <a:p>
            <a:pPr eaLnBrk="1" hangingPunct="1">
              <a:buNone/>
              <a:defRPr/>
            </a:pPr>
            <a:endParaRPr lang="en-US" dirty="0">
              <a:latin typeface="Calibri" pitchFamily="34" charset="0"/>
              <a:cs typeface="Calibri" pitchFamily="34" charset="0"/>
            </a:endParaRPr>
          </a:p>
        </p:txBody>
      </p:sp>
      <p:sp>
        <p:nvSpPr>
          <p:cNvPr id="8" name="Rectangle 7"/>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cxnSp>
        <p:nvCxnSpPr>
          <p:cNvPr id="11" name="Straight Connector 10"/>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45388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0455" y="702803"/>
            <a:ext cx="8380412" cy="535531"/>
          </a:xfrm>
          <a:prstGeom prst="rect">
            <a:avLst/>
          </a:prstGeom>
          <a:effectLst>
            <a:outerShdw blurRad="50800" dist="38100" dir="2700000" algn="tl" rotWithShape="0">
              <a:prstClr val="black">
                <a:alpha val="65000"/>
              </a:prstClr>
            </a:outerShdw>
          </a:effectLst>
        </p:spPr>
        <p:txBody>
          <a:bodyPr vert="horz" lIns="45720" tIns="45720" rIns="45720" bIns="45720" rtlCol="0" anchor="t" anchorCtr="0">
            <a:spAutoFit/>
          </a:body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200" i="0" u="none" strike="noStrike" kern="1200" cap="none" spc="-125" normalizeH="0" baseline="0" noProof="0" dirty="0" smtClean="0">
                <a:ln w="3175">
                  <a:noFill/>
                </a:ln>
                <a:solidFill>
                  <a:schemeClr val="bg1"/>
                </a:solidFill>
                <a:effectLst/>
                <a:uLnTx/>
                <a:uFillTx/>
                <a:latin typeface="Calibri" pitchFamily="34" charset="0"/>
                <a:ea typeface="+mj-ea"/>
                <a:cs typeface="Calibri" pitchFamily="34" charset="0"/>
              </a:rPr>
              <a:t>Microsoft Assessment and Planning Toolkit   (MAP)</a:t>
            </a:r>
            <a:endParaRPr kumimoji="0" lang="en-US" sz="3200" i="0" u="none" strike="noStrike" kern="1200" cap="none" spc="-125" normalizeH="0" baseline="0" noProof="0" dirty="0">
              <a:ln w="3175">
                <a:noFill/>
              </a:ln>
              <a:solidFill>
                <a:schemeClr val="bg1"/>
              </a:solidFill>
              <a:effectLst/>
              <a:uLnTx/>
              <a:uFillTx/>
              <a:latin typeface="Calibri" pitchFamily="34" charset="0"/>
              <a:ea typeface="+mj-ea"/>
              <a:cs typeface="Calibri" pitchFamily="34" charset="0"/>
            </a:endParaRPr>
          </a:p>
        </p:txBody>
      </p:sp>
      <p:sp>
        <p:nvSpPr>
          <p:cNvPr id="7" name="Content Placeholder 2"/>
          <p:cNvSpPr txBox="1">
            <a:spLocks/>
          </p:cNvSpPr>
          <p:nvPr/>
        </p:nvSpPr>
        <p:spPr>
          <a:xfrm>
            <a:off x="381603" y="1403613"/>
            <a:ext cx="8584267" cy="4482253"/>
          </a:xfrm>
          <a:prstGeom prst="rect">
            <a:avLst/>
          </a:prstGeom>
          <a:effectLst>
            <a:outerShdw blurRad="50800" dist="38100" dir="2700000" algn="tl" rotWithShape="0">
              <a:prstClr val="black">
                <a:alpha val="65000"/>
              </a:prstClr>
            </a:outerShdw>
          </a:effectLst>
        </p:spPr>
        <p:txBody>
          <a:bodyPr vert="horz" lIns="45720" tIns="45720" rIns="45720" bIns="45720" rtlCol="0">
            <a:noAutofit/>
          </a:bodyPr>
          <a:lstStyle/>
          <a:p>
            <a:pPr marL="342900" marR="0" lvl="0" indent="-342900" algn="l" defTabSz="914400" rtl="0" eaLnBrk="1" fontAlgn="auto" latinLnBrk="0" hangingPunct="1">
              <a:lnSpc>
                <a:spcPct val="100000"/>
              </a:lnSpc>
              <a:spcAft>
                <a:spcPts val="900"/>
              </a:spcAft>
              <a:buClr>
                <a:schemeClr val="bg1"/>
              </a:buClr>
              <a:buSzTx/>
              <a:buFont typeface="Arial" pitchFamily="34" charset="0"/>
              <a:buChar char="•"/>
              <a:tabLst/>
              <a:defRPr/>
            </a:pPr>
            <a:r>
              <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rPr>
              <a:t>Sophisticated, Automated discovery of SQL</a:t>
            </a:r>
            <a:r>
              <a:rPr kumimoji="0" lang="en-US" sz="2200" i="0" u="none" strike="noStrike" kern="1200" cap="none" spc="0" normalizeH="0" noProof="0" dirty="0" smtClean="0">
                <a:ln>
                  <a:noFill/>
                </a:ln>
                <a:solidFill>
                  <a:schemeClr val="bg1"/>
                </a:solidFill>
                <a:effectLst/>
                <a:uLnTx/>
                <a:uFillTx/>
                <a:latin typeface="Calibri" pitchFamily="34" charset="0"/>
                <a:cs typeface="Calibri" pitchFamily="34" charset="0"/>
              </a:rPr>
              <a:t> Server Instances</a:t>
            </a:r>
            <a:endPar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endParaRPr>
          </a:p>
          <a:p>
            <a:pPr marL="342900" marR="0" lvl="0" indent="-342900" algn="l" defTabSz="914400" rtl="0" eaLnBrk="1" fontAlgn="auto" latinLnBrk="0" hangingPunct="1">
              <a:lnSpc>
                <a:spcPct val="100000"/>
              </a:lnSpc>
              <a:spcAft>
                <a:spcPts val="900"/>
              </a:spcAft>
              <a:buClr>
                <a:schemeClr val="bg1"/>
              </a:buClr>
              <a:buSzTx/>
              <a:buFont typeface="Arial" pitchFamily="34" charset="0"/>
              <a:buChar char="•"/>
              <a:tabLst/>
              <a:defRPr/>
            </a:pPr>
            <a:r>
              <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rPr>
              <a:t>Automated toolkit with readiness assessment for planning</a:t>
            </a:r>
            <a:r>
              <a:rPr kumimoji="0" lang="en-US" sz="2200" i="0" u="none" strike="noStrike" kern="1200" cap="none" spc="0" normalizeH="0" noProof="0" dirty="0" smtClean="0">
                <a:ln>
                  <a:noFill/>
                </a:ln>
                <a:solidFill>
                  <a:schemeClr val="bg1"/>
                </a:solidFill>
                <a:effectLst/>
                <a:uLnTx/>
                <a:uFillTx/>
                <a:latin typeface="Calibri" pitchFamily="34" charset="0"/>
                <a:cs typeface="Calibri" pitchFamily="34" charset="0"/>
              </a:rPr>
              <a:t> </a:t>
            </a:r>
            <a:r>
              <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rPr>
              <a:t>server migrations</a:t>
            </a:r>
          </a:p>
          <a:p>
            <a:pPr marL="342900" marR="0" lvl="0" indent="-342900" algn="l" defTabSz="914400" rtl="0" eaLnBrk="1" fontAlgn="auto" latinLnBrk="0" hangingPunct="1">
              <a:lnSpc>
                <a:spcPct val="100000"/>
              </a:lnSpc>
              <a:spcAft>
                <a:spcPts val="900"/>
              </a:spcAft>
              <a:buClr>
                <a:schemeClr val="bg1"/>
              </a:buClr>
              <a:buSzTx/>
              <a:buFont typeface="Arial" pitchFamily="34" charset="0"/>
              <a:buChar char="•"/>
              <a:tabLst/>
              <a:defRPr/>
            </a:pPr>
            <a:r>
              <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rPr>
              <a:t>Agent-less inventory of clients, servers, applications, devices and</a:t>
            </a:r>
            <a:r>
              <a:rPr lang="en-US" sz="2200" dirty="0">
                <a:solidFill>
                  <a:schemeClr val="bg1"/>
                </a:solidFill>
                <a:latin typeface="Calibri" pitchFamily="34" charset="0"/>
                <a:cs typeface="Calibri" pitchFamily="34" charset="0"/>
              </a:rPr>
              <a:t> </a:t>
            </a:r>
            <a:r>
              <a:rPr lang="en-US" sz="2200" dirty="0" smtClean="0">
                <a:solidFill>
                  <a:schemeClr val="bg1"/>
                </a:solidFill>
                <a:latin typeface="Calibri" pitchFamily="34" charset="0"/>
                <a:cs typeface="Calibri" pitchFamily="34" charset="0"/>
              </a:rPr>
              <a:t>hardware</a:t>
            </a:r>
            <a:r>
              <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rPr>
              <a:t> and device Compatibility</a:t>
            </a:r>
          </a:p>
          <a:p>
            <a:pPr marL="342900" indent="-342900" defTabSz="914400">
              <a:buClr>
                <a:schemeClr val="bg1"/>
              </a:buClr>
              <a:buFont typeface="Arial" pitchFamily="34" charset="0"/>
              <a:buChar char="•"/>
            </a:pPr>
            <a:r>
              <a:rPr lang="en-US" sz="2200" noProof="0" dirty="0" smtClean="0">
                <a:solidFill>
                  <a:schemeClr val="bg1"/>
                </a:solidFill>
                <a:latin typeface="Calibri" pitchFamily="34" charset="0"/>
                <a:cs typeface="Calibri" pitchFamily="34" charset="0"/>
              </a:rPr>
              <a:t>Runs over defined periods and categorizes </a:t>
            </a:r>
          </a:p>
          <a:p>
            <a:pPr marL="339725" defTabSz="914400">
              <a:buClr>
                <a:schemeClr val="bg1"/>
              </a:buClr>
            </a:pPr>
            <a:r>
              <a:rPr lang="en-US" sz="2200" noProof="0" dirty="0" smtClean="0">
                <a:solidFill>
                  <a:schemeClr val="bg1"/>
                </a:solidFill>
                <a:latin typeface="Calibri" pitchFamily="34" charset="0"/>
                <a:cs typeface="Calibri" pitchFamily="34" charset="0"/>
              </a:rPr>
              <a:t>SQL instances</a:t>
            </a:r>
            <a:r>
              <a:rPr lang="en-US" sz="2200" dirty="0" smtClean="0">
                <a:solidFill>
                  <a:schemeClr val="bg1"/>
                </a:solidFill>
                <a:latin typeface="Calibri" pitchFamily="34" charset="0"/>
                <a:cs typeface="Calibri" pitchFamily="34" charset="0"/>
              </a:rPr>
              <a:t> o</a:t>
            </a:r>
            <a:r>
              <a:rPr kumimoji="0" lang="en-US" sz="2200" i="0" u="none" strike="noStrike" kern="1200" cap="none" spc="0" normalizeH="0" baseline="0" dirty="0" smtClean="0">
                <a:ln>
                  <a:noFill/>
                </a:ln>
                <a:solidFill>
                  <a:schemeClr val="bg1"/>
                </a:solidFill>
                <a:effectLst/>
                <a:uLnTx/>
                <a:uFillTx/>
                <a:latin typeface="Calibri" pitchFamily="34" charset="0"/>
                <a:cs typeface="Calibri" pitchFamily="34" charset="0"/>
              </a:rPr>
              <a:t>n</a:t>
            </a:r>
            <a:r>
              <a:rPr kumimoji="0" lang="en-US" sz="2200" i="0" u="none" strike="noStrike" kern="1200" cap="none" spc="0" normalizeH="0" dirty="0" smtClean="0">
                <a:ln>
                  <a:noFill/>
                </a:ln>
                <a:solidFill>
                  <a:schemeClr val="bg1"/>
                </a:solidFill>
                <a:effectLst/>
                <a:uLnTx/>
                <a:uFillTx/>
                <a:latin typeface="Calibri" pitchFamily="34" charset="0"/>
                <a:cs typeface="Calibri" pitchFamily="34" charset="0"/>
              </a:rPr>
              <a:t> the basis of CPU, </a:t>
            </a:r>
          </a:p>
          <a:p>
            <a:pPr marL="339725" defTabSz="914400">
              <a:buClr>
                <a:schemeClr val="bg1"/>
              </a:buClr>
            </a:pPr>
            <a:r>
              <a:rPr kumimoji="0" lang="en-US" sz="2200" i="0" u="none" strike="noStrike" kern="1200" cap="none" spc="0" normalizeH="0" dirty="0" smtClean="0">
                <a:ln>
                  <a:noFill/>
                </a:ln>
                <a:solidFill>
                  <a:schemeClr val="bg1"/>
                </a:solidFill>
                <a:effectLst/>
                <a:uLnTx/>
                <a:uFillTx/>
                <a:latin typeface="Calibri" pitchFamily="34" charset="0"/>
                <a:cs typeface="Calibri" pitchFamily="34" charset="0"/>
              </a:rPr>
              <a:t>I/O and memory usage</a:t>
            </a:r>
          </a:p>
          <a:p>
            <a:pPr marL="342900" indent="-342900" defTabSz="914400">
              <a:spcBef>
                <a:spcPts val="600"/>
              </a:spcBef>
              <a:buClr>
                <a:schemeClr val="bg1"/>
              </a:buClr>
              <a:buFont typeface="Arial" pitchFamily="34" charset="0"/>
              <a:buChar char="•"/>
            </a:pPr>
            <a:endParaRPr kumimoji="0" lang="en-US" sz="2200" i="0" u="none" strike="noStrike" kern="1200" cap="none" spc="0" normalizeH="0" baseline="0" noProof="0" dirty="0" smtClean="0">
              <a:ln>
                <a:noFill/>
              </a:ln>
              <a:solidFill>
                <a:schemeClr val="bg1"/>
              </a:solidFill>
              <a:effectLst/>
              <a:uLnTx/>
              <a:uFillTx/>
              <a:latin typeface="Calibri" pitchFamily="34" charset="0"/>
              <a:cs typeface="Calibri" pitchFamily="34" charset="0"/>
            </a:endParaRPr>
          </a:p>
        </p:txBody>
      </p:sp>
      <p:graphicFrame>
        <p:nvGraphicFramePr>
          <p:cNvPr id="9" name="Diagram 8"/>
          <p:cNvGraphicFramePr/>
          <p:nvPr>
            <p:extLst>
              <p:ext uri="{D42A27DB-BD31-4B8C-83A1-F6EECF244321}">
                <p14:modId xmlns:p14="http://schemas.microsoft.com/office/powerpoint/2010/main" val="3494031624"/>
              </p:ext>
            </p:extLst>
          </p:nvPr>
        </p:nvGraphicFramePr>
        <p:xfrm>
          <a:off x="4932040" y="3437759"/>
          <a:ext cx="3993046" cy="30875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6" name="Straight Connector 15"/>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0" name="TextBox 1"/>
          <p:cNvSpPr txBox="1">
            <a:spLocks noChangeArrowheads="1"/>
          </p:cNvSpPr>
          <p:nvPr/>
        </p:nvSpPr>
        <p:spPr bwMode="auto">
          <a:xfrm>
            <a:off x="411276" y="5"/>
            <a:ext cx="8619138"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 </a:t>
            </a:r>
            <a:r>
              <a:rPr lang="en-US" sz="2100"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Consolidation &amp; Virtualization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530139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9" name="TextBox 8"/>
          <p:cNvSpPr txBox="1"/>
          <p:nvPr/>
        </p:nvSpPr>
        <p:spPr>
          <a:xfrm>
            <a:off x="935517" y="1127908"/>
            <a:ext cx="7500996" cy="5509198"/>
          </a:xfrm>
          <a:prstGeom prst="rect">
            <a:avLst/>
          </a:prstGeom>
          <a:noFill/>
          <a:effectLst>
            <a:outerShdw blurRad="50800" dist="38100" dir="2700000" algn="tl" rotWithShape="0">
              <a:prstClr val="black">
                <a:alpha val="61000"/>
              </a:prstClr>
            </a:outerShdw>
          </a:effectLst>
        </p:spPr>
        <p:txBody>
          <a:bodyPr wrap="square" lIns="91436" tIns="45719" rIns="91436" bIns="45719">
            <a:spAutoFit/>
          </a:bodyPr>
          <a:lstStyle/>
          <a:p>
            <a:pPr marL="225415" indent="-225415" defTabSz="914361">
              <a:tabLst>
                <a:tab pos="457181" algn="l"/>
                <a:tab pos="914361" algn="l"/>
                <a:tab pos="1371543" algn="l"/>
                <a:tab pos="1828724" algn="l"/>
              </a:tabLst>
              <a:defRPr/>
            </a:pPr>
            <a:r>
              <a:rPr lang="en-US" sz="2800" u="sng" kern="0" dirty="0">
                <a:solidFill>
                  <a:sysClr val="window" lastClr="FFFFFF"/>
                </a:solidFill>
                <a:effectLst>
                  <a:outerShdw blurRad="38100" dist="38100" dir="2700000" algn="tl">
                    <a:srgbClr val="000000">
                      <a:alpha val="43137"/>
                    </a:srgbClr>
                  </a:outerShdw>
                </a:effectLst>
                <a:latin typeface="Calibri"/>
              </a:rPr>
              <a:t>Existing Application Migration</a:t>
            </a:r>
          </a:p>
          <a:p>
            <a:pPr marL="225415" indent="-225415" defTabSz="914361">
              <a:tabLst>
                <a:tab pos="457181" algn="l"/>
                <a:tab pos="914361" algn="l"/>
                <a:tab pos="1371543" algn="l"/>
                <a:tab pos="1828724" algn="l"/>
              </a:tabLst>
              <a:defRPr/>
            </a:pPr>
            <a:endParaRPr lang="en-US" sz="800" kern="0" dirty="0">
              <a:solidFill>
                <a:sysClr val="window" lastClr="FFFFFF"/>
              </a:solidFill>
              <a:effectLst>
                <a:outerShdw blurRad="38100" dist="38100" dir="2700000" algn="tl">
                  <a:srgbClr val="000000">
                    <a:alpha val="43137"/>
                  </a:srgbClr>
                </a:outerShdw>
              </a:effectLst>
              <a:latin typeface="Calibri"/>
            </a:endParaRPr>
          </a:p>
          <a:p>
            <a:pPr marL="403208" indent="-177793" defTabSz="914361">
              <a:buFont typeface="Arial" pitchFamily="34" charset="0"/>
              <a:buChar char="•"/>
              <a:tabLst>
                <a:tab pos="457181" algn="l"/>
                <a:tab pos="914361" algn="l"/>
                <a:tab pos="1371543" algn="l"/>
                <a:tab pos="1828724" algn="l"/>
              </a:tabLst>
              <a:defRPr/>
            </a:pPr>
            <a:r>
              <a:rPr lang="en-US" sz="2400" kern="0" dirty="0">
                <a:solidFill>
                  <a:sysClr val="window" lastClr="FFFFFF"/>
                </a:solidFill>
                <a:effectLst>
                  <a:outerShdw blurRad="38100" dist="38100" dir="2700000" algn="tl">
                    <a:srgbClr val="000000">
                      <a:alpha val="43137"/>
                    </a:srgbClr>
                  </a:outerShdw>
                </a:effectLst>
              </a:rPr>
              <a:t>Physical to virtual migration</a:t>
            </a:r>
          </a:p>
          <a:p>
            <a:pPr marL="860389" lvl="1" indent="-177793" defTabSz="914361">
              <a:spcAft>
                <a:spcPts val="9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rPr>
              <a:t>The complete existing physical execution environment of a system is imported into a virtual machine</a:t>
            </a:r>
            <a:r>
              <a:rPr lang="en-US" sz="2200" kern="0" dirty="0" smtClean="0">
                <a:solidFill>
                  <a:sysClr val="window" lastClr="FFFFFF"/>
                </a:solidFill>
                <a:effectLst>
                  <a:outerShdw blurRad="38100" dist="38100" dir="2700000" algn="tl">
                    <a:srgbClr val="000000">
                      <a:alpha val="43137"/>
                    </a:srgbClr>
                  </a:outerShdw>
                </a:effectLst>
              </a:rPr>
              <a:t>.</a:t>
            </a:r>
            <a:endParaRPr lang="en-US" sz="2400" kern="0" dirty="0" smtClean="0">
              <a:solidFill>
                <a:sysClr val="window" lastClr="FFFFFF"/>
              </a:solidFill>
              <a:effectLst>
                <a:outerShdw blurRad="38100" dist="38100" dir="2700000" algn="tl">
                  <a:srgbClr val="000000">
                    <a:alpha val="43137"/>
                  </a:srgbClr>
                </a:outerShdw>
              </a:effectLst>
              <a:latin typeface="Calibri"/>
            </a:endParaRPr>
          </a:p>
          <a:p>
            <a:pPr marL="404796" indent="-169856" defTabSz="914361">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a:rPr>
              <a:t>Data-tier </a:t>
            </a:r>
            <a:r>
              <a:rPr lang="en-US" sz="2400" kern="0" dirty="0">
                <a:solidFill>
                  <a:sysClr val="window" lastClr="FFFFFF"/>
                </a:solidFill>
                <a:effectLst>
                  <a:outerShdw blurRad="38100" dist="38100" dir="2700000" algn="tl">
                    <a:srgbClr val="000000">
                      <a:alpha val="43137"/>
                    </a:srgbClr>
                  </a:outerShdw>
                </a:effectLst>
                <a:latin typeface="Calibri"/>
              </a:rPr>
              <a:t>application component extraction and deployment</a:t>
            </a:r>
          </a:p>
          <a:p>
            <a:pPr marL="861977" lvl="1" indent="-169856" defTabSz="914361">
              <a:spcAft>
                <a:spcPts val="600"/>
              </a:spcAft>
              <a:buFont typeface="Arial" pitchFamily="34" charset="0"/>
              <a:buChar char="•"/>
              <a:tabLst>
                <a:tab pos="457181" algn="l"/>
                <a:tab pos="914361" algn="l"/>
                <a:tab pos="1371543" algn="l"/>
                <a:tab pos="1828724" algn="l"/>
              </a:tabLst>
              <a:defRPr/>
            </a:pPr>
            <a:r>
              <a:rPr lang="en-US" sz="2200" kern="0" dirty="0" smtClean="0">
                <a:solidFill>
                  <a:sysClr val="window" lastClr="FFFFFF"/>
                </a:solidFill>
                <a:effectLst>
                  <a:outerShdw blurRad="38100" dist="38100" dir="2700000" algn="tl">
                    <a:srgbClr val="000000">
                      <a:alpha val="43137"/>
                    </a:srgbClr>
                  </a:outerShdw>
                </a:effectLst>
                <a:latin typeface="Calibri"/>
              </a:rPr>
              <a:t>SQL </a:t>
            </a:r>
            <a:r>
              <a:rPr lang="en-US" sz="2200" kern="0" dirty="0">
                <a:solidFill>
                  <a:sysClr val="window" lastClr="FFFFFF"/>
                </a:solidFill>
                <a:effectLst>
                  <a:outerShdw blurRad="38100" dist="38100" dir="2700000" algn="tl">
                    <a:srgbClr val="000000">
                      <a:alpha val="43137"/>
                    </a:srgbClr>
                  </a:outerShdw>
                </a:effectLst>
                <a:latin typeface="Calibri"/>
              </a:rPr>
              <a:t>Server Management Studio provides DAC </a:t>
            </a:r>
            <a:r>
              <a:rPr lang="en-US" sz="2200" kern="0" dirty="0" smtClean="0">
                <a:solidFill>
                  <a:sysClr val="window" lastClr="FFFFFF"/>
                </a:solidFill>
                <a:effectLst>
                  <a:outerShdw blurRad="38100" dist="38100" dir="2700000" algn="tl">
                    <a:srgbClr val="000000">
                      <a:alpha val="43137"/>
                    </a:srgbClr>
                  </a:outerShdw>
                </a:effectLst>
                <a:latin typeface="Calibri"/>
              </a:rPr>
              <a:t>wizards</a:t>
            </a:r>
            <a:endParaRPr lang="en-US" sz="800" kern="0" dirty="0" smtClean="0">
              <a:solidFill>
                <a:sysClr val="window" lastClr="FFFFFF"/>
              </a:solidFill>
              <a:effectLst>
                <a:outerShdw blurRad="38100" dist="38100" dir="2700000" algn="tl">
                  <a:srgbClr val="000000">
                    <a:alpha val="43137"/>
                  </a:srgbClr>
                </a:outerShdw>
              </a:effectLst>
              <a:latin typeface="Calibri"/>
            </a:endParaRPr>
          </a:p>
          <a:p>
            <a:pPr marL="403208" indent="-177793" defTabSz="914361">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a:rPr>
              <a:t>Existing </a:t>
            </a:r>
            <a:r>
              <a:rPr lang="en-US" sz="2400" kern="0" dirty="0">
                <a:solidFill>
                  <a:sysClr val="window" lastClr="FFFFFF"/>
                </a:solidFill>
                <a:effectLst>
                  <a:outerShdw blurRad="38100" dist="38100" dir="2700000" algn="tl">
                    <a:srgbClr val="000000">
                      <a:alpha val="43137"/>
                    </a:srgbClr>
                  </a:outerShdw>
                </a:effectLst>
                <a:latin typeface="Calibri"/>
              </a:rPr>
              <a:t>VMWare based installations can be directly imported</a:t>
            </a:r>
          </a:p>
          <a:p>
            <a:pPr marL="860389" lvl="1" indent="-860389" defTabSz="914361">
              <a:tabLst>
                <a:tab pos="457181" algn="l"/>
                <a:tab pos="914361" algn="l"/>
                <a:tab pos="1371543" algn="l"/>
                <a:tab pos="1828724" algn="l"/>
              </a:tabLst>
              <a:defRPr/>
            </a:pPr>
            <a:endParaRPr lang="en-US" sz="1100" u="sng" kern="0" dirty="0">
              <a:solidFill>
                <a:sysClr val="window" lastClr="FFFFFF"/>
              </a:solidFill>
              <a:effectLst>
                <a:outerShdw blurRad="38100" dist="38100" dir="2700000" algn="tl">
                  <a:srgbClr val="000000">
                    <a:alpha val="43137"/>
                  </a:srgbClr>
                </a:outerShdw>
              </a:effectLst>
              <a:latin typeface="Calibri"/>
              <a:cs typeface="Arial" charset="0"/>
            </a:endParaRPr>
          </a:p>
          <a:p>
            <a:pPr marL="860389" lvl="1" indent="-860389" defTabSz="914361">
              <a:tabLst>
                <a:tab pos="457181" algn="l"/>
                <a:tab pos="914361" algn="l"/>
                <a:tab pos="1371543" algn="l"/>
                <a:tab pos="1828724" algn="l"/>
              </a:tabLst>
              <a:defRPr/>
            </a:pPr>
            <a:r>
              <a:rPr lang="en-US" sz="2800" u="sng" kern="0" dirty="0">
                <a:solidFill>
                  <a:sysClr val="window" lastClr="FFFFFF"/>
                </a:solidFill>
                <a:effectLst>
                  <a:outerShdw blurRad="38100" dist="38100" dir="2700000" algn="tl">
                    <a:srgbClr val="000000">
                      <a:alpha val="43137"/>
                    </a:srgbClr>
                  </a:outerShdw>
                </a:effectLst>
                <a:latin typeface="Calibri"/>
                <a:cs typeface="Arial" charset="0"/>
              </a:rPr>
              <a:t>Self Service Deployment</a:t>
            </a:r>
          </a:p>
          <a:p>
            <a:pPr marL="860389" lvl="1" indent="-860389" defTabSz="914361">
              <a:tabLst>
                <a:tab pos="457181" algn="l"/>
                <a:tab pos="914361" algn="l"/>
                <a:tab pos="1371543" algn="l"/>
                <a:tab pos="1828724" algn="l"/>
              </a:tabLst>
              <a:defRPr/>
            </a:pPr>
            <a:endParaRPr lang="en-US" sz="800" u="sng" kern="0" dirty="0">
              <a:solidFill>
                <a:sysClr val="window" lastClr="FFFFFF"/>
              </a:solidFill>
              <a:effectLst>
                <a:outerShdw blurRad="38100" dist="38100" dir="2700000" algn="tl">
                  <a:srgbClr val="000000">
                    <a:alpha val="43137"/>
                  </a:srgbClr>
                </a:outerShdw>
              </a:effectLst>
              <a:latin typeface="Calibri"/>
              <a:cs typeface="Arial" charset="0"/>
            </a:endParaRPr>
          </a:p>
          <a:p>
            <a:pPr marL="404796" lvl="4" indent="-171443" defTabSz="914361">
              <a:spcAft>
                <a:spcPts val="600"/>
              </a:spcAft>
              <a:buFont typeface="Arial" pitchFamily="34" charset="0"/>
              <a:buChar char="•"/>
              <a:tabLst>
                <a:tab pos="457181" algn="l"/>
                <a:tab pos="914361" algn="l"/>
                <a:tab pos="1371543" algn="l"/>
                <a:tab pos="1828724"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a:rPr>
              <a:t>System </a:t>
            </a:r>
            <a:r>
              <a:rPr lang="en-US" sz="2400" kern="0" dirty="0">
                <a:solidFill>
                  <a:sysClr val="window" lastClr="FFFFFF"/>
                </a:solidFill>
                <a:effectLst>
                  <a:outerShdw blurRad="38100" dist="38100" dir="2700000" algn="tl">
                    <a:srgbClr val="000000">
                      <a:alpha val="43137"/>
                    </a:srgbClr>
                  </a:outerShdw>
                </a:effectLst>
                <a:latin typeface="Calibri"/>
              </a:rPr>
              <a:t>Center VMM Self Service Portal </a:t>
            </a:r>
            <a:endParaRPr lang="en-US" sz="2400" kern="0" dirty="0" smtClean="0">
              <a:solidFill>
                <a:sysClr val="window" lastClr="FFFFFF"/>
              </a:solidFill>
              <a:effectLst>
                <a:outerShdw blurRad="38100" dist="38100" dir="2700000" algn="tl">
                  <a:srgbClr val="000000">
                    <a:alpha val="43137"/>
                  </a:srgbClr>
                </a:outerShdw>
              </a:effectLst>
              <a:latin typeface="Calibri"/>
            </a:endParaRPr>
          </a:p>
          <a:p>
            <a:pPr marL="861978" lvl="5" indent="-171443" defTabSz="914361">
              <a:spcAft>
                <a:spcPts val="600"/>
              </a:spcAft>
              <a:buFont typeface="Arial" pitchFamily="34" charset="0"/>
              <a:buChar char="•"/>
              <a:tabLst>
                <a:tab pos="457181" algn="l"/>
                <a:tab pos="914361" algn="l"/>
                <a:tab pos="1371543" algn="l"/>
                <a:tab pos="1828724" algn="l"/>
              </a:tabLst>
              <a:defRPr/>
            </a:pPr>
            <a:r>
              <a:rPr lang="en-US" sz="2200" kern="0" dirty="0">
                <a:solidFill>
                  <a:sysClr val="window" lastClr="FFFFFF"/>
                </a:solidFill>
                <a:effectLst>
                  <a:outerShdw blurRad="38100" dist="38100" dir="2700000" algn="tl">
                    <a:srgbClr val="000000">
                      <a:alpha val="43137"/>
                    </a:srgbClr>
                  </a:outerShdw>
                </a:effectLst>
                <a:latin typeface="Calibri"/>
              </a:rPr>
              <a:t>S</a:t>
            </a:r>
            <a:r>
              <a:rPr lang="en-US" sz="2200" kern="0" dirty="0" smtClean="0">
                <a:solidFill>
                  <a:sysClr val="window" lastClr="FFFFFF"/>
                </a:solidFill>
                <a:effectLst>
                  <a:outerShdw blurRad="38100" dist="38100" dir="2700000" algn="tl">
                    <a:srgbClr val="000000">
                      <a:alpha val="43137"/>
                    </a:srgbClr>
                  </a:outerShdw>
                </a:effectLst>
                <a:latin typeface="Calibri"/>
              </a:rPr>
              <a:t>upplies </a:t>
            </a:r>
            <a:r>
              <a:rPr lang="en-US" sz="2200" kern="0" dirty="0">
                <a:solidFill>
                  <a:sysClr val="window" lastClr="FFFFFF"/>
                </a:solidFill>
                <a:effectLst>
                  <a:outerShdw blurRad="38100" dist="38100" dir="2700000" algn="tl">
                    <a:srgbClr val="000000">
                      <a:alpha val="43137"/>
                    </a:srgbClr>
                  </a:outerShdw>
                </a:effectLst>
                <a:latin typeface="Calibri"/>
              </a:rPr>
              <a:t>additional roles and workflows around virtual machine and infrastructure provisioning</a:t>
            </a:r>
          </a:p>
        </p:txBody>
      </p:sp>
      <p:sp>
        <p:nvSpPr>
          <p:cNvPr id="10" name="TextBox 3"/>
          <p:cNvSpPr txBox="1">
            <a:spLocks noChangeArrowheads="1"/>
          </p:cNvSpPr>
          <p:nvPr/>
        </p:nvSpPr>
        <p:spPr bwMode="auto">
          <a:xfrm>
            <a:off x="589966" y="529831"/>
            <a:ext cx="5636471" cy="584773"/>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6" tIns="45719" rIns="91436" bIns="45719">
            <a:spAutoFit/>
          </a:bodyPr>
          <a:lstStyle/>
          <a:p>
            <a:pPr defTabSz="914361">
              <a:defRPr/>
            </a:pPr>
            <a:r>
              <a:rPr lang="en-US" sz="3200" kern="0" dirty="0" smtClean="0">
                <a:solidFill>
                  <a:sysClr val="window" lastClr="FFFFFF"/>
                </a:solidFill>
                <a:effectLst>
                  <a:outerShdw blurRad="38100" dist="38100" dir="2700000" algn="tl">
                    <a:srgbClr val="000000">
                      <a:alpha val="43137"/>
                    </a:srgbClr>
                  </a:outerShdw>
                </a:effectLst>
                <a:latin typeface="Calibri" pitchFamily="34" charset="0"/>
              </a:rPr>
              <a:t>Application Deployment Options</a:t>
            </a:r>
            <a:endParaRPr lang="en-US" sz="3200"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8" name="Straight Connector 7"/>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
          <p:cNvSpPr txBox="1">
            <a:spLocks noChangeArrowheads="1"/>
          </p:cNvSpPr>
          <p:nvPr/>
        </p:nvSpPr>
        <p:spPr bwMode="auto">
          <a:xfrm>
            <a:off x="411276" y="5"/>
            <a:ext cx="8042314"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a:t>
            </a:r>
            <a:r>
              <a:rPr lang="en-US" b="1" dirty="0" smtClean="0">
                <a:solidFill>
                  <a:srgbClr val="FFCC00"/>
                </a:solidFill>
                <a:effectLst>
                  <a:outerShdw blurRad="38100" dist="38100" dir="2700000" algn="tl">
                    <a:srgbClr val="000000">
                      <a:alpha val="43137"/>
                    </a:srgbClr>
                  </a:outerShdw>
                </a:effectLst>
                <a:latin typeface="Calibri" pitchFamily="34" charset="0"/>
              </a:rPr>
              <a:t>: </a:t>
            </a:r>
            <a:r>
              <a:rPr lang="en-US"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Application Deployment</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4409029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949280"/>
            <a:ext cx="15144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89436" y="645457"/>
            <a:ext cx="8363938" cy="443198"/>
          </a:xfrm>
          <a:effectLst>
            <a:outerShdw blurRad="50800" dist="38100" dir="2700000" algn="tl" rotWithShape="0">
              <a:prstClr val="black">
                <a:alpha val="60000"/>
              </a:prstClr>
            </a:outerShdw>
          </a:effectLst>
        </p:spPr>
        <p:txBody>
          <a:bodyPr>
            <a:noAutofit/>
          </a:bodyPr>
          <a:lstStyle/>
          <a:p>
            <a:r>
              <a:rPr lang="en-US" sz="2800" dirty="0" smtClean="0">
                <a:solidFill>
                  <a:schemeClr val="bg1"/>
                </a:solidFill>
                <a:latin typeface="Calibri" pitchFamily="34" charset="0"/>
                <a:cs typeface="Calibri" pitchFamily="34" charset="0"/>
              </a:rPr>
              <a:t>Workload Characterization Design Point Assumptions</a:t>
            </a:r>
            <a:endParaRPr lang="en-US" sz="2800" dirty="0">
              <a:solidFill>
                <a:schemeClr val="bg1"/>
              </a:solidFill>
              <a:latin typeface="Calibri" pitchFamily="34" charset="0"/>
              <a:cs typeface="Calibri" pitchFamily="34" charset="0"/>
            </a:endParaRPr>
          </a:p>
        </p:txBody>
      </p:sp>
      <p:cxnSp>
        <p:nvCxnSpPr>
          <p:cNvPr id="5" name="Straight Connector 4"/>
          <p:cNvCxnSpPr/>
          <p:nvPr/>
        </p:nvCxnSpPr>
        <p:spPr>
          <a:xfrm flipV="1">
            <a:off x="0" y="398575"/>
            <a:ext cx="9144000" cy="5593"/>
          </a:xfrm>
          <a:prstGeom prst="line">
            <a:avLst/>
          </a:prstGeom>
          <a:ln w="19050">
            <a:solidFill>
              <a:schemeClr val="accent1"/>
            </a:solidFill>
          </a:ln>
          <a:effectLst>
            <a:outerShdw blurRad="50800" dist="38100" dir="2700000" algn="tl" rotWithShape="0">
              <a:prstClr val="black">
                <a:alpha val="60000"/>
              </a:prstClr>
            </a:outerShdw>
          </a:effectLst>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1191739171"/>
              </p:ext>
            </p:extLst>
          </p:nvPr>
        </p:nvGraphicFramePr>
        <p:xfrm>
          <a:off x="1265109" y="1700808"/>
          <a:ext cx="7090686" cy="1752600"/>
        </p:xfrm>
        <a:graphic>
          <a:graphicData uri="http://schemas.openxmlformats.org/drawingml/2006/table">
            <a:tbl>
              <a:tblPr firstRow="1" bandRow="1">
                <a:effectLst>
                  <a:outerShdw blurRad="50800" dist="38100" dir="2700000" algn="tl" rotWithShape="0">
                    <a:prstClr val="black">
                      <a:alpha val="60000"/>
                    </a:prstClr>
                  </a:outerShdw>
                </a:effectLst>
                <a:tableStyleId>{5C22544A-7EE6-4342-B048-85BDC9FD1C3A}</a:tableStyleId>
              </a:tblPr>
              <a:tblGrid>
                <a:gridCol w="1157165"/>
                <a:gridCol w="1246757"/>
                <a:gridCol w="1357194"/>
                <a:gridCol w="957136"/>
                <a:gridCol w="1206331"/>
                <a:gridCol w="1166103"/>
              </a:tblGrid>
              <a:tr h="370840">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Workload</a:t>
                      </a:r>
                      <a:r>
                        <a:rPr lang="en-US" baseline="0" dirty="0" smtClean="0">
                          <a:effectLst>
                            <a:outerShdw blurRad="38100" dist="38100" dir="2700000" algn="tl">
                              <a:srgbClr val="000000">
                                <a:alpha val="43137"/>
                              </a:srgbClr>
                            </a:outerShdw>
                          </a:effectLst>
                          <a:latin typeface="Calibri" pitchFamily="34" charset="0"/>
                          <a:cs typeface="Calibri" pitchFamily="34" charset="0"/>
                        </a:rPr>
                        <a:t> Size</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Percent of mix</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Virtual processors</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RAM</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Disk Space</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IO Ops / sec</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Small</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55%</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Medium</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35%</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400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Large</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16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2000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281651627"/>
              </p:ext>
            </p:extLst>
          </p:nvPr>
        </p:nvGraphicFramePr>
        <p:xfrm>
          <a:off x="1259632" y="4434862"/>
          <a:ext cx="7090686" cy="2123440"/>
        </p:xfrm>
        <a:graphic>
          <a:graphicData uri="http://schemas.openxmlformats.org/drawingml/2006/table">
            <a:tbl>
              <a:tblPr firstRow="1" bandRow="1">
                <a:effectLst>
                  <a:outerShdw blurRad="50800" dist="38100" dir="2700000" algn="tl" rotWithShape="0">
                    <a:prstClr val="black">
                      <a:alpha val="58000"/>
                    </a:prstClr>
                  </a:outerShdw>
                </a:effectLst>
                <a:tableStyleId>{5C22544A-7EE6-4342-B048-85BDC9FD1C3A}</a:tableStyleId>
              </a:tblPr>
              <a:tblGrid>
                <a:gridCol w="1157165"/>
                <a:gridCol w="1246757"/>
                <a:gridCol w="1357194"/>
                <a:gridCol w="957136"/>
                <a:gridCol w="1206331"/>
                <a:gridCol w="1166103"/>
              </a:tblGrid>
              <a:tr h="370840">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Workload</a:t>
                      </a:r>
                      <a:r>
                        <a:rPr lang="en-US" baseline="0" dirty="0" smtClean="0">
                          <a:effectLst>
                            <a:outerShdw blurRad="38100" dist="38100" dir="2700000" algn="tl">
                              <a:srgbClr val="000000">
                                <a:alpha val="43137"/>
                              </a:srgbClr>
                            </a:outerShdw>
                          </a:effectLst>
                          <a:latin typeface="Calibri" pitchFamily="34" charset="0"/>
                          <a:cs typeface="Calibri" pitchFamily="34" charset="0"/>
                        </a:rPr>
                        <a:t> Size</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Percent of mix</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Virtual processors</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RAM</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Disk Space</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effectLst>
                            <a:outerShdw blurRad="38100" dist="38100" dir="2700000" algn="tl">
                              <a:srgbClr val="000000">
                                <a:alpha val="43137"/>
                              </a:srgbClr>
                            </a:outerShdw>
                          </a:effectLst>
                          <a:latin typeface="Calibri" pitchFamily="34" charset="0"/>
                          <a:cs typeface="Calibri" pitchFamily="34" charset="0"/>
                        </a:rPr>
                        <a:t>IO Ops / sec</a:t>
                      </a:r>
                      <a:endParaRPr lang="en-US" dirty="0">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X-Small</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55%</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.25</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Small</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35%</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50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Medium</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7%</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400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r h="370840">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Large</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3%</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16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400 GB</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c>
                  <a:txBody>
                    <a:bodyPr/>
                    <a:lstStyle/>
                    <a:p>
                      <a:pPr algn="ctr"/>
                      <a:r>
                        <a:rPr lang="en-US" dirty="0" smtClean="0">
                          <a:solidFill>
                            <a:schemeClr val="bg1"/>
                          </a:solidFill>
                          <a:effectLst>
                            <a:outerShdw blurRad="38100" dist="38100" dir="2700000" algn="tl">
                              <a:srgbClr val="000000">
                                <a:alpha val="43137"/>
                              </a:srgbClr>
                            </a:outerShdw>
                          </a:effectLst>
                          <a:latin typeface="Calibri" pitchFamily="34" charset="0"/>
                          <a:cs typeface="Calibri" pitchFamily="34" charset="0"/>
                        </a:rPr>
                        <a:t>2000</a:t>
                      </a:r>
                      <a:endParaRPr lang="en-US" dirty="0">
                        <a:solidFill>
                          <a:schemeClr val="bg1"/>
                        </a:solidFill>
                        <a:effectLst>
                          <a:outerShdw blurRad="38100" dist="38100" dir="2700000" algn="tl">
                            <a:srgbClr val="000000">
                              <a:alpha val="43137"/>
                            </a:srgbClr>
                          </a:outerShdw>
                        </a:effectLst>
                        <a:latin typeface="Calibri" pitchFamily="34" charset="0"/>
                        <a:cs typeface="Calibri" pitchFamily="34" charset="0"/>
                      </a:endParaRPr>
                    </a:p>
                  </a:txBody>
                  <a:tcPr marL="68598" marR="68598">
                    <a:noFill/>
                  </a:tcPr>
                </a:tc>
              </a:tr>
            </a:tbl>
          </a:graphicData>
        </a:graphic>
      </p:graphicFrame>
      <p:sp>
        <p:nvSpPr>
          <p:cNvPr id="10" name="TextBox 3"/>
          <p:cNvSpPr txBox="1">
            <a:spLocks noChangeArrowheads="1"/>
          </p:cNvSpPr>
          <p:nvPr/>
        </p:nvSpPr>
        <p:spPr bwMode="auto">
          <a:xfrm>
            <a:off x="755576" y="1124744"/>
            <a:ext cx="3060445" cy="461663"/>
          </a:xfrm>
          <a:prstGeom prst="rect">
            <a:avLst/>
          </a:prstGeom>
          <a:noFill/>
          <a:ln w="9525">
            <a:noFill/>
            <a:miter lim="800000"/>
            <a:headEnd/>
            <a:tailEnd/>
          </a:ln>
          <a:effectLst>
            <a:outerShdw blurRad="50800" dist="38100" dir="2700000" algn="tl" rotWithShape="0">
              <a:prstClr val="black">
                <a:alpha val="60000"/>
              </a:prstClr>
            </a:outerShdw>
          </a:effectLst>
        </p:spPr>
        <p:txBody>
          <a:bodyPr wrap="none" lIns="91436" tIns="45719" rIns="91436" bIns="45719">
            <a:spAutoFit/>
          </a:bodyPr>
          <a:lstStyle/>
          <a:p>
            <a:pPr defTabSz="914361">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Initial Research Results</a:t>
            </a: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1" name="TextBox 3"/>
          <p:cNvSpPr txBox="1">
            <a:spLocks noChangeArrowheads="1"/>
          </p:cNvSpPr>
          <p:nvPr/>
        </p:nvSpPr>
        <p:spPr bwMode="auto">
          <a:xfrm>
            <a:off x="755576" y="3832783"/>
            <a:ext cx="3583024" cy="461663"/>
          </a:xfrm>
          <a:prstGeom prst="rect">
            <a:avLst/>
          </a:prstGeom>
          <a:noFill/>
          <a:ln w="9525">
            <a:noFill/>
            <a:miter lim="800000"/>
            <a:headEnd/>
            <a:tailEnd/>
          </a:ln>
          <a:effectLst>
            <a:outerShdw blurRad="50800" dist="38100" dir="2700000" algn="tl" rotWithShape="0">
              <a:prstClr val="black">
                <a:alpha val="60000"/>
              </a:prstClr>
            </a:outerShdw>
          </a:effectLst>
        </p:spPr>
        <p:txBody>
          <a:bodyPr wrap="none" lIns="91436" tIns="45719" rIns="91436" bIns="45719">
            <a:spAutoFit/>
          </a:bodyPr>
          <a:lstStyle/>
          <a:p>
            <a:pPr defTabSz="914361">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Evolving Consensus Results</a:t>
            </a: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2" name="Rectangle 1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3" name="TextBox 1"/>
          <p:cNvSpPr txBox="1">
            <a:spLocks noChangeArrowheads="1"/>
          </p:cNvSpPr>
          <p:nvPr/>
        </p:nvSpPr>
        <p:spPr bwMode="auto">
          <a:xfrm>
            <a:off x="411276" y="5"/>
            <a:ext cx="8042314"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a:t>
            </a:r>
            <a:r>
              <a:rPr lang="en-US" b="1" dirty="0" smtClean="0">
                <a:solidFill>
                  <a:srgbClr val="FFCC00"/>
                </a:solidFill>
                <a:effectLst>
                  <a:outerShdw blurRad="38100" dist="38100" dir="2700000" algn="tl">
                    <a:srgbClr val="000000">
                      <a:alpha val="43137"/>
                    </a:srgbClr>
                  </a:outerShdw>
                </a:effectLst>
                <a:latin typeface="Calibri" pitchFamily="34" charset="0"/>
              </a:rPr>
              <a:t>: </a:t>
            </a:r>
            <a:r>
              <a:rPr lang="en-US" b="1" dirty="0">
                <a:solidFill>
                  <a:srgbClr val="FFCC00"/>
                </a:solidFill>
                <a:effectLst>
                  <a:outerShdw blurRad="38100" dist="38100" dir="2700000" algn="tl">
                    <a:srgbClr val="000000">
                      <a:alpha val="43137"/>
                    </a:srgbClr>
                  </a:outerShdw>
                </a:effectLst>
                <a:latin typeface="Calibri" pitchFamily="34" charset="0"/>
              </a:rPr>
              <a:t> </a:t>
            </a:r>
            <a:r>
              <a:rPr lang="en-US" b="1" dirty="0" smtClean="0">
                <a:solidFill>
                  <a:srgbClr val="FFCC00"/>
                </a:solidFill>
                <a:effectLst>
                  <a:outerShdw blurRad="38100" dist="38100" dir="2700000" algn="tl">
                    <a:srgbClr val="000000">
                      <a:alpha val="43137"/>
                    </a:srgbClr>
                  </a:outerShdw>
                </a:effectLst>
                <a:latin typeface="Calibri" pitchFamily="34" charset="0"/>
              </a:rPr>
              <a:t>Application Deployment</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184006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Rectangle 2"/>
          <p:cNvSpPr>
            <a:spLocks noGrp="1" noChangeArrowheads="1"/>
          </p:cNvSpPr>
          <p:nvPr>
            <p:ph type="title"/>
          </p:nvPr>
        </p:nvSpPr>
        <p:spPr>
          <a:xfrm>
            <a:off x="2271570" y="692696"/>
            <a:ext cx="4532678" cy="2202020"/>
          </a:xfrm>
          <a:effectLst>
            <a:outerShdw blurRad="50800" dist="38100" dir="2700000" algn="tl" rotWithShape="0">
              <a:prstClr val="black">
                <a:alpha val="40000"/>
              </a:prstClr>
            </a:outerShdw>
          </a:effectLst>
        </p:spPr>
        <p:txBody>
          <a:bodyPr/>
          <a:lstStyle/>
          <a:p>
            <a:pPr algn="ctr" eaLnBrk="1" hangingPunct="1">
              <a:lnSpc>
                <a:spcPct val="100000"/>
              </a:lnSpc>
              <a:spcAft>
                <a:spcPts val="1800"/>
              </a:spcAft>
              <a:defRPr/>
            </a:pPr>
            <a:r>
              <a:rPr lang="en-US" sz="800" dirty="0" smtClean="0">
                <a:solidFill>
                  <a:schemeClr val="bg1"/>
                </a:solidFill>
              </a:rPr>
              <a:t> </a:t>
            </a:r>
            <a:r>
              <a:rPr lang="en-US" sz="4400" dirty="0" smtClean="0">
                <a:solidFill>
                  <a:schemeClr val="bg1"/>
                </a:solidFill>
              </a:rPr>
              <a:t/>
            </a:r>
            <a:br>
              <a:rPr lang="en-US" sz="4400" dirty="0" smtClean="0">
                <a:solidFill>
                  <a:schemeClr val="bg1"/>
                </a:solidFill>
              </a:rPr>
            </a:br>
            <a:r>
              <a:rPr lang="en-US" sz="4000" dirty="0" smtClean="0">
                <a:solidFill>
                  <a:schemeClr val="bg1"/>
                </a:solidFill>
              </a:rPr>
              <a:t> The SQL Server</a:t>
            </a:r>
            <a:br>
              <a:rPr lang="en-US" sz="4000" dirty="0" smtClean="0">
                <a:solidFill>
                  <a:schemeClr val="bg1"/>
                </a:solidFill>
              </a:rPr>
            </a:br>
            <a:r>
              <a:rPr lang="en-US" sz="4000" dirty="0" smtClean="0">
                <a:solidFill>
                  <a:schemeClr val="bg1"/>
                </a:solidFill>
              </a:rPr>
              <a:t>Database Consolidation Solution</a:t>
            </a:r>
            <a:endParaRPr lang="en-US" sz="4000" dirty="0">
              <a:solidFill>
                <a:schemeClr val="bg1"/>
              </a:solidFill>
            </a:endParaRPr>
          </a:p>
        </p:txBody>
      </p:sp>
      <p:grpSp>
        <p:nvGrpSpPr>
          <p:cNvPr id="2" name="Group 1"/>
          <p:cNvGrpSpPr/>
          <p:nvPr/>
        </p:nvGrpSpPr>
        <p:grpSpPr>
          <a:xfrm>
            <a:off x="971600" y="3789040"/>
            <a:ext cx="7344816" cy="2880320"/>
            <a:chOff x="2051720" y="4725144"/>
            <a:chExt cx="4968552" cy="1944216"/>
          </a:xfrm>
        </p:grpSpPr>
        <p:sp>
          <p:nvSpPr>
            <p:cNvPr id="9" name="Rounded Rectangle 8"/>
            <p:cNvSpPr/>
            <p:nvPr/>
          </p:nvSpPr>
          <p:spPr>
            <a:xfrm>
              <a:off x="2051720" y="4725144"/>
              <a:ext cx="4968552" cy="1944216"/>
            </a:xfrm>
            <a:prstGeom prst="round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369" b="1397"/>
            <a:stretch/>
          </p:blipFill>
          <p:spPr bwMode="auto">
            <a:xfrm>
              <a:off x="2540638" y="4869160"/>
              <a:ext cx="525082" cy="1715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37"/>
            <a:stretch/>
          </p:blipFill>
          <p:spPr bwMode="auto">
            <a:xfrm>
              <a:off x="6012160" y="4869160"/>
              <a:ext cx="536299" cy="1715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8710" y="4796184"/>
              <a:ext cx="2233410" cy="180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Rectangle 13"/>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5" name="TextBox 1"/>
          <p:cNvSpPr txBox="1">
            <a:spLocks noChangeArrowheads="1"/>
          </p:cNvSpPr>
          <p:nvPr/>
        </p:nvSpPr>
        <p:spPr bwMode="auto">
          <a:xfrm>
            <a:off x="411276" y="5"/>
            <a:ext cx="561908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The SQL Server Database Consolidation Solution</a:t>
            </a:r>
            <a:endParaRPr lang="en-US" b="1" dirty="0">
              <a:solidFill>
                <a:srgbClr val="FFCC00"/>
              </a:solidFill>
              <a:effectLst>
                <a:outerShdw blurRad="38100" dist="38100" dir="2700000" algn="tl">
                  <a:srgbClr val="000000">
                    <a:alpha val="43137"/>
                  </a:srgbClr>
                </a:outerShdw>
              </a:effectLst>
              <a:latin typeface="Calibri" pitchFamily="34" charset="0"/>
            </a:endParaRPr>
          </a:p>
        </p:txBody>
      </p:sp>
      <p:pic>
        <p:nvPicPr>
          <p:cNvPr id="481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2992368" y="4665328"/>
            <a:ext cx="3301563" cy="896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855485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44386" name="Rectangle 2"/>
          <p:cNvSpPr>
            <a:spLocks noGrp="1" noChangeArrowheads="1"/>
          </p:cNvSpPr>
          <p:nvPr>
            <p:ph type="title"/>
          </p:nvPr>
        </p:nvSpPr>
        <p:spPr>
          <a:xfrm>
            <a:off x="387055" y="757700"/>
            <a:ext cx="8412459" cy="553998"/>
          </a:xfrm>
          <a:effectLst>
            <a:outerShdw blurRad="50800" dist="38100" dir="2700000" algn="tl" rotWithShape="0">
              <a:prstClr val="black">
                <a:alpha val="40000"/>
              </a:prstClr>
            </a:outerShdw>
          </a:effectLst>
        </p:spPr>
        <p:txBody>
          <a:bodyPr>
            <a:noAutofit/>
          </a:bodyPr>
          <a:lstStyle/>
          <a:p>
            <a:pPr eaLnBrk="1" hangingPunct="1">
              <a:defRPr/>
            </a:pPr>
            <a:r>
              <a:rPr lang="en-US" sz="3200" dirty="0"/>
              <a:t>Private </a:t>
            </a:r>
            <a:r>
              <a:rPr lang="en-US" sz="3200" dirty="0" smtClean="0"/>
              <a:t>Cloud Value </a:t>
            </a:r>
            <a:endParaRPr lang="en-US" sz="3200" dirty="0"/>
          </a:p>
        </p:txBody>
      </p:sp>
      <p:sp>
        <p:nvSpPr>
          <p:cNvPr id="144387" name="Rectangle 3"/>
          <p:cNvSpPr>
            <a:spLocks noGrp="1" noChangeArrowheads="1"/>
          </p:cNvSpPr>
          <p:nvPr>
            <p:ph idx="1"/>
          </p:nvPr>
        </p:nvSpPr>
        <p:spPr>
          <a:xfrm>
            <a:off x="499826" y="1340768"/>
            <a:ext cx="7960606" cy="1080120"/>
          </a:xfrm>
          <a:effectLst>
            <a:outerShdw blurRad="50800" dist="38100" dir="2700000" algn="tl" rotWithShape="0">
              <a:prstClr val="black">
                <a:alpha val="55000"/>
              </a:prstClr>
            </a:outerShdw>
          </a:effectLst>
        </p:spPr>
        <p:txBody>
          <a:bodyPr>
            <a:normAutofit/>
          </a:bodyPr>
          <a:lstStyle/>
          <a:p>
            <a:pPr marL="463550" indent="-463550" eaLnBrk="1" hangingPunct="1">
              <a:spcBef>
                <a:spcPts val="600"/>
              </a:spcBef>
              <a:defRPr/>
            </a:pPr>
            <a:r>
              <a:rPr lang="en-US" dirty="0">
                <a:latin typeface="+mn-lt"/>
              </a:rPr>
              <a:t>Radically lower the cost for managing and maintaining compute infrastructures </a:t>
            </a:r>
          </a:p>
          <a:p>
            <a:pPr marL="0" indent="0" eaLnBrk="1" hangingPunct="1">
              <a:spcBef>
                <a:spcPts val="600"/>
              </a:spcBef>
              <a:buNone/>
              <a:defRPr/>
            </a:pPr>
            <a:endParaRPr lang="en-US" dirty="0">
              <a:latin typeface="+mn-lt"/>
            </a:endParaRPr>
          </a:p>
        </p:txBody>
      </p:sp>
      <p:cxnSp>
        <p:nvCxnSpPr>
          <p:cNvPr id="9" name="Straight Connector 8"/>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8" name="Rectangle 3"/>
          <p:cNvSpPr txBox="1">
            <a:spLocks noChangeArrowheads="1"/>
          </p:cNvSpPr>
          <p:nvPr/>
        </p:nvSpPr>
        <p:spPr>
          <a:xfrm>
            <a:off x="499826" y="2996952"/>
            <a:ext cx="7960606" cy="4896544"/>
          </a:xfrm>
          <a:prstGeom prst="rect">
            <a:avLst/>
          </a:prstGeom>
          <a:effectLst>
            <a:outerShdw blurRad="50800" dist="38100" dir="2700000" algn="tl" rotWithShape="0">
              <a:prstClr val="black">
                <a:alpha val="55000"/>
              </a:prstClr>
            </a:outerShdw>
          </a:effectLst>
        </p:spPr>
        <p:txBody>
          <a:bodyPr vert="horz" lIns="91440" tIns="45720" rIns="91440" bIns="45720" rtlCol="0">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63550" indent="-463550">
              <a:spcBef>
                <a:spcPts val="600"/>
              </a:spcBef>
              <a:defRPr/>
            </a:pPr>
            <a:r>
              <a:rPr lang="en-US" dirty="0" smtClean="0">
                <a:latin typeface="+mn-lt"/>
              </a:rPr>
              <a:t>Integrated management and monitoring</a:t>
            </a:r>
          </a:p>
          <a:p>
            <a:pPr marL="463550" indent="-463550">
              <a:spcBef>
                <a:spcPts val="600"/>
              </a:spcBef>
              <a:defRPr/>
            </a:pPr>
            <a:r>
              <a:rPr lang="en-US" dirty="0" smtClean="0">
                <a:latin typeface="+mn-lt"/>
              </a:rPr>
              <a:t>Elastic capacity provisioning</a:t>
            </a:r>
          </a:p>
          <a:p>
            <a:pPr marL="463550" indent="-463550">
              <a:spcBef>
                <a:spcPts val="600"/>
              </a:spcBef>
              <a:defRPr/>
            </a:pPr>
            <a:r>
              <a:rPr lang="en-US" dirty="0" smtClean="0">
                <a:latin typeface="+mn-lt"/>
              </a:rPr>
              <a:t>Automated load balancing and servicing</a:t>
            </a:r>
          </a:p>
          <a:p>
            <a:pPr marL="463550" indent="-463550">
              <a:spcBef>
                <a:spcPts val="600"/>
              </a:spcBef>
              <a:defRPr/>
            </a:pPr>
            <a:r>
              <a:rPr lang="en-US" dirty="0" smtClean="0">
                <a:latin typeface="+mn-lt"/>
              </a:rPr>
              <a:t>Self Service deployment and monitoring</a:t>
            </a:r>
          </a:p>
          <a:p>
            <a:pPr marL="463550" indent="-463550">
              <a:spcBef>
                <a:spcPts val="600"/>
              </a:spcBef>
              <a:defRPr/>
            </a:pPr>
            <a:r>
              <a:rPr lang="en-US" dirty="0" smtClean="0">
                <a:latin typeface="+mn-lt"/>
              </a:rPr>
              <a:t>Transparent, automated high availability</a:t>
            </a:r>
          </a:p>
          <a:p>
            <a:pPr marL="463550" indent="-463550">
              <a:spcBef>
                <a:spcPts val="600"/>
              </a:spcBef>
              <a:defRPr/>
            </a:pPr>
            <a:r>
              <a:rPr lang="en-US" dirty="0" smtClean="0">
                <a:latin typeface="+mn-lt"/>
              </a:rPr>
              <a:t>Metering and chargeback capabilities</a:t>
            </a:r>
            <a:endParaRPr lang="en-US" dirty="0">
              <a:latin typeface="+mn-lt"/>
            </a:endParaRPr>
          </a:p>
        </p:txBody>
      </p:sp>
      <p:sp>
        <p:nvSpPr>
          <p:cNvPr id="11" name="Rectangle 2"/>
          <p:cNvSpPr txBox="1">
            <a:spLocks noChangeArrowheads="1"/>
          </p:cNvSpPr>
          <p:nvPr/>
        </p:nvSpPr>
        <p:spPr>
          <a:xfrm>
            <a:off x="395536" y="2420888"/>
            <a:ext cx="8412459" cy="55399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pPr>
              <a:defRPr/>
            </a:pPr>
            <a:r>
              <a:rPr lang="en-US" sz="3200" dirty="0" smtClean="0"/>
              <a:t>Mechanisms </a:t>
            </a:r>
            <a:endParaRPr lang="en-US" sz="3200" dirty="0"/>
          </a:p>
        </p:txBody>
      </p:sp>
    </p:spTree>
    <p:extLst>
      <p:ext uri="{BB962C8B-B14F-4D97-AF65-F5344CB8AC3E}">
        <p14:creationId xmlns:p14="http://schemas.microsoft.com/office/powerpoint/2010/main" val="3287405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835696" y="4725144"/>
            <a:ext cx="5400600" cy="1944216"/>
          </a:xfrm>
          <a:prstGeom prst="roundRect">
            <a:avLst/>
          </a:prstGeom>
          <a:solidFill>
            <a:schemeClr val="accent1">
              <a:lumMod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
          <p:cNvSpPr>
            <a:spLocks noGrp="1" noChangeArrowheads="1"/>
          </p:cNvSpPr>
          <p:nvPr>
            <p:ph type="title"/>
          </p:nvPr>
        </p:nvSpPr>
        <p:spPr>
          <a:xfrm>
            <a:off x="1619672" y="548083"/>
            <a:ext cx="5910977" cy="3024933"/>
          </a:xfrm>
          <a:effectLst>
            <a:outerShdw blurRad="50800" dist="38100" dir="2700000" algn="tl" rotWithShape="0">
              <a:prstClr val="black">
                <a:alpha val="40000"/>
              </a:prstClr>
            </a:outerShdw>
          </a:effectLst>
        </p:spPr>
        <p:txBody>
          <a:bodyPr/>
          <a:lstStyle/>
          <a:p>
            <a:pPr algn="ctr" eaLnBrk="1" hangingPunct="1">
              <a:lnSpc>
                <a:spcPct val="90000"/>
              </a:lnSpc>
              <a:defRPr/>
            </a:pPr>
            <a:r>
              <a:rPr lang="en-US" sz="3600" dirty="0" smtClean="0">
                <a:solidFill>
                  <a:schemeClr val="bg1"/>
                </a:solidFill>
                <a:latin typeface="Calibri" pitchFamily="34" charset="0"/>
                <a:cs typeface="Calibri" pitchFamily="34" charset="0"/>
              </a:rPr>
              <a:t>Introducing:</a:t>
            </a:r>
            <a:br>
              <a:rPr lang="en-US" sz="3600" dirty="0" smtClean="0">
                <a:solidFill>
                  <a:schemeClr val="bg1"/>
                </a:solidFill>
                <a:latin typeface="Calibri" pitchFamily="34" charset="0"/>
                <a:cs typeface="Calibri" pitchFamily="34" charset="0"/>
              </a:rPr>
            </a:br>
            <a:r>
              <a:rPr lang="en-US" sz="1100" dirty="0" smtClean="0">
                <a:solidFill>
                  <a:schemeClr val="bg1"/>
                </a:solidFill>
                <a:latin typeface="Calibri" pitchFamily="34" charset="0"/>
                <a:cs typeface="Calibri" pitchFamily="34" charset="0"/>
              </a:rPr>
              <a:t> </a:t>
            </a:r>
            <a:r>
              <a:rPr lang="en-US" sz="4400" dirty="0" smtClean="0">
                <a:solidFill>
                  <a:schemeClr val="bg1"/>
                </a:solidFill>
                <a:latin typeface="Calibri" pitchFamily="34" charset="0"/>
                <a:cs typeface="Calibri" pitchFamily="34" charset="0"/>
              </a:rPr>
              <a:t/>
            </a:r>
            <a:br>
              <a:rPr lang="en-US" sz="4400" dirty="0" smtClean="0">
                <a:solidFill>
                  <a:schemeClr val="bg1"/>
                </a:solidFill>
                <a:latin typeface="Calibri" pitchFamily="34" charset="0"/>
                <a:cs typeface="Calibri" pitchFamily="34" charset="0"/>
              </a:rPr>
            </a:br>
            <a:r>
              <a:rPr lang="en-US" sz="4400" dirty="0" smtClean="0">
                <a:solidFill>
                  <a:schemeClr val="bg1"/>
                </a:solidFill>
                <a:latin typeface="Calibri" pitchFamily="34" charset="0"/>
                <a:cs typeface="Calibri" pitchFamily="34" charset="0"/>
              </a:rPr>
              <a:t> The SQL Server</a:t>
            </a:r>
            <a:br>
              <a:rPr lang="en-US" sz="4400" dirty="0" smtClean="0">
                <a:solidFill>
                  <a:schemeClr val="bg1"/>
                </a:solidFill>
                <a:latin typeface="Calibri" pitchFamily="34" charset="0"/>
                <a:cs typeface="Calibri" pitchFamily="34" charset="0"/>
              </a:rPr>
            </a:br>
            <a:r>
              <a:rPr lang="en-US" sz="4400" dirty="0" smtClean="0">
                <a:solidFill>
                  <a:schemeClr val="bg1"/>
                </a:solidFill>
                <a:latin typeface="Calibri" pitchFamily="34" charset="0"/>
                <a:cs typeface="Calibri" pitchFamily="34" charset="0"/>
              </a:rPr>
              <a:t>Database Consolidation Solution</a:t>
            </a:r>
            <a:r>
              <a:rPr lang="en-US" sz="3200" dirty="0" smtClean="0">
                <a:solidFill>
                  <a:schemeClr val="bg1"/>
                </a:solidFill>
                <a:latin typeface="Calibri" pitchFamily="34" charset="0"/>
                <a:cs typeface="Calibri" pitchFamily="34" charset="0"/>
              </a:rPr>
              <a:t> </a:t>
            </a:r>
            <a:endParaRPr lang="en-US" sz="3200" dirty="0">
              <a:solidFill>
                <a:schemeClr val="bg1"/>
              </a:solidFill>
              <a:latin typeface="Calibri" pitchFamily="34" charset="0"/>
              <a:cs typeface="Calibri" pitchFamily="34" charset="0"/>
            </a:endParaRPr>
          </a:p>
        </p:txBody>
      </p:sp>
      <p:pic>
        <p:nvPicPr>
          <p:cNvPr id="34"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369" b="1397"/>
          <a:stretch/>
        </p:blipFill>
        <p:spPr bwMode="auto">
          <a:xfrm>
            <a:off x="2267744" y="4869160"/>
            <a:ext cx="525082" cy="1715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737"/>
          <a:stretch/>
        </p:blipFill>
        <p:spPr bwMode="auto">
          <a:xfrm>
            <a:off x="6267949" y="4869160"/>
            <a:ext cx="536299" cy="1715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8710" y="4796184"/>
            <a:ext cx="2233410" cy="180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2"/>
          <p:cNvSpPr txBox="1">
            <a:spLocks noChangeArrowheads="1"/>
          </p:cNvSpPr>
          <p:nvPr/>
        </p:nvSpPr>
        <p:spPr>
          <a:xfrm>
            <a:off x="1187624" y="3356992"/>
            <a:ext cx="6768752" cy="792685"/>
          </a:xfrm>
          <a:prstGeom prst="rect">
            <a:avLst/>
          </a:prstGeom>
          <a:effectLst>
            <a:outerShdw blurRad="50800" dist="38100" dir="2700000" algn="tl" rotWithShape="0">
              <a:prstClr val="black">
                <a:alpha val="40000"/>
              </a:prstClr>
            </a:outerShdw>
          </a:effectLst>
        </p:spPr>
        <p:txBody>
          <a:bodyPr vert="horz" lIns="91440" tIns="45720" rIns="91440" bIns="45720" rtlCol="0" anchor="t" anchorCtr="0">
            <a:noAutofit/>
          </a:bodyPr>
          <a:lstStyle>
            <a:lvl1pPr marL="0" marR="0" indent="0" algn="l" defTabSz="914400" rtl="0" eaLnBrk="1" fontAlgn="auto" latinLnBrk="0" hangingPunct="1">
              <a:lnSpc>
                <a:spcPts val="3300"/>
              </a:lnSpc>
              <a:spcBef>
                <a:spcPct val="0"/>
              </a:spcBef>
              <a:spcAft>
                <a:spcPts val="0"/>
              </a:spcAft>
              <a:buClrTx/>
              <a:buSzTx/>
              <a:buFontTx/>
              <a:buNone/>
              <a:tabLst/>
              <a:defRPr sz="2800" kern="1200" baseline="0">
                <a:solidFill>
                  <a:srgbClr val="000000"/>
                </a:solidFill>
                <a:latin typeface="Futura Bk" pitchFamily="34" charset="0"/>
                <a:ea typeface="Segoe UI" pitchFamily="34" charset="0"/>
                <a:cs typeface="Segoe UI" pitchFamily="34" charset="0"/>
              </a:defRPr>
            </a:lvl1pPr>
          </a:lstStyle>
          <a:p>
            <a:pPr algn="ctr">
              <a:lnSpc>
                <a:spcPct val="90000"/>
              </a:lnSpc>
              <a:defRPr/>
            </a:pPr>
            <a:r>
              <a:rPr lang="en-US" sz="3200" dirty="0" smtClean="0">
                <a:solidFill>
                  <a:schemeClr val="bg1"/>
                </a:solidFill>
                <a:latin typeface="Calibri" pitchFamily="34" charset="0"/>
                <a:cs typeface="Calibri" pitchFamily="34" charset="0"/>
              </a:rPr>
              <a:t>A pre-built, optimized, SQL Server Private Cloud Solution</a:t>
            </a:r>
            <a:endParaRPr lang="en-US" sz="3200" dirty="0">
              <a:solidFill>
                <a:schemeClr val="bg1"/>
              </a:solidFill>
              <a:latin typeface="Calibri" pitchFamily="34" charset="0"/>
              <a:cs typeface="Calibri" pitchFamily="34" charset="0"/>
            </a:endParaRPr>
          </a:p>
        </p:txBody>
      </p:sp>
      <p:cxnSp>
        <p:nvCxnSpPr>
          <p:cNvPr id="13" name="Straight Connector 12"/>
          <p:cNvCxnSpPr/>
          <p:nvPr/>
        </p:nvCxnSpPr>
        <p:spPr>
          <a:xfrm flipV="1">
            <a:off x="0" y="116632"/>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710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871" y="5346396"/>
            <a:ext cx="2218567" cy="55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418895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0" name="TextBox 2"/>
          <p:cNvSpPr txBox="1">
            <a:spLocks noChangeArrowheads="1"/>
          </p:cNvSpPr>
          <p:nvPr/>
        </p:nvSpPr>
        <p:spPr bwMode="auto">
          <a:xfrm>
            <a:off x="472586" y="1412776"/>
            <a:ext cx="8348327" cy="3785646"/>
          </a:xfrm>
          <a:prstGeom prst="rect">
            <a:avLst/>
          </a:prstGeom>
          <a:noFill/>
          <a:ln w="9525">
            <a:noFill/>
            <a:miter lim="800000"/>
            <a:headEnd/>
            <a:tailEnd/>
          </a:ln>
          <a:effectLst>
            <a:outerShdw blurRad="50800" dist="38100" dir="2700000" algn="tl" rotWithShape="0">
              <a:schemeClr val="accent5">
                <a:lumMod val="10000"/>
                <a:alpha val="40000"/>
              </a:schemeClr>
            </a:outerShdw>
          </a:effectLst>
        </p:spPr>
        <p:txBody>
          <a:bodyPr wrap="square" lIns="91432" tIns="45717" rIns="91432" bIns="45717">
            <a:spAutoFit/>
          </a:bodyPr>
          <a:lstStyle/>
          <a:p>
            <a:pPr defTabSz="914323">
              <a:spcAft>
                <a:spcPts val="1200"/>
              </a:spcAft>
              <a:tabLst>
                <a:tab pos="457161" algn="l"/>
                <a:tab pos="914323" algn="l"/>
                <a:tab pos="1371485" algn="l"/>
                <a:tab pos="1828648"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Provides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a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complete, pre-built, integrated hardware &amp; software solution for SQL Server database consolidation</a:t>
            </a:r>
          </a:p>
          <a:p>
            <a:pPr marL="681038" lvl="1" indent="-336550" defTabSz="914323">
              <a:spcAft>
                <a:spcPts val="1200"/>
              </a:spcAft>
              <a:buFont typeface="Arial" pitchFamily="34" charset="0"/>
              <a:buChar char="•"/>
              <a:tabLst>
                <a:tab pos="457161" algn="l"/>
                <a:tab pos="914323" algn="l"/>
                <a:tab pos="1371485" algn="l"/>
                <a:tab pos="1828648"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Pre-installed and configured software stack utilizing  Windows Server, Hyper-V, SQL Server and </a:t>
            </a:r>
            <a:r>
              <a:rPr lang="en-US" sz="2400" kern="0" dirty="0">
                <a:solidFill>
                  <a:sysClr val="window" lastClr="FFFFFF"/>
                </a:solidFill>
                <a:effectLst>
                  <a:outerShdw blurRad="38100" dist="38100" dir="2700000" algn="tl">
                    <a:srgbClr val="000000">
                      <a:alpha val="43137"/>
                    </a:srgbClr>
                  </a:outerShdw>
                </a:effectLst>
                <a:latin typeface="Calibri" pitchFamily="34" charset="0"/>
              </a:rPr>
              <a:t>System </a:t>
            </a: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Center</a:t>
            </a:r>
          </a:p>
          <a:p>
            <a:pPr marL="681038" lvl="1" indent="-336550" defTabSz="914323">
              <a:spcAft>
                <a:spcPts val="1200"/>
              </a:spcAft>
              <a:buFont typeface="Arial" pitchFamily="34" charset="0"/>
              <a:buChar char="•"/>
              <a:tabLst>
                <a:tab pos="457161" algn="l"/>
                <a:tab pos="914323" algn="l"/>
                <a:tab pos="1371485" algn="l"/>
                <a:tab pos="1828648" algn="l"/>
              </a:tabLst>
              <a:defRPr/>
            </a:pPr>
            <a:r>
              <a:rPr lang="en-US" sz="2400" kern="0" dirty="0" smtClean="0">
                <a:solidFill>
                  <a:sysClr val="window" lastClr="FFFFFF"/>
                </a:solidFill>
                <a:effectLst>
                  <a:outerShdw blurRad="38100" dist="38100" dir="2700000" algn="tl">
                    <a:srgbClr val="000000">
                      <a:alpha val="43137"/>
                    </a:srgbClr>
                  </a:outerShdw>
                </a:effectLst>
                <a:latin typeface="Calibri" pitchFamily="34" charset="0"/>
              </a:rPr>
              <a:t>Pre-built, balanced hardware components based on HP  blade servers and iSCSI storage solutions</a:t>
            </a:r>
          </a:p>
          <a:p>
            <a:pPr marL="225406" indent="-225406" defTabSz="914323">
              <a:spcAft>
                <a:spcPts val="1200"/>
              </a:spcAft>
              <a:tabLst>
                <a:tab pos="457161" algn="l"/>
                <a:tab pos="914323" algn="l"/>
                <a:tab pos="1371485" algn="l"/>
                <a:tab pos="1828648" algn="l"/>
              </a:tabLst>
              <a:defRPr/>
            </a:pP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a:p>
            <a:pPr marL="225406" indent="-225406" defTabSz="914323">
              <a:spcAft>
                <a:spcPts val="1200"/>
              </a:spcAft>
              <a:tabLst>
                <a:tab pos="457161" algn="l"/>
                <a:tab pos="914323" algn="l"/>
                <a:tab pos="1371485" algn="l"/>
                <a:tab pos="1828648" algn="l"/>
              </a:tabLst>
              <a:defRPr/>
            </a:pPr>
            <a:endParaRPr lang="en-US" sz="2400" kern="0" dirty="0">
              <a:solidFill>
                <a:sysClr val="window" lastClr="FFFFFF"/>
              </a:solidFill>
              <a:effectLst>
                <a:outerShdw blurRad="38100" dist="38100" dir="2700000" algn="tl">
                  <a:srgbClr val="000000">
                    <a:alpha val="43137"/>
                  </a:srgbClr>
                </a:outerShdw>
              </a:effectLst>
              <a:latin typeface="Calibri" pitchFamily="34" charset="0"/>
            </a:endParaRPr>
          </a:p>
        </p:txBody>
      </p:sp>
      <p:sp>
        <p:nvSpPr>
          <p:cNvPr id="11" name="TextBox 3"/>
          <p:cNvSpPr txBox="1">
            <a:spLocks noChangeArrowheads="1"/>
          </p:cNvSpPr>
          <p:nvPr/>
        </p:nvSpPr>
        <p:spPr bwMode="auto">
          <a:xfrm>
            <a:off x="467544" y="640076"/>
            <a:ext cx="8217298" cy="584769"/>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defTabSz="914323">
              <a:defRPr/>
            </a:pPr>
            <a:r>
              <a:rPr lang="en-US" sz="3200" u="sng" kern="0" dirty="0" smtClean="0">
                <a:solidFill>
                  <a:sysClr val="window" lastClr="FFFFFF"/>
                </a:solidFill>
                <a:effectLst>
                  <a:outerShdw blurRad="38100" dist="38100" dir="2700000" algn="tl">
                    <a:srgbClr val="000000">
                      <a:alpha val="43137"/>
                    </a:srgbClr>
                  </a:outerShdw>
                </a:effectLst>
                <a:latin typeface="Calibri" pitchFamily="34" charset="0"/>
              </a:rPr>
              <a:t>The SQL Server Database Consolidation Solution</a:t>
            </a:r>
            <a:endParaRPr lang="en-US" sz="3200" u="sng"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9" name="Straight Connector 8"/>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139" y="4846178"/>
            <a:ext cx="2204677" cy="1607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4767465"/>
            <a:ext cx="1769244" cy="16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3725861" y="4767465"/>
            <a:ext cx="2142283" cy="1685871"/>
            <a:chOff x="3365821" y="4767465"/>
            <a:chExt cx="2358307" cy="1901895"/>
          </a:xfrm>
        </p:grpSpPr>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5821" y="4767465"/>
              <a:ext cx="2358307" cy="1901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2096" y="5358428"/>
              <a:ext cx="2324883" cy="585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7252188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6" name="TextBox 2"/>
          <p:cNvSpPr txBox="1">
            <a:spLocks noChangeArrowheads="1"/>
          </p:cNvSpPr>
          <p:nvPr/>
        </p:nvSpPr>
        <p:spPr bwMode="auto">
          <a:xfrm>
            <a:off x="539552" y="1340768"/>
            <a:ext cx="8145290" cy="5121396"/>
          </a:xfrm>
          <a:prstGeom prst="rect">
            <a:avLst/>
          </a:prstGeom>
          <a:noFill/>
          <a:ln w="9525">
            <a:noFill/>
            <a:miter lim="800000"/>
            <a:headEnd/>
            <a:tailEnd/>
          </a:ln>
          <a:effectLst>
            <a:outerShdw blurRad="50800" dist="38100" dir="2700000" algn="tl" rotWithShape="0">
              <a:prstClr val="black">
                <a:alpha val="65000"/>
              </a:prstClr>
            </a:outerShdw>
          </a:effectLst>
        </p:spPr>
        <p:txBody>
          <a:bodyPr wrap="square" lIns="91432" tIns="45717" rIns="91432" bIns="45717">
            <a:spAutoFit/>
          </a:bodyPr>
          <a:lstStyle/>
          <a:p>
            <a:pPr marL="285750" indent="-285750" defTabSz="914323">
              <a:lnSpc>
                <a:spcPct val="90000"/>
              </a:lnSpc>
              <a:spcAft>
                <a:spcPts val="600"/>
              </a:spcAft>
              <a:buFont typeface="Arial" pitchFamily="34" charset="0"/>
              <a:buChar char="•"/>
              <a:tabLst>
                <a:tab pos="285750" algn="l"/>
                <a:tab pos="912813" algn="l"/>
                <a:tab pos="1370013" algn="l"/>
                <a:tab pos="1827213" algn="l"/>
              </a:tabLst>
            </a:pPr>
            <a:r>
              <a:rPr lang="en-US" sz="2800" kern="0" dirty="0">
                <a:solidFill>
                  <a:sysClr val="window" lastClr="FFFFFF"/>
                </a:solidFill>
                <a:effectLst>
                  <a:outerShdw blurRad="38100" dist="38100" dir="2700000" algn="tl">
                    <a:srgbClr val="000000">
                      <a:alpha val="43137"/>
                    </a:srgbClr>
                  </a:outerShdw>
                </a:effectLst>
                <a:latin typeface="Calibri" pitchFamily="34" charset="0"/>
              </a:rPr>
              <a:t>Provides an extremely high level of application and environmental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compatibility</a:t>
            </a:r>
          </a:p>
          <a:p>
            <a:pPr marL="688975" lvl="1" indent="-233363" defTabSz="914323">
              <a:buFont typeface="Arial" pitchFamily="34" charset="0"/>
              <a:buChar char="•"/>
              <a:tabLst>
                <a:tab pos="457161" algn="l"/>
                <a:tab pos="914323" algn="l"/>
                <a:tab pos="1371485" algn="l"/>
                <a:tab pos="1828648" algn="l"/>
              </a:tabLst>
            </a:pP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Each SQL Instance provisioned in a unique virtual machine</a:t>
            </a:r>
          </a:p>
          <a:p>
            <a:pPr marL="688975" lvl="1" indent="-233363" defTabSz="914323">
              <a:spcAft>
                <a:spcPts val="1200"/>
              </a:spcAft>
              <a:buFont typeface="Arial" pitchFamily="34" charset="0"/>
              <a:buChar char="•"/>
              <a:tabLst>
                <a:tab pos="457161" algn="l"/>
                <a:tab pos="914323" algn="l"/>
                <a:tab pos="1371485" algn="l"/>
                <a:tab pos="1828648" algn="l"/>
              </a:tabLst>
            </a:pP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Physical to virtual DB server migration imports full execution environment</a:t>
            </a:r>
            <a:endParaRPr lang="en-US" sz="2200" kern="0" dirty="0">
              <a:solidFill>
                <a:sysClr val="window" lastClr="FFFFFF"/>
              </a:solidFill>
              <a:effectLst>
                <a:outerShdw blurRad="38100" dist="38100" dir="2700000" algn="tl">
                  <a:srgbClr val="000000">
                    <a:alpha val="43137"/>
                  </a:srgbClr>
                </a:outerShdw>
              </a:effectLst>
              <a:latin typeface="Calibri" pitchFamily="34" charset="0"/>
            </a:endParaRPr>
          </a:p>
          <a:p>
            <a:pPr marL="287338" indent="-288925" defTabSz="914323">
              <a:lnSpc>
                <a:spcPct val="90000"/>
              </a:lnSpc>
              <a:spcBef>
                <a:spcPts val="600"/>
              </a:spcBef>
              <a:spcAft>
                <a:spcPts val="600"/>
              </a:spcAft>
              <a:buFont typeface="Arial" pitchFamily="34" charset="0"/>
              <a:buChar char="•"/>
              <a:tabLst>
                <a:tab pos="457161" algn="l"/>
                <a:tab pos="914323" algn="l"/>
                <a:tab pos="1371485" algn="l"/>
                <a:tab pos="1828648"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Balanced HW &amp; SW design allows exceptional consolidation density</a:t>
            </a:r>
          </a:p>
          <a:p>
            <a:pPr marL="688975" lvl="1" indent="-233363" defTabSz="914323">
              <a:spcAft>
                <a:spcPts val="1200"/>
              </a:spcAft>
              <a:buFont typeface="Arial" pitchFamily="34" charset="0"/>
              <a:buChar char="•"/>
              <a:tabLst>
                <a:tab pos="457161" algn="l"/>
                <a:tab pos="914323" algn="l"/>
                <a:tab pos="1371485" algn="l"/>
                <a:tab pos="1828648" algn="l"/>
              </a:tabLst>
              <a:defRPr/>
            </a:pPr>
            <a:r>
              <a:rPr lang="en-US" sz="2200" kern="0" dirty="0">
                <a:solidFill>
                  <a:sysClr val="window" lastClr="FFFFFF"/>
                </a:solidFill>
                <a:effectLst>
                  <a:outerShdw blurRad="38100" dist="38100" dir="2700000" algn="tl">
                    <a:srgbClr val="000000">
                      <a:alpha val="43137"/>
                    </a:srgbClr>
                  </a:outerShdw>
                </a:effectLst>
                <a:latin typeface="Calibri" pitchFamily="34" charset="0"/>
              </a:rPr>
              <a:t>Between 20:1 and 50:1  should be </a:t>
            </a: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typical</a:t>
            </a:r>
          </a:p>
          <a:p>
            <a:pPr marL="285750" indent="-285750" defTabSz="914323">
              <a:spcBef>
                <a:spcPts val="600"/>
              </a:spcBef>
              <a:spcAft>
                <a:spcPts val="600"/>
              </a:spcAft>
              <a:buFont typeface="Arial" pitchFamily="34" charset="0"/>
              <a:buChar char="•"/>
              <a:tabLst>
                <a:tab pos="457161" algn="l"/>
                <a:tab pos="914323" algn="l"/>
                <a:tab pos="1371485" algn="l"/>
                <a:tab pos="1828648"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Integrated monitoring &amp;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management </a:t>
            </a:r>
            <a:endParaRPr lang="en-US" sz="2800" kern="0" dirty="0" smtClean="0">
              <a:solidFill>
                <a:sysClr val="window" lastClr="FFFFFF"/>
              </a:solidFill>
              <a:effectLst>
                <a:outerShdw blurRad="38100" dist="38100" dir="2700000" algn="tl">
                  <a:srgbClr val="000000">
                    <a:alpha val="43137"/>
                  </a:srgbClr>
                </a:outerShdw>
              </a:effectLst>
              <a:latin typeface="Calibri" pitchFamily="34" charset="0"/>
            </a:endParaRPr>
          </a:p>
          <a:p>
            <a:pPr marL="688975" lvl="1" indent="-233363" defTabSz="914323">
              <a:spcAft>
                <a:spcPts val="1200"/>
              </a:spcAft>
              <a:buFont typeface="Arial" pitchFamily="34" charset="0"/>
              <a:buChar char="•"/>
              <a:tabLst>
                <a:tab pos="457161" algn="l"/>
                <a:tab pos="914323" algn="l"/>
                <a:tab pos="1371485" algn="l"/>
                <a:tab pos="1828648" algn="l"/>
              </a:tabLst>
              <a:defRPr/>
            </a:pP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Cascading health models from HW through SW stack</a:t>
            </a:r>
          </a:p>
          <a:p>
            <a:pPr marL="285750" indent="-285750" defTabSz="914323">
              <a:spcBef>
                <a:spcPts val="600"/>
              </a:spcBef>
              <a:spcAft>
                <a:spcPts val="800"/>
              </a:spcAft>
              <a:buFont typeface="Arial" pitchFamily="34" charset="0"/>
              <a:buChar char="•"/>
              <a:tabLst>
                <a:tab pos="285750" algn="l"/>
                <a:tab pos="912813" algn="l"/>
                <a:tab pos="1370013" algn="l"/>
                <a:tab pos="1827213"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Automated servicing and patching</a:t>
            </a:r>
          </a:p>
        </p:txBody>
      </p:sp>
      <p:cxnSp>
        <p:nvCxnSpPr>
          <p:cNvPr id="10" name="Straight Connector 9"/>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13" name="TextBox 3"/>
          <p:cNvSpPr txBox="1">
            <a:spLocks noChangeArrowheads="1"/>
          </p:cNvSpPr>
          <p:nvPr/>
        </p:nvSpPr>
        <p:spPr bwMode="auto">
          <a:xfrm>
            <a:off x="467544" y="620688"/>
            <a:ext cx="8217298" cy="584769"/>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defTabSz="914323">
              <a:defRPr/>
            </a:pPr>
            <a:r>
              <a:rPr lang="en-US" sz="3200" u="sng" kern="0" dirty="0" smtClean="0">
                <a:solidFill>
                  <a:sysClr val="window" lastClr="FFFFFF"/>
                </a:solidFill>
                <a:effectLst>
                  <a:outerShdw blurRad="38100" dist="38100" dir="2700000" algn="tl">
                    <a:srgbClr val="000000">
                      <a:alpha val="43137"/>
                    </a:srgbClr>
                  </a:outerShdw>
                </a:effectLst>
                <a:latin typeface="Calibri" pitchFamily="34" charset="0"/>
              </a:rPr>
              <a:t>The SQL Server Database Consolidation Solution</a:t>
            </a:r>
            <a:endParaRPr lang="en-US" sz="3200" u="sng" kern="0" dirty="0">
              <a:solidFill>
                <a:sysClr val="window" lastClr="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57388508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16" name="TextBox 2"/>
          <p:cNvSpPr txBox="1">
            <a:spLocks noChangeArrowheads="1"/>
          </p:cNvSpPr>
          <p:nvPr/>
        </p:nvSpPr>
        <p:spPr bwMode="auto">
          <a:xfrm>
            <a:off x="560169" y="1340768"/>
            <a:ext cx="7908208" cy="4601254"/>
          </a:xfrm>
          <a:prstGeom prst="rect">
            <a:avLst/>
          </a:prstGeom>
          <a:noFill/>
          <a:ln w="9525">
            <a:noFill/>
            <a:miter lim="800000"/>
            <a:headEnd/>
            <a:tailEnd/>
          </a:ln>
          <a:effectLst>
            <a:outerShdw blurRad="50800" dist="38100" dir="2700000" algn="tl" rotWithShape="0">
              <a:prstClr val="black">
                <a:alpha val="60000"/>
              </a:prstClr>
            </a:outerShdw>
          </a:effectLst>
        </p:spPr>
        <p:txBody>
          <a:bodyPr wrap="square" lIns="91432" tIns="45717" rIns="91432" bIns="45717">
            <a:spAutoFit/>
          </a:bodyPr>
          <a:lstStyle/>
          <a:p>
            <a:pPr marL="225387" indent="-225406" defTabSz="914323">
              <a:spcAft>
                <a:spcPts val="600"/>
              </a:spcAft>
              <a:buFont typeface="Arial" pitchFamily="34" charset="0"/>
              <a:buChar char="•"/>
              <a:tabLst>
                <a:tab pos="457161" algn="l"/>
                <a:tab pos="914323" algn="l"/>
                <a:tab pos="1371485" algn="l"/>
                <a:tab pos="1828648"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Transparent automatic load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balancing</a:t>
            </a:r>
          </a:p>
          <a:p>
            <a:pPr marL="682569" lvl="1" indent="-225406" defTabSz="914323">
              <a:spcAft>
                <a:spcPts val="1200"/>
              </a:spcAft>
              <a:buFont typeface="Arial" pitchFamily="34" charset="0"/>
              <a:buChar char="•"/>
              <a:tabLst>
                <a:tab pos="457161" algn="l"/>
                <a:tab pos="914323" algn="l"/>
                <a:tab pos="1371485" algn="l"/>
                <a:tab pos="1828648" algn="l"/>
              </a:tabLst>
              <a:defRPr/>
            </a:pPr>
            <a:r>
              <a:rPr lang="en-US" sz="2200" kern="0" dirty="0" smtClean="0">
                <a:solidFill>
                  <a:sysClr val="window" lastClr="FFFFFF"/>
                </a:solidFill>
                <a:effectLst>
                  <a:outerShdw blurRad="38100" dist="38100" dir="2700000" algn="tl">
                    <a:srgbClr val="000000">
                      <a:alpha val="43137"/>
                    </a:srgbClr>
                  </a:outerShdw>
                </a:effectLst>
                <a:latin typeface="Calibri" pitchFamily="34" charset="0"/>
              </a:rPr>
              <a:t>Powered by Live Migration</a:t>
            </a:r>
          </a:p>
          <a:p>
            <a:pPr marL="225387" indent="-225406" defTabSz="914323">
              <a:spcAft>
                <a:spcPts val="1200"/>
              </a:spcAft>
              <a:buFont typeface="Arial" pitchFamily="34" charset="0"/>
              <a:buChar char="•"/>
              <a:tabLst>
                <a:tab pos="457161" algn="l"/>
                <a:tab pos="914323" algn="l"/>
                <a:tab pos="1371485" algn="l"/>
                <a:tab pos="1828648"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Self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service portal and Infrastructure provisioning workflows</a:t>
            </a:r>
          </a:p>
          <a:p>
            <a:pPr marL="225387" indent="-225406" defTabSz="914323">
              <a:spcAft>
                <a:spcPts val="1200"/>
              </a:spcAft>
              <a:buFont typeface="Arial" pitchFamily="34" charset="0"/>
              <a:buChar char="•"/>
              <a:tabLst>
                <a:tab pos="457161" algn="l"/>
                <a:tab pos="914323" algn="l"/>
                <a:tab pos="1371485" algn="l"/>
                <a:tab pos="1828648" algn="l"/>
              </a:tabLst>
              <a:defRPr/>
            </a:pPr>
            <a:r>
              <a:rPr lang="en-US" sz="2800" kern="0" dirty="0">
                <a:solidFill>
                  <a:sysClr val="window" lastClr="FFFFFF"/>
                </a:solidFill>
                <a:effectLst>
                  <a:outerShdw blurRad="38100" dist="38100" dir="2700000" algn="tl">
                    <a:srgbClr val="000000">
                      <a:alpha val="43137"/>
                    </a:srgbClr>
                  </a:outerShdw>
                </a:effectLst>
                <a:latin typeface="Calibri" pitchFamily="34" charset="0"/>
              </a:rPr>
              <a:t>Pre-provisioned HA for SQL instances</a:t>
            </a:r>
          </a:p>
          <a:p>
            <a:pPr marL="225387" indent="-225406" defTabSz="914323">
              <a:spcAft>
                <a:spcPts val="1200"/>
              </a:spcAft>
              <a:buFont typeface="Arial" pitchFamily="34" charset="0"/>
              <a:buChar char="•"/>
              <a:tabLst>
                <a:tab pos="457161" algn="l"/>
                <a:tab pos="914323" algn="l"/>
                <a:tab pos="1371485" algn="l"/>
                <a:tab pos="1828648"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Chargeback </a:t>
            </a:r>
            <a:r>
              <a:rPr lang="en-US" sz="2800" kern="0" dirty="0">
                <a:solidFill>
                  <a:sysClr val="window" lastClr="FFFFFF"/>
                </a:solidFill>
                <a:effectLst>
                  <a:outerShdw blurRad="38100" dist="38100" dir="2700000" algn="tl">
                    <a:srgbClr val="000000">
                      <a:alpha val="43137"/>
                    </a:srgbClr>
                  </a:outerShdw>
                </a:effectLst>
                <a:latin typeface="Calibri" pitchFamily="34" charset="0"/>
              </a:rPr>
              <a:t>&amp; billing </a:t>
            </a: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measurement and reports </a:t>
            </a:r>
          </a:p>
          <a:p>
            <a:pPr marL="225387" indent="-225406" defTabSz="914323">
              <a:spcAft>
                <a:spcPts val="1200"/>
              </a:spcAft>
              <a:buFont typeface="Arial" pitchFamily="34" charset="0"/>
              <a:buChar char="•"/>
              <a:tabLst>
                <a:tab pos="457161" algn="l"/>
                <a:tab pos="914323" algn="l"/>
                <a:tab pos="1371485" algn="l"/>
                <a:tab pos="1828648" algn="l"/>
              </a:tabLst>
              <a:defRPr/>
            </a:pPr>
            <a:r>
              <a:rPr lang="en-US" sz="2800" kern="0" dirty="0" smtClean="0">
                <a:solidFill>
                  <a:sysClr val="window" lastClr="FFFFFF"/>
                </a:solidFill>
                <a:effectLst>
                  <a:outerShdw blurRad="38100" dist="38100" dir="2700000" algn="tl">
                    <a:srgbClr val="000000">
                      <a:alpha val="43137"/>
                    </a:srgbClr>
                  </a:outerShdw>
                </a:effectLst>
                <a:latin typeface="Calibri" pitchFamily="34" charset="0"/>
              </a:rPr>
              <a:t>SQL Instance discovery and consolidation characterization</a:t>
            </a:r>
          </a:p>
          <a:p>
            <a:pPr marL="73099" indent="-225406" defTabSz="914323">
              <a:buFont typeface="Arial" pitchFamily="34" charset="0"/>
              <a:buChar char="•"/>
              <a:tabLst>
                <a:tab pos="457161" algn="l"/>
                <a:tab pos="914323" algn="l"/>
                <a:tab pos="1371485" algn="l"/>
                <a:tab pos="1828648" algn="l"/>
              </a:tabLst>
              <a:defRPr/>
            </a:pPr>
            <a:endParaRPr lang="en-US" sz="2000" kern="0" dirty="0">
              <a:solidFill>
                <a:sysClr val="window" lastClr="FFFFFF"/>
              </a:solidFill>
              <a:effectLst>
                <a:outerShdw blurRad="38100" dist="38100" dir="2700000" algn="tl">
                  <a:srgbClr val="000000">
                    <a:alpha val="43137"/>
                  </a:srgbClr>
                </a:outerShdw>
              </a:effectLst>
              <a:latin typeface="Calibri" pitchFamily="34" charset="0"/>
            </a:endParaRPr>
          </a:p>
        </p:txBody>
      </p:sp>
      <p:cxnSp>
        <p:nvCxnSpPr>
          <p:cNvPr id="10" name="Straight Connector 9"/>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13" name="TextBox 3"/>
          <p:cNvSpPr txBox="1">
            <a:spLocks noChangeArrowheads="1"/>
          </p:cNvSpPr>
          <p:nvPr/>
        </p:nvSpPr>
        <p:spPr bwMode="auto">
          <a:xfrm>
            <a:off x="467544" y="640076"/>
            <a:ext cx="8310272" cy="584769"/>
          </a:xfrm>
          <a:prstGeom prst="rect">
            <a:avLst/>
          </a:prstGeom>
          <a:noFill/>
          <a:ln w="9525">
            <a:noFill/>
            <a:miter lim="800000"/>
            <a:headEnd/>
            <a:tailEnd/>
          </a:ln>
          <a:effectLst>
            <a:outerShdw blurRad="50800" dist="38100" dir="2700000" algn="tl" rotWithShape="0">
              <a:prstClr val="black">
                <a:alpha val="40000"/>
              </a:prstClr>
            </a:outerShdw>
          </a:effectLst>
        </p:spPr>
        <p:txBody>
          <a:bodyPr wrap="none" lIns="91432" tIns="45717" rIns="91432" bIns="45717">
            <a:spAutoFit/>
          </a:bodyPr>
          <a:lstStyle/>
          <a:p>
            <a:pPr defTabSz="914323">
              <a:defRPr/>
            </a:pPr>
            <a:r>
              <a:rPr lang="en-US" sz="3200" u="sng" kern="0" dirty="0" smtClean="0">
                <a:solidFill>
                  <a:sysClr val="window" lastClr="FFFFFF"/>
                </a:solidFill>
                <a:effectLst>
                  <a:outerShdw blurRad="38100" dist="38100" dir="2700000" algn="tl">
                    <a:srgbClr val="000000">
                      <a:alpha val="43137"/>
                    </a:srgbClr>
                  </a:outerShdw>
                </a:effectLst>
                <a:latin typeface="Calibri" pitchFamily="34" charset="0"/>
              </a:rPr>
              <a:t>The SQL Server Database Consolidation Solution </a:t>
            </a:r>
            <a:endParaRPr lang="en-US" sz="3200" u="sng" kern="0" dirty="0">
              <a:solidFill>
                <a:sysClr val="window" lastClr="FFFFFF"/>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0727668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 y="-1"/>
            <a:ext cx="9143999" cy="419100"/>
          </a:xfrm>
          <a:prstGeom prst="rect">
            <a:avLst/>
          </a:prstGeom>
          <a:solidFill>
            <a:schemeClr val="accent1">
              <a:lumMod val="75000"/>
              <a:alpha val="44706"/>
            </a:schemeClr>
          </a:solidFill>
          <a:ln w="25400" cap="flat" cmpd="sng" algn="ctr">
            <a:noFill/>
            <a:prstDash val="solid"/>
          </a:ln>
          <a:effectLst/>
        </p:spPr>
        <p:txBody>
          <a:bodyPr lIns="91436" tIns="45719" rIns="91436" bIns="45719" anchor="ctr"/>
          <a:lstStyle/>
          <a:p>
            <a:pPr algn="ctr" defTabSz="914361">
              <a:defRPr/>
            </a:pPr>
            <a:endParaRPr lang="en-US" sz="1900" kern="0" dirty="0">
              <a:solidFill>
                <a:sysClr val="window" lastClr="FFFFFF"/>
              </a:solidFill>
              <a:latin typeface="Calibri"/>
            </a:endParaRPr>
          </a:p>
        </p:txBody>
      </p:sp>
      <p:sp>
        <p:nvSpPr>
          <p:cNvPr id="9" name="Freeform 8"/>
          <p:cNvSpPr/>
          <p:nvPr/>
        </p:nvSpPr>
        <p:spPr>
          <a:xfrm>
            <a:off x="467544" y="2276872"/>
            <a:ext cx="2506518" cy="2467286"/>
          </a:xfrm>
          <a:custGeom>
            <a:avLst/>
            <a:gdLst>
              <a:gd name="connsiteX0" fmla="*/ 0 w 2925992"/>
              <a:gd name="connsiteY0" fmla="*/ 1462996 h 2925992"/>
              <a:gd name="connsiteX1" fmla="*/ 1462996 w 2925992"/>
              <a:gd name="connsiteY1" fmla="*/ 0 h 2925992"/>
              <a:gd name="connsiteX2" fmla="*/ 2925992 w 2925992"/>
              <a:gd name="connsiteY2" fmla="*/ 1462996 h 2925992"/>
              <a:gd name="connsiteX3" fmla="*/ 1462996 w 2925992"/>
              <a:gd name="connsiteY3" fmla="*/ 2925992 h 2925992"/>
              <a:gd name="connsiteX4" fmla="*/ 0 w 2925992"/>
              <a:gd name="connsiteY4" fmla="*/ 1462996 h 292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5992" h="2925992">
                <a:moveTo>
                  <a:pt x="0" y="1462996"/>
                </a:moveTo>
                <a:cubicBezTo>
                  <a:pt x="0" y="655006"/>
                  <a:pt x="655006" y="0"/>
                  <a:pt x="1462996" y="0"/>
                </a:cubicBezTo>
                <a:cubicBezTo>
                  <a:pt x="2270986" y="0"/>
                  <a:pt x="2925992" y="655006"/>
                  <a:pt x="2925992" y="1462996"/>
                </a:cubicBezTo>
                <a:cubicBezTo>
                  <a:pt x="2925992" y="2270986"/>
                  <a:pt x="2270986" y="2925992"/>
                  <a:pt x="1462996" y="2925992"/>
                </a:cubicBezTo>
                <a:cubicBezTo>
                  <a:pt x="655006" y="2925992"/>
                  <a:pt x="0" y="2270986"/>
                  <a:pt x="0" y="1462996"/>
                </a:cubicBezTo>
                <a:close/>
              </a:path>
            </a:pathLst>
          </a:custGeom>
          <a:solidFill>
            <a:srgbClr val="61DEFD">
              <a:alpha val="61961"/>
            </a:srgbClr>
          </a:solidFill>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alpha val="50000"/>
              <a:hueOff val="0"/>
              <a:satOff val="0"/>
              <a:lumOff val="0"/>
              <a:alphaOff val="0"/>
            </a:schemeClr>
          </a:fillRef>
          <a:effectRef idx="2">
            <a:schemeClr val="accent5">
              <a:alpha val="50000"/>
              <a:hueOff val="0"/>
              <a:satOff val="0"/>
              <a:lumOff val="0"/>
              <a:alphaOff val="0"/>
            </a:schemeClr>
          </a:effectRef>
          <a:fontRef idx="minor">
            <a:schemeClr val="tx1"/>
          </a:fontRef>
        </p:style>
        <p:txBody>
          <a:bodyPr spcFirstLastPara="0" vert="horz" wrap="square" lIns="589529" tIns="460252" rIns="589529" bIns="460252" numCol="1" spcCol="1270" anchor="ctr" anchorCtr="0">
            <a:noAutofit/>
          </a:bodyPr>
          <a:lstStyle/>
          <a:p>
            <a:pPr lvl="0" algn="ctr" defTabSz="1111250">
              <a:lnSpc>
                <a:spcPct val="90000"/>
              </a:lnSpc>
              <a:spcBef>
                <a:spcPct val="0"/>
              </a:spcBef>
              <a:spcAft>
                <a:spcPct val="35000"/>
              </a:spcAft>
            </a:pPr>
            <a:r>
              <a:rPr lang="en-US" sz="2000" kern="1200" dirty="0" smtClean="0">
                <a:solidFill>
                  <a:schemeClr val="bg1"/>
                </a:solidFill>
              </a:rPr>
              <a:t>Workload</a:t>
            </a:r>
            <a:endParaRPr lang="en-US" sz="2000" kern="1200" dirty="0">
              <a:solidFill>
                <a:schemeClr val="bg1"/>
              </a:solidFill>
            </a:endParaRPr>
          </a:p>
        </p:txBody>
      </p:sp>
      <p:sp>
        <p:nvSpPr>
          <p:cNvPr id="10" name="Freeform 9"/>
          <p:cNvSpPr/>
          <p:nvPr/>
        </p:nvSpPr>
        <p:spPr>
          <a:xfrm>
            <a:off x="2339752" y="2276872"/>
            <a:ext cx="2506518" cy="2467286"/>
          </a:xfrm>
          <a:custGeom>
            <a:avLst/>
            <a:gdLst>
              <a:gd name="connsiteX0" fmla="*/ 0 w 2925992"/>
              <a:gd name="connsiteY0" fmla="*/ 1462996 h 2925992"/>
              <a:gd name="connsiteX1" fmla="*/ 1462996 w 2925992"/>
              <a:gd name="connsiteY1" fmla="*/ 0 h 2925992"/>
              <a:gd name="connsiteX2" fmla="*/ 2925992 w 2925992"/>
              <a:gd name="connsiteY2" fmla="*/ 1462996 h 2925992"/>
              <a:gd name="connsiteX3" fmla="*/ 1462996 w 2925992"/>
              <a:gd name="connsiteY3" fmla="*/ 2925992 h 2925992"/>
              <a:gd name="connsiteX4" fmla="*/ 0 w 2925992"/>
              <a:gd name="connsiteY4" fmla="*/ 1462996 h 292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5992" h="2925992">
                <a:moveTo>
                  <a:pt x="0" y="1462996"/>
                </a:moveTo>
                <a:cubicBezTo>
                  <a:pt x="0" y="655006"/>
                  <a:pt x="655006" y="0"/>
                  <a:pt x="1462996" y="0"/>
                </a:cubicBezTo>
                <a:cubicBezTo>
                  <a:pt x="2270986" y="0"/>
                  <a:pt x="2925992" y="655006"/>
                  <a:pt x="2925992" y="1462996"/>
                </a:cubicBezTo>
                <a:cubicBezTo>
                  <a:pt x="2925992" y="2270986"/>
                  <a:pt x="2270986" y="2925992"/>
                  <a:pt x="1462996" y="2925992"/>
                </a:cubicBezTo>
                <a:cubicBezTo>
                  <a:pt x="655006" y="2925992"/>
                  <a:pt x="0" y="2270986"/>
                  <a:pt x="0" y="1462996"/>
                </a:cubicBezTo>
                <a:close/>
              </a:path>
            </a:pathLst>
          </a:custGeom>
          <a:solidFill>
            <a:srgbClr val="808080">
              <a:alpha val="69804"/>
            </a:srgb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alpha val="50000"/>
              <a:hueOff val="-5400201"/>
              <a:satOff val="-374"/>
              <a:lumOff val="3922"/>
              <a:alphaOff val="0"/>
            </a:schemeClr>
          </a:fillRef>
          <a:effectRef idx="2">
            <a:schemeClr val="accent5">
              <a:alpha val="50000"/>
              <a:hueOff val="-5400201"/>
              <a:satOff val="-374"/>
              <a:lumOff val="3922"/>
              <a:alphaOff val="0"/>
            </a:schemeClr>
          </a:effectRef>
          <a:fontRef idx="minor">
            <a:schemeClr val="tx1"/>
          </a:fontRef>
        </p:style>
        <p:txBody>
          <a:bodyPr spcFirstLastPara="0" vert="horz" wrap="square" lIns="589529" tIns="460252" rIns="589529" bIns="460252" numCol="1" spcCol="1270" anchor="ctr" anchorCtr="0">
            <a:noAutofit/>
          </a:bodyPr>
          <a:lstStyle/>
          <a:p>
            <a:pPr lvl="0" algn="ctr" defTabSz="1111250">
              <a:lnSpc>
                <a:spcPct val="90000"/>
              </a:lnSpc>
              <a:spcBef>
                <a:spcPct val="0"/>
              </a:spcBef>
              <a:spcAft>
                <a:spcPct val="35000"/>
              </a:spcAft>
            </a:pPr>
            <a:r>
              <a:rPr lang="en-US" sz="2000" kern="1200" dirty="0" smtClean="0">
                <a:solidFill>
                  <a:schemeClr val="bg1"/>
                </a:solidFill>
              </a:rPr>
              <a:t>Architecture</a:t>
            </a:r>
            <a:endParaRPr lang="en-US" sz="2000" kern="1200" dirty="0">
              <a:solidFill>
                <a:schemeClr val="bg1"/>
              </a:solidFill>
            </a:endParaRPr>
          </a:p>
        </p:txBody>
      </p:sp>
      <p:sp>
        <p:nvSpPr>
          <p:cNvPr id="2" name="Title 1"/>
          <p:cNvSpPr>
            <a:spLocks noGrp="1"/>
          </p:cNvSpPr>
          <p:nvPr>
            <p:ph type="title"/>
          </p:nvPr>
        </p:nvSpPr>
        <p:spPr>
          <a:xfrm>
            <a:off x="251520" y="1451450"/>
            <a:ext cx="8647060" cy="609398"/>
          </a:xfrm>
          <a:effectLst>
            <a:outerShdw blurRad="50800" dist="38100" dir="2700000" algn="tl" rotWithShape="0">
              <a:prstClr val="black">
                <a:alpha val="60000"/>
              </a:prstClr>
            </a:outerShdw>
          </a:effectLst>
        </p:spPr>
        <p:txBody>
          <a:bodyPr>
            <a:noAutofit/>
          </a:bodyPr>
          <a:lstStyle/>
          <a:p>
            <a:pPr algn="ctr">
              <a:lnSpc>
                <a:spcPct val="100000"/>
              </a:lnSpc>
              <a:spcAft>
                <a:spcPts val="600"/>
              </a:spcAft>
            </a:pPr>
            <a:r>
              <a:rPr lang="en-US" sz="3200" dirty="0" smtClean="0">
                <a:solidFill>
                  <a:schemeClr val="bg1"/>
                </a:solidFill>
                <a:latin typeface="Calibri" pitchFamily="34" charset="0"/>
                <a:cs typeface="Calibri" pitchFamily="34" charset="0"/>
              </a:rPr>
              <a:t>The SQL Systems Engineering </a:t>
            </a:r>
            <a:r>
              <a:rPr lang="en-US" sz="3200" dirty="0">
                <a:solidFill>
                  <a:schemeClr val="bg1"/>
                </a:solidFill>
                <a:latin typeface="Calibri" pitchFamily="34" charset="0"/>
                <a:cs typeface="Calibri" pitchFamily="34" charset="0"/>
              </a:rPr>
              <a:t>a</a:t>
            </a:r>
            <a:r>
              <a:rPr lang="en-US" sz="3200" dirty="0" smtClean="0">
                <a:solidFill>
                  <a:schemeClr val="bg1"/>
                </a:solidFill>
                <a:latin typeface="Calibri" pitchFamily="34" charset="0"/>
                <a:cs typeface="Calibri" pitchFamily="34" charset="0"/>
              </a:rPr>
              <a:t>pproach to appliance design</a:t>
            </a:r>
            <a:br>
              <a:rPr lang="en-US" sz="3200" dirty="0" smtClean="0">
                <a:solidFill>
                  <a:schemeClr val="bg1"/>
                </a:solidFill>
                <a:latin typeface="Calibri" pitchFamily="34" charset="0"/>
                <a:cs typeface="Calibri" pitchFamily="34" charset="0"/>
              </a:rPr>
            </a:br>
            <a:r>
              <a:rPr lang="en-US" sz="3200" dirty="0">
                <a:solidFill>
                  <a:schemeClr val="bg1"/>
                </a:solidFill>
                <a:latin typeface="Calibri" pitchFamily="34" charset="0"/>
                <a:cs typeface="Calibri" pitchFamily="34" charset="0"/>
              </a:rPr>
              <a:t/>
            </a:r>
            <a:br>
              <a:rPr lang="en-US" sz="3200" dirty="0">
                <a:solidFill>
                  <a:schemeClr val="bg1"/>
                </a:solidFill>
                <a:latin typeface="Calibri" pitchFamily="34" charset="0"/>
                <a:cs typeface="Calibri" pitchFamily="34" charset="0"/>
              </a:rPr>
            </a:br>
            <a:endParaRPr lang="en-US" sz="3200" dirty="0">
              <a:solidFill>
                <a:schemeClr val="bg1"/>
              </a:solidFill>
              <a:latin typeface="Calibri" pitchFamily="34" charset="0"/>
              <a:cs typeface="Calibri" pitchFamily="34" charset="0"/>
            </a:endParaRPr>
          </a:p>
        </p:txBody>
      </p:sp>
      <p:sp>
        <p:nvSpPr>
          <p:cNvPr id="3" name="Content Placeholder 2"/>
          <p:cNvSpPr>
            <a:spLocks noGrp="1"/>
          </p:cNvSpPr>
          <p:nvPr>
            <p:ph idx="1"/>
          </p:nvPr>
        </p:nvSpPr>
        <p:spPr>
          <a:xfrm>
            <a:off x="712603" y="5157192"/>
            <a:ext cx="7819837" cy="1105856"/>
          </a:xfrm>
          <a:effectLst>
            <a:outerShdw blurRad="50800" dist="38100" dir="2700000" algn="tl" rotWithShape="0">
              <a:prstClr val="black">
                <a:alpha val="60000"/>
              </a:prstClr>
            </a:outerShdw>
          </a:effectLst>
        </p:spPr>
        <p:txBody>
          <a:bodyPr>
            <a:normAutofit/>
          </a:bodyPr>
          <a:lstStyle/>
          <a:p>
            <a:pPr marL="0" indent="0" algn="ctr">
              <a:lnSpc>
                <a:spcPct val="100000"/>
              </a:lnSpc>
              <a:buNone/>
            </a:pPr>
            <a:r>
              <a:rPr lang="en-US" dirty="0"/>
              <a:t>W</a:t>
            </a:r>
            <a:r>
              <a:rPr lang="en-US" dirty="0" smtClean="0"/>
              <a:t>orkload behavior drives architecture, hardware and software component specification.</a:t>
            </a:r>
          </a:p>
        </p:txBody>
      </p:sp>
      <p:cxnSp>
        <p:nvCxnSpPr>
          <p:cNvPr id="6" name="Straight Connector 5"/>
          <p:cNvCxnSpPr/>
          <p:nvPr/>
        </p:nvCxnSpPr>
        <p:spPr>
          <a:xfrm flipV="1">
            <a:off x="0" y="398575"/>
            <a:ext cx="9144000" cy="559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Box 1"/>
          <p:cNvSpPr txBox="1">
            <a:spLocks noChangeArrowheads="1"/>
          </p:cNvSpPr>
          <p:nvPr/>
        </p:nvSpPr>
        <p:spPr bwMode="auto">
          <a:xfrm>
            <a:off x="411275" y="5"/>
            <a:ext cx="7944916" cy="415492"/>
          </a:xfrm>
          <a:prstGeom prst="rect">
            <a:avLst/>
          </a:prstGeom>
          <a:noFill/>
          <a:ln w="9525">
            <a:noFill/>
            <a:miter lim="800000"/>
            <a:headEnd/>
            <a:tailEnd/>
          </a:ln>
          <a:effectLst>
            <a:outerShdw blurRad="50800" dist="38100" dir="2700000" algn="tl" rotWithShape="0">
              <a:schemeClr val="accent5">
                <a:lumMod val="25000"/>
                <a:alpha val="40000"/>
              </a:schemeClr>
            </a:outerShdw>
          </a:effectLst>
        </p:spPr>
        <p:txBody>
          <a:bodyPr wrap="none" lIns="91432" tIns="45717" rIns="91432" bIns="45717">
            <a:spAutoFit/>
          </a:bodyPr>
          <a:lstStyle/>
          <a:p>
            <a:pPr>
              <a:defRPr/>
            </a:pPr>
            <a:r>
              <a:rPr lang="en-US" sz="2100" b="1" dirty="0" smtClean="0">
                <a:solidFill>
                  <a:srgbClr val="FFCC00"/>
                </a:solidFill>
                <a:effectLst>
                  <a:outerShdw blurRad="38100" dist="38100" dir="2700000" algn="tl">
                    <a:srgbClr val="000000">
                      <a:alpha val="43137"/>
                    </a:srgbClr>
                  </a:outerShdw>
                </a:effectLst>
                <a:latin typeface="Calibri" pitchFamily="34" charset="0"/>
              </a:rPr>
              <a:t>SQL Server Private Clouds &amp; The SQL Database Consolidation Solution</a:t>
            </a:r>
            <a:endParaRPr lang="en-US" sz="2100" b="1" dirty="0">
              <a:solidFill>
                <a:srgbClr val="FFCC00"/>
              </a:solidFill>
              <a:effectLst>
                <a:outerShdw blurRad="38100" dist="38100" dir="2700000" algn="tl">
                  <a:srgbClr val="000000">
                    <a:alpha val="43137"/>
                  </a:srgbClr>
                </a:outerShdw>
              </a:effectLst>
              <a:latin typeface="Calibri" pitchFamily="34" charset="0"/>
            </a:endParaRPr>
          </a:p>
        </p:txBody>
      </p:sp>
      <p:sp>
        <p:nvSpPr>
          <p:cNvPr id="12" name="Freeform 11"/>
          <p:cNvSpPr/>
          <p:nvPr/>
        </p:nvSpPr>
        <p:spPr>
          <a:xfrm>
            <a:off x="4283968" y="2276872"/>
            <a:ext cx="2506518" cy="2467286"/>
          </a:xfrm>
          <a:custGeom>
            <a:avLst/>
            <a:gdLst>
              <a:gd name="connsiteX0" fmla="*/ 0 w 2925992"/>
              <a:gd name="connsiteY0" fmla="*/ 1462996 h 2925992"/>
              <a:gd name="connsiteX1" fmla="*/ 1462996 w 2925992"/>
              <a:gd name="connsiteY1" fmla="*/ 0 h 2925992"/>
              <a:gd name="connsiteX2" fmla="*/ 2925992 w 2925992"/>
              <a:gd name="connsiteY2" fmla="*/ 1462996 h 2925992"/>
              <a:gd name="connsiteX3" fmla="*/ 1462996 w 2925992"/>
              <a:gd name="connsiteY3" fmla="*/ 2925992 h 2925992"/>
              <a:gd name="connsiteX4" fmla="*/ 0 w 2925992"/>
              <a:gd name="connsiteY4" fmla="*/ 1462996 h 292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5992" h="2925992">
                <a:moveTo>
                  <a:pt x="0" y="1462996"/>
                </a:moveTo>
                <a:cubicBezTo>
                  <a:pt x="0" y="655006"/>
                  <a:pt x="655006" y="0"/>
                  <a:pt x="1462996" y="0"/>
                </a:cubicBezTo>
                <a:cubicBezTo>
                  <a:pt x="2270986" y="0"/>
                  <a:pt x="2925992" y="655006"/>
                  <a:pt x="2925992" y="1462996"/>
                </a:cubicBezTo>
                <a:cubicBezTo>
                  <a:pt x="2925992" y="2270986"/>
                  <a:pt x="2270986" y="2925992"/>
                  <a:pt x="1462996" y="2925992"/>
                </a:cubicBezTo>
                <a:cubicBezTo>
                  <a:pt x="655006" y="2925992"/>
                  <a:pt x="0" y="2270986"/>
                  <a:pt x="0" y="1462996"/>
                </a:cubicBezTo>
                <a:close/>
              </a:path>
            </a:pathLst>
          </a:custGeom>
          <a:solidFill>
            <a:srgbClr val="00B050">
              <a:alpha val="69804"/>
            </a:srgbClr>
          </a:solidFill>
          <a:effectLst>
            <a:outerShdw blurRad="40000" dist="23000" dir="5400000" rotWithShape="0">
              <a:srgbClr val="000000">
                <a:alpha val="59000"/>
              </a:srgbClr>
            </a:outerShdw>
          </a:effectLst>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alpha val="50000"/>
              <a:hueOff val="-16200602"/>
              <a:satOff val="-1123"/>
              <a:lumOff val="11765"/>
              <a:alphaOff val="0"/>
            </a:schemeClr>
          </a:fillRef>
          <a:effectRef idx="2">
            <a:schemeClr val="accent5">
              <a:alpha val="50000"/>
              <a:hueOff val="-16200602"/>
              <a:satOff val="-1123"/>
              <a:lumOff val="11765"/>
              <a:alphaOff val="0"/>
            </a:schemeClr>
          </a:effectRef>
          <a:fontRef idx="minor">
            <a:schemeClr val="tx1"/>
          </a:fontRef>
        </p:style>
        <p:txBody>
          <a:bodyPr spcFirstLastPara="0" vert="horz" wrap="square" lIns="589529" tIns="460252" rIns="589529" bIns="460252" numCol="1" spcCol="1270" anchor="ctr" anchorCtr="0">
            <a:noAutofit/>
          </a:bodyPr>
          <a:lstStyle/>
          <a:p>
            <a:pPr lvl="0" algn="ctr" defTabSz="1111250">
              <a:lnSpc>
                <a:spcPct val="90000"/>
              </a:lnSpc>
              <a:spcBef>
                <a:spcPct val="0"/>
              </a:spcBef>
              <a:spcAft>
                <a:spcPct val="35000"/>
              </a:spcAft>
            </a:pPr>
            <a:r>
              <a:rPr lang="en-US" sz="2000" kern="1200" dirty="0" smtClean="0">
                <a:solidFill>
                  <a:schemeClr val="bg1"/>
                </a:solidFill>
              </a:rPr>
              <a:t>Hardware</a:t>
            </a:r>
            <a:endParaRPr lang="en-US" sz="2000" kern="1200" dirty="0">
              <a:solidFill>
                <a:schemeClr val="bg1"/>
              </a:solidFill>
            </a:endParaRPr>
          </a:p>
        </p:txBody>
      </p:sp>
      <p:sp>
        <p:nvSpPr>
          <p:cNvPr id="11" name="Freeform 10"/>
          <p:cNvSpPr/>
          <p:nvPr/>
        </p:nvSpPr>
        <p:spPr>
          <a:xfrm>
            <a:off x="6169938" y="2276872"/>
            <a:ext cx="2506518" cy="2467286"/>
          </a:xfrm>
          <a:custGeom>
            <a:avLst/>
            <a:gdLst>
              <a:gd name="connsiteX0" fmla="*/ 0 w 2925992"/>
              <a:gd name="connsiteY0" fmla="*/ 1462996 h 2925992"/>
              <a:gd name="connsiteX1" fmla="*/ 1462996 w 2925992"/>
              <a:gd name="connsiteY1" fmla="*/ 0 h 2925992"/>
              <a:gd name="connsiteX2" fmla="*/ 2925992 w 2925992"/>
              <a:gd name="connsiteY2" fmla="*/ 1462996 h 2925992"/>
              <a:gd name="connsiteX3" fmla="*/ 1462996 w 2925992"/>
              <a:gd name="connsiteY3" fmla="*/ 2925992 h 2925992"/>
              <a:gd name="connsiteX4" fmla="*/ 0 w 2925992"/>
              <a:gd name="connsiteY4" fmla="*/ 1462996 h 292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5992" h="2925992">
                <a:moveTo>
                  <a:pt x="0" y="1462996"/>
                </a:moveTo>
                <a:cubicBezTo>
                  <a:pt x="0" y="655006"/>
                  <a:pt x="655006" y="0"/>
                  <a:pt x="1462996" y="0"/>
                </a:cubicBezTo>
                <a:cubicBezTo>
                  <a:pt x="2270986" y="0"/>
                  <a:pt x="2925992" y="655006"/>
                  <a:pt x="2925992" y="1462996"/>
                </a:cubicBezTo>
                <a:cubicBezTo>
                  <a:pt x="2925992" y="2270986"/>
                  <a:pt x="2270986" y="2925992"/>
                  <a:pt x="1462996" y="2925992"/>
                </a:cubicBezTo>
                <a:cubicBezTo>
                  <a:pt x="655006" y="2925992"/>
                  <a:pt x="0" y="2270986"/>
                  <a:pt x="0" y="1462996"/>
                </a:cubicBezTo>
                <a:close/>
              </a:path>
            </a:pathLst>
          </a:custGeom>
          <a:solidFill>
            <a:srgbClr val="DBA000">
              <a:alpha val="69804"/>
            </a:srgb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alpha val="50000"/>
              <a:hueOff val="-10800402"/>
              <a:satOff val="-749"/>
              <a:lumOff val="7843"/>
              <a:alphaOff val="0"/>
            </a:schemeClr>
          </a:fillRef>
          <a:effectRef idx="2">
            <a:schemeClr val="accent5">
              <a:alpha val="50000"/>
              <a:hueOff val="-10800402"/>
              <a:satOff val="-749"/>
              <a:lumOff val="7843"/>
              <a:alphaOff val="0"/>
            </a:schemeClr>
          </a:effectRef>
          <a:fontRef idx="minor">
            <a:schemeClr val="tx1"/>
          </a:fontRef>
        </p:style>
        <p:txBody>
          <a:bodyPr spcFirstLastPara="0" vert="horz" wrap="square" lIns="589529" tIns="460252" rIns="589529" bIns="460252" numCol="1" spcCol="1270" anchor="ctr" anchorCtr="0">
            <a:noAutofit/>
          </a:bodyPr>
          <a:lstStyle/>
          <a:p>
            <a:pPr lvl="0" algn="ctr" defTabSz="1111250">
              <a:lnSpc>
                <a:spcPct val="90000"/>
              </a:lnSpc>
              <a:spcBef>
                <a:spcPct val="0"/>
              </a:spcBef>
              <a:spcAft>
                <a:spcPct val="35000"/>
              </a:spcAft>
            </a:pPr>
            <a:r>
              <a:rPr lang="en-US" sz="2000" kern="1200" dirty="0" smtClean="0">
                <a:solidFill>
                  <a:schemeClr val="bg1"/>
                </a:solidFill>
              </a:rPr>
              <a:t>Software</a:t>
            </a:r>
            <a:endParaRPr lang="en-US" sz="2000" kern="1200" dirty="0">
              <a:solidFill>
                <a:schemeClr val="bg1"/>
              </a:solidFill>
            </a:endParaRPr>
          </a:p>
        </p:txBody>
      </p:sp>
      <p:sp>
        <p:nvSpPr>
          <p:cNvPr id="8" name="Right Arrow 7"/>
          <p:cNvSpPr/>
          <p:nvPr/>
        </p:nvSpPr>
        <p:spPr>
          <a:xfrm>
            <a:off x="1043608" y="3861048"/>
            <a:ext cx="7128792" cy="360040"/>
          </a:xfrm>
          <a:prstGeom prst="rightArrow">
            <a:avLst>
              <a:gd name="adj1" fmla="val 50000"/>
              <a:gd name="adj2" fmla="val 129160"/>
            </a:avLst>
          </a:prstGeom>
          <a:solidFill>
            <a:srgbClr val="01617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4210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16336</TotalTime>
  <Words>2426</Words>
  <Application>Microsoft Office PowerPoint</Application>
  <PresentationFormat>On-screen Show (4:3)</PresentationFormat>
  <Paragraphs>643</Paragraphs>
  <Slides>36</Slides>
  <Notes>10</Notes>
  <HiddenSlides>0</HiddenSlides>
  <MMClips>0</MMClips>
  <ScaleCrop>false</ScaleCrop>
  <HeadingPairs>
    <vt:vector size="4" baseType="variant">
      <vt:variant>
        <vt:lpstr>Theme</vt:lpstr>
      </vt:variant>
      <vt:variant>
        <vt:i4>3</vt:i4>
      </vt:variant>
      <vt:variant>
        <vt:lpstr>Slide Titles</vt:lpstr>
      </vt:variant>
      <vt:variant>
        <vt:i4>36</vt:i4>
      </vt:variant>
    </vt:vector>
  </HeadingPairs>
  <TitlesOfParts>
    <vt:vector size="39" baseType="lpstr">
      <vt:lpstr>1_Office Theme</vt:lpstr>
      <vt:lpstr>Office Theme</vt:lpstr>
      <vt:lpstr>2_Office Theme</vt:lpstr>
      <vt:lpstr>PowerPoint Presentation</vt:lpstr>
      <vt:lpstr>The SQL Server Database Consolidation Appliance Reference Architecture</vt:lpstr>
      <vt:lpstr>Agenda</vt:lpstr>
      <vt:lpstr>Private Cloud Value </vt:lpstr>
      <vt:lpstr>Introducing:    The SQL Server Database Consolidation Solution </vt:lpstr>
      <vt:lpstr>PowerPoint Presentation</vt:lpstr>
      <vt:lpstr>PowerPoint Presentation</vt:lpstr>
      <vt:lpstr>PowerPoint Presentation</vt:lpstr>
      <vt:lpstr>The SQL Systems Engineering approach to appliance design  </vt:lpstr>
      <vt:lpstr>Accelerate time to value Design, Build &amp; Deploy in weeks rather than months</vt:lpstr>
      <vt:lpstr>Minimize risk Deploy with confidence </vt:lpstr>
      <vt:lpstr>Simplify operations</vt:lpstr>
      <vt:lpstr>Optimized performance</vt:lpstr>
      <vt:lpstr>PowerPoint Presentation</vt:lpstr>
      <vt:lpstr>SQL Server Database Consolidation Solution Connectivity Architecture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Workload Characterization Design Point Assumptions</vt:lpstr>
      <vt:lpstr>   The SQL Server Database Consolidation Solution</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318</cp:revision>
  <dcterms:created xsi:type="dcterms:W3CDTF">2011-04-01T05:55:34Z</dcterms:created>
  <dcterms:modified xsi:type="dcterms:W3CDTF">2011-09-01T04:44:00Z</dcterms:modified>
</cp:coreProperties>
</file>