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7"/>
  </p:notesMasterIdLst>
  <p:sldIdLst>
    <p:sldId id="279" r:id="rId2"/>
    <p:sldId id="280" r:id="rId3"/>
    <p:sldId id="260" r:id="rId4"/>
    <p:sldId id="285" r:id="rId5"/>
    <p:sldId id="294" r:id="rId6"/>
    <p:sldId id="286" r:id="rId7"/>
    <p:sldId id="287" r:id="rId8"/>
    <p:sldId id="295" r:id="rId9"/>
    <p:sldId id="291" r:id="rId10"/>
    <p:sldId id="290" r:id="rId11"/>
    <p:sldId id="288" r:id="rId12"/>
    <p:sldId id="292" r:id="rId13"/>
    <p:sldId id="296" r:id="rId14"/>
    <p:sldId id="297" r:id="rId15"/>
    <p:sldId id="299" r:id="rId16"/>
    <p:sldId id="300" r:id="rId17"/>
    <p:sldId id="302" r:id="rId18"/>
    <p:sldId id="304" r:id="rId19"/>
    <p:sldId id="303" r:id="rId20"/>
    <p:sldId id="305" r:id="rId21"/>
    <p:sldId id="306" r:id="rId22"/>
    <p:sldId id="312" r:id="rId23"/>
    <p:sldId id="308" r:id="rId24"/>
    <p:sldId id="309" r:id="rId25"/>
    <p:sldId id="310" r:id="rId26"/>
    <p:sldId id="316" r:id="rId27"/>
    <p:sldId id="311" r:id="rId28"/>
    <p:sldId id="313" r:id="rId29"/>
    <p:sldId id="314" r:id="rId30"/>
    <p:sldId id="315" r:id="rId31"/>
    <p:sldId id="317" r:id="rId32"/>
    <p:sldId id="318" r:id="rId33"/>
    <p:sldId id="319" r:id="rId34"/>
    <p:sldId id="270" r:id="rId35"/>
    <p:sldId id="27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39"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Percent</c:v>
                </c:pt>
              </c:strCache>
            </c:strRef>
          </c:tx>
          <c:spPr>
            <a:solidFill>
              <a:schemeClr val="accent3"/>
            </a:solidFill>
          </c:spPr>
          <c:explosion val="25"/>
          <c:dPt>
            <c:idx val="0"/>
            <c:bubble3D val="0"/>
            <c:spPr>
              <a:solidFill>
                <a:schemeClr val="accent5"/>
              </a:soli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c:spPr>
          </c:dPt>
          <c:dPt>
            <c:idx val="1"/>
            <c:bubble3D val="0"/>
            <c:spPr>
              <a:solidFill>
                <a:schemeClr val="accent3"/>
              </a:soli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c:spPr>
          </c:dPt>
          <c:dLbls>
            <c:dLbl>
              <c:idx val="0"/>
              <c:layout>
                <c:manualLayout>
                  <c:x val="-5.5938916726318302E-2"/>
                  <c:y val="0.1130952380952381"/>
                </c:manualLayout>
              </c:layout>
              <c:tx>
                <c:rich>
                  <a:bodyPr/>
                  <a:lstStyle/>
                  <a:p>
                    <a:pPr>
                      <a:defRPr sz="3200" b="1">
                        <a:solidFill>
                          <a:schemeClr val="tx1"/>
                        </a:solidFill>
                      </a:defRPr>
                    </a:pPr>
                    <a:r>
                      <a:rPr lang="en-US" sz="3200" b="1" dirty="0" smtClean="0">
                        <a:solidFill>
                          <a:schemeClr val="tx1"/>
                        </a:solidFill>
                      </a:rPr>
                      <a:t>8%</a:t>
                    </a:r>
                    <a:endParaRPr lang="en-US" sz="3200" b="1" dirty="0">
                      <a:solidFill>
                        <a:schemeClr val="tx1"/>
                      </a:solidFill>
                    </a:endParaRPr>
                  </a:p>
                </c:rich>
              </c:tx>
              <c:spPr/>
              <c:showLegendKey val="0"/>
              <c:showVal val="1"/>
              <c:showCatName val="0"/>
              <c:showSerName val="0"/>
              <c:showPercent val="0"/>
              <c:showBubbleSize val="0"/>
            </c:dLbl>
            <c:dLbl>
              <c:idx val="1"/>
              <c:layout>
                <c:manualLayout>
                  <c:x val="0.13936530660940116"/>
                  <c:y val="-0.38921572303462065"/>
                </c:manualLayout>
              </c:layout>
              <c:tx>
                <c:rich>
                  <a:bodyPr/>
                  <a:lstStyle/>
                  <a:p>
                    <a:pPr>
                      <a:defRPr sz="3200" b="1">
                        <a:solidFill>
                          <a:schemeClr val="bg1"/>
                        </a:solidFill>
                      </a:defRPr>
                    </a:pPr>
                    <a:r>
                      <a:rPr lang="en-US" sz="3200" b="1" dirty="0" smtClean="0">
                        <a:solidFill>
                          <a:schemeClr val="bg1"/>
                        </a:solidFill>
                      </a:rPr>
                      <a:t>92%</a:t>
                    </a:r>
                    <a:endParaRPr lang="en-US" sz="3200" b="1" dirty="0">
                      <a:solidFill>
                        <a:schemeClr val="bg1"/>
                      </a:solidFill>
                    </a:endParaRPr>
                  </a:p>
                </c:rich>
              </c:tx>
              <c:spPr/>
              <c:showLegendKey val="0"/>
              <c:showVal val="1"/>
              <c:showCatName val="0"/>
              <c:showSerName val="0"/>
              <c:showPercent val="0"/>
              <c:showBubbleSize val="0"/>
            </c:dLbl>
            <c:txPr>
              <a:bodyPr/>
              <a:lstStyle/>
              <a:p>
                <a:pPr>
                  <a:defRPr sz="2400" b="1">
                    <a:solidFill>
                      <a:schemeClr val="tx1"/>
                    </a:solidFill>
                  </a:defRPr>
                </a:pPr>
                <a:endParaRPr lang="en-US"/>
              </a:p>
            </c:txPr>
            <c:showLegendKey val="0"/>
            <c:showVal val="1"/>
            <c:showCatName val="0"/>
            <c:showSerName val="0"/>
            <c:showPercent val="0"/>
            <c:showBubbleSize val="0"/>
            <c:showLeaderLines val="1"/>
          </c:dLbls>
          <c:cat>
            <c:strRef>
              <c:f>Sheet1!$A$2:$A$3</c:f>
              <c:strCache>
                <c:ptCount val="2"/>
                <c:pt idx="0">
                  <c:v>Unaffected</c:v>
                </c:pt>
                <c:pt idx="1">
                  <c:v>Affected by Unauthorised Access</c:v>
                </c:pt>
              </c:strCache>
            </c:strRef>
          </c:cat>
          <c:val>
            <c:numRef>
              <c:f>Sheet1!$B$2:$B$3</c:f>
              <c:numCache>
                <c:formatCode>General</c:formatCode>
                <c:ptCount val="2"/>
                <c:pt idx="0">
                  <c:v>8</c:v>
                </c:pt>
                <c:pt idx="1">
                  <c:v>92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0.72727</cdr:x>
      <cdr:y>0.92063</cdr:y>
    </cdr:from>
    <cdr:to>
      <cdr:x>0.98182</cdr:x>
      <cdr:y>0.98413</cdr:y>
    </cdr:to>
    <cdr:sp macro="" textlink="">
      <cdr:nvSpPr>
        <cdr:cNvPr id="2" name="TextBox 1"/>
        <cdr:cNvSpPr txBox="1"/>
      </cdr:nvSpPr>
      <cdr:spPr>
        <a:xfrm xmlns:a="http://schemas.openxmlformats.org/drawingml/2006/main">
          <a:off x="6096000" y="4419600"/>
          <a:ext cx="21336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r>
            <a:rPr lang="en-AU" sz="1400" dirty="0" smtClean="0">
              <a:solidFill>
                <a:schemeClr val="bg1"/>
              </a:solidFill>
            </a:rPr>
            <a:t>Gartner, 2010</a:t>
          </a:r>
          <a:endParaRPr lang="en-AU" sz="1400" dirty="0">
            <a:solidFill>
              <a:schemeClr val="bg1"/>
            </a:solidFill>
          </a:endParaRPr>
        </a:p>
      </cdr:txBody>
    </cdr:sp>
  </cdr:relSizeAnchor>
  <cdr:relSizeAnchor xmlns:cdr="http://schemas.openxmlformats.org/drawingml/2006/chartDrawing">
    <cdr:from>
      <cdr:x>0</cdr:x>
      <cdr:y>0</cdr:y>
    </cdr:from>
    <cdr:to>
      <cdr:x>0.38182</cdr:x>
      <cdr:y>0.11111</cdr:y>
    </cdr:to>
    <cdr:sp macro="" textlink="">
      <cdr:nvSpPr>
        <cdr:cNvPr id="3" name="TextBox 2"/>
        <cdr:cNvSpPr txBox="1"/>
      </cdr:nvSpPr>
      <cdr:spPr>
        <a:xfrm xmlns:a="http://schemas.openxmlformats.org/drawingml/2006/main">
          <a:off x="0" y="-152400"/>
          <a:ext cx="3200400" cy="5334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AU"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11:17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11:17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11:17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dirty="0"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dirty="0"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mailto:peter@wardyit.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bit.ly/WARDYSoD" TargetMode="External"/><Relationship Id="rId2" Type="http://schemas.openxmlformats.org/officeDocument/2006/relationships/hyperlink" Target="http://bit.ly/SQLSoD"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hyperlink" Target="http://technet.microsoft.com/en-au" TargetMode="External"/><Relationship Id="rId10" Type="http://schemas.openxmlformats.org/officeDocument/2006/relationships/image" Target="../media/image1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sysadmin Straw Poll</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sz="3200" b="1" dirty="0" smtClean="0"/>
              <a:t>Question</a:t>
            </a:r>
          </a:p>
          <a:p>
            <a:pPr marL="0" indent="0">
              <a:buNone/>
            </a:pPr>
            <a:r>
              <a:rPr lang="en-AU" sz="3200" dirty="0" smtClean="0"/>
              <a:t>Are permissions checked if a login is a member of the sysadmin server role?</a:t>
            </a:r>
          </a:p>
          <a:p>
            <a:pPr marL="0" indent="0" algn="ctr">
              <a:buNone/>
            </a:pPr>
            <a:endParaRPr lang="en-AU" sz="1200" dirty="0"/>
          </a:p>
          <a:p>
            <a:pPr marL="0" indent="0">
              <a:buNone/>
            </a:pPr>
            <a:r>
              <a:rPr lang="en-AU" sz="3600" b="1" dirty="0" smtClean="0"/>
              <a:t>Answer</a:t>
            </a:r>
          </a:p>
          <a:p>
            <a:pPr marL="0" indent="0">
              <a:buNone/>
            </a:pPr>
            <a:r>
              <a:rPr lang="en-AU" sz="3200" dirty="0" smtClean="0"/>
              <a:t>No</a:t>
            </a:r>
            <a:r>
              <a:rPr lang="en-AU" sz="3200" dirty="0"/>
              <a:t>, SQL Server will bypass the Permission Check Algorithm  if the login is a member of the sysadmin fixed server role </a:t>
            </a:r>
          </a:p>
        </p:txBody>
      </p:sp>
    </p:spTree>
    <p:extLst>
      <p:ext uri="{BB962C8B-B14F-4D97-AF65-F5344CB8AC3E}">
        <p14:creationId xmlns:p14="http://schemas.microsoft.com/office/powerpoint/2010/main" val="292475575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a:t>
            </a:r>
            <a:r>
              <a:rPr lang="en-AU" dirty="0" smtClean="0"/>
              <a:t>ysadmin Fixed Server Role</a:t>
            </a:r>
            <a:endParaRPr lang="en-AU" dirty="0"/>
          </a:p>
        </p:txBody>
      </p:sp>
      <p:sp>
        <p:nvSpPr>
          <p:cNvPr id="3" name="Content Placeholder 2"/>
          <p:cNvSpPr>
            <a:spLocks noGrp="1"/>
          </p:cNvSpPr>
          <p:nvPr>
            <p:ph idx="1"/>
          </p:nvPr>
        </p:nvSpPr>
        <p:spPr/>
        <p:txBody>
          <a:bodyPr/>
          <a:lstStyle/>
          <a:p>
            <a:r>
              <a:rPr lang="en-AU" dirty="0" smtClean="0"/>
              <a:t>Do not use the sysadmin role for everyday tasks</a:t>
            </a:r>
          </a:p>
          <a:p>
            <a:pPr lvl="1"/>
            <a:r>
              <a:rPr lang="en-AU" dirty="0" smtClean="0"/>
              <a:t>Limit role to logins for emergency use or as required</a:t>
            </a:r>
          </a:p>
          <a:p>
            <a:r>
              <a:rPr lang="en-AU" dirty="0" smtClean="0"/>
              <a:t>Treat the sysadmin role as a protected role</a:t>
            </a:r>
          </a:p>
          <a:p>
            <a:r>
              <a:rPr lang="en-AU" dirty="0" smtClean="0"/>
              <a:t>Grant </a:t>
            </a:r>
            <a:r>
              <a:rPr lang="en-AU" dirty="0"/>
              <a:t>individual permissions on the </a:t>
            </a:r>
            <a:r>
              <a:rPr lang="en-AU" dirty="0" smtClean="0"/>
              <a:t>server</a:t>
            </a:r>
          </a:p>
          <a:p>
            <a:r>
              <a:rPr lang="en-AU" dirty="0" smtClean="0"/>
              <a:t>CONTROL SERVER corresponds to sysadmin</a:t>
            </a:r>
            <a:endParaRPr lang="en-AU" dirty="0"/>
          </a:p>
        </p:txBody>
      </p:sp>
    </p:spTree>
    <p:extLst>
      <p:ext uri="{BB962C8B-B14F-4D97-AF65-F5344CB8AC3E}">
        <p14:creationId xmlns:p14="http://schemas.microsoft.com/office/powerpoint/2010/main" val="1526539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CONTROL SERVER</a:t>
            </a:r>
          </a:p>
        </p:txBody>
      </p:sp>
      <p:sp>
        <p:nvSpPr>
          <p:cNvPr id="3" name="Content Placeholder 2"/>
          <p:cNvSpPr>
            <a:spLocks noGrp="1"/>
          </p:cNvSpPr>
          <p:nvPr>
            <p:ph idx="1"/>
          </p:nvPr>
        </p:nvSpPr>
        <p:spPr/>
        <p:txBody>
          <a:bodyPr/>
          <a:lstStyle/>
          <a:p>
            <a:r>
              <a:rPr lang="en-AU" dirty="0" smtClean="0"/>
              <a:t>CONTROL </a:t>
            </a:r>
            <a:r>
              <a:rPr lang="en-AU" dirty="0"/>
              <a:t>SERVER </a:t>
            </a:r>
            <a:r>
              <a:rPr lang="en-AU" dirty="0" smtClean="0"/>
              <a:t>grants </a:t>
            </a:r>
            <a:r>
              <a:rPr lang="en-AU" dirty="0"/>
              <a:t>full server level permissions and </a:t>
            </a:r>
            <a:r>
              <a:rPr lang="en-AU" dirty="0" smtClean="0"/>
              <a:t>full </a:t>
            </a:r>
            <a:r>
              <a:rPr lang="en-AU" dirty="0"/>
              <a:t>access to all </a:t>
            </a:r>
            <a:r>
              <a:rPr lang="en-AU" dirty="0" smtClean="0"/>
              <a:t>databases</a:t>
            </a:r>
            <a:endParaRPr lang="en-AU" dirty="0"/>
          </a:p>
          <a:p>
            <a:r>
              <a:rPr lang="en-US" dirty="0" smtClean="0"/>
              <a:t>CONTROL </a:t>
            </a:r>
            <a:r>
              <a:rPr lang="en-US" dirty="0"/>
              <a:t>SERVER </a:t>
            </a:r>
            <a:r>
              <a:rPr lang="en-US" dirty="0" smtClean="0"/>
              <a:t>allows </a:t>
            </a:r>
            <a:r>
              <a:rPr lang="en-US" dirty="0"/>
              <a:t>a granular approach to granting and denying access to </a:t>
            </a:r>
            <a:r>
              <a:rPr lang="en-US" dirty="0" smtClean="0"/>
              <a:t>securables</a:t>
            </a:r>
          </a:p>
          <a:p>
            <a:r>
              <a:rPr lang="en-AU" dirty="0"/>
              <a:t>Limited processes that do not function under CONTROL SERVER</a:t>
            </a:r>
          </a:p>
          <a:p>
            <a:endParaRPr lang="en-AU" dirty="0"/>
          </a:p>
        </p:txBody>
      </p:sp>
    </p:spTree>
    <p:extLst>
      <p:ext uri="{BB962C8B-B14F-4D97-AF65-F5344CB8AC3E}">
        <p14:creationId xmlns:p14="http://schemas.microsoft.com/office/powerpoint/2010/main" val="28238157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CONTROL SERVER example</a:t>
            </a:r>
            <a:endParaRPr lang="en-AU" dirty="0"/>
          </a:p>
        </p:txBody>
      </p:sp>
      <p:sp>
        <p:nvSpPr>
          <p:cNvPr id="3" name="Content Placeholder 2"/>
          <p:cNvSpPr>
            <a:spLocks noGrp="1"/>
          </p:cNvSpPr>
          <p:nvPr>
            <p:ph idx="1"/>
          </p:nvPr>
        </p:nvSpPr>
        <p:spPr/>
        <p:txBody>
          <a:bodyPr>
            <a:normAutofit fontScale="85000" lnSpcReduction="10000"/>
          </a:bodyPr>
          <a:lstStyle/>
          <a:p>
            <a:pPr marL="0" indent="0">
              <a:buNone/>
            </a:pPr>
            <a:r>
              <a:rPr lang="en-AU" sz="2400" dirty="0" smtClean="0">
                <a:solidFill>
                  <a:srgbClr val="0070C0"/>
                </a:solidFill>
                <a:latin typeface="Consolas" pitchFamily="49" charset="0"/>
                <a:cs typeface="Consolas" pitchFamily="49" charset="0"/>
              </a:rPr>
              <a:t>USE </a:t>
            </a:r>
            <a:r>
              <a:rPr lang="en-AU" sz="2400" dirty="0" smtClean="0">
                <a:solidFill>
                  <a:schemeClr val="tx1"/>
                </a:solidFill>
                <a:latin typeface="Consolas" pitchFamily="49" charset="0"/>
                <a:cs typeface="Consolas" pitchFamily="49" charset="0"/>
              </a:rPr>
              <a:t>[master</a:t>
            </a:r>
            <a:r>
              <a:rPr lang="en-AU" sz="2400" dirty="0">
                <a:solidFill>
                  <a:schemeClr val="tx1"/>
                </a:solidFill>
                <a:latin typeface="Consolas" pitchFamily="49" charset="0"/>
                <a:cs typeface="Consolas" pitchFamily="49" charset="0"/>
              </a:rPr>
              <a:t>]</a:t>
            </a:r>
          </a:p>
          <a:p>
            <a:pPr marL="0" indent="0">
              <a:buNone/>
            </a:pPr>
            <a:r>
              <a:rPr lang="en-AU" sz="2400" dirty="0">
                <a:solidFill>
                  <a:srgbClr val="0070C0"/>
                </a:solidFill>
                <a:latin typeface="Consolas" pitchFamily="49" charset="0"/>
                <a:cs typeface="Consolas" pitchFamily="49" charset="0"/>
              </a:rPr>
              <a:t>GO</a:t>
            </a:r>
          </a:p>
          <a:p>
            <a:pPr marL="0" indent="0">
              <a:buNone/>
            </a:pPr>
            <a:r>
              <a:rPr lang="en-AU" sz="2400" dirty="0">
                <a:solidFill>
                  <a:srgbClr val="0070C0"/>
                </a:solidFill>
                <a:latin typeface="Consolas" pitchFamily="49" charset="0"/>
                <a:cs typeface="Consolas" pitchFamily="49" charset="0"/>
              </a:rPr>
              <a:t>GRANT CONTROL SERVER TO </a:t>
            </a:r>
            <a:r>
              <a:rPr lang="en-AU" sz="2400" dirty="0">
                <a:solidFill>
                  <a:schemeClr val="tx1"/>
                </a:solidFill>
                <a:latin typeface="Consolas" pitchFamily="49" charset="0"/>
                <a:cs typeface="Consolas" pitchFamily="49" charset="0"/>
              </a:rPr>
              <a:t>[Corp\DBA_Team] </a:t>
            </a:r>
          </a:p>
          <a:p>
            <a:pPr marL="0" indent="0">
              <a:buNone/>
            </a:pPr>
            <a:r>
              <a:rPr lang="en-AU" sz="2400" dirty="0">
                <a:solidFill>
                  <a:srgbClr val="0070C0"/>
                </a:solidFill>
                <a:latin typeface="Consolas" pitchFamily="49" charset="0"/>
                <a:cs typeface="Consolas" pitchFamily="49" charset="0"/>
              </a:rPr>
              <a:t>GO</a:t>
            </a:r>
          </a:p>
          <a:p>
            <a:pPr marL="0" indent="0">
              <a:buNone/>
            </a:pPr>
            <a:r>
              <a:rPr lang="en-AU" sz="2400" dirty="0">
                <a:solidFill>
                  <a:srgbClr val="0070C0"/>
                </a:solidFill>
                <a:latin typeface="Consolas" pitchFamily="49" charset="0"/>
                <a:cs typeface="Consolas" pitchFamily="49" charset="0"/>
              </a:rPr>
              <a:t>DENY ALTER ANY LOGIN TO </a:t>
            </a:r>
            <a:r>
              <a:rPr lang="en-AU" sz="2400" dirty="0">
                <a:solidFill>
                  <a:schemeClr val="tx1"/>
                </a:solidFill>
                <a:latin typeface="Consolas" pitchFamily="49" charset="0"/>
                <a:cs typeface="Consolas" pitchFamily="49" charset="0"/>
              </a:rPr>
              <a:t>[Corp\DBA_Team] </a:t>
            </a:r>
          </a:p>
          <a:p>
            <a:pPr marL="0" indent="0">
              <a:buNone/>
            </a:pPr>
            <a:r>
              <a:rPr lang="en-AU" sz="2400" dirty="0">
                <a:solidFill>
                  <a:srgbClr val="0070C0"/>
                </a:solidFill>
                <a:latin typeface="Consolas" pitchFamily="49" charset="0"/>
                <a:cs typeface="Consolas" pitchFamily="49" charset="0"/>
              </a:rPr>
              <a:t>GO</a:t>
            </a:r>
          </a:p>
          <a:p>
            <a:pPr marL="0" indent="0">
              <a:buNone/>
            </a:pPr>
            <a:r>
              <a:rPr lang="en-AU" sz="2400" dirty="0" smtClean="0">
                <a:solidFill>
                  <a:srgbClr val="0070C0"/>
                </a:solidFill>
                <a:latin typeface="Consolas" pitchFamily="49" charset="0"/>
                <a:cs typeface="Consolas" pitchFamily="49" charset="0"/>
              </a:rPr>
              <a:t>USE </a:t>
            </a:r>
            <a:r>
              <a:rPr lang="en-AU" sz="2400" dirty="0" smtClean="0">
                <a:solidFill>
                  <a:schemeClr val="tx1"/>
                </a:solidFill>
                <a:latin typeface="Consolas" pitchFamily="49" charset="0"/>
                <a:cs typeface="Consolas" pitchFamily="49" charset="0"/>
              </a:rPr>
              <a:t>[AdventureWorks2008R2</a:t>
            </a:r>
            <a:r>
              <a:rPr lang="en-AU" sz="2400" dirty="0">
                <a:solidFill>
                  <a:schemeClr val="tx1"/>
                </a:solidFill>
                <a:latin typeface="Consolas" pitchFamily="49" charset="0"/>
                <a:cs typeface="Consolas" pitchFamily="49" charset="0"/>
              </a:rPr>
              <a:t>]</a:t>
            </a:r>
          </a:p>
          <a:p>
            <a:pPr marL="0" indent="0">
              <a:buNone/>
            </a:pPr>
            <a:r>
              <a:rPr lang="en-AU" sz="2400" dirty="0">
                <a:solidFill>
                  <a:srgbClr val="0070C0"/>
                </a:solidFill>
                <a:latin typeface="Consolas" pitchFamily="49" charset="0"/>
                <a:cs typeface="Consolas" pitchFamily="49" charset="0"/>
              </a:rPr>
              <a:t>GO</a:t>
            </a:r>
          </a:p>
          <a:p>
            <a:pPr marL="0" indent="0">
              <a:buNone/>
            </a:pPr>
            <a:r>
              <a:rPr lang="en-AU" sz="2400" dirty="0">
                <a:solidFill>
                  <a:srgbClr val="0070C0"/>
                </a:solidFill>
                <a:latin typeface="Consolas" pitchFamily="49" charset="0"/>
                <a:cs typeface="Consolas" pitchFamily="49" charset="0"/>
              </a:rPr>
              <a:t>DENY CONTROL ON </a:t>
            </a:r>
            <a:r>
              <a:rPr lang="en-AU" sz="2400" dirty="0">
                <a:solidFill>
                  <a:schemeClr val="tx1"/>
                </a:solidFill>
                <a:latin typeface="Consolas" pitchFamily="49" charset="0"/>
                <a:cs typeface="Consolas" pitchFamily="49" charset="0"/>
              </a:rPr>
              <a:t>[HumanResources].[EmployeePayHistory] TO [Corp\DBA_Team]</a:t>
            </a:r>
          </a:p>
          <a:p>
            <a:pPr marL="0" indent="0">
              <a:buNone/>
            </a:pPr>
            <a:r>
              <a:rPr lang="en-AU" sz="2400" dirty="0">
                <a:solidFill>
                  <a:srgbClr val="0070C0"/>
                </a:solidFill>
                <a:latin typeface="Consolas" pitchFamily="49" charset="0"/>
                <a:cs typeface="Consolas" pitchFamily="49" charset="0"/>
              </a:rPr>
              <a:t>GO</a:t>
            </a:r>
          </a:p>
        </p:txBody>
      </p:sp>
    </p:spTree>
    <p:extLst>
      <p:ext uri="{BB962C8B-B14F-4D97-AF65-F5344CB8AC3E}">
        <p14:creationId xmlns:p14="http://schemas.microsoft.com/office/powerpoint/2010/main" val="20414584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 account</a:t>
            </a:r>
            <a:endParaRPr lang="en-AU" dirty="0"/>
          </a:p>
        </p:txBody>
      </p:sp>
      <p:sp>
        <p:nvSpPr>
          <p:cNvPr id="3" name="Content Placeholder 2"/>
          <p:cNvSpPr>
            <a:spLocks noGrp="1"/>
          </p:cNvSpPr>
          <p:nvPr>
            <p:ph idx="1"/>
          </p:nvPr>
        </p:nvSpPr>
        <p:spPr/>
        <p:txBody>
          <a:bodyPr>
            <a:normAutofit fontScale="77500" lnSpcReduction="20000"/>
          </a:bodyPr>
          <a:lstStyle/>
          <a:p>
            <a:r>
              <a:rPr lang="en-AU" sz="3600" dirty="0" smtClean="0"/>
              <a:t>sa account should never be used</a:t>
            </a:r>
          </a:p>
          <a:p>
            <a:r>
              <a:rPr lang="en-AU" sz="3600" dirty="0" smtClean="0"/>
              <a:t>sa login is not mapped to an individual and is high privileged</a:t>
            </a:r>
          </a:p>
          <a:p>
            <a:pPr lvl="1"/>
            <a:r>
              <a:rPr lang="en-AU" sz="3100" dirty="0" smtClean="0"/>
              <a:t>Privileges cannot be reduced</a:t>
            </a:r>
          </a:p>
          <a:p>
            <a:r>
              <a:rPr lang="en-AU" sz="3600" dirty="0" smtClean="0"/>
              <a:t>Rename and disable the account</a:t>
            </a:r>
          </a:p>
          <a:p>
            <a:endParaRPr lang="en-AU" dirty="0" smtClean="0"/>
          </a:p>
          <a:p>
            <a:pPr marL="0" indent="0">
              <a:buNone/>
            </a:pPr>
            <a:r>
              <a:rPr lang="en-AU" sz="2600" dirty="0">
                <a:latin typeface="Courier New" pitchFamily="49" charset="0"/>
                <a:cs typeface="Courier New" pitchFamily="49" charset="0"/>
              </a:rPr>
              <a:t>Logon - Error: 18456, Severity: 14, State: 7</a:t>
            </a:r>
          </a:p>
          <a:p>
            <a:pPr marL="0" indent="0">
              <a:buNone/>
            </a:pPr>
            <a:r>
              <a:rPr lang="en-AU" sz="2600" dirty="0">
                <a:latin typeface="Courier New" pitchFamily="49" charset="0"/>
                <a:cs typeface="Courier New" pitchFamily="49" charset="0"/>
              </a:rPr>
              <a:t>Login failed for user 'sa'. [CLIENT: 61.129.123.41]</a:t>
            </a:r>
          </a:p>
          <a:p>
            <a:pPr marL="0" indent="0">
              <a:buNone/>
            </a:pPr>
            <a:r>
              <a:rPr lang="en-AU" sz="2600" dirty="0">
                <a:latin typeface="Courier New" pitchFamily="49" charset="0"/>
                <a:cs typeface="Courier New" pitchFamily="49" charset="0"/>
              </a:rPr>
              <a:t>Logon - Error: 18456, Severity: 14, State: 7</a:t>
            </a:r>
          </a:p>
          <a:p>
            <a:pPr marL="0" indent="0">
              <a:buNone/>
            </a:pPr>
            <a:r>
              <a:rPr lang="en-AU" sz="2600" dirty="0">
                <a:latin typeface="Courier New" pitchFamily="49" charset="0"/>
                <a:cs typeface="Courier New" pitchFamily="49" charset="0"/>
              </a:rPr>
              <a:t>Login failed for user 'sa'. [CLIENT: 218.24.197.235]</a:t>
            </a:r>
          </a:p>
          <a:p>
            <a:pPr marL="0" indent="0">
              <a:buNone/>
            </a:pPr>
            <a:endParaRPr lang="en-AU" dirty="0"/>
          </a:p>
        </p:txBody>
      </p:sp>
    </p:spTree>
    <p:extLst>
      <p:ext uri="{BB962C8B-B14F-4D97-AF65-F5344CB8AC3E}">
        <p14:creationId xmlns:p14="http://schemas.microsoft.com/office/powerpoint/2010/main" val="2869322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Disable and Rename the sa account</a:t>
            </a:r>
            <a:endParaRPr lang="en-AU" dirty="0"/>
          </a:p>
        </p:txBody>
      </p:sp>
      <p:sp>
        <p:nvSpPr>
          <p:cNvPr id="3" name="Content Placeholder 2"/>
          <p:cNvSpPr>
            <a:spLocks noGrp="1"/>
          </p:cNvSpPr>
          <p:nvPr>
            <p:ph idx="1"/>
          </p:nvPr>
        </p:nvSpPr>
        <p:spPr/>
        <p:txBody>
          <a:bodyPr>
            <a:normAutofit/>
          </a:bodyPr>
          <a:lstStyle/>
          <a:p>
            <a:pPr marL="0" indent="0">
              <a:buNone/>
            </a:pPr>
            <a:r>
              <a:rPr lang="en-AU" sz="2000" dirty="0" smtClean="0">
                <a:solidFill>
                  <a:srgbClr val="0070C0"/>
                </a:solidFill>
                <a:latin typeface="Consolas" pitchFamily="49" charset="0"/>
                <a:cs typeface="Consolas" pitchFamily="49" charset="0"/>
              </a:rPr>
              <a:t>USE </a:t>
            </a:r>
            <a:r>
              <a:rPr lang="en-AU" sz="2000" dirty="0" smtClean="0">
                <a:latin typeface="Consolas" pitchFamily="49" charset="0"/>
                <a:cs typeface="Consolas" pitchFamily="49" charset="0"/>
              </a:rPr>
              <a:t>[master</a:t>
            </a:r>
            <a:r>
              <a:rPr lang="en-AU" sz="2000" dirty="0">
                <a:latin typeface="Consolas" pitchFamily="49" charset="0"/>
                <a:cs typeface="Consolas" pitchFamily="49" charset="0"/>
              </a:rPr>
              <a:t>]</a:t>
            </a:r>
          </a:p>
          <a:p>
            <a:pPr marL="0" indent="0">
              <a:buNone/>
            </a:pPr>
            <a:r>
              <a:rPr lang="en-AU" sz="2000" dirty="0">
                <a:solidFill>
                  <a:srgbClr val="0070C0"/>
                </a:solidFill>
                <a:latin typeface="Consolas" pitchFamily="49" charset="0"/>
                <a:cs typeface="Consolas" pitchFamily="49" charset="0"/>
              </a:rPr>
              <a:t>GO</a:t>
            </a:r>
          </a:p>
          <a:p>
            <a:pPr marL="0" indent="0">
              <a:buNone/>
            </a:pPr>
            <a:r>
              <a:rPr lang="en-AU" sz="2000" dirty="0">
                <a:solidFill>
                  <a:srgbClr val="0070C0"/>
                </a:solidFill>
                <a:latin typeface="Consolas" pitchFamily="49" charset="0"/>
                <a:cs typeface="Consolas" pitchFamily="49" charset="0"/>
              </a:rPr>
              <a:t>ALTER LOGIN </a:t>
            </a:r>
            <a:r>
              <a:rPr lang="en-AU" sz="2000" dirty="0">
                <a:latin typeface="Consolas" pitchFamily="49" charset="0"/>
                <a:cs typeface="Consolas" pitchFamily="49" charset="0"/>
              </a:rPr>
              <a:t>sa </a:t>
            </a:r>
            <a:r>
              <a:rPr lang="en-AU" sz="2000" dirty="0">
                <a:solidFill>
                  <a:srgbClr val="0070C0"/>
                </a:solidFill>
                <a:latin typeface="Consolas" pitchFamily="49" charset="0"/>
                <a:cs typeface="Consolas" pitchFamily="49" charset="0"/>
              </a:rPr>
              <a:t>DISABLE</a:t>
            </a:r>
            <a:r>
              <a:rPr lang="en-AU" sz="2000" dirty="0">
                <a:latin typeface="Consolas" pitchFamily="49" charset="0"/>
                <a:cs typeface="Consolas" pitchFamily="49" charset="0"/>
              </a:rPr>
              <a:t>;</a:t>
            </a:r>
          </a:p>
          <a:p>
            <a:pPr marL="0" indent="0">
              <a:buNone/>
            </a:pPr>
            <a:r>
              <a:rPr lang="en-AU" sz="2000" dirty="0">
                <a:solidFill>
                  <a:srgbClr val="0070C0"/>
                </a:solidFill>
                <a:latin typeface="Consolas" pitchFamily="49" charset="0"/>
                <a:cs typeface="Consolas" pitchFamily="49" charset="0"/>
              </a:rPr>
              <a:t>ALTER LOGIN </a:t>
            </a:r>
            <a:r>
              <a:rPr lang="en-AU" sz="2000" dirty="0">
                <a:latin typeface="Consolas" pitchFamily="49" charset="0"/>
                <a:cs typeface="Consolas" pitchFamily="49" charset="0"/>
              </a:rPr>
              <a:t>sa </a:t>
            </a:r>
            <a:r>
              <a:rPr lang="en-AU" sz="2000" dirty="0">
                <a:solidFill>
                  <a:srgbClr val="0070C0"/>
                </a:solidFill>
                <a:latin typeface="Consolas" pitchFamily="49" charset="0"/>
                <a:cs typeface="Consolas" pitchFamily="49" charset="0"/>
              </a:rPr>
              <a:t>WITH</a:t>
            </a:r>
            <a:r>
              <a:rPr lang="en-AU" sz="2000" dirty="0">
                <a:latin typeface="Consolas" pitchFamily="49" charset="0"/>
                <a:cs typeface="Consolas" pitchFamily="49" charset="0"/>
              </a:rPr>
              <a:t> NAME = [SQLsa];</a:t>
            </a:r>
          </a:p>
        </p:txBody>
      </p:sp>
    </p:spTree>
    <p:extLst>
      <p:ext uri="{BB962C8B-B14F-4D97-AF65-F5344CB8AC3E}">
        <p14:creationId xmlns:p14="http://schemas.microsoft.com/office/powerpoint/2010/main" val="33404417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db_owner</a:t>
            </a:r>
            <a:endParaRPr lang="en-AU" dirty="0"/>
          </a:p>
        </p:txBody>
      </p:sp>
      <p:sp>
        <p:nvSpPr>
          <p:cNvPr id="3" name="Content Placeholder 2"/>
          <p:cNvSpPr>
            <a:spLocks noGrp="1"/>
          </p:cNvSpPr>
          <p:nvPr>
            <p:ph idx="1"/>
          </p:nvPr>
        </p:nvSpPr>
        <p:spPr/>
        <p:txBody>
          <a:bodyPr/>
          <a:lstStyle/>
          <a:p>
            <a:r>
              <a:rPr lang="en-AU" dirty="0" smtClean="0"/>
              <a:t>db_owner is a </a:t>
            </a:r>
            <a:r>
              <a:rPr lang="en-AU" dirty="0"/>
              <a:t>fixed </a:t>
            </a:r>
            <a:r>
              <a:rPr lang="en-AU" dirty="0" smtClean="0"/>
              <a:t>role in each database</a:t>
            </a:r>
          </a:p>
          <a:p>
            <a:pPr lvl="1"/>
            <a:r>
              <a:rPr lang="en-AU" dirty="0" smtClean="0"/>
              <a:t>DBO is an automatic member</a:t>
            </a:r>
          </a:p>
          <a:p>
            <a:pPr lvl="1"/>
            <a:r>
              <a:rPr lang="en-AU" dirty="0"/>
              <a:t>s</a:t>
            </a:r>
            <a:r>
              <a:rPr lang="en-AU" dirty="0" smtClean="0"/>
              <a:t>ysadmins map to DBO</a:t>
            </a:r>
          </a:p>
          <a:p>
            <a:pPr lvl="1"/>
            <a:r>
              <a:rPr lang="en-AU" dirty="0" smtClean="0"/>
              <a:t>DBO </a:t>
            </a:r>
            <a:r>
              <a:rPr lang="en-AU" dirty="0"/>
              <a:t>will bypass the permission check algorithm</a:t>
            </a:r>
            <a:endParaRPr lang="en-AU" dirty="0" smtClean="0"/>
          </a:p>
          <a:p>
            <a:r>
              <a:rPr lang="en-AU" dirty="0"/>
              <a:t>d</a:t>
            </a:r>
            <a:r>
              <a:rPr lang="en-AU" dirty="0" smtClean="0"/>
              <a:t>b_owner similar to a database-scoped sysadmin</a:t>
            </a:r>
          </a:p>
          <a:p>
            <a:r>
              <a:rPr lang="en-US" dirty="0"/>
              <a:t>M</a:t>
            </a:r>
            <a:r>
              <a:rPr lang="en-US" dirty="0" smtClean="0"/>
              <a:t>embers </a:t>
            </a:r>
            <a:r>
              <a:rPr lang="en-US" dirty="0"/>
              <a:t>of db_owner may have granular permissions granted and denied</a:t>
            </a:r>
            <a:endParaRPr lang="en-AU" dirty="0" smtClean="0"/>
          </a:p>
        </p:txBody>
      </p:sp>
    </p:spTree>
    <p:extLst>
      <p:ext uri="{BB962C8B-B14F-4D97-AF65-F5344CB8AC3E}">
        <p14:creationId xmlns:p14="http://schemas.microsoft.com/office/powerpoint/2010/main" val="3338626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Restricting db_owner</a:t>
            </a:r>
            <a:endParaRPr lang="en-AU" dirty="0"/>
          </a:p>
        </p:txBody>
      </p:sp>
      <p:sp>
        <p:nvSpPr>
          <p:cNvPr id="3" name="Content Placeholder 2"/>
          <p:cNvSpPr>
            <a:spLocks noGrp="1"/>
          </p:cNvSpPr>
          <p:nvPr>
            <p:ph idx="1"/>
          </p:nvPr>
        </p:nvSpPr>
        <p:spPr/>
        <p:txBody>
          <a:bodyPr>
            <a:normAutofit/>
          </a:bodyPr>
          <a:lstStyle/>
          <a:p>
            <a:pPr marL="0" indent="0">
              <a:buNone/>
            </a:pPr>
            <a:r>
              <a:rPr lang="en-AU" sz="2000" dirty="0">
                <a:solidFill>
                  <a:srgbClr val="0070C0"/>
                </a:solidFill>
                <a:latin typeface="Consolas" pitchFamily="49" charset="0"/>
                <a:cs typeface="Consolas" pitchFamily="49" charset="0"/>
              </a:rPr>
              <a:t>USE</a:t>
            </a:r>
            <a:r>
              <a:rPr lang="en-AU" sz="2000" dirty="0">
                <a:latin typeface="Consolas" pitchFamily="49" charset="0"/>
                <a:cs typeface="Consolas" pitchFamily="49" charset="0"/>
              </a:rPr>
              <a:t> [AdventureWorks2008R2]</a:t>
            </a:r>
          </a:p>
          <a:p>
            <a:pPr marL="0" indent="0">
              <a:buNone/>
            </a:pPr>
            <a:r>
              <a:rPr lang="en-AU" sz="2000" dirty="0">
                <a:solidFill>
                  <a:srgbClr val="0070C0"/>
                </a:solidFill>
                <a:latin typeface="Consolas" pitchFamily="49" charset="0"/>
                <a:cs typeface="Consolas" pitchFamily="49" charset="0"/>
              </a:rPr>
              <a:t>GO</a:t>
            </a:r>
          </a:p>
          <a:p>
            <a:pPr marL="0" indent="0">
              <a:buNone/>
            </a:pPr>
            <a:r>
              <a:rPr lang="en-AU" sz="2000" dirty="0" smtClean="0">
                <a:solidFill>
                  <a:srgbClr val="0070C0"/>
                </a:solidFill>
                <a:latin typeface="Consolas" pitchFamily="49" charset="0"/>
                <a:cs typeface="Consolas" pitchFamily="49" charset="0"/>
              </a:rPr>
              <a:t>CREATE </a:t>
            </a:r>
            <a:r>
              <a:rPr lang="en-AU" sz="2000" dirty="0" smtClean="0">
                <a:solidFill>
                  <a:schemeClr val="accent4"/>
                </a:solidFill>
                <a:latin typeface="Consolas" pitchFamily="49" charset="0"/>
                <a:cs typeface="Consolas" pitchFamily="49" charset="0"/>
              </a:rPr>
              <a:t>USER</a:t>
            </a:r>
            <a:r>
              <a:rPr lang="en-AU" sz="2000" dirty="0" smtClean="0">
                <a:solidFill>
                  <a:srgbClr val="0070C0"/>
                </a:solidFill>
                <a:latin typeface="Consolas" pitchFamily="49" charset="0"/>
                <a:cs typeface="Consolas" pitchFamily="49" charset="0"/>
              </a:rPr>
              <a:t> </a:t>
            </a:r>
            <a:r>
              <a:rPr lang="en-AU" sz="2000" dirty="0" smtClean="0">
                <a:latin typeface="Consolas" pitchFamily="49" charset="0"/>
                <a:cs typeface="Consolas" pitchFamily="49" charset="0"/>
              </a:rPr>
              <a:t>[CORP\Helpdesk] </a:t>
            </a:r>
            <a:r>
              <a:rPr lang="en-AU" sz="2000" dirty="0" smtClean="0">
                <a:solidFill>
                  <a:srgbClr val="0070C0"/>
                </a:solidFill>
                <a:latin typeface="Consolas" pitchFamily="49" charset="0"/>
                <a:cs typeface="Consolas" pitchFamily="49" charset="0"/>
              </a:rPr>
              <a:t>FOR LOGIN </a:t>
            </a:r>
            <a:r>
              <a:rPr lang="en-AU" sz="2000" dirty="0" smtClean="0">
                <a:latin typeface="Consolas" pitchFamily="49" charset="0"/>
                <a:cs typeface="Consolas" pitchFamily="49" charset="0"/>
              </a:rPr>
              <a:t>[CORP\HELPDESK] </a:t>
            </a:r>
          </a:p>
          <a:p>
            <a:pPr marL="0" indent="0">
              <a:buNone/>
            </a:pPr>
            <a:r>
              <a:rPr lang="en-AU" sz="2000" dirty="0" smtClean="0">
                <a:solidFill>
                  <a:srgbClr val="0070C0"/>
                </a:solidFill>
                <a:latin typeface="Consolas" pitchFamily="49" charset="0"/>
                <a:cs typeface="Consolas" pitchFamily="49" charset="0"/>
              </a:rPr>
              <a:t>GO</a:t>
            </a:r>
            <a:endParaRPr lang="en-AU" sz="2000" dirty="0">
              <a:solidFill>
                <a:srgbClr val="0070C0"/>
              </a:solidFill>
              <a:latin typeface="Consolas" pitchFamily="49" charset="0"/>
              <a:cs typeface="Consolas" pitchFamily="49" charset="0"/>
            </a:endParaRPr>
          </a:p>
          <a:p>
            <a:pPr marL="0" indent="0">
              <a:buNone/>
            </a:pPr>
            <a:r>
              <a:rPr lang="en-AU" sz="2000" dirty="0">
                <a:solidFill>
                  <a:srgbClr val="0070C0"/>
                </a:solidFill>
                <a:latin typeface="Consolas" pitchFamily="49" charset="0"/>
                <a:cs typeface="Consolas" pitchFamily="49" charset="0"/>
              </a:rPr>
              <a:t>EXEC</a:t>
            </a:r>
            <a:r>
              <a:rPr lang="en-AU" sz="2000" dirty="0">
                <a:latin typeface="Consolas" pitchFamily="49" charset="0"/>
                <a:cs typeface="Consolas" pitchFamily="49" charset="0"/>
              </a:rPr>
              <a:t> </a:t>
            </a:r>
            <a:r>
              <a:rPr lang="en-AU" sz="2000" dirty="0">
                <a:solidFill>
                  <a:schemeClr val="accent2">
                    <a:lumMod val="50000"/>
                  </a:schemeClr>
                </a:solidFill>
                <a:latin typeface="Consolas" pitchFamily="49" charset="0"/>
                <a:cs typeface="Consolas" pitchFamily="49" charset="0"/>
              </a:rPr>
              <a:t>sp_addrolemember </a:t>
            </a:r>
            <a:r>
              <a:rPr lang="en-AU" sz="2000" dirty="0">
                <a:solidFill>
                  <a:srgbClr val="FF0000"/>
                </a:solidFill>
                <a:latin typeface="Consolas" pitchFamily="49" charset="0"/>
                <a:cs typeface="Consolas" pitchFamily="49" charset="0"/>
              </a:rPr>
              <a:t>N'db_owner'</a:t>
            </a:r>
            <a:r>
              <a:rPr lang="en-AU" sz="2000" dirty="0">
                <a:latin typeface="Consolas" pitchFamily="49" charset="0"/>
                <a:cs typeface="Consolas" pitchFamily="49" charset="0"/>
              </a:rPr>
              <a:t>, </a:t>
            </a:r>
            <a:r>
              <a:rPr lang="en-AU" sz="2000" dirty="0" smtClean="0">
                <a:solidFill>
                  <a:srgbClr val="FF0000"/>
                </a:solidFill>
                <a:latin typeface="Consolas" pitchFamily="49" charset="0"/>
                <a:cs typeface="Consolas" pitchFamily="49" charset="0"/>
              </a:rPr>
              <a:t>N'CORP\Helpdesk' </a:t>
            </a:r>
            <a:endParaRPr lang="en-AU" sz="2000" dirty="0">
              <a:solidFill>
                <a:srgbClr val="FF0000"/>
              </a:solidFill>
              <a:latin typeface="Consolas" pitchFamily="49" charset="0"/>
              <a:cs typeface="Consolas" pitchFamily="49" charset="0"/>
            </a:endParaRPr>
          </a:p>
          <a:p>
            <a:pPr marL="0" indent="0">
              <a:buNone/>
            </a:pPr>
            <a:r>
              <a:rPr lang="en-AU" sz="2000" dirty="0">
                <a:solidFill>
                  <a:srgbClr val="0070C0"/>
                </a:solidFill>
                <a:latin typeface="Consolas" pitchFamily="49" charset="0"/>
                <a:cs typeface="Consolas" pitchFamily="49" charset="0"/>
              </a:rPr>
              <a:t>GO</a:t>
            </a:r>
          </a:p>
          <a:p>
            <a:pPr marL="0" indent="0">
              <a:buNone/>
            </a:pPr>
            <a:r>
              <a:rPr lang="en-AU" sz="2000" dirty="0">
                <a:solidFill>
                  <a:srgbClr val="0070C0"/>
                </a:solidFill>
                <a:latin typeface="Consolas" pitchFamily="49" charset="0"/>
                <a:cs typeface="Consolas" pitchFamily="49" charset="0"/>
              </a:rPr>
              <a:t>DENY ALTER </a:t>
            </a:r>
            <a:r>
              <a:rPr lang="en-AU" sz="2000" dirty="0">
                <a:latin typeface="Consolas" pitchFamily="49" charset="0"/>
                <a:cs typeface="Consolas" pitchFamily="49" charset="0"/>
              </a:rPr>
              <a:t>ANY </a:t>
            </a:r>
            <a:r>
              <a:rPr lang="en-AU" sz="2000" dirty="0">
                <a:solidFill>
                  <a:schemeClr val="accent4"/>
                </a:solidFill>
                <a:latin typeface="Consolas" pitchFamily="49" charset="0"/>
                <a:cs typeface="Consolas" pitchFamily="49" charset="0"/>
              </a:rPr>
              <a:t>USER</a:t>
            </a:r>
            <a:r>
              <a:rPr lang="en-AU" sz="2000" dirty="0">
                <a:solidFill>
                  <a:srgbClr val="0070C0"/>
                </a:solidFill>
                <a:latin typeface="Consolas" pitchFamily="49" charset="0"/>
                <a:cs typeface="Consolas" pitchFamily="49" charset="0"/>
              </a:rPr>
              <a:t> </a:t>
            </a:r>
            <a:r>
              <a:rPr lang="en-AU" sz="2000" dirty="0" smtClean="0">
                <a:solidFill>
                  <a:srgbClr val="0070C0"/>
                </a:solidFill>
                <a:latin typeface="Consolas" pitchFamily="49" charset="0"/>
                <a:cs typeface="Consolas" pitchFamily="49" charset="0"/>
              </a:rPr>
              <a:t>TO</a:t>
            </a:r>
            <a:r>
              <a:rPr lang="en-AU" sz="2000" dirty="0" smtClean="0">
                <a:latin typeface="Consolas" pitchFamily="49" charset="0"/>
                <a:cs typeface="Consolas" pitchFamily="49" charset="0"/>
              </a:rPr>
              <a:t> </a:t>
            </a:r>
            <a:r>
              <a:rPr lang="en-AU" sz="2000" dirty="0">
                <a:latin typeface="Consolas" pitchFamily="49" charset="0"/>
                <a:cs typeface="Consolas" pitchFamily="49" charset="0"/>
              </a:rPr>
              <a:t>[</a:t>
            </a:r>
            <a:r>
              <a:rPr lang="en-AU" sz="2000" dirty="0" smtClean="0">
                <a:latin typeface="Consolas" pitchFamily="49" charset="0"/>
                <a:cs typeface="Consolas" pitchFamily="49" charset="0"/>
              </a:rPr>
              <a:t>CORP\Helpdesk] </a:t>
            </a:r>
            <a:endParaRPr lang="en-AU" sz="2000" dirty="0">
              <a:latin typeface="Consolas" pitchFamily="49" charset="0"/>
              <a:cs typeface="Consolas" pitchFamily="49" charset="0"/>
            </a:endParaRPr>
          </a:p>
          <a:p>
            <a:pPr marL="0" indent="0">
              <a:buNone/>
            </a:pPr>
            <a:r>
              <a:rPr lang="en-AU" sz="2000" dirty="0">
                <a:solidFill>
                  <a:srgbClr val="0070C0"/>
                </a:solidFill>
                <a:latin typeface="Consolas" pitchFamily="49" charset="0"/>
                <a:cs typeface="Consolas" pitchFamily="49" charset="0"/>
              </a:rPr>
              <a:t>GO</a:t>
            </a:r>
          </a:p>
        </p:txBody>
      </p:sp>
    </p:spTree>
    <p:extLst>
      <p:ext uri="{BB962C8B-B14F-4D97-AF65-F5344CB8AC3E}">
        <p14:creationId xmlns:p14="http://schemas.microsoft.com/office/powerpoint/2010/main" val="3378114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Security</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sz="3200" dirty="0"/>
              <a:t>Security is assigning permissions as needed and denying permissions were risk has been accessed</a:t>
            </a:r>
          </a:p>
        </p:txBody>
      </p:sp>
    </p:spTree>
    <p:extLst>
      <p:ext uri="{BB962C8B-B14F-4D97-AF65-F5344CB8AC3E}">
        <p14:creationId xmlns:p14="http://schemas.microsoft.com/office/powerpoint/2010/main" val="289527743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Granular Server Permissions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SQL Server supports granting permissions at a granular level</a:t>
            </a:r>
          </a:p>
          <a:p>
            <a:pPr lvl="1"/>
            <a:r>
              <a:rPr lang="en-AU" dirty="0" smtClean="0"/>
              <a:t>Eg. view metadata but not the data</a:t>
            </a:r>
          </a:p>
          <a:p>
            <a:r>
              <a:rPr lang="en-AU" dirty="0" smtClean="0"/>
              <a:t>More then 120 granular permissions at the server level</a:t>
            </a:r>
          </a:p>
          <a:p>
            <a:r>
              <a:rPr lang="en-AU" dirty="0" smtClean="0"/>
              <a:t>Do not use fixed server-level roles</a:t>
            </a:r>
          </a:p>
          <a:p>
            <a:r>
              <a:rPr lang="en-AU" dirty="0" smtClean="0"/>
              <a:t>Determine what permissions are required to accomplish the assigned task and only grant those permissions</a:t>
            </a:r>
          </a:p>
          <a:p>
            <a:endParaRPr lang="en-AU" dirty="0"/>
          </a:p>
        </p:txBody>
      </p:sp>
    </p:spTree>
    <p:extLst>
      <p:ext uri="{BB962C8B-B14F-4D97-AF65-F5344CB8AC3E}">
        <p14:creationId xmlns:p14="http://schemas.microsoft.com/office/powerpoint/2010/main" val="3871738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Keeping the DBA out of the database</a:t>
            </a:r>
          </a:p>
        </p:txBody>
      </p:sp>
      <p:sp>
        <p:nvSpPr>
          <p:cNvPr id="3" name="Text Placeholder 2"/>
          <p:cNvSpPr>
            <a:spLocks noGrp="1"/>
          </p:cNvSpPr>
          <p:nvPr>
            <p:ph type="body" idx="1"/>
          </p:nvPr>
        </p:nvSpPr>
        <p:spPr>
          <a:xfrm>
            <a:off x="722313" y="2060849"/>
            <a:ext cx="7772400" cy="2346052"/>
          </a:xfrm>
        </p:spPr>
        <p:txBody>
          <a:bodyPr/>
          <a:lstStyle/>
          <a:p>
            <a:pPr lvl="0">
              <a:defRPr/>
            </a:pPr>
            <a:r>
              <a:rPr lang="en-US" dirty="0"/>
              <a:t>Peter Ward  </a:t>
            </a:r>
            <a:r>
              <a:rPr lang="en-US" dirty="0" smtClean="0"/>
              <a:t> @</a:t>
            </a:r>
            <a:r>
              <a:rPr lang="en-US" dirty="0" err="1"/>
              <a:t>wardy</a:t>
            </a:r>
            <a:endParaRPr lang="en-US" dirty="0"/>
          </a:p>
          <a:p>
            <a:pPr lvl="0">
              <a:defRPr/>
            </a:pPr>
            <a:r>
              <a:rPr lang="en-US" dirty="0"/>
              <a:t>peter@wardyit.com</a:t>
            </a:r>
          </a:p>
          <a:p>
            <a:pPr lvl="0">
              <a:defRPr/>
            </a:pPr>
            <a:r>
              <a:rPr lang="en-US" dirty="0"/>
              <a:t>+61 403 177 761</a:t>
            </a:r>
          </a:p>
          <a:p>
            <a:pPr lvl="0">
              <a:defRPr/>
            </a:pPr>
            <a:r>
              <a:rPr lang="en-US" dirty="0"/>
              <a:t>Chief Technical Architect</a:t>
            </a:r>
          </a:p>
          <a:p>
            <a:pPr lvl="0">
              <a:defRPr/>
            </a:pPr>
            <a:r>
              <a:rPr lang="en-US" dirty="0"/>
              <a:t>WARDY IT Solutions – www.wardyit.com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DAT310</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3200" dirty="0" smtClean="0"/>
              <a:t>Demonstrate why you should only grant those permissions required for an assigned task</a:t>
            </a:r>
            <a:endParaRPr lang="en-AU" sz="3200" dirty="0"/>
          </a:p>
        </p:txBody>
      </p:sp>
    </p:spTree>
    <p:extLst>
      <p:ext uri="{BB962C8B-B14F-4D97-AF65-F5344CB8AC3E}">
        <p14:creationId xmlns:p14="http://schemas.microsoft.com/office/powerpoint/2010/main" val="13562150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Auditing</a:t>
            </a:r>
            <a:endParaRPr lang="en-AU" dirty="0"/>
          </a:p>
        </p:txBody>
      </p:sp>
      <p:sp>
        <p:nvSpPr>
          <p:cNvPr id="3" name="Content Placeholder 2"/>
          <p:cNvSpPr>
            <a:spLocks noGrp="1"/>
          </p:cNvSpPr>
          <p:nvPr>
            <p:ph idx="1"/>
          </p:nvPr>
        </p:nvSpPr>
        <p:spPr/>
        <p:txBody>
          <a:bodyPr>
            <a:normAutofit/>
          </a:bodyPr>
          <a:lstStyle/>
          <a:p>
            <a:r>
              <a:rPr lang="en-AU" dirty="0" smtClean="0"/>
              <a:t>Every installation of SQL Server with have one sysadmin login</a:t>
            </a:r>
          </a:p>
          <a:p>
            <a:pPr lvl="1"/>
            <a:r>
              <a:rPr lang="en-AU" dirty="0" smtClean="0"/>
              <a:t>Compensating controls </a:t>
            </a:r>
            <a:r>
              <a:rPr lang="en-AU" dirty="0"/>
              <a:t>are </a:t>
            </a:r>
            <a:r>
              <a:rPr lang="en-AU" dirty="0" smtClean="0"/>
              <a:t>auditing </a:t>
            </a:r>
            <a:r>
              <a:rPr lang="en-AU" dirty="0"/>
              <a:t>and </a:t>
            </a:r>
            <a:r>
              <a:rPr lang="en-AU" dirty="0" smtClean="0"/>
              <a:t>polices</a:t>
            </a:r>
          </a:p>
          <a:p>
            <a:r>
              <a:rPr lang="en-AU" dirty="0" smtClean="0"/>
              <a:t>Need to protect against inside threats</a:t>
            </a:r>
          </a:p>
          <a:p>
            <a:r>
              <a:rPr lang="en-AU" dirty="0" smtClean="0"/>
              <a:t>Auditing captures instance and database level events</a:t>
            </a:r>
          </a:p>
          <a:p>
            <a:endParaRPr lang="en-AU" dirty="0"/>
          </a:p>
        </p:txBody>
      </p:sp>
    </p:spTree>
    <p:extLst>
      <p:ext uri="{BB962C8B-B14F-4D97-AF65-F5344CB8AC3E}">
        <p14:creationId xmlns:p14="http://schemas.microsoft.com/office/powerpoint/2010/main" val="8404573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3200" dirty="0" smtClean="0"/>
              <a:t>Demonstrate how to use auditing to </a:t>
            </a:r>
            <a:r>
              <a:rPr lang="en-US" sz="3200" dirty="0" smtClean="0"/>
              <a:t>track </a:t>
            </a:r>
            <a:r>
              <a:rPr lang="en-US" sz="3200" dirty="0"/>
              <a:t>highly privileged users who manage security</a:t>
            </a:r>
            <a:endParaRPr lang="en-AU" sz="3200" dirty="0"/>
          </a:p>
        </p:txBody>
      </p:sp>
    </p:spTree>
    <p:extLst>
      <p:ext uri="{BB962C8B-B14F-4D97-AF65-F5344CB8AC3E}">
        <p14:creationId xmlns:p14="http://schemas.microsoft.com/office/powerpoint/2010/main" val="288010947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6632" y="-30813"/>
            <a:ext cx="10440495" cy="6948033"/>
          </a:xfrm>
        </p:spPr>
      </p:pic>
    </p:spTree>
    <p:extLst>
      <p:ext uri="{BB962C8B-B14F-4D97-AF65-F5344CB8AC3E}">
        <p14:creationId xmlns:p14="http://schemas.microsoft.com/office/powerpoint/2010/main" val="3913683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Elevated Privileges</a:t>
            </a:r>
            <a:endParaRPr lang="en-AU" dirty="0"/>
          </a:p>
        </p:txBody>
      </p:sp>
      <p:sp>
        <p:nvSpPr>
          <p:cNvPr id="3" name="Content Placeholder 2"/>
          <p:cNvSpPr>
            <a:spLocks noGrp="1"/>
          </p:cNvSpPr>
          <p:nvPr>
            <p:ph idx="1"/>
          </p:nvPr>
        </p:nvSpPr>
        <p:spPr/>
        <p:txBody>
          <a:bodyPr/>
          <a:lstStyle/>
          <a:p>
            <a:r>
              <a:rPr lang="en-AU" dirty="0" smtClean="0"/>
              <a:t>DBA permissions need to be minimized to limit direct access to SQL Server objects</a:t>
            </a:r>
          </a:p>
          <a:p>
            <a:r>
              <a:rPr lang="en-AU" dirty="0" smtClean="0"/>
              <a:t>At a minimum DBA’s should not be in the sysadmin role</a:t>
            </a:r>
          </a:p>
          <a:p>
            <a:r>
              <a:rPr lang="en-AU" dirty="0" smtClean="0"/>
              <a:t>Certain tasks required elevated privileges up to and including sysadmin</a:t>
            </a:r>
          </a:p>
          <a:p>
            <a:r>
              <a:rPr lang="en-AU" dirty="0" smtClean="0"/>
              <a:t>Temporary access can be granted using EXECUTE AS or signed modules</a:t>
            </a:r>
            <a:endParaRPr lang="en-AU" dirty="0"/>
          </a:p>
        </p:txBody>
      </p:sp>
    </p:spTree>
    <p:extLst>
      <p:ext uri="{BB962C8B-B14F-4D97-AF65-F5344CB8AC3E}">
        <p14:creationId xmlns:p14="http://schemas.microsoft.com/office/powerpoint/2010/main" val="1257597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Authorising </a:t>
            </a:r>
            <a:r>
              <a:rPr lang="en-AU" dirty="0"/>
              <a:t>Elevated Privileges</a:t>
            </a:r>
          </a:p>
        </p:txBody>
      </p:sp>
      <p:sp>
        <p:nvSpPr>
          <p:cNvPr id="3" name="Content Placeholder 2"/>
          <p:cNvSpPr>
            <a:spLocks noGrp="1"/>
          </p:cNvSpPr>
          <p:nvPr>
            <p:ph idx="1"/>
          </p:nvPr>
        </p:nvSpPr>
        <p:spPr/>
        <p:txBody>
          <a:bodyPr/>
          <a:lstStyle/>
          <a:p>
            <a:r>
              <a:rPr lang="en-AU" dirty="0" smtClean="0"/>
              <a:t>EXECUTE AS temporarily changes the execute context of the caller to an elevated user</a:t>
            </a:r>
          </a:p>
          <a:p>
            <a:r>
              <a:rPr lang="en-AU" dirty="0" smtClean="0"/>
              <a:t>Signed Modules adds the need permissions to the caller without changing the primary identity of the execution context</a:t>
            </a:r>
            <a:endParaRPr lang="en-AU" dirty="0"/>
          </a:p>
        </p:txBody>
      </p:sp>
    </p:spTree>
    <p:extLst>
      <p:ext uri="{BB962C8B-B14F-4D97-AF65-F5344CB8AC3E}">
        <p14:creationId xmlns:p14="http://schemas.microsoft.com/office/powerpoint/2010/main" val="37002140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3200" dirty="0" smtClean="0"/>
              <a:t>Demonstrate using EXECUTE AS</a:t>
            </a:r>
            <a:endParaRPr lang="en-AU" sz="3200" dirty="0"/>
          </a:p>
        </p:txBody>
      </p:sp>
    </p:spTree>
    <p:extLst>
      <p:ext uri="{BB962C8B-B14F-4D97-AF65-F5344CB8AC3E}">
        <p14:creationId xmlns:p14="http://schemas.microsoft.com/office/powerpoint/2010/main" val="301097517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Signed Modules</a:t>
            </a:r>
            <a:endParaRPr lang="en-AU" dirty="0"/>
          </a:p>
        </p:txBody>
      </p:sp>
      <p:sp>
        <p:nvSpPr>
          <p:cNvPr id="3" name="Content Placeholder 2"/>
          <p:cNvSpPr>
            <a:spLocks noGrp="1"/>
          </p:cNvSpPr>
          <p:nvPr>
            <p:ph idx="1"/>
          </p:nvPr>
        </p:nvSpPr>
        <p:spPr/>
        <p:txBody>
          <a:bodyPr/>
          <a:lstStyle/>
          <a:p>
            <a:r>
              <a:rPr lang="en-AU" dirty="0" smtClean="0"/>
              <a:t>Provide a secure and auditable mechanism to enable permissions to execute a specific task</a:t>
            </a:r>
          </a:p>
          <a:p>
            <a:r>
              <a:rPr lang="en-AU" dirty="0" smtClean="0"/>
              <a:t>A module may be a Function, Trigger, Assembly or Stored Procedure</a:t>
            </a:r>
          </a:p>
          <a:p>
            <a:r>
              <a:rPr lang="en-AU" dirty="0" smtClean="0"/>
              <a:t>Allows security to be maintained whilst allowing a DBA to be responsively empowered </a:t>
            </a:r>
          </a:p>
          <a:p>
            <a:r>
              <a:rPr lang="en-AU" dirty="0" smtClean="0"/>
              <a:t>Separation of Duties Framework Simplifies the implementation</a:t>
            </a:r>
            <a:endParaRPr lang="en-AU" dirty="0"/>
          </a:p>
        </p:txBody>
      </p:sp>
    </p:spTree>
    <p:extLst>
      <p:ext uri="{BB962C8B-B14F-4D97-AF65-F5344CB8AC3E}">
        <p14:creationId xmlns:p14="http://schemas.microsoft.com/office/powerpoint/2010/main" val="24483032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3200" dirty="0" smtClean="0"/>
              <a:t>Demonstrate how to implement a Signed </a:t>
            </a:r>
            <a:r>
              <a:rPr lang="en-AU" sz="3200" dirty="0"/>
              <a:t>M</a:t>
            </a:r>
            <a:r>
              <a:rPr lang="en-AU" sz="3200" dirty="0" smtClean="0"/>
              <a:t>odule</a:t>
            </a:r>
            <a:endParaRPr lang="en-AU" sz="3200" dirty="0"/>
          </a:p>
        </p:txBody>
      </p:sp>
    </p:spTree>
    <p:extLst>
      <p:ext uri="{BB962C8B-B14F-4D97-AF65-F5344CB8AC3E}">
        <p14:creationId xmlns:p14="http://schemas.microsoft.com/office/powerpoint/2010/main" val="166555913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Separation Duties Framework</a:t>
            </a:r>
            <a:endParaRPr lang="en-AU" dirty="0"/>
          </a:p>
        </p:txBody>
      </p:sp>
      <p:sp>
        <p:nvSpPr>
          <p:cNvPr id="3" name="Content Placeholder 2"/>
          <p:cNvSpPr>
            <a:spLocks noGrp="1"/>
          </p:cNvSpPr>
          <p:nvPr>
            <p:ph idx="1"/>
          </p:nvPr>
        </p:nvSpPr>
        <p:spPr/>
        <p:txBody>
          <a:bodyPr/>
          <a:lstStyle/>
          <a:p>
            <a:r>
              <a:rPr lang="en-AU" dirty="0" smtClean="0"/>
              <a:t>Signed Modules increase the granularity of SQL Server permissions</a:t>
            </a:r>
          </a:p>
          <a:p>
            <a:r>
              <a:rPr lang="en-AU" dirty="0"/>
              <a:t>SoD Framework designed to </a:t>
            </a:r>
            <a:r>
              <a:rPr lang="en-AU" dirty="0" smtClean="0"/>
              <a:t>simplify the implementation of </a:t>
            </a:r>
            <a:r>
              <a:rPr lang="en-AU" dirty="0"/>
              <a:t>Signed </a:t>
            </a:r>
            <a:r>
              <a:rPr lang="en-AU" dirty="0" smtClean="0"/>
              <a:t>Modules</a:t>
            </a:r>
          </a:p>
          <a:p>
            <a:r>
              <a:rPr lang="en-AU" dirty="0" smtClean="0"/>
              <a:t>Supports multiple tiers of access</a:t>
            </a:r>
          </a:p>
          <a:p>
            <a:r>
              <a:rPr lang="en-AU" dirty="0" smtClean="0"/>
              <a:t>Predefined set of processes to manage a restrictive instance and sensitive databases</a:t>
            </a:r>
            <a:endParaRPr lang="en-AU" dirty="0"/>
          </a:p>
          <a:p>
            <a:endParaRPr lang="en-AU" dirty="0"/>
          </a:p>
        </p:txBody>
      </p:sp>
    </p:spTree>
    <p:extLst>
      <p:ext uri="{BB962C8B-B14F-4D97-AF65-F5344CB8AC3E}">
        <p14:creationId xmlns:p14="http://schemas.microsoft.com/office/powerpoint/2010/main" val="2377518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About Peter Ward</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fontScale="92500" lnSpcReduction="20000"/>
          </a:bodyPr>
          <a:lstStyle/>
          <a:p>
            <a:r>
              <a:rPr lang="en-US" dirty="0">
                <a:ea typeface="ＭＳ Ｐゴシック" pitchFamily="34" charset="-128"/>
              </a:rPr>
              <a:t>Chief Technical Architect WARDY IT Solutions </a:t>
            </a:r>
          </a:p>
          <a:p>
            <a:pPr lvl="1"/>
            <a:r>
              <a:rPr lang="en-US" dirty="0">
                <a:ea typeface="ＭＳ Ｐゴシック" pitchFamily="34" charset="-128"/>
              </a:rPr>
              <a:t>Email: </a:t>
            </a:r>
            <a:r>
              <a:rPr lang="en-US" dirty="0">
                <a:ea typeface="ＭＳ Ｐゴシック" pitchFamily="34" charset="-128"/>
                <a:hlinkClick r:id="rId3"/>
              </a:rPr>
              <a:t>peter@wardyit.com</a:t>
            </a:r>
            <a:r>
              <a:rPr lang="en-US" dirty="0">
                <a:ea typeface="ＭＳ Ｐゴシック" pitchFamily="34" charset="-128"/>
              </a:rPr>
              <a:t> </a:t>
            </a:r>
          </a:p>
          <a:p>
            <a:pPr lvl="1"/>
            <a:r>
              <a:rPr lang="en-US" dirty="0">
                <a:ea typeface="ＭＳ Ｐゴシック" pitchFamily="34" charset="-128"/>
              </a:rPr>
              <a:t>Twitter: @wardy</a:t>
            </a:r>
          </a:p>
          <a:p>
            <a:r>
              <a:rPr lang="en-US" dirty="0">
                <a:ea typeface="ＭＳ Ｐゴシック" pitchFamily="34" charset="-128"/>
              </a:rPr>
              <a:t>SQL Server Microsoft Most Valuable Professional (MVP)</a:t>
            </a:r>
          </a:p>
          <a:p>
            <a:r>
              <a:rPr lang="en-AU" dirty="0"/>
              <a:t>Microsoft Virtual Technology Solutions Professional (TSP)</a:t>
            </a:r>
            <a:endParaRPr lang="en-US" dirty="0">
              <a:ea typeface="ＭＳ Ｐゴシック" pitchFamily="34" charset="-128"/>
            </a:endParaRPr>
          </a:p>
          <a:p>
            <a:r>
              <a:rPr lang="en-US" dirty="0">
                <a:ea typeface="ＭＳ Ｐゴシック" pitchFamily="34" charset="-128"/>
              </a:rPr>
              <a:t>WARDY IT Solutions</a:t>
            </a:r>
          </a:p>
          <a:p>
            <a:pPr lvl="1"/>
            <a:r>
              <a:rPr lang="en-US" dirty="0">
                <a:ea typeface="ＭＳ Ｐゴシック" pitchFamily="34" charset="-128"/>
              </a:rPr>
              <a:t>Australia’s leading SQL Server specialists</a:t>
            </a:r>
          </a:p>
          <a:p>
            <a:pPr lvl="1"/>
            <a:r>
              <a:rPr lang="en-US" dirty="0" smtClean="0">
                <a:ea typeface="ＭＳ Ｐゴシック" pitchFamily="34" charset="-128"/>
              </a:rPr>
              <a:t>MAPA Data Platform Partner </a:t>
            </a:r>
            <a:r>
              <a:rPr lang="en-US" dirty="0">
                <a:ea typeface="ＭＳ Ｐゴシック" pitchFamily="34" charset="-128"/>
              </a:rPr>
              <a:t>of the </a:t>
            </a:r>
            <a:r>
              <a:rPr lang="en-US" dirty="0" smtClean="0">
                <a:ea typeface="ＭＳ Ｐゴシック" pitchFamily="34" charset="-128"/>
              </a:rPr>
              <a:t>Year since 2009</a:t>
            </a:r>
            <a:endParaRPr lang="en-US" dirty="0">
              <a:ea typeface="ＭＳ Ｐゴシック" pitchFamily="34" charset="-128"/>
            </a:endParaRPr>
          </a:p>
          <a:p>
            <a:pPr marL="0" indent="0">
              <a:buNone/>
            </a:pPr>
            <a:endParaRPr lang="en-AU" dirty="0"/>
          </a:p>
          <a:p>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Setting up SoD</a:t>
            </a:r>
            <a:endParaRPr lang="en-AU" dirty="0"/>
          </a:p>
        </p:txBody>
      </p:sp>
      <p:sp>
        <p:nvSpPr>
          <p:cNvPr id="3" name="Content Placeholder 2"/>
          <p:cNvSpPr>
            <a:spLocks noGrp="1"/>
          </p:cNvSpPr>
          <p:nvPr>
            <p:ph idx="1"/>
          </p:nvPr>
        </p:nvSpPr>
        <p:spPr/>
        <p:txBody>
          <a:bodyPr/>
          <a:lstStyle/>
          <a:p>
            <a:pPr marL="514350" indent="-514350">
              <a:buFont typeface="+mj-lt"/>
              <a:buAutoNum type="arabicPeriod"/>
            </a:pPr>
            <a:r>
              <a:rPr lang="en-AU" dirty="0" smtClean="0"/>
              <a:t>Define the roles and tasks</a:t>
            </a:r>
          </a:p>
          <a:p>
            <a:pPr marL="514350" indent="-514350">
              <a:buFont typeface="+mj-lt"/>
              <a:buAutoNum type="arabicPeriod"/>
            </a:pPr>
            <a:r>
              <a:rPr lang="en-AU" dirty="0" smtClean="0"/>
              <a:t>Create folders representing the defined roles</a:t>
            </a:r>
          </a:p>
          <a:p>
            <a:pPr marL="514350" indent="-514350">
              <a:buFont typeface="+mj-lt"/>
              <a:buAutoNum type="arabicPeriod"/>
            </a:pPr>
            <a:r>
              <a:rPr lang="en-AU" dirty="0" smtClean="0"/>
              <a:t>Add .sql files to the folders</a:t>
            </a:r>
          </a:p>
          <a:p>
            <a:pPr marL="514350" indent="-514350">
              <a:buFont typeface="+mj-lt"/>
              <a:buAutoNum type="arabicPeriod"/>
            </a:pPr>
            <a:r>
              <a:rPr lang="en-AU" dirty="0" smtClean="0"/>
              <a:t>Execute the Powershell install script</a:t>
            </a:r>
          </a:p>
          <a:p>
            <a:pPr marL="514350" indent="-514350">
              <a:buFont typeface="+mj-lt"/>
              <a:buAutoNum type="arabicPeriod"/>
            </a:pPr>
            <a:r>
              <a:rPr lang="en-AU" dirty="0" smtClean="0"/>
              <a:t>Place users and groups into the database roles</a:t>
            </a:r>
          </a:p>
          <a:p>
            <a:pPr marL="514350" indent="-514350">
              <a:buFont typeface="+mj-lt"/>
              <a:buAutoNum type="arabicPeriod"/>
            </a:pPr>
            <a:endParaRPr lang="en-AU" dirty="0"/>
          </a:p>
        </p:txBody>
      </p:sp>
    </p:spTree>
    <p:extLst>
      <p:ext uri="{BB962C8B-B14F-4D97-AF65-F5344CB8AC3E}">
        <p14:creationId xmlns:p14="http://schemas.microsoft.com/office/powerpoint/2010/main" val="34125088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3200" dirty="0" smtClean="0"/>
              <a:t>Demonstrate implementing the SoD Framework</a:t>
            </a:r>
            <a:endParaRPr lang="en-AU" sz="3200" dirty="0"/>
          </a:p>
        </p:txBody>
      </p:sp>
    </p:spTree>
    <p:extLst>
      <p:ext uri="{BB962C8B-B14F-4D97-AF65-F5344CB8AC3E}">
        <p14:creationId xmlns:p14="http://schemas.microsoft.com/office/powerpoint/2010/main" val="417363917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AU" dirty="0"/>
          </a:p>
        </p:txBody>
      </p:sp>
      <p:sp>
        <p:nvSpPr>
          <p:cNvPr id="3" name="Content Placeholder 2"/>
          <p:cNvSpPr>
            <a:spLocks noGrp="1"/>
          </p:cNvSpPr>
          <p:nvPr>
            <p:ph idx="1"/>
          </p:nvPr>
        </p:nvSpPr>
        <p:spPr/>
        <p:txBody>
          <a:bodyPr/>
          <a:lstStyle/>
          <a:p>
            <a:r>
              <a:rPr lang="en-AU" dirty="0"/>
              <a:t>SQL Server Separation of Duties </a:t>
            </a:r>
            <a:r>
              <a:rPr lang="en-AU" dirty="0" smtClean="0"/>
              <a:t>Framework</a:t>
            </a:r>
          </a:p>
          <a:p>
            <a:pPr lvl="1"/>
            <a:r>
              <a:rPr lang="en-AU" dirty="0">
                <a:hlinkClick r:id="rId2"/>
              </a:rPr>
              <a:t>http://</a:t>
            </a:r>
            <a:r>
              <a:rPr lang="en-AU" dirty="0" smtClean="0">
                <a:hlinkClick r:id="rId2"/>
              </a:rPr>
              <a:t>bit.ly/SQLSoD</a:t>
            </a:r>
            <a:endParaRPr lang="en-AU" dirty="0" smtClean="0"/>
          </a:p>
          <a:p>
            <a:r>
              <a:rPr lang="en-AU" dirty="0" smtClean="0"/>
              <a:t>WARDY IT Solutions </a:t>
            </a:r>
            <a:r>
              <a:rPr lang="en-AU" dirty="0" err="1" smtClean="0"/>
              <a:t>SoD</a:t>
            </a:r>
            <a:r>
              <a:rPr lang="en-AU" dirty="0" smtClean="0"/>
              <a:t> Utility</a:t>
            </a:r>
          </a:p>
          <a:p>
            <a:pPr lvl="1"/>
            <a:r>
              <a:rPr lang="en-AU" dirty="0">
                <a:hlinkClick r:id="rId3"/>
              </a:rPr>
              <a:t>http://</a:t>
            </a:r>
            <a:r>
              <a:rPr lang="en-AU" dirty="0" smtClean="0">
                <a:hlinkClick r:id="rId3"/>
              </a:rPr>
              <a:t>bit.ly/WARDYSoD</a:t>
            </a:r>
            <a:r>
              <a:rPr lang="en-AU" dirty="0" smtClean="0"/>
              <a:t> </a:t>
            </a:r>
            <a:br>
              <a:rPr lang="en-AU" dirty="0" smtClean="0"/>
            </a:br>
            <a:r>
              <a:rPr lang="en-AU" dirty="0" smtClean="0"/>
              <a:t> </a:t>
            </a:r>
            <a:br>
              <a:rPr lang="en-AU" dirty="0" smtClean="0"/>
            </a:br>
            <a:r>
              <a:rPr lang="en-AU" dirty="0" smtClean="0"/>
              <a:t>	</a:t>
            </a:r>
            <a:endParaRPr lang="en-AU" dirty="0"/>
          </a:p>
        </p:txBody>
      </p:sp>
    </p:spTree>
    <p:extLst>
      <p:ext uri="{BB962C8B-B14F-4D97-AF65-F5344CB8AC3E}">
        <p14:creationId xmlns:p14="http://schemas.microsoft.com/office/powerpoint/2010/main" val="522854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9"/>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chemeClr val="bg1"/>
                </a:solidFill>
                <a:latin typeface="Segoe UI" pitchFamily="34" charset="0"/>
                <a:cs typeface="Segoe UI" pitchFamily="34" charset="0"/>
              </a:rPr>
              <a:t>Why Enroll, other than it being free?</a:t>
            </a:r>
          </a:p>
          <a:p>
            <a:r>
              <a:rPr lang="en-US" sz="1400" dirty="0" smtClean="0">
                <a:solidFill>
                  <a:schemeClr val="bg1"/>
                </a:solidFill>
                <a:latin typeface="Segoe UI" pitchFamily="34" charset="0"/>
                <a:cs typeface="Segoe UI" pitchFamily="34" charset="0"/>
              </a:rPr>
              <a:t>The MVA helps improve </a:t>
            </a:r>
            <a:r>
              <a:rPr lang="en-US" sz="1400" dirty="0">
                <a:solidFill>
                  <a:schemeClr val="bg1"/>
                </a:solidFill>
                <a:latin typeface="Segoe UI" pitchFamily="34" charset="0"/>
                <a:cs typeface="Segoe UI" pitchFamily="34" charset="0"/>
              </a:rPr>
              <a:t>your IT skill set and advance your career with </a:t>
            </a:r>
            <a:r>
              <a:rPr lang="en-US" sz="1400" dirty="0" smtClean="0">
                <a:solidFill>
                  <a:schemeClr val="bg1"/>
                </a:solidFill>
                <a:latin typeface="Segoe UI" pitchFamily="34" charset="0"/>
                <a:cs typeface="Segoe UI" pitchFamily="34" charset="0"/>
              </a:rPr>
              <a:t>a </a:t>
            </a:r>
            <a:r>
              <a:rPr lang="en-US" sz="1400" dirty="0">
                <a:solidFill>
                  <a:schemeClr val="bg1"/>
                </a:solidFill>
                <a:latin typeface="Segoe UI" pitchFamily="34" charset="0"/>
                <a:cs typeface="Segoe UI" pitchFamily="34" charset="0"/>
              </a:rPr>
              <a:t>free, easy to access training portal that allows you to learn at your own pace, focusing on Microsoft </a:t>
            </a:r>
            <a:r>
              <a:rPr lang="en-US" sz="1400" dirty="0" smtClean="0">
                <a:solidFill>
                  <a:schemeClr val="bg1"/>
                </a:solidFill>
                <a:latin typeface="Segoe UI" pitchFamily="34" charset="0"/>
                <a:cs typeface="Segoe UI" pitchFamily="34" charset="0"/>
              </a:rPr>
              <a:t>technologies.</a:t>
            </a:r>
            <a:endParaRPr lang="en-GB" sz="1400" dirty="0">
              <a:solidFill>
                <a:schemeClr val="bg1"/>
              </a:solidFill>
              <a:latin typeface="Segoe UI" pitchFamily="34" charset="0"/>
              <a:cs typeface="Segoe UI" pitchFamily="34" charset="0"/>
            </a:endParaRPr>
          </a:p>
        </p:txBody>
      </p:sp>
      <p:sp>
        <p:nvSpPr>
          <p:cNvPr id="9" name="TextBox 8"/>
          <p:cNvSpPr txBox="1"/>
          <p:nvPr/>
        </p:nvSpPr>
        <p:spPr>
          <a:xfrm>
            <a:off x="493176" y="2580818"/>
            <a:ext cx="8038829" cy="1144929"/>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What Do I </a:t>
            </a:r>
            <a:r>
              <a:rPr lang="en-GB" b="1" dirty="0" smtClean="0">
                <a:solidFill>
                  <a:schemeClr val="bg1"/>
                </a:solidFill>
                <a:latin typeface="Segoe UI" pitchFamily="34" charset="0"/>
                <a:cs typeface="Segoe UI" pitchFamily="34" charset="0"/>
              </a:rPr>
              <a:t>get for enrolment?</a:t>
            </a:r>
            <a:r>
              <a:rPr lang="en-GB"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2"/>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Then tell us what you </a:t>
            </a:r>
            <a:r>
              <a:rPr lang="en-GB" b="1" dirty="0" smtClean="0">
                <a:solidFill>
                  <a:schemeClr val="bg1"/>
                </a:solidFill>
                <a:latin typeface="Segoe UI" pitchFamily="34" charset="0"/>
                <a:cs typeface="Segoe UI" pitchFamily="34" charset="0"/>
              </a:rPr>
              <a:t>think. </a:t>
            </a:r>
            <a:r>
              <a:rPr lang="en-GB" sz="14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3"/>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SQL Server Security Best Practices</a:t>
            </a:r>
          </a:p>
          <a:p>
            <a:r>
              <a:rPr lang="en-AU" dirty="0"/>
              <a:t>Authorising Elevated Privileges</a:t>
            </a:r>
            <a:endParaRPr lang="en-US" dirty="0" smtClean="0"/>
          </a:p>
          <a:p>
            <a:r>
              <a:rPr lang="en-US" dirty="0" smtClean="0"/>
              <a:t>Separation of Duties Framework</a:t>
            </a:r>
          </a:p>
        </p:txBody>
      </p:sp>
    </p:spTree>
    <p:extLst>
      <p:ext uri="{BB962C8B-B14F-4D97-AF65-F5344CB8AC3E}">
        <p14:creationId xmlns:p14="http://schemas.microsoft.com/office/powerpoint/2010/main" val="71095447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a:t>Unauthorised Database Access</a:t>
            </a:r>
            <a:endParaRPr lang="en-US" dirty="0"/>
          </a:p>
        </p:txBody>
      </p:sp>
      <p:graphicFrame>
        <p:nvGraphicFramePr>
          <p:cNvPr id="6" name="Content Placeholder 3"/>
          <p:cNvGraphicFramePr>
            <a:graphicFrameLocks/>
          </p:cNvGraphicFramePr>
          <p:nvPr>
            <p:extLst>
              <p:ext uri="{D42A27DB-BD31-4B8C-83A1-F6EECF244321}">
                <p14:modId xmlns:p14="http://schemas.microsoft.com/office/powerpoint/2010/main" val="1974286310"/>
              </p:ext>
            </p:extLst>
          </p:nvPr>
        </p:nvGraphicFramePr>
        <p:xfrm>
          <a:off x="381000" y="1295400"/>
          <a:ext cx="8382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587919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6" name="Content Placeholder 5"/>
          <p:cNvSpPr>
            <a:spLocks noGrp="1"/>
          </p:cNvSpPr>
          <p:nvPr>
            <p:ph idx="1"/>
          </p:nvPr>
        </p:nvSpPr>
        <p:spPr/>
        <p:txBody>
          <a:bodyPr/>
          <a:lstStyle/>
          <a:p>
            <a:endParaRPr lang="en-AU" dirty="0"/>
          </a:p>
        </p:txBody>
      </p:sp>
      <p:pic>
        <p:nvPicPr>
          <p:cNvPr id="38914" name="Picture 2" descr="C:\Users\PeterWard\Downloads\iStock_000010529704Mediu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445316" cy="695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546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39938" name="Picture 2" descr="C:\Users\PeterWard\Downloads\iStock_000006665578Sm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18" y="-99392"/>
            <a:ext cx="10534514" cy="6982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169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Principals &amp; Securables</a:t>
            </a:r>
            <a:endParaRPr lang="en-AU" dirty="0"/>
          </a:p>
        </p:txBody>
      </p:sp>
      <p:sp>
        <p:nvSpPr>
          <p:cNvPr id="3" name="Content Placeholder 2"/>
          <p:cNvSpPr>
            <a:spLocks noGrp="1"/>
          </p:cNvSpPr>
          <p:nvPr>
            <p:ph idx="1"/>
          </p:nvPr>
        </p:nvSpPr>
        <p:spPr/>
        <p:txBody>
          <a:bodyPr/>
          <a:lstStyle/>
          <a:p>
            <a:r>
              <a:rPr lang="en-AU" dirty="0"/>
              <a:t>Principals</a:t>
            </a:r>
          </a:p>
          <a:p>
            <a:pPr lvl="1"/>
            <a:r>
              <a:rPr lang="en-AU" dirty="0"/>
              <a:t>Objects that can be granted permissions to access objects</a:t>
            </a:r>
          </a:p>
          <a:p>
            <a:r>
              <a:rPr lang="en-AU" dirty="0"/>
              <a:t>Securables</a:t>
            </a:r>
          </a:p>
          <a:p>
            <a:pPr lvl="1"/>
            <a:r>
              <a:rPr lang="en-AU" dirty="0"/>
              <a:t>Objects to which access can be controlled</a:t>
            </a:r>
          </a:p>
        </p:txBody>
      </p:sp>
    </p:spTree>
    <p:extLst>
      <p:ext uri="{BB962C8B-B14F-4D97-AF65-F5344CB8AC3E}">
        <p14:creationId xmlns:p14="http://schemas.microsoft.com/office/powerpoint/2010/main" val="82522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sysadmin Straw Poll</a:t>
            </a:r>
            <a:endParaRPr lang="en-US" dirty="0"/>
          </a:p>
        </p:txBody>
      </p:sp>
      <p:sp>
        <p:nvSpPr>
          <p:cNvPr id="6" name="Content Placeholder 2"/>
          <p:cNvSpPr txBox="1">
            <a:spLocks/>
          </p:cNvSpPr>
          <p:nvPr/>
        </p:nvSpPr>
        <p:spPr>
          <a:xfrm>
            <a:off x="457200" y="1772816"/>
            <a:ext cx="8229600" cy="4353347"/>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AU" sz="3200" b="1" dirty="0" smtClean="0"/>
              <a:t>Question</a:t>
            </a:r>
          </a:p>
          <a:p>
            <a:pPr marL="0" indent="0">
              <a:buNone/>
            </a:pPr>
            <a:r>
              <a:rPr lang="en-AU" sz="3200" dirty="0" smtClean="0"/>
              <a:t>Are permissions checked if a login is a member of the sysadmin server role?</a:t>
            </a:r>
          </a:p>
          <a:p>
            <a:pPr marL="0" indent="0" algn="ctr">
              <a:buNone/>
            </a:pPr>
            <a:endParaRPr lang="en-AU" sz="1200" dirty="0"/>
          </a:p>
        </p:txBody>
      </p:sp>
    </p:spTree>
    <p:extLst>
      <p:ext uri="{BB962C8B-B14F-4D97-AF65-F5344CB8AC3E}">
        <p14:creationId xmlns:p14="http://schemas.microsoft.com/office/powerpoint/2010/main" val="315014444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1422</Words>
  <Application>Microsoft Office PowerPoint</Application>
  <PresentationFormat>On-screen Show (4:3)</PresentationFormat>
  <Paragraphs>194</Paragraphs>
  <Slides>35</Slides>
  <Notes>14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Keeping the DBA out of the database</vt:lpstr>
      <vt:lpstr>About Peter Ward </vt:lpstr>
      <vt:lpstr>Agenda </vt:lpstr>
      <vt:lpstr>Unauthorised Database Access</vt:lpstr>
      <vt:lpstr>PowerPoint Presentation</vt:lpstr>
      <vt:lpstr>PowerPoint Presentation</vt:lpstr>
      <vt:lpstr>Principals &amp; Securables</vt:lpstr>
      <vt:lpstr>sysadmin Straw Poll</vt:lpstr>
      <vt:lpstr>sysadmin Straw Poll</vt:lpstr>
      <vt:lpstr>sysadmin Fixed Server Role</vt:lpstr>
      <vt:lpstr>CONTROL SERVER</vt:lpstr>
      <vt:lpstr>CONTROL SERVER example</vt:lpstr>
      <vt:lpstr>sa account</vt:lpstr>
      <vt:lpstr>Disable and Rename the sa account</vt:lpstr>
      <vt:lpstr>db_owner</vt:lpstr>
      <vt:lpstr>Restricting db_owner</vt:lpstr>
      <vt:lpstr>Security</vt:lpstr>
      <vt:lpstr>Granular Server Permissions</vt:lpstr>
      <vt:lpstr>Demo</vt:lpstr>
      <vt:lpstr>Auditing</vt:lpstr>
      <vt:lpstr>Demo</vt:lpstr>
      <vt:lpstr>PowerPoint Presentation</vt:lpstr>
      <vt:lpstr>Elevated Privileges</vt:lpstr>
      <vt:lpstr>Authorising Elevated Privileges</vt:lpstr>
      <vt:lpstr>Demo</vt:lpstr>
      <vt:lpstr>Signed Modules</vt:lpstr>
      <vt:lpstr>Demo</vt:lpstr>
      <vt:lpstr>Separation Duties Framework</vt:lpstr>
      <vt:lpstr>Setting up SoD</vt:lpstr>
      <vt:lpstr>Demo</vt:lpstr>
      <vt:lpstr>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2011-09-02T01:18:20Z</dcterms:created>
  <dcterms:modified xsi:type="dcterms:W3CDTF">2011-09-02T01:18:42Z</dcterms:modified>
</cp:coreProperties>
</file>