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7"/>
  </p:notesMasterIdLst>
  <p:sldIdLst>
    <p:sldId id="279" r:id="rId3"/>
    <p:sldId id="317" r:id="rId4"/>
    <p:sldId id="285" r:id="rId5"/>
    <p:sldId id="318" r:id="rId6"/>
    <p:sldId id="319" r:id="rId7"/>
    <p:sldId id="287" r:id="rId8"/>
    <p:sldId id="288" r:id="rId9"/>
    <p:sldId id="289" r:id="rId10"/>
    <p:sldId id="290" r:id="rId11"/>
    <p:sldId id="291" r:id="rId12"/>
    <p:sldId id="320" r:id="rId13"/>
    <p:sldId id="321" r:id="rId14"/>
    <p:sldId id="294" r:id="rId15"/>
    <p:sldId id="295" r:id="rId16"/>
    <p:sldId id="296" r:id="rId17"/>
    <p:sldId id="297" r:id="rId18"/>
    <p:sldId id="298" r:id="rId19"/>
    <p:sldId id="322" r:id="rId20"/>
    <p:sldId id="323" r:id="rId21"/>
    <p:sldId id="301" r:id="rId22"/>
    <p:sldId id="302" r:id="rId23"/>
    <p:sldId id="303" r:id="rId24"/>
    <p:sldId id="324" r:id="rId25"/>
    <p:sldId id="325" r:id="rId26"/>
    <p:sldId id="306" r:id="rId27"/>
    <p:sldId id="307" r:id="rId28"/>
    <p:sldId id="326" r:id="rId29"/>
    <p:sldId id="327" r:id="rId30"/>
    <p:sldId id="328" r:id="rId31"/>
    <p:sldId id="329" r:id="rId32"/>
    <p:sldId id="313" r:id="rId33"/>
    <p:sldId id="316" r:id="rId34"/>
    <p:sldId id="332" r:id="rId35"/>
    <p:sldId id="270"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89549" autoAdjust="0"/>
  </p:normalViewPr>
  <p:slideViewPr>
    <p:cSldViewPr>
      <p:cViewPr varScale="1">
        <p:scale>
          <a:sx n="75" d="100"/>
          <a:sy n="75" d="100"/>
        </p:scale>
        <p:origin x="-1483"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90DF3D-AD50-487D-9F8D-E5A7196D072E}" type="doc">
      <dgm:prSet loTypeId="urn:microsoft.com/office/officeart/2005/8/layout/chart3" loCatId="cycle" qsTypeId="urn:microsoft.com/office/officeart/2005/8/quickstyle/simple4" qsCatId="simple" csTypeId="urn:microsoft.com/office/officeart/2005/8/colors/colorful1#1" csCatId="colorful" phldr="1"/>
      <dgm:spPr/>
      <dgm:t>
        <a:bodyPr/>
        <a:lstStyle/>
        <a:p>
          <a:endParaRPr lang="en-US"/>
        </a:p>
      </dgm:t>
    </dgm:pt>
    <dgm:pt modelId="{EF8BB69C-0E27-4719-A095-B162DA6201A2}">
      <dgm:prSet phldrT="[Text]"/>
      <dgm:spPr/>
      <dgm:t>
        <a:bodyPr/>
        <a:lstStyle/>
        <a:p>
          <a:r>
            <a:rPr lang="en-US" b="1" dirty="0" smtClean="0"/>
            <a:t>Cleansing</a:t>
          </a:r>
          <a:endParaRPr lang="en-US" dirty="0"/>
        </a:p>
      </dgm:t>
    </dgm:pt>
    <dgm:pt modelId="{0958E6ED-ABE4-4221-91E6-782990DEB8C8}" type="parTrans" cxnId="{994F7B73-C9C5-4CA8-9F49-33A2FC495631}">
      <dgm:prSet/>
      <dgm:spPr/>
      <dgm:t>
        <a:bodyPr/>
        <a:lstStyle/>
        <a:p>
          <a:endParaRPr lang="en-US"/>
        </a:p>
      </dgm:t>
    </dgm:pt>
    <dgm:pt modelId="{F3680807-4C88-45C7-BECF-C0E312924FD9}" type="sibTrans" cxnId="{994F7B73-C9C5-4CA8-9F49-33A2FC495631}">
      <dgm:prSet/>
      <dgm:spPr/>
      <dgm:t>
        <a:bodyPr/>
        <a:lstStyle/>
        <a:p>
          <a:endParaRPr lang="en-US"/>
        </a:p>
      </dgm:t>
    </dgm:pt>
    <dgm:pt modelId="{7118F69C-E225-4C0C-8E44-CB22FEA7CC33}">
      <dgm:prSet phldrT="[Text]"/>
      <dgm:spPr/>
      <dgm:t>
        <a:bodyPr/>
        <a:lstStyle/>
        <a:p>
          <a:r>
            <a:rPr lang="en-US" b="1" dirty="0" smtClean="0"/>
            <a:t>Matching</a:t>
          </a:r>
          <a:endParaRPr lang="en-US" dirty="0"/>
        </a:p>
      </dgm:t>
    </dgm:pt>
    <dgm:pt modelId="{785561F8-607B-4C91-80B1-96C8AA19E1CE}" type="parTrans" cxnId="{B4FF4D5D-897B-460C-8EFF-6AD1CE45D023}">
      <dgm:prSet/>
      <dgm:spPr/>
      <dgm:t>
        <a:bodyPr/>
        <a:lstStyle/>
        <a:p>
          <a:endParaRPr lang="en-US"/>
        </a:p>
      </dgm:t>
    </dgm:pt>
    <dgm:pt modelId="{F21DD3BD-3B11-4169-B7FB-A0C9738B1D6D}" type="sibTrans" cxnId="{B4FF4D5D-897B-460C-8EFF-6AD1CE45D023}">
      <dgm:prSet/>
      <dgm:spPr/>
      <dgm:t>
        <a:bodyPr/>
        <a:lstStyle/>
        <a:p>
          <a:endParaRPr lang="en-US"/>
        </a:p>
      </dgm:t>
    </dgm:pt>
    <dgm:pt modelId="{B240B45B-B0AB-4838-873A-566205143FFF}">
      <dgm:prSet phldrT="[Text]"/>
      <dgm:spPr/>
      <dgm:t>
        <a:bodyPr/>
        <a:lstStyle/>
        <a:p>
          <a:r>
            <a:rPr lang="en-US" b="1" dirty="0" smtClean="0"/>
            <a:t>Profiling</a:t>
          </a:r>
          <a:endParaRPr lang="en-US" dirty="0"/>
        </a:p>
      </dgm:t>
    </dgm:pt>
    <dgm:pt modelId="{FAE142A7-61DA-424A-8DBA-561D950F2153}" type="parTrans" cxnId="{B9015FE7-F2BD-49DE-ACBF-7E98965DD0C8}">
      <dgm:prSet/>
      <dgm:spPr/>
      <dgm:t>
        <a:bodyPr/>
        <a:lstStyle/>
        <a:p>
          <a:endParaRPr lang="en-US"/>
        </a:p>
      </dgm:t>
    </dgm:pt>
    <dgm:pt modelId="{C9A8DDAF-4B82-467F-9A3E-624477966505}" type="sibTrans" cxnId="{B9015FE7-F2BD-49DE-ACBF-7E98965DD0C8}">
      <dgm:prSet/>
      <dgm:spPr/>
      <dgm:t>
        <a:bodyPr/>
        <a:lstStyle/>
        <a:p>
          <a:endParaRPr lang="en-US"/>
        </a:p>
      </dgm:t>
    </dgm:pt>
    <dgm:pt modelId="{AE70B336-9688-46C1-B759-F930B68AF93F}">
      <dgm:prSet phldrT="[Text]"/>
      <dgm:spPr/>
      <dgm:t>
        <a:bodyPr/>
        <a:lstStyle/>
        <a:p>
          <a:r>
            <a:rPr lang="en-US" b="1" dirty="0" smtClean="0">
              <a:solidFill>
                <a:schemeClr val="tx1">
                  <a:lumMod val="50000"/>
                  <a:lumOff val="50000"/>
                </a:schemeClr>
              </a:solidFill>
            </a:rPr>
            <a:t>Monitoring</a:t>
          </a:r>
          <a:endParaRPr lang="en-US" dirty="0">
            <a:solidFill>
              <a:schemeClr val="tx1">
                <a:lumMod val="50000"/>
                <a:lumOff val="50000"/>
              </a:schemeClr>
            </a:solidFill>
          </a:endParaRPr>
        </a:p>
      </dgm:t>
    </dgm:pt>
    <dgm:pt modelId="{79F2CFA3-55D9-4CFD-8C2A-52D7F347A083}" type="parTrans" cxnId="{B1423A3D-671B-4ED5-96C7-E37F54B83908}">
      <dgm:prSet/>
      <dgm:spPr/>
      <dgm:t>
        <a:bodyPr/>
        <a:lstStyle/>
        <a:p>
          <a:endParaRPr lang="en-US"/>
        </a:p>
      </dgm:t>
    </dgm:pt>
    <dgm:pt modelId="{7AEA655A-B59E-42DD-A62F-1735C69A2592}" type="sibTrans" cxnId="{B1423A3D-671B-4ED5-96C7-E37F54B83908}">
      <dgm:prSet/>
      <dgm:spPr/>
      <dgm:t>
        <a:bodyPr/>
        <a:lstStyle/>
        <a:p>
          <a:endParaRPr lang="en-US"/>
        </a:p>
      </dgm:t>
    </dgm:pt>
    <dgm:pt modelId="{E4C55462-6BE6-451D-BAFE-C00C4118ADFE}" type="pres">
      <dgm:prSet presAssocID="{4790DF3D-AD50-487D-9F8D-E5A7196D072E}" presName="compositeShape" presStyleCnt="0">
        <dgm:presLayoutVars>
          <dgm:chMax val="7"/>
          <dgm:dir/>
          <dgm:resizeHandles val="exact"/>
        </dgm:presLayoutVars>
      </dgm:prSet>
      <dgm:spPr/>
      <dgm:t>
        <a:bodyPr/>
        <a:lstStyle/>
        <a:p>
          <a:endParaRPr lang="en-US"/>
        </a:p>
      </dgm:t>
    </dgm:pt>
    <dgm:pt modelId="{95FC288F-4D0C-496A-A9CE-0DBCE001F089}" type="pres">
      <dgm:prSet presAssocID="{4790DF3D-AD50-487D-9F8D-E5A7196D072E}" presName="wedge1" presStyleLbl="node1" presStyleIdx="0" presStyleCnt="4" custLinFactNeighborY="816"/>
      <dgm:spPr/>
      <dgm:t>
        <a:bodyPr/>
        <a:lstStyle/>
        <a:p>
          <a:endParaRPr lang="en-US"/>
        </a:p>
      </dgm:t>
    </dgm:pt>
    <dgm:pt modelId="{2CE37C15-7C5D-4E85-8ADF-89DEE39EAD7B}" type="pres">
      <dgm:prSet presAssocID="{4790DF3D-AD50-487D-9F8D-E5A7196D072E}" presName="wedge1Tx" presStyleLbl="node1" presStyleIdx="0" presStyleCnt="4">
        <dgm:presLayoutVars>
          <dgm:chMax val="0"/>
          <dgm:chPref val="0"/>
          <dgm:bulletEnabled val="1"/>
        </dgm:presLayoutVars>
      </dgm:prSet>
      <dgm:spPr/>
      <dgm:t>
        <a:bodyPr/>
        <a:lstStyle/>
        <a:p>
          <a:endParaRPr lang="en-US"/>
        </a:p>
      </dgm:t>
    </dgm:pt>
    <dgm:pt modelId="{CD5C3157-B9AB-4C43-BB82-68FC88FA1A2A}" type="pres">
      <dgm:prSet presAssocID="{4790DF3D-AD50-487D-9F8D-E5A7196D072E}" presName="wedge2" presStyleLbl="node1" presStyleIdx="1" presStyleCnt="4" custLinFactNeighborX="4331" custLinFactNeighborY="-1609"/>
      <dgm:spPr/>
      <dgm:t>
        <a:bodyPr/>
        <a:lstStyle/>
        <a:p>
          <a:endParaRPr lang="en-US"/>
        </a:p>
      </dgm:t>
    </dgm:pt>
    <dgm:pt modelId="{CB40E7FC-D760-40A4-BAFF-5CAA6199C933}" type="pres">
      <dgm:prSet presAssocID="{4790DF3D-AD50-487D-9F8D-E5A7196D072E}" presName="wedge2Tx" presStyleLbl="node1" presStyleIdx="1" presStyleCnt="4">
        <dgm:presLayoutVars>
          <dgm:chMax val="0"/>
          <dgm:chPref val="0"/>
          <dgm:bulletEnabled val="1"/>
        </dgm:presLayoutVars>
      </dgm:prSet>
      <dgm:spPr/>
      <dgm:t>
        <a:bodyPr/>
        <a:lstStyle/>
        <a:p>
          <a:endParaRPr lang="en-US"/>
        </a:p>
      </dgm:t>
    </dgm:pt>
    <dgm:pt modelId="{229067D2-436B-4602-BF3E-93A9BFB469B7}" type="pres">
      <dgm:prSet presAssocID="{4790DF3D-AD50-487D-9F8D-E5A7196D072E}" presName="wedge3" presStyleLbl="node1" presStyleIdx="2" presStyleCnt="4" custLinFactNeighborX="1999" custLinFactNeighborY="-1609"/>
      <dgm:spPr/>
      <dgm:t>
        <a:bodyPr/>
        <a:lstStyle/>
        <a:p>
          <a:endParaRPr lang="en-US"/>
        </a:p>
      </dgm:t>
    </dgm:pt>
    <dgm:pt modelId="{A0A53EFE-BD58-411B-9BBC-3CF61023B4B5}" type="pres">
      <dgm:prSet presAssocID="{4790DF3D-AD50-487D-9F8D-E5A7196D072E}" presName="wedge3Tx" presStyleLbl="node1" presStyleIdx="2" presStyleCnt="4">
        <dgm:presLayoutVars>
          <dgm:chMax val="0"/>
          <dgm:chPref val="0"/>
          <dgm:bulletEnabled val="1"/>
        </dgm:presLayoutVars>
      </dgm:prSet>
      <dgm:spPr/>
      <dgm:t>
        <a:bodyPr/>
        <a:lstStyle/>
        <a:p>
          <a:endParaRPr lang="en-US"/>
        </a:p>
      </dgm:t>
    </dgm:pt>
    <dgm:pt modelId="{8FA92CC1-0340-4E55-9553-33A4E2E7DE37}" type="pres">
      <dgm:prSet presAssocID="{4790DF3D-AD50-487D-9F8D-E5A7196D072E}" presName="wedge4" presStyleLbl="node1" presStyleIdx="3" presStyleCnt="4" custLinFactNeighborX="1999" custLinFactNeighborY="-3398"/>
      <dgm:spPr/>
      <dgm:t>
        <a:bodyPr/>
        <a:lstStyle/>
        <a:p>
          <a:endParaRPr lang="en-US"/>
        </a:p>
      </dgm:t>
    </dgm:pt>
    <dgm:pt modelId="{68E42091-08A8-4094-893A-D50C91C0A2ED}" type="pres">
      <dgm:prSet presAssocID="{4790DF3D-AD50-487D-9F8D-E5A7196D072E}" presName="wedge4Tx" presStyleLbl="node1" presStyleIdx="3" presStyleCnt="4">
        <dgm:presLayoutVars>
          <dgm:chMax val="0"/>
          <dgm:chPref val="0"/>
          <dgm:bulletEnabled val="1"/>
        </dgm:presLayoutVars>
      </dgm:prSet>
      <dgm:spPr/>
      <dgm:t>
        <a:bodyPr/>
        <a:lstStyle/>
        <a:p>
          <a:endParaRPr lang="en-US"/>
        </a:p>
      </dgm:t>
    </dgm:pt>
  </dgm:ptLst>
  <dgm:cxnLst>
    <dgm:cxn modelId="{D7C087FB-4F6D-4305-8E66-108345D7C42A}" type="presOf" srcId="{B240B45B-B0AB-4838-873A-566205143FFF}" destId="{A0A53EFE-BD58-411B-9BBC-3CF61023B4B5}" srcOrd="1" destOrd="0" presId="urn:microsoft.com/office/officeart/2005/8/layout/chart3"/>
    <dgm:cxn modelId="{029E0590-5AB4-4941-A724-6131058692B7}" type="presOf" srcId="{EF8BB69C-0E27-4719-A095-B162DA6201A2}" destId="{2CE37C15-7C5D-4E85-8ADF-89DEE39EAD7B}" srcOrd="1" destOrd="0" presId="urn:microsoft.com/office/officeart/2005/8/layout/chart3"/>
    <dgm:cxn modelId="{68B7BF4E-89ED-4C23-AFC2-2DD058D1D66A}" type="presOf" srcId="{7118F69C-E225-4C0C-8E44-CB22FEA7CC33}" destId="{CD5C3157-B9AB-4C43-BB82-68FC88FA1A2A}" srcOrd="0" destOrd="0" presId="urn:microsoft.com/office/officeart/2005/8/layout/chart3"/>
    <dgm:cxn modelId="{B9015FE7-F2BD-49DE-ACBF-7E98965DD0C8}" srcId="{4790DF3D-AD50-487D-9F8D-E5A7196D072E}" destId="{B240B45B-B0AB-4838-873A-566205143FFF}" srcOrd="2" destOrd="0" parTransId="{FAE142A7-61DA-424A-8DBA-561D950F2153}" sibTransId="{C9A8DDAF-4B82-467F-9A3E-624477966505}"/>
    <dgm:cxn modelId="{6BDAEC8B-337B-42D4-B89B-6592CBA82D81}" type="presOf" srcId="{AE70B336-9688-46C1-B759-F930B68AF93F}" destId="{68E42091-08A8-4094-893A-D50C91C0A2ED}" srcOrd="1" destOrd="0" presId="urn:microsoft.com/office/officeart/2005/8/layout/chart3"/>
    <dgm:cxn modelId="{1A984AA5-47BE-46B8-85F5-809E3C13738D}" type="presOf" srcId="{7118F69C-E225-4C0C-8E44-CB22FEA7CC33}" destId="{CB40E7FC-D760-40A4-BAFF-5CAA6199C933}" srcOrd="1" destOrd="0" presId="urn:microsoft.com/office/officeart/2005/8/layout/chart3"/>
    <dgm:cxn modelId="{E9A5E18D-7588-4D77-9B2A-C23B8C8BBC2F}" type="presOf" srcId="{AE70B336-9688-46C1-B759-F930B68AF93F}" destId="{8FA92CC1-0340-4E55-9553-33A4E2E7DE37}" srcOrd="0" destOrd="0" presId="urn:microsoft.com/office/officeart/2005/8/layout/chart3"/>
    <dgm:cxn modelId="{B4FF4D5D-897B-460C-8EFF-6AD1CE45D023}" srcId="{4790DF3D-AD50-487D-9F8D-E5A7196D072E}" destId="{7118F69C-E225-4C0C-8E44-CB22FEA7CC33}" srcOrd="1" destOrd="0" parTransId="{785561F8-607B-4C91-80B1-96C8AA19E1CE}" sibTransId="{F21DD3BD-3B11-4169-B7FB-A0C9738B1D6D}"/>
    <dgm:cxn modelId="{994F7B73-C9C5-4CA8-9F49-33A2FC495631}" srcId="{4790DF3D-AD50-487D-9F8D-E5A7196D072E}" destId="{EF8BB69C-0E27-4719-A095-B162DA6201A2}" srcOrd="0" destOrd="0" parTransId="{0958E6ED-ABE4-4221-91E6-782990DEB8C8}" sibTransId="{F3680807-4C88-45C7-BECF-C0E312924FD9}"/>
    <dgm:cxn modelId="{C7574B0C-8626-4017-9057-D4FE93A302FF}" type="presOf" srcId="{4790DF3D-AD50-487D-9F8D-E5A7196D072E}" destId="{E4C55462-6BE6-451D-BAFE-C00C4118ADFE}" srcOrd="0" destOrd="0" presId="urn:microsoft.com/office/officeart/2005/8/layout/chart3"/>
    <dgm:cxn modelId="{E3E77CBC-CE7D-45E0-86C9-2D195AEEC7D1}" type="presOf" srcId="{EF8BB69C-0E27-4719-A095-B162DA6201A2}" destId="{95FC288F-4D0C-496A-A9CE-0DBCE001F089}" srcOrd="0" destOrd="0" presId="urn:microsoft.com/office/officeart/2005/8/layout/chart3"/>
    <dgm:cxn modelId="{B1423A3D-671B-4ED5-96C7-E37F54B83908}" srcId="{4790DF3D-AD50-487D-9F8D-E5A7196D072E}" destId="{AE70B336-9688-46C1-B759-F930B68AF93F}" srcOrd="3" destOrd="0" parTransId="{79F2CFA3-55D9-4CFD-8C2A-52D7F347A083}" sibTransId="{7AEA655A-B59E-42DD-A62F-1735C69A2592}"/>
    <dgm:cxn modelId="{893D5CAE-79E8-47B7-BE80-B94D26C5172C}" type="presOf" srcId="{B240B45B-B0AB-4838-873A-566205143FFF}" destId="{229067D2-436B-4602-BF3E-93A9BFB469B7}" srcOrd="0" destOrd="0" presId="urn:microsoft.com/office/officeart/2005/8/layout/chart3"/>
    <dgm:cxn modelId="{5DB9CF53-7886-461A-B9DA-20033D916BA2}" type="presParOf" srcId="{E4C55462-6BE6-451D-BAFE-C00C4118ADFE}" destId="{95FC288F-4D0C-496A-A9CE-0DBCE001F089}" srcOrd="0" destOrd="0" presId="urn:microsoft.com/office/officeart/2005/8/layout/chart3"/>
    <dgm:cxn modelId="{2785D4EA-41D7-4D53-B1C4-8D7BC2677780}" type="presParOf" srcId="{E4C55462-6BE6-451D-BAFE-C00C4118ADFE}" destId="{2CE37C15-7C5D-4E85-8ADF-89DEE39EAD7B}" srcOrd="1" destOrd="0" presId="urn:microsoft.com/office/officeart/2005/8/layout/chart3"/>
    <dgm:cxn modelId="{C729E960-4F75-4E1F-8F93-2568092B7872}" type="presParOf" srcId="{E4C55462-6BE6-451D-BAFE-C00C4118ADFE}" destId="{CD5C3157-B9AB-4C43-BB82-68FC88FA1A2A}" srcOrd="2" destOrd="0" presId="urn:microsoft.com/office/officeart/2005/8/layout/chart3"/>
    <dgm:cxn modelId="{4068D22D-F836-4B5A-94C6-3EF0B0A9C2E2}" type="presParOf" srcId="{E4C55462-6BE6-451D-BAFE-C00C4118ADFE}" destId="{CB40E7FC-D760-40A4-BAFF-5CAA6199C933}" srcOrd="3" destOrd="0" presId="urn:microsoft.com/office/officeart/2005/8/layout/chart3"/>
    <dgm:cxn modelId="{A429703D-5748-4808-8BF3-4A8408F8D98B}" type="presParOf" srcId="{E4C55462-6BE6-451D-BAFE-C00C4118ADFE}" destId="{229067D2-436B-4602-BF3E-93A9BFB469B7}" srcOrd="4" destOrd="0" presId="urn:microsoft.com/office/officeart/2005/8/layout/chart3"/>
    <dgm:cxn modelId="{CEAC4127-6B5F-4682-B517-B3388A70CA4B}" type="presParOf" srcId="{E4C55462-6BE6-451D-BAFE-C00C4118ADFE}" destId="{A0A53EFE-BD58-411B-9BBC-3CF61023B4B5}" srcOrd="5" destOrd="0" presId="urn:microsoft.com/office/officeart/2005/8/layout/chart3"/>
    <dgm:cxn modelId="{06D325E9-8B89-4750-B4DC-581D9B1E2205}" type="presParOf" srcId="{E4C55462-6BE6-451D-BAFE-C00C4118ADFE}" destId="{8FA92CC1-0340-4E55-9553-33A4E2E7DE37}" srcOrd="6" destOrd="0" presId="urn:microsoft.com/office/officeart/2005/8/layout/chart3"/>
    <dgm:cxn modelId="{A4D8F88E-8291-43EF-9ECB-C7E1FC8DF9FF}" type="presParOf" srcId="{E4C55462-6BE6-451D-BAFE-C00C4118ADFE}" destId="{68E42091-08A8-4094-893A-D50C91C0A2ED}" srcOrd="7"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2B6A3E-8C91-45F6-9D72-67E0EFC2A1F7}" type="doc">
      <dgm:prSet loTypeId="urn:microsoft.com/office/officeart/2005/8/layout/vList5" loCatId="list" qsTypeId="urn:microsoft.com/office/officeart/2005/8/quickstyle/simple4" qsCatId="simple" csTypeId="urn:microsoft.com/office/officeart/2005/8/colors/colorful2" csCatId="colorful" phldr="1"/>
      <dgm:spPr/>
      <dgm:t>
        <a:bodyPr/>
        <a:lstStyle/>
        <a:p>
          <a:endParaRPr lang="en-US"/>
        </a:p>
      </dgm:t>
    </dgm:pt>
    <dgm:pt modelId="{9471991D-E844-42FF-8C1C-D4B965F73265}">
      <dgm:prSet phldrT="[Text]" custT="1"/>
      <dgm:spPr>
        <a:solidFill>
          <a:schemeClr val="accent6">
            <a:lumMod val="40000"/>
            <a:lumOff val="60000"/>
          </a:schemeClr>
        </a:solidFill>
      </dgm:spPr>
      <dgm:t>
        <a:bodyPr/>
        <a:lstStyle/>
        <a:p>
          <a:r>
            <a:rPr lang="en-US" sz="2400" b="1" dirty="0" smtClean="0">
              <a:solidFill>
                <a:schemeClr val="tx1">
                  <a:lumMod val="50000"/>
                  <a:lumOff val="50000"/>
                </a:schemeClr>
              </a:solidFill>
            </a:rPr>
            <a:t>Knowledge-Driven</a:t>
          </a:r>
          <a:endParaRPr lang="en-US" sz="2400" b="1" dirty="0">
            <a:solidFill>
              <a:schemeClr val="tx1">
                <a:lumMod val="50000"/>
                <a:lumOff val="50000"/>
              </a:schemeClr>
            </a:solidFill>
          </a:endParaRPr>
        </a:p>
      </dgm:t>
    </dgm:pt>
    <dgm:pt modelId="{AD933F0B-0535-4FF0-BAB3-CE673291BC26}" type="parTrans" cxnId="{D2DC9008-FD17-4CBA-8945-0799C339704A}">
      <dgm:prSet/>
      <dgm:spPr/>
      <dgm:t>
        <a:bodyPr/>
        <a:lstStyle/>
        <a:p>
          <a:endParaRPr lang="en-US"/>
        </a:p>
      </dgm:t>
    </dgm:pt>
    <dgm:pt modelId="{AD6580DE-E50B-4196-AB6A-E693E9572115}" type="sibTrans" cxnId="{D2DC9008-FD17-4CBA-8945-0799C339704A}">
      <dgm:prSet/>
      <dgm:spPr/>
      <dgm:t>
        <a:bodyPr/>
        <a:lstStyle/>
        <a:p>
          <a:endParaRPr lang="en-US"/>
        </a:p>
      </dgm:t>
    </dgm:pt>
    <dgm:pt modelId="{4C51D228-4214-4FC4-A77C-B9C81EDA794E}">
      <dgm:prSet phldrT="[Text]" custT="1"/>
      <dgm:spPr>
        <a:solidFill>
          <a:srgbClr val="FFFFFF">
            <a:alpha val="64000"/>
          </a:srgbClr>
        </a:solidFill>
      </dgm:spPr>
      <dgm:t>
        <a:bodyPr/>
        <a:lstStyle/>
        <a:p>
          <a:r>
            <a:rPr lang="en-US" sz="1800" dirty="0" smtClean="0">
              <a:solidFill>
                <a:schemeClr val="tx1">
                  <a:lumMod val="50000"/>
                  <a:lumOff val="50000"/>
                </a:schemeClr>
              </a:solidFill>
            </a:rPr>
            <a:t>Based on a </a:t>
          </a:r>
          <a:r>
            <a:rPr lang="en-US" sz="1800" b="1" u="none" dirty="0" smtClean="0">
              <a:solidFill>
                <a:schemeClr val="tx1">
                  <a:lumMod val="50000"/>
                  <a:lumOff val="50000"/>
                </a:schemeClr>
              </a:solidFill>
            </a:rPr>
            <a:t>Data Quality Knowledge Base</a:t>
          </a:r>
          <a:r>
            <a:rPr lang="en-US" sz="1800" u="none" dirty="0" smtClean="0">
              <a:solidFill>
                <a:schemeClr val="tx1">
                  <a:lumMod val="50000"/>
                  <a:lumOff val="50000"/>
                </a:schemeClr>
              </a:solidFill>
            </a:rPr>
            <a:t> </a:t>
          </a:r>
          <a:r>
            <a:rPr lang="en-US" sz="1800" dirty="0" smtClean="0">
              <a:solidFill>
                <a:schemeClr val="tx1">
                  <a:lumMod val="50000"/>
                  <a:lumOff val="50000"/>
                </a:schemeClr>
              </a:solidFill>
            </a:rPr>
            <a:t>(DQKB)</a:t>
          </a:r>
          <a:endParaRPr lang="en-US" sz="1800" dirty="0">
            <a:solidFill>
              <a:schemeClr val="tx1">
                <a:lumMod val="50000"/>
                <a:lumOff val="50000"/>
              </a:schemeClr>
            </a:solidFill>
          </a:endParaRPr>
        </a:p>
      </dgm:t>
    </dgm:pt>
    <dgm:pt modelId="{3D17905B-7137-41DF-8DE8-661C446B3650}" type="parTrans" cxnId="{DAFD7F24-8C45-4989-AE58-0EAA5F01C866}">
      <dgm:prSet/>
      <dgm:spPr/>
      <dgm:t>
        <a:bodyPr/>
        <a:lstStyle/>
        <a:p>
          <a:endParaRPr lang="en-US"/>
        </a:p>
      </dgm:t>
    </dgm:pt>
    <dgm:pt modelId="{69DF998B-147C-4869-951B-E555F16AA33D}" type="sibTrans" cxnId="{DAFD7F24-8C45-4989-AE58-0EAA5F01C866}">
      <dgm:prSet/>
      <dgm:spPr/>
      <dgm:t>
        <a:bodyPr/>
        <a:lstStyle/>
        <a:p>
          <a:endParaRPr lang="en-US"/>
        </a:p>
      </dgm:t>
    </dgm:pt>
    <dgm:pt modelId="{5D7F9273-E76C-4DEF-9B73-767B3614BC71}">
      <dgm:prSet phldrT="[Text]" custT="1"/>
      <dgm:spPr>
        <a:noFill/>
      </dgm:spPr>
      <dgm:t>
        <a:bodyPr/>
        <a:lstStyle/>
        <a:p>
          <a:r>
            <a:rPr lang="en-US" sz="1800" b="1" u="none" dirty="0" smtClean="0">
              <a:solidFill>
                <a:schemeClr val="tx1">
                  <a:lumMod val="50000"/>
                  <a:lumOff val="50000"/>
                </a:schemeClr>
              </a:solidFill>
            </a:rPr>
            <a:t>Data Domains </a:t>
          </a:r>
          <a:r>
            <a:rPr lang="en-US" sz="1800" dirty="0" smtClean="0">
              <a:solidFill>
                <a:schemeClr val="tx1">
                  <a:lumMod val="50000"/>
                  <a:lumOff val="50000"/>
                </a:schemeClr>
              </a:solidFill>
            </a:rPr>
            <a:t>capture the </a:t>
          </a:r>
          <a:r>
            <a:rPr lang="en-US" sz="1800" b="1" u="none" dirty="0" smtClean="0">
              <a:solidFill>
                <a:schemeClr val="tx1">
                  <a:lumMod val="50000"/>
                  <a:lumOff val="50000"/>
                </a:schemeClr>
              </a:solidFill>
            </a:rPr>
            <a:t>semantics </a:t>
          </a:r>
          <a:r>
            <a:rPr lang="en-US" sz="1800" b="0" u="none" dirty="0" smtClean="0">
              <a:solidFill>
                <a:schemeClr val="tx1">
                  <a:lumMod val="50000"/>
                  <a:lumOff val="50000"/>
                </a:schemeClr>
              </a:solidFill>
            </a:rPr>
            <a:t>of your data</a:t>
          </a:r>
          <a:endParaRPr lang="en-US" sz="1800" b="1" u="none" dirty="0">
            <a:solidFill>
              <a:schemeClr val="tx1">
                <a:lumMod val="50000"/>
                <a:lumOff val="50000"/>
              </a:schemeClr>
            </a:solidFill>
          </a:endParaRPr>
        </a:p>
      </dgm:t>
    </dgm:pt>
    <dgm:pt modelId="{5290C6AE-607F-409F-96A7-ADFEBD75B6BA}" type="parTrans" cxnId="{CB28FD74-F0EC-495A-8607-A4D31B31E626}">
      <dgm:prSet/>
      <dgm:spPr/>
      <dgm:t>
        <a:bodyPr/>
        <a:lstStyle/>
        <a:p>
          <a:endParaRPr lang="en-US"/>
        </a:p>
      </dgm:t>
    </dgm:pt>
    <dgm:pt modelId="{B6132541-3289-4EB0-A941-05BA58F1860A}" type="sibTrans" cxnId="{CB28FD74-F0EC-495A-8607-A4D31B31E626}">
      <dgm:prSet/>
      <dgm:spPr/>
      <dgm:t>
        <a:bodyPr/>
        <a:lstStyle/>
        <a:p>
          <a:endParaRPr lang="en-US"/>
        </a:p>
      </dgm:t>
    </dgm:pt>
    <dgm:pt modelId="{0E5F1B43-E3EB-495F-A1A5-3E0CBC927F8B}">
      <dgm:prSet phldrT="[Text]" custT="1"/>
      <dgm:spPr>
        <a:solidFill>
          <a:srgbClr val="FFFFFF">
            <a:alpha val="64000"/>
          </a:srgbClr>
        </a:solidFill>
      </dgm:spPr>
      <dgm:t>
        <a:bodyPr/>
        <a:lstStyle/>
        <a:p>
          <a:r>
            <a:rPr lang="en-US" sz="1800" dirty="0" smtClean="0">
              <a:solidFill>
                <a:schemeClr val="tx1">
                  <a:lumMod val="50000"/>
                  <a:lumOff val="50000"/>
                </a:schemeClr>
              </a:solidFill>
            </a:rPr>
            <a:t>Support use of </a:t>
          </a:r>
          <a:r>
            <a:rPr lang="en-US" sz="1800" b="1" u="none" dirty="0" smtClean="0">
              <a:solidFill>
                <a:schemeClr val="tx1">
                  <a:lumMod val="50000"/>
                  <a:lumOff val="50000"/>
                </a:schemeClr>
              </a:solidFill>
            </a:rPr>
            <a:t>user-generated knowledge </a:t>
          </a:r>
          <a:r>
            <a:rPr lang="en-US" sz="1800" dirty="0" smtClean="0">
              <a:solidFill>
                <a:schemeClr val="tx1">
                  <a:lumMod val="50000"/>
                  <a:lumOff val="50000"/>
                </a:schemeClr>
              </a:solidFill>
            </a:rPr>
            <a:t>and IP by 3</a:t>
          </a:r>
          <a:r>
            <a:rPr lang="en-US" sz="1800" baseline="30000" dirty="0" smtClean="0">
              <a:solidFill>
                <a:schemeClr val="tx1">
                  <a:lumMod val="50000"/>
                  <a:lumOff val="50000"/>
                </a:schemeClr>
              </a:solidFill>
            </a:rPr>
            <a:t>rd</a:t>
          </a:r>
          <a:r>
            <a:rPr lang="en-US" sz="1800" dirty="0" smtClean="0">
              <a:solidFill>
                <a:schemeClr val="tx1">
                  <a:lumMod val="50000"/>
                  <a:lumOff val="50000"/>
                </a:schemeClr>
              </a:solidFill>
            </a:rPr>
            <a:t> party </a:t>
          </a:r>
          <a:r>
            <a:rPr lang="en-US" sz="1800" b="1" u="none" dirty="0" smtClean="0">
              <a:solidFill>
                <a:schemeClr val="tx1">
                  <a:lumMod val="50000"/>
                  <a:lumOff val="50000"/>
                </a:schemeClr>
              </a:solidFill>
            </a:rPr>
            <a:t>reference data providers</a:t>
          </a:r>
          <a:endParaRPr lang="en-US" sz="1800" b="1" u="none" dirty="0">
            <a:solidFill>
              <a:schemeClr val="tx1">
                <a:lumMod val="50000"/>
                <a:lumOff val="50000"/>
              </a:schemeClr>
            </a:solidFill>
          </a:endParaRPr>
        </a:p>
      </dgm:t>
    </dgm:pt>
    <dgm:pt modelId="{CAEA183F-0ADF-4A7A-AAA3-A139A550E45A}" type="parTrans" cxnId="{E9C8E7AD-4D86-43FC-B94C-A573A43E9769}">
      <dgm:prSet/>
      <dgm:spPr/>
      <dgm:t>
        <a:bodyPr/>
        <a:lstStyle/>
        <a:p>
          <a:endParaRPr lang="en-US"/>
        </a:p>
      </dgm:t>
    </dgm:pt>
    <dgm:pt modelId="{B82F5B92-4590-401B-813C-3229D5558520}" type="sibTrans" cxnId="{E9C8E7AD-4D86-43FC-B94C-A573A43E9769}">
      <dgm:prSet/>
      <dgm:spPr/>
      <dgm:t>
        <a:bodyPr/>
        <a:lstStyle/>
        <a:p>
          <a:endParaRPr lang="en-US"/>
        </a:p>
      </dgm:t>
    </dgm:pt>
    <dgm:pt modelId="{251F0ABA-8B5A-417A-9ED9-AD0744152D0C}">
      <dgm:prSet phldrT="[Text]" custT="1"/>
      <dgm:spPr>
        <a:solidFill>
          <a:srgbClr val="FFFFFF">
            <a:alpha val="64000"/>
          </a:srgbClr>
        </a:solidFill>
      </dgm:spPr>
      <dgm:t>
        <a:bodyPr/>
        <a:lstStyle/>
        <a:p>
          <a:r>
            <a:rPr lang="en-US" sz="1800" b="1" u="none" dirty="0" smtClean="0">
              <a:solidFill>
                <a:schemeClr val="tx1">
                  <a:lumMod val="50000"/>
                  <a:lumOff val="50000"/>
                </a:schemeClr>
              </a:solidFill>
            </a:rPr>
            <a:t>Acquires additional knowledge </a:t>
          </a:r>
          <a:r>
            <a:rPr lang="en-US" sz="1800" b="0" u="none" dirty="0" smtClean="0">
              <a:solidFill>
                <a:schemeClr val="tx1">
                  <a:lumMod val="50000"/>
                  <a:lumOff val="50000"/>
                </a:schemeClr>
              </a:solidFill>
            </a:rPr>
            <a:t>the more you use it</a:t>
          </a:r>
          <a:endParaRPr lang="en-US" sz="1800" dirty="0">
            <a:solidFill>
              <a:schemeClr val="tx1">
                <a:lumMod val="50000"/>
                <a:lumOff val="50000"/>
              </a:schemeClr>
            </a:solidFill>
          </a:endParaRPr>
        </a:p>
      </dgm:t>
    </dgm:pt>
    <dgm:pt modelId="{0C771BB9-80D0-437E-87A1-A8DB022B6AC4}" type="parTrans" cxnId="{3D444ACB-40D5-454D-865F-1F958DCD98E5}">
      <dgm:prSet/>
      <dgm:spPr/>
      <dgm:t>
        <a:bodyPr/>
        <a:lstStyle/>
        <a:p>
          <a:endParaRPr lang="en-US"/>
        </a:p>
      </dgm:t>
    </dgm:pt>
    <dgm:pt modelId="{689B82D6-A46C-4E2A-8453-EF9C3535DED1}" type="sibTrans" cxnId="{3D444ACB-40D5-454D-865F-1F958DCD98E5}">
      <dgm:prSet/>
      <dgm:spPr/>
      <dgm:t>
        <a:bodyPr/>
        <a:lstStyle/>
        <a:p>
          <a:endParaRPr lang="en-US"/>
        </a:p>
      </dgm:t>
    </dgm:pt>
    <dgm:pt modelId="{0AD1F7E3-D28F-4010-9D59-59F212D40677}">
      <dgm:prSet phldrT="[Text]" custT="1"/>
      <dgm:spPr>
        <a:solidFill>
          <a:srgbClr val="FFFFFF">
            <a:alpha val="64000"/>
          </a:srgbClr>
        </a:solidFill>
      </dgm:spPr>
      <dgm:t>
        <a:bodyPr/>
        <a:lstStyle/>
        <a:p>
          <a:r>
            <a:rPr lang="en-US" sz="1800" dirty="0" smtClean="0">
              <a:solidFill>
                <a:schemeClr val="tx1">
                  <a:lumMod val="50000"/>
                  <a:lumOff val="50000"/>
                </a:schemeClr>
              </a:solidFill>
            </a:rPr>
            <a:t>Compelling user experience designed for </a:t>
          </a:r>
          <a:r>
            <a:rPr lang="en-US" sz="1800" b="1" u="none" dirty="0" smtClean="0">
              <a:solidFill>
                <a:schemeClr val="tx1">
                  <a:lumMod val="50000"/>
                  <a:lumOff val="50000"/>
                </a:schemeClr>
              </a:solidFill>
            </a:rPr>
            <a:t>increased productivity</a:t>
          </a:r>
          <a:endParaRPr lang="en-US" sz="1800" b="1" u="none" dirty="0">
            <a:solidFill>
              <a:schemeClr val="tx1">
                <a:lumMod val="50000"/>
                <a:lumOff val="50000"/>
              </a:schemeClr>
            </a:solidFill>
          </a:endParaRPr>
        </a:p>
      </dgm:t>
    </dgm:pt>
    <dgm:pt modelId="{198CF74C-E223-4086-A4AC-4E0FB22E3164}" type="parTrans" cxnId="{B54BA084-610B-4397-97A3-AAD6F5492352}">
      <dgm:prSet/>
      <dgm:spPr/>
      <dgm:t>
        <a:bodyPr/>
        <a:lstStyle/>
        <a:p>
          <a:endParaRPr lang="en-US"/>
        </a:p>
      </dgm:t>
    </dgm:pt>
    <dgm:pt modelId="{B3D0E3A3-BF04-4928-B82E-F7E191BEE244}" type="sibTrans" cxnId="{B54BA084-610B-4397-97A3-AAD6F5492352}">
      <dgm:prSet/>
      <dgm:spPr/>
      <dgm:t>
        <a:bodyPr/>
        <a:lstStyle/>
        <a:p>
          <a:endParaRPr lang="en-US"/>
        </a:p>
      </dgm:t>
    </dgm:pt>
    <dgm:pt modelId="{A347654B-88D0-4D40-83CC-A49B41D47BF4}">
      <dgm:prSet phldrT="[Text]" custT="1"/>
      <dgm:spPr>
        <a:solidFill>
          <a:schemeClr val="accent6">
            <a:lumMod val="40000"/>
            <a:lumOff val="60000"/>
          </a:schemeClr>
        </a:solidFill>
        <a:ln>
          <a:noFill/>
        </a:ln>
      </dgm:spPr>
      <dgm:t>
        <a:bodyPr/>
        <a:lstStyle/>
        <a:p>
          <a:r>
            <a:rPr lang="en-US" sz="2400" b="1" dirty="0" smtClean="0">
              <a:solidFill>
                <a:schemeClr val="tx1">
                  <a:lumMod val="50000"/>
                  <a:lumOff val="50000"/>
                </a:schemeClr>
              </a:solidFill>
            </a:rPr>
            <a:t>Open and Extendible</a:t>
          </a:r>
          <a:endParaRPr lang="en-US" sz="2400" b="1" dirty="0">
            <a:solidFill>
              <a:schemeClr val="tx1">
                <a:lumMod val="50000"/>
                <a:lumOff val="50000"/>
              </a:schemeClr>
            </a:solidFill>
          </a:endParaRPr>
        </a:p>
      </dgm:t>
    </dgm:pt>
    <dgm:pt modelId="{3FF01524-375D-4E04-AD82-430A6DD6EF2D}" type="sibTrans" cxnId="{E437DC15-EDF0-4A2A-AD26-7BF1B7F91767}">
      <dgm:prSet/>
      <dgm:spPr/>
      <dgm:t>
        <a:bodyPr/>
        <a:lstStyle/>
        <a:p>
          <a:endParaRPr lang="en-US"/>
        </a:p>
      </dgm:t>
    </dgm:pt>
    <dgm:pt modelId="{857F2CDE-9ABB-401A-A7EE-1A600D2C7E34}" type="parTrans" cxnId="{E437DC15-EDF0-4A2A-AD26-7BF1B7F91767}">
      <dgm:prSet/>
      <dgm:spPr/>
      <dgm:t>
        <a:bodyPr/>
        <a:lstStyle/>
        <a:p>
          <a:endParaRPr lang="en-US"/>
        </a:p>
      </dgm:t>
    </dgm:pt>
    <dgm:pt modelId="{88DB310D-4163-40E4-A56F-342AE8220709}">
      <dgm:prSet phldrT="[Text]" custT="1"/>
      <dgm:spPr>
        <a:solidFill>
          <a:schemeClr val="accent6">
            <a:lumMod val="40000"/>
            <a:lumOff val="60000"/>
          </a:schemeClr>
        </a:solidFill>
      </dgm:spPr>
      <dgm:t>
        <a:bodyPr/>
        <a:lstStyle/>
        <a:p>
          <a:r>
            <a:rPr lang="en-US" sz="2400" b="1" dirty="0" smtClean="0">
              <a:solidFill>
                <a:schemeClr val="tx1">
                  <a:lumMod val="50000"/>
                  <a:lumOff val="50000"/>
                </a:schemeClr>
              </a:solidFill>
            </a:rPr>
            <a:t>Easy to use</a:t>
          </a:r>
          <a:endParaRPr lang="en-US" sz="2400" b="1" dirty="0">
            <a:solidFill>
              <a:schemeClr val="tx1">
                <a:lumMod val="50000"/>
                <a:lumOff val="50000"/>
              </a:schemeClr>
            </a:solidFill>
          </a:endParaRPr>
        </a:p>
      </dgm:t>
    </dgm:pt>
    <dgm:pt modelId="{9D82FB67-9CCF-494C-A1A0-EA8863E7727E}" type="sibTrans" cxnId="{ED6DDA0D-E2F0-458B-AC90-948EC5B232EA}">
      <dgm:prSet/>
      <dgm:spPr/>
      <dgm:t>
        <a:bodyPr/>
        <a:lstStyle/>
        <a:p>
          <a:endParaRPr lang="en-US"/>
        </a:p>
      </dgm:t>
    </dgm:pt>
    <dgm:pt modelId="{05654534-FF7F-4273-8494-78466F7B6D6A}" type="parTrans" cxnId="{ED6DDA0D-E2F0-458B-AC90-948EC5B232EA}">
      <dgm:prSet/>
      <dgm:spPr/>
      <dgm:t>
        <a:bodyPr/>
        <a:lstStyle/>
        <a:p>
          <a:endParaRPr lang="en-US"/>
        </a:p>
      </dgm:t>
    </dgm:pt>
    <dgm:pt modelId="{7028E16D-4C93-4FEF-99D2-DE5CCC552F00}">
      <dgm:prSet phldrT="[Text]" custT="1"/>
      <dgm:spPr>
        <a:solidFill>
          <a:schemeClr val="accent6">
            <a:lumMod val="40000"/>
            <a:lumOff val="60000"/>
          </a:schemeClr>
        </a:solidFill>
        <a:ln>
          <a:noFill/>
        </a:ln>
      </dgm:spPr>
      <dgm:t>
        <a:bodyPr/>
        <a:lstStyle/>
        <a:p>
          <a:r>
            <a:rPr lang="en-US" sz="2400" b="1" dirty="0" smtClean="0">
              <a:solidFill>
                <a:schemeClr val="tx1">
                  <a:lumMod val="50000"/>
                  <a:lumOff val="50000"/>
                </a:schemeClr>
              </a:solidFill>
            </a:rPr>
            <a:t>Semantics</a:t>
          </a:r>
          <a:endParaRPr lang="en-US" sz="2400" b="1" dirty="0">
            <a:solidFill>
              <a:schemeClr val="tx1">
                <a:lumMod val="50000"/>
                <a:lumOff val="50000"/>
              </a:schemeClr>
            </a:solidFill>
          </a:endParaRPr>
        </a:p>
      </dgm:t>
    </dgm:pt>
    <dgm:pt modelId="{B5F9FD0A-8A29-4A52-9298-0ADFD3012022}" type="sibTrans" cxnId="{50BD6A6C-34C7-4D44-B831-86E6A98184B2}">
      <dgm:prSet/>
      <dgm:spPr/>
      <dgm:t>
        <a:bodyPr/>
        <a:lstStyle/>
        <a:p>
          <a:endParaRPr lang="en-US"/>
        </a:p>
      </dgm:t>
    </dgm:pt>
    <dgm:pt modelId="{E8DEF622-9EB1-4E03-81FB-700D8CC3F5C9}" type="parTrans" cxnId="{50BD6A6C-34C7-4D44-B831-86E6A98184B2}">
      <dgm:prSet/>
      <dgm:spPr/>
      <dgm:t>
        <a:bodyPr/>
        <a:lstStyle/>
        <a:p>
          <a:endParaRPr lang="en-US"/>
        </a:p>
      </dgm:t>
    </dgm:pt>
    <dgm:pt modelId="{207B52B2-FD43-4725-863B-1E2B35056CEE}">
      <dgm:prSet phldrT="[Text]" custT="1"/>
      <dgm:spPr>
        <a:solidFill>
          <a:schemeClr val="accent6">
            <a:lumMod val="40000"/>
            <a:lumOff val="60000"/>
          </a:schemeClr>
        </a:solidFill>
      </dgm:spPr>
      <dgm:t>
        <a:bodyPr/>
        <a:lstStyle/>
        <a:p>
          <a:r>
            <a:rPr lang="en-US" sz="2400" b="1" dirty="0" smtClean="0">
              <a:solidFill>
                <a:schemeClr val="tx1">
                  <a:lumMod val="50000"/>
                  <a:lumOff val="50000"/>
                </a:schemeClr>
              </a:solidFill>
            </a:rPr>
            <a:t>Knowledge Discovery</a:t>
          </a:r>
          <a:endParaRPr lang="en-US" sz="2400" b="1" dirty="0">
            <a:solidFill>
              <a:schemeClr val="tx1">
                <a:lumMod val="50000"/>
                <a:lumOff val="50000"/>
              </a:schemeClr>
            </a:solidFill>
          </a:endParaRPr>
        </a:p>
      </dgm:t>
    </dgm:pt>
    <dgm:pt modelId="{69C5124A-64A5-4527-9D16-BA8F32CA48D2}" type="sibTrans" cxnId="{1BAA2E59-4E56-425C-9BB8-E57334FA06AA}">
      <dgm:prSet/>
      <dgm:spPr/>
      <dgm:t>
        <a:bodyPr/>
        <a:lstStyle/>
        <a:p>
          <a:endParaRPr lang="en-US"/>
        </a:p>
      </dgm:t>
    </dgm:pt>
    <dgm:pt modelId="{5058551C-2D03-4FD8-80E7-B703E5E1EE87}" type="parTrans" cxnId="{1BAA2E59-4E56-425C-9BB8-E57334FA06AA}">
      <dgm:prSet/>
      <dgm:spPr/>
      <dgm:t>
        <a:bodyPr/>
        <a:lstStyle/>
        <a:p>
          <a:endParaRPr lang="en-US"/>
        </a:p>
      </dgm:t>
    </dgm:pt>
    <dgm:pt modelId="{A868AD5C-ED7A-4F24-BC79-3B28693CB5F9}" type="pres">
      <dgm:prSet presAssocID="{6E2B6A3E-8C91-45F6-9D72-67E0EFC2A1F7}" presName="Name0" presStyleCnt="0">
        <dgm:presLayoutVars>
          <dgm:dir/>
          <dgm:animLvl val="lvl"/>
          <dgm:resizeHandles val="exact"/>
        </dgm:presLayoutVars>
      </dgm:prSet>
      <dgm:spPr/>
      <dgm:t>
        <a:bodyPr/>
        <a:lstStyle/>
        <a:p>
          <a:endParaRPr lang="en-US"/>
        </a:p>
      </dgm:t>
    </dgm:pt>
    <dgm:pt modelId="{30E90EDA-31D6-4526-8BA4-70AF47CCF138}" type="pres">
      <dgm:prSet presAssocID="{9471991D-E844-42FF-8C1C-D4B965F73265}" presName="linNode" presStyleCnt="0"/>
      <dgm:spPr/>
      <dgm:t>
        <a:bodyPr/>
        <a:lstStyle/>
        <a:p>
          <a:endParaRPr lang="en-US"/>
        </a:p>
      </dgm:t>
    </dgm:pt>
    <dgm:pt modelId="{49F16279-FF64-498D-B5AA-88E5400D9ADB}" type="pres">
      <dgm:prSet presAssocID="{9471991D-E844-42FF-8C1C-D4B965F73265}" presName="parentText" presStyleLbl="node1" presStyleIdx="0" presStyleCnt="5" custLinFactNeighborY="-777">
        <dgm:presLayoutVars>
          <dgm:chMax val="1"/>
          <dgm:bulletEnabled val="1"/>
        </dgm:presLayoutVars>
      </dgm:prSet>
      <dgm:spPr/>
      <dgm:t>
        <a:bodyPr/>
        <a:lstStyle/>
        <a:p>
          <a:endParaRPr lang="en-US"/>
        </a:p>
      </dgm:t>
    </dgm:pt>
    <dgm:pt modelId="{6C4D6BBE-6204-4E6A-817A-CC64FD1684B6}" type="pres">
      <dgm:prSet presAssocID="{9471991D-E844-42FF-8C1C-D4B965F73265}" presName="descendantText" presStyleLbl="alignAccFollowNode1" presStyleIdx="0" presStyleCnt="5">
        <dgm:presLayoutVars>
          <dgm:bulletEnabled val="1"/>
        </dgm:presLayoutVars>
      </dgm:prSet>
      <dgm:spPr/>
      <dgm:t>
        <a:bodyPr/>
        <a:lstStyle/>
        <a:p>
          <a:endParaRPr lang="en-US"/>
        </a:p>
      </dgm:t>
    </dgm:pt>
    <dgm:pt modelId="{D0F9D23F-4714-4872-91F9-ABAE0C46DD1D}" type="pres">
      <dgm:prSet presAssocID="{AD6580DE-E50B-4196-AB6A-E693E9572115}" presName="sp" presStyleCnt="0"/>
      <dgm:spPr/>
      <dgm:t>
        <a:bodyPr/>
        <a:lstStyle/>
        <a:p>
          <a:endParaRPr lang="en-US"/>
        </a:p>
      </dgm:t>
    </dgm:pt>
    <dgm:pt modelId="{B7A9F659-9A33-4F29-8331-94E3B02382E6}" type="pres">
      <dgm:prSet presAssocID="{207B52B2-FD43-4725-863B-1E2B35056CEE}" presName="linNode" presStyleCnt="0"/>
      <dgm:spPr/>
      <dgm:t>
        <a:bodyPr/>
        <a:lstStyle/>
        <a:p>
          <a:endParaRPr lang="en-US"/>
        </a:p>
      </dgm:t>
    </dgm:pt>
    <dgm:pt modelId="{3B643F35-CABA-4F39-8BB4-0203EE7FAB40}" type="pres">
      <dgm:prSet presAssocID="{207B52B2-FD43-4725-863B-1E2B35056CEE}" presName="parentText" presStyleLbl="node1" presStyleIdx="1" presStyleCnt="5" custLinFactY="3330" custLinFactNeighborX="109" custLinFactNeighborY="100000">
        <dgm:presLayoutVars>
          <dgm:chMax val="1"/>
          <dgm:bulletEnabled val="1"/>
        </dgm:presLayoutVars>
      </dgm:prSet>
      <dgm:spPr/>
      <dgm:t>
        <a:bodyPr/>
        <a:lstStyle/>
        <a:p>
          <a:endParaRPr lang="en-US"/>
        </a:p>
      </dgm:t>
    </dgm:pt>
    <dgm:pt modelId="{B16E8C3B-EE3E-4B22-B840-5362C5396A91}" type="pres">
      <dgm:prSet presAssocID="{207B52B2-FD43-4725-863B-1E2B35056CEE}" presName="descendantText" presStyleLbl="alignAccFollowNode1" presStyleIdx="1" presStyleCnt="5" custLinFactNeighborX="772">
        <dgm:presLayoutVars>
          <dgm:bulletEnabled val="1"/>
        </dgm:presLayoutVars>
      </dgm:prSet>
      <dgm:spPr/>
      <dgm:t>
        <a:bodyPr/>
        <a:lstStyle/>
        <a:p>
          <a:endParaRPr lang="en-US"/>
        </a:p>
      </dgm:t>
    </dgm:pt>
    <dgm:pt modelId="{B941F7F9-CD2B-41FE-9FA9-E9CC5BA5749F}" type="pres">
      <dgm:prSet presAssocID="{69C5124A-64A5-4527-9D16-BA8F32CA48D2}" presName="sp" presStyleCnt="0"/>
      <dgm:spPr/>
      <dgm:t>
        <a:bodyPr/>
        <a:lstStyle/>
        <a:p>
          <a:endParaRPr lang="en-US"/>
        </a:p>
      </dgm:t>
    </dgm:pt>
    <dgm:pt modelId="{8CE3E36D-C038-4F42-8DDD-30F4119CD62F}" type="pres">
      <dgm:prSet presAssocID="{7028E16D-4C93-4FEF-99D2-DE5CCC552F00}" presName="linNode" presStyleCnt="0"/>
      <dgm:spPr/>
      <dgm:t>
        <a:bodyPr/>
        <a:lstStyle/>
        <a:p>
          <a:endParaRPr lang="en-US"/>
        </a:p>
      </dgm:t>
    </dgm:pt>
    <dgm:pt modelId="{FBB1ECD0-F240-48B1-9B30-41BCDA12DCC6}" type="pres">
      <dgm:prSet presAssocID="{7028E16D-4C93-4FEF-99D2-DE5CCC552F00}" presName="parentText" presStyleLbl="node1" presStyleIdx="2" presStyleCnt="5" custLinFactY="-6437" custLinFactNeighborY="-100000">
        <dgm:presLayoutVars>
          <dgm:chMax val="1"/>
          <dgm:bulletEnabled val="1"/>
        </dgm:presLayoutVars>
      </dgm:prSet>
      <dgm:spPr/>
      <dgm:t>
        <a:bodyPr/>
        <a:lstStyle/>
        <a:p>
          <a:endParaRPr lang="en-US"/>
        </a:p>
      </dgm:t>
    </dgm:pt>
    <dgm:pt modelId="{7FBEF402-F739-443B-9F23-A2777D999712}" type="pres">
      <dgm:prSet presAssocID="{7028E16D-4C93-4FEF-99D2-DE5CCC552F00}" presName="descendantText" presStyleLbl="alignAccFollowNode1" presStyleIdx="2" presStyleCnt="5">
        <dgm:presLayoutVars>
          <dgm:bulletEnabled val="1"/>
        </dgm:presLayoutVars>
      </dgm:prSet>
      <dgm:spPr/>
      <dgm:t>
        <a:bodyPr/>
        <a:lstStyle/>
        <a:p>
          <a:endParaRPr lang="en-US"/>
        </a:p>
      </dgm:t>
    </dgm:pt>
    <dgm:pt modelId="{5903D2C6-BFE1-4A1C-B7F7-FFC6D12F40E9}" type="pres">
      <dgm:prSet presAssocID="{B5F9FD0A-8A29-4A52-9298-0ADFD3012022}" presName="sp" presStyleCnt="0"/>
      <dgm:spPr/>
      <dgm:t>
        <a:bodyPr/>
        <a:lstStyle/>
        <a:p>
          <a:endParaRPr lang="en-US"/>
        </a:p>
      </dgm:t>
    </dgm:pt>
    <dgm:pt modelId="{89AED46C-290F-4F77-88A8-4662D1EB4317}" type="pres">
      <dgm:prSet presAssocID="{A347654B-88D0-4D40-83CC-A49B41D47BF4}" presName="linNode" presStyleCnt="0"/>
      <dgm:spPr/>
      <dgm:t>
        <a:bodyPr/>
        <a:lstStyle/>
        <a:p>
          <a:endParaRPr lang="en-US"/>
        </a:p>
      </dgm:t>
    </dgm:pt>
    <dgm:pt modelId="{03CA6BDA-B20F-4D51-A85A-FF9DB583D142}" type="pres">
      <dgm:prSet presAssocID="{A347654B-88D0-4D40-83CC-A49B41D47BF4}" presName="parentText" presStyleLbl="node1" presStyleIdx="3" presStyleCnt="5" custLinFactNeighborY="-2331">
        <dgm:presLayoutVars>
          <dgm:chMax val="1"/>
          <dgm:bulletEnabled val="1"/>
        </dgm:presLayoutVars>
      </dgm:prSet>
      <dgm:spPr/>
      <dgm:t>
        <a:bodyPr/>
        <a:lstStyle/>
        <a:p>
          <a:endParaRPr lang="en-US"/>
        </a:p>
      </dgm:t>
    </dgm:pt>
    <dgm:pt modelId="{2DB96721-914A-4F4E-8EEE-EC1C0FA562AE}" type="pres">
      <dgm:prSet presAssocID="{A347654B-88D0-4D40-83CC-A49B41D47BF4}" presName="descendantText" presStyleLbl="alignAccFollowNode1" presStyleIdx="3" presStyleCnt="5">
        <dgm:presLayoutVars>
          <dgm:bulletEnabled val="1"/>
        </dgm:presLayoutVars>
      </dgm:prSet>
      <dgm:spPr/>
      <dgm:t>
        <a:bodyPr/>
        <a:lstStyle/>
        <a:p>
          <a:endParaRPr lang="en-US"/>
        </a:p>
      </dgm:t>
    </dgm:pt>
    <dgm:pt modelId="{1C0CDE8B-DAAC-4001-84F0-444B7099405A}" type="pres">
      <dgm:prSet presAssocID="{3FF01524-375D-4E04-AD82-430A6DD6EF2D}" presName="sp" presStyleCnt="0"/>
      <dgm:spPr/>
      <dgm:t>
        <a:bodyPr/>
        <a:lstStyle/>
        <a:p>
          <a:endParaRPr lang="en-US"/>
        </a:p>
      </dgm:t>
    </dgm:pt>
    <dgm:pt modelId="{967AAE8A-AD6B-46D5-99A1-6269E9CD710B}" type="pres">
      <dgm:prSet presAssocID="{88DB310D-4163-40E4-A56F-342AE8220709}" presName="linNode" presStyleCnt="0"/>
      <dgm:spPr/>
      <dgm:t>
        <a:bodyPr/>
        <a:lstStyle/>
        <a:p>
          <a:endParaRPr lang="en-US"/>
        </a:p>
      </dgm:t>
    </dgm:pt>
    <dgm:pt modelId="{C3A9BD33-0BD0-401C-A0E4-78BC5948992D}" type="pres">
      <dgm:prSet presAssocID="{88DB310D-4163-40E4-A56F-342AE8220709}" presName="parentText" presStyleLbl="node1" presStyleIdx="4" presStyleCnt="5" custLinFactNeighborY="-3199">
        <dgm:presLayoutVars>
          <dgm:chMax val="1"/>
          <dgm:bulletEnabled val="1"/>
        </dgm:presLayoutVars>
      </dgm:prSet>
      <dgm:spPr/>
      <dgm:t>
        <a:bodyPr/>
        <a:lstStyle/>
        <a:p>
          <a:endParaRPr lang="en-US"/>
        </a:p>
      </dgm:t>
    </dgm:pt>
    <dgm:pt modelId="{5417637B-99E5-4373-A92E-536B7DFEA33E}" type="pres">
      <dgm:prSet presAssocID="{88DB310D-4163-40E4-A56F-342AE8220709}" presName="descendantText" presStyleLbl="alignAccFollowNode1" presStyleIdx="4" presStyleCnt="5">
        <dgm:presLayoutVars>
          <dgm:bulletEnabled val="1"/>
        </dgm:presLayoutVars>
      </dgm:prSet>
      <dgm:spPr/>
      <dgm:t>
        <a:bodyPr/>
        <a:lstStyle/>
        <a:p>
          <a:endParaRPr lang="en-US"/>
        </a:p>
      </dgm:t>
    </dgm:pt>
  </dgm:ptLst>
  <dgm:cxnLst>
    <dgm:cxn modelId="{66B0A461-B781-47DE-9382-ED8788D82476}" type="presOf" srcId="{88DB310D-4163-40E4-A56F-342AE8220709}" destId="{C3A9BD33-0BD0-401C-A0E4-78BC5948992D}" srcOrd="0" destOrd="0" presId="urn:microsoft.com/office/officeart/2005/8/layout/vList5"/>
    <dgm:cxn modelId="{ACFA3184-6A7C-433D-B210-CB810E1F0056}" type="presOf" srcId="{6E2B6A3E-8C91-45F6-9D72-67E0EFC2A1F7}" destId="{A868AD5C-ED7A-4F24-BC79-3B28693CB5F9}" srcOrd="0" destOrd="0" presId="urn:microsoft.com/office/officeart/2005/8/layout/vList5"/>
    <dgm:cxn modelId="{2C33CC83-F966-4C50-A045-BFDF22235CD3}" type="presOf" srcId="{251F0ABA-8B5A-417A-9ED9-AD0744152D0C}" destId="{7FBEF402-F739-443B-9F23-A2777D999712}" srcOrd="0" destOrd="0" presId="urn:microsoft.com/office/officeart/2005/8/layout/vList5"/>
    <dgm:cxn modelId="{ED6DDA0D-E2F0-458B-AC90-948EC5B232EA}" srcId="{6E2B6A3E-8C91-45F6-9D72-67E0EFC2A1F7}" destId="{88DB310D-4163-40E4-A56F-342AE8220709}" srcOrd="4" destOrd="0" parTransId="{05654534-FF7F-4273-8494-78466F7B6D6A}" sibTransId="{9D82FB67-9CCF-494C-A1A0-EA8863E7727E}"/>
    <dgm:cxn modelId="{CFD35D93-59A7-4AE1-8FF3-0E3583AB526F}" type="presOf" srcId="{5D7F9273-E76C-4DEF-9B73-767B3614BC71}" destId="{B16E8C3B-EE3E-4B22-B840-5362C5396A91}" srcOrd="0" destOrd="0" presId="urn:microsoft.com/office/officeart/2005/8/layout/vList5"/>
    <dgm:cxn modelId="{1F20F944-DCEC-4AD0-812E-3563AEFAFFDE}" type="presOf" srcId="{4C51D228-4214-4FC4-A77C-B9C81EDA794E}" destId="{6C4D6BBE-6204-4E6A-817A-CC64FD1684B6}" srcOrd="0" destOrd="0" presId="urn:microsoft.com/office/officeart/2005/8/layout/vList5"/>
    <dgm:cxn modelId="{3A8E05D9-CF10-435E-858F-26FA94A5AB7F}" type="presOf" srcId="{A347654B-88D0-4D40-83CC-A49B41D47BF4}" destId="{03CA6BDA-B20F-4D51-A85A-FF9DB583D142}" srcOrd="0" destOrd="0" presId="urn:microsoft.com/office/officeart/2005/8/layout/vList5"/>
    <dgm:cxn modelId="{BCEB0CA9-1010-469C-942A-475A9592BADA}" type="presOf" srcId="{9471991D-E844-42FF-8C1C-D4B965F73265}" destId="{49F16279-FF64-498D-B5AA-88E5400D9ADB}" srcOrd="0" destOrd="0" presId="urn:microsoft.com/office/officeart/2005/8/layout/vList5"/>
    <dgm:cxn modelId="{3D444ACB-40D5-454D-865F-1F958DCD98E5}" srcId="{7028E16D-4C93-4FEF-99D2-DE5CCC552F00}" destId="{251F0ABA-8B5A-417A-9ED9-AD0744152D0C}" srcOrd="0" destOrd="0" parTransId="{0C771BB9-80D0-437E-87A1-A8DB022B6AC4}" sibTransId="{689B82D6-A46C-4E2A-8453-EF9C3535DED1}"/>
    <dgm:cxn modelId="{50BD6A6C-34C7-4D44-B831-86E6A98184B2}" srcId="{6E2B6A3E-8C91-45F6-9D72-67E0EFC2A1F7}" destId="{7028E16D-4C93-4FEF-99D2-DE5CCC552F00}" srcOrd="2" destOrd="0" parTransId="{E8DEF622-9EB1-4E03-81FB-700D8CC3F5C9}" sibTransId="{B5F9FD0A-8A29-4A52-9298-0ADFD3012022}"/>
    <dgm:cxn modelId="{1BCE72ED-3BE7-4BF8-8B66-C052D73CE570}" type="presOf" srcId="{0AD1F7E3-D28F-4010-9D59-59F212D40677}" destId="{5417637B-99E5-4373-A92E-536B7DFEA33E}" srcOrd="0" destOrd="0" presId="urn:microsoft.com/office/officeart/2005/8/layout/vList5"/>
    <dgm:cxn modelId="{E9C8E7AD-4D86-43FC-B94C-A573A43E9769}" srcId="{A347654B-88D0-4D40-83CC-A49B41D47BF4}" destId="{0E5F1B43-E3EB-495F-A1A5-3E0CBC927F8B}" srcOrd="0" destOrd="0" parTransId="{CAEA183F-0ADF-4A7A-AAA3-A139A550E45A}" sibTransId="{B82F5B92-4590-401B-813C-3229D5558520}"/>
    <dgm:cxn modelId="{1858AFD6-B614-4970-B1D5-6FAEF0F4B09F}" type="presOf" srcId="{0E5F1B43-E3EB-495F-A1A5-3E0CBC927F8B}" destId="{2DB96721-914A-4F4E-8EEE-EC1C0FA562AE}" srcOrd="0" destOrd="0" presId="urn:microsoft.com/office/officeart/2005/8/layout/vList5"/>
    <dgm:cxn modelId="{E1D5DDAB-9B3D-4B19-8F61-BB776920B062}" type="presOf" srcId="{207B52B2-FD43-4725-863B-1E2B35056CEE}" destId="{3B643F35-CABA-4F39-8BB4-0203EE7FAB40}" srcOrd="0" destOrd="0" presId="urn:microsoft.com/office/officeart/2005/8/layout/vList5"/>
    <dgm:cxn modelId="{792ACB4A-EE4E-440B-A810-FA6C4AAE4CED}" type="presOf" srcId="{7028E16D-4C93-4FEF-99D2-DE5CCC552F00}" destId="{FBB1ECD0-F240-48B1-9B30-41BCDA12DCC6}" srcOrd="0" destOrd="0" presId="urn:microsoft.com/office/officeart/2005/8/layout/vList5"/>
    <dgm:cxn modelId="{1BAA2E59-4E56-425C-9BB8-E57334FA06AA}" srcId="{6E2B6A3E-8C91-45F6-9D72-67E0EFC2A1F7}" destId="{207B52B2-FD43-4725-863B-1E2B35056CEE}" srcOrd="1" destOrd="0" parTransId="{5058551C-2D03-4FD8-80E7-B703E5E1EE87}" sibTransId="{69C5124A-64A5-4527-9D16-BA8F32CA48D2}"/>
    <dgm:cxn modelId="{CB28FD74-F0EC-495A-8607-A4D31B31E626}" srcId="{207B52B2-FD43-4725-863B-1E2B35056CEE}" destId="{5D7F9273-E76C-4DEF-9B73-767B3614BC71}" srcOrd="0" destOrd="0" parTransId="{5290C6AE-607F-409F-96A7-ADFEBD75B6BA}" sibTransId="{B6132541-3289-4EB0-A941-05BA58F1860A}"/>
    <dgm:cxn modelId="{D2DC9008-FD17-4CBA-8945-0799C339704A}" srcId="{6E2B6A3E-8C91-45F6-9D72-67E0EFC2A1F7}" destId="{9471991D-E844-42FF-8C1C-D4B965F73265}" srcOrd="0" destOrd="0" parTransId="{AD933F0B-0535-4FF0-BAB3-CE673291BC26}" sibTransId="{AD6580DE-E50B-4196-AB6A-E693E9572115}"/>
    <dgm:cxn modelId="{DAFD7F24-8C45-4989-AE58-0EAA5F01C866}" srcId="{9471991D-E844-42FF-8C1C-D4B965F73265}" destId="{4C51D228-4214-4FC4-A77C-B9C81EDA794E}" srcOrd="0" destOrd="0" parTransId="{3D17905B-7137-41DF-8DE8-661C446B3650}" sibTransId="{69DF998B-147C-4869-951B-E555F16AA33D}"/>
    <dgm:cxn modelId="{B54BA084-610B-4397-97A3-AAD6F5492352}" srcId="{88DB310D-4163-40E4-A56F-342AE8220709}" destId="{0AD1F7E3-D28F-4010-9D59-59F212D40677}" srcOrd="0" destOrd="0" parTransId="{198CF74C-E223-4086-A4AC-4E0FB22E3164}" sibTransId="{B3D0E3A3-BF04-4928-B82E-F7E191BEE244}"/>
    <dgm:cxn modelId="{E437DC15-EDF0-4A2A-AD26-7BF1B7F91767}" srcId="{6E2B6A3E-8C91-45F6-9D72-67E0EFC2A1F7}" destId="{A347654B-88D0-4D40-83CC-A49B41D47BF4}" srcOrd="3" destOrd="0" parTransId="{857F2CDE-9ABB-401A-A7EE-1A600D2C7E34}" sibTransId="{3FF01524-375D-4E04-AD82-430A6DD6EF2D}"/>
    <dgm:cxn modelId="{780690DB-6EA0-41B7-B59F-564E4FE70C11}" type="presParOf" srcId="{A868AD5C-ED7A-4F24-BC79-3B28693CB5F9}" destId="{30E90EDA-31D6-4526-8BA4-70AF47CCF138}" srcOrd="0" destOrd="0" presId="urn:microsoft.com/office/officeart/2005/8/layout/vList5"/>
    <dgm:cxn modelId="{31F858F3-8559-46C3-8FEC-00BC183F7865}" type="presParOf" srcId="{30E90EDA-31D6-4526-8BA4-70AF47CCF138}" destId="{49F16279-FF64-498D-B5AA-88E5400D9ADB}" srcOrd="0" destOrd="0" presId="urn:microsoft.com/office/officeart/2005/8/layout/vList5"/>
    <dgm:cxn modelId="{F5956FAB-5F8F-4D29-A8FA-643CB903A4DA}" type="presParOf" srcId="{30E90EDA-31D6-4526-8BA4-70AF47CCF138}" destId="{6C4D6BBE-6204-4E6A-817A-CC64FD1684B6}" srcOrd="1" destOrd="0" presId="urn:microsoft.com/office/officeart/2005/8/layout/vList5"/>
    <dgm:cxn modelId="{DF4FBF1A-8F15-487D-B2F5-3DAF9C8E2B78}" type="presParOf" srcId="{A868AD5C-ED7A-4F24-BC79-3B28693CB5F9}" destId="{D0F9D23F-4714-4872-91F9-ABAE0C46DD1D}" srcOrd="1" destOrd="0" presId="urn:microsoft.com/office/officeart/2005/8/layout/vList5"/>
    <dgm:cxn modelId="{61F6BDC5-DC65-4073-A120-98BEA8937A04}" type="presParOf" srcId="{A868AD5C-ED7A-4F24-BC79-3B28693CB5F9}" destId="{B7A9F659-9A33-4F29-8331-94E3B02382E6}" srcOrd="2" destOrd="0" presId="urn:microsoft.com/office/officeart/2005/8/layout/vList5"/>
    <dgm:cxn modelId="{2FA37138-810B-4526-97EB-678701402FA3}" type="presParOf" srcId="{B7A9F659-9A33-4F29-8331-94E3B02382E6}" destId="{3B643F35-CABA-4F39-8BB4-0203EE7FAB40}" srcOrd="0" destOrd="0" presId="urn:microsoft.com/office/officeart/2005/8/layout/vList5"/>
    <dgm:cxn modelId="{1472E5AF-54F6-41DC-B88C-1085E9227D0D}" type="presParOf" srcId="{B7A9F659-9A33-4F29-8331-94E3B02382E6}" destId="{B16E8C3B-EE3E-4B22-B840-5362C5396A91}" srcOrd="1" destOrd="0" presId="urn:microsoft.com/office/officeart/2005/8/layout/vList5"/>
    <dgm:cxn modelId="{88AB0429-7D45-4753-A5F9-E8E9E5152A90}" type="presParOf" srcId="{A868AD5C-ED7A-4F24-BC79-3B28693CB5F9}" destId="{B941F7F9-CD2B-41FE-9FA9-E9CC5BA5749F}" srcOrd="3" destOrd="0" presId="urn:microsoft.com/office/officeart/2005/8/layout/vList5"/>
    <dgm:cxn modelId="{2079C321-D008-490C-BE3F-63940C010C8E}" type="presParOf" srcId="{A868AD5C-ED7A-4F24-BC79-3B28693CB5F9}" destId="{8CE3E36D-C038-4F42-8DDD-30F4119CD62F}" srcOrd="4" destOrd="0" presId="urn:microsoft.com/office/officeart/2005/8/layout/vList5"/>
    <dgm:cxn modelId="{718B5C8D-3C4B-4600-889A-EAB6BD1BE342}" type="presParOf" srcId="{8CE3E36D-C038-4F42-8DDD-30F4119CD62F}" destId="{FBB1ECD0-F240-48B1-9B30-41BCDA12DCC6}" srcOrd="0" destOrd="0" presId="urn:microsoft.com/office/officeart/2005/8/layout/vList5"/>
    <dgm:cxn modelId="{57EA3AAF-4C7E-4DD6-931A-9DC95559CBB8}" type="presParOf" srcId="{8CE3E36D-C038-4F42-8DDD-30F4119CD62F}" destId="{7FBEF402-F739-443B-9F23-A2777D999712}" srcOrd="1" destOrd="0" presId="urn:microsoft.com/office/officeart/2005/8/layout/vList5"/>
    <dgm:cxn modelId="{E8C5573A-8DEC-4892-8D1E-6BC5B171B9FC}" type="presParOf" srcId="{A868AD5C-ED7A-4F24-BC79-3B28693CB5F9}" destId="{5903D2C6-BFE1-4A1C-B7F7-FFC6D12F40E9}" srcOrd="5" destOrd="0" presId="urn:microsoft.com/office/officeart/2005/8/layout/vList5"/>
    <dgm:cxn modelId="{C4C63F1C-052F-4523-AF01-3F3AD2B22C78}" type="presParOf" srcId="{A868AD5C-ED7A-4F24-BC79-3B28693CB5F9}" destId="{89AED46C-290F-4F77-88A8-4662D1EB4317}" srcOrd="6" destOrd="0" presId="urn:microsoft.com/office/officeart/2005/8/layout/vList5"/>
    <dgm:cxn modelId="{0386F0D3-1863-455F-A870-7940932D258F}" type="presParOf" srcId="{89AED46C-290F-4F77-88A8-4662D1EB4317}" destId="{03CA6BDA-B20F-4D51-A85A-FF9DB583D142}" srcOrd="0" destOrd="0" presId="urn:microsoft.com/office/officeart/2005/8/layout/vList5"/>
    <dgm:cxn modelId="{793DC529-34B6-48A2-BCD9-0CABE63E0EA3}" type="presParOf" srcId="{89AED46C-290F-4F77-88A8-4662D1EB4317}" destId="{2DB96721-914A-4F4E-8EEE-EC1C0FA562AE}" srcOrd="1" destOrd="0" presId="urn:microsoft.com/office/officeart/2005/8/layout/vList5"/>
    <dgm:cxn modelId="{F58C4050-CD14-48B9-B843-940826EFAD02}" type="presParOf" srcId="{A868AD5C-ED7A-4F24-BC79-3B28693CB5F9}" destId="{1C0CDE8B-DAAC-4001-84F0-444B7099405A}" srcOrd="7" destOrd="0" presId="urn:microsoft.com/office/officeart/2005/8/layout/vList5"/>
    <dgm:cxn modelId="{92A58082-38F3-464B-B584-6E926E196836}" type="presParOf" srcId="{A868AD5C-ED7A-4F24-BC79-3B28693CB5F9}" destId="{967AAE8A-AD6B-46D5-99A1-6269E9CD710B}" srcOrd="8" destOrd="0" presId="urn:microsoft.com/office/officeart/2005/8/layout/vList5"/>
    <dgm:cxn modelId="{74B63195-E77F-48C6-A99D-95471901D4A3}" type="presParOf" srcId="{967AAE8A-AD6B-46D5-99A1-6269E9CD710B}" destId="{C3A9BD33-0BD0-401C-A0E4-78BC5948992D}" srcOrd="0" destOrd="0" presId="urn:microsoft.com/office/officeart/2005/8/layout/vList5"/>
    <dgm:cxn modelId="{DDC64381-AD22-4160-B99A-EA8F33EE921D}" type="presParOf" srcId="{967AAE8A-AD6B-46D5-99A1-6269E9CD710B}" destId="{5417637B-99E5-4373-A92E-536B7DFEA33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16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Package XML structure</a:t>
            </a:r>
          </a:p>
          <a:p>
            <a:pPr marL="228600" indent="-228600">
              <a:buAutoNum type="arabicPeriod"/>
            </a:pPr>
            <a:r>
              <a:rPr lang="en-US" dirty="0" smtClean="0"/>
              <a:t>New solution explorer layout (missing</a:t>
            </a:r>
            <a:r>
              <a:rPr lang="en-US" baseline="0" dirty="0" smtClean="0"/>
              <a:t> data sources and data source views)</a:t>
            </a:r>
            <a:endParaRPr lang="en-US" dirty="0" smtClean="0"/>
          </a:p>
          <a:p>
            <a:pPr marL="228600" indent="-228600">
              <a:buAutoNum type="arabicPeriod"/>
            </a:pPr>
            <a:r>
              <a:rPr lang="en-US" dirty="0" smtClean="0"/>
              <a:t>New connection manager options (missing Add connection</a:t>
            </a:r>
            <a:r>
              <a:rPr lang="en-US" baseline="0" dirty="0" smtClean="0"/>
              <a:t> from data source)</a:t>
            </a:r>
          </a:p>
          <a:p>
            <a:pPr marL="228600" indent="-228600">
              <a:buAutoNum type="arabicPeriod"/>
            </a:pPr>
            <a:r>
              <a:rPr lang="en-US" baseline="0" dirty="0" smtClean="0"/>
              <a:t>Add a project parameter </a:t>
            </a:r>
            <a:r>
              <a:rPr lang="en-US" baseline="0" dirty="0" err="1" smtClean="0"/>
              <a:t>ServerName</a:t>
            </a:r>
            <a:endParaRPr lang="en-US" baseline="0" dirty="0" smtClean="0"/>
          </a:p>
          <a:p>
            <a:pPr marL="228600" indent="-228600">
              <a:buAutoNum type="arabicPeriod"/>
            </a:pPr>
            <a:r>
              <a:rPr lang="en-US" baseline="0" dirty="0" smtClean="0"/>
              <a:t>Set project deployment properties BIDS Server: KIWI Path: /SSISDB/ETL Projects/Project Name</a:t>
            </a:r>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2931411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SSIS</a:t>
            </a:r>
            <a:r>
              <a:rPr lang="en-US" baseline="0" dirty="0" smtClean="0"/>
              <a:t> Node and database list</a:t>
            </a:r>
          </a:p>
          <a:p>
            <a:pPr marL="228600" indent="-228600">
              <a:buAutoNum type="arabicPeriod"/>
            </a:pPr>
            <a:r>
              <a:rPr lang="en-US" baseline="0" dirty="0" smtClean="0"/>
              <a:t>Create Catalog on SSIS Node</a:t>
            </a:r>
          </a:p>
          <a:p>
            <a:pPr marL="228600" indent="-228600">
              <a:buAutoNum type="arabicPeriod"/>
            </a:pPr>
            <a:r>
              <a:rPr lang="en-US" baseline="0" dirty="0" smtClean="0"/>
              <a:t>Note the DB that is created as well</a:t>
            </a:r>
          </a:p>
          <a:p>
            <a:pPr marL="228600" indent="-228600">
              <a:buAutoNum type="arabicPeriod"/>
            </a:pPr>
            <a:r>
              <a:rPr lang="en-US" baseline="0" dirty="0" smtClean="0"/>
              <a:t>Create an ETL Projects folder</a:t>
            </a:r>
          </a:p>
          <a:p>
            <a:pPr marL="228600" indent="-228600">
              <a:buAutoNum type="arabicPeriod"/>
            </a:pPr>
            <a:r>
              <a:rPr lang="en-US" baseline="0" dirty="0" smtClean="0"/>
              <a:t>Deploy project</a:t>
            </a:r>
          </a:p>
          <a:p>
            <a:pPr marL="228600" indent="-228600">
              <a:buAutoNum type="arabicPeriod"/>
            </a:pPr>
            <a:r>
              <a:rPr lang="en-US" baseline="0" dirty="0" smtClean="0"/>
              <a:t>Show project properties and setting of parameters</a:t>
            </a:r>
          </a:p>
          <a:p>
            <a:pPr marL="228600" indent="-228600">
              <a:buAutoNum type="arabicPeriod"/>
            </a:pPr>
            <a:r>
              <a:rPr lang="en-US" baseline="0" dirty="0" smtClean="0"/>
              <a:t>Create Production and Test environments</a:t>
            </a:r>
          </a:p>
          <a:p>
            <a:pPr marL="228600" indent="-228600">
              <a:buAutoNum type="arabicPeriod"/>
            </a:pPr>
            <a:r>
              <a:rPr lang="en-US" baseline="0" dirty="0" smtClean="0"/>
              <a:t>Show environment properties &amp; add </a:t>
            </a:r>
            <a:r>
              <a:rPr lang="en-US" baseline="0" dirty="0" err="1" smtClean="0"/>
              <a:t>ServerName</a:t>
            </a:r>
            <a:r>
              <a:rPr lang="en-US" baseline="0" dirty="0" smtClean="0"/>
              <a:t> variables</a:t>
            </a:r>
          </a:p>
          <a:p>
            <a:pPr marL="228600" indent="-228600">
              <a:buAutoNum type="arabicPeriod"/>
            </a:pPr>
            <a:r>
              <a:rPr lang="en-US" baseline="0" dirty="0" smtClean="0"/>
              <a:t>Add Production environment to the package</a:t>
            </a:r>
          </a:p>
          <a:p>
            <a:pPr marL="228600" indent="-228600">
              <a:buAutoNum type="arabicPeriod"/>
            </a:pPr>
            <a:r>
              <a:rPr lang="en-US" baseline="0" dirty="0" smtClean="0"/>
              <a:t>Modify the project parameter to use the environment variable instead</a:t>
            </a:r>
          </a:p>
          <a:p>
            <a:pPr marL="228600" indent="-228600">
              <a:buAutoNum type="arabicPeriod"/>
            </a:pPr>
            <a:r>
              <a:rPr lang="en-US" baseline="0" dirty="0" smtClean="0"/>
              <a:t>Open a query window to SSISDB</a:t>
            </a:r>
          </a:p>
          <a:p>
            <a:pPr marL="228600" indent="-228600">
              <a:buAutoNum type="arabicPeriod"/>
            </a:pPr>
            <a:r>
              <a:rPr lang="en-US" baseline="0" dirty="0" smtClean="0"/>
              <a:t>DECLARE @</a:t>
            </a:r>
            <a:r>
              <a:rPr lang="en-US" baseline="0" dirty="0" err="1" smtClean="0"/>
              <a:t>exec_id</a:t>
            </a:r>
            <a:r>
              <a:rPr lang="en-US" baseline="0" dirty="0" smtClean="0"/>
              <a:t> </a:t>
            </a:r>
            <a:r>
              <a:rPr lang="en-US" baseline="0" dirty="0" err="1" smtClean="0"/>
              <a:t>bigint</a:t>
            </a:r>
            <a:r>
              <a:rPr lang="en-US" baseline="0" dirty="0" smtClean="0"/>
              <a:t>;</a:t>
            </a:r>
          </a:p>
          <a:p>
            <a:pPr marL="228600" indent="-228600">
              <a:buAutoNum type="arabicPeriod"/>
            </a:pPr>
            <a:r>
              <a:rPr lang="en-US" baseline="0" dirty="0" smtClean="0"/>
              <a:t>EXEC </a:t>
            </a:r>
            <a:r>
              <a:rPr lang="en-US" baseline="0" dirty="0" err="1" smtClean="0"/>
              <a:t>catalog.create_execution</a:t>
            </a:r>
            <a:r>
              <a:rPr lang="en-US" baseline="0" dirty="0" smtClean="0"/>
              <a:t> @</a:t>
            </a:r>
            <a:r>
              <a:rPr lang="en-US" baseline="0" dirty="0" err="1" smtClean="0"/>
              <a:t>folder_name</a:t>
            </a:r>
            <a:r>
              <a:rPr lang="en-US" baseline="0" dirty="0" smtClean="0"/>
              <a:t> = ‘ETL Projects’, @</a:t>
            </a:r>
            <a:r>
              <a:rPr lang="en-US" baseline="0" dirty="0" err="1" smtClean="0"/>
              <a:t>project_name</a:t>
            </a:r>
            <a:r>
              <a:rPr lang="en-US" baseline="0" dirty="0" smtClean="0"/>
              <a:t> = ‘Integration Services Project1’,</a:t>
            </a:r>
          </a:p>
          <a:p>
            <a:pPr marL="228600" indent="-228600">
              <a:buAutoNum type="arabicPeriod"/>
            </a:pPr>
            <a:r>
              <a:rPr lang="en-US" baseline="0" dirty="0" smtClean="0"/>
              <a:t>                                             @</a:t>
            </a:r>
            <a:r>
              <a:rPr lang="en-US" baseline="0" dirty="0" err="1" smtClean="0"/>
              <a:t>package_name</a:t>
            </a:r>
            <a:r>
              <a:rPr lang="en-US" baseline="0" dirty="0" smtClean="0"/>
              <a:t> = ‘</a:t>
            </a:r>
            <a:r>
              <a:rPr lang="en-US" baseline="0" dirty="0" err="1" smtClean="0"/>
              <a:t>Package.dtsx</a:t>
            </a:r>
            <a:r>
              <a:rPr lang="en-US" baseline="0" dirty="0" smtClean="0"/>
              <a:t>’, @</a:t>
            </a:r>
            <a:r>
              <a:rPr lang="en-US" baseline="0" dirty="0" err="1" smtClean="0"/>
              <a:t>execution_id</a:t>
            </a:r>
            <a:r>
              <a:rPr lang="en-US" baseline="0" dirty="0" smtClean="0"/>
              <a:t> = @</a:t>
            </a:r>
            <a:r>
              <a:rPr lang="en-US" baseline="0" dirty="0" err="1" smtClean="0"/>
              <a:t>exec_id</a:t>
            </a:r>
            <a:r>
              <a:rPr lang="en-US" baseline="0" dirty="0" smtClean="0"/>
              <a:t> OUTPUT;</a:t>
            </a:r>
          </a:p>
          <a:p>
            <a:pPr marL="228600" indent="-228600">
              <a:buAutoNum type="arabicPeriod"/>
            </a:pPr>
            <a:r>
              <a:rPr lang="en-US" baseline="0" dirty="0" smtClean="0"/>
              <a:t>SELECT @</a:t>
            </a:r>
            <a:r>
              <a:rPr lang="en-US" baseline="0" dirty="0" err="1" smtClean="0"/>
              <a:t>exec_id</a:t>
            </a:r>
            <a:r>
              <a:rPr lang="en-US" baseline="0" dirty="0" smtClean="0"/>
              <a:t>;</a:t>
            </a:r>
          </a:p>
          <a:p>
            <a:pPr marL="228600" indent="-228600">
              <a:buAutoNum type="arabicPeriod"/>
            </a:pPr>
            <a:r>
              <a:rPr lang="en-US" baseline="0" dirty="0" smtClean="0"/>
              <a:t>Execute a few times to see result</a:t>
            </a:r>
          </a:p>
          <a:p>
            <a:pPr marL="228600" indent="-228600">
              <a:buAutoNum type="arabicPeriod"/>
            </a:pPr>
            <a:r>
              <a:rPr lang="en-US" baseline="0" dirty="0" smtClean="0"/>
              <a:t>Browse the views and </a:t>
            </a:r>
            <a:r>
              <a:rPr lang="en-US" baseline="0" dirty="0" err="1" smtClean="0"/>
              <a:t>procs</a:t>
            </a:r>
            <a:r>
              <a:rPr lang="en-US" baseline="0" dirty="0" smtClean="0"/>
              <a:t> in SSISDB</a:t>
            </a:r>
          </a:p>
          <a:p>
            <a:pPr marL="228600" indent="-228600">
              <a:buAutoNum type="arabicPeriod"/>
            </a:pPr>
            <a:r>
              <a:rPr lang="en-US" baseline="0" dirty="0" smtClean="0"/>
              <a:t>SELECT * FROM </a:t>
            </a:r>
            <a:r>
              <a:rPr lang="en-US" baseline="0" dirty="0" err="1" smtClean="0"/>
              <a:t>catalog.packages</a:t>
            </a:r>
            <a:endParaRPr lang="en-US" baseline="0" dirty="0" smtClean="0"/>
          </a:p>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2931411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29314115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31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p:spPr>
      </p:sp>
      <p:sp>
        <p:nvSpPr>
          <p:cNvPr id="10243" name="Notes Placeholder 2"/>
          <p:cNvSpPr>
            <a:spLocks noGrp="1"/>
          </p:cNvSpPr>
          <p:nvPr>
            <p:ph type="body" idx="1"/>
          </p:nvPr>
        </p:nvSpPr>
        <p:spPr bwMode="auto">
          <a:xfrm>
            <a:off x="685800" y="4343400"/>
            <a:ext cx="5486400" cy="4114800"/>
          </a:xfrm>
          <a:prstGeom prst="rect">
            <a:avLst/>
          </a:prstGeom>
          <a:noFill/>
        </p:spPr>
        <p:txBody>
          <a:bodyPr wrap="square" numCol="1" anchor="t" anchorCtr="0" compatLnSpc="1">
            <a:prstTxWarp prst="textNoShape">
              <a:avLst/>
            </a:prstTxWarp>
          </a:bodyPr>
          <a:lstStyle/>
          <a:p>
            <a:pPr>
              <a:spcBef>
                <a:spcPct val="0"/>
              </a:spcBef>
            </a:pPr>
            <a:endParaRPr lang="en-US" smtClean="0"/>
          </a:p>
        </p:txBody>
      </p:sp>
      <p:sp>
        <p:nvSpPr>
          <p:cNvPr id="10244" name="Slide Number Placeholder 3"/>
          <p:cNvSpPr>
            <a:spLocks noGrp="1"/>
          </p:cNvSpPr>
          <p:nvPr>
            <p:ph type="sldNum" sz="quarter" idx="5"/>
          </p:nvPr>
        </p:nvSpPr>
        <p:spPr bwMode="auto">
          <a:xfrm>
            <a:off x="3884613" y="8685213"/>
            <a:ext cx="2971800" cy="457200"/>
          </a:xfrm>
          <a:prstGeom prst="rect">
            <a:avLst/>
          </a:prstGeom>
          <a:noFill/>
          <a:ln>
            <a:miter lim="800000"/>
            <a:headEnd/>
            <a:tailEnd/>
          </a:ln>
        </p:spPr>
        <p:txBody>
          <a:bodyPr/>
          <a:lstStyle/>
          <a:p>
            <a:fld id="{8E6528ED-487F-44B6-95C0-B0C4AA12BD90}" type="slidenum">
              <a:rPr lang="en-US"/>
              <a:pPr/>
              <a:t>32</a:t>
            </a:fld>
            <a:endParaRPr lang="en-US"/>
          </a:p>
        </p:txBody>
      </p:sp>
      <p:sp>
        <p:nvSpPr>
          <p:cNvPr id="10245" name="Footer Placeholder 4"/>
          <p:cNvSpPr>
            <a:spLocks noGrp="1"/>
          </p:cNvSpPr>
          <p:nvPr>
            <p:ph type="ftr" sz="quarter" idx="4"/>
          </p:nvPr>
        </p:nvSpPr>
        <p:spPr bwMode="auto">
          <a:xfrm>
            <a:off x="0" y="8685213"/>
            <a:ext cx="2971800" cy="457200"/>
          </a:xfrm>
          <a:prstGeom prst="rect">
            <a:avLst/>
          </a:prstGeom>
          <a:noFill/>
          <a:ln>
            <a:miter lim="800000"/>
            <a:headEnd/>
            <a:tailEnd/>
          </a:ln>
        </p:spPr>
        <p:txBody>
          <a:bodyPr wrap="square" numCol="1" anchorCtr="0" compatLnSpc="1">
            <a:prstTxWarp prst="textNoShape">
              <a:avLst/>
            </a:prstTxWarp>
          </a:bodyPr>
          <a:lstStyle/>
          <a:p>
            <a:r>
              <a:rPr lang="en-US"/>
              <a:t>February 4-6, 2008    Redmond, WA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Visual Studio shell integration &amp; new UI look and feel</a:t>
            </a:r>
          </a:p>
          <a:p>
            <a:pPr marL="228600" indent="-228600">
              <a:buAutoNum type="arabicPeriod"/>
            </a:pPr>
            <a:r>
              <a:rPr lang="en-US" dirty="0" smtClean="0"/>
              <a:t>Undo/redo and with drop-down lists</a:t>
            </a:r>
          </a:p>
          <a:p>
            <a:pPr marL="228600" indent="-228600">
              <a:buAutoNum type="arabicPeriod"/>
            </a:pPr>
            <a:r>
              <a:rPr lang="en-US" dirty="0" smtClean="0"/>
              <a:t>Zoom control (and pan control)</a:t>
            </a:r>
          </a:p>
          <a:p>
            <a:pPr marL="228600" indent="-228600">
              <a:buAutoNum type="arabicPeriod"/>
            </a:pPr>
            <a:r>
              <a:rPr lang="en-US" dirty="0" smtClean="0"/>
              <a:t>Precedence constraint</a:t>
            </a:r>
            <a:r>
              <a:rPr lang="en-US" baseline="0" dirty="0" smtClean="0"/>
              <a:t> labels</a:t>
            </a:r>
            <a:endParaRPr lang="en-US" dirty="0" smtClean="0"/>
          </a:p>
          <a:p>
            <a:pPr marL="228600" indent="-228600">
              <a:buAutoNum type="arabicPeriod"/>
            </a:pPr>
            <a:r>
              <a:rPr lang="en-US" dirty="0" smtClean="0"/>
              <a:t>Getting started pane</a:t>
            </a:r>
          </a:p>
          <a:p>
            <a:pPr marL="228600" indent="-228600">
              <a:buAutoNum type="arabicPeriod"/>
            </a:pPr>
            <a:r>
              <a:rPr lang="en-US" dirty="0" smtClean="0"/>
              <a:t>Description in</a:t>
            </a:r>
            <a:r>
              <a:rPr lang="en-US" baseline="0" dirty="0" smtClean="0"/>
              <a:t> Toolbox</a:t>
            </a:r>
          </a:p>
          <a:p>
            <a:pPr marL="228600" indent="-228600">
              <a:buAutoNum type="arabicPeriod"/>
            </a:pPr>
            <a:r>
              <a:rPr lang="en-US" baseline="0" dirty="0" smtClean="0"/>
              <a:t>Toolbox groupings</a:t>
            </a:r>
          </a:p>
          <a:p>
            <a:pPr marL="228600" indent="-228600">
              <a:buAutoNum type="arabicPeriod"/>
            </a:pPr>
            <a:r>
              <a:rPr lang="en-US" baseline="0" dirty="0" smtClean="0"/>
              <a:t>Data flow component groupings</a:t>
            </a:r>
          </a:p>
          <a:p>
            <a:pPr marL="228600" indent="-228600">
              <a:buAutoNum type="arabicPeriod"/>
            </a:pPr>
            <a:r>
              <a:rPr lang="en-US" baseline="0" dirty="0" smtClean="0"/>
              <a:t>Source and Destination assistants</a:t>
            </a:r>
          </a:p>
          <a:p>
            <a:pPr marL="228600" indent="-228600">
              <a:buAutoNum type="arabicPeriod"/>
            </a:pPr>
            <a:r>
              <a:rPr lang="en-US" baseline="0" dirty="0" smtClean="0"/>
              <a:t>Data flow column remapping</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2931411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4025"/>
            <a:ext cx="5486400" cy="4114488"/>
          </a:xfrm>
          <a:prstGeom prst="rect">
            <a:avLst/>
          </a:prstGeom>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557551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54510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26005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578021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854937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667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5857092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695544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1813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55932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6415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514443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653588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05069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2895793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61775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093321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Data Flow Enhancements</a:t>
            </a:r>
            <a:endParaRPr lang="en-AU" dirty="0">
              <a:solidFill>
                <a:srgbClr val="F3E207"/>
              </a:solidFill>
            </a:endParaRPr>
          </a:p>
        </p:txBody>
      </p:sp>
      <p:sp>
        <p:nvSpPr>
          <p:cNvPr id="3" name="Content Placeholder 2"/>
          <p:cNvSpPr>
            <a:spLocks noGrp="1"/>
          </p:cNvSpPr>
          <p:nvPr>
            <p:ph idx="1"/>
          </p:nvPr>
        </p:nvSpPr>
        <p:spPr>
          <a:xfrm>
            <a:off x="467544" y="1916832"/>
            <a:ext cx="8229600" cy="3849291"/>
          </a:xfrm>
          <a:prstGeom prst="rect">
            <a:avLst/>
          </a:prstGeom>
        </p:spPr>
        <p:txBody>
          <a:bodyPr>
            <a:normAutofit fontScale="92500" lnSpcReduction="10000"/>
          </a:bodyPr>
          <a:lstStyle/>
          <a:p>
            <a:r>
              <a:rPr lang="en-AU" dirty="0" smtClean="0"/>
              <a:t>Component grouping in Data Flow</a:t>
            </a:r>
          </a:p>
          <a:p>
            <a:r>
              <a:rPr lang="en-AU" dirty="0" smtClean="0"/>
              <a:t>Assistants</a:t>
            </a:r>
          </a:p>
          <a:p>
            <a:pPr lvl="1"/>
            <a:r>
              <a:rPr lang="en-AU" dirty="0" smtClean="0"/>
              <a:t>Source Assistant</a:t>
            </a:r>
          </a:p>
          <a:p>
            <a:pPr lvl="1"/>
            <a:r>
              <a:rPr lang="en-AU" dirty="0" smtClean="0"/>
              <a:t>Destination Assistant</a:t>
            </a:r>
          </a:p>
          <a:p>
            <a:r>
              <a:rPr lang="en-AU" dirty="0" smtClean="0"/>
              <a:t>Data Correction Transformation</a:t>
            </a:r>
          </a:p>
          <a:p>
            <a:r>
              <a:rPr lang="en-AU" dirty="0" smtClean="0"/>
              <a:t>Easier options for adding/removing data viewers</a:t>
            </a:r>
          </a:p>
          <a:p>
            <a:r>
              <a:rPr lang="en-AU" dirty="0" smtClean="0"/>
              <a:t>Edit a component’s properties with input disconnected</a:t>
            </a:r>
          </a:p>
          <a:p>
            <a:pPr lvl="1"/>
            <a:r>
              <a:rPr lang="en-AU" dirty="0" smtClean="0"/>
              <a:t>Easier options for correcting input mapping issues</a:t>
            </a:r>
          </a:p>
          <a:p>
            <a:endParaRPr lang="en-AU" dirty="0" smtClean="0"/>
          </a:p>
          <a:p>
            <a:endParaRPr lang="en-AU" dirty="0" smtClean="0"/>
          </a:p>
          <a:p>
            <a:endParaRPr lang="en-AU" dirty="0" smtClean="0"/>
          </a:p>
          <a:p>
            <a:endParaRPr lang="en-AU" dirty="0" smtClean="0"/>
          </a:p>
        </p:txBody>
      </p:sp>
    </p:spTree>
    <p:extLst>
      <p:ext uri="{BB962C8B-B14F-4D97-AF65-F5344CB8AC3E}">
        <p14:creationId xmlns:p14="http://schemas.microsoft.com/office/powerpoint/2010/main" val="1152991728"/>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Demonstration</a:t>
            </a:r>
            <a:endParaRPr lang="en-AU" dirty="0"/>
          </a:p>
        </p:txBody>
      </p:sp>
      <p:sp>
        <p:nvSpPr>
          <p:cNvPr id="6" name="Text Placeholder 5"/>
          <p:cNvSpPr>
            <a:spLocks noGrp="1"/>
          </p:cNvSpPr>
          <p:nvPr>
            <p:ph type="body" idx="1"/>
          </p:nvPr>
        </p:nvSpPr>
        <p:spPr/>
        <p:txBody>
          <a:bodyPr/>
          <a:lstStyle/>
          <a:p>
            <a:r>
              <a:rPr lang="en-AU" dirty="0" smtClean="0"/>
              <a:t>Designer Enhancements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44105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AU" dirty="0"/>
              <a:t>Project System and Parameters</a:t>
            </a:r>
            <a:br>
              <a:rPr lang="en-AU" dirty="0"/>
            </a:b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88039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Package and File Format Changes</a:t>
            </a:r>
            <a:endParaRPr lang="en-AU" dirty="0">
              <a:solidFill>
                <a:srgbClr val="F3E207"/>
              </a:solidFill>
            </a:endParaRPr>
          </a:p>
        </p:txBody>
      </p:sp>
      <p:sp>
        <p:nvSpPr>
          <p:cNvPr id="3" name="Content Placeholder 2"/>
          <p:cNvSpPr>
            <a:spLocks noGrp="1"/>
          </p:cNvSpPr>
          <p:nvPr>
            <p:ph idx="1"/>
          </p:nvPr>
        </p:nvSpPr>
        <p:spPr>
          <a:xfrm>
            <a:off x="467544" y="1988840"/>
            <a:ext cx="8229600" cy="3849291"/>
          </a:xfrm>
          <a:prstGeom prst="rect">
            <a:avLst/>
          </a:prstGeom>
        </p:spPr>
        <p:txBody>
          <a:bodyPr>
            <a:normAutofit fontScale="92500" lnSpcReduction="10000"/>
          </a:bodyPr>
          <a:lstStyle/>
          <a:p>
            <a:r>
              <a:rPr lang="en-AU" dirty="0" smtClean="0"/>
              <a:t>Old package format was not well-formed XML</a:t>
            </a:r>
          </a:p>
          <a:p>
            <a:pPr lvl="1"/>
            <a:r>
              <a:rPr lang="en-AU" dirty="0" smtClean="0"/>
              <a:t>Still supported for import</a:t>
            </a:r>
          </a:p>
          <a:p>
            <a:pPr lvl="1"/>
            <a:r>
              <a:rPr lang="en-AU" dirty="0" smtClean="0"/>
              <a:t>Differencing was difficult</a:t>
            </a:r>
          </a:p>
          <a:p>
            <a:r>
              <a:rPr lang="en-AU" dirty="0" smtClean="0"/>
              <a:t>New package file is much simplified</a:t>
            </a:r>
          </a:p>
          <a:p>
            <a:pPr lvl="1"/>
            <a:r>
              <a:rPr lang="en-AU" dirty="0" smtClean="0"/>
              <a:t>Appropriate XML structure</a:t>
            </a:r>
          </a:p>
          <a:p>
            <a:pPr lvl="1"/>
            <a:r>
              <a:rPr lang="en-AU" dirty="0" smtClean="0"/>
              <a:t>Attributes are now XML attributes, not separate nodes</a:t>
            </a:r>
          </a:p>
          <a:p>
            <a:pPr lvl="1"/>
            <a:r>
              <a:rPr lang="en-AU" dirty="0" smtClean="0"/>
              <a:t>Much more human-readable</a:t>
            </a:r>
          </a:p>
          <a:p>
            <a:pPr lvl="1"/>
            <a:r>
              <a:rPr lang="en-AU" dirty="0" smtClean="0"/>
              <a:t>Items within groups alphabetical</a:t>
            </a:r>
          </a:p>
          <a:p>
            <a:pPr lvl="1"/>
            <a:r>
              <a:rPr lang="en-AU" dirty="0" smtClean="0"/>
              <a:t>References are now full paths rather than reference IDs</a:t>
            </a:r>
          </a:p>
          <a:p>
            <a:pPr lvl="1"/>
            <a:r>
              <a:rPr lang="en-AU" dirty="0" smtClean="0"/>
              <a:t>Readable but </a:t>
            </a:r>
            <a:r>
              <a:rPr lang="en-AU" dirty="0" err="1" smtClean="0"/>
              <a:t>discardable</a:t>
            </a:r>
            <a:r>
              <a:rPr lang="en-AU" dirty="0" smtClean="0"/>
              <a:t> layout section</a:t>
            </a:r>
          </a:p>
          <a:p>
            <a:pPr lvl="1"/>
            <a:endParaRPr lang="en-AU" dirty="0" smtClean="0"/>
          </a:p>
        </p:txBody>
      </p:sp>
    </p:spTree>
    <p:extLst>
      <p:ext uri="{BB962C8B-B14F-4D97-AF65-F5344CB8AC3E}">
        <p14:creationId xmlns:p14="http://schemas.microsoft.com/office/powerpoint/2010/main" val="2156369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Project System Changes</a:t>
            </a:r>
            <a:endParaRPr lang="en-AU" dirty="0">
              <a:solidFill>
                <a:srgbClr val="F3E207"/>
              </a:solidFill>
            </a:endParaRPr>
          </a:p>
        </p:txBody>
      </p:sp>
      <p:sp>
        <p:nvSpPr>
          <p:cNvPr id="3" name="Content Placeholder 2"/>
          <p:cNvSpPr>
            <a:spLocks noGrp="1"/>
          </p:cNvSpPr>
          <p:nvPr>
            <p:ph idx="1"/>
          </p:nvPr>
        </p:nvSpPr>
        <p:spPr>
          <a:xfrm>
            <a:off x="395536" y="1988840"/>
            <a:ext cx="8229600" cy="3849291"/>
          </a:xfrm>
          <a:prstGeom prst="rect">
            <a:avLst/>
          </a:prstGeom>
        </p:spPr>
        <p:txBody>
          <a:bodyPr>
            <a:normAutofit fontScale="85000" lnSpcReduction="10000"/>
          </a:bodyPr>
          <a:lstStyle/>
          <a:p>
            <a:r>
              <a:rPr lang="en-AU" dirty="0" smtClean="0"/>
              <a:t>Top level object is now a Project</a:t>
            </a:r>
          </a:p>
          <a:p>
            <a:pPr lvl="1"/>
            <a:r>
              <a:rPr lang="en-AU" dirty="0" smtClean="0"/>
              <a:t>Contains one or more packages</a:t>
            </a:r>
          </a:p>
          <a:p>
            <a:pPr lvl="1"/>
            <a:r>
              <a:rPr lang="en-AU" dirty="0" smtClean="0"/>
              <a:t>Is deployable along with packages</a:t>
            </a:r>
          </a:p>
          <a:p>
            <a:r>
              <a:rPr lang="en-AU" dirty="0" smtClean="0"/>
              <a:t>Default build now creates an ISPAC file</a:t>
            </a:r>
          </a:p>
          <a:p>
            <a:pPr lvl="1"/>
            <a:r>
              <a:rPr lang="en-AU" dirty="0" smtClean="0"/>
              <a:t>Contains packages, project, and configurations</a:t>
            </a:r>
          </a:p>
          <a:p>
            <a:r>
              <a:rPr lang="en-AU" dirty="0" smtClean="0"/>
              <a:t>Two project modes</a:t>
            </a:r>
          </a:p>
          <a:p>
            <a:pPr lvl="1"/>
            <a:r>
              <a:rPr lang="en-AU" dirty="0" smtClean="0"/>
              <a:t>Project mode (new ISPAC behaviour)</a:t>
            </a:r>
          </a:p>
          <a:p>
            <a:pPr lvl="1"/>
            <a:r>
              <a:rPr lang="en-AU" dirty="0" smtClean="0"/>
              <a:t>Legacy mode (2005/8 behaviour)</a:t>
            </a:r>
          </a:p>
          <a:p>
            <a:pPr lvl="1"/>
            <a:r>
              <a:rPr lang="en-AU" dirty="0" smtClean="0"/>
              <a:t>Change via right-click option on project in Solution Explorer</a:t>
            </a:r>
          </a:p>
          <a:p>
            <a:r>
              <a:rPr lang="en-AU" dirty="0" smtClean="0"/>
              <a:t>Opening a 2008 project starts upgrade wizard</a:t>
            </a:r>
          </a:p>
          <a:p>
            <a:endParaRPr lang="en-AU" dirty="0" smtClean="0"/>
          </a:p>
          <a:p>
            <a:endParaRPr lang="en-US" sz="2000" b="1" dirty="0" smtClean="0">
              <a:solidFill>
                <a:srgbClr val="FFFF00"/>
              </a:solidFill>
              <a:latin typeface="Courier New" pitchFamily="49" charset="0"/>
              <a:cs typeface="Courier New" pitchFamily="49" charset="0"/>
            </a:endParaRPr>
          </a:p>
        </p:txBody>
      </p:sp>
    </p:spTree>
    <p:extLst>
      <p:ext uri="{BB962C8B-B14F-4D97-AF65-F5344CB8AC3E}">
        <p14:creationId xmlns:p14="http://schemas.microsoft.com/office/powerpoint/2010/main" val="97476475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Data Sources and DSVs</a:t>
            </a:r>
            <a:endParaRPr lang="en-US" dirty="0"/>
          </a:p>
        </p:txBody>
      </p:sp>
      <p:sp>
        <p:nvSpPr>
          <p:cNvPr id="3" name="Content Placeholder 2"/>
          <p:cNvSpPr>
            <a:spLocks noGrp="1"/>
          </p:cNvSpPr>
          <p:nvPr>
            <p:ph idx="1"/>
          </p:nvPr>
        </p:nvSpPr>
        <p:spPr>
          <a:xfrm>
            <a:off x="395536" y="1916832"/>
            <a:ext cx="8229600" cy="3849291"/>
          </a:xfrm>
        </p:spPr>
        <p:txBody>
          <a:bodyPr/>
          <a:lstStyle/>
          <a:p>
            <a:r>
              <a:rPr lang="en-US" dirty="0" smtClean="0"/>
              <a:t>Were not deployed in 2005/8</a:t>
            </a:r>
          </a:p>
          <a:p>
            <a:pPr lvl="1"/>
            <a:r>
              <a:rPr lang="en-US" dirty="0" smtClean="0"/>
              <a:t>Design time objects only</a:t>
            </a:r>
          </a:p>
          <a:p>
            <a:r>
              <a:rPr lang="en-US" dirty="0" smtClean="0"/>
              <a:t>No longer part of a project</a:t>
            </a:r>
          </a:p>
          <a:p>
            <a:pPr lvl="1"/>
            <a:r>
              <a:rPr lang="en-US" dirty="0" smtClean="0"/>
              <a:t>Except in legacy mode</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4431768"/>
            <a:ext cx="4084070" cy="2072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738346"/>
            <a:ext cx="3365240" cy="342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9837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Parameters</a:t>
            </a:r>
            <a:endParaRPr lang="en-AU" dirty="0">
              <a:solidFill>
                <a:srgbClr val="F3E207"/>
              </a:solidFill>
            </a:endParaRPr>
          </a:p>
        </p:txBody>
      </p:sp>
      <p:sp>
        <p:nvSpPr>
          <p:cNvPr id="3" name="Content Placeholder 2"/>
          <p:cNvSpPr>
            <a:spLocks noGrp="1"/>
          </p:cNvSpPr>
          <p:nvPr>
            <p:ph idx="1"/>
          </p:nvPr>
        </p:nvSpPr>
        <p:spPr>
          <a:xfrm>
            <a:off x="467544" y="1988840"/>
            <a:ext cx="8229600" cy="3849291"/>
          </a:xfrm>
          <a:prstGeom prst="rect">
            <a:avLst/>
          </a:prstGeom>
        </p:spPr>
        <p:txBody>
          <a:bodyPr>
            <a:normAutofit fontScale="85000" lnSpcReduction="20000"/>
          </a:bodyPr>
          <a:lstStyle/>
          <a:p>
            <a:r>
              <a:rPr lang="en-AU" dirty="0" smtClean="0"/>
              <a:t>Projects now support parameters</a:t>
            </a:r>
          </a:p>
          <a:p>
            <a:pPr lvl="1"/>
            <a:r>
              <a:rPr lang="en-AU" dirty="0" smtClean="0"/>
              <a:t>Available to all packages within the project</a:t>
            </a:r>
          </a:p>
          <a:p>
            <a:pPr lvl="1"/>
            <a:r>
              <a:rPr lang="en-AU" dirty="0" smtClean="0"/>
              <a:t>Name and data types</a:t>
            </a:r>
          </a:p>
          <a:p>
            <a:pPr lvl="1"/>
            <a:r>
              <a:rPr lang="en-AU" dirty="0" smtClean="0"/>
              <a:t>Visible in expression builder and property windows</a:t>
            </a:r>
          </a:p>
          <a:p>
            <a:pPr lvl="1"/>
            <a:r>
              <a:rPr lang="en-AU" dirty="0" smtClean="0"/>
              <a:t>Like read-only variables in a specific namespace</a:t>
            </a:r>
          </a:p>
          <a:p>
            <a:r>
              <a:rPr lang="en-AU" dirty="0" smtClean="0"/>
              <a:t>Always have default values at design time</a:t>
            </a:r>
          </a:p>
          <a:p>
            <a:pPr lvl="1"/>
            <a:r>
              <a:rPr lang="en-AU" dirty="0" smtClean="0"/>
              <a:t>Optional – use design time default if not specified</a:t>
            </a:r>
          </a:p>
          <a:p>
            <a:pPr lvl="1"/>
            <a:r>
              <a:rPr lang="en-AU" dirty="0" smtClean="0"/>
              <a:t>Required – must be supplied when deployed as no default exists</a:t>
            </a:r>
          </a:p>
          <a:p>
            <a:r>
              <a:rPr lang="en-AU" dirty="0" smtClean="0"/>
              <a:t>Environments</a:t>
            </a:r>
          </a:p>
          <a:p>
            <a:pPr lvl="1"/>
            <a:r>
              <a:rPr lang="en-AU" dirty="0" smtClean="0"/>
              <a:t>Named groups of values assigned to groups of packages</a:t>
            </a:r>
          </a:p>
          <a:p>
            <a:pPr lvl="1"/>
            <a:r>
              <a:rPr lang="en-AU" dirty="0" smtClean="0"/>
              <a:t>Production, Staging, Test, Development, etc.</a:t>
            </a:r>
          </a:p>
          <a:p>
            <a:endParaRPr lang="en-AU" dirty="0" smtClean="0"/>
          </a:p>
        </p:txBody>
      </p:sp>
    </p:spTree>
    <p:extLst>
      <p:ext uri="{BB962C8B-B14F-4D97-AF65-F5344CB8AC3E}">
        <p14:creationId xmlns:p14="http://schemas.microsoft.com/office/powerpoint/2010/main" val="85751983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Deployment</a:t>
            </a:r>
            <a:endParaRPr lang="en-US" dirty="0"/>
          </a:p>
        </p:txBody>
      </p:sp>
      <p:sp>
        <p:nvSpPr>
          <p:cNvPr id="3" name="Content Placeholder 2"/>
          <p:cNvSpPr>
            <a:spLocks noGrp="1"/>
          </p:cNvSpPr>
          <p:nvPr>
            <p:ph idx="1"/>
          </p:nvPr>
        </p:nvSpPr>
        <p:spPr>
          <a:xfrm>
            <a:off x="314408" y="1772816"/>
            <a:ext cx="8578072" cy="3849291"/>
          </a:xfrm>
        </p:spPr>
        <p:txBody>
          <a:bodyPr/>
          <a:lstStyle/>
          <a:p>
            <a:r>
              <a:rPr lang="en-US" dirty="0" smtClean="0"/>
              <a:t>Right-click deployment supported from VS</a:t>
            </a:r>
          </a:p>
          <a:p>
            <a:r>
              <a:rPr lang="en-US" dirty="0" smtClean="0"/>
              <a:t>ISDeploymentWizard.exe for non-VS deployments</a:t>
            </a:r>
          </a:p>
          <a:p>
            <a:r>
              <a:rPr lang="en-US" dirty="0" smtClean="0"/>
              <a:t>Parameters can (or must) be configured at deployment</a:t>
            </a:r>
          </a:p>
          <a:p>
            <a:pPr marL="6858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1032" y="4005064"/>
            <a:ext cx="6915216"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9972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Demonstration</a:t>
            </a:r>
            <a:endParaRPr lang="en-AU" dirty="0"/>
          </a:p>
        </p:txBody>
      </p:sp>
      <p:sp>
        <p:nvSpPr>
          <p:cNvPr id="6" name="Text Placeholder 5"/>
          <p:cNvSpPr>
            <a:spLocks noGrp="1"/>
          </p:cNvSpPr>
          <p:nvPr>
            <p:ph type="body" idx="1"/>
          </p:nvPr>
        </p:nvSpPr>
        <p:spPr/>
        <p:txBody>
          <a:bodyPr/>
          <a:lstStyle/>
          <a:p>
            <a:r>
              <a:rPr lang="en-AU" dirty="0" smtClean="0"/>
              <a:t>Project System and Parameters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25900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SSIS Server</a:t>
            </a:r>
            <a:r>
              <a:rPr lang="en-AU" dirty="0"/>
              <a:t/>
            </a:r>
            <a:br>
              <a:rPr lang="en-AU" dirty="0"/>
            </a:b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94442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a:t>Denali SSIS and Data Quality Enhancements</a:t>
            </a:r>
          </a:p>
        </p:txBody>
      </p:sp>
      <p:sp>
        <p:nvSpPr>
          <p:cNvPr id="3" name="Text Placeholder 2"/>
          <p:cNvSpPr>
            <a:spLocks noGrp="1"/>
          </p:cNvSpPr>
          <p:nvPr>
            <p:ph type="body" idx="1"/>
          </p:nvPr>
        </p:nvSpPr>
        <p:spPr/>
        <p:txBody>
          <a:bodyPr/>
          <a:lstStyle/>
          <a:p>
            <a:pPr lvl="0">
              <a:defRPr/>
            </a:pPr>
            <a:r>
              <a:rPr lang="en-US" dirty="0" smtClean="0"/>
              <a:t>Dr Greg Low</a:t>
            </a:r>
          </a:p>
          <a:p>
            <a:pPr lvl="0">
              <a:defRPr/>
            </a:pPr>
            <a:r>
              <a:rPr lang="en-US" dirty="0" smtClean="0"/>
              <a:t>Principal Mentor and CEO</a:t>
            </a:r>
          </a:p>
          <a:p>
            <a:pPr lvl="0">
              <a:defRPr/>
            </a:pPr>
            <a:r>
              <a:rPr lang="en-US" dirty="0" err="1" smtClean="0"/>
              <a:t>SolidQ</a:t>
            </a:r>
            <a:r>
              <a:rPr lang="en-US" dirty="0" smtClean="0"/>
              <a:t> Australia</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DAT307</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282583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SSIS Server </a:t>
            </a:r>
            <a:endParaRPr lang="en-AU" dirty="0">
              <a:solidFill>
                <a:srgbClr val="F3E207"/>
              </a:solidFill>
            </a:endParaRPr>
          </a:p>
        </p:txBody>
      </p:sp>
      <p:sp>
        <p:nvSpPr>
          <p:cNvPr id="3" name="Content Placeholder 2"/>
          <p:cNvSpPr>
            <a:spLocks noGrp="1"/>
          </p:cNvSpPr>
          <p:nvPr>
            <p:ph idx="1"/>
          </p:nvPr>
        </p:nvSpPr>
        <p:spPr>
          <a:xfrm>
            <a:off x="467544" y="1988840"/>
            <a:ext cx="8424936" cy="3849291"/>
          </a:xfrm>
          <a:prstGeom prst="rect">
            <a:avLst/>
          </a:prstGeom>
        </p:spPr>
        <p:txBody>
          <a:bodyPr>
            <a:normAutofit fontScale="92500" lnSpcReduction="20000"/>
          </a:bodyPr>
          <a:lstStyle/>
          <a:p>
            <a:r>
              <a:rPr lang="en-AU" dirty="0" smtClean="0"/>
              <a:t>No right/wrong decision today on where to deploy to</a:t>
            </a:r>
          </a:p>
          <a:p>
            <a:pPr lvl="1"/>
            <a:r>
              <a:rPr lang="en-AU" dirty="0" err="1" smtClean="0"/>
              <a:t>Filesystem</a:t>
            </a:r>
            <a:endParaRPr lang="en-AU" dirty="0" smtClean="0"/>
          </a:p>
          <a:p>
            <a:pPr lvl="1"/>
            <a:r>
              <a:rPr lang="en-AU" dirty="0" smtClean="0"/>
              <a:t>SQL Server (</a:t>
            </a:r>
            <a:r>
              <a:rPr lang="en-AU" dirty="0" err="1" smtClean="0"/>
              <a:t>msdb</a:t>
            </a:r>
            <a:r>
              <a:rPr lang="en-AU" dirty="0" smtClean="0"/>
              <a:t>)</a:t>
            </a:r>
          </a:p>
          <a:p>
            <a:r>
              <a:rPr lang="en-AU" dirty="0" smtClean="0"/>
              <a:t>Integration Services node in SSMS</a:t>
            </a:r>
          </a:p>
          <a:p>
            <a:r>
              <a:rPr lang="en-AU" dirty="0" smtClean="0"/>
              <a:t>SSIS now has its own DB (SSISDB)</a:t>
            </a:r>
          </a:p>
          <a:p>
            <a:r>
              <a:rPr lang="en-AU" dirty="0" smtClean="0"/>
              <a:t>Packages are now deployed to the SSISDB</a:t>
            </a:r>
          </a:p>
          <a:p>
            <a:r>
              <a:rPr lang="en-AU" dirty="0" smtClean="0"/>
              <a:t>Management enhancements</a:t>
            </a:r>
          </a:p>
          <a:p>
            <a:pPr lvl="1"/>
            <a:r>
              <a:rPr lang="en-AU" dirty="0" smtClean="0"/>
              <a:t>Remote execution options</a:t>
            </a:r>
          </a:p>
          <a:p>
            <a:pPr lvl="1"/>
            <a:r>
              <a:rPr lang="en-AU" dirty="0" smtClean="0"/>
              <a:t>Execution dashboard</a:t>
            </a:r>
          </a:p>
          <a:p>
            <a:pPr lvl="1"/>
            <a:r>
              <a:rPr lang="en-AU" dirty="0" smtClean="0"/>
              <a:t>Improved logging options (can be set at the project level)</a:t>
            </a:r>
          </a:p>
        </p:txBody>
      </p:sp>
    </p:spTree>
    <p:extLst>
      <p:ext uri="{BB962C8B-B14F-4D97-AF65-F5344CB8AC3E}">
        <p14:creationId xmlns:p14="http://schemas.microsoft.com/office/powerpoint/2010/main" val="325534247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SSIS Server Programmability</a:t>
            </a:r>
            <a:endParaRPr lang="en-AU" dirty="0">
              <a:solidFill>
                <a:srgbClr val="F3E207"/>
              </a:solidFill>
            </a:endParaRPr>
          </a:p>
        </p:txBody>
      </p:sp>
      <p:sp>
        <p:nvSpPr>
          <p:cNvPr id="3" name="Content Placeholder 2"/>
          <p:cNvSpPr>
            <a:spLocks noGrp="1"/>
          </p:cNvSpPr>
          <p:nvPr>
            <p:ph idx="1"/>
          </p:nvPr>
        </p:nvSpPr>
        <p:spPr>
          <a:xfrm>
            <a:off x="467544" y="1916832"/>
            <a:ext cx="8424936" cy="4320480"/>
          </a:xfrm>
          <a:prstGeom prst="rect">
            <a:avLst/>
          </a:prstGeom>
        </p:spPr>
        <p:txBody>
          <a:bodyPr>
            <a:normAutofit fontScale="85000" lnSpcReduction="10000"/>
          </a:bodyPr>
          <a:lstStyle/>
          <a:p>
            <a:r>
              <a:rPr lang="en-AU" dirty="0" smtClean="0"/>
              <a:t>SSIS node in SSMS</a:t>
            </a:r>
          </a:p>
          <a:p>
            <a:pPr lvl="1"/>
            <a:r>
              <a:rPr lang="en-AU" dirty="0" err="1" smtClean="0"/>
              <a:t>Catalog</a:t>
            </a:r>
            <a:r>
              <a:rPr lang="en-AU" dirty="0" smtClean="0"/>
              <a:t> not auto-created at setup time</a:t>
            </a:r>
          </a:p>
          <a:p>
            <a:pPr lvl="1"/>
            <a:r>
              <a:rPr lang="en-AU" dirty="0" smtClean="0"/>
              <a:t>Right-click “Create </a:t>
            </a:r>
            <a:r>
              <a:rPr lang="en-AU" dirty="0" err="1" smtClean="0"/>
              <a:t>Catalog</a:t>
            </a:r>
            <a:r>
              <a:rPr lang="en-AU" dirty="0" smtClean="0"/>
              <a:t>” option on SSIS node</a:t>
            </a:r>
          </a:p>
          <a:p>
            <a:pPr lvl="1"/>
            <a:r>
              <a:rPr lang="en-AU" dirty="0" smtClean="0"/>
              <a:t>SQL CLR integration must be enabled to create </a:t>
            </a:r>
            <a:r>
              <a:rPr lang="en-AU" dirty="0" err="1" smtClean="0"/>
              <a:t>catalog</a:t>
            </a:r>
            <a:endParaRPr lang="en-AU" dirty="0" smtClean="0"/>
          </a:p>
          <a:p>
            <a:r>
              <a:rPr lang="en-AU" dirty="0" smtClean="0"/>
              <a:t>Public stored procedures (Called SFC-based API)</a:t>
            </a:r>
          </a:p>
          <a:p>
            <a:pPr lvl="1"/>
            <a:r>
              <a:rPr lang="en-AU" dirty="0" smtClean="0"/>
              <a:t>Deployment</a:t>
            </a:r>
          </a:p>
          <a:p>
            <a:pPr lvl="1"/>
            <a:r>
              <a:rPr lang="en-AU" dirty="0" smtClean="0"/>
              <a:t>Configuration</a:t>
            </a:r>
          </a:p>
          <a:p>
            <a:pPr lvl="1"/>
            <a:r>
              <a:rPr lang="en-AU" dirty="0" smtClean="0"/>
              <a:t>Management</a:t>
            </a:r>
          </a:p>
          <a:p>
            <a:pPr lvl="1"/>
            <a:r>
              <a:rPr lang="en-AU" dirty="0" smtClean="0"/>
              <a:t>Execution</a:t>
            </a:r>
          </a:p>
          <a:p>
            <a:r>
              <a:rPr lang="en-AU" dirty="0" smtClean="0"/>
              <a:t>Example -&gt; packages can be run via</a:t>
            </a:r>
          </a:p>
          <a:p>
            <a:pPr lvl="1"/>
            <a:r>
              <a:rPr lang="en-AU" dirty="0" smtClean="0"/>
              <a:t>SSMS options</a:t>
            </a:r>
          </a:p>
          <a:p>
            <a:pPr lvl="1"/>
            <a:r>
              <a:rPr lang="en-AU" dirty="0" smtClean="0"/>
              <a:t>Calling </a:t>
            </a:r>
            <a:r>
              <a:rPr lang="en-AU" dirty="0" err="1" smtClean="0"/>
              <a:t>SSISDB.Catalog.Start_Package</a:t>
            </a:r>
            <a:r>
              <a:rPr lang="en-AU" dirty="0" smtClean="0"/>
              <a:t> system stored procedure</a:t>
            </a:r>
          </a:p>
          <a:p>
            <a:pPr lvl="1"/>
            <a:endParaRPr lang="en-AU" dirty="0" smtClean="0"/>
          </a:p>
          <a:p>
            <a:pPr lvl="1"/>
            <a:endParaRPr lang="en-AU" dirty="0" smtClean="0"/>
          </a:p>
          <a:p>
            <a:pPr lvl="1"/>
            <a:endParaRPr lang="en-AU" dirty="0" smtClean="0"/>
          </a:p>
        </p:txBody>
      </p:sp>
    </p:spTree>
    <p:extLst>
      <p:ext uri="{BB962C8B-B14F-4D97-AF65-F5344CB8AC3E}">
        <p14:creationId xmlns:p14="http://schemas.microsoft.com/office/powerpoint/2010/main" val="4203910173"/>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Environments</a:t>
            </a:r>
            <a:endParaRPr lang="en-AU" dirty="0">
              <a:solidFill>
                <a:srgbClr val="F3E207"/>
              </a:solidFill>
            </a:endParaRPr>
          </a:p>
        </p:txBody>
      </p:sp>
      <p:sp>
        <p:nvSpPr>
          <p:cNvPr id="3" name="Content Placeholder 2"/>
          <p:cNvSpPr>
            <a:spLocks noGrp="1"/>
          </p:cNvSpPr>
          <p:nvPr>
            <p:ph idx="1"/>
          </p:nvPr>
        </p:nvSpPr>
        <p:spPr>
          <a:prstGeom prst="rect">
            <a:avLst/>
          </a:prstGeom>
        </p:spPr>
        <p:txBody>
          <a:bodyPr>
            <a:normAutofit/>
          </a:bodyPr>
          <a:lstStyle/>
          <a:p>
            <a:r>
              <a:rPr lang="en-AU" dirty="0" smtClean="0"/>
              <a:t>Hierarchy</a:t>
            </a:r>
          </a:p>
          <a:p>
            <a:pPr lvl="1"/>
            <a:r>
              <a:rPr lang="en-AU" dirty="0" err="1" smtClean="0"/>
              <a:t>Catalog</a:t>
            </a:r>
            <a:r>
              <a:rPr lang="en-AU" dirty="0" smtClean="0"/>
              <a:t> -&gt; Folder -&gt; Project -&gt; Environments</a:t>
            </a:r>
          </a:p>
          <a:p>
            <a:r>
              <a:rPr lang="en-AU" dirty="0" smtClean="0"/>
              <a:t>Environments</a:t>
            </a:r>
          </a:p>
          <a:p>
            <a:pPr lvl="1"/>
            <a:r>
              <a:rPr lang="en-AU" dirty="0" smtClean="0"/>
              <a:t>Are collections of server variables</a:t>
            </a:r>
          </a:p>
          <a:p>
            <a:pPr lvl="1"/>
            <a:r>
              <a:rPr lang="en-AU" dirty="0" smtClean="0"/>
              <a:t>Can be mapped to projects, then server variables are mapped to project or package parameters</a:t>
            </a:r>
          </a:p>
          <a:p>
            <a:pPr lvl="1"/>
            <a:r>
              <a:rPr lang="en-AU" dirty="0" smtClean="0"/>
              <a:t>Can be selected at deployment or run time</a:t>
            </a:r>
          </a:p>
          <a:p>
            <a:pPr lvl="1"/>
            <a:endParaRPr lang="en-AU" dirty="0"/>
          </a:p>
          <a:p>
            <a:pPr lvl="1"/>
            <a:endParaRPr lang="en-AU" dirty="0" smtClean="0"/>
          </a:p>
          <a:p>
            <a:pPr lvl="1"/>
            <a:endParaRPr lang="en-AU" dirty="0" smtClean="0"/>
          </a:p>
          <a:p>
            <a:pPr lvl="1"/>
            <a:endParaRPr lang="en-AU" dirty="0" smtClean="0"/>
          </a:p>
        </p:txBody>
      </p:sp>
    </p:spTree>
    <p:extLst>
      <p:ext uri="{BB962C8B-B14F-4D97-AF65-F5344CB8AC3E}">
        <p14:creationId xmlns:p14="http://schemas.microsoft.com/office/powerpoint/2010/main" val="125854711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Demonstration</a:t>
            </a:r>
            <a:endParaRPr lang="en-AU" dirty="0"/>
          </a:p>
        </p:txBody>
      </p:sp>
      <p:sp>
        <p:nvSpPr>
          <p:cNvPr id="6" name="Text Placeholder 5"/>
          <p:cNvSpPr>
            <a:spLocks noGrp="1"/>
          </p:cNvSpPr>
          <p:nvPr>
            <p:ph type="body" idx="1"/>
          </p:nvPr>
        </p:nvSpPr>
        <p:spPr/>
        <p:txBody>
          <a:bodyPr/>
          <a:lstStyle/>
          <a:p>
            <a:r>
              <a:rPr lang="en-AU" dirty="0" smtClean="0"/>
              <a:t>SSIS Server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021831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AU" dirty="0" smtClean="0"/>
              <a:t>Data Quality Services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31569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It’s all about quality</a:t>
            </a:r>
            <a:endParaRPr lang="en-US"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9763" y="2428875"/>
            <a:ext cx="5324475"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48492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Data Suitable For Business Use?</a:t>
            </a:r>
            <a:endParaRPr lang="en-AU" dirty="0"/>
          </a:p>
        </p:txBody>
      </p:sp>
      <p:graphicFrame>
        <p:nvGraphicFramePr>
          <p:cNvPr id="5" name="Content Placeholder 4"/>
          <p:cNvGraphicFramePr>
            <a:graphicFrameLocks/>
          </p:cNvGraphicFramePr>
          <p:nvPr>
            <p:extLst>
              <p:ext uri="{D42A27DB-BD31-4B8C-83A1-F6EECF244321}">
                <p14:modId xmlns:p14="http://schemas.microsoft.com/office/powerpoint/2010/main" val="1410985697"/>
              </p:ext>
            </p:extLst>
          </p:nvPr>
        </p:nvGraphicFramePr>
        <p:xfrm>
          <a:off x="323528" y="1772816"/>
          <a:ext cx="8568952" cy="4419600"/>
        </p:xfrm>
        <a:graphic>
          <a:graphicData uri="http://schemas.openxmlformats.org/drawingml/2006/table">
            <a:tbl>
              <a:tblPr firstRow="1" bandRow="1">
                <a:tableStyleId>{5202B0CA-FC54-4496-8BCA-5EF66A818D29}</a:tableStyleId>
              </a:tblPr>
              <a:tblGrid>
                <a:gridCol w="1647198"/>
                <a:gridCol w="3033322"/>
                <a:gridCol w="3888432"/>
              </a:tblGrid>
              <a:tr h="375916">
                <a:tc>
                  <a:txBody>
                    <a:bodyPr/>
                    <a:lstStyle/>
                    <a:p>
                      <a:pPr algn="l"/>
                      <a:r>
                        <a:rPr lang="en-US" sz="2000" dirty="0" smtClean="0"/>
                        <a:t>Data Quality</a:t>
                      </a:r>
                      <a:endParaRPr lang="en-US" sz="2000" b="0" dirty="0">
                        <a:solidFill>
                          <a:schemeClr val="tx2">
                            <a:lumMod val="50000"/>
                          </a:schemeClr>
                        </a:solidFill>
                      </a:endParaRPr>
                    </a:p>
                  </a:txBody>
                  <a:tcPr marL="121888" marR="121888"/>
                </a:tc>
                <a:tc>
                  <a:txBody>
                    <a:bodyPr/>
                    <a:lstStyle/>
                    <a:p>
                      <a:pPr algn="l"/>
                      <a:r>
                        <a:rPr lang="en-US" sz="2000" dirty="0" smtClean="0"/>
                        <a:t>Issue</a:t>
                      </a:r>
                      <a:endParaRPr lang="en-US" sz="2000" b="0" dirty="0">
                        <a:solidFill>
                          <a:schemeClr val="tx2">
                            <a:lumMod val="50000"/>
                          </a:schemeClr>
                        </a:solidFill>
                      </a:endParaRPr>
                    </a:p>
                  </a:txBody>
                  <a:tcPr marL="121888" marR="121888"/>
                </a:tc>
                <a:tc>
                  <a:txBody>
                    <a:bodyPr/>
                    <a:lstStyle/>
                    <a:p>
                      <a:pPr algn="l"/>
                      <a:r>
                        <a:rPr lang="en-US" sz="2000" dirty="0" smtClean="0"/>
                        <a:t>Sample Data</a:t>
                      </a:r>
                      <a:r>
                        <a:rPr lang="en-US" sz="2000" baseline="0" dirty="0" smtClean="0"/>
                        <a:t> Problem</a:t>
                      </a:r>
                      <a:endParaRPr lang="en-US" sz="2000" b="0" dirty="0">
                        <a:solidFill>
                          <a:schemeClr val="tx2">
                            <a:lumMod val="50000"/>
                          </a:schemeClr>
                        </a:solidFill>
                      </a:endParaRPr>
                    </a:p>
                  </a:txBody>
                  <a:tcPr marL="121888" marR="121888"/>
                </a:tc>
              </a:tr>
              <a:tr h="607249">
                <a:tc>
                  <a:txBody>
                    <a:bodyPr/>
                    <a:lstStyle/>
                    <a:p>
                      <a:pPr algn="l"/>
                      <a:r>
                        <a:rPr lang="en-US" sz="2400" dirty="0" smtClean="0"/>
                        <a:t>Standard</a:t>
                      </a:r>
                      <a:endParaRPr lang="en-US" sz="2400" dirty="0">
                        <a:solidFill>
                          <a:schemeClr val="tx2">
                            <a:lumMod val="50000"/>
                          </a:schemeClr>
                        </a:solidFill>
                      </a:endParaRPr>
                    </a:p>
                  </a:txBody>
                  <a:tcPr marL="121888" marR="121888"/>
                </a:tc>
                <a:tc>
                  <a:txBody>
                    <a:bodyPr/>
                    <a:lstStyle/>
                    <a:p>
                      <a:r>
                        <a:rPr lang="en-US" sz="1800" u="none" strike="noStrike" kern="1200" baseline="0" dirty="0" smtClean="0"/>
                        <a:t>Are data elements consistently defined and understood ?</a:t>
                      </a:r>
                      <a:endParaRPr lang="en-US" dirty="0">
                        <a:solidFill>
                          <a:schemeClr val="tx2">
                            <a:lumMod val="50000"/>
                          </a:schemeClr>
                        </a:solidFill>
                      </a:endParaRPr>
                    </a:p>
                  </a:txBody>
                  <a:tcPr marL="121888" marR="121888"/>
                </a:tc>
                <a:tc>
                  <a:txBody>
                    <a:bodyPr/>
                    <a:lstStyle/>
                    <a:p>
                      <a:r>
                        <a:rPr lang="en-US" sz="1800" u="none" strike="noStrike" kern="1200" baseline="0" dirty="0" smtClean="0"/>
                        <a:t>Gender code = M, F, U in one system and Gender code = 0, 1, 2 in another system</a:t>
                      </a:r>
                      <a:endParaRPr lang="en-US" dirty="0">
                        <a:solidFill>
                          <a:schemeClr val="tx2">
                            <a:lumMod val="50000"/>
                          </a:schemeClr>
                        </a:solidFill>
                      </a:endParaRPr>
                    </a:p>
                  </a:txBody>
                  <a:tcPr marL="121888" marR="121888"/>
                </a:tc>
              </a:tr>
              <a:tr h="607249">
                <a:tc>
                  <a:txBody>
                    <a:bodyPr/>
                    <a:lstStyle/>
                    <a:p>
                      <a:pPr marL="0" algn="l" defTabSz="914400" rtl="0" eaLnBrk="1" latinLnBrk="0" hangingPunct="1"/>
                      <a:r>
                        <a:rPr lang="en-US" sz="2400" kern="1200" dirty="0" smtClean="0"/>
                        <a:t>Complete</a:t>
                      </a:r>
                      <a:endParaRPr lang="en-US" sz="2400" kern="1200" dirty="0">
                        <a:solidFill>
                          <a:schemeClr val="tx2">
                            <a:lumMod val="50000"/>
                          </a:schemeClr>
                        </a:solidFill>
                        <a:latin typeface="+mn-lt"/>
                        <a:ea typeface="+mn-ea"/>
                        <a:cs typeface="+mn-cs"/>
                      </a:endParaRPr>
                    </a:p>
                  </a:txBody>
                  <a:tcPr marL="121888" marR="121888"/>
                </a:tc>
                <a:tc>
                  <a:txBody>
                    <a:bodyPr/>
                    <a:lstStyle/>
                    <a:p>
                      <a:r>
                        <a:rPr lang="en-US" dirty="0" smtClean="0"/>
                        <a:t>Is all necessary data present ? </a:t>
                      </a:r>
                      <a:endParaRPr lang="en-US" dirty="0">
                        <a:solidFill>
                          <a:schemeClr val="tx2">
                            <a:lumMod val="50000"/>
                          </a:schemeClr>
                        </a:solidFill>
                      </a:endParaRPr>
                    </a:p>
                  </a:txBody>
                  <a:tcPr marL="121888" marR="121888"/>
                </a:tc>
                <a:tc>
                  <a:txBody>
                    <a:bodyPr/>
                    <a:lstStyle/>
                    <a:p>
                      <a:r>
                        <a:rPr lang="en-US" dirty="0" smtClean="0"/>
                        <a:t>20% of customers’</a:t>
                      </a:r>
                      <a:r>
                        <a:rPr lang="en-US" baseline="0" dirty="0" smtClean="0"/>
                        <a:t> last name is blank, </a:t>
                      </a:r>
                      <a:br>
                        <a:rPr lang="en-US" baseline="0" dirty="0" smtClean="0"/>
                      </a:br>
                      <a:r>
                        <a:rPr lang="en-US" baseline="0" dirty="0" smtClean="0"/>
                        <a:t>50% of postcodes are 9999</a:t>
                      </a:r>
                      <a:endParaRPr lang="en-US" dirty="0">
                        <a:solidFill>
                          <a:schemeClr val="tx2">
                            <a:lumMod val="50000"/>
                          </a:schemeClr>
                        </a:solidFill>
                      </a:endParaRPr>
                    </a:p>
                  </a:txBody>
                  <a:tcPr marL="121888" marR="121888"/>
                </a:tc>
              </a:tr>
              <a:tr h="867498">
                <a:tc>
                  <a:txBody>
                    <a:bodyPr/>
                    <a:lstStyle/>
                    <a:p>
                      <a:pPr marL="0" algn="l" defTabSz="914400" rtl="0" eaLnBrk="1" latinLnBrk="0" hangingPunct="1"/>
                      <a:r>
                        <a:rPr lang="en-US" sz="2400" kern="1200" dirty="0" smtClean="0"/>
                        <a:t>Accurate</a:t>
                      </a:r>
                      <a:endParaRPr lang="en-US" sz="2400" kern="1200" dirty="0">
                        <a:solidFill>
                          <a:schemeClr val="tx2">
                            <a:lumMod val="50000"/>
                          </a:schemeClr>
                        </a:solidFill>
                        <a:latin typeface="+mn-lt"/>
                        <a:ea typeface="+mn-ea"/>
                        <a:cs typeface="+mn-cs"/>
                      </a:endParaRPr>
                    </a:p>
                  </a:txBody>
                  <a:tcPr marL="121888" marR="121888"/>
                </a:tc>
                <a:tc>
                  <a:txBody>
                    <a:bodyPr/>
                    <a:lstStyle/>
                    <a:p>
                      <a:r>
                        <a:rPr lang="en-US" sz="1800" u="none" strike="noStrike" kern="1200" baseline="0" dirty="0" smtClean="0"/>
                        <a:t>Does the data accurately represent reality or a verifiable source?</a:t>
                      </a:r>
                      <a:endParaRPr lang="en-US" dirty="0">
                        <a:solidFill>
                          <a:schemeClr val="tx2">
                            <a:lumMod val="50000"/>
                          </a:schemeClr>
                        </a:solidFill>
                      </a:endParaRPr>
                    </a:p>
                  </a:txBody>
                  <a:tcPr marL="121888" marR="121888"/>
                </a:tc>
                <a:tc>
                  <a:txBody>
                    <a:bodyPr/>
                    <a:lstStyle/>
                    <a:p>
                      <a:r>
                        <a:rPr lang="en-US" sz="1800" u="none" strike="noStrike" kern="1200" baseline="0" dirty="0" smtClean="0"/>
                        <a:t>A Supplier is listed as ‘Active’ but went out of business six years ago</a:t>
                      </a:r>
                      <a:endParaRPr lang="en-US" dirty="0">
                        <a:solidFill>
                          <a:schemeClr val="tx2">
                            <a:lumMod val="50000"/>
                          </a:schemeClr>
                        </a:solidFill>
                      </a:endParaRPr>
                    </a:p>
                  </a:txBody>
                  <a:tcPr marL="121888" marR="121888"/>
                </a:tc>
              </a:tr>
              <a:tr h="607249">
                <a:tc>
                  <a:txBody>
                    <a:bodyPr/>
                    <a:lstStyle/>
                    <a:p>
                      <a:pPr marL="0" algn="l" defTabSz="914400" rtl="0" eaLnBrk="1" latinLnBrk="0" hangingPunct="1"/>
                      <a:r>
                        <a:rPr lang="en-US" sz="2400" kern="1200" dirty="0" smtClean="0"/>
                        <a:t>Valid</a:t>
                      </a:r>
                      <a:endParaRPr lang="en-US" sz="2400" kern="1200" dirty="0">
                        <a:solidFill>
                          <a:schemeClr val="tx2">
                            <a:lumMod val="50000"/>
                          </a:schemeClr>
                        </a:solidFill>
                        <a:latin typeface="+mn-lt"/>
                        <a:ea typeface="+mn-ea"/>
                        <a:cs typeface="+mn-cs"/>
                      </a:endParaRPr>
                    </a:p>
                  </a:txBody>
                  <a:tcPr marL="121888" marR="121888"/>
                </a:tc>
                <a:tc>
                  <a:txBody>
                    <a:bodyPr/>
                    <a:lstStyle/>
                    <a:p>
                      <a:r>
                        <a:rPr lang="en-US" sz="1800" u="none" strike="noStrike" kern="1200" baseline="0" dirty="0" smtClean="0"/>
                        <a:t>Do data values fall within acceptable ranges? </a:t>
                      </a:r>
                      <a:endParaRPr lang="en-US" dirty="0">
                        <a:solidFill>
                          <a:schemeClr val="tx2">
                            <a:lumMod val="50000"/>
                          </a:schemeClr>
                        </a:solidFill>
                      </a:endParaRPr>
                    </a:p>
                  </a:txBody>
                  <a:tcPr marL="121888" marR="121888"/>
                </a:tc>
                <a:tc>
                  <a:txBody>
                    <a:bodyPr/>
                    <a:lstStyle/>
                    <a:p>
                      <a:r>
                        <a:rPr lang="en-US" dirty="0" smtClean="0"/>
                        <a:t>Salary</a:t>
                      </a:r>
                      <a:r>
                        <a:rPr lang="en-US" baseline="0" dirty="0" smtClean="0"/>
                        <a:t> values should be between </a:t>
                      </a:r>
                      <a:br>
                        <a:rPr lang="en-US" baseline="0" dirty="0" smtClean="0"/>
                      </a:br>
                      <a:r>
                        <a:rPr lang="en-US" baseline="0" dirty="0" smtClean="0"/>
                        <a:t>60,000-120,000</a:t>
                      </a:r>
                      <a:endParaRPr lang="en-US" dirty="0">
                        <a:solidFill>
                          <a:schemeClr val="tx2">
                            <a:lumMod val="50000"/>
                          </a:schemeClr>
                        </a:solidFill>
                      </a:endParaRPr>
                    </a:p>
                  </a:txBody>
                  <a:tcPr marL="121888" marR="121888"/>
                </a:tc>
              </a:tr>
              <a:tr h="607249">
                <a:tc>
                  <a:txBody>
                    <a:bodyPr/>
                    <a:lstStyle/>
                    <a:p>
                      <a:pPr marL="0" algn="l" defTabSz="914400" rtl="0" eaLnBrk="1" latinLnBrk="0" hangingPunct="1"/>
                      <a:r>
                        <a:rPr lang="en-US" sz="2400" kern="1200" dirty="0" smtClean="0"/>
                        <a:t>Unique</a:t>
                      </a:r>
                      <a:endParaRPr lang="en-US" sz="2400" kern="1200" dirty="0">
                        <a:solidFill>
                          <a:schemeClr val="tx2">
                            <a:lumMod val="50000"/>
                          </a:schemeClr>
                        </a:solidFill>
                        <a:latin typeface="+mn-lt"/>
                        <a:ea typeface="+mn-ea"/>
                        <a:cs typeface="+mn-cs"/>
                      </a:endParaRPr>
                    </a:p>
                  </a:txBody>
                  <a:tcPr marL="121888" marR="121888"/>
                </a:tc>
                <a:tc>
                  <a:txBody>
                    <a:bodyPr/>
                    <a:lstStyle/>
                    <a:p>
                      <a:r>
                        <a:rPr lang="en-US" dirty="0" smtClean="0"/>
                        <a:t>Data</a:t>
                      </a:r>
                      <a:r>
                        <a:rPr lang="en-US" baseline="0" dirty="0" smtClean="0"/>
                        <a:t> appears several times</a:t>
                      </a:r>
                      <a:endParaRPr lang="en-US" dirty="0">
                        <a:solidFill>
                          <a:schemeClr val="tx2">
                            <a:lumMod val="50000"/>
                          </a:schemeClr>
                        </a:solidFill>
                      </a:endParaRPr>
                    </a:p>
                  </a:txBody>
                  <a:tcPr marL="121888" marR="121888"/>
                </a:tc>
                <a:tc>
                  <a:txBody>
                    <a:bodyPr/>
                    <a:lstStyle/>
                    <a:p>
                      <a:r>
                        <a:rPr lang="en-US" dirty="0" smtClean="0"/>
                        <a:t>Both</a:t>
                      </a:r>
                      <a:r>
                        <a:rPr lang="en-US" baseline="0" dirty="0" smtClean="0"/>
                        <a:t> </a:t>
                      </a:r>
                      <a:r>
                        <a:rPr lang="en-US" dirty="0" smtClean="0"/>
                        <a:t>John Ryan and Jack Ryan appear in the system</a:t>
                      </a:r>
                      <a:r>
                        <a:rPr lang="en-US" baseline="0" dirty="0" smtClean="0"/>
                        <a:t> – are they the same person?</a:t>
                      </a:r>
                      <a:endParaRPr lang="en-US" dirty="0">
                        <a:solidFill>
                          <a:schemeClr val="tx2">
                            <a:lumMod val="50000"/>
                          </a:schemeClr>
                        </a:solidFill>
                      </a:endParaRPr>
                    </a:p>
                  </a:txBody>
                  <a:tcPr marL="121888" marR="121888"/>
                </a:tc>
              </a:tr>
            </a:tbl>
          </a:graphicData>
        </a:graphic>
      </p:graphicFrame>
    </p:spTree>
    <p:extLst>
      <p:ext uri="{BB962C8B-B14F-4D97-AF65-F5344CB8AC3E}">
        <p14:creationId xmlns:p14="http://schemas.microsoft.com/office/powerpoint/2010/main" val="23076960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Quality Tooling</a:t>
            </a:r>
            <a:endParaRPr lang="en-AU" dirty="0"/>
          </a:p>
        </p:txBody>
      </p:sp>
      <p:graphicFrame>
        <p:nvGraphicFramePr>
          <p:cNvPr id="5" name="Content Placeholder 8"/>
          <p:cNvGraphicFramePr>
            <a:graphicFrameLocks noGrp="1"/>
          </p:cNvGraphicFramePr>
          <p:nvPr>
            <p:ph idx="4294967295"/>
            <p:extLst>
              <p:ext uri="{D42A27DB-BD31-4B8C-83A1-F6EECF244321}">
                <p14:modId xmlns:p14="http://schemas.microsoft.com/office/powerpoint/2010/main" val="839363095"/>
              </p:ext>
            </p:extLst>
          </p:nvPr>
        </p:nvGraphicFramePr>
        <p:xfrm>
          <a:off x="3131840" y="1772816"/>
          <a:ext cx="5569222"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ontent Placeholder 2"/>
          <p:cNvSpPr>
            <a:spLocks noGrp="1"/>
          </p:cNvSpPr>
          <p:nvPr>
            <p:ph idx="1"/>
          </p:nvPr>
        </p:nvSpPr>
        <p:spPr>
          <a:xfrm>
            <a:off x="395536" y="1844824"/>
            <a:ext cx="3970784" cy="3849291"/>
          </a:xfrm>
        </p:spPr>
        <p:txBody>
          <a:bodyPr/>
          <a:lstStyle/>
          <a:p>
            <a:r>
              <a:rPr lang="en-AU" dirty="0" smtClean="0"/>
              <a:t>Large value market exists for data quality related tooling</a:t>
            </a:r>
          </a:p>
        </p:txBody>
      </p:sp>
    </p:spTree>
    <p:extLst>
      <p:ext uri="{BB962C8B-B14F-4D97-AF65-F5344CB8AC3E}">
        <p14:creationId xmlns:p14="http://schemas.microsoft.com/office/powerpoint/2010/main" val="414188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Quality Services</a:t>
            </a:r>
            <a:endParaRPr lang="en-AU" dirty="0"/>
          </a:p>
        </p:txBody>
      </p:sp>
      <p:graphicFrame>
        <p:nvGraphicFramePr>
          <p:cNvPr id="5" name="Diagram 4"/>
          <p:cNvGraphicFramePr/>
          <p:nvPr>
            <p:extLst>
              <p:ext uri="{D42A27DB-BD31-4B8C-83A1-F6EECF244321}">
                <p14:modId xmlns:p14="http://schemas.microsoft.com/office/powerpoint/2010/main" val="1643952976"/>
              </p:ext>
            </p:extLst>
          </p:nvPr>
        </p:nvGraphicFramePr>
        <p:xfrm>
          <a:off x="179512" y="1916832"/>
          <a:ext cx="8784975" cy="4458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26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SSIS Integration with DQS</a:t>
            </a:r>
            <a:endParaRPr lang="en-AU" dirty="0"/>
          </a:p>
        </p:txBody>
      </p:sp>
      <p:sp>
        <p:nvSpPr>
          <p:cNvPr id="5" name="Content Placeholder 2"/>
          <p:cNvSpPr txBox="1">
            <a:spLocks/>
          </p:cNvSpPr>
          <p:nvPr/>
        </p:nvSpPr>
        <p:spPr>
          <a:xfrm>
            <a:off x="609441" y="2971800"/>
            <a:ext cx="11071516" cy="3276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grpSp>
        <p:nvGrpSpPr>
          <p:cNvPr id="6" name="Group 5"/>
          <p:cNvGrpSpPr/>
          <p:nvPr/>
        </p:nvGrpSpPr>
        <p:grpSpPr>
          <a:xfrm>
            <a:off x="2072352" y="3659819"/>
            <a:ext cx="1940058" cy="917995"/>
            <a:chOff x="3121318" y="3671880"/>
            <a:chExt cx="1940058" cy="917995"/>
          </a:xfrm>
        </p:grpSpPr>
        <p:cxnSp>
          <p:nvCxnSpPr>
            <p:cNvPr id="7" name="Straight Arrow Connector 6"/>
            <p:cNvCxnSpPr/>
            <p:nvPr/>
          </p:nvCxnSpPr>
          <p:spPr>
            <a:xfrm>
              <a:off x="5061375" y="3702479"/>
              <a:ext cx="0" cy="887396"/>
            </a:xfrm>
            <a:prstGeom prst="straightConnector1">
              <a:avLst/>
            </a:prstGeom>
            <a:ln w="28575" cmpd="sng">
              <a:solidFill>
                <a:srgbClr val="F4D22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3121318" y="3671880"/>
              <a:ext cx="1940058" cy="29847"/>
            </a:xfrm>
            <a:prstGeom prst="straightConnector1">
              <a:avLst/>
            </a:prstGeom>
            <a:ln w="28575" cmpd="sng">
              <a:solidFill>
                <a:srgbClr val="F4D221"/>
              </a:solidFill>
              <a:prstDash val="dash"/>
              <a:headEnd type="none"/>
              <a:tailEnd type="triangle"/>
            </a:ln>
            <a:effectLst/>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1947509" y="3444187"/>
            <a:ext cx="2458018" cy="1145687"/>
            <a:chOff x="1907722" y="3427523"/>
            <a:chExt cx="3351927" cy="1145687"/>
          </a:xfrm>
        </p:grpSpPr>
        <p:cxnSp>
          <p:nvCxnSpPr>
            <p:cNvPr id="10" name="Straight Arrow Connector 9"/>
            <p:cNvCxnSpPr/>
            <p:nvPr/>
          </p:nvCxnSpPr>
          <p:spPr>
            <a:xfrm flipH="1">
              <a:off x="1907722" y="3427523"/>
              <a:ext cx="3351927" cy="3"/>
            </a:xfrm>
            <a:prstGeom prst="straightConnector1">
              <a:avLst/>
            </a:prstGeom>
            <a:ln w="28575" cmpd="sng">
              <a:solidFill>
                <a:srgbClr val="F4D221"/>
              </a:solidFill>
              <a:prstDash val="dash"/>
              <a:headEnd type="none"/>
              <a:tailEnd type="none"/>
            </a:ln>
            <a:effectLst/>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5248099" y="3472986"/>
              <a:ext cx="11550" cy="1100224"/>
            </a:xfrm>
            <a:prstGeom prst="straightConnector1">
              <a:avLst/>
            </a:prstGeom>
            <a:ln w="28575" cmpd="sng">
              <a:solidFill>
                <a:srgbClr val="F4D221"/>
              </a:solidFill>
              <a:prstDash val="dash"/>
              <a:headEnd type="triangle"/>
              <a:tailEnd type="none"/>
            </a:ln>
            <a:effectLst/>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1365608" y="4119912"/>
            <a:ext cx="1810910" cy="430887"/>
          </a:xfrm>
          <a:prstGeom prst="rect">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200" b="1">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dirty="0" smtClean="0">
                <a:solidFill>
                  <a:schemeClr val="tx1">
                    <a:lumMod val="50000"/>
                    <a:lumOff val="50000"/>
                  </a:schemeClr>
                </a:solidFill>
              </a:rPr>
              <a:t>Knowledge Base</a:t>
            </a:r>
            <a:endParaRPr lang="en-US" dirty="0">
              <a:solidFill>
                <a:schemeClr val="tx1">
                  <a:lumMod val="50000"/>
                  <a:lumOff val="50000"/>
                </a:schemeClr>
              </a:solidFill>
            </a:endParaRPr>
          </a:p>
        </p:txBody>
      </p:sp>
      <p:cxnSp>
        <p:nvCxnSpPr>
          <p:cNvPr id="17" name="Straight Arrow Connector 16"/>
          <p:cNvCxnSpPr/>
          <p:nvPr/>
        </p:nvCxnSpPr>
        <p:spPr>
          <a:xfrm>
            <a:off x="1024199" y="2613017"/>
            <a:ext cx="0" cy="3587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1043608" y="4077855"/>
            <a:ext cx="0" cy="5733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Can 18"/>
          <p:cNvSpPr/>
          <p:nvPr/>
        </p:nvSpPr>
        <p:spPr bwMode="auto">
          <a:xfrm>
            <a:off x="251520" y="5438378"/>
            <a:ext cx="2693507" cy="701133"/>
          </a:xfrm>
          <a:prstGeom prst="can">
            <a:avLst/>
          </a:prstGeom>
          <a:solidFill>
            <a:schemeClr val="accent6">
              <a:lumMod val="20000"/>
              <a:lumOff val="80000"/>
            </a:schemeClr>
          </a:solidFill>
          <a:ln>
            <a:solidFill>
              <a:schemeClr val="tx1"/>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smtClean="0">
                <a:solidFill>
                  <a:srgbClr val="002D42"/>
                </a:solidFill>
              </a:rPr>
              <a:t>Reference Data Definition</a:t>
            </a:r>
            <a:endParaRPr lang="en-US" b="1" dirty="0">
              <a:solidFill>
                <a:srgbClr val="002D42"/>
              </a:solidFill>
            </a:endParaRPr>
          </a:p>
        </p:txBody>
      </p:sp>
      <p:sp>
        <p:nvSpPr>
          <p:cNvPr id="20" name="Can 19"/>
          <p:cNvSpPr/>
          <p:nvPr/>
        </p:nvSpPr>
        <p:spPr bwMode="auto">
          <a:xfrm>
            <a:off x="267427" y="4826983"/>
            <a:ext cx="2693507" cy="711335"/>
          </a:xfrm>
          <a:prstGeom prst="can">
            <a:avLst/>
          </a:prstGeom>
          <a:solidFill>
            <a:schemeClr val="accent6">
              <a:lumMod val="20000"/>
              <a:lumOff val="80000"/>
            </a:schemeClr>
          </a:solidFill>
          <a:ln>
            <a:solidFill>
              <a:schemeClr val="tx1"/>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b="1" dirty="0">
                <a:solidFill>
                  <a:srgbClr val="002D42"/>
                </a:solidFill>
              </a:rPr>
              <a:t>Values/Rules</a:t>
            </a:r>
          </a:p>
        </p:txBody>
      </p:sp>
      <p:grpSp>
        <p:nvGrpSpPr>
          <p:cNvPr id="25" name="Group 24"/>
          <p:cNvGrpSpPr/>
          <p:nvPr/>
        </p:nvGrpSpPr>
        <p:grpSpPr>
          <a:xfrm>
            <a:off x="4615079" y="1622677"/>
            <a:ext cx="4331418" cy="2598411"/>
            <a:chOff x="6686982" y="957662"/>
            <a:chExt cx="4542629" cy="2813854"/>
          </a:xfrm>
          <a:gradFill flip="none" rotWithShape="1">
            <a:gsLst>
              <a:gs pos="1000">
                <a:schemeClr val="accent1">
                  <a:lumMod val="20000"/>
                  <a:lumOff val="80000"/>
                </a:schemeClr>
              </a:gs>
              <a:gs pos="49000">
                <a:schemeClr val="accent1">
                  <a:lumMod val="20000"/>
                  <a:lumOff val="80000"/>
                  <a:alpha val="64000"/>
                </a:schemeClr>
              </a:gs>
              <a:gs pos="100000">
                <a:schemeClr val="tx2"/>
              </a:gs>
            </a:gsLst>
            <a:lin ang="0" scaled="1"/>
            <a:tileRect/>
          </a:gradFill>
        </p:grpSpPr>
        <p:grpSp>
          <p:nvGrpSpPr>
            <p:cNvPr id="26" name="Group 25"/>
            <p:cNvGrpSpPr/>
            <p:nvPr/>
          </p:nvGrpSpPr>
          <p:grpSpPr>
            <a:xfrm>
              <a:off x="6686982" y="977515"/>
              <a:ext cx="4542629" cy="2794001"/>
              <a:chOff x="6686982" y="1240574"/>
              <a:chExt cx="4542629" cy="2520390"/>
            </a:xfrm>
            <a:grpFill/>
          </p:grpSpPr>
          <p:sp>
            <p:nvSpPr>
              <p:cNvPr id="28" name="Rounded Rectangle 27"/>
              <p:cNvSpPr/>
              <p:nvPr/>
            </p:nvSpPr>
            <p:spPr bwMode="auto">
              <a:xfrm>
                <a:off x="6686982" y="1240574"/>
                <a:ext cx="4542629" cy="2520390"/>
              </a:xfrm>
              <a:prstGeom prst="roundRect">
                <a:avLst/>
              </a:prstGeom>
              <a:solidFill>
                <a:schemeClr val="accent6">
                  <a:lumMod val="20000"/>
                  <a:lumOff val="80000"/>
                </a:schemeClr>
              </a:solidFill>
              <a:ln>
                <a:solidFill>
                  <a:schemeClr val="tx2">
                    <a:lumMod val="60000"/>
                    <a:lumOff val="4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chemeClr val="tx1">
                      <a:alpha val="99000"/>
                    </a:schemeClr>
                  </a:solidFill>
                </a:endParaRPr>
              </a:p>
            </p:txBody>
          </p:sp>
          <p:pic>
            <p:nvPicPr>
              <p:cNvPr id="29" name="Picture 1"/>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904018" y="1645001"/>
                <a:ext cx="4114382" cy="20117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7" name="TextBox 26"/>
            <p:cNvSpPr txBox="1"/>
            <p:nvPr/>
          </p:nvSpPr>
          <p:spPr>
            <a:xfrm>
              <a:off x="7819925" y="957662"/>
              <a:ext cx="2385015" cy="430887"/>
            </a:xfrm>
            <a:prstGeom prst="rect">
              <a:avLst/>
            </a:prstGeom>
            <a:no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200" b="1">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800" dirty="0" smtClean="0">
                  <a:solidFill>
                    <a:schemeClr val="tx2">
                      <a:lumMod val="75000"/>
                    </a:schemeClr>
                  </a:solidFill>
                </a:rPr>
                <a:t>SSIS Data Flow</a:t>
              </a:r>
              <a:endParaRPr lang="en-US" sz="1800" dirty="0">
                <a:solidFill>
                  <a:schemeClr val="tx2">
                    <a:lumMod val="75000"/>
                  </a:schemeClr>
                </a:solidFill>
              </a:endParaRPr>
            </a:p>
          </p:txBody>
        </p:sp>
      </p:grpSp>
      <p:grpSp>
        <p:nvGrpSpPr>
          <p:cNvPr id="30" name="Group 29"/>
          <p:cNvGrpSpPr/>
          <p:nvPr/>
        </p:nvGrpSpPr>
        <p:grpSpPr>
          <a:xfrm>
            <a:off x="3229726" y="4589874"/>
            <a:ext cx="3760418" cy="1427102"/>
            <a:chOff x="3857598" y="4581597"/>
            <a:chExt cx="3760418" cy="1427102"/>
          </a:xfrm>
          <a:solidFill>
            <a:schemeClr val="accent6">
              <a:lumMod val="20000"/>
              <a:lumOff val="80000"/>
            </a:schemeClr>
          </a:solidFill>
        </p:grpSpPr>
        <p:grpSp>
          <p:nvGrpSpPr>
            <p:cNvPr id="31" name="Group 30"/>
            <p:cNvGrpSpPr/>
            <p:nvPr/>
          </p:nvGrpSpPr>
          <p:grpSpPr>
            <a:xfrm>
              <a:off x="3857598" y="4581597"/>
              <a:ext cx="3760418" cy="1427102"/>
              <a:chOff x="507356" y="3659731"/>
              <a:chExt cx="2821048" cy="1427102"/>
            </a:xfrm>
            <a:grpFill/>
          </p:grpSpPr>
          <p:sp>
            <p:nvSpPr>
              <p:cNvPr id="40" name="Rounded Rectangle 39"/>
              <p:cNvSpPr/>
              <p:nvPr/>
            </p:nvSpPr>
            <p:spPr>
              <a:xfrm>
                <a:off x="507356" y="3659731"/>
                <a:ext cx="2821048" cy="1427102"/>
              </a:xfrm>
              <a:prstGeom prst="roundRect">
                <a:avLst/>
              </a:prstGeom>
              <a:grpFill/>
              <a:ln w="12700">
                <a:solidFill>
                  <a:schemeClr val="tx2">
                    <a:lumMod val="50000"/>
                  </a:schemeClr>
                </a:solidFill>
              </a:ln>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sz="1050" dirty="0"/>
              </a:p>
            </p:txBody>
          </p:sp>
          <p:sp>
            <p:nvSpPr>
              <p:cNvPr id="41" name="TextBox 40"/>
              <p:cNvSpPr txBox="1"/>
              <p:nvPr/>
            </p:nvSpPr>
            <p:spPr>
              <a:xfrm>
                <a:off x="612393" y="4026184"/>
                <a:ext cx="798031" cy="461665"/>
              </a:xfrm>
              <a:prstGeom prst="rect">
                <a:avLst/>
              </a:prstGeom>
              <a:grpFill/>
              <a:ln>
                <a:noFill/>
              </a:ln>
            </p:spPr>
            <p:txBody>
              <a:bodyPr wrap="square" rtlCol="0">
                <a:spAutoFit/>
              </a:bodyPr>
              <a:lstStyle/>
              <a:p>
                <a:r>
                  <a:rPr lang="en-US" sz="1200" b="1" dirty="0" smtClean="0">
                    <a:solidFill>
                      <a:srgbClr val="0A445F"/>
                    </a:solidFill>
                  </a:rPr>
                  <a:t>Source + Mapping</a:t>
                </a:r>
                <a:endParaRPr lang="en-US" sz="1200" b="1" dirty="0">
                  <a:solidFill>
                    <a:srgbClr val="0A445F"/>
                  </a:solidFill>
                </a:endParaRPr>
              </a:p>
            </p:txBody>
          </p:sp>
          <p:sp>
            <p:nvSpPr>
              <p:cNvPr id="42" name="TextBox 41"/>
              <p:cNvSpPr txBox="1"/>
              <p:nvPr/>
            </p:nvSpPr>
            <p:spPr>
              <a:xfrm>
                <a:off x="1194804" y="4030681"/>
                <a:ext cx="1256818" cy="461665"/>
              </a:xfrm>
              <a:prstGeom prst="rect">
                <a:avLst/>
              </a:prstGeom>
              <a:grpFill/>
              <a:ln>
                <a:noFill/>
              </a:ln>
            </p:spPr>
            <p:txBody>
              <a:bodyPr wrap="square" rtlCol="0">
                <a:spAutoFit/>
              </a:bodyPr>
              <a:lstStyle/>
              <a:p>
                <a:pPr algn="ctr"/>
                <a:r>
                  <a:rPr lang="en-US" sz="1200" b="1" dirty="0" smtClean="0">
                    <a:solidFill>
                      <a:srgbClr val="0A445F"/>
                    </a:solidFill>
                  </a:rPr>
                  <a:t>Data correction</a:t>
                </a:r>
              </a:p>
              <a:p>
                <a:pPr algn="ctr"/>
                <a:r>
                  <a:rPr lang="en-US" sz="1200" b="1" dirty="0" smtClean="0">
                    <a:solidFill>
                      <a:srgbClr val="0A445F"/>
                    </a:solidFill>
                  </a:rPr>
                  <a:t>Component</a:t>
                </a:r>
                <a:endParaRPr lang="en-US" sz="1100" b="1" dirty="0">
                  <a:solidFill>
                    <a:srgbClr val="0A445F"/>
                  </a:solidFill>
                </a:endParaRPr>
              </a:p>
            </p:txBody>
          </p:sp>
          <p:sp>
            <p:nvSpPr>
              <p:cNvPr id="43" name="TextBox 42"/>
              <p:cNvSpPr txBox="1"/>
              <p:nvPr/>
            </p:nvSpPr>
            <p:spPr>
              <a:xfrm>
                <a:off x="1266265" y="3668008"/>
                <a:ext cx="1871877" cy="369332"/>
              </a:xfrm>
              <a:prstGeom prst="rect">
                <a:avLst/>
              </a:prstGeom>
              <a:grpFill/>
              <a:ln>
                <a:noFill/>
              </a:ln>
            </p:spPr>
            <p:txBody>
              <a:bodyPr wrap="square" rtlCol="0">
                <a:spAutoFit/>
              </a:bodyPr>
              <a:lstStyle/>
              <a:p>
                <a:r>
                  <a:rPr lang="en-US" b="1" dirty="0" smtClean="0">
                    <a:solidFill>
                      <a:srgbClr val="0A445F"/>
                    </a:solidFill>
                  </a:rPr>
                  <a:t>SSIS Package</a:t>
                </a:r>
                <a:endParaRPr lang="en-US" b="1" dirty="0">
                  <a:solidFill>
                    <a:srgbClr val="0A445F"/>
                  </a:solidFill>
                </a:endParaRPr>
              </a:p>
            </p:txBody>
          </p:sp>
          <p:cxnSp>
            <p:nvCxnSpPr>
              <p:cNvPr id="44" name="Straight Arrow Connector 43"/>
              <p:cNvCxnSpPr/>
              <p:nvPr/>
            </p:nvCxnSpPr>
            <p:spPr>
              <a:xfrm>
                <a:off x="1054399" y="4679076"/>
                <a:ext cx="384673" cy="0"/>
              </a:xfrm>
              <a:prstGeom prst="straightConnector1">
                <a:avLst/>
              </a:prstGeom>
              <a:grpFill/>
              <a:ln w="19050">
                <a:solidFill>
                  <a:schemeClr val="tx2">
                    <a:lumMod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412697" y="4163616"/>
                <a:ext cx="758649" cy="276999"/>
              </a:xfrm>
              <a:prstGeom prst="rect">
                <a:avLst/>
              </a:prstGeom>
              <a:grpFill/>
              <a:ln>
                <a:noFill/>
              </a:ln>
            </p:spPr>
            <p:txBody>
              <a:bodyPr wrap="square" rtlCol="0">
                <a:spAutoFit/>
              </a:bodyPr>
              <a:lstStyle/>
              <a:p>
                <a:r>
                  <a:rPr lang="en-US" sz="1200" b="1" dirty="0" smtClean="0">
                    <a:solidFill>
                      <a:srgbClr val="0A445F"/>
                    </a:solidFill>
                  </a:rPr>
                  <a:t>Destination</a:t>
                </a:r>
                <a:endParaRPr lang="en-US" sz="1100" b="1" dirty="0">
                  <a:solidFill>
                    <a:srgbClr val="0A445F"/>
                  </a:solidFill>
                </a:endParaRPr>
              </a:p>
            </p:txBody>
          </p:sp>
          <p:cxnSp>
            <p:nvCxnSpPr>
              <p:cNvPr id="46" name="Straight Arrow Connector 45"/>
              <p:cNvCxnSpPr/>
              <p:nvPr/>
            </p:nvCxnSpPr>
            <p:spPr>
              <a:xfrm>
                <a:off x="2209800" y="4664545"/>
                <a:ext cx="384673" cy="0"/>
              </a:xfrm>
              <a:prstGeom prst="straightConnector1">
                <a:avLst/>
              </a:prstGeom>
              <a:grpFill/>
              <a:ln w="19050">
                <a:solidFill>
                  <a:schemeClr val="tx2">
                    <a:lumMod val="50000"/>
                  </a:schemeClr>
                </a:solidFill>
                <a:headEnd type="none"/>
                <a:tailEnd type="triangle"/>
              </a:ln>
              <a:effectLst/>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487821" y="4538664"/>
                <a:ext cx="681343" cy="318143"/>
              </a:xfrm>
              <a:prstGeom prst="rect">
                <a:avLst/>
              </a:prstGeom>
              <a:grpFill/>
              <a:ln>
                <a:solidFill>
                  <a:schemeClr val="tx2">
                    <a:lumMod val="5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grpSp>
        <p:grpSp>
          <p:nvGrpSpPr>
            <p:cNvPr id="32" name="Group 31"/>
            <p:cNvGrpSpPr/>
            <p:nvPr/>
          </p:nvGrpSpPr>
          <p:grpSpPr>
            <a:xfrm>
              <a:off x="4079298" y="5480242"/>
              <a:ext cx="444879" cy="381770"/>
              <a:chOff x="4079298" y="5480242"/>
              <a:chExt cx="444879" cy="381770"/>
            </a:xfrm>
            <a:grpFill/>
          </p:grpSpPr>
          <p:sp>
            <p:nvSpPr>
              <p:cNvPr id="37" name="Can 36"/>
              <p:cNvSpPr/>
              <p:nvPr/>
            </p:nvSpPr>
            <p:spPr bwMode="auto">
              <a:xfrm>
                <a:off x="4085460" y="5609551"/>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8" name="Can 37"/>
              <p:cNvSpPr/>
              <p:nvPr/>
            </p:nvSpPr>
            <p:spPr bwMode="auto">
              <a:xfrm>
                <a:off x="4079298" y="5480242"/>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9" name="Can 38"/>
              <p:cNvSpPr/>
              <p:nvPr/>
            </p:nvSpPr>
            <p:spPr bwMode="auto">
              <a:xfrm>
                <a:off x="4083924" y="5738860"/>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grpSp>
          <p:nvGrpSpPr>
            <p:cNvPr id="33" name="Group 32"/>
            <p:cNvGrpSpPr/>
            <p:nvPr/>
          </p:nvGrpSpPr>
          <p:grpSpPr>
            <a:xfrm>
              <a:off x="6702367" y="5478703"/>
              <a:ext cx="444879" cy="381770"/>
              <a:chOff x="4079298" y="5480242"/>
              <a:chExt cx="444879" cy="381770"/>
            </a:xfrm>
            <a:grpFill/>
          </p:grpSpPr>
          <p:sp>
            <p:nvSpPr>
              <p:cNvPr id="34" name="Can 33"/>
              <p:cNvSpPr/>
              <p:nvPr/>
            </p:nvSpPr>
            <p:spPr bwMode="auto">
              <a:xfrm>
                <a:off x="4085460" y="5609551"/>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5" name="Can 34"/>
              <p:cNvSpPr/>
              <p:nvPr/>
            </p:nvSpPr>
            <p:spPr bwMode="auto">
              <a:xfrm>
                <a:off x="4079298" y="5480242"/>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6" name="Can 35"/>
              <p:cNvSpPr/>
              <p:nvPr/>
            </p:nvSpPr>
            <p:spPr bwMode="auto">
              <a:xfrm>
                <a:off x="4083924" y="5738860"/>
                <a:ext cx="438717" cy="123152"/>
              </a:xfrm>
              <a:prstGeom prst="can">
                <a:avLst/>
              </a:prstGeom>
              <a:grpFill/>
              <a:ln>
                <a:solidFill>
                  <a:schemeClr val="tx2">
                    <a:lumMod val="50000"/>
                  </a:scheme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grpSp>
      <p:sp>
        <p:nvSpPr>
          <p:cNvPr id="48" name="Cloud 47"/>
          <p:cNvSpPr/>
          <p:nvPr/>
        </p:nvSpPr>
        <p:spPr bwMode="auto">
          <a:xfrm>
            <a:off x="251520" y="1280708"/>
            <a:ext cx="2332128" cy="1336262"/>
          </a:xfrm>
          <a:prstGeom prst="cloud">
            <a:avLst/>
          </a:prstGeom>
          <a:solidFill>
            <a:schemeClr val="accent6">
              <a:lumMod val="20000"/>
              <a:lumOff val="80000"/>
            </a:schemeClr>
          </a:solidFill>
          <a:ln w="28575" cmpd="sng">
            <a:solidFill>
              <a:srgbClr val="0291B5"/>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dirty="0">
                <a:solidFill>
                  <a:schemeClr val="tx2">
                    <a:lumMod val="75000"/>
                    <a:alpha val="99000"/>
                  </a:schemeClr>
                </a:solidFill>
              </a:rPr>
              <a:t>Reference Data Services</a:t>
            </a:r>
          </a:p>
        </p:txBody>
      </p:sp>
      <p:grpSp>
        <p:nvGrpSpPr>
          <p:cNvPr id="49" name="Group 48"/>
          <p:cNvGrpSpPr/>
          <p:nvPr/>
        </p:nvGrpSpPr>
        <p:grpSpPr>
          <a:xfrm>
            <a:off x="251520" y="3005757"/>
            <a:ext cx="1545359" cy="843538"/>
            <a:chOff x="2196425" y="2158282"/>
            <a:chExt cx="1545359" cy="843538"/>
          </a:xfrm>
        </p:grpSpPr>
        <p:sp>
          <p:nvSpPr>
            <p:cNvPr id="50" name="Flowchart: Direct Access Storage 23"/>
            <p:cNvSpPr/>
            <p:nvPr/>
          </p:nvSpPr>
          <p:spPr bwMode="auto">
            <a:xfrm rot="16200000">
              <a:off x="2589966" y="1858836"/>
              <a:ext cx="838970" cy="1446994"/>
            </a:xfrm>
            <a:prstGeom prst="flowChartMagneticDrum">
              <a:avLst/>
            </a:prstGeom>
            <a:gradFill>
              <a:gsLst>
                <a:gs pos="0">
                  <a:srgbClr val="328094">
                    <a:alpha val="20000"/>
                  </a:srgbClr>
                </a:gs>
                <a:gs pos="100000">
                  <a:srgbClr val="87C1D5">
                    <a:alpha val="63000"/>
                  </a:srgbClr>
                </a:gs>
              </a:gsLst>
              <a:lin ang="4500000" scaled="0"/>
            </a:gradFill>
            <a:ln w="22225">
              <a:gradFill flip="none" rotWithShape="1">
                <a:gsLst>
                  <a:gs pos="0">
                    <a:schemeClr val="tx1"/>
                  </a:gs>
                  <a:gs pos="100000">
                    <a:srgbClr val="AFD5E3"/>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eaLnBrk="0" hangingPunct="0">
                <a:lnSpc>
                  <a:spcPct val="85000"/>
                </a:lnSpc>
                <a:defRPr/>
              </a:pPr>
              <a:endParaRPr lang="en-US" dirty="0">
                <a:solidFill>
                  <a:schemeClr val="tx1"/>
                </a:solidFill>
              </a:endParaRPr>
            </a:p>
          </p:txBody>
        </p:sp>
        <p:sp>
          <p:nvSpPr>
            <p:cNvPr id="51" name="Can 50"/>
            <p:cNvSpPr/>
            <p:nvPr/>
          </p:nvSpPr>
          <p:spPr bwMode="auto">
            <a:xfrm>
              <a:off x="2196425" y="2158282"/>
              <a:ext cx="1545359" cy="843538"/>
            </a:xfrm>
            <a:prstGeom prst="can">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a:solidFill>
                    <a:schemeClr val="tx1">
                      <a:alpha val="99000"/>
                    </a:schemeClr>
                  </a:solidFill>
                </a:rPr>
                <a:t>DQS Server</a:t>
              </a:r>
            </a:p>
          </p:txBody>
        </p:sp>
      </p:grpSp>
      <p:sp>
        <p:nvSpPr>
          <p:cNvPr id="56" name="Content Placeholder 2"/>
          <p:cNvSpPr>
            <a:spLocks noGrp="1"/>
          </p:cNvSpPr>
          <p:nvPr>
            <p:ph idx="1"/>
          </p:nvPr>
        </p:nvSpPr>
        <p:spPr>
          <a:xfrm>
            <a:off x="7092280" y="4381467"/>
            <a:ext cx="2051720" cy="2287894"/>
          </a:xfrm>
          <a:prstGeom prst="rect">
            <a:avLst/>
          </a:prstGeom>
        </p:spPr>
        <p:txBody>
          <a:bodyPr>
            <a:normAutofit/>
          </a:bodyPr>
          <a:lstStyle/>
          <a:p>
            <a:pPr>
              <a:buFont typeface="Arial" pitchFamily="34" charset="0"/>
              <a:buChar char="•"/>
            </a:pPr>
            <a:r>
              <a:rPr lang="en-AU" sz="2000" dirty="0" smtClean="0"/>
              <a:t>New Records</a:t>
            </a:r>
          </a:p>
          <a:p>
            <a:pPr>
              <a:buFont typeface="Arial" pitchFamily="34" charset="0"/>
              <a:buChar char="•"/>
            </a:pPr>
            <a:r>
              <a:rPr lang="en-AU" sz="2000" dirty="0" smtClean="0"/>
              <a:t>Corrections</a:t>
            </a:r>
          </a:p>
          <a:p>
            <a:pPr>
              <a:buFont typeface="Arial" pitchFamily="34" charset="0"/>
              <a:buChar char="•"/>
            </a:pPr>
            <a:r>
              <a:rPr lang="en-AU" sz="2000" dirty="0" smtClean="0"/>
              <a:t>Suggestions</a:t>
            </a:r>
          </a:p>
          <a:p>
            <a:pPr>
              <a:buFont typeface="Arial" pitchFamily="34" charset="0"/>
              <a:buChar char="•"/>
            </a:pPr>
            <a:r>
              <a:rPr lang="en-AU" sz="2000" dirty="0" smtClean="0"/>
              <a:t>Correct</a:t>
            </a:r>
          </a:p>
          <a:p>
            <a:pPr>
              <a:buFont typeface="Arial" pitchFamily="34" charset="0"/>
              <a:buChar char="•"/>
            </a:pPr>
            <a:r>
              <a:rPr lang="en-AU" sz="2000" dirty="0" smtClean="0"/>
              <a:t>Invalid</a:t>
            </a:r>
            <a:endParaRPr lang="en-AU" sz="2000" dirty="0"/>
          </a:p>
        </p:txBody>
      </p:sp>
    </p:spTree>
    <p:extLst>
      <p:ext uri="{BB962C8B-B14F-4D97-AF65-F5344CB8AC3E}">
        <p14:creationId xmlns:p14="http://schemas.microsoft.com/office/powerpoint/2010/main" val="4267207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edg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par>
                          <p:cTn id="30" fill="hold">
                            <p:stCondLst>
                              <p:cond delay="1000"/>
                            </p:stCondLst>
                            <p:childTnLst>
                              <p:par>
                                <p:cTn id="31" presetID="22" presetClass="entr" presetSubtype="4"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up)">
                                      <p:cBhvr>
                                        <p:cTn id="46" dur="500"/>
                                        <p:tgtEl>
                                          <p:spTgt spid="17"/>
                                        </p:tgtEl>
                                      </p:cBhvr>
                                    </p:animEffect>
                                  </p:childTnLst>
                                </p:cTn>
                              </p:par>
                            </p:childTnLst>
                          </p:cTn>
                        </p:par>
                        <p:par>
                          <p:cTn id="47" fill="hold">
                            <p:stCondLst>
                              <p:cond delay="1000"/>
                            </p:stCondLst>
                            <p:childTnLst>
                              <p:par>
                                <p:cTn id="48" presetID="10" presetClass="entr" presetSubtype="0"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P spid="20" grpId="0" animBg="1"/>
      <p:bldP spid="4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7" name="Rectangle 7"/>
          <p:cNvSpPr>
            <a:spLocks noGrp="1" noChangeArrowheads="1"/>
          </p:cNvSpPr>
          <p:nvPr>
            <p:ph type="title"/>
          </p:nvPr>
        </p:nvSpPr>
        <p:spPr>
          <a:noFill/>
          <a:ln/>
        </p:spPr>
        <p:txBody>
          <a:bodyPr/>
          <a:lstStyle/>
          <a:p>
            <a:r>
              <a:rPr lang="en-AU" dirty="0"/>
              <a:t>Who </a:t>
            </a:r>
            <a:r>
              <a:rPr lang="en-AU" dirty="0" smtClean="0"/>
              <a:t>is Greg?</a:t>
            </a:r>
            <a:endParaRPr lang="en-AU" dirty="0"/>
          </a:p>
        </p:txBody>
      </p:sp>
      <p:sp>
        <p:nvSpPr>
          <p:cNvPr id="501762" name="Rectangle 2"/>
          <p:cNvSpPr>
            <a:spLocks noGrp="1" noChangeArrowheads="1"/>
          </p:cNvSpPr>
          <p:nvPr>
            <p:ph idx="1"/>
          </p:nvPr>
        </p:nvSpPr>
        <p:spPr>
          <a:xfrm>
            <a:off x="381000" y="1810491"/>
            <a:ext cx="8229600" cy="3849291"/>
          </a:xfrm>
          <a:prstGeom prst="rect">
            <a:avLst/>
          </a:prstGeom>
        </p:spPr>
        <p:txBody>
          <a:bodyPr>
            <a:normAutofit/>
          </a:bodyPr>
          <a:lstStyle/>
          <a:p>
            <a:r>
              <a:rPr lang="en-US" sz="2400" b="1" dirty="0" smtClean="0">
                <a:solidFill>
                  <a:schemeClr val="tx1"/>
                </a:solidFill>
              </a:rPr>
              <a:t>CEO &amp; Principal Mentor – SolidQ Australia</a:t>
            </a:r>
            <a:endParaRPr lang="en-US" sz="2400" b="1" dirty="0">
              <a:solidFill>
                <a:schemeClr val="tx1"/>
              </a:solidFill>
            </a:endParaRPr>
          </a:p>
          <a:p>
            <a:r>
              <a:rPr lang="en-US" sz="2400" b="1" dirty="0">
                <a:solidFill>
                  <a:schemeClr val="tx1"/>
                </a:solidFill>
              </a:rPr>
              <a:t>Host of SQL Down Under Podcast</a:t>
            </a:r>
          </a:p>
          <a:p>
            <a:r>
              <a:rPr lang="en-US" sz="2400" b="1" dirty="0">
                <a:solidFill>
                  <a:schemeClr val="tx1"/>
                </a:solidFill>
              </a:rPr>
              <a:t>Microsoft </a:t>
            </a:r>
            <a:r>
              <a:rPr lang="en-US" sz="2400" b="1" dirty="0" smtClean="0">
                <a:solidFill>
                  <a:schemeClr val="tx1"/>
                </a:solidFill>
              </a:rPr>
              <a:t>RD and SQL Server MVP, MCM</a:t>
            </a:r>
          </a:p>
          <a:p>
            <a:r>
              <a:rPr lang="en-US" sz="2400" b="1" dirty="0" smtClean="0">
                <a:solidFill>
                  <a:schemeClr val="tx1"/>
                </a:solidFill>
              </a:rPr>
              <a:t>PASS Regional Mentor</a:t>
            </a:r>
          </a:p>
          <a:p>
            <a:r>
              <a:rPr lang="en-US" sz="2400" b="1" dirty="0" smtClean="0">
                <a:solidFill>
                  <a:schemeClr val="tx1"/>
                </a:solidFill>
              </a:rPr>
              <a:t>Author</a:t>
            </a:r>
            <a:endParaRPr lang="en-US" sz="2400" b="1" dirty="0">
              <a:solidFill>
                <a:schemeClr val="tx1"/>
              </a:solidFill>
            </a:endParaRPr>
          </a:p>
        </p:txBody>
      </p:sp>
      <p:pic>
        <p:nvPicPr>
          <p:cNvPr id="501769" name="Picture 9" descr="MVP_BlueOnly"/>
          <p:cNvPicPr>
            <a:picLocks noChangeAspect="1" noChangeArrowheads="1"/>
          </p:cNvPicPr>
          <p:nvPr/>
        </p:nvPicPr>
        <p:blipFill>
          <a:blip r:embed="rId2" cstate="print"/>
          <a:srcRect/>
          <a:stretch>
            <a:fillRect/>
          </a:stretch>
        </p:blipFill>
        <p:spPr bwMode="auto">
          <a:xfrm>
            <a:off x="7737898" y="1700808"/>
            <a:ext cx="1116012" cy="1752600"/>
          </a:xfrm>
          <a:prstGeom prst="rect">
            <a:avLst/>
          </a:prstGeom>
          <a:noFill/>
        </p:spPr>
      </p:pic>
      <p:pic>
        <p:nvPicPr>
          <p:cNvPr id="501770" name="Picture 10" descr="RDLogo"/>
          <p:cNvPicPr>
            <a:picLocks noChangeAspect="1" noChangeArrowheads="1"/>
          </p:cNvPicPr>
          <p:nvPr/>
        </p:nvPicPr>
        <p:blipFill>
          <a:blip r:embed="rId3" cstate="print"/>
          <a:srcRect/>
          <a:stretch>
            <a:fillRect/>
          </a:stretch>
        </p:blipFill>
        <p:spPr bwMode="auto">
          <a:xfrm>
            <a:off x="6705600" y="3576638"/>
            <a:ext cx="1981200" cy="757238"/>
          </a:xfrm>
          <a:prstGeom prst="rect">
            <a:avLst/>
          </a:prstGeom>
          <a:noFill/>
        </p:spPr>
      </p:pic>
      <p:pic>
        <p:nvPicPr>
          <p:cNvPr id="10" name="Picture 9" descr="SQLSnapshotsLogoMedium.png"/>
          <p:cNvPicPr>
            <a:picLocks noChangeAspect="1"/>
          </p:cNvPicPr>
          <p:nvPr/>
        </p:nvPicPr>
        <p:blipFill>
          <a:blip r:embed="rId4" cstate="print"/>
          <a:stretch>
            <a:fillRect/>
          </a:stretch>
        </p:blipFill>
        <p:spPr>
          <a:xfrm>
            <a:off x="107504" y="5445224"/>
            <a:ext cx="3219900" cy="1086002"/>
          </a:xfrm>
          <a:prstGeom prst="rect">
            <a:avLst/>
          </a:prstGeom>
        </p:spPr>
      </p:pic>
      <p:pic>
        <p:nvPicPr>
          <p:cNvPr id="13" name="Picture 12" descr="SQLDownUnderSquareLogo.jpg"/>
          <p:cNvPicPr>
            <a:picLocks noChangeAspect="1"/>
          </p:cNvPicPr>
          <p:nvPr/>
        </p:nvPicPr>
        <p:blipFill>
          <a:blip r:embed="rId5" cstate="print"/>
          <a:stretch>
            <a:fillRect/>
          </a:stretch>
        </p:blipFill>
        <p:spPr>
          <a:xfrm>
            <a:off x="6705600" y="4724400"/>
            <a:ext cx="1905000" cy="1905000"/>
          </a:xfrm>
          <a:prstGeom prst="rect">
            <a:avLst/>
          </a:prstGeom>
        </p:spPr>
      </p:pic>
      <p:pic>
        <p:nvPicPr>
          <p:cNvPr id="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6415" y="4520492"/>
            <a:ext cx="3048000" cy="924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820777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Demonstration</a:t>
            </a:r>
            <a:endParaRPr lang="en-AU" dirty="0"/>
          </a:p>
        </p:txBody>
      </p:sp>
      <p:sp>
        <p:nvSpPr>
          <p:cNvPr id="6" name="Text Placeholder 5"/>
          <p:cNvSpPr>
            <a:spLocks noGrp="1"/>
          </p:cNvSpPr>
          <p:nvPr>
            <p:ph type="body" idx="1"/>
          </p:nvPr>
        </p:nvSpPr>
        <p:spPr/>
        <p:txBody>
          <a:bodyPr/>
          <a:lstStyle/>
          <a:p>
            <a:r>
              <a:rPr lang="en-AU" dirty="0" smtClean="0"/>
              <a:t>Data Quality Services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168406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Session Summary</a:t>
            </a:r>
            <a:endParaRPr lang="en-AU" dirty="0">
              <a:solidFill>
                <a:srgbClr val="F3E207"/>
              </a:solidFill>
            </a:endParaRPr>
          </a:p>
        </p:txBody>
      </p:sp>
      <p:sp>
        <p:nvSpPr>
          <p:cNvPr id="3" name="Content Placeholder 2"/>
          <p:cNvSpPr>
            <a:spLocks noGrp="1"/>
          </p:cNvSpPr>
          <p:nvPr>
            <p:ph idx="1"/>
          </p:nvPr>
        </p:nvSpPr>
        <p:spPr>
          <a:prstGeom prst="rect">
            <a:avLst/>
          </a:prstGeom>
        </p:spPr>
        <p:txBody>
          <a:bodyPr>
            <a:normAutofit/>
          </a:bodyPr>
          <a:lstStyle/>
          <a:p>
            <a:r>
              <a:rPr lang="en-AU" dirty="0" smtClean="0"/>
              <a:t>Strong Enhancements in SSIS for Denali</a:t>
            </a:r>
          </a:p>
          <a:p>
            <a:r>
              <a:rPr lang="en-AU" dirty="0" smtClean="0"/>
              <a:t>DQS enhances business value</a:t>
            </a:r>
          </a:p>
          <a:p>
            <a:r>
              <a:rPr lang="en-AU" dirty="0" smtClean="0"/>
              <a:t>Start trying it today with CTP3!</a:t>
            </a:r>
          </a:p>
          <a:p>
            <a:pPr marL="68580" indent="0">
              <a:buNone/>
            </a:pPr>
            <a:endParaRPr lang="en-US" sz="2000" b="1" dirty="0" smtClean="0">
              <a:solidFill>
                <a:srgbClr val="FFFF00"/>
              </a:solidFill>
              <a:latin typeface="Courier New" pitchFamily="49" charset="0"/>
              <a:cs typeface="Courier New" pitchFamily="49" charset="0"/>
            </a:endParaRPr>
          </a:p>
        </p:txBody>
      </p:sp>
    </p:spTree>
    <p:extLst>
      <p:ext uri="{BB962C8B-B14F-4D97-AF65-F5344CB8AC3E}">
        <p14:creationId xmlns:p14="http://schemas.microsoft.com/office/powerpoint/2010/main" val="172928156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pPr eaLnBrk="1" hangingPunct="1"/>
            <a:r>
              <a:rPr lang="en-US" sz="4800" dirty="0" smtClean="0">
                <a:latin typeface="Segoe Bold" pitchFamily="-80" charset="0"/>
              </a:rPr>
              <a:t>Thanks!</a:t>
            </a:r>
          </a:p>
        </p:txBody>
      </p:sp>
      <p:sp>
        <p:nvSpPr>
          <p:cNvPr id="3075" name="Rectangle 3"/>
          <p:cNvSpPr>
            <a:spLocks noGrp="1" noChangeArrowheads="1"/>
          </p:cNvSpPr>
          <p:nvPr>
            <p:ph idx="1"/>
          </p:nvPr>
        </p:nvSpPr>
        <p:spPr>
          <a:prstGeom prst="rect">
            <a:avLst/>
          </a:prstGeom>
        </p:spPr>
        <p:txBody>
          <a:bodyPr/>
          <a:lstStyle/>
          <a:p>
            <a:pPr eaLnBrk="1" hangingPunct="1"/>
            <a:r>
              <a:rPr lang="en-US" dirty="0" smtClean="0">
                <a:solidFill>
                  <a:schemeClr val="tx1"/>
                </a:solidFill>
                <a:latin typeface="Segoe" pitchFamily="-80" charset="0"/>
              </a:rPr>
              <a:t>greg@greglow.com</a:t>
            </a:r>
          </a:p>
          <a:p>
            <a:pPr eaLnBrk="1" hangingPunct="1"/>
            <a:r>
              <a:rPr lang="en-US" dirty="0" smtClean="0">
                <a:solidFill>
                  <a:schemeClr val="tx1"/>
                </a:solidFill>
                <a:latin typeface="Segoe" pitchFamily="-80" charset="0"/>
              </a:rPr>
              <a:t>www.sqldownunder.com</a:t>
            </a:r>
          </a:p>
          <a:p>
            <a:pPr eaLnBrk="1" hangingPunct="1"/>
            <a:r>
              <a:rPr lang="en-US" dirty="0" smtClean="0">
                <a:solidFill>
                  <a:schemeClr val="tx1"/>
                </a:solidFill>
                <a:latin typeface="Segoe" pitchFamily="-80" charset="0"/>
              </a:rPr>
              <a:t>http://sqlblog.com/blogs/greg_low</a:t>
            </a:r>
          </a:p>
          <a:p>
            <a:pPr eaLnBrk="1" hangingPunct="1"/>
            <a:r>
              <a:rPr lang="en-US" dirty="0" smtClean="0">
                <a:solidFill>
                  <a:schemeClr val="tx1"/>
                </a:solidFill>
                <a:latin typeface="Segoe" pitchFamily="-80" charset="0"/>
              </a:rPr>
              <a:t>www.solidq.com.au</a:t>
            </a:r>
          </a:p>
          <a:p>
            <a:pPr eaLnBrk="1" hangingPunct="1">
              <a:buNone/>
            </a:pPr>
            <a:endParaRPr lang="en-US" dirty="0" smtClean="0">
              <a:latin typeface="Segoe" pitchFamily="-80" charset="0"/>
            </a:endParaRPr>
          </a:p>
        </p:txBody>
      </p:sp>
    </p:spTree>
    <p:extLst>
      <p:ext uri="{BB962C8B-B14F-4D97-AF65-F5344CB8AC3E}">
        <p14:creationId xmlns:p14="http://schemas.microsoft.com/office/powerpoint/2010/main" val="130153218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3883459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a:t>Designer Enhancements</a:t>
            </a:r>
          </a:p>
          <a:p>
            <a:r>
              <a:rPr lang="en-AU" dirty="0"/>
              <a:t>Project System and Parameters</a:t>
            </a:r>
          </a:p>
          <a:p>
            <a:r>
              <a:rPr lang="en-AU" dirty="0"/>
              <a:t>SSIS Server</a:t>
            </a:r>
          </a:p>
          <a:p>
            <a:r>
              <a:rPr lang="en-AU" dirty="0"/>
              <a:t>Data Quality Services </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7955128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AU" dirty="0" smtClean="0"/>
              <a:t>Designer enhancements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68430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Visual Studio Integration</a:t>
            </a:r>
            <a:endParaRPr lang="en-AU" dirty="0">
              <a:solidFill>
                <a:srgbClr val="F3E207"/>
              </a:solidFill>
            </a:endParaRPr>
          </a:p>
        </p:txBody>
      </p:sp>
      <p:sp>
        <p:nvSpPr>
          <p:cNvPr id="3" name="Content Placeholder 2"/>
          <p:cNvSpPr>
            <a:spLocks noGrp="1"/>
          </p:cNvSpPr>
          <p:nvPr>
            <p:ph idx="1"/>
          </p:nvPr>
        </p:nvSpPr>
        <p:spPr>
          <a:xfrm>
            <a:off x="467544" y="1916832"/>
            <a:ext cx="8229600" cy="3849291"/>
          </a:xfrm>
          <a:prstGeom prst="rect">
            <a:avLst/>
          </a:prstGeom>
        </p:spPr>
        <p:txBody>
          <a:bodyPr>
            <a:normAutofit/>
          </a:bodyPr>
          <a:lstStyle/>
          <a:p>
            <a:r>
              <a:rPr lang="en-AU" dirty="0" smtClean="0"/>
              <a:t>New WPF based designer</a:t>
            </a:r>
          </a:p>
          <a:p>
            <a:r>
              <a:rPr lang="en-AU" dirty="0" smtClean="0"/>
              <a:t>CTP3 -&gt; Visual Studio 2010 shell</a:t>
            </a:r>
          </a:p>
          <a:p>
            <a:r>
              <a:rPr lang="en-AU" dirty="0" smtClean="0"/>
              <a:t>Also in Visual Studio 2010 shell </a:t>
            </a:r>
          </a:p>
          <a:p>
            <a:pPr lvl="1"/>
            <a:r>
              <a:rPr lang="en-AU" dirty="0" smtClean="0"/>
              <a:t>Business Intelligence Semantic Model Designer (BISM)</a:t>
            </a:r>
          </a:p>
          <a:p>
            <a:pPr lvl="1"/>
            <a:r>
              <a:rPr lang="en-AU" dirty="0" smtClean="0"/>
              <a:t>Analysis Services -&gt; BISM import template</a:t>
            </a:r>
          </a:p>
          <a:p>
            <a:pPr lvl="1"/>
            <a:r>
              <a:rPr lang="en-AU" dirty="0" err="1" smtClean="0"/>
              <a:t>PowerPivot</a:t>
            </a:r>
            <a:r>
              <a:rPr lang="en-AU" dirty="0" smtClean="0"/>
              <a:t> -&gt; BISM import template</a:t>
            </a:r>
          </a:p>
          <a:p>
            <a:endParaRPr lang="en-AU" dirty="0" smtClean="0"/>
          </a:p>
        </p:txBody>
      </p:sp>
    </p:spTree>
    <p:extLst>
      <p:ext uri="{BB962C8B-B14F-4D97-AF65-F5344CB8AC3E}">
        <p14:creationId xmlns:p14="http://schemas.microsoft.com/office/powerpoint/2010/main" val="207241127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General Usability</a:t>
            </a:r>
            <a:endParaRPr lang="en-AU" dirty="0">
              <a:solidFill>
                <a:srgbClr val="F3E207"/>
              </a:solidFill>
            </a:endParaRPr>
          </a:p>
        </p:txBody>
      </p:sp>
      <p:sp>
        <p:nvSpPr>
          <p:cNvPr id="3" name="Content Placeholder 2"/>
          <p:cNvSpPr>
            <a:spLocks noGrp="1"/>
          </p:cNvSpPr>
          <p:nvPr>
            <p:ph idx="1"/>
          </p:nvPr>
        </p:nvSpPr>
        <p:spPr>
          <a:xfrm>
            <a:off x="467544" y="1916832"/>
            <a:ext cx="8229600" cy="3849291"/>
          </a:xfrm>
          <a:prstGeom prst="rect">
            <a:avLst/>
          </a:prstGeom>
        </p:spPr>
        <p:txBody>
          <a:bodyPr>
            <a:normAutofit/>
          </a:bodyPr>
          <a:lstStyle/>
          <a:p>
            <a:r>
              <a:rPr lang="en-AU" dirty="0" smtClean="0"/>
              <a:t>UI redesign and improved visuals</a:t>
            </a:r>
          </a:p>
          <a:p>
            <a:r>
              <a:rPr lang="en-AU" dirty="0" smtClean="0"/>
              <a:t>Undo and redo</a:t>
            </a:r>
          </a:p>
          <a:p>
            <a:pPr lvl="1"/>
            <a:r>
              <a:rPr lang="en-AU" dirty="0" smtClean="0"/>
              <a:t>Selectable levels of undo/redo</a:t>
            </a:r>
          </a:p>
          <a:p>
            <a:r>
              <a:rPr lang="en-AU" dirty="0" smtClean="0"/>
              <a:t>Getting started pane</a:t>
            </a:r>
          </a:p>
          <a:p>
            <a:r>
              <a:rPr lang="en-AU" dirty="0" smtClean="0"/>
              <a:t>Zoom control</a:t>
            </a:r>
          </a:p>
          <a:p>
            <a:r>
              <a:rPr lang="en-AU" dirty="0" smtClean="0"/>
              <a:t>Pan control (not till CTP3)</a:t>
            </a:r>
          </a:p>
          <a:p>
            <a:r>
              <a:rPr lang="en-AU" dirty="0" smtClean="0"/>
              <a:t>Precedence constraint label improvements</a:t>
            </a:r>
          </a:p>
          <a:p>
            <a:endParaRPr lang="en-AU" dirty="0" smtClean="0"/>
          </a:p>
          <a:p>
            <a:endParaRPr lang="en-AU" dirty="0" smtClean="0"/>
          </a:p>
          <a:p>
            <a:endParaRPr lang="en-AU" dirty="0" smtClean="0"/>
          </a:p>
          <a:p>
            <a:endParaRPr lang="en-AU" dirty="0" smtClean="0"/>
          </a:p>
        </p:txBody>
      </p:sp>
    </p:spTree>
    <p:extLst>
      <p:ext uri="{BB962C8B-B14F-4D97-AF65-F5344CB8AC3E}">
        <p14:creationId xmlns:p14="http://schemas.microsoft.com/office/powerpoint/2010/main" val="59408628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Toolbox Enhancements</a:t>
            </a:r>
            <a:endParaRPr lang="en-AU" dirty="0">
              <a:solidFill>
                <a:srgbClr val="F3E207"/>
              </a:solidFill>
            </a:endParaRPr>
          </a:p>
        </p:txBody>
      </p:sp>
      <p:sp>
        <p:nvSpPr>
          <p:cNvPr id="3" name="Content Placeholder 2"/>
          <p:cNvSpPr>
            <a:spLocks noGrp="1"/>
          </p:cNvSpPr>
          <p:nvPr>
            <p:ph idx="1"/>
          </p:nvPr>
        </p:nvSpPr>
        <p:spPr>
          <a:prstGeom prst="rect">
            <a:avLst/>
          </a:prstGeom>
        </p:spPr>
        <p:txBody>
          <a:bodyPr>
            <a:normAutofit fontScale="85000" lnSpcReduction="20000"/>
          </a:bodyPr>
          <a:lstStyle/>
          <a:p>
            <a:r>
              <a:rPr lang="en-AU" dirty="0" smtClean="0"/>
              <a:t>Component groupings</a:t>
            </a:r>
          </a:p>
          <a:p>
            <a:pPr lvl="1"/>
            <a:r>
              <a:rPr lang="en-AU" dirty="0" smtClean="0"/>
              <a:t>Task</a:t>
            </a:r>
          </a:p>
          <a:p>
            <a:pPr lvl="1"/>
            <a:r>
              <a:rPr lang="en-AU" dirty="0" smtClean="0"/>
              <a:t>Transform</a:t>
            </a:r>
          </a:p>
          <a:p>
            <a:endParaRPr lang="en-AU" dirty="0" smtClean="0"/>
          </a:p>
          <a:p>
            <a:r>
              <a:rPr lang="en-AU" dirty="0" smtClean="0"/>
              <a:t>New icons</a:t>
            </a:r>
          </a:p>
          <a:p>
            <a:endParaRPr lang="en-AU" dirty="0" smtClean="0"/>
          </a:p>
          <a:p>
            <a:endParaRPr lang="en-AU" dirty="0"/>
          </a:p>
          <a:p>
            <a:endParaRPr lang="en-AU" dirty="0" smtClean="0"/>
          </a:p>
          <a:p>
            <a:endParaRPr lang="en-AU" dirty="0"/>
          </a:p>
          <a:p>
            <a:r>
              <a:rPr lang="en-AU" dirty="0" smtClean="0"/>
              <a:t>Auto-detection of new toolbox items</a:t>
            </a:r>
          </a:p>
          <a:p>
            <a:endParaRPr lang="en-AU" dirty="0" smtClean="0"/>
          </a:p>
          <a:p>
            <a:endParaRPr lang="en-AU"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981200"/>
            <a:ext cx="3904685" cy="167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3962400"/>
            <a:ext cx="3961646"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64968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dirty="0" smtClean="0"/>
              <a:t>Reliability/Development Enhancements</a:t>
            </a:r>
            <a:endParaRPr lang="en-AU" dirty="0">
              <a:solidFill>
                <a:srgbClr val="F3E207"/>
              </a:solidFill>
            </a:endParaRPr>
          </a:p>
        </p:txBody>
      </p:sp>
      <p:sp>
        <p:nvSpPr>
          <p:cNvPr id="3" name="Content Placeholder 2"/>
          <p:cNvSpPr>
            <a:spLocks noGrp="1"/>
          </p:cNvSpPr>
          <p:nvPr>
            <p:ph idx="1"/>
          </p:nvPr>
        </p:nvSpPr>
        <p:spPr>
          <a:xfrm>
            <a:off x="467544" y="1916832"/>
            <a:ext cx="8229600" cy="3849291"/>
          </a:xfrm>
          <a:prstGeom prst="rect">
            <a:avLst/>
          </a:prstGeom>
        </p:spPr>
        <p:txBody>
          <a:bodyPr>
            <a:normAutofit lnSpcReduction="10000"/>
          </a:bodyPr>
          <a:lstStyle/>
          <a:p>
            <a:r>
              <a:rPr lang="en-AU" dirty="0" smtClean="0"/>
              <a:t>Many controls now more reliable and substantial reduction in memory usage</a:t>
            </a:r>
          </a:p>
          <a:p>
            <a:pPr lvl="1"/>
            <a:r>
              <a:rPr lang="en-AU" dirty="0" smtClean="0"/>
              <a:t>Merge</a:t>
            </a:r>
          </a:p>
          <a:p>
            <a:pPr lvl="1"/>
            <a:r>
              <a:rPr lang="en-AU" dirty="0" smtClean="0"/>
              <a:t>Merge Join</a:t>
            </a:r>
          </a:p>
          <a:p>
            <a:r>
              <a:rPr lang="en-AU" dirty="0" smtClean="0"/>
              <a:t>Particularly applies to situations with</a:t>
            </a:r>
          </a:p>
          <a:p>
            <a:pPr lvl="1"/>
            <a:r>
              <a:rPr lang="en-AU" dirty="0" smtClean="0"/>
              <a:t>Multiple inputs</a:t>
            </a:r>
          </a:p>
          <a:p>
            <a:pPr lvl="1"/>
            <a:r>
              <a:rPr lang="en-AU" dirty="0" smtClean="0"/>
              <a:t>Different data arrival rates on each input</a:t>
            </a:r>
          </a:p>
          <a:p>
            <a:r>
              <a:rPr lang="en-AU" dirty="0" smtClean="0"/>
              <a:t>New properties/methods added to allow this same functionality in custom components</a:t>
            </a:r>
          </a:p>
          <a:p>
            <a:endParaRPr lang="en-AU" dirty="0" smtClean="0"/>
          </a:p>
          <a:p>
            <a:endParaRPr lang="en-AU" dirty="0" smtClean="0"/>
          </a:p>
        </p:txBody>
      </p:sp>
    </p:spTree>
    <p:extLst>
      <p:ext uri="{BB962C8B-B14F-4D97-AF65-F5344CB8AC3E}">
        <p14:creationId xmlns:p14="http://schemas.microsoft.com/office/powerpoint/2010/main" val="341361503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Tech.Ed 2011 Presentation Template Speakers">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 2011 Presentation Template Speakers</Template>
  <TotalTime>78</TotalTime>
  <Words>1653</Words>
  <Application>Microsoft Office PowerPoint</Application>
  <PresentationFormat>On-screen Show (4:3)</PresentationFormat>
  <Paragraphs>298</Paragraphs>
  <Slides>34</Slides>
  <Notes>20</Notes>
  <HiddenSlides>0</HiddenSlides>
  <MMClips>0</MMClips>
  <ScaleCrop>false</ScaleCrop>
  <HeadingPairs>
    <vt:vector size="4" baseType="variant">
      <vt:variant>
        <vt:lpstr>Theme</vt:lpstr>
      </vt:variant>
      <vt:variant>
        <vt:i4>2</vt:i4>
      </vt:variant>
      <vt:variant>
        <vt:lpstr>Slide Titles</vt:lpstr>
      </vt:variant>
      <vt:variant>
        <vt:i4>34</vt:i4>
      </vt:variant>
    </vt:vector>
  </HeadingPairs>
  <TitlesOfParts>
    <vt:vector size="36" baseType="lpstr">
      <vt:lpstr>Tech.Ed 2011 Presentation Template Speakers</vt:lpstr>
      <vt:lpstr>Office Theme</vt:lpstr>
      <vt:lpstr>PowerPoint Presentation</vt:lpstr>
      <vt:lpstr>Denali SSIS and Data Quality Enhancements</vt:lpstr>
      <vt:lpstr>Who is Greg?</vt:lpstr>
      <vt:lpstr>Agenda</vt:lpstr>
      <vt:lpstr>Designer enhancements</vt:lpstr>
      <vt:lpstr>Visual Studio Integration</vt:lpstr>
      <vt:lpstr>General Usability</vt:lpstr>
      <vt:lpstr>Toolbox Enhancements</vt:lpstr>
      <vt:lpstr>Reliability/Development Enhancements</vt:lpstr>
      <vt:lpstr>Data Flow Enhancements</vt:lpstr>
      <vt:lpstr>Demonstration</vt:lpstr>
      <vt:lpstr>Project System and Parameters </vt:lpstr>
      <vt:lpstr>Package and File Format Changes</vt:lpstr>
      <vt:lpstr>Project System Changes</vt:lpstr>
      <vt:lpstr>Project Data Sources and DSVs</vt:lpstr>
      <vt:lpstr>Parameters</vt:lpstr>
      <vt:lpstr>Deployment</vt:lpstr>
      <vt:lpstr>Demonstration</vt:lpstr>
      <vt:lpstr>SSIS Server </vt:lpstr>
      <vt:lpstr>SSIS Server </vt:lpstr>
      <vt:lpstr>SSIS Server Programmability</vt:lpstr>
      <vt:lpstr>Environments</vt:lpstr>
      <vt:lpstr>Demonstration</vt:lpstr>
      <vt:lpstr>Data Quality Services</vt:lpstr>
      <vt:lpstr>It’s all about quality</vt:lpstr>
      <vt:lpstr>Is Data Suitable For Business Use?</vt:lpstr>
      <vt:lpstr>Data Quality Tooling</vt:lpstr>
      <vt:lpstr>Data Quality Services</vt:lpstr>
      <vt:lpstr>SSIS Integration with DQS</vt:lpstr>
      <vt:lpstr>Demonstration</vt:lpstr>
      <vt:lpstr>Session Summary</vt:lpstr>
      <vt:lpstr>Thanks!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Event Staff</cp:lastModifiedBy>
  <cp:revision>10</cp:revision>
  <dcterms:created xsi:type="dcterms:W3CDTF">2011-08-20T06:04:10Z</dcterms:created>
  <dcterms:modified xsi:type="dcterms:W3CDTF">2011-09-02T01:16:52Z</dcterms:modified>
</cp:coreProperties>
</file>