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279" r:id="rId2"/>
    <p:sldId id="280" r:id="rId3"/>
    <p:sldId id="260" r:id="rId4"/>
    <p:sldId id="313" r:id="rId5"/>
    <p:sldId id="314" r:id="rId6"/>
    <p:sldId id="315" r:id="rId7"/>
    <p:sldId id="316" r:id="rId8"/>
    <p:sldId id="317" r:id="rId9"/>
    <p:sldId id="318" r:id="rId10"/>
    <p:sldId id="319" r:id="rId11"/>
    <p:sldId id="320" r:id="rId12"/>
    <p:sldId id="321" r:id="rId13"/>
    <p:sldId id="322" r:id="rId14"/>
    <p:sldId id="323" r:id="rId15"/>
    <p:sldId id="324" r:id="rId16"/>
    <p:sldId id="287" r:id="rId17"/>
    <p:sldId id="289" r:id="rId18"/>
    <p:sldId id="290" r:id="rId19"/>
    <p:sldId id="294" r:id="rId20"/>
    <p:sldId id="295" r:id="rId21"/>
    <p:sldId id="285" r:id="rId22"/>
    <p:sldId id="296" r:id="rId23"/>
    <p:sldId id="288" r:id="rId24"/>
    <p:sldId id="297" r:id="rId25"/>
    <p:sldId id="298" r:id="rId26"/>
    <p:sldId id="291" r:id="rId27"/>
    <p:sldId id="299" r:id="rId28"/>
    <p:sldId id="325" r:id="rId29"/>
    <p:sldId id="326" r:id="rId30"/>
    <p:sldId id="327" r:id="rId31"/>
    <p:sldId id="328" r:id="rId32"/>
    <p:sldId id="329" r:id="rId33"/>
    <p:sldId id="310" r:id="rId34"/>
    <p:sldId id="330" r:id="rId35"/>
    <p:sldId id="270" r:id="rId36"/>
    <p:sldId id="27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87530" autoAdjust="0"/>
  </p:normalViewPr>
  <p:slideViewPr>
    <p:cSldViewPr>
      <p:cViewPr varScale="1">
        <p:scale>
          <a:sx n="56" d="100"/>
          <a:sy n="56" d="100"/>
        </p:scale>
        <p:origin x="-53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9" d="100"/>
          <a:sy n="89" d="100"/>
        </p:scale>
        <p:origin x="-307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B31392-5BFE-4D7E-9FA4-48A13DA27ED7}" type="doc">
      <dgm:prSet loTypeId="urn:microsoft.com/office/officeart/2005/8/layout/chevron2" loCatId="list" qsTypeId="urn:microsoft.com/office/officeart/2005/8/quickstyle/simple1" qsCatId="simple" csTypeId="urn:microsoft.com/office/officeart/2005/8/colors/accent1_2" csCatId="accent1" phldr="1"/>
      <dgm:spPr/>
    </dgm:pt>
    <dgm:pt modelId="{B92F2A27-07D3-48E9-9A83-FF341D210EE4}">
      <dgm:prSet phldrT="[Text]" custT="1"/>
      <dgm:spPr/>
      <dgm:t>
        <a:bodyPr/>
        <a:lstStyle/>
        <a:p>
          <a:r>
            <a:rPr lang="en-AU" sz="2800" b="1" dirty="0" smtClean="0"/>
            <a:t>1</a:t>
          </a:r>
          <a:endParaRPr lang="en-AU" sz="2800" b="1" dirty="0"/>
        </a:p>
      </dgm:t>
    </dgm:pt>
    <dgm:pt modelId="{DA207864-68A3-4033-B2B7-885E14E94F85}" type="parTrans" cxnId="{1217D65C-DD94-47F1-88A7-B68BA39E9336}">
      <dgm:prSet/>
      <dgm:spPr/>
      <dgm:t>
        <a:bodyPr/>
        <a:lstStyle/>
        <a:p>
          <a:endParaRPr lang="en-AU" sz="2800"/>
        </a:p>
      </dgm:t>
    </dgm:pt>
    <dgm:pt modelId="{7CEDD67A-1118-40C4-942E-5CD58E337ABA}" type="sibTrans" cxnId="{1217D65C-DD94-47F1-88A7-B68BA39E9336}">
      <dgm:prSet/>
      <dgm:spPr/>
      <dgm:t>
        <a:bodyPr/>
        <a:lstStyle/>
        <a:p>
          <a:endParaRPr lang="en-AU" sz="2800"/>
        </a:p>
      </dgm:t>
    </dgm:pt>
    <dgm:pt modelId="{47967502-D1F1-4B66-B106-C97D27F5EA95}">
      <dgm:prSet phldrT="[Text]" custT="1"/>
      <dgm:spPr/>
      <dgm:t>
        <a:bodyPr/>
        <a:lstStyle/>
        <a:p>
          <a:r>
            <a:rPr lang="en-AU" sz="2800" b="1" dirty="0" smtClean="0"/>
            <a:t>2</a:t>
          </a:r>
          <a:endParaRPr lang="en-AU" sz="2800" b="1" dirty="0"/>
        </a:p>
      </dgm:t>
    </dgm:pt>
    <dgm:pt modelId="{17F97C39-1833-42B1-B600-179E05BF87D7}" type="parTrans" cxnId="{BCCC2CC5-4A75-46A9-8C64-629A9F46984B}">
      <dgm:prSet/>
      <dgm:spPr/>
      <dgm:t>
        <a:bodyPr/>
        <a:lstStyle/>
        <a:p>
          <a:endParaRPr lang="en-AU" sz="2800"/>
        </a:p>
      </dgm:t>
    </dgm:pt>
    <dgm:pt modelId="{A26F842C-AE9B-44E1-B1B4-5BCAB0BA6597}" type="sibTrans" cxnId="{BCCC2CC5-4A75-46A9-8C64-629A9F46984B}">
      <dgm:prSet/>
      <dgm:spPr/>
      <dgm:t>
        <a:bodyPr/>
        <a:lstStyle/>
        <a:p>
          <a:endParaRPr lang="en-AU" sz="2800"/>
        </a:p>
      </dgm:t>
    </dgm:pt>
    <dgm:pt modelId="{F7484D7A-7E9C-495A-A88E-981A34A2E559}">
      <dgm:prSet custT="1"/>
      <dgm:spPr/>
      <dgm:t>
        <a:bodyPr/>
        <a:lstStyle/>
        <a:p>
          <a:r>
            <a:rPr lang="en-US" sz="2800" b="1" dirty="0" smtClean="0">
              <a:solidFill>
                <a:schemeClr val="bg2">
                  <a:lumMod val="25000"/>
                </a:schemeClr>
              </a:solidFill>
            </a:rPr>
            <a:t>Performance Critical Databases</a:t>
          </a:r>
          <a:endParaRPr lang="en-AU" sz="2800" b="1" dirty="0">
            <a:solidFill>
              <a:schemeClr val="bg2">
                <a:lumMod val="25000"/>
              </a:schemeClr>
            </a:solidFill>
          </a:endParaRPr>
        </a:p>
      </dgm:t>
    </dgm:pt>
    <dgm:pt modelId="{21B855B3-DEA9-4F27-92D8-E546671639D3}" type="parTrans" cxnId="{A8BDA4B8-CBC2-4EE4-969A-FA0E8AB812FB}">
      <dgm:prSet/>
      <dgm:spPr/>
      <dgm:t>
        <a:bodyPr/>
        <a:lstStyle/>
        <a:p>
          <a:endParaRPr lang="en-AU" sz="2800"/>
        </a:p>
      </dgm:t>
    </dgm:pt>
    <dgm:pt modelId="{FCC5A797-3663-4443-84CD-49D2C0B2AA64}" type="sibTrans" cxnId="{A8BDA4B8-CBC2-4EE4-969A-FA0E8AB812FB}">
      <dgm:prSet/>
      <dgm:spPr/>
      <dgm:t>
        <a:bodyPr/>
        <a:lstStyle/>
        <a:p>
          <a:endParaRPr lang="en-AU" sz="2800"/>
        </a:p>
      </dgm:t>
    </dgm:pt>
    <dgm:pt modelId="{24F919DD-C22E-466A-992A-2561DDC2CA5E}">
      <dgm:prSet custT="1"/>
      <dgm:spPr/>
      <dgm:t>
        <a:bodyPr/>
        <a:lstStyle/>
        <a:p>
          <a:r>
            <a:rPr lang="en-AU" sz="2800" b="1" dirty="0" smtClean="0">
              <a:solidFill>
                <a:schemeClr val="bg2">
                  <a:lumMod val="25000"/>
                </a:schemeClr>
              </a:solidFill>
            </a:rPr>
            <a:t>Administration Reduction for DBAs</a:t>
          </a:r>
          <a:endParaRPr lang="en-AU" sz="2800" b="1" dirty="0">
            <a:solidFill>
              <a:schemeClr val="bg2">
                <a:lumMod val="25000"/>
              </a:schemeClr>
            </a:solidFill>
          </a:endParaRPr>
        </a:p>
      </dgm:t>
    </dgm:pt>
    <dgm:pt modelId="{3AEC6D81-60DB-4058-A5B7-DC2CFB2FB3AD}" type="parTrans" cxnId="{0F733EA8-70EB-4CE2-BA54-235375A231B3}">
      <dgm:prSet/>
      <dgm:spPr/>
      <dgm:t>
        <a:bodyPr/>
        <a:lstStyle/>
        <a:p>
          <a:endParaRPr lang="en-AU" sz="2800"/>
        </a:p>
      </dgm:t>
    </dgm:pt>
    <dgm:pt modelId="{A009A6EF-F328-4559-B424-59FDDE314678}" type="sibTrans" cxnId="{0F733EA8-70EB-4CE2-BA54-235375A231B3}">
      <dgm:prSet/>
      <dgm:spPr/>
      <dgm:t>
        <a:bodyPr/>
        <a:lstStyle/>
        <a:p>
          <a:endParaRPr lang="en-AU" sz="2800"/>
        </a:p>
      </dgm:t>
    </dgm:pt>
    <dgm:pt modelId="{56203F50-EF7F-4C5C-BA33-14F25624ABAF}">
      <dgm:prSet custT="1"/>
      <dgm:spPr/>
      <dgm:t>
        <a:bodyPr/>
        <a:lstStyle/>
        <a:p>
          <a:r>
            <a:rPr lang="en-AU" sz="2800" b="1" dirty="0" smtClean="0"/>
            <a:t>3</a:t>
          </a:r>
          <a:endParaRPr lang="en-AU" sz="2800" b="1" dirty="0"/>
        </a:p>
      </dgm:t>
    </dgm:pt>
    <dgm:pt modelId="{C93C3764-9EB3-4764-B528-6631ADA9CA0D}" type="parTrans" cxnId="{D4E596EE-DD72-4D92-8767-7BAEA19661E7}">
      <dgm:prSet/>
      <dgm:spPr/>
      <dgm:t>
        <a:bodyPr/>
        <a:lstStyle/>
        <a:p>
          <a:endParaRPr lang="en-AU" sz="2800"/>
        </a:p>
      </dgm:t>
    </dgm:pt>
    <dgm:pt modelId="{6D593B31-CBE1-4E58-B7D6-32B33336F027}" type="sibTrans" cxnId="{D4E596EE-DD72-4D92-8767-7BAEA19661E7}">
      <dgm:prSet/>
      <dgm:spPr/>
      <dgm:t>
        <a:bodyPr/>
        <a:lstStyle/>
        <a:p>
          <a:endParaRPr lang="en-AU" sz="2800"/>
        </a:p>
      </dgm:t>
    </dgm:pt>
    <dgm:pt modelId="{6D00B1ED-F047-425D-9986-8E088EBFB35B}">
      <dgm:prSet custT="1"/>
      <dgm:spPr/>
      <dgm:t>
        <a:bodyPr/>
        <a:lstStyle/>
        <a:p>
          <a:r>
            <a:rPr lang="en-US" sz="2800" b="1" dirty="0" smtClean="0">
              <a:solidFill>
                <a:schemeClr val="bg2">
                  <a:lumMod val="25000"/>
                </a:schemeClr>
              </a:solidFill>
            </a:rPr>
            <a:t>Cost Reduction: Servers and Licensing</a:t>
          </a:r>
          <a:endParaRPr lang="en-AU" sz="2800" b="1" dirty="0">
            <a:solidFill>
              <a:schemeClr val="bg2">
                <a:lumMod val="25000"/>
              </a:schemeClr>
            </a:solidFill>
          </a:endParaRPr>
        </a:p>
      </dgm:t>
    </dgm:pt>
    <dgm:pt modelId="{308331AD-5FF1-4A4B-B1BC-D7B574B607A3}" type="parTrans" cxnId="{7FB17977-DE61-4651-8D60-A098CCEF2E99}">
      <dgm:prSet/>
      <dgm:spPr/>
      <dgm:t>
        <a:bodyPr/>
        <a:lstStyle/>
        <a:p>
          <a:endParaRPr lang="en-AU" sz="2800"/>
        </a:p>
      </dgm:t>
    </dgm:pt>
    <dgm:pt modelId="{AF10E754-3CEE-4B93-9854-285C420F2003}" type="sibTrans" cxnId="{7FB17977-DE61-4651-8D60-A098CCEF2E99}">
      <dgm:prSet/>
      <dgm:spPr/>
      <dgm:t>
        <a:bodyPr/>
        <a:lstStyle/>
        <a:p>
          <a:endParaRPr lang="en-AU" sz="2800"/>
        </a:p>
      </dgm:t>
    </dgm:pt>
    <dgm:pt modelId="{834CE654-F7BB-447B-9C50-4260B66C998F}" type="pres">
      <dgm:prSet presAssocID="{3EB31392-5BFE-4D7E-9FA4-48A13DA27ED7}" presName="linearFlow" presStyleCnt="0">
        <dgm:presLayoutVars>
          <dgm:dir/>
          <dgm:animLvl val="lvl"/>
          <dgm:resizeHandles val="exact"/>
        </dgm:presLayoutVars>
      </dgm:prSet>
      <dgm:spPr/>
    </dgm:pt>
    <dgm:pt modelId="{0068D407-03C9-41F7-A520-767E9CF4C111}" type="pres">
      <dgm:prSet presAssocID="{B92F2A27-07D3-48E9-9A83-FF341D210EE4}" presName="composite" presStyleCnt="0"/>
      <dgm:spPr/>
    </dgm:pt>
    <dgm:pt modelId="{11C62987-CFC2-48B8-B8C8-B54F74FF7E2E}" type="pres">
      <dgm:prSet presAssocID="{B92F2A27-07D3-48E9-9A83-FF341D210EE4}" presName="parentText" presStyleLbl="alignNode1" presStyleIdx="0" presStyleCnt="3">
        <dgm:presLayoutVars>
          <dgm:chMax val="1"/>
          <dgm:bulletEnabled val="1"/>
        </dgm:presLayoutVars>
      </dgm:prSet>
      <dgm:spPr/>
      <dgm:t>
        <a:bodyPr/>
        <a:lstStyle/>
        <a:p>
          <a:endParaRPr lang="en-AU"/>
        </a:p>
      </dgm:t>
    </dgm:pt>
    <dgm:pt modelId="{5C70F549-72D0-43E7-90FC-44716E81EB34}" type="pres">
      <dgm:prSet presAssocID="{B92F2A27-07D3-48E9-9A83-FF341D210EE4}" presName="descendantText" presStyleLbl="alignAcc1" presStyleIdx="0" presStyleCnt="3">
        <dgm:presLayoutVars>
          <dgm:bulletEnabled val="1"/>
        </dgm:presLayoutVars>
      </dgm:prSet>
      <dgm:spPr/>
      <dgm:t>
        <a:bodyPr/>
        <a:lstStyle/>
        <a:p>
          <a:endParaRPr lang="en-AU"/>
        </a:p>
      </dgm:t>
    </dgm:pt>
    <dgm:pt modelId="{27BF9450-DFC4-4128-89A7-6327B8F90779}" type="pres">
      <dgm:prSet presAssocID="{7CEDD67A-1118-40C4-942E-5CD58E337ABA}" presName="sp" presStyleCnt="0"/>
      <dgm:spPr/>
    </dgm:pt>
    <dgm:pt modelId="{FADA4956-0E3C-406D-9ADF-9F2E1C90CEC2}" type="pres">
      <dgm:prSet presAssocID="{47967502-D1F1-4B66-B106-C97D27F5EA95}" presName="composite" presStyleCnt="0"/>
      <dgm:spPr/>
    </dgm:pt>
    <dgm:pt modelId="{A2C93D40-347E-4B9B-9AC6-F24B27C8D2B2}" type="pres">
      <dgm:prSet presAssocID="{47967502-D1F1-4B66-B106-C97D27F5EA95}" presName="parentText" presStyleLbl="alignNode1" presStyleIdx="1" presStyleCnt="3">
        <dgm:presLayoutVars>
          <dgm:chMax val="1"/>
          <dgm:bulletEnabled val="1"/>
        </dgm:presLayoutVars>
      </dgm:prSet>
      <dgm:spPr/>
      <dgm:t>
        <a:bodyPr/>
        <a:lstStyle/>
        <a:p>
          <a:endParaRPr lang="en-AU"/>
        </a:p>
      </dgm:t>
    </dgm:pt>
    <dgm:pt modelId="{852C2226-7433-4BEF-8555-042F6E14049B}" type="pres">
      <dgm:prSet presAssocID="{47967502-D1F1-4B66-B106-C97D27F5EA95}" presName="descendantText" presStyleLbl="alignAcc1" presStyleIdx="1" presStyleCnt="3">
        <dgm:presLayoutVars>
          <dgm:bulletEnabled val="1"/>
        </dgm:presLayoutVars>
      </dgm:prSet>
      <dgm:spPr/>
      <dgm:t>
        <a:bodyPr/>
        <a:lstStyle/>
        <a:p>
          <a:endParaRPr lang="en-AU"/>
        </a:p>
      </dgm:t>
    </dgm:pt>
    <dgm:pt modelId="{381D6632-11A9-476F-B11C-E4D877B52D89}" type="pres">
      <dgm:prSet presAssocID="{A26F842C-AE9B-44E1-B1B4-5BCAB0BA6597}" presName="sp" presStyleCnt="0"/>
      <dgm:spPr/>
    </dgm:pt>
    <dgm:pt modelId="{89A48F11-E56A-4125-9A22-A45FC6385E5F}" type="pres">
      <dgm:prSet presAssocID="{56203F50-EF7F-4C5C-BA33-14F25624ABAF}" presName="composite" presStyleCnt="0"/>
      <dgm:spPr/>
    </dgm:pt>
    <dgm:pt modelId="{5ACBCC07-EDCD-4A3B-A0A6-1CC0E7E94F22}" type="pres">
      <dgm:prSet presAssocID="{56203F50-EF7F-4C5C-BA33-14F25624ABAF}" presName="parentText" presStyleLbl="alignNode1" presStyleIdx="2" presStyleCnt="3">
        <dgm:presLayoutVars>
          <dgm:chMax val="1"/>
          <dgm:bulletEnabled val="1"/>
        </dgm:presLayoutVars>
      </dgm:prSet>
      <dgm:spPr/>
      <dgm:t>
        <a:bodyPr/>
        <a:lstStyle/>
        <a:p>
          <a:endParaRPr lang="en-AU"/>
        </a:p>
      </dgm:t>
    </dgm:pt>
    <dgm:pt modelId="{AC463E7B-4982-4022-9371-A0B43E892987}" type="pres">
      <dgm:prSet presAssocID="{56203F50-EF7F-4C5C-BA33-14F25624ABAF}" presName="descendantText" presStyleLbl="alignAcc1" presStyleIdx="2" presStyleCnt="3">
        <dgm:presLayoutVars>
          <dgm:bulletEnabled val="1"/>
        </dgm:presLayoutVars>
      </dgm:prSet>
      <dgm:spPr/>
      <dgm:t>
        <a:bodyPr/>
        <a:lstStyle/>
        <a:p>
          <a:endParaRPr lang="en-AU"/>
        </a:p>
      </dgm:t>
    </dgm:pt>
  </dgm:ptLst>
  <dgm:cxnLst>
    <dgm:cxn modelId="{D4E596EE-DD72-4D92-8767-7BAEA19661E7}" srcId="{3EB31392-5BFE-4D7E-9FA4-48A13DA27ED7}" destId="{56203F50-EF7F-4C5C-BA33-14F25624ABAF}" srcOrd="2" destOrd="0" parTransId="{C93C3764-9EB3-4764-B528-6631ADA9CA0D}" sibTransId="{6D593B31-CBE1-4E58-B7D6-32B33336F027}"/>
    <dgm:cxn modelId="{0F733EA8-70EB-4CE2-BA54-235375A231B3}" srcId="{47967502-D1F1-4B66-B106-C97D27F5EA95}" destId="{24F919DD-C22E-466A-992A-2561DDC2CA5E}" srcOrd="0" destOrd="0" parTransId="{3AEC6D81-60DB-4058-A5B7-DC2CFB2FB3AD}" sibTransId="{A009A6EF-F328-4559-B424-59FDDE314678}"/>
    <dgm:cxn modelId="{D0862BF3-CC5C-4D10-9B4D-E70A4461A8AB}" type="presOf" srcId="{3EB31392-5BFE-4D7E-9FA4-48A13DA27ED7}" destId="{834CE654-F7BB-447B-9C50-4260B66C998F}" srcOrd="0" destOrd="0" presId="urn:microsoft.com/office/officeart/2005/8/layout/chevron2"/>
    <dgm:cxn modelId="{15ED25A0-7797-4642-8D55-7709096B63A5}" type="presOf" srcId="{56203F50-EF7F-4C5C-BA33-14F25624ABAF}" destId="{5ACBCC07-EDCD-4A3B-A0A6-1CC0E7E94F22}" srcOrd="0" destOrd="0" presId="urn:microsoft.com/office/officeart/2005/8/layout/chevron2"/>
    <dgm:cxn modelId="{BCCC2CC5-4A75-46A9-8C64-629A9F46984B}" srcId="{3EB31392-5BFE-4D7E-9FA4-48A13DA27ED7}" destId="{47967502-D1F1-4B66-B106-C97D27F5EA95}" srcOrd="1" destOrd="0" parTransId="{17F97C39-1833-42B1-B600-179E05BF87D7}" sibTransId="{A26F842C-AE9B-44E1-B1B4-5BCAB0BA6597}"/>
    <dgm:cxn modelId="{40DA032B-2129-4035-8DD2-97214EA88DF8}" type="presOf" srcId="{24F919DD-C22E-466A-992A-2561DDC2CA5E}" destId="{852C2226-7433-4BEF-8555-042F6E14049B}" srcOrd="0" destOrd="0" presId="urn:microsoft.com/office/officeart/2005/8/layout/chevron2"/>
    <dgm:cxn modelId="{7FB17977-DE61-4651-8D60-A098CCEF2E99}" srcId="{56203F50-EF7F-4C5C-BA33-14F25624ABAF}" destId="{6D00B1ED-F047-425D-9986-8E088EBFB35B}" srcOrd="0" destOrd="0" parTransId="{308331AD-5FF1-4A4B-B1BC-D7B574B607A3}" sibTransId="{AF10E754-3CEE-4B93-9854-285C420F2003}"/>
    <dgm:cxn modelId="{449F9400-6046-456D-B5B8-DD1AE1794059}" type="presOf" srcId="{F7484D7A-7E9C-495A-A88E-981A34A2E559}" destId="{5C70F549-72D0-43E7-90FC-44716E81EB34}" srcOrd="0" destOrd="0" presId="urn:microsoft.com/office/officeart/2005/8/layout/chevron2"/>
    <dgm:cxn modelId="{A8BDA4B8-CBC2-4EE4-969A-FA0E8AB812FB}" srcId="{B92F2A27-07D3-48E9-9A83-FF341D210EE4}" destId="{F7484D7A-7E9C-495A-A88E-981A34A2E559}" srcOrd="0" destOrd="0" parTransId="{21B855B3-DEA9-4F27-92D8-E546671639D3}" sibTransId="{FCC5A797-3663-4443-84CD-49D2C0B2AA64}"/>
    <dgm:cxn modelId="{C2078535-12BD-46AA-B123-0C3A065D8C98}" type="presOf" srcId="{6D00B1ED-F047-425D-9986-8E088EBFB35B}" destId="{AC463E7B-4982-4022-9371-A0B43E892987}" srcOrd="0" destOrd="0" presId="urn:microsoft.com/office/officeart/2005/8/layout/chevron2"/>
    <dgm:cxn modelId="{F6EE2DE6-E438-494E-BFEB-43D9258E4939}" type="presOf" srcId="{B92F2A27-07D3-48E9-9A83-FF341D210EE4}" destId="{11C62987-CFC2-48B8-B8C8-B54F74FF7E2E}" srcOrd="0" destOrd="0" presId="urn:microsoft.com/office/officeart/2005/8/layout/chevron2"/>
    <dgm:cxn modelId="{EB795240-25DD-4B32-B83E-0DAD0323128B}" type="presOf" srcId="{47967502-D1F1-4B66-B106-C97D27F5EA95}" destId="{A2C93D40-347E-4B9B-9AC6-F24B27C8D2B2}" srcOrd="0" destOrd="0" presId="urn:microsoft.com/office/officeart/2005/8/layout/chevron2"/>
    <dgm:cxn modelId="{1217D65C-DD94-47F1-88A7-B68BA39E9336}" srcId="{3EB31392-5BFE-4D7E-9FA4-48A13DA27ED7}" destId="{B92F2A27-07D3-48E9-9A83-FF341D210EE4}" srcOrd="0" destOrd="0" parTransId="{DA207864-68A3-4033-B2B7-885E14E94F85}" sibTransId="{7CEDD67A-1118-40C4-942E-5CD58E337ABA}"/>
    <dgm:cxn modelId="{E12B42D3-BC99-44A0-8DFC-ACAE1EB2132A}" type="presParOf" srcId="{834CE654-F7BB-447B-9C50-4260B66C998F}" destId="{0068D407-03C9-41F7-A520-767E9CF4C111}" srcOrd="0" destOrd="0" presId="urn:microsoft.com/office/officeart/2005/8/layout/chevron2"/>
    <dgm:cxn modelId="{DBE65C52-B1EE-43AA-8E1F-C658E0AFD425}" type="presParOf" srcId="{0068D407-03C9-41F7-A520-767E9CF4C111}" destId="{11C62987-CFC2-48B8-B8C8-B54F74FF7E2E}" srcOrd="0" destOrd="0" presId="urn:microsoft.com/office/officeart/2005/8/layout/chevron2"/>
    <dgm:cxn modelId="{BE628428-06EB-41E0-A2FB-DBBF6A1C8CFD}" type="presParOf" srcId="{0068D407-03C9-41F7-A520-767E9CF4C111}" destId="{5C70F549-72D0-43E7-90FC-44716E81EB34}" srcOrd="1" destOrd="0" presId="urn:microsoft.com/office/officeart/2005/8/layout/chevron2"/>
    <dgm:cxn modelId="{9B12F68F-5C4F-4C73-867D-DE8031AC7AD4}" type="presParOf" srcId="{834CE654-F7BB-447B-9C50-4260B66C998F}" destId="{27BF9450-DFC4-4128-89A7-6327B8F90779}" srcOrd="1" destOrd="0" presId="urn:microsoft.com/office/officeart/2005/8/layout/chevron2"/>
    <dgm:cxn modelId="{81613071-26E6-46F6-9271-799D798B6379}" type="presParOf" srcId="{834CE654-F7BB-447B-9C50-4260B66C998F}" destId="{FADA4956-0E3C-406D-9ADF-9F2E1C90CEC2}" srcOrd="2" destOrd="0" presId="urn:microsoft.com/office/officeart/2005/8/layout/chevron2"/>
    <dgm:cxn modelId="{6204A343-88B4-49F9-8960-61F6D12B1A7F}" type="presParOf" srcId="{FADA4956-0E3C-406D-9ADF-9F2E1C90CEC2}" destId="{A2C93D40-347E-4B9B-9AC6-F24B27C8D2B2}" srcOrd="0" destOrd="0" presId="urn:microsoft.com/office/officeart/2005/8/layout/chevron2"/>
    <dgm:cxn modelId="{B26C87FC-726B-4CF0-B1E4-19874729E35A}" type="presParOf" srcId="{FADA4956-0E3C-406D-9ADF-9F2E1C90CEC2}" destId="{852C2226-7433-4BEF-8555-042F6E14049B}" srcOrd="1" destOrd="0" presId="urn:microsoft.com/office/officeart/2005/8/layout/chevron2"/>
    <dgm:cxn modelId="{55802FFF-ABB1-4333-87A4-3E89B0B79E6E}" type="presParOf" srcId="{834CE654-F7BB-447B-9C50-4260B66C998F}" destId="{381D6632-11A9-476F-B11C-E4D877B52D89}" srcOrd="3" destOrd="0" presId="urn:microsoft.com/office/officeart/2005/8/layout/chevron2"/>
    <dgm:cxn modelId="{6C0DBD58-EBF2-40F3-8020-FC4C1E640A57}" type="presParOf" srcId="{834CE654-F7BB-447B-9C50-4260B66C998F}" destId="{89A48F11-E56A-4125-9A22-A45FC6385E5F}" srcOrd="4" destOrd="0" presId="urn:microsoft.com/office/officeart/2005/8/layout/chevron2"/>
    <dgm:cxn modelId="{9084603C-FCBD-4ACA-921C-13F60D306F65}" type="presParOf" srcId="{89A48F11-E56A-4125-9A22-A45FC6385E5F}" destId="{5ACBCC07-EDCD-4A3B-A0A6-1CC0E7E94F22}" srcOrd="0" destOrd="0" presId="urn:microsoft.com/office/officeart/2005/8/layout/chevron2"/>
    <dgm:cxn modelId="{480B2426-E184-4F04-8F8A-9A3305A7EAFB}" type="presParOf" srcId="{89A48F11-E56A-4125-9A22-A45FC6385E5F}" destId="{AC463E7B-4982-4022-9371-A0B43E89298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B31392-5BFE-4D7E-9FA4-48A13DA27ED7}" type="doc">
      <dgm:prSet loTypeId="urn:microsoft.com/office/officeart/2005/8/layout/chevron2" loCatId="list" qsTypeId="urn:microsoft.com/office/officeart/2005/8/quickstyle/simple1" qsCatId="simple" csTypeId="urn:microsoft.com/office/officeart/2005/8/colors/accent1_2" csCatId="accent1" phldr="1"/>
      <dgm:spPr/>
    </dgm:pt>
    <dgm:pt modelId="{B92F2A27-07D3-48E9-9A83-FF341D210EE4}">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b="1" dirty="0" smtClean="0"/>
            <a:t>1</a:t>
          </a:r>
          <a:endParaRPr lang="en-AU" b="1" dirty="0"/>
        </a:p>
      </dgm:t>
    </dgm:pt>
    <dgm:pt modelId="{DA207864-68A3-4033-B2B7-885E14E94F85}" type="parTrans" cxnId="{1217D65C-DD94-47F1-88A7-B68BA39E9336}">
      <dgm:prSet/>
      <dgm:spPr/>
      <dgm:t>
        <a:bodyPr/>
        <a:lstStyle/>
        <a:p>
          <a:endParaRPr lang="en-AU"/>
        </a:p>
      </dgm:t>
    </dgm:pt>
    <dgm:pt modelId="{7CEDD67A-1118-40C4-942E-5CD58E337ABA}" type="sibTrans" cxnId="{1217D65C-DD94-47F1-88A7-B68BA39E9336}">
      <dgm:prSet/>
      <dgm:spPr/>
      <dgm:t>
        <a:bodyPr/>
        <a:lstStyle/>
        <a:p>
          <a:endParaRPr lang="en-AU"/>
        </a:p>
      </dgm:t>
    </dgm:pt>
    <dgm:pt modelId="{47967502-D1F1-4B66-B106-C97D27F5EA95}">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b="1" dirty="0" smtClean="0"/>
            <a:t>2</a:t>
          </a:r>
          <a:endParaRPr lang="en-AU" b="1" dirty="0"/>
        </a:p>
      </dgm:t>
    </dgm:pt>
    <dgm:pt modelId="{17F97C39-1833-42B1-B600-179E05BF87D7}" type="parTrans" cxnId="{BCCC2CC5-4A75-46A9-8C64-629A9F46984B}">
      <dgm:prSet/>
      <dgm:spPr/>
      <dgm:t>
        <a:bodyPr/>
        <a:lstStyle/>
        <a:p>
          <a:endParaRPr lang="en-AU"/>
        </a:p>
      </dgm:t>
    </dgm:pt>
    <dgm:pt modelId="{A26F842C-AE9B-44E1-B1B4-5BCAB0BA6597}" type="sibTrans" cxnId="{BCCC2CC5-4A75-46A9-8C64-629A9F46984B}">
      <dgm:prSet/>
      <dgm:spPr/>
      <dgm:t>
        <a:bodyPr/>
        <a:lstStyle/>
        <a:p>
          <a:endParaRPr lang="en-AU"/>
        </a:p>
      </dgm:t>
    </dgm:pt>
    <dgm:pt modelId="{3139A98F-5B4B-47A6-A1A9-5E3AB0FE63F3}">
      <dgm:prSet phldrT="[Text]">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AU" b="1" u="none" dirty="0" smtClean="0"/>
            <a:t>3</a:t>
          </a:r>
          <a:endParaRPr lang="en-AU" b="1" u="none" dirty="0"/>
        </a:p>
      </dgm:t>
    </dgm:pt>
    <dgm:pt modelId="{6F932C7E-9865-4F97-9AEA-A9FF2921045A}" type="parTrans" cxnId="{C7EA0761-3EAF-4EE9-9B47-91371B5E33AB}">
      <dgm:prSet/>
      <dgm:spPr/>
      <dgm:t>
        <a:bodyPr/>
        <a:lstStyle/>
        <a:p>
          <a:endParaRPr lang="en-AU"/>
        </a:p>
      </dgm:t>
    </dgm:pt>
    <dgm:pt modelId="{1E5848AF-1D1E-437F-AF36-EF51616FB082}" type="sibTrans" cxnId="{C7EA0761-3EAF-4EE9-9B47-91371B5E33AB}">
      <dgm:prSet/>
      <dgm:spPr/>
      <dgm:t>
        <a:bodyPr/>
        <a:lstStyle/>
        <a:p>
          <a:endParaRPr lang="en-AU"/>
        </a:p>
      </dgm:t>
    </dgm:pt>
    <dgm:pt modelId="{F7484D7A-7E9C-495A-A88E-981A34A2E559}">
      <dgm:prSet>
        <dgm:style>
          <a:lnRef idx="2">
            <a:schemeClr val="accent1"/>
          </a:lnRef>
          <a:fillRef idx="1">
            <a:schemeClr val="lt1"/>
          </a:fillRef>
          <a:effectRef idx="0">
            <a:schemeClr val="accent1"/>
          </a:effectRef>
          <a:fontRef idx="minor">
            <a:schemeClr val="dk1"/>
          </a:fontRef>
        </dgm:style>
      </dgm:prSet>
      <dgm:spPr/>
      <dgm:t>
        <a:bodyPr/>
        <a:lstStyle/>
        <a:p>
          <a:r>
            <a:rPr lang="en-AU" b="1" dirty="0" smtClean="0">
              <a:solidFill>
                <a:schemeClr val="bg2">
                  <a:lumMod val="25000"/>
                </a:schemeClr>
              </a:solidFill>
            </a:rPr>
            <a:t>Reducing SQL Instance count is not a critical driver</a:t>
          </a:r>
          <a:endParaRPr lang="en-AU" b="1" dirty="0">
            <a:solidFill>
              <a:schemeClr val="bg2">
                <a:lumMod val="25000"/>
              </a:schemeClr>
            </a:solidFill>
          </a:endParaRPr>
        </a:p>
      </dgm:t>
    </dgm:pt>
    <dgm:pt modelId="{21B855B3-DEA9-4F27-92D8-E546671639D3}" type="parTrans" cxnId="{A8BDA4B8-CBC2-4EE4-969A-FA0E8AB812FB}">
      <dgm:prSet/>
      <dgm:spPr/>
      <dgm:t>
        <a:bodyPr/>
        <a:lstStyle/>
        <a:p>
          <a:endParaRPr lang="en-AU"/>
        </a:p>
      </dgm:t>
    </dgm:pt>
    <dgm:pt modelId="{FCC5A797-3663-4443-84CD-49D2C0B2AA64}" type="sibTrans" cxnId="{A8BDA4B8-CBC2-4EE4-969A-FA0E8AB812FB}">
      <dgm:prSet/>
      <dgm:spPr/>
      <dgm:t>
        <a:bodyPr/>
        <a:lstStyle/>
        <a:p>
          <a:endParaRPr lang="en-AU"/>
        </a:p>
      </dgm:t>
    </dgm:pt>
    <dgm:pt modelId="{24F919DD-C22E-466A-992A-2561DDC2CA5E}">
      <dgm:prSet>
        <dgm:style>
          <a:lnRef idx="2">
            <a:schemeClr val="accent1"/>
          </a:lnRef>
          <a:fillRef idx="1">
            <a:schemeClr val="lt1"/>
          </a:fillRef>
          <a:effectRef idx="0">
            <a:schemeClr val="accent1"/>
          </a:effectRef>
          <a:fontRef idx="minor">
            <a:schemeClr val="dk1"/>
          </a:fontRef>
        </dgm:style>
      </dgm:prSet>
      <dgm:spPr/>
      <dgm:t>
        <a:bodyPr/>
        <a:lstStyle/>
        <a:p>
          <a:r>
            <a:rPr lang="en-AU" b="1" dirty="0" smtClean="0">
              <a:solidFill>
                <a:schemeClr val="bg2">
                  <a:lumMod val="25000"/>
                </a:schemeClr>
              </a:solidFill>
            </a:rPr>
            <a:t>OK to relinquish </a:t>
          </a:r>
          <a:r>
            <a:rPr lang="en-AU" b="1" i="1" dirty="0" smtClean="0">
              <a:solidFill>
                <a:schemeClr val="bg2">
                  <a:lumMod val="25000"/>
                </a:schemeClr>
              </a:solidFill>
            </a:rPr>
            <a:t>some</a:t>
          </a:r>
          <a:r>
            <a:rPr lang="en-AU" b="1" dirty="0" smtClean="0">
              <a:solidFill>
                <a:schemeClr val="bg2">
                  <a:lumMod val="25000"/>
                </a:schemeClr>
              </a:solidFill>
            </a:rPr>
            <a:t> SQL management control to others</a:t>
          </a:r>
          <a:endParaRPr lang="en-AU" b="1" dirty="0">
            <a:solidFill>
              <a:schemeClr val="bg2">
                <a:lumMod val="25000"/>
              </a:schemeClr>
            </a:solidFill>
          </a:endParaRPr>
        </a:p>
      </dgm:t>
    </dgm:pt>
    <dgm:pt modelId="{3AEC6D81-60DB-4058-A5B7-DC2CFB2FB3AD}" type="parTrans" cxnId="{0F733EA8-70EB-4CE2-BA54-235375A231B3}">
      <dgm:prSet/>
      <dgm:spPr/>
      <dgm:t>
        <a:bodyPr/>
        <a:lstStyle/>
        <a:p>
          <a:endParaRPr lang="en-AU"/>
        </a:p>
      </dgm:t>
    </dgm:pt>
    <dgm:pt modelId="{A009A6EF-F328-4559-B424-59FDDE314678}" type="sibTrans" cxnId="{0F733EA8-70EB-4CE2-BA54-235375A231B3}">
      <dgm:prSet/>
      <dgm:spPr/>
      <dgm:t>
        <a:bodyPr/>
        <a:lstStyle/>
        <a:p>
          <a:endParaRPr lang="en-AU"/>
        </a:p>
      </dgm:t>
    </dgm:pt>
    <dgm:pt modelId="{1AA4E3EE-4F3A-443F-BAC4-BBC8B10575FD}">
      <dgm:prSet>
        <dgm:style>
          <a:lnRef idx="2">
            <a:schemeClr val="accent1"/>
          </a:lnRef>
          <a:fillRef idx="1">
            <a:schemeClr val="lt1"/>
          </a:fillRef>
          <a:effectRef idx="0">
            <a:schemeClr val="accent1"/>
          </a:effectRef>
          <a:fontRef idx="minor">
            <a:schemeClr val="dk1"/>
          </a:fontRef>
        </dgm:style>
      </dgm:prSet>
      <dgm:spPr/>
      <dgm:t>
        <a:bodyPr/>
        <a:lstStyle/>
        <a:p>
          <a:r>
            <a:rPr lang="en-AU" b="1" dirty="0" smtClean="0">
              <a:solidFill>
                <a:schemeClr val="bg2">
                  <a:lumMod val="25000"/>
                </a:schemeClr>
              </a:solidFill>
            </a:rPr>
            <a:t>Prepared to accept a small performance overhead</a:t>
          </a:r>
          <a:endParaRPr lang="en-AU" b="1" dirty="0">
            <a:solidFill>
              <a:schemeClr val="bg2">
                <a:lumMod val="25000"/>
              </a:schemeClr>
            </a:solidFill>
          </a:endParaRPr>
        </a:p>
      </dgm:t>
    </dgm:pt>
    <dgm:pt modelId="{614DB3F8-8F4A-4BDC-8EB7-D7530C960DD7}" type="parTrans" cxnId="{864E4634-30AD-4FFF-A272-7C903C2DD328}">
      <dgm:prSet/>
      <dgm:spPr/>
      <dgm:t>
        <a:bodyPr/>
        <a:lstStyle/>
        <a:p>
          <a:endParaRPr lang="en-AU"/>
        </a:p>
      </dgm:t>
    </dgm:pt>
    <dgm:pt modelId="{9CF7B25C-A904-47AC-A08C-E6EFEDB0C8B5}" type="sibTrans" cxnId="{864E4634-30AD-4FFF-A272-7C903C2DD328}">
      <dgm:prSet/>
      <dgm:spPr/>
      <dgm:t>
        <a:bodyPr/>
        <a:lstStyle/>
        <a:p>
          <a:endParaRPr lang="en-AU"/>
        </a:p>
      </dgm:t>
    </dgm:pt>
    <dgm:pt modelId="{834CE654-F7BB-447B-9C50-4260B66C998F}" type="pres">
      <dgm:prSet presAssocID="{3EB31392-5BFE-4D7E-9FA4-48A13DA27ED7}" presName="linearFlow" presStyleCnt="0">
        <dgm:presLayoutVars>
          <dgm:dir/>
          <dgm:animLvl val="lvl"/>
          <dgm:resizeHandles val="exact"/>
        </dgm:presLayoutVars>
      </dgm:prSet>
      <dgm:spPr/>
    </dgm:pt>
    <dgm:pt modelId="{0068D407-03C9-41F7-A520-767E9CF4C111}" type="pres">
      <dgm:prSet presAssocID="{B92F2A27-07D3-48E9-9A83-FF341D210EE4}" presName="composite" presStyleCnt="0"/>
      <dgm:spPr/>
    </dgm:pt>
    <dgm:pt modelId="{11C62987-CFC2-48B8-B8C8-B54F74FF7E2E}" type="pres">
      <dgm:prSet presAssocID="{B92F2A27-07D3-48E9-9A83-FF341D210EE4}" presName="parentText" presStyleLbl="alignNode1" presStyleIdx="0" presStyleCnt="3">
        <dgm:presLayoutVars>
          <dgm:chMax val="1"/>
          <dgm:bulletEnabled val="1"/>
        </dgm:presLayoutVars>
      </dgm:prSet>
      <dgm:spPr/>
      <dgm:t>
        <a:bodyPr/>
        <a:lstStyle/>
        <a:p>
          <a:endParaRPr lang="en-AU"/>
        </a:p>
      </dgm:t>
    </dgm:pt>
    <dgm:pt modelId="{5C70F549-72D0-43E7-90FC-44716E81EB34}" type="pres">
      <dgm:prSet presAssocID="{B92F2A27-07D3-48E9-9A83-FF341D210EE4}" presName="descendantText" presStyleLbl="alignAcc1" presStyleIdx="0" presStyleCnt="3">
        <dgm:presLayoutVars>
          <dgm:bulletEnabled val="1"/>
        </dgm:presLayoutVars>
      </dgm:prSet>
      <dgm:spPr/>
      <dgm:t>
        <a:bodyPr/>
        <a:lstStyle/>
        <a:p>
          <a:endParaRPr lang="en-AU"/>
        </a:p>
      </dgm:t>
    </dgm:pt>
    <dgm:pt modelId="{27BF9450-DFC4-4128-89A7-6327B8F90779}" type="pres">
      <dgm:prSet presAssocID="{7CEDD67A-1118-40C4-942E-5CD58E337ABA}" presName="sp" presStyleCnt="0"/>
      <dgm:spPr/>
    </dgm:pt>
    <dgm:pt modelId="{FADA4956-0E3C-406D-9ADF-9F2E1C90CEC2}" type="pres">
      <dgm:prSet presAssocID="{47967502-D1F1-4B66-B106-C97D27F5EA95}" presName="composite" presStyleCnt="0"/>
      <dgm:spPr/>
    </dgm:pt>
    <dgm:pt modelId="{A2C93D40-347E-4B9B-9AC6-F24B27C8D2B2}" type="pres">
      <dgm:prSet presAssocID="{47967502-D1F1-4B66-B106-C97D27F5EA95}" presName="parentText" presStyleLbl="alignNode1" presStyleIdx="1" presStyleCnt="3">
        <dgm:presLayoutVars>
          <dgm:chMax val="1"/>
          <dgm:bulletEnabled val="1"/>
        </dgm:presLayoutVars>
      </dgm:prSet>
      <dgm:spPr/>
      <dgm:t>
        <a:bodyPr/>
        <a:lstStyle/>
        <a:p>
          <a:endParaRPr lang="en-AU"/>
        </a:p>
      </dgm:t>
    </dgm:pt>
    <dgm:pt modelId="{852C2226-7433-4BEF-8555-042F6E14049B}" type="pres">
      <dgm:prSet presAssocID="{47967502-D1F1-4B66-B106-C97D27F5EA95}" presName="descendantText" presStyleLbl="alignAcc1" presStyleIdx="1" presStyleCnt="3">
        <dgm:presLayoutVars>
          <dgm:bulletEnabled val="1"/>
        </dgm:presLayoutVars>
      </dgm:prSet>
      <dgm:spPr/>
      <dgm:t>
        <a:bodyPr/>
        <a:lstStyle/>
        <a:p>
          <a:endParaRPr lang="en-AU"/>
        </a:p>
      </dgm:t>
    </dgm:pt>
    <dgm:pt modelId="{381D6632-11A9-476F-B11C-E4D877B52D89}" type="pres">
      <dgm:prSet presAssocID="{A26F842C-AE9B-44E1-B1B4-5BCAB0BA6597}" presName="sp" presStyleCnt="0"/>
      <dgm:spPr/>
    </dgm:pt>
    <dgm:pt modelId="{DCF5287C-569B-4B18-9C01-FD91D6368229}" type="pres">
      <dgm:prSet presAssocID="{3139A98F-5B4B-47A6-A1A9-5E3AB0FE63F3}" presName="composite" presStyleCnt="0"/>
      <dgm:spPr/>
    </dgm:pt>
    <dgm:pt modelId="{C03F48C8-4F3C-4120-88E1-EB32ECBE9FCE}" type="pres">
      <dgm:prSet presAssocID="{3139A98F-5B4B-47A6-A1A9-5E3AB0FE63F3}" presName="parentText" presStyleLbl="alignNode1" presStyleIdx="2" presStyleCnt="3">
        <dgm:presLayoutVars>
          <dgm:chMax val="1"/>
          <dgm:bulletEnabled val="1"/>
        </dgm:presLayoutVars>
      </dgm:prSet>
      <dgm:spPr/>
      <dgm:t>
        <a:bodyPr/>
        <a:lstStyle/>
        <a:p>
          <a:endParaRPr lang="en-AU"/>
        </a:p>
      </dgm:t>
    </dgm:pt>
    <dgm:pt modelId="{4F70DCEB-99BC-4323-877A-03292DB9B285}" type="pres">
      <dgm:prSet presAssocID="{3139A98F-5B4B-47A6-A1A9-5E3AB0FE63F3}" presName="descendantText" presStyleLbl="alignAcc1" presStyleIdx="2" presStyleCnt="3">
        <dgm:presLayoutVars>
          <dgm:bulletEnabled val="1"/>
        </dgm:presLayoutVars>
      </dgm:prSet>
      <dgm:spPr/>
      <dgm:t>
        <a:bodyPr/>
        <a:lstStyle/>
        <a:p>
          <a:endParaRPr lang="en-AU"/>
        </a:p>
      </dgm:t>
    </dgm:pt>
  </dgm:ptLst>
  <dgm:cxnLst>
    <dgm:cxn modelId="{031B463C-E53C-4728-8EA5-C9BC42E82963}" type="presOf" srcId="{47967502-D1F1-4B66-B106-C97D27F5EA95}" destId="{A2C93D40-347E-4B9B-9AC6-F24B27C8D2B2}" srcOrd="0" destOrd="0" presId="urn:microsoft.com/office/officeart/2005/8/layout/chevron2"/>
    <dgm:cxn modelId="{9E34D2C3-8CEB-4BB1-BD61-2CACF2A495B5}" type="presOf" srcId="{B92F2A27-07D3-48E9-9A83-FF341D210EE4}" destId="{11C62987-CFC2-48B8-B8C8-B54F74FF7E2E}" srcOrd="0" destOrd="0" presId="urn:microsoft.com/office/officeart/2005/8/layout/chevron2"/>
    <dgm:cxn modelId="{864E4634-30AD-4FFF-A272-7C903C2DD328}" srcId="{3139A98F-5B4B-47A6-A1A9-5E3AB0FE63F3}" destId="{1AA4E3EE-4F3A-443F-BAC4-BBC8B10575FD}" srcOrd="0" destOrd="0" parTransId="{614DB3F8-8F4A-4BDC-8EB7-D7530C960DD7}" sibTransId="{9CF7B25C-A904-47AC-A08C-E6EFEDB0C8B5}"/>
    <dgm:cxn modelId="{FF11FBA6-2BC8-42BE-BABC-DB94997A8674}" type="presOf" srcId="{F7484D7A-7E9C-495A-A88E-981A34A2E559}" destId="{5C70F549-72D0-43E7-90FC-44716E81EB34}" srcOrd="0" destOrd="0" presId="urn:microsoft.com/office/officeart/2005/8/layout/chevron2"/>
    <dgm:cxn modelId="{37F96535-D358-4B4B-98B3-C225C0395A8B}" type="presOf" srcId="{1AA4E3EE-4F3A-443F-BAC4-BBC8B10575FD}" destId="{4F70DCEB-99BC-4323-877A-03292DB9B285}" srcOrd="0" destOrd="0" presId="urn:microsoft.com/office/officeart/2005/8/layout/chevron2"/>
    <dgm:cxn modelId="{BCCC2CC5-4A75-46A9-8C64-629A9F46984B}" srcId="{3EB31392-5BFE-4D7E-9FA4-48A13DA27ED7}" destId="{47967502-D1F1-4B66-B106-C97D27F5EA95}" srcOrd="1" destOrd="0" parTransId="{17F97C39-1833-42B1-B600-179E05BF87D7}" sibTransId="{A26F842C-AE9B-44E1-B1B4-5BCAB0BA6597}"/>
    <dgm:cxn modelId="{BFC4CD92-3B89-44C4-9201-69D1CFF69453}" type="presOf" srcId="{3EB31392-5BFE-4D7E-9FA4-48A13DA27ED7}" destId="{834CE654-F7BB-447B-9C50-4260B66C998F}" srcOrd="0" destOrd="0" presId="urn:microsoft.com/office/officeart/2005/8/layout/chevron2"/>
    <dgm:cxn modelId="{E7D7DAF6-0C00-4508-AEA0-34A4C7B87FFB}" type="presOf" srcId="{3139A98F-5B4B-47A6-A1A9-5E3AB0FE63F3}" destId="{C03F48C8-4F3C-4120-88E1-EB32ECBE9FCE}" srcOrd="0" destOrd="0" presId="urn:microsoft.com/office/officeart/2005/8/layout/chevron2"/>
    <dgm:cxn modelId="{C7EA0761-3EAF-4EE9-9B47-91371B5E33AB}" srcId="{3EB31392-5BFE-4D7E-9FA4-48A13DA27ED7}" destId="{3139A98F-5B4B-47A6-A1A9-5E3AB0FE63F3}" srcOrd="2" destOrd="0" parTransId="{6F932C7E-9865-4F97-9AEA-A9FF2921045A}" sibTransId="{1E5848AF-1D1E-437F-AF36-EF51616FB082}"/>
    <dgm:cxn modelId="{8AE23F63-3460-46CD-80F8-C585C45D718C}" type="presOf" srcId="{24F919DD-C22E-466A-992A-2561DDC2CA5E}" destId="{852C2226-7433-4BEF-8555-042F6E14049B}" srcOrd="0" destOrd="0" presId="urn:microsoft.com/office/officeart/2005/8/layout/chevron2"/>
    <dgm:cxn modelId="{0F733EA8-70EB-4CE2-BA54-235375A231B3}" srcId="{47967502-D1F1-4B66-B106-C97D27F5EA95}" destId="{24F919DD-C22E-466A-992A-2561DDC2CA5E}" srcOrd="0" destOrd="0" parTransId="{3AEC6D81-60DB-4058-A5B7-DC2CFB2FB3AD}" sibTransId="{A009A6EF-F328-4559-B424-59FDDE314678}"/>
    <dgm:cxn modelId="{1217D65C-DD94-47F1-88A7-B68BA39E9336}" srcId="{3EB31392-5BFE-4D7E-9FA4-48A13DA27ED7}" destId="{B92F2A27-07D3-48E9-9A83-FF341D210EE4}" srcOrd="0" destOrd="0" parTransId="{DA207864-68A3-4033-B2B7-885E14E94F85}" sibTransId="{7CEDD67A-1118-40C4-942E-5CD58E337ABA}"/>
    <dgm:cxn modelId="{A8BDA4B8-CBC2-4EE4-969A-FA0E8AB812FB}" srcId="{B92F2A27-07D3-48E9-9A83-FF341D210EE4}" destId="{F7484D7A-7E9C-495A-A88E-981A34A2E559}" srcOrd="0" destOrd="0" parTransId="{21B855B3-DEA9-4F27-92D8-E546671639D3}" sibTransId="{FCC5A797-3663-4443-84CD-49D2C0B2AA64}"/>
    <dgm:cxn modelId="{FFEBA17E-EBA3-4C0B-B7E0-FF1757343E6A}" type="presParOf" srcId="{834CE654-F7BB-447B-9C50-4260B66C998F}" destId="{0068D407-03C9-41F7-A520-767E9CF4C111}" srcOrd="0" destOrd="0" presId="urn:microsoft.com/office/officeart/2005/8/layout/chevron2"/>
    <dgm:cxn modelId="{30619E69-81F6-4D20-9264-92390D1CF175}" type="presParOf" srcId="{0068D407-03C9-41F7-A520-767E9CF4C111}" destId="{11C62987-CFC2-48B8-B8C8-B54F74FF7E2E}" srcOrd="0" destOrd="0" presId="urn:microsoft.com/office/officeart/2005/8/layout/chevron2"/>
    <dgm:cxn modelId="{4B37CAFE-BAEF-4FAB-8658-8BBFD956A9B4}" type="presParOf" srcId="{0068D407-03C9-41F7-A520-767E9CF4C111}" destId="{5C70F549-72D0-43E7-90FC-44716E81EB34}" srcOrd="1" destOrd="0" presId="urn:microsoft.com/office/officeart/2005/8/layout/chevron2"/>
    <dgm:cxn modelId="{62970545-313A-45DA-A3AA-8AAD608A0FA9}" type="presParOf" srcId="{834CE654-F7BB-447B-9C50-4260B66C998F}" destId="{27BF9450-DFC4-4128-89A7-6327B8F90779}" srcOrd="1" destOrd="0" presId="urn:microsoft.com/office/officeart/2005/8/layout/chevron2"/>
    <dgm:cxn modelId="{C8296EB3-4DDD-4B0E-AAF7-0C0A09409949}" type="presParOf" srcId="{834CE654-F7BB-447B-9C50-4260B66C998F}" destId="{FADA4956-0E3C-406D-9ADF-9F2E1C90CEC2}" srcOrd="2" destOrd="0" presId="urn:microsoft.com/office/officeart/2005/8/layout/chevron2"/>
    <dgm:cxn modelId="{036BBE3A-1CFF-4FDB-9E15-6E5B1CCD9D12}" type="presParOf" srcId="{FADA4956-0E3C-406D-9ADF-9F2E1C90CEC2}" destId="{A2C93D40-347E-4B9B-9AC6-F24B27C8D2B2}" srcOrd="0" destOrd="0" presId="urn:microsoft.com/office/officeart/2005/8/layout/chevron2"/>
    <dgm:cxn modelId="{1A390E0A-8386-4532-BDD1-91B4E753A99A}" type="presParOf" srcId="{FADA4956-0E3C-406D-9ADF-9F2E1C90CEC2}" destId="{852C2226-7433-4BEF-8555-042F6E14049B}" srcOrd="1" destOrd="0" presId="urn:microsoft.com/office/officeart/2005/8/layout/chevron2"/>
    <dgm:cxn modelId="{2116FBE1-BB2E-4F03-BF80-0EEFE34BCD95}" type="presParOf" srcId="{834CE654-F7BB-447B-9C50-4260B66C998F}" destId="{381D6632-11A9-476F-B11C-E4D877B52D89}" srcOrd="3" destOrd="0" presId="urn:microsoft.com/office/officeart/2005/8/layout/chevron2"/>
    <dgm:cxn modelId="{78840968-179F-496A-9D1E-0C0C37052186}" type="presParOf" srcId="{834CE654-F7BB-447B-9C50-4260B66C998F}" destId="{DCF5287C-569B-4B18-9C01-FD91D6368229}" srcOrd="4" destOrd="0" presId="urn:microsoft.com/office/officeart/2005/8/layout/chevron2"/>
    <dgm:cxn modelId="{C89DF58D-7782-45EB-8294-A56FFE18E03B}" type="presParOf" srcId="{DCF5287C-569B-4B18-9C01-FD91D6368229}" destId="{C03F48C8-4F3C-4120-88E1-EB32ECBE9FCE}" srcOrd="0" destOrd="0" presId="urn:microsoft.com/office/officeart/2005/8/layout/chevron2"/>
    <dgm:cxn modelId="{215C0531-F3FC-4F42-ACE8-E6AA7E94CD96}" type="presParOf" srcId="{DCF5287C-569B-4B18-9C01-FD91D6368229}" destId="{4F70DCEB-99BC-4323-877A-03292DB9B285}"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62987-CFC2-48B8-B8C8-B54F74FF7E2E}">
      <dsp:nvSpPr>
        <dsp:cNvPr id="0" name=""/>
        <dsp:cNvSpPr/>
      </dsp:nvSpPr>
      <dsp:spPr>
        <a:xfrm rot="5400000">
          <a:off x="-242790" y="245477"/>
          <a:ext cx="1618605" cy="113302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AU" sz="2800" b="1" kern="1200" dirty="0" smtClean="0"/>
            <a:t>1</a:t>
          </a:r>
          <a:endParaRPr lang="en-AU" sz="2800" b="1" kern="1200" dirty="0"/>
        </a:p>
      </dsp:txBody>
      <dsp:txXfrm rot="-5400000">
        <a:off x="1" y="569198"/>
        <a:ext cx="1133024" cy="485581"/>
      </dsp:txXfrm>
    </dsp:sp>
    <dsp:sp modelId="{5C70F549-72D0-43E7-90FC-44716E81EB34}">
      <dsp:nvSpPr>
        <dsp:cNvPr id="0" name=""/>
        <dsp:cNvSpPr/>
      </dsp:nvSpPr>
      <dsp:spPr>
        <a:xfrm rot="5400000">
          <a:off x="2668757" y="-1533046"/>
          <a:ext cx="1052093" cy="412355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solidFill>
                <a:schemeClr val="bg2">
                  <a:lumMod val="25000"/>
                </a:schemeClr>
              </a:solidFill>
            </a:rPr>
            <a:t>Performance Critical Databases</a:t>
          </a:r>
          <a:endParaRPr lang="en-AU" sz="2800" b="1" kern="1200" dirty="0">
            <a:solidFill>
              <a:schemeClr val="bg2">
                <a:lumMod val="25000"/>
              </a:schemeClr>
            </a:solidFill>
          </a:endParaRPr>
        </a:p>
      </dsp:txBody>
      <dsp:txXfrm rot="-5400000">
        <a:off x="1133025" y="54045"/>
        <a:ext cx="4072200" cy="949375"/>
      </dsp:txXfrm>
    </dsp:sp>
    <dsp:sp modelId="{A2C93D40-347E-4B9B-9AC6-F24B27C8D2B2}">
      <dsp:nvSpPr>
        <dsp:cNvPr id="0" name=""/>
        <dsp:cNvSpPr/>
      </dsp:nvSpPr>
      <dsp:spPr>
        <a:xfrm rot="5400000">
          <a:off x="-242790" y="1670265"/>
          <a:ext cx="1618605" cy="113302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AU" sz="2800" b="1" kern="1200" dirty="0" smtClean="0"/>
            <a:t>2</a:t>
          </a:r>
          <a:endParaRPr lang="en-AU" sz="2800" b="1" kern="1200" dirty="0"/>
        </a:p>
      </dsp:txBody>
      <dsp:txXfrm rot="-5400000">
        <a:off x="1" y="1993986"/>
        <a:ext cx="1133024" cy="485581"/>
      </dsp:txXfrm>
    </dsp:sp>
    <dsp:sp modelId="{852C2226-7433-4BEF-8555-042F6E14049B}">
      <dsp:nvSpPr>
        <dsp:cNvPr id="0" name=""/>
        <dsp:cNvSpPr/>
      </dsp:nvSpPr>
      <dsp:spPr>
        <a:xfrm rot="5400000">
          <a:off x="2668757" y="-108257"/>
          <a:ext cx="1052093" cy="412355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AU" sz="2800" b="1" kern="1200" dirty="0" smtClean="0">
              <a:solidFill>
                <a:schemeClr val="bg2">
                  <a:lumMod val="25000"/>
                </a:schemeClr>
              </a:solidFill>
            </a:rPr>
            <a:t>Administration Reduction for DBAs</a:t>
          </a:r>
          <a:endParaRPr lang="en-AU" sz="2800" b="1" kern="1200" dirty="0">
            <a:solidFill>
              <a:schemeClr val="bg2">
                <a:lumMod val="25000"/>
              </a:schemeClr>
            </a:solidFill>
          </a:endParaRPr>
        </a:p>
      </dsp:txBody>
      <dsp:txXfrm rot="-5400000">
        <a:off x="1133025" y="1478834"/>
        <a:ext cx="4072200" cy="949375"/>
      </dsp:txXfrm>
    </dsp:sp>
    <dsp:sp modelId="{5ACBCC07-EDCD-4A3B-A0A6-1CC0E7E94F22}">
      <dsp:nvSpPr>
        <dsp:cNvPr id="0" name=""/>
        <dsp:cNvSpPr/>
      </dsp:nvSpPr>
      <dsp:spPr>
        <a:xfrm rot="5400000">
          <a:off x="-242790" y="3095054"/>
          <a:ext cx="1618605" cy="1133024"/>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AU" sz="2800" b="1" kern="1200" dirty="0" smtClean="0"/>
            <a:t>3</a:t>
          </a:r>
          <a:endParaRPr lang="en-AU" sz="2800" b="1" kern="1200" dirty="0"/>
        </a:p>
      </dsp:txBody>
      <dsp:txXfrm rot="-5400000">
        <a:off x="1" y="3418775"/>
        <a:ext cx="1133024" cy="485581"/>
      </dsp:txXfrm>
    </dsp:sp>
    <dsp:sp modelId="{AC463E7B-4982-4022-9371-A0B43E892987}">
      <dsp:nvSpPr>
        <dsp:cNvPr id="0" name=""/>
        <dsp:cNvSpPr/>
      </dsp:nvSpPr>
      <dsp:spPr>
        <a:xfrm rot="5400000">
          <a:off x="2668757" y="1316530"/>
          <a:ext cx="1052093" cy="412355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b="1" kern="1200" dirty="0" smtClean="0">
              <a:solidFill>
                <a:schemeClr val="bg2">
                  <a:lumMod val="25000"/>
                </a:schemeClr>
              </a:solidFill>
            </a:rPr>
            <a:t>Cost Reduction: Servers and Licensing</a:t>
          </a:r>
          <a:endParaRPr lang="en-AU" sz="2800" b="1" kern="1200" dirty="0">
            <a:solidFill>
              <a:schemeClr val="bg2">
                <a:lumMod val="25000"/>
              </a:schemeClr>
            </a:solidFill>
          </a:endParaRPr>
        </a:p>
      </dsp:txBody>
      <dsp:txXfrm rot="-5400000">
        <a:off x="1133025" y="2903622"/>
        <a:ext cx="4072200" cy="9493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62987-CFC2-48B8-B8C8-B54F74FF7E2E}">
      <dsp:nvSpPr>
        <dsp:cNvPr id="0" name=""/>
        <dsp:cNvSpPr/>
      </dsp:nvSpPr>
      <dsp:spPr>
        <a:xfrm rot="5400000">
          <a:off x="-242790" y="245477"/>
          <a:ext cx="1618605" cy="1133024"/>
        </a:xfrm>
        <a:prstGeom prst="chevron">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b="1" kern="1200" dirty="0" smtClean="0"/>
            <a:t>1</a:t>
          </a:r>
          <a:endParaRPr lang="en-AU" sz="3100" b="1" kern="1200" dirty="0"/>
        </a:p>
      </dsp:txBody>
      <dsp:txXfrm rot="-5400000">
        <a:off x="1" y="569198"/>
        <a:ext cx="1133024" cy="485581"/>
      </dsp:txXfrm>
    </dsp:sp>
    <dsp:sp modelId="{5C70F549-72D0-43E7-90FC-44716E81EB34}">
      <dsp:nvSpPr>
        <dsp:cNvPr id="0" name=""/>
        <dsp:cNvSpPr/>
      </dsp:nvSpPr>
      <dsp:spPr>
        <a:xfrm rot="5400000">
          <a:off x="2668757" y="-1533046"/>
          <a:ext cx="1052093" cy="412355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AU" sz="2200" b="1" kern="1200" dirty="0" smtClean="0">
              <a:solidFill>
                <a:schemeClr val="bg2">
                  <a:lumMod val="25000"/>
                </a:schemeClr>
              </a:solidFill>
            </a:rPr>
            <a:t>Reducing SQL Instance count is not a critical driver</a:t>
          </a:r>
          <a:endParaRPr lang="en-AU" sz="2200" b="1" kern="1200" dirty="0">
            <a:solidFill>
              <a:schemeClr val="bg2">
                <a:lumMod val="25000"/>
              </a:schemeClr>
            </a:solidFill>
          </a:endParaRPr>
        </a:p>
      </dsp:txBody>
      <dsp:txXfrm rot="-5400000">
        <a:off x="1133025" y="54045"/>
        <a:ext cx="4072200" cy="949375"/>
      </dsp:txXfrm>
    </dsp:sp>
    <dsp:sp modelId="{A2C93D40-347E-4B9B-9AC6-F24B27C8D2B2}">
      <dsp:nvSpPr>
        <dsp:cNvPr id="0" name=""/>
        <dsp:cNvSpPr/>
      </dsp:nvSpPr>
      <dsp:spPr>
        <a:xfrm rot="5400000">
          <a:off x="-242790" y="1670265"/>
          <a:ext cx="1618605" cy="1133024"/>
        </a:xfrm>
        <a:prstGeom prst="chevron">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b="1" kern="1200" dirty="0" smtClean="0"/>
            <a:t>2</a:t>
          </a:r>
          <a:endParaRPr lang="en-AU" sz="3100" b="1" kern="1200" dirty="0"/>
        </a:p>
      </dsp:txBody>
      <dsp:txXfrm rot="-5400000">
        <a:off x="1" y="1993986"/>
        <a:ext cx="1133024" cy="485581"/>
      </dsp:txXfrm>
    </dsp:sp>
    <dsp:sp modelId="{852C2226-7433-4BEF-8555-042F6E14049B}">
      <dsp:nvSpPr>
        <dsp:cNvPr id="0" name=""/>
        <dsp:cNvSpPr/>
      </dsp:nvSpPr>
      <dsp:spPr>
        <a:xfrm rot="5400000">
          <a:off x="2668757" y="-108257"/>
          <a:ext cx="1052093" cy="412355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AU" sz="2200" b="1" kern="1200" dirty="0" smtClean="0">
              <a:solidFill>
                <a:schemeClr val="bg2">
                  <a:lumMod val="25000"/>
                </a:schemeClr>
              </a:solidFill>
            </a:rPr>
            <a:t>OK to relinquish </a:t>
          </a:r>
          <a:r>
            <a:rPr lang="en-AU" sz="2200" b="1" i="1" kern="1200" dirty="0" smtClean="0">
              <a:solidFill>
                <a:schemeClr val="bg2">
                  <a:lumMod val="25000"/>
                </a:schemeClr>
              </a:solidFill>
            </a:rPr>
            <a:t>some</a:t>
          </a:r>
          <a:r>
            <a:rPr lang="en-AU" sz="2200" b="1" kern="1200" dirty="0" smtClean="0">
              <a:solidFill>
                <a:schemeClr val="bg2">
                  <a:lumMod val="25000"/>
                </a:schemeClr>
              </a:solidFill>
            </a:rPr>
            <a:t> SQL management control to others</a:t>
          </a:r>
          <a:endParaRPr lang="en-AU" sz="2200" b="1" kern="1200" dirty="0">
            <a:solidFill>
              <a:schemeClr val="bg2">
                <a:lumMod val="25000"/>
              </a:schemeClr>
            </a:solidFill>
          </a:endParaRPr>
        </a:p>
      </dsp:txBody>
      <dsp:txXfrm rot="-5400000">
        <a:off x="1133025" y="1478834"/>
        <a:ext cx="4072200" cy="949375"/>
      </dsp:txXfrm>
    </dsp:sp>
    <dsp:sp modelId="{C03F48C8-4F3C-4120-88E1-EB32ECBE9FCE}">
      <dsp:nvSpPr>
        <dsp:cNvPr id="0" name=""/>
        <dsp:cNvSpPr/>
      </dsp:nvSpPr>
      <dsp:spPr>
        <a:xfrm rot="5400000">
          <a:off x="-242790" y="3095054"/>
          <a:ext cx="1618605" cy="1133024"/>
        </a:xfrm>
        <a:prstGeom prst="chevron">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b="1" u="none" kern="1200" dirty="0" smtClean="0"/>
            <a:t>3</a:t>
          </a:r>
          <a:endParaRPr lang="en-AU" sz="3100" b="1" u="none" kern="1200" dirty="0"/>
        </a:p>
      </dsp:txBody>
      <dsp:txXfrm rot="-5400000">
        <a:off x="1" y="3418775"/>
        <a:ext cx="1133024" cy="485581"/>
      </dsp:txXfrm>
    </dsp:sp>
    <dsp:sp modelId="{4F70DCEB-99BC-4323-877A-03292DB9B285}">
      <dsp:nvSpPr>
        <dsp:cNvPr id="0" name=""/>
        <dsp:cNvSpPr/>
      </dsp:nvSpPr>
      <dsp:spPr>
        <a:xfrm rot="5400000">
          <a:off x="2668757" y="1316530"/>
          <a:ext cx="1052093" cy="4123559"/>
        </a:xfrm>
        <a:prstGeom prst="round2Same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AU" sz="2200" b="1" kern="1200" dirty="0" smtClean="0">
              <a:solidFill>
                <a:schemeClr val="bg2">
                  <a:lumMod val="25000"/>
                </a:schemeClr>
              </a:solidFill>
            </a:rPr>
            <a:t>Prepared to accept a small performance overhead</a:t>
          </a:r>
          <a:endParaRPr lang="en-AU" sz="2200" b="1" kern="1200" dirty="0">
            <a:solidFill>
              <a:schemeClr val="bg2">
                <a:lumMod val="25000"/>
              </a:schemeClr>
            </a:solidFill>
          </a:endParaRPr>
        </a:p>
      </dsp:txBody>
      <dsp:txXfrm rot="-5400000">
        <a:off x="1133025" y="2903622"/>
        <a:ext cx="4072200" cy="94937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fontScale="92500"/>
          </a:bodyPr>
          <a:lstStyle/>
          <a:p>
            <a:pPr marL="0" indent="0">
              <a:buFont typeface="+mj-lt"/>
              <a:buNone/>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lvl="0" indent="-228600">
              <a:buFont typeface="+mj-lt"/>
              <a:buAutoNum type="arabicPeriod"/>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685800" lvl="1" indent="-228600">
              <a:buFont typeface="+mj-lt"/>
              <a:buAutoNum type="arabicPeriod"/>
            </a:pP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228600" indent="-228600">
              <a:buFont typeface="+mj-lt"/>
              <a:buAutoNum type="arabicPeriod"/>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8/31/2011 4:45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pPr marL="685800" lvl="1" indent="-228600">
              <a:buFont typeface="+mj-lt"/>
              <a:buAutoNum type="arabicPeriod"/>
            </a:pPr>
            <a:endParaRPr lang="en-US" baseline="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pPr marL="228600" indent="-228600">
              <a:buFont typeface="+mj-lt"/>
              <a:buAutoNum type="arabicPeriod"/>
            </a:pPr>
            <a:endParaRPr lang="en-A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pPr marL="228600" indent="-228600">
              <a:buFont typeface="+mj-lt"/>
              <a:buAutoNum type="arabicPeriod"/>
            </a:pPr>
            <a:endParaRPr lang="en-A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6700" y="457200"/>
            <a:ext cx="3735388"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msdn.microsoft.com/en-us/library/bb933866.aspx"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9.emf"/><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png"/><Relationship Id="rId7"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png"/><Relationship Id="rId4" Type="http://schemas.microsoft.com/office/2007/relationships/hdphoto" Target="../media/hdphoto1.wdp"/><Relationship Id="rId9"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mailto:carl.weibgen@bendigoadelaide.com.au" TargetMode="External"/><Relationship Id="rId2" Type="http://schemas.openxmlformats.org/officeDocument/2006/relationships/hyperlink" Target="mailto:rolf.tesmer@dimensiondata.com" TargetMode="External"/><Relationship Id="rId1" Type="http://schemas.openxmlformats.org/officeDocument/2006/relationships/slideLayout" Target="../slideLayouts/slideLayout4.xml"/><Relationship Id="rId6" Type="http://schemas.openxmlformats.org/officeDocument/2006/relationships/hyperlink" Target="mailto:rond@microsoft.com" TargetMode="External"/><Relationship Id="rId5" Type="http://schemas.openxmlformats.org/officeDocument/2006/relationships/hyperlink" Target="http://au.linkedin.com/pub/carl-weibgen/17/b82/245" TargetMode="External"/><Relationship Id="rId4" Type="http://schemas.openxmlformats.org/officeDocument/2006/relationships/hyperlink" Target="http://au.linkedin.com/in/rolftesmer"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0.png"/><Relationship Id="rId5" Type="http://schemas.openxmlformats.org/officeDocument/2006/relationships/hyperlink" Target="http://technet.microsoft.com/en-au" TargetMode="External"/><Relationship Id="rId10" Type="http://schemas.openxmlformats.org/officeDocument/2006/relationships/image" Target="../media/image2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Reward</a:t>
            </a:r>
            <a:r>
              <a:rPr lang="en-AU" i="1" dirty="0" smtClean="0">
                <a:solidFill>
                  <a:schemeClr val="accent2"/>
                </a:solidFill>
              </a:rPr>
              <a:t>: Server Level Settings</a:t>
            </a:r>
            <a:endParaRPr lang="en-US" i="1" dirty="0">
              <a:solidFill>
                <a:schemeClr val="accent2"/>
              </a:solidFill>
            </a:endParaRPr>
          </a:p>
        </p:txBody>
      </p:sp>
      <p:sp>
        <p:nvSpPr>
          <p:cNvPr id="3" name="Text Placeholder 2"/>
          <p:cNvSpPr>
            <a:spLocks noGrp="1"/>
          </p:cNvSpPr>
          <p:nvPr>
            <p:ph idx="1"/>
          </p:nvPr>
        </p:nvSpPr>
        <p:spPr>
          <a:xfrm>
            <a:off x="457200" y="1772816"/>
            <a:ext cx="8229600" cy="3456384"/>
          </a:xfrm>
        </p:spPr>
        <p:txBody>
          <a:bodyPr>
            <a:normAutofit fontScale="77500" lnSpcReduction="20000"/>
          </a:bodyPr>
          <a:lstStyle/>
          <a:p>
            <a:pPr>
              <a:lnSpc>
                <a:spcPct val="150000"/>
              </a:lnSpc>
            </a:pPr>
            <a:r>
              <a:rPr lang="en-US" dirty="0" smtClean="0"/>
              <a:t>Reduced overall administration</a:t>
            </a:r>
          </a:p>
          <a:p>
            <a:pPr lvl="1">
              <a:lnSpc>
                <a:spcPct val="150000"/>
              </a:lnSpc>
            </a:pPr>
            <a:r>
              <a:rPr lang="en-US" dirty="0" smtClean="0"/>
              <a:t>DBA workload is proportional to number of servers and databases</a:t>
            </a:r>
          </a:p>
          <a:p>
            <a:pPr lvl="1">
              <a:lnSpc>
                <a:spcPct val="150000"/>
              </a:lnSpc>
            </a:pPr>
            <a:r>
              <a:rPr lang="en-US" dirty="0" smtClean="0"/>
              <a:t>Agile deployment</a:t>
            </a:r>
          </a:p>
          <a:p>
            <a:pPr>
              <a:lnSpc>
                <a:spcPct val="150000"/>
              </a:lnSpc>
            </a:pPr>
            <a:r>
              <a:rPr lang="en-US" dirty="0" smtClean="0"/>
              <a:t>Reduction in fragmentation of free space</a:t>
            </a:r>
          </a:p>
          <a:p>
            <a:pPr>
              <a:lnSpc>
                <a:spcPct val="150000"/>
              </a:lnSpc>
            </a:pPr>
            <a:r>
              <a:rPr lang="en-US" dirty="0" smtClean="0"/>
              <a:t>Now more tools to assist in server consolidation</a:t>
            </a:r>
          </a:p>
          <a:p>
            <a:pPr lvl="1">
              <a:lnSpc>
                <a:spcPct val="150000"/>
              </a:lnSpc>
            </a:pPr>
            <a:r>
              <a:rPr lang="en-US" dirty="0" smtClean="0"/>
              <a:t>SQL 2008 Resource Governor</a:t>
            </a:r>
          </a:p>
          <a:p>
            <a:pPr lvl="1">
              <a:lnSpc>
                <a:spcPct val="150000"/>
              </a:lnSpc>
            </a:pPr>
            <a:r>
              <a:rPr lang="en-US" dirty="0"/>
              <a:t>SQL 2008 </a:t>
            </a:r>
            <a:r>
              <a:rPr lang="en-US" dirty="0" smtClean="0"/>
              <a:t>Policy Management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9" name="Text Placeholder 2"/>
          <p:cNvSpPr txBox="1">
            <a:spLocks/>
          </p:cNvSpPr>
          <p:nvPr/>
        </p:nvSpPr>
        <p:spPr>
          <a:xfrm>
            <a:off x="457200" y="5628381"/>
            <a:ext cx="8229600" cy="752947"/>
          </a:xfrm>
          <a:prstGeom prst="rect">
            <a:avLst/>
          </a:prstGeom>
        </p:spPr>
        <p:txBody>
          <a:bodyPr vert="horz" lIns="91440" tIns="45720" rIns="91440" bIns="45720" rtlCol="0">
            <a:normAutofit/>
          </a:bodyPr>
          <a:lstStyle/>
          <a:p>
            <a:pPr marL="342900" lvl="0" indent="-342900">
              <a:spcBef>
                <a:spcPct val="20000"/>
              </a:spcBef>
              <a:buClr>
                <a:srgbClr val="03C2F1"/>
              </a:buClr>
              <a:buFont typeface="Segoe UI" pitchFamily="34" charset="0"/>
              <a:buChar char="►"/>
            </a:pPr>
            <a:r>
              <a:rPr lang="en-AU" sz="2400" dirty="0" smtClean="0">
                <a:solidFill>
                  <a:schemeClr val="tx1">
                    <a:lumMod val="50000"/>
                    <a:lumOff val="50000"/>
                  </a:schemeClr>
                </a:solidFill>
                <a:latin typeface="Segoe UI" pitchFamily="34" charset="0"/>
                <a:ea typeface="Segoe UI" pitchFamily="34" charset="0"/>
                <a:cs typeface="Segoe UI" pitchFamily="34" charset="0"/>
              </a:rPr>
              <a:t>Cost savings can justify contractor</a:t>
            </a:r>
          </a:p>
        </p:txBody>
      </p:sp>
      <p:sp>
        <p:nvSpPr>
          <p:cNvPr id="10" name="Title 1"/>
          <p:cNvSpPr txBox="1">
            <a:spLocks/>
          </p:cNvSpPr>
          <p:nvPr/>
        </p:nvSpPr>
        <p:spPr>
          <a:xfrm>
            <a:off x="446856" y="4908301"/>
            <a:ext cx="8229600" cy="854968"/>
          </a:xfrm>
          <a:prstGeom prst="rect">
            <a:avLst/>
          </a:prstGeom>
        </p:spPr>
        <p:txBody>
          <a:bodyPr vert="horz" lIns="91440" tIns="45720" rIns="91440" bIns="45720" rtlCol="0" anchor="ctr">
            <a:normAutofit fontScale="97500"/>
          </a:bodyPr>
          <a:lstStyle/>
          <a:p>
            <a:pPr lvl="0">
              <a:spcBef>
                <a:spcPct val="0"/>
              </a:spcBef>
            </a:pPr>
            <a:r>
              <a:rPr lang="en-AU" sz="3200" b="1" i="1" dirty="0" smtClean="0">
                <a:solidFill>
                  <a:schemeClr val="accent2"/>
                </a:solidFill>
                <a:latin typeface="Segoe UI" pitchFamily="34" charset="0"/>
                <a:ea typeface="Segoe UI" pitchFamily="34" charset="0"/>
                <a:cs typeface="Segoe UI" pitchFamily="34" charset="0"/>
              </a:rPr>
              <a:t>Reward</a:t>
            </a:r>
            <a:r>
              <a:rPr lang="en-AU" sz="3200" i="1" dirty="0" smtClean="0">
                <a:solidFill>
                  <a:schemeClr val="accent2"/>
                </a:solidFill>
                <a:latin typeface="Segoe UI" pitchFamily="34" charset="0"/>
                <a:ea typeface="Segoe UI" pitchFamily="34" charset="0"/>
                <a:cs typeface="Segoe UI" pitchFamily="34" charset="0"/>
              </a:rPr>
              <a:t>: Dedicated Resources</a:t>
            </a:r>
          </a:p>
        </p:txBody>
      </p:sp>
    </p:spTree>
    <p:extLst>
      <p:ext uri="{BB962C8B-B14F-4D97-AF65-F5344CB8AC3E}">
        <p14:creationId xmlns:p14="http://schemas.microsoft.com/office/powerpoint/2010/main" val="7020462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Risk</a:t>
            </a:r>
            <a:r>
              <a:rPr lang="en-AU" i="1" dirty="0" smtClean="0">
                <a:solidFill>
                  <a:schemeClr val="accent2"/>
                </a:solidFill>
              </a:rPr>
              <a:t>: Analysis</a:t>
            </a:r>
            <a:endParaRPr lang="en-US" i="1" dirty="0">
              <a:solidFill>
                <a:schemeClr val="accent2"/>
              </a:solidFill>
            </a:endParaRPr>
          </a:p>
        </p:txBody>
      </p:sp>
      <p:sp>
        <p:nvSpPr>
          <p:cNvPr id="3" name="Text Placeholder 2"/>
          <p:cNvSpPr>
            <a:spLocks noGrp="1"/>
          </p:cNvSpPr>
          <p:nvPr>
            <p:ph idx="1"/>
          </p:nvPr>
        </p:nvSpPr>
        <p:spPr>
          <a:xfrm>
            <a:off x="457200" y="2132856"/>
            <a:ext cx="8229600" cy="4248472"/>
          </a:xfrm>
        </p:spPr>
        <p:txBody>
          <a:bodyPr>
            <a:normAutofit/>
          </a:bodyPr>
          <a:lstStyle/>
          <a:p>
            <a:pPr>
              <a:lnSpc>
                <a:spcPct val="150000"/>
              </a:lnSpc>
            </a:pPr>
            <a:r>
              <a:rPr lang="en-US" dirty="0" smtClean="0"/>
              <a:t>High Load Systems</a:t>
            </a:r>
          </a:p>
          <a:p>
            <a:pPr lvl="1">
              <a:lnSpc>
                <a:spcPct val="150000"/>
              </a:lnSpc>
            </a:pPr>
            <a:r>
              <a:rPr lang="en-US" dirty="0" smtClean="0"/>
              <a:t>Resource contention has wider impact</a:t>
            </a:r>
          </a:p>
          <a:p>
            <a:pPr lvl="1">
              <a:lnSpc>
                <a:spcPct val="150000"/>
              </a:lnSpc>
            </a:pPr>
            <a:r>
              <a:rPr lang="en-US" dirty="0" smtClean="0"/>
              <a:t>Later separation may be required</a:t>
            </a:r>
          </a:p>
          <a:p>
            <a:pPr>
              <a:lnSpc>
                <a:spcPct val="150000"/>
              </a:lnSpc>
            </a:pPr>
            <a:r>
              <a:rPr lang="en-US" dirty="0" smtClean="0"/>
              <a:t>New SQL Tools (again!)</a:t>
            </a:r>
          </a:p>
          <a:p>
            <a:pPr lvl="1">
              <a:lnSpc>
                <a:spcPct val="150000"/>
              </a:lnSpc>
            </a:pPr>
            <a:r>
              <a:rPr lang="en-US" dirty="0" smtClean="0"/>
              <a:t>Resource Governor</a:t>
            </a:r>
            <a:br>
              <a:rPr lang="en-US" dirty="0" smtClean="0"/>
            </a:br>
            <a:r>
              <a:rPr lang="en-US" sz="1800" dirty="0" smtClean="0">
                <a:latin typeface="+mn-lt"/>
                <a:hlinkClick r:id="rId3"/>
              </a:rPr>
              <a:t>http://msdn.microsoft.com/en-us/library/bb933866.aspx</a:t>
            </a:r>
            <a:endParaRPr lang="en-US" sz="1800" dirty="0" smtClean="0">
              <a:latin typeface="+mn-lt"/>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descr="C:\Users\rtesmer\AppData\Local\Microsoft\Windows\Temporary Internet Files\Content.IE5\7QZUQXT3\MP90040143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52700" y="4499294"/>
            <a:ext cx="1368152" cy="171060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9395" y="2564904"/>
            <a:ext cx="1914762" cy="1283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2773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fade">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fade">
                                      <p:cBhvr>
                                        <p:cTn id="2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Reward</a:t>
            </a:r>
            <a:r>
              <a:rPr lang="en-AU" i="1" dirty="0" smtClean="0">
                <a:solidFill>
                  <a:schemeClr val="accent2"/>
                </a:solidFill>
              </a:rPr>
              <a:t>: Server Version</a:t>
            </a:r>
            <a:endParaRPr lang="en-US" i="1" dirty="0">
              <a:solidFill>
                <a:schemeClr val="accent2"/>
              </a:solidFill>
            </a:endParaRPr>
          </a:p>
        </p:txBody>
      </p:sp>
      <p:sp>
        <p:nvSpPr>
          <p:cNvPr id="3" name="Text Placeholder 2"/>
          <p:cNvSpPr>
            <a:spLocks noGrp="1"/>
          </p:cNvSpPr>
          <p:nvPr>
            <p:ph idx="1"/>
          </p:nvPr>
        </p:nvSpPr>
        <p:spPr>
          <a:xfrm>
            <a:off x="467544" y="1844824"/>
            <a:ext cx="8229600" cy="1656183"/>
          </a:xfrm>
        </p:spPr>
        <p:txBody>
          <a:bodyPr>
            <a:normAutofit/>
          </a:bodyPr>
          <a:lstStyle/>
          <a:p>
            <a:r>
              <a:rPr lang="en-US" dirty="0" smtClean="0"/>
              <a:t>Use latest SQL version possible</a:t>
            </a:r>
          </a:p>
          <a:p>
            <a:pPr lvl="1"/>
            <a:r>
              <a:rPr lang="en-US" dirty="0" err="1" smtClean="0"/>
              <a:t>Maximises</a:t>
            </a:r>
            <a:r>
              <a:rPr lang="en-US" dirty="0" smtClean="0"/>
              <a:t> ROI</a:t>
            </a:r>
          </a:p>
          <a:p>
            <a:r>
              <a:rPr lang="en-US" dirty="0" smtClean="0"/>
              <a:t>Standard Edition versus Enterprise Edition</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0" name="Title 1"/>
          <p:cNvSpPr txBox="1">
            <a:spLocks/>
          </p:cNvSpPr>
          <p:nvPr/>
        </p:nvSpPr>
        <p:spPr>
          <a:xfrm>
            <a:off x="467544" y="3356992"/>
            <a:ext cx="8229600" cy="854968"/>
          </a:xfrm>
          <a:prstGeom prst="rect">
            <a:avLst/>
          </a:prstGeom>
        </p:spPr>
        <p:txBody>
          <a:bodyPr vert="horz" lIns="91440" tIns="45720" rIns="91440" bIns="45720" rtlCol="0" anchor="ctr">
            <a:normAutofit fontScale="97500"/>
          </a:bodyPr>
          <a:lstStyle/>
          <a:p>
            <a:pPr lvl="0">
              <a:spcBef>
                <a:spcPct val="0"/>
              </a:spcBef>
            </a:pPr>
            <a:r>
              <a:rPr lang="en-AU" sz="3200" b="1" i="1" dirty="0" smtClean="0">
                <a:solidFill>
                  <a:schemeClr val="accent2"/>
                </a:solidFill>
                <a:latin typeface="Segoe UI" pitchFamily="34" charset="0"/>
                <a:ea typeface="Segoe UI" pitchFamily="34" charset="0"/>
                <a:cs typeface="Segoe UI" pitchFamily="34" charset="0"/>
              </a:rPr>
              <a:t>Reward</a:t>
            </a:r>
            <a:r>
              <a:rPr lang="en-AU" sz="3200" i="1" dirty="0" smtClean="0">
                <a:solidFill>
                  <a:schemeClr val="accent2"/>
                </a:solidFill>
                <a:latin typeface="Segoe UI" pitchFamily="34" charset="0"/>
                <a:ea typeface="Segoe UI" pitchFamily="34" charset="0"/>
                <a:cs typeface="Segoe UI" pitchFamily="34" charset="0"/>
              </a:rPr>
              <a:t>: Consolidation in DR</a:t>
            </a:r>
          </a:p>
        </p:txBody>
      </p:sp>
      <p:sp>
        <p:nvSpPr>
          <p:cNvPr id="7" name="Text Placeholder 2"/>
          <p:cNvSpPr txBox="1">
            <a:spLocks/>
          </p:cNvSpPr>
          <p:nvPr/>
        </p:nvSpPr>
        <p:spPr>
          <a:xfrm>
            <a:off x="467544" y="4077072"/>
            <a:ext cx="8229600" cy="2232248"/>
          </a:xfrm>
          <a:prstGeom prst="rect">
            <a:avLst/>
          </a:prstGeom>
        </p:spPr>
        <p:txBody>
          <a:bodyPr vert="horz" lIns="91440" tIns="45720" rIns="91440" bIns="45720" rtlCol="0">
            <a:normAutofit fontScale="92500" lnSpcReduction="10000"/>
          </a:bodyPr>
          <a:lstStyle/>
          <a:p>
            <a:pPr marL="342900" indent="-342900">
              <a:spcBef>
                <a:spcPct val="20000"/>
              </a:spcBef>
              <a:buClr>
                <a:srgbClr val="03C2F1"/>
              </a:buClr>
              <a:buFont typeface="Segoe UI" pitchFamily="34" charset="0"/>
              <a:buChar char="►"/>
            </a:pPr>
            <a:r>
              <a:rPr lang="en-US" sz="3000" dirty="0" smtClean="0">
                <a:solidFill>
                  <a:schemeClr val="tx1">
                    <a:lumMod val="50000"/>
                    <a:lumOff val="50000"/>
                  </a:schemeClr>
                </a:solidFill>
                <a:latin typeface="Segoe UI" pitchFamily="34" charset="0"/>
                <a:ea typeface="Segoe UI" pitchFamily="34" charset="0"/>
                <a:cs typeface="Segoe UI" pitchFamily="34" charset="0"/>
              </a:rPr>
              <a:t>Often a good place to start</a:t>
            </a:r>
          </a:p>
          <a:p>
            <a:pPr marL="342900" indent="-342900">
              <a:spcBef>
                <a:spcPct val="20000"/>
              </a:spcBef>
              <a:buClr>
                <a:srgbClr val="03C2F1"/>
              </a:buClr>
              <a:buFont typeface="Segoe UI" pitchFamily="34" charset="0"/>
              <a:buChar char="►"/>
            </a:pPr>
            <a:r>
              <a:rPr lang="en-US" sz="3000" dirty="0" smtClean="0">
                <a:solidFill>
                  <a:schemeClr val="tx1">
                    <a:lumMod val="50000"/>
                    <a:lumOff val="50000"/>
                  </a:schemeClr>
                </a:solidFill>
                <a:latin typeface="Segoe UI" pitchFamily="34" charset="0"/>
                <a:ea typeface="Segoe UI" pitchFamily="34" charset="0"/>
                <a:cs typeface="Segoe UI" pitchFamily="34" charset="0"/>
              </a:rPr>
              <a:t>Reduce spend </a:t>
            </a:r>
            <a:r>
              <a:rPr lang="en-US" sz="3000" i="1" dirty="0" smtClean="0">
                <a:solidFill>
                  <a:schemeClr val="tx1">
                    <a:lumMod val="50000"/>
                    <a:lumOff val="50000"/>
                  </a:schemeClr>
                </a:solidFill>
                <a:latin typeface="Segoe UI" pitchFamily="34" charset="0"/>
                <a:ea typeface="Segoe UI" pitchFamily="34" charset="0"/>
                <a:cs typeface="Segoe UI" pitchFamily="34" charset="0"/>
              </a:rPr>
              <a:t>even further </a:t>
            </a:r>
            <a:r>
              <a:rPr lang="en-US" sz="3000" dirty="0" smtClean="0">
                <a:solidFill>
                  <a:schemeClr val="tx1">
                    <a:lumMod val="50000"/>
                    <a:lumOff val="50000"/>
                  </a:schemeClr>
                </a:solidFill>
                <a:latin typeface="Segoe UI" pitchFamily="34" charset="0"/>
                <a:ea typeface="Segoe UI" pitchFamily="34" charset="0"/>
                <a:cs typeface="Segoe UI" pitchFamily="34" charset="0"/>
              </a:rPr>
              <a:t>in DR:</a:t>
            </a:r>
          </a:p>
          <a:p>
            <a:pPr marL="742950" lvl="1" indent="-285750">
              <a:spcBef>
                <a:spcPct val="20000"/>
              </a:spcBef>
              <a:buClr>
                <a:srgbClr val="03C2F1"/>
              </a:buClr>
              <a:buFont typeface="Arial" pitchFamily="34" charset="0"/>
              <a:buChar char="–"/>
            </a:pPr>
            <a:r>
              <a:rPr lang="en-US" sz="2600" dirty="0" smtClean="0">
                <a:solidFill>
                  <a:schemeClr val="tx1">
                    <a:lumMod val="50000"/>
                    <a:lumOff val="50000"/>
                  </a:schemeClr>
                </a:solidFill>
                <a:latin typeface="Segoe UI" pitchFamily="34" charset="0"/>
                <a:ea typeface="Segoe UI" pitchFamily="34" charset="0"/>
                <a:cs typeface="Segoe UI" pitchFamily="34" charset="0"/>
              </a:rPr>
              <a:t>Licensing</a:t>
            </a:r>
          </a:p>
          <a:p>
            <a:pPr marL="742950" lvl="1" indent="-285750">
              <a:spcBef>
                <a:spcPct val="20000"/>
              </a:spcBef>
              <a:buClr>
                <a:srgbClr val="03C2F1"/>
              </a:buClr>
              <a:buFont typeface="Arial" pitchFamily="34" charset="0"/>
              <a:buChar char="–"/>
            </a:pPr>
            <a:r>
              <a:rPr lang="en-US" sz="2600" dirty="0" smtClean="0">
                <a:solidFill>
                  <a:schemeClr val="tx1">
                    <a:lumMod val="50000"/>
                    <a:lumOff val="50000"/>
                  </a:schemeClr>
                </a:solidFill>
                <a:latin typeface="Segoe UI" pitchFamily="34" charset="0"/>
                <a:ea typeface="Segoe UI" pitchFamily="34" charset="0"/>
                <a:cs typeface="Segoe UI" pitchFamily="34" charset="0"/>
              </a:rPr>
              <a:t>Hardware</a:t>
            </a:r>
          </a:p>
          <a:p>
            <a:pPr marL="742950" lvl="1" indent="-285750">
              <a:spcBef>
                <a:spcPct val="20000"/>
              </a:spcBef>
              <a:buClr>
                <a:srgbClr val="03C2F1"/>
              </a:buClr>
              <a:buFont typeface="Arial" pitchFamily="34" charset="0"/>
              <a:buChar char="–"/>
            </a:pPr>
            <a:r>
              <a:rPr lang="en-US" sz="2600" dirty="0" smtClean="0">
                <a:solidFill>
                  <a:schemeClr val="tx1">
                    <a:lumMod val="50000"/>
                    <a:lumOff val="50000"/>
                  </a:schemeClr>
                </a:solidFill>
                <a:latin typeface="Segoe UI" pitchFamily="34" charset="0"/>
                <a:ea typeface="Segoe UI" pitchFamily="34" charset="0"/>
                <a:cs typeface="Segoe UI" pitchFamily="34" charset="0"/>
              </a:rPr>
              <a:t>Administration and support</a:t>
            </a:r>
          </a:p>
          <a:p>
            <a:pPr marL="742950" lvl="1" indent="-285750">
              <a:spcBef>
                <a:spcPct val="20000"/>
              </a:spcBef>
              <a:buClr>
                <a:srgbClr val="03C2F1"/>
              </a:buClr>
              <a:buFont typeface="Arial" pitchFamily="34" charset="0"/>
              <a:buChar char="–"/>
            </a:pPr>
            <a:endParaRPr kumimoji="0" lang="en-US" sz="2800" b="0" i="0" u="none" strike="noStrike" kern="1200" cap="none" spc="0" normalizeH="0" baseline="0" noProof="0" dirty="0" smtClean="0">
              <a:ln>
                <a:noFill/>
              </a:ln>
              <a:solidFill>
                <a:schemeClr val="tx1">
                  <a:lumMod val="50000"/>
                  <a:lumOff val="50000"/>
                </a:schemeClr>
              </a:solidFill>
              <a:effectLst/>
              <a:uLnTx/>
              <a:uFillTx/>
              <a:latin typeface="Segoe UI" pitchFamily="34" charset="0"/>
              <a:ea typeface="Segoe UI" pitchFamily="34" charset="0"/>
              <a:cs typeface="Segoe UI" pitchFamily="34" charset="0"/>
            </a:endParaRPr>
          </a:p>
        </p:txBody>
      </p:sp>
      <p:sp>
        <p:nvSpPr>
          <p:cNvPr id="8" name="Flowchart: Magnetic Disk 7"/>
          <p:cNvSpPr/>
          <p:nvPr/>
        </p:nvSpPr>
        <p:spPr>
          <a:xfrm>
            <a:off x="6408204" y="3600860"/>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dirty="0" smtClean="0"/>
              <a:t>1</a:t>
            </a:r>
            <a:endParaRPr lang="en-AU" dirty="0"/>
          </a:p>
        </p:txBody>
      </p:sp>
      <p:sp>
        <p:nvSpPr>
          <p:cNvPr id="9" name="Flowchart: Magnetic Disk 8"/>
          <p:cNvSpPr/>
          <p:nvPr/>
        </p:nvSpPr>
        <p:spPr>
          <a:xfrm>
            <a:off x="6408204" y="4617132"/>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dirty="0"/>
              <a:t>2</a:t>
            </a:r>
          </a:p>
        </p:txBody>
      </p:sp>
      <p:sp>
        <p:nvSpPr>
          <p:cNvPr id="11" name="Flowchart: Magnetic Disk 10"/>
          <p:cNvSpPr/>
          <p:nvPr/>
        </p:nvSpPr>
        <p:spPr>
          <a:xfrm>
            <a:off x="6408204" y="5733256"/>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dirty="0" smtClean="0"/>
              <a:t>3</a:t>
            </a:r>
            <a:endParaRPr lang="en-AU" dirty="0"/>
          </a:p>
        </p:txBody>
      </p:sp>
      <p:sp>
        <p:nvSpPr>
          <p:cNvPr id="12" name="Flowchart: Magnetic Disk 11"/>
          <p:cNvSpPr/>
          <p:nvPr/>
        </p:nvSpPr>
        <p:spPr>
          <a:xfrm>
            <a:off x="8158283" y="4615651"/>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dirty="0" smtClean="0"/>
              <a:t>1</a:t>
            </a:r>
            <a:endParaRPr lang="en-AU" dirty="0"/>
          </a:p>
        </p:txBody>
      </p:sp>
      <p:cxnSp>
        <p:nvCxnSpPr>
          <p:cNvPr id="6" name="Straight Arrow Connector 5"/>
          <p:cNvCxnSpPr>
            <a:stCxn id="8" idx="4"/>
          </p:cNvCxnSpPr>
          <p:nvPr/>
        </p:nvCxnSpPr>
        <p:spPr>
          <a:xfrm>
            <a:off x="6912260" y="3888892"/>
            <a:ext cx="1246023" cy="836252"/>
          </a:xfrm>
          <a:prstGeom prst="straightConnector1">
            <a:avLst/>
          </a:prstGeom>
          <a:ln>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a:stCxn id="9" idx="4"/>
          </p:cNvCxnSpPr>
          <p:nvPr/>
        </p:nvCxnSpPr>
        <p:spPr>
          <a:xfrm flipV="1">
            <a:off x="6912260" y="4903683"/>
            <a:ext cx="1246023" cy="1481"/>
          </a:xfrm>
          <a:prstGeom prst="straightConnector1">
            <a:avLst/>
          </a:prstGeom>
          <a:ln>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a:stCxn id="11" idx="4"/>
          </p:cNvCxnSpPr>
          <p:nvPr/>
        </p:nvCxnSpPr>
        <p:spPr>
          <a:xfrm flipV="1">
            <a:off x="6912260" y="5085184"/>
            <a:ext cx="1246023" cy="936104"/>
          </a:xfrm>
          <a:prstGeom prst="straightConnector1">
            <a:avLst/>
          </a:prstGeom>
          <a:ln>
            <a:prstDash val="sysDot"/>
            <a:tailEnd type="arrow"/>
          </a:ln>
          <a:effectLst/>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522752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Effect transition="in" filter="fade">
                                      <p:cBhvr>
                                        <p:cTn id="26" dur="500"/>
                                        <p:tgtEl>
                                          <p:spTgt spid="7">
                                            <p:txEl>
                                              <p:pRg st="1" end="1"/>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Effect transition="in" filter="fade">
                                      <p:cBhvr>
                                        <p:cTn id="29" dur="500"/>
                                        <p:tgtEl>
                                          <p:spTgt spid="7">
                                            <p:txEl>
                                              <p:pRg st="2" end="2"/>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Effect transition="in" filter="fade">
                                      <p:cBhvr>
                                        <p:cTn id="32" dur="500"/>
                                        <p:tgtEl>
                                          <p:spTgt spid="7">
                                            <p:txEl>
                                              <p:pRg st="3" end="3"/>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fade">
                                      <p:cBhvr>
                                        <p:cTn id="35" dur="500"/>
                                        <p:tgtEl>
                                          <p:spTgt spid="7">
                                            <p:txEl>
                                              <p:pRg st="4" end="4"/>
                                            </p:txEl>
                                          </p:spTgt>
                                        </p:tgtEl>
                                      </p:cBhvr>
                                    </p:animEffec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par>
                          <p:cTn id="48" fill="hold">
                            <p:stCondLst>
                              <p:cond delay="20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par>
                                <p:cTn id="52" presetID="22" presetClass="entr" presetSubtype="8"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8" grpId="0" animBg="1"/>
      <p:bldP spid="9"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Reward</a:t>
            </a:r>
            <a:r>
              <a:rPr lang="en-AU" i="1" dirty="0" smtClean="0">
                <a:solidFill>
                  <a:schemeClr val="accent2"/>
                </a:solidFill>
              </a:rPr>
              <a:t>: User Acceptance</a:t>
            </a:r>
            <a:endParaRPr lang="en-US" i="1" dirty="0">
              <a:solidFill>
                <a:schemeClr val="accent2"/>
              </a:solidFill>
            </a:endParaRPr>
          </a:p>
        </p:txBody>
      </p:sp>
      <p:sp>
        <p:nvSpPr>
          <p:cNvPr id="3" name="Text Placeholder 2"/>
          <p:cNvSpPr>
            <a:spLocks noGrp="1"/>
          </p:cNvSpPr>
          <p:nvPr>
            <p:ph idx="1"/>
          </p:nvPr>
        </p:nvSpPr>
        <p:spPr>
          <a:xfrm>
            <a:off x="457200" y="2564904"/>
            <a:ext cx="8229600" cy="3240360"/>
          </a:xfrm>
        </p:spPr>
        <p:txBody>
          <a:bodyPr>
            <a:normAutofit/>
          </a:bodyPr>
          <a:lstStyle/>
          <a:p>
            <a:pPr>
              <a:lnSpc>
                <a:spcPct val="200000"/>
              </a:lnSpc>
            </a:pPr>
            <a:r>
              <a:rPr lang="en-US" dirty="0" smtClean="0"/>
              <a:t>Acceptance: Least tangible </a:t>
            </a:r>
            <a:r>
              <a:rPr lang="en-US" i="1" dirty="0" smtClean="0"/>
              <a:t>but </a:t>
            </a:r>
            <a:r>
              <a:rPr lang="en-US" b="1" dirty="0" smtClean="0"/>
              <a:t>most rewarding!</a:t>
            </a:r>
          </a:p>
          <a:p>
            <a:pPr>
              <a:lnSpc>
                <a:spcPct val="200000"/>
              </a:lnSpc>
            </a:pPr>
            <a:r>
              <a:rPr lang="en-US" dirty="0" smtClean="0"/>
              <a:t>The 1990’s was 20 years ago!</a:t>
            </a:r>
          </a:p>
          <a:p>
            <a:pPr>
              <a:lnSpc>
                <a:spcPct val="200000"/>
              </a:lnSpc>
            </a:pPr>
            <a:r>
              <a:rPr lang="en-US" dirty="0" smtClean="0"/>
              <a:t>Accepted methodology for future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67544" y="1844824"/>
            <a:ext cx="7416824" cy="824955"/>
          </a:xfrm>
          <a:prstGeom prst="rect">
            <a:avLst/>
          </a:prstGeom>
        </p:spPr>
        <p:txBody>
          <a:bodyPr vert="horz" lIns="91440" tIns="45720" rIns="91440" bIns="45720" rtlCol="0">
            <a:normAutofit/>
          </a:bodyPr>
          <a:lstStyle/>
          <a:p>
            <a:pPr marL="342900" lvl="0" indent="-342900" algn="ctr">
              <a:spcBef>
                <a:spcPct val="20000"/>
              </a:spcBef>
              <a:buClr>
                <a:srgbClr val="03C2F1"/>
              </a:buClr>
            </a:pPr>
            <a:r>
              <a:rPr lang="en-AU" sz="3200" i="1" dirty="0" smtClean="0">
                <a:solidFill>
                  <a:srgbClr val="0070C0"/>
                </a:solidFill>
                <a:latin typeface="Segoe UI" pitchFamily="34" charset="0"/>
                <a:ea typeface="Segoe UI" pitchFamily="34" charset="0"/>
                <a:cs typeface="Segoe UI" pitchFamily="34" charset="0"/>
              </a:rPr>
              <a:t>“But I need my own server…”</a:t>
            </a:r>
          </a:p>
        </p:txBody>
      </p:sp>
      <p:pic>
        <p:nvPicPr>
          <p:cNvPr id="38914" name="Picture 2" descr="http://t2.gstatic.com/images?q=tbn:ANd9GcSgD9cGUmE1hMtzWoiHRti1kIi6fxbhOaahArd4gxMkbDey64DgJg"/>
          <p:cNvPicPr>
            <a:picLocks noChangeAspect="1" noChangeArrowheads="1"/>
          </p:cNvPicPr>
          <p:nvPr/>
        </p:nvPicPr>
        <p:blipFill>
          <a:blip r:embed="rId3" cstate="print"/>
          <a:srcRect/>
          <a:stretch>
            <a:fillRect/>
          </a:stretch>
        </p:blipFill>
        <p:spPr bwMode="auto">
          <a:xfrm>
            <a:off x="7092280" y="4509120"/>
            <a:ext cx="1555658" cy="1576586"/>
          </a:xfrm>
          <a:prstGeom prst="rect">
            <a:avLst/>
          </a:prstGeom>
          <a:noFill/>
        </p:spPr>
      </p:pic>
    </p:spTree>
    <p:extLst>
      <p:ext uri="{BB962C8B-B14F-4D97-AF65-F5344CB8AC3E}">
        <p14:creationId xmlns:p14="http://schemas.microsoft.com/office/powerpoint/2010/main" val="26375528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US" i="1" dirty="0">
                <a:solidFill>
                  <a:schemeClr val="accent2"/>
                </a:solidFill>
              </a:rPr>
              <a:t>So when is it right for me?</a:t>
            </a:r>
          </a:p>
        </p:txBody>
      </p:sp>
      <p:sp>
        <p:nvSpPr>
          <p:cNvPr id="3" name="Text Placeholder 2"/>
          <p:cNvSpPr>
            <a:spLocks noGrp="1"/>
          </p:cNvSpPr>
          <p:nvPr>
            <p:ph idx="1"/>
          </p:nvPr>
        </p:nvSpPr>
        <p:spPr/>
        <p:txBody>
          <a:bodyPr/>
          <a:lstStyle/>
          <a:p>
            <a:endParaRPr lang="en-US"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Right Brace 5"/>
          <p:cNvSpPr/>
          <p:nvPr/>
        </p:nvSpPr>
        <p:spPr>
          <a:xfrm>
            <a:off x="5652120" y="1816830"/>
            <a:ext cx="864096" cy="3960441"/>
          </a:xfrm>
          <a:prstGeom prst="rightBrace">
            <a:avLst>
              <a:gd name="adj1" fmla="val 79169"/>
              <a:gd name="adj2" fmla="val 50000"/>
            </a:avLst>
          </a:prstGeom>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n-AU" dirty="0"/>
          </a:p>
        </p:txBody>
      </p:sp>
      <p:sp>
        <p:nvSpPr>
          <p:cNvPr id="7" name="TextBox 6"/>
          <p:cNvSpPr txBox="1"/>
          <p:nvPr/>
        </p:nvSpPr>
        <p:spPr>
          <a:xfrm>
            <a:off x="6660232" y="2924944"/>
            <a:ext cx="2304256" cy="1631216"/>
          </a:xfrm>
          <a:prstGeom prst="rect">
            <a:avLst/>
          </a:prstGeom>
          <a:noFill/>
        </p:spPr>
        <p:txBody>
          <a:bodyPr wrap="square" rtlCol="0">
            <a:spAutoFit/>
          </a:bodyPr>
          <a:lstStyle/>
          <a:p>
            <a:r>
              <a:rPr lang="en-AU" sz="1600" i="1" dirty="0" smtClean="0">
                <a:solidFill>
                  <a:schemeClr val="bg2">
                    <a:lumMod val="25000"/>
                  </a:schemeClr>
                </a:solidFill>
              </a:rPr>
              <a:t>If </a:t>
            </a:r>
            <a:r>
              <a:rPr lang="en-AU" sz="1600" i="1" u="sng" dirty="0" smtClean="0">
                <a:solidFill>
                  <a:schemeClr val="bg2">
                    <a:lumMod val="25000"/>
                  </a:schemeClr>
                </a:solidFill>
              </a:rPr>
              <a:t>not</a:t>
            </a:r>
            <a:r>
              <a:rPr lang="en-AU" sz="1600" i="1" dirty="0" smtClean="0">
                <a:solidFill>
                  <a:schemeClr val="bg2">
                    <a:lumMod val="25000"/>
                  </a:schemeClr>
                </a:solidFill>
              </a:rPr>
              <a:t> then consider…</a:t>
            </a:r>
            <a:br>
              <a:rPr lang="en-AU" sz="1600" i="1" dirty="0" smtClean="0">
                <a:solidFill>
                  <a:schemeClr val="bg2">
                    <a:lumMod val="25000"/>
                  </a:schemeClr>
                </a:solidFill>
              </a:rPr>
            </a:br>
            <a:r>
              <a:rPr lang="en-AU" sz="2800" b="1" dirty="0" smtClean="0">
                <a:solidFill>
                  <a:schemeClr val="bg2">
                    <a:lumMod val="25000"/>
                  </a:schemeClr>
                </a:solidFill>
              </a:rPr>
              <a:t>SQL Server </a:t>
            </a:r>
            <a:r>
              <a:rPr lang="en-AU" sz="2800" b="1" i="1" dirty="0" smtClean="0">
                <a:solidFill>
                  <a:schemeClr val="bg2">
                    <a:lumMod val="25000"/>
                  </a:schemeClr>
                </a:solidFill>
              </a:rPr>
              <a:t>Virtual </a:t>
            </a:r>
            <a:r>
              <a:rPr lang="en-AU" sz="2800" b="1" dirty="0" smtClean="0">
                <a:solidFill>
                  <a:schemeClr val="bg2">
                    <a:lumMod val="25000"/>
                  </a:schemeClr>
                </a:solidFill>
              </a:rPr>
              <a:t>Consolidation</a:t>
            </a:r>
            <a:endParaRPr lang="en-AU" sz="2800" b="1" dirty="0">
              <a:solidFill>
                <a:schemeClr val="bg2">
                  <a:lumMod val="25000"/>
                </a:schemeClr>
              </a:solidFill>
            </a:endParaRPr>
          </a:p>
        </p:txBody>
      </p:sp>
      <p:graphicFrame>
        <p:nvGraphicFramePr>
          <p:cNvPr id="8" name="Diagram 7"/>
          <p:cNvGraphicFramePr/>
          <p:nvPr>
            <p:extLst>
              <p:ext uri="{D42A27DB-BD31-4B8C-83A1-F6EECF244321}">
                <p14:modId xmlns:p14="http://schemas.microsoft.com/office/powerpoint/2010/main" val="146765893"/>
              </p:ext>
            </p:extLst>
          </p:nvPr>
        </p:nvGraphicFramePr>
        <p:xfrm>
          <a:off x="251520" y="1835764"/>
          <a:ext cx="5256584" cy="4473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19963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dgm id="{11C62987-CFC2-48B8-B8C8-B54F74FF7E2E}"/>
                                            </p:graphicEl>
                                          </p:spTgt>
                                        </p:tgtEl>
                                        <p:attrNameLst>
                                          <p:attrName>style.visibility</p:attrName>
                                        </p:attrNameLst>
                                      </p:cBhvr>
                                      <p:to>
                                        <p:strVal val="visible"/>
                                      </p:to>
                                    </p:set>
                                    <p:animEffect transition="in" filter="fade">
                                      <p:cBhvr>
                                        <p:cTn id="7" dur="500"/>
                                        <p:tgtEl>
                                          <p:spTgt spid="8">
                                            <p:graphicEl>
                                              <a:dgm id="{11C62987-CFC2-48B8-B8C8-B54F74FF7E2E}"/>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graphicEl>
                                              <a:dgm id="{5C70F549-72D0-43E7-90FC-44716E81EB34}"/>
                                            </p:graphicEl>
                                          </p:spTgt>
                                        </p:tgtEl>
                                        <p:attrNameLst>
                                          <p:attrName>style.visibility</p:attrName>
                                        </p:attrNameLst>
                                      </p:cBhvr>
                                      <p:to>
                                        <p:strVal val="visible"/>
                                      </p:to>
                                    </p:set>
                                    <p:animEffect transition="in" filter="fade">
                                      <p:cBhvr>
                                        <p:cTn id="11" dur="500"/>
                                        <p:tgtEl>
                                          <p:spTgt spid="8">
                                            <p:graphicEl>
                                              <a:dgm id="{5C70F549-72D0-43E7-90FC-44716E81EB34}"/>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graphicEl>
                                              <a:dgm id="{A2C93D40-347E-4B9B-9AC6-F24B27C8D2B2}"/>
                                            </p:graphicEl>
                                          </p:spTgt>
                                        </p:tgtEl>
                                        <p:attrNameLst>
                                          <p:attrName>style.visibility</p:attrName>
                                        </p:attrNameLst>
                                      </p:cBhvr>
                                      <p:to>
                                        <p:strVal val="visible"/>
                                      </p:to>
                                    </p:set>
                                    <p:animEffect transition="in" filter="fade">
                                      <p:cBhvr>
                                        <p:cTn id="16" dur="500"/>
                                        <p:tgtEl>
                                          <p:spTgt spid="8">
                                            <p:graphicEl>
                                              <a:dgm id="{A2C93D40-347E-4B9B-9AC6-F24B27C8D2B2}"/>
                                            </p:graphic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
                                            <p:graphicEl>
                                              <a:dgm id="{852C2226-7433-4BEF-8555-042F6E14049B}"/>
                                            </p:graphicEl>
                                          </p:spTgt>
                                        </p:tgtEl>
                                        <p:attrNameLst>
                                          <p:attrName>style.visibility</p:attrName>
                                        </p:attrNameLst>
                                      </p:cBhvr>
                                      <p:to>
                                        <p:strVal val="visible"/>
                                      </p:to>
                                    </p:set>
                                    <p:animEffect transition="in" filter="fade">
                                      <p:cBhvr>
                                        <p:cTn id="20" dur="500"/>
                                        <p:tgtEl>
                                          <p:spTgt spid="8">
                                            <p:graphicEl>
                                              <a:dgm id="{852C2226-7433-4BEF-8555-042F6E14049B}"/>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graphicEl>
                                              <a:dgm id="{5ACBCC07-EDCD-4A3B-A0A6-1CC0E7E94F22}"/>
                                            </p:graphicEl>
                                          </p:spTgt>
                                        </p:tgtEl>
                                        <p:attrNameLst>
                                          <p:attrName>style.visibility</p:attrName>
                                        </p:attrNameLst>
                                      </p:cBhvr>
                                      <p:to>
                                        <p:strVal val="visible"/>
                                      </p:to>
                                    </p:set>
                                    <p:animEffect transition="in" filter="fade">
                                      <p:cBhvr>
                                        <p:cTn id="25" dur="500"/>
                                        <p:tgtEl>
                                          <p:spTgt spid="8">
                                            <p:graphicEl>
                                              <a:dgm id="{5ACBCC07-EDCD-4A3B-A0A6-1CC0E7E94F22}"/>
                                            </p:graphic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8">
                                            <p:graphicEl>
                                              <a:dgm id="{AC463E7B-4982-4022-9371-A0B43E892987}"/>
                                            </p:graphicEl>
                                          </p:spTgt>
                                        </p:tgtEl>
                                        <p:attrNameLst>
                                          <p:attrName>style.visibility</p:attrName>
                                        </p:attrNameLst>
                                      </p:cBhvr>
                                      <p:to>
                                        <p:strVal val="visible"/>
                                      </p:to>
                                    </p:set>
                                    <p:animEffect transition="in" filter="fade">
                                      <p:cBhvr>
                                        <p:cTn id="29" dur="500"/>
                                        <p:tgtEl>
                                          <p:spTgt spid="8">
                                            <p:graphicEl>
                                              <a:dgm id="{AC463E7B-4982-4022-9371-A0B43E892987}"/>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Graphic spid="8"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Virtual Consolidation</a:t>
            </a:r>
            <a:endParaRPr lang="en-US" dirty="0"/>
          </a:p>
        </p:txBody>
      </p:sp>
      <p:sp>
        <p:nvSpPr>
          <p:cNvPr id="6" name="Subtitle 5"/>
          <p:cNvSpPr>
            <a:spLocks noGrp="1"/>
          </p:cNvSpPr>
          <p:nvPr>
            <p:ph type="body" idx="1"/>
          </p:nvPr>
        </p:nvSpPr>
        <p:spPr/>
        <p:txBody>
          <a:bodyPr/>
          <a:lstStyle/>
          <a:p>
            <a:r>
              <a:rPr lang="en-AU" dirty="0" smtClean="0"/>
              <a:t>Rolf Tesmer</a:t>
            </a:r>
          </a:p>
          <a:p>
            <a:r>
              <a:rPr lang="en-AU" dirty="0" smtClean="0"/>
              <a:t>Dimension Data</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47021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Virtual Consolidation</a:t>
            </a:r>
            <a:br>
              <a:rPr lang="en-US" dirty="0" smtClean="0"/>
            </a:br>
            <a:r>
              <a:rPr lang="en-US" sz="3100" i="1" dirty="0">
                <a:solidFill>
                  <a:schemeClr val="accent2"/>
                </a:solidFill>
              </a:rPr>
              <a:t>The </a:t>
            </a:r>
            <a:r>
              <a:rPr lang="en-US" sz="3100" i="1" dirty="0" smtClean="0">
                <a:solidFill>
                  <a:schemeClr val="accent2"/>
                </a:solidFill>
              </a:rPr>
              <a:t>5 Questions a SQL DBA needs to consider…</a:t>
            </a:r>
            <a:endParaRPr lang="en-US" sz="3100" i="1" dirty="0">
              <a:solidFill>
                <a:schemeClr val="accent2"/>
              </a:solidFill>
            </a:endParaRPr>
          </a:p>
        </p:txBody>
      </p:sp>
      <p:sp>
        <p:nvSpPr>
          <p:cNvPr id="3" name="Text Placeholder 2"/>
          <p:cNvSpPr>
            <a:spLocks noGrp="1"/>
          </p:cNvSpPr>
          <p:nvPr>
            <p:ph idx="1"/>
          </p:nvPr>
        </p:nvSpPr>
        <p:spPr>
          <a:xfrm>
            <a:off x="457200" y="2060848"/>
            <a:ext cx="8229600" cy="4065315"/>
          </a:xfrm>
        </p:spPr>
        <p:txBody>
          <a:bodyPr>
            <a:normAutofit/>
          </a:bodyPr>
          <a:lstStyle/>
          <a:p>
            <a:pPr marL="514350" indent="-514350">
              <a:lnSpc>
                <a:spcPct val="150000"/>
              </a:lnSpc>
              <a:buFont typeface="+mj-lt"/>
              <a:buAutoNum type="arabicPeriod"/>
            </a:pPr>
            <a:r>
              <a:rPr lang="en-AU" dirty="0"/>
              <a:t>Why consolidate SQL Server to </a:t>
            </a:r>
            <a:r>
              <a:rPr lang="en-AU" dirty="0" smtClean="0"/>
              <a:t>virtual?</a:t>
            </a:r>
          </a:p>
          <a:p>
            <a:pPr marL="514350" indent="-514350">
              <a:lnSpc>
                <a:spcPct val="150000"/>
              </a:lnSpc>
              <a:buFont typeface="+mj-lt"/>
              <a:buAutoNum type="arabicPeriod"/>
            </a:pPr>
            <a:r>
              <a:rPr lang="en-AU" dirty="0"/>
              <a:t>Before I jump </a:t>
            </a:r>
            <a:r>
              <a:rPr lang="en-AU" dirty="0" smtClean="0"/>
              <a:t>in</a:t>
            </a:r>
            <a:r>
              <a:rPr lang="en-AU" dirty="0"/>
              <a:t>, what are the </a:t>
            </a:r>
            <a:r>
              <a:rPr lang="en-AU" dirty="0" err="1" smtClean="0"/>
              <a:t>gottcha’s</a:t>
            </a:r>
            <a:r>
              <a:rPr lang="en-AU" dirty="0" smtClean="0"/>
              <a:t>?</a:t>
            </a:r>
          </a:p>
          <a:p>
            <a:pPr marL="514350" lvl="0" indent="-514350">
              <a:lnSpc>
                <a:spcPct val="150000"/>
              </a:lnSpc>
              <a:buFont typeface="+mj-lt"/>
              <a:buAutoNum type="arabicPeriod"/>
            </a:pPr>
            <a:r>
              <a:rPr lang="en-AU" dirty="0"/>
              <a:t>How do I identify the right mix of </a:t>
            </a:r>
            <a:r>
              <a:rPr lang="en-AU" dirty="0" smtClean="0"/>
              <a:t>SQL Servers</a:t>
            </a:r>
            <a:r>
              <a:rPr lang="en-AU" dirty="0"/>
              <a:t>?</a:t>
            </a:r>
          </a:p>
          <a:p>
            <a:pPr marL="514350" indent="-514350">
              <a:lnSpc>
                <a:spcPct val="150000"/>
              </a:lnSpc>
              <a:buFont typeface="+mj-lt"/>
              <a:buAutoNum type="arabicPeriod"/>
            </a:pPr>
            <a:r>
              <a:rPr lang="en-AU" dirty="0"/>
              <a:t>I am ready to </a:t>
            </a:r>
            <a:r>
              <a:rPr lang="en-AU" dirty="0" smtClean="0"/>
              <a:t>consolidate, but how?</a:t>
            </a:r>
          </a:p>
          <a:p>
            <a:pPr marL="514350" indent="-514350">
              <a:lnSpc>
                <a:spcPct val="150000"/>
              </a:lnSpc>
              <a:buFont typeface="+mj-lt"/>
              <a:buAutoNum type="arabicPeriod"/>
            </a:pPr>
            <a:r>
              <a:rPr lang="en-AU" dirty="0"/>
              <a:t>So </a:t>
            </a:r>
            <a:r>
              <a:rPr lang="en-AU" dirty="0" smtClean="0"/>
              <a:t>now you’re </a:t>
            </a:r>
            <a:r>
              <a:rPr lang="en-AU" dirty="0"/>
              <a:t>consolidated, </a:t>
            </a:r>
            <a:r>
              <a:rPr lang="en-AU" dirty="0" smtClean="0"/>
              <a:t>what else can I do?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345819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a:solidFill>
                  <a:schemeClr val="accent2"/>
                </a:solidFill>
              </a:rPr>
              <a:t>Why consolidate SQL Server to virtual at all?</a:t>
            </a:r>
          </a:p>
        </p:txBody>
      </p:sp>
      <p:sp>
        <p:nvSpPr>
          <p:cNvPr id="3" name="Text Placeholder 2"/>
          <p:cNvSpPr>
            <a:spLocks noGrp="1"/>
          </p:cNvSpPr>
          <p:nvPr>
            <p:ph idx="1"/>
          </p:nvPr>
        </p:nvSpPr>
        <p:spPr>
          <a:xfrm>
            <a:off x="457200" y="2276872"/>
            <a:ext cx="8435280" cy="3849291"/>
          </a:xfrm>
        </p:spPr>
        <p:txBody>
          <a:bodyPr>
            <a:normAutofit/>
          </a:bodyPr>
          <a:lstStyle/>
          <a:p>
            <a:r>
              <a:rPr lang="en-US" b="1" dirty="0" smtClean="0"/>
              <a:t>So what are the </a:t>
            </a:r>
            <a:r>
              <a:rPr lang="en-US" b="1" i="1" dirty="0" smtClean="0"/>
              <a:t>catalysts</a:t>
            </a:r>
            <a:r>
              <a:rPr lang="en-US" b="1" dirty="0" smtClean="0"/>
              <a:t> and </a:t>
            </a:r>
            <a:r>
              <a:rPr lang="en-US" b="1" i="1" dirty="0" smtClean="0"/>
              <a:t>decision points</a:t>
            </a:r>
            <a:r>
              <a:rPr lang="en-US" b="1" dirty="0" smtClean="0"/>
              <a:t>?</a:t>
            </a:r>
          </a:p>
          <a:p>
            <a:pPr marL="914400" lvl="1" indent="-457200">
              <a:buFont typeface="+mj-lt"/>
              <a:buAutoNum type="arabicPeriod"/>
            </a:pPr>
            <a:r>
              <a:rPr lang="en-US" dirty="0" smtClean="0"/>
              <a:t>Lower costs (less </a:t>
            </a:r>
            <a:r>
              <a:rPr lang="en-US" b="1" dirty="0" smtClean="0"/>
              <a:t>physical</a:t>
            </a:r>
            <a:r>
              <a:rPr lang="en-US" dirty="0" smtClean="0"/>
              <a:t> servers, space, power, etc)</a:t>
            </a:r>
          </a:p>
          <a:p>
            <a:pPr marL="914400" lvl="1" indent="-457200">
              <a:buFont typeface="+mj-lt"/>
              <a:buAutoNum type="arabicPeriod"/>
            </a:pPr>
            <a:r>
              <a:rPr lang="en-US" dirty="0" smtClean="0"/>
              <a:t>Better, faster, easier platform management</a:t>
            </a:r>
          </a:p>
          <a:p>
            <a:pPr marL="914400" lvl="1" indent="-457200">
              <a:buFont typeface="+mj-lt"/>
              <a:buAutoNum type="arabicPeriod"/>
            </a:pPr>
            <a:r>
              <a:rPr lang="en-US" dirty="0" smtClean="0"/>
              <a:t>Simpler approach to </a:t>
            </a:r>
            <a:r>
              <a:rPr lang="en-US" dirty="0"/>
              <a:t>SQL </a:t>
            </a:r>
            <a:r>
              <a:rPr lang="en-US" dirty="0" smtClean="0"/>
              <a:t>licensing</a:t>
            </a:r>
          </a:p>
          <a:p>
            <a:pPr lvl="1"/>
            <a:endParaRPr lang="en-US" dirty="0"/>
          </a:p>
          <a:p>
            <a:pPr lvl="1"/>
            <a:endParaRPr lang="en-US" dirty="0" smtClean="0"/>
          </a:p>
          <a:p>
            <a:r>
              <a:rPr lang="en-US" b="1" dirty="0" smtClean="0"/>
              <a:t>…the </a:t>
            </a:r>
            <a:r>
              <a:rPr lang="en-US" b="1" u="dotted" dirty="0" smtClean="0"/>
              <a:t>BOTTOM LINE</a:t>
            </a:r>
          </a:p>
          <a:p>
            <a:pPr marL="0" indent="0">
              <a:buNone/>
            </a:pPr>
            <a:r>
              <a:rPr lang="en-US" dirty="0"/>
              <a:t> </a:t>
            </a:r>
            <a:r>
              <a:rPr lang="en-US" dirty="0" smtClean="0"/>
              <a:t>   SQL DBA often </a:t>
            </a:r>
            <a:r>
              <a:rPr lang="en-US" u="sng" dirty="0" smtClean="0"/>
              <a:t>not</a:t>
            </a:r>
            <a:r>
              <a:rPr lang="en-US" dirty="0" smtClean="0"/>
              <a:t> privy to lead-up discussions!</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4" name="Down Arrow 3"/>
          <p:cNvSpPr/>
          <p:nvPr/>
        </p:nvSpPr>
        <p:spPr>
          <a:xfrm>
            <a:off x="395536" y="2852936"/>
            <a:ext cx="648072" cy="2232248"/>
          </a:xfrm>
          <a:prstGeom prst="downArrow">
            <a:avLst/>
          </a:prstGeom>
          <a:gradFill flip="none" rotWithShape="1">
            <a:gsLst>
              <a:gs pos="0">
                <a:srgbClr val="03C2F1"/>
              </a:gs>
              <a:gs pos="50000">
                <a:schemeClr val="accent1">
                  <a:tint val="44500"/>
                  <a:satMod val="160000"/>
                </a:schemeClr>
              </a:gs>
              <a:gs pos="100000">
                <a:schemeClr val="accent1">
                  <a:tint val="23500"/>
                  <a:satMod val="160000"/>
                </a:schemeClr>
              </a:gs>
            </a:gsLst>
            <a:lin ang="16200000" scaled="1"/>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3695350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down)">
                                      <p:cBhvr>
                                        <p:cTn id="28" dur="500"/>
                                        <p:tgtEl>
                                          <p:spTgt spid="4"/>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855111"/>
            <a:ext cx="3896469" cy="4731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a:solidFill>
                  <a:schemeClr val="accent2"/>
                </a:solidFill>
              </a:rPr>
              <a:t>Before I jump on in, what are the </a:t>
            </a:r>
            <a:r>
              <a:rPr lang="en-US" i="1" dirty="0" err="1">
                <a:solidFill>
                  <a:schemeClr val="accent2"/>
                </a:solidFill>
              </a:rPr>
              <a:t>gottcha’s</a:t>
            </a:r>
            <a:r>
              <a:rPr lang="en-US" i="1" dirty="0">
                <a:solidFill>
                  <a:schemeClr val="accent2"/>
                </a:solidFill>
              </a:rPr>
              <a:t>?</a:t>
            </a:r>
          </a:p>
        </p:txBody>
      </p:sp>
      <p:sp>
        <p:nvSpPr>
          <p:cNvPr id="3" name="Text Placeholder 2"/>
          <p:cNvSpPr>
            <a:spLocks noGrp="1"/>
          </p:cNvSpPr>
          <p:nvPr>
            <p:ph idx="1"/>
          </p:nvPr>
        </p:nvSpPr>
        <p:spPr>
          <a:xfrm>
            <a:off x="220322" y="1504354"/>
            <a:ext cx="8640960" cy="3849291"/>
          </a:xfrm>
        </p:spPr>
        <p:txBody>
          <a:bodyPr>
            <a:normAutofit/>
          </a:bodyPr>
          <a:lstStyle/>
          <a:p>
            <a:r>
              <a:rPr lang="en-US" sz="2400" dirty="0" smtClean="0"/>
              <a:t>1000 foot view of a typical SQL virtualisation architecture</a:t>
            </a:r>
          </a:p>
        </p:txBody>
      </p:sp>
      <p:sp>
        <p:nvSpPr>
          <p:cNvPr id="5" name="Footer Placeholder 4"/>
          <p:cNvSpPr>
            <a:spLocks noGrp="1"/>
          </p:cNvSpPr>
          <p:nvPr>
            <p:ph type="ftr" sz="quarter" idx="11"/>
          </p:nvPr>
        </p:nvSpPr>
        <p:spPr>
          <a:xfrm>
            <a:off x="0" y="6492875"/>
            <a:ext cx="2895600" cy="365125"/>
          </a:xfrm>
        </p:spPr>
        <p:txBody>
          <a:bodyPr/>
          <a:lstStyle/>
          <a:p>
            <a:r>
              <a:rPr lang="en-AU" dirty="0" smtClean="0"/>
              <a:t>(c) 2011 Microsoft. All rights reserved.</a:t>
            </a:r>
            <a:endParaRPr lang="en-AU" dirty="0"/>
          </a:p>
        </p:txBody>
      </p:sp>
      <p:sp>
        <p:nvSpPr>
          <p:cNvPr id="6" name="Rectangular Callout 5"/>
          <p:cNvSpPr/>
          <p:nvPr/>
        </p:nvSpPr>
        <p:spPr>
          <a:xfrm>
            <a:off x="4465267" y="2636912"/>
            <a:ext cx="4402290" cy="720080"/>
          </a:xfrm>
          <a:prstGeom prst="wedgeRectCallout">
            <a:avLst>
              <a:gd name="adj1" fmla="val -98994"/>
              <a:gd name="adj2" fmla="val -22006"/>
            </a:avLst>
          </a:prstGeom>
          <a:effectLst>
            <a:outerShdw blurRad="76200" dir="18900000" sy="23000" kx="-1200000" algn="bl" rotWithShape="0">
              <a:prstClr val="black">
                <a:alpha val="2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AU" b="1" u="sng" dirty="0" smtClean="0"/>
              <a:t>Guest</a:t>
            </a:r>
            <a:r>
              <a:rPr lang="en-AU" b="1" dirty="0" smtClean="0"/>
              <a:t> VM server running Windows OS.</a:t>
            </a:r>
          </a:p>
          <a:p>
            <a:pPr algn="ctr"/>
            <a:r>
              <a:rPr lang="en-AU" dirty="0" smtClean="0"/>
              <a:t>Guest active on 1x Host.</a:t>
            </a:r>
          </a:p>
        </p:txBody>
      </p:sp>
      <p:sp>
        <p:nvSpPr>
          <p:cNvPr id="8" name="Rectangular Callout 7"/>
          <p:cNvSpPr/>
          <p:nvPr/>
        </p:nvSpPr>
        <p:spPr>
          <a:xfrm>
            <a:off x="2734846" y="3573017"/>
            <a:ext cx="6132711" cy="1216544"/>
          </a:xfrm>
          <a:custGeom>
            <a:avLst/>
            <a:gdLst>
              <a:gd name="connsiteX0" fmla="*/ 0 w 5231662"/>
              <a:gd name="connsiteY0" fmla="*/ 0 h 647239"/>
              <a:gd name="connsiteX1" fmla="*/ 871944 w 5231662"/>
              <a:gd name="connsiteY1" fmla="*/ 0 h 647239"/>
              <a:gd name="connsiteX2" fmla="*/ 871944 w 5231662"/>
              <a:gd name="connsiteY2" fmla="*/ 0 h 647239"/>
              <a:gd name="connsiteX3" fmla="*/ 2179859 w 5231662"/>
              <a:gd name="connsiteY3" fmla="*/ 0 h 647239"/>
              <a:gd name="connsiteX4" fmla="*/ 5231662 w 5231662"/>
              <a:gd name="connsiteY4" fmla="*/ 0 h 647239"/>
              <a:gd name="connsiteX5" fmla="*/ 5231662 w 5231662"/>
              <a:gd name="connsiteY5" fmla="*/ 377556 h 647239"/>
              <a:gd name="connsiteX6" fmla="*/ 5231662 w 5231662"/>
              <a:gd name="connsiteY6" fmla="*/ 377556 h 647239"/>
              <a:gd name="connsiteX7" fmla="*/ 5231662 w 5231662"/>
              <a:gd name="connsiteY7" fmla="*/ 539366 h 647239"/>
              <a:gd name="connsiteX8" fmla="*/ 5231662 w 5231662"/>
              <a:gd name="connsiteY8" fmla="*/ 647239 h 647239"/>
              <a:gd name="connsiteX9" fmla="*/ 2179859 w 5231662"/>
              <a:gd name="connsiteY9" fmla="*/ 647239 h 647239"/>
              <a:gd name="connsiteX10" fmla="*/ -901049 w 5231662"/>
              <a:gd name="connsiteY10" fmla="*/ 1216544 h 647239"/>
              <a:gd name="connsiteX11" fmla="*/ 871944 w 5231662"/>
              <a:gd name="connsiteY11" fmla="*/ 647239 h 647239"/>
              <a:gd name="connsiteX12" fmla="*/ 0 w 5231662"/>
              <a:gd name="connsiteY12" fmla="*/ 647239 h 647239"/>
              <a:gd name="connsiteX13" fmla="*/ 0 w 5231662"/>
              <a:gd name="connsiteY13" fmla="*/ 539366 h 647239"/>
              <a:gd name="connsiteX14" fmla="*/ 0 w 5231662"/>
              <a:gd name="connsiteY14" fmla="*/ 377556 h 647239"/>
              <a:gd name="connsiteX15" fmla="*/ 0 w 5231662"/>
              <a:gd name="connsiteY15" fmla="*/ 377556 h 647239"/>
              <a:gd name="connsiteX16" fmla="*/ 0 w 5231662"/>
              <a:gd name="connsiteY16" fmla="*/ 0 h 647239"/>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901049 w 6132711"/>
              <a:gd name="connsiteY12" fmla="*/ 647239 h 1216544"/>
              <a:gd name="connsiteX13" fmla="*/ 901049 w 6132711"/>
              <a:gd name="connsiteY13" fmla="*/ 377556 h 1216544"/>
              <a:gd name="connsiteX14" fmla="*/ 901049 w 6132711"/>
              <a:gd name="connsiteY14" fmla="*/ 377556 h 1216544"/>
              <a:gd name="connsiteX15" fmla="*/ 901049 w 6132711"/>
              <a:gd name="connsiteY15"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901049 w 6132711"/>
              <a:gd name="connsiteY12" fmla="*/ 647239 h 1216544"/>
              <a:gd name="connsiteX13" fmla="*/ 901049 w 6132711"/>
              <a:gd name="connsiteY13" fmla="*/ 377556 h 1216544"/>
              <a:gd name="connsiteX14" fmla="*/ 901049 w 6132711"/>
              <a:gd name="connsiteY14"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901049 w 6132711"/>
              <a:gd name="connsiteY12" fmla="*/ 647239 h 1216544"/>
              <a:gd name="connsiteX13" fmla="*/ 901049 w 6132711"/>
              <a:gd name="connsiteY13" fmla="*/ 377556 h 1216544"/>
              <a:gd name="connsiteX14" fmla="*/ 903299 w 6132711"/>
              <a:gd name="connsiteY14" fmla="*/ 405596 h 1216544"/>
              <a:gd name="connsiteX15" fmla="*/ 901049 w 6132711"/>
              <a:gd name="connsiteY15"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901049 w 6132711"/>
              <a:gd name="connsiteY12" fmla="*/ 647239 h 1216544"/>
              <a:gd name="connsiteX13" fmla="*/ 901049 w 6132711"/>
              <a:gd name="connsiteY13" fmla="*/ 377556 h 1216544"/>
              <a:gd name="connsiteX14" fmla="*/ 901049 w 6132711"/>
              <a:gd name="connsiteY14"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901049 w 6132711"/>
              <a:gd name="connsiteY12" fmla="*/ 647239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1772993 w 6132711"/>
              <a:gd name="connsiteY11" fmla="*/ 647239 h 1216544"/>
              <a:gd name="connsiteX12" fmla="*/ 891322 w 6132711"/>
              <a:gd name="connsiteY12" fmla="*/ 199767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897504 w 6132711"/>
              <a:gd name="connsiteY11" fmla="*/ 598600 h 1216544"/>
              <a:gd name="connsiteX12" fmla="*/ 891322 w 6132711"/>
              <a:gd name="connsiteY12" fmla="*/ 199767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3080908 w 6132711"/>
              <a:gd name="connsiteY9" fmla="*/ 647239 h 1216544"/>
              <a:gd name="connsiteX10" fmla="*/ 0 w 6132711"/>
              <a:gd name="connsiteY10" fmla="*/ 1216544 h 1216544"/>
              <a:gd name="connsiteX11" fmla="*/ 907231 w 6132711"/>
              <a:gd name="connsiteY11" fmla="*/ 335954 h 1216544"/>
              <a:gd name="connsiteX12" fmla="*/ 891322 w 6132711"/>
              <a:gd name="connsiteY12" fmla="*/ 199767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901913 w 6132711"/>
              <a:gd name="connsiteY9" fmla="*/ 656967 h 1216544"/>
              <a:gd name="connsiteX10" fmla="*/ 0 w 6132711"/>
              <a:gd name="connsiteY10" fmla="*/ 1216544 h 1216544"/>
              <a:gd name="connsiteX11" fmla="*/ 907231 w 6132711"/>
              <a:gd name="connsiteY11" fmla="*/ 335954 h 1216544"/>
              <a:gd name="connsiteX12" fmla="*/ 891322 w 6132711"/>
              <a:gd name="connsiteY12" fmla="*/ 199767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901913 w 6132711"/>
              <a:gd name="connsiteY9" fmla="*/ 656967 h 1216544"/>
              <a:gd name="connsiteX10" fmla="*/ 0 w 6132711"/>
              <a:gd name="connsiteY10" fmla="*/ 1216544 h 1216544"/>
              <a:gd name="connsiteX11" fmla="*/ 907231 w 6132711"/>
              <a:gd name="connsiteY11" fmla="*/ 335954 h 1216544"/>
              <a:gd name="connsiteX12" fmla="*/ 904022 w 6132711"/>
              <a:gd name="connsiteY12" fmla="*/ 199767 h 1216544"/>
              <a:gd name="connsiteX13" fmla="*/ 901049 w 6132711"/>
              <a:gd name="connsiteY13" fmla="*/ 0 h 1216544"/>
              <a:gd name="connsiteX0" fmla="*/ 901049 w 6132711"/>
              <a:gd name="connsiteY0" fmla="*/ 0 h 1216544"/>
              <a:gd name="connsiteX1" fmla="*/ 1772993 w 6132711"/>
              <a:gd name="connsiteY1" fmla="*/ 0 h 1216544"/>
              <a:gd name="connsiteX2" fmla="*/ 1772993 w 6132711"/>
              <a:gd name="connsiteY2" fmla="*/ 0 h 1216544"/>
              <a:gd name="connsiteX3" fmla="*/ 3080908 w 6132711"/>
              <a:gd name="connsiteY3" fmla="*/ 0 h 1216544"/>
              <a:gd name="connsiteX4" fmla="*/ 6132711 w 6132711"/>
              <a:gd name="connsiteY4" fmla="*/ 0 h 1216544"/>
              <a:gd name="connsiteX5" fmla="*/ 6132711 w 6132711"/>
              <a:gd name="connsiteY5" fmla="*/ 377556 h 1216544"/>
              <a:gd name="connsiteX6" fmla="*/ 6132711 w 6132711"/>
              <a:gd name="connsiteY6" fmla="*/ 377556 h 1216544"/>
              <a:gd name="connsiteX7" fmla="*/ 6132711 w 6132711"/>
              <a:gd name="connsiteY7" fmla="*/ 539366 h 1216544"/>
              <a:gd name="connsiteX8" fmla="*/ 6132711 w 6132711"/>
              <a:gd name="connsiteY8" fmla="*/ 647239 h 1216544"/>
              <a:gd name="connsiteX9" fmla="*/ 914613 w 6132711"/>
              <a:gd name="connsiteY9" fmla="*/ 656967 h 1216544"/>
              <a:gd name="connsiteX10" fmla="*/ 0 w 6132711"/>
              <a:gd name="connsiteY10" fmla="*/ 1216544 h 1216544"/>
              <a:gd name="connsiteX11" fmla="*/ 907231 w 6132711"/>
              <a:gd name="connsiteY11" fmla="*/ 335954 h 1216544"/>
              <a:gd name="connsiteX12" fmla="*/ 904022 w 6132711"/>
              <a:gd name="connsiteY12" fmla="*/ 199767 h 1216544"/>
              <a:gd name="connsiteX13" fmla="*/ 901049 w 6132711"/>
              <a:gd name="connsiteY13" fmla="*/ 0 h 1216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32711" h="1216544">
                <a:moveTo>
                  <a:pt x="901049" y="0"/>
                </a:moveTo>
                <a:lnTo>
                  <a:pt x="1772993" y="0"/>
                </a:lnTo>
                <a:lnTo>
                  <a:pt x="1772993" y="0"/>
                </a:lnTo>
                <a:lnTo>
                  <a:pt x="3080908" y="0"/>
                </a:lnTo>
                <a:lnTo>
                  <a:pt x="6132711" y="0"/>
                </a:lnTo>
                <a:lnTo>
                  <a:pt x="6132711" y="377556"/>
                </a:lnTo>
                <a:lnTo>
                  <a:pt x="6132711" y="377556"/>
                </a:lnTo>
                <a:lnTo>
                  <a:pt x="6132711" y="539366"/>
                </a:lnTo>
                <a:lnTo>
                  <a:pt x="6132711" y="647239"/>
                </a:lnTo>
                <a:lnTo>
                  <a:pt x="914613" y="656967"/>
                </a:lnTo>
                <a:lnTo>
                  <a:pt x="0" y="1216544"/>
                </a:lnTo>
                <a:lnTo>
                  <a:pt x="907231" y="335954"/>
                </a:lnTo>
                <a:cubicBezTo>
                  <a:pt x="905170" y="203010"/>
                  <a:pt x="906083" y="332711"/>
                  <a:pt x="904022" y="199767"/>
                </a:cubicBezTo>
                <a:lnTo>
                  <a:pt x="901049" y="0"/>
                </a:lnTo>
                <a:close/>
              </a:path>
            </a:pathLst>
          </a:custGeom>
          <a:effectLst>
            <a:outerShdw blurRad="76200" dir="18900000" sy="23000" kx="-1200000" algn="bl" rotWithShape="0">
              <a:prstClr val="black">
                <a:alpha val="2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r>
              <a:rPr lang="en-AU" b="1" dirty="0" smtClean="0"/>
              <a:t>                 </a:t>
            </a:r>
            <a:r>
              <a:rPr lang="en-AU" b="1" u="sng" dirty="0" smtClean="0"/>
              <a:t>Host</a:t>
            </a:r>
            <a:r>
              <a:rPr lang="en-AU" b="1" dirty="0" smtClean="0"/>
              <a:t> physical servers running virtualisation software.</a:t>
            </a:r>
          </a:p>
          <a:p>
            <a:pPr algn="ctr"/>
            <a:r>
              <a:rPr lang="en-AU" dirty="0" smtClean="0"/>
              <a:t>             1x Host manages </a:t>
            </a:r>
            <a:r>
              <a:rPr lang="en-AU" i="1" dirty="0" smtClean="0"/>
              <a:t>n</a:t>
            </a:r>
            <a:r>
              <a:rPr lang="en-AU" dirty="0" smtClean="0"/>
              <a:t> active Guests.</a:t>
            </a:r>
          </a:p>
          <a:p>
            <a:pPr algn="ctr"/>
            <a:endParaRPr lang="en-AU" dirty="0"/>
          </a:p>
          <a:p>
            <a:pPr algn="ctr"/>
            <a:endParaRPr lang="en-AU" dirty="0"/>
          </a:p>
        </p:txBody>
      </p:sp>
      <p:sp>
        <p:nvSpPr>
          <p:cNvPr id="9" name="Rectangular Callout 8"/>
          <p:cNvSpPr/>
          <p:nvPr/>
        </p:nvSpPr>
        <p:spPr>
          <a:xfrm>
            <a:off x="5796136" y="4977502"/>
            <a:ext cx="3071421" cy="467722"/>
          </a:xfrm>
          <a:prstGeom prst="wedgeRectCallout">
            <a:avLst>
              <a:gd name="adj1" fmla="val -155872"/>
              <a:gd name="adj2" fmla="val -30817"/>
            </a:avLst>
          </a:prstGeom>
          <a:ln>
            <a:prstDash val="sysDash"/>
          </a:ln>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AU" dirty="0" smtClean="0"/>
              <a:t>Host-to-Host interconnect(s)</a:t>
            </a:r>
            <a:endParaRPr lang="en-AU" dirty="0"/>
          </a:p>
        </p:txBody>
      </p:sp>
      <p:sp>
        <p:nvSpPr>
          <p:cNvPr id="10" name="Rectangular Callout 9"/>
          <p:cNvSpPr/>
          <p:nvPr/>
        </p:nvSpPr>
        <p:spPr>
          <a:xfrm>
            <a:off x="4499565" y="6237312"/>
            <a:ext cx="4392915" cy="504478"/>
          </a:xfrm>
          <a:prstGeom prst="wedgeRectCallout">
            <a:avLst>
              <a:gd name="adj1" fmla="val -101635"/>
              <a:gd name="adj2" fmla="val -66341"/>
            </a:avLst>
          </a:prstGeom>
          <a:ln>
            <a:prstDash val="sysDash"/>
          </a:ln>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AU" dirty="0" smtClean="0"/>
              <a:t>Shared SAN based Storage &amp; Infrastructure</a:t>
            </a:r>
            <a:endParaRPr lang="en-AU" dirty="0"/>
          </a:p>
        </p:txBody>
      </p:sp>
      <p:sp>
        <p:nvSpPr>
          <p:cNvPr id="12" name="Rectangular Callout 11"/>
          <p:cNvSpPr/>
          <p:nvPr/>
        </p:nvSpPr>
        <p:spPr>
          <a:xfrm>
            <a:off x="3923502" y="5589240"/>
            <a:ext cx="3168776" cy="504056"/>
          </a:xfrm>
          <a:prstGeom prst="wedgeRectCallout">
            <a:avLst>
              <a:gd name="adj1" fmla="val -85208"/>
              <a:gd name="adj2" fmla="val -44106"/>
            </a:avLst>
          </a:prstGeom>
          <a:ln>
            <a:prstDash val="sysDash"/>
          </a:ln>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AU" dirty="0" smtClean="0"/>
              <a:t>Host-to-Storage interconnect(s)</a:t>
            </a:r>
            <a:endParaRPr lang="en-AU" dirty="0"/>
          </a:p>
        </p:txBody>
      </p:sp>
      <p:sp>
        <p:nvSpPr>
          <p:cNvPr id="13" name="Rectangular Callout 12"/>
          <p:cNvSpPr/>
          <p:nvPr/>
        </p:nvSpPr>
        <p:spPr>
          <a:xfrm>
            <a:off x="4499565" y="1988840"/>
            <a:ext cx="4367992" cy="432048"/>
          </a:xfrm>
          <a:prstGeom prst="wedgeRectCallout">
            <a:avLst>
              <a:gd name="adj1" fmla="val -92276"/>
              <a:gd name="adj2" fmla="val 84352"/>
            </a:avLst>
          </a:prstGeom>
          <a:ln>
            <a:prstDash val="sysDash"/>
          </a:ln>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AU" dirty="0" smtClean="0"/>
              <a:t>Installed SQL instance and components</a:t>
            </a:r>
            <a:endParaRPr lang="en-AU" dirty="0"/>
          </a:p>
        </p:txBody>
      </p:sp>
      <p:sp>
        <p:nvSpPr>
          <p:cNvPr id="14" name="Rectangular Callout 13"/>
          <p:cNvSpPr/>
          <p:nvPr/>
        </p:nvSpPr>
        <p:spPr>
          <a:xfrm>
            <a:off x="3923501" y="4365104"/>
            <a:ext cx="4944056" cy="441651"/>
          </a:xfrm>
          <a:prstGeom prst="wedgeRectCallout">
            <a:avLst>
              <a:gd name="adj1" fmla="val -79762"/>
              <a:gd name="adj2" fmla="val 77245"/>
            </a:avLst>
          </a:prstGeom>
          <a:ln>
            <a:prstDash val="sysDash"/>
          </a:ln>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AU" dirty="0" smtClean="0"/>
              <a:t>Host CPU, RAM, IO and Network shared resources</a:t>
            </a:r>
            <a:endParaRPr lang="en-AU" dirty="0"/>
          </a:p>
        </p:txBody>
      </p:sp>
    </p:spTree>
    <p:extLst>
      <p:ext uri="{BB962C8B-B14F-4D97-AF65-F5344CB8AC3E}">
        <p14:creationId xmlns:p14="http://schemas.microsoft.com/office/powerpoint/2010/main" val="13695350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righ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childTnLst>
                          </p:cTn>
                        </p:par>
                        <p:par>
                          <p:cTn id="26" fill="hold">
                            <p:stCondLst>
                              <p:cond delay="500"/>
                            </p:stCondLst>
                            <p:childTnLst>
                              <p:par>
                                <p:cTn id="27" presetID="22" presetClass="entr" presetSubtype="2"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000"/>
                            </p:stCondLst>
                            <p:childTnLst>
                              <p:par>
                                <p:cTn id="31" presetID="22" presetClass="entr" presetSubtype="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right)">
                                      <p:cBhvr>
                                        <p:cTn id="33" dur="5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right)">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8" grpId="0" animBg="1"/>
      <p:bldP spid="9" grpId="0" animBg="1"/>
      <p:bldP spid="10"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smtClean="0">
                <a:solidFill>
                  <a:schemeClr val="accent2"/>
                </a:solidFill>
              </a:rPr>
              <a:t>Some </a:t>
            </a:r>
            <a:r>
              <a:rPr lang="en-US" i="1" dirty="0" err="1" smtClean="0">
                <a:solidFill>
                  <a:schemeClr val="accent2"/>
                </a:solidFill>
              </a:rPr>
              <a:t>gottcha’s</a:t>
            </a:r>
            <a:r>
              <a:rPr lang="en-US" i="1" dirty="0" smtClean="0">
                <a:solidFill>
                  <a:schemeClr val="accent2"/>
                </a:solidFill>
              </a:rPr>
              <a:t> for </a:t>
            </a:r>
            <a:r>
              <a:rPr lang="en-US" i="1" u="sng" dirty="0" smtClean="0">
                <a:solidFill>
                  <a:schemeClr val="accent2"/>
                </a:solidFill>
              </a:rPr>
              <a:t>The Hosts</a:t>
            </a:r>
            <a:endParaRPr lang="en-US" i="1" u="sng"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a:spLocks noGrp="1"/>
          </p:cNvSpPr>
          <p:nvPr>
            <p:ph idx="1"/>
          </p:nvPr>
        </p:nvSpPr>
        <p:spPr>
          <a:xfrm>
            <a:off x="216024" y="1916832"/>
            <a:ext cx="8892480" cy="4248472"/>
          </a:xfrm>
        </p:spPr>
        <p:txBody>
          <a:bodyPr>
            <a:normAutofit lnSpcReduction="10000"/>
          </a:bodyPr>
          <a:lstStyle/>
          <a:p>
            <a:pPr marL="514350" indent="-514350">
              <a:lnSpc>
                <a:spcPct val="150000"/>
              </a:lnSpc>
              <a:buFont typeface="+mj-lt"/>
              <a:buAutoNum type="arabicPeriod"/>
            </a:pPr>
            <a:r>
              <a:rPr lang="en-US" dirty="0" smtClean="0"/>
              <a:t>Ensure Host solution is in Microsoft SVVP</a:t>
            </a:r>
          </a:p>
          <a:p>
            <a:pPr marL="514350" indent="-514350">
              <a:lnSpc>
                <a:spcPct val="150000"/>
              </a:lnSpc>
              <a:buFont typeface="+mj-lt"/>
              <a:buAutoNum type="arabicPeriod"/>
            </a:pPr>
            <a:r>
              <a:rPr lang="en-US" dirty="0" smtClean="0"/>
              <a:t>Deploy latest virtualisation software</a:t>
            </a:r>
          </a:p>
          <a:p>
            <a:pPr marL="514350" indent="-514350">
              <a:lnSpc>
                <a:spcPct val="150000"/>
              </a:lnSpc>
              <a:buFont typeface="+mj-lt"/>
              <a:buAutoNum type="arabicPeriod"/>
            </a:pPr>
            <a:r>
              <a:rPr lang="en-US" dirty="0" smtClean="0"/>
              <a:t>Use multiple Hosts for HA / </a:t>
            </a:r>
            <a:r>
              <a:rPr lang="en-US" dirty="0" err="1" smtClean="0"/>
              <a:t>DR</a:t>
            </a:r>
            <a:r>
              <a:rPr lang="en-US" dirty="0" smtClean="0"/>
              <a:t> and plan for it</a:t>
            </a:r>
          </a:p>
          <a:p>
            <a:pPr marL="514350" indent="-514350">
              <a:lnSpc>
                <a:spcPct val="150000"/>
              </a:lnSpc>
              <a:buFont typeface="+mj-lt"/>
              <a:buAutoNum type="arabicPeriod"/>
            </a:pPr>
            <a:r>
              <a:rPr lang="en-US" dirty="0"/>
              <a:t>Beware </a:t>
            </a:r>
            <a:r>
              <a:rPr lang="en-US" dirty="0" smtClean="0"/>
              <a:t>of over-committing Host resource</a:t>
            </a:r>
          </a:p>
          <a:p>
            <a:pPr marL="514350" indent="-514350">
              <a:lnSpc>
                <a:spcPct val="150000"/>
              </a:lnSpc>
              <a:buFont typeface="+mj-lt"/>
              <a:buAutoNum type="arabicPeriod"/>
            </a:pPr>
            <a:r>
              <a:rPr lang="en-US" dirty="0" smtClean="0"/>
              <a:t>Shy away from “</a:t>
            </a:r>
            <a:r>
              <a:rPr lang="en-US" dirty="0"/>
              <a:t>thin provisioning</a:t>
            </a:r>
            <a:r>
              <a:rPr lang="en-US" dirty="0" smtClean="0"/>
              <a:t>” for storage</a:t>
            </a:r>
            <a:endParaRPr lang="en-US" dirty="0"/>
          </a:p>
          <a:p>
            <a:pPr marL="514350" indent="-514350">
              <a:lnSpc>
                <a:spcPct val="150000"/>
              </a:lnSpc>
              <a:buFont typeface="+mj-lt"/>
              <a:buAutoNum type="arabicPeriod"/>
            </a:pPr>
            <a:r>
              <a:rPr lang="en-US" dirty="0" smtClean="0"/>
              <a:t>Plan SQL licensing; consider Host </a:t>
            </a:r>
            <a:r>
              <a:rPr lang="en-US" dirty="0"/>
              <a:t>“By Processor</a:t>
            </a:r>
            <a:r>
              <a:rPr lang="en-US" dirty="0" smtClean="0"/>
              <a:t>”</a:t>
            </a:r>
          </a:p>
        </p:txBody>
      </p:sp>
    </p:spTree>
    <p:extLst>
      <p:ext uri="{BB962C8B-B14F-4D97-AF65-F5344CB8AC3E}">
        <p14:creationId xmlns:p14="http://schemas.microsoft.com/office/powerpoint/2010/main" val="42794087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Practical SQL Server Consolidation</a:t>
            </a:r>
            <a:endParaRPr lang="en-AU" dirty="0"/>
          </a:p>
        </p:txBody>
      </p:sp>
      <p:sp>
        <p:nvSpPr>
          <p:cNvPr id="3" name="Text Placeholder 2"/>
          <p:cNvSpPr>
            <a:spLocks noGrp="1"/>
          </p:cNvSpPr>
          <p:nvPr>
            <p:ph type="body" idx="1"/>
          </p:nvPr>
        </p:nvSpPr>
        <p:spPr>
          <a:xfrm>
            <a:off x="722312" y="2906713"/>
            <a:ext cx="8242175" cy="1500187"/>
          </a:xfrm>
        </p:spPr>
        <p:txBody>
          <a:bodyPr/>
          <a:lstStyle/>
          <a:p>
            <a:pPr lvl="0">
              <a:defRPr/>
            </a:pPr>
            <a:r>
              <a:rPr lang="en-US" b="1" dirty="0" smtClean="0"/>
              <a:t>Carl </a:t>
            </a:r>
            <a:r>
              <a:rPr lang="en-US" b="1" dirty="0"/>
              <a:t>Weibgen   			</a:t>
            </a:r>
            <a:r>
              <a:rPr lang="en-US" b="1" dirty="0" smtClean="0"/>
              <a:t>      	Rolf Tesmer</a:t>
            </a:r>
          </a:p>
          <a:p>
            <a:pPr lvl="0">
              <a:defRPr/>
            </a:pPr>
            <a:r>
              <a:rPr lang="en-US" dirty="0" smtClean="0"/>
              <a:t>Senior Database Administrator	      	National </a:t>
            </a:r>
            <a:r>
              <a:rPr lang="en-US" dirty="0"/>
              <a:t>SQL Consulting Lead</a:t>
            </a:r>
            <a:endParaRPr lang="en-US" dirty="0" smtClean="0"/>
          </a:p>
          <a:p>
            <a:pPr lvl="0">
              <a:defRPr/>
            </a:pPr>
            <a:r>
              <a:rPr lang="en-US" dirty="0" err="1" smtClean="0"/>
              <a:t>Bendigo</a:t>
            </a:r>
            <a:r>
              <a:rPr lang="en-US" dirty="0" smtClean="0"/>
              <a:t> &amp; Adelaide </a:t>
            </a:r>
            <a:r>
              <a:rPr lang="en-US" dirty="0"/>
              <a:t>Bank </a:t>
            </a:r>
            <a:r>
              <a:rPr lang="en-US" dirty="0" smtClean="0"/>
              <a:t>Limited	Dimension Data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smtClean="0">
                <a:solidFill>
                  <a:schemeClr val="accent2"/>
                </a:solidFill>
              </a:rPr>
              <a:t>Some </a:t>
            </a:r>
            <a:r>
              <a:rPr lang="en-US" i="1" dirty="0" err="1" smtClean="0">
                <a:solidFill>
                  <a:schemeClr val="accent2"/>
                </a:solidFill>
              </a:rPr>
              <a:t>gottcha’s</a:t>
            </a:r>
            <a:r>
              <a:rPr lang="en-US" i="1" dirty="0" smtClean="0">
                <a:solidFill>
                  <a:schemeClr val="accent2"/>
                </a:solidFill>
              </a:rPr>
              <a:t> for </a:t>
            </a:r>
            <a:r>
              <a:rPr lang="en-US" i="1" u="sng" dirty="0" smtClean="0">
                <a:solidFill>
                  <a:schemeClr val="accent2"/>
                </a:solidFill>
              </a:rPr>
              <a:t>The Guests</a:t>
            </a:r>
            <a:endParaRPr lang="en-US" i="1" u="sng" dirty="0">
              <a:solidFill>
                <a:schemeClr val="accent2"/>
              </a:solidFill>
            </a:endParaRPr>
          </a:p>
        </p:txBody>
      </p:sp>
      <p:sp>
        <p:nvSpPr>
          <p:cNvPr id="3" name="Text Placeholder 2"/>
          <p:cNvSpPr>
            <a:spLocks noGrp="1"/>
          </p:cNvSpPr>
          <p:nvPr>
            <p:ph idx="1"/>
          </p:nvPr>
        </p:nvSpPr>
        <p:spPr>
          <a:xfrm>
            <a:off x="216024" y="1916832"/>
            <a:ext cx="8892480" cy="4248472"/>
          </a:xfrm>
        </p:spPr>
        <p:txBody>
          <a:bodyPr>
            <a:normAutofit fontScale="92500"/>
          </a:bodyPr>
          <a:lstStyle/>
          <a:p>
            <a:pPr marL="514350" indent="-514350">
              <a:lnSpc>
                <a:spcPct val="150000"/>
              </a:lnSpc>
              <a:buFont typeface="+mj-lt"/>
              <a:buAutoNum type="arabicPeriod"/>
            </a:pPr>
            <a:r>
              <a:rPr lang="en-US" dirty="0" smtClean="0"/>
              <a:t>Sharing finite Host resource with other guests</a:t>
            </a:r>
          </a:p>
          <a:p>
            <a:pPr marL="514350" indent="-514350">
              <a:lnSpc>
                <a:spcPct val="150000"/>
              </a:lnSpc>
              <a:buFont typeface="+mj-lt"/>
              <a:buAutoNum type="arabicPeriod"/>
            </a:pPr>
            <a:r>
              <a:rPr lang="en-US" dirty="0" smtClean="0"/>
              <a:t>Guest can be tweaked / throttled by Virtual Admins</a:t>
            </a:r>
          </a:p>
          <a:p>
            <a:pPr marL="514350" indent="-514350">
              <a:lnSpc>
                <a:spcPct val="150000"/>
              </a:lnSpc>
              <a:buFont typeface="+mj-lt"/>
              <a:buAutoNum type="arabicPeriod"/>
            </a:pPr>
            <a:r>
              <a:rPr lang="en-US" dirty="0" smtClean="0"/>
              <a:t>Virtual software has Guest limits (CPU, RAM, IO, etc)</a:t>
            </a:r>
          </a:p>
          <a:p>
            <a:pPr marL="514350" indent="-514350">
              <a:lnSpc>
                <a:spcPct val="150000"/>
              </a:lnSpc>
              <a:buFont typeface="+mj-lt"/>
              <a:buAutoNum type="arabicPeriod"/>
            </a:pPr>
            <a:r>
              <a:rPr lang="en-US" dirty="0" smtClean="0"/>
              <a:t>Don’t assume SQL config is supported in Guest</a:t>
            </a:r>
          </a:p>
          <a:p>
            <a:pPr marL="514350" indent="-514350">
              <a:lnSpc>
                <a:spcPct val="150000"/>
              </a:lnSpc>
              <a:buFont typeface="+mj-lt"/>
              <a:buAutoNum type="arabicPeriod"/>
            </a:pPr>
            <a:r>
              <a:rPr lang="en-US" dirty="0" smtClean="0"/>
              <a:t>Beware the “virtual-emulation overhead”, </a:t>
            </a:r>
            <a:r>
              <a:rPr lang="en-US" b="1" dirty="0" smtClean="0"/>
              <a:t>expect ~5%</a:t>
            </a:r>
          </a:p>
          <a:p>
            <a:pPr marL="514350" indent="-514350">
              <a:lnSpc>
                <a:spcPct val="150000"/>
              </a:lnSpc>
              <a:buFont typeface="+mj-lt"/>
              <a:buAutoNum type="arabicPeriod"/>
            </a:pPr>
            <a:r>
              <a:rPr lang="en-US" dirty="0" smtClean="0"/>
              <a:t>Licensing Guest vCPU’s with “By Processor” is </a:t>
            </a:r>
            <a:r>
              <a:rPr lang="en-US" b="1" dirty="0" smtClean="0"/>
              <a:t>not 1:1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032982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Virtual Consolidation</a:t>
            </a:r>
            <a:br>
              <a:rPr lang="en-US" dirty="0" smtClean="0"/>
            </a:br>
            <a:r>
              <a:rPr lang="en-US" sz="3100" i="1" dirty="0">
                <a:solidFill>
                  <a:schemeClr val="accent2"/>
                </a:solidFill>
              </a:rPr>
              <a:t>How do I identify the right mix of SQL Servers?</a:t>
            </a:r>
            <a:endParaRPr lang="en-US" i="1" dirty="0">
              <a:solidFill>
                <a:schemeClr val="accent2"/>
              </a:solidFill>
            </a:endParaRPr>
          </a:p>
        </p:txBody>
      </p:sp>
      <p:sp>
        <p:nvSpPr>
          <p:cNvPr id="3" name="Text Placeholder 2"/>
          <p:cNvSpPr>
            <a:spLocks noGrp="1"/>
          </p:cNvSpPr>
          <p:nvPr>
            <p:ph idx="1"/>
          </p:nvPr>
        </p:nvSpPr>
        <p:spPr>
          <a:xfrm>
            <a:off x="467544" y="1556792"/>
            <a:ext cx="8229600" cy="3849291"/>
          </a:xfrm>
        </p:spPr>
        <p:txBody>
          <a:bodyPr/>
          <a:lstStyle/>
          <a:p>
            <a:r>
              <a:rPr lang="en-US" dirty="0" smtClean="0"/>
              <a:t>Finding SQL Servers in the network…</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6" name="Group 5"/>
          <p:cNvGrpSpPr/>
          <p:nvPr/>
        </p:nvGrpSpPr>
        <p:grpSpPr>
          <a:xfrm>
            <a:off x="35496" y="3666847"/>
            <a:ext cx="1080120" cy="1202313"/>
            <a:chOff x="35496" y="3666847"/>
            <a:chExt cx="1080120" cy="1202313"/>
          </a:xfrm>
        </p:grpSpPr>
        <p:pic>
          <p:nvPicPr>
            <p:cNvPr id="2050" name="Picture 2" descr="C:\Users\rtesmer\AppData\Local\Microsoft\Windows\Temporary Internet Files\Content.IE5\TCV29LBS\MC900432626[1].png"/>
            <p:cNvPicPr>
              <a:picLocks noChangeAspect="1" noChangeArrowheads="1"/>
            </p:cNvPicPr>
            <p:nvPr/>
          </p:nvPicPr>
          <p:blipFill>
            <a:blip r:embed="rId3" cstate="print">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179512" y="3666847"/>
              <a:ext cx="862013" cy="8620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496" y="4499828"/>
              <a:ext cx="1080120" cy="369332"/>
            </a:xfrm>
            <a:prstGeom prst="rect">
              <a:avLst/>
            </a:prstGeom>
            <a:noFill/>
          </p:spPr>
          <p:txBody>
            <a:bodyPr wrap="square" rtlCol="0">
              <a:spAutoFit/>
            </a:bodyPr>
            <a:lstStyle/>
            <a:p>
              <a:r>
                <a:rPr lang="en-AU" b="1" dirty="0" smtClean="0"/>
                <a:t>SQL DBA</a:t>
              </a:r>
              <a:endParaRPr lang="en-AU" b="1" dirty="0"/>
            </a:p>
          </p:txBody>
        </p:sp>
      </p:grpSp>
      <p:grpSp>
        <p:nvGrpSpPr>
          <p:cNvPr id="2064" name="Group 2063"/>
          <p:cNvGrpSpPr/>
          <p:nvPr/>
        </p:nvGrpSpPr>
        <p:grpSpPr>
          <a:xfrm>
            <a:off x="1835696" y="2492896"/>
            <a:ext cx="1584176" cy="1137026"/>
            <a:chOff x="1835696" y="2492896"/>
            <a:chExt cx="1584176" cy="1137026"/>
          </a:xfrm>
        </p:grpSpPr>
        <p:pic>
          <p:nvPicPr>
            <p:cNvPr id="2051" name="Picture 3" descr="C:\Users\rtesmer\AppData\Local\Microsoft\Windows\Temporary Internet Files\Content.IE5\O9OXI5TY\MC900435236[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91459" y="2492896"/>
              <a:ext cx="606161" cy="74653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835696" y="3260590"/>
              <a:ext cx="1584176" cy="369332"/>
            </a:xfrm>
            <a:prstGeom prst="rect">
              <a:avLst/>
            </a:prstGeom>
            <a:noFill/>
          </p:spPr>
          <p:txBody>
            <a:bodyPr wrap="square" rtlCol="0">
              <a:spAutoFit/>
            </a:bodyPr>
            <a:lstStyle/>
            <a:p>
              <a:pPr algn="ctr"/>
              <a:r>
                <a:rPr lang="en-AU" b="1" i="1" dirty="0" smtClean="0"/>
                <a:t>Known</a:t>
              </a:r>
              <a:endParaRPr lang="en-AU" b="1" i="1" dirty="0"/>
            </a:p>
          </p:txBody>
        </p:sp>
      </p:grpSp>
      <p:grpSp>
        <p:nvGrpSpPr>
          <p:cNvPr id="2065" name="Group 2064"/>
          <p:cNvGrpSpPr/>
          <p:nvPr/>
        </p:nvGrpSpPr>
        <p:grpSpPr>
          <a:xfrm>
            <a:off x="2054478" y="3856897"/>
            <a:ext cx="1080120" cy="895837"/>
            <a:chOff x="2054478" y="3856897"/>
            <a:chExt cx="1080120" cy="895837"/>
          </a:xfrm>
        </p:grpSpPr>
        <p:pic>
          <p:nvPicPr>
            <p:cNvPr id="9" name="Picture 3" descr="\\prashone\C$\FullPage.JPG"/>
            <p:cNvPicPr>
              <a:picLocks noChangeAspect="1" noChangeArrowheads="1"/>
            </p:cNvPicPr>
            <p:nvPr/>
          </p:nvPicPr>
          <p:blipFill>
            <a:blip r:embed="rId6" cstate="print"/>
            <a:srcRect/>
            <a:stretch>
              <a:fillRect/>
            </a:stretch>
          </p:blipFill>
          <p:spPr bwMode="auto">
            <a:xfrm>
              <a:off x="2273263" y="3856897"/>
              <a:ext cx="642551" cy="48191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5" name="TextBox 14"/>
            <p:cNvSpPr txBox="1"/>
            <p:nvPr/>
          </p:nvSpPr>
          <p:spPr>
            <a:xfrm>
              <a:off x="2054478" y="4383402"/>
              <a:ext cx="1080120" cy="369332"/>
            </a:xfrm>
            <a:prstGeom prst="rect">
              <a:avLst/>
            </a:prstGeom>
            <a:noFill/>
          </p:spPr>
          <p:txBody>
            <a:bodyPr wrap="square" rtlCol="0">
              <a:spAutoFit/>
            </a:bodyPr>
            <a:lstStyle/>
            <a:p>
              <a:r>
                <a:rPr lang="en-AU" b="1" dirty="0" smtClean="0"/>
                <a:t>MAP 6.0</a:t>
              </a:r>
              <a:endParaRPr lang="en-AU" b="1" dirty="0"/>
            </a:p>
          </p:txBody>
        </p:sp>
      </p:grpSp>
      <p:grpSp>
        <p:nvGrpSpPr>
          <p:cNvPr id="2067" name="Group 2066"/>
          <p:cNvGrpSpPr/>
          <p:nvPr/>
        </p:nvGrpSpPr>
        <p:grpSpPr>
          <a:xfrm>
            <a:off x="4427984" y="3297535"/>
            <a:ext cx="1728193" cy="2217956"/>
            <a:chOff x="4427984" y="3297535"/>
            <a:chExt cx="1728193" cy="2217956"/>
          </a:xfrm>
        </p:grpSpPr>
        <p:pic>
          <p:nvPicPr>
            <p:cNvPr id="2052" name="Picture 4" descr="C:\Users\rtesmer\AppData\Local\Microsoft\Windows\Temporary Internet Files\Content.IE5\IAP6ZU8S\MC900439448[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05625" y="3297535"/>
              <a:ext cx="1062519" cy="160063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427984" y="4869160"/>
              <a:ext cx="1728193" cy="646331"/>
            </a:xfrm>
            <a:prstGeom prst="rect">
              <a:avLst/>
            </a:prstGeom>
            <a:noFill/>
          </p:spPr>
          <p:txBody>
            <a:bodyPr wrap="square" rtlCol="0">
              <a:spAutoFit/>
            </a:bodyPr>
            <a:lstStyle/>
            <a:p>
              <a:pPr algn="ctr"/>
              <a:r>
                <a:rPr lang="en-AU" b="1" dirty="0" smtClean="0"/>
                <a:t>Consolidation Findings Report</a:t>
              </a:r>
              <a:endParaRPr lang="en-AU" b="1" dirty="0"/>
            </a:p>
          </p:txBody>
        </p:sp>
      </p:grpSp>
      <p:grpSp>
        <p:nvGrpSpPr>
          <p:cNvPr id="2068" name="Group 2067"/>
          <p:cNvGrpSpPr/>
          <p:nvPr/>
        </p:nvGrpSpPr>
        <p:grpSpPr>
          <a:xfrm>
            <a:off x="7308304" y="2146654"/>
            <a:ext cx="1656185" cy="1738623"/>
            <a:chOff x="7308303" y="2146654"/>
            <a:chExt cx="1806747" cy="1883342"/>
          </a:xfrm>
        </p:grpSpPr>
        <p:pic>
          <p:nvPicPr>
            <p:cNvPr id="2053" name="Picture 5" descr="C:\Users\rtesmer\AppData\Local\Microsoft\Windows\Temporary Internet Files\Content.IE5\4OY9WE8E\MP900305883[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08304" y="2146654"/>
              <a:ext cx="1355329" cy="14390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8" name="TextBox 17"/>
            <p:cNvSpPr txBox="1"/>
            <p:nvPr/>
          </p:nvSpPr>
          <p:spPr>
            <a:xfrm>
              <a:off x="7308303" y="3629922"/>
              <a:ext cx="1806747" cy="400074"/>
            </a:xfrm>
            <a:prstGeom prst="rect">
              <a:avLst/>
            </a:prstGeom>
            <a:noFill/>
          </p:spPr>
          <p:txBody>
            <a:bodyPr wrap="square" rtlCol="0">
              <a:spAutoFit/>
            </a:bodyPr>
            <a:lstStyle/>
            <a:p>
              <a:r>
                <a:rPr lang="en-AU" b="1" dirty="0" smtClean="0"/>
                <a:t>“Good” Servers</a:t>
              </a:r>
              <a:endParaRPr lang="en-AU" b="1" dirty="0"/>
            </a:p>
          </p:txBody>
        </p:sp>
      </p:grpSp>
      <p:grpSp>
        <p:nvGrpSpPr>
          <p:cNvPr id="2069" name="Group 2068"/>
          <p:cNvGrpSpPr/>
          <p:nvPr/>
        </p:nvGrpSpPr>
        <p:grpSpPr>
          <a:xfrm>
            <a:off x="7308304" y="4568068"/>
            <a:ext cx="1656185" cy="2198407"/>
            <a:chOff x="7308303" y="4568068"/>
            <a:chExt cx="1806747" cy="2381398"/>
          </a:xfrm>
        </p:grpSpPr>
        <p:pic>
          <p:nvPicPr>
            <p:cNvPr id="12" name="Picture 5" descr="C:\Users\rtesmer\AppData\Local\Microsoft\Windows\Temporary Internet Files\Content.IE5\4OY9WE8E\MP900305883[1].jpg"/>
            <p:cNvPicPr>
              <a:picLocks noChangeAspect="1" noChangeArrowheads="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308303" y="4568068"/>
              <a:ext cx="1355329" cy="14390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9" name="TextBox 18"/>
            <p:cNvSpPr txBox="1"/>
            <p:nvPr/>
          </p:nvSpPr>
          <p:spPr>
            <a:xfrm>
              <a:off x="7308303" y="5949280"/>
              <a:ext cx="1806747" cy="1000186"/>
            </a:xfrm>
            <a:prstGeom prst="rect">
              <a:avLst/>
            </a:prstGeom>
            <a:noFill/>
          </p:spPr>
          <p:txBody>
            <a:bodyPr wrap="square" rtlCol="0">
              <a:spAutoFit/>
            </a:bodyPr>
            <a:lstStyle/>
            <a:p>
              <a:pPr algn="ctr"/>
              <a:r>
                <a:rPr lang="en-AU" b="1" dirty="0" smtClean="0"/>
                <a:t>“Bad” or “Questionable” Servers</a:t>
              </a:r>
              <a:endParaRPr lang="en-AU" b="1" dirty="0"/>
            </a:p>
          </p:txBody>
        </p:sp>
      </p:grpSp>
      <p:cxnSp>
        <p:nvCxnSpPr>
          <p:cNvPr id="10" name="Elbow Connector 9"/>
          <p:cNvCxnSpPr>
            <a:endCxn id="2051" idx="1"/>
          </p:cNvCxnSpPr>
          <p:nvPr/>
        </p:nvCxnSpPr>
        <p:spPr>
          <a:xfrm flipV="1">
            <a:off x="1041525" y="2866166"/>
            <a:ext cx="1249934" cy="990731"/>
          </a:xfrm>
          <a:prstGeom prst="bentConnector3">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28" name="Elbow Connector 27"/>
          <p:cNvCxnSpPr/>
          <p:nvPr/>
        </p:nvCxnSpPr>
        <p:spPr>
          <a:xfrm>
            <a:off x="1041525" y="4338811"/>
            <a:ext cx="1154211" cy="948768"/>
          </a:xfrm>
          <a:prstGeom prst="bentConnector3">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34" name="Elbow Connector 33"/>
          <p:cNvCxnSpPr>
            <a:stCxn id="2051" idx="3"/>
          </p:cNvCxnSpPr>
          <p:nvPr/>
        </p:nvCxnSpPr>
        <p:spPr>
          <a:xfrm>
            <a:off x="2897620" y="2866166"/>
            <a:ext cx="1818396" cy="948422"/>
          </a:xfrm>
          <a:prstGeom prst="bentConnector3">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37" name="Elbow Connector 36"/>
          <p:cNvCxnSpPr>
            <a:stCxn id="8" idx="3"/>
          </p:cNvCxnSpPr>
          <p:nvPr/>
        </p:nvCxnSpPr>
        <p:spPr>
          <a:xfrm flipV="1">
            <a:off x="2915816" y="4383402"/>
            <a:ext cx="1800200" cy="904177"/>
          </a:xfrm>
          <a:prstGeom prst="bentConnector3">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2058" name="Straight Arrow Connector 2057"/>
          <p:cNvCxnSpPr>
            <a:stCxn id="2050" idx="1"/>
          </p:cNvCxnSpPr>
          <p:nvPr/>
        </p:nvCxnSpPr>
        <p:spPr>
          <a:xfrm>
            <a:off x="1041525" y="4097854"/>
            <a:ext cx="1082203" cy="0"/>
          </a:xfrm>
          <a:prstGeom prst="straightConnector1">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46" name="Straight Arrow Connector 45"/>
          <p:cNvCxnSpPr/>
          <p:nvPr/>
        </p:nvCxnSpPr>
        <p:spPr>
          <a:xfrm>
            <a:off x="2987824" y="4097852"/>
            <a:ext cx="1732890" cy="1"/>
          </a:xfrm>
          <a:prstGeom prst="straightConnector1">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49" name="Elbow Connector 48"/>
          <p:cNvCxnSpPr/>
          <p:nvPr/>
        </p:nvCxnSpPr>
        <p:spPr>
          <a:xfrm flipV="1">
            <a:off x="6084168" y="2996952"/>
            <a:ext cx="1224136" cy="786182"/>
          </a:xfrm>
          <a:prstGeom prst="bentConnector3">
            <a:avLst>
              <a:gd name="adj1" fmla="val 50000"/>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cxnSp>
        <p:nvCxnSpPr>
          <p:cNvPr id="52" name="Elbow Connector 51"/>
          <p:cNvCxnSpPr/>
          <p:nvPr/>
        </p:nvCxnSpPr>
        <p:spPr>
          <a:xfrm>
            <a:off x="6084168" y="4365104"/>
            <a:ext cx="1224136" cy="786182"/>
          </a:xfrm>
          <a:prstGeom prst="bentConnector3">
            <a:avLst>
              <a:gd name="adj1" fmla="val 50000"/>
            </a:avLst>
          </a:prstGeom>
          <a:ln>
            <a:solidFill>
              <a:schemeClr val="accent6">
                <a:lumMod val="50000"/>
              </a:schemeClr>
            </a:solidFill>
            <a:prstDash val="sysDot"/>
            <a:tailEnd type="arrow"/>
          </a:ln>
          <a:effectLst/>
        </p:spPr>
        <p:style>
          <a:lnRef idx="3">
            <a:schemeClr val="accent1"/>
          </a:lnRef>
          <a:fillRef idx="0">
            <a:schemeClr val="accent1"/>
          </a:fillRef>
          <a:effectRef idx="2">
            <a:schemeClr val="accent1"/>
          </a:effectRef>
          <a:fontRef idx="minor">
            <a:schemeClr val="tx1"/>
          </a:fontRef>
        </p:style>
      </p:cxnSp>
      <p:grpSp>
        <p:nvGrpSpPr>
          <p:cNvPr id="2066" name="Group 2065"/>
          <p:cNvGrpSpPr/>
          <p:nvPr/>
        </p:nvGrpSpPr>
        <p:grpSpPr>
          <a:xfrm>
            <a:off x="1835696" y="5057926"/>
            <a:ext cx="1512168" cy="1503787"/>
            <a:chOff x="1835696" y="5057926"/>
            <a:chExt cx="1512168" cy="1503787"/>
          </a:xfrm>
        </p:grpSpPr>
        <p:pic>
          <p:nvPicPr>
            <p:cNvPr id="8" name="Picture 3"/>
            <p:cNvPicPr>
              <a:picLocks noChangeAspect="1" noChangeArrowheads="1"/>
            </p:cNvPicPr>
            <p:nvPr/>
          </p:nvPicPr>
          <p:blipFill>
            <a:blip r:embed="rId10" cstate="print"/>
            <a:srcRect l="1905" t="11905" r="4762" b="4762"/>
            <a:stretch>
              <a:fillRect/>
            </a:stretch>
          </p:blipFill>
          <p:spPr bwMode="auto">
            <a:xfrm>
              <a:off x="2279676" y="5057926"/>
              <a:ext cx="636140" cy="45930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16" name="TextBox 15"/>
            <p:cNvSpPr txBox="1"/>
            <p:nvPr/>
          </p:nvSpPr>
          <p:spPr>
            <a:xfrm>
              <a:off x="1835696" y="5638383"/>
              <a:ext cx="1512168" cy="923330"/>
            </a:xfrm>
            <a:prstGeom prst="rect">
              <a:avLst/>
            </a:prstGeom>
            <a:noFill/>
          </p:spPr>
          <p:txBody>
            <a:bodyPr wrap="square" rtlCol="0">
              <a:spAutoFit/>
            </a:bodyPr>
            <a:lstStyle/>
            <a:p>
              <a:pPr algn="ctr"/>
              <a:r>
                <a:rPr lang="en-AU" b="1" dirty="0" smtClean="0"/>
                <a:t>Quest Discovery Wizard 3.0</a:t>
              </a:r>
              <a:endParaRPr lang="en-AU" b="1" dirty="0"/>
            </a:p>
          </p:txBody>
        </p:sp>
      </p:grpSp>
    </p:spTree>
    <p:extLst>
      <p:ext uri="{BB962C8B-B14F-4D97-AF65-F5344CB8AC3E}">
        <p14:creationId xmlns:p14="http://schemas.microsoft.com/office/powerpoint/2010/main" val="24651562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064"/>
                                        </p:tgtEl>
                                        <p:attrNameLst>
                                          <p:attrName>style.visibility</p:attrName>
                                        </p:attrNameLst>
                                      </p:cBhvr>
                                      <p:to>
                                        <p:strVal val="visible"/>
                                      </p:to>
                                    </p:set>
                                    <p:animEffect transition="in" filter="fade">
                                      <p:cBhvr>
                                        <p:cTn id="20" dur="500"/>
                                        <p:tgtEl>
                                          <p:spTgt spid="2064"/>
                                        </p:tgtEl>
                                      </p:cBhvr>
                                    </p:animEffect>
                                  </p:childTnLst>
                                </p:cTn>
                              </p:par>
                            </p:childTnLst>
                          </p:cTn>
                        </p:par>
                        <p:par>
                          <p:cTn id="21" fill="hold">
                            <p:stCondLst>
                              <p:cond delay="1000"/>
                            </p:stCondLst>
                            <p:childTnLst>
                              <p:par>
                                <p:cTn id="22" presetID="26" presetClass="emph" presetSubtype="0" fill="hold" nodeType="afterEffect">
                                  <p:stCondLst>
                                    <p:cond delay="0"/>
                                  </p:stCondLst>
                                  <p:childTnLst>
                                    <p:animEffect transition="out" filter="fade">
                                      <p:cBhvr>
                                        <p:cTn id="23" dur="500" tmFilter="0, 0; .2, .5; .8, .5; 1, 0"/>
                                        <p:tgtEl>
                                          <p:spTgt spid="2064"/>
                                        </p:tgtEl>
                                      </p:cBhvr>
                                    </p:animEffect>
                                    <p:animScale>
                                      <p:cBhvr>
                                        <p:cTn id="24" dur="250" autoRev="1" fill="hold"/>
                                        <p:tgtEl>
                                          <p:spTgt spid="2064"/>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058"/>
                                        </p:tgtEl>
                                        <p:attrNameLst>
                                          <p:attrName>style.visibility</p:attrName>
                                        </p:attrNameLst>
                                      </p:cBhvr>
                                      <p:to>
                                        <p:strVal val="visible"/>
                                      </p:to>
                                    </p:set>
                                    <p:animEffect transition="in" filter="wipe(left)">
                                      <p:cBhvr>
                                        <p:cTn id="29" dur="500"/>
                                        <p:tgtEl>
                                          <p:spTgt spid="2058"/>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2065"/>
                                        </p:tgtEl>
                                        <p:attrNameLst>
                                          <p:attrName>style.visibility</p:attrName>
                                        </p:attrNameLst>
                                      </p:cBhvr>
                                      <p:to>
                                        <p:strVal val="visible"/>
                                      </p:to>
                                    </p:set>
                                    <p:animEffect transition="in" filter="fade">
                                      <p:cBhvr>
                                        <p:cTn id="33" dur="500"/>
                                        <p:tgtEl>
                                          <p:spTgt spid="2065"/>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2066"/>
                                        </p:tgtEl>
                                        <p:attrNameLst>
                                          <p:attrName>style.visibility</p:attrName>
                                        </p:attrNameLst>
                                      </p:cBhvr>
                                      <p:to>
                                        <p:strVal val="visible"/>
                                      </p:to>
                                    </p:set>
                                    <p:animEffect transition="in" filter="fade">
                                      <p:cBhvr>
                                        <p:cTn id="41" dur="500"/>
                                        <p:tgtEl>
                                          <p:spTgt spid="206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left)">
                                      <p:cBhvr>
                                        <p:cTn id="46" dur="5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par>
                                <p:cTn id="50" presetID="22" presetClass="entr" presetSubtype="8"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left)">
                                      <p:cBhvr>
                                        <p:cTn id="52" dur="500"/>
                                        <p:tgtEl>
                                          <p:spTgt spid="37"/>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2067"/>
                                        </p:tgtEl>
                                        <p:attrNameLst>
                                          <p:attrName>style.visibility</p:attrName>
                                        </p:attrNameLst>
                                      </p:cBhvr>
                                      <p:to>
                                        <p:strVal val="visible"/>
                                      </p:to>
                                    </p:set>
                                    <p:animEffect transition="in" filter="fade">
                                      <p:cBhvr>
                                        <p:cTn id="56" dur="500"/>
                                        <p:tgtEl>
                                          <p:spTgt spid="206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left)">
                                      <p:cBhvr>
                                        <p:cTn id="61" dur="500"/>
                                        <p:tgtEl>
                                          <p:spTgt spid="49"/>
                                        </p:tgtEl>
                                      </p:cBhvr>
                                    </p:animEffec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2068"/>
                                        </p:tgtEl>
                                        <p:attrNameLst>
                                          <p:attrName>style.visibility</p:attrName>
                                        </p:attrNameLst>
                                      </p:cBhvr>
                                      <p:to>
                                        <p:strVal val="visible"/>
                                      </p:to>
                                    </p:set>
                                    <p:animEffect transition="in" filter="fade">
                                      <p:cBhvr>
                                        <p:cTn id="65" dur="500"/>
                                        <p:tgtEl>
                                          <p:spTgt spid="2068"/>
                                        </p:tgtEl>
                                      </p:cBhvr>
                                    </p:animEffect>
                                  </p:childTnLst>
                                </p:cTn>
                              </p:par>
                            </p:childTnLst>
                          </p:cTn>
                        </p:par>
                        <p:par>
                          <p:cTn id="66" fill="hold">
                            <p:stCondLst>
                              <p:cond delay="1000"/>
                            </p:stCondLst>
                            <p:childTnLst>
                              <p:par>
                                <p:cTn id="67" presetID="32" presetClass="emph" presetSubtype="0" fill="hold" nodeType="afterEffect">
                                  <p:stCondLst>
                                    <p:cond delay="0"/>
                                  </p:stCondLst>
                                  <p:childTnLst>
                                    <p:animRot by="120000">
                                      <p:cBhvr>
                                        <p:cTn id="68" dur="100" fill="hold">
                                          <p:stCondLst>
                                            <p:cond delay="0"/>
                                          </p:stCondLst>
                                        </p:cTn>
                                        <p:tgtEl>
                                          <p:spTgt spid="2068"/>
                                        </p:tgtEl>
                                        <p:attrNameLst>
                                          <p:attrName>r</p:attrName>
                                        </p:attrNameLst>
                                      </p:cBhvr>
                                    </p:animRot>
                                    <p:animRot by="-240000">
                                      <p:cBhvr>
                                        <p:cTn id="69" dur="200" fill="hold">
                                          <p:stCondLst>
                                            <p:cond delay="200"/>
                                          </p:stCondLst>
                                        </p:cTn>
                                        <p:tgtEl>
                                          <p:spTgt spid="2068"/>
                                        </p:tgtEl>
                                        <p:attrNameLst>
                                          <p:attrName>r</p:attrName>
                                        </p:attrNameLst>
                                      </p:cBhvr>
                                    </p:animRot>
                                    <p:animRot by="240000">
                                      <p:cBhvr>
                                        <p:cTn id="70" dur="200" fill="hold">
                                          <p:stCondLst>
                                            <p:cond delay="400"/>
                                          </p:stCondLst>
                                        </p:cTn>
                                        <p:tgtEl>
                                          <p:spTgt spid="2068"/>
                                        </p:tgtEl>
                                        <p:attrNameLst>
                                          <p:attrName>r</p:attrName>
                                        </p:attrNameLst>
                                      </p:cBhvr>
                                    </p:animRot>
                                    <p:animRot by="-240000">
                                      <p:cBhvr>
                                        <p:cTn id="71" dur="200" fill="hold">
                                          <p:stCondLst>
                                            <p:cond delay="600"/>
                                          </p:stCondLst>
                                        </p:cTn>
                                        <p:tgtEl>
                                          <p:spTgt spid="2068"/>
                                        </p:tgtEl>
                                        <p:attrNameLst>
                                          <p:attrName>r</p:attrName>
                                        </p:attrNameLst>
                                      </p:cBhvr>
                                    </p:animRot>
                                    <p:animRot by="120000">
                                      <p:cBhvr>
                                        <p:cTn id="72" dur="200" fill="hold">
                                          <p:stCondLst>
                                            <p:cond delay="800"/>
                                          </p:stCondLst>
                                        </p:cTn>
                                        <p:tgtEl>
                                          <p:spTgt spid="2068"/>
                                        </p:tgtEl>
                                        <p:attrNameLst>
                                          <p:attrName>r</p:attrName>
                                        </p:attrNameLst>
                                      </p:cBhvr>
                                    </p:animRo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nodeType="click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left)">
                                      <p:cBhvr>
                                        <p:cTn id="77" dur="500"/>
                                        <p:tgtEl>
                                          <p:spTgt spid="52"/>
                                        </p:tgtEl>
                                      </p:cBhvr>
                                    </p:animEffect>
                                  </p:childTnLst>
                                </p:cTn>
                              </p:par>
                            </p:childTnLst>
                          </p:cTn>
                        </p:par>
                        <p:par>
                          <p:cTn id="78" fill="hold">
                            <p:stCondLst>
                              <p:cond delay="500"/>
                            </p:stCondLst>
                            <p:childTnLst>
                              <p:par>
                                <p:cTn id="79" presetID="10" presetClass="entr" presetSubtype="0" fill="hold" nodeType="afterEffect">
                                  <p:stCondLst>
                                    <p:cond delay="0"/>
                                  </p:stCondLst>
                                  <p:childTnLst>
                                    <p:set>
                                      <p:cBhvr>
                                        <p:cTn id="80" dur="1" fill="hold">
                                          <p:stCondLst>
                                            <p:cond delay="0"/>
                                          </p:stCondLst>
                                        </p:cTn>
                                        <p:tgtEl>
                                          <p:spTgt spid="2069"/>
                                        </p:tgtEl>
                                        <p:attrNameLst>
                                          <p:attrName>style.visibility</p:attrName>
                                        </p:attrNameLst>
                                      </p:cBhvr>
                                      <p:to>
                                        <p:strVal val="visible"/>
                                      </p:to>
                                    </p:set>
                                    <p:animEffect transition="in" filter="fade">
                                      <p:cBhvr>
                                        <p:cTn id="81" dur="500"/>
                                        <p:tgtEl>
                                          <p:spTgt spid="2069"/>
                                        </p:tgtEl>
                                      </p:cBhvr>
                                    </p:animEffect>
                                  </p:childTnLst>
                                </p:cTn>
                              </p:par>
                            </p:childTnLst>
                          </p:cTn>
                        </p:par>
                        <p:par>
                          <p:cTn id="82" fill="hold">
                            <p:stCondLst>
                              <p:cond delay="1000"/>
                            </p:stCondLst>
                            <p:childTnLst>
                              <p:par>
                                <p:cTn id="83" presetID="32" presetClass="emph" presetSubtype="0" fill="hold" nodeType="afterEffect">
                                  <p:stCondLst>
                                    <p:cond delay="0"/>
                                  </p:stCondLst>
                                  <p:childTnLst>
                                    <p:animRot by="120000">
                                      <p:cBhvr>
                                        <p:cTn id="84" dur="100" fill="hold">
                                          <p:stCondLst>
                                            <p:cond delay="0"/>
                                          </p:stCondLst>
                                        </p:cTn>
                                        <p:tgtEl>
                                          <p:spTgt spid="2069"/>
                                        </p:tgtEl>
                                        <p:attrNameLst>
                                          <p:attrName>r</p:attrName>
                                        </p:attrNameLst>
                                      </p:cBhvr>
                                    </p:animRot>
                                    <p:animRot by="-240000">
                                      <p:cBhvr>
                                        <p:cTn id="85" dur="200" fill="hold">
                                          <p:stCondLst>
                                            <p:cond delay="200"/>
                                          </p:stCondLst>
                                        </p:cTn>
                                        <p:tgtEl>
                                          <p:spTgt spid="2069"/>
                                        </p:tgtEl>
                                        <p:attrNameLst>
                                          <p:attrName>r</p:attrName>
                                        </p:attrNameLst>
                                      </p:cBhvr>
                                    </p:animRot>
                                    <p:animRot by="240000">
                                      <p:cBhvr>
                                        <p:cTn id="86" dur="200" fill="hold">
                                          <p:stCondLst>
                                            <p:cond delay="400"/>
                                          </p:stCondLst>
                                        </p:cTn>
                                        <p:tgtEl>
                                          <p:spTgt spid="2069"/>
                                        </p:tgtEl>
                                        <p:attrNameLst>
                                          <p:attrName>r</p:attrName>
                                        </p:attrNameLst>
                                      </p:cBhvr>
                                    </p:animRot>
                                    <p:animRot by="-240000">
                                      <p:cBhvr>
                                        <p:cTn id="87" dur="200" fill="hold">
                                          <p:stCondLst>
                                            <p:cond delay="600"/>
                                          </p:stCondLst>
                                        </p:cTn>
                                        <p:tgtEl>
                                          <p:spTgt spid="2069"/>
                                        </p:tgtEl>
                                        <p:attrNameLst>
                                          <p:attrName>r</p:attrName>
                                        </p:attrNameLst>
                                      </p:cBhvr>
                                    </p:animRot>
                                    <p:animRot by="120000">
                                      <p:cBhvr>
                                        <p:cTn id="88" dur="200" fill="hold">
                                          <p:stCondLst>
                                            <p:cond delay="800"/>
                                          </p:stCondLst>
                                        </p:cTn>
                                        <p:tgtEl>
                                          <p:spTgt spid="206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Virtual Consolidation</a:t>
            </a:r>
            <a:br>
              <a:rPr lang="en-US" dirty="0" smtClean="0"/>
            </a:br>
            <a:r>
              <a:rPr lang="en-US" sz="3100" i="1" dirty="0">
                <a:solidFill>
                  <a:schemeClr val="accent2"/>
                </a:solidFill>
              </a:rPr>
              <a:t>How do I identify the right mix of SQL Servers?</a:t>
            </a:r>
            <a:endParaRPr lang="en-US" i="1"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8" name="Content Placeholder 3"/>
          <p:cNvGraphicFramePr>
            <a:graphicFrameLocks/>
          </p:cNvGraphicFramePr>
          <p:nvPr>
            <p:extLst>
              <p:ext uri="{D42A27DB-BD31-4B8C-83A1-F6EECF244321}">
                <p14:modId xmlns:p14="http://schemas.microsoft.com/office/powerpoint/2010/main" val="1363718894"/>
              </p:ext>
            </p:extLst>
          </p:nvPr>
        </p:nvGraphicFramePr>
        <p:xfrm>
          <a:off x="323528" y="1844820"/>
          <a:ext cx="8568848" cy="4319473"/>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6696744"/>
                <a:gridCol w="936000"/>
                <a:gridCol w="936104"/>
              </a:tblGrid>
              <a:tr h="576068">
                <a:tc gridSpan="3">
                  <a:txBody>
                    <a:bodyPr/>
                    <a:lstStyle/>
                    <a:p>
                      <a:pPr marL="0" algn="ctr" defTabSz="914099" rtl="0" eaLnBrk="1" fontAlgn="base" latinLnBrk="0" hangingPunct="1">
                        <a:spcBef>
                          <a:spcPct val="0"/>
                        </a:spcBef>
                        <a:spcAft>
                          <a:spcPct val="0"/>
                        </a:spcAft>
                      </a:pPr>
                      <a:r>
                        <a:rPr lang="en-US" sz="2800" dirty="0" smtClean="0"/>
                        <a:t>What are </a:t>
                      </a:r>
                      <a:r>
                        <a:rPr lang="en-US" sz="2800" i="1" dirty="0" smtClean="0"/>
                        <a:t>examples</a:t>
                      </a:r>
                      <a:r>
                        <a:rPr lang="en-US" sz="2800" dirty="0" smtClean="0"/>
                        <a:t> of “Good” and “Bad” servers?</a:t>
                      </a:r>
                      <a:endParaRPr lang="en-US" sz="2800" kern="1200" dirty="0" smtClean="0">
                        <a:solidFill>
                          <a:srgbClr val="FFFFFF"/>
                        </a:solidFill>
                        <a:effectLst/>
                        <a:latin typeface="Calibri" pitchFamily="34" charset="0"/>
                        <a:ea typeface="+mn-ea"/>
                        <a:cs typeface="+mn-cs"/>
                      </a:endParaRPr>
                    </a:p>
                  </a:txBody>
                  <a:tcPr marL="89777" marR="89777" anchor="ctr">
                    <a:cell3D prstMaterial="dkEdge">
                      <a:bevel w="25400" h="25400" prst="angle"/>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c hMerge="1">
                  <a:txBody>
                    <a:bodyPr/>
                    <a:lstStyle/>
                    <a:p>
                      <a:pPr marL="0" algn="ctr" defTabSz="914099" rtl="0" eaLnBrk="1" fontAlgn="base" latinLnBrk="0" hangingPunct="1">
                        <a:spcBef>
                          <a:spcPct val="0"/>
                        </a:spcBef>
                        <a:spcAft>
                          <a:spcPct val="0"/>
                        </a:spcAft>
                      </a:pPr>
                      <a:endParaRPr lang="en-US" sz="2000" kern="1200" dirty="0" smtClean="0">
                        <a:solidFill>
                          <a:srgbClr val="FFFFFF"/>
                        </a:solidFill>
                        <a:effectLst>
                          <a:outerShdw blurRad="38100" dist="38100" dir="2700000" algn="tl">
                            <a:srgbClr val="000000">
                              <a:alpha val="43137"/>
                            </a:srgbClr>
                          </a:outerShdw>
                        </a:effectLst>
                        <a:latin typeface="Calibri"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cell3D prstMaterial="dkEdge">
                      <a:bevel/>
                      <a:lightRig rig="flood" dir="t"/>
                    </a:cell3D>
                  </a:tcPr>
                </a:tc>
              </a:tr>
              <a:tr h="523080">
                <a:tc>
                  <a:txBody>
                    <a:bodyPr/>
                    <a:lstStyle/>
                    <a:p>
                      <a:pPr marL="0" algn="ctr" defTabSz="914099" rtl="0" eaLnBrk="1" fontAlgn="base" latinLnBrk="0" hangingPunct="1">
                        <a:spcBef>
                          <a:spcPct val="0"/>
                        </a:spcBef>
                        <a:spcAft>
                          <a:spcPct val="0"/>
                        </a:spcAft>
                        <a:defRPr/>
                      </a:pPr>
                      <a:r>
                        <a:rPr lang="en-US" sz="2400" b="1" u="sng" kern="1200" dirty="0" smtClean="0">
                          <a:effectLst/>
                        </a:rPr>
                        <a:t>“Physical Servers with…”</a:t>
                      </a:r>
                      <a:endParaRPr lang="en-US" sz="2400" b="1" u="sng" kern="1200" dirty="0" smtClean="0">
                        <a:solidFill>
                          <a:srgbClr val="FFFFFF"/>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r>
                        <a:rPr lang="en-US" sz="2400" b="1" i="1" u="sng" kern="1200" dirty="0" smtClean="0">
                          <a:effectLst/>
                        </a:rPr>
                        <a:t>Good</a:t>
                      </a:r>
                      <a:endParaRPr lang="en-US" sz="2400" b="1" i="1" u="sng" kern="1200" dirty="0" smtClean="0">
                        <a:solidFill>
                          <a:srgbClr val="FFFFFF"/>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r>
                        <a:rPr lang="en-US" sz="2400" b="1" i="1" u="sng" kern="1200" dirty="0" smtClean="0">
                          <a:effectLst/>
                        </a:rPr>
                        <a:t>Bad</a:t>
                      </a:r>
                      <a:endParaRPr lang="en-US" sz="2400" b="1" i="1" u="sng" kern="1200" dirty="0" smtClean="0">
                        <a:solidFill>
                          <a:srgbClr val="FFFFFF"/>
                        </a:solidFill>
                        <a:effectLst/>
                        <a:latin typeface="+mn-lt"/>
                        <a:ea typeface="+mn-ea"/>
                        <a:cs typeface="+mn-cs"/>
                      </a:endParaRPr>
                    </a:p>
                  </a:txBody>
                  <a:tcPr marL="89777" marR="89777" anchor="ctr">
                    <a:cell3D prstMaterial="dkEdge">
                      <a:bevel w="25400" h="25400" prst="angle"/>
                      <a:lightRig rig="flood" dir="t"/>
                    </a:cell3D>
                  </a:tcPr>
                </a:tc>
              </a:tr>
              <a:tr h="644065">
                <a:tc>
                  <a:txBody>
                    <a:bodyPr/>
                    <a:lstStyle/>
                    <a:p>
                      <a:pPr marL="0" algn="l" defTabSz="914099" rtl="0" eaLnBrk="1" fontAlgn="base" latinLnBrk="0" hangingPunct="1">
                        <a:spcBef>
                          <a:spcPct val="0"/>
                        </a:spcBef>
                        <a:spcAft>
                          <a:spcPct val="0"/>
                        </a:spcAft>
                        <a:defRPr/>
                      </a:pPr>
                      <a:r>
                        <a:rPr lang="en-US" sz="2400" b="1" kern="1200" dirty="0" smtClean="0">
                          <a:solidFill>
                            <a:schemeClr val="tx1"/>
                          </a:solidFill>
                          <a:effectLst/>
                          <a:latin typeface="+mn-lt"/>
                          <a:ea typeface="+mn-ea"/>
                          <a:cs typeface="+mn-cs"/>
                        </a:rPr>
                        <a:t>1. </a:t>
                      </a:r>
                      <a:r>
                        <a:rPr lang="en-US" sz="2400" kern="1200" dirty="0" smtClean="0">
                          <a:solidFill>
                            <a:schemeClr val="tx1"/>
                          </a:solidFill>
                          <a:effectLst/>
                          <a:latin typeface="+mn-lt"/>
                          <a:ea typeface="+mn-ea"/>
                          <a:cs typeface="+mn-cs"/>
                        </a:rPr>
                        <a:t>outdated or unsupported hardware</a:t>
                      </a: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92D050"/>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chemeClr val="bg2">
                            <a:lumMod val="25000"/>
                          </a:schemeClr>
                        </a:solidFill>
                        <a:effectLst/>
                        <a:latin typeface="+mn-lt"/>
                        <a:ea typeface="+mn-ea"/>
                        <a:cs typeface="+mn-cs"/>
                      </a:endParaRPr>
                    </a:p>
                  </a:txBody>
                  <a:tcPr marL="89777" marR="89777" anchor="ctr">
                    <a:cell3D prstMaterial="dkEdge">
                      <a:bevel w="25400" h="25400" prst="angle"/>
                      <a:lightRig rig="flood" dir="t"/>
                    </a:cell3D>
                  </a:tcPr>
                </a:tc>
              </a:tr>
              <a:tr h="644065">
                <a:tc>
                  <a:txBody>
                    <a:bodyPr/>
                    <a:lstStyle/>
                    <a:p>
                      <a:pPr marL="0" algn="l" defTabSz="914099" rtl="0" eaLnBrk="1" fontAlgn="base" latinLnBrk="0" hangingPunct="1">
                        <a:spcBef>
                          <a:spcPct val="0"/>
                        </a:spcBef>
                        <a:spcAft>
                          <a:spcPct val="0"/>
                        </a:spcAft>
                        <a:defRPr/>
                      </a:pPr>
                      <a:r>
                        <a:rPr lang="en-US" sz="2400" b="1" kern="1200" baseline="0" dirty="0" smtClean="0">
                          <a:solidFill>
                            <a:schemeClr val="tx1"/>
                          </a:solidFill>
                          <a:effectLst/>
                          <a:latin typeface="+mn-lt"/>
                          <a:ea typeface="+mn-ea"/>
                          <a:cs typeface="+mn-cs"/>
                        </a:rPr>
                        <a:t>2. </a:t>
                      </a:r>
                      <a:r>
                        <a:rPr lang="en-US" sz="2400" kern="1200" baseline="0" dirty="0" smtClean="0">
                          <a:solidFill>
                            <a:schemeClr val="tx1"/>
                          </a:solidFill>
                          <a:effectLst/>
                          <a:latin typeface="+mn-lt"/>
                          <a:ea typeface="+mn-ea"/>
                          <a:cs typeface="+mn-cs"/>
                        </a:rPr>
                        <a:t>low spec, low </a:t>
                      </a:r>
                      <a:r>
                        <a:rPr lang="en-US" sz="2400" kern="1200" baseline="0" dirty="0" err="1" smtClean="0">
                          <a:solidFill>
                            <a:schemeClr val="tx1"/>
                          </a:solidFill>
                          <a:effectLst/>
                          <a:latin typeface="+mn-lt"/>
                          <a:ea typeface="+mn-ea"/>
                          <a:cs typeface="+mn-cs"/>
                        </a:rPr>
                        <a:t>utilisation</a:t>
                      </a:r>
                      <a:r>
                        <a:rPr lang="en-US" sz="2400" kern="1200" baseline="0" dirty="0" smtClean="0">
                          <a:solidFill>
                            <a:schemeClr val="tx1"/>
                          </a:solidFill>
                          <a:effectLst/>
                          <a:latin typeface="+mn-lt"/>
                          <a:ea typeface="+mn-ea"/>
                          <a:cs typeface="+mn-cs"/>
                        </a:rPr>
                        <a:t>, non-critical</a:t>
                      </a: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92D050"/>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chemeClr val="bg2">
                            <a:lumMod val="25000"/>
                          </a:schemeClr>
                        </a:solidFill>
                        <a:effectLst/>
                        <a:latin typeface="+mn-lt"/>
                        <a:ea typeface="+mn-ea"/>
                        <a:cs typeface="+mn-cs"/>
                      </a:endParaRPr>
                    </a:p>
                  </a:txBody>
                  <a:tcPr marL="89777" marR="89777" anchor="ctr">
                    <a:cell3D prstMaterial="dkEdge">
                      <a:bevel w="25400" h="25400" prst="angle"/>
                      <a:lightRig rig="flood" dir="t"/>
                    </a:cell3D>
                  </a:tcPr>
                </a:tc>
              </a:tr>
              <a:tr h="644065">
                <a:tc>
                  <a:txBody>
                    <a:bodyPr/>
                    <a:lstStyle/>
                    <a:p>
                      <a:pPr marL="0" algn="l" defTabSz="914099" rtl="0" eaLnBrk="1" fontAlgn="base" latinLnBrk="0" hangingPunct="1">
                        <a:spcBef>
                          <a:spcPct val="0"/>
                        </a:spcBef>
                        <a:spcAft>
                          <a:spcPct val="0"/>
                        </a:spcAft>
                        <a:defRPr/>
                      </a:pPr>
                      <a:r>
                        <a:rPr lang="en-US" sz="2400" b="1" kern="1200" baseline="0" dirty="0" smtClean="0">
                          <a:solidFill>
                            <a:schemeClr val="tx1"/>
                          </a:solidFill>
                          <a:effectLst/>
                          <a:latin typeface="+mn-lt"/>
                          <a:ea typeface="+mn-ea"/>
                          <a:cs typeface="+mn-cs"/>
                        </a:rPr>
                        <a:t>3. </a:t>
                      </a:r>
                      <a:r>
                        <a:rPr lang="en-US" sz="2400" kern="1200" baseline="0" dirty="0" smtClean="0">
                          <a:solidFill>
                            <a:schemeClr val="tx1"/>
                          </a:solidFill>
                          <a:effectLst/>
                          <a:latin typeface="+mn-lt"/>
                          <a:ea typeface="+mn-ea"/>
                          <a:cs typeface="+mn-cs"/>
                        </a:rPr>
                        <a:t>spec &gt; single Host capacity - </a:t>
                      </a:r>
                      <a:r>
                        <a:rPr lang="en-US" sz="2400" i="1" kern="1200" baseline="0" dirty="0" smtClean="0">
                          <a:solidFill>
                            <a:schemeClr val="tx1"/>
                          </a:solidFill>
                          <a:effectLst/>
                          <a:latin typeface="+mn-lt"/>
                          <a:ea typeface="+mn-ea"/>
                          <a:cs typeface="+mn-cs"/>
                        </a:rPr>
                        <a:t>n</a:t>
                      </a:r>
                      <a:r>
                        <a:rPr lang="en-US" sz="2400" kern="1200" baseline="0" dirty="0" smtClean="0">
                          <a:solidFill>
                            <a:schemeClr val="tx1"/>
                          </a:solidFill>
                          <a:effectLst/>
                          <a:latin typeface="+mn-lt"/>
                          <a:ea typeface="+mn-ea"/>
                          <a:cs typeface="+mn-cs"/>
                        </a:rPr>
                        <a:t>%</a:t>
                      </a: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chemeClr val="bg2">
                            <a:lumMod val="25000"/>
                          </a:schemeClr>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FF0000"/>
                        </a:solidFill>
                        <a:effectLst/>
                        <a:latin typeface="+mn-lt"/>
                        <a:ea typeface="+mn-ea"/>
                        <a:cs typeface="+mn-cs"/>
                      </a:endParaRPr>
                    </a:p>
                  </a:txBody>
                  <a:tcPr marL="89777" marR="89777" anchor="ctr">
                    <a:cell3D prstMaterial="dkEdge">
                      <a:bevel w="25400" h="25400" prst="angle"/>
                      <a:lightRig rig="flood" dir="t"/>
                    </a:cell3D>
                  </a:tcPr>
                </a:tc>
              </a:tr>
              <a:tr h="644065">
                <a:tc>
                  <a:txBody>
                    <a:bodyPr/>
                    <a:lstStyle/>
                    <a:p>
                      <a:pPr marL="0" algn="l" defTabSz="914099" rtl="0" eaLnBrk="1" fontAlgn="base" latinLnBrk="0" hangingPunct="1">
                        <a:spcBef>
                          <a:spcPct val="0"/>
                        </a:spcBef>
                        <a:spcAft>
                          <a:spcPct val="0"/>
                        </a:spcAft>
                        <a:defRPr/>
                      </a:pPr>
                      <a:r>
                        <a:rPr lang="en-US" sz="2400" b="1" kern="1200" dirty="0" smtClean="0">
                          <a:solidFill>
                            <a:schemeClr val="tx1"/>
                          </a:solidFill>
                          <a:effectLst/>
                          <a:latin typeface="+mn-lt"/>
                          <a:ea typeface="+mn-ea"/>
                          <a:cs typeface="+mn-cs"/>
                        </a:rPr>
                        <a:t>4. </a:t>
                      </a:r>
                      <a:r>
                        <a:rPr lang="en-US" sz="2400" kern="1200" dirty="0" smtClean="0">
                          <a:solidFill>
                            <a:schemeClr val="tx1"/>
                          </a:solidFill>
                          <a:effectLst/>
                          <a:latin typeface="+mn-lt"/>
                          <a:ea typeface="+mn-ea"/>
                          <a:cs typeface="+mn-cs"/>
                        </a:rPr>
                        <a:t>very high</a:t>
                      </a:r>
                      <a:r>
                        <a:rPr lang="en-US" sz="2400" kern="1200" baseline="0" dirty="0" smtClean="0">
                          <a:solidFill>
                            <a:schemeClr val="tx1"/>
                          </a:solidFill>
                          <a:effectLst/>
                          <a:latin typeface="+mn-lt"/>
                          <a:ea typeface="+mn-ea"/>
                          <a:cs typeface="+mn-cs"/>
                        </a:rPr>
                        <a:t> IO </a:t>
                      </a:r>
                      <a:r>
                        <a:rPr lang="en-US" sz="2400" kern="1200" dirty="0" smtClean="0">
                          <a:solidFill>
                            <a:schemeClr val="tx1"/>
                          </a:solidFill>
                          <a:effectLst/>
                          <a:latin typeface="+mn-lt"/>
                          <a:ea typeface="+mn-ea"/>
                          <a:cs typeface="+mn-cs"/>
                        </a:rPr>
                        <a:t>throughput and / or CPU </a:t>
                      </a:r>
                      <a:r>
                        <a:rPr lang="en-US" sz="2400" kern="1200" dirty="0" err="1" smtClean="0">
                          <a:solidFill>
                            <a:schemeClr val="tx1"/>
                          </a:solidFill>
                          <a:effectLst/>
                          <a:latin typeface="+mn-lt"/>
                          <a:ea typeface="+mn-ea"/>
                          <a:cs typeface="+mn-cs"/>
                        </a:rPr>
                        <a:t>utilisation</a:t>
                      </a: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chemeClr val="bg2">
                            <a:lumMod val="25000"/>
                          </a:schemeClr>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FFC000"/>
                        </a:solidFill>
                        <a:effectLst/>
                        <a:latin typeface="+mn-lt"/>
                        <a:ea typeface="+mn-ea"/>
                        <a:cs typeface="+mn-cs"/>
                      </a:endParaRPr>
                    </a:p>
                  </a:txBody>
                  <a:tcPr marL="89777" marR="89777" anchor="ctr">
                    <a:cell3D prstMaterial="dkEdge">
                      <a:bevel w="25400" h="25400" prst="angle"/>
                      <a:lightRig rig="flood" dir="t"/>
                    </a:cell3D>
                  </a:tcPr>
                </a:tc>
              </a:tr>
              <a:tr h="644065">
                <a:tc>
                  <a:txBody>
                    <a:bodyPr/>
                    <a:lstStyle/>
                    <a:p>
                      <a:pPr marL="0" algn="l" defTabSz="914099" rtl="0" eaLnBrk="1" fontAlgn="base" latinLnBrk="0" hangingPunct="1">
                        <a:spcBef>
                          <a:spcPct val="0"/>
                        </a:spcBef>
                        <a:spcAft>
                          <a:spcPct val="0"/>
                        </a:spcAft>
                        <a:defRPr/>
                      </a:pPr>
                      <a:r>
                        <a:rPr lang="en-US" sz="2400" b="1" kern="1200" baseline="0" dirty="0" smtClean="0">
                          <a:solidFill>
                            <a:schemeClr val="tx1"/>
                          </a:solidFill>
                          <a:effectLst/>
                          <a:latin typeface="+mn-lt"/>
                          <a:ea typeface="+mn-ea"/>
                          <a:cs typeface="+mn-cs"/>
                        </a:rPr>
                        <a:t>5. </a:t>
                      </a:r>
                      <a:r>
                        <a:rPr lang="en-US" sz="2400" kern="1200" baseline="0" dirty="0" smtClean="0">
                          <a:solidFill>
                            <a:schemeClr val="tx1"/>
                          </a:solidFill>
                          <a:effectLst/>
                          <a:latin typeface="+mn-lt"/>
                          <a:ea typeface="+mn-ea"/>
                          <a:cs typeface="+mn-cs"/>
                        </a:rPr>
                        <a:t>spec &gt; virtual software Guest max limits</a:t>
                      </a: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FFC000"/>
                        </a:solidFill>
                        <a:effectLst/>
                        <a:latin typeface="+mn-lt"/>
                        <a:ea typeface="+mn-ea"/>
                        <a:cs typeface="+mn-cs"/>
                      </a:endParaRPr>
                    </a:p>
                  </a:txBody>
                  <a:tcPr marL="89777" marR="89777" anchor="ctr">
                    <a:cell3D prstMaterial="dkEdge">
                      <a:bevel w="25400" h="25400" prst="angle"/>
                      <a:lightRig rig="flood" dir="t"/>
                    </a:cell3D>
                  </a:tcPr>
                </a:tc>
                <a:tc>
                  <a:txBody>
                    <a:bodyPr/>
                    <a:lstStyle/>
                    <a:p>
                      <a:pPr marL="0" algn="ctr" defTabSz="914099" rtl="0" eaLnBrk="1" fontAlgn="base" latinLnBrk="0" hangingPunct="1">
                        <a:spcBef>
                          <a:spcPct val="0"/>
                        </a:spcBef>
                        <a:spcAft>
                          <a:spcPct val="0"/>
                        </a:spcAft>
                        <a:defRPr/>
                      </a:pPr>
                      <a:endParaRPr lang="en-US" sz="3600" b="1" kern="1200" dirty="0" smtClean="0">
                        <a:solidFill>
                          <a:srgbClr val="FFC000"/>
                        </a:solidFill>
                        <a:effectLst/>
                        <a:latin typeface="+mn-lt"/>
                        <a:ea typeface="+mn-ea"/>
                        <a:cs typeface="+mn-cs"/>
                      </a:endParaRPr>
                    </a:p>
                  </a:txBody>
                  <a:tcPr marL="89777" marR="89777" anchor="ctr">
                    <a:cell3D prstMaterial="dkEdge">
                      <a:bevel w="25400" h="25400" prst="angle"/>
                      <a:lightRig rig="flood" dir="t"/>
                    </a:cell3D>
                  </a:tcPr>
                </a:tc>
              </a:tr>
            </a:tbl>
          </a:graphicData>
        </a:graphic>
      </p:graphicFrame>
      <p:pic>
        <p:nvPicPr>
          <p:cNvPr id="1028" name="Picture 4" descr="C:\Users\rtesmer\AppData\Local\Microsoft\Windows\Temporary Internet Files\Content.IE5\9CKD7LWG\MC9004338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2996952"/>
            <a:ext cx="593428" cy="59342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rtesmer\AppData\Local\Microsoft\Windows\Temporary Internet Files\Content.IE5\WOFH1Z90\MC90043379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26489" y="5571304"/>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rtesmer\AppData\Local\Microsoft\Windows\Temporary Internet Files\Content.IE5\IAP6ZU8S\MC900433809[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54464" y="4275160"/>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Users\rtesmer\AppData\Local\Microsoft\Windows\Temporary Internet Files\Content.IE5\9CKD7LWG\MC9004338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3645024"/>
            <a:ext cx="593428" cy="59342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C:\Users\rtesmer\AppData\Local\Microsoft\Windows\Temporary Internet Files\Content.IE5\WOFH1Z90\MC90043379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2400" y="5589240"/>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Users\rtesmer\AppData\Local\Microsoft\Windows\Temporary Internet Files\Content.IE5\WOFH1Z90\MC90043379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8360" y="4923232"/>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C:\Users\rtesmer\AppData\Local\Microsoft\Windows\Temporary Internet Files\Content.IE5\IAP6ZU8S\MC900433809[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52944" y="4905296"/>
            <a:ext cx="594000" cy="59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9677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anim calcmode="lin" valueType="num">
                                      <p:cBhvr>
                                        <p:cTn id="13" dur="500" fill="hold"/>
                                        <p:tgtEl>
                                          <p:spTgt spid="1028"/>
                                        </p:tgtEl>
                                        <p:attrNameLst>
                                          <p:attrName>ppt_w</p:attrName>
                                        </p:attrNameLst>
                                      </p:cBhvr>
                                      <p:tavLst>
                                        <p:tav tm="0" fmla="#ppt_w*sin(2.5*pi*$)">
                                          <p:val>
                                            <p:fltVal val="0"/>
                                          </p:val>
                                        </p:tav>
                                        <p:tav tm="100000">
                                          <p:val>
                                            <p:fltVal val="1"/>
                                          </p:val>
                                        </p:tav>
                                      </p:tavLst>
                                    </p:anim>
                                    <p:anim calcmode="lin" valueType="num">
                                      <p:cBhvr>
                                        <p:cTn id="14" dur="500" fill="hold"/>
                                        <p:tgtEl>
                                          <p:spTgt spid="1028"/>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ppt_w</p:attrName>
                                        </p:attrNameLst>
                                      </p:cBhvr>
                                      <p:tavLst>
                                        <p:tav tm="0" fmla="#ppt_w*sin(2.5*pi*$)">
                                          <p:val>
                                            <p:fltVal val="0"/>
                                          </p:val>
                                        </p:tav>
                                        <p:tav tm="100000">
                                          <p:val>
                                            <p:fltVal val="1"/>
                                          </p:val>
                                        </p:tav>
                                      </p:tavLst>
                                    </p:anim>
                                    <p:anim calcmode="lin" valueType="num">
                                      <p:cBhvr>
                                        <p:cTn id="21"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1031"/>
                                        </p:tgtEl>
                                        <p:attrNameLst>
                                          <p:attrName>style.visibility</p:attrName>
                                        </p:attrNameLst>
                                      </p:cBhvr>
                                      <p:to>
                                        <p:strVal val="visible"/>
                                      </p:to>
                                    </p:set>
                                    <p:animEffect transition="in" filter="fade">
                                      <p:cBhvr>
                                        <p:cTn id="26" dur="500"/>
                                        <p:tgtEl>
                                          <p:spTgt spid="1031"/>
                                        </p:tgtEl>
                                      </p:cBhvr>
                                    </p:animEffect>
                                    <p:anim calcmode="lin" valueType="num">
                                      <p:cBhvr>
                                        <p:cTn id="27" dur="500" fill="hold"/>
                                        <p:tgtEl>
                                          <p:spTgt spid="1031"/>
                                        </p:tgtEl>
                                        <p:attrNameLst>
                                          <p:attrName>ppt_w</p:attrName>
                                        </p:attrNameLst>
                                      </p:cBhvr>
                                      <p:tavLst>
                                        <p:tav tm="0" fmla="#ppt_w*sin(2.5*pi*$)">
                                          <p:val>
                                            <p:fltVal val="0"/>
                                          </p:val>
                                        </p:tav>
                                        <p:tav tm="100000">
                                          <p:val>
                                            <p:fltVal val="1"/>
                                          </p:val>
                                        </p:tav>
                                      </p:tavLst>
                                    </p:anim>
                                    <p:anim calcmode="lin" valueType="num">
                                      <p:cBhvr>
                                        <p:cTn id="28" dur="500" fill="hold"/>
                                        <p:tgtEl>
                                          <p:spTgt spid="1031"/>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45"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ppt_w</p:attrName>
                                        </p:attrNameLst>
                                      </p:cBhvr>
                                      <p:tavLst>
                                        <p:tav tm="0" fmla="#ppt_w*sin(2.5*pi*$)">
                                          <p:val>
                                            <p:fltVal val="0"/>
                                          </p:val>
                                        </p:tav>
                                        <p:tav tm="100000">
                                          <p:val>
                                            <p:fltVal val="1"/>
                                          </p:val>
                                        </p:tav>
                                      </p:tavLst>
                                    </p:anim>
                                    <p:anim calcmode="lin" valueType="num">
                                      <p:cBhvr>
                                        <p:cTn id="35"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anim calcmode="lin" valueType="num">
                                      <p:cBhvr>
                                        <p:cTn id="41" dur="500" fill="hold"/>
                                        <p:tgtEl>
                                          <p:spTgt spid="16"/>
                                        </p:tgtEl>
                                        <p:attrNameLst>
                                          <p:attrName>ppt_w</p:attrName>
                                        </p:attrNameLst>
                                      </p:cBhvr>
                                      <p:tavLst>
                                        <p:tav tm="0" fmla="#ppt_w*sin(2.5*pi*$)">
                                          <p:val>
                                            <p:fltVal val="0"/>
                                          </p:val>
                                        </p:tav>
                                        <p:tav tm="100000">
                                          <p:val>
                                            <p:fltVal val="1"/>
                                          </p:val>
                                        </p:tav>
                                      </p:tavLst>
                                    </p:anim>
                                    <p:anim calcmode="lin" valueType="num">
                                      <p:cBhvr>
                                        <p:cTn id="42"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45" presetClass="entr" presetSubtype="0" fill="hold" nodeType="clickEffect">
                                  <p:stCondLst>
                                    <p:cond delay="0"/>
                                  </p:stCondLst>
                                  <p:childTnLst>
                                    <p:set>
                                      <p:cBhvr>
                                        <p:cTn id="46" dur="1" fill="hold">
                                          <p:stCondLst>
                                            <p:cond delay="0"/>
                                          </p:stCondLst>
                                        </p:cTn>
                                        <p:tgtEl>
                                          <p:spTgt spid="1029"/>
                                        </p:tgtEl>
                                        <p:attrNameLst>
                                          <p:attrName>style.visibility</p:attrName>
                                        </p:attrNameLst>
                                      </p:cBhvr>
                                      <p:to>
                                        <p:strVal val="visible"/>
                                      </p:to>
                                    </p:set>
                                    <p:animEffect transition="in" filter="fade">
                                      <p:cBhvr>
                                        <p:cTn id="47" dur="500"/>
                                        <p:tgtEl>
                                          <p:spTgt spid="1029"/>
                                        </p:tgtEl>
                                      </p:cBhvr>
                                    </p:animEffect>
                                    <p:anim calcmode="lin" valueType="num">
                                      <p:cBhvr>
                                        <p:cTn id="48" dur="500" fill="hold"/>
                                        <p:tgtEl>
                                          <p:spTgt spid="1029"/>
                                        </p:tgtEl>
                                        <p:attrNameLst>
                                          <p:attrName>ppt_w</p:attrName>
                                        </p:attrNameLst>
                                      </p:cBhvr>
                                      <p:tavLst>
                                        <p:tav tm="0" fmla="#ppt_w*sin(2.5*pi*$)">
                                          <p:val>
                                            <p:fltVal val="0"/>
                                          </p:val>
                                        </p:tav>
                                        <p:tav tm="100000">
                                          <p:val>
                                            <p:fltVal val="1"/>
                                          </p:val>
                                        </p:tav>
                                      </p:tavLst>
                                    </p:anim>
                                    <p:anim calcmode="lin" valueType="num">
                                      <p:cBhvr>
                                        <p:cTn id="49" dur="500" fill="hold"/>
                                        <p:tgtEl>
                                          <p:spTgt spid="1029"/>
                                        </p:tgtEl>
                                        <p:attrNameLst>
                                          <p:attrName>ppt_h</p:attrName>
                                        </p:attrNameLst>
                                      </p:cBhvr>
                                      <p:tavLst>
                                        <p:tav tm="0">
                                          <p:val>
                                            <p:strVal val="#ppt_h"/>
                                          </p:val>
                                        </p:tav>
                                        <p:tav tm="100000">
                                          <p:val>
                                            <p:strVal val="#ppt_h"/>
                                          </p:val>
                                        </p:tav>
                                      </p:tavLst>
                                    </p:anim>
                                  </p:childTnLst>
                                </p:cTn>
                              </p:par>
                              <p:par>
                                <p:cTn id="50" presetID="45"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anim calcmode="lin" valueType="num">
                                      <p:cBhvr>
                                        <p:cTn id="53" dur="500" fill="hold"/>
                                        <p:tgtEl>
                                          <p:spTgt spid="14"/>
                                        </p:tgtEl>
                                        <p:attrNameLst>
                                          <p:attrName>ppt_w</p:attrName>
                                        </p:attrNameLst>
                                      </p:cBhvr>
                                      <p:tavLst>
                                        <p:tav tm="0" fmla="#ppt_w*sin(2.5*pi*$)">
                                          <p:val>
                                            <p:fltVal val="0"/>
                                          </p:val>
                                        </p:tav>
                                        <p:tav tm="100000">
                                          <p:val>
                                            <p:fltVal val="1"/>
                                          </p:val>
                                        </p:tav>
                                      </p:tavLst>
                                    </p:anim>
                                    <p:anim calcmode="lin" valueType="num">
                                      <p:cBhvr>
                                        <p:cTn id="54"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a:solidFill>
                  <a:schemeClr val="accent2"/>
                </a:solidFill>
              </a:rPr>
              <a:t>I am ready to consolidate, but how?</a:t>
            </a:r>
          </a:p>
        </p:txBody>
      </p:sp>
      <p:sp>
        <p:nvSpPr>
          <p:cNvPr id="3" name="Text Placeholder 2"/>
          <p:cNvSpPr>
            <a:spLocks noGrp="1"/>
          </p:cNvSpPr>
          <p:nvPr>
            <p:ph idx="1"/>
          </p:nvPr>
        </p:nvSpPr>
        <p:spPr>
          <a:xfrm>
            <a:off x="457200" y="2060848"/>
            <a:ext cx="8229600" cy="3849291"/>
          </a:xfrm>
        </p:spPr>
        <p:txBody>
          <a:bodyPr>
            <a:normAutofit fontScale="92500" lnSpcReduction="10000"/>
          </a:bodyPr>
          <a:lstStyle/>
          <a:p>
            <a:r>
              <a:rPr lang="en-US" dirty="0" smtClean="0"/>
              <a:t>2x different methods…</a:t>
            </a:r>
          </a:p>
          <a:p>
            <a:endParaRPr lang="en-US" dirty="0" smtClean="0"/>
          </a:p>
          <a:p>
            <a:pPr marL="514350" indent="-514350">
              <a:buFont typeface="+mj-lt"/>
              <a:buAutoNum type="arabicPeriod"/>
            </a:pPr>
            <a:r>
              <a:rPr lang="en-US" b="1" dirty="0" smtClean="0"/>
              <a:t>Manual “hands-on” method</a:t>
            </a:r>
          </a:p>
          <a:p>
            <a:pPr marL="914400" lvl="1" indent="-514350"/>
            <a:r>
              <a:rPr lang="en-US" dirty="0" smtClean="0"/>
              <a:t>SQL DBA; identify dependencies, plan, build, test, go</a:t>
            </a:r>
          </a:p>
          <a:p>
            <a:pPr marL="914400" lvl="1" indent="-514350"/>
            <a:r>
              <a:rPr lang="en-US" dirty="0" smtClean="0"/>
              <a:t>Will yield “</a:t>
            </a:r>
            <a:r>
              <a:rPr lang="en-US" b="1" i="1" dirty="0" smtClean="0"/>
              <a:t>n</a:t>
            </a:r>
            <a:r>
              <a:rPr lang="en-US" b="1" dirty="0" smtClean="0"/>
              <a:t>:1</a:t>
            </a:r>
            <a:r>
              <a:rPr lang="en-US" dirty="0" smtClean="0"/>
              <a:t>” physical-to-virtual ratio</a:t>
            </a:r>
          </a:p>
          <a:p>
            <a:pPr marL="514350" indent="-514350">
              <a:buFont typeface="+mj-lt"/>
              <a:buAutoNum type="arabicPeriod"/>
            </a:pPr>
            <a:endParaRPr lang="en-US" dirty="0" smtClean="0"/>
          </a:p>
          <a:p>
            <a:pPr marL="514350" indent="-514350">
              <a:buFont typeface="+mj-lt"/>
              <a:buAutoNum type="arabicPeriod"/>
            </a:pPr>
            <a:r>
              <a:rPr lang="en-US" b="1" dirty="0" smtClean="0"/>
              <a:t>Physical to Virtual (P2V</a:t>
            </a:r>
            <a:r>
              <a:rPr lang="en-US" b="1" dirty="0"/>
              <a:t>) method</a:t>
            </a:r>
            <a:endParaRPr lang="en-US" b="1" dirty="0" smtClean="0"/>
          </a:p>
          <a:p>
            <a:pPr marL="914400" lvl="1" indent="-514350"/>
            <a:r>
              <a:rPr lang="en-US" dirty="0" smtClean="0"/>
              <a:t>Virtual Admin; run migration tool</a:t>
            </a:r>
          </a:p>
          <a:p>
            <a:pPr marL="914400" lvl="1" indent="-514350"/>
            <a:r>
              <a:rPr lang="en-US" dirty="0" smtClean="0"/>
              <a:t>Will </a:t>
            </a:r>
            <a:r>
              <a:rPr lang="en-US" u="sng" dirty="0" smtClean="0"/>
              <a:t>Always</a:t>
            </a:r>
            <a:r>
              <a:rPr lang="en-US" dirty="0" smtClean="0"/>
              <a:t> yield “</a:t>
            </a:r>
            <a:r>
              <a:rPr lang="en-US" b="1" dirty="0" smtClean="0"/>
              <a:t>1:1</a:t>
            </a:r>
            <a:r>
              <a:rPr lang="en-US" dirty="0"/>
              <a:t>” </a:t>
            </a:r>
            <a:r>
              <a:rPr lang="en-US" dirty="0" smtClean="0"/>
              <a:t>physical-to-virtual ratio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193043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left)">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wipe(left)">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a:solidFill>
                  <a:schemeClr val="accent2"/>
                </a:solidFill>
              </a:rPr>
              <a:t>I am ready to consolidate, but how?</a:t>
            </a:r>
          </a:p>
        </p:txBody>
      </p:sp>
      <p:sp>
        <p:nvSpPr>
          <p:cNvPr id="3" name="Text Placeholder 2"/>
          <p:cNvSpPr>
            <a:spLocks noGrp="1"/>
          </p:cNvSpPr>
          <p:nvPr>
            <p:ph idx="1"/>
          </p:nvPr>
        </p:nvSpPr>
        <p:spPr>
          <a:xfrm>
            <a:off x="179512" y="1772816"/>
            <a:ext cx="8784976" cy="4824536"/>
          </a:xfrm>
        </p:spPr>
        <p:txBody>
          <a:bodyPr>
            <a:normAutofit fontScale="92500" lnSpcReduction="20000"/>
          </a:bodyPr>
          <a:lstStyle/>
          <a:p>
            <a:pPr marL="0" indent="0">
              <a:lnSpc>
                <a:spcPct val="150000"/>
              </a:lnSpc>
              <a:buNone/>
            </a:pPr>
            <a:r>
              <a:rPr lang="en-US" b="1" dirty="0" smtClean="0">
                <a:solidFill>
                  <a:srgbClr val="03C2F1"/>
                </a:solidFill>
              </a:rPr>
              <a:t>1.</a:t>
            </a:r>
            <a:r>
              <a:rPr lang="en-US" b="1" dirty="0" smtClean="0"/>
              <a:t>  </a:t>
            </a:r>
            <a:r>
              <a:rPr lang="en-US" b="1" u="sng" dirty="0" smtClean="0"/>
              <a:t>Manual “hands-on” method</a:t>
            </a:r>
          </a:p>
          <a:p>
            <a:pPr marL="514350" indent="-514350">
              <a:lnSpc>
                <a:spcPct val="150000"/>
              </a:lnSpc>
              <a:buFont typeface="+mj-lt"/>
              <a:buAutoNum type="arabicPeriod"/>
            </a:pPr>
            <a:r>
              <a:rPr lang="en-US" dirty="0" smtClean="0"/>
              <a:t>Identify candidate dependencies</a:t>
            </a:r>
          </a:p>
          <a:p>
            <a:pPr marL="514350" indent="-514350">
              <a:lnSpc>
                <a:spcPct val="150000"/>
              </a:lnSpc>
              <a:buFont typeface="+mj-lt"/>
              <a:buAutoNum type="arabicPeriod"/>
            </a:pPr>
            <a:r>
              <a:rPr lang="en-US" dirty="0" smtClean="0"/>
              <a:t>“</a:t>
            </a:r>
            <a:r>
              <a:rPr lang="en-US" i="1" dirty="0" smtClean="0"/>
              <a:t>n</a:t>
            </a:r>
            <a:r>
              <a:rPr lang="en-US" dirty="0" smtClean="0"/>
              <a:t>:1” = find, match, verify consolidation candidates</a:t>
            </a:r>
          </a:p>
          <a:p>
            <a:pPr lvl="1">
              <a:lnSpc>
                <a:spcPct val="150000"/>
              </a:lnSpc>
            </a:pPr>
            <a:r>
              <a:rPr lang="en-US" i="1" dirty="0" smtClean="0"/>
              <a:t>Technical</a:t>
            </a:r>
            <a:r>
              <a:rPr lang="en-US" dirty="0" smtClean="0"/>
              <a:t>; SQL, Windows, Applications, Storage, …</a:t>
            </a:r>
          </a:p>
          <a:p>
            <a:pPr lvl="1">
              <a:lnSpc>
                <a:spcPct val="150000"/>
              </a:lnSpc>
            </a:pPr>
            <a:r>
              <a:rPr lang="en-US" i="1" dirty="0" smtClean="0"/>
              <a:t>Performance</a:t>
            </a:r>
            <a:r>
              <a:rPr lang="en-US" dirty="0" smtClean="0"/>
              <a:t>; CPU, RAM, IO, Network, …</a:t>
            </a:r>
          </a:p>
          <a:p>
            <a:pPr marL="514350" indent="-514350">
              <a:lnSpc>
                <a:spcPct val="150000"/>
              </a:lnSpc>
              <a:buFont typeface="+mj-lt"/>
              <a:buAutoNum type="arabicPeriod"/>
            </a:pPr>
            <a:r>
              <a:rPr lang="en-US" dirty="0" smtClean="0"/>
              <a:t>Spec &amp; build target Guests for consolidated load</a:t>
            </a:r>
            <a:endParaRPr lang="en-US" b="1" dirty="0" smtClean="0">
              <a:solidFill>
                <a:srgbClr val="FF0000"/>
              </a:solidFill>
            </a:endParaRPr>
          </a:p>
          <a:p>
            <a:pPr marL="514350" indent="-514350">
              <a:lnSpc>
                <a:spcPct val="150000"/>
              </a:lnSpc>
              <a:buFont typeface="+mj-lt"/>
              <a:buAutoNum type="arabicPeriod"/>
            </a:pPr>
            <a:r>
              <a:rPr lang="en-US" dirty="0" smtClean="0"/>
              <a:t>Test; (a) Guest platform, &amp; (b) migration plan</a:t>
            </a:r>
          </a:p>
          <a:p>
            <a:pPr marL="514350" indent="-514350">
              <a:lnSpc>
                <a:spcPct val="150000"/>
              </a:lnSpc>
              <a:buFont typeface="+mj-lt"/>
              <a:buAutoNum type="arabicPeriod"/>
            </a:pPr>
            <a:r>
              <a:rPr lang="en-US" dirty="0" smtClean="0"/>
              <a:t>Arrange source outage… </a:t>
            </a:r>
            <a:r>
              <a:rPr lang="en-US" i="1" dirty="0" smtClean="0"/>
              <a:t>and </a:t>
            </a:r>
            <a:r>
              <a:rPr lang="en-US" b="1" i="1" dirty="0" smtClean="0">
                <a:solidFill>
                  <a:schemeClr val="accent3">
                    <a:lumMod val="50000"/>
                  </a:schemeClr>
                </a:solidFill>
              </a:rPr>
              <a:t>GO</a:t>
            </a:r>
            <a:r>
              <a:rPr lang="en-US" i="1" dirty="0" smtClean="0">
                <a:solidFill>
                  <a:schemeClr val="accent3">
                    <a:lumMod val="50000"/>
                  </a:schemeClr>
                </a:solidFill>
              </a:rPr>
              <a:t> Migrate</a:t>
            </a:r>
            <a:r>
              <a:rPr lang="en-US" i="1" dirty="0" smtClean="0"/>
              <a: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Box 5"/>
          <p:cNvSpPr txBox="1"/>
          <p:nvPr/>
        </p:nvSpPr>
        <p:spPr>
          <a:xfrm>
            <a:off x="7438785" y="3796660"/>
            <a:ext cx="1152128" cy="584775"/>
          </a:xfrm>
          <a:prstGeom prst="rect">
            <a:avLst/>
          </a:prstGeom>
          <a:noFill/>
          <a:ln w="12700">
            <a:noFill/>
          </a:ln>
        </p:spPr>
        <p:txBody>
          <a:bodyPr wrap="square" rtlCol="0">
            <a:spAutoFit/>
          </a:bodyPr>
          <a:lstStyle/>
          <a:p>
            <a:r>
              <a:rPr lang="en-AU" sz="3200" b="1" dirty="0" smtClean="0">
                <a:solidFill>
                  <a:srgbClr val="FF0000"/>
                </a:solidFill>
              </a:rPr>
              <a:t> + </a:t>
            </a:r>
            <a:r>
              <a:rPr lang="en-AU" sz="3200" i="1" dirty="0" smtClean="0">
                <a:solidFill>
                  <a:srgbClr val="FF0000"/>
                </a:solidFill>
              </a:rPr>
              <a:t>n</a:t>
            </a:r>
            <a:r>
              <a:rPr lang="en-AU" sz="3200" b="1" dirty="0" smtClean="0">
                <a:solidFill>
                  <a:srgbClr val="FF0000"/>
                </a:solidFill>
              </a:rPr>
              <a:t>%</a:t>
            </a:r>
            <a:endParaRPr lang="en-AU" sz="3200" b="1" dirty="0">
              <a:solidFill>
                <a:srgbClr val="FF0000"/>
              </a:solidFill>
            </a:endParaRPr>
          </a:p>
        </p:txBody>
      </p:sp>
      <p:sp>
        <p:nvSpPr>
          <p:cNvPr id="4" name="Rectangular Callout 3"/>
          <p:cNvSpPr/>
          <p:nvPr/>
        </p:nvSpPr>
        <p:spPr>
          <a:xfrm>
            <a:off x="5250552" y="4709014"/>
            <a:ext cx="2664296" cy="360040"/>
          </a:xfrm>
          <a:prstGeom prst="wedgeRectCallout">
            <a:avLst>
              <a:gd name="adj1" fmla="val 45258"/>
              <a:gd name="adj2" fmla="val -151225"/>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0036931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down)">
                                      <p:cBhvr>
                                        <p:cTn id="33" dur="500"/>
                                        <p:tgtEl>
                                          <p:spTgt spid="4"/>
                                        </p:tgtEl>
                                      </p:cBhvr>
                                    </p:animEffect>
                                  </p:childTnLst>
                                </p:cTn>
                              </p:par>
                            </p:childTnLst>
                          </p:cTn>
                        </p:par>
                        <p:par>
                          <p:cTn id="34" fill="hold">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Virtual Consolidation</a:t>
            </a:r>
            <a:br>
              <a:rPr lang="en-US" dirty="0" smtClean="0"/>
            </a:br>
            <a:r>
              <a:rPr lang="en-US" i="1" dirty="0">
                <a:solidFill>
                  <a:schemeClr val="accent2"/>
                </a:solidFill>
              </a:rPr>
              <a:t>I am ready to consolidate, but how?</a:t>
            </a:r>
          </a:p>
        </p:txBody>
      </p:sp>
      <p:sp>
        <p:nvSpPr>
          <p:cNvPr id="3" name="Text Placeholder 2"/>
          <p:cNvSpPr>
            <a:spLocks noGrp="1"/>
          </p:cNvSpPr>
          <p:nvPr>
            <p:ph idx="1"/>
          </p:nvPr>
        </p:nvSpPr>
        <p:spPr>
          <a:xfrm>
            <a:off x="457200" y="1772816"/>
            <a:ext cx="8229600" cy="3849291"/>
          </a:xfrm>
        </p:spPr>
        <p:txBody>
          <a:bodyPr>
            <a:normAutofit/>
          </a:bodyPr>
          <a:lstStyle/>
          <a:p>
            <a:pPr marL="0" indent="0">
              <a:buNone/>
            </a:pPr>
            <a:r>
              <a:rPr lang="en-US" b="1" dirty="0" smtClean="0">
                <a:solidFill>
                  <a:srgbClr val="03C2F1"/>
                </a:solidFill>
              </a:rPr>
              <a:t>2.</a:t>
            </a:r>
            <a:r>
              <a:rPr lang="en-US" b="1" dirty="0" smtClean="0"/>
              <a:t>  </a:t>
            </a:r>
            <a:r>
              <a:rPr lang="en-US" b="1" u="sng" dirty="0" smtClean="0"/>
              <a:t>Physical to Virtual (P2V</a:t>
            </a:r>
            <a:r>
              <a:rPr lang="en-US" b="1" u="sng" dirty="0"/>
              <a:t>) </a:t>
            </a:r>
            <a:r>
              <a:rPr lang="en-US" b="1" u="sng" dirty="0" smtClean="0"/>
              <a:t>method (</a:t>
            </a:r>
            <a:r>
              <a:rPr lang="en-US" b="1" u="sng" dirty="0" err="1" smtClean="0"/>
              <a:t>VMM</a:t>
            </a:r>
            <a:r>
              <a:rPr lang="en-US" b="1" u="sng" dirty="0" smtClean="0"/>
              <a: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6" name="Content Placeholder 3"/>
          <p:cNvGraphicFramePr>
            <a:graphicFrameLocks/>
          </p:cNvGraphicFramePr>
          <p:nvPr>
            <p:extLst>
              <p:ext uri="{D42A27DB-BD31-4B8C-83A1-F6EECF244321}">
                <p14:modId xmlns:p14="http://schemas.microsoft.com/office/powerpoint/2010/main" val="3943645194"/>
              </p:ext>
            </p:extLst>
          </p:nvPr>
        </p:nvGraphicFramePr>
        <p:xfrm>
          <a:off x="413538" y="2421898"/>
          <a:ext cx="8424936" cy="3136632"/>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212468"/>
                <a:gridCol w="4212468"/>
              </a:tblGrid>
              <a:tr h="668238">
                <a:tc>
                  <a:txBody>
                    <a:bodyPr/>
                    <a:lstStyle/>
                    <a:p>
                      <a:pPr marL="0" algn="ctr" defTabSz="914099" rtl="0" eaLnBrk="1" fontAlgn="base" latinLnBrk="0" hangingPunct="1">
                        <a:spcBef>
                          <a:spcPct val="0"/>
                        </a:spcBef>
                        <a:spcAft>
                          <a:spcPct val="0"/>
                        </a:spcAft>
                        <a:defRPr/>
                      </a:pPr>
                      <a:r>
                        <a:rPr lang="en-US" sz="2400" u="sng" kern="1200" dirty="0" smtClean="0">
                          <a:effectLst/>
                        </a:rPr>
                        <a:t>The</a:t>
                      </a:r>
                      <a:r>
                        <a:rPr lang="en-US" sz="3200" b="1" i="1" u="sng" kern="1200" dirty="0" smtClean="0">
                          <a:solidFill>
                            <a:schemeClr val="lt1"/>
                          </a:solidFill>
                          <a:effectLst/>
                          <a:latin typeface="+mn-lt"/>
                          <a:ea typeface="+mn-ea"/>
                          <a:cs typeface="+mn-cs"/>
                        </a:rPr>
                        <a:t> “</a:t>
                      </a:r>
                      <a:r>
                        <a:rPr lang="en-US" sz="3200" i="1" u="sng" kern="1200" dirty="0" smtClean="0">
                          <a:effectLst/>
                        </a:rPr>
                        <a:t>Good”</a:t>
                      </a:r>
                      <a:endParaRPr lang="en-US" sz="2400" b="1" i="1" u="sng" kern="1200" dirty="0" smtClean="0">
                        <a:solidFill>
                          <a:srgbClr val="FFFFFF"/>
                        </a:solidFill>
                        <a:effectLst/>
                        <a:latin typeface="+mn-lt"/>
                        <a:ea typeface="+mn-ea"/>
                        <a:cs typeface="+mn-cs"/>
                      </a:endParaRPr>
                    </a:p>
                  </a:txBody>
                  <a:tcPr marL="89777" marR="89777" anchor="ctr">
                    <a:cell3D prstMaterial="dkEdge">
                      <a:bevel w="25400" h="25400" prst="angle"/>
                      <a:lightRig rig="flood" dir="t"/>
                    </a:cell3D>
                    <a:solidFill>
                      <a:schemeClr val="accent1">
                        <a:alpha val="80000"/>
                      </a:schemeClr>
                    </a:solidFill>
                  </a:tcPr>
                </a:tc>
                <a:tc>
                  <a:txBody>
                    <a:bodyPr/>
                    <a:lstStyle/>
                    <a:p>
                      <a:pPr marL="0" algn="ctr" defTabSz="914099" rtl="0" eaLnBrk="1" fontAlgn="base" latinLnBrk="0" hangingPunct="1">
                        <a:spcBef>
                          <a:spcPct val="0"/>
                        </a:spcBef>
                        <a:spcAft>
                          <a:spcPct val="0"/>
                        </a:spcAft>
                        <a:defRPr/>
                      </a:pPr>
                      <a:r>
                        <a:rPr lang="en-US" sz="2400" u="sng" kern="1200" dirty="0" smtClean="0">
                          <a:effectLst/>
                        </a:rPr>
                        <a:t>The </a:t>
                      </a:r>
                      <a:r>
                        <a:rPr lang="en-US" sz="3200" b="1" i="1" u="sng" kern="1200" dirty="0" smtClean="0">
                          <a:solidFill>
                            <a:schemeClr val="lt1"/>
                          </a:solidFill>
                          <a:effectLst/>
                          <a:latin typeface="+mn-lt"/>
                          <a:ea typeface="+mn-ea"/>
                          <a:cs typeface="+mn-cs"/>
                        </a:rPr>
                        <a:t>“</a:t>
                      </a:r>
                      <a:r>
                        <a:rPr lang="en-US" sz="3200" i="1" u="sng" kern="1200" dirty="0" smtClean="0">
                          <a:effectLst/>
                        </a:rPr>
                        <a:t>Bad”</a:t>
                      </a:r>
                      <a:endParaRPr lang="en-US" sz="2400" b="1" i="1" u="sng" kern="1200" dirty="0" smtClean="0">
                        <a:solidFill>
                          <a:srgbClr val="FFFFFF"/>
                        </a:solidFill>
                        <a:effectLst/>
                        <a:latin typeface="+mn-lt"/>
                        <a:ea typeface="+mn-ea"/>
                        <a:cs typeface="+mn-cs"/>
                      </a:endParaRPr>
                    </a:p>
                  </a:txBody>
                  <a:tcPr marL="89777" marR="89777" anchor="ctr">
                    <a:cell3D prstMaterial="dkEdge">
                      <a:bevel w="25400" h="25400" prst="angle"/>
                      <a:lightRig rig="flood" dir="t"/>
                    </a:cell3D>
                    <a:solidFill>
                      <a:schemeClr val="accent1">
                        <a:alpha val="80000"/>
                      </a:schemeClr>
                    </a:solidFill>
                  </a:tcPr>
                </a:tc>
              </a:tr>
              <a:tr h="822798">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40000"/>
                        <a:alpha val="80000"/>
                      </a:schemeClr>
                    </a:solidFill>
                  </a:tcPr>
                </a:tc>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40000"/>
                        <a:alpha val="80000"/>
                      </a:schemeClr>
                    </a:solidFill>
                  </a:tcPr>
                </a:tc>
              </a:tr>
              <a:tr h="822798">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20000"/>
                        <a:alpha val="80000"/>
                      </a:schemeClr>
                    </a:solidFill>
                  </a:tcPr>
                </a:tc>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20000"/>
                        <a:alpha val="80000"/>
                      </a:schemeClr>
                    </a:solidFill>
                  </a:tcPr>
                </a:tc>
              </a:tr>
              <a:tr h="822798">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20000"/>
                        <a:alpha val="80000"/>
                      </a:schemeClr>
                    </a:solidFill>
                  </a:tcPr>
                </a:tc>
                <a:tc>
                  <a:txBody>
                    <a:bodyPr/>
                    <a:lstStyle/>
                    <a:p>
                      <a:pPr marL="0" algn="ctr" defTabSz="914099" rtl="0" eaLnBrk="1" fontAlgn="base" latinLnBrk="0" hangingPunct="1">
                        <a:spcBef>
                          <a:spcPct val="0"/>
                        </a:spcBef>
                        <a:spcAft>
                          <a:spcPct val="0"/>
                        </a:spcAft>
                        <a:defRPr/>
                      </a:pPr>
                      <a:endParaRPr lang="en-US" sz="2400" kern="1200" dirty="0" smtClean="0">
                        <a:solidFill>
                          <a:schemeClr val="tx1"/>
                        </a:solidFill>
                        <a:effectLst/>
                        <a:latin typeface="+mn-lt"/>
                        <a:ea typeface="+mn-ea"/>
                        <a:cs typeface="+mn-cs"/>
                      </a:endParaRPr>
                    </a:p>
                  </a:txBody>
                  <a:tcPr marL="89777" marR="89777" anchor="ctr">
                    <a:cell3D prstMaterial="dkEdge">
                      <a:bevel w="25400" h="25400" prst="angle"/>
                      <a:lightRig rig="flood" dir="t"/>
                    </a:cell3D>
                    <a:solidFill>
                      <a:schemeClr val="accent1">
                        <a:tint val="20000"/>
                        <a:alpha val="80000"/>
                      </a:schemeClr>
                    </a:solidFill>
                  </a:tcPr>
                </a:tc>
              </a:tr>
            </a:tbl>
          </a:graphicData>
        </a:graphic>
      </p:graphicFrame>
      <p:sp>
        <p:nvSpPr>
          <p:cNvPr id="4" name="TextBox 3"/>
          <p:cNvSpPr txBox="1"/>
          <p:nvPr/>
        </p:nvSpPr>
        <p:spPr>
          <a:xfrm>
            <a:off x="539552" y="3102059"/>
            <a:ext cx="4104456" cy="830997"/>
          </a:xfrm>
          <a:prstGeom prst="rect">
            <a:avLst/>
          </a:prstGeom>
          <a:noFill/>
        </p:spPr>
        <p:txBody>
          <a:bodyPr wrap="square" rtlCol="0">
            <a:spAutoFit/>
          </a:bodyPr>
          <a:lstStyle/>
          <a:p>
            <a:r>
              <a:rPr lang="en-AU" sz="2400" b="1" dirty="0" smtClean="0">
                <a:solidFill>
                  <a:schemeClr val="bg2">
                    <a:lumMod val="25000"/>
                  </a:schemeClr>
                </a:solidFill>
              </a:rPr>
              <a:t>Virtual</a:t>
            </a:r>
            <a:r>
              <a:rPr lang="en-AU" sz="2400" dirty="0" smtClean="0">
                <a:solidFill>
                  <a:schemeClr val="bg2">
                    <a:lumMod val="25000"/>
                  </a:schemeClr>
                </a:solidFill>
              </a:rPr>
              <a:t> is </a:t>
            </a:r>
            <a:r>
              <a:rPr lang="en-AU" sz="2400" i="1" dirty="0" smtClean="0">
                <a:solidFill>
                  <a:schemeClr val="bg2">
                    <a:lumMod val="25000"/>
                  </a:schemeClr>
                </a:solidFill>
              </a:rPr>
              <a:t>near exact</a:t>
            </a:r>
            <a:r>
              <a:rPr lang="en-AU" sz="2400" dirty="0" smtClean="0">
                <a:solidFill>
                  <a:schemeClr val="bg2">
                    <a:lumMod val="25000"/>
                  </a:schemeClr>
                </a:solidFill>
              </a:rPr>
              <a:t> 1:1 copy of </a:t>
            </a:r>
            <a:r>
              <a:rPr lang="en-AU" sz="2400" b="1" dirty="0" smtClean="0">
                <a:solidFill>
                  <a:schemeClr val="bg2">
                    <a:lumMod val="25000"/>
                  </a:schemeClr>
                </a:solidFill>
              </a:rPr>
              <a:t>Physical</a:t>
            </a:r>
            <a:endParaRPr lang="en-AU" sz="2400" b="1" dirty="0">
              <a:solidFill>
                <a:schemeClr val="bg2">
                  <a:lumMod val="25000"/>
                </a:schemeClr>
              </a:solidFill>
            </a:endParaRPr>
          </a:p>
        </p:txBody>
      </p:sp>
      <p:sp>
        <p:nvSpPr>
          <p:cNvPr id="8" name="TextBox 7"/>
          <p:cNvSpPr txBox="1"/>
          <p:nvPr/>
        </p:nvSpPr>
        <p:spPr>
          <a:xfrm>
            <a:off x="539552" y="3903439"/>
            <a:ext cx="4104456" cy="830997"/>
          </a:xfrm>
          <a:prstGeom prst="rect">
            <a:avLst/>
          </a:prstGeom>
          <a:noFill/>
        </p:spPr>
        <p:txBody>
          <a:bodyPr wrap="square" rtlCol="0">
            <a:spAutoFit/>
          </a:bodyPr>
          <a:lstStyle/>
          <a:p>
            <a:r>
              <a:rPr lang="en-AU" sz="2400" b="1" dirty="0" smtClean="0">
                <a:solidFill>
                  <a:schemeClr val="bg2">
                    <a:lumMod val="25000"/>
                  </a:schemeClr>
                </a:solidFill>
              </a:rPr>
              <a:t>Physical</a:t>
            </a:r>
            <a:r>
              <a:rPr lang="en-AU" sz="2400" dirty="0" smtClean="0">
                <a:solidFill>
                  <a:schemeClr val="bg2">
                    <a:lumMod val="25000"/>
                  </a:schemeClr>
                </a:solidFill>
              </a:rPr>
              <a:t> can be online during conversion process</a:t>
            </a:r>
            <a:endParaRPr lang="en-AU" sz="2400" dirty="0">
              <a:solidFill>
                <a:schemeClr val="bg2">
                  <a:lumMod val="25000"/>
                </a:schemeClr>
              </a:solidFill>
            </a:endParaRPr>
          </a:p>
        </p:txBody>
      </p:sp>
      <p:sp>
        <p:nvSpPr>
          <p:cNvPr id="10" name="TextBox 9"/>
          <p:cNvSpPr txBox="1"/>
          <p:nvPr/>
        </p:nvSpPr>
        <p:spPr>
          <a:xfrm>
            <a:off x="539552" y="4725144"/>
            <a:ext cx="4104456" cy="461665"/>
          </a:xfrm>
          <a:prstGeom prst="rect">
            <a:avLst/>
          </a:prstGeom>
          <a:noFill/>
        </p:spPr>
        <p:txBody>
          <a:bodyPr wrap="square" rtlCol="0">
            <a:spAutoFit/>
          </a:bodyPr>
          <a:lstStyle/>
          <a:p>
            <a:r>
              <a:rPr lang="en-AU" sz="2400" dirty="0" smtClean="0">
                <a:solidFill>
                  <a:schemeClr val="bg2">
                    <a:lumMod val="25000"/>
                  </a:schemeClr>
                </a:solidFill>
              </a:rPr>
              <a:t>The process can be scripted </a:t>
            </a:r>
            <a:endParaRPr lang="en-AU" sz="2400" dirty="0">
              <a:solidFill>
                <a:schemeClr val="bg2">
                  <a:lumMod val="25000"/>
                </a:schemeClr>
              </a:solidFill>
            </a:endParaRPr>
          </a:p>
        </p:txBody>
      </p:sp>
      <p:sp>
        <p:nvSpPr>
          <p:cNvPr id="12" name="TextBox 11"/>
          <p:cNvSpPr txBox="1"/>
          <p:nvPr/>
        </p:nvSpPr>
        <p:spPr>
          <a:xfrm>
            <a:off x="4716016" y="3102059"/>
            <a:ext cx="4104456" cy="830997"/>
          </a:xfrm>
          <a:prstGeom prst="rect">
            <a:avLst/>
          </a:prstGeom>
          <a:noFill/>
        </p:spPr>
        <p:txBody>
          <a:bodyPr wrap="square" rtlCol="0">
            <a:spAutoFit/>
          </a:bodyPr>
          <a:lstStyle/>
          <a:p>
            <a:r>
              <a:rPr lang="en-AU" sz="2400" i="1" dirty="0" smtClean="0">
                <a:solidFill>
                  <a:schemeClr val="bg2">
                    <a:lumMod val="25000"/>
                  </a:schemeClr>
                </a:solidFill>
              </a:rPr>
              <a:t>…but not quite!</a:t>
            </a:r>
            <a:r>
              <a:rPr lang="en-AU" sz="2400" dirty="0" smtClean="0">
                <a:solidFill>
                  <a:schemeClr val="bg2">
                    <a:lumMod val="25000"/>
                  </a:schemeClr>
                </a:solidFill>
              </a:rPr>
              <a:t> Serial #’s, Model #’s, Controllers, etc</a:t>
            </a:r>
            <a:endParaRPr lang="en-AU" sz="2400" dirty="0">
              <a:solidFill>
                <a:schemeClr val="bg2">
                  <a:lumMod val="25000"/>
                </a:schemeClr>
              </a:solidFill>
            </a:endParaRPr>
          </a:p>
        </p:txBody>
      </p:sp>
      <p:sp>
        <p:nvSpPr>
          <p:cNvPr id="13" name="TextBox 12"/>
          <p:cNvSpPr txBox="1"/>
          <p:nvPr/>
        </p:nvSpPr>
        <p:spPr>
          <a:xfrm>
            <a:off x="4716016" y="3903439"/>
            <a:ext cx="4104456" cy="830997"/>
          </a:xfrm>
          <a:prstGeom prst="rect">
            <a:avLst/>
          </a:prstGeom>
          <a:noFill/>
        </p:spPr>
        <p:txBody>
          <a:bodyPr wrap="square" rtlCol="0">
            <a:spAutoFit/>
          </a:bodyPr>
          <a:lstStyle/>
          <a:p>
            <a:r>
              <a:rPr lang="en-AU" sz="2400" dirty="0" smtClean="0">
                <a:solidFill>
                  <a:schemeClr val="bg2">
                    <a:lumMod val="25000"/>
                  </a:schemeClr>
                </a:solidFill>
              </a:rPr>
              <a:t>Not all combinations supported online (DC, Win2K, DMZ, apps)</a:t>
            </a:r>
            <a:endParaRPr lang="en-AU" sz="2400" dirty="0">
              <a:solidFill>
                <a:schemeClr val="bg2">
                  <a:lumMod val="25000"/>
                </a:schemeClr>
              </a:solidFill>
            </a:endParaRPr>
          </a:p>
        </p:txBody>
      </p:sp>
      <p:sp>
        <p:nvSpPr>
          <p:cNvPr id="15" name="TextBox 14"/>
          <p:cNvSpPr txBox="1"/>
          <p:nvPr/>
        </p:nvSpPr>
        <p:spPr>
          <a:xfrm>
            <a:off x="4716016" y="4725144"/>
            <a:ext cx="4104456" cy="830997"/>
          </a:xfrm>
          <a:prstGeom prst="rect">
            <a:avLst/>
          </a:prstGeom>
          <a:noFill/>
        </p:spPr>
        <p:txBody>
          <a:bodyPr wrap="square" rtlCol="0">
            <a:spAutoFit/>
          </a:bodyPr>
          <a:lstStyle/>
          <a:p>
            <a:r>
              <a:rPr lang="en-AU" sz="2400" dirty="0" smtClean="0">
                <a:solidFill>
                  <a:schemeClr val="bg2">
                    <a:lumMod val="25000"/>
                  </a:schemeClr>
                </a:solidFill>
              </a:rPr>
              <a:t>Depending on complexity of </a:t>
            </a:r>
            <a:r>
              <a:rPr lang="en-AU" sz="2400" b="1" dirty="0" smtClean="0">
                <a:solidFill>
                  <a:schemeClr val="bg2">
                    <a:lumMod val="25000"/>
                  </a:schemeClr>
                </a:solidFill>
              </a:rPr>
              <a:t>Physical</a:t>
            </a:r>
            <a:r>
              <a:rPr lang="en-AU" sz="2400" dirty="0" smtClean="0">
                <a:solidFill>
                  <a:schemeClr val="bg2">
                    <a:lumMod val="25000"/>
                  </a:schemeClr>
                </a:solidFill>
              </a:rPr>
              <a:t>, it can take hours</a:t>
            </a:r>
            <a:endParaRPr lang="en-AU" sz="2400" dirty="0">
              <a:solidFill>
                <a:schemeClr val="bg2">
                  <a:lumMod val="25000"/>
                </a:schemeClr>
              </a:solidFill>
            </a:endParaRPr>
          </a:p>
        </p:txBody>
      </p:sp>
    </p:spTree>
    <p:extLst>
      <p:ext uri="{BB962C8B-B14F-4D97-AF65-F5344CB8AC3E}">
        <p14:creationId xmlns:p14="http://schemas.microsoft.com/office/powerpoint/2010/main" val="19339014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right)">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8" grpId="0"/>
      <p:bldP spid="10" grpId="0"/>
      <p:bldP spid="12" grpId="0"/>
      <p:bldP spid="13"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Virtual Consolidation</a:t>
            </a:r>
            <a:br>
              <a:rPr lang="en-US" dirty="0" smtClean="0"/>
            </a:br>
            <a:r>
              <a:rPr lang="en-US" sz="3100" i="1" dirty="0">
                <a:solidFill>
                  <a:schemeClr val="accent2"/>
                </a:solidFill>
              </a:rPr>
              <a:t>So now you’re consolidated, what </a:t>
            </a:r>
            <a:r>
              <a:rPr lang="en-US" sz="3100" i="1" dirty="0" smtClean="0">
                <a:solidFill>
                  <a:schemeClr val="accent2"/>
                </a:solidFill>
              </a:rPr>
              <a:t>else can </a:t>
            </a:r>
            <a:r>
              <a:rPr lang="en-US" sz="3100" i="1" dirty="0">
                <a:solidFill>
                  <a:schemeClr val="accent2"/>
                </a:solidFill>
              </a:rPr>
              <a:t>I </a:t>
            </a:r>
            <a:r>
              <a:rPr lang="en-US" sz="3100" i="1" dirty="0" smtClean="0">
                <a:solidFill>
                  <a:schemeClr val="accent2"/>
                </a:solidFill>
              </a:rPr>
              <a:t>do?</a:t>
            </a:r>
            <a:endParaRPr lang="en-US" i="1" dirty="0">
              <a:solidFill>
                <a:schemeClr val="accent2"/>
              </a:solidFill>
            </a:endParaRPr>
          </a:p>
        </p:txBody>
      </p:sp>
      <p:sp>
        <p:nvSpPr>
          <p:cNvPr id="3" name="Text Placeholder 2"/>
          <p:cNvSpPr>
            <a:spLocks noGrp="1"/>
          </p:cNvSpPr>
          <p:nvPr>
            <p:ph idx="1"/>
          </p:nvPr>
        </p:nvSpPr>
        <p:spPr>
          <a:xfrm>
            <a:off x="179512" y="1628800"/>
            <a:ext cx="8784976" cy="5400600"/>
          </a:xfrm>
        </p:spPr>
        <p:txBody>
          <a:bodyPr>
            <a:normAutofit fontScale="92500" lnSpcReduction="20000"/>
          </a:bodyPr>
          <a:lstStyle/>
          <a:p>
            <a:r>
              <a:rPr lang="en-US" dirty="0" smtClean="0"/>
              <a:t>Leverage the benefits of </a:t>
            </a:r>
            <a:r>
              <a:rPr lang="en-US" b="1" dirty="0" smtClean="0"/>
              <a:t>Virtual Mobility </a:t>
            </a:r>
            <a:r>
              <a:rPr lang="en-US" b="1" dirty="0"/>
              <a:t>!</a:t>
            </a:r>
            <a:endParaRPr lang="en-US" b="1" dirty="0" smtClean="0"/>
          </a:p>
          <a:p>
            <a:endParaRPr lang="en-US" dirty="0"/>
          </a:p>
          <a:p>
            <a:pPr marL="514350" indent="-514350">
              <a:buFont typeface="+mj-lt"/>
              <a:buAutoNum type="arabicPeriod"/>
            </a:pPr>
            <a:r>
              <a:rPr lang="en-US" b="1" dirty="0" smtClean="0"/>
              <a:t>What is it? Why is it so good?</a:t>
            </a:r>
          </a:p>
          <a:p>
            <a:pPr lvl="1"/>
            <a:r>
              <a:rPr lang="en-US" dirty="0" smtClean="0"/>
              <a:t>Online migration of Guest between Hosts (HA / </a:t>
            </a:r>
            <a:r>
              <a:rPr lang="en-US" dirty="0" err="1" smtClean="0"/>
              <a:t>DR</a:t>
            </a:r>
            <a:r>
              <a:rPr lang="en-US" dirty="0" smtClean="0"/>
              <a:t>)</a:t>
            </a:r>
          </a:p>
          <a:p>
            <a:pPr lvl="1"/>
            <a:r>
              <a:rPr lang="en-US" dirty="0" smtClean="0"/>
              <a:t>Zero </a:t>
            </a:r>
            <a:r>
              <a:rPr lang="en-US" dirty="0"/>
              <a:t>downtime as </a:t>
            </a:r>
            <a:r>
              <a:rPr lang="en-US" dirty="0" smtClean="0"/>
              <a:t>Guest</a:t>
            </a:r>
            <a:r>
              <a:rPr lang="en-US" b="1" dirty="0" smtClean="0"/>
              <a:t> </a:t>
            </a:r>
            <a:r>
              <a:rPr lang="en-US" dirty="0"/>
              <a:t>is “moved” across </a:t>
            </a:r>
            <a:r>
              <a:rPr lang="en-US" dirty="0" smtClean="0"/>
              <a:t>farm</a:t>
            </a:r>
          </a:p>
          <a:p>
            <a:pPr lvl="1"/>
            <a:r>
              <a:rPr lang="en-US" i="1" dirty="0" smtClean="0"/>
              <a:t>…and it really works for SQL Server! </a:t>
            </a:r>
            <a:endParaRPr lang="en-US" b="1" i="1" dirty="0" smtClean="0"/>
          </a:p>
          <a:p>
            <a:pPr lvl="1"/>
            <a:endParaRPr lang="en-US" dirty="0" smtClean="0"/>
          </a:p>
          <a:p>
            <a:pPr marL="514350" indent="-514350">
              <a:buFont typeface="+mj-lt"/>
              <a:buAutoNum type="arabicPeriod"/>
            </a:pPr>
            <a:r>
              <a:rPr lang="en-US" b="1" dirty="0" smtClean="0"/>
              <a:t>So what’s the catch?</a:t>
            </a:r>
          </a:p>
          <a:p>
            <a:pPr marL="914400" lvl="1" indent="-514350"/>
            <a:r>
              <a:rPr lang="en-US" dirty="0" smtClean="0"/>
              <a:t>SQL Standard Edition in Guest</a:t>
            </a:r>
            <a:r>
              <a:rPr lang="en-US" b="1" dirty="0" smtClean="0"/>
              <a:t> </a:t>
            </a:r>
            <a:r>
              <a:rPr lang="en-US" dirty="0" smtClean="0"/>
              <a:t>has licensing restriction;</a:t>
            </a:r>
            <a:br>
              <a:rPr lang="en-US" dirty="0" smtClean="0"/>
            </a:br>
            <a:r>
              <a:rPr lang="en-US" dirty="0" smtClean="0"/>
              <a:t>cannot move Guest</a:t>
            </a:r>
            <a:r>
              <a:rPr lang="en-US" b="1" dirty="0" smtClean="0"/>
              <a:t> </a:t>
            </a:r>
            <a:r>
              <a:rPr lang="en-US" dirty="0" smtClean="0"/>
              <a:t>more frequently than </a:t>
            </a:r>
            <a:r>
              <a:rPr lang="en-US" u="sng" dirty="0" smtClean="0"/>
              <a:t>90 days</a:t>
            </a:r>
          </a:p>
          <a:p>
            <a:pPr marL="914400" lvl="1" indent="-514350"/>
            <a:r>
              <a:rPr lang="en-US" dirty="0" smtClean="0"/>
              <a:t>Guests with large memory / high memory load</a:t>
            </a:r>
          </a:p>
          <a:p>
            <a:pPr marL="400050" lvl="1" indent="0">
              <a:buNone/>
            </a:pPr>
            <a:r>
              <a:rPr lang="en-US" b="1" i="1" dirty="0"/>
              <a:t>	</a:t>
            </a:r>
            <a:r>
              <a:rPr lang="en-US" sz="2200" b="1" i="1" dirty="0" smtClean="0"/>
              <a:t>and/or…</a:t>
            </a:r>
            <a:r>
              <a:rPr lang="en-US" b="1" i="1" dirty="0" smtClean="0"/>
              <a:t>  </a:t>
            </a:r>
            <a:r>
              <a:rPr lang="en-US" dirty="0" smtClean="0"/>
              <a:t>Host </a:t>
            </a:r>
            <a:r>
              <a:rPr lang="en-US" dirty="0"/>
              <a:t>performance </a:t>
            </a:r>
            <a:r>
              <a:rPr lang="en-US" dirty="0" smtClean="0"/>
              <a:t>/ resource pressure</a:t>
            </a:r>
          </a:p>
          <a:p>
            <a:pPr marL="400050" lvl="1" indent="0">
              <a:buNone/>
            </a:pPr>
            <a:r>
              <a:rPr lang="en-US" b="1" i="1" dirty="0"/>
              <a:t>	</a:t>
            </a:r>
            <a:r>
              <a:rPr lang="en-US" sz="2200" b="1" i="1" dirty="0" smtClean="0"/>
              <a:t>and/or…</a:t>
            </a:r>
            <a:r>
              <a:rPr lang="en-US" b="1" i="1" dirty="0" smtClean="0"/>
              <a:t>  </a:t>
            </a:r>
            <a:r>
              <a:rPr lang="en-US" dirty="0" smtClean="0"/>
              <a:t>Slow Host-to-Host interconnects</a:t>
            </a:r>
            <a:endParaRPr lang="en-US" dirty="0"/>
          </a:p>
          <a:p>
            <a:pPr marL="400050" lvl="1" indent="0">
              <a:lnSpc>
                <a:spcPct val="170000"/>
              </a:lnSpc>
              <a:buNone/>
            </a:pPr>
            <a:r>
              <a:rPr lang="en-US" sz="2600" b="1" dirty="0"/>
              <a:t>	</a:t>
            </a:r>
            <a:r>
              <a:rPr lang="en-US" sz="2600" b="1" dirty="0" smtClean="0"/>
              <a:t>=</a:t>
            </a:r>
            <a:r>
              <a:rPr lang="en-US" dirty="0" smtClean="0"/>
              <a:t> </a:t>
            </a:r>
            <a:r>
              <a:rPr lang="en-US" b="1" i="1" u="sng" dirty="0" smtClean="0"/>
              <a:t>SLOW</a:t>
            </a:r>
            <a:r>
              <a:rPr lang="en-US" b="1" i="1" dirty="0" smtClean="0"/>
              <a:t> MIGRATION  </a:t>
            </a:r>
            <a:r>
              <a:rPr lang="en-US" i="1" dirty="0" smtClean="0"/>
              <a:t>or  </a:t>
            </a:r>
            <a:r>
              <a:rPr lang="en-US" b="1" i="1" u="sng" dirty="0" smtClean="0"/>
              <a:t>NO</a:t>
            </a:r>
            <a:r>
              <a:rPr lang="en-US" b="1" i="1" dirty="0" smtClean="0"/>
              <a:t> MIGRATION !</a:t>
            </a:r>
            <a:endParaRPr lang="en-US" b="1" i="1" dirty="0"/>
          </a:p>
        </p:txBody>
      </p:sp>
      <p:sp>
        <p:nvSpPr>
          <p:cNvPr id="4" name="TextBox 3"/>
          <p:cNvSpPr txBox="1"/>
          <p:nvPr/>
        </p:nvSpPr>
        <p:spPr>
          <a:xfrm>
            <a:off x="5345038" y="3409950"/>
            <a:ext cx="1800200" cy="430887"/>
          </a:xfrm>
          <a:prstGeom prst="rect">
            <a:avLst/>
          </a:prstGeom>
          <a:noFill/>
        </p:spPr>
        <p:txBody>
          <a:bodyPr wrap="square" rtlCol="0">
            <a:spAutoFit/>
          </a:bodyPr>
          <a:lstStyle/>
          <a:p>
            <a:r>
              <a:rPr lang="en-US" sz="2200" b="1" i="1" dirty="0">
                <a:latin typeface="Segoe UI" pitchFamily="34" charset="0"/>
                <a:ea typeface="Segoe UI" pitchFamily="34" charset="0"/>
                <a:cs typeface="Segoe UI" pitchFamily="34" charset="0"/>
              </a:rPr>
              <a:t>Seriously!</a:t>
            </a:r>
            <a:endParaRPr lang="en-AU" sz="2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02282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wipe(left)">
                                      <p:cBhvr>
                                        <p:cTn id="6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Virtual Consolidation</a:t>
            </a:r>
            <a:br>
              <a:rPr lang="en-US" dirty="0" smtClean="0"/>
            </a:br>
            <a:r>
              <a:rPr lang="en-US" sz="3100" i="1" dirty="0">
                <a:solidFill>
                  <a:schemeClr val="accent2"/>
                </a:solidFill>
              </a:rPr>
              <a:t>So </a:t>
            </a:r>
            <a:r>
              <a:rPr lang="en-US" sz="3100" i="1" dirty="0" smtClean="0">
                <a:solidFill>
                  <a:schemeClr val="accent2"/>
                </a:solidFill>
              </a:rPr>
              <a:t>when is it right for me?</a:t>
            </a:r>
            <a:endParaRPr lang="en-US" i="1"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ight Brace 3"/>
          <p:cNvSpPr/>
          <p:nvPr/>
        </p:nvSpPr>
        <p:spPr>
          <a:xfrm>
            <a:off x="5652120" y="1816830"/>
            <a:ext cx="864096" cy="3960441"/>
          </a:xfrm>
          <a:prstGeom prst="rightBrace">
            <a:avLst>
              <a:gd name="adj1" fmla="val 79169"/>
              <a:gd name="adj2" fmla="val 50000"/>
            </a:avLst>
          </a:prstGeom>
          <a:effectLst/>
        </p:spPr>
        <p:style>
          <a:lnRef idx="3">
            <a:schemeClr val="accent1"/>
          </a:lnRef>
          <a:fillRef idx="0">
            <a:schemeClr val="accent1"/>
          </a:fillRef>
          <a:effectRef idx="2">
            <a:schemeClr val="accent1"/>
          </a:effectRef>
          <a:fontRef idx="minor">
            <a:schemeClr val="tx1"/>
          </a:fontRef>
        </p:style>
        <p:txBody>
          <a:bodyPr rtlCol="0" anchor="ctr"/>
          <a:lstStyle/>
          <a:p>
            <a:pPr algn="ctr"/>
            <a:endParaRPr lang="en-AU" dirty="0"/>
          </a:p>
        </p:txBody>
      </p:sp>
      <p:sp>
        <p:nvSpPr>
          <p:cNvPr id="6" name="TextBox 5"/>
          <p:cNvSpPr txBox="1"/>
          <p:nvPr/>
        </p:nvSpPr>
        <p:spPr>
          <a:xfrm>
            <a:off x="6660232" y="2924944"/>
            <a:ext cx="2304256" cy="1631216"/>
          </a:xfrm>
          <a:prstGeom prst="rect">
            <a:avLst/>
          </a:prstGeom>
          <a:noFill/>
        </p:spPr>
        <p:txBody>
          <a:bodyPr wrap="square" rtlCol="0">
            <a:spAutoFit/>
          </a:bodyPr>
          <a:lstStyle/>
          <a:p>
            <a:r>
              <a:rPr lang="en-AU" sz="1600" i="1" dirty="0" smtClean="0">
                <a:solidFill>
                  <a:schemeClr val="bg2">
                    <a:lumMod val="25000"/>
                  </a:schemeClr>
                </a:solidFill>
              </a:rPr>
              <a:t>If </a:t>
            </a:r>
            <a:r>
              <a:rPr lang="en-AU" sz="1600" i="1" u="sng" dirty="0" smtClean="0">
                <a:solidFill>
                  <a:schemeClr val="bg2">
                    <a:lumMod val="25000"/>
                  </a:schemeClr>
                </a:solidFill>
              </a:rPr>
              <a:t>not</a:t>
            </a:r>
            <a:r>
              <a:rPr lang="en-AU" sz="1600" i="1" dirty="0" smtClean="0">
                <a:solidFill>
                  <a:schemeClr val="bg2">
                    <a:lumMod val="25000"/>
                  </a:schemeClr>
                </a:solidFill>
              </a:rPr>
              <a:t> then consider…</a:t>
            </a:r>
            <a:br>
              <a:rPr lang="en-AU" sz="1600" i="1" dirty="0" smtClean="0">
                <a:solidFill>
                  <a:schemeClr val="bg2">
                    <a:lumMod val="25000"/>
                  </a:schemeClr>
                </a:solidFill>
              </a:rPr>
            </a:br>
            <a:r>
              <a:rPr lang="en-AU" sz="2800" b="1" dirty="0" smtClean="0">
                <a:solidFill>
                  <a:schemeClr val="bg2">
                    <a:lumMod val="25000"/>
                  </a:schemeClr>
                </a:solidFill>
              </a:rPr>
              <a:t>SQL Server </a:t>
            </a:r>
            <a:r>
              <a:rPr lang="en-AU" sz="2800" b="1" i="1" dirty="0" smtClean="0">
                <a:solidFill>
                  <a:schemeClr val="bg2">
                    <a:lumMod val="25000"/>
                  </a:schemeClr>
                </a:solidFill>
              </a:rPr>
              <a:t>Database </a:t>
            </a:r>
            <a:r>
              <a:rPr lang="en-AU" sz="2800" b="1" dirty="0" smtClean="0">
                <a:solidFill>
                  <a:schemeClr val="bg2">
                    <a:lumMod val="25000"/>
                  </a:schemeClr>
                </a:solidFill>
              </a:rPr>
              <a:t>Consolidation</a:t>
            </a:r>
            <a:endParaRPr lang="en-AU" sz="2800" b="1" dirty="0">
              <a:solidFill>
                <a:schemeClr val="bg2">
                  <a:lumMod val="25000"/>
                </a:schemeClr>
              </a:solidFill>
            </a:endParaRPr>
          </a:p>
        </p:txBody>
      </p:sp>
      <p:graphicFrame>
        <p:nvGraphicFramePr>
          <p:cNvPr id="7" name="Diagram 6"/>
          <p:cNvGraphicFramePr/>
          <p:nvPr>
            <p:extLst>
              <p:ext uri="{D42A27DB-BD31-4B8C-83A1-F6EECF244321}">
                <p14:modId xmlns:p14="http://schemas.microsoft.com/office/powerpoint/2010/main" val="1890280384"/>
              </p:ext>
            </p:extLst>
          </p:nvPr>
        </p:nvGraphicFramePr>
        <p:xfrm>
          <a:off x="251520" y="1835763"/>
          <a:ext cx="5256584" cy="4473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58598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11C62987-CFC2-48B8-B8C8-B54F74FF7E2E}"/>
                                            </p:graphicEl>
                                          </p:spTgt>
                                        </p:tgtEl>
                                        <p:attrNameLst>
                                          <p:attrName>style.visibility</p:attrName>
                                        </p:attrNameLst>
                                      </p:cBhvr>
                                      <p:to>
                                        <p:strVal val="visible"/>
                                      </p:to>
                                    </p:set>
                                    <p:animEffect transition="in" filter="fade">
                                      <p:cBhvr>
                                        <p:cTn id="7" dur="500"/>
                                        <p:tgtEl>
                                          <p:spTgt spid="7">
                                            <p:graphicEl>
                                              <a:dgm id="{11C62987-CFC2-48B8-B8C8-B54F74FF7E2E}"/>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graphicEl>
                                              <a:dgm id="{5C70F549-72D0-43E7-90FC-44716E81EB34}"/>
                                            </p:graphicEl>
                                          </p:spTgt>
                                        </p:tgtEl>
                                        <p:attrNameLst>
                                          <p:attrName>style.visibility</p:attrName>
                                        </p:attrNameLst>
                                      </p:cBhvr>
                                      <p:to>
                                        <p:strVal val="visible"/>
                                      </p:to>
                                    </p:set>
                                    <p:animEffect transition="in" filter="fade">
                                      <p:cBhvr>
                                        <p:cTn id="11" dur="500"/>
                                        <p:tgtEl>
                                          <p:spTgt spid="7">
                                            <p:graphicEl>
                                              <a:dgm id="{5C70F549-72D0-43E7-90FC-44716E81EB34}"/>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graphicEl>
                                              <a:dgm id="{A2C93D40-347E-4B9B-9AC6-F24B27C8D2B2}"/>
                                            </p:graphicEl>
                                          </p:spTgt>
                                        </p:tgtEl>
                                        <p:attrNameLst>
                                          <p:attrName>style.visibility</p:attrName>
                                        </p:attrNameLst>
                                      </p:cBhvr>
                                      <p:to>
                                        <p:strVal val="visible"/>
                                      </p:to>
                                    </p:set>
                                    <p:animEffect transition="in" filter="fade">
                                      <p:cBhvr>
                                        <p:cTn id="16" dur="500"/>
                                        <p:tgtEl>
                                          <p:spTgt spid="7">
                                            <p:graphicEl>
                                              <a:dgm id="{A2C93D40-347E-4B9B-9AC6-F24B27C8D2B2}"/>
                                            </p:graphic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7">
                                            <p:graphicEl>
                                              <a:dgm id="{852C2226-7433-4BEF-8555-042F6E14049B}"/>
                                            </p:graphicEl>
                                          </p:spTgt>
                                        </p:tgtEl>
                                        <p:attrNameLst>
                                          <p:attrName>style.visibility</p:attrName>
                                        </p:attrNameLst>
                                      </p:cBhvr>
                                      <p:to>
                                        <p:strVal val="visible"/>
                                      </p:to>
                                    </p:set>
                                    <p:animEffect transition="in" filter="fade">
                                      <p:cBhvr>
                                        <p:cTn id="20" dur="500"/>
                                        <p:tgtEl>
                                          <p:spTgt spid="7">
                                            <p:graphicEl>
                                              <a:dgm id="{852C2226-7433-4BEF-8555-042F6E14049B}"/>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graphicEl>
                                              <a:dgm id="{C03F48C8-4F3C-4120-88E1-EB32ECBE9FCE}"/>
                                            </p:graphicEl>
                                          </p:spTgt>
                                        </p:tgtEl>
                                        <p:attrNameLst>
                                          <p:attrName>style.visibility</p:attrName>
                                        </p:attrNameLst>
                                      </p:cBhvr>
                                      <p:to>
                                        <p:strVal val="visible"/>
                                      </p:to>
                                    </p:set>
                                    <p:animEffect transition="in" filter="fade">
                                      <p:cBhvr>
                                        <p:cTn id="25" dur="500"/>
                                        <p:tgtEl>
                                          <p:spTgt spid="7">
                                            <p:graphicEl>
                                              <a:dgm id="{C03F48C8-4F3C-4120-88E1-EB32ECBE9FCE}"/>
                                            </p:graphic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7">
                                            <p:graphicEl>
                                              <a:dgm id="{4F70DCEB-99BC-4323-877A-03292DB9B285}"/>
                                            </p:graphicEl>
                                          </p:spTgt>
                                        </p:tgtEl>
                                        <p:attrNameLst>
                                          <p:attrName>style.visibility</p:attrName>
                                        </p:attrNameLst>
                                      </p:cBhvr>
                                      <p:to>
                                        <p:strVal val="visible"/>
                                      </p:to>
                                    </p:set>
                                    <p:animEffect transition="in" filter="fade">
                                      <p:cBhvr>
                                        <p:cTn id="29" dur="500"/>
                                        <p:tgtEl>
                                          <p:spTgt spid="7">
                                            <p:graphicEl>
                                              <a:dgm id="{4F70DCEB-99BC-4323-877A-03292DB9B285}"/>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Graphic spid="7" grpId="0" uiExpand="1">
        <p:bldSub>
          <a:bldDgm bld="one"/>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Licensing Issues for Consolidation</a:t>
            </a:r>
            <a:endParaRPr lang="en-US" i="1" dirty="0">
              <a:solidFill>
                <a:schemeClr val="accent2"/>
              </a:solidFill>
            </a:endParaRPr>
          </a:p>
        </p:txBody>
      </p:sp>
      <p:sp>
        <p:nvSpPr>
          <p:cNvPr id="3" name="Text Placeholder 2"/>
          <p:cNvSpPr>
            <a:spLocks noGrp="1"/>
          </p:cNvSpPr>
          <p:nvPr>
            <p:ph type="body" idx="1"/>
          </p:nvPr>
        </p:nvSpPr>
        <p:spPr/>
        <p:txBody>
          <a:bodyPr/>
          <a:lstStyle/>
          <a:p>
            <a:r>
              <a:rPr lang="en-US" dirty="0" smtClean="0"/>
              <a:t>Ron Dunn</a:t>
            </a:r>
          </a:p>
          <a:p>
            <a:r>
              <a:rPr lang="en-AU" dirty="0" smtClean="0"/>
              <a:t>Microsoft</a:t>
            </a:r>
            <a:endParaRPr lang="en-US" dirty="0" smtClean="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93879963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Live Migration</a:t>
            </a:r>
            <a:endParaRPr lang="en-US" dirty="0"/>
          </a:p>
        </p:txBody>
      </p:sp>
      <p:sp>
        <p:nvSpPr>
          <p:cNvPr id="3" name="Content Placeholder 2"/>
          <p:cNvSpPr>
            <a:spLocks noGrp="1"/>
          </p:cNvSpPr>
          <p:nvPr>
            <p:ph idx="1"/>
          </p:nvPr>
        </p:nvSpPr>
        <p:spPr/>
        <p:txBody>
          <a:bodyPr anchor="ctr">
            <a:normAutofit/>
          </a:bodyPr>
          <a:lstStyle/>
          <a:p>
            <a:pPr marL="0" indent="0">
              <a:buNone/>
            </a:pPr>
            <a:r>
              <a:rPr lang="en-AU" sz="3600" dirty="0" smtClean="0"/>
              <a:t>Live Migration is </a:t>
            </a:r>
            <a:r>
              <a:rPr lang="en-AU" sz="3600" i="1" dirty="0" smtClean="0"/>
              <a:t>not allowed</a:t>
            </a:r>
            <a:r>
              <a:rPr lang="en-AU" sz="3600" dirty="0" smtClean="0"/>
              <a:t> </a:t>
            </a:r>
          </a:p>
          <a:p>
            <a:pPr marL="0" indent="0">
              <a:buNone/>
            </a:pPr>
            <a:r>
              <a:rPr lang="en-AU" sz="3600" dirty="0" smtClean="0"/>
              <a:t>for Standard Edition</a:t>
            </a:r>
            <a:endParaRPr lang="en-US" sz="3600" dirty="0"/>
          </a:p>
        </p:txBody>
      </p:sp>
      <p:sp>
        <p:nvSpPr>
          <p:cNvPr id="4" name="Footer Placeholder 3"/>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2832628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i="1" dirty="0" smtClean="0">
                <a:solidFill>
                  <a:schemeClr val="accent2"/>
                </a:solidFill>
              </a:rPr>
              <a:t>What will we cover today?</a:t>
            </a:r>
            <a:endParaRPr lang="en-US" i="1" dirty="0">
              <a:solidFill>
                <a:schemeClr val="accent2"/>
              </a:solidFill>
            </a:endParaRPr>
          </a:p>
        </p:txBody>
      </p:sp>
      <p:sp>
        <p:nvSpPr>
          <p:cNvPr id="3" name="Text Placeholder 2"/>
          <p:cNvSpPr>
            <a:spLocks noGrp="1"/>
          </p:cNvSpPr>
          <p:nvPr>
            <p:ph idx="1"/>
          </p:nvPr>
        </p:nvSpPr>
        <p:spPr>
          <a:xfrm>
            <a:off x="457200" y="1883965"/>
            <a:ext cx="8229600" cy="4281339"/>
          </a:xfrm>
        </p:spPr>
        <p:txBody>
          <a:bodyPr>
            <a:normAutofit fontScale="92500" lnSpcReduction="10000"/>
          </a:bodyPr>
          <a:lstStyle/>
          <a:p>
            <a:pPr>
              <a:lnSpc>
                <a:spcPct val="150000"/>
              </a:lnSpc>
            </a:pPr>
            <a:r>
              <a:rPr lang="en-US" dirty="0" smtClean="0"/>
              <a:t>Practical Guide to SQL Database Consolidation</a:t>
            </a:r>
          </a:p>
          <a:p>
            <a:pPr lvl="1">
              <a:lnSpc>
                <a:spcPct val="150000"/>
              </a:lnSpc>
            </a:pPr>
            <a:r>
              <a:rPr lang="en-US" dirty="0"/>
              <a:t>Physical consolidation: A customer </a:t>
            </a:r>
            <a:r>
              <a:rPr lang="en-US" dirty="0" smtClean="0"/>
              <a:t>experience</a:t>
            </a:r>
          </a:p>
          <a:p>
            <a:pPr>
              <a:lnSpc>
                <a:spcPct val="150000"/>
              </a:lnSpc>
            </a:pPr>
            <a:r>
              <a:rPr lang="en-US" dirty="0" smtClean="0"/>
              <a:t>Practical Guide to SQL Virtual Consolidation</a:t>
            </a:r>
          </a:p>
          <a:p>
            <a:pPr lvl="1">
              <a:lnSpc>
                <a:spcPct val="150000"/>
              </a:lnSpc>
            </a:pPr>
            <a:r>
              <a:rPr lang="en-AU" dirty="0" smtClean="0"/>
              <a:t>5 questions a SQL Server DBA needs to consider</a:t>
            </a:r>
          </a:p>
          <a:p>
            <a:pPr>
              <a:lnSpc>
                <a:spcPct val="150000"/>
              </a:lnSpc>
            </a:pPr>
            <a:r>
              <a:rPr lang="en-US" dirty="0" smtClean="0"/>
              <a:t>SQL Licensing in Virtualisation Scenarios</a:t>
            </a:r>
          </a:p>
          <a:p>
            <a:pPr lvl="1">
              <a:lnSpc>
                <a:spcPct val="150000"/>
              </a:lnSpc>
            </a:pPr>
            <a:r>
              <a:rPr lang="en-US" dirty="0" smtClean="0"/>
              <a:t>The 2 methods of </a:t>
            </a:r>
            <a:r>
              <a:rPr lang="en-US" dirty="0" err="1" smtClean="0"/>
              <a:t>licencing</a:t>
            </a:r>
            <a:r>
              <a:rPr lang="en-US" dirty="0" smtClean="0"/>
              <a:t>; guests &amp; hosts</a:t>
            </a:r>
          </a:p>
          <a:p>
            <a:pPr>
              <a:lnSpc>
                <a:spcPct val="150000"/>
              </a:lnSpc>
            </a:pPr>
            <a:r>
              <a:rPr lang="en-US" dirty="0" smtClean="0"/>
              <a:t>Questions &amp; Answers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True-Up</a:t>
            </a:r>
            <a:endParaRPr lang="en-US" dirty="0"/>
          </a:p>
        </p:txBody>
      </p:sp>
      <p:sp>
        <p:nvSpPr>
          <p:cNvPr id="3" name="Content Placeholder 2"/>
          <p:cNvSpPr>
            <a:spLocks noGrp="1"/>
          </p:cNvSpPr>
          <p:nvPr>
            <p:ph idx="1"/>
          </p:nvPr>
        </p:nvSpPr>
        <p:spPr/>
        <p:txBody>
          <a:bodyPr anchor="ctr">
            <a:normAutofit/>
          </a:bodyPr>
          <a:lstStyle/>
          <a:p>
            <a:pPr marL="0" indent="0">
              <a:buNone/>
            </a:pPr>
            <a:r>
              <a:rPr lang="en-AU" sz="3600" dirty="0" smtClean="0"/>
              <a:t>Licenses removed during consolidation come off </a:t>
            </a:r>
            <a:r>
              <a:rPr lang="en-AU" sz="3600" i="1" dirty="0" smtClean="0"/>
              <a:t>next year’s</a:t>
            </a:r>
            <a:r>
              <a:rPr lang="en-AU" sz="3600" dirty="0" smtClean="0"/>
              <a:t> true-up</a:t>
            </a:r>
            <a:endParaRPr lang="en-US" sz="3600" dirty="0"/>
          </a:p>
        </p:txBody>
      </p:sp>
      <p:sp>
        <p:nvSpPr>
          <p:cNvPr id="4" name="Footer Placeholder 3"/>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21049881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Enterprise Limits</a:t>
            </a:r>
            <a:endParaRPr lang="en-US" dirty="0"/>
          </a:p>
        </p:txBody>
      </p:sp>
      <p:sp>
        <p:nvSpPr>
          <p:cNvPr id="3" name="Content Placeholder 2"/>
          <p:cNvSpPr>
            <a:spLocks noGrp="1"/>
          </p:cNvSpPr>
          <p:nvPr>
            <p:ph idx="1"/>
          </p:nvPr>
        </p:nvSpPr>
        <p:spPr/>
        <p:txBody>
          <a:bodyPr/>
          <a:lstStyle/>
          <a:p>
            <a:r>
              <a:rPr lang="en-AU" dirty="0" smtClean="0"/>
              <a:t>Enterprise Edition supports four (4) guests per processor</a:t>
            </a:r>
            <a:br>
              <a:rPr lang="en-AU" dirty="0" smtClean="0"/>
            </a:br>
            <a:endParaRPr lang="en-AU" dirty="0" smtClean="0"/>
          </a:p>
          <a:p>
            <a:r>
              <a:rPr lang="en-AU" dirty="0" smtClean="0"/>
              <a:t>You may licence more processors than the server supports (</a:t>
            </a:r>
            <a:r>
              <a:rPr lang="en-AU" dirty="0" err="1" smtClean="0"/>
              <a:t>ie</a:t>
            </a:r>
            <a:r>
              <a:rPr lang="en-AU" dirty="0" smtClean="0"/>
              <a:t>, licence six processors on a four processor server, to support up to 24 guests)</a:t>
            </a:r>
            <a:br>
              <a:rPr lang="en-AU" dirty="0" smtClean="0"/>
            </a:br>
            <a:endParaRPr lang="en-AU" dirty="0" smtClean="0"/>
          </a:p>
          <a:p>
            <a:r>
              <a:rPr lang="en-AU" dirty="0" err="1" smtClean="0"/>
              <a:t>Datacenter</a:t>
            </a:r>
            <a:r>
              <a:rPr lang="en-AU" dirty="0" smtClean="0"/>
              <a:t> Edition supports unlimited guests.</a:t>
            </a:r>
            <a:endParaRPr lang="en-US" dirty="0"/>
          </a:p>
        </p:txBody>
      </p:sp>
      <p:sp>
        <p:nvSpPr>
          <p:cNvPr id="4" name="Footer Placeholder 3"/>
          <p:cNvSpPr>
            <a:spLocks noGrp="1"/>
          </p:cNvSpPr>
          <p:nvPr>
            <p:ph type="ftr" sz="quarter" idx="11"/>
          </p:nvPr>
        </p:nvSpPr>
        <p:spPr/>
        <p:txBody>
          <a:body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1717546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2" y="4406900"/>
            <a:ext cx="8026151" cy="1362075"/>
          </a:xfrm>
        </p:spPr>
        <p:txBody>
          <a:bodyPr/>
          <a:lstStyle/>
          <a:p>
            <a:r>
              <a:rPr lang="en-US" dirty="0" smtClean="0"/>
              <a:t>Question &amp; Answer Session</a:t>
            </a:r>
            <a:endParaRPr lang="en-AU" dirty="0"/>
          </a:p>
        </p:txBody>
      </p:sp>
      <p:sp>
        <p:nvSpPr>
          <p:cNvPr id="3" name="Text Placeholder 2"/>
          <p:cNvSpPr>
            <a:spLocks noGrp="1"/>
          </p:cNvSpPr>
          <p:nvPr>
            <p:ph type="body" idx="1"/>
          </p:nvPr>
        </p:nvSpPr>
        <p:spPr>
          <a:xfrm>
            <a:off x="722312" y="1875036"/>
            <a:ext cx="7954143" cy="1697980"/>
          </a:xfrm>
        </p:spPr>
        <p:txBody>
          <a:bodyPr>
            <a:normAutofit/>
          </a:bodyPr>
          <a:lstStyle/>
          <a:p>
            <a:r>
              <a:rPr lang="en-AU" sz="1800" dirty="0" smtClean="0"/>
              <a:t>Contacts for </a:t>
            </a:r>
            <a:r>
              <a:rPr lang="en-AU" sz="1800" b="1" dirty="0" smtClean="0"/>
              <a:t>Rolf Tesmer</a:t>
            </a:r>
            <a:r>
              <a:rPr lang="en-AU" sz="1800" dirty="0" smtClean="0"/>
              <a:t>		Contacts </a:t>
            </a:r>
            <a:r>
              <a:rPr lang="en-AU" sz="1800" dirty="0"/>
              <a:t>for </a:t>
            </a:r>
            <a:r>
              <a:rPr lang="en-AU" sz="1800" b="1" dirty="0" smtClean="0"/>
              <a:t>Carl </a:t>
            </a:r>
            <a:r>
              <a:rPr lang="en-US" sz="1800" b="1" dirty="0"/>
              <a:t>Weibgen</a:t>
            </a:r>
            <a:r>
              <a:rPr lang="en-US" sz="1800" dirty="0"/>
              <a:t> </a:t>
            </a:r>
            <a:r>
              <a:rPr lang="en-AU" sz="1800" dirty="0"/>
              <a:t>	</a:t>
            </a:r>
            <a:endParaRPr lang="en-AU" sz="1800" dirty="0" smtClean="0"/>
          </a:p>
          <a:p>
            <a:r>
              <a:rPr lang="en-AU" sz="1200" dirty="0" smtClean="0">
                <a:hlinkClick r:id="rId2"/>
              </a:rPr>
              <a:t>rolf.tesmer@dimensiondata.com</a:t>
            </a:r>
            <a:r>
              <a:rPr lang="en-AU" sz="1200" dirty="0" smtClean="0"/>
              <a:t> 		</a:t>
            </a:r>
            <a:r>
              <a:rPr lang="en-AU" sz="1200" u="sng" dirty="0" smtClean="0">
                <a:hlinkClick r:id="rId3"/>
              </a:rPr>
              <a:t>carl.weibgen@bendigoadelaide.com.au</a:t>
            </a:r>
            <a:r>
              <a:rPr lang="en-AU" sz="1200" dirty="0" smtClean="0"/>
              <a:t> </a:t>
            </a:r>
          </a:p>
          <a:p>
            <a:r>
              <a:rPr lang="en-AU" sz="1200" dirty="0" smtClean="0">
                <a:hlinkClick r:id="rId4"/>
              </a:rPr>
              <a:t>http://au.linkedin.com/in/rolftesmer</a:t>
            </a:r>
            <a:r>
              <a:rPr lang="en-AU" sz="1200" dirty="0" smtClean="0"/>
              <a:t>		</a:t>
            </a:r>
            <a:r>
              <a:rPr lang="en-AU" sz="1200" u="sng" dirty="0" smtClean="0">
                <a:hlinkClick r:id="rId5"/>
              </a:rPr>
              <a:t>http</a:t>
            </a:r>
            <a:r>
              <a:rPr lang="en-AU" sz="1200" u="sng" dirty="0">
                <a:hlinkClick r:id="rId5"/>
              </a:rPr>
              <a:t>://</a:t>
            </a:r>
            <a:r>
              <a:rPr lang="en-AU" sz="1200" u="sng" dirty="0" smtClean="0">
                <a:hlinkClick r:id="rId5"/>
              </a:rPr>
              <a:t>au.linkedin.com/pub/carl-weibgen/17/b82/245</a:t>
            </a:r>
            <a:endParaRPr lang="en-AU" sz="1200" u="sng" dirty="0" smtClean="0"/>
          </a:p>
          <a:p>
            <a:endParaRPr lang="en-AU" sz="1200" u="sng" dirty="0"/>
          </a:p>
          <a:p>
            <a:r>
              <a:rPr lang="en-AU" sz="1800" dirty="0"/>
              <a:t>Contacts for </a:t>
            </a:r>
            <a:r>
              <a:rPr lang="en-AU" sz="1800" b="1" dirty="0" smtClean="0"/>
              <a:t>Ron Dunn</a:t>
            </a:r>
            <a:endParaRPr lang="en-AU" sz="1800" dirty="0" smtClean="0"/>
          </a:p>
          <a:p>
            <a:r>
              <a:rPr lang="en-AU" sz="1200" dirty="0" smtClean="0">
                <a:hlinkClick r:id="rId6"/>
              </a:rPr>
              <a:t>rond@microsoft.com</a:t>
            </a:r>
            <a:r>
              <a:rPr lang="en-AU" sz="1200" dirty="0" smtClean="0"/>
              <a:t> </a:t>
            </a: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1937750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4349" y="2996952"/>
            <a:ext cx="3202195" cy="23042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4349" y="1728828"/>
            <a:ext cx="3202195" cy="873326"/>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600200"/>
            <a:ext cx="4536504" cy="4525963"/>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24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6452494"/>
            <a:ext cx="3744418" cy="276999"/>
          </a:xfrm>
          <a:prstGeom prst="rect">
            <a:avLst/>
          </a:prstGeom>
          <a:noFill/>
        </p:spPr>
        <p:txBody>
          <a:bodyPr wrap="square" rtlCol="0">
            <a:spAutoFit/>
          </a:bodyPr>
          <a:lstStyle/>
          <a:p>
            <a:r>
              <a:rPr lang="en-US" sz="1200" dirty="0" smtClean="0">
                <a:solidFill>
                  <a:schemeClr val="bg1"/>
                </a:solidFill>
                <a:latin typeface="Segoe UI" pitchFamily="34" charset="0"/>
                <a:ea typeface="Segoe UI" pitchFamily="34" charset="0"/>
                <a:cs typeface="Segoe UI" pitchFamily="34" charset="0"/>
              </a:rPr>
              <a:t>*Please see Registration for full terms and conditions</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841889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6143234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Physical Consolidation</a:t>
            </a:r>
            <a:endParaRPr lang="en-US" dirty="0"/>
          </a:p>
        </p:txBody>
      </p:sp>
      <p:sp>
        <p:nvSpPr>
          <p:cNvPr id="6" name="Subtitle 5"/>
          <p:cNvSpPr>
            <a:spLocks noGrp="1"/>
          </p:cNvSpPr>
          <p:nvPr>
            <p:ph type="body" idx="1"/>
          </p:nvPr>
        </p:nvSpPr>
        <p:spPr/>
        <p:txBody>
          <a:bodyPr/>
          <a:lstStyle/>
          <a:p>
            <a:r>
              <a:rPr lang="en-AU" dirty="0" smtClean="0"/>
              <a:t>Carl Weibgen</a:t>
            </a:r>
          </a:p>
          <a:p>
            <a:r>
              <a:rPr lang="en-AU" dirty="0" smtClean="0"/>
              <a:t>Bendigo Bank</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79247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579296" cy="1143000"/>
          </a:xfrm>
        </p:spPr>
        <p:txBody>
          <a:bodyPr>
            <a:normAutofit fontScale="90000"/>
          </a:bodyPr>
          <a:lstStyle/>
          <a:p>
            <a:r>
              <a:rPr lang="en-US" dirty="0" smtClean="0"/>
              <a:t>SQL Physical Consolidation</a:t>
            </a:r>
            <a:br>
              <a:rPr lang="en-US" dirty="0" smtClean="0"/>
            </a:br>
            <a:r>
              <a:rPr lang="en-AU" i="1" dirty="0" smtClean="0">
                <a:solidFill>
                  <a:schemeClr val="accent2"/>
                </a:solidFill>
              </a:rPr>
              <a:t>Practical Consolidation: Customer Experience</a:t>
            </a:r>
            <a:endParaRPr lang="en-US" i="1" dirty="0">
              <a:solidFill>
                <a:schemeClr val="accent2"/>
              </a:solidFill>
            </a:endParaRPr>
          </a:p>
        </p:txBody>
      </p:sp>
      <p:sp>
        <p:nvSpPr>
          <p:cNvPr id="3" name="Text Placeholder 2"/>
          <p:cNvSpPr>
            <a:spLocks noGrp="1"/>
          </p:cNvSpPr>
          <p:nvPr>
            <p:ph idx="1"/>
          </p:nvPr>
        </p:nvSpPr>
        <p:spPr>
          <a:xfrm>
            <a:off x="457200" y="2276873"/>
            <a:ext cx="7067128" cy="3168352"/>
          </a:xfrm>
        </p:spPr>
        <p:txBody>
          <a:bodyPr>
            <a:normAutofit fontScale="92500" lnSpcReduction="10000"/>
          </a:bodyPr>
          <a:lstStyle/>
          <a:p>
            <a:pPr>
              <a:lnSpc>
                <a:spcPct val="150000"/>
              </a:lnSpc>
            </a:pPr>
            <a:r>
              <a:rPr lang="en-US" dirty="0" smtClean="0"/>
              <a:t>Bendigo and Adelaide Bank:</a:t>
            </a:r>
            <a:br>
              <a:rPr lang="en-US" dirty="0" smtClean="0"/>
            </a:br>
            <a:r>
              <a:rPr lang="en-US" dirty="0" smtClean="0"/>
              <a:t>Early unit of consolidation</a:t>
            </a:r>
          </a:p>
          <a:p>
            <a:pPr>
              <a:lnSpc>
                <a:spcPct val="150000"/>
              </a:lnSpc>
            </a:pPr>
            <a:r>
              <a:rPr lang="en-US" dirty="0" smtClean="0"/>
              <a:t>Reduction of servers by half</a:t>
            </a:r>
            <a:endParaRPr lang="en-US" b="1" dirty="0" smtClean="0"/>
          </a:p>
          <a:p>
            <a:pPr>
              <a:lnSpc>
                <a:spcPct val="150000"/>
              </a:lnSpc>
            </a:pPr>
            <a:r>
              <a:rPr lang="en-US" dirty="0" smtClean="0"/>
              <a:t>Good and bad but </a:t>
            </a:r>
            <a:r>
              <a:rPr lang="en-US" i="1" dirty="0" smtClean="0"/>
              <a:t>positive overall</a:t>
            </a:r>
          </a:p>
          <a:p>
            <a:pPr>
              <a:lnSpc>
                <a:spcPct val="150000"/>
              </a:lnSpc>
            </a:pPr>
            <a:r>
              <a:rPr lang="en-US" dirty="0" smtClean="0"/>
              <a:t>Recommendation when this applies</a:t>
            </a:r>
          </a:p>
          <a:p>
            <a:pPr>
              <a:lnSpc>
                <a:spcPct val="150000"/>
              </a:lnSpc>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5" descr="Bendigo and Adelaide Bank Logo.PNG"/>
          <p:cNvPicPr>
            <a:picLocks noChangeAspect="1"/>
          </p:cNvPicPr>
          <p:nvPr/>
        </p:nvPicPr>
        <p:blipFill>
          <a:blip r:embed="rId3" cstate="print"/>
          <a:stretch>
            <a:fillRect/>
          </a:stretch>
        </p:blipFill>
        <p:spPr>
          <a:xfrm>
            <a:off x="5364088" y="2348880"/>
            <a:ext cx="2976517" cy="1059575"/>
          </a:xfrm>
          <a:prstGeom prst="rect">
            <a:avLst/>
          </a:prstGeom>
        </p:spPr>
      </p:pic>
    </p:spTree>
    <p:extLst>
      <p:ext uri="{BB962C8B-B14F-4D97-AF65-F5344CB8AC3E}">
        <p14:creationId xmlns:p14="http://schemas.microsoft.com/office/powerpoint/2010/main" val="40481100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Reward</a:t>
            </a:r>
            <a:r>
              <a:rPr lang="en-AU" i="1" dirty="0" smtClean="0">
                <a:solidFill>
                  <a:schemeClr val="accent2"/>
                </a:solidFill>
              </a:rPr>
              <a:t>: Bundling Units of Work</a:t>
            </a:r>
            <a:endParaRPr lang="en-US" i="1" dirty="0">
              <a:solidFill>
                <a:schemeClr val="accent2"/>
              </a:solidFill>
            </a:endParaRPr>
          </a:p>
        </p:txBody>
      </p:sp>
      <p:sp>
        <p:nvSpPr>
          <p:cNvPr id="3" name="Text Placeholder 2"/>
          <p:cNvSpPr>
            <a:spLocks noGrp="1"/>
          </p:cNvSpPr>
          <p:nvPr>
            <p:ph idx="1"/>
          </p:nvPr>
        </p:nvSpPr>
        <p:spPr/>
        <p:txBody>
          <a:bodyPr>
            <a:normAutofit fontScale="92500" lnSpcReduction="20000"/>
          </a:bodyPr>
          <a:lstStyle/>
          <a:p>
            <a:pPr>
              <a:lnSpc>
                <a:spcPct val="150000"/>
              </a:lnSpc>
            </a:pPr>
            <a:r>
              <a:rPr lang="en-US" dirty="0" smtClean="0"/>
              <a:t>Critical consolidation drivers…</a:t>
            </a:r>
          </a:p>
          <a:p>
            <a:pPr marL="914400" lvl="1" indent="-457200">
              <a:lnSpc>
                <a:spcPct val="150000"/>
              </a:lnSpc>
              <a:buFont typeface="+mj-lt"/>
              <a:buAutoNum type="arabicPeriod"/>
            </a:pPr>
            <a:r>
              <a:rPr lang="en-US" dirty="0" smtClean="0"/>
              <a:t>SQL licensing</a:t>
            </a:r>
          </a:p>
          <a:p>
            <a:pPr marL="914400" lvl="1" indent="-457200">
              <a:lnSpc>
                <a:spcPct val="150000"/>
              </a:lnSpc>
              <a:buFont typeface="+mj-lt"/>
              <a:buAutoNum type="arabicPeriod"/>
            </a:pPr>
            <a:r>
              <a:rPr lang="en-US" dirty="0"/>
              <a:t>SQL version upgrade</a:t>
            </a:r>
          </a:p>
          <a:p>
            <a:pPr marL="914400" lvl="1" indent="-457200">
              <a:lnSpc>
                <a:spcPct val="150000"/>
              </a:lnSpc>
              <a:buFont typeface="+mj-lt"/>
              <a:buAutoNum type="arabicPeriod"/>
            </a:pPr>
            <a:r>
              <a:rPr lang="en-US" dirty="0" smtClean="0"/>
              <a:t>Hardware replacement</a:t>
            </a:r>
          </a:p>
          <a:p>
            <a:pPr marL="914400" lvl="1" indent="-457200">
              <a:lnSpc>
                <a:spcPct val="150000"/>
              </a:lnSpc>
              <a:buFont typeface="+mj-lt"/>
              <a:buAutoNum type="arabicPeriod"/>
            </a:pPr>
            <a:r>
              <a:rPr lang="en-US" dirty="0" smtClean="0"/>
              <a:t>Server room relocation</a:t>
            </a:r>
          </a:p>
          <a:p>
            <a:pPr lvl="1">
              <a:lnSpc>
                <a:spcPct val="150000"/>
              </a:lnSpc>
            </a:pPr>
            <a:endParaRPr lang="en-US" dirty="0" smtClean="0"/>
          </a:p>
          <a:p>
            <a:pPr>
              <a:lnSpc>
                <a:spcPct val="150000"/>
              </a:lnSpc>
            </a:pPr>
            <a:r>
              <a:rPr lang="en-US" b="1" dirty="0" smtClean="0"/>
              <a:t>More Drivers  =  Easier Stakeholder Acceptance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Down Arrow 5"/>
          <p:cNvSpPr/>
          <p:nvPr/>
        </p:nvSpPr>
        <p:spPr>
          <a:xfrm>
            <a:off x="395536" y="2996952"/>
            <a:ext cx="648072" cy="2592288"/>
          </a:xfrm>
          <a:prstGeom prst="downArrow">
            <a:avLst/>
          </a:prstGeom>
          <a:gradFill flip="none" rotWithShape="1">
            <a:gsLst>
              <a:gs pos="0">
                <a:srgbClr val="03C2F1"/>
              </a:gs>
              <a:gs pos="50000">
                <a:schemeClr val="accent1">
                  <a:tint val="44500"/>
                  <a:satMod val="160000"/>
                </a:schemeClr>
              </a:gs>
              <a:gs pos="100000">
                <a:schemeClr val="accent1">
                  <a:tint val="23500"/>
                  <a:satMod val="160000"/>
                </a:schemeClr>
              </a:gs>
            </a:gsLst>
            <a:lin ang="16200000" scaled="1"/>
            <a:tileRect/>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7285464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1"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down)">
                                      <p:cBhvr>
                                        <p:cTn id="29" dur="500"/>
                                        <p:tgtEl>
                                          <p:spTgt spid="6"/>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Risk</a:t>
            </a:r>
            <a:r>
              <a:rPr lang="en-AU" i="1" dirty="0" smtClean="0">
                <a:solidFill>
                  <a:schemeClr val="accent2"/>
                </a:solidFill>
              </a:rPr>
              <a:t>: Server Level Settings #1</a:t>
            </a:r>
            <a:endParaRPr lang="en-US" i="1"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fontScale="92500" lnSpcReduction="10000"/>
          </a:bodyPr>
          <a:lstStyle/>
          <a:p>
            <a:r>
              <a:rPr lang="en-US" dirty="0" smtClean="0"/>
              <a:t>Expanded impacts</a:t>
            </a:r>
          </a:p>
          <a:p>
            <a:pPr lvl="1"/>
            <a:r>
              <a:rPr lang="en-US" dirty="0" smtClean="0"/>
              <a:t>Space: Multiple extents</a:t>
            </a:r>
          </a:p>
          <a:p>
            <a:pPr lvl="1"/>
            <a:r>
              <a:rPr lang="en-US" dirty="0" smtClean="0"/>
              <a:t>Maintenance: OS / SQL patching</a:t>
            </a:r>
          </a:p>
          <a:p>
            <a:pPr lvl="1"/>
            <a:r>
              <a:rPr lang="en-US" dirty="0" smtClean="0"/>
              <a:t>Unexpected outage</a:t>
            </a:r>
          </a:p>
          <a:p>
            <a:pPr lvl="1"/>
            <a:endParaRPr lang="en-US" dirty="0" smtClean="0"/>
          </a:p>
          <a:p>
            <a:r>
              <a:rPr lang="en-US" dirty="0" smtClean="0"/>
              <a:t>Security implications</a:t>
            </a:r>
          </a:p>
          <a:p>
            <a:pPr lvl="1"/>
            <a:r>
              <a:rPr lang="en-US" dirty="0" smtClean="0"/>
              <a:t>Best practice</a:t>
            </a:r>
          </a:p>
          <a:p>
            <a:pPr lvl="1"/>
            <a:r>
              <a:rPr lang="en-US" dirty="0" smtClean="0"/>
              <a:t>“The line in the sand”</a:t>
            </a:r>
          </a:p>
          <a:p>
            <a:pPr lvl="1"/>
            <a:endParaRPr lang="en-US" dirty="0" smtClean="0"/>
          </a:p>
          <a:p>
            <a:r>
              <a:rPr lang="en-US" dirty="0" smtClean="0"/>
              <a:t>Testing restrictions</a:t>
            </a:r>
          </a:p>
          <a:p>
            <a:pPr lvl="1"/>
            <a:r>
              <a:rPr lang="en-US" dirty="0" smtClean="0"/>
              <a:t>OS level settings: date/time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Explosion 1 3"/>
          <p:cNvSpPr/>
          <p:nvPr/>
        </p:nvSpPr>
        <p:spPr>
          <a:xfrm>
            <a:off x="5940152" y="1628800"/>
            <a:ext cx="2592288" cy="1944216"/>
          </a:xfrm>
          <a:prstGeom prst="irregularSeal1">
            <a:avLst/>
          </a:prstGeom>
          <a:effectLst>
            <a:outerShdw blurRad="76200" dir="18900000" sy="23000" kx="-1200000" algn="bl" rotWithShape="0">
              <a:prstClr val="black">
                <a:alpha val="2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6" name="Flowchart: Magnetic Disk 5"/>
          <p:cNvSpPr/>
          <p:nvPr/>
        </p:nvSpPr>
        <p:spPr>
          <a:xfrm>
            <a:off x="6660232" y="2276872"/>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dirty="0" smtClean="0"/>
              <a:t>1</a:t>
            </a:r>
            <a:endParaRPr lang="en-AU" dirty="0"/>
          </a:p>
        </p:txBody>
      </p:sp>
      <p:sp>
        <p:nvSpPr>
          <p:cNvPr id="7" name="Flowchart: Magnetic Disk 6"/>
          <p:cNvSpPr/>
          <p:nvPr/>
        </p:nvSpPr>
        <p:spPr>
          <a:xfrm>
            <a:off x="7308304" y="2276872"/>
            <a:ext cx="504056" cy="576064"/>
          </a:xfrm>
          <a:prstGeom prst="flowChartMagneticDisk">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i="1" dirty="0" smtClean="0"/>
              <a:t>…n</a:t>
            </a:r>
            <a:endParaRPr lang="en-AU" i="1" dirty="0"/>
          </a:p>
        </p:txBody>
      </p:sp>
      <p:pic>
        <p:nvPicPr>
          <p:cNvPr id="1027" name="Picture 3" descr="C:\Users\rtesmer\AppData\Local\Microsoft\Windows\Temporary Internet Files\Content.IE5\7QZUQXT3\MP90044248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3789040"/>
            <a:ext cx="1728192" cy="11521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5301208"/>
            <a:ext cx="2164559" cy="8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47627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500"/>
                                        <p:tgtEl>
                                          <p:spTgt spid="3">
                                            <p:txEl>
                                              <p:pRg st="7" end="7"/>
                                            </p:txEl>
                                          </p:spTgt>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1027"/>
                                        </p:tgtEl>
                                        <p:attrNameLst>
                                          <p:attrName>style.visibility</p:attrName>
                                        </p:attrNameLst>
                                      </p:cBhvr>
                                      <p:to>
                                        <p:strVal val="visible"/>
                                      </p:to>
                                    </p:set>
                                    <p:animEffect transition="in" filter="fade">
                                      <p:cBhvr>
                                        <p:cTn id="43" dur="500"/>
                                        <p:tgtEl>
                                          <p:spTgt spid="102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Effect transition="in" filter="fade">
                                      <p:cBhvr>
                                        <p:cTn id="48" dur="500"/>
                                        <p:tgtEl>
                                          <p:spTgt spid="3">
                                            <p:txEl>
                                              <p:pRg st="9" end="9"/>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fade">
                                      <p:cBhvr>
                                        <p:cTn id="51" dur="500"/>
                                        <p:tgtEl>
                                          <p:spTgt spid="3">
                                            <p:txEl>
                                              <p:pRg st="10" end="10"/>
                                            </p:txEl>
                                          </p:spTgt>
                                        </p:tgtEl>
                                      </p:cBhvr>
                                    </p:animEffec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1028"/>
                                        </p:tgtEl>
                                        <p:attrNameLst>
                                          <p:attrName>style.visibility</p:attrName>
                                        </p:attrNameLst>
                                      </p:cBhvr>
                                      <p:to>
                                        <p:strVal val="visible"/>
                                      </p:to>
                                    </p:set>
                                    <p:animEffect transition="in" filter="fade">
                                      <p:cBhvr>
                                        <p:cTn id="5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Risk</a:t>
            </a:r>
            <a:r>
              <a:rPr lang="en-AU" i="1" dirty="0" smtClean="0">
                <a:solidFill>
                  <a:schemeClr val="accent2"/>
                </a:solidFill>
              </a:rPr>
              <a:t>: Server Level Settings #2</a:t>
            </a:r>
            <a:endParaRPr lang="en-US" i="1" dirty="0">
              <a:solidFill>
                <a:schemeClr val="accent2"/>
              </a:solidFill>
            </a:endParaRPr>
          </a:p>
        </p:txBody>
      </p:sp>
      <p:sp>
        <p:nvSpPr>
          <p:cNvPr id="3" name="Text Placeholder 2"/>
          <p:cNvSpPr>
            <a:spLocks noGrp="1"/>
          </p:cNvSpPr>
          <p:nvPr>
            <p:ph idx="1"/>
          </p:nvPr>
        </p:nvSpPr>
        <p:spPr/>
        <p:txBody>
          <a:bodyPr/>
          <a:lstStyle/>
          <a:p>
            <a:pPr>
              <a:lnSpc>
                <a:spcPct val="150000"/>
              </a:lnSpc>
            </a:pPr>
            <a:r>
              <a:rPr lang="en-US" dirty="0" smtClean="0"/>
              <a:t>SQL Server collations</a:t>
            </a:r>
          </a:p>
          <a:p>
            <a:pPr lvl="1">
              <a:lnSpc>
                <a:spcPct val="150000"/>
              </a:lnSpc>
            </a:pPr>
            <a:r>
              <a:rPr lang="en-US" dirty="0" smtClean="0"/>
              <a:t>‘Case Insensitive’ database on ‘Case Sensitive’ server</a:t>
            </a:r>
          </a:p>
          <a:p>
            <a:pPr lvl="1">
              <a:lnSpc>
                <a:spcPct val="150000"/>
              </a:lnSpc>
            </a:pPr>
            <a:r>
              <a:rPr lang="en-US" dirty="0" smtClean="0"/>
              <a:t>Variable declaration and usage</a:t>
            </a:r>
          </a:p>
          <a:p>
            <a:pPr lvl="1">
              <a:lnSpc>
                <a:spcPct val="150000"/>
              </a:lnSpc>
            </a:pPr>
            <a:r>
              <a:rPr lang="en-US" b="1" dirty="0" smtClean="0"/>
              <a:t>tempdb</a:t>
            </a:r>
            <a:r>
              <a:rPr lang="en-US" dirty="0" smtClean="0"/>
              <a:t> objects usage (system)</a:t>
            </a:r>
          </a:p>
          <a:p>
            <a:pPr marL="457200" lvl="1" indent="0">
              <a:lnSpc>
                <a:spcPct val="150000"/>
              </a:lnSpc>
              <a:buNone/>
            </a:pPr>
            <a:r>
              <a:rPr lang="en-US" i="1" dirty="0" smtClean="0"/>
              <a:t>Let’s look at a working example…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424840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556792"/>
            <a:ext cx="8496944" cy="5184576"/>
          </a:xfrm>
        </p:spPr>
        <p:txBody>
          <a:bodyPr>
            <a:normAutofit fontScale="32500" lnSpcReduction="20000"/>
          </a:bodyPr>
          <a:lstStyle/>
          <a:p>
            <a:pPr>
              <a:lnSpc>
                <a:spcPct val="160000"/>
              </a:lnSpc>
            </a:pPr>
            <a:r>
              <a:rPr lang="en-US" sz="4700" b="1" dirty="0" smtClean="0"/>
              <a:t>Config: ‘Case Insensitive’ User Database  &amp;  ‘Case Sensitive’ System Databases</a:t>
            </a:r>
          </a:p>
          <a:p>
            <a:pPr>
              <a:lnSpc>
                <a:spcPct val="160000"/>
              </a:lnSpc>
            </a:pPr>
            <a:r>
              <a:rPr lang="en-US" sz="4700" b="1" dirty="0" smtClean="0"/>
              <a:t>Issue 1: Declaring Variables…</a:t>
            </a:r>
            <a:endParaRPr lang="en-US" sz="4700" b="1" dirty="0"/>
          </a:p>
          <a:p>
            <a:pPr marL="0" indent="0">
              <a:buNone/>
            </a:pPr>
            <a:r>
              <a:rPr lang="en-AU" sz="4900" dirty="0" smtClean="0">
                <a:solidFill>
                  <a:srgbClr val="0000FF"/>
                </a:solidFill>
              </a:rPr>
              <a:t>	DECLARE</a:t>
            </a:r>
            <a:r>
              <a:rPr lang="en-AU" sz="4900" dirty="0" smtClean="0">
                <a:solidFill>
                  <a:prstClr val="black"/>
                </a:solidFill>
              </a:rPr>
              <a:t> </a:t>
            </a:r>
            <a:r>
              <a:rPr lang="en-AU" sz="4900" dirty="0">
                <a:solidFill>
                  <a:prstClr val="black"/>
                </a:solidFill>
              </a:rPr>
              <a:t>@</a:t>
            </a:r>
            <a:r>
              <a:rPr lang="en-AU" sz="4900" dirty="0" err="1">
                <a:solidFill>
                  <a:prstClr val="black"/>
                </a:solidFill>
              </a:rPr>
              <a:t>iCSVar</a:t>
            </a:r>
            <a:r>
              <a:rPr lang="en-AU" sz="4900" dirty="0">
                <a:solidFill>
                  <a:prstClr val="black"/>
                </a:solidFill>
              </a:rPr>
              <a:t> </a:t>
            </a:r>
            <a:r>
              <a:rPr lang="en-AU" sz="4900" dirty="0" smtClean="0">
                <a:solidFill>
                  <a:srgbClr val="0000FF"/>
                </a:solidFill>
              </a:rPr>
              <a:t>INT</a:t>
            </a:r>
            <a:r>
              <a:rPr lang="en-AU" sz="4900" dirty="0" smtClean="0">
                <a:solidFill>
                  <a:srgbClr val="808080"/>
                </a:solidFill>
              </a:rPr>
              <a:t>;</a:t>
            </a:r>
            <a:endParaRPr lang="en-AU" sz="4900" dirty="0">
              <a:solidFill>
                <a:srgbClr val="808080"/>
              </a:solidFill>
            </a:endParaRPr>
          </a:p>
          <a:p>
            <a:pPr marL="0" indent="0">
              <a:buNone/>
            </a:pPr>
            <a:r>
              <a:rPr lang="en-AU" sz="4900" dirty="0" smtClean="0">
                <a:solidFill>
                  <a:srgbClr val="0000FF"/>
                </a:solidFill>
              </a:rPr>
              <a:t>	SET</a:t>
            </a:r>
            <a:r>
              <a:rPr lang="en-AU" sz="4900" dirty="0" smtClean="0">
                <a:solidFill>
                  <a:prstClr val="black"/>
                </a:solidFill>
              </a:rPr>
              <a:t> </a:t>
            </a:r>
            <a:r>
              <a:rPr lang="en-AU" sz="4900" dirty="0">
                <a:solidFill>
                  <a:prstClr val="black"/>
                </a:solidFill>
              </a:rPr>
              <a:t>@</a:t>
            </a:r>
            <a:r>
              <a:rPr lang="en-AU" sz="4900" dirty="0" err="1">
                <a:solidFill>
                  <a:prstClr val="black"/>
                </a:solidFill>
              </a:rPr>
              <a:t>iCSVar</a:t>
            </a:r>
            <a:r>
              <a:rPr lang="en-AU" sz="4900" dirty="0">
                <a:solidFill>
                  <a:prstClr val="black"/>
                </a:solidFill>
              </a:rPr>
              <a:t> </a:t>
            </a:r>
            <a:r>
              <a:rPr lang="en-AU" sz="4900" dirty="0">
                <a:solidFill>
                  <a:srgbClr val="808080"/>
                </a:solidFill>
              </a:rPr>
              <a:t>=</a:t>
            </a:r>
            <a:r>
              <a:rPr lang="en-AU" sz="4900" dirty="0">
                <a:solidFill>
                  <a:prstClr val="black"/>
                </a:solidFill>
              </a:rPr>
              <a:t> 100</a:t>
            </a:r>
            <a:r>
              <a:rPr lang="en-AU" sz="4900" dirty="0">
                <a:solidFill>
                  <a:srgbClr val="808080"/>
                </a:solidFill>
              </a:rPr>
              <a:t>;</a:t>
            </a:r>
          </a:p>
          <a:p>
            <a:pPr marL="0" indent="0">
              <a:buNone/>
            </a:pPr>
            <a:r>
              <a:rPr lang="en-AU" sz="4900" dirty="0" smtClean="0">
                <a:solidFill>
                  <a:srgbClr val="0000FF"/>
                </a:solidFill>
              </a:rPr>
              <a:t>	SELECT</a:t>
            </a:r>
            <a:r>
              <a:rPr lang="en-AU" sz="4900" dirty="0" smtClean="0">
                <a:solidFill>
                  <a:prstClr val="black"/>
                </a:solidFill>
              </a:rPr>
              <a:t> </a:t>
            </a:r>
            <a:r>
              <a:rPr lang="en-AU" sz="4900" dirty="0">
                <a:solidFill>
                  <a:prstClr val="black"/>
                </a:solidFill>
              </a:rPr>
              <a:t>@</a:t>
            </a:r>
            <a:r>
              <a:rPr lang="en-AU" sz="4900" dirty="0" err="1">
                <a:solidFill>
                  <a:prstClr val="black"/>
                </a:solidFill>
              </a:rPr>
              <a:t>icsvar</a:t>
            </a:r>
            <a:r>
              <a:rPr lang="en-AU" sz="4900" dirty="0">
                <a:solidFill>
                  <a:srgbClr val="808080"/>
                </a:solidFill>
              </a:rPr>
              <a:t>;</a:t>
            </a:r>
          </a:p>
          <a:p>
            <a:pPr marL="0" indent="0">
              <a:buNone/>
            </a:pPr>
            <a:r>
              <a:rPr lang="en-AU" sz="4900" b="1" dirty="0" smtClean="0">
                <a:solidFill>
                  <a:srgbClr val="0000FF"/>
                </a:solidFill>
              </a:rPr>
              <a:t>	</a:t>
            </a:r>
            <a:r>
              <a:rPr lang="en-AU" sz="4900" dirty="0" smtClean="0">
                <a:solidFill>
                  <a:srgbClr val="0000FF"/>
                </a:solidFill>
              </a:rPr>
              <a:t>GO</a:t>
            </a:r>
          </a:p>
          <a:p>
            <a:pPr lvl="1">
              <a:buNone/>
            </a:pPr>
            <a:endParaRPr lang="en-US" sz="4900" dirty="0" smtClean="0"/>
          </a:p>
          <a:p>
            <a:pPr>
              <a:buNone/>
            </a:pPr>
            <a:r>
              <a:rPr lang="en-US" sz="4900" dirty="0" smtClean="0">
                <a:solidFill>
                  <a:srgbClr val="FF0000"/>
                </a:solidFill>
              </a:rPr>
              <a:t>		</a:t>
            </a:r>
            <a:r>
              <a:rPr lang="en-AU" sz="4900" dirty="0" smtClean="0">
                <a:solidFill>
                  <a:srgbClr val="FF0000"/>
                </a:solidFill>
              </a:rPr>
              <a:t>Msg 137, Level 15, State 2, Line 3</a:t>
            </a:r>
          </a:p>
          <a:p>
            <a:pPr>
              <a:buNone/>
            </a:pPr>
            <a:r>
              <a:rPr lang="en-AU" sz="4900" dirty="0" smtClean="0">
                <a:solidFill>
                  <a:srgbClr val="FF0000"/>
                </a:solidFill>
              </a:rPr>
              <a:t>		Must declare the scalar variable "@</a:t>
            </a:r>
            <a:r>
              <a:rPr lang="en-AU" sz="4900" dirty="0" err="1" smtClean="0">
                <a:solidFill>
                  <a:srgbClr val="FF0000"/>
                </a:solidFill>
              </a:rPr>
              <a:t>icsvar</a:t>
            </a:r>
            <a:r>
              <a:rPr lang="en-AU" sz="4900" dirty="0" smtClean="0">
                <a:solidFill>
                  <a:srgbClr val="FF0000"/>
                </a:solidFill>
              </a:rPr>
              <a:t>".</a:t>
            </a:r>
          </a:p>
          <a:p>
            <a:pPr lvl="1">
              <a:lnSpc>
                <a:spcPct val="160000"/>
              </a:lnSpc>
            </a:pPr>
            <a:endParaRPr lang="en-US" sz="4300" b="1" dirty="0" smtClean="0"/>
          </a:p>
          <a:p>
            <a:pPr>
              <a:lnSpc>
                <a:spcPct val="160000"/>
              </a:lnSpc>
            </a:pPr>
            <a:r>
              <a:rPr lang="en-US" sz="4700" b="1" dirty="0" smtClean="0"/>
              <a:t>Issue 2: Using Data in Tables…</a:t>
            </a:r>
            <a:endParaRPr lang="en-US" sz="4700" b="1" dirty="0"/>
          </a:p>
          <a:p>
            <a:pPr marL="0" indent="0">
              <a:buNone/>
            </a:pPr>
            <a:r>
              <a:rPr lang="en-US" sz="4900" dirty="0" smtClean="0">
                <a:solidFill>
                  <a:srgbClr val="0000FF"/>
                </a:solidFill>
              </a:rPr>
              <a:t>	CREATE</a:t>
            </a:r>
            <a:r>
              <a:rPr lang="en-US" sz="4900" dirty="0" smtClean="0">
                <a:solidFill>
                  <a:prstClr val="black"/>
                </a:solidFill>
              </a:rPr>
              <a:t> </a:t>
            </a:r>
            <a:r>
              <a:rPr lang="en-US" sz="4900" dirty="0">
                <a:solidFill>
                  <a:srgbClr val="0000FF"/>
                </a:solidFill>
              </a:rPr>
              <a:t>TABLE</a:t>
            </a:r>
            <a:r>
              <a:rPr lang="en-US" sz="4900" dirty="0">
                <a:solidFill>
                  <a:prstClr val="black"/>
                </a:solidFill>
              </a:rPr>
              <a:t> #TEST</a:t>
            </a:r>
            <a:r>
              <a:rPr lang="en-US" sz="4900" dirty="0">
                <a:solidFill>
                  <a:srgbClr val="0000FF"/>
                </a:solidFill>
              </a:rPr>
              <a:t> </a:t>
            </a:r>
            <a:r>
              <a:rPr lang="en-US" sz="4900" dirty="0">
                <a:solidFill>
                  <a:srgbClr val="808080"/>
                </a:solidFill>
              </a:rPr>
              <a:t>(</a:t>
            </a:r>
            <a:r>
              <a:rPr lang="en-US" sz="4900" dirty="0" err="1">
                <a:solidFill>
                  <a:prstClr val="black"/>
                </a:solidFill>
              </a:rPr>
              <a:t>TXTVal</a:t>
            </a:r>
            <a:r>
              <a:rPr lang="en-US" sz="4900" dirty="0">
                <a:solidFill>
                  <a:prstClr val="black"/>
                </a:solidFill>
              </a:rPr>
              <a:t> </a:t>
            </a:r>
            <a:r>
              <a:rPr lang="en-US" sz="4900" dirty="0" err="1">
                <a:solidFill>
                  <a:srgbClr val="0000FF"/>
                </a:solidFill>
              </a:rPr>
              <a:t>VARCHAR</a:t>
            </a:r>
            <a:r>
              <a:rPr lang="en-US" sz="4900" dirty="0">
                <a:solidFill>
                  <a:srgbClr val="808080"/>
                </a:solidFill>
              </a:rPr>
              <a:t>(</a:t>
            </a:r>
            <a:r>
              <a:rPr lang="en-US" sz="4900" dirty="0">
                <a:solidFill>
                  <a:prstClr val="black"/>
                </a:solidFill>
              </a:rPr>
              <a:t>50</a:t>
            </a:r>
            <a:r>
              <a:rPr lang="en-US" sz="4900" dirty="0">
                <a:solidFill>
                  <a:srgbClr val="808080"/>
                </a:solidFill>
              </a:rPr>
              <a:t>));</a:t>
            </a:r>
          </a:p>
          <a:p>
            <a:pPr marL="0" indent="0">
              <a:buNone/>
            </a:pPr>
            <a:r>
              <a:rPr lang="en-US" sz="4900" dirty="0" smtClean="0">
                <a:solidFill>
                  <a:srgbClr val="0000FF"/>
                </a:solidFill>
              </a:rPr>
              <a:t>	INSERT</a:t>
            </a:r>
            <a:r>
              <a:rPr lang="en-US" sz="4900" dirty="0" smtClean="0">
                <a:solidFill>
                  <a:prstClr val="black"/>
                </a:solidFill>
              </a:rPr>
              <a:t> </a:t>
            </a:r>
            <a:r>
              <a:rPr lang="en-US" sz="4900" dirty="0">
                <a:solidFill>
                  <a:srgbClr val="0000FF"/>
                </a:solidFill>
              </a:rPr>
              <a:t>INTO</a:t>
            </a:r>
            <a:r>
              <a:rPr lang="en-US" sz="4900" dirty="0">
                <a:solidFill>
                  <a:prstClr val="black"/>
                </a:solidFill>
              </a:rPr>
              <a:t> #TEST</a:t>
            </a:r>
            <a:r>
              <a:rPr lang="en-US" sz="4900" dirty="0">
                <a:solidFill>
                  <a:srgbClr val="0000FF"/>
                </a:solidFill>
              </a:rPr>
              <a:t> </a:t>
            </a:r>
            <a:r>
              <a:rPr lang="en-US" sz="4900" dirty="0">
                <a:solidFill>
                  <a:srgbClr val="808080"/>
                </a:solidFill>
              </a:rPr>
              <a:t>(</a:t>
            </a:r>
            <a:r>
              <a:rPr lang="en-US" sz="4900" dirty="0" err="1">
                <a:solidFill>
                  <a:prstClr val="black"/>
                </a:solidFill>
              </a:rPr>
              <a:t>TXTVal</a:t>
            </a:r>
            <a:r>
              <a:rPr lang="en-US" sz="4900" dirty="0">
                <a:solidFill>
                  <a:srgbClr val="808080"/>
                </a:solidFill>
              </a:rPr>
              <a:t>)</a:t>
            </a:r>
            <a:r>
              <a:rPr lang="en-US" sz="4900" dirty="0">
                <a:solidFill>
                  <a:prstClr val="black"/>
                </a:solidFill>
              </a:rPr>
              <a:t> </a:t>
            </a:r>
            <a:r>
              <a:rPr lang="en-US" sz="4900" dirty="0">
                <a:solidFill>
                  <a:srgbClr val="0000FF"/>
                </a:solidFill>
              </a:rPr>
              <a:t>VALUES </a:t>
            </a:r>
            <a:r>
              <a:rPr lang="en-US" sz="4900" dirty="0">
                <a:solidFill>
                  <a:srgbClr val="808080"/>
                </a:solidFill>
              </a:rPr>
              <a:t>(</a:t>
            </a:r>
            <a:r>
              <a:rPr lang="en-US" sz="4900" dirty="0">
                <a:solidFill>
                  <a:srgbClr val="FF0000"/>
                </a:solidFill>
              </a:rPr>
              <a:t>'Test String'</a:t>
            </a:r>
            <a:r>
              <a:rPr lang="en-US" sz="4900" dirty="0">
                <a:solidFill>
                  <a:srgbClr val="808080"/>
                </a:solidFill>
              </a:rPr>
              <a:t>);</a:t>
            </a:r>
          </a:p>
          <a:p>
            <a:pPr marL="0" indent="0">
              <a:buNone/>
            </a:pPr>
            <a:r>
              <a:rPr lang="en-AU" sz="4900" dirty="0" smtClean="0">
                <a:solidFill>
                  <a:srgbClr val="0000FF"/>
                </a:solidFill>
              </a:rPr>
              <a:t>	GO</a:t>
            </a:r>
            <a:endParaRPr lang="en-AU" sz="4900" dirty="0">
              <a:solidFill>
                <a:srgbClr val="0000FF"/>
              </a:solidFill>
            </a:endParaRPr>
          </a:p>
          <a:p>
            <a:pPr marL="0" indent="0">
              <a:buNone/>
            </a:pPr>
            <a:endParaRPr lang="en-AU" sz="4900" dirty="0">
              <a:solidFill>
                <a:srgbClr val="0000FF"/>
              </a:solidFill>
            </a:endParaRPr>
          </a:p>
          <a:p>
            <a:pPr marL="0" indent="0">
              <a:buNone/>
            </a:pPr>
            <a:r>
              <a:rPr lang="en-AU" sz="4900" dirty="0" smtClean="0">
                <a:solidFill>
                  <a:srgbClr val="0000FF"/>
                </a:solidFill>
              </a:rPr>
              <a:t>	SELECT</a:t>
            </a:r>
            <a:r>
              <a:rPr lang="en-AU" sz="4900" dirty="0" smtClean="0">
                <a:solidFill>
                  <a:prstClr val="black"/>
                </a:solidFill>
              </a:rPr>
              <a:t> </a:t>
            </a:r>
            <a:r>
              <a:rPr lang="en-AU" sz="4900" dirty="0">
                <a:solidFill>
                  <a:srgbClr val="808080"/>
                </a:solidFill>
              </a:rPr>
              <a:t>*</a:t>
            </a:r>
            <a:r>
              <a:rPr lang="en-AU" sz="4900" dirty="0">
                <a:solidFill>
                  <a:prstClr val="black"/>
                </a:solidFill>
              </a:rPr>
              <a:t> </a:t>
            </a:r>
          </a:p>
          <a:p>
            <a:pPr marL="0" indent="0">
              <a:buNone/>
            </a:pPr>
            <a:r>
              <a:rPr lang="en-AU" sz="4900" dirty="0" smtClean="0">
                <a:solidFill>
                  <a:srgbClr val="0000FF"/>
                </a:solidFill>
              </a:rPr>
              <a:t>	FROM</a:t>
            </a:r>
            <a:r>
              <a:rPr lang="en-AU" sz="4900" dirty="0" smtClean="0">
                <a:solidFill>
                  <a:prstClr val="black"/>
                </a:solidFill>
              </a:rPr>
              <a:t> </a:t>
            </a:r>
            <a:r>
              <a:rPr lang="en-AU" sz="4900" dirty="0">
                <a:solidFill>
                  <a:prstClr val="black"/>
                </a:solidFill>
              </a:rPr>
              <a:t>#TEST</a:t>
            </a:r>
          </a:p>
          <a:p>
            <a:pPr marL="0" indent="0">
              <a:buNone/>
            </a:pPr>
            <a:r>
              <a:rPr lang="en-AU" sz="4900" dirty="0" smtClean="0">
                <a:solidFill>
                  <a:srgbClr val="0000FF"/>
                </a:solidFill>
              </a:rPr>
              <a:t>	WHERE</a:t>
            </a:r>
            <a:r>
              <a:rPr lang="en-AU" sz="4900" dirty="0" smtClean="0">
                <a:solidFill>
                  <a:prstClr val="black"/>
                </a:solidFill>
              </a:rPr>
              <a:t> </a:t>
            </a:r>
            <a:r>
              <a:rPr lang="en-AU" sz="4900" dirty="0" err="1">
                <a:solidFill>
                  <a:prstClr val="black"/>
                </a:solidFill>
              </a:rPr>
              <a:t>TXTVal</a:t>
            </a:r>
            <a:r>
              <a:rPr lang="en-AU" sz="4900" dirty="0">
                <a:solidFill>
                  <a:prstClr val="black"/>
                </a:solidFill>
              </a:rPr>
              <a:t> </a:t>
            </a:r>
            <a:r>
              <a:rPr lang="en-AU" sz="4900" dirty="0">
                <a:solidFill>
                  <a:srgbClr val="808080"/>
                </a:solidFill>
              </a:rPr>
              <a:t>=</a:t>
            </a:r>
            <a:r>
              <a:rPr lang="en-AU" sz="4900" dirty="0">
                <a:solidFill>
                  <a:prstClr val="black"/>
                </a:solidFill>
              </a:rPr>
              <a:t> </a:t>
            </a:r>
            <a:r>
              <a:rPr lang="en-AU" sz="4900" dirty="0">
                <a:solidFill>
                  <a:srgbClr val="FF0000"/>
                </a:solidFill>
              </a:rPr>
              <a:t>'Test string'</a:t>
            </a:r>
            <a:r>
              <a:rPr lang="en-AU" sz="4900" dirty="0">
                <a:solidFill>
                  <a:srgbClr val="808080"/>
                </a:solidFill>
              </a:rPr>
              <a:t>;</a:t>
            </a:r>
          </a:p>
          <a:p>
            <a:pPr marL="0" indent="0">
              <a:buNone/>
            </a:pPr>
            <a:r>
              <a:rPr lang="en-AU" sz="4900" b="1" dirty="0" smtClean="0">
                <a:solidFill>
                  <a:srgbClr val="0000FF"/>
                </a:solidFill>
              </a:rPr>
              <a:t>	</a:t>
            </a:r>
            <a:r>
              <a:rPr lang="en-AU" sz="4900" dirty="0" smtClean="0">
                <a:solidFill>
                  <a:srgbClr val="0000FF"/>
                </a:solidFill>
              </a:rPr>
              <a:t>GO</a:t>
            </a:r>
            <a:endParaRPr lang="en-AU" sz="4900" dirty="0">
              <a:solidFill>
                <a:srgbClr val="0000FF"/>
              </a:solidFill>
            </a:endParaRPr>
          </a:p>
        </p:txBody>
      </p:sp>
      <p:sp>
        <p:nvSpPr>
          <p:cNvPr id="7" name="Oval 6"/>
          <p:cNvSpPr/>
          <p:nvPr/>
        </p:nvSpPr>
        <p:spPr>
          <a:xfrm>
            <a:off x="1979712" y="2636912"/>
            <a:ext cx="792088" cy="504056"/>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
        <p:nvSpPr>
          <p:cNvPr id="8" name="TextBox 7"/>
          <p:cNvSpPr txBox="1"/>
          <p:nvPr/>
        </p:nvSpPr>
        <p:spPr>
          <a:xfrm>
            <a:off x="5707182" y="2294439"/>
            <a:ext cx="2969274" cy="1015663"/>
          </a:xfrm>
          <a:prstGeom prst="rect">
            <a:avLst/>
          </a:prstGeom>
          <a:noFill/>
        </p:spPr>
        <p:txBody>
          <a:bodyPr wrap="square" rtlCol="0">
            <a:spAutoFit/>
          </a:bodyPr>
          <a:lstStyle/>
          <a:p>
            <a:r>
              <a:rPr lang="en-AU" sz="2000" b="1" dirty="0" smtClean="0">
                <a:solidFill>
                  <a:schemeClr val="accent2">
                    <a:lumMod val="50000"/>
                  </a:schemeClr>
                </a:solidFill>
              </a:rPr>
              <a:t>ERROR!</a:t>
            </a:r>
            <a:br>
              <a:rPr lang="en-AU" sz="2000" b="1" dirty="0" smtClean="0">
                <a:solidFill>
                  <a:schemeClr val="accent2">
                    <a:lumMod val="50000"/>
                  </a:schemeClr>
                </a:solidFill>
              </a:rPr>
            </a:br>
            <a:r>
              <a:rPr lang="en-AU" sz="2000" dirty="0" smtClean="0">
                <a:solidFill>
                  <a:schemeClr val="accent2">
                    <a:lumMod val="50000"/>
                  </a:schemeClr>
                </a:solidFill>
              </a:rPr>
              <a:t>Variable case does not match variable declaration</a:t>
            </a:r>
            <a:endParaRPr lang="en-AU" sz="2000" dirty="0">
              <a:solidFill>
                <a:schemeClr val="accent2">
                  <a:lumMod val="50000"/>
                </a:schemeClr>
              </a:solidFill>
            </a:endParaRPr>
          </a:p>
        </p:txBody>
      </p:sp>
      <p:cxnSp>
        <p:nvCxnSpPr>
          <p:cNvPr id="10" name="Straight Arrow Connector 9"/>
          <p:cNvCxnSpPr>
            <a:stCxn id="8" idx="1"/>
          </p:cNvCxnSpPr>
          <p:nvPr/>
        </p:nvCxnSpPr>
        <p:spPr>
          <a:xfrm flipH="1">
            <a:off x="2987826" y="2802271"/>
            <a:ext cx="2719356" cy="86670"/>
          </a:xfrm>
          <a:prstGeom prst="straightConnector1">
            <a:avLst/>
          </a:prstGeom>
          <a:ln>
            <a:tailEnd type="arrow"/>
          </a:ln>
          <a:effectLst/>
        </p:spPr>
        <p:style>
          <a:lnRef idx="3">
            <a:schemeClr val="accent2"/>
          </a:lnRef>
          <a:fillRef idx="0">
            <a:schemeClr val="accent2"/>
          </a:fillRef>
          <a:effectRef idx="2">
            <a:schemeClr val="accent2"/>
          </a:effectRef>
          <a:fontRef idx="minor">
            <a:schemeClr val="tx1"/>
          </a:fontRef>
        </p:style>
      </p:cxnSp>
      <p:sp>
        <p:nvSpPr>
          <p:cNvPr id="11" name="Oval 10"/>
          <p:cNvSpPr/>
          <p:nvPr/>
        </p:nvSpPr>
        <p:spPr>
          <a:xfrm>
            <a:off x="2819836" y="6080344"/>
            <a:ext cx="1248108" cy="432048"/>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
        <p:nvSpPr>
          <p:cNvPr id="12" name="TextBox 11"/>
          <p:cNvSpPr txBox="1"/>
          <p:nvPr/>
        </p:nvSpPr>
        <p:spPr>
          <a:xfrm>
            <a:off x="5707181" y="5517232"/>
            <a:ext cx="3473331" cy="707886"/>
          </a:xfrm>
          <a:prstGeom prst="rect">
            <a:avLst/>
          </a:prstGeom>
          <a:noFill/>
        </p:spPr>
        <p:txBody>
          <a:bodyPr wrap="square" rtlCol="0">
            <a:spAutoFit/>
          </a:bodyPr>
          <a:lstStyle/>
          <a:p>
            <a:r>
              <a:rPr lang="en-AU" sz="2000" b="1" dirty="0" smtClean="0">
                <a:solidFill>
                  <a:schemeClr val="accent2">
                    <a:lumMod val="50000"/>
                  </a:schemeClr>
                </a:solidFill>
              </a:rPr>
              <a:t>No error </a:t>
            </a:r>
            <a:r>
              <a:rPr lang="en-AU" sz="2000" b="1" i="1" u="sng" dirty="0" smtClean="0">
                <a:solidFill>
                  <a:schemeClr val="accent2">
                    <a:lumMod val="50000"/>
                  </a:schemeClr>
                </a:solidFill>
              </a:rPr>
              <a:t>but</a:t>
            </a:r>
            <a:r>
              <a:rPr lang="en-AU" sz="2000" b="1" i="1" dirty="0" smtClean="0">
                <a:solidFill>
                  <a:schemeClr val="accent2">
                    <a:lumMod val="50000"/>
                  </a:schemeClr>
                </a:solidFill>
              </a:rPr>
              <a:t> </a:t>
            </a:r>
            <a:r>
              <a:rPr lang="en-AU" sz="2000" b="1" dirty="0" smtClean="0">
                <a:solidFill>
                  <a:schemeClr val="accent2">
                    <a:lumMod val="50000"/>
                  </a:schemeClr>
                </a:solidFill>
              </a:rPr>
              <a:t>NO DATA!</a:t>
            </a:r>
          </a:p>
          <a:p>
            <a:r>
              <a:rPr lang="en-AU" sz="2000" dirty="0" smtClean="0">
                <a:solidFill>
                  <a:schemeClr val="accent2">
                    <a:lumMod val="50000"/>
                  </a:schemeClr>
                </a:solidFill>
              </a:rPr>
              <a:t>Value case does not match data</a:t>
            </a:r>
            <a:endParaRPr lang="en-AU" sz="2000" dirty="0">
              <a:solidFill>
                <a:schemeClr val="accent2">
                  <a:lumMod val="50000"/>
                </a:schemeClr>
              </a:solidFill>
            </a:endParaRPr>
          </a:p>
        </p:txBody>
      </p:sp>
      <p:cxnSp>
        <p:nvCxnSpPr>
          <p:cNvPr id="13" name="Straight Arrow Connector 12"/>
          <p:cNvCxnSpPr/>
          <p:nvPr/>
        </p:nvCxnSpPr>
        <p:spPr>
          <a:xfrm rot="10800000" flipV="1">
            <a:off x="4140329" y="5899454"/>
            <a:ext cx="1512168" cy="396914"/>
          </a:xfrm>
          <a:prstGeom prst="straightConnector1">
            <a:avLst/>
          </a:prstGeom>
          <a:ln>
            <a:tailEnd type="arrow"/>
          </a:ln>
          <a:effectLst/>
        </p:spPr>
        <p:style>
          <a:lnRef idx="3">
            <a:schemeClr val="accent2"/>
          </a:lnRef>
          <a:fillRef idx="0">
            <a:schemeClr val="accent2"/>
          </a:fillRef>
          <a:effectRef idx="2">
            <a:schemeClr val="accent2"/>
          </a:effectRef>
          <a:fontRef idx="minor">
            <a:schemeClr val="tx1"/>
          </a:fontRef>
        </p:style>
      </p:cxnSp>
      <p:sp>
        <p:nvSpPr>
          <p:cNvPr id="14" name="Title 1"/>
          <p:cNvSpPr>
            <a:spLocks noGrp="1"/>
          </p:cNvSpPr>
          <p:nvPr>
            <p:ph type="title"/>
          </p:nvPr>
        </p:nvSpPr>
        <p:spPr/>
        <p:txBody>
          <a:bodyPr>
            <a:normAutofit fontScale="90000"/>
          </a:bodyPr>
          <a:lstStyle/>
          <a:p>
            <a:r>
              <a:rPr lang="en-US" dirty="0" smtClean="0"/>
              <a:t>SQL Physical Consolidation</a:t>
            </a:r>
            <a:br>
              <a:rPr lang="en-US" dirty="0" smtClean="0"/>
            </a:br>
            <a:r>
              <a:rPr lang="en-AU" b="1" i="1" dirty="0" smtClean="0">
                <a:solidFill>
                  <a:schemeClr val="accent2"/>
                </a:solidFill>
              </a:rPr>
              <a:t>Example</a:t>
            </a:r>
            <a:r>
              <a:rPr lang="en-AU" i="1" dirty="0" smtClean="0">
                <a:solidFill>
                  <a:schemeClr val="accent2"/>
                </a:solidFill>
              </a:rPr>
              <a:t>: SQL </a:t>
            </a:r>
            <a:r>
              <a:rPr lang="en-AU" i="1" dirty="0">
                <a:solidFill>
                  <a:schemeClr val="accent2"/>
                </a:solidFill>
              </a:rPr>
              <a:t>Server Collation</a:t>
            </a:r>
            <a:endParaRPr lang="en-US" i="1" dirty="0">
              <a:solidFill>
                <a:schemeClr val="accent2"/>
              </a:solidFill>
            </a:endParaRPr>
          </a:p>
        </p:txBody>
      </p:sp>
      <p:cxnSp>
        <p:nvCxnSpPr>
          <p:cNvPr id="15" name="Straight Arrow Connector 14"/>
          <p:cNvCxnSpPr/>
          <p:nvPr/>
        </p:nvCxnSpPr>
        <p:spPr>
          <a:xfrm flipH="1" flipV="1">
            <a:off x="5148064" y="5373216"/>
            <a:ext cx="503142" cy="327782"/>
          </a:xfrm>
          <a:prstGeom prst="straightConnector1">
            <a:avLst/>
          </a:prstGeom>
          <a:ln>
            <a:tailEnd type="arrow"/>
          </a:ln>
          <a:effectLst/>
        </p:spPr>
        <p:style>
          <a:lnRef idx="3">
            <a:schemeClr val="accent2"/>
          </a:lnRef>
          <a:fillRef idx="0">
            <a:schemeClr val="accent2"/>
          </a:fillRef>
          <a:effectRef idx="2">
            <a:schemeClr val="accent2"/>
          </a:effectRef>
          <a:fontRef idx="minor">
            <a:schemeClr val="tx1"/>
          </a:fontRef>
        </p:style>
      </p:cxnSp>
      <p:cxnSp>
        <p:nvCxnSpPr>
          <p:cNvPr id="16" name="Straight Arrow Connector 15"/>
          <p:cNvCxnSpPr/>
          <p:nvPr/>
        </p:nvCxnSpPr>
        <p:spPr>
          <a:xfrm flipH="1" flipV="1">
            <a:off x="3443890" y="2420888"/>
            <a:ext cx="2247102" cy="233323"/>
          </a:xfrm>
          <a:prstGeom prst="straightConnector1">
            <a:avLst/>
          </a:prstGeom>
          <a:ln>
            <a:tailEnd type="arrow"/>
          </a:ln>
          <a:effectLst/>
        </p:spPr>
        <p:style>
          <a:lnRef idx="3">
            <a:schemeClr val="accent2"/>
          </a:lnRef>
          <a:fillRef idx="0">
            <a:schemeClr val="accent2"/>
          </a:fillRef>
          <a:effectRef idx="2">
            <a:schemeClr val="accent2"/>
          </a:effectRef>
          <a:fontRef idx="minor">
            <a:schemeClr val="tx1"/>
          </a:fontRef>
        </p:style>
      </p:cxnSp>
      <p:sp>
        <p:nvSpPr>
          <p:cNvPr id="18" name="Oval 17"/>
          <p:cNvSpPr/>
          <p:nvPr/>
        </p:nvSpPr>
        <p:spPr>
          <a:xfrm>
            <a:off x="2195738" y="2177809"/>
            <a:ext cx="936102" cy="504056"/>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
        <p:nvSpPr>
          <p:cNvPr id="19" name="Oval 18"/>
          <p:cNvSpPr/>
          <p:nvPr/>
        </p:nvSpPr>
        <p:spPr>
          <a:xfrm>
            <a:off x="4562148" y="4856527"/>
            <a:ext cx="1378004" cy="432048"/>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64060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00"/>
                            </p:stCondLst>
                            <p:childTnLst>
                              <p:par>
                                <p:cTn id="31" presetID="22" presetClass="entr" presetSubtype="2"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right)">
                                      <p:cBhvr>
                                        <p:cTn id="33" dur="500"/>
                                        <p:tgtEl>
                                          <p:spTgt spid="10"/>
                                        </p:tgtEl>
                                      </p:cBhvr>
                                    </p:animEffect>
                                  </p:childTnLst>
                                </p:cTn>
                              </p:par>
                              <p:par>
                                <p:cTn id="34" presetID="22" presetClass="entr" presetSubtype="2"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right)">
                                      <p:cBhvr>
                                        <p:cTn id="36" dur="500"/>
                                        <p:tgtEl>
                                          <p:spTgt spid="16"/>
                                        </p:tgtEl>
                                      </p:cBhvr>
                                    </p:animEffect>
                                  </p:childTnLst>
                                </p:cTn>
                              </p:par>
                            </p:childTnLst>
                          </p:cTn>
                        </p:par>
                        <p:par>
                          <p:cTn id="37" fill="hold">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500"/>
                                        <p:tgtEl>
                                          <p:spTgt spid="3">
                                            <p:txEl>
                                              <p:pRg st="10" end="10"/>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fade">
                                      <p:cBhvr>
                                        <p:cTn id="58" dur="500"/>
                                        <p:tgtEl>
                                          <p:spTgt spid="3">
                                            <p:txEl>
                                              <p:pRg st="11" end="11"/>
                                            </p:txEl>
                                          </p:spTgt>
                                        </p:tgtEl>
                                      </p:cBhvr>
                                    </p:animEffect>
                                  </p:childTnLst>
                                </p:cTn>
                              </p:par>
                              <p:par>
                                <p:cTn id="59" presetID="10" presetClass="entr" presetSubtype="0" fill="hold" nodeType="with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fade">
                                      <p:cBhvr>
                                        <p:cTn id="61" dur="500"/>
                                        <p:tgtEl>
                                          <p:spTgt spid="3">
                                            <p:txEl>
                                              <p:pRg st="12" end="12"/>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3">
                                            <p:txEl>
                                              <p:pRg st="13" end="13"/>
                                            </p:txEl>
                                          </p:spTgt>
                                        </p:tgtEl>
                                        <p:attrNameLst>
                                          <p:attrName>style.visibility</p:attrName>
                                        </p:attrNameLst>
                                      </p:cBhvr>
                                      <p:to>
                                        <p:strVal val="visible"/>
                                      </p:to>
                                    </p:set>
                                    <p:animEffect transition="in" filter="fade">
                                      <p:cBhvr>
                                        <p:cTn id="64" dur="500"/>
                                        <p:tgtEl>
                                          <p:spTgt spid="3">
                                            <p:txEl>
                                              <p:pRg st="13" end="13"/>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3">
                                            <p:txEl>
                                              <p:pRg st="15" end="15"/>
                                            </p:txEl>
                                          </p:spTgt>
                                        </p:tgtEl>
                                        <p:attrNameLst>
                                          <p:attrName>style.visibility</p:attrName>
                                        </p:attrNameLst>
                                      </p:cBhvr>
                                      <p:to>
                                        <p:strVal val="visible"/>
                                      </p:to>
                                    </p:set>
                                    <p:animEffect transition="in" filter="fade">
                                      <p:cBhvr>
                                        <p:cTn id="67" dur="500"/>
                                        <p:tgtEl>
                                          <p:spTgt spid="3">
                                            <p:txEl>
                                              <p:pRg st="15" end="15"/>
                                            </p:txEl>
                                          </p:spTgt>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animEffect transition="in" filter="fade">
                                      <p:cBhvr>
                                        <p:cTn id="71" dur="500"/>
                                        <p:tgtEl>
                                          <p:spTgt spid="3">
                                            <p:txEl>
                                              <p:pRg st="16" end="16"/>
                                            </p:txEl>
                                          </p:spTgt>
                                        </p:tgtEl>
                                      </p:cBhvr>
                                    </p:animEffect>
                                  </p:childTnLst>
                                </p:cTn>
                              </p:par>
                            </p:childTnLst>
                          </p:cTn>
                        </p:par>
                        <p:par>
                          <p:cTn id="72" fill="hold">
                            <p:stCondLst>
                              <p:cond delay="1000"/>
                            </p:stCondLst>
                            <p:childTnLst>
                              <p:par>
                                <p:cTn id="73" presetID="10" presetClass="entr" presetSubtype="0" fill="hold" nodeType="afterEffect">
                                  <p:stCondLst>
                                    <p:cond delay="0"/>
                                  </p:stCondLst>
                                  <p:childTnLst>
                                    <p:set>
                                      <p:cBhvr>
                                        <p:cTn id="74" dur="1" fill="hold">
                                          <p:stCondLst>
                                            <p:cond delay="0"/>
                                          </p:stCondLst>
                                        </p:cTn>
                                        <p:tgtEl>
                                          <p:spTgt spid="3">
                                            <p:txEl>
                                              <p:pRg st="17" end="17"/>
                                            </p:txEl>
                                          </p:spTgt>
                                        </p:tgtEl>
                                        <p:attrNameLst>
                                          <p:attrName>style.visibility</p:attrName>
                                        </p:attrNameLst>
                                      </p:cBhvr>
                                      <p:to>
                                        <p:strVal val="visible"/>
                                      </p:to>
                                    </p:set>
                                    <p:animEffect transition="in" filter="fade">
                                      <p:cBhvr>
                                        <p:cTn id="75" dur="500"/>
                                        <p:tgtEl>
                                          <p:spTgt spid="3">
                                            <p:txEl>
                                              <p:pRg st="17" end="17"/>
                                            </p:txEl>
                                          </p:spTgt>
                                        </p:tgtEl>
                                      </p:cBhvr>
                                    </p:animEffect>
                                  </p:childTnLst>
                                </p:cTn>
                              </p:par>
                            </p:childTnLst>
                          </p:cTn>
                        </p:par>
                        <p:par>
                          <p:cTn id="76" fill="hold">
                            <p:stCondLst>
                              <p:cond delay="1500"/>
                            </p:stCondLst>
                            <p:childTnLst>
                              <p:par>
                                <p:cTn id="77" presetID="10" presetClass="entr" presetSubtype="0" fill="hold" nodeType="afterEffect">
                                  <p:stCondLst>
                                    <p:cond delay="0"/>
                                  </p:stCondLst>
                                  <p:childTnLst>
                                    <p:set>
                                      <p:cBhvr>
                                        <p:cTn id="78" dur="1" fill="hold">
                                          <p:stCondLst>
                                            <p:cond delay="0"/>
                                          </p:stCondLst>
                                        </p:cTn>
                                        <p:tgtEl>
                                          <p:spTgt spid="3">
                                            <p:txEl>
                                              <p:pRg st="18" end="18"/>
                                            </p:txEl>
                                          </p:spTgt>
                                        </p:tgtEl>
                                        <p:attrNameLst>
                                          <p:attrName>style.visibility</p:attrName>
                                        </p:attrNameLst>
                                      </p:cBhvr>
                                      <p:to>
                                        <p:strVal val="visible"/>
                                      </p:to>
                                    </p:set>
                                    <p:animEffect transition="in" filter="fade">
                                      <p:cBhvr>
                                        <p:cTn id="79" dur="500"/>
                                        <p:tgtEl>
                                          <p:spTgt spid="3">
                                            <p:txEl>
                                              <p:pRg st="18" end="18"/>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500" fill="hold"/>
                                        <p:tgtEl>
                                          <p:spTgt spid="12"/>
                                        </p:tgtEl>
                                        <p:attrNameLst>
                                          <p:attrName>ppt_w</p:attrName>
                                        </p:attrNameLst>
                                      </p:cBhvr>
                                      <p:tavLst>
                                        <p:tav tm="0">
                                          <p:val>
                                            <p:fltVal val="0"/>
                                          </p:val>
                                        </p:tav>
                                        <p:tav tm="100000">
                                          <p:val>
                                            <p:strVal val="#ppt_w"/>
                                          </p:val>
                                        </p:tav>
                                      </p:tavLst>
                                    </p:anim>
                                    <p:anim calcmode="lin" valueType="num">
                                      <p:cBhvr>
                                        <p:cTn id="85" dur="500" fill="hold"/>
                                        <p:tgtEl>
                                          <p:spTgt spid="12"/>
                                        </p:tgtEl>
                                        <p:attrNameLst>
                                          <p:attrName>ppt_h</p:attrName>
                                        </p:attrNameLst>
                                      </p:cBhvr>
                                      <p:tavLst>
                                        <p:tav tm="0">
                                          <p:val>
                                            <p:fltVal val="0"/>
                                          </p:val>
                                        </p:tav>
                                        <p:tav tm="100000">
                                          <p:val>
                                            <p:strVal val="#ppt_h"/>
                                          </p:val>
                                        </p:tav>
                                      </p:tavLst>
                                    </p:anim>
                                    <p:animEffect transition="in" filter="fade">
                                      <p:cBhvr>
                                        <p:cTn id="86" dur="500"/>
                                        <p:tgtEl>
                                          <p:spTgt spid="12"/>
                                        </p:tgtEl>
                                      </p:cBhvr>
                                    </p:animEffect>
                                  </p:childTnLst>
                                </p:cTn>
                              </p:par>
                            </p:childTnLst>
                          </p:cTn>
                        </p:par>
                        <p:par>
                          <p:cTn id="87" fill="hold">
                            <p:stCondLst>
                              <p:cond delay="500"/>
                            </p:stCondLst>
                            <p:childTnLst>
                              <p:par>
                                <p:cTn id="88" presetID="22" presetClass="entr" presetSubtype="2" fill="hold"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right)">
                                      <p:cBhvr>
                                        <p:cTn id="90" dur="500"/>
                                        <p:tgtEl>
                                          <p:spTgt spid="15"/>
                                        </p:tgtEl>
                                      </p:cBhvr>
                                    </p:animEffect>
                                  </p:childTnLst>
                                </p:cTn>
                              </p:par>
                              <p:par>
                                <p:cTn id="91" presetID="22" presetClass="entr" presetSubtype="2" fill="hold"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wipe(right)">
                                      <p:cBhvr>
                                        <p:cTn id="93" dur="500"/>
                                        <p:tgtEl>
                                          <p:spTgt spid="13"/>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fade">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8" grpId="0"/>
      <p:bldP spid="11" grpId="0" animBg="1"/>
      <p:bldP spid="12" grpId="0"/>
      <p:bldP spid="18" grpId="0" animBg="1"/>
      <p:bldP spid="19" grpId="0"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9535</TotalTime>
  <Words>4152</Words>
  <Application>Microsoft Office PowerPoint</Application>
  <PresentationFormat>On-screen Show (4:3)</PresentationFormat>
  <Paragraphs>411</Paragraphs>
  <Slides>36</Slides>
  <Notes>26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Practical SQL Server Consolidation</vt:lpstr>
      <vt:lpstr>Agenda What will we cover today?</vt:lpstr>
      <vt:lpstr>Physical Consolidation</vt:lpstr>
      <vt:lpstr>SQL Physical Consolidation Practical Consolidation: Customer Experience</vt:lpstr>
      <vt:lpstr>SQL Physical Consolidation Reward: Bundling Units of Work</vt:lpstr>
      <vt:lpstr>SQL Physical Consolidation Risk: Server Level Settings #1</vt:lpstr>
      <vt:lpstr>SQL Physical Consolidation Risk: Server Level Settings #2</vt:lpstr>
      <vt:lpstr>SQL Physical Consolidation Example: SQL Server Collation</vt:lpstr>
      <vt:lpstr>SQL Physical Consolidation Reward: Server Level Settings</vt:lpstr>
      <vt:lpstr>SQL Physical Consolidation Risk: Analysis</vt:lpstr>
      <vt:lpstr>SQL Physical Consolidation Reward: Server Version</vt:lpstr>
      <vt:lpstr>SQL Physical Consolidation Reward: User Acceptance</vt:lpstr>
      <vt:lpstr>SQL Physical Consolidation So when is it right for me?</vt:lpstr>
      <vt:lpstr>Virtual Consolidation</vt:lpstr>
      <vt:lpstr>SQL Virtual Consolidation The 5 Questions a SQL DBA needs to consider…</vt:lpstr>
      <vt:lpstr>SQL Virtual Consolidation Why consolidate SQL Server to virtual at all?</vt:lpstr>
      <vt:lpstr>SQL Virtual Consolidation Before I jump on in, what are the gottcha’s?</vt:lpstr>
      <vt:lpstr>SQL Virtual Consolidation Some gottcha’s for The Hosts</vt:lpstr>
      <vt:lpstr>SQL Virtual Consolidation Some gottcha’s for The Guests</vt:lpstr>
      <vt:lpstr>SQL Virtual Consolidation How do I identify the right mix of SQL Servers?</vt:lpstr>
      <vt:lpstr>SQL Virtual Consolidation How do I identify the right mix of SQL Servers?</vt:lpstr>
      <vt:lpstr>SQL Virtual Consolidation I am ready to consolidate, but how?</vt:lpstr>
      <vt:lpstr>SQL Virtual Consolidation I am ready to consolidate, but how?</vt:lpstr>
      <vt:lpstr>SQL Virtual Consolidation I am ready to consolidate, but how?</vt:lpstr>
      <vt:lpstr>SQL Virtual Consolidation So now you’re consolidated, what else can I do?</vt:lpstr>
      <vt:lpstr>SQL Virtual Consolidation So when is it right for me?</vt:lpstr>
      <vt:lpstr>Licensing Issues for Consolidation</vt:lpstr>
      <vt:lpstr>Live Migration</vt:lpstr>
      <vt:lpstr>True-Up</vt:lpstr>
      <vt:lpstr>Enterprise Limits</vt:lpstr>
      <vt:lpstr>Question &amp; Answer Session</vt:lpstr>
      <vt:lpstr>Win a Touch Mouse!</vt:lpstr>
      <vt:lpstr>Enrol in Microsoft Virtual Academy Today</vt:lpstr>
      <vt:lpstr>PowerPoint Presentation</vt:lpstr>
      <vt:lpstr>Resources</vt:lpstr>
    </vt:vector>
  </TitlesOfParts>
  <Company>Dimension Data &amp; Bendigo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Server Practical Consolidation</dc:title>
  <dc:creator>Rolf Tesmer &amp; Carl Weibgen</dc:creator>
  <cp:keywords>SQL Server</cp:keywords>
  <cp:lastModifiedBy>Event Staff</cp:lastModifiedBy>
  <cp:revision>520</cp:revision>
  <dcterms:created xsi:type="dcterms:W3CDTF">2011-04-01T05:55:34Z</dcterms:created>
  <dcterms:modified xsi:type="dcterms:W3CDTF">2011-08-31T06:46:09Z</dcterms:modified>
  <cp:category>TechEd 2011</cp:category>
</cp:coreProperties>
</file>