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8"/>
  </p:notesMasterIdLst>
  <p:sldIdLst>
    <p:sldId id="279" r:id="rId2"/>
    <p:sldId id="280" r:id="rId3"/>
    <p:sldId id="333" r:id="rId4"/>
    <p:sldId id="335" r:id="rId5"/>
    <p:sldId id="334" r:id="rId6"/>
    <p:sldId id="308" r:id="rId7"/>
    <p:sldId id="285" r:id="rId8"/>
    <p:sldId id="286" r:id="rId9"/>
    <p:sldId id="287" r:id="rId10"/>
    <p:sldId id="288" r:id="rId11"/>
    <p:sldId id="309" r:id="rId12"/>
    <p:sldId id="317" r:id="rId13"/>
    <p:sldId id="338" r:id="rId14"/>
    <p:sldId id="289" r:id="rId15"/>
    <p:sldId id="336" r:id="rId16"/>
    <p:sldId id="291" r:id="rId17"/>
    <p:sldId id="307" r:id="rId18"/>
    <p:sldId id="326" r:id="rId19"/>
    <p:sldId id="341" r:id="rId20"/>
    <p:sldId id="340" r:id="rId21"/>
    <p:sldId id="337" r:id="rId22"/>
    <p:sldId id="296" r:id="rId23"/>
    <p:sldId id="282" r:id="rId24"/>
    <p:sldId id="328" r:id="rId25"/>
    <p:sldId id="342" r:id="rId26"/>
    <p:sldId id="343" r:id="rId27"/>
    <p:sldId id="330" r:id="rId28"/>
    <p:sldId id="270" r:id="rId29"/>
    <p:sldId id="271" r:id="rId30"/>
    <p:sldId id="327" r:id="rId31"/>
    <p:sldId id="331" r:id="rId32"/>
    <p:sldId id="319" r:id="rId33"/>
    <p:sldId id="320" r:id="rId34"/>
    <p:sldId id="321" r:id="rId35"/>
    <p:sldId id="322" r:id="rId36"/>
    <p:sldId id="323" r:id="rId3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21" autoAdjust="0"/>
    <p:restoredTop sz="92411" autoAdjust="0"/>
  </p:normalViewPr>
  <p:slideViewPr>
    <p:cSldViewPr>
      <p:cViewPr>
        <p:scale>
          <a:sx n="80" d="100"/>
          <a:sy n="80" d="100"/>
        </p:scale>
        <p:origin x="-72" y="-84"/>
      </p:cViewPr>
      <p:guideLst>
        <p:guide orient="horz" pos="3122"/>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9:55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28</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29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6</a:t>
            </a:fld>
            <a:endParaRPr lang="en-AU" dirty="0"/>
          </a:p>
        </p:txBody>
      </p:sp>
    </p:spTree>
    <p:extLst>
      <p:ext uri="{BB962C8B-B14F-4D97-AF65-F5344CB8AC3E}">
        <p14:creationId xmlns:p14="http://schemas.microsoft.com/office/powerpoint/2010/main" val="2579353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9:55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4160947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9:55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DF6FDDD6-E1F8-4906-8239-F3BA31F2415E}" type="datetime1">
              <a:rPr lang="en-US" smtClean="0"/>
              <a:t>9/1/2011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2527780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3603324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9:55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D75B0E5-5D68-451A-A53F-D5C39AD66427}" type="slidenum">
              <a:rPr lang="en-US" smtClean="0"/>
              <a:pPr>
                <a:defRPr/>
              </a:pPr>
              <a:t>24</a:t>
            </a:fld>
            <a:endParaRPr lang="en-US" dirty="0"/>
          </a:p>
        </p:txBody>
      </p:sp>
      <p:sp>
        <p:nvSpPr>
          <p:cNvPr id="5" name="Footer Placeholder 5"/>
          <p:cNvSpPr>
            <a:spLocks noGrp="1"/>
          </p:cNvSpPr>
          <p:nvPr>
            <p:ph type="ftr" sz="quarter" idx="4"/>
          </p:nvPr>
        </p:nvSpPr>
        <p:spPr bwMode="auto">
          <a:xfrm>
            <a:off x="2" y="8685213"/>
            <a:ext cx="6172201" cy="457200"/>
          </a:xfrm>
          <a:noFill/>
          <a:ln>
            <a:miter lim="800000"/>
            <a:headEnd/>
            <a:tailEnd/>
          </a:ln>
        </p:spPr>
        <p:txBody>
          <a:bodyPr wrap="square" numCol="1" anchorCtr="0" compatLnSpc="1">
            <a:prstTxWarp prst="textNoShape">
              <a:avLst/>
            </a:prstTxWarp>
          </a:bodyPr>
          <a:lstStyle/>
          <a:p>
            <a:pPr defTabSz="912654" fontAlgn="base">
              <a:spcBef>
                <a:spcPct val="0"/>
              </a:spcBef>
              <a:spcAft>
                <a:spcPct val="0"/>
              </a:spcAft>
            </a:pPr>
            <a:r>
              <a:rPr lang="en-US" dirty="0">
                <a:latin typeface="Calibri" pitchFamily="34" charset="0"/>
              </a:rPr>
              <a:t>© </a:t>
            </a:r>
            <a:r>
              <a:rPr lang="en-US" dirty="0" smtClean="0">
                <a:latin typeface="Calibri" pitchFamily="34" charset="0"/>
              </a:rPr>
              <a:t>2011 </a:t>
            </a:r>
            <a:r>
              <a:rPr lang="en-US" dirty="0">
                <a:latin typeface="Calibri" pitchFamily="34" charset="0"/>
              </a:rPr>
              <a:t>Microsoft Corporation. All rights reserved. Microsoft, Windows, Windows Vista and other product names are or may be registered trademarks and/or trademarks in the U.S. and/or other countries</a:t>
            </a:r>
            <a:r>
              <a:rPr lang="en-US" dirty="0" smtClean="0">
                <a:latin typeface="Calibri" pitchFamily="34" charset="0"/>
              </a:rPr>
              <a:t>.</a:t>
            </a:r>
            <a:endParaRPr lang="en-US" dirty="0">
              <a:latin typeface="Calibri" pitchFamily="34" charset="0"/>
            </a:endParaRPr>
          </a:p>
        </p:txBody>
      </p:sp>
      <p:sp>
        <p:nvSpPr>
          <p:cNvPr id="6" name="Header Placeholder 3"/>
          <p:cNvSpPr>
            <a:spLocks noGrp="1"/>
          </p:cNvSpPr>
          <p:nvPr>
            <p:ph type="hdr" sz="quarter"/>
          </p:nvPr>
        </p:nvSpPr>
        <p:spPr bwMode="auto">
          <a:xfrm>
            <a:off x="0" y="0"/>
            <a:ext cx="3602264" cy="457200"/>
          </a:xfrm>
          <a:noFill/>
          <a:ln>
            <a:miter lim="800000"/>
            <a:headEnd/>
            <a:tailEnd/>
          </a:ln>
        </p:spPr>
        <p:txBody>
          <a:bodyPr wrap="square" numCol="1" anchor="t" anchorCtr="0" compatLnSpc="1">
            <a:prstTxWarp prst="textNoShape">
              <a:avLst/>
            </a:prstTxWarp>
          </a:bodyPr>
          <a:lstStyle/>
          <a:p>
            <a:pPr defTabSz="912654" fontAlgn="base">
              <a:spcBef>
                <a:spcPct val="0"/>
              </a:spcBef>
              <a:spcAft>
                <a:spcPct val="0"/>
              </a:spcAft>
            </a:pPr>
            <a:r>
              <a:rPr lang="en-US" dirty="0">
                <a:latin typeface="Calibri" pitchFamily="34" charset="0"/>
              </a:rPr>
              <a:t>Why Migrate from </a:t>
            </a:r>
            <a:r>
              <a:rPr lang="en-US" dirty="0" smtClean="0">
                <a:latin typeface="Calibri" pitchFamily="34" charset="0"/>
              </a:rPr>
              <a:t>Oracle to </a:t>
            </a:r>
            <a:r>
              <a:rPr lang="en-US" dirty="0">
                <a:latin typeface="Calibri" pitchFamily="34" charset="0"/>
              </a:rPr>
              <a:t>Microsoft SQL Server?</a:t>
            </a:r>
          </a:p>
          <a:p>
            <a:pPr defTabSz="912654" fontAlgn="base">
              <a:spcBef>
                <a:spcPct val="0"/>
              </a:spcBef>
              <a:spcAft>
                <a:spcPct val="0"/>
              </a:spcAft>
            </a:pPr>
            <a:endParaRPr lang="en-US" dirty="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61660"/>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pic>
        <p:nvPicPr>
          <p:cNvPr id="4" name="Picture 3" descr="Tech·Ed_LOGO.png"/>
          <p:cNvPicPr>
            <a:picLocks noChangeAspect="1"/>
          </p:cNvPicPr>
          <p:nvPr userDrawn="1"/>
        </p:nvPicPr>
        <p:blipFill>
          <a:blip r:embed="rId4"/>
          <a:stretch>
            <a:fillRect/>
          </a:stretch>
        </p:blipFill>
        <p:spPr>
          <a:xfrm>
            <a:off x="990599" y="1428750"/>
            <a:ext cx="4870445" cy="19812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57474" y="1769364"/>
            <a:ext cx="6994362" cy="1142621"/>
          </a:xfrm>
        </p:spPr>
        <p:txBody>
          <a:bodyPr anchor="t" anchorCtr="0">
            <a:noAutofit/>
          </a:bodyPr>
          <a:lstStyle>
            <a:lvl1pPr algn="l" defTabSz="685864" rtl="0" eaLnBrk="1" latinLnBrk="0" hangingPunct="1">
              <a:lnSpc>
                <a:spcPct val="90000"/>
              </a:lnSpc>
              <a:spcBef>
                <a:spcPct val="0"/>
              </a:spcBef>
              <a:buNone/>
              <a:defRPr lang="en-US" sz="4100" b="0" kern="1200" cap="none" spc="-113"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57473" y="2914650"/>
            <a:ext cx="3313277" cy="346249"/>
          </a:xfrm>
        </p:spPr>
        <p:txBody>
          <a:bodyPr>
            <a:noAutofit/>
          </a:bodyPr>
          <a:lstStyle>
            <a:lvl1pPr marL="0" indent="0" algn="l" defTabSz="685864" rtl="0" eaLnBrk="1" latinLnBrk="0" hangingPunct="1">
              <a:lnSpc>
                <a:spcPct val="90000"/>
              </a:lnSpc>
              <a:spcBef>
                <a:spcPts val="0"/>
              </a:spcBef>
              <a:buSzPct val="85000"/>
              <a:buFontTx/>
              <a:buNone/>
              <a:defRPr kumimoji="0" lang="en-US" sz="2400" b="0" i="0" u="none" strike="noStrike" kern="1200" cap="none" spc="0" normalizeH="0" baseline="0" dirty="0">
                <a:ln>
                  <a:noFill/>
                </a:ln>
                <a:gradFill>
                  <a:gsLst>
                    <a:gs pos="0">
                      <a:srgbClr val="FFE784"/>
                    </a:gs>
                    <a:gs pos="100000">
                      <a:srgbClr val="FFE784"/>
                    </a:gs>
                  </a:gsLst>
                  <a:path path="rect">
                    <a:fillToRect l="100000" t="100000"/>
                  </a:path>
                </a:gradFill>
                <a:effectLst/>
                <a:uLnTx/>
                <a:uFillTx/>
                <a:latin typeface="Segoe UI"/>
                <a:ea typeface="+mn-ea"/>
                <a:cs typeface="+mn-cs"/>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pPr marL="0" marR="0" lvl="0" indent="0" algn="l" defTabSz="685864" rtl="0" eaLnBrk="1" fontAlgn="auto" latinLnBrk="0" hangingPunct="1">
              <a:lnSpc>
                <a:spcPct val="90000"/>
              </a:lnSpc>
              <a:spcBef>
                <a:spcPts val="0"/>
              </a:spcBef>
              <a:spcAft>
                <a:spcPts val="0"/>
              </a:spcAft>
              <a:buClrTx/>
              <a:buSzPct val="85000"/>
              <a:buFontTx/>
              <a:buNone/>
              <a:tabLst/>
              <a:defRPr/>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391008" y="171450"/>
            <a:ext cx="8362080"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800" b="1" i="1" u="none" strike="noStrike" kern="1200" cap="none" spc="-482" normalizeH="0" baseline="0" noProof="0" dirty="0" smtClean="0">
                <a:ln w="11430"/>
                <a:gradFill>
                  <a:gsLst>
                    <a:gs pos="0">
                      <a:schemeClr val="tx1"/>
                    </a:gs>
                    <a:gs pos="88000">
                      <a:schemeClr val="tx1">
                        <a:alpha val="35000"/>
                      </a:schemeClr>
                    </a:gs>
                  </a:gsLst>
                  <a:lin ang="5400000"/>
                </a:gradFill>
                <a:effectLst/>
                <a:uLnTx/>
                <a:uFillTx/>
                <a:latin typeface="Segoe UI" pitchFamily="34" charset="0"/>
                <a:ea typeface="+mn-ea"/>
                <a:cs typeface="+mn-cs"/>
              </a:defRPr>
            </a:lvl1pPr>
          </a:lstStyle>
          <a:p>
            <a:pPr marL="0" lvl="0" indent="0" algn="r" defTabSz="685864" rtl="0" eaLnBrk="1" latinLnBrk="0" hangingPunct="1">
              <a:lnSpc>
                <a:spcPct val="90000"/>
              </a:lnSpc>
              <a:spcBef>
                <a:spcPct val="20000"/>
              </a:spcBef>
              <a:buSzPct val="85000"/>
              <a:buFont typeface="Arial" pitchFamily="34" charset="0"/>
              <a:buNone/>
            </a:pPr>
            <a:r>
              <a:rPr lang="en-US" dirty="0" smtClean="0"/>
              <a:t>click to…</a:t>
            </a:r>
          </a:p>
        </p:txBody>
      </p:sp>
    </p:spTree>
    <p:extLst>
      <p:ext uri="{BB962C8B-B14F-4D97-AF65-F5344CB8AC3E}">
        <p14:creationId xmlns:p14="http://schemas.microsoft.com/office/powerpoint/2010/main" val="34840687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Tree>
    <p:extLst>
      <p:ext uri="{BB962C8B-B14F-4D97-AF65-F5344CB8AC3E}">
        <p14:creationId xmlns:p14="http://schemas.microsoft.com/office/powerpoint/2010/main" val="3958965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pPr/>
              <a:t>‹#›</a:t>
            </a:fld>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1707655"/>
            <a:ext cx="8229600" cy="288696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
        <p:nvSpPr>
          <p:cNvPr id="2" name="Title 1"/>
          <p:cNvSpPr>
            <a:spLocks noGrp="1"/>
          </p:cNvSpPr>
          <p:nvPr>
            <p:ph type="title" hasCustomPrompt="1"/>
          </p:nvPr>
        </p:nvSpPr>
        <p:spPr>
          <a:xfrm>
            <a:off x="722313" y="3305176"/>
            <a:ext cx="7772400" cy="1021556"/>
          </a:xfrm>
        </p:spPr>
        <p:txBody>
          <a:bodyPr anchor="t"/>
          <a:lstStyle>
            <a:lvl1pPr algn="l">
              <a:defRPr sz="40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userDrawn="1"/>
        </p:nvPicPr>
        <p:blipFill>
          <a:blip r:embed="rId4"/>
          <a:stretch>
            <a:fillRect/>
          </a:stretch>
        </p:blipFill>
        <p:spPr>
          <a:xfrm>
            <a:off x="6019800" y="590550"/>
            <a:ext cx="2447922" cy="99576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457200" y="1200150"/>
            <a:ext cx="4114800" cy="3124200"/>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pPr/>
              <a:t>‹#›</a:t>
            </a:fld>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userDrawn="1"/>
        </p:nvPicPr>
        <p:blipFill>
          <a:blip r:embed="rId15">
            <a:extLst>
              <a:ext uri="{BEBA8EAE-BF5A-486C-A8C5-ECC9F3942E4B}">
                <a14:imgProps xmlns:a14="http://schemas.microsoft.com/office/drawing/2010/main">
                  <a14:imgLayer r:embed="rId16">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457200" y="256338"/>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5943600" y="4767263"/>
            <a:ext cx="2895600" cy="273844"/>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r>
              <a:rPr lang="en-AU" dirty="0" smtClean="0"/>
              <a:t>(</a:t>
            </a:r>
            <a:r>
              <a:rPr lang="en-AU" dirty="0" err="1" smtClean="0"/>
              <a:t>c</a:t>
            </a:r>
            <a:r>
              <a:rPr lang="en-AU" dirty="0" smtClean="0"/>
              <a:t>) 2011 Microsoft. All rights reserved.</a:t>
            </a:r>
            <a:endParaRPr lang="en-AU" dirty="0"/>
          </a:p>
        </p:txBody>
      </p:sp>
      <p:pic>
        <p:nvPicPr>
          <p:cNvPr id="9" name="Picture 8" descr="Tech·Ed_LOGO.png"/>
          <p:cNvPicPr>
            <a:picLocks noChangeAspect="1"/>
          </p:cNvPicPr>
          <p:nvPr userDrawn="1"/>
        </p:nvPicPr>
        <p:blipFill>
          <a:blip r:embed="rId17"/>
          <a:stretch>
            <a:fillRect/>
          </a:stretch>
        </p:blipFill>
        <p:spPr>
          <a:xfrm>
            <a:off x="457201" y="4552951"/>
            <a:ext cx="990599" cy="40295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60" r:id="rId11"/>
    <p:sldLayoutId id="2147483663" r:id="rId12"/>
    <p:sldLayoutId id="2147483664"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2.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43.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hyperlink" Target="http://blogs.msdn.com/b/ssma/"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55.png"/><Relationship Id="rId7"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59.png"/><Relationship Id="rId5" Type="http://schemas.openxmlformats.org/officeDocument/2006/relationships/hyperlink" Target="http://technet.microsoft.com/en-au" TargetMode="External"/><Relationship Id="rId10" Type="http://schemas.openxmlformats.org/officeDocument/2006/relationships/image" Target="../media/image58.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13" Type="http://schemas.microsoft.com/office/2007/relationships/hdphoto" Target="../media/hdphoto7.wdp"/><Relationship Id="rId18" Type="http://schemas.openxmlformats.org/officeDocument/2006/relationships/image" Target="../media/image25.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1.png"/><Relationship Id="rId17" Type="http://schemas.microsoft.com/office/2007/relationships/hdphoto" Target="../media/hdphoto8.wdp"/><Relationship Id="rId2" Type="http://schemas.openxmlformats.org/officeDocument/2006/relationships/notesSlide" Target="../notesSlides/notesSlide2.xml"/><Relationship Id="rId16"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0.png"/><Relationship Id="rId5" Type="http://schemas.openxmlformats.org/officeDocument/2006/relationships/image" Target="../media/image15.png"/><Relationship Id="rId15" Type="http://schemas.openxmlformats.org/officeDocument/2006/relationships/image" Target="../media/image23.png"/><Relationship Id="rId10" Type="http://schemas.microsoft.com/office/2007/relationships/hdphoto" Target="../media/hdphoto6.wdp"/><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xml"/><Relationship Id="rId1" Type="http://schemas.openxmlformats.org/officeDocument/2006/relationships/tags" Target="../tags/tag1.xml"/><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95486"/>
            <a:ext cx="8229600" cy="857250"/>
          </a:xfrm>
        </p:spPr>
        <p:txBody>
          <a:bodyPr/>
          <a:lstStyle/>
          <a:p>
            <a:r>
              <a:rPr lang="en-US" dirty="0" smtClean="0"/>
              <a:t>SQL Server Migration Assistant</a:t>
            </a:r>
            <a:endParaRPr lang="en-US" dirty="0"/>
          </a:p>
        </p:txBody>
      </p:sp>
      <p:sp>
        <p:nvSpPr>
          <p:cNvPr id="3" name="Text Placeholder 2"/>
          <p:cNvSpPr>
            <a:spLocks noGrp="1"/>
          </p:cNvSpPr>
          <p:nvPr>
            <p:ph type="body" sz="quarter" idx="4294967295"/>
          </p:nvPr>
        </p:nvSpPr>
        <p:spPr>
          <a:xfrm>
            <a:off x="0" y="890588"/>
            <a:ext cx="8364538" cy="333375"/>
          </a:xfrm>
          <a:prstGeom prst="rect">
            <a:avLst/>
          </a:prstGeom>
        </p:spPr>
        <p:txBody>
          <a:bodyPr lIns="68589" tIns="34295" rIns="68589" bIns="34295">
            <a:normAutofit fontScale="70000" lnSpcReduction="20000"/>
          </a:bodyPr>
          <a:lstStyle/>
          <a:p>
            <a:pPr marL="0" indent="0">
              <a:buNone/>
            </a:pPr>
            <a:r>
              <a:rPr lang="en-US" dirty="0" smtClean="0"/>
              <a:t>Automates and simplifies all phases of database migration</a:t>
            </a:r>
            <a:endParaRPr lang="en-US" dirty="0"/>
          </a:p>
        </p:txBody>
      </p:sp>
      <p:grpSp>
        <p:nvGrpSpPr>
          <p:cNvPr id="16" name="Group 15"/>
          <p:cNvGrpSpPr/>
          <p:nvPr/>
        </p:nvGrpSpPr>
        <p:grpSpPr>
          <a:xfrm>
            <a:off x="607932" y="1615771"/>
            <a:ext cx="7692409" cy="2537012"/>
            <a:chOff x="810365" y="2154362"/>
            <a:chExt cx="5509276" cy="3382682"/>
          </a:xfrm>
        </p:grpSpPr>
        <p:sp>
          <p:nvSpPr>
            <p:cNvPr id="4" name="Rounded Rectangle 3"/>
            <p:cNvSpPr/>
            <p:nvPr/>
          </p:nvSpPr>
          <p:spPr bwMode="auto">
            <a:xfrm>
              <a:off x="810365" y="2154362"/>
              <a:ext cx="5509276" cy="649224"/>
            </a:xfrm>
            <a:prstGeom prst="roundRect">
              <a:avLst>
                <a:gd name="adj" fmla="val 9937"/>
              </a:avLst>
            </a:prstGeom>
            <a:solidFill>
              <a:srgbClr val="0070C0"/>
            </a:solidFill>
            <a:ln w="19050" algn="ctr">
              <a:noFill/>
              <a:miter lim="800000"/>
              <a:headEnd/>
              <a:tailEnd/>
            </a:ln>
            <a:effectLst>
              <a:outerShdw blurRad="50800" dist="88900" dir="5400000" algn="t" rotWithShape="0">
                <a:prstClr val="black">
                  <a:alpha val="43000"/>
                </a:prstClr>
              </a:outerShdw>
            </a:effectLst>
          </p:spPr>
          <p:txBody>
            <a:bodyPr vert="horz" wrap="square" lIns="914400" tIns="0" rIns="457200" bIns="0" numCol="1" anchor="ctr" anchorCtr="0" compatLnSpc="1">
              <a:prstTxWarp prst="textNoShape">
                <a:avLst/>
              </a:prstTxWarp>
              <a:noAutofit/>
            </a:bodyPr>
            <a:lstStyle/>
            <a:p>
              <a:pPr lvl="2" algn="r"/>
              <a:r>
                <a:rPr lang="en-US" sz="1500" dirty="0">
                  <a:solidFill>
                    <a:schemeClr val="bg1"/>
                  </a:solidFill>
                  <a:latin typeface="+mj-lt"/>
                  <a:sym typeface="Wingdings" pitchFamily="2" charset="2"/>
                </a:rPr>
                <a:t>Assess migration complexity</a:t>
              </a:r>
            </a:p>
          </p:txBody>
        </p:sp>
        <p:sp>
          <p:nvSpPr>
            <p:cNvPr id="5" name="Rounded Rectangle 4"/>
            <p:cNvSpPr/>
            <p:nvPr/>
          </p:nvSpPr>
          <p:spPr bwMode="auto">
            <a:xfrm>
              <a:off x="887053" y="2208201"/>
              <a:ext cx="2072100" cy="558641"/>
            </a:xfrm>
            <a:prstGeom prst="roundRect">
              <a:avLst>
                <a:gd name="adj" fmla="val 11667"/>
              </a:avLst>
            </a:prstGeom>
            <a:gradFill>
              <a:gsLst>
                <a:gs pos="0">
                  <a:schemeClr val="dk1">
                    <a:tint val="50000"/>
                    <a:satMod val="300000"/>
                    <a:alpha val="25000"/>
                  </a:schemeClr>
                </a:gs>
                <a:gs pos="35000">
                  <a:schemeClr val="dk1">
                    <a:tint val="37000"/>
                    <a:satMod val="300000"/>
                    <a:alpha val="50000"/>
                  </a:schemeClr>
                </a:gs>
                <a:gs pos="100000">
                  <a:schemeClr val="dk1">
                    <a:tint val="15000"/>
                    <a:satMod val="350000"/>
                    <a:alpha val="50000"/>
                  </a:schemeClr>
                </a:gs>
              </a:gsLst>
            </a:gradFill>
            <a:ln>
              <a:noFill/>
              <a:headEnd/>
              <a:tailEnd/>
            </a:ln>
          </p:spPr>
          <p:style>
            <a:lnRef idx="1">
              <a:schemeClr val="dk1"/>
            </a:lnRef>
            <a:fillRef idx="2">
              <a:schemeClr val="dk1"/>
            </a:fillRef>
            <a:effectRef idx="1">
              <a:schemeClr val="dk1"/>
            </a:effectRef>
            <a:fontRef idx="minor">
              <a:schemeClr val="dk1"/>
            </a:fontRef>
          </p:style>
          <p:txBody>
            <a:bodyPr anchor="ctr" anchorCtr="0"/>
            <a:lstStyle/>
            <a:p>
              <a:pPr marL="0" lvl="2" algn="ctr"/>
              <a:r>
                <a:rPr lang="en-US" sz="1500" b="1" dirty="0">
                  <a:solidFill>
                    <a:schemeClr val="bg1">
                      <a:lumMod val="75000"/>
                      <a:lumOff val="25000"/>
                    </a:schemeClr>
                  </a:solidFill>
                  <a:ea typeface="Segoe UI" pitchFamily="34" charset="0"/>
                  <a:cs typeface="Segoe UI" pitchFamily="34" charset="0"/>
                  <a:sym typeface="Wingdings" pitchFamily="2" charset="2"/>
                </a:rPr>
                <a:t>Migration Analyzer</a:t>
              </a:r>
            </a:p>
          </p:txBody>
        </p:sp>
        <p:sp>
          <p:nvSpPr>
            <p:cNvPr id="6" name="Isosceles Triangle 5"/>
            <p:cNvSpPr/>
            <p:nvPr/>
          </p:nvSpPr>
          <p:spPr bwMode="auto">
            <a:xfrm rot="10800000">
              <a:off x="883498" y="2807701"/>
              <a:ext cx="2010732" cy="232202"/>
            </a:xfrm>
            <a:prstGeom prst="triangle">
              <a:avLst/>
            </a:prstGeom>
            <a:solidFill>
              <a:srgbClr val="00B050">
                <a:alpha val="63000"/>
              </a:srgbClr>
            </a:solidFill>
            <a:ln w="19050" algn="ctr">
              <a:noFill/>
              <a:miter lim="800000"/>
              <a:headEnd/>
              <a:tailEnd/>
            </a:ln>
            <a:effectLst/>
          </p:spPr>
          <p:txBody>
            <a:bodyPr vert="horz" wrap="square" lIns="822960" tIns="91440" rIns="91440" bIns="91440" numCol="1" anchor="ctr" anchorCtr="0" compatLnSpc="1">
              <a:prstTxWarp prst="textNoShape">
                <a:avLst/>
              </a:prstTxWarp>
              <a:noAutofit/>
            </a:bodyPr>
            <a:lstStyle/>
            <a:p>
              <a:endParaRPr lang="en-US" sz="2400" dirty="0"/>
            </a:p>
          </p:txBody>
        </p:sp>
        <p:sp>
          <p:nvSpPr>
            <p:cNvPr id="7" name="Rounded Rectangle 6"/>
            <p:cNvSpPr/>
            <p:nvPr/>
          </p:nvSpPr>
          <p:spPr bwMode="auto">
            <a:xfrm>
              <a:off x="810365" y="3059020"/>
              <a:ext cx="5509276" cy="649224"/>
            </a:xfrm>
            <a:prstGeom prst="roundRect">
              <a:avLst>
                <a:gd name="adj" fmla="val 9937"/>
              </a:avLst>
            </a:prstGeom>
            <a:solidFill>
              <a:srgbClr val="0070C0"/>
            </a:solidFill>
            <a:ln w="19050" algn="ctr">
              <a:noFill/>
              <a:miter lim="800000"/>
              <a:headEnd/>
              <a:tailEnd/>
            </a:ln>
            <a:effectLst>
              <a:outerShdw blurRad="50800" dist="88900" dir="5400000" algn="t" rotWithShape="0">
                <a:prstClr val="black">
                  <a:alpha val="43000"/>
                </a:prstClr>
              </a:outerShdw>
            </a:effectLst>
          </p:spPr>
          <p:txBody>
            <a:bodyPr vert="horz" wrap="square" lIns="914400" tIns="0" rIns="457200" bIns="0" numCol="1" anchor="ctr" anchorCtr="0" compatLnSpc="1">
              <a:prstTxWarp prst="textNoShape">
                <a:avLst/>
              </a:prstTxWarp>
              <a:noAutofit/>
            </a:bodyPr>
            <a:lstStyle/>
            <a:p>
              <a:pPr lvl="2" algn="r"/>
              <a:r>
                <a:rPr lang="en-IN" sz="1500" dirty="0">
                  <a:solidFill>
                    <a:schemeClr val="bg1"/>
                  </a:solidFill>
                  <a:latin typeface="+mj-lt"/>
                  <a:sym typeface="Wingdings" pitchFamily="2" charset="2"/>
                </a:rPr>
                <a:t>Migrate schema and business logic</a:t>
              </a:r>
            </a:p>
          </p:txBody>
        </p:sp>
        <p:sp>
          <p:nvSpPr>
            <p:cNvPr id="8" name="Rounded Rectangle 7"/>
            <p:cNvSpPr/>
            <p:nvPr/>
          </p:nvSpPr>
          <p:spPr bwMode="auto">
            <a:xfrm>
              <a:off x="887053" y="3104313"/>
              <a:ext cx="2072100" cy="558641"/>
            </a:xfrm>
            <a:prstGeom prst="roundRect">
              <a:avLst>
                <a:gd name="adj" fmla="val 11667"/>
              </a:avLst>
            </a:prstGeom>
            <a:gradFill>
              <a:gsLst>
                <a:gs pos="0">
                  <a:schemeClr val="dk1">
                    <a:tint val="50000"/>
                    <a:satMod val="300000"/>
                    <a:alpha val="25000"/>
                  </a:schemeClr>
                </a:gs>
                <a:gs pos="35000">
                  <a:schemeClr val="dk1">
                    <a:tint val="37000"/>
                    <a:satMod val="300000"/>
                    <a:alpha val="50000"/>
                  </a:schemeClr>
                </a:gs>
                <a:gs pos="100000">
                  <a:schemeClr val="dk1">
                    <a:tint val="15000"/>
                    <a:satMod val="350000"/>
                    <a:alpha val="50000"/>
                  </a:schemeClr>
                </a:gs>
              </a:gsLst>
            </a:gradFill>
            <a:ln>
              <a:noFill/>
              <a:headEnd/>
              <a:tailEnd/>
            </a:ln>
          </p:spPr>
          <p:style>
            <a:lnRef idx="1">
              <a:schemeClr val="dk1"/>
            </a:lnRef>
            <a:fillRef idx="2">
              <a:schemeClr val="dk1"/>
            </a:fillRef>
            <a:effectRef idx="1">
              <a:schemeClr val="dk1"/>
            </a:effectRef>
            <a:fontRef idx="minor">
              <a:schemeClr val="dk1"/>
            </a:fontRef>
          </p:style>
          <p:txBody>
            <a:bodyPr anchor="ctr" anchorCtr="0"/>
            <a:lstStyle/>
            <a:p>
              <a:pPr marL="0" lvl="2" algn="ctr"/>
              <a:r>
                <a:rPr lang="en-US" sz="1500" b="1" dirty="0">
                  <a:solidFill>
                    <a:schemeClr val="bg1">
                      <a:lumMod val="75000"/>
                      <a:lumOff val="25000"/>
                    </a:schemeClr>
                  </a:solidFill>
                  <a:ea typeface="Segoe UI" pitchFamily="34" charset="0"/>
                  <a:cs typeface="Segoe UI" pitchFamily="34" charset="0"/>
                  <a:sym typeface="Wingdings" pitchFamily="2" charset="2"/>
                </a:rPr>
                <a:t>Schema Converter</a:t>
              </a:r>
            </a:p>
          </p:txBody>
        </p:sp>
        <p:sp>
          <p:nvSpPr>
            <p:cNvPr id="9" name="Isosceles Triangle 8"/>
            <p:cNvSpPr/>
            <p:nvPr/>
          </p:nvSpPr>
          <p:spPr bwMode="auto">
            <a:xfrm rot="10800000">
              <a:off x="883498" y="3703813"/>
              <a:ext cx="2010732" cy="232202"/>
            </a:xfrm>
            <a:prstGeom prst="triangle">
              <a:avLst/>
            </a:prstGeom>
            <a:solidFill>
              <a:srgbClr val="00B050">
                <a:alpha val="63000"/>
              </a:srgbClr>
            </a:solidFill>
            <a:ln w="19050" algn="ctr">
              <a:noFill/>
              <a:miter lim="800000"/>
              <a:headEnd/>
              <a:tailEnd/>
            </a:ln>
            <a:effectLst/>
          </p:spPr>
          <p:txBody>
            <a:bodyPr vert="horz" wrap="square" lIns="822960" tIns="91440" rIns="91440" bIns="91440" numCol="1" anchor="ctr" anchorCtr="0" compatLnSpc="1">
              <a:prstTxWarp prst="textNoShape">
                <a:avLst/>
              </a:prstTxWarp>
              <a:noAutofit/>
            </a:bodyPr>
            <a:lstStyle/>
            <a:p>
              <a:endParaRPr lang="en-US" sz="2400" dirty="0"/>
            </a:p>
          </p:txBody>
        </p:sp>
        <p:sp>
          <p:nvSpPr>
            <p:cNvPr id="10" name="Rounded Rectangle 9"/>
            <p:cNvSpPr/>
            <p:nvPr/>
          </p:nvSpPr>
          <p:spPr bwMode="auto">
            <a:xfrm>
              <a:off x="810365" y="3973420"/>
              <a:ext cx="5509276" cy="649224"/>
            </a:xfrm>
            <a:prstGeom prst="roundRect">
              <a:avLst>
                <a:gd name="adj" fmla="val 9937"/>
              </a:avLst>
            </a:prstGeom>
            <a:solidFill>
              <a:srgbClr val="0070C0"/>
            </a:solidFill>
            <a:ln w="19050" algn="ctr">
              <a:noFill/>
              <a:miter lim="800000"/>
              <a:headEnd/>
              <a:tailEnd/>
            </a:ln>
            <a:effectLst>
              <a:outerShdw blurRad="50800" dist="88900" dir="5400000" algn="t" rotWithShape="0">
                <a:prstClr val="black">
                  <a:alpha val="43000"/>
                </a:prstClr>
              </a:outerShdw>
            </a:effectLst>
          </p:spPr>
          <p:txBody>
            <a:bodyPr vert="horz" wrap="square" lIns="914400" tIns="0" rIns="457200" bIns="0" numCol="1" anchor="ctr" anchorCtr="0" compatLnSpc="1">
              <a:prstTxWarp prst="textNoShape">
                <a:avLst/>
              </a:prstTxWarp>
              <a:noAutofit/>
            </a:bodyPr>
            <a:lstStyle/>
            <a:p>
              <a:pPr lvl="2" algn="r"/>
              <a:r>
                <a:rPr lang="en-US" sz="1500" dirty="0">
                  <a:solidFill>
                    <a:schemeClr val="bg1"/>
                  </a:solidFill>
                  <a:latin typeface="+mj-lt"/>
                  <a:sym typeface="Wingdings" pitchFamily="2" charset="2"/>
                </a:rPr>
                <a:t>Migrate data</a:t>
              </a:r>
            </a:p>
          </p:txBody>
        </p:sp>
        <p:sp>
          <p:nvSpPr>
            <p:cNvPr id="11" name="Rounded Rectangle 10"/>
            <p:cNvSpPr/>
            <p:nvPr/>
          </p:nvSpPr>
          <p:spPr bwMode="auto">
            <a:xfrm>
              <a:off x="887053" y="4133727"/>
              <a:ext cx="2072100" cy="328613"/>
            </a:xfrm>
            <a:prstGeom prst="roundRect">
              <a:avLst>
                <a:gd name="adj" fmla="val 11667"/>
              </a:avLst>
            </a:prstGeom>
            <a:gradFill>
              <a:gsLst>
                <a:gs pos="0">
                  <a:schemeClr val="dk1">
                    <a:tint val="50000"/>
                    <a:satMod val="300000"/>
                    <a:alpha val="25000"/>
                  </a:schemeClr>
                </a:gs>
                <a:gs pos="35000">
                  <a:schemeClr val="dk1">
                    <a:tint val="37000"/>
                    <a:satMod val="300000"/>
                    <a:alpha val="50000"/>
                  </a:schemeClr>
                </a:gs>
                <a:gs pos="100000">
                  <a:schemeClr val="dk1">
                    <a:tint val="15000"/>
                    <a:satMod val="350000"/>
                    <a:alpha val="50000"/>
                  </a:schemeClr>
                </a:gs>
              </a:gsLst>
            </a:gradFill>
            <a:ln>
              <a:noFill/>
              <a:headEnd/>
              <a:tailEnd/>
            </a:ln>
          </p:spPr>
          <p:style>
            <a:lnRef idx="1">
              <a:schemeClr val="dk1"/>
            </a:lnRef>
            <a:fillRef idx="2">
              <a:schemeClr val="dk1"/>
            </a:fillRef>
            <a:effectRef idx="1">
              <a:schemeClr val="dk1"/>
            </a:effectRef>
            <a:fontRef idx="minor">
              <a:schemeClr val="dk1"/>
            </a:fontRef>
          </p:style>
          <p:txBody>
            <a:bodyPr anchor="ctr" anchorCtr="0"/>
            <a:lstStyle/>
            <a:p>
              <a:pPr marL="0" lvl="2" algn="ctr"/>
              <a:r>
                <a:rPr lang="en-US" sz="1500" b="1" dirty="0">
                  <a:solidFill>
                    <a:schemeClr val="bg1">
                      <a:lumMod val="75000"/>
                      <a:lumOff val="25000"/>
                    </a:schemeClr>
                  </a:solidFill>
                  <a:ea typeface="Segoe UI" pitchFamily="34" charset="0"/>
                  <a:cs typeface="Segoe UI" pitchFamily="34" charset="0"/>
                  <a:sym typeface="Wingdings" pitchFamily="2" charset="2"/>
                </a:rPr>
                <a:t>Data Migrator</a:t>
              </a:r>
            </a:p>
          </p:txBody>
        </p:sp>
        <p:sp>
          <p:nvSpPr>
            <p:cNvPr id="12" name="Isosceles Triangle 11"/>
            <p:cNvSpPr/>
            <p:nvPr/>
          </p:nvSpPr>
          <p:spPr bwMode="auto">
            <a:xfrm rot="10800000">
              <a:off x="883498" y="4618213"/>
              <a:ext cx="2010732" cy="232202"/>
            </a:xfrm>
            <a:prstGeom prst="triangle">
              <a:avLst/>
            </a:prstGeom>
            <a:solidFill>
              <a:srgbClr val="00B050">
                <a:alpha val="63000"/>
              </a:srgbClr>
            </a:solidFill>
            <a:ln w="19050" algn="ctr">
              <a:noFill/>
              <a:miter lim="800000"/>
              <a:headEnd/>
              <a:tailEnd/>
            </a:ln>
            <a:effectLst/>
          </p:spPr>
          <p:txBody>
            <a:bodyPr vert="horz" wrap="square" lIns="822960" tIns="91440" rIns="91440" bIns="91440" numCol="1" anchor="ctr" anchorCtr="0" compatLnSpc="1">
              <a:prstTxWarp prst="textNoShape">
                <a:avLst/>
              </a:prstTxWarp>
              <a:noAutofit/>
            </a:bodyPr>
            <a:lstStyle/>
            <a:p>
              <a:endParaRPr lang="en-US" sz="2400" dirty="0"/>
            </a:p>
          </p:txBody>
        </p:sp>
        <p:sp>
          <p:nvSpPr>
            <p:cNvPr id="13" name="Rounded Rectangle 12"/>
            <p:cNvSpPr/>
            <p:nvPr/>
          </p:nvSpPr>
          <p:spPr bwMode="auto">
            <a:xfrm>
              <a:off x="810365" y="4887820"/>
              <a:ext cx="5509276" cy="649224"/>
            </a:xfrm>
            <a:prstGeom prst="roundRect">
              <a:avLst>
                <a:gd name="adj" fmla="val 9937"/>
              </a:avLst>
            </a:prstGeom>
            <a:solidFill>
              <a:srgbClr val="0070C0"/>
            </a:solidFill>
            <a:ln w="19050" algn="ctr">
              <a:noFill/>
              <a:miter lim="800000"/>
              <a:headEnd/>
              <a:tailEnd/>
            </a:ln>
            <a:effectLst>
              <a:outerShdw blurRad="50800" dist="88900" dir="5400000" algn="t" rotWithShape="0">
                <a:prstClr val="black">
                  <a:alpha val="43000"/>
                </a:prstClr>
              </a:outerShdw>
            </a:effectLst>
          </p:spPr>
          <p:txBody>
            <a:bodyPr vert="horz" wrap="square" lIns="914400" tIns="0" rIns="457200" bIns="0" numCol="1" anchor="ctr" anchorCtr="0" compatLnSpc="1">
              <a:prstTxWarp prst="textNoShape">
                <a:avLst/>
              </a:prstTxWarp>
              <a:noAutofit/>
            </a:bodyPr>
            <a:lstStyle/>
            <a:p>
              <a:pPr lvl="2" algn="r"/>
              <a:r>
                <a:rPr lang="en-US" sz="1500" dirty="0">
                  <a:solidFill>
                    <a:schemeClr val="bg1"/>
                  </a:solidFill>
                  <a:latin typeface="+mj-lt"/>
                  <a:sym typeface="Wingdings" pitchFamily="2" charset="2"/>
                </a:rPr>
                <a:t>Validate converted database</a:t>
              </a:r>
            </a:p>
          </p:txBody>
        </p:sp>
        <p:sp>
          <p:nvSpPr>
            <p:cNvPr id="14" name="Rounded Rectangle 13"/>
            <p:cNvSpPr/>
            <p:nvPr/>
          </p:nvSpPr>
          <p:spPr bwMode="auto">
            <a:xfrm>
              <a:off x="887053" y="5048127"/>
              <a:ext cx="2072100" cy="328613"/>
            </a:xfrm>
            <a:prstGeom prst="roundRect">
              <a:avLst>
                <a:gd name="adj" fmla="val 11667"/>
              </a:avLst>
            </a:prstGeom>
            <a:gradFill>
              <a:gsLst>
                <a:gs pos="0">
                  <a:schemeClr val="dk1">
                    <a:tint val="50000"/>
                    <a:satMod val="300000"/>
                    <a:alpha val="25000"/>
                  </a:schemeClr>
                </a:gs>
                <a:gs pos="35000">
                  <a:schemeClr val="dk1">
                    <a:tint val="37000"/>
                    <a:satMod val="300000"/>
                    <a:alpha val="50000"/>
                  </a:schemeClr>
                </a:gs>
                <a:gs pos="100000">
                  <a:schemeClr val="dk1">
                    <a:tint val="15000"/>
                    <a:satMod val="350000"/>
                    <a:alpha val="50000"/>
                  </a:schemeClr>
                </a:gs>
              </a:gsLst>
            </a:gradFill>
            <a:ln>
              <a:noFill/>
              <a:headEnd/>
              <a:tailEnd/>
            </a:ln>
          </p:spPr>
          <p:style>
            <a:lnRef idx="1">
              <a:schemeClr val="dk1"/>
            </a:lnRef>
            <a:fillRef idx="2">
              <a:schemeClr val="dk1"/>
            </a:fillRef>
            <a:effectRef idx="1">
              <a:schemeClr val="dk1"/>
            </a:effectRef>
            <a:fontRef idx="minor">
              <a:schemeClr val="dk1"/>
            </a:fontRef>
          </p:style>
          <p:txBody>
            <a:bodyPr anchor="ctr" anchorCtr="0"/>
            <a:lstStyle/>
            <a:p>
              <a:pPr marL="0" lvl="2" algn="ctr"/>
              <a:r>
                <a:rPr lang="en-US" sz="1500" b="1" dirty="0">
                  <a:solidFill>
                    <a:schemeClr val="bg1">
                      <a:lumMod val="75000"/>
                      <a:lumOff val="25000"/>
                    </a:schemeClr>
                  </a:solidFill>
                  <a:ea typeface="Segoe UI" pitchFamily="34" charset="0"/>
                  <a:cs typeface="Segoe UI" pitchFamily="34" charset="0"/>
                  <a:sym typeface="Wingdings" pitchFamily="2" charset="2"/>
                </a:rPr>
                <a:t>Migration Tester</a:t>
              </a:r>
            </a:p>
          </p:txBody>
        </p:sp>
      </p:grpSp>
      <p:sp>
        <p:nvSpPr>
          <p:cNvPr id="17" name="Text Placeholder 2"/>
          <p:cNvSpPr txBox="1">
            <a:spLocks/>
          </p:cNvSpPr>
          <p:nvPr/>
        </p:nvSpPr>
        <p:spPr>
          <a:xfrm>
            <a:off x="272167" y="4555496"/>
            <a:ext cx="8363938" cy="20774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b="1" dirty="0">
                <a:solidFill>
                  <a:schemeClr val="bg1"/>
                </a:solidFill>
              </a:rPr>
              <a:t>Support migration from Oracle, Sybase, MySQL and Access database</a:t>
            </a:r>
          </a:p>
        </p:txBody>
      </p:sp>
    </p:spTree>
    <p:extLst>
      <p:ext uri="{BB962C8B-B14F-4D97-AF65-F5344CB8AC3E}">
        <p14:creationId xmlns:p14="http://schemas.microsoft.com/office/powerpoint/2010/main" val="26356133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go2.wordpress.com/?id=725X1342&amp;site=localrhythms.wordpress.com&amp;url=http%3A%2F%2Flocalrhythms.files.wordpress.com%2F2008%2F06%2Fman-pulling-hair-out-2.jpg&amp;sref=http%3A%2F%2Flocalrhythms.wordpress.com%2F2008%2F06%2F18%2Flocal-rhythms-dont-steal-from-musicians%2F"/>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backgroundRemoval t="2174" b="95963" l="3500" r="95000"/>
                    </a14:imgEffect>
                  </a14:imgLayer>
                </a14:imgProps>
              </a:ext>
            </a:extLst>
          </a:blip>
          <a:srcRect/>
          <a:stretch>
            <a:fillRect/>
          </a:stretch>
        </p:blipFill>
        <p:spPr bwMode="auto">
          <a:xfrm>
            <a:off x="683568" y="-92546"/>
            <a:ext cx="3240360" cy="5244087"/>
          </a:xfrm>
          <a:prstGeom prst="rect">
            <a:avLst/>
          </a:prstGeom>
          <a:noFill/>
        </p:spPr>
      </p:pic>
      <p:sp>
        <p:nvSpPr>
          <p:cNvPr id="3" name="Title 2"/>
          <p:cNvSpPr>
            <a:spLocks noGrp="1"/>
          </p:cNvSpPr>
          <p:nvPr>
            <p:ph type="title"/>
          </p:nvPr>
        </p:nvSpPr>
        <p:spPr>
          <a:xfrm>
            <a:off x="1115616" y="2722612"/>
            <a:ext cx="8229600" cy="857250"/>
          </a:xfrm>
        </p:spPr>
        <p:txBody>
          <a:bodyPr>
            <a:normAutofit fontScale="90000"/>
          </a:bodyPr>
          <a:lstStyle/>
          <a:p>
            <a:r>
              <a:rPr lang="en-US" sz="3200" b="1" dirty="0" smtClean="0">
                <a:solidFill>
                  <a:schemeClr val="tx1"/>
                </a:solidFill>
                <a:effectLst>
                  <a:outerShdw blurRad="38100" dist="38100" dir="2700000" algn="tl">
                    <a:srgbClr val="000000">
                      <a:alpha val="43137"/>
                    </a:srgbClr>
                  </a:outerShdw>
                </a:effectLst>
              </a:rPr>
              <a:t>The </a:t>
            </a:r>
            <a:r>
              <a:rPr lang="en-US" sz="7300" b="1" dirty="0" smtClean="0">
                <a:solidFill>
                  <a:schemeClr val="bg1"/>
                </a:solidFill>
                <a:effectLst>
                  <a:outerShdw blurRad="38100" dist="38100" dir="2700000" algn="tl">
                    <a:srgbClr val="000000">
                      <a:alpha val="43137"/>
                    </a:srgbClr>
                  </a:outerShdw>
                </a:effectLst>
              </a:rPr>
              <a:t>complexity</a:t>
            </a:r>
            <a:r>
              <a:rPr lang="en-US" sz="3200" b="1" dirty="0" smtClean="0">
                <a:solidFill>
                  <a:schemeClr val="tx1"/>
                </a:solidFill>
                <a:effectLst>
                  <a:outerShdw blurRad="38100" dist="38100" dir="2700000" algn="tl">
                    <a:srgbClr val="000000">
                      <a:alpha val="43137"/>
                    </a:srgbClr>
                  </a:outerShdw>
                </a:effectLst>
              </a:rPr>
              <a:t> of Migration…</a:t>
            </a:r>
            <a:endParaRPr lang="en-US" sz="3200"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2323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555526"/>
            <a:ext cx="8229600" cy="857250"/>
          </a:xfrm>
        </p:spPr>
        <p:txBody>
          <a:bodyPr>
            <a:normAutofit fontScale="90000"/>
          </a:bodyPr>
          <a:lstStyle/>
          <a:p>
            <a:r>
              <a:rPr lang="en-US" sz="2800" b="1" i="1" dirty="0" smtClean="0"/>
              <a:t>“</a:t>
            </a:r>
            <a:r>
              <a:rPr lang="en-US" sz="2800" b="1" i="1" dirty="0" err="1"/>
              <a:t>Crikey</a:t>
            </a:r>
            <a:r>
              <a:rPr lang="en-US" sz="2800" b="1" i="1" dirty="0"/>
              <a:t>!</a:t>
            </a:r>
            <a:br>
              <a:rPr lang="en-US" sz="2800" b="1" i="1" dirty="0"/>
            </a:br>
            <a:r>
              <a:rPr lang="en-US" sz="2800" b="1" i="1" dirty="0" smtClean="0"/>
              <a:t>Your language is slightly different …”</a:t>
            </a:r>
            <a:endParaRPr lang="en-US" sz="2800" b="1" i="1" dirty="0"/>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Title 1"/>
          <p:cNvSpPr txBox="1">
            <a:spLocks/>
          </p:cNvSpPr>
          <p:nvPr/>
        </p:nvSpPr>
        <p:spPr>
          <a:xfrm>
            <a:off x="2487935" y="1610122"/>
            <a:ext cx="6645424"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endParaRPr lang="en-US" sz="2800" b="1" i="1" dirty="0"/>
          </a:p>
        </p:txBody>
      </p:sp>
      <p:sp>
        <p:nvSpPr>
          <p:cNvPr id="7" name="Title 1"/>
          <p:cNvSpPr txBox="1">
            <a:spLocks/>
          </p:cNvSpPr>
          <p:nvPr/>
        </p:nvSpPr>
        <p:spPr>
          <a:xfrm>
            <a:off x="3779912" y="1475581"/>
            <a:ext cx="4676353"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sz="2000" b="1" i="1" dirty="0" smtClean="0"/>
              <a:t>“you triggered me BEFORE… instead of AFTER”</a:t>
            </a:r>
            <a:endParaRPr lang="en-US" sz="2000" b="1" i="1" dirty="0"/>
          </a:p>
        </p:txBody>
      </p:sp>
      <p:sp>
        <p:nvSpPr>
          <p:cNvPr id="8" name="Title 1"/>
          <p:cNvSpPr txBox="1">
            <a:spLocks/>
          </p:cNvSpPr>
          <p:nvPr/>
        </p:nvSpPr>
        <p:spPr>
          <a:xfrm>
            <a:off x="539552" y="2139702"/>
            <a:ext cx="6645424"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sz="2000" b="1" i="1" dirty="0" smtClean="0"/>
              <a:t>“I am a variable character too”</a:t>
            </a:r>
            <a:endParaRPr lang="en-US" sz="2000" b="1" i="1" dirty="0"/>
          </a:p>
        </p:txBody>
      </p:sp>
      <p:sp>
        <p:nvSpPr>
          <p:cNvPr id="9" name="Title 1"/>
          <p:cNvSpPr txBox="1">
            <a:spLocks/>
          </p:cNvSpPr>
          <p:nvPr/>
        </p:nvSpPr>
        <p:spPr>
          <a:xfrm>
            <a:off x="3002632" y="2643758"/>
            <a:ext cx="6141368"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sz="1800" b="1" i="1" dirty="0" smtClean="0"/>
              <a:t>“The way I deal with dates is different too”</a:t>
            </a:r>
            <a:endParaRPr lang="en-US" sz="1800" b="1" i="1" dirty="0"/>
          </a:p>
        </p:txBody>
      </p:sp>
      <p:sp>
        <p:nvSpPr>
          <p:cNvPr id="10" name="Title 1"/>
          <p:cNvSpPr txBox="1">
            <a:spLocks/>
          </p:cNvSpPr>
          <p:nvPr/>
        </p:nvSpPr>
        <p:spPr>
          <a:xfrm>
            <a:off x="467544" y="3291830"/>
            <a:ext cx="4464496"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sz="2000" b="1" i="1" dirty="0" smtClean="0"/>
              <a:t>“I am a total package”</a:t>
            </a:r>
            <a:endParaRPr lang="en-US" sz="2000" b="1" i="1" dirty="0"/>
          </a:p>
        </p:txBody>
      </p:sp>
      <p:sp>
        <p:nvSpPr>
          <p:cNvPr id="12" name="Title 1"/>
          <p:cNvSpPr txBox="1">
            <a:spLocks/>
          </p:cNvSpPr>
          <p:nvPr/>
        </p:nvSpPr>
        <p:spPr>
          <a:xfrm>
            <a:off x="5004048" y="3507854"/>
            <a:ext cx="4464496"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sz="2000" b="1" i="1" dirty="0" smtClean="0"/>
              <a:t>“What’s that sequence?”</a:t>
            </a:r>
            <a:endParaRPr lang="en-US" sz="2000" b="1" i="1" dirty="0"/>
          </a:p>
        </p:txBody>
      </p:sp>
      <p:sp>
        <p:nvSpPr>
          <p:cNvPr id="11" name="Title 1"/>
          <p:cNvSpPr txBox="1">
            <a:spLocks/>
          </p:cNvSpPr>
          <p:nvPr/>
        </p:nvSpPr>
        <p:spPr>
          <a:xfrm>
            <a:off x="1670992" y="4146798"/>
            <a:ext cx="5493296" cy="585192"/>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sz="2000" b="1" dirty="0" smtClean="0"/>
              <a:t/>
            </a:r>
            <a:br>
              <a:rPr lang="en-US" sz="2000" b="1" dirty="0" smtClean="0"/>
            </a:br>
            <a:r>
              <a:rPr lang="en-US" sz="2000" b="1" dirty="0" smtClean="0"/>
              <a:t>I said, "Do you speak-a my language?"</a:t>
            </a:r>
            <a:br>
              <a:rPr lang="en-US" sz="2000" b="1" dirty="0" smtClean="0"/>
            </a:br>
            <a:endParaRPr lang="en-US" sz="2000" b="1" i="1" dirty="0"/>
          </a:p>
        </p:txBody>
      </p:sp>
    </p:spTree>
    <p:extLst>
      <p:ext uri="{BB962C8B-B14F-4D97-AF65-F5344CB8AC3E}">
        <p14:creationId xmlns:p14="http://schemas.microsoft.com/office/powerpoint/2010/main" val="3345243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2"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Confused.jpg"/>
          <p:cNvPicPr>
            <a:picLocks noChangeAspect="1" noChangeArrowheads="1"/>
          </p:cNvPicPr>
          <p:nvPr/>
        </p:nvPicPr>
        <p:blipFill>
          <a:blip r:embed="rId2">
            <a:duotone>
              <a:prstClr val="black"/>
              <a:schemeClr val="accent6">
                <a:tint val="45000"/>
                <a:satMod val="400000"/>
              </a:schemeClr>
            </a:duotone>
          </a:blip>
          <a:srcRect/>
          <a:stretch>
            <a:fillRect/>
          </a:stretch>
        </p:blipFill>
        <p:spPr bwMode="auto">
          <a:xfrm>
            <a:off x="-7193" y="-14089"/>
            <a:ext cx="9144000" cy="5106119"/>
          </a:xfrm>
          <a:prstGeom prst="rect">
            <a:avLst/>
          </a:prstGeom>
          <a:noFill/>
          <a:effectLst>
            <a:outerShdw blurRad="50800" dist="50800" dir="5400000" algn="ctr" rotWithShape="0">
              <a:srgbClr val="000000">
                <a:alpha val="70000"/>
              </a:srgbClr>
            </a:outerShdw>
          </a:effectLst>
          <a:scene3d>
            <a:camera prst="orthographicFront"/>
            <a:lightRig rig="threePt" dir="t"/>
          </a:scene3d>
          <a:sp3d/>
        </p:spPr>
      </p:pic>
    </p:spTree>
    <p:extLst>
      <p:ext uri="{BB962C8B-B14F-4D97-AF65-F5344CB8AC3E}">
        <p14:creationId xmlns:p14="http://schemas.microsoft.com/office/powerpoint/2010/main" val="25751336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p:cNvGrpSpPr/>
          <p:nvPr/>
        </p:nvGrpSpPr>
        <p:grpSpPr>
          <a:xfrm>
            <a:off x="1276081" y="1223397"/>
            <a:ext cx="7544391" cy="3105455"/>
            <a:chOff x="1051882" y="1800757"/>
            <a:chExt cx="10056569" cy="4140607"/>
          </a:xfrm>
        </p:grpSpPr>
        <p:grpSp>
          <p:nvGrpSpPr>
            <p:cNvPr id="9" name="Group 8"/>
            <p:cNvGrpSpPr/>
            <p:nvPr/>
          </p:nvGrpSpPr>
          <p:grpSpPr>
            <a:xfrm>
              <a:off x="1051882" y="1800757"/>
              <a:ext cx="10056569" cy="4140607"/>
              <a:chOff x="1051882" y="1800757"/>
              <a:chExt cx="10056569" cy="4140607"/>
            </a:xfrm>
          </p:grpSpPr>
          <p:grpSp>
            <p:nvGrpSpPr>
              <p:cNvPr id="43" name="Group 42"/>
              <p:cNvGrpSpPr/>
              <p:nvPr/>
            </p:nvGrpSpPr>
            <p:grpSpPr>
              <a:xfrm>
                <a:off x="1051882" y="1800757"/>
                <a:ext cx="9768923" cy="2629356"/>
                <a:chOff x="1051882" y="1800757"/>
                <a:chExt cx="9768923" cy="2629356"/>
              </a:xfrm>
            </p:grpSpPr>
            <p:sp>
              <p:nvSpPr>
                <p:cNvPr id="5" name="Pentagon 4"/>
                <p:cNvSpPr/>
                <p:nvPr/>
              </p:nvSpPr>
              <p:spPr bwMode="auto">
                <a:xfrm>
                  <a:off x="1051882" y="1800757"/>
                  <a:ext cx="9087288" cy="2629356"/>
                </a:xfrm>
                <a:prstGeom prst="homePlate">
                  <a:avLst>
                    <a:gd name="adj" fmla="val 15445"/>
                  </a:avLst>
                </a:prstGeom>
                <a:gradFill>
                  <a:gsLst>
                    <a:gs pos="0">
                      <a:schemeClr val="dk1">
                        <a:tint val="50000"/>
                        <a:satMod val="300000"/>
                        <a:alpha val="30000"/>
                      </a:schemeClr>
                    </a:gs>
                    <a:gs pos="35000">
                      <a:schemeClr val="dk1">
                        <a:tint val="37000"/>
                        <a:satMod val="300000"/>
                        <a:alpha val="30000"/>
                      </a:schemeClr>
                    </a:gs>
                    <a:gs pos="100000">
                      <a:schemeClr val="dk1">
                        <a:tint val="15000"/>
                        <a:satMod val="350000"/>
                        <a:alpha val="30000"/>
                      </a:schemeClr>
                    </a:gs>
                  </a:gsLst>
                </a:gra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685666"/>
                  <a:endParaRPr lang="en-US" dirty="0" err="1">
                    <a:solidFill>
                      <a:schemeClr val="bg1"/>
                    </a:solidFill>
                    <a:effectLst>
                      <a:outerShdw blurRad="38100" dist="38100" dir="2700000" algn="tl">
                        <a:srgbClr val="000000">
                          <a:alpha val="43137"/>
                        </a:srgbClr>
                      </a:outerShdw>
                    </a:effectLst>
                    <a:latin typeface="Segoe" pitchFamily="34" charset="0"/>
                  </a:endParaRPr>
                </a:p>
              </p:txBody>
            </p:sp>
            <p:sp>
              <p:nvSpPr>
                <p:cNvPr id="34" name="Flowchart: Magnetic Disk 33"/>
                <p:cNvSpPr/>
                <p:nvPr/>
              </p:nvSpPr>
              <p:spPr bwMode="auto">
                <a:xfrm>
                  <a:off x="10044699" y="2539437"/>
                  <a:ext cx="776106" cy="658319"/>
                </a:xfrm>
                <a:prstGeom prst="flowChartMagneticDisk">
                  <a:avLst/>
                </a:prstGeom>
                <a:solidFill>
                  <a:schemeClr val="accent1">
                    <a:lumMod val="75000"/>
                  </a:schemeClr>
                </a:solidFill>
                <a:ln>
                  <a:headEnd type="none" w="med" len="med"/>
                  <a:tailEnd type="none" w="med" len="med"/>
                </a:ln>
              </p:spPr>
              <p:style>
                <a:lnRef idx="1">
                  <a:schemeClr val="dk1"/>
                </a:lnRef>
                <a:fillRef idx="1002">
                  <a:schemeClr val="lt2"/>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685666"/>
                  <a:r>
                    <a:rPr lang="en-US" sz="900" b="1" dirty="0" err="1" smtClean="0">
                      <a:solidFill>
                        <a:schemeClr val="tx1">
                          <a:lumMod val="85000"/>
                          <a:lumOff val="15000"/>
                        </a:schemeClr>
                      </a:solidFill>
                      <a:latin typeface="Segoe" pitchFamily="34" charset="0"/>
                    </a:rPr>
                    <a:t>UserDb</a:t>
                  </a:r>
                  <a:endParaRPr lang="en-US" sz="900" b="1" dirty="0">
                    <a:solidFill>
                      <a:schemeClr val="tx1">
                        <a:lumMod val="85000"/>
                        <a:lumOff val="15000"/>
                      </a:schemeClr>
                    </a:solidFill>
                    <a:latin typeface="Segoe" pitchFamily="34" charset="0"/>
                  </a:endParaRPr>
                </a:p>
              </p:txBody>
            </p:sp>
          </p:grpSp>
          <p:grpSp>
            <p:nvGrpSpPr>
              <p:cNvPr id="42" name="Group 41"/>
              <p:cNvGrpSpPr/>
              <p:nvPr/>
            </p:nvGrpSpPr>
            <p:grpSpPr>
              <a:xfrm>
                <a:off x="1051882" y="4646350"/>
                <a:ext cx="10056569" cy="1295014"/>
                <a:chOff x="1051882" y="4646350"/>
                <a:chExt cx="10056569" cy="1295014"/>
              </a:xfrm>
            </p:grpSpPr>
            <p:sp>
              <p:nvSpPr>
                <p:cNvPr id="4" name="Pentagon 3"/>
                <p:cNvSpPr/>
                <p:nvPr/>
              </p:nvSpPr>
              <p:spPr bwMode="auto">
                <a:xfrm>
                  <a:off x="1051882" y="4646350"/>
                  <a:ext cx="9176418" cy="1295013"/>
                </a:xfrm>
                <a:prstGeom prst="homePlate">
                  <a:avLst>
                    <a:gd name="adj" fmla="val 22462"/>
                  </a:avLst>
                </a:prstGeom>
                <a:gradFill>
                  <a:gsLst>
                    <a:gs pos="0">
                      <a:schemeClr val="dk1">
                        <a:tint val="50000"/>
                        <a:satMod val="300000"/>
                        <a:alpha val="30000"/>
                      </a:schemeClr>
                    </a:gs>
                    <a:gs pos="35000">
                      <a:schemeClr val="dk1">
                        <a:tint val="37000"/>
                        <a:satMod val="300000"/>
                        <a:alpha val="30000"/>
                      </a:schemeClr>
                    </a:gs>
                    <a:gs pos="100000">
                      <a:schemeClr val="dk1">
                        <a:tint val="15000"/>
                        <a:satMod val="350000"/>
                        <a:alpha val="30000"/>
                      </a:schemeClr>
                    </a:gs>
                  </a:gsLst>
                </a:gra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685666"/>
                  <a:endParaRPr lang="en-US" sz="1100" dirty="0" err="1">
                    <a:solidFill>
                      <a:schemeClr val="bg1"/>
                    </a:solidFill>
                    <a:effectLst>
                      <a:outerShdw blurRad="38100" dist="38100" dir="2700000" algn="tl">
                        <a:srgbClr val="000000">
                          <a:alpha val="43137"/>
                        </a:srgbClr>
                      </a:outerShdw>
                    </a:effectLst>
                    <a:latin typeface="Segoe" pitchFamily="34" charset="0"/>
                  </a:endParaRPr>
                </a:p>
              </p:txBody>
            </p:sp>
            <p:sp>
              <p:nvSpPr>
                <p:cNvPr id="35" name="Flowchart: Magnetic Disk 34"/>
                <p:cNvSpPr/>
                <p:nvPr/>
              </p:nvSpPr>
              <p:spPr bwMode="auto">
                <a:xfrm>
                  <a:off x="10023250" y="4773018"/>
                  <a:ext cx="845869" cy="665474"/>
                </a:xfrm>
                <a:prstGeom prst="flowChartMagneticDisk">
                  <a:avLst/>
                </a:prstGeom>
                <a:solidFill>
                  <a:schemeClr val="accent1">
                    <a:lumMod val="75000"/>
                  </a:schemeClr>
                </a:solidFill>
                <a:ln>
                  <a:headEnd type="none" w="med" len="med"/>
                  <a:tailEnd type="none" w="med" len="med"/>
                </a:ln>
              </p:spPr>
              <p:style>
                <a:lnRef idx="1">
                  <a:schemeClr val="dk1"/>
                </a:lnRef>
                <a:fillRef idx="1002">
                  <a:schemeClr val="lt2"/>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685666"/>
                  <a:r>
                    <a:rPr lang="en-US" sz="1100" b="1" dirty="0" err="1">
                      <a:solidFill>
                        <a:schemeClr val="tx1">
                          <a:lumMod val="85000"/>
                          <a:lumOff val="15000"/>
                        </a:schemeClr>
                      </a:solidFill>
                      <a:latin typeface="Segoe" pitchFamily="34" charset="0"/>
                    </a:rPr>
                    <a:t>SysDb</a:t>
                  </a:r>
                  <a:endParaRPr lang="en-US" sz="1100" b="1" dirty="0">
                    <a:solidFill>
                      <a:schemeClr val="tx1">
                        <a:lumMod val="85000"/>
                        <a:lumOff val="15000"/>
                      </a:schemeClr>
                    </a:solidFill>
                    <a:latin typeface="Segoe" pitchFamily="34" charset="0"/>
                  </a:endParaRPr>
                </a:p>
              </p:txBody>
            </p:sp>
            <p:sp>
              <p:nvSpPr>
                <p:cNvPr id="36" name="Flowchart: Magnetic Disk 35"/>
                <p:cNvSpPr/>
                <p:nvPr/>
              </p:nvSpPr>
              <p:spPr bwMode="auto">
                <a:xfrm>
                  <a:off x="10262582" y="5275890"/>
                  <a:ext cx="845869" cy="665474"/>
                </a:xfrm>
                <a:prstGeom prst="flowChartMagneticDisk">
                  <a:avLst/>
                </a:prstGeom>
                <a:solidFill>
                  <a:schemeClr val="accent1">
                    <a:lumMod val="75000"/>
                  </a:schemeClr>
                </a:solidFill>
                <a:ln>
                  <a:headEnd type="none" w="med" len="med"/>
                  <a:tailEnd type="none" w="med" len="med"/>
                </a:ln>
              </p:spPr>
              <p:style>
                <a:lnRef idx="1">
                  <a:schemeClr val="dk1"/>
                </a:lnRef>
                <a:fillRef idx="1002">
                  <a:schemeClr val="lt2"/>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685666"/>
                  <a:r>
                    <a:rPr lang="en-US" sz="1050" b="1" dirty="0">
                      <a:solidFill>
                        <a:schemeClr val="tx1">
                          <a:lumMod val="85000"/>
                          <a:lumOff val="15000"/>
                        </a:schemeClr>
                      </a:solidFill>
                      <a:latin typeface="Segoe" pitchFamily="34" charset="0"/>
                    </a:rPr>
                    <a:t>Master</a:t>
                  </a:r>
                </a:p>
              </p:txBody>
            </p:sp>
          </p:grpSp>
        </p:grpSp>
        <p:pic>
          <p:nvPicPr>
            <p:cNvPr id="1026" name="Picture 2" descr="D:\Images\Logo and Icons\SSMA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72471" y="4275191"/>
              <a:ext cx="1664789" cy="58193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idx="4294967295"/>
          </p:nvPr>
        </p:nvSpPr>
        <p:spPr>
          <a:xfrm>
            <a:off x="0" y="-20538"/>
            <a:ext cx="8229600" cy="857250"/>
          </a:xfrm>
        </p:spPr>
        <p:txBody>
          <a:bodyPr/>
          <a:lstStyle/>
          <a:p>
            <a:r>
              <a:rPr lang="en-US" dirty="0" smtClean="0"/>
              <a:t>Database Migration Challenges</a:t>
            </a:r>
            <a:endParaRPr lang="en-US" dirty="0"/>
          </a:p>
        </p:txBody>
      </p:sp>
      <p:sp>
        <p:nvSpPr>
          <p:cNvPr id="3" name="Rounded Rectangle 2"/>
          <p:cNvSpPr/>
          <p:nvPr/>
        </p:nvSpPr>
        <p:spPr bwMode="auto">
          <a:xfrm>
            <a:off x="1380998" y="1073848"/>
            <a:ext cx="2361641" cy="3789270"/>
          </a:xfrm>
          <a:prstGeom prst="roundRect">
            <a:avLst>
              <a:gd name="adj" fmla="val 6738"/>
            </a:avLst>
          </a:prstGeom>
          <a:solidFill>
            <a:schemeClr val="accent4">
              <a:lumMod val="20000"/>
              <a:lumOff val="80000"/>
              <a:alpha val="2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b" anchorCtr="0" compatLnSpc="1">
            <a:prstTxWarp prst="textNoShape">
              <a:avLst/>
            </a:prstTxWarp>
          </a:bodyPr>
          <a:lstStyle/>
          <a:p>
            <a:pPr algn="ctr" defTabSz="685666"/>
            <a:r>
              <a:rPr lang="en-US" sz="1700" dirty="0">
                <a:solidFill>
                  <a:schemeClr val="tx1">
                    <a:alpha val="99000"/>
                  </a:schemeClr>
                </a:solidFill>
              </a:rPr>
              <a:t>Oracle</a:t>
            </a:r>
          </a:p>
        </p:txBody>
      </p:sp>
      <p:sp>
        <p:nvSpPr>
          <p:cNvPr id="39" name="Rounded Rectangle 38"/>
          <p:cNvSpPr/>
          <p:nvPr/>
        </p:nvSpPr>
        <p:spPr bwMode="auto">
          <a:xfrm>
            <a:off x="5214481" y="1059582"/>
            <a:ext cx="2529011" cy="3789270"/>
          </a:xfrm>
          <a:prstGeom prst="roundRect">
            <a:avLst>
              <a:gd name="adj" fmla="val 7704"/>
            </a:avLst>
          </a:prstGeom>
          <a:gradFill flip="none" rotWithShape="1">
            <a:gsLst>
              <a:gs pos="0">
                <a:schemeClr val="bg2">
                  <a:lumMod val="60000"/>
                  <a:lumOff val="40000"/>
                  <a:shade val="30000"/>
                  <a:satMod val="115000"/>
                </a:schemeClr>
              </a:gs>
              <a:gs pos="50000">
                <a:schemeClr val="bg2">
                  <a:lumMod val="60000"/>
                  <a:lumOff val="40000"/>
                  <a:shade val="67500"/>
                  <a:satMod val="115000"/>
                </a:schemeClr>
              </a:gs>
              <a:gs pos="100000">
                <a:schemeClr val="bg2">
                  <a:lumMod val="60000"/>
                  <a:lumOff val="40000"/>
                  <a:shade val="100000"/>
                  <a:satMod val="115000"/>
                </a:schemeClr>
              </a:gs>
            </a:gsLst>
            <a:lin ang="16200000" scaled="1"/>
            <a:tileRec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b" anchorCtr="0" compatLnSpc="1">
            <a:prstTxWarp prst="textNoShape">
              <a:avLst/>
            </a:prstTxWarp>
          </a:bodyPr>
          <a:lstStyle/>
          <a:p>
            <a:pPr algn="ctr" defTabSz="685666"/>
            <a:r>
              <a:rPr lang="en-US" sz="1700" dirty="0">
                <a:solidFill>
                  <a:schemeClr val="tx1">
                    <a:alpha val="99000"/>
                  </a:schemeClr>
                </a:solidFill>
              </a:rPr>
              <a:t>SQL Server</a:t>
            </a:r>
          </a:p>
        </p:txBody>
      </p:sp>
      <p:sp>
        <p:nvSpPr>
          <p:cNvPr id="6" name="Rounded Rectangle 5"/>
          <p:cNvSpPr/>
          <p:nvPr/>
        </p:nvSpPr>
        <p:spPr bwMode="auto">
          <a:xfrm>
            <a:off x="5698549" y="1697136"/>
            <a:ext cx="1881483" cy="2573136"/>
          </a:xfrm>
          <a:prstGeom prst="roundRect">
            <a:avLst>
              <a:gd name="adj" fmla="val 6755"/>
            </a:avLst>
          </a:prstGeom>
          <a:solidFill>
            <a:schemeClr val="accent1">
              <a:lumMod val="60000"/>
              <a:lumOff val="40000"/>
            </a:schemeClr>
          </a:solidFill>
          <a:ln>
            <a:solidFill>
              <a:schemeClr val="tx2"/>
            </a:solidFill>
            <a:headEnd type="none" w="med" len="med"/>
            <a:tailEnd type="none" w="med" len="med"/>
          </a:ln>
        </p:spPr>
        <p:style>
          <a:lnRef idx="1">
            <a:schemeClr val="accent2"/>
          </a:lnRef>
          <a:fillRef idx="1003">
            <a:schemeClr val="lt2"/>
          </a:fillRef>
          <a:effectRef idx="1">
            <a:schemeClr val="accent2"/>
          </a:effectRef>
          <a:fontRef idx="minor">
            <a:schemeClr val="dk1"/>
          </a:fontRef>
        </p:style>
        <p:txBody>
          <a:bodyPr vert="horz" wrap="square" lIns="68586" tIns="34293" rIns="68586" bIns="34293" numCol="1" rtlCol="0" anchor="b" anchorCtr="0" compatLnSpc="1">
            <a:prstTxWarp prst="textNoShape">
              <a:avLst/>
            </a:prstTxWarp>
          </a:bodyPr>
          <a:lstStyle/>
          <a:p>
            <a:pPr algn="r" defTabSz="685666"/>
            <a:r>
              <a:rPr lang="en-US" sz="1200" b="1" dirty="0">
                <a:solidFill>
                  <a:schemeClr val="bg1">
                    <a:alpha val="99000"/>
                  </a:schemeClr>
                </a:solidFill>
              </a:rPr>
              <a:t>T-SQL</a:t>
            </a:r>
            <a:endParaRPr lang="en-US" sz="1500" b="1" dirty="0">
              <a:solidFill>
                <a:schemeClr val="bg1">
                  <a:alpha val="99000"/>
                </a:schemeClr>
              </a:solidFill>
            </a:endParaRPr>
          </a:p>
        </p:txBody>
      </p:sp>
      <p:sp>
        <p:nvSpPr>
          <p:cNvPr id="7" name="Rounded Rectangle 6"/>
          <p:cNvSpPr/>
          <p:nvPr/>
        </p:nvSpPr>
        <p:spPr bwMode="auto">
          <a:xfrm>
            <a:off x="2198545" y="1697136"/>
            <a:ext cx="1437267" cy="2573135"/>
          </a:xfrm>
          <a:prstGeom prst="roundRect">
            <a:avLst>
              <a:gd name="adj" fmla="val 5860"/>
            </a:avLst>
          </a:prstGeom>
          <a:solidFill>
            <a:schemeClr val="accent6">
              <a:lumMod val="60000"/>
              <a:lumOff val="40000"/>
            </a:schemeClr>
          </a:soli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68586" tIns="34293" rIns="68586" bIns="34293" numCol="1" rtlCol="0" anchor="b" anchorCtr="0" compatLnSpc="1">
            <a:prstTxWarp prst="textNoShape">
              <a:avLst/>
            </a:prstTxWarp>
          </a:bodyPr>
          <a:lstStyle/>
          <a:p>
            <a:pPr algn="r" defTabSz="685666"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0" name="Rectangle 9"/>
          <p:cNvSpPr/>
          <p:nvPr/>
        </p:nvSpPr>
        <p:spPr bwMode="auto">
          <a:xfrm>
            <a:off x="1466555" y="1180722"/>
            <a:ext cx="1637487" cy="207170"/>
          </a:xfrm>
          <a:prstGeom prst="rect">
            <a:avLst/>
          </a:prstGeom>
          <a:solidFill>
            <a:srgbClr val="7030A0"/>
          </a:solidFill>
          <a:ln>
            <a:solidFill>
              <a:srgbClr val="7030A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200" dirty="0">
                <a:gradFill>
                  <a:gsLst>
                    <a:gs pos="0">
                      <a:srgbClr val="FFFFFF"/>
                    </a:gs>
                    <a:gs pos="100000">
                      <a:srgbClr val="FFFFFF"/>
                    </a:gs>
                  </a:gsLst>
                  <a:lin ang="5400000" scaled="0"/>
                </a:gradFill>
              </a:rPr>
              <a:t>Table/View</a:t>
            </a:r>
          </a:p>
        </p:txBody>
      </p:sp>
      <p:sp>
        <p:nvSpPr>
          <p:cNvPr id="11" name="Rectangle 10"/>
          <p:cNvSpPr/>
          <p:nvPr/>
        </p:nvSpPr>
        <p:spPr bwMode="auto">
          <a:xfrm>
            <a:off x="1466555" y="1457222"/>
            <a:ext cx="1637487" cy="207170"/>
          </a:xfrm>
          <a:prstGeom prst="rect">
            <a:avLst/>
          </a:prstGeom>
          <a:solidFill>
            <a:srgbClr val="7030A0"/>
          </a:solidFill>
          <a:ln>
            <a:solidFill>
              <a:srgbClr val="7030A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200" dirty="0">
                <a:gradFill>
                  <a:gsLst>
                    <a:gs pos="0">
                      <a:srgbClr val="FFFFFF"/>
                    </a:gs>
                    <a:gs pos="100000">
                      <a:srgbClr val="FFFFFF"/>
                    </a:gs>
                  </a:gsLst>
                  <a:lin ang="5400000" scaled="0"/>
                </a:gradFill>
              </a:rPr>
              <a:t>Data Types</a:t>
            </a:r>
          </a:p>
        </p:txBody>
      </p:sp>
      <p:sp>
        <p:nvSpPr>
          <p:cNvPr id="12" name="Rectangle 11"/>
          <p:cNvSpPr/>
          <p:nvPr/>
        </p:nvSpPr>
        <p:spPr bwMode="auto">
          <a:xfrm>
            <a:off x="1466555" y="1815293"/>
            <a:ext cx="1637487" cy="207170"/>
          </a:xfrm>
          <a:prstGeom prst="rect">
            <a:avLst/>
          </a:prstGeom>
          <a:solidFill>
            <a:srgbClr val="7030A0"/>
          </a:solidFill>
          <a:ln>
            <a:solidFill>
              <a:srgbClr val="7030A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200" dirty="0">
                <a:gradFill>
                  <a:gsLst>
                    <a:gs pos="0">
                      <a:srgbClr val="FFFFFF"/>
                    </a:gs>
                    <a:gs pos="100000">
                      <a:srgbClr val="FFFFFF"/>
                    </a:gs>
                  </a:gsLst>
                  <a:lin ang="5400000" scaled="0"/>
                </a:gradFill>
              </a:rPr>
              <a:t>Procedure</a:t>
            </a:r>
          </a:p>
        </p:txBody>
      </p:sp>
      <p:sp>
        <p:nvSpPr>
          <p:cNvPr id="13" name="Rectangle 12"/>
          <p:cNvSpPr/>
          <p:nvPr/>
        </p:nvSpPr>
        <p:spPr bwMode="auto">
          <a:xfrm>
            <a:off x="1466555" y="2096801"/>
            <a:ext cx="1637487" cy="207170"/>
          </a:xfrm>
          <a:prstGeom prst="rect">
            <a:avLst/>
          </a:prstGeom>
          <a:solidFill>
            <a:srgbClr val="7030A0"/>
          </a:solidFill>
          <a:ln>
            <a:solidFill>
              <a:srgbClr val="7030A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200" dirty="0">
                <a:gradFill>
                  <a:gsLst>
                    <a:gs pos="0">
                      <a:srgbClr val="FFFFFF"/>
                    </a:gs>
                    <a:gs pos="100000">
                      <a:srgbClr val="FFFFFF"/>
                    </a:gs>
                  </a:gsLst>
                  <a:lin ang="5400000" scaled="0"/>
                </a:gradFill>
              </a:rPr>
              <a:t>User Function</a:t>
            </a:r>
          </a:p>
        </p:txBody>
      </p:sp>
      <p:sp>
        <p:nvSpPr>
          <p:cNvPr id="14" name="Rectangle 13"/>
          <p:cNvSpPr/>
          <p:nvPr/>
        </p:nvSpPr>
        <p:spPr bwMode="auto">
          <a:xfrm>
            <a:off x="1466555" y="2381378"/>
            <a:ext cx="1637487" cy="207170"/>
          </a:xfrm>
          <a:prstGeom prst="rect">
            <a:avLst/>
          </a:prstGeom>
          <a:solidFill>
            <a:srgbClr val="7030A0"/>
          </a:solidFill>
          <a:ln>
            <a:solidFill>
              <a:srgbClr val="7030A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200" dirty="0">
                <a:gradFill>
                  <a:gsLst>
                    <a:gs pos="0">
                      <a:srgbClr val="FFFFFF"/>
                    </a:gs>
                    <a:gs pos="100000">
                      <a:srgbClr val="FFFFFF"/>
                    </a:gs>
                  </a:gsLst>
                  <a:lin ang="5400000" scaled="0"/>
                </a:gradFill>
              </a:rPr>
              <a:t>Package</a:t>
            </a:r>
          </a:p>
        </p:txBody>
      </p:sp>
      <p:sp>
        <p:nvSpPr>
          <p:cNvPr id="15" name="Rectangle 14"/>
          <p:cNvSpPr/>
          <p:nvPr/>
        </p:nvSpPr>
        <p:spPr bwMode="auto">
          <a:xfrm>
            <a:off x="1466555" y="2954217"/>
            <a:ext cx="1637487" cy="207170"/>
          </a:xfrm>
          <a:prstGeom prst="rect">
            <a:avLst/>
          </a:prstGeom>
          <a:solidFill>
            <a:srgbClr val="7030A0"/>
          </a:solidFill>
          <a:ln>
            <a:solidFill>
              <a:srgbClr val="7030A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200" dirty="0">
                <a:gradFill>
                  <a:gsLst>
                    <a:gs pos="0">
                      <a:srgbClr val="FFFFFF"/>
                    </a:gs>
                    <a:gs pos="100000">
                      <a:srgbClr val="FFFFFF"/>
                    </a:gs>
                  </a:gsLst>
                  <a:lin ang="5400000" scaled="0"/>
                </a:gradFill>
              </a:rPr>
              <a:t>Trigger</a:t>
            </a:r>
          </a:p>
        </p:txBody>
      </p:sp>
      <p:sp>
        <p:nvSpPr>
          <p:cNvPr id="16" name="Rectangle 15"/>
          <p:cNvSpPr/>
          <p:nvPr/>
        </p:nvSpPr>
        <p:spPr bwMode="auto">
          <a:xfrm>
            <a:off x="5365087" y="1156084"/>
            <a:ext cx="1637487" cy="207170"/>
          </a:xfrm>
          <a:prstGeom prst="rect">
            <a:avLst/>
          </a:prstGeom>
          <a:solidFill>
            <a:srgbClr val="0070C0"/>
          </a:soli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1200" dirty="0">
                <a:solidFill>
                  <a:schemeClr val="tx1">
                    <a:alpha val="99000"/>
                  </a:schemeClr>
                </a:solidFill>
              </a:rPr>
              <a:t>Table/View</a:t>
            </a:r>
          </a:p>
        </p:txBody>
      </p:sp>
      <p:sp>
        <p:nvSpPr>
          <p:cNvPr id="17" name="Rectangle 16"/>
          <p:cNvSpPr/>
          <p:nvPr/>
        </p:nvSpPr>
        <p:spPr bwMode="auto">
          <a:xfrm>
            <a:off x="5365087" y="1422193"/>
            <a:ext cx="1637487" cy="207170"/>
          </a:xfrm>
          <a:prstGeom prst="rect">
            <a:avLst/>
          </a:prstGeom>
          <a:solidFill>
            <a:srgbClr val="0070C0"/>
          </a:soli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1200" dirty="0">
                <a:solidFill>
                  <a:schemeClr val="tx1">
                    <a:alpha val="99000"/>
                  </a:schemeClr>
                </a:solidFill>
              </a:rPr>
              <a:t>Data Types</a:t>
            </a:r>
          </a:p>
        </p:txBody>
      </p:sp>
      <p:sp>
        <p:nvSpPr>
          <p:cNvPr id="18" name="Rectangle 17"/>
          <p:cNvSpPr/>
          <p:nvPr/>
        </p:nvSpPr>
        <p:spPr bwMode="auto">
          <a:xfrm>
            <a:off x="5365087" y="1790656"/>
            <a:ext cx="1637487" cy="207170"/>
          </a:xfrm>
          <a:prstGeom prst="rect">
            <a:avLst/>
          </a:prstGeom>
          <a:solidFill>
            <a:srgbClr val="0070C0"/>
          </a:soli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1200" dirty="0">
                <a:solidFill>
                  <a:schemeClr val="tx1">
                    <a:alpha val="99000"/>
                  </a:schemeClr>
                </a:solidFill>
              </a:rPr>
              <a:t>Procedure</a:t>
            </a:r>
          </a:p>
        </p:txBody>
      </p:sp>
      <p:sp>
        <p:nvSpPr>
          <p:cNvPr id="19" name="Rectangle 18"/>
          <p:cNvSpPr/>
          <p:nvPr/>
        </p:nvSpPr>
        <p:spPr bwMode="auto">
          <a:xfrm>
            <a:off x="5365087" y="2061772"/>
            <a:ext cx="1637487" cy="207170"/>
          </a:xfrm>
          <a:prstGeom prst="rect">
            <a:avLst/>
          </a:prstGeom>
          <a:solidFill>
            <a:srgbClr val="0070C0"/>
          </a:soli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1200" dirty="0">
                <a:solidFill>
                  <a:schemeClr val="tx1">
                    <a:alpha val="99000"/>
                  </a:schemeClr>
                </a:solidFill>
              </a:rPr>
              <a:t>User Function</a:t>
            </a:r>
          </a:p>
        </p:txBody>
      </p:sp>
      <p:sp>
        <p:nvSpPr>
          <p:cNvPr id="20" name="Rectangle 19"/>
          <p:cNvSpPr/>
          <p:nvPr/>
        </p:nvSpPr>
        <p:spPr bwMode="auto">
          <a:xfrm>
            <a:off x="5365087" y="2881779"/>
            <a:ext cx="1637487" cy="207170"/>
          </a:xfrm>
          <a:prstGeom prst="rect">
            <a:avLst/>
          </a:prstGeom>
          <a:solidFill>
            <a:srgbClr val="0070C0"/>
          </a:soli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1200" dirty="0">
                <a:solidFill>
                  <a:schemeClr val="tx1">
                    <a:alpha val="99000"/>
                  </a:schemeClr>
                </a:solidFill>
              </a:rPr>
              <a:t>Trigger</a:t>
            </a:r>
          </a:p>
        </p:txBody>
      </p:sp>
      <p:sp>
        <p:nvSpPr>
          <p:cNvPr id="37" name="TextBox 36"/>
          <p:cNvSpPr txBox="1"/>
          <p:nvPr/>
        </p:nvSpPr>
        <p:spPr>
          <a:xfrm>
            <a:off x="2998311" y="4079300"/>
            <a:ext cx="456856" cy="184666"/>
          </a:xfrm>
          <a:prstGeom prst="rect">
            <a:avLst/>
          </a:prstGeom>
          <a:noFill/>
        </p:spPr>
        <p:txBody>
          <a:bodyPr wrap="none" lIns="0" tIns="0" rIns="0" bIns="0" rtlCol="0">
            <a:spAutoFit/>
          </a:bodyPr>
          <a:lstStyle/>
          <a:p>
            <a:r>
              <a:rPr lang="en-US" sz="1200" b="1" dirty="0">
                <a:solidFill>
                  <a:schemeClr val="bg1"/>
                </a:solidFill>
              </a:rPr>
              <a:t>PL/SQL</a:t>
            </a:r>
          </a:p>
        </p:txBody>
      </p:sp>
      <p:sp>
        <p:nvSpPr>
          <p:cNvPr id="65" name="Rectangle 64"/>
          <p:cNvSpPr/>
          <p:nvPr/>
        </p:nvSpPr>
        <p:spPr bwMode="auto">
          <a:xfrm>
            <a:off x="1476945" y="2672329"/>
            <a:ext cx="1637487" cy="207170"/>
          </a:xfrm>
          <a:prstGeom prst="rect">
            <a:avLst/>
          </a:prstGeom>
          <a:solidFill>
            <a:srgbClr val="7030A0"/>
          </a:solidFill>
          <a:ln>
            <a:solidFill>
              <a:srgbClr val="7030A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200" dirty="0">
                <a:gradFill>
                  <a:gsLst>
                    <a:gs pos="0">
                      <a:srgbClr val="FFFFFF"/>
                    </a:gs>
                    <a:gs pos="100000">
                      <a:srgbClr val="FFFFFF"/>
                    </a:gs>
                  </a:gsLst>
                  <a:lin ang="5400000" scaled="0"/>
                </a:gradFill>
              </a:rPr>
              <a:t>Sequence</a:t>
            </a:r>
          </a:p>
        </p:txBody>
      </p:sp>
      <p:cxnSp>
        <p:nvCxnSpPr>
          <p:cNvPr id="24" name="Straight Arrow Connector 23"/>
          <p:cNvCxnSpPr>
            <a:stCxn id="13" idx="3"/>
            <a:endCxn id="19" idx="1"/>
          </p:cNvCxnSpPr>
          <p:nvPr/>
        </p:nvCxnSpPr>
        <p:spPr>
          <a:xfrm flipV="1">
            <a:off x="3104042" y="2165357"/>
            <a:ext cx="2261045" cy="35029"/>
          </a:xfrm>
          <a:prstGeom prst="straightConnector1">
            <a:avLst/>
          </a:prstGeom>
          <a:ln w="38100">
            <a:solidFill>
              <a:schemeClr val="accent4">
                <a:lumMod val="40000"/>
                <a:lumOff val="60000"/>
              </a:schemeClr>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4" idx="3"/>
            <a:endCxn id="18" idx="1"/>
          </p:cNvCxnSpPr>
          <p:nvPr/>
        </p:nvCxnSpPr>
        <p:spPr>
          <a:xfrm flipV="1">
            <a:off x="3104042" y="1894241"/>
            <a:ext cx="2261045" cy="590722"/>
          </a:xfrm>
          <a:prstGeom prst="straightConnector1">
            <a:avLst/>
          </a:prstGeom>
          <a:ln w="38100">
            <a:solidFill>
              <a:srgbClr val="FFC000"/>
            </a:solidFill>
            <a:tailEnd type="arrow" w="sm" len="sm"/>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bwMode="auto">
          <a:xfrm>
            <a:off x="5377597" y="3694199"/>
            <a:ext cx="1637487" cy="385100"/>
          </a:xfrm>
          <a:prstGeom prst="rect">
            <a:avLst/>
          </a:prstGeom>
          <a:solidFill>
            <a:schemeClr val="bg2">
              <a:lumMod val="75000"/>
            </a:schemeClr>
          </a:solidFill>
          <a:ln>
            <a:solidFill>
              <a:schemeClr val="bg2">
                <a:lumMod val="75000"/>
              </a:scheme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1200" dirty="0">
                <a:solidFill>
                  <a:schemeClr val="tx1">
                    <a:alpha val="99000"/>
                  </a:schemeClr>
                </a:solidFill>
              </a:rPr>
              <a:t>Emulator</a:t>
            </a:r>
          </a:p>
        </p:txBody>
      </p:sp>
      <p:grpSp>
        <p:nvGrpSpPr>
          <p:cNvPr id="55" name="Group 54"/>
          <p:cNvGrpSpPr/>
          <p:nvPr/>
        </p:nvGrpSpPr>
        <p:grpSpPr>
          <a:xfrm>
            <a:off x="3104043" y="1259669"/>
            <a:ext cx="2748008" cy="2303822"/>
            <a:chOff x="3488530" y="1849120"/>
            <a:chExt cx="3663055" cy="3071762"/>
          </a:xfrm>
        </p:grpSpPr>
        <p:grpSp>
          <p:nvGrpSpPr>
            <p:cNvPr id="48" name="Group 47"/>
            <p:cNvGrpSpPr/>
            <p:nvPr/>
          </p:nvGrpSpPr>
          <p:grpSpPr>
            <a:xfrm>
              <a:off x="3584514" y="1849120"/>
              <a:ext cx="3013941" cy="878945"/>
              <a:chOff x="3584514" y="1849120"/>
              <a:chExt cx="3013941" cy="878945"/>
            </a:xfrm>
          </p:grpSpPr>
          <p:cxnSp>
            <p:nvCxnSpPr>
              <p:cNvPr id="21" name="Straight Arrow Connector 20"/>
              <p:cNvCxnSpPr>
                <a:stCxn id="10" idx="3"/>
                <a:endCxn id="16" idx="1"/>
              </p:cNvCxnSpPr>
              <p:nvPr/>
            </p:nvCxnSpPr>
            <p:spPr>
              <a:xfrm flipV="1">
                <a:off x="3584514" y="1849120"/>
                <a:ext cx="3013941" cy="32851"/>
              </a:xfrm>
              <a:prstGeom prst="straightConnector1">
                <a:avLst/>
              </a:prstGeom>
              <a:ln w="38100">
                <a:solidFill>
                  <a:srgbClr val="FFC000"/>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1" idx="3"/>
                <a:endCxn id="17" idx="1"/>
              </p:cNvCxnSpPr>
              <p:nvPr/>
            </p:nvCxnSpPr>
            <p:spPr>
              <a:xfrm flipV="1">
                <a:off x="3584514" y="2203932"/>
                <a:ext cx="3013941" cy="46705"/>
              </a:xfrm>
              <a:prstGeom prst="straightConnector1">
                <a:avLst/>
              </a:prstGeom>
              <a:ln w="38100">
                <a:solidFill>
                  <a:srgbClr val="FFC000"/>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2" idx="3"/>
                <a:endCxn id="18" idx="1"/>
              </p:cNvCxnSpPr>
              <p:nvPr/>
            </p:nvCxnSpPr>
            <p:spPr>
              <a:xfrm flipV="1">
                <a:off x="3584514" y="2695216"/>
                <a:ext cx="3013941" cy="32849"/>
              </a:xfrm>
              <a:prstGeom prst="straightConnector1">
                <a:avLst/>
              </a:prstGeom>
              <a:ln w="38100">
                <a:solidFill>
                  <a:schemeClr val="accent4">
                    <a:lumMod val="40000"/>
                    <a:lumOff val="60000"/>
                  </a:schemeClr>
                </a:solidFill>
                <a:tailEnd type="arrow" w="sm" len="sm"/>
              </a:ln>
            </p:spPr>
            <p:style>
              <a:lnRef idx="1">
                <a:schemeClr val="accent1"/>
              </a:lnRef>
              <a:fillRef idx="0">
                <a:schemeClr val="accent1"/>
              </a:fillRef>
              <a:effectRef idx="0">
                <a:schemeClr val="accent1"/>
              </a:effectRef>
              <a:fontRef idx="minor">
                <a:schemeClr val="tx1"/>
              </a:fontRef>
            </p:style>
          </p:cxnSp>
        </p:grpSp>
        <p:cxnSp>
          <p:nvCxnSpPr>
            <p:cNvPr id="32" name="Straight Arrow Connector 31"/>
            <p:cNvCxnSpPr/>
            <p:nvPr/>
          </p:nvCxnSpPr>
          <p:spPr>
            <a:xfrm flipV="1">
              <a:off x="3488530" y="4920881"/>
              <a:ext cx="3012551" cy="1"/>
            </a:xfrm>
            <a:prstGeom prst="straightConnector1">
              <a:avLst/>
            </a:prstGeom>
            <a:ln w="38100">
              <a:solidFill>
                <a:srgbClr val="FFC000"/>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15" idx="3"/>
            </p:cNvCxnSpPr>
            <p:nvPr/>
          </p:nvCxnSpPr>
          <p:spPr>
            <a:xfrm flipV="1">
              <a:off x="4137643" y="4055464"/>
              <a:ext cx="3013942" cy="21607"/>
            </a:xfrm>
            <a:prstGeom prst="straightConnector1">
              <a:avLst/>
            </a:prstGeom>
            <a:ln w="38100">
              <a:solidFill>
                <a:schemeClr val="accent4">
                  <a:lumMod val="40000"/>
                  <a:lumOff val="60000"/>
                </a:schemeClr>
              </a:solidFill>
              <a:tailEnd type="arrow" w="sm" len="sm"/>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3176050" y="1259669"/>
            <a:ext cx="2261045" cy="1516245"/>
            <a:chOff x="3584520" y="1849120"/>
            <a:chExt cx="3013942" cy="2021660"/>
          </a:xfrm>
        </p:grpSpPr>
        <p:cxnSp>
          <p:nvCxnSpPr>
            <p:cNvPr id="27" name="Straight Arrow Connector 26"/>
            <p:cNvCxnSpPr>
              <a:stCxn id="14" idx="3"/>
              <a:endCxn id="19" idx="1"/>
            </p:cNvCxnSpPr>
            <p:nvPr/>
          </p:nvCxnSpPr>
          <p:spPr>
            <a:xfrm flipV="1">
              <a:off x="3584520" y="3056704"/>
              <a:ext cx="3013942" cy="426141"/>
            </a:xfrm>
            <a:prstGeom prst="straightConnector1">
              <a:avLst/>
            </a:prstGeom>
            <a:ln w="38100">
              <a:solidFill>
                <a:srgbClr val="FFC000"/>
              </a:solidFill>
              <a:tailEnd type="arrow" w="sm" len="sm"/>
            </a:ln>
          </p:spPr>
          <p:style>
            <a:lnRef idx="1">
              <a:schemeClr val="accent1"/>
            </a:lnRef>
            <a:fillRef idx="0">
              <a:schemeClr val="accent1"/>
            </a:fillRef>
            <a:effectRef idx="0">
              <a:schemeClr val="accent1"/>
            </a:effectRef>
            <a:fontRef idx="minor">
              <a:schemeClr val="tx1"/>
            </a:fontRef>
          </p:style>
        </p:cxnSp>
        <p:grpSp>
          <p:nvGrpSpPr>
            <p:cNvPr id="46" name="Group 45"/>
            <p:cNvGrpSpPr/>
            <p:nvPr/>
          </p:nvGrpSpPr>
          <p:grpSpPr>
            <a:xfrm>
              <a:off x="3598370" y="1849120"/>
              <a:ext cx="3000092" cy="2021660"/>
              <a:chOff x="3598370" y="1849120"/>
              <a:chExt cx="3000092" cy="2021660"/>
            </a:xfrm>
          </p:grpSpPr>
          <p:cxnSp>
            <p:nvCxnSpPr>
              <p:cNvPr id="69" name="Straight Arrow Connector 68"/>
              <p:cNvCxnSpPr>
                <a:stCxn id="65" idx="3"/>
                <a:endCxn id="18" idx="1"/>
              </p:cNvCxnSpPr>
              <p:nvPr/>
            </p:nvCxnSpPr>
            <p:spPr>
              <a:xfrm flipV="1">
                <a:off x="3598370" y="2695216"/>
                <a:ext cx="3000092" cy="1175564"/>
              </a:xfrm>
              <a:prstGeom prst="straightConnector1">
                <a:avLst/>
              </a:prstGeom>
              <a:ln w="38100">
                <a:solidFill>
                  <a:srgbClr val="FFC000"/>
                </a:solidFill>
                <a:headEnd type="none" w="med" len="med"/>
                <a:tailEnd type="stealth" w="sm" len="sm"/>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stCxn id="65" idx="3"/>
                <a:endCxn id="16" idx="1"/>
              </p:cNvCxnSpPr>
              <p:nvPr/>
            </p:nvCxnSpPr>
            <p:spPr>
              <a:xfrm flipV="1">
                <a:off x="3598370" y="1849120"/>
                <a:ext cx="3000092" cy="2021660"/>
              </a:xfrm>
              <a:prstGeom prst="straightConnector1">
                <a:avLst/>
              </a:prstGeom>
              <a:ln w="38100">
                <a:solidFill>
                  <a:srgbClr val="FFC000"/>
                </a:solidFill>
                <a:headEnd type="none" w="med" len="med"/>
                <a:tailEnd type="stealth" w="sm" len="sm"/>
              </a:ln>
            </p:spPr>
            <p:style>
              <a:lnRef idx="1">
                <a:schemeClr val="accent1"/>
              </a:lnRef>
              <a:fillRef idx="0">
                <a:schemeClr val="accent1"/>
              </a:fillRef>
              <a:effectRef idx="0">
                <a:schemeClr val="accent1"/>
              </a:effectRef>
              <a:fontRef idx="minor">
                <a:schemeClr val="tx1"/>
              </a:fontRef>
            </p:style>
          </p:cxnSp>
        </p:grpSp>
      </p:grpSp>
      <p:sp>
        <p:nvSpPr>
          <p:cNvPr id="29" name="Rectangle 28"/>
          <p:cNvSpPr/>
          <p:nvPr/>
        </p:nvSpPr>
        <p:spPr bwMode="auto">
          <a:xfrm>
            <a:off x="1466555" y="3452938"/>
            <a:ext cx="1637487" cy="308657"/>
          </a:xfrm>
          <a:prstGeom prst="rect">
            <a:avLst/>
          </a:prstGeom>
          <a:solidFill>
            <a:srgbClr val="7030A0"/>
          </a:solidFill>
          <a:ln>
            <a:solidFill>
              <a:srgbClr val="7030A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200" dirty="0">
                <a:gradFill>
                  <a:gsLst>
                    <a:gs pos="0">
                      <a:srgbClr val="FFFFFF"/>
                    </a:gs>
                    <a:gs pos="100000">
                      <a:srgbClr val="FFFFFF"/>
                    </a:gs>
                  </a:gsLst>
                  <a:lin ang="5400000" scaled="0"/>
                </a:gradFill>
              </a:rPr>
              <a:t>System Function</a:t>
            </a:r>
          </a:p>
        </p:txBody>
      </p:sp>
      <p:sp>
        <p:nvSpPr>
          <p:cNvPr id="30" name="Rectangle 29"/>
          <p:cNvSpPr/>
          <p:nvPr/>
        </p:nvSpPr>
        <p:spPr bwMode="auto">
          <a:xfrm>
            <a:off x="1480108" y="3829747"/>
            <a:ext cx="1637487" cy="249553"/>
          </a:xfrm>
          <a:prstGeom prst="rect">
            <a:avLst/>
          </a:prstGeom>
          <a:solidFill>
            <a:srgbClr val="7030A0"/>
          </a:solidFill>
          <a:ln>
            <a:solidFill>
              <a:srgbClr val="7030A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200" dirty="0">
                <a:gradFill>
                  <a:gsLst>
                    <a:gs pos="0">
                      <a:srgbClr val="FFFFFF"/>
                    </a:gs>
                    <a:gs pos="100000">
                      <a:srgbClr val="FFFFFF"/>
                    </a:gs>
                  </a:gsLst>
                  <a:lin ang="5400000" scaled="0"/>
                </a:gradFill>
              </a:rPr>
              <a:t>Standard Package</a:t>
            </a:r>
          </a:p>
        </p:txBody>
      </p:sp>
      <p:grpSp>
        <p:nvGrpSpPr>
          <p:cNvPr id="56" name="Group 55"/>
          <p:cNvGrpSpPr/>
          <p:nvPr/>
        </p:nvGrpSpPr>
        <p:grpSpPr>
          <a:xfrm>
            <a:off x="3102999" y="1894827"/>
            <a:ext cx="2749048" cy="1133333"/>
            <a:chOff x="3502380" y="2787438"/>
            <a:chExt cx="3664446" cy="1511110"/>
          </a:xfrm>
        </p:grpSpPr>
        <p:cxnSp>
          <p:nvCxnSpPr>
            <p:cNvPr id="60" name="Straight Arrow Connector 59"/>
            <p:cNvCxnSpPr/>
            <p:nvPr/>
          </p:nvCxnSpPr>
          <p:spPr>
            <a:xfrm flipV="1">
              <a:off x="3502380" y="2787438"/>
              <a:ext cx="3013941" cy="2027"/>
            </a:xfrm>
            <a:prstGeom prst="straightConnector1">
              <a:avLst/>
            </a:prstGeom>
            <a:ln w="57150">
              <a:solidFill>
                <a:srgbClr val="C00000"/>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V="1">
              <a:off x="3502380" y="4294957"/>
              <a:ext cx="3013941" cy="3591"/>
            </a:xfrm>
            <a:prstGeom prst="straightConnector1">
              <a:avLst/>
            </a:prstGeom>
            <a:ln w="57150">
              <a:solidFill>
                <a:srgbClr val="C00000"/>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endCxn id="19" idx="1"/>
            </p:cNvCxnSpPr>
            <p:nvPr/>
          </p:nvCxnSpPr>
          <p:spPr>
            <a:xfrm flipV="1">
              <a:off x="4151495" y="2978583"/>
              <a:ext cx="3015331" cy="21291"/>
            </a:xfrm>
            <a:prstGeom prst="straightConnector1">
              <a:avLst/>
            </a:prstGeom>
            <a:ln w="57150">
              <a:solidFill>
                <a:srgbClr val="C00000"/>
              </a:solidFill>
              <a:tailEnd type="arrow" w="sm" len="sm"/>
            </a:ln>
          </p:spPr>
          <p:style>
            <a:lnRef idx="1">
              <a:schemeClr val="accent1"/>
            </a:lnRef>
            <a:fillRef idx="0">
              <a:schemeClr val="accent1"/>
            </a:fillRef>
            <a:effectRef idx="0">
              <a:schemeClr val="accent1"/>
            </a:effectRef>
            <a:fontRef idx="minor">
              <a:schemeClr val="tx1"/>
            </a:fontRef>
          </p:style>
        </p:cxnSp>
      </p:grpSp>
      <p:sp>
        <p:nvSpPr>
          <p:cNvPr id="53" name="Rectangle 52"/>
          <p:cNvSpPr/>
          <p:nvPr/>
        </p:nvSpPr>
        <p:spPr bwMode="auto">
          <a:xfrm>
            <a:off x="5365499" y="3431049"/>
            <a:ext cx="1637487" cy="207170"/>
          </a:xfrm>
          <a:prstGeom prst="rect">
            <a:avLst/>
          </a:prstGeom>
          <a:solidFill>
            <a:srgbClr val="0070C0"/>
          </a:soli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1200" dirty="0">
                <a:solidFill>
                  <a:schemeClr val="tx1">
                    <a:alpha val="99000"/>
                  </a:schemeClr>
                </a:solidFill>
              </a:rPr>
              <a:t>System Function</a:t>
            </a:r>
          </a:p>
        </p:txBody>
      </p:sp>
      <p:grpSp>
        <p:nvGrpSpPr>
          <p:cNvPr id="57" name="Group 56"/>
          <p:cNvGrpSpPr/>
          <p:nvPr/>
        </p:nvGrpSpPr>
        <p:grpSpPr>
          <a:xfrm>
            <a:off x="3117594" y="3739704"/>
            <a:ext cx="2733409" cy="87645"/>
            <a:chOff x="3506596" y="5155838"/>
            <a:chExt cx="3643599" cy="116860"/>
          </a:xfrm>
        </p:grpSpPr>
        <p:cxnSp>
          <p:nvCxnSpPr>
            <p:cNvPr id="33" name="Straight Arrow Connector 32"/>
            <p:cNvCxnSpPr>
              <a:stCxn id="30" idx="3"/>
            </p:cNvCxnSpPr>
            <p:nvPr/>
          </p:nvCxnSpPr>
          <p:spPr>
            <a:xfrm>
              <a:off x="4155711" y="5272698"/>
              <a:ext cx="2994484" cy="0"/>
            </a:xfrm>
            <a:prstGeom prst="straightConnector1">
              <a:avLst/>
            </a:prstGeom>
            <a:ln w="38100">
              <a:solidFill>
                <a:srgbClr val="FFC000"/>
              </a:solidFill>
              <a:tailEnd type="arrow" w="sm" len="sm"/>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V="1">
              <a:off x="3506596" y="5155838"/>
              <a:ext cx="3012551" cy="1"/>
            </a:xfrm>
            <a:prstGeom prst="straightConnector1">
              <a:avLst/>
            </a:prstGeom>
            <a:ln w="38100">
              <a:solidFill>
                <a:srgbClr val="FFC000"/>
              </a:solidFill>
              <a:tailEnd type="arrow" w="sm" len="sm"/>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35496" y="617895"/>
            <a:ext cx="5147050" cy="369332"/>
          </a:xfrm>
          <a:prstGeom prst="rect">
            <a:avLst/>
          </a:prstGeom>
          <a:noFill/>
        </p:spPr>
        <p:txBody>
          <a:bodyPr wrap="none" rtlCol="0">
            <a:spAutoFit/>
          </a:bodyPr>
          <a:lstStyle/>
          <a:p>
            <a:r>
              <a:rPr lang="en-US" dirty="0" smtClean="0">
                <a:solidFill>
                  <a:schemeClr val="bg1"/>
                </a:solidFill>
              </a:rPr>
              <a:t>The challenge of feature and non-standard mappings</a:t>
            </a:r>
            <a:endParaRPr lang="en-US" dirty="0">
              <a:solidFill>
                <a:schemeClr val="bg1"/>
              </a:solidFill>
            </a:endParaRPr>
          </a:p>
        </p:txBody>
      </p:sp>
    </p:spTree>
    <p:custDataLst>
      <p:tags r:id="rId1"/>
    </p:custDataLst>
    <p:extLst>
      <p:ext uri="{BB962C8B-B14F-4D97-AF65-F5344CB8AC3E}">
        <p14:creationId xmlns:p14="http://schemas.microsoft.com/office/powerpoint/2010/main" val="3663609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250"/>
                                  </p:stCondLst>
                                  <p:childTnLst>
                                    <p:set>
                                      <p:cBhvr>
                                        <p:cTn id="19" dur="1" fill="hold">
                                          <p:stCondLst>
                                            <p:cond delay="0"/>
                                          </p:stCondLst>
                                        </p:cTn>
                                        <p:tgtEl>
                                          <p:spTgt spid="8"/>
                                        </p:tgtEl>
                                        <p:attrNameLst>
                                          <p:attrName>style.visibility</p:attrName>
                                        </p:attrNameLst>
                                      </p:cBhvr>
                                      <p:to>
                                        <p:strVal val="visible"/>
                                      </p:to>
                                    </p:set>
                                  </p:childTnLst>
                                </p:cTn>
                              </p:par>
                              <p:par>
                                <p:cTn id="20" presetID="1" presetClass="entr" presetSubtype="0" fill="hold" nodeType="withEffect">
                                  <p:stCondLst>
                                    <p:cond delay="250"/>
                                  </p:stCondLst>
                                  <p:childTnLst>
                                    <p:set>
                                      <p:cBhvr>
                                        <p:cTn id="21" dur="1" fill="hold">
                                          <p:stCondLst>
                                            <p:cond delay="0"/>
                                          </p:stCondLst>
                                        </p:cTn>
                                        <p:tgtEl>
                                          <p:spTgt spid="5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35496" y="2899073"/>
            <a:ext cx="8362080" cy="1033983"/>
          </a:xfrm>
          <a:effectLst>
            <a:glow rad="228600">
              <a:schemeClr val="accent5">
                <a:satMod val="175000"/>
                <a:alpha val="40000"/>
              </a:schemeClr>
            </a:glow>
          </a:effectLst>
        </p:spPr>
        <p:txBody>
          <a:bodyPr/>
          <a:lstStyle/>
          <a:p>
            <a:r>
              <a:rPr lang="en-US" sz="8800" dirty="0" smtClean="0"/>
              <a:t>demo</a:t>
            </a:r>
            <a:endParaRPr lang="en-US" sz="8800" dirty="0"/>
          </a:p>
        </p:txBody>
      </p:sp>
      <p:sp>
        <p:nvSpPr>
          <p:cNvPr id="6" name="Title 2"/>
          <p:cNvSpPr txBox="1">
            <a:spLocks/>
          </p:cNvSpPr>
          <p:nvPr/>
        </p:nvSpPr>
        <p:spPr>
          <a:xfrm>
            <a:off x="539552" y="2643758"/>
            <a:ext cx="8229600" cy="857250"/>
          </a:xfrm>
          <a:prstGeom prst="rect">
            <a:avLst/>
          </a:prstGeom>
        </p:spPr>
        <p:txBody>
          <a:bodyPr vert="horz" lIns="91440" tIns="45720" rIns="91440" bIns="45720" rtlCol="0" anchor="t" anchorCtr="0">
            <a:normAutofit fontScale="82500" lnSpcReduction="10000"/>
          </a:bodyPr>
          <a:lstStyle>
            <a:lvl1pPr algn="l" defTabSz="685864" rtl="0" eaLnBrk="1" latinLnBrk="0" hangingPunct="1">
              <a:lnSpc>
                <a:spcPct val="90000"/>
              </a:lnSpc>
              <a:spcBef>
                <a:spcPct val="0"/>
              </a:spcBef>
              <a:buNone/>
              <a:defRPr lang="en-US" sz="4100" b="0" kern="1200" cap="none" spc="-113" baseline="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5300" b="1" dirty="0" smtClean="0">
                <a:solidFill>
                  <a:schemeClr val="bg1"/>
                </a:solidFill>
                <a:effectLst>
                  <a:outerShdw blurRad="38100" dist="38100" dir="2700000" algn="tl">
                    <a:srgbClr val="000000">
                      <a:alpha val="43137"/>
                    </a:srgbClr>
                  </a:outerShdw>
                </a:effectLst>
              </a:rPr>
              <a:t>A closer look at Schema Conversion</a:t>
            </a:r>
            <a:endParaRPr lang="en-US" sz="3200"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9571344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1" y="339502"/>
            <a:ext cx="8676455" cy="360041"/>
          </a:xfrm>
          <a:prstGeom prst="roundRect">
            <a:avLst>
              <a:gd name="adj" fmla="val 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b="1" dirty="0" smtClean="0">
                <a:effectLst>
                  <a:outerShdw blurRad="38100" dist="38100" dir="2700000" algn="tl">
                    <a:srgbClr val="000000">
                      <a:alpha val="43137"/>
                    </a:srgbClr>
                  </a:outerShdw>
                </a:effectLst>
              </a:rPr>
              <a:t>SSMA Migration Best Practices  </a:t>
            </a:r>
            <a:endParaRPr lang="en-US" sz="2800" b="1" dirty="0">
              <a:effectLst>
                <a:outerShdw blurRad="38100" dist="38100" dir="2700000" algn="tl">
                  <a:srgbClr val="000000">
                    <a:alpha val="43137"/>
                  </a:srgbClr>
                </a:outerShdw>
              </a:effectLst>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5180" y="180524"/>
            <a:ext cx="650413" cy="663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2571" y="180524"/>
            <a:ext cx="643485" cy="663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1602" y="182740"/>
            <a:ext cx="660989" cy="660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520" y="182740"/>
            <a:ext cx="676012" cy="660818"/>
          </a:xfrm>
          <a:prstGeom prst="rect">
            <a:avLst/>
          </a:prstGeom>
          <a:solidFill>
            <a:schemeClr val="bg1"/>
          </a:solidFill>
          <a:ln>
            <a:noFill/>
          </a:ln>
          <a:effectLst/>
          <a:extLst/>
        </p:spPr>
      </p:pic>
      <p:sp>
        <p:nvSpPr>
          <p:cNvPr id="13" name="Rectangle 12"/>
          <p:cNvSpPr/>
          <p:nvPr/>
        </p:nvSpPr>
        <p:spPr>
          <a:xfrm>
            <a:off x="355161" y="1275606"/>
            <a:ext cx="4238002" cy="262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Customize SSMA project settings</a:t>
            </a:r>
            <a:endParaRPr lang="en-US" sz="1400" dirty="0"/>
          </a:p>
        </p:txBody>
      </p:sp>
      <p:sp>
        <p:nvSpPr>
          <p:cNvPr id="14" name="Rectangle 13"/>
          <p:cNvSpPr/>
          <p:nvPr/>
        </p:nvSpPr>
        <p:spPr>
          <a:xfrm>
            <a:off x="340688" y="2309463"/>
            <a:ext cx="4238002" cy="262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Customize Data Type Mapping</a:t>
            </a:r>
            <a:endParaRPr lang="en-US" sz="1400" dirty="0"/>
          </a:p>
        </p:txBody>
      </p:sp>
      <p:sp>
        <p:nvSpPr>
          <p:cNvPr id="17" name="Rectangle 16"/>
          <p:cNvSpPr/>
          <p:nvPr/>
        </p:nvSpPr>
        <p:spPr>
          <a:xfrm>
            <a:off x="340688" y="3317575"/>
            <a:ext cx="4238002" cy="262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Re-Engineer Code</a:t>
            </a:r>
            <a:endParaRPr lang="en-US" sz="1400" dirty="0"/>
          </a:p>
        </p:txBody>
      </p:sp>
      <p:sp>
        <p:nvSpPr>
          <p:cNvPr id="18" name="Rectangle 17"/>
          <p:cNvSpPr/>
          <p:nvPr/>
        </p:nvSpPr>
        <p:spPr>
          <a:xfrm>
            <a:off x="323528" y="4109663"/>
            <a:ext cx="4238002" cy="262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Optimize Infrastructure, People and Processes</a:t>
            </a:r>
            <a:endParaRPr lang="en-US" sz="1400" dirty="0"/>
          </a:p>
        </p:txBody>
      </p:sp>
      <p:sp>
        <p:nvSpPr>
          <p:cNvPr id="20" name="TextBox 19"/>
          <p:cNvSpPr txBox="1"/>
          <p:nvPr/>
        </p:nvSpPr>
        <p:spPr>
          <a:xfrm>
            <a:off x="1961895" y="1563638"/>
            <a:ext cx="1846980" cy="600164"/>
          </a:xfrm>
          <a:prstGeom prst="rect">
            <a:avLst/>
          </a:prstGeom>
          <a:noFill/>
        </p:spPr>
        <p:txBody>
          <a:bodyPr wrap="none" rtlCol="0">
            <a:spAutoFit/>
          </a:bodyPr>
          <a:lstStyle/>
          <a:p>
            <a:r>
              <a:rPr lang="en-US" sz="1100" dirty="0" smtClean="0">
                <a:solidFill>
                  <a:schemeClr val="bg1"/>
                </a:solidFill>
              </a:rPr>
              <a:t>Customize mapping behavior</a:t>
            </a:r>
          </a:p>
          <a:p>
            <a:r>
              <a:rPr lang="en-US" sz="1100" dirty="0" smtClean="0">
                <a:solidFill>
                  <a:schemeClr val="bg1"/>
                </a:solidFill>
              </a:rPr>
              <a:t>Customize feature behavior</a:t>
            </a:r>
          </a:p>
          <a:p>
            <a:r>
              <a:rPr lang="en-US" sz="1100" dirty="0" smtClean="0">
                <a:solidFill>
                  <a:schemeClr val="bg1"/>
                </a:solidFill>
              </a:rPr>
              <a:t>Customize migration project</a:t>
            </a:r>
            <a:endParaRPr lang="en-US" sz="1100" dirty="0">
              <a:solidFill>
                <a:schemeClr val="bg1"/>
              </a:solidFill>
            </a:endParaRPr>
          </a:p>
        </p:txBody>
      </p:sp>
      <p:sp>
        <p:nvSpPr>
          <p:cNvPr id="21" name="TextBox 20"/>
          <p:cNvSpPr txBox="1"/>
          <p:nvPr/>
        </p:nvSpPr>
        <p:spPr>
          <a:xfrm>
            <a:off x="1936667" y="2652978"/>
            <a:ext cx="2656496" cy="600164"/>
          </a:xfrm>
          <a:prstGeom prst="rect">
            <a:avLst/>
          </a:prstGeom>
          <a:noFill/>
        </p:spPr>
        <p:txBody>
          <a:bodyPr wrap="none" rtlCol="0">
            <a:spAutoFit/>
          </a:bodyPr>
          <a:lstStyle/>
          <a:p>
            <a:r>
              <a:rPr lang="en-US" sz="1100" dirty="0" smtClean="0">
                <a:solidFill>
                  <a:schemeClr val="bg1"/>
                </a:solidFill>
              </a:rPr>
              <a:t>Leverage SQL Server native </a:t>
            </a:r>
            <a:r>
              <a:rPr lang="en-US" sz="1100" dirty="0" err="1" smtClean="0">
                <a:solidFill>
                  <a:schemeClr val="bg1"/>
                </a:solidFill>
              </a:rPr>
              <a:t>Datatypes</a:t>
            </a:r>
            <a:endParaRPr lang="en-US" sz="1100" dirty="0" smtClean="0">
              <a:solidFill>
                <a:schemeClr val="bg1"/>
              </a:solidFill>
            </a:endParaRPr>
          </a:p>
          <a:p>
            <a:r>
              <a:rPr lang="en-US" sz="1100" dirty="0" smtClean="0">
                <a:solidFill>
                  <a:schemeClr val="bg1"/>
                </a:solidFill>
              </a:rPr>
              <a:t>Use the smallest </a:t>
            </a:r>
            <a:r>
              <a:rPr lang="en-US" sz="1100" dirty="0" err="1" smtClean="0">
                <a:solidFill>
                  <a:schemeClr val="bg1"/>
                </a:solidFill>
              </a:rPr>
              <a:t>datatype</a:t>
            </a:r>
            <a:endParaRPr lang="en-US" sz="1100" dirty="0" smtClean="0">
              <a:solidFill>
                <a:schemeClr val="bg1"/>
              </a:solidFill>
            </a:endParaRPr>
          </a:p>
          <a:p>
            <a:r>
              <a:rPr lang="en-US" sz="1100" dirty="0" smtClean="0">
                <a:solidFill>
                  <a:schemeClr val="bg1"/>
                </a:solidFill>
              </a:rPr>
              <a:t>Rethink data type mapping and advantages</a:t>
            </a:r>
          </a:p>
        </p:txBody>
      </p:sp>
      <p:sp>
        <p:nvSpPr>
          <p:cNvPr id="22" name="TextBox 21"/>
          <p:cNvSpPr txBox="1"/>
          <p:nvPr/>
        </p:nvSpPr>
        <p:spPr>
          <a:xfrm>
            <a:off x="1936667" y="3651870"/>
            <a:ext cx="1980029" cy="430887"/>
          </a:xfrm>
          <a:prstGeom prst="rect">
            <a:avLst/>
          </a:prstGeom>
          <a:noFill/>
        </p:spPr>
        <p:txBody>
          <a:bodyPr wrap="none" rtlCol="0">
            <a:spAutoFit/>
          </a:bodyPr>
          <a:lstStyle/>
          <a:p>
            <a:r>
              <a:rPr lang="en-US" sz="1100" dirty="0" smtClean="0">
                <a:solidFill>
                  <a:schemeClr val="bg1"/>
                </a:solidFill>
              </a:rPr>
              <a:t>Rethink Stored Procedure Logic</a:t>
            </a:r>
          </a:p>
          <a:p>
            <a:r>
              <a:rPr lang="en-US" sz="1100" dirty="0" smtClean="0">
                <a:solidFill>
                  <a:schemeClr val="bg1"/>
                </a:solidFill>
              </a:rPr>
              <a:t>Rethink Function Logic</a:t>
            </a:r>
          </a:p>
        </p:txBody>
      </p:sp>
      <p:grpSp>
        <p:nvGrpSpPr>
          <p:cNvPr id="8" name="Group 7"/>
          <p:cNvGrpSpPr/>
          <p:nvPr/>
        </p:nvGrpSpPr>
        <p:grpSpPr>
          <a:xfrm>
            <a:off x="5220072" y="2431749"/>
            <a:ext cx="3600400" cy="1661461"/>
            <a:chOff x="5220072" y="2431749"/>
            <a:chExt cx="3600400" cy="1661461"/>
          </a:xfrm>
        </p:grpSpPr>
        <p:sp>
          <p:nvSpPr>
            <p:cNvPr id="23" name="Rectangle 22"/>
            <p:cNvSpPr/>
            <p:nvPr/>
          </p:nvSpPr>
          <p:spPr>
            <a:xfrm>
              <a:off x="5220072" y="2431749"/>
              <a:ext cx="3600400" cy="1030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bg1"/>
                  </a:solidFill>
                  <a:effectLst>
                    <a:outerShdw blurRad="38100" dist="38100" dir="2700000" algn="tl">
                      <a:srgbClr val="000000">
                        <a:alpha val="43137"/>
                      </a:srgbClr>
                    </a:outerShdw>
                  </a:effectLst>
                </a:rPr>
                <a:t>Get</a:t>
              </a:r>
              <a:r>
                <a:rPr lang="en-US" sz="2400" b="1" dirty="0" smtClean="0">
                  <a:solidFill>
                    <a:schemeClr val="bg1"/>
                  </a:solidFill>
                  <a:effectLst>
                    <a:outerShdw blurRad="38100" dist="38100" dir="2700000" algn="tl">
                      <a:srgbClr val="000000">
                        <a:alpha val="43137"/>
                      </a:srgbClr>
                    </a:outerShdw>
                  </a:effectLst>
                </a:rPr>
                <a:t/>
              </a:r>
              <a:br>
                <a:rPr lang="en-US" sz="2400" b="1" dirty="0" smtClean="0">
                  <a:solidFill>
                    <a:schemeClr val="bg1"/>
                  </a:solidFill>
                  <a:effectLst>
                    <a:outerShdw blurRad="38100" dist="38100" dir="2700000" algn="tl">
                      <a:srgbClr val="000000">
                        <a:alpha val="43137"/>
                      </a:srgbClr>
                    </a:outerShdw>
                  </a:effectLst>
                </a:rPr>
              </a:br>
              <a:r>
                <a:rPr lang="en-US" b="1" dirty="0" smtClean="0">
                  <a:solidFill>
                    <a:schemeClr val="bg1"/>
                  </a:solidFill>
                  <a:effectLst>
                    <a:outerShdw blurRad="38100" dist="38100" dir="2700000" algn="tl">
                      <a:srgbClr val="000000">
                        <a:alpha val="43137"/>
                      </a:srgbClr>
                    </a:outerShdw>
                  </a:effectLst>
                </a:rPr>
                <a:t>SQL SERVER MIGRATION ASSISTANT</a:t>
              </a:r>
              <a:endParaRPr lang="en-US" b="1" dirty="0">
                <a:solidFill>
                  <a:schemeClr val="bg1"/>
                </a:solidFill>
                <a:effectLst>
                  <a:outerShdw blurRad="38100" dist="38100" dir="2700000" algn="tl">
                    <a:srgbClr val="000000">
                      <a:alpha val="43137"/>
                    </a:srgbClr>
                  </a:outerShdw>
                </a:effectLst>
              </a:endParaRPr>
            </a:p>
          </p:txBody>
        </p:sp>
        <p:sp>
          <p:nvSpPr>
            <p:cNvPr id="2" name="TextBox 1"/>
            <p:cNvSpPr txBox="1"/>
            <p:nvPr/>
          </p:nvSpPr>
          <p:spPr>
            <a:xfrm>
              <a:off x="7536146" y="3246765"/>
              <a:ext cx="1284326" cy="584775"/>
            </a:xfrm>
            <a:prstGeom prst="rect">
              <a:avLst/>
            </a:prstGeom>
            <a:noFill/>
          </p:spPr>
          <p:txBody>
            <a:bodyPr wrap="none" rtlCol="0">
              <a:spAutoFit/>
            </a:bodyPr>
            <a:lstStyle/>
            <a:p>
              <a:r>
                <a:rPr lang="en-US" sz="3200" b="1" dirty="0" smtClean="0">
                  <a:solidFill>
                    <a:schemeClr val="bg1"/>
                  </a:solidFill>
                </a:rPr>
                <a:t>F R E </a:t>
              </a:r>
              <a:r>
                <a:rPr lang="en-US" sz="3200" b="1" dirty="0" err="1" smtClean="0">
                  <a:solidFill>
                    <a:schemeClr val="bg1"/>
                  </a:solidFill>
                </a:rPr>
                <a:t>E</a:t>
              </a:r>
              <a:endParaRPr lang="en-US" sz="3200" b="1" dirty="0">
                <a:solidFill>
                  <a:schemeClr val="bg1"/>
                </a:solidFill>
              </a:endParaRPr>
            </a:p>
          </p:txBody>
        </p:sp>
        <p:sp>
          <p:nvSpPr>
            <p:cNvPr id="3" name="TextBox 2"/>
            <p:cNvSpPr txBox="1"/>
            <p:nvPr/>
          </p:nvSpPr>
          <p:spPr>
            <a:xfrm>
              <a:off x="5609849" y="3723878"/>
              <a:ext cx="3210623" cy="369332"/>
            </a:xfrm>
            <a:prstGeom prst="rect">
              <a:avLst/>
            </a:prstGeom>
            <a:noFill/>
          </p:spPr>
          <p:txBody>
            <a:bodyPr wrap="none" rtlCol="0">
              <a:spAutoFit/>
            </a:bodyPr>
            <a:lstStyle/>
            <a:p>
              <a:pPr algn="r"/>
              <a:r>
                <a:rPr lang="en-US" dirty="0">
                  <a:solidFill>
                    <a:schemeClr val="bg1"/>
                  </a:solidFill>
                </a:rPr>
                <a:t>http://blogs.msdn.com/b/ssma/</a:t>
              </a:r>
            </a:p>
          </p:txBody>
        </p:sp>
      </p:grpSp>
    </p:spTree>
    <p:custDataLst>
      <p:tags r:id="rId1"/>
    </p:custDataLst>
    <p:extLst>
      <p:ext uri="{BB962C8B-B14F-4D97-AF65-F5344CB8AC3E}">
        <p14:creationId xmlns:p14="http://schemas.microsoft.com/office/powerpoint/2010/main" val="4087393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1" y="339502"/>
            <a:ext cx="8676455" cy="360041"/>
          </a:xfrm>
          <a:prstGeom prst="roundRect">
            <a:avLst>
              <a:gd name="adj" fmla="val 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b="1" dirty="0" smtClean="0">
                <a:effectLst>
                  <a:outerShdw blurRad="38100" dist="38100" dir="2700000" algn="tl">
                    <a:srgbClr val="000000">
                      <a:alpha val="43137"/>
                    </a:srgbClr>
                  </a:outerShdw>
                </a:effectLst>
              </a:rPr>
              <a:t>SSMA Migration Paths</a:t>
            </a:r>
            <a:endParaRPr lang="en-US" sz="2800" b="1" dirty="0">
              <a:effectLst>
                <a:outerShdw blurRad="38100" dist="38100" dir="2700000" algn="tl">
                  <a:srgbClr val="000000">
                    <a:alpha val="43137"/>
                  </a:srgbClr>
                </a:outerShdw>
              </a:effectLst>
            </a:endParaRPr>
          </a:p>
        </p:txBody>
      </p:sp>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802" y="2332835"/>
            <a:ext cx="650413" cy="635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918" y="3068832"/>
            <a:ext cx="643485" cy="635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444" y="3758918"/>
            <a:ext cx="635959" cy="635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1614868"/>
            <a:ext cx="676012" cy="660818"/>
          </a:xfrm>
          <a:prstGeom prst="rect">
            <a:avLst/>
          </a:prstGeom>
          <a:solidFill>
            <a:schemeClr val="bg1"/>
          </a:solidFill>
          <a:ln>
            <a:noFill/>
          </a:ln>
          <a:effectLst/>
          <a:extLst/>
        </p:spPr>
      </p:pic>
      <p:grpSp>
        <p:nvGrpSpPr>
          <p:cNvPr id="24" name="Group 23"/>
          <p:cNvGrpSpPr/>
          <p:nvPr/>
        </p:nvGrpSpPr>
        <p:grpSpPr>
          <a:xfrm>
            <a:off x="6902057" y="1008856"/>
            <a:ext cx="1692081" cy="3512969"/>
            <a:chOff x="9067799" y="1991159"/>
            <a:chExt cx="2255521" cy="4683959"/>
          </a:xfrm>
          <a:gradFill flip="none" rotWithShape="1">
            <a:gsLst>
              <a:gs pos="0">
                <a:schemeClr val="tx1"/>
              </a:gs>
              <a:gs pos="4150">
                <a:srgbClr val="7030A0"/>
              </a:gs>
              <a:gs pos="51000">
                <a:schemeClr val="accent6">
                  <a:lumMod val="50000"/>
                </a:schemeClr>
              </a:gs>
              <a:gs pos="100000">
                <a:schemeClr val="accent6">
                  <a:lumMod val="60000"/>
                  <a:lumOff val="40000"/>
                </a:schemeClr>
              </a:gs>
            </a:gsLst>
            <a:lin ang="10800000" scaled="1"/>
            <a:tileRect/>
          </a:gradFill>
        </p:grpSpPr>
        <p:sp>
          <p:nvSpPr>
            <p:cNvPr id="25" name="Rounded Rectangle 24"/>
            <p:cNvSpPr/>
            <p:nvPr/>
          </p:nvSpPr>
          <p:spPr bwMode="auto">
            <a:xfrm>
              <a:off x="9067799" y="1991159"/>
              <a:ext cx="2255521" cy="4683959"/>
            </a:xfrm>
            <a:prstGeom prst="roundRect">
              <a:avLst>
                <a:gd name="adj" fmla="val 4727"/>
              </a:avLst>
            </a:prstGeom>
            <a:grp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sz="1700" dirty="0">
                <a:solidFill>
                  <a:schemeClr val="tx1">
                    <a:alpha val="99000"/>
                  </a:schemeClr>
                </a:solidFill>
              </a:endParaRPr>
            </a:p>
          </p:txBody>
        </p:sp>
        <p:pic>
          <p:nvPicPr>
            <p:cNvPr id="26" name="Picture 11" descr="\\eventsql\dvd\Online_ART\DVD_Art_Sept-2-2010\Logos\Windows Azure (platform)\SQL Azure\sql azure 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322266" y="2083380"/>
              <a:ext cx="1502748" cy="429448"/>
            </a:xfrm>
            <a:prstGeom prst="rect">
              <a:avLst/>
            </a:prstGeom>
            <a:grpFill/>
            <a:extLst/>
          </p:spPr>
        </p:pic>
      </p:grpSp>
      <p:grpSp>
        <p:nvGrpSpPr>
          <p:cNvPr id="27" name="Group 26"/>
          <p:cNvGrpSpPr/>
          <p:nvPr/>
        </p:nvGrpSpPr>
        <p:grpSpPr>
          <a:xfrm>
            <a:off x="1354966" y="987574"/>
            <a:ext cx="1692081" cy="3512969"/>
            <a:chOff x="1783078" y="1694481"/>
            <a:chExt cx="2255521" cy="4683959"/>
          </a:xfrm>
          <a:gradFill flip="none" rotWithShape="1">
            <a:gsLst>
              <a:gs pos="0">
                <a:schemeClr val="tx1"/>
              </a:gs>
              <a:gs pos="4150">
                <a:srgbClr val="7030A0"/>
              </a:gs>
              <a:gs pos="51000">
                <a:schemeClr val="accent6">
                  <a:lumMod val="50000"/>
                </a:schemeClr>
              </a:gs>
              <a:gs pos="100000">
                <a:schemeClr val="accent6">
                  <a:lumMod val="60000"/>
                  <a:lumOff val="40000"/>
                </a:schemeClr>
              </a:gs>
            </a:gsLst>
            <a:lin ang="10800000" scaled="1"/>
            <a:tileRect/>
          </a:gradFill>
        </p:grpSpPr>
        <p:grpSp>
          <p:nvGrpSpPr>
            <p:cNvPr id="28" name="Group 27"/>
            <p:cNvGrpSpPr/>
            <p:nvPr/>
          </p:nvGrpSpPr>
          <p:grpSpPr>
            <a:xfrm>
              <a:off x="1783078" y="1694481"/>
              <a:ext cx="2255521" cy="4683959"/>
              <a:chOff x="2164079" y="1991161"/>
              <a:chExt cx="2255521" cy="4683959"/>
            </a:xfrm>
            <a:grpFill/>
          </p:grpSpPr>
          <p:sp>
            <p:nvSpPr>
              <p:cNvPr id="33" name="Rounded Rectangle 32"/>
              <p:cNvSpPr/>
              <p:nvPr/>
            </p:nvSpPr>
            <p:spPr bwMode="auto">
              <a:xfrm>
                <a:off x="2164079" y="1991161"/>
                <a:ext cx="2255521" cy="4683959"/>
              </a:xfrm>
              <a:prstGeom prst="roundRect">
                <a:avLst>
                  <a:gd name="adj" fmla="val 4727"/>
                </a:avLst>
              </a:prstGeom>
              <a:grp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sz="1700" dirty="0">
                  <a:solidFill>
                    <a:schemeClr val="tx1">
                      <a:alpha val="99000"/>
                    </a:schemeClr>
                  </a:solidFill>
                </a:endParaRPr>
              </a:p>
            </p:txBody>
          </p:sp>
          <p:pic>
            <p:nvPicPr>
              <p:cNvPr id="34" name="Picture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16575" y="2146606"/>
                <a:ext cx="1537265" cy="335742"/>
              </a:xfrm>
              <a:prstGeom prst="rect">
                <a:avLst/>
              </a:prstGeom>
              <a:grpFill/>
            </p:spPr>
          </p:pic>
        </p:grpSp>
        <p:pic>
          <p:nvPicPr>
            <p:cNvPr id="29" name="Picture 2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38856" y="2489412"/>
              <a:ext cx="930699" cy="930699"/>
            </a:xfrm>
            <a:prstGeom prst="rect">
              <a:avLst/>
            </a:prstGeom>
            <a:grpFill/>
          </p:spPr>
        </p:pic>
        <p:pic>
          <p:nvPicPr>
            <p:cNvPr id="30" name="Picture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386501" y="3342112"/>
              <a:ext cx="930699" cy="930699"/>
            </a:xfrm>
            <a:prstGeom prst="rect">
              <a:avLst/>
            </a:prstGeom>
            <a:grpFill/>
          </p:spPr>
        </p:pic>
        <p:pic>
          <p:nvPicPr>
            <p:cNvPr id="31" name="Picture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386500" y="4336564"/>
              <a:ext cx="930699" cy="930699"/>
            </a:xfrm>
            <a:prstGeom prst="rect">
              <a:avLst/>
            </a:prstGeom>
            <a:grpFill/>
          </p:spPr>
        </p:pic>
        <p:pic>
          <p:nvPicPr>
            <p:cNvPr id="32" name="Picture 3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38856" y="5281160"/>
              <a:ext cx="930699" cy="930699"/>
            </a:xfrm>
            <a:prstGeom prst="rect">
              <a:avLst/>
            </a:prstGeom>
            <a:grpFill/>
          </p:spPr>
        </p:pic>
      </p:grpSp>
      <p:pic>
        <p:nvPicPr>
          <p:cNvPr id="35" name="Picture 3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07531" y="1698072"/>
            <a:ext cx="698206" cy="698024"/>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68255" y="2337597"/>
            <a:ext cx="698206" cy="698024"/>
          </a:xfrm>
          <a:prstGeom prst="rect">
            <a:avLst/>
          </a:prstGeom>
        </p:spPr>
      </p:pic>
      <p:pic>
        <p:nvPicPr>
          <p:cNvPr id="37" name="Picture 3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68254" y="3083436"/>
            <a:ext cx="698206" cy="698024"/>
          </a:xfrm>
          <a:prstGeom prst="rect">
            <a:avLst/>
          </a:prstGeom>
        </p:spPr>
      </p:pic>
      <p:grpSp>
        <p:nvGrpSpPr>
          <p:cNvPr id="38" name="Group 37"/>
          <p:cNvGrpSpPr/>
          <p:nvPr/>
        </p:nvGrpSpPr>
        <p:grpSpPr>
          <a:xfrm>
            <a:off x="3212862" y="987574"/>
            <a:ext cx="1692081" cy="3512969"/>
            <a:chOff x="4240147" y="1686358"/>
            <a:chExt cx="2255521" cy="4683959"/>
          </a:xfrm>
          <a:gradFill flip="none" rotWithShape="1">
            <a:gsLst>
              <a:gs pos="0">
                <a:schemeClr val="tx1"/>
              </a:gs>
              <a:gs pos="4150">
                <a:srgbClr val="7030A0"/>
              </a:gs>
              <a:gs pos="51000">
                <a:schemeClr val="accent6">
                  <a:lumMod val="50000"/>
                </a:schemeClr>
              </a:gs>
              <a:gs pos="100000">
                <a:schemeClr val="accent6">
                  <a:lumMod val="60000"/>
                  <a:lumOff val="40000"/>
                </a:schemeClr>
              </a:gs>
            </a:gsLst>
            <a:lin ang="10800000" scaled="1"/>
            <a:tileRect/>
          </a:gradFill>
        </p:grpSpPr>
        <p:grpSp>
          <p:nvGrpSpPr>
            <p:cNvPr id="39" name="Group 38"/>
            <p:cNvGrpSpPr/>
            <p:nvPr/>
          </p:nvGrpSpPr>
          <p:grpSpPr>
            <a:xfrm>
              <a:off x="4240147" y="1686358"/>
              <a:ext cx="2255521" cy="4683959"/>
              <a:chOff x="4554423" y="1991160"/>
              <a:chExt cx="2255521" cy="4683959"/>
            </a:xfrm>
            <a:grpFill/>
          </p:grpSpPr>
          <p:sp>
            <p:nvSpPr>
              <p:cNvPr id="44" name="Rounded Rectangle 43"/>
              <p:cNvSpPr/>
              <p:nvPr/>
            </p:nvSpPr>
            <p:spPr bwMode="auto">
              <a:xfrm>
                <a:off x="4554423" y="1991160"/>
                <a:ext cx="2255521" cy="4683959"/>
              </a:xfrm>
              <a:prstGeom prst="roundRect">
                <a:avLst>
                  <a:gd name="adj" fmla="val 4727"/>
                </a:avLst>
              </a:prstGeom>
              <a:grp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sz="1700" dirty="0">
                  <a:solidFill>
                    <a:schemeClr val="tx1">
                      <a:alpha val="99000"/>
                    </a:schemeClr>
                  </a:solidFill>
                </a:endParaRPr>
              </a:p>
            </p:txBody>
          </p:sp>
          <p:pic>
            <p:nvPicPr>
              <p:cNvPr id="45" name="Picture 17" descr="\\eventsql\dvd\Online_ART\DVD_Art_Sept-2-2010\Logos\SQL Server\2008\SQL Server 2008 (brand)\SQL Server 2008 Grid h r.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30626" y="2060241"/>
                <a:ext cx="2023468" cy="431449"/>
              </a:xfrm>
              <a:prstGeom prst="rect">
                <a:avLst/>
              </a:prstGeom>
              <a:grpFill/>
              <a:extLst/>
            </p:spPr>
          </p:pic>
        </p:grpSp>
        <p:pic>
          <p:nvPicPr>
            <p:cNvPr id="40" name="Picture 3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85816" y="2522749"/>
              <a:ext cx="930699" cy="930699"/>
            </a:xfrm>
            <a:prstGeom prst="rect">
              <a:avLst/>
            </a:prstGeom>
            <a:grpFill/>
          </p:spPr>
        </p:pic>
        <p:pic>
          <p:nvPicPr>
            <p:cNvPr id="41" name="Picture 4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33461" y="3375449"/>
              <a:ext cx="930699" cy="930699"/>
            </a:xfrm>
            <a:prstGeom prst="rect">
              <a:avLst/>
            </a:prstGeom>
            <a:grpFill/>
          </p:spPr>
        </p:pic>
        <p:pic>
          <p:nvPicPr>
            <p:cNvPr id="42" name="Picture 4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33460" y="4369901"/>
              <a:ext cx="930699" cy="930699"/>
            </a:xfrm>
            <a:prstGeom prst="rect">
              <a:avLst/>
            </a:prstGeom>
            <a:grpFill/>
          </p:spPr>
        </p:pic>
        <p:pic>
          <p:nvPicPr>
            <p:cNvPr id="43" name="Picture 4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85816" y="5314497"/>
              <a:ext cx="930699" cy="930699"/>
            </a:xfrm>
            <a:prstGeom prst="rect">
              <a:avLst/>
            </a:prstGeom>
            <a:grpFill/>
          </p:spPr>
        </p:pic>
      </p:grpSp>
      <p:grpSp>
        <p:nvGrpSpPr>
          <p:cNvPr id="46" name="Group 45"/>
          <p:cNvGrpSpPr/>
          <p:nvPr/>
        </p:nvGrpSpPr>
        <p:grpSpPr>
          <a:xfrm>
            <a:off x="5089160" y="997432"/>
            <a:ext cx="1692081" cy="3512969"/>
            <a:chOff x="6718403" y="1686357"/>
            <a:chExt cx="2255521" cy="4683959"/>
          </a:xfrm>
          <a:gradFill flip="none" rotWithShape="1">
            <a:gsLst>
              <a:gs pos="0">
                <a:schemeClr val="tx1"/>
              </a:gs>
              <a:gs pos="4150">
                <a:srgbClr val="7030A0"/>
              </a:gs>
              <a:gs pos="51000">
                <a:schemeClr val="accent6">
                  <a:lumMod val="50000"/>
                </a:schemeClr>
              </a:gs>
              <a:gs pos="100000">
                <a:schemeClr val="accent6">
                  <a:lumMod val="60000"/>
                  <a:lumOff val="40000"/>
                </a:schemeClr>
              </a:gs>
            </a:gsLst>
            <a:lin ang="10800000" scaled="1"/>
            <a:tileRect/>
          </a:gradFill>
        </p:grpSpPr>
        <p:grpSp>
          <p:nvGrpSpPr>
            <p:cNvPr id="47" name="Group 46"/>
            <p:cNvGrpSpPr/>
            <p:nvPr/>
          </p:nvGrpSpPr>
          <p:grpSpPr>
            <a:xfrm>
              <a:off x="6718403" y="1686357"/>
              <a:ext cx="2255521" cy="4683959"/>
              <a:chOff x="6800467" y="1999281"/>
              <a:chExt cx="2255521" cy="4683959"/>
            </a:xfrm>
            <a:grpFill/>
          </p:grpSpPr>
          <p:sp>
            <p:nvSpPr>
              <p:cNvPr id="52" name="Rounded Rectangle 51"/>
              <p:cNvSpPr/>
              <p:nvPr/>
            </p:nvSpPr>
            <p:spPr bwMode="auto">
              <a:xfrm>
                <a:off x="6800467" y="1999281"/>
                <a:ext cx="2255521" cy="4683959"/>
              </a:xfrm>
              <a:prstGeom prst="roundRect">
                <a:avLst>
                  <a:gd name="adj" fmla="val 4727"/>
                </a:avLst>
              </a:prstGeom>
              <a:grp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sz="1700" dirty="0">
                  <a:solidFill>
                    <a:schemeClr val="tx1">
                      <a:alpha val="99000"/>
                    </a:schemeClr>
                  </a:solidFill>
                </a:endParaRPr>
              </a:p>
            </p:txBody>
          </p:sp>
          <p:pic>
            <p:nvPicPr>
              <p:cNvPr id="53" name="Picture 5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35836" y="2080843"/>
                <a:ext cx="1912097" cy="559593"/>
              </a:xfrm>
              <a:prstGeom prst="rect">
                <a:avLst/>
              </a:prstGeom>
              <a:grpFill/>
            </p:spPr>
          </p:pic>
        </p:grpSp>
        <p:pic>
          <p:nvPicPr>
            <p:cNvPr id="48" name="Picture 4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44470" y="2592917"/>
              <a:ext cx="930699" cy="930699"/>
            </a:xfrm>
            <a:prstGeom prst="rect">
              <a:avLst/>
            </a:prstGeom>
            <a:grpFill/>
          </p:spPr>
        </p:pic>
        <p:pic>
          <p:nvPicPr>
            <p:cNvPr id="49" name="Picture 4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92115" y="3445617"/>
              <a:ext cx="930699" cy="930699"/>
            </a:xfrm>
            <a:prstGeom prst="rect">
              <a:avLst/>
            </a:prstGeom>
            <a:grpFill/>
          </p:spPr>
        </p:pic>
        <p:pic>
          <p:nvPicPr>
            <p:cNvPr id="50" name="Picture 4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92114" y="4440069"/>
              <a:ext cx="930699" cy="930699"/>
            </a:xfrm>
            <a:prstGeom prst="rect">
              <a:avLst/>
            </a:prstGeom>
            <a:grpFill/>
          </p:spPr>
        </p:pic>
        <p:pic>
          <p:nvPicPr>
            <p:cNvPr id="51" name="Picture 5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44470" y="5384665"/>
              <a:ext cx="930699" cy="930699"/>
            </a:xfrm>
            <a:prstGeom prst="rect">
              <a:avLst/>
            </a:prstGeom>
            <a:grpFill/>
          </p:spPr>
        </p:pic>
      </p:grpSp>
    </p:spTree>
    <p:custDataLst>
      <p:tags r:id="rId1"/>
    </p:custDataLst>
    <p:extLst>
      <p:ext uri="{BB962C8B-B14F-4D97-AF65-F5344CB8AC3E}">
        <p14:creationId xmlns:p14="http://schemas.microsoft.com/office/powerpoint/2010/main" val="2134575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08104" y="973586"/>
            <a:ext cx="3160549" cy="1900184"/>
          </a:xfrm>
          <a:prstGeom prst="rect">
            <a:avLst/>
          </a:prstGeom>
        </p:spPr>
      </p:pic>
      <p:sp>
        <p:nvSpPr>
          <p:cNvPr id="3" name="Title 2"/>
          <p:cNvSpPr>
            <a:spLocks noGrp="1"/>
          </p:cNvSpPr>
          <p:nvPr>
            <p:ph type="title"/>
          </p:nvPr>
        </p:nvSpPr>
        <p:spPr>
          <a:xfrm>
            <a:off x="611560" y="2002532"/>
            <a:ext cx="8229600" cy="857250"/>
          </a:xfrm>
        </p:spPr>
        <p:txBody>
          <a:bodyPr>
            <a:noAutofit/>
          </a:bodyPr>
          <a:lstStyle/>
          <a:p>
            <a:r>
              <a:rPr lang="en-US" sz="4000" b="1" dirty="0" smtClean="0">
                <a:solidFill>
                  <a:schemeClr val="tx1"/>
                </a:solidFill>
                <a:effectLst>
                  <a:outerShdw blurRad="38100" dist="38100" dir="2700000" algn="tl">
                    <a:srgbClr val="000000">
                      <a:alpha val="43137"/>
                    </a:srgbClr>
                  </a:outerShdw>
                </a:effectLst>
              </a:rPr>
              <a:t>To the </a:t>
            </a:r>
            <a:r>
              <a:rPr lang="en-US" sz="8800" b="1" dirty="0" smtClean="0">
                <a:solidFill>
                  <a:schemeClr val="bg1"/>
                </a:solidFill>
                <a:effectLst>
                  <a:outerShdw blurRad="38100" dist="38100" dir="2700000" algn="tl">
                    <a:srgbClr val="000000">
                      <a:alpha val="43137"/>
                    </a:srgbClr>
                  </a:outerShdw>
                </a:effectLst>
              </a:rPr>
              <a:t>Cloud </a:t>
            </a:r>
            <a:r>
              <a:rPr lang="en-US" sz="4000" b="1" dirty="0" smtClean="0">
                <a:solidFill>
                  <a:schemeClr val="tx1"/>
                </a:solidFill>
                <a:effectLst>
                  <a:outerShdw blurRad="38100" dist="38100" dir="2700000" algn="tl">
                    <a:srgbClr val="000000">
                      <a:alpha val="43137"/>
                    </a:srgbClr>
                  </a:outerShdw>
                </a:effectLst>
              </a:rPr>
              <a:t>Migrations </a:t>
            </a:r>
            <a:endParaRPr lang="en-US" sz="4000"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184440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Rectangle 33861"/>
          <p:cNvPicPr>
            <a:picLocks noChangeAspect="1" noChangeArrowheads="1"/>
          </p:cNvPicPr>
          <p:nvPr/>
        </p:nvPicPr>
        <p:blipFill>
          <a:blip r:embed="rId4" cstate="print"/>
          <a:srcRect/>
          <a:stretch>
            <a:fillRect/>
          </a:stretch>
        </p:blipFill>
        <p:spPr bwMode="auto">
          <a:xfrm>
            <a:off x="1471359" y="3279365"/>
            <a:ext cx="1471436" cy="1195760"/>
          </a:xfrm>
          <a:prstGeom prst="rect">
            <a:avLst/>
          </a:prstGeom>
          <a:noFill/>
          <a:ln w="9525">
            <a:noFill/>
            <a:miter lim="800000"/>
            <a:headEnd/>
            <a:tailEnd/>
          </a:ln>
        </p:spPr>
      </p:pic>
      <p:sp>
        <p:nvSpPr>
          <p:cNvPr id="2" name="Title 1"/>
          <p:cNvSpPr>
            <a:spLocks noGrp="1"/>
          </p:cNvSpPr>
          <p:nvPr>
            <p:ph type="title"/>
          </p:nvPr>
        </p:nvSpPr>
        <p:spPr>
          <a:xfrm>
            <a:off x="35496" y="-20538"/>
            <a:ext cx="8229600" cy="857250"/>
          </a:xfrm>
        </p:spPr>
        <p:txBody>
          <a:bodyPr>
            <a:normAutofit/>
          </a:bodyPr>
          <a:lstStyle/>
          <a:p>
            <a:r>
              <a:rPr lang="en-US" sz="2800" dirty="0" smtClean="0"/>
              <a:t>Data Migration Scenarios</a:t>
            </a:r>
            <a:endParaRPr lang="en-US" sz="2800" dirty="0"/>
          </a:p>
        </p:txBody>
      </p:sp>
      <p:pic>
        <p:nvPicPr>
          <p:cNvPr id="3" name="Rectangle 33861"/>
          <p:cNvPicPr>
            <a:picLocks noChangeAspect="1" noChangeArrowheads="1"/>
          </p:cNvPicPr>
          <p:nvPr/>
        </p:nvPicPr>
        <p:blipFill>
          <a:blip r:embed="rId4" cstate="print"/>
          <a:srcRect/>
          <a:stretch>
            <a:fillRect/>
          </a:stretch>
        </p:blipFill>
        <p:spPr bwMode="auto">
          <a:xfrm>
            <a:off x="1262829" y="1335372"/>
            <a:ext cx="1471436" cy="1143284"/>
          </a:xfrm>
          <a:prstGeom prst="rect">
            <a:avLst/>
          </a:prstGeom>
          <a:noFill/>
          <a:ln w="9525">
            <a:noFill/>
            <a:miter lim="800000"/>
            <a:headEnd/>
            <a:tailEnd/>
          </a:ln>
        </p:spPr>
      </p:pic>
      <p:sp>
        <p:nvSpPr>
          <p:cNvPr id="4" name="Left-Right Arrow 3"/>
          <p:cNvSpPr/>
          <p:nvPr/>
        </p:nvSpPr>
        <p:spPr>
          <a:xfrm>
            <a:off x="1013541" y="3974624"/>
            <a:ext cx="895408" cy="186521"/>
          </a:xfrm>
          <a:prstGeom prst="leftRightArrow">
            <a:avLst/>
          </a:prstGeom>
          <a:ln/>
        </p:spPr>
        <p:style>
          <a:lnRef idx="0">
            <a:schemeClr val="accent4"/>
          </a:lnRef>
          <a:fillRef idx="3">
            <a:schemeClr val="accent4"/>
          </a:fillRef>
          <a:effectRef idx="3">
            <a:schemeClr val="accent4"/>
          </a:effectRef>
          <a:fontRef idx="minor">
            <a:schemeClr val="lt1"/>
          </a:fontRef>
        </p:style>
        <p:txBody>
          <a:bodyPr lIns="68589" tIns="34295" rIns="68589" bIns="34295" rtlCol="0" anchor="ctr" anchorCtr="0"/>
          <a:lstStyle/>
          <a:p>
            <a:pPr algn="ctr" defTabSz="685891">
              <a:defRPr/>
            </a:pPr>
            <a:endParaRPr lang="en-US" sz="800" b="1" kern="0" dirty="0">
              <a:solidFill>
                <a:schemeClr val="bg1"/>
              </a:solidFill>
              <a:latin typeface="Segoe"/>
            </a:endParaRPr>
          </a:p>
        </p:txBody>
      </p:sp>
      <p:pic>
        <p:nvPicPr>
          <p:cNvPr id="6" name="Picture 5" descr="C:\Program Files\Microsoft Resource DVD Artwork\DVD_ART\Artwork_Imagery\Shapes and Graphics\Buidlings and dwellings\enterprise red.png"/>
          <p:cNvPicPr>
            <a:picLocks noChangeAspect="1" noChangeArrowheads="1"/>
          </p:cNvPicPr>
          <p:nvPr/>
        </p:nvPicPr>
        <p:blipFill>
          <a:blip r:embed="rId5" cstate="print"/>
          <a:srcRect/>
          <a:stretch>
            <a:fillRect/>
          </a:stretch>
        </p:blipFill>
        <p:spPr bwMode="auto">
          <a:xfrm>
            <a:off x="248545" y="1379108"/>
            <a:ext cx="499251" cy="704847"/>
          </a:xfrm>
          <a:prstGeom prst="rect">
            <a:avLst/>
          </a:prstGeom>
          <a:noFill/>
        </p:spPr>
      </p:pic>
      <p:pic>
        <p:nvPicPr>
          <p:cNvPr id="8" name="Picture 3" descr="C:\Program Files\Microsoft Resource DVD Artwork\DVD_ART\Artwork_Imagery\HARDWARE_IMAGERY\Illustration - Misc Hardware\XML Icons\Database blue.png"/>
          <p:cNvPicPr>
            <a:picLocks noChangeAspect="1" noChangeArrowheads="1"/>
          </p:cNvPicPr>
          <p:nvPr/>
        </p:nvPicPr>
        <p:blipFill>
          <a:blip r:embed="rId6" cstate="print"/>
          <a:srcRect/>
          <a:stretch>
            <a:fillRect/>
          </a:stretch>
        </p:blipFill>
        <p:spPr bwMode="auto">
          <a:xfrm>
            <a:off x="1819963" y="1609001"/>
            <a:ext cx="357169" cy="339478"/>
          </a:xfrm>
          <a:prstGeom prst="rect">
            <a:avLst/>
          </a:prstGeom>
          <a:noFill/>
        </p:spPr>
      </p:pic>
      <p:sp>
        <p:nvSpPr>
          <p:cNvPr id="9" name="TextBox 8"/>
          <p:cNvSpPr txBox="1"/>
          <p:nvPr/>
        </p:nvSpPr>
        <p:spPr>
          <a:xfrm>
            <a:off x="-1" y="897511"/>
            <a:ext cx="1819963" cy="346249"/>
          </a:xfrm>
          <a:prstGeom prst="rect">
            <a:avLst/>
          </a:prstGeom>
          <a:noFill/>
        </p:spPr>
        <p:txBody>
          <a:bodyPr wrap="square" lIns="68589" tIns="34295" rIns="68589" bIns="34295" rtlCol="0">
            <a:spAutoFit/>
          </a:bodyPr>
          <a:lstStyle/>
          <a:p>
            <a:pPr defTabSz="685891">
              <a:defRPr/>
            </a:pPr>
            <a:r>
              <a:rPr lang="en-US" b="1" kern="0" dirty="0">
                <a:solidFill>
                  <a:schemeClr val="bg1"/>
                </a:solidFill>
              </a:rPr>
              <a:t>One-Off</a:t>
            </a:r>
          </a:p>
        </p:txBody>
      </p:sp>
      <p:sp>
        <p:nvSpPr>
          <p:cNvPr id="10" name="TextBox 9"/>
          <p:cNvSpPr txBox="1"/>
          <p:nvPr/>
        </p:nvSpPr>
        <p:spPr>
          <a:xfrm>
            <a:off x="-13418" y="2901785"/>
            <a:ext cx="1713831" cy="346249"/>
          </a:xfrm>
          <a:prstGeom prst="rect">
            <a:avLst/>
          </a:prstGeom>
          <a:noFill/>
        </p:spPr>
        <p:txBody>
          <a:bodyPr wrap="square" lIns="68589" tIns="34295" rIns="68589" bIns="34295" rtlCol="0">
            <a:spAutoFit/>
          </a:bodyPr>
          <a:lstStyle/>
          <a:p>
            <a:pPr defTabSz="685891">
              <a:defRPr/>
            </a:pPr>
            <a:r>
              <a:rPr lang="en-US" b="1" kern="0" dirty="0">
                <a:solidFill>
                  <a:schemeClr val="bg1"/>
                </a:solidFill>
              </a:rPr>
              <a:t>On-Going</a:t>
            </a:r>
          </a:p>
        </p:txBody>
      </p:sp>
      <p:pic>
        <p:nvPicPr>
          <p:cNvPr id="5" name="Picture 3" descr="C:\Program Files\Microsoft Resource DVD Artwork\DVD_ART\Artwork_Imagery\HARDWARE_IMAGERY\Illustration - Misc Hardware\XML Icons\Database blue.png"/>
          <p:cNvPicPr>
            <a:picLocks noChangeAspect="1" noChangeArrowheads="1"/>
          </p:cNvPicPr>
          <p:nvPr/>
        </p:nvPicPr>
        <p:blipFill>
          <a:blip r:embed="rId6" cstate="print"/>
          <a:srcRect/>
          <a:stretch>
            <a:fillRect/>
          </a:stretch>
        </p:blipFill>
        <p:spPr bwMode="auto">
          <a:xfrm>
            <a:off x="603467" y="1886022"/>
            <a:ext cx="288656" cy="287138"/>
          </a:xfrm>
          <a:prstGeom prst="rect">
            <a:avLst/>
          </a:prstGeom>
          <a:noFill/>
        </p:spPr>
      </p:pic>
      <p:pic>
        <p:nvPicPr>
          <p:cNvPr id="13" name="Rectangle 33861"/>
          <p:cNvPicPr>
            <a:picLocks noChangeAspect="1" noChangeArrowheads="1"/>
          </p:cNvPicPr>
          <p:nvPr/>
        </p:nvPicPr>
        <p:blipFill>
          <a:blip r:embed="rId4" cstate="print"/>
          <a:srcRect/>
          <a:stretch>
            <a:fillRect/>
          </a:stretch>
        </p:blipFill>
        <p:spPr bwMode="auto">
          <a:xfrm>
            <a:off x="2917982" y="1327294"/>
            <a:ext cx="1471436" cy="1143284"/>
          </a:xfrm>
          <a:prstGeom prst="rect">
            <a:avLst/>
          </a:prstGeom>
          <a:noFill/>
          <a:ln w="9525">
            <a:noFill/>
            <a:miter lim="800000"/>
            <a:headEnd/>
            <a:tailEnd/>
          </a:ln>
        </p:spPr>
      </p:pic>
      <p:pic>
        <p:nvPicPr>
          <p:cNvPr id="14" name="Picture 3" descr="C:\Program Files\Microsoft Resource DVD Artwork\DVD_ART\Artwork_Imagery\HARDWARE_IMAGERY\Illustration - Misc Hardware\XML Icons\Database blue.png"/>
          <p:cNvPicPr>
            <a:picLocks noChangeAspect="1" noChangeArrowheads="1"/>
          </p:cNvPicPr>
          <p:nvPr/>
        </p:nvPicPr>
        <p:blipFill>
          <a:blip r:embed="rId6" cstate="print"/>
          <a:srcRect/>
          <a:stretch>
            <a:fillRect/>
          </a:stretch>
        </p:blipFill>
        <p:spPr bwMode="auto">
          <a:xfrm>
            <a:off x="3475117" y="1600923"/>
            <a:ext cx="357169" cy="339478"/>
          </a:xfrm>
          <a:prstGeom prst="rect">
            <a:avLst/>
          </a:prstGeom>
          <a:noFill/>
        </p:spPr>
      </p:pic>
      <p:sp>
        <p:nvSpPr>
          <p:cNvPr id="17" name="TextBox 16"/>
          <p:cNvSpPr txBox="1"/>
          <p:nvPr/>
        </p:nvSpPr>
        <p:spPr>
          <a:xfrm>
            <a:off x="4389420" y="1253200"/>
            <a:ext cx="2037122" cy="807914"/>
          </a:xfrm>
          <a:prstGeom prst="rect">
            <a:avLst/>
          </a:prstGeom>
          <a:noFill/>
        </p:spPr>
        <p:txBody>
          <a:bodyPr wrap="square" lIns="68589" tIns="34295" rIns="68589" bIns="34295" rtlCol="0">
            <a:spAutoFit/>
          </a:bodyPr>
          <a:lstStyle/>
          <a:p>
            <a:pPr marL="214341" indent="-214341" defTabSz="685891">
              <a:buFont typeface="Arial" pitchFamily="34" charset="0"/>
              <a:buChar char="•"/>
              <a:defRPr/>
            </a:pPr>
            <a:r>
              <a:rPr lang="en-US" sz="1200" kern="0" dirty="0">
                <a:solidFill>
                  <a:schemeClr val="bg1"/>
                </a:solidFill>
              </a:rPr>
              <a:t>Migration to/from SQL Server</a:t>
            </a:r>
          </a:p>
          <a:p>
            <a:pPr marL="214341" indent="-214341" defTabSz="685891">
              <a:buFont typeface="Arial" pitchFamily="34" charset="0"/>
              <a:buChar char="•"/>
              <a:defRPr/>
            </a:pPr>
            <a:r>
              <a:rPr lang="en-US" sz="1200" kern="0" dirty="0">
                <a:solidFill>
                  <a:schemeClr val="bg1"/>
                </a:solidFill>
              </a:rPr>
              <a:t>Transfer between SQL Azure servers/databases</a:t>
            </a:r>
          </a:p>
        </p:txBody>
      </p:sp>
      <p:sp>
        <p:nvSpPr>
          <p:cNvPr id="18" name="TextBox 17"/>
          <p:cNvSpPr txBox="1"/>
          <p:nvPr/>
        </p:nvSpPr>
        <p:spPr>
          <a:xfrm>
            <a:off x="4495980" y="3334765"/>
            <a:ext cx="2037123" cy="992579"/>
          </a:xfrm>
          <a:prstGeom prst="rect">
            <a:avLst/>
          </a:prstGeom>
          <a:noFill/>
        </p:spPr>
        <p:txBody>
          <a:bodyPr wrap="square" lIns="68589" tIns="34295" rIns="68589" bIns="34295" rtlCol="0">
            <a:spAutoFit/>
          </a:bodyPr>
          <a:lstStyle/>
          <a:p>
            <a:pPr marL="214341" indent="-214341" defTabSz="685891">
              <a:buFont typeface="Arial" pitchFamily="34" charset="0"/>
              <a:buChar char="•"/>
              <a:defRPr/>
            </a:pPr>
            <a:r>
              <a:rPr lang="en-US" sz="1200" kern="0" dirty="0">
                <a:solidFill>
                  <a:schemeClr val="bg1"/>
                </a:solidFill>
              </a:rPr>
              <a:t>Publish to cloud</a:t>
            </a:r>
          </a:p>
          <a:p>
            <a:pPr marL="214341" indent="-214341" defTabSz="685891">
              <a:buFont typeface="Arial" pitchFamily="34" charset="0"/>
              <a:buChar char="•"/>
              <a:defRPr/>
            </a:pPr>
            <a:r>
              <a:rPr lang="en-US" sz="1200" kern="0" dirty="0">
                <a:solidFill>
                  <a:schemeClr val="bg1"/>
                </a:solidFill>
              </a:rPr>
              <a:t>Share between on-</a:t>
            </a:r>
            <a:r>
              <a:rPr lang="en-US" sz="1200" kern="0" dirty="0" err="1">
                <a:solidFill>
                  <a:schemeClr val="bg1"/>
                </a:solidFill>
              </a:rPr>
              <a:t>prem</a:t>
            </a:r>
            <a:r>
              <a:rPr lang="en-US" sz="1200" kern="0" dirty="0">
                <a:solidFill>
                  <a:schemeClr val="bg1"/>
                </a:solidFill>
              </a:rPr>
              <a:t> and cloud apps</a:t>
            </a:r>
          </a:p>
          <a:p>
            <a:pPr marL="214341" indent="-214341" defTabSz="685891">
              <a:buFont typeface="Arial" pitchFamily="34" charset="0"/>
              <a:buChar char="•"/>
              <a:defRPr/>
            </a:pPr>
            <a:r>
              <a:rPr lang="en-US" sz="1200" kern="0" dirty="0">
                <a:solidFill>
                  <a:schemeClr val="bg1"/>
                </a:solidFill>
              </a:rPr>
              <a:t>Data distribution</a:t>
            </a:r>
          </a:p>
          <a:p>
            <a:pPr marL="214341" indent="-214341" defTabSz="685891">
              <a:buFont typeface="Arial" pitchFamily="34" charset="0"/>
              <a:buChar char="•"/>
              <a:defRPr/>
            </a:pPr>
            <a:r>
              <a:rPr lang="en-US" sz="1200" kern="0" dirty="0">
                <a:solidFill>
                  <a:schemeClr val="bg1"/>
                </a:solidFill>
              </a:rPr>
              <a:t>One-way or two-way</a:t>
            </a:r>
          </a:p>
        </p:txBody>
      </p:sp>
      <p:pic>
        <p:nvPicPr>
          <p:cNvPr id="19" name="Picture 18" descr="C:\Program Files\Microsoft Resource DVD Artwork\DVD_ART\Artwork_Imagery\Shapes and Graphics\Buidlings and dwellings\enterprise red.png"/>
          <p:cNvPicPr>
            <a:picLocks noChangeAspect="1" noChangeArrowheads="1"/>
          </p:cNvPicPr>
          <p:nvPr/>
        </p:nvPicPr>
        <p:blipFill>
          <a:blip r:embed="rId5" cstate="print"/>
          <a:srcRect/>
          <a:stretch>
            <a:fillRect/>
          </a:stretch>
        </p:blipFill>
        <p:spPr bwMode="auto">
          <a:xfrm>
            <a:off x="248545" y="3324141"/>
            <a:ext cx="499251" cy="704847"/>
          </a:xfrm>
          <a:prstGeom prst="rect">
            <a:avLst/>
          </a:prstGeom>
          <a:noFill/>
        </p:spPr>
      </p:pic>
      <p:pic>
        <p:nvPicPr>
          <p:cNvPr id="20" name="Picture 3" descr="C:\Program Files\Microsoft Resource DVD Artwork\DVD_ART\Artwork_Imagery\HARDWARE_IMAGERY\Illustration - Misc Hardware\XML Icons\Database blue.png"/>
          <p:cNvPicPr>
            <a:picLocks noChangeAspect="1" noChangeArrowheads="1"/>
          </p:cNvPicPr>
          <p:nvPr/>
        </p:nvPicPr>
        <p:blipFill>
          <a:blip r:embed="rId6" cstate="print"/>
          <a:srcRect/>
          <a:stretch>
            <a:fillRect/>
          </a:stretch>
        </p:blipFill>
        <p:spPr bwMode="auto">
          <a:xfrm>
            <a:off x="2028493" y="3636102"/>
            <a:ext cx="357169" cy="339478"/>
          </a:xfrm>
          <a:prstGeom prst="rect">
            <a:avLst/>
          </a:prstGeom>
          <a:noFill/>
        </p:spPr>
      </p:pic>
      <p:pic>
        <p:nvPicPr>
          <p:cNvPr id="21" name="Picture 3" descr="C:\Program Files\Microsoft Resource DVD Artwork\DVD_ART\Artwork_Imagery\HARDWARE_IMAGERY\Illustration - Misc Hardware\XML Icons\Database blue.png"/>
          <p:cNvPicPr>
            <a:picLocks noChangeAspect="1" noChangeArrowheads="1"/>
          </p:cNvPicPr>
          <p:nvPr/>
        </p:nvPicPr>
        <p:blipFill>
          <a:blip r:embed="rId6" cstate="print"/>
          <a:srcRect/>
          <a:stretch>
            <a:fillRect/>
          </a:stretch>
        </p:blipFill>
        <p:spPr bwMode="auto">
          <a:xfrm>
            <a:off x="603467" y="3831055"/>
            <a:ext cx="288656" cy="287138"/>
          </a:xfrm>
          <a:prstGeom prst="rect">
            <a:avLst/>
          </a:prstGeom>
          <a:noFill/>
        </p:spPr>
      </p:pic>
      <p:sp>
        <p:nvSpPr>
          <p:cNvPr id="22" name="Right Arrow 21"/>
          <p:cNvSpPr/>
          <p:nvPr/>
        </p:nvSpPr>
        <p:spPr bwMode="auto">
          <a:xfrm>
            <a:off x="1022840" y="3499247"/>
            <a:ext cx="876809" cy="177318"/>
          </a:xfrm>
          <a:prstGeom prst="rightArrow">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dirty="0">
              <a:solidFill>
                <a:schemeClr val="bg1"/>
              </a:solidFill>
            </a:endParaRPr>
          </a:p>
        </p:txBody>
      </p:sp>
      <p:sp>
        <p:nvSpPr>
          <p:cNvPr id="23" name="Right Arrow 22"/>
          <p:cNvSpPr/>
          <p:nvPr/>
        </p:nvSpPr>
        <p:spPr bwMode="auto">
          <a:xfrm rot="10800000">
            <a:off x="1022839" y="3730788"/>
            <a:ext cx="876809" cy="170581"/>
          </a:xfrm>
          <a:prstGeom prst="rightArrow">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dirty="0">
              <a:solidFill>
                <a:schemeClr val="bg1"/>
              </a:solidFill>
            </a:endParaRPr>
          </a:p>
        </p:txBody>
      </p:sp>
      <p:pic>
        <p:nvPicPr>
          <p:cNvPr id="24" name="Rectangle 33861"/>
          <p:cNvPicPr>
            <a:picLocks noChangeAspect="1" noChangeArrowheads="1"/>
          </p:cNvPicPr>
          <p:nvPr/>
        </p:nvPicPr>
        <p:blipFill>
          <a:blip r:embed="rId4" cstate="print"/>
          <a:srcRect/>
          <a:stretch>
            <a:fillRect/>
          </a:stretch>
        </p:blipFill>
        <p:spPr bwMode="auto">
          <a:xfrm>
            <a:off x="3126513" y="3286114"/>
            <a:ext cx="1471436" cy="1195760"/>
          </a:xfrm>
          <a:prstGeom prst="rect">
            <a:avLst/>
          </a:prstGeom>
          <a:noFill/>
          <a:ln w="9525">
            <a:noFill/>
            <a:miter lim="800000"/>
            <a:headEnd/>
            <a:tailEnd/>
          </a:ln>
        </p:spPr>
      </p:pic>
      <p:pic>
        <p:nvPicPr>
          <p:cNvPr id="25" name="Picture 3" descr="C:\Program Files\Microsoft Resource DVD Artwork\DVD_ART\Artwork_Imagery\HARDWARE_IMAGERY\Illustration - Misc Hardware\XML Icons\Database blue.png"/>
          <p:cNvPicPr>
            <a:picLocks noChangeAspect="1" noChangeArrowheads="1"/>
          </p:cNvPicPr>
          <p:nvPr/>
        </p:nvPicPr>
        <p:blipFill>
          <a:blip r:embed="rId6" cstate="print"/>
          <a:srcRect/>
          <a:stretch>
            <a:fillRect/>
          </a:stretch>
        </p:blipFill>
        <p:spPr bwMode="auto">
          <a:xfrm>
            <a:off x="3674874" y="3642851"/>
            <a:ext cx="357169" cy="339478"/>
          </a:xfrm>
          <a:prstGeom prst="rect">
            <a:avLst/>
          </a:prstGeom>
          <a:noFill/>
        </p:spPr>
      </p:pic>
      <p:sp>
        <p:nvSpPr>
          <p:cNvPr id="28" name="Left-Right Arrow 27"/>
          <p:cNvSpPr/>
          <p:nvPr/>
        </p:nvSpPr>
        <p:spPr>
          <a:xfrm>
            <a:off x="2533896" y="3974623"/>
            <a:ext cx="895408" cy="186521"/>
          </a:xfrm>
          <a:prstGeom prst="leftRightArrow">
            <a:avLst/>
          </a:prstGeom>
          <a:ln/>
        </p:spPr>
        <p:style>
          <a:lnRef idx="0">
            <a:schemeClr val="accent4"/>
          </a:lnRef>
          <a:fillRef idx="3">
            <a:schemeClr val="accent4"/>
          </a:fillRef>
          <a:effectRef idx="3">
            <a:schemeClr val="accent4"/>
          </a:effectRef>
          <a:fontRef idx="minor">
            <a:schemeClr val="lt1"/>
          </a:fontRef>
        </p:style>
        <p:txBody>
          <a:bodyPr lIns="68589" tIns="34295" rIns="68589" bIns="34295" rtlCol="0" anchor="ctr" anchorCtr="0"/>
          <a:lstStyle/>
          <a:p>
            <a:pPr algn="ctr" defTabSz="685891">
              <a:defRPr/>
            </a:pPr>
            <a:endParaRPr lang="en-US" sz="800" b="1" kern="0" dirty="0">
              <a:solidFill>
                <a:schemeClr val="bg1"/>
              </a:solidFill>
              <a:latin typeface="Segoe"/>
            </a:endParaRPr>
          </a:p>
        </p:txBody>
      </p:sp>
      <p:sp>
        <p:nvSpPr>
          <p:cNvPr id="29" name="Right Arrow 28"/>
          <p:cNvSpPr/>
          <p:nvPr/>
        </p:nvSpPr>
        <p:spPr bwMode="auto">
          <a:xfrm>
            <a:off x="2543195" y="3499246"/>
            <a:ext cx="876809" cy="177318"/>
          </a:xfrm>
          <a:prstGeom prst="rightArrow">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dirty="0">
              <a:solidFill>
                <a:schemeClr val="bg1"/>
              </a:solidFill>
            </a:endParaRPr>
          </a:p>
        </p:txBody>
      </p:sp>
      <p:sp>
        <p:nvSpPr>
          <p:cNvPr id="30" name="Right Arrow 29"/>
          <p:cNvSpPr/>
          <p:nvPr/>
        </p:nvSpPr>
        <p:spPr bwMode="auto">
          <a:xfrm rot="10800000">
            <a:off x="2543194" y="3730787"/>
            <a:ext cx="876809" cy="170581"/>
          </a:xfrm>
          <a:prstGeom prst="rightArrow">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dirty="0">
              <a:solidFill>
                <a:schemeClr val="bg1"/>
              </a:solidFill>
            </a:endParaRPr>
          </a:p>
        </p:txBody>
      </p:sp>
      <p:cxnSp>
        <p:nvCxnSpPr>
          <p:cNvPr id="32" name="Straight Arrow Connector 31"/>
          <p:cNvCxnSpPr/>
          <p:nvPr/>
        </p:nvCxnSpPr>
        <p:spPr>
          <a:xfrm>
            <a:off x="949105" y="1793105"/>
            <a:ext cx="751309" cy="0"/>
          </a:xfrm>
          <a:prstGeom prst="straightConnector1">
            <a:avLst/>
          </a:prstGeom>
          <a:ln w="3175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2291208" y="1802518"/>
            <a:ext cx="923705" cy="0"/>
          </a:xfrm>
          <a:prstGeom prst="straightConnector1">
            <a:avLst/>
          </a:prstGeom>
          <a:ln w="31750">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533103" y="1222719"/>
            <a:ext cx="2595117" cy="1731253"/>
          </a:xfrm>
          <a:prstGeom prst="rect">
            <a:avLst/>
          </a:prstGeom>
          <a:noFill/>
        </p:spPr>
        <p:txBody>
          <a:bodyPr wrap="square" lIns="68589" tIns="34295" rIns="68589" bIns="34295" rtlCol="0">
            <a:spAutoFit/>
          </a:bodyPr>
          <a:lstStyle/>
          <a:p>
            <a:pPr marL="214341" indent="-214341" defTabSz="685891">
              <a:buFont typeface="Arial" pitchFamily="34" charset="0"/>
              <a:buChar char="•"/>
              <a:defRPr/>
            </a:pPr>
            <a:r>
              <a:rPr lang="en-US" sz="1200" kern="0" dirty="0">
                <a:solidFill>
                  <a:schemeClr val="bg1"/>
                </a:solidFill>
              </a:rPr>
              <a:t>BCP</a:t>
            </a:r>
          </a:p>
          <a:p>
            <a:pPr marL="214341" indent="-214341" defTabSz="685891">
              <a:buFont typeface="Arial" pitchFamily="34" charset="0"/>
              <a:buChar char="•"/>
              <a:defRPr/>
            </a:pPr>
            <a:r>
              <a:rPr lang="en-US" sz="1200" kern="0" dirty="0">
                <a:solidFill>
                  <a:schemeClr val="bg1"/>
                </a:solidFill>
              </a:rPr>
              <a:t>SSMS Generate script wizard</a:t>
            </a:r>
          </a:p>
          <a:p>
            <a:pPr marL="214341" indent="-214341" defTabSz="685891">
              <a:buFont typeface="Arial" pitchFamily="34" charset="0"/>
              <a:buChar char="•"/>
              <a:defRPr/>
            </a:pPr>
            <a:r>
              <a:rPr lang="en-US" sz="1200" kern="0" dirty="0">
                <a:solidFill>
                  <a:schemeClr val="bg1"/>
                </a:solidFill>
              </a:rPr>
              <a:t>SQL Server Import &amp; Export Data</a:t>
            </a:r>
          </a:p>
          <a:p>
            <a:pPr marL="214341" indent="-214341" defTabSz="685891">
              <a:buFont typeface="Arial" pitchFamily="34" charset="0"/>
              <a:buChar char="•"/>
              <a:defRPr/>
            </a:pPr>
            <a:r>
              <a:rPr lang="en-US" sz="1200" kern="0" dirty="0">
                <a:solidFill>
                  <a:schemeClr val="bg1"/>
                </a:solidFill>
              </a:rPr>
              <a:t>SSIS</a:t>
            </a:r>
          </a:p>
          <a:p>
            <a:pPr marL="214341" indent="-214341" defTabSz="685891">
              <a:buFont typeface="Arial" pitchFamily="34" charset="0"/>
              <a:buChar char="•"/>
              <a:defRPr/>
            </a:pPr>
            <a:r>
              <a:rPr lang="en-US" sz="1200" kern="0" dirty="0">
                <a:solidFill>
                  <a:schemeClr val="bg1"/>
                </a:solidFill>
              </a:rPr>
              <a:t>SQL Azure Database Copy</a:t>
            </a:r>
          </a:p>
          <a:p>
            <a:pPr marL="214341" indent="-214341" defTabSz="685891">
              <a:buFont typeface="Arial" pitchFamily="34" charset="0"/>
              <a:buChar char="•"/>
              <a:defRPr/>
            </a:pPr>
            <a:r>
              <a:rPr lang="en-US" sz="1200" kern="0" dirty="0">
                <a:solidFill>
                  <a:schemeClr val="bg1"/>
                </a:solidFill>
              </a:rPr>
              <a:t>SQL Azure Migration Wizard</a:t>
            </a:r>
          </a:p>
          <a:p>
            <a:pPr marL="214341" indent="-214341" defTabSz="685891">
              <a:buFont typeface="Arial" pitchFamily="34" charset="0"/>
              <a:buChar char="•"/>
              <a:defRPr/>
            </a:pPr>
            <a:r>
              <a:rPr lang="en-US" sz="1200" kern="0" dirty="0">
                <a:solidFill>
                  <a:schemeClr val="bg1"/>
                </a:solidFill>
              </a:rPr>
              <a:t>DAC</a:t>
            </a:r>
          </a:p>
          <a:p>
            <a:pPr marL="214341" indent="-214341" defTabSz="685891">
              <a:buFont typeface="Arial" pitchFamily="34" charset="0"/>
              <a:buChar char="•"/>
              <a:defRPr/>
            </a:pPr>
            <a:r>
              <a:rPr lang="en-US" sz="1200" kern="0" dirty="0">
                <a:solidFill>
                  <a:schemeClr val="bg1"/>
                </a:solidFill>
              </a:rPr>
              <a:t>DAC Logical </a:t>
            </a:r>
            <a:r>
              <a:rPr lang="en-US" sz="1200" kern="0" dirty="0" err="1" smtClean="0">
                <a:solidFill>
                  <a:schemeClr val="bg1"/>
                </a:solidFill>
              </a:rPr>
              <a:t>Imort</a:t>
            </a:r>
            <a:r>
              <a:rPr lang="en-US" sz="1200" kern="0" dirty="0" smtClean="0">
                <a:solidFill>
                  <a:schemeClr val="bg1"/>
                </a:solidFill>
              </a:rPr>
              <a:t>/Export</a:t>
            </a:r>
          </a:p>
          <a:p>
            <a:pPr marL="214341" indent="-214341" defTabSz="685891">
              <a:buFont typeface="Arial" pitchFamily="34" charset="0"/>
              <a:buChar char="•"/>
              <a:defRPr/>
            </a:pPr>
            <a:r>
              <a:rPr lang="en-US" sz="1200" kern="0" dirty="0" smtClean="0">
                <a:solidFill>
                  <a:schemeClr val="bg1"/>
                </a:solidFill>
              </a:rPr>
              <a:t>SQL Server Migration Assistant</a:t>
            </a:r>
            <a:endParaRPr lang="en-US" sz="1200" kern="0" dirty="0">
              <a:solidFill>
                <a:schemeClr val="bg1"/>
              </a:solidFill>
            </a:endParaRPr>
          </a:p>
        </p:txBody>
      </p:sp>
      <p:sp>
        <p:nvSpPr>
          <p:cNvPr id="47" name="TextBox 46"/>
          <p:cNvSpPr txBox="1"/>
          <p:nvPr/>
        </p:nvSpPr>
        <p:spPr>
          <a:xfrm>
            <a:off x="6533103" y="3334765"/>
            <a:ext cx="2161844" cy="438581"/>
          </a:xfrm>
          <a:prstGeom prst="rect">
            <a:avLst/>
          </a:prstGeom>
          <a:noFill/>
        </p:spPr>
        <p:txBody>
          <a:bodyPr wrap="square" lIns="68589" tIns="34295" rIns="68589" bIns="34295" rtlCol="0">
            <a:spAutoFit/>
          </a:bodyPr>
          <a:lstStyle/>
          <a:p>
            <a:pPr marL="214341" indent="-214341" defTabSz="685891">
              <a:buFont typeface="Arial" pitchFamily="34" charset="0"/>
              <a:buChar char="•"/>
              <a:defRPr/>
            </a:pPr>
            <a:r>
              <a:rPr lang="en-US" sz="1200" kern="0" dirty="0">
                <a:solidFill>
                  <a:schemeClr val="bg1"/>
                </a:solidFill>
              </a:rPr>
              <a:t>SQL Azure Data Sync</a:t>
            </a:r>
          </a:p>
          <a:p>
            <a:pPr marL="214341" indent="-214341" defTabSz="685891">
              <a:buFont typeface="Arial" pitchFamily="34" charset="0"/>
              <a:buChar char="•"/>
              <a:defRPr/>
            </a:pPr>
            <a:r>
              <a:rPr lang="en-US" sz="1200" kern="0" dirty="0">
                <a:solidFill>
                  <a:schemeClr val="bg1"/>
                </a:solidFill>
              </a:rPr>
              <a:t>Sync Framework</a:t>
            </a:r>
          </a:p>
        </p:txBody>
      </p:sp>
      <p:sp>
        <p:nvSpPr>
          <p:cNvPr id="31" name="TextBox 30"/>
          <p:cNvSpPr txBox="1"/>
          <p:nvPr/>
        </p:nvSpPr>
        <p:spPr>
          <a:xfrm>
            <a:off x="4389420" y="999628"/>
            <a:ext cx="2037122" cy="253916"/>
          </a:xfrm>
          <a:prstGeom prst="rect">
            <a:avLst/>
          </a:prstGeom>
          <a:noFill/>
        </p:spPr>
        <p:txBody>
          <a:bodyPr wrap="square" lIns="68589" tIns="34295" rIns="68589" bIns="34295" rtlCol="0">
            <a:spAutoFit/>
          </a:bodyPr>
          <a:lstStyle/>
          <a:p>
            <a:pPr defTabSz="685891">
              <a:defRPr/>
            </a:pPr>
            <a:r>
              <a:rPr lang="en-US" sz="1200" b="1" kern="0" dirty="0">
                <a:solidFill>
                  <a:schemeClr val="bg1"/>
                </a:solidFill>
              </a:rPr>
              <a:t>Scenarios</a:t>
            </a:r>
          </a:p>
        </p:txBody>
      </p:sp>
      <p:sp>
        <p:nvSpPr>
          <p:cNvPr id="33" name="TextBox 32"/>
          <p:cNvSpPr txBox="1"/>
          <p:nvPr/>
        </p:nvSpPr>
        <p:spPr>
          <a:xfrm>
            <a:off x="6533103" y="999628"/>
            <a:ext cx="2037122" cy="253916"/>
          </a:xfrm>
          <a:prstGeom prst="rect">
            <a:avLst/>
          </a:prstGeom>
          <a:noFill/>
        </p:spPr>
        <p:txBody>
          <a:bodyPr wrap="square" lIns="68589" tIns="34295" rIns="68589" bIns="34295" rtlCol="0">
            <a:spAutoFit/>
          </a:bodyPr>
          <a:lstStyle/>
          <a:p>
            <a:pPr defTabSz="685891">
              <a:defRPr/>
            </a:pPr>
            <a:r>
              <a:rPr lang="en-US" sz="1200" b="1" kern="0" dirty="0">
                <a:solidFill>
                  <a:schemeClr val="bg1"/>
                </a:solidFill>
              </a:rPr>
              <a:t>Tools</a:t>
            </a:r>
          </a:p>
        </p:txBody>
      </p:sp>
    </p:spTree>
    <p:custDataLst>
      <p:tags r:id="rId1"/>
    </p:custDataLst>
    <p:extLst>
      <p:ext uri="{BB962C8B-B14F-4D97-AF65-F5344CB8AC3E}">
        <p14:creationId xmlns:p14="http://schemas.microsoft.com/office/powerpoint/2010/main" val="3737716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8" grpId="0"/>
      <p:bldP spid="22" grpId="0" animBg="1"/>
      <p:bldP spid="23" grpId="0" animBg="1"/>
      <p:bldP spid="28" grpId="0" animBg="1"/>
      <p:bldP spid="29" grpId="0" animBg="1"/>
      <p:bldP spid="30" grpId="0" animBg="1"/>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961" y="3350394"/>
            <a:ext cx="8763000" cy="1021556"/>
          </a:xfrm>
        </p:spPr>
        <p:txBody>
          <a:bodyPr>
            <a:noAutofit/>
          </a:bodyPr>
          <a:lstStyle/>
          <a:p>
            <a:pPr lvl="0"/>
            <a:r>
              <a:rPr lang="en-AU" sz="3200" dirty="0"/>
              <a:t>Migration Done </a:t>
            </a:r>
            <a:r>
              <a:rPr lang="en-AU" sz="3200" dirty="0" smtClean="0"/>
              <a:t>Right </a:t>
            </a:r>
            <a:r>
              <a:rPr lang="en-AU" sz="2400" dirty="0" smtClean="0"/>
              <a:t>-</a:t>
            </a:r>
            <a:r>
              <a:rPr lang="en-AU" sz="3200" dirty="0" smtClean="0"/>
              <a:t/>
            </a:r>
            <a:br>
              <a:rPr lang="en-AU" sz="3200" dirty="0" smtClean="0"/>
            </a:br>
            <a:r>
              <a:rPr lang="en-AU" sz="2000" dirty="0" smtClean="0"/>
              <a:t>Migrating </a:t>
            </a:r>
            <a:r>
              <a:rPr lang="en-AU" sz="2000" dirty="0"/>
              <a:t>to SQL Server on premise and in the cloud</a:t>
            </a:r>
          </a:p>
        </p:txBody>
      </p:sp>
      <p:sp>
        <p:nvSpPr>
          <p:cNvPr id="3" name="Text Placeholder 2"/>
          <p:cNvSpPr>
            <a:spLocks noGrp="1"/>
          </p:cNvSpPr>
          <p:nvPr>
            <p:ph type="body" idx="1"/>
          </p:nvPr>
        </p:nvSpPr>
        <p:spPr>
          <a:xfrm>
            <a:off x="472008" y="2180035"/>
            <a:ext cx="7772400" cy="1125140"/>
          </a:xfrm>
        </p:spPr>
        <p:txBody>
          <a:bodyPr>
            <a:normAutofit/>
          </a:bodyPr>
          <a:lstStyle/>
          <a:p>
            <a:pPr lvl="0">
              <a:defRPr/>
            </a:pPr>
            <a:r>
              <a:rPr lang="en-US" b="1" dirty="0" smtClean="0"/>
              <a:t>Dandy Weyn</a:t>
            </a:r>
          </a:p>
          <a:p>
            <a:pPr lvl="0">
              <a:defRPr/>
            </a:pPr>
            <a:r>
              <a:rPr lang="en-US" sz="1600" dirty="0" smtClean="0"/>
              <a:t>Sr. Technical Product Manager</a:t>
            </a:r>
          </a:p>
          <a:p>
            <a:pPr lvl="0">
              <a:defRPr/>
            </a:pPr>
            <a:r>
              <a:rPr lang="en-US" sz="1600" dirty="0" smtClean="0"/>
              <a:t>Microsoft Corp.</a:t>
            </a:r>
          </a:p>
        </p:txBody>
      </p:sp>
      <p:sp>
        <p:nvSpPr>
          <p:cNvPr id="6" name="Title 1"/>
          <p:cNvSpPr txBox="1">
            <a:spLocks/>
          </p:cNvSpPr>
          <p:nvPr/>
        </p:nvSpPr>
        <p:spPr>
          <a:xfrm>
            <a:off x="334201" y="335525"/>
            <a:ext cx="3605471" cy="25391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a:t>
            </a:r>
            <a:r>
              <a:rPr lang="en-US" b="1" kern="600" spc="40" dirty="0" smtClean="0">
                <a:ln w="3175">
                  <a:noFill/>
                </a:ln>
                <a:solidFill>
                  <a:schemeClr val="bg1"/>
                </a:solidFill>
                <a:latin typeface="Calibri" pitchFamily="34" charset="0"/>
                <a:cs typeface="Arial" charset="0"/>
              </a:rPr>
              <a:t>DAT304</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4294967295"/>
          </p:nvPr>
        </p:nvSpPr>
        <p:spPr>
          <a:xfrm>
            <a:off x="5943600" y="4767263"/>
            <a:ext cx="2895600" cy="273844"/>
          </a:xfrm>
        </p:spPr>
        <p:txBody>
          <a:bodyPr/>
          <a:lstStyle/>
          <a:p>
            <a:r>
              <a:rPr lang="en-AU" smtClean="0"/>
              <a:t>(c) 2011 Microsoft. All rights reserved.</a:t>
            </a:r>
            <a:endParaRPr lang="en-AU" dirty="0"/>
          </a:p>
        </p:txBody>
      </p:sp>
      <p:sp>
        <p:nvSpPr>
          <p:cNvPr id="7" name="Rounded Rectangle 6"/>
          <p:cNvSpPr/>
          <p:nvPr/>
        </p:nvSpPr>
        <p:spPr bwMode="auto">
          <a:xfrm>
            <a:off x="539552" y="4443957"/>
            <a:ext cx="1597384" cy="504057"/>
          </a:xfrm>
          <a:prstGeom prst="roundRect">
            <a:avLst/>
          </a:prstGeom>
          <a:solidFill>
            <a:schemeClr val="bg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8" name="Picture 7" descr="MCM(rgb)_1262"/>
          <p:cNvPicPr/>
          <p:nvPr/>
        </p:nvPicPr>
        <p:blipFill>
          <a:blip r:embed="rId3">
            <a:extLst>
              <a:ext uri="{28A0092B-C50C-407E-A947-70E740481C1C}">
                <a14:useLocalDpi xmlns:a14="http://schemas.microsoft.com/office/drawing/2010/main" val="0"/>
              </a:ext>
            </a:extLst>
          </a:blip>
          <a:srcRect/>
          <a:stretch>
            <a:fillRect/>
          </a:stretch>
        </p:blipFill>
        <p:spPr bwMode="auto">
          <a:xfrm>
            <a:off x="664276" y="4515966"/>
            <a:ext cx="1315436" cy="370359"/>
          </a:xfrm>
          <a:prstGeom prst="rect">
            <a:avLst/>
          </a:prstGeom>
          <a:solidFill>
            <a:schemeClr val="bg1"/>
          </a:solid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Rectangle 33861"/>
          <p:cNvPicPr>
            <a:picLocks noChangeAspect="1" noChangeArrowheads="1"/>
          </p:cNvPicPr>
          <p:nvPr/>
        </p:nvPicPr>
        <p:blipFill>
          <a:blip r:embed="rId4" cstate="print"/>
          <a:srcRect/>
          <a:stretch>
            <a:fillRect/>
          </a:stretch>
        </p:blipFill>
        <p:spPr bwMode="auto">
          <a:xfrm>
            <a:off x="6932770" y="600500"/>
            <a:ext cx="2179567" cy="2137017"/>
          </a:xfrm>
          <a:prstGeom prst="rect">
            <a:avLst/>
          </a:prstGeom>
          <a:noFill/>
          <a:ln w="9525">
            <a:noFill/>
            <a:miter lim="800000"/>
            <a:headEnd/>
            <a:tailEnd/>
          </a:ln>
        </p:spPr>
      </p:pic>
      <p:pic>
        <p:nvPicPr>
          <p:cNvPr id="50" name="Rectangle 33861"/>
          <p:cNvPicPr>
            <a:picLocks noChangeAspect="1" noChangeArrowheads="1"/>
          </p:cNvPicPr>
          <p:nvPr/>
        </p:nvPicPr>
        <p:blipFill>
          <a:blip r:embed="rId4" cstate="print"/>
          <a:srcRect/>
          <a:stretch>
            <a:fillRect/>
          </a:stretch>
        </p:blipFill>
        <p:spPr bwMode="auto">
          <a:xfrm>
            <a:off x="6932770" y="3110889"/>
            <a:ext cx="2179567" cy="2035907"/>
          </a:xfrm>
          <a:prstGeom prst="rect">
            <a:avLst/>
          </a:prstGeom>
          <a:noFill/>
          <a:ln w="9525">
            <a:noFill/>
            <a:miter lim="800000"/>
            <a:headEnd/>
            <a:tailEnd/>
          </a:ln>
        </p:spPr>
      </p:pic>
      <p:pic>
        <p:nvPicPr>
          <p:cNvPr id="12" name="Rectangle 33861"/>
          <p:cNvPicPr>
            <a:picLocks noChangeAspect="1" noChangeArrowheads="1"/>
          </p:cNvPicPr>
          <p:nvPr/>
        </p:nvPicPr>
        <p:blipFill>
          <a:blip r:embed="rId4" cstate="print"/>
          <a:srcRect/>
          <a:stretch>
            <a:fillRect/>
          </a:stretch>
        </p:blipFill>
        <p:spPr bwMode="auto">
          <a:xfrm>
            <a:off x="3114377" y="1503023"/>
            <a:ext cx="4328912" cy="2897736"/>
          </a:xfrm>
          <a:prstGeom prst="rect">
            <a:avLst/>
          </a:prstGeom>
          <a:noFill/>
          <a:ln w="9525">
            <a:noFill/>
            <a:miter lim="800000"/>
            <a:headEnd/>
            <a:tailEnd/>
          </a:ln>
        </p:spPr>
      </p:pic>
      <p:sp>
        <p:nvSpPr>
          <p:cNvPr id="2" name="Title 1"/>
          <p:cNvSpPr>
            <a:spLocks noGrp="1"/>
          </p:cNvSpPr>
          <p:nvPr>
            <p:ph type="title"/>
          </p:nvPr>
        </p:nvSpPr>
        <p:spPr>
          <a:xfrm>
            <a:off x="457200" y="51470"/>
            <a:ext cx="8229600" cy="857250"/>
          </a:xfrm>
        </p:spPr>
        <p:txBody>
          <a:bodyPr/>
          <a:lstStyle/>
          <a:p>
            <a:r>
              <a:rPr lang="en-US" dirty="0" smtClean="0"/>
              <a:t>Scenarios and examples</a:t>
            </a:r>
            <a:endParaRPr lang="en-US" dirty="0"/>
          </a:p>
        </p:txBody>
      </p:sp>
      <p:sp>
        <p:nvSpPr>
          <p:cNvPr id="3" name="Can 2"/>
          <p:cNvSpPr/>
          <p:nvPr/>
        </p:nvSpPr>
        <p:spPr bwMode="auto">
          <a:xfrm>
            <a:off x="1478790" y="2035334"/>
            <a:ext cx="508629" cy="465827"/>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685666"/>
            <a:r>
              <a:rPr lang="en-US" sz="900" b="1" dirty="0">
                <a:solidFill>
                  <a:schemeClr val="tx1"/>
                </a:solidFill>
              </a:rPr>
              <a:t>SQL Server</a:t>
            </a:r>
          </a:p>
        </p:txBody>
      </p:sp>
      <p:sp>
        <p:nvSpPr>
          <p:cNvPr id="6" name="Rounded Rectangle 5"/>
          <p:cNvSpPr/>
          <p:nvPr/>
        </p:nvSpPr>
        <p:spPr bwMode="auto">
          <a:xfrm>
            <a:off x="1206370" y="1263061"/>
            <a:ext cx="1053468" cy="377498"/>
          </a:xfrm>
          <a:prstGeom prst="roundRect">
            <a:avLst>
              <a:gd name="adj" fmla="val 0"/>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100" b="1" dirty="0">
                <a:solidFill>
                  <a:schemeClr val="bg1"/>
                </a:solidFill>
              </a:rPr>
              <a:t>Application</a:t>
            </a:r>
          </a:p>
        </p:txBody>
      </p:sp>
      <p:pic>
        <p:nvPicPr>
          <p:cNvPr id="13" name="Picture 5" descr="C:\Program Files\Microsoft Resource DVD Artwork\DVD_ART\Artwork_Imagery\Shapes and Graphics\Buidlings and dwellings\enterprise red.png"/>
          <p:cNvPicPr>
            <a:picLocks noChangeAspect="1" noChangeArrowheads="1"/>
          </p:cNvPicPr>
          <p:nvPr/>
        </p:nvPicPr>
        <p:blipFill>
          <a:blip r:embed="rId5" cstate="print"/>
          <a:srcRect/>
          <a:stretch>
            <a:fillRect/>
          </a:stretch>
        </p:blipFill>
        <p:spPr bwMode="auto">
          <a:xfrm>
            <a:off x="405726" y="1370804"/>
            <a:ext cx="800645" cy="1130357"/>
          </a:xfrm>
          <a:prstGeom prst="rect">
            <a:avLst/>
          </a:prstGeom>
          <a:noFill/>
        </p:spPr>
      </p:pic>
      <p:sp>
        <p:nvSpPr>
          <p:cNvPr id="14" name="Can 13"/>
          <p:cNvSpPr/>
          <p:nvPr/>
        </p:nvSpPr>
        <p:spPr bwMode="auto">
          <a:xfrm>
            <a:off x="4259300" y="2982469"/>
            <a:ext cx="508629" cy="465827"/>
          </a:xfrm>
          <a:prstGeom prst="can">
            <a:avLst/>
          </a:prstGeom>
          <a:gradFill>
            <a:gsLst>
              <a:gs pos="0">
                <a:schemeClr val="bg2">
                  <a:lumMod val="50000"/>
                </a:schemeClr>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685666"/>
            <a:r>
              <a:rPr lang="en-US" sz="900" b="1" dirty="0">
                <a:solidFill>
                  <a:schemeClr val="tx1">
                    <a:alpha val="99000"/>
                  </a:schemeClr>
                </a:solidFill>
              </a:rPr>
              <a:t>SQL Azure</a:t>
            </a:r>
          </a:p>
        </p:txBody>
      </p:sp>
      <p:sp>
        <p:nvSpPr>
          <p:cNvPr id="15" name="Rounded Rectangle 14"/>
          <p:cNvSpPr/>
          <p:nvPr/>
        </p:nvSpPr>
        <p:spPr bwMode="auto">
          <a:xfrm>
            <a:off x="3974967" y="2312412"/>
            <a:ext cx="1069132" cy="377498"/>
          </a:xfrm>
          <a:prstGeom prst="roundRect">
            <a:avLst>
              <a:gd name="adj" fmla="val 0"/>
            </a:avLst>
          </a:prstGeom>
          <a:gradFill>
            <a:gsLst>
              <a:gs pos="0">
                <a:schemeClr val="bg2">
                  <a:lumMod val="50000"/>
                </a:schemeClr>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1100" b="1" dirty="0">
                <a:solidFill>
                  <a:schemeClr val="tx1">
                    <a:alpha val="99000"/>
                  </a:schemeClr>
                </a:solidFill>
              </a:rPr>
              <a:t>Application</a:t>
            </a:r>
          </a:p>
        </p:txBody>
      </p:sp>
      <p:cxnSp>
        <p:nvCxnSpPr>
          <p:cNvPr id="16" name="Straight Arrow Connector 15"/>
          <p:cNvCxnSpPr>
            <a:stCxn id="15" idx="2"/>
            <a:endCxn id="14" idx="1"/>
          </p:cNvCxnSpPr>
          <p:nvPr/>
        </p:nvCxnSpPr>
        <p:spPr>
          <a:xfrm>
            <a:off x="4509533" y="2689910"/>
            <a:ext cx="4081" cy="292560"/>
          </a:xfrm>
          <a:prstGeom prst="straightConnector1">
            <a:avLst/>
          </a:prstGeom>
          <a:ln w="22225">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6" idx="2"/>
            <a:endCxn id="3" idx="1"/>
          </p:cNvCxnSpPr>
          <p:nvPr/>
        </p:nvCxnSpPr>
        <p:spPr>
          <a:xfrm>
            <a:off x="1733104" y="1640560"/>
            <a:ext cx="0" cy="394775"/>
          </a:xfrm>
          <a:prstGeom prst="straightConnector1">
            <a:avLst/>
          </a:prstGeom>
          <a:ln w="22225">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5" name="Can 24"/>
          <p:cNvSpPr/>
          <p:nvPr/>
        </p:nvSpPr>
        <p:spPr bwMode="auto">
          <a:xfrm>
            <a:off x="1471232" y="4096666"/>
            <a:ext cx="508629" cy="465827"/>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685666"/>
            <a:r>
              <a:rPr lang="en-US" sz="900" b="1" dirty="0">
                <a:solidFill>
                  <a:schemeClr val="tx1"/>
                </a:solidFill>
              </a:rPr>
              <a:t>SQL Server</a:t>
            </a:r>
          </a:p>
        </p:txBody>
      </p:sp>
      <p:sp>
        <p:nvSpPr>
          <p:cNvPr id="26" name="Rounded Rectangle 25"/>
          <p:cNvSpPr/>
          <p:nvPr/>
        </p:nvSpPr>
        <p:spPr bwMode="auto">
          <a:xfrm>
            <a:off x="1198813" y="3324393"/>
            <a:ext cx="1053468" cy="377498"/>
          </a:xfrm>
          <a:prstGeom prst="roundRect">
            <a:avLst>
              <a:gd name="adj" fmla="val 0"/>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100" b="1" dirty="0">
                <a:solidFill>
                  <a:schemeClr val="bg1"/>
                </a:solidFill>
              </a:rPr>
              <a:t>Application</a:t>
            </a:r>
          </a:p>
        </p:txBody>
      </p:sp>
      <p:pic>
        <p:nvPicPr>
          <p:cNvPr id="27" name="Picture 5" descr="C:\Program Files\Microsoft Resource DVD Artwork\DVD_ART\Artwork_Imagery\Shapes and Graphics\Buidlings and dwellings\enterprise red.png"/>
          <p:cNvPicPr>
            <a:picLocks noChangeAspect="1" noChangeArrowheads="1"/>
          </p:cNvPicPr>
          <p:nvPr/>
        </p:nvPicPr>
        <p:blipFill>
          <a:blip r:embed="rId5" cstate="print"/>
          <a:srcRect/>
          <a:stretch>
            <a:fillRect/>
          </a:stretch>
        </p:blipFill>
        <p:spPr bwMode="auto">
          <a:xfrm>
            <a:off x="398167" y="3373535"/>
            <a:ext cx="800645" cy="1130357"/>
          </a:xfrm>
          <a:prstGeom prst="rect">
            <a:avLst/>
          </a:prstGeom>
          <a:noFill/>
        </p:spPr>
      </p:pic>
      <p:cxnSp>
        <p:nvCxnSpPr>
          <p:cNvPr id="28" name="Straight Arrow Connector 27"/>
          <p:cNvCxnSpPr>
            <a:stCxn id="26" idx="2"/>
            <a:endCxn id="25" idx="1"/>
          </p:cNvCxnSpPr>
          <p:nvPr/>
        </p:nvCxnSpPr>
        <p:spPr>
          <a:xfrm>
            <a:off x="1725547" y="3701892"/>
            <a:ext cx="0" cy="394775"/>
          </a:xfrm>
          <a:prstGeom prst="straightConnector1">
            <a:avLst/>
          </a:prstGeom>
          <a:ln w="22225">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1" name="Left-Right Arrow 30"/>
          <p:cNvSpPr/>
          <p:nvPr/>
        </p:nvSpPr>
        <p:spPr bwMode="auto">
          <a:xfrm rot="1749988">
            <a:off x="2196561" y="2297926"/>
            <a:ext cx="1809198" cy="191519"/>
          </a:xfrm>
          <a:prstGeom prst="lef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sz="1700" dirty="0">
              <a:solidFill>
                <a:schemeClr val="tx1">
                  <a:alpha val="99000"/>
                </a:schemeClr>
              </a:solidFill>
            </a:endParaRPr>
          </a:p>
        </p:txBody>
      </p:sp>
      <p:sp>
        <p:nvSpPr>
          <p:cNvPr id="34" name="Left-Right Arrow 33"/>
          <p:cNvSpPr/>
          <p:nvPr/>
        </p:nvSpPr>
        <p:spPr bwMode="auto">
          <a:xfrm rot="19895520">
            <a:off x="2348421" y="3694450"/>
            <a:ext cx="1687801" cy="169655"/>
          </a:xfrm>
          <a:prstGeom prst="lef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sz="1700" dirty="0">
              <a:solidFill>
                <a:schemeClr val="tx1">
                  <a:alpha val="99000"/>
                </a:schemeClr>
              </a:solidFill>
            </a:endParaRPr>
          </a:p>
        </p:txBody>
      </p:sp>
      <p:sp>
        <p:nvSpPr>
          <p:cNvPr id="35" name="TextBox 34"/>
          <p:cNvSpPr txBox="1"/>
          <p:nvPr/>
        </p:nvSpPr>
        <p:spPr>
          <a:xfrm>
            <a:off x="450072" y="843560"/>
            <a:ext cx="1809766" cy="346249"/>
          </a:xfrm>
          <a:prstGeom prst="rect">
            <a:avLst/>
          </a:prstGeom>
          <a:noFill/>
        </p:spPr>
        <p:txBody>
          <a:bodyPr wrap="square" lIns="68589" tIns="34295" rIns="68589" bIns="34295" rtlCol="0">
            <a:spAutoFit/>
          </a:bodyPr>
          <a:lstStyle/>
          <a:p>
            <a:pPr algn="ctr" defTabSz="685891">
              <a:defRPr/>
            </a:pPr>
            <a:r>
              <a:rPr lang="en-US" b="1" kern="0" dirty="0">
                <a:solidFill>
                  <a:schemeClr val="bg1"/>
                </a:solidFill>
              </a:rPr>
              <a:t>On-Premises</a:t>
            </a:r>
          </a:p>
        </p:txBody>
      </p:sp>
      <p:sp>
        <p:nvSpPr>
          <p:cNvPr id="36" name="Can 35"/>
          <p:cNvSpPr/>
          <p:nvPr/>
        </p:nvSpPr>
        <p:spPr bwMode="auto">
          <a:xfrm>
            <a:off x="7697603" y="4262348"/>
            <a:ext cx="508629" cy="465827"/>
          </a:xfrm>
          <a:prstGeom prst="can">
            <a:avLst/>
          </a:prstGeom>
          <a:gradFill>
            <a:gsLst>
              <a:gs pos="0">
                <a:schemeClr val="bg2">
                  <a:lumMod val="50000"/>
                </a:schemeClr>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685666"/>
            <a:r>
              <a:rPr lang="en-US" sz="900" b="1" dirty="0">
                <a:solidFill>
                  <a:schemeClr val="tx1">
                    <a:alpha val="99000"/>
                  </a:schemeClr>
                </a:solidFill>
              </a:rPr>
              <a:t>SQL Azure</a:t>
            </a:r>
          </a:p>
        </p:txBody>
      </p:sp>
      <p:sp>
        <p:nvSpPr>
          <p:cNvPr id="37" name="Rounded Rectangle 36"/>
          <p:cNvSpPr/>
          <p:nvPr/>
        </p:nvSpPr>
        <p:spPr bwMode="auto">
          <a:xfrm>
            <a:off x="7413270" y="3617839"/>
            <a:ext cx="1069132" cy="377498"/>
          </a:xfrm>
          <a:prstGeom prst="roundRect">
            <a:avLst>
              <a:gd name="adj" fmla="val 0"/>
            </a:avLst>
          </a:prstGeom>
          <a:gradFill>
            <a:gsLst>
              <a:gs pos="0">
                <a:schemeClr val="bg2">
                  <a:lumMod val="50000"/>
                </a:schemeClr>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1100" b="1" dirty="0">
                <a:solidFill>
                  <a:schemeClr val="tx1">
                    <a:alpha val="99000"/>
                  </a:schemeClr>
                </a:solidFill>
              </a:rPr>
              <a:t>Application</a:t>
            </a:r>
          </a:p>
        </p:txBody>
      </p:sp>
      <p:cxnSp>
        <p:nvCxnSpPr>
          <p:cNvPr id="38" name="Straight Arrow Connector 37"/>
          <p:cNvCxnSpPr>
            <a:stCxn id="37" idx="2"/>
            <a:endCxn id="36" idx="1"/>
          </p:cNvCxnSpPr>
          <p:nvPr/>
        </p:nvCxnSpPr>
        <p:spPr>
          <a:xfrm>
            <a:off x="7947836" y="3995338"/>
            <a:ext cx="4081" cy="267011"/>
          </a:xfrm>
          <a:prstGeom prst="straightConnector1">
            <a:avLst/>
          </a:prstGeom>
          <a:ln w="1905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0" name="Can 39"/>
          <p:cNvSpPr/>
          <p:nvPr/>
        </p:nvSpPr>
        <p:spPr bwMode="auto">
          <a:xfrm>
            <a:off x="5610060" y="2982469"/>
            <a:ext cx="508629" cy="465827"/>
          </a:xfrm>
          <a:prstGeom prst="can">
            <a:avLst/>
          </a:prstGeom>
          <a:gradFill>
            <a:gsLst>
              <a:gs pos="0">
                <a:schemeClr val="bg2">
                  <a:lumMod val="50000"/>
                </a:schemeClr>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685666"/>
            <a:r>
              <a:rPr lang="en-US" sz="900" b="1" dirty="0">
                <a:solidFill>
                  <a:schemeClr val="tx1">
                    <a:alpha val="99000"/>
                  </a:schemeClr>
                </a:solidFill>
              </a:rPr>
              <a:t>SQL Azure</a:t>
            </a:r>
          </a:p>
        </p:txBody>
      </p:sp>
      <p:sp>
        <p:nvSpPr>
          <p:cNvPr id="41" name="Rounded Rectangle 40"/>
          <p:cNvSpPr/>
          <p:nvPr/>
        </p:nvSpPr>
        <p:spPr bwMode="auto">
          <a:xfrm>
            <a:off x="5324941" y="2312412"/>
            <a:ext cx="1069132" cy="377498"/>
          </a:xfrm>
          <a:prstGeom prst="roundRect">
            <a:avLst>
              <a:gd name="adj" fmla="val 0"/>
            </a:avLst>
          </a:prstGeom>
          <a:gradFill>
            <a:gsLst>
              <a:gs pos="0">
                <a:schemeClr val="bg2">
                  <a:lumMod val="50000"/>
                </a:schemeClr>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1100" b="1" dirty="0">
                <a:solidFill>
                  <a:schemeClr val="tx1">
                    <a:alpha val="99000"/>
                  </a:schemeClr>
                </a:solidFill>
              </a:rPr>
              <a:t>Application</a:t>
            </a:r>
          </a:p>
        </p:txBody>
      </p:sp>
      <p:cxnSp>
        <p:nvCxnSpPr>
          <p:cNvPr id="42" name="Straight Arrow Connector 41"/>
          <p:cNvCxnSpPr>
            <a:stCxn id="41" idx="2"/>
            <a:endCxn id="40" idx="1"/>
          </p:cNvCxnSpPr>
          <p:nvPr/>
        </p:nvCxnSpPr>
        <p:spPr>
          <a:xfrm>
            <a:off x="5859507" y="2689910"/>
            <a:ext cx="4868" cy="292560"/>
          </a:xfrm>
          <a:prstGeom prst="straightConnector1">
            <a:avLst/>
          </a:prstGeom>
          <a:ln w="22225">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3" name="Can 42"/>
          <p:cNvSpPr/>
          <p:nvPr/>
        </p:nvSpPr>
        <p:spPr bwMode="auto">
          <a:xfrm>
            <a:off x="7693521" y="1718821"/>
            <a:ext cx="508629" cy="465827"/>
          </a:xfrm>
          <a:prstGeom prst="can">
            <a:avLst/>
          </a:prstGeom>
          <a:gradFill>
            <a:gsLst>
              <a:gs pos="0">
                <a:schemeClr val="bg2">
                  <a:lumMod val="50000"/>
                </a:schemeClr>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685666"/>
            <a:r>
              <a:rPr lang="en-US" sz="900" b="1" dirty="0">
                <a:solidFill>
                  <a:schemeClr val="tx1">
                    <a:alpha val="99000"/>
                  </a:schemeClr>
                </a:solidFill>
              </a:rPr>
              <a:t>SQL Azure</a:t>
            </a:r>
          </a:p>
        </p:txBody>
      </p:sp>
      <p:sp>
        <p:nvSpPr>
          <p:cNvPr id="44" name="Rounded Rectangle 43"/>
          <p:cNvSpPr/>
          <p:nvPr/>
        </p:nvSpPr>
        <p:spPr bwMode="auto">
          <a:xfrm>
            <a:off x="7409188" y="1074313"/>
            <a:ext cx="1069132" cy="377498"/>
          </a:xfrm>
          <a:prstGeom prst="roundRect">
            <a:avLst>
              <a:gd name="adj" fmla="val 0"/>
            </a:avLst>
          </a:prstGeom>
          <a:gradFill>
            <a:gsLst>
              <a:gs pos="0">
                <a:schemeClr val="bg2">
                  <a:lumMod val="50000"/>
                </a:schemeClr>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1100" b="1" dirty="0">
                <a:solidFill>
                  <a:schemeClr val="tx1">
                    <a:alpha val="99000"/>
                  </a:schemeClr>
                </a:solidFill>
              </a:rPr>
              <a:t>Application</a:t>
            </a:r>
          </a:p>
        </p:txBody>
      </p:sp>
      <p:cxnSp>
        <p:nvCxnSpPr>
          <p:cNvPr id="45" name="Straight Arrow Connector 44"/>
          <p:cNvCxnSpPr>
            <a:stCxn id="44" idx="2"/>
            <a:endCxn id="43" idx="1"/>
          </p:cNvCxnSpPr>
          <p:nvPr/>
        </p:nvCxnSpPr>
        <p:spPr>
          <a:xfrm>
            <a:off x="7943754" y="1451811"/>
            <a:ext cx="4081" cy="267011"/>
          </a:xfrm>
          <a:prstGeom prst="straightConnector1">
            <a:avLst/>
          </a:prstGeom>
          <a:ln w="1905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 name="Left-Right Arrow 51"/>
          <p:cNvSpPr/>
          <p:nvPr/>
        </p:nvSpPr>
        <p:spPr bwMode="auto">
          <a:xfrm rot="2458449">
            <a:off x="6271532" y="3448306"/>
            <a:ext cx="1104867" cy="146166"/>
          </a:xfrm>
          <a:prstGeom prst="lef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sz="1700" dirty="0">
              <a:solidFill>
                <a:schemeClr val="tx1">
                  <a:alpha val="99000"/>
                </a:schemeClr>
              </a:solidFill>
            </a:endParaRPr>
          </a:p>
        </p:txBody>
      </p:sp>
      <p:sp>
        <p:nvSpPr>
          <p:cNvPr id="53" name="Left-Right Arrow 52"/>
          <p:cNvSpPr/>
          <p:nvPr/>
        </p:nvSpPr>
        <p:spPr bwMode="auto">
          <a:xfrm rot="18926601">
            <a:off x="6286569" y="2469817"/>
            <a:ext cx="1104867" cy="146166"/>
          </a:xfrm>
          <a:prstGeom prst="lef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sz="1700" dirty="0">
              <a:solidFill>
                <a:schemeClr val="tx1">
                  <a:alpha val="99000"/>
                </a:schemeClr>
              </a:solidFill>
            </a:endParaRPr>
          </a:p>
        </p:txBody>
      </p:sp>
      <p:sp>
        <p:nvSpPr>
          <p:cNvPr id="54" name="Left-Right Arrow 53"/>
          <p:cNvSpPr/>
          <p:nvPr/>
        </p:nvSpPr>
        <p:spPr bwMode="auto">
          <a:xfrm>
            <a:off x="4868351" y="2836190"/>
            <a:ext cx="619478" cy="163710"/>
          </a:xfrm>
          <a:prstGeom prst="lef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sz="1700" dirty="0">
              <a:solidFill>
                <a:schemeClr val="tx1">
                  <a:alpha val="99000"/>
                </a:schemeClr>
              </a:solidFill>
            </a:endParaRPr>
          </a:p>
        </p:txBody>
      </p:sp>
      <p:sp>
        <p:nvSpPr>
          <p:cNvPr id="39" name="TextBox 38"/>
          <p:cNvSpPr txBox="1"/>
          <p:nvPr/>
        </p:nvSpPr>
        <p:spPr>
          <a:xfrm>
            <a:off x="4868351" y="843558"/>
            <a:ext cx="1809766" cy="346249"/>
          </a:xfrm>
          <a:prstGeom prst="rect">
            <a:avLst/>
          </a:prstGeom>
          <a:noFill/>
        </p:spPr>
        <p:txBody>
          <a:bodyPr wrap="square" lIns="68589" tIns="34295" rIns="68589" bIns="34295" rtlCol="0">
            <a:spAutoFit/>
          </a:bodyPr>
          <a:lstStyle/>
          <a:p>
            <a:pPr algn="ctr" defTabSz="685891">
              <a:defRPr/>
            </a:pPr>
            <a:r>
              <a:rPr lang="en-US" b="1" kern="0" dirty="0">
                <a:solidFill>
                  <a:schemeClr val="bg1"/>
                </a:solidFill>
              </a:rPr>
              <a:t>Cloud</a:t>
            </a:r>
          </a:p>
        </p:txBody>
      </p:sp>
      <p:sp>
        <p:nvSpPr>
          <p:cNvPr id="47" name="Arc 46"/>
          <p:cNvSpPr/>
          <p:nvPr/>
        </p:nvSpPr>
        <p:spPr>
          <a:xfrm rot="10800000" flipH="1">
            <a:off x="1832872" y="2220570"/>
            <a:ext cx="1281505" cy="1774766"/>
          </a:xfrm>
          <a:prstGeom prst="arc">
            <a:avLst>
              <a:gd name="adj1" fmla="val 16200000"/>
              <a:gd name="adj2" fmla="val 5733180"/>
            </a:avLst>
          </a:prstGeom>
          <a:ln w="28575">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txBody>
          <a:bodyPr lIns="68589" tIns="34295" rIns="68589" bIns="34295" rtlCol="0" anchor="ctr"/>
          <a:lstStyle/>
          <a:p>
            <a:pPr algn="ctr"/>
            <a:endParaRPr lang="en-US"/>
          </a:p>
        </p:txBody>
      </p:sp>
      <p:sp>
        <p:nvSpPr>
          <p:cNvPr id="48" name="TextBox 47"/>
          <p:cNvSpPr txBox="1"/>
          <p:nvPr/>
        </p:nvSpPr>
        <p:spPr>
          <a:xfrm>
            <a:off x="5178090" y="3635582"/>
            <a:ext cx="1754680" cy="407814"/>
          </a:xfrm>
          <a:prstGeom prst="rect">
            <a:avLst/>
          </a:prstGeom>
          <a:noFill/>
        </p:spPr>
        <p:txBody>
          <a:bodyPr wrap="square" lIns="68589" tIns="34295" rIns="68589" bIns="34295" rtlCol="0">
            <a:spAutoFit/>
          </a:bodyPr>
          <a:lstStyle/>
          <a:p>
            <a:pPr marL="214355" indent="-214341">
              <a:buFont typeface="Arial" pitchFamily="34" charset="0"/>
              <a:buChar char="•"/>
            </a:pPr>
            <a:r>
              <a:rPr lang="en-US" sz="1100" kern="0" dirty="0">
                <a:solidFill>
                  <a:schemeClr val="bg1"/>
                </a:solidFill>
              </a:rPr>
              <a:t>Reporting</a:t>
            </a:r>
          </a:p>
          <a:p>
            <a:pPr marL="214355" indent="-214341">
              <a:buFont typeface="Arial" pitchFamily="34" charset="0"/>
              <a:buChar char="•"/>
            </a:pPr>
            <a:r>
              <a:rPr lang="en-US" sz="1100" kern="0" dirty="0">
                <a:solidFill>
                  <a:schemeClr val="bg1"/>
                </a:solidFill>
              </a:rPr>
              <a:t>Web site reference data</a:t>
            </a:r>
          </a:p>
        </p:txBody>
      </p:sp>
      <p:sp>
        <p:nvSpPr>
          <p:cNvPr id="51" name="TextBox 50"/>
          <p:cNvSpPr txBox="1"/>
          <p:nvPr/>
        </p:nvSpPr>
        <p:spPr>
          <a:xfrm>
            <a:off x="7288990" y="2501161"/>
            <a:ext cx="1755639" cy="592480"/>
          </a:xfrm>
          <a:prstGeom prst="rect">
            <a:avLst/>
          </a:prstGeom>
          <a:noFill/>
        </p:spPr>
        <p:txBody>
          <a:bodyPr wrap="square" lIns="68589" tIns="34295" rIns="68589" bIns="34295" rtlCol="0">
            <a:spAutoFit/>
          </a:bodyPr>
          <a:lstStyle/>
          <a:p>
            <a:pPr marL="214355" indent="-214341">
              <a:buFont typeface="Arial" pitchFamily="34" charset="0"/>
              <a:buChar char="•"/>
            </a:pPr>
            <a:r>
              <a:rPr lang="en-US" sz="1100" kern="0" dirty="0">
                <a:solidFill>
                  <a:schemeClr val="bg1"/>
                </a:solidFill>
              </a:rPr>
              <a:t>Geo-located web apps</a:t>
            </a:r>
          </a:p>
          <a:p>
            <a:pPr marL="214355" indent="-214341">
              <a:buFont typeface="Arial" pitchFamily="34" charset="0"/>
              <a:buChar char="•"/>
            </a:pPr>
            <a:r>
              <a:rPr lang="en-US" sz="1100" kern="0" dirty="0">
                <a:solidFill>
                  <a:schemeClr val="bg1"/>
                </a:solidFill>
              </a:rPr>
              <a:t>Traffic manager</a:t>
            </a:r>
          </a:p>
          <a:p>
            <a:pPr marL="214341" indent="-214341" defTabSz="685891">
              <a:buFont typeface="Arial" pitchFamily="34" charset="0"/>
              <a:buChar char="•"/>
              <a:defRPr/>
            </a:pPr>
            <a:endParaRPr lang="en-US" sz="1200" kern="0" dirty="0">
              <a:solidFill>
                <a:schemeClr val="bg1"/>
              </a:solidFill>
            </a:endParaRPr>
          </a:p>
        </p:txBody>
      </p:sp>
      <p:sp>
        <p:nvSpPr>
          <p:cNvPr id="55" name="TextBox 54"/>
          <p:cNvSpPr txBox="1"/>
          <p:nvPr/>
        </p:nvSpPr>
        <p:spPr>
          <a:xfrm>
            <a:off x="398166" y="2641046"/>
            <a:ext cx="1846547" cy="407814"/>
          </a:xfrm>
          <a:prstGeom prst="rect">
            <a:avLst/>
          </a:prstGeom>
          <a:noFill/>
        </p:spPr>
        <p:txBody>
          <a:bodyPr wrap="square" lIns="68589" tIns="34295" rIns="68589" bIns="34295" rtlCol="0">
            <a:spAutoFit/>
          </a:bodyPr>
          <a:lstStyle/>
          <a:p>
            <a:pPr marL="214355" indent="-214341">
              <a:buFont typeface="Arial" pitchFamily="34" charset="0"/>
              <a:buChar char="•"/>
            </a:pPr>
            <a:r>
              <a:rPr lang="en-US" sz="1100" kern="0" dirty="0">
                <a:solidFill>
                  <a:schemeClr val="bg1"/>
                </a:solidFill>
              </a:rPr>
              <a:t>Single location, branch office, retail</a:t>
            </a:r>
          </a:p>
        </p:txBody>
      </p:sp>
      <p:sp>
        <p:nvSpPr>
          <p:cNvPr id="56" name="TextBox 55"/>
          <p:cNvSpPr txBox="1"/>
          <p:nvPr/>
        </p:nvSpPr>
        <p:spPr>
          <a:xfrm>
            <a:off x="1763688" y="4180160"/>
            <a:ext cx="1846547" cy="407814"/>
          </a:xfrm>
          <a:prstGeom prst="rect">
            <a:avLst/>
          </a:prstGeom>
          <a:noFill/>
        </p:spPr>
        <p:txBody>
          <a:bodyPr wrap="square" lIns="68589" tIns="34295" rIns="68589" bIns="34295" rtlCol="0">
            <a:spAutoFit/>
          </a:bodyPr>
          <a:lstStyle/>
          <a:p>
            <a:pPr marL="214355" indent="-214341">
              <a:buFont typeface="Arial" pitchFamily="34" charset="0"/>
              <a:buChar char="•"/>
            </a:pPr>
            <a:r>
              <a:rPr lang="en-US" sz="1100" kern="0" dirty="0">
                <a:solidFill>
                  <a:schemeClr val="bg1"/>
                </a:solidFill>
              </a:rPr>
              <a:t>One-way publish, two-way sharing, aggregation</a:t>
            </a:r>
          </a:p>
        </p:txBody>
      </p:sp>
    </p:spTree>
    <p:custDataLst>
      <p:tags r:id="rId1"/>
    </p:custDataLst>
    <p:extLst>
      <p:ext uri="{BB962C8B-B14F-4D97-AF65-F5344CB8AC3E}">
        <p14:creationId xmlns:p14="http://schemas.microsoft.com/office/powerpoint/2010/main" val="4812931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500"/>
                                        <p:tgtEl>
                                          <p:spTgt spid="5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500"/>
                                        <p:tgtEl>
                                          <p:spTgt spid="4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par>
                                <p:cTn id="70" presetID="10" presetClass="entr" presetSubtype="0" fill="hold" nodeType="with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500"/>
                                        <p:tgtEl>
                                          <p:spTgt spid="40"/>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500"/>
                                        <p:tgtEl>
                                          <p:spTgt spid="48"/>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par>
                                <p:cTn id="84" presetID="10" presetClass="entr" presetSubtype="0" fill="hold"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fade">
                                      <p:cBhvr>
                                        <p:cTn id="89" dur="500"/>
                                        <p:tgtEl>
                                          <p:spTgt spid="36"/>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500"/>
                                        <p:tgtEl>
                                          <p:spTgt spid="37"/>
                                        </p:tgtEl>
                                      </p:cBhvr>
                                    </p:animEffect>
                                  </p:childTnLst>
                                </p:cTn>
                              </p:par>
                              <p:par>
                                <p:cTn id="93" presetID="10" presetClass="entr" presetSubtype="0" fill="hold" nodeType="with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fade">
                                      <p:cBhvr>
                                        <p:cTn id="95" dur="500"/>
                                        <p:tgtEl>
                                          <p:spTgt spid="38"/>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500"/>
                                        <p:tgtEl>
                                          <p:spTgt spid="43"/>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500"/>
                                        <p:tgtEl>
                                          <p:spTgt spid="44"/>
                                        </p:tgtEl>
                                      </p:cBhvr>
                                    </p:animEffect>
                                  </p:childTnLst>
                                </p:cTn>
                              </p:par>
                              <p:par>
                                <p:cTn id="102" presetID="10" presetClass="entr" presetSubtype="0" fill="hold" nodeType="withEffect">
                                  <p:stCondLst>
                                    <p:cond delay="0"/>
                                  </p:stCondLst>
                                  <p:childTnLst>
                                    <p:set>
                                      <p:cBhvr>
                                        <p:cTn id="103" dur="1" fill="hold">
                                          <p:stCondLst>
                                            <p:cond delay="0"/>
                                          </p:stCondLst>
                                        </p:cTn>
                                        <p:tgtEl>
                                          <p:spTgt spid="45"/>
                                        </p:tgtEl>
                                        <p:attrNameLst>
                                          <p:attrName>style.visibility</p:attrName>
                                        </p:attrNameLst>
                                      </p:cBhvr>
                                      <p:to>
                                        <p:strVal val="visible"/>
                                      </p:to>
                                    </p:set>
                                    <p:animEffect transition="in" filter="fade">
                                      <p:cBhvr>
                                        <p:cTn id="104" dur="500"/>
                                        <p:tgtEl>
                                          <p:spTgt spid="4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3"/>
                                        </p:tgtEl>
                                        <p:attrNameLst>
                                          <p:attrName>style.visibility</p:attrName>
                                        </p:attrNameLst>
                                      </p:cBhvr>
                                      <p:to>
                                        <p:strVal val="visible"/>
                                      </p:to>
                                    </p:set>
                                    <p:animEffect transition="in" filter="fade">
                                      <p:cBhvr>
                                        <p:cTn id="107" dur="500"/>
                                        <p:tgtEl>
                                          <p:spTgt spid="53"/>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2"/>
                                        </p:tgtEl>
                                        <p:attrNameLst>
                                          <p:attrName>style.visibility</p:attrName>
                                        </p:attrNameLst>
                                      </p:cBhvr>
                                      <p:to>
                                        <p:strVal val="visible"/>
                                      </p:to>
                                    </p:set>
                                    <p:animEffect transition="in" filter="fade">
                                      <p:cBhvr>
                                        <p:cTn id="110" dur="500"/>
                                        <p:tgtEl>
                                          <p:spTgt spid="52"/>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fade">
                                      <p:cBhvr>
                                        <p:cTn id="11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4" grpId="0" animBg="1"/>
      <p:bldP spid="15" grpId="0" animBg="1"/>
      <p:bldP spid="25" grpId="0" animBg="1"/>
      <p:bldP spid="26" grpId="0" animBg="1"/>
      <p:bldP spid="31" grpId="0" animBg="1"/>
      <p:bldP spid="34" grpId="0" animBg="1"/>
      <p:bldP spid="36" grpId="0" animBg="1"/>
      <p:bldP spid="37" grpId="0" animBg="1"/>
      <p:bldP spid="40" grpId="0" animBg="1"/>
      <p:bldP spid="41" grpId="0" animBg="1"/>
      <p:bldP spid="43" grpId="0" animBg="1"/>
      <p:bldP spid="44" grpId="0" animBg="1"/>
      <p:bldP spid="52" grpId="0" animBg="1"/>
      <p:bldP spid="53" grpId="0" animBg="1"/>
      <p:bldP spid="54" grpId="0" animBg="1"/>
      <p:bldP spid="47" grpId="0" animBg="1"/>
      <p:bldP spid="48" grpId="0"/>
      <p:bldP spid="51" grpId="0"/>
      <p:bldP spid="55" grpId="0"/>
      <p:bldP spid="5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52536" y="2761903"/>
            <a:ext cx="8362080" cy="1033983"/>
          </a:xfrm>
          <a:effectLst>
            <a:glow rad="228600">
              <a:schemeClr val="accent5">
                <a:satMod val="175000"/>
                <a:alpha val="40000"/>
              </a:schemeClr>
            </a:glow>
          </a:effectLst>
        </p:spPr>
        <p:txBody>
          <a:bodyPr/>
          <a:lstStyle/>
          <a:p>
            <a:r>
              <a:rPr lang="en-US" sz="8800" dirty="0" smtClean="0"/>
              <a:t>demo</a:t>
            </a:r>
            <a:endParaRPr lang="en-US" sz="8800" dirty="0"/>
          </a:p>
        </p:txBody>
      </p:sp>
      <p:sp>
        <p:nvSpPr>
          <p:cNvPr id="6" name="Title 2"/>
          <p:cNvSpPr txBox="1">
            <a:spLocks/>
          </p:cNvSpPr>
          <p:nvPr/>
        </p:nvSpPr>
        <p:spPr>
          <a:xfrm>
            <a:off x="539552" y="2427734"/>
            <a:ext cx="8229600" cy="857250"/>
          </a:xfrm>
          <a:prstGeom prst="rect">
            <a:avLst/>
          </a:prstGeom>
        </p:spPr>
        <p:txBody>
          <a:bodyPr vert="horz" lIns="91440" tIns="45720" rIns="91440" bIns="45720" rtlCol="0" anchor="t" anchorCtr="0">
            <a:normAutofit fontScale="90000"/>
          </a:bodyPr>
          <a:lstStyle>
            <a:lvl1pPr algn="l" defTabSz="685864" rtl="0" eaLnBrk="1" latinLnBrk="0" hangingPunct="1">
              <a:lnSpc>
                <a:spcPct val="90000"/>
              </a:lnSpc>
              <a:spcBef>
                <a:spcPct val="0"/>
              </a:spcBef>
              <a:buNone/>
              <a:defRPr lang="en-US" sz="4100" b="0" kern="1200" cap="none" spc="-113" baseline="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5300" b="1" dirty="0" smtClean="0">
                <a:solidFill>
                  <a:schemeClr val="bg1"/>
                </a:solidFill>
                <a:effectLst>
                  <a:outerShdw blurRad="38100" dist="38100" dir="2700000" algn="tl">
                    <a:srgbClr val="000000">
                      <a:alpha val="43137"/>
                    </a:srgbClr>
                  </a:outerShdw>
                </a:effectLst>
              </a:rPr>
              <a:t>Moving to and From SQL Azure</a:t>
            </a:r>
            <a:endParaRPr lang="en-US" sz="3200"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9571344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572000" y="4619332"/>
            <a:ext cx="4293958" cy="324036"/>
          </a:xfrm>
          <a:prstGeom prst="rect">
            <a:avLst/>
          </a:prstGeom>
          <a:ln>
            <a:noFill/>
          </a:ln>
          <a:effectLst>
            <a:glow rad="228600">
              <a:schemeClr val="accent1">
                <a:satMod val="175000"/>
                <a:alpha val="40000"/>
              </a:schemeClr>
            </a:glow>
          </a:effectLst>
          <a:scene3d>
            <a:camera prst="obliqueTop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SSMA Team Blog</a:t>
            </a:r>
            <a:endParaRPr lang="en-US" dirty="0"/>
          </a:p>
        </p:txBody>
      </p:sp>
      <p:sp>
        <p:nvSpPr>
          <p:cNvPr id="4" name="Rounded Rectangle 3"/>
          <p:cNvSpPr/>
          <p:nvPr/>
        </p:nvSpPr>
        <p:spPr>
          <a:xfrm>
            <a:off x="1" y="339502"/>
            <a:ext cx="8676455" cy="360041"/>
          </a:xfrm>
          <a:prstGeom prst="roundRect">
            <a:avLst>
              <a:gd name="adj" fmla="val 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b="1" dirty="0" smtClean="0">
                <a:effectLst>
                  <a:outerShdw blurRad="38100" dist="38100" dir="2700000" algn="tl">
                    <a:srgbClr val="000000">
                      <a:alpha val="43137"/>
                    </a:srgbClr>
                  </a:outerShdw>
                </a:effectLst>
              </a:rPr>
              <a:t>Resources</a:t>
            </a:r>
            <a:endParaRPr lang="en-US" sz="2800" b="1" dirty="0">
              <a:effectLst>
                <a:outerShdw blurRad="38100" dist="38100" dir="2700000" algn="tl">
                  <a:srgbClr val="000000">
                    <a:alpha val="43137"/>
                  </a:srgbClr>
                </a:outerShdw>
              </a:effectLst>
            </a:endParaRPr>
          </a:p>
        </p:txBody>
      </p:sp>
      <p:sp>
        <p:nvSpPr>
          <p:cNvPr id="6" name="Rectangle 5"/>
          <p:cNvSpPr/>
          <p:nvPr/>
        </p:nvSpPr>
        <p:spPr>
          <a:xfrm>
            <a:off x="323528" y="1203598"/>
            <a:ext cx="6264696" cy="324036"/>
          </a:xfrm>
          <a:prstGeom prst="rect">
            <a:avLst/>
          </a:prstGeom>
          <a:ln>
            <a:noFill/>
          </a:ln>
          <a:effectLst>
            <a:glow rad="228600">
              <a:schemeClr val="accent1">
                <a:satMod val="175000"/>
                <a:alpha val="40000"/>
              </a:schemeClr>
            </a:glow>
          </a:effectLst>
          <a:scene3d>
            <a:camera prst="obliqueTop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Database Migration Resources &amp; </a:t>
            </a:r>
            <a:r>
              <a:rPr lang="en-US" dirty="0" err="1" smtClean="0"/>
              <a:t>WhitePaper</a:t>
            </a:r>
            <a:endParaRPr lang="en-US" dirty="0"/>
          </a:p>
        </p:txBody>
      </p:sp>
      <p:sp>
        <p:nvSpPr>
          <p:cNvPr id="7" name="Rectangle 6"/>
          <p:cNvSpPr/>
          <p:nvPr/>
        </p:nvSpPr>
        <p:spPr>
          <a:xfrm>
            <a:off x="323528" y="1563638"/>
            <a:ext cx="7218218" cy="338554"/>
          </a:xfrm>
          <a:prstGeom prst="rect">
            <a:avLst/>
          </a:prstGeom>
        </p:spPr>
        <p:txBody>
          <a:bodyPr wrap="square">
            <a:spAutoFit/>
          </a:bodyPr>
          <a:lstStyle/>
          <a:p>
            <a:r>
              <a:rPr lang="en-US" sz="1600" dirty="0">
                <a:solidFill>
                  <a:schemeClr val="bg2"/>
                </a:solidFill>
              </a:rPr>
              <a:t>http://www.microsoft.com/sqlserver/en/us/product-info/migration.aspx </a:t>
            </a:r>
          </a:p>
        </p:txBody>
      </p:sp>
      <p:sp>
        <p:nvSpPr>
          <p:cNvPr id="8" name="Rectangle 7"/>
          <p:cNvSpPr/>
          <p:nvPr/>
        </p:nvSpPr>
        <p:spPr>
          <a:xfrm>
            <a:off x="323528" y="2139702"/>
            <a:ext cx="6264696" cy="324036"/>
          </a:xfrm>
          <a:prstGeom prst="rect">
            <a:avLst/>
          </a:prstGeom>
          <a:ln>
            <a:noFill/>
          </a:ln>
          <a:effectLst>
            <a:glow rad="228600">
              <a:schemeClr val="accent1">
                <a:satMod val="175000"/>
                <a:alpha val="40000"/>
              </a:schemeClr>
            </a:glow>
          </a:effectLst>
          <a:scene3d>
            <a:camera prst="obliqueTop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Free Technical Support</a:t>
            </a:r>
            <a:endParaRPr lang="en-US" dirty="0"/>
          </a:p>
        </p:txBody>
      </p:sp>
      <p:sp>
        <p:nvSpPr>
          <p:cNvPr id="9" name="Rectangle 8"/>
          <p:cNvSpPr/>
          <p:nvPr/>
        </p:nvSpPr>
        <p:spPr>
          <a:xfrm>
            <a:off x="288032" y="2521228"/>
            <a:ext cx="4572000" cy="338554"/>
          </a:xfrm>
          <a:prstGeom prst="rect">
            <a:avLst/>
          </a:prstGeom>
          <a:ln>
            <a:noFill/>
          </a:ln>
        </p:spPr>
        <p:txBody>
          <a:bodyPr>
            <a:spAutoFit/>
          </a:bodyPr>
          <a:lstStyle/>
          <a:p>
            <a:r>
              <a:rPr lang="en-US" sz="1600" dirty="0" smtClean="0">
                <a:solidFill>
                  <a:schemeClr val="bg2"/>
                </a:solidFill>
              </a:rPr>
              <a:t>ssmahelp@microsoft.com</a:t>
            </a:r>
            <a:endParaRPr lang="en-US" sz="1600" dirty="0">
              <a:solidFill>
                <a:schemeClr val="bg2"/>
              </a:solidFill>
            </a:endParaRPr>
          </a:p>
        </p:txBody>
      </p:sp>
      <p:sp>
        <p:nvSpPr>
          <p:cNvPr id="10" name="Rectangle 9"/>
          <p:cNvSpPr/>
          <p:nvPr/>
        </p:nvSpPr>
        <p:spPr>
          <a:xfrm>
            <a:off x="323528" y="3075806"/>
            <a:ext cx="6264696" cy="324036"/>
          </a:xfrm>
          <a:prstGeom prst="rect">
            <a:avLst/>
          </a:prstGeom>
          <a:ln>
            <a:noFill/>
          </a:ln>
          <a:effectLst>
            <a:glow rad="228600">
              <a:schemeClr val="accent1">
                <a:satMod val="175000"/>
                <a:alpha val="40000"/>
              </a:schemeClr>
            </a:glow>
          </a:effectLst>
          <a:scene3d>
            <a:camera prst="obliqueTop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Discussion Forum</a:t>
            </a:r>
            <a:endParaRPr lang="en-US" dirty="0"/>
          </a:p>
        </p:txBody>
      </p:sp>
      <p:sp>
        <p:nvSpPr>
          <p:cNvPr id="11" name="Rectangle 10"/>
          <p:cNvSpPr/>
          <p:nvPr/>
        </p:nvSpPr>
        <p:spPr>
          <a:xfrm>
            <a:off x="251520" y="3435846"/>
            <a:ext cx="7218218" cy="338554"/>
          </a:xfrm>
          <a:prstGeom prst="rect">
            <a:avLst/>
          </a:prstGeom>
        </p:spPr>
        <p:txBody>
          <a:bodyPr wrap="square">
            <a:spAutoFit/>
          </a:bodyPr>
          <a:lstStyle/>
          <a:p>
            <a:pPr marL="0" lvl="1"/>
            <a:r>
              <a:rPr lang="en-US" sz="1600" dirty="0">
                <a:solidFill>
                  <a:schemeClr val="bg1"/>
                </a:solidFill>
              </a:rPr>
              <a:t>http://social.msdn.microsoft.com/Forums/en-US/sqlservermigration</a:t>
            </a:r>
          </a:p>
        </p:txBody>
      </p:sp>
      <p:sp>
        <p:nvSpPr>
          <p:cNvPr id="12" name="Rectangle 11"/>
          <p:cNvSpPr/>
          <p:nvPr/>
        </p:nvSpPr>
        <p:spPr>
          <a:xfrm>
            <a:off x="5895634" y="4640237"/>
            <a:ext cx="2996846" cy="307777"/>
          </a:xfrm>
          <a:prstGeom prst="rect">
            <a:avLst/>
          </a:prstGeom>
        </p:spPr>
        <p:txBody>
          <a:bodyPr wrap="none">
            <a:spAutoFit/>
          </a:bodyPr>
          <a:lstStyle/>
          <a:p>
            <a:pPr lvl="1"/>
            <a:r>
              <a:rPr lang="en-US" sz="1400" dirty="0">
                <a:hlinkClick r:id="rId2"/>
              </a:rPr>
              <a:t>http://blogs.msdn.com/b/ssma/</a:t>
            </a:r>
            <a:endParaRPr lang="en-US" sz="1400" dirty="0"/>
          </a:p>
        </p:txBody>
      </p:sp>
    </p:spTree>
    <p:extLst>
      <p:ext uri="{BB962C8B-B14F-4D97-AF65-F5344CB8AC3E}">
        <p14:creationId xmlns:p14="http://schemas.microsoft.com/office/powerpoint/2010/main" val="414137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Question &amp; Answer Session</a:t>
            </a:r>
            <a:endParaRPr lang="en-AU" dirty="0"/>
          </a:p>
        </p:txBody>
      </p:sp>
      <p:sp>
        <p:nvSpPr>
          <p:cNvPr id="5" name="Footer Placeholder 4"/>
          <p:cNvSpPr>
            <a:spLocks noGrp="1"/>
          </p:cNvSpPr>
          <p:nvPr>
            <p:ph type="ftr" sz="quarter" idx="4294967295"/>
          </p:nvPr>
        </p:nvSpPr>
        <p:spPr>
          <a:xfrm>
            <a:off x="5943600" y="4767263"/>
            <a:ext cx="2895600" cy="273844"/>
          </a:xfrm>
        </p:spPr>
        <p:txBody>
          <a:bodyPr/>
          <a:lstStyle/>
          <a:p>
            <a:r>
              <a:rPr lang="en-AU" smtClean="0"/>
              <a:t>(c) 2011 Microsoft. All rights reserved.</a:t>
            </a:r>
            <a:endParaRPr lang="en-A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330673"/>
            <a:ext cx="9144000" cy="617220"/>
          </a:xfrm>
          <a:prstGeom prst="rect">
            <a:avLst/>
          </a:prstGeom>
          <a:solidFill>
            <a:srgbClr val="7030A0"/>
          </a:solidFill>
          <a:ln w="19050" algn="ctr">
            <a:noFill/>
            <a:miter lim="800000"/>
            <a:headEnd/>
            <a:tailEnd/>
          </a:ln>
          <a:effectLst>
            <a:outerShdw blurRad="50800" dist="88900" dir="5400000" algn="t" rotWithShape="0">
              <a:prstClr val="black">
                <a:alpha val="43000"/>
              </a:prstClr>
            </a:outerShdw>
          </a:effectLst>
        </p:spPr>
        <p:txBody>
          <a:bodyPr vert="horz" wrap="square" lIns="137178" tIns="0" rIns="137178" bIns="0" numCol="1" anchor="ctr" anchorCtr="0" compatLnSpc="1">
            <a:prstTxWarp prst="textNoShape">
              <a:avLst/>
            </a:prstTxWarp>
            <a:noAutofit/>
          </a:bodyPr>
          <a:lstStyle/>
          <a:p>
            <a:pPr algn="ctr">
              <a:lnSpc>
                <a:spcPct val="80000"/>
              </a:lnSpc>
            </a:pPr>
            <a:endParaRPr lang="en-US" sz="1200" kern="0" dirty="0">
              <a:ln cap="flat">
                <a:noFill/>
                <a:miter lim="800000"/>
              </a:ln>
              <a:solidFill>
                <a:schemeClr val="bg1"/>
              </a:solidFill>
              <a:effectLst>
                <a:outerShdw blurRad="76200" dist="88900" dir="5400000" algn="t" rotWithShape="0">
                  <a:prstClr val="black">
                    <a:alpha val="40000"/>
                  </a:prstClr>
                </a:outerShdw>
              </a:effectLst>
              <a:latin typeface="Segoe"/>
              <a:cs typeface="Arial" charset="0"/>
            </a:endParaRPr>
          </a:p>
        </p:txBody>
      </p:sp>
      <p:sp>
        <p:nvSpPr>
          <p:cNvPr id="55" name="Rectangle 54"/>
          <p:cNvSpPr/>
          <p:nvPr/>
        </p:nvSpPr>
        <p:spPr bwMode="auto">
          <a:xfrm>
            <a:off x="0" y="2050763"/>
            <a:ext cx="9144000" cy="617220"/>
          </a:xfrm>
          <a:prstGeom prst="rect">
            <a:avLst/>
          </a:prstGeom>
          <a:solidFill>
            <a:srgbClr val="7030A0"/>
          </a:solidFill>
          <a:ln w="19050" algn="ctr">
            <a:noFill/>
            <a:miter lim="800000"/>
            <a:headEnd/>
            <a:tailEnd/>
          </a:ln>
          <a:effectLst>
            <a:outerShdw blurRad="50800" dist="88900" dir="5400000" algn="t" rotWithShape="0">
              <a:prstClr val="black">
                <a:alpha val="43000"/>
              </a:prstClr>
            </a:outerShdw>
          </a:effectLst>
        </p:spPr>
        <p:txBody>
          <a:bodyPr vert="horz" wrap="square" lIns="137178" tIns="0" rIns="137178" bIns="0" numCol="1" anchor="ctr" anchorCtr="0" compatLnSpc="1">
            <a:prstTxWarp prst="textNoShape">
              <a:avLst/>
            </a:prstTxWarp>
            <a:noAutofit/>
          </a:bodyPr>
          <a:lstStyle/>
          <a:p>
            <a:pPr algn="ctr">
              <a:lnSpc>
                <a:spcPct val="80000"/>
              </a:lnSpc>
            </a:pPr>
            <a:endParaRPr lang="en-US" sz="1200" kern="0" dirty="0">
              <a:ln cap="flat">
                <a:noFill/>
                <a:miter lim="800000"/>
              </a:ln>
              <a:solidFill>
                <a:schemeClr val="bg1"/>
              </a:solidFill>
              <a:effectLst>
                <a:outerShdw blurRad="76200" dist="88900" dir="5400000" algn="t" rotWithShape="0">
                  <a:prstClr val="black">
                    <a:alpha val="40000"/>
                  </a:prstClr>
                </a:outerShdw>
              </a:effectLst>
              <a:latin typeface="Segoe"/>
              <a:cs typeface="Arial" charset="0"/>
            </a:endParaRPr>
          </a:p>
        </p:txBody>
      </p:sp>
      <p:sp>
        <p:nvSpPr>
          <p:cNvPr id="57" name="Rectangle 56"/>
          <p:cNvSpPr/>
          <p:nvPr/>
        </p:nvSpPr>
        <p:spPr bwMode="auto">
          <a:xfrm>
            <a:off x="0" y="2793713"/>
            <a:ext cx="9144000" cy="617220"/>
          </a:xfrm>
          <a:prstGeom prst="rect">
            <a:avLst/>
          </a:prstGeom>
          <a:solidFill>
            <a:srgbClr val="7030A0"/>
          </a:solidFill>
          <a:ln w="19050" algn="ctr">
            <a:noFill/>
            <a:miter lim="800000"/>
            <a:headEnd/>
            <a:tailEnd/>
          </a:ln>
          <a:effectLst>
            <a:outerShdw blurRad="50800" dist="88900" dir="5400000" algn="t" rotWithShape="0">
              <a:prstClr val="black">
                <a:alpha val="43000"/>
              </a:prstClr>
            </a:outerShdw>
          </a:effectLst>
        </p:spPr>
        <p:txBody>
          <a:bodyPr vert="horz" wrap="square" lIns="137178" tIns="0" rIns="137178" bIns="0" numCol="1" anchor="ctr" anchorCtr="0" compatLnSpc="1">
            <a:prstTxWarp prst="textNoShape">
              <a:avLst/>
            </a:prstTxWarp>
            <a:noAutofit/>
          </a:bodyPr>
          <a:lstStyle/>
          <a:p>
            <a:pPr algn="ctr">
              <a:lnSpc>
                <a:spcPct val="80000"/>
              </a:lnSpc>
            </a:pPr>
            <a:endParaRPr lang="en-US" sz="1200" kern="0" dirty="0">
              <a:ln cap="flat">
                <a:noFill/>
                <a:miter lim="800000"/>
              </a:ln>
              <a:solidFill>
                <a:schemeClr val="bg1"/>
              </a:solidFill>
              <a:effectLst>
                <a:outerShdw blurRad="76200" dist="88900" dir="5400000" algn="t" rotWithShape="0">
                  <a:prstClr val="black">
                    <a:alpha val="40000"/>
                  </a:prstClr>
                </a:outerShdw>
              </a:effectLst>
              <a:latin typeface="Segoe"/>
              <a:cs typeface="Arial" charset="0"/>
            </a:endParaRPr>
          </a:p>
        </p:txBody>
      </p:sp>
      <p:sp>
        <p:nvSpPr>
          <p:cNvPr id="58" name="Rectangle 57"/>
          <p:cNvSpPr/>
          <p:nvPr/>
        </p:nvSpPr>
        <p:spPr bwMode="auto">
          <a:xfrm>
            <a:off x="0" y="3462368"/>
            <a:ext cx="9144000" cy="617220"/>
          </a:xfrm>
          <a:prstGeom prst="rect">
            <a:avLst/>
          </a:prstGeom>
          <a:solidFill>
            <a:srgbClr val="7030A0"/>
          </a:solidFill>
          <a:ln w="19050" algn="ctr">
            <a:noFill/>
            <a:miter lim="800000"/>
            <a:headEnd/>
            <a:tailEnd/>
          </a:ln>
          <a:effectLst>
            <a:outerShdw blurRad="50800" dist="88900" dir="5400000" algn="t" rotWithShape="0">
              <a:prstClr val="black">
                <a:alpha val="43000"/>
              </a:prstClr>
            </a:outerShdw>
          </a:effectLst>
        </p:spPr>
        <p:txBody>
          <a:bodyPr vert="horz" wrap="square" lIns="137178" tIns="0" rIns="137178" bIns="0" numCol="1" anchor="ctr" anchorCtr="0" compatLnSpc="1">
            <a:prstTxWarp prst="textNoShape">
              <a:avLst/>
            </a:prstTxWarp>
            <a:noAutofit/>
          </a:bodyPr>
          <a:lstStyle/>
          <a:p>
            <a:pPr algn="ctr">
              <a:lnSpc>
                <a:spcPct val="80000"/>
              </a:lnSpc>
            </a:pPr>
            <a:endParaRPr lang="en-US" sz="1200" kern="0" dirty="0">
              <a:ln cap="flat">
                <a:noFill/>
                <a:miter lim="800000"/>
              </a:ln>
              <a:solidFill>
                <a:schemeClr val="bg1"/>
              </a:solidFill>
              <a:effectLst>
                <a:outerShdw blurRad="76200" dist="88900" dir="5400000" algn="t" rotWithShape="0">
                  <a:prstClr val="black">
                    <a:alpha val="40000"/>
                  </a:prstClr>
                </a:outerShdw>
              </a:effectLst>
              <a:latin typeface="Segoe"/>
              <a:cs typeface="Arial" charset="0"/>
            </a:endParaRPr>
          </a:p>
        </p:txBody>
      </p:sp>
      <p:sp>
        <p:nvSpPr>
          <p:cNvPr id="53" name="Rounded Rectangle 52"/>
          <p:cNvSpPr/>
          <p:nvPr/>
        </p:nvSpPr>
        <p:spPr bwMode="auto">
          <a:xfrm>
            <a:off x="781447" y="3508088"/>
            <a:ext cx="1600200" cy="514350"/>
          </a:xfrm>
          <a:prstGeom prst="round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headEnd type="none" w="med" len="med"/>
            <a:tailEnd type="none" w="med" len="med"/>
          </a:ln>
          <a:effectLst>
            <a:glow rad="139700">
              <a:schemeClr val="tx1">
                <a:lumMod val="65000"/>
                <a:lumOff val="35000"/>
                <a:alpha val="40000"/>
              </a:schemeClr>
            </a:glow>
            <a:outerShdw blurRad="40000" dist="23000" dir="5400000" rotWithShape="0">
              <a:srgbClr val="000000">
                <a:alpha val="35000"/>
              </a:srgbClr>
            </a:outerShdw>
            <a:softEdge rad="114300"/>
          </a:effectLst>
        </p:spPr>
        <p:style>
          <a:lnRef idx="0">
            <a:schemeClr val="accent1"/>
          </a:lnRef>
          <a:fillRef idx="3">
            <a:schemeClr val="accent1"/>
          </a:fillRef>
          <a:effectRef idx="3">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dirty="0">
              <a:solidFill>
                <a:schemeClr val="bg1"/>
              </a:solidFill>
              <a:effectLst>
                <a:outerShdw blurRad="38100" dist="38100" dir="2700000" algn="tl">
                  <a:srgbClr val="000000">
                    <a:alpha val="43137"/>
                  </a:srgbClr>
                </a:outerShdw>
              </a:effectLst>
              <a:latin typeface="Segoe" pitchFamily="34" charset="0"/>
            </a:endParaRPr>
          </a:p>
        </p:txBody>
      </p:sp>
      <p:sp>
        <p:nvSpPr>
          <p:cNvPr id="52" name="Rounded Rectangle 51"/>
          <p:cNvSpPr/>
          <p:nvPr/>
        </p:nvSpPr>
        <p:spPr bwMode="auto">
          <a:xfrm>
            <a:off x="781447" y="2839433"/>
            <a:ext cx="1600200" cy="514350"/>
          </a:xfrm>
          <a:prstGeom prst="round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headEnd type="none" w="med" len="med"/>
            <a:tailEnd type="none" w="med" len="med"/>
          </a:ln>
          <a:effectLst>
            <a:glow rad="139700">
              <a:schemeClr val="tx1">
                <a:lumMod val="65000"/>
                <a:lumOff val="35000"/>
                <a:alpha val="40000"/>
              </a:schemeClr>
            </a:glow>
            <a:outerShdw blurRad="40000" dist="23000" dir="5400000" rotWithShape="0">
              <a:srgbClr val="000000">
                <a:alpha val="35000"/>
              </a:srgbClr>
            </a:outerShdw>
            <a:softEdge rad="114300"/>
          </a:effectLst>
        </p:spPr>
        <p:style>
          <a:lnRef idx="0">
            <a:schemeClr val="accent1"/>
          </a:lnRef>
          <a:fillRef idx="3">
            <a:schemeClr val="accent1"/>
          </a:fillRef>
          <a:effectRef idx="3">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dirty="0">
              <a:solidFill>
                <a:schemeClr val="bg1"/>
              </a:solidFill>
              <a:effectLst>
                <a:outerShdw blurRad="38100" dist="38100" dir="2700000" algn="tl">
                  <a:srgbClr val="000000">
                    <a:alpha val="43137"/>
                  </a:srgbClr>
                </a:outerShdw>
              </a:effectLst>
              <a:latin typeface="Segoe" pitchFamily="34" charset="0"/>
            </a:endParaRPr>
          </a:p>
        </p:txBody>
      </p:sp>
      <p:sp>
        <p:nvSpPr>
          <p:cNvPr id="50" name="Rounded Rectangle 49"/>
          <p:cNvSpPr/>
          <p:nvPr/>
        </p:nvSpPr>
        <p:spPr bwMode="auto">
          <a:xfrm>
            <a:off x="781447" y="2096483"/>
            <a:ext cx="1600200" cy="514350"/>
          </a:xfrm>
          <a:prstGeom prst="round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headEnd type="none" w="med" len="med"/>
            <a:tailEnd type="none" w="med" len="med"/>
          </a:ln>
          <a:effectLst>
            <a:glow rad="139700">
              <a:schemeClr val="tx1">
                <a:lumMod val="65000"/>
                <a:lumOff val="35000"/>
                <a:alpha val="40000"/>
              </a:schemeClr>
            </a:glow>
            <a:outerShdw blurRad="40000" dist="23000" dir="5400000" rotWithShape="0">
              <a:srgbClr val="000000">
                <a:alpha val="35000"/>
              </a:srgbClr>
            </a:outerShdw>
            <a:softEdge rad="114300"/>
          </a:effectLst>
        </p:spPr>
        <p:style>
          <a:lnRef idx="0">
            <a:schemeClr val="accent1"/>
          </a:lnRef>
          <a:fillRef idx="3">
            <a:schemeClr val="accent1"/>
          </a:fillRef>
          <a:effectRef idx="3">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dirty="0">
              <a:solidFill>
                <a:schemeClr val="bg1"/>
              </a:solidFill>
              <a:effectLst>
                <a:outerShdw blurRad="38100" dist="38100" dir="2700000" algn="tl">
                  <a:srgbClr val="000000">
                    <a:alpha val="43137"/>
                  </a:srgbClr>
                </a:outerShdw>
              </a:effectLst>
              <a:latin typeface="Segoe" pitchFamily="34" charset="0"/>
            </a:endParaRPr>
          </a:p>
        </p:txBody>
      </p:sp>
      <p:sp>
        <p:nvSpPr>
          <p:cNvPr id="48" name="Rounded Rectangle 47"/>
          <p:cNvSpPr/>
          <p:nvPr/>
        </p:nvSpPr>
        <p:spPr bwMode="auto">
          <a:xfrm>
            <a:off x="781447" y="1376393"/>
            <a:ext cx="1600200" cy="514350"/>
          </a:xfrm>
          <a:prstGeom prst="roundRect">
            <a:avLst/>
          </a:prstGeom>
          <a:gradFill flip="none" rotWithShape="1">
            <a:gsLst>
              <a:gs pos="0">
                <a:schemeClr val="bg1"/>
              </a:gs>
              <a:gs pos="50000">
                <a:schemeClr val="bg1">
                  <a:lumMod val="95000"/>
                </a:schemeClr>
              </a:gs>
              <a:gs pos="100000">
                <a:schemeClr val="bg1">
                  <a:lumMod val="85000"/>
                </a:schemeClr>
              </a:gs>
            </a:gsLst>
            <a:path path="circle">
              <a:fillToRect l="50000" t="50000" r="50000" b="50000"/>
            </a:path>
            <a:tileRect/>
          </a:gradFill>
          <a:ln>
            <a:headEnd type="none" w="med" len="med"/>
            <a:tailEnd type="none" w="med" len="med"/>
          </a:ln>
          <a:effectLst>
            <a:glow rad="139700">
              <a:schemeClr val="tx1">
                <a:lumMod val="65000"/>
                <a:lumOff val="35000"/>
                <a:alpha val="40000"/>
              </a:schemeClr>
            </a:glow>
            <a:outerShdw blurRad="40000" dist="23000" dir="5400000" rotWithShape="0">
              <a:srgbClr val="000000">
                <a:alpha val="35000"/>
              </a:srgbClr>
            </a:outerShdw>
            <a:softEdge rad="114300"/>
          </a:effectLst>
        </p:spPr>
        <p:style>
          <a:lnRef idx="0">
            <a:schemeClr val="accent1"/>
          </a:lnRef>
          <a:fillRef idx="3">
            <a:schemeClr val="accent1"/>
          </a:fillRef>
          <a:effectRef idx="3">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dirty="0">
              <a:solidFill>
                <a:schemeClr val="bg1"/>
              </a:solidFill>
              <a:effectLst>
                <a:outerShdw blurRad="38100" dist="38100" dir="2700000" algn="tl">
                  <a:srgbClr val="000000">
                    <a:alpha val="43137"/>
                  </a:srgbClr>
                </a:outerShdw>
              </a:effectLst>
              <a:latin typeface="Segoe" pitchFamily="34" charset="0"/>
            </a:endParaRPr>
          </a:p>
        </p:txBody>
      </p:sp>
      <p:sp>
        <p:nvSpPr>
          <p:cNvPr id="34" name="Rectangle 15"/>
          <p:cNvSpPr>
            <a:spLocks noChangeArrowheads="1"/>
          </p:cNvSpPr>
          <p:nvPr/>
        </p:nvSpPr>
        <p:spPr bwMode="auto">
          <a:xfrm>
            <a:off x="2662178" y="1435116"/>
            <a:ext cx="6481823" cy="438581"/>
          </a:xfrm>
          <a:prstGeom prst="rect">
            <a:avLst/>
          </a:prstGeom>
          <a:noFill/>
          <a:ln w="9525" algn="ctr">
            <a:noFill/>
            <a:miter lim="800000"/>
            <a:headEnd/>
            <a:tailEnd/>
          </a:ln>
          <a:effectLst/>
        </p:spPr>
        <p:txBody>
          <a:bodyPr wrap="square" lIns="68589" tIns="34295" rIns="68589" bIns="34295" anchor="ctr">
            <a:spAutoFit/>
          </a:bodyPr>
          <a:lstStyle/>
          <a:p>
            <a:pPr>
              <a:buClr>
                <a:srgbClr val="C00000"/>
              </a:buClr>
              <a:buSzPct val="130000"/>
              <a:defRPr/>
            </a:pPr>
            <a:r>
              <a:rPr lang="en-US" sz="1200" b="1" dirty="0">
                <a:solidFill>
                  <a:schemeClr val="bg1"/>
                </a:solidFill>
              </a:rPr>
              <a:t>We moved nine-terabyte system migrated from Oracle using SSMA that resulted in significant TCO savings.</a:t>
            </a:r>
          </a:p>
        </p:txBody>
      </p:sp>
      <p:sp>
        <p:nvSpPr>
          <p:cNvPr id="36" name="Rectangle 17"/>
          <p:cNvSpPr>
            <a:spLocks noChangeArrowheads="1"/>
          </p:cNvSpPr>
          <p:nvPr/>
        </p:nvSpPr>
        <p:spPr bwMode="auto">
          <a:xfrm>
            <a:off x="2667387" y="2237644"/>
            <a:ext cx="6184514" cy="235449"/>
          </a:xfrm>
          <a:prstGeom prst="rect">
            <a:avLst/>
          </a:prstGeom>
          <a:noFill/>
          <a:ln w="9525" algn="ctr">
            <a:noFill/>
            <a:miter lim="800000"/>
            <a:headEnd/>
            <a:tailEnd/>
          </a:ln>
          <a:effectLst/>
        </p:spPr>
        <p:txBody>
          <a:bodyPr wrap="square" lIns="68589" tIns="34295" rIns="68589" bIns="34295" anchor="ctr">
            <a:spAutoFit/>
          </a:bodyPr>
          <a:lstStyle/>
          <a:p>
            <a:pPr marL="0" lvl="1">
              <a:lnSpc>
                <a:spcPct val="90000"/>
              </a:lnSpc>
              <a:buClr>
                <a:srgbClr val="C00000"/>
              </a:buClr>
              <a:buSzPct val="130000"/>
              <a:defRPr/>
            </a:pPr>
            <a:r>
              <a:rPr lang="en-US" sz="1200" b="1" dirty="0">
                <a:solidFill>
                  <a:schemeClr val="bg1"/>
                </a:solidFill>
              </a:rPr>
              <a:t>We were going for Better - Faster - Cheaper. And we attained all three!</a:t>
            </a:r>
          </a:p>
        </p:txBody>
      </p:sp>
      <p:sp>
        <p:nvSpPr>
          <p:cNvPr id="38" name="Rectangle 19"/>
          <p:cNvSpPr>
            <a:spLocks noChangeArrowheads="1"/>
          </p:cNvSpPr>
          <p:nvPr/>
        </p:nvSpPr>
        <p:spPr bwMode="auto">
          <a:xfrm>
            <a:off x="2667387" y="2954000"/>
            <a:ext cx="6184514" cy="235449"/>
          </a:xfrm>
          <a:prstGeom prst="rect">
            <a:avLst/>
          </a:prstGeom>
          <a:noFill/>
          <a:ln w="9525" algn="ctr">
            <a:noFill/>
            <a:miter lim="800000"/>
            <a:headEnd/>
            <a:tailEnd/>
          </a:ln>
          <a:effectLst/>
        </p:spPr>
        <p:txBody>
          <a:bodyPr wrap="square" lIns="68589" tIns="34295" rIns="68589" bIns="34295" anchor="ctr">
            <a:spAutoFit/>
          </a:bodyPr>
          <a:lstStyle/>
          <a:p>
            <a:pPr marL="0" lvl="1">
              <a:lnSpc>
                <a:spcPct val="90000"/>
              </a:lnSpc>
              <a:buClr>
                <a:srgbClr val="C00000"/>
              </a:buClr>
              <a:buSzPct val="130000"/>
              <a:defRPr/>
            </a:pPr>
            <a:r>
              <a:rPr lang="en-US" sz="1200" b="1" dirty="0">
                <a:solidFill>
                  <a:schemeClr val="bg1"/>
                </a:solidFill>
              </a:rPr>
              <a:t>We not only reduce $63,000 in annual licensing cost but we also improved uptime.</a:t>
            </a:r>
          </a:p>
        </p:txBody>
      </p:sp>
      <p:sp>
        <p:nvSpPr>
          <p:cNvPr id="39" name="Rectangle 20"/>
          <p:cNvSpPr>
            <a:spLocks noChangeArrowheads="1"/>
          </p:cNvSpPr>
          <p:nvPr/>
        </p:nvSpPr>
        <p:spPr bwMode="auto">
          <a:xfrm>
            <a:off x="2681875" y="3538842"/>
            <a:ext cx="5746164" cy="401648"/>
          </a:xfrm>
          <a:prstGeom prst="rect">
            <a:avLst/>
          </a:prstGeom>
          <a:noFill/>
          <a:ln w="9525" algn="ctr">
            <a:noFill/>
            <a:miter lim="800000"/>
            <a:headEnd/>
            <a:tailEnd/>
          </a:ln>
          <a:effectLst/>
        </p:spPr>
        <p:txBody>
          <a:bodyPr wrap="square" lIns="68589" tIns="34295" rIns="68589" bIns="34295" anchor="ctr">
            <a:spAutoFit/>
          </a:bodyPr>
          <a:lstStyle/>
          <a:p>
            <a:pPr marL="0" lvl="1">
              <a:lnSpc>
                <a:spcPct val="90000"/>
              </a:lnSpc>
              <a:buClr>
                <a:srgbClr val="C00000"/>
              </a:buClr>
              <a:buSzPct val="130000"/>
              <a:defRPr/>
            </a:pPr>
            <a:r>
              <a:rPr lang="en-US" sz="1200" b="1" dirty="0">
                <a:solidFill>
                  <a:schemeClr val="bg1"/>
                </a:solidFill>
              </a:rPr>
              <a:t>We improved development productivity and lowered cost after migrating our mission-critical system from Oracle.</a:t>
            </a:r>
          </a:p>
        </p:txBody>
      </p:sp>
      <p:pic>
        <p:nvPicPr>
          <p:cNvPr id="40" name="Picture 21"/>
          <p:cNvPicPr>
            <a:picLocks noChangeAspect="1" noChangeArrowheads="1"/>
          </p:cNvPicPr>
          <p:nvPr/>
        </p:nvPicPr>
        <p:blipFill>
          <a:blip r:embed="rId3" cstate="print"/>
          <a:srcRect/>
          <a:stretch>
            <a:fillRect/>
          </a:stretch>
        </p:blipFill>
        <p:spPr bwMode="auto">
          <a:xfrm>
            <a:off x="827088" y="1444259"/>
            <a:ext cx="1547812" cy="390525"/>
          </a:xfrm>
          <a:prstGeom prst="rect">
            <a:avLst/>
          </a:prstGeom>
          <a:noFill/>
          <a:ln w="9525">
            <a:noFill/>
            <a:miter lim="800000"/>
            <a:headEnd/>
            <a:tailEnd/>
          </a:ln>
        </p:spPr>
      </p:pic>
      <p:pic>
        <p:nvPicPr>
          <p:cNvPr id="42" name="Picture 23"/>
          <p:cNvPicPr>
            <a:picLocks noChangeAspect="1" noChangeArrowheads="1"/>
          </p:cNvPicPr>
          <p:nvPr/>
        </p:nvPicPr>
        <p:blipFill>
          <a:blip r:embed="rId4" cstate="print"/>
          <a:srcRect/>
          <a:stretch>
            <a:fillRect/>
          </a:stretch>
        </p:blipFill>
        <p:spPr bwMode="auto">
          <a:xfrm>
            <a:off x="914400" y="2114106"/>
            <a:ext cx="1333500" cy="478631"/>
          </a:xfrm>
          <a:prstGeom prst="rect">
            <a:avLst/>
          </a:prstGeom>
          <a:noFill/>
          <a:ln w="9525">
            <a:noFill/>
            <a:miter lim="800000"/>
            <a:headEnd/>
            <a:tailEnd/>
          </a:ln>
        </p:spPr>
      </p:pic>
      <p:grpSp>
        <p:nvGrpSpPr>
          <p:cNvPr id="44" name="Group 25"/>
          <p:cNvGrpSpPr>
            <a:grpSpLocks/>
          </p:cNvGrpSpPr>
          <p:nvPr/>
        </p:nvGrpSpPr>
        <p:grpSpPr bwMode="auto">
          <a:xfrm>
            <a:off x="942976" y="3516423"/>
            <a:ext cx="1393825" cy="479822"/>
            <a:chOff x="3817" y="127"/>
            <a:chExt cx="892" cy="430"/>
          </a:xfrm>
        </p:grpSpPr>
        <p:pic>
          <p:nvPicPr>
            <p:cNvPr id="45" name="Picture 26"/>
            <p:cNvPicPr>
              <a:picLocks noChangeAspect="1" noChangeArrowheads="1"/>
            </p:cNvPicPr>
            <p:nvPr/>
          </p:nvPicPr>
          <p:blipFill>
            <a:blip r:embed="rId5" cstate="print"/>
            <a:srcRect/>
            <a:stretch>
              <a:fillRect/>
            </a:stretch>
          </p:blipFill>
          <p:spPr bwMode="auto">
            <a:xfrm>
              <a:off x="3817" y="127"/>
              <a:ext cx="458" cy="430"/>
            </a:xfrm>
            <a:prstGeom prst="rect">
              <a:avLst/>
            </a:prstGeom>
            <a:noFill/>
            <a:ln w="9525">
              <a:noFill/>
              <a:miter lim="800000"/>
              <a:headEnd/>
              <a:tailEnd/>
            </a:ln>
          </p:spPr>
        </p:pic>
        <p:pic>
          <p:nvPicPr>
            <p:cNvPr id="46" name="Picture 27"/>
            <p:cNvPicPr>
              <a:picLocks noChangeAspect="1" noChangeArrowheads="1"/>
            </p:cNvPicPr>
            <p:nvPr/>
          </p:nvPicPr>
          <p:blipFill>
            <a:blip r:embed="rId6" cstate="print"/>
            <a:srcRect/>
            <a:stretch>
              <a:fillRect/>
            </a:stretch>
          </p:blipFill>
          <p:spPr bwMode="auto">
            <a:xfrm>
              <a:off x="4274" y="127"/>
              <a:ext cx="435" cy="429"/>
            </a:xfrm>
            <a:prstGeom prst="rect">
              <a:avLst/>
            </a:prstGeom>
            <a:noFill/>
            <a:ln w="9525">
              <a:noFill/>
              <a:miter lim="800000"/>
              <a:headEnd/>
              <a:tailEnd/>
            </a:ln>
          </p:spPr>
        </p:pic>
      </p:grpSp>
      <p:pic>
        <p:nvPicPr>
          <p:cNvPr id="47" name="Picture 28"/>
          <p:cNvPicPr>
            <a:picLocks noChangeAspect="1" noChangeArrowheads="1"/>
          </p:cNvPicPr>
          <p:nvPr/>
        </p:nvPicPr>
        <p:blipFill>
          <a:blip r:embed="rId7" cstate="print"/>
          <a:srcRect/>
          <a:stretch>
            <a:fillRect/>
          </a:stretch>
        </p:blipFill>
        <p:spPr bwMode="auto">
          <a:xfrm>
            <a:off x="796065" y="2950878"/>
            <a:ext cx="1571845" cy="278645"/>
          </a:xfrm>
          <a:prstGeom prst="rect">
            <a:avLst/>
          </a:prstGeom>
          <a:noFill/>
          <a:ln w="9525">
            <a:noFill/>
            <a:miter lim="800000"/>
            <a:headEnd/>
            <a:tailEnd/>
          </a:ln>
        </p:spPr>
      </p:pic>
      <p:sp>
        <p:nvSpPr>
          <p:cNvPr id="3" name="Title 2"/>
          <p:cNvSpPr>
            <a:spLocks noGrp="1"/>
          </p:cNvSpPr>
          <p:nvPr>
            <p:ph type="title"/>
          </p:nvPr>
        </p:nvSpPr>
        <p:spPr>
          <a:xfrm>
            <a:off x="6424" y="228601"/>
            <a:ext cx="8382000" cy="644023"/>
          </a:xfrm>
        </p:spPr>
        <p:txBody>
          <a:bodyPr>
            <a:noAutofit/>
          </a:bodyPr>
          <a:lstStyle/>
          <a:p>
            <a:r>
              <a:rPr lang="en-US" sz="2800" dirty="0" smtClean="0"/>
              <a:t>Migration Success stories and customer evidence</a:t>
            </a:r>
            <a:r>
              <a:rPr lang="en-US" sz="2800" dirty="0"/>
              <a:t/>
            </a:r>
            <a:br>
              <a:rPr lang="en-US" sz="2800" dirty="0"/>
            </a:br>
            <a:endParaRPr lang="en-US" sz="1200" dirty="0">
              <a:latin typeface="+mn-lt"/>
            </a:endParaRPr>
          </a:p>
        </p:txBody>
      </p:sp>
      <p:sp>
        <p:nvSpPr>
          <p:cNvPr id="4" name="Rectangle 3"/>
          <p:cNvSpPr/>
          <p:nvPr/>
        </p:nvSpPr>
        <p:spPr>
          <a:xfrm>
            <a:off x="35496" y="843558"/>
            <a:ext cx="2867085" cy="300092"/>
          </a:xfrm>
          <a:prstGeom prst="rect">
            <a:avLst/>
          </a:prstGeom>
        </p:spPr>
        <p:txBody>
          <a:bodyPr wrap="none" lIns="68589" tIns="34295" rIns="68589" bIns="34295">
            <a:spAutoFit/>
          </a:bodyPr>
          <a:lstStyle/>
          <a:p>
            <a:r>
              <a:rPr lang="en-US" sz="1500" i="1" dirty="0">
                <a:solidFill>
                  <a:schemeClr val="bg1"/>
                </a:solidFill>
              </a:rPr>
              <a:t>What some of our customers say …</a:t>
            </a:r>
          </a:p>
        </p:txBody>
      </p:sp>
      <p:sp>
        <p:nvSpPr>
          <p:cNvPr id="22" name="Rectangle 21"/>
          <p:cNvSpPr/>
          <p:nvPr/>
        </p:nvSpPr>
        <p:spPr bwMode="auto">
          <a:xfrm>
            <a:off x="3131840" y="4587974"/>
            <a:ext cx="6020544" cy="308610"/>
          </a:xfrm>
          <a:prstGeom prst="rect">
            <a:avLst/>
          </a:prstGeom>
          <a:solidFill>
            <a:srgbClr val="7030A0"/>
          </a:solidFill>
          <a:ln w="19050" algn="ctr">
            <a:noFill/>
            <a:miter lim="800000"/>
            <a:headEnd/>
            <a:tailEnd/>
          </a:ln>
          <a:effectLst>
            <a:outerShdw blurRad="50800" dist="88900" dir="5400000" algn="t" rotWithShape="0">
              <a:prstClr val="black">
                <a:alpha val="43000"/>
              </a:prstClr>
            </a:outerShdw>
          </a:effectLst>
        </p:spPr>
        <p:txBody>
          <a:bodyPr vert="horz" wrap="square" lIns="137178" tIns="0" rIns="137178" bIns="0" numCol="1" anchor="ctr" anchorCtr="0" compatLnSpc="1">
            <a:prstTxWarp prst="textNoShape">
              <a:avLst/>
            </a:prstTxWarp>
            <a:noAutofit/>
          </a:bodyPr>
          <a:lstStyle/>
          <a:p>
            <a:pPr algn="ctr">
              <a:lnSpc>
                <a:spcPct val="80000"/>
              </a:lnSpc>
            </a:pPr>
            <a:r>
              <a:rPr lang="en-US" sz="1200" kern="0" dirty="0" smtClean="0">
                <a:ln cap="flat">
                  <a:noFill/>
                  <a:miter lim="800000"/>
                </a:ln>
                <a:solidFill>
                  <a:schemeClr val="bg1"/>
                </a:solidFill>
                <a:effectLst>
                  <a:outerShdw blurRad="76200" dist="88900" dir="5400000" algn="t" rotWithShape="0">
                    <a:prstClr val="black">
                      <a:alpha val="40000"/>
                    </a:prstClr>
                  </a:outerShdw>
                </a:effectLst>
                <a:latin typeface="Segoe"/>
                <a:cs typeface="Arial" charset="0"/>
              </a:rPr>
              <a:t>http://www.microsoft.com/casestudies</a:t>
            </a:r>
            <a:endParaRPr lang="en-US" sz="1200" kern="0" dirty="0">
              <a:ln cap="flat">
                <a:noFill/>
                <a:miter lim="800000"/>
              </a:ln>
              <a:solidFill>
                <a:schemeClr val="bg1"/>
              </a:solidFill>
              <a:effectLst>
                <a:outerShdw blurRad="76200" dist="88900" dir="5400000" algn="t" rotWithShape="0">
                  <a:prstClr val="black">
                    <a:alpha val="40000"/>
                  </a:prstClr>
                </a:outerShdw>
              </a:effectLst>
              <a:latin typeface="Segoe"/>
              <a:cs typeface="Arial" charset="0"/>
            </a:endParaRPr>
          </a:p>
        </p:txBody>
      </p:sp>
    </p:spTree>
    <p:extLst>
      <p:ext uri="{BB962C8B-B14F-4D97-AF65-F5344CB8AC3E}">
        <p14:creationId xmlns:p14="http://schemas.microsoft.com/office/powerpoint/2010/main" val="3927082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8144" y="2263909"/>
            <a:ext cx="2585825" cy="1861356"/>
          </a:xfrm>
          <a:prstGeom prst="roundRect">
            <a:avLst>
              <a:gd name="adj" fmla="val 7952"/>
            </a:avLst>
          </a:prstGeom>
          <a:noFill/>
          <a:ln>
            <a:noFill/>
          </a:ln>
          <a:effectLst>
            <a:outerShdw dist="35921" dir="2700000" algn="ctr" rotWithShape="0">
              <a:schemeClr val="bg2"/>
            </a:outerShdw>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696" y="1296621"/>
            <a:ext cx="2592092" cy="705465"/>
          </a:xfrm>
          <a:prstGeom prst="round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Win a Touch Mouse!</a:t>
            </a:r>
            <a:endParaRPr lang="en-AU" dirty="0"/>
          </a:p>
        </p:txBody>
      </p:sp>
      <p:sp>
        <p:nvSpPr>
          <p:cNvPr id="4" name="Content Placeholder 3"/>
          <p:cNvSpPr>
            <a:spLocks noGrp="1"/>
          </p:cNvSpPr>
          <p:nvPr>
            <p:ph idx="1"/>
          </p:nvPr>
        </p:nvSpPr>
        <p:spPr>
          <a:xfrm>
            <a:off x="539552" y="1200151"/>
            <a:ext cx="5112568" cy="3394472"/>
          </a:xfrm>
        </p:spPr>
        <p:txBody>
          <a:bodyPr>
            <a:normAutofit/>
          </a:bodyPr>
          <a:lstStyle/>
          <a:p>
            <a:pPr marL="0" indent="0">
              <a:buNone/>
            </a:pPr>
            <a:r>
              <a:rPr lang="en-US" sz="2400" dirty="0" smtClean="0"/>
              <a:t>Complete your session evaluation on Schedule Builder for your chance to win a Windows 7 Touch Mouse</a:t>
            </a:r>
          </a:p>
          <a:p>
            <a:pPr marL="0" indent="0">
              <a:buNone/>
            </a:pPr>
            <a:endParaRPr lang="en-US" sz="1600" dirty="0" smtClean="0"/>
          </a:p>
          <a:p>
            <a:pPr marL="358775" indent="-358775">
              <a:lnSpc>
                <a:spcPct val="90000"/>
              </a:lnSpc>
            </a:pPr>
            <a:r>
              <a:rPr lang="en-US" sz="2000" dirty="0"/>
              <a:t>Exclusive for Windows 7 </a:t>
            </a:r>
          </a:p>
          <a:p>
            <a:pPr marL="358775" indent="-358775">
              <a:lnSpc>
                <a:spcPct val="90000"/>
              </a:lnSpc>
            </a:pPr>
            <a:r>
              <a:rPr lang="en-US" sz="2000" dirty="0"/>
              <a:t>Eleven multi touch gestures</a:t>
            </a:r>
          </a:p>
          <a:p>
            <a:pPr marL="358775" indent="-358775">
              <a:lnSpc>
                <a:spcPct val="90000"/>
              </a:lnSpc>
            </a:pPr>
            <a:r>
              <a:rPr lang="en-US" sz="2000" dirty="0"/>
              <a:t>Contoured shape for superior </a:t>
            </a:r>
            <a:r>
              <a:rPr lang="en-US" sz="2000" dirty="0" smtClean="0"/>
              <a:t>comfort</a:t>
            </a:r>
          </a:p>
          <a:p>
            <a:pPr marL="0" indent="0">
              <a:buNone/>
            </a:pPr>
            <a:r>
              <a:rPr lang="en-US" dirty="0" smtClean="0">
                <a:solidFill>
                  <a:schemeClr val="accent1"/>
                </a:solidFill>
              </a:rPr>
              <a:t>10 prizes drawn every day!*</a:t>
            </a:r>
          </a:p>
          <a:p>
            <a:pPr marL="457200" lvl="1" indent="0">
              <a:buNone/>
            </a:pPr>
            <a:endParaRPr lang="en-AU" sz="2000" dirty="0">
              <a:solidFill>
                <a:schemeClr val="accent1"/>
              </a:solidFill>
            </a:endParaRPr>
          </a:p>
        </p:txBody>
      </p:sp>
      <p:sp>
        <p:nvSpPr>
          <p:cNvPr id="5" name="TextBox 4"/>
          <p:cNvSpPr txBox="1"/>
          <p:nvPr/>
        </p:nvSpPr>
        <p:spPr>
          <a:xfrm>
            <a:off x="1800068" y="4839371"/>
            <a:ext cx="3744418" cy="276999"/>
          </a:xfrm>
          <a:prstGeom prst="rect">
            <a:avLst/>
          </a:prstGeom>
          <a:noFill/>
        </p:spPr>
        <p:txBody>
          <a:bodyPr wrap="square" rtlCol="0">
            <a:spAutoFit/>
          </a:bodyPr>
          <a:lstStyle/>
          <a:p>
            <a:r>
              <a:rPr lang="en-US" sz="1200" dirty="0" smtClean="0">
                <a:solidFill>
                  <a:schemeClr val="bg1"/>
                </a:solidFill>
                <a:latin typeface="Segoe UI" pitchFamily="34" charset="0"/>
                <a:ea typeface="Segoe UI" pitchFamily="34" charset="0"/>
                <a:cs typeface="Segoe UI" pitchFamily="34" charset="0"/>
              </a:rPr>
              <a:t>*Please see Registration for full terms and conditions</a:t>
            </a:r>
            <a:endParaRPr lang="en-AU" sz="1200" dirty="0">
              <a:solidFill>
                <a:schemeClr val="bg1"/>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758497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Content Placeholder 30"/>
          <p:cNvSpPr>
            <a:spLocks noGrp="1"/>
          </p:cNvSpPr>
          <p:nvPr>
            <p:ph type="body" idx="4294967295"/>
          </p:nvPr>
        </p:nvSpPr>
        <p:spPr>
          <a:xfrm>
            <a:off x="467544" y="339725"/>
            <a:ext cx="4546600" cy="1295400"/>
          </a:xfrm>
        </p:spPr>
        <p:txBody>
          <a:bodyPr>
            <a:noAutofit/>
          </a:bodyPr>
          <a:lstStyle/>
          <a:p>
            <a:pPr marL="0" lvl="1" indent="0">
              <a:spcBef>
                <a:spcPts val="0"/>
              </a:spcBef>
              <a:buClrTx/>
              <a:buNone/>
              <a:defRPr/>
            </a:pPr>
            <a:r>
              <a:rPr lang="en-AU" sz="2400" dirty="0" smtClean="0">
                <a:solidFill>
                  <a:schemeClr val="bg1"/>
                </a:solidFill>
              </a:rPr>
              <a:t>GET REWARDED FOR </a:t>
            </a:r>
          </a:p>
          <a:p>
            <a:pPr marL="0" lvl="1" indent="0">
              <a:spcBef>
                <a:spcPts val="0"/>
              </a:spcBef>
              <a:buClrTx/>
              <a:buNone/>
              <a:defRPr/>
            </a:pPr>
            <a:r>
              <a:rPr lang="en-AU" sz="2400" dirty="0" smtClean="0">
                <a:solidFill>
                  <a:schemeClr val="bg1"/>
                </a:solidFill>
              </a:rPr>
              <a:t>SIMPLY PARTICIPATING </a:t>
            </a:r>
            <a:br>
              <a:rPr lang="en-AU" sz="2400" dirty="0" smtClean="0">
                <a:solidFill>
                  <a:schemeClr val="bg1"/>
                </a:solidFill>
              </a:rPr>
            </a:br>
            <a:r>
              <a:rPr lang="en-AU" sz="2400" dirty="0" smtClean="0">
                <a:solidFill>
                  <a:schemeClr val="bg1"/>
                </a:solidFill>
              </a:rPr>
              <a:t>IN TECH∙ED AUSTRALIA</a:t>
            </a:r>
            <a:endParaRPr lang="en-AU" sz="1600" dirty="0">
              <a:solidFill>
                <a:schemeClr val="bg1"/>
              </a:solidFill>
            </a:endParaRPr>
          </a:p>
        </p:txBody>
      </p:sp>
      <p:sp>
        <p:nvSpPr>
          <p:cNvPr id="12" name="Content Placeholder 30"/>
          <p:cNvSpPr txBox="1">
            <a:spLocks/>
          </p:cNvSpPr>
          <p:nvPr/>
        </p:nvSpPr>
        <p:spPr>
          <a:xfrm>
            <a:off x="457200" y="1779661"/>
            <a:ext cx="8229600" cy="3176513"/>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Clr>
                <a:srgbClr val="03C2F1"/>
              </a:buClr>
              <a:buFont typeface="Segoe UI" pitchFamily="34" charset="0"/>
              <a:buNone/>
              <a:defRPr sz="2000" kern="1200">
                <a:solidFill>
                  <a:schemeClr val="bg1"/>
                </a:solidFill>
                <a:latin typeface="Segoe UI" pitchFamily="34" charset="0"/>
                <a:ea typeface="Segoe UI" pitchFamily="34" charset="0"/>
                <a:cs typeface="Segoe UI" pitchFamily="34" charset="0"/>
              </a:defRPr>
            </a:lvl1pPr>
            <a:lvl2pPr marL="457200" indent="0" algn="l" defTabSz="914400" rtl="0" eaLnBrk="1" latinLnBrk="0" hangingPunct="1">
              <a:spcBef>
                <a:spcPct val="20000"/>
              </a:spcBef>
              <a:buClr>
                <a:srgbClr val="03C2F1"/>
              </a:buClr>
              <a:buFont typeface="Arial" pitchFamily="34" charset="0"/>
              <a:buNone/>
              <a:defRPr sz="1800" kern="1200">
                <a:solidFill>
                  <a:schemeClr val="tx1">
                    <a:tint val="75000"/>
                  </a:schemeClr>
                </a:solidFill>
                <a:latin typeface="Segoe UI" pitchFamily="34" charset="0"/>
                <a:ea typeface="Segoe UI" pitchFamily="34" charset="0"/>
                <a:cs typeface="Segoe UI" pitchFamily="34" charset="0"/>
              </a:defRPr>
            </a:lvl2pPr>
            <a:lvl3pPr marL="914400" indent="0" algn="l" defTabSz="914400" rtl="0" eaLnBrk="1" latinLnBrk="0" hangingPunct="1">
              <a:spcBef>
                <a:spcPct val="20000"/>
              </a:spcBef>
              <a:buClr>
                <a:srgbClr val="03C2F1"/>
              </a:buClr>
              <a:buFont typeface="Arial" pitchFamily="34" charset="0"/>
              <a:buNone/>
              <a:defRPr sz="1600" kern="1200">
                <a:solidFill>
                  <a:schemeClr val="tx1">
                    <a:tint val="75000"/>
                  </a:schemeClr>
                </a:solidFill>
                <a:latin typeface="Segoe UI" pitchFamily="34" charset="0"/>
                <a:ea typeface="Segoe UI" pitchFamily="34" charset="0"/>
                <a:cs typeface="Segoe UI" pitchFamily="34" charset="0"/>
              </a:defRPr>
            </a:lvl3pPr>
            <a:lvl4pPr marL="13716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4pPr>
            <a:lvl5pPr marL="18288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spcBef>
                <a:spcPts val="0"/>
              </a:spcBef>
              <a:spcAft>
                <a:spcPts val="600"/>
              </a:spcAft>
            </a:pPr>
            <a:r>
              <a:rPr lang="en-AU" sz="1800" dirty="0" smtClean="0"/>
              <a:t>DOWNLOAD QR CODE READER FOR YOUR MOBILE DEVICE</a:t>
            </a:r>
          </a:p>
          <a:p>
            <a:pPr marL="342900" indent="-342900">
              <a:spcAft>
                <a:spcPts val="600"/>
              </a:spcAft>
              <a:buFont typeface="Segoe UI" pitchFamily="34" charset="0"/>
              <a:buChar char="►"/>
            </a:pPr>
            <a:r>
              <a:rPr lang="en-AU" sz="1700" dirty="0" smtClean="0"/>
              <a:t>Windows Phone 7 we suggest Quick Reader</a:t>
            </a:r>
          </a:p>
          <a:p>
            <a:pPr marL="342900" indent="-342900">
              <a:spcAft>
                <a:spcPts val="600"/>
              </a:spcAft>
              <a:buFont typeface="Segoe UI" pitchFamily="34" charset="0"/>
              <a:buChar char="►"/>
            </a:pPr>
            <a:r>
              <a:rPr lang="en-AU" sz="1700" dirty="0" smtClean="0"/>
              <a:t>Symbian we suggest the built in reader or mobile Tag</a:t>
            </a:r>
          </a:p>
          <a:p>
            <a:pPr marL="342900" indent="-342900">
              <a:spcAft>
                <a:spcPts val="600"/>
              </a:spcAft>
              <a:buFont typeface="Segoe UI" pitchFamily="34" charset="0"/>
              <a:buChar char="►"/>
            </a:pPr>
            <a:r>
              <a:rPr lang="en-AU" sz="1700" dirty="0" smtClean="0"/>
              <a:t>IOS we suggest QR Reader</a:t>
            </a:r>
          </a:p>
          <a:p>
            <a:pPr marL="342900" indent="-342900">
              <a:spcAft>
                <a:spcPts val="600"/>
              </a:spcAft>
              <a:buFont typeface="Segoe UI" pitchFamily="34" charset="0"/>
              <a:buChar char="►"/>
            </a:pPr>
            <a:r>
              <a:rPr lang="en-AU" sz="1700" dirty="0" smtClean="0"/>
              <a:t>Blackberry we suggest Mobile Tag</a:t>
            </a:r>
          </a:p>
          <a:p>
            <a:pPr marL="342900" indent="-342900">
              <a:spcAft>
                <a:spcPts val="1800"/>
              </a:spcAft>
              <a:buFont typeface="Segoe UI" pitchFamily="34" charset="0"/>
              <a:buChar char="►"/>
            </a:pPr>
            <a:r>
              <a:rPr lang="en-AU" sz="1700" dirty="0" smtClean="0"/>
              <a:t>Android phones we suggest Barcode Scanner</a:t>
            </a:r>
            <a:endParaRPr lang="en-AU" sz="2200" dirty="0" smtClean="0">
              <a:solidFill>
                <a:srgbClr val="03C2F1"/>
              </a:solidFill>
              <a:latin typeface="Calibri"/>
              <a:ea typeface="+mn-ea"/>
              <a:cs typeface="+mn-cs"/>
            </a:endParaRPr>
          </a:p>
          <a:p>
            <a:pPr marL="0" lvl="1">
              <a:spcBef>
                <a:spcPts val="0"/>
              </a:spcBef>
              <a:buClrTx/>
              <a:defRPr/>
            </a:pPr>
            <a:r>
              <a:rPr lang="en-AU" dirty="0">
                <a:solidFill>
                  <a:schemeClr val="accent1"/>
                </a:solidFill>
              </a:rPr>
              <a:t>GO TO THE TECHQUEST WEBSITE WWW.TAGLY.COM &amp; CREATE A PROFILE</a:t>
            </a:r>
            <a:endParaRPr lang="en-US" dirty="0">
              <a:solidFill>
                <a:schemeClr val="accent1"/>
              </a:solidFill>
            </a:endParaRPr>
          </a:p>
        </p:txBody>
      </p:sp>
      <p:pic>
        <p:nvPicPr>
          <p:cNvPr id="13" name="Picture 2" descr="http://newsroom.unl.edu/announce/file163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1435" y="2967944"/>
            <a:ext cx="1020193" cy="102019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7332001" y="3953493"/>
            <a:ext cx="1145122" cy="276999"/>
          </a:xfrm>
          <a:prstGeom prst="rect">
            <a:avLst/>
          </a:prstGeom>
          <a:noFill/>
        </p:spPr>
        <p:txBody>
          <a:bodyPr wrap="none" rtlCol="0">
            <a:spAutoFit/>
          </a:bodyPr>
          <a:lstStyle/>
          <a:p>
            <a:r>
              <a:rPr lang="en-AU" sz="1200" dirty="0" smtClean="0">
                <a:solidFill>
                  <a:schemeClr val="bg1"/>
                </a:solidFill>
              </a:rPr>
              <a:t>EXAMPLE ONLY</a:t>
            </a:r>
            <a:endParaRPr lang="en-AU" sz="1200" dirty="0">
              <a:solidFill>
                <a:schemeClr val="bg1"/>
              </a:solidFill>
            </a:endParaRPr>
          </a:p>
        </p:txBody>
      </p:sp>
      <p:pic>
        <p:nvPicPr>
          <p:cNvPr id="6" name="Picture 4" descr="H:\TechQuest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267494"/>
            <a:ext cx="2667817" cy="1244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75311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67236" y="2862505"/>
            <a:ext cx="8936144" cy="45719"/>
          </a:xfrm>
          <a:prstGeom prst="rect">
            <a:avLst/>
          </a:prstGeom>
          <a:gradFill>
            <a:gsLst>
              <a:gs pos="0">
                <a:schemeClr val="accent2">
                  <a:shade val="45000"/>
                  <a:satMod val="155000"/>
                </a:schemeClr>
              </a:gs>
              <a:gs pos="11000">
                <a:schemeClr val="accent2">
                  <a:shade val="95000"/>
                  <a:satMod val="150000"/>
                </a:schemeClr>
              </a:gs>
              <a:gs pos="27000">
                <a:schemeClr val="bg1">
                  <a:lumMod val="75000"/>
                  <a:lumOff val="25000"/>
                </a:schemeClr>
              </a:gs>
              <a:gs pos="73000">
                <a:schemeClr val="accent2">
                  <a:tint val="87000"/>
                  <a:satMod val="250000"/>
                  <a:lumMod val="0"/>
                  <a:lumOff val="100000"/>
                </a:schemeClr>
              </a:gs>
            </a:gsLst>
            <a:lin ang="0" scaled="0"/>
          </a:gradFill>
          <a:ln>
            <a:noFill/>
            <a:headEnd type="none" w="med" len="med"/>
            <a:tailEnd type="none" w="med" len="med"/>
          </a:ln>
          <a:effectLst>
            <a:outerShdw blurRad="65500" dist="38100" dir="5400000" rotWithShape="0">
              <a:srgbClr val="000000">
                <a:alpha val="40000"/>
              </a:srgbClr>
            </a:outerShdw>
            <a:softEdge rad="127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chemeClr val="tx1"/>
              </a:solidFill>
            </a:endParaRPr>
          </a:p>
        </p:txBody>
      </p:sp>
      <p:sp>
        <p:nvSpPr>
          <p:cNvPr id="7" name="Rounded Rectangle 6"/>
          <p:cNvSpPr/>
          <p:nvPr/>
        </p:nvSpPr>
        <p:spPr bwMode="auto">
          <a:xfrm>
            <a:off x="5727709" y="2483377"/>
            <a:ext cx="3148057" cy="708723"/>
          </a:xfrm>
          <a:prstGeom prst="round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chemeClr val="bg1"/>
              </a:solidFill>
            </a:endParaRPr>
          </a:p>
        </p:txBody>
      </p:sp>
      <p:pic>
        <p:nvPicPr>
          <p:cNvPr id="8" name="Picture 7" descr="MCM(rgb)_1262"/>
          <p:cNvPicPr/>
          <p:nvPr/>
        </p:nvPicPr>
        <p:blipFill>
          <a:blip r:embed="rId2">
            <a:extLst>
              <a:ext uri="{28A0092B-C50C-407E-A947-70E740481C1C}">
                <a14:useLocalDpi xmlns:a14="http://schemas.microsoft.com/office/drawing/2010/main" val="0"/>
              </a:ext>
            </a:extLst>
          </a:blip>
          <a:srcRect/>
          <a:stretch>
            <a:fillRect/>
          </a:stretch>
        </p:blipFill>
        <p:spPr bwMode="auto">
          <a:xfrm>
            <a:off x="5989270" y="2566736"/>
            <a:ext cx="2624938" cy="571500"/>
          </a:xfrm>
          <a:prstGeom prst="rect">
            <a:avLst/>
          </a:prstGeom>
          <a:noFill/>
          <a:ln>
            <a:noFill/>
          </a:ln>
        </p:spPr>
      </p:pic>
      <p:sp>
        <p:nvSpPr>
          <p:cNvPr id="9" name="TextBox 8"/>
          <p:cNvSpPr txBox="1"/>
          <p:nvPr/>
        </p:nvSpPr>
        <p:spPr>
          <a:xfrm>
            <a:off x="149766" y="2278916"/>
            <a:ext cx="6499014" cy="523220"/>
          </a:xfrm>
          <a:prstGeom prst="rect">
            <a:avLst/>
          </a:prstGeom>
          <a:noFill/>
        </p:spPr>
        <p:txBody>
          <a:bodyPr wrap="square" lIns="0" tIns="0" rIns="0" bIns="0" rtlCol="0">
            <a:spAutoFit/>
          </a:bodyPr>
          <a:lstStyle/>
          <a:p>
            <a:r>
              <a:rPr lang="en-US" sz="2000" dirty="0" smtClean="0">
                <a:solidFill>
                  <a:schemeClr val="bg1"/>
                </a:solidFill>
                <a:latin typeface="Arial" pitchFamily="34" charset="0"/>
                <a:cs typeface="Arial" pitchFamily="34" charset="0"/>
              </a:rPr>
              <a:t>Dandy Weyn</a:t>
            </a:r>
          </a:p>
          <a:p>
            <a:r>
              <a:rPr lang="en-US" sz="1400" dirty="0" smtClean="0">
                <a:solidFill>
                  <a:schemeClr val="bg1"/>
                </a:solidFill>
                <a:latin typeface="Arial" pitchFamily="34" charset="0"/>
                <a:cs typeface="Arial" pitchFamily="34" charset="0"/>
              </a:rPr>
              <a:t>dandyw@microsoft.com</a:t>
            </a:r>
          </a:p>
        </p:txBody>
      </p:sp>
      <p:sp>
        <p:nvSpPr>
          <p:cNvPr id="10" name="TextBox 9"/>
          <p:cNvSpPr txBox="1"/>
          <p:nvPr/>
        </p:nvSpPr>
        <p:spPr>
          <a:xfrm>
            <a:off x="7023103" y="3205978"/>
            <a:ext cx="1513941" cy="184666"/>
          </a:xfrm>
          <a:prstGeom prst="rect">
            <a:avLst/>
          </a:prstGeom>
          <a:noFill/>
        </p:spPr>
        <p:txBody>
          <a:bodyPr wrap="none" lIns="0" tIns="0" rIns="0" bIns="0" rtlCol="0">
            <a:spAutoFit/>
          </a:bodyPr>
          <a:lstStyle/>
          <a:p>
            <a:r>
              <a:rPr lang="en-US" sz="1200" dirty="0" smtClean="0">
                <a:solidFill>
                  <a:schemeClr val="bg1"/>
                </a:solidFill>
              </a:rPr>
              <a:t>http://www.ilikesql.com</a:t>
            </a:r>
          </a:p>
        </p:txBody>
      </p:sp>
      <p:sp>
        <p:nvSpPr>
          <p:cNvPr id="11" name="TextBox 10"/>
          <p:cNvSpPr txBox="1"/>
          <p:nvPr/>
        </p:nvSpPr>
        <p:spPr>
          <a:xfrm>
            <a:off x="7380312" y="3301005"/>
            <a:ext cx="1211935" cy="350865"/>
          </a:xfrm>
          <a:prstGeom prst="rect">
            <a:avLst/>
          </a:prstGeom>
          <a:noFill/>
        </p:spPr>
        <p:txBody>
          <a:bodyPr wrap="none" tIns="91440" bIns="91440" rtlCol="0">
            <a:spAutoFit/>
          </a:bodyPr>
          <a:lstStyle/>
          <a:p>
            <a:pPr>
              <a:lnSpc>
                <a:spcPct val="90000"/>
              </a:lnSpc>
              <a:spcBef>
                <a:spcPct val="20000"/>
              </a:spcBef>
              <a:buClr>
                <a:schemeClr val="bg1"/>
              </a:buClr>
            </a:pPr>
            <a:r>
              <a:rPr lang="en-US" sz="1200" dirty="0" err="1" smtClean="0">
                <a:solidFill>
                  <a:schemeClr val="bg1"/>
                </a:solidFill>
                <a:effectLst>
                  <a:outerShdw blurRad="38100" dist="38100" dir="2700000" algn="tl">
                    <a:srgbClr val="000000">
                      <a:alpha val="43137"/>
                    </a:srgbClr>
                  </a:outerShdw>
                </a:effectLst>
              </a:rPr>
              <a:t>Twiiter</a:t>
            </a:r>
            <a:r>
              <a:rPr lang="en-US" sz="1200" dirty="0" smtClean="0">
                <a:solidFill>
                  <a:schemeClr val="bg1"/>
                </a:solidFill>
                <a:effectLst>
                  <a:outerShdw blurRad="38100" dist="38100" dir="2700000" algn="tl">
                    <a:srgbClr val="000000">
                      <a:alpha val="43137"/>
                    </a:srgbClr>
                  </a:outerShdw>
                </a:effectLst>
              </a:rPr>
              <a:t> @</a:t>
            </a:r>
            <a:r>
              <a:rPr lang="en-US" sz="1200" dirty="0" err="1" smtClean="0">
                <a:solidFill>
                  <a:schemeClr val="bg1"/>
                </a:solidFill>
                <a:effectLst>
                  <a:outerShdw blurRad="38100" dist="38100" dir="2700000" algn="tl">
                    <a:srgbClr val="000000">
                      <a:alpha val="43137"/>
                    </a:srgbClr>
                  </a:outerShdw>
                </a:effectLst>
              </a:rPr>
              <a:t>ilikesql</a:t>
            </a:r>
            <a:endParaRPr lang="en-US" sz="1200" dirty="0" smtClean="0">
              <a:solidFill>
                <a:schemeClr val="bg1"/>
              </a:solidFill>
              <a:effectLst>
                <a:outerShdw blurRad="38100" dist="38100" dir="2700000" algn="tl">
                  <a:srgbClr val="000000">
                    <a:alpha val="43137"/>
                  </a:srgbClr>
                </a:outerShdw>
              </a:effectLst>
            </a:endParaRPr>
          </a:p>
        </p:txBody>
      </p:sp>
      <p:sp>
        <p:nvSpPr>
          <p:cNvPr id="12" name="TextBox 11"/>
          <p:cNvSpPr txBox="1"/>
          <p:nvPr/>
        </p:nvSpPr>
        <p:spPr>
          <a:xfrm>
            <a:off x="107605" y="2872029"/>
            <a:ext cx="2376163" cy="581698"/>
          </a:xfrm>
          <a:prstGeom prst="rect">
            <a:avLst/>
          </a:prstGeom>
          <a:noFill/>
        </p:spPr>
        <p:txBody>
          <a:bodyPr wrap="none" tIns="91440" bIns="91440" rtlCol="0">
            <a:spAutoFit/>
          </a:bodyPr>
          <a:lstStyle/>
          <a:p>
            <a:pPr>
              <a:lnSpc>
                <a:spcPct val="90000"/>
              </a:lnSpc>
              <a:spcBef>
                <a:spcPct val="20000"/>
              </a:spcBef>
              <a:buClr>
                <a:schemeClr val="bg1"/>
              </a:buClr>
            </a:pPr>
            <a:r>
              <a:rPr lang="en-US" sz="1400" dirty="0" smtClean="0">
                <a:solidFill>
                  <a:schemeClr val="bg1"/>
                </a:solidFill>
              </a:rPr>
              <a:t>Sr. Technical Product Manager</a:t>
            </a:r>
          </a:p>
          <a:p>
            <a:pPr>
              <a:lnSpc>
                <a:spcPct val="90000"/>
              </a:lnSpc>
              <a:spcBef>
                <a:spcPct val="20000"/>
              </a:spcBef>
              <a:buClr>
                <a:schemeClr val="bg1"/>
              </a:buClr>
            </a:pPr>
            <a:r>
              <a:rPr lang="en-US" sz="1200" dirty="0" smtClean="0">
                <a:solidFill>
                  <a:schemeClr val="bg1"/>
                </a:solidFill>
              </a:rPr>
              <a:t>Database Track PM TechReady13</a:t>
            </a:r>
          </a:p>
        </p:txBody>
      </p:sp>
    </p:spTree>
    <p:extLst>
      <p:ext uri="{BB962C8B-B14F-4D97-AF65-F5344CB8AC3E}">
        <p14:creationId xmlns:p14="http://schemas.microsoft.com/office/powerpoint/2010/main" val="17497925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3790950"/>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a:t>
            </a:r>
            <a:r>
              <a:rPr lang="en-US" sz="800" dirty="0" smtClean="0">
                <a:solidFill>
                  <a:schemeClr val="bg2"/>
                </a:solidFill>
                <a:latin typeface="Calibri" pitchFamily="34" charset="0"/>
                <a:cs typeface="Arial" charset="0"/>
              </a:rPr>
              <a:t> </a:t>
            </a:r>
            <a:br>
              <a:rPr lang="en-US" sz="800" dirty="0" smtClean="0">
                <a:solidFill>
                  <a:schemeClr val="bg2"/>
                </a:solidFill>
                <a:latin typeface="Calibri" pitchFamily="34" charset="0"/>
                <a:cs typeface="Arial" charset="0"/>
              </a:rPr>
            </a:br>
            <a:r>
              <a:rPr lang="en-US" sz="800" dirty="0" smtClean="0">
                <a:solidFill>
                  <a:schemeClr val="bg2"/>
                </a:solidFill>
                <a:latin typeface="Calibri" pitchFamily="34" charset="0"/>
                <a:cs typeface="Arial" charset="0"/>
              </a:rPr>
              <a:t>in </a:t>
            </a:r>
            <a:r>
              <a:rPr lang="en-US" sz="800" dirty="0">
                <a:solidFill>
                  <a:schemeClr val="bg2"/>
                </a:solidFill>
                <a:latin typeface="Calibri" pitchFamily="34" charset="0"/>
                <a:cs typeface="Arial" charset="0"/>
              </a:rPr>
              <a:t>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pic>
        <p:nvPicPr>
          <p:cNvPr id="6" name="Picture 5" descr="mslogo_white.png"/>
          <p:cNvPicPr>
            <a:picLocks noChangeAspect="1"/>
          </p:cNvPicPr>
          <p:nvPr/>
        </p:nvPicPr>
        <p:blipFill>
          <a:blip r:embed="rId3"/>
          <a:stretch>
            <a:fillRect/>
          </a:stretch>
        </p:blipFill>
        <p:spPr>
          <a:xfrm>
            <a:off x="2371526" y="2215163"/>
            <a:ext cx="4400948" cy="713173"/>
          </a:xfrm>
          <a:prstGeom prst="rect">
            <a:avLst/>
          </a:prstGeom>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7" y="257175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9" y="257175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9" y="95157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2" y="95157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9" y="2679762"/>
            <a:ext cx="3624263" cy="553641"/>
          </a:xfrm>
          <a:prstGeom prst="rect">
            <a:avLst/>
          </a:prstGeom>
          <a:noFill/>
          <a:ln w="9525">
            <a:noFill/>
            <a:miter lim="800000"/>
            <a:headEnd/>
            <a:tailEnd/>
          </a:ln>
        </p:spPr>
      </p:pic>
      <p:sp>
        <p:nvSpPr>
          <p:cNvPr id="30729" name="Rectangle 46"/>
          <p:cNvSpPr>
            <a:spLocks noChangeArrowheads="1"/>
          </p:cNvSpPr>
          <p:nvPr/>
        </p:nvSpPr>
        <p:spPr bwMode="auto">
          <a:xfrm>
            <a:off x="838200" y="1741885"/>
            <a:ext cx="3429000" cy="830997"/>
          </a:xfrm>
          <a:prstGeom prst="rect">
            <a:avLst/>
          </a:prstGeom>
          <a:noFill/>
          <a:ln w="9525">
            <a:noFill/>
            <a:miter lim="800000"/>
            <a:headEnd/>
            <a:tailEnd/>
          </a:ln>
        </p:spPr>
        <p:txBody>
          <a:bodyPr wrap="square">
            <a:spAutoFit/>
          </a:bodyPr>
          <a:lstStyle/>
          <a:p>
            <a:pPr>
              <a:spcBef>
                <a:spcPts val="600"/>
              </a:spcBef>
            </a:pPr>
            <a:r>
              <a:rPr lang="en-US" sz="1600" dirty="0" smtClean="0">
                <a:solidFill>
                  <a:schemeClr val="bg2"/>
                </a:solidFill>
                <a:latin typeface="Calibri" pitchFamily="34" charset="0"/>
                <a:hlinkClick r:id="rId4"/>
              </a:rPr>
              <a:t>www.msteched.com/Australia</a:t>
            </a:r>
            <a:r>
              <a:rPr lang="en-US" sz="1600"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endParaRPr lang="en-US" sz="1600" dirty="0">
              <a:solidFill>
                <a:schemeClr val="bg2"/>
              </a:solidFill>
              <a:latin typeface="Calibri" pitchFamily="34" charset="0"/>
            </a:endParaRPr>
          </a:p>
          <a:p>
            <a:pPr marL="0" lvl="1" indent="0"/>
            <a:r>
              <a:rPr lang="en-US" sz="1600" dirty="0">
                <a:solidFill>
                  <a:schemeClr val="bg2"/>
                </a:solidFill>
                <a:latin typeface="Calibri" pitchFamily="34" charset="0"/>
              </a:rPr>
              <a:t>Sessions On-Demand &amp; Community</a:t>
            </a:r>
          </a:p>
        </p:txBody>
      </p:sp>
      <p:sp>
        <p:nvSpPr>
          <p:cNvPr id="30730" name="Rectangle 47"/>
          <p:cNvSpPr>
            <a:spLocks noChangeArrowheads="1"/>
          </p:cNvSpPr>
          <p:nvPr/>
        </p:nvSpPr>
        <p:spPr bwMode="auto">
          <a:xfrm>
            <a:off x="733426" y="3355182"/>
            <a:ext cx="4067175" cy="830997"/>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1600" dirty="0">
                <a:solidFill>
                  <a:schemeClr val="bg2"/>
                </a:solidFill>
                <a:latin typeface="Calibri" pitchFamily="34" charset="0"/>
                <a:hlinkClick r:id="rId5"/>
              </a:rPr>
              <a:t>http</a:t>
            </a:r>
            <a:r>
              <a:rPr lang="en-US" sz="1600" dirty="0" smtClean="0">
                <a:solidFill>
                  <a:schemeClr val="bg2"/>
                </a:solidFill>
                <a:latin typeface="Calibri" pitchFamily="34" charset="0"/>
                <a:hlinkClick r:id="rId5"/>
              </a:rPr>
              <a:t>://</a:t>
            </a:r>
            <a:r>
              <a:rPr lang="en-AU" sz="1600" dirty="0" smtClean="0">
                <a:solidFill>
                  <a:schemeClr val="bg2"/>
                </a:solidFill>
                <a:hlinkClick r:id="rId5"/>
              </a:rPr>
              <a:t> technet.microsoft.com/en-au</a:t>
            </a:r>
            <a:r>
              <a:rPr lang="en-US" sz="1600" b="1" dirty="0" smtClean="0">
                <a:solidFill>
                  <a:schemeClr val="bg2"/>
                </a:solidFill>
                <a:latin typeface="Calibri" pitchFamily="34" charset="0"/>
                <a:hlinkClick r:id="rId5"/>
              </a:rPr>
              <a:t>  </a:t>
            </a:r>
            <a:endParaRPr lang="en-US" sz="1600" dirty="0">
              <a:solidFill>
                <a:schemeClr val="bg2"/>
              </a:solidFill>
              <a:latin typeface="Calibri" pitchFamily="34" charset="0"/>
            </a:endParaRPr>
          </a:p>
          <a:p>
            <a:pPr marL="0" lvl="1" indent="0">
              <a:tabLst>
                <a:tab pos="1828800" algn="l"/>
              </a:tabLst>
            </a:pPr>
            <a:endParaRPr lang="en-US" sz="1600" dirty="0">
              <a:solidFill>
                <a:schemeClr val="bg2"/>
              </a:solidFill>
              <a:latin typeface="Calibri" pitchFamily="34" charset="0"/>
            </a:endParaRPr>
          </a:p>
          <a:p>
            <a:pPr marL="0" lvl="1" indent="0">
              <a:tabLst>
                <a:tab pos="1828800" algn="l"/>
              </a:tabLst>
            </a:pPr>
            <a:r>
              <a:rPr lang="en-US" sz="1600" dirty="0">
                <a:solidFill>
                  <a:schemeClr val="bg2"/>
                </a:solidFill>
                <a:latin typeface="Calibri" pitchFamily="34" charset="0"/>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1" y="960835"/>
            <a:ext cx="2409825" cy="807244"/>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6" y="2687242"/>
            <a:ext cx="1857375" cy="707231"/>
          </a:xfrm>
          <a:prstGeom prst="rect">
            <a:avLst/>
          </a:prstGeom>
          <a:noFill/>
          <a:ln w="9525">
            <a:noFill/>
            <a:miter lim="800000"/>
            <a:headEnd/>
            <a:tailEnd/>
          </a:ln>
        </p:spPr>
      </p:pic>
      <p:sp>
        <p:nvSpPr>
          <p:cNvPr id="30734" name="Rectangle 27"/>
          <p:cNvSpPr>
            <a:spLocks noChangeArrowheads="1"/>
          </p:cNvSpPr>
          <p:nvPr/>
        </p:nvSpPr>
        <p:spPr bwMode="auto">
          <a:xfrm>
            <a:off x="5218112" y="3355181"/>
            <a:ext cx="3925888" cy="907941"/>
          </a:xfrm>
          <a:prstGeom prst="rect">
            <a:avLst/>
          </a:prstGeom>
          <a:noFill/>
          <a:ln w="9525">
            <a:noFill/>
            <a:miter lim="800000"/>
            <a:headEnd/>
            <a:tailEnd/>
          </a:ln>
        </p:spPr>
        <p:txBody>
          <a:bodyPr wrap="square">
            <a:spAutoFit/>
          </a:bodyPr>
          <a:lstStyle/>
          <a:p>
            <a:pPr>
              <a:spcBef>
                <a:spcPts val="600"/>
              </a:spcBef>
              <a:tabLst>
                <a:tab pos="1828800" algn="l"/>
              </a:tabLst>
            </a:pPr>
            <a:r>
              <a:rPr lang="en-US" sz="1600" dirty="0">
                <a:solidFill>
                  <a:schemeClr val="bg2"/>
                </a:solidFill>
                <a:latin typeface="Calibri" pitchFamily="34" charset="0"/>
                <a:hlinkClick r:id="rId8"/>
              </a:rPr>
              <a:t>http</a:t>
            </a:r>
            <a:r>
              <a:rPr lang="en-US" sz="1600" dirty="0" smtClean="0">
                <a:solidFill>
                  <a:schemeClr val="bg2"/>
                </a:solidFill>
                <a:latin typeface="Calibri" pitchFamily="34" charset="0"/>
                <a:hlinkClick r:id="rId8"/>
              </a:rPr>
              <a:t>://</a:t>
            </a:r>
            <a:r>
              <a:rPr lang="en-AU" sz="1600" dirty="0" smtClean="0">
                <a:solidFill>
                  <a:schemeClr val="bg2"/>
                </a:solidFill>
                <a:hlinkClick r:id="rId8"/>
              </a:rPr>
              <a:t>msdn.microsoft.com/en-au</a:t>
            </a:r>
            <a:endParaRPr lang="en-AU" sz="1600" dirty="0" smtClean="0">
              <a:solidFill>
                <a:schemeClr val="bg2"/>
              </a:solidFill>
            </a:endParaRPr>
          </a:p>
          <a:p>
            <a:pPr>
              <a:spcBef>
                <a:spcPts val="600"/>
              </a:spcBef>
              <a:tabLst>
                <a:tab pos="1828800" algn="l"/>
              </a:tabLst>
            </a:pPr>
            <a:r>
              <a:rPr lang="en-US" sz="1600" b="1"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tabLst>
                <a:tab pos="1828800" algn="l"/>
              </a:tabLst>
            </a:pPr>
            <a:r>
              <a:rPr lang="en-US" sz="1600" dirty="0">
                <a:solidFill>
                  <a:schemeClr val="bg2"/>
                </a:solidFill>
                <a:latin typeface="Calibri" pitchFamily="34" charset="0"/>
              </a:rPr>
              <a:t>Resources for Developers</a:t>
            </a:r>
          </a:p>
        </p:txBody>
      </p:sp>
      <p:sp>
        <p:nvSpPr>
          <p:cNvPr id="30748" name="Rectangle 56"/>
          <p:cNvSpPr>
            <a:spLocks noChangeArrowheads="1"/>
          </p:cNvSpPr>
          <p:nvPr/>
        </p:nvSpPr>
        <p:spPr bwMode="auto">
          <a:xfrm>
            <a:off x="4953000" y="1741885"/>
            <a:ext cx="4514850" cy="830997"/>
          </a:xfrm>
          <a:prstGeom prst="rect">
            <a:avLst/>
          </a:prstGeom>
          <a:noFill/>
          <a:ln w="9525">
            <a:noFill/>
            <a:miter lim="800000"/>
            <a:headEnd/>
            <a:tailEnd/>
          </a:ln>
        </p:spPr>
        <p:txBody>
          <a:bodyPr>
            <a:spAutoFit/>
          </a:bodyPr>
          <a:lstStyle/>
          <a:p>
            <a:pPr>
              <a:spcBef>
                <a:spcPts val="600"/>
              </a:spcBef>
            </a:pPr>
            <a:r>
              <a:rPr lang="en-AU" sz="1600" dirty="0" smtClean="0">
                <a:solidFill>
                  <a:schemeClr val="bg2"/>
                </a:solidFill>
                <a:hlinkClick r:id="rId9"/>
              </a:rPr>
              <a:t>www.microsoft.com/australia/learning</a:t>
            </a:r>
            <a:r>
              <a:rPr lang="en-US" sz="1600"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endParaRPr lang="en-US" sz="1600" dirty="0">
              <a:solidFill>
                <a:schemeClr val="bg2"/>
              </a:solidFill>
              <a:latin typeface="Calibri" pitchFamily="34" charset="0"/>
            </a:endParaRPr>
          </a:p>
          <a:p>
            <a:r>
              <a:rPr lang="en-US" sz="1600" dirty="0">
                <a:solidFill>
                  <a:schemeClr val="bg2"/>
                </a:solidFill>
                <a:latin typeface="Calibri" pitchFamily="34" charset="0"/>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5" y="951570"/>
            <a:ext cx="3476625" cy="578644"/>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15616" y="2722612"/>
            <a:ext cx="8229600" cy="857250"/>
          </a:xfrm>
        </p:spPr>
        <p:txBody>
          <a:bodyPr>
            <a:normAutofit fontScale="90000"/>
          </a:bodyPr>
          <a:lstStyle/>
          <a:p>
            <a:r>
              <a:rPr lang="en-US" sz="5300" b="1" dirty="0" smtClean="0">
                <a:solidFill>
                  <a:schemeClr val="bg1"/>
                </a:solidFill>
                <a:effectLst>
                  <a:outerShdw blurRad="38100" dist="38100" dir="2700000" algn="tl">
                    <a:srgbClr val="000000">
                      <a:alpha val="43137"/>
                    </a:srgbClr>
                  </a:outerShdw>
                </a:effectLst>
              </a:rPr>
              <a:t>Upgrade</a:t>
            </a:r>
            <a:r>
              <a:rPr lang="en-US" sz="2700" b="1" dirty="0" smtClean="0">
                <a:solidFill>
                  <a:schemeClr val="tx1"/>
                </a:solidFill>
                <a:effectLst>
                  <a:outerShdw blurRad="38100" dist="38100" dir="2700000" algn="tl">
                    <a:srgbClr val="000000">
                      <a:alpha val="43137"/>
                    </a:srgbClr>
                  </a:outerShdw>
                </a:effectLst>
              </a:rPr>
              <a:t> </a:t>
            </a:r>
            <a:r>
              <a:rPr lang="en-US" sz="3200" b="1" dirty="0" smtClean="0">
                <a:solidFill>
                  <a:schemeClr val="tx1"/>
                </a:solidFill>
                <a:effectLst>
                  <a:outerShdw blurRad="38100" dist="38100" dir="2700000" algn="tl">
                    <a:srgbClr val="000000">
                      <a:alpha val="43137"/>
                    </a:srgbClr>
                  </a:outerShdw>
                </a:effectLst>
              </a:rPr>
              <a:t>versus </a:t>
            </a:r>
            <a:r>
              <a:rPr lang="en-US" sz="6700" b="1" dirty="0" smtClean="0">
                <a:solidFill>
                  <a:schemeClr val="bg1"/>
                </a:solidFill>
                <a:effectLst>
                  <a:outerShdw blurRad="38100" dist="38100" dir="2700000" algn="tl">
                    <a:srgbClr val="000000">
                      <a:alpha val="43137"/>
                    </a:srgbClr>
                  </a:outerShdw>
                </a:effectLst>
              </a:rPr>
              <a:t>Migration</a:t>
            </a:r>
            <a:r>
              <a:rPr lang="en-US" sz="3200" b="1" dirty="0" smtClean="0">
                <a:solidFill>
                  <a:schemeClr val="tx1"/>
                </a:solidFill>
                <a:effectLst>
                  <a:outerShdw blurRad="38100" dist="38100" dir="2700000" algn="tl">
                    <a:srgbClr val="000000">
                      <a:alpha val="43137"/>
                    </a:srgbClr>
                  </a:outerShdw>
                </a:effectLst>
              </a:rPr>
              <a:t>…</a:t>
            </a:r>
            <a:endParaRPr lang="en-US" sz="3200"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411915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67544" y="2643758"/>
            <a:ext cx="8229600" cy="857250"/>
          </a:xfrm>
          <a:prstGeom prst="rect">
            <a:avLst/>
          </a:prstGeom>
        </p:spPr>
        <p:txBody>
          <a:bodyPr vert="horz" lIns="91440" tIns="45720" rIns="91440" bIns="45720" rtlCol="0" anchor="t">
            <a:noAutofit/>
          </a:bodyPr>
          <a:lstStyle>
            <a:lvl1pPr algn="l" defTabSz="914400" rtl="0" eaLnBrk="1" latinLnBrk="0" hangingPunct="1">
              <a:spcBef>
                <a:spcPct val="0"/>
              </a:spcBef>
              <a:buNone/>
              <a:defRPr sz="4000" b="1" kern="1200" cap="all" baseline="0">
                <a:solidFill>
                  <a:srgbClr val="03C2F1"/>
                </a:solidFill>
                <a:latin typeface="Segoe UI" pitchFamily="34" charset="0"/>
                <a:ea typeface="Segoe UI" pitchFamily="34" charset="0"/>
                <a:cs typeface="Segoe UI" pitchFamily="34" charset="0"/>
              </a:defRPr>
            </a:lvl1pPr>
          </a:lstStyle>
          <a:p>
            <a:r>
              <a:rPr lang="en-US" sz="5400" dirty="0" err="1" smtClean="0">
                <a:solidFill>
                  <a:schemeClr val="tx1"/>
                </a:solidFill>
                <a:effectLst>
                  <a:outerShdw blurRad="38100" dist="38100" dir="2700000" algn="tl">
                    <a:srgbClr val="000000">
                      <a:alpha val="43137"/>
                    </a:srgbClr>
                  </a:outerShdw>
                </a:effectLst>
              </a:rPr>
              <a:t>aPPENDIX</a:t>
            </a:r>
            <a:endParaRPr lang="en-US" sz="5400"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24384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Schema Conversion Details</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813233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Converting Data Types</a:t>
            </a:r>
            <a:endParaRPr lang="en-US" dirty="0"/>
          </a:p>
        </p:txBody>
      </p:sp>
      <p:sp>
        <p:nvSpPr>
          <p:cNvPr id="3" name="Content Placeholder 2"/>
          <p:cNvSpPr>
            <a:spLocks noGrp="1"/>
          </p:cNvSpPr>
          <p:nvPr>
            <p:ph sz="half" idx="1"/>
          </p:nvPr>
        </p:nvSpPr>
        <p:spPr>
          <a:xfrm>
            <a:off x="395536" y="1197437"/>
            <a:ext cx="4115872" cy="3822585"/>
          </a:xfrm>
        </p:spPr>
        <p:txBody>
          <a:bodyPr>
            <a:normAutofit/>
          </a:bodyPr>
          <a:lstStyle/>
          <a:p>
            <a:r>
              <a:rPr lang="en-US" sz="1400" dirty="0"/>
              <a:t>Migration Challenges</a:t>
            </a:r>
          </a:p>
          <a:p>
            <a:pPr lvl="1"/>
            <a:r>
              <a:rPr lang="en-US" sz="1200" dirty="0" smtClean="0"/>
              <a:t>Dynamic precision and scale </a:t>
            </a:r>
            <a:endParaRPr lang="en-US" sz="1200" dirty="0"/>
          </a:p>
          <a:p>
            <a:pPr lvl="2"/>
            <a:r>
              <a:rPr lang="en-US" sz="1200" dirty="0" smtClean="0"/>
              <a:t>NUMBER, VARCHAR2</a:t>
            </a:r>
            <a:endParaRPr lang="en-US" sz="1200" dirty="0"/>
          </a:p>
          <a:p>
            <a:pPr lvl="1"/>
            <a:r>
              <a:rPr lang="en-US" sz="1200" dirty="0" smtClean="0"/>
              <a:t>Wider range of supported value</a:t>
            </a:r>
            <a:endParaRPr lang="en-US" sz="1200" dirty="0"/>
          </a:p>
          <a:p>
            <a:pPr lvl="2"/>
            <a:r>
              <a:rPr lang="en-US" sz="1200" dirty="0"/>
              <a:t>Oracle stores from 4712 while SQL Server’s DATETIME stores from 01/01/1753 and DATETIME2 stores from 01/01/0001</a:t>
            </a:r>
          </a:p>
          <a:p>
            <a:pPr lvl="2"/>
            <a:r>
              <a:rPr lang="en-US" sz="1200" dirty="0"/>
              <a:t>TIMESTAMP has nanosecond precision while DATETIME2 stores up to 100 </a:t>
            </a:r>
            <a:r>
              <a:rPr lang="en-US" sz="1200" dirty="0" smtClean="0"/>
              <a:t>nanoseconds</a:t>
            </a:r>
          </a:p>
          <a:p>
            <a:pPr lvl="1"/>
            <a:r>
              <a:rPr lang="en-US" sz="1200" dirty="0" smtClean="0"/>
              <a:t>Complex data type </a:t>
            </a:r>
          </a:p>
          <a:p>
            <a:pPr lvl="2"/>
            <a:r>
              <a:rPr lang="en-US" sz="1200" dirty="0" smtClean="0"/>
              <a:t>User defined type: Object type, collections</a:t>
            </a:r>
            <a:endParaRPr lang="en-US" sz="1200" dirty="0"/>
          </a:p>
          <a:p>
            <a:endParaRPr lang="en-US" sz="1200" dirty="0"/>
          </a:p>
        </p:txBody>
      </p:sp>
      <p:sp>
        <p:nvSpPr>
          <p:cNvPr id="4" name="Content Placeholder 3"/>
          <p:cNvSpPr>
            <a:spLocks noGrp="1"/>
          </p:cNvSpPr>
          <p:nvPr>
            <p:ph sz="half" idx="2"/>
          </p:nvPr>
        </p:nvSpPr>
        <p:spPr>
          <a:xfrm>
            <a:off x="4637501" y="1223705"/>
            <a:ext cx="4115872" cy="3550203"/>
          </a:xfrm>
        </p:spPr>
        <p:txBody>
          <a:bodyPr>
            <a:normAutofit/>
          </a:bodyPr>
          <a:lstStyle/>
          <a:p>
            <a:r>
              <a:rPr lang="en-US" sz="1400" dirty="0" smtClean="0"/>
              <a:t>SSMA Conversion Approach</a:t>
            </a:r>
          </a:p>
          <a:p>
            <a:pPr lvl="1"/>
            <a:r>
              <a:rPr lang="en-US" sz="1200" dirty="0" smtClean="0"/>
              <a:t>Convert to maximum possible</a:t>
            </a:r>
          </a:p>
          <a:p>
            <a:pPr lvl="2"/>
            <a:r>
              <a:rPr lang="en-US" sz="1200" dirty="0" smtClean="0"/>
              <a:t>NUMBER converted </a:t>
            </a:r>
            <a:r>
              <a:rPr lang="en-US" sz="1200" dirty="0"/>
              <a:t>to float(53), which has the maximum precision from SQL Server floating-point </a:t>
            </a:r>
            <a:r>
              <a:rPr lang="en-US" sz="1200" dirty="0" smtClean="0"/>
              <a:t>numbers</a:t>
            </a:r>
          </a:p>
          <a:p>
            <a:pPr lvl="2"/>
            <a:r>
              <a:rPr lang="en-US" sz="1200" dirty="0" smtClean="0"/>
              <a:t>VARCHAR2 converted to VARCHAR(MAX)</a:t>
            </a:r>
            <a:endParaRPr lang="en-US" sz="1200" dirty="0"/>
          </a:p>
          <a:p>
            <a:pPr lvl="1"/>
            <a:r>
              <a:rPr lang="en-US" sz="1200" dirty="0"/>
              <a:t>Project setting </a:t>
            </a:r>
            <a:endParaRPr lang="en-US" sz="1200" dirty="0" smtClean="0"/>
          </a:p>
          <a:p>
            <a:pPr lvl="2"/>
            <a:r>
              <a:rPr lang="en-US" sz="1200" dirty="0" smtClean="0"/>
              <a:t>specify </a:t>
            </a:r>
            <a:r>
              <a:rPr lang="en-US" sz="1200" dirty="0"/>
              <a:t>how to handle out of bound values during data </a:t>
            </a:r>
            <a:r>
              <a:rPr lang="en-US" sz="1200" dirty="0" smtClean="0"/>
              <a:t>migration</a:t>
            </a:r>
          </a:p>
          <a:p>
            <a:pPr lvl="3"/>
            <a:r>
              <a:rPr lang="en-US" sz="1200" dirty="0" smtClean="0"/>
              <a:t>Error, null, closest supported value</a:t>
            </a:r>
          </a:p>
          <a:p>
            <a:pPr lvl="1"/>
            <a:r>
              <a:rPr lang="en-US" sz="1200" dirty="0" smtClean="0"/>
              <a:t>Raise conversion message when user defined type is used in table, view, and PL/SQL program</a:t>
            </a:r>
            <a:endParaRPr lang="en-US" sz="1200" dirty="0"/>
          </a:p>
        </p:txBody>
      </p:sp>
    </p:spTree>
    <p:extLst>
      <p:ext uri="{BB962C8B-B14F-4D97-AF65-F5344CB8AC3E}">
        <p14:creationId xmlns:p14="http://schemas.microsoft.com/office/powerpoint/2010/main" val="2517196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Converting Procedures and Functions</a:t>
            </a:r>
            <a:endParaRPr lang="en-US" dirty="0"/>
          </a:p>
        </p:txBody>
      </p:sp>
      <p:sp>
        <p:nvSpPr>
          <p:cNvPr id="3" name="Content Placeholder 2"/>
          <p:cNvSpPr>
            <a:spLocks noGrp="1"/>
          </p:cNvSpPr>
          <p:nvPr>
            <p:ph sz="half" idx="1"/>
          </p:nvPr>
        </p:nvSpPr>
        <p:spPr>
          <a:xfrm>
            <a:off x="407976" y="1203598"/>
            <a:ext cx="4496771" cy="4083425"/>
          </a:xfrm>
        </p:spPr>
        <p:txBody>
          <a:bodyPr>
            <a:noAutofit/>
          </a:bodyPr>
          <a:lstStyle/>
          <a:p>
            <a:r>
              <a:rPr lang="en-US" sz="1400" dirty="0" smtClean="0"/>
              <a:t>Migration Challenge</a:t>
            </a:r>
          </a:p>
          <a:p>
            <a:pPr lvl="1"/>
            <a:r>
              <a:rPr lang="en-US" sz="1200" dirty="0" smtClean="0"/>
              <a:t>No big differences between procedure and function in Oracle</a:t>
            </a:r>
            <a:endParaRPr lang="en-US" sz="1200" dirty="0"/>
          </a:p>
          <a:p>
            <a:pPr lvl="3"/>
            <a:r>
              <a:rPr lang="en-US" sz="1200" dirty="0" smtClean="0"/>
              <a:t>error handling</a:t>
            </a:r>
          </a:p>
          <a:p>
            <a:pPr lvl="3"/>
            <a:r>
              <a:rPr lang="en-US" sz="1200" dirty="0" smtClean="0"/>
              <a:t>DML statement: update, insert, delete</a:t>
            </a:r>
            <a:endParaRPr lang="en-US" sz="1200" dirty="0"/>
          </a:p>
          <a:p>
            <a:pPr lvl="3"/>
            <a:r>
              <a:rPr lang="en-US" sz="1200" dirty="0" smtClean="0"/>
              <a:t>temporary table access</a:t>
            </a:r>
            <a:endParaRPr lang="en-US" sz="1200" dirty="0"/>
          </a:p>
          <a:p>
            <a:pPr lvl="3"/>
            <a:r>
              <a:rPr lang="en-US" sz="1200" dirty="0"/>
              <a:t>calling procedures (except extended procedures</a:t>
            </a:r>
            <a:r>
              <a:rPr lang="en-US" sz="1200" dirty="0" smtClean="0"/>
              <a:t>)</a:t>
            </a:r>
          </a:p>
          <a:p>
            <a:pPr lvl="1"/>
            <a:r>
              <a:rPr lang="en-US" sz="1200" dirty="0" smtClean="0"/>
              <a:t>Parameter</a:t>
            </a:r>
          </a:p>
          <a:p>
            <a:pPr lvl="2"/>
            <a:r>
              <a:rPr lang="en-US" sz="1200" dirty="0"/>
              <a:t>Support  IN, OUT and IN OUT parameters</a:t>
            </a:r>
          </a:p>
          <a:p>
            <a:pPr lvl="2"/>
            <a:r>
              <a:rPr lang="en-US" sz="1200" dirty="0" smtClean="0"/>
              <a:t>Scale </a:t>
            </a:r>
            <a:r>
              <a:rPr lang="en-US" sz="1200" dirty="0"/>
              <a:t>and precision not </a:t>
            </a:r>
            <a:r>
              <a:rPr lang="en-US" sz="1200" dirty="0" smtClean="0"/>
              <a:t>specified</a:t>
            </a:r>
          </a:p>
          <a:p>
            <a:pPr lvl="2"/>
            <a:r>
              <a:rPr lang="en-US" sz="1200" dirty="0" smtClean="0"/>
              <a:t>Parameter overloading</a:t>
            </a:r>
          </a:p>
          <a:p>
            <a:pPr lvl="1"/>
            <a:r>
              <a:rPr lang="en-US" sz="1200" dirty="0"/>
              <a:t>Procedures don’t return result sets</a:t>
            </a:r>
          </a:p>
          <a:p>
            <a:pPr lvl="2"/>
            <a:r>
              <a:rPr lang="en-US" sz="1200" dirty="0" smtClean="0"/>
              <a:t>Use cursors, records and collection as output parameter</a:t>
            </a:r>
          </a:p>
          <a:p>
            <a:pPr lvl="1"/>
            <a:r>
              <a:rPr lang="en-US" sz="1200" dirty="0" smtClean="0"/>
              <a:t>Autonomous Transaction</a:t>
            </a:r>
          </a:p>
        </p:txBody>
      </p:sp>
      <p:sp>
        <p:nvSpPr>
          <p:cNvPr id="4" name="Content Placeholder 3"/>
          <p:cNvSpPr>
            <a:spLocks noGrp="1"/>
          </p:cNvSpPr>
          <p:nvPr>
            <p:ph sz="half" idx="2"/>
          </p:nvPr>
        </p:nvSpPr>
        <p:spPr>
          <a:xfrm>
            <a:off x="5121973" y="1203598"/>
            <a:ext cx="3640669" cy="3423749"/>
          </a:xfrm>
        </p:spPr>
        <p:txBody>
          <a:bodyPr>
            <a:normAutofit/>
          </a:bodyPr>
          <a:lstStyle/>
          <a:p>
            <a:r>
              <a:rPr lang="en-US" sz="1400" dirty="0"/>
              <a:t>SSMA Conversion Approach</a:t>
            </a:r>
          </a:p>
          <a:p>
            <a:pPr lvl="1"/>
            <a:r>
              <a:rPr lang="en-US" sz="1200" dirty="0" smtClean="0"/>
              <a:t>Functions converted to function and stored procedure when containing  </a:t>
            </a:r>
            <a:r>
              <a:rPr lang="en-US" sz="1200" dirty="0"/>
              <a:t>operations forbidden in functions are needed</a:t>
            </a:r>
          </a:p>
          <a:p>
            <a:pPr lvl="3"/>
            <a:r>
              <a:rPr lang="en-US" sz="1200" dirty="0"/>
              <a:t>such procedures have $IMPL suffix</a:t>
            </a:r>
          </a:p>
          <a:p>
            <a:pPr lvl="1"/>
            <a:r>
              <a:rPr lang="en-US" sz="1200" dirty="0" smtClean="0"/>
              <a:t>Extended </a:t>
            </a:r>
            <a:r>
              <a:rPr lang="en-US" sz="1200" dirty="0"/>
              <a:t>stored </a:t>
            </a:r>
            <a:r>
              <a:rPr lang="en-US" sz="1200" dirty="0" smtClean="0"/>
              <a:t>procedure to call procedure within function and emulate autonomous transaction</a:t>
            </a:r>
            <a:endParaRPr lang="en-US" sz="1200" dirty="0"/>
          </a:p>
          <a:p>
            <a:pPr lvl="3"/>
            <a:r>
              <a:rPr lang="en-US" sz="1200" dirty="0"/>
              <a:t>master..xp_ora2ms_exec2</a:t>
            </a:r>
          </a:p>
          <a:p>
            <a:endParaRPr lang="en-US" sz="700" dirty="0"/>
          </a:p>
        </p:txBody>
      </p:sp>
    </p:spTree>
    <p:extLst>
      <p:ext uri="{BB962C8B-B14F-4D97-AF65-F5344CB8AC3E}">
        <p14:creationId xmlns:p14="http://schemas.microsoft.com/office/powerpoint/2010/main" val="2156126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Converting Oracle Packages</a:t>
            </a:r>
            <a:endParaRPr lang="en-US" dirty="0"/>
          </a:p>
        </p:txBody>
      </p:sp>
      <p:sp>
        <p:nvSpPr>
          <p:cNvPr id="3" name="Content Placeholder 2"/>
          <p:cNvSpPr>
            <a:spLocks noGrp="1"/>
          </p:cNvSpPr>
          <p:nvPr>
            <p:ph sz="half" idx="1"/>
          </p:nvPr>
        </p:nvSpPr>
        <p:spPr>
          <a:xfrm>
            <a:off x="407976" y="1289261"/>
            <a:ext cx="4115872" cy="4018793"/>
          </a:xfrm>
        </p:spPr>
        <p:txBody>
          <a:bodyPr>
            <a:normAutofit fontScale="62500" lnSpcReduction="20000"/>
          </a:bodyPr>
          <a:lstStyle/>
          <a:p>
            <a:r>
              <a:rPr lang="en-US" dirty="0" smtClean="0"/>
              <a:t>Migration Challenge</a:t>
            </a:r>
          </a:p>
          <a:p>
            <a:pPr lvl="1"/>
            <a:r>
              <a:rPr lang="en-US" dirty="0" smtClean="0"/>
              <a:t>Oracle specific implementation to logically group schema </a:t>
            </a:r>
            <a:r>
              <a:rPr lang="en-US" dirty="0"/>
              <a:t>objects</a:t>
            </a:r>
          </a:p>
          <a:p>
            <a:pPr lvl="1"/>
            <a:r>
              <a:rPr lang="en-US" dirty="0"/>
              <a:t>Compare to SQL Server’s Schema:</a:t>
            </a:r>
          </a:p>
          <a:p>
            <a:pPr lvl="2"/>
            <a:r>
              <a:rPr lang="en-US" dirty="0"/>
              <a:t>no concept of global package objects</a:t>
            </a:r>
          </a:p>
          <a:p>
            <a:pPr lvl="3"/>
            <a:r>
              <a:rPr lang="en-US" dirty="0"/>
              <a:t>variables and constants</a:t>
            </a:r>
          </a:p>
          <a:p>
            <a:pPr lvl="2"/>
            <a:r>
              <a:rPr lang="en-US" dirty="0"/>
              <a:t>no concepts of private/public objects</a:t>
            </a:r>
          </a:p>
          <a:p>
            <a:pPr lvl="3"/>
            <a:r>
              <a:rPr lang="en-US" dirty="0"/>
              <a:t>private functions, procedures, types</a:t>
            </a:r>
          </a:p>
          <a:p>
            <a:pPr lvl="2"/>
            <a:r>
              <a:rPr lang="en-US" dirty="0"/>
              <a:t>no concept of package state</a:t>
            </a:r>
          </a:p>
          <a:p>
            <a:pPr lvl="3"/>
            <a:r>
              <a:rPr lang="en-US" dirty="0"/>
              <a:t>e.g. invalid because of compilation </a:t>
            </a:r>
            <a:r>
              <a:rPr lang="en-US" dirty="0" smtClean="0"/>
              <a:t>errors</a:t>
            </a:r>
          </a:p>
          <a:p>
            <a:pPr lvl="1"/>
            <a:r>
              <a:rPr lang="en-US" dirty="0" smtClean="0"/>
              <a:t>Module nesting</a:t>
            </a:r>
          </a:p>
          <a:p>
            <a:pPr lvl="2"/>
            <a:r>
              <a:rPr lang="en-US" dirty="0"/>
              <a:t>definition of procedures/functions</a:t>
            </a:r>
          </a:p>
          <a:p>
            <a:pPr lvl="2"/>
            <a:r>
              <a:rPr lang="en-US" dirty="0"/>
              <a:t>inside other modules</a:t>
            </a:r>
          </a:p>
          <a:p>
            <a:pPr lvl="2"/>
            <a:endParaRPr lang="en-US" dirty="0"/>
          </a:p>
          <a:p>
            <a:endParaRPr lang="en-US" dirty="0"/>
          </a:p>
        </p:txBody>
      </p:sp>
      <p:sp>
        <p:nvSpPr>
          <p:cNvPr id="4" name="Content Placeholder 3"/>
          <p:cNvSpPr>
            <a:spLocks noGrp="1"/>
          </p:cNvSpPr>
          <p:nvPr>
            <p:ph sz="half" idx="2"/>
          </p:nvPr>
        </p:nvSpPr>
        <p:spPr>
          <a:xfrm>
            <a:off x="4646771" y="1363401"/>
            <a:ext cx="4115872" cy="2617640"/>
          </a:xfrm>
        </p:spPr>
        <p:txBody>
          <a:bodyPr>
            <a:normAutofit fontScale="62500" lnSpcReduction="20000"/>
          </a:bodyPr>
          <a:lstStyle/>
          <a:p>
            <a:r>
              <a:rPr lang="en-US" sz="2900" dirty="0"/>
              <a:t>SSMA Conversion Approach</a:t>
            </a:r>
          </a:p>
          <a:p>
            <a:pPr lvl="1"/>
            <a:r>
              <a:rPr lang="en-US" dirty="0" smtClean="0"/>
              <a:t>Convert to procedure and function with the following naming </a:t>
            </a:r>
            <a:r>
              <a:rPr lang="en-US" dirty="0"/>
              <a:t>convention</a:t>
            </a:r>
          </a:p>
          <a:p>
            <a:pPr lvl="2"/>
            <a:r>
              <a:rPr lang="en-US" dirty="0" err="1"/>
              <a:t>dbo.PACKAGENAME$MODULENAME</a:t>
            </a:r>
            <a:endParaRPr lang="en-US" dirty="0"/>
          </a:p>
          <a:p>
            <a:pPr lvl="1"/>
            <a:r>
              <a:rPr lang="en-US" dirty="0" smtClean="0"/>
              <a:t>Emulate package variable by storing values in a central table</a:t>
            </a:r>
            <a:endParaRPr lang="en-US" dirty="0"/>
          </a:p>
          <a:p>
            <a:pPr lvl="1"/>
            <a:r>
              <a:rPr lang="en-US" dirty="0" smtClean="0"/>
              <a:t>Inline substitution for module nesting </a:t>
            </a:r>
            <a:endParaRPr lang="en-US" dirty="0"/>
          </a:p>
          <a:p>
            <a:endParaRPr lang="en-US" sz="1200" dirty="0"/>
          </a:p>
        </p:txBody>
      </p:sp>
    </p:spTree>
    <p:extLst>
      <p:ext uri="{BB962C8B-B14F-4D97-AF65-F5344CB8AC3E}">
        <p14:creationId xmlns:p14="http://schemas.microsoft.com/office/powerpoint/2010/main" val="327383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Converting Oracle Sequences</a:t>
            </a:r>
            <a:endParaRPr lang="en-US" dirty="0"/>
          </a:p>
        </p:txBody>
      </p:sp>
      <p:sp>
        <p:nvSpPr>
          <p:cNvPr id="3" name="Content Placeholder 2"/>
          <p:cNvSpPr>
            <a:spLocks noGrp="1"/>
          </p:cNvSpPr>
          <p:nvPr>
            <p:ph sz="half" idx="1"/>
          </p:nvPr>
        </p:nvSpPr>
        <p:spPr>
          <a:xfrm>
            <a:off x="407976" y="1179147"/>
            <a:ext cx="4115872" cy="3065455"/>
          </a:xfrm>
        </p:spPr>
        <p:txBody>
          <a:bodyPr>
            <a:normAutofit fontScale="62500" lnSpcReduction="20000"/>
          </a:bodyPr>
          <a:lstStyle/>
          <a:p>
            <a:r>
              <a:rPr lang="en-US" dirty="0" smtClean="0"/>
              <a:t>Migration Challenge</a:t>
            </a:r>
          </a:p>
          <a:p>
            <a:pPr lvl="1"/>
            <a:r>
              <a:rPr lang="en-US" dirty="0" smtClean="0"/>
              <a:t>Generate number sequence – not bound to a table</a:t>
            </a:r>
          </a:p>
          <a:p>
            <a:pPr lvl="1"/>
            <a:r>
              <a:rPr lang="en-US" dirty="0" smtClean="0"/>
              <a:t>NEXTVAL method</a:t>
            </a:r>
            <a:r>
              <a:rPr lang="en-US" dirty="0"/>
              <a:t> </a:t>
            </a:r>
            <a:r>
              <a:rPr lang="en-US" dirty="0" smtClean="0"/>
              <a:t>to generate next value of a sequence</a:t>
            </a:r>
            <a:endParaRPr lang="en-US" dirty="0"/>
          </a:p>
          <a:p>
            <a:pPr lvl="1"/>
            <a:r>
              <a:rPr lang="en-US" dirty="0" smtClean="0"/>
              <a:t>CURRVAL method to retrieve current value of the sequence (bound to current session scope)</a:t>
            </a:r>
            <a:endParaRPr lang="en-US" dirty="0"/>
          </a:p>
          <a:p>
            <a:pPr marL="499117" lvl="2" indent="0">
              <a:buNone/>
            </a:pPr>
            <a:endParaRPr lang="en-US" dirty="0"/>
          </a:p>
          <a:p>
            <a:pPr lvl="2"/>
            <a:endParaRPr lang="en-US" dirty="0"/>
          </a:p>
          <a:p>
            <a:endParaRPr lang="en-US" dirty="0"/>
          </a:p>
        </p:txBody>
      </p:sp>
      <p:sp>
        <p:nvSpPr>
          <p:cNvPr id="4" name="Content Placeholder 3"/>
          <p:cNvSpPr>
            <a:spLocks noGrp="1"/>
          </p:cNvSpPr>
          <p:nvPr>
            <p:ph sz="half" idx="2"/>
          </p:nvPr>
        </p:nvSpPr>
        <p:spPr>
          <a:xfrm>
            <a:off x="4646771" y="1253287"/>
            <a:ext cx="4115872" cy="3838743"/>
          </a:xfrm>
        </p:spPr>
        <p:txBody>
          <a:bodyPr>
            <a:normAutofit fontScale="62500" lnSpcReduction="20000"/>
          </a:bodyPr>
          <a:lstStyle/>
          <a:p>
            <a:r>
              <a:rPr lang="en-US" sz="2900" dirty="0"/>
              <a:t>SSMA Conversion Approach</a:t>
            </a:r>
          </a:p>
          <a:p>
            <a:pPr lvl="1"/>
            <a:r>
              <a:rPr lang="en-US" dirty="0" smtClean="0"/>
              <a:t>One </a:t>
            </a:r>
            <a:r>
              <a:rPr lang="en-US" dirty="0"/>
              <a:t>table </a:t>
            </a:r>
            <a:r>
              <a:rPr lang="en-US" dirty="0" smtClean="0"/>
              <a:t>per </a:t>
            </a:r>
            <a:r>
              <a:rPr lang="en-US" dirty="0"/>
              <a:t>sequence</a:t>
            </a:r>
          </a:p>
          <a:p>
            <a:pPr lvl="2"/>
            <a:r>
              <a:rPr lang="en-US" dirty="0"/>
              <a:t>uses IDENTITY</a:t>
            </a:r>
          </a:p>
          <a:p>
            <a:pPr lvl="2"/>
            <a:r>
              <a:rPr lang="en-US" dirty="0"/>
              <a:t>get values through procedures/functions</a:t>
            </a:r>
          </a:p>
          <a:p>
            <a:pPr lvl="1"/>
            <a:r>
              <a:rPr lang="en-US" dirty="0"/>
              <a:t>Maintenance</a:t>
            </a:r>
          </a:p>
          <a:p>
            <a:pPr lvl="2"/>
            <a:r>
              <a:rPr lang="en-US" dirty="0"/>
              <a:t>additional procedures to drop/create</a:t>
            </a:r>
          </a:p>
          <a:p>
            <a:pPr lvl="1"/>
            <a:r>
              <a:rPr lang="en-US" dirty="0" smtClean="0"/>
              <a:t>Limitation</a:t>
            </a:r>
            <a:endParaRPr lang="en-US" dirty="0"/>
          </a:p>
          <a:p>
            <a:pPr lvl="2"/>
            <a:r>
              <a:rPr lang="en-US" dirty="0"/>
              <a:t>min/max values are not </a:t>
            </a:r>
            <a:r>
              <a:rPr lang="en-US" dirty="0" smtClean="0"/>
              <a:t>enforced</a:t>
            </a:r>
            <a:endParaRPr lang="en-US" dirty="0"/>
          </a:p>
          <a:p>
            <a:pPr lvl="2"/>
            <a:r>
              <a:rPr lang="en-US" dirty="0"/>
              <a:t>functions are slower</a:t>
            </a:r>
          </a:p>
          <a:p>
            <a:pPr lvl="3"/>
            <a:r>
              <a:rPr lang="en-US" dirty="0"/>
              <a:t>use extended stored procedure to exec </a:t>
            </a:r>
            <a:r>
              <a:rPr lang="en-US" dirty="0" smtClean="0"/>
              <a:t>procedure</a:t>
            </a:r>
          </a:p>
          <a:p>
            <a:pPr lvl="2"/>
            <a:r>
              <a:rPr lang="en-US" dirty="0" smtClean="0"/>
              <a:t>some </a:t>
            </a:r>
            <a:r>
              <a:rPr lang="en-US" dirty="0"/>
              <a:t>options not available</a:t>
            </a:r>
          </a:p>
          <a:p>
            <a:pPr lvl="3"/>
            <a:r>
              <a:rPr lang="en-US" dirty="0"/>
              <a:t>NOCYCLE, NOCACHE, </a:t>
            </a:r>
            <a:r>
              <a:rPr lang="en-US" dirty="0" smtClean="0"/>
              <a:t>NOORDER</a:t>
            </a:r>
          </a:p>
          <a:p>
            <a:pPr marL="250055" lvl="1" indent="0">
              <a:buNone/>
            </a:pPr>
            <a:endParaRPr lang="en-US" b="1" dirty="0"/>
          </a:p>
          <a:p>
            <a:pPr marL="250055" lvl="1" indent="0">
              <a:buNone/>
            </a:pPr>
            <a:r>
              <a:rPr lang="en-US" b="1" dirty="0" smtClean="0"/>
              <a:t>SQL Server code name Denali supports SEQUENCES</a:t>
            </a:r>
            <a:endParaRPr lang="en-US" b="1" dirty="0"/>
          </a:p>
          <a:p>
            <a:endParaRPr lang="en-US" sz="1200" dirty="0"/>
          </a:p>
        </p:txBody>
      </p:sp>
    </p:spTree>
    <p:extLst>
      <p:ext uri="{BB962C8B-B14F-4D97-AF65-F5344CB8AC3E}">
        <p14:creationId xmlns:p14="http://schemas.microsoft.com/office/powerpoint/2010/main" val="2397581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Converting Oracle Triggers</a:t>
            </a:r>
            <a:endParaRPr lang="en-US" dirty="0"/>
          </a:p>
        </p:txBody>
      </p:sp>
      <p:sp>
        <p:nvSpPr>
          <p:cNvPr id="3" name="Content Placeholder 2"/>
          <p:cNvSpPr>
            <a:spLocks noGrp="1"/>
          </p:cNvSpPr>
          <p:nvPr>
            <p:ph sz="half" idx="1"/>
          </p:nvPr>
        </p:nvSpPr>
        <p:spPr>
          <a:xfrm>
            <a:off x="407976" y="1203598"/>
            <a:ext cx="4115872" cy="4325800"/>
          </a:xfrm>
        </p:spPr>
        <p:txBody>
          <a:bodyPr>
            <a:normAutofit/>
          </a:bodyPr>
          <a:lstStyle/>
          <a:p>
            <a:r>
              <a:rPr lang="en-US" sz="1600" dirty="0" smtClean="0"/>
              <a:t>Migration Challenge</a:t>
            </a:r>
          </a:p>
          <a:p>
            <a:pPr lvl="1"/>
            <a:r>
              <a:rPr lang="en-US" sz="1400" dirty="0" smtClean="0"/>
              <a:t>FOR EACH ROW trigger</a:t>
            </a:r>
          </a:p>
          <a:p>
            <a:pPr lvl="2"/>
            <a:r>
              <a:rPr lang="en-US" sz="1100" dirty="0" smtClean="0"/>
              <a:t>The most </a:t>
            </a:r>
            <a:r>
              <a:rPr lang="en-US" sz="1100" dirty="0"/>
              <a:t>common Oracle trigger </a:t>
            </a:r>
            <a:r>
              <a:rPr lang="en-US" sz="1100" dirty="0" smtClean="0"/>
              <a:t>which </a:t>
            </a:r>
            <a:r>
              <a:rPr lang="en-US" sz="1100" dirty="0"/>
              <a:t>fires for each row of the source </a:t>
            </a:r>
            <a:r>
              <a:rPr lang="en-US" sz="1100" dirty="0" smtClean="0"/>
              <a:t>statement. </a:t>
            </a:r>
          </a:p>
          <a:p>
            <a:pPr lvl="2"/>
            <a:r>
              <a:rPr lang="en-US" sz="1100" dirty="0" smtClean="0"/>
              <a:t>SQL Server only supports statement level trigger</a:t>
            </a:r>
          </a:p>
          <a:p>
            <a:pPr lvl="1"/>
            <a:r>
              <a:rPr lang="en-US" sz="1400" dirty="0" smtClean="0"/>
              <a:t>Before trigger </a:t>
            </a:r>
          </a:p>
          <a:p>
            <a:pPr lvl="2"/>
            <a:r>
              <a:rPr lang="en-US" sz="1100" dirty="0" smtClean="0"/>
              <a:t>Possible </a:t>
            </a:r>
            <a:r>
              <a:rPr lang="en-US" sz="1100" dirty="0"/>
              <a:t>to modify the actual field values that will be stored in the table, or even cancel the execution </a:t>
            </a:r>
            <a:r>
              <a:rPr lang="en-US" sz="1100" dirty="0" smtClean="0"/>
              <a:t> </a:t>
            </a:r>
          </a:p>
          <a:p>
            <a:pPr lvl="1"/>
            <a:r>
              <a:rPr lang="en-US" sz="1400" dirty="0" smtClean="0"/>
              <a:t>Allow multiple trigger for each events (INSERT or UPDATE)</a:t>
            </a:r>
          </a:p>
          <a:p>
            <a:pPr lvl="2"/>
            <a:r>
              <a:rPr lang="en-US" sz="1100" dirty="0" smtClean="0"/>
              <a:t>SQL Server only support one trigger per event</a:t>
            </a:r>
            <a:endParaRPr lang="en-US" sz="1100" dirty="0"/>
          </a:p>
          <a:p>
            <a:pPr lvl="2"/>
            <a:endParaRPr lang="en-US" sz="1100" dirty="0"/>
          </a:p>
          <a:p>
            <a:endParaRPr lang="en-US" sz="1600" dirty="0"/>
          </a:p>
        </p:txBody>
      </p:sp>
      <p:sp>
        <p:nvSpPr>
          <p:cNvPr id="4" name="Content Placeholder 3"/>
          <p:cNvSpPr>
            <a:spLocks noGrp="1"/>
          </p:cNvSpPr>
          <p:nvPr>
            <p:ph sz="half" idx="2"/>
          </p:nvPr>
        </p:nvSpPr>
        <p:spPr>
          <a:xfrm>
            <a:off x="4646771" y="1178970"/>
            <a:ext cx="4115872" cy="3841052"/>
          </a:xfrm>
        </p:spPr>
        <p:txBody>
          <a:bodyPr>
            <a:normAutofit/>
          </a:bodyPr>
          <a:lstStyle/>
          <a:p>
            <a:r>
              <a:rPr lang="en-US" sz="1400" dirty="0"/>
              <a:t>SSMA Conversion Approach</a:t>
            </a:r>
          </a:p>
          <a:p>
            <a:pPr lvl="1"/>
            <a:r>
              <a:rPr lang="en-US" sz="1200" dirty="0"/>
              <a:t>Row-level triggers are emulated with a cursor loop and generate ROWID for table with trigger.</a:t>
            </a:r>
          </a:p>
          <a:p>
            <a:pPr lvl="1"/>
            <a:r>
              <a:rPr lang="en-US" sz="1200" dirty="0"/>
              <a:t>BEFORE triggers are converted to INSTEAD OF trigger</a:t>
            </a:r>
          </a:p>
          <a:p>
            <a:pPr lvl="2"/>
            <a:r>
              <a:rPr lang="en-US" sz="1050" dirty="0"/>
              <a:t>Incorporate triggering statement into the trigger body</a:t>
            </a:r>
          </a:p>
          <a:p>
            <a:pPr lvl="2"/>
            <a:r>
              <a:rPr lang="en-US" sz="1050" dirty="0"/>
              <a:t>Cursor loop to handle affected multiple rows </a:t>
            </a:r>
          </a:p>
          <a:p>
            <a:pPr lvl="1"/>
            <a:r>
              <a:rPr lang="en-US" sz="1200" dirty="0"/>
              <a:t>Logic from all BEFORE triggers on that table into a single target trigger. </a:t>
            </a:r>
          </a:p>
          <a:p>
            <a:pPr marL="250055" lvl="1" indent="0">
              <a:buNone/>
            </a:pPr>
            <a:endParaRPr lang="en-US" sz="1200" dirty="0"/>
          </a:p>
          <a:p>
            <a:endParaRPr lang="en-US" sz="500" dirty="0"/>
          </a:p>
        </p:txBody>
      </p:sp>
    </p:spTree>
    <p:extLst>
      <p:ext uri="{BB962C8B-B14F-4D97-AF65-F5344CB8AC3E}">
        <p14:creationId xmlns:p14="http://schemas.microsoft.com/office/powerpoint/2010/main" val="30028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87624" y="2283718"/>
            <a:ext cx="8229600" cy="857250"/>
          </a:xfrm>
        </p:spPr>
        <p:txBody>
          <a:bodyPr>
            <a:normAutofit fontScale="90000"/>
          </a:bodyPr>
          <a:lstStyle/>
          <a:p>
            <a:r>
              <a:rPr lang="en-US" sz="5300" b="1" dirty="0" smtClean="0">
                <a:solidFill>
                  <a:schemeClr val="bg1"/>
                </a:solidFill>
                <a:effectLst>
                  <a:outerShdw blurRad="38100" dist="38100" dir="2700000" algn="tl">
                    <a:srgbClr val="000000">
                      <a:alpha val="43137"/>
                    </a:srgbClr>
                  </a:outerShdw>
                </a:effectLst>
              </a:rPr>
              <a:t>Why </a:t>
            </a:r>
            <a:br>
              <a:rPr lang="en-US" sz="5300" b="1" dirty="0" smtClean="0">
                <a:solidFill>
                  <a:schemeClr val="bg1"/>
                </a:solidFill>
                <a:effectLst>
                  <a:outerShdw blurRad="38100" dist="38100" dir="2700000" algn="tl">
                    <a:srgbClr val="000000">
                      <a:alpha val="43137"/>
                    </a:srgbClr>
                  </a:outerShdw>
                </a:effectLst>
              </a:rPr>
            </a:br>
            <a:r>
              <a:rPr lang="en-US" sz="5300" b="1" dirty="0" smtClean="0">
                <a:solidFill>
                  <a:schemeClr val="bg1"/>
                </a:solidFill>
                <a:effectLst>
                  <a:outerShdw blurRad="38100" dist="38100" dir="2700000" algn="tl">
                    <a:srgbClr val="000000">
                      <a:alpha val="43137"/>
                    </a:srgbClr>
                  </a:outerShdw>
                </a:effectLst>
              </a:rPr>
              <a:t>Upgrade</a:t>
            </a:r>
            <a:r>
              <a:rPr lang="en-US" sz="2700" b="1" dirty="0" smtClean="0">
                <a:solidFill>
                  <a:schemeClr val="tx1"/>
                </a:solidFill>
                <a:effectLst>
                  <a:outerShdw blurRad="38100" dist="38100" dir="2700000" algn="tl">
                    <a:srgbClr val="000000">
                      <a:alpha val="43137"/>
                    </a:srgbClr>
                  </a:outerShdw>
                </a:effectLst>
              </a:rPr>
              <a:t> </a:t>
            </a:r>
            <a:r>
              <a:rPr lang="en-US" sz="3200" b="1" dirty="0" smtClean="0">
                <a:solidFill>
                  <a:schemeClr val="bg1"/>
                </a:solidFill>
                <a:effectLst>
                  <a:outerShdw blurRad="38100" dist="38100" dir="2700000" algn="tl">
                    <a:srgbClr val="000000">
                      <a:alpha val="43137"/>
                    </a:srgbClr>
                  </a:outerShdw>
                </a:effectLst>
              </a:rPr>
              <a:t>OR</a:t>
            </a:r>
            <a:r>
              <a:rPr lang="en-US" sz="3200" b="1" dirty="0" smtClean="0">
                <a:solidFill>
                  <a:schemeClr val="tx1"/>
                </a:solidFill>
                <a:effectLst>
                  <a:outerShdw blurRad="38100" dist="38100" dir="2700000" algn="tl">
                    <a:srgbClr val="000000">
                      <a:alpha val="43137"/>
                    </a:srgbClr>
                  </a:outerShdw>
                </a:effectLst>
              </a:rPr>
              <a:t> </a:t>
            </a:r>
            <a:r>
              <a:rPr lang="en-US" sz="6700" b="1" dirty="0" smtClean="0">
                <a:solidFill>
                  <a:schemeClr val="bg1"/>
                </a:solidFill>
                <a:effectLst>
                  <a:outerShdw blurRad="38100" dist="38100" dir="2700000" algn="tl">
                    <a:srgbClr val="000000">
                      <a:alpha val="43137"/>
                    </a:srgbClr>
                  </a:outerShdw>
                </a:effectLst>
              </a:rPr>
              <a:t>Migrate?</a:t>
            </a:r>
            <a:endParaRPr lang="en-US" sz="3200"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915150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t>
            </a:r>
            <a:r>
              <a:rPr lang="en-US" b="1" dirty="0" smtClean="0"/>
              <a:t>Upgrade</a:t>
            </a:r>
            <a:r>
              <a:rPr lang="en-US" dirty="0" smtClean="0"/>
              <a:t>?</a:t>
            </a:r>
            <a:endParaRPr lang="en-US" dirty="0"/>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pic>
        <p:nvPicPr>
          <p:cNvPr id="4" name="Picture 3" descr="sql_2000.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76401" y="1855856"/>
            <a:ext cx="593107" cy="955693"/>
          </a:xfrm>
          <a:prstGeom prst="rect">
            <a:avLst/>
          </a:prstGeom>
          <a:noFill/>
          <a:effectLst>
            <a:outerShdw blurRad="139700" dir="18900000" sy="23000" kx="-1200000" algn="bl" rotWithShape="0">
              <a:prstClr val="black">
                <a:alpha val="51000"/>
              </a:prstClr>
            </a:outerShdw>
          </a:effectLst>
        </p:spPr>
      </p:pic>
      <p:pic>
        <p:nvPicPr>
          <p:cNvPr id="5" name="Picture 25" descr="C:\Program Files\Microsoft Resource DVD Artwork\DVD_ART\BoxShots_Logos\SQL Server 2005 Enterprise Edition\SQL Server 2005 Enterprise Edition box an.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38401" y="1419622"/>
            <a:ext cx="513027" cy="914080"/>
          </a:xfrm>
          <a:prstGeom prst="rect">
            <a:avLst/>
          </a:prstGeom>
          <a:noFill/>
          <a:effectLst>
            <a:outerShdw blurRad="139700" dir="18900000" sy="23000" kx="-1200000" algn="bl" rotWithShape="0">
              <a:prstClr val="black">
                <a:alpha val="51000"/>
              </a:prstClr>
            </a:outerShdw>
          </a:effectLst>
        </p:spPr>
      </p:pic>
      <p:pic>
        <p:nvPicPr>
          <p:cNvPr id="6" name="Picture 5" descr="sql_2008.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20000">
            <a:off x="2410689" y="2460565"/>
            <a:ext cx="680216" cy="998669"/>
          </a:xfrm>
          <a:prstGeom prst="rect">
            <a:avLst/>
          </a:prstGeom>
          <a:noFill/>
          <a:effectLst>
            <a:outerShdw blurRad="139700" dir="18900000" sy="23000" kx="-1200000" algn="bl" rotWithShape="0">
              <a:prstClr val="black">
                <a:alpha val="51000"/>
              </a:prstClr>
            </a:outerShdw>
          </a:effectLst>
        </p:spPr>
      </p:pic>
      <p:pic>
        <p:nvPicPr>
          <p:cNvPr id="7" name="Picture 2" descr="C:\Users\luisdans.NORTHAMERICA\AppData\Local\Microsoft\Windows\Temporary Internet Files\Content.Outlook\0HXZUYAN\SQLSvr08R2_Ent_3DL (3).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6769248" y="1452866"/>
            <a:ext cx="1307953" cy="1920291"/>
          </a:xfrm>
          <a:prstGeom prst="rect">
            <a:avLst/>
          </a:prstGeom>
          <a:noFill/>
          <a:extLst>
            <a:ext uri="{909E8E84-426E-40DD-AFC4-6F175D3DCCD1}">
              <a14:hiddenFill xmlns:a14="http://schemas.microsoft.com/office/drawing/2010/main">
                <a:solidFill>
                  <a:srgbClr val="FFFFFF"/>
                </a:solidFill>
              </a14:hiddenFill>
            </a:ext>
          </a:extLst>
        </p:spPr>
      </p:pic>
      <p:sp>
        <p:nvSpPr>
          <p:cNvPr id="8" name="Isosceles Triangle 7"/>
          <p:cNvSpPr/>
          <p:nvPr/>
        </p:nvSpPr>
        <p:spPr bwMode="auto">
          <a:xfrm rot="5400000">
            <a:off x="2956147" y="2056296"/>
            <a:ext cx="1485063" cy="539355"/>
          </a:xfrm>
          <a:prstGeom prst="triangle">
            <a:avLst/>
          </a:prstGeom>
          <a:gradFill flip="none" rotWithShape="1">
            <a:gsLst>
              <a:gs pos="0">
                <a:schemeClr val="bg1"/>
              </a:gs>
              <a:gs pos="47000">
                <a:schemeClr val="bg1">
                  <a:alpha val="53000"/>
                  <a:lumMod val="73000"/>
                </a:schemeClr>
              </a:gs>
              <a:gs pos="100000">
                <a:schemeClr val="bg1">
                  <a:lumMod val="75000"/>
                  <a:alpha val="0"/>
                </a:schemeClr>
              </a:gs>
            </a:gsLst>
            <a:lin ang="5400000" scaled="1"/>
            <a:tileRect/>
          </a:gradFill>
          <a:ln>
            <a:headEnd type="none" w="med" len="med"/>
            <a:tailEnd type="none" w="med" len="med"/>
          </a:ln>
          <a:effectLst>
            <a:outerShdw blurRad="63500" dist="25400" algn="l" rotWithShape="0">
              <a:schemeClr val="bg1">
                <a:alpha val="9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endParaRPr lang="en-US" sz="1600" dirty="0">
              <a:solidFill>
                <a:srgbClr val="000000"/>
              </a:solidFill>
              <a:latin typeface="Segoe UI" pitchFamily="34" charset="0"/>
            </a:endParaRPr>
          </a:p>
        </p:txBody>
      </p:sp>
      <p:sp>
        <p:nvSpPr>
          <p:cNvPr id="9" name="Isosceles Triangle 8"/>
          <p:cNvSpPr/>
          <p:nvPr/>
        </p:nvSpPr>
        <p:spPr bwMode="auto">
          <a:xfrm rot="5400000">
            <a:off x="3565747" y="2017212"/>
            <a:ext cx="1485063" cy="539355"/>
          </a:xfrm>
          <a:prstGeom prst="triangle">
            <a:avLst/>
          </a:prstGeom>
          <a:gradFill flip="none" rotWithShape="1">
            <a:gsLst>
              <a:gs pos="0">
                <a:schemeClr val="bg1"/>
              </a:gs>
              <a:gs pos="50000">
                <a:schemeClr val="bg1">
                  <a:alpha val="50000"/>
                  <a:lumMod val="50000"/>
                </a:schemeClr>
              </a:gs>
              <a:gs pos="100000">
                <a:schemeClr val="bg1">
                  <a:lumMod val="75000"/>
                  <a:alpha val="0"/>
                </a:schemeClr>
              </a:gs>
            </a:gsLst>
            <a:lin ang="5400000" scaled="1"/>
            <a:tileRect/>
          </a:gradFill>
          <a:ln>
            <a:headEnd type="none" w="med" len="med"/>
            <a:tailEnd type="none" w="med" len="med"/>
          </a:ln>
          <a:effectLst>
            <a:outerShdw blurRad="63500" dist="25400" algn="l" rotWithShape="0">
              <a:schemeClr val="bg1">
                <a:alpha val="9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endParaRPr lang="en-US" sz="1600" dirty="0">
              <a:solidFill>
                <a:srgbClr val="000000"/>
              </a:solidFill>
              <a:latin typeface="Segoe UI" pitchFamily="34" charset="0"/>
            </a:endParaRPr>
          </a:p>
        </p:txBody>
      </p:sp>
      <p:sp>
        <p:nvSpPr>
          <p:cNvPr id="10" name="Isosceles Triangle 9"/>
          <p:cNvSpPr/>
          <p:nvPr/>
        </p:nvSpPr>
        <p:spPr bwMode="auto">
          <a:xfrm rot="5400000">
            <a:off x="4093192" y="2056296"/>
            <a:ext cx="1485063" cy="539355"/>
          </a:xfrm>
          <a:prstGeom prst="triangle">
            <a:avLst/>
          </a:prstGeom>
          <a:gradFill flip="none" rotWithShape="1">
            <a:gsLst>
              <a:gs pos="0">
                <a:schemeClr val="bg1"/>
              </a:gs>
              <a:gs pos="47000">
                <a:schemeClr val="bg1">
                  <a:alpha val="53000"/>
                  <a:lumMod val="73000"/>
                </a:schemeClr>
              </a:gs>
              <a:gs pos="100000">
                <a:schemeClr val="bg1">
                  <a:lumMod val="75000"/>
                  <a:alpha val="0"/>
                </a:schemeClr>
              </a:gs>
            </a:gsLst>
            <a:lin ang="5400000" scaled="1"/>
            <a:tileRect/>
          </a:gradFill>
          <a:ln>
            <a:headEnd type="none" w="med" len="med"/>
            <a:tailEnd type="none" w="med" len="med"/>
          </a:ln>
          <a:effectLst>
            <a:outerShdw blurRad="63500" dist="25400" algn="l" rotWithShape="0">
              <a:schemeClr val="bg1">
                <a:alpha val="9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endParaRPr lang="en-US" sz="1600" dirty="0">
              <a:solidFill>
                <a:srgbClr val="000000"/>
              </a:solidFill>
              <a:latin typeface="Segoe UI" pitchFamily="34" charset="0"/>
            </a:endParaRPr>
          </a:p>
        </p:txBody>
      </p:sp>
      <p:sp>
        <p:nvSpPr>
          <p:cNvPr id="11" name="Isosceles Triangle 10"/>
          <p:cNvSpPr/>
          <p:nvPr/>
        </p:nvSpPr>
        <p:spPr bwMode="auto">
          <a:xfrm rot="5400000">
            <a:off x="4702792" y="2017212"/>
            <a:ext cx="1485063" cy="539355"/>
          </a:xfrm>
          <a:prstGeom prst="triangle">
            <a:avLst/>
          </a:prstGeom>
          <a:gradFill flip="none" rotWithShape="1">
            <a:gsLst>
              <a:gs pos="0">
                <a:schemeClr val="bg1"/>
              </a:gs>
              <a:gs pos="50000">
                <a:schemeClr val="bg1">
                  <a:alpha val="50000"/>
                  <a:lumMod val="50000"/>
                </a:schemeClr>
              </a:gs>
              <a:gs pos="100000">
                <a:schemeClr val="bg1">
                  <a:lumMod val="75000"/>
                  <a:alpha val="0"/>
                </a:schemeClr>
              </a:gs>
            </a:gsLst>
            <a:lin ang="5400000" scaled="1"/>
            <a:tileRect/>
          </a:gradFill>
          <a:ln>
            <a:headEnd type="none" w="med" len="med"/>
            <a:tailEnd type="none" w="med" len="med"/>
          </a:ln>
          <a:effectLst>
            <a:outerShdw blurRad="63500" dist="25400" algn="l" rotWithShape="0">
              <a:schemeClr val="bg1">
                <a:alpha val="90000"/>
              </a:schemeClr>
            </a:outerShdw>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endParaRPr lang="en-US" sz="1600" dirty="0">
              <a:solidFill>
                <a:srgbClr val="000000"/>
              </a:solidFill>
              <a:latin typeface="Segoe UI" pitchFamily="34" charset="0"/>
            </a:endParaRPr>
          </a:p>
        </p:txBody>
      </p:sp>
      <p:sp>
        <p:nvSpPr>
          <p:cNvPr id="12" name="TextBox 11"/>
          <p:cNvSpPr txBox="1"/>
          <p:nvPr/>
        </p:nvSpPr>
        <p:spPr>
          <a:xfrm>
            <a:off x="1524000" y="3773605"/>
            <a:ext cx="6390724" cy="461665"/>
          </a:xfrm>
          <a:prstGeom prst="rect">
            <a:avLst/>
          </a:prstGeom>
          <a:noFill/>
        </p:spPr>
        <p:txBody>
          <a:bodyPr wrap="none" rtlCol="0">
            <a:spAutoFit/>
          </a:bodyPr>
          <a:lstStyle/>
          <a:p>
            <a:r>
              <a:rPr lang="en-US" sz="2400" b="1" dirty="0" smtClean="0">
                <a:solidFill>
                  <a:schemeClr val="bg1"/>
                </a:solidFill>
              </a:rPr>
              <a:t>Existing version of SQL Server to a higher version</a:t>
            </a:r>
          </a:p>
        </p:txBody>
      </p:sp>
    </p:spTree>
    <p:extLst>
      <p:ext uri="{BB962C8B-B14F-4D97-AF65-F5344CB8AC3E}">
        <p14:creationId xmlns:p14="http://schemas.microsoft.com/office/powerpoint/2010/main" val="2262590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500"/>
                                        <p:tgtEl>
                                          <p:spTgt spid="5"/>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500"/>
                                        <p:tgtEl>
                                          <p:spTgt spid="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childTnLst>
                          </p:cTn>
                        </p:par>
                        <p:par>
                          <p:cTn id="24" fill="hold">
                            <p:stCondLst>
                              <p:cond delay="4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0" y="4401053"/>
            <a:ext cx="9144000" cy="76298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p:cNvSpPr>
            <a:spLocks noChangeAspect="1"/>
          </p:cNvSpPr>
          <p:nvPr/>
        </p:nvSpPr>
        <p:spPr bwMode="auto">
          <a:xfrm rot="10800000">
            <a:off x="2349827" y="1995686"/>
            <a:ext cx="4479362" cy="1618307"/>
          </a:xfrm>
          <a:prstGeom prst="triangle">
            <a:avLst/>
          </a:prstGeom>
          <a:gradFill>
            <a:gsLst>
              <a:gs pos="0">
                <a:srgbClr val="FFFFFF">
                  <a:lumMod val="95000"/>
                </a:srgbClr>
              </a:gs>
              <a:gs pos="100000">
                <a:srgbClr val="FFFFFF">
                  <a:lumMod val="75000"/>
                  <a:alpha val="0"/>
                </a:srgbClr>
              </a:gs>
            </a:gsLst>
            <a:lin ang="5400000" scaled="0"/>
          </a:gradFill>
          <a:ln w="25400"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a:defRPr/>
            </a:pPr>
            <a:endParaRPr lang="en-US" sz="2400" kern="0" dirty="0" err="1">
              <a:solidFill>
                <a:srgbClr val="FFFFFF"/>
              </a:solidFill>
              <a:effectLst>
                <a:outerShdw blurRad="38100" dist="38100" dir="2700000" algn="tl">
                  <a:srgbClr val="000000">
                    <a:alpha val="43137"/>
                  </a:srgbClr>
                </a:outerShdw>
              </a:effectLst>
            </a:endParaRPr>
          </a:p>
        </p:txBody>
      </p:sp>
      <p:sp>
        <p:nvSpPr>
          <p:cNvPr id="6" name="Rectangle 5"/>
          <p:cNvSpPr/>
          <p:nvPr/>
        </p:nvSpPr>
        <p:spPr>
          <a:xfrm flipH="1">
            <a:off x="179512" y="51470"/>
            <a:ext cx="9144000" cy="5131512"/>
          </a:xfrm>
          <a:prstGeom prst="rect">
            <a:avLst/>
          </a:prstGeom>
          <a:gradFill flip="none" rotWithShape="1">
            <a:gsLst>
              <a:gs pos="2000">
                <a:srgbClr val="000000">
                  <a:alpha val="0"/>
                </a:srgbClr>
              </a:gs>
              <a:gs pos="38000">
                <a:srgbClr val="000000"/>
              </a:gs>
              <a:gs pos="72000">
                <a:srgbClr val="000000"/>
              </a:gs>
              <a:gs pos="100000">
                <a:srgbClr val="000000">
                  <a:alpha val="0"/>
                </a:srgbClr>
              </a:gs>
            </a:gsLst>
            <a:lin ang="0" scaled="1"/>
            <a:tileRect/>
          </a:gradFill>
          <a:ln w="6350" cap="flat" cmpd="sng" algn="ctr">
            <a:gradFill flip="none" rotWithShape="1">
              <a:gsLst>
                <a:gs pos="0">
                  <a:srgbClr val="FFFFFF">
                    <a:alpha val="0"/>
                  </a:srgbClr>
                </a:gs>
                <a:gs pos="50000">
                  <a:srgbClr val="FFFFFF"/>
                </a:gs>
                <a:gs pos="100000">
                  <a:srgbClr val="FFC425">
                    <a:tint val="23500"/>
                    <a:satMod val="160000"/>
                    <a:alpha val="0"/>
                  </a:srgbClr>
                </a:gs>
              </a:gsLst>
              <a:lin ang="0" scaled="1"/>
              <a:tileRect/>
            </a:gra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363" fontAlgn="base">
              <a:lnSpc>
                <a:spcPts val="2800"/>
              </a:lnSpc>
              <a:spcBef>
                <a:spcPct val="0"/>
              </a:spcBef>
              <a:spcAft>
                <a:spcPct val="0"/>
              </a:spcAft>
              <a:buClr>
                <a:srgbClr val="4CBCEE"/>
              </a:buClr>
              <a:tabLst>
                <a:tab pos="2112963" algn="l"/>
              </a:tabLst>
            </a:pPr>
            <a:endParaRPr lang="en-US" sz="3200" kern="0">
              <a:solidFill>
                <a:srgbClr val="FFFFFF"/>
              </a:solidFill>
              <a:effectLst>
                <a:outerShdw blurRad="749300" dist="38100" dir="2700000" algn="tl" rotWithShape="0">
                  <a:srgbClr val="66FFFF">
                    <a:alpha val="90000"/>
                  </a:srgbClr>
                </a:outerShdw>
              </a:effectLst>
              <a:latin typeface="Segoe UI Light" pitchFamily="34" charset="0"/>
              <a:ea typeface="Segoe UI" pitchFamily="34" charset="0"/>
              <a:cs typeface="Segoe UI" pitchFamily="34" charset="0"/>
            </a:endParaRPr>
          </a:p>
        </p:txBody>
      </p:sp>
      <p:sp>
        <p:nvSpPr>
          <p:cNvPr id="7" name="Rounded Rectangle 6"/>
          <p:cNvSpPr/>
          <p:nvPr/>
        </p:nvSpPr>
        <p:spPr bwMode="auto">
          <a:xfrm>
            <a:off x="5306578" y="2198804"/>
            <a:ext cx="3441886" cy="1183864"/>
          </a:xfrm>
          <a:prstGeom prst="roundRect">
            <a:avLst>
              <a:gd name="adj" fmla="val 3354"/>
            </a:avLst>
          </a:prstGeom>
          <a:gradFill flip="none" rotWithShape="1">
            <a:gsLst>
              <a:gs pos="0">
                <a:schemeClr val="tx1">
                  <a:alpha val="31000"/>
                </a:schemeClr>
              </a:gs>
              <a:gs pos="52000">
                <a:schemeClr val="tx1">
                  <a:alpha val="15000"/>
                </a:schemeClr>
              </a:gs>
              <a:gs pos="100000">
                <a:schemeClr val="bg1">
                  <a:alpha val="7000"/>
                </a:schemeClr>
              </a:gs>
            </a:gsLst>
            <a:lin ang="0" scaled="1"/>
            <a:tileRect/>
          </a:gradFill>
          <a:ln w="12700" cap="flat" cmpd="sng" algn="ctr">
            <a:gradFill flip="none" rotWithShape="1">
              <a:gsLst>
                <a:gs pos="0">
                  <a:srgbClr val="FFFFFF">
                    <a:alpha val="33000"/>
                  </a:srgbClr>
                </a:gs>
                <a:gs pos="50000">
                  <a:srgbClr val="FFFFFF">
                    <a:alpha val="0"/>
                  </a:srgbClr>
                </a:gs>
                <a:gs pos="100000">
                  <a:srgbClr val="000000">
                    <a:alpha val="45000"/>
                  </a:srgbClr>
                </a:gs>
              </a:gsLst>
              <a:lin ang="16200000" scaled="1"/>
              <a:tileRect/>
            </a:gra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45710" tIns="45720" rIns="54852" bIns="41145" numCol="1" rtlCol="0" anchor="ctr" anchorCtr="1" compatLnSpc="1">
            <a:prstTxWarp prst="textNoShape">
              <a:avLst/>
            </a:prstTxWarp>
          </a:bodyPr>
          <a:lstStyle/>
          <a:p>
            <a:pPr algn="ctr" defTabSz="914159" fontAlgn="base">
              <a:lnSpc>
                <a:spcPct val="90000"/>
              </a:lnSpc>
              <a:spcBef>
                <a:spcPts val="630"/>
              </a:spcBef>
              <a:spcAft>
                <a:spcPct val="0"/>
              </a:spcAft>
              <a:buClr>
                <a:srgbClr val="FFFF99"/>
              </a:buClr>
              <a:buSzPct val="120000"/>
              <a:defRPr/>
            </a:pPr>
            <a:endParaRPr lang="en-US" sz="1050" dirty="0">
              <a:solidFill>
                <a:srgbClr val="FFFFFF">
                  <a:alpha val="99000"/>
                </a:srgbClr>
              </a:solidFill>
              <a:latin typeface="Segoe UI" pitchFamily="34" charset="0"/>
              <a:cs typeface="Segoe UI" pitchFamily="34" charset="0"/>
            </a:endParaRPr>
          </a:p>
        </p:txBody>
      </p:sp>
      <p:pic>
        <p:nvPicPr>
          <p:cNvPr id="8" name="Picture 5" descr="E:\Users\mnguyen\Pictures\Logos\datamarket.png"/>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03336" y="2314267"/>
            <a:ext cx="2986194" cy="92344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9" name="Rounded Rectangle 8"/>
          <p:cNvSpPr/>
          <p:nvPr/>
        </p:nvSpPr>
        <p:spPr bwMode="auto">
          <a:xfrm>
            <a:off x="5306578" y="3440992"/>
            <a:ext cx="3441886" cy="1165446"/>
          </a:xfrm>
          <a:prstGeom prst="roundRect">
            <a:avLst>
              <a:gd name="adj" fmla="val 3354"/>
            </a:avLst>
          </a:prstGeom>
          <a:gradFill flip="none" rotWithShape="1">
            <a:gsLst>
              <a:gs pos="0">
                <a:schemeClr val="tx1">
                  <a:alpha val="31000"/>
                </a:schemeClr>
              </a:gs>
              <a:gs pos="52000">
                <a:schemeClr val="tx1">
                  <a:alpha val="15000"/>
                </a:schemeClr>
              </a:gs>
              <a:gs pos="100000">
                <a:schemeClr val="bg1">
                  <a:alpha val="7000"/>
                </a:schemeClr>
              </a:gs>
            </a:gsLst>
            <a:lin ang="0" scaled="1"/>
            <a:tileRect/>
          </a:gradFill>
          <a:ln w="12700" cap="flat" cmpd="sng" algn="ctr">
            <a:gradFill flip="none" rotWithShape="1">
              <a:gsLst>
                <a:gs pos="0">
                  <a:srgbClr val="FFFFFF">
                    <a:alpha val="33000"/>
                  </a:srgbClr>
                </a:gs>
                <a:gs pos="50000">
                  <a:srgbClr val="FFFFFF">
                    <a:alpha val="0"/>
                  </a:srgbClr>
                </a:gs>
                <a:gs pos="100000">
                  <a:srgbClr val="000000">
                    <a:alpha val="45000"/>
                  </a:srgbClr>
                </a:gs>
              </a:gsLst>
              <a:lin ang="16200000" scaled="1"/>
              <a:tileRect/>
            </a:gra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45710" tIns="45720" rIns="54852" bIns="41145" numCol="1" rtlCol="0" anchor="ctr" anchorCtr="1" compatLnSpc="1">
            <a:prstTxWarp prst="textNoShape">
              <a:avLst/>
            </a:prstTxWarp>
          </a:bodyPr>
          <a:lstStyle/>
          <a:p>
            <a:pPr algn="ctr" defTabSz="914159" fontAlgn="base">
              <a:lnSpc>
                <a:spcPct val="90000"/>
              </a:lnSpc>
              <a:spcBef>
                <a:spcPts val="630"/>
              </a:spcBef>
              <a:spcAft>
                <a:spcPct val="0"/>
              </a:spcAft>
              <a:buClr>
                <a:srgbClr val="FFFF99"/>
              </a:buClr>
              <a:buSzPct val="120000"/>
              <a:defRPr/>
            </a:pPr>
            <a:endParaRPr lang="en-US" sz="1050" dirty="0">
              <a:solidFill>
                <a:srgbClr val="FFFFFF">
                  <a:alpha val="99000"/>
                </a:srgbClr>
              </a:solidFill>
              <a:latin typeface="Segoe UI" pitchFamily="34" charset="0"/>
              <a:cs typeface="Segoe UI" pitchFamily="34" charset="0"/>
            </a:endParaRPr>
          </a:p>
        </p:txBody>
      </p:sp>
      <p:grpSp>
        <p:nvGrpSpPr>
          <p:cNvPr id="10" name="Group 9"/>
          <p:cNvGrpSpPr/>
          <p:nvPr/>
        </p:nvGrpSpPr>
        <p:grpSpPr>
          <a:xfrm>
            <a:off x="5394446" y="3519077"/>
            <a:ext cx="3095084" cy="881976"/>
            <a:chOff x="645509" y="3146279"/>
            <a:chExt cx="3081481" cy="735373"/>
          </a:xfrm>
        </p:grpSpPr>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5509" y="3146279"/>
              <a:ext cx="1460532" cy="735373"/>
            </a:xfrm>
            <a:prstGeom prst="rect">
              <a:avLst/>
            </a:prstGeom>
          </p:spPr>
        </p:pic>
        <p:pic>
          <p:nvPicPr>
            <p:cNvPr id="12" name="Picture 2" descr="E:\Users\mnguyen\Pictures\Logos\SQL-Azure_rgb_WHITE.png"/>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370798" y="3225867"/>
              <a:ext cx="2356192" cy="613826"/>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13" name="Rounded Rectangle 12"/>
          <p:cNvSpPr/>
          <p:nvPr/>
        </p:nvSpPr>
        <p:spPr bwMode="auto">
          <a:xfrm>
            <a:off x="699584" y="2198804"/>
            <a:ext cx="3287645" cy="1166620"/>
          </a:xfrm>
          <a:prstGeom prst="roundRect">
            <a:avLst>
              <a:gd name="adj" fmla="val 3354"/>
            </a:avLst>
          </a:prstGeom>
          <a:gradFill flip="none" rotWithShape="1">
            <a:gsLst>
              <a:gs pos="0">
                <a:schemeClr val="tx1">
                  <a:alpha val="31000"/>
                </a:schemeClr>
              </a:gs>
              <a:gs pos="52000">
                <a:schemeClr val="tx1">
                  <a:alpha val="15000"/>
                </a:schemeClr>
              </a:gs>
              <a:gs pos="100000">
                <a:schemeClr val="bg1">
                  <a:alpha val="7000"/>
                </a:schemeClr>
              </a:gs>
            </a:gsLst>
            <a:lin ang="0" scaled="1"/>
            <a:tileRect/>
          </a:gradFill>
          <a:ln w="12700" cap="flat" cmpd="sng" algn="ctr">
            <a:gradFill flip="none" rotWithShape="1">
              <a:gsLst>
                <a:gs pos="0">
                  <a:srgbClr val="FFFFFF">
                    <a:alpha val="33000"/>
                  </a:srgbClr>
                </a:gs>
                <a:gs pos="50000">
                  <a:srgbClr val="FFFFFF">
                    <a:alpha val="0"/>
                  </a:srgbClr>
                </a:gs>
                <a:gs pos="100000">
                  <a:srgbClr val="000000">
                    <a:alpha val="45000"/>
                  </a:srgbClr>
                </a:gs>
              </a:gsLst>
              <a:lin ang="16200000" scaled="1"/>
              <a:tileRect/>
            </a:gra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45710" tIns="45720" rIns="54852" bIns="41145" numCol="1" rtlCol="0" anchor="ctr" anchorCtr="1" compatLnSpc="1">
            <a:prstTxWarp prst="textNoShape">
              <a:avLst/>
            </a:prstTxWarp>
          </a:bodyPr>
          <a:lstStyle/>
          <a:p>
            <a:pPr algn="ctr" defTabSz="914159" fontAlgn="base">
              <a:lnSpc>
                <a:spcPct val="90000"/>
              </a:lnSpc>
              <a:spcBef>
                <a:spcPts val="630"/>
              </a:spcBef>
              <a:spcAft>
                <a:spcPct val="0"/>
              </a:spcAft>
              <a:buClr>
                <a:srgbClr val="FFFF99"/>
              </a:buClr>
              <a:buSzPct val="120000"/>
              <a:defRPr/>
            </a:pPr>
            <a:endParaRPr lang="en-US" sz="1050" dirty="0">
              <a:solidFill>
                <a:srgbClr val="FFFFFF">
                  <a:alpha val="99000"/>
                </a:srgbClr>
              </a:solidFill>
              <a:latin typeface="Segoe UI" pitchFamily="34" charset="0"/>
              <a:cs typeface="Segoe UI" pitchFamily="34" charset="0"/>
            </a:endParaRPr>
          </a:p>
        </p:txBody>
      </p:sp>
      <p:sp>
        <p:nvSpPr>
          <p:cNvPr id="14" name="Rounded Rectangle 13"/>
          <p:cNvSpPr/>
          <p:nvPr/>
        </p:nvSpPr>
        <p:spPr bwMode="auto">
          <a:xfrm>
            <a:off x="699582" y="3439818"/>
            <a:ext cx="3287646" cy="1166620"/>
          </a:xfrm>
          <a:prstGeom prst="roundRect">
            <a:avLst>
              <a:gd name="adj" fmla="val 3354"/>
            </a:avLst>
          </a:prstGeom>
          <a:gradFill flip="none" rotWithShape="1">
            <a:gsLst>
              <a:gs pos="0">
                <a:schemeClr val="tx1">
                  <a:alpha val="31000"/>
                </a:schemeClr>
              </a:gs>
              <a:gs pos="52000">
                <a:schemeClr val="tx1">
                  <a:alpha val="15000"/>
                </a:schemeClr>
              </a:gs>
              <a:gs pos="100000">
                <a:schemeClr val="bg1">
                  <a:alpha val="7000"/>
                </a:schemeClr>
              </a:gs>
            </a:gsLst>
            <a:lin ang="0" scaled="1"/>
            <a:tileRect/>
          </a:gradFill>
          <a:ln w="12700" cap="flat" cmpd="sng" algn="ctr">
            <a:gradFill flip="none" rotWithShape="1">
              <a:gsLst>
                <a:gs pos="0">
                  <a:srgbClr val="FFFFFF">
                    <a:alpha val="33000"/>
                  </a:srgbClr>
                </a:gs>
                <a:gs pos="50000">
                  <a:srgbClr val="FFFFFF">
                    <a:alpha val="0"/>
                  </a:srgbClr>
                </a:gs>
                <a:gs pos="100000">
                  <a:srgbClr val="000000">
                    <a:alpha val="45000"/>
                  </a:srgbClr>
                </a:gs>
              </a:gsLst>
              <a:lin ang="16200000" scaled="1"/>
              <a:tileRect/>
            </a:gra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45710" tIns="45720" rIns="54852" bIns="41145" numCol="1" rtlCol="0" anchor="ctr" anchorCtr="1" compatLnSpc="1">
            <a:prstTxWarp prst="textNoShape">
              <a:avLst/>
            </a:prstTxWarp>
          </a:bodyPr>
          <a:lstStyle/>
          <a:p>
            <a:pPr algn="ctr" defTabSz="914159" fontAlgn="base">
              <a:lnSpc>
                <a:spcPct val="90000"/>
              </a:lnSpc>
              <a:spcBef>
                <a:spcPts val="630"/>
              </a:spcBef>
              <a:spcAft>
                <a:spcPct val="0"/>
              </a:spcAft>
              <a:buClr>
                <a:srgbClr val="FFFF99"/>
              </a:buClr>
              <a:buSzPct val="120000"/>
              <a:defRPr/>
            </a:pPr>
            <a:endParaRPr lang="en-US" sz="1050" dirty="0">
              <a:solidFill>
                <a:srgbClr val="FFFFFF">
                  <a:alpha val="99000"/>
                </a:srgbClr>
              </a:solidFill>
              <a:latin typeface="Segoe UI" pitchFamily="34" charset="0"/>
              <a:cs typeface="Segoe UI" pitchFamily="34" charset="0"/>
            </a:endParaRPr>
          </a:p>
        </p:txBody>
      </p:sp>
      <p:pic>
        <p:nvPicPr>
          <p:cNvPr id="15" name="Picture 3" descr="E:\Users\mnguyen\Pictures\Logos\SQL-Server-White.png"/>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812415" y="3515873"/>
            <a:ext cx="2660422" cy="66196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458171" y="4175017"/>
            <a:ext cx="2853617" cy="215444"/>
          </a:xfrm>
          <a:prstGeom prst="rect">
            <a:avLst/>
          </a:prstGeom>
          <a:noFill/>
        </p:spPr>
        <p:txBody>
          <a:bodyPr wrap="square" lIns="0" tIns="0" rIns="0" bIns="0" rtlCol="0">
            <a:spAutoFit/>
          </a:bodyPr>
          <a:lstStyle/>
          <a:p>
            <a:pPr defTabSz="914363"/>
            <a:r>
              <a:rPr lang="en-US" sz="1400" dirty="0">
                <a:ln>
                  <a:solidFill>
                    <a:srgbClr val="000000">
                      <a:alpha val="0"/>
                    </a:srgbClr>
                  </a:solidFill>
                </a:ln>
                <a:solidFill>
                  <a:srgbClr val="FFFFFF"/>
                </a:solidFill>
              </a:rPr>
              <a:t>Code Name “Denali”</a:t>
            </a:r>
          </a:p>
        </p:txBody>
      </p:sp>
      <p:sp>
        <p:nvSpPr>
          <p:cNvPr id="17" name="TextBox 16"/>
          <p:cNvSpPr txBox="1"/>
          <p:nvPr/>
        </p:nvSpPr>
        <p:spPr>
          <a:xfrm>
            <a:off x="754174" y="4694963"/>
            <a:ext cx="2064091" cy="215444"/>
          </a:xfrm>
          <a:prstGeom prst="rect">
            <a:avLst/>
          </a:prstGeom>
          <a:noFill/>
        </p:spPr>
        <p:txBody>
          <a:bodyPr vert="horz" wrap="none" lIns="0" tIns="0" rIns="0" bIns="0" rtlCol="0">
            <a:spAutoFit/>
          </a:bodyPr>
          <a:lstStyle/>
          <a:p>
            <a:pPr defTabSz="914363"/>
            <a:r>
              <a:rPr lang="en-US" sz="1400" dirty="0">
                <a:solidFill>
                  <a:srgbClr val="FFFFFF"/>
                </a:solidFill>
              </a:rPr>
              <a:t>On Premises &amp; Private cloud</a:t>
            </a:r>
          </a:p>
        </p:txBody>
      </p:sp>
      <p:sp>
        <p:nvSpPr>
          <p:cNvPr id="18" name="TextBox 17"/>
          <p:cNvSpPr txBox="1"/>
          <p:nvPr/>
        </p:nvSpPr>
        <p:spPr>
          <a:xfrm>
            <a:off x="6090424" y="4703207"/>
            <a:ext cx="902491" cy="215444"/>
          </a:xfrm>
          <a:prstGeom prst="rect">
            <a:avLst/>
          </a:prstGeom>
          <a:noFill/>
        </p:spPr>
        <p:txBody>
          <a:bodyPr vert="horz" wrap="none" lIns="0" tIns="0" rIns="0" bIns="0" rtlCol="0">
            <a:spAutoFit/>
          </a:bodyPr>
          <a:lstStyle/>
          <a:p>
            <a:pPr defTabSz="914363"/>
            <a:r>
              <a:rPr lang="en-US" sz="1400" dirty="0">
                <a:solidFill>
                  <a:srgbClr val="FFFFFF"/>
                </a:solidFill>
              </a:rPr>
              <a:t>Public Cloud</a:t>
            </a:r>
          </a:p>
        </p:txBody>
      </p:sp>
      <p:pic>
        <p:nvPicPr>
          <p:cNvPr id="19" name="Picture 10"/>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453053" y="2441279"/>
            <a:ext cx="473753" cy="432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4248162" y="2972108"/>
            <a:ext cx="791305" cy="166199"/>
          </a:xfrm>
          <a:prstGeom prst="rect">
            <a:avLst/>
          </a:prstGeom>
          <a:noFill/>
          <a:effectLst>
            <a:glow rad="1104900">
              <a:schemeClr val="accent1"/>
            </a:glow>
            <a:softEdge rad="215900"/>
          </a:effectLst>
        </p:spPr>
        <p:txBody>
          <a:bodyPr wrap="square" lIns="0" tIns="0" rIns="0" bIns="0" rtlCol="0">
            <a:spAutoFit/>
          </a:bodyPr>
          <a:lstStyle/>
          <a:p>
            <a:pPr algn="ctr" defTabSz="914159" fontAlgn="base">
              <a:lnSpc>
                <a:spcPct val="90000"/>
              </a:lnSpc>
              <a:spcBef>
                <a:spcPts val="630"/>
              </a:spcBef>
              <a:spcAft>
                <a:spcPct val="0"/>
              </a:spcAft>
              <a:buClr>
                <a:srgbClr val="FFFF99"/>
              </a:buClr>
              <a:buSzPct val="120000"/>
              <a:defRPr/>
            </a:pPr>
            <a:r>
              <a:rPr lang="en-US" sz="1200" b="1" dirty="0" err="1">
                <a:solidFill>
                  <a:srgbClr val="FFFFFF">
                    <a:alpha val="99000"/>
                  </a:srgbClr>
                </a:solidFill>
                <a:cs typeface="Segoe UI" pitchFamily="34" charset="0"/>
              </a:rPr>
              <a:t>OData</a:t>
            </a:r>
            <a:endParaRPr lang="en-US" sz="1200" b="1" dirty="0">
              <a:solidFill>
                <a:srgbClr val="FFFFFF">
                  <a:alpha val="99000"/>
                </a:srgbClr>
              </a:solidFill>
              <a:cs typeface="Segoe UI" pitchFamily="34" charset="0"/>
            </a:endParaRPr>
          </a:p>
        </p:txBody>
      </p:sp>
      <p:sp>
        <p:nvSpPr>
          <p:cNvPr id="21" name="TextBox 20"/>
          <p:cNvSpPr txBox="1"/>
          <p:nvPr/>
        </p:nvSpPr>
        <p:spPr>
          <a:xfrm>
            <a:off x="3648734" y="1491630"/>
            <a:ext cx="1835729" cy="341632"/>
          </a:xfrm>
          <a:prstGeom prst="rect">
            <a:avLst/>
          </a:prstGeom>
          <a:noFill/>
        </p:spPr>
        <p:txBody>
          <a:bodyPr wrap="square" rtlCol="0">
            <a:spAutoFit/>
          </a:bodyPr>
          <a:lstStyle/>
          <a:p>
            <a:pPr algn="ctr" defTabSz="914159" fontAlgn="base">
              <a:lnSpc>
                <a:spcPct val="90000"/>
              </a:lnSpc>
              <a:spcBef>
                <a:spcPts val="630"/>
              </a:spcBef>
              <a:spcAft>
                <a:spcPct val="0"/>
              </a:spcAft>
              <a:buClr>
                <a:srgbClr val="FFFF99"/>
              </a:buClr>
              <a:buSzPct val="120000"/>
              <a:defRPr/>
            </a:pPr>
            <a:r>
              <a:rPr lang="en-US" b="1" dirty="0">
                <a:solidFill>
                  <a:schemeClr val="bg1">
                    <a:alpha val="99000"/>
                  </a:schemeClr>
                </a:solidFill>
                <a:cs typeface="Segoe UI" pitchFamily="34" charset="0"/>
              </a:rPr>
              <a:t>Common Tools</a:t>
            </a:r>
          </a:p>
        </p:txBody>
      </p:sp>
      <p:pic>
        <p:nvPicPr>
          <p:cNvPr id="22" name="Picture 13" descr="C:\Users\mnguyen\Downloads\1299873611_advancedsettings.png"/>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4211960" y="915566"/>
            <a:ext cx="620166" cy="62285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4229665" y="4087121"/>
            <a:ext cx="807977" cy="258532"/>
          </a:xfrm>
          <a:prstGeom prst="rect">
            <a:avLst/>
          </a:prstGeom>
          <a:noFill/>
        </p:spPr>
        <p:txBody>
          <a:bodyPr wrap="none" rtlCol="0">
            <a:spAutoFit/>
          </a:bodyPr>
          <a:lstStyle/>
          <a:p>
            <a:pPr algn="ctr" defTabSz="914159" fontAlgn="base">
              <a:lnSpc>
                <a:spcPct val="90000"/>
              </a:lnSpc>
              <a:spcBef>
                <a:spcPts val="630"/>
              </a:spcBef>
              <a:spcAft>
                <a:spcPct val="0"/>
              </a:spcAft>
              <a:buClr>
                <a:srgbClr val="FFFF99"/>
              </a:buClr>
              <a:buSzPct val="120000"/>
              <a:defRPr/>
            </a:pPr>
            <a:r>
              <a:rPr lang="en-US" sz="1200" b="1" dirty="0">
                <a:solidFill>
                  <a:srgbClr val="FFFFFF">
                    <a:alpha val="99000"/>
                  </a:srgbClr>
                </a:solidFill>
                <a:cs typeface="Segoe UI" pitchFamily="34" charset="0"/>
              </a:rPr>
              <a:t>Data Sync</a:t>
            </a:r>
          </a:p>
        </p:txBody>
      </p:sp>
      <p:pic>
        <p:nvPicPr>
          <p:cNvPr id="24" name="Picture 23"/>
          <p:cNvPicPr>
            <a:picLocks noChangeAspect="1"/>
          </p:cNvPicPr>
          <p:nvPr/>
        </p:nvPicPr>
        <p:blipFill>
          <a:blip r:embed="rId9">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318113" y="3460043"/>
            <a:ext cx="721353" cy="641590"/>
          </a:xfrm>
          <a:prstGeom prst="rect">
            <a:avLst/>
          </a:prstGeom>
        </p:spPr>
      </p:pic>
      <p:sp>
        <p:nvSpPr>
          <p:cNvPr id="25" name="TextBox 24"/>
          <p:cNvSpPr txBox="1"/>
          <p:nvPr/>
        </p:nvSpPr>
        <p:spPr>
          <a:xfrm>
            <a:off x="863731" y="388609"/>
            <a:ext cx="2359620" cy="369332"/>
          </a:xfrm>
          <a:prstGeom prst="rect">
            <a:avLst/>
          </a:prstGeom>
          <a:noFill/>
        </p:spPr>
        <p:txBody>
          <a:bodyPr wrap="none" lIns="0" tIns="0" rIns="0" bIns="0" rtlCol="0">
            <a:spAutoFit/>
          </a:bodyPr>
          <a:lstStyle/>
          <a:p>
            <a:pPr defTabSz="914363"/>
            <a:r>
              <a:rPr lang="en-US" sz="2400" b="1" dirty="0">
                <a:solidFill>
                  <a:srgbClr val="FFFFFF"/>
                </a:solidFill>
              </a:rPr>
              <a:t>Extend any data</a:t>
            </a:r>
          </a:p>
        </p:txBody>
      </p:sp>
      <p:sp>
        <p:nvSpPr>
          <p:cNvPr id="26" name="TextBox 25"/>
          <p:cNvSpPr txBox="1"/>
          <p:nvPr/>
        </p:nvSpPr>
        <p:spPr>
          <a:xfrm>
            <a:off x="6105289" y="388609"/>
            <a:ext cx="2718693" cy="369332"/>
          </a:xfrm>
          <a:prstGeom prst="rect">
            <a:avLst/>
          </a:prstGeom>
          <a:noFill/>
        </p:spPr>
        <p:txBody>
          <a:bodyPr wrap="none" lIns="0" tIns="0" rIns="0" bIns="0" rtlCol="0">
            <a:spAutoFit/>
          </a:bodyPr>
          <a:lstStyle/>
          <a:p>
            <a:pPr defTabSz="914363"/>
            <a:r>
              <a:rPr lang="en-US" sz="2400" b="1" dirty="0">
                <a:solidFill>
                  <a:srgbClr val="FFFFFF"/>
                </a:solidFill>
              </a:rPr>
              <a:t>End user analytics</a:t>
            </a:r>
          </a:p>
        </p:txBody>
      </p:sp>
      <p:pic>
        <p:nvPicPr>
          <p:cNvPr id="27" name="Picture 5" descr="D:\Microsoft\DVD - Sept 2010\Artwork_Imagery\Hardware Photos\OEM HW\Windows Mobile devices (cell phone, pda)\Windows 7  - prototype\Windows Phone 7 Series.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886924" y="123478"/>
            <a:ext cx="373278" cy="62529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C:\Users\mollie\Desktop\desktop files are all in here\jpegs pngs\laptop.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bright="20000" contrast="40000"/>
                    </a14:imgEffect>
                  </a14:imgLayer>
                </a14:imgProps>
              </a:ext>
            </a:extLst>
          </a:blip>
          <a:srcRect/>
          <a:stretch>
            <a:fillRect/>
          </a:stretch>
        </p:blipFill>
        <p:spPr bwMode="auto">
          <a:xfrm flipH="1">
            <a:off x="4394526" y="123478"/>
            <a:ext cx="1041570" cy="824972"/>
          </a:xfrm>
          <a:prstGeom prst="rect">
            <a:avLst/>
          </a:prstGeom>
          <a:noFill/>
          <a:ln>
            <a:noFill/>
          </a:ln>
          <a:scene3d>
            <a:camera prst="orthographicFront">
              <a:rot lat="0" lon="10800000" rev="0"/>
            </a:camera>
            <a:lightRig rig="threePt" dir="t"/>
          </a:scene3d>
        </p:spPr>
      </p:pic>
      <p:pic>
        <p:nvPicPr>
          <p:cNvPr id="29" name="Picture 3" descr="E:\Users\mnguyen\Pictures\Logos\SQL-Server-White.png"/>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812414" y="2296673"/>
            <a:ext cx="2660423" cy="65436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1447081" y="2936673"/>
            <a:ext cx="2426249" cy="215444"/>
          </a:xfrm>
          <a:prstGeom prst="rect">
            <a:avLst/>
          </a:prstGeom>
          <a:noFill/>
        </p:spPr>
        <p:txBody>
          <a:bodyPr wrap="square" lIns="0" tIns="0" rIns="0" bIns="0" rtlCol="0">
            <a:spAutoFit/>
          </a:bodyPr>
          <a:lstStyle/>
          <a:p>
            <a:pPr defTabSz="914363"/>
            <a:r>
              <a:rPr lang="en-US" sz="1400" dirty="0">
                <a:ln>
                  <a:solidFill>
                    <a:srgbClr val="000000">
                      <a:alpha val="0"/>
                    </a:srgbClr>
                  </a:solidFill>
                </a:ln>
                <a:solidFill>
                  <a:srgbClr val="FFFFFF"/>
                </a:solidFill>
              </a:rPr>
              <a:t>Appliances</a:t>
            </a:r>
          </a:p>
        </p:txBody>
      </p:sp>
      <p:pic>
        <p:nvPicPr>
          <p:cNvPr id="31" name="Group 52"/>
          <p:cNvPicPr>
            <a:picLocks noChangeArrowheads="1"/>
          </p:cNvPicPr>
          <p:nvPr/>
        </p:nvPicPr>
        <p:blipFill>
          <a:blip r:embed="rId14">
            <a:grayscl/>
            <a:extLst>
              <a:ext uri="{28A0092B-C50C-407E-A947-70E740481C1C}">
                <a14:useLocalDpi xmlns:a14="http://schemas.microsoft.com/office/drawing/2010/main" val="0"/>
              </a:ext>
            </a:extLst>
          </a:blip>
          <a:srcRect t="-5797"/>
          <a:stretch>
            <a:fillRect/>
          </a:stretch>
        </p:blipFill>
        <p:spPr bwMode="auto">
          <a:xfrm>
            <a:off x="933451" y="762609"/>
            <a:ext cx="2090227" cy="1173444"/>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p:nvGrpSpPr>
        <p:grpSpPr>
          <a:xfrm>
            <a:off x="6689201" y="865332"/>
            <a:ext cx="1483249" cy="900863"/>
            <a:chOff x="6496696" y="1555257"/>
            <a:chExt cx="1536053" cy="900863"/>
          </a:xfrm>
        </p:grpSpPr>
        <p:pic>
          <p:nvPicPr>
            <p:cNvPr id="33" name="Picture 3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280222">
              <a:off x="6679392" y="1555257"/>
              <a:ext cx="1093815" cy="735373"/>
            </a:xfrm>
            <a:prstGeom prst="rect">
              <a:avLst/>
            </a:prstGeom>
          </p:spPr>
        </p:pic>
        <p:pic>
          <p:nvPicPr>
            <p:cNvPr id="34" name="Picture 17"/>
            <p:cNvPicPr>
              <a:picLocks noChangeAspect="1" noChangeArrowheads="1"/>
            </p:cNvPicPr>
            <p:nvPr/>
          </p:nvPicPr>
          <p:blipFill>
            <a:blip r:embed="rId16" cstate="print">
              <a:extLst>
                <a:ext uri="{BEBA8EAE-BF5A-486C-A8C5-ECC9F3942E4B}">
                  <a14:imgProps xmlns:a14="http://schemas.microsoft.com/office/drawing/2010/main">
                    <a14:imgLayer r:embed="rId17">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258049" y="1788206"/>
              <a:ext cx="774700" cy="667914"/>
            </a:xfrm>
            <a:prstGeom prst="rect">
              <a:avLst/>
            </a:prstGeom>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34" descr="Excel2007_ProductIcon.png"/>
            <p:cNvPicPr>
              <a:picLocks noChangeAspect="1"/>
            </p:cNvPicPr>
            <p:nvPr/>
          </p:nvPicPr>
          <p:blipFill>
            <a:blip r:embed="rId18" cstate="print"/>
            <a:stretch>
              <a:fillRect/>
            </a:stretch>
          </p:blipFill>
          <p:spPr>
            <a:xfrm>
              <a:off x="6496696" y="1751675"/>
              <a:ext cx="470731" cy="623224"/>
            </a:xfrm>
            <a:prstGeom prst="rect">
              <a:avLst/>
            </a:prstGeom>
            <a:effectLst/>
          </p:spPr>
        </p:pic>
      </p:grpSp>
      <p:sp>
        <p:nvSpPr>
          <p:cNvPr id="36" name="TextBox 35"/>
          <p:cNvSpPr txBox="1"/>
          <p:nvPr/>
        </p:nvSpPr>
        <p:spPr>
          <a:xfrm>
            <a:off x="3838561" y="4703207"/>
            <a:ext cx="1610505" cy="215444"/>
          </a:xfrm>
          <a:prstGeom prst="rect">
            <a:avLst/>
          </a:prstGeom>
          <a:noFill/>
        </p:spPr>
        <p:txBody>
          <a:bodyPr vert="horz" wrap="none" lIns="0" tIns="0" rIns="0" bIns="0" rtlCol="0">
            <a:spAutoFit/>
          </a:bodyPr>
          <a:lstStyle/>
          <a:p>
            <a:pPr defTabSz="914363"/>
            <a:r>
              <a:rPr lang="en-US" sz="1400" dirty="0">
                <a:solidFill>
                  <a:srgbClr val="FFFFFF"/>
                </a:solidFill>
              </a:rPr>
              <a:t>Common Architecture</a:t>
            </a:r>
          </a:p>
        </p:txBody>
      </p:sp>
    </p:spTree>
    <p:extLst>
      <p:ext uri="{BB962C8B-B14F-4D97-AF65-F5344CB8AC3E}">
        <p14:creationId xmlns:p14="http://schemas.microsoft.com/office/powerpoint/2010/main" val="1121270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bwMode="auto">
          <a:xfrm>
            <a:off x="249696" y="1198713"/>
            <a:ext cx="8653118" cy="433826"/>
          </a:xfrm>
          <a:prstGeom prst="roundRect">
            <a:avLst/>
          </a:prstGeom>
          <a:solidFill>
            <a:srgbClr val="0070C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r" defTabSz="685666"/>
            <a:r>
              <a:rPr lang="en-US" sz="1200" dirty="0" smtClean="0">
                <a:solidFill>
                  <a:schemeClr val="bg1">
                    <a:alpha val="99000"/>
                  </a:schemeClr>
                </a:solidFill>
                <a:latin typeface="Segoe UI" pitchFamily="34" charset="0"/>
                <a:ea typeface="Segoe UI" pitchFamily="34" charset="0"/>
                <a:cs typeface="Segoe UI" pitchFamily="34" charset="0"/>
              </a:rPr>
              <a:t>Microsoft Assessment </a:t>
            </a:r>
          </a:p>
          <a:p>
            <a:pPr algn="r" defTabSz="685666"/>
            <a:r>
              <a:rPr lang="en-US" sz="1200" dirty="0" smtClean="0">
                <a:solidFill>
                  <a:schemeClr val="bg1">
                    <a:alpha val="99000"/>
                  </a:schemeClr>
                </a:solidFill>
                <a:latin typeface="Segoe UI" pitchFamily="34" charset="0"/>
                <a:ea typeface="Segoe UI" pitchFamily="34" charset="0"/>
                <a:cs typeface="Segoe UI" pitchFamily="34" charset="0"/>
              </a:rPr>
              <a:t>and Planning Toolkit</a:t>
            </a:r>
          </a:p>
        </p:txBody>
      </p:sp>
      <p:grpSp>
        <p:nvGrpSpPr>
          <p:cNvPr id="17" name="Group 16"/>
          <p:cNvGrpSpPr/>
          <p:nvPr/>
        </p:nvGrpSpPr>
        <p:grpSpPr>
          <a:xfrm>
            <a:off x="185651" y="2298545"/>
            <a:ext cx="8653118" cy="1823476"/>
            <a:chOff x="239288" y="2178520"/>
            <a:chExt cx="11534486" cy="2325202"/>
          </a:xfrm>
          <a:solidFill>
            <a:srgbClr val="0070C0"/>
          </a:solidFill>
        </p:grpSpPr>
        <p:sp>
          <p:nvSpPr>
            <p:cNvPr id="14" name="Rounded Rectangle 13"/>
            <p:cNvSpPr/>
            <p:nvPr/>
          </p:nvSpPr>
          <p:spPr bwMode="auto">
            <a:xfrm>
              <a:off x="239288" y="2178520"/>
              <a:ext cx="11534486" cy="2325202"/>
            </a:xfrm>
            <a:prstGeom prst="roundRect">
              <a:avLst/>
            </a:prstGeom>
            <a:grp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sz="1700" dirty="0">
                <a:solidFill>
                  <a:schemeClr val="tx1">
                    <a:alpha val="99000"/>
                  </a:schemeClr>
                </a:solidFill>
              </a:endParaRPr>
            </a:p>
          </p:txBody>
        </p:sp>
        <p:grpSp>
          <p:nvGrpSpPr>
            <p:cNvPr id="16" name="Group 15"/>
            <p:cNvGrpSpPr/>
            <p:nvPr/>
          </p:nvGrpSpPr>
          <p:grpSpPr>
            <a:xfrm>
              <a:off x="8840006" y="2890438"/>
              <a:ext cx="2874922" cy="1013032"/>
              <a:chOff x="8840006" y="2890438"/>
              <a:chExt cx="2874922" cy="1013032"/>
            </a:xfrm>
            <a:grpFill/>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40006" y="2890438"/>
                <a:ext cx="2874922" cy="794327"/>
              </a:xfrm>
              <a:prstGeom prst="rect">
                <a:avLst/>
              </a:prstGeom>
              <a:grpFill/>
            </p:spPr>
          </p:pic>
          <p:sp>
            <p:nvSpPr>
              <p:cNvPr id="13" name="TextBox 12"/>
              <p:cNvSpPr txBox="1"/>
              <p:nvPr/>
            </p:nvSpPr>
            <p:spPr>
              <a:xfrm>
                <a:off x="9623093" y="3628747"/>
                <a:ext cx="2038489" cy="274723"/>
              </a:xfrm>
              <a:prstGeom prst="rect">
                <a:avLst/>
              </a:prstGeom>
              <a:grpFill/>
            </p:spPr>
            <p:txBody>
              <a:bodyPr wrap="none" lIns="0" tIns="0" rIns="0" bIns="0" rtlCol="0">
                <a:spAutoFit/>
              </a:bodyPr>
              <a:lstStyle/>
              <a:p>
                <a:r>
                  <a:rPr lang="en-US" sz="1400" dirty="0" smtClean="0">
                    <a:solidFill>
                      <a:schemeClr val="bg1"/>
                    </a:solidFill>
                    <a:latin typeface="Segoe UI" pitchFamily="34" charset="0"/>
                    <a:ea typeface="Segoe UI" pitchFamily="34" charset="0"/>
                    <a:cs typeface="Segoe UI" pitchFamily="34" charset="0"/>
                  </a:rPr>
                  <a:t>Migration Assistant</a:t>
                </a:r>
              </a:p>
            </p:txBody>
          </p:sp>
        </p:grpSp>
      </p:grpSp>
      <p:sp>
        <p:nvSpPr>
          <p:cNvPr id="2" name="Title 1"/>
          <p:cNvSpPr>
            <a:spLocks noGrp="1"/>
          </p:cNvSpPr>
          <p:nvPr>
            <p:ph type="title"/>
          </p:nvPr>
        </p:nvSpPr>
        <p:spPr/>
        <p:txBody>
          <a:bodyPr/>
          <a:lstStyle/>
          <a:p>
            <a:r>
              <a:rPr lang="en-US" dirty="0" smtClean="0"/>
              <a:t>Database Migration Process</a:t>
            </a:r>
            <a:endParaRPr lang="en-US" dirty="0"/>
          </a:p>
        </p:txBody>
      </p:sp>
      <p:sp>
        <p:nvSpPr>
          <p:cNvPr id="3" name="Text Placeholder 2"/>
          <p:cNvSpPr>
            <a:spLocks noGrp="1"/>
          </p:cNvSpPr>
          <p:nvPr>
            <p:ph type="body" sz="quarter" idx="4294967295"/>
          </p:nvPr>
        </p:nvSpPr>
        <p:spPr>
          <a:xfrm>
            <a:off x="3361296" y="2567120"/>
            <a:ext cx="4488873" cy="276999"/>
          </a:xfrm>
          <a:prstGeom prst="rect">
            <a:avLst/>
          </a:prstGeom>
        </p:spPr>
        <p:txBody>
          <a:bodyPr lIns="68589" tIns="34295" rIns="68589" bIns="34295">
            <a:normAutofit fontScale="92500" lnSpcReduction="20000"/>
          </a:bodyPr>
          <a:lstStyle/>
          <a:p>
            <a:pPr>
              <a:lnSpc>
                <a:spcPct val="100000"/>
              </a:lnSpc>
            </a:pPr>
            <a:r>
              <a:rPr lang="en-US" sz="1800" b="1" dirty="0">
                <a:solidFill>
                  <a:schemeClr val="tx1"/>
                </a:solidFill>
              </a:rPr>
              <a:t>Migration Impact Assessment</a:t>
            </a:r>
          </a:p>
        </p:txBody>
      </p:sp>
      <p:sp>
        <p:nvSpPr>
          <p:cNvPr id="4" name="Pentagon 3"/>
          <p:cNvSpPr/>
          <p:nvPr/>
        </p:nvSpPr>
        <p:spPr bwMode="auto">
          <a:xfrm rot="5400000">
            <a:off x="1092026" y="593985"/>
            <a:ext cx="1360170" cy="2606719"/>
          </a:xfrm>
          <a:prstGeom prst="homePlate">
            <a:avLst>
              <a:gd name="adj" fmla="val 22464"/>
            </a:avLst>
          </a:prstGeom>
          <a:ln>
            <a:solidFill>
              <a:schemeClr val="tx2"/>
            </a:solidFill>
            <a:headEnd type="none" w="med" len="med"/>
            <a:tailEnd type="none" w="med" len="med"/>
          </a:ln>
        </p:spPr>
        <p:style>
          <a:lnRef idx="1">
            <a:schemeClr val="accent1"/>
          </a:lnRef>
          <a:fillRef idx="1003">
            <a:schemeClr val="dk2"/>
          </a:fillRef>
          <a:effectRef idx="2">
            <a:schemeClr val="accent1"/>
          </a:effectRef>
          <a:fontRef idx="minor">
            <a:schemeClr val="lt1"/>
          </a:fontRef>
        </p:style>
        <p:txBody>
          <a:bodyPr vert="vert270" wrap="square" lIns="68586" tIns="34293" rIns="68586" bIns="34293" numCol="1" rtlCol="0" anchor="ctr" anchorCtr="0" compatLnSpc="1">
            <a:prstTxWarp prst="textNoShape">
              <a:avLst/>
            </a:prstTxWarp>
          </a:bodyPr>
          <a:lstStyle/>
          <a:p>
            <a:pPr algn="ctr" defTabSz="685666"/>
            <a:r>
              <a:rPr lang="en-US" sz="1700" b="1" dirty="0">
                <a:solidFill>
                  <a:schemeClr val="tx1">
                    <a:alpha val="99000"/>
                  </a:schemeClr>
                </a:solidFill>
              </a:rPr>
              <a:t>Scoping and Planning</a:t>
            </a:r>
          </a:p>
        </p:txBody>
      </p:sp>
      <p:sp>
        <p:nvSpPr>
          <p:cNvPr id="5" name="Chevron 4"/>
          <p:cNvSpPr/>
          <p:nvPr/>
        </p:nvSpPr>
        <p:spPr bwMode="auto">
          <a:xfrm rot="5400000">
            <a:off x="1307129" y="1597584"/>
            <a:ext cx="929964" cy="2606719"/>
          </a:xfrm>
          <a:prstGeom prst="chevron">
            <a:avLst>
              <a:gd name="adj" fmla="val 23913"/>
            </a:avLst>
          </a:prstGeom>
          <a:ln>
            <a:solidFill>
              <a:schemeClr val="tx2"/>
            </a:solidFill>
            <a:headEnd type="none" w="med" len="med"/>
            <a:tailEnd type="none" w="med" len="med"/>
          </a:ln>
        </p:spPr>
        <p:style>
          <a:lnRef idx="1">
            <a:schemeClr val="accent1"/>
          </a:lnRef>
          <a:fillRef idx="1003">
            <a:schemeClr val="dk2"/>
          </a:fillRef>
          <a:effectRef idx="2">
            <a:schemeClr val="accent1"/>
          </a:effectRef>
          <a:fontRef idx="minor">
            <a:schemeClr val="lt1"/>
          </a:fontRef>
        </p:style>
        <p:txBody>
          <a:bodyPr vert="vert270" wrap="square" lIns="68586" tIns="34293" rIns="68586" bIns="34293" numCol="1" rtlCol="0" anchor="ctr" anchorCtr="0" compatLnSpc="1">
            <a:prstTxWarp prst="textNoShape">
              <a:avLst/>
            </a:prstTxWarp>
          </a:bodyPr>
          <a:lstStyle/>
          <a:p>
            <a:pPr algn="ctr" defTabSz="685666"/>
            <a:r>
              <a:rPr lang="en-US" sz="1700" b="1" dirty="0">
                <a:solidFill>
                  <a:schemeClr val="tx1">
                    <a:alpha val="99000"/>
                  </a:schemeClr>
                </a:solidFill>
              </a:rPr>
              <a:t>Database Migration</a:t>
            </a:r>
          </a:p>
        </p:txBody>
      </p:sp>
      <p:sp>
        <p:nvSpPr>
          <p:cNvPr id="6" name="Chevron 5"/>
          <p:cNvSpPr/>
          <p:nvPr/>
        </p:nvSpPr>
        <p:spPr bwMode="auto">
          <a:xfrm rot="5400000">
            <a:off x="1307129" y="2423611"/>
            <a:ext cx="929964" cy="2606719"/>
          </a:xfrm>
          <a:prstGeom prst="chevron">
            <a:avLst>
              <a:gd name="adj" fmla="val 23913"/>
            </a:avLst>
          </a:prstGeom>
          <a:ln>
            <a:solidFill>
              <a:schemeClr val="tx2"/>
            </a:solidFill>
            <a:headEnd type="none" w="med" len="med"/>
            <a:tailEnd type="none" w="med" len="med"/>
          </a:ln>
        </p:spPr>
        <p:style>
          <a:lnRef idx="1">
            <a:schemeClr val="accent1"/>
          </a:lnRef>
          <a:fillRef idx="1003">
            <a:schemeClr val="dk2"/>
          </a:fillRef>
          <a:effectRef idx="2">
            <a:schemeClr val="accent1"/>
          </a:effectRef>
          <a:fontRef idx="minor">
            <a:schemeClr val="lt1"/>
          </a:fontRef>
        </p:style>
        <p:txBody>
          <a:bodyPr vert="vert270" wrap="square" lIns="68586" tIns="34293" rIns="68586" bIns="34293" numCol="1" rtlCol="0" anchor="ctr" anchorCtr="0" compatLnSpc="1">
            <a:prstTxWarp prst="textNoShape">
              <a:avLst/>
            </a:prstTxWarp>
          </a:bodyPr>
          <a:lstStyle/>
          <a:p>
            <a:pPr algn="ctr" defTabSz="685666"/>
            <a:r>
              <a:rPr lang="en-US" sz="1700" b="1" dirty="0">
                <a:solidFill>
                  <a:schemeClr val="tx1">
                    <a:alpha val="99000"/>
                  </a:schemeClr>
                </a:solidFill>
              </a:rPr>
              <a:t>Application Remediation</a:t>
            </a:r>
          </a:p>
        </p:txBody>
      </p:sp>
      <p:sp>
        <p:nvSpPr>
          <p:cNvPr id="7" name="Chevron 6"/>
          <p:cNvSpPr/>
          <p:nvPr/>
        </p:nvSpPr>
        <p:spPr bwMode="auto">
          <a:xfrm rot="5400000">
            <a:off x="1307129" y="3323688"/>
            <a:ext cx="929964" cy="2606719"/>
          </a:xfrm>
          <a:prstGeom prst="chevron">
            <a:avLst>
              <a:gd name="adj" fmla="val 23913"/>
            </a:avLst>
          </a:prstGeom>
          <a:ln>
            <a:solidFill>
              <a:schemeClr val="tx2"/>
            </a:solidFill>
            <a:headEnd type="none" w="med" len="med"/>
            <a:tailEnd type="none" w="med" len="med"/>
          </a:ln>
        </p:spPr>
        <p:style>
          <a:lnRef idx="1">
            <a:schemeClr val="accent1"/>
          </a:lnRef>
          <a:fillRef idx="1003">
            <a:schemeClr val="dk2"/>
          </a:fillRef>
          <a:effectRef idx="2">
            <a:schemeClr val="accent1"/>
          </a:effectRef>
          <a:fontRef idx="minor">
            <a:schemeClr val="lt1"/>
          </a:fontRef>
        </p:style>
        <p:txBody>
          <a:bodyPr vert="vert270" wrap="square" lIns="68586" tIns="34293" rIns="68586" bIns="34293" numCol="1" rtlCol="0" anchor="ctr" anchorCtr="0" compatLnSpc="1">
            <a:prstTxWarp prst="textNoShape">
              <a:avLst/>
            </a:prstTxWarp>
          </a:bodyPr>
          <a:lstStyle/>
          <a:p>
            <a:pPr algn="ctr" defTabSz="685666"/>
            <a:r>
              <a:rPr lang="en-US" sz="1700" b="1" dirty="0">
                <a:solidFill>
                  <a:schemeClr val="tx1">
                    <a:alpha val="99000"/>
                  </a:schemeClr>
                </a:solidFill>
              </a:rPr>
              <a:t>Application Deployment</a:t>
            </a:r>
          </a:p>
        </p:txBody>
      </p:sp>
      <p:sp>
        <p:nvSpPr>
          <p:cNvPr id="9" name="Text Placeholder 2"/>
          <p:cNvSpPr txBox="1">
            <a:spLocks/>
          </p:cNvSpPr>
          <p:nvPr/>
        </p:nvSpPr>
        <p:spPr>
          <a:xfrm>
            <a:off x="3361296" y="2889103"/>
            <a:ext cx="4488873" cy="60939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1800" b="1" dirty="0">
                <a:solidFill>
                  <a:schemeClr val="tx1"/>
                </a:solidFill>
              </a:rPr>
              <a:t>Schema Conversion</a:t>
            </a:r>
          </a:p>
          <a:p>
            <a:pPr>
              <a:lnSpc>
                <a:spcPct val="100000"/>
              </a:lnSpc>
            </a:pPr>
            <a:r>
              <a:rPr lang="en-US" sz="1800" b="1" dirty="0">
                <a:solidFill>
                  <a:schemeClr val="tx1"/>
                </a:solidFill>
              </a:rPr>
              <a:t>Data Migration</a:t>
            </a:r>
          </a:p>
        </p:txBody>
      </p:sp>
      <p:sp>
        <p:nvSpPr>
          <p:cNvPr id="10" name="Text Placeholder 2"/>
          <p:cNvSpPr txBox="1">
            <a:spLocks/>
          </p:cNvSpPr>
          <p:nvPr/>
        </p:nvSpPr>
        <p:spPr>
          <a:xfrm>
            <a:off x="3361296" y="3764736"/>
            <a:ext cx="4488873" cy="60939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1800" b="1" dirty="0">
                <a:solidFill>
                  <a:schemeClr val="tx1"/>
                </a:solidFill>
              </a:rPr>
              <a:t>Embedded SQL Statement</a:t>
            </a:r>
          </a:p>
          <a:p>
            <a:pPr>
              <a:lnSpc>
                <a:spcPct val="100000"/>
              </a:lnSpc>
            </a:pPr>
            <a:r>
              <a:rPr lang="en-US" sz="1800" b="1" dirty="0">
                <a:solidFill>
                  <a:schemeClr val="tx1"/>
                </a:solidFill>
              </a:rPr>
              <a:t>Database connectivity</a:t>
            </a:r>
          </a:p>
        </p:txBody>
      </p:sp>
      <p:sp>
        <p:nvSpPr>
          <p:cNvPr id="11" name="Text Placeholder 2"/>
          <p:cNvSpPr txBox="1">
            <a:spLocks/>
          </p:cNvSpPr>
          <p:nvPr/>
        </p:nvSpPr>
        <p:spPr>
          <a:xfrm>
            <a:off x="3372729" y="4481623"/>
            <a:ext cx="4488873" cy="27699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1800" b="1" dirty="0">
                <a:solidFill>
                  <a:schemeClr val="tx1"/>
                </a:solidFill>
              </a:rPr>
              <a:t>User Login and Permission</a:t>
            </a:r>
          </a:p>
        </p:txBody>
      </p:sp>
      <p:sp>
        <p:nvSpPr>
          <p:cNvPr id="18" name="Text Placeholder 2"/>
          <p:cNvSpPr txBox="1">
            <a:spLocks/>
          </p:cNvSpPr>
          <p:nvPr/>
        </p:nvSpPr>
        <p:spPr>
          <a:xfrm>
            <a:off x="3361296" y="1286960"/>
            <a:ext cx="4488873" cy="27699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1800" b="1" dirty="0">
                <a:solidFill>
                  <a:schemeClr val="tx1"/>
                </a:solidFill>
              </a:rPr>
              <a:t>Database Discovery</a:t>
            </a:r>
          </a:p>
        </p:txBody>
      </p:sp>
      <p:sp>
        <p:nvSpPr>
          <p:cNvPr id="20" name="Text Placeholder 2"/>
          <p:cNvSpPr txBox="1">
            <a:spLocks/>
          </p:cNvSpPr>
          <p:nvPr/>
        </p:nvSpPr>
        <p:spPr>
          <a:xfrm>
            <a:off x="3361295" y="1687010"/>
            <a:ext cx="5544994" cy="55399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US" sz="1800" b="1" dirty="0">
                <a:solidFill>
                  <a:schemeClr val="tx1"/>
                </a:solidFill>
              </a:rPr>
              <a:t>Non-code requirements </a:t>
            </a:r>
            <a:r>
              <a:rPr lang="en-US" sz="1800" b="1" dirty="0" smtClean="0">
                <a:solidFill>
                  <a:schemeClr val="tx1"/>
                </a:solidFill>
              </a:rPr>
              <a:t>(</a:t>
            </a:r>
            <a:r>
              <a:rPr lang="en-US" sz="1800" b="1" dirty="0" err="1" smtClean="0">
                <a:solidFill>
                  <a:schemeClr val="tx1"/>
                </a:solidFill>
              </a:rPr>
              <a:t>AlwaysOn</a:t>
            </a:r>
            <a:r>
              <a:rPr lang="en-US" sz="1800" b="1" dirty="0" smtClean="0">
                <a:solidFill>
                  <a:schemeClr val="tx1"/>
                </a:solidFill>
              </a:rPr>
              <a:t>, </a:t>
            </a:r>
            <a:r>
              <a:rPr lang="en-US" sz="1800" b="1" dirty="0" err="1">
                <a:solidFill>
                  <a:schemeClr val="tx1"/>
                </a:solidFill>
              </a:rPr>
              <a:t>Perf</a:t>
            </a:r>
            <a:r>
              <a:rPr lang="en-US" sz="1800" b="1" dirty="0">
                <a:solidFill>
                  <a:schemeClr val="tx1"/>
                </a:solidFill>
              </a:rPr>
              <a:t>, locale, maintenance, dependencies, etc…)</a:t>
            </a:r>
          </a:p>
        </p:txBody>
      </p:sp>
    </p:spTree>
    <p:custDataLst>
      <p:tags r:id="rId1"/>
    </p:custDataLst>
    <p:extLst>
      <p:ext uri="{BB962C8B-B14F-4D97-AF65-F5344CB8AC3E}">
        <p14:creationId xmlns:p14="http://schemas.microsoft.com/office/powerpoint/2010/main" val="311125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49492"/>
            <a:ext cx="8229600" cy="857250"/>
          </a:xfrm>
        </p:spPr>
        <p:txBody>
          <a:bodyPr>
            <a:normAutofit/>
          </a:bodyPr>
          <a:lstStyle/>
          <a:p>
            <a:r>
              <a:rPr lang="en-US" sz="2800" dirty="0" smtClean="0"/>
              <a:t>Microsoft Assessment and Planning (MAP) Toolkit</a:t>
            </a:r>
            <a:endParaRPr lang="en-US" sz="2800" dirty="0"/>
          </a:p>
        </p:txBody>
      </p:sp>
      <p:sp>
        <p:nvSpPr>
          <p:cNvPr id="3" name="Content Placeholder 2"/>
          <p:cNvSpPr>
            <a:spLocks noGrp="1"/>
          </p:cNvSpPr>
          <p:nvPr>
            <p:ph idx="1"/>
          </p:nvPr>
        </p:nvSpPr>
        <p:spPr>
          <a:xfrm>
            <a:off x="4644008" y="1055072"/>
            <a:ext cx="4773216" cy="3394472"/>
          </a:xfrm>
        </p:spPr>
        <p:txBody>
          <a:bodyPr>
            <a:normAutofit/>
          </a:bodyPr>
          <a:lstStyle/>
          <a:p>
            <a:r>
              <a:rPr lang="en-US" sz="1400" dirty="0"/>
              <a:t>Agentless inventory and </a:t>
            </a:r>
            <a:r>
              <a:rPr lang="en-US" sz="1400" dirty="0" smtClean="0"/>
              <a:t>assessment</a:t>
            </a:r>
            <a:endParaRPr lang="en-US" sz="1400" dirty="0"/>
          </a:p>
          <a:p>
            <a:pPr lvl="0"/>
            <a:r>
              <a:rPr lang="en-US" sz="1400" dirty="0"/>
              <a:t>Provides readiness assessments for </a:t>
            </a:r>
          </a:p>
          <a:p>
            <a:pPr marL="647786" lvl="2" indent="-345327"/>
            <a:r>
              <a:rPr lang="en-US" sz="1100" dirty="0"/>
              <a:t>Windows 7, Office 2010, </a:t>
            </a:r>
            <a:br>
              <a:rPr lang="en-US" sz="1100" dirty="0"/>
            </a:br>
            <a:r>
              <a:rPr lang="en-US" sz="1100" dirty="0"/>
              <a:t>Internet Explorer</a:t>
            </a:r>
          </a:p>
          <a:p>
            <a:pPr marL="647786" lvl="2" indent="-345327"/>
            <a:r>
              <a:rPr lang="en-US" sz="1100" dirty="0"/>
              <a:t>Windows Server 2008 R2, Hyper-V</a:t>
            </a:r>
          </a:p>
          <a:p>
            <a:pPr marL="647786" lvl="2" indent="-345327"/>
            <a:r>
              <a:rPr lang="en-US" sz="1100" dirty="0"/>
              <a:t>Windows Azure Platform </a:t>
            </a:r>
          </a:p>
          <a:p>
            <a:pPr marL="647786" lvl="2" indent="-345327"/>
            <a:r>
              <a:rPr lang="en-US" sz="1100" b="1" dirty="0" smtClean="0"/>
              <a:t>SQL Server, Oracle</a:t>
            </a:r>
            <a:r>
              <a:rPr lang="en-US" sz="1100" b="1" dirty="0"/>
              <a:t>, MySQL, and Sybase Discovery</a:t>
            </a:r>
          </a:p>
          <a:p>
            <a:r>
              <a:rPr lang="en-US" sz="1400" dirty="0"/>
              <a:t>Generates customizable proposals and </a:t>
            </a:r>
            <a:r>
              <a:rPr lang="en-US" sz="1400" dirty="0" smtClean="0"/>
              <a:t>reports</a:t>
            </a:r>
            <a:endParaRPr lang="en-US" sz="1400" dirty="0"/>
          </a:p>
        </p:txBody>
      </p:sp>
      <p:pic>
        <p:nvPicPr>
          <p:cNvPr id="1026" name="Picture 2" descr="C:\Users\hawong.FAREAST\AppData\Local\Microsoft\Windows\Temporary Internet Files\Content.Outlook\IL981AC0\MAP_OracleReport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083491"/>
            <a:ext cx="4134662" cy="328845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716016" y="3651870"/>
            <a:ext cx="4220514" cy="646331"/>
          </a:xfrm>
          <a:prstGeom prst="rect">
            <a:avLst/>
          </a:prstGeom>
          <a:noFill/>
        </p:spPr>
        <p:txBody>
          <a:bodyPr wrap="none" rtlCol="0">
            <a:spAutoFit/>
          </a:bodyPr>
          <a:lstStyle/>
          <a:p>
            <a:r>
              <a:rPr lang="en-US" dirty="0" smtClean="0">
                <a:solidFill>
                  <a:schemeClr val="bg1"/>
                </a:solidFill>
                <a:effectLst>
                  <a:outerShdw blurRad="38100" dist="38100" dir="2700000" algn="tl">
                    <a:srgbClr val="000000">
                      <a:alpha val="43137"/>
                    </a:srgbClr>
                  </a:outerShdw>
                </a:effectLst>
              </a:rPr>
              <a:t>Ideal discovery tool for Database Migration</a:t>
            </a:r>
          </a:p>
          <a:p>
            <a:r>
              <a:rPr lang="en-US" dirty="0" smtClean="0">
                <a:solidFill>
                  <a:schemeClr val="bg1"/>
                </a:solidFill>
                <a:effectLst>
                  <a:outerShdw blurRad="38100" dist="38100" dir="2700000" algn="tl">
                    <a:srgbClr val="000000">
                      <a:alpha val="43137"/>
                    </a:srgbClr>
                  </a:outerShdw>
                </a:effectLst>
              </a:rPr>
              <a:t>And Consolidation Projects</a:t>
            </a:r>
            <a:endParaRPr lang="en-US" dirty="0">
              <a:solidFill>
                <a:schemeClr val="bg1"/>
              </a:solidFill>
              <a:effectLst>
                <a:outerShdw blurRad="38100" dist="38100" dir="2700000" algn="tl">
                  <a:srgbClr val="000000">
                    <a:alpha val="43137"/>
                  </a:srgbClr>
                </a:outerShdw>
              </a:effectLst>
            </a:endParaRPr>
          </a:p>
        </p:txBody>
      </p:sp>
      <p:sp>
        <p:nvSpPr>
          <p:cNvPr id="10" name="TextBox 9"/>
          <p:cNvSpPr txBox="1"/>
          <p:nvPr/>
        </p:nvSpPr>
        <p:spPr>
          <a:xfrm>
            <a:off x="4716016" y="4177412"/>
            <a:ext cx="2877198" cy="338554"/>
          </a:xfrm>
          <a:prstGeom prst="rect">
            <a:avLst/>
          </a:prstGeom>
          <a:noFill/>
        </p:spPr>
        <p:txBody>
          <a:bodyPr wrap="none" rtlCol="0">
            <a:spAutoFit/>
          </a:bodyPr>
          <a:lstStyle/>
          <a:p>
            <a:r>
              <a:rPr lang="en-US" sz="1600" dirty="0" smtClean="0">
                <a:solidFill>
                  <a:schemeClr val="bg1"/>
                </a:solidFill>
              </a:rPr>
              <a:t>http://www.microsoft.com/map</a:t>
            </a:r>
            <a:endParaRPr lang="en-US" sz="1600" dirty="0">
              <a:solidFill>
                <a:schemeClr val="bg1"/>
              </a:solidFill>
            </a:endParaRPr>
          </a:p>
        </p:txBody>
      </p:sp>
    </p:spTree>
    <p:extLst>
      <p:ext uri="{BB962C8B-B14F-4D97-AF65-F5344CB8AC3E}">
        <p14:creationId xmlns:p14="http://schemas.microsoft.com/office/powerpoint/2010/main" val="2521623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323528" y="2899073"/>
            <a:ext cx="8362080" cy="1033983"/>
          </a:xfrm>
          <a:effectLst>
            <a:glow rad="228600">
              <a:schemeClr val="accent5">
                <a:satMod val="175000"/>
                <a:alpha val="40000"/>
              </a:schemeClr>
            </a:glow>
          </a:effectLst>
        </p:spPr>
        <p:txBody>
          <a:bodyPr/>
          <a:lstStyle/>
          <a:p>
            <a:r>
              <a:rPr lang="en-US" sz="8800" dirty="0" smtClean="0"/>
              <a:t>demo</a:t>
            </a:r>
            <a:endParaRPr lang="en-US" sz="8800" dirty="0"/>
          </a:p>
        </p:txBody>
      </p:sp>
      <p:sp>
        <p:nvSpPr>
          <p:cNvPr id="6" name="Title 2"/>
          <p:cNvSpPr txBox="1">
            <a:spLocks/>
          </p:cNvSpPr>
          <p:nvPr/>
        </p:nvSpPr>
        <p:spPr>
          <a:xfrm>
            <a:off x="539552" y="2427734"/>
            <a:ext cx="8229600" cy="857250"/>
          </a:xfrm>
          <a:prstGeom prst="rect">
            <a:avLst/>
          </a:prstGeom>
        </p:spPr>
        <p:txBody>
          <a:bodyPr vert="horz" lIns="91440" tIns="45720" rIns="91440" bIns="45720" rtlCol="0" anchor="t" anchorCtr="0">
            <a:normAutofit fontScale="97500"/>
          </a:bodyPr>
          <a:lstStyle>
            <a:lvl1pPr algn="l" defTabSz="685864" rtl="0" eaLnBrk="1" latinLnBrk="0" hangingPunct="1">
              <a:lnSpc>
                <a:spcPct val="90000"/>
              </a:lnSpc>
              <a:spcBef>
                <a:spcPct val="0"/>
              </a:spcBef>
              <a:buNone/>
              <a:defRPr lang="en-US" sz="4100" b="0" kern="1200" cap="none" spc="-113" baseline="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5300" b="1" dirty="0" smtClean="0">
                <a:solidFill>
                  <a:schemeClr val="bg1"/>
                </a:solidFill>
                <a:effectLst>
                  <a:outerShdw blurRad="38100" dist="38100" dir="2700000" algn="tl">
                    <a:srgbClr val="000000">
                      <a:alpha val="43137"/>
                    </a:srgbClr>
                  </a:outerShdw>
                </a:effectLst>
              </a:rPr>
              <a:t>SQL Server Migration Assistant</a:t>
            </a:r>
            <a:endParaRPr lang="en-US" sz="3200"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52360653"/>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43.5|1.1"/>
</p:tagLst>
</file>

<file path=ppt/tags/tag2.xml><?xml version="1.0" encoding="utf-8"?>
<p:tagLst xmlns:a="http://schemas.openxmlformats.org/drawingml/2006/main" xmlns:r="http://schemas.openxmlformats.org/officeDocument/2006/relationships" xmlns:p="http://schemas.openxmlformats.org/presentationml/2006/main">
  <p:tag name="TIMING" val="|22.5|15|.2|64.4"/>
</p:tagLst>
</file>

<file path=ppt/tags/tag3.xml><?xml version="1.0" encoding="utf-8"?>
<p:tagLst xmlns:a="http://schemas.openxmlformats.org/drawingml/2006/main" xmlns:r="http://schemas.openxmlformats.org/officeDocument/2006/relationships" xmlns:p="http://schemas.openxmlformats.org/presentationml/2006/main">
  <p:tag name="TIMING" val="|.4|.6|.5|105.7"/>
</p:tagLst>
</file>

<file path=ppt/tags/tag4.xml><?xml version="1.0" encoding="utf-8"?>
<p:tagLst xmlns:a="http://schemas.openxmlformats.org/drawingml/2006/main" xmlns:r="http://schemas.openxmlformats.org/officeDocument/2006/relationships" xmlns:p="http://schemas.openxmlformats.org/presentationml/2006/main">
  <p:tag name="TIMING" val="|.4|.6|.5|105.7"/>
</p:tagLst>
</file>

<file path=ppt/tags/tag5.xml><?xml version="1.0" encoding="utf-8"?>
<p:tagLst xmlns:a="http://schemas.openxmlformats.org/drawingml/2006/main" xmlns:r="http://schemas.openxmlformats.org/officeDocument/2006/relationships" xmlns:p="http://schemas.openxmlformats.org/presentationml/2006/main">
  <p:tag name="TIMING" val="|26.2|10.6"/>
</p:tagLst>
</file>

<file path=ppt/tags/tag6.xml><?xml version="1.0" encoding="utf-8"?>
<p:tagLst xmlns:a="http://schemas.openxmlformats.org/drawingml/2006/main" xmlns:r="http://schemas.openxmlformats.org/officeDocument/2006/relationships" xmlns:p="http://schemas.openxmlformats.org/presentationml/2006/main">
  <p:tag name="TIMING" val="|5.2|3.7|2.6|5.9|11|5.7"/>
</p:tagLst>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8455</TotalTime>
  <Words>1885</Words>
  <Application>Microsoft Office PowerPoint</Application>
  <PresentationFormat>On-screen Show (16:9)</PresentationFormat>
  <Paragraphs>340</Paragraphs>
  <Slides>36</Slides>
  <Notes>11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Migration Done Right - Migrating to SQL Server on premise and in the cloud</vt:lpstr>
      <vt:lpstr>Upgrade versus Migration…</vt:lpstr>
      <vt:lpstr>Why  Upgrade OR Migrate?</vt:lpstr>
      <vt:lpstr>What is Upgrade?</vt:lpstr>
      <vt:lpstr>PowerPoint Presentation</vt:lpstr>
      <vt:lpstr>Database Migration Process</vt:lpstr>
      <vt:lpstr>Microsoft Assessment and Planning (MAP) Toolkit</vt:lpstr>
      <vt:lpstr>PowerPoint Presentation</vt:lpstr>
      <vt:lpstr>SQL Server Migration Assistant</vt:lpstr>
      <vt:lpstr>The complexity of Migration…</vt:lpstr>
      <vt:lpstr>“Crikey! Your language is slightly different …”</vt:lpstr>
      <vt:lpstr>PowerPoint Presentation</vt:lpstr>
      <vt:lpstr>Database Migration Challenges</vt:lpstr>
      <vt:lpstr>PowerPoint Presentation</vt:lpstr>
      <vt:lpstr>PowerPoint Presentation</vt:lpstr>
      <vt:lpstr>PowerPoint Presentation</vt:lpstr>
      <vt:lpstr>To the Cloud Migrations </vt:lpstr>
      <vt:lpstr>Data Migration Scenarios</vt:lpstr>
      <vt:lpstr>Scenarios and examples</vt:lpstr>
      <vt:lpstr>PowerPoint Presentation</vt:lpstr>
      <vt:lpstr>PowerPoint Presentation</vt:lpstr>
      <vt:lpstr>Question &amp; Answer Session</vt:lpstr>
      <vt:lpstr>Migration Success stories and customer evidence </vt:lpstr>
      <vt:lpstr>Win a Touch Mouse!</vt:lpstr>
      <vt:lpstr>PowerPoint Presentation</vt:lpstr>
      <vt:lpstr>PowerPoint Presentation</vt:lpstr>
      <vt:lpstr>PowerPoint Presentation</vt:lpstr>
      <vt:lpstr>Resources</vt:lpstr>
      <vt:lpstr>PowerPoint Presentation</vt:lpstr>
      <vt:lpstr>Schema Conversion Details</vt:lpstr>
      <vt:lpstr>Converting Data Types</vt:lpstr>
      <vt:lpstr>Converting Procedures and Functions</vt:lpstr>
      <vt:lpstr>Converting Oracle Packages</vt:lpstr>
      <vt:lpstr>Converting Oracle Sequences</vt:lpstr>
      <vt:lpstr>Converting Oracle Triggers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Dandy Weyn</dc:creator>
  <cp:lastModifiedBy>Event Staff</cp:lastModifiedBy>
  <cp:revision>288</cp:revision>
  <dcterms:created xsi:type="dcterms:W3CDTF">2011-07-18T00:56:31Z</dcterms:created>
  <dcterms:modified xsi:type="dcterms:W3CDTF">2011-08-31T23:56:17Z</dcterms:modified>
</cp:coreProperties>
</file>