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7" r:id="rId2"/>
  </p:sldMasterIdLst>
  <p:notesMasterIdLst>
    <p:notesMasterId r:id="rId103"/>
  </p:notesMasterIdLst>
  <p:sldIdLst>
    <p:sldId id="279" r:id="rId3"/>
    <p:sldId id="387" r:id="rId4"/>
    <p:sldId id="287" r:id="rId5"/>
    <p:sldId id="288" r:id="rId6"/>
    <p:sldId id="381" r:id="rId7"/>
    <p:sldId id="290" r:id="rId8"/>
    <p:sldId id="386" r:id="rId9"/>
    <p:sldId id="292" r:id="rId10"/>
    <p:sldId id="293" r:id="rId11"/>
    <p:sldId id="294" r:id="rId12"/>
    <p:sldId id="295" r:id="rId13"/>
    <p:sldId id="296" r:id="rId14"/>
    <p:sldId id="297" r:id="rId15"/>
    <p:sldId id="298" r:id="rId16"/>
    <p:sldId id="299" r:id="rId17"/>
    <p:sldId id="300" r:id="rId18"/>
    <p:sldId id="301" r:id="rId19"/>
    <p:sldId id="302" r:id="rId20"/>
    <p:sldId id="303" r:id="rId21"/>
    <p:sldId id="304" r:id="rId22"/>
    <p:sldId id="305" r:id="rId23"/>
    <p:sldId id="306" r:id="rId24"/>
    <p:sldId id="307" r:id="rId25"/>
    <p:sldId id="308" r:id="rId26"/>
    <p:sldId id="309" r:id="rId27"/>
    <p:sldId id="310" r:id="rId28"/>
    <p:sldId id="311" r:id="rId29"/>
    <p:sldId id="312" r:id="rId30"/>
    <p:sldId id="313" r:id="rId31"/>
    <p:sldId id="314" r:id="rId32"/>
    <p:sldId id="315" r:id="rId33"/>
    <p:sldId id="316" r:id="rId34"/>
    <p:sldId id="317" r:id="rId35"/>
    <p:sldId id="382" r:id="rId36"/>
    <p:sldId id="319" r:id="rId37"/>
    <p:sldId id="320" r:id="rId38"/>
    <p:sldId id="321" r:id="rId39"/>
    <p:sldId id="322" r:id="rId40"/>
    <p:sldId id="323" r:id="rId41"/>
    <p:sldId id="324" r:id="rId42"/>
    <p:sldId id="325" r:id="rId43"/>
    <p:sldId id="326" r:id="rId44"/>
    <p:sldId id="327" r:id="rId45"/>
    <p:sldId id="328" r:id="rId46"/>
    <p:sldId id="329" r:id="rId47"/>
    <p:sldId id="330" r:id="rId48"/>
    <p:sldId id="331" r:id="rId49"/>
    <p:sldId id="332" r:id="rId50"/>
    <p:sldId id="333" r:id="rId51"/>
    <p:sldId id="334" r:id="rId52"/>
    <p:sldId id="335" r:id="rId53"/>
    <p:sldId id="336" r:id="rId54"/>
    <p:sldId id="337" r:id="rId55"/>
    <p:sldId id="338" r:id="rId56"/>
    <p:sldId id="339" r:id="rId57"/>
    <p:sldId id="340" r:id="rId58"/>
    <p:sldId id="341" r:id="rId59"/>
    <p:sldId id="342" r:id="rId60"/>
    <p:sldId id="343" r:id="rId61"/>
    <p:sldId id="344" r:id="rId62"/>
    <p:sldId id="345" r:id="rId63"/>
    <p:sldId id="346" r:id="rId64"/>
    <p:sldId id="347" r:id="rId65"/>
    <p:sldId id="348" r:id="rId66"/>
    <p:sldId id="349" r:id="rId67"/>
    <p:sldId id="350" r:id="rId68"/>
    <p:sldId id="351" r:id="rId69"/>
    <p:sldId id="352" r:id="rId70"/>
    <p:sldId id="353" r:id="rId71"/>
    <p:sldId id="354" r:id="rId72"/>
    <p:sldId id="355" r:id="rId73"/>
    <p:sldId id="356" r:id="rId74"/>
    <p:sldId id="357" r:id="rId75"/>
    <p:sldId id="358" r:id="rId76"/>
    <p:sldId id="359" r:id="rId77"/>
    <p:sldId id="360" r:id="rId78"/>
    <p:sldId id="361" r:id="rId79"/>
    <p:sldId id="362" r:id="rId80"/>
    <p:sldId id="363" r:id="rId81"/>
    <p:sldId id="364" r:id="rId82"/>
    <p:sldId id="365" r:id="rId83"/>
    <p:sldId id="366" r:id="rId84"/>
    <p:sldId id="367" r:id="rId85"/>
    <p:sldId id="368" r:id="rId86"/>
    <p:sldId id="369" r:id="rId87"/>
    <p:sldId id="370" r:id="rId88"/>
    <p:sldId id="371" r:id="rId89"/>
    <p:sldId id="372" r:id="rId90"/>
    <p:sldId id="373" r:id="rId91"/>
    <p:sldId id="374" r:id="rId92"/>
    <p:sldId id="375" r:id="rId93"/>
    <p:sldId id="376" r:id="rId94"/>
    <p:sldId id="377" r:id="rId95"/>
    <p:sldId id="260" r:id="rId96"/>
    <p:sldId id="385" r:id="rId97"/>
    <p:sldId id="384" r:id="rId98"/>
    <p:sldId id="380" r:id="rId99"/>
    <p:sldId id="388" r:id="rId100"/>
    <p:sldId id="389" r:id="rId101"/>
    <p:sldId id="390" r:id="rId10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C2F1"/>
    <a:srgbClr val="00C2F1"/>
    <a:srgbClr val="F15C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52" autoAdjust="0"/>
    <p:restoredTop sz="92411" autoAdjust="0"/>
  </p:normalViewPr>
  <p:slideViewPr>
    <p:cSldViewPr>
      <p:cViewPr>
        <p:scale>
          <a:sx n="33" d="100"/>
          <a:sy n="33" d="100"/>
        </p:scale>
        <p:origin x="-1146" y="-104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07" Type="http://schemas.openxmlformats.org/officeDocument/2006/relationships/tableStyles" Target="tableStyles.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slide" Target="slides/slide100.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theme" Target="theme/theme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B19BB0-C51C-4C9A-8C99-63F45BC88E63}" type="datetimeFigureOut">
              <a:rPr lang="en-AU" smtClean="0"/>
              <a:pPr/>
              <a:t>1/09/2011</a:t>
            </a:fld>
            <a:endParaRPr lang="en-AU"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4AC48C-614D-46D0-90EB-1AE9301A1F8C}" type="slidenum">
              <a:rPr lang="en-AU" smtClean="0"/>
              <a:pPr/>
              <a:t>‹#›</a:t>
            </a:fld>
            <a:endParaRPr lang="en-AU" dirty="0"/>
          </a:p>
        </p:txBody>
      </p:sp>
    </p:spTree>
    <p:extLst>
      <p:ext uri="{BB962C8B-B14F-4D97-AF65-F5344CB8AC3E}">
        <p14:creationId xmlns:p14="http://schemas.microsoft.com/office/powerpoint/2010/main" val="42646893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34AC48C-614D-46D0-90EB-1AE9301A1F8C}" type="slidenum">
              <a:rPr lang="en-AU" smtClean="0"/>
              <a:pPr/>
              <a:t>2</a:t>
            </a:fld>
            <a:endParaRPr lang="en-AU" dirty="0"/>
          </a:p>
        </p:txBody>
      </p:sp>
    </p:spTree>
    <p:extLst>
      <p:ext uri="{BB962C8B-B14F-4D97-AF65-F5344CB8AC3E}">
        <p14:creationId xmlns:p14="http://schemas.microsoft.com/office/powerpoint/2010/main" val="24131847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12</a:t>
            </a:fld>
            <a:endParaRPr lang="en-US" dirty="0"/>
          </a:p>
        </p:txBody>
      </p:sp>
    </p:spTree>
    <p:extLst>
      <p:ext uri="{BB962C8B-B14F-4D97-AF65-F5344CB8AC3E}">
        <p14:creationId xmlns:p14="http://schemas.microsoft.com/office/powerpoint/2010/main" val="23277270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13</a:t>
            </a:fld>
            <a:endParaRPr lang="en-US" dirty="0"/>
          </a:p>
        </p:txBody>
      </p:sp>
    </p:spTree>
    <p:extLst>
      <p:ext uri="{BB962C8B-B14F-4D97-AF65-F5344CB8AC3E}">
        <p14:creationId xmlns:p14="http://schemas.microsoft.com/office/powerpoint/2010/main" val="23277270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14</a:t>
            </a:fld>
            <a:endParaRPr lang="en-US" dirty="0"/>
          </a:p>
        </p:txBody>
      </p:sp>
    </p:spTree>
    <p:extLst>
      <p:ext uri="{BB962C8B-B14F-4D97-AF65-F5344CB8AC3E}">
        <p14:creationId xmlns:p14="http://schemas.microsoft.com/office/powerpoint/2010/main" val="23277270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15</a:t>
            </a:fld>
            <a:endParaRPr lang="en-US" dirty="0"/>
          </a:p>
        </p:txBody>
      </p:sp>
    </p:spTree>
    <p:extLst>
      <p:ext uri="{BB962C8B-B14F-4D97-AF65-F5344CB8AC3E}">
        <p14:creationId xmlns:p14="http://schemas.microsoft.com/office/powerpoint/2010/main" val="23277270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16</a:t>
            </a:fld>
            <a:endParaRPr lang="en-US" dirty="0"/>
          </a:p>
        </p:txBody>
      </p:sp>
    </p:spTree>
    <p:extLst>
      <p:ext uri="{BB962C8B-B14F-4D97-AF65-F5344CB8AC3E}">
        <p14:creationId xmlns:p14="http://schemas.microsoft.com/office/powerpoint/2010/main" val="23277270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17</a:t>
            </a:fld>
            <a:endParaRPr lang="en-US" dirty="0"/>
          </a:p>
        </p:txBody>
      </p:sp>
    </p:spTree>
    <p:extLst>
      <p:ext uri="{BB962C8B-B14F-4D97-AF65-F5344CB8AC3E}">
        <p14:creationId xmlns:p14="http://schemas.microsoft.com/office/powerpoint/2010/main" val="23277270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18</a:t>
            </a:fld>
            <a:endParaRPr lang="en-US" dirty="0"/>
          </a:p>
        </p:txBody>
      </p:sp>
    </p:spTree>
    <p:extLst>
      <p:ext uri="{BB962C8B-B14F-4D97-AF65-F5344CB8AC3E}">
        <p14:creationId xmlns:p14="http://schemas.microsoft.com/office/powerpoint/2010/main" val="23277270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19</a:t>
            </a:fld>
            <a:endParaRPr lang="en-US" dirty="0"/>
          </a:p>
        </p:txBody>
      </p:sp>
    </p:spTree>
    <p:extLst>
      <p:ext uri="{BB962C8B-B14F-4D97-AF65-F5344CB8AC3E}">
        <p14:creationId xmlns:p14="http://schemas.microsoft.com/office/powerpoint/2010/main" val="23277270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20</a:t>
            </a:fld>
            <a:endParaRPr lang="en-US" dirty="0"/>
          </a:p>
        </p:txBody>
      </p:sp>
    </p:spTree>
    <p:extLst>
      <p:ext uri="{BB962C8B-B14F-4D97-AF65-F5344CB8AC3E}">
        <p14:creationId xmlns:p14="http://schemas.microsoft.com/office/powerpoint/2010/main" val="23277270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21</a:t>
            </a:fld>
            <a:endParaRPr lang="en-US" dirty="0"/>
          </a:p>
        </p:txBody>
      </p:sp>
    </p:spTree>
    <p:extLst>
      <p:ext uri="{BB962C8B-B14F-4D97-AF65-F5344CB8AC3E}">
        <p14:creationId xmlns:p14="http://schemas.microsoft.com/office/powerpoint/2010/main" val="23277270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2:42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3</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22</a:t>
            </a:fld>
            <a:endParaRPr lang="en-US" dirty="0"/>
          </a:p>
        </p:txBody>
      </p:sp>
    </p:spTree>
    <p:extLst>
      <p:ext uri="{BB962C8B-B14F-4D97-AF65-F5344CB8AC3E}">
        <p14:creationId xmlns:p14="http://schemas.microsoft.com/office/powerpoint/2010/main" val="23277270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23</a:t>
            </a:fld>
            <a:endParaRPr lang="en-US" dirty="0"/>
          </a:p>
        </p:txBody>
      </p:sp>
    </p:spTree>
    <p:extLst>
      <p:ext uri="{BB962C8B-B14F-4D97-AF65-F5344CB8AC3E}">
        <p14:creationId xmlns:p14="http://schemas.microsoft.com/office/powerpoint/2010/main" val="23277270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24</a:t>
            </a:fld>
            <a:endParaRPr lang="en-US" dirty="0"/>
          </a:p>
        </p:txBody>
      </p:sp>
    </p:spTree>
    <p:extLst>
      <p:ext uri="{BB962C8B-B14F-4D97-AF65-F5344CB8AC3E}">
        <p14:creationId xmlns:p14="http://schemas.microsoft.com/office/powerpoint/2010/main" val="23277270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25</a:t>
            </a:fld>
            <a:endParaRPr lang="en-US" dirty="0"/>
          </a:p>
        </p:txBody>
      </p:sp>
    </p:spTree>
    <p:extLst>
      <p:ext uri="{BB962C8B-B14F-4D97-AF65-F5344CB8AC3E}">
        <p14:creationId xmlns:p14="http://schemas.microsoft.com/office/powerpoint/2010/main" val="23277270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26</a:t>
            </a:fld>
            <a:endParaRPr lang="en-US" dirty="0"/>
          </a:p>
        </p:txBody>
      </p:sp>
    </p:spTree>
    <p:extLst>
      <p:ext uri="{BB962C8B-B14F-4D97-AF65-F5344CB8AC3E}">
        <p14:creationId xmlns:p14="http://schemas.microsoft.com/office/powerpoint/2010/main" val="23277270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27</a:t>
            </a:fld>
            <a:endParaRPr lang="en-US" dirty="0"/>
          </a:p>
        </p:txBody>
      </p:sp>
    </p:spTree>
    <p:extLst>
      <p:ext uri="{BB962C8B-B14F-4D97-AF65-F5344CB8AC3E}">
        <p14:creationId xmlns:p14="http://schemas.microsoft.com/office/powerpoint/2010/main" val="23277270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2:42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28</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29</a:t>
            </a:fld>
            <a:endParaRPr lang="en-US" dirty="0"/>
          </a:p>
        </p:txBody>
      </p:sp>
    </p:spTree>
    <p:extLst>
      <p:ext uri="{BB962C8B-B14F-4D97-AF65-F5344CB8AC3E}">
        <p14:creationId xmlns:p14="http://schemas.microsoft.com/office/powerpoint/2010/main" val="4663820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30</a:t>
            </a:fld>
            <a:endParaRPr lang="en-US" dirty="0"/>
          </a:p>
        </p:txBody>
      </p:sp>
    </p:spTree>
    <p:extLst>
      <p:ext uri="{BB962C8B-B14F-4D97-AF65-F5344CB8AC3E}">
        <p14:creationId xmlns:p14="http://schemas.microsoft.com/office/powerpoint/2010/main" val="4663820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31</a:t>
            </a:fld>
            <a:endParaRPr lang="en-US" dirty="0"/>
          </a:p>
        </p:txBody>
      </p:sp>
    </p:spTree>
    <p:extLst>
      <p:ext uri="{BB962C8B-B14F-4D97-AF65-F5344CB8AC3E}">
        <p14:creationId xmlns:p14="http://schemas.microsoft.com/office/powerpoint/2010/main" val="4663820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a:t>
            </a:fld>
            <a:endParaRPr lang="en-US" dirty="0"/>
          </a:p>
        </p:txBody>
      </p:sp>
    </p:spTree>
    <p:extLst>
      <p:ext uri="{BB962C8B-B14F-4D97-AF65-F5344CB8AC3E}">
        <p14:creationId xmlns:p14="http://schemas.microsoft.com/office/powerpoint/2010/main" val="232772707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32</a:t>
            </a:fld>
            <a:endParaRPr lang="en-US" dirty="0"/>
          </a:p>
        </p:txBody>
      </p:sp>
    </p:spTree>
    <p:extLst>
      <p:ext uri="{BB962C8B-B14F-4D97-AF65-F5344CB8AC3E}">
        <p14:creationId xmlns:p14="http://schemas.microsoft.com/office/powerpoint/2010/main" val="46638206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2:42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33</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35</a:t>
            </a:fld>
            <a:endParaRPr lang="en-US" dirty="0"/>
          </a:p>
        </p:txBody>
      </p:sp>
    </p:spTree>
    <p:extLst>
      <p:ext uri="{BB962C8B-B14F-4D97-AF65-F5344CB8AC3E}">
        <p14:creationId xmlns:p14="http://schemas.microsoft.com/office/powerpoint/2010/main" val="46638206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37</a:t>
            </a:fld>
            <a:endParaRPr lang="en-US" dirty="0"/>
          </a:p>
        </p:txBody>
      </p:sp>
    </p:spTree>
    <p:extLst>
      <p:ext uri="{BB962C8B-B14F-4D97-AF65-F5344CB8AC3E}">
        <p14:creationId xmlns:p14="http://schemas.microsoft.com/office/powerpoint/2010/main" val="4663820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38</a:t>
            </a:fld>
            <a:endParaRPr lang="en-US" dirty="0"/>
          </a:p>
        </p:txBody>
      </p:sp>
    </p:spTree>
    <p:extLst>
      <p:ext uri="{BB962C8B-B14F-4D97-AF65-F5344CB8AC3E}">
        <p14:creationId xmlns:p14="http://schemas.microsoft.com/office/powerpoint/2010/main" val="46638206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39</a:t>
            </a:fld>
            <a:endParaRPr lang="en-US" dirty="0"/>
          </a:p>
        </p:txBody>
      </p:sp>
    </p:spTree>
    <p:extLst>
      <p:ext uri="{BB962C8B-B14F-4D97-AF65-F5344CB8AC3E}">
        <p14:creationId xmlns:p14="http://schemas.microsoft.com/office/powerpoint/2010/main" val="46638206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2:42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40</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41</a:t>
            </a:fld>
            <a:endParaRPr lang="en-US" dirty="0"/>
          </a:p>
        </p:txBody>
      </p:sp>
    </p:spTree>
    <p:extLst>
      <p:ext uri="{BB962C8B-B14F-4D97-AF65-F5344CB8AC3E}">
        <p14:creationId xmlns:p14="http://schemas.microsoft.com/office/powerpoint/2010/main" val="218597589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2:42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43</a:t>
            </a:fld>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44</a:t>
            </a:fld>
            <a:endParaRPr lang="en-US" dirty="0"/>
          </a:p>
        </p:txBody>
      </p:sp>
    </p:spTree>
    <p:extLst>
      <p:ext uri="{BB962C8B-B14F-4D97-AF65-F5344CB8AC3E}">
        <p14:creationId xmlns:p14="http://schemas.microsoft.com/office/powerpoint/2010/main" val="17600510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6</a:t>
            </a:fld>
            <a:endParaRPr lang="en-US" dirty="0"/>
          </a:p>
        </p:txBody>
      </p:sp>
    </p:spTree>
    <p:extLst>
      <p:ext uri="{BB962C8B-B14F-4D97-AF65-F5344CB8AC3E}">
        <p14:creationId xmlns:p14="http://schemas.microsoft.com/office/powerpoint/2010/main" val="232772707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45</a:t>
            </a:fld>
            <a:endParaRPr lang="en-US" dirty="0"/>
          </a:p>
        </p:txBody>
      </p:sp>
    </p:spTree>
    <p:extLst>
      <p:ext uri="{BB962C8B-B14F-4D97-AF65-F5344CB8AC3E}">
        <p14:creationId xmlns:p14="http://schemas.microsoft.com/office/powerpoint/2010/main" val="88255373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46</a:t>
            </a:fld>
            <a:endParaRPr lang="en-US" dirty="0"/>
          </a:p>
        </p:txBody>
      </p:sp>
    </p:spTree>
    <p:extLst>
      <p:ext uri="{BB962C8B-B14F-4D97-AF65-F5344CB8AC3E}">
        <p14:creationId xmlns:p14="http://schemas.microsoft.com/office/powerpoint/2010/main" val="111532746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47</a:t>
            </a:fld>
            <a:endParaRPr lang="en-US" dirty="0"/>
          </a:p>
        </p:txBody>
      </p:sp>
    </p:spTree>
    <p:extLst>
      <p:ext uri="{BB962C8B-B14F-4D97-AF65-F5344CB8AC3E}">
        <p14:creationId xmlns:p14="http://schemas.microsoft.com/office/powerpoint/2010/main" val="126222095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2:42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49</a:t>
            </a:fld>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50</a:t>
            </a:fld>
            <a:endParaRPr lang="en-US" dirty="0"/>
          </a:p>
        </p:txBody>
      </p:sp>
    </p:spTree>
    <p:extLst>
      <p:ext uri="{BB962C8B-B14F-4D97-AF65-F5344CB8AC3E}">
        <p14:creationId xmlns:p14="http://schemas.microsoft.com/office/powerpoint/2010/main" val="19654491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52</a:t>
            </a:fld>
            <a:endParaRPr lang="en-US" dirty="0"/>
          </a:p>
        </p:txBody>
      </p:sp>
    </p:spTree>
    <p:extLst>
      <p:ext uri="{BB962C8B-B14F-4D97-AF65-F5344CB8AC3E}">
        <p14:creationId xmlns:p14="http://schemas.microsoft.com/office/powerpoint/2010/main" val="261816466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53</a:t>
            </a:fld>
            <a:endParaRPr lang="en-US" dirty="0"/>
          </a:p>
        </p:txBody>
      </p:sp>
    </p:spTree>
    <p:extLst>
      <p:ext uri="{BB962C8B-B14F-4D97-AF65-F5344CB8AC3E}">
        <p14:creationId xmlns:p14="http://schemas.microsoft.com/office/powerpoint/2010/main" val="261816466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54</a:t>
            </a:fld>
            <a:endParaRPr lang="en-US" dirty="0"/>
          </a:p>
        </p:txBody>
      </p:sp>
    </p:spTree>
    <p:extLst>
      <p:ext uri="{BB962C8B-B14F-4D97-AF65-F5344CB8AC3E}">
        <p14:creationId xmlns:p14="http://schemas.microsoft.com/office/powerpoint/2010/main" val="59369048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55</a:t>
            </a:fld>
            <a:endParaRPr lang="en-US" dirty="0"/>
          </a:p>
        </p:txBody>
      </p:sp>
    </p:spTree>
    <p:extLst>
      <p:ext uri="{BB962C8B-B14F-4D97-AF65-F5344CB8AC3E}">
        <p14:creationId xmlns:p14="http://schemas.microsoft.com/office/powerpoint/2010/main" val="59369048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56</a:t>
            </a:fld>
            <a:endParaRPr lang="en-US" dirty="0"/>
          </a:p>
        </p:txBody>
      </p:sp>
    </p:spTree>
    <p:extLst>
      <p:ext uri="{BB962C8B-B14F-4D97-AF65-F5344CB8AC3E}">
        <p14:creationId xmlns:p14="http://schemas.microsoft.com/office/powerpoint/2010/main" val="4663820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7</a:t>
            </a:fld>
            <a:endParaRPr lang="en-US" dirty="0"/>
          </a:p>
        </p:txBody>
      </p:sp>
    </p:spTree>
    <p:extLst>
      <p:ext uri="{BB962C8B-B14F-4D97-AF65-F5344CB8AC3E}">
        <p14:creationId xmlns:p14="http://schemas.microsoft.com/office/powerpoint/2010/main" val="232772707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2:42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57</a:t>
            </a:fld>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58</a:t>
            </a:fld>
            <a:endParaRPr lang="en-US" dirty="0"/>
          </a:p>
        </p:txBody>
      </p:sp>
    </p:spTree>
    <p:extLst>
      <p:ext uri="{BB962C8B-B14F-4D97-AF65-F5344CB8AC3E}">
        <p14:creationId xmlns:p14="http://schemas.microsoft.com/office/powerpoint/2010/main" val="289847138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2:42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61</a:t>
            </a:fld>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62</a:t>
            </a:fld>
            <a:endParaRPr lang="en-US" dirty="0"/>
          </a:p>
        </p:txBody>
      </p:sp>
    </p:spTree>
    <p:extLst>
      <p:ext uri="{BB962C8B-B14F-4D97-AF65-F5344CB8AC3E}">
        <p14:creationId xmlns:p14="http://schemas.microsoft.com/office/powerpoint/2010/main" val="370245529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63</a:t>
            </a:fld>
            <a:endParaRPr lang="en-US" dirty="0"/>
          </a:p>
        </p:txBody>
      </p:sp>
    </p:spTree>
    <p:extLst>
      <p:ext uri="{BB962C8B-B14F-4D97-AF65-F5344CB8AC3E}">
        <p14:creationId xmlns:p14="http://schemas.microsoft.com/office/powerpoint/2010/main" val="120182604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64</a:t>
            </a:fld>
            <a:endParaRPr lang="en-US" dirty="0"/>
          </a:p>
        </p:txBody>
      </p:sp>
    </p:spTree>
    <p:extLst>
      <p:ext uri="{BB962C8B-B14F-4D97-AF65-F5344CB8AC3E}">
        <p14:creationId xmlns:p14="http://schemas.microsoft.com/office/powerpoint/2010/main" val="250710941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65</a:t>
            </a:fld>
            <a:endParaRPr lang="en-US" dirty="0"/>
          </a:p>
        </p:txBody>
      </p:sp>
    </p:spTree>
    <p:extLst>
      <p:ext uri="{BB962C8B-B14F-4D97-AF65-F5344CB8AC3E}">
        <p14:creationId xmlns:p14="http://schemas.microsoft.com/office/powerpoint/2010/main" val="73342462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67</a:t>
            </a:fld>
            <a:endParaRPr lang="en-US" dirty="0"/>
          </a:p>
        </p:txBody>
      </p:sp>
    </p:spTree>
    <p:extLst>
      <p:ext uri="{BB962C8B-B14F-4D97-AF65-F5344CB8AC3E}">
        <p14:creationId xmlns:p14="http://schemas.microsoft.com/office/powerpoint/2010/main" val="208452291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2:42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68</a:t>
            </a:fld>
            <a:endParaRPr 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69</a:t>
            </a:fld>
            <a:endParaRPr lang="en-US" dirty="0"/>
          </a:p>
        </p:txBody>
      </p:sp>
    </p:spTree>
    <p:extLst>
      <p:ext uri="{BB962C8B-B14F-4D97-AF65-F5344CB8AC3E}">
        <p14:creationId xmlns:p14="http://schemas.microsoft.com/office/powerpoint/2010/main" val="21676357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8</a:t>
            </a:fld>
            <a:endParaRPr lang="en-US" dirty="0"/>
          </a:p>
        </p:txBody>
      </p:sp>
    </p:spTree>
    <p:extLst>
      <p:ext uri="{BB962C8B-B14F-4D97-AF65-F5344CB8AC3E}">
        <p14:creationId xmlns:p14="http://schemas.microsoft.com/office/powerpoint/2010/main" val="232772707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84</a:t>
            </a:fld>
            <a:endParaRPr lang="en-US" dirty="0"/>
          </a:p>
        </p:txBody>
      </p:sp>
    </p:spTree>
    <p:extLst>
      <p:ext uri="{BB962C8B-B14F-4D97-AF65-F5344CB8AC3E}">
        <p14:creationId xmlns:p14="http://schemas.microsoft.com/office/powerpoint/2010/main" val="232772707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85</a:t>
            </a:fld>
            <a:endParaRPr lang="en-US" dirty="0"/>
          </a:p>
        </p:txBody>
      </p:sp>
    </p:spTree>
    <p:extLst>
      <p:ext uri="{BB962C8B-B14F-4D97-AF65-F5344CB8AC3E}">
        <p14:creationId xmlns:p14="http://schemas.microsoft.com/office/powerpoint/2010/main" val="232772707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86</a:t>
            </a:fld>
            <a:endParaRPr lang="en-US" dirty="0"/>
          </a:p>
        </p:txBody>
      </p:sp>
    </p:spTree>
    <p:extLst>
      <p:ext uri="{BB962C8B-B14F-4D97-AF65-F5344CB8AC3E}">
        <p14:creationId xmlns:p14="http://schemas.microsoft.com/office/powerpoint/2010/main" val="232772707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2:42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94</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2:42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95</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2:42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96</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2:42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97</a:t>
            </a:fld>
            <a:endParaRPr 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34112BF-CC53-4BD3-B71B-638534610DBF}" type="slidenum">
              <a:rPr lang="en-US" smtClean="0">
                <a:solidFill>
                  <a:prstClr val="black"/>
                </a:solidFill>
              </a:rPr>
              <a:pPr>
                <a:defRPr/>
              </a:pPr>
              <a:t>99</a:t>
            </a:fld>
            <a:endParaRPr lang="en-US">
              <a:solidFill>
                <a:prstClr val="black"/>
              </a:solidFill>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9/1/2011 2:42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smtClean="0">
                <a:solidFill>
                  <a:prstClr val="black"/>
                </a:solidFill>
              </a:rPr>
              <a:t>© 2007 Microsoft Corporation. All rights reserved. Microsoft, Windows, Windows Vista and other product names are or may be registered trademarks and/or trademarks in the U.S. and/or other countries.</a:t>
            </a:r>
          </a:p>
          <a:p>
            <a:r>
              <a:rPr lang="en-US"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prstClr val="black"/>
                </a:solidFill>
              </a:rPr>
            </a:br>
            <a:r>
              <a:rPr lang="en-US" smtClean="0">
                <a:solidFill>
                  <a:prstClr val="black"/>
                </a:solidFill>
              </a:rPr>
              <a:t>MICROSOFT MAKES NO WARRANTIES, EXPRESS, IMPLIED OR STATUTORY, AS TO THE INFORMATION IN THIS PRESENTATION.</a:t>
            </a:r>
          </a:p>
          <a:p>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100</a:t>
            </a:fld>
            <a:endParaRPr lang="en-US" dirty="0">
              <a:solidFill>
                <a:prstClr val="black"/>
              </a:solidFill>
            </a:endParaRPr>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9</a:t>
            </a:fld>
            <a:endParaRPr lang="en-US" dirty="0"/>
          </a:p>
        </p:txBody>
      </p:sp>
    </p:spTree>
    <p:extLst>
      <p:ext uri="{BB962C8B-B14F-4D97-AF65-F5344CB8AC3E}">
        <p14:creationId xmlns:p14="http://schemas.microsoft.com/office/powerpoint/2010/main" val="23277270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10</a:t>
            </a:fld>
            <a:endParaRPr lang="en-US" dirty="0"/>
          </a:p>
        </p:txBody>
      </p:sp>
    </p:spTree>
    <p:extLst>
      <p:ext uri="{BB962C8B-B14F-4D97-AF65-F5344CB8AC3E}">
        <p14:creationId xmlns:p14="http://schemas.microsoft.com/office/powerpoint/2010/main" val="23277270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11</a:t>
            </a:fld>
            <a:endParaRPr lang="en-US" dirty="0"/>
          </a:p>
        </p:txBody>
      </p:sp>
    </p:spTree>
    <p:extLst>
      <p:ext uri="{BB962C8B-B14F-4D97-AF65-F5344CB8AC3E}">
        <p14:creationId xmlns:p14="http://schemas.microsoft.com/office/powerpoint/2010/main" val="23277270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8" y="2348880"/>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t>1/09/2011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t>1/09/2011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t>1/09/2011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t>1/09/2011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rot="5400000">
            <a:off x="281379" y="662836"/>
            <a:ext cx="1475656" cy="671279"/>
          </a:xfrm>
          <a:prstGeom prst="rect">
            <a:avLst/>
          </a:prstGeom>
          <a:noFill/>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2455047"/>
            <a:ext cx="6994362"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627623" y="4189144"/>
            <a:ext cx="6994363"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799117" y="4876800"/>
            <a:ext cx="7683914"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4226617832"/>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799117" y="4876800"/>
            <a:ext cx="7683914"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627623" y="2431024"/>
            <a:ext cx="6994362"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627623" y="4191001"/>
            <a:ext cx="6994363"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414694471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2442175"/>
            <a:ext cx="6994362"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627623" y="4191001"/>
            <a:ext cx="6994363"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799117" y="4876800"/>
            <a:ext cx="7683914"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34535466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8" y="2348880"/>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31126003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34379462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4" descr="O:\Wunderman\CLIENTS\Microsoft\_SMIC_FY11\SMIC1062 TechEd 2011\Creative\Digital\2_concept\powerpoint\teched11_powerpoint_page2.jpg"/>
          <p:cNvPicPr>
            <a:picLocks noChangeAspect="1" noChangeArrowheads="1"/>
          </p:cNvPicPr>
          <p:nvPr userDrawn="1"/>
        </p:nvPicPr>
        <p:blipFill rotWithShape="1">
          <a:blip r:embed="rId2" cstate="email"/>
          <a:srcRect l="71250" t="7222" r="5833" b="65833"/>
          <a:stretch/>
        </p:blipFill>
        <p:spPr bwMode="auto">
          <a:xfrm>
            <a:off x="6515100" y="1619250"/>
            <a:ext cx="2095500" cy="1847850"/>
          </a:xfrm>
          <a:prstGeom prst="rect">
            <a:avLst/>
          </a:prstGeom>
          <a:noFill/>
        </p:spPr>
      </p:pic>
    </p:spTree>
    <p:extLst>
      <p:ext uri="{BB962C8B-B14F-4D97-AF65-F5344CB8AC3E}">
        <p14:creationId xmlns:p14="http://schemas.microsoft.com/office/powerpoint/2010/main" val="18750005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t>1/09/2011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pic>
        <p:nvPicPr>
          <p:cNvPr id="9" name="Picture 4" descr="O:\Wunderman\CLIENTS\Microsoft\_SMIC_FY11\SMIC1062 TechEd 2011\Creative\Digital\2_concept\powerpoint\teched11_powerpoint_page2.jpg"/>
          <p:cNvPicPr>
            <a:picLocks noChangeAspect="1" noChangeArrowheads="1"/>
          </p:cNvPicPr>
          <p:nvPr userDrawn="1"/>
        </p:nvPicPr>
        <p:blipFill rotWithShape="1">
          <a:blip r:embed="rId2" cstate="email"/>
          <a:srcRect r="70625" b="72361"/>
          <a:stretch/>
        </p:blipFill>
        <p:spPr bwMode="auto">
          <a:xfrm>
            <a:off x="6432476" y="-12923"/>
            <a:ext cx="2686050" cy="1895475"/>
          </a:xfrm>
          <a:prstGeom prst="rect">
            <a:avLst/>
          </a:prstGeom>
          <a:noFill/>
          <a:effectLst>
            <a:softEdge rad="127000"/>
          </a:effectLst>
        </p:spPr>
      </p:pic>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4" descr="O:\Wunderman\CLIENTS\Microsoft\_SMIC_FY11\SMIC1062 TechEd 2011\Creative\Digital\2_concept\powerpoint\teched11_powerpoint_page2.jpg"/>
          <p:cNvPicPr>
            <a:picLocks noChangeAspect="1" noChangeArrowheads="1"/>
          </p:cNvPicPr>
          <p:nvPr userDrawn="1"/>
        </p:nvPicPr>
        <p:blipFill rotWithShape="1">
          <a:blip r:embed="rId2" cstate="email"/>
          <a:srcRect l="71250" t="7222" r="5833" b="65833"/>
          <a:stretch/>
        </p:blipFill>
        <p:spPr bwMode="auto">
          <a:xfrm>
            <a:off x="6515100" y="1619250"/>
            <a:ext cx="2095500" cy="1847850"/>
          </a:xfrm>
          <a:prstGeom prst="rect">
            <a:avLst/>
          </a:prstGeom>
          <a:noFill/>
        </p:spPr>
      </p:pic>
    </p:spTree>
    <p:extLst>
      <p:ext uri="{BB962C8B-B14F-4D97-AF65-F5344CB8AC3E}">
        <p14:creationId xmlns:p14="http://schemas.microsoft.com/office/powerpoint/2010/main" val="27332440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userDrawn="1"/>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userDrawn="1"/>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AU" dirty="0">
              <a:solidFill>
                <a:srgbClr val="000000"/>
              </a:solidFill>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872"/>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solidFill>
                  <a:srgbClr val="000000">
                    <a:lumMod val="50000"/>
                    <a:lumOff val="50000"/>
                  </a:srgbClr>
                </a:solidFill>
              </a:rPr>
              <a:pPr/>
              <a:t>1/09/2011</a:t>
            </a:fld>
            <a:endParaRPr lang="en-AU" dirty="0">
              <a:solidFill>
                <a:srgbClr val="000000">
                  <a:lumMod val="50000"/>
                  <a:lumOff val="50000"/>
                </a:srgbClr>
              </a:solidFill>
            </a:endParaRPr>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solidFill>
                  <a:srgbClr val="000000">
                    <a:lumMod val="50000"/>
                    <a:lumOff val="50000"/>
                  </a:srgbClr>
                </a:solidFill>
              </a:rPr>
              <a:pPr/>
              <a:t>‹#›</a:t>
            </a:fld>
            <a:endParaRPr lang="en-AU" dirty="0">
              <a:solidFill>
                <a:srgbClr val="000000">
                  <a:lumMod val="50000"/>
                  <a:lumOff val="50000"/>
                </a:srgbClr>
              </a:solidFill>
            </a:endParaRPr>
          </a:p>
        </p:txBody>
      </p:sp>
    </p:spTree>
    <p:extLst>
      <p:ext uri="{BB962C8B-B14F-4D97-AF65-F5344CB8AC3E}">
        <p14:creationId xmlns:p14="http://schemas.microsoft.com/office/powerpoint/2010/main" val="300543902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54002657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4" name="Date Placeholder 3"/>
          <p:cNvSpPr>
            <a:spLocks noGrp="1"/>
          </p:cNvSpPr>
          <p:nvPr>
            <p:ph type="dt" sz="half" idx="10"/>
          </p:nvPr>
        </p:nvSpPr>
        <p:spPr/>
        <p:txBody>
          <a:bodyPr/>
          <a:lstStyle/>
          <a:p>
            <a:fld id="{C5EFB78B-AC37-4A6C-AE40-2C54E3E06B06}"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3" descr="O:\Wunderman\CLIENTS\Microsoft\_SMIC_FY11\SMIC1062 TechEd 2011\Creative\Digital\2_concept\powerpoint\teched11_powerpoint_page1.jpg"/>
          <p:cNvPicPr>
            <a:picLocks noChangeAspect="1" noChangeArrowheads="1"/>
          </p:cNvPicPr>
          <p:nvPr userDrawn="1"/>
        </p:nvPicPr>
        <p:blipFill rotWithShape="1">
          <a:blip r:embed="rId2" cstate="email"/>
          <a:srcRect r="62392" b="75756"/>
          <a:stretch/>
        </p:blipFill>
        <p:spPr bwMode="auto">
          <a:xfrm>
            <a:off x="5940152" y="476672"/>
            <a:ext cx="2502743" cy="1210040"/>
          </a:xfrm>
          <a:prstGeom prst="rect">
            <a:avLst/>
          </a:prstGeom>
          <a:noFill/>
        </p:spPr>
      </p:pic>
    </p:spTree>
    <p:extLst>
      <p:ext uri="{BB962C8B-B14F-4D97-AF65-F5344CB8AC3E}">
        <p14:creationId xmlns:p14="http://schemas.microsoft.com/office/powerpoint/2010/main" val="236681888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84802980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solidFill>
                  <a:srgbClr val="FFFFFF"/>
                </a:solidFill>
              </a:rPr>
              <a:pPr/>
              <a:t>1/09/2011</a:t>
            </a:fld>
            <a:endParaRPr lang="en-AU" dirty="0">
              <a:solidFill>
                <a:srgbClr val="FFFFFF"/>
              </a:solidFill>
            </a:endParaRPr>
          </a:p>
        </p:txBody>
      </p:sp>
      <p:sp>
        <p:nvSpPr>
          <p:cNvPr id="8" name="Footer Placeholder 7"/>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9" name="Slide Number Placeholder 8"/>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11"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63735015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5" name="Slide Number Placeholder 4"/>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6146"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308572769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4" name="Slide Number Placeholder 3"/>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5"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73409592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274880106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9220913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userDrawn="1"/>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userDrawn="1"/>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AU" dirty="0">
              <a:ln>
                <a:noFill/>
              </a:ln>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872"/>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t>1/09/2011</a:t>
            </a:fld>
            <a:endParaRPr lang="en-AU" dirty="0"/>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pPr/>
              <a:t>‹#›</a:t>
            </a:fld>
            <a:endParaRPr lang="en-AU"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25138675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rot="5400000">
            <a:off x="281379" y="662836"/>
            <a:ext cx="1475656" cy="671279"/>
          </a:xfrm>
          <a:prstGeom prst="rect">
            <a:avLst/>
          </a:prstGeom>
          <a:noFill/>
        </p:spPr>
      </p:pic>
    </p:spTree>
    <p:extLst>
      <p:ext uri="{BB962C8B-B14F-4D97-AF65-F5344CB8AC3E}">
        <p14:creationId xmlns:p14="http://schemas.microsoft.com/office/powerpoint/2010/main" val="33954622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Tree>
    <p:extLst>
      <p:ext uri="{BB962C8B-B14F-4D97-AF65-F5344CB8AC3E}">
        <p14:creationId xmlns:p14="http://schemas.microsoft.com/office/powerpoint/2010/main" val="6083713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t>1/09/2011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t>1/09/2011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t>1/09/2011</a:t>
            </a:fld>
            <a:endParaRPr lang="en-AU" dirty="0"/>
          </a:p>
        </p:txBody>
      </p:sp>
      <p:sp>
        <p:nvSpPr>
          <p:cNvPr id="8" name="Footer Placeholder 7"/>
          <p:cNvSpPr>
            <a:spLocks noGrp="1"/>
          </p:cNvSpPr>
          <p:nvPr>
            <p:ph type="ftr" sz="quarter" idx="11"/>
          </p:nvPr>
        </p:nvSpPr>
        <p:spPr/>
        <p:txBody>
          <a:bodyPr/>
          <a:lstStyle/>
          <a:p>
            <a:r>
              <a:rPr lang="en-AU" smtClean="0"/>
              <a:t>(c) 2011 Microsoft. All rights reserved.</a:t>
            </a:r>
            <a:endParaRPr lang="en-AU" dirty="0"/>
          </a:p>
        </p:txBody>
      </p:sp>
      <p:sp>
        <p:nvSpPr>
          <p:cNvPr id="9" name="Slide Number Placeholder 8"/>
          <p:cNvSpPr>
            <a:spLocks noGrp="1"/>
          </p:cNvSpPr>
          <p:nvPr>
            <p:ph type="sldNum" sz="quarter" idx="12"/>
          </p:nvPr>
        </p:nvSpPr>
        <p:spPr/>
        <p:txBody>
          <a:bodyPr/>
          <a:lstStyle/>
          <a:p>
            <a:fld id="{2721943D-A7F9-4474-AC48-B5E8E9B2DDB3}" type="slidenum">
              <a:rPr lang="en-AU" smtClean="0"/>
              <a:pPr/>
              <a:t>‹#›</a:t>
            </a:fld>
            <a:endParaRPr lang="en-AU" dirty="0"/>
          </a:p>
        </p:txBody>
      </p:sp>
      <p:pic>
        <p:nvPicPr>
          <p:cNvPr id="11"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
        <p:nvSpPr>
          <p:cNvPr id="5" name="Slide Number Placeholder 4"/>
          <p:cNvSpPr>
            <a:spLocks noGrp="1"/>
          </p:cNvSpPr>
          <p:nvPr>
            <p:ph type="sldNum" sz="quarter" idx="12"/>
          </p:nvPr>
        </p:nvSpPr>
        <p:spPr/>
        <p:txBody>
          <a:bodyPr/>
          <a:lstStyle/>
          <a:p>
            <a:fld id="{2721943D-A7F9-4474-AC48-B5E8E9B2DDB3}" type="slidenum">
              <a:rPr lang="en-AU" smtClean="0"/>
              <a:pPr/>
              <a:t>‹#›</a:t>
            </a:fld>
            <a:endParaRPr lang="en-AU" dirty="0"/>
          </a:p>
        </p:txBody>
      </p:sp>
      <p:pic>
        <p:nvPicPr>
          <p:cNvPr id="6146"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
        <p:nvSpPr>
          <p:cNvPr id="4" name="Slide Number Placeholder 3"/>
          <p:cNvSpPr>
            <a:spLocks noGrp="1"/>
          </p:cNvSpPr>
          <p:nvPr>
            <p:ph type="sldNum" sz="quarter" idx="12"/>
          </p:nvPr>
        </p:nvSpPr>
        <p:spPr/>
        <p:txBody>
          <a:bodyPr/>
          <a:lstStyle/>
          <a:p>
            <a:fld id="{2721943D-A7F9-4474-AC48-B5E8E9B2DDB3}" type="slidenum">
              <a:rPr lang="en-AU" smtClean="0"/>
              <a:pPr/>
              <a:t>‹#›</a:t>
            </a:fld>
            <a:endParaRPr lang="en-AU" dirty="0"/>
          </a:p>
        </p:txBody>
      </p:sp>
      <p:pic>
        <p:nvPicPr>
          <p:cNvPr id="5"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t>1/09/2011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image" Target="../media/image1.jpe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theme" Target="../theme/theme2.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18"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fld id="{1434DAEF-ADEF-4314-AB1F-69B7FB6E84BE}" type="datetime1">
              <a:rPr lang="en-AU" smtClean="0"/>
              <a:t>1/09/2011</a:t>
            </a:fld>
            <a:endParaRPr lang="en-AU"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r>
              <a:rPr lang="en-AU" smtClean="0"/>
              <a:t>(c) 2011 Microsoft. All rights reserved.</a:t>
            </a:r>
            <a:endParaRPr lang="en-AU"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fld id="{2721943D-A7F9-4474-AC48-B5E8E9B2DDB3}" type="slidenum">
              <a:rPr lang="en-AU" smtClean="0"/>
              <a:pPr/>
              <a:t>‹#›</a:t>
            </a:fld>
            <a:endParaRPr lang="en-AU"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2"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4" r:id="rId14"/>
    <p:sldLayoutId id="2147483665" r:id="rId15"/>
    <p:sldLayoutId id="2147483666" r:id="rId16"/>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18"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fld id="{1434DAEF-ADEF-4314-AB1F-69B7FB6E84BE}"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2964180376"/>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83" r:id="rId16"/>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68.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18.jpeg"/></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file:///C:\!Demo\2-BMW_S1000RR_Dinner.mp4" TargetMode="External"/><Relationship Id="rId2" Type="http://schemas.openxmlformats.org/officeDocument/2006/relationships/notesSlide" Target="../notesSlides/notesSlide2.xml"/><Relationship Id="rId1" Type="http://schemas.openxmlformats.org/officeDocument/2006/relationships/slideLayout" Target="../slideLayouts/slideLayout14.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5.xml"/></Relationships>
</file>

<file path=ppt/slides/_rels/slide5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5.xml"/></Relationships>
</file>

<file path=ppt/slides/_rels/slide6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61.jpe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5.xml"/></Relationships>
</file>

<file path=ppt/slides/_rels/slide6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74.jp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75.jp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76.jp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62.xml"/><Relationship Id="rId1" Type="http://schemas.openxmlformats.org/officeDocument/2006/relationships/slideLayout" Target="../slideLayouts/slideLayout3.xml"/><Relationship Id="rId4" Type="http://schemas.openxmlformats.org/officeDocument/2006/relationships/image" Target="../media/image79.jpeg"/></Relationships>
</file>

<file path=ppt/slides/_rels/slide87.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jpeg"/><Relationship Id="rId1" Type="http://schemas.openxmlformats.org/officeDocument/2006/relationships/slideLayout" Target="../slideLayouts/slideLayout2.xml"/><Relationship Id="rId5" Type="http://schemas.openxmlformats.org/officeDocument/2006/relationships/image" Target="../media/image87.jpeg"/><Relationship Id="rId4" Type="http://schemas.openxmlformats.org/officeDocument/2006/relationships/image" Target="../media/image86.jpeg"/></Relationships>
</file>

<file path=ppt/slides/_rels/slide92.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66.xml"/><Relationship Id="rId1" Type="http://schemas.openxmlformats.org/officeDocument/2006/relationships/slideLayout" Target="../slideLayouts/slideLayout16.xml"/><Relationship Id="rId5" Type="http://schemas.openxmlformats.org/officeDocument/2006/relationships/image" Target="../media/image92.jpeg"/><Relationship Id="rId4" Type="http://schemas.openxmlformats.org/officeDocument/2006/relationships/image" Target="../media/image91.png"/></Relationships>
</file>

<file path=ppt/slides/_rels/slide98.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hyperlink" Target="http://www.microsoftvirtualacademy.com/Home.aspx?WT.mc_id=otc-n-au-jtc-DPR-40787" TargetMode="External"/><Relationship Id="rId1" Type="http://schemas.openxmlformats.org/officeDocument/2006/relationships/slideLayout" Target="../slideLayouts/slideLayout18.xml"/></Relationships>
</file>

<file path=ppt/slides/_rels/slide99.xml.rels><?xml version="1.0" encoding="UTF-8" standalone="yes"?>
<Relationships xmlns="http://schemas.openxmlformats.org/package/2006/relationships"><Relationship Id="rId8" Type="http://schemas.openxmlformats.org/officeDocument/2006/relationships/hyperlink" Target="http://msdn.microsoft.com/en-au" TargetMode="External"/><Relationship Id="rId3" Type="http://schemas.openxmlformats.org/officeDocument/2006/relationships/image" Target="../media/image94.png"/><Relationship Id="rId7" Type="http://schemas.openxmlformats.org/officeDocument/2006/relationships/image" Target="../media/image96.png"/><Relationship Id="rId2" Type="http://schemas.openxmlformats.org/officeDocument/2006/relationships/notesSlide" Target="../notesSlides/notesSlide67.xml"/><Relationship Id="rId1" Type="http://schemas.openxmlformats.org/officeDocument/2006/relationships/slideLayout" Target="../slideLayouts/slideLayout26.xml"/><Relationship Id="rId6" Type="http://schemas.openxmlformats.org/officeDocument/2006/relationships/image" Target="../media/image95.png"/><Relationship Id="rId11" Type="http://schemas.openxmlformats.org/officeDocument/2006/relationships/image" Target="../media/image98.png"/><Relationship Id="rId5" Type="http://schemas.openxmlformats.org/officeDocument/2006/relationships/hyperlink" Target="http://technet.microsoft.com/en-au" TargetMode="External"/><Relationship Id="rId10" Type="http://schemas.openxmlformats.org/officeDocument/2006/relationships/image" Target="../media/image97.emf"/><Relationship Id="rId4" Type="http://schemas.openxmlformats.org/officeDocument/2006/relationships/hyperlink" Target="http://www.msteched.com/Australia" TargetMode="External"/><Relationship Id="rId9" Type="http://schemas.openxmlformats.org/officeDocument/2006/relationships/hyperlink" Target="http://www.microsoft.com/australia/learnin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460" y="0"/>
            <a:ext cx="9127079" cy="6858000"/>
          </a:xfrm>
          <a:prstGeom prst="rect">
            <a:avLst/>
          </a:prstGeom>
        </p:spPr>
      </p:pic>
      <p:sp>
        <p:nvSpPr>
          <p:cNvPr id="6" name="Title 5"/>
          <p:cNvSpPr>
            <a:spLocks noGrp="1"/>
          </p:cNvSpPr>
          <p:nvPr>
            <p:ph type="title"/>
          </p:nvPr>
        </p:nvSpPr>
        <p:spPr/>
        <p:txBody>
          <a:bodyPr/>
          <a:lstStyle/>
          <a:p>
            <a:endParaRPr lang="en-AU" dirty="0"/>
          </a:p>
        </p:txBody>
      </p:sp>
    </p:spTree>
    <p:extLst>
      <p:ext uri="{BB962C8B-B14F-4D97-AF65-F5344CB8AC3E}">
        <p14:creationId xmlns:p14="http://schemas.microsoft.com/office/powerpoint/2010/main" val="21301040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blackWhite">
          <a:xfrm>
            <a:off x="395536" y="5301208"/>
            <a:ext cx="8382000" cy="707872"/>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800" dirty="0">
                <a:solidFill>
                  <a:srgbClr val="F2F2F2"/>
                </a:solidFill>
                <a:cs typeface="Arial" charset="0"/>
              </a:rPr>
              <a:t>© </a:t>
            </a:r>
            <a:r>
              <a:rPr lang="en-US" sz="800" dirty="0" smtClean="0">
                <a:solidFill>
                  <a:srgbClr val="F2F2F2"/>
                </a:solidFill>
                <a:cs typeface="Arial" charset="0"/>
              </a:rPr>
              <a:t>2010 Microsoft </a:t>
            </a:r>
            <a:r>
              <a:rPr lang="en-US" sz="800" dirty="0">
                <a:solidFill>
                  <a:srgbClr val="F2F2F2"/>
                </a:solidFill>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800" dirty="0">
                <a:solidFill>
                  <a:srgbClr val="F2F2F2"/>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800" dirty="0" smtClean="0">
                <a:solidFill>
                  <a:srgbClr val="F2F2F2"/>
                </a:solidFill>
                <a:cs typeface="Arial" charset="0"/>
              </a:rPr>
              <a:t>MICROSOFT </a:t>
            </a:r>
            <a:r>
              <a:rPr lang="en-US" sz="800" dirty="0">
                <a:solidFill>
                  <a:srgbClr val="F2F2F2"/>
                </a:solidFill>
                <a:cs typeface="Arial" charset="0"/>
              </a:rPr>
              <a:t>MAKES NO WARRANTIES, EXPRESS, IMPLIED OR STATUTORY, AS TO THE INFORMATION IN THIS PRESENTATION.</a:t>
            </a:r>
          </a:p>
        </p:txBody>
      </p:sp>
      <p:pic>
        <p:nvPicPr>
          <p:cNvPr id="7" name="Picture 2" descr="Microsoft logo and tagline"/>
          <p:cNvPicPr>
            <a:picLocks noChangeAspect="1" noChangeArrowheads="1"/>
          </p:cNvPicPr>
          <p:nvPr/>
        </p:nvPicPr>
        <p:blipFill>
          <a:blip r:embed="rId3" cstate="print"/>
          <a:srcRect r="25754" b="36106"/>
          <a:stretch>
            <a:fillRect/>
          </a:stretch>
        </p:blipFill>
        <p:spPr bwMode="black">
          <a:xfrm>
            <a:off x="2213840" y="2666735"/>
            <a:ext cx="4718061" cy="875731"/>
          </a:xfrm>
          <a:prstGeom prst="rect">
            <a:avLst/>
          </a:prstGeom>
          <a:noFill/>
          <a:ln>
            <a:noFill/>
          </a:ln>
        </p:spPr>
      </p:pic>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3403478749"/>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753" y="5379"/>
            <a:ext cx="9136494" cy="6847242"/>
          </a:xfrm>
          <a:prstGeom prst="rect">
            <a:avLst/>
          </a:prstGeom>
        </p:spPr>
      </p:pic>
      <p:sp>
        <p:nvSpPr>
          <p:cNvPr id="6" name="Title 5"/>
          <p:cNvSpPr>
            <a:spLocks noGrp="1"/>
          </p:cNvSpPr>
          <p:nvPr>
            <p:ph type="title"/>
          </p:nvPr>
        </p:nvSpPr>
        <p:spPr/>
        <p:txBody>
          <a:bodyPr/>
          <a:lstStyle/>
          <a:p>
            <a:endParaRPr lang="en-AU" dirty="0"/>
          </a:p>
        </p:txBody>
      </p:sp>
      <p:pic>
        <p:nvPicPr>
          <p:cNvPr id="2" name="Picture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61361" y="1828309"/>
            <a:ext cx="4044703" cy="303915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136024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118307" y="1"/>
            <a:ext cx="9138950" cy="6858001"/>
          </a:xfrm>
          <a:prstGeom prst="rect">
            <a:avLst/>
          </a:prstGeom>
        </p:spPr>
      </p:pic>
      <p:pic>
        <p:nvPicPr>
          <p:cNvPr id="4" name="Picture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3408550" cy="6858000"/>
          </a:xfrm>
          <a:prstGeom prst="rect">
            <a:avLst/>
          </a:prstGeom>
        </p:spPr>
      </p:pic>
      <p:sp>
        <p:nvSpPr>
          <p:cNvPr id="6" name="Title 5"/>
          <p:cNvSpPr>
            <a:spLocks noGrp="1"/>
          </p:cNvSpPr>
          <p:nvPr>
            <p:ph type="title"/>
          </p:nvPr>
        </p:nvSpPr>
        <p:spPr/>
        <p:txBody>
          <a:bodyPr/>
          <a:lstStyle/>
          <a:p>
            <a:endParaRPr lang="en-AU" dirty="0"/>
          </a:p>
        </p:txBody>
      </p:sp>
    </p:spTree>
    <p:extLst>
      <p:ext uri="{BB962C8B-B14F-4D97-AF65-F5344CB8AC3E}">
        <p14:creationId xmlns:p14="http://schemas.microsoft.com/office/powerpoint/2010/main" val="5750557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460" y="0"/>
            <a:ext cx="9127079" cy="6858000"/>
          </a:xfrm>
          <a:prstGeom prst="rect">
            <a:avLst/>
          </a:prstGeom>
        </p:spPr>
      </p:pic>
      <p:sp>
        <p:nvSpPr>
          <p:cNvPr id="6" name="Title 5"/>
          <p:cNvSpPr>
            <a:spLocks noGrp="1"/>
          </p:cNvSpPr>
          <p:nvPr>
            <p:ph type="title"/>
          </p:nvPr>
        </p:nvSpPr>
        <p:spPr/>
        <p:txBody>
          <a:bodyPr/>
          <a:lstStyle/>
          <a:p>
            <a:endParaRPr lang="en-AU" dirty="0"/>
          </a:p>
        </p:txBody>
      </p:sp>
    </p:spTree>
    <p:extLst>
      <p:ext uri="{BB962C8B-B14F-4D97-AF65-F5344CB8AC3E}">
        <p14:creationId xmlns:p14="http://schemas.microsoft.com/office/powerpoint/2010/main" val="15682215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753" y="0"/>
            <a:ext cx="9136494" cy="6858000"/>
          </a:xfrm>
          <a:prstGeom prst="rect">
            <a:avLst/>
          </a:prstGeom>
        </p:spPr>
      </p:pic>
      <p:sp>
        <p:nvSpPr>
          <p:cNvPr id="6" name="Title 5"/>
          <p:cNvSpPr>
            <a:spLocks noGrp="1"/>
          </p:cNvSpPr>
          <p:nvPr>
            <p:ph type="title"/>
          </p:nvPr>
        </p:nvSpPr>
        <p:spPr/>
        <p:txBody>
          <a:bodyPr/>
          <a:lstStyle/>
          <a:p>
            <a:endParaRPr lang="en-AU" dirty="0"/>
          </a:p>
        </p:txBody>
      </p:sp>
    </p:spTree>
    <p:extLst>
      <p:ext uri="{BB962C8B-B14F-4D97-AF65-F5344CB8AC3E}">
        <p14:creationId xmlns:p14="http://schemas.microsoft.com/office/powerpoint/2010/main" val="10140914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753" y="922"/>
            <a:ext cx="9136494" cy="6856157"/>
          </a:xfrm>
          <a:prstGeom prst="rect">
            <a:avLst/>
          </a:prstGeom>
        </p:spPr>
      </p:pic>
      <p:sp>
        <p:nvSpPr>
          <p:cNvPr id="6" name="Title 5"/>
          <p:cNvSpPr>
            <a:spLocks noGrp="1"/>
          </p:cNvSpPr>
          <p:nvPr>
            <p:ph type="title"/>
          </p:nvPr>
        </p:nvSpPr>
        <p:spPr/>
        <p:txBody>
          <a:bodyPr/>
          <a:lstStyle/>
          <a:p>
            <a:endParaRPr lang="en-AU" dirty="0"/>
          </a:p>
        </p:txBody>
      </p:sp>
    </p:spTree>
    <p:extLst>
      <p:ext uri="{BB962C8B-B14F-4D97-AF65-F5344CB8AC3E}">
        <p14:creationId xmlns:p14="http://schemas.microsoft.com/office/powerpoint/2010/main" val="15403843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753" y="922"/>
            <a:ext cx="9136494" cy="6856157"/>
          </a:xfrm>
          <a:prstGeom prst="rect">
            <a:avLst/>
          </a:prstGeom>
        </p:spPr>
      </p:pic>
      <p:sp>
        <p:nvSpPr>
          <p:cNvPr id="6" name="Title 5"/>
          <p:cNvSpPr>
            <a:spLocks noGrp="1"/>
          </p:cNvSpPr>
          <p:nvPr>
            <p:ph type="title"/>
          </p:nvPr>
        </p:nvSpPr>
        <p:spPr/>
        <p:txBody>
          <a:bodyPr/>
          <a:lstStyle/>
          <a:p>
            <a:endParaRPr lang="en-AU" dirty="0"/>
          </a:p>
        </p:txBody>
      </p:sp>
    </p:spTree>
    <p:extLst>
      <p:ext uri="{BB962C8B-B14F-4D97-AF65-F5344CB8AC3E}">
        <p14:creationId xmlns:p14="http://schemas.microsoft.com/office/powerpoint/2010/main" val="31161557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753" y="922"/>
            <a:ext cx="9136494" cy="6856157"/>
          </a:xfrm>
          <a:prstGeom prst="rect">
            <a:avLst/>
          </a:prstGeom>
        </p:spPr>
      </p:pic>
      <p:sp>
        <p:nvSpPr>
          <p:cNvPr id="6" name="Title 5"/>
          <p:cNvSpPr>
            <a:spLocks noGrp="1"/>
          </p:cNvSpPr>
          <p:nvPr>
            <p:ph type="title"/>
          </p:nvPr>
        </p:nvSpPr>
        <p:spPr/>
        <p:txBody>
          <a:bodyPr/>
          <a:lstStyle/>
          <a:p>
            <a:endParaRPr lang="en-AU" dirty="0"/>
          </a:p>
        </p:txBody>
      </p:sp>
    </p:spTree>
    <p:extLst>
      <p:ext uri="{BB962C8B-B14F-4D97-AF65-F5344CB8AC3E}">
        <p14:creationId xmlns:p14="http://schemas.microsoft.com/office/powerpoint/2010/main" val="40271141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753" y="922"/>
            <a:ext cx="9136494" cy="6856157"/>
          </a:xfrm>
          <a:prstGeom prst="rect">
            <a:avLst/>
          </a:prstGeom>
        </p:spPr>
      </p:pic>
      <p:sp>
        <p:nvSpPr>
          <p:cNvPr id="6" name="Title 5"/>
          <p:cNvSpPr>
            <a:spLocks noGrp="1"/>
          </p:cNvSpPr>
          <p:nvPr>
            <p:ph type="title"/>
          </p:nvPr>
        </p:nvSpPr>
        <p:spPr/>
        <p:txBody>
          <a:bodyPr/>
          <a:lstStyle/>
          <a:p>
            <a:endParaRPr lang="en-AU" dirty="0"/>
          </a:p>
        </p:txBody>
      </p:sp>
    </p:spTree>
    <p:extLst>
      <p:ext uri="{BB962C8B-B14F-4D97-AF65-F5344CB8AC3E}">
        <p14:creationId xmlns:p14="http://schemas.microsoft.com/office/powerpoint/2010/main" val="36801984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753" y="5379"/>
            <a:ext cx="9136494" cy="6847242"/>
          </a:xfrm>
          <a:prstGeom prst="rect">
            <a:avLst/>
          </a:prstGeom>
        </p:spPr>
      </p:pic>
      <p:sp>
        <p:nvSpPr>
          <p:cNvPr id="6" name="Title 5"/>
          <p:cNvSpPr>
            <a:spLocks noGrp="1"/>
          </p:cNvSpPr>
          <p:nvPr>
            <p:ph type="title"/>
          </p:nvPr>
        </p:nvSpPr>
        <p:spPr/>
        <p:txBody>
          <a:bodyPr/>
          <a:lstStyle/>
          <a:p>
            <a:endParaRPr lang="en-AU" dirty="0"/>
          </a:p>
        </p:txBody>
      </p:sp>
    </p:spTree>
    <p:extLst>
      <p:ext uri="{BB962C8B-B14F-4D97-AF65-F5344CB8AC3E}">
        <p14:creationId xmlns:p14="http://schemas.microsoft.com/office/powerpoint/2010/main" val="42196986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smtClean="0"/>
              <a:t>Killer Real-World </a:t>
            </a:r>
            <a:r>
              <a:rPr lang="en-US" dirty="0" err="1" smtClean="0"/>
              <a:t>PowerPivot</a:t>
            </a:r>
            <a:r>
              <a:rPr lang="en-US" dirty="0" smtClean="0"/>
              <a:t> Examples</a:t>
            </a:r>
            <a:endParaRPr lang="en-AU" dirty="0"/>
          </a:p>
        </p:txBody>
      </p:sp>
      <p:sp>
        <p:nvSpPr>
          <p:cNvPr id="3" name="Text Placeholder 2"/>
          <p:cNvSpPr>
            <a:spLocks noGrp="1"/>
          </p:cNvSpPr>
          <p:nvPr>
            <p:ph type="body" idx="1"/>
          </p:nvPr>
        </p:nvSpPr>
        <p:spPr/>
        <p:txBody>
          <a:bodyPr/>
          <a:lstStyle/>
          <a:p>
            <a:pPr lvl="0">
              <a:defRPr/>
            </a:pPr>
            <a:r>
              <a:rPr lang="en-US" b="1" dirty="0" smtClean="0"/>
              <a:t>Grant Paisley</a:t>
            </a:r>
          </a:p>
          <a:p>
            <a:pPr lvl="0">
              <a:defRPr/>
            </a:pPr>
            <a:r>
              <a:rPr lang="en-US" dirty="0" smtClean="0"/>
              <a:t>SQL Server MVP</a:t>
            </a:r>
          </a:p>
          <a:p>
            <a:pPr lvl="0">
              <a:defRPr/>
            </a:pPr>
            <a:r>
              <a:rPr lang="en-US" dirty="0" smtClean="0"/>
              <a:t>Angry Koala</a:t>
            </a:r>
          </a:p>
          <a:p>
            <a:pPr lvl="0">
              <a:defRPr/>
            </a:pPr>
            <a:r>
              <a:rPr lang="en-US" dirty="0" smtClean="0"/>
              <a:t>grant@angrykoala.com.au</a:t>
            </a:r>
          </a:p>
        </p:txBody>
      </p:sp>
      <p:sp>
        <p:nvSpPr>
          <p:cNvPr id="6" name="Title 1"/>
          <p:cNvSpPr txBox="1">
            <a:spLocks/>
          </p:cNvSpPr>
          <p:nvPr/>
        </p:nvSpPr>
        <p:spPr>
          <a:xfrm>
            <a:off x="334200" y="447366"/>
            <a:ext cx="3605471" cy="249299"/>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b="1" i="0" u="none" strike="noStrike" kern="600" cap="none" spc="40" normalizeH="0" baseline="0" noProof="0" dirty="0" smtClean="0">
                <a:ln w="3175">
                  <a:noFill/>
                </a:ln>
                <a:solidFill>
                  <a:schemeClr val="bg1"/>
                </a:solidFill>
                <a:effectLst/>
                <a:uLnTx/>
                <a:uFillTx/>
                <a:latin typeface="Calibri" pitchFamily="34" charset="0"/>
                <a:ea typeface="+mn-ea"/>
                <a:cs typeface="Arial" charset="0"/>
              </a:rPr>
              <a:t>SESSION CODE: DAT303</a:t>
            </a:r>
            <a:endParaRPr kumimoji="0" lang="en-US" b="1" i="0" u="none" strike="noStrike" kern="600" cap="none" spc="40" normalizeH="0" baseline="0" noProof="0" dirty="0">
              <a:ln w="3175">
                <a:noFill/>
              </a:ln>
              <a:solidFill>
                <a:schemeClr val="bg1"/>
              </a:solidFill>
              <a:effectLst/>
              <a:uLnTx/>
              <a:uFillTx/>
              <a:latin typeface="Calibri" pitchFamily="34" charset="0"/>
              <a:ea typeface="+mn-ea"/>
              <a:cs typeface="Arial" charset="0"/>
            </a:endParaRP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12907289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753" y="922"/>
            <a:ext cx="9136494" cy="6856157"/>
          </a:xfrm>
          <a:prstGeom prst="rect">
            <a:avLst/>
          </a:prstGeom>
        </p:spPr>
      </p:pic>
      <p:sp>
        <p:nvSpPr>
          <p:cNvPr id="6" name="Title 5"/>
          <p:cNvSpPr>
            <a:spLocks noGrp="1"/>
          </p:cNvSpPr>
          <p:nvPr>
            <p:ph type="title"/>
          </p:nvPr>
        </p:nvSpPr>
        <p:spPr/>
        <p:txBody>
          <a:bodyPr/>
          <a:lstStyle/>
          <a:p>
            <a:endParaRPr lang="en-AU" dirty="0"/>
          </a:p>
        </p:txBody>
      </p:sp>
    </p:spTree>
    <p:extLst>
      <p:ext uri="{BB962C8B-B14F-4D97-AF65-F5344CB8AC3E}">
        <p14:creationId xmlns:p14="http://schemas.microsoft.com/office/powerpoint/2010/main" val="2764317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7125" y="-1327355"/>
            <a:ext cx="9271125" cy="8185355"/>
          </a:xfrm>
          <a:prstGeom prst="rect">
            <a:avLst/>
          </a:prstGeom>
        </p:spPr>
      </p:pic>
      <p:sp>
        <p:nvSpPr>
          <p:cNvPr id="3" name="Title 2"/>
          <p:cNvSpPr>
            <a:spLocks noGrp="1"/>
          </p:cNvSpPr>
          <p:nvPr>
            <p:ph type="title"/>
          </p:nvPr>
        </p:nvSpPr>
        <p:spPr/>
        <p:txBody>
          <a:bodyPr/>
          <a:lstStyle/>
          <a:p>
            <a:endParaRPr lang="en-AU"/>
          </a:p>
        </p:txBody>
      </p:sp>
    </p:spTree>
    <p:extLst>
      <p:ext uri="{BB962C8B-B14F-4D97-AF65-F5344CB8AC3E}">
        <p14:creationId xmlns:p14="http://schemas.microsoft.com/office/powerpoint/2010/main" val="30533848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 y="0"/>
            <a:ext cx="9143999" cy="6858000"/>
          </a:xfrm>
          <a:prstGeom prst="rect">
            <a:avLst/>
          </a:prstGeom>
        </p:spPr>
      </p:pic>
      <p:sp>
        <p:nvSpPr>
          <p:cNvPr id="3" name="Title 2"/>
          <p:cNvSpPr>
            <a:spLocks noGrp="1"/>
          </p:cNvSpPr>
          <p:nvPr>
            <p:ph type="title"/>
          </p:nvPr>
        </p:nvSpPr>
        <p:spPr/>
        <p:txBody>
          <a:bodyPr/>
          <a:lstStyle/>
          <a:p>
            <a:endParaRPr lang="en-AU"/>
          </a:p>
        </p:txBody>
      </p:sp>
    </p:spTree>
    <p:extLst>
      <p:ext uri="{BB962C8B-B14F-4D97-AF65-F5344CB8AC3E}">
        <p14:creationId xmlns:p14="http://schemas.microsoft.com/office/powerpoint/2010/main" val="18894552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 y="0"/>
            <a:ext cx="9143999" cy="6858000"/>
          </a:xfrm>
          <a:prstGeom prst="rect">
            <a:avLst/>
          </a:prstGeom>
        </p:spPr>
      </p:pic>
      <p:sp>
        <p:nvSpPr>
          <p:cNvPr id="3" name="Title 2"/>
          <p:cNvSpPr>
            <a:spLocks noGrp="1"/>
          </p:cNvSpPr>
          <p:nvPr>
            <p:ph type="title"/>
          </p:nvPr>
        </p:nvSpPr>
        <p:spPr/>
        <p:txBody>
          <a:bodyPr/>
          <a:lstStyle/>
          <a:p>
            <a:endParaRPr lang="en-AU"/>
          </a:p>
        </p:txBody>
      </p:sp>
    </p:spTree>
    <p:extLst>
      <p:ext uri="{BB962C8B-B14F-4D97-AF65-F5344CB8AC3E}">
        <p14:creationId xmlns:p14="http://schemas.microsoft.com/office/powerpoint/2010/main" val="4279769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 y="0"/>
            <a:ext cx="9143999" cy="6858000"/>
          </a:xfrm>
          <a:prstGeom prst="rect">
            <a:avLst/>
          </a:prstGeom>
        </p:spPr>
      </p:pic>
      <p:sp>
        <p:nvSpPr>
          <p:cNvPr id="3" name="Title 2"/>
          <p:cNvSpPr>
            <a:spLocks noGrp="1"/>
          </p:cNvSpPr>
          <p:nvPr>
            <p:ph type="title"/>
          </p:nvPr>
        </p:nvSpPr>
        <p:spPr/>
        <p:txBody>
          <a:bodyPr/>
          <a:lstStyle/>
          <a:p>
            <a:endParaRPr lang="en-AU"/>
          </a:p>
        </p:txBody>
      </p:sp>
    </p:spTree>
    <p:extLst>
      <p:ext uri="{BB962C8B-B14F-4D97-AF65-F5344CB8AC3E}">
        <p14:creationId xmlns:p14="http://schemas.microsoft.com/office/powerpoint/2010/main" val="29369992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 y="0"/>
            <a:ext cx="9143999" cy="6858000"/>
          </a:xfrm>
          <a:prstGeom prst="rect">
            <a:avLst/>
          </a:prstGeom>
        </p:spPr>
      </p:pic>
      <p:sp>
        <p:nvSpPr>
          <p:cNvPr id="3" name="Title 2"/>
          <p:cNvSpPr>
            <a:spLocks noGrp="1"/>
          </p:cNvSpPr>
          <p:nvPr>
            <p:ph type="title"/>
          </p:nvPr>
        </p:nvSpPr>
        <p:spPr/>
        <p:txBody>
          <a:bodyPr/>
          <a:lstStyle/>
          <a:p>
            <a:endParaRPr lang="en-AU"/>
          </a:p>
        </p:txBody>
      </p:sp>
    </p:spTree>
    <p:extLst>
      <p:ext uri="{BB962C8B-B14F-4D97-AF65-F5344CB8AC3E}">
        <p14:creationId xmlns:p14="http://schemas.microsoft.com/office/powerpoint/2010/main" val="14809523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2735040" y="2539382"/>
            <a:ext cx="1248063" cy="609398"/>
          </a:xfrm>
        </p:spPr>
        <p:txBody>
          <a:bodyPr>
            <a:normAutofit fontScale="90000"/>
          </a:bodyPr>
          <a:lstStyle/>
          <a:p>
            <a:r>
              <a:rPr lang="en-AU" dirty="0" smtClean="0"/>
              <a:t>Slicer</a:t>
            </a:r>
            <a:endParaRPr lang="en-AU" dirty="0"/>
          </a:p>
        </p:txBody>
      </p:sp>
    </p:spTree>
    <p:extLst>
      <p:ext uri="{BB962C8B-B14F-4D97-AF65-F5344CB8AC3E}">
        <p14:creationId xmlns:p14="http://schemas.microsoft.com/office/powerpoint/2010/main" val="26211177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3447" y="-619433"/>
            <a:ext cx="9204306" cy="8126361"/>
          </a:xfrm>
          <a:prstGeom prst="rect">
            <a:avLst/>
          </a:prstGeom>
        </p:spPr>
      </p:pic>
      <p:sp>
        <p:nvSpPr>
          <p:cNvPr id="3" name="Title 2"/>
          <p:cNvSpPr>
            <a:spLocks noGrp="1"/>
          </p:cNvSpPr>
          <p:nvPr>
            <p:ph type="title"/>
          </p:nvPr>
        </p:nvSpPr>
        <p:spPr/>
        <p:txBody>
          <a:bodyPr/>
          <a:lstStyle/>
          <a:p>
            <a:endParaRPr lang="en-AU"/>
          </a:p>
        </p:txBody>
      </p:sp>
    </p:spTree>
    <p:extLst>
      <p:ext uri="{BB962C8B-B14F-4D97-AF65-F5344CB8AC3E}">
        <p14:creationId xmlns:p14="http://schemas.microsoft.com/office/powerpoint/2010/main" val="4486324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smtClean="0"/>
              <a:t>demo</a:t>
            </a:r>
            <a:endParaRPr lang="en-US" dirty="0"/>
          </a:p>
        </p:txBody>
      </p:sp>
      <p:sp>
        <p:nvSpPr>
          <p:cNvPr id="2" name="Title 1"/>
          <p:cNvSpPr>
            <a:spLocks noGrp="1"/>
          </p:cNvSpPr>
          <p:nvPr>
            <p:ph type="ctrTitle"/>
          </p:nvPr>
        </p:nvSpPr>
        <p:spPr/>
        <p:txBody>
          <a:bodyPr/>
          <a:lstStyle/>
          <a:p>
            <a:r>
              <a:rPr lang="en-US" dirty="0"/>
              <a:t>3</a:t>
            </a:r>
            <a:r>
              <a:rPr lang="en-US" dirty="0" smtClean="0"/>
              <a:t> Navigation</a:t>
            </a:r>
            <a:endParaRPr lang="en-US" dirty="0"/>
          </a:p>
        </p:txBody>
      </p:sp>
      <p:sp>
        <p:nvSpPr>
          <p:cNvPr id="3" name="Subtitle 2"/>
          <p:cNvSpPr>
            <a:spLocks noGrp="1"/>
          </p:cNvSpPr>
          <p:nvPr>
            <p:ph type="subTitle" idx="1"/>
          </p:nvPr>
        </p:nvSpPr>
        <p:spPr/>
        <p:txBody>
          <a:bodyPr/>
          <a:lstStyle/>
          <a:p>
            <a:endParaRPr lang="en-US" dirty="0" smtClean="0"/>
          </a:p>
          <a:p>
            <a:endParaRPr lang="en-US" dirty="0" smtClean="0"/>
          </a:p>
          <a:p>
            <a:endParaRPr lang="en-US" dirty="0"/>
          </a:p>
        </p:txBody>
      </p:sp>
    </p:spTree>
    <p:extLst>
      <p:ext uri="{BB962C8B-B14F-4D97-AF65-F5344CB8AC3E}">
        <p14:creationId xmlns:p14="http://schemas.microsoft.com/office/powerpoint/2010/main" val="2473946281"/>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 y="-607559"/>
            <a:ext cx="9143999" cy="8073117"/>
          </a:xfrm>
          <a:prstGeom prst="rect">
            <a:avLst/>
          </a:prstGeom>
        </p:spPr>
      </p:pic>
    </p:spTree>
    <p:extLst>
      <p:ext uri="{BB962C8B-B14F-4D97-AF65-F5344CB8AC3E}">
        <p14:creationId xmlns:p14="http://schemas.microsoft.com/office/powerpoint/2010/main" val="25591473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FAST</a:t>
            </a:r>
            <a:endParaRPr lang="en-US" dirty="0"/>
          </a:p>
        </p:txBody>
      </p:sp>
      <p:sp>
        <p:nvSpPr>
          <p:cNvPr id="6" name="Subtitle 5"/>
          <p:cNvSpPr>
            <a:spLocks noGrp="1"/>
          </p:cNvSpPr>
          <p:nvPr>
            <p:ph type="subTitle" idx="1"/>
          </p:nvPr>
        </p:nvSpPr>
        <p:spPr/>
        <p:txBody>
          <a:bodyPr/>
          <a:lstStyle/>
          <a:p>
            <a:endParaRPr lang="en-US" dirty="0"/>
          </a:p>
        </p:txBody>
      </p:sp>
      <p:sp>
        <p:nvSpPr>
          <p:cNvPr id="4" name="Text Placeholder 3"/>
          <p:cNvSpPr>
            <a:spLocks noGrp="1"/>
          </p:cNvSpPr>
          <p:nvPr>
            <p:ph type="body" sz="quarter" idx="10"/>
          </p:nvPr>
        </p:nvSpPr>
        <p:spPr/>
        <p:txBody>
          <a:bodyPr/>
          <a:lstStyle/>
          <a:p>
            <a:r>
              <a:rPr lang="en-US" dirty="0" smtClean="0"/>
              <a:t>video</a:t>
            </a:r>
            <a:endParaRPr lang="en-US" dirty="0"/>
          </a:p>
        </p:txBody>
      </p:sp>
      <p:pic>
        <p:nvPicPr>
          <p:cNvPr id="5" name="Picture 4">
            <a:hlinkClick r:id="rId3" action="ppaction://program"/>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407453" y="2609876"/>
            <a:ext cx="2495238" cy="1476191"/>
          </a:xfrm>
          <a:prstGeom prst="rect">
            <a:avLst/>
          </a:prstGeom>
        </p:spPr>
      </p:pic>
    </p:spTree>
    <p:extLst>
      <p:ext uri="{BB962C8B-B14F-4D97-AF65-F5344CB8AC3E}">
        <p14:creationId xmlns:p14="http://schemas.microsoft.com/office/powerpoint/2010/main" val="3563572557"/>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 y="-607559"/>
            <a:ext cx="9143998" cy="8073117"/>
          </a:xfrm>
          <a:prstGeom prst="rect">
            <a:avLst/>
          </a:prstGeom>
        </p:spPr>
      </p:pic>
    </p:spTree>
    <p:extLst>
      <p:ext uri="{BB962C8B-B14F-4D97-AF65-F5344CB8AC3E}">
        <p14:creationId xmlns:p14="http://schemas.microsoft.com/office/powerpoint/2010/main" val="10250670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 y="-607559"/>
            <a:ext cx="9143998" cy="8073116"/>
          </a:xfrm>
          <a:prstGeom prst="rect">
            <a:avLst/>
          </a:prstGeom>
        </p:spPr>
      </p:pic>
      <p:sp>
        <p:nvSpPr>
          <p:cNvPr id="3" name="Title 1"/>
          <p:cNvSpPr>
            <a:spLocks noGrp="1"/>
          </p:cNvSpPr>
          <p:nvPr>
            <p:ph type="title"/>
          </p:nvPr>
        </p:nvSpPr>
        <p:spPr>
          <a:xfrm>
            <a:off x="3454211" y="1890454"/>
            <a:ext cx="2053893" cy="1218795"/>
          </a:xfrm>
        </p:spPr>
        <p:txBody>
          <a:bodyPr/>
          <a:lstStyle/>
          <a:p>
            <a:r>
              <a:rPr lang="en-AU" dirty="0" smtClean="0"/>
              <a:t>Twelve</a:t>
            </a:r>
            <a:endParaRPr lang="en-AU" dirty="0"/>
          </a:p>
        </p:txBody>
      </p:sp>
    </p:spTree>
    <p:extLst>
      <p:ext uri="{BB962C8B-B14F-4D97-AF65-F5344CB8AC3E}">
        <p14:creationId xmlns:p14="http://schemas.microsoft.com/office/powerpoint/2010/main" val="35022915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 y="-607559"/>
            <a:ext cx="9143998" cy="8073116"/>
          </a:xfrm>
          <a:prstGeom prst="rect">
            <a:avLst/>
          </a:prstGeom>
        </p:spPr>
      </p:pic>
    </p:spTree>
    <p:extLst>
      <p:ext uri="{BB962C8B-B14F-4D97-AF65-F5344CB8AC3E}">
        <p14:creationId xmlns:p14="http://schemas.microsoft.com/office/powerpoint/2010/main" val="5027879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smtClean="0"/>
              <a:t>demo</a:t>
            </a:r>
            <a:endParaRPr lang="en-US" dirty="0"/>
          </a:p>
        </p:txBody>
      </p:sp>
      <p:sp>
        <p:nvSpPr>
          <p:cNvPr id="2" name="Title 1"/>
          <p:cNvSpPr>
            <a:spLocks noGrp="1"/>
          </p:cNvSpPr>
          <p:nvPr>
            <p:ph type="ctrTitle"/>
          </p:nvPr>
        </p:nvSpPr>
        <p:spPr/>
        <p:txBody>
          <a:bodyPr/>
          <a:lstStyle/>
          <a:p>
            <a:r>
              <a:rPr lang="en-US" dirty="0"/>
              <a:t>4</a:t>
            </a:r>
            <a:r>
              <a:rPr lang="en-US" dirty="0" smtClean="0"/>
              <a:t> Top Twelve</a:t>
            </a:r>
            <a:endParaRPr lang="en-US" dirty="0"/>
          </a:p>
        </p:txBody>
      </p:sp>
      <p:sp>
        <p:nvSpPr>
          <p:cNvPr id="3" name="Subtitle 2"/>
          <p:cNvSpPr>
            <a:spLocks noGrp="1"/>
          </p:cNvSpPr>
          <p:nvPr>
            <p:ph type="subTitle" idx="1"/>
          </p:nvPr>
        </p:nvSpPr>
        <p:spPr/>
        <p:txBody>
          <a:bodyPr/>
          <a:lstStyle/>
          <a:p>
            <a:endParaRPr lang="en-US" dirty="0" smtClean="0"/>
          </a:p>
          <a:p>
            <a:endParaRPr lang="en-US" dirty="0" smtClean="0"/>
          </a:p>
          <a:p>
            <a:endParaRPr lang="en-US" dirty="0"/>
          </a:p>
        </p:txBody>
      </p:sp>
    </p:spTree>
    <p:extLst>
      <p:ext uri="{BB962C8B-B14F-4D97-AF65-F5344CB8AC3E}">
        <p14:creationId xmlns:p14="http://schemas.microsoft.com/office/powerpoint/2010/main" val="2149387529"/>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Navigation</a:t>
            </a:r>
            <a:endParaRPr lang="en-AU" dirty="0"/>
          </a:p>
        </p:txBody>
      </p:sp>
      <p:sp>
        <p:nvSpPr>
          <p:cNvPr id="3" name="Content Placeholder 2"/>
          <p:cNvSpPr>
            <a:spLocks noGrp="1"/>
          </p:cNvSpPr>
          <p:nvPr>
            <p:ph idx="1"/>
          </p:nvPr>
        </p:nvSpPr>
        <p:spPr/>
        <p:txBody>
          <a:bodyPr/>
          <a:lstStyle/>
          <a:p>
            <a:r>
              <a:rPr lang="en-AU" dirty="0" smtClean="0"/>
              <a:t>Slicer gallery</a:t>
            </a:r>
          </a:p>
          <a:p>
            <a:r>
              <a:rPr lang="en-AU" dirty="0" smtClean="0"/>
              <a:t>Link pivot tables</a:t>
            </a:r>
          </a:p>
          <a:p>
            <a:r>
              <a:rPr lang="en-AU" dirty="0" smtClean="0"/>
              <a:t>Top 12</a:t>
            </a:r>
          </a:p>
          <a:p>
            <a:endParaRPr lang="en-AU"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209021904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flipH="1">
            <a:off x="-13448" y="-619432"/>
            <a:ext cx="9154191" cy="8082116"/>
          </a:xfrm>
          <a:prstGeom prst="rect">
            <a:avLst/>
          </a:prstGeom>
        </p:spPr>
      </p:pic>
    </p:spTree>
    <p:extLst>
      <p:ext uri="{BB962C8B-B14F-4D97-AF65-F5344CB8AC3E}">
        <p14:creationId xmlns:p14="http://schemas.microsoft.com/office/powerpoint/2010/main" val="9195149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AU"/>
          </a:p>
        </p:txBody>
      </p:sp>
      <p:sp>
        <p:nvSpPr>
          <p:cNvPr id="3" name="Title 2"/>
          <p:cNvSpPr>
            <a:spLocks noGrp="1"/>
          </p:cNvSpPr>
          <p:nvPr>
            <p:ph type="ctrTitle"/>
          </p:nvPr>
        </p:nvSpPr>
        <p:spPr>
          <a:xfrm>
            <a:off x="705072" y="174522"/>
            <a:ext cx="6994362" cy="1523494"/>
          </a:xfrm>
        </p:spPr>
        <p:txBody>
          <a:bodyPr/>
          <a:lstStyle/>
          <a:p>
            <a:r>
              <a:rPr lang="en-AU" dirty="0" smtClean="0"/>
              <a:t>Big can be good</a:t>
            </a:r>
            <a:endParaRPr lang="en-AU" dirty="0"/>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 y="0"/>
            <a:ext cx="9144001" cy="6858000"/>
          </a:xfrm>
          <a:prstGeom prst="rect">
            <a:avLst/>
          </a:prstGeom>
        </p:spPr>
      </p:pic>
    </p:spTree>
    <p:extLst>
      <p:ext uri="{BB962C8B-B14F-4D97-AF65-F5344CB8AC3E}">
        <p14:creationId xmlns:p14="http://schemas.microsoft.com/office/powerpoint/2010/main" val="3015660513"/>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2"/>
            <a:ext cx="9144000" cy="6858001"/>
          </a:xfrm>
          <a:prstGeom prst="rect">
            <a:avLst/>
          </a:prstGeom>
        </p:spPr>
      </p:pic>
      <p:sp>
        <p:nvSpPr>
          <p:cNvPr id="3" name="Title 2"/>
          <p:cNvSpPr txBox="1">
            <a:spLocks/>
          </p:cNvSpPr>
          <p:nvPr/>
        </p:nvSpPr>
        <p:spPr>
          <a:xfrm>
            <a:off x="2898276" y="221627"/>
            <a:ext cx="1673724" cy="609398"/>
          </a:xfrm>
          <a:prstGeom prst="rect">
            <a:avLst/>
          </a:prstGeom>
          <a:effectLst>
            <a:outerShdw blurRad="50800" dist="38100" dir="2700000" algn="tl" rotWithShape="0">
              <a:prstClr val="black">
                <a:alpha val="40000"/>
              </a:prstClr>
            </a:outerShdw>
          </a:effectLst>
        </p:spPr>
        <p:txBody>
          <a:bodyPr vert="horz" wrap="square" lIns="0" tIns="0" rIns="0" bIns="0" rtlCol="0" anchor="t">
            <a:spAutoFit/>
          </a:bodyPr>
          <a:lstStyle>
            <a:lvl1pPr algn="l" defTabSz="914363" rtl="0" eaLnBrk="1" latinLnBrk="0" hangingPunct="1">
              <a:lnSpc>
                <a:spcPct val="90000"/>
              </a:lnSpc>
              <a:spcBef>
                <a:spcPct val="0"/>
              </a:spcBef>
              <a:buNone/>
              <a:defRPr lang="en-US" sz="4400" b="0" kern="1200" cap="none" spc="-100" baseline="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en-AU" dirty="0" smtClean="0"/>
              <a:t>Too big</a:t>
            </a:r>
            <a:endParaRPr lang="en-AU" dirty="0"/>
          </a:p>
        </p:txBody>
      </p:sp>
    </p:spTree>
    <p:extLst>
      <p:ext uri="{BB962C8B-B14F-4D97-AF65-F5344CB8AC3E}">
        <p14:creationId xmlns:p14="http://schemas.microsoft.com/office/powerpoint/2010/main" val="16123811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91881" y="0"/>
            <a:ext cx="5652120" cy="6887512"/>
          </a:xfrm>
          <a:prstGeom prst="rect">
            <a:avLst/>
          </a:prstGeom>
          <a:ln>
            <a:noFill/>
          </a:ln>
          <a:effectLst>
            <a:outerShdw blurRad="292100" dist="139700" dir="2700000" algn="tl" rotWithShape="0">
              <a:srgbClr val="333333">
                <a:alpha val="65000"/>
              </a:srgbClr>
            </a:outerShdw>
          </a:effectLst>
        </p:spPr>
      </p:pic>
      <p:sp>
        <p:nvSpPr>
          <p:cNvPr id="4" name="Title 2"/>
          <p:cNvSpPr txBox="1">
            <a:spLocks/>
          </p:cNvSpPr>
          <p:nvPr/>
        </p:nvSpPr>
        <p:spPr>
          <a:xfrm>
            <a:off x="295694" y="3044399"/>
            <a:ext cx="2260081" cy="6093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4400" b="0" kern="1200" cap="none" spc="-100" baseline="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en-AU" dirty="0" err="1" smtClean="0">
                <a:solidFill>
                  <a:schemeClr val="bg1"/>
                </a:solidFill>
              </a:rPr>
              <a:t>Sparklines</a:t>
            </a:r>
            <a:endParaRPr lang="en-AU" dirty="0">
              <a:solidFill>
                <a:schemeClr val="bg1"/>
              </a:solidFill>
            </a:endParaRPr>
          </a:p>
        </p:txBody>
      </p:sp>
    </p:spTree>
    <p:extLst>
      <p:ext uri="{BB962C8B-B14F-4D97-AF65-F5344CB8AC3E}">
        <p14:creationId xmlns:p14="http://schemas.microsoft.com/office/powerpoint/2010/main" val="26367874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93" y="-2"/>
            <a:ext cx="9140815" cy="6858001"/>
          </a:xfrm>
          <a:prstGeom prst="rect">
            <a:avLst/>
          </a:prstGeom>
        </p:spPr>
      </p:pic>
    </p:spTree>
    <p:extLst>
      <p:ext uri="{BB962C8B-B14F-4D97-AF65-F5344CB8AC3E}">
        <p14:creationId xmlns:p14="http://schemas.microsoft.com/office/powerpoint/2010/main" val="31738354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32" y="0"/>
            <a:ext cx="9134936" cy="6858000"/>
          </a:xfrm>
          <a:prstGeom prst="rect">
            <a:avLst/>
          </a:prstGeom>
        </p:spPr>
      </p:pic>
      <p:sp>
        <p:nvSpPr>
          <p:cNvPr id="2" name="Title 1"/>
          <p:cNvSpPr>
            <a:spLocks noGrp="1"/>
          </p:cNvSpPr>
          <p:nvPr>
            <p:ph type="title"/>
          </p:nvPr>
        </p:nvSpPr>
        <p:spPr/>
        <p:txBody>
          <a:bodyPr/>
          <a:lstStyle/>
          <a:p>
            <a:r>
              <a:rPr lang="en-AU" smtClean="0"/>
              <a:t>WHY</a:t>
            </a:r>
            <a:endParaRPr lang="en-AU" dirty="0"/>
          </a:p>
        </p:txBody>
      </p:sp>
      <p:sp>
        <p:nvSpPr>
          <p:cNvPr id="3" name="Text Placeholder 2"/>
          <p:cNvSpPr>
            <a:spLocks noGrp="1"/>
          </p:cNvSpPr>
          <p:nvPr>
            <p:ph type="body" sz="quarter" idx="10"/>
          </p:nvPr>
        </p:nvSpPr>
        <p:spPr/>
        <p:txBody>
          <a:bodyPr/>
          <a:lstStyle/>
          <a:p>
            <a:r>
              <a:rPr lang="en-AU" smtClean="0"/>
              <a:t>Fast</a:t>
            </a:r>
          </a:p>
          <a:p>
            <a:r>
              <a:rPr lang="en-AU" smtClean="0"/>
              <a:t>+ Flexible</a:t>
            </a:r>
          </a:p>
          <a:p>
            <a:r>
              <a:rPr lang="en-AU" smtClean="0"/>
              <a:t>= Freedom</a:t>
            </a:r>
            <a:endParaRPr lang="en-AU" dirty="0"/>
          </a:p>
        </p:txBody>
      </p:sp>
    </p:spTree>
    <p:extLst>
      <p:ext uri="{BB962C8B-B14F-4D97-AF65-F5344CB8AC3E}">
        <p14:creationId xmlns:p14="http://schemas.microsoft.com/office/powerpoint/2010/main" val="39340345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smtClean="0"/>
              <a:t>demo</a:t>
            </a:r>
            <a:endParaRPr lang="en-US" dirty="0"/>
          </a:p>
        </p:txBody>
      </p:sp>
      <p:sp>
        <p:nvSpPr>
          <p:cNvPr id="2" name="Title 1"/>
          <p:cNvSpPr>
            <a:spLocks noGrp="1"/>
          </p:cNvSpPr>
          <p:nvPr>
            <p:ph type="ctrTitle"/>
          </p:nvPr>
        </p:nvSpPr>
        <p:spPr/>
        <p:txBody>
          <a:bodyPr/>
          <a:lstStyle/>
          <a:p>
            <a:r>
              <a:rPr lang="en-US" dirty="0" err="1" smtClean="0"/>
              <a:t>Sparklines</a:t>
            </a:r>
            <a:endParaRPr lang="en-US" dirty="0"/>
          </a:p>
        </p:txBody>
      </p:sp>
      <p:sp>
        <p:nvSpPr>
          <p:cNvPr id="3" name="Subtitle 2"/>
          <p:cNvSpPr>
            <a:spLocks noGrp="1"/>
          </p:cNvSpPr>
          <p:nvPr>
            <p:ph type="subTitle" idx="1"/>
          </p:nvPr>
        </p:nvSpPr>
        <p:spPr/>
        <p:txBody>
          <a:bodyPr/>
          <a:lstStyle/>
          <a:p>
            <a:endParaRPr lang="en-US" dirty="0" smtClean="0"/>
          </a:p>
          <a:p>
            <a:endParaRPr lang="en-US" dirty="0" smtClean="0"/>
          </a:p>
          <a:p>
            <a:endParaRPr lang="en-US" dirty="0"/>
          </a:p>
        </p:txBody>
      </p:sp>
    </p:spTree>
    <p:extLst>
      <p:ext uri="{BB962C8B-B14F-4D97-AF65-F5344CB8AC3E}">
        <p14:creationId xmlns:p14="http://schemas.microsoft.com/office/powerpoint/2010/main" val="978849980"/>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26" y="-4"/>
            <a:ext cx="9259555" cy="6933334"/>
          </a:xfrm>
          <a:prstGeom prst="rect">
            <a:avLst/>
          </a:prstGeom>
        </p:spPr>
      </p:pic>
    </p:spTree>
    <p:extLst>
      <p:ext uri="{BB962C8B-B14F-4D97-AF65-F5344CB8AC3E}">
        <p14:creationId xmlns:p14="http://schemas.microsoft.com/office/powerpoint/2010/main" val="15092126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VISUALIZATION</a:t>
            </a:r>
            <a:endParaRPr lang="en-AU" dirty="0"/>
          </a:p>
        </p:txBody>
      </p:sp>
      <p:sp>
        <p:nvSpPr>
          <p:cNvPr id="3" name="Content Placeholder 2"/>
          <p:cNvSpPr>
            <a:spLocks noGrp="1"/>
          </p:cNvSpPr>
          <p:nvPr>
            <p:ph idx="1"/>
          </p:nvPr>
        </p:nvSpPr>
        <p:spPr>
          <a:xfrm>
            <a:off x="389436" y="1447799"/>
            <a:ext cx="8363938" cy="1526572"/>
          </a:xfrm>
        </p:spPr>
        <p:txBody>
          <a:bodyPr>
            <a:normAutofit lnSpcReduction="10000"/>
          </a:bodyPr>
          <a:lstStyle/>
          <a:p>
            <a:r>
              <a:rPr lang="en-AU" dirty="0" err="1" smtClean="0"/>
              <a:t>Sparklines</a:t>
            </a:r>
            <a:endParaRPr lang="en-AU" dirty="0" smtClean="0"/>
          </a:p>
          <a:p>
            <a:r>
              <a:rPr lang="en-AU" dirty="0" smtClean="0"/>
              <a:t>Top 12</a:t>
            </a:r>
          </a:p>
          <a:p>
            <a:r>
              <a:rPr lang="en-AU" dirty="0" smtClean="0"/>
              <a:t>Conditional Formatting</a:t>
            </a:r>
            <a:endParaRPr lang="en-AU" dirty="0"/>
          </a:p>
        </p:txBody>
      </p:sp>
    </p:spTree>
    <p:extLst>
      <p:ext uri="{BB962C8B-B14F-4D97-AF65-F5344CB8AC3E}">
        <p14:creationId xmlns:p14="http://schemas.microsoft.com/office/powerpoint/2010/main" val="21255401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smtClean="0"/>
              <a:t>demo</a:t>
            </a:r>
            <a:endParaRPr lang="en-US" dirty="0"/>
          </a:p>
        </p:txBody>
      </p:sp>
      <p:sp>
        <p:nvSpPr>
          <p:cNvPr id="2" name="Title 1"/>
          <p:cNvSpPr>
            <a:spLocks noGrp="1"/>
          </p:cNvSpPr>
          <p:nvPr>
            <p:ph type="ctrTitle"/>
          </p:nvPr>
        </p:nvSpPr>
        <p:spPr/>
        <p:txBody>
          <a:bodyPr/>
          <a:lstStyle/>
          <a:p>
            <a:r>
              <a:rPr lang="en-US" dirty="0" smtClean="0"/>
              <a:t>5 ATM Transactions</a:t>
            </a:r>
            <a:endParaRPr lang="en-US" dirty="0"/>
          </a:p>
        </p:txBody>
      </p:sp>
      <p:sp>
        <p:nvSpPr>
          <p:cNvPr id="3" name="Subtitle 2"/>
          <p:cNvSpPr>
            <a:spLocks noGrp="1"/>
          </p:cNvSpPr>
          <p:nvPr>
            <p:ph type="subTitle" idx="1"/>
          </p:nvPr>
        </p:nvSpPr>
        <p:spPr/>
        <p:txBody>
          <a:bodyPr/>
          <a:lstStyle/>
          <a:p>
            <a:endParaRPr lang="en-US" dirty="0" smtClean="0"/>
          </a:p>
          <a:p>
            <a:endParaRPr lang="en-US" dirty="0" smtClean="0"/>
          </a:p>
          <a:p>
            <a:endParaRPr lang="en-US" dirty="0"/>
          </a:p>
        </p:txBody>
      </p:sp>
    </p:spTree>
    <p:extLst>
      <p:ext uri="{BB962C8B-B14F-4D97-AF65-F5344CB8AC3E}">
        <p14:creationId xmlns:p14="http://schemas.microsoft.com/office/powerpoint/2010/main" val="1357477357"/>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26" y="-4"/>
            <a:ext cx="9259555" cy="6933334"/>
          </a:xfrm>
          <a:prstGeom prst="rect">
            <a:avLst/>
          </a:prstGeom>
        </p:spPr>
      </p:pic>
    </p:spTree>
    <p:extLst>
      <p:ext uri="{BB962C8B-B14F-4D97-AF65-F5344CB8AC3E}">
        <p14:creationId xmlns:p14="http://schemas.microsoft.com/office/powerpoint/2010/main" val="10031147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26" y="-4"/>
            <a:ext cx="9259555" cy="6933334"/>
          </a:xfrm>
          <a:prstGeom prst="rect">
            <a:avLst/>
          </a:prstGeom>
        </p:spPr>
      </p:pic>
    </p:spTree>
    <p:extLst>
      <p:ext uri="{BB962C8B-B14F-4D97-AF65-F5344CB8AC3E}">
        <p14:creationId xmlns:p14="http://schemas.microsoft.com/office/powerpoint/2010/main" val="28731913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26" y="-4"/>
            <a:ext cx="9259555" cy="6933334"/>
          </a:xfrm>
          <a:prstGeom prst="rect">
            <a:avLst/>
          </a:prstGeom>
        </p:spPr>
      </p:pic>
    </p:spTree>
    <p:extLst>
      <p:ext uri="{BB962C8B-B14F-4D97-AF65-F5344CB8AC3E}">
        <p14:creationId xmlns:p14="http://schemas.microsoft.com/office/powerpoint/2010/main" val="7178784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26" y="-4"/>
            <a:ext cx="9259555" cy="6933334"/>
          </a:xfrm>
          <a:prstGeom prst="rect">
            <a:avLst/>
          </a:prstGeom>
        </p:spPr>
      </p:pic>
    </p:spTree>
    <p:extLst>
      <p:ext uri="{BB962C8B-B14F-4D97-AF65-F5344CB8AC3E}">
        <p14:creationId xmlns:p14="http://schemas.microsoft.com/office/powerpoint/2010/main" val="31649428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ATM</a:t>
            </a:r>
            <a:endParaRPr lang="en-AU" dirty="0"/>
          </a:p>
        </p:txBody>
      </p:sp>
      <p:sp>
        <p:nvSpPr>
          <p:cNvPr id="3" name="Content Placeholder 2"/>
          <p:cNvSpPr>
            <a:spLocks noGrp="1"/>
          </p:cNvSpPr>
          <p:nvPr>
            <p:ph idx="1"/>
          </p:nvPr>
        </p:nvSpPr>
        <p:spPr>
          <a:xfrm>
            <a:off x="389436" y="1447800"/>
            <a:ext cx="8363938" cy="2068259"/>
          </a:xfrm>
        </p:spPr>
        <p:txBody>
          <a:bodyPr/>
          <a:lstStyle/>
          <a:p>
            <a:r>
              <a:rPr lang="en-AU" dirty="0" err="1" smtClean="0"/>
              <a:t>Sparklines</a:t>
            </a:r>
            <a:endParaRPr lang="en-AU" dirty="0" smtClean="0"/>
          </a:p>
          <a:p>
            <a:r>
              <a:rPr lang="en-AU" dirty="0" smtClean="0"/>
              <a:t>Banding</a:t>
            </a:r>
          </a:p>
          <a:p>
            <a:r>
              <a:rPr lang="en-AU" dirty="0" smtClean="0"/>
              <a:t>Conditional Formatting</a:t>
            </a:r>
          </a:p>
          <a:p>
            <a:r>
              <a:rPr lang="en-AU" dirty="0" smtClean="0"/>
              <a:t>+ Multiple Charts</a:t>
            </a:r>
            <a:endParaRPr lang="en-AU" dirty="0"/>
          </a:p>
        </p:txBody>
      </p:sp>
    </p:spTree>
    <p:extLst>
      <p:ext uri="{BB962C8B-B14F-4D97-AF65-F5344CB8AC3E}">
        <p14:creationId xmlns:p14="http://schemas.microsoft.com/office/powerpoint/2010/main" val="2854997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smtClean="0"/>
              <a:t>demo</a:t>
            </a:r>
            <a:endParaRPr lang="en-US" dirty="0"/>
          </a:p>
        </p:txBody>
      </p:sp>
      <p:sp>
        <p:nvSpPr>
          <p:cNvPr id="2" name="Title 1"/>
          <p:cNvSpPr>
            <a:spLocks noGrp="1"/>
          </p:cNvSpPr>
          <p:nvPr>
            <p:ph type="ctrTitle"/>
          </p:nvPr>
        </p:nvSpPr>
        <p:spPr/>
        <p:txBody>
          <a:bodyPr/>
          <a:lstStyle/>
          <a:p>
            <a:r>
              <a:rPr lang="en-US" dirty="0" smtClean="0"/>
              <a:t>6 Aged Payments?</a:t>
            </a:r>
            <a:endParaRPr lang="en-US" dirty="0"/>
          </a:p>
        </p:txBody>
      </p:sp>
      <p:sp>
        <p:nvSpPr>
          <p:cNvPr id="3" name="Subtitle 2"/>
          <p:cNvSpPr>
            <a:spLocks noGrp="1"/>
          </p:cNvSpPr>
          <p:nvPr>
            <p:ph type="subTitle" idx="1"/>
          </p:nvPr>
        </p:nvSpPr>
        <p:spPr/>
        <p:txBody>
          <a:bodyPr/>
          <a:lstStyle/>
          <a:p>
            <a:endParaRPr lang="en-US" dirty="0" smtClean="0"/>
          </a:p>
          <a:p>
            <a:endParaRPr lang="en-US" dirty="0" smtClean="0"/>
          </a:p>
          <a:p>
            <a:endParaRPr lang="en-US" dirty="0"/>
          </a:p>
        </p:txBody>
      </p:sp>
    </p:spTree>
    <p:extLst>
      <p:ext uri="{BB962C8B-B14F-4D97-AF65-F5344CB8AC3E}">
        <p14:creationId xmlns:p14="http://schemas.microsoft.com/office/powerpoint/2010/main" val="2692819780"/>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err="1" smtClean="0"/>
              <a:t>PowerPivot</a:t>
            </a:r>
            <a:endParaRPr lang="en-AU" dirty="0"/>
          </a:p>
        </p:txBody>
      </p:sp>
      <p:sp>
        <p:nvSpPr>
          <p:cNvPr id="3" name="Content Placeholder 2"/>
          <p:cNvSpPr>
            <a:spLocks noGrp="1"/>
          </p:cNvSpPr>
          <p:nvPr>
            <p:ph idx="1"/>
          </p:nvPr>
        </p:nvSpPr>
        <p:spPr/>
        <p:txBody>
          <a:bodyPr/>
          <a:lstStyle/>
          <a:p>
            <a:r>
              <a:rPr lang="en-AU" dirty="0"/>
              <a:t>Navigation</a:t>
            </a:r>
          </a:p>
          <a:p>
            <a:r>
              <a:rPr lang="en-AU" dirty="0"/>
              <a:t>Visualization</a:t>
            </a:r>
          </a:p>
          <a:p>
            <a:r>
              <a:rPr lang="en-AU" dirty="0"/>
              <a:t>Right Metrics</a:t>
            </a:r>
          </a:p>
          <a:p>
            <a:endParaRPr lang="en-AU"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224130255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26" y="-4"/>
            <a:ext cx="9259555" cy="6933334"/>
          </a:xfrm>
          <a:prstGeom prst="rect">
            <a:avLst/>
          </a:prstGeom>
        </p:spPr>
      </p:pic>
    </p:spTree>
    <p:extLst>
      <p:ext uri="{BB962C8B-B14F-4D97-AF65-F5344CB8AC3E}">
        <p14:creationId xmlns:p14="http://schemas.microsoft.com/office/powerpoint/2010/main" val="17363011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Aged Payments</a:t>
            </a:r>
            <a:endParaRPr lang="en-AU" dirty="0"/>
          </a:p>
        </p:txBody>
      </p:sp>
      <p:sp>
        <p:nvSpPr>
          <p:cNvPr id="3" name="Content Placeholder 2"/>
          <p:cNvSpPr>
            <a:spLocks noGrp="1"/>
          </p:cNvSpPr>
          <p:nvPr>
            <p:ph idx="1"/>
          </p:nvPr>
        </p:nvSpPr>
        <p:spPr>
          <a:xfrm>
            <a:off x="389436" y="1447800"/>
            <a:ext cx="8363938" cy="984885"/>
          </a:xfrm>
        </p:spPr>
        <p:txBody>
          <a:bodyPr>
            <a:normAutofit lnSpcReduction="10000"/>
          </a:bodyPr>
          <a:lstStyle/>
          <a:p>
            <a:r>
              <a:rPr lang="en-AU" dirty="0" smtClean="0"/>
              <a:t>Point in time reporting</a:t>
            </a:r>
          </a:p>
          <a:p>
            <a:r>
              <a:rPr lang="en-AU" dirty="0" smtClean="0"/>
              <a:t>Banding</a:t>
            </a:r>
          </a:p>
        </p:txBody>
      </p:sp>
    </p:spTree>
    <p:extLst>
      <p:ext uri="{BB962C8B-B14F-4D97-AF65-F5344CB8AC3E}">
        <p14:creationId xmlns:p14="http://schemas.microsoft.com/office/powerpoint/2010/main" val="6218306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38556"/>
            <a:ext cx="9144000" cy="6856214"/>
          </a:xfrm>
          <a:prstGeom prst="rect">
            <a:avLst/>
          </a:prstGeom>
        </p:spPr>
      </p:pic>
    </p:spTree>
    <p:extLst>
      <p:ext uri="{BB962C8B-B14F-4D97-AF65-F5344CB8AC3E}">
        <p14:creationId xmlns:p14="http://schemas.microsoft.com/office/powerpoint/2010/main" val="16371053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
            <a:ext cx="9144000" cy="6933334"/>
          </a:xfrm>
          <a:prstGeom prst="rect">
            <a:avLst/>
          </a:prstGeom>
        </p:spPr>
      </p:pic>
    </p:spTree>
    <p:extLst>
      <p:ext uri="{BB962C8B-B14F-4D97-AF65-F5344CB8AC3E}">
        <p14:creationId xmlns:p14="http://schemas.microsoft.com/office/powerpoint/2010/main" val="38974275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35942"/>
            <a:ext cx="9144000" cy="6861443"/>
          </a:xfrm>
          <a:prstGeom prst="rect">
            <a:avLst/>
          </a:prstGeom>
        </p:spPr>
      </p:pic>
    </p:spTree>
    <p:extLst>
      <p:ext uri="{BB962C8B-B14F-4D97-AF65-F5344CB8AC3E}">
        <p14:creationId xmlns:p14="http://schemas.microsoft.com/office/powerpoint/2010/main" val="16512903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40" y="35942"/>
            <a:ext cx="9141520" cy="6861443"/>
          </a:xfrm>
          <a:prstGeom prst="rect">
            <a:avLst/>
          </a:prstGeom>
        </p:spPr>
      </p:pic>
    </p:spTree>
    <p:extLst>
      <p:ext uri="{BB962C8B-B14F-4D97-AF65-F5344CB8AC3E}">
        <p14:creationId xmlns:p14="http://schemas.microsoft.com/office/powerpoint/2010/main" val="10441904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891"/>
            <a:ext cx="9144000" cy="6856214"/>
          </a:xfrm>
          <a:prstGeom prst="rect">
            <a:avLst/>
          </a:prstGeom>
        </p:spPr>
      </p:pic>
    </p:spTree>
    <p:extLst>
      <p:ext uri="{BB962C8B-B14F-4D97-AF65-F5344CB8AC3E}">
        <p14:creationId xmlns:p14="http://schemas.microsoft.com/office/powerpoint/2010/main" val="2117700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smtClean="0"/>
              <a:t>demo</a:t>
            </a:r>
            <a:endParaRPr lang="en-US" dirty="0"/>
          </a:p>
        </p:txBody>
      </p:sp>
      <p:sp>
        <p:nvSpPr>
          <p:cNvPr id="2" name="Title 1"/>
          <p:cNvSpPr>
            <a:spLocks noGrp="1"/>
          </p:cNvSpPr>
          <p:nvPr>
            <p:ph type="ctrTitle"/>
          </p:nvPr>
        </p:nvSpPr>
        <p:spPr/>
        <p:txBody>
          <a:bodyPr/>
          <a:lstStyle/>
          <a:p>
            <a:r>
              <a:rPr lang="en-US" dirty="0" smtClean="0"/>
              <a:t>7 Right Metrics</a:t>
            </a:r>
            <a:endParaRPr lang="en-US" dirty="0"/>
          </a:p>
        </p:txBody>
      </p:sp>
      <p:sp>
        <p:nvSpPr>
          <p:cNvPr id="3" name="Subtitle 2"/>
          <p:cNvSpPr>
            <a:spLocks noGrp="1"/>
          </p:cNvSpPr>
          <p:nvPr>
            <p:ph type="subTitle" idx="1"/>
          </p:nvPr>
        </p:nvSpPr>
        <p:spPr/>
        <p:txBody>
          <a:bodyPr/>
          <a:lstStyle/>
          <a:p>
            <a:endParaRPr lang="en-US" dirty="0" smtClean="0"/>
          </a:p>
          <a:p>
            <a:endParaRPr lang="en-US" dirty="0" smtClean="0"/>
          </a:p>
          <a:p>
            <a:endParaRPr lang="en-US" dirty="0"/>
          </a:p>
        </p:txBody>
      </p:sp>
    </p:spTree>
    <p:extLst>
      <p:ext uri="{BB962C8B-B14F-4D97-AF65-F5344CB8AC3E}">
        <p14:creationId xmlns:p14="http://schemas.microsoft.com/office/powerpoint/2010/main" val="88979639"/>
      </p:ext>
    </p:extLst>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26" y="-4"/>
            <a:ext cx="9259555" cy="6933334"/>
          </a:xfrm>
          <a:prstGeom prst="rect">
            <a:avLst/>
          </a:prstGeom>
        </p:spPr>
      </p:pic>
    </p:spTree>
    <p:extLst>
      <p:ext uri="{BB962C8B-B14F-4D97-AF65-F5344CB8AC3E}">
        <p14:creationId xmlns:p14="http://schemas.microsoft.com/office/powerpoint/2010/main" val="19944534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26" y="-4"/>
            <a:ext cx="9259555" cy="6933334"/>
          </a:xfrm>
          <a:prstGeom prst="rect">
            <a:avLst/>
          </a:prstGeom>
        </p:spPr>
      </p:pic>
    </p:spTree>
    <p:extLst>
      <p:ext uri="{BB962C8B-B14F-4D97-AF65-F5344CB8AC3E}">
        <p14:creationId xmlns:p14="http://schemas.microsoft.com/office/powerpoint/2010/main" val="27318309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0247388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Asset Rental</a:t>
            </a:r>
            <a:endParaRPr lang="en-AU" dirty="0"/>
          </a:p>
        </p:txBody>
      </p:sp>
      <p:sp>
        <p:nvSpPr>
          <p:cNvPr id="3" name="Content Placeholder 2"/>
          <p:cNvSpPr>
            <a:spLocks noGrp="1"/>
          </p:cNvSpPr>
          <p:nvPr>
            <p:ph idx="1"/>
          </p:nvPr>
        </p:nvSpPr>
        <p:spPr>
          <a:xfrm>
            <a:off x="389436" y="1447800"/>
            <a:ext cx="8363938" cy="2068259"/>
          </a:xfrm>
        </p:spPr>
        <p:txBody>
          <a:bodyPr/>
          <a:lstStyle/>
          <a:p>
            <a:r>
              <a:rPr lang="en-AU" dirty="0" smtClean="0"/>
              <a:t>Point in time reporting</a:t>
            </a:r>
          </a:p>
          <a:p>
            <a:r>
              <a:rPr lang="en-AU" dirty="0" smtClean="0"/>
              <a:t>Banding</a:t>
            </a:r>
          </a:p>
          <a:p>
            <a:r>
              <a:rPr lang="en-AU" dirty="0" smtClean="0"/>
              <a:t>Currency Conversion</a:t>
            </a:r>
          </a:p>
          <a:p>
            <a:r>
              <a:rPr lang="en-AU" dirty="0" smtClean="0"/>
              <a:t>Right metrics</a:t>
            </a:r>
          </a:p>
        </p:txBody>
      </p:sp>
    </p:spTree>
    <p:extLst>
      <p:ext uri="{BB962C8B-B14F-4D97-AF65-F5344CB8AC3E}">
        <p14:creationId xmlns:p14="http://schemas.microsoft.com/office/powerpoint/2010/main" val="2046130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smtClean="0"/>
              <a:t>demo</a:t>
            </a:r>
            <a:endParaRPr lang="en-US" dirty="0"/>
          </a:p>
        </p:txBody>
      </p:sp>
      <p:sp>
        <p:nvSpPr>
          <p:cNvPr id="2" name="Title 1"/>
          <p:cNvSpPr>
            <a:spLocks noGrp="1"/>
          </p:cNvSpPr>
          <p:nvPr>
            <p:ph type="ctrTitle"/>
          </p:nvPr>
        </p:nvSpPr>
        <p:spPr/>
        <p:txBody>
          <a:bodyPr/>
          <a:lstStyle/>
          <a:p>
            <a:r>
              <a:rPr lang="en-US" dirty="0" smtClean="0"/>
              <a:t>Retailer</a:t>
            </a:r>
            <a:endParaRPr lang="en-US" dirty="0"/>
          </a:p>
        </p:txBody>
      </p:sp>
      <p:sp>
        <p:nvSpPr>
          <p:cNvPr id="3" name="Subtitle 2"/>
          <p:cNvSpPr>
            <a:spLocks noGrp="1"/>
          </p:cNvSpPr>
          <p:nvPr>
            <p:ph type="subTitle" idx="1"/>
          </p:nvPr>
        </p:nvSpPr>
        <p:spPr/>
        <p:txBody>
          <a:bodyPr/>
          <a:lstStyle/>
          <a:p>
            <a:endParaRPr lang="en-US" dirty="0" smtClean="0"/>
          </a:p>
          <a:p>
            <a:endParaRPr lang="en-US" dirty="0" smtClean="0"/>
          </a:p>
          <a:p>
            <a:endParaRPr lang="en-US" dirty="0"/>
          </a:p>
        </p:txBody>
      </p:sp>
    </p:spTree>
    <p:extLst>
      <p:ext uri="{BB962C8B-B14F-4D97-AF65-F5344CB8AC3E}">
        <p14:creationId xmlns:p14="http://schemas.microsoft.com/office/powerpoint/2010/main" val="3584409047"/>
      </p:ext>
    </p:extLst>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26" y="-4"/>
            <a:ext cx="9259555" cy="6933334"/>
          </a:xfrm>
          <a:prstGeom prst="rect">
            <a:avLst/>
          </a:prstGeom>
        </p:spPr>
      </p:pic>
    </p:spTree>
    <p:extLst>
      <p:ext uri="{BB962C8B-B14F-4D97-AF65-F5344CB8AC3E}">
        <p14:creationId xmlns:p14="http://schemas.microsoft.com/office/powerpoint/2010/main" val="19184047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26" y="-4"/>
            <a:ext cx="9259555" cy="6933334"/>
          </a:xfrm>
          <a:prstGeom prst="rect">
            <a:avLst/>
          </a:prstGeom>
        </p:spPr>
      </p:pic>
    </p:spTree>
    <p:extLst>
      <p:ext uri="{BB962C8B-B14F-4D97-AF65-F5344CB8AC3E}">
        <p14:creationId xmlns:p14="http://schemas.microsoft.com/office/powerpoint/2010/main" val="24315166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26" y="-4"/>
            <a:ext cx="9259555" cy="6933334"/>
          </a:xfrm>
          <a:prstGeom prst="rect">
            <a:avLst/>
          </a:prstGeom>
        </p:spPr>
      </p:pic>
    </p:spTree>
    <p:extLst>
      <p:ext uri="{BB962C8B-B14F-4D97-AF65-F5344CB8AC3E}">
        <p14:creationId xmlns:p14="http://schemas.microsoft.com/office/powerpoint/2010/main" val="4981801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26" y="-4"/>
            <a:ext cx="9259555" cy="6933334"/>
          </a:xfrm>
          <a:prstGeom prst="rect">
            <a:avLst/>
          </a:prstGeom>
        </p:spPr>
      </p:pic>
    </p:spTree>
    <p:extLst>
      <p:ext uri="{BB962C8B-B14F-4D97-AF65-F5344CB8AC3E}">
        <p14:creationId xmlns:p14="http://schemas.microsoft.com/office/powerpoint/2010/main" val="17067925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Retailer</a:t>
            </a:r>
            <a:endParaRPr lang="en-AU" dirty="0"/>
          </a:p>
        </p:txBody>
      </p:sp>
      <p:sp>
        <p:nvSpPr>
          <p:cNvPr id="3" name="Content Placeholder 2"/>
          <p:cNvSpPr>
            <a:spLocks noGrp="1"/>
          </p:cNvSpPr>
          <p:nvPr>
            <p:ph idx="1"/>
          </p:nvPr>
        </p:nvSpPr>
        <p:spPr>
          <a:xfrm>
            <a:off x="389436" y="1447800"/>
            <a:ext cx="8363938" cy="984885"/>
          </a:xfrm>
        </p:spPr>
        <p:txBody>
          <a:bodyPr>
            <a:normAutofit lnSpcReduction="10000"/>
          </a:bodyPr>
          <a:lstStyle/>
          <a:p>
            <a:r>
              <a:rPr lang="en-AU" dirty="0" smtClean="0"/>
              <a:t>Added own data</a:t>
            </a:r>
          </a:p>
          <a:p>
            <a:r>
              <a:rPr lang="en-AU" dirty="0" smtClean="0"/>
              <a:t>Top 12</a:t>
            </a:r>
          </a:p>
        </p:txBody>
      </p:sp>
    </p:spTree>
    <p:extLst>
      <p:ext uri="{BB962C8B-B14F-4D97-AF65-F5344CB8AC3E}">
        <p14:creationId xmlns:p14="http://schemas.microsoft.com/office/powerpoint/2010/main" val="33467970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758274" y="752007"/>
            <a:ext cx="3012402" cy="5353987"/>
          </a:xfrm>
          <a:prstGeom prst="rect">
            <a:avLst/>
          </a:prstGeom>
          <a:ln>
            <a:noFill/>
          </a:ln>
          <a:effectLst>
            <a:outerShdw blurRad="292100" dist="139700" dir="2700000" algn="tl" rotWithShape="0">
              <a:srgbClr val="333333">
                <a:alpha val="65000"/>
              </a:srgbClr>
            </a:outerShdw>
          </a:effectLst>
        </p:spPr>
      </p:pic>
      <p:pic>
        <p:nvPicPr>
          <p:cNvPr id="2" name="Picture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43417" y="729521"/>
            <a:ext cx="3025053" cy="537647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6388972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smtClean="0"/>
              <a:t>demo</a:t>
            </a:r>
            <a:endParaRPr lang="en-US" dirty="0"/>
          </a:p>
        </p:txBody>
      </p:sp>
      <p:sp>
        <p:nvSpPr>
          <p:cNvPr id="2" name="Title 1"/>
          <p:cNvSpPr>
            <a:spLocks noGrp="1"/>
          </p:cNvSpPr>
          <p:nvPr>
            <p:ph type="ctrTitle"/>
          </p:nvPr>
        </p:nvSpPr>
        <p:spPr/>
        <p:txBody>
          <a:bodyPr/>
          <a:lstStyle/>
          <a:p>
            <a:r>
              <a:rPr lang="en-US" dirty="0" smtClean="0"/>
              <a:t>Looking Good</a:t>
            </a:r>
            <a:endParaRPr lang="en-US" dirty="0"/>
          </a:p>
        </p:txBody>
      </p:sp>
      <p:sp>
        <p:nvSpPr>
          <p:cNvPr id="3" name="Subtitle 2"/>
          <p:cNvSpPr>
            <a:spLocks noGrp="1"/>
          </p:cNvSpPr>
          <p:nvPr>
            <p:ph type="subTitle" idx="1"/>
          </p:nvPr>
        </p:nvSpPr>
        <p:spPr/>
        <p:txBody>
          <a:bodyPr/>
          <a:lstStyle/>
          <a:p>
            <a:endParaRPr lang="en-US" dirty="0" smtClean="0"/>
          </a:p>
          <a:p>
            <a:endParaRPr lang="en-US" dirty="0" smtClean="0"/>
          </a:p>
          <a:p>
            <a:endParaRPr lang="en-US" dirty="0"/>
          </a:p>
        </p:txBody>
      </p:sp>
    </p:spTree>
    <p:extLst>
      <p:ext uri="{BB962C8B-B14F-4D97-AF65-F5344CB8AC3E}">
        <p14:creationId xmlns:p14="http://schemas.microsoft.com/office/powerpoint/2010/main" val="3823956971"/>
      </p:ext>
    </p:extLst>
  </p:cSld>
  <p:clrMapOvr>
    <a:masterClrMapping/>
  </p:clrMapOvr>
  <p:transition>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26" y="-4"/>
            <a:ext cx="9259555" cy="6933334"/>
          </a:xfrm>
          <a:prstGeom prst="rect">
            <a:avLst/>
          </a:prstGeom>
        </p:spPr>
      </p:pic>
    </p:spTree>
    <p:extLst>
      <p:ext uri="{BB962C8B-B14F-4D97-AF65-F5344CB8AC3E}">
        <p14:creationId xmlns:p14="http://schemas.microsoft.com/office/powerpoint/2010/main" val="24305944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0939" y="-958645"/>
            <a:ext cx="9208503" cy="7816645"/>
          </a:xfrm>
          <a:prstGeom prst="rect">
            <a:avLst/>
          </a:prstGeom>
        </p:spPr>
      </p:pic>
    </p:spTree>
    <p:extLst>
      <p:ext uri="{BB962C8B-B14F-4D97-AF65-F5344CB8AC3E}">
        <p14:creationId xmlns:p14="http://schemas.microsoft.com/office/powerpoint/2010/main" val="37381625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26" y="-4"/>
            <a:ext cx="9259555" cy="6933334"/>
          </a:xfrm>
          <a:prstGeom prst="rect">
            <a:avLst/>
          </a:prstGeom>
        </p:spPr>
      </p:pic>
    </p:spTree>
    <p:extLst>
      <p:ext uri="{BB962C8B-B14F-4D97-AF65-F5344CB8AC3E}">
        <p14:creationId xmlns:p14="http://schemas.microsoft.com/office/powerpoint/2010/main" val="33698489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26" y="-4"/>
            <a:ext cx="9259555" cy="6933334"/>
          </a:xfrm>
          <a:prstGeom prst="rect">
            <a:avLst/>
          </a:prstGeom>
        </p:spPr>
      </p:pic>
    </p:spTree>
    <p:extLst>
      <p:ext uri="{BB962C8B-B14F-4D97-AF65-F5344CB8AC3E}">
        <p14:creationId xmlns:p14="http://schemas.microsoft.com/office/powerpoint/2010/main" val="35193075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26" y="-4"/>
            <a:ext cx="9259555" cy="6933334"/>
          </a:xfrm>
          <a:prstGeom prst="rect">
            <a:avLst/>
          </a:prstGeom>
        </p:spPr>
      </p:pic>
    </p:spTree>
    <p:extLst>
      <p:ext uri="{BB962C8B-B14F-4D97-AF65-F5344CB8AC3E}">
        <p14:creationId xmlns:p14="http://schemas.microsoft.com/office/powerpoint/2010/main" val="23736840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26" y="-4"/>
            <a:ext cx="9259555" cy="6933334"/>
          </a:xfrm>
          <a:prstGeom prst="rect">
            <a:avLst/>
          </a:prstGeom>
        </p:spPr>
      </p:pic>
    </p:spTree>
    <p:extLst>
      <p:ext uri="{BB962C8B-B14F-4D97-AF65-F5344CB8AC3E}">
        <p14:creationId xmlns:p14="http://schemas.microsoft.com/office/powerpoint/2010/main" val="19126332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26" y="-4"/>
            <a:ext cx="9259555" cy="6933334"/>
          </a:xfrm>
          <a:prstGeom prst="rect">
            <a:avLst/>
          </a:prstGeom>
        </p:spPr>
      </p:pic>
    </p:spTree>
    <p:extLst>
      <p:ext uri="{BB962C8B-B14F-4D97-AF65-F5344CB8AC3E}">
        <p14:creationId xmlns:p14="http://schemas.microsoft.com/office/powerpoint/2010/main" val="39958864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a:ext>
            </a:extLst>
          </a:blip>
          <a:stretch>
            <a:fillRect/>
          </a:stretch>
        </p:blipFill>
        <p:spPr>
          <a:xfrm>
            <a:off x="1" y="0"/>
            <a:ext cx="9181561" cy="6858000"/>
          </a:xfrm>
        </p:spPr>
      </p:pic>
    </p:spTree>
    <p:extLst>
      <p:ext uri="{BB962C8B-B14F-4D97-AF65-F5344CB8AC3E}">
        <p14:creationId xmlns:p14="http://schemas.microsoft.com/office/powerpoint/2010/main" val="28251342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a:ext>
            </a:extLst>
          </a:blip>
          <a:stretch>
            <a:fillRect/>
          </a:stretch>
        </p:blipFill>
        <p:spPr>
          <a:xfrm>
            <a:off x="0" y="1"/>
            <a:ext cx="9207827" cy="6877619"/>
          </a:xfrm>
        </p:spPr>
      </p:pic>
    </p:spTree>
    <p:extLst>
      <p:ext uri="{BB962C8B-B14F-4D97-AF65-F5344CB8AC3E}">
        <p14:creationId xmlns:p14="http://schemas.microsoft.com/office/powerpoint/2010/main" val="33798049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a:ext>
            </a:extLst>
          </a:blip>
          <a:stretch>
            <a:fillRect/>
          </a:stretch>
        </p:blipFill>
        <p:spPr>
          <a:xfrm>
            <a:off x="0" y="1"/>
            <a:ext cx="9207827" cy="6877619"/>
          </a:xfrm>
        </p:spPr>
      </p:pic>
    </p:spTree>
    <p:extLst>
      <p:ext uri="{BB962C8B-B14F-4D97-AF65-F5344CB8AC3E}">
        <p14:creationId xmlns:p14="http://schemas.microsoft.com/office/powerpoint/2010/main" val="13542596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a:ext>
            </a:extLst>
          </a:blip>
          <a:stretch>
            <a:fillRect/>
          </a:stretch>
        </p:blipFill>
        <p:spPr>
          <a:xfrm>
            <a:off x="0" y="1"/>
            <a:ext cx="9207827" cy="6877619"/>
          </a:xfrm>
        </p:spPr>
      </p:pic>
    </p:spTree>
    <p:extLst>
      <p:ext uri="{BB962C8B-B14F-4D97-AF65-F5344CB8AC3E}">
        <p14:creationId xmlns:p14="http://schemas.microsoft.com/office/powerpoint/2010/main" val="29669482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a:ext>
            </a:extLst>
          </a:blip>
          <a:stretch>
            <a:fillRect/>
          </a:stretch>
        </p:blipFill>
        <p:spPr>
          <a:xfrm>
            <a:off x="0" y="1"/>
            <a:ext cx="9207827" cy="6877619"/>
          </a:xfrm>
        </p:spPr>
      </p:pic>
    </p:spTree>
    <p:extLst>
      <p:ext uri="{BB962C8B-B14F-4D97-AF65-F5344CB8AC3E}">
        <p14:creationId xmlns:p14="http://schemas.microsoft.com/office/powerpoint/2010/main" val="42578560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 y="-1592826"/>
            <a:ext cx="11258519" cy="8450826"/>
          </a:xfrm>
          <a:prstGeom prst="rect">
            <a:avLst/>
          </a:prstGeom>
        </p:spPr>
      </p:pic>
      <p:sp>
        <p:nvSpPr>
          <p:cNvPr id="6" name="Title 5"/>
          <p:cNvSpPr>
            <a:spLocks noGrp="1"/>
          </p:cNvSpPr>
          <p:nvPr>
            <p:ph type="title"/>
          </p:nvPr>
        </p:nvSpPr>
        <p:spPr/>
        <p:txBody>
          <a:bodyPr/>
          <a:lstStyle/>
          <a:p>
            <a:endParaRPr lang="en-AU" dirty="0"/>
          </a:p>
        </p:txBody>
      </p:sp>
    </p:spTree>
    <p:extLst>
      <p:ext uri="{BB962C8B-B14F-4D97-AF65-F5344CB8AC3E}">
        <p14:creationId xmlns:p14="http://schemas.microsoft.com/office/powerpoint/2010/main" val="4980305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a:ext>
            </a:extLst>
          </a:blip>
          <a:stretch>
            <a:fillRect/>
          </a:stretch>
        </p:blipFill>
        <p:spPr>
          <a:xfrm>
            <a:off x="0" y="1"/>
            <a:ext cx="9207827" cy="6877619"/>
          </a:xfrm>
        </p:spPr>
      </p:pic>
    </p:spTree>
    <p:extLst>
      <p:ext uri="{BB962C8B-B14F-4D97-AF65-F5344CB8AC3E}">
        <p14:creationId xmlns:p14="http://schemas.microsoft.com/office/powerpoint/2010/main" val="18052668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
            <a:ext cx="9144000" cy="6877619"/>
          </a:xfrm>
        </p:spPr>
      </p:pic>
    </p:spTree>
    <p:extLst>
      <p:ext uri="{BB962C8B-B14F-4D97-AF65-F5344CB8AC3E}">
        <p14:creationId xmlns:p14="http://schemas.microsoft.com/office/powerpoint/2010/main" val="30988182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
            <a:ext cx="9144000" cy="6877619"/>
          </a:xfrm>
        </p:spPr>
      </p:pic>
    </p:spTree>
    <p:extLst>
      <p:ext uri="{BB962C8B-B14F-4D97-AF65-F5344CB8AC3E}">
        <p14:creationId xmlns:p14="http://schemas.microsoft.com/office/powerpoint/2010/main" val="15944317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
            <a:ext cx="9144000" cy="6877619"/>
          </a:xfrm>
        </p:spPr>
      </p:pic>
    </p:spTree>
    <p:extLst>
      <p:ext uri="{BB962C8B-B14F-4D97-AF65-F5344CB8AC3E}">
        <p14:creationId xmlns:p14="http://schemas.microsoft.com/office/powerpoint/2010/main" val="14987890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9697244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460" y="0"/>
            <a:ext cx="9127079" cy="6858000"/>
          </a:xfrm>
          <a:prstGeom prst="rect">
            <a:avLst/>
          </a:prstGeom>
        </p:spPr>
      </p:pic>
      <p:sp>
        <p:nvSpPr>
          <p:cNvPr id="6" name="Title 5"/>
          <p:cNvSpPr>
            <a:spLocks noGrp="1"/>
          </p:cNvSpPr>
          <p:nvPr>
            <p:ph type="title"/>
          </p:nvPr>
        </p:nvSpPr>
        <p:spPr/>
        <p:txBody>
          <a:bodyPr/>
          <a:lstStyle/>
          <a:p>
            <a:endParaRPr lang="en-AU" dirty="0"/>
          </a:p>
        </p:txBody>
      </p:sp>
    </p:spTree>
    <p:extLst>
      <p:ext uri="{BB962C8B-B14F-4D97-AF65-F5344CB8AC3E}">
        <p14:creationId xmlns:p14="http://schemas.microsoft.com/office/powerpoint/2010/main" val="2122782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308188" y="-4825734"/>
            <a:ext cx="5835812" cy="11683734"/>
          </a:xfrm>
          <a:prstGeom prst="rect">
            <a:avLst/>
          </a:prstGeom>
        </p:spPr>
      </p:pic>
      <p:sp>
        <p:nvSpPr>
          <p:cNvPr id="6" name="Title 5"/>
          <p:cNvSpPr>
            <a:spLocks noGrp="1"/>
          </p:cNvSpPr>
          <p:nvPr>
            <p:ph type="title"/>
          </p:nvPr>
        </p:nvSpPr>
        <p:spPr/>
        <p:txBody>
          <a:bodyPr/>
          <a:lstStyle/>
          <a:p>
            <a:r>
              <a:rPr lang="en-AU" dirty="0" smtClean="0"/>
              <a:t>Rules</a:t>
            </a:r>
            <a:endParaRPr lang="en-AU" dirty="0"/>
          </a:p>
        </p:txBody>
      </p:sp>
      <p:pic>
        <p:nvPicPr>
          <p:cNvPr id="7" name="Picture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114820"/>
            <a:ext cx="3473696" cy="697282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6758118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pic>
        <p:nvPicPr>
          <p:cNvPr id="4" name="Content Placeholder 3"/>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0" y="1"/>
            <a:ext cx="9160673" cy="8086725"/>
          </a:xfrm>
        </p:spPr>
      </p:pic>
    </p:spTree>
    <p:extLst>
      <p:ext uri="{BB962C8B-B14F-4D97-AF65-F5344CB8AC3E}">
        <p14:creationId xmlns:p14="http://schemas.microsoft.com/office/powerpoint/2010/main" val="4117089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pic>
        <p:nvPicPr>
          <p:cNvPr id="4" name="Content Placeholder 3"/>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1" y="1"/>
            <a:ext cx="9153527" cy="6867525"/>
          </a:xfrm>
        </p:spPr>
      </p:pic>
    </p:spTree>
    <p:extLst>
      <p:ext uri="{BB962C8B-B14F-4D97-AF65-F5344CB8AC3E}">
        <p14:creationId xmlns:p14="http://schemas.microsoft.com/office/powerpoint/2010/main" val="29823884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pic>
        <p:nvPicPr>
          <p:cNvPr id="4" name="Content Placeholder 3"/>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91029" y="-734961"/>
            <a:ext cx="9139236" cy="8067675"/>
          </a:xfrm>
        </p:spPr>
      </p:pic>
      <p:sp>
        <p:nvSpPr>
          <p:cNvPr id="5" name="Title 1"/>
          <p:cNvSpPr txBox="1">
            <a:spLocks/>
          </p:cNvSpPr>
          <p:nvPr/>
        </p:nvSpPr>
        <p:spPr>
          <a:xfrm>
            <a:off x="1988516" y="3716383"/>
            <a:ext cx="1850752" cy="6093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4400" b="0" kern="1200" cap="none" spc="-100" baseline="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en-AU" dirty="0" smtClean="0"/>
              <a:t>Simple</a:t>
            </a:r>
            <a:endParaRPr lang="en-AU" dirty="0"/>
          </a:p>
        </p:txBody>
      </p:sp>
    </p:spTree>
    <p:extLst>
      <p:ext uri="{BB962C8B-B14F-4D97-AF65-F5344CB8AC3E}">
        <p14:creationId xmlns:p14="http://schemas.microsoft.com/office/powerpoint/2010/main" val="13079296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753" y="922"/>
            <a:ext cx="9136494" cy="6856157"/>
          </a:xfrm>
          <a:prstGeom prst="rect">
            <a:avLst/>
          </a:prstGeom>
        </p:spPr>
      </p:pic>
      <p:sp>
        <p:nvSpPr>
          <p:cNvPr id="6" name="Title 5"/>
          <p:cNvSpPr>
            <a:spLocks noGrp="1"/>
          </p:cNvSpPr>
          <p:nvPr>
            <p:ph type="title"/>
          </p:nvPr>
        </p:nvSpPr>
        <p:spPr/>
        <p:txBody>
          <a:bodyPr/>
          <a:lstStyle/>
          <a:p>
            <a:endParaRPr lang="en-AU" dirty="0"/>
          </a:p>
        </p:txBody>
      </p:sp>
    </p:spTree>
    <p:extLst>
      <p:ext uri="{BB962C8B-B14F-4D97-AF65-F5344CB8AC3E}">
        <p14:creationId xmlns:p14="http://schemas.microsoft.com/office/powerpoint/2010/main" val="35763498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pic>
        <p:nvPicPr>
          <p:cNvPr id="4" name="Content Placeholder 3"/>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1" y="-1209675"/>
            <a:ext cx="9139236" cy="8067675"/>
          </a:xfrm>
        </p:spPr>
      </p:pic>
    </p:spTree>
    <p:extLst>
      <p:ext uri="{BB962C8B-B14F-4D97-AF65-F5344CB8AC3E}">
        <p14:creationId xmlns:p14="http://schemas.microsoft.com/office/powerpoint/2010/main" val="23276470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LESSONS</a:t>
            </a:r>
            <a:endParaRPr lang="en-AU" dirty="0"/>
          </a:p>
        </p:txBody>
      </p:sp>
      <p:pic>
        <p:nvPicPr>
          <p:cNvPr id="8" name="Content Placeholder 3"/>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5010914" y="3880653"/>
            <a:ext cx="3309299" cy="2580967"/>
          </a:xfrm>
          <a:prstGeom prst="rect">
            <a:avLst/>
          </a:prstGeom>
          <a:ln>
            <a:noFill/>
          </a:ln>
          <a:effectLst>
            <a:outerShdw blurRad="292100" dist="139700" dir="2700000" algn="tl" rotWithShape="0">
              <a:srgbClr val="333333">
                <a:alpha val="65000"/>
              </a:srgbClr>
            </a:outerShdw>
          </a:effectLst>
        </p:spPr>
      </p:pic>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10915" y="659403"/>
            <a:ext cx="2280374" cy="2778799"/>
          </a:xfrm>
          <a:prstGeom prst="rect">
            <a:avLst/>
          </a:prstGeom>
          <a:ln>
            <a:noFill/>
          </a:ln>
          <a:effectLst>
            <a:outerShdw blurRad="292100" dist="139700" dir="2700000" algn="tl" rotWithShape="0">
              <a:srgbClr val="333333">
                <a:alpha val="65000"/>
              </a:srgbClr>
            </a:outerShdw>
          </a:effectLst>
        </p:spPr>
      </p:pic>
      <p:pic>
        <p:nvPicPr>
          <p:cNvPr id="10" name="Picture 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31080" y="973395"/>
            <a:ext cx="2923327" cy="2580966"/>
          </a:xfrm>
          <a:prstGeom prst="rect">
            <a:avLst/>
          </a:prstGeom>
          <a:ln>
            <a:noFill/>
          </a:ln>
          <a:effectLst>
            <a:outerShdw blurRad="292100" dist="139700" dir="2700000" algn="tl" rotWithShape="0">
              <a:srgbClr val="333333">
                <a:alpha val="65000"/>
              </a:srgbClr>
            </a:outerShdw>
          </a:effectLst>
        </p:spPr>
      </p:pic>
      <p:pic>
        <p:nvPicPr>
          <p:cNvPr id="11" name="Picture 10"/>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31080" y="3880654"/>
            <a:ext cx="2923327" cy="258096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2554103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endParaRPr lang="en-US"/>
          </a:p>
        </p:txBody>
      </p:sp>
      <p:pic>
        <p:nvPicPr>
          <p:cNvPr id="5" name="Content Placeholder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 y="-1215118"/>
            <a:ext cx="9143998" cy="8073117"/>
          </a:xfrm>
          <a:prstGeom prst="rect">
            <a:avLst/>
          </a:prstGeom>
        </p:spPr>
      </p:pic>
    </p:spTree>
    <p:extLst>
      <p:ext uri="{BB962C8B-B14F-4D97-AF65-F5344CB8AC3E}">
        <p14:creationId xmlns:p14="http://schemas.microsoft.com/office/powerpoint/2010/main" val="6693605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8640"/>
            <a:ext cx="8229600" cy="864096"/>
          </a:xfrm>
        </p:spPr>
        <p:txBody>
          <a:bodyPr/>
          <a:lstStyle/>
          <a:p>
            <a:r>
              <a:rPr lang="en-US" dirty="0" smtClean="0"/>
              <a:t>What’s new in </a:t>
            </a:r>
            <a:r>
              <a:rPr lang="en-US" dirty="0" err="1" smtClean="0"/>
              <a:t>PowerPivot</a:t>
            </a:r>
            <a:r>
              <a:rPr lang="en-US" dirty="0" smtClean="0"/>
              <a:t> in Denali?</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36037" y="1302923"/>
            <a:ext cx="6269506" cy="503887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6932398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Powerpivot</a:t>
            </a:r>
            <a:r>
              <a:rPr lang="en-US" dirty="0" smtClean="0"/>
              <a:t> next</a:t>
            </a:r>
            <a:br>
              <a:rPr lang="en-US" dirty="0" smtClean="0"/>
            </a:br>
            <a:r>
              <a:rPr lang="en-US" dirty="0" smtClean="0">
                <a:solidFill>
                  <a:schemeClr val="accent2"/>
                </a:solidFill>
              </a:rPr>
              <a:t>Richer </a:t>
            </a:r>
            <a:r>
              <a:rPr lang="en-US" dirty="0" err="1" smtClean="0">
                <a:solidFill>
                  <a:schemeClr val="accent2"/>
                </a:solidFill>
              </a:rPr>
              <a:t>Modelling</a:t>
            </a:r>
            <a:endParaRPr lang="en-US" dirty="0">
              <a:solidFill>
                <a:schemeClr val="accent2"/>
              </a:solidFill>
            </a:endParaRP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9" name="Content Placeholder 2"/>
          <p:cNvSpPr>
            <a:spLocks noGrp="1"/>
          </p:cNvSpPr>
          <p:nvPr>
            <p:ph idx="1"/>
          </p:nvPr>
        </p:nvSpPr>
        <p:spPr>
          <a:xfrm>
            <a:off x="457200" y="2204864"/>
            <a:ext cx="8229600" cy="3921299"/>
          </a:xfrm>
        </p:spPr>
        <p:txBody>
          <a:bodyPr/>
          <a:lstStyle/>
          <a:p>
            <a:pPr lvl="0"/>
            <a:r>
              <a:rPr lang="en-US" altLang="zh-CN" dirty="0" smtClean="0"/>
              <a:t>Multiple relationships</a:t>
            </a:r>
          </a:p>
          <a:p>
            <a:pPr lvl="0"/>
            <a:r>
              <a:rPr lang="en-US" altLang="zh-CN" dirty="0" smtClean="0"/>
              <a:t>Hierarchies</a:t>
            </a:r>
          </a:p>
          <a:p>
            <a:pPr lvl="0"/>
            <a:r>
              <a:rPr lang="en-US" altLang="zh-CN" dirty="0" smtClean="0"/>
              <a:t>Parent-child relationships</a:t>
            </a:r>
          </a:p>
          <a:p>
            <a:pPr marL="0" indent="0">
              <a:buNone/>
            </a:pPr>
            <a:endParaRPr lang="en-US" dirty="0"/>
          </a:p>
        </p:txBody>
      </p:sp>
    </p:spTree>
  </p:cSld>
  <p:clrMapOvr>
    <a:masterClrMapping/>
  </p:clrMapOv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Powerpivot</a:t>
            </a:r>
            <a:r>
              <a:rPr lang="en-US" dirty="0" smtClean="0"/>
              <a:t> next</a:t>
            </a:r>
            <a:br>
              <a:rPr lang="en-US" dirty="0" smtClean="0"/>
            </a:br>
            <a:r>
              <a:rPr lang="en-US" dirty="0" smtClean="0">
                <a:solidFill>
                  <a:schemeClr val="accent2"/>
                </a:solidFill>
              </a:rPr>
              <a:t>Richer </a:t>
            </a:r>
            <a:r>
              <a:rPr lang="en-US" dirty="0" err="1" smtClean="0">
                <a:solidFill>
                  <a:schemeClr val="accent2"/>
                </a:solidFill>
              </a:rPr>
              <a:t>Modelling</a:t>
            </a:r>
            <a:endParaRPr lang="en-US" dirty="0">
              <a:solidFill>
                <a:schemeClr val="accent2"/>
              </a:solidFill>
            </a:endParaRP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4" name="Content Placeholder 2"/>
          <p:cNvSpPr>
            <a:spLocks noGrp="1"/>
          </p:cNvSpPr>
          <p:nvPr>
            <p:ph idx="1"/>
          </p:nvPr>
        </p:nvSpPr>
        <p:spPr>
          <a:xfrm>
            <a:off x="457200" y="2204864"/>
            <a:ext cx="8229600" cy="3921299"/>
          </a:xfrm>
        </p:spPr>
        <p:txBody>
          <a:bodyPr/>
          <a:lstStyle/>
          <a:p>
            <a:pPr lvl="0"/>
            <a:r>
              <a:rPr lang="en-US" altLang="zh-CN" dirty="0" smtClean="0"/>
              <a:t>Key performance indicators</a:t>
            </a:r>
          </a:p>
          <a:p>
            <a:pPr lvl="0"/>
            <a:r>
              <a:rPr lang="en-US" altLang="zh-CN" dirty="0" smtClean="0"/>
              <a:t>Drill-through</a:t>
            </a:r>
          </a:p>
          <a:p>
            <a:pPr lvl="0"/>
            <a:r>
              <a:rPr lang="en-US" altLang="zh-CN" dirty="0" smtClean="0"/>
              <a:t>Perspectives</a:t>
            </a:r>
          </a:p>
        </p:txBody>
      </p:sp>
    </p:spTree>
    <p:extLst>
      <p:ext uri="{BB962C8B-B14F-4D97-AF65-F5344CB8AC3E}">
        <p14:creationId xmlns:p14="http://schemas.microsoft.com/office/powerpoint/2010/main" val="2528484806"/>
      </p:ext>
    </p:extLst>
  </p:cSld>
  <p:clrMapOvr>
    <a:masterClrMapping/>
  </p:clrMapOvr>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Powerpivot</a:t>
            </a:r>
            <a:r>
              <a:rPr lang="en-US" dirty="0" smtClean="0"/>
              <a:t> next</a:t>
            </a:r>
            <a:br>
              <a:rPr lang="en-US" dirty="0" smtClean="0"/>
            </a:br>
            <a:endParaRPr lang="en-US" dirty="0">
              <a:solidFill>
                <a:schemeClr val="accent2"/>
              </a:solidFill>
            </a:endParaRP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7" name="Content Placeholder 2"/>
          <p:cNvSpPr>
            <a:spLocks noGrp="1"/>
          </p:cNvSpPr>
          <p:nvPr>
            <p:ph idx="1"/>
          </p:nvPr>
        </p:nvSpPr>
        <p:spPr>
          <a:xfrm>
            <a:off x="457200" y="1916832"/>
            <a:ext cx="8229600" cy="4209331"/>
          </a:xfrm>
        </p:spPr>
        <p:txBody>
          <a:bodyPr/>
          <a:lstStyle/>
          <a:p>
            <a:r>
              <a:rPr lang="en-US" altLang="zh-CN" dirty="0" smtClean="0"/>
              <a:t>Data Analysis Expressions (DAX), </a:t>
            </a:r>
            <a:br>
              <a:rPr lang="en-US" altLang="zh-CN" dirty="0" smtClean="0"/>
            </a:br>
            <a:r>
              <a:rPr lang="en-US" altLang="zh-CN" dirty="0" smtClean="0"/>
              <a:t>Excel formulas, MDX</a:t>
            </a:r>
          </a:p>
          <a:p>
            <a:r>
              <a:rPr lang="en-US" altLang="zh-CN" dirty="0" smtClean="0"/>
              <a:t>Relational operators </a:t>
            </a:r>
            <a:br>
              <a:rPr lang="en-US" altLang="zh-CN" dirty="0" smtClean="0"/>
            </a:br>
            <a:r>
              <a:rPr lang="en-US" altLang="zh-CN" dirty="0" smtClean="0"/>
              <a:t>(Filter, Aggregate, </a:t>
            </a:r>
            <a:r>
              <a:rPr lang="en-US" altLang="zh-CN" dirty="0" err="1" smtClean="0"/>
              <a:t>GroupBy</a:t>
            </a:r>
            <a:r>
              <a:rPr lang="en-US" altLang="zh-CN" dirty="0" smtClean="0"/>
              <a:t>, Lookup)</a:t>
            </a:r>
          </a:p>
          <a:p>
            <a:r>
              <a:rPr lang="en-US" altLang="zh-CN" dirty="0" smtClean="0"/>
              <a:t>Statistical, time intelligence </a:t>
            </a:r>
            <a:br>
              <a:rPr lang="en-US" altLang="zh-CN" dirty="0" smtClean="0"/>
            </a:br>
            <a:r>
              <a:rPr lang="en-US" altLang="zh-CN" dirty="0" smtClean="0"/>
              <a:t>(YTD, QTD) functions</a:t>
            </a:r>
          </a:p>
          <a:p>
            <a:r>
              <a:rPr lang="en-US" altLang="zh-CN" dirty="0" smtClean="0"/>
              <a:t>Rank, </a:t>
            </a:r>
            <a:r>
              <a:rPr lang="en-US" altLang="zh-CN" dirty="0" err="1" smtClean="0"/>
              <a:t>TopN</a:t>
            </a:r>
            <a:r>
              <a:rPr lang="en-US" altLang="zh-CN" dirty="0" smtClean="0"/>
              <a:t>, </a:t>
            </a:r>
            <a:r>
              <a:rPr lang="en-US" altLang="zh-CN" dirty="0" err="1" smtClean="0"/>
              <a:t>VisualTotals</a:t>
            </a:r>
            <a:r>
              <a:rPr lang="en-US" altLang="zh-CN" dirty="0" smtClean="0"/>
              <a:t>, </a:t>
            </a:r>
            <a:r>
              <a:rPr lang="en-US" altLang="zh-CN" b="1" dirty="0" err="1" smtClean="0"/>
              <a:t>DistinctCount</a:t>
            </a:r>
            <a:endParaRPr lang="en-US" altLang="zh-CN" b="1" dirty="0" smtClean="0"/>
          </a:p>
          <a:p>
            <a:endParaRPr lang="en-US" dirty="0"/>
          </a:p>
        </p:txBody>
      </p:sp>
    </p:spTree>
    <p:extLst>
      <p:ext uri="{BB962C8B-B14F-4D97-AF65-F5344CB8AC3E}">
        <p14:creationId xmlns:p14="http://schemas.microsoft.com/office/powerpoint/2010/main" val="1968695310"/>
      </p:ext>
    </p:extLst>
  </p:cSld>
  <p:clrMapOvr>
    <a:masterClrMapping/>
  </p:clrMapOv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Reporting Competition</a:t>
            </a:r>
            <a:endParaRPr lang="en-US" dirty="0"/>
          </a:p>
        </p:txBody>
      </p:sp>
      <p:sp>
        <p:nvSpPr>
          <p:cNvPr id="7" name="Subtitle 6"/>
          <p:cNvSpPr>
            <a:spLocks noGrp="1"/>
          </p:cNvSpPr>
          <p:nvPr>
            <p:ph type="subTitle" idx="1"/>
          </p:nvPr>
        </p:nvSpPr>
        <p:spPr/>
        <p:txBody>
          <a:bodyPr/>
          <a:lstStyle/>
          <a:p>
            <a:r>
              <a:rPr lang="en-US" dirty="0" smtClean="0">
                <a:solidFill>
                  <a:srgbClr val="03C2F1"/>
                </a:solidFill>
              </a:rPr>
              <a:t>Big Prizes – stay tuned</a:t>
            </a:r>
            <a:br>
              <a:rPr lang="en-US" dirty="0" smtClean="0">
                <a:solidFill>
                  <a:srgbClr val="03C2F1"/>
                </a:solidFill>
              </a:rPr>
            </a:br>
            <a:r>
              <a:rPr lang="en-US" dirty="0" smtClean="0">
                <a:solidFill>
                  <a:srgbClr val="03C2F1"/>
                </a:solidFill>
              </a:rPr>
              <a:t>http://hostedpowerpivot.reportsurfer.com</a:t>
            </a:r>
            <a:endParaRPr lang="en-US" dirty="0">
              <a:solidFill>
                <a:srgbClr val="03C2F1"/>
              </a:solidFill>
            </a:endParaRPr>
          </a:p>
        </p:txBody>
      </p:sp>
      <p:sp>
        <p:nvSpPr>
          <p:cNvPr id="5" name="Text Placeholder 4"/>
          <p:cNvSpPr>
            <a:spLocks noGrp="1"/>
          </p:cNvSpPr>
          <p:nvPr>
            <p:ph type="body" sz="quarter" idx="10"/>
          </p:nvPr>
        </p:nvSpPr>
        <p:spPr/>
        <p:txBody>
          <a:bodyPr/>
          <a:lstStyle/>
          <a:p>
            <a:r>
              <a:rPr lang="en-US" dirty="0" smtClean="0"/>
              <a:t>announcement</a:t>
            </a:r>
            <a:endParaRPr lang="en-US" dirty="0"/>
          </a:p>
        </p:txBody>
      </p:sp>
      <p:pic>
        <p:nvPicPr>
          <p:cNvPr id="6" name="Picture 2" descr="C:\Users\grantp\Pictures\akLogos\akFaceOnWhite.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88947" y="494675"/>
            <a:ext cx="1689585" cy="1809531"/>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a:extLst/>
        </p:spPr>
      </p:pic>
      <p:pic>
        <p:nvPicPr>
          <p:cNvPr id="1026" name="Picture 2" descr="http://powerpivotpro.files.wordpress.com/2010/05/pivotstreamlogocompact.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026589" y="290383"/>
            <a:ext cx="2115724" cy="2013822"/>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1028" name="Picture 4" descr="http://proplabs.org/wp-content/uploads/2011/04/rackspace-logo.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748375" y="639287"/>
            <a:ext cx="2538690" cy="1316015"/>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a:extLst/>
        </p:spPr>
      </p:pic>
      <p:sp>
        <p:nvSpPr>
          <p:cNvPr id="9" name="Title 1"/>
          <p:cNvSpPr txBox="1">
            <a:spLocks/>
          </p:cNvSpPr>
          <p:nvPr/>
        </p:nvSpPr>
        <p:spPr>
          <a:xfrm>
            <a:off x="2646063" y="1067317"/>
            <a:ext cx="380525" cy="664242"/>
          </a:xfrm>
          <a:prstGeom prst="rect">
            <a:avLst/>
          </a:prstGeom>
        </p:spPr>
        <p:txBody>
          <a:bodyPr vert="horz" wrap="square" lIns="0" tIns="0" rIns="0" bIns="0" rtlCol="0" anchor="ctr" anchorCtr="0">
            <a:noAutofit/>
          </a:bodyPr>
          <a:lstStyle>
            <a:lvl1pPr algn="l" defTabSz="914363" rtl="0" eaLnBrk="1" latinLnBrk="0" hangingPunct="1">
              <a:lnSpc>
                <a:spcPct val="90000"/>
              </a:lnSpc>
              <a:spcBef>
                <a:spcPct val="0"/>
              </a:spcBef>
              <a:buNone/>
              <a:defRPr lang="en-US" sz="4800" b="0" kern="1200" cap="none" spc="-100" baseline="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en-AU" dirty="0" smtClean="0"/>
              <a:t>+</a:t>
            </a:r>
            <a:endParaRPr lang="en-AU" dirty="0"/>
          </a:p>
        </p:txBody>
      </p:sp>
      <p:sp>
        <p:nvSpPr>
          <p:cNvPr id="10" name="Title 1"/>
          <p:cNvSpPr txBox="1">
            <a:spLocks/>
          </p:cNvSpPr>
          <p:nvPr/>
        </p:nvSpPr>
        <p:spPr>
          <a:xfrm>
            <a:off x="5260896" y="1067318"/>
            <a:ext cx="380525" cy="664242"/>
          </a:xfrm>
          <a:prstGeom prst="rect">
            <a:avLst/>
          </a:prstGeom>
        </p:spPr>
        <p:txBody>
          <a:bodyPr vert="horz" wrap="square" lIns="0" tIns="0" rIns="0" bIns="0" rtlCol="0" anchor="ctr" anchorCtr="0">
            <a:noAutofit/>
          </a:bodyPr>
          <a:lstStyle>
            <a:lvl1pPr algn="l" defTabSz="914363" rtl="0" eaLnBrk="1" latinLnBrk="0" hangingPunct="1">
              <a:lnSpc>
                <a:spcPct val="90000"/>
              </a:lnSpc>
              <a:spcBef>
                <a:spcPct val="0"/>
              </a:spcBef>
              <a:buNone/>
              <a:defRPr lang="en-US" sz="4800" b="0" kern="1200" cap="none" spc="-100" baseline="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en-AU" dirty="0" smtClean="0"/>
              <a:t>+</a:t>
            </a:r>
            <a:endParaRPr lang="en-AU" dirty="0"/>
          </a:p>
        </p:txBody>
      </p:sp>
    </p:spTree>
    <p:extLst>
      <p:ext uri="{BB962C8B-B14F-4D97-AF65-F5344CB8AC3E}">
        <p14:creationId xmlns:p14="http://schemas.microsoft.com/office/powerpoint/2010/main" val="1653457031"/>
      </p:ext>
    </p:extLst>
  </p:cSld>
  <p:clrMapOvr>
    <a:masterClrMapping/>
  </p:clrMapOvr>
  <p:transition>
    <p:fade/>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3172" y="274637"/>
            <a:ext cx="8471316" cy="1143000"/>
          </a:xfrm>
        </p:spPr>
        <p:txBody>
          <a:bodyPr>
            <a:normAutofit/>
          </a:bodyPr>
          <a:lstStyle/>
          <a:p>
            <a:r>
              <a:rPr lang="en-GB" sz="3200" dirty="0" smtClean="0"/>
              <a:t>Enrol in Microsoft Virtual Academy Today</a:t>
            </a:r>
            <a:endParaRPr lang="en-GB" sz="3200" dirty="0"/>
          </a:p>
        </p:txBody>
      </p:sp>
      <p:sp>
        <p:nvSpPr>
          <p:cNvPr id="8" name="TextBox 7"/>
          <p:cNvSpPr txBox="1"/>
          <p:nvPr/>
        </p:nvSpPr>
        <p:spPr>
          <a:xfrm>
            <a:off x="493172" y="1412777"/>
            <a:ext cx="8471316" cy="1138773"/>
          </a:xfrm>
          <a:prstGeom prst="rect">
            <a:avLst/>
          </a:prstGeom>
          <a:noFill/>
          <a:effectLst>
            <a:innerShdw blurRad="63500" dist="50800" dir="2700000">
              <a:prstClr val="black">
                <a:alpha val="50000"/>
              </a:prstClr>
            </a:innerShdw>
          </a:effectLst>
          <a:scene3d>
            <a:camera prst="orthographicFront"/>
            <a:lightRig rig="threePt" dir="t"/>
          </a:scene3d>
          <a:sp3d>
            <a:bevelT/>
          </a:sp3d>
        </p:spPr>
        <p:txBody>
          <a:bodyPr wrap="square" rtlCol="0">
            <a:spAutoFit/>
          </a:bodyPr>
          <a:lstStyle/>
          <a:p>
            <a:r>
              <a:rPr lang="en-US" sz="2000" b="1" dirty="0" smtClean="0">
                <a:solidFill>
                  <a:srgbClr val="FFFFFF"/>
                </a:solidFill>
                <a:latin typeface="Segoe UI" pitchFamily="34" charset="0"/>
                <a:cs typeface="Segoe UI" pitchFamily="34" charset="0"/>
              </a:rPr>
              <a:t>Why Enroll, other than it being free?</a:t>
            </a:r>
          </a:p>
          <a:p>
            <a:r>
              <a:rPr lang="en-US" sz="1600" dirty="0" smtClean="0">
                <a:solidFill>
                  <a:srgbClr val="FFFFFF"/>
                </a:solidFill>
                <a:latin typeface="Segoe UI" pitchFamily="34" charset="0"/>
                <a:cs typeface="Segoe UI" pitchFamily="34" charset="0"/>
              </a:rPr>
              <a:t>The MVA helps improve </a:t>
            </a:r>
            <a:r>
              <a:rPr lang="en-US" sz="1600" dirty="0">
                <a:solidFill>
                  <a:srgbClr val="FFFFFF"/>
                </a:solidFill>
                <a:latin typeface="Segoe UI" pitchFamily="34" charset="0"/>
                <a:cs typeface="Segoe UI" pitchFamily="34" charset="0"/>
              </a:rPr>
              <a:t>your IT skill set and advance your career with </a:t>
            </a:r>
            <a:r>
              <a:rPr lang="en-US" sz="1600" dirty="0" smtClean="0">
                <a:solidFill>
                  <a:srgbClr val="FFFFFF"/>
                </a:solidFill>
                <a:latin typeface="Segoe UI" pitchFamily="34" charset="0"/>
                <a:cs typeface="Segoe UI" pitchFamily="34" charset="0"/>
              </a:rPr>
              <a:t>a </a:t>
            </a:r>
            <a:r>
              <a:rPr lang="en-US" sz="1600" dirty="0">
                <a:solidFill>
                  <a:srgbClr val="FFFFFF"/>
                </a:solidFill>
                <a:latin typeface="Segoe UI" pitchFamily="34" charset="0"/>
                <a:cs typeface="Segoe UI" pitchFamily="34" charset="0"/>
              </a:rPr>
              <a:t>free, easy to access training portal that allows you to learn at your own pace, focusing on Microsoft </a:t>
            </a:r>
            <a:r>
              <a:rPr lang="en-US" sz="1600" dirty="0" smtClean="0">
                <a:solidFill>
                  <a:srgbClr val="FFFFFF"/>
                </a:solidFill>
                <a:latin typeface="Segoe UI" pitchFamily="34" charset="0"/>
                <a:cs typeface="Segoe UI" pitchFamily="34" charset="0"/>
              </a:rPr>
              <a:t>technologies.</a:t>
            </a:r>
            <a:endParaRPr lang="en-GB" sz="1600" dirty="0">
              <a:solidFill>
                <a:srgbClr val="FFFFFF"/>
              </a:solidFill>
              <a:latin typeface="Segoe UI" pitchFamily="34" charset="0"/>
              <a:cs typeface="Segoe UI" pitchFamily="34" charset="0"/>
            </a:endParaRPr>
          </a:p>
        </p:txBody>
      </p:sp>
      <p:sp>
        <p:nvSpPr>
          <p:cNvPr id="9" name="TextBox 8"/>
          <p:cNvSpPr txBox="1"/>
          <p:nvPr/>
        </p:nvSpPr>
        <p:spPr>
          <a:xfrm>
            <a:off x="493173" y="2697734"/>
            <a:ext cx="8038829" cy="1323439"/>
          </a:xfrm>
          <a:prstGeom prst="rect">
            <a:avLst/>
          </a:prstGeom>
          <a:noFill/>
        </p:spPr>
        <p:txBody>
          <a:bodyPr wrap="square" rtlCol="0">
            <a:spAutoFit/>
          </a:bodyPr>
          <a:lstStyle/>
          <a:p>
            <a:r>
              <a:rPr lang="en-GB" sz="2000" b="1" dirty="0">
                <a:solidFill>
                  <a:srgbClr val="FFFFFF"/>
                </a:solidFill>
                <a:latin typeface="Segoe UI" pitchFamily="34" charset="0"/>
                <a:cs typeface="Segoe UI" pitchFamily="34" charset="0"/>
              </a:rPr>
              <a:t>What Do I </a:t>
            </a:r>
            <a:r>
              <a:rPr lang="en-GB" sz="2000" b="1" dirty="0" smtClean="0">
                <a:solidFill>
                  <a:srgbClr val="FFFFFF"/>
                </a:solidFill>
                <a:latin typeface="Segoe UI" pitchFamily="34" charset="0"/>
                <a:cs typeface="Segoe UI" pitchFamily="34" charset="0"/>
              </a:rPr>
              <a:t>get for enrolment?</a:t>
            </a:r>
            <a:r>
              <a:rPr lang="en-GB" sz="2000" b="1" dirty="0">
                <a:solidFill>
                  <a:srgbClr val="FFFFFF"/>
                </a:solidFill>
                <a:latin typeface="Segoe UI" pitchFamily="34" charset="0"/>
                <a:cs typeface="Segoe UI" pitchFamily="34" charset="0"/>
              </a:rPr>
              <a:t>	</a:t>
            </a:r>
          </a:p>
          <a:p>
            <a:pPr marL="342900" indent="-342900">
              <a:spcBef>
                <a:spcPct val="20000"/>
              </a:spcBef>
              <a:buClr>
                <a:srgbClr val="03C2F1"/>
              </a:buClr>
              <a:buFont typeface="Segoe UI" pitchFamily="34" charset="0"/>
              <a:buChar char="►"/>
            </a:pPr>
            <a:r>
              <a:rPr lang="en-GB" sz="1600" dirty="0">
                <a:solidFill>
                  <a:srgbClr val="FFFFFF"/>
                </a:solidFill>
                <a:latin typeface="Segoe UI" pitchFamily="34" charset="0"/>
                <a:ea typeface="Segoe UI" pitchFamily="34" charset="0"/>
                <a:cs typeface="Segoe UI" pitchFamily="34" charset="0"/>
              </a:rPr>
              <a:t>Free training to make you become the Cloud-Hero in my Organization</a:t>
            </a:r>
          </a:p>
          <a:p>
            <a:pPr marL="342900" indent="-342900">
              <a:spcBef>
                <a:spcPct val="20000"/>
              </a:spcBef>
              <a:buClr>
                <a:srgbClr val="03C2F1"/>
              </a:buClr>
              <a:buFont typeface="Segoe UI" pitchFamily="34" charset="0"/>
              <a:buChar char="►"/>
            </a:pPr>
            <a:r>
              <a:rPr lang="en-GB" sz="1600" dirty="0">
                <a:solidFill>
                  <a:srgbClr val="FFFFFF"/>
                </a:solidFill>
                <a:latin typeface="Segoe UI" pitchFamily="34" charset="0"/>
                <a:ea typeface="Segoe UI" pitchFamily="34" charset="0"/>
                <a:cs typeface="Segoe UI" pitchFamily="34" charset="0"/>
              </a:rPr>
              <a:t>Help mastering your Training Path and get the recognition</a:t>
            </a:r>
          </a:p>
          <a:p>
            <a:pPr marL="342900" indent="-342900">
              <a:spcBef>
                <a:spcPct val="20000"/>
              </a:spcBef>
              <a:buClr>
                <a:srgbClr val="03C2F1"/>
              </a:buClr>
              <a:buFont typeface="Segoe UI" pitchFamily="34" charset="0"/>
              <a:buChar char="►"/>
            </a:pPr>
            <a:r>
              <a:rPr lang="en-GB" sz="1600" dirty="0">
                <a:solidFill>
                  <a:srgbClr val="FFFFFF"/>
                </a:solidFill>
                <a:latin typeface="Segoe UI" pitchFamily="34" charset="0"/>
                <a:ea typeface="Segoe UI" pitchFamily="34" charset="0"/>
                <a:cs typeface="Segoe UI" pitchFamily="34" charset="0"/>
              </a:rPr>
              <a:t>Connect with other IT Pros and discuss The Cloud </a:t>
            </a:r>
          </a:p>
        </p:txBody>
      </p:sp>
      <p:sp>
        <p:nvSpPr>
          <p:cNvPr id="12" name="TextBox 11"/>
          <p:cNvSpPr txBox="1"/>
          <p:nvPr/>
        </p:nvSpPr>
        <p:spPr>
          <a:xfrm>
            <a:off x="493172" y="4167356"/>
            <a:ext cx="7416824" cy="817245"/>
          </a:xfrm>
          <a:prstGeom prst="roundRect">
            <a:avLst/>
          </a:prstGeom>
          <a:noFill/>
        </p:spPr>
        <p:txBody>
          <a:bodyPr wrap="square" rtlCol="0">
            <a:spAutoFit/>
          </a:bodyPr>
          <a:lstStyle/>
          <a:p>
            <a:r>
              <a:rPr lang="en-GB" b="1" dirty="0">
                <a:solidFill>
                  <a:srgbClr val="FFFFFF"/>
                </a:solidFill>
                <a:latin typeface="Segoe UI" pitchFamily="34" charset="0"/>
                <a:cs typeface="Segoe UI" pitchFamily="34" charset="0"/>
              </a:rPr>
              <a:t>Where do I </a:t>
            </a:r>
            <a:r>
              <a:rPr lang="en-GB" b="1" dirty="0" smtClean="0">
                <a:solidFill>
                  <a:srgbClr val="FFFFFF"/>
                </a:solidFill>
                <a:latin typeface="Segoe UI" pitchFamily="34" charset="0"/>
                <a:cs typeface="Segoe UI" pitchFamily="34" charset="0"/>
              </a:rPr>
              <a:t>Enrol?</a:t>
            </a:r>
            <a:endParaRPr lang="en-GB" sz="1600" b="1" dirty="0">
              <a:solidFill>
                <a:srgbClr val="FFFFFF"/>
              </a:solidFill>
              <a:latin typeface="Segoe UI" pitchFamily="34" charset="0"/>
              <a:cs typeface="Segoe UI" pitchFamily="34" charset="0"/>
            </a:endParaRPr>
          </a:p>
          <a:p>
            <a:r>
              <a:rPr lang="en-GB" sz="2400" b="1" dirty="0" smtClean="0">
                <a:solidFill>
                  <a:srgbClr val="00B0F0"/>
                </a:solidFill>
                <a:latin typeface="Segoe UI" pitchFamily="34" charset="0"/>
                <a:cs typeface="Segoe UI" pitchFamily="34" charset="0"/>
                <a:hlinkClick r:id="rId2"/>
              </a:rPr>
              <a:t>www.microsoftvirtualacademy.com</a:t>
            </a:r>
            <a:r>
              <a:rPr lang="en-GB" sz="2400" b="1" dirty="0" smtClean="0">
                <a:solidFill>
                  <a:srgbClr val="00B0F0"/>
                </a:solidFill>
                <a:latin typeface="Segoe UI" pitchFamily="34" charset="0"/>
                <a:cs typeface="Segoe UI" pitchFamily="34" charset="0"/>
              </a:rPr>
              <a:t> </a:t>
            </a:r>
            <a:endParaRPr lang="en-GB" sz="2400" b="1" dirty="0">
              <a:solidFill>
                <a:srgbClr val="00B0F0"/>
              </a:solidFill>
              <a:latin typeface="Segoe UI" pitchFamily="34" charset="0"/>
              <a:cs typeface="Segoe UI" pitchFamily="34" charset="0"/>
            </a:endParaRPr>
          </a:p>
        </p:txBody>
      </p:sp>
      <p:sp>
        <p:nvSpPr>
          <p:cNvPr id="13" name="TextBox 12"/>
          <p:cNvSpPr txBox="1"/>
          <p:nvPr/>
        </p:nvSpPr>
        <p:spPr>
          <a:xfrm>
            <a:off x="521747" y="5213559"/>
            <a:ext cx="7416824" cy="400110"/>
          </a:xfrm>
          <a:prstGeom prst="rect">
            <a:avLst/>
          </a:prstGeom>
          <a:noFill/>
        </p:spPr>
        <p:txBody>
          <a:bodyPr wrap="square" rtlCol="0">
            <a:spAutoFit/>
          </a:bodyPr>
          <a:lstStyle/>
          <a:p>
            <a:r>
              <a:rPr lang="en-GB" sz="2000" b="1" dirty="0">
                <a:solidFill>
                  <a:srgbClr val="FFFFFF"/>
                </a:solidFill>
                <a:latin typeface="Segoe UI" pitchFamily="34" charset="0"/>
                <a:cs typeface="Segoe UI" pitchFamily="34" charset="0"/>
              </a:rPr>
              <a:t>Then tell us what you </a:t>
            </a:r>
            <a:r>
              <a:rPr lang="en-GB" sz="2000" b="1" dirty="0" smtClean="0">
                <a:solidFill>
                  <a:srgbClr val="FFFFFF"/>
                </a:solidFill>
                <a:latin typeface="Segoe UI" pitchFamily="34" charset="0"/>
                <a:cs typeface="Segoe UI" pitchFamily="34" charset="0"/>
              </a:rPr>
              <a:t>think. </a:t>
            </a:r>
            <a:r>
              <a:rPr lang="en-GB" sz="1600" dirty="0" smtClean="0">
                <a:solidFill>
                  <a:srgbClr val="FFFFFF"/>
                </a:solidFill>
                <a:latin typeface="Segoe UI" pitchFamily="34" charset="0"/>
                <a:cs typeface="Segoe UI" pitchFamily="34" charset="0"/>
              </a:rPr>
              <a:t>TellTheDean@microsoft.com</a:t>
            </a:r>
          </a:p>
        </p:txBody>
      </p:sp>
      <p:grpSp>
        <p:nvGrpSpPr>
          <p:cNvPr id="5" name="Group 4"/>
          <p:cNvGrpSpPr/>
          <p:nvPr/>
        </p:nvGrpSpPr>
        <p:grpSpPr>
          <a:xfrm>
            <a:off x="6228184" y="3621020"/>
            <a:ext cx="2549302" cy="1258207"/>
            <a:chOff x="6732240" y="2211710"/>
            <a:chExt cx="2160240" cy="799639"/>
          </a:xfrm>
          <a:effectLst>
            <a:reflection blurRad="6350" stA="52000" endA="300" endPos="35000" dir="5400000" sy="-100000" algn="bl" rotWithShape="0"/>
          </a:effectLst>
        </p:grpSpPr>
        <p:sp>
          <p:nvSpPr>
            <p:cNvPr id="3" name="Rounded Rectangle 2"/>
            <p:cNvSpPr/>
            <p:nvPr/>
          </p:nvSpPr>
          <p:spPr>
            <a:xfrm>
              <a:off x="6732240" y="2211710"/>
              <a:ext cx="2160240" cy="7996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04248" y="2302400"/>
              <a:ext cx="2031581" cy="629389"/>
            </a:xfrm>
            <a:prstGeom prst="roundRect">
              <a:avLst>
                <a:gd name="adj" fmla="val 12264"/>
              </a:avLst>
            </a:prstGeom>
          </p:spPr>
        </p:pic>
      </p:grpSp>
    </p:spTree>
    <p:extLst>
      <p:ext uri="{BB962C8B-B14F-4D97-AF65-F5344CB8AC3E}">
        <p14:creationId xmlns:p14="http://schemas.microsoft.com/office/powerpoint/2010/main" val="2677321263"/>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ounded Rectangle 52"/>
          <p:cNvSpPr/>
          <p:nvPr/>
        </p:nvSpPr>
        <p:spPr bwMode="auto">
          <a:xfrm>
            <a:off x="4716016" y="342900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50" name="Rounded Rectangle 49"/>
          <p:cNvSpPr/>
          <p:nvPr/>
        </p:nvSpPr>
        <p:spPr bwMode="auto">
          <a:xfrm>
            <a:off x="323528" y="342900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48" name="Rounded Rectangle 47"/>
          <p:cNvSpPr/>
          <p:nvPr/>
        </p:nvSpPr>
        <p:spPr bwMode="auto">
          <a:xfrm>
            <a:off x="4644008" y="126876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29" name="Rounded Rectangle 28"/>
          <p:cNvSpPr/>
          <p:nvPr/>
        </p:nvSpPr>
        <p:spPr bwMode="auto">
          <a:xfrm>
            <a:off x="130621" y="126876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pic>
        <p:nvPicPr>
          <p:cNvPr id="30724" name="Picture 23" descr="TechNet.png"/>
          <p:cNvPicPr>
            <a:picLocks noChangeAspect="1"/>
          </p:cNvPicPr>
          <p:nvPr/>
        </p:nvPicPr>
        <p:blipFill>
          <a:blip r:embed="rId3" cstate="print"/>
          <a:srcRect/>
          <a:stretch>
            <a:fillRect/>
          </a:stretch>
        </p:blipFill>
        <p:spPr bwMode="black">
          <a:xfrm>
            <a:off x="683568" y="3573016"/>
            <a:ext cx="3624263" cy="738188"/>
          </a:xfrm>
          <a:prstGeom prst="rect">
            <a:avLst/>
          </a:prstGeom>
          <a:noFill/>
          <a:ln w="9525">
            <a:noFill/>
            <a:miter lim="800000"/>
            <a:headEnd/>
            <a:tailEnd/>
          </a:ln>
        </p:spPr>
      </p:pic>
      <p:sp>
        <p:nvSpPr>
          <p:cNvPr id="30729" name="Rectangle 46"/>
          <p:cNvSpPr>
            <a:spLocks noChangeArrowheads="1"/>
          </p:cNvSpPr>
          <p:nvPr/>
        </p:nvSpPr>
        <p:spPr bwMode="auto">
          <a:xfrm>
            <a:off x="838200" y="2322513"/>
            <a:ext cx="3849688" cy="954087"/>
          </a:xfrm>
          <a:prstGeom prst="rect">
            <a:avLst/>
          </a:prstGeom>
          <a:noFill/>
          <a:ln w="9525">
            <a:noFill/>
            <a:miter lim="800000"/>
            <a:headEnd/>
            <a:tailEnd/>
          </a:ln>
        </p:spPr>
        <p:txBody>
          <a:bodyPr>
            <a:spAutoFit/>
          </a:bodyPr>
          <a:lstStyle/>
          <a:p>
            <a:pPr>
              <a:spcBef>
                <a:spcPts val="600"/>
              </a:spcBef>
            </a:pPr>
            <a:r>
              <a:rPr lang="en-US" sz="2000" dirty="0" smtClean="0">
                <a:solidFill>
                  <a:srgbClr val="F2F2F2"/>
                </a:solidFill>
                <a:hlinkClick r:id="rId4"/>
              </a:rPr>
              <a:t>www.msteched.com/Australia</a:t>
            </a:r>
            <a:r>
              <a:rPr lang="en-US" sz="2000" dirty="0" smtClean="0">
                <a:solidFill>
                  <a:srgbClr val="F2F2F2"/>
                </a:solidFill>
              </a:rPr>
              <a:t> </a:t>
            </a:r>
            <a:endParaRPr lang="en-US" sz="2000" dirty="0">
              <a:solidFill>
                <a:srgbClr val="F2F2F2"/>
              </a:solidFill>
            </a:endParaRPr>
          </a:p>
          <a:p>
            <a:pPr marL="0" lvl="1"/>
            <a:endParaRPr lang="en-US" dirty="0">
              <a:solidFill>
                <a:srgbClr val="F2F2F2"/>
              </a:solidFill>
            </a:endParaRPr>
          </a:p>
          <a:p>
            <a:pPr marL="0" lvl="1"/>
            <a:r>
              <a:rPr lang="en-US" dirty="0">
                <a:solidFill>
                  <a:srgbClr val="F2F2F2"/>
                </a:solidFill>
              </a:rPr>
              <a:t>Sessions On-Demand &amp; Community</a:t>
            </a:r>
          </a:p>
        </p:txBody>
      </p:sp>
      <p:sp>
        <p:nvSpPr>
          <p:cNvPr id="30730" name="Rectangle 47"/>
          <p:cNvSpPr>
            <a:spLocks noChangeArrowheads="1"/>
          </p:cNvSpPr>
          <p:nvPr/>
        </p:nvSpPr>
        <p:spPr bwMode="auto">
          <a:xfrm>
            <a:off x="733425" y="4473575"/>
            <a:ext cx="4067175" cy="1015663"/>
          </a:xfrm>
          <a:prstGeom prst="rect">
            <a:avLst/>
          </a:prstGeom>
          <a:noFill/>
          <a:ln w="9525">
            <a:noFill/>
            <a:miter lim="800000"/>
            <a:headEnd/>
            <a:tailEnd/>
          </a:ln>
        </p:spPr>
        <p:txBody>
          <a:bodyPr wrap="square">
            <a:spAutoFit/>
          </a:bodyPr>
          <a:lstStyle/>
          <a:p>
            <a:pPr>
              <a:spcBef>
                <a:spcPts val="600"/>
              </a:spcBef>
              <a:buSzPct val="120000"/>
              <a:tabLst>
                <a:tab pos="1828800" algn="l"/>
              </a:tabLst>
            </a:pPr>
            <a:r>
              <a:rPr lang="en-US" sz="2000" dirty="0">
                <a:solidFill>
                  <a:srgbClr val="F2F2F2"/>
                </a:solidFill>
                <a:hlinkClick r:id="rId5"/>
              </a:rPr>
              <a:t>http</a:t>
            </a:r>
            <a:r>
              <a:rPr lang="en-US" sz="2000" dirty="0" smtClean="0">
                <a:solidFill>
                  <a:srgbClr val="F2F2F2"/>
                </a:solidFill>
                <a:hlinkClick r:id="rId5"/>
              </a:rPr>
              <a:t>://</a:t>
            </a:r>
            <a:r>
              <a:rPr lang="en-AU" sz="2000" dirty="0" smtClean="0">
                <a:solidFill>
                  <a:srgbClr val="F2F2F2"/>
                </a:solidFill>
                <a:hlinkClick r:id="rId5"/>
              </a:rPr>
              <a:t> technet.microsoft.com/en-au</a:t>
            </a:r>
            <a:r>
              <a:rPr lang="en-US" sz="2400" b="1" dirty="0" smtClean="0">
                <a:solidFill>
                  <a:srgbClr val="F2F2F2"/>
                </a:solidFill>
                <a:hlinkClick r:id="rId5"/>
              </a:rPr>
              <a:t>  </a:t>
            </a:r>
            <a:endParaRPr lang="en-US" sz="2400" dirty="0">
              <a:solidFill>
                <a:srgbClr val="F2F2F2"/>
              </a:solidFill>
            </a:endParaRPr>
          </a:p>
          <a:p>
            <a:pPr marL="0" lvl="1">
              <a:tabLst>
                <a:tab pos="1828800" algn="l"/>
              </a:tabLst>
            </a:pPr>
            <a:endParaRPr lang="en-US" dirty="0">
              <a:solidFill>
                <a:srgbClr val="F2F2F2"/>
              </a:solidFill>
            </a:endParaRPr>
          </a:p>
          <a:p>
            <a:pPr marL="0" lvl="1">
              <a:tabLst>
                <a:tab pos="1828800" algn="l"/>
              </a:tabLst>
            </a:pPr>
            <a:r>
              <a:rPr lang="en-US" dirty="0">
                <a:solidFill>
                  <a:srgbClr val="F2F2F2"/>
                </a:solidFill>
              </a:rPr>
              <a:t>Resources for IT Professionals</a:t>
            </a:r>
          </a:p>
        </p:txBody>
      </p:sp>
      <p:pic>
        <p:nvPicPr>
          <p:cNvPr id="30731" name="Picture 24" descr="TechEd_online.png"/>
          <p:cNvPicPr>
            <a:picLocks noChangeAspect="1"/>
          </p:cNvPicPr>
          <p:nvPr/>
        </p:nvPicPr>
        <p:blipFill>
          <a:blip r:embed="rId6" cstate="print"/>
          <a:srcRect/>
          <a:stretch>
            <a:fillRect/>
          </a:stretch>
        </p:blipFill>
        <p:spPr bwMode="black">
          <a:xfrm>
            <a:off x="914400" y="1281113"/>
            <a:ext cx="2409825" cy="1076325"/>
          </a:xfrm>
          <a:prstGeom prst="rect">
            <a:avLst/>
          </a:prstGeom>
          <a:noFill/>
          <a:ln w="9525">
            <a:noFill/>
            <a:miter lim="800000"/>
            <a:headEnd/>
            <a:tailEnd/>
          </a:ln>
        </p:spPr>
      </p:pic>
      <p:pic>
        <p:nvPicPr>
          <p:cNvPr id="30733" name="Picture 26" descr="msdn_1inch_rgb.png"/>
          <p:cNvPicPr>
            <a:picLocks noChangeAspect="1"/>
          </p:cNvPicPr>
          <p:nvPr/>
        </p:nvPicPr>
        <p:blipFill>
          <a:blip r:embed="rId7" cstate="print"/>
          <a:srcRect/>
          <a:stretch>
            <a:fillRect/>
          </a:stretch>
        </p:blipFill>
        <p:spPr bwMode="black">
          <a:xfrm>
            <a:off x="5457825" y="3582988"/>
            <a:ext cx="1857375" cy="942975"/>
          </a:xfrm>
          <a:prstGeom prst="rect">
            <a:avLst/>
          </a:prstGeom>
          <a:noFill/>
          <a:ln w="9525">
            <a:noFill/>
            <a:miter lim="800000"/>
            <a:headEnd/>
            <a:tailEnd/>
          </a:ln>
        </p:spPr>
      </p:pic>
      <p:sp>
        <p:nvSpPr>
          <p:cNvPr id="30734" name="Rectangle 27"/>
          <p:cNvSpPr>
            <a:spLocks noChangeArrowheads="1"/>
          </p:cNvSpPr>
          <p:nvPr/>
        </p:nvSpPr>
        <p:spPr bwMode="auto">
          <a:xfrm>
            <a:off x="5218112" y="4473575"/>
            <a:ext cx="3925888" cy="1123384"/>
          </a:xfrm>
          <a:prstGeom prst="rect">
            <a:avLst/>
          </a:prstGeom>
          <a:noFill/>
          <a:ln w="9525">
            <a:noFill/>
            <a:miter lim="800000"/>
            <a:headEnd/>
            <a:tailEnd/>
          </a:ln>
        </p:spPr>
        <p:txBody>
          <a:bodyPr wrap="square">
            <a:spAutoFit/>
          </a:bodyPr>
          <a:lstStyle/>
          <a:p>
            <a:pPr>
              <a:spcBef>
                <a:spcPts val="600"/>
              </a:spcBef>
              <a:tabLst>
                <a:tab pos="1828800" algn="l"/>
              </a:tabLst>
            </a:pPr>
            <a:r>
              <a:rPr lang="en-US" sz="2000" dirty="0">
                <a:solidFill>
                  <a:srgbClr val="F2F2F2"/>
                </a:solidFill>
                <a:hlinkClick r:id="rId8"/>
              </a:rPr>
              <a:t>http</a:t>
            </a:r>
            <a:r>
              <a:rPr lang="en-US" sz="2000" dirty="0" smtClean="0">
                <a:solidFill>
                  <a:srgbClr val="F2F2F2"/>
                </a:solidFill>
                <a:hlinkClick r:id="rId8"/>
              </a:rPr>
              <a:t>://</a:t>
            </a:r>
            <a:r>
              <a:rPr lang="en-AU" sz="2000" dirty="0" smtClean="0">
                <a:solidFill>
                  <a:srgbClr val="F2F2F2"/>
                </a:solidFill>
                <a:hlinkClick r:id="rId8"/>
              </a:rPr>
              <a:t>msdn.microsoft.com/en-au</a:t>
            </a:r>
            <a:endParaRPr lang="en-AU" sz="2000" dirty="0" smtClean="0">
              <a:solidFill>
                <a:srgbClr val="F2F2F2"/>
              </a:solidFill>
            </a:endParaRPr>
          </a:p>
          <a:p>
            <a:pPr>
              <a:spcBef>
                <a:spcPts val="600"/>
              </a:spcBef>
              <a:tabLst>
                <a:tab pos="1828800" algn="l"/>
              </a:tabLst>
            </a:pPr>
            <a:r>
              <a:rPr lang="en-US" sz="2400" b="1" dirty="0" smtClean="0">
                <a:solidFill>
                  <a:srgbClr val="F2F2F2"/>
                </a:solidFill>
              </a:rPr>
              <a:t> </a:t>
            </a:r>
            <a:endParaRPr lang="en-US" dirty="0">
              <a:solidFill>
                <a:srgbClr val="F2F2F2"/>
              </a:solidFill>
            </a:endParaRPr>
          </a:p>
          <a:p>
            <a:pPr marL="0" lvl="1">
              <a:tabLst>
                <a:tab pos="1828800" algn="l"/>
              </a:tabLst>
            </a:pPr>
            <a:r>
              <a:rPr lang="en-US" dirty="0">
                <a:solidFill>
                  <a:srgbClr val="F2F2F2"/>
                </a:solidFill>
              </a:rPr>
              <a:t>Resources for Developers</a:t>
            </a:r>
          </a:p>
        </p:txBody>
      </p:sp>
      <p:sp>
        <p:nvSpPr>
          <p:cNvPr id="30748" name="Rectangle 56"/>
          <p:cNvSpPr>
            <a:spLocks noChangeArrowheads="1"/>
          </p:cNvSpPr>
          <p:nvPr/>
        </p:nvSpPr>
        <p:spPr bwMode="auto">
          <a:xfrm>
            <a:off x="4629150" y="2322513"/>
            <a:ext cx="4514850" cy="954087"/>
          </a:xfrm>
          <a:prstGeom prst="rect">
            <a:avLst/>
          </a:prstGeom>
          <a:noFill/>
          <a:ln w="9525">
            <a:noFill/>
            <a:miter lim="800000"/>
            <a:headEnd/>
            <a:tailEnd/>
          </a:ln>
        </p:spPr>
        <p:txBody>
          <a:bodyPr>
            <a:spAutoFit/>
          </a:bodyPr>
          <a:lstStyle/>
          <a:p>
            <a:pPr>
              <a:spcBef>
                <a:spcPts val="600"/>
              </a:spcBef>
            </a:pPr>
            <a:r>
              <a:rPr lang="en-AU" sz="2000" dirty="0" smtClean="0">
                <a:solidFill>
                  <a:srgbClr val="F2F2F2"/>
                </a:solidFill>
                <a:hlinkClick r:id="rId9"/>
              </a:rPr>
              <a:t>www.microsoft.com/australia/learning</a:t>
            </a:r>
            <a:r>
              <a:rPr lang="en-US" sz="2000" dirty="0" smtClean="0">
                <a:solidFill>
                  <a:srgbClr val="F2F2F2"/>
                </a:solidFill>
              </a:rPr>
              <a:t>  </a:t>
            </a:r>
            <a:endParaRPr lang="en-US" sz="2000" dirty="0">
              <a:solidFill>
                <a:srgbClr val="F2F2F2"/>
              </a:solidFill>
            </a:endParaRPr>
          </a:p>
          <a:p>
            <a:pPr marL="0" lvl="1"/>
            <a:endParaRPr lang="en-US" dirty="0">
              <a:solidFill>
                <a:srgbClr val="F2F2F2"/>
              </a:solidFill>
            </a:endParaRPr>
          </a:p>
          <a:p>
            <a:r>
              <a:rPr lang="en-US" dirty="0">
                <a:solidFill>
                  <a:srgbClr val="F2F2F2"/>
                </a:solidFill>
              </a:rPr>
              <a:t>Microsoft Certification &amp; Training Resources</a:t>
            </a:r>
          </a:p>
        </p:txBody>
      </p:sp>
      <p:sp>
        <p:nvSpPr>
          <p:cNvPr id="54" name="Title 1"/>
          <p:cNvSpPr>
            <a:spLocks noGrp="1"/>
          </p:cNvSpPr>
          <p:nvPr>
            <p:ph type="title"/>
          </p:nvPr>
        </p:nvSpPr>
        <p:spPr/>
        <p:txBody>
          <a:bodyPr/>
          <a:lstStyle/>
          <a:p>
            <a:pPr eaLnBrk="1" hangingPunct="1">
              <a:defRPr/>
            </a:pPr>
            <a:r>
              <a:rPr dirty="0" smtClean="0">
                <a:ln>
                  <a:noFill/>
                </a:ln>
              </a:rPr>
              <a:t>Resources</a:t>
            </a:r>
          </a:p>
        </p:txBody>
      </p:sp>
      <p:grpSp>
        <p:nvGrpSpPr>
          <p:cNvPr id="6" name="Group 57"/>
          <p:cNvGrpSpPr>
            <a:grpSpLocks/>
          </p:cNvGrpSpPr>
          <p:nvPr/>
        </p:nvGrpSpPr>
        <p:grpSpPr bwMode="auto">
          <a:xfrm>
            <a:off x="5148064" y="1268760"/>
            <a:ext cx="3476625" cy="771525"/>
            <a:chOff x="5561787" y="0"/>
            <a:chExt cx="3477054" cy="771334"/>
          </a:xfrm>
        </p:grpSpPr>
        <p:pic>
          <p:nvPicPr>
            <p:cNvPr id="30754" name="Picture 55" descr="ms_Learning_w.eps"/>
            <p:cNvPicPr>
              <a:picLocks noChangeAspect="1"/>
            </p:cNvPicPr>
            <p:nvPr/>
          </p:nvPicPr>
          <p:blipFill>
            <a:blip r:embed="rId10" cstate="print"/>
            <a:srcRect l="51466"/>
            <a:stretch>
              <a:fillRect/>
            </a:stretch>
          </p:blipFill>
          <p:spPr bwMode="black">
            <a:xfrm>
              <a:off x="7257327" y="0"/>
              <a:ext cx="1781514" cy="771334"/>
            </a:xfrm>
            <a:prstGeom prst="rect">
              <a:avLst/>
            </a:prstGeom>
            <a:noFill/>
            <a:ln w="9525">
              <a:noFill/>
              <a:miter lim="800000"/>
              <a:headEnd/>
              <a:tailEnd/>
            </a:ln>
          </p:spPr>
        </p:pic>
        <p:pic>
          <p:nvPicPr>
            <p:cNvPr id="30755" name="Picture 2" descr="C:\Documents and Settings\Pennie\My Documents\ACERDATA (D)\Pennie's documents\MS Image\Boxshot_Logo\MICROSOFT\Microsoft Logo wht shadow.png"/>
            <p:cNvPicPr>
              <a:picLocks noChangeAspect="1" noChangeArrowheads="1"/>
            </p:cNvPicPr>
            <p:nvPr/>
          </p:nvPicPr>
          <p:blipFill>
            <a:blip r:embed="rId11" cstate="print"/>
            <a:srcRect/>
            <a:stretch>
              <a:fillRect/>
            </a:stretch>
          </p:blipFill>
          <p:spPr bwMode="black">
            <a:xfrm>
              <a:off x="5561787" y="254642"/>
              <a:ext cx="1693646" cy="312516"/>
            </a:xfrm>
            <a:prstGeom prst="rect">
              <a:avLst/>
            </a:prstGeom>
            <a:noFill/>
            <a:ln w="9525">
              <a:noFill/>
              <a:miter lim="800000"/>
              <a:headEnd/>
              <a:tailEnd/>
            </a:ln>
          </p:spPr>
        </p:pic>
      </p:grpSp>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981239557"/>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Custom 3">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TEch Ed 2011">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3C2F1"/>
      </a:hlink>
      <a:folHlink>
        <a:srgbClr val="FFFF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7383</TotalTime>
  <Words>1932</Words>
  <Application>Microsoft Office PowerPoint</Application>
  <PresentationFormat>On-screen Show (4:3)</PresentationFormat>
  <Paragraphs>234</Paragraphs>
  <Slides>100</Slides>
  <Notes>68</Notes>
  <HiddenSlides>0</HiddenSlides>
  <MMClips>0</MMClips>
  <ScaleCrop>false</ScaleCrop>
  <HeadingPairs>
    <vt:vector size="4" baseType="variant">
      <vt:variant>
        <vt:lpstr>Theme</vt:lpstr>
      </vt:variant>
      <vt:variant>
        <vt:i4>2</vt:i4>
      </vt:variant>
      <vt:variant>
        <vt:lpstr>Slide Titles</vt:lpstr>
      </vt:variant>
      <vt:variant>
        <vt:i4>100</vt:i4>
      </vt:variant>
    </vt:vector>
  </HeadingPairs>
  <TitlesOfParts>
    <vt:vector size="102" baseType="lpstr">
      <vt:lpstr>Office Theme</vt:lpstr>
      <vt:lpstr>1_Office Theme</vt:lpstr>
      <vt:lpstr>PowerPoint Presentation</vt:lpstr>
      <vt:lpstr>Killer Real-World PowerPivot Examples</vt:lpstr>
      <vt:lpstr>FAST</vt:lpstr>
      <vt:lpstr>WHY</vt:lpstr>
      <vt:lpstr>PowerPivot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Slicer</vt:lpstr>
      <vt:lpstr>PowerPoint Presentation</vt:lpstr>
      <vt:lpstr>3 Navigation</vt:lpstr>
      <vt:lpstr>PowerPoint Presentation</vt:lpstr>
      <vt:lpstr>PowerPoint Presentation</vt:lpstr>
      <vt:lpstr>Twelve</vt:lpstr>
      <vt:lpstr>PowerPoint Presentation</vt:lpstr>
      <vt:lpstr>4 Top Twelve</vt:lpstr>
      <vt:lpstr>Navigation</vt:lpstr>
      <vt:lpstr>PowerPoint Presentation</vt:lpstr>
      <vt:lpstr>Big can be good</vt:lpstr>
      <vt:lpstr>PowerPoint Presentation</vt:lpstr>
      <vt:lpstr>PowerPoint Presentation</vt:lpstr>
      <vt:lpstr>PowerPoint Presentation</vt:lpstr>
      <vt:lpstr>Sparklines</vt:lpstr>
      <vt:lpstr>PowerPoint Presentation</vt:lpstr>
      <vt:lpstr>VISUALIZATION</vt:lpstr>
      <vt:lpstr>5 ATM Transactions</vt:lpstr>
      <vt:lpstr>PowerPoint Presentation</vt:lpstr>
      <vt:lpstr>PowerPoint Presentation</vt:lpstr>
      <vt:lpstr>PowerPoint Presentation</vt:lpstr>
      <vt:lpstr>PowerPoint Presentation</vt:lpstr>
      <vt:lpstr>ATM</vt:lpstr>
      <vt:lpstr>6 Aged Payments?</vt:lpstr>
      <vt:lpstr>PowerPoint Presentation</vt:lpstr>
      <vt:lpstr>Aged Payments</vt:lpstr>
      <vt:lpstr>PowerPoint Presentation</vt:lpstr>
      <vt:lpstr>PowerPoint Presentation</vt:lpstr>
      <vt:lpstr>PowerPoint Presentation</vt:lpstr>
      <vt:lpstr>PowerPoint Presentation</vt:lpstr>
      <vt:lpstr>PowerPoint Presentation</vt:lpstr>
      <vt:lpstr>7 Right Metrics</vt:lpstr>
      <vt:lpstr>PowerPoint Presentation</vt:lpstr>
      <vt:lpstr>PowerPoint Presentation</vt:lpstr>
      <vt:lpstr>Asset Rental</vt:lpstr>
      <vt:lpstr>Retailer</vt:lpstr>
      <vt:lpstr>PowerPoint Presentation</vt:lpstr>
      <vt:lpstr>PowerPoint Presentation</vt:lpstr>
      <vt:lpstr>PowerPoint Presentation</vt:lpstr>
      <vt:lpstr>PowerPoint Presentation</vt:lpstr>
      <vt:lpstr>Retailer</vt:lpstr>
      <vt:lpstr>PowerPoint Presentation</vt:lpstr>
      <vt:lpstr>Looking Good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Rules</vt:lpstr>
      <vt:lpstr>PowerPoint Presentation</vt:lpstr>
      <vt:lpstr>PowerPoint Presentation</vt:lpstr>
      <vt:lpstr>PowerPoint Presentation</vt:lpstr>
      <vt:lpstr>PowerPoint Presentation</vt:lpstr>
      <vt:lpstr>LESSONS</vt:lpstr>
      <vt:lpstr>PowerPoint Presentation</vt:lpstr>
      <vt:lpstr>What’s new in PowerPivot in Denali?</vt:lpstr>
      <vt:lpstr>Powerpivot next Richer Modelling</vt:lpstr>
      <vt:lpstr>Powerpivot next Richer Modelling</vt:lpstr>
      <vt:lpstr>Powerpivot next </vt:lpstr>
      <vt:lpstr>Reporting Competition</vt:lpstr>
      <vt:lpstr>Enrol in Microsoft Virtual Academy Today</vt:lpstr>
      <vt:lpstr>Resources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clarken</dc:creator>
  <cp:lastModifiedBy>Event Staff</cp:lastModifiedBy>
  <cp:revision>271</cp:revision>
  <dcterms:created xsi:type="dcterms:W3CDTF">2011-04-01T05:55:34Z</dcterms:created>
  <dcterms:modified xsi:type="dcterms:W3CDTF">2011-09-01T04:43:08Z</dcterms:modified>
</cp:coreProperties>
</file>