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 id="2147483665" r:id="rId2"/>
    <p:sldMasterId id="2147483682" r:id="rId3"/>
  </p:sldMasterIdLst>
  <p:notesMasterIdLst>
    <p:notesMasterId r:id="rId52"/>
  </p:notesMasterIdLst>
  <p:sldIdLst>
    <p:sldId id="279" r:id="rId4"/>
    <p:sldId id="329" r:id="rId5"/>
    <p:sldId id="333" r:id="rId6"/>
    <p:sldId id="358" r:id="rId7"/>
    <p:sldId id="359" r:id="rId8"/>
    <p:sldId id="361" r:id="rId9"/>
    <p:sldId id="360" r:id="rId10"/>
    <p:sldId id="387" r:id="rId11"/>
    <p:sldId id="388" r:id="rId12"/>
    <p:sldId id="389" r:id="rId13"/>
    <p:sldId id="390" r:id="rId14"/>
    <p:sldId id="391" r:id="rId15"/>
    <p:sldId id="392" r:id="rId16"/>
    <p:sldId id="393" r:id="rId17"/>
    <p:sldId id="394" r:id="rId18"/>
    <p:sldId id="395" r:id="rId19"/>
    <p:sldId id="368" r:id="rId20"/>
    <p:sldId id="369" r:id="rId21"/>
    <p:sldId id="370" r:id="rId22"/>
    <p:sldId id="371" r:id="rId23"/>
    <p:sldId id="397" r:id="rId24"/>
    <p:sldId id="373" r:id="rId25"/>
    <p:sldId id="345" r:id="rId26"/>
    <p:sldId id="396" r:id="rId27"/>
    <p:sldId id="375" r:id="rId28"/>
    <p:sldId id="376" r:id="rId29"/>
    <p:sldId id="377" r:id="rId30"/>
    <p:sldId id="400" r:id="rId31"/>
    <p:sldId id="401" r:id="rId32"/>
    <p:sldId id="402" r:id="rId33"/>
    <p:sldId id="399" r:id="rId34"/>
    <p:sldId id="403" r:id="rId35"/>
    <p:sldId id="398" r:id="rId36"/>
    <p:sldId id="378" r:id="rId37"/>
    <p:sldId id="379" r:id="rId38"/>
    <p:sldId id="380" r:id="rId39"/>
    <p:sldId id="381" r:id="rId40"/>
    <p:sldId id="382" r:id="rId41"/>
    <p:sldId id="349" r:id="rId42"/>
    <p:sldId id="384" r:id="rId43"/>
    <p:sldId id="323" r:id="rId44"/>
    <p:sldId id="324" r:id="rId45"/>
    <p:sldId id="330" r:id="rId46"/>
    <p:sldId id="331" r:id="rId47"/>
    <p:sldId id="332" r:id="rId48"/>
    <p:sldId id="404" r:id="rId49"/>
    <p:sldId id="405" r:id="rId50"/>
    <p:sldId id="406"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3741" autoAdjust="0"/>
  </p:normalViewPr>
  <p:slideViewPr>
    <p:cSldViewPr>
      <p:cViewPr>
        <p:scale>
          <a:sx n="61" d="100"/>
          <a:sy n="61" d="100"/>
        </p:scale>
        <p:origin x="-336" y="-270"/>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651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notesMaster" Target="notesMasters/notes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1/09/2011</a:t>
            </a:fld>
            <a:endParaRPr lang="en-AU"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22</a:t>
            </a:fld>
            <a:endParaRPr lang="en-US"/>
          </a:p>
        </p:txBody>
      </p:sp>
    </p:spTree>
    <p:extLst>
      <p:ext uri="{BB962C8B-B14F-4D97-AF65-F5344CB8AC3E}">
        <p14:creationId xmlns:p14="http://schemas.microsoft.com/office/powerpoint/2010/main" val="63347434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D75B0E5-5D68-451A-A53F-D5C39AD66427}" type="slidenum">
              <a:rPr lang="en-US" smtClean="0"/>
              <a:pPr>
                <a:defRPr/>
              </a:pPr>
              <a:t>23</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19CD5C4-6E17-4298-A493-9FBE2F9197F4}" type="slidenum">
              <a:rPr lang="en-US" smtClean="0"/>
              <a:pPr/>
              <a:t>25</a:t>
            </a:fld>
            <a:endParaRPr lang="en-US"/>
          </a:p>
        </p:txBody>
      </p:sp>
    </p:spTree>
    <p:extLst>
      <p:ext uri="{BB962C8B-B14F-4D97-AF65-F5344CB8AC3E}">
        <p14:creationId xmlns:p14="http://schemas.microsoft.com/office/powerpoint/2010/main" val="6334743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28</a:t>
            </a:fld>
            <a:endParaRPr lang="en-AU" dirty="0"/>
          </a:p>
        </p:txBody>
      </p:sp>
    </p:spTree>
    <p:extLst>
      <p:ext uri="{BB962C8B-B14F-4D97-AF65-F5344CB8AC3E}">
        <p14:creationId xmlns:p14="http://schemas.microsoft.com/office/powerpoint/2010/main" val="2828986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29</a:t>
            </a:fld>
            <a:endParaRPr lang="en-AU" dirty="0"/>
          </a:p>
        </p:txBody>
      </p:sp>
    </p:spTree>
    <p:extLst>
      <p:ext uri="{BB962C8B-B14F-4D97-AF65-F5344CB8AC3E}">
        <p14:creationId xmlns:p14="http://schemas.microsoft.com/office/powerpoint/2010/main" val="305406807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30</a:t>
            </a:fld>
            <a:endParaRPr lang="en-AU" dirty="0"/>
          </a:p>
        </p:txBody>
      </p:sp>
    </p:spTree>
    <p:extLst>
      <p:ext uri="{BB962C8B-B14F-4D97-AF65-F5344CB8AC3E}">
        <p14:creationId xmlns:p14="http://schemas.microsoft.com/office/powerpoint/2010/main" val="24634665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34AC48C-614D-46D0-90EB-1AE9301A1F8C}" type="slidenum">
              <a:rPr lang="en-AU" smtClean="0"/>
              <a:pPr/>
              <a:t>33</a:t>
            </a:fld>
            <a:endParaRPr lang="en-AU" dirty="0"/>
          </a:p>
        </p:txBody>
      </p:sp>
    </p:spTree>
    <p:extLst>
      <p:ext uri="{BB962C8B-B14F-4D97-AF65-F5344CB8AC3E}">
        <p14:creationId xmlns:p14="http://schemas.microsoft.com/office/powerpoint/2010/main" val="324192609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D75B0E5-5D68-451A-A53F-D5C39AD66427}" type="slidenum">
              <a:rPr lang="en-US" smtClean="0"/>
              <a:pPr>
                <a:defRPr/>
              </a:pPr>
              <a:t>34</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38</a:t>
            </a:fld>
            <a:endParaRPr lang="en-US" dirty="0"/>
          </a:p>
        </p:txBody>
      </p:sp>
    </p:spTree>
    <p:extLst>
      <p:ext uri="{BB962C8B-B14F-4D97-AF65-F5344CB8AC3E}">
        <p14:creationId xmlns:p14="http://schemas.microsoft.com/office/powerpoint/2010/main" val="42171339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39</a:t>
            </a:fld>
            <a:endParaRPr lang="en-AU" dirty="0"/>
          </a:p>
        </p:txBody>
      </p:sp>
    </p:spTree>
    <p:extLst>
      <p:ext uri="{BB962C8B-B14F-4D97-AF65-F5344CB8AC3E}">
        <p14:creationId xmlns:p14="http://schemas.microsoft.com/office/powerpoint/2010/main" val="883626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89A001D3-66F5-40F2-801A-3FA7487EDEEA}"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D75B0E5-5D68-451A-A53F-D5C39AD66427}" type="slidenum">
              <a:rPr lang="en-US" smtClean="0"/>
              <a:pPr>
                <a:defRPr/>
              </a:pPr>
              <a:t>41</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42</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9/1/2011 2:42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lvl="0"/>
            <a:endParaRPr lang="en-US" sz="900" kern="1200" dirty="0" smtClean="0">
              <a:solidFill>
                <a:schemeClr val="tx1"/>
              </a:solidFill>
              <a:latin typeface="Segoe UI" pitchFamily="34" charset="0"/>
              <a:ea typeface="+mn-ea"/>
              <a:cs typeface="+mn-cs"/>
            </a:endParaRPr>
          </a:p>
        </p:txBody>
      </p:sp>
      <p:sp>
        <p:nvSpPr>
          <p:cNvPr id="8" name="Date Placeholder 7"/>
          <p:cNvSpPr>
            <a:spLocks noGrp="1"/>
          </p:cNvSpPr>
          <p:nvPr>
            <p:ph type="dt" idx="10"/>
          </p:nvPr>
        </p:nvSpPr>
        <p:spPr/>
        <p:txBody>
          <a:bodyPr/>
          <a:lstStyle/>
          <a:p>
            <a:fld id="{4E52F265-F367-4F41-8133-621F21EFA5ED}"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44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extLst>
      <p:ext uri="{BB962C8B-B14F-4D97-AF65-F5344CB8AC3E}">
        <p14:creationId xmlns:p14="http://schemas.microsoft.com/office/powerpoint/2010/main" val="2463824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17BE924-8CD5-4AD5-ADF7-A3BCBB2E45DF}" type="slidenum">
              <a:rPr lang="en-US" smtClean="0"/>
              <a:t>45</a:t>
            </a:fld>
            <a:endParaRPr lang="en-US"/>
          </a:p>
        </p:txBody>
      </p:sp>
    </p:spTree>
    <p:extLst>
      <p:ext uri="{BB962C8B-B14F-4D97-AF65-F5344CB8AC3E}">
        <p14:creationId xmlns:p14="http://schemas.microsoft.com/office/powerpoint/2010/main" val="97572964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solidFill>
                  <a:prstClr val="black"/>
                </a:solidFill>
              </a:rPr>
              <a:pPr>
                <a:defRPr/>
              </a:pPr>
              <a:t>47</a:t>
            </a:fld>
            <a:endParaRPr lang="en-US">
              <a:solidFill>
                <a:prstClr val="black"/>
              </a:solidFill>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solidFill>
                <a:prstClr val="black"/>
              </a:solidFill>
            </a:endParaRPr>
          </a:p>
        </p:txBody>
      </p:sp>
      <p:sp>
        <p:nvSpPr>
          <p:cNvPr id="5" name="Date Placeholder 4"/>
          <p:cNvSpPr>
            <a:spLocks noGrp="1"/>
          </p:cNvSpPr>
          <p:nvPr>
            <p:ph type="dt" idx="11"/>
          </p:nvPr>
        </p:nvSpPr>
        <p:spPr/>
        <p:txBody>
          <a:bodyPr/>
          <a:lstStyle/>
          <a:p>
            <a:fld id="{81331B57-0BE5-4F82-AA58-76F53EFF3ADA}" type="datetime8">
              <a:rPr lang="en-US" smtClean="0">
                <a:solidFill>
                  <a:prstClr val="black"/>
                </a:solidFill>
              </a:rPr>
              <a:pPr/>
              <a:t>9/1/2011 2:42 PM</a:t>
            </a:fld>
            <a:endParaRPr lang="en-US">
              <a:solidFill>
                <a:prstClr val="black"/>
              </a:solidFill>
            </a:endParaRPr>
          </a:p>
        </p:txBody>
      </p:sp>
      <p:sp>
        <p:nvSpPr>
          <p:cNvPr id="6" name="Footer Placeholder 5"/>
          <p:cNvSpPr>
            <a:spLocks noGrp="1"/>
          </p:cNvSpPr>
          <p:nvPr>
            <p:ph type="ftr" sz="quarter" idx="12"/>
          </p:nvPr>
        </p:nvSpPr>
        <p:spPr/>
        <p:txBody>
          <a:bodyPr/>
          <a:lstStyle/>
          <a:p>
            <a:r>
              <a:rPr lang="en-US" smtClean="0">
                <a:solidFill>
                  <a:prstClr val="black"/>
                </a:solidFill>
              </a:rPr>
              <a:t>© 2007 Microsoft Corporation. All rights reserved. Microsoft, Windows, Windows Vista and other product names are or may be registered trademarks and/or trademarks in the U.S. and/or other countries.</a:t>
            </a:r>
          </a:p>
          <a:p>
            <a:r>
              <a:rPr lang="en-US"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prstClr val="black"/>
                </a:solidFill>
              </a:rPr>
            </a:br>
            <a:r>
              <a:rPr lang="en-US" smtClean="0">
                <a:solidFill>
                  <a:prstClr val="black"/>
                </a:solidFill>
              </a:rPr>
              <a:t>MICROSOFT MAKES NO WARRANTIES, EXPRESS, IMPLIED OR STATUTORY, AS TO THE INFORMATION IN THIS PRESENTATION.</a:t>
            </a:r>
          </a:p>
          <a:p>
            <a:endParaRPr lang="en-US" dirty="0">
              <a:solidFill>
                <a:prstClr val="black"/>
              </a:solidFill>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solidFill>
                  <a:prstClr val="black"/>
                </a:solidFill>
              </a:rPr>
              <a:pPr/>
              <a:t>48</a:t>
            </a:fld>
            <a:endParaRPr lang="en-US" dirty="0">
              <a:solidFill>
                <a:prstClr val="black"/>
              </a:solidFill>
            </a:endParaRPr>
          </a:p>
        </p:txBody>
      </p:sp>
      <p:sp>
        <p:nvSpPr>
          <p:cNvPr id="12" name="Slide Image Placeholder 11"/>
          <p:cNvSpPr>
            <a:spLocks noGrp="1" noRot="1" noChangeAspect="1"/>
          </p:cNvSpPr>
          <p:nvPr>
            <p:ph type="sldImg"/>
          </p:nvPr>
        </p:nvSpPr>
        <p:spPr>
          <a:xfrm>
            <a:off x="1535113" y="457200"/>
            <a:ext cx="3736975" cy="2801938"/>
          </a:xfrm>
        </p:spPr>
      </p:sp>
      <p:sp>
        <p:nvSpPr>
          <p:cNvPr id="13" name="Notes Placeholder 1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37176006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89A001D3-66F5-40F2-801A-3FA7487EDEEA}"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6</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a:p>
        </p:txBody>
      </p:sp>
      <p:sp>
        <p:nvSpPr>
          <p:cNvPr id="8" name="Date Placeholder 7"/>
          <p:cNvSpPr>
            <a:spLocks noGrp="1"/>
          </p:cNvSpPr>
          <p:nvPr>
            <p:ph type="dt" idx="10"/>
          </p:nvPr>
        </p:nvSpPr>
        <p:spPr/>
        <p:txBody>
          <a:bodyPr/>
          <a:lstStyle/>
          <a:p>
            <a:fld id="{89A001D3-66F5-40F2-801A-3FA7487EDEEA}" type="datetime1">
              <a:rPr lang="en-US" smtClean="0"/>
              <a:pPr/>
              <a:t>9/1/2011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7</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D75B0E5-5D68-451A-A53F-D5C39AD66427}" type="slidenum">
              <a:rPr lang="en-US" smtClean="0"/>
              <a:pPr>
                <a:defRPr/>
              </a:pPr>
              <a:t>15</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31043025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84758241-00EF-4616-A4BE-636BB1B251E9}" type="slidenum">
              <a:rPr lang="en-US" smtClean="0"/>
              <a:pPr/>
              <a:t>20</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CD75B0E5-5D68-451A-A53F-D5C39AD66427}" type="slidenum">
              <a:rPr lang="en-US" smtClean="0"/>
              <a:pPr>
                <a:defRPr/>
              </a:pPr>
              <a:t>21</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1"/>
            <a:ext cx="8363938" cy="498598"/>
          </a:xfrm>
        </p:spPr>
        <p:txBody>
          <a:bodyPr/>
          <a:lstStyle/>
          <a:p>
            <a:r>
              <a:rPr lang="en-US" smtClean="0"/>
              <a:t>Click to edit Master title style</a:t>
            </a:r>
            <a:endParaRPr lang="en-US" dirty="0"/>
          </a:p>
        </p:txBody>
      </p:sp>
      <p:sp>
        <p:nvSpPr>
          <p:cNvPr id="5" name="Text Placeholder 4"/>
          <p:cNvSpPr>
            <a:spLocks noGrp="1"/>
          </p:cNvSpPr>
          <p:nvPr>
            <p:ph type="body" sz="quarter" idx="10"/>
          </p:nvPr>
        </p:nvSpPr>
        <p:spPr>
          <a:xfrm>
            <a:off x="389436" y="976314"/>
            <a:ext cx="8363938" cy="18497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42527186"/>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11260038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43794626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187500057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3_Title and Content">
    <p:spTree>
      <p:nvGrpSpPr>
        <p:cNvPr id="1" name=""/>
        <p:cNvGrpSpPr/>
        <p:nvPr/>
      </p:nvGrpSpPr>
      <p:grpSpPr>
        <a:xfrm>
          <a:off x="0" y="0"/>
          <a:ext cx="0" cy="0"/>
          <a:chOff x="0" y="0"/>
          <a:chExt cx="0" cy="0"/>
        </a:xfrm>
      </p:grpSpPr>
      <p:pic>
        <p:nvPicPr>
          <p:cNvPr id="9"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r="70625" b="72361"/>
          <a:stretch/>
        </p:blipFill>
        <p:spPr bwMode="auto">
          <a:xfrm>
            <a:off x="6432476" y="-12923"/>
            <a:ext cx="2686050" cy="1895475"/>
          </a:xfrm>
          <a:prstGeom prst="rect">
            <a:avLst/>
          </a:prstGeom>
          <a:noFill/>
          <a:effectLst>
            <a:softEdge rad="127000"/>
          </a:effectLst>
        </p:spPr>
      </p:pic>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4" descr="O:\Wunderman\CLIENTS\Microsoft\_SMIC_FY11\SMIC1062 TechEd 2011\Creative\Digital\2_concept\powerpoint\teched11_powerpoint_page2.jpg"/>
          <p:cNvPicPr>
            <a:picLocks noChangeAspect="1" noChangeArrowheads="1"/>
          </p:cNvPicPr>
          <p:nvPr userDrawn="1"/>
        </p:nvPicPr>
        <p:blipFill rotWithShape="1">
          <a:blip r:embed="rId2" cstate="email"/>
          <a:srcRect l="71250" t="7222" r="5833" b="65833"/>
          <a:stretch/>
        </p:blipFill>
        <p:spPr bwMode="auto">
          <a:xfrm>
            <a:off x="6515100" y="1619250"/>
            <a:ext cx="2095500" cy="1847850"/>
          </a:xfrm>
          <a:prstGeom prst="rect">
            <a:avLst/>
          </a:prstGeom>
          <a:noFill/>
        </p:spPr>
      </p:pic>
    </p:spTree>
    <p:extLst>
      <p:ext uri="{BB962C8B-B14F-4D97-AF65-F5344CB8AC3E}">
        <p14:creationId xmlns:p14="http://schemas.microsoft.com/office/powerpoint/2010/main" val="27332440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3005439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54002657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3" descr="O:\Wunderman\CLIENTS\Microsoft\_SMIC_FY11\SMIC1062 TechEd 2011\Creative\Digital\2_concept\powerpoint\teched11_powerpoint_page1.jpg"/>
          <p:cNvPicPr>
            <a:picLocks noChangeAspect="1" noChangeArrowheads="1"/>
          </p:cNvPicPr>
          <p:nvPr userDrawn="1"/>
        </p:nvPicPr>
        <p:blipFill rotWithShape="1">
          <a:blip r:embed="rId2" cstate="email"/>
          <a:srcRect r="62392" b="75756"/>
          <a:stretch/>
        </p:blipFill>
        <p:spPr bwMode="auto">
          <a:xfrm>
            <a:off x="5940152" y="476672"/>
            <a:ext cx="2502743" cy="1210040"/>
          </a:xfrm>
          <a:prstGeom prst="rect">
            <a:avLst/>
          </a:prstGeom>
          <a:noFill/>
        </p:spPr>
      </p:pic>
    </p:spTree>
    <p:extLst>
      <p:ext uri="{BB962C8B-B14F-4D97-AF65-F5344CB8AC3E}">
        <p14:creationId xmlns:p14="http://schemas.microsoft.com/office/powerpoint/2010/main" val="23668188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4802980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63735015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08572769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734095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4880106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92209134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25138675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339546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1/09/2011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6083713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329274807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81508779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solidFill>
                <a:srgbClr val="000000"/>
              </a:solidFill>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solidFill>
                  <a:srgbClr val="000000">
                    <a:lumMod val="50000"/>
                    <a:lumOff val="50000"/>
                  </a:srgbClr>
                </a:solidFill>
              </a:rPr>
              <a:pPr/>
              <a:t>1/09/2011</a:t>
            </a:fld>
            <a:endParaRPr lang="en-AU" dirty="0">
              <a:solidFill>
                <a:srgbClr val="000000">
                  <a:lumMod val="50000"/>
                  <a:lumOff val="50000"/>
                </a:srgbClr>
              </a:solidFill>
            </a:endParaRPr>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solidFill>
                  <a:srgbClr val="000000">
                    <a:lumMod val="50000"/>
                    <a:lumOff val="50000"/>
                  </a:srgbClr>
                </a:solidFill>
              </a:rPr>
              <a:t>(c) 2011 Microsoft. All rights reserved.</a:t>
            </a:r>
            <a:endParaRPr lang="en-AU" dirty="0">
              <a:solidFill>
                <a:srgbClr val="000000">
                  <a:lumMod val="50000"/>
                  <a:lumOff val="50000"/>
                </a:srgbClr>
              </a:solidFill>
            </a:endParaRPr>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solidFill>
                  <a:srgbClr val="000000">
                    <a:lumMod val="50000"/>
                    <a:lumOff val="50000"/>
                  </a:srgbClr>
                </a:solidFill>
              </a:rPr>
              <a:pPr/>
              <a:t>‹#›</a:t>
            </a:fld>
            <a:endParaRPr lang="en-AU" dirty="0">
              <a:solidFill>
                <a:srgbClr val="000000">
                  <a:lumMod val="50000"/>
                  <a:lumOff val="50000"/>
                </a:srgbClr>
              </a:solidFill>
            </a:endParaRPr>
          </a:p>
        </p:txBody>
      </p:sp>
    </p:spTree>
    <p:extLst>
      <p:ext uri="{BB962C8B-B14F-4D97-AF65-F5344CB8AC3E}">
        <p14:creationId xmlns:p14="http://schemas.microsoft.com/office/powerpoint/2010/main" val="16252464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6466617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003665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solidFill>
                  <a:srgbClr val="FFFFFF"/>
                </a:solidFill>
              </a:rPr>
              <a:pPr/>
              <a:t>1/09/2011</a:t>
            </a:fld>
            <a:endParaRPr lang="en-AU" dirty="0">
              <a:solidFill>
                <a:srgbClr val="FFFFFF"/>
              </a:solidFill>
            </a:endParaRPr>
          </a:p>
        </p:txBody>
      </p:sp>
      <p:sp>
        <p:nvSpPr>
          <p:cNvPr id="8" name="Footer Placeholder 7"/>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9" name="Slide Number Placeholder 8"/>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588074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5" name="Slide Number Placeholder 4"/>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72713817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4" name="Slide Number Placeholder 3"/>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86003782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14779735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1/09/2011</a:t>
            </a:fld>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solidFill>
                  <a:srgbClr val="FFFFFF"/>
                </a:solidFill>
              </a:rPr>
              <a:pPr/>
              <a:t>1/09/2011</a:t>
            </a:fld>
            <a:endParaRPr lang="en-AU" dirty="0">
              <a:solidFill>
                <a:srgbClr val="FFFFFF"/>
              </a:solidFill>
            </a:endParaRPr>
          </a:p>
        </p:txBody>
      </p:sp>
      <p:sp>
        <p:nvSpPr>
          <p:cNvPr id="6" name="Footer Placeholder 5"/>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7" name="Slide Number Placeholder 6"/>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39862182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extLst>
      <p:ext uri="{BB962C8B-B14F-4D97-AF65-F5344CB8AC3E}">
        <p14:creationId xmlns:p14="http://schemas.microsoft.com/office/powerpoint/2010/main" val="268912032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12"/>
          </p:nvPr>
        </p:nvSpPr>
        <p:spPr/>
        <p:txBody>
          <a:bodyPr/>
          <a:lstStyle/>
          <a:p>
            <a:fld id="{2721943D-A7F9-4474-AC48-B5E8E9B2DDB3}" type="slidenum">
              <a:rPr lang="en-AU" smtClean="0">
                <a:solidFill>
                  <a:srgbClr val="FFFFFF"/>
                </a:solidFill>
              </a:rPr>
              <a:pPr/>
              <a:t>‹#›</a:t>
            </a:fld>
            <a:endParaRPr lang="en-AU" dirty="0">
              <a:solidFill>
                <a:srgbClr val="FFFFFF"/>
              </a:solidFill>
            </a:endParaRPr>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extLst>
      <p:ext uri="{BB962C8B-B14F-4D97-AF65-F5344CB8AC3E}">
        <p14:creationId xmlns:p14="http://schemas.microsoft.com/office/powerpoint/2010/main" val="405827725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extLst>
      <p:ext uri="{BB962C8B-B14F-4D97-AF65-F5344CB8AC3E}">
        <p14:creationId xmlns:p14="http://schemas.microsoft.com/office/powerpoint/2010/main" val="8880624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1/09/2011</a:t>
            </a:fld>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1/09/2011</a:t>
            </a:fld>
            <a:endParaRPr lang="en-AU" dirty="0"/>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image" Target="../media/image1.jpeg"/><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slideLayout" Target="../slideLayouts/slideLayout43.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1.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6"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1/09/2011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4"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8"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2964180376"/>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solidFill>
                  <a:srgbClr val="FFFFFF"/>
                </a:solidFill>
              </a:rPr>
              <a:pPr/>
              <a:t>1/09/2011</a:t>
            </a:fld>
            <a:endParaRPr lang="en-AU" dirty="0">
              <a:solidFill>
                <a:srgbClr val="FFFFFF"/>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smtClean="0">
                <a:solidFill>
                  <a:srgbClr val="FFFFFF"/>
                </a:solidFill>
              </a:rPr>
              <a:t>(c) 2011 Microsoft. All rights reserved.</a:t>
            </a:r>
            <a:endParaRPr lang="en-AU" dirty="0">
              <a:solidFill>
                <a:srgbClr val="FFFFFF"/>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solidFill>
                  <a:srgbClr val="FFFFFF"/>
                </a:solidFill>
              </a:rPr>
              <a:pPr/>
              <a:t>‹#›</a:t>
            </a:fld>
            <a:endParaRPr lang="en-AU" dirty="0">
              <a:solidFill>
                <a:srgbClr val="FFFFFF"/>
              </a:solidFill>
            </a:endParaRPr>
          </a:p>
        </p:txBody>
      </p:sp>
    </p:spTree>
    <p:extLst>
      <p:ext uri="{BB962C8B-B14F-4D97-AF65-F5344CB8AC3E}">
        <p14:creationId xmlns:p14="http://schemas.microsoft.com/office/powerpoint/2010/main" val="454210125"/>
      </p:ext>
    </p:extLst>
  </p:cSld>
  <p:clrMap bg1="lt1" tx1="dk1" bg2="lt2" tx2="dk2" accent1="accent1" accent2="accent2" accent3="accent3" accent4="accent4" accent5="accent5" accent6="accent6" hlink="hlink" folHlink="fol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 id="2147483694" r:id="rId12"/>
    <p:sldLayoutId id="2147483695"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0.jpeg"/><Relationship Id="rId4" Type="http://schemas.openxmlformats.org/officeDocument/2006/relationships/image" Target="../media/image15.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21.jpeg"/><Relationship Id="rId4" Type="http://schemas.openxmlformats.org/officeDocument/2006/relationships/image" Target="../media/image15.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30.png"/></Relationships>
</file>

<file path=ppt/slides/_rels/slide3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5.jpeg"/><Relationship Id="rId4" Type="http://schemas.openxmlformats.org/officeDocument/2006/relationships/image" Target="../media/image15.png"/></Relationships>
</file>

<file path=ppt/slides/_rels/slide3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hyperlink" Target="http://msdn.microsoft.com/en-us/magazine/gg490349.aspx" TargetMode="External"/><Relationship Id="rId2" Type="http://schemas.openxmlformats.org/officeDocument/2006/relationships/hyperlink" Target="http://blogs.msdn.com/b/dmcat/archive/2010/04/30/profiling-entity-framework-using-the-visual-studio-2010-profiler.aspx" TargetMode="Externa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38.png"/></Relationships>
</file>

<file path=ppt/slides/_rels/slide3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microsoft.com/office/2007/relationships/hdphoto" Target="../media/hdphoto2.wdp"/></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tags" Target="../tags/tag1.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43.xml.rels><?xml version="1.0" encoding="UTF-8" standalone="yes"?>
<Relationships xmlns="http://schemas.openxmlformats.org/package/2006/relationships"><Relationship Id="rId3" Type="http://schemas.openxmlformats.org/officeDocument/2006/relationships/hyperlink" Target="http://blogs.msdn.com/b/sqlprogrammability/" TargetMode="External"/><Relationship Id="rId2" Type="http://schemas.openxmlformats.org/officeDocument/2006/relationships/hyperlink" Target="http://blogs.msdn.com/b/sqlcat/" TargetMode="External"/><Relationship Id="rId1" Type="http://schemas.openxmlformats.org/officeDocument/2006/relationships/slideLayout" Target="../slideLayouts/slideLayout7.xml"/><Relationship Id="rId4" Type="http://schemas.openxmlformats.org/officeDocument/2006/relationships/hyperlink" Target="http://blogs.msdn.com/b/sqlqueryprocessing/"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blogs.msdn.com/SoCalDevGal"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5" Type="http://schemas.openxmlformats.org/officeDocument/2006/relationships/image" Target="../media/image42.jpeg"/><Relationship Id="rId4" Type="http://schemas.openxmlformats.org/officeDocument/2006/relationships/hyperlink" Target="http://www.slideshare.net/lynnlangit" TargetMode="External"/></Relationships>
</file>

<file path=ppt/slides/_rels/slide45.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45.png"/><Relationship Id="rId7" Type="http://schemas.openxmlformats.org/officeDocument/2006/relationships/image" Target="../media/image47.png"/><Relationship Id="rId2" Type="http://schemas.openxmlformats.org/officeDocument/2006/relationships/notesSlide" Target="../notesSlides/notesSlide24.xml"/><Relationship Id="rId1" Type="http://schemas.openxmlformats.org/officeDocument/2006/relationships/slideLayout" Target="../slideLayouts/slideLayout24.xml"/><Relationship Id="rId6" Type="http://schemas.openxmlformats.org/officeDocument/2006/relationships/image" Target="../media/image46.png"/><Relationship Id="rId11" Type="http://schemas.openxmlformats.org/officeDocument/2006/relationships/image" Target="../media/image49.png"/><Relationship Id="rId5" Type="http://schemas.openxmlformats.org/officeDocument/2006/relationships/hyperlink" Target="http://technet.microsoft.com/en-au" TargetMode="External"/><Relationship Id="rId10" Type="http://schemas.openxmlformats.org/officeDocument/2006/relationships/image" Target="../media/image48.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Creating DACPAC</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6077" y="2420888"/>
            <a:ext cx="7154249" cy="3702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611559" y="1693569"/>
            <a:ext cx="6552729" cy="461665"/>
          </a:xfrm>
          <a:prstGeom prst="rect">
            <a:avLst/>
          </a:prstGeom>
          <a:noFill/>
        </p:spPr>
        <p:txBody>
          <a:bodyPr wrap="square" rtlCol="0">
            <a:spAutoFit/>
          </a:bodyPr>
          <a:lstStyle/>
          <a:p>
            <a:r>
              <a:rPr lang="en-US" sz="2400" dirty="0" smtClean="0">
                <a:solidFill>
                  <a:schemeClr val="bg1"/>
                </a:solidFill>
              </a:rPr>
              <a:t>Import schema from – script, database or DACPAC</a:t>
            </a:r>
            <a:endParaRPr lang="en-US" sz="2400" dirty="0">
              <a:solidFill>
                <a:schemeClr val="bg1"/>
              </a:solidFill>
            </a:endParaRPr>
          </a:p>
        </p:txBody>
      </p:sp>
    </p:spTree>
    <p:extLst>
      <p:ext uri="{BB962C8B-B14F-4D97-AF65-F5344CB8AC3E}">
        <p14:creationId xmlns:p14="http://schemas.microsoft.com/office/powerpoint/2010/main" val="8313968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DACpac Project Template</a:t>
            </a:r>
            <a:endParaRPr lang="en-US"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672576"/>
            <a:ext cx="2657475" cy="4686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784932" y="1813466"/>
            <a:ext cx="4464496" cy="2800767"/>
          </a:xfrm>
          <a:prstGeom prst="rect">
            <a:avLst/>
          </a:prstGeom>
          <a:noFill/>
        </p:spPr>
        <p:txBody>
          <a:bodyPr wrap="square" rtlCol="0">
            <a:spAutoFit/>
          </a:bodyPr>
          <a:lstStyle/>
          <a:p>
            <a:pPr marL="285750" indent="-285750">
              <a:buFont typeface="Arial" pitchFamily="34" charset="0"/>
              <a:buChar char="•"/>
            </a:pPr>
            <a:r>
              <a:rPr lang="en-US" sz="2400" dirty="0" smtClean="0">
                <a:solidFill>
                  <a:schemeClr val="bg1"/>
                </a:solidFill>
              </a:rPr>
              <a:t>Schema objects</a:t>
            </a:r>
          </a:p>
          <a:p>
            <a:pPr marL="742950" lvl="1" indent="-285750">
              <a:buFont typeface="Arial" pitchFamily="34" charset="0"/>
              <a:buChar char="•"/>
            </a:pPr>
            <a:r>
              <a:rPr lang="en-US" sz="2000" dirty="0" smtClean="0">
                <a:solidFill>
                  <a:schemeClr val="bg1"/>
                </a:solidFill>
              </a:rPr>
              <a:t>Ordered by Schema</a:t>
            </a:r>
          </a:p>
          <a:p>
            <a:pPr marL="742950" lvl="1" indent="-285750">
              <a:buFont typeface="Arial" pitchFamily="34" charset="0"/>
              <a:buChar char="•"/>
            </a:pPr>
            <a:r>
              <a:rPr lang="en-US" sz="2000" dirty="0" smtClean="0">
                <a:solidFill>
                  <a:schemeClr val="bg1"/>
                </a:solidFill>
              </a:rPr>
              <a:t>Also Database Level Objects</a:t>
            </a:r>
          </a:p>
          <a:p>
            <a:pPr marL="285750" indent="-285750">
              <a:buFont typeface="Arial" pitchFamily="34" charset="0"/>
              <a:buChar char="•"/>
            </a:pPr>
            <a:r>
              <a:rPr lang="en-US" sz="2400" dirty="0" smtClean="0">
                <a:solidFill>
                  <a:schemeClr val="bg1"/>
                </a:solidFill>
              </a:rPr>
              <a:t>Scripts</a:t>
            </a:r>
          </a:p>
          <a:p>
            <a:pPr marL="742950" lvl="1" indent="-285750">
              <a:buFont typeface="Arial" pitchFamily="34" charset="0"/>
              <a:buChar char="•"/>
            </a:pPr>
            <a:r>
              <a:rPr lang="en-US" sz="2000" dirty="0" smtClean="0">
                <a:solidFill>
                  <a:schemeClr val="bg1"/>
                </a:solidFill>
              </a:rPr>
              <a:t>Post-Deployment</a:t>
            </a:r>
          </a:p>
          <a:p>
            <a:pPr marL="742950" lvl="1" indent="-285750">
              <a:buFont typeface="Arial" pitchFamily="34" charset="0"/>
              <a:buChar char="•"/>
            </a:pPr>
            <a:r>
              <a:rPr lang="en-US" sz="2000" dirty="0" smtClean="0">
                <a:solidFill>
                  <a:schemeClr val="bg1"/>
                </a:solidFill>
              </a:rPr>
              <a:t>Pre-Deployment</a:t>
            </a:r>
          </a:p>
          <a:p>
            <a:pPr marL="285750" indent="-285750">
              <a:buFont typeface="Arial" pitchFamily="34" charset="0"/>
              <a:buChar char="•"/>
            </a:pPr>
            <a:r>
              <a:rPr lang="en-US" sz="2400" dirty="0" smtClean="0">
                <a:solidFill>
                  <a:schemeClr val="bg1"/>
                </a:solidFill>
              </a:rPr>
              <a:t>Data Generation Plans</a:t>
            </a:r>
          </a:p>
          <a:p>
            <a:pPr marL="285750" indent="-285750">
              <a:buFont typeface="Arial" pitchFamily="34" charset="0"/>
              <a:buChar char="•"/>
            </a:pPr>
            <a:r>
              <a:rPr lang="en-US" sz="2400" dirty="0" smtClean="0">
                <a:solidFill>
                  <a:schemeClr val="bg1"/>
                </a:solidFill>
              </a:rPr>
              <a:t>Schema Comparison</a:t>
            </a:r>
            <a:r>
              <a:rPr lang="en-US" dirty="0" smtClean="0">
                <a:solidFill>
                  <a:schemeClr val="bg1"/>
                </a:solidFill>
              </a:rPr>
              <a:t>s</a:t>
            </a:r>
            <a:endParaRPr lang="en-US" dirty="0">
              <a:solidFill>
                <a:schemeClr val="bg1"/>
              </a:solidFill>
            </a:endParaRPr>
          </a:p>
        </p:txBody>
      </p:sp>
    </p:spTree>
    <p:extLst>
      <p:ext uri="{BB962C8B-B14F-4D97-AF65-F5344CB8AC3E}">
        <p14:creationId xmlns:p14="http://schemas.microsoft.com/office/powerpoint/2010/main" val="24033794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Schema Comparison</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91680" y="1412776"/>
            <a:ext cx="7293818" cy="48334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953345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Data Generation in DACPACs</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9408" y="1484784"/>
            <a:ext cx="8368767" cy="12575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3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01258" y="2924944"/>
            <a:ext cx="6766917" cy="3608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14091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Build…Deploy</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39752" y="1719322"/>
            <a:ext cx="4320480" cy="375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4490269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175105"/>
          <p:cNvPicPr>
            <a:picLocks noChangeAspect="1" noChangeArrowheads="1"/>
          </p:cNvPicPr>
          <p:nvPr/>
        </p:nvPicPr>
        <p:blipFill>
          <a:blip r:embed="rId3" cstate="print"/>
          <a:srcRect/>
          <a:stretch>
            <a:fillRect/>
          </a:stretch>
        </p:blipFill>
        <p:spPr bwMode="invGray">
          <a:xfrm>
            <a:off x="5562600" y="4648204"/>
            <a:ext cx="3086100" cy="1038225"/>
          </a:xfrm>
          <a:prstGeom prst="rect">
            <a:avLst/>
          </a:prstGeom>
          <a:noFill/>
          <a:ln w="9525">
            <a:noFill/>
            <a:miter lim="800000"/>
            <a:headEnd/>
            <a:tailEnd/>
          </a:ln>
        </p:spPr>
      </p:pic>
      <p:pic>
        <p:nvPicPr>
          <p:cNvPr id="5" name="Picture 4" descr="SQL08r2_h_rgb_r.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6538" y="149808"/>
            <a:ext cx="3302465" cy="612192"/>
          </a:xfrm>
          <a:prstGeom prst="rect">
            <a:avLst/>
          </a:prstGeom>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21153577">
            <a:off x="946666" y="1782993"/>
            <a:ext cx="2538795" cy="4275867"/>
          </a:xfrm>
          <a:prstGeom prst="rect">
            <a:avLst/>
          </a:prstGeom>
          <a:ln w="228600" cap="sq" cmpd="thickThin">
            <a:solidFill>
              <a:schemeClr val="bg1"/>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cxnSp>
        <p:nvCxnSpPr>
          <p:cNvPr id="7" name="Straight Connector 6"/>
          <p:cNvCxnSpPr/>
          <p:nvPr/>
        </p:nvCxnSpPr>
        <p:spPr>
          <a:xfrm>
            <a:off x="3780431" y="4527370"/>
            <a:ext cx="4957170" cy="0"/>
          </a:xfrm>
          <a:prstGeom prst="line">
            <a:avLst/>
          </a:prstGeom>
          <a:ln>
            <a:gradFill>
              <a:gsLst>
                <a:gs pos="0">
                  <a:schemeClr val="accent1"/>
                </a:gs>
                <a:gs pos="100000">
                  <a:schemeClr val="accent1">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a:xfrm>
            <a:off x="4716016" y="2348880"/>
            <a:ext cx="3739952" cy="1470025"/>
          </a:xfrm>
        </p:spPr>
        <p:txBody>
          <a:bodyPr/>
          <a:lstStyle/>
          <a:p>
            <a:r>
              <a:rPr lang="en-US" dirty="0" smtClean="0"/>
              <a:t>DACPAC</a:t>
            </a:r>
            <a:endParaRPr lang="en-US" dirty="0"/>
          </a:p>
        </p:txBody>
      </p:sp>
    </p:spTree>
    <p:extLst>
      <p:ext uri="{BB962C8B-B14F-4D97-AF65-F5344CB8AC3E}">
        <p14:creationId xmlns:p14="http://schemas.microsoft.com/office/powerpoint/2010/main" val="1183027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Monitoring DACPACs via UCPs</a:t>
            </a:r>
            <a:endParaRPr lang="en-US"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8862" y="1340768"/>
            <a:ext cx="2428875" cy="1905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5696" y="2782942"/>
            <a:ext cx="7117826" cy="35208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98992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DACPAC </a:t>
            </a:r>
            <a:r>
              <a:rPr lang="en-US" dirty="0" smtClean="0">
                <a:sym typeface="Wingdings" pitchFamily="2" charset="2"/>
              </a:rPr>
              <a:t> SQL Server Database Project</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9" y="1628802"/>
            <a:ext cx="5597426" cy="46571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1454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Utilizing SQL Server “data types”</a:t>
            </a:r>
            <a:endParaRPr lang="en-AU" dirty="0"/>
          </a:p>
        </p:txBody>
      </p:sp>
      <p:grpSp>
        <p:nvGrpSpPr>
          <p:cNvPr id="22" name="Group 21"/>
          <p:cNvGrpSpPr/>
          <p:nvPr/>
        </p:nvGrpSpPr>
        <p:grpSpPr>
          <a:xfrm>
            <a:off x="520010" y="1273730"/>
            <a:ext cx="6336792" cy="814673"/>
            <a:chOff x="0" y="0"/>
            <a:chExt cx="6336792" cy="814673"/>
          </a:xfrm>
          <a:scene3d>
            <a:camera prst="orthographicFront"/>
            <a:lightRig rig="threePt" dir="t">
              <a:rot lat="0" lon="0" rev="7500000"/>
            </a:lightRig>
          </a:scene3d>
        </p:grpSpPr>
        <p:sp>
          <p:nvSpPr>
            <p:cNvPr id="47" name="Rounded Rectangle 46"/>
            <p:cNvSpPr/>
            <p:nvPr/>
          </p:nvSpPr>
          <p:spPr>
            <a:xfrm>
              <a:off x="0" y="0"/>
              <a:ext cx="6336792" cy="814673"/>
            </a:xfrm>
            <a:prstGeom prst="roundRect">
              <a:avLst>
                <a:gd name="adj" fmla="val 10000"/>
              </a:avLst>
            </a:prstGeom>
            <a:ln/>
          </p:spPr>
          <p:style>
            <a:lnRef idx="0">
              <a:schemeClr val="accent2"/>
            </a:lnRef>
            <a:fillRef idx="3">
              <a:schemeClr val="accent2"/>
            </a:fillRef>
            <a:effectRef idx="3">
              <a:schemeClr val="accent2"/>
            </a:effectRef>
            <a:fontRef idx="minor">
              <a:schemeClr val="lt1"/>
            </a:fontRef>
          </p:style>
        </p:sp>
        <p:sp>
          <p:nvSpPr>
            <p:cNvPr id="48" name="Rounded Rectangle 4"/>
            <p:cNvSpPr/>
            <p:nvPr/>
          </p:nvSpPr>
          <p:spPr>
            <a:xfrm>
              <a:off x="23861" y="23861"/>
              <a:ext cx="5362379" cy="766951"/>
            </a:xfrm>
            <a:prstGeom prst="rect">
              <a:avLst/>
            </a:prstGeom>
          </p:spPr>
          <p:style>
            <a:lnRef idx="0">
              <a:schemeClr val="accent2"/>
            </a:lnRef>
            <a:fillRef idx="3">
              <a:schemeClr val="accent2"/>
            </a:fillRef>
            <a:effectRef idx="3">
              <a:schemeClr val="accent2"/>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AU" sz="2200" kern="1200" dirty="0" smtClean="0">
                  <a:solidFill>
                    <a:schemeClr val="tx1"/>
                  </a:solidFill>
                  <a:latin typeface="Segoe"/>
                  <a:ea typeface="+mn-ea"/>
                  <a:cs typeface="+mn-cs"/>
                </a:rPr>
                <a:t>“Smart T-SQL”</a:t>
              </a:r>
              <a:endParaRPr lang="en-AU" sz="2200" kern="1200" dirty="0">
                <a:solidFill>
                  <a:schemeClr val="tx1"/>
                </a:solidFill>
                <a:latin typeface="Segoe"/>
                <a:ea typeface="+mn-ea"/>
                <a:cs typeface="+mn-cs"/>
              </a:endParaRPr>
            </a:p>
          </p:txBody>
        </p:sp>
      </p:grpSp>
      <p:grpSp>
        <p:nvGrpSpPr>
          <p:cNvPr id="23" name="Group 22"/>
          <p:cNvGrpSpPr/>
          <p:nvPr/>
        </p:nvGrpSpPr>
        <p:grpSpPr>
          <a:xfrm>
            <a:off x="993212" y="2201552"/>
            <a:ext cx="6336792" cy="814673"/>
            <a:chOff x="473202" y="927822"/>
            <a:chExt cx="6336792" cy="814673"/>
          </a:xfrm>
          <a:scene3d>
            <a:camera prst="orthographicFront"/>
            <a:lightRig rig="threePt" dir="t">
              <a:rot lat="0" lon="0" rev="7500000"/>
            </a:lightRig>
          </a:scene3d>
        </p:grpSpPr>
        <p:sp>
          <p:nvSpPr>
            <p:cNvPr id="45" name="Rounded Rectangle 44"/>
            <p:cNvSpPr/>
            <p:nvPr/>
          </p:nvSpPr>
          <p:spPr>
            <a:xfrm>
              <a:off x="473202" y="927822"/>
              <a:ext cx="6336792" cy="814673"/>
            </a:xfrm>
            <a:prstGeom prst="roundRect">
              <a:avLst>
                <a:gd name="adj" fmla="val 10000"/>
              </a:avLst>
            </a:prstGeom>
            <a:ln/>
          </p:spPr>
          <p:style>
            <a:lnRef idx="0">
              <a:schemeClr val="accent2"/>
            </a:lnRef>
            <a:fillRef idx="3">
              <a:schemeClr val="accent2"/>
            </a:fillRef>
            <a:effectRef idx="3">
              <a:schemeClr val="accent2"/>
            </a:effectRef>
            <a:fontRef idx="minor">
              <a:schemeClr val="lt1"/>
            </a:fontRef>
          </p:style>
        </p:sp>
        <p:sp>
          <p:nvSpPr>
            <p:cNvPr id="46" name="Rounded Rectangle 6"/>
            <p:cNvSpPr/>
            <p:nvPr/>
          </p:nvSpPr>
          <p:spPr>
            <a:xfrm>
              <a:off x="497063" y="951683"/>
              <a:ext cx="5286330" cy="766951"/>
            </a:xfrm>
            <a:prstGeom prst="rect">
              <a:avLst/>
            </a:prstGeom>
          </p:spPr>
          <p:style>
            <a:lnRef idx="0">
              <a:schemeClr val="accent2"/>
            </a:lnRef>
            <a:fillRef idx="3">
              <a:schemeClr val="accent2"/>
            </a:fillRef>
            <a:effectRef idx="3">
              <a:schemeClr val="accent2"/>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AU" sz="2200" kern="1200" dirty="0" smtClean="0">
                  <a:solidFill>
                    <a:schemeClr val="tx1"/>
                  </a:solidFill>
                  <a:latin typeface="Segoe"/>
                  <a:ea typeface="+mn-ea"/>
                  <a:cs typeface="+mn-cs"/>
                </a:rPr>
                <a:t>Geospatial types</a:t>
              </a:r>
              <a:endParaRPr lang="en-AU" sz="2200" kern="1200" dirty="0">
                <a:solidFill>
                  <a:schemeClr val="tx1"/>
                </a:solidFill>
                <a:latin typeface="Segoe"/>
                <a:ea typeface="+mn-ea"/>
                <a:cs typeface="+mn-cs"/>
              </a:endParaRPr>
            </a:p>
          </p:txBody>
        </p:sp>
      </p:grpSp>
      <p:grpSp>
        <p:nvGrpSpPr>
          <p:cNvPr id="24" name="Group 23"/>
          <p:cNvGrpSpPr/>
          <p:nvPr/>
        </p:nvGrpSpPr>
        <p:grpSpPr>
          <a:xfrm>
            <a:off x="1466414" y="3129374"/>
            <a:ext cx="6336792" cy="814673"/>
            <a:chOff x="946404" y="1855644"/>
            <a:chExt cx="6336792" cy="814673"/>
          </a:xfrm>
          <a:scene3d>
            <a:camera prst="orthographicFront"/>
            <a:lightRig rig="threePt" dir="t">
              <a:rot lat="0" lon="0" rev="7500000"/>
            </a:lightRig>
          </a:scene3d>
        </p:grpSpPr>
        <p:sp>
          <p:nvSpPr>
            <p:cNvPr id="43" name="Rounded Rectangle 42"/>
            <p:cNvSpPr/>
            <p:nvPr/>
          </p:nvSpPr>
          <p:spPr>
            <a:xfrm>
              <a:off x="946404" y="1855644"/>
              <a:ext cx="6336792" cy="814673"/>
            </a:xfrm>
            <a:prstGeom prst="roundRect">
              <a:avLst>
                <a:gd name="adj" fmla="val 10000"/>
              </a:avLst>
            </a:prstGeom>
            <a:ln/>
          </p:spPr>
          <p:style>
            <a:lnRef idx="0">
              <a:schemeClr val="accent2"/>
            </a:lnRef>
            <a:fillRef idx="3">
              <a:schemeClr val="accent2"/>
            </a:fillRef>
            <a:effectRef idx="3">
              <a:schemeClr val="accent2"/>
            </a:effectRef>
            <a:fontRef idx="minor">
              <a:schemeClr val="lt1"/>
            </a:fontRef>
          </p:style>
        </p:sp>
        <p:sp>
          <p:nvSpPr>
            <p:cNvPr id="44" name="Rounded Rectangle 8"/>
            <p:cNvSpPr/>
            <p:nvPr/>
          </p:nvSpPr>
          <p:spPr>
            <a:xfrm>
              <a:off x="970265" y="1879505"/>
              <a:ext cx="5286330" cy="766951"/>
            </a:xfrm>
            <a:prstGeom prst="rect">
              <a:avLst/>
            </a:prstGeom>
          </p:spPr>
          <p:style>
            <a:lnRef idx="0">
              <a:schemeClr val="accent2"/>
            </a:lnRef>
            <a:fillRef idx="3">
              <a:schemeClr val="accent2"/>
            </a:fillRef>
            <a:effectRef idx="3">
              <a:schemeClr val="accent2"/>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AU" sz="2200" kern="1200" dirty="0" smtClean="0">
                  <a:solidFill>
                    <a:schemeClr val="tx1"/>
                  </a:solidFill>
                  <a:latin typeface="Segoe"/>
                  <a:ea typeface="+mn-ea"/>
                  <a:cs typeface="+mn-cs"/>
                </a:rPr>
                <a:t>XML or Filestream</a:t>
              </a:r>
              <a:endParaRPr lang="en-AU" sz="2200" kern="1200" dirty="0">
                <a:solidFill>
                  <a:schemeClr val="tx1"/>
                </a:solidFill>
                <a:latin typeface="Segoe"/>
                <a:ea typeface="+mn-ea"/>
                <a:cs typeface="+mn-cs"/>
              </a:endParaRPr>
            </a:p>
          </p:txBody>
        </p:sp>
      </p:grpSp>
      <p:grpSp>
        <p:nvGrpSpPr>
          <p:cNvPr id="25" name="Group 24"/>
          <p:cNvGrpSpPr/>
          <p:nvPr/>
        </p:nvGrpSpPr>
        <p:grpSpPr>
          <a:xfrm>
            <a:off x="1939615" y="4057197"/>
            <a:ext cx="6336792" cy="814673"/>
            <a:chOff x="1419605" y="2783467"/>
            <a:chExt cx="6336792" cy="814673"/>
          </a:xfrm>
          <a:scene3d>
            <a:camera prst="orthographicFront"/>
            <a:lightRig rig="threePt" dir="t">
              <a:rot lat="0" lon="0" rev="7500000"/>
            </a:lightRig>
          </a:scene3d>
        </p:grpSpPr>
        <p:sp>
          <p:nvSpPr>
            <p:cNvPr id="41" name="Rounded Rectangle 40"/>
            <p:cNvSpPr/>
            <p:nvPr/>
          </p:nvSpPr>
          <p:spPr>
            <a:xfrm>
              <a:off x="1419605" y="2783467"/>
              <a:ext cx="6336792" cy="814673"/>
            </a:xfrm>
            <a:prstGeom prst="roundRect">
              <a:avLst>
                <a:gd name="adj" fmla="val 10000"/>
              </a:avLst>
            </a:prstGeom>
            <a:ln/>
          </p:spPr>
          <p:style>
            <a:lnRef idx="0">
              <a:schemeClr val="accent2"/>
            </a:lnRef>
            <a:fillRef idx="3">
              <a:schemeClr val="accent2"/>
            </a:fillRef>
            <a:effectRef idx="3">
              <a:schemeClr val="accent2"/>
            </a:effectRef>
            <a:fontRef idx="minor">
              <a:schemeClr val="lt1"/>
            </a:fontRef>
          </p:style>
        </p:sp>
        <p:sp>
          <p:nvSpPr>
            <p:cNvPr id="42" name="Rounded Rectangle 10"/>
            <p:cNvSpPr/>
            <p:nvPr/>
          </p:nvSpPr>
          <p:spPr>
            <a:xfrm>
              <a:off x="1443466" y="2807328"/>
              <a:ext cx="5286330" cy="766951"/>
            </a:xfrm>
            <a:prstGeom prst="rect">
              <a:avLst/>
            </a:prstGeom>
          </p:spPr>
          <p:style>
            <a:lnRef idx="0">
              <a:schemeClr val="accent2"/>
            </a:lnRef>
            <a:fillRef idx="3">
              <a:schemeClr val="accent2"/>
            </a:fillRef>
            <a:effectRef idx="3">
              <a:schemeClr val="accent2"/>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AU" sz="2200" kern="1200" dirty="0" smtClean="0">
                  <a:solidFill>
                    <a:schemeClr val="tx1"/>
                  </a:solidFill>
                  <a:latin typeface="Segoe"/>
                  <a:ea typeface="+mn-ea"/>
                  <a:cs typeface="+mn-cs"/>
                </a:rPr>
                <a:t>Full-text</a:t>
              </a:r>
              <a:endParaRPr lang="en-AU" sz="2200" kern="1200" dirty="0">
                <a:solidFill>
                  <a:schemeClr val="tx1"/>
                </a:solidFill>
                <a:latin typeface="Segoe"/>
                <a:ea typeface="+mn-ea"/>
                <a:cs typeface="+mn-cs"/>
              </a:endParaRPr>
            </a:p>
          </p:txBody>
        </p:sp>
      </p:grpSp>
      <p:grpSp>
        <p:nvGrpSpPr>
          <p:cNvPr id="26" name="Group 25"/>
          <p:cNvGrpSpPr/>
          <p:nvPr/>
        </p:nvGrpSpPr>
        <p:grpSpPr>
          <a:xfrm>
            <a:off x="2412818" y="4985019"/>
            <a:ext cx="6336792" cy="814673"/>
            <a:chOff x="1892808" y="3711289"/>
            <a:chExt cx="6336792" cy="814673"/>
          </a:xfrm>
          <a:scene3d>
            <a:camera prst="orthographicFront"/>
            <a:lightRig rig="threePt" dir="t">
              <a:rot lat="0" lon="0" rev="7500000"/>
            </a:lightRig>
          </a:scene3d>
        </p:grpSpPr>
        <p:sp>
          <p:nvSpPr>
            <p:cNvPr id="39" name="Rounded Rectangle 38"/>
            <p:cNvSpPr/>
            <p:nvPr/>
          </p:nvSpPr>
          <p:spPr>
            <a:xfrm>
              <a:off x="1892808" y="3711289"/>
              <a:ext cx="6336792" cy="814673"/>
            </a:xfrm>
            <a:prstGeom prst="roundRect">
              <a:avLst>
                <a:gd name="adj" fmla="val 10000"/>
              </a:avLst>
            </a:prstGeom>
            <a:ln/>
          </p:spPr>
          <p:style>
            <a:lnRef idx="0">
              <a:schemeClr val="accent2"/>
            </a:lnRef>
            <a:fillRef idx="3">
              <a:schemeClr val="accent2"/>
            </a:fillRef>
            <a:effectRef idx="3">
              <a:schemeClr val="accent2"/>
            </a:effectRef>
            <a:fontRef idx="minor">
              <a:schemeClr val="lt1"/>
            </a:fontRef>
          </p:style>
        </p:sp>
        <p:sp>
          <p:nvSpPr>
            <p:cNvPr id="40" name="Rounded Rectangle 12"/>
            <p:cNvSpPr/>
            <p:nvPr/>
          </p:nvSpPr>
          <p:spPr>
            <a:xfrm>
              <a:off x="1916669" y="3735150"/>
              <a:ext cx="5720582" cy="766951"/>
            </a:xfrm>
            <a:prstGeom prst="rect">
              <a:avLst/>
            </a:prstGeom>
          </p:spPr>
          <p:style>
            <a:lnRef idx="0">
              <a:schemeClr val="accent2"/>
            </a:lnRef>
            <a:fillRef idx="3">
              <a:schemeClr val="accent2"/>
            </a:fillRef>
            <a:effectRef idx="3">
              <a:schemeClr val="accent2"/>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AU" sz="2200" kern="1200" dirty="0" smtClean="0">
                  <a:solidFill>
                    <a:schemeClr val="tx1"/>
                  </a:solidFill>
                  <a:latin typeface="Segoe"/>
                  <a:ea typeface="+mn-ea"/>
                  <a:cs typeface="+mn-cs"/>
                </a:rPr>
                <a:t>Sparse Columns</a:t>
              </a:r>
              <a:endParaRPr lang="en-AU" sz="2200" kern="1200" dirty="0">
                <a:solidFill>
                  <a:schemeClr val="tx1"/>
                </a:solidFill>
                <a:latin typeface="Segoe"/>
                <a:ea typeface="+mn-ea"/>
                <a:cs typeface="+mn-cs"/>
              </a:endParaRPr>
            </a:p>
          </p:txBody>
        </p:sp>
      </p:grpSp>
      <p:grpSp>
        <p:nvGrpSpPr>
          <p:cNvPr id="27" name="Group 26"/>
          <p:cNvGrpSpPr/>
          <p:nvPr/>
        </p:nvGrpSpPr>
        <p:grpSpPr>
          <a:xfrm>
            <a:off x="6327265" y="1868894"/>
            <a:ext cx="529537" cy="529537"/>
            <a:chOff x="5807254" y="595164"/>
            <a:chExt cx="529537" cy="529537"/>
          </a:xfrm>
          <a:scene3d>
            <a:camera prst="orthographicFront"/>
            <a:lightRig rig="threePt" dir="t">
              <a:rot lat="0" lon="0" rev="7500000"/>
            </a:lightRig>
          </a:scene3d>
        </p:grpSpPr>
        <p:sp>
          <p:nvSpPr>
            <p:cNvPr id="37" name="Down Arrow 36"/>
            <p:cNvSpPr/>
            <p:nvPr/>
          </p:nvSpPr>
          <p:spPr>
            <a:xfrm>
              <a:off x="5807254" y="595164"/>
              <a:ext cx="529537" cy="529537"/>
            </a:xfrm>
            <a:prstGeom prst="downArrow">
              <a:avLst>
                <a:gd name="adj1" fmla="val 55000"/>
                <a:gd name="adj2" fmla="val 45000"/>
              </a:avLst>
            </a:prstGeom>
            <a:ln/>
          </p:spPr>
          <p:style>
            <a:lnRef idx="0">
              <a:schemeClr val="dk1"/>
            </a:lnRef>
            <a:fillRef idx="3">
              <a:schemeClr val="dk1"/>
            </a:fillRef>
            <a:effectRef idx="3">
              <a:schemeClr val="dk1"/>
            </a:effectRef>
            <a:fontRef idx="minor">
              <a:schemeClr val="lt1"/>
            </a:fontRef>
          </p:style>
        </p:sp>
        <p:sp>
          <p:nvSpPr>
            <p:cNvPr id="38" name="Down Arrow 14"/>
            <p:cNvSpPr/>
            <p:nvPr/>
          </p:nvSpPr>
          <p:spPr>
            <a:xfrm>
              <a:off x="5926400" y="595164"/>
              <a:ext cx="291245" cy="398477"/>
            </a:xfrm>
            <a:prstGeom prst="rect">
              <a:avLst/>
            </a:prstGeom>
          </p:spPr>
          <p:style>
            <a:lnRef idx="0">
              <a:schemeClr val="dk1"/>
            </a:lnRef>
            <a:fillRef idx="3">
              <a:schemeClr val="dk1"/>
            </a:fillRef>
            <a:effectRef idx="3">
              <a:schemeClr val="dk1"/>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solidFill>
                  <a:srgbClr val="777777">
                    <a:hueOff val="0"/>
                    <a:satOff val="0"/>
                    <a:lumOff val="0"/>
                    <a:alphaOff val="0"/>
                  </a:srgbClr>
                </a:solidFill>
                <a:latin typeface="Segoe"/>
                <a:ea typeface="+mn-ea"/>
                <a:cs typeface="+mn-cs"/>
              </a:endParaRPr>
            </a:p>
          </p:txBody>
        </p:sp>
      </p:grpSp>
      <p:grpSp>
        <p:nvGrpSpPr>
          <p:cNvPr id="28" name="Group 27"/>
          <p:cNvGrpSpPr/>
          <p:nvPr/>
        </p:nvGrpSpPr>
        <p:grpSpPr>
          <a:xfrm>
            <a:off x="6800467" y="2796716"/>
            <a:ext cx="529537" cy="529537"/>
            <a:chOff x="6280456" y="1522986"/>
            <a:chExt cx="529537" cy="529537"/>
          </a:xfrm>
          <a:scene3d>
            <a:camera prst="orthographicFront"/>
            <a:lightRig rig="threePt" dir="t">
              <a:rot lat="0" lon="0" rev="7500000"/>
            </a:lightRig>
          </a:scene3d>
        </p:grpSpPr>
        <p:sp>
          <p:nvSpPr>
            <p:cNvPr id="35" name="Down Arrow 34"/>
            <p:cNvSpPr/>
            <p:nvPr/>
          </p:nvSpPr>
          <p:spPr>
            <a:xfrm>
              <a:off x="6280456" y="1522986"/>
              <a:ext cx="529537" cy="529537"/>
            </a:xfrm>
            <a:prstGeom prst="downArrow">
              <a:avLst>
                <a:gd name="adj1" fmla="val 55000"/>
                <a:gd name="adj2" fmla="val 45000"/>
              </a:avLst>
            </a:prstGeom>
            <a:ln/>
          </p:spPr>
          <p:style>
            <a:lnRef idx="0">
              <a:schemeClr val="dk1"/>
            </a:lnRef>
            <a:fillRef idx="3">
              <a:schemeClr val="dk1"/>
            </a:fillRef>
            <a:effectRef idx="3">
              <a:schemeClr val="dk1"/>
            </a:effectRef>
            <a:fontRef idx="minor">
              <a:schemeClr val="lt1"/>
            </a:fontRef>
          </p:style>
        </p:sp>
        <p:sp>
          <p:nvSpPr>
            <p:cNvPr id="36" name="Down Arrow 16"/>
            <p:cNvSpPr/>
            <p:nvPr/>
          </p:nvSpPr>
          <p:spPr>
            <a:xfrm>
              <a:off x="6399602" y="1522986"/>
              <a:ext cx="291245" cy="398477"/>
            </a:xfrm>
            <a:prstGeom prst="rect">
              <a:avLst/>
            </a:prstGeom>
          </p:spPr>
          <p:style>
            <a:lnRef idx="0">
              <a:schemeClr val="dk1"/>
            </a:lnRef>
            <a:fillRef idx="3">
              <a:schemeClr val="dk1"/>
            </a:fillRef>
            <a:effectRef idx="3">
              <a:schemeClr val="dk1"/>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solidFill>
                  <a:srgbClr val="777777">
                    <a:hueOff val="0"/>
                    <a:satOff val="0"/>
                    <a:lumOff val="0"/>
                    <a:alphaOff val="0"/>
                  </a:srgbClr>
                </a:solidFill>
                <a:latin typeface="Segoe"/>
                <a:ea typeface="+mn-ea"/>
                <a:cs typeface="+mn-cs"/>
              </a:endParaRPr>
            </a:p>
          </p:txBody>
        </p:sp>
      </p:grpSp>
      <p:grpSp>
        <p:nvGrpSpPr>
          <p:cNvPr id="29" name="Group 28"/>
          <p:cNvGrpSpPr/>
          <p:nvPr/>
        </p:nvGrpSpPr>
        <p:grpSpPr>
          <a:xfrm>
            <a:off x="7273669" y="3710961"/>
            <a:ext cx="529537" cy="529537"/>
            <a:chOff x="6753658" y="2437231"/>
            <a:chExt cx="529537" cy="529537"/>
          </a:xfrm>
          <a:scene3d>
            <a:camera prst="orthographicFront"/>
            <a:lightRig rig="threePt" dir="t">
              <a:rot lat="0" lon="0" rev="7500000"/>
            </a:lightRig>
          </a:scene3d>
        </p:grpSpPr>
        <p:sp>
          <p:nvSpPr>
            <p:cNvPr id="33" name="Down Arrow 32"/>
            <p:cNvSpPr/>
            <p:nvPr/>
          </p:nvSpPr>
          <p:spPr>
            <a:xfrm>
              <a:off x="6753658" y="2437231"/>
              <a:ext cx="529537" cy="529537"/>
            </a:xfrm>
            <a:prstGeom prst="downArrow">
              <a:avLst>
                <a:gd name="adj1" fmla="val 55000"/>
                <a:gd name="adj2" fmla="val 45000"/>
              </a:avLst>
            </a:prstGeom>
            <a:ln/>
          </p:spPr>
          <p:style>
            <a:lnRef idx="0">
              <a:schemeClr val="dk1"/>
            </a:lnRef>
            <a:fillRef idx="3">
              <a:schemeClr val="dk1"/>
            </a:fillRef>
            <a:effectRef idx="3">
              <a:schemeClr val="dk1"/>
            </a:effectRef>
            <a:fontRef idx="minor">
              <a:schemeClr val="lt1"/>
            </a:fontRef>
          </p:style>
        </p:sp>
        <p:sp>
          <p:nvSpPr>
            <p:cNvPr id="34" name="Down Arrow 18"/>
            <p:cNvSpPr/>
            <p:nvPr/>
          </p:nvSpPr>
          <p:spPr>
            <a:xfrm>
              <a:off x="6872804" y="2437231"/>
              <a:ext cx="291245" cy="398477"/>
            </a:xfrm>
            <a:prstGeom prst="rect">
              <a:avLst/>
            </a:prstGeom>
          </p:spPr>
          <p:style>
            <a:lnRef idx="0">
              <a:schemeClr val="dk1"/>
            </a:lnRef>
            <a:fillRef idx="3">
              <a:schemeClr val="dk1"/>
            </a:fillRef>
            <a:effectRef idx="3">
              <a:schemeClr val="dk1"/>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solidFill>
                  <a:srgbClr val="777777">
                    <a:hueOff val="0"/>
                    <a:satOff val="0"/>
                    <a:lumOff val="0"/>
                    <a:alphaOff val="0"/>
                  </a:srgbClr>
                </a:solidFill>
                <a:latin typeface="Segoe"/>
                <a:ea typeface="+mn-ea"/>
                <a:cs typeface="+mn-cs"/>
              </a:endParaRPr>
            </a:p>
          </p:txBody>
        </p:sp>
      </p:grpSp>
      <p:grpSp>
        <p:nvGrpSpPr>
          <p:cNvPr id="30" name="Group 29"/>
          <p:cNvGrpSpPr/>
          <p:nvPr/>
        </p:nvGrpSpPr>
        <p:grpSpPr>
          <a:xfrm>
            <a:off x="7746871" y="4647835"/>
            <a:ext cx="529537" cy="529537"/>
            <a:chOff x="7226860" y="3374105"/>
            <a:chExt cx="529537" cy="529537"/>
          </a:xfrm>
          <a:scene3d>
            <a:camera prst="orthographicFront"/>
            <a:lightRig rig="threePt" dir="t">
              <a:rot lat="0" lon="0" rev="7500000"/>
            </a:lightRig>
          </a:scene3d>
        </p:grpSpPr>
        <p:sp>
          <p:nvSpPr>
            <p:cNvPr id="31" name="Down Arrow 30"/>
            <p:cNvSpPr/>
            <p:nvPr/>
          </p:nvSpPr>
          <p:spPr>
            <a:xfrm>
              <a:off x="7226860" y="3374105"/>
              <a:ext cx="529537" cy="529537"/>
            </a:xfrm>
            <a:prstGeom prst="downArrow">
              <a:avLst>
                <a:gd name="adj1" fmla="val 55000"/>
                <a:gd name="adj2" fmla="val 45000"/>
              </a:avLst>
            </a:prstGeom>
            <a:ln/>
          </p:spPr>
          <p:style>
            <a:lnRef idx="0">
              <a:schemeClr val="dk1"/>
            </a:lnRef>
            <a:fillRef idx="3">
              <a:schemeClr val="dk1"/>
            </a:fillRef>
            <a:effectRef idx="3">
              <a:schemeClr val="dk1"/>
            </a:effectRef>
            <a:fontRef idx="minor">
              <a:schemeClr val="lt1"/>
            </a:fontRef>
          </p:style>
        </p:sp>
        <p:sp>
          <p:nvSpPr>
            <p:cNvPr id="32" name="Down Arrow 20"/>
            <p:cNvSpPr/>
            <p:nvPr/>
          </p:nvSpPr>
          <p:spPr>
            <a:xfrm>
              <a:off x="7346006" y="3374105"/>
              <a:ext cx="291245" cy="398477"/>
            </a:xfrm>
            <a:prstGeom prst="rect">
              <a:avLst/>
            </a:prstGeom>
          </p:spPr>
          <p:style>
            <a:lnRef idx="0">
              <a:schemeClr val="dk1"/>
            </a:lnRef>
            <a:fillRef idx="3">
              <a:schemeClr val="dk1"/>
            </a:fillRef>
            <a:effectRef idx="3">
              <a:schemeClr val="dk1"/>
            </a:effectRef>
            <a:fontRef idx="minor">
              <a:schemeClr val="lt1"/>
            </a:fontRef>
          </p:style>
          <p:txBody>
            <a:bodyPr spcFirstLastPara="0" vert="horz" wrap="square" lIns="31750" tIns="31750" rIns="31750" bIns="31750" numCol="1" spcCol="1270" anchor="ctr" anchorCtr="0">
              <a:noAutofit/>
            </a:bodyPr>
            <a:lstStyle/>
            <a:p>
              <a:pPr lvl="0" algn="ctr" defTabSz="1111250">
                <a:lnSpc>
                  <a:spcPct val="90000"/>
                </a:lnSpc>
                <a:spcBef>
                  <a:spcPct val="0"/>
                </a:spcBef>
                <a:spcAft>
                  <a:spcPct val="35000"/>
                </a:spcAft>
              </a:pPr>
              <a:endParaRPr lang="en-AU" sz="2500" kern="1200">
                <a:solidFill>
                  <a:srgbClr val="777777">
                    <a:hueOff val="0"/>
                    <a:satOff val="0"/>
                    <a:lumOff val="0"/>
                    <a:alphaOff val="0"/>
                  </a:srgbClr>
                </a:solidFill>
                <a:latin typeface="Segoe"/>
                <a:ea typeface="+mn-ea"/>
                <a:cs typeface="+mn-cs"/>
              </a:endParaRPr>
            </a:p>
          </p:txBody>
        </p:sp>
      </p:grpSp>
    </p:spTree>
    <p:extLst>
      <p:ext uri="{BB962C8B-B14F-4D97-AF65-F5344CB8AC3E}">
        <p14:creationId xmlns:p14="http://schemas.microsoft.com/office/powerpoint/2010/main" val="9855296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609398"/>
          </a:xfrm>
        </p:spPr>
        <p:txBody>
          <a:bodyPr>
            <a:normAutofit fontScale="90000"/>
          </a:bodyPr>
          <a:lstStyle/>
          <a:p>
            <a:r>
              <a:rPr lang="es-AR" dirty="0" smtClean="0"/>
              <a:t>Key T-SQL </a:t>
            </a:r>
            <a:r>
              <a:rPr lang="es-AR" dirty="0" err="1" smtClean="0"/>
              <a:t>Enhancements</a:t>
            </a:r>
            <a:endParaRPr lang="en-US" dirty="0"/>
          </a:p>
        </p:txBody>
      </p:sp>
      <p:sp>
        <p:nvSpPr>
          <p:cNvPr id="3" name="Content Placeholder 2"/>
          <p:cNvSpPr>
            <a:spLocks noGrp="1"/>
          </p:cNvSpPr>
          <p:nvPr>
            <p:ph idx="1"/>
          </p:nvPr>
        </p:nvSpPr>
        <p:spPr>
          <a:xfrm>
            <a:off x="395536" y="1268762"/>
            <a:ext cx="8382000" cy="3711785"/>
          </a:xfrm>
        </p:spPr>
        <p:txBody>
          <a:bodyPr>
            <a:normAutofit fontScale="92500" lnSpcReduction="20000"/>
          </a:bodyPr>
          <a:lstStyle/>
          <a:p>
            <a:pPr>
              <a:spcBef>
                <a:spcPts val="1800"/>
              </a:spcBef>
            </a:pPr>
            <a:r>
              <a:rPr lang="en-US" dirty="0" smtClean="0"/>
              <a:t>Table-Valued Parameters</a:t>
            </a:r>
          </a:p>
          <a:p>
            <a:pPr>
              <a:spcBef>
                <a:spcPts val="1800"/>
              </a:spcBef>
            </a:pPr>
            <a:r>
              <a:rPr lang="en-US" dirty="0" smtClean="0"/>
              <a:t>T-SQL Assign and Increment Operators</a:t>
            </a:r>
          </a:p>
          <a:p>
            <a:pPr>
              <a:spcBef>
                <a:spcPts val="1800"/>
              </a:spcBef>
            </a:pPr>
            <a:r>
              <a:rPr lang="en-US" dirty="0" smtClean="0"/>
              <a:t>Row Constructors</a:t>
            </a:r>
          </a:p>
          <a:p>
            <a:pPr>
              <a:spcBef>
                <a:spcPts val="1800"/>
              </a:spcBef>
            </a:pPr>
            <a:r>
              <a:rPr lang="en-US" dirty="0" smtClean="0"/>
              <a:t>Grouping Sets</a:t>
            </a:r>
          </a:p>
          <a:p>
            <a:pPr>
              <a:spcBef>
                <a:spcPts val="1800"/>
              </a:spcBef>
            </a:pPr>
            <a:r>
              <a:rPr lang="en-US" dirty="0" smtClean="0"/>
              <a:t>MERGE statement</a:t>
            </a:r>
          </a:p>
          <a:p>
            <a:pPr>
              <a:spcBef>
                <a:spcPts val="1800"/>
              </a:spcBef>
            </a:pPr>
            <a:r>
              <a:rPr lang="en-US" dirty="0" smtClean="0"/>
              <a:t>Dependency Views</a:t>
            </a:r>
          </a:p>
          <a:p>
            <a:pPr>
              <a:spcBef>
                <a:spcPts val="1800"/>
              </a:spcBef>
            </a:pPr>
            <a:r>
              <a:rPr lang="en-US" dirty="0" smtClean="0"/>
              <a:t>Performance Enhancements</a:t>
            </a:r>
            <a:endParaRPr lang="en-US" dirty="0"/>
          </a:p>
        </p:txBody>
      </p:sp>
    </p:spTree>
    <p:extLst>
      <p:ext uri="{BB962C8B-B14F-4D97-AF65-F5344CB8AC3E}">
        <p14:creationId xmlns:p14="http://schemas.microsoft.com/office/powerpoint/2010/main" val="31033773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4653136"/>
            <a:ext cx="8136904" cy="1362075"/>
          </a:xfrm>
        </p:spPr>
        <p:txBody>
          <a:bodyPr>
            <a:normAutofit/>
          </a:bodyPr>
          <a:lstStyle/>
          <a:p>
            <a:pPr lvl="0"/>
            <a:r>
              <a:rPr lang="en-US" sz="3200" dirty="0" smtClean="0"/>
              <a:t>SQL </a:t>
            </a:r>
            <a:r>
              <a:rPr lang="en-US" sz="3200" dirty="0"/>
              <a:t>Server 2008 </a:t>
            </a:r>
            <a:r>
              <a:rPr lang="en-US" sz="3200" dirty="0" smtClean="0"/>
              <a:t>R2 for Developers</a:t>
            </a:r>
            <a:endParaRPr lang="en-AU" sz="3200" dirty="0"/>
          </a:p>
        </p:txBody>
      </p:sp>
      <p:sp>
        <p:nvSpPr>
          <p:cNvPr id="3" name="Text Placeholder 2"/>
          <p:cNvSpPr>
            <a:spLocks noGrp="1"/>
          </p:cNvSpPr>
          <p:nvPr>
            <p:ph type="body" idx="1"/>
          </p:nvPr>
        </p:nvSpPr>
        <p:spPr/>
        <p:txBody>
          <a:bodyPr/>
          <a:lstStyle/>
          <a:p>
            <a:pPr lvl="0">
              <a:defRPr/>
            </a:pPr>
            <a:r>
              <a:rPr lang="en-US" b="1" dirty="0" smtClean="0"/>
              <a:t>Lynn Langit</a:t>
            </a:r>
          </a:p>
          <a:p>
            <a:pPr lvl="0">
              <a:defRPr/>
            </a:pPr>
            <a:r>
              <a:rPr lang="en-US" dirty="0" smtClean="0"/>
              <a:t>Sr. Developer Evangelist</a:t>
            </a:r>
          </a:p>
          <a:p>
            <a:pPr lvl="0">
              <a:defRPr/>
            </a:pPr>
            <a:r>
              <a:rPr lang="en-US" dirty="0" smtClean="0"/>
              <a:t>Microsoft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 DAT302</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pic>
        <p:nvPicPr>
          <p:cNvPr id="7" name="Picture 6" descr="SQL08r2_h_rgb_r.png"/>
          <p:cNvPicPr>
            <a:picLocks noChangeAspect="1"/>
          </p:cNvPicPr>
          <p:nvPr/>
        </p:nvPicPr>
        <p:blipFill>
          <a:blip r:embed="rId3" cstate="print"/>
          <a:stretch>
            <a:fillRect/>
          </a:stretch>
        </p:blipFill>
        <p:spPr>
          <a:xfrm>
            <a:off x="420640" y="836259"/>
            <a:ext cx="3796306" cy="703735"/>
          </a:xfrm>
          <a:prstGeom prst="rect">
            <a:avLst/>
          </a:prstGeom>
          <a:noFill/>
          <a:ln>
            <a:noFill/>
          </a:ln>
        </p:spPr>
      </p:pic>
    </p:spTree>
    <p:extLst>
      <p:ext uri="{BB962C8B-B14F-4D97-AF65-F5344CB8AC3E}">
        <p14:creationId xmlns:p14="http://schemas.microsoft.com/office/powerpoint/2010/main" val="544443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T-SQL Performance Enhancements</a:t>
            </a:r>
            <a:endParaRPr lang="en-US" dirty="0"/>
          </a:p>
        </p:txBody>
      </p:sp>
      <p:sp>
        <p:nvSpPr>
          <p:cNvPr id="3" name="Content Placeholder 2"/>
          <p:cNvSpPr>
            <a:spLocks noGrp="1"/>
          </p:cNvSpPr>
          <p:nvPr>
            <p:ph idx="1"/>
          </p:nvPr>
        </p:nvSpPr>
        <p:spPr>
          <a:xfrm>
            <a:off x="381000" y="1484786"/>
            <a:ext cx="5386007" cy="3979981"/>
          </a:xfrm>
        </p:spPr>
        <p:txBody>
          <a:bodyPr>
            <a:normAutofit fontScale="62500" lnSpcReduction="20000"/>
          </a:bodyPr>
          <a:lstStyle/>
          <a:p>
            <a:pPr>
              <a:spcBef>
                <a:spcPts val="2200"/>
              </a:spcBef>
            </a:pPr>
            <a:r>
              <a:rPr lang="en-US" dirty="0" smtClean="0"/>
              <a:t>MERGE and GROUPING SETS improvements</a:t>
            </a:r>
          </a:p>
          <a:p>
            <a:pPr lvl="1">
              <a:spcBef>
                <a:spcPts val="800"/>
              </a:spcBef>
            </a:pPr>
            <a:r>
              <a:rPr lang="en-US" dirty="0" smtClean="0"/>
              <a:t>Less scans through table</a:t>
            </a:r>
          </a:p>
          <a:p>
            <a:pPr>
              <a:spcBef>
                <a:spcPts val="2200"/>
              </a:spcBef>
            </a:pPr>
            <a:r>
              <a:rPr lang="en-US" dirty="0" smtClean="0"/>
              <a:t>Table-valued parameters improvements</a:t>
            </a:r>
          </a:p>
          <a:p>
            <a:pPr lvl="1">
              <a:spcBef>
                <a:spcPts val="800"/>
              </a:spcBef>
            </a:pPr>
            <a:r>
              <a:rPr lang="en-US" dirty="0" smtClean="0"/>
              <a:t>Less round trips to database</a:t>
            </a:r>
          </a:p>
          <a:p>
            <a:pPr>
              <a:spcBef>
                <a:spcPts val="2200"/>
              </a:spcBef>
            </a:pPr>
            <a:r>
              <a:rPr lang="en-US" dirty="0" smtClean="0"/>
              <a:t>Improvements for data warehouse queries</a:t>
            </a:r>
          </a:p>
          <a:p>
            <a:pPr lvl="1">
              <a:spcBef>
                <a:spcPts val="800"/>
              </a:spcBef>
            </a:pPr>
            <a:r>
              <a:rPr lang="en-US" dirty="0" smtClean="0"/>
              <a:t>Earlier predicate filtering</a:t>
            </a:r>
          </a:p>
          <a:p>
            <a:pPr lvl="1">
              <a:spcBef>
                <a:spcPts val="800"/>
              </a:spcBef>
            </a:pPr>
            <a:r>
              <a:rPr lang="en-US" dirty="0" smtClean="0"/>
              <a:t>Multiple bitmap iterators per query</a:t>
            </a:r>
          </a:p>
          <a:p>
            <a:pPr>
              <a:spcBef>
                <a:spcPts val="2200"/>
              </a:spcBef>
            </a:pPr>
            <a:r>
              <a:rPr lang="en-US" dirty="0" smtClean="0"/>
              <a:t>Plan Guide Improvements</a:t>
            </a:r>
          </a:p>
          <a:p>
            <a:pPr lvl="1">
              <a:spcBef>
                <a:spcPts val="800"/>
              </a:spcBef>
            </a:pPr>
            <a:r>
              <a:rPr lang="en-US" dirty="0" smtClean="0"/>
              <a:t>Easier to create plan guides</a:t>
            </a:r>
          </a:p>
          <a:p>
            <a:pPr lvl="1">
              <a:spcBef>
                <a:spcPts val="800"/>
              </a:spcBef>
            </a:pPr>
            <a:r>
              <a:rPr lang="en-US" dirty="0" smtClean="0"/>
              <a:t>Plan guides on DML statements</a:t>
            </a:r>
            <a:endParaRPr lang="en-US" dirty="0"/>
          </a:p>
        </p:txBody>
      </p:sp>
      <p:sp>
        <p:nvSpPr>
          <p:cNvPr id="4" name="Rectangle 3"/>
          <p:cNvSpPr/>
          <p:nvPr/>
        </p:nvSpPr>
        <p:spPr>
          <a:xfrm>
            <a:off x="6156176" y="2708920"/>
            <a:ext cx="2285405" cy="1754326"/>
          </a:xfrm>
          <a:prstGeom prst="rect">
            <a:avLst/>
          </a:prstGeom>
        </p:spPr>
        <p:txBody>
          <a:bodyPr wrap="square">
            <a:spAutoFit/>
          </a:bodyPr>
          <a:lstStyle/>
          <a:p>
            <a:pPr>
              <a:spcBef>
                <a:spcPts val="2400"/>
              </a:spcBef>
            </a:pPr>
            <a:r>
              <a:rPr lang="en-US" dirty="0" smtClean="0">
                <a:solidFill>
                  <a:schemeClr val="bg2"/>
                </a:solidFill>
              </a:rPr>
              <a:t>Also: Object </a:t>
            </a:r>
            <a:r>
              <a:rPr lang="en-US" dirty="0">
                <a:solidFill>
                  <a:schemeClr val="bg2"/>
                </a:solidFill>
              </a:rPr>
              <a:t>reference tracking makes schema and procedural code versioning less error-prone</a:t>
            </a:r>
          </a:p>
        </p:txBody>
      </p:sp>
    </p:spTree>
    <p:extLst>
      <p:ext uri="{BB962C8B-B14F-4D97-AF65-F5344CB8AC3E}">
        <p14:creationId xmlns:p14="http://schemas.microsoft.com/office/powerpoint/2010/main" val="42228189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175105"/>
          <p:cNvPicPr>
            <a:picLocks noChangeAspect="1" noChangeArrowheads="1"/>
          </p:cNvPicPr>
          <p:nvPr/>
        </p:nvPicPr>
        <p:blipFill>
          <a:blip r:embed="rId3" cstate="print"/>
          <a:srcRect/>
          <a:stretch>
            <a:fillRect/>
          </a:stretch>
        </p:blipFill>
        <p:spPr bwMode="invGray">
          <a:xfrm>
            <a:off x="5562600" y="4648204"/>
            <a:ext cx="3086100" cy="1038225"/>
          </a:xfrm>
          <a:prstGeom prst="rect">
            <a:avLst/>
          </a:prstGeom>
          <a:noFill/>
          <a:ln w="9525">
            <a:noFill/>
            <a:miter lim="800000"/>
            <a:headEnd/>
            <a:tailEnd/>
          </a:ln>
        </p:spPr>
      </p:pic>
      <p:pic>
        <p:nvPicPr>
          <p:cNvPr id="5" name="Picture 4" descr="SQL08r2_h_rgb_r.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6538" y="149808"/>
            <a:ext cx="3302465" cy="612192"/>
          </a:xfrm>
          <a:prstGeom prst="rect">
            <a:avLst/>
          </a:prstGeom>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21153577">
            <a:off x="589255" y="3101288"/>
            <a:ext cx="3684003" cy="2187376"/>
          </a:xfrm>
          <a:prstGeom prst="rect">
            <a:avLst/>
          </a:prstGeom>
          <a:ln w="228600" cap="sq" cmpd="thickThin">
            <a:solidFill>
              <a:schemeClr val="bg1"/>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cxnSp>
        <p:nvCxnSpPr>
          <p:cNvPr id="7" name="Straight Connector 6"/>
          <p:cNvCxnSpPr/>
          <p:nvPr/>
        </p:nvCxnSpPr>
        <p:spPr>
          <a:xfrm>
            <a:off x="3780431" y="4527370"/>
            <a:ext cx="4957170" cy="0"/>
          </a:xfrm>
          <a:prstGeom prst="line">
            <a:avLst/>
          </a:prstGeom>
          <a:ln>
            <a:gradFill>
              <a:gsLst>
                <a:gs pos="0">
                  <a:schemeClr val="accent1"/>
                </a:gs>
                <a:gs pos="100000">
                  <a:schemeClr val="accent1">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a:xfrm>
            <a:off x="4716016" y="2348880"/>
            <a:ext cx="3739952" cy="1470025"/>
          </a:xfrm>
        </p:spPr>
        <p:txBody>
          <a:bodyPr/>
          <a:lstStyle/>
          <a:p>
            <a:r>
              <a:rPr lang="en-US" dirty="0" smtClean="0"/>
              <a:t>Better T-SQL</a:t>
            </a:r>
            <a:endParaRPr lang="en-US" dirty="0"/>
          </a:p>
        </p:txBody>
      </p:sp>
    </p:spTree>
    <p:extLst>
      <p:ext uri="{BB962C8B-B14F-4D97-AF65-F5344CB8AC3E}">
        <p14:creationId xmlns:p14="http://schemas.microsoft.com/office/powerpoint/2010/main" val="29155855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Other Data type enhancements</a:t>
            </a:r>
            <a:endParaRPr lang="en-AU" dirty="0"/>
          </a:p>
        </p:txBody>
      </p:sp>
      <p:sp>
        <p:nvSpPr>
          <p:cNvPr id="3" name="Content Placeholder 2"/>
          <p:cNvSpPr>
            <a:spLocks noGrp="1"/>
          </p:cNvSpPr>
          <p:nvPr>
            <p:ph type="subTitle" idx="4294967295"/>
          </p:nvPr>
        </p:nvSpPr>
        <p:spPr>
          <a:xfrm>
            <a:off x="539552" y="1412776"/>
            <a:ext cx="6264697" cy="4032448"/>
          </a:xfrm>
        </p:spPr>
        <p:txBody>
          <a:bodyPr>
            <a:normAutofit/>
          </a:bodyPr>
          <a:lstStyle/>
          <a:p>
            <a:r>
              <a:rPr lang="en-AU" dirty="0"/>
              <a:t>Sparse Column enhancements?</a:t>
            </a:r>
          </a:p>
          <a:p>
            <a:r>
              <a:rPr lang="en-AU" dirty="0"/>
              <a:t>XML enhancements?</a:t>
            </a:r>
          </a:p>
          <a:p>
            <a:r>
              <a:rPr lang="en-AU" dirty="0" smtClean="0"/>
              <a:t>Geospatial enhancements?</a:t>
            </a:r>
          </a:p>
          <a:p>
            <a:r>
              <a:rPr lang="en-AU" dirty="0" smtClean="0"/>
              <a:t>Filestream enhancements?</a:t>
            </a:r>
          </a:p>
          <a:p>
            <a:r>
              <a:rPr lang="en-AU" dirty="0" smtClean="0"/>
              <a:t>Full-text enhancements?</a:t>
            </a:r>
          </a:p>
          <a:p>
            <a:endParaRPr lang="en-AU" sz="4000" dirty="0"/>
          </a:p>
          <a:p>
            <a:endParaRPr lang="en-AU" dirty="0"/>
          </a:p>
        </p:txBody>
      </p:sp>
    </p:spTree>
    <p:extLst>
      <p:ext uri="{BB962C8B-B14F-4D97-AF65-F5344CB8AC3E}">
        <p14:creationId xmlns:p14="http://schemas.microsoft.com/office/powerpoint/2010/main" val="3538757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175105"/>
          <p:cNvPicPr>
            <a:picLocks noChangeAspect="1" noChangeArrowheads="1"/>
          </p:cNvPicPr>
          <p:nvPr/>
        </p:nvPicPr>
        <p:blipFill>
          <a:blip r:embed="rId3" cstate="print"/>
          <a:srcRect/>
          <a:stretch>
            <a:fillRect/>
          </a:stretch>
        </p:blipFill>
        <p:spPr bwMode="invGray">
          <a:xfrm>
            <a:off x="5562600" y="4648204"/>
            <a:ext cx="3086100" cy="1038225"/>
          </a:xfrm>
          <a:prstGeom prst="rect">
            <a:avLst/>
          </a:prstGeom>
          <a:noFill/>
          <a:ln w="9525">
            <a:noFill/>
            <a:miter lim="800000"/>
            <a:headEnd/>
            <a:tailEnd/>
          </a:ln>
        </p:spPr>
      </p:pic>
      <p:pic>
        <p:nvPicPr>
          <p:cNvPr id="5" name="Picture 4" descr="SQL08r2_h_rgb_r.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6538" y="149808"/>
            <a:ext cx="3302465" cy="612192"/>
          </a:xfrm>
          <a:prstGeom prst="rect">
            <a:avLst/>
          </a:prstGeom>
        </p:spPr>
      </p:pic>
      <p:pic>
        <p:nvPicPr>
          <p:cNvPr id="4098"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21153577">
            <a:off x="912431" y="2319248"/>
            <a:ext cx="2183010" cy="3676650"/>
          </a:xfrm>
          <a:prstGeom prst="rect">
            <a:avLst/>
          </a:prstGeom>
          <a:ln w="228600" cap="sq" cmpd="thickThin">
            <a:solidFill>
              <a:schemeClr val="bg1"/>
            </a:solidFill>
            <a:prstDash val="solid"/>
            <a:miter lim="800000"/>
          </a:ln>
          <a:effectLst>
            <a:innerShdw blurRad="76200">
              <a:srgbClr val="000000"/>
            </a:innerShdw>
          </a:effectLst>
          <a:extLst>
            <a:ext uri="{909E8E84-426E-40DD-AFC4-6F175D3DCCD1}">
              <a14:hiddenFill xmlns:a14="http://schemas.microsoft.com/office/drawing/2010/main">
                <a:solidFill>
                  <a:schemeClr val="accent1"/>
                </a:solidFill>
              </a14:hiddenFill>
            </a:ext>
          </a:extLst>
        </p:spPr>
      </p:pic>
      <p:cxnSp>
        <p:nvCxnSpPr>
          <p:cNvPr id="7" name="Straight Connector 6"/>
          <p:cNvCxnSpPr/>
          <p:nvPr/>
        </p:nvCxnSpPr>
        <p:spPr>
          <a:xfrm>
            <a:off x="3780431" y="4527370"/>
            <a:ext cx="4957170" cy="0"/>
          </a:xfrm>
          <a:prstGeom prst="line">
            <a:avLst/>
          </a:prstGeom>
          <a:ln>
            <a:gradFill>
              <a:gsLst>
                <a:gs pos="0">
                  <a:schemeClr val="accent1"/>
                </a:gs>
                <a:gs pos="100000">
                  <a:schemeClr val="accent1">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a:xfrm>
            <a:off x="3780431" y="2420888"/>
            <a:ext cx="3739952" cy="1470025"/>
          </a:xfrm>
        </p:spPr>
        <p:txBody>
          <a:bodyPr/>
          <a:lstStyle/>
          <a:p>
            <a:r>
              <a:rPr lang="en-US" dirty="0" smtClean="0"/>
              <a:t>Better Data types</a:t>
            </a:r>
            <a:endParaRPr lang="en-US" dirty="0"/>
          </a:p>
        </p:txBody>
      </p:sp>
    </p:spTree>
    <p:extLst>
      <p:ext uri="{BB962C8B-B14F-4D97-AF65-F5344CB8AC3E}">
        <p14:creationId xmlns:p14="http://schemas.microsoft.com/office/powerpoint/2010/main" val="14316748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T-SQL Improvements Recap</a:t>
            </a:r>
            <a:endParaRPr lang="en-US" dirty="0"/>
          </a:p>
        </p:txBody>
      </p:sp>
      <p:sp>
        <p:nvSpPr>
          <p:cNvPr id="3" name="Content Placeholder 2"/>
          <p:cNvSpPr>
            <a:spLocks noGrp="1"/>
          </p:cNvSpPr>
          <p:nvPr>
            <p:ph idx="1"/>
          </p:nvPr>
        </p:nvSpPr>
        <p:spPr>
          <a:xfrm>
            <a:off x="395536" y="1556792"/>
            <a:ext cx="8382000" cy="3962110"/>
          </a:xfrm>
        </p:spPr>
        <p:txBody>
          <a:bodyPr>
            <a:noAutofit/>
          </a:bodyPr>
          <a:lstStyle/>
          <a:p>
            <a:pPr>
              <a:spcBef>
                <a:spcPts val="2400"/>
              </a:spcBef>
            </a:pPr>
            <a:r>
              <a:rPr lang="en-US" sz="2000" dirty="0" smtClean="0"/>
              <a:t>Strongly </a:t>
            </a:r>
            <a:r>
              <a:rPr lang="en-US" sz="2000" b="1" dirty="0" smtClean="0"/>
              <a:t>typed table-valued parameters </a:t>
            </a:r>
            <a:r>
              <a:rPr lang="en-US" sz="2000" dirty="0" smtClean="0"/>
              <a:t>-- helps the database round trip problem</a:t>
            </a:r>
          </a:p>
          <a:p>
            <a:pPr>
              <a:spcBef>
                <a:spcPts val="2400"/>
              </a:spcBef>
            </a:pPr>
            <a:r>
              <a:rPr lang="en-US" sz="2000" b="1" dirty="0" smtClean="0"/>
              <a:t>Grouping Sets </a:t>
            </a:r>
            <a:r>
              <a:rPr lang="en-US" sz="2000" dirty="0" smtClean="0"/>
              <a:t>-- allow arbitrary group by clauses for subtotals and totals</a:t>
            </a:r>
          </a:p>
          <a:p>
            <a:pPr>
              <a:spcBef>
                <a:spcPts val="2400"/>
              </a:spcBef>
            </a:pPr>
            <a:r>
              <a:rPr lang="en-US" sz="2000" b="1" dirty="0" smtClean="0"/>
              <a:t>MERGE statement </a:t>
            </a:r>
            <a:r>
              <a:rPr lang="en-US" sz="2000" dirty="0" smtClean="0"/>
              <a:t>-- allows set-to-set comparison and multiple deterministic operations (ANSI standard compliance with extensions)</a:t>
            </a:r>
          </a:p>
          <a:p>
            <a:pPr>
              <a:spcBef>
                <a:spcPts val="2400"/>
              </a:spcBef>
            </a:pPr>
            <a:r>
              <a:rPr lang="en-US" sz="2000" b="1" dirty="0" smtClean="0"/>
              <a:t>Object reference tracking </a:t>
            </a:r>
            <a:r>
              <a:rPr lang="en-US" sz="2000" dirty="0" smtClean="0"/>
              <a:t>-- makes schema and procedural code versioning less error-prone</a:t>
            </a:r>
            <a:endParaRPr lang="en-US" sz="2000" dirty="0"/>
          </a:p>
        </p:txBody>
      </p:sp>
    </p:spTree>
    <p:extLst>
      <p:ext uri="{BB962C8B-B14F-4D97-AF65-F5344CB8AC3E}">
        <p14:creationId xmlns:p14="http://schemas.microsoft.com/office/powerpoint/2010/main" val="139432909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Entity Framework</a:t>
            </a:r>
            <a:endParaRPr lang="en-AU" dirty="0"/>
          </a:p>
        </p:txBody>
      </p:sp>
      <p:sp>
        <p:nvSpPr>
          <p:cNvPr id="3" name="Content Placeholder 2"/>
          <p:cNvSpPr>
            <a:spLocks noGrp="1"/>
          </p:cNvSpPr>
          <p:nvPr>
            <p:ph type="subTitle" idx="4294967295"/>
          </p:nvPr>
        </p:nvSpPr>
        <p:spPr>
          <a:xfrm>
            <a:off x="539552" y="1412776"/>
            <a:ext cx="7992889" cy="4392488"/>
          </a:xfrm>
        </p:spPr>
        <p:txBody>
          <a:bodyPr>
            <a:normAutofit fontScale="85000" lnSpcReduction="20000"/>
          </a:bodyPr>
          <a:lstStyle/>
          <a:p>
            <a:r>
              <a:rPr lang="en-AU" sz="3000" dirty="0" smtClean="0"/>
              <a:t>What is EF?</a:t>
            </a:r>
          </a:p>
          <a:p>
            <a:pPr lvl="1"/>
            <a:r>
              <a:rPr lang="en-US" sz="2300" dirty="0"/>
              <a:t>Object/Relational Mapping (ORM) framework</a:t>
            </a:r>
            <a:endParaRPr lang="en-AU" sz="2300" dirty="0" smtClean="0"/>
          </a:p>
          <a:p>
            <a:r>
              <a:rPr lang="en-AU" sz="3000" dirty="0"/>
              <a:t>How to use EF</a:t>
            </a:r>
          </a:p>
          <a:p>
            <a:pPr lvl="1"/>
            <a:r>
              <a:rPr lang="en-US" sz="2600" dirty="0" smtClean="0"/>
              <a:t>issue </a:t>
            </a:r>
            <a:r>
              <a:rPr lang="en-US" sz="2600" dirty="0"/>
              <a:t>queries using </a:t>
            </a:r>
            <a:r>
              <a:rPr lang="en-US" sz="2600" dirty="0" smtClean="0"/>
              <a:t>LINQ</a:t>
            </a:r>
          </a:p>
          <a:p>
            <a:pPr lvl="1"/>
            <a:r>
              <a:rPr lang="en-US" sz="2600" dirty="0" smtClean="0"/>
              <a:t>then </a:t>
            </a:r>
            <a:r>
              <a:rPr lang="en-US" sz="2600" dirty="0"/>
              <a:t>retrieve and manipulate data as strongly typed </a:t>
            </a:r>
            <a:r>
              <a:rPr lang="en-US" sz="2600" dirty="0" smtClean="0"/>
              <a:t>objects</a:t>
            </a:r>
          </a:p>
          <a:p>
            <a:pPr lvl="1"/>
            <a:r>
              <a:rPr lang="en-US" dirty="0" smtClean="0"/>
              <a:t>LINQ </a:t>
            </a:r>
            <a:r>
              <a:rPr lang="en-US" dirty="0"/>
              <a:t>to </a:t>
            </a:r>
            <a:r>
              <a:rPr lang="en-US" dirty="0" smtClean="0"/>
              <a:t>Entities </a:t>
            </a:r>
            <a:r>
              <a:rPr lang="en-US" dirty="0"/>
              <a:t>provides IntelliSense and compile-time syntax validation for writing queries against a conceptual model</a:t>
            </a:r>
            <a:endParaRPr lang="en-US" sz="2600" dirty="0" smtClean="0"/>
          </a:p>
          <a:p>
            <a:r>
              <a:rPr lang="en-AU" sz="3000" dirty="0"/>
              <a:t>Why use EF?</a:t>
            </a:r>
          </a:p>
          <a:p>
            <a:pPr lvl="1"/>
            <a:r>
              <a:rPr lang="en-US" dirty="0" smtClean="0"/>
              <a:t>enables you to </a:t>
            </a:r>
            <a:r>
              <a:rPr lang="en-US" dirty="0"/>
              <a:t>work with relational data as domain-specific </a:t>
            </a:r>
            <a:r>
              <a:rPr lang="en-US" dirty="0" smtClean="0"/>
              <a:t>objects </a:t>
            </a:r>
          </a:p>
          <a:p>
            <a:pPr lvl="1"/>
            <a:r>
              <a:rPr lang="en-US" dirty="0" smtClean="0"/>
              <a:t>eliminates </a:t>
            </a:r>
            <a:r>
              <a:rPr lang="en-US" dirty="0"/>
              <a:t>the need for most of the data access plumbing code that </a:t>
            </a:r>
            <a:r>
              <a:rPr lang="en-US" dirty="0" smtClean="0"/>
              <a:t>you previously wrote</a:t>
            </a:r>
            <a:endParaRPr lang="en-AU" sz="4200" dirty="0" smtClean="0"/>
          </a:p>
          <a:p>
            <a:endParaRPr lang="en-AU" sz="4000" dirty="0"/>
          </a:p>
          <a:p>
            <a:endParaRPr lang="en-AU" dirty="0"/>
          </a:p>
        </p:txBody>
      </p:sp>
    </p:spTree>
    <p:extLst>
      <p:ext uri="{BB962C8B-B14F-4D97-AF65-F5344CB8AC3E}">
        <p14:creationId xmlns:p14="http://schemas.microsoft.com/office/powerpoint/2010/main" val="18150036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 Stack &amp; Development Process Types</a:t>
            </a:r>
            <a:endParaRPr lang="en-US" dirty="0"/>
          </a:p>
        </p:txBody>
      </p:sp>
      <p:sp>
        <p:nvSpPr>
          <p:cNvPr id="3" name="Footer Placeholder 2"/>
          <p:cNvSpPr>
            <a:spLocks noGrp="1"/>
          </p:cNvSpPr>
          <p:nvPr>
            <p:ph type="ftr" sz="quarter" idx="4294967295"/>
          </p:nvPr>
        </p:nvSpPr>
        <p:spPr>
          <a:xfrm>
            <a:off x="3124200" y="6356352"/>
            <a:ext cx="2895600" cy="365125"/>
          </a:xfrm>
          <a:prstGeom prst="rect">
            <a:avLst/>
          </a:prstGeom>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635896" y="1556792"/>
            <a:ext cx="3192021" cy="4378026"/>
          </a:xfrm>
          <a:prstGeom prst="rect">
            <a:avLst/>
          </a:prstGeom>
        </p:spPr>
      </p:pic>
      <p:sp>
        <p:nvSpPr>
          <p:cNvPr id="4" name="TextBox 3"/>
          <p:cNvSpPr txBox="1"/>
          <p:nvPr/>
        </p:nvSpPr>
        <p:spPr>
          <a:xfrm>
            <a:off x="581382" y="1556792"/>
            <a:ext cx="2879515" cy="1477328"/>
          </a:xfrm>
          <a:prstGeom prst="rect">
            <a:avLst/>
          </a:prstGeom>
          <a:noFill/>
        </p:spPr>
        <p:txBody>
          <a:bodyPr wrap="square" lIns="0" tIns="0" rIns="0" bIns="0" rtlCol="0">
            <a:spAutoFit/>
          </a:bodyPr>
          <a:lstStyle/>
          <a:p>
            <a:pPr marL="285750" indent="-285750">
              <a:buFont typeface="Arial" pitchFamily="34" charset="0"/>
              <a:buChar char="•"/>
            </a:pPr>
            <a:r>
              <a:rPr lang="en-US" sz="2400" dirty="0" smtClean="0">
                <a:solidFill>
                  <a:schemeClr val="bg2"/>
                </a:solidFill>
              </a:rPr>
              <a:t>Database first</a:t>
            </a:r>
          </a:p>
          <a:p>
            <a:pPr marL="285750" indent="-285750">
              <a:buFont typeface="Arial" pitchFamily="34" charset="0"/>
              <a:buChar char="•"/>
            </a:pPr>
            <a:r>
              <a:rPr lang="en-US" sz="2400" dirty="0" smtClean="0">
                <a:solidFill>
                  <a:schemeClr val="bg2"/>
                </a:solidFill>
              </a:rPr>
              <a:t>Model first</a:t>
            </a:r>
          </a:p>
          <a:p>
            <a:pPr marL="285750" indent="-285750">
              <a:buFont typeface="Arial" pitchFamily="34" charset="0"/>
              <a:buChar char="•"/>
            </a:pPr>
            <a:r>
              <a:rPr lang="en-US" sz="2400" dirty="0" smtClean="0">
                <a:solidFill>
                  <a:schemeClr val="bg2"/>
                </a:solidFill>
              </a:rPr>
              <a:t>Code first (new in 4.1)</a:t>
            </a:r>
          </a:p>
        </p:txBody>
      </p:sp>
    </p:spTree>
    <p:extLst>
      <p:ext uri="{BB962C8B-B14F-4D97-AF65-F5344CB8AC3E}">
        <p14:creationId xmlns:p14="http://schemas.microsoft.com/office/powerpoint/2010/main" val="39437686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 Templates</a:t>
            </a:r>
            <a:endParaRPr lang="en-US"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8707" y="3313309"/>
            <a:ext cx="8138962" cy="22538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89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8707" y="1754925"/>
            <a:ext cx="8086574" cy="1362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265200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POCO Classes - I</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3993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5536" y="1268760"/>
            <a:ext cx="5391150" cy="3514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9940"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27784" y="4653136"/>
            <a:ext cx="5734050" cy="13144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68108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99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POCO Classes - II</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096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7544" y="1268760"/>
            <a:ext cx="5476503" cy="28702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6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31850" y="1628800"/>
            <a:ext cx="4185371" cy="45712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a:xfrm rot="735601">
            <a:off x="2808896" y="4568016"/>
            <a:ext cx="1440160"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46991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09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Server 2008 R2 </a:t>
            </a:r>
            <a:r>
              <a:rPr lang="en-US" sz="2200" dirty="0" smtClean="0"/>
              <a:t>– So Many New Features…</a:t>
            </a:r>
            <a:endParaRPr lang="en-US" sz="2200" dirty="0"/>
          </a:p>
        </p:txBody>
      </p:sp>
      <p:sp>
        <p:nvSpPr>
          <p:cNvPr id="4" name="Content Placeholder 3"/>
          <p:cNvSpPr>
            <a:spLocks noGrp="1"/>
          </p:cNvSpPr>
          <p:nvPr>
            <p:ph idx="1"/>
          </p:nvPr>
        </p:nvSpPr>
        <p:spPr/>
        <p:txBody>
          <a:bodyPr>
            <a:normAutofit lnSpcReduction="10000"/>
          </a:bodyPr>
          <a:lstStyle/>
          <a:p>
            <a:r>
              <a:rPr lang="en-US" dirty="0" smtClean="0"/>
              <a:t> DACPACs </a:t>
            </a:r>
            <a:r>
              <a:rPr lang="en-US" dirty="0"/>
              <a:t>(Data Tier Applications) </a:t>
            </a:r>
            <a:endParaRPr lang="en-US" dirty="0" smtClean="0"/>
          </a:p>
          <a:p>
            <a:r>
              <a:rPr lang="en-US" dirty="0" smtClean="0"/>
              <a:t> </a:t>
            </a:r>
            <a:r>
              <a:rPr lang="en-US" dirty="0"/>
              <a:t>T-SQL enhancements</a:t>
            </a:r>
          </a:p>
          <a:p>
            <a:r>
              <a:rPr lang="en-US" dirty="0" smtClean="0"/>
              <a:t> </a:t>
            </a:r>
            <a:r>
              <a:rPr lang="en-US" dirty="0"/>
              <a:t>Geospatial data </a:t>
            </a:r>
            <a:r>
              <a:rPr lang="en-US" dirty="0" smtClean="0"/>
              <a:t>types</a:t>
            </a:r>
          </a:p>
          <a:p>
            <a:r>
              <a:rPr lang="en-US" dirty="0" smtClean="0"/>
              <a:t> XML </a:t>
            </a:r>
            <a:r>
              <a:rPr lang="en-US" dirty="0"/>
              <a:t>data </a:t>
            </a:r>
            <a:r>
              <a:rPr lang="en-US" dirty="0" smtClean="0"/>
              <a:t>enhancements</a:t>
            </a:r>
            <a:endParaRPr lang="en-US" dirty="0"/>
          </a:p>
          <a:p>
            <a:r>
              <a:rPr lang="en-US" dirty="0" smtClean="0"/>
              <a:t> Filestreams </a:t>
            </a:r>
            <a:r>
              <a:rPr lang="en-US" dirty="0"/>
              <a:t>(BLOBS)</a:t>
            </a:r>
          </a:p>
          <a:p>
            <a:r>
              <a:rPr lang="en-US" dirty="0"/>
              <a:t> Sparse Columns</a:t>
            </a:r>
          </a:p>
          <a:p>
            <a:r>
              <a:rPr lang="en-US" dirty="0"/>
              <a:t> Filtered indices and full-text </a:t>
            </a:r>
            <a:r>
              <a:rPr lang="en-US" dirty="0" smtClean="0"/>
              <a:t>search</a:t>
            </a:r>
          </a:p>
          <a:p>
            <a:r>
              <a:rPr lang="en-US" dirty="0" smtClean="0"/>
              <a:t> Entity </a:t>
            </a:r>
            <a:r>
              <a:rPr lang="en-US" dirty="0"/>
              <a:t>Framework </a:t>
            </a:r>
          </a:p>
          <a:p>
            <a:pPr marL="0" indent="0">
              <a:buNone/>
            </a:pPr>
            <a:endParaRPr lang="en-US" dirty="0"/>
          </a:p>
          <a:p>
            <a:endParaRPr lang="en-AU" dirty="0"/>
          </a:p>
        </p:txBody>
      </p:sp>
      <p:sp>
        <p:nvSpPr>
          <p:cNvPr id="3" name="TextBox 2"/>
          <p:cNvSpPr txBox="1"/>
          <p:nvPr/>
        </p:nvSpPr>
        <p:spPr>
          <a:xfrm>
            <a:off x="467544" y="1700808"/>
            <a:ext cx="8352928" cy="459228"/>
          </a:xfrm>
          <a:prstGeom prst="rect">
            <a:avLst/>
          </a:prstGeom>
          <a:noFill/>
        </p:spPr>
        <p:txBody>
          <a:bodyPr wrap="square" rtlCol="0">
            <a:spAutoFit/>
          </a:bodyPr>
          <a:lstStyle/>
          <a:p>
            <a:pPr defTabSz="914363">
              <a:lnSpc>
                <a:spcPct val="70000"/>
              </a:lnSpc>
              <a:spcBef>
                <a:spcPct val="20000"/>
              </a:spcBef>
              <a:buSzPct val="100000"/>
            </a:pPr>
            <a:r>
              <a:rPr lang="en-US" sz="3200" dirty="0" smtClean="0">
                <a:latin typeface="Calibri" pitchFamily="34" charset="0"/>
              </a:rPr>
              <a:t>For Developers</a:t>
            </a:r>
            <a:endParaRPr lang="en-US" sz="3200" dirty="0" smtClean="0">
              <a:solidFill>
                <a:schemeClr val="bg1"/>
              </a:solidFill>
              <a:latin typeface="Calibri" pitchFamily="34" charset="0"/>
            </a:endParaRPr>
          </a:p>
        </p:txBody>
      </p:sp>
    </p:spTree>
    <p:extLst>
      <p:ext uri="{BB962C8B-B14F-4D97-AF65-F5344CB8AC3E}">
        <p14:creationId xmlns:p14="http://schemas.microsoft.com/office/powerpoint/2010/main" val="31979216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Overriding Default Configuration</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198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268760"/>
            <a:ext cx="6783710" cy="28853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98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59831" y="3789040"/>
            <a:ext cx="5912743" cy="240687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6100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9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19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 Power Tools</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340768"/>
            <a:ext cx="8352499" cy="45210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4189388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EF with MVC</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430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336066"/>
            <a:ext cx="6744189" cy="45278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30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84168" y="1904665"/>
            <a:ext cx="2874176" cy="34000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11898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30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0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EF 4.2</a:t>
            </a:r>
            <a:endParaRPr lang="en-US" dirty="0"/>
          </a:p>
        </p:txBody>
      </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pic>
        <p:nvPicPr>
          <p:cNvPr id="38914"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5981"/>
          <a:stretch/>
        </p:blipFill>
        <p:spPr bwMode="auto">
          <a:xfrm>
            <a:off x="292217" y="1486665"/>
            <a:ext cx="8676914" cy="3109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95536" y="4941168"/>
            <a:ext cx="6336704" cy="646331"/>
          </a:xfrm>
          <a:prstGeom prst="rect">
            <a:avLst/>
          </a:prstGeom>
          <a:noFill/>
        </p:spPr>
        <p:txBody>
          <a:bodyPr wrap="square" rtlCol="0">
            <a:spAutoFit/>
          </a:bodyPr>
          <a:lstStyle/>
          <a:p>
            <a:r>
              <a:rPr lang="en-US" dirty="0">
                <a:solidFill>
                  <a:schemeClr val="bg1"/>
                </a:solidFill>
              </a:rPr>
              <a:t>templates for using DbContext with Database First or Model First are now available on Visual Studio Gallery</a:t>
            </a:r>
          </a:p>
        </p:txBody>
      </p:sp>
    </p:spTree>
    <p:extLst>
      <p:ext uri="{BB962C8B-B14F-4D97-AF65-F5344CB8AC3E}">
        <p14:creationId xmlns:p14="http://schemas.microsoft.com/office/powerpoint/2010/main" val="4820811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Rectangle 175105"/>
          <p:cNvPicPr>
            <a:picLocks noChangeAspect="1" noChangeArrowheads="1"/>
          </p:cNvPicPr>
          <p:nvPr/>
        </p:nvPicPr>
        <p:blipFill>
          <a:blip r:embed="rId3" cstate="print"/>
          <a:srcRect/>
          <a:stretch>
            <a:fillRect/>
          </a:stretch>
        </p:blipFill>
        <p:spPr bwMode="invGray">
          <a:xfrm>
            <a:off x="5562600" y="4648206"/>
            <a:ext cx="3086100" cy="1038225"/>
          </a:xfrm>
          <a:prstGeom prst="rect">
            <a:avLst/>
          </a:prstGeom>
          <a:noFill/>
          <a:ln w="9525">
            <a:noFill/>
            <a:miter lim="800000"/>
            <a:headEnd/>
            <a:tailEnd/>
          </a:ln>
        </p:spPr>
      </p:pic>
      <p:pic>
        <p:nvPicPr>
          <p:cNvPr id="5" name="Picture 4" descr="SQL08r2_h_rgb_r.png"/>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6538" y="149808"/>
            <a:ext cx="3302465" cy="612192"/>
          </a:xfrm>
          <a:prstGeom prst="rect">
            <a:avLst/>
          </a:prstGeom>
        </p:spPr>
      </p:pic>
      <p:cxnSp>
        <p:nvCxnSpPr>
          <p:cNvPr id="7" name="Straight Connector 6"/>
          <p:cNvCxnSpPr/>
          <p:nvPr/>
        </p:nvCxnSpPr>
        <p:spPr>
          <a:xfrm>
            <a:off x="3780431" y="4527370"/>
            <a:ext cx="4957170" cy="0"/>
          </a:xfrm>
          <a:prstGeom prst="line">
            <a:avLst/>
          </a:prstGeom>
          <a:ln>
            <a:gradFill>
              <a:gsLst>
                <a:gs pos="0">
                  <a:schemeClr val="accent1"/>
                </a:gs>
                <a:gs pos="100000">
                  <a:schemeClr val="accent1">
                    <a:alpha val="0"/>
                  </a:schemeClr>
                </a:gs>
              </a:gsLst>
              <a:lin ang="10800000" scaled="0"/>
            </a:gra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ctrTitle"/>
          </p:nvPr>
        </p:nvSpPr>
        <p:spPr>
          <a:xfrm>
            <a:off x="4716016" y="2348882"/>
            <a:ext cx="3739952" cy="1470025"/>
          </a:xfrm>
        </p:spPr>
        <p:txBody>
          <a:bodyPr/>
          <a:lstStyle/>
          <a:p>
            <a:r>
              <a:rPr lang="en-US" dirty="0" smtClean="0"/>
              <a:t>Entity Framework</a:t>
            </a:r>
            <a:endParaRPr lang="en-US" dirty="0"/>
          </a:p>
        </p:txBody>
      </p:sp>
      <p:pic>
        <p:nvPicPr>
          <p:cNvPr id="8" name="Picture_x0020_6"/>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rot="21231794">
            <a:off x="1151944" y="1590298"/>
            <a:ext cx="2638226" cy="4443330"/>
          </a:xfrm>
          <a:prstGeom prst="rect">
            <a:avLst/>
          </a:prstGeom>
          <a:ln w="228600" cap="sq" cmpd="thickThin">
            <a:solidFill>
              <a:schemeClr val="bg1">
                <a:lumMod val="95000"/>
              </a:schemeClr>
            </a:solidFill>
            <a:prstDash val="solid"/>
            <a:miter lim="800000"/>
          </a:ln>
          <a:effectLst>
            <a:innerShdw blurRad="76200">
              <a:srgbClr val="000000"/>
            </a:inn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531604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Code to expose WCF service from EF</a:t>
            </a:r>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614709"/>
            <a:ext cx="6752602" cy="3667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993888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Sample code to access </a:t>
            </a:r>
            <a:r>
              <a:rPr lang="en-US" smtClean="0"/>
              <a:t>EF data</a:t>
            </a:r>
            <a:endParaRPr lang="en-US" dirty="0"/>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95414"/>
            <a:ext cx="5766508" cy="4067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987383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7743" y="332656"/>
            <a:ext cx="8229600" cy="773131"/>
          </a:xfrm>
        </p:spPr>
        <p:txBody>
          <a:bodyPr/>
          <a:lstStyle/>
          <a:p>
            <a:r>
              <a:rPr lang="en-US" dirty="0" smtClean="0"/>
              <a:t>Entity Framework Profiling</a:t>
            </a:r>
            <a:endParaRPr lang="en-US" dirty="0"/>
          </a:p>
        </p:txBody>
      </p:sp>
      <p:sp>
        <p:nvSpPr>
          <p:cNvPr id="3" name="TextBox 2"/>
          <p:cNvSpPr txBox="1"/>
          <p:nvPr/>
        </p:nvSpPr>
        <p:spPr>
          <a:xfrm>
            <a:off x="191437" y="1623507"/>
            <a:ext cx="2372126" cy="2585323"/>
          </a:xfrm>
          <a:prstGeom prst="rect">
            <a:avLst/>
          </a:prstGeom>
          <a:noFill/>
        </p:spPr>
        <p:txBody>
          <a:bodyPr wrap="square" lIns="0" tIns="0" rIns="0" bIns="0" rtlCol="0">
            <a:spAutoFit/>
          </a:bodyPr>
          <a:lstStyle/>
          <a:p>
            <a:pPr marL="285750" indent="-285750">
              <a:buFont typeface="Arial" pitchFamily="34" charset="0"/>
              <a:buChar char="•"/>
            </a:pPr>
            <a:r>
              <a:rPr lang="en-US" sz="2000" dirty="0" smtClean="0">
                <a:solidFill>
                  <a:schemeClr val="bg2"/>
                </a:solidFill>
              </a:rPr>
              <a:t>Visual Studio Ultimate</a:t>
            </a:r>
          </a:p>
          <a:p>
            <a:pPr marL="742932" lvl="1" indent="-285750">
              <a:buFont typeface="Arial" pitchFamily="34" charset="0"/>
              <a:buChar char="•"/>
            </a:pPr>
            <a:r>
              <a:rPr lang="en-US" sz="1600" dirty="0" smtClean="0">
                <a:solidFill>
                  <a:schemeClr val="bg2"/>
                </a:solidFill>
              </a:rPr>
              <a:t>Intellitrace</a:t>
            </a:r>
          </a:p>
          <a:p>
            <a:pPr marL="742932" lvl="1" indent="-285750">
              <a:buFont typeface="Arial" pitchFamily="34" charset="0"/>
              <a:buChar char="•"/>
            </a:pPr>
            <a:r>
              <a:rPr lang="en-US" sz="1600" dirty="0" smtClean="0">
                <a:solidFill>
                  <a:schemeClr val="bg2"/>
                </a:solidFill>
              </a:rPr>
              <a:t>VS Profiler - article </a:t>
            </a:r>
            <a:r>
              <a:rPr lang="en-US" sz="1600" dirty="0" smtClean="0">
                <a:solidFill>
                  <a:schemeClr val="bg2"/>
                </a:solidFill>
                <a:hlinkClick r:id="rId2"/>
              </a:rPr>
              <a:t>here</a:t>
            </a:r>
            <a:endParaRPr lang="en-US" sz="1600" dirty="0" smtClean="0">
              <a:solidFill>
                <a:schemeClr val="bg2"/>
              </a:solidFill>
            </a:endParaRPr>
          </a:p>
          <a:p>
            <a:pPr marL="285750" indent="-285750">
              <a:buFont typeface="Arial" pitchFamily="34" charset="0"/>
              <a:buChar char="•"/>
            </a:pPr>
            <a:r>
              <a:rPr lang="en-US" sz="2000" dirty="0" smtClean="0">
                <a:solidFill>
                  <a:schemeClr val="bg2"/>
                </a:solidFill>
              </a:rPr>
              <a:t>SQL Server Profiler</a:t>
            </a:r>
          </a:p>
          <a:p>
            <a:pPr marL="285750" indent="-285750">
              <a:buFont typeface="Arial" pitchFamily="34" charset="0"/>
              <a:buChar char="•"/>
            </a:pPr>
            <a:r>
              <a:rPr lang="en-US" sz="2000" dirty="0" smtClean="0">
                <a:solidFill>
                  <a:schemeClr val="bg2"/>
                </a:solidFill>
              </a:rPr>
              <a:t>3</a:t>
            </a:r>
            <a:r>
              <a:rPr lang="en-US" sz="2000" baseline="30000" dirty="0" smtClean="0">
                <a:solidFill>
                  <a:schemeClr val="bg2"/>
                </a:solidFill>
              </a:rPr>
              <a:t>rd</a:t>
            </a:r>
            <a:r>
              <a:rPr lang="en-US" sz="2000" dirty="0" smtClean="0">
                <a:solidFill>
                  <a:schemeClr val="bg2"/>
                </a:solidFill>
              </a:rPr>
              <a:t> party tools </a:t>
            </a:r>
          </a:p>
          <a:p>
            <a:pPr marL="285750" indent="-285750">
              <a:buFont typeface="Arial" pitchFamily="34" charset="0"/>
              <a:buChar char="•"/>
            </a:pPr>
            <a:r>
              <a:rPr lang="en-US" sz="2000" dirty="0" smtClean="0">
                <a:solidFill>
                  <a:schemeClr val="bg2"/>
                </a:solidFill>
              </a:rPr>
              <a:t>Article on Tracing - </a:t>
            </a:r>
            <a:r>
              <a:rPr lang="en-US" sz="2000" dirty="0" smtClean="0">
                <a:solidFill>
                  <a:schemeClr val="bg2"/>
                </a:solidFill>
                <a:hlinkClick r:id="rId3"/>
              </a:rPr>
              <a:t>here</a:t>
            </a:r>
            <a:endParaRPr lang="en-US" sz="2000" dirty="0" smtClean="0">
              <a:solidFill>
                <a:schemeClr val="bg2"/>
              </a:solidFill>
            </a:endParaRPr>
          </a:p>
        </p:txBody>
      </p:sp>
      <p:pic>
        <p:nvPicPr>
          <p:cNvPr id="3074" name="Picture 2"/>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2579975" y="1623507"/>
            <a:ext cx="5929323" cy="41352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2261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You can use raw T-SQL </a:t>
            </a:r>
            <a:endParaRPr lang="en-US" dirty="0"/>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11560" y="1700808"/>
            <a:ext cx="4924795" cy="3114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bwMode="auto">
          <a:xfrm>
            <a:off x="2627784" y="2708920"/>
            <a:ext cx="2672126" cy="829340"/>
          </a:xfrm>
          <a:prstGeom prst="rect">
            <a:avLst/>
          </a:prstGeom>
          <a:noFill/>
          <a:ln w="41275">
            <a:solidFill>
              <a:schemeClr val="accent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extLst>
      <p:ext uri="{BB962C8B-B14F-4D97-AF65-F5344CB8AC3E}">
        <p14:creationId xmlns:p14="http://schemas.microsoft.com/office/powerpoint/2010/main" val="31728991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New in SP1</a:t>
            </a:r>
            <a:endParaRPr lang="en-US"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9" name="Rectangle 8"/>
          <p:cNvSpPr/>
          <p:nvPr/>
        </p:nvSpPr>
        <p:spPr>
          <a:xfrm>
            <a:off x="26332" y="1556792"/>
            <a:ext cx="9001000" cy="3139321"/>
          </a:xfrm>
          <a:prstGeom prst="rect">
            <a:avLst/>
          </a:prstGeom>
        </p:spPr>
        <p:txBody>
          <a:bodyPr wrap="square">
            <a:spAutoFit/>
          </a:bodyPr>
          <a:lstStyle/>
          <a:p>
            <a:r>
              <a:rPr lang="en-US" dirty="0" smtClean="0"/>
              <a:t>•New or Improved Dynamic </a:t>
            </a:r>
            <a:r>
              <a:rPr lang="en-US" dirty="0"/>
              <a:t>Management Views </a:t>
            </a:r>
            <a:endParaRPr lang="en-US" dirty="0" smtClean="0"/>
          </a:p>
          <a:p>
            <a:pPr lvl="1"/>
            <a:r>
              <a:rPr lang="en-US" sz="1400" dirty="0" smtClean="0"/>
              <a:t>--</a:t>
            </a:r>
            <a:r>
              <a:rPr lang="en-US" sz="1400" dirty="0" err="1" smtClean="0"/>
              <a:t>sys.dm_exec_query_stats</a:t>
            </a:r>
            <a:r>
              <a:rPr lang="en-US" sz="1400" dirty="0" smtClean="0"/>
              <a:t> --additional </a:t>
            </a:r>
            <a:r>
              <a:rPr lang="en-US" sz="1400" dirty="0"/>
              <a:t>columns (</a:t>
            </a:r>
            <a:r>
              <a:rPr lang="en-US" sz="1400" dirty="0" smtClean="0"/>
              <a:t>long-running queries</a:t>
            </a:r>
            <a:r>
              <a:rPr lang="en-US" sz="1400" dirty="0"/>
              <a:t>)</a:t>
            </a:r>
            <a:endParaRPr lang="en-US" sz="1400" dirty="0" smtClean="0"/>
          </a:p>
          <a:p>
            <a:pPr lvl="1"/>
            <a:r>
              <a:rPr lang="en-US" sz="1400" dirty="0" smtClean="0"/>
              <a:t>--new </a:t>
            </a:r>
            <a:r>
              <a:rPr lang="en-US" sz="1400" dirty="0"/>
              <a:t>DMVs and </a:t>
            </a:r>
            <a:r>
              <a:rPr lang="en-US" sz="1400" dirty="0" err="1"/>
              <a:t>XEvents</a:t>
            </a:r>
            <a:r>
              <a:rPr lang="en-US" sz="1400" dirty="0"/>
              <a:t> on select performance counters are introduced to monitor OS </a:t>
            </a:r>
            <a:r>
              <a:rPr lang="en-US" sz="1400" dirty="0" smtClean="0"/>
              <a:t>configurations/resource </a:t>
            </a:r>
            <a:r>
              <a:rPr lang="en-US" sz="1400" dirty="0"/>
              <a:t>conditions related to the SQL Server </a:t>
            </a:r>
            <a:r>
              <a:rPr lang="en-US" sz="1400" dirty="0" smtClean="0"/>
              <a:t>instance</a:t>
            </a:r>
            <a:endParaRPr lang="en-US" sz="1400" dirty="0"/>
          </a:p>
          <a:p>
            <a:r>
              <a:rPr lang="en-US" dirty="0" smtClean="0"/>
              <a:t>•Improved </a:t>
            </a:r>
            <a:r>
              <a:rPr lang="en-US" dirty="0"/>
              <a:t>FORCESEEK index </a:t>
            </a:r>
            <a:r>
              <a:rPr lang="en-US" dirty="0" smtClean="0"/>
              <a:t>hint &amp; New FORCESCAN query hint </a:t>
            </a:r>
          </a:p>
          <a:p>
            <a:pPr lvl="1"/>
            <a:r>
              <a:rPr lang="en-US" sz="1400" dirty="0" smtClean="0"/>
              <a:t>--syntax  modified w/optional </a:t>
            </a:r>
            <a:r>
              <a:rPr lang="en-US" sz="1400" dirty="0"/>
              <a:t>parameters allowing it to control the access method on the index even </a:t>
            </a:r>
            <a:r>
              <a:rPr lang="en-US" sz="1400" dirty="0" smtClean="0"/>
              <a:t>further</a:t>
            </a:r>
          </a:p>
          <a:p>
            <a:pPr lvl="1"/>
            <a:r>
              <a:rPr lang="en-US" sz="1400" dirty="0" smtClean="0"/>
              <a:t>--FORCESCAN complements </a:t>
            </a:r>
            <a:r>
              <a:rPr lang="en-US" sz="1400" dirty="0"/>
              <a:t>the FORCESEEK hint allowing specifying ‘scan’ as the access method to the </a:t>
            </a:r>
            <a:r>
              <a:rPr lang="en-US" sz="1400" dirty="0" smtClean="0"/>
              <a:t>index</a:t>
            </a:r>
          </a:p>
          <a:p>
            <a:r>
              <a:rPr lang="en-US" dirty="0" smtClean="0"/>
              <a:t>•Improved DACPAC - (DAC </a:t>
            </a:r>
            <a:r>
              <a:rPr lang="en-US" dirty="0" err="1"/>
              <a:t>Fx</a:t>
            </a:r>
            <a:r>
              <a:rPr lang="en-US" dirty="0"/>
              <a:t>) </a:t>
            </a:r>
            <a:r>
              <a:rPr lang="en-US" dirty="0" smtClean="0"/>
              <a:t>improved </a:t>
            </a:r>
            <a:r>
              <a:rPr lang="en-US" dirty="0"/>
              <a:t>database upgrades: </a:t>
            </a:r>
          </a:p>
          <a:p>
            <a:pPr lvl="1"/>
            <a:r>
              <a:rPr lang="en-US" sz="1400" dirty="0" smtClean="0"/>
              <a:t>--(</a:t>
            </a:r>
            <a:r>
              <a:rPr lang="en-US" sz="1400" dirty="0"/>
              <a:t>DAC) Framework v1.1 and DAC upgrade wizard enable the new in-place upgrade service </a:t>
            </a:r>
            <a:r>
              <a:rPr lang="en-US" sz="1400" dirty="0" smtClean="0"/>
              <a:t/>
            </a:r>
            <a:br>
              <a:rPr lang="en-US" sz="1400" dirty="0" smtClean="0"/>
            </a:br>
            <a:r>
              <a:rPr lang="en-US" sz="1400" dirty="0" smtClean="0"/>
              <a:t>--</a:t>
            </a:r>
            <a:r>
              <a:rPr lang="en-US" sz="1400" dirty="0"/>
              <a:t>N</a:t>
            </a:r>
            <a:r>
              <a:rPr lang="en-US" sz="1400" dirty="0" smtClean="0"/>
              <a:t>ew </a:t>
            </a:r>
            <a:r>
              <a:rPr lang="en-US" sz="1400" dirty="0"/>
              <a:t>in-place upgrade service will upgrade the schema for an existing database in SQL Azure and the versions of SQL Server supported by </a:t>
            </a:r>
            <a:r>
              <a:rPr lang="en-US" sz="1400" dirty="0" smtClean="0"/>
              <a:t>DAC</a:t>
            </a:r>
          </a:p>
          <a:p>
            <a:r>
              <a:rPr lang="en-US" dirty="0" smtClean="0"/>
              <a:t>•New Disk </a:t>
            </a:r>
            <a:r>
              <a:rPr lang="en-US" dirty="0"/>
              <a:t>space control for PowerPivot: </a:t>
            </a:r>
          </a:p>
          <a:p>
            <a:pPr lvl="1"/>
            <a:r>
              <a:rPr lang="en-US" sz="1400" dirty="0" smtClean="0"/>
              <a:t>--Introduces </a:t>
            </a:r>
            <a:r>
              <a:rPr lang="en-US" sz="1400" dirty="0"/>
              <a:t>two new configuration settings that let you determine how long cached data stays in the </a:t>
            </a:r>
            <a:r>
              <a:rPr lang="en-US" sz="1400" dirty="0" smtClean="0"/>
              <a:t>system</a:t>
            </a:r>
            <a:endParaRPr lang="en-US" sz="1400" dirty="0"/>
          </a:p>
        </p:txBody>
      </p:sp>
    </p:spTree>
    <p:extLst>
      <p:ext uri="{BB962C8B-B14F-4D97-AF65-F5344CB8AC3E}">
        <p14:creationId xmlns:p14="http://schemas.microsoft.com/office/powerpoint/2010/main" val="15327496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Database Development Pain Points</a:t>
            </a:r>
            <a:br>
              <a:rPr lang="en-US" dirty="0" smtClean="0"/>
            </a:br>
            <a:endParaRPr lang="en-US" sz="3600" spc="-150" dirty="0">
              <a:gradFill>
                <a:gsLst>
                  <a:gs pos="0">
                    <a:schemeClr val="tx2"/>
                  </a:gs>
                  <a:gs pos="100000">
                    <a:schemeClr val="tx2"/>
                  </a:gs>
                </a:gsLst>
                <a:lin ang="5400000" scaled="0"/>
              </a:gradFill>
            </a:endParaRPr>
          </a:p>
        </p:txBody>
      </p:sp>
      <p:sp>
        <p:nvSpPr>
          <p:cNvPr id="4" name="Content Placeholder 2"/>
          <p:cNvSpPr txBox="1">
            <a:spLocks/>
          </p:cNvSpPr>
          <p:nvPr/>
        </p:nvSpPr>
        <p:spPr>
          <a:xfrm>
            <a:off x="539552" y="1196752"/>
            <a:ext cx="6173808" cy="3811888"/>
          </a:xfrm>
          <a:prstGeom prst="rect">
            <a:avLst/>
          </a:prstGeom>
        </p:spPr>
        <p:txBody>
          <a:bodyPr>
            <a:normAutofit fontScale="85000" lnSpcReduction="20000"/>
          </a:bodyPr>
          <a:lstStyle>
            <a:lvl1pPr marL="460375" indent="-460375" algn="l" defTabSz="914363" rtl="0" eaLnBrk="1" latinLnBrk="0" hangingPunct="1">
              <a:lnSpc>
                <a:spcPct val="90000"/>
              </a:lnSpc>
              <a:spcBef>
                <a:spcPct val="20000"/>
              </a:spcBef>
              <a:buSzPct val="90000"/>
              <a:buFontTx/>
              <a:buBlip>
                <a:blip r:embed="rId4"/>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4"/>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4"/>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4"/>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2"/>
                </a:solidFill>
              </a:rPr>
              <a:t>Developers</a:t>
            </a:r>
          </a:p>
          <a:p>
            <a:pPr lvl="1"/>
            <a:r>
              <a:rPr lang="en-US" dirty="0" smtClean="0">
                <a:solidFill>
                  <a:schemeClr val="bg2"/>
                </a:solidFill>
              </a:rPr>
              <a:t>SQL expertise</a:t>
            </a:r>
          </a:p>
          <a:p>
            <a:pPr lvl="1"/>
            <a:r>
              <a:rPr lang="en-US" dirty="0" smtClean="0">
                <a:solidFill>
                  <a:schemeClr val="bg2"/>
                </a:solidFill>
              </a:rPr>
              <a:t>Maintain script libraries</a:t>
            </a:r>
          </a:p>
          <a:p>
            <a:pPr lvl="1"/>
            <a:r>
              <a:rPr lang="en-US" dirty="0" smtClean="0">
                <a:solidFill>
                  <a:schemeClr val="bg2"/>
                </a:solidFill>
              </a:rPr>
              <a:t>Versioned deployments</a:t>
            </a:r>
          </a:p>
          <a:p>
            <a:pPr lvl="1"/>
            <a:r>
              <a:rPr lang="en-US" dirty="0" smtClean="0">
                <a:solidFill>
                  <a:schemeClr val="bg2"/>
                </a:solidFill>
              </a:rPr>
              <a:t>Keeping development/test/production synchronized</a:t>
            </a:r>
          </a:p>
          <a:p>
            <a:r>
              <a:rPr lang="en-US" dirty="0" smtClean="0">
                <a:solidFill>
                  <a:schemeClr val="bg2"/>
                </a:solidFill>
              </a:rPr>
              <a:t>Database administrators (DBAs)</a:t>
            </a:r>
          </a:p>
          <a:p>
            <a:pPr lvl="1"/>
            <a:r>
              <a:rPr lang="en-US" dirty="0" smtClean="0">
                <a:solidFill>
                  <a:schemeClr val="bg2"/>
                </a:solidFill>
              </a:rPr>
              <a:t>Hand reconcile upgrade scripts</a:t>
            </a:r>
          </a:p>
          <a:p>
            <a:pPr lvl="1"/>
            <a:r>
              <a:rPr lang="en-US" dirty="0" smtClean="0">
                <a:solidFill>
                  <a:schemeClr val="bg2"/>
                </a:solidFill>
              </a:rPr>
              <a:t>Schema/data portability</a:t>
            </a:r>
          </a:p>
          <a:p>
            <a:pPr lvl="1"/>
            <a:r>
              <a:rPr lang="en-US" dirty="0" smtClean="0">
                <a:solidFill>
                  <a:schemeClr val="bg2"/>
                </a:solidFill>
              </a:rPr>
              <a:t>Security/containment</a:t>
            </a:r>
          </a:p>
          <a:p>
            <a:pPr lvl="1"/>
            <a:r>
              <a:rPr lang="en-US" dirty="0" smtClean="0">
                <a:solidFill>
                  <a:schemeClr val="bg2"/>
                </a:solidFill>
              </a:rPr>
              <a:t>Management at scale</a:t>
            </a:r>
            <a:endParaRPr lang="en-US" dirty="0">
              <a:solidFill>
                <a:schemeClr val="bg2"/>
              </a:solidFill>
            </a:endParaRPr>
          </a:p>
        </p:txBody>
      </p:sp>
    </p:spTree>
    <p:custDataLst>
      <p:tags r:id="rId1"/>
    </p:custDataLst>
    <p:extLst>
      <p:ext uri="{BB962C8B-B14F-4D97-AF65-F5344CB8AC3E}">
        <p14:creationId xmlns:p14="http://schemas.microsoft.com/office/powerpoint/2010/main" val="32334168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SQL Server 2008 R2 </a:t>
            </a:r>
            <a:r>
              <a:rPr lang="en-US" sz="2200" dirty="0" smtClean="0"/>
              <a:t>– So Many New Features…</a:t>
            </a:r>
            <a:endParaRPr lang="en-US" sz="2200" dirty="0"/>
          </a:p>
        </p:txBody>
      </p:sp>
      <p:sp>
        <p:nvSpPr>
          <p:cNvPr id="4" name="Content Placeholder 3"/>
          <p:cNvSpPr>
            <a:spLocks noGrp="1"/>
          </p:cNvSpPr>
          <p:nvPr>
            <p:ph idx="4294967295"/>
          </p:nvPr>
        </p:nvSpPr>
        <p:spPr>
          <a:xfrm>
            <a:off x="457200" y="2276874"/>
            <a:ext cx="8229600" cy="3849291"/>
          </a:xfrm>
          <a:prstGeom prst="rect">
            <a:avLst/>
          </a:prstGeom>
        </p:spPr>
        <p:txBody>
          <a:bodyPr>
            <a:normAutofit lnSpcReduction="10000"/>
          </a:bodyPr>
          <a:lstStyle/>
          <a:p>
            <a:r>
              <a:rPr lang="en-US" dirty="0" smtClean="0"/>
              <a:t> </a:t>
            </a:r>
            <a:r>
              <a:rPr lang="en-US" dirty="0" smtClean="0">
                <a:solidFill>
                  <a:schemeClr val="tx1"/>
                </a:solidFill>
              </a:rPr>
              <a:t>DACPACs </a:t>
            </a:r>
            <a:r>
              <a:rPr lang="en-US" dirty="0">
                <a:solidFill>
                  <a:schemeClr val="tx1"/>
                </a:solidFill>
              </a:rPr>
              <a:t>(Data Tier Applications) </a:t>
            </a:r>
            <a:endParaRPr lang="en-US" dirty="0" smtClean="0">
              <a:solidFill>
                <a:schemeClr val="tx1"/>
              </a:solidFill>
            </a:endParaRPr>
          </a:p>
          <a:p>
            <a:r>
              <a:rPr lang="en-US" dirty="0" smtClean="0">
                <a:solidFill>
                  <a:schemeClr val="tx1"/>
                </a:solidFill>
              </a:rPr>
              <a:t> </a:t>
            </a:r>
            <a:r>
              <a:rPr lang="en-US" dirty="0">
                <a:solidFill>
                  <a:schemeClr val="tx1"/>
                </a:solidFill>
              </a:rPr>
              <a:t>T-SQL enhancements</a:t>
            </a:r>
          </a:p>
          <a:p>
            <a:r>
              <a:rPr lang="en-US" dirty="0" smtClean="0">
                <a:solidFill>
                  <a:schemeClr val="tx1"/>
                </a:solidFill>
              </a:rPr>
              <a:t> </a:t>
            </a:r>
            <a:r>
              <a:rPr lang="en-US" dirty="0">
                <a:solidFill>
                  <a:schemeClr val="tx1"/>
                </a:solidFill>
              </a:rPr>
              <a:t>Geospatial data </a:t>
            </a:r>
            <a:r>
              <a:rPr lang="en-US" dirty="0" smtClean="0">
                <a:solidFill>
                  <a:schemeClr val="tx1"/>
                </a:solidFill>
              </a:rPr>
              <a:t>types</a:t>
            </a:r>
          </a:p>
          <a:p>
            <a:r>
              <a:rPr lang="en-US" dirty="0" smtClean="0">
                <a:solidFill>
                  <a:schemeClr val="tx1"/>
                </a:solidFill>
              </a:rPr>
              <a:t> XML </a:t>
            </a:r>
            <a:r>
              <a:rPr lang="en-US" dirty="0">
                <a:solidFill>
                  <a:schemeClr val="tx1"/>
                </a:solidFill>
              </a:rPr>
              <a:t>data </a:t>
            </a:r>
            <a:r>
              <a:rPr lang="en-US" dirty="0" smtClean="0">
                <a:solidFill>
                  <a:schemeClr val="tx1"/>
                </a:solidFill>
              </a:rPr>
              <a:t>enhancements</a:t>
            </a:r>
            <a:endParaRPr lang="en-US" dirty="0">
              <a:solidFill>
                <a:schemeClr val="tx1"/>
              </a:solidFill>
            </a:endParaRPr>
          </a:p>
          <a:p>
            <a:r>
              <a:rPr lang="en-US" dirty="0" smtClean="0">
                <a:solidFill>
                  <a:schemeClr val="tx1"/>
                </a:solidFill>
              </a:rPr>
              <a:t> Filestreams </a:t>
            </a:r>
            <a:r>
              <a:rPr lang="en-US" dirty="0">
                <a:solidFill>
                  <a:schemeClr val="tx1"/>
                </a:solidFill>
              </a:rPr>
              <a:t>(BLOBS)</a:t>
            </a:r>
          </a:p>
          <a:p>
            <a:r>
              <a:rPr lang="en-US" dirty="0">
                <a:solidFill>
                  <a:schemeClr val="tx1"/>
                </a:solidFill>
              </a:rPr>
              <a:t> Sparse Columns</a:t>
            </a:r>
          </a:p>
          <a:p>
            <a:r>
              <a:rPr lang="en-US" dirty="0">
                <a:solidFill>
                  <a:schemeClr val="tx1"/>
                </a:solidFill>
              </a:rPr>
              <a:t> Filtered indices and full-text </a:t>
            </a:r>
            <a:r>
              <a:rPr lang="en-US" dirty="0" smtClean="0">
                <a:solidFill>
                  <a:schemeClr val="tx1"/>
                </a:solidFill>
              </a:rPr>
              <a:t>search</a:t>
            </a:r>
          </a:p>
          <a:p>
            <a:r>
              <a:rPr lang="en-US" dirty="0" smtClean="0">
                <a:solidFill>
                  <a:schemeClr val="tx1"/>
                </a:solidFill>
              </a:rPr>
              <a:t> Entity </a:t>
            </a:r>
            <a:r>
              <a:rPr lang="en-US" dirty="0">
                <a:solidFill>
                  <a:schemeClr val="tx1"/>
                </a:solidFill>
              </a:rPr>
              <a:t>Framework 4.1</a:t>
            </a:r>
          </a:p>
          <a:p>
            <a:pPr marL="0" indent="0">
              <a:buNone/>
            </a:pPr>
            <a:endParaRPr lang="en-US" dirty="0">
              <a:solidFill>
                <a:schemeClr val="tx1"/>
              </a:solidFill>
            </a:endParaRPr>
          </a:p>
          <a:p>
            <a:endParaRPr lang="en-AU" dirty="0"/>
          </a:p>
        </p:txBody>
      </p:sp>
      <p:sp>
        <p:nvSpPr>
          <p:cNvPr id="3" name="TextBox 2"/>
          <p:cNvSpPr txBox="1"/>
          <p:nvPr/>
        </p:nvSpPr>
        <p:spPr>
          <a:xfrm>
            <a:off x="467545" y="1700809"/>
            <a:ext cx="8352928" cy="437043"/>
          </a:xfrm>
          <a:prstGeom prst="rect">
            <a:avLst/>
          </a:prstGeom>
          <a:noFill/>
        </p:spPr>
        <p:txBody>
          <a:bodyPr wrap="square" rtlCol="0">
            <a:spAutoFit/>
          </a:bodyPr>
          <a:lstStyle/>
          <a:p>
            <a:pPr defTabSz="914363">
              <a:lnSpc>
                <a:spcPct val="70000"/>
              </a:lnSpc>
              <a:spcBef>
                <a:spcPct val="20000"/>
              </a:spcBef>
              <a:buSzPct val="100000"/>
            </a:pPr>
            <a:r>
              <a:rPr lang="en-US" sz="3200" dirty="0" smtClean="0">
                <a:latin typeface="Calibri" pitchFamily="34" charset="0"/>
              </a:rPr>
              <a:t>For Developers</a:t>
            </a:r>
            <a:endParaRPr lang="en-US" sz="3200" dirty="0" smtClean="0">
              <a:solidFill>
                <a:schemeClr val="bg1"/>
              </a:solidFill>
              <a:latin typeface="Calibri" pitchFamily="34" charset="0"/>
            </a:endParaRPr>
          </a:p>
        </p:txBody>
      </p:sp>
    </p:spTree>
    <p:extLst>
      <p:ext uri="{BB962C8B-B14F-4D97-AF65-F5344CB8AC3E}">
        <p14:creationId xmlns:p14="http://schemas.microsoft.com/office/powerpoint/2010/main" val="20410834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ound Same Side Corner Rectangle 4"/>
          <p:cNvSpPr/>
          <p:nvPr/>
        </p:nvSpPr>
        <p:spPr bwMode="auto">
          <a:xfrm>
            <a:off x="272716" y="1490728"/>
            <a:ext cx="8598568" cy="3770040"/>
          </a:xfrm>
          <a:prstGeom prst="round2SameRect">
            <a:avLst>
              <a:gd name="adj1" fmla="val 3174"/>
              <a:gd name="adj2" fmla="val 0"/>
            </a:avLst>
          </a:prstGeom>
          <a:gradFill flip="none" rotWithShape="1">
            <a:gsLst>
              <a:gs pos="0">
                <a:schemeClr val="bg2">
                  <a:lumMod val="25000"/>
                </a:schemeClr>
              </a:gs>
              <a:gs pos="52000">
                <a:schemeClr val="tx1">
                  <a:lumMod val="50000"/>
                  <a:lumOff val="50000"/>
                </a:schemeClr>
              </a:gs>
              <a:gs pos="100000">
                <a:schemeClr val="bg2">
                  <a:lumMod val="2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3200" i="1" dirty="0">
              <a:solidFill>
                <a:srgbClr val="FFFFFF"/>
              </a:solidFill>
              <a:latin typeface="Segoe" pitchFamily="34" charset="0"/>
            </a:endParaRPr>
          </a:p>
        </p:txBody>
      </p:sp>
      <p:pic>
        <p:nvPicPr>
          <p:cNvPr id="1026"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8354" r="4274"/>
          <a:stretch/>
        </p:blipFill>
        <p:spPr bwMode="auto">
          <a:xfrm>
            <a:off x="386825" y="2282181"/>
            <a:ext cx="2850052" cy="2187134"/>
          </a:xfrm>
          <a:prstGeom prst="rect">
            <a:avLst/>
          </a:prstGeom>
          <a:noFill/>
        </p:spPr>
      </p:pic>
      <p:sp>
        <p:nvSpPr>
          <p:cNvPr id="3" name="Title 1"/>
          <p:cNvSpPr>
            <a:spLocks noGrp="1"/>
          </p:cNvSpPr>
          <p:nvPr>
            <p:ph type="title"/>
          </p:nvPr>
        </p:nvSpPr>
        <p:spPr/>
        <p:txBody>
          <a:bodyPr/>
          <a:lstStyle/>
          <a:p>
            <a:r>
              <a:rPr lang="en-US" dirty="0" smtClean="0"/>
              <a:t>Next Steps</a:t>
            </a:r>
            <a:endParaRPr lang="en-US" dirty="0"/>
          </a:p>
        </p:txBody>
      </p:sp>
      <p:sp>
        <p:nvSpPr>
          <p:cNvPr id="7" name="Freeform 5"/>
          <p:cNvSpPr>
            <a:spLocks/>
          </p:cNvSpPr>
          <p:nvPr/>
        </p:nvSpPr>
        <p:spPr bwMode="auto">
          <a:xfrm>
            <a:off x="3072997" y="1638432"/>
            <a:ext cx="5632704" cy="1033519"/>
          </a:xfrm>
          <a:prstGeom prst="roundRect">
            <a:avLst>
              <a:gd name="adj" fmla="val 7187"/>
            </a:avLst>
          </a:prstGeom>
          <a:gradFill flip="none" rotWithShape="1">
            <a:gsLst>
              <a:gs pos="0">
                <a:schemeClr val="accent1">
                  <a:lumMod val="75000"/>
                  <a:alpha val="80000"/>
                </a:schemeClr>
              </a:gs>
              <a:gs pos="52000">
                <a:schemeClr val="accent2">
                  <a:lumMod val="75000"/>
                </a:scheme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2000" dirty="0">
              <a:gradFill>
                <a:gsLst>
                  <a:gs pos="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8" name="Rectangle 7"/>
          <p:cNvSpPr/>
          <p:nvPr/>
        </p:nvSpPr>
        <p:spPr>
          <a:xfrm>
            <a:off x="3173680" y="1644550"/>
            <a:ext cx="4654992" cy="369332"/>
          </a:xfrm>
          <a:prstGeom prst="rect">
            <a:avLst/>
          </a:prstGeom>
        </p:spPr>
        <p:txBody>
          <a:bodyPr wrap="none">
            <a:spAutoFit/>
          </a:bodyPr>
          <a:lstStyle/>
          <a:p>
            <a:pPr defTabSz="914159">
              <a:defRPr/>
            </a:pPr>
            <a:r>
              <a:rPr lang="en-US" spc="20" dirty="0">
                <a:solidFill>
                  <a:schemeClr val="bg1"/>
                </a:solidFill>
                <a:latin typeface="Segoe UI" pitchFamily="34" charset="0"/>
                <a:ea typeface="Segoe UI" pitchFamily="34" charset="0"/>
                <a:cs typeface="Segoe UI" pitchFamily="34" charset="0"/>
              </a:rPr>
              <a:t>LEARN MORE ABOUT SQL SERVER 2008 R2</a:t>
            </a:r>
          </a:p>
        </p:txBody>
      </p:sp>
      <p:sp>
        <p:nvSpPr>
          <p:cNvPr id="9" name="Rectangle 8"/>
          <p:cNvSpPr/>
          <p:nvPr/>
        </p:nvSpPr>
        <p:spPr bwMode="auto">
          <a:xfrm rot="10800000">
            <a:off x="3072998" y="1989634"/>
            <a:ext cx="5630779" cy="527934"/>
          </a:xfrm>
          <a:prstGeom prst="rect">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auto">
              <a:lnSpc>
                <a:spcPct val="90000"/>
              </a:lnSpc>
              <a:spcBef>
                <a:spcPts val="630"/>
              </a:spcBef>
              <a:spcAft>
                <a:spcPts val="0"/>
              </a:spcAft>
              <a:buClr>
                <a:srgbClr val="FFFF99"/>
              </a:buClr>
              <a:buSzPct val="120000"/>
              <a:defRPr/>
            </a:pPr>
            <a:endParaRPr lang="en-US" altLang="zh-CN" sz="3200" i="1" dirty="0">
              <a:solidFill>
                <a:srgbClr val="FFFFFF"/>
              </a:solidFill>
              <a:latin typeface="Segoe" pitchFamily="34" charset="0"/>
            </a:endParaRPr>
          </a:p>
        </p:txBody>
      </p:sp>
      <p:sp>
        <p:nvSpPr>
          <p:cNvPr id="10" name="TextBox 9"/>
          <p:cNvSpPr txBox="1"/>
          <p:nvPr/>
        </p:nvSpPr>
        <p:spPr>
          <a:xfrm>
            <a:off x="3236877" y="2132639"/>
            <a:ext cx="5466900" cy="276999"/>
          </a:xfrm>
          <a:prstGeom prst="rect">
            <a:avLst/>
          </a:prstGeom>
          <a:noFill/>
        </p:spPr>
        <p:txBody>
          <a:bodyPr wrap="square" rtlCol="0">
            <a:spAutoFit/>
          </a:bodyPr>
          <a:lstStyle/>
          <a:p>
            <a:pPr marL="0" lvl="1"/>
            <a:r>
              <a:rPr lang="en-US" sz="1200" dirty="0">
                <a:solidFill>
                  <a:schemeClr val="bg1">
                    <a:alpha val="99000"/>
                  </a:schemeClr>
                </a:solidFill>
              </a:rPr>
              <a:t>http://www.microsoft.com/sqlserver/2008/en/us/whats-new.aspx</a:t>
            </a:r>
          </a:p>
        </p:txBody>
      </p:sp>
      <p:sp>
        <p:nvSpPr>
          <p:cNvPr id="19" name="Freeform 5"/>
          <p:cNvSpPr>
            <a:spLocks/>
          </p:cNvSpPr>
          <p:nvPr/>
        </p:nvSpPr>
        <p:spPr bwMode="auto">
          <a:xfrm>
            <a:off x="3072997" y="2825966"/>
            <a:ext cx="5632704" cy="1033519"/>
          </a:xfrm>
          <a:prstGeom prst="roundRect">
            <a:avLst>
              <a:gd name="adj" fmla="val 7187"/>
            </a:avLst>
          </a:prstGeom>
          <a:gradFill flip="none" rotWithShape="1">
            <a:gsLst>
              <a:gs pos="0">
                <a:schemeClr val="accent1">
                  <a:lumMod val="75000"/>
                  <a:alpha val="80000"/>
                </a:schemeClr>
              </a:gs>
              <a:gs pos="52000">
                <a:schemeClr val="accent2">
                  <a:lumMod val="75000"/>
                </a:scheme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2000" dirty="0">
              <a:gradFill>
                <a:gsLst>
                  <a:gs pos="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20" name="Rectangle 19"/>
          <p:cNvSpPr/>
          <p:nvPr/>
        </p:nvSpPr>
        <p:spPr>
          <a:xfrm>
            <a:off x="3173681" y="2832083"/>
            <a:ext cx="3825086" cy="369332"/>
          </a:xfrm>
          <a:prstGeom prst="rect">
            <a:avLst/>
          </a:prstGeom>
        </p:spPr>
        <p:txBody>
          <a:bodyPr wrap="none">
            <a:spAutoFit/>
          </a:bodyPr>
          <a:lstStyle/>
          <a:p>
            <a:pPr defTabSz="914159">
              <a:defRPr/>
            </a:pPr>
            <a:r>
              <a:rPr lang="en-US" spc="20" dirty="0">
                <a:solidFill>
                  <a:schemeClr val="bg1"/>
                </a:solidFill>
                <a:latin typeface="Segoe UI" pitchFamily="34" charset="0"/>
                <a:ea typeface="Segoe UI" pitchFamily="34" charset="0"/>
                <a:cs typeface="Segoe UI" pitchFamily="34" charset="0"/>
              </a:rPr>
              <a:t>DOWNLOAD </a:t>
            </a:r>
            <a:r>
              <a:rPr lang="en-US" spc="20" dirty="0" smtClean="0">
                <a:solidFill>
                  <a:schemeClr val="bg1"/>
                </a:solidFill>
                <a:latin typeface="Segoe UI" pitchFamily="34" charset="0"/>
                <a:ea typeface="Segoe UI" pitchFamily="34" charset="0"/>
                <a:cs typeface="Segoe UI" pitchFamily="34" charset="0"/>
              </a:rPr>
              <a:t>SQL </a:t>
            </a:r>
            <a:r>
              <a:rPr lang="en-US" spc="20" dirty="0">
                <a:solidFill>
                  <a:schemeClr val="bg1"/>
                </a:solidFill>
                <a:latin typeface="Segoe UI" pitchFamily="34" charset="0"/>
                <a:ea typeface="Segoe UI" pitchFamily="34" charset="0"/>
                <a:cs typeface="Segoe UI" pitchFamily="34" charset="0"/>
              </a:rPr>
              <a:t>SERVER 2008 R2 </a:t>
            </a:r>
          </a:p>
        </p:txBody>
      </p:sp>
      <p:sp>
        <p:nvSpPr>
          <p:cNvPr id="21" name="Rectangle 20"/>
          <p:cNvSpPr/>
          <p:nvPr/>
        </p:nvSpPr>
        <p:spPr bwMode="auto">
          <a:xfrm rot="10800000">
            <a:off x="3074922" y="3172046"/>
            <a:ext cx="5630779" cy="527934"/>
          </a:xfrm>
          <a:prstGeom prst="rect">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auto">
              <a:lnSpc>
                <a:spcPct val="90000"/>
              </a:lnSpc>
              <a:spcBef>
                <a:spcPts val="630"/>
              </a:spcBef>
              <a:spcAft>
                <a:spcPts val="0"/>
              </a:spcAft>
              <a:buClr>
                <a:srgbClr val="FFFF99"/>
              </a:buClr>
              <a:buSzPct val="120000"/>
              <a:defRPr/>
            </a:pPr>
            <a:endParaRPr lang="en-US" altLang="zh-CN" sz="3200" i="1" dirty="0">
              <a:solidFill>
                <a:srgbClr val="FFFFFF"/>
              </a:solidFill>
              <a:latin typeface="Segoe" pitchFamily="34" charset="0"/>
            </a:endParaRPr>
          </a:p>
        </p:txBody>
      </p:sp>
      <p:sp>
        <p:nvSpPr>
          <p:cNvPr id="22" name="TextBox 21"/>
          <p:cNvSpPr txBox="1"/>
          <p:nvPr/>
        </p:nvSpPr>
        <p:spPr>
          <a:xfrm>
            <a:off x="3173681" y="3320170"/>
            <a:ext cx="5178145" cy="646331"/>
          </a:xfrm>
          <a:prstGeom prst="rect">
            <a:avLst/>
          </a:prstGeom>
          <a:noFill/>
        </p:spPr>
        <p:txBody>
          <a:bodyPr wrap="square" rtlCol="0">
            <a:spAutoFit/>
          </a:bodyPr>
          <a:lstStyle/>
          <a:p>
            <a:pPr marL="0" lvl="1"/>
            <a:r>
              <a:rPr lang="en-US" sz="1200" dirty="0">
                <a:solidFill>
                  <a:schemeClr val="bg1">
                    <a:alpha val="99000"/>
                  </a:schemeClr>
                </a:solidFill>
              </a:rPr>
              <a:t>http://www.microsoft.com/sqlserver/2008/en/us/r2.aspx</a:t>
            </a:r>
          </a:p>
          <a:p>
            <a:pPr marL="0" lvl="1"/>
            <a:endParaRPr lang="en-US" sz="1200" dirty="0">
              <a:solidFill>
                <a:schemeClr val="accent1">
                  <a:lumMod val="50000"/>
                  <a:alpha val="99000"/>
                </a:schemeClr>
              </a:solidFill>
            </a:endParaRPr>
          </a:p>
          <a:p>
            <a:pPr marL="0" lvl="1"/>
            <a:endParaRPr lang="en-US" sz="1200" dirty="0" smtClean="0">
              <a:solidFill>
                <a:srgbClr val="C00000">
                  <a:alpha val="99000"/>
                </a:srgbClr>
              </a:solidFill>
            </a:endParaRPr>
          </a:p>
        </p:txBody>
      </p:sp>
      <p:sp>
        <p:nvSpPr>
          <p:cNvPr id="23" name="Freeform 5"/>
          <p:cNvSpPr>
            <a:spLocks/>
          </p:cNvSpPr>
          <p:nvPr/>
        </p:nvSpPr>
        <p:spPr bwMode="auto">
          <a:xfrm>
            <a:off x="3072997" y="4049122"/>
            <a:ext cx="5632704" cy="1033519"/>
          </a:xfrm>
          <a:prstGeom prst="roundRect">
            <a:avLst>
              <a:gd name="adj" fmla="val 7187"/>
            </a:avLst>
          </a:prstGeom>
          <a:gradFill flip="none" rotWithShape="1">
            <a:gsLst>
              <a:gs pos="0">
                <a:schemeClr val="accent1">
                  <a:lumMod val="75000"/>
                  <a:alpha val="80000"/>
                </a:schemeClr>
              </a:gs>
              <a:gs pos="52000">
                <a:schemeClr val="accent1">
                  <a:lumMod val="75000"/>
                </a:schemeClr>
              </a:gs>
              <a:gs pos="100000">
                <a:schemeClr val="accent1">
                  <a:lumMod val="50000"/>
                  <a:alpha val="80000"/>
                </a:schemeClr>
              </a:gs>
            </a:gsLst>
            <a:lin ang="2700000" scaled="1"/>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a:lnSpc>
                <a:spcPct val="90000"/>
              </a:lnSpc>
              <a:spcBef>
                <a:spcPts val="630"/>
              </a:spcBef>
              <a:buClr>
                <a:srgbClr val="FFFF99"/>
              </a:buClr>
              <a:buSzPct val="120000"/>
              <a:defRPr/>
            </a:pPr>
            <a:endParaRPr lang="en-US" altLang="zh-CN" sz="2000" dirty="0">
              <a:gradFill>
                <a:gsLst>
                  <a:gs pos="0">
                    <a:schemeClr val="bg1"/>
                  </a:gs>
                  <a:gs pos="100000">
                    <a:schemeClr val="bg1"/>
                  </a:gs>
                </a:gsLst>
                <a:lin ang="5400000" scaled="0"/>
              </a:gradFill>
              <a:latin typeface="Segoe UI" pitchFamily="34" charset="0"/>
              <a:ea typeface="Segoe UI" pitchFamily="34" charset="0"/>
              <a:cs typeface="Segoe UI" pitchFamily="34" charset="0"/>
            </a:endParaRPr>
          </a:p>
        </p:txBody>
      </p:sp>
      <p:sp>
        <p:nvSpPr>
          <p:cNvPr id="24" name="Rectangle 23"/>
          <p:cNvSpPr/>
          <p:nvPr/>
        </p:nvSpPr>
        <p:spPr>
          <a:xfrm>
            <a:off x="3173680" y="4055240"/>
            <a:ext cx="3814186" cy="369332"/>
          </a:xfrm>
          <a:prstGeom prst="rect">
            <a:avLst/>
          </a:prstGeom>
        </p:spPr>
        <p:txBody>
          <a:bodyPr wrap="none">
            <a:spAutoFit/>
          </a:bodyPr>
          <a:lstStyle/>
          <a:p>
            <a:pPr defTabSz="914159">
              <a:defRPr/>
            </a:pPr>
            <a:r>
              <a:rPr lang="en-US" spc="20" dirty="0" smtClean="0">
                <a:solidFill>
                  <a:schemeClr val="bg1"/>
                </a:solidFill>
                <a:latin typeface="Segoe UI" pitchFamily="34" charset="0"/>
                <a:ea typeface="Segoe UI" pitchFamily="34" charset="0"/>
                <a:cs typeface="Segoe UI" pitchFamily="34" charset="0"/>
              </a:rPr>
              <a:t>UPGRADE TO SQL SERVER 2008 R2</a:t>
            </a:r>
          </a:p>
        </p:txBody>
      </p:sp>
      <p:sp>
        <p:nvSpPr>
          <p:cNvPr id="25" name="Rectangle 24"/>
          <p:cNvSpPr/>
          <p:nvPr/>
        </p:nvSpPr>
        <p:spPr bwMode="auto">
          <a:xfrm rot="10800000">
            <a:off x="3072998" y="4400324"/>
            <a:ext cx="5630779" cy="527934"/>
          </a:xfrm>
          <a:prstGeom prst="rect">
            <a:avLst/>
          </a:prstGeom>
          <a:gradFill flip="none" rotWithShape="1">
            <a:gsLst>
              <a:gs pos="0">
                <a:schemeClr val="bg2">
                  <a:lumMod val="75000"/>
                </a:schemeClr>
              </a:gs>
              <a:gs pos="52000">
                <a:schemeClr val="tx1">
                  <a:lumMod val="50000"/>
                  <a:lumOff val="50000"/>
                </a:schemeClr>
              </a:gs>
              <a:gs pos="100000">
                <a:schemeClr val="bg2">
                  <a:lumMod val="75000"/>
                </a:schemeClr>
              </a:gs>
            </a:gsLst>
            <a:lin ang="3600000" scaled="0"/>
            <a:tileRect/>
          </a:gradFill>
          <a:ln w="12700" cap="flat" cmpd="sng" algn="ctr">
            <a:noFill/>
            <a:prstDash val="solid"/>
            <a:round/>
            <a:headEnd type="none" w="med" len="med"/>
            <a:tailEnd type="none" w="med" len="med"/>
          </a:ln>
          <a:effectLst>
            <a:outerShdw blurRad="50800" dist="38100" dir="5400000" algn="t" rotWithShape="0">
              <a:prstClr val="black">
                <a:alpha val="40000"/>
              </a:prstClr>
            </a:outerShdw>
          </a:effectLst>
        </p:spPr>
        <p:txBody>
          <a:bodyPr vert="horz" wrap="square" lIns="45710" tIns="45710" rIns="54852" bIns="41145" numCol="1" rtlCol="0" anchor="ctr" anchorCtr="1" compatLnSpc="1">
            <a:prstTxWarp prst="textNoShape">
              <a:avLst/>
            </a:prstTxWarp>
          </a:bodyPr>
          <a:lstStyle/>
          <a:p>
            <a:pPr marL="227147" indent="-227147" algn="ctr" defTabSz="914159" fontAlgn="auto">
              <a:lnSpc>
                <a:spcPct val="90000"/>
              </a:lnSpc>
              <a:spcBef>
                <a:spcPts val="630"/>
              </a:spcBef>
              <a:spcAft>
                <a:spcPts val="0"/>
              </a:spcAft>
              <a:buClr>
                <a:srgbClr val="FFFF99"/>
              </a:buClr>
              <a:buSzPct val="120000"/>
              <a:defRPr/>
            </a:pPr>
            <a:endParaRPr lang="en-US" altLang="zh-CN" sz="3200" i="1" dirty="0">
              <a:solidFill>
                <a:srgbClr val="FFFFFF"/>
              </a:solidFill>
              <a:latin typeface="Segoe" pitchFamily="34" charset="0"/>
            </a:endParaRPr>
          </a:p>
        </p:txBody>
      </p:sp>
      <p:sp>
        <p:nvSpPr>
          <p:cNvPr id="26" name="TextBox 25"/>
          <p:cNvSpPr txBox="1"/>
          <p:nvPr/>
        </p:nvSpPr>
        <p:spPr>
          <a:xfrm>
            <a:off x="3236877" y="4543329"/>
            <a:ext cx="5178145" cy="276999"/>
          </a:xfrm>
          <a:prstGeom prst="rect">
            <a:avLst/>
          </a:prstGeom>
          <a:noFill/>
        </p:spPr>
        <p:txBody>
          <a:bodyPr wrap="square" rtlCol="0">
            <a:spAutoFit/>
          </a:bodyPr>
          <a:lstStyle/>
          <a:p>
            <a:pPr marL="0" lvl="1"/>
            <a:r>
              <a:rPr lang="en-US" sz="1200" dirty="0">
                <a:solidFill>
                  <a:schemeClr val="bg1">
                    <a:alpha val="99000"/>
                  </a:schemeClr>
                </a:solidFill>
              </a:rPr>
              <a:t>http://www.microsoft.com/sqlserver/2008/en/us/how-to-buy.aspx</a:t>
            </a:r>
          </a:p>
        </p:txBody>
      </p:sp>
    </p:spTree>
    <p:extLst>
      <p:ext uri="{BB962C8B-B14F-4D97-AF65-F5344CB8AC3E}">
        <p14:creationId xmlns:p14="http://schemas.microsoft.com/office/powerpoint/2010/main" val="13340294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dirty="0" smtClean="0"/>
              <a:t>Related Content</a:t>
            </a:r>
            <a:endParaRPr lang="en-US" dirty="0"/>
          </a:p>
        </p:txBody>
      </p:sp>
      <p:sp>
        <p:nvSpPr>
          <p:cNvPr id="2" name="Content Placeholder 1"/>
          <p:cNvSpPr>
            <a:spLocks noGrp="1"/>
          </p:cNvSpPr>
          <p:nvPr>
            <p:ph sz="half" idx="1"/>
          </p:nvPr>
        </p:nvSpPr>
        <p:spPr/>
        <p:txBody>
          <a:bodyPr/>
          <a:lstStyle/>
          <a:p>
            <a:r>
              <a:rPr lang="en-US" sz="2000" dirty="0"/>
              <a:t>MSDN Webcast: New T-SQL Programmability Features in SQL Server 2008 (Event ID: 1032357753)</a:t>
            </a:r>
          </a:p>
          <a:p>
            <a:endParaRPr lang="en-US" dirty="0"/>
          </a:p>
        </p:txBody>
      </p:sp>
      <p:pic>
        <p:nvPicPr>
          <p:cNvPr id="38914" name="Picture 2" descr="C:\Program Files\Microsoft Office\MEDIA\CAGCAT10\j0234657.wmf"/>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5810707" y="3029248"/>
            <a:ext cx="1713586" cy="16678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464979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Content – SQL Server</a:t>
            </a:r>
            <a:endParaRPr lang="en-US" dirty="0"/>
          </a:p>
        </p:txBody>
      </p:sp>
      <p:sp>
        <p:nvSpPr>
          <p:cNvPr id="3" name="Text Placeholder 2"/>
          <p:cNvSpPr>
            <a:spLocks noGrp="1"/>
          </p:cNvSpPr>
          <p:nvPr>
            <p:ph type="body" sz="quarter" idx="4294967295"/>
          </p:nvPr>
        </p:nvSpPr>
        <p:spPr>
          <a:xfrm>
            <a:off x="539552" y="1844675"/>
            <a:ext cx="7823398" cy="1970088"/>
          </a:xfrm>
        </p:spPr>
        <p:txBody>
          <a:bodyPr>
            <a:normAutofit lnSpcReduction="10000"/>
          </a:bodyPr>
          <a:lstStyle/>
          <a:p>
            <a:pPr marL="285750" indent="-285750">
              <a:buFont typeface="Arial" pitchFamily="34" charset="0"/>
              <a:buChar char="•"/>
            </a:pPr>
            <a:r>
              <a:rPr lang="en-US" sz="2800" dirty="0" smtClean="0"/>
              <a:t>SQL CAT (Dev) blog - </a:t>
            </a:r>
            <a:r>
              <a:rPr lang="en-US" sz="2800" dirty="0" smtClean="0">
                <a:hlinkClick r:id="rId2"/>
              </a:rPr>
              <a:t>here</a:t>
            </a:r>
            <a:endParaRPr lang="en-US" sz="2800" dirty="0"/>
          </a:p>
          <a:p>
            <a:pPr marL="285750" indent="-285750">
              <a:buFont typeface="Arial" pitchFamily="34" charset="0"/>
              <a:buChar char="•"/>
            </a:pPr>
            <a:r>
              <a:rPr lang="en-US" sz="2800" dirty="0" smtClean="0"/>
              <a:t>SQL Programmability blog - </a:t>
            </a:r>
            <a:r>
              <a:rPr lang="en-US" sz="2800" dirty="0" smtClean="0">
                <a:hlinkClick r:id="rId3"/>
              </a:rPr>
              <a:t>here</a:t>
            </a:r>
            <a:endParaRPr lang="en-US" sz="2800" dirty="0"/>
          </a:p>
          <a:p>
            <a:pPr marL="285750" indent="-285750">
              <a:buFont typeface="Arial" pitchFamily="34" charset="0"/>
              <a:buChar char="•"/>
            </a:pPr>
            <a:r>
              <a:rPr lang="en-US" sz="2800" dirty="0" smtClean="0"/>
              <a:t>SQL Query Processing blog - </a:t>
            </a:r>
            <a:r>
              <a:rPr lang="en-US" sz="2800" dirty="0" smtClean="0">
                <a:hlinkClick r:id="rId4"/>
              </a:rPr>
              <a:t>here</a:t>
            </a:r>
            <a:r>
              <a:rPr lang="en-US" sz="3200" dirty="0"/>
              <a:t/>
            </a:r>
            <a:br>
              <a:rPr lang="en-US" sz="3200" dirty="0"/>
            </a:br>
            <a:endParaRPr lang="en-US" sz="3200" dirty="0"/>
          </a:p>
        </p:txBody>
      </p:sp>
    </p:spTree>
    <p:extLst>
      <p:ext uri="{BB962C8B-B14F-4D97-AF65-F5344CB8AC3E}">
        <p14:creationId xmlns:p14="http://schemas.microsoft.com/office/powerpoint/2010/main" val="7031428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Other Related Content</a:t>
            </a:r>
            <a:endParaRPr lang="en-US" dirty="0"/>
          </a:p>
        </p:txBody>
      </p:sp>
      <p:sp>
        <p:nvSpPr>
          <p:cNvPr id="6" name="Text Placeholder 5"/>
          <p:cNvSpPr>
            <a:spLocks noGrp="1"/>
          </p:cNvSpPr>
          <p:nvPr>
            <p:ph type="body" sz="quarter" idx="4294967295"/>
          </p:nvPr>
        </p:nvSpPr>
        <p:spPr>
          <a:xfrm>
            <a:off x="412273" y="1412776"/>
            <a:ext cx="6336704" cy="1809750"/>
          </a:xfrm>
        </p:spPr>
        <p:txBody>
          <a:bodyPr>
            <a:normAutofit lnSpcReduction="10000"/>
          </a:bodyPr>
          <a:lstStyle/>
          <a:p>
            <a:pPr marL="287338" indent="-287338"/>
            <a:r>
              <a:rPr lang="en-US" sz="2800" dirty="0" smtClean="0"/>
              <a:t>Lynn’s Resources</a:t>
            </a:r>
            <a:endParaRPr lang="en-US" sz="2800" dirty="0"/>
          </a:p>
          <a:p>
            <a:pPr marL="574675" lvl="1" indent="-287338"/>
            <a:r>
              <a:rPr lang="en-US" dirty="0" smtClean="0">
                <a:hlinkClick r:id="rId3"/>
              </a:rPr>
              <a:t>http://blogs.msdn.com/SoCalDevGal</a:t>
            </a:r>
            <a:endParaRPr lang="en-US" dirty="0" smtClean="0"/>
          </a:p>
          <a:p>
            <a:pPr marL="574675" lvl="1" indent="-287338"/>
            <a:r>
              <a:rPr lang="en-US" dirty="0" smtClean="0"/>
              <a:t>Twitter - @llangit</a:t>
            </a:r>
          </a:p>
          <a:p>
            <a:pPr marL="574675" lvl="1" indent="-287338"/>
            <a:r>
              <a:rPr lang="en-US" dirty="0" smtClean="0">
                <a:hlinkClick r:id="rId4"/>
              </a:rPr>
              <a:t>http://www.slideshare.net/lynnlangit</a:t>
            </a:r>
            <a:endParaRPr lang="en-US" dirty="0"/>
          </a:p>
        </p:txBody>
      </p:sp>
      <p:pic>
        <p:nvPicPr>
          <p:cNvPr id="4" name="Picture 2" descr="C:\Users\llangit\Pictures\Women Who Tech\Lyn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2280" y="2237985"/>
            <a:ext cx="1866902" cy="282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24885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38329"/>
            <a:ext cx="8229600" cy="626325"/>
          </a:xfrm>
        </p:spPr>
        <p:txBody>
          <a:bodyPr>
            <a:normAutofit fontScale="90000"/>
          </a:bodyPr>
          <a:lstStyle/>
          <a:p>
            <a:r>
              <a:rPr lang="en-US" dirty="0" smtClean="0">
                <a:latin typeface="Segoe Print" pitchFamily="2" charset="0"/>
              </a:rPr>
              <a:t>www.TeachingKidsProgramming.org</a:t>
            </a:r>
            <a:endParaRPr lang="en-US" dirty="0">
              <a:latin typeface="Segoe Print" pitchFamily="2" charset="0"/>
            </a:endParaRPr>
          </a:p>
        </p:txBody>
      </p:sp>
      <p:sp>
        <p:nvSpPr>
          <p:cNvPr id="3" name="TextBox 2"/>
          <p:cNvSpPr txBox="1"/>
          <p:nvPr/>
        </p:nvSpPr>
        <p:spPr>
          <a:xfrm>
            <a:off x="510940" y="1196752"/>
            <a:ext cx="8001000" cy="738664"/>
          </a:xfrm>
          <a:prstGeom prst="rect">
            <a:avLst/>
          </a:prstGeom>
          <a:noFill/>
        </p:spPr>
        <p:txBody>
          <a:bodyPr wrap="square" lIns="0" tIns="0" rIns="0" bIns="0" rtlCol="0">
            <a:spAutoFit/>
          </a:bodyPr>
          <a:lstStyle/>
          <a:p>
            <a:pPr marL="285747" indent="-285747">
              <a:buFont typeface="Arial" pitchFamily="34" charset="0"/>
              <a:buChar char="•"/>
            </a:pPr>
            <a:r>
              <a:rPr lang="en-US" sz="2400" dirty="0">
                <a:solidFill>
                  <a:schemeClr val="bg1"/>
                </a:solidFill>
                <a:latin typeface="Segoe UI" pitchFamily="34" charset="0"/>
                <a:ea typeface="Segoe UI" pitchFamily="34" charset="0"/>
                <a:cs typeface="Segoe UI" pitchFamily="34" charset="0"/>
              </a:rPr>
              <a:t>Do a Recipe </a:t>
            </a:r>
            <a:r>
              <a:rPr lang="en-US" sz="2400" dirty="0">
                <a:solidFill>
                  <a:schemeClr val="bg1"/>
                </a:solidFill>
                <a:latin typeface="Segoe UI" pitchFamily="34" charset="0"/>
                <a:ea typeface="Segoe UI" pitchFamily="34" charset="0"/>
                <a:cs typeface="Segoe UI" pitchFamily="34" charset="0"/>
                <a:sym typeface="Wingdings" pitchFamily="2" charset="2"/>
              </a:rPr>
              <a:t> Teach a </a:t>
            </a:r>
            <a:r>
              <a:rPr lang="en-US" sz="2400" dirty="0" smtClean="0">
                <a:solidFill>
                  <a:schemeClr val="bg1"/>
                </a:solidFill>
                <a:latin typeface="Segoe UI" pitchFamily="34" charset="0"/>
                <a:ea typeface="Segoe UI" pitchFamily="34" charset="0"/>
                <a:cs typeface="Segoe UI" pitchFamily="34" charset="0"/>
                <a:sym typeface="Wingdings" pitchFamily="2" charset="2"/>
              </a:rPr>
              <a:t>Kid (</a:t>
            </a:r>
            <a:r>
              <a:rPr lang="en-US" sz="2400" dirty="0">
                <a:solidFill>
                  <a:schemeClr val="bg1"/>
                </a:solidFill>
                <a:latin typeface="Segoe UI" pitchFamily="34" charset="0"/>
                <a:ea typeface="Segoe UI" pitchFamily="34" charset="0"/>
                <a:cs typeface="Segoe UI" pitchFamily="34" charset="0"/>
              </a:rPr>
              <a:t>Ages 10 </a:t>
            </a:r>
            <a:r>
              <a:rPr lang="en-US" sz="2400" dirty="0" smtClean="0">
                <a:solidFill>
                  <a:schemeClr val="bg1"/>
                </a:solidFill>
                <a:latin typeface="Segoe UI" pitchFamily="34" charset="0"/>
                <a:ea typeface="Segoe UI" pitchFamily="34" charset="0"/>
                <a:cs typeface="Segoe UI" pitchFamily="34" charset="0"/>
              </a:rPr>
              <a:t>++)</a:t>
            </a:r>
            <a:endParaRPr lang="en-US" sz="2400" dirty="0">
              <a:solidFill>
                <a:schemeClr val="bg1"/>
              </a:solidFill>
              <a:latin typeface="Segoe UI" pitchFamily="34" charset="0"/>
              <a:ea typeface="Segoe UI" pitchFamily="34" charset="0"/>
              <a:cs typeface="Segoe UI" pitchFamily="34" charset="0"/>
            </a:endParaRPr>
          </a:p>
          <a:p>
            <a:pPr marL="285747" indent="-285747">
              <a:buFont typeface="Arial" pitchFamily="34" charset="0"/>
              <a:buChar char="•"/>
            </a:pPr>
            <a:r>
              <a:rPr lang="en-US" sz="2400" dirty="0">
                <a:solidFill>
                  <a:schemeClr val="bg1"/>
                </a:solidFill>
                <a:latin typeface="Segoe UI" pitchFamily="34" charset="0"/>
                <a:ea typeface="Segoe UI" pitchFamily="34" charset="0"/>
                <a:cs typeface="Segoe UI" pitchFamily="34" charset="0"/>
              </a:rPr>
              <a:t>Microsoft </a:t>
            </a:r>
            <a:r>
              <a:rPr lang="en-US" sz="2400" dirty="0" smtClean="0">
                <a:solidFill>
                  <a:schemeClr val="bg1"/>
                </a:solidFill>
                <a:latin typeface="Segoe UI" pitchFamily="34" charset="0"/>
                <a:ea typeface="Segoe UI" pitchFamily="34" charset="0"/>
                <a:cs typeface="Segoe UI" pitchFamily="34" charset="0"/>
              </a:rPr>
              <a:t>SmallBasic </a:t>
            </a:r>
            <a:r>
              <a:rPr lang="en-US" sz="2400" dirty="0">
                <a:solidFill>
                  <a:schemeClr val="bg1"/>
                </a:solidFill>
                <a:latin typeface="Segoe UI" pitchFamily="34" charset="0"/>
                <a:ea typeface="Segoe UI" pitchFamily="34" charset="0"/>
                <a:cs typeface="Segoe UI" pitchFamily="34" charset="0"/>
                <a:sym typeface="Wingdings" pitchFamily="2" charset="2"/>
              </a:rPr>
              <a:t></a:t>
            </a:r>
            <a:r>
              <a:rPr lang="en-US" sz="2400" dirty="0" smtClean="0">
                <a:solidFill>
                  <a:schemeClr val="bg1"/>
                </a:solidFill>
                <a:latin typeface="Segoe UI" pitchFamily="34" charset="0"/>
                <a:ea typeface="Segoe UI" pitchFamily="34" charset="0"/>
                <a:cs typeface="Segoe UI" pitchFamily="34" charset="0"/>
              </a:rPr>
              <a:t> Free </a:t>
            </a:r>
            <a:r>
              <a:rPr lang="en-US" sz="2400" dirty="0">
                <a:solidFill>
                  <a:schemeClr val="bg1"/>
                </a:solidFill>
                <a:latin typeface="Segoe UI" pitchFamily="34" charset="0"/>
                <a:ea typeface="Segoe UI" pitchFamily="34" charset="0"/>
                <a:cs typeface="Segoe UI" pitchFamily="34" charset="0"/>
              </a:rPr>
              <a:t>Courseware (recipes</a:t>
            </a:r>
            <a:r>
              <a:rPr lang="en-US" sz="2400" dirty="0" smtClean="0">
                <a:solidFill>
                  <a:schemeClr val="bg1"/>
                </a:solidFill>
                <a:latin typeface="Segoe UI" pitchFamily="34" charset="0"/>
                <a:ea typeface="Segoe UI" pitchFamily="34" charset="0"/>
                <a:cs typeface="Segoe UI" pitchFamily="34" charset="0"/>
              </a:rPr>
              <a:t>)</a:t>
            </a:r>
            <a:endParaRPr lang="en-US" sz="2400" dirty="0">
              <a:solidFill>
                <a:schemeClr val="bg1"/>
              </a:solidFill>
              <a:latin typeface="Segoe UI" pitchFamily="34" charset="0"/>
              <a:ea typeface="Segoe UI" pitchFamily="34" charset="0"/>
              <a:cs typeface="Segoe U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06240" y="2132856"/>
            <a:ext cx="7010400" cy="3863788"/>
          </a:xfrm>
          <a:prstGeom prst="rect">
            <a:avLst/>
          </a:prstGeom>
        </p:spPr>
      </p:pic>
    </p:spTree>
    <p:extLst>
      <p:ext uri="{BB962C8B-B14F-4D97-AF65-F5344CB8AC3E}">
        <p14:creationId xmlns:p14="http://schemas.microsoft.com/office/powerpoint/2010/main" val="377386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rgbClr val="FFFFFF"/>
                </a:solidFill>
                <a:latin typeface="Segoe UI" pitchFamily="34" charset="0"/>
                <a:cs typeface="Segoe UI" pitchFamily="34" charset="0"/>
              </a:rPr>
              <a:t>Why Enroll, other than it being free?</a:t>
            </a:r>
          </a:p>
          <a:p>
            <a:r>
              <a:rPr lang="en-US" sz="1600" dirty="0" smtClean="0">
                <a:solidFill>
                  <a:srgbClr val="FFFFFF"/>
                </a:solidFill>
                <a:latin typeface="Segoe UI" pitchFamily="34" charset="0"/>
                <a:cs typeface="Segoe UI" pitchFamily="34" charset="0"/>
              </a:rPr>
              <a:t>The MVA helps improve </a:t>
            </a:r>
            <a:r>
              <a:rPr lang="en-US" sz="1600" dirty="0">
                <a:solidFill>
                  <a:srgbClr val="FFFFFF"/>
                </a:solidFill>
                <a:latin typeface="Segoe UI" pitchFamily="34" charset="0"/>
                <a:cs typeface="Segoe UI" pitchFamily="34" charset="0"/>
              </a:rPr>
              <a:t>your IT skill set and advance your career with </a:t>
            </a:r>
            <a:r>
              <a:rPr lang="en-US" sz="1600" dirty="0" smtClean="0">
                <a:solidFill>
                  <a:srgbClr val="FFFFFF"/>
                </a:solidFill>
                <a:latin typeface="Segoe UI" pitchFamily="34" charset="0"/>
                <a:cs typeface="Segoe UI" pitchFamily="34" charset="0"/>
              </a:rPr>
              <a:t>a </a:t>
            </a:r>
            <a:r>
              <a:rPr lang="en-US" sz="1600" dirty="0">
                <a:solidFill>
                  <a:srgbClr val="FFFFFF"/>
                </a:solidFill>
                <a:latin typeface="Segoe UI" pitchFamily="34" charset="0"/>
                <a:cs typeface="Segoe UI" pitchFamily="34" charset="0"/>
              </a:rPr>
              <a:t>free, easy to access training portal that allows you to learn at your own pace, focusing on Microsoft </a:t>
            </a:r>
            <a:r>
              <a:rPr lang="en-US" sz="1600" dirty="0" smtClean="0">
                <a:solidFill>
                  <a:srgbClr val="FFFFFF"/>
                </a:solidFill>
                <a:latin typeface="Segoe UI" pitchFamily="34" charset="0"/>
                <a:cs typeface="Segoe UI" pitchFamily="34" charset="0"/>
              </a:rPr>
              <a:t>technologies.</a:t>
            </a:r>
            <a:endParaRPr lang="en-GB" sz="1600" dirty="0">
              <a:solidFill>
                <a:srgbClr val="FFFFFF"/>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What Do I </a:t>
            </a:r>
            <a:r>
              <a:rPr lang="en-GB" sz="2000" b="1" dirty="0" smtClean="0">
                <a:solidFill>
                  <a:srgbClr val="FFFFFF"/>
                </a:solidFill>
                <a:latin typeface="Segoe UI" pitchFamily="34" charset="0"/>
                <a:cs typeface="Segoe UI" pitchFamily="34" charset="0"/>
              </a:rPr>
              <a:t>get for enrolment?</a:t>
            </a:r>
            <a:r>
              <a:rPr lang="en-GB" sz="2000" b="1" dirty="0">
                <a:solidFill>
                  <a:srgbClr val="FFFFFF"/>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rgbClr val="FFFFFF"/>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rgbClr val="FFFFFF"/>
                </a:solidFill>
                <a:latin typeface="Segoe UI" pitchFamily="34" charset="0"/>
                <a:cs typeface="Segoe UI" pitchFamily="34" charset="0"/>
              </a:rPr>
              <a:t>Where do I </a:t>
            </a:r>
            <a:r>
              <a:rPr lang="en-GB" b="1" dirty="0" smtClean="0">
                <a:solidFill>
                  <a:srgbClr val="FFFFFF"/>
                </a:solidFill>
                <a:latin typeface="Segoe UI" pitchFamily="34" charset="0"/>
                <a:cs typeface="Segoe UI" pitchFamily="34" charset="0"/>
              </a:rPr>
              <a:t>Enrol?</a:t>
            </a:r>
            <a:endParaRPr lang="en-GB" sz="1600" b="1" dirty="0">
              <a:solidFill>
                <a:srgbClr val="FFFFFF"/>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rgbClr val="FFFFFF"/>
                </a:solidFill>
                <a:latin typeface="Segoe UI" pitchFamily="34" charset="0"/>
                <a:cs typeface="Segoe UI" pitchFamily="34" charset="0"/>
              </a:rPr>
              <a:t>Then tell us what you </a:t>
            </a:r>
            <a:r>
              <a:rPr lang="en-GB" sz="2000" b="1" dirty="0" smtClean="0">
                <a:solidFill>
                  <a:srgbClr val="FFFFFF"/>
                </a:solidFill>
                <a:latin typeface="Segoe UI" pitchFamily="34" charset="0"/>
                <a:cs typeface="Segoe UI" pitchFamily="34" charset="0"/>
              </a:rPr>
              <a:t>think. </a:t>
            </a:r>
            <a:r>
              <a:rPr lang="en-GB" sz="1600" dirty="0" smtClean="0">
                <a:solidFill>
                  <a:srgbClr val="FFFFFF"/>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solidFill>
                  <a:srgbClr val="FFFFFF"/>
                </a:solidFill>
              </a:endParaRP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267732126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6"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342900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8"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1268760"/>
            <a:ext cx="4297363" cy="1152128"/>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3573016"/>
            <a:ext cx="3624263" cy="738188"/>
          </a:xfrm>
          <a:prstGeom prst="rect">
            <a:avLst/>
          </a:prstGeom>
          <a:noFill/>
          <a:ln w="9525">
            <a:noFill/>
            <a:miter lim="800000"/>
            <a:headEnd/>
            <a:tailEnd/>
          </a:ln>
        </p:spPr>
      </p:pic>
      <p:sp>
        <p:nvSpPr>
          <p:cNvPr id="30729" name="Rectangle 46"/>
          <p:cNvSpPr>
            <a:spLocks noChangeArrowheads="1"/>
          </p:cNvSpPr>
          <p:nvPr/>
        </p:nvSpPr>
        <p:spPr bwMode="auto">
          <a:xfrm>
            <a:off x="838200" y="2322513"/>
            <a:ext cx="3849688" cy="954087"/>
          </a:xfrm>
          <a:prstGeom prst="rect">
            <a:avLst/>
          </a:prstGeom>
          <a:noFill/>
          <a:ln w="9525">
            <a:noFill/>
            <a:miter lim="800000"/>
            <a:headEnd/>
            <a:tailEnd/>
          </a:ln>
        </p:spPr>
        <p:txBody>
          <a:bodyPr>
            <a:spAutoFit/>
          </a:bodyPr>
          <a:lstStyle/>
          <a:p>
            <a:pPr>
              <a:spcBef>
                <a:spcPts val="600"/>
              </a:spcBef>
            </a:pPr>
            <a:r>
              <a:rPr lang="en-US" sz="2000" dirty="0" smtClean="0">
                <a:solidFill>
                  <a:srgbClr val="F2F2F2"/>
                </a:solidFill>
                <a:hlinkClick r:id="rId4"/>
              </a:rPr>
              <a:t>www.msteched.com/Australia</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pPr marL="0" lvl="1"/>
            <a:r>
              <a:rPr lang="en-US" dirty="0">
                <a:solidFill>
                  <a:srgbClr val="F2F2F2"/>
                </a:solidFill>
              </a:rPr>
              <a:t>Sessions On-Demand &amp; Community</a:t>
            </a:r>
          </a:p>
        </p:txBody>
      </p:sp>
      <p:sp>
        <p:nvSpPr>
          <p:cNvPr id="30730" name="Rectangle 47"/>
          <p:cNvSpPr>
            <a:spLocks noChangeArrowheads="1"/>
          </p:cNvSpPr>
          <p:nvPr/>
        </p:nvSpPr>
        <p:spPr bwMode="auto">
          <a:xfrm>
            <a:off x="733425" y="4473575"/>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rgbClr val="F2F2F2"/>
                </a:solidFill>
                <a:hlinkClick r:id="rId5"/>
              </a:rPr>
              <a:t>http</a:t>
            </a:r>
            <a:r>
              <a:rPr lang="en-US" sz="2000" dirty="0" smtClean="0">
                <a:solidFill>
                  <a:srgbClr val="F2F2F2"/>
                </a:solidFill>
                <a:hlinkClick r:id="rId5"/>
              </a:rPr>
              <a:t>://</a:t>
            </a:r>
            <a:r>
              <a:rPr lang="en-AU" sz="2000" dirty="0" smtClean="0">
                <a:solidFill>
                  <a:srgbClr val="F2F2F2"/>
                </a:solidFill>
                <a:hlinkClick r:id="rId5"/>
              </a:rPr>
              <a:t> technet.microsoft.com/en-au</a:t>
            </a:r>
            <a:r>
              <a:rPr lang="en-US" sz="2400" b="1" dirty="0" smtClean="0">
                <a:solidFill>
                  <a:srgbClr val="F2F2F2"/>
                </a:solidFill>
                <a:hlinkClick r:id="rId5"/>
              </a:rPr>
              <a:t>  </a:t>
            </a:r>
            <a:endParaRPr lang="en-US" sz="2400" dirty="0">
              <a:solidFill>
                <a:srgbClr val="F2F2F2"/>
              </a:solidFill>
            </a:endParaRPr>
          </a:p>
          <a:p>
            <a:pPr marL="0" lvl="1">
              <a:tabLst>
                <a:tab pos="1828800" algn="l"/>
              </a:tabLst>
            </a:pPr>
            <a:endParaRPr lang="en-US" dirty="0">
              <a:solidFill>
                <a:srgbClr val="F2F2F2"/>
              </a:solidFill>
            </a:endParaRPr>
          </a:p>
          <a:p>
            <a:pPr marL="0" lvl="1">
              <a:tabLst>
                <a:tab pos="1828800" algn="l"/>
              </a:tabLst>
            </a:pPr>
            <a:r>
              <a:rPr lang="en-US" dirty="0">
                <a:solidFill>
                  <a:srgbClr val="F2F2F2"/>
                </a:solidFill>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0" y="1281113"/>
            <a:ext cx="2409825" cy="1076325"/>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5" y="3582988"/>
            <a:ext cx="1857375" cy="942975"/>
          </a:xfrm>
          <a:prstGeom prst="rect">
            <a:avLst/>
          </a:prstGeom>
          <a:noFill/>
          <a:ln w="9525">
            <a:noFill/>
            <a:miter lim="800000"/>
            <a:headEnd/>
            <a:tailEnd/>
          </a:ln>
        </p:spPr>
      </p:pic>
      <p:sp>
        <p:nvSpPr>
          <p:cNvPr id="30734" name="Rectangle 27"/>
          <p:cNvSpPr>
            <a:spLocks noChangeArrowheads="1"/>
          </p:cNvSpPr>
          <p:nvPr/>
        </p:nvSpPr>
        <p:spPr bwMode="auto">
          <a:xfrm>
            <a:off x="5218112" y="4473575"/>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rgbClr val="F2F2F2"/>
                </a:solidFill>
                <a:hlinkClick r:id="rId8"/>
              </a:rPr>
              <a:t>http</a:t>
            </a:r>
            <a:r>
              <a:rPr lang="en-US" sz="2000" dirty="0" smtClean="0">
                <a:solidFill>
                  <a:srgbClr val="F2F2F2"/>
                </a:solidFill>
                <a:hlinkClick r:id="rId8"/>
              </a:rPr>
              <a:t>://</a:t>
            </a:r>
            <a:r>
              <a:rPr lang="en-AU" sz="2000" dirty="0" smtClean="0">
                <a:solidFill>
                  <a:srgbClr val="F2F2F2"/>
                </a:solidFill>
                <a:hlinkClick r:id="rId8"/>
              </a:rPr>
              <a:t>msdn.microsoft.com/en-au</a:t>
            </a:r>
            <a:endParaRPr lang="en-AU" sz="2000" dirty="0" smtClean="0">
              <a:solidFill>
                <a:srgbClr val="F2F2F2"/>
              </a:solidFill>
            </a:endParaRPr>
          </a:p>
          <a:p>
            <a:pPr>
              <a:spcBef>
                <a:spcPts val="600"/>
              </a:spcBef>
              <a:tabLst>
                <a:tab pos="1828800" algn="l"/>
              </a:tabLst>
            </a:pPr>
            <a:r>
              <a:rPr lang="en-US" sz="2400" b="1" dirty="0" smtClean="0">
                <a:solidFill>
                  <a:srgbClr val="F2F2F2"/>
                </a:solidFill>
              </a:rPr>
              <a:t> </a:t>
            </a:r>
            <a:endParaRPr lang="en-US" dirty="0">
              <a:solidFill>
                <a:srgbClr val="F2F2F2"/>
              </a:solidFill>
            </a:endParaRPr>
          </a:p>
          <a:p>
            <a:pPr marL="0" lvl="1">
              <a:tabLst>
                <a:tab pos="1828800" algn="l"/>
              </a:tabLst>
            </a:pPr>
            <a:r>
              <a:rPr lang="en-US" dirty="0">
                <a:solidFill>
                  <a:srgbClr val="F2F2F2"/>
                </a:solidFill>
              </a:rPr>
              <a:t>Resources for Developers</a:t>
            </a:r>
          </a:p>
        </p:txBody>
      </p:sp>
      <p:sp>
        <p:nvSpPr>
          <p:cNvPr id="30748" name="Rectangle 56"/>
          <p:cNvSpPr>
            <a:spLocks noChangeArrowheads="1"/>
          </p:cNvSpPr>
          <p:nvPr/>
        </p:nvSpPr>
        <p:spPr bwMode="auto">
          <a:xfrm>
            <a:off x="4629150" y="2322513"/>
            <a:ext cx="4514850" cy="954087"/>
          </a:xfrm>
          <a:prstGeom prst="rect">
            <a:avLst/>
          </a:prstGeom>
          <a:noFill/>
          <a:ln w="9525">
            <a:noFill/>
            <a:miter lim="800000"/>
            <a:headEnd/>
            <a:tailEnd/>
          </a:ln>
        </p:spPr>
        <p:txBody>
          <a:bodyPr>
            <a:spAutoFit/>
          </a:bodyPr>
          <a:lstStyle/>
          <a:p>
            <a:pPr>
              <a:spcBef>
                <a:spcPts val="600"/>
              </a:spcBef>
            </a:pPr>
            <a:r>
              <a:rPr lang="en-AU" sz="2000" dirty="0" smtClean="0">
                <a:solidFill>
                  <a:srgbClr val="F2F2F2"/>
                </a:solidFill>
                <a:hlinkClick r:id="rId9"/>
              </a:rPr>
              <a:t>www.microsoft.com/australia/learning</a:t>
            </a:r>
            <a:r>
              <a:rPr lang="en-US" sz="2000" dirty="0" smtClean="0">
                <a:solidFill>
                  <a:srgbClr val="F2F2F2"/>
                </a:solidFill>
              </a:rPr>
              <a:t>  </a:t>
            </a:r>
            <a:endParaRPr lang="en-US" sz="2000" dirty="0">
              <a:solidFill>
                <a:srgbClr val="F2F2F2"/>
              </a:solidFill>
            </a:endParaRPr>
          </a:p>
          <a:p>
            <a:pPr marL="0" lvl="1"/>
            <a:endParaRPr lang="en-US" dirty="0">
              <a:solidFill>
                <a:srgbClr val="F2F2F2"/>
              </a:solidFill>
            </a:endParaRPr>
          </a:p>
          <a:p>
            <a:r>
              <a:rPr lang="en-US" dirty="0">
                <a:solidFill>
                  <a:srgbClr val="F2F2F2"/>
                </a:solidFill>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4" y="1268760"/>
            <a:ext cx="3476625" cy="771525"/>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981239557"/>
      </p:ext>
    </p:extLst>
  </p:cSld>
  <p:clrMapOvr>
    <a:masterClrMapping/>
  </p:clrMapOvr>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rgbClr val="F2F2F2"/>
                </a:solidFill>
                <a:cs typeface="Arial" charset="0"/>
              </a:rPr>
              <a:t>© </a:t>
            </a:r>
            <a:r>
              <a:rPr lang="en-US" sz="800" dirty="0" smtClean="0">
                <a:solidFill>
                  <a:srgbClr val="F2F2F2"/>
                </a:solidFill>
                <a:cs typeface="Arial" charset="0"/>
              </a:rPr>
              <a:t>2010 Microsoft </a:t>
            </a:r>
            <a:r>
              <a:rPr lang="en-US" sz="800" dirty="0">
                <a:solidFill>
                  <a:srgbClr val="F2F2F2"/>
                </a:solidFill>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rgbClr val="F2F2F2"/>
                </a:solidFill>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rgbClr val="F2F2F2"/>
                </a:solidFill>
                <a:cs typeface="Arial" charset="0"/>
              </a:rPr>
              <a:t>MICROSOFT </a:t>
            </a:r>
            <a:r>
              <a:rPr lang="en-US" sz="800" dirty="0">
                <a:solidFill>
                  <a:srgbClr val="F2F2F2"/>
                </a:solidFill>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smtClean="0">
                <a:solidFill>
                  <a:srgbClr val="FFFFFF"/>
                </a:solidFill>
              </a:rPr>
              <a:t>(c) 2011 Microsoft. All rights reserved.</a:t>
            </a:r>
            <a:endParaRPr lang="en-AU" dirty="0">
              <a:solidFill>
                <a:srgbClr val="FFFFFF"/>
              </a:solidFill>
            </a:endParaRPr>
          </a:p>
        </p:txBody>
      </p:sp>
    </p:spTree>
    <p:extLst>
      <p:ext uri="{BB962C8B-B14F-4D97-AF65-F5344CB8AC3E}">
        <p14:creationId xmlns:p14="http://schemas.microsoft.com/office/powerpoint/2010/main" val="3403478749"/>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9436" y="228600"/>
            <a:ext cx="8363938" cy="553998"/>
          </a:xfrm>
        </p:spPr>
        <p:txBody>
          <a:bodyPr>
            <a:normAutofit fontScale="90000"/>
          </a:bodyPr>
          <a:lstStyle/>
          <a:p>
            <a:r>
              <a:rPr lang="en-AU" sz="4000" dirty="0" smtClean="0"/>
              <a:t>Data Tier Applications (DAC)</a:t>
            </a:r>
            <a:endParaRPr lang="en-AU" sz="4000" dirty="0"/>
          </a:p>
        </p:txBody>
      </p:sp>
      <p:sp>
        <p:nvSpPr>
          <p:cNvPr id="3" name="Content Placeholder 2"/>
          <p:cNvSpPr>
            <a:spLocks noGrp="1"/>
          </p:cNvSpPr>
          <p:nvPr>
            <p:ph type="subTitle" idx="4294967295"/>
          </p:nvPr>
        </p:nvSpPr>
        <p:spPr>
          <a:xfrm>
            <a:off x="467543" y="1116420"/>
            <a:ext cx="7851942" cy="3678865"/>
          </a:xfrm>
        </p:spPr>
        <p:txBody>
          <a:bodyPr>
            <a:normAutofit lnSpcReduction="10000"/>
          </a:bodyPr>
          <a:lstStyle/>
          <a:p>
            <a:pPr marL="457200" indent="-457200" algn="l">
              <a:buFont typeface="Arial" pitchFamily="34" charset="0"/>
              <a:buChar char="•"/>
            </a:pPr>
            <a:r>
              <a:rPr lang="en-AU" sz="3500" dirty="0" smtClean="0"/>
              <a:t>Defines </a:t>
            </a:r>
            <a:r>
              <a:rPr lang="en-AU" sz="3500" b="1" dirty="0"/>
              <a:t>all</a:t>
            </a:r>
            <a:r>
              <a:rPr lang="en-AU" sz="3500" dirty="0"/>
              <a:t> of the Database Engine schema and instance </a:t>
            </a:r>
            <a:r>
              <a:rPr lang="en-AU" sz="3500" dirty="0" smtClean="0"/>
              <a:t>objects</a:t>
            </a:r>
          </a:p>
          <a:p>
            <a:pPr marL="457200" indent="-457200" algn="l">
              <a:buFont typeface="Arial" pitchFamily="34" charset="0"/>
              <a:buChar char="•"/>
            </a:pPr>
            <a:r>
              <a:rPr lang="en-AU" sz="3500" dirty="0" smtClean="0"/>
              <a:t>A </a:t>
            </a:r>
            <a:r>
              <a:rPr lang="en-AU" sz="3500" dirty="0"/>
              <a:t>single unit of management </a:t>
            </a:r>
            <a:endParaRPr lang="en-AU" sz="3500" dirty="0" smtClean="0"/>
          </a:p>
          <a:p>
            <a:pPr marL="852488" lvl="1" indent="-457200">
              <a:buFont typeface="Arial" pitchFamily="34" charset="0"/>
              <a:buChar char="•"/>
            </a:pPr>
            <a:r>
              <a:rPr lang="en-AU" sz="3100" dirty="0" smtClean="0"/>
              <a:t>Simplifies development</a:t>
            </a:r>
            <a:r>
              <a:rPr lang="en-AU" sz="3100" dirty="0"/>
              <a:t>, deployment, and management </a:t>
            </a:r>
            <a:r>
              <a:rPr lang="en-AU" sz="3100" dirty="0" smtClean="0"/>
              <a:t>lifecycle</a:t>
            </a:r>
          </a:p>
          <a:p>
            <a:pPr marL="457200" indent="-457200" algn="l">
              <a:buFont typeface="Arial" pitchFamily="34" charset="0"/>
              <a:buChar char="•"/>
            </a:pPr>
            <a:r>
              <a:rPr lang="en-AU" sz="3500" dirty="0" smtClean="0"/>
              <a:t>Contains </a:t>
            </a:r>
            <a:r>
              <a:rPr lang="en-AU" sz="3500" dirty="0"/>
              <a:t>policies that define the deployment </a:t>
            </a:r>
            <a:r>
              <a:rPr lang="en-AU" sz="3500" dirty="0" smtClean="0"/>
              <a:t>prerequisite</a:t>
            </a:r>
            <a:endParaRPr lang="en-AU" sz="3500" dirty="0"/>
          </a:p>
          <a:p>
            <a:endParaRPr lang="en-AU" dirty="0"/>
          </a:p>
        </p:txBody>
      </p:sp>
    </p:spTree>
    <p:extLst>
      <p:ext uri="{BB962C8B-B14F-4D97-AF65-F5344CB8AC3E}">
        <p14:creationId xmlns:p14="http://schemas.microsoft.com/office/powerpoint/2010/main" val="11498132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Database Model</a:t>
            </a:r>
            <a:endParaRPr lang="en-US" sz="3600" spc="-150" dirty="0">
              <a:gradFill>
                <a:gsLst>
                  <a:gs pos="0">
                    <a:schemeClr val="tx2"/>
                  </a:gs>
                  <a:gs pos="100000">
                    <a:schemeClr val="tx2"/>
                  </a:gs>
                </a:gsLst>
                <a:lin ang="5400000" scaled="0"/>
              </a:gradFill>
            </a:endParaRPr>
          </a:p>
        </p:txBody>
      </p:sp>
      <p:sp>
        <p:nvSpPr>
          <p:cNvPr id="9" name="Content Placeholder 2"/>
          <p:cNvSpPr txBox="1">
            <a:spLocks/>
          </p:cNvSpPr>
          <p:nvPr/>
        </p:nvSpPr>
        <p:spPr>
          <a:xfrm>
            <a:off x="342988" y="1325880"/>
            <a:ext cx="6965315" cy="1188720"/>
          </a:xfrm>
          <a:prstGeom prst="rect">
            <a:avLst/>
          </a:prstGeom>
        </p:spPr>
        <p:txBody>
          <a:bodyPr>
            <a:normAutofit fontScale="85000" lnSpcReduction="10000"/>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dirty="0" smtClean="0">
                <a:solidFill>
                  <a:schemeClr val="bg1"/>
                </a:solidFill>
              </a:rPr>
              <a:t>The logical database model is the centerpiece</a:t>
            </a:r>
          </a:p>
          <a:p>
            <a:r>
              <a:rPr lang="en-US" dirty="0" smtClean="0">
                <a:solidFill>
                  <a:schemeClr val="bg1"/>
                </a:solidFill>
              </a:rPr>
              <a:t>Services are provided on around the model</a:t>
            </a:r>
            <a:endParaRPr lang="en-US" dirty="0">
              <a:solidFill>
                <a:schemeClr val="bg1"/>
              </a:solidFill>
            </a:endParaRPr>
          </a:p>
        </p:txBody>
      </p:sp>
      <p:sp>
        <p:nvSpPr>
          <p:cNvPr id="10" name="Down Arrow 9"/>
          <p:cNvSpPr/>
          <p:nvPr/>
        </p:nvSpPr>
        <p:spPr>
          <a:xfrm rot="16200000">
            <a:off x="5533634" y="2744136"/>
            <a:ext cx="381000" cy="971803"/>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dirty="0"/>
          </a:p>
        </p:txBody>
      </p:sp>
      <p:sp>
        <p:nvSpPr>
          <p:cNvPr id="11" name="Down Arrow 10"/>
          <p:cNvSpPr/>
          <p:nvPr/>
        </p:nvSpPr>
        <p:spPr>
          <a:xfrm rot="16200000">
            <a:off x="5533634" y="3362202"/>
            <a:ext cx="381000" cy="971803"/>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2" name="Down Arrow 11"/>
          <p:cNvSpPr/>
          <p:nvPr/>
        </p:nvSpPr>
        <p:spPr>
          <a:xfrm rot="16200000">
            <a:off x="5533634" y="3963335"/>
            <a:ext cx="381000" cy="971803"/>
          </a:xfrm>
          <a:prstGeom prst="downArrow">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a:p>
        </p:txBody>
      </p:sp>
      <p:sp>
        <p:nvSpPr>
          <p:cNvPr id="13" name="TextBox 12"/>
          <p:cNvSpPr txBox="1"/>
          <p:nvPr/>
        </p:nvSpPr>
        <p:spPr>
          <a:xfrm>
            <a:off x="6197327" y="3048002"/>
            <a:ext cx="1028968" cy="381001"/>
          </a:xfrm>
          <a:prstGeom prst="rect">
            <a:avLst/>
          </a:prstGeom>
          <a:noFill/>
        </p:spPr>
        <p:txBody>
          <a:bodyPr wrap="square" rtlCol="0">
            <a:spAutoFit/>
          </a:bodyPr>
          <a:lstStyle/>
          <a:p>
            <a:r>
              <a:rPr lang="en-US" dirty="0" smtClean="0">
                <a:solidFill>
                  <a:schemeClr val="bg1"/>
                </a:solidFill>
              </a:rPr>
              <a:t>Deploy</a:t>
            </a:r>
            <a:endParaRPr lang="en-US" dirty="0">
              <a:solidFill>
                <a:schemeClr val="bg1"/>
              </a:solidFill>
            </a:endParaRPr>
          </a:p>
        </p:txBody>
      </p:sp>
      <p:sp>
        <p:nvSpPr>
          <p:cNvPr id="14" name="TextBox 13"/>
          <p:cNvSpPr txBox="1"/>
          <p:nvPr/>
        </p:nvSpPr>
        <p:spPr>
          <a:xfrm>
            <a:off x="6197327" y="3666068"/>
            <a:ext cx="1028968" cy="381001"/>
          </a:xfrm>
          <a:prstGeom prst="rect">
            <a:avLst/>
          </a:prstGeom>
          <a:noFill/>
        </p:spPr>
        <p:txBody>
          <a:bodyPr wrap="square" rtlCol="0">
            <a:spAutoFit/>
          </a:bodyPr>
          <a:lstStyle/>
          <a:p>
            <a:r>
              <a:rPr lang="en-US" dirty="0" smtClean="0">
                <a:solidFill>
                  <a:schemeClr val="bg1"/>
                </a:solidFill>
              </a:rPr>
              <a:t>Upgrade</a:t>
            </a:r>
            <a:endParaRPr lang="en-US" dirty="0">
              <a:solidFill>
                <a:schemeClr val="bg1"/>
              </a:solidFill>
            </a:endParaRPr>
          </a:p>
        </p:txBody>
      </p:sp>
      <p:sp>
        <p:nvSpPr>
          <p:cNvPr id="15" name="TextBox 14"/>
          <p:cNvSpPr txBox="1"/>
          <p:nvPr/>
        </p:nvSpPr>
        <p:spPr>
          <a:xfrm>
            <a:off x="6197327" y="4267200"/>
            <a:ext cx="1028968" cy="381001"/>
          </a:xfrm>
          <a:prstGeom prst="rect">
            <a:avLst/>
          </a:prstGeom>
          <a:noFill/>
        </p:spPr>
        <p:txBody>
          <a:bodyPr wrap="square" rtlCol="0">
            <a:spAutoFit/>
          </a:bodyPr>
          <a:lstStyle/>
          <a:p>
            <a:r>
              <a:rPr lang="en-US" dirty="0" smtClean="0">
                <a:solidFill>
                  <a:schemeClr val="bg1"/>
                </a:solidFill>
              </a:rPr>
              <a:t>Import</a:t>
            </a:r>
            <a:endParaRPr lang="en-US" dirty="0">
              <a:solidFill>
                <a:schemeClr val="bg1"/>
              </a:solidFill>
            </a:endParaRPr>
          </a:p>
        </p:txBody>
      </p:sp>
      <p:sp>
        <p:nvSpPr>
          <p:cNvPr id="16" name="Down Arrow 15"/>
          <p:cNvSpPr/>
          <p:nvPr/>
        </p:nvSpPr>
        <p:spPr>
          <a:xfrm rot="16200000">
            <a:off x="3256567" y="3475466"/>
            <a:ext cx="381000" cy="762199"/>
          </a:xfrm>
          <a:prstGeom prst="downArrow">
            <a:avLst/>
          </a:prstGeom>
          <a:solidFill>
            <a:srgbClr val="00B0F0"/>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7" name="Down Arrow 16"/>
          <p:cNvSpPr/>
          <p:nvPr/>
        </p:nvSpPr>
        <p:spPr>
          <a:xfrm rot="16200000">
            <a:off x="3256566" y="2848937"/>
            <a:ext cx="381000" cy="762199"/>
          </a:xfrm>
          <a:prstGeom prst="downArrow">
            <a:avLst/>
          </a:prstGeom>
          <a:solidFill>
            <a:srgbClr val="00B0F0"/>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8" name="TextBox 17"/>
          <p:cNvSpPr txBox="1"/>
          <p:nvPr/>
        </p:nvSpPr>
        <p:spPr>
          <a:xfrm>
            <a:off x="2361043" y="3035302"/>
            <a:ext cx="749389" cy="369332"/>
          </a:xfrm>
          <a:prstGeom prst="rect">
            <a:avLst/>
          </a:prstGeom>
          <a:noFill/>
        </p:spPr>
        <p:txBody>
          <a:bodyPr wrap="square" rtlCol="0">
            <a:spAutoFit/>
          </a:bodyPr>
          <a:lstStyle/>
          <a:p>
            <a:r>
              <a:rPr lang="en-US" dirty="0" smtClean="0">
                <a:solidFill>
                  <a:schemeClr val="bg1"/>
                </a:solidFill>
              </a:rPr>
              <a:t>Build</a:t>
            </a:r>
            <a:endParaRPr lang="en-US" dirty="0">
              <a:solidFill>
                <a:schemeClr val="bg1"/>
              </a:solidFill>
            </a:endParaRPr>
          </a:p>
        </p:txBody>
      </p:sp>
      <p:sp>
        <p:nvSpPr>
          <p:cNvPr id="19" name="TextBox 18"/>
          <p:cNvSpPr txBox="1"/>
          <p:nvPr/>
        </p:nvSpPr>
        <p:spPr>
          <a:xfrm>
            <a:off x="2195737" y="3670301"/>
            <a:ext cx="914696" cy="369332"/>
          </a:xfrm>
          <a:prstGeom prst="rect">
            <a:avLst/>
          </a:prstGeom>
          <a:noFill/>
        </p:spPr>
        <p:txBody>
          <a:bodyPr wrap="square" rtlCol="0">
            <a:spAutoFit/>
          </a:bodyPr>
          <a:lstStyle/>
          <a:p>
            <a:r>
              <a:rPr lang="en-US" dirty="0" smtClean="0">
                <a:solidFill>
                  <a:schemeClr val="bg1"/>
                </a:solidFill>
              </a:rPr>
              <a:t>Extract</a:t>
            </a:r>
            <a:endParaRPr lang="en-US" dirty="0">
              <a:solidFill>
                <a:schemeClr val="bg1"/>
              </a:solidFill>
            </a:endParaRPr>
          </a:p>
        </p:txBody>
      </p:sp>
      <p:sp>
        <p:nvSpPr>
          <p:cNvPr id="20" name="Down Arrow 19"/>
          <p:cNvSpPr/>
          <p:nvPr/>
        </p:nvSpPr>
        <p:spPr>
          <a:xfrm rot="16200000">
            <a:off x="3256567" y="4076601"/>
            <a:ext cx="381000" cy="762199"/>
          </a:xfrm>
          <a:prstGeom prst="downArrow">
            <a:avLst/>
          </a:prstGeom>
          <a:solidFill>
            <a:srgbClr val="00B0F0"/>
          </a:solidFill>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1" name="TextBox 20"/>
          <p:cNvSpPr txBox="1"/>
          <p:nvPr/>
        </p:nvSpPr>
        <p:spPr>
          <a:xfrm>
            <a:off x="2195737" y="4278868"/>
            <a:ext cx="895640" cy="369332"/>
          </a:xfrm>
          <a:prstGeom prst="rect">
            <a:avLst/>
          </a:prstGeom>
          <a:noFill/>
        </p:spPr>
        <p:txBody>
          <a:bodyPr wrap="square" rtlCol="0">
            <a:spAutoFit/>
          </a:bodyPr>
          <a:lstStyle/>
          <a:p>
            <a:r>
              <a:rPr lang="en-US" dirty="0" smtClean="0">
                <a:solidFill>
                  <a:schemeClr val="bg1"/>
                </a:solidFill>
              </a:rPr>
              <a:t>Export</a:t>
            </a:r>
            <a:endParaRPr lang="en-US" dirty="0">
              <a:solidFill>
                <a:schemeClr val="bg1"/>
              </a:solidFill>
            </a:endParaRPr>
          </a:p>
        </p:txBody>
      </p:sp>
      <p:sp>
        <p:nvSpPr>
          <p:cNvPr id="22" name="Down Arrow 21"/>
          <p:cNvSpPr/>
          <p:nvPr/>
        </p:nvSpPr>
        <p:spPr>
          <a:xfrm>
            <a:off x="4191804" y="4851402"/>
            <a:ext cx="142912" cy="508000"/>
          </a:xfrm>
          <a:prstGeom prst="downArrow">
            <a:avLst/>
          </a:prstGeom>
          <a:gradFill>
            <a:gsLst>
              <a:gs pos="0">
                <a:schemeClr val="accent1"/>
              </a:gs>
              <a:gs pos="80000">
                <a:srgbClr val="0070C0"/>
              </a:gs>
              <a:gs pos="100000">
                <a:srgbClr val="002060"/>
              </a:gs>
            </a:gsLst>
          </a:gra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3" name="Down Arrow 22"/>
          <p:cNvSpPr/>
          <p:nvPr/>
        </p:nvSpPr>
        <p:spPr>
          <a:xfrm rot="10800000">
            <a:off x="4780913" y="4851402"/>
            <a:ext cx="142912" cy="508000"/>
          </a:xfrm>
          <a:prstGeom prst="downArrow">
            <a:avLst/>
          </a:prstGeom>
          <a:gradFill>
            <a:gsLst>
              <a:gs pos="0">
                <a:schemeClr val="accent1"/>
              </a:gs>
              <a:gs pos="80000">
                <a:srgbClr val="00B0F0"/>
              </a:gs>
              <a:gs pos="100000">
                <a:srgbClr val="0070C0"/>
              </a:gs>
            </a:gsLst>
          </a:gradFill>
        </p:spPr>
        <p:style>
          <a:lnRef idx="1">
            <a:schemeClr val="accent3"/>
          </a:lnRef>
          <a:fillRef idx="3">
            <a:schemeClr val="accent3"/>
          </a:fillRef>
          <a:effectRef idx="2">
            <a:schemeClr val="accent3"/>
          </a:effectRef>
          <a:fontRef idx="minor">
            <a:schemeClr val="lt1"/>
          </a:fontRef>
        </p:style>
        <p:txBody>
          <a:bodyPr rtlCol="0" anchor="ctr"/>
          <a:lstStyle/>
          <a:p>
            <a:pPr algn="ctr"/>
            <a:endParaRPr lang="en-US"/>
          </a:p>
        </p:txBody>
      </p:sp>
      <p:sp>
        <p:nvSpPr>
          <p:cNvPr id="24" name="Rounded Rectangle 23"/>
          <p:cNvSpPr/>
          <p:nvPr/>
        </p:nvSpPr>
        <p:spPr>
          <a:xfrm>
            <a:off x="3866275" y="5359402"/>
            <a:ext cx="1429122" cy="347131"/>
          </a:xfrm>
          <a:prstGeom prst="roundRect">
            <a:avLst/>
          </a:prstGeom>
          <a:solidFill>
            <a:srgbClr val="00B0F0"/>
          </a:solidFill>
        </p:spPr>
        <p:style>
          <a:lnRef idx="3">
            <a:schemeClr val="lt1"/>
          </a:lnRef>
          <a:fillRef idx="1">
            <a:schemeClr val="accent3"/>
          </a:fillRef>
          <a:effectRef idx="1">
            <a:schemeClr val="accent3"/>
          </a:effectRef>
          <a:fontRef idx="minor">
            <a:schemeClr val="lt1"/>
          </a:fontRef>
        </p:style>
        <p:txBody>
          <a:bodyPr rtlCol="0" anchor="ctr"/>
          <a:lstStyle/>
          <a:p>
            <a:pPr algn="ctr"/>
            <a:r>
              <a:rPr lang="en-US" dirty="0" smtClean="0"/>
              <a:t>DACPAC</a:t>
            </a:r>
            <a:endParaRPr lang="en-US" dirty="0"/>
          </a:p>
        </p:txBody>
      </p:sp>
      <p:sp>
        <p:nvSpPr>
          <p:cNvPr id="25" name="Rounded Rectangle 24"/>
          <p:cNvSpPr/>
          <p:nvPr/>
        </p:nvSpPr>
        <p:spPr>
          <a:xfrm>
            <a:off x="3809110" y="2743200"/>
            <a:ext cx="1543452" cy="2133600"/>
          </a:xfrm>
          <a:prstGeom prst="roundRect">
            <a:avLst/>
          </a:prstGeom>
          <a:gradFill>
            <a:gsLst>
              <a:gs pos="0">
                <a:srgbClr val="FFC000"/>
              </a:gs>
              <a:gs pos="35000">
                <a:srgbClr val="FFFF00"/>
              </a:gs>
              <a:gs pos="100000">
                <a:schemeClr val="accent2">
                  <a:tint val="15000"/>
                  <a:satMod val="350000"/>
                </a:schemeClr>
              </a:gs>
            </a:gsLst>
            <a:lin ang="16200000" scaled="1"/>
          </a:gradFill>
        </p:spPr>
        <p:style>
          <a:lnRef idx="0">
            <a:schemeClr val="accent3"/>
          </a:lnRef>
          <a:fillRef idx="3">
            <a:schemeClr val="accent3"/>
          </a:fillRef>
          <a:effectRef idx="3">
            <a:schemeClr val="accent3"/>
          </a:effectRef>
          <a:fontRef idx="minor">
            <a:schemeClr val="lt1"/>
          </a:fontRef>
        </p:style>
        <p:txBody>
          <a:bodyPr rtlCol="0" anchor="ctr"/>
          <a:lstStyle/>
          <a:p>
            <a:pPr algn="ctr"/>
            <a:r>
              <a:rPr lang="en-US" dirty="0" smtClean="0">
                <a:solidFill>
                  <a:schemeClr val="tx1"/>
                </a:solidFill>
              </a:rPr>
              <a:t>DAC </a:t>
            </a:r>
          </a:p>
          <a:p>
            <a:pPr algn="ctr"/>
            <a:r>
              <a:rPr lang="en-US" dirty="0" smtClean="0">
                <a:solidFill>
                  <a:schemeClr val="tx1"/>
                </a:solidFill>
              </a:rPr>
              <a:t>database</a:t>
            </a:r>
          </a:p>
          <a:p>
            <a:pPr algn="ctr"/>
            <a:r>
              <a:rPr lang="en-US" dirty="0" smtClean="0">
                <a:solidFill>
                  <a:schemeClr val="tx1"/>
                </a:solidFill>
              </a:rPr>
              <a:t>model</a:t>
            </a:r>
            <a:endParaRPr lang="en-US" dirty="0">
              <a:solidFill>
                <a:schemeClr val="tx1"/>
              </a:solidFill>
            </a:endParaRPr>
          </a:p>
        </p:txBody>
      </p:sp>
    </p:spTree>
    <p:extLst>
      <p:ext uri="{BB962C8B-B14F-4D97-AF65-F5344CB8AC3E}">
        <p14:creationId xmlns:p14="http://schemas.microsoft.com/office/powerpoint/2010/main" val="56402403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p:bldP spid="14" grpId="0"/>
      <p:bldP spid="15" grpId="0"/>
      <p:bldP spid="16" grpId="0" animBg="1"/>
      <p:bldP spid="17" grpId="0" animBg="1"/>
      <p:bldP spid="18" grpId="0"/>
      <p:bldP spid="19" grpId="0"/>
      <p:bldP spid="20" grpId="0" animBg="1"/>
      <p:bldP spid="21" grpId="0"/>
      <p:bldP spid="22" grpId="0" animBg="1"/>
      <p:bldP spid="23" grpId="0" animBg="1"/>
      <p:bldP spid="2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Data-tier Application Lifecycle</a:t>
            </a:r>
            <a:endParaRPr lang="en-US" sz="3600" spc="-150" dirty="0">
              <a:gradFill>
                <a:gsLst>
                  <a:gs pos="0">
                    <a:schemeClr val="tx2"/>
                  </a:gs>
                  <a:gs pos="100000">
                    <a:schemeClr val="tx2"/>
                  </a:gs>
                </a:gsLst>
                <a:lin ang="5400000" scaled="0"/>
              </a:gradFill>
            </a:endParaRPr>
          </a:p>
        </p:txBody>
      </p:sp>
      <p:sp>
        <p:nvSpPr>
          <p:cNvPr id="10" name="Content Placeholder 3"/>
          <p:cNvSpPr txBox="1">
            <a:spLocks/>
          </p:cNvSpPr>
          <p:nvPr/>
        </p:nvSpPr>
        <p:spPr>
          <a:xfrm>
            <a:off x="1533650" y="2340272"/>
            <a:ext cx="1181606" cy="1131011"/>
          </a:xfrm>
          <a:prstGeom prst="foldedCorner">
            <a:avLst/>
          </a:prstGeom>
        </p:spPr>
        <p:style>
          <a:lnRef idx="1">
            <a:schemeClr val="dk1"/>
          </a:lnRef>
          <a:fillRef idx="2">
            <a:schemeClr val="dk1"/>
          </a:fillRef>
          <a:effectRef idx="1">
            <a:schemeClr val="dk1"/>
          </a:effectRef>
          <a:fontRef idx="minor">
            <a:schemeClr val="dk1"/>
          </a:fontRef>
        </p:style>
        <p:txBody>
          <a:bodyPr rtlCol="0" anchor="t">
            <a:normAutofit fontScale="25000" lnSpcReduction="20000"/>
          </a:bodyPr>
          <a:lstStyle>
            <a:lvl1pPr marL="342900" indent="-342900" algn="l" defTabSz="457200" rtl="0" eaLnBrk="1" latinLnBrk="0" hangingPunct="1">
              <a:spcBef>
                <a:spcPct val="20000"/>
              </a:spcBef>
              <a:buClr>
                <a:srgbClr val="00AFDB"/>
              </a:buClr>
              <a:buFont typeface="Arial"/>
              <a:buChar char="•"/>
              <a:defRPr sz="2400" b="0" i="0" kern="1200">
                <a:solidFill>
                  <a:schemeClr val="dk1"/>
                </a:solidFill>
                <a:latin typeface="+mn-lt"/>
                <a:ea typeface="+mn-ea"/>
                <a:cs typeface="+mn-cs"/>
              </a:defRPr>
            </a:lvl1pPr>
            <a:lvl2pPr marL="742950" indent="-285750" algn="l" defTabSz="457200" rtl="0" eaLnBrk="1" latinLnBrk="0" hangingPunct="1">
              <a:spcBef>
                <a:spcPct val="20000"/>
              </a:spcBef>
              <a:buClr>
                <a:srgbClr val="00AFDB"/>
              </a:buClr>
              <a:buFont typeface="Arial"/>
              <a:buChar char="–"/>
              <a:defRPr sz="2400" b="0" i="0" kern="1200">
                <a:solidFill>
                  <a:schemeClr val="dk1"/>
                </a:solidFill>
                <a:latin typeface="+mn-lt"/>
                <a:ea typeface="+mn-ea"/>
                <a:cs typeface="+mn-cs"/>
              </a:defRPr>
            </a:lvl2pPr>
            <a:lvl3pPr marL="1143000" indent="-228600" algn="l" defTabSz="457200" rtl="0" eaLnBrk="1" latinLnBrk="0" hangingPunct="1">
              <a:spcBef>
                <a:spcPct val="20000"/>
              </a:spcBef>
              <a:buClr>
                <a:srgbClr val="00AFDB"/>
              </a:buClr>
              <a:buFont typeface="Arial"/>
              <a:buChar char="•"/>
              <a:defRPr sz="2000" b="0" i="0" kern="1200">
                <a:solidFill>
                  <a:schemeClr val="dk1"/>
                </a:solidFill>
                <a:latin typeface="+mn-lt"/>
                <a:ea typeface="+mn-ea"/>
                <a:cs typeface="+mn-cs"/>
              </a:defRPr>
            </a:lvl3pPr>
            <a:lvl4pPr marL="1600200" indent="-228600" algn="l" defTabSz="457200" rtl="0" eaLnBrk="1" latinLnBrk="0" hangingPunct="1">
              <a:spcBef>
                <a:spcPct val="20000"/>
              </a:spcBef>
              <a:buClr>
                <a:srgbClr val="00AFDB"/>
              </a:buClr>
              <a:buFont typeface="Arial"/>
              <a:buChar char="–"/>
              <a:defRPr sz="1600" b="0" i="0" kern="1200">
                <a:solidFill>
                  <a:schemeClr val="dk1"/>
                </a:solidFill>
                <a:latin typeface="+mn-lt"/>
                <a:ea typeface="+mn-ea"/>
                <a:cs typeface="+mn-cs"/>
              </a:defRPr>
            </a:lvl4pPr>
            <a:lvl5pPr marL="2057400" indent="-228600" algn="l" defTabSz="457200" rtl="0" eaLnBrk="1" latinLnBrk="0" hangingPunct="1">
              <a:spcBef>
                <a:spcPct val="20000"/>
              </a:spcBef>
              <a:buClr>
                <a:srgbClr val="00AFDB"/>
              </a:buClr>
              <a:buFont typeface="Arial"/>
              <a:buChar char="•"/>
              <a:defRPr sz="1600" b="0" i="0" kern="1200">
                <a:solidFill>
                  <a:schemeClr val="dk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dk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dk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dk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dk1"/>
                </a:solidFill>
                <a:latin typeface="+mn-lt"/>
                <a:ea typeface="+mn-ea"/>
                <a:cs typeface="+mn-cs"/>
              </a:defRPr>
            </a:lvl9pPr>
          </a:lstStyle>
          <a:p>
            <a:endParaRPr lang="en-US" smtClean="0">
              <a:latin typeface="Courier New" pitchFamily="49" charset="0"/>
              <a:cs typeface="Courier New" pitchFamily="49" charset="0"/>
            </a:endParaRPr>
          </a:p>
          <a:p>
            <a:r>
              <a:rPr lang="en-US" b="1" smtClean="0">
                <a:solidFill>
                  <a:schemeClr val="accent1">
                    <a:lumMod val="75000"/>
                  </a:schemeClr>
                </a:solidFill>
                <a:latin typeface="Courier New" pitchFamily="49" charset="0"/>
                <a:cs typeface="Courier New" pitchFamily="49" charset="0"/>
              </a:rPr>
              <a:t>CREATE</a:t>
            </a:r>
            <a:r>
              <a:rPr lang="en-US" smtClean="0">
                <a:solidFill>
                  <a:schemeClr val="accent1">
                    <a:lumMod val="75000"/>
                  </a:schemeClr>
                </a:solidFill>
                <a:latin typeface="Courier New" pitchFamily="49" charset="0"/>
                <a:cs typeface="Courier New" pitchFamily="49" charset="0"/>
              </a:rPr>
              <a:t> </a:t>
            </a:r>
            <a:r>
              <a:rPr lang="en-US" b="1" smtClean="0">
                <a:solidFill>
                  <a:schemeClr val="accent1">
                    <a:lumMod val="75000"/>
                  </a:schemeClr>
                </a:solidFill>
                <a:latin typeface="Courier New" pitchFamily="49" charset="0"/>
                <a:cs typeface="Courier New" pitchFamily="49" charset="0"/>
              </a:rPr>
              <a:t>TABLE</a:t>
            </a:r>
            <a:r>
              <a:rPr lang="en-US" smtClean="0">
                <a:latin typeface="Courier New" pitchFamily="49" charset="0"/>
                <a:cs typeface="Courier New" pitchFamily="49" charset="0"/>
              </a:rPr>
              <a:t> Orders</a:t>
            </a:r>
          </a:p>
          <a:p>
            <a:r>
              <a:rPr lang="en-US" smtClean="0">
                <a:latin typeface="Courier New" pitchFamily="49" charset="0"/>
                <a:cs typeface="Courier New" pitchFamily="49" charset="0"/>
              </a:rPr>
              <a:t>(</a:t>
            </a:r>
          </a:p>
          <a:p>
            <a:r>
              <a:rPr lang="en-US" smtClean="0">
                <a:latin typeface="Courier New" pitchFamily="49" charset="0"/>
                <a:cs typeface="Courier New" pitchFamily="49" charset="0"/>
              </a:rPr>
              <a:t>   id        </a:t>
            </a:r>
            <a:r>
              <a:rPr lang="en-US" b="1" smtClean="0">
                <a:solidFill>
                  <a:schemeClr val="accent1">
                    <a:lumMod val="75000"/>
                  </a:schemeClr>
                </a:solidFill>
                <a:latin typeface="Courier New" pitchFamily="49" charset="0"/>
                <a:cs typeface="Courier New" pitchFamily="49" charset="0"/>
              </a:rPr>
              <a:t>INT</a:t>
            </a:r>
            <a:r>
              <a:rPr lang="en-US" smtClean="0">
                <a:latin typeface="Courier New" pitchFamily="49" charset="0"/>
                <a:cs typeface="Courier New" pitchFamily="49" charset="0"/>
              </a:rPr>
              <a:t>,</a:t>
            </a:r>
          </a:p>
          <a:p>
            <a:r>
              <a:rPr lang="en-US" smtClean="0">
                <a:latin typeface="Courier New" pitchFamily="49" charset="0"/>
                <a:cs typeface="Courier New" pitchFamily="49" charset="0"/>
              </a:rPr>
              <a:t>   ordTime   </a:t>
            </a:r>
            <a:r>
              <a:rPr lang="en-US" b="1" smtClean="0">
                <a:solidFill>
                  <a:schemeClr val="accent1">
                    <a:lumMod val="75000"/>
                  </a:schemeClr>
                </a:solidFill>
                <a:latin typeface="Courier New" pitchFamily="49" charset="0"/>
                <a:cs typeface="Courier New" pitchFamily="49" charset="0"/>
              </a:rPr>
              <a:t>DATETIME</a:t>
            </a:r>
            <a:r>
              <a:rPr lang="en-US" smtClean="0">
                <a:latin typeface="Courier New" pitchFamily="49" charset="0"/>
                <a:cs typeface="Courier New" pitchFamily="49" charset="0"/>
              </a:rPr>
              <a:t>,</a:t>
            </a:r>
          </a:p>
          <a:p>
            <a:r>
              <a:rPr lang="en-US" sz="1050" smtClean="0">
                <a:latin typeface="Courier New" pitchFamily="49" charset="0"/>
                <a:cs typeface="Courier New" pitchFamily="49" charset="0"/>
              </a:rPr>
              <a:t>   .</a:t>
            </a:r>
          </a:p>
          <a:p>
            <a:r>
              <a:rPr lang="en-US" sz="1050" smtClean="0">
                <a:latin typeface="Courier New" pitchFamily="49" charset="0"/>
                <a:cs typeface="Courier New" pitchFamily="49" charset="0"/>
              </a:rPr>
              <a:t>   .</a:t>
            </a:r>
          </a:p>
          <a:p>
            <a:r>
              <a:rPr lang="en-US" sz="1050" smtClean="0">
                <a:latin typeface="Courier New" pitchFamily="49" charset="0"/>
                <a:cs typeface="Courier New" pitchFamily="49" charset="0"/>
              </a:rPr>
              <a:t>   .</a:t>
            </a:r>
          </a:p>
          <a:p>
            <a:r>
              <a:rPr lang="en-US" smtClean="0">
                <a:latin typeface="Courier New" pitchFamily="49" charset="0"/>
                <a:cs typeface="Courier New" pitchFamily="49" charset="0"/>
              </a:rPr>
              <a:t>)</a:t>
            </a:r>
            <a:r>
              <a:rPr lang="en-US" smtClean="0">
                <a:solidFill>
                  <a:srgbClr val="C00000"/>
                </a:solidFill>
                <a:latin typeface="Courier New" pitchFamily="49" charset="0"/>
                <a:cs typeface="Courier New" pitchFamily="49" charset="0"/>
              </a:rPr>
              <a:t> -- </a:t>
            </a:r>
            <a:r>
              <a:rPr lang="en-US" i="1" smtClean="0">
                <a:solidFill>
                  <a:srgbClr val="C00000"/>
                </a:solidFill>
                <a:latin typeface="Courier New" pitchFamily="49" charset="0"/>
                <a:cs typeface="Courier New" pitchFamily="49" charset="0"/>
              </a:rPr>
              <a:t>ON OrdPS(ordTime)</a:t>
            </a:r>
          </a:p>
          <a:p>
            <a:endParaRPr lang="en-US" smtClean="0">
              <a:latin typeface="Courier New" pitchFamily="49" charset="0"/>
              <a:cs typeface="Courier New" pitchFamily="49" charset="0"/>
            </a:endParaRPr>
          </a:p>
          <a:p>
            <a:r>
              <a:rPr lang="en-US" b="1" smtClean="0">
                <a:solidFill>
                  <a:schemeClr val="accent1">
                    <a:lumMod val="75000"/>
                  </a:schemeClr>
                </a:solidFill>
                <a:latin typeface="Courier New" pitchFamily="49" charset="0"/>
                <a:cs typeface="Courier New" pitchFamily="49" charset="0"/>
              </a:rPr>
              <a:t>CREATE</a:t>
            </a:r>
            <a:r>
              <a:rPr lang="en-US" smtClean="0">
                <a:latin typeface="Courier New" pitchFamily="49" charset="0"/>
                <a:cs typeface="Courier New" pitchFamily="49" charset="0"/>
              </a:rPr>
              <a:t> </a:t>
            </a:r>
            <a:r>
              <a:rPr lang="en-US" b="1" smtClean="0">
                <a:solidFill>
                  <a:schemeClr val="accent1">
                    <a:lumMod val="75000"/>
                  </a:schemeClr>
                </a:solidFill>
                <a:latin typeface="Courier New" pitchFamily="49" charset="0"/>
                <a:cs typeface="Courier New" pitchFamily="49" charset="0"/>
              </a:rPr>
              <a:t>TABLE</a:t>
            </a:r>
            <a:r>
              <a:rPr lang="en-US" smtClean="0">
                <a:latin typeface="Courier New" pitchFamily="49" charset="0"/>
                <a:cs typeface="Courier New" pitchFamily="49" charset="0"/>
              </a:rPr>
              <a:t> OrderEntr</a:t>
            </a:r>
          </a:p>
          <a:p>
            <a:r>
              <a:rPr lang="en-US" smtClean="0">
                <a:latin typeface="Courier New" pitchFamily="49" charset="0"/>
                <a:cs typeface="Courier New" pitchFamily="49" charset="0"/>
              </a:rPr>
              <a:t>(</a:t>
            </a:r>
            <a:endParaRPr lang="en-US" dirty="0">
              <a:latin typeface="Courier New" pitchFamily="49" charset="0"/>
              <a:cs typeface="Courier New" pitchFamily="49" charset="0"/>
            </a:endParaRPr>
          </a:p>
        </p:txBody>
      </p:sp>
      <p:sp>
        <p:nvSpPr>
          <p:cNvPr id="11" name="Content Placeholder 3"/>
          <p:cNvSpPr txBox="1">
            <a:spLocks/>
          </p:cNvSpPr>
          <p:nvPr/>
        </p:nvSpPr>
        <p:spPr>
          <a:xfrm>
            <a:off x="1686050" y="2492671"/>
            <a:ext cx="1181606" cy="1229360"/>
          </a:xfrm>
          <a:prstGeom prst="foldedCorner">
            <a:avLst/>
          </a:prstGeom>
        </p:spPr>
        <p:style>
          <a:lnRef idx="1">
            <a:schemeClr val="dk1"/>
          </a:lnRef>
          <a:fillRef idx="2">
            <a:schemeClr val="dk1"/>
          </a:fillRef>
          <a:effectRef idx="1">
            <a:schemeClr val="dk1"/>
          </a:effectRef>
          <a:fontRef idx="minor">
            <a:schemeClr val="dk1"/>
          </a:fontRef>
        </p:style>
        <p:txBody>
          <a:bodyPr vert="horz" lIns="91440" tIns="45720" rIns="91440" bIns="45720" rtlCol="0" anchor="t">
            <a:noAutofit/>
          </a:bodyPr>
          <a:lstStyle>
            <a:lvl1pPr marL="342900" indent="-342900" algn="l" defTabSz="914400" rtl="0" eaLnBrk="1" latinLnBrk="0" hangingPunct="1">
              <a:spcBef>
                <a:spcPct val="20000"/>
              </a:spcBef>
              <a:buFont typeface="Arial" pitchFamily="34" charset="0"/>
              <a:buChar char="•"/>
              <a:defRPr sz="3200" kern="1200">
                <a:solidFill>
                  <a:schemeClr val="dk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dk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dk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dk1"/>
                </a:solidFill>
                <a:latin typeface="+mn-lt"/>
                <a:ea typeface="+mn-ea"/>
                <a:cs typeface="+mn-cs"/>
              </a:defRPr>
            </a:lvl9pPr>
          </a:lstStyle>
          <a:p>
            <a:endParaRPr lang="en-US" sz="600" dirty="0">
              <a:solidFill>
                <a:srgbClr val="00467F"/>
              </a:solidFill>
              <a:latin typeface="Courier New" pitchFamily="49" charset="0"/>
              <a:cs typeface="Courier New" pitchFamily="49" charset="0"/>
            </a:endParaRPr>
          </a:p>
          <a:p>
            <a:r>
              <a:rPr lang="en-US" sz="600" b="1" dirty="0">
                <a:solidFill>
                  <a:srgbClr val="00B050"/>
                </a:solidFill>
                <a:latin typeface="Courier New" pitchFamily="49" charset="0"/>
                <a:cs typeface="Courier New" pitchFamily="49" charset="0"/>
              </a:rPr>
              <a:t>CREATE</a:t>
            </a:r>
            <a:r>
              <a:rPr lang="en-US" sz="600" dirty="0">
                <a:solidFill>
                  <a:srgbClr val="00B050"/>
                </a:solidFill>
                <a:latin typeface="Courier New" pitchFamily="49" charset="0"/>
                <a:cs typeface="Courier New" pitchFamily="49" charset="0"/>
              </a:rPr>
              <a:t> </a:t>
            </a:r>
            <a:r>
              <a:rPr lang="en-US" sz="600" b="1" dirty="0">
                <a:solidFill>
                  <a:srgbClr val="00B050"/>
                </a:solidFill>
                <a:latin typeface="Courier New" pitchFamily="49" charset="0"/>
                <a:cs typeface="Courier New" pitchFamily="49" charset="0"/>
              </a:rPr>
              <a:t>TABLE</a:t>
            </a:r>
            <a:r>
              <a:rPr lang="en-US" sz="600" dirty="0">
                <a:solidFill>
                  <a:srgbClr val="00B050"/>
                </a:solidFill>
                <a:latin typeface="Courier New" pitchFamily="49" charset="0"/>
                <a:cs typeface="Courier New" pitchFamily="49" charset="0"/>
              </a:rPr>
              <a:t> </a:t>
            </a:r>
            <a:r>
              <a:rPr lang="en-US" sz="600" dirty="0">
                <a:solidFill>
                  <a:srgbClr val="00467F"/>
                </a:solidFill>
                <a:latin typeface="Courier New" pitchFamily="49" charset="0"/>
                <a:cs typeface="Courier New" pitchFamily="49" charset="0"/>
              </a:rPr>
              <a:t>Orders</a:t>
            </a:r>
          </a:p>
          <a:p>
            <a:r>
              <a:rPr lang="en-US" sz="600" dirty="0">
                <a:solidFill>
                  <a:srgbClr val="00467F"/>
                </a:solidFill>
                <a:latin typeface="Courier New" pitchFamily="49" charset="0"/>
                <a:cs typeface="Courier New" pitchFamily="49" charset="0"/>
              </a:rPr>
              <a:t>(</a:t>
            </a:r>
          </a:p>
          <a:p>
            <a:r>
              <a:rPr lang="en-US" sz="600" dirty="0">
                <a:solidFill>
                  <a:srgbClr val="00467F"/>
                </a:solidFill>
                <a:latin typeface="Courier New" pitchFamily="49" charset="0"/>
                <a:cs typeface="Courier New" pitchFamily="49" charset="0"/>
              </a:rPr>
              <a:t>   id        </a:t>
            </a:r>
            <a:r>
              <a:rPr lang="en-US" sz="600" b="1" dirty="0">
                <a:solidFill>
                  <a:srgbClr val="00467F"/>
                </a:solidFill>
                <a:latin typeface="Courier New" pitchFamily="49" charset="0"/>
                <a:cs typeface="Courier New" pitchFamily="49" charset="0"/>
              </a:rPr>
              <a:t>INT</a:t>
            </a:r>
            <a:r>
              <a:rPr lang="en-US" sz="600" dirty="0">
                <a:solidFill>
                  <a:srgbClr val="00467F"/>
                </a:solidFill>
                <a:latin typeface="Courier New" pitchFamily="49" charset="0"/>
                <a:cs typeface="Courier New" pitchFamily="49" charset="0"/>
              </a:rPr>
              <a:t>,</a:t>
            </a:r>
          </a:p>
          <a:p>
            <a:r>
              <a:rPr lang="en-US" sz="600" dirty="0">
                <a:solidFill>
                  <a:srgbClr val="00467F"/>
                </a:solidFill>
                <a:latin typeface="Courier New" pitchFamily="49" charset="0"/>
                <a:cs typeface="Courier New" pitchFamily="49" charset="0"/>
              </a:rPr>
              <a:t>   </a:t>
            </a:r>
            <a:r>
              <a:rPr lang="en-US" sz="600" dirty="0" err="1">
                <a:solidFill>
                  <a:srgbClr val="00467F"/>
                </a:solidFill>
                <a:latin typeface="Courier New" pitchFamily="49" charset="0"/>
                <a:cs typeface="Courier New" pitchFamily="49" charset="0"/>
              </a:rPr>
              <a:t>ordTime</a:t>
            </a:r>
            <a:r>
              <a:rPr lang="en-US" sz="600" dirty="0">
                <a:solidFill>
                  <a:srgbClr val="00467F"/>
                </a:solidFill>
                <a:latin typeface="Courier New" pitchFamily="49" charset="0"/>
                <a:cs typeface="Courier New" pitchFamily="49" charset="0"/>
              </a:rPr>
              <a:t>   </a:t>
            </a:r>
            <a:r>
              <a:rPr lang="en-US" sz="600" b="1" dirty="0">
                <a:solidFill>
                  <a:srgbClr val="00467F"/>
                </a:solidFill>
                <a:latin typeface="Courier New" pitchFamily="49" charset="0"/>
                <a:cs typeface="Courier New" pitchFamily="49" charset="0"/>
              </a:rPr>
              <a:t>DATETIME</a:t>
            </a:r>
            <a:r>
              <a:rPr lang="en-US" sz="600" dirty="0">
                <a:solidFill>
                  <a:srgbClr val="00467F"/>
                </a:solidFill>
                <a:latin typeface="Courier New" pitchFamily="49" charset="0"/>
                <a:cs typeface="Courier New" pitchFamily="49" charset="0"/>
              </a:rPr>
              <a:t>,</a:t>
            </a:r>
          </a:p>
          <a:p>
            <a:r>
              <a:rPr lang="en-US" sz="200" dirty="0">
                <a:solidFill>
                  <a:srgbClr val="00467F"/>
                </a:solidFill>
                <a:latin typeface="Courier New" pitchFamily="49" charset="0"/>
                <a:cs typeface="Courier New" pitchFamily="49" charset="0"/>
              </a:rPr>
              <a:t>   .</a:t>
            </a:r>
          </a:p>
          <a:p>
            <a:r>
              <a:rPr lang="en-US" sz="200" dirty="0">
                <a:solidFill>
                  <a:srgbClr val="00467F"/>
                </a:solidFill>
                <a:latin typeface="Courier New" pitchFamily="49" charset="0"/>
                <a:cs typeface="Courier New" pitchFamily="49" charset="0"/>
              </a:rPr>
              <a:t>   .</a:t>
            </a:r>
          </a:p>
          <a:p>
            <a:r>
              <a:rPr lang="en-US" sz="200" dirty="0">
                <a:solidFill>
                  <a:srgbClr val="00467F"/>
                </a:solidFill>
                <a:latin typeface="Courier New" pitchFamily="49" charset="0"/>
                <a:cs typeface="Courier New" pitchFamily="49" charset="0"/>
              </a:rPr>
              <a:t>   .</a:t>
            </a:r>
          </a:p>
          <a:p>
            <a:r>
              <a:rPr lang="en-US" sz="600" dirty="0">
                <a:solidFill>
                  <a:srgbClr val="00467F"/>
                </a:solidFill>
                <a:latin typeface="Courier New" pitchFamily="49" charset="0"/>
                <a:cs typeface="Courier New" pitchFamily="49" charset="0"/>
              </a:rPr>
              <a:t>) -- </a:t>
            </a:r>
            <a:r>
              <a:rPr lang="en-US" sz="600" i="1" dirty="0">
                <a:solidFill>
                  <a:srgbClr val="00467F"/>
                </a:solidFill>
                <a:latin typeface="Courier New" pitchFamily="49" charset="0"/>
                <a:cs typeface="Courier New" pitchFamily="49" charset="0"/>
              </a:rPr>
              <a:t>ON </a:t>
            </a:r>
            <a:r>
              <a:rPr lang="en-US" sz="600" i="1" dirty="0" err="1">
                <a:solidFill>
                  <a:srgbClr val="00467F"/>
                </a:solidFill>
                <a:latin typeface="Courier New" pitchFamily="49" charset="0"/>
                <a:cs typeface="Courier New" pitchFamily="49" charset="0"/>
              </a:rPr>
              <a:t>OrdPS</a:t>
            </a:r>
            <a:r>
              <a:rPr lang="en-US" sz="600" i="1" dirty="0">
                <a:solidFill>
                  <a:srgbClr val="00467F"/>
                </a:solidFill>
                <a:latin typeface="Courier New" pitchFamily="49" charset="0"/>
                <a:cs typeface="Courier New" pitchFamily="49" charset="0"/>
              </a:rPr>
              <a:t>(</a:t>
            </a:r>
            <a:r>
              <a:rPr lang="en-US" sz="600" i="1" dirty="0" err="1">
                <a:solidFill>
                  <a:srgbClr val="00467F"/>
                </a:solidFill>
                <a:latin typeface="Courier New" pitchFamily="49" charset="0"/>
                <a:cs typeface="Courier New" pitchFamily="49" charset="0"/>
              </a:rPr>
              <a:t>ordTime</a:t>
            </a:r>
            <a:r>
              <a:rPr lang="en-US" sz="600" i="1" dirty="0">
                <a:solidFill>
                  <a:srgbClr val="00467F"/>
                </a:solidFill>
                <a:latin typeface="Courier New" pitchFamily="49" charset="0"/>
                <a:cs typeface="Courier New" pitchFamily="49" charset="0"/>
              </a:rPr>
              <a:t>)</a:t>
            </a:r>
          </a:p>
          <a:p>
            <a:endParaRPr lang="en-US" sz="600" dirty="0">
              <a:solidFill>
                <a:srgbClr val="00467F"/>
              </a:solidFill>
              <a:latin typeface="Courier New" pitchFamily="49" charset="0"/>
              <a:cs typeface="Courier New" pitchFamily="49" charset="0"/>
            </a:endParaRPr>
          </a:p>
          <a:p>
            <a:r>
              <a:rPr lang="en-US" sz="600" b="1" dirty="0">
                <a:solidFill>
                  <a:srgbClr val="00B050"/>
                </a:solidFill>
                <a:latin typeface="Courier New" pitchFamily="49" charset="0"/>
                <a:cs typeface="Courier New" pitchFamily="49" charset="0"/>
              </a:rPr>
              <a:t>CREATE</a:t>
            </a:r>
            <a:r>
              <a:rPr lang="en-US" sz="600" dirty="0">
                <a:solidFill>
                  <a:srgbClr val="00B050"/>
                </a:solidFill>
                <a:latin typeface="Courier New" pitchFamily="49" charset="0"/>
                <a:cs typeface="Courier New" pitchFamily="49" charset="0"/>
              </a:rPr>
              <a:t> </a:t>
            </a:r>
            <a:r>
              <a:rPr lang="en-US" sz="600" b="1" dirty="0">
                <a:solidFill>
                  <a:srgbClr val="00B050"/>
                </a:solidFill>
                <a:latin typeface="Courier New" pitchFamily="49" charset="0"/>
                <a:cs typeface="Courier New" pitchFamily="49" charset="0"/>
              </a:rPr>
              <a:t>TABLE</a:t>
            </a:r>
            <a:r>
              <a:rPr lang="en-US" sz="600" dirty="0">
                <a:solidFill>
                  <a:srgbClr val="00B050"/>
                </a:solidFill>
                <a:latin typeface="Courier New" pitchFamily="49" charset="0"/>
                <a:cs typeface="Courier New" pitchFamily="49" charset="0"/>
              </a:rPr>
              <a:t> </a:t>
            </a:r>
            <a:r>
              <a:rPr lang="en-US" sz="600" dirty="0" err="1" smtClean="0">
                <a:solidFill>
                  <a:srgbClr val="00467F"/>
                </a:solidFill>
                <a:latin typeface="Courier New" pitchFamily="49" charset="0"/>
                <a:cs typeface="Courier New" pitchFamily="49" charset="0"/>
              </a:rPr>
              <a:t>OrderEntr</a:t>
            </a:r>
            <a:endParaRPr lang="en-US" sz="600" dirty="0">
              <a:solidFill>
                <a:srgbClr val="00467F"/>
              </a:solidFill>
              <a:latin typeface="Courier New" pitchFamily="49" charset="0"/>
              <a:cs typeface="Courier New" pitchFamily="49" charset="0"/>
            </a:endParaRPr>
          </a:p>
        </p:txBody>
      </p:sp>
      <p:sp>
        <p:nvSpPr>
          <p:cNvPr id="12" name="TextBox 11"/>
          <p:cNvSpPr txBox="1"/>
          <p:nvPr/>
        </p:nvSpPr>
        <p:spPr>
          <a:xfrm>
            <a:off x="1673347" y="1588434"/>
            <a:ext cx="1162624" cy="615553"/>
          </a:xfrm>
          <a:prstGeom prst="rect">
            <a:avLst/>
          </a:prstGeom>
          <a:noFill/>
        </p:spPr>
        <p:txBody>
          <a:bodyPr wrap="square" rtlCol="0">
            <a:spAutoFit/>
          </a:bodyPr>
          <a:lstStyle/>
          <a:p>
            <a:pPr algn="ctr"/>
            <a:r>
              <a:rPr lang="en-US" sz="2000" b="1" dirty="0" smtClean="0">
                <a:solidFill>
                  <a:schemeClr val="bg1"/>
                </a:solidFill>
              </a:rPr>
              <a:t>Develop</a:t>
            </a:r>
          </a:p>
          <a:p>
            <a:pPr algn="ctr"/>
            <a:r>
              <a:rPr lang="en-US" sz="1400" i="1" dirty="0" smtClean="0">
                <a:solidFill>
                  <a:schemeClr val="bg1"/>
                </a:solidFill>
              </a:rPr>
              <a:t>Source code</a:t>
            </a:r>
          </a:p>
        </p:txBody>
      </p:sp>
      <p:sp>
        <p:nvSpPr>
          <p:cNvPr id="13" name="Flowchart: Magnetic Disk 12"/>
          <p:cNvSpPr/>
          <p:nvPr/>
        </p:nvSpPr>
        <p:spPr>
          <a:xfrm>
            <a:off x="6185368" y="2340271"/>
            <a:ext cx="1314792" cy="1534160"/>
          </a:xfrm>
          <a:prstGeom prst="flowChartMagneticDisk">
            <a:avLst/>
          </a:prstGeom>
          <a:ln>
            <a:headEnd type="none" w="med" len="med"/>
            <a:tailEnd type="none" w="med" len="med"/>
          </a:ln>
        </p:spPr>
        <p:style>
          <a:lnRef idx="1">
            <a:schemeClr val="accent2"/>
          </a:lnRef>
          <a:fillRef idx="2">
            <a:schemeClr val="accent2"/>
          </a:fillRef>
          <a:effectRef idx="1">
            <a:schemeClr val="accent2"/>
          </a:effectRef>
          <a:fontRef idx="minor">
            <a:schemeClr val="dk1"/>
          </a:fontRef>
        </p:style>
        <p:txBody>
          <a:bodyPr vert="horz" wrap="square" lIns="91436" tIns="45718" rIns="91436" bIns="45718" numCol="1" rtlCol="0" anchor="t" anchorCtr="0" compatLnSpc="1">
            <a:prstTxWarp prst="textNoShape">
              <a:avLst/>
            </a:prstTxWarp>
          </a:bodyPr>
          <a:lstStyle/>
          <a:p>
            <a:pPr algn="ctr" defTabSz="914099"/>
            <a:r>
              <a:rPr lang="en-US" dirty="0" smtClean="0">
                <a:solidFill>
                  <a:schemeClr val="tx1">
                    <a:alpha val="99000"/>
                  </a:schemeClr>
                </a:solidFill>
              </a:rPr>
              <a:t>Contained database</a:t>
            </a:r>
            <a:endParaRPr lang="en-US" dirty="0">
              <a:solidFill>
                <a:schemeClr val="tx1">
                  <a:alpha val="99000"/>
                </a:schemeClr>
              </a:solidFill>
            </a:endParaRPr>
          </a:p>
        </p:txBody>
      </p:sp>
      <p:sp>
        <p:nvSpPr>
          <p:cNvPr id="14" name="TextBox 13"/>
          <p:cNvSpPr txBox="1"/>
          <p:nvPr/>
        </p:nvSpPr>
        <p:spPr>
          <a:xfrm>
            <a:off x="3841608" y="1588433"/>
            <a:ext cx="1257628" cy="830997"/>
          </a:xfrm>
          <a:prstGeom prst="rect">
            <a:avLst/>
          </a:prstGeom>
          <a:noFill/>
        </p:spPr>
        <p:txBody>
          <a:bodyPr wrap="square" rtlCol="0">
            <a:spAutoFit/>
          </a:bodyPr>
          <a:lstStyle/>
          <a:p>
            <a:pPr algn="ctr"/>
            <a:r>
              <a:rPr lang="en-US" sz="2000" b="1" dirty="0" smtClean="0">
                <a:solidFill>
                  <a:schemeClr val="bg1"/>
                </a:solidFill>
              </a:rPr>
              <a:t>Definition</a:t>
            </a:r>
          </a:p>
          <a:p>
            <a:pPr algn="ctr"/>
            <a:r>
              <a:rPr lang="en-US" sz="1400" i="1" dirty="0" smtClean="0">
                <a:solidFill>
                  <a:schemeClr val="bg1"/>
                </a:solidFill>
              </a:rPr>
              <a:t>Deployment artifact</a:t>
            </a:r>
            <a:endParaRPr lang="en-US" i="1" dirty="0">
              <a:solidFill>
                <a:schemeClr val="bg1"/>
              </a:solidFill>
            </a:endParaRPr>
          </a:p>
        </p:txBody>
      </p:sp>
      <p:sp>
        <p:nvSpPr>
          <p:cNvPr id="15" name="TextBox 14"/>
          <p:cNvSpPr txBox="1"/>
          <p:nvPr/>
        </p:nvSpPr>
        <p:spPr>
          <a:xfrm>
            <a:off x="6185368" y="1588432"/>
            <a:ext cx="1314792" cy="615553"/>
          </a:xfrm>
          <a:prstGeom prst="rect">
            <a:avLst/>
          </a:prstGeom>
          <a:noFill/>
        </p:spPr>
        <p:txBody>
          <a:bodyPr wrap="square" rtlCol="0">
            <a:spAutoFit/>
          </a:bodyPr>
          <a:lstStyle/>
          <a:p>
            <a:pPr algn="ctr"/>
            <a:r>
              <a:rPr lang="en-US" sz="2000" b="1" dirty="0" smtClean="0">
                <a:solidFill>
                  <a:schemeClr val="bg1"/>
                </a:solidFill>
              </a:rPr>
              <a:t>Runtime</a:t>
            </a:r>
          </a:p>
          <a:p>
            <a:pPr algn="ctr"/>
            <a:r>
              <a:rPr lang="en-US" sz="1400" i="1" dirty="0" smtClean="0">
                <a:solidFill>
                  <a:schemeClr val="bg1"/>
                </a:solidFill>
              </a:rPr>
              <a:t>Container</a:t>
            </a:r>
            <a:endParaRPr lang="en-US" sz="1400" i="1" dirty="0">
              <a:solidFill>
                <a:schemeClr val="bg1"/>
              </a:solidFill>
            </a:endParaRPr>
          </a:p>
        </p:txBody>
      </p:sp>
      <p:sp>
        <p:nvSpPr>
          <p:cNvPr id="23" name="Rectangle 22"/>
          <p:cNvSpPr/>
          <p:nvPr/>
        </p:nvSpPr>
        <p:spPr bwMode="auto">
          <a:xfrm rot="10800000">
            <a:off x="3841608" y="2440668"/>
            <a:ext cx="1257628" cy="1247082"/>
          </a:xfrm>
          <a:prstGeom prst="rect">
            <a:avLst/>
          </a:prstGeom>
          <a:gradFill flip="none" rotWithShape="1">
            <a:gsLst>
              <a:gs pos="0">
                <a:srgbClr val="FFC000"/>
              </a:gs>
              <a:gs pos="39999">
                <a:srgbClr val="FFC000"/>
              </a:gs>
              <a:gs pos="70000">
                <a:srgbClr val="FFFF00"/>
              </a:gs>
              <a:gs pos="100000">
                <a:srgbClr val="FFEBFA"/>
              </a:gs>
            </a:gsLst>
            <a:lin ang="2700000" scaled="1"/>
            <a:tileRect/>
          </a:gradFill>
          <a:ln>
            <a:solidFill>
              <a:schemeClr val="tx2">
                <a:lumMod val="75000"/>
              </a:schemeClr>
            </a:solidFill>
            <a:headEnd type="none" w="med" len="med"/>
            <a:tailEnd type="none" w="med" len="med"/>
          </a:ln>
        </p:spPr>
        <p:style>
          <a:lnRef idx="1">
            <a:schemeClr val="accent3"/>
          </a:lnRef>
          <a:fillRef idx="3">
            <a:schemeClr val="accent3"/>
          </a:fillRef>
          <a:effectRef idx="2">
            <a:schemeClr val="accent3"/>
          </a:effectRef>
          <a:fontRef idx="minor">
            <a:schemeClr val="lt1"/>
          </a:fontRef>
        </p:style>
        <p:txBody>
          <a:bodyPr vert="horz" wrap="square" lIns="91436" tIns="45718" rIns="91436" bIns="45718" numCol="1" rtlCol="0" anchor="ctr" anchorCtr="0" compatLnSpc="1">
            <a:prstTxWarp prst="textNoShape">
              <a:avLst/>
            </a:prstTxWarp>
            <a:scene3d>
              <a:camera prst="orthographicFront">
                <a:rot lat="0" lon="0" rev="10800000"/>
              </a:camera>
              <a:lightRig rig="threePt" dir="t"/>
            </a:scene3d>
          </a:bodyPr>
          <a:lstStyle/>
          <a:p>
            <a:pPr algn="ctr" defTabSz="914099"/>
            <a:r>
              <a:rPr lang="en-US" sz="2400" dirty="0" smtClean="0">
                <a:solidFill>
                  <a:sysClr val="windowText" lastClr="000000"/>
                </a:solidFill>
              </a:rPr>
              <a:t>DACPAC</a:t>
            </a:r>
            <a:endParaRPr lang="en-US" sz="2400" dirty="0">
              <a:solidFill>
                <a:sysClr val="windowText" lastClr="000000"/>
              </a:solidFill>
            </a:endParaRPr>
          </a:p>
        </p:txBody>
      </p:sp>
      <p:cxnSp>
        <p:nvCxnSpPr>
          <p:cNvPr id="24" name="Straight Arrow Connector 23"/>
          <p:cNvCxnSpPr/>
          <p:nvPr/>
        </p:nvCxnSpPr>
        <p:spPr>
          <a:xfrm>
            <a:off x="2956753" y="2741571"/>
            <a:ext cx="760087"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5" name="TextBox 24"/>
          <p:cNvSpPr txBox="1"/>
          <p:nvPr/>
        </p:nvSpPr>
        <p:spPr>
          <a:xfrm>
            <a:off x="2956753" y="2426631"/>
            <a:ext cx="685800" cy="338554"/>
          </a:xfrm>
          <a:prstGeom prst="rect">
            <a:avLst/>
          </a:prstGeom>
          <a:noFill/>
        </p:spPr>
        <p:txBody>
          <a:bodyPr wrap="square" rtlCol="0">
            <a:spAutoFit/>
          </a:bodyPr>
          <a:lstStyle/>
          <a:p>
            <a:r>
              <a:rPr lang="en-US" sz="1600" i="1" dirty="0" smtClean="0"/>
              <a:t>Build</a:t>
            </a:r>
            <a:endParaRPr lang="en-US" sz="1600" i="1" dirty="0"/>
          </a:p>
        </p:txBody>
      </p:sp>
      <p:cxnSp>
        <p:nvCxnSpPr>
          <p:cNvPr id="26" name="Straight Arrow Connector 25"/>
          <p:cNvCxnSpPr/>
          <p:nvPr/>
        </p:nvCxnSpPr>
        <p:spPr>
          <a:xfrm flipH="1">
            <a:off x="2928745" y="3502245"/>
            <a:ext cx="78809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7" name="TextBox 26"/>
          <p:cNvSpPr txBox="1"/>
          <p:nvPr/>
        </p:nvSpPr>
        <p:spPr>
          <a:xfrm>
            <a:off x="2869805" y="3201043"/>
            <a:ext cx="971803" cy="630942"/>
          </a:xfrm>
          <a:prstGeom prst="rect">
            <a:avLst/>
          </a:prstGeom>
          <a:noFill/>
        </p:spPr>
        <p:txBody>
          <a:bodyPr wrap="square" rtlCol="0">
            <a:spAutoFit/>
          </a:bodyPr>
          <a:lstStyle/>
          <a:p>
            <a:r>
              <a:rPr lang="en-US" sz="1600" i="1" dirty="0" smtClean="0"/>
              <a:t>Reverse</a:t>
            </a:r>
          </a:p>
          <a:p>
            <a:endParaRPr lang="en-US" sz="300" i="1" dirty="0" smtClean="0"/>
          </a:p>
          <a:p>
            <a:r>
              <a:rPr lang="en-US" sz="1600" i="1" dirty="0" smtClean="0"/>
              <a:t>Engineer</a:t>
            </a:r>
            <a:endParaRPr lang="en-US" sz="1600" i="1" dirty="0"/>
          </a:p>
        </p:txBody>
      </p:sp>
      <p:cxnSp>
        <p:nvCxnSpPr>
          <p:cNvPr id="28" name="Straight Arrow Connector 27"/>
          <p:cNvCxnSpPr/>
          <p:nvPr/>
        </p:nvCxnSpPr>
        <p:spPr>
          <a:xfrm>
            <a:off x="5197706" y="2706049"/>
            <a:ext cx="812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29" name="TextBox 28"/>
          <p:cNvSpPr txBox="1"/>
          <p:nvPr/>
        </p:nvSpPr>
        <p:spPr>
          <a:xfrm>
            <a:off x="5223113" y="3491663"/>
            <a:ext cx="838200" cy="338554"/>
          </a:xfrm>
          <a:prstGeom prst="rect">
            <a:avLst/>
          </a:prstGeom>
          <a:noFill/>
        </p:spPr>
        <p:txBody>
          <a:bodyPr wrap="square" rtlCol="0">
            <a:spAutoFit/>
          </a:bodyPr>
          <a:lstStyle/>
          <a:p>
            <a:r>
              <a:rPr lang="en-US" sz="1600" i="1" dirty="0" smtClean="0"/>
              <a:t>Extract</a:t>
            </a:r>
            <a:endParaRPr lang="en-US" sz="1600" i="1" dirty="0"/>
          </a:p>
        </p:txBody>
      </p:sp>
      <p:cxnSp>
        <p:nvCxnSpPr>
          <p:cNvPr id="30" name="Straight Arrow Connector 29"/>
          <p:cNvCxnSpPr/>
          <p:nvPr/>
        </p:nvCxnSpPr>
        <p:spPr>
          <a:xfrm flipH="1">
            <a:off x="5223112" y="3491663"/>
            <a:ext cx="786697"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31" name="TextBox 30"/>
          <p:cNvSpPr txBox="1"/>
          <p:nvPr/>
        </p:nvSpPr>
        <p:spPr>
          <a:xfrm>
            <a:off x="5197706" y="2392766"/>
            <a:ext cx="987662" cy="661720"/>
          </a:xfrm>
          <a:prstGeom prst="rect">
            <a:avLst/>
          </a:prstGeom>
          <a:noFill/>
        </p:spPr>
        <p:txBody>
          <a:bodyPr wrap="square" rtlCol="0">
            <a:spAutoFit/>
          </a:bodyPr>
          <a:lstStyle>
            <a:defPPr>
              <a:defRPr lang="en-US"/>
            </a:defPPr>
            <a:lvl1pPr>
              <a:defRPr sz="1600" i="1"/>
            </a:lvl1pPr>
          </a:lstStyle>
          <a:p>
            <a:r>
              <a:rPr lang="en-US" dirty="0"/>
              <a:t>Deploy</a:t>
            </a:r>
          </a:p>
          <a:p>
            <a:endParaRPr lang="en-US" sz="500" dirty="0"/>
          </a:p>
          <a:p>
            <a:r>
              <a:rPr lang="en-US" dirty="0"/>
              <a:t>Upgrade</a:t>
            </a:r>
          </a:p>
        </p:txBody>
      </p:sp>
      <p:sp>
        <p:nvSpPr>
          <p:cNvPr id="32" name="Left Brace 31"/>
          <p:cNvSpPr/>
          <p:nvPr/>
        </p:nvSpPr>
        <p:spPr>
          <a:xfrm rot="16200000">
            <a:off x="4094306" y="2802331"/>
            <a:ext cx="754380" cy="3203382"/>
          </a:xfrm>
          <a:prstGeom prst="leftBrace">
            <a:avLst/>
          </a:prstGeom>
          <a:ln/>
        </p:spPr>
        <p:style>
          <a:lnRef idx="3">
            <a:schemeClr val="accent2"/>
          </a:lnRef>
          <a:fillRef idx="0">
            <a:schemeClr val="accent2"/>
          </a:fillRef>
          <a:effectRef idx="2">
            <a:schemeClr val="accent2"/>
          </a:effectRef>
          <a:fontRef idx="minor">
            <a:schemeClr val="tx1"/>
          </a:fontRef>
        </p:style>
        <p:txBody>
          <a:bodyPr rtlCol="0" anchor="ctr"/>
          <a:lstStyle/>
          <a:p>
            <a:pPr algn="ctr"/>
            <a:endParaRPr lang="en-US"/>
          </a:p>
        </p:txBody>
      </p:sp>
      <p:sp>
        <p:nvSpPr>
          <p:cNvPr id="33" name="TextBox 32"/>
          <p:cNvSpPr txBox="1"/>
          <p:nvPr/>
        </p:nvSpPr>
        <p:spPr>
          <a:xfrm>
            <a:off x="3784443" y="4865031"/>
            <a:ext cx="1373971" cy="707886"/>
          </a:xfrm>
          <a:prstGeom prst="rect">
            <a:avLst/>
          </a:prstGeom>
          <a:noFill/>
        </p:spPr>
        <p:txBody>
          <a:bodyPr wrap="square" rtlCol="0">
            <a:spAutoFit/>
          </a:bodyPr>
          <a:lstStyle/>
          <a:p>
            <a:pPr algn="ctr"/>
            <a:r>
              <a:rPr lang="en-US" sz="2000" dirty="0" smtClean="0">
                <a:solidFill>
                  <a:schemeClr val="bg1"/>
                </a:solidFill>
              </a:rPr>
              <a:t>DACFx Services</a:t>
            </a:r>
          </a:p>
        </p:txBody>
      </p:sp>
    </p:spTree>
    <p:custDataLst>
      <p:tags r:id="rId1"/>
    </p:custDataLst>
    <p:extLst>
      <p:ext uri="{BB962C8B-B14F-4D97-AF65-F5344CB8AC3E}">
        <p14:creationId xmlns:p14="http://schemas.microsoft.com/office/powerpoint/2010/main" val="38721972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7" grpId="0"/>
      <p:bldP spid="29" grpId="0"/>
      <p:bldP spid="31" grpId="0"/>
      <p:bldP spid="32" grpId="0" animBg="1"/>
      <p:bldP spid="3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Working with DACPACs</a:t>
            </a:r>
            <a:endParaRPr lang="en-US" dirty="0"/>
          </a:p>
        </p:txBody>
      </p:sp>
      <p:sp>
        <p:nvSpPr>
          <p:cNvPr id="4" name="Text Placeholder 3"/>
          <p:cNvSpPr>
            <a:spLocks noGrp="1"/>
          </p:cNvSpPr>
          <p:nvPr>
            <p:ph type="body" sz="quarter" idx="10"/>
          </p:nvPr>
        </p:nvSpPr>
        <p:spPr>
          <a:xfrm>
            <a:off x="395536" y="1124744"/>
            <a:ext cx="8363938" cy="2376264"/>
          </a:xfrm>
        </p:spPr>
        <p:txBody>
          <a:bodyPr>
            <a:normAutofit/>
          </a:bodyPr>
          <a:lstStyle/>
          <a:p>
            <a:r>
              <a:rPr lang="en-US" dirty="0" smtClean="0"/>
              <a:t>For developers in Visual Studio 2010</a:t>
            </a:r>
          </a:p>
          <a:p>
            <a:r>
              <a:rPr lang="en-US" dirty="0" smtClean="0"/>
              <a:t>For DBAs in SQL Server Management Studio</a:t>
            </a:r>
          </a:p>
          <a:p>
            <a:r>
              <a:rPr lang="en-US" dirty="0" smtClean="0"/>
              <a:t>Supports SQL Server</a:t>
            </a:r>
          </a:p>
          <a:p>
            <a:r>
              <a:rPr lang="en-US" dirty="0" smtClean="0"/>
              <a:t>Supports SQL Azure</a:t>
            </a:r>
            <a:endParaRPr lang="en-US" dirty="0"/>
          </a:p>
        </p:txBody>
      </p:sp>
      <p:sp>
        <p:nvSpPr>
          <p:cNvPr id="3" name="Footer Placeholder 2"/>
          <p:cNvSpPr>
            <a:spLocks noGrp="1"/>
          </p:cNvSpPr>
          <p:nvPr>
            <p:ph type="ftr" sz="quarter" idx="4294967295"/>
          </p:nvPr>
        </p:nvSpPr>
        <p:spPr>
          <a:xfrm>
            <a:off x="0" y="6356350"/>
            <a:ext cx="2895600" cy="365125"/>
          </a:xfr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3774497331"/>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62" y="332656"/>
            <a:ext cx="8529638" cy="1143000"/>
          </a:xfrm>
        </p:spPr>
        <p:txBody>
          <a:bodyPr/>
          <a:lstStyle/>
          <a:p>
            <a:r>
              <a:rPr lang="en-US" dirty="0" smtClean="0"/>
              <a:t>DACPAC project in Visual Studio 2010</a:t>
            </a:r>
            <a:endParaRPr lang="en-US" dirty="0"/>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528" y="1772816"/>
            <a:ext cx="8518723" cy="2966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475825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3.9|20.7|20.9|19|14.4|2.3|21.2|28.3|40.6"/>
</p:tagLst>
</file>

<file path=ppt/tags/tag2.xml><?xml version="1.0" encoding="utf-8"?>
<p:tagLst xmlns:a="http://schemas.openxmlformats.org/drawingml/2006/main" xmlns:r="http://schemas.openxmlformats.org/officeDocument/2006/relationships" xmlns:p="http://schemas.openxmlformats.org/presentationml/2006/main">
  <p:tag name="TIMING" val="|12|2.9|5.5|4.8|8.8"/>
</p:tagLst>
</file>

<file path=ppt/theme/theme1.xml><?xml version="1.0" encoding="utf-8"?>
<a:theme xmlns:a="http://schemas.openxmlformats.org/drawingml/2006/main" name="Office Theme">
  <a:themeElements>
    <a:clrScheme name="Custom 2">
      <a:dk1>
        <a:srgbClr val="000000"/>
      </a:dk1>
      <a:lt1>
        <a:srgbClr val="FFFFFF"/>
      </a:lt1>
      <a:dk2>
        <a:srgbClr val="000000"/>
      </a:dk2>
      <a:lt2>
        <a:srgbClr val="F2F2F2"/>
      </a:lt2>
      <a:accent1>
        <a:srgbClr val="95E9FD"/>
      </a:accent1>
      <a:accent2>
        <a:srgbClr val="95E9FD"/>
      </a:accent2>
      <a:accent3>
        <a:srgbClr val="33CC33"/>
      </a:accent3>
      <a:accent4>
        <a:srgbClr val="ED1977"/>
      </a:accent4>
      <a:accent5>
        <a:srgbClr val="FFFF00"/>
      </a:accent5>
      <a:accent6>
        <a:srgbClr val="824BB5"/>
      </a:accent6>
      <a:hlink>
        <a:srgbClr val="FFFFFF"/>
      </a:hlink>
      <a:folHlink>
        <a:srgbClr val="F2F2F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9830</TotalTime>
  <Words>1956</Words>
  <Application>Microsoft Office PowerPoint</Application>
  <PresentationFormat>On-screen Show (4:3)</PresentationFormat>
  <Paragraphs>312</Paragraphs>
  <Slides>48</Slides>
  <Notes>25</Notes>
  <HiddenSlides>0</HiddenSlides>
  <MMClips>0</MMClips>
  <ScaleCrop>false</ScaleCrop>
  <HeadingPairs>
    <vt:vector size="4" baseType="variant">
      <vt:variant>
        <vt:lpstr>Theme</vt:lpstr>
      </vt:variant>
      <vt:variant>
        <vt:i4>3</vt:i4>
      </vt:variant>
      <vt:variant>
        <vt:lpstr>Slide Titles</vt:lpstr>
      </vt:variant>
      <vt:variant>
        <vt:i4>48</vt:i4>
      </vt:variant>
    </vt:vector>
  </HeadingPairs>
  <TitlesOfParts>
    <vt:vector size="51" baseType="lpstr">
      <vt:lpstr>Office Theme</vt:lpstr>
      <vt:lpstr>1_Office Theme</vt:lpstr>
      <vt:lpstr>2_Office Theme</vt:lpstr>
      <vt:lpstr>PowerPoint Presentation</vt:lpstr>
      <vt:lpstr>SQL Server 2008 R2 for Developers</vt:lpstr>
      <vt:lpstr>SQL Server 2008 R2 – So Many New Features…</vt:lpstr>
      <vt:lpstr>Database Development Pain Points </vt:lpstr>
      <vt:lpstr>Data Tier Applications (DAC)</vt:lpstr>
      <vt:lpstr>The Database Model</vt:lpstr>
      <vt:lpstr>Data-tier Application Lifecycle</vt:lpstr>
      <vt:lpstr>Working with DACPACs</vt:lpstr>
      <vt:lpstr>DACPAC project in Visual Studio 2010</vt:lpstr>
      <vt:lpstr>Creating DACPAC</vt:lpstr>
      <vt:lpstr>DACpac Project Template</vt:lpstr>
      <vt:lpstr>Schema Comparison</vt:lpstr>
      <vt:lpstr>Data Generation in DACPACs</vt:lpstr>
      <vt:lpstr>Build…Deploy</vt:lpstr>
      <vt:lpstr>DACPAC</vt:lpstr>
      <vt:lpstr>Monitoring DACPACs via UCPs</vt:lpstr>
      <vt:lpstr>DACPAC  SQL Server Database Project</vt:lpstr>
      <vt:lpstr>Utilizing SQL Server “data types”</vt:lpstr>
      <vt:lpstr>Key T-SQL Enhancements</vt:lpstr>
      <vt:lpstr>T-SQL Performance Enhancements</vt:lpstr>
      <vt:lpstr>Better T-SQL</vt:lpstr>
      <vt:lpstr>Other Data type enhancements</vt:lpstr>
      <vt:lpstr>Better Data types</vt:lpstr>
      <vt:lpstr>T-SQL Improvements Recap</vt:lpstr>
      <vt:lpstr>Entity Framework</vt:lpstr>
      <vt:lpstr>EF Stack &amp; Development Process Types</vt:lpstr>
      <vt:lpstr>EF Templates</vt:lpstr>
      <vt:lpstr>POCO Classes - I</vt:lpstr>
      <vt:lpstr>POCO Classes - II</vt:lpstr>
      <vt:lpstr>Overriding Default Configuration</vt:lpstr>
      <vt:lpstr>EF Power Tools</vt:lpstr>
      <vt:lpstr>Using EF with MVC</vt:lpstr>
      <vt:lpstr>EF 4.2</vt:lpstr>
      <vt:lpstr>Entity Framework</vt:lpstr>
      <vt:lpstr>Code to expose WCF service from EF</vt:lpstr>
      <vt:lpstr>Sample code to access EF data</vt:lpstr>
      <vt:lpstr>Entity Framework Profiling</vt:lpstr>
      <vt:lpstr>You can use raw T-SQL </vt:lpstr>
      <vt:lpstr>New in SP1</vt:lpstr>
      <vt:lpstr>SQL Server 2008 R2 – So Many New Features…</vt:lpstr>
      <vt:lpstr>Next Steps</vt:lpstr>
      <vt:lpstr>Related Content</vt:lpstr>
      <vt:lpstr>Team Content – SQL Server</vt:lpstr>
      <vt:lpstr>Other Related Content</vt:lpstr>
      <vt:lpstr>www.TeachingKidsProgramming.org</vt:lpstr>
      <vt:lpstr>Enrol in Microsoft Virtual Academy Today</vt:lpstr>
      <vt:lpstr>Resources</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Lynn Langit</dc:creator>
  <cp:lastModifiedBy>Event Staff</cp:lastModifiedBy>
  <cp:revision>374</cp:revision>
  <dcterms:created xsi:type="dcterms:W3CDTF">2011-04-01T05:55:34Z</dcterms:created>
  <dcterms:modified xsi:type="dcterms:W3CDTF">2011-09-01T04:42:55Z</dcterms:modified>
</cp:coreProperties>
</file>